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8"/>
  </p:notesMasterIdLst>
  <p:handoutMasterIdLst>
    <p:handoutMasterId r:id="rId19"/>
  </p:handoutMasterIdLst>
  <p:sldIdLst>
    <p:sldId id="258" r:id="rId5"/>
    <p:sldId id="351" r:id="rId6"/>
    <p:sldId id="352" r:id="rId7"/>
    <p:sldId id="350" r:id="rId8"/>
    <p:sldId id="353" r:id="rId9"/>
    <p:sldId id="354" r:id="rId10"/>
    <p:sldId id="355" r:id="rId11"/>
    <p:sldId id="357" r:id="rId12"/>
    <p:sldId id="363" r:id="rId13"/>
    <p:sldId id="362" r:id="rId14"/>
    <p:sldId id="359" r:id="rId15"/>
    <p:sldId id="307" r:id="rId16"/>
    <p:sldId id="27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7"/>
    <a:srgbClr val="0D1D51"/>
    <a:srgbClr val="2C567A"/>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995" autoAdjust="0"/>
  </p:normalViewPr>
  <p:slideViewPr>
    <p:cSldViewPr snapToGrid="0" showGuides="1">
      <p:cViewPr varScale="1">
        <p:scale>
          <a:sx n="81" d="100"/>
          <a:sy n="81" d="100"/>
        </p:scale>
        <p:origin x="1140"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1560" y="-14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902C82-5847-4411-8E6C-D63E586E7D78}" type="doc">
      <dgm:prSet loTypeId="urn:microsoft.com/office/officeart/2016/7/layout/VerticalSolidActionList" loCatId="List" qsTypeId="urn:microsoft.com/office/officeart/2005/8/quickstyle/simple2" qsCatId="simple" csTypeId="urn:microsoft.com/office/officeart/2005/8/colors/accent1_2" csCatId="accent1"/>
      <dgm:spPr/>
      <dgm:t>
        <a:bodyPr/>
        <a:lstStyle/>
        <a:p>
          <a:endParaRPr lang="en-US"/>
        </a:p>
      </dgm:t>
    </dgm:pt>
    <dgm:pt modelId="{66B18EFA-193F-4B29-8951-18EF1AC82E36}">
      <dgm:prSet/>
      <dgm:spPr/>
      <dgm:t>
        <a:bodyPr/>
        <a:lstStyle/>
        <a:p>
          <a:r>
            <a:rPr lang="en-US" b="1" dirty="0"/>
            <a:t>Act</a:t>
          </a:r>
        </a:p>
      </dgm:t>
    </dgm:pt>
    <dgm:pt modelId="{6223997F-F1DD-435E-AABF-DEFA64FAC445}" type="parTrans" cxnId="{5B20D54D-BCED-4CAF-9E1B-C9EEFEF55D67}">
      <dgm:prSet/>
      <dgm:spPr/>
      <dgm:t>
        <a:bodyPr/>
        <a:lstStyle/>
        <a:p>
          <a:endParaRPr lang="en-US"/>
        </a:p>
      </dgm:t>
    </dgm:pt>
    <dgm:pt modelId="{84219D8A-9314-4565-A879-AD7FE008DA62}" type="sibTrans" cxnId="{5B20D54D-BCED-4CAF-9E1B-C9EEFEF55D67}">
      <dgm:prSet/>
      <dgm:spPr/>
      <dgm:t>
        <a:bodyPr/>
        <a:lstStyle/>
        <a:p>
          <a:endParaRPr lang="en-US"/>
        </a:p>
      </dgm:t>
    </dgm:pt>
    <dgm:pt modelId="{10F3C517-8D9D-43E2-AA3F-C0AD5034F8A8}">
      <dgm:prSet/>
      <dgm:spPr/>
      <dgm:t>
        <a:bodyPr/>
        <a:lstStyle/>
        <a:p>
          <a:r>
            <a:rPr lang="en-US"/>
            <a:t>Act at all times in good-faith and with the appropriate diligence, care, and skill required under the circumstances.</a:t>
          </a:r>
        </a:p>
      </dgm:t>
    </dgm:pt>
    <dgm:pt modelId="{E175563F-26A4-4E1E-9583-E9A3B6457D65}" type="parTrans" cxnId="{E0FB9280-A210-4118-9102-5EC49367905B}">
      <dgm:prSet/>
      <dgm:spPr/>
      <dgm:t>
        <a:bodyPr/>
        <a:lstStyle/>
        <a:p>
          <a:endParaRPr lang="en-US"/>
        </a:p>
      </dgm:t>
    </dgm:pt>
    <dgm:pt modelId="{BCB64469-C858-4A99-B6E5-E084FE5A20C2}" type="sibTrans" cxnId="{E0FB9280-A210-4118-9102-5EC49367905B}">
      <dgm:prSet/>
      <dgm:spPr/>
      <dgm:t>
        <a:bodyPr/>
        <a:lstStyle/>
        <a:p>
          <a:endParaRPr lang="en-US"/>
        </a:p>
      </dgm:t>
    </dgm:pt>
    <dgm:pt modelId="{D3775680-3DD4-4603-BC0F-14934ABF53E1}">
      <dgm:prSet/>
      <dgm:spPr/>
      <dgm:t>
        <a:bodyPr/>
        <a:lstStyle/>
        <a:p>
          <a:r>
            <a:rPr lang="en-US" b="1" dirty="0"/>
            <a:t>Maintain</a:t>
          </a:r>
        </a:p>
      </dgm:t>
    </dgm:pt>
    <dgm:pt modelId="{177387AA-F70E-42BE-84F6-80F09BE9F438}" type="parTrans" cxnId="{278579E5-54C6-45B3-A726-042F070755C6}">
      <dgm:prSet/>
      <dgm:spPr/>
      <dgm:t>
        <a:bodyPr/>
        <a:lstStyle/>
        <a:p>
          <a:endParaRPr lang="en-US"/>
        </a:p>
      </dgm:t>
    </dgm:pt>
    <dgm:pt modelId="{5B736670-72A0-4936-934F-51D9B90EFDAD}" type="sibTrans" cxnId="{278579E5-54C6-45B3-A726-042F070755C6}">
      <dgm:prSet/>
      <dgm:spPr/>
      <dgm:t>
        <a:bodyPr/>
        <a:lstStyle/>
        <a:p>
          <a:endParaRPr lang="en-US"/>
        </a:p>
      </dgm:t>
    </dgm:pt>
    <dgm:pt modelId="{B8AD0824-649B-4EC7-AAA4-CA0E8B72DFDD}">
      <dgm:prSet/>
      <dgm:spPr/>
      <dgm:t>
        <a:bodyPr/>
        <a:lstStyle/>
        <a:p>
          <a:r>
            <a:rPr lang="en-US"/>
            <a:t>Maintain complete confidentiality at all times, subject to State transparency laws.</a:t>
          </a:r>
        </a:p>
      </dgm:t>
    </dgm:pt>
    <dgm:pt modelId="{5B1F79AF-55B8-4B04-8B9D-2AE84F58E075}" type="parTrans" cxnId="{35E88073-3311-4280-9CD3-C383DBDEB14F}">
      <dgm:prSet/>
      <dgm:spPr/>
      <dgm:t>
        <a:bodyPr/>
        <a:lstStyle/>
        <a:p>
          <a:endParaRPr lang="en-US"/>
        </a:p>
      </dgm:t>
    </dgm:pt>
    <dgm:pt modelId="{DC6FF55E-0741-441B-9B01-9856731BF767}" type="sibTrans" cxnId="{35E88073-3311-4280-9CD3-C383DBDEB14F}">
      <dgm:prSet/>
      <dgm:spPr/>
      <dgm:t>
        <a:bodyPr/>
        <a:lstStyle/>
        <a:p>
          <a:endParaRPr lang="en-US"/>
        </a:p>
      </dgm:t>
    </dgm:pt>
    <dgm:pt modelId="{5FCCBF15-643E-4F2E-A964-E832C63054BB}">
      <dgm:prSet/>
      <dgm:spPr/>
      <dgm:t>
        <a:bodyPr/>
        <a:lstStyle/>
        <a:p>
          <a:r>
            <a:rPr lang="en-US" b="1" dirty="0"/>
            <a:t>Institute</a:t>
          </a:r>
        </a:p>
      </dgm:t>
    </dgm:pt>
    <dgm:pt modelId="{45A8FD3C-5110-4AF9-85B2-6667D4E9DD86}" type="parTrans" cxnId="{6EB519F3-FD2F-4368-A412-2F8FFE0E0280}">
      <dgm:prSet/>
      <dgm:spPr/>
      <dgm:t>
        <a:bodyPr/>
        <a:lstStyle/>
        <a:p>
          <a:endParaRPr lang="en-US"/>
        </a:p>
      </dgm:t>
    </dgm:pt>
    <dgm:pt modelId="{990B4CFB-1175-4164-B6F1-A0BDA6070501}" type="sibTrans" cxnId="{6EB519F3-FD2F-4368-A412-2F8FFE0E0280}">
      <dgm:prSet/>
      <dgm:spPr/>
      <dgm:t>
        <a:bodyPr/>
        <a:lstStyle/>
        <a:p>
          <a:endParaRPr lang="en-US"/>
        </a:p>
      </dgm:t>
    </dgm:pt>
    <dgm:pt modelId="{B9F81EAB-13CF-4484-A1DB-A9255351F3D9}">
      <dgm:prSet/>
      <dgm:spPr/>
      <dgm:t>
        <a:bodyPr/>
        <a:lstStyle/>
        <a:p>
          <a:r>
            <a:rPr lang="en-US"/>
            <a:t>Institute effective internal controls to achieve compliance and to identify and address problems.</a:t>
          </a:r>
        </a:p>
      </dgm:t>
    </dgm:pt>
    <dgm:pt modelId="{D6FCB9ED-1CC6-41FA-9E68-4E2C9E878924}" type="parTrans" cxnId="{3173D67B-1599-4379-BD87-2ABBD849228D}">
      <dgm:prSet/>
      <dgm:spPr/>
      <dgm:t>
        <a:bodyPr/>
        <a:lstStyle/>
        <a:p>
          <a:endParaRPr lang="en-US"/>
        </a:p>
      </dgm:t>
    </dgm:pt>
    <dgm:pt modelId="{0639B820-023D-400C-85FB-86290070C9EF}" type="sibTrans" cxnId="{3173D67B-1599-4379-BD87-2ABBD849228D}">
      <dgm:prSet/>
      <dgm:spPr/>
      <dgm:t>
        <a:bodyPr/>
        <a:lstStyle/>
        <a:p>
          <a:endParaRPr lang="en-US"/>
        </a:p>
      </dgm:t>
    </dgm:pt>
    <dgm:pt modelId="{5BD1A2E3-5C8B-46EB-B3B0-C8B0AB4BBE41}" type="pres">
      <dgm:prSet presAssocID="{8E902C82-5847-4411-8E6C-D63E586E7D78}" presName="Name0" presStyleCnt="0">
        <dgm:presLayoutVars>
          <dgm:dir/>
          <dgm:animLvl val="lvl"/>
          <dgm:resizeHandles val="exact"/>
        </dgm:presLayoutVars>
      </dgm:prSet>
      <dgm:spPr/>
    </dgm:pt>
    <dgm:pt modelId="{7CFDD8E4-FEA9-40C2-A916-4566CB6441C9}" type="pres">
      <dgm:prSet presAssocID="{66B18EFA-193F-4B29-8951-18EF1AC82E36}" presName="linNode" presStyleCnt="0"/>
      <dgm:spPr/>
    </dgm:pt>
    <dgm:pt modelId="{05475673-1FC7-4B0D-8339-88961781234D}" type="pres">
      <dgm:prSet presAssocID="{66B18EFA-193F-4B29-8951-18EF1AC82E36}" presName="parentText" presStyleLbl="alignNode1" presStyleIdx="0" presStyleCnt="3">
        <dgm:presLayoutVars>
          <dgm:chMax val="1"/>
          <dgm:bulletEnabled/>
        </dgm:presLayoutVars>
      </dgm:prSet>
      <dgm:spPr/>
    </dgm:pt>
    <dgm:pt modelId="{B6216B0A-CA84-4446-A9F0-7A981574CB40}" type="pres">
      <dgm:prSet presAssocID="{66B18EFA-193F-4B29-8951-18EF1AC82E36}" presName="descendantText" presStyleLbl="alignAccFollowNode1" presStyleIdx="0" presStyleCnt="3">
        <dgm:presLayoutVars>
          <dgm:bulletEnabled/>
        </dgm:presLayoutVars>
      </dgm:prSet>
      <dgm:spPr/>
    </dgm:pt>
    <dgm:pt modelId="{779F2834-DABE-415C-A63F-8EB3B2F871C6}" type="pres">
      <dgm:prSet presAssocID="{84219D8A-9314-4565-A879-AD7FE008DA62}" presName="sp" presStyleCnt="0"/>
      <dgm:spPr/>
    </dgm:pt>
    <dgm:pt modelId="{577FCD55-58B2-40B5-918F-A6F6537076C0}" type="pres">
      <dgm:prSet presAssocID="{D3775680-3DD4-4603-BC0F-14934ABF53E1}" presName="linNode" presStyleCnt="0"/>
      <dgm:spPr/>
    </dgm:pt>
    <dgm:pt modelId="{62D4CAD6-02B6-422C-9B35-5FB6828FB57A}" type="pres">
      <dgm:prSet presAssocID="{D3775680-3DD4-4603-BC0F-14934ABF53E1}" presName="parentText" presStyleLbl="alignNode1" presStyleIdx="1" presStyleCnt="3">
        <dgm:presLayoutVars>
          <dgm:chMax val="1"/>
          <dgm:bulletEnabled/>
        </dgm:presLayoutVars>
      </dgm:prSet>
      <dgm:spPr/>
    </dgm:pt>
    <dgm:pt modelId="{94800D08-B831-436D-A49C-2193DC0790E3}" type="pres">
      <dgm:prSet presAssocID="{D3775680-3DD4-4603-BC0F-14934ABF53E1}" presName="descendantText" presStyleLbl="alignAccFollowNode1" presStyleIdx="1" presStyleCnt="3">
        <dgm:presLayoutVars>
          <dgm:bulletEnabled/>
        </dgm:presLayoutVars>
      </dgm:prSet>
      <dgm:spPr/>
    </dgm:pt>
    <dgm:pt modelId="{4E4F25A8-E070-4C1E-820D-2C1007552A39}" type="pres">
      <dgm:prSet presAssocID="{5B736670-72A0-4936-934F-51D9B90EFDAD}" presName="sp" presStyleCnt="0"/>
      <dgm:spPr/>
    </dgm:pt>
    <dgm:pt modelId="{233F68C6-C5D7-49EB-BDA5-3CE5C6EB73B5}" type="pres">
      <dgm:prSet presAssocID="{5FCCBF15-643E-4F2E-A964-E832C63054BB}" presName="linNode" presStyleCnt="0"/>
      <dgm:spPr/>
    </dgm:pt>
    <dgm:pt modelId="{D66C0BA1-221E-4C24-A581-263F5E4A007A}" type="pres">
      <dgm:prSet presAssocID="{5FCCBF15-643E-4F2E-A964-E832C63054BB}" presName="parentText" presStyleLbl="alignNode1" presStyleIdx="2" presStyleCnt="3">
        <dgm:presLayoutVars>
          <dgm:chMax val="1"/>
          <dgm:bulletEnabled/>
        </dgm:presLayoutVars>
      </dgm:prSet>
      <dgm:spPr/>
    </dgm:pt>
    <dgm:pt modelId="{1AE56A70-F0F6-411F-BFE1-DB44A7867B3D}" type="pres">
      <dgm:prSet presAssocID="{5FCCBF15-643E-4F2E-A964-E832C63054BB}" presName="descendantText" presStyleLbl="alignAccFollowNode1" presStyleIdx="2" presStyleCnt="3">
        <dgm:presLayoutVars>
          <dgm:bulletEnabled/>
        </dgm:presLayoutVars>
      </dgm:prSet>
      <dgm:spPr/>
    </dgm:pt>
  </dgm:ptLst>
  <dgm:cxnLst>
    <dgm:cxn modelId="{5B20D54D-BCED-4CAF-9E1B-C9EEFEF55D67}" srcId="{8E902C82-5847-4411-8E6C-D63E586E7D78}" destId="{66B18EFA-193F-4B29-8951-18EF1AC82E36}" srcOrd="0" destOrd="0" parTransId="{6223997F-F1DD-435E-AABF-DEFA64FAC445}" sibTransId="{84219D8A-9314-4565-A879-AD7FE008DA62}"/>
    <dgm:cxn modelId="{35E88073-3311-4280-9CD3-C383DBDEB14F}" srcId="{D3775680-3DD4-4603-BC0F-14934ABF53E1}" destId="{B8AD0824-649B-4EC7-AAA4-CA0E8B72DFDD}" srcOrd="0" destOrd="0" parTransId="{5B1F79AF-55B8-4B04-8B9D-2AE84F58E075}" sibTransId="{DC6FF55E-0741-441B-9B01-9856731BF767}"/>
    <dgm:cxn modelId="{B7423779-EE1B-4B93-B20F-0FE2B54B5A46}" type="presOf" srcId="{8E902C82-5847-4411-8E6C-D63E586E7D78}" destId="{5BD1A2E3-5C8B-46EB-B3B0-C8B0AB4BBE41}" srcOrd="0" destOrd="0" presId="urn:microsoft.com/office/officeart/2016/7/layout/VerticalSolidActionList"/>
    <dgm:cxn modelId="{9A29B97B-AD0C-474B-B1F8-7A1B05A4476F}" type="presOf" srcId="{10F3C517-8D9D-43E2-AA3F-C0AD5034F8A8}" destId="{B6216B0A-CA84-4446-A9F0-7A981574CB40}" srcOrd="0" destOrd="0" presId="urn:microsoft.com/office/officeart/2016/7/layout/VerticalSolidActionList"/>
    <dgm:cxn modelId="{3173D67B-1599-4379-BD87-2ABBD849228D}" srcId="{5FCCBF15-643E-4F2E-A964-E832C63054BB}" destId="{B9F81EAB-13CF-4484-A1DB-A9255351F3D9}" srcOrd="0" destOrd="0" parTransId="{D6FCB9ED-1CC6-41FA-9E68-4E2C9E878924}" sibTransId="{0639B820-023D-400C-85FB-86290070C9EF}"/>
    <dgm:cxn modelId="{E0FB9280-A210-4118-9102-5EC49367905B}" srcId="{66B18EFA-193F-4B29-8951-18EF1AC82E36}" destId="{10F3C517-8D9D-43E2-AA3F-C0AD5034F8A8}" srcOrd="0" destOrd="0" parTransId="{E175563F-26A4-4E1E-9583-E9A3B6457D65}" sibTransId="{BCB64469-C858-4A99-B6E5-E084FE5A20C2}"/>
    <dgm:cxn modelId="{EE87BE98-EA10-4BB4-B06F-AD06E1574E78}" type="presOf" srcId="{5FCCBF15-643E-4F2E-A964-E832C63054BB}" destId="{D66C0BA1-221E-4C24-A581-263F5E4A007A}" srcOrd="0" destOrd="0" presId="urn:microsoft.com/office/officeart/2016/7/layout/VerticalSolidActionList"/>
    <dgm:cxn modelId="{B279009E-387C-4835-95F6-3785410B1694}" type="presOf" srcId="{B8AD0824-649B-4EC7-AAA4-CA0E8B72DFDD}" destId="{94800D08-B831-436D-A49C-2193DC0790E3}" srcOrd="0" destOrd="0" presId="urn:microsoft.com/office/officeart/2016/7/layout/VerticalSolidActionList"/>
    <dgm:cxn modelId="{34C971B3-ADDB-4550-ABC8-3F18AFDA6A3D}" type="presOf" srcId="{B9F81EAB-13CF-4484-A1DB-A9255351F3D9}" destId="{1AE56A70-F0F6-411F-BFE1-DB44A7867B3D}" srcOrd="0" destOrd="0" presId="urn:microsoft.com/office/officeart/2016/7/layout/VerticalSolidActionList"/>
    <dgm:cxn modelId="{B502BCB8-A5D1-4C80-AE38-D4F79617EAB2}" type="presOf" srcId="{D3775680-3DD4-4603-BC0F-14934ABF53E1}" destId="{62D4CAD6-02B6-422C-9B35-5FB6828FB57A}" srcOrd="0" destOrd="0" presId="urn:microsoft.com/office/officeart/2016/7/layout/VerticalSolidActionList"/>
    <dgm:cxn modelId="{278579E5-54C6-45B3-A726-042F070755C6}" srcId="{8E902C82-5847-4411-8E6C-D63E586E7D78}" destId="{D3775680-3DD4-4603-BC0F-14934ABF53E1}" srcOrd="1" destOrd="0" parTransId="{177387AA-F70E-42BE-84F6-80F09BE9F438}" sibTransId="{5B736670-72A0-4936-934F-51D9B90EFDAD}"/>
    <dgm:cxn modelId="{6EB519F3-FD2F-4368-A412-2F8FFE0E0280}" srcId="{8E902C82-5847-4411-8E6C-D63E586E7D78}" destId="{5FCCBF15-643E-4F2E-A964-E832C63054BB}" srcOrd="2" destOrd="0" parTransId="{45A8FD3C-5110-4AF9-85B2-6667D4E9DD86}" sibTransId="{990B4CFB-1175-4164-B6F1-A0BDA6070501}"/>
    <dgm:cxn modelId="{1CCBACFC-B7B9-4A32-B187-8B401E2BFFF6}" type="presOf" srcId="{66B18EFA-193F-4B29-8951-18EF1AC82E36}" destId="{05475673-1FC7-4B0D-8339-88961781234D}" srcOrd="0" destOrd="0" presId="urn:microsoft.com/office/officeart/2016/7/layout/VerticalSolidActionList"/>
    <dgm:cxn modelId="{34B635C6-8F4D-4921-AAC8-FC9305B7D7CD}" type="presParOf" srcId="{5BD1A2E3-5C8B-46EB-B3B0-C8B0AB4BBE41}" destId="{7CFDD8E4-FEA9-40C2-A916-4566CB6441C9}" srcOrd="0" destOrd="0" presId="urn:microsoft.com/office/officeart/2016/7/layout/VerticalSolidActionList"/>
    <dgm:cxn modelId="{3CEB369D-39A2-40DD-9D31-E33A34035FE1}" type="presParOf" srcId="{7CFDD8E4-FEA9-40C2-A916-4566CB6441C9}" destId="{05475673-1FC7-4B0D-8339-88961781234D}" srcOrd="0" destOrd="0" presId="urn:microsoft.com/office/officeart/2016/7/layout/VerticalSolidActionList"/>
    <dgm:cxn modelId="{DAC7B6C5-F111-49EA-9440-4114499009F3}" type="presParOf" srcId="{7CFDD8E4-FEA9-40C2-A916-4566CB6441C9}" destId="{B6216B0A-CA84-4446-A9F0-7A981574CB40}" srcOrd="1" destOrd="0" presId="urn:microsoft.com/office/officeart/2016/7/layout/VerticalSolidActionList"/>
    <dgm:cxn modelId="{4CC5E996-B18F-4599-8F10-73176C3A3C29}" type="presParOf" srcId="{5BD1A2E3-5C8B-46EB-B3B0-C8B0AB4BBE41}" destId="{779F2834-DABE-415C-A63F-8EB3B2F871C6}" srcOrd="1" destOrd="0" presId="urn:microsoft.com/office/officeart/2016/7/layout/VerticalSolidActionList"/>
    <dgm:cxn modelId="{1DF86E53-766F-4FA4-9226-9450CB55A216}" type="presParOf" srcId="{5BD1A2E3-5C8B-46EB-B3B0-C8B0AB4BBE41}" destId="{577FCD55-58B2-40B5-918F-A6F6537076C0}" srcOrd="2" destOrd="0" presId="urn:microsoft.com/office/officeart/2016/7/layout/VerticalSolidActionList"/>
    <dgm:cxn modelId="{008C211C-AD31-42C3-9250-C51EDAC58699}" type="presParOf" srcId="{577FCD55-58B2-40B5-918F-A6F6537076C0}" destId="{62D4CAD6-02B6-422C-9B35-5FB6828FB57A}" srcOrd="0" destOrd="0" presId="urn:microsoft.com/office/officeart/2016/7/layout/VerticalSolidActionList"/>
    <dgm:cxn modelId="{E60F1587-7B9A-45D0-B9A1-8B3E71C6DBF0}" type="presParOf" srcId="{577FCD55-58B2-40B5-918F-A6F6537076C0}" destId="{94800D08-B831-436D-A49C-2193DC0790E3}" srcOrd="1" destOrd="0" presId="urn:microsoft.com/office/officeart/2016/7/layout/VerticalSolidActionList"/>
    <dgm:cxn modelId="{01617010-A37B-43A6-A598-0AE26D46F4EF}" type="presParOf" srcId="{5BD1A2E3-5C8B-46EB-B3B0-C8B0AB4BBE41}" destId="{4E4F25A8-E070-4C1E-820D-2C1007552A39}" srcOrd="3" destOrd="0" presId="urn:microsoft.com/office/officeart/2016/7/layout/VerticalSolidActionList"/>
    <dgm:cxn modelId="{B034BA35-0EF4-44A1-86CD-732FC66A3A33}" type="presParOf" srcId="{5BD1A2E3-5C8B-46EB-B3B0-C8B0AB4BBE41}" destId="{233F68C6-C5D7-49EB-BDA5-3CE5C6EB73B5}" srcOrd="4" destOrd="0" presId="urn:microsoft.com/office/officeart/2016/7/layout/VerticalSolidActionList"/>
    <dgm:cxn modelId="{7436EAF5-0338-40E8-A1B8-CA478F5E57B6}" type="presParOf" srcId="{233F68C6-C5D7-49EB-BDA5-3CE5C6EB73B5}" destId="{D66C0BA1-221E-4C24-A581-263F5E4A007A}" srcOrd="0" destOrd="0" presId="urn:microsoft.com/office/officeart/2016/7/layout/VerticalSolidActionList"/>
    <dgm:cxn modelId="{FA9CDA72-C1D3-4B06-A47E-6DEF166B5BEF}" type="presParOf" srcId="{233F68C6-C5D7-49EB-BDA5-3CE5C6EB73B5}" destId="{1AE56A70-F0F6-411F-BFE1-DB44A7867B3D}"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EB9A0D-CA64-4E5B-A40E-36EA5669EE09}" type="doc">
      <dgm:prSet loTypeId="urn:microsoft.com/office/officeart/2005/8/layout/vList2" loCatId="list" qsTypeId="urn:microsoft.com/office/officeart/2005/8/quickstyle/simple5" qsCatId="simple" csTypeId="urn:microsoft.com/office/officeart/2005/8/colors/accent3_2" csCatId="accent3"/>
      <dgm:spPr/>
      <dgm:t>
        <a:bodyPr/>
        <a:lstStyle/>
        <a:p>
          <a:endParaRPr lang="en-US"/>
        </a:p>
      </dgm:t>
    </dgm:pt>
    <dgm:pt modelId="{05F1501E-37B6-4575-8A7E-80850412D684}">
      <dgm:prSet/>
      <dgm:spPr/>
      <dgm:t>
        <a:bodyPr/>
        <a:lstStyle/>
        <a:p>
          <a:r>
            <a:rPr lang="en-US" dirty="0"/>
            <a:t>Education (meaningful employee training and resources)</a:t>
          </a:r>
        </a:p>
      </dgm:t>
    </dgm:pt>
    <dgm:pt modelId="{159658AF-866C-470E-9570-94663E04FB74}" type="parTrans" cxnId="{3E9A09BB-47CB-4CB9-AFFD-EA34B4D45660}">
      <dgm:prSet/>
      <dgm:spPr/>
      <dgm:t>
        <a:bodyPr/>
        <a:lstStyle/>
        <a:p>
          <a:endParaRPr lang="en-US"/>
        </a:p>
      </dgm:t>
    </dgm:pt>
    <dgm:pt modelId="{DB4A97FF-59CB-4B35-A974-51A21633F4D4}" type="sibTrans" cxnId="{3E9A09BB-47CB-4CB9-AFFD-EA34B4D45660}">
      <dgm:prSet/>
      <dgm:spPr/>
      <dgm:t>
        <a:bodyPr/>
        <a:lstStyle/>
        <a:p>
          <a:endParaRPr lang="en-US"/>
        </a:p>
      </dgm:t>
    </dgm:pt>
    <dgm:pt modelId="{CD2E084B-B100-482C-A5C3-5609CE080B89}">
      <dgm:prSet/>
      <dgm:spPr/>
      <dgm:t>
        <a:bodyPr/>
        <a:lstStyle/>
        <a:p>
          <a:r>
            <a:rPr lang="en-US"/>
            <a:t>Self-evaluation</a:t>
          </a:r>
        </a:p>
      </dgm:t>
    </dgm:pt>
    <dgm:pt modelId="{AEC94A7F-755B-4BA5-AD74-AD9256980182}" type="parTrans" cxnId="{F30FF11E-8AAB-4A6C-98A5-3FAF543C88FA}">
      <dgm:prSet/>
      <dgm:spPr/>
      <dgm:t>
        <a:bodyPr/>
        <a:lstStyle/>
        <a:p>
          <a:endParaRPr lang="en-US"/>
        </a:p>
      </dgm:t>
    </dgm:pt>
    <dgm:pt modelId="{CFA22998-BA8F-4AE8-AA4F-8B74B86069A2}" type="sibTrans" cxnId="{F30FF11E-8AAB-4A6C-98A5-3FAF543C88FA}">
      <dgm:prSet/>
      <dgm:spPr/>
      <dgm:t>
        <a:bodyPr/>
        <a:lstStyle/>
        <a:p>
          <a:endParaRPr lang="en-US"/>
        </a:p>
      </dgm:t>
    </dgm:pt>
    <dgm:pt modelId="{A033159F-8E3D-4B7F-8ED6-875384A2C2D4}">
      <dgm:prSet/>
      <dgm:spPr/>
      <dgm:t>
        <a:bodyPr/>
        <a:lstStyle/>
        <a:p>
          <a:r>
            <a:rPr lang="en-US"/>
            <a:t>Policies and procedures as living documents</a:t>
          </a:r>
        </a:p>
      </dgm:t>
    </dgm:pt>
    <dgm:pt modelId="{952E627B-B70E-40FD-9564-71439C5F0862}" type="parTrans" cxnId="{6A594219-829E-431D-8E3D-9A3359B13B18}">
      <dgm:prSet/>
      <dgm:spPr/>
      <dgm:t>
        <a:bodyPr/>
        <a:lstStyle/>
        <a:p>
          <a:endParaRPr lang="en-US"/>
        </a:p>
      </dgm:t>
    </dgm:pt>
    <dgm:pt modelId="{ECD61F92-8154-4DAA-9FD6-0E0F6A6DC1D9}" type="sibTrans" cxnId="{6A594219-829E-431D-8E3D-9A3359B13B18}">
      <dgm:prSet/>
      <dgm:spPr/>
      <dgm:t>
        <a:bodyPr/>
        <a:lstStyle/>
        <a:p>
          <a:endParaRPr lang="en-US"/>
        </a:p>
      </dgm:t>
    </dgm:pt>
    <dgm:pt modelId="{EFD2C395-757A-41EB-BF39-A220B8DA41C2}" type="pres">
      <dgm:prSet presAssocID="{3EEB9A0D-CA64-4E5B-A40E-36EA5669EE09}" presName="linear" presStyleCnt="0">
        <dgm:presLayoutVars>
          <dgm:animLvl val="lvl"/>
          <dgm:resizeHandles val="exact"/>
        </dgm:presLayoutVars>
      </dgm:prSet>
      <dgm:spPr/>
    </dgm:pt>
    <dgm:pt modelId="{8341B61A-3BB1-4CA1-8EB0-6F313D15FB7A}" type="pres">
      <dgm:prSet presAssocID="{05F1501E-37B6-4575-8A7E-80850412D684}" presName="parentText" presStyleLbl="node1" presStyleIdx="0" presStyleCnt="3">
        <dgm:presLayoutVars>
          <dgm:chMax val="0"/>
          <dgm:bulletEnabled val="1"/>
        </dgm:presLayoutVars>
      </dgm:prSet>
      <dgm:spPr/>
    </dgm:pt>
    <dgm:pt modelId="{EA64BDE5-E88D-4186-9538-4E038A01CAE1}" type="pres">
      <dgm:prSet presAssocID="{DB4A97FF-59CB-4B35-A974-51A21633F4D4}" presName="spacer" presStyleCnt="0"/>
      <dgm:spPr/>
    </dgm:pt>
    <dgm:pt modelId="{7994A3AC-0C0A-4B5C-8871-C75656B12A1E}" type="pres">
      <dgm:prSet presAssocID="{CD2E084B-B100-482C-A5C3-5609CE080B89}" presName="parentText" presStyleLbl="node1" presStyleIdx="1" presStyleCnt="3">
        <dgm:presLayoutVars>
          <dgm:chMax val="0"/>
          <dgm:bulletEnabled val="1"/>
        </dgm:presLayoutVars>
      </dgm:prSet>
      <dgm:spPr/>
    </dgm:pt>
    <dgm:pt modelId="{02AC1FC2-82B3-405F-9DBA-2C19A670F172}" type="pres">
      <dgm:prSet presAssocID="{CFA22998-BA8F-4AE8-AA4F-8B74B86069A2}" presName="spacer" presStyleCnt="0"/>
      <dgm:spPr/>
    </dgm:pt>
    <dgm:pt modelId="{A9DC3D1E-1A1F-4DD3-86FF-FE7A4E830226}" type="pres">
      <dgm:prSet presAssocID="{A033159F-8E3D-4B7F-8ED6-875384A2C2D4}" presName="parentText" presStyleLbl="node1" presStyleIdx="2" presStyleCnt="3">
        <dgm:presLayoutVars>
          <dgm:chMax val="0"/>
          <dgm:bulletEnabled val="1"/>
        </dgm:presLayoutVars>
      </dgm:prSet>
      <dgm:spPr/>
    </dgm:pt>
  </dgm:ptLst>
  <dgm:cxnLst>
    <dgm:cxn modelId="{9D196B0A-C158-423B-BD30-5607380C1D6E}" type="presOf" srcId="{A033159F-8E3D-4B7F-8ED6-875384A2C2D4}" destId="{A9DC3D1E-1A1F-4DD3-86FF-FE7A4E830226}" srcOrd="0" destOrd="0" presId="urn:microsoft.com/office/officeart/2005/8/layout/vList2"/>
    <dgm:cxn modelId="{6A594219-829E-431D-8E3D-9A3359B13B18}" srcId="{3EEB9A0D-CA64-4E5B-A40E-36EA5669EE09}" destId="{A033159F-8E3D-4B7F-8ED6-875384A2C2D4}" srcOrd="2" destOrd="0" parTransId="{952E627B-B70E-40FD-9564-71439C5F0862}" sibTransId="{ECD61F92-8154-4DAA-9FD6-0E0F6A6DC1D9}"/>
    <dgm:cxn modelId="{F30FF11E-8AAB-4A6C-98A5-3FAF543C88FA}" srcId="{3EEB9A0D-CA64-4E5B-A40E-36EA5669EE09}" destId="{CD2E084B-B100-482C-A5C3-5609CE080B89}" srcOrd="1" destOrd="0" parTransId="{AEC94A7F-755B-4BA5-AD74-AD9256980182}" sibTransId="{CFA22998-BA8F-4AE8-AA4F-8B74B86069A2}"/>
    <dgm:cxn modelId="{6A7FC260-852A-4FA0-BBFF-C557B390C660}" type="presOf" srcId="{05F1501E-37B6-4575-8A7E-80850412D684}" destId="{8341B61A-3BB1-4CA1-8EB0-6F313D15FB7A}" srcOrd="0" destOrd="0" presId="urn:microsoft.com/office/officeart/2005/8/layout/vList2"/>
    <dgm:cxn modelId="{C781254F-9D8D-4CF2-99B1-6B7F475DDE99}" type="presOf" srcId="{CD2E084B-B100-482C-A5C3-5609CE080B89}" destId="{7994A3AC-0C0A-4B5C-8871-C75656B12A1E}" srcOrd="0" destOrd="0" presId="urn:microsoft.com/office/officeart/2005/8/layout/vList2"/>
    <dgm:cxn modelId="{3E9A09BB-47CB-4CB9-AFFD-EA34B4D45660}" srcId="{3EEB9A0D-CA64-4E5B-A40E-36EA5669EE09}" destId="{05F1501E-37B6-4575-8A7E-80850412D684}" srcOrd="0" destOrd="0" parTransId="{159658AF-866C-470E-9570-94663E04FB74}" sibTransId="{DB4A97FF-59CB-4B35-A974-51A21633F4D4}"/>
    <dgm:cxn modelId="{3758A3DC-50A2-408E-B287-0A156682AD14}" type="presOf" srcId="{3EEB9A0D-CA64-4E5B-A40E-36EA5669EE09}" destId="{EFD2C395-757A-41EB-BF39-A220B8DA41C2}" srcOrd="0" destOrd="0" presId="urn:microsoft.com/office/officeart/2005/8/layout/vList2"/>
    <dgm:cxn modelId="{32D1AC60-9D6A-4807-8B6C-D201475A60EE}" type="presParOf" srcId="{EFD2C395-757A-41EB-BF39-A220B8DA41C2}" destId="{8341B61A-3BB1-4CA1-8EB0-6F313D15FB7A}" srcOrd="0" destOrd="0" presId="urn:microsoft.com/office/officeart/2005/8/layout/vList2"/>
    <dgm:cxn modelId="{F2BC08D8-7094-4DC6-B3F4-835424AE7A7E}" type="presParOf" srcId="{EFD2C395-757A-41EB-BF39-A220B8DA41C2}" destId="{EA64BDE5-E88D-4186-9538-4E038A01CAE1}" srcOrd="1" destOrd="0" presId="urn:microsoft.com/office/officeart/2005/8/layout/vList2"/>
    <dgm:cxn modelId="{BD3218FE-2A85-4296-A1C9-57D7F56B97FA}" type="presParOf" srcId="{EFD2C395-757A-41EB-BF39-A220B8DA41C2}" destId="{7994A3AC-0C0A-4B5C-8871-C75656B12A1E}" srcOrd="2" destOrd="0" presId="urn:microsoft.com/office/officeart/2005/8/layout/vList2"/>
    <dgm:cxn modelId="{151AC122-9864-4E5E-9444-179CCFD807BC}" type="presParOf" srcId="{EFD2C395-757A-41EB-BF39-A220B8DA41C2}" destId="{02AC1FC2-82B3-405F-9DBA-2C19A670F172}" srcOrd="3" destOrd="0" presId="urn:microsoft.com/office/officeart/2005/8/layout/vList2"/>
    <dgm:cxn modelId="{FBAF2B06-9E3F-4945-B7AD-2C99F85A341A}" type="presParOf" srcId="{EFD2C395-757A-41EB-BF39-A220B8DA41C2}" destId="{A9DC3D1E-1A1F-4DD3-86FF-FE7A4E83022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216B0A-CA84-4446-A9F0-7A981574CB40}">
      <dsp:nvSpPr>
        <dsp:cNvPr id="0" name=""/>
        <dsp:cNvSpPr/>
      </dsp:nvSpPr>
      <dsp:spPr>
        <a:xfrm>
          <a:off x="1234440" y="1688"/>
          <a:ext cx="4937760" cy="17309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806" tIns="439654" rIns="95806" bIns="439654" numCol="1" spcCol="1270" anchor="ctr" anchorCtr="0">
          <a:noAutofit/>
        </a:bodyPr>
        <a:lstStyle/>
        <a:p>
          <a:pPr marL="0" lvl="0" indent="0" algn="l" defTabSz="844550">
            <a:lnSpc>
              <a:spcPct val="90000"/>
            </a:lnSpc>
            <a:spcBef>
              <a:spcPct val="0"/>
            </a:spcBef>
            <a:spcAft>
              <a:spcPct val="35000"/>
            </a:spcAft>
            <a:buNone/>
          </a:pPr>
          <a:r>
            <a:rPr lang="en-US" sz="1900" kern="1200"/>
            <a:t>Act at all times in good-faith and with the appropriate diligence, care, and skill required under the circumstances.</a:t>
          </a:r>
        </a:p>
      </dsp:txBody>
      <dsp:txXfrm>
        <a:off x="1234440" y="1688"/>
        <a:ext cx="4937760" cy="1730920"/>
      </dsp:txXfrm>
    </dsp:sp>
    <dsp:sp modelId="{05475673-1FC7-4B0D-8339-88961781234D}">
      <dsp:nvSpPr>
        <dsp:cNvPr id="0" name=""/>
        <dsp:cNvSpPr/>
      </dsp:nvSpPr>
      <dsp:spPr>
        <a:xfrm>
          <a:off x="0" y="1688"/>
          <a:ext cx="1234440" cy="173092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65322" tIns="170977" rIns="65322" bIns="170977" numCol="1" spcCol="1270" anchor="ctr" anchorCtr="0">
          <a:noAutofit/>
        </a:bodyPr>
        <a:lstStyle/>
        <a:p>
          <a:pPr marL="0" lvl="0" indent="0" algn="ctr" defTabSz="1022350">
            <a:lnSpc>
              <a:spcPct val="90000"/>
            </a:lnSpc>
            <a:spcBef>
              <a:spcPct val="0"/>
            </a:spcBef>
            <a:spcAft>
              <a:spcPct val="35000"/>
            </a:spcAft>
            <a:buNone/>
          </a:pPr>
          <a:r>
            <a:rPr lang="en-US" sz="2300" b="1" kern="1200" dirty="0"/>
            <a:t>Act</a:t>
          </a:r>
        </a:p>
      </dsp:txBody>
      <dsp:txXfrm>
        <a:off x="0" y="1688"/>
        <a:ext cx="1234440" cy="1730920"/>
      </dsp:txXfrm>
    </dsp:sp>
    <dsp:sp modelId="{94800D08-B831-436D-A49C-2193DC0790E3}">
      <dsp:nvSpPr>
        <dsp:cNvPr id="0" name=""/>
        <dsp:cNvSpPr/>
      </dsp:nvSpPr>
      <dsp:spPr>
        <a:xfrm>
          <a:off x="1234440" y="1836464"/>
          <a:ext cx="4937760" cy="17309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806" tIns="439654" rIns="95806" bIns="439654" numCol="1" spcCol="1270" anchor="ctr" anchorCtr="0">
          <a:noAutofit/>
        </a:bodyPr>
        <a:lstStyle/>
        <a:p>
          <a:pPr marL="0" lvl="0" indent="0" algn="l" defTabSz="844550">
            <a:lnSpc>
              <a:spcPct val="90000"/>
            </a:lnSpc>
            <a:spcBef>
              <a:spcPct val="0"/>
            </a:spcBef>
            <a:spcAft>
              <a:spcPct val="35000"/>
            </a:spcAft>
            <a:buNone/>
          </a:pPr>
          <a:r>
            <a:rPr lang="en-US" sz="1900" kern="1200"/>
            <a:t>Maintain complete confidentiality at all times, subject to State transparency laws.</a:t>
          </a:r>
        </a:p>
      </dsp:txBody>
      <dsp:txXfrm>
        <a:off x="1234440" y="1836464"/>
        <a:ext cx="4937760" cy="1730920"/>
      </dsp:txXfrm>
    </dsp:sp>
    <dsp:sp modelId="{62D4CAD6-02B6-422C-9B35-5FB6828FB57A}">
      <dsp:nvSpPr>
        <dsp:cNvPr id="0" name=""/>
        <dsp:cNvSpPr/>
      </dsp:nvSpPr>
      <dsp:spPr>
        <a:xfrm>
          <a:off x="0" y="1836464"/>
          <a:ext cx="1234440" cy="173092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65322" tIns="170977" rIns="65322" bIns="170977" numCol="1" spcCol="1270" anchor="ctr" anchorCtr="0">
          <a:noAutofit/>
        </a:bodyPr>
        <a:lstStyle/>
        <a:p>
          <a:pPr marL="0" lvl="0" indent="0" algn="ctr" defTabSz="1022350">
            <a:lnSpc>
              <a:spcPct val="90000"/>
            </a:lnSpc>
            <a:spcBef>
              <a:spcPct val="0"/>
            </a:spcBef>
            <a:spcAft>
              <a:spcPct val="35000"/>
            </a:spcAft>
            <a:buNone/>
          </a:pPr>
          <a:r>
            <a:rPr lang="en-US" sz="2300" b="1" kern="1200" dirty="0"/>
            <a:t>Maintain</a:t>
          </a:r>
        </a:p>
      </dsp:txBody>
      <dsp:txXfrm>
        <a:off x="0" y="1836464"/>
        <a:ext cx="1234440" cy="1730920"/>
      </dsp:txXfrm>
    </dsp:sp>
    <dsp:sp modelId="{1AE56A70-F0F6-411F-BFE1-DB44A7867B3D}">
      <dsp:nvSpPr>
        <dsp:cNvPr id="0" name=""/>
        <dsp:cNvSpPr/>
      </dsp:nvSpPr>
      <dsp:spPr>
        <a:xfrm>
          <a:off x="1234440" y="3671240"/>
          <a:ext cx="4937760" cy="17309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806" tIns="439654" rIns="95806" bIns="439654" numCol="1" spcCol="1270" anchor="ctr" anchorCtr="0">
          <a:noAutofit/>
        </a:bodyPr>
        <a:lstStyle/>
        <a:p>
          <a:pPr marL="0" lvl="0" indent="0" algn="l" defTabSz="844550">
            <a:lnSpc>
              <a:spcPct val="90000"/>
            </a:lnSpc>
            <a:spcBef>
              <a:spcPct val="0"/>
            </a:spcBef>
            <a:spcAft>
              <a:spcPct val="35000"/>
            </a:spcAft>
            <a:buNone/>
          </a:pPr>
          <a:r>
            <a:rPr lang="en-US" sz="1900" kern="1200"/>
            <a:t>Institute effective internal controls to achieve compliance and to identify and address problems.</a:t>
          </a:r>
        </a:p>
      </dsp:txBody>
      <dsp:txXfrm>
        <a:off x="1234440" y="3671240"/>
        <a:ext cx="4937760" cy="1730920"/>
      </dsp:txXfrm>
    </dsp:sp>
    <dsp:sp modelId="{D66C0BA1-221E-4C24-A581-263F5E4A007A}">
      <dsp:nvSpPr>
        <dsp:cNvPr id="0" name=""/>
        <dsp:cNvSpPr/>
      </dsp:nvSpPr>
      <dsp:spPr>
        <a:xfrm>
          <a:off x="0" y="3671240"/>
          <a:ext cx="1234440" cy="173092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65322" tIns="170977" rIns="65322" bIns="170977" numCol="1" spcCol="1270" anchor="ctr" anchorCtr="0">
          <a:noAutofit/>
        </a:bodyPr>
        <a:lstStyle/>
        <a:p>
          <a:pPr marL="0" lvl="0" indent="0" algn="ctr" defTabSz="1022350">
            <a:lnSpc>
              <a:spcPct val="90000"/>
            </a:lnSpc>
            <a:spcBef>
              <a:spcPct val="0"/>
            </a:spcBef>
            <a:spcAft>
              <a:spcPct val="35000"/>
            </a:spcAft>
            <a:buNone/>
          </a:pPr>
          <a:r>
            <a:rPr lang="en-US" sz="2300" b="1" kern="1200" dirty="0"/>
            <a:t>Institute</a:t>
          </a:r>
        </a:p>
      </dsp:txBody>
      <dsp:txXfrm>
        <a:off x="0" y="3671240"/>
        <a:ext cx="1234440" cy="17309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41B61A-3BB1-4CA1-8EB0-6F313D15FB7A}">
      <dsp:nvSpPr>
        <dsp:cNvPr id="0" name=""/>
        <dsp:cNvSpPr/>
      </dsp:nvSpPr>
      <dsp:spPr>
        <a:xfrm>
          <a:off x="0" y="637774"/>
          <a:ext cx="6172199" cy="131274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Education (meaningful employee training and resources)</a:t>
          </a:r>
        </a:p>
      </dsp:txBody>
      <dsp:txXfrm>
        <a:off x="64083" y="701857"/>
        <a:ext cx="6044033" cy="1184574"/>
      </dsp:txXfrm>
    </dsp:sp>
    <dsp:sp modelId="{7994A3AC-0C0A-4B5C-8871-C75656B12A1E}">
      <dsp:nvSpPr>
        <dsp:cNvPr id="0" name=""/>
        <dsp:cNvSpPr/>
      </dsp:nvSpPr>
      <dsp:spPr>
        <a:xfrm>
          <a:off x="0" y="2045555"/>
          <a:ext cx="6172199" cy="131274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Self-evaluation</a:t>
          </a:r>
        </a:p>
      </dsp:txBody>
      <dsp:txXfrm>
        <a:off x="64083" y="2109638"/>
        <a:ext cx="6044033" cy="1184574"/>
      </dsp:txXfrm>
    </dsp:sp>
    <dsp:sp modelId="{A9DC3D1E-1A1F-4DD3-86FF-FE7A4E830226}">
      <dsp:nvSpPr>
        <dsp:cNvPr id="0" name=""/>
        <dsp:cNvSpPr/>
      </dsp:nvSpPr>
      <dsp:spPr>
        <a:xfrm>
          <a:off x="0" y="3453335"/>
          <a:ext cx="6172199" cy="131274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Policies and procedures as living documents</a:t>
          </a:r>
        </a:p>
      </dsp:txBody>
      <dsp:txXfrm>
        <a:off x="64083" y="3517418"/>
        <a:ext cx="6044033" cy="1184574"/>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243D74-B9C1-450A-B0F3-6C6DCB0CF2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2C27C33-9BB1-41D5-A236-12767E7E72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AB3EA8-A58D-4C92-A3AB-D271CCC294C7}" type="datetimeFigureOut">
              <a:rPr lang="en-US" smtClean="0"/>
              <a:t>4/5/2021</a:t>
            </a:fld>
            <a:endParaRPr lang="en-US" dirty="0"/>
          </a:p>
        </p:txBody>
      </p:sp>
      <p:sp>
        <p:nvSpPr>
          <p:cNvPr id="4" name="Footer Placeholder 3">
            <a:extLst>
              <a:ext uri="{FF2B5EF4-FFF2-40B4-BE49-F238E27FC236}">
                <a16:creationId xmlns:a16="http://schemas.microsoft.com/office/drawing/2014/main" id="{44A7EADB-04A4-4093-B238-438E2C7317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DDD8696-706D-440E-AE04-4C644F0613E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2A5DE8-F2C4-4DB3-88D1-656DCD59E73E}" type="slidenum">
              <a:rPr lang="en-US" smtClean="0"/>
              <a:t>‹#›</a:t>
            </a:fld>
            <a:endParaRPr lang="en-US" dirty="0"/>
          </a:p>
        </p:txBody>
      </p:sp>
    </p:spTree>
    <p:extLst>
      <p:ext uri="{BB962C8B-B14F-4D97-AF65-F5344CB8AC3E}">
        <p14:creationId xmlns:p14="http://schemas.microsoft.com/office/powerpoint/2010/main" val="1789824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EFB4FA-E877-413E-B608-88789D806C57}" type="datetimeFigureOut">
              <a:rPr lang="en-US" noProof="0" smtClean="0"/>
              <a:t>4/5/2021</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6304E-FDE3-4B4F-A3B7-EBE87F3FA5E2}" type="slidenum">
              <a:rPr lang="en-US" noProof="0" smtClean="0"/>
              <a:t>‹#›</a:t>
            </a:fld>
            <a:endParaRPr lang="en-US" noProof="0" dirty="0"/>
          </a:p>
        </p:txBody>
      </p:sp>
    </p:spTree>
    <p:extLst>
      <p:ext uri="{BB962C8B-B14F-4D97-AF65-F5344CB8AC3E}">
        <p14:creationId xmlns:p14="http://schemas.microsoft.com/office/powerpoint/2010/main" val="408513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1</a:t>
            </a:fld>
            <a:endParaRPr lang="en-US" dirty="0"/>
          </a:p>
        </p:txBody>
      </p:sp>
    </p:spTree>
    <p:extLst>
      <p:ext uri="{BB962C8B-B14F-4D97-AF65-F5344CB8AC3E}">
        <p14:creationId xmlns:p14="http://schemas.microsoft.com/office/powerpoint/2010/main" val="3179795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Management is responsible for internal controls! </a:t>
            </a:r>
          </a:p>
          <a:p>
            <a:endParaRPr lang="en-US" b="1" dirty="0"/>
          </a:p>
          <a:p>
            <a:r>
              <a:rPr lang="en-US" dirty="0"/>
              <a:t>Audit Committee and Internal Audit can provide – but not if the function isn’t what it was indented to be.  Internal</a:t>
            </a:r>
            <a:r>
              <a:rPr lang="en-US" baseline="0" dirty="0"/>
              <a:t> Audit</a:t>
            </a:r>
            <a:r>
              <a:rPr lang="en-US" dirty="0"/>
              <a:t> should have ability to report independently.</a:t>
            </a:r>
          </a:p>
          <a:p>
            <a:endParaRPr lang="en-US" dirty="0"/>
          </a:p>
          <a:p>
            <a:r>
              <a:rPr lang="en-US" dirty="0"/>
              <a:t>Management of the Entity - Employees that make up management vary by organization.  Organizations should self assess who management is when it relates to internal controls and the proper internal control structure. And who is in the best position with the proper expertise to craft and develop policies and procedures to best mitigate risk. </a:t>
            </a:r>
          </a:p>
          <a:p>
            <a:endParaRPr lang="en-US" dirty="0"/>
          </a:p>
          <a:p>
            <a:pPr marL="798820" lvl="1" indent="-342351" algn="just">
              <a:buFont typeface="Wingdings" panose="05000000000000000000" pitchFamily="2" charset="2"/>
              <a:buChar char="Ø"/>
            </a:pPr>
            <a:r>
              <a:rPr lang="en-US" sz="2000" dirty="0">
                <a:solidFill>
                  <a:schemeClr val="accent1"/>
                </a:solidFill>
              </a:rPr>
              <a:t>Develop and maintain a system of internal control </a:t>
            </a:r>
          </a:p>
          <a:p>
            <a:pPr lvl="1" algn="just"/>
            <a:endParaRPr lang="en-US" sz="2000" dirty="0">
              <a:solidFill>
                <a:schemeClr val="accent1"/>
              </a:solidFill>
            </a:endParaRPr>
          </a:p>
          <a:p>
            <a:pPr marL="798820" lvl="1" indent="-342351" algn="just">
              <a:buFont typeface="Wingdings" panose="05000000000000000000" pitchFamily="2" charset="2"/>
              <a:buChar char="Ø"/>
            </a:pPr>
            <a:r>
              <a:rPr lang="en-US" sz="2000" dirty="0">
                <a:solidFill>
                  <a:schemeClr val="accent1"/>
                </a:solidFill>
              </a:rPr>
              <a:t>Audit committee can provide a monitoring function </a:t>
            </a:r>
          </a:p>
          <a:p>
            <a:pPr lvl="1" algn="just"/>
            <a:endParaRPr lang="en-US" sz="2000" dirty="0">
              <a:solidFill>
                <a:schemeClr val="accent1"/>
              </a:solidFill>
            </a:endParaRPr>
          </a:p>
          <a:p>
            <a:pPr marL="798820" lvl="1" indent="-342351" algn="just">
              <a:buFont typeface="Wingdings" panose="05000000000000000000" pitchFamily="2" charset="2"/>
              <a:buChar char="Ø"/>
            </a:pPr>
            <a:r>
              <a:rPr lang="en-US" sz="2000" dirty="0">
                <a:solidFill>
                  <a:schemeClr val="accent1"/>
                </a:solidFill>
              </a:rPr>
              <a:t>Internal audit can provide information regarding internal control effectiveness</a:t>
            </a:r>
          </a:p>
          <a:p>
            <a:pPr lvl="1" algn="just"/>
            <a:endParaRPr lang="en-US" sz="2000" dirty="0">
              <a:solidFill>
                <a:schemeClr val="accent1"/>
              </a:solidFill>
            </a:endParaRPr>
          </a:p>
          <a:p>
            <a:pPr marL="798820" lvl="1" indent="-342351" algn="just">
              <a:buFont typeface="Wingdings" panose="05000000000000000000" pitchFamily="2" charset="2"/>
              <a:buChar char="Ø"/>
            </a:pPr>
            <a:r>
              <a:rPr lang="en-US" sz="2000" dirty="0">
                <a:solidFill>
                  <a:schemeClr val="accent1"/>
                </a:solidFill>
              </a:rPr>
              <a:t>Compliance with entity policies and procedures</a:t>
            </a:r>
          </a:p>
          <a:p>
            <a:endParaRPr lang="en-US" dirty="0"/>
          </a:p>
          <a:p>
            <a:endParaRPr lang="en-US" dirty="0"/>
          </a:p>
          <a:p>
            <a:r>
              <a:rPr lang="en-US" dirty="0"/>
              <a:t>Strict Compliance starts with the Tone at the top - Tone at the top should be a strong message of commitment to ethical behavior and integrity. Set the example. </a:t>
            </a:r>
          </a:p>
          <a:p>
            <a:endParaRPr lang="en-US" dirty="0"/>
          </a:p>
        </p:txBody>
      </p:sp>
      <p:sp>
        <p:nvSpPr>
          <p:cNvPr id="4" name="Slide Number Placeholder 3"/>
          <p:cNvSpPr>
            <a:spLocks noGrp="1"/>
          </p:cNvSpPr>
          <p:nvPr>
            <p:ph type="sldNum" sz="quarter" idx="10"/>
          </p:nvPr>
        </p:nvSpPr>
        <p:spPr/>
        <p:txBody>
          <a:bodyPr/>
          <a:lstStyle/>
          <a:p>
            <a:fld id="{7F679250-702A-4AC9-AE20-D2E7613C91CF}" type="slidenum">
              <a:rPr lang="en-US" smtClean="0"/>
              <a:t>10</a:t>
            </a:fld>
            <a:endParaRPr lang="en-US" dirty="0"/>
          </a:p>
        </p:txBody>
      </p:sp>
    </p:spTree>
    <p:extLst>
      <p:ext uri="{BB962C8B-B14F-4D97-AF65-F5344CB8AC3E}">
        <p14:creationId xmlns:p14="http://schemas.microsoft.com/office/powerpoint/2010/main" val="1938245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Ensure understanding of fiduciary duties (provide employees adequate resources).</a:t>
            </a:r>
          </a:p>
          <a:p>
            <a:pPr defTabSz="912937">
              <a:defRPr/>
            </a:pPr>
            <a:endParaRPr lang="en-US" dirty="0"/>
          </a:p>
          <a:p>
            <a:pPr defTabSz="912937">
              <a:defRPr/>
            </a:pPr>
            <a:r>
              <a:rPr lang="en-US" dirty="0"/>
              <a:t>Self-evaluate through committees as to effectiveness in adhering to fiduciary duties.</a:t>
            </a:r>
          </a:p>
          <a:p>
            <a:pPr defTabSz="912937">
              <a:defRPr/>
            </a:pPr>
            <a:endParaRPr lang="en-US" dirty="0"/>
          </a:p>
          <a:p>
            <a:pPr defTabSz="912937">
              <a:defRPr/>
            </a:pPr>
            <a:r>
              <a:rPr lang="en-US" dirty="0"/>
              <a:t>Plan ahead. Update policies as necessary.</a:t>
            </a:r>
          </a:p>
          <a:p>
            <a:endParaRPr lang="en-US" dirty="0"/>
          </a:p>
        </p:txBody>
      </p:sp>
      <p:sp>
        <p:nvSpPr>
          <p:cNvPr id="4" name="Slide Number Placeholder 3"/>
          <p:cNvSpPr>
            <a:spLocks noGrp="1"/>
          </p:cNvSpPr>
          <p:nvPr>
            <p:ph type="sldNum" sz="quarter" idx="10"/>
          </p:nvPr>
        </p:nvSpPr>
        <p:spPr/>
        <p:txBody>
          <a:bodyPr/>
          <a:lstStyle/>
          <a:p>
            <a:fld id="{378CA0EC-0D40-4842-9554-C5AA7664A5D1}" type="slidenum">
              <a:rPr lang="en-US" smtClean="0"/>
              <a:t>11</a:t>
            </a:fld>
            <a:endParaRPr lang="en-US"/>
          </a:p>
        </p:txBody>
      </p:sp>
    </p:spTree>
    <p:extLst>
      <p:ext uri="{BB962C8B-B14F-4D97-AF65-F5344CB8AC3E}">
        <p14:creationId xmlns:p14="http://schemas.microsoft.com/office/powerpoint/2010/main" val="1743536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One of the most tried and true methods of combating waste, fraud, and abuse is by taking a more proactive approach to accountability and shift away from a reactive approach as much as possible.  You can help the OSA by submitting complaints of governmental waste, fraud, and abuse to our office.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You can submit a complaint by calling, writing, or visiting us online.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12</a:t>
            </a:fld>
            <a:endParaRPr lang="en-US" noProof="0" dirty="0"/>
          </a:p>
        </p:txBody>
      </p:sp>
    </p:spTree>
    <p:extLst>
      <p:ext uri="{BB962C8B-B14F-4D97-AF65-F5344CB8AC3E}">
        <p14:creationId xmlns:p14="http://schemas.microsoft.com/office/powerpoint/2010/main" val="3800846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u="none" strike="noStrike" dirty="0">
                <a:solidFill>
                  <a:srgbClr val="000000"/>
                </a:solidFill>
                <a:effectLst/>
                <a:latin typeface="Calibri" panose="020F0502020204030204" pitchFamily="34" charset="0"/>
              </a:rPr>
              <a:t>Accountability, Transparency, and Excellence in action this year: </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Rehoboth </a:t>
            </a:r>
          </a:p>
          <a:p>
            <a:pPr marL="742950" lvl="1"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Important actions with hospital and county governance </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Municipalities </a:t>
            </a:r>
          </a:p>
          <a:p>
            <a:pPr marL="742950" lvl="1"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Santa Rosa</a:t>
            </a:r>
          </a:p>
          <a:p>
            <a:pPr marL="742950" lvl="1"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Espanola </a:t>
            </a:r>
          </a:p>
          <a:p>
            <a:pPr marL="742950" lvl="1"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Las Vegas</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Counties</a:t>
            </a:r>
          </a:p>
          <a:p>
            <a:pPr marL="742950" lvl="1"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Travel Expenditures Alert </a:t>
            </a:r>
          </a:p>
          <a:p>
            <a:pPr marL="1200150" lvl="2"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One resulted in repayment that had not yet occurred </a:t>
            </a:r>
          </a:p>
          <a:p>
            <a:pPr marL="1200150" lvl="2"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Both resulted in changes in critical policies to protect taxpayer funds </a:t>
            </a:r>
          </a:p>
          <a:p>
            <a:pPr algn="l" rtl="0" fontAlgn="base"/>
            <a:endParaRPr lang="en-US" sz="1800" b="0" i="0" u="none" strike="noStrike" dirty="0">
              <a:solidFill>
                <a:srgbClr val="000000"/>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My directive of complete office closure and mandatory telework for all employees is consistent with the current Public Health Order and the OSA’s Telework During Emergency Policy, which provides the “State Auditor, or designee, retains the right to determine work schedules and locations.”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The OSA is doing its part to protect New Mexicans by limiting social contact, and in turn limiting the spread of COVID-19 to the extent we can.</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If you have any questions do not hesitate to ask. The OSA is available and willing to discuss any concerns. We will continue to provide updates as more information becomes available and appreciate your understanding during these unprecedented times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13</a:t>
            </a:fld>
            <a:endParaRPr lang="en-US" noProof="0" dirty="0"/>
          </a:p>
        </p:txBody>
      </p:sp>
    </p:spTree>
    <p:extLst>
      <p:ext uri="{BB962C8B-B14F-4D97-AF65-F5344CB8AC3E}">
        <p14:creationId xmlns:p14="http://schemas.microsoft.com/office/powerpoint/2010/main" val="1003903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OSA relationships</a:t>
            </a:r>
            <a:r>
              <a:rPr lang="en-US" baseline="0" dirty="0"/>
              <a:t> with state agencies and local public bodies.</a:t>
            </a:r>
          </a:p>
          <a:p>
            <a:r>
              <a:rPr lang="en-US" baseline="0" dirty="0"/>
              <a:t>OSA relationships with approved IPAs.</a:t>
            </a:r>
          </a:p>
          <a:p>
            <a:r>
              <a:rPr lang="en-US" baseline="0" dirty="0"/>
              <a:t>OSA oversight of relationships between IPAs and agencies/local public bodies. </a:t>
            </a:r>
          </a:p>
          <a:p>
            <a:endParaRPr lang="en-US" baseline="0" dirty="0"/>
          </a:p>
          <a:p>
            <a:r>
              <a:rPr lang="en-US" dirty="0"/>
              <a:t>Nature of these relationships shaped by duties to public:</a:t>
            </a:r>
          </a:p>
          <a:p>
            <a:pPr marL="174428" indent="-174428">
              <a:buFont typeface="Arial" panose="020B0604020202020204" pitchFamily="34" charset="0"/>
              <a:buChar char="•"/>
            </a:pPr>
            <a:r>
              <a:rPr lang="en-US" dirty="0"/>
              <a:t>Constitutional authority</a:t>
            </a:r>
          </a:p>
          <a:p>
            <a:pPr marL="174428" indent="-174428">
              <a:buFont typeface="Arial" panose="020B0604020202020204" pitchFamily="34" charset="0"/>
              <a:buChar char="•"/>
            </a:pPr>
            <a:r>
              <a:rPr lang="en-US" dirty="0"/>
              <a:t>Statutes</a:t>
            </a:r>
          </a:p>
          <a:p>
            <a:pPr marL="174428" indent="-174428">
              <a:buFont typeface="Arial" panose="020B0604020202020204" pitchFamily="34" charset="0"/>
              <a:buChar char="•"/>
            </a:pPr>
            <a:r>
              <a:rPr lang="en-US" dirty="0"/>
              <a:t>Rules</a:t>
            </a:r>
          </a:p>
          <a:p>
            <a:endParaRPr lang="en-US" dirty="0"/>
          </a:p>
        </p:txBody>
      </p:sp>
      <p:sp>
        <p:nvSpPr>
          <p:cNvPr id="4" name="Slide Number Placeholder 3"/>
          <p:cNvSpPr>
            <a:spLocks noGrp="1"/>
          </p:cNvSpPr>
          <p:nvPr>
            <p:ph type="sldNum" sz="quarter" idx="10"/>
          </p:nvPr>
        </p:nvSpPr>
        <p:spPr/>
        <p:txBody>
          <a:bodyPr/>
          <a:lstStyle/>
          <a:p>
            <a:fld id="{378CA0EC-0D40-4842-9554-C5AA7664A5D1}" type="slidenum">
              <a:rPr lang="en-US" smtClean="0"/>
              <a:t>2</a:t>
            </a:fld>
            <a:endParaRPr lang="en-US"/>
          </a:p>
        </p:txBody>
      </p:sp>
    </p:spTree>
    <p:extLst>
      <p:ext uri="{BB962C8B-B14F-4D97-AF65-F5344CB8AC3E}">
        <p14:creationId xmlns:p14="http://schemas.microsoft.com/office/powerpoint/2010/main" val="4132086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Concept of</a:t>
            </a:r>
            <a:r>
              <a:rPr lang="en-US" baseline="0" dirty="0"/>
              <a:t> public trust with respect to relationship between public officials and citizens similar to fiduciary duties.</a:t>
            </a:r>
          </a:p>
          <a:p>
            <a:endParaRPr lang="en-US" baseline="0" dirty="0"/>
          </a:p>
          <a:p>
            <a:r>
              <a:rPr lang="en-US" dirty="0"/>
              <a:t>The public delegates governing authority to public officials to exercise discretion over the public treasury and to create laws that will impact their lives.   </a:t>
            </a:r>
          </a:p>
          <a:p>
            <a:endParaRPr lang="en-US" dirty="0"/>
          </a:p>
          <a:p>
            <a:r>
              <a:rPr lang="en-US" dirty="0"/>
              <a:t>The public official, once elected, appointed, or hired, is in a superior position to that of the individual citizen due to specialized governmental knowledge and the ability to advise, deliberate, and participate in the representative process.</a:t>
            </a:r>
          </a:p>
          <a:p>
            <a:endParaRPr lang="en-US" dirty="0"/>
          </a:p>
          <a:p>
            <a:r>
              <a:rPr lang="en-US" dirty="0"/>
              <a:t>(For simplicity’s sake, please know that when we refer to public officials, we are referring to all public actors, be they elected, appointed or hired.)</a:t>
            </a:r>
          </a:p>
        </p:txBody>
      </p:sp>
      <p:sp>
        <p:nvSpPr>
          <p:cNvPr id="4" name="Slide Number Placeholder 3"/>
          <p:cNvSpPr>
            <a:spLocks noGrp="1"/>
          </p:cNvSpPr>
          <p:nvPr>
            <p:ph type="sldNum" sz="quarter" idx="10"/>
          </p:nvPr>
        </p:nvSpPr>
        <p:spPr/>
        <p:txBody>
          <a:bodyPr/>
          <a:lstStyle/>
          <a:p>
            <a:fld id="{378CA0EC-0D40-4842-9554-C5AA7664A5D1}" type="slidenum">
              <a:rPr lang="en-US" smtClean="0"/>
              <a:t>3</a:t>
            </a:fld>
            <a:endParaRPr lang="en-US"/>
          </a:p>
        </p:txBody>
      </p:sp>
    </p:spTree>
    <p:extLst>
      <p:ext uri="{BB962C8B-B14F-4D97-AF65-F5344CB8AC3E}">
        <p14:creationId xmlns:p14="http://schemas.microsoft.com/office/powerpoint/2010/main" val="3426842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Accountants who provide audit services generally cannot be held to a fiduciary standard given their duty to the public.</a:t>
            </a:r>
          </a:p>
          <a:p>
            <a:endParaRPr lang="en-US" dirty="0"/>
          </a:p>
          <a:p>
            <a:r>
              <a:rPr lang="en-US" dirty="0"/>
              <a:t>While an accountant normally is not considered to be a fiduciary to his or her clients, the AICPA Professional Code of Conduct embodies standards of conduct which are closely analogous to a fiduciary relationship — objectivity, integrity, free of conflicts of interest and truthfulness. </a:t>
            </a:r>
          </a:p>
          <a:p>
            <a:endParaRPr lang="en-US" dirty="0"/>
          </a:p>
          <a:p>
            <a:r>
              <a:rPr lang="en-US" dirty="0"/>
              <a:t>Limited case law; expanding</a:t>
            </a:r>
            <a:r>
              <a:rPr lang="en-US" baseline="0" dirty="0"/>
              <a:t> duties; </a:t>
            </a:r>
            <a:r>
              <a:rPr lang="en-US" dirty="0"/>
              <a:t>a fiduciary relationship may exist when the CPA offers services that extend beyond the normal accounting boundaries.  A fiduciary relationship may be found to exist whenever a client justifiably puts special trust and confidence in an accountant to act in the client’s interest.</a:t>
            </a:r>
            <a:r>
              <a:rPr lang="en-US" baseline="0" dirty="0"/>
              <a:t> </a:t>
            </a:r>
            <a:r>
              <a:rPr lang="en-US" dirty="0"/>
              <a:t>Great importance should be placed on the careful characterization of the engagement that includes the meticulous drafting of an engagement letter that sets out what tasks will (and will not) be performed by the CPA. A separate engagement letter is suggested for every different type of engagement. </a:t>
            </a: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378CA0EC-0D40-4842-9554-C5AA7664A5D1}" type="slidenum">
              <a:rPr lang="en-US" smtClean="0"/>
              <a:t>4</a:t>
            </a:fld>
            <a:endParaRPr lang="en-US"/>
          </a:p>
        </p:txBody>
      </p:sp>
    </p:spTree>
    <p:extLst>
      <p:ext uri="{BB962C8B-B14F-4D97-AF65-F5344CB8AC3E}">
        <p14:creationId xmlns:p14="http://schemas.microsoft.com/office/powerpoint/2010/main" val="3076999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283"/>
            <a:r>
              <a:rPr lang="en-US" dirty="0"/>
              <a:t>A fiduciary is someone who has special responsibilities in connection with the administration, investment, monitoring, and distribution of property – in this case, public assets.</a:t>
            </a:r>
          </a:p>
          <a:p>
            <a:pPr defTabSz="930283"/>
            <a:endParaRPr lang="en-US" dirty="0"/>
          </a:p>
          <a:p>
            <a:pPr defTabSz="930283"/>
            <a:r>
              <a:rPr lang="en-US" dirty="0"/>
              <a:t>A fiduciary has a duty to act solely for the benefit of another on matters within the scope of the fiduciary relationship and is therefore strictly accountable for this stewardship.  </a:t>
            </a:r>
          </a:p>
          <a:p>
            <a:endParaRPr lang="en-US" dirty="0"/>
          </a:p>
        </p:txBody>
      </p:sp>
      <p:sp>
        <p:nvSpPr>
          <p:cNvPr id="4" name="Slide Number Placeholder 3"/>
          <p:cNvSpPr>
            <a:spLocks noGrp="1"/>
          </p:cNvSpPr>
          <p:nvPr>
            <p:ph type="sldNum" sz="quarter" idx="10"/>
          </p:nvPr>
        </p:nvSpPr>
        <p:spPr/>
        <p:txBody>
          <a:bodyPr/>
          <a:lstStyle/>
          <a:p>
            <a:fld id="{378CA0EC-0D40-4842-9554-C5AA7664A5D1}" type="slidenum">
              <a:rPr lang="en-US" smtClean="0"/>
              <a:t>5</a:t>
            </a:fld>
            <a:endParaRPr lang="en-US"/>
          </a:p>
        </p:txBody>
      </p:sp>
    </p:spTree>
    <p:extLst>
      <p:ext uri="{BB962C8B-B14F-4D97-AF65-F5344CB8AC3E}">
        <p14:creationId xmlns:p14="http://schemas.microsoft.com/office/powerpoint/2010/main" val="605515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Under duty of care </a:t>
            </a:r>
            <a:r>
              <a:rPr lang="en-US" dirty="0"/>
              <a:t>fall such obligations as the duty to manage assets competently and be good stewards of the public treasury, to use due diligence in the selection and supervision of staff, to follow the rules and to uphold the constitution and laws of the State of New Mexico.</a:t>
            </a:r>
          </a:p>
          <a:p>
            <a:endParaRPr lang="en-US" dirty="0"/>
          </a:p>
          <a:p>
            <a:r>
              <a:rPr lang="en-US" dirty="0"/>
              <a:t>Breach? Examples of breach of this duty include failure to attend meetings, failure to investigate, failure to engage in the deliberative process, and failure to vote.</a:t>
            </a:r>
          </a:p>
          <a:p>
            <a:endParaRPr lang="en-US" dirty="0"/>
          </a:p>
          <a:p>
            <a:endParaRPr lang="en-US" dirty="0"/>
          </a:p>
          <a:p>
            <a:pPr defTabSz="930283">
              <a:defRPr/>
            </a:pPr>
            <a:r>
              <a:rPr lang="en-US" b="1" dirty="0"/>
              <a:t>Duty of Loyalty</a:t>
            </a:r>
          </a:p>
          <a:p>
            <a:pPr defTabSz="930283">
              <a:defRPr/>
            </a:pPr>
            <a:r>
              <a:rPr lang="en-US" dirty="0"/>
              <a:t>The public fiduciary breaches this obligation when he or she benefits at the public expense. </a:t>
            </a:r>
          </a:p>
          <a:p>
            <a:pPr defTabSz="930283"/>
            <a:endParaRPr lang="en-US" dirty="0"/>
          </a:p>
          <a:p>
            <a:pPr defTabSz="930283"/>
            <a:r>
              <a:rPr lang="en-US" dirty="0"/>
              <a:t>Prohibited benefits can be financial (such as engaging in pay to play politics - or participating in decisions that favorably impact an official’s business, property, or investments), career related (such as using public office and/or public resources to obtain future employment or political position), or personal such as benefits to family members or close associates. </a:t>
            </a:r>
          </a:p>
          <a:p>
            <a:pPr defTabSz="930283"/>
            <a:endParaRPr lang="en-US" dirty="0"/>
          </a:p>
          <a:p>
            <a:pPr defTabSz="930283"/>
            <a:r>
              <a:rPr lang="en-US" dirty="0"/>
              <a:t>Note that when general ethical duties to family or friends conflict with duty to the public, the public duty must prevail.</a:t>
            </a:r>
          </a:p>
          <a:p>
            <a:endParaRPr lang="en-US" dirty="0"/>
          </a:p>
        </p:txBody>
      </p:sp>
      <p:sp>
        <p:nvSpPr>
          <p:cNvPr id="4" name="Slide Number Placeholder 3"/>
          <p:cNvSpPr>
            <a:spLocks noGrp="1"/>
          </p:cNvSpPr>
          <p:nvPr>
            <p:ph type="sldNum" sz="quarter" idx="10"/>
          </p:nvPr>
        </p:nvSpPr>
        <p:spPr/>
        <p:txBody>
          <a:bodyPr/>
          <a:lstStyle/>
          <a:p>
            <a:fld id="{7F679250-702A-4AC9-AE20-D2E7613C91CF}" type="slidenum">
              <a:rPr lang="en-US" smtClean="0"/>
              <a:t>6</a:t>
            </a:fld>
            <a:endParaRPr lang="en-US" dirty="0"/>
          </a:p>
        </p:txBody>
      </p:sp>
    </p:spTree>
    <p:extLst>
      <p:ext uri="{BB962C8B-B14F-4D97-AF65-F5344CB8AC3E}">
        <p14:creationId xmlns:p14="http://schemas.microsoft.com/office/powerpoint/2010/main" val="895067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Duty to preserve the public’s trust in government </a:t>
            </a:r>
          </a:p>
          <a:p>
            <a:pPr defTabSz="930283"/>
            <a:r>
              <a:rPr lang="en-US" dirty="0"/>
              <a:t>The public is willing to delegate authority and sacrifice some freedoms in exchange for an orderly and civilized society, but only if it believes that government is acting in the public’s best interest.   </a:t>
            </a:r>
          </a:p>
          <a:p>
            <a:pPr defTabSz="930283"/>
            <a:endParaRPr lang="en-US" dirty="0"/>
          </a:p>
          <a:p>
            <a:pPr defTabSz="930283">
              <a:defRPr/>
            </a:pPr>
            <a:r>
              <a:rPr lang="en-US" dirty="0"/>
              <a:t>When the public loses trust in government, public cooperation suffers, compliance with laws fail, and investors and consumers lose confidence.</a:t>
            </a:r>
          </a:p>
          <a:p>
            <a:endParaRPr lang="en-US" dirty="0"/>
          </a:p>
          <a:p>
            <a:r>
              <a:rPr lang="en-US" dirty="0"/>
              <a:t>As stewards of the public trust, public fiduciaries have a duty to avoid even the appearance of impropriety. That is to say, even if a particular course of conduct does not meet all of the elements necessary to constitute a violation of law, it nevertheless may be unethical if it creates the perception of wrongdoing that will harm the public trust. </a:t>
            </a:r>
          </a:p>
          <a:p>
            <a:endParaRPr lang="en-US" dirty="0"/>
          </a:p>
          <a:p>
            <a:r>
              <a:rPr lang="en-US" dirty="0"/>
              <a:t>Public officials should always ask themselves whether it would be a bad thing for a particular course of conduct to be reported on the front page of the local newspaper</a:t>
            </a:r>
          </a:p>
          <a:p>
            <a:endParaRPr lang="en-US" b="1" dirty="0"/>
          </a:p>
        </p:txBody>
      </p:sp>
      <p:sp>
        <p:nvSpPr>
          <p:cNvPr id="4" name="Slide Number Placeholder 3"/>
          <p:cNvSpPr>
            <a:spLocks noGrp="1"/>
          </p:cNvSpPr>
          <p:nvPr>
            <p:ph type="sldNum" sz="quarter" idx="10"/>
          </p:nvPr>
        </p:nvSpPr>
        <p:spPr/>
        <p:txBody>
          <a:bodyPr/>
          <a:lstStyle/>
          <a:p>
            <a:fld id="{7F679250-702A-4AC9-AE20-D2E7613C91CF}" type="slidenum">
              <a:rPr lang="en-US" smtClean="0"/>
              <a:t>7</a:t>
            </a:fld>
            <a:endParaRPr lang="en-US" dirty="0"/>
          </a:p>
        </p:txBody>
      </p:sp>
    </p:spTree>
    <p:extLst>
      <p:ext uri="{BB962C8B-B14F-4D97-AF65-F5344CB8AC3E}">
        <p14:creationId xmlns:p14="http://schemas.microsoft.com/office/powerpoint/2010/main" val="542605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Core principles for effective conduct at</a:t>
            </a:r>
            <a:r>
              <a:rPr lang="en-US" baseline="0" dirty="0"/>
              <a:t> issue here.</a:t>
            </a:r>
            <a:endParaRPr lang="en-US" dirty="0"/>
          </a:p>
          <a:p>
            <a:endParaRPr lang="en-US" dirty="0"/>
          </a:p>
          <a:p>
            <a:pPr marL="171176" indent="-171176">
              <a:buFont typeface="Arial" panose="020B0604020202020204" pitchFamily="34" charset="0"/>
              <a:buChar char="•"/>
            </a:pPr>
            <a:r>
              <a:rPr lang="en-US" dirty="0"/>
              <a:t>Act in a manner reasonably believed to be in the best interests of the office.</a:t>
            </a:r>
          </a:p>
          <a:p>
            <a:pPr marL="171176" indent="-171176">
              <a:buFont typeface="Arial" panose="020B0604020202020204" pitchFamily="34" charset="0"/>
              <a:buChar char="•"/>
            </a:pPr>
            <a:r>
              <a:rPr lang="en-US" dirty="0"/>
              <a:t>Faithfully pursue the interests of the office and its public purposes rather than one’s own interests or the interests of another person or organization.</a:t>
            </a:r>
          </a:p>
          <a:p>
            <a:pPr marL="171176" indent="-171176">
              <a:buFont typeface="Arial" panose="020B0604020202020204" pitchFamily="34" charset="0"/>
              <a:buChar char="•"/>
            </a:pPr>
            <a:r>
              <a:rPr lang="en-US" dirty="0"/>
              <a:t>Actively disclose existing or potential conflicts of interest and dual interests.</a:t>
            </a:r>
          </a:p>
          <a:p>
            <a:endParaRPr lang="en-US" dirty="0"/>
          </a:p>
        </p:txBody>
      </p:sp>
      <p:sp>
        <p:nvSpPr>
          <p:cNvPr id="4" name="Slide Number Placeholder 3"/>
          <p:cNvSpPr>
            <a:spLocks noGrp="1"/>
          </p:cNvSpPr>
          <p:nvPr>
            <p:ph type="sldNum" sz="quarter" idx="10"/>
          </p:nvPr>
        </p:nvSpPr>
        <p:spPr/>
        <p:txBody>
          <a:bodyPr/>
          <a:lstStyle/>
          <a:p>
            <a:fld id="{378CA0EC-0D40-4842-9554-C5AA7664A5D1}" type="slidenum">
              <a:rPr lang="en-US" smtClean="0"/>
              <a:t>8</a:t>
            </a:fld>
            <a:endParaRPr lang="en-US"/>
          </a:p>
        </p:txBody>
      </p:sp>
    </p:spTree>
    <p:extLst>
      <p:ext uri="{BB962C8B-B14F-4D97-AF65-F5344CB8AC3E}">
        <p14:creationId xmlns:p14="http://schemas.microsoft.com/office/powerpoint/2010/main" val="1513069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public’s interest is best represented when rules</a:t>
            </a:r>
            <a:r>
              <a:rPr lang="en-US" baseline="0" dirty="0"/>
              <a:t> and policies &amp; procedures are developed for efficient and effective management and control of taxpayer funds. </a:t>
            </a:r>
          </a:p>
          <a:p>
            <a:endParaRPr lang="en-US" baseline="0" dirty="0"/>
          </a:p>
          <a:p>
            <a:r>
              <a:rPr lang="en-US" baseline="0" dirty="0"/>
              <a:t>Predictive quality of budgetary information is a key component to making informed decisions for maximum benefits to an organization. </a:t>
            </a:r>
          </a:p>
          <a:p>
            <a:endParaRPr lang="en-US" baseline="0" dirty="0"/>
          </a:p>
          <a:p>
            <a:r>
              <a:rPr lang="en-US" baseline="0" dirty="0"/>
              <a:t>In short, a well planned and executed framework concerning budget development and submission is critical for program management and overall agency operation and service to </a:t>
            </a:r>
            <a:r>
              <a:rPr lang="en-US" baseline="0"/>
              <a:t>New Mexicans. </a:t>
            </a:r>
            <a:endParaRPr lang="en-US" baseline="0" dirty="0"/>
          </a:p>
          <a:p>
            <a:endParaRPr lang="en-US" dirty="0"/>
          </a:p>
        </p:txBody>
      </p:sp>
      <p:sp>
        <p:nvSpPr>
          <p:cNvPr id="4" name="Slide Number Placeholder 3"/>
          <p:cNvSpPr>
            <a:spLocks noGrp="1"/>
          </p:cNvSpPr>
          <p:nvPr>
            <p:ph type="sldNum" sz="quarter" idx="10"/>
          </p:nvPr>
        </p:nvSpPr>
        <p:spPr/>
        <p:txBody>
          <a:bodyPr/>
          <a:lstStyle/>
          <a:p>
            <a:fld id="{7F679250-702A-4AC9-AE20-D2E7613C91CF}" type="slidenum">
              <a:rPr lang="en-US" smtClean="0"/>
              <a:t>9</a:t>
            </a:fld>
            <a:endParaRPr lang="en-US" dirty="0"/>
          </a:p>
        </p:txBody>
      </p:sp>
    </p:spTree>
    <p:extLst>
      <p:ext uri="{BB962C8B-B14F-4D97-AF65-F5344CB8AC3E}">
        <p14:creationId xmlns:p14="http://schemas.microsoft.com/office/powerpoint/2010/main" val="21948087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accent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72999" y="1312605"/>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49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758E15-A93D-4FB9-843D-1490E27A151B}"/>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72999" y="1844881"/>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4E0FBE0E-A6B0-483E-93DD-5C20DA069DB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lvl1pPr>
          </a:lstStyle>
          <a:p>
            <a:pPr marL="228600" lvl="0" indent="-228600"/>
            <a:r>
              <a:rPr lang="en-US" noProof="0" dirty="0"/>
              <a:t>Website </a:t>
            </a:r>
            <a:r>
              <a:rPr lang="en-US" noProof="0" dirty="0" err="1"/>
              <a:t>url</a:t>
            </a:r>
            <a:r>
              <a:rPr lang="en-US" noProof="0" dirty="0"/>
              <a:t> here</a:t>
            </a:r>
          </a:p>
        </p:txBody>
      </p:sp>
      <p:pic>
        <p:nvPicPr>
          <p:cNvPr id="17" name="Graphic 16" descr="Envelope">
            <a:extLst>
              <a:ext uri="{FF2B5EF4-FFF2-40B4-BE49-F238E27FC236}">
                <a16:creationId xmlns:a16="http://schemas.microsoft.com/office/drawing/2014/main" id="{E5B30B87-6C2E-48F1-9026-E4F6BEA1CFE7}"/>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41475" y="4452337"/>
            <a:ext cx="387795" cy="387795"/>
          </a:xfrm>
          <a:prstGeom prst="rect">
            <a:avLst/>
          </a:prstGeom>
        </p:spPr>
      </p:pic>
      <p:pic>
        <p:nvPicPr>
          <p:cNvPr id="18" name="Graphic 17" descr="Network">
            <a:extLst>
              <a:ext uri="{FF2B5EF4-FFF2-40B4-BE49-F238E27FC236}">
                <a16:creationId xmlns:a16="http://schemas.microsoft.com/office/drawing/2014/main" id="{2DA3CFE0-4ED8-4345-A158-94E70F463E99}"/>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id="{2CE9908F-CF81-43F9-880A-401D0C0FB2ED}"/>
              </a:ext>
            </a:extLst>
          </p:cNvPr>
          <p:cNvSpPr>
            <a:spLocks noGrp="1"/>
          </p:cNvSpPr>
          <p:nvPr>
            <p:ph type="title"/>
          </p:nvPr>
        </p:nvSpPr>
        <p:spPr>
          <a:xfrm>
            <a:off x="6469778" y="3429000"/>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a:r>
              <a:rPr lang="en-US" noProof="0"/>
              <a:t>Click to edit Master title style</a:t>
            </a:r>
            <a:endParaRPr lang="en-US" noProof="0" dirty="0"/>
          </a:p>
        </p:txBody>
      </p:sp>
    </p:spTree>
    <p:extLst>
      <p:ext uri="{BB962C8B-B14F-4D97-AF65-F5344CB8AC3E}">
        <p14:creationId xmlns:p14="http://schemas.microsoft.com/office/powerpoint/2010/main" val="637136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12" name="Straight Connector 11">
            <a:extLst>
              <a:ext uri="{FF2B5EF4-FFF2-40B4-BE49-F238E27FC236}">
                <a16:creationId xmlns:a16="http://schemas.microsoft.com/office/drawing/2014/main" id="{77C312F4-62C2-4903-8C4B-423A8717E481}"/>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Graphic 18" descr="Envelope">
            <a:extLst>
              <a:ext uri="{FF2B5EF4-FFF2-40B4-BE49-F238E27FC236}">
                <a16:creationId xmlns:a16="http://schemas.microsoft.com/office/drawing/2014/main" id="{A686352B-226C-4579-B831-0DC14EC3895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41475" y="4452337"/>
            <a:ext cx="387795" cy="387795"/>
          </a:xfrm>
          <a:prstGeom prst="rect">
            <a:avLst/>
          </a:prstGeom>
        </p:spPr>
      </p:pic>
      <p:pic>
        <p:nvPicPr>
          <p:cNvPr id="20" name="Graphic 19" descr="Network">
            <a:extLst>
              <a:ext uri="{FF2B5EF4-FFF2-40B4-BE49-F238E27FC236}">
                <a16:creationId xmlns:a16="http://schemas.microsoft.com/office/drawing/2014/main" id="{460C8169-012B-451A-A6C2-6FEC0DC82A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522084" y="4925640"/>
            <a:ext cx="426575" cy="426575"/>
          </a:xfrm>
          <a:prstGeom prst="rect">
            <a:avLst/>
          </a:prstGeom>
        </p:spPr>
      </p:pic>
      <p:sp>
        <p:nvSpPr>
          <p:cNvPr id="21" name="Subtitle 2">
            <a:extLst>
              <a:ext uri="{FF2B5EF4-FFF2-40B4-BE49-F238E27FC236}">
                <a16:creationId xmlns:a16="http://schemas.microsoft.com/office/drawing/2014/main" id="{ADF17BC1-06CE-42EA-A970-31A7ED871AA4}"/>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22" name="Text Placeholder 6">
            <a:extLst>
              <a:ext uri="{FF2B5EF4-FFF2-40B4-BE49-F238E27FC236}">
                <a16:creationId xmlns:a16="http://schemas.microsoft.com/office/drawing/2014/main" id="{7035F1B3-4E91-44FF-B4E7-E5D87C7A034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solidFill>
                  <a:schemeClr val="bg1"/>
                </a:solidFill>
              </a:defRPr>
            </a:lvl1pPr>
          </a:lstStyle>
          <a:p>
            <a:pPr marL="228600" lvl="0" indent="-228600"/>
            <a:r>
              <a:rPr lang="en-US" noProof="0" dirty="0"/>
              <a:t>Website </a:t>
            </a:r>
            <a:r>
              <a:rPr lang="en-US" noProof="0" dirty="0" err="1"/>
              <a:t>url</a:t>
            </a:r>
            <a:r>
              <a:rPr lang="en-US" noProof="0" dirty="0"/>
              <a:t> here</a:t>
            </a:r>
          </a:p>
        </p:txBody>
      </p:sp>
      <p:sp>
        <p:nvSpPr>
          <p:cNvPr id="18" name="Title 1">
            <a:extLst>
              <a:ext uri="{FF2B5EF4-FFF2-40B4-BE49-F238E27FC236}">
                <a16:creationId xmlns:a16="http://schemas.microsoft.com/office/drawing/2014/main" id="{525B5135-F466-4A63-A42C-3BB2BAA7D24D}"/>
              </a:ext>
            </a:extLst>
          </p:cNvPr>
          <p:cNvSpPr>
            <a:spLocks noGrp="1"/>
          </p:cNvSpPr>
          <p:nvPr>
            <p:ph type="title"/>
          </p:nvPr>
        </p:nvSpPr>
        <p:spPr>
          <a:xfrm>
            <a:off x="6469778" y="3158641"/>
            <a:ext cx="5011410" cy="921807"/>
          </a:xfrm>
          <a:noFill/>
        </p:spPr>
        <p:txBody>
          <a:bodyPr wrap="square" rtlCol="0">
            <a:noAutofit/>
          </a:bodyPr>
          <a:lstStyle>
            <a:lvl1pPr>
              <a:defRPr lang="en-US" sz="6000" b="1" cap="all" baseline="0" dirty="0">
                <a:solidFill>
                  <a:schemeClr val="bg1"/>
                </a:solidFill>
                <a:ea typeface="+mn-ea"/>
                <a:cs typeface="+mn-cs"/>
              </a:defRPr>
            </a:lvl1pPr>
          </a:lstStyle>
          <a:p>
            <a:pPr marL="0" lvl="0"/>
            <a:r>
              <a:rPr lang="en-US" noProof="0"/>
              <a:t>Click to edit Master title style</a:t>
            </a:r>
            <a:endParaRPr lang="en-US" noProof="0" dirty="0"/>
          </a:p>
        </p:txBody>
      </p:sp>
    </p:spTree>
    <p:extLst>
      <p:ext uri="{BB962C8B-B14F-4D97-AF65-F5344CB8AC3E}">
        <p14:creationId xmlns:p14="http://schemas.microsoft.com/office/powerpoint/2010/main" val="8101070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id="{1F54E98B-AC75-484D-9121-68498EB888AA}"/>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0578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endParaRPr lang="en-US" noProof="0" dirty="0"/>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grpSp>
        <p:nvGrpSpPr>
          <p:cNvPr id="4" name="Group 3">
            <a:extLst>
              <a:ext uri="{FF2B5EF4-FFF2-40B4-BE49-F238E27FC236}">
                <a16:creationId xmlns:a16="http://schemas.microsoft.com/office/drawing/2014/main" id="{AD5251EA-F450-4DD1-995B-DC89513424C8}"/>
              </a:ext>
            </a:extLst>
          </p:cNvPr>
          <p:cNvGrpSpPr/>
          <p:nvPr userDrawn="1"/>
        </p:nvGrpSpPr>
        <p:grpSpPr>
          <a:xfrm rot="16200000">
            <a:off x="1637386" y="1473117"/>
            <a:ext cx="8917229" cy="10769768"/>
            <a:chOff x="-1728305" y="-2049517"/>
            <a:chExt cx="8917229" cy="10769768"/>
          </a:xfrm>
        </p:grpSpPr>
        <p:sp>
          <p:nvSpPr>
            <p:cNvPr id="17" name="Oval 16">
              <a:extLst>
                <a:ext uri="{FF2B5EF4-FFF2-40B4-BE49-F238E27FC236}">
                  <a16:creationId xmlns:a16="http://schemas.microsoft.com/office/drawing/2014/main"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8" name="Group 17">
              <a:extLst>
                <a:ext uri="{FF2B5EF4-FFF2-40B4-BE49-F238E27FC236}">
                  <a16:creationId xmlns:a16="http://schemas.microsoft.com/office/drawing/2014/main"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Freeform 5">
                <a:extLst>
                  <a:ext uri="{FF2B5EF4-FFF2-40B4-BE49-F238E27FC236}">
                    <a16:creationId xmlns:a16="http://schemas.microsoft.com/office/drawing/2014/main"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grpSp>
      <p:sp>
        <p:nvSpPr>
          <p:cNvPr id="21" name="Text Placeholder 2">
            <a:extLst>
              <a:ext uri="{FF2B5EF4-FFF2-40B4-BE49-F238E27FC236}">
                <a16:creationId xmlns:a16="http://schemas.microsoft.com/office/drawing/2014/main" id="{4D77C47B-CC1E-41DA-9146-5DFD63065491}"/>
              </a:ext>
            </a:extLst>
          </p:cNvPr>
          <p:cNvSpPr>
            <a:spLocks noGrp="1"/>
          </p:cNvSpPr>
          <p:nvPr>
            <p:ph type="body" idx="1"/>
          </p:nvPr>
        </p:nvSpPr>
        <p:spPr>
          <a:xfrm>
            <a:off x="831850" y="1153348"/>
            <a:ext cx="10515600" cy="648543"/>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42265441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7" name="Content Placeholder 2">
            <a:extLst>
              <a:ext uri="{FF2B5EF4-FFF2-40B4-BE49-F238E27FC236}">
                <a16:creationId xmlns:a16="http://schemas.microsoft.com/office/drawing/2014/main" id="{1A1F33A2-66F7-4D85-99DD-7B00F265AC6D}"/>
              </a:ext>
            </a:extLst>
          </p:cNvPr>
          <p:cNvSpPr>
            <a:spLocks noGrp="1"/>
          </p:cNvSpPr>
          <p:nvPr>
            <p:ph idx="1"/>
          </p:nvPr>
        </p:nvSpPr>
        <p:spPr>
          <a:xfrm>
            <a:off x="515938" y="1825625"/>
            <a:ext cx="10837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itle 1">
            <a:extLst>
              <a:ext uri="{FF2B5EF4-FFF2-40B4-BE49-F238E27FC236}">
                <a16:creationId xmlns:a16="http://schemas.microsoft.com/office/drawing/2014/main" id="{EF788279-D710-447A-9E71-4D1344575691}"/>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grpSp>
        <p:nvGrpSpPr>
          <p:cNvPr id="22" name="Group 21">
            <a:extLst>
              <a:ext uri="{FF2B5EF4-FFF2-40B4-BE49-F238E27FC236}">
                <a16:creationId xmlns:a16="http://schemas.microsoft.com/office/drawing/2014/main" id="{60E0B501-22AA-4685-BE9B-A267F6F675A7}"/>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4" name="Freeform 5">
              <a:extLst>
                <a:ext uri="{FF2B5EF4-FFF2-40B4-BE49-F238E27FC236}">
                  <a16:creationId xmlns:a16="http://schemas.microsoft.com/office/drawing/2014/main"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5" name="Freeform 6">
              <a:extLst>
                <a:ext uri="{FF2B5EF4-FFF2-40B4-BE49-F238E27FC236}">
                  <a16:creationId xmlns:a16="http://schemas.microsoft.com/office/drawing/2014/main"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6" name="Freeform 7">
              <a:extLst>
                <a:ext uri="{FF2B5EF4-FFF2-40B4-BE49-F238E27FC236}">
                  <a16:creationId xmlns:a16="http://schemas.microsoft.com/office/drawing/2014/main"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Tree>
    <p:extLst>
      <p:ext uri="{BB962C8B-B14F-4D97-AF65-F5344CB8AC3E}">
        <p14:creationId xmlns:p14="http://schemas.microsoft.com/office/powerpoint/2010/main" val="3789758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2A6B906-ACDA-40FD-8AC8-0B693AB1279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9" name="Freeform 5">
              <a:extLst>
                <a:ext uri="{FF2B5EF4-FFF2-40B4-BE49-F238E27FC236}">
                  <a16:creationId xmlns:a16="http://schemas.microsoft.com/office/drawing/2014/main"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7">
              <a:extLst>
                <a:ext uri="{FF2B5EF4-FFF2-40B4-BE49-F238E27FC236}">
                  <a16:creationId xmlns:a16="http://schemas.microsoft.com/office/drawing/2014/main"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Content Placeholder 2">
            <a:extLst>
              <a:ext uri="{FF2B5EF4-FFF2-40B4-BE49-F238E27FC236}">
                <a16:creationId xmlns:a16="http://schemas.microsoft.com/office/drawing/2014/main" id="{079DA8F4-EDD3-4D62-A90B-8C3C1AFB0083}"/>
              </a:ext>
            </a:extLst>
          </p:cNvPr>
          <p:cNvSpPr>
            <a:spLocks noGrp="1"/>
          </p:cNvSpPr>
          <p:nvPr>
            <p:ph sz="half" idx="1"/>
          </p:nvPr>
        </p:nvSpPr>
        <p:spPr>
          <a:xfrm>
            <a:off x="515938" y="1825625"/>
            <a:ext cx="5503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Content Placeholder 3">
            <a:extLst>
              <a:ext uri="{FF2B5EF4-FFF2-40B4-BE49-F238E27FC236}">
                <a16:creationId xmlns:a16="http://schemas.microsoft.com/office/drawing/2014/main" id="{DA0DA994-B4A9-447A-BEBF-3EA31D3755A2}"/>
              </a:ext>
            </a:extLst>
          </p:cNvPr>
          <p:cNvSpPr>
            <a:spLocks noGrp="1"/>
          </p:cNvSpPr>
          <p:nvPr>
            <p:ph sz="half" idx="2"/>
          </p:nvPr>
        </p:nvSpPr>
        <p:spPr>
          <a:xfrm>
            <a:off x="6172200" y="1825625"/>
            <a:ext cx="51816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1" name="Title 1">
            <a:extLst>
              <a:ext uri="{FF2B5EF4-FFF2-40B4-BE49-F238E27FC236}">
                <a16:creationId xmlns:a16="http://schemas.microsoft.com/office/drawing/2014/main" id="{19DEF115-82C2-4E9D-A22C-8DA561FB37B8}"/>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2092934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6F52B4-215E-4237-893C-E22B23804744}"/>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2" name="Freeform 5">
              <a:extLst>
                <a:ext uri="{FF2B5EF4-FFF2-40B4-BE49-F238E27FC236}">
                  <a16:creationId xmlns:a16="http://schemas.microsoft.com/office/drawing/2014/main"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6">
              <a:extLst>
                <a:ext uri="{FF2B5EF4-FFF2-40B4-BE49-F238E27FC236}">
                  <a16:creationId xmlns:a16="http://schemas.microsoft.com/office/drawing/2014/main"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4" name="Freeform 7">
              <a:extLst>
                <a:ext uri="{FF2B5EF4-FFF2-40B4-BE49-F238E27FC236}">
                  <a16:creationId xmlns:a16="http://schemas.microsoft.com/office/drawing/2014/main"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ext Placeholder 2">
            <a:extLst>
              <a:ext uri="{FF2B5EF4-FFF2-40B4-BE49-F238E27FC236}">
                <a16:creationId xmlns:a16="http://schemas.microsoft.com/office/drawing/2014/main" id="{774CF4BA-8DCB-42CF-A2C4-D6AF95EE3F54}"/>
              </a:ext>
            </a:extLst>
          </p:cNvPr>
          <p:cNvSpPr>
            <a:spLocks noGrp="1"/>
          </p:cNvSpPr>
          <p:nvPr>
            <p:ph type="body" idx="1"/>
          </p:nvPr>
        </p:nvSpPr>
        <p:spPr>
          <a:xfrm>
            <a:off x="51593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3">
            <a:extLst>
              <a:ext uri="{FF2B5EF4-FFF2-40B4-BE49-F238E27FC236}">
                <a16:creationId xmlns:a16="http://schemas.microsoft.com/office/drawing/2014/main" id="{67BA8B6E-A28D-4658-8C91-6CA7BD539B85}"/>
              </a:ext>
            </a:extLst>
          </p:cNvPr>
          <p:cNvSpPr>
            <a:spLocks noGrp="1"/>
          </p:cNvSpPr>
          <p:nvPr>
            <p:ph sz="half" idx="2"/>
          </p:nvPr>
        </p:nvSpPr>
        <p:spPr>
          <a:xfrm>
            <a:off x="515938" y="2505075"/>
            <a:ext cx="5157787"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8" name="Text Placeholder 4">
            <a:extLst>
              <a:ext uri="{FF2B5EF4-FFF2-40B4-BE49-F238E27FC236}">
                <a16:creationId xmlns:a16="http://schemas.microsoft.com/office/drawing/2014/main" id="{F73B3215-82DB-4DBF-9E77-3AE2308C692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9" name="Content Placeholder 5">
            <a:extLst>
              <a:ext uri="{FF2B5EF4-FFF2-40B4-BE49-F238E27FC236}">
                <a16:creationId xmlns:a16="http://schemas.microsoft.com/office/drawing/2014/main" id="{8DFD34E8-36CC-4FFE-926B-C170208FEDB8}"/>
              </a:ext>
            </a:extLst>
          </p:cNvPr>
          <p:cNvSpPr>
            <a:spLocks noGrp="1"/>
          </p:cNvSpPr>
          <p:nvPr>
            <p:ph sz="quarter" idx="4"/>
          </p:nvPr>
        </p:nvSpPr>
        <p:spPr>
          <a:xfrm>
            <a:off x="6172200" y="2505075"/>
            <a:ext cx="5183188"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5" name="Title 1">
            <a:extLst>
              <a:ext uri="{FF2B5EF4-FFF2-40B4-BE49-F238E27FC236}">
                <a16:creationId xmlns:a16="http://schemas.microsoft.com/office/drawing/2014/main" id="{AE3770E9-CB74-47B0-8229-91F6F756015E}"/>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2461794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flipH="1">
            <a:off x="5400786" y="-2003509"/>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9" name="Title 1">
            <a:extLst>
              <a:ext uri="{FF2B5EF4-FFF2-40B4-BE49-F238E27FC236}">
                <a16:creationId xmlns:a16="http://schemas.microsoft.com/office/drawing/2014/main" id="{19A1397F-1946-4CBE-9EC5-159C3CBC78B6}"/>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endParaRPr lang="en-US" noProof="0" dirty="0"/>
          </a:p>
        </p:txBody>
      </p:sp>
      <p:sp>
        <p:nvSpPr>
          <p:cNvPr id="20" name="Text Placeholder 3">
            <a:extLst>
              <a:ext uri="{FF2B5EF4-FFF2-40B4-BE49-F238E27FC236}">
                <a16:creationId xmlns:a16="http://schemas.microsoft.com/office/drawing/2014/main" id="{C535F2AB-153E-44A9-97BE-00553BEC1770}"/>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2107185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F866E5C-B8AA-4805-B232-831BA01AAF1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0" name="Freeform 5">
              <a:extLst>
                <a:ext uri="{FF2B5EF4-FFF2-40B4-BE49-F238E27FC236}">
                  <a16:creationId xmlns:a16="http://schemas.microsoft.com/office/drawing/2014/main"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6">
              <a:extLst>
                <a:ext uri="{FF2B5EF4-FFF2-40B4-BE49-F238E27FC236}">
                  <a16:creationId xmlns:a16="http://schemas.microsoft.com/office/drawing/2014/main"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7">
              <a:extLst>
                <a:ext uri="{FF2B5EF4-FFF2-40B4-BE49-F238E27FC236}">
                  <a16:creationId xmlns:a16="http://schemas.microsoft.com/office/drawing/2014/main"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itle 1">
            <a:extLst>
              <a:ext uri="{FF2B5EF4-FFF2-40B4-BE49-F238E27FC236}">
                <a16:creationId xmlns:a16="http://schemas.microsoft.com/office/drawing/2014/main" id="{9009D5C6-6206-4291-8037-67DC025F0B4C}"/>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endParaRPr lang="en-US" noProof="0" dirty="0"/>
          </a:p>
        </p:txBody>
      </p:sp>
      <p:sp>
        <p:nvSpPr>
          <p:cNvPr id="17" name="Text Placeholder 3">
            <a:extLst>
              <a:ext uri="{FF2B5EF4-FFF2-40B4-BE49-F238E27FC236}">
                <a16:creationId xmlns:a16="http://schemas.microsoft.com/office/drawing/2014/main" id="{BEB643FD-AA85-4A43-8EBD-AFD10DD98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8" name="Content Placeholder 2">
            <a:extLst>
              <a:ext uri="{FF2B5EF4-FFF2-40B4-BE49-F238E27FC236}">
                <a16:creationId xmlns:a16="http://schemas.microsoft.com/office/drawing/2014/main" id="{9001F313-F798-43BE-AFF0-A68C84C3640D}"/>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025310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9E06FF-25AE-4755-B82C-C69C013E6190}" type="datetimeFigureOut">
              <a:rPr lang="en-US" smtClean="0"/>
              <a:t>4/5/2021</a:t>
            </a:fld>
            <a:endParaRPr lang="en-US" dirty="0"/>
          </a:p>
        </p:txBody>
      </p:sp>
      <p:sp>
        <p:nvSpPr>
          <p:cNvPr id="9" name="Slide Number Placeholder 5"/>
          <p:cNvSpPr txBox="1">
            <a:spLocks/>
          </p:cNvSpPr>
          <p:nvPr userDrawn="1"/>
        </p:nvSpPr>
        <p:spPr>
          <a:xfrm>
            <a:off x="6668966" y="6277969"/>
            <a:ext cx="4354751" cy="526824"/>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effectLst>
                  <a:outerShdw blurRad="38100" dist="38100" dir="2700000" algn="tl">
                    <a:srgbClr val="000000">
                      <a:alpha val="43137"/>
                    </a:srgbClr>
                  </a:outerShdw>
                </a:effectLst>
                <a:latin typeface="Garamond" panose="020204040303010108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New Mexico Office of the State Auditor</a:t>
            </a:r>
          </a:p>
          <a:p>
            <a:r>
              <a:rPr lang="en-US" sz="1200" b="0" dirty="0"/>
              <a:t>Brian S. Colón, Esq. State Auditor</a:t>
            </a:r>
          </a:p>
          <a:p>
            <a:r>
              <a:rPr lang="en-US" sz="1200" b="0" dirty="0"/>
              <a:t> </a:t>
            </a:r>
            <a:r>
              <a:rPr lang="en-US" sz="1200" dirty="0"/>
              <a:t> </a:t>
            </a:r>
          </a:p>
        </p:txBody>
      </p:sp>
      <p:pic>
        <p:nvPicPr>
          <p:cNvPr id="10" name="Picture 9"/>
          <p:cNvPicPr>
            <a:picLocks noChangeAspect="1"/>
          </p:cNvPicPr>
          <p:nvPr userDrawn="1"/>
        </p:nvPicPr>
        <p:blipFill>
          <a:blip r:embed="rId2"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1023716" y="6122937"/>
            <a:ext cx="928448" cy="699684"/>
          </a:xfrm>
          <a:prstGeom prst="rect">
            <a:avLst/>
          </a:prstGeom>
        </p:spPr>
      </p:pic>
    </p:spTree>
    <p:extLst>
      <p:ext uri="{BB962C8B-B14F-4D97-AF65-F5344CB8AC3E}">
        <p14:creationId xmlns:p14="http://schemas.microsoft.com/office/powerpoint/2010/main" val="584109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5762207" y="3429000"/>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1408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pic>
        <p:nvPicPr>
          <p:cNvPr id="8" name="Picture 7">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a:t>Click icon to add picture</a:t>
            </a:r>
            <a:endParaRPr lang="en-US" noProof="0" dirty="0"/>
          </a:p>
        </p:txBody>
      </p:sp>
    </p:spTree>
    <p:extLst>
      <p:ext uri="{BB962C8B-B14F-4D97-AF65-F5344CB8AC3E}">
        <p14:creationId xmlns:p14="http://schemas.microsoft.com/office/powerpoint/2010/main" val="27504955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grpSp>
        <p:nvGrpSpPr>
          <p:cNvPr id="10" name="Group 9">
            <a:extLst>
              <a:ext uri="{FF2B5EF4-FFF2-40B4-BE49-F238E27FC236}">
                <a16:creationId xmlns:a16="http://schemas.microsoft.com/office/drawing/2014/main" id="{42E17FB3-B5C4-4B3A-A57B-C6493A9D0C66}"/>
              </a:ext>
            </a:extLst>
          </p:cNvPr>
          <p:cNvGrpSpPr/>
          <p:nvPr userDrawn="1"/>
        </p:nvGrpSpPr>
        <p:grpSpPr>
          <a:xfrm rot="8650774">
            <a:off x="5037655" y="4336093"/>
            <a:ext cx="1905000" cy="2354263"/>
            <a:chOff x="11114088" y="2241550"/>
            <a:chExt cx="1905000" cy="2354263"/>
          </a:xfrm>
          <a:solidFill>
            <a:schemeClr val="bg2"/>
          </a:solidFill>
        </p:grpSpPr>
        <p:sp>
          <p:nvSpPr>
            <p:cNvPr id="11" name="Freeform 5">
              <a:extLst>
                <a:ext uri="{FF2B5EF4-FFF2-40B4-BE49-F238E27FC236}">
                  <a16:creationId xmlns:a16="http://schemas.microsoft.com/office/drawing/2014/main" id="{DCA6C454-F761-4265-BB5E-DFD947CC3592}"/>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6">
              <a:extLst>
                <a:ext uri="{FF2B5EF4-FFF2-40B4-BE49-F238E27FC236}">
                  <a16:creationId xmlns:a16="http://schemas.microsoft.com/office/drawing/2014/main" id="{6B853B2F-9E1C-4AC4-9344-8610498D5B5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7">
              <a:extLst>
                <a:ext uri="{FF2B5EF4-FFF2-40B4-BE49-F238E27FC236}">
                  <a16:creationId xmlns:a16="http://schemas.microsoft.com/office/drawing/2014/main" id="{B7FCC84B-2235-4948-8277-8363DFC691A4}"/>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endParaRPr lang="en-US" noProof="0" dirty="0"/>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1696208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a:t>Click icon to add picture</a:t>
            </a:r>
            <a:endParaRPr lang="en-US" noProof="0" dirty="0"/>
          </a:p>
        </p:txBody>
      </p:sp>
    </p:spTree>
    <p:extLst>
      <p:ext uri="{BB962C8B-B14F-4D97-AF65-F5344CB8AC3E}">
        <p14:creationId xmlns:p14="http://schemas.microsoft.com/office/powerpoint/2010/main" val="196998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noProof="0"/>
              <a:t>Click icon to add picture</a:t>
            </a:r>
            <a:endParaRPr lang="en-US" noProof="0" dirty="0"/>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Tree>
    <p:extLst>
      <p:ext uri="{BB962C8B-B14F-4D97-AF65-F5344CB8AC3E}">
        <p14:creationId xmlns:p14="http://schemas.microsoft.com/office/powerpoint/2010/main" val="174103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2"/>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Tree>
    <p:extLst>
      <p:ext uri="{BB962C8B-B14F-4D97-AF65-F5344CB8AC3E}">
        <p14:creationId xmlns:p14="http://schemas.microsoft.com/office/powerpoint/2010/main" val="89140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B31150-A166-4DB3-A898-2154C9665891}"/>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1C1A95BC-42CA-4166-918D-DF4306881408}"/>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6">
              <a:extLst>
                <a:ext uri="{FF2B5EF4-FFF2-40B4-BE49-F238E27FC236}">
                  <a16:creationId xmlns:a16="http://schemas.microsoft.com/office/drawing/2014/main" id="{4B4D5F91-2158-4A30-B83C-5CC9CC6E5D4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7">
              <a:extLst>
                <a:ext uri="{FF2B5EF4-FFF2-40B4-BE49-F238E27FC236}">
                  <a16:creationId xmlns:a16="http://schemas.microsoft.com/office/drawing/2014/main" id="{C509E5D6-79CC-4E1D-AAF4-C6F28F3C177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Tree>
    <p:extLst>
      <p:ext uri="{BB962C8B-B14F-4D97-AF65-F5344CB8AC3E}">
        <p14:creationId xmlns:p14="http://schemas.microsoft.com/office/powerpoint/2010/main" val="156476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Tree>
    <p:extLst>
      <p:ext uri="{BB962C8B-B14F-4D97-AF65-F5344CB8AC3E}">
        <p14:creationId xmlns:p14="http://schemas.microsoft.com/office/powerpoint/2010/main" val="3876503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US" noProof="0" smtClean="0"/>
              <a:t>4/5/2021</a:t>
            </a:fld>
            <a:endParaRPr lang="en-US" noProof="0" dirty="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US" noProof="0" smtClean="0"/>
              <a:t>‹#›</a:t>
            </a:fld>
            <a:endParaRPr lang="en-US" noProof="0" dirty="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0" r:id="rId4"/>
    <p:sldLayoutId id="2147483661" r:id="rId5"/>
    <p:sldLayoutId id="2147483662" r:id="rId6"/>
    <p:sldLayoutId id="2147483663" r:id="rId7"/>
    <p:sldLayoutId id="2147483654"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9.jpg"/><Relationship Id="rId7" Type="http://schemas.openxmlformats.org/officeDocument/2006/relationships/image" Target="../media/image32.sv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sv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B08B8-3DB3-4637-AE23-B8DB96D9FCEC}"/>
              </a:ext>
            </a:extLst>
          </p:cNvPr>
          <p:cNvSpPr>
            <a:spLocks noGrp="1"/>
          </p:cNvSpPr>
          <p:nvPr>
            <p:ph type="ctrTitle"/>
          </p:nvPr>
        </p:nvSpPr>
        <p:spPr>
          <a:xfrm>
            <a:off x="5598160" y="1937656"/>
            <a:ext cx="6458593" cy="2090057"/>
          </a:xfrm>
        </p:spPr>
        <p:txBody>
          <a:bodyPr/>
          <a:lstStyle/>
          <a:p>
            <a:br>
              <a:rPr lang="en-US" sz="3200" cap="none" dirty="0">
                <a:effectLst>
                  <a:outerShdw blurRad="38100" dist="38100" dir="2700000" algn="tl">
                    <a:srgbClr val="000000">
                      <a:alpha val="43137"/>
                    </a:srgbClr>
                  </a:outerShdw>
                </a:effectLst>
              </a:rPr>
            </a:br>
            <a:br>
              <a:rPr lang="en-US" sz="3200" cap="none" dirty="0">
                <a:effectLst>
                  <a:outerShdw blurRad="38100" dist="38100" dir="2700000" algn="tl">
                    <a:srgbClr val="000000">
                      <a:alpha val="43137"/>
                    </a:srgbClr>
                  </a:outerShdw>
                </a:effectLst>
              </a:rPr>
            </a:br>
            <a:br>
              <a:rPr lang="en-US" sz="3200" cap="none" dirty="0">
                <a:effectLst>
                  <a:outerShdw blurRad="38100" dist="38100" dir="2700000" algn="tl">
                    <a:srgbClr val="000000">
                      <a:alpha val="43137"/>
                    </a:srgbClr>
                  </a:outerShdw>
                </a:effectLst>
              </a:rPr>
            </a:br>
            <a:r>
              <a:rPr lang="en-US" sz="3200" b="1" cap="none" dirty="0">
                <a:effectLst>
                  <a:outerShdw blurRad="38100" dist="38100" dir="2700000" algn="tl">
                    <a:srgbClr val="000000">
                      <a:alpha val="43137"/>
                    </a:srgbClr>
                  </a:outerShdw>
                </a:effectLst>
              </a:rPr>
              <a:t>The Public Servant's Responsibility: </a:t>
            </a:r>
            <a:br>
              <a:rPr lang="en-US" sz="3200" b="1" cap="none" dirty="0">
                <a:effectLst>
                  <a:outerShdw blurRad="38100" dist="38100" dir="2700000" algn="tl">
                    <a:srgbClr val="000000">
                      <a:alpha val="43137"/>
                    </a:srgbClr>
                  </a:outerShdw>
                </a:effectLst>
              </a:rPr>
            </a:br>
            <a:r>
              <a:rPr lang="en-US" sz="3200" b="1" cap="none" dirty="0">
                <a:effectLst>
                  <a:outerShdw blurRad="38100" dist="38100" dir="2700000" algn="tl">
                    <a:srgbClr val="000000">
                      <a:alpha val="43137"/>
                    </a:srgbClr>
                  </a:outerShdw>
                </a:effectLst>
              </a:rPr>
              <a:t>Trust And Fiduciary Duty</a:t>
            </a:r>
            <a:br>
              <a:rPr lang="en-US" sz="3200" b="1" cap="none" dirty="0">
                <a:effectLst>
                  <a:outerShdw blurRad="38100" dist="38100" dir="2700000" algn="tl">
                    <a:srgbClr val="000000">
                      <a:alpha val="43137"/>
                    </a:srgbClr>
                  </a:outerShdw>
                </a:effectLst>
              </a:rPr>
            </a:br>
            <a:br>
              <a:rPr lang="en-US" sz="3200" cap="none" dirty="0">
                <a:effectLst>
                  <a:outerShdw blurRad="38100" dist="38100" dir="2700000" algn="tl">
                    <a:srgbClr val="000000">
                      <a:alpha val="43137"/>
                    </a:srgbClr>
                  </a:outerShdw>
                </a:effectLst>
              </a:rPr>
            </a:br>
            <a:endParaRPr lang="en-US" sz="2400" cap="none" dirty="0"/>
          </a:p>
        </p:txBody>
      </p:sp>
      <p:sp>
        <p:nvSpPr>
          <p:cNvPr id="3" name="Subtitle 2">
            <a:extLst>
              <a:ext uri="{FF2B5EF4-FFF2-40B4-BE49-F238E27FC236}">
                <a16:creationId xmlns:a16="http://schemas.microsoft.com/office/drawing/2014/main" id="{2198AA37-E298-4CD8-9F0F-2123ACFD9653}"/>
              </a:ext>
            </a:extLst>
          </p:cNvPr>
          <p:cNvSpPr>
            <a:spLocks noGrp="1"/>
          </p:cNvSpPr>
          <p:nvPr>
            <p:ph type="subTitle" idx="1"/>
          </p:nvPr>
        </p:nvSpPr>
        <p:spPr>
          <a:xfrm>
            <a:off x="6255706" y="3836755"/>
            <a:ext cx="5143500" cy="940099"/>
          </a:xfrm>
        </p:spPr>
        <p:txBody>
          <a:bodyPr/>
          <a:lstStyle/>
          <a:p>
            <a:pPr algn="ctr"/>
            <a:r>
              <a:rPr lang="en-US" sz="2400" dirty="0">
                <a:effectLst>
                  <a:outerShdw blurRad="38100" dist="38100" dir="2700000" algn="tl">
                    <a:srgbClr val="000000">
                      <a:alpha val="43137"/>
                    </a:srgbClr>
                  </a:outerShdw>
                </a:effectLst>
              </a:rPr>
              <a:t>Accountability, Transparency, and Excellence</a:t>
            </a:r>
          </a:p>
        </p:txBody>
      </p:sp>
      <p:pic>
        <p:nvPicPr>
          <p:cNvPr id="10" name="Picture Placeholder 9">
            <a:extLst>
              <a:ext uri="{FF2B5EF4-FFF2-40B4-BE49-F238E27FC236}">
                <a16:creationId xmlns:a16="http://schemas.microsoft.com/office/drawing/2014/main" id="{ABD7F97D-15E8-4032-B615-0562046B7542}"/>
              </a:ext>
            </a:extLst>
          </p:cNvPr>
          <p:cNvPicPr>
            <a:picLocks noGrp="1" noChangeAspect="1"/>
          </p:cNvPicPr>
          <p:nvPr>
            <p:ph type="pic" sz="quarter" idx="10"/>
          </p:nvPr>
        </p:nvPicPr>
        <p:blipFill>
          <a:blip r:embed="rId3"/>
          <a:stretch>
            <a:fillRect/>
          </a:stretch>
        </p:blipFill>
        <p:spPr>
          <a:xfrm>
            <a:off x="802252" y="1070392"/>
            <a:ext cx="4717215" cy="4717215"/>
          </a:xfrm>
        </p:spPr>
      </p:pic>
      <p:sp>
        <p:nvSpPr>
          <p:cNvPr id="7" name="Subtitle 2">
            <a:extLst>
              <a:ext uri="{FF2B5EF4-FFF2-40B4-BE49-F238E27FC236}">
                <a16:creationId xmlns:a16="http://schemas.microsoft.com/office/drawing/2014/main" id="{35E93D92-2867-46C2-A3D1-A2C29C71311A}"/>
              </a:ext>
            </a:extLst>
          </p:cNvPr>
          <p:cNvSpPr txBox="1">
            <a:spLocks/>
          </p:cNvSpPr>
          <p:nvPr/>
        </p:nvSpPr>
        <p:spPr>
          <a:xfrm>
            <a:off x="6913253" y="258495"/>
            <a:ext cx="5143500" cy="9400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cap="all"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pPr>
            <a:r>
              <a:rPr lang="en-US" sz="2400" b="1" dirty="0"/>
              <a:t>Brian S. ColóN, Esq., CFE </a:t>
            </a:r>
          </a:p>
          <a:p>
            <a:pPr algn="r">
              <a:lnSpc>
                <a:spcPct val="100000"/>
              </a:lnSpc>
              <a:spcBef>
                <a:spcPts val="0"/>
              </a:spcBef>
            </a:pPr>
            <a:r>
              <a:rPr lang="en-US" sz="2400" b="1" dirty="0"/>
              <a:t>New Mexico State </a:t>
            </a:r>
            <a:r>
              <a:rPr lang="en-US" sz="2400" b="1" dirty="0">
                <a:effectLst>
                  <a:outerShdw blurRad="38100" dist="38100" dir="2700000" algn="tl">
                    <a:srgbClr val="000000">
                      <a:alpha val="43137"/>
                    </a:srgbClr>
                  </a:outerShdw>
                </a:effectLst>
              </a:rPr>
              <a:t>Auditor</a:t>
            </a:r>
          </a:p>
          <a:p>
            <a:pPr algn="r"/>
            <a:endParaRPr lang="en-US" sz="2800" dirty="0">
              <a:effectLst>
                <a:outerShdw blurRad="38100" dist="38100" dir="2700000" algn="tl">
                  <a:srgbClr val="000000">
                    <a:alpha val="43137"/>
                  </a:srgbClr>
                </a:outerShdw>
              </a:effectLst>
            </a:endParaRPr>
          </a:p>
        </p:txBody>
      </p:sp>
      <p:pic>
        <p:nvPicPr>
          <p:cNvPr id="9" name="Picture 8">
            <a:extLst>
              <a:ext uri="{FF2B5EF4-FFF2-40B4-BE49-F238E27FC236}">
                <a16:creationId xmlns:a16="http://schemas.microsoft.com/office/drawing/2014/main" id="{342FCB73-EF90-4175-B68F-D0E8AF988833}"/>
              </a:ext>
            </a:extLst>
          </p:cNvPr>
          <p:cNvPicPr>
            <a:picLocks noChangeAspect="1"/>
          </p:cNvPicPr>
          <p:nvPr/>
        </p:nvPicPr>
        <p:blipFill>
          <a:blip r:embed="rId4"/>
          <a:stretch>
            <a:fillRect/>
          </a:stretch>
        </p:blipFill>
        <p:spPr>
          <a:xfrm>
            <a:off x="9898488" y="5193028"/>
            <a:ext cx="2068286" cy="1482926"/>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51B13D44-E368-4461-90B1-62629B8E86CC}"/>
              </a:ext>
            </a:extLst>
          </p:cNvPr>
          <p:cNvSpPr txBox="1"/>
          <p:nvPr/>
        </p:nvSpPr>
        <p:spPr>
          <a:xfrm>
            <a:off x="3842658" y="6265059"/>
            <a:ext cx="2068286" cy="523220"/>
          </a:xfrm>
          <a:prstGeom prst="rect">
            <a:avLst/>
          </a:prstGeom>
          <a:noFill/>
        </p:spPr>
        <p:txBody>
          <a:bodyPr wrap="square" rtlCol="0">
            <a:spAutoFit/>
          </a:bodyPr>
          <a:lstStyle/>
          <a:p>
            <a:r>
              <a:rPr lang="en-US" sz="2400" cap="none" dirty="0">
                <a:solidFill>
                  <a:schemeClr val="bg1"/>
                </a:solidFill>
                <a:effectLst>
                  <a:outerShdw blurRad="38100" dist="38100" dir="2700000" algn="tl">
                    <a:srgbClr val="000000">
                      <a:alpha val="43137"/>
                    </a:srgbClr>
                  </a:outerShdw>
                </a:effectLst>
                <a:latin typeface="+mj-lt"/>
              </a:rPr>
              <a:t>April 6, </a:t>
            </a:r>
            <a:r>
              <a:rPr lang="en-US" sz="2800" cap="none" dirty="0">
                <a:solidFill>
                  <a:schemeClr val="bg1"/>
                </a:solidFill>
                <a:effectLst>
                  <a:outerShdw blurRad="38100" dist="38100" dir="2700000" algn="tl">
                    <a:srgbClr val="000000">
                      <a:alpha val="43137"/>
                    </a:srgbClr>
                  </a:outerShdw>
                </a:effectLst>
                <a:latin typeface="+mj-lt"/>
              </a:rPr>
              <a:t>2021</a:t>
            </a:r>
            <a:endParaRPr lang="en-US" dirty="0">
              <a:solidFill>
                <a:schemeClr val="bg1"/>
              </a:solidFill>
              <a:latin typeface="+mj-lt"/>
            </a:endParaRPr>
          </a:p>
        </p:txBody>
      </p:sp>
    </p:spTree>
    <p:extLst>
      <p:ext uri="{BB962C8B-B14F-4D97-AF65-F5344CB8AC3E}">
        <p14:creationId xmlns:p14="http://schemas.microsoft.com/office/powerpoint/2010/main" val="3167172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0E4AE686-3BCA-4A89-B413-0056CAFD011E}"/>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noProof="0" smtClean="0"/>
              <a:pPr>
                <a:spcAft>
                  <a:spcPts val="600"/>
                </a:spcAft>
              </a:pPr>
              <a:t>10</a:t>
            </a:fld>
            <a:endParaRPr lang="en-US" noProof="0"/>
          </a:p>
        </p:txBody>
      </p:sp>
      <p:pic>
        <p:nvPicPr>
          <p:cNvPr id="5" name="Content Placeholder 4" descr="Diagram, engineering drawing&#10;&#10;Description automatically generated">
            <a:extLst>
              <a:ext uri="{FF2B5EF4-FFF2-40B4-BE49-F238E27FC236}">
                <a16:creationId xmlns:a16="http://schemas.microsoft.com/office/drawing/2014/main" id="{67A44077-BF6B-4884-8454-C99FCBE6898A}"/>
              </a:ext>
            </a:extLst>
          </p:cNvPr>
          <p:cNvPicPr>
            <a:picLocks noGrp="1" noChangeAspect="1"/>
          </p:cNvPicPr>
          <p:nvPr>
            <p:ph sz="half" idx="1"/>
          </p:nvPr>
        </p:nvPicPr>
        <p:blipFill>
          <a:blip r:embed="rId3"/>
          <a:stretch>
            <a:fillRect/>
          </a:stretch>
        </p:blipFill>
        <p:spPr>
          <a:xfrm>
            <a:off x="1092200" y="1825625"/>
            <a:ext cx="4351338" cy="4351338"/>
          </a:xfrm>
          <a:noFill/>
        </p:spPr>
      </p:pic>
      <p:sp>
        <p:nvSpPr>
          <p:cNvPr id="3" name="Content Placeholder 2"/>
          <p:cNvSpPr>
            <a:spLocks noGrp="1"/>
          </p:cNvSpPr>
          <p:nvPr>
            <p:ph sz="half" idx="2"/>
          </p:nvPr>
        </p:nvSpPr>
        <p:spPr>
          <a:xfrm>
            <a:off x="6359462" y="2320988"/>
            <a:ext cx="4515802" cy="3360611"/>
          </a:xfrm>
        </p:spPr>
        <p:txBody>
          <a:bodyPr>
            <a:normAutofit lnSpcReduction="10000"/>
          </a:bodyPr>
          <a:lstStyle/>
          <a:p>
            <a:pPr marL="457200" lvl="1" indent="0">
              <a:buNone/>
            </a:pPr>
            <a:r>
              <a:rPr lang="en-US" sz="3200" b="1" dirty="0"/>
              <a:t>Internal Controls</a:t>
            </a:r>
          </a:p>
          <a:p>
            <a:pPr marL="457200" lvl="1" indent="0">
              <a:buNone/>
            </a:pPr>
            <a:endParaRPr lang="en-US" sz="3200" b="1" dirty="0"/>
          </a:p>
          <a:p>
            <a:pPr marL="457200" lvl="1" indent="0">
              <a:buNone/>
            </a:pPr>
            <a:r>
              <a:rPr lang="en-US" sz="3200" b="1" dirty="0"/>
              <a:t>Policies and Procedures</a:t>
            </a:r>
          </a:p>
          <a:p>
            <a:pPr marL="457200" lvl="1" indent="0">
              <a:buNone/>
            </a:pPr>
            <a:endParaRPr lang="en-US" sz="3200" b="1" dirty="0"/>
          </a:p>
          <a:p>
            <a:pPr marL="457200" lvl="1" indent="0">
              <a:buNone/>
            </a:pPr>
            <a:r>
              <a:rPr lang="en-US" sz="3200" b="1" dirty="0"/>
              <a:t>Strict Compliance with Duties </a:t>
            </a:r>
          </a:p>
          <a:p>
            <a:pPr lvl="1"/>
            <a:endParaRPr lang="en-US" sz="3200" dirty="0"/>
          </a:p>
          <a:p>
            <a:pPr marL="457200" lvl="1" indent="0">
              <a:buNone/>
            </a:pPr>
            <a:endParaRPr lang="en-US" sz="3200" dirty="0"/>
          </a:p>
        </p:txBody>
      </p:sp>
      <p:sp>
        <p:nvSpPr>
          <p:cNvPr id="2" name="Title 1"/>
          <p:cNvSpPr>
            <a:spLocks noGrp="1"/>
          </p:cNvSpPr>
          <p:nvPr>
            <p:ph type="title"/>
          </p:nvPr>
        </p:nvSpPr>
        <p:spPr>
          <a:xfrm>
            <a:off x="515938" y="246621"/>
            <a:ext cx="11150600" cy="920336"/>
          </a:xfrm>
        </p:spPr>
        <p:txBody>
          <a:bodyPr anchor="b">
            <a:normAutofit/>
          </a:bodyPr>
          <a:lstStyle/>
          <a:p>
            <a:r>
              <a:rPr lang="en-US" dirty="0">
                <a:effectLst>
                  <a:outerShdw blurRad="38100" dist="38100" dir="2700000" algn="tl">
                    <a:srgbClr val="000000">
                      <a:alpha val="43137"/>
                    </a:srgbClr>
                  </a:outerShdw>
                </a:effectLst>
              </a:rPr>
              <a:t>Essential Ingredients for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Effective Government </a:t>
            </a:r>
          </a:p>
        </p:txBody>
      </p:sp>
    </p:spTree>
    <p:extLst>
      <p:ext uri="{BB962C8B-B14F-4D97-AF65-F5344CB8AC3E}">
        <p14:creationId xmlns:p14="http://schemas.microsoft.com/office/powerpoint/2010/main" val="3030960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85E2A74-482F-4804-BD03-6A5729D19BD6}"/>
              </a:ext>
            </a:extLst>
          </p:cNvPr>
          <p:cNvSpPr>
            <a:spLocks noGrp="1"/>
          </p:cNvSpPr>
          <p:nvPr>
            <p:ph type="sldNum" sz="quarter" idx="12"/>
          </p:nvPr>
        </p:nvSpPr>
        <p:spPr>
          <a:xfrm>
            <a:off x="11363696" y="6455739"/>
            <a:ext cx="294460" cy="187367"/>
          </a:xfrm>
        </p:spPr>
        <p:txBody>
          <a:bodyPr/>
          <a:lstStyle/>
          <a:p>
            <a:pPr>
              <a:spcAft>
                <a:spcPts val="600"/>
              </a:spcAft>
            </a:pPr>
            <a:fld id="{9EC71654-96A5-4280-94F3-931C61A9F92C}" type="slidenum">
              <a:rPr lang="en-US" noProof="0" smtClean="0"/>
              <a:pPr>
                <a:spcAft>
                  <a:spcPts val="600"/>
                </a:spcAft>
              </a:pPr>
              <a:t>11</a:t>
            </a:fld>
            <a:endParaRPr lang="en-US" noProof="0"/>
          </a:p>
        </p:txBody>
      </p:sp>
      <p:graphicFrame>
        <p:nvGraphicFramePr>
          <p:cNvPr id="5" name="Content Placeholder 2">
            <a:extLst>
              <a:ext uri="{FF2B5EF4-FFF2-40B4-BE49-F238E27FC236}">
                <a16:creationId xmlns:a16="http://schemas.microsoft.com/office/drawing/2014/main" id="{40C4249D-4C4B-4018-8C5F-B0294F8D6830}"/>
              </a:ext>
            </a:extLst>
          </p:cNvPr>
          <p:cNvGraphicFramePr>
            <a:graphicFrameLocks noGrp="1"/>
          </p:cNvGraphicFramePr>
          <p:nvPr>
            <p:ph idx="1"/>
            <p:extLst>
              <p:ext uri="{D42A27DB-BD31-4B8C-83A1-F6EECF244321}">
                <p14:modId xmlns:p14="http://schemas.microsoft.com/office/powerpoint/2010/main" val="4145840811"/>
              </p:ext>
            </p:extLst>
          </p:nvPr>
        </p:nvGraphicFramePr>
        <p:xfrm>
          <a:off x="5191496" y="727075"/>
          <a:ext cx="6172200" cy="5403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a:extLst>
              <a:ext uri="{FF2B5EF4-FFF2-40B4-BE49-F238E27FC236}">
                <a16:creationId xmlns:a16="http://schemas.microsoft.com/office/drawing/2014/main" id="{E0E584CF-D12F-4734-9FAA-5F7413DC0814}"/>
              </a:ext>
            </a:extLst>
          </p:cNvPr>
          <p:cNvSpPr>
            <a:spLocks noGrp="1"/>
          </p:cNvSpPr>
          <p:nvPr>
            <p:ph type="title"/>
          </p:nvPr>
        </p:nvSpPr>
        <p:spPr>
          <a:xfrm>
            <a:off x="515938" y="457201"/>
            <a:ext cx="4385246" cy="1301763"/>
          </a:xfrm>
        </p:spPr>
        <p:txBody>
          <a:bodyPr anchor="b">
            <a:noAutofit/>
          </a:bodyPr>
          <a:lstStyle/>
          <a:p>
            <a:r>
              <a:rPr lang="en-US" sz="4000" b="1" dirty="0">
                <a:effectLst>
                  <a:outerShdw blurRad="38100" dist="38100" dir="2700000" algn="tl">
                    <a:srgbClr val="000000">
                      <a:alpha val="43137"/>
                    </a:srgbClr>
                  </a:outerShdw>
                </a:effectLst>
              </a:rPr>
              <a:t>PUT PRINCIPLES INTO PRACTICE </a:t>
            </a:r>
          </a:p>
        </p:txBody>
      </p:sp>
      <p:pic>
        <p:nvPicPr>
          <p:cNvPr id="7" name="Picture 6" descr="Icon&#10;&#10;Description automatically generated">
            <a:extLst>
              <a:ext uri="{FF2B5EF4-FFF2-40B4-BE49-F238E27FC236}">
                <a16:creationId xmlns:a16="http://schemas.microsoft.com/office/drawing/2014/main" id="{D097879F-7F6A-4FF8-897E-A8429FAC2BF6}"/>
              </a:ext>
            </a:extLst>
          </p:cNvPr>
          <p:cNvPicPr>
            <a:picLocks noChangeAspect="1"/>
          </p:cNvPicPr>
          <p:nvPr/>
        </p:nvPicPr>
        <p:blipFill>
          <a:blip r:embed="rId8"/>
          <a:stretch>
            <a:fillRect/>
          </a:stretch>
        </p:blipFill>
        <p:spPr>
          <a:xfrm>
            <a:off x="735394" y="1945260"/>
            <a:ext cx="3751262" cy="3915791"/>
          </a:xfrm>
          <a:prstGeom prst="rect">
            <a:avLst/>
          </a:prstGeom>
        </p:spPr>
      </p:pic>
    </p:spTree>
    <p:extLst>
      <p:ext uri="{BB962C8B-B14F-4D97-AF65-F5344CB8AC3E}">
        <p14:creationId xmlns:p14="http://schemas.microsoft.com/office/powerpoint/2010/main" val="4183660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ircle&#10;&#10;Description automatically generated">
            <a:extLst>
              <a:ext uri="{FF2B5EF4-FFF2-40B4-BE49-F238E27FC236}">
                <a16:creationId xmlns:a16="http://schemas.microsoft.com/office/drawing/2014/main" id="{830E40D6-9D24-441B-8118-86BD28F2A78A}"/>
              </a:ext>
            </a:extLst>
          </p:cNvPr>
          <p:cNvPicPr>
            <a:picLocks noGrp="1" noChangeAspect="1"/>
          </p:cNvPicPr>
          <p:nvPr>
            <p:ph type="pic" idx="1"/>
          </p:nvPr>
        </p:nvPicPr>
        <p:blipFill>
          <a:blip r:embed="rId3">
            <a:duotone>
              <a:schemeClr val="accent3">
                <a:shade val="45000"/>
                <a:satMod val="135000"/>
              </a:schemeClr>
              <a:prstClr val="white"/>
            </a:duotone>
          </a:blip>
          <a:srcRect/>
          <a:stretch>
            <a:fillRect/>
          </a:stretch>
        </p:blipFill>
        <p:spPr>
          <a:xfrm>
            <a:off x="6950454" y="1228121"/>
            <a:ext cx="4401758" cy="4401758"/>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id="{498E00D9-1E62-4441-A0E7-DF0BFD35A9BD}"/>
              </a:ext>
            </a:extLst>
          </p:cNvPr>
          <p:cNvSpPr txBox="1"/>
          <p:nvPr/>
        </p:nvSpPr>
        <p:spPr>
          <a:xfrm>
            <a:off x="322771" y="1445193"/>
            <a:ext cx="6531431" cy="4893647"/>
          </a:xfrm>
          <a:prstGeom prst="rect">
            <a:avLst/>
          </a:prstGeom>
          <a:noFill/>
        </p:spPr>
        <p:txBody>
          <a:bodyPr wrap="square" rtlCol="0">
            <a:spAutoFit/>
          </a:bodyPr>
          <a:lstStyle/>
          <a:p>
            <a:r>
              <a:rPr lang="en-US" sz="2400" b="1" dirty="0">
                <a:solidFill>
                  <a:schemeClr val="accent1"/>
                </a:solidFill>
              </a:rPr>
              <a:t>Reports may be made anonymously by submitting a compliant through our online portal at </a:t>
            </a:r>
            <a:r>
              <a:rPr lang="en-US" sz="2400" b="1" dirty="0">
                <a:solidFill>
                  <a:srgbClr val="FF0000"/>
                </a:solidFill>
              </a:rPr>
              <a:t>www.osafraud.org </a:t>
            </a:r>
            <a:r>
              <a:rPr lang="en-US" sz="2400" b="1" dirty="0">
                <a:solidFill>
                  <a:schemeClr val="accent1"/>
                </a:solidFill>
              </a:rPr>
              <a:t>or by calling </a:t>
            </a:r>
            <a:r>
              <a:rPr lang="en-US" sz="2400" b="1" dirty="0">
                <a:solidFill>
                  <a:srgbClr val="FF0000"/>
                </a:solidFill>
              </a:rPr>
              <a:t>1-866-OSA-FRAUD (1-866-672-3728).  </a:t>
            </a:r>
          </a:p>
          <a:p>
            <a:endParaRPr lang="en-US" sz="2400" b="1" dirty="0"/>
          </a:p>
          <a:p>
            <a:r>
              <a:rPr lang="en-US" sz="2400" b="1" dirty="0">
                <a:solidFill>
                  <a:schemeClr val="accent1"/>
                </a:solidFill>
              </a:rPr>
              <a:t>You may also speak to an investigator by calling </a:t>
            </a:r>
            <a:br>
              <a:rPr lang="en-US" sz="2400" b="1" dirty="0"/>
            </a:br>
            <a:r>
              <a:rPr lang="en-US" sz="2400" b="1" dirty="0">
                <a:solidFill>
                  <a:srgbClr val="FF0000"/>
                </a:solidFill>
              </a:rPr>
              <a:t>505-476-3800 </a:t>
            </a:r>
          </a:p>
          <a:p>
            <a:endParaRPr lang="en-US" sz="2400" b="1" dirty="0"/>
          </a:p>
          <a:p>
            <a:r>
              <a:rPr lang="en-US" sz="2400" b="1" dirty="0">
                <a:solidFill>
                  <a:schemeClr val="accent1"/>
                </a:solidFill>
              </a:rPr>
              <a:t>You may write to the office at:</a:t>
            </a:r>
          </a:p>
          <a:p>
            <a:endParaRPr lang="en-US" sz="2400" b="1" dirty="0">
              <a:solidFill>
                <a:schemeClr val="accent1"/>
              </a:solidFill>
            </a:endParaRPr>
          </a:p>
          <a:p>
            <a:r>
              <a:rPr lang="en-US" sz="2400" b="1" dirty="0">
                <a:solidFill>
                  <a:schemeClr val="accent1"/>
                </a:solidFill>
              </a:rPr>
              <a:t>New Mexico Office of the State Auditor</a:t>
            </a:r>
            <a:br>
              <a:rPr lang="en-US" sz="2400" b="1" dirty="0">
                <a:solidFill>
                  <a:schemeClr val="accent1"/>
                </a:solidFill>
              </a:rPr>
            </a:br>
            <a:r>
              <a:rPr lang="en-US" sz="2400" b="1" dirty="0">
                <a:solidFill>
                  <a:schemeClr val="accent1"/>
                </a:solidFill>
              </a:rPr>
              <a:t>2540 Camino Edward Ortiz, Suite A</a:t>
            </a:r>
            <a:br>
              <a:rPr lang="en-US" sz="2400" b="1" dirty="0">
                <a:solidFill>
                  <a:schemeClr val="accent1"/>
                </a:solidFill>
              </a:rPr>
            </a:br>
            <a:r>
              <a:rPr lang="en-US" sz="2400" b="1" dirty="0">
                <a:solidFill>
                  <a:schemeClr val="accent1"/>
                </a:solidFill>
              </a:rPr>
              <a:t>Santa Fe, NM 87505</a:t>
            </a:r>
          </a:p>
        </p:txBody>
      </p:sp>
      <p:sp>
        <p:nvSpPr>
          <p:cNvPr id="8" name="Rectangle 7">
            <a:extLst>
              <a:ext uri="{FF2B5EF4-FFF2-40B4-BE49-F238E27FC236}">
                <a16:creationId xmlns:a16="http://schemas.microsoft.com/office/drawing/2014/main" id="{26E2CE43-EE17-451B-8D3F-631F5E23EFF2}"/>
              </a:ext>
            </a:extLst>
          </p:cNvPr>
          <p:cNvSpPr/>
          <p:nvPr/>
        </p:nvSpPr>
        <p:spPr>
          <a:xfrm>
            <a:off x="145426" y="216510"/>
            <a:ext cx="10514553" cy="954107"/>
          </a:xfrm>
          <a:prstGeom prst="rect">
            <a:avLst/>
          </a:prstGeom>
        </p:spPr>
        <p:txBody>
          <a:bodyPr wrap="square">
            <a:spAutoFit/>
          </a:bodyPr>
          <a:lstStyle/>
          <a:p>
            <a:r>
              <a:rPr lang="en-US" sz="2800" b="1" dirty="0">
                <a:solidFill>
                  <a:schemeClr val="accent1"/>
                </a:solidFill>
                <a:effectLst>
                  <a:outerShdw blurRad="38100" dist="38100" dir="2700000" algn="tl">
                    <a:srgbClr val="000000">
                      <a:alpha val="43137"/>
                    </a:srgbClr>
                  </a:outerShdw>
                </a:effectLst>
                <a:latin typeface="+mj-lt"/>
              </a:rPr>
              <a:t>SUBMITTING A REPORT OR COMPLAINT</a:t>
            </a:r>
          </a:p>
          <a:p>
            <a:r>
              <a:rPr lang="en-US" sz="2800" b="1" dirty="0">
                <a:solidFill>
                  <a:schemeClr val="accent1"/>
                </a:solidFill>
                <a:effectLst>
                  <a:outerShdw blurRad="38100" dist="38100" dir="2700000" algn="tl">
                    <a:srgbClr val="000000">
                      <a:alpha val="43137"/>
                    </a:srgbClr>
                  </a:outerShdw>
                </a:effectLst>
                <a:latin typeface="+mj-lt"/>
              </a:rPr>
              <a:t>ALLEGATIONS OF GOVERNMENTAL WASTE, FRAUD, AND ABUSE</a:t>
            </a:r>
          </a:p>
        </p:txBody>
      </p:sp>
      <p:sp>
        <p:nvSpPr>
          <p:cNvPr id="5" name="TextBox 4">
            <a:extLst>
              <a:ext uri="{FF2B5EF4-FFF2-40B4-BE49-F238E27FC236}">
                <a16:creationId xmlns:a16="http://schemas.microsoft.com/office/drawing/2014/main" id="{11BD099D-0860-4E98-A01C-EE459DBA0A1F}"/>
              </a:ext>
            </a:extLst>
          </p:cNvPr>
          <p:cNvSpPr txBox="1"/>
          <p:nvPr/>
        </p:nvSpPr>
        <p:spPr>
          <a:xfrm>
            <a:off x="11666538" y="6486032"/>
            <a:ext cx="416605" cy="369332"/>
          </a:xfrm>
          <a:prstGeom prst="rect">
            <a:avLst/>
          </a:prstGeom>
          <a:noFill/>
        </p:spPr>
        <p:txBody>
          <a:bodyPr wrap="square" rtlCol="0">
            <a:spAutoFit/>
          </a:bodyPr>
          <a:lstStyle/>
          <a:p>
            <a:r>
              <a:rPr lang="en-US" dirty="0">
                <a:solidFill>
                  <a:schemeClr val="accent1"/>
                </a:solidFill>
              </a:rPr>
              <a:t>10</a:t>
            </a:r>
          </a:p>
        </p:txBody>
      </p:sp>
    </p:spTree>
    <p:extLst>
      <p:ext uri="{BB962C8B-B14F-4D97-AF65-F5344CB8AC3E}">
        <p14:creationId xmlns:p14="http://schemas.microsoft.com/office/powerpoint/2010/main" val="1883488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9">
            <a:extLst>
              <a:ext uri="{FF2B5EF4-FFF2-40B4-BE49-F238E27FC236}">
                <a16:creationId xmlns:a16="http://schemas.microsoft.com/office/drawing/2014/main" id="{63493B9E-F6F8-4C0F-9706-CA547A8B2B3F}"/>
              </a:ext>
            </a:extLst>
          </p:cNvPr>
          <p:cNvPicPr>
            <a:picLocks noGrp="1" noChangeAspect="1"/>
          </p:cNvPicPr>
          <p:nvPr>
            <p:ph type="pic" sz="quarter" idx="10"/>
          </p:nvPr>
        </p:nvPicPr>
        <p:blipFill>
          <a:blip r:embed="rId3"/>
          <a:stretch>
            <a:fillRect/>
          </a:stretch>
        </p:blipFill>
        <p:spPr>
          <a:xfrm>
            <a:off x="710812" y="728545"/>
            <a:ext cx="5305661" cy="5305661"/>
          </a:xfrm>
        </p:spPr>
      </p:pic>
      <p:sp>
        <p:nvSpPr>
          <p:cNvPr id="6" name="Title 5">
            <a:extLst>
              <a:ext uri="{FF2B5EF4-FFF2-40B4-BE49-F238E27FC236}">
                <a16:creationId xmlns:a16="http://schemas.microsoft.com/office/drawing/2014/main" id="{95D612B9-68B9-4C9F-98FE-CEE07DB1F00D}"/>
              </a:ext>
            </a:extLst>
          </p:cNvPr>
          <p:cNvSpPr>
            <a:spLocks noGrp="1"/>
          </p:cNvSpPr>
          <p:nvPr>
            <p:ph type="title"/>
          </p:nvPr>
        </p:nvSpPr>
        <p:spPr>
          <a:xfrm>
            <a:off x="6469777" y="3158641"/>
            <a:ext cx="5722223" cy="921807"/>
          </a:xfrm>
        </p:spPr>
        <p:txBody>
          <a:bodyPr/>
          <a:lstStyle/>
          <a:p>
            <a:r>
              <a:rPr lang="en-US" sz="4800" dirty="0"/>
              <a:t>Thank you!</a:t>
            </a:r>
          </a:p>
        </p:txBody>
      </p:sp>
      <p:sp>
        <p:nvSpPr>
          <p:cNvPr id="5" name="Subtitle 4">
            <a:extLst>
              <a:ext uri="{FF2B5EF4-FFF2-40B4-BE49-F238E27FC236}">
                <a16:creationId xmlns:a16="http://schemas.microsoft.com/office/drawing/2014/main" id="{E3C40962-BA6A-43E4-97BA-511A9B90CF41}"/>
              </a:ext>
            </a:extLst>
          </p:cNvPr>
          <p:cNvSpPr>
            <a:spLocks noGrp="1"/>
          </p:cNvSpPr>
          <p:nvPr>
            <p:ph type="subTitle" idx="1"/>
          </p:nvPr>
        </p:nvSpPr>
        <p:spPr>
          <a:xfrm>
            <a:off x="7002130" y="4419986"/>
            <a:ext cx="4540440" cy="268378"/>
          </a:xfrm>
        </p:spPr>
        <p:txBody>
          <a:bodyPr/>
          <a:lstStyle/>
          <a:p>
            <a:r>
              <a:rPr lang="en-US" dirty="0"/>
              <a:t>Brian.Colon@osa.state.nm.us</a:t>
            </a:r>
          </a:p>
        </p:txBody>
      </p:sp>
      <p:sp>
        <p:nvSpPr>
          <p:cNvPr id="7" name="Text Placeholder 6">
            <a:extLst>
              <a:ext uri="{FF2B5EF4-FFF2-40B4-BE49-F238E27FC236}">
                <a16:creationId xmlns:a16="http://schemas.microsoft.com/office/drawing/2014/main" id="{11FDFFBF-E125-47CF-AAE0-ACC45013CE38}"/>
              </a:ext>
            </a:extLst>
          </p:cNvPr>
          <p:cNvSpPr>
            <a:spLocks noGrp="1"/>
          </p:cNvSpPr>
          <p:nvPr>
            <p:ph type="body" sz="quarter" idx="11"/>
          </p:nvPr>
        </p:nvSpPr>
        <p:spPr>
          <a:xfrm>
            <a:off x="7002130" y="4753070"/>
            <a:ext cx="4533900" cy="268378"/>
          </a:xfrm>
        </p:spPr>
        <p:txBody>
          <a:bodyPr/>
          <a:lstStyle/>
          <a:p>
            <a:r>
              <a:rPr lang="en-US" dirty="0"/>
              <a:t>www.saonm.org</a:t>
            </a:r>
          </a:p>
        </p:txBody>
      </p:sp>
      <p:sp>
        <p:nvSpPr>
          <p:cNvPr id="8" name="Subtitle 2">
            <a:extLst>
              <a:ext uri="{FF2B5EF4-FFF2-40B4-BE49-F238E27FC236}">
                <a16:creationId xmlns:a16="http://schemas.microsoft.com/office/drawing/2014/main" id="{E69678A0-3E89-4E7A-AD24-4613DA309C63}"/>
              </a:ext>
            </a:extLst>
          </p:cNvPr>
          <p:cNvSpPr txBox="1">
            <a:spLocks/>
          </p:cNvSpPr>
          <p:nvPr/>
        </p:nvSpPr>
        <p:spPr>
          <a:xfrm>
            <a:off x="4843604" y="258495"/>
            <a:ext cx="7213149" cy="135302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cap="all"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pPr>
            <a:r>
              <a:rPr lang="en-US" sz="4400" b="1" dirty="0"/>
              <a:t>Brian S. ColóN, Esq. CFE </a:t>
            </a:r>
          </a:p>
          <a:p>
            <a:pPr algn="r">
              <a:lnSpc>
                <a:spcPct val="100000"/>
              </a:lnSpc>
              <a:spcBef>
                <a:spcPts val="0"/>
              </a:spcBef>
            </a:pPr>
            <a:r>
              <a:rPr lang="en-US" sz="4000" b="1" dirty="0"/>
              <a:t>New Mexico State </a:t>
            </a:r>
            <a:r>
              <a:rPr lang="en-US" sz="4000" b="1" dirty="0">
                <a:effectLst>
                  <a:outerShdw blurRad="38100" dist="38100" dir="2700000" algn="tl">
                    <a:srgbClr val="000000">
                      <a:alpha val="43137"/>
                    </a:srgbClr>
                  </a:outerShdw>
                </a:effectLst>
              </a:rPr>
              <a:t>Auditor</a:t>
            </a:r>
          </a:p>
          <a:p>
            <a:pPr algn="r"/>
            <a:endParaRPr lang="en-US" sz="2800" dirty="0">
              <a:effectLst>
                <a:outerShdw blurRad="38100" dist="38100" dir="2700000" algn="tl">
                  <a:srgbClr val="000000">
                    <a:alpha val="43137"/>
                  </a:srgbClr>
                </a:outerShdw>
              </a:effectLst>
            </a:endParaRPr>
          </a:p>
        </p:txBody>
      </p:sp>
      <p:sp>
        <p:nvSpPr>
          <p:cNvPr id="10" name="Text Placeholder 6">
            <a:extLst>
              <a:ext uri="{FF2B5EF4-FFF2-40B4-BE49-F238E27FC236}">
                <a16:creationId xmlns:a16="http://schemas.microsoft.com/office/drawing/2014/main" id="{4DE11C68-D0FF-47E7-8691-86A894AF9CBF}"/>
              </a:ext>
            </a:extLst>
          </p:cNvPr>
          <p:cNvSpPr txBox="1">
            <a:spLocks/>
          </p:cNvSpPr>
          <p:nvPr/>
        </p:nvSpPr>
        <p:spPr>
          <a:xfrm>
            <a:off x="7008670" y="5084315"/>
            <a:ext cx="4533900" cy="26837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US" sz="1600" b="0" kern="1200" cap="all" baseline="0" dirty="0" smtClean="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505-476-3800</a:t>
            </a:r>
          </a:p>
        </p:txBody>
      </p:sp>
      <p:sp>
        <p:nvSpPr>
          <p:cNvPr id="11" name="Text Placeholder 6">
            <a:extLst>
              <a:ext uri="{FF2B5EF4-FFF2-40B4-BE49-F238E27FC236}">
                <a16:creationId xmlns:a16="http://schemas.microsoft.com/office/drawing/2014/main" id="{E1D40F10-B630-4B8C-933F-93295C2451A0}"/>
              </a:ext>
            </a:extLst>
          </p:cNvPr>
          <p:cNvSpPr txBox="1">
            <a:spLocks/>
          </p:cNvSpPr>
          <p:nvPr/>
        </p:nvSpPr>
        <p:spPr>
          <a:xfrm>
            <a:off x="7008670" y="5389330"/>
            <a:ext cx="4533900" cy="33774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US" sz="1600" b="0" kern="1200" cap="all" baseline="0" dirty="0" smtClean="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2540 Camino Edward Ortiz, Suite A</a:t>
            </a:r>
          </a:p>
        </p:txBody>
      </p:sp>
      <p:sp>
        <p:nvSpPr>
          <p:cNvPr id="12" name="Text Placeholder 6">
            <a:extLst>
              <a:ext uri="{FF2B5EF4-FFF2-40B4-BE49-F238E27FC236}">
                <a16:creationId xmlns:a16="http://schemas.microsoft.com/office/drawing/2014/main" id="{9FE6868D-DED1-4940-94BB-2EFDB6E05948}"/>
              </a:ext>
            </a:extLst>
          </p:cNvPr>
          <p:cNvSpPr txBox="1">
            <a:spLocks/>
          </p:cNvSpPr>
          <p:nvPr/>
        </p:nvSpPr>
        <p:spPr>
          <a:xfrm>
            <a:off x="7008670" y="5570005"/>
            <a:ext cx="4533900" cy="26837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US" sz="1600" b="0" kern="1200" cap="all" baseline="0" dirty="0" smtClean="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Santa Fe, NM 87507</a:t>
            </a:r>
          </a:p>
        </p:txBody>
      </p:sp>
      <p:pic>
        <p:nvPicPr>
          <p:cNvPr id="3" name="Graphic 2" descr="Envelope">
            <a:extLst>
              <a:ext uri="{FF2B5EF4-FFF2-40B4-BE49-F238E27FC236}">
                <a16:creationId xmlns:a16="http://schemas.microsoft.com/office/drawing/2014/main" id="{CE6F8132-A104-4EC1-8478-F17F78CE46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21391" y="4411693"/>
            <a:ext cx="283338" cy="283338"/>
          </a:xfrm>
          <a:prstGeom prst="rect">
            <a:avLst/>
          </a:prstGeom>
        </p:spPr>
      </p:pic>
      <p:pic>
        <p:nvPicPr>
          <p:cNvPr id="13" name="Graphic 12" descr="Receiver">
            <a:extLst>
              <a:ext uri="{FF2B5EF4-FFF2-40B4-BE49-F238E27FC236}">
                <a16:creationId xmlns:a16="http://schemas.microsoft.com/office/drawing/2014/main" id="{519CBC60-805D-4CD4-9EE3-E28C050629E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25333" y="5087674"/>
            <a:ext cx="283337" cy="283337"/>
          </a:xfrm>
          <a:prstGeom prst="rect">
            <a:avLst/>
          </a:prstGeom>
        </p:spPr>
      </p:pic>
      <p:pic>
        <p:nvPicPr>
          <p:cNvPr id="15" name="Graphic 14" descr="Internet">
            <a:extLst>
              <a:ext uri="{FF2B5EF4-FFF2-40B4-BE49-F238E27FC236}">
                <a16:creationId xmlns:a16="http://schemas.microsoft.com/office/drawing/2014/main" id="{AAD807DC-B6E5-467B-9FD3-9712AE2E32D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17450" y="4738110"/>
            <a:ext cx="283337" cy="283337"/>
          </a:xfrm>
          <a:prstGeom prst="rect">
            <a:avLst/>
          </a:prstGeom>
        </p:spPr>
      </p:pic>
      <p:pic>
        <p:nvPicPr>
          <p:cNvPr id="17" name="Graphic 16" descr="Marker">
            <a:extLst>
              <a:ext uri="{FF2B5EF4-FFF2-40B4-BE49-F238E27FC236}">
                <a16:creationId xmlns:a16="http://schemas.microsoft.com/office/drawing/2014/main" id="{2EA56E1C-87AD-43C3-B352-81B65B8724A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735557" y="5453964"/>
            <a:ext cx="283337" cy="283337"/>
          </a:xfrm>
          <a:prstGeom prst="rect">
            <a:avLst/>
          </a:prstGeom>
        </p:spPr>
      </p:pic>
    </p:spTree>
    <p:extLst>
      <p:ext uri="{BB962C8B-B14F-4D97-AF65-F5344CB8AC3E}">
        <p14:creationId xmlns:p14="http://schemas.microsoft.com/office/powerpoint/2010/main" val="1124779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499595"/>
            <a:ext cx="4937211" cy="1325563"/>
          </a:xfrm>
        </p:spPr>
        <p:txBody>
          <a:bodyPr anchor="ctr">
            <a:normAutofit/>
          </a:bodyPr>
          <a:lstStyle/>
          <a:p>
            <a:r>
              <a:rPr lang="en-US" dirty="0">
                <a:effectLst>
                  <a:outerShdw blurRad="38100" dist="38100" dir="2700000" algn="tl">
                    <a:srgbClr val="000000">
                      <a:alpha val="43137"/>
                    </a:srgbClr>
                  </a:outerShdw>
                </a:effectLst>
              </a:rPr>
              <a:t>Partnerships with Stakeholders</a:t>
            </a:r>
          </a:p>
        </p:txBody>
      </p:sp>
      <p:sp>
        <p:nvSpPr>
          <p:cNvPr id="3" name="Content Placeholder 2"/>
          <p:cNvSpPr>
            <a:spLocks noGrp="1"/>
          </p:cNvSpPr>
          <p:nvPr>
            <p:ph idx="1"/>
          </p:nvPr>
        </p:nvSpPr>
        <p:spPr>
          <a:xfrm>
            <a:off x="538960" y="2198084"/>
            <a:ext cx="4914189" cy="4351338"/>
          </a:xfrm>
        </p:spPr>
        <p:txBody>
          <a:bodyPr>
            <a:normAutofit/>
          </a:bodyPr>
          <a:lstStyle/>
          <a:p>
            <a:pPr marL="0" indent="0">
              <a:buNone/>
            </a:pPr>
            <a:r>
              <a:rPr lang="en-US" dirty="0"/>
              <a:t>Working together to fight waste, fraud and abuse.</a:t>
            </a:r>
          </a:p>
          <a:p>
            <a:pPr marL="0" indent="0">
              <a:buNone/>
            </a:pPr>
            <a:endParaRPr lang="en-US" dirty="0"/>
          </a:p>
          <a:p>
            <a:pPr marL="0" indent="0">
              <a:buNone/>
            </a:pPr>
            <a:r>
              <a:rPr lang="en-US" dirty="0"/>
              <a:t>The OSA is defined and maintained through relationships.</a:t>
            </a:r>
          </a:p>
          <a:p>
            <a:pPr marL="0" indent="0">
              <a:buNone/>
            </a:pPr>
            <a:endParaRPr lang="en-US" dirty="0"/>
          </a:p>
          <a:p>
            <a:pPr marL="0" indent="0">
              <a:buNone/>
            </a:pPr>
            <a:r>
              <a:rPr lang="en-US" dirty="0"/>
              <a:t>Lifting up New Mexico together.</a:t>
            </a:r>
          </a:p>
        </p:txBody>
      </p:sp>
      <p:sp>
        <p:nvSpPr>
          <p:cNvPr id="8" name="Slide Number Placeholder 3">
            <a:extLst>
              <a:ext uri="{FF2B5EF4-FFF2-40B4-BE49-F238E27FC236}">
                <a16:creationId xmlns:a16="http://schemas.microsoft.com/office/drawing/2014/main" id="{AD3EDCB2-BD7F-4E7D-9E30-5E11BEAA1334}"/>
              </a:ext>
            </a:extLst>
          </p:cNvPr>
          <p:cNvSpPr>
            <a:spLocks noGrp="1"/>
          </p:cNvSpPr>
          <p:nvPr>
            <p:ph type="sldNum" sz="quarter" idx="12"/>
          </p:nvPr>
        </p:nvSpPr>
        <p:spPr>
          <a:xfrm>
            <a:off x="11363696" y="6455739"/>
            <a:ext cx="294460" cy="187367"/>
          </a:xfrm>
        </p:spPr>
        <p:txBody>
          <a:bodyPr/>
          <a:lstStyle/>
          <a:p>
            <a:pPr>
              <a:spcAft>
                <a:spcPts val="600"/>
              </a:spcAft>
            </a:pPr>
            <a:fld id="{9EC71654-96A5-4280-94F3-931C61A9F92C}" type="slidenum">
              <a:rPr lang="en-US" noProof="0" smtClean="0"/>
              <a:pPr>
                <a:spcAft>
                  <a:spcPts val="600"/>
                </a:spcAft>
              </a:pPr>
              <a:t>2</a:t>
            </a:fld>
            <a:endParaRPr lang="en-US" noProof="0"/>
          </a:p>
        </p:txBody>
      </p:sp>
      <p:pic>
        <p:nvPicPr>
          <p:cNvPr id="6" name="Picture Placeholder 5" descr="A picture containing text, businesscard&#10;&#10;Description automatically generated">
            <a:extLst>
              <a:ext uri="{FF2B5EF4-FFF2-40B4-BE49-F238E27FC236}">
                <a16:creationId xmlns:a16="http://schemas.microsoft.com/office/drawing/2014/main" id="{E24B7B6B-B313-47D1-8879-130C5404C1C4}"/>
              </a:ext>
            </a:extLst>
          </p:cNvPr>
          <p:cNvPicPr>
            <a:picLocks noGrp="1" noChangeAspect="1"/>
          </p:cNvPicPr>
          <p:nvPr>
            <p:ph type="pic" sz="quarter" idx="13"/>
          </p:nvPr>
        </p:nvPicPr>
        <p:blipFill>
          <a:blip r:embed="rId3">
            <a:extLst>
              <a:ext uri="{BEBA8EAE-BF5A-486C-A8C5-ECC9F3942E4B}">
                <a14:imgProps xmlns:a14="http://schemas.microsoft.com/office/drawing/2010/main">
                  <a14:imgLayer r:embed="rId4">
                    <a14:imgEffect>
                      <a14:saturation sat="400000"/>
                    </a14:imgEffect>
                  </a14:imgLayer>
                </a14:imgProps>
              </a:ext>
            </a:extLst>
          </a:blip>
          <a:srcRect l="31340" r="31340"/>
          <a:stretch>
            <a:fillRect/>
          </a:stretch>
        </p:blipFill>
        <p:spPr/>
      </p:pic>
    </p:spTree>
    <p:extLst>
      <p:ext uri="{BB962C8B-B14F-4D97-AF65-F5344CB8AC3E}">
        <p14:creationId xmlns:p14="http://schemas.microsoft.com/office/powerpoint/2010/main" val="886049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E8E12CC7-E57E-4706-A51A-8A5C6DC9822B}"/>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noProof="0" smtClean="0"/>
              <a:pPr>
                <a:spcAft>
                  <a:spcPts val="600"/>
                </a:spcAft>
              </a:pPr>
              <a:t>3</a:t>
            </a:fld>
            <a:endParaRPr lang="en-US" noProof="0"/>
          </a:p>
        </p:txBody>
      </p:sp>
      <p:pic>
        <p:nvPicPr>
          <p:cNvPr id="5" name="Content Placeholder 4">
            <a:extLst>
              <a:ext uri="{FF2B5EF4-FFF2-40B4-BE49-F238E27FC236}">
                <a16:creationId xmlns:a16="http://schemas.microsoft.com/office/drawing/2014/main" id="{0469A4E8-0375-49EE-B11D-1D6E94562940}"/>
              </a:ext>
            </a:extLst>
          </p:cNvPr>
          <p:cNvPicPr>
            <a:picLocks noGrp="1" noChangeAspect="1"/>
          </p:cNvPicPr>
          <p:nvPr>
            <p:ph sz="half" idx="1"/>
          </p:nvPr>
        </p:nvPicPr>
        <p:blipFill>
          <a:blip r:embed="rId3"/>
          <a:stretch>
            <a:fillRect/>
          </a:stretch>
        </p:blipFill>
        <p:spPr>
          <a:xfrm>
            <a:off x="807070" y="1825625"/>
            <a:ext cx="4921598" cy="4351338"/>
          </a:xfrm>
          <a:noFill/>
        </p:spPr>
      </p:pic>
      <p:sp>
        <p:nvSpPr>
          <p:cNvPr id="3" name="Content Placeholder 2"/>
          <p:cNvSpPr>
            <a:spLocks noGrp="1"/>
          </p:cNvSpPr>
          <p:nvPr>
            <p:ph sz="half" idx="2"/>
          </p:nvPr>
        </p:nvSpPr>
        <p:spPr>
          <a:xfrm>
            <a:off x="6172200" y="1825625"/>
            <a:ext cx="5181600" cy="4351338"/>
          </a:xfrm>
        </p:spPr>
        <p:txBody>
          <a:bodyPr>
            <a:normAutofit/>
          </a:bodyPr>
          <a:lstStyle/>
          <a:p>
            <a:pPr marL="0" indent="0">
              <a:buNone/>
            </a:pPr>
            <a:r>
              <a:rPr lang="en-US" dirty="0"/>
              <a:t>The public trusts that state and local officials will act in their best interest.</a:t>
            </a:r>
          </a:p>
          <a:p>
            <a:pPr marL="0" indent="0">
              <a:buNone/>
            </a:pPr>
            <a:endParaRPr lang="en-US" dirty="0"/>
          </a:p>
          <a:p>
            <a:pPr marL="457200" lvl="1" indent="0">
              <a:buNone/>
            </a:pPr>
            <a:r>
              <a:rPr lang="en-US" sz="2800" dirty="0"/>
              <a:t>Public delegates governing authority to public officials.</a:t>
            </a:r>
          </a:p>
          <a:p>
            <a:pPr marL="457200" lvl="1" indent="0">
              <a:buNone/>
            </a:pPr>
            <a:endParaRPr lang="en-US" sz="2800" dirty="0"/>
          </a:p>
          <a:p>
            <a:pPr marL="457200" lvl="1" indent="0">
              <a:buNone/>
            </a:pPr>
            <a:r>
              <a:rPr lang="en-US" sz="2800" dirty="0"/>
              <a:t>Participation in representative process.</a:t>
            </a:r>
          </a:p>
        </p:txBody>
      </p:sp>
      <p:sp>
        <p:nvSpPr>
          <p:cNvPr id="2" name="Title 1"/>
          <p:cNvSpPr>
            <a:spLocks noGrp="1"/>
          </p:cNvSpPr>
          <p:nvPr>
            <p:ph type="title"/>
          </p:nvPr>
        </p:nvSpPr>
        <p:spPr>
          <a:xfrm>
            <a:off x="515938" y="246621"/>
            <a:ext cx="11150600" cy="920336"/>
          </a:xfrm>
        </p:spPr>
        <p:txBody>
          <a:bodyPr anchor="b">
            <a:normAutofit/>
          </a:bodyPr>
          <a:lstStyle/>
          <a:p>
            <a:r>
              <a:rPr lang="en-US" sz="4000" dirty="0">
                <a:effectLst>
                  <a:outerShdw blurRad="38100" dist="38100" dir="2700000" algn="tl">
                    <a:srgbClr val="000000">
                      <a:alpha val="43137"/>
                    </a:srgbClr>
                  </a:outerShdw>
                </a:effectLst>
              </a:rPr>
              <a:t>Public Trust</a:t>
            </a:r>
          </a:p>
        </p:txBody>
      </p:sp>
    </p:spTree>
    <p:extLst>
      <p:ext uri="{BB962C8B-B14F-4D97-AF65-F5344CB8AC3E}">
        <p14:creationId xmlns:p14="http://schemas.microsoft.com/office/powerpoint/2010/main" val="5848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32AD780E-DC18-4A1A-AE14-4E2AA68B8E8F}"/>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noProof="0" smtClean="0"/>
              <a:pPr>
                <a:spcAft>
                  <a:spcPts val="600"/>
                </a:spcAft>
              </a:pPr>
              <a:t>4</a:t>
            </a:fld>
            <a:endParaRPr lang="en-US" noProof="0"/>
          </a:p>
        </p:txBody>
      </p:sp>
      <p:sp>
        <p:nvSpPr>
          <p:cNvPr id="13" name="Content Placeholder 2"/>
          <p:cNvSpPr>
            <a:spLocks noGrp="1"/>
          </p:cNvSpPr>
          <p:nvPr>
            <p:ph sz="half" idx="1"/>
          </p:nvPr>
        </p:nvSpPr>
        <p:spPr>
          <a:xfrm>
            <a:off x="515938" y="1825625"/>
            <a:ext cx="5503862" cy="4351338"/>
          </a:xfrm>
        </p:spPr>
        <p:txBody>
          <a:bodyPr>
            <a:normAutofit/>
          </a:bodyPr>
          <a:lstStyle/>
          <a:p>
            <a:pPr marL="0" indent="0">
              <a:buNone/>
            </a:pPr>
            <a:r>
              <a:rPr lang="en-US" sz="2600" dirty="0"/>
              <a:t>In audit engagements, the independent auditor assumes a public responsibility that transcends any employment relationship with the client.</a:t>
            </a:r>
          </a:p>
          <a:p>
            <a:pPr marL="0" indent="0">
              <a:buNone/>
            </a:pPr>
            <a:endParaRPr lang="en-US" sz="2600" dirty="0"/>
          </a:p>
          <a:p>
            <a:pPr marL="0" indent="0">
              <a:buNone/>
            </a:pPr>
            <a:r>
              <a:rPr lang="en-US" sz="2600" dirty="0"/>
              <a:t>The “public watchdog” function demands that the accountant maintain total independence from the client at all times and requires complete fidelity to the public trust.</a:t>
            </a:r>
          </a:p>
        </p:txBody>
      </p:sp>
      <p:pic>
        <p:nvPicPr>
          <p:cNvPr id="4" name="Content Placeholder 3" descr="A picture containing text&#10;&#10;Description automatically generated">
            <a:extLst>
              <a:ext uri="{FF2B5EF4-FFF2-40B4-BE49-F238E27FC236}">
                <a16:creationId xmlns:a16="http://schemas.microsoft.com/office/drawing/2014/main" id="{2B86EAEA-8D3A-4D3F-87ED-BDA3F29071C9}"/>
              </a:ext>
            </a:extLst>
          </p:cNvPr>
          <p:cNvPicPr>
            <a:picLocks noGrp="1" noChangeAspect="1"/>
          </p:cNvPicPr>
          <p:nvPr>
            <p:ph sz="half" idx="2"/>
          </p:nvPr>
        </p:nvPicPr>
        <p:blipFill>
          <a:blip r:embed="rId3">
            <a:clrChange>
              <a:clrFrom>
                <a:srgbClr val="FFFFFF"/>
              </a:clrFrom>
              <a:clrTo>
                <a:srgbClr val="FFFFFF">
                  <a:alpha val="0"/>
                </a:srgbClr>
              </a:clrTo>
            </a:clrChange>
          </a:blip>
          <a:stretch>
            <a:fillRect/>
          </a:stretch>
        </p:blipFill>
        <p:spPr>
          <a:xfrm>
            <a:off x="6442098" y="1327785"/>
            <a:ext cx="4921598" cy="4351338"/>
          </a:xfrm>
          <a:noFill/>
        </p:spPr>
      </p:pic>
      <p:sp>
        <p:nvSpPr>
          <p:cNvPr id="2" name="Title 1"/>
          <p:cNvSpPr>
            <a:spLocks noGrp="1"/>
          </p:cNvSpPr>
          <p:nvPr>
            <p:ph type="title"/>
          </p:nvPr>
        </p:nvSpPr>
        <p:spPr>
          <a:xfrm>
            <a:off x="515938" y="246621"/>
            <a:ext cx="11150600" cy="920336"/>
          </a:xfrm>
        </p:spPr>
        <p:txBody>
          <a:bodyPr anchor="b">
            <a:normAutofit/>
          </a:bodyPr>
          <a:lstStyle/>
          <a:p>
            <a:r>
              <a:rPr lang="en-US" dirty="0">
                <a:effectLst>
                  <a:outerShdw blurRad="38100" dist="38100" dir="2700000" algn="tl">
                    <a:srgbClr val="000000">
                      <a:alpha val="43137"/>
                    </a:srgbClr>
                  </a:outerShdw>
                </a:effectLst>
              </a:rPr>
              <a:t>Auditor Independence</a:t>
            </a:r>
          </a:p>
        </p:txBody>
      </p:sp>
    </p:spTree>
    <p:extLst>
      <p:ext uri="{BB962C8B-B14F-4D97-AF65-F5344CB8AC3E}">
        <p14:creationId xmlns:p14="http://schemas.microsoft.com/office/powerpoint/2010/main" val="1908574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16221394-7A2A-425A-B223-4764BB0EC9B4}"/>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noProof="0" smtClean="0"/>
              <a:pPr>
                <a:spcAft>
                  <a:spcPts val="600"/>
                </a:spcAft>
              </a:pPr>
              <a:t>5</a:t>
            </a:fld>
            <a:endParaRPr lang="en-US" noProof="0"/>
          </a:p>
        </p:txBody>
      </p:sp>
      <p:sp>
        <p:nvSpPr>
          <p:cNvPr id="13" name="Text Placeholder 2">
            <a:extLst>
              <a:ext uri="{FF2B5EF4-FFF2-40B4-BE49-F238E27FC236}">
                <a16:creationId xmlns:a16="http://schemas.microsoft.com/office/drawing/2014/main" id="{EE5D039B-CABA-462F-85EC-BBA3304A30F1}"/>
              </a:ext>
            </a:extLst>
          </p:cNvPr>
          <p:cNvSpPr>
            <a:spLocks noGrp="1"/>
          </p:cNvSpPr>
          <p:nvPr>
            <p:ph type="body" idx="1"/>
          </p:nvPr>
        </p:nvSpPr>
        <p:spPr>
          <a:xfrm>
            <a:off x="515938" y="1500981"/>
            <a:ext cx="5157787" cy="1184275"/>
          </a:xfrm>
        </p:spPr>
        <p:txBody>
          <a:bodyPr/>
          <a:lstStyle/>
          <a:p>
            <a:r>
              <a:rPr lang="en-US" sz="2400" dirty="0">
                <a:solidFill>
                  <a:schemeClr val="tx1"/>
                </a:solidFill>
              </a:rPr>
              <a:t>A fiduciary relationship is one of trust or confidence between parties. </a:t>
            </a:r>
          </a:p>
          <a:p>
            <a:endParaRPr lang="en-US" dirty="0"/>
          </a:p>
        </p:txBody>
      </p:sp>
      <p:pic>
        <p:nvPicPr>
          <p:cNvPr id="5" name="Content Placeholder 4" descr="A picture containing text&#10;&#10;Description automatically generated">
            <a:extLst>
              <a:ext uri="{FF2B5EF4-FFF2-40B4-BE49-F238E27FC236}">
                <a16:creationId xmlns:a16="http://schemas.microsoft.com/office/drawing/2014/main" id="{574E988C-002C-49A0-B543-8B02FDE57D0D}"/>
              </a:ext>
            </a:extLst>
          </p:cNvPr>
          <p:cNvPicPr>
            <a:picLocks noGrp="1" noChangeAspect="1"/>
          </p:cNvPicPr>
          <p:nvPr>
            <p:ph sz="half" idx="2"/>
          </p:nvPr>
        </p:nvPicPr>
        <p:blipFill>
          <a:blip r:embed="rId3"/>
          <a:stretch>
            <a:fillRect/>
          </a:stretch>
        </p:blipFill>
        <p:spPr>
          <a:xfrm>
            <a:off x="515938" y="2461481"/>
            <a:ext cx="5649384" cy="3389630"/>
          </a:xfrm>
          <a:noFill/>
        </p:spPr>
      </p:pic>
      <p:sp>
        <p:nvSpPr>
          <p:cNvPr id="15" name="Text Placeholder 4">
            <a:extLst>
              <a:ext uri="{FF2B5EF4-FFF2-40B4-BE49-F238E27FC236}">
                <a16:creationId xmlns:a16="http://schemas.microsoft.com/office/drawing/2014/main" id="{105A2425-ED93-4363-A58D-FF82C18CBA9B}"/>
              </a:ext>
            </a:extLst>
          </p:cNvPr>
          <p:cNvSpPr>
            <a:spLocks noGrp="1"/>
          </p:cNvSpPr>
          <p:nvPr>
            <p:ph type="body" sz="quarter" idx="3"/>
          </p:nvPr>
        </p:nvSpPr>
        <p:spPr>
          <a:xfrm>
            <a:off x="6172200" y="1490821"/>
            <a:ext cx="5183188" cy="1184275"/>
          </a:xfrm>
        </p:spPr>
        <p:txBody>
          <a:bodyPr/>
          <a:lstStyle/>
          <a:p>
            <a:r>
              <a:rPr lang="en-US" sz="2400" dirty="0">
                <a:solidFill>
                  <a:schemeClr val="tx1"/>
                </a:solidFill>
              </a:rPr>
              <a:t>Fiduciary duties in government context:</a:t>
            </a:r>
          </a:p>
          <a:p>
            <a:endParaRPr lang="en-US" dirty="0"/>
          </a:p>
        </p:txBody>
      </p:sp>
      <p:sp>
        <p:nvSpPr>
          <p:cNvPr id="3" name="Content Placeholder 2"/>
          <p:cNvSpPr>
            <a:spLocks noGrp="1"/>
          </p:cNvSpPr>
          <p:nvPr>
            <p:ph sz="quarter" idx="4"/>
          </p:nvPr>
        </p:nvSpPr>
        <p:spPr>
          <a:xfrm>
            <a:off x="6172200" y="2225992"/>
            <a:ext cx="5183188" cy="3684588"/>
          </a:xfrm>
        </p:spPr>
        <p:txBody>
          <a:bodyPr>
            <a:normAutofit/>
          </a:bodyPr>
          <a:lstStyle/>
          <a:p>
            <a:pPr lvl="1"/>
            <a:r>
              <a:rPr lang="en-US" dirty="0"/>
              <a:t>Duty of Care</a:t>
            </a:r>
          </a:p>
          <a:p>
            <a:pPr lvl="1"/>
            <a:r>
              <a:rPr lang="en-US" dirty="0"/>
              <a:t>Duty of Loyalty</a:t>
            </a:r>
          </a:p>
          <a:p>
            <a:pPr lvl="1"/>
            <a:r>
              <a:rPr lang="en-US" dirty="0"/>
              <a:t>Duty of Impartiality</a:t>
            </a:r>
          </a:p>
          <a:p>
            <a:pPr lvl="1"/>
            <a:r>
              <a:rPr lang="en-US" dirty="0"/>
              <a:t>Duty of Accountability</a:t>
            </a:r>
          </a:p>
          <a:p>
            <a:pPr lvl="1"/>
            <a:r>
              <a:rPr lang="en-US" dirty="0"/>
              <a:t>Duty to Preserve the Public’s Trust in Government</a:t>
            </a:r>
          </a:p>
        </p:txBody>
      </p:sp>
      <p:sp>
        <p:nvSpPr>
          <p:cNvPr id="2" name="Title 1"/>
          <p:cNvSpPr>
            <a:spLocks noGrp="1"/>
          </p:cNvSpPr>
          <p:nvPr>
            <p:ph type="title"/>
          </p:nvPr>
        </p:nvSpPr>
        <p:spPr>
          <a:xfrm>
            <a:off x="520700" y="202900"/>
            <a:ext cx="11150600" cy="920336"/>
          </a:xfrm>
        </p:spPr>
        <p:txBody>
          <a:bodyPr anchor="b">
            <a:normAutofit/>
          </a:bodyPr>
          <a:lstStyle/>
          <a:p>
            <a:r>
              <a:rPr lang="en-US" dirty="0">
                <a:effectLst>
                  <a:outerShdw blurRad="38100" dist="38100" dir="2700000" algn="tl">
                    <a:srgbClr val="000000">
                      <a:alpha val="43137"/>
                    </a:srgbClr>
                  </a:outerShdw>
                </a:effectLst>
              </a:rPr>
              <a:t>Fiduciary</a:t>
            </a:r>
            <a:r>
              <a:rPr lang="en-US" dirty="0"/>
              <a:t> </a:t>
            </a:r>
            <a:r>
              <a:rPr lang="en-US" dirty="0">
                <a:effectLst>
                  <a:outerShdw blurRad="38100" dist="38100" dir="2700000" algn="tl">
                    <a:srgbClr val="000000">
                      <a:alpha val="43137"/>
                    </a:srgbClr>
                  </a:outerShdw>
                </a:effectLst>
              </a:rPr>
              <a:t>Relationships</a:t>
            </a:r>
          </a:p>
        </p:txBody>
      </p:sp>
    </p:spTree>
    <p:extLst>
      <p:ext uri="{BB962C8B-B14F-4D97-AF65-F5344CB8AC3E}">
        <p14:creationId xmlns:p14="http://schemas.microsoft.com/office/powerpoint/2010/main" val="975220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246621"/>
            <a:ext cx="11150600" cy="920336"/>
          </a:xfrm>
        </p:spPr>
        <p:txBody>
          <a:bodyPr vert="horz" lIns="0" tIns="0" rIns="0" bIns="0" rtlCol="0" anchor="b">
            <a:normAutofit/>
          </a:bodyPr>
          <a:lstStyle/>
          <a:p>
            <a:r>
              <a:rPr lang="en-US" b="1" kern="1200" cap="all" baseline="0" dirty="0">
                <a:effectLst>
                  <a:outerShdw blurRad="38100" dist="38100" dir="2700000" algn="tl">
                    <a:srgbClr val="000000">
                      <a:alpha val="43137"/>
                    </a:srgbClr>
                  </a:outerShdw>
                </a:effectLst>
                <a:latin typeface="+mj-lt"/>
                <a:ea typeface="+mj-ea"/>
                <a:cs typeface="+mj-cs"/>
              </a:rPr>
              <a:t>Fiduciary Duties in Government </a:t>
            </a:r>
          </a:p>
        </p:txBody>
      </p:sp>
      <p:sp>
        <p:nvSpPr>
          <p:cNvPr id="8" name="Slide Number Placeholder 1">
            <a:extLst>
              <a:ext uri="{FF2B5EF4-FFF2-40B4-BE49-F238E27FC236}">
                <a16:creationId xmlns:a16="http://schemas.microsoft.com/office/drawing/2014/main" id="{D83D8E02-DDAB-4EF4-9651-5DEB1EE1C502}"/>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n-US" smtClean="0"/>
              <a:pPr>
                <a:spcAft>
                  <a:spcPts val="600"/>
                </a:spcAft>
              </a:pPr>
              <a:t>6</a:t>
            </a:fld>
            <a:endParaRPr lang="en-US"/>
          </a:p>
        </p:txBody>
      </p:sp>
      <p:pic>
        <p:nvPicPr>
          <p:cNvPr id="18" name="Picture Placeholder 17" descr="Handshake with solid fill">
            <a:extLst>
              <a:ext uri="{FF2B5EF4-FFF2-40B4-BE49-F238E27FC236}">
                <a16:creationId xmlns:a16="http://schemas.microsoft.com/office/drawing/2014/main" id="{E39B970C-351A-4DF7-90B8-0B33FD88D347}"/>
              </a:ext>
            </a:extLst>
          </p:cNvPr>
          <p:cNvPicPr>
            <a:picLocks noGrp="1" noChangeAspect="1"/>
          </p:cNvPicPr>
          <p:nvPr>
            <p:ph type="pic" sz="quarter" idx="13"/>
          </p:nvPr>
        </p:nvPicPr>
        <p:blipFill rotWithShape="1">
          <a:blip r:embed="rId3">
            <a:extLst>
              <a:ext uri="{96DAC541-7B7A-43D3-8B79-37D633B846F1}">
                <asvg:svgBlip xmlns:asvg="http://schemas.microsoft.com/office/drawing/2016/SVG/main" r:embed="rId4"/>
              </a:ext>
            </a:extLst>
          </a:blip>
          <a:stretch/>
        </p:blipFill>
        <p:spPr>
          <a:xfrm>
            <a:off x="1103638" y="1848535"/>
            <a:ext cx="1430337" cy="1430337"/>
          </a:xfrm>
        </p:spPr>
      </p:pic>
      <p:pic>
        <p:nvPicPr>
          <p:cNvPr id="22" name="Picture Placeholder 21" descr="Care with solid fill">
            <a:extLst>
              <a:ext uri="{FF2B5EF4-FFF2-40B4-BE49-F238E27FC236}">
                <a16:creationId xmlns:a16="http://schemas.microsoft.com/office/drawing/2014/main" id="{EA77901A-F3BE-425C-8205-762DDBAEE3DE}"/>
              </a:ext>
            </a:extLst>
          </p:cNvPr>
          <p:cNvPicPr>
            <a:picLocks noGrp="1" noChangeAspect="1"/>
          </p:cNvPicPr>
          <p:nvPr>
            <p:ph type="pic" sz="quarter" idx="14"/>
          </p:nvPr>
        </p:nvPicPr>
        <p:blipFill>
          <a:blip r:embed="rId5">
            <a:extLst>
              <a:ext uri="{96DAC541-7B7A-43D3-8B79-37D633B846F1}">
                <asvg:svgBlip xmlns:asvg="http://schemas.microsoft.com/office/drawing/2016/SVG/main" r:embed="rId6"/>
              </a:ext>
            </a:extLst>
          </a:blip>
          <a:srcRect/>
          <a:stretch>
            <a:fillRect/>
          </a:stretch>
        </p:blipFill>
        <p:spPr>
          <a:xfrm>
            <a:off x="3957638" y="1847850"/>
            <a:ext cx="1430337" cy="1430338"/>
          </a:xfrm>
        </p:spPr>
      </p:pic>
      <p:pic>
        <p:nvPicPr>
          <p:cNvPr id="26" name="Picture Placeholder 25" descr="Scales of justice with solid fill">
            <a:extLst>
              <a:ext uri="{FF2B5EF4-FFF2-40B4-BE49-F238E27FC236}">
                <a16:creationId xmlns:a16="http://schemas.microsoft.com/office/drawing/2014/main" id="{06D45EB3-8208-4758-B1C9-F16AF67E0DE6}"/>
              </a:ext>
            </a:extLst>
          </p:cNvPr>
          <p:cNvPicPr>
            <a:picLocks noGrp="1" noChangeAspect="1"/>
          </p:cNvPicPr>
          <p:nvPr>
            <p:ph type="pic" sz="quarter" idx="15"/>
          </p:nvPr>
        </p:nvPicPr>
        <p:blipFill>
          <a:blip r:embed="rId7">
            <a:extLst>
              <a:ext uri="{96DAC541-7B7A-43D3-8B79-37D633B846F1}">
                <asvg:svgBlip xmlns:asvg="http://schemas.microsoft.com/office/drawing/2016/SVG/main" r:embed="rId8"/>
              </a:ext>
            </a:extLst>
          </a:blip>
          <a:srcRect/>
          <a:stretch>
            <a:fillRect/>
          </a:stretch>
        </p:blipFill>
        <p:spPr>
          <a:xfrm>
            <a:off x="6796088" y="1847850"/>
            <a:ext cx="1430337" cy="1430338"/>
          </a:xfrm>
        </p:spPr>
      </p:pic>
      <p:pic>
        <p:nvPicPr>
          <p:cNvPr id="29" name="Picture Placeholder 28" descr="Puzzle pieces with solid fill">
            <a:extLst>
              <a:ext uri="{FF2B5EF4-FFF2-40B4-BE49-F238E27FC236}">
                <a16:creationId xmlns:a16="http://schemas.microsoft.com/office/drawing/2014/main" id="{BF8A9907-8F87-4629-8920-B100E14134EC}"/>
              </a:ext>
            </a:extLst>
          </p:cNvPr>
          <p:cNvPicPr>
            <a:picLocks noGrp="1" noChangeAspect="1"/>
          </p:cNvPicPr>
          <p:nvPr>
            <p:ph type="pic" sz="quarter" idx="16"/>
          </p:nvPr>
        </p:nvPicPr>
        <p:blipFill>
          <a:blip r:embed="rId9">
            <a:extLst>
              <a:ext uri="{96DAC541-7B7A-43D3-8B79-37D633B846F1}">
                <asvg:svgBlip xmlns:asvg="http://schemas.microsoft.com/office/drawing/2016/SVG/main" r:embed="rId10"/>
              </a:ext>
            </a:extLst>
          </a:blip>
          <a:srcRect/>
          <a:stretch>
            <a:fillRect/>
          </a:stretch>
        </p:blipFill>
        <p:spPr>
          <a:xfrm>
            <a:off x="9648825" y="1847850"/>
            <a:ext cx="1430338" cy="1430338"/>
          </a:xfrm>
        </p:spPr>
      </p:pic>
      <p:sp>
        <p:nvSpPr>
          <p:cNvPr id="3" name="Content Placeholder 2"/>
          <p:cNvSpPr>
            <a:spLocks noGrp="1"/>
          </p:cNvSpPr>
          <p:nvPr>
            <p:ph idx="1"/>
          </p:nvPr>
        </p:nvSpPr>
        <p:spPr>
          <a:xfrm>
            <a:off x="534323" y="4379520"/>
            <a:ext cx="2588705" cy="1749005"/>
          </a:xfrm>
        </p:spPr>
        <p:txBody>
          <a:bodyPr vert="horz" lIns="0" tIns="0" rIns="0" bIns="0" rtlCol="0">
            <a:normAutofit/>
          </a:bodyPr>
          <a:lstStyle/>
          <a:p>
            <a:r>
              <a:rPr lang="en-US" sz="2000" kern="1200" dirty="0">
                <a:latin typeface="+mn-lt"/>
                <a:ea typeface="+mn-ea"/>
                <a:cs typeface="+mn-cs"/>
              </a:rPr>
              <a:t>The duty of care requires that public officials completely and faithfully execute the duties of their respective office. </a:t>
            </a:r>
          </a:p>
        </p:txBody>
      </p:sp>
      <p:sp>
        <p:nvSpPr>
          <p:cNvPr id="23" name="Content Placeholder 6">
            <a:extLst>
              <a:ext uri="{FF2B5EF4-FFF2-40B4-BE49-F238E27FC236}">
                <a16:creationId xmlns:a16="http://schemas.microsoft.com/office/drawing/2014/main" id="{97358AA4-DF61-4CBF-BD37-249C53FB3677}"/>
              </a:ext>
            </a:extLst>
          </p:cNvPr>
          <p:cNvSpPr>
            <a:spLocks noGrp="1"/>
          </p:cNvSpPr>
          <p:nvPr>
            <p:ph idx="17"/>
          </p:nvPr>
        </p:nvSpPr>
        <p:spPr>
          <a:xfrm>
            <a:off x="524454" y="3539268"/>
            <a:ext cx="2588705" cy="495389"/>
          </a:xfrm>
        </p:spPr>
        <p:txBody>
          <a:bodyPr vert="horz" lIns="0" tIns="0" rIns="0" bIns="0" rtlCol="0" anchor="ctr">
            <a:normAutofit/>
          </a:bodyPr>
          <a:lstStyle/>
          <a:p>
            <a:r>
              <a:rPr lang="en-US" sz="2000" b="1" kern="1200" cap="all" baseline="0" dirty="0">
                <a:solidFill>
                  <a:schemeClr val="tx1"/>
                </a:solidFill>
                <a:latin typeface="+mj-lt"/>
                <a:ea typeface="+mn-ea"/>
                <a:cs typeface="+mn-cs"/>
              </a:rPr>
              <a:t>Duty of Care</a:t>
            </a:r>
          </a:p>
        </p:txBody>
      </p:sp>
      <p:sp>
        <p:nvSpPr>
          <p:cNvPr id="16" name="TextBox 15">
            <a:extLst>
              <a:ext uri="{FF2B5EF4-FFF2-40B4-BE49-F238E27FC236}">
                <a16:creationId xmlns:a16="http://schemas.microsoft.com/office/drawing/2014/main" id="{D81DE40A-011F-4055-9BFA-481F97DA89A7}"/>
              </a:ext>
            </a:extLst>
          </p:cNvPr>
          <p:cNvSpPr txBox="1"/>
          <p:nvPr/>
        </p:nvSpPr>
        <p:spPr>
          <a:xfrm>
            <a:off x="3387722" y="4379520"/>
            <a:ext cx="2588705" cy="1749005"/>
          </a:xfrm>
          <a:prstGeom prst="rect">
            <a:avLst/>
          </a:prstGeom>
        </p:spPr>
        <p:txBody>
          <a:bodyPr vert="horz" lIns="0" tIns="0" rIns="0" bIns="0" rtlCol="0">
            <a:normAutofit/>
          </a:bodyPr>
          <a:lstStyle/>
          <a:p>
            <a:pPr algn="ctr">
              <a:lnSpc>
                <a:spcPct val="90000"/>
              </a:lnSpc>
              <a:spcBef>
                <a:spcPts val="1000"/>
              </a:spcBef>
            </a:pPr>
            <a:r>
              <a:rPr lang="en-US" sz="2000" kern="1200" dirty="0">
                <a:latin typeface="+mn-lt"/>
                <a:ea typeface="+mn-ea"/>
                <a:cs typeface="+mn-cs"/>
              </a:rPr>
              <a:t>Public fiduciaries have an absolute obligation to put the public’s interest before their own direct or indirect personal interests.  </a:t>
            </a:r>
          </a:p>
        </p:txBody>
      </p:sp>
      <p:sp>
        <p:nvSpPr>
          <p:cNvPr id="21" name="Content Placeholder 4">
            <a:extLst>
              <a:ext uri="{FF2B5EF4-FFF2-40B4-BE49-F238E27FC236}">
                <a16:creationId xmlns:a16="http://schemas.microsoft.com/office/drawing/2014/main" id="{31AEE640-385E-4DE0-9902-4E144CDEB43F}"/>
              </a:ext>
            </a:extLst>
          </p:cNvPr>
          <p:cNvSpPr>
            <a:spLocks noGrp="1"/>
          </p:cNvSpPr>
          <p:nvPr>
            <p:ph idx="19"/>
          </p:nvPr>
        </p:nvSpPr>
        <p:spPr>
          <a:xfrm>
            <a:off x="3377853" y="3539268"/>
            <a:ext cx="2588705" cy="495389"/>
          </a:xfrm>
        </p:spPr>
        <p:txBody>
          <a:bodyPr vert="horz" lIns="0" tIns="0" rIns="0" bIns="0" rtlCol="0" anchor="ctr">
            <a:normAutofit/>
          </a:bodyPr>
          <a:lstStyle/>
          <a:p>
            <a:r>
              <a:rPr lang="en-US" sz="2000" b="1" kern="1200" cap="all" baseline="0" dirty="0">
                <a:solidFill>
                  <a:schemeClr val="tx1"/>
                </a:solidFill>
                <a:latin typeface="+mj-lt"/>
                <a:ea typeface="+mn-ea"/>
                <a:cs typeface="+mn-cs"/>
              </a:rPr>
              <a:t>Duty of Loyalty</a:t>
            </a:r>
          </a:p>
        </p:txBody>
      </p:sp>
      <p:sp>
        <p:nvSpPr>
          <p:cNvPr id="38" name="Content Placeholder 12">
            <a:extLst>
              <a:ext uri="{FF2B5EF4-FFF2-40B4-BE49-F238E27FC236}">
                <a16:creationId xmlns:a16="http://schemas.microsoft.com/office/drawing/2014/main" id="{EF420E67-2586-4BA2-ADA7-5D19CD06A922}"/>
              </a:ext>
            </a:extLst>
          </p:cNvPr>
          <p:cNvSpPr>
            <a:spLocks noGrp="1"/>
          </p:cNvSpPr>
          <p:nvPr>
            <p:ph idx="21"/>
          </p:nvPr>
        </p:nvSpPr>
        <p:spPr>
          <a:xfrm>
            <a:off x="6216589" y="3539268"/>
            <a:ext cx="2588705" cy="495389"/>
          </a:xfrm>
        </p:spPr>
        <p:txBody>
          <a:bodyPr/>
          <a:lstStyle/>
          <a:p>
            <a:r>
              <a:rPr lang="en-US" sz="2000" dirty="0">
                <a:solidFill>
                  <a:schemeClr val="tx1"/>
                </a:solidFill>
              </a:rPr>
              <a:t>Duty of Impartiality </a:t>
            </a:r>
          </a:p>
        </p:txBody>
      </p:sp>
      <p:sp>
        <p:nvSpPr>
          <p:cNvPr id="42" name="Content Placeholder 14">
            <a:extLst>
              <a:ext uri="{FF2B5EF4-FFF2-40B4-BE49-F238E27FC236}">
                <a16:creationId xmlns:a16="http://schemas.microsoft.com/office/drawing/2014/main" id="{4FAF60C5-F79E-43CE-B47D-2EDFFDD63D15}"/>
              </a:ext>
            </a:extLst>
          </p:cNvPr>
          <p:cNvSpPr>
            <a:spLocks noGrp="1"/>
          </p:cNvSpPr>
          <p:nvPr>
            <p:ph idx="23"/>
          </p:nvPr>
        </p:nvSpPr>
        <p:spPr>
          <a:xfrm>
            <a:off x="9068972" y="3539268"/>
            <a:ext cx="2588705" cy="495389"/>
          </a:xfrm>
        </p:spPr>
        <p:txBody>
          <a:bodyPr/>
          <a:lstStyle/>
          <a:p>
            <a:r>
              <a:rPr lang="en-US" sz="2000" dirty="0">
                <a:solidFill>
                  <a:schemeClr val="tx1"/>
                </a:solidFill>
              </a:rPr>
              <a:t>Duty of Accountability </a:t>
            </a:r>
          </a:p>
        </p:txBody>
      </p:sp>
      <p:sp>
        <p:nvSpPr>
          <p:cNvPr id="37" name="TextBox 36">
            <a:extLst>
              <a:ext uri="{FF2B5EF4-FFF2-40B4-BE49-F238E27FC236}">
                <a16:creationId xmlns:a16="http://schemas.microsoft.com/office/drawing/2014/main" id="{8995284F-E6F5-4B7D-983D-004C40484E38}"/>
              </a:ext>
            </a:extLst>
          </p:cNvPr>
          <p:cNvSpPr txBox="1"/>
          <p:nvPr/>
        </p:nvSpPr>
        <p:spPr>
          <a:xfrm>
            <a:off x="6226457" y="4361871"/>
            <a:ext cx="2588705" cy="1749005"/>
          </a:xfrm>
          <a:prstGeom prst="rect">
            <a:avLst/>
          </a:prstGeom>
        </p:spPr>
        <p:txBody>
          <a:bodyPr vert="horz" lIns="0" tIns="0" rIns="0" bIns="0" rtlCol="0">
            <a:normAutofit/>
          </a:bodyPr>
          <a:lstStyle/>
          <a:p>
            <a:pPr algn="ctr">
              <a:lnSpc>
                <a:spcPct val="90000"/>
              </a:lnSpc>
              <a:spcBef>
                <a:spcPts val="1000"/>
              </a:spcBef>
            </a:pPr>
            <a:r>
              <a:rPr lang="en-US" sz="2000" kern="1200" dirty="0">
                <a:latin typeface="+mn-lt"/>
                <a:ea typeface="+mn-ea"/>
                <a:cs typeface="+mn-cs"/>
              </a:rPr>
              <a:t>Public officials have a duty to represent all of their constituents fairly. They must overcome any inherent bias that they possess. </a:t>
            </a:r>
          </a:p>
        </p:txBody>
      </p:sp>
      <p:sp>
        <p:nvSpPr>
          <p:cNvPr id="39" name="TextBox 38">
            <a:extLst>
              <a:ext uri="{FF2B5EF4-FFF2-40B4-BE49-F238E27FC236}">
                <a16:creationId xmlns:a16="http://schemas.microsoft.com/office/drawing/2014/main" id="{F902430E-E5AF-4109-B189-E2857A559023}"/>
              </a:ext>
            </a:extLst>
          </p:cNvPr>
          <p:cNvSpPr txBox="1"/>
          <p:nvPr/>
        </p:nvSpPr>
        <p:spPr>
          <a:xfrm>
            <a:off x="9087702" y="4361871"/>
            <a:ext cx="2588705" cy="1749005"/>
          </a:xfrm>
          <a:prstGeom prst="rect">
            <a:avLst/>
          </a:prstGeom>
        </p:spPr>
        <p:txBody>
          <a:bodyPr vert="horz" lIns="0" tIns="0" rIns="0" bIns="0" rtlCol="0">
            <a:normAutofit/>
          </a:bodyPr>
          <a:lstStyle/>
          <a:p>
            <a:pPr algn="ctr">
              <a:lnSpc>
                <a:spcPct val="90000"/>
              </a:lnSpc>
              <a:spcBef>
                <a:spcPts val="1000"/>
              </a:spcBef>
            </a:pPr>
            <a:r>
              <a:rPr lang="en-US" sz="2000" kern="1200" dirty="0">
                <a:latin typeface="+mn-lt"/>
                <a:ea typeface="+mn-ea"/>
                <a:cs typeface="+mn-cs"/>
              </a:rPr>
              <a:t>Without a duty of accountability, the public’s ability to monitor the behavior of public fiduciaries would be severely limited. </a:t>
            </a:r>
          </a:p>
        </p:txBody>
      </p:sp>
    </p:spTree>
    <p:extLst>
      <p:ext uri="{BB962C8B-B14F-4D97-AF65-F5344CB8AC3E}">
        <p14:creationId xmlns:p14="http://schemas.microsoft.com/office/powerpoint/2010/main" val="3872064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39788" y="188912"/>
            <a:ext cx="5305662" cy="1600200"/>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2"/>
                </a:solidFill>
                <a:latin typeface="+mj-lt"/>
                <a:ea typeface="+mj-ea"/>
                <a:cs typeface="+mj-cs"/>
              </a:defRPr>
            </a:lvl1pPr>
          </a:lstStyle>
          <a:p>
            <a:pPr algn="l">
              <a:lnSpc>
                <a:spcPct val="90000"/>
              </a:lnSpc>
              <a:spcAft>
                <a:spcPts val="600"/>
              </a:spcAft>
            </a:pPr>
            <a:r>
              <a:rPr lang="en-US" sz="3600" b="1" kern="1200" cap="all" baseline="0" dirty="0">
                <a:solidFill>
                  <a:schemeClr val="tx1"/>
                </a:solidFill>
                <a:effectLst>
                  <a:outerShdw blurRad="38100" dist="38100" dir="2700000" algn="tl">
                    <a:srgbClr val="000000">
                      <a:alpha val="43137"/>
                    </a:srgbClr>
                  </a:outerShdw>
                </a:effectLst>
                <a:latin typeface="+mj-lt"/>
                <a:ea typeface="+mj-ea"/>
                <a:cs typeface="+mj-cs"/>
              </a:rPr>
              <a:t>Fiduciary Duties in Government </a:t>
            </a:r>
          </a:p>
        </p:txBody>
      </p:sp>
      <p:sp>
        <p:nvSpPr>
          <p:cNvPr id="4" name="Content Placeholder 2"/>
          <p:cNvSpPr txBox="1">
            <a:spLocks/>
          </p:cNvSpPr>
          <p:nvPr/>
        </p:nvSpPr>
        <p:spPr>
          <a:xfrm>
            <a:off x="839788" y="2057400"/>
            <a:ext cx="4768532" cy="38115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spcBef>
                <a:spcPts val="1000"/>
              </a:spcBef>
              <a:buNone/>
            </a:pPr>
            <a:r>
              <a:rPr lang="en-US" sz="2400" b="1" kern="1200" dirty="0">
                <a:solidFill>
                  <a:schemeClr val="tx1"/>
                </a:solidFill>
                <a:latin typeface="+mn-lt"/>
                <a:ea typeface="+mn-ea"/>
                <a:cs typeface="+mn-cs"/>
              </a:rPr>
              <a:t>Duty to preserve the public’s trust in government  </a:t>
            </a:r>
          </a:p>
          <a:p>
            <a:pPr marL="0" indent="0">
              <a:lnSpc>
                <a:spcPct val="90000"/>
              </a:lnSpc>
              <a:spcBef>
                <a:spcPts val="1000"/>
              </a:spcBef>
              <a:buNone/>
            </a:pPr>
            <a:endParaRPr lang="en-US" sz="2400" kern="1200" dirty="0">
              <a:solidFill>
                <a:schemeClr val="tx1"/>
              </a:solidFill>
              <a:latin typeface="+mn-lt"/>
              <a:ea typeface="+mn-ea"/>
              <a:cs typeface="+mn-cs"/>
            </a:endParaRPr>
          </a:p>
          <a:p>
            <a:pPr marL="0" indent="0">
              <a:lnSpc>
                <a:spcPct val="90000"/>
              </a:lnSpc>
              <a:spcBef>
                <a:spcPts val="1000"/>
              </a:spcBef>
              <a:buNone/>
            </a:pPr>
            <a:r>
              <a:rPr lang="en-US" sz="2400" kern="1200" dirty="0">
                <a:solidFill>
                  <a:schemeClr val="tx1"/>
                </a:solidFill>
                <a:latin typeface="+mn-lt"/>
                <a:ea typeface="+mn-ea"/>
                <a:cs typeface="+mn-cs"/>
              </a:rPr>
              <a:t>Without public trust, government doesn’t work.  Trust in government is so important, public fiduciaries are charged with protecting and maintaining the public trust.</a:t>
            </a:r>
          </a:p>
          <a:p>
            <a:pPr marL="0" indent="0">
              <a:lnSpc>
                <a:spcPct val="90000"/>
              </a:lnSpc>
              <a:spcBef>
                <a:spcPts val="1000"/>
              </a:spcBef>
              <a:buNone/>
            </a:pPr>
            <a:endParaRPr lang="en-US" sz="1600" kern="1200" dirty="0">
              <a:solidFill>
                <a:schemeClr val="tx1"/>
              </a:solidFill>
              <a:latin typeface="+mn-lt"/>
              <a:ea typeface="+mn-ea"/>
              <a:cs typeface="+mn-cs"/>
            </a:endParaRPr>
          </a:p>
          <a:p>
            <a:pPr marL="0" indent="0">
              <a:lnSpc>
                <a:spcPct val="90000"/>
              </a:lnSpc>
              <a:spcBef>
                <a:spcPts val="1000"/>
              </a:spcBef>
              <a:buNone/>
            </a:pPr>
            <a:endParaRPr lang="en-US" sz="1600" kern="1200" dirty="0">
              <a:solidFill>
                <a:schemeClr val="tx1"/>
              </a:solidFill>
              <a:latin typeface="+mn-lt"/>
              <a:ea typeface="+mn-ea"/>
              <a:cs typeface="+mn-cs"/>
            </a:endParaRPr>
          </a:p>
        </p:txBody>
      </p:sp>
      <p:sp>
        <p:nvSpPr>
          <p:cNvPr id="9" name="Slide Number Placeholder 2" hidden="1">
            <a:extLst>
              <a:ext uri="{FF2B5EF4-FFF2-40B4-BE49-F238E27FC236}">
                <a16:creationId xmlns:a16="http://schemas.microsoft.com/office/drawing/2014/main" id="{9A36E7B4-7E22-41A1-8333-BFBA1394C8B0}"/>
              </a:ext>
            </a:extLst>
          </p:cNvPr>
          <p:cNvSpPr>
            <a:spLocks noGrp="1"/>
          </p:cNvSpPr>
          <p:nvPr>
            <p:ph type="sldNum" sz="quarter" idx="4294967295"/>
          </p:nvPr>
        </p:nvSpPr>
        <p:spPr>
          <a:xfrm>
            <a:off x="11363696" y="6455739"/>
            <a:ext cx="294460" cy="187367"/>
          </a:xfrm>
        </p:spPr>
        <p:txBody>
          <a:bodyPr/>
          <a:lstStyle/>
          <a:p>
            <a:pPr>
              <a:spcAft>
                <a:spcPts val="600"/>
              </a:spcAft>
            </a:pPr>
            <a:fld id="{9EC71654-96A5-4280-94F3-931C61A9F92C}" type="slidenum">
              <a:rPr lang="en-US" noProof="0" smtClean="0"/>
              <a:pPr>
                <a:spcAft>
                  <a:spcPts val="600"/>
                </a:spcAft>
              </a:pPr>
              <a:t>7</a:t>
            </a:fld>
            <a:endParaRPr lang="en-US" noProof="0"/>
          </a:p>
        </p:txBody>
      </p:sp>
      <p:pic>
        <p:nvPicPr>
          <p:cNvPr id="13" name="Picture Placeholder 12" descr="Logo, company name&#10;&#10;Description automatically generated">
            <a:extLst>
              <a:ext uri="{FF2B5EF4-FFF2-40B4-BE49-F238E27FC236}">
                <a16:creationId xmlns:a16="http://schemas.microsoft.com/office/drawing/2014/main" id="{FEF12A70-3514-4ED2-91E5-96B1CF49D8E2}"/>
              </a:ext>
            </a:extLst>
          </p:cNvPr>
          <p:cNvPicPr>
            <a:picLocks noGrp="1" noChangeAspect="1"/>
          </p:cNvPicPr>
          <p:nvPr>
            <p:ph type="pic" idx="1"/>
          </p:nvPr>
        </p:nvPicPr>
        <p:blipFill>
          <a:blip r:embed="rId3"/>
          <a:srcRect l="7794" r="7794"/>
          <a:stretch>
            <a:fillRect/>
          </a:stretch>
        </p:blipFill>
        <p:spPr>
          <a:xfrm>
            <a:off x="6674069" y="776169"/>
            <a:ext cx="5305662" cy="5305662"/>
          </a:xfrm>
        </p:spPr>
      </p:pic>
    </p:spTree>
    <p:extLst>
      <p:ext uri="{BB962C8B-B14F-4D97-AF65-F5344CB8AC3E}">
        <p14:creationId xmlns:p14="http://schemas.microsoft.com/office/powerpoint/2010/main" val="3112430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D606102-A1DB-40F2-8487-70A15E3013F1}"/>
              </a:ext>
            </a:extLst>
          </p:cNvPr>
          <p:cNvSpPr>
            <a:spLocks noGrp="1"/>
          </p:cNvSpPr>
          <p:nvPr>
            <p:ph type="sldNum" sz="quarter" idx="12"/>
          </p:nvPr>
        </p:nvSpPr>
        <p:spPr>
          <a:xfrm>
            <a:off x="11363696" y="6455739"/>
            <a:ext cx="294460" cy="187367"/>
          </a:xfrm>
        </p:spPr>
        <p:txBody>
          <a:bodyPr/>
          <a:lstStyle/>
          <a:p>
            <a:pPr>
              <a:spcAft>
                <a:spcPts val="600"/>
              </a:spcAft>
            </a:pPr>
            <a:fld id="{9EC71654-96A5-4280-94F3-931C61A9F92C}" type="slidenum">
              <a:rPr lang="en-US" noProof="0" smtClean="0"/>
              <a:pPr>
                <a:spcAft>
                  <a:spcPts val="600"/>
                </a:spcAft>
              </a:pPr>
              <a:t>8</a:t>
            </a:fld>
            <a:endParaRPr lang="en-US" noProof="0"/>
          </a:p>
        </p:txBody>
      </p:sp>
      <p:graphicFrame>
        <p:nvGraphicFramePr>
          <p:cNvPr id="5" name="Content Placeholder 2">
            <a:extLst>
              <a:ext uri="{FF2B5EF4-FFF2-40B4-BE49-F238E27FC236}">
                <a16:creationId xmlns:a16="http://schemas.microsoft.com/office/drawing/2014/main" id="{4808987F-BFB7-4DC9-A9D0-281E485DAE60}"/>
              </a:ext>
            </a:extLst>
          </p:cNvPr>
          <p:cNvGraphicFramePr>
            <a:graphicFrameLocks noGrp="1"/>
          </p:cNvGraphicFramePr>
          <p:nvPr>
            <p:ph idx="1"/>
            <p:extLst>
              <p:ext uri="{D42A27DB-BD31-4B8C-83A1-F6EECF244321}">
                <p14:modId xmlns:p14="http://schemas.microsoft.com/office/powerpoint/2010/main" val="184734627"/>
              </p:ext>
            </p:extLst>
          </p:nvPr>
        </p:nvGraphicFramePr>
        <p:xfrm>
          <a:off x="5191496" y="727075"/>
          <a:ext cx="6172200" cy="5403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2D701F75-1A69-4EBB-AC97-1F87F9196676}"/>
              </a:ext>
            </a:extLst>
          </p:cNvPr>
          <p:cNvPicPr>
            <a:picLocks noChangeAspect="1"/>
          </p:cNvPicPr>
          <p:nvPr/>
        </p:nvPicPr>
        <p:blipFill>
          <a:blip r:embed="rId8"/>
          <a:stretch>
            <a:fillRect/>
          </a:stretch>
        </p:blipFill>
        <p:spPr>
          <a:xfrm>
            <a:off x="307384" y="2376521"/>
            <a:ext cx="4522425" cy="2104958"/>
          </a:xfrm>
          <a:prstGeom prst="rect">
            <a:avLst/>
          </a:prstGeom>
          <a:ln>
            <a:noFill/>
          </a:ln>
          <a:effectLst>
            <a:outerShdw blurRad="292100" dist="139700" dir="2700000" algn="tl" rotWithShape="0">
              <a:srgbClr val="333333">
                <a:alpha val="65000"/>
              </a:srgbClr>
            </a:outerShdw>
          </a:effectLst>
        </p:spPr>
      </p:pic>
      <p:sp>
        <p:nvSpPr>
          <p:cNvPr id="10" name="Title 1">
            <a:extLst>
              <a:ext uri="{FF2B5EF4-FFF2-40B4-BE49-F238E27FC236}">
                <a16:creationId xmlns:a16="http://schemas.microsoft.com/office/drawing/2014/main" id="{F05D544B-7653-403B-9A7A-C249FE0F6A36}"/>
              </a:ext>
            </a:extLst>
          </p:cNvPr>
          <p:cNvSpPr txBox="1">
            <a:spLocks/>
          </p:cNvSpPr>
          <p:nvPr/>
        </p:nvSpPr>
        <p:spPr>
          <a:xfrm>
            <a:off x="307384" y="127952"/>
            <a:ext cx="5305662" cy="1600200"/>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2"/>
                </a:solidFill>
                <a:latin typeface="+mj-lt"/>
                <a:ea typeface="+mj-ea"/>
                <a:cs typeface="+mj-cs"/>
              </a:defRPr>
            </a:lvl1pPr>
          </a:lstStyle>
          <a:p>
            <a:pPr algn="l">
              <a:lnSpc>
                <a:spcPct val="90000"/>
              </a:lnSpc>
              <a:spcAft>
                <a:spcPts val="600"/>
              </a:spcAft>
            </a:pPr>
            <a:r>
              <a:rPr lang="en-US" sz="3600" b="1" kern="1200" cap="all" baseline="0" dirty="0">
                <a:solidFill>
                  <a:schemeClr val="tx1"/>
                </a:solidFill>
                <a:effectLst>
                  <a:outerShdw blurRad="38100" dist="38100" dir="2700000" algn="tl">
                    <a:srgbClr val="000000">
                      <a:alpha val="43137"/>
                    </a:srgbClr>
                  </a:outerShdw>
                </a:effectLst>
                <a:latin typeface="+mj-lt"/>
                <a:ea typeface="+mj-ea"/>
                <a:cs typeface="+mj-cs"/>
              </a:rPr>
              <a:t>Fiduciary Duties in Government </a:t>
            </a:r>
          </a:p>
        </p:txBody>
      </p:sp>
    </p:spTree>
    <p:extLst>
      <p:ext uri="{BB962C8B-B14F-4D97-AF65-F5344CB8AC3E}">
        <p14:creationId xmlns:p14="http://schemas.microsoft.com/office/powerpoint/2010/main" val="3719314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73698" y="321834"/>
            <a:ext cx="5803582" cy="1325563"/>
          </a:xfrm>
        </p:spPr>
        <p:txBody>
          <a:bodyPr anchor="ctr">
            <a:normAutofit/>
          </a:bodyPr>
          <a:lstStyle/>
          <a:p>
            <a:r>
              <a:rPr lang="en-US" dirty="0">
                <a:effectLst>
                  <a:outerShdw blurRad="38100" dist="38100" dir="2700000" algn="tl">
                    <a:srgbClr val="000000">
                      <a:alpha val="43137"/>
                    </a:srgbClr>
                  </a:outerShdw>
                </a:effectLst>
              </a:rPr>
              <a:t>Agency Budget Responsibilities &amp; Duties</a:t>
            </a:r>
          </a:p>
        </p:txBody>
      </p:sp>
      <p:sp>
        <p:nvSpPr>
          <p:cNvPr id="5" name="Content Placeholder 2"/>
          <p:cNvSpPr>
            <a:spLocks noGrp="1"/>
          </p:cNvSpPr>
          <p:nvPr>
            <p:ph idx="1"/>
          </p:nvPr>
        </p:nvSpPr>
        <p:spPr>
          <a:xfrm>
            <a:off x="286543" y="1795145"/>
            <a:ext cx="4752817" cy="4660594"/>
          </a:xfrm>
        </p:spPr>
        <p:txBody>
          <a:bodyPr>
            <a:normAutofit fontScale="92500" lnSpcReduction="20000"/>
          </a:bodyPr>
          <a:lstStyle/>
          <a:p>
            <a:pPr marL="0" indent="0" algn="ctr">
              <a:buNone/>
            </a:pPr>
            <a:r>
              <a:rPr lang="en-US" sz="3500" b="1" dirty="0">
                <a:solidFill>
                  <a:srgbClr val="C00000"/>
                </a:solidFill>
              </a:rPr>
              <a:t>Timely submission of a budget is critical</a:t>
            </a:r>
          </a:p>
          <a:p>
            <a:pPr marL="0" indent="0">
              <a:buNone/>
            </a:pPr>
            <a:endParaRPr lang="en-US" b="1" dirty="0"/>
          </a:p>
          <a:p>
            <a:pPr marL="457200" lvl="1" indent="0">
              <a:buNone/>
            </a:pPr>
            <a:r>
              <a:rPr lang="en-US" sz="2400" dirty="0"/>
              <a:t>Budget development timelines should be enacted in accordance   with regulatory submission dates</a:t>
            </a:r>
          </a:p>
          <a:p>
            <a:pPr marL="457200" lvl="1" indent="0">
              <a:buNone/>
            </a:pPr>
            <a:endParaRPr lang="en-US" sz="2400" dirty="0"/>
          </a:p>
          <a:p>
            <a:pPr marL="457200" lvl="1" indent="0">
              <a:buNone/>
            </a:pPr>
            <a:r>
              <a:rPr lang="en-US" sz="2400" dirty="0"/>
              <a:t>Information should be accurate and presented with sufficient time to review to make informed decisions</a:t>
            </a:r>
          </a:p>
          <a:p>
            <a:pPr marL="457200" lvl="1" indent="0">
              <a:buNone/>
            </a:pPr>
            <a:endParaRPr lang="en-US" sz="2400" dirty="0"/>
          </a:p>
          <a:p>
            <a:pPr marL="457200" lvl="1" indent="0">
              <a:buNone/>
            </a:pPr>
            <a:r>
              <a:rPr lang="en-US" sz="2400" dirty="0"/>
              <a:t>Questions should be directed to appropriate oversight agencies in a timely manner (including but not limited to DFA-LGD)</a:t>
            </a:r>
          </a:p>
          <a:p>
            <a:pPr lvl="1"/>
            <a:endParaRPr lang="en-US" sz="2200" dirty="0"/>
          </a:p>
          <a:p>
            <a:pPr lvl="1"/>
            <a:endParaRPr lang="en-US" sz="2200" dirty="0"/>
          </a:p>
        </p:txBody>
      </p:sp>
      <p:sp>
        <p:nvSpPr>
          <p:cNvPr id="10" name="Slide Number Placeholder 3">
            <a:extLst>
              <a:ext uri="{FF2B5EF4-FFF2-40B4-BE49-F238E27FC236}">
                <a16:creationId xmlns:a16="http://schemas.microsoft.com/office/drawing/2014/main" id="{CBE8FC86-A661-4C83-98BD-686C03E34E8F}"/>
              </a:ext>
            </a:extLst>
          </p:cNvPr>
          <p:cNvSpPr>
            <a:spLocks noGrp="1"/>
          </p:cNvSpPr>
          <p:nvPr>
            <p:ph type="sldNum" sz="quarter" idx="12"/>
          </p:nvPr>
        </p:nvSpPr>
        <p:spPr>
          <a:xfrm>
            <a:off x="11363696" y="6455739"/>
            <a:ext cx="294460" cy="187367"/>
          </a:xfrm>
        </p:spPr>
        <p:txBody>
          <a:bodyPr/>
          <a:lstStyle/>
          <a:p>
            <a:pPr>
              <a:spcAft>
                <a:spcPts val="600"/>
              </a:spcAft>
            </a:pPr>
            <a:fld id="{9EC71654-96A5-4280-94F3-931C61A9F92C}" type="slidenum">
              <a:rPr lang="en-US" noProof="0" smtClean="0"/>
              <a:pPr>
                <a:spcAft>
                  <a:spcPts val="600"/>
                </a:spcAft>
              </a:pPr>
              <a:t>9</a:t>
            </a:fld>
            <a:endParaRPr lang="en-US" noProof="0"/>
          </a:p>
        </p:txBody>
      </p:sp>
      <p:pic>
        <p:nvPicPr>
          <p:cNvPr id="3" name="Picture Placeholder 2" descr="Diagram&#10;&#10;Description automatically generated with medium confidence">
            <a:extLst>
              <a:ext uri="{FF2B5EF4-FFF2-40B4-BE49-F238E27FC236}">
                <a16:creationId xmlns:a16="http://schemas.microsoft.com/office/drawing/2014/main" id="{C2F078DB-5ABD-4B5E-AE85-5FA624EBD016}"/>
              </a:ext>
            </a:extLst>
          </p:cNvPr>
          <p:cNvPicPr>
            <a:picLocks noGrp="1" noChangeAspect="1"/>
          </p:cNvPicPr>
          <p:nvPr>
            <p:ph type="pic" sz="quarter" idx="13"/>
          </p:nvPr>
        </p:nvPicPr>
        <p:blipFill>
          <a:blip r:embed="rId3"/>
          <a:srcRect t="3875" b="3875"/>
          <a:stretch>
            <a:fillRect/>
          </a:stretch>
        </p:blipFill>
        <p:spPr>
          <a:xfrm>
            <a:off x="5454650" y="989013"/>
            <a:ext cx="4884738" cy="4884737"/>
          </a:xfrm>
        </p:spPr>
      </p:pic>
    </p:spTree>
    <p:extLst>
      <p:ext uri="{BB962C8B-B14F-4D97-AF65-F5344CB8AC3E}">
        <p14:creationId xmlns:p14="http://schemas.microsoft.com/office/powerpoint/2010/main" val="3754750432"/>
      </p:ext>
    </p:extLst>
  </p:cSld>
  <p:clrMapOvr>
    <a:masterClrMapping/>
  </p:clrMapOvr>
</p:sld>
</file>

<file path=ppt/theme/theme1.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ontoso v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4076243_Blue spheres presentation_RVA_v5" id="{E4C0B511-76E7-4C07-AFEA-8FEA0A5A8C84}" vid="{3A463146-28EF-4F73-B63C-03710F66E2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A9B47F-3DD8-4645-81DC-B88780643C07}">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B0C07E3D-60A7-4F4E-8208-D9CCD01982CB}">
  <ds:schemaRefs>
    <ds:schemaRef ds:uri="http://schemas.microsoft.com/sharepoint/v3/contenttype/forms"/>
  </ds:schemaRefs>
</ds:datastoreItem>
</file>

<file path=customXml/itemProps3.xml><?xml version="1.0" encoding="utf-8"?>
<ds:datastoreItem xmlns:ds="http://schemas.openxmlformats.org/officeDocument/2006/customXml" ds:itemID="{631071E6-22AE-499A-B09C-BF21CF5F74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Blue spheres presentation</Template>
  <TotalTime>173</TotalTime>
  <Words>1935</Words>
  <Application>Microsoft Office PowerPoint</Application>
  <PresentationFormat>Widescreen</PresentationFormat>
  <Paragraphs>203</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Corbel</vt:lpstr>
      <vt:lpstr>Garamond</vt:lpstr>
      <vt:lpstr>Wingdings</vt:lpstr>
      <vt:lpstr>Office Theme</vt:lpstr>
      <vt:lpstr>   The Public Servant's Responsibility:  Trust And Fiduciary Duty  </vt:lpstr>
      <vt:lpstr>Partnerships with Stakeholders</vt:lpstr>
      <vt:lpstr>Public Trust</vt:lpstr>
      <vt:lpstr>Auditor Independence</vt:lpstr>
      <vt:lpstr>Fiduciary Relationships</vt:lpstr>
      <vt:lpstr>Fiduciary Duties in Government </vt:lpstr>
      <vt:lpstr>PowerPoint Presentation</vt:lpstr>
      <vt:lpstr>PowerPoint Presentation</vt:lpstr>
      <vt:lpstr>Agency Budget Responsibilities &amp; Duties</vt:lpstr>
      <vt:lpstr>Essential Ingredients for  Effective Government </vt:lpstr>
      <vt:lpstr>PUT PRINCIPLES INTO PRACTICE </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Public Servant's Responsibility: Trust And Fiduciary Duty</dc:title>
  <dc:creator>Stephanie Telles</dc:creator>
  <cp:lastModifiedBy>Elena Tercero</cp:lastModifiedBy>
  <cp:revision>23</cp:revision>
  <dcterms:created xsi:type="dcterms:W3CDTF">2021-02-17T21:02:44Z</dcterms:created>
  <dcterms:modified xsi:type="dcterms:W3CDTF">2021-04-06T00:05:55Z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