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B4610-D070-4A6E-ADF6-41849E70AB8F}" type="doc">
      <dgm:prSet loTypeId="urn:microsoft.com/office/officeart/2011/layout/HexagonRadial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5189B9-B5F5-4AC5-A849-56EDC99D73E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Compliance</a:t>
          </a:r>
        </a:p>
      </dgm:t>
    </dgm:pt>
    <dgm:pt modelId="{B163FAE9-C8E2-42C8-B58F-72C418AAEAA5}" type="parTrans" cxnId="{860794C7-1614-4A6F-A43C-0753E13B9E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7D98C-BE2B-4EA9-9711-F2B1A93ED4A9}" type="sibTrans" cxnId="{860794C7-1614-4A6F-A43C-0753E13B9E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A8601-1B32-43A0-91A9-F7AC32C47B2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Rules</a:t>
          </a:r>
        </a:p>
      </dgm:t>
    </dgm:pt>
    <dgm:pt modelId="{118703C2-3FCE-43A7-BC22-1A6EE47FE12E}" type="parTrans" cxnId="{F89FBCBC-CF8B-4AEB-A5DB-0F04C9F5BC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E0789-4FCC-45D4-84A2-B8A017783BB3}" type="sibTrans" cxnId="{F89FBCBC-CF8B-4AEB-A5DB-0F04C9F5BC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2484A-ED43-4A55-B3DA-BD475BD74D5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Standards</a:t>
          </a:r>
        </a:p>
      </dgm:t>
    </dgm:pt>
    <dgm:pt modelId="{DE9C4302-9D33-4E22-8F52-293A8EE79D0E}" type="parTrans" cxnId="{B037802C-77C8-4E4C-A44B-BBD7938561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A992B-6799-4AAC-BB18-1EB31E4DF386}" type="sibTrans" cxnId="{B037802C-77C8-4E4C-A44B-BBD7938561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962F4-3CCF-48CD-BB4B-D5A6AC1D808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Policies</a:t>
          </a:r>
        </a:p>
      </dgm:t>
    </dgm:pt>
    <dgm:pt modelId="{EEADC7B6-8EF8-4A54-B6C0-376704537199}" type="parTrans" cxnId="{35A08B02-8B53-4A4B-8843-C6A53D6BFD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C7209-A3A4-455C-AA65-C6A80C58DA46}" type="sibTrans" cxnId="{35A08B02-8B53-4A4B-8843-C6A53D6BFD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BB4CA-DD7F-41F0-AF8E-54967048615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Laws</a:t>
          </a:r>
        </a:p>
      </dgm:t>
    </dgm:pt>
    <dgm:pt modelId="{DEA1DB61-6CF8-4F2C-8FBB-4EEE565698E3}" type="parTrans" cxnId="{54AB6813-4C75-4FCB-8D40-9648A802E3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D3242-9545-4443-AEB2-9EEC4859AF7C}" type="sibTrans" cxnId="{54AB6813-4C75-4FCB-8D40-9648A802E3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813DB-18A9-478E-AC48-AC4686E4AA8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</a:p>
      </dgm:t>
    </dgm:pt>
    <dgm:pt modelId="{A2C05B23-AD05-4EBF-B447-E13F8954589F}" type="parTrans" cxnId="{0505F7A0-E832-4A13-BFA4-1995594487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A528A-322F-4C97-B2B2-90C19D071D6A}" type="sibTrans" cxnId="{0505F7A0-E832-4A13-BFA4-1995594487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AD19E-2C9B-429C-9CFF-E346978DCCA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Agreements</a:t>
          </a:r>
        </a:p>
      </dgm:t>
    </dgm:pt>
    <dgm:pt modelId="{EF364662-4523-4D88-88F5-123688DE026B}" type="parTrans" cxnId="{C8EED10E-EFA0-4352-A558-31AC9C88AE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B80D1-5DC9-4F0C-A7EB-57DA4CE00292}" type="sibTrans" cxnId="{C8EED10E-EFA0-4352-A558-31AC9C88AE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EE6C-6248-41CA-884A-FFF12096B082}" type="pres">
      <dgm:prSet presAssocID="{5E3B4610-D070-4A6E-ADF6-41849E70AB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D6DA47F-44D6-44CA-AB8E-B0E767AF320D}" type="pres">
      <dgm:prSet presAssocID="{805189B9-B5F5-4AC5-A849-56EDC99D73E0}" presName="Parent" presStyleLbl="node0" presStyleIdx="0" presStyleCnt="1">
        <dgm:presLayoutVars>
          <dgm:chMax val="6"/>
          <dgm:chPref val="6"/>
        </dgm:presLayoutVars>
      </dgm:prSet>
      <dgm:spPr/>
    </dgm:pt>
    <dgm:pt modelId="{53695B1A-8D99-44BB-9AE9-B36F56FD5F94}" type="pres">
      <dgm:prSet presAssocID="{977A8601-1B32-43A0-91A9-F7AC32C47B28}" presName="Accent1" presStyleCnt="0"/>
      <dgm:spPr/>
    </dgm:pt>
    <dgm:pt modelId="{26289880-0C2B-4289-9054-31B911F562B8}" type="pres">
      <dgm:prSet presAssocID="{977A8601-1B32-43A0-91A9-F7AC32C47B28}" presName="Accent" presStyleLbl="bgShp" presStyleIdx="0" presStyleCnt="6"/>
      <dgm:spPr/>
    </dgm:pt>
    <dgm:pt modelId="{B547A850-3676-4105-9B75-EE9286D31819}" type="pres">
      <dgm:prSet presAssocID="{977A8601-1B32-43A0-91A9-F7AC32C47B2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1377349-8CA1-442F-8593-FD5BC808A1A5}" type="pres">
      <dgm:prSet presAssocID="{5852484A-ED43-4A55-B3DA-BD475BD74D58}" presName="Accent2" presStyleCnt="0"/>
      <dgm:spPr/>
    </dgm:pt>
    <dgm:pt modelId="{5419A125-C0B0-40B7-8E9F-4FA1DF04C431}" type="pres">
      <dgm:prSet presAssocID="{5852484A-ED43-4A55-B3DA-BD475BD74D58}" presName="Accent" presStyleLbl="bgShp" presStyleIdx="1" presStyleCnt="6"/>
      <dgm:spPr/>
    </dgm:pt>
    <dgm:pt modelId="{FF6D64C5-2634-4ADD-8279-B8CA044AB8C4}" type="pres">
      <dgm:prSet presAssocID="{5852484A-ED43-4A55-B3DA-BD475BD74D5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8AC2823-9731-43E2-AE74-E3387DACBD0F}" type="pres">
      <dgm:prSet presAssocID="{412962F4-3CCF-48CD-BB4B-D5A6AC1D8089}" presName="Accent3" presStyleCnt="0"/>
      <dgm:spPr/>
    </dgm:pt>
    <dgm:pt modelId="{61290A4C-960F-434F-A087-B6177128DFC4}" type="pres">
      <dgm:prSet presAssocID="{412962F4-3CCF-48CD-BB4B-D5A6AC1D8089}" presName="Accent" presStyleLbl="bgShp" presStyleIdx="2" presStyleCnt="6"/>
      <dgm:spPr/>
    </dgm:pt>
    <dgm:pt modelId="{A957ECA3-64D1-4CC2-977F-126DF61097C8}" type="pres">
      <dgm:prSet presAssocID="{412962F4-3CCF-48CD-BB4B-D5A6AC1D808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EFEEC65-77F8-4BE6-AE92-F6FB6B9E77A3}" type="pres">
      <dgm:prSet presAssocID="{4F0BB4CA-DD7F-41F0-AF8E-549670486155}" presName="Accent4" presStyleCnt="0"/>
      <dgm:spPr/>
    </dgm:pt>
    <dgm:pt modelId="{149212F0-B66A-4479-BBB3-093EDF2E5B5F}" type="pres">
      <dgm:prSet presAssocID="{4F0BB4CA-DD7F-41F0-AF8E-549670486155}" presName="Accent" presStyleLbl="bgShp" presStyleIdx="3" presStyleCnt="6"/>
      <dgm:spPr/>
    </dgm:pt>
    <dgm:pt modelId="{AFF66CF6-A280-423F-8719-EF7628D45E99}" type="pres">
      <dgm:prSet presAssocID="{4F0BB4CA-DD7F-41F0-AF8E-54967048615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FE2BD2D-EB01-4C79-B18F-B986DCE9D6CD}" type="pres">
      <dgm:prSet presAssocID="{AA2813DB-18A9-478E-AC48-AC4686E4AA85}" presName="Accent5" presStyleCnt="0"/>
      <dgm:spPr/>
    </dgm:pt>
    <dgm:pt modelId="{E77530D7-6DE7-4FA6-A423-F1E6D7C443BE}" type="pres">
      <dgm:prSet presAssocID="{AA2813DB-18A9-478E-AC48-AC4686E4AA85}" presName="Accent" presStyleLbl="bgShp" presStyleIdx="4" presStyleCnt="6"/>
      <dgm:spPr/>
    </dgm:pt>
    <dgm:pt modelId="{5D5B731A-1198-4155-90D6-ADBF017D63A7}" type="pres">
      <dgm:prSet presAssocID="{AA2813DB-18A9-478E-AC48-AC4686E4AA8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370C28A-23C7-49A1-B28A-6972E896ADE9}" type="pres">
      <dgm:prSet presAssocID="{6B2AD19E-2C9B-429C-9CFF-E346978DCCA3}" presName="Accent6" presStyleCnt="0"/>
      <dgm:spPr/>
    </dgm:pt>
    <dgm:pt modelId="{CFEF7E16-8E21-4C51-8D63-61FCDDB4BE20}" type="pres">
      <dgm:prSet presAssocID="{6B2AD19E-2C9B-429C-9CFF-E346978DCCA3}" presName="Accent" presStyleLbl="bgShp" presStyleIdx="5" presStyleCnt="6"/>
      <dgm:spPr/>
    </dgm:pt>
    <dgm:pt modelId="{F8FAD571-8E72-42B2-8772-F80A1B5F6B57}" type="pres">
      <dgm:prSet presAssocID="{6B2AD19E-2C9B-429C-9CFF-E346978DCCA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5A08B02-8B53-4A4B-8843-C6A53D6BFD9E}" srcId="{805189B9-B5F5-4AC5-A849-56EDC99D73E0}" destId="{412962F4-3CCF-48CD-BB4B-D5A6AC1D8089}" srcOrd="2" destOrd="0" parTransId="{EEADC7B6-8EF8-4A54-B6C0-376704537199}" sibTransId="{646C7209-A3A4-455C-AA65-C6A80C58DA46}"/>
    <dgm:cxn modelId="{BED3F60B-9050-432F-BF8F-98AD6F0140EA}" type="presOf" srcId="{5E3B4610-D070-4A6E-ADF6-41849E70AB8F}" destId="{54EBEE6C-6248-41CA-884A-FFF12096B082}" srcOrd="0" destOrd="0" presId="urn:microsoft.com/office/officeart/2011/layout/HexagonRadial"/>
    <dgm:cxn modelId="{C8EED10E-EFA0-4352-A558-31AC9C88AE25}" srcId="{805189B9-B5F5-4AC5-A849-56EDC99D73E0}" destId="{6B2AD19E-2C9B-429C-9CFF-E346978DCCA3}" srcOrd="5" destOrd="0" parTransId="{EF364662-4523-4D88-88F5-123688DE026B}" sibTransId="{F15B80D1-5DC9-4F0C-A7EB-57DA4CE00292}"/>
    <dgm:cxn modelId="{54AB6813-4C75-4FCB-8D40-9648A802E3D7}" srcId="{805189B9-B5F5-4AC5-A849-56EDC99D73E0}" destId="{4F0BB4CA-DD7F-41F0-AF8E-549670486155}" srcOrd="3" destOrd="0" parTransId="{DEA1DB61-6CF8-4F2C-8FBB-4EEE565698E3}" sibTransId="{53BD3242-9545-4443-AEB2-9EEC4859AF7C}"/>
    <dgm:cxn modelId="{B037802C-77C8-4E4C-A44B-BBD7938561C7}" srcId="{805189B9-B5F5-4AC5-A849-56EDC99D73E0}" destId="{5852484A-ED43-4A55-B3DA-BD475BD74D58}" srcOrd="1" destOrd="0" parTransId="{DE9C4302-9D33-4E22-8F52-293A8EE79D0E}" sibTransId="{C7CA992B-6799-4AAC-BB18-1EB31E4DF386}"/>
    <dgm:cxn modelId="{3432E930-6EC7-46F1-8EBF-447509ECB677}" type="presOf" srcId="{412962F4-3CCF-48CD-BB4B-D5A6AC1D8089}" destId="{A957ECA3-64D1-4CC2-977F-126DF61097C8}" srcOrd="0" destOrd="0" presId="urn:microsoft.com/office/officeart/2011/layout/HexagonRadial"/>
    <dgm:cxn modelId="{A47FBB5F-C450-4106-B5F7-EE79A65BB733}" type="presOf" srcId="{5852484A-ED43-4A55-B3DA-BD475BD74D58}" destId="{FF6D64C5-2634-4ADD-8279-B8CA044AB8C4}" srcOrd="0" destOrd="0" presId="urn:microsoft.com/office/officeart/2011/layout/HexagonRadial"/>
    <dgm:cxn modelId="{B3C6FE63-71A2-4E38-A8DA-35EBA8BB4A12}" type="presOf" srcId="{4F0BB4CA-DD7F-41F0-AF8E-549670486155}" destId="{AFF66CF6-A280-423F-8719-EF7628D45E99}" srcOrd="0" destOrd="0" presId="urn:microsoft.com/office/officeart/2011/layout/HexagonRadial"/>
    <dgm:cxn modelId="{D7C35D8F-7A07-4C36-B4FB-1828E6D27576}" type="presOf" srcId="{805189B9-B5F5-4AC5-A849-56EDC99D73E0}" destId="{FD6DA47F-44D6-44CA-AB8E-B0E767AF320D}" srcOrd="0" destOrd="0" presId="urn:microsoft.com/office/officeart/2011/layout/HexagonRadial"/>
    <dgm:cxn modelId="{EE5E7C97-94AB-4AC9-8ABB-067D743057B3}" type="presOf" srcId="{AA2813DB-18A9-478E-AC48-AC4686E4AA85}" destId="{5D5B731A-1198-4155-90D6-ADBF017D63A7}" srcOrd="0" destOrd="0" presId="urn:microsoft.com/office/officeart/2011/layout/HexagonRadial"/>
    <dgm:cxn modelId="{0505F7A0-E832-4A13-BFA4-1995594487BD}" srcId="{805189B9-B5F5-4AC5-A849-56EDC99D73E0}" destId="{AA2813DB-18A9-478E-AC48-AC4686E4AA85}" srcOrd="4" destOrd="0" parTransId="{A2C05B23-AD05-4EBF-B447-E13F8954589F}" sibTransId="{4CDA528A-322F-4C97-B2B2-90C19D071D6A}"/>
    <dgm:cxn modelId="{EADF5EAF-26C2-42F7-8D45-0D9C33CDC0D2}" type="presOf" srcId="{977A8601-1B32-43A0-91A9-F7AC32C47B28}" destId="{B547A850-3676-4105-9B75-EE9286D31819}" srcOrd="0" destOrd="0" presId="urn:microsoft.com/office/officeart/2011/layout/HexagonRadial"/>
    <dgm:cxn modelId="{6F8FAEB7-EC60-4946-8DC5-C5FF66A0FA42}" type="presOf" srcId="{6B2AD19E-2C9B-429C-9CFF-E346978DCCA3}" destId="{F8FAD571-8E72-42B2-8772-F80A1B5F6B57}" srcOrd="0" destOrd="0" presId="urn:microsoft.com/office/officeart/2011/layout/HexagonRadial"/>
    <dgm:cxn modelId="{F89FBCBC-CF8B-4AEB-A5DB-0F04C9F5BC4B}" srcId="{805189B9-B5F5-4AC5-A849-56EDC99D73E0}" destId="{977A8601-1B32-43A0-91A9-F7AC32C47B28}" srcOrd="0" destOrd="0" parTransId="{118703C2-3FCE-43A7-BC22-1A6EE47FE12E}" sibTransId="{5AEE0789-4FCC-45D4-84A2-B8A017783BB3}"/>
    <dgm:cxn modelId="{860794C7-1614-4A6F-A43C-0753E13B9EC8}" srcId="{5E3B4610-D070-4A6E-ADF6-41849E70AB8F}" destId="{805189B9-B5F5-4AC5-A849-56EDC99D73E0}" srcOrd="0" destOrd="0" parTransId="{B163FAE9-C8E2-42C8-B58F-72C418AAEAA5}" sibTransId="{5B67D98C-BE2B-4EA9-9711-F2B1A93ED4A9}"/>
    <dgm:cxn modelId="{FAD7B95B-DA2E-4651-B1B0-BEF9268C0F1D}" type="presParOf" srcId="{54EBEE6C-6248-41CA-884A-FFF12096B082}" destId="{FD6DA47F-44D6-44CA-AB8E-B0E767AF320D}" srcOrd="0" destOrd="0" presId="urn:microsoft.com/office/officeart/2011/layout/HexagonRadial"/>
    <dgm:cxn modelId="{A1E9930C-C1FB-4AB0-B9FD-50A1193321C9}" type="presParOf" srcId="{54EBEE6C-6248-41CA-884A-FFF12096B082}" destId="{53695B1A-8D99-44BB-9AE9-B36F56FD5F94}" srcOrd="1" destOrd="0" presId="urn:microsoft.com/office/officeart/2011/layout/HexagonRadial"/>
    <dgm:cxn modelId="{E6EEF1AF-58B3-480E-8C25-BC753FDF2D01}" type="presParOf" srcId="{53695B1A-8D99-44BB-9AE9-B36F56FD5F94}" destId="{26289880-0C2B-4289-9054-31B911F562B8}" srcOrd="0" destOrd="0" presId="urn:microsoft.com/office/officeart/2011/layout/HexagonRadial"/>
    <dgm:cxn modelId="{B08C726F-0E4F-49BD-88CF-B126BE4E023E}" type="presParOf" srcId="{54EBEE6C-6248-41CA-884A-FFF12096B082}" destId="{B547A850-3676-4105-9B75-EE9286D31819}" srcOrd="2" destOrd="0" presId="urn:microsoft.com/office/officeart/2011/layout/HexagonRadial"/>
    <dgm:cxn modelId="{12C69AE8-814E-4339-95AA-1FC74D8ECF91}" type="presParOf" srcId="{54EBEE6C-6248-41CA-884A-FFF12096B082}" destId="{A1377349-8CA1-442F-8593-FD5BC808A1A5}" srcOrd="3" destOrd="0" presId="urn:microsoft.com/office/officeart/2011/layout/HexagonRadial"/>
    <dgm:cxn modelId="{2C0B032A-33C7-43E7-ABC2-00B08EE87D72}" type="presParOf" srcId="{A1377349-8CA1-442F-8593-FD5BC808A1A5}" destId="{5419A125-C0B0-40B7-8E9F-4FA1DF04C431}" srcOrd="0" destOrd="0" presId="urn:microsoft.com/office/officeart/2011/layout/HexagonRadial"/>
    <dgm:cxn modelId="{3ACFCF70-56A3-477C-BAB1-ED49215C3BF1}" type="presParOf" srcId="{54EBEE6C-6248-41CA-884A-FFF12096B082}" destId="{FF6D64C5-2634-4ADD-8279-B8CA044AB8C4}" srcOrd="4" destOrd="0" presId="urn:microsoft.com/office/officeart/2011/layout/HexagonRadial"/>
    <dgm:cxn modelId="{740CAD3C-26EB-407D-BDAC-D913C62CDBBA}" type="presParOf" srcId="{54EBEE6C-6248-41CA-884A-FFF12096B082}" destId="{68AC2823-9731-43E2-AE74-E3387DACBD0F}" srcOrd="5" destOrd="0" presId="urn:microsoft.com/office/officeart/2011/layout/HexagonRadial"/>
    <dgm:cxn modelId="{8100D364-7C64-4077-A2DF-9AD5AB3DD924}" type="presParOf" srcId="{68AC2823-9731-43E2-AE74-E3387DACBD0F}" destId="{61290A4C-960F-434F-A087-B6177128DFC4}" srcOrd="0" destOrd="0" presId="urn:microsoft.com/office/officeart/2011/layout/HexagonRadial"/>
    <dgm:cxn modelId="{A6B2E8B3-7313-4309-8908-21291EF22A2F}" type="presParOf" srcId="{54EBEE6C-6248-41CA-884A-FFF12096B082}" destId="{A957ECA3-64D1-4CC2-977F-126DF61097C8}" srcOrd="6" destOrd="0" presId="urn:microsoft.com/office/officeart/2011/layout/HexagonRadial"/>
    <dgm:cxn modelId="{D85EE0EB-81C3-4F7B-81D8-01D8371664A7}" type="presParOf" srcId="{54EBEE6C-6248-41CA-884A-FFF12096B082}" destId="{7EFEEC65-77F8-4BE6-AE92-F6FB6B9E77A3}" srcOrd="7" destOrd="0" presId="urn:microsoft.com/office/officeart/2011/layout/HexagonRadial"/>
    <dgm:cxn modelId="{F977DD8A-0956-4275-9028-F16DE8CFB87F}" type="presParOf" srcId="{7EFEEC65-77F8-4BE6-AE92-F6FB6B9E77A3}" destId="{149212F0-B66A-4479-BBB3-093EDF2E5B5F}" srcOrd="0" destOrd="0" presId="urn:microsoft.com/office/officeart/2011/layout/HexagonRadial"/>
    <dgm:cxn modelId="{601DA450-96D6-4358-93BA-CFCEEE746E68}" type="presParOf" srcId="{54EBEE6C-6248-41CA-884A-FFF12096B082}" destId="{AFF66CF6-A280-423F-8719-EF7628D45E99}" srcOrd="8" destOrd="0" presId="urn:microsoft.com/office/officeart/2011/layout/HexagonRadial"/>
    <dgm:cxn modelId="{4D3680A9-E215-48B5-ADBC-B07D74926FA4}" type="presParOf" srcId="{54EBEE6C-6248-41CA-884A-FFF12096B082}" destId="{4FE2BD2D-EB01-4C79-B18F-B986DCE9D6CD}" srcOrd="9" destOrd="0" presId="urn:microsoft.com/office/officeart/2011/layout/HexagonRadial"/>
    <dgm:cxn modelId="{AA038F86-38B6-4928-B4FD-6094092F6272}" type="presParOf" srcId="{4FE2BD2D-EB01-4C79-B18F-B986DCE9D6CD}" destId="{E77530D7-6DE7-4FA6-A423-F1E6D7C443BE}" srcOrd="0" destOrd="0" presId="urn:microsoft.com/office/officeart/2011/layout/HexagonRadial"/>
    <dgm:cxn modelId="{3F4E54FE-7374-4519-B51D-E24D40162283}" type="presParOf" srcId="{54EBEE6C-6248-41CA-884A-FFF12096B082}" destId="{5D5B731A-1198-4155-90D6-ADBF017D63A7}" srcOrd="10" destOrd="0" presId="urn:microsoft.com/office/officeart/2011/layout/HexagonRadial"/>
    <dgm:cxn modelId="{7906A45C-0604-4958-9258-0E683CD75977}" type="presParOf" srcId="{54EBEE6C-6248-41CA-884A-FFF12096B082}" destId="{3370C28A-23C7-49A1-B28A-6972E896ADE9}" srcOrd="11" destOrd="0" presId="urn:microsoft.com/office/officeart/2011/layout/HexagonRadial"/>
    <dgm:cxn modelId="{EE0385DC-54CB-4CF6-B310-94BE7D4DB723}" type="presParOf" srcId="{3370C28A-23C7-49A1-B28A-6972E896ADE9}" destId="{CFEF7E16-8E21-4C51-8D63-61FCDDB4BE20}" srcOrd="0" destOrd="0" presId="urn:microsoft.com/office/officeart/2011/layout/HexagonRadial"/>
    <dgm:cxn modelId="{A7B26671-D2D9-4B77-A40F-9BFCC6F5DB0F}" type="presParOf" srcId="{54EBEE6C-6248-41CA-884A-FFF12096B082}" destId="{F8FAD571-8E72-42B2-8772-F80A1B5F6B5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A47F-44D6-44CA-AB8E-B0E767AF320D}">
      <dsp:nvSpPr>
        <dsp:cNvPr id="0" name=""/>
        <dsp:cNvSpPr/>
      </dsp:nvSpPr>
      <dsp:spPr>
        <a:xfrm>
          <a:off x="3744594" y="1756925"/>
          <a:ext cx="2233128" cy="19317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Compliance</a:t>
          </a:r>
        </a:p>
      </dsp:txBody>
      <dsp:txXfrm>
        <a:off x="4114655" y="2077042"/>
        <a:ext cx="1493006" cy="1291512"/>
      </dsp:txXfrm>
    </dsp:sp>
    <dsp:sp modelId="{5419A125-C0B0-40B7-8E9F-4FA1DF04C431}">
      <dsp:nvSpPr>
        <dsp:cNvPr id="0" name=""/>
        <dsp:cNvSpPr/>
      </dsp:nvSpPr>
      <dsp:spPr>
        <a:xfrm>
          <a:off x="5142962" y="832715"/>
          <a:ext cx="842552" cy="72597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547A850-3676-4105-9B75-EE9286D31819}">
      <dsp:nvSpPr>
        <dsp:cNvPr id="0" name=""/>
        <dsp:cNvSpPr/>
      </dsp:nvSpPr>
      <dsp:spPr>
        <a:xfrm>
          <a:off x="3950298" y="0"/>
          <a:ext cx="1830033" cy="15831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Rules</a:t>
          </a:r>
        </a:p>
      </dsp:txBody>
      <dsp:txXfrm>
        <a:off x="4253573" y="262369"/>
        <a:ext cx="1223483" cy="1058455"/>
      </dsp:txXfrm>
    </dsp:sp>
    <dsp:sp modelId="{61290A4C-960F-434F-A087-B6177128DFC4}">
      <dsp:nvSpPr>
        <dsp:cNvPr id="0" name=""/>
        <dsp:cNvSpPr/>
      </dsp:nvSpPr>
      <dsp:spPr>
        <a:xfrm>
          <a:off x="6126287" y="2189894"/>
          <a:ext cx="842552" cy="72597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F6D64C5-2634-4ADD-8279-B8CA044AB8C4}">
      <dsp:nvSpPr>
        <dsp:cNvPr id="0" name=""/>
        <dsp:cNvSpPr/>
      </dsp:nvSpPr>
      <dsp:spPr>
        <a:xfrm>
          <a:off x="5628651" y="973770"/>
          <a:ext cx="1830033" cy="15831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247448"/>
                <a:satOff val="-803"/>
                <a:lumOff val="549"/>
                <a:alphaOff val="0"/>
                <a:tint val="98000"/>
                <a:lumMod val="114000"/>
              </a:schemeClr>
            </a:gs>
            <a:gs pos="100000">
              <a:schemeClr val="accent5">
                <a:hueOff val="1247448"/>
                <a:satOff val="-803"/>
                <a:lumOff val="54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Standards</a:t>
          </a:r>
        </a:p>
      </dsp:txBody>
      <dsp:txXfrm>
        <a:off x="5931926" y="1236139"/>
        <a:ext cx="1223483" cy="1058455"/>
      </dsp:txXfrm>
    </dsp:sp>
    <dsp:sp modelId="{149212F0-B66A-4479-BBB3-093EDF2E5B5F}">
      <dsp:nvSpPr>
        <dsp:cNvPr id="0" name=""/>
        <dsp:cNvSpPr/>
      </dsp:nvSpPr>
      <dsp:spPr>
        <a:xfrm>
          <a:off x="5443206" y="3721894"/>
          <a:ext cx="842552" cy="72597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57ECA3-64D1-4CC2-977F-126DF61097C8}">
      <dsp:nvSpPr>
        <dsp:cNvPr id="0" name=""/>
        <dsp:cNvSpPr/>
      </dsp:nvSpPr>
      <dsp:spPr>
        <a:xfrm>
          <a:off x="5628651" y="2888089"/>
          <a:ext cx="1830033" cy="15831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2494895"/>
                <a:satOff val="-1605"/>
                <a:lumOff val="1098"/>
                <a:alphaOff val="0"/>
                <a:tint val="98000"/>
                <a:lumMod val="114000"/>
              </a:schemeClr>
            </a:gs>
            <a:gs pos="100000">
              <a:schemeClr val="accent5">
                <a:hueOff val="2494895"/>
                <a:satOff val="-1605"/>
                <a:lumOff val="109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Policies</a:t>
          </a:r>
        </a:p>
      </dsp:txBody>
      <dsp:txXfrm>
        <a:off x="5931926" y="3150458"/>
        <a:ext cx="1223483" cy="1058455"/>
      </dsp:txXfrm>
    </dsp:sp>
    <dsp:sp modelId="{E77530D7-6DE7-4FA6-A423-F1E6D7C443BE}">
      <dsp:nvSpPr>
        <dsp:cNvPr id="0" name=""/>
        <dsp:cNvSpPr/>
      </dsp:nvSpPr>
      <dsp:spPr>
        <a:xfrm>
          <a:off x="3748750" y="3880921"/>
          <a:ext cx="842552" cy="72597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F66CF6-A280-423F-8719-EF7628D45E99}">
      <dsp:nvSpPr>
        <dsp:cNvPr id="0" name=""/>
        <dsp:cNvSpPr/>
      </dsp:nvSpPr>
      <dsp:spPr>
        <a:xfrm>
          <a:off x="3950298" y="3862949"/>
          <a:ext cx="1830033" cy="15831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742343"/>
                <a:satOff val="-2408"/>
                <a:lumOff val="1646"/>
                <a:alphaOff val="0"/>
                <a:tint val="98000"/>
                <a:lumMod val="114000"/>
              </a:schemeClr>
            </a:gs>
            <a:gs pos="100000">
              <a:schemeClr val="accent5">
                <a:hueOff val="3742343"/>
                <a:satOff val="-2408"/>
                <a:lumOff val="164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Laws</a:t>
          </a:r>
        </a:p>
      </dsp:txBody>
      <dsp:txXfrm>
        <a:off x="4253573" y="4125318"/>
        <a:ext cx="1223483" cy="1058455"/>
      </dsp:txXfrm>
    </dsp:sp>
    <dsp:sp modelId="{CFEF7E16-8E21-4C51-8D63-61FCDDB4BE20}">
      <dsp:nvSpPr>
        <dsp:cNvPr id="0" name=""/>
        <dsp:cNvSpPr/>
      </dsp:nvSpPr>
      <dsp:spPr>
        <a:xfrm>
          <a:off x="2749322" y="2524287"/>
          <a:ext cx="842552" cy="72597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D5B731A-1198-4155-90D6-ADBF017D63A7}">
      <dsp:nvSpPr>
        <dsp:cNvPr id="0" name=""/>
        <dsp:cNvSpPr/>
      </dsp:nvSpPr>
      <dsp:spPr>
        <a:xfrm>
          <a:off x="2264153" y="2889178"/>
          <a:ext cx="1830033" cy="15831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4989790"/>
                <a:satOff val="-3210"/>
                <a:lumOff val="2195"/>
                <a:alphaOff val="0"/>
                <a:tint val="98000"/>
                <a:lumMod val="114000"/>
              </a:schemeClr>
            </a:gs>
            <a:gs pos="100000">
              <a:schemeClr val="accent5">
                <a:hueOff val="4989790"/>
                <a:satOff val="-3210"/>
                <a:lumOff val="219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</a:p>
      </dsp:txBody>
      <dsp:txXfrm>
        <a:off x="2567428" y="3151547"/>
        <a:ext cx="1223483" cy="1058455"/>
      </dsp:txXfrm>
    </dsp:sp>
    <dsp:sp modelId="{F8FAD571-8E72-42B2-8772-F80A1B5F6B57}">
      <dsp:nvSpPr>
        <dsp:cNvPr id="0" name=""/>
        <dsp:cNvSpPr/>
      </dsp:nvSpPr>
      <dsp:spPr>
        <a:xfrm>
          <a:off x="2264153" y="971591"/>
          <a:ext cx="1830033" cy="158319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Agreements</a:t>
          </a:r>
        </a:p>
      </dsp:txBody>
      <dsp:txXfrm>
        <a:off x="2567428" y="1233960"/>
        <a:ext cx="1223483" cy="1058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hero.com/file/pqp6qj/3-What-are-the-two-major-components-of-risk-and-why-The-probability-of-th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ASSESSING COMPLIANCE RISK IN YOUR INTERNAL CONTROL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Donna Trujillo</a:t>
            </a:r>
          </a:p>
        </p:txBody>
      </p:sp>
    </p:spTree>
    <p:extLst>
      <p:ext uri="{BB962C8B-B14F-4D97-AF65-F5344CB8AC3E}">
        <p14:creationId xmlns:p14="http://schemas.microsoft.com/office/powerpoint/2010/main" val="22841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harm?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21597"/>
            <a:ext cx="8946541" cy="4770577"/>
          </a:xfrm>
        </p:spPr>
        <p:txBody>
          <a:bodyPr/>
          <a:lstStyle/>
          <a:p>
            <a:pPr lvl="1"/>
            <a:r>
              <a:rPr lang="en-US" sz="2400" dirty="0"/>
              <a:t>Buying a house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Starting a business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 Changing job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Not charging your phone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Not putting gas in your car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1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069" y="1853248"/>
            <a:ext cx="5050048" cy="43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83" y="1470587"/>
            <a:ext cx="7370130" cy="47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 AND MITIGATE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1" y="1984074"/>
            <a:ext cx="9024100" cy="4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8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42536"/>
            <a:ext cx="8946541" cy="4505863"/>
          </a:xfrm>
        </p:spPr>
        <p:txBody>
          <a:bodyPr>
            <a:normAutofit/>
          </a:bodyPr>
          <a:lstStyle/>
          <a:p>
            <a:r>
              <a:rPr lang="en-US" dirty="0"/>
              <a:t>ACCOUNTABILTY</a:t>
            </a:r>
          </a:p>
          <a:p>
            <a:endParaRPr lang="en-US" dirty="0"/>
          </a:p>
          <a:p>
            <a:r>
              <a:rPr lang="en-US" dirty="0"/>
              <a:t>RESPONSIBILITY </a:t>
            </a:r>
          </a:p>
          <a:p>
            <a:endParaRPr lang="en-US" dirty="0"/>
          </a:p>
          <a:p>
            <a:r>
              <a:rPr lang="en-US" dirty="0"/>
              <a:t>ETHICS</a:t>
            </a:r>
          </a:p>
          <a:p>
            <a:endParaRPr lang="en-US" dirty="0"/>
          </a:p>
          <a:p>
            <a:r>
              <a:rPr lang="en-US" dirty="0"/>
              <a:t>OTHERS?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dirty="0"/>
              <a:t>         “Tone at the Top!”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71" y="1395541"/>
            <a:ext cx="4816257" cy="3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Activities</a:t>
            </a:r>
          </a:p>
        </p:txBody>
      </p:sp>
      <p:sp>
        <p:nvSpPr>
          <p:cNvPr id="4" name="Oval 3"/>
          <p:cNvSpPr/>
          <p:nvPr/>
        </p:nvSpPr>
        <p:spPr>
          <a:xfrm>
            <a:off x="1036608" y="1543187"/>
            <a:ext cx="2750387" cy="13639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Documentation procedures</a:t>
            </a:r>
          </a:p>
        </p:txBody>
      </p:sp>
      <p:sp>
        <p:nvSpPr>
          <p:cNvPr id="7" name="Oval 6"/>
          <p:cNvSpPr/>
          <p:nvPr/>
        </p:nvSpPr>
        <p:spPr>
          <a:xfrm>
            <a:off x="4091797" y="2174201"/>
            <a:ext cx="2484407" cy="11904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Independent verification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615208" y="3934968"/>
            <a:ext cx="2446154" cy="2048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Establishment of responsibilities</a:t>
            </a:r>
          </a:p>
        </p:txBody>
      </p:sp>
      <p:sp>
        <p:nvSpPr>
          <p:cNvPr id="9" name="Oval 8"/>
          <p:cNvSpPr/>
          <p:nvPr/>
        </p:nvSpPr>
        <p:spPr>
          <a:xfrm>
            <a:off x="8022567" y="2918817"/>
            <a:ext cx="2484407" cy="14806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Segregation of duties</a:t>
            </a:r>
          </a:p>
        </p:txBody>
      </p:sp>
      <p:sp>
        <p:nvSpPr>
          <p:cNvPr id="10" name="Oval 9"/>
          <p:cNvSpPr/>
          <p:nvPr/>
        </p:nvSpPr>
        <p:spPr>
          <a:xfrm>
            <a:off x="1169597" y="3768650"/>
            <a:ext cx="2484407" cy="11904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Human Resource controls</a:t>
            </a:r>
          </a:p>
        </p:txBody>
      </p:sp>
      <p:sp>
        <p:nvSpPr>
          <p:cNvPr id="11" name="Oval 10"/>
          <p:cNvSpPr/>
          <p:nvPr/>
        </p:nvSpPr>
        <p:spPr>
          <a:xfrm>
            <a:off x="6576204" y="947964"/>
            <a:ext cx="2671313" cy="14756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controls</a:t>
            </a:r>
          </a:p>
        </p:txBody>
      </p:sp>
      <p:sp>
        <p:nvSpPr>
          <p:cNvPr id="12" name="Oval 11"/>
          <p:cNvSpPr/>
          <p:nvPr/>
        </p:nvSpPr>
        <p:spPr>
          <a:xfrm>
            <a:off x="7061362" y="5503719"/>
            <a:ext cx="2484407" cy="119044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5111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Code of Conduct</a:t>
            </a:r>
          </a:p>
          <a:p>
            <a:r>
              <a:rPr lang="en-US" sz="3600" dirty="0"/>
              <a:t>Job descriptions</a:t>
            </a:r>
          </a:p>
          <a:p>
            <a:r>
              <a:rPr lang="en-US" sz="3600" dirty="0"/>
              <a:t>Supporting documentation</a:t>
            </a:r>
          </a:p>
          <a:p>
            <a:r>
              <a:rPr lang="en-US" sz="3600" dirty="0"/>
              <a:t>Manuals </a:t>
            </a:r>
          </a:p>
          <a:p>
            <a:r>
              <a:rPr lang="en-US" sz="3600" dirty="0"/>
              <a:t>Agreements and contracts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42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closing documents.</a:t>
            </a:r>
          </a:p>
          <a:p>
            <a:endParaRPr lang="en-US" dirty="0"/>
          </a:p>
          <a:p>
            <a:r>
              <a:rPr lang="en-US" dirty="0"/>
              <a:t>Predictive analytics</a:t>
            </a:r>
          </a:p>
          <a:p>
            <a:endParaRPr lang="en-US" dirty="0"/>
          </a:p>
          <a:p>
            <a:r>
              <a:rPr lang="en-US" dirty="0"/>
              <a:t>Audits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endParaRPr lang="en-US" dirty="0"/>
          </a:p>
          <a:p>
            <a:r>
              <a:rPr lang="en-US" dirty="0"/>
              <a:t>Corrective 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880" y="2610843"/>
            <a:ext cx="3684946" cy="30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41202"/>
              </p:ext>
            </p:extLst>
          </p:nvPr>
        </p:nvGraphicFramePr>
        <p:xfrm>
          <a:off x="1103313" y="802257"/>
          <a:ext cx="9722838" cy="544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84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2370"/>
            <a:ext cx="8946541" cy="4756029"/>
          </a:xfrm>
        </p:spPr>
        <p:txBody>
          <a:bodyPr>
            <a:noAutofit/>
          </a:bodyPr>
          <a:lstStyle/>
          <a:p>
            <a:r>
              <a:rPr lang="en-US" sz="2400" dirty="0"/>
              <a:t>In accepting a grant (or </a:t>
            </a:r>
            <a:r>
              <a:rPr lang="en-US" sz="2400" dirty="0" err="1"/>
              <a:t>subgrant</a:t>
            </a:r>
            <a:r>
              <a:rPr lang="en-US" sz="2400" dirty="0"/>
              <a:t>), the recipient agrees to comply with the applicable requirements and to the prudent management of all expenditure and actions affecting the award.</a:t>
            </a:r>
          </a:p>
          <a:p>
            <a:r>
              <a:rPr lang="en-US" sz="2400" dirty="0"/>
              <a:t>Every submission (Grant application, performance and financial reports, periodic certifications) is a statement to a government official </a:t>
            </a:r>
          </a:p>
          <a:p>
            <a:r>
              <a:rPr lang="en-US" sz="2400" dirty="0"/>
              <a:t>Every request for payment is viewed as a certification that the awardee is complying with all material requirements and terms</a:t>
            </a:r>
          </a:p>
          <a:p>
            <a:r>
              <a:rPr lang="en-US" sz="2400" dirty="0"/>
              <a:t>Only Actual Authority will normally bind the government –beware of “guidance” from unauthorized government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396364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Risk is defined as exposure to danger, harm, loss.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25" y="1495712"/>
            <a:ext cx="3248976" cy="32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2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2370"/>
            <a:ext cx="8946541" cy="4756029"/>
          </a:xfrm>
        </p:spPr>
        <p:txBody>
          <a:bodyPr/>
          <a:lstStyle/>
          <a:p>
            <a:r>
              <a:rPr lang="en-US" dirty="0"/>
              <a:t>Adequate program documentation</a:t>
            </a:r>
          </a:p>
          <a:p>
            <a:r>
              <a:rPr lang="en-US" dirty="0"/>
              <a:t>Travel documentation</a:t>
            </a:r>
          </a:p>
          <a:p>
            <a:r>
              <a:rPr lang="en-US" dirty="0"/>
              <a:t>Cost-sharing</a:t>
            </a:r>
          </a:p>
          <a:p>
            <a:r>
              <a:rPr lang="en-US" dirty="0"/>
              <a:t>Records retention</a:t>
            </a:r>
          </a:p>
          <a:p>
            <a:r>
              <a:rPr lang="en-US" dirty="0"/>
              <a:t>Separate financial administration for each awards</a:t>
            </a:r>
          </a:p>
          <a:p>
            <a:r>
              <a:rPr lang="en-US" dirty="0"/>
              <a:t>Violations of institutional conflict of interest rules</a:t>
            </a:r>
          </a:p>
          <a:p>
            <a:r>
              <a:rPr lang="en-US" dirty="0"/>
              <a:t>Sub-awardee </a:t>
            </a:r>
            <a:r>
              <a:rPr lang="en-US" dirty="0" err="1"/>
              <a:t>monitoringResidual</a:t>
            </a:r>
            <a:r>
              <a:rPr lang="en-US" dirty="0"/>
              <a:t> funds – accounting and disposition</a:t>
            </a:r>
          </a:p>
          <a:p>
            <a:r>
              <a:rPr lang="en-US" dirty="0"/>
              <a:t>Labor Charging (i.e., Timekeeping) – Direct v. Indirect– Allocation over Multiple Projects– Consistency with Approved Grant Budget</a:t>
            </a:r>
          </a:p>
        </p:txBody>
      </p:sp>
    </p:spTree>
    <p:extLst>
      <p:ext uri="{BB962C8B-B14F-4D97-AF65-F5344CB8AC3E}">
        <p14:creationId xmlns:p14="http://schemas.microsoft.com/office/powerpoint/2010/main" val="95306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4732"/>
            <a:ext cx="8946541" cy="4833667"/>
          </a:xfrm>
        </p:spPr>
        <p:txBody>
          <a:bodyPr/>
          <a:lstStyle/>
          <a:p>
            <a:r>
              <a:rPr lang="en-US" dirty="0"/>
              <a:t>Organizational Policies and Procedures</a:t>
            </a:r>
          </a:p>
          <a:p>
            <a:pPr lvl="1"/>
            <a:r>
              <a:rPr lang="en-US" dirty="0"/>
              <a:t>Accounting/Purchasing/Code of Conduct policies tailored to Grant requirements and Organization</a:t>
            </a:r>
          </a:p>
          <a:p>
            <a:pPr lvl="1"/>
            <a:r>
              <a:rPr lang="en-US" dirty="0"/>
              <a:t>Training for Key Managers and Grant Management Personnel</a:t>
            </a:r>
          </a:p>
          <a:p>
            <a:pPr lvl="1"/>
            <a:r>
              <a:rPr lang="en-US" dirty="0"/>
              <a:t>Grant Closeout and Records Retention</a:t>
            </a:r>
          </a:p>
          <a:p>
            <a:r>
              <a:rPr lang="en-US" dirty="0" err="1"/>
              <a:t>Subawards</a:t>
            </a:r>
            <a:r>
              <a:rPr lang="en-US" dirty="0"/>
              <a:t> and Subcontracts</a:t>
            </a:r>
          </a:p>
          <a:p>
            <a:pPr lvl="1"/>
            <a:r>
              <a:rPr lang="en-US" dirty="0"/>
              <a:t>Flow-down required and desired Requirements</a:t>
            </a:r>
          </a:p>
          <a:p>
            <a:pPr lvl="1"/>
            <a:r>
              <a:rPr lang="en-US" dirty="0"/>
              <a:t>Actively manage and monitor performance</a:t>
            </a:r>
          </a:p>
          <a:p>
            <a:r>
              <a:rPr lang="en-US" dirty="0"/>
              <a:t>Regular Review of Above Items</a:t>
            </a:r>
          </a:p>
        </p:txBody>
      </p:sp>
    </p:spTree>
    <p:extLst>
      <p:ext uri="{BB962C8B-B14F-4D97-AF65-F5344CB8AC3E}">
        <p14:creationId xmlns:p14="http://schemas.microsoft.com/office/powerpoint/2010/main" val="98674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72" y="1673526"/>
            <a:ext cx="9307981" cy="45748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audit findings mean?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audit findings help strengthen internal controls?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all findings alike?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I respond to a finding?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82" y="2996418"/>
            <a:ext cx="3292125" cy="3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4931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8118" y="3427568"/>
            <a:ext cx="4396003" cy="272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362178"/>
            <a:ext cx="4425256" cy="27777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385" y="33192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hazard</a:t>
            </a:r>
            <a:r>
              <a:rPr lang="en-US" dirty="0"/>
              <a:t> is an something that can cause harm or damage to humans, property, or the environment. Risk is the probability that exposure to a </a:t>
            </a:r>
            <a:r>
              <a:rPr lang="en-US" b="1" dirty="0"/>
              <a:t>hazard</a:t>
            </a:r>
            <a:r>
              <a:rPr lang="en-US" dirty="0"/>
              <a:t> will lead to a negative consequence, or more simply, a </a:t>
            </a:r>
            <a:r>
              <a:rPr lang="en-US" b="1" dirty="0"/>
              <a:t>hazard</a:t>
            </a:r>
            <a:r>
              <a:rPr lang="en-US" dirty="0"/>
              <a:t> poses no risk if there is no exposure to that </a:t>
            </a:r>
            <a:r>
              <a:rPr lang="en-US" b="1" dirty="0"/>
              <a:t>hazard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2" y="1562406"/>
            <a:ext cx="2415749" cy="157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9675" y="5391509"/>
            <a:ext cx="472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“What’s the harm?”</a:t>
            </a:r>
          </a:p>
        </p:txBody>
      </p:sp>
    </p:spTree>
    <p:extLst>
      <p:ext uri="{BB962C8B-B14F-4D97-AF65-F5344CB8AC3E}">
        <p14:creationId xmlns:p14="http://schemas.microsoft.com/office/powerpoint/2010/main" val="8653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risk do we face in every day life?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2215433"/>
            <a:ext cx="4207268" cy="3046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0739" y="1923690"/>
            <a:ext cx="5598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exist in a continual process of assessing risk.</a:t>
            </a:r>
          </a:p>
          <a:p>
            <a:endParaRPr lang="en-US" sz="2400" b="1" dirty="0"/>
          </a:p>
          <a:p>
            <a:r>
              <a:rPr lang="en-US" dirty="0"/>
              <a:t>Purposeful assessment</a:t>
            </a:r>
          </a:p>
          <a:p>
            <a:endParaRPr lang="en-US" dirty="0"/>
          </a:p>
          <a:p>
            <a:r>
              <a:rPr lang="en-US" dirty="0"/>
              <a:t>Subconscious/intuitive assessment.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What purposeful assessments do we face in our lives?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types of risk are associated with the following:</a:t>
            </a:r>
          </a:p>
          <a:p>
            <a:pPr lvl="1"/>
            <a:r>
              <a:rPr lang="en-US" sz="2400" dirty="0"/>
              <a:t>Buying a house</a:t>
            </a:r>
          </a:p>
          <a:p>
            <a:pPr lvl="1"/>
            <a:r>
              <a:rPr lang="en-US" sz="2400" dirty="0"/>
              <a:t>Starting a business</a:t>
            </a:r>
          </a:p>
          <a:p>
            <a:pPr lvl="1"/>
            <a:r>
              <a:rPr lang="en-US" sz="2400" dirty="0"/>
              <a:t> Changing jobs</a:t>
            </a:r>
          </a:p>
          <a:p>
            <a:pPr lvl="1"/>
            <a:r>
              <a:rPr lang="en-US" sz="2400" dirty="0"/>
              <a:t>Not charging your phone</a:t>
            </a:r>
          </a:p>
          <a:p>
            <a:pPr lvl="1"/>
            <a:r>
              <a:rPr lang="en-US" sz="2400" dirty="0"/>
              <a:t>Not putting gas in your car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006" y="2981140"/>
            <a:ext cx="3589331" cy="1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1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What type of risk do we face as accountants or fiscal staff?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Recording estimates</a:t>
            </a:r>
          </a:p>
          <a:p>
            <a:r>
              <a:rPr lang="en-US" sz="2800" dirty="0"/>
              <a:t>Forecasting shortfalls</a:t>
            </a:r>
          </a:p>
          <a:p>
            <a:r>
              <a:rPr lang="en-US" sz="2800" dirty="0"/>
              <a:t>Posting incorrect transactions</a:t>
            </a:r>
          </a:p>
          <a:p>
            <a:r>
              <a:rPr lang="en-US" sz="2800" dirty="0"/>
              <a:t>Incorrect payments made to vendors</a:t>
            </a:r>
          </a:p>
          <a:p>
            <a:r>
              <a:rPr lang="en-US" sz="2800" dirty="0"/>
              <a:t>Budget shortages</a:t>
            </a:r>
          </a:p>
          <a:p>
            <a:r>
              <a:rPr lang="en-US" sz="2800" dirty="0"/>
              <a:t>Insufficient documentation or support</a:t>
            </a:r>
          </a:p>
          <a:p>
            <a:r>
              <a:rPr lang="en-US" sz="2800" dirty="0"/>
              <a:t>What other risks can you identify?</a:t>
            </a:r>
          </a:p>
        </p:txBody>
      </p:sp>
    </p:spTree>
    <p:extLst>
      <p:ext uri="{BB962C8B-B14F-4D97-AF65-F5344CB8AC3E}">
        <p14:creationId xmlns:p14="http://schemas.microsoft.com/office/powerpoint/2010/main" val="30679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AUDIT RISK!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42" y="173374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three types of audit risk are as follows:</a:t>
            </a:r>
            <a:endParaRPr lang="en-US" sz="2800" dirty="0"/>
          </a:p>
          <a:p>
            <a:r>
              <a:rPr lang="en-US" sz="2800" b="1" dirty="0"/>
              <a:t>Control risk</a:t>
            </a:r>
            <a:r>
              <a:rPr lang="en-US" sz="2800" dirty="0"/>
              <a:t>. This is the risk that potential </a:t>
            </a:r>
            <a:r>
              <a:rPr lang="en-US" sz="2800" b="1" dirty="0"/>
              <a:t>material</a:t>
            </a:r>
            <a:r>
              <a:rPr lang="en-US" sz="2800" dirty="0"/>
              <a:t> misstatements would not be detected or prevented by a client's control systems.</a:t>
            </a:r>
          </a:p>
          <a:p>
            <a:r>
              <a:rPr lang="en-US" sz="2800" b="1" dirty="0"/>
              <a:t>Detection risk</a:t>
            </a:r>
            <a:r>
              <a:rPr lang="en-US" sz="2800" dirty="0"/>
              <a:t>. This is the risk that the audit procedures used are not capable of detecting a </a:t>
            </a:r>
            <a:r>
              <a:rPr lang="en-US" sz="2800" b="1" dirty="0"/>
              <a:t>material</a:t>
            </a:r>
            <a:r>
              <a:rPr lang="en-US" sz="2800" dirty="0"/>
              <a:t> misstatement.</a:t>
            </a:r>
          </a:p>
          <a:p>
            <a:r>
              <a:rPr lang="en-US" sz="2800" b="1" dirty="0"/>
              <a:t>Inherent risk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12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Organizations must have adequate internal controls in place to prevent and detect instances of fraud and error.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Control risk is considered to be high where the audit entity does not have adequate internal controls to prevent and detect instances of fraud and error in the financial statements.</a:t>
            </a:r>
          </a:p>
        </p:txBody>
      </p:sp>
    </p:spTree>
    <p:extLst>
      <p:ext uri="{BB962C8B-B14F-4D97-AF65-F5344CB8AC3E}">
        <p14:creationId xmlns:p14="http://schemas.microsoft.com/office/powerpoint/2010/main" val="33901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048" y="1681982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Risk assessment</a:t>
            </a:r>
            <a:r>
              <a:rPr lang="en-US" sz="2800" dirty="0"/>
              <a:t> is a term used to describe the overall process or method where you: Identify hazards and </a:t>
            </a:r>
            <a:r>
              <a:rPr lang="en-US" sz="2800" b="1" dirty="0"/>
              <a:t>risk</a:t>
            </a:r>
            <a:r>
              <a:rPr lang="en-US" sz="2800" dirty="0"/>
              <a:t> factors that have the potential to cause harm.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Components of Risk</a:t>
            </a:r>
          </a:p>
          <a:p>
            <a:pPr lvl="1"/>
            <a:r>
              <a:rPr lang="en-US" dirty="0"/>
              <a:t>The probability of an incident occurring, and</a:t>
            </a:r>
          </a:p>
          <a:p>
            <a:pPr lvl="1"/>
            <a:r>
              <a:rPr lang="en-US" dirty="0"/>
              <a:t>The impact of the incident. </a:t>
            </a:r>
          </a:p>
          <a:p>
            <a:pPr marL="457200" lvl="1" indent="0">
              <a:buNone/>
            </a:pPr>
            <a:r>
              <a:rPr lang="en-US" sz="2400" dirty="0"/>
              <a:t>If any of these </a:t>
            </a:r>
            <a:r>
              <a:rPr lang="en-US" sz="2400" b="1" dirty="0"/>
              <a:t>two</a:t>
            </a:r>
            <a:r>
              <a:rPr lang="en-US" sz="2400" dirty="0"/>
              <a:t> increased, </a:t>
            </a:r>
            <a:r>
              <a:rPr lang="en-US" sz="2400" b="1" dirty="0"/>
              <a:t>risk</a:t>
            </a:r>
            <a:r>
              <a:rPr lang="en-US" sz="2400" dirty="0"/>
              <a:t> will increase. </a:t>
            </a:r>
          </a:p>
          <a:p>
            <a:br>
              <a:rPr lang="en-US" dirty="0">
                <a:hlinkClick r:id="rId2"/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49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697</Words>
  <Application>Microsoft Macintosh PowerPoint</Application>
  <PresentationFormat>Widescreen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ASSESSING COMPLIANCE RISK IN YOUR INTERNAL CONTROL ENVIRONMENT</vt:lpstr>
      <vt:lpstr>What is risk?</vt:lpstr>
      <vt:lpstr>Hazards</vt:lpstr>
      <vt:lpstr>What types of risk do we face in every day life? </vt:lpstr>
      <vt:lpstr>What purposeful assessments do we face in our lives?</vt:lpstr>
      <vt:lpstr>What type of risk do we face as accountants or fiscal staff?</vt:lpstr>
      <vt:lpstr>LET’S TALK ABOUT AUDIT RISK!</vt:lpstr>
      <vt:lpstr>CONTROL RISK</vt:lpstr>
      <vt:lpstr>Assessing Risk</vt:lpstr>
      <vt:lpstr>What’s the harm?</vt:lpstr>
      <vt:lpstr>RISK MANAGEMENT</vt:lpstr>
      <vt:lpstr>TAKING ACTION</vt:lpstr>
      <vt:lpstr>ACCEPT AND MITIGATE</vt:lpstr>
      <vt:lpstr>Control Environment</vt:lpstr>
      <vt:lpstr>Control Activities</vt:lpstr>
      <vt:lpstr>Information and Communication</vt:lpstr>
      <vt:lpstr>Monitoring</vt:lpstr>
      <vt:lpstr>Compliance</vt:lpstr>
      <vt:lpstr>Grant Compliance</vt:lpstr>
      <vt:lpstr>Risk Areas</vt:lpstr>
      <vt:lpstr>Strategies</vt:lpstr>
      <vt:lpstr>Audit findings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COMPLIANCE RISK IN YOUR INTERNAL CONTROL ENVIRONMENT</dc:title>
  <dc:creator>Donna Trujillo</dc:creator>
  <cp:lastModifiedBy>Elena Tercero</cp:lastModifiedBy>
  <cp:revision>26</cp:revision>
  <dcterms:created xsi:type="dcterms:W3CDTF">2021-03-26T18:01:20Z</dcterms:created>
  <dcterms:modified xsi:type="dcterms:W3CDTF">2021-03-29T03:29:16Z</dcterms:modified>
</cp:coreProperties>
</file>