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Override1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  <p:sldMasterId id="2147483648" r:id="rId5"/>
    <p:sldMasterId id="2147483684" r:id="rId6"/>
  </p:sldMasterIdLst>
  <p:notesMasterIdLst>
    <p:notesMasterId r:id="rId37"/>
  </p:notesMasterIdLst>
  <p:sldIdLst>
    <p:sldId id="256" r:id="rId7"/>
    <p:sldId id="269" r:id="rId8"/>
    <p:sldId id="270" r:id="rId9"/>
    <p:sldId id="261" r:id="rId10"/>
    <p:sldId id="267" r:id="rId11"/>
    <p:sldId id="279" r:id="rId12"/>
    <p:sldId id="257" r:id="rId13"/>
    <p:sldId id="271" r:id="rId14"/>
    <p:sldId id="272" r:id="rId15"/>
    <p:sldId id="268" r:id="rId16"/>
    <p:sldId id="273" r:id="rId17"/>
    <p:sldId id="262" r:id="rId18"/>
    <p:sldId id="280" r:id="rId19"/>
    <p:sldId id="258" r:id="rId20"/>
    <p:sldId id="287" r:id="rId21"/>
    <p:sldId id="286" r:id="rId22"/>
    <p:sldId id="288" r:id="rId23"/>
    <p:sldId id="263" r:id="rId24"/>
    <p:sldId id="259" r:id="rId25"/>
    <p:sldId id="281" r:id="rId26"/>
    <p:sldId id="260" r:id="rId27"/>
    <p:sldId id="264" r:id="rId28"/>
    <p:sldId id="266" r:id="rId29"/>
    <p:sldId id="265" r:id="rId30"/>
    <p:sldId id="278" r:id="rId31"/>
    <p:sldId id="274" r:id="rId32"/>
    <p:sldId id="277" r:id="rId33"/>
    <p:sldId id="285" r:id="rId34"/>
    <p:sldId id="282" r:id="rId35"/>
    <p:sldId id="283" r:id="rId3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E8D728-4E36-436B-96D7-45AE936A4753}" v="982" dt="2021-03-31T18:01:10.97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microsoft.com/office/2015/10/relationships/revisionInfo" Target="revisionInfo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/Relationships>
</file>

<file path=ppt/diagrams/_rels/data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ata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_rels/drawing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svg"/><Relationship Id="rId1" Type="http://schemas.openxmlformats.org/officeDocument/2006/relationships/image" Target="../media/image8.png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/Relationships>
</file>

<file path=ppt/diagrams/_rels/drawing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sv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svg"/><Relationship Id="rId1" Type="http://schemas.openxmlformats.org/officeDocument/2006/relationships/image" Target="../media/image25.png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681E812-1CE3-4301-A242-4711916C47B7}" type="doc">
      <dgm:prSet loTypeId="urn:microsoft.com/office/officeart/2005/8/layout/vList2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17D8CD0-4259-4625-89BC-78BDC1DF5D08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 Financial</a:t>
          </a:r>
          <a:endParaRPr lang="en-US" dirty="0"/>
        </a:p>
      </dgm:t>
    </dgm:pt>
    <dgm:pt modelId="{FE4514E4-69BF-451C-AAFD-D761ACB9DC77}" type="parTrans" cxnId="{19BF8AAA-B3E5-4405-A574-03497877794F}">
      <dgm:prSet/>
      <dgm:spPr/>
      <dgm:t>
        <a:bodyPr/>
        <a:lstStyle/>
        <a:p>
          <a:endParaRPr lang="en-US"/>
        </a:p>
      </dgm:t>
    </dgm:pt>
    <dgm:pt modelId="{7BE3ECD4-D530-4B94-8077-AD36DBD4C579}" type="sibTrans" cxnId="{19BF8AAA-B3E5-4405-A574-03497877794F}">
      <dgm:prSet/>
      <dgm:spPr/>
      <dgm:t>
        <a:bodyPr/>
        <a:lstStyle/>
        <a:p>
          <a:endParaRPr lang="en-US"/>
        </a:p>
      </dgm:t>
    </dgm:pt>
    <dgm:pt modelId="{315FBE1E-3B5F-4EF4-AB8E-0407AB19216F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Human Resources </a:t>
          </a:r>
          <a:endParaRPr lang="en-US" dirty="0"/>
        </a:p>
      </dgm:t>
    </dgm:pt>
    <dgm:pt modelId="{639760D4-4C85-429A-B817-E16F144EB06C}" type="parTrans" cxnId="{DC6FC5A2-0AD2-4FB9-AC59-8DB956A6EC67}">
      <dgm:prSet/>
      <dgm:spPr/>
      <dgm:t>
        <a:bodyPr/>
        <a:lstStyle/>
        <a:p>
          <a:endParaRPr lang="en-US"/>
        </a:p>
      </dgm:t>
    </dgm:pt>
    <dgm:pt modelId="{A150343C-18B2-435A-83F0-4B0D3D82FBB2}" type="sibTrans" cxnId="{DC6FC5A2-0AD2-4FB9-AC59-8DB956A6EC67}">
      <dgm:prSet/>
      <dgm:spPr/>
      <dgm:t>
        <a:bodyPr/>
        <a:lstStyle/>
        <a:p>
          <a:endParaRPr lang="en-US"/>
        </a:p>
      </dgm:t>
    </dgm:pt>
    <dgm:pt modelId="{902C453F-E26E-4DA3-ADF9-3B9E55AED92A}">
      <dgm:prSet phldrT="[Text]" phldr="0"/>
      <dgm:spPr/>
      <dgm:t>
        <a:bodyPr/>
        <a:lstStyle/>
        <a:p>
          <a:pPr rtl="0"/>
          <a:r>
            <a:rPr lang="en-US" dirty="0">
              <a:latin typeface="Calibri Light" panose="020F0302020204030204"/>
            </a:rPr>
            <a:t>Asset Management</a:t>
          </a:r>
          <a:endParaRPr lang="en-US" dirty="0"/>
        </a:p>
      </dgm:t>
    </dgm:pt>
    <dgm:pt modelId="{611CE1E3-1E7E-42F9-9D8F-1B9FA22DB46B}" type="parTrans" cxnId="{4357BE2D-AEEA-4714-ADAF-806B74100A36}">
      <dgm:prSet/>
      <dgm:spPr/>
      <dgm:t>
        <a:bodyPr/>
        <a:lstStyle/>
        <a:p>
          <a:endParaRPr lang="en-US"/>
        </a:p>
      </dgm:t>
    </dgm:pt>
    <dgm:pt modelId="{0FDEAC51-8E1A-45D9-8ED6-BCA322051A29}" type="sibTrans" cxnId="{4357BE2D-AEEA-4714-ADAF-806B74100A36}">
      <dgm:prSet/>
      <dgm:spPr/>
      <dgm:t>
        <a:bodyPr/>
        <a:lstStyle/>
        <a:p>
          <a:endParaRPr lang="en-US"/>
        </a:p>
      </dgm:t>
    </dgm:pt>
    <dgm:pt modelId="{AF1DB5F5-5BB1-44A9-8E42-93467AE760E7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Utilities</a:t>
          </a:r>
          <a:endParaRPr lang="en-US" dirty="0"/>
        </a:p>
      </dgm:t>
    </dgm:pt>
    <dgm:pt modelId="{0FFFEC6C-C1EE-4E34-9226-8F6EAF445FED}" type="parTrans" cxnId="{8850088B-EC5F-4BA0-ABD8-8BB000DAB6E0}">
      <dgm:prSet/>
      <dgm:spPr/>
      <dgm:t>
        <a:bodyPr/>
        <a:lstStyle/>
        <a:p>
          <a:endParaRPr lang="en-US"/>
        </a:p>
      </dgm:t>
    </dgm:pt>
    <dgm:pt modelId="{01569C1B-DAE5-4FD9-9526-4A8A6FC4AEF0}" type="sibTrans" cxnId="{8850088B-EC5F-4BA0-ABD8-8BB000DAB6E0}">
      <dgm:prSet/>
      <dgm:spPr/>
      <dgm:t>
        <a:bodyPr/>
        <a:lstStyle/>
        <a:p>
          <a:endParaRPr lang="en-US"/>
        </a:p>
      </dgm:t>
    </dgm:pt>
    <dgm:pt modelId="{49462A29-C3F4-498E-B442-0CB4D7ACA0A6}">
      <dgm:prSet phldrT="[Text]" phldr="0"/>
      <dgm:spPr/>
      <dgm:t>
        <a:bodyPr/>
        <a:lstStyle/>
        <a:p>
          <a:r>
            <a:rPr lang="en-US" dirty="0">
              <a:latin typeface="Calibri Light" panose="020F0302020204030204"/>
            </a:rPr>
            <a:t>Cashiering</a:t>
          </a:r>
          <a:endParaRPr lang="en-US" dirty="0"/>
        </a:p>
      </dgm:t>
    </dgm:pt>
    <dgm:pt modelId="{3A48745F-E41D-4397-B470-BF37FAE8E19A}" type="parTrans" cxnId="{8D708D31-DAA3-4A56-A535-39E1AA3C6E00}">
      <dgm:prSet/>
      <dgm:spPr/>
      <dgm:t>
        <a:bodyPr/>
        <a:lstStyle/>
        <a:p>
          <a:endParaRPr lang="en-US"/>
        </a:p>
      </dgm:t>
    </dgm:pt>
    <dgm:pt modelId="{485A6ABA-9421-4156-A24E-6B306D147E40}" type="sibTrans" cxnId="{8D708D31-DAA3-4A56-A535-39E1AA3C6E00}">
      <dgm:prSet/>
      <dgm:spPr/>
      <dgm:t>
        <a:bodyPr/>
        <a:lstStyle/>
        <a:p>
          <a:endParaRPr lang="en-US"/>
        </a:p>
      </dgm:t>
    </dgm:pt>
    <dgm:pt modelId="{FB98D2E2-A1ED-49D2-8493-4167C4D6FF0F}" type="pres">
      <dgm:prSet presAssocID="{9681E812-1CE3-4301-A242-4711916C47B7}" presName="linear" presStyleCnt="0">
        <dgm:presLayoutVars>
          <dgm:animLvl val="lvl"/>
          <dgm:resizeHandles val="exact"/>
        </dgm:presLayoutVars>
      </dgm:prSet>
      <dgm:spPr/>
    </dgm:pt>
    <dgm:pt modelId="{637D7511-95CA-4BC2-AA42-0840F0F44CAA}" type="pres">
      <dgm:prSet presAssocID="{617D8CD0-4259-4625-89BC-78BDC1DF5D0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FCA9F9C8-A5F8-46BE-9A8F-FA9CEF7B0856}" type="pres">
      <dgm:prSet presAssocID="{7BE3ECD4-D530-4B94-8077-AD36DBD4C579}" presName="spacer" presStyleCnt="0"/>
      <dgm:spPr/>
    </dgm:pt>
    <dgm:pt modelId="{3AE30EE9-AD46-4BDB-B2C3-BBBD4A108DBB}" type="pres">
      <dgm:prSet presAssocID="{315FBE1E-3B5F-4EF4-AB8E-0407AB19216F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221C98FD-8846-419E-82B0-EBCC918A83E4}" type="pres">
      <dgm:prSet presAssocID="{A150343C-18B2-435A-83F0-4B0D3D82FBB2}" presName="spacer" presStyleCnt="0"/>
      <dgm:spPr/>
    </dgm:pt>
    <dgm:pt modelId="{1632E937-76A8-403E-9166-07BA4BA8656B}" type="pres">
      <dgm:prSet presAssocID="{902C453F-E26E-4DA3-ADF9-3B9E55AED92A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F3407D93-7846-48AE-B8ED-5981CE91398C}" type="pres">
      <dgm:prSet presAssocID="{0FDEAC51-8E1A-45D9-8ED6-BCA322051A29}" presName="spacer" presStyleCnt="0"/>
      <dgm:spPr/>
    </dgm:pt>
    <dgm:pt modelId="{90E40AFC-5940-4023-81ED-2EB82C6EE384}" type="pres">
      <dgm:prSet presAssocID="{AF1DB5F5-5BB1-44A9-8E42-93467AE760E7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C39301FD-4AB5-4497-97C6-D32DF3E20D15}" type="pres">
      <dgm:prSet presAssocID="{01569C1B-DAE5-4FD9-9526-4A8A6FC4AEF0}" presName="spacer" presStyleCnt="0"/>
      <dgm:spPr/>
    </dgm:pt>
    <dgm:pt modelId="{847B57AB-9B8E-4BE2-B0F7-FD2A4622FD65}" type="pres">
      <dgm:prSet presAssocID="{49462A29-C3F4-498E-B442-0CB4D7ACA0A6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4357BE2D-AEEA-4714-ADAF-806B74100A36}" srcId="{9681E812-1CE3-4301-A242-4711916C47B7}" destId="{902C453F-E26E-4DA3-ADF9-3B9E55AED92A}" srcOrd="2" destOrd="0" parTransId="{611CE1E3-1E7E-42F9-9D8F-1B9FA22DB46B}" sibTransId="{0FDEAC51-8E1A-45D9-8ED6-BCA322051A29}"/>
    <dgm:cxn modelId="{8D708D31-DAA3-4A56-A535-39E1AA3C6E00}" srcId="{9681E812-1CE3-4301-A242-4711916C47B7}" destId="{49462A29-C3F4-498E-B442-0CB4D7ACA0A6}" srcOrd="4" destOrd="0" parTransId="{3A48745F-E41D-4397-B470-BF37FAE8E19A}" sibTransId="{485A6ABA-9421-4156-A24E-6B306D147E40}"/>
    <dgm:cxn modelId="{5833E83C-6E4D-4668-B1DC-6F88C4032A25}" type="presOf" srcId="{617D8CD0-4259-4625-89BC-78BDC1DF5D08}" destId="{637D7511-95CA-4BC2-AA42-0840F0F44CAA}" srcOrd="0" destOrd="0" presId="urn:microsoft.com/office/officeart/2005/8/layout/vList2"/>
    <dgm:cxn modelId="{8850088B-EC5F-4BA0-ABD8-8BB000DAB6E0}" srcId="{9681E812-1CE3-4301-A242-4711916C47B7}" destId="{AF1DB5F5-5BB1-44A9-8E42-93467AE760E7}" srcOrd="3" destOrd="0" parTransId="{0FFFEC6C-C1EE-4E34-9226-8F6EAF445FED}" sibTransId="{01569C1B-DAE5-4FD9-9526-4A8A6FC4AEF0}"/>
    <dgm:cxn modelId="{158F7B9F-37D4-4A48-BCD2-2D9DEAE2A638}" type="presOf" srcId="{902C453F-E26E-4DA3-ADF9-3B9E55AED92A}" destId="{1632E937-76A8-403E-9166-07BA4BA8656B}" srcOrd="0" destOrd="0" presId="urn:microsoft.com/office/officeart/2005/8/layout/vList2"/>
    <dgm:cxn modelId="{DC6FC5A2-0AD2-4FB9-AC59-8DB956A6EC67}" srcId="{9681E812-1CE3-4301-A242-4711916C47B7}" destId="{315FBE1E-3B5F-4EF4-AB8E-0407AB19216F}" srcOrd="1" destOrd="0" parTransId="{639760D4-4C85-429A-B817-E16F144EB06C}" sibTransId="{A150343C-18B2-435A-83F0-4B0D3D82FBB2}"/>
    <dgm:cxn modelId="{19BF8AAA-B3E5-4405-A574-03497877794F}" srcId="{9681E812-1CE3-4301-A242-4711916C47B7}" destId="{617D8CD0-4259-4625-89BC-78BDC1DF5D08}" srcOrd="0" destOrd="0" parTransId="{FE4514E4-69BF-451C-AAFD-D761ACB9DC77}" sibTransId="{7BE3ECD4-D530-4B94-8077-AD36DBD4C579}"/>
    <dgm:cxn modelId="{CCE030B6-8B0A-4105-8C85-4BB48CFDB24C}" type="presOf" srcId="{49462A29-C3F4-498E-B442-0CB4D7ACA0A6}" destId="{847B57AB-9B8E-4BE2-B0F7-FD2A4622FD65}" srcOrd="0" destOrd="0" presId="urn:microsoft.com/office/officeart/2005/8/layout/vList2"/>
    <dgm:cxn modelId="{15BB7EBA-2055-435B-BB2F-B4CE4565837C}" type="presOf" srcId="{9681E812-1CE3-4301-A242-4711916C47B7}" destId="{FB98D2E2-A1ED-49D2-8493-4167C4D6FF0F}" srcOrd="0" destOrd="0" presId="urn:microsoft.com/office/officeart/2005/8/layout/vList2"/>
    <dgm:cxn modelId="{781B67CA-6F10-48B8-A1C2-AD898FAD7ACE}" type="presOf" srcId="{AF1DB5F5-5BB1-44A9-8E42-93467AE760E7}" destId="{90E40AFC-5940-4023-81ED-2EB82C6EE384}" srcOrd="0" destOrd="0" presId="urn:microsoft.com/office/officeart/2005/8/layout/vList2"/>
    <dgm:cxn modelId="{EEEC2FD1-71C0-428D-9C4B-1AC77A73B92D}" type="presOf" srcId="{315FBE1E-3B5F-4EF4-AB8E-0407AB19216F}" destId="{3AE30EE9-AD46-4BDB-B2C3-BBBD4A108DBB}" srcOrd="0" destOrd="0" presId="urn:microsoft.com/office/officeart/2005/8/layout/vList2"/>
    <dgm:cxn modelId="{778381A6-2C5F-4963-9D65-13D4BD2030BE}" type="presParOf" srcId="{FB98D2E2-A1ED-49D2-8493-4167C4D6FF0F}" destId="{637D7511-95CA-4BC2-AA42-0840F0F44CAA}" srcOrd="0" destOrd="0" presId="urn:microsoft.com/office/officeart/2005/8/layout/vList2"/>
    <dgm:cxn modelId="{38C20BE7-D867-49FD-9E3E-71ADFF70CE13}" type="presParOf" srcId="{FB98D2E2-A1ED-49D2-8493-4167C4D6FF0F}" destId="{FCA9F9C8-A5F8-46BE-9A8F-FA9CEF7B0856}" srcOrd="1" destOrd="0" presId="urn:microsoft.com/office/officeart/2005/8/layout/vList2"/>
    <dgm:cxn modelId="{97B76559-6090-4B7A-A4D7-2B92209CFA36}" type="presParOf" srcId="{FB98D2E2-A1ED-49D2-8493-4167C4D6FF0F}" destId="{3AE30EE9-AD46-4BDB-B2C3-BBBD4A108DBB}" srcOrd="2" destOrd="0" presId="urn:microsoft.com/office/officeart/2005/8/layout/vList2"/>
    <dgm:cxn modelId="{5400707E-88AD-462C-BFBA-B47F2E2E176F}" type="presParOf" srcId="{FB98D2E2-A1ED-49D2-8493-4167C4D6FF0F}" destId="{221C98FD-8846-419E-82B0-EBCC918A83E4}" srcOrd="3" destOrd="0" presId="urn:microsoft.com/office/officeart/2005/8/layout/vList2"/>
    <dgm:cxn modelId="{AACA74FD-09F6-4F87-AA8F-70C8B3E49549}" type="presParOf" srcId="{FB98D2E2-A1ED-49D2-8493-4167C4D6FF0F}" destId="{1632E937-76A8-403E-9166-07BA4BA8656B}" srcOrd="4" destOrd="0" presId="urn:microsoft.com/office/officeart/2005/8/layout/vList2"/>
    <dgm:cxn modelId="{7F9F4E4B-1E55-4A6F-AE87-C31E71BE43EC}" type="presParOf" srcId="{FB98D2E2-A1ED-49D2-8493-4167C4D6FF0F}" destId="{F3407D93-7846-48AE-B8ED-5981CE91398C}" srcOrd="5" destOrd="0" presId="urn:microsoft.com/office/officeart/2005/8/layout/vList2"/>
    <dgm:cxn modelId="{FEAAAE28-A0DE-499A-A018-8F011B9FD783}" type="presParOf" srcId="{FB98D2E2-A1ED-49D2-8493-4167C4D6FF0F}" destId="{90E40AFC-5940-4023-81ED-2EB82C6EE384}" srcOrd="6" destOrd="0" presId="urn:microsoft.com/office/officeart/2005/8/layout/vList2"/>
    <dgm:cxn modelId="{81BEDCFD-A296-42E0-8BC3-CAD305D28772}" type="presParOf" srcId="{FB98D2E2-A1ED-49D2-8493-4167C4D6FF0F}" destId="{C39301FD-4AB5-4497-97C6-D32DF3E20D15}" srcOrd="7" destOrd="0" presId="urn:microsoft.com/office/officeart/2005/8/layout/vList2"/>
    <dgm:cxn modelId="{5FC0492D-CA11-497A-ADB7-FA8E77001208}" type="presParOf" srcId="{FB98D2E2-A1ED-49D2-8493-4167C4D6FF0F}" destId="{847B57AB-9B8E-4BE2-B0F7-FD2A4622FD65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14B3DC-4FA7-4A97-9458-C9C43F8C81E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5" csCatId="colorful" phldr="1"/>
      <dgm:spPr/>
      <dgm:t>
        <a:bodyPr/>
        <a:lstStyle/>
        <a:p>
          <a:endParaRPr lang="en-US"/>
        </a:p>
      </dgm:t>
    </dgm:pt>
    <dgm:pt modelId="{C0BA3837-EC42-497E-9362-CAD6BEFC823B}">
      <dgm:prSet/>
      <dgm:spPr/>
      <dgm:t>
        <a:bodyPr/>
        <a:lstStyle/>
        <a:p>
          <a:r>
            <a:rPr lang="en-US"/>
            <a:t>Actual Software Cost </a:t>
          </a:r>
        </a:p>
      </dgm:t>
    </dgm:pt>
    <dgm:pt modelId="{13789AC3-DB3D-4D8D-B9DD-6BA983DAF319}" type="parTrans" cxnId="{97322640-1B62-4A57-A52D-905EBA85FFE8}">
      <dgm:prSet/>
      <dgm:spPr/>
      <dgm:t>
        <a:bodyPr/>
        <a:lstStyle/>
        <a:p>
          <a:endParaRPr lang="en-US"/>
        </a:p>
      </dgm:t>
    </dgm:pt>
    <dgm:pt modelId="{729B3DEE-B1C5-4200-860C-2EBCEB38A721}" type="sibTrans" cxnId="{97322640-1B62-4A57-A52D-905EBA85FFE8}">
      <dgm:prSet/>
      <dgm:spPr/>
      <dgm:t>
        <a:bodyPr/>
        <a:lstStyle/>
        <a:p>
          <a:endParaRPr lang="en-US"/>
        </a:p>
      </dgm:t>
    </dgm:pt>
    <dgm:pt modelId="{11A8D599-7E96-4DBC-8F61-1203C4C65422}">
      <dgm:prSet/>
      <dgm:spPr/>
      <dgm:t>
        <a:bodyPr/>
        <a:lstStyle/>
        <a:p>
          <a:r>
            <a:rPr lang="en-US"/>
            <a:t>+ Ancillary Technology Needs </a:t>
          </a:r>
        </a:p>
      </dgm:t>
    </dgm:pt>
    <dgm:pt modelId="{AECFA098-8F7F-4254-AF71-3D92115F17D5}" type="parTrans" cxnId="{A286F3F6-7642-45CA-8C4A-C9C71733A4A2}">
      <dgm:prSet/>
      <dgm:spPr/>
      <dgm:t>
        <a:bodyPr/>
        <a:lstStyle/>
        <a:p>
          <a:endParaRPr lang="en-US"/>
        </a:p>
      </dgm:t>
    </dgm:pt>
    <dgm:pt modelId="{6FFDA601-EBBF-49EE-8B25-981B22176B0D}" type="sibTrans" cxnId="{A286F3F6-7642-45CA-8C4A-C9C71733A4A2}">
      <dgm:prSet/>
      <dgm:spPr/>
      <dgm:t>
        <a:bodyPr/>
        <a:lstStyle/>
        <a:p>
          <a:endParaRPr lang="en-US"/>
        </a:p>
      </dgm:t>
    </dgm:pt>
    <dgm:pt modelId="{FEB7E08F-DB18-4239-A09A-F0C7281384E3}">
      <dgm:prSet/>
      <dgm:spPr/>
      <dgm:t>
        <a:bodyPr/>
        <a:lstStyle/>
        <a:p>
          <a:r>
            <a:rPr lang="en-US"/>
            <a:t>+ Resource Plan </a:t>
          </a:r>
        </a:p>
      </dgm:t>
    </dgm:pt>
    <dgm:pt modelId="{3FB16E55-BE50-47C6-9971-EB3128F0A139}" type="parTrans" cxnId="{0912F092-8236-49F3-96F9-2D248096B108}">
      <dgm:prSet/>
      <dgm:spPr/>
      <dgm:t>
        <a:bodyPr/>
        <a:lstStyle/>
        <a:p>
          <a:endParaRPr lang="en-US"/>
        </a:p>
      </dgm:t>
    </dgm:pt>
    <dgm:pt modelId="{4B2D982D-D0BE-46FE-8429-ECD3F2960A89}" type="sibTrans" cxnId="{0912F092-8236-49F3-96F9-2D248096B108}">
      <dgm:prSet/>
      <dgm:spPr/>
      <dgm:t>
        <a:bodyPr/>
        <a:lstStyle/>
        <a:p>
          <a:endParaRPr lang="en-US"/>
        </a:p>
      </dgm:t>
    </dgm:pt>
    <dgm:pt modelId="{E5270C87-062A-4E06-93FC-CF2BB8A53552}">
      <dgm:prSet/>
      <dgm:spPr/>
      <dgm:t>
        <a:bodyPr/>
        <a:lstStyle/>
        <a:p>
          <a:r>
            <a:rPr lang="en-US"/>
            <a:t>+ Contingency </a:t>
          </a:r>
        </a:p>
      </dgm:t>
    </dgm:pt>
    <dgm:pt modelId="{6DBB813A-E8D2-4D7C-99B5-3159B4B29B08}" type="parTrans" cxnId="{CC26C1C4-9503-46E3-B438-D283CC8A2AA2}">
      <dgm:prSet/>
      <dgm:spPr/>
      <dgm:t>
        <a:bodyPr/>
        <a:lstStyle/>
        <a:p>
          <a:endParaRPr lang="en-US"/>
        </a:p>
      </dgm:t>
    </dgm:pt>
    <dgm:pt modelId="{8EDA7175-A863-407E-9793-4D30D0A768E8}" type="sibTrans" cxnId="{CC26C1C4-9503-46E3-B438-D283CC8A2AA2}">
      <dgm:prSet/>
      <dgm:spPr/>
      <dgm:t>
        <a:bodyPr/>
        <a:lstStyle/>
        <a:p>
          <a:endParaRPr lang="en-US"/>
        </a:p>
      </dgm:t>
    </dgm:pt>
    <dgm:pt modelId="{A8D0A5A8-8FB2-4D3C-859B-AA855ADC6269}">
      <dgm:prSet/>
      <dgm:spPr/>
      <dgm:t>
        <a:bodyPr/>
        <a:lstStyle/>
        <a:p>
          <a:r>
            <a:rPr lang="en-US"/>
            <a:t>= Project Budget</a:t>
          </a:r>
        </a:p>
      </dgm:t>
    </dgm:pt>
    <dgm:pt modelId="{505C21C0-898D-4325-9759-3CC64EAA96E0}" type="parTrans" cxnId="{0FA401FD-EE3C-42BE-AD05-D6ED2AB4520A}">
      <dgm:prSet/>
      <dgm:spPr/>
      <dgm:t>
        <a:bodyPr/>
        <a:lstStyle/>
        <a:p>
          <a:endParaRPr lang="en-US"/>
        </a:p>
      </dgm:t>
    </dgm:pt>
    <dgm:pt modelId="{98D5D8CE-2D25-440B-9496-984E9CE33539}" type="sibTrans" cxnId="{0FA401FD-EE3C-42BE-AD05-D6ED2AB4520A}">
      <dgm:prSet/>
      <dgm:spPr/>
      <dgm:t>
        <a:bodyPr/>
        <a:lstStyle/>
        <a:p>
          <a:endParaRPr lang="en-US"/>
        </a:p>
      </dgm:t>
    </dgm:pt>
    <dgm:pt modelId="{5F7E3614-43A6-42FC-809A-08BFC4C4ADCE}" type="pres">
      <dgm:prSet presAssocID="{FD14B3DC-4FA7-4A97-9458-C9C43F8C81E1}" presName="root" presStyleCnt="0">
        <dgm:presLayoutVars>
          <dgm:dir/>
          <dgm:resizeHandles val="exact"/>
        </dgm:presLayoutVars>
      </dgm:prSet>
      <dgm:spPr/>
    </dgm:pt>
    <dgm:pt modelId="{683D63D8-3EA1-40C6-9AC1-1A4C72AC7A27}" type="pres">
      <dgm:prSet presAssocID="{C0BA3837-EC42-497E-9362-CAD6BEFC823B}" presName="compNode" presStyleCnt="0"/>
      <dgm:spPr/>
    </dgm:pt>
    <dgm:pt modelId="{A6894B94-492D-4BF3-BF6B-3539CF981170}" type="pres">
      <dgm:prSet presAssocID="{C0BA3837-EC42-497E-9362-CAD6BEFC823B}" presName="bgRect" presStyleLbl="bgShp" presStyleIdx="0" presStyleCnt="5"/>
      <dgm:spPr/>
    </dgm:pt>
    <dgm:pt modelId="{C1090831-9D2F-461E-99B9-6C8233F1329B}" type="pres">
      <dgm:prSet presAssocID="{C0BA3837-EC42-497E-9362-CAD6BEFC823B}" presName="iconRect" presStyleLbl="node1" presStyleIdx="0" presStyleCnt="5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5C5FAC20-A229-4459-BFE6-8542EFB14367}" type="pres">
      <dgm:prSet presAssocID="{C0BA3837-EC42-497E-9362-CAD6BEFC823B}" presName="spaceRect" presStyleCnt="0"/>
      <dgm:spPr/>
    </dgm:pt>
    <dgm:pt modelId="{77D8ADA6-7042-4A4C-A532-23955674DF03}" type="pres">
      <dgm:prSet presAssocID="{C0BA3837-EC42-497E-9362-CAD6BEFC823B}" presName="parTx" presStyleLbl="revTx" presStyleIdx="0" presStyleCnt="5">
        <dgm:presLayoutVars>
          <dgm:chMax val="0"/>
          <dgm:chPref val="0"/>
        </dgm:presLayoutVars>
      </dgm:prSet>
      <dgm:spPr/>
    </dgm:pt>
    <dgm:pt modelId="{66F524D9-EBE9-45BC-AF28-B5EC72CFF912}" type="pres">
      <dgm:prSet presAssocID="{729B3DEE-B1C5-4200-860C-2EBCEB38A721}" presName="sibTrans" presStyleCnt="0"/>
      <dgm:spPr/>
    </dgm:pt>
    <dgm:pt modelId="{3AB1DE7B-F684-4D53-960E-02E050B84DA8}" type="pres">
      <dgm:prSet presAssocID="{11A8D599-7E96-4DBC-8F61-1203C4C65422}" presName="compNode" presStyleCnt="0"/>
      <dgm:spPr/>
    </dgm:pt>
    <dgm:pt modelId="{5506C06A-1560-42F9-A3A1-D78EE848A0BD}" type="pres">
      <dgm:prSet presAssocID="{11A8D599-7E96-4DBC-8F61-1203C4C65422}" presName="bgRect" presStyleLbl="bgShp" presStyleIdx="1" presStyleCnt="5"/>
      <dgm:spPr/>
    </dgm:pt>
    <dgm:pt modelId="{8D2D65A9-E11D-40F8-AA58-C208D0CB0412}" type="pres">
      <dgm:prSet presAssocID="{11A8D599-7E96-4DBC-8F61-1203C4C65422}" presName="iconRect" presStyleLbl="node1" presStyleIdx="1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mputer"/>
        </a:ext>
      </dgm:extLst>
    </dgm:pt>
    <dgm:pt modelId="{EBEAB25B-D970-4BF5-8F0F-AE1C7CBBD2F9}" type="pres">
      <dgm:prSet presAssocID="{11A8D599-7E96-4DBC-8F61-1203C4C65422}" presName="spaceRect" presStyleCnt="0"/>
      <dgm:spPr/>
    </dgm:pt>
    <dgm:pt modelId="{1DEA11B5-4415-47C2-BFF1-72DF338684A1}" type="pres">
      <dgm:prSet presAssocID="{11A8D599-7E96-4DBC-8F61-1203C4C65422}" presName="parTx" presStyleLbl="revTx" presStyleIdx="1" presStyleCnt="5">
        <dgm:presLayoutVars>
          <dgm:chMax val="0"/>
          <dgm:chPref val="0"/>
        </dgm:presLayoutVars>
      </dgm:prSet>
      <dgm:spPr/>
    </dgm:pt>
    <dgm:pt modelId="{BAA743E0-9CDC-43E2-ACE9-325EF0E46874}" type="pres">
      <dgm:prSet presAssocID="{6FFDA601-EBBF-49EE-8B25-981B22176B0D}" presName="sibTrans" presStyleCnt="0"/>
      <dgm:spPr/>
    </dgm:pt>
    <dgm:pt modelId="{EDE8A958-B2CD-4F40-B90D-385DCE2EC459}" type="pres">
      <dgm:prSet presAssocID="{FEB7E08F-DB18-4239-A09A-F0C7281384E3}" presName="compNode" presStyleCnt="0"/>
      <dgm:spPr/>
    </dgm:pt>
    <dgm:pt modelId="{F613AC2F-3D22-4F64-98F3-DF005D9FD940}" type="pres">
      <dgm:prSet presAssocID="{FEB7E08F-DB18-4239-A09A-F0C7281384E3}" presName="bgRect" presStyleLbl="bgShp" presStyleIdx="2" presStyleCnt="5"/>
      <dgm:spPr/>
    </dgm:pt>
    <dgm:pt modelId="{1940D60A-B5E2-407C-970F-2E255AFC8A84}" type="pres">
      <dgm:prSet presAssocID="{FEB7E08F-DB18-4239-A09A-F0C7281384E3}" presName="iconRect" presStyleLbl="node1" presStyleIdx="2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20A8397E-B268-4999-A54C-4DB42C1CD4D8}" type="pres">
      <dgm:prSet presAssocID="{FEB7E08F-DB18-4239-A09A-F0C7281384E3}" presName="spaceRect" presStyleCnt="0"/>
      <dgm:spPr/>
    </dgm:pt>
    <dgm:pt modelId="{9EA8F2F8-C07F-4433-84B0-57253AEBDCEA}" type="pres">
      <dgm:prSet presAssocID="{FEB7E08F-DB18-4239-A09A-F0C7281384E3}" presName="parTx" presStyleLbl="revTx" presStyleIdx="2" presStyleCnt="5">
        <dgm:presLayoutVars>
          <dgm:chMax val="0"/>
          <dgm:chPref val="0"/>
        </dgm:presLayoutVars>
      </dgm:prSet>
      <dgm:spPr/>
    </dgm:pt>
    <dgm:pt modelId="{CA8C6E90-1654-4761-BB54-DBB742B0ECDB}" type="pres">
      <dgm:prSet presAssocID="{4B2D982D-D0BE-46FE-8429-ECD3F2960A89}" presName="sibTrans" presStyleCnt="0"/>
      <dgm:spPr/>
    </dgm:pt>
    <dgm:pt modelId="{E6F05072-03F9-4248-B2CD-D9DEBD785180}" type="pres">
      <dgm:prSet presAssocID="{E5270C87-062A-4E06-93FC-CF2BB8A53552}" presName="compNode" presStyleCnt="0"/>
      <dgm:spPr/>
    </dgm:pt>
    <dgm:pt modelId="{5B4CD466-F1C9-4135-8341-7381B77F152A}" type="pres">
      <dgm:prSet presAssocID="{E5270C87-062A-4E06-93FC-CF2BB8A53552}" presName="bgRect" presStyleLbl="bgShp" presStyleIdx="3" presStyleCnt="5"/>
      <dgm:spPr/>
    </dgm:pt>
    <dgm:pt modelId="{177C348C-B96C-44CC-AF48-AC75266C45BF}" type="pres">
      <dgm:prSet presAssocID="{E5270C87-062A-4E06-93FC-CF2BB8A53552}" presName="iconRect" presStyleLbl="node1" presStyleIdx="3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lose"/>
        </a:ext>
      </dgm:extLst>
    </dgm:pt>
    <dgm:pt modelId="{70CDC261-DCC5-4F9F-8718-69D9DF3F1C90}" type="pres">
      <dgm:prSet presAssocID="{E5270C87-062A-4E06-93FC-CF2BB8A53552}" presName="spaceRect" presStyleCnt="0"/>
      <dgm:spPr/>
    </dgm:pt>
    <dgm:pt modelId="{2002C6D6-024A-47F1-8048-5CD265A9CCD3}" type="pres">
      <dgm:prSet presAssocID="{E5270C87-062A-4E06-93FC-CF2BB8A53552}" presName="parTx" presStyleLbl="revTx" presStyleIdx="3" presStyleCnt="5">
        <dgm:presLayoutVars>
          <dgm:chMax val="0"/>
          <dgm:chPref val="0"/>
        </dgm:presLayoutVars>
      </dgm:prSet>
      <dgm:spPr/>
    </dgm:pt>
    <dgm:pt modelId="{FFE3506E-C23B-468F-B3A0-552ED330C768}" type="pres">
      <dgm:prSet presAssocID="{8EDA7175-A863-407E-9793-4D30D0A768E8}" presName="sibTrans" presStyleCnt="0"/>
      <dgm:spPr/>
    </dgm:pt>
    <dgm:pt modelId="{7B585638-2DCB-4AEB-9F9B-7267E8073E28}" type="pres">
      <dgm:prSet presAssocID="{A8D0A5A8-8FB2-4D3C-859B-AA855ADC6269}" presName="compNode" presStyleCnt="0"/>
      <dgm:spPr/>
    </dgm:pt>
    <dgm:pt modelId="{16F13F67-1C29-4BF4-B92F-221A4E1AAD5F}" type="pres">
      <dgm:prSet presAssocID="{A8D0A5A8-8FB2-4D3C-859B-AA855ADC6269}" presName="bgRect" presStyleLbl="bgShp" presStyleIdx="4" presStyleCnt="5"/>
      <dgm:spPr/>
    </dgm:pt>
    <dgm:pt modelId="{FBEE963D-2BA0-45F1-8800-BCA4DF764CCC}" type="pres">
      <dgm:prSet presAssocID="{A8D0A5A8-8FB2-4D3C-859B-AA855ADC6269}" presName="iconRect" presStyleLbl="node1" presStyleIdx="4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oney"/>
        </a:ext>
      </dgm:extLst>
    </dgm:pt>
    <dgm:pt modelId="{C1F95277-F020-444E-99F6-D7EE20DEEE58}" type="pres">
      <dgm:prSet presAssocID="{A8D0A5A8-8FB2-4D3C-859B-AA855ADC6269}" presName="spaceRect" presStyleCnt="0"/>
      <dgm:spPr/>
    </dgm:pt>
    <dgm:pt modelId="{A3984102-E223-4C32-A1C1-C8E88F600BBF}" type="pres">
      <dgm:prSet presAssocID="{A8D0A5A8-8FB2-4D3C-859B-AA855ADC6269}" presName="parTx" presStyleLbl="revTx" presStyleIdx="4" presStyleCnt="5">
        <dgm:presLayoutVars>
          <dgm:chMax val="0"/>
          <dgm:chPref val="0"/>
        </dgm:presLayoutVars>
      </dgm:prSet>
      <dgm:spPr/>
    </dgm:pt>
  </dgm:ptLst>
  <dgm:cxnLst>
    <dgm:cxn modelId="{3379E901-4BAE-452A-AA3A-E244CA7706BE}" type="presOf" srcId="{C0BA3837-EC42-497E-9362-CAD6BEFC823B}" destId="{77D8ADA6-7042-4A4C-A532-23955674DF03}" srcOrd="0" destOrd="0" presId="urn:microsoft.com/office/officeart/2018/2/layout/IconVerticalSolidList"/>
    <dgm:cxn modelId="{81F68D2E-29E1-4868-8ADC-6D506E1B1E70}" type="presOf" srcId="{E5270C87-062A-4E06-93FC-CF2BB8A53552}" destId="{2002C6D6-024A-47F1-8048-5CD265A9CCD3}" srcOrd="0" destOrd="0" presId="urn:microsoft.com/office/officeart/2018/2/layout/IconVerticalSolidList"/>
    <dgm:cxn modelId="{97322640-1B62-4A57-A52D-905EBA85FFE8}" srcId="{FD14B3DC-4FA7-4A97-9458-C9C43F8C81E1}" destId="{C0BA3837-EC42-497E-9362-CAD6BEFC823B}" srcOrd="0" destOrd="0" parTransId="{13789AC3-DB3D-4D8D-B9DD-6BA983DAF319}" sibTransId="{729B3DEE-B1C5-4200-860C-2EBCEB38A721}"/>
    <dgm:cxn modelId="{AD757767-4314-4325-BD08-799314FBA9A8}" type="presOf" srcId="{FD14B3DC-4FA7-4A97-9458-C9C43F8C81E1}" destId="{5F7E3614-43A6-42FC-809A-08BFC4C4ADCE}" srcOrd="0" destOrd="0" presId="urn:microsoft.com/office/officeart/2018/2/layout/IconVerticalSolidList"/>
    <dgm:cxn modelId="{ADE7DF82-D347-47DA-A185-4763B2C0C1D3}" type="presOf" srcId="{FEB7E08F-DB18-4239-A09A-F0C7281384E3}" destId="{9EA8F2F8-C07F-4433-84B0-57253AEBDCEA}" srcOrd="0" destOrd="0" presId="urn:microsoft.com/office/officeart/2018/2/layout/IconVerticalSolidList"/>
    <dgm:cxn modelId="{0912F092-8236-49F3-96F9-2D248096B108}" srcId="{FD14B3DC-4FA7-4A97-9458-C9C43F8C81E1}" destId="{FEB7E08F-DB18-4239-A09A-F0C7281384E3}" srcOrd="2" destOrd="0" parTransId="{3FB16E55-BE50-47C6-9971-EB3128F0A139}" sibTransId="{4B2D982D-D0BE-46FE-8429-ECD3F2960A89}"/>
    <dgm:cxn modelId="{CC26C1C4-9503-46E3-B438-D283CC8A2AA2}" srcId="{FD14B3DC-4FA7-4A97-9458-C9C43F8C81E1}" destId="{E5270C87-062A-4E06-93FC-CF2BB8A53552}" srcOrd="3" destOrd="0" parTransId="{6DBB813A-E8D2-4D7C-99B5-3159B4B29B08}" sibTransId="{8EDA7175-A863-407E-9793-4D30D0A768E8}"/>
    <dgm:cxn modelId="{2A731DCD-0FF4-4B8F-9FA8-B1F03CE2DCAD}" type="presOf" srcId="{11A8D599-7E96-4DBC-8F61-1203C4C65422}" destId="{1DEA11B5-4415-47C2-BFF1-72DF338684A1}" srcOrd="0" destOrd="0" presId="urn:microsoft.com/office/officeart/2018/2/layout/IconVerticalSolidList"/>
    <dgm:cxn modelId="{38C06CED-EACE-401C-81BE-3A54BD952AD8}" type="presOf" srcId="{A8D0A5A8-8FB2-4D3C-859B-AA855ADC6269}" destId="{A3984102-E223-4C32-A1C1-C8E88F600BBF}" srcOrd="0" destOrd="0" presId="urn:microsoft.com/office/officeart/2018/2/layout/IconVerticalSolidList"/>
    <dgm:cxn modelId="{A286F3F6-7642-45CA-8C4A-C9C71733A4A2}" srcId="{FD14B3DC-4FA7-4A97-9458-C9C43F8C81E1}" destId="{11A8D599-7E96-4DBC-8F61-1203C4C65422}" srcOrd="1" destOrd="0" parTransId="{AECFA098-8F7F-4254-AF71-3D92115F17D5}" sibTransId="{6FFDA601-EBBF-49EE-8B25-981B22176B0D}"/>
    <dgm:cxn modelId="{0FA401FD-EE3C-42BE-AD05-D6ED2AB4520A}" srcId="{FD14B3DC-4FA7-4A97-9458-C9C43F8C81E1}" destId="{A8D0A5A8-8FB2-4D3C-859B-AA855ADC6269}" srcOrd="4" destOrd="0" parTransId="{505C21C0-898D-4325-9759-3CC64EAA96E0}" sibTransId="{98D5D8CE-2D25-440B-9496-984E9CE33539}"/>
    <dgm:cxn modelId="{DFEF9049-6A72-4994-BA07-0653D850FC88}" type="presParOf" srcId="{5F7E3614-43A6-42FC-809A-08BFC4C4ADCE}" destId="{683D63D8-3EA1-40C6-9AC1-1A4C72AC7A27}" srcOrd="0" destOrd="0" presId="urn:microsoft.com/office/officeart/2018/2/layout/IconVerticalSolidList"/>
    <dgm:cxn modelId="{A698229D-6A26-4090-A1C1-E12F105E5F10}" type="presParOf" srcId="{683D63D8-3EA1-40C6-9AC1-1A4C72AC7A27}" destId="{A6894B94-492D-4BF3-BF6B-3539CF981170}" srcOrd="0" destOrd="0" presId="urn:microsoft.com/office/officeart/2018/2/layout/IconVerticalSolidList"/>
    <dgm:cxn modelId="{A868C5D4-D2E8-4E8B-976C-A34E25F0C293}" type="presParOf" srcId="{683D63D8-3EA1-40C6-9AC1-1A4C72AC7A27}" destId="{C1090831-9D2F-461E-99B9-6C8233F1329B}" srcOrd="1" destOrd="0" presId="urn:microsoft.com/office/officeart/2018/2/layout/IconVerticalSolidList"/>
    <dgm:cxn modelId="{F252773D-C8F9-4264-9BEC-8381355AA439}" type="presParOf" srcId="{683D63D8-3EA1-40C6-9AC1-1A4C72AC7A27}" destId="{5C5FAC20-A229-4459-BFE6-8542EFB14367}" srcOrd="2" destOrd="0" presId="urn:microsoft.com/office/officeart/2018/2/layout/IconVerticalSolidList"/>
    <dgm:cxn modelId="{0319D3E5-E2E2-4762-B82D-2CCE9B0C1029}" type="presParOf" srcId="{683D63D8-3EA1-40C6-9AC1-1A4C72AC7A27}" destId="{77D8ADA6-7042-4A4C-A532-23955674DF03}" srcOrd="3" destOrd="0" presId="urn:microsoft.com/office/officeart/2018/2/layout/IconVerticalSolidList"/>
    <dgm:cxn modelId="{844ED036-3829-480E-8525-A2842B65DF81}" type="presParOf" srcId="{5F7E3614-43A6-42FC-809A-08BFC4C4ADCE}" destId="{66F524D9-EBE9-45BC-AF28-B5EC72CFF912}" srcOrd="1" destOrd="0" presId="urn:microsoft.com/office/officeart/2018/2/layout/IconVerticalSolidList"/>
    <dgm:cxn modelId="{B065E3A1-E3B4-42D1-A50F-2808394CC24F}" type="presParOf" srcId="{5F7E3614-43A6-42FC-809A-08BFC4C4ADCE}" destId="{3AB1DE7B-F684-4D53-960E-02E050B84DA8}" srcOrd="2" destOrd="0" presId="urn:microsoft.com/office/officeart/2018/2/layout/IconVerticalSolidList"/>
    <dgm:cxn modelId="{A912253D-0858-4E03-9B28-D4090E80CC2C}" type="presParOf" srcId="{3AB1DE7B-F684-4D53-960E-02E050B84DA8}" destId="{5506C06A-1560-42F9-A3A1-D78EE848A0BD}" srcOrd="0" destOrd="0" presId="urn:microsoft.com/office/officeart/2018/2/layout/IconVerticalSolidList"/>
    <dgm:cxn modelId="{023201EF-72B4-419A-AD01-F1ECF4DFA4F6}" type="presParOf" srcId="{3AB1DE7B-F684-4D53-960E-02E050B84DA8}" destId="{8D2D65A9-E11D-40F8-AA58-C208D0CB0412}" srcOrd="1" destOrd="0" presId="urn:microsoft.com/office/officeart/2018/2/layout/IconVerticalSolidList"/>
    <dgm:cxn modelId="{7DEC87FD-9A73-4331-981C-84B8AFCB03AB}" type="presParOf" srcId="{3AB1DE7B-F684-4D53-960E-02E050B84DA8}" destId="{EBEAB25B-D970-4BF5-8F0F-AE1C7CBBD2F9}" srcOrd="2" destOrd="0" presId="urn:microsoft.com/office/officeart/2018/2/layout/IconVerticalSolidList"/>
    <dgm:cxn modelId="{C6ECCFB8-6002-4B54-AC76-B643003A7E71}" type="presParOf" srcId="{3AB1DE7B-F684-4D53-960E-02E050B84DA8}" destId="{1DEA11B5-4415-47C2-BFF1-72DF338684A1}" srcOrd="3" destOrd="0" presId="urn:microsoft.com/office/officeart/2018/2/layout/IconVerticalSolidList"/>
    <dgm:cxn modelId="{FCCA4927-1794-459E-A8D9-FA0485CCA91F}" type="presParOf" srcId="{5F7E3614-43A6-42FC-809A-08BFC4C4ADCE}" destId="{BAA743E0-9CDC-43E2-ACE9-325EF0E46874}" srcOrd="3" destOrd="0" presId="urn:microsoft.com/office/officeart/2018/2/layout/IconVerticalSolidList"/>
    <dgm:cxn modelId="{BC749833-252D-4252-A818-E156FC0EF106}" type="presParOf" srcId="{5F7E3614-43A6-42FC-809A-08BFC4C4ADCE}" destId="{EDE8A958-B2CD-4F40-B90D-385DCE2EC459}" srcOrd="4" destOrd="0" presId="urn:microsoft.com/office/officeart/2018/2/layout/IconVerticalSolidList"/>
    <dgm:cxn modelId="{1E9CCDFD-3FF5-429C-B5D4-241E86235E6D}" type="presParOf" srcId="{EDE8A958-B2CD-4F40-B90D-385DCE2EC459}" destId="{F613AC2F-3D22-4F64-98F3-DF005D9FD940}" srcOrd="0" destOrd="0" presId="urn:microsoft.com/office/officeart/2018/2/layout/IconVerticalSolidList"/>
    <dgm:cxn modelId="{98452794-3CC8-427E-B4E0-A7064D55FAE9}" type="presParOf" srcId="{EDE8A958-B2CD-4F40-B90D-385DCE2EC459}" destId="{1940D60A-B5E2-407C-970F-2E255AFC8A84}" srcOrd="1" destOrd="0" presId="urn:microsoft.com/office/officeart/2018/2/layout/IconVerticalSolidList"/>
    <dgm:cxn modelId="{CCFEB913-5CC7-43A4-A27C-765882434185}" type="presParOf" srcId="{EDE8A958-B2CD-4F40-B90D-385DCE2EC459}" destId="{20A8397E-B268-4999-A54C-4DB42C1CD4D8}" srcOrd="2" destOrd="0" presId="urn:microsoft.com/office/officeart/2018/2/layout/IconVerticalSolidList"/>
    <dgm:cxn modelId="{B8297992-C880-4040-86F5-A87F08D27821}" type="presParOf" srcId="{EDE8A958-B2CD-4F40-B90D-385DCE2EC459}" destId="{9EA8F2F8-C07F-4433-84B0-57253AEBDCEA}" srcOrd="3" destOrd="0" presId="urn:microsoft.com/office/officeart/2018/2/layout/IconVerticalSolidList"/>
    <dgm:cxn modelId="{A3999295-B9EF-4DB3-8E7F-153D36D6BF9F}" type="presParOf" srcId="{5F7E3614-43A6-42FC-809A-08BFC4C4ADCE}" destId="{CA8C6E90-1654-4761-BB54-DBB742B0ECDB}" srcOrd="5" destOrd="0" presId="urn:microsoft.com/office/officeart/2018/2/layout/IconVerticalSolidList"/>
    <dgm:cxn modelId="{49E11B93-C8AB-4BCA-A5BF-1318E402DA81}" type="presParOf" srcId="{5F7E3614-43A6-42FC-809A-08BFC4C4ADCE}" destId="{E6F05072-03F9-4248-B2CD-D9DEBD785180}" srcOrd="6" destOrd="0" presId="urn:microsoft.com/office/officeart/2018/2/layout/IconVerticalSolidList"/>
    <dgm:cxn modelId="{E38AA64B-C89D-4A4F-B132-3987C6383A21}" type="presParOf" srcId="{E6F05072-03F9-4248-B2CD-D9DEBD785180}" destId="{5B4CD466-F1C9-4135-8341-7381B77F152A}" srcOrd="0" destOrd="0" presId="urn:microsoft.com/office/officeart/2018/2/layout/IconVerticalSolidList"/>
    <dgm:cxn modelId="{AFBB648F-8B1B-4902-B344-D3DCFDA5FDD2}" type="presParOf" srcId="{E6F05072-03F9-4248-B2CD-D9DEBD785180}" destId="{177C348C-B96C-44CC-AF48-AC75266C45BF}" srcOrd="1" destOrd="0" presId="urn:microsoft.com/office/officeart/2018/2/layout/IconVerticalSolidList"/>
    <dgm:cxn modelId="{7481DB2A-24FC-49D2-AA44-C266E41C07BA}" type="presParOf" srcId="{E6F05072-03F9-4248-B2CD-D9DEBD785180}" destId="{70CDC261-DCC5-4F9F-8718-69D9DF3F1C90}" srcOrd="2" destOrd="0" presId="urn:microsoft.com/office/officeart/2018/2/layout/IconVerticalSolidList"/>
    <dgm:cxn modelId="{59BA14DF-244C-4FE1-8204-38756EA883C6}" type="presParOf" srcId="{E6F05072-03F9-4248-B2CD-D9DEBD785180}" destId="{2002C6D6-024A-47F1-8048-5CD265A9CCD3}" srcOrd="3" destOrd="0" presId="urn:microsoft.com/office/officeart/2018/2/layout/IconVerticalSolidList"/>
    <dgm:cxn modelId="{42F24880-89E5-4749-BC3A-07F80C977A0F}" type="presParOf" srcId="{5F7E3614-43A6-42FC-809A-08BFC4C4ADCE}" destId="{FFE3506E-C23B-468F-B3A0-552ED330C768}" srcOrd="7" destOrd="0" presId="urn:microsoft.com/office/officeart/2018/2/layout/IconVerticalSolidList"/>
    <dgm:cxn modelId="{C3338B9B-3671-4F09-B4F6-DF6C30954641}" type="presParOf" srcId="{5F7E3614-43A6-42FC-809A-08BFC4C4ADCE}" destId="{7B585638-2DCB-4AEB-9F9B-7267E8073E28}" srcOrd="8" destOrd="0" presId="urn:microsoft.com/office/officeart/2018/2/layout/IconVerticalSolidList"/>
    <dgm:cxn modelId="{AD288958-3917-43AB-ADDF-8672B5B908A7}" type="presParOf" srcId="{7B585638-2DCB-4AEB-9F9B-7267E8073E28}" destId="{16F13F67-1C29-4BF4-B92F-221A4E1AAD5F}" srcOrd="0" destOrd="0" presId="urn:microsoft.com/office/officeart/2018/2/layout/IconVerticalSolidList"/>
    <dgm:cxn modelId="{689CA82B-FD72-4859-9D4A-DCC980E430E0}" type="presParOf" srcId="{7B585638-2DCB-4AEB-9F9B-7267E8073E28}" destId="{FBEE963D-2BA0-45F1-8800-BCA4DF764CCC}" srcOrd="1" destOrd="0" presId="urn:microsoft.com/office/officeart/2018/2/layout/IconVerticalSolidList"/>
    <dgm:cxn modelId="{500A4466-21D4-44AE-953F-DBC6F7997CDE}" type="presParOf" srcId="{7B585638-2DCB-4AEB-9F9B-7267E8073E28}" destId="{C1F95277-F020-444E-99F6-D7EE20DEEE58}" srcOrd="2" destOrd="0" presId="urn:microsoft.com/office/officeart/2018/2/layout/IconVerticalSolidList"/>
    <dgm:cxn modelId="{B01E34E8-9015-4A59-909A-0DE80FF8C865}" type="presParOf" srcId="{7B585638-2DCB-4AEB-9F9B-7267E8073E28}" destId="{A3984102-E223-4C32-A1C1-C8E88F600BBF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6776B02D-EBF8-4C91-85F8-D3FC759BD7ED}" type="doc">
      <dgm:prSet loTypeId="urn:microsoft.com/office/officeart/2018/2/layout/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DB155B56-75CD-42E5-96DC-30AD6247A589}">
      <dgm:prSet/>
      <dgm:spPr/>
      <dgm:t>
        <a:bodyPr/>
        <a:lstStyle/>
        <a:p>
          <a:pPr>
            <a:defRPr b="1"/>
          </a:pPr>
          <a:r>
            <a:rPr lang="en-US" dirty="0"/>
            <a:t>Define the Team </a:t>
          </a:r>
        </a:p>
      </dgm:t>
    </dgm:pt>
    <dgm:pt modelId="{E3D8B142-F899-4B2B-A748-A37F721A23BD}" type="parTrans" cxnId="{4CF74731-55EF-4186-9720-925694B1D74B}">
      <dgm:prSet/>
      <dgm:spPr/>
      <dgm:t>
        <a:bodyPr/>
        <a:lstStyle/>
        <a:p>
          <a:endParaRPr lang="en-US"/>
        </a:p>
      </dgm:t>
    </dgm:pt>
    <dgm:pt modelId="{5CCEA7A1-1B6B-4B6E-9E3E-965CF4F83519}" type="sibTrans" cxnId="{4CF74731-55EF-4186-9720-925694B1D74B}">
      <dgm:prSet/>
      <dgm:spPr/>
      <dgm:t>
        <a:bodyPr/>
        <a:lstStyle/>
        <a:p>
          <a:endParaRPr lang="en-US"/>
        </a:p>
      </dgm:t>
    </dgm:pt>
    <dgm:pt modelId="{31D1910B-4435-40FE-84B8-F7294DE9E175}">
      <dgm:prSet/>
      <dgm:spPr/>
      <dgm:t>
        <a:bodyPr/>
        <a:lstStyle/>
        <a:p>
          <a:pPr>
            <a:defRPr b="1"/>
          </a:pPr>
          <a:r>
            <a:rPr lang="en-US"/>
            <a:t>Third Party Consulting Services – RFP (Don’t go it alone!)</a:t>
          </a:r>
        </a:p>
      </dgm:t>
    </dgm:pt>
    <dgm:pt modelId="{AA8687F4-F166-43C6-9B55-7A00677B6D01}" type="parTrans" cxnId="{4AB8566A-1C8A-4936-BD57-C16D49DAFF33}">
      <dgm:prSet/>
      <dgm:spPr/>
      <dgm:t>
        <a:bodyPr/>
        <a:lstStyle/>
        <a:p>
          <a:endParaRPr lang="en-US"/>
        </a:p>
      </dgm:t>
    </dgm:pt>
    <dgm:pt modelId="{F20D6ECC-7C06-4F75-AFD4-67019C65E4E2}" type="sibTrans" cxnId="{4AB8566A-1C8A-4936-BD57-C16D49DAFF33}">
      <dgm:prSet/>
      <dgm:spPr/>
      <dgm:t>
        <a:bodyPr/>
        <a:lstStyle/>
        <a:p>
          <a:endParaRPr lang="en-US"/>
        </a:p>
      </dgm:t>
    </dgm:pt>
    <dgm:pt modelId="{8B9218D7-468B-46B5-BBD1-79C0CE279C7B}">
      <dgm:prSet/>
      <dgm:spPr/>
      <dgm:t>
        <a:bodyPr/>
        <a:lstStyle/>
        <a:p>
          <a:pPr>
            <a:defRPr b="1"/>
          </a:pPr>
          <a:r>
            <a:rPr lang="en-US"/>
            <a:t>Project RFP – Scope, Requirements, BoB or Out of Box, Evaluation Committee, &amp; Scoring Criteria </a:t>
          </a:r>
        </a:p>
      </dgm:t>
    </dgm:pt>
    <dgm:pt modelId="{87F2E7C9-5AC9-4DDA-A5CA-C6937797A2B5}" type="parTrans" cxnId="{34547130-EFEC-4E91-8492-DB4C4E101F85}">
      <dgm:prSet/>
      <dgm:spPr/>
      <dgm:t>
        <a:bodyPr/>
        <a:lstStyle/>
        <a:p>
          <a:endParaRPr lang="en-US"/>
        </a:p>
      </dgm:t>
    </dgm:pt>
    <dgm:pt modelId="{35B8DBA2-92F0-46D7-B516-A7D175FB00B8}" type="sibTrans" cxnId="{34547130-EFEC-4E91-8492-DB4C4E101F85}">
      <dgm:prSet/>
      <dgm:spPr/>
      <dgm:t>
        <a:bodyPr/>
        <a:lstStyle/>
        <a:p>
          <a:endParaRPr lang="en-US"/>
        </a:p>
      </dgm:t>
    </dgm:pt>
    <dgm:pt modelId="{64173CF9-9281-4521-8028-A994A6F8D02F}">
      <dgm:prSet custT="1"/>
      <dgm:spPr/>
      <dgm:t>
        <a:bodyPr/>
        <a:lstStyle/>
        <a:p>
          <a:r>
            <a:rPr lang="en-US" sz="1600" dirty="0"/>
            <a:t>Build the Evaluation Committee – Subject Matter Experts!!</a:t>
          </a:r>
        </a:p>
      </dgm:t>
    </dgm:pt>
    <dgm:pt modelId="{C12455D3-D31E-4F93-90D8-7319C7DE9575}" type="parTrans" cxnId="{7571181A-9031-4E86-844C-B4D26E19FD71}">
      <dgm:prSet/>
      <dgm:spPr/>
      <dgm:t>
        <a:bodyPr/>
        <a:lstStyle/>
        <a:p>
          <a:endParaRPr lang="en-US"/>
        </a:p>
      </dgm:t>
    </dgm:pt>
    <dgm:pt modelId="{BE93FDF7-0D57-4C82-BED1-D033A63F3DEE}" type="sibTrans" cxnId="{7571181A-9031-4E86-844C-B4D26E19FD71}">
      <dgm:prSet/>
      <dgm:spPr/>
      <dgm:t>
        <a:bodyPr/>
        <a:lstStyle/>
        <a:p>
          <a:endParaRPr lang="en-US"/>
        </a:p>
      </dgm:t>
    </dgm:pt>
    <dgm:pt modelId="{0E03CE47-D965-4907-816C-0D18C435FA5A}">
      <dgm:prSet custT="1"/>
      <dgm:spPr/>
      <dgm:t>
        <a:bodyPr/>
        <a:lstStyle/>
        <a:p>
          <a:r>
            <a:rPr lang="en-US" sz="1600" dirty="0"/>
            <a:t>Demos / Scripts</a:t>
          </a:r>
        </a:p>
      </dgm:t>
    </dgm:pt>
    <dgm:pt modelId="{15740F5F-0F41-4FBB-95F3-A67CFD27D492}" type="parTrans" cxnId="{3E5586DD-B5B8-4A47-BB52-CA8BB08CB458}">
      <dgm:prSet/>
      <dgm:spPr/>
      <dgm:t>
        <a:bodyPr/>
        <a:lstStyle/>
        <a:p>
          <a:endParaRPr lang="en-US"/>
        </a:p>
      </dgm:t>
    </dgm:pt>
    <dgm:pt modelId="{E00D01B5-E579-46AA-8776-C57F86974843}" type="sibTrans" cxnId="{3E5586DD-B5B8-4A47-BB52-CA8BB08CB458}">
      <dgm:prSet/>
      <dgm:spPr/>
      <dgm:t>
        <a:bodyPr/>
        <a:lstStyle/>
        <a:p>
          <a:endParaRPr lang="en-US"/>
        </a:p>
      </dgm:t>
    </dgm:pt>
    <dgm:pt modelId="{835F5C6A-978A-43E9-A616-DCE8CAD7A241}">
      <dgm:prSet custT="1"/>
      <dgm:spPr/>
      <dgm:t>
        <a:bodyPr/>
        <a:lstStyle/>
        <a:p>
          <a:r>
            <a:rPr lang="en-US" sz="1600" dirty="0"/>
            <a:t>Make it Defensible / Confidentiality / Procurement Rules</a:t>
          </a:r>
        </a:p>
      </dgm:t>
    </dgm:pt>
    <dgm:pt modelId="{207ED3F6-0640-40FC-953C-412F191B9CF9}" type="parTrans" cxnId="{3518D65D-D6CA-4CF5-B97C-F5F764D9ED07}">
      <dgm:prSet/>
      <dgm:spPr/>
      <dgm:t>
        <a:bodyPr/>
        <a:lstStyle/>
        <a:p>
          <a:endParaRPr lang="en-US"/>
        </a:p>
      </dgm:t>
    </dgm:pt>
    <dgm:pt modelId="{12AD065F-0673-4DC8-A4D7-1E7F2076B742}" type="sibTrans" cxnId="{3518D65D-D6CA-4CF5-B97C-F5F764D9ED07}">
      <dgm:prSet/>
      <dgm:spPr/>
      <dgm:t>
        <a:bodyPr/>
        <a:lstStyle/>
        <a:p>
          <a:endParaRPr lang="en-US"/>
        </a:p>
      </dgm:t>
    </dgm:pt>
    <dgm:pt modelId="{5691ECEA-5617-4436-9E2C-1A53B4B35219}">
      <dgm:prSet/>
      <dgm:spPr/>
      <dgm:t>
        <a:bodyPr/>
        <a:lstStyle/>
        <a:p>
          <a:pPr>
            <a:defRPr b="1"/>
          </a:pPr>
          <a:r>
            <a:rPr lang="en-US"/>
            <a:t>Finalizing the Contract – Where the rubber hits the road</a:t>
          </a:r>
        </a:p>
      </dgm:t>
    </dgm:pt>
    <dgm:pt modelId="{3E25A5D4-34B7-490F-92C0-CFC91ECCF38B}" type="parTrans" cxnId="{31E8FE57-C33F-45BB-A724-01ACBB18E6B9}">
      <dgm:prSet/>
      <dgm:spPr/>
      <dgm:t>
        <a:bodyPr/>
        <a:lstStyle/>
        <a:p>
          <a:endParaRPr lang="en-US"/>
        </a:p>
      </dgm:t>
    </dgm:pt>
    <dgm:pt modelId="{617108A9-ECCF-47A8-A426-CC365B8D8B12}" type="sibTrans" cxnId="{31E8FE57-C33F-45BB-A724-01ACBB18E6B9}">
      <dgm:prSet/>
      <dgm:spPr/>
      <dgm:t>
        <a:bodyPr/>
        <a:lstStyle/>
        <a:p>
          <a:endParaRPr lang="en-US"/>
        </a:p>
      </dgm:t>
    </dgm:pt>
    <dgm:pt modelId="{1223F97B-B475-4F67-9D1B-E2A5F7A070D8}">
      <dgm:prSet custT="1"/>
      <dgm:spPr/>
      <dgm:t>
        <a:bodyPr/>
        <a:lstStyle/>
        <a:p>
          <a:r>
            <a:rPr lang="en-US" sz="1800" dirty="0"/>
            <a:t>Hold them to their promises in the RFP and Demonstrations</a:t>
          </a:r>
        </a:p>
      </dgm:t>
    </dgm:pt>
    <dgm:pt modelId="{CB4F3A36-A447-4D89-8065-0208253FC679}" type="parTrans" cxnId="{8A4D07C6-0E7C-4E64-BA3A-BCEBEC7E505B}">
      <dgm:prSet/>
      <dgm:spPr/>
      <dgm:t>
        <a:bodyPr/>
        <a:lstStyle/>
        <a:p>
          <a:endParaRPr lang="en-US"/>
        </a:p>
      </dgm:t>
    </dgm:pt>
    <dgm:pt modelId="{3BBDD898-1209-4FC0-B59E-D19E80E9AD79}" type="sibTrans" cxnId="{8A4D07C6-0E7C-4E64-BA3A-BCEBEC7E505B}">
      <dgm:prSet/>
      <dgm:spPr/>
      <dgm:t>
        <a:bodyPr/>
        <a:lstStyle/>
        <a:p>
          <a:endParaRPr lang="en-US"/>
        </a:p>
      </dgm:t>
    </dgm:pt>
    <dgm:pt modelId="{7C795E9D-831A-4CED-845B-50A8E259FEF8}" type="pres">
      <dgm:prSet presAssocID="{6776B02D-EBF8-4C91-85F8-D3FC759BD7ED}" presName="root" presStyleCnt="0">
        <dgm:presLayoutVars>
          <dgm:dir/>
          <dgm:resizeHandles val="exact"/>
        </dgm:presLayoutVars>
      </dgm:prSet>
      <dgm:spPr/>
    </dgm:pt>
    <dgm:pt modelId="{55019A1A-759E-410A-8BAC-5CA0A9FBE434}" type="pres">
      <dgm:prSet presAssocID="{DB155B56-75CD-42E5-96DC-30AD6247A589}" presName="compNode" presStyleCnt="0"/>
      <dgm:spPr/>
    </dgm:pt>
    <dgm:pt modelId="{8C4B9F9D-D3B8-4D96-BC7C-8E07D6C7B391}" type="pres">
      <dgm:prSet presAssocID="{DB155B56-75CD-42E5-96DC-30AD6247A589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Users"/>
        </a:ext>
      </dgm:extLst>
    </dgm:pt>
    <dgm:pt modelId="{E411067C-8E56-4219-A623-DCA32FE5CA6D}" type="pres">
      <dgm:prSet presAssocID="{DB155B56-75CD-42E5-96DC-30AD6247A589}" presName="iconSpace" presStyleCnt="0"/>
      <dgm:spPr/>
    </dgm:pt>
    <dgm:pt modelId="{13B58883-F1C0-435B-9CA7-DDF8672FB9FF}" type="pres">
      <dgm:prSet presAssocID="{DB155B56-75CD-42E5-96DC-30AD6247A589}" presName="parTx" presStyleLbl="revTx" presStyleIdx="0" presStyleCnt="8">
        <dgm:presLayoutVars>
          <dgm:chMax val="0"/>
          <dgm:chPref val="0"/>
        </dgm:presLayoutVars>
      </dgm:prSet>
      <dgm:spPr/>
    </dgm:pt>
    <dgm:pt modelId="{B00B6EDC-470C-41DE-9711-22F14B45FEA9}" type="pres">
      <dgm:prSet presAssocID="{DB155B56-75CD-42E5-96DC-30AD6247A589}" presName="txSpace" presStyleCnt="0"/>
      <dgm:spPr/>
    </dgm:pt>
    <dgm:pt modelId="{68B57DFE-DAA2-493C-BBA7-AA857B4A40E6}" type="pres">
      <dgm:prSet presAssocID="{DB155B56-75CD-42E5-96DC-30AD6247A589}" presName="desTx" presStyleLbl="revTx" presStyleIdx="1" presStyleCnt="8">
        <dgm:presLayoutVars/>
      </dgm:prSet>
      <dgm:spPr/>
    </dgm:pt>
    <dgm:pt modelId="{3F6674A3-1B73-4386-8B94-8827D21D24C0}" type="pres">
      <dgm:prSet presAssocID="{5CCEA7A1-1B6B-4B6E-9E3E-965CF4F83519}" presName="sibTrans" presStyleCnt="0"/>
      <dgm:spPr/>
    </dgm:pt>
    <dgm:pt modelId="{E1CC061C-2CDC-4D38-A0BA-7B8F4584B577}" type="pres">
      <dgm:prSet presAssocID="{31D1910B-4435-40FE-84B8-F7294DE9E175}" presName="compNode" presStyleCnt="0"/>
      <dgm:spPr/>
    </dgm:pt>
    <dgm:pt modelId="{A501BE66-77B7-46C5-A421-B235C0D3538C}" type="pres">
      <dgm:prSet presAssocID="{31D1910B-4435-40FE-84B8-F7294DE9E175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ntract"/>
        </a:ext>
      </dgm:extLst>
    </dgm:pt>
    <dgm:pt modelId="{22AEF4FF-CA28-48BE-95D3-2EA126D09795}" type="pres">
      <dgm:prSet presAssocID="{31D1910B-4435-40FE-84B8-F7294DE9E175}" presName="iconSpace" presStyleCnt="0"/>
      <dgm:spPr/>
    </dgm:pt>
    <dgm:pt modelId="{6074D263-ED7B-4D24-8CB1-AF6058AA1AD7}" type="pres">
      <dgm:prSet presAssocID="{31D1910B-4435-40FE-84B8-F7294DE9E175}" presName="parTx" presStyleLbl="revTx" presStyleIdx="2" presStyleCnt="8">
        <dgm:presLayoutVars>
          <dgm:chMax val="0"/>
          <dgm:chPref val="0"/>
        </dgm:presLayoutVars>
      </dgm:prSet>
      <dgm:spPr/>
    </dgm:pt>
    <dgm:pt modelId="{C4D3061C-D853-4C6A-8ED6-641C8CE8907D}" type="pres">
      <dgm:prSet presAssocID="{31D1910B-4435-40FE-84B8-F7294DE9E175}" presName="txSpace" presStyleCnt="0"/>
      <dgm:spPr/>
    </dgm:pt>
    <dgm:pt modelId="{220BBAB5-244B-47F9-8EBB-CF7C336FFA34}" type="pres">
      <dgm:prSet presAssocID="{31D1910B-4435-40FE-84B8-F7294DE9E175}" presName="desTx" presStyleLbl="revTx" presStyleIdx="3" presStyleCnt="8">
        <dgm:presLayoutVars/>
      </dgm:prSet>
      <dgm:spPr/>
    </dgm:pt>
    <dgm:pt modelId="{B6488D9B-AA24-4207-98A1-0FB37A1D864E}" type="pres">
      <dgm:prSet presAssocID="{F20D6ECC-7C06-4F75-AFD4-67019C65E4E2}" presName="sibTrans" presStyleCnt="0"/>
      <dgm:spPr/>
    </dgm:pt>
    <dgm:pt modelId="{92F5824B-C10B-413E-BD82-94761310FD15}" type="pres">
      <dgm:prSet presAssocID="{8B9218D7-468B-46B5-BBD1-79C0CE279C7B}" presName="compNode" presStyleCnt="0"/>
      <dgm:spPr/>
    </dgm:pt>
    <dgm:pt modelId="{D71337DB-53D5-4EF6-992E-BC43710DE9CD}" type="pres">
      <dgm:prSet presAssocID="{8B9218D7-468B-46B5-BBD1-79C0CE279C7B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eting"/>
        </a:ext>
      </dgm:extLst>
    </dgm:pt>
    <dgm:pt modelId="{2D048D3A-8687-4968-BE32-B06AE616C8D0}" type="pres">
      <dgm:prSet presAssocID="{8B9218D7-468B-46B5-BBD1-79C0CE279C7B}" presName="iconSpace" presStyleCnt="0"/>
      <dgm:spPr/>
    </dgm:pt>
    <dgm:pt modelId="{4BF47D27-FCC6-4427-A1BF-87514C3B838E}" type="pres">
      <dgm:prSet presAssocID="{8B9218D7-468B-46B5-BBD1-79C0CE279C7B}" presName="parTx" presStyleLbl="revTx" presStyleIdx="4" presStyleCnt="8">
        <dgm:presLayoutVars>
          <dgm:chMax val="0"/>
          <dgm:chPref val="0"/>
        </dgm:presLayoutVars>
      </dgm:prSet>
      <dgm:spPr/>
    </dgm:pt>
    <dgm:pt modelId="{B11B4A6E-E29D-446F-9D94-7B3F2D26BDBB}" type="pres">
      <dgm:prSet presAssocID="{8B9218D7-468B-46B5-BBD1-79C0CE279C7B}" presName="txSpace" presStyleCnt="0"/>
      <dgm:spPr/>
    </dgm:pt>
    <dgm:pt modelId="{B02ACB6B-D089-442C-A99C-F51DCE3F27FA}" type="pres">
      <dgm:prSet presAssocID="{8B9218D7-468B-46B5-BBD1-79C0CE279C7B}" presName="desTx" presStyleLbl="revTx" presStyleIdx="5" presStyleCnt="8">
        <dgm:presLayoutVars/>
      </dgm:prSet>
      <dgm:spPr/>
    </dgm:pt>
    <dgm:pt modelId="{9FABB29C-4120-4D09-BEDE-D96433C9B87C}" type="pres">
      <dgm:prSet presAssocID="{35B8DBA2-92F0-46D7-B516-A7D175FB00B8}" presName="sibTrans" presStyleCnt="0"/>
      <dgm:spPr/>
    </dgm:pt>
    <dgm:pt modelId="{EC484A9F-6EF6-4D44-B1CB-5B8F0E1CB35F}" type="pres">
      <dgm:prSet presAssocID="{5691ECEA-5617-4436-9E2C-1A53B4B35219}" presName="compNode" presStyleCnt="0"/>
      <dgm:spPr/>
    </dgm:pt>
    <dgm:pt modelId="{56930952-6968-4B4F-9FA2-8E0D90C79068}" type="pres">
      <dgm:prSet presAssocID="{5691ECEA-5617-4436-9E2C-1A53B4B35219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Handshake"/>
        </a:ext>
      </dgm:extLst>
    </dgm:pt>
    <dgm:pt modelId="{9D0CB62D-3059-4D88-A463-FFBC194DDE07}" type="pres">
      <dgm:prSet presAssocID="{5691ECEA-5617-4436-9E2C-1A53B4B35219}" presName="iconSpace" presStyleCnt="0"/>
      <dgm:spPr/>
    </dgm:pt>
    <dgm:pt modelId="{ADED935B-C5DF-4177-B138-74AA4F944C00}" type="pres">
      <dgm:prSet presAssocID="{5691ECEA-5617-4436-9E2C-1A53B4B35219}" presName="parTx" presStyleLbl="revTx" presStyleIdx="6" presStyleCnt="8">
        <dgm:presLayoutVars>
          <dgm:chMax val="0"/>
          <dgm:chPref val="0"/>
        </dgm:presLayoutVars>
      </dgm:prSet>
      <dgm:spPr/>
    </dgm:pt>
    <dgm:pt modelId="{6D0A4D3F-175F-4832-9411-17EA3C11268E}" type="pres">
      <dgm:prSet presAssocID="{5691ECEA-5617-4436-9E2C-1A53B4B35219}" presName="txSpace" presStyleCnt="0"/>
      <dgm:spPr/>
    </dgm:pt>
    <dgm:pt modelId="{B16F99E9-AC2D-4C1E-88AB-37700A159CFE}" type="pres">
      <dgm:prSet presAssocID="{5691ECEA-5617-4436-9E2C-1A53B4B35219}" presName="desTx" presStyleLbl="revTx" presStyleIdx="7" presStyleCnt="8">
        <dgm:presLayoutVars/>
      </dgm:prSet>
      <dgm:spPr/>
    </dgm:pt>
  </dgm:ptLst>
  <dgm:cxnLst>
    <dgm:cxn modelId="{7571181A-9031-4E86-844C-B4D26E19FD71}" srcId="{8B9218D7-468B-46B5-BBD1-79C0CE279C7B}" destId="{64173CF9-9281-4521-8028-A994A6F8D02F}" srcOrd="0" destOrd="0" parTransId="{C12455D3-D31E-4F93-90D8-7319C7DE9575}" sibTransId="{BE93FDF7-0D57-4C82-BED1-D033A63F3DEE}"/>
    <dgm:cxn modelId="{34547130-EFEC-4E91-8492-DB4C4E101F85}" srcId="{6776B02D-EBF8-4C91-85F8-D3FC759BD7ED}" destId="{8B9218D7-468B-46B5-BBD1-79C0CE279C7B}" srcOrd="2" destOrd="0" parTransId="{87F2E7C9-5AC9-4DDA-A5CA-C6937797A2B5}" sibTransId="{35B8DBA2-92F0-46D7-B516-A7D175FB00B8}"/>
    <dgm:cxn modelId="{4CF74731-55EF-4186-9720-925694B1D74B}" srcId="{6776B02D-EBF8-4C91-85F8-D3FC759BD7ED}" destId="{DB155B56-75CD-42E5-96DC-30AD6247A589}" srcOrd="0" destOrd="0" parTransId="{E3D8B142-F899-4B2B-A748-A37F721A23BD}" sibTransId="{5CCEA7A1-1B6B-4B6E-9E3E-965CF4F83519}"/>
    <dgm:cxn modelId="{3518D65D-D6CA-4CF5-B97C-F5F764D9ED07}" srcId="{8B9218D7-468B-46B5-BBD1-79C0CE279C7B}" destId="{835F5C6A-978A-43E9-A616-DCE8CAD7A241}" srcOrd="2" destOrd="0" parTransId="{207ED3F6-0640-40FC-953C-412F191B9CF9}" sibTransId="{12AD065F-0673-4DC8-A4D7-1E7F2076B742}"/>
    <dgm:cxn modelId="{0F75CF46-C1CB-4A19-8148-6E1CB3C9FB55}" type="presOf" srcId="{DB155B56-75CD-42E5-96DC-30AD6247A589}" destId="{13B58883-F1C0-435B-9CA7-DDF8672FB9FF}" srcOrd="0" destOrd="0" presId="urn:microsoft.com/office/officeart/2018/2/layout/IconLabelDescriptionList"/>
    <dgm:cxn modelId="{4AB8566A-1C8A-4936-BD57-C16D49DAFF33}" srcId="{6776B02D-EBF8-4C91-85F8-D3FC759BD7ED}" destId="{31D1910B-4435-40FE-84B8-F7294DE9E175}" srcOrd="1" destOrd="0" parTransId="{AA8687F4-F166-43C6-9B55-7A00677B6D01}" sibTransId="{F20D6ECC-7C06-4F75-AFD4-67019C65E4E2}"/>
    <dgm:cxn modelId="{7BB30F74-D82C-4705-91C5-D8A18E2C0902}" type="presOf" srcId="{31D1910B-4435-40FE-84B8-F7294DE9E175}" destId="{6074D263-ED7B-4D24-8CB1-AF6058AA1AD7}" srcOrd="0" destOrd="0" presId="urn:microsoft.com/office/officeart/2018/2/layout/IconLabelDescriptionList"/>
    <dgm:cxn modelId="{31E8FE57-C33F-45BB-A724-01ACBB18E6B9}" srcId="{6776B02D-EBF8-4C91-85F8-D3FC759BD7ED}" destId="{5691ECEA-5617-4436-9E2C-1A53B4B35219}" srcOrd="3" destOrd="0" parTransId="{3E25A5D4-34B7-490F-92C0-CFC91ECCF38B}" sibTransId="{617108A9-ECCF-47A8-A426-CC365B8D8B12}"/>
    <dgm:cxn modelId="{9723058D-D04F-4D0C-A70E-BE3298CBC530}" type="presOf" srcId="{835F5C6A-978A-43E9-A616-DCE8CAD7A241}" destId="{B02ACB6B-D089-442C-A99C-F51DCE3F27FA}" srcOrd="0" destOrd="2" presId="urn:microsoft.com/office/officeart/2018/2/layout/IconLabelDescriptionList"/>
    <dgm:cxn modelId="{8E624B8D-A0A1-435E-AA25-0251CE5BD694}" type="presOf" srcId="{6776B02D-EBF8-4C91-85F8-D3FC759BD7ED}" destId="{7C795E9D-831A-4CED-845B-50A8E259FEF8}" srcOrd="0" destOrd="0" presId="urn:microsoft.com/office/officeart/2018/2/layout/IconLabelDescriptionList"/>
    <dgm:cxn modelId="{0D6B5291-A300-45AF-8674-B05108FFA11F}" type="presOf" srcId="{1223F97B-B475-4F67-9D1B-E2A5F7A070D8}" destId="{B16F99E9-AC2D-4C1E-88AB-37700A159CFE}" srcOrd="0" destOrd="0" presId="urn:microsoft.com/office/officeart/2018/2/layout/IconLabelDescriptionList"/>
    <dgm:cxn modelId="{99C2A1A5-7AC7-4BEB-AE71-2140792572D5}" type="presOf" srcId="{8B9218D7-468B-46B5-BBD1-79C0CE279C7B}" destId="{4BF47D27-FCC6-4427-A1BF-87514C3B838E}" srcOrd="0" destOrd="0" presId="urn:microsoft.com/office/officeart/2018/2/layout/IconLabelDescriptionList"/>
    <dgm:cxn modelId="{8A4D07C6-0E7C-4E64-BA3A-BCEBEC7E505B}" srcId="{5691ECEA-5617-4436-9E2C-1A53B4B35219}" destId="{1223F97B-B475-4F67-9D1B-E2A5F7A070D8}" srcOrd="0" destOrd="0" parTransId="{CB4F3A36-A447-4D89-8065-0208253FC679}" sibTransId="{3BBDD898-1209-4FC0-B59E-D19E80E9AD79}"/>
    <dgm:cxn modelId="{3E5586DD-B5B8-4A47-BB52-CA8BB08CB458}" srcId="{8B9218D7-468B-46B5-BBD1-79C0CE279C7B}" destId="{0E03CE47-D965-4907-816C-0D18C435FA5A}" srcOrd="1" destOrd="0" parTransId="{15740F5F-0F41-4FBB-95F3-A67CFD27D492}" sibTransId="{E00D01B5-E579-46AA-8776-C57F86974843}"/>
    <dgm:cxn modelId="{D618F1EC-17E9-474D-8A0E-951B5E0AB7A5}" type="presOf" srcId="{64173CF9-9281-4521-8028-A994A6F8D02F}" destId="{B02ACB6B-D089-442C-A99C-F51DCE3F27FA}" srcOrd="0" destOrd="0" presId="urn:microsoft.com/office/officeart/2018/2/layout/IconLabelDescriptionList"/>
    <dgm:cxn modelId="{EA5246ED-1FE1-42D6-9C4A-C96DCEF106E5}" type="presOf" srcId="{5691ECEA-5617-4436-9E2C-1A53B4B35219}" destId="{ADED935B-C5DF-4177-B138-74AA4F944C00}" srcOrd="0" destOrd="0" presId="urn:microsoft.com/office/officeart/2018/2/layout/IconLabelDescriptionList"/>
    <dgm:cxn modelId="{A5107BED-D15D-40C4-95E8-207D72B5657E}" type="presOf" srcId="{0E03CE47-D965-4907-816C-0D18C435FA5A}" destId="{B02ACB6B-D089-442C-A99C-F51DCE3F27FA}" srcOrd="0" destOrd="1" presId="urn:microsoft.com/office/officeart/2018/2/layout/IconLabelDescriptionList"/>
    <dgm:cxn modelId="{069D1191-1FB9-45C5-B4A5-A9BFDDE54996}" type="presParOf" srcId="{7C795E9D-831A-4CED-845B-50A8E259FEF8}" destId="{55019A1A-759E-410A-8BAC-5CA0A9FBE434}" srcOrd="0" destOrd="0" presId="urn:microsoft.com/office/officeart/2018/2/layout/IconLabelDescriptionList"/>
    <dgm:cxn modelId="{CF740A93-3C3B-4965-9EB5-24EDED50FC82}" type="presParOf" srcId="{55019A1A-759E-410A-8BAC-5CA0A9FBE434}" destId="{8C4B9F9D-D3B8-4D96-BC7C-8E07D6C7B391}" srcOrd="0" destOrd="0" presId="urn:microsoft.com/office/officeart/2018/2/layout/IconLabelDescriptionList"/>
    <dgm:cxn modelId="{FEDC4FC9-79E7-400A-97F2-AF3CCFCCC1AD}" type="presParOf" srcId="{55019A1A-759E-410A-8BAC-5CA0A9FBE434}" destId="{E411067C-8E56-4219-A623-DCA32FE5CA6D}" srcOrd="1" destOrd="0" presId="urn:microsoft.com/office/officeart/2018/2/layout/IconLabelDescriptionList"/>
    <dgm:cxn modelId="{E68A7B49-A0C0-43C6-B0B7-DBE31983FD9C}" type="presParOf" srcId="{55019A1A-759E-410A-8BAC-5CA0A9FBE434}" destId="{13B58883-F1C0-435B-9CA7-DDF8672FB9FF}" srcOrd="2" destOrd="0" presId="urn:microsoft.com/office/officeart/2018/2/layout/IconLabelDescriptionList"/>
    <dgm:cxn modelId="{5A8790B2-5D34-488D-A8A6-C0D31BCC47E4}" type="presParOf" srcId="{55019A1A-759E-410A-8BAC-5CA0A9FBE434}" destId="{B00B6EDC-470C-41DE-9711-22F14B45FEA9}" srcOrd="3" destOrd="0" presId="urn:microsoft.com/office/officeart/2018/2/layout/IconLabelDescriptionList"/>
    <dgm:cxn modelId="{0A48473A-6A75-46C8-AC7F-4B659940872F}" type="presParOf" srcId="{55019A1A-759E-410A-8BAC-5CA0A9FBE434}" destId="{68B57DFE-DAA2-493C-BBA7-AA857B4A40E6}" srcOrd="4" destOrd="0" presId="urn:microsoft.com/office/officeart/2018/2/layout/IconLabelDescriptionList"/>
    <dgm:cxn modelId="{1686EB87-8724-4A30-BE50-9190D76F38F6}" type="presParOf" srcId="{7C795E9D-831A-4CED-845B-50A8E259FEF8}" destId="{3F6674A3-1B73-4386-8B94-8827D21D24C0}" srcOrd="1" destOrd="0" presId="urn:microsoft.com/office/officeart/2018/2/layout/IconLabelDescriptionList"/>
    <dgm:cxn modelId="{978E1C99-DD44-4DA6-86E5-B4666FD2099E}" type="presParOf" srcId="{7C795E9D-831A-4CED-845B-50A8E259FEF8}" destId="{E1CC061C-2CDC-4D38-A0BA-7B8F4584B577}" srcOrd="2" destOrd="0" presId="urn:microsoft.com/office/officeart/2018/2/layout/IconLabelDescriptionList"/>
    <dgm:cxn modelId="{88BAF884-8009-48DB-A6B7-E6264194287B}" type="presParOf" srcId="{E1CC061C-2CDC-4D38-A0BA-7B8F4584B577}" destId="{A501BE66-77B7-46C5-A421-B235C0D3538C}" srcOrd="0" destOrd="0" presId="urn:microsoft.com/office/officeart/2018/2/layout/IconLabelDescriptionList"/>
    <dgm:cxn modelId="{A87E6060-8F26-44BA-845A-88788D3A6812}" type="presParOf" srcId="{E1CC061C-2CDC-4D38-A0BA-7B8F4584B577}" destId="{22AEF4FF-CA28-48BE-95D3-2EA126D09795}" srcOrd="1" destOrd="0" presId="urn:microsoft.com/office/officeart/2018/2/layout/IconLabelDescriptionList"/>
    <dgm:cxn modelId="{E569D7E7-48BF-4862-9A76-7D11F416BE48}" type="presParOf" srcId="{E1CC061C-2CDC-4D38-A0BA-7B8F4584B577}" destId="{6074D263-ED7B-4D24-8CB1-AF6058AA1AD7}" srcOrd="2" destOrd="0" presId="urn:microsoft.com/office/officeart/2018/2/layout/IconLabelDescriptionList"/>
    <dgm:cxn modelId="{D229A66B-BE2F-4910-AF2C-A480B7960276}" type="presParOf" srcId="{E1CC061C-2CDC-4D38-A0BA-7B8F4584B577}" destId="{C4D3061C-D853-4C6A-8ED6-641C8CE8907D}" srcOrd="3" destOrd="0" presId="urn:microsoft.com/office/officeart/2018/2/layout/IconLabelDescriptionList"/>
    <dgm:cxn modelId="{B5054B0C-F02D-4EB5-9E3A-C58AACB2583E}" type="presParOf" srcId="{E1CC061C-2CDC-4D38-A0BA-7B8F4584B577}" destId="{220BBAB5-244B-47F9-8EBB-CF7C336FFA34}" srcOrd="4" destOrd="0" presId="urn:microsoft.com/office/officeart/2018/2/layout/IconLabelDescriptionList"/>
    <dgm:cxn modelId="{7548EC8E-0612-42B6-96B8-B6DC9EF5E1D0}" type="presParOf" srcId="{7C795E9D-831A-4CED-845B-50A8E259FEF8}" destId="{B6488D9B-AA24-4207-98A1-0FB37A1D864E}" srcOrd="3" destOrd="0" presId="urn:microsoft.com/office/officeart/2018/2/layout/IconLabelDescriptionList"/>
    <dgm:cxn modelId="{D507C2D5-B1BA-49D5-99F3-8FB95ED9B9E5}" type="presParOf" srcId="{7C795E9D-831A-4CED-845B-50A8E259FEF8}" destId="{92F5824B-C10B-413E-BD82-94761310FD15}" srcOrd="4" destOrd="0" presId="urn:microsoft.com/office/officeart/2018/2/layout/IconLabelDescriptionList"/>
    <dgm:cxn modelId="{0CBC50A7-EF1B-4673-BB51-C71D32E5BE14}" type="presParOf" srcId="{92F5824B-C10B-413E-BD82-94761310FD15}" destId="{D71337DB-53D5-4EF6-992E-BC43710DE9CD}" srcOrd="0" destOrd="0" presId="urn:microsoft.com/office/officeart/2018/2/layout/IconLabelDescriptionList"/>
    <dgm:cxn modelId="{1D79587F-0411-43ED-9F38-E4FF18DC0A62}" type="presParOf" srcId="{92F5824B-C10B-413E-BD82-94761310FD15}" destId="{2D048D3A-8687-4968-BE32-B06AE616C8D0}" srcOrd="1" destOrd="0" presId="urn:microsoft.com/office/officeart/2018/2/layout/IconLabelDescriptionList"/>
    <dgm:cxn modelId="{786D7F71-9734-4AB7-AA05-573825CA2096}" type="presParOf" srcId="{92F5824B-C10B-413E-BD82-94761310FD15}" destId="{4BF47D27-FCC6-4427-A1BF-87514C3B838E}" srcOrd="2" destOrd="0" presId="urn:microsoft.com/office/officeart/2018/2/layout/IconLabelDescriptionList"/>
    <dgm:cxn modelId="{7535DD78-54C6-46F8-96A8-FD120D11110A}" type="presParOf" srcId="{92F5824B-C10B-413E-BD82-94761310FD15}" destId="{B11B4A6E-E29D-446F-9D94-7B3F2D26BDBB}" srcOrd="3" destOrd="0" presId="urn:microsoft.com/office/officeart/2018/2/layout/IconLabelDescriptionList"/>
    <dgm:cxn modelId="{13E22661-EC35-4CA0-8112-F3F25494DD9A}" type="presParOf" srcId="{92F5824B-C10B-413E-BD82-94761310FD15}" destId="{B02ACB6B-D089-442C-A99C-F51DCE3F27FA}" srcOrd="4" destOrd="0" presId="urn:microsoft.com/office/officeart/2018/2/layout/IconLabelDescriptionList"/>
    <dgm:cxn modelId="{BE89A9E6-00D7-479B-8742-47B30F92C720}" type="presParOf" srcId="{7C795E9D-831A-4CED-845B-50A8E259FEF8}" destId="{9FABB29C-4120-4D09-BEDE-D96433C9B87C}" srcOrd="5" destOrd="0" presId="urn:microsoft.com/office/officeart/2018/2/layout/IconLabelDescriptionList"/>
    <dgm:cxn modelId="{FF816C3C-A75E-4D3F-8D88-B4C8F5EF4BF8}" type="presParOf" srcId="{7C795E9D-831A-4CED-845B-50A8E259FEF8}" destId="{EC484A9F-6EF6-4D44-B1CB-5B8F0E1CB35F}" srcOrd="6" destOrd="0" presId="urn:microsoft.com/office/officeart/2018/2/layout/IconLabelDescriptionList"/>
    <dgm:cxn modelId="{006AE73F-3805-4E72-846E-5BFBDE801BEE}" type="presParOf" srcId="{EC484A9F-6EF6-4D44-B1CB-5B8F0E1CB35F}" destId="{56930952-6968-4B4F-9FA2-8E0D90C79068}" srcOrd="0" destOrd="0" presId="urn:microsoft.com/office/officeart/2018/2/layout/IconLabelDescriptionList"/>
    <dgm:cxn modelId="{36910F54-5D08-4759-ACE2-4B2941D829DE}" type="presParOf" srcId="{EC484A9F-6EF6-4D44-B1CB-5B8F0E1CB35F}" destId="{9D0CB62D-3059-4D88-A463-FFBC194DDE07}" srcOrd="1" destOrd="0" presId="urn:microsoft.com/office/officeart/2018/2/layout/IconLabelDescriptionList"/>
    <dgm:cxn modelId="{A3591322-CE84-4E4D-85D9-1FEAB5DE1D13}" type="presParOf" srcId="{EC484A9F-6EF6-4D44-B1CB-5B8F0E1CB35F}" destId="{ADED935B-C5DF-4177-B138-74AA4F944C00}" srcOrd="2" destOrd="0" presId="urn:microsoft.com/office/officeart/2018/2/layout/IconLabelDescriptionList"/>
    <dgm:cxn modelId="{B3788D6C-31AB-4F9C-AE67-BEDC680CBB63}" type="presParOf" srcId="{EC484A9F-6EF6-4D44-B1CB-5B8F0E1CB35F}" destId="{6D0A4D3F-175F-4832-9411-17EA3C11268E}" srcOrd="3" destOrd="0" presId="urn:microsoft.com/office/officeart/2018/2/layout/IconLabelDescriptionList"/>
    <dgm:cxn modelId="{5A1CD79B-9D8F-42DD-AA8C-136BFC182B80}" type="presParOf" srcId="{EC484A9F-6EF6-4D44-B1CB-5B8F0E1CB35F}" destId="{B16F99E9-AC2D-4C1E-88AB-37700A159CFE}" srcOrd="4" destOrd="0" presId="urn:microsoft.com/office/officeart/2018/2/layout/IconLabelDescription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6EE82A8-2484-4583-AD5A-462525E925A3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020A496A-4202-48B6-BF0B-C2DE7DD13F29}">
      <dgm:prSet/>
      <dgm:spPr/>
      <dgm:t>
        <a:bodyPr/>
        <a:lstStyle/>
        <a:p>
          <a:r>
            <a:rPr lang="en-US" dirty="0"/>
            <a:t>Defining and </a:t>
          </a:r>
          <a:r>
            <a:rPr lang="en-US" u="sng" dirty="0"/>
            <a:t>Motivating</a:t>
          </a:r>
          <a:r>
            <a:rPr lang="en-US" dirty="0"/>
            <a:t> the Project Team</a:t>
          </a:r>
        </a:p>
        <a:p>
          <a:r>
            <a:rPr lang="en-US" dirty="0"/>
            <a:t>	*Incentives, Schedule Vacation Time, Hire Help, Empower </a:t>
          </a:r>
        </a:p>
      </dgm:t>
    </dgm:pt>
    <dgm:pt modelId="{478BC9EF-8AF6-4D1B-8420-C06A5838D680}" type="parTrans" cxnId="{BA4EC82E-A457-4316-8552-3D37DFC93EE2}">
      <dgm:prSet/>
      <dgm:spPr/>
      <dgm:t>
        <a:bodyPr/>
        <a:lstStyle/>
        <a:p>
          <a:endParaRPr lang="en-US"/>
        </a:p>
      </dgm:t>
    </dgm:pt>
    <dgm:pt modelId="{1A0A0B05-3DAA-49CA-96AA-0E2725942E24}" type="sibTrans" cxnId="{BA4EC82E-A457-4316-8552-3D37DFC93EE2}">
      <dgm:prSet/>
      <dgm:spPr/>
      <dgm:t>
        <a:bodyPr/>
        <a:lstStyle/>
        <a:p>
          <a:endParaRPr lang="en-US"/>
        </a:p>
      </dgm:t>
    </dgm:pt>
    <dgm:pt modelId="{D38A669F-B6B6-4BDC-976A-48D23924BFE2}">
      <dgm:prSet/>
      <dgm:spPr/>
      <dgm:t>
        <a:bodyPr/>
        <a:lstStyle/>
        <a:p>
          <a:r>
            <a:rPr lang="en-US" dirty="0"/>
            <a:t>Design &amp; Setup</a:t>
          </a:r>
        </a:p>
        <a:p>
          <a:r>
            <a:rPr lang="en-US" dirty="0"/>
            <a:t>	* Schedule 3 / 2 days project to ops and assign homework</a:t>
          </a:r>
        </a:p>
      </dgm:t>
    </dgm:pt>
    <dgm:pt modelId="{A693826C-C38D-41D4-874F-362B27BEB466}" type="parTrans" cxnId="{32F72212-2C5F-4433-AFC0-867E8A83E564}">
      <dgm:prSet/>
      <dgm:spPr/>
      <dgm:t>
        <a:bodyPr/>
        <a:lstStyle/>
        <a:p>
          <a:endParaRPr lang="en-US"/>
        </a:p>
      </dgm:t>
    </dgm:pt>
    <dgm:pt modelId="{0E464569-BB3A-432E-9082-C646908515BB}" type="sibTrans" cxnId="{32F72212-2C5F-4433-AFC0-867E8A83E564}">
      <dgm:prSet/>
      <dgm:spPr/>
      <dgm:t>
        <a:bodyPr/>
        <a:lstStyle/>
        <a:p>
          <a:endParaRPr lang="en-US"/>
        </a:p>
      </dgm:t>
    </dgm:pt>
    <dgm:pt modelId="{32C94605-C835-4854-82F2-C7877BF71978}">
      <dgm:prSet/>
      <dgm:spPr/>
      <dgm:t>
        <a:bodyPr/>
        <a:lstStyle/>
        <a:p>
          <a:r>
            <a:rPr lang="en-US" dirty="0"/>
            <a:t>Conversion – Decisions on Legacy Data &amp; Crosswalks</a:t>
          </a:r>
        </a:p>
        <a:p>
          <a:r>
            <a:rPr lang="en-US" dirty="0"/>
            <a:t>	* We chose to store legacy in SQL Server &amp; Clean Cutoff</a:t>
          </a:r>
        </a:p>
      </dgm:t>
    </dgm:pt>
    <dgm:pt modelId="{A603CE73-0A34-46EA-9289-5D0F20B081B7}" type="parTrans" cxnId="{0FAE4C87-CF2E-46EB-80E8-210BECD443C9}">
      <dgm:prSet/>
      <dgm:spPr/>
      <dgm:t>
        <a:bodyPr/>
        <a:lstStyle/>
        <a:p>
          <a:endParaRPr lang="en-US"/>
        </a:p>
      </dgm:t>
    </dgm:pt>
    <dgm:pt modelId="{201F0280-7B79-49CA-B929-3C9105D81422}" type="sibTrans" cxnId="{0FAE4C87-CF2E-46EB-80E8-210BECD443C9}">
      <dgm:prSet/>
      <dgm:spPr/>
      <dgm:t>
        <a:bodyPr/>
        <a:lstStyle/>
        <a:p>
          <a:endParaRPr lang="en-US"/>
        </a:p>
      </dgm:t>
    </dgm:pt>
    <dgm:pt modelId="{60ACAE78-2B92-4400-A5DC-DB898B4F99FA}">
      <dgm:prSet/>
      <dgm:spPr/>
      <dgm:t>
        <a:bodyPr/>
        <a:lstStyle/>
        <a:p>
          <a:r>
            <a:rPr lang="en-US" dirty="0"/>
            <a:t>Data Roles and Workflow</a:t>
          </a:r>
        </a:p>
        <a:p>
          <a:r>
            <a:rPr lang="en-US" dirty="0"/>
            <a:t>	* Huge Investment of Mapping &amp; Design but well worth it!</a:t>
          </a:r>
        </a:p>
      </dgm:t>
    </dgm:pt>
    <dgm:pt modelId="{7AC768CD-D30A-4CE6-A034-0B325E10FD0D}" type="parTrans" cxnId="{C77D4999-FDE7-4EDD-9CFF-139EB2666EAA}">
      <dgm:prSet/>
      <dgm:spPr/>
      <dgm:t>
        <a:bodyPr/>
        <a:lstStyle/>
        <a:p>
          <a:endParaRPr lang="en-US"/>
        </a:p>
      </dgm:t>
    </dgm:pt>
    <dgm:pt modelId="{BD6F81E6-C67E-4239-94CD-3ADBAD39898C}" type="sibTrans" cxnId="{C77D4999-FDE7-4EDD-9CFF-139EB2666EAA}">
      <dgm:prSet/>
      <dgm:spPr/>
      <dgm:t>
        <a:bodyPr/>
        <a:lstStyle/>
        <a:p>
          <a:endParaRPr lang="en-US"/>
        </a:p>
      </dgm:t>
    </dgm:pt>
    <dgm:pt modelId="{B40D662B-2BF1-42A0-B2A3-20E4B1B79B85}">
      <dgm:prSet/>
      <dgm:spPr/>
      <dgm:t>
        <a:bodyPr/>
        <a:lstStyle/>
        <a:p>
          <a:r>
            <a:rPr lang="en-US" dirty="0"/>
            <a:t>Training</a:t>
          </a:r>
        </a:p>
        <a:p>
          <a:r>
            <a:rPr lang="en-US" dirty="0"/>
            <a:t>	* Need time for pre-go live, Record, and deliver SOPs</a:t>
          </a:r>
        </a:p>
      </dgm:t>
    </dgm:pt>
    <dgm:pt modelId="{A8F6C60F-0AF2-4BED-A552-A29FD39512F5}" type="parTrans" cxnId="{6BAF6427-4E3F-433E-9911-13E5E427AF4F}">
      <dgm:prSet/>
      <dgm:spPr/>
      <dgm:t>
        <a:bodyPr/>
        <a:lstStyle/>
        <a:p>
          <a:endParaRPr lang="en-US"/>
        </a:p>
      </dgm:t>
    </dgm:pt>
    <dgm:pt modelId="{82690712-C1FF-4803-8479-6D3F3A1E385A}" type="sibTrans" cxnId="{6BAF6427-4E3F-433E-9911-13E5E427AF4F}">
      <dgm:prSet/>
      <dgm:spPr/>
      <dgm:t>
        <a:bodyPr/>
        <a:lstStyle/>
        <a:p>
          <a:endParaRPr lang="en-US"/>
        </a:p>
      </dgm:t>
    </dgm:pt>
    <dgm:pt modelId="{3E2DB629-F34D-45B9-8900-6D75E525B184}">
      <dgm:prSet/>
      <dgm:spPr/>
      <dgm:t>
        <a:bodyPr/>
        <a:lstStyle/>
        <a:p>
          <a:r>
            <a:rPr lang="en-US" dirty="0"/>
            <a:t>Change Management</a:t>
          </a:r>
        </a:p>
        <a:p>
          <a:r>
            <a:rPr lang="en-US" dirty="0"/>
            <a:t>	* Preview key changes with the organization throughout, don’t wait!</a:t>
          </a:r>
        </a:p>
      </dgm:t>
    </dgm:pt>
    <dgm:pt modelId="{6E7174BF-FD36-4D57-828A-41A445A57217}" type="parTrans" cxnId="{4E8CA78B-1BF8-4E4A-B626-7030823DF3D4}">
      <dgm:prSet/>
      <dgm:spPr/>
      <dgm:t>
        <a:bodyPr/>
        <a:lstStyle/>
        <a:p>
          <a:endParaRPr lang="en-US"/>
        </a:p>
      </dgm:t>
    </dgm:pt>
    <dgm:pt modelId="{449E4D2F-55A3-4009-B64B-94B05D702F61}" type="sibTrans" cxnId="{4E8CA78B-1BF8-4E4A-B626-7030823DF3D4}">
      <dgm:prSet/>
      <dgm:spPr/>
      <dgm:t>
        <a:bodyPr/>
        <a:lstStyle/>
        <a:p>
          <a:endParaRPr lang="en-US"/>
        </a:p>
      </dgm:t>
    </dgm:pt>
    <dgm:pt modelId="{AAE4CD08-8558-4CE2-96DC-016357B8794D}">
      <dgm:prSet/>
      <dgm:spPr/>
      <dgm:t>
        <a:bodyPr/>
        <a:lstStyle/>
        <a:p>
          <a:r>
            <a:rPr lang="en-US" dirty="0"/>
            <a:t>Go – Live – Timing is everything </a:t>
          </a:r>
        </a:p>
        <a:p>
          <a:r>
            <a:rPr lang="en-US" dirty="0"/>
            <a:t>	*Finance Drives - FY is a must!</a:t>
          </a:r>
        </a:p>
      </dgm:t>
    </dgm:pt>
    <dgm:pt modelId="{2B2E6C5A-5EA3-4C66-8EB1-BD1B1B17A5B4}" type="parTrans" cxnId="{6062B99C-7ADA-49DE-85D6-2B1301EB2F84}">
      <dgm:prSet/>
      <dgm:spPr/>
      <dgm:t>
        <a:bodyPr/>
        <a:lstStyle/>
        <a:p>
          <a:endParaRPr lang="en-US"/>
        </a:p>
      </dgm:t>
    </dgm:pt>
    <dgm:pt modelId="{91694F93-9D75-42A1-8CC6-CDC723A35E6A}" type="sibTrans" cxnId="{6062B99C-7ADA-49DE-85D6-2B1301EB2F84}">
      <dgm:prSet/>
      <dgm:spPr/>
      <dgm:t>
        <a:bodyPr/>
        <a:lstStyle/>
        <a:p>
          <a:endParaRPr lang="en-US"/>
        </a:p>
      </dgm:t>
    </dgm:pt>
    <dgm:pt modelId="{E8EB4C1C-9C8D-4BC6-BCB8-CFEC192B6C04}" type="pres">
      <dgm:prSet presAssocID="{C6EE82A8-2484-4583-AD5A-462525E925A3}" presName="linear" presStyleCnt="0">
        <dgm:presLayoutVars>
          <dgm:animLvl val="lvl"/>
          <dgm:resizeHandles val="exact"/>
        </dgm:presLayoutVars>
      </dgm:prSet>
      <dgm:spPr/>
    </dgm:pt>
    <dgm:pt modelId="{19F59040-6163-4D60-B0B7-EDCC18CDC586}" type="pres">
      <dgm:prSet presAssocID="{020A496A-4202-48B6-BF0B-C2DE7DD13F29}" presName="parentText" presStyleLbl="node1" presStyleIdx="0" presStyleCnt="7">
        <dgm:presLayoutVars>
          <dgm:chMax val="0"/>
          <dgm:bulletEnabled val="1"/>
        </dgm:presLayoutVars>
      </dgm:prSet>
      <dgm:spPr/>
    </dgm:pt>
    <dgm:pt modelId="{928715D3-2C26-4568-BA6C-7C279505E63F}" type="pres">
      <dgm:prSet presAssocID="{1A0A0B05-3DAA-49CA-96AA-0E2725942E24}" presName="spacer" presStyleCnt="0"/>
      <dgm:spPr/>
    </dgm:pt>
    <dgm:pt modelId="{E11FD8E0-2F5B-46DC-B2DD-B79A7231A56C}" type="pres">
      <dgm:prSet presAssocID="{D38A669F-B6B6-4BDC-976A-48D23924BFE2}" presName="parentText" presStyleLbl="node1" presStyleIdx="1" presStyleCnt="7">
        <dgm:presLayoutVars>
          <dgm:chMax val="0"/>
          <dgm:bulletEnabled val="1"/>
        </dgm:presLayoutVars>
      </dgm:prSet>
      <dgm:spPr/>
    </dgm:pt>
    <dgm:pt modelId="{C797CAEE-58AF-4A10-825B-CA031E0B34CA}" type="pres">
      <dgm:prSet presAssocID="{0E464569-BB3A-432E-9082-C646908515BB}" presName="spacer" presStyleCnt="0"/>
      <dgm:spPr/>
    </dgm:pt>
    <dgm:pt modelId="{82467546-FDC4-4D08-9C38-1D667BA24825}" type="pres">
      <dgm:prSet presAssocID="{32C94605-C835-4854-82F2-C7877BF71978}" presName="parentText" presStyleLbl="node1" presStyleIdx="2" presStyleCnt="7">
        <dgm:presLayoutVars>
          <dgm:chMax val="0"/>
          <dgm:bulletEnabled val="1"/>
        </dgm:presLayoutVars>
      </dgm:prSet>
      <dgm:spPr/>
    </dgm:pt>
    <dgm:pt modelId="{73C3DD8F-CF89-4BD0-A38F-A41A8FE5A570}" type="pres">
      <dgm:prSet presAssocID="{201F0280-7B79-49CA-B929-3C9105D81422}" presName="spacer" presStyleCnt="0"/>
      <dgm:spPr/>
    </dgm:pt>
    <dgm:pt modelId="{2E8B0DCC-C16E-44EE-9EA9-5FAF2E7EC9C1}" type="pres">
      <dgm:prSet presAssocID="{60ACAE78-2B92-4400-A5DC-DB898B4F99FA}" presName="parentText" presStyleLbl="node1" presStyleIdx="3" presStyleCnt="7">
        <dgm:presLayoutVars>
          <dgm:chMax val="0"/>
          <dgm:bulletEnabled val="1"/>
        </dgm:presLayoutVars>
      </dgm:prSet>
      <dgm:spPr/>
    </dgm:pt>
    <dgm:pt modelId="{97E1D666-32B9-448D-B599-6FB2EAF1B9F8}" type="pres">
      <dgm:prSet presAssocID="{BD6F81E6-C67E-4239-94CD-3ADBAD39898C}" presName="spacer" presStyleCnt="0"/>
      <dgm:spPr/>
    </dgm:pt>
    <dgm:pt modelId="{B9A15103-8433-433C-8F72-1E20C058393C}" type="pres">
      <dgm:prSet presAssocID="{B40D662B-2BF1-42A0-B2A3-20E4B1B79B85}" presName="parentText" presStyleLbl="node1" presStyleIdx="4" presStyleCnt="7">
        <dgm:presLayoutVars>
          <dgm:chMax val="0"/>
          <dgm:bulletEnabled val="1"/>
        </dgm:presLayoutVars>
      </dgm:prSet>
      <dgm:spPr/>
    </dgm:pt>
    <dgm:pt modelId="{8FEC5256-797F-4C32-9602-D8D9B9FC180D}" type="pres">
      <dgm:prSet presAssocID="{82690712-C1FF-4803-8479-6D3F3A1E385A}" presName="spacer" presStyleCnt="0"/>
      <dgm:spPr/>
    </dgm:pt>
    <dgm:pt modelId="{F5FB03AD-8809-41CF-9646-945940B19997}" type="pres">
      <dgm:prSet presAssocID="{3E2DB629-F34D-45B9-8900-6D75E525B184}" presName="parentText" presStyleLbl="node1" presStyleIdx="5" presStyleCnt="7">
        <dgm:presLayoutVars>
          <dgm:chMax val="0"/>
          <dgm:bulletEnabled val="1"/>
        </dgm:presLayoutVars>
      </dgm:prSet>
      <dgm:spPr/>
    </dgm:pt>
    <dgm:pt modelId="{3D96F870-AB15-4F57-8B7F-AA15DB2FA2C2}" type="pres">
      <dgm:prSet presAssocID="{449E4D2F-55A3-4009-B64B-94B05D702F61}" presName="spacer" presStyleCnt="0"/>
      <dgm:spPr/>
    </dgm:pt>
    <dgm:pt modelId="{C30B6CA1-D6E7-45C2-9DF9-22615FC5F122}" type="pres">
      <dgm:prSet presAssocID="{AAE4CD08-8558-4CE2-96DC-016357B8794D}" presName="parentText" presStyleLbl="node1" presStyleIdx="6" presStyleCnt="7">
        <dgm:presLayoutVars>
          <dgm:chMax val="0"/>
          <dgm:bulletEnabled val="1"/>
        </dgm:presLayoutVars>
      </dgm:prSet>
      <dgm:spPr/>
    </dgm:pt>
  </dgm:ptLst>
  <dgm:cxnLst>
    <dgm:cxn modelId="{32F72212-2C5F-4433-AFC0-867E8A83E564}" srcId="{C6EE82A8-2484-4583-AD5A-462525E925A3}" destId="{D38A669F-B6B6-4BDC-976A-48D23924BFE2}" srcOrd="1" destOrd="0" parTransId="{A693826C-C38D-41D4-874F-362B27BEB466}" sibTransId="{0E464569-BB3A-432E-9082-C646908515BB}"/>
    <dgm:cxn modelId="{BD504225-EC2B-4F52-B739-2BB74B40FCFD}" type="presOf" srcId="{020A496A-4202-48B6-BF0B-C2DE7DD13F29}" destId="{19F59040-6163-4D60-B0B7-EDCC18CDC586}" srcOrd="0" destOrd="0" presId="urn:microsoft.com/office/officeart/2005/8/layout/vList2"/>
    <dgm:cxn modelId="{6BAF6427-4E3F-433E-9911-13E5E427AF4F}" srcId="{C6EE82A8-2484-4583-AD5A-462525E925A3}" destId="{B40D662B-2BF1-42A0-B2A3-20E4B1B79B85}" srcOrd="4" destOrd="0" parTransId="{A8F6C60F-0AF2-4BED-A552-A29FD39512F5}" sibTransId="{82690712-C1FF-4803-8479-6D3F3A1E385A}"/>
    <dgm:cxn modelId="{BA4EC82E-A457-4316-8552-3D37DFC93EE2}" srcId="{C6EE82A8-2484-4583-AD5A-462525E925A3}" destId="{020A496A-4202-48B6-BF0B-C2DE7DD13F29}" srcOrd="0" destOrd="0" parTransId="{478BC9EF-8AF6-4D1B-8420-C06A5838D680}" sibTransId="{1A0A0B05-3DAA-49CA-96AA-0E2725942E24}"/>
    <dgm:cxn modelId="{F126D15F-5BBC-4A35-9594-34D342F22A5D}" type="presOf" srcId="{3E2DB629-F34D-45B9-8900-6D75E525B184}" destId="{F5FB03AD-8809-41CF-9646-945940B19997}" srcOrd="0" destOrd="0" presId="urn:microsoft.com/office/officeart/2005/8/layout/vList2"/>
    <dgm:cxn modelId="{265D426B-C9DF-401B-A5FA-537E96B40DEC}" type="presOf" srcId="{60ACAE78-2B92-4400-A5DC-DB898B4F99FA}" destId="{2E8B0DCC-C16E-44EE-9EA9-5FAF2E7EC9C1}" srcOrd="0" destOrd="0" presId="urn:microsoft.com/office/officeart/2005/8/layout/vList2"/>
    <dgm:cxn modelId="{08E3CE50-AC3E-4029-A9B5-1DD86CC98122}" type="presOf" srcId="{B40D662B-2BF1-42A0-B2A3-20E4B1B79B85}" destId="{B9A15103-8433-433C-8F72-1E20C058393C}" srcOrd="0" destOrd="0" presId="urn:microsoft.com/office/officeart/2005/8/layout/vList2"/>
    <dgm:cxn modelId="{335BE571-B6D6-4970-BC1A-CCFD24889532}" type="presOf" srcId="{32C94605-C835-4854-82F2-C7877BF71978}" destId="{82467546-FDC4-4D08-9C38-1D667BA24825}" srcOrd="0" destOrd="0" presId="urn:microsoft.com/office/officeart/2005/8/layout/vList2"/>
    <dgm:cxn modelId="{0FAE4C87-CF2E-46EB-80E8-210BECD443C9}" srcId="{C6EE82A8-2484-4583-AD5A-462525E925A3}" destId="{32C94605-C835-4854-82F2-C7877BF71978}" srcOrd="2" destOrd="0" parTransId="{A603CE73-0A34-46EA-9289-5D0F20B081B7}" sibTransId="{201F0280-7B79-49CA-B929-3C9105D81422}"/>
    <dgm:cxn modelId="{4E8CA78B-1BF8-4E4A-B626-7030823DF3D4}" srcId="{C6EE82A8-2484-4583-AD5A-462525E925A3}" destId="{3E2DB629-F34D-45B9-8900-6D75E525B184}" srcOrd="5" destOrd="0" parTransId="{6E7174BF-FD36-4D57-828A-41A445A57217}" sibTransId="{449E4D2F-55A3-4009-B64B-94B05D702F61}"/>
    <dgm:cxn modelId="{AD69CD92-EA5C-4E1E-BFFF-F97BBB0CA0A5}" type="presOf" srcId="{C6EE82A8-2484-4583-AD5A-462525E925A3}" destId="{E8EB4C1C-9C8D-4BC6-BCB8-CFEC192B6C04}" srcOrd="0" destOrd="0" presId="urn:microsoft.com/office/officeart/2005/8/layout/vList2"/>
    <dgm:cxn modelId="{C77D4999-FDE7-4EDD-9CFF-139EB2666EAA}" srcId="{C6EE82A8-2484-4583-AD5A-462525E925A3}" destId="{60ACAE78-2B92-4400-A5DC-DB898B4F99FA}" srcOrd="3" destOrd="0" parTransId="{7AC768CD-D30A-4CE6-A034-0B325E10FD0D}" sibTransId="{BD6F81E6-C67E-4239-94CD-3ADBAD39898C}"/>
    <dgm:cxn modelId="{6062B99C-7ADA-49DE-85D6-2B1301EB2F84}" srcId="{C6EE82A8-2484-4583-AD5A-462525E925A3}" destId="{AAE4CD08-8558-4CE2-96DC-016357B8794D}" srcOrd="6" destOrd="0" parTransId="{2B2E6C5A-5EA3-4C66-8EB1-BD1B1B17A5B4}" sibTransId="{91694F93-9D75-42A1-8CC6-CDC723A35E6A}"/>
    <dgm:cxn modelId="{E6877AA6-7F9D-4059-AB48-FAA305F6A23A}" type="presOf" srcId="{D38A669F-B6B6-4BDC-976A-48D23924BFE2}" destId="{E11FD8E0-2F5B-46DC-B2DD-B79A7231A56C}" srcOrd="0" destOrd="0" presId="urn:microsoft.com/office/officeart/2005/8/layout/vList2"/>
    <dgm:cxn modelId="{95AA0AE5-89B4-4DF4-9D2B-2DF38566B390}" type="presOf" srcId="{AAE4CD08-8558-4CE2-96DC-016357B8794D}" destId="{C30B6CA1-D6E7-45C2-9DF9-22615FC5F122}" srcOrd="0" destOrd="0" presId="urn:microsoft.com/office/officeart/2005/8/layout/vList2"/>
    <dgm:cxn modelId="{890FD2A9-2257-4D2F-8087-A4CAAF4E2B10}" type="presParOf" srcId="{E8EB4C1C-9C8D-4BC6-BCB8-CFEC192B6C04}" destId="{19F59040-6163-4D60-B0B7-EDCC18CDC586}" srcOrd="0" destOrd="0" presId="urn:microsoft.com/office/officeart/2005/8/layout/vList2"/>
    <dgm:cxn modelId="{AB5ECDF5-5F1A-487F-B797-9774DA108AC0}" type="presParOf" srcId="{E8EB4C1C-9C8D-4BC6-BCB8-CFEC192B6C04}" destId="{928715D3-2C26-4568-BA6C-7C279505E63F}" srcOrd="1" destOrd="0" presId="urn:microsoft.com/office/officeart/2005/8/layout/vList2"/>
    <dgm:cxn modelId="{D7D5FBCD-045E-4B7B-8E82-2DD426D8514C}" type="presParOf" srcId="{E8EB4C1C-9C8D-4BC6-BCB8-CFEC192B6C04}" destId="{E11FD8E0-2F5B-46DC-B2DD-B79A7231A56C}" srcOrd="2" destOrd="0" presId="urn:microsoft.com/office/officeart/2005/8/layout/vList2"/>
    <dgm:cxn modelId="{8E6470CE-93EE-4674-B310-C1D2FC7D1AD3}" type="presParOf" srcId="{E8EB4C1C-9C8D-4BC6-BCB8-CFEC192B6C04}" destId="{C797CAEE-58AF-4A10-825B-CA031E0B34CA}" srcOrd="3" destOrd="0" presId="urn:microsoft.com/office/officeart/2005/8/layout/vList2"/>
    <dgm:cxn modelId="{C022CA16-C178-488E-B5F2-430FF3B7BC94}" type="presParOf" srcId="{E8EB4C1C-9C8D-4BC6-BCB8-CFEC192B6C04}" destId="{82467546-FDC4-4D08-9C38-1D667BA24825}" srcOrd="4" destOrd="0" presId="urn:microsoft.com/office/officeart/2005/8/layout/vList2"/>
    <dgm:cxn modelId="{F112FE92-4981-44F8-A466-31731FBB3362}" type="presParOf" srcId="{E8EB4C1C-9C8D-4BC6-BCB8-CFEC192B6C04}" destId="{73C3DD8F-CF89-4BD0-A38F-A41A8FE5A570}" srcOrd="5" destOrd="0" presId="urn:microsoft.com/office/officeart/2005/8/layout/vList2"/>
    <dgm:cxn modelId="{B2FF2425-976B-438C-8C17-363ACB42434D}" type="presParOf" srcId="{E8EB4C1C-9C8D-4BC6-BCB8-CFEC192B6C04}" destId="{2E8B0DCC-C16E-44EE-9EA9-5FAF2E7EC9C1}" srcOrd="6" destOrd="0" presId="urn:microsoft.com/office/officeart/2005/8/layout/vList2"/>
    <dgm:cxn modelId="{A7AC1319-026F-4F0C-A2FF-5260D7FC0A91}" type="presParOf" srcId="{E8EB4C1C-9C8D-4BC6-BCB8-CFEC192B6C04}" destId="{97E1D666-32B9-448D-B599-6FB2EAF1B9F8}" srcOrd="7" destOrd="0" presId="urn:microsoft.com/office/officeart/2005/8/layout/vList2"/>
    <dgm:cxn modelId="{3F17E4F0-FE6C-4567-82A1-6D8FF1C0C0EC}" type="presParOf" srcId="{E8EB4C1C-9C8D-4BC6-BCB8-CFEC192B6C04}" destId="{B9A15103-8433-433C-8F72-1E20C058393C}" srcOrd="8" destOrd="0" presId="urn:microsoft.com/office/officeart/2005/8/layout/vList2"/>
    <dgm:cxn modelId="{28BE7DC0-9601-4094-8869-DD94375699E3}" type="presParOf" srcId="{E8EB4C1C-9C8D-4BC6-BCB8-CFEC192B6C04}" destId="{8FEC5256-797F-4C32-9602-D8D9B9FC180D}" srcOrd="9" destOrd="0" presId="urn:microsoft.com/office/officeart/2005/8/layout/vList2"/>
    <dgm:cxn modelId="{901ADBD4-504B-4FDE-8C66-46AC6272AD37}" type="presParOf" srcId="{E8EB4C1C-9C8D-4BC6-BCB8-CFEC192B6C04}" destId="{F5FB03AD-8809-41CF-9646-945940B19997}" srcOrd="10" destOrd="0" presId="urn:microsoft.com/office/officeart/2005/8/layout/vList2"/>
    <dgm:cxn modelId="{327C7613-4037-4BB3-858C-DC5EE6C1719A}" type="presParOf" srcId="{E8EB4C1C-9C8D-4BC6-BCB8-CFEC192B6C04}" destId="{3D96F870-AB15-4F57-8B7F-AA15DB2FA2C2}" srcOrd="11" destOrd="0" presId="urn:microsoft.com/office/officeart/2005/8/layout/vList2"/>
    <dgm:cxn modelId="{7BA54CDA-C5BF-46FA-96C9-3DAA791F3596}" type="presParOf" srcId="{E8EB4C1C-9C8D-4BC6-BCB8-CFEC192B6C04}" destId="{C30B6CA1-D6E7-45C2-9DF9-22615FC5F122}" srcOrd="1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37D7511-95CA-4BC2-AA42-0840F0F44CAA}">
      <dsp:nvSpPr>
        <dsp:cNvPr id="0" name=""/>
        <dsp:cNvSpPr/>
      </dsp:nvSpPr>
      <dsp:spPr>
        <a:xfrm>
          <a:off x="0" y="57150"/>
          <a:ext cx="5329236" cy="71954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alibri Light" panose="020F0302020204030204"/>
            </a:rPr>
            <a:t> Financial</a:t>
          </a:r>
          <a:endParaRPr lang="en-US" sz="3000" kern="1200" dirty="0"/>
        </a:p>
      </dsp:txBody>
      <dsp:txXfrm>
        <a:off x="35125" y="92275"/>
        <a:ext cx="5258986" cy="649299"/>
      </dsp:txXfrm>
    </dsp:sp>
    <dsp:sp modelId="{3AE30EE9-AD46-4BDB-B2C3-BBBD4A108DBB}">
      <dsp:nvSpPr>
        <dsp:cNvPr id="0" name=""/>
        <dsp:cNvSpPr/>
      </dsp:nvSpPr>
      <dsp:spPr>
        <a:xfrm>
          <a:off x="0" y="863100"/>
          <a:ext cx="5329236" cy="719549"/>
        </a:xfrm>
        <a:prstGeom prst="roundRect">
          <a:avLst/>
        </a:prstGeom>
        <a:solidFill>
          <a:schemeClr val="accent2">
            <a:hueOff val="-363841"/>
            <a:satOff val="-20982"/>
            <a:lumOff val="2157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alibri Light" panose="020F0302020204030204"/>
            </a:rPr>
            <a:t>Human Resources </a:t>
          </a:r>
          <a:endParaRPr lang="en-US" sz="3000" kern="1200" dirty="0"/>
        </a:p>
      </dsp:txBody>
      <dsp:txXfrm>
        <a:off x="35125" y="898225"/>
        <a:ext cx="5258986" cy="649299"/>
      </dsp:txXfrm>
    </dsp:sp>
    <dsp:sp modelId="{1632E937-76A8-403E-9166-07BA4BA8656B}">
      <dsp:nvSpPr>
        <dsp:cNvPr id="0" name=""/>
        <dsp:cNvSpPr/>
      </dsp:nvSpPr>
      <dsp:spPr>
        <a:xfrm>
          <a:off x="0" y="1669049"/>
          <a:ext cx="5329236" cy="719549"/>
        </a:xfrm>
        <a:prstGeom prst="roundRect">
          <a:avLst/>
        </a:prstGeom>
        <a:solidFill>
          <a:schemeClr val="accent2">
            <a:hueOff val="-727682"/>
            <a:satOff val="-41964"/>
            <a:lumOff val="431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alibri Light" panose="020F0302020204030204"/>
            </a:rPr>
            <a:t>Asset Management</a:t>
          </a:r>
          <a:endParaRPr lang="en-US" sz="3000" kern="1200" dirty="0"/>
        </a:p>
      </dsp:txBody>
      <dsp:txXfrm>
        <a:off x="35125" y="1704174"/>
        <a:ext cx="5258986" cy="649299"/>
      </dsp:txXfrm>
    </dsp:sp>
    <dsp:sp modelId="{90E40AFC-5940-4023-81ED-2EB82C6EE384}">
      <dsp:nvSpPr>
        <dsp:cNvPr id="0" name=""/>
        <dsp:cNvSpPr/>
      </dsp:nvSpPr>
      <dsp:spPr>
        <a:xfrm>
          <a:off x="0" y="2475000"/>
          <a:ext cx="5329236" cy="719549"/>
        </a:xfrm>
        <a:prstGeom prst="roundRect">
          <a:avLst/>
        </a:prstGeom>
        <a:solidFill>
          <a:schemeClr val="accent2">
            <a:hueOff val="-1091522"/>
            <a:satOff val="-62946"/>
            <a:lumOff val="647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alibri Light" panose="020F0302020204030204"/>
            </a:rPr>
            <a:t>Utilities</a:t>
          </a:r>
          <a:endParaRPr lang="en-US" sz="3000" kern="1200" dirty="0"/>
        </a:p>
      </dsp:txBody>
      <dsp:txXfrm>
        <a:off x="35125" y="2510125"/>
        <a:ext cx="5258986" cy="649299"/>
      </dsp:txXfrm>
    </dsp:sp>
    <dsp:sp modelId="{847B57AB-9B8E-4BE2-B0F7-FD2A4622FD65}">
      <dsp:nvSpPr>
        <dsp:cNvPr id="0" name=""/>
        <dsp:cNvSpPr/>
      </dsp:nvSpPr>
      <dsp:spPr>
        <a:xfrm>
          <a:off x="0" y="3280950"/>
          <a:ext cx="5329236" cy="719549"/>
        </a:xfrm>
        <a:prstGeom prst="roundRect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>
              <a:latin typeface="Calibri Light" panose="020F0302020204030204"/>
            </a:rPr>
            <a:t>Cashiering</a:t>
          </a:r>
          <a:endParaRPr lang="en-US" sz="3000" kern="1200" dirty="0"/>
        </a:p>
      </dsp:txBody>
      <dsp:txXfrm>
        <a:off x="35125" y="3316075"/>
        <a:ext cx="5258986" cy="6492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94B94-492D-4BF3-BF6B-3539CF981170}">
      <dsp:nvSpPr>
        <dsp:cNvPr id="0" name=""/>
        <dsp:cNvSpPr/>
      </dsp:nvSpPr>
      <dsp:spPr>
        <a:xfrm>
          <a:off x="0" y="4418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090831-9D2F-461E-99B9-6C8233F1329B}">
      <dsp:nvSpPr>
        <dsp:cNvPr id="0" name=""/>
        <dsp:cNvSpPr/>
      </dsp:nvSpPr>
      <dsp:spPr>
        <a:xfrm>
          <a:off x="284724" y="216197"/>
          <a:ext cx="517680" cy="51768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D8ADA6-7042-4A4C-A532-23955674DF03}">
      <dsp:nvSpPr>
        <dsp:cNvPr id="0" name=""/>
        <dsp:cNvSpPr/>
      </dsp:nvSpPr>
      <dsp:spPr>
        <a:xfrm>
          <a:off x="1087129" y="4418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Actual Software Cost </a:t>
          </a:r>
        </a:p>
      </dsp:txBody>
      <dsp:txXfrm>
        <a:off x="1087129" y="4418"/>
        <a:ext cx="5161270" cy="941237"/>
      </dsp:txXfrm>
    </dsp:sp>
    <dsp:sp modelId="{5506C06A-1560-42F9-A3A1-D78EE848A0BD}">
      <dsp:nvSpPr>
        <dsp:cNvPr id="0" name=""/>
        <dsp:cNvSpPr/>
      </dsp:nvSpPr>
      <dsp:spPr>
        <a:xfrm>
          <a:off x="0" y="1180965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D2D65A9-E11D-40F8-AA58-C208D0CB0412}">
      <dsp:nvSpPr>
        <dsp:cNvPr id="0" name=""/>
        <dsp:cNvSpPr/>
      </dsp:nvSpPr>
      <dsp:spPr>
        <a:xfrm>
          <a:off x="284724" y="1392744"/>
          <a:ext cx="517680" cy="51768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EA11B5-4415-47C2-BFF1-72DF338684A1}">
      <dsp:nvSpPr>
        <dsp:cNvPr id="0" name=""/>
        <dsp:cNvSpPr/>
      </dsp:nvSpPr>
      <dsp:spPr>
        <a:xfrm>
          <a:off x="1087129" y="1180965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+ Ancillary Technology Needs </a:t>
          </a:r>
        </a:p>
      </dsp:txBody>
      <dsp:txXfrm>
        <a:off x="1087129" y="1180965"/>
        <a:ext cx="5161270" cy="941237"/>
      </dsp:txXfrm>
    </dsp:sp>
    <dsp:sp modelId="{F613AC2F-3D22-4F64-98F3-DF005D9FD940}">
      <dsp:nvSpPr>
        <dsp:cNvPr id="0" name=""/>
        <dsp:cNvSpPr/>
      </dsp:nvSpPr>
      <dsp:spPr>
        <a:xfrm>
          <a:off x="0" y="2357512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40D60A-B5E2-407C-970F-2E255AFC8A84}">
      <dsp:nvSpPr>
        <dsp:cNvPr id="0" name=""/>
        <dsp:cNvSpPr/>
      </dsp:nvSpPr>
      <dsp:spPr>
        <a:xfrm>
          <a:off x="284724" y="2569291"/>
          <a:ext cx="517680" cy="51768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A8F2F8-C07F-4433-84B0-57253AEBDCEA}">
      <dsp:nvSpPr>
        <dsp:cNvPr id="0" name=""/>
        <dsp:cNvSpPr/>
      </dsp:nvSpPr>
      <dsp:spPr>
        <a:xfrm>
          <a:off x="1087129" y="2357512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+ Resource Plan </a:t>
          </a:r>
        </a:p>
      </dsp:txBody>
      <dsp:txXfrm>
        <a:off x="1087129" y="2357512"/>
        <a:ext cx="5161270" cy="941237"/>
      </dsp:txXfrm>
    </dsp:sp>
    <dsp:sp modelId="{5B4CD466-F1C9-4135-8341-7381B77F152A}">
      <dsp:nvSpPr>
        <dsp:cNvPr id="0" name=""/>
        <dsp:cNvSpPr/>
      </dsp:nvSpPr>
      <dsp:spPr>
        <a:xfrm>
          <a:off x="0" y="3534059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7C348C-B96C-44CC-AF48-AC75266C45BF}">
      <dsp:nvSpPr>
        <dsp:cNvPr id="0" name=""/>
        <dsp:cNvSpPr/>
      </dsp:nvSpPr>
      <dsp:spPr>
        <a:xfrm>
          <a:off x="284724" y="3745838"/>
          <a:ext cx="517680" cy="517680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02C6D6-024A-47F1-8048-5CD265A9CCD3}">
      <dsp:nvSpPr>
        <dsp:cNvPr id="0" name=""/>
        <dsp:cNvSpPr/>
      </dsp:nvSpPr>
      <dsp:spPr>
        <a:xfrm>
          <a:off x="1087129" y="3534059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+ Contingency </a:t>
          </a:r>
        </a:p>
      </dsp:txBody>
      <dsp:txXfrm>
        <a:off x="1087129" y="3534059"/>
        <a:ext cx="5161270" cy="941237"/>
      </dsp:txXfrm>
    </dsp:sp>
    <dsp:sp modelId="{16F13F67-1C29-4BF4-B92F-221A4E1AAD5F}">
      <dsp:nvSpPr>
        <dsp:cNvPr id="0" name=""/>
        <dsp:cNvSpPr/>
      </dsp:nvSpPr>
      <dsp:spPr>
        <a:xfrm>
          <a:off x="0" y="4710606"/>
          <a:ext cx="6248400" cy="941237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BEE963D-2BA0-45F1-8800-BCA4DF764CCC}">
      <dsp:nvSpPr>
        <dsp:cNvPr id="0" name=""/>
        <dsp:cNvSpPr/>
      </dsp:nvSpPr>
      <dsp:spPr>
        <a:xfrm>
          <a:off x="284724" y="4922384"/>
          <a:ext cx="517680" cy="517680"/>
        </a:xfrm>
        <a:prstGeom prst="rect">
          <a:avLst/>
        </a:prstGeom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984102-E223-4C32-A1C1-C8E88F600BBF}">
      <dsp:nvSpPr>
        <dsp:cNvPr id="0" name=""/>
        <dsp:cNvSpPr/>
      </dsp:nvSpPr>
      <dsp:spPr>
        <a:xfrm>
          <a:off x="1087129" y="4710606"/>
          <a:ext cx="5161270" cy="94123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614" tIns="99614" rIns="99614" bIns="99614" numCol="1" spcCol="1270" anchor="ctr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= Project Budget</a:t>
          </a:r>
        </a:p>
      </dsp:txBody>
      <dsp:txXfrm>
        <a:off x="1087129" y="4710606"/>
        <a:ext cx="5161270" cy="94123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4B9F9D-D3B8-4D96-BC7C-8E07D6C7B391}">
      <dsp:nvSpPr>
        <dsp:cNvPr id="0" name=""/>
        <dsp:cNvSpPr/>
      </dsp:nvSpPr>
      <dsp:spPr>
        <a:xfrm>
          <a:off x="3520" y="466940"/>
          <a:ext cx="812109" cy="812109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3B58883-F1C0-435B-9CA7-DDF8672FB9FF}">
      <dsp:nvSpPr>
        <dsp:cNvPr id="0" name=""/>
        <dsp:cNvSpPr/>
      </dsp:nvSpPr>
      <dsp:spPr>
        <a:xfrm>
          <a:off x="3520" y="1433916"/>
          <a:ext cx="2320312" cy="783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 dirty="0"/>
            <a:t>Define the Team </a:t>
          </a:r>
        </a:p>
      </dsp:txBody>
      <dsp:txXfrm>
        <a:off x="3520" y="1433916"/>
        <a:ext cx="2320312" cy="783105"/>
      </dsp:txXfrm>
    </dsp:sp>
    <dsp:sp modelId="{68B57DFE-DAA2-493C-BBA7-AA857B4A40E6}">
      <dsp:nvSpPr>
        <dsp:cNvPr id="0" name=""/>
        <dsp:cNvSpPr/>
      </dsp:nvSpPr>
      <dsp:spPr>
        <a:xfrm>
          <a:off x="3520" y="2289052"/>
          <a:ext cx="2320312" cy="1779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501BE66-77B7-46C5-A421-B235C0D3538C}">
      <dsp:nvSpPr>
        <dsp:cNvPr id="0" name=""/>
        <dsp:cNvSpPr/>
      </dsp:nvSpPr>
      <dsp:spPr>
        <a:xfrm>
          <a:off x="2729888" y="466940"/>
          <a:ext cx="812109" cy="812109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74D263-ED7B-4D24-8CB1-AF6058AA1AD7}">
      <dsp:nvSpPr>
        <dsp:cNvPr id="0" name=""/>
        <dsp:cNvSpPr/>
      </dsp:nvSpPr>
      <dsp:spPr>
        <a:xfrm>
          <a:off x="2729888" y="1433916"/>
          <a:ext cx="2320312" cy="783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Third Party Consulting Services – RFP (Don’t go it alone!)</a:t>
          </a:r>
        </a:p>
      </dsp:txBody>
      <dsp:txXfrm>
        <a:off x="2729888" y="1433916"/>
        <a:ext cx="2320312" cy="783105"/>
      </dsp:txXfrm>
    </dsp:sp>
    <dsp:sp modelId="{220BBAB5-244B-47F9-8EBB-CF7C336FFA34}">
      <dsp:nvSpPr>
        <dsp:cNvPr id="0" name=""/>
        <dsp:cNvSpPr/>
      </dsp:nvSpPr>
      <dsp:spPr>
        <a:xfrm>
          <a:off x="2729888" y="2289052"/>
          <a:ext cx="2320312" cy="1779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1337DB-53D5-4EF6-992E-BC43710DE9CD}">
      <dsp:nvSpPr>
        <dsp:cNvPr id="0" name=""/>
        <dsp:cNvSpPr/>
      </dsp:nvSpPr>
      <dsp:spPr>
        <a:xfrm>
          <a:off x="5456255" y="466940"/>
          <a:ext cx="812109" cy="812109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BF47D27-FCC6-4427-A1BF-87514C3B838E}">
      <dsp:nvSpPr>
        <dsp:cNvPr id="0" name=""/>
        <dsp:cNvSpPr/>
      </dsp:nvSpPr>
      <dsp:spPr>
        <a:xfrm>
          <a:off x="5456255" y="1433916"/>
          <a:ext cx="2320312" cy="783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Project RFP – Scope, Requirements, BoB or Out of Box, Evaluation Committee, &amp; Scoring Criteria </a:t>
          </a:r>
        </a:p>
      </dsp:txBody>
      <dsp:txXfrm>
        <a:off x="5456255" y="1433916"/>
        <a:ext cx="2320312" cy="783105"/>
      </dsp:txXfrm>
    </dsp:sp>
    <dsp:sp modelId="{B02ACB6B-D089-442C-A99C-F51DCE3F27FA}">
      <dsp:nvSpPr>
        <dsp:cNvPr id="0" name=""/>
        <dsp:cNvSpPr/>
      </dsp:nvSpPr>
      <dsp:spPr>
        <a:xfrm>
          <a:off x="5456255" y="2289052"/>
          <a:ext cx="2320312" cy="1779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Build the Evaluation Committee – Subject Matter Experts!!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Demos / Scripts</a:t>
          </a:r>
        </a:p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Make it Defensible / Confidentiality / Procurement Rules</a:t>
          </a:r>
        </a:p>
      </dsp:txBody>
      <dsp:txXfrm>
        <a:off x="5456255" y="2289052"/>
        <a:ext cx="2320312" cy="1779430"/>
      </dsp:txXfrm>
    </dsp:sp>
    <dsp:sp modelId="{56930952-6968-4B4F-9FA2-8E0D90C79068}">
      <dsp:nvSpPr>
        <dsp:cNvPr id="0" name=""/>
        <dsp:cNvSpPr/>
      </dsp:nvSpPr>
      <dsp:spPr>
        <a:xfrm>
          <a:off x="8182622" y="466940"/>
          <a:ext cx="812109" cy="812109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DED935B-C5DF-4177-B138-74AA4F944C00}">
      <dsp:nvSpPr>
        <dsp:cNvPr id="0" name=""/>
        <dsp:cNvSpPr/>
      </dsp:nvSpPr>
      <dsp:spPr>
        <a:xfrm>
          <a:off x="8182622" y="1433916"/>
          <a:ext cx="2320312" cy="78310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400" kern="1200"/>
            <a:t>Finalizing the Contract – Where the rubber hits the road</a:t>
          </a:r>
        </a:p>
      </dsp:txBody>
      <dsp:txXfrm>
        <a:off x="8182622" y="1433916"/>
        <a:ext cx="2320312" cy="783105"/>
      </dsp:txXfrm>
    </dsp:sp>
    <dsp:sp modelId="{B16F99E9-AC2D-4C1E-88AB-37700A159CFE}">
      <dsp:nvSpPr>
        <dsp:cNvPr id="0" name=""/>
        <dsp:cNvSpPr/>
      </dsp:nvSpPr>
      <dsp:spPr>
        <a:xfrm>
          <a:off x="8182622" y="2289052"/>
          <a:ext cx="2320312" cy="17794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Hold them to their promises in the RFP and Demonstrations</a:t>
          </a:r>
        </a:p>
      </dsp:txBody>
      <dsp:txXfrm>
        <a:off x="8182622" y="2289052"/>
        <a:ext cx="2320312" cy="177943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F59040-6163-4D60-B0B7-EDCC18CDC586}">
      <dsp:nvSpPr>
        <dsp:cNvPr id="0" name=""/>
        <dsp:cNvSpPr/>
      </dsp:nvSpPr>
      <dsp:spPr>
        <a:xfrm>
          <a:off x="0" y="330052"/>
          <a:ext cx="7154390" cy="77571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Defining and </a:t>
          </a:r>
          <a:r>
            <a:rPr lang="en-US" sz="1700" u="sng" kern="1200" dirty="0"/>
            <a:t>Motivating</a:t>
          </a:r>
          <a:r>
            <a:rPr lang="en-US" sz="1700" kern="1200" dirty="0"/>
            <a:t> the Project Team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	*Incentives, Schedule Vacation Time, Hire Help, Empower </a:t>
          </a:r>
        </a:p>
      </dsp:txBody>
      <dsp:txXfrm>
        <a:off x="37867" y="367919"/>
        <a:ext cx="7078656" cy="699976"/>
      </dsp:txXfrm>
    </dsp:sp>
    <dsp:sp modelId="{E11FD8E0-2F5B-46DC-B2DD-B79A7231A56C}">
      <dsp:nvSpPr>
        <dsp:cNvPr id="0" name=""/>
        <dsp:cNvSpPr/>
      </dsp:nvSpPr>
      <dsp:spPr>
        <a:xfrm>
          <a:off x="0" y="1154722"/>
          <a:ext cx="7154390" cy="775710"/>
        </a:xfrm>
        <a:prstGeom prst="round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Design &amp; Setup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	* Schedule 3 / 2 days project to ops and assign homework</a:t>
          </a:r>
        </a:p>
      </dsp:txBody>
      <dsp:txXfrm>
        <a:off x="37867" y="1192589"/>
        <a:ext cx="7078656" cy="699976"/>
      </dsp:txXfrm>
    </dsp:sp>
    <dsp:sp modelId="{82467546-FDC4-4D08-9C38-1D667BA24825}">
      <dsp:nvSpPr>
        <dsp:cNvPr id="0" name=""/>
        <dsp:cNvSpPr/>
      </dsp:nvSpPr>
      <dsp:spPr>
        <a:xfrm>
          <a:off x="0" y="1979392"/>
          <a:ext cx="7154390" cy="775710"/>
        </a:xfrm>
        <a:prstGeom prst="round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Conversion – Decisions on Legacy Data &amp; Crosswalks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	* We chose to store legacy in SQL Server &amp; Clean Cutoff</a:t>
          </a:r>
        </a:p>
      </dsp:txBody>
      <dsp:txXfrm>
        <a:off x="37867" y="2017259"/>
        <a:ext cx="7078656" cy="699976"/>
      </dsp:txXfrm>
    </dsp:sp>
    <dsp:sp modelId="{2E8B0DCC-C16E-44EE-9EA9-5FAF2E7EC9C1}">
      <dsp:nvSpPr>
        <dsp:cNvPr id="0" name=""/>
        <dsp:cNvSpPr/>
      </dsp:nvSpPr>
      <dsp:spPr>
        <a:xfrm>
          <a:off x="0" y="2804062"/>
          <a:ext cx="7154390" cy="775710"/>
        </a:xfrm>
        <a:prstGeom prst="round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Data Roles and Workflow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	* Huge Investment of Mapping &amp; Design but well worth it!</a:t>
          </a:r>
        </a:p>
      </dsp:txBody>
      <dsp:txXfrm>
        <a:off x="37867" y="2841929"/>
        <a:ext cx="7078656" cy="699976"/>
      </dsp:txXfrm>
    </dsp:sp>
    <dsp:sp modelId="{B9A15103-8433-433C-8F72-1E20C058393C}">
      <dsp:nvSpPr>
        <dsp:cNvPr id="0" name=""/>
        <dsp:cNvSpPr/>
      </dsp:nvSpPr>
      <dsp:spPr>
        <a:xfrm>
          <a:off x="0" y="3628732"/>
          <a:ext cx="7154390" cy="775710"/>
        </a:xfrm>
        <a:prstGeom prst="round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Training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	* Need time for pre-go live, Record, and deliver SOPs</a:t>
          </a:r>
        </a:p>
      </dsp:txBody>
      <dsp:txXfrm>
        <a:off x="37867" y="3666599"/>
        <a:ext cx="7078656" cy="699976"/>
      </dsp:txXfrm>
    </dsp:sp>
    <dsp:sp modelId="{F5FB03AD-8809-41CF-9646-945940B19997}">
      <dsp:nvSpPr>
        <dsp:cNvPr id="0" name=""/>
        <dsp:cNvSpPr/>
      </dsp:nvSpPr>
      <dsp:spPr>
        <a:xfrm>
          <a:off x="0" y="4453402"/>
          <a:ext cx="7154390" cy="775710"/>
        </a:xfrm>
        <a:prstGeom prst="round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Change Management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	* Preview key changes with the organization throughout, don’t wait!</a:t>
          </a:r>
        </a:p>
      </dsp:txBody>
      <dsp:txXfrm>
        <a:off x="37867" y="4491269"/>
        <a:ext cx="7078656" cy="699976"/>
      </dsp:txXfrm>
    </dsp:sp>
    <dsp:sp modelId="{C30B6CA1-D6E7-45C2-9DF9-22615FC5F122}">
      <dsp:nvSpPr>
        <dsp:cNvPr id="0" name=""/>
        <dsp:cNvSpPr/>
      </dsp:nvSpPr>
      <dsp:spPr>
        <a:xfrm>
          <a:off x="0" y="5278072"/>
          <a:ext cx="7154390" cy="775710"/>
        </a:xfrm>
        <a:prstGeom prst="round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Go – Live – Timing is everything </a:t>
          </a:r>
        </a:p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 dirty="0"/>
            <a:t>	*Finance Drives - FY is a must!</a:t>
          </a:r>
        </a:p>
      </dsp:txBody>
      <dsp:txXfrm>
        <a:off x="37867" y="5315939"/>
        <a:ext cx="7078656" cy="6999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2/layout/IconLabelDescriptionList">
  <dgm:title val="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l" for="ch" forName="iconRect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57BE80-0AC2-4A02-A494-28803D3DB7B5}" type="datetimeFigureOut">
              <a:rPr lang="en-US"/>
              <a:t>3/31/2021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375F1C-D844-4CD2-B447-9B4A8AF2448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114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Helen: Visual</a:t>
            </a:r>
            <a:r>
              <a:rPr lang="en-US" baseline="0" dirty="0"/>
              <a:t> on interconnected core functionalities with HP Adding Utilities and IM as part of our core.</a:t>
            </a:r>
          </a:p>
          <a:p>
            <a:endParaRPr lang="en-US" dirty="0"/>
          </a:p>
          <a:p>
            <a:r>
              <a:rPr lang="en-US" dirty="0"/>
              <a:t>Culmination of our business operations that gets us to accountability to our taxpayers with our financial reporting.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80C82F-7B16-42B3-87EA-FF206C98134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9381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E8D6A8-CF1E-467E-B05A-D320E4DE99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3262DC5-B72D-44F1-8D08-D1461BE935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DE13B-C7A3-4219-82D7-11D5FCEF1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041008-65BB-44EE-9690-9EA3991AC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30C4CA-A5DE-4339-9639-46C59FF0EE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5589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CE75D-AF42-4990-8F5E-61B58E265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CBBE1E2-60E3-4365-BD8E-B9BE452C55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F1F52D-75ED-44D8-B152-9BAE8C1C1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2C68CE-BF43-4C27-8B85-FDA8888E73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57ABF1-BAA9-4805-8661-C99641F7D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428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C5C3A5E-659D-4CD0-8DE8-F0224E3C1AA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FF6886-D54A-4A7F-A4AD-0D96AFC7F2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39F150-D426-4130-995E-A491EB3DBF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54806C-C406-4E86-BA27-4945238E9B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8D9926-AB2E-4D0A-BE90-DD01FD9C4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945468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3006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0552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4281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2837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60071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882325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45741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94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301202-0A63-449F-A0C6-CAF6DB298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F8BCA7-118B-47FD-90A3-CC45812AC0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FF7E60-F9F6-4E66-8BEE-07D6F4CC0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169196-33C5-40E7-9CA7-044F34A9E0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165B3-B5BE-48C9-825B-17A7A7C74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0892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4648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2401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89225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1486"/>
            <a:ext cx="10363200" cy="146896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957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6475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313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185"/>
            <a:ext cx="10363200" cy="1500716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4662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2"/>
            <a:ext cx="5384800" cy="452543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36285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4585"/>
            <a:ext cx="5386917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5934"/>
            <a:ext cx="5386917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4585"/>
            <a:ext cx="5389033" cy="641349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5934"/>
            <a:ext cx="5389033" cy="394970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64002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00048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061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5030E1-2027-4184-BFC1-5A6B9BAFD7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B2F170-5246-4221-98B5-DD127C9B51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CCA680-36D2-46EE-B620-B0ACA0653E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9BC6E3-29D8-42EE-91B2-C89C7BE840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13AD50-3D7D-4904-911F-51F90033D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61293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3"/>
            <a:ext cx="4011084" cy="116204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25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4011084" cy="46905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01619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726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3833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868"/>
            <a:ext cx="7315200" cy="8043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756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007A55-DDE9-483B-9A76-21276CD87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955A00-14CB-4BAC-A4A8-6197EE49B7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3D36BC-84DE-4526-BC15-9B1A619D96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33CAFBA-517A-4C7D-A26C-90C5FAEF3B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30F199-234D-468B-9D10-AD2282A4EA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0D5AB0-A0B9-4E41-88B0-AF42C320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46929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F08739-9419-4A4C-AC6A-C26010C1C6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2D9B46-C69F-4C21-AA12-FC7D372DC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97D71-928A-4037-A796-C0F2A8D7C2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86BC53-6D1C-4DAE-BBB1-80D6C9A632E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56748F7-B7AE-4E0A-9465-62292ABF68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3ACC798-6596-4C40-A095-8ADFE81B9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076FFA-3733-45F8-A360-44EB1010B8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77D7759-B020-4433-A668-ED99B28E0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6976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2E653-3315-4A5A-B51C-92AC3638A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80CD28A-F18E-4BFA-B3FB-372B4F8E7E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57A19E-992F-46BD-AF7D-35102F2F3B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EA302DD-44D3-4F22-BDD1-4281EBFD48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45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DC7771-1345-4F67-A6D4-30F1743A7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EA7A7F5-33AF-455D-9F55-576E35D2D6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68FE6E4-147C-45AF-98F9-BEA44B7C0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207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93D232-E75A-42BF-9488-8D309EB05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BEE88B-1A4F-40A6-93A6-809AF785FB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DAC3D9-2379-4B7A-B816-89B69E2E4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C01F16-9903-4F7A-BA30-F590A99E7E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84626E-B95B-44AC-9ACE-3CCB00E5E4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A5378D-3539-40B3-A630-D1CD05EF9A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4988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A9B79-7183-436A-BDE8-43ABEC195F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51E29D2-F1AE-4175-9DD7-F89E8C7C01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C0D15B-FD47-4854-810A-E7ED886A08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E4CD3DD-5283-40EA-9999-3B07C9ADC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9BA0B1E-A7A2-499C-BAA6-CFB1B3F52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EC4F9D-DDB8-4B20-81D5-672B8B6646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807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image" Target="../media/image1.jpg"/><Relationship Id="rId5" Type="http://schemas.openxmlformats.org/officeDocument/2006/relationships/slideLayout" Target="../slideLayouts/slideLayout27.xml"/><Relationship Id="rId10" Type="http://schemas.openxmlformats.org/officeDocument/2006/relationships/theme" Target="../theme/theme3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F2078A8-AD54-4B82-A2D3-0576F7BF6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FAD6DC-66C7-4664-8CB4-97347CC0D9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86FDA6-8DB4-4BB8-8F71-48210640E87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56519-06F6-487E-8E2E-87281522260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8E1CEFA-1FF8-4B79-95ED-D897FDBEEB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78BB8-56E9-42FD-A5F6-1927413DE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B870D8-E90A-422B-A0D9-F0D4A38D96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73092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D15B4E-813A-4843-8CC2-1EC77F24727A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E23EF-64B3-4D6A-B79D-154F4CC70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34189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5167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4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17811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C87C1B-0C8C-3C4D-A950-5E7E40FC0734}" type="datetimeFigureOut">
              <a:rPr lang="en-US" smtClean="0"/>
              <a:t>3/31/2021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178112"/>
            <a:ext cx="3860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178112"/>
            <a:ext cx="284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649A83-7CC6-DD4F-93A9-BFAE983591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896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hyperlink" Target="http://alabamaschoolconnection.org/2013/05/13/where-does-your-school-system-rank/" TargetMode="External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21.jpeg"/><Relationship Id="rId5" Type="http://schemas.openxmlformats.org/officeDocument/2006/relationships/image" Target="../media/image20.svg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lickr.com/photos/tjblackwell/4257161477/in/set-72157623218532827/" TargetMode="Externa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commons.wikimedia.org/wiki/File:NewYorkSeagram_04.30.2008.JPG" TargetMode="External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.xml"/><Relationship Id="rId5" Type="http://schemas.openxmlformats.org/officeDocument/2006/relationships/hyperlink" Target="https://owl.excelsior.edu/writing-process/prewriting-strategies/prewriting-strategies-asking-defining-questions/" TargetMode="External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1.jpg"/><Relationship Id="rId7" Type="http://schemas.openxmlformats.org/officeDocument/2006/relationships/diagramColors" Target="../diagrams/colors3.xml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5.xml"/><Relationship Id="rId6" Type="http://schemas.openxmlformats.org/officeDocument/2006/relationships/diagramQuickStyle" Target="../diagrams/quickStyle3.xml"/><Relationship Id="rId5" Type="http://schemas.openxmlformats.org/officeDocument/2006/relationships/diagramLayout" Target="../diagrams/layout3.xml"/><Relationship Id="rId4" Type="http://schemas.openxmlformats.org/officeDocument/2006/relationships/diagramData" Target="../diagrams/data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jackbrummet.blogspot.com/2015/04/its-like-its-always-right-now.html" TargetMode="External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6.xml"/><Relationship Id="rId5" Type="http://schemas.openxmlformats.org/officeDocument/2006/relationships/hyperlink" Target="https://owl.excelsior.edu/writing-process/prewriting-strategies/prewriting-strategies-asking-defining-questions/" TargetMode="External"/><Relationship Id="rId4" Type="http://schemas.openxmlformats.org/officeDocument/2006/relationships/image" Target="../media/image7.jp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7.xml"/><Relationship Id="rId5" Type="http://schemas.openxmlformats.org/officeDocument/2006/relationships/hyperlink" Target="http://babousrini.blogspot.com/2012/02/thought-provoking-cartoon-which-step.html" TargetMode="External"/><Relationship Id="rId4" Type="http://schemas.openxmlformats.org/officeDocument/2006/relationships/image" Target="../media/image3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xcelsior.edu/writing-process/prewriting-strategies/prewriting-strategies-asking-defining-question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48.png"/><Relationship Id="rId2" Type="http://schemas.openxmlformats.org/officeDocument/2006/relationships/slideLayout" Target="../slideLayouts/slideLayout24.xml"/><Relationship Id="rId1" Type="http://schemas.openxmlformats.org/officeDocument/2006/relationships/themeOverride" Target="../theme/themeOverride9.xml"/><Relationship Id="rId6" Type="http://schemas.openxmlformats.org/officeDocument/2006/relationships/hyperlink" Target="http://www.losalamosnm.us/" TargetMode="External"/><Relationship Id="rId5" Type="http://schemas.openxmlformats.org/officeDocument/2006/relationships/hyperlink" Target="mailto:helen.perraglio@lacnm.us" TargetMode="External"/><Relationship Id="rId4" Type="http://schemas.openxmlformats.org/officeDocument/2006/relationships/image" Target="../media/image4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owl.excelsior.edu/writing-process/prewriting-strategies/prewriting-strategies-asking-defining-questions/" TargetMode="Externa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785041-261A-4946-B3D2-8293CFE6A63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ERP Implementation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C67372A-75F1-4102-B7FE-C0D755BB763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Highlights for Planning, Solicitation, Implementation &amp; Post Go Live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2FC921-83DA-473C-925B-DC6757CBB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996" y="247362"/>
            <a:ext cx="3543607" cy="3353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554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8129-1EE9-45CF-85F8-DC82E524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Resource Plan</a:t>
            </a:r>
            <a:endParaRPr lang="en-US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F14739-D8F1-4362-802C-58DCD1388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2580" y="1580521"/>
            <a:ext cx="5157787" cy="823912"/>
          </a:xfrm>
        </p:spPr>
        <p:txBody>
          <a:bodyPr/>
          <a:lstStyle/>
          <a:p>
            <a:r>
              <a:rPr lang="en-US" dirty="0">
                <a:cs typeface="Calibri"/>
              </a:rPr>
              <a:t>Provide Concrete Incentives – Think Outside the Box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8059CFF-9AD4-4175-A93B-D588D2D4A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977" y="2519453"/>
            <a:ext cx="5157787" cy="368458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Calibri"/>
              </a:rPr>
              <a:t>Hire Limited Term Positions – either for operations or project or both</a:t>
            </a:r>
          </a:p>
          <a:p>
            <a:r>
              <a:rPr lang="en-US" dirty="0">
                <a:cs typeface="Calibri"/>
              </a:rPr>
              <a:t>Adopt Project Team Policy for Leave and Pay – </a:t>
            </a:r>
          </a:p>
          <a:p>
            <a:pPr lvl="1"/>
            <a:r>
              <a:rPr lang="en-US" dirty="0">
                <a:cs typeface="Calibri"/>
              </a:rPr>
              <a:t>OT straight for Exempts</a:t>
            </a:r>
          </a:p>
          <a:p>
            <a:pPr lvl="1"/>
            <a:r>
              <a:rPr lang="en-US" dirty="0">
                <a:cs typeface="Calibri"/>
              </a:rPr>
              <a:t>Extension of CT banks or AL rollovers</a:t>
            </a:r>
          </a:p>
          <a:p>
            <a:pPr lvl="1"/>
            <a:r>
              <a:rPr lang="en-US" dirty="0">
                <a:cs typeface="Calibri"/>
              </a:rPr>
              <a:t>Administrative Leave at project completion (when they can actually take time off)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7556FA-FF17-4676-8C23-7D175955B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0086" y="1580521"/>
            <a:ext cx="5183188" cy="823912"/>
          </a:xfrm>
        </p:spPr>
        <p:txBody>
          <a:bodyPr/>
          <a:lstStyle/>
          <a:p>
            <a:r>
              <a:rPr lang="en-US" dirty="0"/>
              <a:t>Functional Leads – The Real Leaders – Take Care of Them!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C0EBC2E-7B43-4E98-A527-E94AAACC1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53860" y="2519452"/>
            <a:ext cx="5183188" cy="3684588"/>
          </a:xfrm>
        </p:spPr>
        <p:txBody>
          <a:bodyPr>
            <a:normAutofit/>
          </a:bodyPr>
          <a:lstStyle/>
          <a:p>
            <a:r>
              <a:rPr lang="en-US" dirty="0"/>
              <a:t>Absolutely the most key resource for your project</a:t>
            </a:r>
          </a:p>
          <a:p>
            <a:r>
              <a:rPr lang="en-US" dirty="0"/>
              <a:t>Subject matter experts – doing the job today</a:t>
            </a:r>
          </a:p>
          <a:p>
            <a:r>
              <a:rPr lang="en-US" dirty="0"/>
              <a:t>Need to be empowered to make decisions</a:t>
            </a:r>
          </a:p>
          <a:p>
            <a:r>
              <a:rPr lang="en-US" dirty="0"/>
              <a:t>MUST be included in all impact decisions, timelines, change communications, &amp; VALUED!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CAE640E-B0FF-4711-AE37-1E1305071CAB}"/>
              </a:ext>
            </a:extLst>
          </p:cNvPr>
          <p:cNvSpPr txBox="1"/>
          <p:nvPr/>
        </p:nvSpPr>
        <p:spPr>
          <a:xfrm>
            <a:off x="382438" y="5975230"/>
            <a:ext cx="1145587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cs typeface="Calibri"/>
              </a:rPr>
              <a:t>Tip: Provide food for working lunches, long nights, weekend BBQ's at work – but don't think this is all they need!</a:t>
            </a:r>
          </a:p>
        </p:txBody>
      </p:sp>
      <p:pic>
        <p:nvPicPr>
          <p:cNvPr id="4" name="Graphic 4" descr="Whole pizza with solid fill">
            <a:extLst>
              <a:ext uri="{FF2B5EF4-FFF2-40B4-BE49-F238E27FC236}">
                <a16:creationId xmlns:a16="http://schemas.microsoft.com/office/drawing/2014/main" id="{04AD618C-5320-4D92-93F9-BCD9F72BF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075773" y="5587314"/>
            <a:ext cx="914400" cy="91440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ACDFFF22-6367-40FF-A0BA-F0C5E8E2052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9811266" y="369272"/>
            <a:ext cx="1589902" cy="1320912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C619BC05-922F-496D-B850-747A4C61BAE6}"/>
              </a:ext>
            </a:extLst>
          </p:cNvPr>
          <p:cNvSpPr/>
          <p:nvPr/>
        </p:nvSpPr>
        <p:spPr>
          <a:xfrm rot="-1020000">
            <a:off x="201826" y="414487"/>
            <a:ext cx="1699054" cy="1142998"/>
          </a:xfrm>
          <a:prstGeom prst="wedgeRoundRect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cs typeface="Calibri"/>
              </a:rPr>
              <a:t>What's the #1 key to success?</a:t>
            </a:r>
          </a:p>
        </p:txBody>
      </p:sp>
    </p:spTree>
    <p:extLst>
      <p:ext uri="{BB962C8B-B14F-4D97-AF65-F5344CB8AC3E}">
        <p14:creationId xmlns:p14="http://schemas.microsoft.com/office/powerpoint/2010/main" val="19900181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55C01129-3453-464D-A870-ED71C6E89D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D2781A6-5C82-4764-B489-F9A599C0A7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98833" y="685800"/>
            <a:ext cx="5004061" cy="5486400"/>
          </a:xfrm>
          <a:prstGeom prst="rect">
            <a:avLst/>
          </a:prstGeom>
          <a:solidFill>
            <a:schemeClr val="tx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7F6E054-DD0B-4A38-9CA8-2999B848F0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86447" y="1084521"/>
            <a:ext cx="4019107" cy="1361347"/>
          </a:xfrm>
        </p:spPr>
        <p:txBody>
          <a:bodyPr anchor="b">
            <a:normAutofit/>
          </a:bodyPr>
          <a:lstStyle/>
          <a:p>
            <a:pPr algn="ctr"/>
            <a:r>
              <a:rPr lang="en-US" sz="2800">
                <a:solidFill>
                  <a:schemeClr val="bg1">
                    <a:alpha val="60000"/>
                  </a:schemeClr>
                </a:solidFill>
                <a:cs typeface="Calibri Light"/>
              </a:rPr>
              <a:t>Resource Plan – In Context</a:t>
            </a:r>
            <a:endParaRPr lang="en-US" sz="2800">
              <a:solidFill>
                <a:schemeClr val="bg1">
                  <a:alpha val="60000"/>
                </a:schemeClr>
              </a:solidFill>
            </a:endParaRP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1ADEE26-1CEF-4BAA-98B1-6358D6125C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8760" r="45677" b="1"/>
          <a:stretch/>
        </p:blipFill>
        <p:spPr>
          <a:xfrm>
            <a:off x="680483" y="685795"/>
            <a:ext cx="2931299" cy="54864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6E05B6-4EB3-446B-A0C9-3CDD68E5AD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86836" y="2732739"/>
            <a:ext cx="4373233" cy="2655297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Imagine you're building the new building while the roof is falling in – that's what your functional leaders are doing with this critical organizational infrastructure!</a:t>
            </a:r>
          </a:p>
          <a:p>
            <a:pPr algn="ctr"/>
            <a:endParaRPr lang="en-US" sz="2000" dirty="0">
              <a:solidFill>
                <a:schemeClr val="bg1"/>
              </a:solidFill>
              <a:cs typeface="Calibri"/>
            </a:endParaRPr>
          </a:p>
          <a:p>
            <a:pPr algn="ctr"/>
            <a:r>
              <a:rPr lang="en-US" sz="2000" dirty="0">
                <a:solidFill>
                  <a:schemeClr val="bg1"/>
                </a:solidFill>
                <a:cs typeface="Calibri"/>
              </a:rPr>
              <a:t>Make sure they are supported; they are the pillars of both operations and future  implementation success!</a:t>
            </a:r>
          </a:p>
          <a:p>
            <a:pPr marL="0" indent="0" algn="ctr">
              <a:buNone/>
            </a:pPr>
            <a:endParaRPr lang="en-US" sz="2000" dirty="0">
              <a:solidFill>
                <a:schemeClr val="bg1"/>
              </a:solidFill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1C1942BA-158F-427D-9753-DCD477D705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9969" r="8560"/>
          <a:stretch/>
        </p:blipFill>
        <p:spPr>
          <a:xfrm>
            <a:off x="8606117" y="685805"/>
            <a:ext cx="2905400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1614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64" name="Rectangle 134">
            <a:extLst>
              <a:ext uri="{FF2B5EF4-FFF2-40B4-BE49-F238E27FC236}">
                <a16:creationId xmlns:a16="http://schemas.microsoft.com/office/drawing/2014/main" id="{2550BE34-C2B8-49B8-8519-67A8CAD51A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065" name="Rectangle 136">
            <a:extLst>
              <a:ext uri="{FF2B5EF4-FFF2-40B4-BE49-F238E27FC236}">
                <a16:creationId xmlns:a16="http://schemas.microsoft.com/office/drawing/2014/main" id="{A7457DD9-5A45-400A-AB4B-4B4EDECA25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4416" y="365125"/>
            <a:ext cx="11167447" cy="2089317"/>
          </a:xfrm>
          <a:prstGeom prst="rect">
            <a:avLst/>
          </a:prstGeom>
          <a:ln w="12700">
            <a:solidFill>
              <a:srgbClr val="DEDEDE"/>
            </a:solidFill>
          </a:ln>
          <a:effectLst>
            <a:outerShdw blurRad="50800" dist="38100" dir="2700000" algn="tl" rotWithShape="0">
              <a:schemeClr val="bg2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210917-E13E-4B4B-9403-F6880ECA84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6746" y="586822"/>
            <a:ext cx="3560252" cy="1645920"/>
          </a:xfrm>
        </p:spPr>
        <p:txBody>
          <a:bodyPr>
            <a:normAutofit/>
          </a:bodyPr>
          <a:lstStyle/>
          <a:p>
            <a:r>
              <a:rPr lang="en-US" sz="3200">
                <a:cs typeface="Calibri Light"/>
              </a:rPr>
              <a:t>Change Management</a:t>
            </a:r>
            <a:endParaRPr lang="en-US" sz="3200"/>
          </a:p>
        </p:txBody>
      </p:sp>
      <p:sp>
        <p:nvSpPr>
          <p:cNvPr id="2066" name="Rectangle 138">
            <a:extLst>
              <a:ext uri="{FF2B5EF4-FFF2-40B4-BE49-F238E27FC236}">
                <a16:creationId xmlns:a16="http://schemas.microsoft.com/office/drawing/2014/main" id="{441CF7D6-A660-431A-B0BB-140A0D5556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408" y="1057739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67" name="Rectangle 140">
            <a:extLst>
              <a:ext uri="{FF2B5EF4-FFF2-40B4-BE49-F238E27FC236}">
                <a16:creationId xmlns:a16="http://schemas.microsoft.com/office/drawing/2014/main" id="{0570A85B-3810-4F95-97B0-CBF4CCDB38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243541" y="1400638"/>
            <a:ext cx="14630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90B978-3DCA-4ABE-B9B7-A2F7DE95CD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51164" y="586822"/>
            <a:ext cx="6002636" cy="1645920"/>
          </a:xfrm>
        </p:spPr>
        <p:txBody>
          <a:bodyPr anchor="ctr">
            <a:normAutofit/>
          </a:bodyPr>
          <a:lstStyle/>
          <a:p>
            <a:r>
              <a:rPr lang="en-US" sz="1800">
                <a:cs typeface="Calibri"/>
              </a:rPr>
              <a:t>Manage Fears</a:t>
            </a:r>
          </a:p>
          <a:p>
            <a:r>
              <a:rPr lang="en-US" sz="1800">
                <a:cs typeface="Calibri"/>
              </a:rPr>
              <a:t>Manage Expectations</a:t>
            </a:r>
          </a:p>
          <a:p>
            <a:r>
              <a:rPr lang="en-US" sz="1800">
                <a:cs typeface="Calibri"/>
              </a:rPr>
              <a:t>Bring Your Solutions to Problems You Identify &amp; Help Build Them!</a:t>
            </a:r>
          </a:p>
        </p:txBody>
      </p:sp>
      <p:pic>
        <p:nvPicPr>
          <p:cNvPr id="2050" name="Picture 2" descr="ACTarea: Training Course for youth workers | ALTERNATE REALITY">
            <a:extLst>
              <a:ext uri="{FF2B5EF4-FFF2-40B4-BE49-F238E27FC236}">
                <a16:creationId xmlns:a16="http://schemas.microsoft.com/office/drawing/2014/main" id="{379B08CE-8926-435B-9BFF-0283F3C61B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40" b="11389"/>
          <a:stretch/>
        </p:blipFill>
        <p:spPr bwMode="auto">
          <a:xfrm>
            <a:off x="1467500" y="2734056"/>
            <a:ext cx="9345391" cy="348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8305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A38C0-6739-4C33-8C44-3FD9A6C6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257" y="0"/>
            <a:ext cx="3932237" cy="1352006"/>
          </a:xfrm>
        </p:spPr>
        <p:txBody>
          <a:bodyPr/>
          <a:lstStyle/>
          <a:p>
            <a:r>
              <a:rPr lang="en-US" dirty="0"/>
              <a:t>Polling Question: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45A8FA-709D-40F8-B274-3B6B2DBD2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518" y="2057400"/>
            <a:ext cx="5735727" cy="3334204"/>
          </a:xfrm>
        </p:spPr>
        <p:txBody>
          <a:bodyPr>
            <a:normAutofit fontScale="85000" lnSpcReduction="20000"/>
          </a:bodyPr>
          <a:lstStyle/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Governance, Change Management, Resource Plan, Budget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Budget, Change Management, Governance, Resource Plan 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Resource Plan, Budget, Change Management, Governance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Budget, Governance, Resource Plan, Change Management 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5B5580-F609-4F75-A01E-D5CA06A48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2. </a:t>
            </a:r>
            <a:r>
              <a:rPr lang="en-US" sz="2400" dirty="0"/>
              <a:t>In order of importance when planning an ERP project what are some of the key areas that can help it succeed? 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B2617D5-2EF8-45A1-97C2-6DD318985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2" y="3761374"/>
            <a:ext cx="3932237" cy="2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56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1260-DE2F-42A4-8802-8EF90FAA2D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8" y="334644"/>
            <a:ext cx="10509504" cy="1076914"/>
          </a:xfrm>
        </p:spPr>
        <p:txBody>
          <a:bodyPr anchor="ctr">
            <a:normAutofit/>
          </a:bodyPr>
          <a:lstStyle/>
          <a:p>
            <a:r>
              <a:rPr lang="en-US" sz="4000" dirty="0"/>
              <a:t>Solicitation Phase</a:t>
            </a:r>
          </a:p>
        </p:txBody>
      </p:sp>
      <p:graphicFrame>
        <p:nvGraphicFramePr>
          <p:cNvPr id="14" name="Content Placeholder 2">
            <a:extLst>
              <a:ext uri="{FF2B5EF4-FFF2-40B4-BE49-F238E27FC236}">
                <a16:creationId xmlns:a16="http://schemas.microsoft.com/office/drawing/2014/main" id="{C86D301B-C8C6-48F4-89B2-3C2A9E6B4A6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38649973"/>
              </p:ext>
            </p:extLst>
          </p:nvPr>
        </p:nvGraphicFramePr>
        <p:xfrm>
          <a:off x="838200" y="1737360"/>
          <a:ext cx="10506456" cy="45354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3827685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B32DC3-453C-4F41-A89D-E7D4A4752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Solicitation Phase - Project Team Must Have Co-Leadership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02114-CCF2-4720-B469-63726EFBC0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600202"/>
            <a:ext cx="4122420" cy="458342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Business Manager</a:t>
            </a:r>
          </a:p>
          <a:p>
            <a:pPr lvl="1"/>
            <a:r>
              <a:rPr lang="en-US" dirty="0"/>
              <a:t>Ensures the Business Requirements are organized, addressed, and represents all SME stake holders</a:t>
            </a:r>
          </a:p>
          <a:p>
            <a:pPr lvl="1"/>
            <a:r>
              <a:rPr lang="en-US" dirty="0"/>
              <a:t>Empowers the Functional Team to make key decisions</a:t>
            </a:r>
          </a:p>
          <a:p>
            <a:r>
              <a:rPr lang="en-US" dirty="0"/>
              <a:t>Project Manager</a:t>
            </a:r>
          </a:p>
          <a:p>
            <a:pPr lvl="1"/>
            <a:r>
              <a:rPr lang="en-US" dirty="0"/>
              <a:t>Manages Timeline &amp; Budget</a:t>
            </a:r>
          </a:p>
          <a:p>
            <a:pPr lvl="1"/>
            <a:r>
              <a:rPr lang="en-US" dirty="0"/>
              <a:t>Holds Vendor Accountable to Implementation Contract</a:t>
            </a:r>
          </a:p>
          <a:p>
            <a:pPr lvl="1"/>
            <a:r>
              <a:rPr lang="en-US" dirty="0"/>
              <a:t>Manages all Documentation &amp; Team Schedule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414C65A3-0F05-4394-B9BD-DEC107DEE26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020" y="1418167"/>
            <a:ext cx="7076254" cy="4296296"/>
          </a:xfrm>
        </p:spPr>
      </p:pic>
    </p:spTree>
    <p:extLst>
      <p:ext uri="{BB962C8B-B14F-4D97-AF65-F5344CB8AC3E}">
        <p14:creationId xmlns:p14="http://schemas.microsoft.com/office/powerpoint/2010/main" val="3666133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81260-DE2F-42A4-8802-8EF90FAA2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ctr">
            <a:normAutofit/>
          </a:bodyPr>
          <a:lstStyle/>
          <a:p>
            <a:r>
              <a:rPr lang="en-US" sz="4000" dirty="0"/>
              <a:t>Solicitation Phase – Third Party Assistance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47DE3CD-8386-48D6-81A7-4593C0A8E23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980" y="1418167"/>
            <a:ext cx="5384800" cy="452543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Assist in Documenting Current State</a:t>
            </a:r>
          </a:p>
          <a:p>
            <a:r>
              <a:rPr lang="en-US" dirty="0"/>
              <a:t>Assist in Drafting RFP</a:t>
            </a:r>
          </a:p>
          <a:p>
            <a:r>
              <a:rPr lang="en-US" dirty="0"/>
              <a:t>Assist in Scope of Work for Implementation</a:t>
            </a:r>
          </a:p>
          <a:p>
            <a:r>
              <a:rPr lang="en-US" dirty="0"/>
              <a:t>Help to build requirements of each core function/module &amp; Gap Analysis</a:t>
            </a:r>
          </a:p>
          <a:p>
            <a:pPr lvl="1"/>
            <a:r>
              <a:rPr lang="en-US" dirty="0"/>
              <a:t>Must Have, Very Desirable, Nice to have, Optional functionality</a:t>
            </a:r>
          </a:p>
          <a:p>
            <a:r>
              <a:rPr lang="en-US" dirty="0"/>
              <a:t>Assist in Demo Scripts</a:t>
            </a:r>
          </a:p>
          <a:p>
            <a:r>
              <a:rPr lang="en-US" dirty="0"/>
              <a:t>Assist in Evaluation and Scoring </a:t>
            </a:r>
          </a:p>
          <a:p>
            <a:r>
              <a:rPr lang="en-US" dirty="0"/>
              <a:t>Assist in Change Management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AD2DC53-6C9A-4825-A9D8-E1DF4BEDA6E8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605780" y="2520454"/>
            <a:ext cx="6275651" cy="2320857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883820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B9ED4-8D16-4285-A817-E3CF2B55C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2" y="273053"/>
            <a:ext cx="10854688" cy="1029967"/>
          </a:xfrm>
        </p:spPr>
        <p:txBody>
          <a:bodyPr>
            <a:normAutofit/>
          </a:bodyPr>
          <a:lstStyle/>
          <a:p>
            <a:r>
              <a:rPr lang="en-US" sz="2800" dirty="0"/>
              <a:t>Evaluation Committee – How to Involve all Stakeholders and keep within Procurement Rules of Engagement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8088C1D-91C4-4023-B5F5-3262DF5F28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86098" y="2062118"/>
            <a:ext cx="8496300" cy="2967884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BA2645-DFDA-42AA-9939-616F1BC04A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2" y="1435101"/>
            <a:ext cx="2316478" cy="4748529"/>
          </a:xfrm>
          <a:ln w="12700">
            <a:solidFill>
              <a:schemeClr val="tx1"/>
            </a:solidFill>
          </a:ln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Breakout Scoring Committee by RFP evaluation criteria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Involve SMEs at distinct demos by area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Confidentiality agreements &amp; strict rules of participation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Ensure all demos follow the same script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/>
              <a:t>Don’t identify Solicitors – give generic name references</a:t>
            </a:r>
          </a:p>
        </p:txBody>
      </p:sp>
    </p:spTree>
    <p:extLst>
      <p:ext uri="{BB962C8B-B14F-4D97-AF65-F5344CB8AC3E}">
        <p14:creationId xmlns:p14="http://schemas.microsoft.com/office/powerpoint/2010/main" val="30068347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4E58B-DE71-4F19-A491-2D41E809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3000">
                <a:solidFill>
                  <a:schemeClr val="bg1"/>
                </a:solidFill>
              </a:rPr>
              <a:t>Mt. Everest Meter</a:t>
            </a:r>
          </a:p>
        </p:txBody>
      </p:sp>
      <p:pic>
        <p:nvPicPr>
          <p:cNvPr id="5" name="Picture 4" descr="A picture containing text, sign, outdoor&#10;&#10;Description automatically generated">
            <a:extLst>
              <a:ext uri="{FF2B5EF4-FFF2-40B4-BE49-F238E27FC236}">
                <a16:creationId xmlns:a16="http://schemas.microsoft.com/office/drawing/2014/main" id="{CADE0024-3B9B-4F70-A7E3-409D947DF1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387" r="-1" b="-1"/>
          <a:stretch/>
        </p:blipFill>
        <p:spPr>
          <a:xfrm>
            <a:off x="2228849" y="1675401"/>
            <a:ext cx="3604431" cy="243065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F225866C-0A35-4CA3-8078-CE07C6FA952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" b="268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B884876A-5F89-4578-AC41-DC9DC39BB6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1500">
                <a:solidFill>
                  <a:schemeClr val="bg1"/>
                </a:solidFill>
                <a:cs typeface="Calibri"/>
              </a:rPr>
              <a:t>Used with my team regularly</a:t>
            </a:r>
          </a:p>
          <a:p>
            <a:r>
              <a:rPr lang="en-US" sz="1500">
                <a:solidFill>
                  <a:schemeClr val="bg1"/>
                </a:solidFill>
                <a:cs typeface="Calibri"/>
              </a:rPr>
              <a:t>Each Camp represents major milestone</a:t>
            </a:r>
          </a:p>
          <a:p>
            <a:r>
              <a:rPr lang="en-US" sz="1500">
                <a:solidFill>
                  <a:schemeClr val="bg1"/>
                </a:solidFill>
                <a:cs typeface="Calibri"/>
              </a:rPr>
              <a:t>Everything Pre- Go Live = Summit</a:t>
            </a:r>
          </a:p>
          <a:p>
            <a:r>
              <a:rPr lang="en-US" sz="1500">
                <a:solidFill>
                  <a:schemeClr val="bg1"/>
                </a:solidFill>
                <a:cs typeface="Calibri"/>
              </a:rPr>
              <a:t>Post Go – Live is how you get back down (statistically the trek down is most fatal)</a:t>
            </a:r>
          </a:p>
        </p:txBody>
      </p:sp>
      <p:sp>
        <p:nvSpPr>
          <p:cNvPr id="19" name="Arrow: Right 18">
            <a:extLst>
              <a:ext uri="{FF2B5EF4-FFF2-40B4-BE49-F238E27FC236}">
                <a16:creationId xmlns:a16="http://schemas.microsoft.com/office/drawing/2014/main" id="{FB20CBF5-6B3F-4948-A2B3-93FF86F02B49}"/>
              </a:ext>
            </a:extLst>
          </p:cNvPr>
          <p:cNvSpPr/>
          <p:nvPr/>
        </p:nvSpPr>
        <p:spPr>
          <a:xfrm>
            <a:off x="5833281" y="3429000"/>
            <a:ext cx="815169" cy="21907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FB5B64C5-5183-4DB5-AA76-4B08C84D6677}"/>
              </a:ext>
            </a:extLst>
          </p:cNvPr>
          <p:cNvSpPr txBox="1">
            <a:spLocks/>
          </p:cNvSpPr>
          <p:nvPr/>
        </p:nvSpPr>
        <p:spPr>
          <a:xfrm>
            <a:off x="-2179199" y="260145"/>
            <a:ext cx="10509504" cy="10769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Implementation Phase</a:t>
            </a:r>
          </a:p>
        </p:txBody>
      </p:sp>
    </p:spTree>
    <p:extLst>
      <p:ext uri="{BB962C8B-B14F-4D97-AF65-F5344CB8AC3E}">
        <p14:creationId xmlns:p14="http://schemas.microsoft.com/office/powerpoint/2010/main" val="18989145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Slide background fill">
            <a:extLst>
              <a:ext uri="{FF2B5EF4-FFF2-40B4-BE49-F238E27FC236}">
                <a16:creationId xmlns:a16="http://schemas.microsoft.com/office/drawing/2014/main" id="{1D63C574-BFD2-41A1-A567-B0C3CC7FD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Color 2">
            <a:extLst>
              <a:ext uri="{FF2B5EF4-FFF2-40B4-BE49-F238E27FC236}">
                <a16:creationId xmlns:a16="http://schemas.microsoft.com/office/drawing/2014/main" id="{E2A46BAB-8C31-42B2-90E8-B26DD3E81D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3F7A3C7-0737-4E57-B30E-8EEFE638B4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07053" cy="6858000"/>
            <a:chOff x="651279" y="598259"/>
            <a:chExt cx="10889442" cy="5680742"/>
          </a:xfrm>
        </p:grpSpPr>
        <p:sp>
          <p:nvSpPr>
            <p:cNvPr id="14" name="Color">
              <a:extLst>
                <a:ext uri="{FF2B5EF4-FFF2-40B4-BE49-F238E27FC236}">
                  <a16:creationId xmlns:a16="http://schemas.microsoft.com/office/drawing/2014/main" id="{3BE6D516-DFC6-4698-B3F1-5F591C1130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Color">
              <a:extLst>
                <a:ext uri="{FF2B5EF4-FFF2-40B4-BE49-F238E27FC236}">
                  <a16:creationId xmlns:a16="http://schemas.microsoft.com/office/drawing/2014/main" id="{C2580FB0-D146-458C-AF1B-8E8BBF6BBA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3F5E015-E085-4624-B431-B424144486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4DDB60AE-8B9C-4BA0-93DC-F8C9EBF6D8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:a16="http://schemas.microsoft.com/office/drawing/2014/main" id="{9F247760-BE07-41A2-969E-570081E6552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57A70BD2-76FC-4BDD-9E64-3B93D5EF36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AADD9643-5489-42CB-9762-FBAC2AAE9F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9A2C16E-2745-4E3D-BECC-D66755221E3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52E5A063-571D-4461-9869-B3E93F6E69D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366019AD-E33B-4DBF-BAD3-AE36116031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8F29FDED-AC8A-4864-A6CD-899A0C3E9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385" y="841248"/>
            <a:ext cx="3515244" cy="5340097"/>
          </a:xfrm>
        </p:spPr>
        <p:txBody>
          <a:bodyPr anchor="ctr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Implementation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3BB2E44B-5790-4155-875F-B536CFE9F40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6510733"/>
              </p:ext>
            </p:extLst>
          </p:nvPr>
        </p:nvGraphicFramePr>
        <p:xfrm>
          <a:off x="4836730" y="354330"/>
          <a:ext cx="7154390" cy="63838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730845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>
            <a:extLst>
              <a:ext uri="{FF2B5EF4-FFF2-40B4-BE49-F238E27FC236}">
                <a16:creationId xmlns:a16="http://schemas.microsoft.com/office/drawing/2014/main" id="{59CD094E-13A2-4823-BD20-3B482B5B6E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9024" b="7"/>
          <a:stretch/>
        </p:blipFill>
        <p:spPr>
          <a:xfrm>
            <a:off x="20" y="10"/>
            <a:ext cx="6204384" cy="5114534"/>
          </a:xfrm>
          <a:custGeom>
            <a:avLst/>
            <a:gdLst/>
            <a:ahLst/>
            <a:cxnLst/>
            <a:rect l="l" t="t" r="r" b="b"/>
            <a:pathLst>
              <a:path w="6204404" h="5114544">
                <a:moveTo>
                  <a:pt x="5659431" y="0"/>
                </a:moveTo>
                <a:lnTo>
                  <a:pt x="6157098" y="0"/>
                </a:lnTo>
                <a:lnTo>
                  <a:pt x="6181355" y="190991"/>
                </a:lnTo>
                <a:cubicBezTo>
                  <a:pt x="6196596" y="341154"/>
                  <a:pt x="6204404" y="493515"/>
                  <a:pt x="6204404" y="647700"/>
                </a:cubicBezTo>
                <a:cubicBezTo>
                  <a:pt x="6204404" y="3114670"/>
                  <a:pt x="4205578" y="5114544"/>
                  <a:pt x="1739900" y="5114544"/>
                </a:cubicBezTo>
                <a:cubicBezTo>
                  <a:pt x="1123481" y="5114544"/>
                  <a:pt x="536240" y="4989552"/>
                  <a:pt x="2114" y="4763518"/>
                </a:cubicBezTo>
                <a:lnTo>
                  <a:pt x="0" y="4762561"/>
                </a:lnTo>
                <a:lnTo>
                  <a:pt x="0" y="4226363"/>
                </a:lnTo>
                <a:lnTo>
                  <a:pt x="15791" y="4234455"/>
                </a:lnTo>
                <a:cubicBezTo>
                  <a:pt x="537360" y="4485921"/>
                  <a:pt x="1122182" y="4626842"/>
                  <a:pt x="1739899" y="4626842"/>
                </a:cubicBezTo>
                <a:cubicBezTo>
                  <a:pt x="3936226" y="4626842"/>
                  <a:pt x="5716700" y="2845319"/>
                  <a:pt x="5716700" y="647700"/>
                </a:cubicBezTo>
                <a:cubicBezTo>
                  <a:pt x="5716700" y="510349"/>
                  <a:pt x="5709745" y="374623"/>
                  <a:pt x="5696169" y="240856"/>
                </a:cubicBez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DE8792-2955-4163-81FF-16EA4E9010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14" y="327026"/>
            <a:ext cx="4164011" cy="2611437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/>
              <a:t>What is an ERP?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B374FF6-043D-453C-9AB7-9C2A6F0C4B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91966" y="2965592"/>
            <a:ext cx="3629555" cy="2987397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/>
              <a:t>An ERP stands for Enterprise Resource Planning System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  <a:p>
            <a:pPr indent="-22860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graphicFrame>
        <p:nvGraphicFramePr>
          <p:cNvPr id="8" name="Diagram 9">
            <a:extLst>
              <a:ext uri="{FF2B5EF4-FFF2-40B4-BE49-F238E27FC236}">
                <a16:creationId xmlns:a16="http://schemas.microsoft.com/office/drawing/2014/main" id="{5508B887-074B-414C-8AC5-59BE3392FB7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7027207"/>
              </p:ext>
            </p:extLst>
          </p:nvPr>
        </p:nvGraphicFramePr>
        <p:xfrm>
          <a:off x="6381750" y="2119313"/>
          <a:ext cx="5329236" cy="4057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35251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A38C0-6739-4C33-8C44-3FD9A6C6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257" y="0"/>
            <a:ext cx="3932237" cy="1352006"/>
          </a:xfrm>
        </p:spPr>
        <p:txBody>
          <a:bodyPr/>
          <a:lstStyle/>
          <a:p>
            <a:r>
              <a:rPr lang="en-US" dirty="0"/>
              <a:t>Polling Question: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45A8FA-709D-40F8-B274-3B6B2DBD2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518" y="2057400"/>
            <a:ext cx="5735727" cy="3334204"/>
          </a:xfrm>
        </p:spPr>
        <p:txBody>
          <a:bodyPr>
            <a:normAutofit fontScale="85000" lnSpcReduction="20000"/>
          </a:bodyPr>
          <a:lstStyle/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Leave the decisions to the project manager and steering committee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Provide incentives, promote buy-in of post-go-live, employee recognition, &amp; give Functional Leads and SMEs decision making power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Mandate deadlines from the top down 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Feed them pizza 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5B5580-F609-4F75-A01E-D5CA06A48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3. </a:t>
            </a:r>
            <a:r>
              <a:rPr lang="en-US" sz="2800" dirty="0"/>
              <a:t>How do you keep a team motivated and engaged in a massive ERP project? 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B2617D5-2EF8-45A1-97C2-6DD318985C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609602" y="3693610"/>
            <a:ext cx="3932237" cy="2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7773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1290182-89D6-4661-B68B-B4B8412EBA9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4446" r="13448" b="9089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3000">
                <a:schemeClr val="bg1">
                  <a:alpha val="64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96FBF25-3115-4A34-ACB3-04D0403E4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Post Go Live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CF2086D-0FC4-43F8-9A2D-7B102EAF9DA6}"/>
              </a:ext>
            </a:extLst>
          </p:cNvPr>
          <p:cNvSpPr txBox="1"/>
          <p:nvPr/>
        </p:nvSpPr>
        <p:spPr>
          <a:xfrm>
            <a:off x="475989" y="4776592"/>
            <a:ext cx="2743199" cy="203132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Why Choose Big Bang?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You can do it on time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You can do it within budget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cs typeface="Calibri"/>
              </a:rPr>
              <a:t>You can avoid severe resource burnout (hopefully)</a:t>
            </a:r>
          </a:p>
        </p:txBody>
      </p:sp>
    </p:spTree>
    <p:extLst>
      <p:ext uri="{BB962C8B-B14F-4D97-AF65-F5344CB8AC3E}">
        <p14:creationId xmlns:p14="http://schemas.microsoft.com/office/powerpoint/2010/main" val="39187369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753A-C2CD-497D-AB3C-F012DFF3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1084" y="499793"/>
            <a:ext cx="10488547" cy="1190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Invest in End User Tools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D02DA0-D85E-459D-A631-1794147E2E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80703" y="2228850"/>
            <a:ext cx="5028928" cy="36996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400" dirty="0"/>
              <a:t>Online Learning</a:t>
            </a:r>
          </a:p>
          <a:p>
            <a:r>
              <a:rPr lang="en-US" sz="2400" dirty="0"/>
              <a:t>Job Aides</a:t>
            </a:r>
          </a:p>
          <a:p>
            <a:r>
              <a:rPr lang="en-US" sz="2400" dirty="0"/>
              <a:t>Standard Operating Procedures</a:t>
            </a:r>
          </a:p>
          <a:p>
            <a:r>
              <a:rPr lang="en-US" sz="2400" dirty="0"/>
              <a:t>FAQs – Constant Communication – Change Mgt Team High Gear</a:t>
            </a:r>
            <a:endParaRPr lang="en-US" sz="2400" dirty="0">
              <a:cs typeface="Calibri"/>
            </a:endParaRPr>
          </a:p>
          <a:p>
            <a:r>
              <a:rPr lang="en-US" sz="2400" dirty="0"/>
              <a:t>Functional Leaders Availability for Assistance</a:t>
            </a:r>
          </a:p>
          <a:p>
            <a:r>
              <a:rPr lang="en-US" sz="2400" dirty="0"/>
              <a:t>Focus Group Follow up (Sharpening the Saw)</a:t>
            </a:r>
          </a:p>
          <a:p>
            <a:pPr lvl="1"/>
            <a:r>
              <a:rPr lang="en-US" sz="2400" dirty="0"/>
              <a:t>Structure your Trainings by Data Role</a:t>
            </a:r>
            <a:endParaRPr lang="en-US" sz="2400" dirty="0"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6D49A45E-4E50-466C-B117-D129680404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l="1417" r="772" b="2"/>
          <a:stretch/>
        </p:blipFill>
        <p:spPr>
          <a:xfrm>
            <a:off x="1103257" y="2416047"/>
            <a:ext cx="4626864" cy="3346704"/>
          </a:xfrm>
          <a:prstGeom prst="rect">
            <a:avLst/>
          </a:prstGeom>
          <a:ln w="12700">
            <a:noFill/>
          </a:ln>
        </p:spPr>
      </p:pic>
    </p:spTree>
    <p:extLst>
      <p:ext uri="{BB962C8B-B14F-4D97-AF65-F5344CB8AC3E}">
        <p14:creationId xmlns:p14="http://schemas.microsoft.com/office/powerpoint/2010/main" val="267963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9F7D788E-2C1B-4EF4-8719-12613771FF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452"/>
          </a:xfrm>
          <a:prstGeom prst="rect">
            <a:avLst/>
          </a:prstGeom>
          <a:solidFill>
            <a:srgbClr val="40404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38AACE0-40AA-4137-B58F-B10FC741BD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949" y="3499076"/>
            <a:ext cx="6053558" cy="2424774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Prepare for your Audit and Stakeholders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7C54E824-C0F4-480B-BC88-689F50C45F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6199" y="548"/>
            <a:ext cx="4349752" cy="3142889"/>
          </a:xfrm>
          <a:custGeom>
            <a:avLst/>
            <a:gdLst>
              <a:gd name="connsiteX0" fmla="*/ 229420 w 4349752"/>
              <a:gd name="connsiteY0" fmla="*/ 0 h 3142889"/>
              <a:gd name="connsiteX1" fmla="*/ 4120333 w 4349752"/>
              <a:gd name="connsiteY1" fmla="*/ 0 h 3142889"/>
              <a:gd name="connsiteX2" fmla="*/ 4178840 w 4349752"/>
              <a:gd name="connsiteY2" fmla="*/ 121453 h 3142889"/>
              <a:gd name="connsiteX3" fmla="*/ 4349752 w 4349752"/>
              <a:gd name="connsiteY3" fmla="*/ 968013 h 3142889"/>
              <a:gd name="connsiteX4" fmla="*/ 2174876 w 4349752"/>
              <a:gd name="connsiteY4" fmla="*/ 3142889 h 3142889"/>
              <a:gd name="connsiteX5" fmla="*/ 0 w 4349752"/>
              <a:gd name="connsiteY5" fmla="*/ 968013 h 3142889"/>
              <a:gd name="connsiteX6" fmla="*/ 170913 w 4349752"/>
              <a:gd name="connsiteY6" fmla="*/ 121453 h 31428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49752" h="3142889">
                <a:moveTo>
                  <a:pt x="229420" y="0"/>
                </a:moveTo>
                <a:lnTo>
                  <a:pt x="4120333" y="0"/>
                </a:lnTo>
                <a:lnTo>
                  <a:pt x="4178840" y="121453"/>
                </a:lnTo>
                <a:cubicBezTo>
                  <a:pt x="4288894" y="381652"/>
                  <a:pt x="4349752" y="667725"/>
                  <a:pt x="4349752" y="968013"/>
                </a:cubicBezTo>
                <a:cubicBezTo>
                  <a:pt x="4349752" y="2169164"/>
                  <a:pt x="3376027" y="3142889"/>
                  <a:pt x="2174876" y="3142889"/>
                </a:cubicBezTo>
                <a:cubicBezTo>
                  <a:pt x="973725" y="3142889"/>
                  <a:pt x="0" y="2169164"/>
                  <a:pt x="0" y="968013"/>
                </a:cubicBezTo>
                <a:cubicBezTo>
                  <a:pt x="0" y="667725"/>
                  <a:pt x="60858" y="381652"/>
                  <a:pt x="170913" y="121453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58DEA6A1-FC5C-4E6E-BBBF-7E472949B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653759" y="1421356"/>
            <a:ext cx="4538241" cy="5436644"/>
          </a:xfrm>
          <a:custGeom>
            <a:avLst/>
            <a:gdLst>
              <a:gd name="connsiteX0" fmla="*/ 3084645 w 4538241"/>
              <a:gd name="connsiteY0" fmla="*/ 0 h 5436644"/>
              <a:gd name="connsiteX1" fmla="*/ 4285328 w 4538241"/>
              <a:gd name="connsiteY1" fmla="*/ 242407 h 5436644"/>
              <a:gd name="connsiteX2" fmla="*/ 4538241 w 4538241"/>
              <a:gd name="connsiteY2" fmla="*/ 364242 h 5436644"/>
              <a:gd name="connsiteX3" fmla="*/ 4538241 w 4538241"/>
              <a:gd name="connsiteY3" fmla="*/ 5436644 h 5436644"/>
              <a:gd name="connsiteX4" fmla="*/ 1091428 w 4538241"/>
              <a:gd name="connsiteY4" fmla="*/ 5436644 h 5436644"/>
              <a:gd name="connsiteX5" fmla="*/ 903472 w 4538241"/>
              <a:gd name="connsiteY5" fmla="*/ 5265818 h 5436644"/>
              <a:gd name="connsiteX6" fmla="*/ 0 w 4538241"/>
              <a:gd name="connsiteY6" fmla="*/ 3084645 h 5436644"/>
              <a:gd name="connsiteX7" fmla="*/ 3084645 w 4538241"/>
              <a:gd name="connsiteY7" fmla="*/ 0 h 54366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538241" h="5436644">
                <a:moveTo>
                  <a:pt x="3084645" y="0"/>
                </a:moveTo>
                <a:cubicBezTo>
                  <a:pt x="3510546" y="0"/>
                  <a:pt x="3916286" y="86315"/>
                  <a:pt x="4285328" y="242407"/>
                </a:cubicBezTo>
                <a:lnTo>
                  <a:pt x="4538241" y="364242"/>
                </a:lnTo>
                <a:lnTo>
                  <a:pt x="4538241" y="5436644"/>
                </a:lnTo>
                <a:lnTo>
                  <a:pt x="1091428" y="5436644"/>
                </a:lnTo>
                <a:lnTo>
                  <a:pt x="903472" y="5265818"/>
                </a:lnTo>
                <a:cubicBezTo>
                  <a:pt x="345261" y="4707608"/>
                  <a:pt x="0" y="3936446"/>
                  <a:pt x="0" y="3084645"/>
                </a:cubicBezTo>
                <a:cubicBezTo>
                  <a:pt x="0" y="1381043"/>
                  <a:pt x="1381043" y="0"/>
                  <a:pt x="3084645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6AAAC3B-1954-46B7-BBAC-27DFF5B529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9395" y="0"/>
            <a:ext cx="4023360" cy="2980240"/>
          </a:xfrm>
          <a:custGeom>
            <a:avLst/>
            <a:gdLst>
              <a:gd name="connsiteX0" fmla="*/ 248676 w 4023360"/>
              <a:gd name="connsiteY0" fmla="*/ 0 h 2980240"/>
              <a:gd name="connsiteX1" fmla="*/ 3774684 w 4023360"/>
              <a:gd name="connsiteY1" fmla="*/ 0 h 2980240"/>
              <a:gd name="connsiteX2" fmla="*/ 3780561 w 4023360"/>
              <a:gd name="connsiteY2" fmla="*/ 9674 h 2980240"/>
              <a:gd name="connsiteX3" fmla="*/ 4023360 w 4023360"/>
              <a:gd name="connsiteY3" fmla="*/ 968560 h 2980240"/>
              <a:gd name="connsiteX4" fmla="*/ 2011680 w 4023360"/>
              <a:gd name="connsiteY4" fmla="*/ 2980240 h 2980240"/>
              <a:gd name="connsiteX5" fmla="*/ 0 w 4023360"/>
              <a:gd name="connsiteY5" fmla="*/ 968560 h 2980240"/>
              <a:gd name="connsiteX6" fmla="*/ 242799 w 4023360"/>
              <a:gd name="connsiteY6" fmla="*/ 9674 h 2980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23360" h="2980240">
                <a:moveTo>
                  <a:pt x="248676" y="0"/>
                </a:moveTo>
                <a:lnTo>
                  <a:pt x="3774684" y="0"/>
                </a:lnTo>
                <a:lnTo>
                  <a:pt x="3780561" y="9674"/>
                </a:lnTo>
                <a:cubicBezTo>
                  <a:pt x="3935405" y="294716"/>
                  <a:pt x="4023360" y="621366"/>
                  <a:pt x="4023360" y="968560"/>
                </a:cubicBezTo>
                <a:cubicBezTo>
                  <a:pt x="4023360" y="2079580"/>
                  <a:pt x="3122700" y="2980240"/>
                  <a:pt x="2011680" y="2980240"/>
                </a:cubicBezTo>
                <a:cubicBezTo>
                  <a:pt x="900660" y="2980240"/>
                  <a:pt x="0" y="2079580"/>
                  <a:pt x="0" y="968560"/>
                </a:cubicBezTo>
                <a:cubicBezTo>
                  <a:pt x="0" y="621366"/>
                  <a:pt x="87955" y="294716"/>
                  <a:pt x="242799" y="967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EFE7F0-8566-46E6-9DB0-6921ED1F0D5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225599" y="377063"/>
            <a:ext cx="3118491" cy="2251569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1800" dirty="0"/>
              <a:t>Prep – PBCs (Proactively) </a:t>
            </a:r>
            <a:endParaRPr lang="en-US" sz="1800" dirty="0">
              <a:cs typeface="Calibri"/>
            </a:endParaRPr>
          </a:p>
          <a:p>
            <a:r>
              <a:rPr lang="en-US" sz="1800" dirty="0"/>
              <a:t>Conversion Maps – </a:t>
            </a:r>
            <a:endParaRPr lang="en-US" sz="1800">
              <a:cs typeface="Calibri"/>
            </a:endParaRPr>
          </a:p>
          <a:p>
            <a:pPr lvl="1"/>
            <a:r>
              <a:rPr lang="en-US" sz="1800" dirty="0"/>
              <a:t>COA/General Ledger - Crosswalk</a:t>
            </a:r>
            <a:endParaRPr lang="en-US" sz="1800">
              <a:cs typeface="Calibri"/>
            </a:endParaRPr>
          </a:p>
          <a:p>
            <a:pPr lvl="1"/>
            <a:r>
              <a:rPr lang="en-US" sz="1800" dirty="0"/>
              <a:t>Employee History – Both Inactive &amp; Active</a:t>
            </a:r>
            <a:endParaRPr lang="en-US" sz="1800">
              <a:cs typeface="Calibri"/>
            </a:endParaRPr>
          </a:p>
          <a:p>
            <a:pPr lvl="1"/>
            <a:r>
              <a:rPr lang="en-US" sz="1800" dirty="0"/>
              <a:t>Vendor History</a:t>
            </a:r>
            <a:endParaRPr lang="en-US" sz="1800">
              <a:cs typeface="Calibri"/>
            </a:endParaRPr>
          </a:p>
          <a:p>
            <a:pPr lvl="1"/>
            <a:r>
              <a:rPr lang="en-US" sz="1800" dirty="0"/>
              <a:t>Customer History</a:t>
            </a:r>
            <a:endParaRPr lang="en-US" sz="1800">
              <a:cs typeface="Calibri"/>
            </a:endParaRPr>
          </a:p>
          <a:p>
            <a:endParaRPr lang="en-US" sz="1800" dirty="0">
              <a:cs typeface="Calibri"/>
            </a:endParaRPr>
          </a:p>
          <a:p>
            <a:pPr marL="0" indent="0">
              <a:buNone/>
            </a:pPr>
            <a:endParaRPr lang="en-US" sz="100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A5AD6500-BB62-4AAC-9D2F-C10DDC90CB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16897" y="1584494"/>
            <a:ext cx="4375105" cy="5273507"/>
          </a:xfrm>
          <a:custGeom>
            <a:avLst/>
            <a:gdLst>
              <a:gd name="connsiteX0" fmla="*/ 2921508 w 4375105"/>
              <a:gd name="connsiteY0" fmla="*/ 0 h 5273507"/>
              <a:gd name="connsiteX1" fmla="*/ 4314072 w 4375105"/>
              <a:gd name="connsiteY1" fmla="*/ 352611 h 5273507"/>
              <a:gd name="connsiteX2" fmla="*/ 4375105 w 4375105"/>
              <a:gd name="connsiteY2" fmla="*/ 389689 h 5273507"/>
              <a:gd name="connsiteX3" fmla="*/ 4375105 w 4375105"/>
              <a:gd name="connsiteY3" fmla="*/ 5273507 h 5273507"/>
              <a:gd name="connsiteX4" fmla="*/ 1193705 w 4375105"/>
              <a:gd name="connsiteY4" fmla="*/ 5273507 h 5273507"/>
              <a:gd name="connsiteX5" fmla="*/ 1063158 w 4375105"/>
              <a:gd name="connsiteY5" fmla="*/ 5175886 h 5273507"/>
              <a:gd name="connsiteX6" fmla="*/ 0 w 4375105"/>
              <a:gd name="connsiteY6" fmla="*/ 2921508 h 5273507"/>
              <a:gd name="connsiteX7" fmla="*/ 2921508 w 4375105"/>
              <a:gd name="connsiteY7" fmla="*/ 0 h 5273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375105" h="5273507">
                <a:moveTo>
                  <a:pt x="2921508" y="0"/>
                </a:moveTo>
                <a:cubicBezTo>
                  <a:pt x="3425728" y="0"/>
                  <a:pt x="3900114" y="127735"/>
                  <a:pt x="4314072" y="352611"/>
                </a:cubicBezTo>
                <a:lnTo>
                  <a:pt x="4375105" y="389689"/>
                </a:lnTo>
                <a:lnTo>
                  <a:pt x="4375105" y="5273507"/>
                </a:lnTo>
                <a:lnTo>
                  <a:pt x="1193705" y="5273507"/>
                </a:lnTo>
                <a:lnTo>
                  <a:pt x="1063158" y="5175886"/>
                </a:lnTo>
                <a:cubicBezTo>
                  <a:pt x="413861" y="4640038"/>
                  <a:pt x="0" y="3829104"/>
                  <a:pt x="0" y="2921508"/>
                </a:cubicBezTo>
                <a:cubicBezTo>
                  <a:pt x="0" y="1308004"/>
                  <a:pt x="1308004" y="0"/>
                  <a:pt x="2921508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FCAAC2-5096-4CC6-827C-7F9D160E52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6139" y="3143438"/>
            <a:ext cx="3474621" cy="2780412"/>
          </a:xfrm>
        </p:spPr>
        <p:txBody>
          <a:bodyPr anchor="ctr">
            <a:normAutofit lnSpcReduction="10000"/>
          </a:bodyPr>
          <a:lstStyle/>
          <a:p>
            <a:pPr marL="0" indent="0">
              <a:buNone/>
            </a:pPr>
            <a:r>
              <a:rPr lang="en-US" sz="2000" dirty="0"/>
              <a:t>Identify </a:t>
            </a:r>
            <a:r>
              <a:rPr lang="en-US" sz="2000" dirty="0">
                <a:ea typeface="+mn-lt"/>
                <a:cs typeface="+mn-lt"/>
              </a:rPr>
              <a:t>How New Data &amp; Reports will Look</a:t>
            </a:r>
            <a:endParaRPr lang="en-US" sz="2000" dirty="0"/>
          </a:p>
          <a:p>
            <a:r>
              <a:rPr lang="en-US" sz="2000" dirty="0"/>
              <a:t>Grantor Agencies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Internal Report Users 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External Public Reports – Sunshine Pages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DFA – LGBMS Crosswalk</a:t>
            </a:r>
            <a:endParaRPr lang="en-US" sz="2000" dirty="0">
              <a:cs typeface="Calibri"/>
            </a:endParaRPr>
          </a:p>
          <a:p>
            <a:r>
              <a:rPr lang="en-US" sz="2000" dirty="0"/>
              <a:t>Auditors</a:t>
            </a:r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62637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3962611-DFD5-4092-AAFD-559E3DFCE2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5488" y="0"/>
            <a:ext cx="10910292" cy="6858000"/>
          </a:xfrm>
          <a:prstGeom prst="rect">
            <a:avLst/>
          </a:prstGeom>
          <a:gradFill>
            <a:gsLst>
              <a:gs pos="0">
                <a:schemeClr val="accent1">
                  <a:lumMod val="90000"/>
                </a:schemeClr>
              </a:gs>
              <a:gs pos="25000">
                <a:schemeClr val="accent1">
                  <a:lumMod val="90000"/>
                </a:schemeClr>
              </a:gs>
              <a:gs pos="94000">
                <a:schemeClr val="bg2">
                  <a:lumMod val="25000"/>
                </a:schemeClr>
              </a:gs>
              <a:gs pos="100000">
                <a:schemeClr val="bg2">
                  <a:lumMod val="2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70F1FA-0425-408F-9861-80BF5AFB27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44911F-D234-4636-99E0-7A11839A5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5368" y="2043663"/>
            <a:ext cx="6105194" cy="203105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Recognize Your Super Stars!</a:t>
            </a:r>
          </a:p>
        </p:txBody>
      </p:sp>
    </p:spTree>
    <p:extLst>
      <p:ext uri="{BB962C8B-B14F-4D97-AF65-F5344CB8AC3E}">
        <p14:creationId xmlns:p14="http://schemas.microsoft.com/office/powerpoint/2010/main" val="3846983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7383B190-6BFB-422F-B667-06B7B25F0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7C4FB1-9C63-46C2-82DF-296159891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1821" y="3812954"/>
            <a:ext cx="6465287" cy="151601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Maintaining Standards – A Tough Feat But Deserves Recognition!</a:t>
            </a:r>
          </a:p>
        </p:txBody>
      </p:sp>
      <p:pic>
        <p:nvPicPr>
          <p:cNvPr id="8" name="Picture 7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D451628-9192-493D-9099-98F8783E9D1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84"/>
          <a:stretch/>
        </p:blipFill>
        <p:spPr>
          <a:xfrm>
            <a:off x="317635" y="299363"/>
            <a:ext cx="4160452" cy="3049204"/>
          </a:xfrm>
          <a:prstGeom prst="rect">
            <a:avLst/>
          </a:prstGeom>
        </p:spPr>
      </p:pic>
      <p:pic>
        <p:nvPicPr>
          <p:cNvPr id="6" name="Picture 5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9AA4CD1B-4CA1-4B3E-AFC7-433091DBF9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17" r="2" b="14984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D28E597-4AF8-4D69-A9AB-A1EDC6156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0000000-0008-0000-0400-0000050000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l="6317" r="14647" b="-1"/>
          <a:stretch/>
        </p:blipFill>
        <p:spPr>
          <a:xfrm>
            <a:off x="317635" y="3509433"/>
            <a:ext cx="4160452" cy="3026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489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5E52985E-2553-471E-82AA-5ED7A3298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3308" y="4462044"/>
            <a:ext cx="11438793" cy="1844256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127000" cap="sq" cmpd="thinThick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C2D08AC-69BA-4DC0-B8CD-C08D2EEB16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270" y="4615840"/>
            <a:ext cx="3885141" cy="1526741"/>
          </a:xfrm>
        </p:spPr>
        <p:txBody>
          <a:bodyPr>
            <a:normAutofit/>
          </a:bodyPr>
          <a:lstStyle/>
          <a:p>
            <a:pPr algn="r"/>
            <a:r>
              <a:rPr lang="en-US" sz="1900">
                <a:solidFill>
                  <a:schemeClr val="bg1"/>
                </a:solidFill>
                <a:cs typeface="Calibri Light"/>
              </a:rPr>
              <a:t>Melissa Dadzie, Deputy CFO </a:t>
            </a:r>
            <a:br>
              <a:rPr lang="en-US" sz="1900">
                <a:solidFill>
                  <a:schemeClr val="bg1"/>
                </a:solidFill>
                <a:ea typeface="+mj-lt"/>
                <a:cs typeface="+mj-lt"/>
              </a:rPr>
            </a:br>
            <a:r>
              <a:rPr lang="en-US" sz="1900">
                <a:solidFill>
                  <a:schemeClr val="bg1"/>
                </a:solidFill>
                <a:ea typeface="+mj-lt"/>
                <a:cs typeface="+mj-lt"/>
              </a:rPr>
              <a:t>Distinguished Local Government Leadership Award from the Association of Government Accountants</a:t>
            </a:r>
            <a:endParaRPr lang="en-US" sz="1900">
              <a:solidFill>
                <a:schemeClr val="bg1"/>
              </a:solidFill>
            </a:endParaRPr>
          </a:p>
        </p:txBody>
      </p:sp>
      <p:pic>
        <p:nvPicPr>
          <p:cNvPr id="5" name="Picture 5" descr="AGA_Award MM.jpg">
            <a:extLst>
              <a:ext uri="{FF2B5EF4-FFF2-40B4-BE49-F238E27FC236}">
                <a16:creationId xmlns:a16="http://schemas.microsoft.com/office/drawing/2014/main" id="{72F26C1F-7C3B-4751-BCD3-9D96DFFDD23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01" r="2" b="2"/>
          <a:stretch/>
        </p:blipFill>
        <p:spPr>
          <a:xfrm>
            <a:off x="393308" y="352931"/>
            <a:ext cx="5559480" cy="3749040"/>
          </a:xfrm>
          <a:prstGeom prst="rect">
            <a:avLst/>
          </a:prstGeom>
        </p:spPr>
      </p:pic>
      <p:pic>
        <p:nvPicPr>
          <p:cNvPr id="4" name="Picture 4" descr="Distinguished Local Government Leadership Award MM 2020.jpg">
            <a:extLst>
              <a:ext uri="{FF2B5EF4-FFF2-40B4-BE49-F238E27FC236}">
                <a16:creationId xmlns:a16="http://schemas.microsoft.com/office/drawing/2014/main" id="{746FD617-3C76-41C9-9FF5-FA5FAEB7D96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6774"/>
          <a:stretch/>
        </p:blipFill>
        <p:spPr>
          <a:xfrm>
            <a:off x="6251736" y="357013"/>
            <a:ext cx="5546955" cy="3749040"/>
          </a:xfrm>
          <a:prstGeom prst="rect">
            <a:avLst/>
          </a:prstGeom>
        </p:spPr>
      </p:pic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AE3ABC6-4042-4293-A7DF-F01181363B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739873" y="4690076"/>
            <a:ext cx="0" cy="1371600"/>
          </a:xfrm>
          <a:prstGeom prst="line">
            <a:avLst/>
          </a:prstGeom>
          <a:ln w="19050">
            <a:solidFill>
              <a:schemeClr val="bg1">
                <a:alpha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78E3931-BF45-4130-A85E-6E6ACD6FF8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45336" y="4615840"/>
            <a:ext cx="6609921" cy="1526741"/>
          </a:xfrm>
        </p:spPr>
        <p:txBody>
          <a:bodyPr anchor="ctr">
            <a:normAutofit/>
          </a:bodyPr>
          <a:lstStyle/>
          <a:p>
            <a:r>
              <a:rPr lang="en-US" sz="1500" dirty="0">
                <a:solidFill>
                  <a:schemeClr val="bg1"/>
                </a:solidFill>
                <a:cs typeface="Calibri"/>
              </a:rPr>
              <a:t>Nominated for her integral work on electronic workflows, data roles, and commitment to Standard Operating Procedures</a:t>
            </a:r>
          </a:p>
          <a:p>
            <a:r>
              <a:rPr lang="en-US" sz="1500" dirty="0">
                <a:solidFill>
                  <a:schemeClr val="bg1"/>
                </a:solidFill>
                <a:ea typeface="+mn-lt"/>
                <a:cs typeface="+mn-lt"/>
              </a:rPr>
              <a:t>Award recognizes exceptional leadership that led to improved financial management practices, policies, systems or operations and individuals that have consistently exhibited the highest personal and professional standards</a:t>
            </a:r>
            <a:endParaRPr lang="en-US" sz="1500" dirty="0">
              <a:solidFill>
                <a:schemeClr val="bg1"/>
              </a:solidFill>
              <a:cs typeface="Calibri"/>
            </a:endParaRPr>
          </a:p>
          <a:p>
            <a:endParaRPr lang="en-US" sz="15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404856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0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A980134C-EABA-4FC4-9F31-2B73A9CA473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12" r="6772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37" name="Rectangle 32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814E58B-DE71-4F19-A491-2D41E8093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600" dirty="0"/>
              <a:t>You Did It!</a:t>
            </a:r>
          </a:p>
        </p:txBody>
      </p:sp>
      <p:sp>
        <p:nvSpPr>
          <p:cNvPr id="35" name="Rectangle: Rounded Corners 34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CF189BB-D668-44C9-8EC4-1B537CD19DB6}"/>
              </a:ext>
            </a:extLst>
          </p:cNvPr>
          <p:cNvSpPr txBox="1"/>
          <p:nvPr/>
        </p:nvSpPr>
        <p:spPr>
          <a:xfrm>
            <a:off x="1943100" y="597161"/>
            <a:ext cx="67551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Reward your Team!</a:t>
            </a:r>
          </a:p>
        </p:txBody>
      </p:sp>
    </p:spTree>
    <p:extLst>
      <p:ext uri="{BB962C8B-B14F-4D97-AF65-F5344CB8AC3E}">
        <p14:creationId xmlns:p14="http://schemas.microsoft.com/office/powerpoint/2010/main" val="25757347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F8129-1EE9-45CF-85F8-DC82E524A8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Realizing Results – Benefits 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2DF14739-D8F1-4362-802C-58DCD1388D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32580" y="1580521"/>
            <a:ext cx="5157787" cy="823912"/>
          </a:xfrm>
        </p:spPr>
        <p:txBody>
          <a:bodyPr/>
          <a:lstStyle/>
          <a:p>
            <a:r>
              <a:rPr lang="en-US" dirty="0">
                <a:cs typeface="Calibri"/>
              </a:rPr>
              <a:t>What are some of the realized benefits?</a:t>
            </a:r>
            <a:endParaRPr lang="en-US" dirty="0"/>
          </a:p>
        </p:txBody>
      </p:sp>
      <p:sp>
        <p:nvSpPr>
          <p:cNvPr id="20" name="Content Placeholder 19">
            <a:extLst>
              <a:ext uri="{FF2B5EF4-FFF2-40B4-BE49-F238E27FC236}">
                <a16:creationId xmlns:a16="http://schemas.microsoft.com/office/drawing/2014/main" id="{28059CFF-9AD4-4175-A93B-D588D2D4A8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61977" y="2519453"/>
            <a:ext cx="5157787" cy="3684588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r>
              <a:rPr lang="en-US" dirty="0">
                <a:cs typeface="Calibri"/>
              </a:rPr>
              <a:t>Electronic Workflows &amp; Going Paperless Allowed for Seamless Telework during Pandemic:</a:t>
            </a:r>
          </a:p>
          <a:p>
            <a:pPr lvl="1"/>
            <a:r>
              <a:rPr lang="en-US" dirty="0">
                <a:cs typeface="Calibri"/>
              </a:rPr>
              <a:t>Biggest ROI realized during Covid-19</a:t>
            </a:r>
          </a:p>
          <a:p>
            <a:pPr lvl="1"/>
            <a:r>
              <a:rPr lang="en-US" dirty="0">
                <a:cs typeface="Calibri"/>
              </a:rPr>
              <a:t>Leveraged Technology for Efficiency</a:t>
            </a:r>
          </a:p>
          <a:p>
            <a:r>
              <a:rPr lang="en-US" dirty="0">
                <a:cs typeface="Calibri"/>
              </a:rPr>
              <a:t>SOPs &amp; Online Learning – Proven invaluable with new users, attrition, turnover, and baseline for all controls that have been mapped, designed, and maintained.</a:t>
            </a:r>
          </a:p>
          <a:p>
            <a:r>
              <a:rPr lang="en-US" dirty="0">
                <a:cs typeface="Calibri"/>
              </a:rPr>
              <a:t>Maintain Functional Leads for an actively engaged ERP team that handles daily operations, training, testing, trouble shooting, &amp; personal sense of accomplishment for the system they built!</a:t>
            </a:r>
          </a:p>
          <a:p>
            <a:endParaRPr lang="en-US" dirty="0">
              <a:cs typeface="Calibri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77556FA-FF17-4676-8C23-7D175955B72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910086" y="1580521"/>
            <a:ext cx="5183188" cy="823912"/>
          </a:xfrm>
        </p:spPr>
        <p:txBody>
          <a:bodyPr/>
          <a:lstStyle/>
          <a:p>
            <a:r>
              <a:rPr lang="en-US" dirty="0"/>
              <a:t>What are some of the key take a ways?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3C0EBC2E-7B43-4E98-A527-E94AAACC1C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053860" y="2519452"/>
            <a:ext cx="5183188" cy="368458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Phase in pre-implementation work but go live together!</a:t>
            </a:r>
          </a:p>
          <a:p>
            <a:pPr lvl="1"/>
            <a:r>
              <a:rPr lang="en-US" dirty="0"/>
              <a:t>Too many interconnections to drag out – there’s never a good time but the same time!</a:t>
            </a:r>
          </a:p>
          <a:p>
            <a:r>
              <a:rPr lang="en-US" dirty="0"/>
              <a:t>Support, recognize, empower and reward your project team – the number one success factor!</a:t>
            </a:r>
          </a:p>
          <a:p>
            <a:r>
              <a:rPr lang="en-US" dirty="0"/>
              <a:t>Going live on a Fiscal Year will make for an easier transition post go-live and contribute to audit success.</a:t>
            </a:r>
          </a:p>
          <a:p>
            <a:r>
              <a:rPr lang="en-US" dirty="0"/>
              <a:t>What are you solving?</a:t>
            </a:r>
          </a:p>
          <a:p>
            <a:pPr lvl="1"/>
            <a:r>
              <a:rPr lang="en-US" dirty="0"/>
              <a:t>Streamline Maintenance Agreement, Timelines, and Interfaces and be proactive in maintaining procurement requirements or end of life products.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31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A38C0-6739-4C33-8C44-3FD9A6C627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62257" y="0"/>
            <a:ext cx="3932237" cy="1352006"/>
          </a:xfrm>
        </p:spPr>
        <p:txBody>
          <a:bodyPr/>
          <a:lstStyle/>
          <a:p>
            <a:r>
              <a:rPr lang="en-US" dirty="0"/>
              <a:t>Polling Question: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45A8FA-709D-40F8-B274-3B6B2DBD2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518" y="2057400"/>
            <a:ext cx="5735727" cy="3334204"/>
          </a:xfrm>
        </p:spPr>
        <p:txBody>
          <a:bodyPr>
            <a:normAutofit/>
          </a:bodyPr>
          <a:lstStyle/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True</a:t>
            </a:r>
          </a:p>
          <a:p>
            <a:pPr marL="514350" indent="-514350" fontAlgn="base">
              <a:buFont typeface="+mj-lt"/>
              <a:buAutoNum type="alphaUcPeriod"/>
            </a:pPr>
            <a:r>
              <a:rPr lang="en-US" dirty="0"/>
              <a:t>False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5B5580-F609-4F75-A01E-D5CA06A48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4. </a:t>
            </a:r>
            <a:r>
              <a:rPr lang="en-US" sz="2400" dirty="0"/>
              <a:t>True or False: An ERP implementation can be done on time and under budget? 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B2617D5-2EF8-45A1-97C2-6DD318985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9602" y="3693610"/>
            <a:ext cx="3932237" cy="262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749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/>
          <p:nvPr/>
        </p:nvPicPr>
        <p:blipFill>
          <a:blip r:embed="rId3"/>
          <a:stretch>
            <a:fillRect/>
          </a:stretch>
        </p:blipFill>
        <p:spPr>
          <a:xfrm>
            <a:off x="228600" y="344129"/>
            <a:ext cx="9930384" cy="6513871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18288" y="2775613"/>
            <a:ext cx="1389888" cy="119288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Utilities</a:t>
            </a:r>
          </a:p>
        </p:txBody>
      </p:sp>
      <p:sp>
        <p:nvSpPr>
          <p:cNvPr id="9" name="Oval 8"/>
          <p:cNvSpPr/>
          <p:nvPr/>
        </p:nvSpPr>
        <p:spPr>
          <a:xfrm>
            <a:off x="9454896" y="2179171"/>
            <a:ext cx="1408176" cy="1222397"/>
          </a:xfrm>
          <a:prstGeom prst="ellips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100" dirty="0"/>
              <a:t>Information Management</a:t>
            </a:r>
          </a:p>
        </p:txBody>
      </p:sp>
      <p:cxnSp>
        <p:nvCxnSpPr>
          <p:cNvPr id="3" name="Curved Connector 2"/>
          <p:cNvCxnSpPr>
            <a:stCxn id="9" idx="0"/>
          </p:cNvCxnSpPr>
          <p:nvPr/>
        </p:nvCxnSpPr>
        <p:spPr>
          <a:xfrm rot="16200000" flipV="1">
            <a:off x="8997676" y="1017863"/>
            <a:ext cx="693271" cy="162934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urved Connector 6"/>
          <p:cNvCxnSpPr>
            <a:stCxn id="9" idx="4"/>
          </p:cNvCxnSpPr>
          <p:nvPr/>
        </p:nvCxnSpPr>
        <p:spPr>
          <a:xfrm rot="5400000">
            <a:off x="8723377" y="4550855"/>
            <a:ext cx="2584895" cy="286321"/>
          </a:xfrm>
          <a:prstGeom prst="curvedConnector3">
            <a:avLst>
              <a:gd name="adj1" fmla="val 99746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" idx="7"/>
          </p:cNvCxnSpPr>
          <p:nvPr/>
        </p:nvCxnSpPr>
        <p:spPr>
          <a:xfrm>
            <a:off x="1204632" y="2950307"/>
            <a:ext cx="4110318" cy="786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1321218" y="3601064"/>
            <a:ext cx="7351295" cy="217108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V="1">
            <a:off x="1078617" y="3757613"/>
            <a:ext cx="5030246" cy="957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713232" y="3968496"/>
            <a:ext cx="170880" cy="2606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Equal 20"/>
          <p:cNvSpPr/>
          <p:nvPr/>
        </p:nvSpPr>
        <p:spPr>
          <a:xfrm>
            <a:off x="10737291" y="3529583"/>
            <a:ext cx="703517" cy="699517"/>
          </a:xfrm>
          <a:prstGeom prst="mathEqua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0256138" y="4593672"/>
            <a:ext cx="1868996" cy="128587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Financial Reporting &amp; Taxpayer Accountability</a:t>
            </a:r>
          </a:p>
        </p:txBody>
      </p:sp>
    </p:spTree>
    <p:extLst>
      <p:ext uri="{BB962C8B-B14F-4D97-AF65-F5344CB8AC3E}">
        <p14:creationId xmlns:p14="http://schemas.microsoft.com/office/powerpoint/2010/main" val="69473734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7753A-C2CD-497D-AB3C-F012DFF373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1726" y="421565"/>
            <a:ext cx="10488547" cy="1190912"/>
          </a:xfrm>
        </p:spPr>
        <p:txBody>
          <a:bodyPr>
            <a:normAutofit/>
          </a:bodyPr>
          <a:lstStyle/>
          <a:p>
            <a:pPr algn="ctr"/>
            <a:r>
              <a:rPr lang="en-US" sz="4000" dirty="0"/>
              <a:t>Thank you for attending!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36AE66-36EC-45B5-9A24-FCC3AA98BF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Contact me with any questions, follow up, or for interest in joining our amazing and fun team!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A93941A-DA64-4651-9DE5-E38E0163B9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23455" y="2374462"/>
            <a:ext cx="2048401" cy="2918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963554B-2C12-4DFD-9D5F-8EC286FFB643}"/>
              </a:ext>
            </a:extLst>
          </p:cNvPr>
          <p:cNvSpPr txBox="1"/>
          <p:nvPr/>
        </p:nvSpPr>
        <p:spPr>
          <a:xfrm>
            <a:off x="405718" y="2866227"/>
            <a:ext cx="7629572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9A3820"/>
                </a:solidFill>
                <a:latin typeface="Arial" panose="020B0604020202020204" pitchFamily="34" charset="0"/>
              </a:rPr>
              <a:t>Helen M. Perraglio, CPA</a:t>
            </a:r>
            <a:endParaRPr lang="en-US" sz="2000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201F1E"/>
                </a:solidFill>
                <a:latin typeface="Arial" panose="020B0604020202020204" pitchFamily="34" charset="0"/>
              </a:rPr>
              <a:t>Chief Financial Officer</a:t>
            </a:r>
            <a:endParaRPr lang="en-US" sz="2000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201F1E"/>
                </a:solidFill>
                <a:latin typeface="Arial" panose="020B0604020202020204" pitchFamily="34" charset="0"/>
              </a:rPr>
              <a:t>Los Alamos County - Finance</a:t>
            </a:r>
            <a:endParaRPr lang="en-US" sz="2000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r>
              <a:rPr lang="en-US" sz="2000" dirty="0">
                <a:solidFill>
                  <a:srgbClr val="201F1E"/>
                </a:solidFill>
                <a:latin typeface="Arial" panose="020B0604020202020204" pitchFamily="34" charset="0"/>
              </a:rPr>
              <a:t>1000 Central Avenue, Suite 300</a:t>
            </a:r>
            <a:r>
              <a:rPr lang="en-US" sz="2000" dirty="0">
                <a:solidFill>
                  <a:srgbClr val="9A3820"/>
                </a:solidFill>
                <a:latin typeface="Arial" panose="020B0604020202020204" pitchFamily="34" charset="0"/>
              </a:rPr>
              <a:t> |  </a:t>
            </a:r>
            <a:r>
              <a:rPr lang="en-US" sz="2000" dirty="0">
                <a:solidFill>
                  <a:srgbClr val="201F1E"/>
                </a:solidFill>
                <a:latin typeface="Arial" panose="020B0604020202020204" pitchFamily="34" charset="0"/>
              </a:rPr>
              <a:t>Los Alamos, NM 87544</a:t>
            </a:r>
            <a:endParaRPr lang="en-US" sz="2000" dirty="0">
              <a:solidFill>
                <a:srgbClr val="201F1E"/>
              </a:solidFill>
              <a:latin typeface="Calibri" panose="020F0502020204030204" pitchFamily="34" charset="0"/>
            </a:endParaRPr>
          </a:p>
          <a:p>
            <a:r>
              <a:rPr lang="en-US" dirty="0">
                <a:solidFill>
                  <a:srgbClr val="35647E"/>
                </a:solidFill>
                <a:latin typeface="Arial" panose="020B060402020202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helen.perraglio@lacnm.us</a:t>
            </a:r>
            <a:r>
              <a:rPr lang="en-US" dirty="0">
                <a:solidFill>
                  <a:srgbClr val="201F1E"/>
                </a:solidFill>
                <a:latin typeface="Arial" panose="020B0604020202020204" pitchFamily="34" charset="0"/>
              </a:rPr>
              <a:t> </a:t>
            </a:r>
            <a:r>
              <a:rPr lang="en-US" sz="2400" dirty="0">
                <a:solidFill>
                  <a:srgbClr val="9A3820"/>
                </a:solidFill>
                <a:latin typeface="Arial" panose="020B0604020202020204" pitchFamily="34" charset="0"/>
              </a:rPr>
              <a:t>|</a:t>
            </a:r>
            <a:r>
              <a:rPr lang="en-US" dirty="0">
                <a:solidFill>
                  <a:srgbClr val="201F1E"/>
                </a:solidFill>
                <a:latin typeface="Arial" panose="020B0604020202020204" pitchFamily="34" charset="0"/>
              </a:rPr>
              <a:t> (505)662-8360 Direct</a:t>
            </a:r>
            <a:r>
              <a:rPr lang="en-US" sz="2400" dirty="0">
                <a:solidFill>
                  <a:srgbClr val="9A3820"/>
                </a:solidFill>
                <a:latin typeface="Arial" panose="020B0604020202020204" pitchFamily="34" charset="0"/>
              </a:rPr>
              <a:t> | </a:t>
            </a:r>
            <a:r>
              <a:rPr lang="en-US" dirty="0">
                <a:solidFill>
                  <a:srgbClr val="201F1E"/>
                </a:solidFill>
                <a:latin typeface="Arial" panose="020B0604020202020204" pitchFamily="34" charset="0"/>
              </a:rPr>
              <a:t>(505)662-8069 Fax</a:t>
            </a:r>
            <a:r>
              <a:rPr lang="en-US" sz="2400" dirty="0">
                <a:solidFill>
                  <a:srgbClr val="9A3820"/>
                </a:solidFill>
                <a:latin typeface="Arial" panose="020B0604020202020204" pitchFamily="34" charset="0"/>
              </a:rPr>
              <a:t> | </a:t>
            </a:r>
            <a:r>
              <a:rPr lang="en-US" dirty="0">
                <a:solidFill>
                  <a:srgbClr val="201F1E"/>
                </a:solidFill>
                <a:latin typeface="Arial" panose="020B0604020202020204" pitchFamily="34" charset="0"/>
              </a:rPr>
              <a:t>(505)662-8060 Main Line</a:t>
            </a:r>
            <a:r>
              <a:rPr lang="en-US" sz="2400" dirty="0">
                <a:solidFill>
                  <a:srgbClr val="9A3820"/>
                </a:solidFill>
                <a:latin typeface="Arial" panose="020B0604020202020204" pitchFamily="34" charset="0"/>
              </a:rPr>
              <a:t>| </a:t>
            </a:r>
            <a:r>
              <a:rPr lang="en-US" b="1" dirty="0">
                <a:solidFill>
                  <a:srgbClr val="201F1E"/>
                </a:solidFill>
                <a:latin typeface="Arial" panose="020B0604020202020204" pitchFamily="34" charset="0"/>
              </a:rPr>
              <a:t>(505)709-7337 Cell Phone or Text</a:t>
            </a:r>
          </a:p>
          <a:p>
            <a:r>
              <a:rPr lang="en-US" b="1" dirty="0">
                <a:solidFill>
                  <a:srgbClr val="201F1E"/>
                </a:solidFill>
                <a:latin typeface="Arial" panose="020B0604020202020204" pitchFamily="34" charset="0"/>
                <a:hlinkClick r:id="rId6"/>
              </a:rPr>
              <a:t>www.losalamosnm.us</a:t>
            </a:r>
            <a:endParaRPr lang="en-US" b="1" dirty="0">
              <a:solidFill>
                <a:srgbClr val="201F1E"/>
              </a:solidFill>
              <a:latin typeface="Arial" panose="020B0604020202020204" pitchFamily="34" charset="0"/>
            </a:endParaRPr>
          </a:p>
          <a:p>
            <a:endParaRPr lang="en-US" sz="3200" dirty="0">
              <a:solidFill>
                <a:srgbClr val="201F1E"/>
              </a:solidFill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061BD3E-4750-4F85-BA08-472D8061BE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71368" y="5293433"/>
            <a:ext cx="5570507" cy="119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5912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Rectangle 70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3" name="Freeform: Shape 72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Freeform: Shape 78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81" name="Isosceles Triangle 80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A70E550-4180-4AE4-8C9F-3939000B73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639148" y="643467"/>
            <a:ext cx="8913704" cy="5571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Isosceles Triangle 82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32BE2-2155-4C10-B4F8-402E240B7A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Problem Are You Trying to Solve?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29F1EC-E0F7-413A-A265-57AE6941573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Current State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15E619A-AD6D-4A8D-9401-5D410B3B2C31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en-US" dirty="0"/>
              <a:t>Manual Processes?</a:t>
            </a:r>
          </a:p>
          <a:p>
            <a:r>
              <a:rPr lang="en-US" dirty="0"/>
              <a:t>Ease of Reporting?</a:t>
            </a:r>
          </a:p>
          <a:p>
            <a:r>
              <a:rPr lang="en-US" dirty="0"/>
              <a:t>Interfaces &amp; multiple maintenance costs amongst several products?</a:t>
            </a:r>
          </a:p>
          <a:p>
            <a:r>
              <a:rPr lang="en-US" dirty="0"/>
              <a:t>Paper or Paperless?</a:t>
            </a:r>
          </a:p>
          <a:p>
            <a:r>
              <a:rPr lang="en-US" dirty="0"/>
              <a:t>End of life – upgrades?</a:t>
            </a:r>
          </a:p>
          <a:p>
            <a:r>
              <a:rPr lang="en-US" dirty="0"/>
              <a:t>Ability to telework?</a:t>
            </a:r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8A728-75DB-4A5C-96A5-D3F38689FD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Future State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5334C1-470C-441C-A2CA-38453B3F2CD5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Electronic Workflow</a:t>
            </a:r>
          </a:p>
          <a:p>
            <a:r>
              <a:rPr lang="en-US" dirty="0"/>
              <a:t>Ease of Data Download / Manipulation / Dashboards</a:t>
            </a:r>
          </a:p>
          <a:p>
            <a:r>
              <a:rPr lang="en-US" dirty="0"/>
              <a:t>Less Customization</a:t>
            </a:r>
          </a:p>
          <a:p>
            <a:r>
              <a:rPr lang="en-US" dirty="0"/>
              <a:t>Disparate Systems, Maintenance, Support, and End of Life Drivers</a:t>
            </a:r>
          </a:p>
          <a:p>
            <a:r>
              <a:rPr lang="en-US" dirty="0"/>
              <a:t>Leveraging Technology to Increase Efficiency - Paperless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627312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DA38C0-6739-4C33-8C44-3FD9A6C627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Polling Question: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B45A8FA-709D-40F8-B274-3B6B2DBD2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6518" y="2057400"/>
            <a:ext cx="5735727" cy="333420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A. Enterprise Reward Program </a:t>
            </a:r>
          </a:p>
          <a:p>
            <a:pPr marL="0" indent="0">
              <a:buNone/>
            </a:pPr>
            <a:r>
              <a:rPr lang="en-US" dirty="0"/>
              <a:t>B. Enterprise Resource Planning </a:t>
            </a:r>
          </a:p>
          <a:p>
            <a:pPr marL="0" indent="0">
              <a:buNone/>
            </a:pPr>
            <a:r>
              <a:rPr lang="en-US" dirty="0"/>
              <a:t>C. External Requirements Policy </a:t>
            </a:r>
          </a:p>
          <a:p>
            <a:pPr marL="0" indent="0">
              <a:buNone/>
            </a:pPr>
            <a:r>
              <a:rPr lang="en-US" dirty="0"/>
              <a:t>D. Exhausting Resource Project 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5B5580-F609-4F75-A01E-D5CA06A481C2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4400" dirty="0"/>
              <a:t>1. What does ERP stand for?</a:t>
            </a:r>
          </a:p>
        </p:txBody>
      </p:sp>
      <p:pic>
        <p:nvPicPr>
          <p:cNvPr id="10" name="Picture 9" descr="A picture containing chart&#10;&#10;Description automatically generated">
            <a:extLst>
              <a:ext uri="{FF2B5EF4-FFF2-40B4-BE49-F238E27FC236}">
                <a16:creationId xmlns:a16="http://schemas.microsoft.com/office/drawing/2014/main" id="{7B2617D5-2EF8-45A1-97C2-6DD318985C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02094" y="3361691"/>
            <a:ext cx="4316730" cy="2877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839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EFD0E8E8-C530-4B2D-A01A-CCD47590B6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589EC-6F74-4977-B64A-59642B1A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3040" y="1091821"/>
            <a:ext cx="3801581" cy="4674358"/>
          </a:xfrm>
        </p:spPr>
        <p:txBody>
          <a:bodyPr anchor="ctr">
            <a:normAutofit/>
          </a:bodyPr>
          <a:lstStyle/>
          <a:p>
            <a:r>
              <a:rPr lang="en-US" sz="6600">
                <a:solidFill>
                  <a:schemeClr val="tx1">
                    <a:lumMod val="85000"/>
                    <a:lumOff val="15000"/>
                  </a:schemeClr>
                </a:solidFill>
              </a:rPr>
              <a:t>Planning Phase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53472F09-8E00-4E02-9034-0A382CF66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15915" y="727306"/>
            <a:ext cx="4639824" cy="4639824"/>
          </a:xfrm>
          <a:custGeom>
            <a:avLst/>
            <a:gdLst>
              <a:gd name="connsiteX0" fmla="*/ 2319912 w 4639824"/>
              <a:gd name="connsiteY0" fmla="*/ 0 h 4639824"/>
              <a:gd name="connsiteX1" fmla="*/ 4639824 w 4639824"/>
              <a:gd name="connsiteY1" fmla="*/ 2319912 h 4639824"/>
              <a:gd name="connsiteX2" fmla="*/ 2319912 w 4639824"/>
              <a:gd name="connsiteY2" fmla="*/ 4639824 h 4639824"/>
              <a:gd name="connsiteX3" fmla="*/ 0 w 4639824"/>
              <a:gd name="connsiteY3" fmla="*/ 2319912 h 4639824"/>
              <a:gd name="connsiteX4" fmla="*/ 2319912 w 4639824"/>
              <a:gd name="connsiteY4" fmla="*/ 0 h 4639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639824" h="4639824">
                <a:moveTo>
                  <a:pt x="2319912" y="0"/>
                </a:moveTo>
                <a:cubicBezTo>
                  <a:pt x="3601164" y="0"/>
                  <a:pt x="4639824" y="1038660"/>
                  <a:pt x="4639824" y="2319912"/>
                </a:cubicBezTo>
                <a:cubicBezTo>
                  <a:pt x="4639824" y="3601164"/>
                  <a:pt x="3601164" y="4639824"/>
                  <a:pt x="2319912" y="4639824"/>
                </a:cubicBezTo>
                <a:cubicBezTo>
                  <a:pt x="1038660" y="4639824"/>
                  <a:pt x="0" y="3601164"/>
                  <a:pt x="0" y="2319912"/>
                </a:cubicBezTo>
                <a:cubicBezTo>
                  <a:pt x="0" y="1038660"/>
                  <a:pt x="1038660" y="0"/>
                  <a:pt x="2319912" y="0"/>
                </a:cubicBezTo>
                <a:close/>
              </a:path>
            </a:pathLst>
          </a:custGeom>
          <a:solidFill>
            <a:srgbClr val="4D4D4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DA077B8-7326-4434-87ED-77DF3CF3DC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807227" y="1253852"/>
            <a:ext cx="457200" cy="457200"/>
          </a:xfrm>
          <a:prstGeom prst="ellipse">
            <a:avLst/>
          </a:prstGeom>
          <a:solidFill>
            <a:srgbClr val="FFFFFF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F79CDED1-AC9C-4A80-B334-1309DEAD5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480791" y="0"/>
            <a:ext cx="2229415" cy="1711051"/>
          </a:xfrm>
          <a:custGeom>
            <a:avLst/>
            <a:gdLst>
              <a:gd name="connsiteX0" fmla="*/ 1731031 w 2229415"/>
              <a:gd name="connsiteY0" fmla="*/ 1711051 h 1711051"/>
              <a:gd name="connsiteX1" fmla="*/ 2229415 w 2229415"/>
              <a:gd name="connsiteY1" fmla="*/ 1711051 h 1711051"/>
              <a:gd name="connsiteX2" fmla="*/ 2220570 w 2229415"/>
              <a:gd name="connsiteY2" fmla="*/ 1665525 h 1711051"/>
              <a:gd name="connsiteX3" fmla="*/ 118985 w 2229415"/>
              <a:gd name="connsiteY3" fmla="*/ 3008 h 1711051"/>
              <a:gd name="connsiteX4" fmla="*/ 0 w 2229415"/>
              <a:gd name="connsiteY4" fmla="*/ 0 h 1711051"/>
              <a:gd name="connsiteX5" fmla="*/ 0 w 2229415"/>
              <a:gd name="connsiteY5" fmla="*/ 474250 h 1711051"/>
              <a:gd name="connsiteX6" fmla="*/ 187921 w 2229415"/>
              <a:gd name="connsiteY6" fmla="*/ 483739 h 1711051"/>
              <a:gd name="connsiteX7" fmla="*/ 1656728 w 2229415"/>
              <a:gd name="connsiteY7" fmla="*/ 1515386 h 171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29415" h="1711051">
                <a:moveTo>
                  <a:pt x="1731031" y="1711051"/>
                </a:moveTo>
                <a:lnTo>
                  <a:pt x="2229415" y="1711051"/>
                </a:lnTo>
                <a:lnTo>
                  <a:pt x="2220570" y="1665525"/>
                </a:lnTo>
                <a:cubicBezTo>
                  <a:pt x="1951414" y="739745"/>
                  <a:pt x="1119014" y="53700"/>
                  <a:pt x="118985" y="3008"/>
                </a:cubicBezTo>
                <a:lnTo>
                  <a:pt x="0" y="0"/>
                </a:lnTo>
                <a:lnTo>
                  <a:pt x="0" y="474250"/>
                </a:lnTo>
                <a:lnTo>
                  <a:pt x="187921" y="483739"/>
                </a:lnTo>
                <a:cubicBezTo>
                  <a:pt x="836687" y="549625"/>
                  <a:pt x="1385706" y="952924"/>
                  <a:pt x="1656728" y="151538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D961BDC-5B67-481B-B628-6C15F47245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488704" y="3819513"/>
            <a:ext cx="731520" cy="731520"/>
          </a:xfrm>
          <a:prstGeom prst="ellipse">
            <a:avLst/>
          </a:prstGeom>
          <a:solidFill>
            <a:schemeClr val="accent6">
              <a:lumMod val="75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06CC263E-5CD3-42BB-99F8-3C062C4B56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350573" y="4944229"/>
            <a:ext cx="1645920" cy="1645920"/>
          </a:xfrm>
          <a:prstGeom prst="ellipse">
            <a:avLst/>
          </a:prstGeom>
          <a:solidFill>
            <a:schemeClr val="tx1">
              <a:lumMod val="75000"/>
              <a:lumOff val="2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86B4A5-6F61-4B72-856E-075084D7B6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4793" y="1760562"/>
            <a:ext cx="3582537" cy="3336876"/>
          </a:xfrm>
        </p:spPr>
        <p:txBody>
          <a:bodyPr anchor="ctr">
            <a:normAutofit/>
          </a:bodyPr>
          <a:lstStyle/>
          <a:p>
            <a:r>
              <a:rPr lang="en-US" sz="1800">
                <a:solidFill>
                  <a:srgbClr val="FFFFFF"/>
                </a:solidFill>
              </a:rPr>
              <a:t>Budget</a:t>
            </a:r>
          </a:p>
          <a:p>
            <a:r>
              <a:rPr lang="en-US" sz="1800">
                <a:solidFill>
                  <a:srgbClr val="FFFFFF"/>
                </a:solidFill>
              </a:rPr>
              <a:t>Governance</a:t>
            </a:r>
          </a:p>
          <a:p>
            <a:r>
              <a:rPr lang="en-US" sz="1800">
                <a:solidFill>
                  <a:srgbClr val="FFFFFF"/>
                </a:solidFill>
              </a:rPr>
              <a:t>Resource Plan</a:t>
            </a:r>
          </a:p>
          <a:p>
            <a:r>
              <a:rPr lang="en-US" sz="1800">
                <a:solidFill>
                  <a:srgbClr val="FFFFFF"/>
                </a:solidFill>
              </a:rPr>
              <a:t>Timeline</a:t>
            </a:r>
          </a:p>
          <a:p>
            <a:r>
              <a:rPr lang="en-US" sz="1800">
                <a:solidFill>
                  <a:srgbClr val="FFFFFF"/>
                </a:solidFill>
              </a:rPr>
              <a:t>Change Management</a:t>
            </a:r>
          </a:p>
          <a:p>
            <a:pPr marL="0" indent="0">
              <a:buNone/>
            </a:pPr>
            <a:endParaRPr lang="en-US" sz="18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85669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ctangle 47">
            <a:extLst>
              <a:ext uri="{FF2B5EF4-FFF2-40B4-BE49-F238E27FC236}">
                <a16:creationId xmlns:a16="http://schemas.microsoft.com/office/drawing/2014/main" id="{68575C10-8187-4AC4-AD72-C754EAFD28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65429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E9589EC-6F74-4977-B64A-59642B1A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559678"/>
            <a:ext cx="3567915" cy="495249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Budget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/>
            </a:br>
            <a:br>
              <a:rPr lang="en-US" dirty="0"/>
            </a:br>
            <a:r>
              <a:rPr lang="en-US" dirty="0">
                <a:solidFill>
                  <a:schemeClr val="bg1"/>
                </a:solidFill>
                <a:cs typeface="Calibri Light"/>
              </a:rPr>
              <a:t>Be mindful and up-front about </a:t>
            </a:r>
            <a:r>
              <a:rPr lang="en-US" u="sng" dirty="0">
                <a:solidFill>
                  <a:schemeClr val="bg1"/>
                </a:solidFill>
                <a:cs typeface="Calibri Light"/>
              </a:rPr>
              <a:t>all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 costs – but itemize purpose of each necessary piece</a:t>
            </a:r>
          </a:p>
        </p:txBody>
      </p:sp>
      <p:cxnSp>
        <p:nvCxnSpPr>
          <p:cNvPr id="46" name="Straight Connector 49">
            <a:extLst>
              <a:ext uri="{FF2B5EF4-FFF2-40B4-BE49-F238E27FC236}">
                <a16:creationId xmlns:a16="http://schemas.microsoft.com/office/drawing/2014/main" id="{74E776C9-ED67-41B7-B3A3-4DF76EF3AC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99730"/>
            <a:ext cx="4297680" cy="0"/>
          </a:xfrm>
          <a:prstGeom prst="line">
            <a:avLst/>
          </a:pr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7" name="Content Placeholder 2">
            <a:extLst>
              <a:ext uri="{FF2B5EF4-FFF2-40B4-BE49-F238E27FC236}">
                <a16:creationId xmlns:a16="http://schemas.microsoft.com/office/drawing/2014/main" id="{9772BA05-D8AF-4C31-BB75-13C475B0289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29616316"/>
              </p:ext>
            </p:extLst>
          </p:nvPr>
        </p:nvGraphicFramePr>
        <p:xfrm>
          <a:off x="5181600" y="568325"/>
          <a:ext cx="6248400" cy="56562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4" name="TextBox 73">
            <a:extLst>
              <a:ext uri="{FF2B5EF4-FFF2-40B4-BE49-F238E27FC236}">
                <a16:creationId xmlns:a16="http://schemas.microsoft.com/office/drawing/2014/main" id="{57E55AD1-0680-4E2C-905D-C4028C2A758E}"/>
              </a:ext>
            </a:extLst>
          </p:cNvPr>
          <p:cNvSpPr txBox="1"/>
          <p:nvPr/>
        </p:nvSpPr>
        <p:spPr>
          <a:xfrm>
            <a:off x="328252" y="5901422"/>
            <a:ext cx="3969428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$2M = $4.2M </a:t>
            </a:r>
          </a:p>
          <a:p>
            <a:r>
              <a:rPr lang="en-US" dirty="0"/>
              <a:t>Rule of Thumb, Price of your SW x 2!</a:t>
            </a:r>
          </a:p>
        </p:txBody>
      </p:sp>
    </p:spTree>
    <p:extLst>
      <p:ext uri="{BB962C8B-B14F-4D97-AF65-F5344CB8AC3E}">
        <p14:creationId xmlns:p14="http://schemas.microsoft.com/office/powerpoint/2010/main" val="24814507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Rectangle 87">
            <a:extLst>
              <a:ext uri="{FF2B5EF4-FFF2-40B4-BE49-F238E27FC236}">
                <a16:creationId xmlns:a16="http://schemas.microsoft.com/office/drawing/2014/main" id="{A3BAF07C-C39E-42EB-BB22-8D46691D97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93061" cy="6858000"/>
          </a:xfrm>
          <a:prstGeom prst="rect">
            <a:avLst/>
          </a:prstGeom>
          <a:solidFill>
            <a:schemeClr val="bg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D8E9CF54-0466-4261-9E62-0249E60E18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29674" y="-59376"/>
            <a:ext cx="12515851" cy="6923798"/>
            <a:chOff x="-329674" y="-51881"/>
            <a:chExt cx="12515851" cy="6923798"/>
          </a:xfrm>
        </p:grpSpPr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33E32106-E8B1-4F76-9EE6-58537738A3C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329674" y="1298404"/>
              <a:ext cx="9702800" cy="5573512"/>
            </a:xfrm>
            <a:custGeom>
              <a:avLst/>
              <a:gdLst/>
              <a:ahLst/>
              <a:cxnLst/>
              <a:rect l="0" t="0" r="r" b="b"/>
              <a:pathLst>
                <a:path w="2038" h="1169">
                  <a:moveTo>
                    <a:pt x="1752" y="1169"/>
                  </a:moveTo>
                  <a:cubicBezTo>
                    <a:pt x="2038" y="928"/>
                    <a:pt x="1673" y="513"/>
                    <a:pt x="1487" y="334"/>
                  </a:cubicBezTo>
                  <a:cubicBezTo>
                    <a:pt x="1316" y="170"/>
                    <a:pt x="1099" y="43"/>
                    <a:pt x="860" y="22"/>
                  </a:cubicBezTo>
                  <a:cubicBezTo>
                    <a:pt x="621" y="0"/>
                    <a:pt x="341" y="128"/>
                    <a:pt x="199" y="318"/>
                  </a:cubicBezTo>
                  <a:cubicBezTo>
                    <a:pt x="0" y="586"/>
                    <a:pt x="184" y="965"/>
                    <a:pt x="399" y="116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C32C2C46-A045-44FB-8A74-5EBD650C278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70451" y="2018236"/>
              <a:ext cx="7373938" cy="4848892"/>
            </a:xfrm>
            <a:custGeom>
              <a:avLst/>
              <a:gdLst/>
              <a:ahLst/>
              <a:cxnLst/>
              <a:rect l="0" t="0" r="r" b="b"/>
              <a:pathLst>
                <a:path w="1549" h="1017">
                  <a:moveTo>
                    <a:pt x="1025" y="1016"/>
                  </a:moveTo>
                  <a:cubicBezTo>
                    <a:pt x="1223" y="971"/>
                    <a:pt x="1549" y="857"/>
                    <a:pt x="1443" y="592"/>
                  </a:cubicBezTo>
                  <a:cubicBezTo>
                    <a:pt x="1344" y="344"/>
                    <a:pt x="1041" y="111"/>
                    <a:pt x="782" y="53"/>
                  </a:cubicBezTo>
                  <a:cubicBezTo>
                    <a:pt x="545" y="0"/>
                    <a:pt x="275" y="117"/>
                    <a:pt x="150" y="329"/>
                  </a:cubicBezTo>
                  <a:cubicBezTo>
                    <a:pt x="0" y="584"/>
                    <a:pt x="243" y="911"/>
                    <a:pt x="477" y="1017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6A76F79C-6683-4940-BCF7-4BCCCEE4068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251351" y="1788400"/>
              <a:ext cx="8035925" cy="5083516"/>
            </a:xfrm>
            <a:custGeom>
              <a:avLst/>
              <a:gdLst/>
              <a:ahLst/>
              <a:cxnLst/>
              <a:rect l="0" t="0" r="r" b="b"/>
              <a:pathLst>
                <a:path w="1688" h="1066">
                  <a:moveTo>
                    <a:pt x="1302" y="1066"/>
                  </a:moveTo>
                  <a:cubicBezTo>
                    <a:pt x="1416" y="1024"/>
                    <a:pt x="1551" y="962"/>
                    <a:pt x="1613" y="850"/>
                  </a:cubicBezTo>
                  <a:cubicBezTo>
                    <a:pt x="1688" y="715"/>
                    <a:pt x="1606" y="575"/>
                    <a:pt x="1517" y="471"/>
                  </a:cubicBezTo>
                  <a:cubicBezTo>
                    <a:pt x="1336" y="258"/>
                    <a:pt x="1084" y="62"/>
                    <a:pt x="798" y="28"/>
                  </a:cubicBezTo>
                  <a:cubicBezTo>
                    <a:pt x="559" y="0"/>
                    <a:pt x="317" y="138"/>
                    <a:pt x="181" y="333"/>
                  </a:cubicBezTo>
                  <a:cubicBezTo>
                    <a:pt x="0" y="592"/>
                    <a:pt x="191" y="907"/>
                    <a:pt x="420" y="10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FF4675A3-6D07-4B1F-9BFC-AEBEA1AD06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49842"/>
              <a:ext cx="10334625" cy="6322075"/>
            </a:xfrm>
            <a:custGeom>
              <a:avLst/>
              <a:gdLst/>
              <a:ahLst/>
              <a:cxnLst/>
              <a:rect l="0" t="0" r="r" b="b"/>
              <a:pathLst>
                <a:path w="2171" h="1326">
                  <a:moveTo>
                    <a:pt x="1873" y="1326"/>
                  </a:moveTo>
                  <a:cubicBezTo>
                    <a:pt x="2171" y="1045"/>
                    <a:pt x="1825" y="678"/>
                    <a:pt x="1609" y="473"/>
                  </a:cubicBezTo>
                  <a:cubicBezTo>
                    <a:pt x="1406" y="281"/>
                    <a:pt x="1159" y="116"/>
                    <a:pt x="880" y="63"/>
                  </a:cubicBezTo>
                  <a:cubicBezTo>
                    <a:pt x="545" y="0"/>
                    <a:pt x="214" y="161"/>
                    <a:pt x="0" y="423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5" name="Freeform 9">
              <a:extLst>
                <a:ext uri="{FF2B5EF4-FFF2-40B4-BE49-F238E27FC236}">
                  <a16:creationId xmlns:a16="http://schemas.microsoft.com/office/drawing/2014/main" id="{765E127A-B6B7-4B1D-B7BD-6C8C969D29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6186246"/>
              <a:ext cx="504825" cy="681527"/>
            </a:xfrm>
            <a:custGeom>
              <a:avLst/>
              <a:gdLst/>
              <a:ahLst/>
              <a:cxnLst/>
              <a:rect l="0" t="0" r="r" b="b"/>
              <a:pathLst>
                <a:path w="106" h="143">
                  <a:moveTo>
                    <a:pt x="0" y="0"/>
                  </a:moveTo>
                  <a:cubicBezTo>
                    <a:pt x="35" y="54"/>
                    <a:pt x="70" y="101"/>
                    <a:pt x="106" y="143"/>
                  </a:cubicBezTo>
                </a:path>
              </a:pathLst>
            </a:custGeom>
            <a:noFill/>
            <a:ln w="4763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3BCA9D9E-C72C-4751-BFA9-10B85CACE3C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-51881"/>
              <a:ext cx="11091863" cy="6923796"/>
            </a:xfrm>
            <a:custGeom>
              <a:avLst/>
              <a:gdLst/>
              <a:ahLst/>
              <a:cxnLst/>
              <a:rect l="0" t="0" r="r" b="b"/>
              <a:pathLst>
                <a:path w="2330" h="1452">
                  <a:moveTo>
                    <a:pt x="2046" y="1452"/>
                  </a:moveTo>
                  <a:cubicBezTo>
                    <a:pt x="2330" y="1153"/>
                    <a:pt x="2049" y="821"/>
                    <a:pt x="1813" y="601"/>
                  </a:cubicBezTo>
                  <a:cubicBezTo>
                    <a:pt x="1569" y="375"/>
                    <a:pt x="1282" y="179"/>
                    <a:pt x="956" y="97"/>
                  </a:cubicBezTo>
                  <a:cubicBezTo>
                    <a:pt x="572" y="0"/>
                    <a:pt x="292" y="101"/>
                    <a:pt x="0" y="366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080C708C-69BF-441B-AB75-C98160ED06D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426601" y="5579"/>
              <a:ext cx="5788025" cy="6847184"/>
            </a:xfrm>
            <a:custGeom>
              <a:avLst/>
              <a:gdLst/>
              <a:ahLst/>
              <a:cxnLst/>
              <a:rect l="0" t="0" r="r" b="b"/>
              <a:pathLst>
                <a:path w="1216" h="1436">
                  <a:moveTo>
                    <a:pt x="1094" y="1436"/>
                  </a:moveTo>
                  <a:cubicBezTo>
                    <a:pt x="1216" y="1114"/>
                    <a:pt x="904" y="770"/>
                    <a:pt x="709" y="551"/>
                  </a:cubicBezTo>
                  <a:cubicBezTo>
                    <a:pt x="509" y="327"/>
                    <a:pt x="274" y="127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3E79964E-F8F1-4763-8892-7BC3DAE306E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1057275" cy="614491"/>
            </a:xfrm>
            <a:custGeom>
              <a:avLst/>
              <a:gdLst/>
              <a:ahLst/>
              <a:cxnLst/>
              <a:rect l="0" t="0" r="r" b="b"/>
              <a:pathLst>
                <a:path w="222" h="129">
                  <a:moveTo>
                    <a:pt x="222" y="0"/>
                  </a:moveTo>
                  <a:cubicBezTo>
                    <a:pt x="152" y="35"/>
                    <a:pt x="76" y="78"/>
                    <a:pt x="0" y="129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FE09592A-FCC9-4AE5-BA0B-730C6F3BBE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5821889" y="5579"/>
              <a:ext cx="5588000" cy="6866337"/>
            </a:xfrm>
            <a:custGeom>
              <a:avLst/>
              <a:gdLst/>
              <a:ahLst/>
              <a:cxnLst/>
              <a:rect l="0" t="0" r="r" b="b"/>
              <a:pathLst>
                <a:path w="1174" h="1440">
                  <a:moveTo>
                    <a:pt x="1067" y="1440"/>
                  </a:moveTo>
                  <a:cubicBezTo>
                    <a:pt x="1174" y="1124"/>
                    <a:pt x="887" y="797"/>
                    <a:pt x="698" y="577"/>
                  </a:cubicBezTo>
                  <a:cubicBezTo>
                    <a:pt x="500" y="348"/>
                    <a:pt x="270" y="141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96448994-820C-4BC1-ABF3-4579C6F99A6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3701" y="790"/>
              <a:ext cx="595313" cy="352734"/>
            </a:xfrm>
            <a:custGeom>
              <a:avLst/>
              <a:gdLst/>
              <a:ahLst/>
              <a:cxnLst/>
              <a:rect l="0" t="0" r="r" b="b"/>
              <a:pathLst>
                <a:path w="125" h="74">
                  <a:moveTo>
                    <a:pt x="125" y="0"/>
                  </a:moveTo>
                  <a:cubicBezTo>
                    <a:pt x="85" y="22"/>
                    <a:pt x="43" y="47"/>
                    <a:pt x="0" y="74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9BB0D192-565A-42B9-B292-CC032D71A6A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012389" y="5579"/>
              <a:ext cx="5497513" cy="6866337"/>
            </a:xfrm>
            <a:custGeom>
              <a:avLst/>
              <a:gdLst/>
              <a:ahLst/>
              <a:cxnLst/>
              <a:rect l="0" t="0" r="r" b="b"/>
              <a:pathLst>
                <a:path w="1155" h="1440">
                  <a:moveTo>
                    <a:pt x="1056" y="1440"/>
                  </a:moveTo>
                  <a:cubicBezTo>
                    <a:pt x="1155" y="1123"/>
                    <a:pt x="875" y="801"/>
                    <a:pt x="686" y="580"/>
                  </a:cubicBezTo>
                  <a:cubicBezTo>
                    <a:pt x="491" y="352"/>
                    <a:pt x="264" y="145"/>
                    <a:pt x="0" y="0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6D1CA09C-5F40-4E92-A7E9-D1FCEE5128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-1061" y="5579"/>
              <a:ext cx="357188" cy="213875"/>
            </a:xfrm>
            <a:custGeom>
              <a:avLst/>
              <a:gdLst/>
              <a:ahLst/>
              <a:cxnLst/>
              <a:rect l="0" t="0" r="r" b="b"/>
              <a:pathLst>
                <a:path w="75" h="45">
                  <a:moveTo>
                    <a:pt x="75" y="0"/>
                  </a:moveTo>
                  <a:cubicBezTo>
                    <a:pt x="50" y="14"/>
                    <a:pt x="25" y="29"/>
                    <a:pt x="0" y="45"/>
                  </a:cubicBezTo>
                </a:path>
              </a:pathLst>
            </a:custGeom>
            <a:noFill/>
            <a:ln w="12700" cap="flat">
              <a:solidFill>
                <a:schemeClr val="tx1">
                  <a:alpha val="35000"/>
                </a:schemeClr>
              </a:solidFill>
              <a:prstDash val="dashDot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3" name="Freeform 17">
              <a:extLst>
                <a:ext uri="{FF2B5EF4-FFF2-40B4-BE49-F238E27FC236}">
                  <a16:creationId xmlns:a16="http://schemas.microsoft.com/office/drawing/2014/main" id="{379F5AA5-2E14-4880-A5A6-07AEF2AD89D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210826" y="790"/>
              <a:ext cx="5522913" cy="6871126"/>
            </a:xfrm>
            <a:custGeom>
              <a:avLst/>
              <a:gdLst/>
              <a:ahLst/>
              <a:cxnLst/>
              <a:rect l="0" t="0" r="r" b="b"/>
              <a:pathLst>
                <a:path w="1160" h="1441">
                  <a:moveTo>
                    <a:pt x="1053" y="1441"/>
                  </a:moveTo>
                  <a:cubicBezTo>
                    <a:pt x="1160" y="1129"/>
                    <a:pt x="892" y="817"/>
                    <a:pt x="705" y="599"/>
                  </a:cubicBezTo>
                  <a:cubicBezTo>
                    <a:pt x="503" y="365"/>
                    <a:pt x="270" y="152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4" name="Freeform 18">
              <a:extLst>
                <a:ext uri="{FF2B5EF4-FFF2-40B4-BE49-F238E27FC236}">
                  <a16:creationId xmlns:a16="http://schemas.microsoft.com/office/drawing/2014/main" id="{EF14BD32-D239-4DA3-98B3-7752073657C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463239" y="5579"/>
              <a:ext cx="5413375" cy="6866337"/>
            </a:xfrm>
            <a:custGeom>
              <a:avLst/>
              <a:gdLst/>
              <a:ahLst/>
              <a:cxnLst/>
              <a:rect l="0" t="0" r="r" b="b"/>
              <a:pathLst>
                <a:path w="1137" h="1440">
                  <a:moveTo>
                    <a:pt x="1040" y="1440"/>
                  </a:moveTo>
                  <a:cubicBezTo>
                    <a:pt x="1137" y="1131"/>
                    <a:pt x="883" y="828"/>
                    <a:pt x="698" y="611"/>
                  </a:cubicBezTo>
                  <a:cubicBezTo>
                    <a:pt x="498" y="375"/>
                    <a:pt x="268" y="159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5" name="Freeform 19">
              <a:extLst>
                <a:ext uri="{FF2B5EF4-FFF2-40B4-BE49-F238E27FC236}">
                  <a16:creationId xmlns:a16="http://schemas.microsoft.com/office/drawing/2014/main" id="{CF07B250-E5E4-4624-9BD7-8D513A67B73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6877576" y="5579"/>
              <a:ext cx="5037138" cy="6861550"/>
            </a:xfrm>
            <a:custGeom>
              <a:avLst/>
              <a:gdLst/>
              <a:ahLst/>
              <a:cxnLst/>
              <a:rect l="0" t="0" r="r" b="b"/>
              <a:pathLst>
                <a:path w="1058" h="1439">
                  <a:moveTo>
                    <a:pt x="1011" y="1439"/>
                  </a:moveTo>
                  <a:cubicBezTo>
                    <a:pt x="1058" y="1131"/>
                    <a:pt x="825" y="841"/>
                    <a:pt x="648" y="617"/>
                  </a:cubicBezTo>
                  <a:cubicBezTo>
                    <a:pt x="462" y="383"/>
                    <a:pt x="248" y="16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6" name="Freeform 20">
              <a:extLst>
                <a:ext uri="{FF2B5EF4-FFF2-40B4-BE49-F238E27FC236}">
                  <a16:creationId xmlns:a16="http://schemas.microsoft.com/office/drawing/2014/main" id="{BCC5D120-7C8C-4290-865C-4EE6E4F245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8768289" y="5579"/>
              <a:ext cx="3417888" cy="2742066"/>
            </a:xfrm>
            <a:custGeom>
              <a:avLst/>
              <a:gdLst/>
              <a:ahLst/>
              <a:cxnLst/>
              <a:rect l="0" t="0" r="r" b="b"/>
              <a:pathLst>
                <a:path w="718" h="575">
                  <a:moveTo>
                    <a:pt x="718" y="575"/>
                  </a:moveTo>
                  <a:cubicBezTo>
                    <a:pt x="500" y="360"/>
                    <a:pt x="260" y="163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7" name="Freeform 21">
              <a:extLst>
                <a:ext uri="{FF2B5EF4-FFF2-40B4-BE49-F238E27FC236}">
                  <a16:creationId xmlns:a16="http://schemas.microsoft.com/office/drawing/2014/main" id="{C24688C6-CAE5-4EF2-B2BA-A138DA0A24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235014" y="10367"/>
              <a:ext cx="2951163" cy="2555325"/>
            </a:xfrm>
            <a:custGeom>
              <a:avLst/>
              <a:gdLst/>
              <a:ahLst/>
              <a:cxnLst/>
              <a:rect l="0" t="0" r="r" b="b"/>
              <a:pathLst>
                <a:path w="620" h="536">
                  <a:moveTo>
                    <a:pt x="620" y="536"/>
                  </a:moveTo>
                  <a:cubicBezTo>
                    <a:pt x="404" y="314"/>
                    <a:pt x="196" y="138"/>
                    <a:pt x="0" y="0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8" name="Freeform 22">
              <a:extLst>
                <a:ext uri="{FF2B5EF4-FFF2-40B4-BE49-F238E27FC236}">
                  <a16:creationId xmlns:a16="http://schemas.microsoft.com/office/drawing/2014/main" id="{6BD31099-7C13-4901-A04F-632B1CD8462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0020826" y="5579"/>
              <a:ext cx="2165350" cy="1358265"/>
            </a:xfrm>
            <a:custGeom>
              <a:avLst/>
              <a:gdLst/>
              <a:ahLst/>
              <a:cxnLst/>
              <a:rect l="0" t="0" r="r" b="b"/>
              <a:pathLst>
                <a:path w="455" h="285">
                  <a:moveTo>
                    <a:pt x="0" y="0"/>
                  </a:moveTo>
                  <a:cubicBezTo>
                    <a:pt x="153" y="85"/>
                    <a:pt x="308" y="180"/>
                    <a:pt x="455" y="285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dash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  <p:sp>
          <p:nvSpPr>
            <p:cNvPr id="109" name="Freeform 23">
              <a:extLst>
                <a:ext uri="{FF2B5EF4-FFF2-40B4-BE49-F238E27FC236}">
                  <a16:creationId xmlns:a16="http://schemas.microsoft.com/office/drawing/2014/main" id="{679F5FF7-82B2-4033-8FBE-63170C9378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1290826" y="5579"/>
              <a:ext cx="895350" cy="534687"/>
            </a:xfrm>
            <a:custGeom>
              <a:avLst/>
              <a:gdLst/>
              <a:ahLst/>
              <a:cxnLst/>
              <a:rect l="0" t="0" r="r" b="b"/>
              <a:pathLst>
                <a:path w="188" h="112">
                  <a:moveTo>
                    <a:pt x="0" y="0"/>
                  </a:moveTo>
                  <a:cubicBezTo>
                    <a:pt x="63" y="36"/>
                    <a:pt x="126" y="73"/>
                    <a:pt x="188" y="112"/>
                  </a:cubicBezTo>
                </a:path>
              </a:pathLst>
            </a:custGeom>
            <a:noFill/>
            <a:ln w="9525" cap="flat">
              <a:solidFill>
                <a:schemeClr val="tx1">
                  <a:alpha val="35000"/>
                </a:schemeClr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9589EC-6F74-4977-B64A-59642B1A50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045070" y="4852278"/>
            <a:ext cx="5093596" cy="1777829"/>
          </a:xfrm>
        </p:spPr>
        <p:txBody>
          <a:bodyPr>
            <a:normAutofit/>
          </a:bodyPr>
          <a:lstStyle/>
          <a:p>
            <a:pPr algn="r"/>
            <a:r>
              <a:rPr lang="en-US" sz="2800" dirty="0">
                <a:ea typeface="+mj-lt"/>
                <a:cs typeface="+mj-lt"/>
              </a:rPr>
              <a:t>Governance</a:t>
            </a:r>
            <a:br>
              <a:rPr lang="en-US" sz="2800" dirty="0"/>
            </a:br>
            <a:br>
              <a:rPr lang="en-US" sz="2800" dirty="0"/>
            </a:br>
            <a:br>
              <a:rPr lang="en-US" sz="2800" dirty="0"/>
            </a:br>
            <a:endParaRPr lang="en-US" sz="2800" dirty="0">
              <a:cs typeface="Calibri Ligh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70FCCAD-5823-4808-9401-13003D36400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342"/>
          <a:stretch/>
        </p:blipFill>
        <p:spPr>
          <a:xfrm>
            <a:off x="20" y="2872"/>
            <a:ext cx="12191980" cy="4595954"/>
          </a:xfrm>
          <a:custGeom>
            <a:avLst/>
            <a:gdLst/>
            <a:ahLst/>
            <a:cxnLst/>
            <a:rect l="l" t="t" r="r" b="b"/>
            <a:pathLst>
              <a:path w="12192000" h="4621300">
                <a:moveTo>
                  <a:pt x="0" y="0"/>
                </a:moveTo>
                <a:lnTo>
                  <a:pt x="12192000" y="0"/>
                </a:lnTo>
                <a:lnTo>
                  <a:pt x="12192000" y="3104412"/>
                </a:lnTo>
                <a:lnTo>
                  <a:pt x="12192000" y="3296537"/>
                </a:lnTo>
                <a:lnTo>
                  <a:pt x="12192000" y="4272355"/>
                </a:lnTo>
                <a:lnTo>
                  <a:pt x="12113803" y="4280638"/>
                </a:lnTo>
                <a:cubicBezTo>
                  <a:pt x="10139508" y="4478587"/>
                  <a:pt x="8237152" y="4571590"/>
                  <a:pt x="6753597" y="4604195"/>
                </a:cubicBezTo>
                <a:cubicBezTo>
                  <a:pt x="4940362" y="4644044"/>
                  <a:pt x="2657278" y="4624714"/>
                  <a:pt x="400746" y="4432852"/>
                </a:cubicBezTo>
                <a:lnTo>
                  <a:pt x="0" y="4395876"/>
                </a:lnTo>
                <a:lnTo>
                  <a:pt x="0" y="3296537"/>
                </a:lnTo>
                <a:lnTo>
                  <a:pt x="0" y="3104412"/>
                </a:lnTo>
                <a:close/>
              </a:path>
            </a:pathLst>
          </a:custGeom>
        </p:spPr>
      </p:pic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781185-88F5-4677-B90B-438166E44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10451" y="4785097"/>
            <a:ext cx="8730198" cy="1777829"/>
          </a:xfrm>
        </p:spPr>
        <p:txBody>
          <a:bodyPr anchor="ctr">
            <a:normAutofit fontScale="92500" lnSpcReduction="10000"/>
          </a:bodyPr>
          <a:lstStyle/>
          <a:p>
            <a:r>
              <a:rPr lang="en-US" sz="1800" dirty="0"/>
              <a:t>Need Strong Project Sponsorship &amp; Leadership from Key Leaders in your Organization</a:t>
            </a:r>
          </a:p>
          <a:p>
            <a:r>
              <a:rPr lang="en-US" sz="1800" dirty="0"/>
              <a:t>Decision Making should not be top down  but Steering Committee seeks input for ultimate decisions</a:t>
            </a:r>
          </a:p>
          <a:p>
            <a:r>
              <a:rPr lang="en-US" sz="1800" dirty="0"/>
              <a:t>Business Manager Represents Functional Leaders  - They should make decisions on needs, leaders should support this team</a:t>
            </a:r>
          </a:p>
          <a:p>
            <a:r>
              <a:rPr lang="en-US" sz="1800" dirty="0"/>
              <a:t>Project Manager – Strong, assertive and deadline oriented</a:t>
            </a:r>
          </a:p>
        </p:txBody>
      </p:sp>
    </p:spTree>
    <p:extLst>
      <p:ext uri="{BB962C8B-B14F-4D97-AF65-F5344CB8AC3E}">
        <p14:creationId xmlns:p14="http://schemas.microsoft.com/office/powerpoint/2010/main" val="2861351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AD05B91F79E4E49BFD6AD479EC82C47" ma:contentTypeVersion="11" ma:contentTypeDescription="Create a new document." ma:contentTypeScope="" ma:versionID="f0b16782c18a5a29405226ddba95b92f">
  <xsd:schema xmlns:xsd="http://www.w3.org/2001/XMLSchema" xmlns:xs="http://www.w3.org/2001/XMLSchema" xmlns:p="http://schemas.microsoft.com/office/2006/metadata/properties" xmlns:ns3="f82f5538-d53b-433d-ab90-e848f3cf5403" xmlns:ns4="92b47ad6-4e2d-43c4-ab3e-045c015b73af" targetNamespace="http://schemas.microsoft.com/office/2006/metadata/properties" ma:root="true" ma:fieldsID="d2908e9929f0271ef00323b340ce9bf6" ns3:_="" ns4:_="">
    <xsd:import namespace="f82f5538-d53b-433d-ab90-e848f3cf5403"/>
    <xsd:import namespace="92b47ad6-4e2d-43c4-ab3e-045c015b73af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Tags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ServiceDateTaken" minOccurs="0"/>
                <xsd:element ref="ns4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82f5538-d53b-433d-ab90-e848f3cf5403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2b47ad6-4e2d-43c4-ab3e-045c015b73a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7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9BF653D-B540-4495-95CD-A999240F1DE1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F301125C-B884-4C2D-87E3-8E05AD230B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82f5538-d53b-433d-ab90-e848f3cf5403"/>
    <ds:schemaRef ds:uri="92b47ad6-4e2d-43c4-ab3e-045c015b73a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604021B-A862-4C06-8D53-747900A73C6A}">
  <ds:schemaRefs>
    <ds:schemaRef ds:uri="http://purl.org/dc/terms/"/>
    <ds:schemaRef ds:uri="http://schemas.microsoft.com/office/2006/metadata/properties"/>
    <ds:schemaRef ds:uri="http://schemas.microsoft.com/office/2006/documentManagement/types"/>
    <ds:schemaRef ds:uri="92b47ad6-4e2d-43c4-ab3e-045c015b73af"/>
    <ds:schemaRef ds:uri="f82f5538-d53b-433d-ab90-e848f3cf5403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1497</TotalTime>
  <Words>1542</Words>
  <Application>Microsoft Office PowerPoint</Application>
  <PresentationFormat>Widescreen</PresentationFormat>
  <Paragraphs>201</Paragraphs>
  <Slides>30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36" baseType="lpstr">
      <vt:lpstr>Arial</vt:lpstr>
      <vt:lpstr>Calibri</vt:lpstr>
      <vt:lpstr>Calibri Light</vt:lpstr>
      <vt:lpstr>Office Theme</vt:lpstr>
      <vt:lpstr>Office Theme</vt:lpstr>
      <vt:lpstr>Custom Design</vt:lpstr>
      <vt:lpstr>ERP Implementation </vt:lpstr>
      <vt:lpstr>What is an ERP?</vt:lpstr>
      <vt:lpstr>PowerPoint Presentation</vt:lpstr>
      <vt:lpstr>PowerPoint Presentation</vt:lpstr>
      <vt:lpstr>What Problem Are You Trying to Solve?</vt:lpstr>
      <vt:lpstr>Polling Question:</vt:lpstr>
      <vt:lpstr>Planning Phase</vt:lpstr>
      <vt:lpstr>Budget   Be mindful and up-front about all costs – but itemize purpose of each necessary piece</vt:lpstr>
      <vt:lpstr>Governance   </vt:lpstr>
      <vt:lpstr>Resource Plan</vt:lpstr>
      <vt:lpstr>Resource Plan – In Context</vt:lpstr>
      <vt:lpstr>Change Management</vt:lpstr>
      <vt:lpstr>Polling Question:</vt:lpstr>
      <vt:lpstr>Solicitation Phase</vt:lpstr>
      <vt:lpstr>Solicitation Phase - Project Team Must Have Co-Leadership</vt:lpstr>
      <vt:lpstr>Solicitation Phase – Third Party Assistance </vt:lpstr>
      <vt:lpstr>Evaluation Committee – How to Involve all Stakeholders and keep within Procurement Rules of Engagement</vt:lpstr>
      <vt:lpstr>Mt. Everest Meter</vt:lpstr>
      <vt:lpstr>Implementation</vt:lpstr>
      <vt:lpstr>Polling Question:</vt:lpstr>
      <vt:lpstr>Post Go Live</vt:lpstr>
      <vt:lpstr>Invest in End User Tools</vt:lpstr>
      <vt:lpstr>Prepare for your Audit and Stakeholders</vt:lpstr>
      <vt:lpstr>Recognize Your Super Stars!</vt:lpstr>
      <vt:lpstr>Maintaining Standards – A Tough Feat But Deserves Recognition!</vt:lpstr>
      <vt:lpstr>Melissa Dadzie, Deputy CFO  Distinguished Local Government Leadership Award from the Association of Government Accountants</vt:lpstr>
      <vt:lpstr>You Did It!</vt:lpstr>
      <vt:lpstr>Realizing Results – Benefits </vt:lpstr>
      <vt:lpstr>Polling Question:</vt:lpstr>
      <vt:lpstr>Thank you for attending!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ERP Implementation</dc:title>
  <dc:creator>Perraglio, Helen</dc:creator>
  <cp:lastModifiedBy>Elena Tercero</cp:lastModifiedBy>
  <cp:revision>383</cp:revision>
  <dcterms:created xsi:type="dcterms:W3CDTF">2021-03-12T18:32:37Z</dcterms:created>
  <dcterms:modified xsi:type="dcterms:W3CDTF">2021-04-01T03:39:09Z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0x0101000AD05B91F79E4E49BFD6AD479EC82C47</vt:lpwstr>
  </property>
</Properties>
</file>