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8.jpg" ContentType="image/jpeg"/>
  <Override PartName="/ppt/media/image16.jpg" ContentType="image/jpeg"/>
  <Override PartName="/ppt/notesSlides/notesSlide1.xml" ContentType="application/vnd.openxmlformats-officedocument.presentationml.notesSlide+xml"/>
  <Override PartName="/ppt/media/image2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 id="2147483723" r:id="rId3"/>
    <p:sldMasterId id="2147483725" r:id="rId4"/>
  </p:sldMasterIdLst>
  <p:notesMasterIdLst>
    <p:notesMasterId r:id="rId24"/>
  </p:notesMasterIdLst>
  <p:sldIdLst>
    <p:sldId id="256" r:id="rId5"/>
    <p:sldId id="258" r:id="rId6"/>
    <p:sldId id="257" r:id="rId7"/>
    <p:sldId id="297" r:id="rId8"/>
    <p:sldId id="1374" r:id="rId9"/>
    <p:sldId id="408" r:id="rId10"/>
    <p:sldId id="410" r:id="rId11"/>
    <p:sldId id="412" r:id="rId12"/>
    <p:sldId id="377" r:id="rId13"/>
    <p:sldId id="379" r:id="rId14"/>
    <p:sldId id="406" r:id="rId15"/>
    <p:sldId id="312" r:id="rId16"/>
    <p:sldId id="402" r:id="rId17"/>
    <p:sldId id="331" r:id="rId18"/>
    <p:sldId id="388" r:id="rId19"/>
    <p:sldId id="404" r:id="rId20"/>
    <p:sldId id="387" r:id="rId21"/>
    <p:sldId id="405" r:id="rId22"/>
    <p:sldId id="1373"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p:cViewPr>
        <p:scale>
          <a:sx n="66" d="100"/>
          <a:sy n="66" d="100"/>
        </p:scale>
        <p:origin x="440" y="4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C567E1F-1177-4563-93B0-5D7A15EB756B}" type="datetimeFigureOut">
              <a:rPr lang="en-US" smtClean="0"/>
              <a:t>4/1/2021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37B9C10-F758-43F2-8ECD-D80CE06B36D6}" type="slidenum">
              <a:rPr lang="en-US" smtClean="0"/>
              <a:t>‹#›</a:t>
            </a:fld>
            <a:endParaRPr lang="en-US"/>
          </a:p>
        </p:txBody>
      </p:sp>
    </p:spTree>
    <p:extLst>
      <p:ext uri="{BB962C8B-B14F-4D97-AF65-F5344CB8AC3E}">
        <p14:creationId xmlns:p14="http://schemas.microsoft.com/office/powerpoint/2010/main" val="240236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569DFA-FA3F-4759-B494-C2D56BF2EC95}" type="slidenum">
              <a:rPr lang="en-US" smtClean="0"/>
              <a:t>8</a:t>
            </a:fld>
            <a:endParaRPr lang="en-US"/>
          </a:p>
        </p:txBody>
      </p:sp>
      <p:sp>
        <p:nvSpPr>
          <p:cNvPr id="5" name="Date Placeholder 4">
            <a:extLst>
              <a:ext uri="{FF2B5EF4-FFF2-40B4-BE49-F238E27FC236}">
                <a16:creationId xmlns:a16="http://schemas.microsoft.com/office/drawing/2014/main" id="{02346BEA-2B8B-48B9-9FAD-89827A704CE7}"/>
              </a:ext>
            </a:extLst>
          </p:cNvPr>
          <p:cNvSpPr>
            <a:spLocks noGrp="1"/>
          </p:cNvSpPr>
          <p:nvPr>
            <p:ph type="dt" idx="1"/>
          </p:nvPr>
        </p:nvSpPr>
        <p:spPr/>
        <p:txBody>
          <a:bodyPr/>
          <a:lstStyle/>
          <a:p>
            <a:fld id="{9AA2E38A-DFDE-4D31-816A-2CD00D6E94FC}" type="datetime1">
              <a:rPr lang="en-US" smtClean="0"/>
              <a:t>4/1/2021</a:t>
            </a:fld>
            <a:endParaRPr lang="en-US"/>
          </a:p>
        </p:txBody>
      </p:sp>
      <p:sp>
        <p:nvSpPr>
          <p:cNvPr id="6" name="Header Placeholder 5">
            <a:extLst>
              <a:ext uri="{FF2B5EF4-FFF2-40B4-BE49-F238E27FC236}">
                <a16:creationId xmlns:a16="http://schemas.microsoft.com/office/drawing/2014/main" id="{BB5A07AB-CBFA-4794-A0A8-D5B76CF9BA7D}"/>
              </a:ext>
            </a:extLst>
          </p:cNvPr>
          <p:cNvSpPr>
            <a:spLocks noGrp="1"/>
          </p:cNvSpPr>
          <p:nvPr>
            <p:ph type="hdr" sz="quarter"/>
          </p:nvPr>
        </p:nvSpPr>
        <p:spPr/>
        <p:txBody>
          <a:bodyPr/>
          <a:lstStyle/>
          <a:p>
            <a:r>
              <a:rPr lang="en-US"/>
              <a:t>NMASBO/JAG - "Wait!  Don't Hit Send Yet!"</a:t>
            </a:r>
          </a:p>
        </p:txBody>
      </p:sp>
    </p:spTree>
    <p:extLst>
      <p:ext uri="{BB962C8B-B14F-4D97-AF65-F5344CB8AC3E}">
        <p14:creationId xmlns:p14="http://schemas.microsoft.com/office/powerpoint/2010/main" val="422875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Date Placeholder 3">
            <a:extLst>
              <a:ext uri="{FF2B5EF4-FFF2-40B4-BE49-F238E27FC236}">
                <a16:creationId xmlns:a16="http://schemas.microsoft.com/office/drawing/2014/main" id="{8D4724FC-E1F6-4297-87DF-B6758B6944F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3F9E22-C0F5-448B-96CA-5F2EF37E1B6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1FF64141-7412-4991-BABE-714335CBA9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NMASBO/JAG - September 2019</a:t>
            </a:r>
          </a:p>
        </p:txBody>
      </p:sp>
    </p:spTree>
    <p:extLst>
      <p:ext uri="{BB962C8B-B14F-4D97-AF65-F5344CB8AC3E}">
        <p14:creationId xmlns:p14="http://schemas.microsoft.com/office/powerpoint/2010/main" val="231894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xfrm>
            <a:off x="381000" y="4343400"/>
            <a:ext cx="6096000" cy="449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r>
              <a:rPr lang="en-US" sz="1400" b="1" dirty="0">
                <a:latin typeface="Calibri" charset="0"/>
                <a:ea typeface="ＭＳ Ｐゴシック" charset="0"/>
                <a:cs typeface="ＭＳ Ｐゴシック" charset="0"/>
              </a:rPr>
              <a:t>WHY THIS MATTERS TO THEM</a:t>
            </a:r>
          </a:p>
          <a:p>
            <a:pPr marL="0" indent="0"/>
            <a:endParaRPr lang="en-US" sz="1400" b="1" dirty="0">
              <a:latin typeface="Calibri" charset="0"/>
              <a:ea typeface="ＭＳ Ｐゴシック" charset="0"/>
              <a:cs typeface="ＭＳ Ｐゴシック" charset="0"/>
            </a:endParaRPr>
          </a:p>
          <a:p>
            <a:pPr marL="0" indent="0"/>
            <a:r>
              <a:rPr lang="en-US" sz="1400" b="1" dirty="0">
                <a:latin typeface="Calibri" charset="0"/>
                <a:ea typeface="ＭＳ Ｐゴシック" charset="0"/>
                <a:cs typeface="ＭＳ Ｐゴシック" charset="0"/>
              </a:rPr>
              <a:t>To improve decision making, we have to tap into the motivation of leaders at all levels to </a:t>
            </a:r>
            <a:r>
              <a:rPr lang="ja-JP" altLang="en-US" sz="1400" b="1" dirty="0">
                <a:latin typeface="Calibri" charset="0"/>
                <a:ea typeface="ＭＳ Ｐゴシック" charset="0"/>
                <a:cs typeface="ＭＳ Ｐゴシック" charset="0"/>
              </a:rPr>
              <a:t>‘</a:t>
            </a:r>
            <a:r>
              <a:rPr lang="en-US" altLang="ja-JP" sz="1400" b="1" dirty="0">
                <a:latin typeface="Calibri" charset="0"/>
                <a:ea typeface="ＭＳ Ｐゴシック" charset="0"/>
                <a:cs typeface="ＭＳ Ｐゴシック" charset="0"/>
              </a:rPr>
              <a:t>Build it right the first time.</a:t>
            </a:r>
            <a:r>
              <a:rPr lang="ja-JP" altLang="en-US" sz="1400" b="1" dirty="0">
                <a:latin typeface="Calibri" charset="0"/>
                <a:ea typeface="ＭＳ Ｐゴシック" charset="0"/>
                <a:cs typeface="ＭＳ Ｐゴシック" charset="0"/>
              </a:rPr>
              <a:t>’</a:t>
            </a:r>
            <a:r>
              <a:rPr lang="en-US" altLang="ja-JP" sz="1400" b="1" dirty="0">
                <a:latin typeface="Calibri" charset="0"/>
                <a:ea typeface="ＭＳ Ｐゴシック" charset="0"/>
                <a:cs typeface="ＭＳ Ｐゴシック" charset="0"/>
              </a:rPr>
              <a:t>  </a:t>
            </a:r>
            <a:r>
              <a:rPr lang="en-US" altLang="ja-JP" sz="1400" dirty="0">
                <a:latin typeface="Calibri" charset="0"/>
                <a:ea typeface="ＭＳ Ｐゴシック" charset="0"/>
                <a:cs typeface="ＭＳ Ｐゴシック" charset="0"/>
              </a:rPr>
              <a:t>WHY take the time?....  </a:t>
            </a:r>
          </a:p>
          <a:p>
            <a:pPr marL="0" indent="0"/>
            <a:endParaRPr lang="en-US" sz="1400" dirty="0">
              <a:latin typeface="Calibri" charset="0"/>
              <a:ea typeface="ＭＳ Ｐゴシック" charset="0"/>
              <a:cs typeface="ＭＳ Ｐゴシック" charset="0"/>
            </a:endParaRPr>
          </a:p>
          <a:p>
            <a:pPr marL="0" indent="0"/>
            <a:r>
              <a:rPr lang="en-US" sz="1400" dirty="0">
                <a:latin typeface="Calibri" charset="0"/>
                <a:ea typeface="ＭＳ Ｐゴシック" charset="0"/>
                <a:cs typeface="ＭＳ Ｐゴシック" charset="0"/>
              </a:rPr>
              <a:t>Because</a:t>
            </a:r>
          </a:p>
          <a:p>
            <a:pPr marL="0" indent="0"/>
            <a:endParaRPr lang="en-US" sz="1400" dirty="0">
              <a:latin typeface="Calibri" charset="0"/>
              <a:ea typeface="ＭＳ Ｐゴシック" charset="0"/>
              <a:cs typeface="ＭＳ Ｐゴシック" charset="0"/>
            </a:endParaRPr>
          </a:p>
          <a:p>
            <a:pPr marL="0" indent="0"/>
            <a:r>
              <a:rPr lang="en-US" sz="1400" dirty="0">
                <a:latin typeface="Calibri" charset="0"/>
                <a:ea typeface="ＭＳ Ｐゴシック" charset="0"/>
                <a:cs typeface="ＭＳ Ｐゴシック" charset="0"/>
              </a:rPr>
              <a:t>CLICK… RESULTS..A dialogue process focused on integrity improves </a:t>
            </a:r>
            <a:r>
              <a:rPr lang="en-US" sz="1400" b="1" dirty="0">
                <a:latin typeface="Calibri" charset="0"/>
                <a:ea typeface="ＭＳ Ｐゴシック" charset="0"/>
                <a:cs typeface="ＭＳ Ｐゴシック" charset="0"/>
              </a:rPr>
              <a:t>results by eliminating blind spots</a:t>
            </a:r>
          </a:p>
          <a:p>
            <a:pPr marL="0" indent="0"/>
            <a:endParaRPr lang="en-US" sz="1400" dirty="0">
              <a:latin typeface="Calibri" charset="0"/>
              <a:ea typeface="ＭＳ Ｐゴシック" charset="0"/>
              <a:cs typeface="ＭＳ Ｐゴシック" charset="0"/>
            </a:endParaRPr>
          </a:p>
          <a:p>
            <a:pPr marL="0" indent="0">
              <a:buFontTx/>
              <a:buNone/>
            </a:pPr>
            <a:r>
              <a:rPr lang="en-US" sz="1400" dirty="0">
                <a:latin typeface="Calibri" charset="0"/>
                <a:ea typeface="ＭＳ Ｐゴシック" charset="0"/>
                <a:cs typeface="ＭＳ Ｐゴシック" charset="0"/>
              </a:rPr>
              <a:t>CLICK…..</a:t>
            </a:r>
            <a:r>
              <a:rPr lang="en-US" sz="1400" dirty="0" err="1">
                <a:latin typeface="Calibri" charset="0"/>
                <a:ea typeface="ＭＳ Ｐゴシック" charset="0"/>
                <a:cs typeface="ＭＳ Ｐゴシック" charset="0"/>
              </a:rPr>
              <a:t>REPUTATION..Good</a:t>
            </a:r>
            <a:r>
              <a:rPr lang="en-US" sz="1400" dirty="0">
                <a:latin typeface="Calibri" charset="0"/>
                <a:ea typeface="ＭＳ Ｐゴシック" charset="0"/>
                <a:cs typeface="ＭＳ Ｐゴシック" charset="0"/>
              </a:rPr>
              <a:t> Decisions develop a </a:t>
            </a:r>
            <a:r>
              <a:rPr lang="en-US" sz="1400" b="1" dirty="0">
                <a:latin typeface="Calibri" charset="0"/>
                <a:ea typeface="ＭＳ Ｐゴシック" charset="0"/>
                <a:cs typeface="ＭＳ Ｐゴシック" charset="0"/>
              </a:rPr>
              <a:t>reputation for integrity that strengthens leadership credibility and enables success</a:t>
            </a:r>
            <a:r>
              <a:rPr lang="en-US" sz="800" b="1" dirty="0">
                <a:latin typeface="Calibri" charset="0"/>
                <a:ea typeface="ＭＳ Ｐゴシック" charset="0"/>
                <a:cs typeface="ＭＳ Ｐゴシック" charset="0"/>
              </a:rPr>
              <a:t>…. </a:t>
            </a:r>
            <a:r>
              <a:rPr lang="en-US" sz="1400" b="1" dirty="0">
                <a:latin typeface="Calibri" charset="0"/>
                <a:ea typeface="ＭＳ Ｐゴシック" charset="0"/>
                <a:cs typeface="ＭＳ Ｐゴシック" charset="0"/>
              </a:rPr>
              <a:t>credibility simplifies your communication and reduces the effort needed to persuade and influence others</a:t>
            </a:r>
            <a:r>
              <a:rPr lang="en-US" sz="1400" dirty="0">
                <a:latin typeface="Calibri" charset="0"/>
                <a:ea typeface="ＭＳ Ｐゴシック" charset="0"/>
                <a:cs typeface="ＭＳ Ｐゴシック" charset="0"/>
              </a:rPr>
              <a:t>. When you most need it, you gain the benefit of the doubt</a:t>
            </a:r>
          </a:p>
          <a:p>
            <a:pPr marL="0" indent="0">
              <a:buFontTx/>
              <a:buAutoNum type="alphaLcPeriod"/>
            </a:pPr>
            <a:endParaRPr lang="en-US" sz="1400" dirty="0">
              <a:latin typeface="Calibri" charset="0"/>
              <a:ea typeface="ＭＳ Ｐゴシック" charset="0"/>
              <a:cs typeface="ＭＳ Ｐゴシック" charset="0"/>
            </a:endParaRPr>
          </a:p>
          <a:p>
            <a:pPr marL="0" indent="0">
              <a:buFontTx/>
              <a:buNone/>
            </a:pPr>
            <a:r>
              <a:rPr lang="en-US" sz="1400" dirty="0">
                <a:latin typeface="Calibri" charset="0"/>
                <a:ea typeface="ＭＳ Ｐゴシック" charset="0"/>
                <a:cs typeface="ＭＳ Ｐゴシック" charset="0"/>
              </a:rPr>
              <a:t>CLICK….RESILIENCE.. Key decisions well made develop the capacity to make tough decisions are </a:t>
            </a:r>
            <a:r>
              <a:rPr lang="en-US" sz="1400" b="1" dirty="0">
                <a:latin typeface="Calibri" charset="0"/>
                <a:ea typeface="ＭＳ Ｐゴシック" charset="0"/>
                <a:cs typeface="ＭＳ Ｐゴシック" charset="0"/>
              </a:rPr>
              <a:t>more likely to last when they have the force of authentic ethical conviction&gt;&gt;&gt;</a:t>
            </a:r>
            <a:r>
              <a:rPr lang="en-US" sz="1400" dirty="0">
                <a:latin typeface="Calibri" charset="0"/>
                <a:ea typeface="ＭＳ Ｐゴシック" charset="0"/>
                <a:cs typeface="ＭＳ Ｐゴシック" charset="0"/>
              </a:rPr>
              <a:t> more backbone to face resistance &gt;&gt;&gt;&gt;more support&gt;&gt;&gt;&gt;&gt; more acceptance, and &gt;&gt;&gt;&gt;less reflexive resistance</a:t>
            </a:r>
          </a:p>
          <a:p>
            <a:pPr marL="0" indent="0"/>
            <a:endParaRPr lang="en-US" sz="1400" b="1" dirty="0">
              <a:latin typeface="Calibri" charset="0"/>
              <a:ea typeface="ＭＳ Ｐゴシック" charset="0"/>
              <a:cs typeface="ＭＳ Ｐゴシック" charset="0"/>
            </a:endParaRPr>
          </a:p>
          <a:p>
            <a:pPr marL="0" indent="0"/>
            <a:r>
              <a:rPr lang="en-US" sz="1400" b="1" i="1" dirty="0">
                <a:latin typeface="Calibri" charset="0"/>
                <a:ea typeface="ＭＳ Ｐゴシック" charset="0"/>
                <a:cs typeface="ＭＳ Ｐゴシック" charset="0"/>
              </a:rPr>
              <a:t>EXERCISE IN DYADS   </a:t>
            </a:r>
            <a:r>
              <a:rPr lang="en-US" sz="1400" dirty="0">
                <a:latin typeface="Calibri" charset="0"/>
                <a:ea typeface="ＭＳ Ｐゴシック" charset="0"/>
                <a:cs typeface="ＭＳ Ｐゴシック" charset="0"/>
              </a:rPr>
              <a:t>P. 1   3 MINUTES EACH TO TALK THROUGH A KEY DECISION</a:t>
            </a:r>
          </a:p>
          <a:p>
            <a:pPr marL="0" indent="0"/>
            <a:endParaRPr lang="en-US" sz="1400" dirty="0">
              <a:latin typeface="Calibri" charset="0"/>
              <a:ea typeface="ＭＳ Ｐゴシック" charset="0"/>
              <a:cs typeface="ＭＳ Ｐゴシック" charset="0"/>
            </a:endParaRPr>
          </a:p>
          <a:p>
            <a:pPr marL="0" indent="0"/>
            <a:r>
              <a:rPr lang="en-US" sz="1400" dirty="0">
                <a:latin typeface="Calibri" charset="0"/>
                <a:ea typeface="ＭＳ Ｐゴシック" charset="0"/>
                <a:cs typeface="ＭＳ Ｐゴシック" charset="0"/>
              </a:rPr>
              <a:t>TRANSITION  There is a hidden problem</a:t>
            </a:r>
            <a:r>
              <a:rPr lang="en-US" sz="1400" baseline="0" dirty="0">
                <a:latin typeface="Calibri" charset="0"/>
                <a:ea typeface="ＭＳ Ｐゴシック" charset="0"/>
                <a:cs typeface="ＭＳ Ｐゴシック" charset="0"/>
              </a:rPr>
              <a:t> in the mindset inside many organizations that keeps decision makers from influence from becoming decision architects</a:t>
            </a:r>
            <a:endParaRPr lang="en-US" sz="1400" dirty="0">
              <a:latin typeface="Calibri" charset="0"/>
              <a:ea typeface="ＭＳ Ｐゴシック" charset="0"/>
              <a:cs typeface="ＭＳ Ｐゴシック" charset="0"/>
            </a:endParaRPr>
          </a:p>
        </p:txBody>
      </p:sp>
      <p:sp>
        <p:nvSpPr>
          <p:cNvPr id="30723"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xfrm>
            <a:off x="381000" y="4267200"/>
            <a:ext cx="6096000" cy="449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r>
              <a:rPr lang="en-US" sz="1800" b="1">
                <a:latin typeface="Calibri" charset="0"/>
                <a:ea typeface="ＭＳ Ｐゴシック" charset="0"/>
                <a:cs typeface="ＭＳ Ｐゴシック" charset="0"/>
              </a:rPr>
              <a:t>HOW DO YOU GET THERE</a:t>
            </a:r>
          </a:p>
          <a:p>
            <a:pPr marL="0" indent="0"/>
            <a:endParaRPr lang="en-US" sz="1800" b="1">
              <a:latin typeface="Calibri" charset="0"/>
              <a:ea typeface="ＭＳ Ｐゴシック" charset="0"/>
              <a:cs typeface="ＭＳ Ｐゴシック" charset="0"/>
            </a:endParaRPr>
          </a:p>
          <a:p>
            <a:pPr marL="0" indent="0"/>
            <a:r>
              <a:rPr lang="en-US" sz="1800" b="1">
                <a:latin typeface="Calibri" charset="0"/>
                <a:ea typeface="ＭＳ Ｐゴシック" charset="0"/>
                <a:cs typeface="ＭＳ Ｐゴシック" charset="0"/>
              </a:rPr>
              <a:t>Think of integrity as decision making quality. Too </a:t>
            </a:r>
            <a:r>
              <a:rPr lang="en-US" sz="1800">
                <a:latin typeface="Calibri" charset="0"/>
                <a:ea typeface="ＭＳ Ｐゴシック" charset="0"/>
                <a:cs typeface="ＭＳ Ｐゴシック" charset="0"/>
              </a:rPr>
              <a:t>often ethics is used directly or indirectly to mean what is not illegal or wrong, in violation of regulation or policy. </a:t>
            </a:r>
          </a:p>
          <a:p>
            <a:pPr marL="0" indent="0"/>
            <a:endParaRPr lang="en-US" sz="1800" b="1">
              <a:latin typeface="Calibri" charset="0"/>
              <a:ea typeface="ＭＳ Ｐゴシック" charset="0"/>
              <a:cs typeface="ＭＳ Ｐゴシック" charset="0"/>
            </a:endParaRPr>
          </a:p>
          <a:p>
            <a:pPr marL="0" indent="0"/>
            <a:r>
              <a:rPr lang="en-US" sz="1800">
                <a:latin typeface="Calibri" charset="0"/>
                <a:ea typeface="ＭＳ Ｐゴシック" charset="0"/>
                <a:cs typeface="ＭＳ Ｐゴシック" charset="0"/>
              </a:rPr>
              <a:t>Avoiding wrongdoing is necessary but it is not sufficient. The true meaning of integrity….and ethics is not focused on legality, but doing what is right and good.</a:t>
            </a:r>
          </a:p>
          <a:p>
            <a:pPr marL="0" indent="0"/>
            <a:endParaRPr lang="en-US" sz="1800">
              <a:latin typeface="Calibri" charset="0"/>
              <a:ea typeface="ＭＳ Ｐゴシック" charset="0"/>
              <a:cs typeface="ＭＳ Ｐゴシック" charset="0"/>
            </a:endParaRPr>
          </a:p>
          <a:p>
            <a:pPr marL="0" indent="0"/>
            <a:r>
              <a:rPr lang="en-US" sz="1800">
                <a:latin typeface="Calibri" charset="0"/>
                <a:ea typeface="ＭＳ Ｐゴシック" charset="0"/>
                <a:cs typeface="ＭＳ Ｐゴシック" charset="0"/>
              </a:rPr>
              <a:t>Ethical (Integrity) orgs. Seek to raise the bar beyond compliance to what is positive, principled, and practical, i.e. what is good to do in this situation.</a:t>
            </a:r>
          </a:p>
          <a:p>
            <a:pPr marL="0" indent="0"/>
            <a:endParaRPr lang="en-US" sz="1800">
              <a:latin typeface="Calibri" charset="0"/>
              <a:ea typeface="ＭＳ Ｐゴシック" charset="0"/>
              <a:cs typeface="ＭＳ Ｐゴシック" charset="0"/>
            </a:endParaRPr>
          </a:p>
          <a:p>
            <a:pPr marL="0" indent="0"/>
            <a:endParaRPr lang="en-US" sz="180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latin typeface="Calibri" charset="0"/>
                <a:ea typeface="ＭＳ Ｐゴシック" charset="0"/>
                <a:cs typeface="ＭＳ Ｐゴシック" charset="0"/>
              </a:rPr>
              <a:t>HOW THE POWER OF QUESTIONS</a:t>
            </a:r>
          </a:p>
          <a:p>
            <a:endParaRPr lang="en-US" b="1">
              <a:latin typeface="Calibri" charset="0"/>
              <a:ea typeface="ＭＳ Ｐゴシック" charset="0"/>
              <a:cs typeface="ＭＳ Ｐゴシック" charset="0"/>
            </a:endParaRPr>
          </a:p>
          <a:p>
            <a:r>
              <a:rPr lang="en-US" b="1">
                <a:latin typeface="Calibri" charset="0"/>
                <a:ea typeface="ＭＳ Ｐゴシック" charset="0"/>
                <a:cs typeface="ＭＳ Ｐゴシック" charset="0"/>
              </a:rPr>
              <a:t>EXERCISE WITH CASE STUDY</a:t>
            </a:r>
          </a:p>
          <a:p>
            <a:pPr>
              <a:buFontTx/>
              <a:buChar char="-"/>
            </a:pPr>
            <a:r>
              <a:rPr lang="en-US" b="1">
                <a:latin typeface="Calibri" charset="0"/>
                <a:ea typeface="ＭＳ Ｐゴシック" charset="0"/>
                <a:cs typeface="ＭＳ Ｐゴシック" charset="0"/>
              </a:rPr>
              <a:t>1. Snapshot round…. Just listen</a:t>
            </a:r>
          </a:p>
          <a:p>
            <a:pPr>
              <a:buFontTx/>
              <a:buChar char="-"/>
            </a:pPr>
            <a:r>
              <a:rPr lang="en-US" b="1">
                <a:latin typeface="Calibri" charset="0"/>
                <a:ea typeface="ＭＳ Ｐゴシック" charset="0"/>
                <a:cs typeface="ＭＳ Ｐゴシック" charset="0"/>
              </a:rPr>
              <a:t>2. Deep dive into importance</a:t>
            </a:r>
          </a:p>
          <a:p>
            <a:pPr>
              <a:buFontTx/>
              <a:buChar char="-"/>
            </a:pPr>
            <a:r>
              <a:rPr lang="en-US" b="1">
                <a:latin typeface="Calibri" charset="0"/>
                <a:ea typeface="ＭＳ Ｐゴシック" charset="0"/>
                <a:cs typeface="ＭＳ Ｐゴシック" charset="0"/>
              </a:rPr>
              <a:t>3. Advocate for the ‘heart of the matter’</a:t>
            </a:r>
          </a:p>
          <a:p>
            <a:pPr>
              <a:buFontTx/>
              <a:buChar char="-"/>
            </a:pPr>
            <a:r>
              <a:rPr lang="en-US" b="1">
                <a:latin typeface="Calibri" charset="0"/>
                <a:ea typeface="ＭＳ Ｐゴシック" charset="0"/>
                <a:cs typeface="ＭＳ Ｐゴシック" charset="0"/>
              </a:rPr>
              <a:t>4. Align priority with choice and check the downside</a:t>
            </a:r>
          </a:p>
          <a:p>
            <a:pPr>
              <a:buFontTx/>
              <a:buChar char="-"/>
            </a:pPr>
            <a:r>
              <a:rPr lang="en-US" b="1">
                <a:latin typeface="Calibri" charset="0"/>
                <a:ea typeface="ＭＳ Ｐゴシック" charset="0"/>
                <a:cs typeface="ＭＳ Ｐゴシック" charset="0"/>
              </a:rPr>
              <a:t>5. Overcommunicate clarity</a:t>
            </a:r>
          </a:p>
        </p:txBody>
      </p:sp>
      <p:sp>
        <p:nvSpPr>
          <p:cNvPr id="38915"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xfrm>
            <a:off x="685800" y="4343400"/>
            <a:ext cx="5486400" cy="449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nSpc>
                <a:spcPct val="80000"/>
              </a:lnSpc>
            </a:pPr>
            <a:r>
              <a:rPr lang="en-US" sz="1700" b="1">
                <a:latin typeface="Calibri" charset="0"/>
                <a:ea typeface="ＭＳ Ｐゴシック" charset="0"/>
                <a:cs typeface="ＭＳ Ｐゴシック" charset="0"/>
              </a:rPr>
              <a:t>HOW - ADAPT THE METHOD  PP. 7 AND 8</a:t>
            </a:r>
          </a:p>
          <a:p>
            <a:pPr marL="0" indent="0">
              <a:lnSpc>
                <a:spcPct val="80000"/>
              </a:lnSpc>
            </a:pPr>
            <a:endParaRPr lang="en-US" sz="1700" b="1">
              <a:latin typeface="Calibri" charset="0"/>
              <a:ea typeface="ＭＳ Ｐゴシック" charset="0"/>
              <a:cs typeface="ＭＳ Ｐゴシック" charset="0"/>
            </a:endParaRPr>
          </a:p>
          <a:p>
            <a:pPr marL="0" indent="0">
              <a:lnSpc>
                <a:spcPct val="80000"/>
              </a:lnSpc>
            </a:pPr>
            <a:r>
              <a:rPr lang="en-US" sz="1700" b="1">
                <a:latin typeface="Calibri" charset="0"/>
                <a:ea typeface="ＭＳ Ｐゴシック" charset="0"/>
                <a:cs typeface="ＭＳ Ｐゴシック" charset="0"/>
              </a:rPr>
              <a:t>To improve decision making, we have to tackle the universal challenge of limited time. </a:t>
            </a:r>
            <a:r>
              <a:rPr lang="en-US" sz="1700">
                <a:latin typeface="Calibri" charset="0"/>
                <a:ea typeface="ＭＳ Ｐゴシック" charset="0"/>
                <a:cs typeface="ＭＳ Ｐゴシック" charset="0"/>
              </a:rPr>
              <a:t>One of the biggest dimensions of org. life that undermines org. integrity and ethical decision making is </a:t>
            </a:r>
            <a:r>
              <a:rPr lang="ja-JP" altLang="en-US" sz="1700">
                <a:latin typeface="Calibri" charset="0"/>
                <a:ea typeface="ＭＳ Ｐゴシック" charset="0"/>
                <a:cs typeface="ＭＳ Ｐゴシック" charset="0"/>
              </a:rPr>
              <a:t>‘</a:t>
            </a:r>
            <a:r>
              <a:rPr lang="en-US" altLang="ja-JP" sz="1700">
                <a:latin typeface="Calibri" charset="0"/>
                <a:ea typeface="ＭＳ Ｐゴシック" charset="0"/>
                <a:cs typeface="ＭＳ Ｐゴシック" charset="0"/>
              </a:rPr>
              <a:t>time disease.</a:t>
            </a:r>
            <a:r>
              <a:rPr lang="ja-JP" altLang="en-US" sz="1700">
                <a:latin typeface="Calibri" charset="0"/>
                <a:ea typeface="ＭＳ Ｐゴシック" charset="0"/>
                <a:cs typeface="ＭＳ Ｐゴシック" charset="0"/>
              </a:rPr>
              <a:t>’</a:t>
            </a:r>
            <a:r>
              <a:rPr lang="en-US" altLang="ja-JP" sz="1700">
                <a:latin typeface="Calibri" charset="0"/>
                <a:ea typeface="ＭＳ Ｐゴシック" charset="0"/>
                <a:cs typeface="ＭＳ Ｐゴシック" charset="0"/>
              </a:rPr>
              <a:t> It is hard to get the attention of leaders on improved decision-making process if they don</a:t>
            </a:r>
            <a:r>
              <a:rPr lang="ja-JP" altLang="en-US" sz="1700">
                <a:latin typeface="Calibri" charset="0"/>
                <a:ea typeface="ＭＳ Ｐゴシック" charset="0"/>
                <a:cs typeface="ＭＳ Ｐゴシック" charset="0"/>
              </a:rPr>
              <a:t>’</a:t>
            </a:r>
            <a:r>
              <a:rPr lang="en-US" altLang="ja-JP" sz="1700">
                <a:latin typeface="Calibri" charset="0"/>
                <a:ea typeface="ＭＳ Ｐゴシック" charset="0"/>
                <a:cs typeface="ＭＳ Ｐゴシック" charset="0"/>
              </a:rPr>
              <a:t>t see how it can fit within the pressurized time frames that they experience.</a:t>
            </a:r>
          </a:p>
          <a:p>
            <a:pPr marL="0" indent="0">
              <a:lnSpc>
                <a:spcPct val="80000"/>
              </a:lnSpc>
            </a:pPr>
            <a:endParaRPr lang="en-US" sz="1700">
              <a:latin typeface="Calibri" charset="0"/>
              <a:ea typeface="ＭＳ Ｐゴシック" charset="0"/>
              <a:cs typeface="ＭＳ Ｐゴシック" charset="0"/>
            </a:endParaRPr>
          </a:p>
          <a:p>
            <a:pPr marL="0" indent="0">
              <a:lnSpc>
                <a:spcPct val="80000"/>
              </a:lnSpc>
            </a:pPr>
            <a:r>
              <a:rPr lang="en-US" sz="1700">
                <a:latin typeface="Calibri" charset="0"/>
                <a:ea typeface="ＭＳ Ｐゴシック" charset="0"/>
                <a:cs typeface="ＭＳ Ｐゴシック" charset="0"/>
              </a:rPr>
              <a:t>Therefore, this….or other approaches to this work…. Must be time-sensitive and adaptable…</a:t>
            </a:r>
          </a:p>
          <a:p>
            <a:pPr marL="0" indent="0">
              <a:lnSpc>
                <a:spcPct val="80000"/>
              </a:lnSpc>
            </a:pPr>
            <a:endParaRPr lang="en-US" sz="1700">
              <a:latin typeface="Calibri" charset="0"/>
              <a:ea typeface="ＭＳ Ｐゴシック" charset="0"/>
              <a:cs typeface="ＭＳ Ｐゴシック" charset="0"/>
            </a:endParaRPr>
          </a:p>
          <a:p>
            <a:pPr marL="0" indent="0">
              <a:lnSpc>
                <a:spcPct val="80000"/>
              </a:lnSpc>
            </a:pPr>
            <a:r>
              <a:rPr lang="en-US" sz="1700">
                <a:latin typeface="Calibri" charset="0"/>
                <a:ea typeface="ＭＳ Ｐゴシック" charset="0"/>
                <a:cs typeface="ＭＳ Ｐゴシック" charset="0"/>
              </a:rPr>
              <a:t>1</a:t>
            </a:r>
            <a:r>
              <a:rPr lang="en-US" sz="1700" baseline="30000">
                <a:latin typeface="Calibri" charset="0"/>
                <a:ea typeface="ＭＳ Ｐゴシック" charset="0"/>
                <a:cs typeface="ＭＳ Ｐゴシック" charset="0"/>
              </a:rPr>
              <a:t>st</a:t>
            </a:r>
            <a:r>
              <a:rPr lang="en-US" sz="1700">
                <a:latin typeface="Calibri" charset="0"/>
                <a:ea typeface="ＭＳ Ｐゴシック" charset="0"/>
                <a:cs typeface="ＭＳ Ｐゴシック" charset="0"/>
              </a:rPr>
              <a:t> answer to skepticism about the use of an approach like this…. </a:t>
            </a:r>
            <a:r>
              <a:rPr lang="ja-JP" altLang="en-US" sz="1700">
                <a:latin typeface="Calibri" charset="0"/>
                <a:ea typeface="ＭＳ Ｐゴシック" charset="0"/>
                <a:cs typeface="ＭＳ Ｐゴシック" charset="0"/>
              </a:rPr>
              <a:t>“</a:t>
            </a:r>
            <a:r>
              <a:rPr lang="en-US" altLang="ja-JP" sz="1700">
                <a:latin typeface="Calibri" charset="0"/>
                <a:ea typeface="ＭＳ Ｐゴシック" charset="0"/>
                <a:cs typeface="ＭＳ Ｐゴシック" charset="0"/>
              </a:rPr>
              <a:t>If you don</a:t>
            </a:r>
            <a:r>
              <a:rPr lang="ja-JP" altLang="en-US" sz="1700">
                <a:latin typeface="Calibri" charset="0"/>
                <a:ea typeface="ＭＳ Ｐゴシック" charset="0"/>
                <a:cs typeface="ＭＳ Ｐゴシック" charset="0"/>
              </a:rPr>
              <a:t>’</a:t>
            </a:r>
            <a:r>
              <a:rPr lang="en-US" altLang="ja-JP" sz="1700">
                <a:latin typeface="Calibri" charset="0"/>
                <a:ea typeface="ＭＳ Ｐゴシック" charset="0"/>
                <a:cs typeface="ＭＳ Ｐゴシック" charset="0"/>
              </a:rPr>
              <a:t>t have time to do it right, when do you have time to do it over.</a:t>
            </a:r>
            <a:r>
              <a:rPr lang="ja-JP" altLang="en-US" sz="1700">
                <a:latin typeface="Calibri" charset="0"/>
                <a:ea typeface="ＭＳ Ｐゴシック" charset="0"/>
                <a:cs typeface="ＭＳ Ｐゴシック" charset="0"/>
              </a:rPr>
              <a:t>”</a:t>
            </a:r>
            <a:endParaRPr lang="en-US" altLang="ja-JP" sz="1700">
              <a:latin typeface="Calibri" charset="0"/>
              <a:ea typeface="ＭＳ Ｐゴシック" charset="0"/>
              <a:cs typeface="ＭＳ Ｐゴシック" charset="0"/>
            </a:endParaRPr>
          </a:p>
          <a:p>
            <a:pPr marL="0" indent="0">
              <a:lnSpc>
                <a:spcPct val="80000"/>
              </a:lnSpc>
            </a:pPr>
            <a:endParaRPr lang="en-US" sz="1700">
              <a:latin typeface="Calibri" charset="0"/>
              <a:ea typeface="ＭＳ Ｐゴシック" charset="0"/>
              <a:cs typeface="ＭＳ Ｐゴシック" charset="0"/>
            </a:endParaRPr>
          </a:p>
          <a:p>
            <a:pPr marL="0" indent="0">
              <a:lnSpc>
                <a:spcPct val="80000"/>
              </a:lnSpc>
            </a:pPr>
            <a:r>
              <a:rPr lang="en-US" sz="1700">
                <a:latin typeface="Calibri" charset="0"/>
                <a:ea typeface="ＭＳ Ｐゴシック" charset="0"/>
                <a:cs typeface="ＭＳ Ｐゴシック" charset="0"/>
              </a:rPr>
              <a:t>2</a:t>
            </a:r>
            <a:r>
              <a:rPr lang="en-US" sz="1700" baseline="30000">
                <a:latin typeface="Calibri" charset="0"/>
                <a:ea typeface="ＭＳ Ｐゴシック" charset="0"/>
                <a:cs typeface="ＭＳ Ｐゴシック" charset="0"/>
              </a:rPr>
              <a:t>nd</a:t>
            </a:r>
            <a:r>
              <a:rPr lang="en-US" sz="1700">
                <a:latin typeface="Calibri" charset="0"/>
                <a:ea typeface="ＭＳ Ｐゴシック" charset="0"/>
                <a:cs typeface="ＭＳ Ｐゴシック" charset="0"/>
              </a:rPr>
              <a:t> answer…. It is simple to adapt the number of stops to the amount of time available to make the trip.  P. 7 AND 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latin typeface="Calibri" charset="0"/>
                <a:ea typeface="ＭＳ Ｐゴシック" charset="0"/>
                <a:cs typeface="ＭＳ Ｐゴシック" charset="0"/>
              </a:rPr>
              <a:t>HOW THE POWER OF FOCUSED QUESTIONS GENERATES DIALOGUE</a:t>
            </a:r>
          </a:p>
          <a:p>
            <a:endParaRPr lang="en-US" b="1" dirty="0">
              <a:latin typeface="Calibri" charset="0"/>
              <a:ea typeface="ＭＳ Ｐゴシック" charset="0"/>
              <a:cs typeface="ＭＳ Ｐゴシック" charset="0"/>
            </a:endParaRPr>
          </a:p>
          <a:p>
            <a:r>
              <a:rPr lang="en-US" b="1" dirty="0">
                <a:latin typeface="Calibri" charset="0"/>
                <a:ea typeface="ＭＳ Ｐゴシック" charset="0"/>
                <a:cs typeface="ＭＳ Ｐゴシック" charset="0"/>
              </a:rPr>
              <a:t>EXERCISE WITH CASE STUDY</a:t>
            </a:r>
          </a:p>
          <a:p>
            <a:pPr>
              <a:buFontTx/>
              <a:buChar char="-"/>
            </a:pPr>
            <a:r>
              <a:rPr lang="en-US" b="1" dirty="0">
                <a:latin typeface="Calibri" charset="0"/>
                <a:ea typeface="ＭＳ Ｐゴシック" charset="0"/>
                <a:cs typeface="ＭＳ Ｐゴシック" charset="0"/>
              </a:rPr>
              <a:t>1. Snapshot round…. Just listen and recognize….where everyone starts the discussion… what perspectives are present</a:t>
            </a:r>
          </a:p>
          <a:p>
            <a:pPr>
              <a:buFontTx/>
              <a:buChar char="-"/>
            </a:pPr>
            <a:r>
              <a:rPr lang="en-US" b="1" dirty="0">
                <a:latin typeface="Calibri" charset="0"/>
                <a:ea typeface="ＭＳ Ｐゴシック" charset="0"/>
                <a:cs typeface="ＭＳ Ｐゴシック" charset="0"/>
              </a:rPr>
              <a:t>2. Deep dive into importance….. A</a:t>
            </a:r>
            <a:r>
              <a:rPr lang="en-US" b="1" baseline="0" dirty="0">
                <a:latin typeface="Calibri" charset="0"/>
                <a:ea typeface="ＭＳ Ｐゴシック" charset="0"/>
                <a:cs typeface="ＭＳ Ｐゴシック" charset="0"/>
              </a:rPr>
              <a:t> 360 degree walk around the ‘plane’ before take off</a:t>
            </a:r>
            <a:endParaRPr lang="en-US" b="1" dirty="0">
              <a:latin typeface="Calibri" charset="0"/>
              <a:ea typeface="ＭＳ Ｐゴシック" charset="0"/>
              <a:cs typeface="ＭＳ Ｐゴシック" charset="0"/>
            </a:endParaRPr>
          </a:p>
          <a:p>
            <a:pPr>
              <a:buFontTx/>
              <a:buChar char="-"/>
            </a:pPr>
            <a:r>
              <a:rPr lang="en-US" b="1" dirty="0">
                <a:latin typeface="Calibri" charset="0"/>
                <a:ea typeface="ＭＳ Ｐゴシック" charset="0"/>
                <a:cs typeface="ＭＳ Ｐゴシック" charset="0"/>
              </a:rPr>
              <a:t>3. Advocate for the ‘heart of the matter’….identify the guiding stars that point toward the best option</a:t>
            </a:r>
          </a:p>
          <a:p>
            <a:pPr>
              <a:buFontTx/>
              <a:buChar char="-"/>
            </a:pPr>
            <a:r>
              <a:rPr lang="en-US" b="1" dirty="0">
                <a:latin typeface="Calibri" charset="0"/>
                <a:ea typeface="ＭＳ Ｐゴシック" charset="0"/>
                <a:cs typeface="ＭＳ Ｐゴシック" charset="0"/>
              </a:rPr>
              <a:t>4. Align priority with choice and check the downside</a:t>
            </a:r>
          </a:p>
          <a:p>
            <a:pPr>
              <a:buFontTx/>
              <a:buChar char="-"/>
            </a:pPr>
            <a:r>
              <a:rPr lang="en-US" b="1" dirty="0">
                <a:latin typeface="Calibri" charset="0"/>
                <a:ea typeface="ＭＳ Ｐゴシック" charset="0"/>
                <a:cs typeface="ＭＳ Ｐゴシック" charset="0"/>
              </a:rPr>
              <a:t>5. Over communicate clarity</a:t>
            </a:r>
          </a:p>
        </p:txBody>
      </p:sp>
      <p:sp>
        <p:nvSpPr>
          <p:cNvPr id="38915"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lnSpc>
                <a:spcPct val="80000"/>
              </a:lnSpc>
              <a:spcBef>
                <a:spcPct val="0"/>
              </a:spcBef>
            </a:pPr>
            <a:r>
              <a:rPr lang="en-US" sz="1000" b="1">
                <a:latin typeface="Calibri" charset="0"/>
                <a:ea typeface="ＭＳ Ｐゴシック" charset="0"/>
                <a:cs typeface="ＭＳ Ｐゴシック" charset="0"/>
              </a:rPr>
              <a:t>CLOSING…. 1</a:t>
            </a:r>
          </a:p>
          <a:p>
            <a:pPr marL="0" indent="0" eaLnBrk="1" hangingPunct="1">
              <a:lnSpc>
                <a:spcPct val="80000"/>
              </a:lnSpc>
              <a:spcBef>
                <a:spcPct val="0"/>
              </a:spcBef>
            </a:pPr>
            <a:endParaRPr lang="en-US" sz="1000" b="1">
              <a:latin typeface="Calibri" charset="0"/>
              <a:ea typeface="ＭＳ Ｐゴシック" charset="0"/>
              <a:cs typeface="ＭＳ Ｐゴシック" charset="0"/>
            </a:endParaRPr>
          </a:p>
          <a:p>
            <a:pPr marL="0" indent="0" eaLnBrk="1" hangingPunct="1">
              <a:lnSpc>
                <a:spcPct val="80000"/>
              </a:lnSpc>
              <a:spcBef>
                <a:spcPct val="0"/>
              </a:spcBef>
            </a:pPr>
            <a:r>
              <a:rPr lang="en-US" sz="1000" b="1">
                <a:latin typeface="Calibri" charset="0"/>
                <a:ea typeface="ＭＳ Ｐゴシック" charset="0"/>
                <a:cs typeface="ＭＳ Ｐゴシック" charset="0"/>
              </a:rPr>
              <a:t>VIA is a delegable</a:t>
            </a:r>
          </a:p>
          <a:p>
            <a:pPr marL="0" indent="0" eaLnBrk="1" hangingPunct="1">
              <a:lnSpc>
                <a:spcPct val="80000"/>
              </a:lnSpc>
              <a:spcBef>
                <a:spcPct val="0"/>
              </a:spcBef>
            </a:pPr>
            <a:endParaRPr lang="en-US" sz="1000" b="1">
              <a:latin typeface="Calibri" charset="0"/>
              <a:ea typeface="ＭＳ Ｐゴシック" charset="0"/>
              <a:cs typeface="ＭＳ Ｐゴシック" charset="0"/>
            </a:endParaRPr>
          </a:p>
          <a:p>
            <a:pPr marL="0" indent="0" eaLnBrk="1" hangingPunct="1">
              <a:lnSpc>
                <a:spcPct val="80000"/>
              </a:lnSpc>
              <a:spcBef>
                <a:spcPct val="0"/>
              </a:spcBef>
            </a:pPr>
            <a:r>
              <a:rPr lang="en-US" sz="1000" b="1">
                <a:latin typeface="Calibri" charset="0"/>
                <a:ea typeface="ＭＳ Ｐゴシック" charset="0"/>
                <a:cs typeface="ＭＳ Ｐゴシック" charset="0"/>
              </a:rPr>
              <a:t>Organizational health…. The Advantage: Why Organizational Health Trumps Everything Else in Business Patrick Lenconi</a:t>
            </a:r>
          </a:p>
          <a:p>
            <a:pPr marL="0" indent="0" eaLnBrk="1" hangingPunct="1">
              <a:lnSpc>
                <a:spcPct val="80000"/>
              </a:lnSpc>
              <a:spcBef>
                <a:spcPct val="0"/>
              </a:spcBef>
            </a:pPr>
            <a:endParaRPr lang="en-US" sz="1000" b="1">
              <a:latin typeface="Calibri" charset="0"/>
              <a:ea typeface="ＭＳ Ｐゴシック" charset="0"/>
              <a:cs typeface="ＭＳ Ｐゴシック" charset="0"/>
            </a:endParaRPr>
          </a:p>
          <a:p>
            <a:pPr marL="0" indent="0" eaLnBrk="1" hangingPunct="1">
              <a:lnSpc>
                <a:spcPct val="80000"/>
              </a:lnSpc>
              <a:spcBef>
                <a:spcPct val="0"/>
              </a:spcBef>
            </a:pPr>
            <a:r>
              <a:rPr lang="en-US" sz="1000" b="1">
                <a:latin typeface="Calibri" charset="0"/>
                <a:ea typeface="ＭＳ Ｐゴシック" charset="0"/>
                <a:cs typeface="ＭＳ Ｐゴシック" charset="0"/>
              </a:rPr>
              <a:t>Use P. 9 to develop the 2 way flow of decision integrity.</a:t>
            </a:r>
          </a:p>
          <a:p>
            <a:pPr marL="0" indent="0" eaLnBrk="1" hangingPunct="1">
              <a:lnSpc>
                <a:spcPct val="80000"/>
              </a:lnSpc>
              <a:spcBef>
                <a:spcPct val="0"/>
              </a:spcBef>
            </a:pPr>
            <a:endParaRPr lang="en-US" sz="1000" b="1">
              <a:latin typeface="Calibri" charset="0"/>
              <a:ea typeface="ＭＳ Ｐゴシック" charset="0"/>
              <a:cs typeface="ＭＳ Ｐゴシック" charset="0"/>
            </a:endParaRPr>
          </a:p>
          <a:p>
            <a:pPr marL="0" indent="0" eaLnBrk="1" hangingPunct="1">
              <a:lnSpc>
                <a:spcPct val="80000"/>
              </a:lnSpc>
              <a:spcBef>
                <a:spcPct val="0"/>
              </a:spcBef>
            </a:pPr>
            <a:r>
              <a:rPr lang="en-US" sz="1000">
                <a:latin typeface="Calibri" charset="0"/>
                <a:ea typeface="ＭＳ Ｐゴシック" charset="0"/>
                <a:cs typeface="ＭＳ Ｐゴシック" charset="0"/>
              </a:rPr>
              <a:t>Integrity in a decision is </a:t>
            </a:r>
            <a:r>
              <a:rPr lang="en-US" sz="1000" b="1">
                <a:latin typeface="Calibri" charset="0"/>
                <a:ea typeface="ＭＳ Ｐゴシック" charset="0"/>
                <a:cs typeface="ＭＳ Ｐゴシック" charset="0"/>
              </a:rPr>
              <a:t>not an accident</a:t>
            </a:r>
            <a:r>
              <a:rPr lang="en-US" sz="1000">
                <a:latin typeface="Calibri" charset="0"/>
                <a:ea typeface="ＭＳ Ｐゴシック" charset="0"/>
                <a:cs typeface="ＭＳ Ｐゴシック" charset="0"/>
              </a:rPr>
              <a:t> and it is not something experienced only in the eye of the beholder. Integrity is </a:t>
            </a:r>
            <a:r>
              <a:rPr lang="en-US" sz="1000" b="1">
                <a:latin typeface="Calibri" charset="0"/>
                <a:ea typeface="ＭＳ Ｐゴシック" charset="0"/>
                <a:cs typeface="ＭＳ Ｐゴシック" charset="0"/>
              </a:rPr>
              <a:t>a palpable characteristic built into </a:t>
            </a:r>
            <a:r>
              <a:rPr lang="en-US" sz="1000">
                <a:latin typeface="Calibri" charset="0"/>
                <a:ea typeface="ＭＳ Ｐゴシック" charset="0"/>
                <a:cs typeface="ＭＳ Ｐゴシック" charset="0"/>
              </a:rPr>
              <a:t>into the decision by the  effort of leaders and participants who make three commitments….</a:t>
            </a:r>
          </a:p>
          <a:p>
            <a:pPr marL="0" indent="0" eaLnBrk="1" hangingPunct="1">
              <a:lnSpc>
                <a:spcPct val="80000"/>
              </a:lnSpc>
              <a:spcBef>
                <a:spcPct val="0"/>
              </a:spcBef>
            </a:pPr>
            <a:endParaRPr lang="en-US" sz="1000">
              <a:latin typeface="Calibri" charset="0"/>
              <a:ea typeface="ＭＳ Ｐゴシック" charset="0"/>
              <a:cs typeface="ＭＳ Ｐゴシック" charset="0"/>
            </a:endParaRPr>
          </a:p>
          <a:p>
            <a:pPr marL="0" indent="0" eaLnBrk="1" hangingPunct="1">
              <a:lnSpc>
                <a:spcPct val="80000"/>
              </a:lnSpc>
              <a:spcBef>
                <a:spcPct val="0"/>
              </a:spcBef>
              <a:buFontTx/>
              <a:buAutoNum type="arabicPeriod"/>
            </a:pPr>
            <a:r>
              <a:rPr lang="en-US" sz="1000">
                <a:latin typeface="Calibri" charset="0"/>
                <a:ea typeface="ＭＳ Ｐゴシック" charset="0"/>
                <a:cs typeface="ＭＳ Ｐゴシック" charset="0"/>
              </a:rPr>
              <a:t> Develop a complete understanding of who is touched by the decision and what is important to them.</a:t>
            </a:r>
          </a:p>
          <a:p>
            <a:pPr marL="0" indent="0" eaLnBrk="1" hangingPunct="1">
              <a:lnSpc>
                <a:spcPct val="80000"/>
              </a:lnSpc>
              <a:spcBef>
                <a:spcPct val="0"/>
              </a:spcBef>
              <a:buFontTx/>
              <a:buAutoNum type="arabicPeriod"/>
            </a:pPr>
            <a:r>
              <a:rPr lang="en-US" sz="1000">
                <a:latin typeface="Calibri" charset="0"/>
                <a:ea typeface="ＭＳ Ｐゴシック" charset="0"/>
                <a:cs typeface="ＭＳ Ｐゴシック" charset="0"/>
              </a:rPr>
              <a:t> Make a sound connection between</a:t>
            </a:r>
            <a:r>
              <a:rPr lang="en-US" sz="1000" b="1">
                <a:latin typeface="Calibri" charset="0"/>
                <a:ea typeface="ＭＳ Ｐゴシック" charset="0"/>
                <a:cs typeface="ＭＳ Ｐゴシック" charset="0"/>
              </a:rPr>
              <a:t> </a:t>
            </a:r>
            <a:r>
              <a:rPr lang="en-US" sz="1000">
                <a:latin typeface="Calibri" charset="0"/>
                <a:ea typeface="ＭＳ Ｐゴシック" charset="0"/>
                <a:cs typeface="ＭＳ Ｐゴシック" charset="0"/>
              </a:rPr>
              <a:t>the actual guiding values with the choice made</a:t>
            </a:r>
          </a:p>
          <a:p>
            <a:pPr marL="0" indent="0" eaLnBrk="1" hangingPunct="1">
              <a:lnSpc>
                <a:spcPct val="80000"/>
              </a:lnSpc>
              <a:spcBef>
                <a:spcPct val="0"/>
              </a:spcBef>
              <a:buFontTx/>
              <a:buAutoNum type="arabicPeriod"/>
            </a:pPr>
            <a:r>
              <a:rPr lang="en-US" sz="1000">
                <a:latin typeface="Calibri" charset="0"/>
                <a:ea typeface="ＭＳ Ｐゴシック" charset="0"/>
                <a:cs typeface="ＭＳ Ｐゴシック" charset="0"/>
              </a:rPr>
              <a:t> Be authentic through </a:t>
            </a:r>
            <a:r>
              <a:rPr lang="en-US" sz="1000" b="1">
                <a:latin typeface="Calibri" charset="0"/>
                <a:ea typeface="ＭＳ Ｐゴシック" charset="0"/>
                <a:cs typeface="ＭＳ Ｐゴシック" charset="0"/>
              </a:rPr>
              <a:t>transparency</a:t>
            </a:r>
            <a:r>
              <a:rPr lang="en-US" sz="1000">
                <a:latin typeface="Calibri" charset="0"/>
                <a:ea typeface="ＭＳ Ｐゴシック" charset="0"/>
                <a:cs typeface="ＭＳ Ｐゴシック" charset="0"/>
              </a:rPr>
              <a:t> during the process and when you communicate the reasons for the decision and its downside</a:t>
            </a:r>
          </a:p>
          <a:p>
            <a:pPr marL="0" indent="0" eaLnBrk="1" hangingPunct="1">
              <a:lnSpc>
                <a:spcPct val="80000"/>
              </a:lnSpc>
              <a:spcBef>
                <a:spcPct val="0"/>
              </a:spcBef>
            </a:pPr>
            <a:endParaRPr lang="en-US" sz="1000">
              <a:latin typeface="Calibri" charset="0"/>
              <a:ea typeface="ＭＳ Ｐゴシック" charset="0"/>
              <a:cs typeface="ＭＳ Ｐゴシック" charset="0"/>
            </a:endParaRPr>
          </a:p>
          <a:p>
            <a:pPr marL="0" indent="0" eaLnBrk="1" hangingPunct="1">
              <a:lnSpc>
                <a:spcPct val="80000"/>
              </a:lnSpc>
              <a:spcBef>
                <a:spcPct val="0"/>
              </a:spcBef>
            </a:pPr>
            <a:r>
              <a:rPr lang="en-US" sz="1000" b="1">
                <a:latin typeface="Calibri" charset="0"/>
                <a:ea typeface="ＭＳ Ｐゴシック" charset="0"/>
                <a:cs typeface="ＭＳ Ｐゴシック" charset="0"/>
              </a:rPr>
              <a:t>VIA provides a straightforward road map to model these commitments at each crossroads on the journey/….. ONWARD…..</a:t>
            </a:r>
            <a:endParaRPr lang="en-US" sz="100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xfrm>
            <a:off x="685800" y="4343400"/>
            <a:ext cx="5486400" cy="4341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nSpc>
                <a:spcPct val="80000"/>
              </a:lnSpc>
              <a:spcBef>
                <a:spcPct val="0"/>
              </a:spcBef>
            </a:pPr>
            <a:r>
              <a:rPr lang="en-US" sz="1400" b="1">
                <a:latin typeface="Calibri" charset="0"/>
                <a:ea typeface="ＭＳ Ｐゴシック" charset="0"/>
                <a:cs typeface="ＭＳ Ｐゴシック" charset="0"/>
              </a:rPr>
              <a:t>HOW – THINK OF IT LIKE A JOURNEY</a:t>
            </a:r>
          </a:p>
          <a:p>
            <a:pPr marL="0" indent="0">
              <a:lnSpc>
                <a:spcPct val="80000"/>
              </a:lnSpc>
              <a:spcBef>
                <a:spcPct val="0"/>
              </a:spcBef>
            </a:pPr>
            <a:endParaRPr lang="en-US" sz="1400">
              <a:latin typeface="Calibri" charset="0"/>
              <a:ea typeface="ＭＳ Ｐゴシック" charset="0"/>
              <a:cs typeface="ＭＳ Ｐゴシック" charset="0"/>
            </a:endParaRPr>
          </a:p>
          <a:p>
            <a:pPr marL="0" indent="0">
              <a:lnSpc>
                <a:spcPct val="80000"/>
              </a:lnSpc>
              <a:spcBef>
                <a:spcPct val="0"/>
              </a:spcBef>
            </a:pPr>
            <a:r>
              <a:rPr lang="en-US" sz="1400">
                <a:latin typeface="Calibri" charset="0"/>
                <a:ea typeface="ＭＳ Ｐゴシック" charset="0"/>
                <a:cs typeface="ＭＳ Ｐゴシック" charset="0"/>
              </a:rPr>
              <a:t>P. 4 There is a summary of the road in your materials .</a:t>
            </a:r>
          </a:p>
          <a:p>
            <a:pPr marL="0" indent="0">
              <a:lnSpc>
                <a:spcPct val="80000"/>
              </a:lnSpc>
              <a:spcBef>
                <a:spcPct val="0"/>
              </a:spcBef>
            </a:pPr>
            <a:endParaRPr lang="en-US" sz="1400">
              <a:latin typeface="Calibri" charset="0"/>
              <a:ea typeface="ＭＳ Ｐゴシック" charset="0"/>
              <a:cs typeface="ＭＳ Ｐゴシック" charset="0"/>
            </a:endParaRPr>
          </a:p>
          <a:p>
            <a:pPr marL="0" indent="0">
              <a:lnSpc>
                <a:spcPct val="80000"/>
              </a:lnSpc>
              <a:spcBef>
                <a:spcPct val="0"/>
              </a:spcBef>
            </a:pPr>
            <a:r>
              <a:rPr lang="en-US" sz="1400">
                <a:latin typeface="Calibri" charset="0"/>
                <a:ea typeface="ＭＳ Ｐゴシック" charset="0"/>
                <a:cs typeface="ＭＳ Ｐゴシック" charset="0"/>
              </a:rPr>
              <a:t>There are five stops. Each stop has a focused question. The answer to each question contributes to one of the three integrity dimensions. </a:t>
            </a:r>
          </a:p>
          <a:p>
            <a:pPr marL="0" indent="0">
              <a:lnSpc>
                <a:spcPct val="80000"/>
              </a:lnSpc>
              <a:spcBef>
                <a:spcPct val="0"/>
              </a:spcBef>
            </a:pPr>
            <a:endParaRPr lang="en-US" sz="1400">
              <a:latin typeface="Calibri" charset="0"/>
              <a:ea typeface="ＭＳ Ｐゴシック" charset="0"/>
              <a:cs typeface="ＭＳ Ｐゴシック" charset="0"/>
            </a:endParaRPr>
          </a:p>
          <a:p>
            <a:pPr marL="0" indent="0">
              <a:lnSpc>
                <a:spcPct val="80000"/>
              </a:lnSpc>
              <a:spcBef>
                <a:spcPct val="0"/>
              </a:spcBef>
            </a:pPr>
            <a:r>
              <a:rPr lang="en-US" sz="1400">
                <a:latin typeface="Calibri" charset="0"/>
                <a:ea typeface="ＭＳ Ｐゴシック" charset="0"/>
                <a:cs typeface="ＭＳ Ｐゴシック" charset="0"/>
              </a:rPr>
              <a:t>We are going to spend most of the rest of the session looking at each of these qualities by applying the five steps of VIA process to a case.</a:t>
            </a:r>
          </a:p>
          <a:p>
            <a:pPr marL="0" indent="0">
              <a:lnSpc>
                <a:spcPct val="80000"/>
              </a:lnSpc>
              <a:spcBef>
                <a:spcPct val="0"/>
              </a:spcBef>
            </a:pPr>
            <a:endParaRPr lang="en-US" sz="1400">
              <a:latin typeface="Calibri" charset="0"/>
              <a:ea typeface="ＭＳ Ｐゴシック" charset="0"/>
              <a:cs typeface="ＭＳ Ｐゴシック" charset="0"/>
            </a:endParaRPr>
          </a:p>
          <a:p>
            <a:pPr marL="0" indent="0">
              <a:lnSpc>
                <a:spcPct val="80000"/>
              </a:lnSpc>
            </a:pPr>
            <a:r>
              <a:rPr lang="en-US" sz="1400">
                <a:latin typeface="Calibri" charset="0"/>
                <a:ea typeface="ＭＳ Ｐゴシック" charset="0"/>
                <a:cs typeface="ＭＳ Ｐゴシック" charset="0"/>
              </a:rPr>
              <a:t>Values talk can drift easily into debate, crossing the conversational </a:t>
            </a:r>
            <a:r>
              <a:rPr lang="ja-JP" altLang="en-US" sz="1400">
                <a:latin typeface="Calibri" charset="0"/>
                <a:ea typeface="ＭＳ Ｐゴシック" charset="0"/>
                <a:cs typeface="ＭＳ Ｐゴシック" charset="0"/>
              </a:rPr>
              <a:t>‘</a:t>
            </a:r>
            <a:r>
              <a:rPr lang="en-US" altLang="ja-JP" sz="1400">
                <a:latin typeface="Calibri" charset="0"/>
                <a:ea typeface="ＭＳ Ｐゴシック" charset="0"/>
                <a:cs typeface="ＭＳ Ｐゴシック" charset="0"/>
              </a:rPr>
              <a:t>rumble strips</a:t>
            </a:r>
            <a:r>
              <a:rPr lang="ja-JP" altLang="en-US" sz="1400">
                <a:latin typeface="Calibri" charset="0"/>
                <a:ea typeface="ＭＳ Ｐゴシック" charset="0"/>
                <a:cs typeface="ＭＳ Ｐゴシック" charset="0"/>
              </a:rPr>
              <a:t>’</a:t>
            </a:r>
            <a:r>
              <a:rPr lang="en-US" altLang="ja-JP" sz="1400">
                <a:latin typeface="Calibri" charset="0"/>
                <a:ea typeface="ＭＳ Ｐゴシック" charset="0"/>
                <a:cs typeface="ＭＳ Ｐゴシック" charset="0"/>
              </a:rPr>
              <a:t> and heading off the road. This often leads to argument and downloading as people talk at each other not with each other. They also often get tangled up in their ability to communicate clearly and productively. The useful quality signal deteriorates as more argumentative noise takes over.  SIGNAL-NOISE RATIO</a:t>
            </a:r>
          </a:p>
          <a:p>
            <a:pPr marL="0" indent="0">
              <a:lnSpc>
                <a:spcPct val="80000"/>
              </a:lnSpc>
            </a:pPr>
            <a:endParaRPr lang="en-US" sz="1400">
              <a:latin typeface="Calibri" charset="0"/>
              <a:ea typeface="ＭＳ Ｐゴシック" charset="0"/>
              <a:cs typeface="ＭＳ Ｐゴシック" charset="0"/>
            </a:endParaRPr>
          </a:p>
          <a:p>
            <a:pPr marL="0" indent="0">
              <a:lnSpc>
                <a:spcPct val="80000"/>
              </a:lnSpc>
            </a:pPr>
            <a:r>
              <a:rPr lang="en-US" sz="1400">
                <a:latin typeface="Calibri" charset="0"/>
                <a:ea typeface="ＭＳ Ｐゴシック" charset="0"/>
                <a:cs typeface="ＭＳ Ｐゴシック" charset="0"/>
              </a:rPr>
              <a:t>In order to move forward, the structure should refocus win/lose, debate-oriented behaviors to win/learn, dialogue behaviors. All along the road, pay attention to the quality of the exchange.</a:t>
            </a:r>
          </a:p>
          <a:p>
            <a:pPr marL="0" indent="0">
              <a:lnSpc>
                <a:spcPct val="80000"/>
              </a:lnSpc>
              <a:spcBef>
                <a:spcPct val="0"/>
              </a:spcBef>
            </a:pPr>
            <a:endParaRPr lang="en-US">
              <a:latin typeface="Calibri" charset="0"/>
              <a:ea typeface="ＭＳ Ｐゴシック" charset="0"/>
              <a:cs typeface="ＭＳ Ｐゴシック" charset="0"/>
            </a:endParaRPr>
          </a:p>
        </p:txBody>
      </p:sp>
      <p:sp>
        <p:nvSpPr>
          <p:cNvPr id="36867" name="Slide Number Placeholder 5"/>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xfrm>
            <a:off x="762000" y="4191000"/>
            <a:ext cx="5486400" cy="426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nSpc>
                <a:spcPct val="80000"/>
              </a:lnSpc>
            </a:pPr>
            <a:r>
              <a:rPr lang="en-US" b="1">
                <a:latin typeface="Calibri" charset="0"/>
                <a:ea typeface="ＭＳ Ｐゴシック" charset="0"/>
                <a:cs typeface="ＭＳ Ｐゴシック" charset="0"/>
              </a:rPr>
              <a:t>CALL TO ADVENTURE</a:t>
            </a:r>
            <a:r>
              <a:rPr lang="en-US">
                <a:latin typeface="Calibri" charset="0"/>
                <a:ea typeface="ＭＳ Ｐゴシック" charset="0"/>
                <a:cs typeface="ＭＳ Ｐゴシック" charset="0"/>
              </a:rPr>
              <a:t>…You are in VistageTEC  to develop you leadership potential.</a:t>
            </a:r>
          </a:p>
          <a:p>
            <a:pPr marL="0" indent="0">
              <a:lnSpc>
                <a:spcPct val="80000"/>
              </a:lnSpc>
            </a:pPr>
            <a:endParaRPr lang="en-US">
              <a:latin typeface="Calibri" charset="0"/>
              <a:ea typeface="ＭＳ Ｐゴシック" charset="0"/>
              <a:cs typeface="ＭＳ Ｐゴシック" charset="0"/>
            </a:endParaRPr>
          </a:p>
          <a:p>
            <a:pPr marL="0" indent="0">
              <a:lnSpc>
                <a:spcPct val="80000"/>
              </a:lnSpc>
            </a:pPr>
            <a:r>
              <a:rPr lang="en-US" b="1">
                <a:latin typeface="Calibri" charset="0"/>
                <a:ea typeface="ＭＳ Ｐゴシック" charset="0"/>
                <a:cs typeface="ＭＳ Ｐゴシック" charset="0"/>
              </a:rPr>
              <a:t>The process of making key decisions IS the formation of leadership</a:t>
            </a:r>
          </a:p>
          <a:p>
            <a:pPr marL="0" indent="0">
              <a:lnSpc>
                <a:spcPct val="80000"/>
              </a:lnSpc>
            </a:pPr>
            <a:endParaRPr lang="en-US">
              <a:latin typeface="Calibri" charset="0"/>
              <a:ea typeface="ＭＳ Ｐゴシック" charset="0"/>
              <a:cs typeface="ＭＳ Ｐゴシック" charset="0"/>
            </a:endParaRPr>
          </a:p>
          <a:p>
            <a:pPr marL="0" indent="0">
              <a:lnSpc>
                <a:spcPct val="80000"/>
              </a:lnSpc>
            </a:pPr>
            <a:r>
              <a:rPr lang="en-US">
                <a:latin typeface="Calibri" charset="0"/>
                <a:ea typeface="ＭＳ Ｐゴシック" charset="0"/>
                <a:cs typeface="ＭＳ Ｐゴシック" charset="0"/>
              </a:rPr>
              <a:t>Consider the opportunity and the responsibility that comes with our experience with broken decision making to be a proactive force to facilitate the journey from WHAT IS to WHAT COULD BE.</a:t>
            </a:r>
          </a:p>
          <a:p>
            <a:pPr marL="0" indent="0">
              <a:lnSpc>
                <a:spcPct val="80000"/>
              </a:lnSpc>
            </a:pPr>
            <a:endParaRPr lang="en-US">
              <a:latin typeface="Calibri" charset="0"/>
              <a:ea typeface="ＭＳ Ｐゴシック" charset="0"/>
              <a:cs typeface="ＭＳ Ｐゴシック" charset="0"/>
            </a:endParaRPr>
          </a:p>
          <a:p>
            <a:pPr marL="0" indent="0">
              <a:lnSpc>
                <a:spcPct val="80000"/>
              </a:lnSpc>
            </a:pPr>
            <a:r>
              <a:rPr lang="en-US">
                <a:latin typeface="Calibri" charset="0"/>
                <a:ea typeface="ＭＳ Ｐゴシック" charset="0"/>
                <a:cs typeface="ＭＳ Ｐゴシック" charset="0"/>
              </a:rPr>
              <a:t> There are challenges in every organization and degrees of this GAP between the way it is and the way it could be. Leaders are the ones…..</a:t>
            </a:r>
          </a:p>
          <a:p>
            <a:pPr marL="0" indent="0">
              <a:lnSpc>
                <a:spcPct val="80000"/>
              </a:lnSpc>
            </a:pPr>
            <a:endParaRPr lang="en-US">
              <a:latin typeface="Calibri" charset="0"/>
              <a:ea typeface="ＭＳ Ｐゴシック" charset="0"/>
              <a:cs typeface="ＭＳ Ｐゴシック" charset="0"/>
            </a:endParaRPr>
          </a:p>
          <a:p>
            <a:pPr marL="0" indent="0">
              <a:lnSpc>
                <a:spcPct val="80000"/>
              </a:lnSpc>
            </a:pPr>
            <a:endParaRPr lang="en-US">
              <a:latin typeface="Calibri" charset="0"/>
              <a:ea typeface="ＭＳ Ｐゴシック" charset="0"/>
              <a:cs typeface="ＭＳ Ｐゴシック" charset="0"/>
            </a:endParaRPr>
          </a:p>
        </p:txBody>
      </p:sp>
      <p:sp>
        <p:nvSpPr>
          <p:cNvPr id="43011"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0"/>
            <a:ext cx="12192000" cy="1438275"/>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4371974"/>
            <a:ext cx="12192000" cy="248602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091564" y="732155"/>
            <a:ext cx="10008870" cy="358140"/>
          </a:xfrm>
          <a:prstGeom prst="rect">
            <a:avLst/>
          </a:prstGeom>
        </p:spPr>
        <p:txBody>
          <a:bodyPr wrap="square" lIns="0" tIns="0" rIns="0" bIns="0">
            <a:spAutoFit/>
          </a:bodyPr>
          <a:lstStyle>
            <a:lvl1pPr>
              <a:defRPr sz="215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6BB6-F043-4584-A2AC-8D797C6F8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6C9D8-6769-4FDA-8D18-B73127DB2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493C6F-F7D5-4186-A175-4627434AF55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334AA7E-A2FC-46C7-910B-B0AD71C69A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8F9058-4D75-4476-8625-1B166E94C039}"/>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91087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FCAA-78C7-481D-A1DF-17D0B59BA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10156-8F6C-4590-B1E7-CA43C5AD32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0D206-16AE-4890-AB47-01DE2D286FF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A5E9722-7B22-47D8-AB6B-D50A71FAFB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E0B5EA-BB42-447B-8234-F01D38FA645E}"/>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21275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2F6E-24AD-444C-9846-BD1DDD3B0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2A7215-992D-464B-AA56-D42A0C9593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72EA5A-8DF8-43C2-8DF8-B6BBCFADC2C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95BE45-3BD4-4120-9FAD-B999C71CE4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F58C7A-CDDA-47DB-98B5-146C608A53FA}"/>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399238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C223-0B7A-4516-94C0-F710DBEA5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67658-6059-4104-BB56-340A97DF9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3AE817-23AD-4222-948C-98FC2418F3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181066-5055-4E50-BE2D-0218395A609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E519549-C24B-431B-B72C-74C498A5DD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F4B6F9-482C-4F16-B7EB-5847370A86F6}"/>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346532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D1FA-D550-45AB-BDD4-BE1ECC7D42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B3729-39FB-41D2-AEE9-54B599C37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CE60BF-8A9A-4554-B6BE-6C904C23E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2B8C7D-D1CF-442A-AB28-75D258CA7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A77794-B636-4CFA-B9C7-0BB0BB8292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1FCF07-AF9D-4890-96A7-C6D68464367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EA24AE-A5F8-4A43-95F8-DE88681EB7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AE784B-C843-44AA-868C-F22848567A73}"/>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422388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7080-1C90-40A7-8A67-B31EB5BE93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FF0FB3-DEA1-4BA7-846C-C0831AEFA58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4089E0A-2133-42E0-9269-DD0BC4E523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B97B8-0648-4F39-9E90-D528B6F7B278}"/>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56035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176C0-7BD4-4E35-A68A-41CB83986F3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4A97FFD-5828-4BFF-972A-62F03D7591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DFB6FE-36D0-47DE-9B2B-479017790CF6}"/>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140934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3498-0BB3-429A-AB97-0C2AFD534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466486-9CCE-41A7-BE64-33D5489D3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2BB609-ACA9-4349-8B97-CA6D5E8D9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6DB0D-1CED-4D23-BF91-4524317FE7E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906F49-58A1-4AFE-9302-EF61745A6A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34B630-C868-49A7-91A8-7235A77C70C5}"/>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245733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F413-FC1A-4D92-B71B-01D5981CF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9E2CCD-9F83-4CFD-94B4-217C96B90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7FBB57D-4592-4620-A65B-3403D51E7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B7C5F-5DBB-4F2B-8AE2-81399916521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71F99E4-46CA-4381-80C0-4E15C5210E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7D7C79-61D7-41DA-922F-C6AC43EE1BF7}"/>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2426221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6506-9BA0-4BE4-8BF6-E5FFD71A00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144C0-5E51-4BB9-AABA-3A7FF63AA0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DFFC1-045A-41AA-AFD6-C4C3865F5D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D4E509F-96F8-4A72-A248-D84369F166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C45241-2228-453A-BCF2-9D47E20D818E}"/>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231753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5400" b="0" i="0">
                <a:solidFill>
                  <a:srgbClr val="006FC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F52F5-6C71-407D-B5EC-906815D8D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E6B574-4410-4D7A-B180-AB79281755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E5F8F-5DD5-4C4B-AB0A-06C257C54C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CDE274B-0945-464B-9F87-88528CC3DD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456D4E-611A-4DA9-B702-63FFEFB71D78}"/>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125055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FC9D0A-7F8F-4110-BD8D-3DBF24B870D7}"/>
              </a:ext>
            </a:extLst>
          </p:cNvPr>
          <p:cNvSpPr>
            <a:spLocks noGrp="1"/>
          </p:cNvSpPr>
          <p:nvPr>
            <p:ph type="pic" sz="quarter" idx="10"/>
          </p:nvPr>
        </p:nvSpPr>
        <p:spPr>
          <a:xfrm>
            <a:off x="0" y="0"/>
            <a:ext cx="12192000" cy="6858000"/>
          </a:xfrm>
        </p:spPr>
        <p:txBody>
          <a:bodyPr/>
          <a:lstStyle/>
          <a:p>
            <a:endParaRPr lang="en-US" dirty="0"/>
          </a:p>
        </p:txBody>
      </p:sp>
      <p:sp>
        <p:nvSpPr>
          <p:cNvPr id="2" name="Date Placeholder 1">
            <a:extLst>
              <a:ext uri="{FF2B5EF4-FFF2-40B4-BE49-F238E27FC236}">
                <a16:creationId xmlns:a16="http://schemas.microsoft.com/office/drawing/2014/main" id="{DD48B4C5-0A54-2D4A-9B3A-658C9821673A}"/>
              </a:ext>
            </a:extLst>
          </p:cNvPr>
          <p:cNvSpPr>
            <a:spLocks noGrp="1"/>
          </p:cNvSpPr>
          <p:nvPr>
            <p:ph type="dt" sz="half" idx="11"/>
          </p:nvPr>
        </p:nvSpPr>
        <p:spPr/>
        <p:txBody>
          <a:bodyPr/>
          <a:lstStyle/>
          <a:p>
            <a:endParaRPr lang="en-US" dirty="0"/>
          </a:p>
        </p:txBody>
      </p:sp>
      <p:sp>
        <p:nvSpPr>
          <p:cNvPr id="3" name="Footer Placeholder 2">
            <a:extLst>
              <a:ext uri="{FF2B5EF4-FFF2-40B4-BE49-F238E27FC236}">
                <a16:creationId xmlns:a16="http://schemas.microsoft.com/office/drawing/2014/main" id="{8EF62196-9EC9-504A-9345-44A318EBC88F}"/>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F3560B5B-6AC3-F54E-9272-F963E6A469EC}"/>
              </a:ext>
            </a:extLst>
          </p:cNvPr>
          <p:cNvSpPr>
            <a:spLocks noGrp="1"/>
          </p:cNvSpPr>
          <p:nvPr>
            <p:ph type="sldNum" sz="quarter" idx="13"/>
          </p:nvPr>
        </p:nvSpPr>
        <p:spPr/>
        <p:txBody>
          <a:bodyPr/>
          <a:lstStyle/>
          <a:p>
            <a:fld id="{5006B059-9E36-4CE7-A68D-47CACEEE9F84}" type="slidenum">
              <a:rPr lang="en-US" smtClean="0"/>
              <a:pPr/>
              <a:t>‹#›</a:t>
            </a:fld>
            <a:endParaRPr lang="en-US" dirty="0"/>
          </a:p>
        </p:txBody>
      </p:sp>
    </p:spTree>
    <p:extLst>
      <p:ext uri="{BB962C8B-B14F-4D97-AF65-F5344CB8AC3E}">
        <p14:creationId xmlns:p14="http://schemas.microsoft.com/office/powerpoint/2010/main" val="1913767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43F791-2DBF-414E-BED7-F82534332F60}"/>
              </a:ext>
            </a:extLst>
          </p:cNvPr>
          <p:cNvSpPr>
            <a:spLocks noGrp="1"/>
          </p:cNvSpPr>
          <p:nvPr>
            <p:ph type="pic" sz="quarter" idx="11"/>
          </p:nvPr>
        </p:nvSpPr>
        <p:spPr>
          <a:xfrm>
            <a:off x="359605" y="0"/>
            <a:ext cx="11579743" cy="4119375"/>
          </a:xfrm>
          <a:custGeom>
            <a:avLst/>
            <a:gdLst>
              <a:gd name="connsiteX0" fmla="*/ 10075122 w 11579743"/>
              <a:gd name="connsiteY0" fmla="*/ 0 h 4119375"/>
              <a:gd name="connsiteX1" fmla="*/ 11579743 w 11579743"/>
              <a:gd name="connsiteY1" fmla="*/ 0 h 4119375"/>
              <a:gd name="connsiteX2" fmla="*/ 10156924 w 11579743"/>
              <a:gd name="connsiteY2" fmla="*/ 2464394 h 4119375"/>
              <a:gd name="connsiteX3" fmla="*/ 9028458 w 11579743"/>
              <a:gd name="connsiteY3" fmla="*/ 1812874 h 4119375"/>
              <a:gd name="connsiteX4" fmla="*/ 8445361 w 11579743"/>
              <a:gd name="connsiteY4" fmla="*/ 0 h 4119375"/>
              <a:gd name="connsiteX5" fmla="*/ 9949982 w 11579743"/>
              <a:gd name="connsiteY5" fmla="*/ 0 h 4119375"/>
              <a:gd name="connsiteX6" fmla="*/ 7970248 w 11579743"/>
              <a:gd name="connsiteY6" fmla="*/ 3429000 h 4119375"/>
              <a:gd name="connsiteX7" fmla="*/ 6841782 w 11579743"/>
              <a:gd name="connsiteY7" fmla="*/ 2777480 h 4119375"/>
              <a:gd name="connsiteX8" fmla="*/ 6783282 w 11579743"/>
              <a:gd name="connsiteY8" fmla="*/ 0 h 4119375"/>
              <a:gd name="connsiteX9" fmla="*/ 8287903 w 11579743"/>
              <a:gd name="connsiteY9" fmla="*/ 0 h 4119375"/>
              <a:gd name="connsiteX10" fmla="*/ 6218035 w 11579743"/>
              <a:gd name="connsiteY10" fmla="*/ 3585118 h 4119375"/>
              <a:gd name="connsiteX11" fmla="*/ 5089570 w 11579743"/>
              <a:gd name="connsiteY11" fmla="*/ 2933598 h 4119375"/>
              <a:gd name="connsiteX12" fmla="*/ 5120012 w 11579743"/>
              <a:gd name="connsiteY12" fmla="*/ 0 h 4119375"/>
              <a:gd name="connsiteX13" fmla="*/ 6624632 w 11579743"/>
              <a:gd name="connsiteY13" fmla="*/ 0 h 4119375"/>
              <a:gd name="connsiteX14" fmla="*/ 4246311 w 11579743"/>
              <a:gd name="connsiteY14" fmla="*/ 4119375 h 4119375"/>
              <a:gd name="connsiteX15" fmla="*/ 3117844 w 11579743"/>
              <a:gd name="connsiteY15" fmla="*/ 3467855 h 4119375"/>
              <a:gd name="connsiteX16" fmla="*/ 3468403 w 11579743"/>
              <a:gd name="connsiteY16" fmla="*/ 0 h 4119375"/>
              <a:gd name="connsiteX17" fmla="*/ 4973024 w 11579743"/>
              <a:gd name="connsiteY17" fmla="*/ 0 h 4119375"/>
              <a:gd name="connsiteX18" fmla="*/ 3290717 w 11579743"/>
              <a:gd name="connsiteY18" fmla="*/ 2913844 h 4119375"/>
              <a:gd name="connsiteX19" fmla="*/ 2162250 w 11579743"/>
              <a:gd name="connsiteY19" fmla="*/ 2262324 h 4119375"/>
              <a:gd name="connsiteX20" fmla="*/ 1789400 w 11579743"/>
              <a:gd name="connsiteY20" fmla="*/ 0 h 4119375"/>
              <a:gd name="connsiteX21" fmla="*/ 3294021 w 11579743"/>
              <a:gd name="connsiteY21" fmla="*/ 0 h 4119375"/>
              <a:gd name="connsiteX22" fmla="*/ 2259087 w 11579743"/>
              <a:gd name="connsiteY22" fmla="*/ 1792559 h 4119375"/>
              <a:gd name="connsiteX23" fmla="*/ 1130621 w 11579743"/>
              <a:gd name="connsiteY23" fmla="*/ 1141039 h 4119375"/>
              <a:gd name="connsiteX24" fmla="*/ 127605 w 11579743"/>
              <a:gd name="connsiteY24" fmla="*/ 0 h 4119375"/>
              <a:gd name="connsiteX25" fmla="*/ 1632226 w 11579743"/>
              <a:gd name="connsiteY25" fmla="*/ 0 h 4119375"/>
              <a:gd name="connsiteX26" fmla="*/ 1128466 w 11579743"/>
              <a:gd name="connsiteY26" fmla="*/ 872538 h 4119375"/>
              <a:gd name="connsiteX27" fmla="*/ 0 w 11579743"/>
              <a:gd name="connsiteY27" fmla="*/ 221018 h 41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79743" h="4119375">
                <a:moveTo>
                  <a:pt x="10075122" y="0"/>
                </a:moveTo>
                <a:lnTo>
                  <a:pt x="11579743" y="0"/>
                </a:lnTo>
                <a:lnTo>
                  <a:pt x="10156924" y="2464394"/>
                </a:lnTo>
                <a:lnTo>
                  <a:pt x="9028458" y="1812874"/>
                </a:lnTo>
                <a:close/>
                <a:moveTo>
                  <a:pt x="8445361" y="0"/>
                </a:moveTo>
                <a:lnTo>
                  <a:pt x="9949982" y="0"/>
                </a:lnTo>
                <a:lnTo>
                  <a:pt x="7970248" y="3429000"/>
                </a:lnTo>
                <a:lnTo>
                  <a:pt x="6841782" y="2777480"/>
                </a:lnTo>
                <a:close/>
                <a:moveTo>
                  <a:pt x="6783282" y="0"/>
                </a:moveTo>
                <a:lnTo>
                  <a:pt x="8287903" y="0"/>
                </a:lnTo>
                <a:lnTo>
                  <a:pt x="6218035" y="3585118"/>
                </a:lnTo>
                <a:lnTo>
                  <a:pt x="5089570" y="2933598"/>
                </a:lnTo>
                <a:close/>
                <a:moveTo>
                  <a:pt x="5120012" y="0"/>
                </a:moveTo>
                <a:lnTo>
                  <a:pt x="6624632" y="0"/>
                </a:lnTo>
                <a:lnTo>
                  <a:pt x="4246311" y="4119375"/>
                </a:lnTo>
                <a:lnTo>
                  <a:pt x="3117844" y="3467855"/>
                </a:lnTo>
                <a:close/>
                <a:moveTo>
                  <a:pt x="3468403" y="0"/>
                </a:moveTo>
                <a:lnTo>
                  <a:pt x="4973024" y="0"/>
                </a:lnTo>
                <a:lnTo>
                  <a:pt x="3290717" y="2913844"/>
                </a:lnTo>
                <a:lnTo>
                  <a:pt x="2162250" y="2262324"/>
                </a:lnTo>
                <a:close/>
                <a:moveTo>
                  <a:pt x="1789400" y="0"/>
                </a:moveTo>
                <a:lnTo>
                  <a:pt x="3294021" y="0"/>
                </a:lnTo>
                <a:lnTo>
                  <a:pt x="2259087" y="1792559"/>
                </a:lnTo>
                <a:lnTo>
                  <a:pt x="1130621" y="1141039"/>
                </a:lnTo>
                <a:close/>
                <a:moveTo>
                  <a:pt x="127605" y="0"/>
                </a:moveTo>
                <a:lnTo>
                  <a:pt x="1632226" y="0"/>
                </a:lnTo>
                <a:lnTo>
                  <a:pt x="1128466" y="872538"/>
                </a:lnTo>
                <a:lnTo>
                  <a:pt x="0" y="221018"/>
                </a:lnTo>
                <a:close/>
              </a:path>
            </a:pathLst>
          </a:custGeom>
          <a:noFill/>
        </p:spPr>
        <p:txBody>
          <a:bodyPr wrap="square">
            <a:noAutofit/>
          </a:bodyPr>
          <a:lstStyle/>
          <a:p>
            <a:endParaRPr lang="en-US" dirty="0"/>
          </a:p>
        </p:txBody>
      </p:sp>
    </p:spTree>
    <p:extLst>
      <p:ext uri="{BB962C8B-B14F-4D97-AF65-F5344CB8AC3E}">
        <p14:creationId xmlns:p14="http://schemas.microsoft.com/office/powerpoint/2010/main" val="4258027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10852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8760FA-2FC0-014D-A833-D00DF87007CE}"/>
              </a:ext>
            </a:extLst>
          </p:cNvPr>
          <p:cNvSpPr>
            <a:spLocks noGrp="1"/>
          </p:cNvSpPr>
          <p:nvPr>
            <p:ph type="pic" sz="quarter" idx="10"/>
          </p:nvPr>
        </p:nvSpPr>
        <p:spPr>
          <a:xfrm>
            <a:off x="5280660" y="0"/>
            <a:ext cx="6911341" cy="6858000"/>
          </a:xfrm>
          <a:custGeom>
            <a:avLst/>
            <a:gdLst>
              <a:gd name="connsiteX0" fmla="*/ 3811614 w 6911341"/>
              <a:gd name="connsiteY0" fmla="*/ 3911376 h 6858000"/>
              <a:gd name="connsiteX1" fmla="*/ 6762167 w 6911341"/>
              <a:gd name="connsiteY1" fmla="*/ 6858000 h 6858000"/>
              <a:gd name="connsiteX2" fmla="*/ 861061 w 6911341"/>
              <a:gd name="connsiteY2" fmla="*/ 6858000 h 6858000"/>
              <a:gd name="connsiteX3" fmla="*/ 1868809 w 6911341"/>
              <a:gd name="connsiteY3" fmla="*/ 1973613 h 6858000"/>
              <a:gd name="connsiteX4" fmla="*/ 3737617 w 6911341"/>
              <a:gd name="connsiteY4" fmla="*/ 3839932 h 6858000"/>
              <a:gd name="connsiteX5" fmla="*/ 1868809 w 6911341"/>
              <a:gd name="connsiteY5" fmla="*/ 5706252 h 6858000"/>
              <a:gd name="connsiteX6" fmla="*/ 0 w 6911341"/>
              <a:gd name="connsiteY6" fmla="*/ 3839932 h 6858000"/>
              <a:gd name="connsiteX7" fmla="*/ 68581 w 6911341"/>
              <a:gd name="connsiteY7" fmla="*/ 0 h 6858000"/>
              <a:gd name="connsiteX8" fmla="*/ 6911341 w 6911341"/>
              <a:gd name="connsiteY8" fmla="*/ 0 h 6858000"/>
              <a:gd name="connsiteX9" fmla="*/ 6911341 w 6911341"/>
              <a:gd name="connsiteY9" fmla="*/ 6833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1341" h="6858000">
                <a:moveTo>
                  <a:pt x="3811614" y="3911376"/>
                </a:moveTo>
                <a:lnTo>
                  <a:pt x="6762167" y="6858000"/>
                </a:lnTo>
                <a:lnTo>
                  <a:pt x="861061" y="6858000"/>
                </a:lnTo>
                <a:close/>
                <a:moveTo>
                  <a:pt x="1868809" y="1973613"/>
                </a:moveTo>
                <a:lnTo>
                  <a:pt x="3737617" y="3839932"/>
                </a:lnTo>
                <a:lnTo>
                  <a:pt x="1868809" y="5706252"/>
                </a:lnTo>
                <a:lnTo>
                  <a:pt x="0" y="3839932"/>
                </a:lnTo>
                <a:close/>
                <a:moveTo>
                  <a:pt x="68581" y="0"/>
                </a:moveTo>
                <a:lnTo>
                  <a:pt x="6911341" y="0"/>
                </a:lnTo>
                <a:lnTo>
                  <a:pt x="6911341" y="6833649"/>
                </a:lnTo>
                <a:close/>
              </a:path>
            </a:pathLst>
          </a:custGeom>
        </p:spPr>
        <p:txBody>
          <a:bodyPr wrap="square">
            <a:noAutofit/>
          </a:bodyPr>
          <a:lstStyle/>
          <a:p>
            <a:endParaRPr lang="en-US" dirty="0"/>
          </a:p>
        </p:txBody>
      </p:sp>
    </p:spTree>
    <p:extLst>
      <p:ext uri="{BB962C8B-B14F-4D97-AF65-F5344CB8AC3E}">
        <p14:creationId xmlns:p14="http://schemas.microsoft.com/office/powerpoint/2010/main" val="91423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43827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1" name="Title 10"/>
          <p:cNvSpPr>
            <a:spLocks noGrp="1"/>
          </p:cNvSpPr>
          <p:nvPr>
            <p:ph type="title"/>
          </p:nvPr>
        </p:nvSpPr>
        <p:spPr>
          <a:xfrm>
            <a:off x="763905" y="731519"/>
            <a:ext cx="10664189" cy="446276"/>
          </a:xfrm>
        </p:spPr>
        <p:txBody>
          <a:bodyPr/>
          <a:lstStyle/>
          <a:p>
            <a:r>
              <a:rPr lang="en-US"/>
              <a:t>Click to edit Master title style</a:t>
            </a:r>
            <a:endParaRPr lang="en-US" dirty="0"/>
          </a:p>
        </p:txBody>
      </p:sp>
      <p:sp>
        <p:nvSpPr>
          <p:cNvPr id="5" name="Content Placeholder 4"/>
          <p:cNvSpPr>
            <a:spLocks noGrp="1"/>
          </p:cNvSpPr>
          <p:nvPr>
            <p:ph sz="quarter" idx="13"/>
          </p:nvPr>
        </p:nvSpPr>
        <p:spPr>
          <a:xfrm>
            <a:off x="1792224" y="658368"/>
            <a:ext cx="4364736" cy="3600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705600" y="658369"/>
            <a:ext cx="4364736" cy="3600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a:xfrm>
            <a:off x="609600" y="6377940"/>
            <a:ext cx="2804160" cy="276999"/>
          </a:xfrm>
        </p:spPr>
        <p:txBody>
          <a:bodyPr/>
          <a:lstStyle>
            <a:lvl1pPr>
              <a:defRPr/>
            </a:lvl1pPr>
          </a:lstStyle>
          <a:p>
            <a:pPr>
              <a:defRPr/>
            </a:pPr>
            <a:fld id="{317043C4-B296-F04C-9D60-31FE49BFAE5F}" type="datetime1">
              <a:rPr lang="en-US"/>
              <a:pPr>
                <a:defRPr/>
              </a:pPr>
              <a:t>4/1/2021</a:t>
            </a:fld>
            <a:endParaRPr lang="en-US"/>
          </a:p>
        </p:txBody>
      </p:sp>
      <p:sp>
        <p:nvSpPr>
          <p:cNvPr id="8" name="Footer Placeholder 4"/>
          <p:cNvSpPr>
            <a:spLocks noGrp="1"/>
          </p:cNvSpPr>
          <p:nvPr>
            <p:ph type="ftr" sz="quarter" idx="16"/>
          </p:nvPr>
        </p:nvSpPr>
        <p:spPr>
          <a:xfrm>
            <a:off x="4145280" y="6377940"/>
            <a:ext cx="3901440" cy="276999"/>
          </a:xfrm>
        </p:spPr>
        <p:txBody>
          <a:bodyPr/>
          <a:lstStyle>
            <a:lvl1pPr>
              <a:defRPr/>
            </a:lvl1pPr>
          </a:lstStyle>
          <a:p>
            <a:pPr>
              <a:defRPr/>
            </a:pPr>
            <a:endParaRPr lang="en-US"/>
          </a:p>
        </p:txBody>
      </p:sp>
      <p:sp>
        <p:nvSpPr>
          <p:cNvPr id="9" name="Slide Number Placeholder 5"/>
          <p:cNvSpPr>
            <a:spLocks noGrp="1"/>
          </p:cNvSpPr>
          <p:nvPr>
            <p:ph type="sldNum" sz="quarter" idx="17"/>
          </p:nvPr>
        </p:nvSpPr>
        <p:spPr>
          <a:xfrm>
            <a:off x="8778240" y="6377940"/>
            <a:ext cx="2804160" cy="276999"/>
          </a:xfrm>
        </p:spPr>
        <p:txBody>
          <a:bodyPr/>
          <a:lstStyle>
            <a:lvl1pPr>
              <a:defRPr/>
            </a:lvl1pPr>
          </a:lstStyle>
          <a:p>
            <a:pPr>
              <a:defRPr/>
            </a:pPr>
            <a:fld id="{B27D590B-83F2-344D-A1CE-2DD178303FBB}" type="slidenum">
              <a:rPr lang="en-US"/>
              <a:pPr>
                <a:defRPr/>
              </a:pPr>
              <a:t>‹#›</a:t>
            </a:fld>
            <a:endParaRPr lang="en-US"/>
          </a:p>
        </p:txBody>
      </p:sp>
    </p:spTree>
    <p:extLst>
      <p:ext uri="{BB962C8B-B14F-4D97-AF65-F5344CB8AC3E}">
        <p14:creationId xmlns:p14="http://schemas.microsoft.com/office/powerpoint/2010/main" val="16791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176C0-7BD4-4E35-A68A-41CB83986F3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4A97FFD-5828-4BFF-972A-62F03D7591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DFB6FE-36D0-47DE-9B2B-479017790CF6}"/>
              </a:ext>
            </a:extLst>
          </p:cNvPr>
          <p:cNvSpPr>
            <a:spLocks noGrp="1"/>
          </p:cNvSpPr>
          <p:nvPr>
            <p:ph type="sldNum" sz="quarter" idx="12"/>
          </p:nvPr>
        </p:nvSpPr>
        <p:spPr/>
        <p:txBody>
          <a:bodyPr/>
          <a:lstStyle/>
          <a:p>
            <a:fld id="{D5EA3676-8278-4748-9D7A-AD861B677FE8}" type="slidenum">
              <a:rPr lang="en-US" smtClean="0"/>
              <a:t>‹#›</a:t>
            </a:fld>
            <a:endParaRPr lang="en-US" dirty="0"/>
          </a:p>
        </p:txBody>
      </p:sp>
    </p:spTree>
    <p:extLst>
      <p:ext uri="{BB962C8B-B14F-4D97-AF65-F5344CB8AC3E}">
        <p14:creationId xmlns:p14="http://schemas.microsoft.com/office/powerpoint/2010/main" val="9572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43F791-2DBF-414E-BED7-F82534332F60}"/>
              </a:ext>
            </a:extLst>
          </p:cNvPr>
          <p:cNvSpPr>
            <a:spLocks noGrp="1"/>
          </p:cNvSpPr>
          <p:nvPr>
            <p:ph type="pic" sz="quarter" idx="11"/>
          </p:nvPr>
        </p:nvSpPr>
        <p:spPr>
          <a:xfrm>
            <a:off x="359605" y="0"/>
            <a:ext cx="11579743" cy="4119375"/>
          </a:xfrm>
          <a:custGeom>
            <a:avLst/>
            <a:gdLst>
              <a:gd name="connsiteX0" fmla="*/ 10075122 w 11579743"/>
              <a:gd name="connsiteY0" fmla="*/ 0 h 4119375"/>
              <a:gd name="connsiteX1" fmla="*/ 11579743 w 11579743"/>
              <a:gd name="connsiteY1" fmla="*/ 0 h 4119375"/>
              <a:gd name="connsiteX2" fmla="*/ 10156924 w 11579743"/>
              <a:gd name="connsiteY2" fmla="*/ 2464394 h 4119375"/>
              <a:gd name="connsiteX3" fmla="*/ 9028458 w 11579743"/>
              <a:gd name="connsiteY3" fmla="*/ 1812874 h 4119375"/>
              <a:gd name="connsiteX4" fmla="*/ 8445361 w 11579743"/>
              <a:gd name="connsiteY4" fmla="*/ 0 h 4119375"/>
              <a:gd name="connsiteX5" fmla="*/ 9949982 w 11579743"/>
              <a:gd name="connsiteY5" fmla="*/ 0 h 4119375"/>
              <a:gd name="connsiteX6" fmla="*/ 7970248 w 11579743"/>
              <a:gd name="connsiteY6" fmla="*/ 3429000 h 4119375"/>
              <a:gd name="connsiteX7" fmla="*/ 6841782 w 11579743"/>
              <a:gd name="connsiteY7" fmla="*/ 2777480 h 4119375"/>
              <a:gd name="connsiteX8" fmla="*/ 6783282 w 11579743"/>
              <a:gd name="connsiteY8" fmla="*/ 0 h 4119375"/>
              <a:gd name="connsiteX9" fmla="*/ 8287903 w 11579743"/>
              <a:gd name="connsiteY9" fmla="*/ 0 h 4119375"/>
              <a:gd name="connsiteX10" fmla="*/ 6218035 w 11579743"/>
              <a:gd name="connsiteY10" fmla="*/ 3585118 h 4119375"/>
              <a:gd name="connsiteX11" fmla="*/ 5089570 w 11579743"/>
              <a:gd name="connsiteY11" fmla="*/ 2933598 h 4119375"/>
              <a:gd name="connsiteX12" fmla="*/ 5120012 w 11579743"/>
              <a:gd name="connsiteY12" fmla="*/ 0 h 4119375"/>
              <a:gd name="connsiteX13" fmla="*/ 6624632 w 11579743"/>
              <a:gd name="connsiteY13" fmla="*/ 0 h 4119375"/>
              <a:gd name="connsiteX14" fmla="*/ 4246311 w 11579743"/>
              <a:gd name="connsiteY14" fmla="*/ 4119375 h 4119375"/>
              <a:gd name="connsiteX15" fmla="*/ 3117844 w 11579743"/>
              <a:gd name="connsiteY15" fmla="*/ 3467855 h 4119375"/>
              <a:gd name="connsiteX16" fmla="*/ 3468403 w 11579743"/>
              <a:gd name="connsiteY16" fmla="*/ 0 h 4119375"/>
              <a:gd name="connsiteX17" fmla="*/ 4973024 w 11579743"/>
              <a:gd name="connsiteY17" fmla="*/ 0 h 4119375"/>
              <a:gd name="connsiteX18" fmla="*/ 3290717 w 11579743"/>
              <a:gd name="connsiteY18" fmla="*/ 2913844 h 4119375"/>
              <a:gd name="connsiteX19" fmla="*/ 2162250 w 11579743"/>
              <a:gd name="connsiteY19" fmla="*/ 2262324 h 4119375"/>
              <a:gd name="connsiteX20" fmla="*/ 1789400 w 11579743"/>
              <a:gd name="connsiteY20" fmla="*/ 0 h 4119375"/>
              <a:gd name="connsiteX21" fmla="*/ 3294021 w 11579743"/>
              <a:gd name="connsiteY21" fmla="*/ 0 h 4119375"/>
              <a:gd name="connsiteX22" fmla="*/ 2259087 w 11579743"/>
              <a:gd name="connsiteY22" fmla="*/ 1792559 h 4119375"/>
              <a:gd name="connsiteX23" fmla="*/ 1130621 w 11579743"/>
              <a:gd name="connsiteY23" fmla="*/ 1141039 h 4119375"/>
              <a:gd name="connsiteX24" fmla="*/ 127605 w 11579743"/>
              <a:gd name="connsiteY24" fmla="*/ 0 h 4119375"/>
              <a:gd name="connsiteX25" fmla="*/ 1632226 w 11579743"/>
              <a:gd name="connsiteY25" fmla="*/ 0 h 4119375"/>
              <a:gd name="connsiteX26" fmla="*/ 1128466 w 11579743"/>
              <a:gd name="connsiteY26" fmla="*/ 872538 h 4119375"/>
              <a:gd name="connsiteX27" fmla="*/ 0 w 11579743"/>
              <a:gd name="connsiteY27" fmla="*/ 221018 h 41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79743" h="4119375">
                <a:moveTo>
                  <a:pt x="10075122" y="0"/>
                </a:moveTo>
                <a:lnTo>
                  <a:pt x="11579743" y="0"/>
                </a:lnTo>
                <a:lnTo>
                  <a:pt x="10156924" y="2464394"/>
                </a:lnTo>
                <a:lnTo>
                  <a:pt x="9028458" y="1812874"/>
                </a:lnTo>
                <a:close/>
                <a:moveTo>
                  <a:pt x="8445361" y="0"/>
                </a:moveTo>
                <a:lnTo>
                  <a:pt x="9949982" y="0"/>
                </a:lnTo>
                <a:lnTo>
                  <a:pt x="7970248" y="3429000"/>
                </a:lnTo>
                <a:lnTo>
                  <a:pt x="6841782" y="2777480"/>
                </a:lnTo>
                <a:close/>
                <a:moveTo>
                  <a:pt x="6783282" y="0"/>
                </a:moveTo>
                <a:lnTo>
                  <a:pt x="8287903" y="0"/>
                </a:lnTo>
                <a:lnTo>
                  <a:pt x="6218035" y="3585118"/>
                </a:lnTo>
                <a:lnTo>
                  <a:pt x="5089570" y="2933598"/>
                </a:lnTo>
                <a:close/>
                <a:moveTo>
                  <a:pt x="5120012" y="0"/>
                </a:moveTo>
                <a:lnTo>
                  <a:pt x="6624632" y="0"/>
                </a:lnTo>
                <a:lnTo>
                  <a:pt x="4246311" y="4119375"/>
                </a:lnTo>
                <a:lnTo>
                  <a:pt x="3117844" y="3467855"/>
                </a:lnTo>
                <a:close/>
                <a:moveTo>
                  <a:pt x="3468403" y="0"/>
                </a:moveTo>
                <a:lnTo>
                  <a:pt x="4973024" y="0"/>
                </a:lnTo>
                <a:lnTo>
                  <a:pt x="3290717" y="2913844"/>
                </a:lnTo>
                <a:lnTo>
                  <a:pt x="2162250" y="2262324"/>
                </a:lnTo>
                <a:close/>
                <a:moveTo>
                  <a:pt x="1789400" y="0"/>
                </a:moveTo>
                <a:lnTo>
                  <a:pt x="3294021" y="0"/>
                </a:lnTo>
                <a:lnTo>
                  <a:pt x="2259087" y="1792559"/>
                </a:lnTo>
                <a:lnTo>
                  <a:pt x="1130621" y="1141039"/>
                </a:lnTo>
                <a:close/>
                <a:moveTo>
                  <a:pt x="127605" y="0"/>
                </a:moveTo>
                <a:lnTo>
                  <a:pt x="1632226" y="0"/>
                </a:lnTo>
                <a:lnTo>
                  <a:pt x="1128466" y="872538"/>
                </a:lnTo>
                <a:lnTo>
                  <a:pt x="0" y="221018"/>
                </a:lnTo>
                <a:close/>
              </a:path>
            </a:pathLst>
          </a:custGeom>
          <a:noFill/>
        </p:spPr>
        <p:txBody>
          <a:bodyPr wrap="square">
            <a:noAutofit/>
          </a:bodyPr>
          <a:lstStyle/>
          <a:p>
            <a:endParaRPr lang="en-US" dirty="0"/>
          </a:p>
        </p:txBody>
      </p:sp>
    </p:spTree>
    <p:extLst>
      <p:ext uri="{BB962C8B-B14F-4D97-AF65-F5344CB8AC3E}">
        <p14:creationId xmlns:p14="http://schemas.microsoft.com/office/powerpoint/2010/main" val="298217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9C7BCD4-FA17-4555-A609-0BFF7B3B9E1F}" type="datetime1">
              <a:rPr lang="en-US" smtClean="0"/>
              <a:t>4/1/2021</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0490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4.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3905" y="731519"/>
            <a:ext cx="10664189" cy="472440"/>
          </a:xfrm>
          <a:prstGeom prst="rect">
            <a:avLst/>
          </a:prstGeom>
        </p:spPr>
        <p:txBody>
          <a:bodyPr wrap="square" lIns="0" tIns="0" rIns="0" bIns="0">
            <a:spAutoFit/>
          </a:bodyPr>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1645920" y="2010727"/>
            <a:ext cx="8456295" cy="2942590"/>
          </a:xfrm>
          <a:prstGeom prst="rect">
            <a:avLst/>
          </a:prstGeom>
        </p:spPr>
        <p:txBody>
          <a:bodyPr wrap="square" lIns="0" tIns="0" rIns="0" bIns="0">
            <a:spAutoFit/>
          </a:bodyPr>
          <a:lstStyle>
            <a:lvl1pPr>
              <a:defRPr sz="5400" b="0" i="0">
                <a:solidFill>
                  <a:srgbClr val="006FC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C869-B175-4E9D-A77D-9055BAB71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F8B0C-EC8C-4245-B201-64AD6D1FE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F1D15-FBD9-488B-801D-03C1682BA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975896B-7BAF-4438-8AE6-850D48CC4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5BE0CF-FE0B-4242-8720-84D3C20B0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A3676-8278-4748-9D7A-AD861B677FE8}" type="slidenum">
              <a:rPr lang="en-US" smtClean="0"/>
              <a:t>‹#›</a:t>
            </a:fld>
            <a:endParaRPr lang="en-US" dirty="0"/>
          </a:p>
        </p:txBody>
      </p:sp>
    </p:spTree>
    <p:extLst>
      <p:ext uri="{BB962C8B-B14F-4D97-AF65-F5344CB8AC3E}">
        <p14:creationId xmlns:p14="http://schemas.microsoft.com/office/powerpoint/2010/main" val="1604819294"/>
      </p:ext>
    </p:extLst>
  </p:cSld>
  <p:clrMap bg1="lt1" tx1="dk1" bg2="lt2" tx2="dk2" accent1="accent1" accent2="accent2" accent3="accent3" accent4="accent4" accent5="accent5" accent6="accent6" hlink="hlink" folHlink="folHlink"/>
  <p:sldLayoutIdLst>
    <p:sldLayoutId id="2147483655"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1141186"/>
      </p:ext>
    </p:extLst>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8C869-B175-4E9D-A77D-9055BAB71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F8B0C-EC8C-4245-B201-64AD6D1FE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F1D15-FBD9-488B-801D-03C1682BA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975896B-7BAF-4438-8AE6-850D48CC4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5BE0CF-FE0B-4242-8720-84D3C20B0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A3676-8278-4748-9D7A-AD861B677FE8}" type="slidenum">
              <a:rPr lang="en-US" smtClean="0"/>
              <a:t>‹#›</a:t>
            </a:fld>
            <a:endParaRPr lang="en-US" dirty="0"/>
          </a:p>
        </p:txBody>
      </p:sp>
    </p:spTree>
    <p:extLst>
      <p:ext uri="{BB962C8B-B14F-4D97-AF65-F5344CB8AC3E}">
        <p14:creationId xmlns:p14="http://schemas.microsoft.com/office/powerpoint/2010/main" val="78305505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sec.state.nm.us/" TargetMode="External"/><Relationship Id="rId5" Type="http://schemas.openxmlformats.org/officeDocument/2006/relationships/image" Target="../media/image20.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D9D7E7-DF77-490E-BCAC-DB04B380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828800" y="3913355"/>
            <a:ext cx="9829800" cy="1229788"/>
          </a:xfrm>
          <a:prstGeom prst="rect">
            <a:avLst/>
          </a:prstGeom>
        </p:spPr>
        <p:txBody>
          <a:bodyPr vert="horz" lIns="91440" tIns="45720" rIns="91440" bIns="45720" rtlCol="0" anchor="b">
            <a:normAutofit/>
          </a:bodyPr>
          <a:lstStyle/>
          <a:p>
            <a:pPr algn="l" rtl="0">
              <a:lnSpc>
                <a:spcPct val="90000"/>
              </a:lnSpc>
              <a:spcBef>
                <a:spcPct val="0"/>
              </a:spcBef>
            </a:pPr>
            <a:r>
              <a:rPr lang="en-US" sz="8000" b="1" kern="1200" spc="-30" dirty="0">
                <a:solidFill>
                  <a:srgbClr val="00B0F0"/>
                </a:solidFill>
                <a:latin typeface="+mj-lt"/>
                <a:cs typeface="+mj-cs"/>
              </a:rPr>
              <a:t>ETHICS WORSHOP</a:t>
            </a:r>
            <a:r>
              <a:rPr lang="en-US" sz="8000" b="1" kern="1200" spc="-30" dirty="0">
                <a:latin typeface="+mj-lt"/>
                <a:cs typeface="+mj-cs"/>
              </a:rPr>
              <a:t> </a:t>
            </a:r>
            <a:endParaRPr lang="en-US" sz="8000" kern="1200" dirty="0">
              <a:latin typeface="+mj-lt"/>
              <a:cs typeface="+mj-cs"/>
            </a:endParaRPr>
          </a:p>
        </p:txBody>
      </p:sp>
      <p:sp>
        <p:nvSpPr>
          <p:cNvPr id="15" name="Freeform: Shape 14">
            <a:extLst>
              <a:ext uri="{FF2B5EF4-FFF2-40B4-BE49-F238E27FC236}">
                <a16:creationId xmlns:a16="http://schemas.microsoft.com/office/drawing/2014/main" id="{D89AF302-1573-4DC3-9F33-A0090D863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682" y="470193"/>
            <a:ext cx="2446744" cy="2452562"/>
          </a:xfrm>
          <a:custGeom>
            <a:avLst/>
            <a:gdLst>
              <a:gd name="connsiteX0" fmla="*/ 0 w 2446744"/>
              <a:gd name="connsiteY0" fmla="*/ 0 h 2452562"/>
              <a:gd name="connsiteX1" fmla="*/ 230730 w 2446744"/>
              <a:gd name="connsiteY1" fmla="*/ 35214 h 2452562"/>
              <a:gd name="connsiteX2" fmla="*/ 2410483 w 2446744"/>
              <a:gd name="connsiteY2" fmla="*/ 2214968 h 2452562"/>
              <a:gd name="connsiteX3" fmla="*/ 2446744 w 2446744"/>
              <a:gd name="connsiteY3" fmla="*/ 2452562 h 2452562"/>
              <a:gd name="connsiteX4" fmla="*/ 1847625 w 2446744"/>
              <a:gd name="connsiteY4" fmla="*/ 2452562 h 2452562"/>
              <a:gd name="connsiteX5" fmla="*/ 1829601 w 2446744"/>
              <a:gd name="connsiteY5" fmla="*/ 2334463 h 2452562"/>
              <a:gd name="connsiteX6" fmla="*/ 111235 w 2446744"/>
              <a:gd name="connsiteY6" fmla="*/ 616095 h 2452562"/>
              <a:gd name="connsiteX7" fmla="*/ 0 w 2446744"/>
              <a:gd name="connsiteY7" fmla="*/ 599119 h 2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744" h="2452562">
                <a:moveTo>
                  <a:pt x="0" y="0"/>
                </a:moveTo>
                <a:lnTo>
                  <a:pt x="230730" y="35214"/>
                </a:lnTo>
                <a:cubicBezTo>
                  <a:pt x="1324840" y="259101"/>
                  <a:pt x="2186596" y="1120858"/>
                  <a:pt x="2410483" y="2214968"/>
                </a:cubicBezTo>
                <a:lnTo>
                  <a:pt x="2446744" y="2452562"/>
                </a:lnTo>
                <a:lnTo>
                  <a:pt x="1847625" y="2452562"/>
                </a:lnTo>
                <a:lnTo>
                  <a:pt x="1829601" y="2334463"/>
                </a:lnTo>
                <a:cubicBezTo>
                  <a:pt x="1653104" y="1471942"/>
                  <a:pt x="973755" y="792593"/>
                  <a:pt x="111235" y="616095"/>
                </a:cubicBezTo>
                <a:lnTo>
                  <a:pt x="0" y="599119"/>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0C082ED4-395D-4CAE-BC6E-E8E3D7AE6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4875" y="3163625"/>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0" y="0"/>
            <a:ext cx="12192000" cy="14382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371974"/>
            <a:ext cx="12192000" cy="24860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391401" y="990600"/>
            <a:ext cx="3429000" cy="2286000"/>
          </a:xfrm>
          <a:prstGeom prst="rect">
            <a:avLst/>
          </a:prstGeom>
          <a:blipFill>
            <a:blip r:embed="rId4" cstate="print"/>
            <a:stretch>
              <a:fillRect/>
            </a:stretch>
          </a:blipFill>
        </p:spPr>
        <p:txBody>
          <a:bodyPr wrap="square" lIns="0" tIns="0" rIns="0" bIns="0" rtlCol="0"/>
          <a:lstStyle/>
          <a:p>
            <a:endParaRPr/>
          </a:p>
        </p:txBody>
      </p:sp>
      <p:pic>
        <p:nvPicPr>
          <p:cNvPr id="10" name="Picture 9" descr="A picture containing text, clipart&#10;&#10;Description automatically generated">
            <a:extLst>
              <a:ext uri="{FF2B5EF4-FFF2-40B4-BE49-F238E27FC236}">
                <a16:creationId xmlns:a16="http://schemas.microsoft.com/office/drawing/2014/main" id="{2BF521C3-4C92-4C8B-96D1-B2DAB583A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600" y="1696474"/>
            <a:ext cx="3737776" cy="22387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9111" y="1143000"/>
            <a:ext cx="3544595" cy="5331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620431" y="1277192"/>
            <a:ext cx="3276600" cy="1077913"/>
          </a:xfrm>
          <a:prstGeom prst="rect">
            <a:avLst/>
          </a:prstGeom>
          <a:noFill/>
        </p:spPr>
        <p:txBody>
          <a:bodyPr>
            <a:spAutoFit/>
          </a:bodyPr>
          <a:lstStyle/>
          <a:p>
            <a:pPr algn="ctr">
              <a:defRPr/>
            </a:pPr>
            <a:r>
              <a:rPr lang="en-US" sz="3200" dirty="0"/>
              <a:t>All your business decisions</a:t>
            </a:r>
          </a:p>
        </p:txBody>
      </p:sp>
      <p:sp>
        <p:nvSpPr>
          <p:cNvPr id="5" name="TextBox 4"/>
          <p:cNvSpPr txBox="1"/>
          <p:nvPr/>
        </p:nvSpPr>
        <p:spPr>
          <a:xfrm>
            <a:off x="3126050" y="5613400"/>
            <a:ext cx="2265362" cy="1323439"/>
          </a:xfrm>
          <a:prstGeom prst="rect">
            <a:avLst/>
          </a:prstGeom>
          <a:noFill/>
        </p:spPr>
        <p:txBody>
          <a:bodyPr wrap="square">
            <a:spAutoFit/>
          </a:bodyPr>
          <a:lstStyle/>
          <a:p>
            <a:pPr algn="ctr">
              <a:defRPr/>
            </a:pPr>
            <a:r>
              <a:rPr lang="en-US" sz="4000" b="1" dirty="0">
                <a:solidFill>
                  <a:srgbClr val="FF0000"/>
                </a:solidFill>
              </a:rPr>
              <a:t>KEY </a:t>
            </a:r>
          </a:p>
          <a:p>
            <a:pPr algn="ctr">
              <a:defRPr/>
            </a:pPr>
            <a:r>
              <a:rPr lang="en-US" sz="4000" b="1" dirty="0">
                <a:solidFill>
                  <a:srgbClr val="FF0000"/>
                </a:solidFill>
              </a:rPr>
              <a:t>Decisions</a:t>
            </a:r>
          </a:p>
        </p:txBody>
      </p:sp>
      <p:sp>
        <p:nvSpPr>
          <p:cNvPr id="6" name="TextBox 5"/>
          <p:cNvSpPr txBox="1"/>
          <p:nvPr/>
        </p:nvSpPr>
        <p:spPr>
          <a:xfrm>
            <a:off x="6248400" y="1447800"/>
            <a:ext cx="5562600" cy="584775"/>
          </a:xfrm>
          <a:prstGeom prst="rect">
            <a:avLst/>
          </a:prstGeom>
          <a:noFill/>
        </p:spPr>
        <p:txBody>
          <a:bodyPr wrap="square">
            <a:spAutoFit/>
          </a:bodyPr>
          <a:lstStyle/>
          <a:p>
            <a:pPr>
              <a:defRPr/>
            </a:pPr>
            <a:r>
              <a:rPr lang="en-US" sz="3200" b="1" dirty="0">
                <a:latin typeface="+mj-lt"/>
              </a:rPr>
              <a:t>Fork in the Road &amp; </a:t>
            </a:r>
            <a:r>
              <a:rPr lang="en-US" sz="3200" b="1" dirty="0">
                <a:solidFill>
                  <a:srgbClr val="00B0F0"/>
                </a:solidFill>
                <a:latin typeface="+mj-lt"/>
              </a:rPr>
              <a:t>Current Path</a:t>
            </a:r>
          </a:p>
        </p:txBody>
      </p:sp>
      <p:sp>
        <p:nvSpPr>
          <p:cNvPr id="7" name="TextBox 6"/>
          <p:cNvSpPr txBox="1"/>
          <p:nvPr/>
        </p:nvSpPr>
        <p:spPr>
          <a:xfrm>
            <a:off x="6248400" y="2443164"/>
            <a:ext cx="3581400" cy="585787"/>
          </a:xfrm>
          <a:prstGeom prst="rect">
            <a:avLst/>
          </a:prstGeom>
          <a:noFill/>
        </p:spPr>
        <p:txBody>
          <a:bodyPr>
            <a:spAutoFit/>
          </a:bodyPr>
          <a:lstStyle/>
          <a:p>
            <a:pPr>
              <a:defRPr/>
            </a:pPr>
            <a:r>
              <a:rPr lang="en-US" sz="3200" b="1" dirty="0">
                <a:latin typeface="+mj-lt"/>
              </a:rPr>
              <a:t>Controversy</a:t>
            </a:r>
          </a:p>
        </p:txBody>
      </p:sp>
      <p:sp>
        <p:nvSpPr>
          <p:cNvPr id="8" name="TextBox 7"/>
          <p:cNvSpPr txBox="1"/>
          <p:nvPr/>
        </p:nvSpPr>
        <p:spPr>
          <a:xfrm>
            <a:off x="6324600" y="3429000"/>
            <a:ext cx="3962400" cy="584200"/>
          </a:xfrm>
          <a:prstGeom prst="rect">
            <a:avLst/>
          </a:prstGeom>
          <a:noFill/>
        </p:spPr>
        <p:txBody>
          <a:bodyPr>
            <a:spAutoFit/>
          </a:bodyPr>
          <a:lstStyle/>
          <a:p>
            <a:pPr>
              <a:defRPr/>
            </a:pPr>
            <a:r>
              <a:rPr lang="en-US" sz="3200" b="1" dirty="0">
                <a:latin typeface="+mj-lt"/>
              </a:rPr>
              <a:t>Impact/Risk Level</a:t>
            </a:r>
          </a:p>
        </p:txBody>
      </p:sp>
      <p:sp>
        <p:nvSpPr>
          <p:cNvPr id="9" name="TextBox 8"/>
          <p:cNvSpPr txBox="1"/>
          <p:nvPr/>
        </p:nvSpPr>
        <p:spPr>
          <a:xfrm>
            <a:off x="6400800" y="4198938"/>
            <a:ext cx="3733800" cy="584200"/>
          </a:xfrm>
          <a:prstGeom prst="rect">
            <a:avLst/>
          </a:prstGeom>
          <a:noFill/>
        </p:spPr>
        <p:txBody>
          <a:bodyPr>
            <a:spAutoFit/>
          </a:bodyPr>
          <a:lstStyle/>
          <a:p>
            <a:pPr marL="457200" indent="-457200">
              <a:buClr>
                <a:srgbClr val="FF0000"/>
              </a:buClr>
              <a:buFont typeface="Arial"/>
              <a:buChar char="•"/>
              <a:defRPr/>
            </a:pPr>
            <a:r>
              <a:rPr lang="en-US" sz="3200" b="1" dirty="0">
                <a:latin typeface="+mj-lt"/>
              </a:rPr>
              <a:t>For Stakeholders</a:t>
            </a:r>
          </a:p>
        </p:txBody>
      </p:sp>
      <p:sp>
        <p:nvSpPr>
          <p:cNvPr id="10" name="TextBox 9"/>
          <p:cNvSpPr txBox="1"/>
          <p:nvPr/>
        </p:nvSpPr>
        <p:spPr>
          <a:xfrm>
            <a:off x="6400800" y="5029200"/>
            <a:ext cx="4343400" cy="584200"/>
          </a:xfrm>
          <a:prstGeom prst="rect">
            <a:avLst/>
          </a:prstGeom>
          <a:noFill/>
        </p:spPr>
        <p:txBody>
          <a:bodyPr>
            <a:spAutoFit/>
          </a:bodyPr>
          <a:lstStyle/>
          <a:p>
            <a:pPr marL="457200" indent="-457200">
              <a:buClr>
                <a:srgbClr val="FF0000"/>
              </a:buClr>
              <a:buFont typeface="Arial"/>
              <a:buChar char="•"/>
              <a:defRPr/>
            </a:pPr>
            <a:r>
              <a:rPr lang="en-US" sz="3200" b="1" dirty="0">
                <a:latin typeface="+mj-lt"/>
              </a:rPr>
              <a:t>Morale</a:t>
            </a:r>
          </a:p>
        </p:txBody>
      </p:sp>
      <p:sp>
        <p:nvSpPr>
          <p:cNvPr id="11" name="TextBox 10"/>
          <p:cNvSpPr txBox="1"/>
          <p:nvPr/>
        </p:nvSpPr>
        <p:spPr>
          <a:xfrm>
            <a:off x="6400800" y="5867400"/>
            <a:ext cx="4114800" cy="1077218"/>
          </a:xfrm>
          <a:prstGeom prst="rect">
            <a:avLst/>
          </a:prstGeom>
          <a:noFill/>
        </p:spPr>
        <p:txBody>
          <a:bodyPr wrap="square">
            <a:spAutoFit/>
          </a:bodyPr>
          <a:lstStyle/>
          <a:p>
            <a:pPr marL="457200" indent="-457200">
              <a:buClr>
                <a:srgbClr val="FF0000"/>
              </a:buClr>
              <a:buFont typeface="Arial"/>
              <a:buChar char="•"/>
              <a:defRPr/>
            </a:pPr>
            <a:r>
              <a:rPr lang="en-US" sz="3200" b="1" dirty="0">
                <a:latin typeface="+mj-lt"/>
              </a:rPr>
              <a:t>Reputation LICENSES / CAREERS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2590800" y="801469"/>
            <a:ext cx="8610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srgbClr val="00B0F0"/>
                </a:solidFill>
                <a:latin typeface="Calibri" charset="0"/>
              </a:rPr>
              <a:t>THE Standard for Key Decision Design </a:t>
            </a:r>
          </a:p>
        </p:txBody>
      </p:sp>
      <p:sp>
        <p:nvSpPr>
          <p:cNvPr id="5" name="TextBox 4"/>
          <p:cNvSpPr txBox="1">
            <a:spLocks noChangeArrowheads="1"/>
          </p:cNvSpPr>
          <p:nvPr/>
        </p:nvSpPr>
        <p:spPr bwMode="auto">
          <a:xfrm>
            <a:off x="6562784" y="3352800"/>
            <a:ext cx="28956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FFC505"/>
                </a:solidFill>
                <a:latin typeface="Calibri" charset="0"/>
              </a:rPr>
              <a:t>Reputation</a:t>
            </a:r>
          </a:p>
          <a:p>
            <a:pPr eaLnBrk="1" hangingPunct="1"/>
            <a:r>
              <a:rPr lang="en-US" sz="3200" b="1" i="1" dirty="0">
                <a:solidFill>
                  <a:srgbClr val="000000"/>
                </a:solidFill>
                <a:latin typeface="Calibri" charset="0"/>
              </a:rPr>
              <a:t>+ Credibility</a:t>
            </a:r>
          </a:p>
          <a:p>
            <a:pPr eaLnBrk="1" hangingPunct="1"/>
            <a:endParaRPr lang="en-US" sz="3200" b="1" dirty="0">
              <a:solidFill>
                <a:srgbClr val="FFC505"/>
              </a:solidFill>
              <a:latin typeface="Calibri" charset="0"/>
            </a:endParaRPr>
          </a:p>
        </p:txBody>
      </p:sp>
      <p:sp>
        <p:nvSpPr>
          <p:cNvPr id="2" name="TextBox 1"/>
          <p:cNvSpPr txBox="1">
            <a:spLocks noChangeArrowheads="1"/>
          </p:cNvSpPr>
          <p:nvPr/>
        </p:nvSpPr>
        <p:spPr bwMode="auto">
          <a:xfrm>
            <a:off x="6562784" y="4922838"/>
            <a:ext cx="347779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FFC505"/>
                </a:solidFill>
                <a:latin typeface="Calibri" charset="0"/>
              </a:rPr>
              <a:t>Resilience</a:t>
            </a:r>
          </a:p>
          <a:p>
            <a:pPr eaLnBrk="1" hangingPunct="1"/>
            <a:r>
              <a:rPr lang="en-US" sz="3200" b="1" i="1" dirty="0">
                <a:solidFill>
                  <a:srgbClr val="000000"/>
                </a:solidFill>
                <a:latin typeface="Calibri" charset="0"/>
              </a:rPr>
              <a:t>+ Decision Capacity</a:t>
            </a:r>
          </a:p>
        </p:txBody>
      </p:sp>
      <p:sp>
        <p:nvSpPr>
          <p:cNvPr id="4" name="TextBox 3"/>
          <p:cNvSpPr txBox="1">
            <a:spLocks noChangeArrowheads="1"/>
          </p:cNvSpPr>
          <p:nvPr/>
        </p:nvSpPr>
        <p:spPr bwMode="auto">
          <a:xfrm>
            <a:off x="6477000" y="1905000"/>
            <a:ext cx="34290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FFC505"/>
                </a:solidFill>
                <a:latin typeface="Calibri" charset="0"/>
              </a:rPr>
              <a:t>Results (R.O.D.) </a:t>
            </a:r>
          </a:p>
          <a:p>
            <a:pPr eaLnBrk="1" hangingPunct="1"/>
            <a:r>
              <a:rPr lang="en-US" sz="3200" b="1" i="1" dirty="0">
                <a:latin typeface="Calibri" charset="0"/>
              </a:rPr>
              <a:t>+ Benefits - Costs</a:t>
            </a:r>
          </a:p>
        </p:txBody>
      </p:sp>
      <p:pic>
        <p:nvPicPr>
          <p:cNvPr id="3" name="Picture 2"/>
          <p:cNvPicPr>
            <a:picLocks noChangeAspect="1"/>
          </p:cNvPicPr>
          <p:nvPr/>
        </p:nvPicPr>
        <p:blipFill>
          <a:blip r:embed="rId3"/>
          <a:stretch>
            <a:fillRect/>
          </a:stretch>
        </p:blipFill>
        <p:spPr>
          <a:xfrm>
            <a:off x="2057401" y="1447800"/>
            <a:ext cx="4125363" cy="5392225"/>
          </a:xfrm>
          <a:prstGeom prst="rect">
            <a:avLst/>
          </a:prstGeom>
        </p:spPr>
      </p:pic>
    </p:spTree>
    <p:extLst>
      <p:ext uri="{BB962C8B-B14F-4D97-AF65-F5344CB8AC3E}">
        <p14:creationId xmlns:p14="http://schemas.microsoft.com/office/powerpoint/2010/main" val="1477077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iStock_000003118524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07934"/>
            <a:ext cx="8561254" cy="5650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6" name="TextBox 2"/>
          <p:cNvSpPr txBox="1">
            <a:spLocks noChangeArrowheads="1"/>
          </p:cNvSpPr>
          <p:nvPr/>
        </p:nvSpPr>
        <p:spPr bwMode="auto">
          <a:xfrm>
            <a:off x="7543800" y="1284012"/>
            <a:ext cx="3581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srgbClr val="FFFF00"/>
                </a:solidFill>
                <a:latin typeface="Calibri" charset="0"/>
                <a:cs typeface="Calibri" charset="0"/>
              </a:rPr>
              <a:t>INTEGRITY</a:t>
            </a:r>
          </a:p>
        </p:txBody>
      </p:sp>
      <p:sp>
        <p:nvSpPr>
          <p:cNvPr id="35844" name="TextBox 3"/>
          <p:cNvSpPr txBox="1">
            <a:spLocks noChangeArrowheads="1"/>
          </p:cNvSpPr>
          <p:nvPr/>
        </p:nvSpPr>
        <p:spPr bwMode="auto">
          <a:xfrm rot="1733334">
            <a:off x="2413343" y="4703876"/>
            <a:ext cx="7575551"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chemeClr val="bg1"/>
                </a:solidFill>
                <a:latin typeface="Calibri" charset="0"/>
                <a:cs typeface="Calibri" charset="0"/>
              </a:rPr>
              <a:t>..what you                  have a right to do..</a:t>
            </a:r>
          </a:p>
        </p:txBody>
      </p:sp>
      <p:sp>
        <p:nvSpPr>
          <p:cNvPr id="57349" name="TextBox 3"/>
          <p:cNvSpPr txBox="1">
            <a:spLocks noChangeArrowheads="1"/>
          </p:cNvSpPr>
          <p:nvPr/>
        </p:nvSpPr>
        <p:spPr bwMode="auto">
          <a:xfrm rot="1733334">
            <a:off x="5777502" y="2715582"/>
            <a:ext cx="44402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000000"/>
                </a:solidFill>
                <a:latin typeface="Calibri" charset="0"/>
                <a:cs typeface="Calibri" charset="0"/>
              </a:rPr>
              <a:t>      </a:t>
            </a:r>
            <a:r>
              <a:rPr lang="en-US" sz="3600" b="1" dirty="0">
                <a:solidFill>
                  <a:srgbClr val="FFFF02"/>
                </a:solidFill>
                <a:latin typeface="Calibri" charset="0"/>
                <a:cs typeface="Calibri" charset="0"/>
              </a:rPr>
              <a:t>what is right to do</a:t>
            </a:r>
          </a:p>
        </p:txBody>
      </p:sp>
      <p:sp>
        <p:nvSpPr>
          <p:cNvPr id="57350" name="TextBox 9"/>
          <p:cNvSpPr txBox="1">
            <a:spLocks noChangeArrowheads="1"/>
          </p:cNvSpPr>
          <p:nvPr/>
        </p:nvSpPr>
        <p:spPr bwMode="auto">
          <a:xfrm rot="-1011452">
            <a:off x="5991541" y="3992337"/>
            <a:ext cx="24907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FFFF00"/>
                </a:solidFill>
                <a:latin typeface="Calibri" charset="0"/>
                <a:cs typeface="Calibri" charset="0"/>
              </a:rPr>
              <a:t>&gt;&gt;Dialogue&gt;&gt;</a:t>
            </a:r>
          </a:p>
        </p:txBody>
      </p:sp>
      <p:sp>
        <p:nvSpPr>
          <p:cNvPr id="7" name="TextBox 6"/>
          <p:cNvSpPr txBox="1">
            <a:spLocks noChangeArrowheads="1"/>
          </p:cNvSpPr>
          <p:nvPr/>
        </p:nvSpPr>
        <p:spPr bwMode="auto">
          <a:xfrm>
            <a:off x="2822509" y="5334000"/>
            <a:ext cx="2438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latin typeface="Calibri" charset="0"/>
                <a:cs typeface="Calibri" charset="0"/>
              </a:rPr>
              <a:t>Policy violation </a:t>
            </a:r>
          </a:p>
          <a:p>
            <a:pPr eaLnBrk="1" hangingPunct="1"/>
            <a:endParaRPr lang="en-US" b="1" dirty="0">
              <a:solidFill>
                <a:schemeClr val="bg1"/>
              </a:solidFill>
              <a:latin typeface="Calibri" charset="0"/>
              <a:cs typeface="Calibri" charset="0"/>
            </a:endParaRPr>
          </a:p>
          <a:p>
            <a:pPr eaLnBrk="1" hangingPunct="1"/>
            <a:r>
              <a:rPr lang="en-US" b="1" dirty="0">
                <a:solidFill>
                  <a:schemeClr val="bg1"/>
                </a:solidFill>
                <a:latin typeface="Calibri" charset="0"/>
                <a:cs typeface="Calibri" charset="0"/>
              </a:rPr>
              <a:t>Wrongdoing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57349" grpId="0"/>
      <p:bldP spid="5735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idx="4294967295"/>
          </p:nvPr>
        </p:nvSpPr>
        <p:spPr>
          <a:xfrm>
            <a:off x="4972844" y="470696"/>
            <a:ext cx="6228556" cy="611187"/>
          </a:xfrm>
        </p:spPr>
        <p:txBody>
          <a:bodyPr>
            <a:normAutofit/>
          </a:bodyPr>
          <a:lstStyle/>
          <a:p>
            <a:pPr>
              <a:buClr>
                <a:srgbClr val="3366FF"/>
              </a:buClr>
              <a:defRPr/>
            </a:pPr>
            <a:r>
              <a:rPr lang="en-US" sz="3600" b="1" dirty="0">
                <a:solidFill>
                  <a:srgbClr val="FFC000"/>
                </a:solidFill>
                <a:latin typeface="Calibri" charset="0"/>
                <a:cs typeface="Calibri" charset="0"/>
              </a:rPr>
              <a:t>Five Dialogue Questions to…</a:t>
            </a:r>
            <a:endParaRPr lang="en-US" dirty="0">
              <a:solidFill>
                <a:srgbClr val="FFC000"/>
              </a:solidFill>
              <a:latin typeface="Calibri" charset="0"/>
              <a:cs typeface="Calibri" charset="0"/>
            </a:endParaRPr>
          </a:p>
        </p:txBody>
      </p:sp>
      <p:sp>
        <p:nvSpPr>
          <p:cNvPr id="15" name="TextBox 14"/>
          <p:cNvSpPr txBox="1">
            <a:spLocks noChangeArrowheads="1"/>
          </p:cNvSpPr>
          <p:nvPr/>
        </p:nvSpPr>
        <p:spPr bwMode="auto">
          <a:xfrm>
            <a:off x="2284726" y="1197274"/>
            <a:ext cx="41846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Calibri" charset="0"/>
                <a:cs typeface="Calibri" charset="0"/>
              </a:rPr>
              <a:t>Generate clarity at each step </a:t>
            </a:r>
          </a:p>
        </p:txBody>
      </p:sp>
      <p:cxnSp>
        <p:nvCxnSpPr>
          <p:cNvPr id="25" name="Straight Connector 24"/>
          <p:cNvCxnSpPr/>
          <p:nvPr/>
        </p:nvCxnSpPr>
        <p:spPr>
          <a:xfrm flipH="1">
            <a:off x="2286001" y="2366963"/>
            <a:ext cx="7910513"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124200" y="3249700"/>
            <a:ext cx="7072314"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733801" y="4106863"/>
            <a:ext cx="6462713"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105401" y="5942013"/>
            <a:ext cx="5091113"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a:spLocks noChangeArrowheads="1"/>
          </p:cNvSpPr>
          <p:nvPr/>
        </p:nvSpPr>
        <p:spPr bwMode="auto">
          <a:xfrm>
            <a:off x="2438401" y="1709739"/>
            <a:ext cx="7758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Point of view? </a:t>
            </a:r>
          </a:p>
        </p:txBody>
      </p:sp>
      <p:sp>
        <p:nvSpPr>
          <p:cNvPr id="16" name="TextBox 15"/>
          <p:cNvSpPr txBox="1">
            <a:spLocks noChangeArrowheads="1"/>
          </p:cNvSpPr>
          <p:nvPr/>
        </p:nvSpPr>
        <p:spPr bwMode="auto">
          <a:xfrm>
            <a:off x="2895601" y="2514601"/>
            <a:ext cx="78343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Importance to Stakeholders?</a:t>
            </a:r>
          </a:p>
        </p:txBody>
      </p:sp>
      <p:sp>
        <p:nvSpPr>
          <p:cNvPr id="19" name="TextBox 18"/>
          <p:cNvSpPr txBox="1">
            <a:spLocks noChangeArrowheads="1"/>
          </p:cNvSpPr>
          <p:nvPr/>
        </p:nvSpPr>
        <p:spPr bwMode="auto">
          <a:xfrm>
            <a:off x="3698950" y="3429001"/>
            <a:ext cx="68294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Priorities?</a:t>
            </a:r>
          </a:p>
        </p:txBody>
      </p:sp>
      <p:sp>
        <p:nvSpPr>
          <p:cNvPr id="20" name="TextBox 19"/>
          <p:cNvSpPr txBox="1">
            <a:spLocks noChangeArrowheads="1"/>
          </p:cNvSpPr>
          <p:nvPr/>
        </p:nvSpPr>
        <p:spPr bwMode="auto">
          <a:xfrm>
            <a:off x="4377051" y="4267201"/>
            <a:ext cx="61277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Alignment and Risk?</a:t>
            </a:r>
          </a:p>
        </p:txBody>
      </p:sp>
      <p:sp>
        <p:nvSpPr>
          <p:cNvPr id="23" name="TextBox 22"/>
          <p:cNvSpPr txBox="1">
            <a:spLocks noChangeArrowheads="1"/>
          </p:cNvSpPr>
          <p:nvPr/>
        </p:nvSpPr>
        <p:spPr bwMode="auto">
          <a:xfrm>
            <a:off x="5032376" y="5257801"/>
            <a:ext cx="53197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Credible Engagement?</a:t>
            </a:r>
          </a:p>
        </p:txBody>
      </p:sp>
      <p:cxnSp>
        <p:nvCxnSpPr>
          <p:cNvPr id="24" name="Straight Connector 23"/>
          <p:cNvCxnSpPr/>
          <p:nvPr/>
        </p:nvCxnSpPr>
        <p:spPr>
          <a:xfrm flipH="1">
            <a:off x="4443413" y="5054600"/>
            <a:ext cx="5753100"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001839" y="2616200"/>
            <a:ext cx="2714625" cy="3455988"/>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37902" name="TextBox 1"/>
          <p:cNvSpPr txBox="1">
            <a:spLocks noChangeArrowheads="1"/>
          </p:cNvSpPr>
          <p:nvPr/>
        </p:nvSpPr>
        <p:spPr bwMode="auto">
          <a:xfrm>
            <a:off x="5258594" y="6125366"/>
            <a:ext cx="412273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FFCC00"/>
                </a:solidFill>
                <a:latin typeface="Calibri" charset="0"/>
                <a:cs typeface="Calibri" charset="0"/>
              </a:rPr>
              <a:t>…Decision Integrity</a:t>
            </a:r>
            <a:endParaRPr lang="en-US" sz="3600" b="1" dirty="0"/>
          </a:p>
        </p:txBody>
      </p:sp>
    </p:spTree>
    <p:extLst>
      <p:ext uri="{BB962C8B-B14F-4D97-AF65-F5344CB8AC3E}">
        <p14:creationId xmlns:p14="http://schemas.microsoft.com/office/powerpoint/2010/main" val="812546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P spid="16" grpId="0"/>
      <p:bldP spid="19" grpId="0"/>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iStock_000008802375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213171"/>
            <a:ext cx="3767140" cy="5644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8" name="TextBox 3"/>
          <p:cNvSpPr txBox="1">
            <a:spLocks noChangeArrowheads="1"/>
          </p:cNvSpPr>
          <p:nvPr/>
        </p:nvSpPr>
        <p:spPr bwMode="auto">
          <a:xfrm>
            <a:off x="4572000" y="810612"/>
            <a:ext cx="3581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latin typeface="Calibri" charset="0"/>
              </a:rPr>
              <a:t>Scalable </a:t>
            </a:r>
          </a:p>
        </p:txBody>
      </p:sp>
      <p:sp>
        <p:nvSpPr>
          <p:cNvPr id="65539" name="TextBox 4"/>
          <p:cNvSpPr txBox="1">
            <a:spLocks noChangeArrowheads="1"/>
          </p:cNvSpPr>
          <p:nvPr/>
        </p:nvSpPr>
        <p:spPr bwMode="auto">
          <a:xfrm>
            <a:off x="4419600" y="1828801"/>
            <a:ext cx="289560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dirty="0">
                <a:latin typeface="Calibri" charset="0"/>
              </a:rPr>
              <a:t> </a:t>
            </a:r>
            <a:r>
              <a:rPr lang="en-US" sz="3200" b="1" dirty="0">
                <a:latin typeface="Calibri" charset="0"/>
              </a:rPr>
              <a:t>Complex</a:t>
            </a:r>
            <a:r>
              <a:rPr lang="en-US" sz="3200" dirty="0">
                <a:latin typeface="Calibri" charset="0"/>
              </a:rPr>
              <a:t> … </a:t>
            </a:r>
            <a:endParaRPr lang="en-US" sz="3200" dirty="0">
              <a:solidFill>
                <a:srgbClr val="FF0000"/>
              </a:solidFill>
              <a:latin typeface="Calibri" charset="0"/>
            </a:endParaRPr>
          </a:p>
          <a:p>
            <a:pPr eaLnBrk="1" hangingPunct="1"/>
            <a:endParaRPr lang="en-US" sz="3200" dirty="0">
              <a:latin typeface="Calibri" charset="0"/>
            </a:endParaRPr>
          </a:p>
          <a:p>
            <a:pPr eaLnBrk="1" hangingPunct="1">
              <a:buFont typeface="Arial" charset="0"/>
              <a:buChar char="•"/>
            </a:pPr>
            <a:r>
              <a:rPr lang="en-US" sz="3200" b="1" dirty="0">
                <a:latin typeface="Calibri" charset="0"/>
              </a:rPr>
              <a:t> Full </a:t>
            </a:r>
            <a:r>
              <a:rPr lang="en-US" sz="3200" dirty="0">
                <a:latin typeface="Calibri" charset="0"/>
              </a:rPr>
              <a:t>… </a:t>
            </a:r>
          </a:p>
          <a:p>
            <a:pPr eaLnBrk="1" hangingPunct="1"/>
            <a:endParaRPr lang="en-US" sz="3200" dirty="0">
              <a:latin typeface="Calibri" charset="0"/>
            </a:endParaRPr>
          </a:p>
          <a:p>
            <a:pPr eaLnBrk="1" hangingPunct="1">
              <a:buFont typeface="Arial" charset="0"/>
              <a:buChar char="•"/>
            </a:pPr>
            <a:r>
              <a:rPr lang="en-US" sz="3200" dirty="0">
                <a:latin typeface="Calibri" charset="0"/>
              </a:rPr>
              <a:t> </a:t>
            </a:r>
            <a:r>
              <a:rPr lang="en-US" sz="3200" b="1" dirty="0">
                <a:latin typeface="Calibri" charset="0"/>
              </a:rPr>
              <a:t>Brief</a:t>
            </a:r>
            <a:r>
              <a:rPr lang="en-US" sz="3200" dirty="0">
                <a:latin typeface="Calibri" charset="0"/>
              </a:rPr>
              <a:t> … </a:t>
            </a:r>
          </a:p>
          <a:p>
            <a:pPr eaLnBrk="1" hangingPunct="1"/>
            <a:endParaRPr lang="en-US" sz="3200" dirty="0">
              <a:latin typeface="Calibri" charset="0"/>
            </a:endParaRPr>
          </a:p>
          <a:p>
            <a:pPr eaLnBrk="1" hangingPunct="1">
              <a:buFont typeface="Arial" charset="0"/>
              <a:buChar char="•"/>
            </a:pPr>
            <a:r>
              <a:rPr lang="en-US" sz="3200" dirty="0">
                <a:latin typeface="Calibri" charset="0"/>
              </a:rPr>
              <a:t> </a:t>
            </a:r>
            <a:r>
              <a:rPr lang="ja-JP" altLang="en-US" sz="3200" b="1" dirty="0">
                <a:latin typeface="Calibri" charset="0"/>
              </a:rPr>
              <a:t>‘</a:t>
            </a:r>
            <a:r>
              <a:rPr lang="en-US" altLang="ja-JP" sz="3200" b="1" dirty="0">
                <a:latin typeface="Calibri" charset="0"/>
              </a:rPr>
              <a:t>On-the-Fly</a:t>
            </a:r>
            <a:r>
              <a:rPr lang="ja-JP" altLang="en-US" sz="3200" b="1" dirty="0">
                <a:latin typeface="Calibri" charset="0"/>
              </a:rPr>
              <a:t>’</a:t>
            </a:r>
            <a:r>
              <a:rPr lang="en-US" altLang="ja-JP" sz="3200" dirty="0">
                <a:latin typeface="Calibri" charset="0"/>
              </a:rPr>
              <a:t>… </a:t>
            </a:r>
            <a:endParaRPr lang="en-US" sz="3200" dirty="0">
              <a:latin typeface="Calibri" charset="0"/>
            </a:endParaRPr>
          </a:p>
        </p:txBody>
      </p:sp>
      <p:sp>
        <p:nvSpPr>
          <p:cNvPr id="3" name="TextBox 2"/>
          <p:cNvSpPr txBox="1"/>
          <p:nvPr/>
        </p:nvSpPr>
        <p:spPr>
          <a:xfrm>
            <a:off x="7648575" y="1839914"/>
            <a:ext cx="2209800" cy="3540125"/>
          </a:xfrm>
          <a:prstGeom prst="rect">
            <a:avLst/>
          </a:prstGeom>
          <a:noFill/>
        </p:spPr>
        <p:txBody>
          <a:bodyPr>
            <a:spAutoFit/>
          </a:bodyPr>
          <a:lstStyle/>
          <a:p>
            <a:pPr>
              <a:defRPr/>
            </a:pPr>
            <a:r>
              <a:rPr lang="en-US" sz="3200" b="1" dirty="0">
                <a:solidFill>
                  <a:srgbClr val="FF0000"/>
                </a:solidFill>
              </a:rPr>
              <a:t>4 </a:t>
            </a:r>
            <a:r>
              <a:rPr lang="en-US" sz="3200" b="1" dirty="0" err="1">
                <a:solidFill>
                  <a:srgbClr val="FF0000"/>
                </a:solidFill>
              </a:rPr>
              <a:t>hrs</a:t>
            </a:r>
            <a:r>
              <a:rPr lang="en-US" sz="3200" b="1" dirty="0">
                <a:solidFill>
                  <a:srgbClr val="FF0000"/>
                </a:solidFill>
              </a:rPr>
              <a:t>+</a:t>
            </a:r>
          </a:p>
          <a:p>
            <a:pPr>
              <a:defRPr/>
            </a:pPr>
            <a:endParaRPr lang="en-US" sz="3200" b="1" dirty="0">
              <a:solidFill>
                <a:srgbClr val="FF0000"/>
              </a:solidFill>
            </a:endParaRPr>
          </a:p>
          <a:p>
            <a:pPr>
              <a:defRPr/>
            </a:pPr>
            <a:r>
              <a:rPr lang="en-US" sz="3200" b="1" dirty="0">
                <a:solidFill>
                  <a:srgbClr val="FF0000"/>
                </a:solidFill>
              </a:rPr>
              <a:t>2 </a:t>
            </a:r>
            <a:r>
              <a:rPr lang="en-US" sz="3200" b="1" dirty="0" err="1">
                <a:solidFill>
                  <a:srgbClr val="FF0000"/>
                </a:solidFill>
              </a:rPr>
              <a:t>hrs</a:t>
            </a:r>
            <a:endParaRPr lang="en-US" sz="3200" b="1" dirty="0">
              <a:solidFill>
                <a:srgbClr val="FF0000"/>
              </a:solidFill>
            </a:endParaRPr>
          </a:p>
          <a:p>
            <a:pPr>
              <a:defRPr/>
            </a:pPr>
            <a:endParaRPr lang="en-US" sz="3200" b="1" dirty="0">
              <a:solidFill>
                <a:srgbClr val="FF0000"/>
              </a:solidFill>
            </a:endParaRPr>
          </a:p>
          <a:p>
            <a:pPr>
              <a:defRPr/>
            </a:pPr>
            <a:r>
              <a:rPr lang="en-US" sz="3200" b="1" dirty="0">
                <a:solidFill>
                  <a:srgbClr val="FF0000"/>
                </a:solidFill>
              </a:rPr>
              <a:t>15-60 min</a:t>
            </a:r>
          </a:p>
          <a:p>
            <a:pPr>
              <a:defRPr/>
            </a:pPr>
            <a:endParaRPr lang="en-US" sz="3200" b="1" dirty="0">
              <a:solidFill>
                <a:srgbClr val="FF0000"/>
              </a:solidFill>
            </a:endParaRPr>
          </a:p>
          <a:p>
            <a:pPr>
              <a:defRPr/>
            </a:pPr>
            <a:r>
              <a:rPr lang="en-US" sz="3200" b="1" dirty="0">
                <a:solidFill>
                  <a:srgbClr val="FF0000"/>
                </a:solidFill>
              </a:rPr>
              <a:t>5-15 min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idx="4294967295"/>
          </p:nvPr>
        </p:nvSpPr>
        <p:spPr>
          <a:xfrm>
            <a:off x="4815592" y="495798"/>
            <a:ext cx="5538787" cy="611187"/>
          </a:xfrm>
        </p:spPr>
        <p:txBody>
          <a:bodyPr>
            <a:normAutofit/>
          </a:bodyPr>
          <a:lstStyle/>
          <a:p>
            <a:pPr>
              <a:buClr>
                <a:srgbClr val="3366FF"/>
              </a:buClr>
              <a:defRPr/>
            </a:pPr>
            <a:r>
              <a:rPr lang="en-US" sz="3600" b="1" dirty="0">
                <a:solidFill>
                  <a:srgbClr val="FFCC00"/>
                </a:solidFill>
                <a:latin typeface="Calibri" charset="0"/>
                <a:cs typeface="Calibri" charset="0"/>
              </a:rPr>
              <a:t>Decision-Making Roles…</a:t>
            </a:r>
            <a:endParaRPr lang="en-US" dirty="0">
              <a:solidFill>
                <a:srgbClr val="FFCC00"/>
              </a:solidFill>
              <a:latin typeface="Calibri" charset="0"/>
              <a:cs typeface="Calibri" charset="0"/>
            </a:endParaRPr>
          </a:p>
        </p:txBody>
      </p:sp>
      <p:sp>
        <p:nvSpPr>
          <p:cNvPr id="15" name="TextBox 14"/>
          <p:cNvSpPr txBox="1">
            <a:spLocks noChangeArrowheads="1"/>
          </p:cNvSpPr>
          <p:nvPr/>
        </p:nvSpPr>
        <p:spPr bwMode="auto">
          <a:xfrm>
            <a:off x="1902019" y="1255217"/>
            <a:ext cx="290424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Calibri" charset="0"/>
                <a:cs typeface="Calibri" charset="0"/>
              </a:rPr>
              <a:t>…That help shape….</a:t>
            </a:r>
          </a:p>
        </p:txBody>
      </p:sp>
      <p:cxnSp>
        <p:nvCxnSpPr>
          <p:cNvPr id="25" name="Straight Connector 24"/>
          <p:cNvCxnSpPr/>
          <p:nvPr/>
        </p:nvCxnSpPr>
        <p:spPr>
          <a:xfrm flipH="1">
            <a:off x="2286001" y="2366963"/>
            <a:ext cx="7910513"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819401" y="3200400"/>
            <a:ext cx="7377113"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733801" y="4106863"/>
            <a:ext cx="6462713"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105401" y="5942013"/>
            <a:ext cx="5091113"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a:spLocks noChangeArrowheads="1"/>
          </p:cNvSpPr>
          <p:nvPr/>
        </p:nvSpPr>
        <p:spPr bwMode="auto">
          <a:xfrm>
            <a:off x="2133601" y="1828801"/>
            <a:ext cx="80629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Sole Decision Maker, Member of Decision-making Group</a:t>
            </a:r>
          </a:p>
        </p:txBody>
      </p:sp>
      <p:sp>
        <p:nvSpPr>
          <p:cNvPr id="16" name="TextBox 15"/>
          <p:cNvSpPr txBox="1">
            <a:spLocks noChangeArrowheads="1"/>
          </p:cNvSpPr>
          <p:nvPr/>
        </p:nvSpPr>
        <p:spPr bwMode="auto">
          <a:xfrm>
            <a:off x="2667001" y="2590801"/>
            <a:ext cx="80629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Advisor Who Makes Recommendation</a:t>
            </a:r>
          </a:p>
        </p:txBody>
      </p:sp>
      <p:sp>
        <p:nvSpPr>
          <p:cNvPr id="19" name="TextBox 18"/>
          <p:cNvSpPr txBox="1">
            <a:spLocks noChangeArrowheads="1"/>
          </p:cNvSpPr>
          <p:nvPr/>
        </p:nvSpPr>
        <p:spPr bwMode="auto">
          <a:xfrm>
            <a:off x="3501627" y="3429001"/>
            <a:ext cx="68294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Influencer 1 – Providing Information, Shaping Options</a:t>
            </a:r>
          </a:p>
        </p:txBody>
      </p:sp>
      <p:sp>
        <p:nvSpPr>
          <p:cNvPr id="20" name="TextBox 19"/>
          <p:cNvSpPr txBox="1">
            <a:spLocks noChangeArrowheads="1"/>
          </p:cNvSpPr>
          <p:nvPr/>
        </p:nvSpPr>
        <p:spPr bwMode="auto">
          <a:xfrm>
            <a:off x="4373563" y="4343401"/>
            <a:ext cx="61277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Influencer 2 - Persuading Stakeholders</a:t>
            </a:r>
          </a:p>
        </p:txBody>
      </p:sp>
      <p:sp>
        <p:nvSpPr>
          <p:cNvPr id="23" name="TextBox 22"/>
          <p:cNvSpPr txBox="1">
            <a:spLocks noChangeArrowheads="1"/>
          </p:cNvSpPr>
          <p:nvPr/>
        </p:nvSpPr>
        <p:spPr bwMode="auto">
          <a:xfrm>
            <a:off x="5017786" y="5257801"/>
            <a:ext cx="53197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00B050"/>
                </a:solidFill>
                <a:latin typeface="Calibri" charset="0"/>
                <a:cs typeface="Calibri" charset="0"/>
              </a:rPr>
              <a:t>Implementer / </a:t>
            </a:r>
            <a:r>
              <a:rPr lang="en-US" i="1" dirty="0" err="1">
                <a:solidFill>
                  <a:srgbClr val="00B050"/>
                </a:solidFill>
                <a:latin typeface="Calibri" charset="0"/>
                <a:cs typeface="Calibri" charset="0"/>
              </a:rPr>
              <a:t>Impactee</a:t>
            </a:r>
            <a:endParaRPr lang="en-US" i="1" dirty="0">
              <a:solidFill>
                <a:srgbClr val="00B050"/>
              </a:solidFill>
              <a:latin typeface="Calibri" charset="0"/>
              <a:cs typeface="Calibri" charset="0"/>
            </a:endParaRPr>
          </a:p>
        </p:txBody>
      </p:sp>
      <p:cxnSp>
        <p:nvCxnSpPr>
          <p:cNvPr id="24" name="Straight Connector 23"/>
          <p:cNvCxnSpPr/>
          <p:nvPr/>
        </p:nvCxnSpPr>
        <p:spPr>
          <a:xfrm flipH="1">
            <a:off x="4443413" y="5054600"/>
            <a:ext cx="5753100" cy="0"/>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001839" y="2616200"/>
            <a:ext cx="2714625" cy="3455988"/>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37902" name="TextBox 1"/>
          <p:cNvSpPr txBox="1">
            <a:spLocks noChangeArrowheads="1"/>
          </p:cNvSpPr>
          <p:nvPr/>
        </p:nvSpPr>
        <p:spPr bwMode="auto">
          <a:xfrm>
            <a:off x="5105400" y="6072189"/>
            <a:ext cx="412273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FFCC00"/>
                </a:solidFill>
                <a:latin typeface="Calibri" charset="0"/>
                <a:cs typeface="Calibri" charset="0"/>
              </a:rPr>
              <a:t>…Decision Integrity</a:t>
            </a:r>
            <a:endParaRPr lang="en-US" sz="3600" b="1" dirty="0"/>
          </a:p>
        </p:txBody>
      </p:sp>
    </p:spTree>
    <p:extLst>
      <p:ext uri="{BB962C8B-B14F-4D97-AF65-F5344CB8AC3E}">
        <p14:creationId xmlns:p14="http://schemas.microsoft.com/office/powerpoint/2010/main" val="2972730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P spid="16" grpId="0"/>
      <p:bldP spid="19" grpId="0"/>
      <p:bldP spid="20"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3962400" y="2743200"/>
            <a:ext cx="8229600" cy="446088"/>
          </a:xfrm>
        </p:spPr>
        <p:txBody>
          <a:bodyPr/>
          <a:lstStyle/>
          <a:p>
            <a:pPr>
              <a:defRPr/>
            </a:pPr>
            <a:r>
              <a:rPr lang="en-US">
                <a:latin typeface="Calibri" charset="0"/>
              </a:rPr>
              <a:t>Vascular System</a:t>
            </a:r>
          </a:p>
        </p:txBody>
      </p:sp>
      <p:pic>
        <p:nvPicPr>
          <p:cNvPr id="44034" name="Picture 2" descr="iStock_000005866244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75946"/>
            <a:ext cx="7430784" cy="5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TextBox 3"/>
          <p:cNvSpPr txBox="1">
            <a:spLocks noChangeArrowheads="1"/>
          </p:cNvSpPr>
          <p:nvPr/>
        </p:nvSpPr>
        <p:spPr bwMode="auto">
          <a:xfrm>
            <a:off x="2216650" y="5597709"/>
            <a:ext cx="845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latin typeface="Calibri" charset="0"/>
              </a:rPr>
              <a:t>Key decisions always                               send a message</a:t>
            </a:r>
          </a:p>
        </p:txBody>
      </p:sp>
      <p:sp>
        <p:nvSpPr>
          <p:cNvPr id="2" name="TextBox 1"/>
          <p:cNvSpPr txBox="1">
            <a:spLocks noChangeArrowheads="1"/>
          </p:cNvSpPr>
          <p:nvPr/>
        </p:nvSpPr>
        <p:spPr bwMode="auto">
          <a:xfrm>
            <a:off x="4800600" y="3290311"/>
            <a:ext cx="3581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charset="0"/>
              </a:rPr>
              <a:t>Respect </a:t>
            </a:r>
          </a:p>
          <a:p>
            <a:pPr algn="ctr" eaLnBrk="1" hangingPunct="1"/>
            <a:r>
              <a:rPr lang="en-US" dirty="0">
                <a:latin typeface="Calibri" charset="0"/>
              </a:rPr>
              <a:t>different perspectives </a:t>
            </a:r>
          </a:p>
        </p:txBody>
      </p:sp>
      <p:sp>
        <p:nvSpPr>
          <p:cNvPr id="5" name="TextBox 4"/>
          <p:cNvSpPr txBox="1"/>
          <p:nvPr/>
        </p:nvSpPr>
        <p:spPr>
          <a:xfrm>
            <a:off x="5448300" y="5012933"/>
            <a:ext cx="2286000" cy="584776"/>
          </a:xfrm>
          <a:prstGeom prst="rect">
            <a:avLst/>
          </a:prstGeom>
          <a:noFill/>
        </p:spPr>
        <p:txBody>
          <a:bodyPr wrap="square" rtlCol="0">
            <a:spAutoFit/>
          </a:bodyPr>
          <a:lstStyle/>
          <a:p>
            <a:pPr algn="ctr"/>
            <a:r>
              <a:rPr lang="en-US" sz="3200" b="1" dirty="0">
                <a:latin typeface="Calibri"/>
                <a:cs typeface="Calibri"/>
              </a:rPr>
              <a:t>  INTEGRITY</a:t>
            </a:r>
          </a:p>
        </p:txBody>
      </p:sp>
    </p:spTree>
    <p:extLst>
      <p:ext uri="{BB962C8B-B14F-4D97-AF65-F5344CB8AC3E}">
        <p14:creationId xmlns:p14="http://schemas.microsoft.com/office/powerpoint/2010/main" val="2436643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33" y="952500"/>
            <a:ext cx="7874000" cy="590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1" name="TextBox 3"/>
          <p:cNvSpPr txBox="1">
            <a:spLocks noChangeArrowheads="1"/>
          </p:cNvSpPr>
          <p:nvPr/>
        </p:nvSpPr>
        <p:spPr bwMode="auto">
          <a:xfrm>
            <a:off x="2675435" y="4436411"/>
            <a:ext cx="3505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3366FF"/>
                </a:solidFill>
                <a:latin typeface="Calibri" charset="0"/>
              </a:rPr>
              <a:t>2. Stakeholders </a:t>
            </a:r>
            <a:endParaRPr lang="en-US" sz="3600" b="1" dirty="0">
              <a:solidFill>
                <a:srgbClr val="3366FF"/>
              </a:solidFill>
              <a:latin typeface="Calibri" charset="0"/>
            </a:endParaRPr>
          </a:p>
        </p:txBody>
      </p:sp>
      <p:sp>
        <p:nvSpPr>
          <p:cNvPr id="73732" name="TextBox 4"/>
          <p:cNvSpPr txBox="1">
            <a:spLocks noChangeArrowheads="1"/>
          </p:cNvSpPr>
          <p:nvPr/>
        </p:nvSpPr>
        <p:spPr bwMode="auto">
          <a:xfrm>
            <a:off x="5657924" y="3460126"/>
            <a:ext cx="25527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3366FF"/>
                </a:solidFill>
                <a:latin typeface="Calibri" charset="0"/>
              </a:rPr>
              <a:t>3. Priorities </a:t>
            </a:r>
            <a:endParaRPr lang="en-US" sz="3600" b="1" dirty="0">
              <a:solidFill>
                <a:srgbClr val="3366FF"/>
              </a:solidFill>
              <a:latin typeface="Calibri" charset="0"/>
            </a:endParaRPr>
          </a:p>
        </p:txBody>
      </p:sp>
      <p:sp>
        <p:nvSpPr>
          <p:cNvPr id="73733" name="TextBox 5"/>
          <p:cNvSpPr txBox="1">
            <a:spLocks noChangeArrowheads="1"/>
          </p:cNvSpPr>
          <p:nvPr/>
        </p:nvSpPr>
        <p:spPr bwMode="auto">
          <a:xfrm>
            <a:off x="7963923" y="2018722"/>
            <a:ext cx="2667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3366FF"/>
                </a:solidFill>
                <a:latin typeface="Calibri" charset="0"/>
              </a:rPr>
              <a:t>4. Choice </a:t>
            </a:r>
            <a:endParaRPr lang="en-US" sz="3600" b="1" dirty="0">
              <a:solidFill>
                <a:srgbClr val="3366FF"/>
              </a:solidFill>
              <a:latin typeface="Calibri" charset="0"/>
            </a:endParaRPr>
          </a:p>
        </p:txBody>
      </p:sp>
      <p:sp>
        <p:nvSpPr>
          <p:cNvPr id="73734" name="TextBox 6"/>
          <p:cNvSpPr txBox="1">
            <a:spLocks noChangeArrowheads="1"/>
          </p:cNvSpPr>
          <p:nvPr/>
        </p:nvSpPr>
        <p:spPr bwMode="auto">
          <a:xfrm>
            <a:off x="7963923" y="983449"/>
            <a:ext cx="3352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3366FF"/>
                </a:solidFill>
                <a:latin typeface="Calibri" charset="0"/>
              </a:rPr>
              <a:t>5. Credibility </a:t>
            </a:r>
            <a:endParaRPr lang="en-US" sz="3600" b="1" dirty="0">
              <a:solidFill>
                <a:srgbClr val="3366FF"/>
              </a:solidFill>
              <a:latin typeface="Calibri" charset="0"/>
            </a:endParaRPr>
          </a:p>
        </p:txBody>
      </p:sp>
      <p:sp>
        <p:nvSpPr>
          <p:cNvPr id="9" name="TextBox 8"/>
          <p:cNvSpPr txBox="1"/>
          <p:nvPr/>
        </p:nvSpPr>
        <p:spPr>
          <a:xfrm>
            <a:off x="6115987" y="266445"/>
            <a:ext cx="4267200" cy="646112"/>
          </a:xfrm>
          <a:prstGeom prst="rect">
            <a:avLst/>
          </a:prstGeom>
          <a:noFill/>
        </p:spPr>
        <p:txBody>
          <a:bodyPr>
            <a:spAutoFit/>
          </a:bodyPr>
          <a:lstStyle/>
          <a:p>
            <a:pPr algn="r">
              <a:defRPr/>
            </a:pPr>
            <a:r>
              <a:rPr lang="en-US" sz="3600" b="1" dirty="0">
                <a:solidFill>
                  <a:srgbClr val="FF0000"/>
                </a:solidFill>
                <a:latin typeface="+mj-lt"/>
                <a:ea typeface="ＭＳ Ｐゴシック" charset="-128"/>
                <a:cs typeface="ＭＳ Ｐゴシック" charset="-128"/>
              </a:rPr>
              <a:t>GOOD DECISION </a:t>
            </a:r>
          </a:p>
        </p:txBody>
      </p:sp>
      <p:sp>
        <p:nvSpPr>
          <p:cNvPr id="73736" name="TextBox 9"/>
          <p:cNvSpPr txBox="1">
            <a:spLocks noChangeArrowheads="1"/>
          </p:cNvSpPr>
          <p:nvPr/>
        </p:nvSpPr>
        <p:spPr bwMode="auto">
          <a:xfrm>
            <a:off x="1447800" y="6101412"/>
            <a:ext cx="3429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3366FF"/>
                </a:solidFill>
                <a:latin typeface="Calibri" charset="0"/>
              </a:rPr>
              <a:t>1. Perspective </a:t>
            </a:r>
            <a:endParaRPr lang="en-US" sz="3600" b="1" dirty="0">
              <a:solidFill>
                <a:srgbClr val="3366FF"/>
              </a:solidFill>
              <a:latin typeface="Calibri" charset="0"/>
            </a:endParaRPr>
          </a:p>
        </p:txBody>
      </p:sp>
      <p:sp>
        <p:nvSpPr>
          <p:cNvPr id="73737" name="TextBox 9"/>
          <p:cNvSpPr txBox="1">
            <a:spLocks noChangeArrowheads="1"/>
          </p:cNvSpPr>
          <p:nvPr/>
        </p:nvSpPr>
        <p:spPr bwMode="auto">
          <a:xfrm rot="20588548">
            <a:off x="2380476" y="2921426"/>
            <a:ext cx="3511550" cy="647700"/>
          </a:xfrm>
          <a:prstGeom prst="rect">
            <a:avLst/>
          </a:prstGeom>
          <a:noFill/>
          <a:ln w="9525">
            <a:noFill/>
            <a:miter lim="800000"/>
            <a:headEnd/>
            <a:tailEnd/>
          </a:ln>
        </p:spPr>
        <p:txBody>
          <a:bodyPr>
            <a:spAutoFit/>
          </a:bodyPr>
          <a:lstStyle/>
          <a:p>
            <a:pPr>
              <a:defRPr/>
            </a:pPr>
            <a:r>
              <a:rPr lang="en-US" sz="3600" b="1" dirty="0">
                <a:solidFill>
                  <a:schemeClr val="bg1"/>
                </a:solidFill>
                <a:latin typeface="+mj-lt"/>
                <a:ea typeface="ＭＳ Ｐゴシック" charset="-128"/>
                <a:cs typeface="ＭＳ Ｐゴシック" charset="-128"/>
              </a:rPr>
              <a:t>&gt;&gt;&gt;Dialogue&gt;&gt;&gt;</a:t>
            </a:r>
          </a:p>
        </p:txBody>
      </p:sp>
      <p:sp>
        <p:nvSpPr>
          <p:cNvPr id="11" name="TextBox 10"/>
          <p:cNvSpPr txBox="1"/>
          <p:nvPr/>
        </p:nvSpPr>
        <p:spPr>
          <a:xfrm>
            <a:off x="8282994" y="5245670"/>
            <a:ext cx="2743200" cy="1077913"/>
          </a:xfrm>
          <a:prstGeom prst="rect">
            <a:avLst/>
          </a:prstGeom>
          <a:noFill/>
        </p:spPr>
        <p:txBody>
          <a:bodyPr>
            <a:spAutoFit/>
          </a:bodyPr>
          <a:lstStyle/>
          <a:p>
            <a:pPr algn="ctr">
              <a:defRPr/>
            </a:pPr>
            <a:r>
              <a:rPr lang="en-US" sz="3200" b="1" dirty="0">
                <a:solidFill>
                  <a:srgbClr val="FF0000"/>
                </a:solidFill>
                <a:latin typeface="+mj-lt"/>
                <a:ea typeface="ＭＳ Ｐゴシック" charset="-128"/>
                <a:cs typeface="ＭＳ Ｐゴシック" charset="-128"/>
              </a:rPr>
              <a:t>Integrity </a:t>
            </a:r>
          </a:p>
          <a:p>
            <a:pPr algn="ctr">
              <a:defRPr/>
            </a:pPr>
            <a:r>
              <a:rPr lang="en-US" sz="3200" b="1" dirty="0">
                <a:solidFill>
                  <a:srgbClr val="FF0000"/>
                </a:solidFill>
                <a:latin typeface="+mj-lt"/>
                <a:ea typeface="ＭＳ Ｐゴシック" charset="-128"/>
                <a:cs typeface="ＭＳ Ｐゴシック" charset="-128"/>
              </a:rPr>
              <a:t>By Design</a:t>
            </a:r>
          </a:p>
        </p:txBody>
      </p:sp>
      <p:cxnSp>
        <p:nvCxnSpPr>
          <p:cNvPr id="12" name="Straight Connector 11"/>
          <p:cNvCxnSpPr/>
          <p:nvPr/>
        </p:nvCxnSpPr>
        <p:spPr>
          <a:xfrm>
            <a:off x="7952793" y="6414107"/>
            <a:ext cx="3276600" cy="158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7721812" y="4465571"/>
            <a:ext cx="2163763" cy="170180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9360111" y="4555187"/>
            <a:ext cx="2163763" cy="1574800"/>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962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P spid="73733" grpId="0"/>
      <p:bldP spid="73734" grpId="0"/>
      <p:bldP spid="73736" grpId="0"/>
      <p:bldP spid="7373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iStock_000009239974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91571"/>
            <a:ext cx="8229600" cy="596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476500" y="1098342"/>
            <a:ext cx="7239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latin typeface="Calibri" charset="0"/>
                <a:cs typeface="Calibri" charset="0"/>
              </a:rPr>
              <a:t>“A leader is one who knows the way, goes the way, and shows the way.”  </a:t>
            </a:r>
          </a:p>
          <a:p>
            <a:pPr eaLnBrk="1" hangingPunct="1"/>
            <a:r>
              <a:rPr lang="en-US" sz="3200" b="1" dirty="0">
                <a:latin typeface="Calibri" charset="0"/>
                <a:cs typeface="Calibri" charset="0"/>
              </a:rPr>
              <a:t>             </a:t>
            </a:r>
            <a:r>
              <a:rPr lang="en-US" b="1" dirty="0">
                <a:solidFill>
                  <a:srgbClr val="000000"/>
                </a:solidFill>
                <a:latin typeface="Calibri" charset="0"/>
                <a:cs typeface="Calibri" charset="0"/>
              </a:rPr>
              <a:t>John Maxwell</a:t>
            </a:r>
          </a:p>
        </p:txBody>
      </p:sp>
      <p:sp>
        <p:nvSpPr>
          <p:cNvPr id="5" name="TextBox 4"/>
          <p:cNvSpPr txBox="1">
            <a:spLocks noChangeArrowheads="1"/>
          </p:cNvSpPr>
          <p:nvPr/>
        </p:nvSpPr>
        <p:spPr bwMode="auto">
          <a:xfrm>
            <a:off x="7467600" y="5966429"/>
            <a:ext cx="2895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FF0000"/>
                </a:solidFill>
                <a:latin typeface="Calibri" charset="0"/>
                <a:cs typeface="Calibri" charset="0"/>
              </a:rPr>
              <a:t>What is</a:t>
            </a:r>
          </a:p>
        </p:txBody>
      </p:sp>
      <p:sp>
        <p:nvSpPr>
          <p:cNvPr id="6" name="TextBox 5"/>
          <p:cNvSpPr txBox="1">
            <a:spLocks noChangeArrowheads="1"/>
          </p:cNvSpPr>
          <p:nvPr/>
        </p:nvSpPr>
        <p:spPr bwMode="auto">
          <a:xfrm>
            <a:off x="8020050" y="3637418"/>
            <a:ext cx="20574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600" b="1" dirty="0">
                <a:solidFill>
                  <a:srgbClr val="64FF62"/>
                </a:solidFill>
                <a:latin typeface="Calibri" charset="0"/>
                <a:cs typeface="Calibri" charset="0"/>
              </a:rPr>
              <a:t>What </a:t>
            </a:r>
          </a:p>
          <a:p>
            <a:pPr algn="r" eaLnBrk="1" hangingPunct="1"/>
            <a:r>
              <a:rPr lang="en-US" sz="3600" b="1" dirty="0">
                <a:solidFill>
                  <a:srgbClr val="64FF62"/>
                </a:solidFill>
                <a:latin typeface="Calibri" charset="0"/>
                <a:cs typeface="Calibri" charset="0"/>
              </a:rPr>
              <a:t>could be</a:t>
            </a:r>
          </a:p>
        </p:txBody>
      </p:sp>
      <p:sp>
        <p:nvSpPr>
          <p:cNvPr id="2" name="TextBox 1"/>
          <p:cNvSpPr txBox="1"/>
          <p:nvPr/>
        </p:nvSpPr>
        <p:spPr>
          <a:xfrm>
            <a:off x="2443965" y="3114108"/>
            <a:ext cx="4648200" cy="2246769"/>
          </a:xfrm>
          <a:prstGeom prst="rect">
            <a:avLst/>
          </a:prstGeom>
          <a:noFill/>
        </p:spPr>
        <p:txBody>
          <a:bodyPr wrap="square" rtlCol="0">
            <a:spAutoFit/>
          </a:bodyPr>
          <a:lstStyle/>
          <a:p>
            <a:r>
              <a:rPr lang="en-US" sz="2800" i="1" dirty="0">
                <a:solidFill>
                  <a:srgbClr val="000000"/>
                </a:solidFill>
                <a:latin typeface="Calibri"/>
                <a:cs typeface="Calibri"/>
              </a:rPr>
              <a:t>Use a </a:t>
            </a:r>
            <a:r>
              <a:rPr lang="en-US" sz="2800" b="1" i="1" u="sng" dirty="0">
                <a:solidFill>
                  <a:srgbClr val="000000"/>
                </a:solidFill>
                <a:latin typeface="Calibri"/>
                <a:cs typeface="Calibri"/>
              </a:rPr>
              <a:t>process</a:t>
            </a:r>
            <a:r>
              <a:rPr lang="en-US" sz="2800" i="1" dirty="0">
                <a:solidFill>
                  <a:srgbClr val="000000"/>
                </a:solidFill>
                <a:latin typeface="Calibri"/>
                <a:cs typeface="Calibri"/>
              </a:rPr>
              <a:t> to show others </a:t>
            </a:r>
          </a:p>
          <a:p>
            <a:r>
              <a:rPr lang="en-US" sz="2800" b="1" i="1" dirty="0">
                <a:solidFill>
                  <a:srgbClr val="000000"/>
                </a:solidFill>
                <a:latin typeface="Calibri"/>
                <a:cs typeface="Calibri"/>
              </a:rPr>
              <a:t>                  HOW to..</a:t>
            </a:r>
            <a:r>
              <a:rPr lang="en-US" sz="2800" i="1" dirty="0">
                <a:solidFill>
                  <a:srgbClr val="000000"/>
                </a:solidFill>
                <a:latin typeface="Calibri"/>
                <a:cs typeface="Calibri"/>
              </a:rPr>
              <a:t>  </a:t>
            </a:r>
          </a:p>
          <a:p>
            <a:r>
              <a:rPr lang="en-US" sz="2800" i="1" dirty="0">
                <a:solidFill>
                  <a:srgbClr val="000000"/>
                </a:solidFill>
                <a:latin typeface="Calibri"/>
                <a:cs typeface="Calibri"/>
              </a:rPr>
              <a:t>..make good decisions</a:t>
            </a:r>
          </a:p>
          <a:p>
            <a:r>
              <a:rPr lang="en-US" sz="2800" i="1" dirty="0">
                <a:solidFill>
                  <a:srgbClr val="000000"/>
                </a:solidFill>
                <a:latin typeface="Calibri"/>
                <a:cs typeface="Calibri"/>
              </a:rPr>
              <a:t>..demonstrate integrity, and</a:t>
            </a:r>
          </a:p>
          <a:p>
            <a:r>
              <a:rPr lang="en-US" sz="2800" i="1" dirty="0">
                <a:solidFill>
                  <a:srgbClr val="000000"/>
                </a:solidFill>
                <a:latin typeface="Calibri"/>
                <a:cs typeface="Calibri"/>
              </a:rPr>
              <a:t>..maintain public trust</a:t>
            </a:r>
          </a:p>
        </p:txBody>
      </p:sp>
    </p:spTree>
    <p:extLst>
      <p:ext uri="{BB962C8B-B14F-4D97-AF65-F5344CB8AC3E}">
        <p14:creationId xmlns:p14="http://schemas.microsoft.com/office/powerpoint/2010/main" val="138174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000">
              <a:srgbClr val="C00000"/>
            </a:gs>
            <a:gs pos="96000">
              <a:srgbClr val="FFC000"/>
            </a:gs>
            <a:gs pos="45000">
              <a:srgbClr val="0070C0"/>
            </a:gs>
            <a:gs pos="26000">
              <a:srgbClr val="FFFF00"/>
            </a:gs>
            <a:gs pos="63000">
              <a:srgbClr val="00B050"/>
            </a:gs>
            <a:gs pos="79000">
              <a:srgbClr val="00CCFF"/>
            </a:gs>
          </a:gsLst>
          <a:lin ang="30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C27341-4ABB-43EF-9E57-10A858F92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56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D2B98C55-54CC-433B-905F-FB0B2D20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341401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p:blipFill>
        <p:spPr bwMode="auto">
          <a:xfrm rot="6316222">
            <a:off x="554790" y="2823015"/>
            <a:ext cx="3296339" cy="1211405"/>
          </a:xfrm>
          <a:prstGeom prst="rect">
            <a:avLst/>
          </a:prstGeom>
          <a:noFill/>
          <a:scene3d>
            <a:camera prst="orthographicFront">
              <a:rot lat="0" lon="0" rev="6300000"/>
            </a:camera>
            <a:lightRig rig="threePt" dir="t"/>
          </a:scene3d>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9E21906-D4D4-4F16-9228-3E004930E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68" y="485853"/>
            <a:ext cx="357530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865BCC85-4C69-4CFB-A36A-6A489B87F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484069"/>
            <a:ext cx="3899229" cy="2864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A14BDAC-394B-4E9A-8ECE-61AA1A7C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3509152"/>
            <a:ext cx="3899229" cy="28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962E0BE-C4F2-471E-AF60-54DD6494E4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78610" y="4028989"/>
            <a:ext cx="2558354" cy="1827833"/>
          </a:xfrm>
          <a:prstGeom prst="rect">
            <a:avLst/>
          </a:prstGeom>
        </p:spPr>
      </p:pic>
      <p:sp>
        <p:nvSpPr>
          <p:cNvPr id="7" name="Slide Number Placeholder 6"/>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847A858-650A-4B02-8B1D-B48066C9D63F}"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ubtitle 2"/>
          <p:cNvSpPr txBox="1">
            <a:spLocks/>
          </p:cNvSpPr>
          <p:nvPr/>
        </p:nvSpPr>
        <p:spPr>
          <a:xfrm>
            <a:off x="618274" y="3041631"/>
            <a:ext cx="5513551" cy="1407346"/>
          </a:xfrm>
          <a:prstGeom prst="rect">
            <a:avLst/>
          </a:prstGeom>
        </p:spPr>
        <p:txBody>
          <a:bodyPr vert="horz" lIns="91440" tIns="45720" rIns="91440" bIns="45720" rtlCol="0">
            <a:normAutofit/>
          </a:bodyPr>
          <a:lstStyle>
            <a:lvl1pPr marL="0" indent="0" algn="r" defTabSz="914400" rtl="0" eaLnBrk="1" latinLnBrk="0" hangingPunct="1">
              <a:spcBef>
                <a:spcPct val="20000"/>
              </a:spcBef>
              <a:spcAft>
                <a:spcPts val="600"/>
              </a:spcAft>
              <a:buSzPct val="160000"/>
              <a:buFont typeface="Wingdings" pitchFamily="2" charset="2"/>
              <a:buNone/>
              <a:defRPr sz="24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spcAft>
                <a:spcPts val="600"/>
              </a:spcAft>
              <a:buSzPct val="160000"/>
              <a:buFont typeface="Wingdings" pitchFamily="2" charset="2"/>
              <a:buNone/>
              <a:defRPr sz="24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spcAft>
                <a:spcPts val="600"/>
              </a:spcAft>
              <a:buSzPct val="160000"/>
              <a:buFont typeface="Wingdings" pitchFamily="2" charset="2"/>
              <a:buNone/>
              <a:defRPr sz="20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spcAft>
                <a:spcPts val="600"/>
              </a:spcAft>
              <a:buSzPct val="1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spcAft>
                <a:spcPts val="600"/>
              </a:spcAft>
              <a:buSzPct val="1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Pct val="160000"/>
              <a:buFont typeface="Wingdings" pitchFamily="2" charset="2"/>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Subtitle 2"/>
          <p:cNvSpPr txBox="1">
            <a:spLocks/>
          </p:cNvSpPr>
          <p:nvPr/>
        </p:nvSpPr>
        <p:spPr>
          <a:xfrm rot="-900000">
            <a:off x="1956541" y="509521"/>
            <a:ext cx="4707577" cy="1018028"/>
          </a:xfrm>
          <a:prstGeom prst="rect">
            <a:avLst/>
          </a:prstGeom>
        </p:spPr>
        <p:txBody>
          <a:bodyPr vert="horz" lIns="91440" tIns="45720" rIns="91440" bIns="45720" rtlCol="0">
            <a:normAutofit/>
          </a:bodyPr>
          <a:lstStyle>
            <a:lvl1pPr marL="0" indent="0" algn="r" defTabSz="914400" rtl="0" eaLnBrk="1" latinLnBrk="0" hangingPunct="1">
              <a:spcBef>
                <a:spcPct val="20000"/>
              </a:spcBef>
              <a:spcAft>
                <a:spcPts val="600"/>
              </a:spcAft>
              <a:buSzPct val="160000"/>
              <a:buFont typeface="Wingdings" pitchFamily="2" charset="2"/>
              <a:buNone/>
              <a:defRPr sz="24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spcAft>
                <a:spcPts val="600"/>
              </a:spcAft>
              <a:buSzPct val="160000"/>
              <a:buFont typeface="Wingdings" pitchFamily="2" charset="2"/>
              <a:buNone/>
              <a:defRPr sz="24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spcAft>
                <a:spcPts val="600"/>
              </a:spcAft>
              <a:buSzPct val="160000"/>
              <a:buFont typeface="Wingdings" pitchFamily="2" charset="2"/>
              <a:buNone/>
              <a:defRPr sz="20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spcAft>
                <a:spcPts val="600"/>
              </a:spcAft>
              <a:buSzPct val="1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spcAft>
                <a:spcPts val="600"/>
              </a:spcAft>
              <a:buSzPct val="1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ts val="24"/>
              </a:spcBef>
              <a:spcAft>
                <a:spcPts val="600"/>
              </a:spcAft>
              <a:buClrTx/>
              <a:buSzPct val="130000"/>
              <a:buFont typeface="Wingdings" pitchFamily="2" charset="2"/>
              <a:buNone/>
              <a:defRPr sz="16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marL="0" marR="0" lvl="0" indent="0" algn="ctr" defTabSz="914400" rtl="0" eaLnBrk="1" fontAlgn="auto" latinLnBrk="0" hangingPunct="1">
              <a:lnSpc>
                <a:spcPct val="90000"/>
              </a:lnSpc>
              <a:spcBef>
                <a:spcPct val="20000"/>
              </a:spcBef>
              <a:spcAft>
                <a:spcPts val="600"/>
              </a:spcAft>
              <a:buClrTx/>
              <a:buSzPct val="160000"/>
              <a:buFont typeface="Wingdings" pitchFamily="2" charset="2"/>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a:p>
            <a:pPr marL="0" marR="0" lvl="0" indent="0" algn="ctr" defTabSz="914400" rtl="0" eaLnBrk="1" fontAlgn="auto" latinLnBrk="0" hangingPunct="1">
              <a:lnSpc>
                <a:spcPct val="90000"/>
              </a:lnSpc>
              <a:spcBef>
                <a:spcPct val="20000"/>
              </a:spcBef>
              <a:spcAft>
                <a:spcPts val="600"/>
              </a:spcAft>
              <a:buClrTx/>
              <a:buSzPct val="160000"/>
              <a:buFont typeface="Wingdings" pitchFamily="2" charset="2"/>
              <a:buNone/>
              <a:tabLst/>
              <a:defRPr/>
            </a:pPr>
            <a:endParaRPr kumimoji="0" 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pitchFamily="18" charset="0"/>
              <a:ea typeface="+mn-ea"/>
              <a:cs typeface="+mn-cs"/>
            </a:endParaRPr>
          </a:p>
          <a:p>
            <a:pPr marL="0" marR="0" lvl="0" indent="0" algn="ctr" defTabSz="914400" rtl="0" eaLnBrk="1" fontAlgn="auto" latinLnBrk="0" hangingPunct="1">
              <a:lnSpc>
                <a:spcPct val="100000"/>
              </a:lnSpc>
              <a:spcBef>
                <a:spcPct val="20000"/>
              </a:spcBef>
              <a:spcAft>
                <a:spcPts val="600"/>
              </a:spcAft>
              <a:buClrTx/>
              <a:buSzPct val="160000"/>
              <a:buFont typeface="Wingdings" pitchFamily="2" charset="2"/>
              <a:buNone/>
              <a:tabLst/>
              <a:defRPr/>
            </a:pPr>
            <a:endParaRPr kumimoji="0" lang="en-US" sz="2400" b="0" i="0" u="none" strike="noStrike" kern="1200" cap="none" spc="0" normalizeH="0" baseline="0" noProof="0" dirty="0">
              <a:ln>
                <a:noFill/>
              </a:ln>
              <a:solidFill>
                <a:srgbClr val="172144"/>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 name="Slide Number Placeholder 1">
            <a:extLst>
              <a:ext uri="{FF2B5EF4-FFF2-40B4-BE49-F238E27FC236}">
                <a16:creationId xmlns:a16="http://schemas.microsoft.com/office/drawing/2014/main" id="{C330ED55-D11C-46F6-8B25-A77BE295F69C}"/>
              </a:ext>
            </a:extLst>
          </p:cNvPr>
          <p:cNvSpPr txBox="1">
            <a:spLocks/>
          </p:cNvSpPr>
          <p:nvPr/>
        </p:nvSpPr>
        <p:spPr>
          <a:xfrm>
            <a:off x="8129873" y="5674039"/>
            <a:ext cx="3255829" cy="182783"/>
          </a:xfrm>
          <a:prstGeom prst="rect">
            <a:avLst/>
          </a:prstGeom>
          <a:solidFill>
            <a:srgbClr val="000000">
              <a:alpha val="50000"/>
            </a:srgbClr>
          </a:solidFill>
          <a:ln>
            <a:noFill/>
          </a:ln>
        </p:spPr>
        <p:txBody>
          <a:bodyPr vert="horz" wrap="square"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3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E5FE1F8-9394-4779-81FB-95ACD44A3BDE}"/>
              </a:ext>
            </a:extLst>
          </p:cNvPr>
          <p:cNvPicPr>
            <a:picLocks noChangeAspect="1"/>
          </p:cNvPicPr>
          <p:nvPr/>
        </p:nvPicPr>
        <p:blipFill>
          <a:blip r:embed="rId5"/>
          <a:stretch>
            <a:fillRect/>
          </a:stretch>
        </p:blipFill>
        <p:spPr>
          <a:xfrm>
            <a:off x="4313843" y="1982539"/>
            <a:ext cx="3122259" cy="3370057"/>
          </a:xfrm>
          <a:prstGeom prst="rect">
            <a:avLst/>
          </a:prstGeom>
          <a:gradFill>
            <a:gsLst>
              <a:gs pos="7000">
                <a:srgbClr val="C00000"/>
              </a:gs>
              <a:gs pos="96000">
                <a:srgbClr val="FFC000"/>
              </a:gs>
              <a:gs pos="45000">
                <a:srgbClr val="0070C0"/>
              </a:gs>
              <a:gs pos="26000">
                <a:srgbClr val="FFFF00"/>
              </a:gs>
              <a:gs pos="63000">
                <a:srgbClr val="00B050"/>
              </a:gs>
              <a:gs pos="79000">
                <a:srgbClr val="00CCFF"/>
              </a:gs>
            </a:gsLst>
            <a:lin ang="5400000" scaled="1"/>
          </a:gradFill>
        </p:spPr>
      </p:pic>
      <p:pic>
        <p:nvPicPr>
          <p:cNvPr id="3" name="Picture 2" descr="A picture containing text, clipart&#10;&#10;Description automatically generated">
            <a:extLst>
              <a:ext uri="{FF2B5EF4-FFF2-40B4-BE49-F238E27FC236}">
                <a16:creationId xmlns:a16="http://schemas.microsoft.com/office/drawing/2014/main" id="{12728E57-589D-490B-823C-477A9FEDC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0568" y="1001178"/>
            <a:ext cx="3223232" cy="1930582"/>
          </a:xfrm>
          <a:prstGeom prst="rect">
            <a:avLst/>
          </a:prstGeom>
        </p:spPr>
      </p:pic>
    </p:spTree>
    <p:extLst>
      <p:ext uri="{BB962C8B-B14F-4D97-AF65-F5344CB8AC3E}">
        <p14:creationId xmlns:p14="http://schemas.microsoft.com/office/powerpoint/2010/main" val="144811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382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15050" y="1114361"/>
            <a:ext cx="5395976" cy="50054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657975" y="2381250"/>
            <a:ext cx="1952625" cy="80962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977375" y="2195766"/>
            <a:ext cx="2047875" cy="28575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657975" y="4562475"/>
            <a:ext cx="1952625" cy="71437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19926" y="4167251"/>
            <a:ext cx="2238375" cy="1514475"/>
          </a:xfrm>
          <a:custGeom>
            <a:avLst/>
            <a:gdLst/>
            <a:ahLst/>
            <a:cxnLst/>
            <a:rect l="l" t="t" r="r" b="b"/>
            <a:pathLst>
              <a:path w="2238375" h="1514475">
                <a:moveTo>
                  <a:pt x="0" y="0"/>
                </a:moveTo>
                <a:lnTo>
                  <a:pt x="0" y="1471041"/>
                </a:lnTo>
                <a:lnTo>
                  <a:pt x="3391" y="1487922"/>
                </a:lnTo>
                <a:lnTo>
                  <a:pt x="12652" y="1501708"/>
                </a:lnTo>
                <a:lnTo>
                  <a:pt x="26414" y="1511003"/>
                </a:lnTo>
                <a:lnTo>
                  <a:pt x="43306" y="1514411"/>
                </a:lnTo>
                <a:lnTo>
                  <a:pt x="2238375" y="1514411"/>
                </a:lnTo>
                <a:lnTo>
                  <a:pt x="2238375" y="0"/>
                </a:lnTo>
                <a:lnTo>
                  <a:pt x="0" y="0"/>
                </a:lnTo>
                <a:close/>
              </a:path>
            </a:pathLst>
          </a:custGeom>
          <a:ln w="9534">
            <a:solidFill>
              <a:srgbClr val="7E7E7E"/>
            </a:solidFill>
          </a:ln>
        </p:spPr>
        <p:txBody>
          <a:bodyPr wrap="square" lIns="0" tIns="0" rIns="0" bIns="0" rtlCol="0"/>
          <a:lstStyle/>
          <a:p>
            <a:endParaRPr/>
          </a:p>
        </p:txBody>
      </p:sp>
      <p:sp>
        <p:nvSpPr>
          <p:cNvPr id="8" name="object 8"/>
          <p:cNvSpPr/>
          <p:nvPr/>
        </p:nvSpPr>
        <p:spPr>
          <a:xfrm>
            <a:off x="8882126" y="1566799"/>
            <a:ext cx="2238375" cy="4115435"/>
          </a:xfrm>
          <a:custGeom>
            <a:avLst/>
            <a:gdLst/>
            <a:ahLst/>
            <a:cxnLst/>
            <a:rect l="l" t="t" r="r" b="b"/>
            <a:pathLst>
              <a:path w="2238375" h="4115435">
                <a:moveTo>
                  <a:pt x="2238375" y="46862"/>
                </a:moveTo>
                <a:lnTo>
                  <a:pt x="2238375" y="4068076"/>
                </a:lnTo>
                <a:lnTo>
                  <a:pt x="2234695" y="4086290"/>
                </a:lnTo>
                <a:lnTo>
                  <a:pt x="2224658" y="4101161"/>
                </a:lnTo>
                <a:lnTo>
                  <a:pt x="2209764" y="4111187"/>
                </a:lnTo>
                <a:lnTo>
                  <a:pt x="2191512" y="4114863"/>
                </a:lnTo>
                <a:lnTo>
                  <a:pt x="0" y="4114863"/>
                </a:lnTo>
                <a:lnTo>
                  <a:pt x="0" y="0"/>
                </a:lnTo>
                <a:lnTo>
                  <a:pt x="2191512" y="0"/>
                </a:lnTo>
                <a:lnTo>
                  <a:pt x="2209764" y="3679"/>
                </a:lnTo>
                <a:lnTo>
                  <a:pt x="2224658" y="13715"/>
                </a:lnTo>
                <a:lnTo>
                  <a:pt x="2234695" y="28610"/>
                </a:lnTo>
                <a:lnTo>
                  <a:pt x="2238375" y="46862"/>
                </a:lnTo>
                <a:close/>
              </a:path>
            </a:pathLst>
          </a:custGeom>
          <a:ln w="9534">
            <a:solidFill>
              <a:srgbClr val="7E7E7E"/>
            </a:solidFill>
          </a:ln>
        </p:spPr>
        <p:txBody>
          <a:bodyPr wrap="square" lIns="0" tIns="0" rIns="0" bIns="0" rtlCol="0"/>
          <a:lstStyle/>
          <a:p>
            <a:endParaRPr/>
          </a:p>
        </p:txBody>
      </p:sp>
      <p:sp>
        <p:nvSpPr>
          <p:cNvPr id="9" name="object 9"/>
          <p:cNvSpPr/>
          <p:nvPr/>
        </p:nvSpPr>
        <p:spPr>
          <a:xfrm>
            <a:off x="6519926" y="1566799"/>
            <a:ext cx="2228850" cy="2447925"/>
          </a:xfrm>
          <a:custGeom>
            <a:avLst/>
            <a:gdLst/>
            <a:ahLst/>
            <a:cxnLst/>
            <a:rect l="l" t="t" r="r" b="b"/>
            <a:pathLst>
              <a:path w="2228850" h="2447925">
                <a:moveTo>
                  <a:pt x="0" y="2447925"/>
                </a:moveTo>
                <a:lnTo>
                  <a:pt x="0" y="63880"/>
                </a:lnTo>
                <a:lnTo>
                  <a:pt x="5014" y="39058"/>
                </a:lnTo>
                <a:lnTo>
                  <a:pt x="18684" y="18748"/>
                </a:lnTo>
                <a:lnTo>
                  <a:pt x="38951" y="5034"/>
                </a:lnTo>
                <a:lnTo>
                  <a:pt x="63753" y="0"/>
                </a:lnTo>
                <a:lnTo>
                  <a:pt x="2228850" y="0"/>
                </a:lnTo>
                <a:lnTo>
                  <a:pt x="2228850" y="2447925"/>
                </a:lnTo>
                <a:lnTo>
                  <a:pt x="0" y="2447925"/>
                </a:lnTo>
                <a:close/>
              </a:path>
            </a:pathLst>
          </a:custGeom>
          <a:ln w="9534">
            <a:solidFill>
              <a:srgbClr val="7E7E7E"/>
            </a:solidFill>
          </a:ln>
        </p:spPr>
        <p:txBody>
          <a:bodyPr wrap="square" lIns="0" tIns="0" rIns="0" bIns="0" rtlCol="0"/>
          <a:lstStyle/>
          <a:p>
            <a:endParaRPr/>
          </a:p>
        </p:txBody>
      </p:sp>
      <p:sp>
        <p:nvSpPr>
          <p:cNvPr id="10" name="object 10"/>
          <p:cNvSpPr txBox="1">
            <a:spLocks noGrp="1"/>
          </p:cNvSpPr>
          <p:nvPr>
            <p:ph type="title"/>
          </p:nvPr>
        </p:nvSpPr>
        <p:spPr>
          <a:xfrm>
            <a:off x="2595245" y="1039749"/>
            <a:ext cx="2771140" cy="632460"/>
          </a:xfrm>
          <a:prstGeom prst="rect">
            <a:avLst/>
          </a:prstGeom>
        </p:spPr>
        <p:txBody>
          <a:bodyPr vert="horz" wrap="square" lIns="0" tIns="16510" rIns="0" bIns="0" rtlCol="0">
            <a:spAutoFit/>
          </a:bodyPr>
          <a:lstStyle/>
          <a:p>
            <a:pPr marL="12700">
              <a:lnSpc>
                <a:spcPct val="100000"/>
              </a:lnSpc>
              <a:spcBef>
                <a:spcPts val="130"/>
              </a:spcBef>
            </a:pPr>
            <a:r>
              <a:rPr sz="3950" b="1" dirty="0">
                <a:solidFill>
                  <a:srgbClr val="FFFFFF"/>
                </a:solidFill>
                <a:latin typeface="Calibri"/>
                <a:cs typeface="Calibri"/>
              </a:rPr>
              <a:t>SPEAKER</a:t>
            </a:r>
            <a:r>
              <a:rPr sz="3950" b="1" spc="20" dirty="0">
                <a:solidFill>
                  <a:srgbClr val="FFFFFF"/>
                </a:solidFill>
                <a:latin typeface="Calibri"/>
                <a:cs typeface="Calibri"/>
              </a:rPr>
              <a:t> BIO</a:t>
            </a:r>
            <a:endParaRPr sz="3950" dirty="0">
              <a:latin typeface="Calibri"/>
              <a:cs typeface="Calibri"/>
            </a:endParaRPr>
          </a:p>
        </p:txBody>
      </p:sp>
      <p:sp>
        <p:nvSpPr>
          <p:cNvPr id="11" name="object 11"/>
          <p:cNvSpPr txBox="1"/>
          <p:nvPr/>
        </p:nvSpPr>
        <p:spPr>
          <a:xfrm>
            <a:off x="11346180" y="462279"/>
            <a:ext cx="9334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Calibri"/>
                <a:cs typeface="Calibri"/>
              </a:rPr>
              <a:t>3</a:t>
            </a:r>
            <a:endParaRPr sz="1050">
              <a:latin typeface="Calibri"/>
              <a:cs typeface="Calibri"/>
            </a:endParaRPr>
          </a:p>
        </p:txBody>
      </p:sp>
      <p:sp>
        <p:nvSpPr>
          <p:cNvPr id="12" name="object 12"/>
          <p:cNvSpPr txBox="1"/>
          <p:nvPr/>
        </p:nvSpPr>
        <p:spPr>
          <a:xfrm>
            <a:off x="517525" y="1844674"/>
            <a:ext cx="5262880" cy="3998595"/>
          </a:xfrm>
          <a:prstGeom prst="rect">
            <a:avLst/>
          </a:prstGeom>
        </p:spPr>
        <p:txBody>
          <a:bodyPr vert="horz" wrap="square" lIns="0" tIns="41275" rIns="0" bIns="0" rtlCol="0">
            <a:spAutoFit/>
          </a:bodyPr>
          <a:lstStyle/>
          <a:p>
            <a:pPr marL="12700" marR="5080">
              <a:lnSpc>
                <a:spcPct val="92300"/>
              </a:lnSpc>
              <a:spcBef>
                <a:spcPts val="325"/>
              </a:spcBef>
              <a:tabLst>
                <a:tab pos="2891155" algn="l"/>
                <a:tab pos="3834765" algn="l"/>
              </a:tabLst>
            </a:pPr>
            <a:r>
              <a:rPr sz="2150" spc="-5" dirty="0">
                <a:latin typeface="Calibri"/>
                <a:cs typeface="Calibri"/>
              </a:rPr>
              <a:t>Audrey J. Jaramillo, </a:t>
            </a:r>
            <a:r>
              <a:rPr sz="2150" spc="-35" dirty="0">
                <a:latin typeface="Calibri"/>
                <a:cs typeface="Calibri"/>
              </a:rPr>
              <a:t>CPA, </a:t>
            </a:r>
            <a:r>
              <a:rPr sz="2150" spc="-10" dirty="0">
                <a:latin typeface="Calibri"/>
                <a:cs typeface="Calibri"/>
              </a:rPr>
              <a:t>CFE </a:t>
            </a:r>
            <a:r>
              <a:rPr sz="2150" spc="5" dirty="0">
                <a:latin typeface="Calibri"/>
                <a:cs typeface="Calibri"/>
              </a:rPr>
              <a:t>has </a:t>
            </a:r>
            <a:r>
              <a:rPr sz="2150" spc="-10" dirty="0">
                <a:latin typeface="Calibri"/>
                <a:cs typeface="Calibri"/>
              </a:rPr>
              <a:t>been </a:t>
            </a:r>
            <a:r>
              <a:rPr sz="2150" spc="-5" dirty="0">
                <a:latin typeface="Calibri"/>
                <a:cs typeface="Calibri"/>
              </a:rPr>
              <a:t>serving  </a:t>
            </a:r>
            <a:r>
              <a:rPr sz="2150" spc="-20" dirty="0">
                <a:latin typeface="Calibri"/>
                <a:cs typeface="Calibri"/>
              </a:rPr>
              <a:t>federal, </a:t>
            </a:r>
            <a:r>
              <a:rPr sz="2150" dirty="0">
                <a:latin typeface="Calibri"/>
                <a:cs typeface="Calibri"/>
              </a:rPr>
              <a:t>state, </a:t>
            </a:r>
            <a:r>
              <a:rPr sz="2150" spc="5" dirty="0">
                <a:latin typeface="Calibri"/>
                <a:cs typeface="Calibri"/>
              </a:rPr>
              <a:t>and </a:t>
            </a:r>
            <a:r>
              <a:rPr sz="2150" dirty="0">
                <a:latin typeface="Calibri"/>
                <a:cs typeface="Calibri"/>
              </a:rPr>
              <a:t>local </a:t>
            </a:r>
            <a:r>
              <a:rPr sz="2150" spc="-5" dirty="0">
                <a:latin typeface="Calibri"/>
                <a:cs typeface="Calibri"/>
              </a:rPr>
              <a:t>Governments, </a:t>
            </a:r>
            <a:r>
              <a:rPr sz="2150" spc="10" dirty="0">
                <a:latin typeface="Calibri"/>
                <a:cs typeface="Calibri"/>
              </a:rPr>
              <a:t>non-  </a:t>
            </a:r>
            <a:r>
              <a:rPr sz="2150" dirty="0">
                <a:latin typeface="Calibri"/>
                <a:cs typeface="Calibri"/>
              </a:rPr>
              <a:t>profits, </a:t>
            </a:r>
            <a:r>
              <a:rPr sz="2150" spc="5" dirty="0">
                <a:latin typeface="Calibri"/>
                <a:cs typeface="Calibri"/>
              </a:rPr>
              <a:t>and </a:t>
            </a:r>
            <a:r>
              <a:rPr sz="2150" spc="-5" dirty="0">
                <a:latin typeface="Calibri"/>
                <a:cs typeface="Calibri"/>
              </a:rPr>
              <a:t>commercial </a:t>
            </a:r>
            <a:r>
              <a:rPr sz="2150" spc="5" dirty="0">
                <a:latin typeface="Calibri"/>
                <a:cs typeface="Calibri"/>
              </a:rPr>
              <a:t>entities </a:t>
            </a:r>
            <a:r>
              <a:rPr sz="2150" spc="-20" dirty="0">
                <a:latin typeface="Calibri"/>
                <a:cs typeface="Calibri"/>
              </a:rPr>
              <a:t>for </a:t>
            </a:r>
            <a:r>
              <a:rPr sz="2150" spc="20" dirty="0">
                <a:latin typeface="Calibri"/>
                <a:cs typeface="Calibri"/>
              </a:rPr>
              <a:t>20 </a:t>
            </a:r>
            <a:r>
              <a:rPr sz="2150" spc="-5" dirty="0">
                <a:latin typeface="Calibri"/>
                <a:cs typeface="Calibri"/>
              </a:rPr>
              <a:t>years  </a:t>
            </a:r>
            <a:r>
              <a:rPr sz="2150" dirty="0">
                <a:latin typeface="Calibri"/>
                <a:cs typeface="Calibri"/>
              </a:rPr>
              <a:t>throughout </a:t>
            </a:r>
            <a:r>
              <a:rPr sz="2150" spc="25" dirty="0">
                <a:latin typeface="Calibri"/>
                <a:cs typeface="Calibri"/>
              </a:rPr>
              <a:t>NM </a:t>
            </a:r>
            <a:r>
              <a:rPr sz="2150" spc="5" dirty="0">
                <a:latin typeface="Calibri"/>
                <a:cs typeface="Calibri"/>
              </a:rPr>
              <a:t>and </a:t>
            </a:r>
            <a:r>
              <a:rPr sz="2150" spc="15" dirty="0">
                <a:latin typeface="Calibri"/>
                <a:cs typeface="Calibri"/>
              </a:rPr>
              <a:t>is Managing </a:t>
            </a:r>
            <a:r>
              <a:rPr sz="2150" spc="-10" dirty="0">
                <a:latin typeface="Calibri"/>
                <a:cs typeface="Calibri"/>
              </a:rPr>
              <a:t>Partner </a:t>
            </a:r>
            <a:r>
              <a:rPr sz="2150" spc="-5" dirty="0">
                <a:latin typeface="Calibri"/>
                <a:cs typeface="Calibri"/>
              </a:rPr>
              <a:t>of  </a:t>
            </a:r>
            <a:r>
              <a:rPr sz="2150" dirty="0">
                <a:latin typeface="Calibri"/>
                <a:cs typeface="Calibri"/>
              </a:rPr>
              <a:t>Jaramillo Accounting</a:t>
            </a:r>
            <a:r>
              <a:rPr sz="2150" spc="180" dirty="0">
                <a:latin typeface="Calibri"/>
                <a:cs typeface="Calibri"/>
              </a:rPr>
              <a:t> </a:t>
            </a:r>
            <a:r>
              <a:rPr sz="2150" spc="-5" dirty="0">
                <a:latin typeface="Calibri"/>
                <a:cs typeface="Calibri"/>
              </a:rPr>
              <a:t>Group</a:t>
            </a:r>
            <a:r>
              <a:rPr sz="2150" spc="190" dirty="0">
                <a:latin typeface="Calibri"/>
                <a:cs typeface="Calibri"/>
              </a:rPr>
              <a:t> </a:t>
            </a:r>
            <a:r>
              <a:rPr sz="2150" spc="-10" dirty="0">
                <a:latin typeface="Calibri"/>
                <a:cs typeface="Calibri"/>
              </a:rPr>
              <a:t>LLC.	</a:t>
            </a:r>
            <a:r>
              <a:rPr sz="2150" spc="-5" dirty="0">
                <a:latin typeface="Calibri"/>
                <a:cs typeface="Calibri"/>
              </a:rPr>
              <a:t>She </a:t>
            </a:r>
            <a:r>
              <a:rPr sz="2150" spc="5" dirty="0">
                <a:latin typeface="Calibri"/>
                <a:cs typeface="Calibri"/>
              </a:rPr>
              <a:t>has  </a:t>
            </a:r>
            <a:r>
              <a:rPr sz="2150" spc="-10" dirty="0">
                <a:latin typeface="Calibri"/>
                <a:cs typeface="Calibri"/>
              </a:rPr>
              <a:t>served </a:t>
            </a:r>
            <a:r>
              <a:rPr sz="2150" dirty="0">
                <a:latin typeface="Calibri"/>
                <a:cs typeface="Calibri"/>
              </a:rPr>
              <a:t>on </a:t>
            </a:r>
            <a:r>
              <a:rPr sz="2150" spc="10" dirty="0">
                <a:latin typeface="Calibri"/>
                <a:cs typeface="Calibri"/>
              </a:rPr>
              <a:t>the </a:t>
            </a:r>
            <a:r>
              <a:rPr sz="2150" spc="-55" dirty="0">
                <a:latin typeface="Calibri"/>
                <a:cs typeface="Calibri"/>
              </a:rPr>
              <a:t>AICPA’s </a:t>
            </a:r>
            <a:r>
              <a:rPr sz="2150" spc="-30" dirty="0">
                <a:latin typeface="Calibri"/>
                <a:cs typeface="Calibri"/>
              </a:rPr>
              <a:t>Taskforces </a:t>
            </a:r>
            <a:r>
              <a:rPr sz="2150" dirty="0">
                <a:latin typeface="Calibri"/>
                <a:cs typeface="Calibri"/>
              </a:rPr>
              <a:t>on </a:t>
            </a:r>
            <a:r>
              <a:rPr sz="2150" spc="-20" dirty="0">
                <a:latin typeface="Calibri"/>
                <a:cs typeface="Calibri"/>
              </a:rPr>
              <a:t>Training  </a:t>
            </a:r>
            <a:r>
              <a:rPr sz="2150" spc="-35" dirty="0">
                <a:latin typeface="Calibri"/>
                <a:cs typeface="Calibri"/>
              </a:rPr>
              <a:t>Young CPAs </a:t>
            </a:r>
            <a:r>
              <a:rPr sz="2150" spc="5" dirty="0">
                <a:latin typeface="Calibri"/>
                <a:cs typeface="Calibri"/>
              </a:rPr>
              <a:t>and </a:t>
            </a:r>
            <a:r>
              <a:rPr sz="2150" spc="-5" dirty="0">
                <a:latin typeface="Calibri"/>
                <a:cs typeface="Calibri"/>
              </a:rPr>
              <a:t>Scholarships </a:t>
            </a:r>
            <a:r>
              <a:rPr sz="2150" spc="5" dirty="0">
                <a:latin typeface="Calibri"/>
                <a:cs typeface="Calibri"/>
              </a:rPr>
              <a:t>and has </a:t>
            </a:r>
            <a:r>
              <a:rPr sz="2150" spc="-25" dirty="0">
                <a:latin typeface="Calibri"/>
                <a:cs typeface="Calibri"/>
              </a:rPr>
              <a:t>spoken  </a:t>
            </a:r>
            <a:r>
              <a:rPr sz="2150" dirty="0">
                <a:latin typeface="Calibri"/>
                <a:cs typeface="Calibri"/>
              </a:rPr>
              <a:t>on various </a:t>
            </a:r>
            <a:r>
              <a:rPr sz="2150" spc="5" dirty="0">
                <a:latin typeface="Calibri"/>
                <a:cs typeface="Calibri"/>
              </a:rPr>
              <a:t>topics </a:t>
            </a:r>
            <a:r>
              <a:rPr sz="2150" spc="-20" dirty="0">
                <a:latin typeface="Calibri"/>
                <a:cs typeface="Calibri"/>
              </a:rPr>
              <a:t>for </a:t>
            </a:r>
            <a:r>
              <a:rPr sz="2150" spc="10" dirty="0">
                <a:latin typeface="Calibri"/>
                <a:cs typeface="Calibri"/>
              </a:rPr>
              <a:t>the </a:t>
            </a:r>
            <a:r>
              <a:rPr sz="2150" spc="-25" dirty="0">
                <a:latin typeface="Calibri"/>
                <a:cs typeface="Calibri"/>
              </a:rPr>
              <a:t>AICPA, </a:t>
            </a:r>
            <a:r>
              <a:rPr sz="2150" spc="25" dirty="0">
                <a:latin typeface="Calibri"/>
                <a:cs typeface="Calibri"/>
              </a:rPr>
              <a:t>NM </a:t>
            </a:r>
            <a:r>
              <a:rPr sz="2150" spc="10" dirty="0">
                <a:latin typeface="Calibri"/>
                <a:cs typeface="Calibri"/>
              </a:rPr>
              <a:t>AGA, </a:t>
            </a:r>
            <a:r>
              <a:rPr sz="2150" spc="25" dirty="0">
                <a:latin typeface="Calibri"/>
                <a:cs typeface="Calibri"/>
              </a:rPr>
              <a:t>NM  </a:t>
            </a:r>
            <a:r>
              <a:rPr sz="2150" spc="-10" dirty="0">
                <a:latin typeface="Calibri"/>
                <a:cs typeface="Calibri"/>
              </a:rPr>
              <a:t>ASBO, </a:t>
            </a:r>
            <a:r>
              <a:rPr sz="2150" spc="25" dirty="0">
                <a:latin typeface="Calibri"/>
                <a:cs typeface="Calibri"/>
              </a:rPr>
              <a:t>NM </a:t>
            </a:r>
            <a:r>
              <a:rPr sz="2150" dirty="0">
                <a:latin typeface="Calibri"/>
                <a:cs typeface="Calibri"/>
              </a:rPr>
              <a:t>GFOA, </a:t>
            </a:r>
            <a:r>
              <a:rPr sz="2150" spc="15" dirty="0">
                <a:latin typeface="Calibri"/>
                <a:cs typeface="Calibri"/>
              </a:rPr>
              <a:t>NMSBA, </a:t>
            </a:r>
            <a:r>
              <a:rPr sz="2150" spc="25" dirty="0">
                <a:latin typeface="Calibri"/>
                <a:cs typeface="Calibri"/>
              </a:rPr>
              <a:t>NM </a:t>
            </a:r>
            <a:r>
              <a:rPr sz="2150" spc="10" dirty="0">
                <a:latin typeface="Calibri"/>
                <a:cs typeface="Calibri"/>
              </a:rPr>
              <a:t>State </a:t>
            </a:r>
            <a:r>
              <a:rPr sz="2150" spc="-25" dirty="0">
                <a:latin typeface="Calibri"/>
                <a:cs typeface="Calibri"/>
              </a:rPr>
              <a:t>Auditor,  </a:t>
            </a:r>
            <a:r>
              <a:rPr sz="2150" spc="5" dirty="0">
                <a:latin typeface="Calibri"/>
                <a:cs typeface="Calibri"/>
              </a:rPr>
              <a:t>and</a:t>
            </a:r>
            <a:r>
              <a:rPr sz="2150" spc="35" dirty="0">
                <a:latin typeface="Calibri"/>
                <a:cs typeface="Calibri"/>
              </a:rPr>
              <a:t> </a:t>
            </a:r>
            <a:r>
              <a:rPr sz="2150" spc="-5" dirty="0">
                <a:latin typeface="Calibri"/>
                <a:cs typeface="Calibri"/>
              </a:rPr>
              <a:t>other</a:t>
            </a:r>
            <a:r>
              <a:rPr sz="2150" spc="120" dirty="0">
                <a:latin typeface="Calibri"/>
                <a:cs typeface="Calibri"/>
              </a:rPr>
              <a:t> </a:t>
            </a:r>
            <a:r>
              <a:rPr sz="2150" spc="-5" dirty="0">
                <a:latin typeface="Calibri"/>
                <a:cs typeface="Calibri"/>
              </a:rPr>
              <a:t>organizations.	She </a:t>
            </a:r>
            <a:r>
              <a:rPr sz="2150" spc="15" dirty="0">
                <a:latin typeface="Calibri"/>
                <a:cs typeface="Calibri"/>
              </a:rPr>
              <a:t>is </a:t>
            </a:r>
            <a:r>
              <a:rPr sz="2150" dirty="0">
                <a:latin typeface="Calibri"/>
                <a:cs typeface="Calibri"/>
              </a:rPr>
              <a:t>passionate  about </a:t>
            </a:r>
            <a:r>
              <a:rPr sz="2150" spc="5" dirty="0">
                <a:latin typeface="Calibri"/>
                <a:cs typeface="Calibri"/>
              </a:rPr>
              <a:t>public </a:t>
            </a:r>
            <a:r>
              <a:rPr sz="2150" spc="-5" dirty="0">
                <a:latin typeface="Calibri"/>
                <a:cs typeface="Calibri"/>
              </a:rPr>
              <a:t>service </a:t>
            </a:r>
            <a:r>
              <a:rPr sz="2150" spc="10" dirty="0">
                <a:latin typeface="Calibri"/>
                <a:cs typeface="Calibri"/>
              </a:rPr>
              <a:t>and </a:t>
            </a:r>
            <a:r>
              <a:rPr sz="2150" spc="-10" dirty="0">
                <a:latin typeface="Calibri"/>
                <a:cs typeface="Calibri"/>
              </a:rPr>
              <a:t>served </a:t>
            </a:r>
            <a:r>
              <a:rPr sz="2150" spc="15" dirty="0">
                <a:latin typeface="Calibri"/>
                <a:cs typeface="Calibri"/>
              </a:rPr>
              <a:t>8 </a:t>
            </a:r>
            <a:r>
              <a:rPr sz="2150" dirty="0">
                <a:latin typeface="Calibri"/>
                <a:cs typeface="Calibri"/>
              </a:rPr>
              <a:t>years on </a:t>
            </a:r>
            <a:r>
              <a:rPr sz="2150" spc="-10" dirty="0">
                <a:latin typeface="Calibri"/>
                <a:cs typeface="Calibri"/>
              </a:rPr>
              <a:t>her  </a:t>
            </a:r>
            <a:r>
              <a:rPr sz="2150" dirty="0">
                <a:latin typeface="Calibri"/>
                <a:cs typeface="Calibri"/>
              </a:rPr>
              <a:t>local </a:t>
            </a:r>
            <a:r>
              <a:rPr sz="2150" spc="-10" dirty="0">
                <a:latin typeface="Calibri"/>
                <a:cs typeface="Calibri"/>
              </a:rPr>
              <a:t>school </a:t>
            </a:r>
            <a:r>
              <a:rPr sz="2150" spc="5" dirty="0">
                <a:latin typeface="Calibri"/>
                <a:cs typeface="Calibri"/>
              </a:rPr>
              <a:t>Board </a:t>
            </a:r>
            <a:r>
              <a:rPr sz="2150" spc="-5" dirty="0">
                <a:latin typeface="Calibri"/>
                <a:cs typeface="Calibri"/>
              </a:rPr>
              <a:t>of </a:t>
            </a:r>
            <a:r>
              <a:rPr sz="2150" dirty="0">
                <a:latin typeface="Calibri"/>
                <a:cs typeface="Calibri"/>
              </a:rPr>
              <a:t>Education </a:t>
            </a:r>
            <a:r>
              <a:rPr sz="2150" spc="5" dirty="0">
                <a:latin typeface="Calibri"/>
                <a:cs typeface="Calibri"/>
              </a:rPr>
              <a:t>and </a:t>
            </a:r>
            <a:r>
              <a:rPr lang="en-US" sz="2150" spc="5" dirty="0">
                <a:latin typeface="Calibri"/>
                <a:cs typeface="Calibri"/>
              </a:rPr>
              <a:t>serves</a:t>
            </a:r>
            <a:r>
              <a:rPr sz="2150" spc="-5" dirty="0">
                <a:latin typeface="Calibri"/>
                <a:cs typeface="Calibri"/>
              </a:rPr>
              <a:t> </a:t>
            </a:r>
            <a:r>
              <a:rPr sz="2150" spc="10" dirty="0">
                <a:latin typeface="Calibri"/>
                <a:cs typeface="Calibri"/>
              </a:rPr>
              <a:t>as </a:t>
            </a:r>
            <a:r>
              <a:rPr sz="2150" spc="-5" dirty="0">
                <a:latin typeface="Calibri"/>
                <a:cs typeface="Calibri"/>
              </a:rPr>
              <a:t>Councilor </a:t>
            </a:r>
            <a:r>
              <a:rPr sz="2150" spc="-20" dirty="0">
                <a:latin typeface="Calibri"/>
                <a:cs typeface="Calibri"/>
              </a:rPr>
              <a:t>for </a:t>
            </a:r>
            <a:r>
              <a:rPr sz="2150" spc="10" dirty="0">
                <a:latin typeface="Calibri"/>
                <a:cs typeface="Calibri"/>
              </a:rPr>
              <a:t>the  </a:t>
            </a:r>
            <a:r>
              <a:rPr sz="2150" spc="-50" dirty="0">
                <a:latin typeface="Calibri"/>
                <a:cs typeface="Calibri"/>
              </a:rPr>
              <a:t>Town </a:t>
            </a:r>
            <a:r>
              <a:rPr sz="2150" dirty="0">
                <a:latin typeface="Calibri"/>
                <a:cs typeface="Calibri"/>
              </a:rPr>
              <a:t>of</a:t>
            </a:r>
            <a:r>
              <a:rPr sz="2150" spc="-254" dirty="0">
                <a:latin typeface="Calibri"/>
                <a:cs typeface="Calibri"/>
              </a:rPr>
              <a:t> </a:t>
            </a:r>
            <a:r>
              <a:rPr sz="2150" dirty="0">
                <a:latin typeface="Calibri"/>
                <a:cs typeface="Calibri"/>
              </a:rPr>
              <a:t>Edgewood.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382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09202" y="1735618"/>
            <a:ext cx="2445078" cy="1526948"/>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2446654" y="1135062"/>
            <a:ext cx="2227580" cy="517525"/>
          </a:xfrm>
          <a:prstGeom prst="rect">
            <a:avLst/>
          </a:prstGeom>
        </p:spPr>
        <p:txBody>
          <a:bodyPr vert="horz" wrap="square" lIns="0" tIns="15875" rIns="0" bIns="0" rtlCol="0">
            <a:spAutoFit/>
          </a:bodyPr>
          <a:lstStyle/>
          <a:p>
            <a:pPr marL="12700">
              <a:lnSpc>
                <a:spcPct val="100000"/>
              </a:lnSpc>
              <a:spcBef>
                <a:spcPts val="125"/>
              </a:spcBef>
            </a:pPr>
            <a:r>
              <a:rPr sz="3200" b="1" dirty="0">
                <a:solidFill>
                  <a:srgbClr val="FFFFFF"/>
                </a:solidFill>
                <a:latin typeface="Calibri"/>
                <a:cs typeface="Calibri"/>
              </a:rPr>
              <a:t>SPEAKER</a:t>
            </a:r>
            <a:r>
              <a:rPr sz="3200" b="1" spc="-114" dirty="0">
                <a:solidFill>
                  <a:srgbClr val="FFFFFF"/>
                </a:solidFill>
                <a:latin typeface="Calibri"/>
                <a:cs typeface="Calibri"/>
              </a:rPr>
              <a:t> </a:t>
            </a:r>
            <a:r>
              <a:rPr sz="3200" b="1" spc="-5" dirty="0">
                <a:solidFill>
                  <a:srgbClr val="FFFFFF"/>
                </a:solidFill>
                <a:latin typeface="Calibri"/>
                <a:cs typeface="Calibri"/>
              </a:rPr>
              <a:t>BIO</a:t>
            </a:r>
            <a:endParaRPr sz="3200" dirty="0">
              <a:latin typeface="Calibri"/>
              <a:cs typeface="Calibri"/>
            </a:endParaRPr>
          </a:p>
        </p:txBody>
      </p:sp>
      <p:sp>
        <p:nvSpPr>
          <p:cNvPr id="13" name="object 13"/>
          <p:cNvSpPr txBox="1"/>
          <p:nvPr/>
        </p:nvSpPr>
        <p:spPr>
          <a:xfrm>
            <a:off x="11298555" y="389953"/>
            <a:ext cx="141605"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2</a:t>
            </a:r>
            <a:endParaRPr sz="1800">
              <a:latin typeface="Calibri"/>
              <a:cs typeface="Calibri"/>
            </a:endParaRPr>
          </a:p>
        </p:txBody>
      </p:sp>
      <p:sp>
        <p:nvSpPr>
          <p:cNvPr id="14" name="Rectangle 13">
            <a:extLst>
              <a:ext uri="{FF2B5EF4-FFF2-40B4-BE49-F238E27FC236}">
                <a16:creationId xmlns:a16="http://schemas.microsoft.com/office/drawing/2014/main" id="{8D75013A-9D5E-43E2-AB54-C12454B32530}"/>
              </a:ext>
            </a:extLst>
          </p:cNvPr>
          <p:cNvSpPr/>
          <p:nvPr/>
        </p:nvSpPr>
        <p:spPr>
          <a:xfrm>
            <a:off x="650400" y="1634356"/>
            <a:ext cx="8451742" cy="4708981"/>
          </a:xfrm>
          <a:prstGeom prst="rect">
            <a:avLst/>
          </a:prstGeom>
        </p:spPr>
        <p:txBody>
          <a:bodyPr wrap="square">
            <a:spAutoFit/>
          </a:bodyPr>
          <a:lstStyle/>
          <a:p>
            <a:r>
              <a:rPr lang="en-US" sz="2000" b="1" i="0" dirty="0">
                <a:solidFill>
                  <a:srgbClr val="000000"/>
                </a:solidFill>
                <a:effectLst/>
                <a:latin typeface="Times New Roman" panose="02020603050405020304" pitchFamily="18" charset="0"/>
              </a:rPr>
              <a:t>Mark D. Bennett</a:t>
            </a:r>
            <a:r>
              <a:rPr lang="en-US" sz="2000" b="0" i="0" dirty="0">
                <a:solidFill>
                  <a:srgbClr val="000000"/>
                </a:solidFill>
                <a:effectLst/>
                <a:latin typeface="Times New Roman" panose="02020603050405020304" pitchFamily="18" charset="0"/>
              </a:rPr>
              <a:t> is the principal of </a:t>
            </a:r>
            <a:r>
              <a:rPr lang="en-US" sz="2000" b="1" i="0" dirty="0">
                <a:solidFill>
                  <a:srgbClr val="000000"/>
                </a:solidFill>
                <a:effectLst/>
                <a:latin typeface="Times New Roman" panose="02020603050405020304" pitchFamily="18" charset="0"/>
              </a:rPr>
              <a:t>Decision Resources, Inc.</a:t>
            </a:r>
            <a:r>
              <a:rPr lang="en-US" sz="2000" b="0" i="0" dirty="0">
                <a:solidFill>
                  <a:srgbClr val="000000"/>
                </a:solidFill>
                <a:effectLst/>
                <a:latin typeface="Times New Roman" panose="02020603050405020304" pitchFamily="18" charset="0"/>
              </a:rPr>
              <a:t>, a consulting firm that specializes in decision-making training and coaching for leaders and managers. He has offered this method for more than 25 years and is the co-author of </a:t>
            </a:r>
            <a:r>
              <a:rPr lang="en-US" sz="2000" b="0" i="1" dirty="0">
                <a:solidFill>
                  <a:srgbClr val="000000"/>
                </a:solidFill>
                <a:effectLst/>
                <a:latin typeface="Times New Roman" panose="02020603050405020304" pitchFamily="18" charset="0"/>
              </a:rPr>
              <a:t>A Field Guide to Good Decisions: Values in Action</a:t>
            </a:r>
            <a:r>
              <a:rPr lang="en-US" sz="2000" b="0" i="0" dirty="0">
                <a:solidFill>
                  <a:srgbClr val="000000"/>
                </a:solidFill>
                <a:effectLst/>
                <a:latin typeface="Times New Roman" panose="02020603050405020304" pitchFamily="18" charset="0"/>
              </a:rPr>
              <a:t>.  His diverse client list includes businesses in the US across sectors with 15-15,000 employees, family-owned businesses, large regional healthcare organizations, professional services firms (physicians, lawyers, accountants, engineers), non-profits and foundations, and major international organizations.  As a regular presenter in the Vistage International organization, he presents to business leaders across the US and in Canada.  His decision-making process was selected by the Center for Disease Control for its Global Public Health Leadership program.  He recently completed a contract with the World Health Organization to offer this method to its leaders and managers around the world.  He also teaches courses in decision making and organizational collaboration through the Executive and Professional Education Center of the Anderson School of Management.</a:t>
            </a:r>
            <a:endParaRPr lang="en-US" sz="2000" dirty="0"/>
          </a:p>
        </p:txBody>
      </p:sp>
      <p:pic>
        <p:nvPicPr>
          <p:cNvPr id="15" name="Picture 14">
            <a:extLst>
              <a:ext uri="{FF2B5EF4-FFF2-40B4-BE49-F238E27FC236}">
                <a16:creationId xmlns:a16="http://schemas.microsoft.com/office/drawing/2014/main" id="{5AFA402C-A876-4DD3-B787-8B6FC6ACC330}"/>
              </a:ext>
            </a:extLst>
          </p:cNvPr>
          <p:cNvPicPr>
            <a:picLocks noChangeAspect="1"/>
          </p:cNvPicPr>
          <p:nvPr/>
        </p:nvPicPr>
        <p:blipFill>
          <a:blip r:embed="rId4"/>
          <a:stretch>
            <a:fillRect/>
          </a:stretch>
        </p:blipFill>
        <p:spPr>
          <a:xfrm>
            <a:off x="9423323" y="1916053"/>
            <a:ext cx="2016837" cy="1166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3827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2446654" y="1135062"/>
            <a:ext cx="2227580" cy="517525"/>
          </a:xfrm>
          <a:prstGeom prst="rect">
            <a:avLst/>
          </a:prstGeom>
        </p:spPr>
        <p:txBody>
          <a:bodyPr vert="horz" wrap="square" lIns="0" tIns="15875" rIns="0" bIns="0" rtlCol="0">
            <a:spAutoFit/>
          </a:bodyPr>
          <a:lstStyle/>
          <a:p>
            <a:pPr marL="12700">
              <a:lnSpc>
                <a:spcPct val="100000"/>
              </a:lnSpc>
              <a:spcBef>
                <a:spcPts val="125"/>
              </a:spcBef>
            </a:pPr>
            <a:r>
              <a:rPr sz="3200" b="1" dirty="0">
                <a:solidFill>
                  <a:srgbClr val="FFFFFF"/>
                </a:solidFill>
                <a:latin typeface="Calibri"/>
                <a:cs typeface="Calibri"/>
              </a:rPr>
              <a:t>SPEAKER</a:t>
            </a:r>
            <a:r>
              <a:rPr sz="3200" b="1" spc="-114" dirty="0">
                <a:solidFill>
                  <a:srgbClr val="FFFFFF"/>
                </a:solidFill>
                <a:latin typeface="Calibri"/>
                <a:cs typeface="Calibri"/>
              </a:rPr>
              <a:t> </a:t>
            </a:r>
            <a:r>
              <a:rPr sz="3200" b="1" spc="-5" dirty="0">
                <a:solidFill>
                  <a:srgbClr val="FFFFFF"/>
                </a:solidFill>
                <a:latin typeface="Calibri"/>
                <a:cs typeface="Calibri"/>
              </a:rPr>
              <a:t>BIO</a:t>
            </a:r>
            <a:endParaRPr sz="3200" dirty="0">
              <a:latin typeface="Calibri"/>
              <a:cs typeface="Calibri"/>
            </a:endParaRPr>
          </a:p>
        </p:txBody>
      </p:sp>
      <p:sp>
        <p:nvSpPr>
          <p:cNvPr id="13" name="object 13"/>
          <p:cNvSpPr txBox="1"/>
          <p:nvPr/>
        </p:nvSpPr>
        <p:spPr>
          <a:xfrm>
            <a:off x="11298555" y="389953"/>
            <a:ext cx="141605"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2</a:t>
            </a:r>
            <a:endParaRPr sz="1800">
              <a:latin typeface="Calibri"/>
              <a:cs typeface="Calibri"/>
            </a:endParaRPr>
          </a:p>
        </p:txBody>
      </p:sp>
      <p:sp>
        <p:nvSpPr>
          <p:cNvPr id="15" name="Rectangle 14">
            <a:extLst>
              <a:ext uri="{FF2B5EF4-FFF2-40B4-BE49-F238E27FC236}">
                <a16:creationId xmlns:a16="http://schemas.microsoft.com/office/drawing/2014/main" id="{5BBB94F3-CD1E-41C7-B3DD-613E682A3487}"/>
              </a:ext>
            </a:extLst>
          </p:cNvPr>
          <p:cNvSpPr/>
          <p:nvPr/>
        </p:nvSpPr>
        <p:spPr>
          <a:xfrm>
            <a:off x="528344" y="1080261"/>
            <a:ext cx="11135312" cy="5847755"/>
          </a:xfrm>
          <a:prstGeom prst="rect">
            <a:avLst/>
          </a:prstGeom>
        </p:spPr>
        <p:txBody>
          <a:bodyPr wrap="square">
            <a:spAutoFit/>
          </a:bodyPr>
          <a:lstStyle/>
          <a:p>
            <a:pPr algn="ctr"/>
            <a:r>
              <a:rPr lang="en-US" sz="2400" i="1" dirty="0"/>
              <a:t>Most discussions of decision making assume that only senior</a:t>
            </a:r>
          </a:p>
          <a:p>
            <a:pPr algn="ctr"/>
            <a:r>
              <a:rPr lang="en-US" sz="2400" i="1" dirty="0"/>
              <a:t>executives make decisions or that only senior executives</a:t>
            </a:r>
          </a:p>
          <a:p>
            <a:pPr algn="ctr"/>
            <a:r>
              <a:rPr lang="en-US" sz="2400" i="1" dirty="0"/>
              <a:t>decisions matter. This is a dangerous mistake.</a:t>
            </a:r>
          </a:p>
          <a:p>
            <a:pPr algn="ctr"/>
            <a:r>
              <a:rPr lang="en-US" sz="2400" dirty="0"/>
              <a:t>Peter Drucker, leading authority on organization management</a:t>
            </a:r>
          </a:p>
          <a:p>
            <a:pPr algn="ctr"/>
            <a:endParaRPr lang="en-US" dirty="0"/>
          </a:p>
          <a:p>
            <a:pPr algn="ctr"/>
            <a:r>
              <a:rPr lang="en-US" sz="2800" b="1" dirty="0"/>
              <a:t>Strong Decisions By Design: Process, Values, Perspective, Results</a:t>
            </a:r>
          </a:p>
          <a:p>
            <a:pPr algn="ctr"/>
            <a:r>
              <a:rPr lang="en-US" sz="2400" dirty="0"/>
              <a:t>Leaders and managers need a disciplined process for key decisions and recommendations that consistently deliver a positive R.O.D. (return on decision).  At the heart of ethical key decisions are important values to be examined, understood, prioritized, and communicated clearly to stakeholders.  An effective process framework engages multiple perspectives in productive conversation, aligns a choice with core values and beliefs, and develops a credible, persuasive message to stakeholders.  Successful communication of a key decision anticipates and addresses concerns, generates acceptance and support, and builds trust in the integrity of the decision maker and the organization.</a:t>
            </a:r>
          </a:p>
          <a:p>
            <a:pPr algn="ctr"/>
            <a:endParaRPr lang="en-US" sz="1600" dirty="0"/>
          </a:p>
        </p:txBody>
      </p:sp>
    </p:spTree>
    <p:extLst>
      <p:ext uri="{BB962C8B-B14F-4D97-AF65-F5344CB8AC3E}">
        <p14:creationId xmlns:p14="http://schemas.microsoft.com/office/powerpoint/2010/main" val="76201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491"/>
            <a:ext cx="12192000" cy="143827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2446654" y="1135062"/>
            <a:ext cx="2227580" cy="517525"/>
          </a:xfrm>
          <a:prstGeom prst="rect">
            <a:avLst/>
          </a:prstGeom>
        </p:spPr>
        <p:txBody>
          <a:bodyPr vert="horz" wrap="square" lIns="0" tIns="15875" rIns="0" bIns="0" rtlCol="0">
            <a:spAutoFit/>
          </a:bodyPr>
          <a:lstStyle/>
          <a:p>
            <a:pPr marL="12700">
              <a:lnSpc>
                <a:spcPct val="100000"/>
              </a:lnSpc>
              <a:spcBef>
                <a:spcPts val="125"/>
              </a:spcBef>
            </a:pPr>
            <a:r>
              <a:rPr sz="3200" b="1" dirty="0">
                <a:solidFill>
                  <a:srgbClr val="FFFFFF"/>
                </a:solidFill>
                <a:latin typeface="Calibri"/>
                <a:cs typeface="Calibri"/>
              </a:rPr>
              <a:t>SPEAKER</a:t>
            </a:r>
            <a:r>
              <a:rPr sz="3200" b="1" spc="-114" dirty="0">
                <a:solidFill>
                  <a:srgbClr val="FFFFFF"/>
                </a:solidFill>
                <a:latin typeface="Calibri"/>
                <a:cs typeface="Calibri"/>
              </a:rPr>
              <a:t> </a:t>
            </a:r>
            <a:r>
              <a:rPr sz="3200" b="1" spc="-5" dirty="0">
                <a:solidFill>
                  <a:srgbClr val="FFFFFF"/>
                </a:solidFill>
                <a:latin typeface="Calibri"/>
                <a:cs typeface="Calibri"/>
              </a:rPr>
              <a:t>BIO</a:t>
            </a:r>
            <a:endParaRPr sz="3200" dirty="0">
              <a:latin typeface="Calibri"/>
              <a:cs typeface="Calibri"/>
            </a:endParaRPr>
          </a:p>
        </p:txBody>
      </p:sp>
      <p:sp>
        <p:nvSpPr>
          <p:cNvPr id="13" name="object 13"/>
          <p:cNvSpPr txBox="1"/>
          <p:nvPr/>
        </p:nvSpPr>
        <p:spPr>
          <a:xfrm>
            <a:off x="11298555" y="389953"/>
            <a:ext cx="141605"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2</a:t>
            </a:r>
            <a:endParaRPr sz="1800">
              <a:latin typeface="Calibri"/>
              <a:cs typeface="Calibri"/>
            </a:endParaRPr>
          </a:p>
        </p:txBody>
      </p:sp>
      <p:sp>
        <p:nvSpPr>
          <p:cNvPr id="15" name="Rectangle 14">
            <a:extLst>
              <a:ext uri="{FF2B5EF4-FFF2-40B4-BE49-F238E27FC236}">
                <a16:creationId xmlns:a16="http://schemas.microsoft.com/office/drawing/2014/main" id="{5BBB94F3-CD1E-41C7-B3DD-613E682A3487}"/>
              </a:ext>
            </a:extLst>
          </p:cNvPr>
          <p:cNvSpPr/>
          <p:nvPr/>
        </p:nvSpPr>
        <p:spPr>
          <a:xfrm>
            <a:off x="152400" y="920217"/>
            <a:ext cx="11887200" cy="5509200"/>
          </a:xfrm>
          <a:prstGeom prst="rect">
            <a:avLst/>
          </a:prstGeom>
        </p:spPr>
        <p:txBody>
          <a:bodyPr wrap="square">
            <a:spAutoFit/>
          </a:bodyPr>
          <a:lstStyle/>
          <a:p>
            <a:pPr algn="ctr"/>
            <a:endParaRPr lang="en-US" sz="1600" dirty="0"/>
          </a:p>
          <a:p>
            <a:pPr algn="ctr"/>
            <a:r>
              <a:rPr lang="en-US" sz="2800" b="1" dirty="0"/>
              <a:t>Value to Participants</a:t>
            </a:r>
          </a:p>
          <a:p>
            <a:pPr algn="ctr"/>
            <a:r>
              <a:rPr lang="en-US" sz="2800" dirty="0"/>
              <a:t>* A clear, practical five-step framework to make the next key decision or recommendation</a:t>
            </a:r>
          </a:p>
          <a:p>
            <a:pPr algn="ctr"/>
            <a:r>
              <a:rPr lang="en-US" sz="2800" dirty="0"/>
              <a:t>* Specific tools that will improve every decision conversation to learn from diverse perspectives</a:t>
            </a:r>
          </a:p>
          <a:p>
            <a:pPr algn="ctr"/>
            <a:r>
              <a:rPr lang="en-US" sz="2800" dirty="0"/>
              <a:t>* Increased capacity to collaborate as a team</a:t>
            </a:r>
          </a:p>
          <a:p>
            <a:pPr algn="ctr"/>
            <a:r>
              <a:rPr lang="en-US" sz="2800" dirty="0"/>
              <a:t>* Confidence and ability to for a decision maker to use the framework alone or guide a team of colleagues in a thoughtful, thorough process</a:t>
            </a:r>
          </a:p>
          <a:p>
            <a:pPr algn="ctr"/>
            <a:r>
              <a:rPr lang="en-US" sz="2800" dirty="0"/>
              <a:t>* Ability to scale the process up for complex decisions and down for short time frames</a:t>
            </a:r>
          </a:p>
          <a:p>
            <a:pPr algn="ctr"/>
            <a:r>
              <a:rPr lang="en-US" sz="2800" dirty="0"/>
              <a:t>* Ability to delegate to others so they can use the framework to develop clear, principled recommendations for leadership review</a:t>
            </a:r>
            <a:endParaRPr lang="en-US" dirty="0"/>
          </a:p>
        </p:txBody>
      </p:sp>
    </p:spTree>
    <p:extLst>
      <p:ext uri="{BB962C8B-B14F-4D97-AF65-F5344CB8AC3E}">
        <p14:creationId xmlns:p14="http://schemas.microsoft.com/office/powerpoint/2010/main" val="230505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209FAE9-4853-46F4-B959-B1C256750C2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405" t="40770" r="52094" b="-719"/>
          <a:stretch/>
        </p:blipFill>
        <p:spPr>
          <a:xfrm>
            <a:off x="359605" y="0"/>
            <a:ext cx="11579743" cy="4119375"/>
          </a:xfrm>
        </p:spPr>
      </p:pic>
      <p:grpSp>
        <p:nvGrpSpPr>
          <p:cNvPr id="8" name="Group 7">
            <a:extLst>
              <a:ext uri="{FF2B5EF4-FFF2-40B4-BE49-F238E27FC236}">
                <a16:creationId xmlns:a16="http://schemas.microsoft.com/office/drawing/2014/main" id="{6536A67A-6A8A-9B42-BE8A-D2A152B578E5}"/>
              </a:ext>
            </a:extLst>
          </p:cNvPr>
          <p:cNvGrpSpPr/>
          <p:nvPr/>
        </p:nvGrpSpPr>
        <p:grpSpPr>
          <a:xfrm>
            <a:off x="5685854" y="4603208"/>
            <a:ext cx="740776" cy="0"/>
            <a:chOff x="2677886" y="1302657"/>
            <a:chExt cx="740776" cy="0"/>
          </a:xfrm>
        </p:grpSpPr>
        <p:cxnSp>
          <p:nvCxnSpPr>
            <p:cNvPr id="9" name="Straight Connector 8">
              <a:extLst>
                <a:ext uri="{FF2B5EF4-FFF2-40B4-BE49-F238E27FC236}">
                  <a16:creationId xmlns:a16="http://schemas.microsoft.com/office/drawing/2014/main" id="{067CA80C-3F61-F940-87CE-EF90180F8ADE}"/>
                </a:ext>
              </a:extLst>
            </p:cNvPr>
            <p:cNvCxnSpPr/>
            <p:nvPr/>
          </p:nvCxnSpPr>
          <p:spPr>
            <a:xfrm>
              <a:off x="2677886" y="1302657"/>
              <a:ext cx="2286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6B3120-12E8-EF4F-B078-707ADBF0E3E1}"/>
                </a:ext>
              </a:extLst>
            </p:cNvPr>
            <p:cNvCxnSpPr/>
            <p:nvPr/>
          </p:nvCxnSpPr>
          <p:spPr>
            <a:xfrm>
              <a:off x="2933974" y="1302657"/>
              <a:ext cx="2286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B48AA1-0A70-444C-87BB-5CFA7BCFEF19}"/>
                </a:ext>
              </a:extLst>
            </p:cNvPr>
            <p:cNvCxnSpPr/>
            <p:nvPr/>
          </p:nvCxnSpPr>
          <p:spPr>
            <a:xfrm>
              <a:off x="3190062" y="1302657"/>
              <a:ext cx="2286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C2D48A3-CFF7-4D49-B378-D9B64E8E8AB9}"/>
              </a:ext>
            </a:extLst>
          </p:cNvPr>
          <p:cNvSpPr txBox="1"/>
          <p:nvPr/>
        </p:nvSpPr>
        <p:spPr>
          <a:xfrm>
            <a:off x="2808978" y="3588827"/>
            <a:ext cx="6680994" cy="1446550"/>
          </a:xfrm>
          <a:prstGeom prst="rect">
            <a:avLst/>
          </a:prstGeom>
          <a:noFill/>
        </p:spPr>
        <p:txBody>
          <a:bodyPr wrap="square" rtlCol="0">
            <a:spAutoFit/>
          </a:bodyPr>
          <a:lstStyle>
            <a:defPPr>
              <a:defRPr lang="en-US"/>
            </a:defPPr>
            <a:lvl1pPr algn="ctr">
              <a:defRPr sz="2800"/>
            </a:lvl1pPr>
          </a:lstStyle>
          <a:p>
            <a:endParaRPr lang="en-US" altLang="en-US" b="1" dirty="0">
              <a:solidFill>
                <a:schemeClr val="accent1"/>
              </a:solidFill>
            </a:endParaRPr>
          </a:p>
          <a:p>
            <a:r>
              <a:rPr lang="en-US" altLang="en-US" sz="3200" b="1" dirty="0">
                <a:solidFill>
                  <a:srgbClr val="00B0F0"/>
                </a:solidFill>
              </a:rPr>
              <a:t>Why Are We Here?</a:t>
            </a:r>
          </a:p>
          <a:p>
            <a:endParaRPr lang="en-US" dirty="0"/>
          </a:p>
        </p:txBody>
      </p:sp>
      <p:pic>
        <p:nvPicPr>
          <p:cNvPr id="33" name="Picture 2">
            <a:extLst>
              <a:ext uri="{FF2B5EF4-FFF2-40B4-BE49-F238E27FC236}">
                <a16:creationId xmlns:a16="http://schemas.microsoft.com/office/drawing/2014/main" id="{1072C088-8D74-4810-8BDF-5A779BF191E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972"/>
          <a:stretch/>
        </p:blipFill>
        <p:spPr bwMode="auto">
          <a:xfrm>
            <a:off x="0" y="-8740"/>
            <a:ext cx="12192000" cy="27019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
            <a:extLst>
              <a:ext uri="{FF2B5EF4-FFF2-40B4-BE49-F238E27FC236}">
                <a16:creationId xmlns:a16="http://schemas.microsoft.com/office/drawing/2014/main" id="{6147AC17-9A48-4740-BA9A-E58194F8866B}"/>
              </a:ext>
            </a:extLst>
          </p:cNvPr>
          <p:cNvSpPr txBox="1">
            <a:spLocks/>
          </p:cNvSpPr>
          <p:nvPr/>
        </p:nvSpPr>
        <p:spPr>
          <a:xfrm>
            <a:off x="8945967" y="62791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EA3676-8278-4748-9D7A-AD861B677FE8}" type="slidenum">
              <a:rPr lang="en-US" sz="1200" smtClean="0"/>
              <a:pPr algn="r"/>
              <a:t>6</a:t>
            </a:fld>
            <a:endParaRPr lang="en-US" sz="1200" dirty="0"/>
          </a:p>
        </p:txBody>
      </p:sp>
      <p:sp>
        <p:nvSpPr>
          <p:cNvPr id="2" name="TextBox 1">
            <a:extLst>
              <a:ext uri="{FF2B5EF4-FFF2-40B4-BE49-F238E27FC236}">
                <a16:creationId xmlns:a16="http://schemas.microsoft.com/office/drawing/2014/main" id="{CBE0A972-42E3-4A7D-BA94-905DB1A81A35}"/>
              </a:ext>
            </a:extLst>
          </p:cNvPr>
          <p:cNvSpPr txBox="1"/>
          <p:nvPr/>
        </p:nvSpPr>
        <p:spPr>
          <a:xfrm>
            <a:off x="1069759" y="4443274"/>
            <a:ext cx="9778754" cy="2339102"/>
          </a:xfrm>
          <a:prstGeom prst="rect">
            <a:avLst/>
          </a:prstGeom>
          <a:noFill/>
        </p:spPr>
        <p:txBody>
          <a:bodyPr wrap="square" rtlCol="0">
            <a:spAutoFit/>
          </a:bodyPr>
          <a:lstStyle/>
          <a:p>
            <a:endParaRPr lang="en-US" dirty="0"/>
          </a:p>
          <a:p>
            <a:pPr algn="ctr"/>
            <a:r>
              <a:rPr lang="en-US" sz="2200" b="1" dirty="0"/>
              <a:t>You have attended classes, heard the warnings, and know strong ethics is critical to doing your job.  But how do you actually take the theoretical into practical implementation?  Compliance gives us the </a:t>
            </a:r>
            <a:r>
              <a:rPr lang="en-US" sz="2200" b="1" i="1" dirty="0"/>
              <a:t>right</a:t>
            </a:r>
            <a:r>
              <a:rPr lang="en-US" sz="2200" b="1" dirty="0"/>
              <a:t> to do (or not do) things, but what is the </a:t>
            </a:r>
            <a:r>
              <a:rPr lang="en-US" sz="2200" b="1" i="1" u="sng" dirty="0"/>
              <a:t>right</a:t>
            </a:r>
            <a:r>
              <a:rPr lang="en-US" sz="2200" b="1" dirty="0"/>
              <a:t> thing to do?  This class includes meaningful conversations and tools regarding creating actions in line with ethical principles and values.</a:t>
            </a:r>
            <a:br>
              <a:rPr lang="en-US" sz="8000" b="1" spc="-30" dirty="0">
                <a:cs typeface="Calibri"/>
              </a:rPr>
            </a:br>
            <a:endParaRPr lang="en-US" b="1" dirty="0"/>
          </a:p>
        </p:txBody>
      </p:sp>
    </p:spTree>
    <p:extLst>
      <p:ext uri="{BB962C8B-B14F-4D97-AF65-F5344CB8AC3E}">
        <p14:creationId xmlns:p14="http://schemas.microsoft.com/office/powerpoint/2010/main" val="16989393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529248" y="2217674"/>
            <a:ext cx="3553717" cy="3553717"/>
            <a:chOff x="3170172" y="418973"/>
            <a:chExt cx="2668031" cy="2668031"/>
          </a:xfrm>
        </p:grpSpPr>
        <p:sp>
          <p:nvSpPr>
            <p:cNvPr id="33" name="Oval 32"/>
            <p:cNvSpPr/>
            <p:nvPr/>
          </p:nvSpPr>
          <p:spPr>
            <a:xfrm>
              <a:off x="3170172" y="418973"/>
              <a:ext cx="2668031" cy="2668031"/>
            </a:xfrm>
            <a:prstGeom prst="ellipse">
              <a:avLst/>
            </a:prstGeom>
            <a:solidFill>
              <a:schemeClr val="bg1">
                <a:lumMod val="50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grpSp>
          <p:nvGrpSpPr>
            <p:cNvPr id="25" name="Group 24"/>
            <p:cNvGrpSpPr/>
            <p:nvPr/>
          </p:nvGrpSpPr>
          <p:grpSpPr>
            <a:xfrm>
              <a:off x="3553196" y="761388"/>
              <a:ext cx="2176198" cy="2215738"/>
              <a:chOff x="3571589" y="1188309"/>
              <a:chExt cx="2364370" cy="2407330"/>
            </a:xfrm>
          </p:grpSpPr>
          <p:sp>
            <p:nvSpPr>
              <p:cNvPr id="8" name="Arc 7"/>
              <p:cNvSpPr/>
              <p:nvPr/>
            </p:nvSpPr>
            <p:spPr>
              <a:xfrm rot="7200000">
                <a:off x="3578894" y="1251915"/>
                <a:ext cx="2041163" cy="2041163"/>
              </a:xfrm>
              <a:prstGeom prst="arc">
                <a:avLst>
                  <a:gd name="adj1" fmla="val 13037108"/>
                  <a:gd name="adj2" fmla="val 20341672"/>
                </a:avLst>
              </a:prstGeom>
              <a:ln w="307975">
                <a:gradFill flip="none" rotWithShape="1">
                  <a:gsLst>
                    <a:gs pos="58000">
                      <a:schemeClr val="accent4"/>
                    </a:gs>
                    <a:gs pos="93000">
                      <a:schemeClr val="accent4">
                        <a:lumMod val="50000"/>
                      </a:schemeClr>
                    </a:gs>
                  </a:gsLst>
                  <a:lin ang="9000000" scaled="0"/>
                  <a:tileRect/>
                </a:gra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b="1" dirty="0"/>
              </a:p>
            </p:txBody>
          </p:sp>
          <p:sp>
            <p:nvSpPr>
              <p:cNvPr id="7" name="Arc 6"/>
              <p:cNvSpPr/>
              <p:nvPr/>
            </p:nvSpPr>
            <p:spPr>
              <a:xfrm>
                <a:off x="3578894" y="1251915"/>
                <a:ext cx="2041163" cy="2041163"/>
              </a:xfrm>
              <a:prstGeom prst="arc">
                <a:avLst>
                  <a:gd name="adj1" fmla="val 13124794"/>
                  <a:gd name="adj2" fmla="val 20319424"/>
                </a:avLst>
              </a:prstGeom>
              <a:ln w="307975">
                <a:gradFill flip="none" rotWithShape="1">
                  <a:gsLst>
                    <a:gs pos="58000">
                      <a:schemeClr val="accent1"/>
                    </a:gs>
                    <a:gs pos="93000">
                      <a:schemeClr val="accent1">
                        <a:lumMod val="50000"/>
                      </a:schemeClr>
                    </a:gs>
                  </a:gsLst>
                  <a:lin ang="9000000" scaled="0"/>
                  <a:tileRect/>
                </a:gra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b="1" dirty="0"/>
              </a:p>
            </p:txBody>
          </p:sp>
          <p:sp>
            <p:nvSpPr>
              <p:cNvPr id="9" name="Arc 8"/>
              <p:cNvSpPr/>
              <p:nvPr/>
            </p:nvSpPr>
            <p:spPr>
              <a:xfrm rot="14400000">
                <a:off x="3578894" y="1251915"/>
                <a:ext cx="2041163" cy="2041163"/>
              </a:xfrm>
              <a:prstGeom prst="arc">
                <a:avLst>
                  <a:gd name="adj1" fmla="val 13009644"/>
                  <a:gd name="adj2" fmla="val 20438234"/>
                </a:avLst>
              </a:prstGeom>
              <a:ln w="307975">
                <a:gradFill flip="none" rotWithShape="1">
                  <a:gsLst>
                    <a:gs pos="58000">
                      <a:schemeClr val="bg2"/>
                    </a:gs>
                    <a:gs pos="93000">
                      <a:schemeClr val="bg2">
                        <a:lumMod val="50000"/>
                      </a:schemeClr>
                    </a:gs>
                  </a:gsLst>
                  <a:lin ang="9000000" scaled="0"/>
                  <a:tileRect/>
                </a:gra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b="1" dirty="0"/>
              </a:p>
            </p:txBody>
          </p:sp>
          <p:sp>
            <p:nvSpPr>
              <p:cNvPr id="11" name="Isosceles Triangle 10"/>
              <p:cNvSpPr/>
              <p:nvPr/>
            </p:nvSpPr>
            <p:spPr>
              <a:xfrm rot="9936452">
                <a:off x="5181733" y="1772462"/>
                <a:ext cx="754226" cy="49603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12" name="Isosceles Triangle 11"/>
              <p:cNvSpPr/>
              <p:nvPr/>
            </p:nvSpPr>
            <p:spPr>
              <a:xfrm rot="2734381">
                <a:off x="3532432" y="1317404"/>
                <a:ext cx="754226" cy="49603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14" name="Isosceles Triangle 13"/>
              <p:cNvSpPr/>
              <p:nvPr/>
            </p:nvSpPr>
            <p:spPr>
              <a:xfrm rot="17179612">
                <a:off x="3959244" y="2970508"/>
                <a:ext cx="754226" cy="496035"/>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15" name="TextBox 14"/>
              <p:cNvSpPr txBox="1"/>
              <p:nvPr/>
            </p:nvSpPr>
            <p:spPr>
              <a:xfrm rot="4336820">
                <a:off x="3571589" y="1228377"/>
                <a:ext cx="2093976" cy="2093976"/>
              </a:xfrm>
              <a:prstGeom prst="rect">
                <a:avLst/>
              </a:prstGeom>
              <a:noFill/>
            </p:spPr>
            <p:txBody>
              <a:bodyPr wrap="none" rtlCol="0">
                <a:prstTxWarp prst="textArchDown">
                  <a:avLst/>
                </a:prstTxWarp>
                <a:spAutoFit/>
              </a:bodyPr>
              <a:lstStyle/>
              <a:p>
                <a:pPr algn="ctr"/>
                <a:endParaRPr lang="en-US" sz="1467" b="1" dirty="0">
                  <a:solidFill>
                    <a:schemeClr val="bg1"/>
                  </a:solidFill>
                </a:endParaRPr>
              </a:p>
            </p:txBody>
          </p:sp>
        </p:grpSp>
      </p:grpSp>
      <p:cxnSp>
        <p:nvCxnSpPr>
          <p:cNvPr id="46" name="Straight Connector 45"/>
          <p:cNvCxnSpPr>
            <a:cxnSpLocks/>
          </p:cNvCxnSpPr>
          <p:nvPr/>
        </p:nvCxnSpPr>
        <p:spPr>
          <a:xfrm>
            <a:off x="6299564" y="1722871"/>
            <a:ext cx="6543" cy="494803"/>
          </a:xfrm>
          <a:prstGeom prst="line">
            <a:avLst/>
          </a:prstGeom>
          <a:noFill/>
          <a:ln w="12700">
            <a:solidFill>
              <a:schemeClr val="bg1">
                <a:lumMod val="50000"/>
                <a:alpha val="45000"/>
              </a:schemeClr>
            </a:solidFill>
          </a:ln>
          <a:effectLst/>
        </p:spPr>
        <p:style>
          <a:lnRef idx="1">
            <a:schemeClr val="accent1"/>
          </a:lnRef>
          <a:fillRef idx="3">
            <a:schemeClr val="accent1"/>
          </a:fillRef>
          <a:effectRef idx="2">
            <a:schemeClr val="accent1"/>
          </a:effectRef>
          <a:fontRef idx="minor">
            <a:schemeClr val="lt1"/>
          </a:fontRef>
        </p:style>
      </p:cxnSp>
      <p:sp>
        <p:nvSpPr>
          <p:cNvPr id="26" name="Rectangle 25">
            <a:extLst>
              <a:ext uri="{FF2B5EF4-FFF2-40B4-BE49-F238E27FC236}">
                <a16:creationId xmlns:a16="http://schemas.microsoft.com/office/drawing/2014/main" id="{F6147F02-32CD-4F41-9EC1-E1309F0121F3}"/>
              </a:ext>
            </a:extLst>
          </p:cNvPr>
          <p:cNvSpPr/>
          <p:nvPr/>
        </p:nvSpPr>
        <p:spPr>
          <a:xfrm>
            <a:off x="3607175" y="844972"/>
            <a:ext cx="5410200" cy="1015663"/>
          </a:xfrm>
          <a:prstGeom prst="rect">
            <a:avLst/>
          </a:prstGeom>
          <a:noFill/>
        </p:spPr>
        <p:txBody>
          <a:bodyPr wrap="square" rtlCol="0">
            <a:spAutoFit/>
          </a:bodyPr>
          <a:lstStyle/>
          <a:p>
            <a:pPr algn="ctr"/>
            <a:r>
              <a:rPr lang="en-US" sz="6000" b="1" dirty="0">
                <a:solidFill>
                  <a:srgbClr val="00B0F0"/>
                </a:solidFill>
              </a:rPr>
              <a:t>The 3 E’s</a:t>
            </a:r>
            <a:endParaRPr lang="en-US" sz="6000" dirty="0">
              <a:solidFill>
                <a:srgbClr val="00B0F0"/>
              </a:solidFill>
            </a:endParaRPr>
          </a:p>
        </p:txBody>
      </p:sp>
      <p:pic>
        <p:nvPicPr>
          <p:cNvPr id="37" name="Picture 2">
            <a:extLst>
              <a:ext uri="{FF2B5EF4-FFF2-40B4-BE49-F238E27FC236}">
                <a16:creationId xmlns:a16="http://schemas.microsoft.com/office/drawing/2014/main" id="{C4610B21-941A-4683-9092-71E2E81EC3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972"/>
          <a:stretch/>
        </p:blipFill>
        <p:spPr bwMode="auto">
          <a:xfrm>
            <a:off x="0" y="-8740"/>
            <a:ext cx="12192000" cy="2701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287070-1CF0-4192-9ADC-FEF96F057D47}"/>
              </a:ext>
            </a:extLst>
          </p:cNvPr>
          <p:cNvSpPr/>
          <p:nvPr/>
        </p:nvSpPr>
        <p:spPr>
          <a:xfrm>
            <a:off x="1145959" y="3464314"/>
            <a:ext cx="3178133" cy="1077218"/>
          </a:xfrm>
          <a:prstGeom prst="rect">
            <a:avLst/>
          </a:prstGeom>
        </p:spPr>
        <p:txBody>
          <a:bodyPr wrap="square">
            <a:spAutoFit/>
          </a:bodyPr>
          <a:lstStyle/>
          <a:p>
            <a:pPr algn="ctr"/>
            <a:endParaRPr lang="en-PH" sz="1600" dirty="0">
              <a:solidFill>
                <a:schemeClr val="accent6"/>
              </a:solidFill>
              <a:latin typeface="Calibri" panose="020F0502020204030204" pitchFamily="34" charset="0"/>
            </a:endParaRPr>
          </a:p>
          <a:p>
            <a:pPr algn="ctr"/>
            <a:r>
              <a:rPr lang="en-GB" sz="4800" b="1" dirty="0">
                <a:solidFill>
                  <a:schemeClr val="accent6"/>
                </a:solidFill>
                <a:latin typeface="Calibri" panose="020F0502020204030204" pitchFamily="34" charset="0"/>
              </a:rPr>
              <a:t>ECONOMY</a:t>
            </a:r>
          </a:p>
        </p:txBody>
      </p:sp>
      <p:sp>
        <p:nvSpPr>
          <p:cNvPr id="19" name="Slide Number Placeholder 1">
            <a:extLst>
              <a:ext uri="{FF2B5EF4-FFF2-40B4-BE49-F238E27FC236}">
                <a16:creationId xmlns:a16="http://schemas.microsoft.com/office/drawing/2014/main" id="{07F644FA-E6E3-453A-9155-D4C5D4DE374C}"/>
              </a:ext>
            </a:extLst>
          </p:cNvPr>
          <p:cNvSpPr txBox="1">
            <a:spLocks/>
          </p:cNvSpPr>
          <p:nvPr/>
        </p:nvSpPr>
        <p:spPr>
          <a:xfrm>
            <a:off x="9241675" y="641881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EA3676-8278-4748-9D7A-AD861B677FE8}" type="slidenum">
              <a:rPr lang="en-US" sz="1400" smtClean="0"/>
              <a:pPr algn="r"/>
              <a:t>7</a:t>
            </a:fld>
            <a:endParaRPr lang="en-US" dirty="0"/>
          </a:p>
        </p:txBody>
      </p:sp>
      <p:pic>
        <p:nvPicPr>
          <p:cNvPr id="3" name="Picture 2">
            <a:extLst>
              <a:ext uri="{FF2B5EF4-FFF2-40B4-BE49-F238E27FC236}">
                <a16:creationId xmlns:a16="http://schemas.microsoft.com/office/drawing/2014/main" id="{393F7099-1185-4E9E-BE1F-809A0273D7CC}"/>
              </a:ext>
            </a:extLst>
          </p:cNvPr>
          <p:cNvPicPr>
            <a:picLocks noChangeAspect="1"/>
          </p:cNvPicPr>
          <p:nvPr/>
        </p:nvPicPr>
        <p:blipFill>
          <a:blip r:embed="rId3"/>
          <a:stretch>
            <a:fillRect/>
          </a:stretch>
        </p:blipFill>
        <p:spPr>
          <a:xfrm>
            <a:off x="5519209" y="3172143"/>
            <a:ext cx="1560711" cy="1603387"/>
          </a:xfrm>
          <a:prstGeom prst="rect">
            <a:avLst/>
          </a:prstGeom>
        </p:spPr>
      </p:pic>
      <p:sp>
        <p:nvSpPr>
          <p:cNvPr id="20" name="Rectangle 19">
            <a:extLst>
              <a:ext uri="{FF2B5EF4-FFF2-40B4-BE49-F238E27FC236}">
                <a16:creationId xmlns:a16="http://schemas.microsoft.com/office/drawing/2014/main" id="{FCD066DB-5830-4B4C-9F3F-1AD01BD7E804}"/>
              </a:ext>
            </a:extLst>
          </p:cNvPr>
          <p:cNvSpPr/>
          <p:nvPr/>
        </p:nvSpPr>
        <p:spPr>
          <a:xfrm>
            <a:off x="6525294" y="1515857"/>
            <a:ext cx="3178133" cy="1077218"/>
          </a:xfrm>
          <a:prstGeom prst="rect">
            <a:avLst/>
          </a:prstGeom>
        </p:spPr>
        <p:txBody>
          <a:bodyPr wrap="square">
            <a:spAutoFit/>
          </a:bodyPr>
          <a:lstStyle/>
          <a:p>
            <a:pPr algn="ctr"/>
            <a:endParaRPr lang="en-PH" sz="1600" dirty="0">
              <a:solidFill>
                <a:schemeClr val="accent6"/>
              </a:solidFill>
              <a:latin typeface="Calibri" panose="020F0502020204030204" pitchFamily="34" charset="0"/>
            </a:endParaRPr>
          </a:p>
          <a:p>
            <a:pPr algn="ctr"/>
            <a:r>
              <a:rPr lang="en-GB" sz="4800" b="1" dirty="0">
                <a:solidFill>
                  <a:srgbClr val="FF0000"/>
                </a:solidFill>
                <a:latin typeface="Calibri" panose="020F0502020204030204" pitchFamily="34" charset="0"/>
              </a:rPr>
              <a:t>	</a:t>
            </a:r>
            <a:r>
              <a:rPr lang="en-GB" sz="4800" b="1" u="sng" dirty="0">
                <a:solidFill>
                  <a:srgbClr val="FF0000"/>
                </a:solidFill>
                <a:latin typeface="Calibri" panose="020F0502020204030204" pitchFamily="34" charset="0"/>
              </a:rPr>
              <a:t>ETHICS</a:t>
            </a:r>
          </a:p>
        </p:txBody>
      </p:sp>
      <p:sp>
        <p:nvSpPr>
          <p:cNvPr id="21" name="Rectangle 20">
            <a:extLst>
              <a:ext uri="{FF2B5EF4-FFF2-40B4-BE49-F238E27FC236}">
                <a16:creationId xmlns:a16="http://schemas.microsoft.com/office/drawing/2014/main" id="{55E3BF23-6A89-4596-BC6E-DC356485DC11}"/>
              </a:ext>
            </a:extLst>
          </p:cNvPr>
          <p:cNvSpPr/>
          <p:nvPr/>
        </p:nvSpPr>
        <p:spPr>
          <a:xfrm>
            <a:off x="7295336" y="4258838"/>
            <a:ext cx="4210863" cy="1077218"/>
          </a:xfrm>
          <a:prstGeom prst="rect">
            <a:avLst/>
          </a:prstGeom>
        </p:spPr>
        <p:txBody>
          <a:bodyPr wrap="square">
            <a:spAutoFit/>
          </a:bodyPr>
          <a:lstStyle/>
          <a:p>
            <a:pPr algn="ctr"/>
            <a:endParaRPr lang="en-PH" sz="1600" dirty="0">
              <a:solidFill>
                <a:schemeClr val="accent6"/>
              </a:solidFill>
              <a:latin typeface="Calibri" panose="020F0502020204030204" pitchFamily="34" charset="0"/>
            </a:endParaRPr>
          </a:p>
          <a:p>
            <a:pPr algn="ctr"/>
            <a:r>
              <a:rPr lang="en-GB" sz="4800" b="1" dirty="0">
                <a:solidFill>
                  <a:srgbClr val="FF0000"/>
                </a:solidFill>
                <a:latin typeface="Calibri" panose="020F0502020204030204" pitchFamily="34" charset="0"/>
              </a:rPr>
              <a:t>	</a:t>
            </a:r>
            <a:r>
              <a:rPr lang="en-GB" sz="4800" b="1" dirty="0">
                <a:solidFill>
                  <a:schemeClr val="accent5"/>
                </a:solidFill>
                <a:latin typeface="Calibri" panose="020F0502020204030204" pitchFamily="34" charset="0"/>
              </a:rPr>
              <a:t>EDUCATION</a:t>
            </a:r>
          </a:p>
        </p:txBody>
      </p:sp>
    </p:spTree>
    <p:extLst>
      <p:ext uri="{BB962C8B-B14F-4D97-AF65-F5344CB8AC3E}">
        <p14:creationId xmlns:p14="http://schemas.microsoft.com/office/powerpoint/2010/main" val="25784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2" presetClass="entr" presetSubtype="1" fill="hold" nodeType="withEffect">
                                  <p:stCondLst>
                                    <p:cond delay="10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0BD691E-C824-41B5-9186-00E0FA50FC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77FC21-B89D-4CCE-B366-38E4569700D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7" name="Rounded Rectangle 8">
            <a:extLst>
              <a:ext uri="{FF2B5EF4-FFF2-40B4-BE49-F238E27FC236}">
                <a16:creationId xmlns:a16="http://schemas.microsoft.com/office/drawing/2014/main" id="{749E784D-932E-41A3-A486-8B229F832D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942975"/>
            <a:ext cx="2935111" cy="2468880"/>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755" y="1263015"/>
            <a:ext cx="1828800" cy="1828800"/>
          </a:xfrm>
          <a:prstGeom prst="rect">
            <a:avLst/>
          </a:prstGeom>
        </p:spPr>
      </p:pic>
      <p:sp>
        <p:nvSpPr>
          <p:cNvPr id="19" name="Rounded Rectangle 17">
            <a:extLst>
              <a:ext uri="{FF2B5EF4-FFF2-40B4-BE49-F238E27FC236}">
                <a16:creationId xmlns:a16="http://schemas.microsoft.com/office/drawing/2014/main" id="{9BCE3C8B-A640-41BB-B03C-27294B7E62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6694" y="942975"/>
            <a:ext cx="2935111" cy="2468880"/>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9">
            <a:extLst>
              <a:ext uri="{FF2B5EF4-FFF2-40B4-BE49-F238E27FC236}">
                <a16:creationId xmlns:a16="http://schemas.microsoft.com/office/drawing/2014/main" id="{6BB00960-2072-41BC-89E8-527D1E4605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289" y="942975"/>
            <a:ext cx="2935111" cy="2468880"/>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photo of an old building&#10;&#10;Description generated with very high confidence">
            <a:extLst>
              <a:ext uri="{FF2B5EF4-FFF2-40B4-BE49-F238E27FC236}">
                <a16:creationId xmlns:a16="http://schemas.microsoft.com/office/drawing/2014/main" id="{10493409-DE9A-4A0A-A02A-48FF712929B9}"/>
              </a:ext>
            </a:extLst>
          </p:cNvPr>
          <p:cNvPicPr>
            <a:picLocks noChangeAspect="1"/>
          </p:cNvPicPr>
          <p:nvPr/>
        </p:nvPicPr>
        <p:blipFill>
          <a:blip r:embed="rId5"/>
          <a:stretch>
            <a:fillRect/>
          </a:stretch>
        </p:blipFill>
        <p:spPr>
          <a:xfrm>
            <a:off x="8205272" y="1408542"/>
            <a:ext cx="2295144" cy="1537746"/>
          </a:xfrm>
          <a:prstGeom prst="rect">
            <a:avLst/>
          </a:prstGeom>
        </p:spPr>
      </p:pic>
      <p:sp>
        <p:nvSpPr>
          <p:cNvPr id="3" name="Subtitle 2"/>
          <p:cNvSpPr>
            <a:spLocks noGrp="1"/>
          </p:cNvSpPr>
          <p:nvPr>
            <p:ph type="subTitle" idx="1"/>
          </p:nvPr>
        </p:nvSpPr>
        <p:spPr>
          <a:xfrm>
            <a:off x="3124200" y="226011"/>
            <a:ext cx="8229600" cy="685800"/>
          </a:xfrm>
        </p:spPr>
        <p:txBody>
          <a:bodyPr>
            <a:normAutofit/>
          </a:bodyPr>
          <a:lstStyle/>
          <a:p>
            <a:r>
              <a:rPr lang="en-US" sz="4000" b="1" dirty="0">
                <a:solidFill>
                  <a:srgbClr val="00B0F0"/>
                </a:solidFill>
              </a:rPr>
              <a:t>NM ETHICS COMMISSION</a:t>
            </a:r>
            <a:endParaRPr lang="en-US" sz="1400" b="1" dirty="0">
              <a:solidFill>
                <a:srgbClr val="00B0F0"/>
              </a:solidFill>
            </a:endParaRPr>
          </a:p>
        </p:txBody>
      </p:sp>
      <p:sp>
        <p:nvSpPr>
          <p:cNvPr id="7" name="TextBox 6">
            <a:extLst>
              <a:ext uri="{FF2B5EF4-FFF2-40B4-BE49-F238E27FC236}">
                <a16:creationId xmlns:a16="http://schemas.microsoft.com/office/drawing/2014/main" id="{29235065-3EB2-456F-9C47-238C643A51CC}"/>
              </a:ext>
            </a:extLst>
          </p:cNvPr>
          <p:cNvSpPr txBox="1"/>
          <p:nvPr/>
        </p:nvSpPr>
        <p:spPr>
          <a:xfrm>
            <a:off x="4572000" y="1050558"/>
            <a:ext cx="3200400" cy="1754326"/>
          </a:xfrm>
          <a:prstGeom prst="rect">
            <a:avLst/>
          </a:prstGeom>
          <a:noFill/>
        </p:spPr>
        <p:txBody>
          <a:bodyPr wrap="square" rtlCol="0">
            <a:spAutoFit/>
          </a:bodyPr>
          <a:lstStyle/>
          <a:p>
            <a:endParaRPr lang="en-US" b="1" dirty="0"/>
          </a:p>
          <a:p>
            <a:r>
              <a:rPr lang="en-US" b="1" dirty="0"/>
              <a:t>NM ETHICS COMMISSION:</a:t>
            </a:r>
          </a:p>
          <a:p>
            <a:r>
              <a:rPr lang="en-US" b="1" dirty="0">
                <a:hlinkClick r:id="rId6"/>
              </a:rPr>
              <a:t>https://www.sec.state.nm.us/</a:t>
            </a:r>
            <a:r>
              <a:rPr lang="en-US" b="1" dirty="0"/>
              <a:t> </a:t>
            </a:r>
          </a:p>
          <a:p>
            <a:endParaRPr lang="en-US" b="1" dirty="0">
              <a:solidFill>
                <a:srgbClr val="FF0000"/>
              </a:solidFill>
            </a:endParaRPr>
          </a:p>
          <a:p>
            <a:r>
              <a:rPr lang="en-US" b="1" dirty="0">
                <a:solidFill>
                  <a:srgbClr val="FF0000"/>
                </a:solidFill>
              </a:rPr>
              <a:t>NM ETHICS WATCH</a:t>
            </a:r>
          </a:p>
          <a:p>
            <a:r>
              <a:rPr lang="en-US" b="1" dirty="0">
                <a:solidFill>
                  <a:srgbClr val="FF0000"/>
                </a:solidFill>
              </a:rPr>
              <a:t>http://nmethicswatch.org/</a:t>
            </a:r>
          </a:p>
        </p:txBody>
      </p:sp>
    </p:spTree>
    <p:extLst>
      <p:ext uri="{BB962C8B-B14F-4D97-AF65-F5344CB8AC3E}">
        <p14:creationId xmlns:p14="http://schemas.microsoft.com/office/powerpoint/2010/main" val="400975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9931" y="1208689"/>
            <a:ext cx="7133897" cy="5347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769393" y="886931"/>
            <a:ext cx="5029200" cy="769441"/>
          </a:xfrm>
          <a:prstGeom prst="rect">
            <a:avLst/>
          </a:prstGeom>
          <a:noFill/>
        </p:spPr>
        <p:txBody>
          <a:bodyPr wrap="square">
            <a:spAutoFit/>
          </a:bodyPr>
          <a:lstStyle/>
          <a:p>
            <a:pPr>
              <a:defRPr/>
            </a:pPr>
            <a:r>
              <a:rPr lang="en-US" sz="4400" b="1" dirty="0">
                <a:solidFill>
                  <a:srgbClr val="41AFFF"/>
                </a:solidFill>
              </a:rPr>
              <a:t>Integrity by DESIGN</a:t>
            </a:r>
            <a:endParaRPr lang="en-US" sz="3200" b="1" dirty="0">
              <a:solidFill>
                <a:srgbClr val="41AFFF"/>
              </a:solidFill>
              <a:latin typeface="Calibri"/>
              <a:cs typeface="Calibri"/>
            </a:endParaRPr>
          </a:p>
        </p:txBody>
      </p:sp>
      <p:sp>
        <p:nvSpPr>
          <p:cNvPr id="6" name="TextBox 5"/>
          <p:cNvSpPr txBox="1">
            <a:spLocks noChangeArrowheads="1"/>
          </p:cNvSpPr>
          <p:nvPr/>
        </p:nvSpPr>
        <p:spPr bwMode="auto">
          <a:xfrm rot="20789660">
            <a:off x="3810001" y="3130666"/>
            <a:ext cx="45720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chemeClr val="bg1"/>
                </a:solidFill>
                <a:latin typeface="Calibri" charset="0"/>
                <a:cs typeface="Calibri" charset="0"/>
              </a:rPr>
              <a:t>Decision Architecture</a:t>
            </a:r>
          </a:p>
        </p:txBody>
      </p:sp>
      <p:sp>
        <p:nvSpPr>
          <p:cNvPr id="2" name="TextBox 1"/>
          <p:cNvSpPr txBox="1"/>
          <p:nvPr/>
        </p:nvSpPr>
        <p:spPr>
          <a:xfrm>
            <a:off x="3639898" y="2680987"/>
            <a:ext cx="1905000" cy="584776"/>
          </a:xfrm>
          <a:prstGeom prst="rect">
            <a:avLst/>
          </a:prstGeom>
          <a:noFill/>
        </p:spPr>
        <p:txBody>
          <a:bodyPr wrap="square" rtlCol="0">
            <a:spAutoFit/>
          </a:bodyPr>
          <a:lstStyle/>
          <a:p>
            <a:r>
              <a:rPr lang="en-US" sz="3200" b="1" dirty="0">
                <a:latin typeface="+mj-lt"/>
              </a:rPr>
              <a:t>Process</a:t>
            </a:r>
          </a:p>
        </p:txBody>
      </p:sp>
      <p:sp>
        <p:nvSpPr>
          <p:cNvPr id="8" name="TextBox 7"/>
          <p:cNvSpPr txBox="1"/>
          <p:nvPr/>
        </p:nvSpPr>
        <p:spPr>
          <a:xfrm>
            <a:off x="6684579" y="3944610"/>
            <a:ext cx="1905000" cy="584776"/>
          </a:xfrm>
          <a:prstGeom prst="rect">
            <a:avLst/>
          </a:prstGeom>
          <a:noFill/>
        </p:spPr>
        <p:txBody>
          <a:bodyPr wrap="square" rtlCol="0">
            <a:spAutoFit/>
          </a:bodyPr>
          <a:lstStyle/>
          <a:p>
            <a:r>
              <a:rPr lang="en-US" sz="3200" b="1" dirty="0">
                <a:latin typeface="+mj-lt"/>
              </a:rPr>
              <a:t>Results</a:t>
            </a:r>
          </a:p>
        </p:txBody>
      </p:sp>
      <p:sp>
        <p:nvSpPr>
          <p:cNvPr id="9" name="TextBox 8"/>
          <p:cNvSpPr txBox="1"/>
          <p:nvPr/>
        </p:nvSpPr>
        <p:spPr>
          <a:xfrm>
            <a:off x="4096413" y="4472214"/>
            <a:ext cx="2375160" cy="584775"/>
          </a:xfrm>
          <a:prstGeom prst="rect">
            <a:avLst/>
          </a:prstGeom>
          <a:noFill/>
        </p:spPr>
        <p:txBody>
          <a:bodyPr wrap="square" rtlCol="0">
            <a:spAutoFit/>
          </a:bodyPr>
          <a:lstStyle/>
          <a:p>
            <a:r>
              <a:rPr lang="en-US" sz="3200" b="1" dirty="0">
                <a:latin typeface="+mj-lt"/>
              </a:rPr>
              <a:t>Perspective</a:t>
            </a:r>
          </a:p>
        </p:txBody>
      </p:sp>
      <p:sp>
        <p:nvSpPr>
          <p:cNvPr id="10" name="TextBox 9"/>
          <p:cNvSpPr txBox="1"/>
          <p:nvPr/>
        </p:nvSpPr>
        <p:spPr>
          <a:xfrm>
            <a:off x="5965666" y="2250930"/>
            <a:ext cx="1905000" cy="584776"/>
          </a:xfrm>
          <a:prstGeom prst="rect">
            <a:avLst/>
          </a:prstGeom>
          <a:noFill/>
        </p:spPr>
        <p:txBody>
          <a:bodyPr wrap="square" rtlCol="0">
            <a:spAutoFit/>
          </a:bodyPr>
          <a:lstStyle/>
          <a:p>
            <a:r>
              <a:rPr lang="en-US" sz="3200" b="1" dirty="0">
                <a:latin typeface="+mj-lt"/>
              </a:rPr>
              <a:t>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odel X">
      <a:dk1>
        <a:srgbClr val="172144"/>
      </a:dk1>
      <a:lt1>
        <a:srgbClr val="FFFFFF"/>
      </a:lt1>
      <a:dk2>
        <a:srgbClr val="FC8108"/>
      </a:dk2>
      <a:lt2>
        <a:srgbClr val="FF9700"/>
      </a:lt2>
      <a:accent1>
        <a:srgbClr val="EA0038"/>
      </a:accent1>
      <a:accent2>
        <a:srgbClr val="ED1530"/>
      </a:accent2>
      <a:accent3>
        <a:srgbClr val="F02B28"/>
      </a:accent3>
      <a:accent4>
        <a:srgbClr val="F34020"/>
      </a:accent4>
      <a:accent5>
        <a:srgbClr val="F65618"/>
      </a:accent5>
      <a:accent6>
        <a:srgbClr val="F96B10"/>
      </a:accent6>
      <a:hlink>
        <a:srgbClr val="2F8299"/>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4.xml><?xml version="1.0" encoding="utf-8"?>
<a:theme xmlns:a="http://schemas.openxmlformats.org/drawingml/2006/main" name="1_Office Theme">
  <a:themeElements>
    <a:clrScheme name="Model X">
      <a:dk1>
        <a:srgbClr val="172144"/>
      </a:dk1>
      <a:lt1>
        <a:srgbClr val="FFFFFF"/>
      </a:lt1>
      <a:dk2>
        <a:srgbClr val="FC8108"/>
      </a:dk2>
      <a:lt2>
        <a:srgbClr val="FF9700"/>
      </a:lt2>
      <a:accent1>
        <a:srgbClr val="EA0038"/>
      </a:accent1>
      <a:accent2>
        <a:srgbClr val="ED1530"/>
      </a:accent2>
      <a:accent3>
        <a:srgbClr val="F02B28"/>
      </a:accent3>
      <a:accent4>
        <a:srgbClr val="F34020"/>
      </a:accent4>
      <a:accent5>
        <a:srgbClr val="F65618"/>
      </a:accent5>
      <a:accent6>
        <a:srgbClr val="F96B10"/>
      </a:accent6>
      <a:hlink>
        <a:srgbClr val="2F8299"/>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1986</Words>
  <Application>Microsoft Office PowerPoint</Application>
  <PresentationFormat>Widescreen</PresentationFormat>
  <Paragraphs>221</Paragraphs>
  <Slides>19</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Calibri Light</vt:lpstr>
      <vt:lpstr>Cambria</vt:lpstr>
      <vt:lpstr>Times New Roman</vt:lpstr>
      <vt:lpstr>Wingdings</vt:lpstr>
      <vt:lpstr>Office Theme</vt:lpstr>
      <vt:lpstr>Office Theme</vt:lpstr>
      <vt:lpstr>Vapor Trail</vt:lpstr>
      <vt:lpstr>1_Office Theme</vt:lpstr>
      <vt:lpstr>ETHICS WORSHOP </vt:lpstr>
      <vt:lpstr>SPEAKER BIO</vt:lpstr>
      <vt:lpstr>SPEAKER BIO</vt:lpstr>
      <vt:lpstr>SPEAKER BIO</vt:lpstr>
      <vt:lpstr>SPEAKER BIO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Dialogue Questions to…</vt:lpstr>
      <vt:lpstr>PowerPoint Presentation</vt:lpstr>
      <vt:lpstr>Decision-Making Roles…</vt:lpstr>
      <vt:lpstr>Vascular System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dc:title>
  <dc:creator>Audrey</dc:creator>
  <cp:lastModifiedBy>Audrey J. Jaramillo, CPA, CFE</cp:lastModifiedBy>
  <cp:revision>13</cp:revision>
  <dcterms:created xsi:type="dcterms:W3CDTF">2020-02-20T01:07:27Z</dcterms:created>
  <dcterms:modified xsi:type="dcterms:W3CDTF">2021-04-02T04:15:48Z</dcterms:modified>
</cp:coreProperties>
</file>