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sldIdLst>
    <p:sldId id="256" r:id="rId5"/>
    <p:sldId id="399" r:id="rId6"/>
    <p:sldId id="458" r:id="rId7"/>
    <p:sldId id="478" r:id="rId8"/>
    <p:sldId id="512" r:id="rId9"/>
    <p:sldId id="513" r:id="rId10"/>
    <p:sldId id="554" r:id="rId11"/>
    <p:sldId id="514" r:id="rId12"/>
    <p:sldId id="515" r:id="rId13"/>
    <p:sldId id="517" r:id="rId14"/>
    <p:sldId id="519" r:id="rId15"/>
    <p:sldId id="555" r:id="rId16"/>
    <p:sldId id="520" r:id="rId17"/>
    <p:sldId id="521" r:id="rId18"/>
    <p:sldId id="522" r:id="rId19"/>
    <p:sldId id="523" r:id="rId20"/>
    <p:sldId id="524" r:id="rId21"/>
    <p:sldId id="525" r:id="rId22"/>
    <p:sldId id="556" r:id="rId23"/>
    <p:sldId id="258" r:id="rId24"/>
    <p:sldId id="280" r:id="rId25"/>
    <p:sldId id="279" r:id="rId26"/>
    <p:sldId id="281" r:id="rId27"/>
    <p:sldId id="282" r:id="rId28"/>
    <p:sldId id="283" r:id="rId29"/>
    <p:sldId id="296" r:id="rId30"/>
    <p:sldId id="284" r:id="rId31"/>
    <p:sldId id="285" r:id="rId32"/>
    <p:sldId id="557" r:id="rId33"/>
    <p:sldId id="558" r:id="rId34"/>
    <p:sldId id="292" r:id="rId35"/>
    <p:sldId id="462" r:id="rId36"/>
    <p:sldId id="529" r:id="rId37"/>
    <p:sldId id="530" r:id="rId38"/>
    <p:sldId id="531" r:id="rId39"/>
    <p:sldId id="532" r:id="rId40"/>
    <p:sldId id="533" r:id="rId41"/>
    <p:sldId id="534" r:id="rId42"/>
    <p:sldId id="536" r:id="rId43"/>
    <p:sldId id="537" r:id="rId44"/>
    <p:sldId id="538" r:id="rId45"/>
    <p:sldId id="539" r:id="rId46"/>
    <p:sldId id="540" r:id="rId47"/>
    <p:sldId id="541" r:id="rId48"/>
    <p:sldId id="542" r:id="rId49"/>
    <p:sldId id="543" r:id="rId50"/>
    <p:sldId id="544" r:id="rId51"/>
    <p:sldId id="545" r:id="rId52"/>
    <p:sldId id="546" r:id="rId53"/>
    <p:sldId id="547" r:id="rId54"/>
    <p:sldId id="548" r:id="rId55"/>
    <p:sldId id="549" r:id="rId56"/>
    <p:sldId id="559" r:id="rId57"/>
    <p:sldId id="294" r:id="rId58"/>
    <p:sldId id="297" r:id="rId59"/>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0BC"/>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187" autoAdjust="0"/>
  </p:normalViewPr>
  <p:slideViewPr>
    <p:cSldViewPr snapToGrid="0" snapToObjects="1">
      <p:cViewPr varScale="1">
        <p:scale>
          <a:sx n="136" d="100"/>
          <a:sy n="136" d="100"/>
        </p:scale>
        <p:origin x="120" y="162"/>
      </p:cViewPr>
      <p:guideLst>
        <p:guide orient="horz" pos="162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F7F7F"/>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0-76E5-814B-9E24-C9720E898E14}"/>
              </c:ext>
            </c:extLst>
          </c:dPt>
          <c:dPt>
            <c:idx val="1"/>
            <c:bubble3D val="0"/>
            <c:spPr>
              <a:solidFill>
                <a:schemeClr val="accent2"/>
              </a:solidFill>
              <a:ln w="12700" cap="flat">
                <a:noFill/>
                <a:miter lim="400000"/>
              </a:ln>
              <a:effectLst/>
            </c:spPr>
            <c:extLst>
              <c:ext xmlns:c16="http://schemas.microsoft.com/office/drawing/2014/chart" uri="{C3380CC4-5D6E-409C-BE32-E72D297353CC}">
                <c16:uniqueId val="{00000002-76E5-814B-9E24-C9720E898E14}"/>
              </c:ext>
            </c:extLst>
          </c:dPt>
          <c:dPt>
            <c:idx val="2"/>
            <c:bubble3D val="0"/>
            <c:spPr>
              <a:solidFill>
                <a:schemeClr val="accent3"/>
              </a:solidFill>
              <a:ln w="12700" cap="flat">
                <a:noFill/>
                <a:miter lim="400000"/>
              </a:ln>
              <a:effectLst/>
            </c:spPr>
            <c:extLst>
              <c:ext xmlns:c16="http://schemas.microsoft.com/office/drawing/2014/chart" uri="{C3380CC4-5D6E-409C-BE32-E72D297353CC}">
                <c16:uniqueId val="{00000004-76E5-814B-9E24-C9720E898E14}"/>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6-76E5-814B-9E24-C9720E898E14}"/>
              </c:ext>
            </c:extLst>
          </c:dPt>
          <c:dPt>
            <c:idx val="4"/>
            <c:bubble3D val="0"/>
            <c:spPr>
              <a:solidFill>
                <a:schemeClr val="accent1"/>
              </a:solidFill>
              <a:ln w="12700" cap="flat">
                <a:noFill/>
                <a:miter lim="400000"/>
              </a:ln>
              <a:effectLst/>
            </c:spPr>
            <c:extLst>
              <c:ext xmlns:c16="http://schemas.microsoft.com/office/drawing/2014/chart" uri="{C3380CC4-5D6E-409C-BE32-E72D297353CC}">
                <c16:uniqueId val="{00000008-76E5-814B-9E24-C9720E898E14}"/>
              </c:ext>
            </c:extLst>
          </c:dPt>
          <c:dPt>
            <c:idx val="5"/>
            <c:bubble3D val="0"/>
            <c:spPr>
              <a:solidFill>
                <a:schemeClr val="accent2"/>
              </a:solidFill>
              <a:ln w="12700" cap="flat">
                <a:noFill/>
                <a:miter lim="400000"/>
              </a:ln>
              <a:effectLst/>
            </c:spPr>
            <c:extLst>
              <c:ext xmlns:c16="http://schemas.microsoft.com/office/drawing/2014/chart" uri="{C3380CC4-5D6E-409C-BE32-E72D297353CC}">
                <c16:uniqueId val="{0000000A-76E5-814B-9E24-C9720E898E14}"/>
              </c:ext>
            </c:extLst>
          </c:dPt>
          <c:dPt>
            <c:idx val="6"/>
            <c:bubble3D val="0"/>
            <c:spPr>
              <a:solidFill>
                <a:schemeClr val="accent3"/>
              </a:solidFill>
              <a:ln w="12700" cap="flat">
                <a:noFill/>
                <a:miter lim="400000"/>
              </a:ln>
              <a:effectLst/>
            </c:spPr>
            <c:extLst>
              <c:ext xmlns:c16="http://schemas.microsoft.com/office/drawing/2014/chart" uri="{C3380CC4-5D6E-409C-BE32-E72D297353CC}">
                <c16:uniqueId val="{0000000C-76E5-814B-9E24-C9720E898E14}"/>
              </c:ext>
            </c:extLst>
          </c:dPt>
          <c:dPt>
            <c:idx val="7"/>
            <c:bubble3D val="0"/>
            <c:spPr>
              <a:solidFill>
                <a:schemeClr val="accent4"/>
              </a:solidFill>
              <a:ln w="12700" cap="flat">
                <a:noFill/>
                <a:miter lim="400000"/>
              </a:ln>
              <a:effectLst/>
            </c:spPr>
            <c:extLst>
              <c:ext xmlns:c16="http://schemas.microsoft.com/office/drawing/2014/chart" uri="{C3380CC4-5D6E-409C-BE32-E72D297353CC}">
                <c16:uniqueId val="{0000000E-76E5-814B-9E24-C9720E898E14}"/>
              </c:ext>
            </c:extLst>
          </c:dPt>
          <c:dPt>
            <c:idx val="8"/>
            <c:bubble3D val="0"/>
            <c:spPr>
              <a:solidFill>
                <a:srgbClr val="3198E1"/>
              </a:solidFill>
              <a:ln w="12700" cap="flat">
                <a:noFill/>
                <a:miter lim="400000"/>
              </a:ln>
              <a:effectLst/>
            </c:spPr>
            <c:extLst>
              <c:ext xmlns:c16="http://schemas.microsoft.com/office/drawing/2014/chart" uri="{C3380CC4-5D6E-409C-BE32-E72D297353CC}">
                <c16:uniqueId val="{00000010-76E5-814B-9E24-C9720E898E14}"/>
              </c:ext>
            </c:extLst>
          </c:dPt>
          <c:cat>
            <c:strRef>
              <c:f>Sheet1!$B$1:$J$1</c:f>
              <c:strCache>
                <c:ptCount val="8"/>
                <c:pt idx="0">
                  <c:v>1</c:v>
                </c:pt>
                <c:pt idx="1">
                  <c:v>2</c:v>
                </c:pt>
                <c:pt idx="2">
                  <c:v>3</c:v>
                </c:pt>
                <c:pt idx="3">
                  <c:v>4</c:v>
                </c:pt>
                <c:pt idx="4">
                  <c:v>5</c:v>
                </c:pt>
                <c:pt idx="5">
                  <c:v>6</c:v>
                </c:pt>
                <c:pt idx="6">
                  <c:v>7</c:v>
                </c:pt>
                <c:pt idx="7">
                  <c:v>8</c:v>
                </c:pt>
              </c:strCache>
            </c:strRef>
          </c:cat>
          <c:val>
            <c:numRef>
              <c:f>Sheet1!$B$2:$J$2</c:f>
              <c:numCache>
                <c:formatCode>General</c:formatCode>
                <c:ptCount val="9"/>
                <c:pt idx="0">
                  <c:v>11</c:v>
                </c:pt>
                <c:pt idx="1">
                  <c:v>11</c:v>
                </c:pt>
                <c:pt idx="2">
                  <c:v>11</c:v>
                </c:pt>
                <c:pt idx="3">
                  <c:v>11</c:v>
                </c:pt>
                <c:pt idx="4">
                  <c:v>11</c:v>
                </c:pt>
                <c:pt idx="5">
                  <c:v>11</c:v>
                </c:pt>
                <c:pt idx="6">
                  <c:v>11</c:v>
                </c:pt>
                <c:pt idx="7">
                  <c:v>11</c:v>
                </c:pt>
              </c:numCache>
            </c:numRef>
          </c:val>
          <c:extLst>
            <c:ext xmlns:c16="http://schemas.microsoft.com/office/drawing/2014/chart" uri="{C3380CC4-5D6E-409C-BE32-E72D297353CC}">
              <c16:uniqueId val="{00000011-76E5-814B-9E24-C9720E898E1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F7F7F"/>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0-76E5-814B-9E24-C9720E898E14}"/>
              </c:ext>
            </c:extLst>
          </c:dPt>
          <c:dPt>
            <c:idx val="1"/>
            <c:bubble3D val="0"/>
            <c:spPr>
              <a:solidFill>
                <a:schemeClr val="accent2"/>
              </a:solidFill>
              <a:ln w="12700" cap="flat">
                <a:noFill/>
                <a:miter lim="400000"/>
              </a:ln>
              <a:effectLst/>
            </c:spPr>
            <c:extLst>
              <c:ext xmlns:c16="http://schemas.microsoft.com/office/drawing/2014/chart" uri="{C3380CC4-5D6E-409C-BE32-E72D297353CC}">
                <c16:uniqueId val="{00000002-76E5-814B-9E24-C9720E898E14}"/>
              </c:ext>
            </c:extLst>
          </c:dPt>
          <c:dPt>
            <c:idx val="2"/>
            <c:bubble3D val="0"/>
            <c:spPr>
              <a:solidFill>
                <a:schemeClr val="accent3"/>
              </a:solidFill>
              <a:ln w="12700" cap="flat">
                <a:noFill/>
                <a:miter lim="400000"/>
              </a:ln>
              <a:effectLst/>
            </c:spPr>
            <c:extLst>
              <c:ext xmlns:c16="http://schemas.microsoft.com/office/drawing/2014/chart" uri="{C3380CC4-5D6E-409C-BE32-E72D297353CC}">
                <c16:uniqueId val="{00000004-76E5-814B-9E24-C9720E898E14}"/>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6-76E5-814B-9E24-C9720E898E14}"/>
              </c:ext>
            </c:extLst>
          </c:dPt>
          <c:dPt>
            <c:idx val="4"/>
            <c:bubble3D val="0"/>
            <c:spPr>
              <a:solidFill>
                <a:schemeClr val="accent1"/>
              </a:solidFill>
              <a:ln w="12700" cap="flat">
                <a:noFill/>
                <a:miter lim="400000"/>
              </a:ln>
              <a:effectLst/>
            </c:spPr>
            <c:extLst>
              <c:ext xmlns:c16="http://schemas.microsoft.com/office/drawing/2014/chart" uri="{C3380CC4-5D6E-409C-BE32-E72D297353CC}">
                <c16:uniqueId val="{00000008-76E5-814B-9E24-C9720E898E14}"/>
              </c:ext>
            </c:extLst>
          </c:dPt>
          <c:dPt>
            <c:idx val="5"/>
            <c:bubble3D val="0"/>
            <c:spPr>
              <a:solidFill>
                <a:schemeClr val="accent2"/>
              </a:solidFill>
              <a:ln w="12700" cap="flat">
                <a:noFill/>
                <a:miter lim="400000"/>
              </a:ln>
              <a:effectLst/>
            </c:spPr>
            <c:extLst>
              <c:ext xmlns:c16="http://schemas.microsoft.com/office/drawing/2014/chart" uri="{C3380CC4-5D6E-409C-BE32-E72D297353CC}">
                <c16:uniqueId val="{0000000A-76E5-814B-9E24-C9720E898E14}"/>
              </c:ext>
            </c:extLst>
          </c:dPt>
          <c:dPt>
            <c:idx val="6"/>
            <c:bubble3D val="0"/>
            <c:spPr>
              <a:solidFill>
                <a:schemeClr val="accent3"/>
              </a:solidFill>
              <a:ln w="12700" cap="flat">
                <a:noFill/>
                <a:miter lim="400000"/>
              </a:ln>
              <a:effectLst/>
            </c:spPr>
            <c:extLst>
              <c:ext xmlns:c16="http://schemas.microsoft.com/office/drawing/2014/chart" uri="{C3380CC4-5D6E-409C-BE32-E72D297353CC}">
                <c16:uniqueId val="{0000000C-76E5-814B-9E24-C9720E898E14}"/>
              </c:ext>
            </c:extLst>
          </c:dPt>
          <c:dPt>
            <c:idx val="7"/>
            <c:bubble3D val="0"/>
            <c:spPr>
              <a:solidFill>
                <a:schemeClr val="accent4"/>
              </a:solidFill>
              <a:ln w="12700" cap="flat">
                <a:noFill/>
                <a:miter lim="400000"/>
              </a:ln>
              <a:effectLst/>
            </c:spPr>
            <c:extLst>
              <c:ext xmlns:c16="http://schemas.microsoft.com/office/drawing/2014/chart" uri="{C3380CC4-5D6E-409C-BE32-E72D297353CC}">
                <c16:uniqueId val="{0000000E-76E5-814B-9E24-C9720E898E14}"/>
              </c:ext>
            </c:extLst>
          </c:dPt>
          <c:dPt>
            <c:idx val="8"/>
            <c:bubble3D val="0"/>
            <c:spPr>
              <a:solidFill>
                <a:srgbClr val="3198E1"/>
              </a:solidFill>
              <a:ln w="12700" cap="flat">
                <a:noFill/>
                <a:miter lim="400000"/>
              </a:ln>
              <a:effectLst/>
            </c:spPr>
            <c:extLst>
              <c:ext xmlns:c16="http://schemas.microsoft.com/office/drawing/2014/chart" uri="{C3380CC4-5D6E-409C-BE32-E72D297353CC}">
                <c16:uniqueId val="{00000010-76E5-814B-9E24-C9720E898E14}"/>
              </c:ext>
            </c:extLst>
          </c:dPt>
          <c:cat>
            <c:strRef>
              <c:f>Sheet1!$B$1:$J$1</c:f>
              <c:strCache>
                <c:ptCount val="8"/>
                <c:pt idx="0">
                  <c:v>1</c:v>
                </c:pt>
                <c:pt idx="1">
                  <c:v>2</c:v>
                </c:pt>
                <c:pt idx="2">
                  <c:v>3</c:v>
                </c:pt>
                <c:pt idx="3">
                  <c:v>4</c:v>
                </c:pt>
                <c:pt idx="4">
                  <c:v>5</c:v>
                </c:pt>
                <c:pt idx="5">
                  <c:v>6</c:v>
                </c:pt>
                <c:pt idx="6">
                  <c:v>7</c:v>
                </c:pt>
                <c:pt idx="7">
                  <c:v>8</c:v>
                </c:pt>
              </c:strCache>
            </c:strRef>
          </c:cat>
          <c:val>
            <c:numRef>
              <c:f>Sheet1!$B$2:$J$2</c:f>
              <c:numCache>
                <c:formatCode>General</c:formatCode>
                <c:ptCount val="9"/>
                <c:pt idx="0">
                  <c:v>11</c:v>
                </c:pt>
                <c:pt idx="1">
                  <c:v>11</c:v>
                </c:pt>
                <c:pt idx="2">
                  <c:v>11</c:v>
                </c:pt>
                <c:pt idx="3">
                  <c:v>11</c:v>
                </c:pt>
                <c:pt idx="4">
                  <c:v>11</c:v>
                </c:pt>
                <c:pt idx="5">
                  <c:v>11</c:v>
                </c:pt>
                <c:pt idx="6">
                  <c:v>11</c:v>
                </c:pt>
                <c:pt idx="7">
                  <c:v>11</c:v>
                </c:pt>
              </c:numCache>
            </c:numRef>
          </c:val>
          <c:extLst>
            <c:ext xmlns:c16="http://schemas.microsoft.com/office/drawing/2014/chart" uri="{C3380CC4-5D6E-409C-BE32-E72D297353CC}">
              <c16:uniqueId val="{00000011-76E5-814B-9E24-C9720E898E1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9F5A2-3707-4E7B-ACDD-5F6033BFF8D0}"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n-US"/>
        </a:p>
      </dgm:t>
    </dgm:pt>
    <dgm:pt modelId="{228115A7-DB46-4B05-B393-708A43EF6639}">
      <dgm:prSet/>
      <dgm:spPr/>
      <dgm:t>
        <a:bodyPr/>
        <a:lstStyle/>
        <a:p>
          <a:pPr rtl="0"/>
          <a:r>
            <a:rPr lang="en-US" b="0" dirty="0"/>
            <a:t>Could be applicable to:</a:t>
          </a:r>
          <a:endParaRPr lang="en-US" dirty="0"/>
        </a:p>
      </dgm:t>
    </dgm:pt>
    <dgm:pt modelId="{C553231C-1747-47AE-9845-197EADC6F545}" type="parTrans" cxnId="{462778DA-7D41-4355-BB00-5F5C68BE104C}">
      <dgm:prSet/>
      <dgm:spPr/>
      <dgm:t>
        <a:bodyPr/>
        <a:lstStyle/>
        <a:p>
          <a:endParaRPr lang="en-US"/>
        </a:p>
      </dgm:t>
    </dgm:pt>
    <dgm:pt modelId="{08A0A895-87E8-4E9F-8413-3DA5CAF63302}" type="sibTrans" cxnId="{462778DA-7D41-4355-BB00-5F5C68BE104C}">
      <dgm:prSet/>
      <dgm:spPr/>
      <dgm:t>
        <a:bodyPr/>
        <a:lstStyle/>
        <a:p>
          <a:endParaRPr lang="en-US"/>
        </a:p>
      </dgm:t>
    </dgm:pt>
    <dgm:pt modelId="{D2505256-81AD-4706-B9A5-9B831727975E}">
      <dgm:prSet/>
      <dgm:spPr/>
      <dgm:t>
        <a:bodyPr/>
        <a:lstStyle/>
        <a:p>
          <a:pPr rtl="0"/>
          <a:r>
            <a:rPr lang="en-US" b="0" dirty="0"/>
            <a:t>State and Local Governments (direct assistance)</a:t>
          </a:r>
          <a:endParaRPr lang="en-US" dirty="0"/>
        </a:p>
      </dgm:t>
    </dgm:pt>
    <dgm:pt modelId="{424BCD13-F74F-4599-8205-08F1E6F95CA6}" type="parTrans" cxnId="{65D5C217-8D17-4335-881F-87D2AD139FC7}">
      <dgm:prSet/>
      <dgm:spPr/>
      <dgm:t>
        <a:bodyPr/>
        <a:lstStyle/>
        <a:p>
          <a:endParaRPr lang="en-US"/>
        </a:p>
      </dgm:t>
    </dgm:pt>
    <dgm:pt modelId="{DD31EFCF-9656-487C-9D94-C101ECCD23CF}" type="sibTrans" cxnId="{65D5C217-8D17-4335-881F-87D2AD139FC7}">
      <dgm:prSet/>
      <dgm:spPr/>
      <dgm:t>
        <a:bodyPr/>
        <a:lstStyle/>
        <a:p>
          <a:endParaRPr lang="en-US"/>
        </a:p>
      </dgm:t>
    </dgm:pt>
    <dgm:pt modelId="{FD5E6C0A-239B-4B8C-AE9C-F5CB9385B8FA}">
      <dgm:prSet/>
      <dgm:spPr/>
      <dgm:t>
        <a:bodyPr/>
        <a:lstStyle/>
        <a:p>
          <a:pPr rtl="0"/>
          <a:r>
            <a:rPr lang="en-US" b="0" dirty="0"/>
            <a:t>Nonprofits (pass-through assistance)</a:t>
          </a:r>
          <a:endParaRPr lang="en-US" dirty="0"/>
        </a:p>
      </dgm:t>
    </dgm:pt>
    <dgm:pt modelId="{B09543C8-A392-4DD5-A253-1BF126134690}" type="parTrans" cxnId="{31E715F3-572A-4CC8-A362-A58A223EF227}">
      <dgm:prSet/>
      <dgm:spPr/>
      <dgm:t>
        <a:bodyPr/>
        <a:lstStyle/>
        <a:p>
          <a:endParaRPr lang="en-US"/>
        </a:p>
      </dgm:t>
    </dgm:pt>
    <dgm:pt modelId="{A3005CEB-09C7-496E-ADAC-CF3DA9C610C5}" type="sibTrans" cxnId="{31E715F3-572A-4CC8-A362-A58A223EF227}">
      <dgm:prSet/>
      <dgm:spPr/>
      <dgm:t>
        <a:bodyPr/>
        <a:lstStyle/>
        <a:p>
          <a:endParaRPr lang="en-US"/>
        </a:p>
      </dgm:t>
    </dgm:pt>
    <dgm:pt modelId="{62489237-AAB2-4088-8013-56ED2A668EDA}">
      <dgm:prSet/>
      <dgm:spPr/>
      <dgm:t>
        <a:bodyPr/>
        <a:lstStyle/>
        <a:p>
          <a:pPr rtl="0"/>
          <a:r>
            <a:rPr lang="en-US" dirty="0"/>
            <a:t>Healthcare (pass-through assistance)</a:t>
          </a:r>
        </a:p>
      </dgm:t>
    </dgm:pt>
    <dgm:pt modelId="{521C6D5F-182B-4328-92FD-C3D0CD1212ED}" type="parTrans" cxnId="{DD7A3512-9219-4D54-9178-0BB6D71FB3EB}">
      <dgm:prSet/>
      <dgm:spPr/>
      <dgm:t>
        <a:bodyPr/>
        <a:lstStyle/>
        <a:p>
          <a:endParaRPr lang="en-US"/>
        </a:p>
      </dgm:t>
    </dgm:pt>
    <dgm:pt modelId="{0E7D7BAD-C5E5-40CC-8F2B-D18B0891C525}" type="sibTrans" cxnId="{DD7A3512-9219-4D54-9178-0BB6D71FB3EB}">
      <dgm:prSet/>
      <dgm:spPr/>
      <dgm:t>
        <a:bodyPr/>
        <a:lstStyle/>
        <a:p>
          <a:endParaRPr lang="en-US"/>
        </a:p>
      </dgm:t>
    </dgm:pt>
    <dgm:pt modelId="{B2F13F95-F428-4167-9250-82AC3DD1F120}" type="pres">
      <dgm:prSet presAssocID="{E7C9F5A2-3707-4E7B-ACDD-5F6033BFF8D0}" presName="layout" presStyleCnt="0">
        <dgm:presLayoutVars>
          <dgm:chMax/>
          <dgm:chPref/>
          <dgm:dir/>
          <dgm:animOne val="branch"/>
          <dgm:animLvl val="lvl"/>
          <dgm:resizeHandles/>
        </dgm:presLayoutVars>
      </dgm:prSet>
      <dgm:spPr/>
    </dgm:pt>
    <dgm:pt modelId="{6F62C771-CAE2-46F5-B025-84EF2834050A}" type="pres">
      <dgm:prSet presAssocID="{228115A7-DB46-4B05-B393-708A43EF6639}" presName="root" presStyleCnt="0">
        <dgm:presLayoutVars>
          <dgm:chMax/>
          <dgm:chPref val="4"/>
        </dgm:presLayoutVars>
      </dgm:prSet>
      <dgm:spPr/>
    </dgm:pt>
    <dgm:pt modelId="{CF773AC8-5C1E-47A8-9612-7369F6ACA051}" type="pres">
      <dgm:prSet presAssocID="{228115A7-DB46-4B05-B393-708A43EF6639}" presName="rootComposite" presStyleCnt="0">
        <dgm:presLayoutVars/>
      </dgm:prSet>
      <dgm:spPr/>
    </dgm:pt>
    <dgm:pt modelId="{363DE347-5303-4A44-A267-8C2596CA586B}" type="pres">
      <dgm:prSet presAssocID="{228115A7-DB46-4B05-B393-708A43EF6639}" presName="rootText" presStyleLbl="node0" presStyleIdx="0" presStyleCnt="1">
        <dgm:presLayoutVars>
          <dgm:chMax/>
          <dgm:chPref val="4"/>
        </dgm:presLayoutVars>
      </dgm:prSet>
      <dgm:spPr/>
    </dgm:pt>
    <dgm:pt modelId="{22E07291-E913-4AC5-BEDA-AA52EFA3B616}" type="pres">
      <dgm:prSet presAssocID="{228115A7-DB46-4B05-B393-708A43EF6639}" presName="childShape" presStyleCnt="0">
        <dgm:presLayoutVars>
          <dgm:chMax val="0"/>
          <dgm:chPref val="0"/>
        </dgm:presLayoutVars>
      </dgm:prSet>
      <dgm:spPr/>
    </dgm:pt>
    <dgm:pt modelId="{84FDB8F5-DD99-4C44-A1D6-FE4892D2BE72}" type="pres">
      <dgm:prSet presAssocID="{D2505256-81AD-4706-B9A5-9B831727975E}" presName="childComposite" presStyleCnt="0">
        <dgm:presLayoutVars>
          <dgm:chMax val="0"/>
          <dgm:chPref val="0"/>
        </dgm:presLayoutVars>
      </dgm:prSet>
      <dgm:spPr/>
    </dgm:pt>
    <dgm:pt modelId="{08EB428C-474B-476B-989B-53C2DA5F80FC}" type="pres">
      <dgm:prSet presAssocID="{D2505256-81AD-4706-B9A5-9B831727975E}" presName="Image" presStyleLbl="node1" presStyleIdx="0" presStyleCnt="3"/>
      <dgm:spPr/>
    </dgm:pt>
    <dgm:pt modelId="{CB201BB8-AEC3-477F-9ADD-1B8E730F5103}" type="pres">
      <dgm:prSet presAssocID="{D2505256-81AD-4706-B9A5-9B831727975E}" presName="childText" presStyleLbl="lnNode1" presStyleIdx="0" presStyleCnt="3">
        <dgm:presLayoutVars>
          <dgm:chMax val="0"/>
          <dgm:chPref val="0"/>
          <dgm:bulletEnabled val="1"/>
        </dgm:presLayoutVars>
      </dgm:prSet>
      <dgm:spPr/>
    </dgm:pt>
    <dgm:pt modelId="{02BBD31F-5F1D-4EB6-853C-5E8BCA9008B0}" type="pres">
      <dgm:prSet presAssocID="{FD5E6C0A-239B-4B8C-AE9C-F5CB9385B8FA}" presName="childComposite" presStyleCnt="0">
        <dgm:presLayoutVars>
          <dgm:chMax val="0"/>
          <dgm:chPref val="0"/>
        </dgm:presLayoutVars>
      </dgm:prSet>
      <dgm:spPr/>
    </dgm:pt>
    <dgm:pt modelId="{2755C7A8-1DAD-4537-A5A8-15F8D14D6603}" type="pres">
      <dgm:prSet presAssocID="{FD5E6C0A-239B-4B8C-AE9C-F5CB9385B8FA}" presName="Image" presStyleLbl="node1" presStyleIdx="1" presStyleCnt="3"/>
      <dgm:spPr/>
    </dgm:pt>
    <dgm:pt modelId="{13E0A6D2-55A6-4EED-B10F-1AAD5342414B}" type="pres">
      <dgm:prSet presAssocID="{FD5E6C0A-239B-4B8C-AE9C-F5CB9385B8FA}" presName="childText" presStyleLbl="lnNode1" presStyleIdx="1" presStyleCnt="3">
        <dgm:presLayoutVars>
          <dgm:chMax val="0"/>
          <dgm:chPref val="0"/>
          <dgm:bulletEnabled val="1"/>
        </dgm:presLayoutVars>
      </dgm:prSet>
      <dgm:spPr/>
    </dgm:pt>
    <dgm:pt modelId="{4CCDAB6E-B03C-4B5F-BE5F-8D8F60365CD6}" type="pres">
      <dgm:prSet presAssocID="{62489237-AAB2-4088-8013-56ED2A668EDA}" presName="childComposite" presStyleCnt="0">
        <dgm:presLayoutVars>
          <dgm:chMax val="0"/>
          <dgm:chPref val="0"/>
        </dgm:presLayoutVars>
      </dgm:prSet>
      <dgm:spPr/>
    </dgm:pt>
    <dgm:pt modelId="{17537FA0-2073-4484-BC98-EF9DB05DE7BE}" type="pres">
      <dgm:prSet presAssocID="{62489237-AAB2-4088-8013-56ED2A668EDA}" presName="Image" presStyleLbl="node1" presStyleIdx="2" presStyleCnt="3"/>
      <dgm:spPr/>
    </dgm:pt>
    <dgm:pt modelId="{02A51EA6-531F-4C91-8CED-CAB7212339C3}" type="pres">
      <dgm:prSet presAssocID="{62489237-AAB2-4088-8013-56ED2A668EDA}" presName="childText" presStyleLbl="lnNode1" presStyleIdx="2" presStyleCnt="3">
        <dgm:presLayoutVars>
          <dgm:chMax val="0"/>
          <dgm:chPref val="0"/>
          <dgm:bulletEnabled val="1"/>
        </dgm:presLayoutVars>
      </dgm:prSet>
      <dgm:spPr/>
    </dgm:pt>
  </dgm:ptLst>
  <dgm:cxnLst>
    <dgm:cxn modelId="{DD7A3512-9219-4D54-9178-0BB6D71FB3EB}" srcId="{228115A7-DB46-4B05-B393-708A43EF6639}" destId="{62489237-AAB2-4088-8013-56ED2A668EDA}" srcOrd="2" destOrd="0" parTransId="{521C6D5F-182B-4328-92FD-C3D0CD1212ED}" sibTransId="{0E7D7BAD-C5E5-40CC-8F2B-D18B0891C525}"/>
    <dgm:cxn modelId="{65D5C217-8D17-4335-881F-87D2AD139FC7}" srcId="{228115A7-DB46-4B05-B393-708A43EF6639}" destId="{D2505256-81AD-4706-B9A5-9B831727975E}" srcOrd="0" destOrd="0" parTransId="{424BCD13-F74F-4599-8205-08F1E6F95CA6}" sibTransId="{DD31EFCF-9656-487C-9D94-C101ECCD23CF}"/>
    <dgm:cxn modelId="{00DB86A5-94AA-40F9-A2E5-8DAADBB7B1B6}" type="presOf" srcId="{62489237-AAB2-4088-8013-56ED2A668EDA}" destId="{02A51EA6-531F-4C91-8CED-CAB7212339C3}" srcOrd="0" destOrd="0" presId="urn:microsoft.com/office/officeart/2008/layout/PictureAccentList"/>
    <dgm:cxn modelId="{E05D82A7-C7C3-45E8-9D3A-29BBCF489B5B}" type="presOf" srcId="{FD5E6C0A-239B-4B8C-AE9C-F5CB9385B8FA}" destId="{13E0A6D2-55A6-4EED-B10F-1AAD5342414B}" srcOrd="0" destOrd="0" presId="urn:microsoft.com/office/officeart/2008/layout/PictureAccentList"/>
    <dgm:cxn modelId="{2F834BAA-F96D-4007-8344-38D08AC00A82}" type="presOf" srcId="{228115A7-DB46-4B05-B393-708A43EF6639}" destId="{363DE347-5303-4A44-A267-8C2596CA586B}" srcOrd="0" destOrd="0" presId="urn:microsoft.com/office/officeart/2008/layout/PictureAccentList"/>
    <dgm:cxn modelId="{B44F05C3-C46F-4FBF-8FDC-2C0015C7023C}" type="presOf" srcId="{E7C9F5A2-3707-4E7B-ACDD-5F6033BFF8D0}" destId="{B2F13F95-F428-4167-9250-82AC3DD1F120}" srcOrd="0" destOrd="0" presId="urn:microsoft.com/office/officeart/2008/layout/PictureAccentList"/>
    <dgm:cxn modelId="{2BDD55D2-6423-409E-AED3-931EC946888E}" type="presOf" srcId="{D2505256-81AD-4706-B9A5-9B831727975E}" destId="{CB201BB8-AEC3-477F-9ADD-1B8E730F5103}" srcOrd="0" destOrd="0" presId="urn:microsoft.com/office/officeart/2008/layout/PictureAccentList"/>
    <dgm:cxn modelId="{462778DA-7D41-4355-BB00-5F5C68BE104C}" srcId="{E7C9F5A2-3707-4E7B-ACDD-5F6033BFF8D0}" destId="{228115A7-DB46-4B05-B393-708A43EF6639}" srcOrd="0" destOrd="0" parTransId="{C553231C-1747-47AE-9845-197EADC6F545}" sibTransId="{08A0A895-87E8-4E9F-8413-3DA5CAF63302}"/>
    <dgm:cxn modelId="{31E715F3-572A-4CC8-A362-A58A223EF227}" srcId="{228115A7-DB46-4B05-B393-708A43EF6639}" destId="{FD5E6C0A-239B-4B8C-AE9C-F5CB9385B8FA}" srcOrd="1" destOrd="0" parTransId="{B09543C8-A392-4DD5-A253-1BF126134690}" sibTransId="{A3005CEB-09C7-496E-ADAC-CF3DA9C610C5}"/>
    <dgm:cxn modelId="{91B8EDB4-1502-45AD-8A09-A006953EB115}" type="presParOf" srcId="{B2F13F95-F428-4167-9250-82AC3DD1F120}" destId="{6F62C771-CAE2-46F5-B025-84EF2834050A}" srcOrd="0" destOrd="0" presId="urn:microsoft.com/office/officeart/2008/layout/PictureAccentList"/>
    <dgm:cxn modelId="{6EF3DE00-A314-4821-8ADA-5801D4970F00}" type="presParOf" srcId="{6F62C771-CAE2-46F5-B025-84EF2834050A}" destId="{CF773AC8-5C1E-47A8-9612-7369F6ACA051}" srcOrd="0" destOrd="0" presId="urn:microsoft.com/office/officeart/2008/layout/PictureAccentList"/>
    <dgm:cxn modelId="{6228161F-8775-40C2-8982-773DA2D12975}" type="presParOf" srcId="{CF773AC8-5C1E-47A8-9612-7369F6ACA051}" destId="{363DE347-5303-4A44-A267-8C2596CA586B}" srcOrd="0" destOrd="0" presId="urn:microsoft.com/office/officeart/2008/layout/PictureAccentList"/>
    <dgm:cxn modelId="{0C06C8DA-6ABF-4C60-B3AC-AD24424354C6}" type="presParOf" srcId="{6F62C771-CAE2-46F5-B025-84EF2834050A}" destId="{22E07291-E913-4AC5-BEDA-AA52EFA3B616}" srcOrd="1" destOrd="0" presId="urn:microsoft.com/office/officeart/2008/layout/PictureAccentList"/>
    <dgm:cxn modelId="{946AB739-EE14-4E00-BFF8-1151D14FCD49}" type="presParOf" srcId="{22E07291-E913-4AC5-BEDA-AA52EFA3B616}" destId="{84FDB8F5-DD99-4C44-A1D6-FE4892D2BE72}" srcOrd="0" destOrd="0" presId="urn:microsoft.com/office/officeart/2008/layout/PictureAccentList"/>
    <dgm:cxn modelId="{26E374FE-6575-4A39-B268-8FF3F43A5001}" type="presParOf" srcId="{84FDB8F5-DD99-4C44-A1D6-FE4892D2BE72}" destId="{08EB428C-474B-476B-989B-53C2DA5F80FC}" srcOrd="0" destOrd="0" presId="urn:microsoft.com/office/officeart/2008/layout/PictureAccentList"/>
    <dgm:cxn modelId="{9C230C3C-C055-4D74-807A-2ED53069E68B}" type="presParOf" srcId="{84FDB8F5-DD99-4C44-A1D6-FE4892D2BE72}" destId="{CB201BB8-AEC3-477F-9ADD-1B8E730F5103}" srcOrd="1" destOrd="0" presId="urn:microsoft.com/office/officeart/2008/layout/PictureAccentList"/>
    <dgm:cxn modelId="{53A19DBD-A745-4E85-BDD2-9233417B3989}" type="presParOf" srcId="{22E07291-E913-4AC5-BEDA-AA52EFA3B616}" destId="{02BBD31F-5F1D-4EB6-853C-5E8BCA9008B0}" srcOrd="1" destOrd="0" presId="urn:microsoft.com/office/officeart/2008/layout/PictureAccentList"/>
    <dgm:cxn modelId="{ED65E793-243F-44DE-8894-013017F2C510}" type="presParOf" srcId="{02BBD31F-5F1D-4EB6-853C-5E8BCA9008B0}" destId="{2755C7A8-1DAD-4537-A5A8-15F8D14D6603}" srcOrd="0" destOrd="0" presId="urn:microsoft.com/office/officeart/2008/layout/PictureAccentList"/>
    <dgm:cxn modelId="{EFDB19AE-902D-430A-8B2E-EBD05A77253A}" type="presParOf" srcId="{02BBD31F-5F1D-4EB6-853C-5E8BCA9008B0}" destId="{13E0A6D2-55A6-4EED-B10F-1AAD5342414B}" srcOrd="1" destOrd="0" presId="urn:microsoft.com/office/officeart/2008/layout/PictureAccentList"/>
    <dgm:cxn modelId="{B59592AD-86B8-4E7F-86EE-E21B806F56F8}" type="presParOf" srcId="{22E07291-E913-4AC5-BEDA-AA52EFA3B616}" destId="{4CCDAB6E-B03C-4B5F-BE5F-8D8F60365CD6}" srcOrd="2" destOrd="0" presId="urn:microsoft.com/office/officeart/2008/layout/PictureAccentList"/>
    <dgm:cxn modelId="{14202C4A-FE0C-46AE-AB24-742C5181E2BF}" type="presParOf" srcId="{4CCDAB6E-B03C-4B5F-BE5F-8D8F60365CD6}" destId="{17537FA0-2073-4484-BC98-EF9DB05DE7BE}" srcOrd="0" destOrd="0" presId="urn:microsoft.com/office/officeart/2008/layout/PictureAccentList"/>
    <dgm:cxn modelId="{508D83FD-0D08-4A23-AFFF-E7AF7FB84AB4}" type="presParOf" srcId="{4CCDAB6E-B03C-4B5F-BE5F-8D8F60365CD6}" destId="{02A51EA6-531F-4C91-8CED-CAB7212339C3}"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C9F5A2-3707-4E7B-ACDD-5F6033BFF8D0}"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n-US"/>
        </a:p>
      </dgm:t>
    </dgm:pt>
    <dgm:pt modelId="{228115A7-DB46-4B05-B393-708A43EF6639}">
      <dgm:prSet/>
      <dgm:spPr/>
      <dgm:t>
        <a:bodyPr/>
        <a:lstStyle/>
        <a:p>
          <a:pPr rtl="0"/>
          <a:r>
            <a:rPr lang="en-US" b="0"/>
            <a:t>The CARES Act established the $150 billion Coronavirus Relief Fund.</a:t>
          </a:r>
          <a:endParaRPr lang="en-US"/>
        </a:p>
      </dgm:t>
    </dgm:pt>
    <dgm:pt modelId="{C553231C-1747-47AE-9845-197EADC6F545}" type="parTrans" cxnId="{462778DA-7D41-4355-BB00-5F5C68BE104C}">
      <dgm:prSet/>
      <dgm:spPr/>
      <dgm:t>
        <a:bodyPr/>
        <a:lstStyle/>
        <a:p>
          <a:endParaRPr lang="en-US"/>
        </a:p>
      </dgm:t>
    </dgm:pt>
    <dgm:pt modelId="{08A0A895-87E8-4E9F-8413-3DA5CAF63302}" type="sibTrans" cxnId="{462778DA-7D41-4355-BB00-5F5C68BE104C}">
      <dgm:prSet/>
      <dgm:spPr/>
      <dgm:t>
        <a:bodyPr/>
        <a:lstStyle/>
        <a:p>
          <a:endParaRPr lang="en-US"/>
        </a:p>
      </dgm:t>
    </dgm:pt>
    <dgm:pt modelId="{DA8A35EF-2FFD-44D1-85A4-6C792A9BD534}">
      <dgm:prSet/>
      <dgm:spPr/>
      <dgm:t>
        <a:bodyPr/>
        <a:lstStyle/>
        <a:p>
          <a:pPr rtl="0"/>
          <a:r>
            <a:rPr lang="en-US" b="0"/>
            <a:t>Treasury made payments from the Fund to States and eligible units of local government; the District of Columbia and U.S. Territories and Tribal governments.</a:t>
          </a:r>
          <a:endParaRPr lang="en-US"/>
        </a:p>
      </dgm:t>
    </dgm:pt>
    <dgm:pt modelId="{E7196716-5133-4465-94F1-1554C7A2EC2F}" type="parTrans" cxnId="{1BEDB1AC-DDC0-42F6-9E9E-2020B55DC6D6}">
      <dgm:prSet/>
      <dgm:spPr/>
      <dgm:t>
        <a:bodyPr/>
        <a:lstStyle/>
        <a:p>
          <a:endParaRPr lang="en-US"/>
        </a:p>
      </dgm:t>
    </dgm:pt>
    <dgm:pt modelId="{6D3BF817-41E4-40E7-8239-DEE69769ECE6}" type="sibTrans" cxnId="{1BEDB1AC-DDC0-42F6-9E9E-2020B55DC6D6}">
      <dgm:prSet/>
      <dgm:spPr/>
      <dgm:t>
        <a:bodyPr/>
        <a:lstStyle/>
        <a:p>
          <a:endParaRPr lang="en-US"/>
        </a:p>
      </dgm:t>
    </dgm:pt>
    <dgm:pt modelId="{D2505256-81AD-4706-B9A5-9B831727975E}">
      <dgm:prSet/>
      <dgm:spPr/>
      <dgm:t>
        <a:bodyPr/>
        <a:lstStyle/>
        <a:p>
          <a:pPr rtl="0"/>
          <a:r>
            <a:rPr lang="en-US" b="0"/>
            <a:t>A unit of local government eligible for receipt of direct payment included a unit of general government below the State level with a population that exceeds 500,000. </a:t>
          </a:r>
          <a:endParaRPr lang="en-US"/>
        </a:p>
      </dgm:t>
    </dgm:pt>
    <dgm:pt modelId="{424BCD13-F74F-4599-8205-08F1E6F95CA6}" type="parTrans" cxnId="{65D5C217-8D17-4335-881F-87D2AD139FC7}">
      <dgm:prSet/>
      <dgm:spPr/>
      <dgm:t>
        <a:bodyPr/>
        <a:lstStyle/>
        <a:p>
          <a:endParaRPr lang="en-US"/>
        </a:p>
      </dgm:t>
    </dgm:pt>
    <dgm:pt modelId="{DD31EFCF-9656-487C-9D94-C101ECCD23CF}" type="sibTrans" cxnId="{65D5C217-8D17-4335-881F-87D2AD139FC7}">
      <dgm:prSet/>
      <dgm:spPr/>
      <dgm:t>
        <a:bodyPr/>
        <a:lstStyle/>
        <a:p>
          <a:endParaRPr lang="en-US"/>
        </a:p>
      </dgm:t>
    </dgm:pt>
    <dgm:pt modelId="{FD5E6C0A-239B-4B8C-AE9C-F5CB9385B8FA}">
      <dgm:prSet/>
      <dgm:spPr/>
      <dgm:t>
        <a:bodyPr/>
        <a:lstStyle/>
        <a:p>
          <a:pPr rtl="0"/>
          <a:r>
            <a:rPr lang="en-US" b="0"/>
            <a:t>All others were allocated by the State. </a:t>
          </a:r>
          <a:endParaRPr lang="en-US"/>
        </a:p>
      </dgm:t>
    </dgm:pt>
    <dgm:pt modelId="{B09543C8-A392-4DD5-A253-1BF126134690}" type="parTrans" cxnId="{31E715F3-572A-4CC8-A362-A58A223EF227}">
      <dgm:prSet/>
      <dgm:spPr/>
      <dgm:t>
        <a:bodyPr/>
        <a:lstStyle/>
        <a:p>
          <a:endParaRPr lang="en-US"/>
        </a:p>
      </dgm:t>
    </dgm:pt>
    <dgm:pt modelId="{A3005CEB-09C7-496E-ADAC-CF3DA9C610C5}" type="sibTrans" cxnId="{31E715F3-572A-4CC8-A362-A58A223EF227}">
      <dgm:prSet/>
      <dgm:spPr/>
      <dgm:t>
        <a:bodyPr/>
        <a:lstStyle/>
        <a:p>
          <a:endParaRPr lang="en-US"/>
        </a:p>
      </dgm:t>
    </dgm:pt>
    <dgm:pt modelId="{871D4784-D11F-48CE-BE88-086A7E5F1C09}" type="pres">
      <dgm:prSet presAssocID="{E7C9F5A2-3707-4E7B-ACDD-5F6033BFF8D0}" presName="linearFlow" presStyleCnt="0">
        <dgm:presLayoutVars>
          <dgm:dir/>
          <dgm:resizeHandles val="exact"/>
        </dgm:presLayoutVars>
      </dgm:prSet>
      <dgm:spPr/>
    </dgm:pt>
    <dgm:pt modelId="{95CF4D42-5178-46A4-88CE-24AF1EBF21F7}" type="pres">
      <dgm:prSet presAssocID="{228115A7-DB46-4B05-B393-708A43EF6639}" presName="composite" presStyleCnt="0"/>
      <dgm:spPr/>
    </dgm:pt>
    <dgm:pt modelId="{769168D7-4F6E-4DDE-897F-D821F88ACD1D}" type="pres">
      <dgm:prSet presAssocID="{228115A7-DB46-4B05-B393-708A43EF6639}" presName="imgShp" presStyleLbl="fgImgPlace1" presStyleIdx="0" presStyleCnt="4"/>
      <dgm:spPr/>
    </dgm:pt>
    <dgm:pt modelId="{FE2BC880-8097-46C9-86FA-BFA9F44B2645}" type="pres">
      <dgm:prSet presAssocID="{228115A7-DB46-4B05-B393-708A43EF6639}" presName="txShp" presStyleLbl="node1" presStyleIdx="0" presStyleCnt="4">
        <dgm:presLayoutVars>
          <dgm:bulletEnabled val="1"/>
        </dgm:presLayoutVars>
      </dgm:prSet>
      <dgm:spPr/>
    </dgm:pt>
    <dgm:pt modelId="{803AD47B-5C9E-4BD8-9CB8-819B7574444A}" type="pres">
      <dgm:prSet presAssocID="{08A0A895-87E8-4E9F-8413-3DA5CAF63302}" presName="spacing" presStyleCnt="0"/>
      <dgm:spPr/>
    </dgm:pt>
    <dgm:pt modelId="{DAE72257-E0E8-4DE9-9114-7C42EB8D8DAC}" type="pres">
      <dgm:prSet presAssocID="{DA8A35EF-2FFD-44D1-85A4-6C792A9BD534}" presName="composite" presStyleCnt="0"/>
      <dgm:spPr/>
    </dgm:pt>
    <dgm:pt modelId="{3279D693-4759-4130-B283-8404B9935A64}" type="pres">
      <dgm:prSet presAssocID="{DA8A35EF-2FFD-44D1-85A4-6C792A9BD534}" presName="imgShp" presStyleLbl="fgImgPlace1" presStyleIdx="1" presStyleCnt="4"/>
      <dgm:spPr/>
    </dgm:pt>
    <dgm:pt modelId="{8F3BBCA2-1BE4-4DA6-B77B-F8A97BF40E3A}" type="pres">
      <dgm:prSet presAssocID="{DA8A35EF-2FFD-44D1-85A4-6C792A9BD534}" presName="txShp" presStyleLbl="node1" presStyleIdx="1" presStyleCnt="4">
        <dgm:presLayoutVars>
          <dgm:bulletEnabled val="1"/>
        </dgm:presLayoutVars>
      </dgm:prSet>
      <dgm:spPr/>
    </dgm:pt>
    <dgm:pt modelId="{6FB98742-5021-4A4B-8B17-2103EFEF670A}" type="pres">
      <dgm:prSet presAssocID="{6D3BF817-41E4-40E7-8239-DEE69769ECE6}" presName="spacing" presStyleCnt="0"/>
      <dgm:spPr/>
    </dgm:pt>
    <dgm:pt modelId="{6B1E5DC6-22A5-48A5-B70A-BCB82DB96F3A}" type="pres">
      <dgm:prSet presAssocID="{D2505256-81AD-4706-B9A5-9B831727975E}" presName="composite" presStyleCnt="0"/>
      <dgm:spPr/>
    </dgm:pt>
    <dgm:pt modelId="{1EED9564-318C-495A-BCB6-9F42F3B7E332}" type="pres">
      <dgm:prSet presAssocID="{D2505256-81AD-4706-B9A5-9B831727975E}" presName="imgShp" presStyleLbl="fgImgPlace1" presStyleIdx="2" presStyleCnt="4"/>
      <dgm:spPr/>
    </dgm:pt>
    <dgm:pt modelId="{79488FEB-59EF-4FED-9D82-307DFD892C4A}" type="pres">
      <dgm:prSet presAssocID="{D2505256-81AD-4706-B9A5-9B831727975E}" presName="txShp" presStyleLbl="node1" presStyleIdx="2" presStyleCnt="4">
        <dgm:presLayoutVars>
          <dgm:bulletEnabled val="1"/>
        </dgm:presLayoutVars>
      </dgm:prSet>
      <dgm:spPr/>
    </dgm:pt>
    <dgm:pt modelId="{142A1858-C5BA-45AB-BAB5-ACEF4BD9EE18}" type="pres">
      <dgm:prSet presAssocID="{DD31EFCF-9656-487C-9D94-C101ECCD23CF}" presName="spacing" presStyleCnt="0"/>
      <dgm:spPr/>
    </dgm:pt>
    <dgm:pt modelId="{5FC769E5-31EC-4762-ADA9-F90622AFF271}" type="pres">
      <dgm:prSet presAssocID="{FD5E6C0A-239B-4B8C-AE9C-F5CB9385B8FA}" presName="composite" presStyleCnt="0"/>
      <dgm:spPr/>
    </dgm:pt>
    <dgm:pt modelId="{DF4D00DA-E038-40CB-9774-877ADA92113B}" type="pres">
      <dgm:prSet presAssocID="{FD5E6C0A-239B-4B8C-AE9C-F5CB9385B8FA}" presName="imgShp" presStyleLbl="fgImgPlace1" presStyleIdx="3" presStyleCnt="4"/>
      <dgm:spPr/>
    </dgm:pt>
    <dgm:pt modelId="{0FCEB70B-449A-4C23-B302-774A04470EE1}" type="pres">
      <dgm:prSet presAssocID="{FD5E6C0A-239B-4B8C-AE9C-F5CB9385B8FA}" presName="txShp" presStyleLbl="node1" presStyleIdx="3" presStyleCnt="4">
        <dgm:presLayoutVars>
          <dgm:bulletEnabled val="1"/>
        </dgm:presLayoutVars>
      </dgm:prSet>
      <dgm:spPr/>
    </dgm:pt>
  </dgm:ptLst>
  <dgm:cxnLst>
    <dgm:cxn modelId="{8A077C10-2096-421C-B1BC-056CFEB78C54}" type="presOf" srcId="{FD5E6C0A-239B-4B8C-AE9C-F5CB9385B8FA}" destId="{0FCEB70B-449A-4C23-B302-774A04470EE1}" srcOrd="0" destOrd="0" presId="urn:microsoft.com/office/officeart/2005/8/layout/vList3"/>
    <dgm:cxn modelId="{65D5C217-8D17-4335-881F-87D2AD139FC7}" srcId="{E7C9F5A2-3707-4E7B-ACDD-5F6033BFF8D0}" destId="{D2505256-81AD-4706-B9A5-9B831727975E}" srcOrd="2" destOrd="0" parTransId="{424BCD13-F74F-4599-8205-08F1E6F95CA6}" sibTransId="{DD31EFCF-9656-487C-9D94-C101ECCD23CF}"/>
    <dgm:cxn modelId="{2D737A38-05AC-43E5-83C2-FDA804AEBDDF}" type="presOf" srcId="{DA8A35EF-2FFD-44D1-85A4-6C792A9BD534}" destId="{8F3BBCA2-1BE4-4DA6-B77B-F8A97BF40E3A}" srcOrd="0" destOrd="0" presId="urn:microsoft.com/office/officeart/2005/8/layout/vList3"/>
    <dgm:cxn modelId="{2AF6578B-23E1-43FC-B92E-D40ED7BD9972}" type="presOf" srcId="{D2505256-81AD-4706-B9A5-9B831727975E}" destId="{79488FEB-59EF-4FED-9D82-307DFD892C4A}" srcOrd="0" destOrd="0" presId="urn:microsoft.com/office/officeart/2005/8/layout/vList3"/>
    <dgm:cxn modelId="{FF1781A1-5B5C-4262-AAF8-3970BAC900C1}" type="presOf" srcId="{E7C9F5A2-3707-4E7B-ACDD-5F6033BFF8D0}" destId="{871D4784-D11F-48CE-BE88-086A7E5F1C09}" srcOrd="0" destOrd="0" presId="urn:microsoft.com/office/officeart/2005/8/layout/vList3"/>
    <dgm:cxn modelId="{1BEDB1AC-DDC0-42F6-9E9E-2020B55DC6D6}" srcId="{E7C9F5A2-3707-4E7B-ACDD-5F6033BFF8D0}" destId="{DA8A35EF-2FFD-44D1-85A4-6C792A9BD534}" srcOrd="1" destOrd="0" parTransId="{E7196716-5133-4465-94F1-1554C7A2EC2F}" sibTransId="{6D3BF817-41E4-40E7-8239-DEE69769ECE6}"/>
    <dgm:cxn modelId="{25029AD2-7510-41D4-B376-3FA3151B37F2}" type="presOf" srcId="{228115A7-DB46-4B05-B393-708A43EF6639}" destId="{FE2BC880-8097-46C9-86FA-BFA9F44B2645}" srcOrd="0" destOrd="0" presId="urn:microsoft.com/office/officeart/2005/8/layout/vList3"/>
    <dgm:cxn modelId="{462778DA-7D41-4355-BB00-5F5C68BE104C}" srcId="{E7C9F5A2-3707-4E7B-ACDD-5F6033BFF8D0}" destId="{228115A7-DB46-4B05-B393-708A43EF6639}" srcOrd="0" destOrd="0" parTransId="{C553231C-1747-47AE-9845-197EADC6F545}" sibTransId="{08A0A895-87E8-4E9F-8413-3DA5CAF63302}"/>
    <dgm:cxn modelId="{31E715F3-572A-4CC8-A362-A58A223EF227}" srcId="{E7C9F5A2-3707-4E7B-ACDD-5F6033BFF8D0}" destId="{FD5E6C0A-239B-4B8C-AE9C-F5CB9385B8FA}" srcOrd="3" destOrd="0" parTransId="{B09543C8-A392-4DD5-A253-1BF126134690}" sibTransId="{A3005CEB-09C7-496E-ADAC-CF3DA9C610C5}"/>
    <dgm:cxn modelId="{F16E5724-1382-486E-9D5E-AED62B66CC78}" type="presParOf" srcId="{871D4784-D11F-48CE-BE88-086A7E5F1C09}" destId="{95CF4D42-5178-46A4-88CE-24AF1EBF21F7}" srcOrd="0" destOrd="0" presId="urn:microsoft.com/office/officeart/2005/8/layout/vList3"/>
    <dgm:cxn modelId="{CF7949D8-8974-42F4-8C1F-ECDF0BCB7EB4}" type="presParOf" srcId="{95CF4D42-5178-46A4-88CE-24AF1EBF21F7}" destId="{769168D7-4F6E-4DDE-897F-D821F88ACD1D}" srcOrd="0" destOrd="0" presId="urn:microsoft.com/office/officeart/2005/8/layout/vList3"/>
    <dgm:cxn modelId="{6F3D50B8-381C-4FE7-90EE-5A28BEEC64E3}" type="presParOf" srcId="{95CF4D42-5178-46A4-88CE-24AF1EBF21F7}" destId="{FE2BC880-8097-46C9-86FA-BFA9F44B2645}" srcOrd="1" destOrd="0" presId="urn:microsoft.com/office/officeart/2005/8/layout/vList3"/>
    <dgm:cxn modelId="{2FE6243B-CA3D-463B-9FF5-4101C289D250}" type="presParOf" srcId="{871D4784-D11F-48CE-BE88-086A7E5F1C09}" destId="{803AD47B-5C9E-4BD8-9CB8-819B7574444A}" srcOrd="1" destOrd="0" presId="urn:microsoft.com/office/officeart/2005/8/layout/vList3"/>
    <dgm:cxn modelId="{0319C08B-9201-4231-AA78-3399D385B315}" type="presParOf" srcId="{871D4784-D11F-48CE-BE88-086A7E5F1C09}" destId="{DAE72257-E0E8-4DE9-9114-7C42EB8D8DAC}" srcOrd="2" destOrd="0" presId="urn:microsoft.com/office/officeart/2005/8/layout/vList3"/>
    <dgm:cxn modelId="{5809F9F8-AF69-46D5-9425-1B629D0884D4}" type="presParOf" srcId="{DAE72257-E0E8-4DE9-9114-7C42EB8D8DAC}" destId="{3279D693-4759-4130-B283-8404B9935A64}" srcOrd="0" destOrd="0" presId="urn:microsoft.com/office/officeart/2005/8/layout/vList3"/>
    <dgm:cxn modelId="{E79B01D3-E57C-4F99-8A8F-8106235BAEAB}" type="presParOf" srcId="{DAE72257-E0E8-4DE9-9114-7C42EB8D8DAC}" destId="{8F3BBCA2-1BE4-4DA6-B77B-F8A97BF40E3A}" srcOrd="1" destOrd="0" presId="urn:microsoft.com/office/officeart/2005/8/layout/vList3"/>
    <dgm:cxn modelId="{C064FDFD-89D2-4A6E-9686-3010CF9AF9D0}" type="presParOf" srcId="{871D4784-D11F-48CE-BE88-086A7E5F1C09}" destId="{6FB98742-5021-4A4B-8B17-2103EFEF670A}" srcOrd="3" destOrd="0" presId="urn:microsoft.com/office/officeart/2005/8/layout/vList3"/>
    <dgm:cxn modelId="{9A39ACA0-58F0-465D-A55E-B6E22E1A2FCF}" type="presParOf" srcId="{871D4784-D11F-48CE-BE88-086A7E5F1C09}" destId="{6B1E5DC6-22A5-48A5-B70A-BCB82DB96F3A}" srcOrd="4" destOrd="0" presId="urn:microsoft.com/office/officeart/2005/8/layout/vList3"/>
    <dgm:cxn modelId="{E0D0BD6A-A480-4D20-AD13-9260AF94A45B}" type="presParOf" srcId="{6B1E5DC6-22A5-48A5-B70A-BCB82DB96F3A}" destId="{1EED9564-318C-495A-BCB6-9F42F3B7E332}" srcOrd="0" destOrd="0" presId="urn:microsoft.com/office/officeart/2005/8/layout/vList3"/>
    <dgm:cxn modelId="{5E87832A-57C0-4555-BCCD-B219EDC667AC}" type="presParOf" srcId="{6B1E5DC6-22A5-48A5-B70A-BCB82DB96F3A}" destId="{79488FEB-59EF-4FED-9D82-307DFD892C4A}" srcOrd="1" destOrd="0" presId="urn:microsoft.com/office/officeart/2005/8/layout/vList3"/>
    <dgm:cxn modelId="{4F610359-EC14-422F-9C2D-8F24199B5DBB}" type="presParOf" srcId="{871D4784-D11F-48CE-BE88-086A7E5F1C09}" destId="{142A1858-C5BA-45AB-BAB5-ACEF4BD9EE18}" srcOrd="5" destOrd="0" presId="urn:microsoft.com/office/officeart/2005/8/layout/vList3"/>
    <dgm:cxn modelId="{A322484E-470E-4363-9106-A961AB07C64F}" type="presParOf" srcId="{871D4784-D11F-48CE-BE88-086A7E5F1C09}" destId="{5FC769E5-31EC-4762-ADA9-F90622AFF271}" srcOrd="6" destOrd="0" presId="urn:microsoft.com/office/officeart/2005/8/layout/vList3"/>
    <dgm:cxn modelId="{28923610-4507-4586-8C73-F6ABECA57353}" type="presParOf" srcId="{5FC769E5-31EC-4762-ADA9-F90622AFF271}" destId="{DF4D00DA-E038-40CB-9774-877ADA92113B}" srcOrd="0" destOrd="0" presId="urn:microsoft.com/office/officeart/2005/8/layout/vList3"/>
    <dgm:cxn modelId="{E2F73690-CD6F-45F1-809F-438EB7CA3BE7}" type="presParOf" srcId="{5FC769E5-31EC-4762-ADA9-F90622AFF271}" destId="{0FCEB70B-449A-4C23-B302-774A04470EE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5EB799-C053-4236-B180-BB0BEB15E90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9707D0B-6FEB-49BC-A886-BF812E67198E}">
      <dgm:prSet phldrT="[Text]" custT="1"/>
      <dgm:spPr/>
      <dgm:t>
        <a:bodyPr/>
        <a:lstStyle/>
        <a:p>
          <a:r>
            <a:rPr lang="en-US" sz="2400" b="0" i="0" dirty="0"/>
            <a:t>Payments from the Fund may only be used to cover costs that —</a:t>
          </a:r>
          <a:endParaRPr lang="en-US" sz="2400" dirty="0"/>
        </a:p>
      </dgm:t>
    </dgm:pt>
    <dgm:pt modelId="{A7392DE9-F54A-4082-9A08-54246428D9B0}" type="parTrans" cxnId="{EEBEEDC6-9875-4696-B249-179C3662E6BD}">
      <dgm:prSet/>
      <dgm:spPr/>
      <dgm:t>
        <a:bodyPr/>
        <a:lstStyle/>
        <a:p>
          <a:endParaRPr lang="en-US"/>
        </a:p>
      </dgm:t>
    </dgm:pt>
    <dgm:pt modelId="{D9E4316C-856D-4CA1-8C6F-7FA18441A48E}" type="sibTrans" cxnId="{EEBEEDC6-9875-4696-B249-179C3662E6BD}">
      <dgm:prSet/>
      <dgm:spPr/>
      <dgm:t>
        <a:bodyPr/>
        <a:lstStyle/>
        <a:p>
          <a:endParaRPr lang="en-US"/>
        </a:p>
      </dgm:t>
    </dgm:pt>
    <dgm:pt modelId="{CB1AACC4-BC2C-402A-A6E3-51D2330BE07E}">
      <dgm:prSet/>
      <dgm:spPr/>
      <dgm:t>
        <a:bodyPr/>
        <a:lstStyle/>
        <a:p>
          <a:r>
            <a:rPr lang="en-US" b="0" i="0" dirty="0"/>
            <a:t>1.      are necessary expenditures incurred due to the public health emergency with respect to the Coronavirus Disease 2019 (COVID–19);</a:t>
          </a:r>
        </a:p>
      </dgm:t>
    </dgm:pt>
    <dgm:pt modelId="{21D61216-0E08-460C-A516-AF640886280D}" type="parTrans" cxnId="{B08D7985-1722-4563-BDC1-6139995672F1}">
      <dgm:prSet/>
      <dgm:spPr/>
      <dgm:t>
        <a:bodyPr/>
        <a:lstStyle/>
        <a:p>
          <a:endParaRPr lang="en-US"/>
        </a:p>
      </dgm:t>
    </dgm:pt>
    <dgm:pt modelId="{84A9C03A-1242-4E76-959A-C21B19DEA824}" type="sibTrans" cxnId="{B08D7985-1722-4563-BDC1-6139995672F1}">
      <dgm:prSet/>
      <dgm:spPr/>
      <dgm:t>
        <a:bodyPr/>
        <a:lstStyle/>
        <a:p>
          <a:endParaRPr lang="en-US"/>
        </a:p>
      </dgm:t>
    </dgm:pt>
    <dgm:pt modelId="{D628EFF2-7CAF-4C17-B871-FE5050BF3D64}">
      <dgm:prSet/>
      <dgm:spPr/>
      <dgm:t>
        <a:bodyPr/>
        <a:lstStyle/>
        <a:p>
          <a:r>
            <a:rPr lang="en-US" b="0" i="0" dirty="0"/>
            <a:t>2.      were not accounted for in the budget most recently approved as of March 27, 2020 (the date of enactment of the CARES Act) for the State or government; and</a:t>
          </a:r>
        </a:p>
      </dgm:t>
    </dgm:pt>
    <dgm:pt modelId="{89158009-9EAC-46AA-BFE1-0BEF4477505C}" type="parTrans" cxnId="{565787E8-BBA4-4588-B471-5E8CF87BAEED}">
      <dgm:prSet/>
      <dgm:spPr/>
      <dgm:t>
        <a:bodyPr/>
        <a:lstStyle/>
        <a:p>
          <a:endParaRPr lang="en-US"/>
        </a:p>
      </dgm:t>
    </dgm:pt>
    <dgm:pt modelId="{8ADF7357-57AF-422A-90AD-9AB95DC2A4D0}" type="sibTrans" cxnId="{565787E8-BBA4-4588-B471-5E8CF87BAEED}">
      <dgm:prSet/>
      <dgm:spPr/>
      <dgm:t>
        <a:bodyPr/>
        <a:lstStyle/>
        <a:p>
          <a:endParaRPr lang="en-US"/>
        </a:p>
      </dgm:t>
    </dgm:pt>
    <dgm:pt modelId="{6C612232-4789-4347-AEB8-5ADD01C1FF8F}">
      <dgm:prSet/>
      <dgm:spPr/>
      <dgm:t>
        <a:bodyPr/>
        <a:lstStyle/>
        <a:p>
          <a:r>
            <a:rPr lang="en-US" b="0" i="0" dirty="0"/>
            <a:t>3.      were incurred during the period that begins on March 1, 2020, and ends on December 31, 2021.</a:t>
          </a:r>
        </a:p>
      </dgm:t>
    </dgm:pt>
    <dgm:pt modelId="{97746DB9-F672-4D59-8D2A-56BDF6A8BD0B}" type="parTrans" cxnId="{0F011EA2-5252-4F11-8CC5-95E4A24F12EC}">
      <dgm:prSet/>
      <dgm:spPr/>
      <dgm:t>
        <a:bodyPr/>
        <a:lstStyle/>
        <a:p>
          <a:endParaRPr lang="en-US"/>
        </a:p>
      </dgm:t>
    </dgm:pt>
    <dgm:pt modelId="{D70EA910-4CD7-4C63-AC85-AAF567AFD9C8}" type="sibTrans" cxnId="{0F011EA2-5252-4F11-8CC5-95E4A24F12EC}">
      <dgm:prSet/>
      <dgm:spPr/>
      <dgm:t>
        <a:bodyPr/>
        <a:lstStyle/>
        <a:p>
          <a:endParaRPr lang="en-US"/>
        </a:p>
      </dgm:t>
    </dgm:pt>
    <dgm:pt modelId="{E0B63C10-BBE6-40B8-B139-09646DD39DC9}" type="pres">
      <dgm:prSet presAssocID="{A75EB799-C053-4236-B180-BB0BEB15E90F}" presName="vert0" presStyleCnt="0">
        <dgm:presLayoutVars>
          <dgm:dir/>
          <dgm:animOne val="branch"/>
          <dgm:animLvl val="lvl"/>
        </dgm:presLayoutVars>
      </dgm:prSet>
      <dgm:spPr/>
    </dgm:pt>
    <dgm:pt modelId="{4187FE1A-4260-4532-A600-11B5FBE32D1D}" type="pres">
      <dgm:prSet presAssocID="{99707D0B-6FEB-49BC-A886-BF812E67198E}" presName="thickLine" presStyleLbl="alignNode1" presStyleIdx="0" presStyleCnt="1"/>
      <dgm:spPr/>
    </dgm:pt>
    <dgm:pt modelId="{45D8EF43-73BE-4305-B16C-0C05A1498B77}" type="pres">
      <dgm:prSet presAssocID="{99707D0B-6FEB-49BC-A886-BF812E67198E}" presName="horz1" presStyleCnt="0"/>
      <dgm:spPr/>
    </dgm:pt>
    <dgm:pt modelId="{53A40C1B-1212-4617-9DFD-FDD2AC22856C}" type="pres">
      <dgm:prSet presAssocID="{99707D0B-6FEB-49BC-A886-BF812E67198E}" presName="tx1" presStyleLbl="revTx" presStyleIdx="0" presStyleCnt="4"/>
      <dgm:spPr/>
    </dgm:pt>
    <dgm:pt modelId="{FE08B525-8B58-44EB-AE22-00A06E7B5E23}" type="pres">
      <dgm:prSet presAssocID="{99707D0B-6FEB-49BC-A886-BF812E67198E}" presName="vert1" presStyleCnt="0"/>
      <dgm:spPr/>
    </dgm:pt>
    <dgm:pt modelId="{70BD719A-A7FA-4BFF-853D-75B9D162E9A1}" type="pres">
      <dgm:prSet presAssocID="{CB1AACC4-BC2C-402A-A6E3-51D2330BE07E}" presName="vertSpace2a" presStyleCnt="0"/>
      <dgm:spPr/>
    </dgm:pt>
    <dgm:pt modelId="{7A03C4D8-9418-462B-BCEB-841DD913DEB6}" type="pres">
      <dgm:prSet presAssocID="{CB1AACC4-BC2C-402A-A6E3-51D2330BE07E}" presName="horz2" presStyleCnt="0"/>
      <dgm:spPr/>
    </dgm:pt>
    <dgm:pt modelId="{D93C939E-14D9-48F4-A88D-E2266F11032F}" type="pres">
      <dgm:prSet presAssocID="{CB1AACC4-BC2C-402A-A6E3-51D2330BE07E}" presName="horzSpace2" presStyleCnt="0"/>
      <dgm:spPr/>
    </dgm:pt>
    <dgm:pt modelId="{8EC2EB22-0585-4A7B-8046-12C8A93D4D09}" type="pres">
      <dgm:prSet presAssocID="{CB1AACC4-BC2C-402A-A6E3-51D2330BE07E}" presName="tx2" presStyleLbl="revTx" presStyleIdx="1" presStyleCnt="4"/>
      <dgm:spPr/>
    </dgm:pt>
    <dgm:pt modelId="{D7442015-802C-44AE-897E-92D782B2EDF1}" type="pres">
      <dgm:prSet presAssocID="{CB1AACC4-BC2C-402A-A6E3-51D2330BE07E}" presName="vert2" presStyleCnt="0"/>
      <dgm:spPr/>
    </dgm:pt>
    <dgm:pt modelId="{F86B2DFF-9758-4EA3-8AB9-3C8D02BBAB01}" type="pres">
      <dgm:prSet presAssocID="{CB1AACC4-BC2C-402A-A6E3-51D2330BE07E}" presName="thinLine2b" presStyleLbl="callout" presStyleIdx="0" presStyleCnt="3"/>
      <dgm:spPr/>
    </dgm:pt>
    <dgm:pt modelId="{EA6EBEB5-85FB-4C06-A293-A071943D426F}" type="pres">
      <dgm:prSet presAssocID="{CB1AACC4-BC2C-402A-A6E3-51D2330BE07E}" presName="vertSpace2b" presStyleCnt="0"/>
      <dgm:spPr/>
    </dgm:pt>
    <dgm:pt modelId="{A4B93821-B7F0-4E65-B9B0-7F3BAD39D70B}" type="pres">
      <dgm:prSet presAssocID="{D628EFF2-7CAF-4C17-B871-FE5050BF3D64}" presName="horz2" presStyleCnt="0"/>
      <dgm:spPr/>
    </dgm:pt>
    <dgm:pt modelId="{1D86E456-5CDA-4180-8404-E979F0B37A41}" type="pres">
      <dgm:prSet presAssocID="{D628EFF2-7CAF-4C17-B871-FE5050BF3D64}" presName="horzSpace2" presStyleCnt="0"/>
      <dgm:spPr/>
    </dgm:pt>
    <dgm:pt modelId="{7C66477B-D6F4-409E-B65B-45A4AE584C9E}" type="pres">
      <dgm:prSet presAssocID="{D628EFF2-7CAF-4C17-B871-FE5050BF3D64}" presName="tx2" presStyleLbl="revTx" presStyleIdx="2" presStyleCnt="4"/>
      <dgm:spPr/>
    </dgm:pt>
    <dgm:pt modelId="{4F47CF14-4D30-4504-89C9-DC4DB85B3E39}" type="pres">
      <dgm:prSet presAssocID="{D628EFF2-7CAF-4C17-B871-FE5050BF3D64}" presName="vert2" presStyleCnt="0"/>
      <dgm:spPr/>
    </dgm:pt>
    <dgm:pt modelId="{A20380AC-4828-4543-81CB-075AB7EA8D10}" type="pres">
      <dgm:prSet presAssocID="{D628EFF2-7CAF-4C17-B871-FE5050BF3D64}" presName="thinLine2b" presStyleLbl="callout" presStyleIdx="1" presStyleCnt="3"/>
      <dgm:spPr/>
    </dgm:pt>
    <dgm:pt modelId="{6D1DF935-572E-4CFC-9163-2A52F068EB19}" type="pres">
      <dgm:prSet presAssocID="{D628EFF2-7CAF-4C17-B871-FE5050BF3D64}" presName="vertSpace2b" presStyleCnt="0"/>
      <dgm:spPr/>
    </dgm:pt>
    <dgm:pt modelId="{03F3B8B8-A796-4B62-8132-C057F81CC974}" type="pres">
      <dgm:prSet presAssocID="{6C612232-4789-4347-AEB8-5ADD01C1FF8F}" presName="horz2" presStyleCnt="0"/>
      <dgm:spPr/>
    </dgm:pt>
    <dgm:pt modelId="{16453B31-CFD2-45DC-BBFD-0D55B37B7A61}" type="pres">
      <dgm:prSet presAssocID="{6C612232-4789-4347-AEB8-5ADD01C1FF8F}" presName="horzSpace2" presStyleCnt="0"/>
      <dgm:spPr/>
    </dgm:pt>
    <dgm:pt modelId="{754C4002-C69D-49FA-B06A-841B4DF4F9FF}" type="pres">
      <dgm:prSet presAssocID="{6C612232-4789-4347-AEB8-5ADD01C1FF8F}" presName="tx2" presStyleLbl="revTx" presStyleIdx="3" presStyleCnt="4"/>
      <dgm:spPr/>
    </dgm:pt>
    <dgm:pt modelId="{E6F8E8BD-5181-473C-88BC-58E1B3B82306}" type="pres">
      <dgm:prSet presAssocID="{6C612232-4789-4347-AEB8-5ADD01C1FF8F}" presName="vert2" presStyleCnt="0"/>
      <dgm:spPr/>
    </dgm:pt>
    <dgm:pt modelId="{1595D92B-AD89-4CE0-98F5-BFC7CF52C06D}" type="pres">
      <dgm:prSet presAssocID="{6C612232-4789-4347-AEB8-5ADD01C1FF8F}" presName="thinLine2b" presStyleLbl="callout" presStyleIdx="2" presStyleCnt="3"/>
      <dgm:spPr/>
    </dgm:pt>
    <dgm:pt modelId="{35AE00EC-D1B6-4445-AE66-244AB22072DD}" type="pres">
      <dgm:prSet presAssocID="{6C612232-4789-4347-AEB8-5ADD01C1FF8F}" presName="vertSpace2b" presStyleCnt="0"/>
      <dgm:spPr/>
    </dgm:pt>
  </dgm:ptLst>
  <dgm:cxnLst>
    <dgm:cxn modelId="{16E4E611-FC60-48A8-9D4E-38A8D1D376C8}" type="presOf" srcId="{A75EB799-C053-4236-B180-BB0BEB15E90F}" destId="{E0B63C10-BBE6-40B8-B139-09646DD39DC9}" srcOrd="0" destOrd="0" presId="urn:microsoft.com/office/officeart/2008/layout/LinedList"/>
    <dgm:cxn modelId="{94066883-84C6-4602-9A59-9C9FB1B526C2}" type="presOf" srcId="{6C612232-4789-4347-AEB8-5ADD01C1FF8F}" destId="{754C4002-C69D-49FA-B06A-841B4DF4F9FF}" srcOrd="0" destOrd="0" presId="urn:microsoft.com/office/officeart/2008/layout/LinedList"/>
    <dgm:cxn modelId="{B08D7985-1722-4563-BDC1-6139995672F1}" srcId="{99707D0B-6FEB-49BC-A886-BF812E67198E}" destId="{CB1AACC4-BC2C-402A-A6E3-51D2330BE07E}" srcOrd="0" destOrd="0" parTransId="{21D61216-0E08-460C-A516-AF640886280D}" sibTransId="{84A9C03A-1242-4E76-959A-C21B19DEA824}"/>
    <dgm:cxn modelId="{B655AD9D-2D40-41FC-BC2E-605831018DE4}" type="presOf" srcId="{D628EFF2-7CAF-4C17-B871-FE5050BF3D64}" destId="{7C66477B-D6F4-409E-B65B-45A4AE584C9E}" srcOrd="0" destOrd="0" presId="urn:microsoft.com/office/officeart/2008/layout/LinedList"/>
    <dgm:cxn modelId="{0F011EA2-5252-4F11-8CC5-95E4A24F12EC}" srcId="{99707D0B-6FEB-49BC-A886-BF812E67198E}" destId="{6C612232-4789-4347-AEB8-5ADD01C1FF8F}" srcOrd="2" destOrd="0" parTransId="{97746DB9-F672-4D59-8D2A-56BDF6A8BD0B}" sibTransId="{D70EA910-4CD7-4C63-AC85-AAF567AFD9C8}"/>
    <dgm:cxn modelId="{EEBEEDC6-9875-4696-B249-179C3662E6BD}" srcId="{A75EB799-C053-4236-B180-BB0BEB15E90F}" destId="{99707D0B-6FEB-49BC-A886-BF812E67198E}" srcOrd="0" destOrd="0" parTransId="{A7392DE9-F54A-4082-9A08-54246428D9B0}" sibTransId="{D9E4316C-856D-4CA1-8C6F-7FA18441A48E}"/>
    <dgm:cxn modelId="{EEBE1CDA-7DF9-42FD-B223-E0E343BB6DD9}" type="presOf" srcId="{CB1AACC4-BC2C-402A-A6E3-51D2330BE07E}" destId="{8EC2EB22-0585-4A7B-8046-12C8A93D4D09}" srcOrd="0" destOrd="0" presId="urn:microsoft.com/office/officeart/2008/layout/LinedList"/>
    <dgm:cxn modelId="{565787E8-BBA4-4588-B471-5E8CF87BAEED}" srcId="{99707D0B-6FEB-49BC-A886-BF812E67198E}" destId="{D628EFF2-7CAF-4C17-B871-FE5050BF3D64}" srcOrd="1" destOrd="0" parTransId="{89158009-9EAC-46AA-BFE1-0BEF4477505C}" sibTransId="{8ADF7357-57AF-422A-90AD-9AB95DC2A4D0}"/>
    <dgm:cxn modelId="{2539B9EB-3AFC-4630-9C30-F79E3062D7EE}" type="presOf" srcId="{99707D0B-6FEB-49BC-A886-BF812E67198E}" destId="{53A40C1B-1212-4617-9DFD-FDD2AC22856C}" srcOrd="0" destOrd="0" presId="urn:microsoft.com/office/officeart/2008/layout/LinedList"/>
    <dgm:cxn modelId="{767E0CC9-CB96-4EE4-BFA9-1DE71949F0BA}" type="presParOf" srcId="{E0B63C10-BBE6-40B8-B139-09646DD39DC9}" destId="{4187FE1A-4260-4532-A600-11B5FBE32D1D}" srcOrd="0" destOrd="0" presId="urn:microsoft.com/office/officeart/2008/layout/LinedList"/>
    <dgm:cxn modelId="{C3325300-93B5-469A-8C0E-DBB9C0C621D5}" type="presParOf" srcId="{E0B63C10-BBE6-40B8-B139-09646DD39DC9}" destId="{45D8EF43-73BE-4305-B16C-0C05A1498B77}" srcOrd="1" destOrd="0" presId="urn:microsoft.com/office/officeart/2008/layout/LinedList"/>
    <dgm:cxn modelId="{ADBF0368-01E5-465A-A62D-962E701FFE5A}" type="presParOf" srcId="{45D8EF43-73BE-4305-B16C-0C05A1498B77}" destId="{53A40C1B-1212-4617-9DFD-FDD2AC22856C}" srcOrd="0" destOrd="0" presId="urn:microsoft.com/office/officeart/2008/layout/LinedList"/>
    <dgm:cxn modelId="{B3DE8F15-AE2D-4C69-8808-C7629F6D833C}" type="presParOf" srcId="{45D8EF43-73BE-4305-B16C-0C05A1498B77}" destId="{FE08B525-8B58-44EB-AE22-00A06E7B5E23}" srcOrd="1" destOrd="0" presId="urn:microsoft.com/office/officeart/2008/layout/LinedList"/>
    <dgm:cxn modelId="{C9B86EDF-0A5F-4BEB-8E68-15EB6F6CECFA}" type="presParOf" srcId="{FE08B525-8B58-44EB-AE22-00A06E7B5E23}" destId="{70BD719A-A7FA-4BFF-853D-75B9D162E9A1}" srcOrd="0" destOrd="0" presId="urn:microsoft.com/office/officeart/2008/layout/LinedList"/>
    <dgm:cxn modelId="{66661104-21BC-4311-9767-C004949A2F8E}" type="presParOf" srcId="{FE08B525-8B58-44EB-AE22-00A06E7B5E23}" destId="{7A03C4D8-9418-462B-BCEB-841DD913DEB6}" srcOrd="1" destOrd="0" presId="urn:microsoft.com/office/officeart/2008/layout/LinedList"/>
    <dgm:cxn modelId="{6E87BEE1-FC9C-4B60-8AD7-D08CEF9EF4E4}" type="presParOf" srcId="{7A03C4D8-9418-462B-BCEB-841DD913DEB6}" destId="{D93C939E-14D9-48F4-A88D-E2266F11032F}" srcOrd="0" destOrd="0" presId="urn:microsoft.com/office/officeart/2008/layout/LinedList"/>
    <dgm:cxn modelId="{F28A4EE4-F654-4F8E-8069-EFF306373640}" type="presParOf" srcId="{7A03C4D8-9418-462B-BCEB-841DD913DEB6}" destId="{8EC2EB22-0585-4A7B-8046-12C8A93D4D09}" srcOrd="1" destOrd="0" presId="urn:microsoft.com/office/officeart/2008/layout/LinedList"/>
    <dgm:cxn modelId="{9CED9C6E-8044-442F-A22A-4CBE5BEA4AC3}" type="presParOf" srcId="{7A03C4D8-9418-462B-BCEB-841DD913DEB6}" destId="{D7442015-802C-44AE-897E-92D782B2EDF1}" srcOrd="2" destOrd="0" presId="urn:microsoft.com/office/officeart/2008/layout/LinedList"/>
    <dgm:cxn modelId="{C481B99E-37B4-49A8-9806-66A8F04BC75A}" type="presParOf" srcId="{FE08B525-8B58-44EB-AE22-00A06E7B5E23}" destId="{F86B2DFF-9758-4EA3-8AB9-3C8D02BBAB01}" srcOrd="2" destOrd="0" presId="urn:microsoft.com/office/officeart/2008/layout/LinedList"/>
    <dgm:cxn modelId="{D86EF2A9-6849-4B76-961D-999E1AA129E5}" type="presParOf" srcId="{FE08B525-8B58-44EB-AE22-00A06E7B5E23}" destId="{EA6EBEB5-85FB-4C06-A293-A071943D426F}" srcOrd="3" destOrd="0" presId="urn:microsoft.com/office/officeart/2008/layout/LinedList"/>
    <dgm:cxn modelId="{F19817B1-0813-4F92-AD82-5651BFC11EC6}" type="presParOf" srcId="{FE08B525-8B58-44EB-AE22-00A06E7B5E23}" destId="{A4B93821-B7F0-4E65-B9B0-7F3BAD39D70B}" srcOrd="4" destOrd="0" presId="urn:microsoft.com/office/officeart/2008/layout/LinedList"/>
    <dgm:cxn modelId="{809AB5F3-59DE-413C-A9A6-30E55E13A456}" type="presParOf" srcId="{A4B93821-B7F0-4E65-B9B0-7F3BAD39D70B}" destId="{1D86E456-5CDA-4180-8404-E979F0B37A41}" srcOrd="0" destOrd="0" presId="urn:microsoft.com/office/officeart/2008/layout/LinedList"/>
    <dgm:cxn modelId="{AD7932EF-FDD1-4311-BF06-FF0A1251E657}" type="presParOf" srcId="{A4B93821-B7F0-4E65-B9B0-7F3BAD39D70B}" destId="{7C66477B-D6F4-409E-B65B-45A4AE584C9E}" srcOrd="1" destOrd="0" presId="urn:microsoft.com/office/officeart/2008/layout/LinedList"/>
    <dgm:cxn modelId="{8E998DFA-4F17-42B3-990B-ECFA9D67E77A}" type="presParOf" srcId="{A4B93821-B7F0-4E65-B9B0-7F3BAD39D70B}" destId="{4F47CF14-4D30-4504-89C9-DC4DB85B3E39}" srcOrd="2" destOrd="0" presId="urn:microsoft.com/office/officeart/2008/layout/LinedList"/>
    <dgm:cxn modelId="{3B663F06-4291-4235-89CF-0691574AF5CE}" type="presParOf" srcId="{FE08B525-8B58-44EB-AE22-00A06E7B5E23}" destId="{A20380AC-4828-4543-81CB-075AB7EA8D10}" srcOrd="5" destOrd="0" presId="urn:microsoft.com/office/officeart/2008/layout/LinedList"/>
    <dgm:cxn modelId="{2FA24DDB-F52F-4561-8ED2-8AE7FE9AB5BA}" type="presParOf" srcId="{FE08B525-8B58-44EB-AE22-00A06E7B5E23}" destId="{6D1DF935-572E-4CFC-9163-2A52F068EB19}" srcOrd="6" destOrd="0" presId="urn:microsoft.com/office/officeart/2008/layout/LinedList"/>
    <dgm:cxn modelId="{5C51125C-4F8D-4692-94A7-B4526A81BD35}" type="presParOf" srcId="{FE08B525-8B58-44EB-AE22-00A06E7B5E23}" destId="{03F3B8B8-A796-4B62-8132-C057F81CC974}" srcOrd="7" destOrd="0" presId="urn:microsoft.com/office/officeart/2008/layout/LinedList"/>
    <dgm:cxn modelId="{F33493A2-24BA-4E71-9976-5BF2C6FDE105}" type="presParOf" srcId="{03F3B8B8-A796-4B62-8132-C057F81CC974}" destId="{16453B31-CFD2-45DC-BBFD-0D55B37B7A61}" srcOrd="0" destOrd="0" presId="urn:microsoft.com/office/officeart/2008/layout/LinedList"/>
    <dgm:cxn modelId="{EDBA55C7-C6C6-4FC2-B6A9-98ABCA4031D8}" type="presParOf" srcId="{03F3B8B8-A796-4B62-8132-C057F81CC974}" destId="{754C4002-C69D-49FA-B06A-841B4DF4F9FF}" srcOrd="1" destOrd="0" presId="urn:microsoft.com/office/officeart/2008/layout/LinedList"/>
    <dgm:cxn modelId="{FE1B0051-FE6A-4CCB-A68F-081F5994923A}" type="presParOf" srcId="{03F3B8B8-A796-4B62-8132-C057F81CC974}" destId="{E6F8E8BD-5181-473C-88BC-58E1B3B82306}" srcOrd="2" destOrd="0" presId="urn:microsoft.com/office/officeart/2008/layout/LinedList"/>
    <dgm:cxn modelId="{9A2AB193-6289-44A6-958B-85A1CFCB2F00}" type="presParOf" srcId="{FE08B525-8B58-44EB-AE22-00A06E7B5E23}" destId="{1595D92B-AD89-4CE0-98F5-BFC7CF52C06D}" srcOrd="8" destOrd="0" presId="urn:microsoft.com/office/officeart/2008/layout/LinedList"/>
    <dgm:cxn modelId="{A53BBF90-4EBD-46B8-A207-733D13D9EB0B}" type="presParOf" srcId="{FE08B525-8B58-44EB-AE22-00A06E7B5E23}" destId="{35AE00EC-D1B6-4445-AE66-244AB22072D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B227B3-73EE-4E3A-8C2D-3E0B242077D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230C73B-D3C4-4FF5-8580-9489FCFC513C}">
      <dgm:prSet/>
      <dgm:spPr/>
      <dgm:t>
        <a:bodyPr/>
        <a:lstStyle/>
        <a:p>
          <a:r>
            <a:rPr lang="en-US" b="1" dirty="0"/>
            <a:t>Take steps now to plan ahead for this funding, but be flexible throughout the process</a:t>
          </a:r>
          <a:endParaRPr lang="en-US" dirty="0"/>
        </a:p>
      </dgm:t>
    </dgm:pt>
    <dgm:pt modelId="{665D9522-8FD2-4B61-81C4-E96A93CD3CB2}" type="parTrans" cxnId="{99113845-73EA-4DCC-A4D4-DDACC776AF9C}">
      <dgm:prSet/>
      <dgm:spPr/>
      <dgm:t>
        <a:bodyPr/>
        <a:lstStyle/>
        <a:p>
          <a:endParaRPr lang="en-US"/>
        </a:p>
      </dgm:t>
    </dgm:pt>
    <dgm:pt modelId="{DD49F170-72E5-4105-8D2C-8010AB5E59CF}" type="sibTrans" cxnId="{99113845-73EA-4DCC-A4D4-DDACC776AF9C}">
      <dgm:prSet/>
      <dgm:spPr/>
      <dgm:t>
        <a:bodyPr/>
        <a:lstStyle/>
        <a:p>
          <a:endParaRPr lang="en-US"/>
        </a:p>
      </dgm:t>
    </dgm:pt>
    <dgm:pt modelId="{397F9760-A56A-4DAF-B83C-0FC0EA44A7F4}">
      <dgm:prSet/>
      <dgm:spPr/>
      <dgm:t>
        <a:bodyPr/>
        <a:lstStyle/>
        <a:p>
          <a:r>
            <a:rPr lang="en-US" b="1" dirty="0"/>
            <a:t>Grant management plan/committee is critical</a:t>
          </a:r>
          <a:endParaRPr lang="en-US" dirty="0"/>
        </a:p>
      </dgm:t>
    </dgm:pt>
    <dgm:pt modelId="{FFF2F5A9-15CC-4756-AE58-3EDCEFD72B42}" type="parTrans" cxnId="{271891D9-47B6-4D34-B6FF-A78020339DD8}">
      <dgm:prSet/>
      <dgm:spPr/>
      <dgm:t>
        <a:bodyPr/>
        <a:lstStyle/>
        <a:p>
          <a:endParaRPr lang="en-US"/>
        </a:p>
      </dgm:t>
    </dgm:pt>
    <dgm:pt modelId="{CDBD016F-B4B4-431C-860C-3FE655D89165}" type="sibTrans" cxnId="{271891D9-47B6-4D34-B6FF-A78020339DD8}">
      <dgm:prSet/>
      <dgm:spPr/>
      <dgm:t>
        <a:bodyPr/>
        <a:lstStyle/>
        <a:p>
          <a:endParaRPr lang="en-US"/>
        </a:p>
      </dgm:t>
    </dgm:pt>
    <dgm:pt modelId="{1096D4CF-D88D-4F26-A26E-F0E5B1A2A31E}">
      <dgm:prSet/>
      <dgm:spPr/>
      <dgm:t>
        <a:bodyPr/>
        <a:lstStyle/>
        <a:p>
          <a:r>
            <a:rPr lang="en-US" b="1" dirty="0"/>
            <a:t>Internal controls should be top of mind from start to end of grant programs</a:t>
          </a:r>
          <a:endParaRPr lang="en-US" dirty="0"/>
        </a:p>
      </dgm:t>
    </dgm:pt>
    <dgm:pt modelId="{62DB2D6A-EC38-4017-8737-901165E7E3D8}" type="parTrans" cxnId="{251E5A0D-73E5-49B9-97CE-B60193F474B1}">
      <dgm:prSet/>
      <dgm:spPr/>
      <dgm:t>
        <a:bodyPr/>
        <a:lstStyle/>
        <a:p>
          <a:endParaRPr lang="en-US"/>
        </a:p>
      </dgm:t>
    </dgm:pt>
    <dgm:pt modelId="{1F95560B-9446-4A5C-80C7-96F6CB09FFEE}" type="sibTrans" cxnId="{251E5A0D-73E5-49B9-97CE-B60193F474B1}">
      <dgm:prSet/>
      <dgm:spPr/>
      <dgm:t>
        <a:bodyPr/>
        <a:lstStyle/>
        <a:p>
          <a:endParaRPr lang="en-US"/>
        </a:p>
      </dgm:t>
    </dgm:pt>
    <dgm:pt modelId="{1382AB23-600C-4573-82F2-6136B191B5BB}">
      <dgm:prSet/>
      <dgm:spPr/>
      <dgm:t>
        <a:bodyPr/>
        <a:lstStyle/>
        <a:p>
          <a:r>
            <a:rPr lang="en-US" b="1" dirty="0"/>
            <a:t>Memorialize decision points for usage of funding, citing guidance in place at the time</a:t>
          </a:r>
          <a:endParaRPr lang="en-US" dirty="0"/>
        </a:p>
      </dgm:t>
    </dgm:pt>
    <dgm:pt modelId="{97F47CFB-473E-4AE7-840E-1186BFDDAEB2}" type="parTrans" cxnId="{38CD8529-5723-492E-91DD-480800F0D21B}">
      <dgm:prSet/>
      <dgm:spPr/>
      <dgm:t>
        <a:bodyPr/>
        <a:lstStyle/>
        <a:p>
          <a:endParaRPr lang="en-US"/>
        </a:p>
      </dgm:t>
    </dgm:pt>
    <dgm:pt modelId="{358AE8C2-8829-47C6-A036-888389D4E364}" type="sibTrans" cxnId="{38CD8529-5723-492E-91DD-480800F0D21B}">
      <dgm:prSet/>
      <dgm:spPr/>
      <dgm:t>
        <a:bodyPr/>
        <a:lstStyle/>
        <a:p>
          <a:endParaRPr lang="en-US"/>
        </a:p>
      </dgm:t>
    </dgm:pt>
    <dgm:pt modelId="{8B84DBC5-9A1D-4B19-AD0B-FEDB674DB474}">
      <dgm:prSet/>
      <dgm:spPr/>
      <dgm:t>
        <a:bodyPr/>
        <a:lstStyle/>
        <a:p>
          <a:r>
            <a:rPr lang="en-US" b="1" dirty="0"/>
            <a:t>Involve legal counsel, program managers, governance, other stakeholders early in the process</a:t>
          </a:r>
          <a:endParaRPr lang="en-US" dirty="0"/>
        </a:p>
      </dgm:t>
    </dgm:pt>
    <dgm:pt modelId="{039E1364-F2EA-41F3-ABF6-19B7E2E08721}" type="parTrans" cxnId="{5E91DF15-19E0-40F8-B2C4-C374AC8809FB}">
      <dgm:prSet/>
      <dgm:spPr/>
      <dgm:t>
        <a:bodyPr/>
        <a:lstStyle/>
        <a:p>
          <a:endParaRPr lang="en-US"/>
        </a:p>
      </dgm:t>
    </dgm:pt>
    <dgm:pt modelId="{D1EC8A74-89F5-4F7B-BDD9-25DA6D117A04}" type="sibTrans" cxnId="{5E91DF15-19E0-40F8-B2C4-C374AC8809FB}">
      <dgm:prSet/>
      <dgm:spPr/>
      <dgm:t>
        <a:bodyPr/>
        <a:lstStyle/>
        <a:p>
          <a:endParaRPr lang="en-US"/>
        </a:p>
      </dgm:t>
    </dgm:pt>
    <dgm:pt modelId="{88581A4C-E9A4-412E-A0F4-BC8CF1363D99}">
      <dgm:prSet/>
      <dgm:spPr/>
      <dgm:t>
        <a:bodyPr/>
        <a:lstStyle/>
        <a:p>
          <a:r>
            <a:rPr lang="en-US" b="1" dirty="0"/>
            <a:t>Accounting for the funding and related expenditures at the beginning of the programs is key </a:t>
          </a:r>
        </a:p>
      </dgm:t>
    </dgm:pt>
    <dgm:pt modelId="{A548A90D-3CAB-4F20-9945-D6AF2247DF0E}" type="parTrans" cxnId="{F4A4CFA6-3E62-4431-A4B9-D8BDC92D9BE1}">
      <dgm:prSet/>
      <dgm:spPr/>
      <dgm:t>
        <a:bodyPr/>
        <a:lstStyle/>
        <a:p>
          <a:endParaRPr lang="en-US"/>
        </a:p>
      </dgm:t>
    </dgm:pt>
    <dgm:pt modelId="{2CB2873F-5B3D-495E-83DC-68F1501D196C}" type="sibTrans" cxnId="{F4A4CFA6-3E62-4431-A4B9-D8BDC92D9BE1}">
      <dgm:prSet/>
      <dgm:spPr/>
      <dgm:t>
        <a:bodyPr/>
        <a:lstStyle/>
        <a:p>
          <a:endParaRPr lang="en-US"/>
        </a:p>
      </dgm:t>
    </dgm:pt>
    <dgm:pt modelId="{3E1DFEB8-7082-4E79-B902-32C502957FF6}" type="pres">
      <dgm:prSet presAssocID="{00B227B3-73EE-4E3A-8C2D-3E0B242077D5}" presName="linearFlow" presStyleCnt="0">
        <dgm:presLayoutVars>
          <dgm:dir/>
          <dgm:resizeHandles val="exact"/>
        </dgm:presLayoutVars>
      </dgm:prSet>
      <dgm:spPr/>
    </dgm:pt>
    <dgm:pt modelId="{B317C4A0-C253-4AAF-B34C-CD8D112A2750}" type="pres">
      <dgm:prSet presAssocID="{F230C73B-D3C4-4FF5-8580-9489FCFC513C}" presName="composite" presStyleCnt="0"/>
      <dgm:spPr/>
    </dgm:pt>
    <dgm:pt modelId="{BFE77D1C-1B66-400A-91FF-B454F30ABADD}" type="pres">
      <dgm:prSet presAssocID="{F230C73B-D3C4-4FF5-8580-9489FCFC513C}" presName="imgShp" presStyleLbl="fgImgPlace1" presStyleIdx="0" presStyleCnt="6"/>
      <dgm:spPr/>
    </dgm:pt>
    <dgm:pt modelId="{B89D2E3D-1FE7-4636-84F6-F8D71058B8BA}" type="pres">
      <dgm:prSet presAssocID="{F230C73B-D3C4-4FF5-8580-9489FCFC513C}" presName="txShp" presStyleLbl="node1" presStyleIdx="0" presStyleCnt="6">
        <dgm:presLayoutVars>
          <dgm:bulletEnabled val="1"/>
        </dgm:presLayoutVars>
      </dgm:prSet>
      <dgm:spPr/>
    </dgm:pt>
    <dgm:pt modelId="{EFE999F1-67BD-457F-B690-C88EB930AAB9}" type="pres">
      <dgm:prSet presAssocID="{DD49F170-72E5-4105-8D2C-8010AB5E59CF}" presName="spacing" presStyleCnt="0"/>
      <dgm:spPr/>
    </dgm:pt>
    <dgm:pt modelId="{AD8E9521-B835-42E4-A96D-0623725F64C4}" type="pres">
      <dgm:prSet presAssocID="{397F9760-A56A-4DAF-B83C-0FC0EA44A7F4}" presName="composite" presStyleCnt="0"/>
      <dgm:spPr/>
    </dgm:pt>
    <dgm:pt modelId="{444F7C7E-7B49-4E3E-BDAF-3694AA603FCC}" type="pres">
      <dgm:prSet presAssocID="{397F9760-A56A-4DAF-B83C-0FC0EA44A7F4}" presName="imgShp" presStyleLbl="fgImgPlace1" presStyleIdx="1" presStyleCnt="6"/>
      <dgm:spPr/>
    </dgm:pt>
    <dgm:pt modelId="{4A95D134-1199-47C3-BFF0-DC414CEE9405}" type="pres">
      <dgm:prSet presAssocID="{397F9760-A56A-4DAF-B83C-0FC0EA44A7F4}" presName="txShp" presStyleLbl="node1" presStyleIdx="1" presStyleCnt="6">
        <dgm:presLayoutVars>
          <dgm:bulletEnabled val="1"/>
        </dgm:presLayoutVars>
      </dgm:prSet>
      <dgm:spPr/>
    </dgm:pt>
    <dgm:pt modelId="{0BB3AD59-9591-4297-96BF-4CE032AF6369}" type="pres">
      <dgm:prSet presAssocID="{CDBD016F-B4B4-431C-860C-3FE655D89165}" presName="spacing" presStyleCnt="0"/>
      <dgm:spPr/>
    </dgm:pt>
    <dgm:pt modelId="{284991D0-66AC-4F45-91E0-00C074A6EC69}" type="pres">
      <dgm:prSet presAssocID="{88581A4C-E9A4-412E-A0F4-BC8CF1363D99}" presName="composite" presStyleCnt="0"/>
      <dgm:spPr/>
    </dgm:pt>
    <dgm:pt modelId="{A550A9C4-680D-4784-98FB-0281A54AC409}" type="pres">
      <dgm:prSet presAssocID="{88581A4C-E9A4-412E-A0F4-BC8CF1363D99}" presName="imgShp" presStyleLbl="fgImgPlace1" presStyleIdx="2" presStyleCnt="6"/>
      <dgm:spPr/>
    </dgm:pt>
    <dgm:pt modelId="{D28498A5-174A-4A23-BF60-E9CEABECF8FD}" type="pres">
      <dgm:prSet presAssocID="{88581A4C-E9A4-412E-A0F4-BC8CF1363D99}" presName="txShp" presStyleLbl="node1" presStyleIdx="2" presStyleCnt="6">
        <dgm:presLayoutVars>
          <dgm:bulletEnabled val="1"/>
        </dgm:presLayoutVars>
      </dgm:prSet>
      <dgm:spPr/>
    </dgm:pt>
    <dgm:pt modelId="{35A294E5-7B7E-44F0-9A30-5544E72D0C3F}" type="pres">
      <dgm:prSet presAssocID="{2CB2873F-5B3D-495E-83DC-68F1501D196C}" presName="spacing" presStyleCnt="0"/>
      <dgm:spPr/>
    </dgm:pt>
    <dgm:pt modelId="{695D2902-3E84-4235-AC0C-B4A30B847716}" type="pres">
      <dgm:prSet presAssocID="{1096D4CF-D88D-4F26-A26E-F0E5B1A2A31E}" presName="composite" presStyleCnt="0"/>
      <dgm:spPr/>
    </dgm:pt>
    <dgm:pt modelId="{CC42E22E-5FB4-4F0F-8DB7-342524E0C316}" type="pres">
      <dgm:prSet presAssocID="{1096D4CF-D88D-4F26-A26E-F0E5B1A2A31E}" presName="imgShp" presStyleLbl="fgImgPlace1" presStyleIdx="3" presStyleCnt="6"/>
      <dgm:spPr/>
    </dgm:pt>
    <dgm:pt modelId="{4B3BCD6E-A043-472C-8B60-B23980170856}" type="pres">
      <dgm:prSet presAssocID="{1096D4CF-D88D-4F26-A26E-F0E5B1A2A31E}" presName="txShp" presStyleLbl="node1" presStyleIdx="3" presStyleCnt="6">
        <dgm:presLayoutVars>
          <dgm:bulletEnabled val="1"/>
        </dgm:presLayoutVars>
      </dgm:prSet>
      <dgm:spPr/>
    </dgm:pt>
    <dgm:pt modelId="{BF596BC7-331B-43AE-8830-425DCA44C6A0}" type="pres">
      <dgm:prSet presAssocID="{1F95560B-9446-4A5C-80C7-96F6CB09FFEE}" presName="spacing" presStyleCnt="0"/>
      <dgm:spPr/>
    </dgm:pt>
    <dgm:pt modelId="{5F6D1E13-E149-40E6-98FA-4CB4F9943C94}" type="pres">
      <dgm:prSet presAssocID="{1382AB23-600C-4573-82F2-6136B191B5BB}" presName="composite" presStyleCnt="0"/>
      <dgm:spPr/>
    </dgm:pt>
    <dgm:pt modelId="{1ED513F2-6C7B-4F09-96D1-E4D5990C0BCF}" type="pres">
      <dgm:prSet presAssocID="{1382AB23-600C-4573-82F2-6136B191B5BB}" presName="imgShp" presStyleLbl="fgImgPlace1" presStyleIdx="4" presStyleCnt="6"/>
      <dgm:spPr/>
    </dgm:pt>
    <dgm:pt modelId="{3BFD633B-9E63-4908-845B-E438E6D08CFF}" type="pres">
      <dgm:prSet presAssocID="{1382AB23-600C-4573-82F2-6136B191B5BB}" presName="txShp" presStyleLbl="node1" presStyleIdx="4" presStyleCnt="6">
        <dgm:presLayoutVars>
          <dgm:bulletEnabled val="1"/>
        </dgm:presLayoutVars>
      </dgm:prSet>
      <dgm:spPr/>
    </dgm:pt>
    <dgm:pt modelId="{9C619B49-39DA-4200-B425-6310FA9B2567}" type="pres">
      <dgm:prSet presAssocID="{358AE8C2-8829-47C6-A036-888389D4E364}" presName="spacing" presStyleCnt="0"/>
      <dgm:spPr/>
    </dgm:pt>
    <dgm:pt modelId="{ACC75F17-D1E1-45E7-B268-8CEF4687278E}" type="pres">
      <dgm:prSet presAssocID="{8B84DBC5-9A1D-4B19-AD0B-FEDB674DB474}" presName="composite" presStyleCnt="0"/>
      <dgm:spPr/>
    </dgm:pt>
    <dgm:pt modelId="{F76E9FC9-E3BF-417F-84C6-7F1CFB4F7149}" type="pres">
      <dgm:prSet presAssocID="{8B84DBC5-9A1D-4B19-AD0B-FEDB674DB474}" presName="imgShp" presStyleLbl="fgImgPlace1" presStyleIdx="5" presStyleCnt="6"/>
      <dgm:spPr/>
    </dgm:pt>
    <dgm:pt modelId="{2A969EF1-61E9-4AAE-B480-B0BB01DB1B8F}" type="pres">
      <dgm:prSet presAssocID="{8B84DBC5-9A1D-4B19-AD0B-FEDB674DB474}" presName="txShp" presStyleLbl="node1" presStyleIdx="5" presStyleCnt="6">
        <dgm:presLayoutVars>
          <dgm:bulletEnabled val="1"/>
        </dgm:presLayoutVars>
      </dgm:prSet>
      <dgm:spPr/>
    </dgm:pt>
  </dgm:ptLst>
  <dgm:cxnLst>
    <dgm:cxn modelId="{251E5A0D-73E5-49B9-97CE-B60193F474B1}" srcId="{00B227B3-73EE-4E3A-8C2D-3E0B242077D5}" destId="{1096D4CF-D88D-4F26-A26E-F0E5B1A2A31E}" srcOrd="3" destOrd="0" parTransId="{62DB2D6A-EC38-4017-8737-901165E7E3D8}" sibTransId="{1F95560B-9446-4A5C-80C7-96F6CB09FFEE}"/>
    <dgm:cxn modelId="{5E91DF15-19E0-40F8-B2C4-C374AC8809FB}" srcId="{00B227B3-73EE-4E3A-8C2D-3E0B242077D5}" destId="{8B84DBC5-9A1D-4B19-AD0B-FEDB674DB474}" srcOrd="5" destOrd="0" parTransId="{039E1364-F2EA-41F3-ABF6-19B7E2E08721}" sibTransId="{D1EC8A74-89F5-4F7B-BDD9-25DA6D117A04}"/>
    <dgm:cxn modelId="{38CD8529-5723-492E-91DD-480800F0D21B}" srcId="{00B227B3-73EE-4E3A-8C2D-3E0B242077D5}" destId="{1382AB23-600C-4573-82F2-6136B191B5BB}" srcOrd="4" destOrd="0" parTransId="{97F47CFB-473E-4AE7-840E-1186BFDDAEB2}" sibTransId="{358AE8C2-8829-47C6-A036-888389D4E364}"/>
    <dgm:cxn modelId="{0FE2EE3D-E61A-4348-B920-71EAB5FAB7D0}" type="presOf" srcId="{00B227B3-73EE-4E3A-8C2D-3E0B242077D5}" destId="{3E1DFEB8-7082-4E79-B902-32C502957FF6}" srcOrd="0" destOrd="0" presId="urn:microsoft.com/office/officeart/2005/8/layout/vList3"/>
    <dgm:cxn modelId="{DD1E4963-A8FE-4274-8E9F-843E804553D7}" type="presOf" srcId="{1096D4CF-D88D-4F26-A26E-F0E5B1A2A31E}" destId="{4B3BCD6E-A043-472C-8B60-B23980170856}" srcOrd="0" destOrd="0" presId="urn:microsoft.com/office/officeart/2005/8/layout/vList3"/>
    <dgm:cxn modelId="{99113845-73EA-4DCC-A4D4-DDACC776AF9C}" srcId="{00B227B3-73EE-4E3A-8C2D-3E0B242077D5}" destId="{F230C73B-D3C4-4FF5-8580-9489FCFC513C}" srcOrd="0" destOrd="0" parTransId="{665D9522-8FD2-4B61-81C4-E96A93CD3CB2}" sibTransId="{DD49F170-72E5-4105-8D2C-8010AB5E59CF}"/>
    <dgm:cxn modelId="{6F69BC4E-B765-49EC-AF02-89F6E5A30C89}" type="presOf" srcId="{1382AB23-600C-4573-82F2-6136B191B5BB}" destId="{3BFD633B-9E63-4908-845B-E438E6D08CFF}" srcOrd="0" destOrd="0" presId="urn:microsoft.com/office/officeart/2005/8/layout/vList3"/>
    <dgm:cxn modelId="{70819775-295B-45C2-B908-ECB8602E8B71}" type="presOf" srcId="{8B84DBC5-9A1D-4B19-AD0B-FEDB674DB474}" destId="{2A969EF1-61E9-4AAE-B480-B0BB01DB1B8F}" srcOrd="0" destOrd="0" presId="urn:microsoft.com/office/officeart/2005/8/layout/vList3"/>
    <dgm:cxn modelId="{99F19294-8B9B-41A4-B8AE-F09B8402B5F0}" type="presOf" srcId="{88581A4C-E9A4-412E-A0F4-BC8CF1363D99}" destId="{D28498A5-174A-4A23-BF60-E9CEABECF8FD}" srcOrd="0" destOrd="0" presId="urn:microsoft.com/office/officeart/2005/8/layout/vList3"/>
    <dgm:cxn modelId="{F4A4CFA6-3E62-4431-A4B9-D8BDC92D9BE1}" srcId="{00B227B3-73EE-4E3A-8C2D-3E0B242077D5}" destId="{88581A4C-E9A4-412E-A0F4-BC8CF1363D99}" srcOrd="2" destOrd="0" parTransId="{A548A90D-3CAB-4F20-9945-D6AF2247DF0E}" sibTransId="{2CB2873F-5B3D-495E-83DC-68F1501D196C}"/>
    <dgm:cxn modelId="{436156AE-3C63-46B8-AE71-206C6D557B46}" type="presOf" srcId="{397F9760-A56A-4DAF-B83C-0FC0EA44A7F4}" destId="{4A95D134-1199-47C3-BFF0-DC414CEE9405}" srcOrd="0" destOrd="0" presId="urn:microsoft.com/office/officeart/2005/8/layout/vList3"/>
    <dgm:cxn modelId="{271891D9-47B6-4D34-B6FF-A78020339DD8}" srcId="{00B227B3-73EE-4E3A-8C2D-3E0B242077D5}" destId="{397F9760-A56A-4DAF-B83C-0FC0EA44A7F4}" srcOrd="1" destOrd="0" parTransId="{FFF2F5A9-15CC-4756-AE58-3EDCEFD72B42}" sibTransId="{CDBD016F-B4B4-431C-860C-3FE655D89165}"/>
    <dgm:cxn modelId="{525406EB-D5FA-40E8-B206-018F785530FD}" type="presOf" srcId="{F230C73B-D3C4-4FF5-8580-9489FCFC513C}" destId="{B89D2E3D-1FE7-4636-84F6-F8D71058B8BA}" srcOrd="0" destOrd="0" presId="urn:microsoft.com/office/officeart/2005/8/layout/vList3"/>
    <dgm:cxn modelId="{BBADA5ED-52C6-4982-B51B-7176CA7CE5F8}" type="presParOf" srcId="{3E1DFEB8-7082-4E79-B902-32C502957FF6}" destId="{B317C4A0-C253-4AAF-B34C-CD8D112A2750}" srcOrd="0" destOrd="0" presId="urn:microsoft.com/office/officeart/2005/8/layout/vList3"/>
    <dgm:cxn modelId="{8441B0C4-E016-41EC-A4FE-A0BAC9B804E3}" type="presParOf" srcId="{B317C4A0-C253-4AAF-B34C-CD8D112A2750}" destId="{BFE77D1C-1B66-400A-91FF-B454F30ABADD}" srcOrd="0" destOrd="0" presId="urn:microsoft.com/office/officeart/2005/8/layout/vList3"/>
    <dgm:cxn modelId="{2A375970-22D1-4877-A050-7ECF6196A7DB}" type="presParOf" srcId="{B317C4A0-C253-4AAF-B34C-CD8D112A2750}" destId="{B89D2E3D-1FE7-4636-84F6-F8D71058B8BA}" srcOrd="1" destOrd="0" presId="urn:microsoft.com/office/officeart/2005/8/layout/vList3"/>
    <dgm:cxn modelId="{25857242-3B10-4E0C-9F9E-D361A3C53932}" type="presParOf" srcId="{3E1DFEB8-7082-4E79-B902-32C502957FF6}" destId="{EFE999F1-67BD-457F-B690-C88EB930AAB9}" srcOrd="1" destOrd="0" presId="urn:microsoft.com/office/officeart/2005/8/layout/vList3"/>
    <dgm:cxn modelId="{69DDA021-49FF-4B15-A560-E9D9FFEBB392}" type="presParOf" srcId="{3E1DFEB8-7082-4E79-B902-32C502957FF6}" destId="{AD8E9521-B835-42E4-A96D-0623725F64C4}" srcOrd="2" destOrd="0" presId="urn:microsoft.com/office/officeart/2005/8/layout/vList3"/>
    <dgm:cxn modelId="{F9E00777-7332-49E3-80BD-3FE599967040}" type="presParOf" srcId="{AD8E9521-B835-42E4-A96D-0623725F64C4}" destId="{444F7C7E-7B49-4E3E-BDAF-3694AA603FCC}" srcOrd="0" destOrd="0" presId="urn:microsoft.com/office/officeart/2005/8/layout/vList3"/>
    <dgm:cxn modelId="{B37ABD7D-28F2-4D1B-9A5E-76E856D50733}" type="presParOf" srcId="{AD8E9521-B835-42E4-A96D-0623725F64C4}" destId="{4A95D134-1199-47C3-BFF0-DC414CEE9405}" srcOrd="1" destOrd="0" presId="urn:microsoft.com/office/officeart/2005/8/layout/vList3"/>
    <dgm:cxn modelId="{95CA2787-48C0-4416-B865-C28FF6185EF4}" type="presParOf" srcId="{3E1DFEB8-7082-4E79-B902-32C502957FF6}" destId="{0BB3AD59-9591-4297-96BF-4CE032AF6369}" srcOrd="3" destOrd="0" presId="urn:microsoft.com/office/officeart/2005/8/layout/vList3"/>
    <dgm:cxn modelId="{1F99C136-91F5-4A27-B78F-8AA230B08025}" type="presParOf" srcId="{3E1DFEB8-7082-4E79-B902-32C502957FF6}" destId="{284991D0-66AC-4F45-91E0-00C074A6EC69}" srcOrd="4" destOrd="0" presId="urn:microsoft.com/office/officeart/2005/8/layout/vList3"/>
    <dgm:cxn modelId="{D277C0D0-A376-4521-A068-1E80B4F49006}" type="presParOf" srcId="{284991D0-66AC-4F45-91E0-00C074A6EC69}" destId="{A550A9C4-680D-4784-98FB-0281A54AC409}" srcOrd="0" destOrd="0" presId="urn:microsoft.com/office/officeart/2005/8/layout/vList3"/>
    <dgm:cxn modelId="{EACD1207-9909-499E-911C-E2B9120F12B6}" type="presParOf" srcId="{284991D0-66AC-4F45-91E0-00C074A6EC69}" destId="{D28498A5-174A-4A23-BF60-E9CEABECF8FD}" srcOrd="1" destOrd="0" presId="urn:microsoft.com/office/officeart/2005/8/layout/vList3"/>
    <dgm:cxn modelId="{E3FD90C9-C85B-40C9-9B33-DA650C70C428}" type="presParOf" srcId="{3E1DFEB8-7082-4E79-B902-32C502957FF6}" destId="{35A294E5-7B7E-44F0-9A30-5544E72D0C3F}" srcOrd="5" destOrd="0" presId="urn:microsoft.com/office/officeart/2005/8/layout/vList3"/>
    <dgm:cxn modelId="{04D3E399-9B46-4D37-A6FE-E1A796EACBBE}" type="presParOf" srcId="{3E1DFEB8-7082-4E79-B902-32C502957FF6}" destId="{695D2902-3E84-4235-AC0C-B4A30B847716}" srcOrd="6" destOrd="0" presId="urn:microsoft.com/office/officeart/2005/8/layout/vList3"/>
    <dgm:cxn modelId="{3110FA68-979D-41F4-A0FA-A44875C80CE5}" type="presParOf" srcId="{695D2902-3E84-4235-AC0C-B4A30B847716}" destId="{CC42E22E-5FB4-4F0F-8DB7-342524E0C316}" srcOrd="0" destOrd="0" presId="urn:microsoft.com/office/officeart/2005/8/layout/vList3"/>
    <dgm:cxn modelId="{D9DFD727-5B88-4350-8E27-C9D203E751F3}" type="presParOf" srcId="{695D2902-3E84-4235-AC0C-B4A30B847716}" destId="{4B3BCD6E-A043-472C-8B60-B23980170856}" srcOrd="1" destOrd="0" presId="urn:microsoft.com/office/officeart/2005/8/layout/vList3"/>
    <dgm:cxn modelId="{835DB190-A33A-4529-A86A-71CC0715D8CD}" type="presParOf" srcId="{3E1DFEB8-7082-4E79-B902-32C502957FF6}" destId="{BF596BC7-331B-43AE-8830-425DCA44C6A0}" srcOrd="7" destOrd="0" presId="urn:microsoft.com/office/officeart/2005/8/layout/vList3"/>
    <dgm:cxn modelId="{81CED888-F63B-496A-A66F-E94FE03061CB}" type="presParOf" srcId="{3E1DFEB8-7082-4E79-B902-32C502957FF6}" destId="{5F6D1E13-E149-40E6-98FA-4CB4F9943C94}" srcOrd="8" destOrd="0" presId="urn:microsoft.com/office/officeart/2005/8/layout/vList3"/>
    <dgm:cxn modelId="{7D928364-F1F0-44B5-BD71-B90DE0FAFBC2}" type="presParOf" srcId="{5F6D1E13-E149-40E6-98FA-4CB4F9943C94}" destId="{1ED513F2-6C7B-4F09-96D1-E4D5990C0BCF}" srcOrd="0" destOrd="0" presId="urn:microsoft.com/office/officeart/2005/8/layout/vList3"/>
    <dgm:cxn modelId="{971637CE-5764-4E37-90A1-82F260E17FF2}" type="presParOf" srcId="{5F6D1E13-E149-40E6-98FA-4CB4F9943C94}" destId="{3BFD633B-9E63-4908-845B-E438E6D08CFF}" srcOrd="1" destOrd="0" presId="urn:microsoft.com/office/officeart/2005/8/layout/vList3"/>
    <dgm:cxn modelId="{2F4DF5C6-ABD7-40DE-9614-8B1342A5505E}" type="presParOf" srcId="{3E1DFEB8-7082-4E79-B902-32C502957FF6}" destId="{9C619B49-39DA-4200-B425-6310FA9B2567}" srcOrd="9" destOrd="0" presId="urn:microsoft.com/office/officeart/2005/8/layout/vList3"/>
    <dgm:cxn modelId="{DDA93E04-5E41-44C6-A24F-1029658D3D37}" type="presParOf" srcId="{3E1DFEB8-7082-4E79-B902-32C502957FF6}" destId="{ACC75F17-D1E1-45E7-B268-8CEF4687278E}" srcOrd="10" destOrd="0" presId="urn:microsoft.com/office/officeart/2005/8/layout/vList3"/>
    <dgm:cxn modelId="{C384BDEC-5C2E-447D-852B-6F5552CEBF81}" type="presParOf" srcId="{ACC75F17-D1E1-45E7-B268-8CEF4687278E}" destId="{F76E9FC9-E3BF-417F-84C6-7F1CFB4F7149}" srcOrd="0" destOrd="0" presId="urn:microsoft.com/office/officeart/2005/8/layout/vList3"/>
    <dgm:cxn modelId="{2A24865F-61DF-44BA-AEFA-12C88B72DF4A}" type="presParOf" srcId="{ACC75F17-D1E1-45E7-B268-8CEF4687278E}" destId="{2A969EF1-61E9-4AAE-B480-B0BB01DB1B8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DE347-5303-4A44-A267-8C2596CA586B}">
      <dsp:nvSpPr>
        <dsp:cNvPr id="0" name=""/>
        <dsp:cNvSpPr/>
      </dsp:nvSpPr>
      <dsp:spPr>
        <a:xfrm>
          <a:off x="393799" y="1289"/>
          <a:ext cx="7442001" cy="7752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rtl="0">
            <a:lnSpc>
              <a:spcPct val="90000"/>
            </a:lnSpc>
            <a:spcBef>
              <a:spcPct val="0"/>
            </a:spcBef>
            <a:spcAft>
              <a:spcPct val="35000"/>
            </a:spcAft>
            <a:buNone/>
          </a:pPr>
          <a:r>
            <a:rPr lang="en-US" sz="4400" b="0" kern="1200" dirty="0"/>
            <a:t>Could be applicable to:</a:t>
          </a:r>
          <a:endParaRPr lang="en-US" sz="4400" kern="1200" dirty="0"/>
        </a:p>
      </dsp:txBody>
      <dsp:txXfrm>
        <a:off x="416504" y="23994"/>
        <a:ext cx="7396591" cy="729798"/>
      </dsp:txXfrm>
    </dsp:sp>
    <dsp:sp modelId="{08EB428C-474B-476B-989B-53C2DA5F80FC}">
      <dsp:nvSpPr>
        <dsp:cNvPr id="0" name=""/>
        <dsp:cNvSpPr/>
      </dsp:nvSpPr>
      <dsp:spPr>
        <a:xfrm>
          <a:off x="393799" y="916035"/>
          <a:ext cx="775208" cy="775208"/>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01BB8-AEC3-477F-9ADD-1B8E730F5103}">
      <dsp:nvSpPr>
        <dsp:cNvPr id="0" name=""/>
        <dsp:cNvSpPr/>
      </dsp:nvSpPr>
      <dsp:spPr>
        <a:xfrm>
          <a:off x="1215520" y="916035"/>
          <a:ext cx="6620280" cy="775208"/>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0" kern="1200" dirty="0"/>
            <a:t>State and Local Governments (direct assistance)</a:t>
          </a:r>
          <a:endParaRPr lang="en-US" sz="2400" kern="1200" dirty="0"/>
        </a:p>
      </dsp:txBody>
      <dsp:txXfrm>
        <a:off x="1253369" y="953884"/>
        <a:ext cx="6544582" cy="699510"/>
      </dsp:txXfrm>
    </dsp:sp>
    <dsp:sp modelId="{2755C7A8-1DAD-4537-A5A8-15F8D14D6603}">
      <dsp:nvSpPr>
        <dsp:cNvPr id="0" name=""/>
        <dsp:cNvSpPr/>
      </dsp:nvSpPr>
      <dsp:spPr>
        <a:xfrm>
          <a:off x="393799" y="1784268"/>
          <a:ext cx="775208" cy="775208"/>
        </a:xfrm>
        <a:prstGeom prst="roundRect">
          <a:avLst>
            <a:gd name="adj" fmla="val 16670"/>
          </a:avLst>
        </a:prstGeom>
        <a:solidFill>
          <a:schemeClr val="accent3">
            <a:hueOff val="6506966"/>
            <a:satOff val="-9259"/>
            <a:lumOff val="-7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0A6D2-55A6-4EED-B10F-1AAD5342414B}">
      <dsp:nvSpPr>
        <dsp:cNvPr id="0" name=""/>
        <dsp:cNvSpPr/>
      </dsp:nvSpPr>
      <dsp:spPr>
        <a:xfrm>
          <a:off x="1215520" y="1784268"/>
          <a:ext cx="6620280" cy="775208"/>
        </a:xfrm>
        <a:prstGeom prst="roundRect">
          <a:avLst>
            <a:gd name="adj" fmla="val 16670"/>
          </a:avLst>
        </a:prstGeom>
        <a:solidFill>
          <a:schemeClr val="accent3">
            <a:hueOff val="6506966"/>
            <a:satOff val="-9259"/>
            <a:lumOff val="-7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0" kern="1200" dirty="0"/>
            <a:t>Nonprofits (pass-through assistance)</a:t>
          </a:r>
          <a:endParaRPr lang="en-US" sz="2400" kern="1200" dirty="0"/>
        </a:p>
      </dsp:txBody>
      <dsp:txXfrm>
        <a:off x="1253369" y="1822117"/>
        <a:ext cx="6544582" cy="699510"/>
      </dsp:txXfrm>
    </dsp:sp>
    <dsp:sp modelId="{17537FA0-2073-4484-BC98-EF9DB05DE7BE}">
      <dsp:nvSpPr>
        <dsp:cNvPr id="0" name=""/>
        <dsp:cNvSpPr/>
      </dsp:nvSpPr>
      <dsp:spPr>
        <a:xfrm>
          <a:off x="393799" y="2652502"/>
          <a:ext cx="775208" cy="775208"/>
        </a:xfrm>
        <a:prstGeom prst="roundRect">
          <a:avLst>
            <a:gd name="adj" fmla="val 16670"/>
          </a:avLst>
        </a:prstGeom>
        <a:solidFill>
          <a:schemeClr val="accent3">
            <a:hueOff val="13013932"/>
            <a:satOff val="-18517"/>
            <a:lumOff val="-145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51EA6-531F-4C91-8CED-CAB7212339C3}">
      <dsp:nvSpPr>
        <dsp:cNvPr id="0" name=""/>
        <dsp:cNvSpPr/>
      </dsp:nvSpPr>
      <dsp:spPr>
        <a:xfrm>
          <a:off x="1215520" y="2652502"/>
          <a:ext cx="6620280" cy="775208"/>
        </a:xfrm>
        <a:prstGeom prst="roundRect">
          <a:avLst>
            <a:gd name="adj" fmla="val 16670"/>
          </a:avLst>
        </a:prstGeom>
        <a:solidFill>
          <a:schemeClr val="accent3">
            <a:hueOff val="13013932"/>
            <a:satOff val="-18517"/>
            <a:lumOff val="-145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Healthcare (pass-through assistance)</a:t>
          </a:r>
        </a:p>
      </dsp:txBody>
      <dsp:txXfrm>
        <a:off x="1253369" y="2690351"/>
        <a:ext cx="6544582" cy="699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BC880-8097-46C9-86FA-BFA9F44B2645}">
      <dsp:nvSpPr>
        <dsp:cNvPr id="0" name=""/>
        <dsp:cNvSpPr/>
      </dsp:nvSpPr>
      <dsp:spPr>
        <a:xfrm rot="10800000">
          <a:off x="1553457" y="1071"/>
          <a:ext cx="5472684" cy="69999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680" tIns="53340" rIns="99568" bIns="53340" numCol="1" spcCol="1270" anchor="ctr" anchorCtr="0">
          <a:noAutofit/>
        </a:bodyPr>
        <a:lstStyle/>
        <a:p>
          <a:pPr marL="0" lvl="0" indent="0" algn="ctr" defTabSz="622300" rtl="0">
            <a:lnSpc>
              <a:spcPct val="90000"/>
            </a:lnSpc>
            <a:spcBef>
              <a:spcPct val="0"/>
            </a:spcBef>
            <a:spcAft>
              <a:spcPct val="35000"/>
            </a:spcAft>
            <a:buNone/>
          </a:pPr>
          <a:r>
            <a:rPr lang="en-US" sz="1400" b="0" kern="1200"/>
            <a:t>The CARES Act established the $150 billion Coronavirus Relief Fund.</a:t>
          </a:r>
          <a:endParaRPr lang="en-US" sz="1400" kern="1200"/>
        </a:p>
      </dsp:txBody>
      <dsp:txXfrm rot="10800000">
        <a:off x="1728456" y="1071"/>
        <a:ext cx="5297685" cy="699998"/>
      </dsp:txXfrm>
    </dsp:sp>
    <dsp:sp modelId="{769168D7-4F6E-4DDE-897F-D821F88ACD1D}">
      <dsp:nvSpPr>
        <dsp:cNvPr id="0" name=""/>
        <dsp:cNvSpPr/>
      </dsp:nvSpPr>
      <dsp:spPr>
        <a:xfrm>
          <a:off x="1203458" y="1071"/>
          <a:ext cx="699998" cy="6999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BBCA2-1BE4-4DA6-B77B-F8A97BF40E3A}">
      <dsp:nvSpPr>
        <dsp:cNvPr id="0" name=""/>
        <dsp:cNvSpPr/>
      </dsp:nvSpPr>
      <dsp:spPr>
        <a:xfrm rot="10800000">
          <a:off x="1553457" y="910024"/>
          <a:ext cx="5472684" cy="69999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680" tIns="53340" rIns="99568" bIns="53340" numCol="1" spcCol="1270" anchor="ctr" anchorCtr="0">
          <a:noAutofit/>
        </a:bodyPr>
        <a:lstStyle/>
        <a:p>
          <a:pPr marL="0" lvl="0" indent="0" algn="ctr" defTabSz="622300" rtl="0">
            <a:lnSpc>
              <a:spcPct val="90000"/>
            </a:lnSpc>
            <a:spcBef>
              <a:spcPct val="0"/>
            </a:spcBef>
            <a:spcAft>
              <a:spcPct val="35000"/>
            </a:spcAft>
            <a:buNone/>
          </a:pPr>
          <a:r>
            <a:rPr lang="en-US" sz="1400" b="0" kern="1200"/>
            <a:t>Treasury made payments from the Fund to States and eligible units of local government; the District of Columbia and U.S. Territories and Tribal governments.</a:t>
          </a:r>
          <a:endParaRPr lang="en-US" sz="1400" kern="1200"/>
        </a:p>
      </dsp:txBody>
      <dsp:txXfrm rot="10800000">
        <a:off x="1728456" y="910024"/>
        <a:ext cx="5297685" cy="699998"/>
      </dsp:txXfrm>
    </dsp:sp>
    <dsp:sp modelId="{3279D693-4759-4130-B283-8404B9935A64}">
      <dsp:nvSpPr>
        <dsp:cNvPr id="0" name=""/>
        <dsp:cNvSpPr/>
      </dsp:nvSpPr>
      <dsp:spPr>
        <a:xfrm>
          <a:off x="1203458" y="910024"/>
          <a:ext cx="699998" cy="6999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488FEB-59EF-4FED-9D82-307DFD892C4A}">
      <dsp:nvSpPr>
        <dsp:cNvPr id="0" name=""/>
        <dsp:cNvSpPr/>
      </dsp:nvSpPr>
      <dsp:spPr>
        <a:xfrm rot="10800000">
          <a:off x="1553457" y="1818977"/>
          <a:ext cx="5472684" cy="69999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680" tIns="53340" rIns="99568" bIns="53340" numCol="1" spcCol="1270" anchor="ctr" anchorCtr="0">
          <a:noAutofit/>
        </a:bodyPr>
        <a:lstStyle/>
        <a:p>
          <a:pPr marL="0" lvl="0" indent="0" algn="ctr" defTabSz="622300" rtl="0">
            <a:lnSpc>
              <a:spcPct val="90000"/>
            </a:lnSpc>
            <a:spcBef>
              <a:spcPct val="0"/>
            </a:spcBef>
            <a:spcAft>
              <a:spcPct val="35000"/>
            </a:spcAft>
            <a:buNone/>
          </a:pPr>
          <a:r>
            <a:rPr lang="en-US" sz="1400" b="0" kern="1200"/>
            <a:t>A unit of local government eligible for receipt of direct payment included a unit of general government below the State level with a population that exceeds 500,000. </a:t>
          </a:r>
          <a:endParaRPr lang="en-US" sz="1400" kern="1200"/>
        </a:p>
      </dsp:txBody>
      <dsp:txXfrm rot="10800000">
        <a:off x="1728456" y="1818977"/>
        <a:ext cx="5297685" cy="699998"/>
      </dsp:txXfrm>
    </dsp:sp>
    <dsp:sp modelId="{1EED9564-318C-495A-BCB6-9F42F3B7E332}">
      <dsp:nvSpPr>
        <dsp:cNvPr id="0" name=""/>
        <dsp:cNvSpPr/>
      </dsp:nvSpPr>
      <dsp:spPr>
        <a:xfrm>
          <a:off x="1203458" y="1818977"/>
          <a:ext cx="699998" cy="6999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EB70B-449A-4C23-B302-774A04470EE1}">
      <dsp:nvSpPr>
        <dsp:cNvPr id="0" name=""/>
        <dsp:cNvSpPr/>
      </dsp:nvSpPr>
      <dsp:spPr>
        <a:xfrm rot="10800000">
          <a:off x="1553457" y="2727930"/>
          <a:ext cx="5472684" cy="69999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680" tIns="53340" rIns="99568" bIns="53340" numCol="1" spcCol="1270" anchor="ctr" anchorCtr="0">
          <a:noAutofit/>
        </a:bodyPr>
        <a:lstStyle/>
        <a:p>
          <a:pPr marL="0" lvl="0" indent="0" algn="ctr" defTabSz="622300" rtl="0">
            <a:lnSpc>
              <a:spcPct val="90000"/>
            </a:lnSpc>
            <a:spcBef>
              <a:spcPct val="0"/>
            </a:spcBef>
            <a:spcAft>
              <a:spcPct val="35000"/>
            </a:spcAft>
            <a:buNone/>
          </a:pPr>
          <a:r>
            <a:rPr lang="en-US" sz="1400" b="0" kern="1200"/>
            <a:t>All others were allocated by the State. </a:t>
          </a:r>
          <a:endParaRPr lang="en-US" sz="1400" kern="1200"/>
        </a:p>
      </dsp:txBody>
      <dsp:txXfrm rot="10800000">
        <a:off x="1728456" y="2727930"/>
        <a:ext cx="5297685" cy="699998"/>
      </dsp:txXfrm>
    </dsp:sp>
    <dsp:sp modelId="{DF4D00DA-E038-40CB-9774-877ADA92113B}">
      <dsp:nvSpPr>
        <dsp:cNvPr id="0" name=""/>
        <dsp:cNvSpPr/>
      </dsp:nvSpPr>
      <dsp:spPr>
        <a:xfrm>
          <a:off x="1203458" y="2727930"/>
          <a:ext cx="699998" cy="6999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7FE1A-4260-4532-A600-11B5FBE32D1D}">
      <dsp:nvSpPr>
        <dsp:cNvPr id="0" name=""/>
        <dsp:cNvSpPr/>
      </dsp:nvSpPr>
      <dsp:spPr>
        <a:xfrm>
          <a:off x="0" y="0"/>
          <a:ext cx="809413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40C1B-1212-4617-9DFD-FDD2AC22856C}">
      <dsp:nvSpPr>
        <dsp:cNvPr id="0" name=""/>
        <dsp:cNvSpPr/>
      </dsp:nvSpPr>
      <dsp:spPr>
        <a:xfrm>
          <a:off x="0" y="0"/>
          <a:ext cx="1618826"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Payments from the Fund may only be used to cover costs that —</a:t>
          </a:r>
          <a:endParaRPr lang="en-US" sz="2400" kern="1200" dirty="0"/>
        </a:p>
      </dsp:txBody>
      <dsp:txXfrm>
        <a:off x="0" y="0"/>
        <a:ext cx="1618826" cy="4064000"/>
      </dsp:txXfrm>
    </dsp:sp>
    <dsp:sp modelId="{8EC2EB22-0585-4A7B-8046-12C8A93D4D09}">
      <dsp:nvSpPr>
        <dsp:cNvPr id="0" name=""/>
        <dsp:cNvSpPr/>
      </dsp:nvSpPr>
      <dsp:spPr>
        <a:xfrm>
          <a:off x="1740238" y="63500"/>
          <a:ext cx="6353894"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1.      are necessary expenditures incurred due to the public health emergency with respect to the Coronavirus Disease 2019 (COVID–19);</a:t>
          </a:r>
        </a:p>
      </dsp:txBody>
      <dsp:txXfrm>
        <a:off x="1740238" y="63500"/>
        <a:ext cx="6353894" cy="1269999"/>
      </dsp:txXfrm>
    </dsp:sp>
    <dsp:sp modelId="{F86B2DFF-9758-4EA3-8AB9-3C8D02BBAB01}">
      <dsp:nvSpPr>
        <dsp:cNvPr id="0" name=""/>
        <dsp:cNvSpPr/>
      </dsp:nvSpPr>
      <dsp:spPr>
        <a:xfrm>
          <a:off x="1618826" y="1333499"/>
          <a:ext cx="64753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6477B-D6F4-409E-B65B-45A4AE584C9E}">
      <dsp:nvSpPr>
        <dsp:cNvPr id="0" name=""/>
        <dsp:cNvSpPr/>
      </dsp:nvSpPr>
      <dsp:spPr>
        <a:xfrm>
          <a:off x="1740238" y="1396999"/>
          <a:ext cx="6353894"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2.      were not accounted for in the budget most recently approved as of March 27, 2020 (the date of enactment of the CARES Act) for the State or government; and</a:t>
          </a:r>
        </a:p>
      </dsp:txBody>
      <dsp:txXfrm>
        <a:off x="1740238" y="1396999"/>
        <a:ext cx="6353894" cy="1269999"/>
      </dsp:txXfrm>
    </dsp:sp>
    <dsp:sp modelId="{A20380AC-4828-4543-81CB-075AB7EA8D10}">
      <dsp:nvSpPr>
        <dsp:cNvPr id="0" name=""/>
        <dsp:cNvSpPr/>
      </dsp:nvSpPr>
      <dsp:spPr>
        <a:xfrm>
          <a:off x="1618826" y="2666999"/>
          <a:ext cx="64753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4C4002-C69D-49FA-B06A-841B4DF4F9FF}">
      <dsp:nvSpPr>
        <dsp:cNvPr id="0" name=""/>
        <dsp:cNvSpPr/>
      </dsp:nvSpPr>
      <dsp:spPr>
        <a:xfrm>
          <a:off x="1740238" y="2730499"/>
          <a:ext cx="6353894"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3.      were incurred during the period that begins on March 1, 2020, and ends on December 31, 2021.</a:t>
          </a:r>
        </a:p>
      </dsp:txBody>
      <dsp:txXfrm>
        <a:off x="1740238" y="2730499"/>
        <a:ext cx="6353894" cy="1269999"/>
      </dsp:txXfrm>
    </dsp:sp>
    <dsp:sp modelId="{1595D92B-AD89-4CE0-98F5-BFC7CF52C06D}">
      <dsp:nvSpPr>
        <dsp:cNvPr id="0" name=""/>
        <dsp:cNvSpPr/>
      </dsp:nvSpPr>
      <dsp:spPr>
        <a:xfrm>
          <a:off x="1618826" y="4000499"/>
          <a:ext cx="64753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D2E3D-1FE7-4636-84F6-F8D71058B8BA}">
      <dsp:nvSpPr>
        <dsp:cNvPr id="0" name=""/>
        <dsp:cNvSpPr/>
      </dsp:nvSpPr>
      <dsp:spPr>
        <a:xfrm rot="10800000">
          <a:off x="1492712" y="2387"/>
          <a:ext cx="5472684" cy="45701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532"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Take steps now to plan ahead for this funding, but be flexible throughout the process</a:t>
          </a:r>
          <a:endParaRPr lang="en-US" sz="1200" kern="1200" dirty="0"/>
        </a:p>
      </dsp:txBody>
      <dsp:txXfrm rot="10800000">
        <a:off x="1606966" y="2387"/>
        <a:ext cx="5358430" cy="457018"/>
      </dsp:txXfrm>
    </dsp:sp>
    <dsp:sp modelId="{BFE77D1C-1B66-400A-91FF-B454F30ABADD}">
      <dsp:nvSpPr>
        <dsp:cNvPr id="0" name=""/>
        <dsp:cNvSpPr/>
      </dsp:nvSpPr>
      <dsp:spPr>
        <a:xfrm>
          <a:off x="1264203" y="2387"/>
          <a:ext cx="457018" cy="45701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5D134-1199-47C3-BFF0-DC414CEE9405}">
      <dsp:nvSpPr>
        <dsp:cNvPr id="0" name=""/>
        <dsp:cNvSpPr/>
      </dsp:nvSpPr>
      <dsp:spPr>
        <a:xfrm rot="10800000">
          <a:off x="1492712" y="595828"/>
          <a:ext cx="5472684" cy="45701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532"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Grant management plan/committee is critical</a:t>
          </a:r>
          <a:endParaRPr lang="en-US" sz="1200" kern="1200" dirty="0"/>
        </a:p>
      </dsp:txBody>
      <dsp:txXfrm rot="10800000">
        <a:off x="1606966" y="595828"/>
        <a:ext cx="5358430" cy="457018"/>
      </dsp:txXfrm>
    </dsp:sp>
    <dsp:sp modelId="{444F7C7E-7B49-4E3E-BDAF-3694AA603FCC}">
      <dsp:nvSpPr>
        <dsp:cNvPr id="0" name=""/>
        <dsp:cNvSpPr/>
      </dsp:nvSpPr>
      <dsp:spPr>
        <a:xfrm>
          <a:off x="1264203" y="595828"/>
          <a:ext cx="457018" cy="45701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8498A5-174A-4A23-BF60-E9CEABECF8FD}">
      <dsp:nvSpPr>
        <dsp:cNvPr id="0" name=""/>
        <dsp:cNvSpPr/>
      </dsp:nvSpPr>
      <dsp:spPr>
        <a:xfrm rot="10800000">
          <a:off x="1492712" y="1189270"/>
          <a:ext cx="5472684" cy="45701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532"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Accounting for the funding and related expenditures at the beginning of the programs is key </a:t>
          </a:r>
        </a:p>
      </dsp:txBody>
      <dsp:txXfrm rot="10800000">
        <a:off x="1606966" y="1189270"/>
        <a:ext cx="5358430" cy="457018"/>
      </dsp:txXfrm>
    </dsp:sp>
    <dsp:sp modelId="{A550A9C4-680D-4784-98FB-0281A54AC409}">
      <dsp:nvSpPr>
        <dsp:cNvPr id="0" name=""/>
        <dsp:cNvSpPr/>
      </dsp:nvSpPr>
      <dsp:spPr>
        <a:xfrm>
          <a:off x="1264203" y="1189270"/>
          <a:ext cx="457018" cy="45701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3BCD6E-A043-472C-8B60-B23980170856}">
      <dsp:nvSpPr>
        <dsp:cNvPr id="0" name=""/>
        <dsp:cNvSpPr/>
      </dsp:nvSpPr>
      <dsp:spPr>
        <a:xfrm rot="10800000">
          <a:off x="1492712" y="1782711"/>
          <a:ext cx="5472684" cy="45701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532"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Internal controls should be top of mind from start to end of grant programs</a:t>
          </a:r>
          <a:endParaRPr lang="en-US" sz="1200" kern="1200" dirty="0"/>
        </a:p>
      </dsp:txBody>
      <dsp:txXfrm rot="10800000">
        <a:off x="1606966" y="1782711"/>
        <a:ext cx="5358430" cy="457018"/>
      </dsp:txXfrm>
    </dsp:sp>
    <dsp:sp modelId="{CC42E22E-5FB4-4F0F-8DB7-342524E0C316}">
      <dsp:nvSpPr>
        <dsp:cNvPr id="0" name=""/>
        <dsp:cNvSpPr/>
      </dsp:nvSpPr>
      <dsp:spPr>
        <a:xfrm>
          <a:off x="1264203" y="1782711"/>
          <a:ext cx="457018" cy="45701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D633B-9E63-4908-845B-E438E6D08CFF}">
      <dsp:nvSpPr>
        <dsp:cNvPr id="0" name=""/>
        <dsp:cNvSpPr/>
      </dsp:nvSpPr>
      <dsp:spPr>
        <a:xfrm rot="10800000">
          <a:off x="1492712" y="2376153"/>
          <a:ext cx="5472684" cy="45701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532"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Memorialize decision points for usage of funding, citing guidance in place at the time</a:t>
          </a:r>
          <a:endParaRPr lang="en-US" sz="1200" kern="1200" dirty="0"/>
        </a:p>
      </dsp:txBody>
      <dsp:txXfrm rot="10800000">
        <a:off x="1606966" y="2376153"/>
        <a:ext cx="5358430" cy="457018"/>
      </dsp:txXfrm>
    </dsp:sp>
    <dsp:sp modelId="{1ED513F2-6C7B-4F09-96D1-E4D5990C0BCF}">
      <dsp:nvSpPr>
        <dsp:cNvPr id="0" name=""/>
        <dsp:cNvSpPr/>
      </dsp:nvSpPr>
      <dsp:spPr>
        <a:xfrm>
          <a:off x="1264203" y="2376153"/>
          <a:ext cx="457018" cy="45701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969EF1-61E9-4AAE-B480-B0BB01DB1B8F}">
      <dsp:nvSpPr>
        <dsp:cNvPr id="0" name=""/>
        <dsp:cNvSpPr/>
      </dsp:nvSpPr>
      <dsp:spPr>
        <a:xfrm rot="10800000">
          <a:off x="1492712" y="2969594"/>
          <a:ext cx="5472684" cy="45701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532"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Involve legal counsel, program managers, governance, other stakeholders early in the process</a:t>
          </a:r>
          <a:endParaRPr lang="en-US" sz="1200" kern="1200" dirty="0"/>
        </a:p>
      </dsp:txBody>
      <dsp:txXfrm rot="10800000">
        <a:off x="1606966" y="2969594"/>
        <a:ext cx="5358430" cy="457018"/>
      </dsp:txXfrm>
    </dsp:sp>
    <dsp:sp modelId="{F76E9FC9-E3BF-417F-84C6-7F1CFB4F7149}">
      <dsp:nvSpPr>
        <dsp:cNvPr id="0" name=""/>
        <dsp:cNvSpPr/>
      </dsp:nvSpPr>
      <dsp:spPr>
        <a:xfrm>
          <a:off x="1264203" y="2969594"/>
          <a:ext cx="457018" cy="45701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0.76798</cdr:x>
      <cdr:y>0.56929</cdr:y>
    </cdr:from>
    <cdr:to>
      <cdr:x>0.88714</cdr:x>
      <cdr:y>0.68099</cdr:y>
    </cdr:to>
    <cdr:sp macro="" textlink="">
      <cdr:nvSpPr>
        <cdr:cNvPr id="2" name="Freeform 1"/>
        <cdr:cNvSpPr>
          <a:spLocks xmlns:a="http://schemas.openxmlformats.org/drawingml/2006/main" noEditPoints="1"/>
        </cdr:cNvSpPr>
      </cdr:nvSpPr>
      <cdr:spPr bwMode="auto">
        <a:xfrm xmlns:a="http://schemas.openxmlformats.org/drawingml/2006/main">
          <a:off x="3771813" y="2795947"/>
          <a:ext cx="585216" cy="548640"/>
        </a:xfrm>
        <a:custGeom xmlns:a="http://schemas.openxmlformats.org/drawingml/2006/main">
          <a:avLst/>
          <a:gdLst>
            <a:gd name="T0" fmla="*/ 175 w 176"/>
            <a:gd name="T1" fmla="*/ 169 h 176"/>
            <a:gd name="T2" fmla="*/ 132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2 h 176"/>
            <a:gd name="T14" fmla="*/ 169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xmlns:a="http://schemas.openxmlformats.org/drawingml/2006/main">
          <a:schemeClr val="bg1"/>
        </a:solidFill>
        <a:ln xmlns:a="http://schemas.openxmlformats.org/drawingml/2006/main">
          <a:noFill/>
        </a:l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0.76798</cdr:x>
      <cdr:y>0.56929</cdr:y>
    </cdr:from>
    <cdr:to>
      <cdr:x>0.88714</cdr:x>
      <cdr:y>0.68099</cdr:y>
    </cdr:to>
    <cdr:sp macro="" textlink="">
      <cdr:nvSpPr>
        <cdr:cNvPr id="2" name="Freeform 1"/>
        <cdr:cNvSpPr>
          <a:spLocks xmlns:a="http://schemas.openxmlformats.org/drawingml/2006/main" noEditPoints="1"/>
        </cdr:cNvSpPr>
      </cdr:nvSpPr>
      <cdr:spPr bwMode="auto">
        <a:xfrm xmlns:a="http://schemas.openxmlformats.org/drawingml/2006/main">
          <a:off x="3771813" y="2795947"/>
          <a:ext cx="585216" cy="548640"/>
        </a:xfrm>
        <a:custGeom xmlns:a="http://schemas.openxmlformats.org/drawingml/2006/main">
          <a:avLst/>
          <a:gdLst>
            <a:gd name="T0" fmla="*/ 175 w 176"/>
            <a:gd name="T1" fmla="*/ 169 h 176"/>
            <a:gd name="T2" fmla="*/ 132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2 h 176"/>
            <a:gd name="T14" fmla="*/ 169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xmlns:a="http://schemas.openxmlformats.org/drawingml/2006/main">
          <a:schemeClr val="bg1"/>
        </a:solidFill>
        <a:ln xmlns:a="http://schemas.openxmlformats.org/drawingml/2006/main">
          <a:noFill/>
        </a:l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2C5CA847-2E47-C742-B812-BF3AB0481AE1}" type="datetimeFigureOut">
              <a:rPr lang="en-US" smtClean="0"/>
              <a:t>3/30/2021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A48B4A31-019D-8A45-8653-90A354135864}" type="slidenum">
              <a:rPr lang="en-US" smtClean="0"/>
              <a:t>‹#›</a:t>
            </a:fld>
            <a:endParaRPr lang="en-US"/>
          </a:p>
        </p:txBody>
      </p:sp>
    </p:spTree>
    <p:extLst>
      <p:ext uri="{BB962C8B-B14F-4D97-AF65-F5344CB8AC3E}">
        <p14:creationId xmlns:p14="http://schemas.microsoft.com/office/powerpoint/2010/main" val="249238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2</a:t>
            </a:fld>
            <a:endParaRPr lang="en-US"/>
          </a:p>
        </p:txBody>
      </p:sp>
    </p:spTree>
    <p:extLst>
      <p:ext uri="{BB962C8B-B14F-4D97-AF65-F5344CB8AC3E}">
        <p14:creationId xmlns:p14="http://schemas.microsoft.com/office/powerpoint/2010/main" val="358953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B. </a:t>
            </a:r>
            <a:r>
              <a:rPr lang="en-US" b="0" dirty="0"/>
              <a:t>Funds are available until December 31, 2021</a:t>
            </a:r>
            <a:r>
              <a:rPr lang="en-US" dirty="0"/>
              <a:t> – Date is December 31, 2024 – longer than the </a:t>
            </a:r>
            <a:r>
              <a:rPr lang="en-US" dirty="0" err="1"/>
              <a:t>CRF</a:t>
            </a:r>
            <a:r>
              <a:rPr lang="en-US" dirty="0"/>
              <a:t> </a:t>
            </a:r>
          </a:p>
          <a:p>
            <a:endParaRPr lang="en-US" dirty="0"/>
          </a:p>
          <a:p>
            <a:r>
              <a:rPr lang="en-US" dirty="0"/>
              <a:t>Source of information: https://www.democrats.senate.gov/imo/media/doc/ARP%20State%20and%20Local%20Fiscal%20Recovery%20Funds%20Information%20Sheet%20FINAL.pdf</a:t>
            </a:r>
          </a:p>
          <a:p>
            <a:endParaRPr lang="en-US" dirty="0"/>
          </a:p>
        </p:txBody>
      </p:sp>
      <p:sp>
        <p:nvSpPr>
          <p:cNvPr id="4" name="Slide Number Placeholder 3"/>
          <p:cNvSpPr>
            <a:spLocks noGrp="1"/>
          </p:cNvSpPr>
          <p:nvPr>
            <p:ph type="sldNum" sz="quarter" idx="5"/>
          </p:nvPr>
        </p:nvSpPr>
        <p:spPr/>
        <p:txBody>
          <a:bodyPr/>
          <a:lstStyle/>
          <a:p>
            <a:fld id="{A48B4A31-019D-8A45-8653-90A354135864}" type="slidenum">
              <a:rPr lang="en-US" smtClean="0"/>
              <a:t>29</a:t>
            </a:fld>
            <a:endParaRPr lang="en-US"/>
          </a:p>
        </p:txBody>
      </p:sp>
    </p:spTree>
    <p:extLst>
      <p:ext uri="{BB962C8B-B14F-4D97-AF65-F5344CB8AC3E}">
        <p14:creationId xmlns:p14="http://schemas.microsoft.com/office/powerpoint/2010/main" val="313740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A. </a:t>
            </a:r>
            <a:r>
              <a:rPr lang="en-US" b="0" dirty="0"/>
              <a:t>States and territories</a:t>
            </a:r>
            <a:endParaRPr lang="en-US" dirty="0"/>
          </a:p>
          <a:p>
            <a:endParaRPr lang="en-US" dirty="0"/>
          </a:p>
        </p:txBody>
      </p:sp>
      <p:sp>
        <p:nvSpPr>
          <p:cNvPr id="4" name="Slide Number Placeholder 3"/>
          <p:cNvSpPr>
            <a:spLocks noGrp="1"/>
          </p:cNvSpPr>
          <p:nvPr>
            <p:ph type="sldNum" sz="quarter" idx="5"/>
          </p:nvPr>
        </p:nvSpPr>
        <p:spPr/>
        <p:txBody>
          <a:bodyPr/>
          <a:lstStyle/>
          <a:p>
            <a:fld id="{A48B4A31-019D-8A45-8653-90A354135864}" type="slidenum">
              <a:rPr lang="en-US" smtClean="0"/>
              <a:t>30</a:t>
            </a:fld>
            <a:endParaRPr lang="en-US"/>
          </a:p>
        </p:txBody>
      </p:sp>
    </p:spTree>
    <p:extLst>
      <p:ext uri="{BB962C8B-B14F-4D97-AF65-F5344CB8AC3E}">
        <p14:creationId xmlns:p14="http://schemas.microsoft.com/office/powerpoint/2010/main" val="99980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b="0" dirty="0"/>
              <a:t>Focus on improved stewardship and ensuring that the American people are receiving value for funds spent on grant programs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These revisions include requirements from several </a:t>
            </a:r>
            <a:r>
              <a:rPr lang="en-US" b="0" dirty="0"/>
              <a:t>National Defense Authorization Acts (</a:t>
            </a:r>
            <a:r>
              <a:rPr lang="en-US" b="0" dirty="0" err="1"/>
              <a:t>NDAAs</a:t>
            </a:r>
            <a:r>
              <a:rPr lang="en-US" b="0" dirty="0"/>
              <a:t>) and Federal Funding Accountability and Transparency Act (</a:t>
            </a:r>
            <a:r>
              <a:rPr lang="en-US" b="0" dirty="0" err="1"/>
              <a:t>FFATA</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3) Revisions are intended to reduce recipient burden by improving consistent interpretation</a:t>
            </a:r>
          </a:p>
          <a:p>
            <a:endParaRPr lang="en-US" dirty="0"/>
          </a:p>
        </p:txBody>
      </p:sp>
      <p:sp>
        <p:nvSpPr>
          <p:cNvPr id="4" name="Slide Number Placeholder 3"/>
          <p:cNvSpPr>
            <a:spLocks noGrp="1"/>
          </p:cNvSpPr>
          <p:nvPr>
            <p:ph type="sldNum" sz="quarter" idx="5"/>
          </p:nvPr>
        </p:nvSpPr>
        <p:spPr/>
        <p:txBody>
          <a:bodyPr/>
          <a:lstStyle/>
          <a:p>
            <a:fld id="{A48B4A31-019D-8A45-8653-90A354135864}" type="slidenum">
              <a:rPr lang="en-US" smtClean="0"/>
              <a:t>34</a:t>
            </a:fld>
            <a:endParaRPr lang="en-US"/>
          </a:p>
        </p:txBody>
      </p:sp>
    </p:spTree>
    <p:extLst>
      <p:ext uri="{BB962C8B-B14F-4D97-AF65-F5344CB8AC3E}">
        <p14:creationId xmlns:p14="http://schemas.microsoft.com/office/powerpoint/2010/main" val="67912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D. All of the above</a:t>
            </a:r>
          </a:p>
          <a:p>
            <a:endParaRPr lang="en-US" dirty="0"/>
          </a:p>
        </p:txBody>
      </p:sp>
      <p:sp>
        <p:nvSpPr>
          <p:cNvPr id="4" name="Slide Number Placeholder 3"/>
          <p:cNvSpPr>
            <a:spLocks noGrp="1"/>
          </p:cNvSpPr>
          <p:nvPr>
            <p:ph type="sldNum" sz="quarter" idx="5"/>
          </p:nvPr>
        </p:nvSpPr>
        <p:spPr/>
        <p:txBody>
          <a:bodyPr/>
          <a:lstStyle/>
          <a:p>
            <a:fld id="{A48B4A31-019D-8A45-8653-90A354135864}" type="slidenum">
              <a:rPr lang="en-US" smtClean="0"/>
              <a:t>53</a:t>
            </a:fld>
            <a:endParaRPr lang="en-US"/>
          </a:p>
        </p:txBody>
      </p:sp>
    </p:spTree>
    <p:extLst>
      <p:ext uri="{BB962C8B-B14F-4D97-AF65-F5344CB8AC3E}">
        <p14:creationId xmlns:p14="http://schemas.microsoft.com/office/powerpoint/2010/main" val="213297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a:t>
            </a:r>
            <a:r>
              <a:rPr lang="en-US" b="0" dirty="0"/>
              <a:t>assed by Congress with overwhelming, bipartisan support and signed into law by President Trump </a:t>
            </a:r>
          </a:p>
          <a:p>
            <a:pPr marL="171450" indent="-171450">
              <a:buFontTx/>
              <a:buChar char="-"/>
            </a:pPr>
            <a:r>
              <a:rPr lang="en-US" b="0" dirty="0"/>
              <a:t>Protecting the American people from the public health and economic impacts of COVID-19</a:t>
            </a:r>
          </a:p>
          <a:p>
            <a:pPr marL="171450" indent="-171450">
              <a:buFontTx/>
              <a:buChar char="-"/>
            </a:pPr>
            <a:r>
              <a:rPr lang="en-US" dirty="0"/>
              <a:t>“Not comprehensive” – three of the four largest COVID-19 Programs</a:t>
            </a:r>
          </a:p>
        </p:txBody>
      </p:sp>
      <p:sp>
        <p:nvSpPr>
          <p:cNvPr id="4" name="Slide Number Placeholder 3"/>
          <p:cNvSpPr>
            <a:spLocks noGrp="1"/>
          </p:cNvSpPr>
          <p:nvPr>
            <p:ph type="sldNum" sz="quarter" idx="10"/>
          </p:nvPr>
        </p:nvSpPr>
        <p:spPr/>
        <p:txBody>
          <a:bodyPr/>
          <a:lstStyle/>
          <a:p>
            <a:fld id="{4F5D4126-7F6D-4896-BB40-6A6D951FAA95}" type="slidenum">
              <a:rPr lang="en-US" smtClean="0"/>
              <a:t>4</a:t>
            </a:fld>
            <a:endParaRPr lang="en-US"/>
          </a:p>
        </p:txBody>
      </p:sp>
    </p:spTree>
    <p:extLst>
      <p:ext uri="{BB962C8B-B14F-4D97-AF65-F5344CB8AC3E}">
        <p14:creationId xmlns:p14="http://schemas.microsoft.com/office/powerpoint/2010/main" val="428774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E – C is not correct as the period end was extended to 12/31/2021</a:t>
            </a:r>
          </a:p>
        </p:txBody>
      </p:sp>
      <p:sp>
        <p:nvSpPr>
          <p:cNvPr id="4" name="Slide Number Placeholder 3"/>
          <p:cNvSpPr>
            <a:spLocks noGrp="1"/>
          </p:cNvSpPr>
          <p:nvPr>
            <p:ph type="sldNum" sz="quarter" idx="5"/>
          </p:nvPr>
        </p:nvSpPr>
        <p:spPr/>
        <p:txBody>
          <a:bodyPr/>
          <a:lstStyle/>
          <a:p>
            <a:fld id="{A48B4A31-019D-8A45-8653-90A354135864}" type="slidenum">
              <a:rPr lang="en-US" smtClean="0"/>
              <a:t>7</a:t>
            </a:fld>
            <a:endParaRPr lang="en-US"/>
          </a:p>
        </p:txBody>
      </p:sp>
    </p:spTree>
    <p:extLst>
      <p:ext uri="{BB962C8B-B14F-4D97-AF65-F5344CB8AC3E}">
        <p14:creationId xmlns:p14="http://schemas.microsoft.com/office/powerpoint/2010/main" val="295303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parts to this first requirement – the first is “incurred ‘due to’ the public health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Broad range of uses is allowed - May not be used to fill shortfalls in government revenue to cover expenditures that would not otherwise qualify under the statute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part to this first requirement – the term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A48B4A31-019D-8A45-8653-90A354135864}" type="slidenum">
              <a:rPr lang="en-US" smtClean="0"/>
              <a:t>9</a:t>
            </a:fld>
            <a:endParaRPr lang="en-US"/>
          </a:p>
        </p:txBody>
      </p:sp>
    </p:spTree>
    <p:extLst>
      <p:ext uri="{BB962C8B-B14F-4D97-AF65-F5344CB8AC3E}">
        <p14:creationId xmlns:p14="http://schemas.microsoft.com/office/powerpoint/2010/main" val="341570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bullet – concept of incurred versus paid consistent with period of performance testing</a:t>
            </a:r>
          </a:p>
        </p:txBody>
      </p:sp>
      <p:sp>
        <p:nvSpPr>
          <p:cNvPr id="4" name="Slide Number Placeholder 3"/>
          <p:cNvSpPr>
            <a:spLocks noGrp="1"/>
          </p:cNvSpPr>
          <p:nvPr>
            <p:ph type="sldNum" sz="quarter" idx="5"/>
          </p:nvPr>
        </p:nvSpPr>
        <p:spPr/>
        <p:txBody>
          <a:bodyPr/>
          <a:lstStyle/>
          <a:p>
            <a:fld id="{A48B4A31-019D-8A45-8653-90A354135864}" type="slidenum">
              <a:rPr lang="en-US" smtClean="0"/>
              <a:t>11</a:t>
            </a:fld>
            <a:endParaRPr lang="en-US"/>
          </a:p>
        </p:txBody>
      </p:sp>
    </p:spTree>
    <p:extLst>
      <p:ext uri="{BB962C8B-B14F-4D97-AF65-F5344CB8AC3E}">
        <p14:creationId xmlns:p14="http://schemas.microsoft.com/office/powerpoint/2010/main" val="133480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it all together in one sentence</a:t>
            </a:r>
          </a:p>
        </p:txBody>
      </p:sp>
      <p:sp>
        <p:nvSpPr>
          <p:cNvPr id="4" name="Slide Number Placeholder 3"/>
          <p:cNvSpPr>
            <a:spLocks noGrp="1"/>
          </p:cNvSpPr>
          <p:nvPr>
            <p:ph type="sldNum" sz="quarter" idx="5"/>
          </p:nvPr>
        </p:nvSpPr>
        <p:spPr/>
        <p:txBody>
          <a:bodyPr/>
          <a:lstStyle/>
          <a:p>
            <a:fld id="{A48B4A31-019D-8A45-8653-90A354135864}" type="slidenum">
              <a:rPr lang="en-US" smtClean="0"/>
              <a:t>12</a:t>
            </a:fld>
            <a:endParaRPr lang="en-US"/>
          </a:p>
        </p:txBody>
      </p:sp>
    </p:spTree>
    <p:extLst>
      <p:ext uri="{BB962C8B-B14F-4D97-AF65-F5344CB8AC3E}">
        <p14:creationId xmlns:p14="http://schemas.microsoft.com/office/powerpoint/2010/main" val="403939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D. All of the above – Explicitly stated in </a:t>
            </a:r>
            <a:r>
              <a:rPr lang="en-US" dirty="0" err="1"/>
              <a:t>CRF</a:t>
            </a:r>
            <a:r>
              <a:rPr lang="en-US" dirty="0"/>
              <a:t> Guidance Federal Registry</a:t>
            </a:r>
          </a:p>
          <a:p>
            <a:r>
              <a:rPr lang="en-US" dirty="0"/>
              <a:t>Not all inclusive - There are a total of 8 explicitly stated examples – Only provided 3</a:t>
            </a:r>
          </a:p>
        </p:txBody>
      </p:sp>
      <p:sp>
        <p:nvSpPr>
          <p:cNvPr id="4" name="Slide Number Placeholder 3"/>
          <p:cNvSpPr>
            <a:spLocks noGrp="1"/>
          </p:cNvSpPr>
          <p:nvPr>
            <p:ph type="sldNum" sz="quarter" idx="5"/>
          </p:nvPr>
        </p:nvSpPr>
        <p:spPr/>
        <p:txBody>
          <a:bodyPr/>
          <a:lstStyle/>
          <a:p>
            <a:fld id="{A48B4A31-019D-8A45-8653-90A354135864}" type="slidenum">
              <a:rPr lang="en-US" smtClean="0"/>
              <a:t>19</a:t>
            </a:fld>
            <a:endParaRPr lang="en-US"/>
          </a:p>
        </p:txBody>
      </p:sp>
    </p:spTree>
    <p:extLst>
      <p:ext uri="{BB962C8B-B14F-4D97-AF65-F5344CB8AC3E}">
        <p14:creationId xmlns:p14="http://schemas.microsoft.com/office/powerpoint/2010/main" val="17663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https://www.gfoa.org/covid-19-response-resources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https://home.treasury.gov/system/files/136/Eligible-Units.pdf</a:t>
            </a:r>
            <a:endParaRPr lang="en-US" dirty="0"/>
          </a:p>
        </p:txBody>
      </p:sp>
      <p:sp>
        <p:nvSpPr>
          <p:cNvPr id="4" name="Slide Number Placeholder 3"/>
          <p:cNvSpPr>
            <a:spLocks noGrp="1"/>
          </p:cNvSpPr>
          <p:nvPr>
            <p:ph type="sldNum" sz="quarter" idx="10"/>
          </p:nvPr>
        </p:nvSpPr>
        <p:spPr/>
        <p:txBody>
          <a:bodyPr/>
          <a:lstStyle/>
          <a:p>
            <a:fld id="{59F575DE-9276-426B-9812-9EC8EDC50D25}" type="slidenum">
              <a:rPr lang="en-US" smtClean="0"/>
              <a:t>22</a:t>
            </a:fld>
            <a:endParaRPr lang="en-US" dirty="0"/>
          </a:p>
        </p:txBody>
      </p:sp>
    </p:spTree>
    <p:extLst>
      <p:ext uri="{BB962C8B-B14F-4D97-AF65-F5344CB8AC3E}">
        <p14:creationId xmlns:p14="http://schemas.microsoft.com/office/powerpoint/2010/main" val="327649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https://www.gfoa.org/covid-19-response-resources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https://home.treasury.gov/system/files/136/Eligible-Units.pdf</a:t>
            </a:r>
            <a:endParaRPr lang="en-US" dirty="0"/>
          </a:p>
        </p:txBody>
      </p:sp>
      <p:sp>
        <p:nvSpPr>
          <p:cNvPr id="4" name="Slide Number Placeholder 3"/>
          <p:cNvSpPr>
            <a:spLocks noGrp="1"/>
          </p:cNvSpPr>
          <p:nvPr>
            <p:ph type="sldNum" sz="quarter" idx="10"/>
          </p:nvPr>
        </p:nvSpPr>
        <p:spPr/>
        <p:txBody>
          <a:bodyPr/>
          <a:lstStyle/>
          <a:p>
            <a:fld id="{59F575DE-9276-426B-9812-9EC8EDC50D25}" type="slidenum">
              <a:rPr lang="en-US" smtClean="0"/>
              <a:t>23</a:t>
            </a:fld>
            <a:endParaRPr lang="en-US" dirty="0"/>
          </a:p>
        </p:txBody>
      </p:sp>
    </p:spTree>
    <p:extLst>
      <p:ext uri="{BB962C8B-B14F-4D97-AF65-F5344CB8AC3E}">
        <p14:creationId xmlns:p14="http://schemas.microsoft.com/office/powerpoint/2010/main" val="2521260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3" Type="http://schemas.openxmlformats.org/officeDocument/2006/relationships/image" Target="../media/image14.emf"/><Relationship Id="rId7" Type="http://schemas.openxmlformats.org/officeDocument/2006/relationships/image" Target="../media/image16.emf"/><Relationship Id="rId12" Type="http://schemas.openxmlformats.org/officeDocument/2006/relationships/image" Target="../media/image6.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8.png"/><Relationship Id="rId5" Type="http://schemas.openxmlformats.org/officeDocument/2006/relationships/image" Target="../media/image15.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1.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descr="A blurry image of a person&#10;&#10;Description automatically generated">
            <a:extLst>
              <a:ext uri="{FF2B5EF4-FFF2-40B4-BE49-F238E27FC236}">
                <a16:creationId xmlns:a16="http://schemas.microsoft.com/office/drawing/2014/main" id="{4CDA14BC-B450-A24D-A6EC-4B2C0BD896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264" y="1"/>
            <a:ext cx="8174736" cy="4474464"/>
          </a:xfrm>
          <a:prstGeom prst="rect">
            <a:avLst/>
          </a:prstGeom>
        </p:spPr>
      </p:pic>
      <p:sp>
        <p:nvSpPr>
          <p:cNvPr id="12" name="Date Placeholder 3"/>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404041"/>
                </a:solidFill>
              </a:rPr>
              <a:t>©2021 CliftonLarsonAllen LLP</a:t>
            </a:r>
          </a:p>
        </p:txBody>
      </p:sp>
      <p:sp>
        <p:nvSpPr>
          <p:cNvPr id="15" name="Rectangle 14"/>
          <p:cNvSpPr/>
          <p:nvPr/>
        </p:nvSpPr>
        <p:spPr bwMode="auto">
          <a:xfrm>
            <a:off x="9307978" y="810761"/>
            <a:ext cx="2773139" cy="352197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sp>
        <p:nvSpPr>
          <p:cNvPr id="16" name="Rectangle 4"/>
          <p:cNvSpPr>
            <a:spLocks noGrp="1" noChangeArrowheads="1"/>
          </p:cNvSpPr>
          <p:nvPr>
            <p:ph type="subTitle" idx="1" hasCustomPrompt="1"/>
          </p:nvPr>
        </p:nvSpPr>
        <p:spPr>
          <a:xfrm>
            <a:off x="1133243" y="3836477"/>
            <a:ext cx="4429358"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7" name="Title 1"/>
          <p:cNvSpPr>
            <a:spLocks noGrp="1"/>
          </p:cNvSpPr>
          <p:nvPr>
            <p:ph type="title" hasCustomPrompt="1"/>
          </p:nvPr>
        </p:nvSpPr>
        <p:spPr>
          <a:xfrm>
            <a:off x="1133243" y="2330611"/>
            <a:ext cx="4429358" cy="1394460"/>
          </a:xfrm>
          <a:noFill/>
        </p:spPr>
        <p:txBody>
          <a:bodyPr anchor="b"/>
          <a:lstStyle>
            <a:lvl1pPr>
              <a:defRPr sz="3600">
                <a:solidFill>
                  <a:schemeClr val="bg1"/>
                </a:solidFill>
              </a:defRPr>
            </a:lvl1pPr>
          </a:lstStyle>
          <a:p>
            <a:r>
              <a:rPr lang="en-US" dirty="0"/>
              <a:t>Click To Edit Master Title Style</a:t>
            </a:r>
          </a:p>
        </p:txBody>
      </p:sp>
      <p:sp>
        <p:nvSpPr>
          <p:cNvPr id="18" name="Rectangle 17">
            <a:extLst>
              <a:ext uri="{FF2B5EF4-FFF2-40B4-BE49-F238E27FC236}">
                <a16:creationId xmlns:a16="http://schemas.microsoft.com/office/drawing/2014/main" id="{D17F34A8-0320-5946-920A-155D084B2E89}"/>
              </a:ext>
            </a:extLst>
          </p:cNvPr>
          <p:cNvSpPr/>
          <p:nvPr userDrawn="1"/>
        </p:nvSpPr>
        <p:spPr bwMode="auto">
          <a:xfrm>
            <a:off x="0" y="-1"/>
            <a:ext cx="969264" cy="51435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19" name="Picture 18" descr="A picture containing drawing, plate&#10;&#10;Description automatically generated">
            <a:extLst>
              <a:ext uri="{FF2B5EF4-FFF2-40B4-BE49-F238E27FC236}">
                <a16:creationId xmlns:a16="http://schemas.microsoft.com/office/drawing/2014/main" id="{1B739695-46B3-9F4D-9369-4E0049757B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0804" y="375677"/>
            <a:ext cx="1036919" cy="1036919"/>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67C7911B-51AF-0D4C-A15A-3EF38441AAF4}"/>
              </a:ext>
            </a:extLst>
          </p:cNvPr>
          <p:cNvSpPr txBox="1"/>
          <p:nvPr userDrawn="1"/>
        </p:nvSpPr>
        <p:spPr>
          <a:xfrm>
            <a:off x="1133242" y="4628546"/>
            <a:ext cx="5270251" cy="254044"/>
          </a:xfrm>
          <a:prstGeom prst="rect">
            <a:avLst/>
          </a:prstGeom>
          <a:noFill/>
        </p:spPr>
        <p:txBody>
          <a:bodyPr wrap="square" rtlCol="0">
            <a:spAutoFit/>
          </a:bodyPr>
          <a:lstStyle/>
          <a:p>
            <a:r>
              <a:rPr lang="en-US" sz="1051" kern="2000" spc="20" baseline="0" dirty="0">
                <a:solidFill>
                  <a:srgbClr val="404041"/>
                </a:solidFill>
              </a:rPr>
              <a:t>WEALTH ADVISORY  |  OUTSOURCING  |  AUDIT, TAX, AND CONSULTING</a:t>
            </a:r>
          </a:p>
        </p:txBody>
      </p:sp>
      <p:sp>
        <p:nvSpPr>
          <p:cNvPr id="21" name="Rectangle 20">
            <a:extLst>
              <a:ext uri="{FF2B5EF4-FFF2-40B4-BE49-F238E27FC236}">
                <a16:creationId xmlns:a16="http://schemas.microsoft.com/office/drawing/2014/main" id="{C9E9112C-F1AA-A040-8562-9B14C2183FFF}"/>
              </a:ext>
            </a:extLst>
          </p:cNvPr>
          <p:cNvSpPr/>
          <p:nvPr userDrawn="1"/>
        </p:nvSpPr>
        <p:spPr>
          <a:xfrm>
            <a:off x="1138943" y="4848745"/>
            <a:ext cx="4981680" cy="192489"/>
          </a:xfrm>
          <a:prstGeom prst="rect">
            <a:avLst/>
          </a:prstGeom>
        </p:spPr>
        <p:txBody>
          <a:bodyPr wrap="square">
            <a:spAutoFit/>
          </a:bodyPr>
          <a:lstStyle/>
          <a:p>
            <a:pPr>
              <a:buNone/>
            </a:pPr>
            <a:r>
              <a:rPr lang="en-US" sz="651" dirty="0">
                <a:solidFill>
                  <a:srgbClr val="404041"/>
                </a:solidFill>
              </a:rPr>
              <a:t>Investment advisory services are offered through CliftonLarsonAllen Wealth Advisors, LLC, an SEC-registered investment advisor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85850"/>
            <a:ext cx="4038600" cy="3429000"/>
          </a:xfrm>
        </p:spPr>
        <p:txBody>
          <a:bodyPr/>
          <a:lstStyle>
            <a:lvl1pPr>
              <a:defRPr sz="2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85850"/>
            <a:ext cx="4038600" cy="3429000"/>
          </a:xfrm>
        </p:spPr>
        <p:txBody>
          <a:bodyPr/>
          <a:lstStyle>
            <a:lvl1pPr>
              <a:defRPr sz="2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005BE614-D137-5A47-A9EA-575566CB88CF}"/>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071562"/>
            <a:ext cx="4040188" cy="479822"/>
          </a:xfrm>
        </p:spPr>
        <p:txBody>
          <a:bodyPr anchor="b"/>
          <a:lstStyle>
            <a:lvl1pPr marL="0" indent="0">
              <a:buNone/>
              <a:defRPr sz="2000" b="1">
                <a:solidFill>
                  <a:srgbClr val="4040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551384"/>
            <a:ext cx="4040188" cy="296346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071562"/>
            <a:ext cx="4041775" cy="479822"/>
          </a:xfrm>
        </p:spPr>
        <p:txBody>
          <a:bodyPr anchor="b"/>
          <a:lstStyle>
            <a:lvl1pPr marL="0" indent="0">
              <a:buNone/>
              <a:defRPr sz="2000" b="1">
                <a:solidFill>
                  <a:srgbClr val="4040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551384"/>
            <a:ext cx="4041775" cy="296346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10" name="Slide Number Placeholder 5">
            <a:extLst>
              <a:ext uri="{FF2B5EF4-FFF2-40B4-BE49-F238E27FC236}">
                <a16:creationId xmlns:a16="http://schemas.microsoft.com/office/drawing/2014/main" id="{77E2127D-D5D2-2B44-82FE-ABCB0A01EF5F}"/>
              </a:ext>
            </a:extLst>
          </p:cNvPr>
          <p:cNvSpPr>
            <a:spLocks noGrp="1"/>
          </p:cNvSpPr>
          <p:nvPr>
            <p:ph type="sldNum" sz="quarter" idx="11"/>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372B5B84-C4A2-7844-B756-1F6FE7F5766C}"/>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A935DD76-AE39-3246-B8D7-D19C9A481DCA}"/>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42900"/>
            <a:ext cx="3200399" cy="909282"/>
          </a:xfrm>
        </p:spPr>
        <p:txBody>
          <a:bodyPr anchor="b"/>
          <a:lstStyle>
            <a:lvl1pPr algn="l">
              <a:defRPr sz="2800" b="0"/>
            </a:lvl1pPr>
          </a:lstStyle>
          <a:p>
            <a:r>
              <a:rPr lang="en-US" dirty="0"/>
              <a:t>Click To Edit Master Title Style</a:t>
            </a:r>
          </a:p>
        </p:txBody>
      </p:sp>
      <p:sp>
        <p:nvSpPr>
          <p:cNvPr id="3" name="Content Placeholder 2"/>
          <p:cNvSpPr>
            <a:spLocks noGrp="1"/>
          </p:cNvSpPr>
          <p:nvPr>
            <p:ph idx="1"/>
          </p:nvPr>
        </p:nvSpPr>
        <p:spPr>
          <a:xfrm>
            <a:off x="4114801" y="342900"/>
            <a:ext cx="4572001" cy="4251723"/>
          </a:xfrm>
        </p:spPr>
        <p:txBody>
          <a:bodyPr/>
          <a:lstStyle>
            <a:lvl1pPr>
              <a:defRPr sz="28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351005"/>
            <a:ext cx="3200399" cy="324361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0077BCDC-774B-5C4D-A07B-C963FBFA9582}"/>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0">
                <a:solidFill>
                  <a:srgbClr val="2180BC"/>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E1BB1833-6CE8-3D46-AE94-915F739834D2}"/>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65834C-F92C-174D-B259-484DF45A9311}"/>
              </a:ext>
            </a:extLst>
          </p:cNvPr>
          <p:cNvSpPr/>
          <p:nvPr userDrawn="1"/>
        </p:nvSpPr>
        <p:spPr bwMode="auto">
          <a:xfrm>
            <a:off x="972274" y="0"/>
            <a:ext cx="8171726" cy="5143500"/>
          </a:xfrm>
          <a:prstGeom prst="rect">
            <a:avLst/>
          </a:prstGeom>
          <a:solidFill>
            <a:srgbClr val="40404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60000"/>
                  <a:lumOff val="40000"/>
                </a:schemeClr>
              </a:solidFill>
              <a:effectLst/>
              <a:highlight>
                <a:srgbClr val="FFFF00"/>
              </a:highlight>
              <a:latin typeface="Arial" charset="0"/>
              <a:ea typeface="ヒラギノ角ゴ Pro W3" pitchFamily="1" charset="-128"/>
            </a:endParaRPr>
          </a:p>
        </p:txBody>
      </p:sp>
      <p:sp>
        <p:nvSpPr>
          <p:cNvPr id="13" name="Rectangle 12">
            <a:extLst>
              <a:ext uri="{FF2B5EF4-FFF2-40B4-BE49-F238E27FC236}">
                <a16:creationId xmlns:a16="http://schemas.microsoft.com/office/drawing/2014/main" id="{521C8FDD-CA10-6341-9B69-823563F35BF3}"/>
              </a:ext>
            </a:extLst>
          </p:cNvPr>
          <p:cNvSpPr/>
          <p:nvPr userDrawn="1"/>
        </p:nvSpPr>
        <p:spPr bwMode="auto">
          <a:xfrm>
            <a:off x="969264" y="3546862"/>
            <a:ext cx="8174736" cy="807706"/>
          </a:xfrm>
          <a:prstGeom prst="rect">
            <a:avLst/>
          </a:prstGeom>
          <a:solidFill>
            <a:srgbClr val="00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TextBox 15">
            <a:extLst>
              <a:ext uri="{FF2B5EF4-FFF2-40B4-BE49-F238E27FC236}">
                <a16:creationId xmlns:a16="http://schemas.microsoft.com/office/drawing/2014/main" id="{D32BE8F1-CE8D-0641-BC9A-EB1C7DFA70EE}"/>
              </a:ext>
            </a:extLst>
          </p:cNvPr>
          <p:cNvSpPr txBox="1"/>
          <p:nvPr userDrawn="1"/>
        </p:nvSpPr>
        <p:spPr>
          <a:xfrm>
            <a:off x="1591056" y="3642939"/>
            <a:ext cx="1502810" cy="307777"/>
          </a:xfrm>
          <a:prstGeom prst="rect">
            <a:avLst/>
          </a:prstGeom>
          <a:noFill/>
        </p:spPr>
        <p:txBody>
          <a:bodyPr wrap="square" rtlCol="0">
            <a:spAutoFit/>
          </a:bodyPr>
          <a:lstStyle/>
          <a:p>
            <a:pPr algn="l"/>
            <a:r>
              <a:rPr lang="en-US" sz="1400" b="0" dirty="0" err="1">
                <a:solidFill>
                  <a:schemeClr val="bg1"/>
                </a:solidFill>
              </a:rPr>
              <a:t>CLAconnect.com</a:t>
            </a:r>
            <a:endParaRPr lang="en-US" sz="1400" b="0" dirty="0">
              <a:solidFill>
                <a:schemeClr val="bg1"/>
              </a:solidFill>
            </a:endParaRPr>
          </a:p>
        </p:txBody>
      </p:sp>
      <p:pic>
        <p:nvPicPr>
          <p:cNvPr id="22" name="Picture 21">
            <a:hlinkClick r:id="rId2"/>
            <a:extLst>
              <a:ext uri="{FF2B5EF4-FFF2-40B4-BE49-F238E27FC236}">
                <a16:creationId xmlns:a16="http://schemas.microsoft.com/office/drawing/2014/main" id="{664EE603-6856-7544-8AE1-B983C83881CD}"/>
              </a:ext>
            </a:extLst>
          </p:cNvPr>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2316752" y="3999930"/>
            <a:ext cx="177905" cy="177905"/>
          </a:xfrm>
          <a:prstGeom prst="rect">
            <a:avLst/>
          </a:prstGeom>
        </p:spPr>
      </p:pic>
      <p:pic>
        <p:nvPicPr>
          <p:cNvPr id="23" name="Picture 22">
            <a:hlinkClick r:id="rId4"/>
            <a:extLst>
              <a:ext uri="{FF2B5EF4-FFF2-40B4-BE49-F238E27FC236}">
                <a16:creationId xmlns:a16="http://schemas.microsoft.com/office/drawing/2014/main" id="{53455A4E-B173-9E45-8195-BD6B9450525F}"/>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1996536" y="4000272"/>
            <a:ext cx="177220" cy="177220"/>
          </a:xfrm>
          <a:prstGeom prst="rect">
            <a:avLst/>
          </a:prstGeom>
        </p:spPr>
      </p:pic>
      <p:pic>
        <p:nvPicPr>
          <p:cNvPr id="24" name="Picture 23">
            <a:hlinkClick r:id="rId6"/>
            <a:extLst>
              <a:ext uri="{FF2B5EF4-FFF2-40B4-BE49-F238E27FC236}">
                <a16:creationId xmlns:a16="http://schemas.microsoft.com/office/drawing/2014/main" id="{9DAD774C-2EFB-AC4F-9AC8-524F2E1E1BA2}"/>
              </a:ext>
            </a:extLst>
          </p:cNvPr>
          <p:cNvPicPr>
            <a:picLocks noChangeAspect="1"/>
          </p:cNvPicPr>
          <p:nvPr userDrawn="1"/>
        </p:nvPicPr>
        <p:blipFill>
          <a:blip r:embed="rId7" cstate="screen">
            <a:alphaModFix amt="80000"/>
            <a:extLst>
              <a:ext uri="{28A0092B-C50C-407E-A947-70E740481C1C}">
                <a14:useLocalDpi xmlns:a14="http://schemas.microsoft.com/office/drawing/2010/main"/>
              </a:ext>
            </a:extLst>
          </a:blip>
          <a:stretch>
            <a:fillRect/>
          </a:stretch>
        </p:blipFill>
        <p:spPr>
          <a:xfrm>
            <a:off x="1681254" y="4002739"/>
            <a:ext cx="172286" cy="172286"/>
          </a:xfrm>
          <a:prstGeom prst="rect">
            <a:avLst/>
          </a:prstGeom>
        </p:spPr>
      </p:pic>
      <p:pic>
        <p:nvPicPr>
          <p:cNvPr id="25" name="Picture 24">
            <a:hlinkClick r:id="rId8"/>
            <a:extLst>
              <a:ext uri="{FF2B5EF4-FFF2-40B4-BE49-F238E27FC236}">
                <a16:creationId xmlns:a16="http://schemas.microsoft.com/office/drawing/2014/main" id="{767EC30B-BE2B-A243-AFD7-544AFB854DF5}"/>
              </a:ext>
            </a:extLst>
          </p:cNvPr>
          <p:cNvPicPr>
            <a:picLocks noChangeAspect="1"/>
          </p:cNvPicPr>
          <p:nvPr userDrawn="1"/>
        </p:nvPicPr>
        <p:blipFill>
          <a:blip r:embed="rId9" cstate="screen">
            <a:alphaModFix amt="80000"/>
            <a:extLst>
              <a:ext uri="{28A0092B-C50C-407E-A947-70E740481C1C}">
                <a14:useLocalDpi xmlns:a14="http://schemas.microsoft.com/office/drawing/2010/main"/>
              </a:ext>
            </a:extLst>
          </a:blip>
          <a:stretch>
            <a:fillRect/>
          </a:stretch>
        </p:blipFill>
        <p:spPr>
          <a:xfrm>
            <a:off x="2637653" y="4018482"/>
            <a:ext cx="199512" cy="140800"/>
          </a:xfrm>
          <a:prstGeom prst="rect">
            <a:avLst/>
          </a:prstGeom>
        </p:spPr>
      </p:pic>
      <p:pic>
        <p:nvPicPr>
          <p:cNvPr id="26" name="Picture 25">
            <a:hlinkClick r:id="rId10"/>
            <a:extLst>
              <a:ext uri="{FF2B5EF4-FFF2-40B4-BE49-F238E27FC236}">
                <a16:creationId xmlns:a16="http://schemas.microsoft.com/office/drawing/2014/main" id="{2C40BFC8-585E-1F4F-99EF-D7B9EA1C4416}"/>
              </a:ext>
            </a:extLst>
          </p:cNvPr>
          <p:cNvPicPr>
            <a:picLocks noChangeAspect="1"/>
          </p:cNvPicPr>
          <p:nvPr userDrawn="1"/>
        </p:nvPicPr>
        <p:blipFill>
          <a:blip r:embed="rId11" cstate="screen">
            <a:alphaModFix amt="80000"/>
            <a:extLst>
              <a:ext uri="{28A0092B-C50C-407E-A947-70E740481C1C}">
                <a14:useLocalDpi xmlns:a14="http://schemas.microsoft.com/office/drawing/2010/main"/>
              </a:ext>
            </a:extLst>
          </a:blip>
          <a:stretch>
            <a:fillRect/>
          </a:stretch>
        </p:blipFill>
        <p:spPr>
          <a:xfrm>
            <a:off x="2980160" y="3999930"/>
            <a:ext cx="177905" cy="177905"/>
          </a:xfrm>
          <a:prstGeom prst="rect">
            <a:avLst/>
          </a:prstGeom>
        </p:spPr>
      </p:pic>
      <p:sp>
        <p:nvSpPr>
          <p:cNvPr id="27" name="Content Placeholder 3">
            <a:extLst>
              <a:ext uri="{FF2B5EF4-FFF2-40B4-BE49-F238E27FC236}">
                <a16:creationId xmlns:a16="http://schemas.microsoft.com/office/drawing/2014/main" id="{26BB92EE-FCC5-2B48-ACDD-ED965C0A9CC5}"/>
              </a:ext>
            </a:extLst>
          </p:cNvPr>
          <p:cNvSpPr>
            <a:spLocks noGrp="1"/>
          </p:cNvSpPr>
          <p:nvPr>
            <p:ph sz="half" idx="2" hasCustomPrompt="1"/>
          </p:nvPr>
        </p:nvSpPr>
        <p:spPr>
          <a:xfrm>
            <a:off x="1356163" y="412484"/>
            <a:ext cx="4978733" cy="2590800"/>
          </a:xfrm>
          <a:noFill/>
        </p:spPr>
        <p:txBody>
          <a:bodyPr anchor="t" anchorCtr="0"/>
          <a:lstStyle>
            <a:lvl1pPr marL="0" indent="3175">
              <a:spcBef>
                <a:spcPts val="0"/>
              </a:spcBef>
              <a:buNone/>
              <a:defRPr sz="2000" b="1">
                <a:solidFill>
                  <a:schemeClr val="bg1"/>
                </a:solidFill>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Box 27">
            <a:extLst>
              <a:ext uri="{FF2B5EF4-FFF2-40B4-BE49-F238E27FC236}">
                <a16:creationId xmlns:a16="http://schemas.microsoft.com/office/drawing/2014/main" id="{4366A390-2707-944B-BE7A-A191626D7C6E}"/>
              </a:ext>
            </a:extLst>
          </p:cNvPr>
          <p:cNvSpPr txBox="1"/>
          <p:nvPr userDrawn="1"/>
        </p:nvSpPr>
        <p:spPr>
          <a:xfrm>
            <a:off x="1133242" y="4534737"/>
            <a:ext cx="5270251" cy="254044"/>
          </a:xfrm>
          <a:prstGeom prst="rect">
            <a:avLst/>
          </a:prstGeom>
          <a:noFill/>
        </p:spPr>
        <p:txBody>
          <a:bodyPr wrap="square" rtlCol="0">
            <a:spAutoFit/>
          </a:bodyPr>
          <a:lstStyle/>
          <a:p>
            <a:r>
              <a:rPr lang="en-US" sz="1051" kern="2000" spc="20" baseline="0" dirty="0">
                <a:solidFill>
                  <a:schemeClr val="bg1"/>
                </a:solidFill>
              </a:rPr>
              <a:t>WEALTH ADVISORY  |  OUTSOURCING  |  AUDIT, TAX, AND CONSULTING</a:t>
            </a:r>
          </a:p>
        </p:txBody>
      </p:sp>
      <p:sp>
        <p:nvSpPr>
          <p:cNvPr id="29" name="Rectangle 28">
            <a:extLst>
              <a:ext uri="{FF2B5EF4-FFF2-40B4-BE49-F238E27FC236}">
                <a16:creationId xmlns:a16="http://schemas.microsoft.com/office/drawing/2014/main" id="{0382DE31-5D42-E84A-81AA-5AADD66AEF44}"/>
              </a:ext>
            </a:extLst>
          </p:cNvPr>
          <p:cNvSpPr/>
          <p:nvPr userDrawn="1"/>
        </p:nvSpPr>
        <p:spPr>
          <a:xfrm>
            <a:off x="1138943" y="4760804"/>
            <a:ext cx="4981680" cy="300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rPr>
              <a:t>©2021 CliftonLarsonAllen LLP</a:t>
            </a:r>
          </a:p>
          <a:p>
            <a:pPr>
              <a:buNone/>
            </a:pPr>
            <a:r>
              <a:rPr lang="en-US" sz="651" dirty="0">
                <a:solidFill>
                  <a:schemeClr val="bg1"/>
                </a:solidFill>
              </a:rPr>
              <a:t>Investment advisory services are offered through CliftonLarsonAllen Wealth Advisors, LLC, an SEC-registered investment advisor</a:t>
            </a:r>
          </a:p>
        </p:txBody>
      </p:sp>
      <p:pic>
        <p:nvPicPr>
          <p:cNvPr id="30" name="Picture 29" descr="A picture containing drawing, plate&#10;&#10;Description automatically generated">
            <a:extLst>
              <a:ext uri="{FF2B5EF4-FFF2-40B4-BE49-F238E27FC236}">
                <a16:creationId xmlns:a16="http://schemas.microsoft.com/office/drawing/2014/main" id="{27306737-FA1E-2241-9D24-58ECFF67EFB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50804" y="3432256"/>
            <a:ext cx="1036919" cy="1036919"/>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ponsor Title Slide">
    <p:spTree>
      <p:nvGrpSpPr>
        <p:cNvPr id="1" name=""/>
        <p:cNvGrpSpPr/>
        <p:nvPr/>
      </p:nvGrpSpPr>
      <p:grpSpPr>
        <a:xfrm>
          <a:off x="0" y="0"/>
          <a:ext cx="0" cy="0"/>
          <a:chOff x="0" y="0"/>
          <a:chExt cx="0" cy="0"/>
        </a:xfrm>
      </p:grpSpPr>
      <p:pic>
        <p:nvPicPr>
          <p:cNvPr id="4" name="Picture 3" descr="A picture containing outdoor, riding, road, person&#10;&#10;Description automatically generated">
            <a:extLst>
              <a:ext uri="{FF2B5EF4-FFF2-40B4-BE49-F238E27FC236}">
                <a16:creationId xmlns:a16="http://schemas.microsoft.com/office/drawing/2014/main" id="{8169F81D-2A94-7148-BEE3-336E12FF5B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44000" cy="5151120"/>
          </a:xfrm>
          <a:prstGeom prst="rect">
            <a:avLst/>
          </a:prstGeom>
        </p:spPr>
      </p:pic>
      <p:sp>
        <p:nvSpPr>
          <p:cNvPr id="14" name="Rectangle 13">
            <a:extLst>
              <a:ext uri="{FF2B5EF4-FFF2-40B4-BE49-F238E27FC236}">
                <a16:creationId xmlns:a16="http://schemas.microsoft.com/office/drawing/2014/main" id="{5212503E-2594-FA42-ACD2-A1D2AD2CBC33}"/>
              </a:ext>
            </a:extLst>
          </p:cNvPr>
          <p:cNvSpPr/>
          <p:nvPr userDrawn="1"/>
        </p:nvSpPr>
        <p:spPr bwMode="auto">
          <a:xfrm>
            <a:off x="-6" y="4236720"/>
            <a:ext cx="9143999" cy="9144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2"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lumMod val="60000"/>
                    <a:lumOff val="40000"/>
                  </a:schemeClr>
                </a:solidFill>
              </a:rPr>
              <a:t>©2021 CliftonLarsonAllen LLP</a:t>
            </a:r>
          </a:p>
        </p:txBody>
      </p:sp>
      <p:sp>
        <p:nvSpPr>
          <p:cNvPr id="20" name="TextBox 19"/>
          <p:cNvSpPr txBox="1"/>
          <p:nvPr/>
        </p:nvSpPr>
        <p:spPr>
          <a:xfrm>
            <a:off x="9363739" y="514350"/>
            <a:ext cx="2709727" cy="403187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438" y="4398645"/>
            <a:ext cx="590550" cy="5905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9818" y="4465320"/>
            <a:ext cx="1828800" cy="457200"/>
          </a:xfrm>
          <a:prstGeom prst="rect">
            <a:avLst/>
          </a:prstGeom>
        </p:spPr>
      </p:pic>
      <p:sp>
        <p:nvSpPr>
          <p:cNvPr id="15" name="Rectangle 4">
            <a:extLst>
              <a:ext uri="{FF2B5EF4-FFF2-40B4-BE49-F238E27FC236}">
                <a16:creationId xmlns:a16="http://schemas.microsoft.com/office/drawing/2014/main" id="{5406D641-7622-C848-92DC-8A69C2AAC327}"/>
              </a:ext>
            </a:extLst>
          </p:cNvPr>
          <p:cNvSpPr>
            <a:spLocks noGrp="1" noChangeArrowheads="1"/>
          </p:cNvSpPr>
          <p:nvPr>
            <p:ph type="subTitle" idx="1" hasCustomPrompt="1"/>
          </p:nvPr>
        </p:nvSpPr>
        <p:spPr>
          <a:xfrm>
            <a:off x="285750" y="3437458"/>
            <a:ext cx="4246922" cy="367202"/>
          </a:xfrm>
          <a:noFill/>
        </p:spPr>
        <p:txBody>
          <a:bodyPr/>
          <a:lstStyle>
            <a:lvl1pPr marL="0" indent="0" algn="l">
              <a:buFontTx/>
              <a:buNone/>
              <a:defRPr sz="2100" b="0">
                <a:solidFill>
                  <a:schemeClr val="bg1"/>
                </a:solidFill>
              </a:defRPr>
            </a:lvl1pPr>
          </a:lstStyle>
          <a:p>
            <a:r>
              <a:rPr lang="en-US" dirty="0"/>
              <a:t>Click To Edit Master Subtitle Style</a:t>
            </a:r>
          </a:p>
        </p:txBody>
      </p:sp>
      <p:sp>
        <p:nvSpPr>
          <p:cNvPr id="16" name="Title 1">
            <a:extLst>
              <a:ext uri="{FF2B5EF4-FFF2-40B4-BE49-F238E27FC236}">
                <a16:creationId xmlns:a16="http://schemas.microsoft.com/office/drawing/2014/main" id="{8DCCE6B1-6804-4141-8824-742BBC56C7DE}"/>
              </a:ext>
            </a:extLst>
          </p:cNvPr>
          <p:cNvSpPr>
            <a:spLocks noGrp="1"/>
          </p:cNvSpPr>
          <p:nvPr>
            <p:ph type="title" hasCustomPrompt="1"/>
          </p:nvPr>
        </p:nvSpPr>
        <p:spPr>
          <a:xfrm>
            <a:off x="285749" y="2204461"/>
            <a:ext cx="4246922" cy="1210318"/>
          </a:xfrm>
          <a:noFill/>
        </p:spPr>
        <p:txBody>
          <a:bodyPr anchor="ctr" anchorCtr="0"/>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257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reate Opportunities Section Header">
    <p:spTree>
      <p:nvGrpSpPr>
        <p:cNvPr id="1" name=""/>
        <p:cNvGrpSpPr/>
        <p:nvPr/>
      </p:nvGrpSpPr>
      <p:grpSpPr>
        <a:xfrm>
          <a:off x="0" y="0"/>
          <a:ext cx="0" cy="0"/>
          <a:chOff x="0" y="0"/>
          <a:chExt cx="0" cy="0"/>
        </a:xfrm>
      </p:grpSpPr>
      <p:pic>
        <p:nvPicPr>
          <p:cNvPr id="4" name="Picture 3" descr="A picture containing person, outdoor, building, road&#10;&#10;Description automatically generated">
            <a:extLst>
              <a:ext uri="{FF2B5EF4-FFF2-40B4-BE49-F238E27FC236}">
                <a16:creationId xmlns:a16="http://schemas.microsoft.com/office/drawing/2014/main" id="{05DF6417-E4AD-ED47-81DB-37595A94A1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4000" cy="5151120"/>
          </a:xfrm>
          <a:prstGeom prst="rect">
            <a:avLst/>
          </a:prstGeom>
          <a:ln>
            <a:noFill/>
          </a:ln>
        </p:spPr>
      </p:pic>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lumMod val="60000"/>
                    <a:lumOff val="40000"/>
                  </a:schemeClr>
                </a:solidFill>
              </a:rPr>
              <a:t>©2021 CliftonLarsonAllen LLP</a:t>
            </a:r>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24" name="TextBox 23"/>
          <p:cNvSpPr txBox="1"/>
          <p:nvPr/>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sp>
        <p:nvSpPr>
          <p:cNvPr id="17" name="Rectangle 16">
            <a:extLst>
              <a:ext uri="{FF2B5EF4-FFF2-40B4-BE49-F238E27FC236}">
                <a16:creationId xmlns:a16="http://schemas.microsoft.com/office/drawing/2014/main" id="{E5E43BA6-7495-764F-A0D9-397FB17BFA26}"/>
              </a:ext>
            </a:extLst>
          </p:cNvPr>
          <p:cNvSpPr/>
          <p:nvPr userDrawn="1"/>
        </p:nvSpPr>
        <p:spPr bwMode="auto">
          <a:xfrm>
            <a:off x="1" y="0"/>
            <a:ext cx="2891790" cy="5150078"/>
          </a:xfrm>
          <a:prstGeom prst="rect">
            <a:avLst/>
          </a:prstGeom>
          <a:solidFill>
            <a:srgbClr val="FFFFFF">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9" name="Rectangle 4">
            <a:extLst>
              <a:ext uri="{FF2B5EF4-FFF2-40B4-BE49-F238E27FC236}">
                <a16:creationId xmlns:a16="http://schemas.microsoft.com/office/drawing/2014/main" id="{6D8A460A-1BFF-5148-878E-A41014146DA6}"/>
              </a:ext>
            </a:extLst>
          </p:cNvPr>
          <p:cNvSpPr>
            <a:spLocks noGrp="1" noChangeArrowheads="1"/>
          </p:cNvSpPr>
          <p:nvPr>
            <p:ph type="subTitle" idx="1" hasCustomPrompt="1"/>
          </p:nvPr>
        </p:nvSpPr>
        <p:spPr>
          <a:xfrm>
            <a:off x="228600" y="4274446"/>
            <a:ext cx="2463166" cy="718139"/>
          </a:xfrm>
          <a:noFill/>
        </p:spPr>
        <p:txBody>
          <a:bodyPr/>
          <a:lstStyle>
            <a:lvl1pPr marL="0" indent="0" algn="l">
              <a:buFontTx/>
              <a:buNone/>
              <a:defRPr sz="1400" b="0">
                <a:solidFill>
                  <a:srgbClr val="000000"/>
                </a:solidFill>
              </a:defRPr>
            </a:lvl1pPr>
          </a:lstStyle>
          <a:p>
            <a:r>
              <a:rPr lang="en-US" dirty="0"/>
              <a:t>Click To Edit Master Subtitle Style</a:t>
            </a:r>
          </a:p>
        </p:txBody>
      </p:sp>
      <p:sp>
        <p:nvSpPr>
          <p:cNvPr id="20" name="Rectangle 3">
            <a:extLst>
              <a:ext uri="{FF2B5EF4-FFF2-40B4-BE49-F238E27FC236}">
                <a16:creationId xmlns:a16="http://schemas.microsoft.com/office/drawing/2014/main" id="{C6A37EF0-3985-3D4A-A60F-A977897DAB5A}"/>
              </a:ext>
            </a:extLst>
          </p:cNvPr>
          <p:cNvSpPr>
            <a:spLocks noGrp="1" noChangeArrowheads="1"/>
          </p:cNvSpPr>
          <p:nvPr>
            <p:ph type="ctrTitle" hasCustomPrompt="1"/>
          </p:nvPr>
        </p:nvSpPr>
        <p:spPr>
          <a:xfrm>
            <a:off x="228602" y="3050506"/>
            <a:ext cx="2463165" cy="1167503"/>
          </a:xfrm>
          <a:noFill/>
        </p:spPr>
        <p:txBody>
          <a:bodyPr anchor="b" anchorCtr="0"/>
          <a:lstStyle>
            <a:lvl1pPr algn="l">
              <a:defRPr sz="1800" b="1">
                <a:solidFill>
                  <a:srgbClr val="404041"/>
                </a:solidFill>
              </a:defRPr>
            </a:lvl1pPr>
          </a:lstStyle>
          <a:p>
            <a:r>
              <a:rPr lang="en-US" dirty="0"/>
              <a:t>Section Header Layout for Co-Sponsored Events </a:t>
            </a:r>
          </a:p>
        </p:txBody>
      </p:sp>
      <p:pic>
        <p:nvPicPr>
          <p:cNvPr id="21" name="Picture 20">
            <a:extLst>
              <a:ext uri="{FF2B5EF4-FFF2-40B4-BE49-F238E27FC236}">
                <a16:creationId xmlns:a16="http://schemas.microsoft.com/office/drawing/2014/main" id="{F250A3EB-27A4-CD48-B2B0-4D0EB056F2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934703"/>
            <a:ext cx="552019" cy="552019"/>
          </a:xfrm>
          <a:prstGeom prst="rect">
            <a:avLst/>
          </a:prstGeom>
        </p:spPr>
      </p:pic>
      <p:pic>
        <p:nvPicPr>
          <p:cNvPr id="25" name="Picture 24">
            <a:extLst>
              <a:ext uri="{FF2B5EF4-FFF2-40B4-BE49-F238E27FC236}">
                <a16:creationId xmlns:a16="http://schemas.microsoft.com/office/drawing/2014/main" id="{AA52A8BE-B2E1-7D42-B20E-EBCFC31819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482" y="1022817"/>
            <a:ext cx="1550190" cy="387548"/>
          </a:xfrm>
          <a:prstGeom prst="rect">
            <a:avLst/>
          </a:prstGeom>
        </p:spPr>
      </p:pic>
    </p:spTree>
    <p:extLst>
      <p:ext uri="{BB962C8B-B14F-4D97-AF65-F5344CB8AC3E}">
        <p14:creationId xmlns:p14="http://schemas.microsoft.com/office/powerpoint/2010/main" val="275411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90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descr="A sunset over a sandy beach next to the ocean&#10;&#10;Description automatically generated">
            <a:extLst>
              <a:ext uri="{FF2B5EF4-FFF2-40B4-BE49-F238E27FC236}">
                <a16:creationId xmlns:a16="http://schemas.microsoft.com/office/drawing/2014/main" id="{25CFA9BF-7845-C34E-BBCA-B05ACF99EF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264" y="1"/>
            <a:ext cx="8174736" cy="4474464"/>
          </a:xfrm>
          <a:prstGeom prst="rect">
            <a:avLst/>
          </a:prstGeom>
        </p:spPr>
      </p:pic>
      <p:sp>
        <p:nvSpPr>
          <p:cNvPr id="18" name="Rectangle 17">
            <a:extLst>
              <a:ext uri="{FF2B5EF4-FFF2-40B4-BE49-F238E27FC236}">
                <a16:creationId xmlns:a16="http://schemas.microsoft.com/office/drawing/2014/main" id="{1514AF5F-07F6-F345-8FB4-833E2585C299}"/>
              </a:ext>
            </a:extLst>
          </p:cNvPr>
          <p:cNvSpPr/>
          <p:nvPr userDrawn="1"/>
        </p:nvSpPr>
        <p:spPr bwMode="auto">
          <a:xfrm>
            <a:off x="9307978" y="810761"/>
            <a:ext cx="2773139" cy="352197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sp>
        <p:nvSpPr>
          <p:cNvPr id="20" name="Date Placeholder 3">
            <a:extLst>
              <a:ext uri="{FF2B5EF4-FFF2-40B4-BE49-F238E27FC236}">
                <a16:creationId xmlns:a16="http://schemas.microsoft.com/office/drawing/2014/main" id="{B6904958-641B-B54F-BCED-230F1F1A2526}"/>
              </a:ext>
            </a:extLst>
          </p:cNvPr>
          <p:cNvSpPr txBox="1">
            <a:spLocks/>
          </p:cNvSpPr>
          <p:nvPr userDrawn="1"/>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404041"/>
                </a:solidFill>
              </a:rPr>
              <a:t>©2021 CliftonLarsonAllen LLP</a:t>
            </a:r>
          </a:p>
        </p:txBody>
      </p:sp>
      <p:sp>
        <p:nvSpPr>
          <p:cNvPr id="21" name="Rectangle 4">
            <a:extLst>
              <a:ext uri="{FF2B5EF4-FFF2-40B4-BE49-F238E27FC236}">
                <a16:creationId xmlns:a16="http://schemas.microsoft.com/office/drawing/2014/main" id="{930D31D1-2846-D74D-B74F-3CA7C3E4A3BE}"/>
              </a:ext>
            </a:extLst>
          </p:cNvPr>
          <p:cNvSpPr>
            <a:spLocks noGrp="1" noChangeArrowheads="1"/>
          </p:cNvSpPr>
          <p:nvPr>
            <p:ph type="subTitle" idx="1" hasCustomPrompt="1"/>
          </p:nvPr>
        </p:nvSpPr>
        <p:spPr>
          <a:xfrm>
            <a:off x="1133243" y="3836477"/>
            <a:ext cx="4429358"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22" name="Title 1">
            <a:extLst>
              <a:ext uri="{FF2B5EF4-FFF2-40B4-BE49-F238E27FC236}">
                <a16:creationId xmlns:a16="http://schemas.microsoft.com/office/drawing/2014/main" id="{6DDFE370-D0D2-DE40-9FBA-EE55148E43ED}"/>
              </a:ext>
            </a:extLst>
          </p:cNvPr>
          <p:cNvSpPr>
            <a:spLocks noGrp="1"/>
          </p:cNvSpPr>
          <p:nvPr>
            <p:ph type="title" hasCustomPrompt="1"/>
          </p:nvPr>
        </p:nvSpPr>
        <p:spPr>
          <a:xfrm>
            <a:off x="1133243" y="2330611"/>
            <a:ext cx="4429358" cy="1394460"/>
          </a:xfrm>
          <a:noFill/>
        </p:spPr>
        <p:txBody>
          <a:bodyPr anchor="b"/>
          <a:lstStyle>
            <a:lvl1pPr>
              <a:defRPr sz="3600">
                <a:solidFill>
                  <a:schemeClr val="bg1"/>
                </a:solidFill>
              </a:defRPr>
            </a:lvl1pPr>
          </a:lstStyle>
          <a:p>
            <a:r>
              <a:rPr lang="en-US" dirty="0"/>
              <a:t>Click To Edit Master Title Style</a:t>
            </a:r>
          </a:p>
        </p:txBody>
      </p:sp>
      <p:sp>
        <p:nvSpPr>
          <p:cNvPr id="23" name="Rectangle 22">
            <a:extLst>
              <a:ext uri="{FF2B5EF4-FFF2-40B4-BE49-F238E27FC236}">
                <a16:creationId xmlns:a16="http://schemas.microsoft.com/office/drawing/2014/main" id="{A6AFF785-24FF-8E40-A23A-FABB594BB2AD}"/>
              </a:ext>
            </a:extLst>
          </p:cNvPr>
          <p:cNvSpPr/>
          <p:nvPr userDrawn="1"/>
        </p:nvSpPr>
        <p:spPr bwMode="auto">
          <a:xfrm>
            <a:off x="0" y="0"/>
            <a:ext cx="969264" cy="51435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24" name="Picture 23" descr="A picture containing drawing, plate&#10;&#10;Description automatically generated">
            <a:extLst>
              <a:ext uri="{FF2B5EF4-FFF2-40B4-BE49-F238E27FC236}">
                <a16:creationId xmlns:a16="http://schemas.microsoft.com/office/drawing/2014/main" id="{78F761EC-A83C-1649-96D6-5D8A4A7DEA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0804" y="375677"/>
            <a:ext cx="1036919" cy="1036919"/>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054D0E23-98EB-2542-8B54-64425559115E}"/>
              </a:ext>
            </a:extLst>
          </p:cNvPr>
          <p:cNvSpPr txBox="1"/>
          <p:nvPr userDrawn="1"/>
        </p:nvSpPr>
        <p:spPr>
          <a:xfrm>
            <a:off x="1133242" y="4628546"/>
            <a:ext cx="5270251" cy="254044"/>
          </a:xfrm>
          <a:prstGeom prst="rect">
            <a:avLst/>
          </a:prstGeom>
          <a:noFill/>
        </p:spPr>
        <p:txBody>
          <a:bodyPr wrap="square" rtlCol="0">
            <a:spAutoFit/>
          </a:bodyPr>
          <a:lstStyle/>
          <a:p>
            <a:r>
              <a:rPr lang="en-US" sz="1051" kern="2000" spc="20" baseline="0" dirty="0">
                <a:solidFill>
                  <a:srgbClr val="404041"/>
                </a:solidFill>
              </a:rPr>
              <a:t>WEALTH ADVISORY  |  OUTSOURCING  |  AUDIT, TAX, AND CONSULTING</a:t>
            </a:r>
          </a:p>
        </p:txBody>
      </p:sp>
      <p:sp>
        <p:nvSpPr>
          <p:cNvPr id="26" name="Rectangle 25">
            <a:extLst>
              <a:ext uri="{FF2B5EF4-FFF2-40B4-BE49-F238E27FC236}">
                <a16:creationId xmlns:a16="http://schemas.microsoft.com/office/drawing/2014/main" id="{627C14FC-CDF4-8C43-AC24-2F5DD9058D7F}"/>
              </a:ext>
            </a:extLst>
          </p:cNvPr>
          <p:cNvSpPr/>
          <p:nvPr userDrawn="1"/>
        </p:nvSpPr>
        <p:spPr>
          <a:xfrm>
            <a:off x="1138943" y="4848745"/>
            <a:ext cx="4981680" cy="192489"/>
          </a:xfrm>
          <a:prstGeom prst="rect">
            <a:avLst/>
          </a:prstGeom>
        </p:spPr>
        <p:txBody>
          <a:bodyPr wrap="square">
            <a:spAutoFit/>
          </a:bodyPr>
          <a:lstStyle/>
          <a:p>
            <a:pPr>
              <a:buNone/>
            </a:pPr>
            <a:r>
              <a:rPr lang="en-US" sz="651" dirty="0">
                <a:solidFill>
                  <a:srgbClr val="404041"/>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300769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a:t>Click to Edit Master Title Style</a:t>
            </a:r>
          </a:p>
        </p:txBody>
      </p:sp>
      <p:sp>
        <p:nvSpPr>
          <p:cNvPr id="3" name="Content Placeholder 2"/>
          <p:cNvSpPr>
            <a:spLocks noGrp="1"/>
          </p:cNvSpPr>
          <p:nvPr>
            <p:ph idx="1"/>
          </p:nvPr>
        </p:nvSpPr>
        <p:spPr>
          <a:xfrm>
            <a:off x="457200" y="1085850"/>
            <a:ext cx="8229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78199BCF-DB07-7846-9BA4-41933ADF05E7}"/>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3" name="Picture 2" descr="A person in a white shirt&#10;&#10;Description automatically generated">
            <a:extLst>
              <a:ext uri="{FF2B5EF4-FFF2-40B4-BE49-F238E27FC236}">
                <a16:creationId xmlns:a16="http://schemas.microsoft.com/office/drawing/2014/main" id="{87DE58A9-E330-A54E-A59E-49BC4AE4A5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pic>
        <p:nvPicPr>
          <p:cNvPr id="14" name="Picture 13">
            <a:extLst>
              <a:ext uri="{FF2B5EF4-FFF2-40B4-BE49-F238E27FC236}">
                <a16:creationId xmlns:a16="http://schemas.microsoft.com/office/drawing/2014/main" id="{86047170-096E-2841-A081-930E1FB4CA24}"/>
              </a:ext>
            </a:extLst>
          </p:cNvPr>
          <p:cNvPicPr preferRelativeResize="0">
            <a:picLocks/>
          </p:cNvPicPr>
          <p:nvPr userDrawn="1"/>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15" name="Rectangle 4">
            <a:extLst>
              <a:ext uri="{FF2B5EF4-FFF2-40B4-BE49-F238E27FC236}">
                <a16:creationId xmlns:a16="http://schemas.microsoft.com/office/drawing/2014/main" id="{52ED2DA4-F764-D145-A5FE-F167E8DC766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7" name="Rectangle 3">
            <a:extLst>
              <a:ext uri="{FF2B5EF4-FFF2-40B4-BE49-F238E27FC236}">
                <a16:creationId xmlns:a16="http://schemas.microsoft.com/office/drawing/2014/main" id="{FE46BAD8-15D5-EC4A-9D96-BE7CFC8FB514}"/>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3" name="TextBox 22">
            <a:extLst>
              <a:ext uri="{FF2B5EF4-FFF2-40B4-BE49-F238E27FC236}">
                <a16:creationId xmlns:a16="http://schemas.microsoft.com/office/drawing/2014/main" id="{2C64FDED-6F7D-9D45-8AD5-D11DF191AA27}"/>
              </a:ext>
            </a:extLst>
          </p:cNvPr>
          <p:cNvSpPr txBox="1"/>
          <p:nvPr userDrawn="1"/>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4" name="Rectangle 23">
            <a:extLst>
              <a:ext uri="{FF2B5EF4-FFF2-40B4-BE49-F238E27FC236}">
                <a16:creationId xmlns:a16="http://schemas.microsoft.com/office/drawing/2014/main" id="{6681E19F-C2D4-DD42-BD63-02DD4CE86B18}"/>
              </a:ext>
            </a:extLst>
          </p:cNvPr>
          <p:cNvSpPr/>
          <p:nvPr userDrawn="1"/>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sp>
        <p:nvSpPr>
          <p:cNvPr id="25" name="Date Placeholder 3">
            <a:extLst>
              <a:ext uri="{FF2B5EF4-FFF2-40B4-BE49-F238E27FC236}">
                <a16:creationId xmlns:a16="http://schemas.microsoft.com/office/drawing/2014/main" id="{87B3D939-F025-C845-A42D-2EA98C1CDB3B}"/>
              </a:ext>
            </a:extLst>
          </p:cNvPr>
          <p:cNvSpPr txBox="1">
            <a:spLocks/>
          </p:cNvSpPr>
          <p:nvPr userDrawn="1"/>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spTree>
    <p:extLst>
      <p:ext uri="{BB962C8B-B14F-4D97-AF65-F5344CB8AC3E}">
        <p14:creationId xmlns:p14="http://schemas.microsoft.com/office/powerpoint/2010/main" val="254334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descr="A person standing in front of a bicycle&#10;&#10;Description automatically generated">
            <a:extLst>
              <a:ext uri="{FF2B5EF4-FFF2-40B4-BE49-F238E27FC236}">
                <a16:creationId xmlns:a16="http://schemas.microsoft.com/office/drawing/2014/main" id="{DAE7DF7A-69B3-B246-B316-46B6D2ED26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7" name="Date Placeholder 3">
            <a:extLst>
              <a:ext uri="{FF2B5EF4-FFF2-40B4-BE49-F238E27FC236}">
                <a16:creationId xmlns:a16="http://schemas.microsoft.com/office/drawing/2014/main" id="{1C8FB07E-023E-3146-B6CE-E0894BC116E5}"/>
              </a:ext>
            </a:extLst>
          </p:cNvPr>
          <p:cNvSpPr txBox="1">
            <a:spLocks/>
          </p:cNvSpPr>
          <p:nvPr userDrawn="1"/>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pic>
        <p:nvPicPr>
          <p:cNvPr id="20" name="Picture 19">
            <a:extLst>
              <a:ext uri="{FF2B5EF4-FFF2-40B4-BE49-F238E27FC236}">
                <a16:creationId xmlns:a16="http://schemas.microsoft.com/office/drawing/2014/main" id="{35E4B232-789D-7446-A877-E1E4E4BC12BD}"/>
              </a:ext>
            </a:extLst>
          </p:cNvPr>
          <p:cNvPicPr preferRelativeResize="0">
            <a:picLocks/>
          </p:cNvPicPr>
          <p:nvPr userDrawn="1"/>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22" name="Rectangle 4">
            <a:extLst>
              <a:ext uri="{FF2B5EF4-FFF2-40B4-BE49-F238E27FC236}">
                <a16:creationId xmlns:a16="http://schemas.microsoft.com/office/drawing/2014/main" id="{BC5FCB9B-D4D2-AF49-A9C6-73F4B39AFBE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3" name="Rectangle 3">
            <a:extLst>
              <a:ext uri="{FF2B5EF4-FFF2-40B4-BE49-F238E27FC236}">
                <a16:creationId xmlns:a16="http://schemas.microsoft.com/office/drawing/2014/main" id="{FBE7C5A9-93DA-5844-AEE6-6F1D97F410BF}"/>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4" name="TextBox 23">
            <a:extLst>
              <a:ext uri="{FF2B5EF4-FFF2-40B4-BE49-F238E27FC236}">
                <a16:creationId xmlns:a16="http://schemas.microsoft.com/office/drawing/2014/main" id="{1DD01A9B-A8A6-3042-90BB-0D9E63EE65C4}"/>
              </a:ext>
            </a:extLst>
          </p:cNvPr>
          <p:cNvSpPr txBox="1"/>
          <p:nvPr userDrawn="1"/>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5" name="Rectangle 24">
            <a:extLst>
              <a:ext uri="{FF2B5EF4-FFF2-40B4-BE49-F238E27FC236}">
                <a16:creationId xmlns:a16="http://schemas.microsoft.com/office/drawing/2014/main" id="{5E3ED6E9-C9DD-9049-825A-5D04BE7AA59C}"/>
              </a:ext>
            </a:extLst>
          </p:cNvPr>
          <p:cNvSpPr/>
          <p:nvPr userDrawn="1"/>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descr="A person looking at the camera&#10;&#10;Description automatically generated">
            <a:extLst>
              <a:ext uri="{FF2B5EF4-FFF2-40B4-BE49-F238E27FC236}">
                <a16:creationId xmlns:a16="http://schemas.microsoft.com/office/drawing/2014/main" id="{4ECD72FF-C457-B143-8EF7-9572C22B24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7" name="Date Placeholder 3">
            <a:extLst>
              <a:ext uri="{FF2B5EF4-FFF2-40B4-BE49-F238E27FC236}">
                <a16:creationId xmlns:a16="http://schemas.microsoft.com/office/drawing/2014/main" id="{1C8FB07E-023E-3146-B6CE-E0894BC116E5}"/>
              </a:ext>
            </a:extLst>
          </p:cNvPr>
          <p:cNvSpPr txBox="1">
            <a:spLocks/>
          </p:cNvSpPr>
          <p:nvPr userDrawn="1"/>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pic>
        <p:nvPicPr>
          <p:cNvPr id="20" name="Picture 19">
            <a:extLst>
              <a:ext uri="{FF2B5EF4-FFF2-40B4-BE49-F238E27FC236}">
                <a16:creationId xmlns:a16="http://schemas.microsoft.com/office/drawing/2014/main" id="{35E4B232-789D-7446-A877-E1E4E4BC12BD}"/>
              </a:ext>
            </a:extLst>
          </p:cNvPr>
          <p:cNvPicPr preferRelativeResize="0">
            <a:picLocks/>
          </p:cNvPicPr>
          <p:nvPr userDrawn="1"/>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22" name="Rectangle 4">
            <a:extLst>
              <a:ext uri="{FF2B5EF4-FFF2-40B4-BE49-F238E27FC236}">
                <a16:creationId xmlns:a16="http://schemas.microsoft.com/office/drawing/2014/main" id="{BC5FCB9B-D4D2-AF49-A9C6-73F4B39AFBE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3" name="Rectangle 3">
            <a:extLst>
              <a:ext uri="{FF2B5EF4-FFF2-40B4-BE49-F238E27FC236}">
                <a16:creationId xmlns:a16="http://schemas.microsoft.com/office/drawing/2014/main" id="{FBE7C5A9-93DA-5844-AEE6-6F1D97F410BF}"/>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4" name="TextBox 23">
            <a:extLst>
              <a:ext uri="{FF2B5EF4-FFF2-40B4-BE49-F238E27FC236}">
                <a16:creationId xmlns:a16="http://schemas.microsoft.com/office/drawing/2014/main" id="{1DD01A9B-A8A6-3042-90BB-0D9E63EE65C4}"/>
              </a:ext>
            </a:extLst>
          </p:cNvPr>
          <p:cNvSpPr txBox="1"/>
          <p:nvPr userDrawn="1"/>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5" name="Rectangle 24">
            <a:extLst>
              <a:ext uri="{FF2B5EF4-FFF2-40B4-BE49-F238E27FC236}">
                <a16:creationId xmlns:a16="http://schemas.microsoft.com/office/drawing/2014/main" id="{5E3ED6E9-C9DD-9049-825A-5D04BE7AA59C}"/>
              </a:ext>
            </a:extLst>
          </p:cNvPr>
          <p:cNvSpPr/>
          <p:nvPr userDrawn="1"/>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89975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pic>
        <p:nvPicPr>
          <p:cNvPr id="3" name="Picture 2" descr="A picture containing outdoor, water, boat, large&#10;&#10;Description automatically generated">
            <a:extLst>
              <a:ext uri="{FF2B5EF4-FFF2-40B4-BE49-F238E27FC236}">
                <a16:creationId xmlns:a16="http://schemas.microsoft.com/office/drawing/2014/main" id="{364F736B-5E64-624D-A0F8-6E90E1202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2"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7" name="Date Placeholder 3">
            <a:extLst>
              <a:ext uri="{FF2B5EF4-FFF2-40B4-BE49-F238E27FC236}">
                <a16:creationId xmlns:a16="http://schemas.microsoft.com/office/drawing/2014/main" id="{1C8FB07E-023E-3146-B6CE-E0894BC116E5}"/>
              </a:ext>
            </a:extLst>
          </p:cNvPr>
          <p:cNvSpPr txBox="1">
            <a:spLocks/>
          </p:cNvSpPr>
          <p:nvPr userDrawn="1"/>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pic>
        <p:nvPicPr>
          <p:cNvPr id="20" name="Picture 19">
            <a:extLst>
              <a:ext uri="{FF2B5EF4-FFF2-40B4-BE49-F238E27FC236}">
                <a16:creationId xmlns:a16="http://schemas.microsoft.com/office/drawing/2014/main" id="{35E4B232-789D-7446-A877-E1E4E4BC12BD}"/>
              </a:ext>
            </a:extLst>
          </p:cNvPr>
          <p:cNvPicPr preferRelativeResize="0">
            <a:picLocks/>
          </p:cNvPicPr>
          <p:nvPr userDrawn="1"/>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22" name="Rectangle 4">
            <a:extLst>
              <a:ext uri="{FF2B5EF4-FFF2-40B4-BE49-F238E27FC236}">
                <a16:creationId xmlns:a16="http://schemas.microsoft.com/office/drawing/2014/main" id="{BC5FCB9B-D4D2-AF49-A9C6-73F4B39AFBE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3" name="Rectangle 3">
            <a:extLst>
              <a:ext uri="{FF2B5EF4-FFF2-40B4-BE49-F238E27FC236}">
                <a16:creationId xmlns:a16="http://schemas.microsoft.com/office/drawing/2014/main" id="{FBE7C5A9-93DA-5844-AEE6-6F1D97F410BF}"/>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4" name="TextBox 23">
            <a:extLst>
              <a:ext uri="{FF2B5EF4-FFF2-40B4-BE49-F238E27FC236}">
                <a16:creationId xmlns:a16="http://schemas.microsoft.com/office/drawing/2014/main" id="{1DD01A9B-A8A6-3042-90BB-0D9E63EE65C4}"/>
              </a:ext>
            </a:extLst>
          </p:cNvPr>
          <p:cNvSpPr txBox="1"/>
          <p:nvPr userDrawn="1"/>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5" name="Rectangle 24">
            <a:extLst>
              <a:ext uri="{FF2B5EF4-FFF2-40B4-BE49-F238E27FC236}">
                <a16:creationId xmlns:a16="http://schemas.microsoft.com/office/drawing/2014/main" id="{5E3ED6E9-C9DD-9049-825A-5D04BE7AA59C}"/>
              </a:ext>
            </a:extLst>
          </p:cNvPr>
          <p:cNvSpPr/>
          <p:nvPr userDrawn="1"/>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153304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4" name="Picture 3" descr="A picture containing outdoor, sun, sunset, water&#10;&#10;Description automatically generated">
            <a:extLst>
              <a:ext uri="{FF2B5EF4-FFF2-40B4-BE49-F238E27FC236}">
                <a16:creationId xmlns:a16="http://schemas.microsoft.com/office/drawing/2014/main" id="{9581DE41-0532-7449-A4C6-6C5EE8BD4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2"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7" name="Date Placeholder 3">
            <a:extLst>
              <a:ext uri="{FF2B5EF4-FFF2-40B4-BE49-F238E27FC236}">
                <a16:creationId xmlns:a16="http://schemas.microsoft.com/office/drawing/2014/main" id="{1C8FB07E-023E-3146-B6CE-E0894BC116E5}"/>
              </a:ext>
            </a:extLst>
          </p:cNvPr>
          <p:cNvSpPr txBox="1">
            <a:spLocks/>
          </p:cNvSpPr>
          <p:nvPr userDrawn="1"/>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pic>
        <p:nvPicPr>
          <p:cNvPr id="20" name="Picture 19">
            <a:extLst>
              <a:ext uri="{FF2B5EF4-FFF2-40B4-BE49-F238E27FC236}">
                <a16:creationId xmlns:a16="http://schemas.microsoft.com/office/drawing/2014/main" id="{35E4B232-789D-7446-A877-E1E4E4BC12BD}"/>
              </a:ext>
            </a:extLst>
          </p:cNvPr>
          <p:cNvPicPr preferRelativeResize="0">
            <a:picLocks/>
          </p:cNvPicPr>
          <p:nvPr userDrawn="1"/>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22" name="Rectangle 4">
            <a:extLst>
              <a:ext uri="{FF2B5EF4-FFF2-40B4-BE49-F238E27FC236}">
                <a16:creationId xmlns:a16="http://schemas.microsoft.com/office/drawing/2014/main" id="{BC5FCB9B-D4D2-AF49-A9C6-73F4B39AFBE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3" name="Rectangle 3">
            <a:extLst>
              <a:ext uri="{FF2B5EF4-FFF2-40B4-BE49-F238E27FC236}">
                <a16:creationId xmlns:a16="http://schemas.microsoft.com/office/drawing/2014/main" id="{FBE7C5A9-93DA-5844-AEE6-6F1D97F410BF}"/>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4" name="TextBox 23">
            <a:extLst>
              <a:ext uri="{FF2B5EF4-FFF2-40B4-BE49-F238E27FC236}">
                <a16:creationId xmlns:a16="http://schemas.microsoft.com/office/drawing/2014/main" id="{1DD01A9B-A8A6-3042-90BB-0D9E63EE65C4}"/>
              </a:ext>
            </a:extLst>
          </p:cNvPr>
          <p:cNvSpPr txBox="1"/>
          <p:nvPr userDrawn="1"/>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5" name="Rectangle 24">
            <a:extLst>
              <a:ext uri="{FF2B5EF4-FFF2-40B4-BE49-F238E27FC236}">
                <a16:creationId xmlns:a16="http://schemas.microsoft.com/office/drawing/2014/main" id="{5E3ED6E9-C9DD-9049-825A-5D04BE7AA59C}"/>
              </a:ext>
            </a:extLst>
          </p:cNvPr>
          <p:cNvSpPr/>
          <p:nvPr userDrawn="1"/>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311370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FCF66B-7DCD-7841-AABF-83FFAA398D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2"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7" name="Date Placeholder 3">
            <a:extLst>
              <a:ext uri="{FF2B5EF4-FFF2-40B4-BE49-F238E27FC236}">
                <a16:creationId xmlns:a16="http://schemas.microsoft.com/office/drawing/2014/main" id="{1C8FB07E-023E-3146-B6CE-E0894BC116E5}"/>
              </a:ext>
            </a:extLst>
          </p:cNvPr>
          <p:cNvSpPr txBox="1">
            <a:spLocks/>
          </p:cNvSpPr>
          <p:nvPr userDrawn="1"/>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pic>
        <p:nvPicPr>
          <p:cNvPr id="20" name="Picture 19">
            <a:extLst>
              <a:ext uri="{FF2B5EF4-FFF2-40B4-BE49-F238E27FC236}">
                <a16:creationId xmlns:a16="http://schemas.microsoft.com/office/drawing/2014/main" id="{35E4B232-789D-7446-A877-E1E4E4BC12BD}"/>
              </a:ext>
            </a:extLst>
          </p:cNvPr>
          <p:cNvPicPr preferRelativeResize="0">
            <a:picLocks/>
          </p:cNvPicPr>
          <p:nvPr userDrawn="1"/>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22" name="Rectangle 4">
            <a:extLst>
              <a:ext uri="{FF2B5EF4-FFF2-40B4-BE49-F238E27FC236}">
                <a16:creationId xmlns:a16="http://schemas.microsoft.com/office/drawing/2014/main" id="{BC5FCB9B-D4D2-AF49-A9C6-73F4B39AFBE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3" name="Rectangle 3">
            <a:extLst>
              <a:ext uri="{FF2B5EF4-FFF2-40B4-BE49-F238E27FC236}">
                <a16:creationId xmlns:a16="http://schemas.microsoft.com/office/drawing/2014/main" id="{FBE7C5A9-93DA-5844-AEE6-6F1D97F410BF}"/>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4" name="TextBox 23">
            <a:extLst>
              <a:ext uri="{FF2B5EF4-FFF2-40B4-BE49-F238E27FC236}">
                <a16:creationId xmlns:a16="http://schemas.microsoft.com/office/drawing/2014/main" id="{1DD01A9B-A8A6-3042-90BB-0D9E63EE65C4}"/>
              </a:ext>
            </a:extLst>
          </p:cNvPr>
          <p:cNvSpPr txBox="1"/>
          <p:nvPr userDrawn="1"/>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5" name="Rectangle 24">
            <a:extLst>
              <a:ext uri="{FF2B5EF4-FFF2-40B4-BE49-F238E27FC236}">
                <a16:creationId xmlns:a16="http://schemas.microsoft.com/office/drawing/2014/main" id="{5E3ED6E9-C9DD-9049-825A-5D04BE7AA59C}"/>
              </a:ext>
            </a:extLst>
          </p:cNvPr>
          <p:cNvSpPr/>
          <p:nvPr userDrawn="1"/>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35467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9E9DBD-F524-4141-811A-ABCFA0174B2E}"/>
              </a:ext>
            </a:extLst>
          </p:cNvPr>
          <p:cNvPicPr>
            <a:picLocks noChangeAspect="1"/>
          </p:cNvPicPr>
          <p:nvPr userDrawn="1"/>
        </p:nvPicPr>
        <p:blipFill>
          <a:blip r:embed="rId21"/>
          <a:stretch>
            <a:fillRect/>
          </a:stretch>
        </p:blipFill>
        <p:spPr>
          <a:xfrm>
            <a:off x="0" y="4737100"/>
            <a:ext cx="9144000" cy="406400"/>
          </a:xfrm>
          <a:prstGeom prst="rect">
            <a:avLst/>
          </a:prstGeom>
        </p:spPr>
      </p:pic>
      <p:sp>
        <p:nvSpPr>
          <p:cNvPr id="14" name="Slide Number Placeholder 5"/>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6DAB3F6F-6A30-410C-8DAB-3E7769D71CBC}" type="slidenum">
              <a:rPr lang="en-US" smtClean="0"/>
              <a:pPr/>
              <a:t>‹#›</a:t>
            </a:fld>
            <a:endParaRPr lang="en-US" dirty="0"/>
          </a:p>
        </p:txBody>
      </p:sp>
      <p:sp>
        <p:nvSpPr>
          <p:cNvPr id="174084" name="Rectangle 4"/>
          <p:cNvSpPr>
            <a:spLocks noGrp="1" noChangeArrowheads="1"/>
          </p:cNvSpPr>
          <p:nvPr>
            <p:ph type="title"/>
          </p:nvPr>
        </p:nvSpPr>
        <p:spPr bwMode="auto">
          <a:xfrm>
            <a:off x="457200" y="3429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p:ph type="body" idx="1"/>
          </p:nvPr>
        </p:nvSpPr>
        <p:spPr bwMode="auto">
          <a:xfrm>
            <a:off x="457200" y="1087656"/>
            <a:ext cx="8229600" cy="32557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4087" name="Rectangle 7"/>
          <p:cNvSpPr>
            <a:spLocks noGrp="1" noChangeArrowheads="1"/>
          </p:cNvSpPr>
          <p:nvPr>
            <p:ph type="ftr" sz="quarter" idx="3"/>
          </p:nvPr>
        </p:nvSpPr>
        <p:spPr bwMode="auto">
          <a:xfrm>
            <a:off x="457200" y="4324350"/>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6"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lumMod val="60000"/>
                    <a:lumOff val="40000"/>
                  </a:schemeClr>
                </a:solidFill>
              </a:rPr>
              <a:t>©2021 CliftonLarsonAllen LLP</a:t>
            </a:r>
          </a:p>
        </p:txBody>
      </p:sp>
      <p:pic>
        <p:nvPicPr>
          <p:cNvPr id="17" name="Picture 16">
            <a:extLst>
              <a:ext uri="{FF2B5EF4-FFF2-40B4-BE49-F238E27FC236}">
                <a16:creationId xmlns:a16="http://schemas.microsoft.com/office/drawing/2014/main" id="{B7D2554F-D962-294D-BC32-6DCF8850772F}"/>
              </a:ext>
            </a:extLst>
          </p:cNvPr>
          <p:cNvPicPr preferRelativeResize="0">
            <a:picLocks/>
          </p:cNvPicPr>
          <p:nvPr userDrawn="1"/>
        </p:nvPicPr>
        <p:blipFill>
          <a:blip r:embed="rId22" cstate="screen">
            <a:extLst>
              <a:ext uri="{28A0092B-C50C-407E-A947-70E740481C1C}">
                <a14:useLocalDpi xmlns:a14="http://schemas.microsoft.com/office/drawing/2010/main"/>
              </a:ext>
            </a:extLst>
          </a:blip>
          <a:stretch>
            <a:fillRect/>
          </a:stretch>
        </p:blipFill>
        <p:spPr>
          <a:xfrm>
            <a:off x="182880" y="4815840"/>
            <a:ext cx="274320" cy="274320"/>
          </a:xfrm>
          <a:prstGeom prst="rect">
            <a:avLst/>
          </a:prstGeom>
        </p:spPr>
      </p:pic>
      <p:pic>
        <p:nvPicPr>
          <p:cNvPr id="18" name="Picture 17" descr="A close up of a logo&#10;&#10;Description automatically generated">
            <a:extLst>
              <a:ext uri="{FF2B5EF4-FFF2-40B4-BE49-F238E27FC236}">
                <a16:creationId xmlns:a16="http://schemas.microsoft.com/office/drawing/2014/main" id="{5F93077F-F711-FE43-BB4C-1819E8D043D1}"/>
              </a:ext>
            </a:extLst>
          </p:cNvPr>
          <p:cNvPicPr>
            <a:picLocks noChangeAspect="1"/>
          </p:cNvPicPr>
          <p:nvPr userDrawn="1"/>
        </p:nvPicPr>
        <p:blipFill>
          <a:blip r:embed="rId23" cstate="screen">
            <a:alphaModFix amt="15000"/>
            <a:extLst>
              <a:ext uri="{28A0092B-C50C-407E-A947-70E740481C1C}">
                <a14:useLocalDpi xmlns:a14="http://schemas.microsoft.com/office/drawing/2010/main"/>
              </a:ext>
            </a:extLst>
          </a:blip>
          <a:stretch>
            <a:fillRect/>
          </a:stretch>
        </p:blipFill>
        <p:spPr>
          <a:xfrm>
            <a:off x="8032007" y="4495801"/>
            <a:ext cx="654793" cy="251996"/>
          </a:xfrm>
          <a:prstGeom prst="rect">
            <a:avLst/>
          </a:prstGeom>
          <a:effectLst/>
        </p:spPr>
      </p:pic>
      <p:pic>
        <p:nvPicPr>
          <p:cNvPr id="11" name="Picture 10">
            <a:extLst>
              <a:ext uri="{FF2B5EF4-FFF2-40B4-BE49-F238E27FC236}">
                <a16:creationId xmlns:a16="http://schemas.microsoft.com/office/drawing/2014/main" id="{158F80D7-0E35-9E41-8CEE-E56F04086B3E}"/>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181544" y="4875478"/>
            <a:ext cx="1328777" cy="15433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9" r:id="rId2"/>
    <p:sldLayoutId id="2147483662" r:id="rId3"/>
    <p:sldLayoutId id="2147483677" r:id="rId4"/>
    <p:sldLayoutId id="2147483663" r:id="rId5"/>
    <p:sldLayoutId id="2147483680" r:id="rId6"/>
    <p:sldLayoutId id="2147483681" r:id="rId7"/>
    <p:sldLayoutId id="2147483682" r:id="rId8"/>
    <p:sldLayoutId id="2147483683" r:id="rId9"/>
    <p:sldLayoutId id="2147483664" r:id="rId10"/>
    <p:sldLayoutId id="2147483665" r:id="rId11"/>
    <p:sldLayoutId id="2147483666" r:id="rId12"/>
    <p:sldLayoutId id="2147483667" r:id="rId13"/>
    <p:sldLayoutId id="2147483668" r:id="rId14"/>
    <p:sldLayoutId id="2147483669" r:id="rId15"/>
    <p:sldLayoutId id="2147483670" r:id="rId16"/>
    <p:sldLayoutId id="2147483675" r:id="rId17"/>
    <p:sldLayoutId id="2147483676" r:id="rId18"/>
    <p:sldLayoutId id="2147483684" r:id="rId19"/>
  </p:sldLayoutIdLst>
  <p:hf hdr="0" ftr="0" dt="0"/>
  <p:txStyles>
    <p:titleStyle>
      <a:lvl1pPr algn="l" rtl="0" eaLnBrk="1" fontAlgn="base" hangingPunct="1">
        <a:spcBef>
          <a:spcPct val="0"/>
        </a:spcBef>
        <a:spcAft>
          <a:spcPct val="0"/>
        </a:spcAft>
        <a:defRPr sz="3200" b="0">
          <a:solidFill>
            <a:srgbClr val="2180BC"/>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400" b="1">
          <a:solidFill>
            <a:srgbClr val="40404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a:solidFill>
            <a:srgbClr val="404041"/>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1600">
          <a:solidFill>
            <a:srgbClr val="40404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sz="1400">
          <a:solidFill>
            <a:srgbClr val="40404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sz="1400">
          <a:solidFill>
            <a:srgbClr val="40404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home.treasury.gov/system/files/136/Emergency-Rental-Assistance-Data-and-Methodology-1-11-21.pdf" TargetMode="External"/><Relationship Id="rId2" Type="http://schemas.openxmlformats.org/officeDocument/2006/relationships/hyperlink" Target="https://www.claconnect.com/resources/articles/2021/american-rescue-plan-act-evaluating-the-impact-on-states-and-governments"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mailto:Jane.Tinker@claconnect.com" TargetMode="External"/><Relationship Id="rId2" Type="http://schemas.openxmlformats.org/officeDocument/2006/relationships/hyperlink" Target="mailto:Laura.Beltran-Schmitz@claconnect.com" TargetMode="External"/><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C8FC677-7027-4DF1-9B89-BC4FE896C2FD}"/>
              </a:ext>
            </a:extLst>
          </p:cNvPr>
          <p:cNvSpPr>
            <a:spLocks noGrp="1"/>
          </p:cNvSpPr>
          <p:nvPr>
            <p:ph type="subTitle" idx="1"/>
          </p:nvPr>
        </p:nvSpPr>
        <p:spPr>
          <a:xfrm>
            <a:off x="1133243" y="3836477"/>
            <a:ext cx="4429358" cy="607776"/>
          </a:xfrm>
        </p:spPr>
        <p:txBody>
          <a:bodyPr/>
          <a:lstStyle/>
          <a:p>
            <a:r>
              <a:rPr lang="en-US" dirty="0"/>
              <a:t>April 7, 2021</a:t>
            </a:r>
          </a:p>
        </p:txBody>
      </p:sp>
      <p:sp>
        <p:nvSpPr>
          <p:cNvPr id="3" name="Title 2">
            <a:extLst>
              <a:ext uri="{FF2B5EF4-FFF2-40B4-BE49-F238E27FC236}">
                <a16:creationId xmlns:a16="http://schemas.microsoft.com/office/drawing/2014/main" id="{807E912A-51FE-4DE9-A5A4-BABBD879E0C4}"/>
              </a:ext>
            </a:extLst>
          </p:cNvPr>
          <p:cNvSpPr>
            <a:spLocks noGrp="1"/>
          </p:cNvSpPr>
          <p:nvPr>
            <p:ph type="title"/>
          </p:nvPr>
        </p:nvSpPr>
        <p:spPr/>
        <p:txBody>
          <a:bodyPr>
            <a:normAutofit fontScale="90000"/>
          </a:bodyPr>
          <a:lstStyle/>
          <a:p>
            <a:r>
              <a:rPr lang="en-US" dirty="0"/>
              <a:t>Federal Compliance – CARES Act/</a:t>
            </a:r>
            <a:r>
              <a:rPr lang="en-US" dirty="0" err="1"/>
              <a:t>CRF</a:t>
            </a:r>
            <a:r>
              <a:rPr lang="en-US" dirty="0"/>
              <a:t>/Single Audit Updates</a:t>
            </a:r>
          </a:p>
        </p:txBody>
      </p:sp>
    </p:spTree>
    <p:extLst>
      <p:ext uri="{BB962C8B-B14F-4D97-AF65-F5344CB8AC3E}">
        <p14:creationId xmlns:p14="http://schemas.microsoft.com/office/powerpoint/2010/main" val="239799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lstStyle/>
          <a:p>
            <a:r>
              <a:rPr lang="en-US" dirty="0"/>
              <a:t>2. Unbudgeted  </a:t>
            </a:r>
          </a:p>
        </p:txBody>
      </p:sp>
      <p:sp>
        <p:nvSpPr>
          <p:cNvPr id="3" name="Content Placeholder 2"/>
          <p:cNvSpPr>
            <a:spLocks noGrp="1"/>
          </p:cNvSpPr>
          <p:nvPr>
            <p:ph idx="1"/>
          </p:nvPr>
        </p:nvSpPr>
        <p:spPr>
          <a:xfrm>
            <a:off x="226956" y="842448"/>
            <a:ext cx="8229600" cy="3429000"/>
          </a:xfrm>
        </p:spPr>
        <p:txBody>
          <a:bodyPr>
            <a:normAutofit lnSpcReduction="10000"/>
          </a:bodyPr>
          <a:lstStyle/>
          <a:p>
            <a:r>
              <a:rPr lang="en-US" b="0" dirty="0"/>
              <a:t>Used only to cover costs that were not accounted for in the budget most recently approved as of March 27, 2020</a:t>
            </a:r>
          </a:p>
          <a:p>
            <a:pPr lvl="1"/>
            <a:r>
              <a:rPr lang="en-US" dirty="0"/>
              <a:t>Enacted budget for the relevant fiscal period for the particular government, without taking into account subsequent supplemental appropriations enacted or other budgetary adjustments made by that government in response to the </a:t>
            </a:r>
            <a:r>
              <a:rPr lang="en-US" dirty="0" err="1"/>
              <a:t>COVID</a:t>
            </a:r>
            <a:r>
              <a:rPr lang="en-US" dirty="0"/>
              <a:t>– 19 public health emergency</a:t>
            </a:r>
            <a:endParaRPr lang="en-US" b="0" dirty="0"/>
          </a:p>
          <a:p>
            <a:r>
              <a:rPr lang="en-US" b="0" dirty="0"/>
              <a:t>Cost meets this requirement if either </a:t>
            </a:r>
          </a:p>
          <a:p>
            <a:pPr lvl="1"/>
            <a:r>
              <a:rPr lang="en-US" b="0" dirty="0"/>
              <a:t>(a) the cost cannot lawfully be funded using a line item, allotment, or allocation within that budget or </a:t>
            </a:r>
          </a:p>
          <a:p>
            <a:pPr lvl="1"/>
            <a:r>
              <a:rPr lang="en-US" b="0" dirty="0"/>
              <a:t>(b) the cost is for a substantially different use from any expected use of funds in such a line item, allotment, or allocation</a:t>
            </a:r>
          </a:p>
        </p:txBody>
      </p:sp>
      <p:sp>
        <p:nvSpPr>
          <p:cNvPr id="4" name="Slide Number Placeholder 3"/>
          <p:cNvSpPr>
            <a:spLocks noGrp="1"/>
          </p:cNvSpPr>
          <p:nvPr>
            <p:ph type="sldNum" sz="quarter" idx="4"/>
          </p:nvPr>
        </p:nvSpPr>
        <p:spPr/>
        <p:txBody>
          <a:bodyPr/>
          <a:lstStyle/>
          <a:p>
            <a:fld id="{6DAB3F6F-6A30-410C-8DAB-3E7769D71CBC}" type="slidenum">
              <a:rPr lang="en-US" smtClean="0"/>
              <a:pPr/>
              <a:t>10</a:t>
            </a:fld>
            <a:endParaRPr lang="en-US" dirty="0"/>
          </a:p>
        </p:txBody>
      </p:sp>
    </p:spTree>
    <p:extLst>
      <p:ext uri="{BB962C8B-B14F-4D97-AF65-F5344CB8AC3E}">
        <p14:creationId xmlns:p14="http://schemas.microsoft.com/office/powerpoint/2010/main" val="73026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lstStyle/>
          <a:p>
            <a:r>
              <a:rPr lang="en-US" dirty="0"/>
              <a:t>3. Incurred Period</a:t>
            </a:r>
          </a:p>
        </p:txBody>
      </p:sp>
      <p:sp>
        <p:nvSpPr>
          <p:cNvPr id="3" name="Content Placeholder 2"/>
          <p:cNvSpPr>
            <a:spLocks noGrp="1"/>
          </p:cNvSpPr>
          <p:nvPr>
            <p:ph idx="1"/>
          </p:nvPr>
        </p:nvSpPr>
        <p:spPr>
          <a:xfrm>
            <a:off x="226956" y="842448"/>
            <a:ext cx="8229600" cy="3429000"/>
          </a:xfrm>
        </p:spPr>
        <p:txBody>
          <a:bodyPr>
            <a:normAutofit lnSpcReduction="10000"/>
          </a:bodyPr>
          <a:lstStyle/>
          <a:p>
            <a:r>
              <a:rPr lang="en-US" b="0" dirty="0"/>
              <a:t>Used only to cover costs that were incurred during the period that begins on March 1, 2020, and ends on December 31, 2021 (the “covered period”)</a:t>
            </a:r>
          </a:p>
          <a:p>
            <a:pPr lvl="1"/>
            <a:r>
              <a:rPr lang="en-US" b="0" dirty="0"/>
              <a:t>State level</a:t>
            </a:r>
            <a:r>
              <a:rPr lang="en-US" dirty="0"/>
              <a:t> – A</a:t>
            </a:r>
            <a:r>
              <a:rPr lang="en-US" b="0" dirty="0"/>
              <a:t>llocations made to local governments may have different time frames  </a:t>
            </a:r>
          </a:p>
          <a:p>
            <a:pPr marL="342900" lvl="1" indent="-342900">
              <a:buChar char="•"/>
            </a:pPr>
            <a:r>
              <a:rPr lang="en-US" sz="2400" dirty="0"/>
              <a:t>Performance or delivery must occur during the covered period but payment of funds need not be made during that time (though it is generally expected that this will take place within 90 days of a cost being incurred)</a:t>
            </a:r>
          </a:p>
          <a:p>
            <a:pPr marL="742950" lvl="2" indent="-342900">
              <a:buChar char="•"/>
            </a:pPr>
            <a:r>
              <a:rPr lang="en-US" sz="2200" dirty="0"/>
              <a:t>States able to impose additional requirements </a:t>
            </a:r>
          </a:p>
          <a:p>
            <a:pPr lvl="1"/>
            <a:endParaRPr lang="en-US" dirty="0"/>
          </a:p>
        </p:txBody>
      </p:sp>
      <p:sp>
        <p:nvSpPr>
          <p:cNvPr id="4" name="Slide Number Placeholder 3"/>
          <p:cNvSpPr>
            <a:spLocks noGrp="1"/>
          </p:cNvSpPr>
          <p:nvPr>
            <p:ph type="sldNum" sz="quarter" idx="4"/>
          </p:nvPr>
        </p:nvSpPr>
        <p:spPr/>
        <p:txBody>
          <a:bodyPr/>
          <a:lstStyle/>
          <a:p>
            <a:fld id="{6DAB3F6F-6A30-410C-8DAB-3E7769D71CBC}" type="slidenum">
              <a:rPr lang="en-US" smtClean="0"/>
              <a:pPr/>
              <a:t>11</a:t>
            </a:fld>
            <a:endParaRPr lang="en-US" dirty="0"/>
          </a:p>
        </p:txBody>
      </p:sp>
    </p:spTree>
    <p:extLst>
      <p:ext uri="{BB962C8B-B14F-4D97-AF65-F5344CB8AC3E}">
        <p14:creationId xmlns:p14="http://schemas.microsoft.com/office/powerpoint/2010/main" val="361095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216C-11A8-4015-9FF6-12C78E8F61B9}"/>
              </a:ext>
            </a:extLst>
          </p:cNvPr>
          <p:cNvSpPr>
            <a:spLocks noGrp="1"/>
          </p:cNvSpPr>
          <p:nvPr>
            <p:ph type="title"/>
          </p:nvPr>
        </p:nvSpPr>
        <p:spPr/>
        <p:txBody>
          <a:bodyPr/>
          <a:lstStyle/>
          <a:p>
            <a:r>
              <a:rPr lang="en-US" dirty="0"/>
              <a:t>Coronavirus Relief Fund Summarized</a:t>
            </a:r>
          </a:p>
        </p:txBody>
      </p:sp>
      <p:sp>
        <p:nvSpPr>
          <p:cNvPr id="3" name="Content Placeholder 2">
            <a:extLst>
              <a:ext uri="{FF2B5EF4-FFF2-40B4-BE49-F238E27FC236}">
                <a16:creationId xmlns:a16="http://schemas.microsoft.com/office/drawing/2014/main" id="{6F7E06FD-B37A-4E1F-BB5E-BC8E07177843}"/>
              </a:ext>
            </a:extLst>
          </p:cNvPr>
          <p:cNvSpPr>
            <a:spLocks noGrp="1"/>
          </p:cNvSpPr>
          <p:nvPr>
            <p:ph idx="1"/>
          </p:nvPr>
        </p:nvSpPr>
        <p:spPr/>
        <p:txBody>
          <a:bodyPr/>
          <a:lstStyle/>
          <a:p>
            <a:pPr marL="0" indent="0" algn="just">
              <a:buNone/>
            </a:pPr>
            <a:r>
              <a:rPr lang="en-US" b="0" dirty="0"/>
              <a:t>A State, local, or tribal government may use payments from the Fund only to cover previously unbudgeted costs of necessary expenditures incurred due to the </a:t>
            </a:r>
            <a:r>
              <a:rPr lang="en-US" b="0" dirty="0" err="1"/>
              <a:t>COVID</a:t>
            </a:r>
            <a:r>
              <a:rPr lang="en-US" b="0" dirty="0"/>
              <a:t>–19 public health emergency during the covered period.</a:t>
            </a:r>
          </a:p>
        </p:txBody>
      </p:sp>
      <p:sp>
        <p:nvSpPr>
          <p:cNvPr id="4" name="Slide Number Placeholder 3">
            <a:extLst>
              <a:ext uri="{FF2B5EF4-FFF2-40B4-BE49-F238E27FC236}">
                <a16:creationId xmlns:a16="http://schemas.microsoft.com/office/drawing/2014/main" id="{69A84817-222E-47B8-9E0E-7004D4F15FB3}"/>
              </a:ext>
            </a:extLst>
          </p:cNvPr>
          <p:cNvSpPr>
            <a:spLocks noGrp="1"/>
          </p:cNvSpPr>
          <p:nvPr>
            <p:ph type="sldNum" sz="quarter" idx="4"/>
          </p:nvPr>
        </p:nvSpPr>
        <p:spPr/>
        <p:txBody>
          <a:bodyPr/>
          <a:lstStyle/>
          <a:p>
            <a:fld id="{6DAB3F6F-6A30-410C-8DAB-3E7769D71CBC}" type="slidenum">
              <a:rPr lang="en-US" smtClean="0"/>
              <a:pPr/>
              <a:t>12</a:t>
            </a:fld>
            <a:endParaRPr lang="en-US" dirty="0"/>
          </a:p>
        </p:txBody>
      </p:sp>
    </p:spTree>
    <p:extLst>
      <p:ext uri="{BB962C8B-B14F-4D97-AF65-F5344CB8AC3E}">
        <p14:creationId xmlns:p14="http://schemas.microsoft.com/office/powerpoint/2010/main" val="351297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lstStyle/>
          <a:p>
            <a:r>
              <a:rPr lang="en-US" dirty="0"/>
              <a:t>Nonexclusive examples of eligible expenditures</a:t>
            </a:r>
          </a:p>
        </p:txBody>
      </p:sp>
      <p:sp>
        <p:nvSpPr>
          <p:cNvPr id="3" name="Content Placeholder 2"/>
          <p:cNvSpPr>
            <a:spLocks noGrp="1"/>
          </p:cNvSpPr>
          <p:nvPr>
            <p:ph idx="1"/>
          </p:nvPr>
        </p:nvSpPr>
        <p:spPr>
          <a:xfrm>
            <a:off x="226956" y="842448"/>
            <a:ext cx="8229600" cy="3429000"/>
          </a:xfrm>
        </p:spPr>
        <p:txBody>
          <a:bodyPr/>
          <a:lstStyle/>
          <a:p>
            <a:pPr marL="0" indent="0">
              <a:buNone/>
            </a:pPr>
            <a:r>
              <a:rPr lang="en-US" b="0" dirty="0"/>
              <a:t>Medical expenses such as: </a:t>
            </a:r>
          </a:p>
          <a:p>
            <a:r>
              <a:rPr lang="en-US" sz="2000" b="0" dirty="0"/>
              <a:t>COVID-19-related expenses of public hospitals, clinics, and similar facilities. </a:t>
            </a:r>
          </a:p>
          <a:p>
            <a:r>
              <a:rPr lang="en-US" sz="2000" b="0" dirty="0"/>
              <a:t>Expenses of establishing temporary public medical facilities and other measures to increase COVID-19 treatment capacity, including related construction costs. </a:t>
            </a:r>
          </a:p>
          <a:p>
            <a:r>
              <a:rPr lang="en-US" sz="2000" b="0" dirty="0"/>
              <a:t>Costs of providing COVID-19 testing, including serological testing. </a:t>
            </a:r>
          </a:p>
          <a:p>
            <a:r>
              <a:rPr lang="en-US" sz="2000" b="0" dirty="0"/>
              <a:t>Emergency medical response expenses, including emergency medical transportation, related to COVID-19. </a:t>
            </a:r>
          </a:p>
          <a:p>
            <a:r>
              <a:rPr lang="en-US" sz="2000" b="0" dirty="0"/>
              <a:t>Expenses for establishing and operating public telemedicine capabilities for COVID-19- related treatment. </a:t>
            </a:r>
          </a:p>
        </p:txBody>
      </p:sp>
      <p:sp>
        <p:nvSpPr>
          <p:cNvPr id="4" name="Slide Number Placeholder 3"/>
          <p:cNvSpPr>
            <a:spLocks noGrp="1"/>
          </p:cNvSpPr>
          <p:nvPr>
            <p:ph type="sldNum" sz="quarter" idx="4"/>
          </p:nvPr>
        </p:nvSpPr>
        <p:spPr/>
        <p:txBody>
          <a:bodyPr/>
          <a:lstStyle/>
          <a:p>
            <a:fld id="{6DAB3F6F-6A30-410C-8DAB-3E7769D71CBC}" type="slidenum">
              <a:rPr lang="en-US" smtClean="0"/>
              <a:pPr/>
              <a:t>13</a:t>
            </a:fld>
            <a:endParaRPr lang="en-US" dirty="0"/>
          </a:p>
        </p:txBody>
      </p:sp>
    </p:spTree>
    <p:extLst>
      <p:ext uri="{BB962C8B-B14F-4D97-AF65-F5344CB8AC3E}">
        <p14:creationId xmlns:p14="http://schemas.microsoft.com/office/powerpoint/2010/main" val="143953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normAutofit/>
          </a:bodyPr>
          <a:lstStyle/>
          <a:p>
            <a:r>
              <a:rPr lang="en-US" sz="2600" dirty="0"/>
              <a:t>Nonexclusive examples of eligible expenditures (Continued)</a:t>
            </a:r>
          </a:p>
        </p:txBody>
      </p:sp>
      <p:sp>
        <p:nvSpPr>
          <p:cNvPr id="3" name="Content Placeholder 2"/>
          <p:cNvSpPr>
            <a:spLocks noGrp="1"/>
          </p:cNvSpPr>
          <p:nvPr>
            <p:ph idx="1"/>
          </p:nvPr>
        </p:nvSpPr>
        <p:spPr>
          <a:xfrm>
            <a:off x="226956" y="842448"/>
            <a:ext cx="8229600" cy="3429000"/>
          </a:xfrm>
        </p:spPr>
        <p:txBody>
          <a:bodyPr/>
          <a:lstStyle/>
          <a:p>
            <a:pPr marL="0" indent="0">
              <a:buNone/>
            </a:pPr>
            <a:r>
              <a:rPr lang="en-US" b="0" dirty="0"/>
              <a:t>Public health expenses such as: </a:t>
            </a:r>
          </a:p>
          <a:p>
            <a:pPr marL="0" indent="0">
              <a:buNone/>
            </a:pPr>
            <a:r>
              <a:rPr lang="en-US" sz="1600" b="0" dirty="0"/>
              <a:t>• Expenses for communication and enforcement by State, territorial, local, and Tribal governments of public health orders related to COVID-19. </a:t>
            </a:r>
          </a:p>
          <a:p>
            <a:pPr marL="0" indent="0">
              <a:buNone/>
            </a:pPr>
            <a:r>
              <a:rPr lang="en-US" sz="1600" b="0" dirty="0"/>
              <a:t>• Expenses for acquisition and distribution of medical and protective supplies, including sanitizing products and personal protective equipment, for medical personnel, police officers, social workers, child protection services, and child welfare officers, direct service providers for older adults and individuals with disabilities in community settings, and other public health or safety workers in connection with the COVID-19 public health emergency. </a:t>
            </a:r>
          </a:p>
          <a:p>
            <a:pPr marL="0" indent="0">
              <a:buNone/>
            </a:pPr>
            <a:r>
              <a:rPr lang="en-US" sz="1600" b="0" dirty="0"/>
              <a:t>• Expenses for disinfection of public areas and other facilities, e.g., nursing homes, in response to the COVID-19 public health emergency. </a:t>
            </a:r>
          </a:p>
          <a:p>
            <a:pPr marL="0" indent="0">
              <a:buNone/>
            </a:pPr>
            <a:r>
              <a:rPr lang="en-US" sz="1600" b="0" dirty="0"/>
              <a:t>• Expenses for technical assistance to local authorities or other entities on mitigation of COVID-19-related threats to public health and safety. </a:t>
            </a:r>
          </a:p>
          <a:p>
            <a:pPr marL="0" indent="0">
              <a:buNone/>
            </a:pPr>
            <a:r>
              <a:rPr lang="en-US" sz="1600" b="0" dirty="0"/>
              <a:t>• Expenses for public safety measures undertaken in response to COVID-19. </a:t>
            </a:r>
          </a:p>
          <a:p>
            <a:pPr marL="0" indent="0">
              <a:buNone/>
            </a:pPr>
            <a:r>
              <a:rPr lang="en-US" sz="1600" b="0" dirty="0"/>
              <a:t>• Expenses for quarantining individuals.</a:t>
            </a:r>
            <a:endParaRPr lang="en-US" sz="1400" b="0" dirty="0"/>
          </a:p>
        </p:txBody>
      </p:sp>
      <p:sp>
        <p:nvSpPr>
          <p:cNvPr id="4" name="Slide Number Placeholder 3"/>
          <p:cNvSpPr>
            <a:spLocks noGrp="1"/>
          </p:cNvSpPr>
          <p:nvPr>
            <p:ph type="sldNum" sz="quarter" idx="4"/>
          </p:nvPr>
        </p:nvSpPr>
        <p:spPr/>
        <p:txBody>
          <a:bodyPr/>
          <a:lstStyle/>
          <a:p>
            <a:fld id="{6DAB3F6F-6A30-410C-8DAB-3E7769D71CBC}" type="slidenum">
              <a:rPr lang="en-US" smtClean="0"/>
              <a:pPr/>
              <a:t>14</a:t>
            </a:fld>
            <a:endParaRPr lang="en-US" dirty="0"/>
          </a:p>
        </p:txBody>
      </p:sp>
    </p:spTree>
    <p:extLst>
      <p:ext uri="{BB962C8B-B14F-4D97-AF65-F5344CB8AC3E}">
        <p14:creationId xmlns:p14="http://schemas.microsoft.com/office/powerpoint/2010/main" val="34807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noAutofit/>
          </a:bodyPr>
          <a:lstStyle/>
          <a:p>
            <a:r>
              <a:rPr lang="en-US" sz="2600" dirty="0"/>
              <a:t>Nonexclusive examples of eligible expenditures (Continued)</a:t>
            </a:r>
          </a:p>
        </p:txBody>
      </p:sp>
      <p:sp>
        <p:nvSpPr>
          <p:cNvPr id="3" name="Content Placeholder 2"/>
          <p:cNvSpPr>
            <a:spLocks noGrp="1"/>
          </p:cNvSpPr>
          <p:nvPr>
            <p:ph idx="1"/>
          </p:nvPr>
        </p:nvSpPr>
        <p:spPr>
          <a:xfrm>
            <a:off x="226956" y="704301"/>
            <a:ext cx="8229600" cy="3429000"/>
          </a:xfrm>
        </p:spPr>
        <p:txBody>
          <a:bodyPr/>
          <a:lstStyle/>
          <a:p>
            <a:pPr marL="0" indent="0">
              <a:buNone/>
            </a:pPr>
            <a:r>
              <a:rPr lang="en-US" sz="2000" b="0" dirty="0"/>
              <a:t>Payroll expenses for public safety, public health, health care, human services, and similar employees whose services are substantially dedicated to mitigating or responding to the COVID19 public health emergency.</a:t>
            </a:r>
          </a:p>
          <a:p>
            <a:pPr marL="0" indent="0">
              <a:buNone/>
            </a:pPr>
            <a:r>
              <a:rPr lang="en-US" sz="1400" b="0" dirty="0"/>
              <a:t>*In recognition of the particular importance of public health and public safety workers to State, local, and tribal government responses to the public health emergency, Treasury has provided, as an administrative accommodation, that a State, local, or tribal government may presume that public health and public safety employees meet the substantially dedicated test.</a:t>
            </a:r>
          </a:p>
          <a:p>
            <a:pPr marL="0" indent="0">
              <a:buNone/>
            </a:pPr>
            <a:r>
              <a:rPr lang="en-US" sz="1400" b="0" dirty="0"/>
              <a:t>-All costs of such employees may be covered using payments from the Fund for services provided during the incurred period.</a:t>
            </a:r>
          </a:p>
          <a:p>
            <a:pPr marL="0" indent="0">
              <a:buNone/>
            </a:pPr>
            <a:r>
              <a:rPr lang="en-US" sz="1400" b="0" dirty="0"/>
              <a:t>-Public safety employees would include police officers (including state police officers), sheriffs and deputy sheriffs, firefighters, emergency medical responders, correctional and detention officers, and those who directly support such employees such as dispatchers and supervisory personnel. </a:t>
            </a:r>
          </a:p>
          <a:p>
            <a:pPr marL="0" indent="0">
              <a:buNone/>
            </a:pPr>
            <a:r>
              <a:rPr lang="en-US" sz="1400" b="0" dirty="0"/>
              <a:t>-Public health employees would include employees involved in providing medical and other health services to patients and supervisory personnel, including medical staff assigned to schools, prisons, and other such institutions, and other support services essential for patient care (e.g., laboratory technicians) as well as employees of public health departments directly engaged in matters related to public health and related supervisory personnel. </a:t>
            </a:r>
          </a:p>
        </p:txBody>
      </p:sp>
      <p:sp>
        <p:nvSpPr>
          <p:cNvPr id="4" name="Slide Number Placeholder 3"/>
          <p:cNvSpPr>
            <a:spLocks noGrp="1"/>
          </p:cNvSpPr>
          <p:nvPr>
            <p:ph type="sldNum" sz="quarter" idx="4"/>
          </p:nvPr>
        </p:nvSpPr>
        <p:spPr/>
        <p:txBody>
          <a:bodyPr/>
          <a:lstStyle/>
          <a:p>
            <a:fld id="{6DAB3F6F-6A30-410C-8DAB-3E7769D71CBC}" type="slidenum">
              <a:rPr lang="en-US" smtClean="0"/>
              <a:pPr/>
              <a:t>15</a:t>
            </a:fld>
            <a:endParaRPr lang="en-US" dirty="0"/>
          </a:p>
        </p:txBody>
      </p:sp>
    </p:spTree>
    <p:extLst>
      <p:ext uri="{BB962C8B-B14F-4D97-AF65-F5344CB8AC3E}">
        <p14:creationId xmlns:p14="http://schemas.microsoft.com/office/powerpoint/2010/main" val="2230721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normAutofit/>
          </a:bodyPr>
          <a:lstStyle/>
          <a:p>
            <a:r>
              <a:rPr lang="en-US" sz="2600" dirty="0"/>
              <a:t>Nonexclusive examples of eligible expenditures (Continued)</a:t>
            </a:r>
          </a:p>
        </p:txBody>
      </p:sp>
      <p:sp>
        <p:nvSpPr>
          <p:cNvPr id="3" name="Content Placeholder 2"/>
          <p:cNvSpPr>
            <a:spLocks noGrp="1"/>
          </p:cNvSpPr>
          <p:nvPr>
            <p:ph idx="1"/>
          </p:nvPr>
        </p:nvSpPr>
        <p:spPr>
          <a:xfrm>
            <a:off x="226956" y="730615"/>
            <a:ext cx="8229600" cy="3429000"/>
          </a:xfrm>
        </p:spPr>
        <p:txBody>
          <a:bodyPr/>
          <a:lstStyle/>
          <a:p>
            <a:pPr marL="0" indent="0">
              <a:buNone/>
            </a:pPr>
            <a:r>
              <a:rPr lang="en-US" b="0" dirty="0"/>
              <a:t>Expenses of actions to facilitate compliance with COVID-19-related public health measures, such as: </a:t>
            </a:r>
          </a:p>
          <a:p>
            <a:pPr marL="0" indent="0">
              <a:buNone/>
            </a:pPr>
            <a:r>
              <a:rPr lang="en-US" sz="1400" b="0" dirty="0"/>
              <a:t>• Expenses for food delivery to residents, including, for example, senior citizens and other vulnerable populations, to enable compliance with COVID-19 public health precautions. </a:t>
            </a:r>
          </a:p>
          <a:p>
            <a:pPr marL="0" indent="0">
              <a:buNone/>
            </a:pPr>
            <a:r>
              <a:rPr lang="en-US" sz="1400" b="0" dirty="0"/>
              <a:t>• Expenses to facilitate distance learning, including technological improvements, in connection with school closings to enable compliance with COVID-19 precautions.</a:t>
            </a:r>
          </a:p>
          <a:p>
            <a:pPr marL="0" indent="0">
              <a:buNone/>
            </a:pPr>
            <a:r>
              <a:rPr lang="en-US" sz="1400" b="0" dirty="0"/>
              <a:t> • Expenses to improve telework capabilities for public employees to enable compliance with COVID-19 public health precautions. </a:t>
            </a:r>
          </a:p>
          <a:p>
            <a:pPr marL="0" indent="0">
              <a:buNone/>
            </a:pPr>
            <a:r>
              <a:rPr lang="en-US" sz="1400" b="0" dirty="0"/>
              <a:t>• Expenses of providing paid sick and paid family and medical leave to public employees to enable compliance with COVID-19 public health precautions. </a:t>
            </a:r>
          </a:p>
          <a:p>
            <a:pPr marL="0" indent="0">
              <a:buNone/>
            </a:pPr>
            <a:r>
              <a:rPr lang="en-US" sz="1400" b="0" dirty="0"/>
              <a:t>• COVID-19-related expenses of maintaining state prisons and county jails, including as relates to sanitation and improvement of social distancing measures, to enable compliance with COVID-19 public health precautions. </a:t>
            </a:r>
          </a:p>
          <a:p>
            <a:pPr marL="0" indent="0">
              <a:buNone/>
            </a:pPr>
            <a:r>
              <a:rPr lang="en-US" sz="1400" b="0" dirty="0"/>
              <a:t>• Expenses for care for homeless populations provided to mitigate COVID-19 effects and enable compliance with COVID-19 public health precautions.</a:t>
            </a:r>
            <a:endParaRPr lang="en-US" sz="1000" b="0" dirty="0"/>
          </a:p>
        </p:txBody>
      </p:sp>
      <p:sp>
        <p:nvSpPr>
          <p:cNvPr id="4" name="Slide Number Placeholder 3"/>
          <p:cNvSpPr>
            <a:spLocks noGrp="1"/>
          </p:cNvSpPr>
          <p:nvPr>
            <p:ph type="sldNum" sz="quarter" idx="4"/>
          </p:nvPr>
        </p:nvSpPr>
        <p:spPr/>
        <p:txBody>
          <a:bodyPr/>
          <a:lstStyle/>
          <a:p>
            <a:fld id="{6DAB3F6F-6A30-410C-8DAB-3E7769D71CBC}" type="slidenum">
              <a:rPr lang="en-US" smtClean="0"/>
              <a:pPr/>
              <a:t>16</a:t>
            </a:fld>
            <a:endParaRPr lang="en-US" dirty="0"/>
          </a:p>
        </p:txBody>
      </p:sp>
    </p:spTree>
    <p:extLst>
      <p:ext uri="{BB962C8B-B14F-4D97-AF65-F5344CB8AC3E}">
        <p14:creationId xmlns:p14="http://schemas.microsoft.com/office/powerpoint/2010/main" val="3787636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lstStyle/>
          <a:p>
            <a:r>
              <a:rPr lang="en-US" sz="2600" dirty="0"/>
              <a:t>Nonexclusive examples of eligible expenditures (Continued)</a:t>
            </a:r>
          </a:p>
        </p:txBody>
      </p:sp>
      <p:sp>
        <p:nvSpPr>
          <p:cNvPr id="3" name="Content Placeholder 2"/>
          <p:cNvSpPr>
            <a:spLocks noGrp="1"/>
          </p:cNvSpPr>
          <p:nvPr>
            <p:ph idx="1"/>
          </p:nvPr>
        </p:nvSpPr>
        <p:spPr>
          <a:xfrm>
            <a:off x="226955" y="730615"/>
            <a:ext cx="8673643" cy="3429000"/>
          </a:xfrm>
        </p:spPr>
        <p:txBody>
          <a:bodyPr/>
          <a:lstStyle/>
          <a:p>
            <a:pPr marL="0" indent="0">
              <a:buNone/>
            </a:pPr>
            <a:r>
              <a:rPr lang="en-US" b="0" dirty="0"/>
              <a:t>Expenses associated with the provision of economic support in connection with the COVID-19 public health emergency, such as: </a:t>
            </a:r>
          </a:p>
          <a:p>
            <a:pPr marL="0" indent="0">
              <a:buNone/>
            </a:pPr>
            <a:r>
              <a:rPr lang="en-US" sz="2000" b="0" dirty="0"/>
              <a:t>• Expenditures related to the provision of grants to small businesses to reimburse the costs of business interruption caused by required closures. </a:t>
            </a:r>
          </a:p>
          <a:p>
            <a:pPr marL="0" indent="0">
              <a:buNone/>
            </a:pPr>
            <a:r>
              <a:rPr lang="en-US" sz="2000" b="0" dirty="0"/>
              <a:t>• Expenditures related to a State, territorial, local, or Tribal government payroll support program. </a:t>
            </a:r>
          </a:p>
          <a:p>
            <a:pPr marL="0" indent="0">
              <a:buNone/>
            </a:pPr>
            <a:r>
              <a:rPr lang="en-US" sz="2000" b="0" dirty="0"/>
              <a:t>• Unemployment insurance costs related to the COVID-19 public health emergency if such costs will not be reimbursed by the federal government pursuant to the CARES Act or otherwise. </a:t>
            </a:r>
          </a:p>
        </p:txBody>
      </p:sp>
      <p:sp>
        <p:nvSpPr>
          <p:cNvPr id="4" name="Slide Number Placeholder 3"/>
          <p:cNvSpPr>
            <a:spLocks noGrp="1"/>
          </p:cNvSpPr>
          <p:nvPr>
            <p:ph type="sldNum" sz="quarter" idx="4"/>
          </p:nvPr>
        </p:nvSpPr>
        <p:spPr/>
        <p:txBody>
          <a:bodyPr/>
          <a:lstStyle/>
          <a:p>
            <a:fld id="{6DAB3F6F-6A30-410C-8DAB-3E7769D71CBC}" type="slidenum">
              <a:rPr lang="en-US" smtClean="0"/>
              <a:pPr/>
              <a:t>17</a:t>
            </a:fld>
            <a:endParaRPr lang="en-US" dirty="0"/>
          </a:p>
        </p:txBody>
      </p:sp>
    </p:spTree>
    <p:extLst>
      <p:ext uri="{BB962C8B-B14F-4D97-AF65-F5344CB8AC3E}">
        <p14:creationId xmlns:p14="http://schemas.microsoft.com/office/powerpoint/2010/main" val="314596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lstStyle/>
          <a:p>
            <a:r>
              <a:rPr lang="en-US" sz="2600" dirty="0"/>
              <a:t>Nonexclusive examples of eligible expenditures (Continued)</a:t>
            </a:r>
          </a:p>
        </p:txBody>
      </p:sp>
      <p:sp>
        <p:nvSpPr>
          <p:cNvPr id="3" name="Content Placeholder 2"/>
          <p:cNvSpPr>
            <a:spLocks noGrp="1"/>
          </p:cNvSpPr>
          <p:nvPr>
            <p:ph idx="1"/>
          </p:nvPr>
        </p:nvSpPr>
        <p:spPr>
          <a:xfrm>
            <a:off x="226955" y="730615"/>
            <a:ext cx="8673643" cy="3429000"/>
          </a:xfrm>
        </p:spPr>
        <p:txBody>
          <a:bodyPr/>
          <a:lstStyle/>
          <a:p>
            <a:r>
              <a:rPr lang="en-US" b="0" dirty="0"/>
              <a:t>Any other COVID-19-related expenses reasonably necessary to the function of government that satisfy the Fund’s eligibility criteria.</a:t>
            </a:r>
            <a:endParaRPr lang="en-US" sz="2000" b="0" dirty="0"/>
          </a:p>
          <a:p>
            <a:r>
              <a:rPr lang="en-US" b="0" dirty="0"/>
              <a:t>Previous examples were from the Department of Treasury Guidance.</a:t>
            </a:r>
          </a:p>
          <a:p>
            <a:r>
              <a:rPr lang="en-US" b="0" dirty="0"/>
              <a:t>States and Local Governments to impose additional restrictions / requirements.</a:t>
            </a:r>
          </a:p>
        </p:txBody>
      </p:sp>
      <p:sp>
        <p:nvSpPr>
          <p:cNvPr id="4" name="Slide Number Placeholder 3"/>
          <p:cNvSpPr>
            <a:spLocks noGrp="1"/>
          </p:cNvSpPr>
          <p:nvPr>
            <p:ph type="sldNum" sz="quarter" idx="4"/>
          </p:nvPr>
        </p:nvSpPr>
        <p:spPr/>
        <p:txBody>
          <a:bodyPr/>
          <a:lstStyle/>
          <a:p>
            <a:fld id="{6DAB3F6F-6A30-410C-8DAB-3E7769D71CBC}" type="slidenum">
              <a:rPr lang="en-US" smtClean="0"/>
              <a:pPr/>
              <a:t>18</a:t>
            </a:fld>
            <a:endParaRPr lang="en-US" dirty="0"/>
          </a:p>
        </p:txBody>
      </p:sp>
    </p:spTree>
    <p:extLst>
      <p:ext uri="{BB962C8B-B14F-4D97-AF65-F5344CB8AC3E}">
        <p14:creationId xmlns:p14="http://schemas.microsoft.com/office/powerpoint/2010/main" val="350832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lstStyle/>
          <a:p>
            <a:r>
              <a:rPr lang="en-US" dirty="0"/>
              <a:t>Polling Question #2</a:t>
            </a:r>
          </a:p>
        </p:txBody>
      </p:sp>
      <p:sp>
        <p:nvSpPr>
          <p:cNvPr id="3" name="Content Placeholder 2"/>
          <p:cNvSpPr>
            <a:spLocks noGrp="1"/>
          </p:cNvSpPr>
          <p:nvPr>
            <p:ph idx="1"/>
          </p:nvPr>
        </p:nvSpPr>
        <p:spPr>
          <a:xfrm>
            <a:off x="226955" y="730615"/>
            <a:ext cx="8673643" cy="3429000"/>
          </a:xfrm>
        </p:spPr>
        <p:txBody>
          <a:bodyPr>
            <a:normAutofit fontScale="92500" lnSpcReduction="20000"/>
          </a:bodyPr>
          <a:lstStyle/>
          <a:p>
            <a:endParaRPr lang="en-US" b="0" dirty="0"/>
          </a:p>
          <a:p>
            <a:r>
              <a:rPr lang="en-US" b="0" dirty="0"/>
              <a:t>Question: Which of the following are nonexclusive examples of ineligible expenditures provided by the Treasury?</a:t>
            </a:r>
          </a:p>
          <a:p>
            <a:r>
              <a:rPr lang="en-US" b="0" dirty="0"/>
              <a:t>Answer:</a:t>
            </a:r>
          </a:p>
          <a:p>
            <a:r>
              <a:rPr lang="en-US" b="0" dirty="0"/>
              <a:t>A. Expenses for the State share of Medicaid</a:t>
            </a:r>
          </a:p>
          <a:p>
            <a:r>
              <a:rPr lang="en-US" b="0" dirty="0"/>
              <a:t>B. Expenses that have been or will be reimbursed under any federal program</a:t>
            </a:r>
          </a:p>
          <a:p>
            <a:r>
              <a:rPr lang="en-US" b="0" dirty="0"/>
              <a:t>C. Workforce bonuses other than hazard pay or overtime</a:t>
            </a:r>
          </a:p>
          <a:p>
            <a:r>
              <a:rPr lang="en-US" b="0" dirty="0"/>
              <a:t>D. All of the above</a:t>
            </a:r>
          </a:p>
          <a:p>
            <a:r>
              <a:rPr lang="en-US" b="0" dirty="0"/>
              <a:t>E. None of the above</a:t>
            </a:r>
          </a:p>
        </p:txBody>
      </p:sp>
      <p:sp>
        <p:nvSpPr>
          <p:cNvPr id="4" name="Slide Number Placeholder 3"/>
          <p:cNvSpPr>
            <a:spLocks noGrp="1"/>
          </p:cNvSpPr>
          <p:nvPr>
            <p:ph type="sldNum" sz="quarter" idx="4"/>
          </p:nvPr>
        </p:nvSpPr>
        <p:spPr/>
        <p:txBody>
          <a:bodyPr/>
          <a:lstStyle/>
          <a:p>
            <a:fld id="{6DAB3F6F-6A30-410C-8DAB-3E7769D71CBC}" type="slidenum">
              <a:rPr lang="en-US" smtClean="0"/>
              <a:pPr/>
              <a:t>19</a:t>
            </a:fld>
            <a:endParaRPr lang="en-US" dirty="0"/>
          </a:p>
        </p:txBody>
      </p:sp>
    </p:spTree>
    <p:extLst>
      <p:ext uri="{BB962C8B-B14F-4D97-AF65-F5344CB8AC3E}">
        <p14:creationId xmlns:p14="http://schemas.microsoft.com/office/powerpoint/2010/main" val="249014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riding a bike down a dirt road&#10;&#10;Description automatically generated">
            <a:extLst>
              <a:ext uri="{FF2B5EF4-FFF2-40B4-BE49-F238E27FC236}">
                <a16:creationId xmlns:a16="http://schemas.microsoft.com/office/drawing/2014/main" id="{658E6ED7-B392-E24D-A7FE-C341EE136ED9}"/>
              </a:ext>
            </a:extLst>
          </p:cNvPr>
          <p:cNvPicPr>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 y="-20024"/>
            <a:ext cx="9144000" cy="4754880"/>
          </a:xfrm>
          <a:prstGeom prst="rect">
            <a:avLst/>
          </a:prstGeom>
        </p:spPr>
      </p:pic>
      <p:sp>
        <p:nvSpPr>
          <p:cNvPr id="29" name="Oval 28">
            <a:extLst>
              <a:ext uri="{FF2B5EF4-FFF2-40B4-BE49-F238E27FC236}">
                <a16:creationId xmlns:a16="http://schemas.microsoft.com/office/drawing/2014/main" id="{DA60396C-1B34-9044-A88A-C46C32062386}"/>
              </a:ext>
            </a:extLst>
          </p:cNvPr>
          <p:cNvSpPr/>
          <p:nvPr/>
        </p:nvSpPr>
        <p:spPr bwMode="auto">
          <a:xfrm>
            <a:off x="4866966" y="2623759"/>
            <a:ext cx="2103120" cy="2103120"/>
          </a:xfrm>
          <a:prstGeom prst="ellipse">
            <a:avLst/>
          </a:prstGeom>
          <a:solidFill>
            <a:schemeClr val="accent2">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a:latin typeface="Arial" charset="0"/>
              <a:ea typeface="ヒラギノ角ゴ Pro W3" pitchFamily="1" charset="-128"/>
            </a:endParaRPr>
          </a:p>
        </p:txBody>
      </p:sp>
      <p:sp>
        <p:nvSpPr>
          <p:cNvPr id="22" name="Rectangle 21">
            <a:extLst>
              <a:ext uri="{FF2B5EF4-FFF2-40B4-BE49-F238E27FC236}">
                <a16:creationId xmlns:a16="http://schemas.microsoft.com/office/drawing/2014/main" id="{8901FFE4-99B1-AD43-A7EE-A45A5D479ABA}"/>
              </a:ext>
            </a:extLst>
          </p:cNvPr>
          <p:cNvSpPr/>
          <p:nvPr/>
        </p:nvSpPr>
        <p:spPr bwMode="auto">
          <a:xfrm>
            <a:off x="0" y="325120"/>
            <a:ext cx="7731760" cy="68072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a:latin typeface="Arial" charset="0"/>
              <a:ea typeface="ヒラギノ角ゴ Pro W3" pitchFamily="1" charset="-128"/>
            </a:endParaRPr>
          </a:p>
        </p:txBody>
      </p:sp>
      <p:sp>
        <p:nvSpPr>
          <p:cNvPr id="5" name="Slide Number Placeholder 4"/>
          <p:cNvSpPr>
            <a:spLocks noGrp="1"/>
          </p:cNvSpPr>
          <p:nvPr>
            <p:ph type="sldNum" sz="quarter" idx="4"/>
          </p:nvPr>
        </p:nvSpPr>
        <p:spPr/>
        <p:txBody>
          <a:bodyPr/>
          <a:lstStyle/>
          <a:p>
            <a:fld id="{F8E24598-D429-A34B-B4A6-5808099B37D3}" type="slidenum">
              <a:rPr lang="en-US" smtClean="0">
                <a:solidFill>
                  <a:schemeClr val="bg1">
                    <a:alpha val="60000"/>
                  </a:schemeClr>
                </a:solidFill>
              </a:rPr>
              <a:pPr/>
              <a:t>2</a:t>
            </a:fld>
            <a:endParaRPr lang="en-US" dirty="0">
              <a:solidFill>
                <a:schemeClr val="bg1">
                  <a:alpha val="60000"/>
                </a:schemeClr>
              </a:solidFill>
            </a:endParaRPr>
          </a:p>
        </p:txBody>
      </p:sp>
      <p:sp>
        <p:nvSpPr>
          <p:cNvPr id="11" name="Title 1">
            <a:extLst>
              <a:ext uri="{FF2B5EF4-FFF2-40B4-BE49-F238E27FC236}">
                <a16:creationId xmlns:a16="http://schemas.microsoft.com/office/drawing/2014/main" id="{4497BD6A-4803-D84F-A29D-462415F940B1}"/>
              </a:ext>
            </a:extLst>
          </p:cNvPr>
          <p:cNvSpPr txBox="1">
            <a:spLocks/>
          </p:cNvSpPr>
          <p:nvPr/>
        </p:nvSpPr>
        <p:spPr bwMode="auto">
          <a:xfrm>
            <a:off x="457201" y="322580"/>
            <a:ext cx="816128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0">
                <a:solidFill>
                  <a:schemeClr val="accent1"/>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a:lstStyle>
          <a:p>
            <a:r>
              <a:rPr lang="en-US" sz="2800" dirty="0"/>
              <a:t>Learning Objectives </a:t>
            </a:r>
          </a:p>
        </p:txBody>
      </p:sp>
      <p:sp>
        <p:nvSpPr>
          <p:cNvPr id="15" name="TextBox 14">
            <a:extLst>
              <a:ext uri="{FF2B5EF4-FFF2-40B4-BE49-F238E27FC236}">
                <a16:creationId xmlns:a16="http://schemas.microsoft.com/office/drawing/2014/main" id="{5D12347D-D676-4448-ADB8-DEB36FED83A0}"/>
              </a:ext>
            </a:extLst>
          </p:cNvPr>
          <p:cNvSpPr txBox="1"/>
          <p:nvPr/>
        </p:nvSpPr>
        <p:spPr>
          <a:xfrm>
            <a:off x="4952137" y="3420567"/>
            <a:ext cx="1906756" cy="461665"/>
          </a:xfrm>
          <a:prstGeom prst="rect">
            <a:avLst/>
          </a:prstGeom>
          <a:noFill/>
        </p:spPr>
        <p:txBody>
          <a:bodyPr wrap="square" rtlCol="0">
            <a:spAutoFit/>
          </a:bodyPr>
          <a:lstStyle/>
          <a:p>
            <a:pPr algn="ctr"/>
            <a:r>
              <a:rPr lang="en-US" sz="1200" dirty="0">
                <a:solidFill>
                  <a:schemeClr val="bg1"/>
                </a:solidFill>
              </a:rPr>
              <a:t>Identify changes to the  Uniform Guidance</a:t>
            </a:r>
          </a:p>
        </p:txBody>
      </p:sp>
      <p:sp>
        <p:nvSpPr>
          <p:cNvPr id="23" name="Oval 22">
            <a:extLst>
              <a:ext uri="{FF2B5EF4-FFF2-40B4-BE49-F238E27FC236}">
                <a16:creationId xmlns:a16="http://schemas.microsoft.com/office/drawing/2014/main" id="{FD49A0E8-9ACC-234C-B81C-2455C8749E6D}"/>
              </a:ext>
            </a:extLst>
          </p:cNvPr>
          <p:cNvSpPr/>
          <p:nvPr/>
        </p:nvSpPr>
        <p:spPr bwMode="auto">
          <a:xfrm>
            <a:off x="2602730" y="2922228"/>
            <a:ext cx="1764625" cy="1764625"/>
          </a:xfrm>
          <a:prstGeom prst="ellipse">
            <a:avLst/>
          </a:prstGeom>
          <a:solidFill>
            <a:schemeClr val="accent3">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a:latin typeface="Arial" charset="0"/>
              <a:ea typeface="ヒラギノ角ゴ Pro W3" pitchFamily="1" charset="-128"/>
            </a:endParaRPr>
          </a:p>
        </p:txBody>
      </p:sp>
      <p:sp>
        <p:nvSpPr>
          <p:cNvPr id="19" name="TextBox 18">
            <a:extLst>
              <a:ext uri="{FF2B5EF4-FFF2-40B4-BE49-F238E27FC236}">
                <a16:creationId xmlns:a16="http://schemas.microsoft.com/office/drawing/2014/main" id="{50A01D91-CE86-3F40-8444-55EBE4D4D6A4}"/>
              </a:ext>
            </a:extLst>
          </p:cNvPr>
          <p:cNvSpPr txBox="1"/>
          <p:nvPr/>
        </p:nvSpPr>
        <p:spPr>
          <a:xfrm>
            <a:off x="2603524" y="3420567"/>
            <a:ext cx="1819427" cy="830997"/>
          </a:xfrm>
          <a:prstGeom prst="rect">
            <a:avLst/>
          </a:prstGeom>
          <a:noFill/>
        </p:spPr>
        <p:txBody>
          <a:bodyPr wrap="square" rtlCol="0">
            <a:spAutoFit/>
          </a:bodyPr>
          <a:lstStyle/>
          <a:p>
            <a:pPr algn="ctr"/>
            <a:r>
              <a:rPr lang="en-US" sz="1200" dirty="0">
                <a:solidFill>
                  <a:schemeClr val="bg1"/>
                </a:solidFill>
              </a:rPr>
              <a:t>Discuss the latest </a:t>
            </a:r>
          </a:p>
          <a:p>
            <a:pPr algn="ctr"/>
            <a:r>
              <a:rPr lang="en-US" sz="1200" dirty="0">
                <a:solidFill>
                  <a:schemeClr val="bg1"/>
                </a:solidFill>
              </a:rPr>
              <a:t>COVID-19 relief bill and government-specific funding</a:t>
            </a:r>
          </a:p>
        </p:txBody>
      </p:sp>
      <p:sp>
        <p:nvSpPr>
          <p:cNvPr id="25" name="Oval 24">
            <a:extLst>
              <a:ext uri="{FF2B5EF4-FFF2-40B4-BE49-F238E27FC236}">
                <a16:creationId xmlns:a16="http://schemas.microsoft.com/office/drawing/2014/main" id="{D6490DA2-027F-0748-833B-6B5D6CAC3259}"/>
              </a:ext>
            </a:extLst>
          </p:cNvPr>
          <p:cNvSpPr/>
          <p:nvPr/>
        </p:nvSpPr>
        <p:spPr bwMode="auto">
          <a:xfrm>
            <a:off x="271978" y="2148621"/>
            <a:ext cx="2143760" cy="2143760"/>
          </a:xfrm>
          <a:prstGeom prst="ellipse">
            <a:avLst/>
          </a:prstGeom>
          <a:solidFill>
            <a:schemeClr val="accent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a:latin typeface="Arial" charset="0"/>
              <a:ea typeface="ヒラギノ角ゴ Pro W3" pitchFamily="1" charset="-128"/>
            </a:endParaRPr>
          </a:p>
        </p:txBody>
      </p:sp>
      <p:sp>
        <p:nvSpPr>
          <p:cNvPr id="27" name="TextBox 26">
            <a:extLst>
              <a:ext uri="{FF2B5EF4-FFF2-40B4-BE49-F238E27FC236}">
                <a16:creationId xmlns:a16="http://schemas.microsoft.com/office/drawing/2014/main" id="{2CBEE32B-1841-2C47-AFC8-13059FA1301C}"/>
              </a:ext>
            </a:extLst>
          </p:cNvPr>
          <p:cNvSpPr txBox="1"/>
          <p:nvPr/>
        </p:nvSpPr>
        <p:spPr>
          <a:xfrm>
            <a:off x="266213" y="2969348"/>
            <a:ext cx="2083193" cy="646331"/>
          </a:xfrm>
          <a:prstGeom prst="rect">
            <a:avLst/>
          </a:prstGeom>
          <a:noFill/>
        </p:spPr>
        <p:txBody>
          <a:bodyPr wrap="square" rtlCol="0">
            <a:spAutoFit/>
          </a:bodyPr>
          <a:lstStyle/>
          <a:p>
            <a:pPr algn="ctr"/>
            <a:r>
              <a:rPr lang="en-US" sz="1200" dirty="0">
                <a:solidFill>
                  <a:schemeClr val="bg1"/>
                </a:solidFill>
              </a:rPr>
              <a:t>Recall specifics of the CARES Act and the Coronavirus Relief Fund</a:t>
            </a:r>
          </a:p>
        </p:txBody>
      </p:sp>
    </p:spTree>
    <p:extLst>
      <p:ext uri="{BB962C8B-B14F-4D97-AF65-F5344CB8AC3E}">
        <p14:creationId xmlns:p14="http://schemas.microsoft.com/office/powerpoint/2010/main" val="299035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509BE96-6B3C-4305-92B7-6A2B8C923C76}"/>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8DD6F0AD-3BAB-4AC8-883B-BA8D2F7ECE0D}"/>
              </a:ext>
            </a:extLst>
          </p:cNvPr>
          <p:cNvSpPr>
            <a:spLocks noGrp="1"/>
          </p:cNvSpPr>
          <p:nvPr>
            <p:ph type="ctrTitle"/>
          </p:nvPr>
        </p:nvSpPr>
        <p:spPr>
          <a:xfrm>
            <a:off x="228600" y="2653999"/>
            <a:ext cx="5278582" cy="1235491"/>
          </a:xfrm>
        </p:spPr>
        <p:txBody>
          <a:bodyPr/>
          <a:lstStyle/>
          <a:p>
            <a:r>
              <a:rPr lang="en-US" dirty="0"/>
              <a:t>American Rescue Plan Act of 2021 (“ARP” or “</a:t>
            </a:r>
            <a:r>
              <a:rPr lang="en-US" dirty="0" err="1"/>
              <a:t>ARPA</a:t>
            </a:r>
            <a:r>
              <a:rPr lang="en-US" dirty="0"/>
              <a:t>”) </a:t>
            </a:r>
          </a:p>
        </p:txBody>
      </p:sp>
    </p:spTree>
    <p:extLst>
      <p:ext uri="{BB962C8B-B14F-4D97-AF65-F5344CB8AC3E}">
        <p14:creationId xmlns:p14="http://schemas.microsoft.com/office/powerpoint/2010/main" val="4198062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852A-CC4D-4008-A02A-D239DC43BFFD}"/>
              </a:ext>
            </a:extLst>
          </p:cNvPr>
          <p:cNvSpPr>
            <a:spLocks noGrp="1"/>
          </p:cNvSpPr>
          <p:nvPr>
            <p:ph type="title"/>
          </p:nvPr>
        </p:nvSpPr>
        <p:spPr/>
        <p:txBody>
          <a:bodyPr/>
          <a:lstStyle/>
          <a:p>
            <a:r>
              <a:rPr lang="en-US" dirty="0"/>
              <a:t>Overview of the American Rescue Plan Act</a:t>
            </a:r>
          </a:p>
        </p:txBody>
      </p:sp>
      <p:sp>
        <p:nvSpPr>
          <p:cNvPr id="3" name="Content Placeholder 2">
            <a:extLst>
              <a:ext uri="{FF2B5EF4-FFF2-40B4-BE49-F238E27FC236}">
                <a16:creationId xmlns:a16="http://schemas.microsoft.com/office/drawing/2014/main" id="{7E8AAC65-4153-428F-B6FD-B8A41FD8BAE3}"/>
              </a:ext>
            </a:extLst>
          </p:cNvPr>
          <p:cNvSpPr>
            <a:spLocks noGrp="1"/>
          </p:cNvSpPr>
          <p:nvPr>
            <p:ph idx="1"/>
          </p:nvPr>
        </p:nvSpPr>
        <p:spPr/>
        <p:txBody>
          <a:bodyPr>
            <a:normAutofit fontScale="92500" lnSpcReduction="10000"/>
          </a:bodyPr>
          <a:lstStyle/>
          <a:p>
            <a:r>
              <a:rPr lang="en-US" b="0" dirty="0"/>
              <a:t>Signed into law March 11, 2021</a:t>
            </a:r>
          </a:p>
          <a:p>
            <a:r>
              <a:rPr lang="en-US" b="0" dirty="0"/>
              <a:t>Significantly larger than prior relief packages, and considerably expands the ability of states, local governments, and tribes to respond to and recover from the COVID-19 pandemic</a:t>
            </a:r>
          </a:p>
          <a:p>
            <a:r>
              <a:rPr lang="en-US" b="0" dirty="0"/>
              <a:t>$1.9 trillion total package, of which $360 billion in aid for state and local governments, and another ~$300+ billion in additional funding for education, rental and housing assistance, and transit areas</a:t>
            </a:r>
          </a:p>
          <a:p>
            <a:r>
              <a:rPr lang="en-US" b="0" dirty="0"/>
              <a:t>Time period for funds available for most programs under ARP is longer than the CARES Act, example: Coronavirus State and Local Fiscal Recovery Funds through 12/31/2024</a:t>
            </a:r>
          </a:p>
        </p:txBody>
      </p:sp>
    </p:spTree>
    <p:extLst>
      <p:ext uri="{BB962C8B-B14F-4D97-AF65-F5344CB8AC3E}">
        <p14:creationId xmlns:p14="http://schemas.microsoft.com/office/powerpoint/2010/main" val="142811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2D Pie Chart">
            <a:extLst>
              <a:ext uri="{FF2B5EF4-FFF2-40B4-BE49-F238E27FC236}">
                <a16:creationId xmlns:a16="http://schemas.microsoft.com/office/drawing/2014/main" id="{8CE6243A-C2AA-904C-80AF-B1519D3BAECE}"/>
              </a:ext>
            </a:extLst>
          </p:cNvPr>
          <p:cNvGraphicFramePr/>
          <p:nvPr/>
        </p:nvGraphicFramePr>
        <p:xfrm>
          <a:off x="2708017" y="938180"/>
          <a:ext cx="3480316" cy="3683496"/>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20" name="Circle">
            <a:extLst>
              <a:ext uri="{FF2B5EF4-FFF2-40B4-BE49-F238E27FC236}">
                <a16:creationId xmlns:a16="http://schemas.microsoft.com/office/drawing/2014/main" id="{B2B3798D-E5C7-EA47-AADC-549F6B77A214}"/>
              </a:ext>
            </a:extLst>
          </p:cNvPr>
          <p:cNvSpPr/>
          <p:nvPr/>
        </p:nvSpPr>
        <p:spPr>
          <a:xfrm>
            <a:off x="3567317" y="1861931"/>
            <a:ext cx="1812215" cy="1812215"/>
          </a:xfrm>
          <a:prstGeom prst="ellipse">
            <a:avLst/>
          </a:prstGeom>
          <a:ln w="12700" cap="flat">
            <a:noFill/>
            <a:miter lim="400000"/>
          </a:ln>
          <a:effectLst/>
        </p:spPr>
        <p:txBody>
          <a:bodyPr wrap="square" lIns="26789" tIns="26789" rIns="26789" bIns="26789" numCol="1" anchor="ctr">
            <a:noAutofit/>
          </a:bodyPr>
          <a:lstStyle/>
          <a:p>
            <a:pPr defTabSz="685663">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3" dirty="0">
              <a:solidFill>
                <a:srgbClr val="FFFFFF"/>
              </a:solidFill>
              <a:effectLst>
                <a:outerShdw blurRad="38100" dist="12700" dir="5400000" rotWithShape="0">
                  <a:srgbClr val="000000">
                    <a:alpha val="50000"/>
                  </a:srgbClr>
                </a:outerShdw>
              </a:effectLst>
              <a:latin typeface="Lato Light" panose="020F0502020204030203" pitchFamily="34" charset="0"/>
              <a:ea typeface="Lato Light" panose="020F0502020204030203" pitchFamily="34" charset="0"/>
              <a:cs typeface="Lato Light" panose="020F0502020204030203" pitchFamily="34" charset="0"/>
              <a:sym typeface="Gill Sans"/>
            </a:endParaRPr>
          </a:p>
        </p:txBody>
      </p:sp>
      <p:sp>
        <p:nvSpPr>
          <p:cNvPr id="22" name="TextBox 21">
            <a:extLst>
              <a:ext uri="{FF2B5EF4-FFF2-40B4-BE49-F238E27FC236}">
                <a16:creationId xmlns:a16="http://schemas.microsoft.com/office/drawing/2014/main" id="{E8F39994-D05F-104F-84C4-509DAB695DC6}"/>
              </a:ext>
            </a:extLst>
          </p:cNvPr>
          <p:cNvSpPr txBox="1"/>
          <p:nvPr/>
        </p:nvSpPr>
        <p:spPr>
          <a:xfrm>
            <a:off x="834316" y="74772"/>
            <a:ext cx="7484101" cy="553998"/>
          </a:xfrm>
          <a:prstGeom prst="rect">
            <a:avLst/>
          </a:prstGeom>
          <a:noFill/>
        </p:spPr>
        <p:txBody>
          <a:bodyPr wrap="none" rtlCol="0">
            <a:spAutoFit/>
          </a:bodyPr>
          <a:lstStyle/>
          <a:p>
            <a:pPr algn="ctr" defTabSz="685663" fontAlgn="base">
              <a:spcBef>
                <a:spcPct val="0"/>
              </a:spcBef>
              <a:spcAft>
                <a:spcPct val="0"/>
              </a:spcAft>
            </a:pPr>
            <a:r>
              <a:rPr lang="en-US" sz="3000" b="1" dirty="0">
                <a:solidFill>
                  <a:srgbClr val="819F3D"/>
                </a:solidFill>
                <a:latin typeface="Calibri" pitchFamily="34" charset="0"/>
                <a:ea typeface="+mj-ea"/>
                <a:cs typeface="Calibri" pitchFamily="34" charset="0"/>
              </a:rPr>
              <a:t>ARP Related Government Funding Highlights</a:t>
            </a:r>
          </a:p>
        </p:txBody>
      </p:sp>
      <p:sp>
        <p:nvSpPr>
          <p:cNvPr id="24" name="TextBox 23">
            <a:extLst>
              <a:ext uri="{FF2B5EF4-FFF2-40B4-BE49-F238E27FC236}">
                <a16:creationId xmlns:a16="http://schemas.microsoft.com/office/drawing/2014/main" id="{FB38F921-B559-B342-BD94-D4C7F76C070B}"/>
              </a:ext>
            </a:extLst>
          </p:cNvPr>
          <p:cNvSpPr txBox="1"/>
          <p:nvPr/>
        </p:nvSpPr>
        <p:spPr>
          <a:xfrm>
            <a:off x="5714206" y="4224178"/>
            <a:ext cx="1253869" cy="276999"/>
          </a:xfrm>
          <a:prstGeom prst="rect">
            <a:avLst/>
          </a:prstGeom>
          <a:noFill/>
        </p:spPr>
        <p:txBody>
          <a:bodyPr wrap="none" rtlCol="0" anchor="ctr" anchorCtr="0">
            <a:spAutoFit/>
          </a:bodyPr>
          <a:lstStyle/>
          <a:p>
            <a:pPr algn="ctr" defTabSz="685663"/>
            <a:r>
              <a:rPr lang="en-US" sz="1200" b="1" dirty="0">
                <a:solidFill>
                  <a:srgbClr val="FFFFFF"/>
                </a:solidFill>
                <a:latin typeface="Poppins" pitchFamily="2" charset="77"/>
                <a:ea typeface="League Spartan" charset="0"/>
                <a:cs typeface="Poppins" pitchFamily="2" charset="77"/>
              </a:rPr>
              <a:t>YOUR TITLE 02</a:t>
            </a:r>
          </a:p>
        </p:txBody>
      </p:sp>
      <p:sp>
        <p:nvSpPr>
          <p:cNvPr id="26" name="Freeform 438">
            <a:extLst>
              <a:ext uri="{FF2B5EF4-FFF2-40B4-BE49-F238E27FC236}">
                <a16:creationId xmlns:a16="http://schemas.microsoft.com/office/drawing/2014/main" id="{AEF4B677-5FF7-6B44-9034-F243FEC50FC9}"/>
              </a:ext>
            </a:extLst>
          </p:cNvPr>
          <p:cNvSpPr>
            <a:spLocks noChangeArrowheads="1"/>
          </p:cNvSpPr>
          <p:nvPr/>
        </p:nvSpPr>
        <p:spPr bwMode="auto">
          <a:xfrm>
            <a:off x="3826464" y="1267363"/>
            <a:ext cx="437951" cy="422228"/>
          </a:xfrm>
          <a:custGeom>
            <a:avLst/>
            <a:gdLst>
              <a:gd name="T0" fmla="*/ 236637 w 309202"/>
              <a:gd name="T1" fmla="*/ 265068 h 298089"/>
              <a:gd name="T2" fmla="*/ 76112 w 309202"/>
              <a:gd name="T3" fmla="*/ 255898 h 298089"/>
              <a:gd name="T4" fmla="*/ 71520 w 309202"/>
              <a:gd name="T5" fmla="*/ 260299 h 298089"/>
              <a:gd name="T6" fmla="*/ 207818 w 309202"/>
              <a:gd name="T7" fmla="*/ 260850 h 298089"/>
              <a:gd name="T8" fmla="*/ 235960 w 309202"/>
              <a:gd name="T9" fmla="*/ 232649 h 298089"/>
              <a:gd name="T10" fmla="*/ 75767 w 309202"/>
              <a:gd name="T11" fmla="*/ 289412 h 298089"/>
              <a:gd name="T12" fmla="*/ 195314 w 309202"/>
              <a:gd name="T13" fmla="*/ 178015 h 298089"/>
              <a:gd name="T14" fmla="*/ 214386 w 309202"/>
              <a:gd name="T15" fmla="*/ 187211 h 298089"/>
              <a:gd name="T16" fmla="*/ 195314 w 309202"/>
              <a:gd name="T17" fmla="*/ 178015 h 298089"/>
              <a:gd name="T18" fmla="*/ 198798 w 309202"/>
              <a:gd name="T19" fmla="*/ 256511 h 298089"/>
              <a:gd name="T20" fmla="*/ 286472 w 309202"/>
              <a:gd name="T21" fmla="*/ 256511 h 298089"/>
              <a:gd name="T22" fmla="*/ 291883 w 309202"/>
              <a:gd name="T23" fmla="*/ 180949 h 298089"/>
              <a:gd name="T24" fmla="*/ 83973 w 309202"/>
              <a:gd name="T25" fmla="*/ 128867 h 298089"/>
              <a:gd name="T26" fmla="*/ 77865 w 309202"/>
              <a:gd name="T27" fmla="*/ 153913 h 298089"/>
              <a:gd name="T28" fmla="*/ 56664 w 309202"/>
              <a:gd name="T29" fmla="*/ 165005 h 298089"/>
              <a:gd name="T30" fmla="*/ 82535 w 309202"/>
              <a:gd name="T31" fmla="*/ 171803 h 298089"/>
              <a:gd name="T32" fmla="*/ 93675 w 309202"/>
              <a:gd name="T33" fmla="*/ 192196 h 298089"/>
              <a:gd name="T34" fmla="*/ 99783 w 309202"/>
              <a:gd name="T35" fmla="*/ 166794 h 298089"/>
              <a:gd name="T36" fmla="*/ 120984 w 309202"/>
              <a:gd name="T37" fmla="*/ 155701 h 298089"/>
              <a:gd name="T38" fmla="*/ 95471 w 309202"/>
              <a:gd name="T39" fmla="*/ 149262 h 298089"/>
              <a:gd name="T40" fmla="*/ 83973 w 309202"/>
              <a:gd name="T41" fmla="*/ 128867 h 298089"/>
              <a:gd name="T42" fmla="*/ 104455 w 309202"/>
              <a:gd name="T43" fmla="*/ 130299 h 298089"/>
              <a:gd name="T44" fmla="*/ 129968 w 309202"/>
              <a:gd name="T45" fmla="*/ 155701 h 298089"/>
              <a:gd name="T46" fmla="*/ 104455 w 309202"/>
              <a:gd name="T47" fmla="*/ 176096 h 298089"/>
              <a:gd name="T48" fmla="*/ 83973 w 309202"/>
              <a:gd name="T49" fmla="*/ 201499 h 298089"/>
              <a:gd name="T50" fmla="*/ 58460 w 309202"/>
              <a:gd name="T51" fmla="*/ 176096 h 298089"/>
              <a:gd name="T52" fmla="*/ 58460 w 309202"/>
              <a:gd name="T53" fmla="*/ 144610 h 298089"/>
              <a:gd name="T54" fmla="*/ 83973 w 309202"/>
              <a:gd name="T55" fmla="*/ 119207 h 298089"/>
              <a:gd name="T56" fmla="*/ 251474 w 309202"/>
              <a:gd name="T57" fmla="*/ 156364 h 298089"/>
              <a:gd name="T58" fmla="*/ 177511 w 309202"/>
              <a:gd name="T59" fmla="*/ 88755 h 298089"/>
              <a:gd name="T60" fmla="*/ 9741 w 309202"/>
              <a:gd name="T61" fmla="*/ 242410 h 298089"/>
              <a:gd name="T62" fmla="*/ 75767 w 309202"/>
              <a:gd name="T63" fmla="*/ 223610 h 298089"/>
              <a:gd name="T64" fmla="*/ 168491 w 309202"/>
              <a:gd name="T65" fmla="*/ 88755 h 298089"/>
              <a:gd name="T66" fmla="*/ 163079 w 309202"/>
              <a:gd name="T67" fmla="*/ 63448 h 298089"/>
              <a:gd name="T68" fmla="*/ 183645 w 309202"/>
              <a:gd name="T69" fmla="*/ 63448 h 298089"/>
              <a:gd name="T70" fmla="*/ 193025 w 309202"/>
              <a:gd name="T71" fmla="*/ 60917 h 298089"/>
              <a:gd name="T72" fmla="*/ 244259 w 309202"/>
              <a:gd name="T73" fmla="*/ 96348 h 298089"/>
              <a:gd name="T74" fmla="*/ 309563 w 309202"/>
              <a:gd name="T75" fmla="*/ 193964 h 298089"/>
              <a:gd name="T76" fmla="*/ 273123 w 309202"/>
              <a:gd name="T77" fmla="*/ 265550 h 298089"/>
              <a:gd name="T78" fmla="*/ 172821 w 309202"/>
              <a:gd name="T79" fmla="*/ 265550 h 298089"/>
              <a:gd name="T80" fmla="*/ 38605 w 309202"/>
              <a:gd name="T81" fmla="*/ 265550 h 298089"/>
              <a:gd name="T82" fmla="*/ 0 w 309202"/>
              <a:gd name="T83" fmla="*/ 97794 h 298089"/>
              <a:gd name="T84" fmla="*/ 154060 w 309202"/>
              <a:gd name="T85" fmla="*/ 60917 h 298089"/>
              <a:gd name="T86" fmla="*/ 228272 w 309202"/>
              <a:gd name="T87" fmla="*/ 17727 h 298089"/>
              <a:gd name="T88" fmla="*/ 205351 w 309202"/>
              <a:gd name="T89" fmla="*/ 44136 h 298089"/>
              <a:gd name="T90" fmla="*/ 221724 w 309202"/>
              <a:gd name="T91" fmla="*/ 17727 h 298089"/>
              <a:gd name="T92" fmla="*/ 145262 w 309202"/>
              <a:gd name="T93" fmla="*/ 36068 h 298089"/>
              <a:gd name="T94" fmla="*/ 139077 w 309202"/>
              <a:gd name="T95" fmla="*/ 43036 h 298089"/>
              <a:gd name="T96" fmla="*/ 173239 w 309202"/>
              <a:gd name="T97" fmla="*/ 0 h 298089"/>
              <a:gd name="T98" fmla="*/ 173239 w 309202"/>
              <a:gd name="T99" fmla="*/ 36192 h 298089"/>
              <a:gd name="T100" fmla="*/ 173239 w 309202"/>
              <a:gd name="T101" fmla="*/ 0 h 2980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9202" h="298089">
                <a:moveTo>
                  <a:pt x="236361" y="255588"/>
                </a:moveTo>
                <a:cubicBezTo>
                  <a:pt x="238831" y="255588"/>
                  <a:pt x="240947" y="257420"/>
                  <a:pt x="240947" y="259984"/>
                </a:cubicBezTo>
                <a:cubicBezTo>
                  <a:pt x="240947" y="262915"/>
                  <a:pt x="238831" y="264747"/>
                  <a:pt x="236361" y="264747"/>
                </a:cubicBezTo>
                <a:cubicBezTo>
                  <a:pt x="233892" y="264747"/>
                  <a:pt x="231775" y="262915"/>
                  <a:pt x="231775" y="259984"/>
                </a:cubicBezTo>
                <a:cubicBezTo>
                  <a:pt x="231775" y="257420"/>
                  <a:pt x="233892" y="255588"/>
                  <a:pt x="236361" y="255588"/>
                </a:cubicBezTo>
                <a:close/>
                <a:moveTo>
                  <a:pt x="76023" y="255588"/>
                </a:moveTo>
                <a:cubicBezTo>
                  <a:pt x="78492" y="255588"/>
                  <a:pt x="80609" y="257420"/>
                  <a:pt x="80609" y="259984"/>
                </a:cubicBezTo>
                <a:cubicBezTo>
                  <a:pt x="80609" y="262915"/>
                  <a:pt x="78492" y="264747"/>
                  <a:pt x="76023" y="264747"/>
                </a:cubicBezTo>
                <a:cubicBezTo>
                  <a:pt x="73554" y="264747"/>
                  <a:pt x="71437" y="262915"/>
                  <a:pt x="71437" y="259984"/>
                </a:cubicBezTo>
                <a:cubicBezTo>
                  <a:pt x="71437" y="257420"/>
                  <a:pt x="73554" y="255588"/>
                  <a:pt x="76023" y="255588"/>
                </a:cubicBezTo>
                <a:close/>
                <a:moveTo>
                  <a:pt x="235685" y="232368"/>
                </a:moveTo>
                <a:cubicBezTo>
                  <a:pt x="220189" y="232368"/>
                  <a:pt x="207576" y="245367"/>
                  <a:pt x="207576" y="260534"/>
                </a:cubicBezTo>
                <a:cubicBezTo>
                  <a:pt x="207576" y="276062"/>
                  <a:pt x="220189" y="289062"/>
                  <a:pt x="235685" y="289062"/>
                </a:cubicBezTo>
                <a:cubicBezTo>
                  <a:pt x="251181" y="289062"/>
                  <a:pt x="263795" y="276062"/>
                  <a:pt x="263795" y="260534"/>
                </a:cubicBezTo>
                <a:cubicBezTo>
                  <a:pt x="263795" y="245367"/>
                  <a:pt x="251181" y="232368"/>
                  <a:pt x="235685" y="232368"/>
                </a:cubicBezTo>
                <a:close/>
                <a:moveTo>
                  <a:pt x="75679" y="232368"/>
                </a:moveTo>
                <a:cubicBezTo>
                  <a:pt x="60182" y="232368"/>
                  <a:pt x="47569" y="245367"/>
                  <a:pt x="47569" y="260534"/>
                </a:cubicBezTo>
                <a:cubicBezTo>
                  <a:pt x="47569" y="276062"/>
                  <a:pt x="60182" y="289062"/>
                  <a:pt x="75679" y="289062"/>
                </a:cubicBezTo>
                <a:cubicBezTo>
                  <a:pt x="91175" y="289062"/>
                  <a:pt x="103788" y="276062"/>
                  <a:pt x="103788" y="260534"/>
                </a:cubicBezTo>
                <a:cubicBezTo>
                  <a:pt x="103788" y="245367"/>
                  <a:pt x="91175" y="232368"/>
                  <a:pt x="75679" y="232368"/>
                </a:cubicBezTo>
                <a:close/>
                <a:moveTo>
                  <a:pt x="195086" y="177800"/>
                </a:moveTo>
                <a:lnTo>
                  <a:pt x="214136" y="177800"/>
                </a:lnTo>
                <a:cubicBezTo>
                  <a:pt x="216605" y="177800"/>
                  <a:pt x="218722" y="179841"/>
                  <a:pt x="218722" y="182222"/>
                </a:cubicBezTo>
                <a:cubicBezTo>
                  <a:pt x="218722" y="184603"/>
                  <a:pt x="216605" y="186985"/>
                  <a:pt x="214136" y="186985"/>
                </a:cubicBezTo>
                <a:lnTo>
                  <a:pt x="195086" y="186985"/>
                </a:lnTo>
                <a:cubicBezTo>
                  <a:pt x="192617" y="186985"/>
                  <a:pt x="190500" y="184603"/>
                  <a:pt x="190500" y="182222"/>
                </a:cubicBezTo>
                <a:cubicBezTo>
                  <a:pt x="190500" y="179841"/>
                  <a:pt x="192617" y="177800"/>
                  <a:pt x="195086" y="177800"/>
                </a:cubicBezTo>
                <a:close/>
                <a:moveTo>
                  <a:pt x="177304" y="165563"/>
                </a:moveTo>
                <a:lnTo>
                  <a:pt x="177304" y="256201"/>
                </a:lnTo>
                <a:lnTo>
                  <a:pt x="198566" y="256201"/>
                </a:lnTo>
                <a:cubicBezTo>
                  <a:pt x="201089" y="237423"/>
                  <a:pt x="216585" y="223340"/>
                  <a:pt x="235685" y="223340"/>
                </a:cubicBezTo>
                <a:cubicBezTo>
                  <a:pt x="254785" y="223340"/>
                  <a:pt x="270642" y="237423"/>
                  <a:pt x="272804" y="256201"/>
                </a:cubicBezTo>
                <a:lnTo>
                  <a:pt x="286138" y="256201"/>
                </a:lnTo>
                <a:cubicBezTo>
                  <a:pt x="293706" y="256201"/>
                  <a:pt x="299832" y="249701"/>
                  <a:pt x="299832" y="242117"/>
                </a:cubicBezTo>
                <a:lnTo>
                  <a:pt x="299832" y="193729"/>
                </a:lnTo>
                <a:cubicBezTo>
                  <a:pt x="299832" y="187952"/>
                  <a:pt x="296589" y="183257"/>
                  <a:pt x="291543" y="180730"/>
                </a:cubicBezTo>
                <a:lnTo>
                  <a:pt x="256227" y="165563"/>
                </a:lnTo>
                <a:lnTo>
                  <a:pt x="177304" y="165563"/>
                </a:lnTo>
                <a:close/>
                <a:moveTo>
                  <a:pt x="83875" y="128711"/>
                </a:moveTo>
                <a:cubicBezTo>
                  <a:pt x="82798" y="128711"/>
                  <a:pt x="82439" y="129069"/>
                  <a:pt x="82439" y="130141"/>
                </a:cubicBezTo>
                <a:lnTo>
                  <a:pt x="82439" y="149081"/>
                </a:lnTo>
                <a:cubicBezTo>
                  <a:pt x="82439" y="151582"/>
                  <a:pt x="80286" y="153727"/>
                  <a:pt x="77774" y="153727"/>
                </a:cubicBezTo>
                <a:lnTo>
                  <a:pt x="58392" y="153727"/>
                </a:lnTo>
                <a:cubicBezTo>
                  <a:pt x="57674" y="153727"/>
                  <a:pt x="56598" y="154441"/>
                  <a:pt x="56598" y="155513"/>
                </a:cubicBezTo>
                <a:lnTo>
                  <a:pt x="56598" y="164805"/>
                </a:lnTo>
                <a:cubicBezTo>
                  <a:pt x="56598" y="165877"/>
                  <a:pt x="57674" y="166592"/>
                  <a:pt x="58392" y="166592"/>
                </a:cubicBezTo>
                <a:lnTo>
                  <a:pt x="77774" y="166592"/>
                </a:lnTo>
                <a:cubicBezTo>
                  <a:pt x="80286" y="166592"/>
                  <a:pt x="82439" y="168736"/>
                  <a:pt x="82439" y="171595"/>
                </a:cubicBezTo>
                <a:lnTo>
                  <a:pt x="82439" y="190177"/>
                </a:lnTo>
                <a:cubicBezTo>
                  <a:pt x="82439" y="191249"/>
                  <a:pt x="82798" y="191964"/>
                  <a:pt x="83875" y="191964"/>
                </a:cubicBezTo>
                <a:lnTo>
                  <a:pt x="93566" y="191964"/>
                </a:lnTo>
                <a:cubicBezTo>
                  <a:pt x="94284" y="191964"/>
                  <a:pt x="95360" y="191249"/>
                  <a:pt x="95360" y="190177"/>
                </a:cubicBezTo>
                <a:lnTo>
                  <a:pt x="95360" y="171595"/>
                </a:lnTo>
                <a:cubicBezTo>
                  <a:pt x="95360" y="168736"/>
                  <a:pt x="97155" y="166592"/>
                  <a:pt x="99667" y="166592"/>
                </a:cubicBezTo>
                <a:lnTo>
                  <a:pt x="119049" y="166592"/>
                </a:lnTo>
                <a:cubicBezTo>
                  <a:pt x="119766" y="166592"/>
                  <a:pt x="120843" y="165877"/>
                  <a:pt x="120843" y="164805"/>
                </a:cubicBezTo>
                <a:lnTo>
                  <a:pt x="120843" y="155513"/>
                </a:lnTo>
                <a:cubicBezTo>
                  <a:pt x="120843" y="154441"/>
                  <a:pt x="119766" y="153727"/>
                  <a:pt x="119049" y="153727"/>
                </a:cubicBezTo>
                <a:lnTo>
                  <a:pt x="99667" y="153727"/>
                </a:lnTo>
                <a:cubicBezTo>
                  <a:pt x="97155" y="153727"/>
                  <a:pt x="95360" y="151582"/>
                  <a:pt x="95360" y="149081"/>
                </a:cubicBezTo>
                <a:lnTo>
                  <a:pt x="95360" y="130141"/>
                </a:lnTo>
                <a:cubicBezTo>
                  <a:pt x="95360" y="129069"/>
                  <a:pt x="94284" y="128711"/>
                  <a:pt x="93566" y="128711"/>
                </a:cubicBezTo>
                <a:lnTo>
                  <a:pt x="83875" y="128711"/>
                </a:lnTo>
                <a:close/>
                <a:moveTo>
                  <a:pt x="83875" y="119063"/>
                </a:moveTo>
                <a:lnTo>
                  <a:pt x="93566" y="119063"/>
                </a:lnTo>
                <a:cubicBezTo>
                  <a:pt x="99667" y="119063"/>
                  <a:pt x="104333" y="124066"/>
                  <a:pt x="104333" y="130141"/>
                </a:cubicBezTo>
                <a:lnTo>
                  <a:pt x="104333" y="144435"/>
                </a:lnTo>
                <a:lnTo>
                  <a:pt x="119049" y="144435"/>
                </a:lnTo>
                <a:cubicBezTo>
                  <a:pt x="124791" y="144435"/>
                  <a:pt x="129816" y="149438"/>
                  <a:pt x="129816" y="155513"/>
                </a:cubicBezTo>
                <a:lnTo>
                  <a:pt x="129816" y="164805"/>
                </a:lnTo>
                <a:cubicBezTo>
                  <a:pt x="129816" y="170880"/>
                  <a:pt x="124791" y="175883"/>
                  <a:pt x="119049" y="175883"/>
                </a:cubicBezTo>
                <a:lnTo>
                  <a:pt x="104333" y="175883"/>
                </a:lnTo>
                <a:lnTo>
                  <a:pt x="104333" y="190177"/>
                </a:lnTo>
                <a:cubicBezTo>
                  <a:pt x="104333" y="196252"/>
                  <a:pt x="99667" y="201255"/>
                  <a:pt x="93566" y="201255"/>
                </a:cubicBezTo>
                <a:lnTo>
                  <a:pt x="83875" y="201255"/>
                </a:lnTo>
                <a:cubicBezTo>
                  <a:pt x="77774" y="201255"/>
                  <a:pt x="73108" y="196252"/>
                  <a:pt x="73108" y="190177"/>
                </a:cubicBezTo>
                <a:lnTo>
                  <a:pt x="73108" y="175883"/>
                </a:lnTo>
                <a:lnTo>
                  <a:pt x="58392" y="175883"/>
                </a:lnTo>
                <a:cubicBezTo>
                  <a:pt x="52291" y="175883"/>
                  <a:pt x="47625" y="170880"/>
                  <a:pt x="47625" y="164805"/>
                </a:cubicBezTo>
                <a:lnTo>
                  <a:pt x="47625" y="155513"/>
                </a:lnTo>
                <a:cubicBezTo>
                  <a:pt x="47625" y="149438"/>
                  <a:pt x="52291" y="144435"/>
                  <a:pt x="58392" y="144435"/>
                </a:cubicBezTo>
                <a:lnTo>
                  <a:pt x="73108" y="144435"/>
                </a:lnTo>
                <a:lnTo>
                  <a:pt x="73108" y="130141"/>
                </a:lnTo>
                <a:cubicBezTo>
                  <a:pt x="73108" y="124066"/>
                  <a:pt x="77774" y="119063"/>
                  <a:pt x="83875" y="119063"/>
                </a:cubicBezTo>
                <a:close/>
                <a:moveTo>
                  <a:pt x="177304" y="88648"/>
                </a:moveTo>
                <a:lnTo>
                  <a:pt x="177304" y="156175"/>
                </a:lnTo>
                <a:lnTo>
                  <a:pt x="251181" y="156175"/>
                </a:lnTo>
                <a:lnTo>
                  <a:pt x="234965" y="98759"/>
                </a:lnTo>
                <a:cubicBezTo>
                  <a:pt x="233163" y="92620"/>
                  <a:pt x="227757" y="88648"/>
                  <a:pt x="221270" y="88648"/>
                </a:cubicBezTo>
                <a:lnTo>
                  <a:pt x="177304" y="88648"/>
                </a:lnTo>
                <a:close/>
                <a:moveTo>
                  <a:pt x="19100" y="88648"/>
                </a:moveTo>
                <a:cubicBezTo>
                  <a:pt x="13694" y="88648"/>
                  <a:pt x="9730" y="92620"/>
                  <a:pt x="9730" y="97676"/>
                </a:cubicBezTo>
                <a:lnTo>
                  <a:pt x="9730" y="242117"/>
                </a:lnTo>
                <a:cubicBezTo>
                  <a:pt x="9730" y="249701"/>
                  <a:pt x="15856" y="256201"/>
                  <a:pt x="23424" y="256201"/>
                </a:cubicBezTo>
                <a:lnTo>
                  <a:pt x="38560" y="256201"/>
                </a:lnTo>
                <a:cubicBezTo>
                  <a:pt x="40722" y="237423"/>
                  <a:pt x="56579" y="223340"/>
                  <a:pt x="75679" y="223340"/>
                </a:cubicBezTo>
                <a:cubicBezTo>
                  <a:pt x="94778" y="223340"/>
                  <a:pt x="110635" y="237423"/>
                  <a:pt x="112797" y="256201"/>
                </a:cubicBezTo>
                <a:lnTo>
                  <a:pt x="168295" y="256201"/>
                </a:lnTo>
                <a:lnTo>
                  <a:pt x="168295" y="88648"/>
                </a:lnTo>
                <a:lnTo>
                  <a:pt x="19100" y="88648"/>
                </a:lnTo>
                <a:close/>
                <a:moveTo>
                  <a:pt x="173340" y="55788"/>
                </a:moveTo>
                <a:cubicBezTo>
                  <a:pt x="168295" y="55788"/>
                  <a:pt x="163970" y="59038"/>
                  <a:pt x="162889" y="63371"/>
                </a:cubicBezTo>
                <a:lnTo>
                  <a:pt x="158204" y="79259"/>
                </a:lnTo>
                <a:lnTo>
                  <a:pt x="188116" y="79259"/>
                </a:lnTo>
                <a:lnTo>
                  <a:pt x="183431" y="63371"/>
                </a:lnTo>
                <a:cubicBezTo>
                  <a:pt x="182350" y="59038"/>
                  <a:pt x="178025" y="55788"/>
                  <a:pt x="173340" y="55788"/>
                </a:cubicBezTo>
                <a:close/>
                <a:moveTo>
                  <a:pt x="173340" y="46038"/>
                </a:moveTo>
                <a:cubicBezTo>
                  <a:pt x="181989" y="46038"/>
                  <a:pt x="190278" y="52538"/>
                  <a:pt x="192800" y="60843"/>
                </a:cubicBezTo>
                <a:lnTo>
                  <a:pt x="197846" y="79259"/>
                </a:lnTo>
                <a:lnTo>
                  <a:pt x="221270" y="79259"/>
                </a:lnTo>
                <a:cubicBezTo>
                  <a:pt x="231721" y="79259"/>
                  <a:pt x="241091" y="86120"/>
                  <a:pt x="243974" y="96231"/>
                </a:cubicBezTo>
                <a:lnTo>
                  <a:pt x="260912" y="157619"/>
                </a:lnTo>
                <a:lnTo>
                  <a:pt x="295147" y="172424"/>
                </a:lnTo>
                <a:cubicBezTo>
                  <a:pt x="303796" y="176035"/>
                  <a:pt x="309202" y="184341"/>
                  <a:pt x="309202" y="193729"/>
                </a:cubicBezTo>
                <a:lnTo>
                  <a:pt x="309202" y="242117"/>
                </a:lnTo>
                <a:cubicBezTo>
                  <a:pt x="309202" y="254756"/>
                  <a:pt x="299111" y="265229"/>
                  <a:pt x="286138" y="265229"/>
                </a:cubicBezTo>
                <a:lnTo>
                  <a:pt x="272804" y="265229"/>
                </a:lnTo>
                <a:cubicBezTo>
                  <a:pt x="270642" y="284006"/>
                  <a:pt x="254785" y="298089"/>
                  <a:pt x="235685" y="298089"/>
                </a:cubicBezTo>
                <a:cubicBezTo>
                  <a:pt x="216585" y="298089"/>
                  <a:pt x="201089" y="284006"/>
                  <a:pt x="198566" y="265229"/>
                </a:cubicBezTo>
                <a:lnTo>
                  <a:pt x="172619" y="265229"/>
                </a:lnTo>
                <a:lnTo>
                  <a:pt x="112797" y="265229"/>
                </a:lnTo>
                <a:cubicBezTo>
                  <a:pt x="110635" y="284006"/>
                  <a:pt x="94778" y="298089"/>
                  <a:pt x="75679" y="298089"/>
                </a:cubicBezTo>
                <a:cubicBezTo>
                  <a:pt x="56579" y="298089"/>
                  <a:pt x="40722" y="284006"/>
                  <a:pt x="38560" y="265229"/>
                </a:cubicBezTo>
                <a:lnTo>
                  <a:pt x="23424" y="265229"/>
                </a:lnTo>
                <a:cubicBezTo>
                  <a:pt x="10811" y="265229"/>
                  <a:pt x="0" y="254756"/>
                  <a:pt x="0" y="242117"/>
                </a:cubicBezTo>
                <a:lnTo>
                  <a:pt x="0" y="97676"/>
                </a:lnTo>
                <a:cubicBezTo>
                  <a:pt x="0" y="87565"/>
                  <a:pt x="8649" y="79259"/>
                  <a:pt x="19100" y="79259"/>
                </a:cubicBezTo>
                <a:lnTo>
                  <a:pt x="148474" y="79259"/>
                </a:lnTo>
                <a:lnTo>
                  <a:pt x="153880" y="60843"/>
                </a:lnTo>
                <a:cubicBezTo>
                  <a:pt x="156403" y="52177"/>
                  <a:pt x="163970" y="46038"/>
                  <a:pt x="173340" y="46038"/>
                </a:cubicBezTo>
                <a:close/>
                <a:moveTo>
                  <a:pt x="221465" y="17706"/>
                </a:moveTo>
                <a:cubicBezTo>
                  <a:pt x="223646" y="15875"/>
                  <a:pt x="226553" y="15875"/>
                  <a:pt x="228006" y="17706"/>
                </a:cubicBezTo>
                <a:cubicBezTo>
                  <a:pt x="229823" y="19905"/>
                  <a:pt x="229823" y="22835"/>
                  <a:pt x="228006" y="24667"/>
                </a:cubicBezTo>
                <a:lnTo>
                  <a:pt x="208383" y="42984"/>
                </a:lnTo>
                <a:cubicBezTo>
                  <a:pt x="207293" y="43717"/>
                  <a:pt x="206203" y="44083"/>
                  <a:pt x="205112" y="44083"/>
                </a:cubicBezTo>
                <a:cubicBezTo>
                  <a:pt x="203659" y="44083"/>
                  <a:pt x="202569" y="43717"/>
                  <a:pt x="201842" y="42618"/>
                </a:cubicBezTo>
                <a:cubicBezTo>
                  <a:pt x="200025" y="40786"/>
                  <a:pt x="200025" y="37489"/>
                  <a:pt x="201842" y="36024"/>
                </a:cubicBezTo>
                <a:lnTo>
                  <a:pt x="221465" y="17706"/>
                </a:lnTo>
                <a:close/>
                <a:moveTo>
                  <a:pt x="119292" y="17706"/>
                </a:moveTo>
                <a:cubicBezTo>
                  <a:pt x="121109" y="15875"/>
                  <a:pt x="124016" y="15875"/>
                  <a:pt x="125833" y="17706"/>
                </a:cubicBezTo>
                <a:lnTo>
                  <a:pt x="145093" y="36024"/>
                </a:lnTo>
                <a:cubicBezTo>
                  <a:pt x="147273" y="37489"/>
                  <a:pt x="147273" y="40786"/>
                  <a:pt x="145820" y="42618"/>
                </a:cubicBezTo>
                <a:cubicBezTo>
                  <a:pt x="144730" y="43717"/>
                  <a:pt x="143276" y="44083"/>
                  <a:pt x="142186" y="44083"/>
                </a:cubicBezTo>
                <a:cubicBezTo>
                  <a:pt x="141096" y="44083"/>
                  <a:pt x="140006" y="43717"/>
                  <a:pt x="138915" y="42984"/>
                </a:cubicBezTo>
                <a:lnTo>
                  <a:pt x="119292" y="24667"/>
                </a:lnTo>
                <a:cubicBezTo>
                  <a:pt x="117475" y="22835"/>
                  <a:pt x="117475" y="19905"/>
                  <a:pt x="119292" y="17706"/>
                </a:cubicBezTo>
                <a:close/>
                <a:moveTo>
                  <a:pt x="173037" y="0"/>
                </a:moveTo>
                <a:cubicBezTo>
                  <a:pt x="175602" y="0"/>
                  <a:pt x="177434" y="2191"/>
                  <a:pt x="177434" y="4746"/>
                </a:cubicBezTo>
                <a:lnTo>
                  <a:pt x="177434" y="31766"/>
                </a:lnTo>
                <a:cubicBezTo>
                  <a:pt x="177434" y="34322"/>
                  <a:pt x="175602" y="36148"/>
                  <a:pt x="173037" y="36148"/>
                </a:cubicBezTo>
                <a:cubicBezTo>
                  <a:pt x="170473" y="36148"/>
                  <a:pt x="168275" y="34322"/>
                  <a:pt x="168275" y="31766"/>
                </a:cubicBezTo>
                <a:lnTo>
                  <a:pt x="168275" y="4746"/>
                </a:lnTo>
                <a:cubicBezTo>
                  <a:pt x="168275" y="2191"/>
                  <a:pt x="170473" y="0"/>
                  <a:pt x="173037" y="0"/>
                </a:cubicBezTo>
                <a:close/>
              </a:path>
            </a:pathLst>
          </a:custGeom>
          <a:solidFill>
            <a:schemeClr val="bg1"/>
          </a:solidFill>
          <a:ln>
            <a:noFill/>
          </a:ln>
          <a:effectLst/>
        </p:spPr>
        <p:txBody>
          <a:bodyPr anchor="ctr"/>
          <a:lstStyle/>
          <a:p>
            <a:pPr defTabSz="685663"/>
            <a:endParaRPr lang="en-US" sz="1350" dirty="0">
              <a:solidFill>
                <a:srgbClr val="424242"/>
              </a:solidFill>
              <a:latin typeface="Lato Light" panose="020F0502020204030203" pitchFamily="34" charset="0"/>
            </a:endParaRPr>
          </a:p>
        </p:txBody>
      </p:sp>
      <p:sp>
        <p:nvSpPr>
          <p:cNvPr id="28" name="Freeform 436">
            <a:extLst>
              <a:ext uri="{FF2B5EF4-FFF2-40B4-BE49-F238E27FC236}">
                <a16:creationId xmlns:a16="http://schemas.microsoft.com/office/drawing/2014/main" id="{48418962-FD5E-154E-ABC7-55D42C1796F4}"/>
              </a:ext>
            </a:extLst>
          </p:cNvPr>
          <p:cNvSpPr>
            <a:spLocks noChangeArrowheads="1"/>
          </p:cNvSpPr>
          <p:nvPr/>
        </p:nvSpPr>
        <p:spPr bwMode="auto">
          <a:xfrm>
            <a:off x="3111616" y="2000207"/>
            <a:ext cx="435705" cy="408755"/>
          </a:xfrm>
          <a:custGeom>
            <a:avLst/>
            <a:gdLst>
              <a:gd name="T0" fmla="*/ 266063 w 308859"/>
              <a:gd name="T1" fmla="*/ 92507 h 288564"/>
              <a:gd name="T2" fmla="*/ 257458 w 308859"/>
              <a:gd name="T3" fmla="*/ 141702 h 288564"/>
              <a:gd name="T4" fmla="*/ 268573 w 308859"/>
              <a:gd name="T5" fmla="*/ 146766 h 288564"/>
              <a:gd name="T6" fmla="*/ 276102 w 308859"/>
              <a:gd name="T7" fmla="*/ 90337 h 288564"/>
              <a:gd name="T8" fmla="*/ 37831 w 308859"/>
              <a:gd name="T9" fmla="*/ 88889 h 288564"/>
              <a:gd name="T10" fmla="*/ 32454 w 308859"/>
              <a:gd name="T11" fmla="*/ 99379 h 288564"/>
              <a:gd name="T12" fmla="*/ 41776 w 308859"/>
              <a:gd name="T13" fmla="*/ 145319 h 288564"/>
              <a:gd name="T14" fmla="*/ 45720 w 308859"/>
              <a:gd name="T15" fmla="*/ 110955 h 288564"/>
              <a:gd name="T16" fmla="*/ 37831 w 308859"/>
              <a:gd name="T17" fmla="*/ 88889 h 288564"/>
              <a:gd name="T18" fmla="*/ 295823 w 308859"/>
              <a:gd name="T19" fmla="*/ 74059 h 288564"/>
              <a:gd name="T20" fmla="*/ 248136 w 308859"/>
              <a:gd name="T21" fmla="*/ 278796 h 288564"/>
              <a:gd name="T22" fmla="*/ 232718 w 308859"/>
              <a:gd name="T23" fmla="*/ 288925 h 288564"/>
              <a:gd name="T24" fmla="*/ 231284 w 308859"/>
              <a:gd name="T25" fmla="*/ 279882 h 288564"/>
              <a:gd name="T26" fmla="*/ 295106 w 308859"/>
              <a:gd name="T27" fmla="*/ 91784 h 288564"/>
              <a:gd name="T28" fmla="*/ 287577 w 308859"/>
              <a:gd name="T29" fmla="*/ 82379 h 288564"/>
              <a:gd name="T30" fmla="*/ 273593 w 308859"/>
              <a:gd name="T31" fmla="*/ 164491 h 288564"/>
              <a:gd name="T32" fmla="*/ 241682 w 308859"/>
              <a:gd name="T33" fmla="*/ 223091 h 288564"/>
              <a:gd name="T34" fmla="*/ 238097 w 308859"/>
              <a:gd name="T35" fmla="*/ 215494 h 288564"/>
              <a:gd name="T36" fmla="*/ 261403 w 308859"/>
              <a:gd name="T37" fmla="*/ 153639 h 288564"/>
              <a:gd name="T38" fmla="*/ 245985 w 308859"/>
              <a:gd name="T39" fmla="*/ 156171 h 288564"/>
              <a:gd name="T40" fmla="*/ 187183 w 308859"/>
              <a:gd name="T41" fmla="*/ 232134 h 288564"/>
              <a:gd name="T42" fmla="*/ 180728 w 308859"/>
              <a:gd name="T43" fmla="*/ 259625 h 288564"/>
              <a:gd name="T44" fmla="*/ 174992 w 308859"/>
              <a:gd name="T45" fmla="*/ 256369 h 288564"/>
              <a:gd name="T46" fmla="*/ 208696 w 308859"/>
              <a:gd name="T47" fmla="*/ 192706 h 288564"/>
              <a:gd name="T48" fmla="*/ 247778 w 308859"/>
              <a:gd name="T49" fmla="*/ 142425 h 288564"/>
              <a:gd name="T50" fmla="*/ 257458 w 308859"/>
              <a:gd name="T51" fmla="*/ 88528 h 288564"/>
              <a:gd name="T52" fmla="*/ 277895 w 308859"/>
              <a:gd name="T53" fmla="*/ 80931 h 288564"/>
              <a:gd name="T54" fmla="*/ 12374 w 308859"/>
              <a:gd name="T55" fmla="*/ 74059 h 288564"/>
              <a:gd name="T56" fmla="*/ 29944 w 308859"/>
              <a:gd name="T57" fmla="*/ 80931 h 288564"/>
              <a:gd name="T58" fmla="*/ 50381 w 308859"/>
              <a:gd name="T59" fmla="*/ 88528 h 288564"/>
              <a:gd name="T60" fmla="*/ 60062 w 308859"/>
              <a:gd name="T61" fmla="*/ 142425 h 288564"/>
              <a:gd name="T62" fmla="*/ 99143 w 308859"/>
              <a:gd name="T63" fmla="*/ 192706 h 288564"/>
              <a:gd name="T64" fmla="*/ 133207 w 308859"/>
              <a:gd name="T65" fmla="*/ 256369 h 288564"/>
              <a:gd name="T66" fmla="*/ 127110 w 308859"/>
              <a:gd name="T67" fmla="*/ 259625 h 288564"/>
              <a:gd name="T68" fmla="*/ 121016 w 308859"/>
              <a:gd name="T69" fmla="*/ 232134 h 288564"/>
              <a:gd name="T70" fmla="*/ 62213 w 308859"/>
              <a:gd name="T71" fmla="*/ 156171 h 288564"/>
              <a:gd name="T72" fmla="*/ 46437 w 308859"/>
              <a:gd name="T73" fmla="*/ 153639 h 288564"/>
              <a:gd name="T74" fmla="*/ 70101 w 308859"/>
              <a:gd name="T75" fmla="*/ 215494 h 288564"/>
              <a:gd name="T76" fmla="*/ 66516 w 308859"/>
              <a:gd name="T77" fmla="*/ 223091 h 288564"/>
              <a:gd name="T78" fmla="*/ 34605 w 308859"/>
              <a:gd name="T79" fmla="*/ 164491 h 288564"/>
              <a:gd name="T80" fmla="*/ 20622 w 308859"/>
              <a:gd name="T81" fmla="*/ 82379 h 288564"/>
              <a:gd name="T82" fmla="*/ 12733 w 308859"/>
              <a:gd name="T83" fmla="*/ 91421 h 288564"/>
              <a:gd name="T84" fmla="*/ 76913 w 308859"/>
              <a:gd name="T85" fmla="*/ 279882 h 288564"/>
              <a:gd name="T86" fmla="*/ 75121 w 308859"/>
              <a:gd name="T87" fmla="*/ 288925 h 288564"/>
              <a:gd name="T88" fmla="*/ 60062 w 308859"/>
              <a:gd name="T89" fmla="*/ 278796 h 288564"/>
              <a:gd name="T90" fmla="*/ 12374 w 308859"/>
              <a:gd name="T91" fmla="*/ 74059 h 288564"/>
              <a:gd name="T92" fmla="*/ 200423 w 308859"/>
              <a:gd name="T93" fmla="*/ 51214 h 288564"/>
              <a:gd name="T94" fmla="*/ 154502 w 308859"/>
              <a:gd name="T95" fmla="*/ 101367 h 288564"/>
              <a:gd name="T96" fmla="*/ 129939 w 308859"/>
              <a:gd name="T97" fmla="*/ 77553 h 288564"/>
              <a:gd name="T98" fmla="*/ 136703 w 308859"/>
              <a:gd name="T99" fmla="*/ 71059 h 288564"/>
              <a:gd name="T100" fmla="*/ 193659 w 308859"/>
              <a:gd name="T101" fmla="*/ 45080 h 288564"/>
              <a:gd name="T102" fmla="*/ 118641 w 308859"/>
              <a:gd name="T103" fmla="*/ 9379 h 288564"/>
              <a:gd name="T104" fmla="*/ 155681 w 308859"/>
              <a:gd name="T105" fmla="*/ 141769 h 288564"/>
              <a:gd name="T106" fmla="*/ 192722 w 308859"/>
              <a:gd name="T107" fmla="*/ 9379 h 288564"/>
              <a:gd name="T108" fmla="*/ 151725 w 308859"/>
              <a:gd name="T109" fmla="*/ 28498 h 288564"/>
              <a:gd name="T110" fmla="*/ 118641 w 308859"/>
              <a:gd name="T111" fmla="*/ 0 h 288564"/>
              <a:gd name="T112" fmla="*/ 192722 w 308859"/>
              <a:gd name="T113" fmla="*/ 0 h 288564"/>
              <a:gd name="T114" fmla="*/ 157839 w 308859"/>
              <a:gd name="T115" fmla="*/ 151508 h 288564"/>
              <a:gd name="T116" fmla="*/ 153164 w 308859"/>
              <a:gd name="T117" fmla="*/ 151508 h 288564"/>
              <a:gd name="T118" fmla="*/ 118641 w 308859"/>
              <a:gd name="T119" fmla="*/ 0 h 288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8859" h="288564">
                <a:moveTo>
                  <a:pt x="271142" y="88778"/>
                </a:moveTo>
                <a:cubicBezTo>
                  <a:pt x="269344" y="89140"/>
                  <a:pt x="267906" y="90585"/>
                  <a:pt x="266827" y="92391"/>
                </a:cubicBezTo>
                <a:cubicBezTo>
                  <a:pt x="264670" y="96004"/>
                  <a:pt x="264310" y="102868"/>
                  <a:pt x="263231" y="110816"/>
                </a:cubicBezTo>
                <a:cubicBezTo>
                  <a:pt x="262153" y="119126"/>
                  <a:pt x="261074" y="129603"/>
                  <a:pt x="258197" y="141525"/>
                </a:cubicBezTo>
                <a:cubicBezTo>
                  <a:pt x="261434" y="142247"/>
                  <a:pt x="263951" y="143331"/>
                  <a:pt x="266827" y="145137"/>
                </a:cubicBezTo>
                <a:cubicBezTo>
                  <a:pt x="267906" y="145860"/>
                  <a:pt x="268265" y="146221"/>
                  <a:pt x="269344" y="146583"/>
                </a:cubicBezTo>
                <a:cubicBezTo>
                  <a:pt x="274019" y="126351"/>
                  <a:pt x="275097" y="110094"/>
                  <a:pt x="276176" y="99255"/>
                </a:cubicBezTo>
                <a:cubicBezTo>
                  <a:pt x="276536" y="95643"/>
                  <a:pt x="276536" y="92753"/>
                  <a:pt x="276895" y="90224"/>
                </a:cubicBezTo>
                <a:cubicBezTo>
                  <a:pt x="275097" y="88778"/>
                  <a:pt x="272940" y="88417"/>
                  <a:pt x="271142" y="88778"/>
                </a:cubicBezTo>
                <a:close/>
                <a:moveTo>
                  <a:pt x="37940" y="88778"/>
                </a:moveTo>
                <a:cubicBezTo>
                  <a:pt x="35783" y="88417"/>
                  <a:pt x="33985" y="88778"/>
                  <a:pt x="31828" y="90224"/>
                </a:cubicBezTo>
                <a:cubicBezTo>
                  <a:pt x="32187" y="92753"/>
                  <a:pt x="32547" y="95643"/>
                  <a:pt x="32547" y="99255"/>
                </a:cubicBezTo>
                <a:cubicBezTo>
                  <a:pt x="33625" y="110094"/>
                  <a:pt x="35064" y="126351"/>
                  <a:pt x="39738" y="146583"/>
                </a:cubicBezTo>
                <a:cubicBezTo>
                  <a:pt x="40457" y="146221"/>
                  <a:pt x="41177" y="145860"/>
                  <a:pt x="41896" y="145137"/>
                </a:cubicBezTo>
                <a:cubicBezTo>
                  <a:pt x="44772" y="143331"/>
                  <a:pt x="47649" y="142247"/>
                  <a:pt x="50526" y="141525"/>
                </a:cubicBezTo>
                <a:cubicBezTo>
                  <a:pt x="47649" y="129603"/>
                  <a:pt x="46570" y="119487"/>
                  <a:pt x="45851" y="110816"/>
                </a:cubicBezTo>
                <a:cubicBezTo>
                  <a:pt x="44772" y="102868"/>
                  <a:pt x="44053" y="96004"/>
                  <a:pt x="42255" y="92391"/>
                </a:cubicBezTo>
                <a:cubicBezTo>
                  <a:pt x="41177" y="90585"/>
                  <a:pt x="39738" y="89140"/>
                  <a:pt x="37940" y="88778"/>
                </a:cubicBezTo>
                <a:close/>
                <a:moveTo>
                  <a:pt x="284806" y="73966"/>
                </a:moveTo>
                <a:cubicBezTo>
                  <a:pt x="290200" y="71437"/>
                  <a:pt x="294155" y="72882"/>
                  <a:pt x="296672" y="73966"/>
                </a:cubicBezTo>
                <a:cubicBezTo>
                  <a:pt x="303864" y="78301"/>
                  <a:pt x="305302" y="88778"/>
                  <a:pt x="305302" y="90224"/>
                </a:cubicBezTo>
                <a:cubicBezTo>
                  <a:pt x="321843" y="174401"/>
                  <a:pt x="276895" y="244488"/>
                  <a:pt x="248848" y="278448"/>
                </a:cubicBezTo>
                <a:cubicBezTo>
                  <a:pt x="244893" y="282784"/>
                  <a:pt x="240218" y="286396"/>
                  <a:pt x="235184" y="288203"/>
                </a:cubicBezTo>
                <a:cubicBezTo>
                  <a:pt x="234465" y="288564"/>
                  <a:pt x="234106" y="288564"/>
                  <a:pt x="233386" y="288564"/>
                </a:cubicBezTo>
                <a:cubicBezTo>
                  <a:pt x="231589" y="288564"/>
                  <a:pt x="229791" y="287480"/>
                  <a:pt x="229071" y="285312"/>
                </a:cubicBezTo>
                <a:cubicBezTo>
                  <a:pt x="227993" y="283145"/>
                  <a:pt x="229431" y="280255"/>
                  <a:pt x="231948" y="279532"/>
                </a:cubicBezTo>
                <a:cubicBezTo>
                  <a:pt x="235544" y="278087"/>
                  <a:pt x="238780" y="275558"/>
                  <a:pt x="241297" y="272668"/>
                </a:cubicBezTo>
                <a:cubicBezTo>
                  <a:pt x="268625" y="239792"/>
                  <a:pt x="311774" y="172233"/>
                  <a:pt x="295953" y="91669"/>
                </a:cubicBezTo>
                <a:cubicBezTo>
                  <a:pt x="295953" y="88778"/>
                  <a:pt x="294515" y="83721"/>
                  <a:pt x="291998" y="82276"/>
                </a:cubicBezTo>
                <a:cubicBezTo>
                  <a:pt x="291638" y="82276"/>
                  <a:pt x="290919" y="81553"/>
                  <a:pt x="288402" y="82276"/>
                </a:cubicBezTo>
                <a:cubicBezTo>
                  <a:pt x="286964" y="83359"/>
                  <a:pt x="285885" y="92391"/>
                  <a:pt x="285525" y="99617"/>
                </a:cubicBezTo>
                <a:cubicBezTo>
                  <a:pt x="284087" y="114068"/>
                  <a:pt x="282649" y="135383"/>
                  <a:pt x="274378" y="164285"/>
                </a:cubicBezTo>
                <a:cubicBezTo>
                  <a:pt x="272580" y="176930"/>
                  <a:pt x="263231" y="196077"/>
                  <a:pt x="246331" y="220644"/>
                </a:cubicBezTo>
                <a:cubicBezTo>
                  <a:pt x="245612" y="222089"/>
                  <a:pt x="243814" y="222812"/>
                  <a:pt x="242376" y="222812"/>
                </a:cubicBezTo>
                <a:cubicBezTo>
                  <a:pt x="241297" y="222812"/>
                  <a:pt x="240578" y="222451"/>
                  <a:pt x="239859" y="221728"/>
                </a:cubicBezTo>
                <a:cubicBezTo>
                  <a:pt x="237701" y="220283"/>
                  <a:pt x="236982" y="217393"/>
                  <a:pt x="238780" y="215225"/>
                </a:cubicBezTo>
                <a:cubicBezTo>
                  <a:pt x="258916" y="185962"/>
                  <a:pt x="264310" y="170427"/>
                  <a:pt x="265029" y="162479"/>
                </a:cubicBezTo>
                <a:cubicBezTo>
                  <a:pt x="265748" y="155253"/>
                  <a:pt x="263231" y="153808"/>
                  <a:pt x="262153" y="153447"/>
                </a:cubicBezTo>
                <a:cubicBezTo>
                  <a:pt x="258197" y="150918"/>
                  <a:pt x="254961" y="150195"/>
                  <a:pt x="252084" y="150918"/>
                </a:cubicBezTo>
                <a:cubicBezTo>
                  <a:pt x="248489" y="152002"/>
                  <a:pt x="246691" y="155976"/>
                  <a:pt x="246691" y="155976"/>
                </a:cubicBezTo>
                <a:cubicBezTo>
                  <a:pt x="229431" y="190658"/>
                  <a:pt x="222239" y="195355"/>
                  <a:pt x="214329" y="200051"/>
                </a:cubicBezTo>
                <a:cubicBezTo>
                  <a:pt x="208216" y="204387"/>
                  <a:pt x="202103" y="208361"/>
                  <a:pt x="187720" y="231844"/>
                </a:cubicBezTo>
                <a:cubicBezTo>
                  <a:pt x="183405" y="238708"/>
                  <a:pt x="182326" y="246295"/>
                  <a:pt x="184484" y="253520"/>
                </a:cubicBezTo>
                <a:cubicBezTo>
                  <a:pt x="185203" y="256049"/>
                  <a:pt x="183764" y="258578"/>
                  <a:pt x="181247" y="259301"/>
                </a:cubicBezTo>
                <a:cubicBezTo>
                  <a:pt x="180888" y="259301"/>
                  <a:pt x="180528" y="259301"/>
                  <a:pt x="179809" y="259301"/>
                </a:cubicBezTo>
                <a:cubicBezTo>
                  <a:pt x="178011" y="259301"/>
                  <a:pt x="176213" y="258217"/>
                  <a:pt x="175494" y="256049"/>
                </a:cubicBezTo>
                <a:cubicBezTo>
                  <a:pt x="172977" y="246295"/>
                  <a:pt x="174056" y="235818"/>
                  <a:pt x="179450" y="227147"/>
                </a:cubicBezTo>
                <a:cubicBezTo>
                  <a:pt x="194911" y="201497"/>
                  <a:pt x="202463" y="196439"/>
                  <a:pt x="209295" y="192465"/>
                </a:cubicBezTo>
                <a:cubicBezTo>
                  <a:pt x="216127" y="188129"/>
                  <a:pt x="222239" y="184155"/>
                  <a:pt x="238421" y="151640"/>
                </a:cubicBezTo>
                <a:cubicBezTo>
                  <a:pt x="238421" y="151279"/>
                  <a:pt x="241657" y="145137"/>
                  <a:pt x="248489" y="142247"/>
                </a:cubicBezTo>
                <a:cubicBezTo>
                  <a:pt x="251725" y="129603"/>
                  <a:pt x="253163" y="118764"/>
                  <a:pt x="254242" y="109732"/>
                </a:cubicBezTo>
                <a:cubicBezTo>
                  <a:pt x="254961" y="100701"/>
                  <a:pt x="255680" y="93836"/>
                  <a:pt x="258197" y="88417"/>
                </a:cubicBezTo>
                <a:cubicBezTo>
                  <a:pt x="260714" y="83721"/>
                  <a:pt x="264670" y="80830"/>
                  <a:pt x="269344" y="79747"/>
                </a:cubicBezTo>
                <a:cubicBezTo>
                  <a:pt x="272580" y="79024"/>
                  <a:pt x="275457" y="79385"/>
                  <a:pt x="278693" y="80830"/>
                </a:cubicBezTo>
                <a:cubicBezTo>
                  <a:pt x="280132" y="77579"/>
                  <a:pt x="281929" y="75050"/>
                  <a:pt x="284806" y="73966"/>
                </a:cubicBezTo>
                <a:close/>
                <a:moveTo>
                  <a:pt x="12410" y="73966"/>
                </a:moveTo>
                <a:cubicBezTo>
                  <a:pt x="14568" y="72882"/>
                  <a:pt x="18523" y="71437"/>
                  <a:pt x="24276" y="73966"/>
                </a:cubicBezTo>
                <a:cubicBezTo>
                  <a:pt x="27153" y="75050"/>
                  <a:pt x="28591" y="77579"/>
                  <a:pt x="30030" y="80830"/>
                </a:cubicBezTo>
                <a:cubicBezTo>
                  <a:pt x="33266" y="79385"/>
                  <a:pt x="36502" y="79024"/>
                  <a:pt x="39738" y="79747"/>
                </a:cubicBezTo>
                <a:cubicBezTo>
                  <a:pt x="44413" y="80830"/>
                  <a:pt x="48009" y="83721"/>
                  <a:pt x="50526" y="88417"/>
                </a:cubicBezTo>
                <a:cubicBezTo>
                  <a:pt x="53402" y="93836"/>
                  <a:pt x="53762" y="100701"/>
                  <a:pt x="54841" y="109732"/>
                </a:cubicBezTo>
                <a:cubicBezTo>
                  <a:pt x="55919" y="118764"/>
                  <a:pt x="56998" y="129603"/>
                  <a:pt x="60234" y="142247"/>
                </a:cubicBezTo>
                <a:cubicBezTo>
                  <a:pt x="67426" y="145137"/>
                  <a:pt x="70302" y="151279"/>
                  <a:pt x="70662" y="152002"/>
                </a:cubicBezTo>
                <a:cubicBezTo>
                  <a:pt x="86843" y="184155"/>
                  <a:pt x="92956" y="188129"/>
                  <a:pt x="99428" y="192465"/>
                </a:cubicBezTo>
                <a:cubicBezTo>
                  <a:pt x="106260" y="196439"/>
                  <a:pt x="113811" y="201497"/>
                  <a:pt x="129633" y="227147"/>
                </a:cubicBezTo>
                <a:cubicBezTo>
                  <a:pt x="134667" y="235818"/>
                  <a:pt x="136106" y="246295"/>
                  <a:pt x="133589" y="256049"/>
                </a:cubicBezTo>
                <a:cubicBezTo>
                  <a:pt x="132869" y="258217"/>
                  <a:pt x="131071" y="259301"/>
                  <a:pt x="128914" y="259301"/>
                </a:cubicBezTo>
                <a:cubicBezTo>
                  <a:pt x="128554" y="259301"/>
                  <a:pt x="127835" y="259301"/>
                  <a:pt x="127475" y="259301"/>
                </a:cubicBezTo>
                <a:cubicBezTo>
                  <a:pt x="125318" y="258578"/>
                  <a:pt x="123880" y="256049"/>
                  <a:pt x="124239" y="253520"/>
                </a:cubicBezTo>
                <a:cubicBezTo>
                  <a:pt x="126397" y="246295"/>
                  <a:pt x="125318" y="238708"/>
                  <a:pt x="121363" y="231844"/>
                </a:cubicBezTo>
                <a:cubicBezTo>
                  <a:pt x="106979" y="208361"/>
                  <a:pt x="100867" y="204387"/>
                  <a:pt x="94754" y="200051"/>
                </a:cubicBezTo>
                <a:cubicBezTo>
                  <a:pt x="86483" y="195355"/>
                  <a:pt x="79651" y="190658"/>
                  <a:pt x="62392" y="155976"/>
                </a:cubicBezTo>
                <a:cubicBezTo>
                  <a:pt x="62032" y="155976"/>
                  <a:pt x="60594" y="152002"/>
                  <a:pt x="56638" y="150918"/>
                </a:cubicBezTo>
                <a:cubicBezTo>
                  <a:pt x="53762" y="150195"/>
                  <a:pt x="50526" y="150918"/>
                  <a:pt x="46570" y="153447"/>
                </a:cubicBezTo>
                <a:cubicBezTo>
                  <a:pt x="45851" y="153808"/>
                  <a:pt x="42975" y="155253"/>
                  <a:pt x="43694" y="162479"/>
                </a:cubicBezTo>
                <a:cubicBezTo>
                  <a:pt x="44413" y="170427"/>
                  <a:pt x="49806" y="185962"/>
                  <a:pt x="70302" y="215225"/>
                </a:cubicBezTo>
                <a:cubicBezTo>
                  <a:pt x="71741" y="217393"/>
                  <a:pt x="71381" y="220283"/>
                  <a:pt x="69224" y="221728"/>
                </a:cubicBezTo>
                <a:cubicBezTo>
                  <a:pt x="68145" y="222451"/>
                  <a:pt x="67426" y="222812"/>
                  <a:pt x="66707" y="222812"/>
                </a:cubicBezTo>
                <a:cubicBezTo>
                  <a:pt x="64909" y="222812"/>
                  <a:pt x="63470" y="222089"/>
                  <a:pt x="62751" y="220644"/>
                </a:cubicBezTo>
                <a:cubicBezTo>
                  <a:pt x="45851" y="196077"/>
                  <a:pt x="36143" y="176930"/>
                  <a:pt x="34704" y="164285"/>
                </a:cubicBezTo>
                <a:cubicBezTo>
                  <a:pt x="26074" y="135383"/>
                  <a:pt x="24636" y="114068"/>
                  <a:pt x="23557" y="99617"/>
                </a:cubicBezTo>
                <a:cubicBezTo>
                  <a:pt x="22838" y="92391"/>
                  <a:pt x="22119" y="83359"/>
                  <a:pt x="20681" y="82276"/>
                </a:cubicBezTo>
                <a:cubicBezTo>
                  <a:pt x="18164" y="81553"/>
                  <a:pt x="17444" y="82276"/>
                  <a:pt x="17085" y="82276"/>
                </a:cubicBezTo>
                <a:cubicBezTo>
                  <a:pt x="14208" y="83721"/>
                  <a:pt x="13130" y="88778"/>
                  <a:pt x="12770" y="91307"/>
                </a:cubicBezTo>
                <a:cubicBezTo>
                  <a:pt x="-2692" y="172233"/>
                  <a:pt x="40457" y="239792"/>
                  <a:pt x="67426" y="272668"/>
                </a:cubicBezTo>
                <a:cubicBezTo>
                  <a:pt x="69943" y="275558"/>
                  <a:pt x="73179" y="278087"/>
                  <a:pt x="77134" y="279532"/>
                </a:cubicBezTo>
                <a:cubicBezTo>
                  <a:pt x="79292" y="280255"/>
                  <a:pt x="80730" y="283145"/>
                  <a:pt x="79651" y="285312"/>
                </a:cubicBezTo>
                <a:cubicBezTo>
                  <a:pt x="79292" y="287480"/>
                  <a:pt x="77494" y="288564"/>
                  <a:pt x="75337" y="288564"/>
                </a:cubicBezTo>
                <a:cubicBezTo>
                  <a:pt x="74977" y="288564"/>
                  <a:pt x="74258" y="288564"/>
                  <a:pt x="73898" y="288203"/>
                </a:cubicBezTo>
                <a:cubicBezTo>
                  <a:pt x="68505" y="286396"/>
                  <a:pt x="63830" y="282784"/>
                  <a:pt x="60234" y="278448"/>
                </a:cubicBezTo>
                <a:cubicBezTo>
                  <a:pt x="32187" y="244488"/>
                  <a:pt x="-12760" y="174401"/>
                  <a:pt x="3421" y="89501"/>
                </a:cubicBezTo>
                <a:cubicBezTo>
                  <a:pt x="3421" y="88778"/>
                  <a:pt x="5219" y="78301"/>
                  <a:pt x="12410" y="73966"/>
                </a:cubicBezTo>
                <a:close/>
                <a:moveTo>
                  <a:pt x="200641" y="44664"/>
                </a:moveTo>
                <a:cubicBezTo>
                  <a:pt x="202426" y="46105"/>
                  <a:pt x="202783" y="48988"/>
                  <a:pt x="200998" y="51150"/>
                </a:cubicBezTo>
                <a:lnTo>
                  <a:pt x="158515" y="99798"/>
                </a:lnTo>
                <a:cubicBezTo>
                  <a:pt x="157444" y="100519"/>
                  <a:pt x="156373" y="101240"/>
                  <a:pt x="154945" y="101240"/>
                </a:cubicBezTo>
                <a:cubicBezTo>
                  <a:pt x="153517" y="101240"/>
                  <a:pt x="152446" y="100880"/>
                  <a:pt x="151732" y="99798"/>
                </a:cubicBezTo>
                <a:lnTo>
                  <a:pt x="130312" y="77456"/>
                </a:lnTo>
                <a:cubicBezTo>
                  <a:pt x="128527" y="75655"/>
                  <a:pt x="128527" y="72772"/>
                  <a:pt x="130312" y="70970"/>
                </a:cubicBezTo>
                <a:cubicBezTo>
                  <a:pt x="132454" y="69168"/>
                  <a:pt x="135310" y="69168"/>
                  <a:pt x="137095" y="70970"/>
                </a:cubicBezTo>
                <a:lnTo>
                  <a:pt x="154945" y="89709"/>
                </a:lnTo>
                <a:lnTo>
                  <a:pt x="194215" y="45024"/>
                </a:lnTo>
                <a:cubicBezTo>
                  <a:pt x="196000" y="43223"/>
                  <a:pt x="198856" y="42862"/>
                  <a:pt x="200641" y="44664"/>
                </a:cubicBezTo>
                <a:close/>
                <a:moveTo>
                  <a:pt x="118982" y="9367"/>
                </a:moveTo>
                <a:cubicBezTo>
                  <a:pt x="98064" y="9367"/>
                  <a:pt x="80754" y="26661"/>
                  <a:pt x="80754" y="47918"/>
                </a:cubicBezTo>
                <a:cubicBezTo>
                  <a:pt x="80754" y="90431"/>
                  <a:pt x="142785" y="133305"/>
                  <a:pt x="156128" y="141592"/>
                </a:cubicBezTo>
                <a:cubicBezTo>
                  <a:pt x="169111" y="133305"/>
                  <a:pt x="231503" y="90431"/>
                  <a:pt x="231503" y="47918"/>
                </a:cubicBezTo>
                <a:cubicBezTo>
                  <a:pt x="231503" y="26661"/>
                  <a:pt x="214192" y="9367"/>
                  <a:pt x="193275" y="9367"/>
                </a:cubicBezTo>
                <a:cubicBezTo>
                  <a:pt x="179570" y="9367"/>
                  <a:pt x="166948" y="16573"/>
                  <a:pt x="160095" y="28462"/>
                </a:cubicBezTo>
                <a:cubicBezTo>
                  <a:pt x="158292" y="31344"/>
                  <a:pt x="153604" y="31344"/>
                  <a:pt x="152161" y="28462"/>
                </a:cubicBezTo>
                <a:cubicBezTo>
                  <a:pt x="144948" y="16573"/>
                  <a:pt x="132326" y="9367"/>
                  <a:pt x="118982" y="9367"/>
                </a:cubicBezTo>
                <a:close/>
                <a:moveTo>
                  <a:pt x="118982" y="0"/>
                </a:moveTo>
                <a:cubicBezTo>
                  <a:pt x="133408" y="0"/>
                  <a:pt x="147112" y="6845"/>
                  <a:pt x="156128" y="18014"/>
                </a:cubicBezTo>
                <a:cubicBezTo>
                  <a:pt x="165144" y="6845"/>
                  <a:pt x="178849" y="0"/>
                  <a:pt x="193275" y="0"/>
                </a:cubicBezTo>
                <a:cubicBezTo>
                  <a:pt x="219241" y="0"/>
                  <a:pt x="240880" y="21617"/>
                  <a:pt x="240880" y="47918"/>
                </a:cubicBezTo>
                <a:cubicBezTo>
                  <a:pt x="240880" y="100519"/>
                  <a:pt x="161899" y="149518"/>
                  <a:pt x="158292" y="151319"/>
                </a:cubicBezTo>
                <a:cubicBezTo>
                  <a:pt x="157932" y="151680"/>
                  <a:pt x="156850" y="152040"/>
                  <a:pt x="156128" y="152040"/>
                </a:cubicBezTo>
                <a:cubicBezTo>
                  <a:pt x="155407" y="152040"/>
                  <a:pt x="154325" y="151680"/>
                  <a:pt x="153604" y="151319"/>
                </a:cubicBezTo>
                <a:cubicBezTo>
                  <a:pt x="149997" y="149518"/>
                  <a:pt x="71377" y="100519"/>
                  <a:pt x="71377" y="47918"/>
                </a:cubicBezTo>
                <a:cubicBezTo>
                  <a:pt x="71377" y="21617"/>
                  <a:pt x="92655" y="0"/>
                  <a:pt x="118982" y="0"/>
                </a:cubicBezTo>
                <a:close/>
              </a:path>
            </a:pathLst>
          </a:custGeom>
          <a:solidFill>
            <a:schemeClr val="bg1"/>
          </a:solidFill>
          <a:ln>
            <a:noFill/>
          </a:ln>
          <a:effectLst/>
        </p:spPr>
        <p:txBody>
          <a:bodyPr anchor="ctr"/>
          <a:lstStyle/>
          <a:p>
            <a:pPr defTabSz="685663"/>
            <a:endParaRPr lang="en-US" sz="1350" dirty="0">
              <a:solidFill>
                <a:srgbClr val="424242"/>
              </a:solidFill>
              <a:latin typeface="Lato Light" panose="020F0502020204030203" pitchFamily="34" charset="0"/>
            </a:endParaRPr>
          </a:p>
        </p:txBody>
      </p:sp>
      <p:sp>
        <p:nvSpPr>
          <p:cNvPr id="31" name="Freeform 441">
            <a:extLst>
              <a:ext uri="{FF2B5EF4-FFF2-40B4-BE49-F238E27FC236}">
                <a16:creationId xmlns:a16="http://schemas.microsoft.com/office/drawing/2014/main" id="{0A7CE1E3-D31E-4845-88CC-BE0CE84E0254}"/>
              </a:ext>
            </a:extLst>
          </p:cNvPr>
          <p:cNvSpPr>
            <a:spLocks noChangeArrowheads="1"/>
          </p:cNvSpPr>
          <p:nvPr/>
        </p:nvSpPr>
        <p:spPr bwMode="auto">
          <a:xfrm>
            <a:off x="3782961" y="3771932"/>
            <a:ext cx="440196" cy="437952"/>
          </a:xfrm>
          <a:custGeom>
            <a:avLst/>
            <a:gdLst>
              <a:gd name="T0" fmla="*/ 251038 w 310789"/>
              <a:gd name="T1" fmla="*/ 300130 h 309201"/>
              <a:gd name="T2" fmla="*/ 200118 w 310789"/>
              <a:gd name="T3" fmla="*/ 276548 h 309201"/>
              <a:gd name="T4" fmla="*/ 260297 w 310789"/>
              <a:gd name="T5" fmla="*/ 304846 h 309201"/>
              <a:gd name="T6" fmla="*/ 195489 w 310789"/>
              <a:gd name="T7" fmla="*/ 304846 h 309201"/>
              <a:gd name="T8" fmla="*/ 121806 w 310789"/>
              <a:gd name="T9" fmla="*/ 204409 h 309201"/>
              <a:gd name="T10" fmla="*/ 198927 w 310789"/>
              <a:gd name="T11" fmla="*/ 227065 h 309201"/>
              <a:gd name="T12" fmla="*/ 121806 w 310789"/>
              <a:gd name="T13" fmla="*/ 204409 h 309201"/>
              <a:gd name="T14" fmla="*/ 221082 w 310789"/>
              <a:gd name="T15" fmla="*/ 57847 h 309201"/>
              <a:gd name="T16" fmla="*/ 195273 w 310789"/>
              <a:gd name="T17" fmla="*/ 63940 h 309201"/>
              <a:gd name="T18" fmla="*/ 216421 w 310789"/>
              <a:gd name="T19" fmla="*/ 75769 h 309201"/>
              <a:gd name="T20" fmla="*/ 223232 w 310789"/>
              <a:gd name="T21" fmla="*/ 101577 h 309201"/>
              <a:gd name="T22" fmla="*/ 234702 w 310789"/>
              <a:gd name="T23" fmla="*/ 80071 h 309201"/>
              <a:gd name="T24" fmla="*/ 260510 w 310789"/>
              <a:gd name="T25" fmla="*/ 73618 h 309201"/>
              <a:gd name="T26" fmla="*/ 239362 w 310789"/>
              <a:gd name="T27" fmla="*/ 62506 h 309201"/>
              <a:gd name="T28" fmla="*/ 232910 w 310789"/>
              <a:gd name="T29" fmla="*/ 36339 h 309201"/>
              <a:gd name="T30" fmla="*/ 232910 w 310789"/>
              <a:gd name="T31" fmla="*/ 27020 h 309201"/>
              <a:gd name="T32" fmla="*/ 258718 w 310789"/>
              <a:gd name="T33" fmla="*/ 52828 h 309201"/>
              <a:gd name="T34" fmla="*/ 258718 w 310789"/>
              <a:gd name="T35" fmla="*/ 84730 h 309201"/>
              <a:gd name="T36" fmla="*/ 232910 w 310789"/>
              <a:gd name="T37" fmla="*/ 110897 h 309201"/>
              <a:gd name="T38" fmla="*/ 211762 w 310789"/>
              <a:gd name="T39" fmla="*/ 84730 h 309201"/>
              <a:gd name="T40" fmla="*/ 185953 w 310789"/>
              <a:gd name="T41" fmla="*/ 63940 h 309201"/>
              <a:gd name="T42" fmla="*/ 211762 w 310789"/>
              <a:gd name="T43" fmla="*/ 38132 h 309201"/>
              <a:gd name="T44" fmla="*/ 157204 w 310789"/>
              <a:gd name="T45" fmla="*/ 127047 h 309201"/>
              <a:gd name="T46" fmla="*/ 179609 w 310789"/>
              <a:gd name="T47" fmla="*/ 152887 h 309201"/>
              <a:gd name="T48" fmla="*/ 301754 w 310789"/>
              <a:gd name="T49" fmla="*/ 127047 h 309201"/>
              <a:gd name="T50" fmla="*/ 129735 w 310789"/>
              <a:gd name="T51" fmla="*/ 1949 h 309201"/>
              <a:gd name="T52" fmla="*/ 73516 w 310789"/>
              <a:gd name="T53" fmla="*/ 82501 h 309201"/>
              <a:gd name="T54" fmla="*/ 86129 w 310789"/>
              <a:gd name="T55" fmla="*/ 94729 h 309201"/>
              <a:gd name="T56" fmla="*/ 94778 w 310789"/>
              <a:gd name="T57" fmla="*/ 70994 h 309201"/>
              <a:gd name="T58" fmla="*/ 96940 w 310789"/>
              <a:gd name="T59" fmla="*/ 69556 h 309201"/>
              <a:gd name="T60" fmla="*/ 99463 w 310789"/>
              <a:gd name="T61" fmla="*/ 69197 h 309201"/>
              <a:gd name="T62" fmla="*/ 130816 w 310789"/>
              <a:gd name="T63" fmla="*/ 79985 h 309201"/>
              <a:gd name="T64" fmla="*/ 94057 w 310789"/>
              <a:gd name="T65" fmla="*/ 101561 h 309201"/>
              <a:gd name="T66" fmla="*/ 86489 w 310789"/>
              <a:gd name="T67" fmla="*/ 104798 h 309201"/>
              <a:gd name="T68" fmla="*/ 78922 w 310789"/>
              <a:gd name="T69" fmla="*/ 137162 h 309201"/>
              <a:gd name="T70" fmla="*/ 86489 w 310789"/>
              <a:gd name="T71" fmla="*/ 137881 h 309201"/>
              <a:gd name="T72" fmla="*/ 188476 w 310789"/>
              <a:gd name="T73" fmla="*/ 192902 h 309201"/>
              <a:gd name="T74" fmla="*/ 226315 w 310789"/>
              <a:gd name="T75" fmla="*/ 154064 h 309201"/>
              <a:gd name="T76" fmla="*/ 227396 w 310789"/>
              <a:gd name="T77" fmla="*/ 227424 h 309201"/>
              <a:gd name="T78" fmla="*/ 309561 w 310789"/>
              <a:gd name="T79" fmla="*/ 297188 h 309201"/>
              <a:gd name="T80" fmla="*/ 300191 w 310789"/>
              <a:gd name="T81" fmla="*/ 303302 h 309201"/>
              <a:gd name="T82" fmla="*/ 240370 w 310789"/>
              <a:gd name="T83" fmla="*/ 240730 h 309201"/>
              <a:gd name="T84" fmla="*/ 159645 w 310789"/>
              <a:gd name="T85" fmla="*/ 282444 h 309201"/>
              <a:gd name="T86" fmla="*/ 150275 w 310789"/>
              <a:gd name="T87" fmla="*/ 303302 h 309201"/>
              <a:gd name="T88" fmla="*/ 84687 w 310789"/>
              <a:gd name="T89" fmla="*/ 236414 h 309201"/>
              <a:gd name="T90" fmla="*/ 9730 w 310789"/>
              <a:gd name="T91" fmla="*/ 297188 h 309201"/>
              <a:gd name="T92" fmla="*/ 0 w 310789"/>
              <a:gd name="T93" fmla="*/ 303302 h 309201"/>
              <a:gd name="T94" fmla="*/ 66309 w 310789"/>
              <a:gd name="T95" fmla="*/ 232098 h 309201"/>
              <a:gd name="T96" fmla="*/ 114239 w 310789"/>
              <a:gd name="T97" fmla="*/ 199015 h 309201"/>
              <a:gd name="T98" fmla="*/ 63426 w 310789"/>
              <a:gd name="T99" fmla="*/ 122778 h 309201"/>
              <a:gd name="T100" fmla="*/ 129735 w 310789"/>
              <a:gd name="T101" fmla="*/ 1949 h 309201"/>
              <a:gd name="T102" fmla="*/ 311150 w 310789"/>
              <a:gd name="T103" fmla="*/ 4665 h 309201"/>
              <a:gd name="T104" fmla="*/ 219000 w 310789"/>
              <a:gd name="T105" fmla="*/ 136377 h 309201"/>
              <a:gd name="T106" fmla="*/ 172743 w 310789"/>
              <a:gd name="T107" fmla="*/ 166165 h 309201"/>
              <a:gd name="T108" fmla="*/ 152506 w 310789"/>
              <a:gd name="T109" fmla="*/ 136377 h 309201"/>
              <a:gd name="T110" fmla="*/ 152506 w 310789"/>
              <a:gd name="T111" fmla="*/ 0 h 309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0789" h="309201">
                <a:moveTo>
                  <a:pt x="204510" y="285647"/>
                </a:moveTo>
                <a:lnTo>
                  <a:pt x="204510" y="299779"/>
                </a:lnTo>
                <a:lnTo>
                  <a:pt x="250747" y="299779"/>
                </a:lnTo>
                <a:lnTo>
                  <a:pt x="250747" y="285647"/>
                </a:lnTo>
                <a:lnTo>
                  <a:pt x="204510" y="285647"/>
                </a:lnTo>
                <a:close/>
                <a:moveTo>
                  <a:pt x="199886" y="276225"/>
                </a:moveTo>
                <a:lnTo>
                  <a:pt x="255371" y="276225"/>
                </a:lnTo>
                <a:cubicBezTo>
                  <a:pt x="257861" y="276225"/>
                  <a:pt x="259995" y="278037"/>
                  <a:pt x="259995" y="280936"/>
                </a:cubicBezTo>
                <a:lnTo>
                  <a:pt x="259995" y="304490"/>
                </a:lnTo>
                <a:cubicBezTo>
                  <a:pt x="259995" y="307027"/>
                  <a:pt x="257861" y="309201"/>
                  <a:pt x="255371" y="309201"/>
                </a:cubicBezTo>
                <a:lnTo>
                  <a:pt x="199886" y="309201"/>
                </a:lnTo>
                <a:cubicBezTo>
                  <a:pt x="197396" y="309201"/>
                  <a:pt x="195262" y="307027"/>
                  <a:pt x="195262" y="304490"/>
                </a:cubicBezTo>
                <a:lnTo>
                  <a:pt x="195262" y="280936"/>
                </a:lnTo>
                <a:cubicBezTo>
                  <a:pt x="195262" y="278037"/>
                  <a:pt x="197396" y="276225"/>
                  <a:pt x="199886" y="276225"/>
                </a:cubicBezTo>
                <a:close/>
                <a:moveTo>
                  <a:pt x="121665" y="204170"/>
                </a:moveTo>
                <a:cubicBezTo>
                  <a:pt x="118785" y="212072"/>
                  <a:pt x="113386" y="221411"/>
                  <a:pt x="110146" y="226440"/>
                </a:cubicBezTo>
                <a:lnTo>
                  <a:pt x="154781" y="273134"/>
                </a:lnTo>
                <a:lnTo>
                  <a:pt x="198696" y="226799"/>
                </a:lnTo>
                <a:cubicBezTo>
                  <a:pt x="192936" y="220333"/>
                  <a:pt x="189337" y="212791"/>
                  <a:pt x="187177" y="204170"/>
                </a:cubicBezTo>
                <a:cubicBezTo>
                  <a:pt x="177098" y="210276"/>
                  <a:pt x="165939" y="213509"/>
                  <a:pt x="154781" y="213509"/>
                </a:cubicBezTo>
                <a:cubicBezTo>
                  <a:pt x="143262" y="213509"/>
                  <a:pt x="132104" y="210276"/>
                  <a:pt x="121665" y="204170"/>
                </a:cubicBezTo>
                <a:close/>
                <a:moveTo>
                  <a:pt x="222973" y="36297"/>
                </a:moveTo>
                <a:cubicBezTo>
                  <a:pt x="221899" y="36297"/>
                  <a:pt x="220825" y="37013"/>
                  <a:pt x="220825" y="38087"/>
                </a:cubicBezTo>
                <a:lnTo>
                  <a:pt x="220825" y="57779"/>
                </a:lnTo>
                <a:cubicBezTo>
                  <a:pt x="220825" y="60285"/>
                  <a:pt x="218676" y="62433"/>
                  <a:pt x="216170" y="62433"/>
                </a:cubicBezTo>
                <a:lnTo>
                  <a:pt x="196836" y="62433"/>
                </a:lnTo>
                <a:cubicBezTo>
                  <a:pt x="195762" y="62433"/>
                  <a:pt x="195046" y="63149"/>
                  <a:pt x="195046" y="63865"/>
                </a:cubicBezTo>
                <a:lnTo>
                  <a:pt x="195046" y="73532"/>
                </a:lnTo>
                <a:cubicBezTo>
                  <a:pt x="195046" y="74606"/>
                  <a:pt x="195762" y="75680"/>
                  <a:pt x="196836" y="75680"/>
                </a:cubicBezTo>
                <a:lnTo>
                  <a:pt x="216170" y="75680"/>
                </a:lnTo>
                <a:cubicBezTo>
                  <a:pt x="218676" y="75680"/>
                  <a:pt x="220825" y="77828"/>
                  <a:pt x="220825" y="79977"/>
                </a:cubicBezTo>
                <a:lnTo>
                  <a:pt x="220825" y="99668"/>
                </a:lnTo>
                <a:cubicBezTo>
                  <a:pt x="220825" y="100742"/>
                  <a:pt x="221899" y="101458"/>
                  <a:pt x="222973" y="101458"/>
                </a:cubicBezTo>
                <a:lnTo>
                  <a:pt x="232640" y="101458"/>
                </a:lnTo>
                <a:cubicBezTo>
                  <a:pt x="233356" y="101458"/>
                  <a:pt x="234430" y="100742"/>
                  <a:pt x="234430" y="99668"/>
                </a:cubicBezTo>
                <a:lnTo>
                  <a:pt x="234430" y="79977"/>
                </a:lnTo>
                <a:cubicBezTo>
                  <a:pt x="234430" y="77828"/>
                  <a:pt x="236220" y="75680"/>
                  <a:pt x="239084" y="75680"/>
                </a:cubicBezTo>
                <a:lnTo>
                  <a:pt x="258418" y="75680"/>
                </a:lnTo>
                <a:cubicBezTo>
                  <a:pt x="259492" y="75680"/>
                  <a:pt x="260208" y="74606"/>
                  <a:pt x="260208" y="73532"/>
                </a:cubicBezTo>
                <a:lnTo>
                  <a:pt x="260208" y="63865"/>
                </a:lnTo>
                <a:cubicBezTo>
                  <a:pt x="260208" y="63149"/>
                  <a:pt x="259492" y="62433"/>
                  <a:pt x="258418" y="62433"/>
                </a:cubicBezTo>
                <a:lnTo>
                  <a:pt x="239084" y="62433"/>
                </a:lnTo>
                <a:cubicBezTo>
                  <a:pt x="236220" y="62433"/>
                  <a:pt x="234430" y="60285"/>
                  <a:pt x="234430" y="57779"/>
                </a:cubicBezTo>
                <a:lnTo>
                  <a:pt x="234430" y="38087"/>
                </a:lnTo>
                <a:cubicBezTo>
                  <a:pt x="234430" y="37013"/>
                  <a:pt x="233356" y="36297"/>
                  <a:pt x="232640" y="36297"/>
                </a:cubicBezTo>
                <a:lnTo>
                  <a:pt x="222973" y="36297"/>
                </a:lnTo>
                <a:close/>
                <a:moveTo>
                  <a:pt x="222973" y="26988"/>
                </a:moveTo>
                <a:lnTo>
                  <a:pt x="232640" y="26988"/>
                </a:lnTo>
                <a:cubicBezTo>
                  <a:pt x="238726" y="26988"/>
                  <a:pt x="243739" y="32001"/>
                  <a:pt x="243739" y="38087"/>
                </a:cubicBezTo>
                <a:lnTo>
                  <a:pt x="243739" y="52766"/>
                </a:lnTo>
                <a:lnTo>
                  <a:pt x="258418" y="52766"/>
                </a:lnTo>
                <a:cubicBezTo>
                  <a:pt x="264505" y="52766"/>
                  <a:pt x="269517" y="57779"/>
                  <a:pt x="269517" y="63865"/>
                </a:cubicBezTo>
                <a:lnTo>
                  <a:pt x="269517" y="73532"/>
                </a:lnTo>
                <a:cubicBezTo>
                  <a:pt x="269517" y="79977"/>
                  <a:pt x="264505" y="84631"/>
                  <a:pt x="258418" y="84631"/>
                </a:cubicBezTo>
                <a:lnTo>
                  <a:pt x="243739" y="84631"/>
                </a:lnTo>
                <a:lnTo>
                  <a:pt x="243739" y="99668"/>
                </a:lnTo>
                <a:cubicBezTo>
                  <a:pt x="243739" y="105755"/>
                  <a:pt x="238726" y="110767"/>
                  <a:pt x="232640" y="110767"/>
                </a:cubicBezTo>
                <a:lnTo>
                  <a:pt x="222973" y="110767"/>
                </a:lnTo>
                <a:cubicBezTo>
                  <a:pt x="216528" y="110767"/>
                  <a:pt x="211516" y="105755"/>
                  <a:pt x="211516" y="99668"/>
                </a:cubicBezTo>
                <a:lnTo>
                  <a:pt x="211516" y="84631"/>
                </a:lnTo>
                <a:lnTo>
                  <a:pt x="196836" y="84631"/>
                </a:lnTo>
                <a:cubicBezTo>
                  <a:pt x="190750" y="84631"/>
                  <a:pt x="185737" y="79977"/>
                  <a:pt x="185737" y="73532"/>
                </a:cubicBezTo>
                <a:lnTo>
                  <a:pt x="185737" y="63865"/>
                </a:lnTo>
                <a:cubicBezTo>
                  <a:pt x="185737" y="57779"/>
                  <a:pt x="190750" y="52766"/>
                  <a:pt x="196836" y="52766"/>
                </a:cubicBezTo>
                <a:lnTo>
                  <a:pt x="211516" y="52766"/>
                </a:lnTo>
                <a:lnTo>
                  <a:pt x="211516" y="38087"/>
                </a:lnTo>
                <a:cubicBezTo>
                  <a:pt x="211516" y="32001"/>
                  <a:pt x="216528" y="26988"/>
                  <a:pt x="222973" y="26988"/>
                </a:cubicBezTo>
                <a:close/>
                <a:moveTo>
                  <a:pt x="157022" y="9320"/>
                </a:moveTo>
                <a:lnTo>
                  <a:pt x="157022" y="126898"/>
                </a:lnTo>
                <a:lnTo>
                  <a:pt x="174709" y="126898"/>
                </a:lnTo>
                <a:cubicBezTo>
                  <a:pt x="177235" y="126898"/>
                  <a:pt x="179401" y="129049"/>
                  <a:pt x="179401" y="131558"/>
                </a:cubicBezTo>
                <a:lnTo>
                  <a:pt x="179401" y="152708"/>
                </a:lnTo>
                <a:lnTo>
                  <a:pt x="214775" y="127974"/>
                </a:lnTo>
                <a:cubicBezTo>
                  <a:pt x="215497" y="127257"/>
                  <a:pt x="216580" y="126898"/>
                  <a:pt x="217302" y="126898"/>
                </a:cubicBezTo>
                <a:lnTo>
                  <a:pt x="301404" y="126898"/>
                </a:lnTo>
                <a:lnTo>
                  <a:pt x="301404" y="9320"/>
                </a:lnTo>
                <a:lnTo>
                  <a:pt x="157022" y="9320"/>
                </a:lnTo>
                <a:close/>
                <a:moveTo>
                  <a:pt x="129584" y="1947"/>
                </a:moveTo>
                <a:cubicBezTo>
                  <a:pt x="131744" y="1588"/>
                  <a:pt x="134263" y="3025"/>
                  <a:pt x="134983" y="5539"/>
                </a:cubicBezTo>
                <a:cubicBezTo>
                  <a:pt x="135343" y="8053"/>
                  <a:pt x="133903" y="10567"/>
                  <a:pt x="131384" y="10927"/>
                </a:cubicBezTo>
                <a:cubicBezTo>
                  <a:pt x="94308" y="18829"/>
                  <a:pt x="73431" y="45050"/>
                  <a:pt x="73431" y="82405"/>
                </a:cubicBezTo>
                <a:cubicBezTo>
                  <a:pt x="73431" y="86716"/>
                  <a:pt x="74151" y="91026"/>
                  <a:pt x="74511" y="95336"/>
                </a:cubicBezTo>
                <a:cubicBezTo>
                  <a:pt x="75231" y="95336"/>
                  <a:pt x="75951" y="94977"/>
                  <a:pt x="76670" y="94618"/>
                </a:cubicBezTo>
                <a:cubicBezTo>
                  <a:pt x="80630" y="93540"/>
                  <a:pt x="83510" y="93899"/>
                  <a:pt x="86029" y="94618"/>
                </a:cubicBezTo>
                <a:cubicBezTo>
                  <a:pt x="87109" y="90667"/>
                  <a:pt x="89629" y="83483"/>
                  <a:pt x="93948" y="71989"/>
                </a:cubicBezTo>
                <a:cubicBezTo>
                  <a:pt x="93948" y="71989"/>
                  <a:pt x="93948" y="71630"/>
                  <a:pt x="94308" y="71630"/>
                </a:cubicBezTo>
                <a:cubicBezTo>
                  <a:pt x="94308" y="71271"/>
                  <a:pt x="94308" y="70911"/>
                  <a:pt x="94668" y="70911"/>
                </a:cubicBezTo>
                <a:cubicBezTo>
                  <a:pt x="95028" y="70552"/>
                  <a:pt x="95028" y="70552"/>
                  <a:pt x="95388" y="70193"/>
                </a:cubicBezTo>
                <a:cubicBezTo>
                  <a:pt x="95388" y="69834"/>
                  <a:pt x="95748" y="69834"/>
                  <a:pt x="96108" y="69475"/>
                </a:cubicBezTo>
                <a:cubicBezTo>
                  <a:pt x="96468" y="69475"/>
                  <a:pt x="96828" y="69475"/>
                  <a:pt x="96828" y="69475"/>
                </a:cubicBezTo>
                <a:cubicBezTo>
                  <a:pt x="97188" y="69475"/>
                  <a:pt x="97548" y="69116"/>
                  <a:pt x="97548" y="69116"/>
                </a:cubicBezTo>
                <a:cubicBezTo>
                  <a:pt x="97908" y="69116"/>
                  <a:pt x="98268" y="69116"/>
                  <a:pt x="98628" y="69116"/>
                </a:cubicBezTo>
                <a:cubicBezTo>
                  <a:pt x="98988" y="69116"/>
                  <a:pt x="98988" y="69116"/>
                  <a:pt x="99348" y="69116"/>
                </a:cubicBezTo>
                <a:cubicBezTo>
                  <a:pt x="99708" y="69116"/>
                  <a:pt x="113386" y="72348"/>
                  <a:pt x="129944" y="70552"/>
                </a:cubicBezTo>
                <a:cubicBezTo>
                  <a:pt x="132464" y="70193"/>
                  <a:pt x="134623" y="71989"/>
                  <a:pt x="134983" y="74503"/>
                </a:cubicBezTo>
                <a:cubicBezTo>
                  <a:pt x="135343" y="77018"/>
                  <a:pt x="133543" y="79532"/>
                  <a:pt x="130664" y="79891"/>
                </a:cubicBezTo>
                <a:cubicBezTo>
                  <a:pt x="126704" y="80250"/>
                  <a:pt x="122745" y="80610"/>
                  <a:pt x="119145" y="80610"/>
                </a:cubicBezTo>
                <a:cubicBezTo>
                  <a:pt x="111586" y="80610"/>
                  <a:pt x="105107" y="79532"/>
                  <a:pt x="101147" y="79173"/>
                </a:cubicBezTo>
                <a:cubicBezTo>
                  <a:pt x="97548" y="89230"/>
                  <a:pt x="94308" y="99646"/>
                  <a:pt x="93948" y="101442"/>
                </a:cubicBezTo>
                <a:cubicBezTo>
                  <a:pt x="93588" y="102879"/>
                  <a:pt x="93228" y="103957"/>
                  <a:pt x="91789" y="104675"/>
                </a:cubicBezTo>
                <a:cubicBezTo>
                  <a:pt x="90709" y="105753"/>
                  <a:pt x="89269" y="105753"/>
                  <a:pt x="87829" y="105393"/>
                </a:cubicBezTo>
                <a:cubicBezTo>
                  <a:pt x="87469" y="105393"/>
                  <a:pt x="86749" y="105034"/>
                  <a:pt x="86389" y="104675"/>
                </a:cubicBezTo>
                <a:cubicBezTo>
                  <a:pt x="84589" y="103957"/>
                  <a:pt x="82430" y="102520"/>
                  <a:pt x="79190" y="103598"/>
                </a:cubicBezTo>
                <a:cubicBezTo>
                  <a:pt x="75231" y="104675"/>
                  <a:pt x="71631" y="111859"/>
                  <a:pt x="72351" y="121557"/>
                </a:cubicBezTo>
                <a:cubicBezTo>
                  <a:pt x="73071" y="129818"/>
                  <a:pt x="76311" y="134847"/>
                  <a:pt x="78830" y="137002"/>
                </a:cubicBezTo>
                <a:cubicBezTo>
                  <a:pt x="79550" y="137720"/>
                  <a:pt x="80630" y="138080"/>
                  <a:pt x="81350" y="138080"/>
                </a:cubicBezTo>
                <a:cubicBezTo>
                  <a:pt x="81710" y="138080"/>
                  <a:pt x="82070" y="137720"/>
                  <a:pt x="82430" y="137720"/>
                </a:cubicBezTo>
                <a:cubicBezTo>
                  <a:pt x="83510" y="137361"/>
                  <a:pt x="84949" y="137361"/>
                  <a:pt x="86389" y="137720"/>
                </a:cubicBezTo>
                <a:cubicBezTo>
                  <a:pt x="87469" y="138439"/>
                  <a:pt x="88549" y="139516"/>
                  <a:pt x="88909" y="140953"/>
                </a:cubicBezTo>
                <a:cubicBezTo>
                  <a:pt x="94308" y="162863"/>
                  <a:pt x="105827" y="181182"/>
                  <a:pt x="121305" y="192676"/>
                </a:cubicBezTo>
                <a:cubicBezTo>
                  <a:pt x="141463" y="207762"/>
                  <a:pt x="167739" y="207762"/>
                  <a:pt x="188257" y="192676"/>
                </a:cubicBezTo>
                <a:cubicBezTo>
                  <a:pt x="200855" y="183337"/>
                  <a:pt x="211294" y="168610"/>
                  <a:pt x="217414" y="151010"/>
                </a:cubicBezTo>
                <a:cubicBezTo>
                  <a:pt x="218493" y="148496"/>
                  <a:pt x="221013" y="147059"/>
                  <a:pt x="223533" y="148137"/>
                </a:cubicBezTo>
                <a:cubicBezTo>
                  <a:pt x="225693" y="148855"/>
                  <a:pt x="227132" y="151729"/>
                  <a:pt x="226052" y="153884"/>
                </a:cubicBezTo>
                <a:cubicBezTo>
                  <a:pt x="219933" y="172562"/>
                  <a:pt x="208775" y="188366"/>
                  <a:pt x="195456" y="198782"/>
                </a:cubicBezTo>
                <a:cubicBezTo>
                  <a:pt x="197256" y="207762"/>
                  <a:pt x="200855" y="215664"/>
                  <a:pt x="207335" y="222489"/>
                </a:cubicBezTo>
                <a:cubicBezTo>
                  <a:pt x="213814" y="223566"/>
                  <a:pt x="220653" y="225362"/>
                  <a:pt x="227132" y="227158"/>
                </a:cubicBezTo>
                <a:cubicBezTo>
                  <a:pt x="231812" y="228595"/>
                  <a:pt x="236851" y="230032"/>
                  <a:pt x="242970" y="231827"/>
                </a:cubicBezTo>
                <a:cubicBezTo>
                  <a:pt x="255929" y="236138"/>
                  <a:pt x="267807" y="241166"/>
                  <a:pt x="278606" y="246554"/>
                </a:cubicBezTo>
                <a:cubicBezTo>
                  <a:pt x="297324" y="256611"/>
                  <a:pt x="309202" y="275648"/>
                  <a:pt x="309202" y="296840"/>
                </a:cubicBezTo>
                <a:lnTo>
                  <a:pt x="309202" y="302947"/>
                </a:lnTo>
                <a:cubicBezTo>
                  <a:pt x="309202" y="305461"/>
                  <a:pt x="307043" y="307616"/>
                  <a:pt x="304523" y="307616"/>
                </a:cubicBezTo>
                <a:cubicBezTo>
                  <a:pt x="302003" y="307616"/>
                  <a:pt x="299843" y="305461"/>
                  <a:pt x="299843" y="302947"/>
                </a:cubicBezTo>
                <a:lnTo>
                  <a:pt x="299843" y="296840"/>
                </a:lnTo>
                <a:cubicBezTo>
                  <a:pt x="299843" y="279240"/>
                  <a:pt x="290125" y="263077"/>
                  <a:pt x="274287" y="254815"/>
                </a:cubicBezTo>
                <a:cubicBezTo>
                  <a:pt x="263848" y="249428"/>
                  <a:pt x="252689" y="244758"/>
                  <a:pt x="240091" y="240448"/>
                </a:cubicBezTo>
                <a:cubicBezTo>
                  <a:pt x="233972" y="238652"/>
                  <a:pt x="229292" y="237215"/>
                  <a:pt x="224613" y="236138"/>
                </a:cubicBezTo>
                <a:cubicBezTo>
                  <a:pt x="218853" y="234342"/>
                  <a:pt x="212734" y="232905"/>
                  <a:pt x="206975" y="231827"/>
                </a:cubicBezTo>
                <a:lnTo>
                  <a:pt x="159460" y="282114"/>
                </a:lnTo>
                <a:lnTo>
                  <a:pt x="159460" y="302947"/>
                </a:lnTo>
                <a:cubicBezTo>
                  <a:pt x="159460" y="305461"/>
                  <a:pt x="157301" y="307616"/>
                  <a:pt x="154781" y="307616"/>
                </a:cubicBezTo>
                <a:cubicBezTo>
                  <a:pt x="152261" y="307616"/>
                  <a:pt x="150101" y="305461"/>
                  <a:pt x="150101" y="302947"/>
                </a:cubicBezTo>
                <a:lnTo>
                  <a:pt x="150101" y="282114"/>
                </a:lnTo>
                <a:lnTo>
                  <a:pt x="103307" y="232546"/>
                </a:lnTo>
                <a:cubicBezTo>
                  <a:pt x="91789" y="234342"/>
                  <a:pt x="84949" y="236138"/>
                  <a:pt x="84589" y="236138"/>
                </a:cubicBezTo>
                <a:cubicBezTo>
                  <a:pt x="79910" y="237215"/>
                  <a:pt x="75231" y="238652"/>
                  <a:pt x="69471" y="240807"/>
                </a:cubicBezTo>
                <a:cubicBezTo>
                  <a:pt x="56873" y="244758"/>
                  <a:pt x="45354" y="249428"/>
                  <a:pt x="35276" y="254815"/>
                </a:cubicBezTo>
                <a:cubicBezTo>
                  <a:pt x="19437" y="263077"/>
                  <a:pt x="9719" y="279240"/>
                  <a:pt x="9719" y="296840"/>
                </a:cubicBezTo>
                <a:lnTo>
                  <a:pt x="9719" y="302947"/>
                </a:lnTo>
                <a:cubicBezTo>
                  <a:pt x="9719" y="305461"/>
                  <a:pt x="7559" y="307616"/>
                  <a:pt x="5039" y="307616"/>
                </a:cubicBezTo>
                <a:cubicBezTo>
                  <a:pt x="2520" y="307616"/>
                  <a:pt x="0" y="305461"/>
                  <a:pt x="0" y="302947"/>
                </a:cubicBezTo>
                <a:lnTo>
                  <a:pt x="0" y="296840"/>
                </a:lnTo>
                <a:cubicBezTo>
                  <a:pt x="0" y="275648"/>
                  <a:pt x="11878" y="256611"/>
                  <a:pt x="30956" y="246554"/>
                </a:cubicBezTo>
                <a:cubicBezTo>
                  <a:pt x="41395" y="241166"/>
                  <a:pt x="53633" y="236138"/>
                  <a:pt x="66232" y="231827"/>
                </a:cubicBezTo>
                <a:cubicBezTo>
                  <a:pt x="72351" y="230032"/>
                  <a:pt x="77750" y="228595"/>
                  <a:pt x="82430" y="227158"/>
                </a:cubicBezTo>
                <a:cubicBezTo>
                  <a:pt x="82790" y="227158"/>
                  <a:pt x="89629" y="225362"/>
                  <a:pt x="101147" y="223207"/>
                </a:cubicBezTo>
                <a:cubicBezTo>
                  <a:pt x="105467" y="216382"/>
                  <a:pt x="111946" y="205607"/>
                  <a:pt x="114106" y="198782"/>
                </a:cubicBezTo>
                <a:cubicBezTo>
                  <a:pt x="98628" y="186929"/>
                  <a:pt x="87109" y="168970"/>
                  <a:pt x="80990" y="147418"/>
                </a:cubicBezTo>
                <a:cubicBezTo>
                  <a:pt x="78110" y="147418"/>
                  <a:pt x="75231" y="145982"/>
                  <a:pt x="72711" y="144186"/>
                </a:cubicBezTo>
                <a:cubicBezTo>
                  <a:pt x="67672" y="139875"/>
                  <a:pt x="64072" y="131614"/>
                  <a:pt x="63352" y="122634"/>
                </a:cubicBezTo>
                <a:cubicBezTo>
                  <a:pt x="62632" y="115451"/>
                  <a:pt x="63712" y="108626"/>
                  <a:pt x="66232" y="103598"/>
                </a:cubicBezTo>
                <a:cubicBezTo>
                  <a:pt x="64792" y="96773"/>
                  <a:pt x="64072" y="89589"/>
                  <a:pt x="64072" y="82405"/>
                </a:cubicBezTo>
                <a:cubicBezTo>
                  <a:pt x="64072" y="40740"/>
                  <a:pt x="88549" y="10567"/>
                  <a:pt x="129584" y="1947"/>
                </a:cubicBezTo>
                <a:close/>
                <a:moveTo>
                  <a:pt x="152329" y="0"/>
                </a:moveTo>
                <a:lnTo>
                  <a:pt x="306097" y="0"/>
                </a:lnTo>
                <a:cubicBezTo>
                  <a:pt x="308624" y="0"/>
                  <a:pt x="310789" y="2151"/>
                  <a:pt x="310789" y="4660"/>
                </a:cubicBezTo>
                <a:lnTo>
                  <a:pt x="310789" y="131558"/>
                </a:lnTo>
                <a:cubicBezTo>
                  <a:pt x="310789" y="134068"/>
                  <a:pt x="308624" y="136218"/>
                  <a:pt x="306097" y="136218"/>
                </a:cubicBezTo>
                <a:lnTo>
                  <a:pt x="218746" y="136218"/>
                </a:lnTo>
                <a:lnTo>
                  <a:pt x="177596" y="165613"/>
                </a:lnTo>
                <a:cubicBezTo>
                  <a:pt x="176513" y="165971"/>
                  <a:pt x="175791" y="166330"/>
                  <a:pt x="174709" y="166330"/>
                </a:cubicBezTo>
                <a:cubicBezTo>
                  <a:pt x="174348" y="166330"/>
                  <a:pt x="173265" y="166330"/>
                  <a:pt x="172543" y="165971"/>
                </a:cubicBezTo>
                <a:cubicBezTo>
                  <a:pt x="171099" y="164896"/>
                  <a:pt x="170016" y="163462"/>
                  <a:pt x="170016" y="161670"/>
                </a:cubicBezTo>
                <a:lnTo>
                  <a:pt x="170016" y="136218"/>
                </a:lnTo>
                <a:lnTo>
                  <a:pt x="152329" y="136218"/>
                </a:lnTo>
                <a:cubicBezTo>
                  <a:pt x="149803" y="136218"/>
                  <a:pt x="147637" y="134068"/>
                  <a:pt x="147637" y="131558"/>
                </a:cubicBezTo>
                <a:lnTo>
                  <a:pt x="147637" y="4660"/>
                </a:lnTo>
                <a:cubicBezTo>
                  <a:pt x="147637" y="2151"/>
                  <a:pt x="149803" y="0"/>
                  <a:pt x="152329" y="0"/>
                </a:cubicBezTo>
                <a:close/>
              </a:path>
            </a:pathLst>
          </a:custGeom>
          <a:solidFill>
            <a:schemeClr val="bg1"/>
          </a:solidFill>
          <a:ln>
            <a:noFill/>
          </a:ln>
          <a:effectLst/>
        </p:spPr>
        <p:txBody>
          <a:bodyPr anchor="ctr"/>
          <a:lstStyle/>
          <a:p>
            <a:pPr defTabSz="685663"/>
            <a:endParaRPr lang="en-US" sz="1350" dirty="0">
              <a:solidFill>
                <a:srgbClr val="424242"/>
              </a:solidFill>
              <a:latin typeface="Lato Light" panose="020F0502020204030203" pitchFamily="34" charset="0"/>
            </a:endParaRPr>
          </a:p>
        </p:txBody>
      </p:sp>
      <p:sp>
        <p:nvSpPr>
          <p:cNvPr id="33" name="TextBox 32">
            <a:extLst>
              <a:ext uri="{FF2B5EF4-FFF2-40B4-BE49-F238E27FC236}">
                <a16:creationId xmlns:a16="http://schemas.microsoft.com/office/drawing/2014/main" id="{72F3EDC2-058B-EF4A-8893-0CDCB651BBF2}"/>
              </a:ext>
            </a:extLst>
          </p:cNvPr>
          <p:cNvSpPr txBox="1"/>
          <p:nvPr/>
        </p:nvSpPr>
        <p:spPr>
          <a:xfrm>
            <a:off x="5881144" y="910824"/>
            <a:ext cx="3349864" cy="276999"/>
          </a:xfrm>
          <a:prstGeom prst="rect">
            <a:avLst/>
          </a:prstGeom>
          <a:noFill/>
        </p:spPr>
        <p:txBody>
          <a:bodyPr wrap="square" rtlCol="0" anchor="ctr" anchorCtr="0">
            <a:spAutoFit/>
          </a:bodyPr>
          <a:lstStyle/>
          <a:p>
            <a:pPr defTabSz="685663"/>
            <a:r>
              <a:rPr lang="en-US" sz="1200" b="1" dirty="0">
                <a:solidFill>
                  <a:srgbClr val="01B0C0"/>
                </a:solidFill>
                <a:latin typeface="Poppins" pitchFamily="2" charset="77"/>
                <a:ea typeface="League Spartan" charset="0"/>
                <a:cs typeface="Poppins" pitchFamily="2" charset="77"/>
              </a:rPr>
              <a:t>Housing Provisions ($41.55 billion): Subtitle B</a:t>
            </a:r>
          </a:p>
        </p:txBody>
      </p:sp>
      <p:sp>
        <p:nvSpPr>
          <p:cNvPr id="34" name="Subtitle 2">
            <a:extLst>
              <a:ext uri="{FF2B5EF4-FFF2-40B4-BE49-F238E27FC236}">
                <a16:creationId xmlns:a16="http://schemas.microsoft.com/office/drawing/2014/main" id="{C33A8595-F25B-064F-94EE-DC2C7AC63BEF}"/>
              </a:ext>
            </a:extLst>
          </p:cNvPr>
          <p:cNvSpPr txBox="1">
            <a:spLocks/>
          </p:cNvSpPr>
          <p:nvPr/>
        </p:nvSpPr>
        <p:spPr>
          <a:xfrm>
            <a:off x="6292170" y="1275446"/>
            <a:ext cx="2764498" cy="1824730"/>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3201 Emergency Rental Assistance ($21.55B)</a:t>
            </a:r>
          </a:p>
          <a:p>
            <a:pPr marL="171450" indent="-171450" algn="l" defTabSz="407864">
              <a:lnSpc>
                <a:spcPts val="1313"/>
              </a:lnSpc>
              <a:buFont typeface="Arial" panose="020B0604020202020204" pitchFamily="34" charset="0"/>
              <a:buChar char="•"/>
            </a:pPr>
            <a:r>
              <a:rPr lang="en-US" sz="900"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$18.6B allocated to States, territories, counties and cities for emergency rental and utility assistance</a:t>
            </a:r>
          </a:p>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3202 Emergency Housing Vouchers ($5B)</a:t>
            </a:r>
          </a:p>
          <a:p>
            <a:pPr marL="171450" indent="-171450" algn="l" defTabSz="407864">
              <a:lnSpc>
                <a:spcPts val="1313"/>
              </a:lnSpc>
              <a:buFont typeface="Arial" panose="020B0604020202020204" pitchFamily="34" charset="0"/>
              <a:buChar char="•"/>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3205 Homelessness Assistance and Supportive            Services Program ($5B)</a:t>
            </a:r>
          </a:p>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3206 Homeowner Assistance Fund ($10B)</a:t>
            </a:r>
          </a:p>
          <a:p>
            <a:pPr marL="171450" indent="-171450" algn="l" defTabSz="407864">
              <a:lnSpc>
                <a:spcPts val="1313"/>
              </a:lnSpc>
              <a:buFont typeface="Arial" panose="020B0604020202020204" pitchFamily="34" charset="0"/>
              <a:buChar char="•"/>
            </a:pPr>
            <a:r>
              <a:rPr lang="en-US" sz="900"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For States, territories and Tribes for ongoing needs of homeowners </a:t>
            </a:r>
          </a:p>
        </p:txBody>
      </p:sp>
      <p:sp>
        <p:nvSpPr>
          <p:cNvPr id="42" name="TextBox 41">
            <a:extLst>
              <a:ext uri="{FF2B5EF4-FFF2-40B4-BE49-F238E27FC236}">
                <a16:creationId xmlns:a16="http://schemas.microsoft.com/office/drawing/2014/main" id="{EEB861AD-9DCA-FE41-981D-11CBC9F606D2}"/>
              </a:ext>
            </a:extLst>
          </p:cNvPr>
          <p:cNvSpPr txBox="1"/>
          <p:nvPr/>
        </p:nvSpPr>
        <p:spPr>
          <a:xfrm>
            <a:off x="0" y="831446"/>
            <a:ext cx="2994214" cy="830997"/>
          </a:xfrm>
          <a:prstGeom prst="rect">
            <a:avLst/>
          </a:prstGeom>
          <a:noFill/>
        </p:spPr>
        <p:txBody>
          <a:bodyPr wrap="square" rtlCol="0" anchor="ctr" anchorCtr="0">
            <a:spAutoFit/>
          </a:bodyPr>
          <a:lstStyle/>
          <a:p>
            <a:pPr defTabSz="685663"/>
            <a:r>
              <a:rPr lang="en-US" sz="1200" b="1" dirty="0">
                <a:solidFill>
                  <a:srgbClr val="00809A"/>
                </a:solidFill>
                <a:latin typeface="Poppins" pitchFamily="2" charset="77"/>
                <a:ea typeface="League Spartan" charset="0"/>
                <a:cs typeface="Poppins" pitchFamily="2" charset="77"/>
              </a:rPr>
              <a:t>Coronavirus State and Local Fiscal Recovery Funds ($362 billion total): Subtitle M, Sec. 9901 Coronavirus State and Local Fiscal Recovery Funds </a:t>
            </a:r>
          </a:p>
        </p:txBody>
      </p:sp>
      <p:sp>
        <p:nvSpPr>
          <p:cNvPr id="43" name="Subtitle 2">
            <a:extLst>
              <a:ext uri="{FF2B5EF4-FFF2-40B4-BE49-F238E27FC236}">
                <a16:creationId xmlns:a16="http://schemas.microsoft.com/office/drawing/2014/main" id="{4C0D1FE1-B8A6-9E41-B7C0-44CC4CE1F512}"/>
              </a:ext>
            </a:extLst>
          </p:cNvPr>
          <p:cNvSpPr txBox="1">
            <a:spLocks/>
          </p:cNvSpPr>
          <p:nvPr/>
        </p:nvSpPr>
        <p:spPr>
          <a:xfrm>
            <a:off x="32966" y="1751530"/>
            <a:ext cx="2646092" cy="3102516"/>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602 Coronavirus State Fiscal Recovery Fund ($219.8B)</a:t>
            </a:r>
          </a:p>
          <a:p>
            <a:pPr marL="228600" indent="-228600" algn="l" defTabSz="407864">
              <a:lnSpc>
                <a:spcPts val="1313"/>
              </a:lnSpc>
              <a:buFont typeface="Arial" panose="020B0604020202020204" pitchFamily="34" charset="0"/>
              <a:buChar char="•"/>
            </a:pPr>
            <a:r>
              <a:rPr lang="en-US" sz="900"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$195.3 billion for the 50 States and Washington DC </a:t>
            </a:r>
          </a:p>
          <a:p>
            <a:pPr marL="228600" indent="-228600" algn="l" defTabSz="407864">
              <a:lnSpc>
                <a:spcPts val="1313"/>
              </a:lnSpc>
              <a:buFont typeface="Arial" panose="020B0604020202020204" pitchFamily="34" charset="0"/>
              <a:buChar char="•"/>
            </a:pPr>
            <a:r>
              <a:rPr lang="en-US" sz="900"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$20 billion for Tribal governments </a:t>
            </a:r>
          </a:p>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603 Coronavirus Local Fiscal Recovery Fund </a:t>
            </a:r>
          </a:p>
          <a:p>
            <a:pPr marL="171450" indent="-171450" algn="l" defTabSz="407864">
              <a:lnSpc>
                <a:spcPts val="1313"/>
              </a:lnSpc>
              <a:buFont typeface="Arial" panose="020B0604020202020204" pitchFamily="34" charset="0"/>
              <a:buChar char="•"/>
            </a:pPr>
            <a:r>
              <a:rPr lang="en-US" sz="900"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$130.2 billion for local govts. (metropolitan cities: $45.57B, </a:t>
            </a:r>
            <a:r>
              <a:rPr lang="en-US" sz="900" dirty="0" err="1">
                <a:solidFill>
                  <a:srgbClr val="424242"/>
                </a:solidFill>
                <a:latin typeface="Lato Light" panose="020F0502020204030203" pitchFamily="34" charset="0"/>
                <a:ea typeface="Lato Light" panose="020F0502020204030203" pitchFamily="34" charset="0"/>
                <a:cs typeface="Mukta ExtraLight" panose="020B0000000000000000" pitchFamily="34" charset="77"/>
              </a:rPr>
              <a:t>nonentitlement</a:t>
            </a:r>
            <a:r>
              <a:rPr lang="en-US" sz="900"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 units of local government: $19.53B, and counties: $65.1B)</a:t>
            </a:r>
          </a:p>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604 Coronavirus Capital Projects Fund</a:t>
            </a:r>
          </a:p>
          <a:p>
            <a:pPr marL="171450" indent="-171450" algn="l" defTabSz="407864">
              <a:lnSpc>
                <a:spcPts val="1313"/>
              </a:lnSpc>
              <a:buFont typeface="Arial" panose="020B0604020202020204" pitchFamily="34" charset="0"/>
              <a:buChar char="•"/>
            </a:pPr>
            <a:r>
              <a:rPr lang="en-US" sz="900"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$10B to States, territories and Tribal governments</a:t>
            </a:r>
          </a:p>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605 Local Assistance and Tribal Consistency Fund ($2B)</a:t>
            </a:r>
          </a:p>
          <a:p>
            <a:pPr algn="l" defTabSz="407864">
              <a:lnSpc>
                <a:spcPts val="1313"/>
              </a:lnSpc>
            </a:pPr>
            <a:endPar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endParaRPr>
          </a:p>
          <a:p>
            <a:pPr marL="171450" indent="-171450" algn="l" defTabSz="407864">
              <a:lnSpc>
                <a:spcPts val="1313"/>
              </a:lnSpc>
              <a:buFont typeface="Arial" panose="020B0604020202020204" pitchFamily="34" charset="0"/>
              <a:buChar char="•"/>
            </a:pPr>
            <a:endParaRPr lang="en-US" sz="900" dirty="0">
              <a:solidFill>
                <a:srgbClr val="424242"/>
              </a:solidFill>
              <a:latin typeface="Lato Light" panose="020F0502020204030203" pitchFamily="34" charset="0"/>
              <a:ea typeface="Lato Light" panose="020F0502020204030203" pitchFamily="34" charset="0"/>
              <a:cs typeface="Mukta ExtraLight" panose="020B0000000000000000" pitchFamily="34" charset="77"/>
            </a:endParaRPr>
          </a:p>
        </p:txBody>
      </p:sp>
      <p:pic>
        <p:nvPicPr>
          <p:cNvPr id="3" name="Picture 2"/>
          <p:cNvPicPr>
            <a:picLocks noChangeAspect="1"/>
          </p:cNvPicPr>
          <p:nvPr/>
        </p:nvPicPr>
        <p:blipFill>
          <a:blip r:embed="rId4"/>
          <a:stretch>
            <a:fillRect/>
          </a:stretch>
        </p:blipFill>
        <p:spPr>
          <a:xfrm>
            <a:off x="3826464" y="2178963"/>
            <a:ext cx="1219840" cy="1175544"/>
          </a:xfrm>
          <a:prstGeom prst="rect">
            <a:avLst/>
          </a:prstGeom>
        </p:spPr>
      </p:pic>
      <p:sp>
        <p:nvSpPr>
          <p:cNvPr id="41" name="Freeform 501"/>
          <p:cNvSpPr>
            <a:spLocks noEditPoints="1"/>
          </p:cNvSpPr>
          <p:nvPr/>
        </p:nvSpPr>
        <p:spPr bwMode="auto">
          <a:xfrm>
            <a:off x="3106805" y="3085305"/>
            <a:ext cx="438912" cy="411480"/>
          </a:xfrm>
          <a:custGeom>
            <a:avLst/>
            <a:gdLst>
              <a:gd name="T0" fmla="*/ 174 w 176"/>
              <a:gd name="T1" fmla="*/ 32 h 128"/>
              <a:gd name="T2" fmla="*/ 174 w 176"/>
              <a:gd name="T3" fmla="*/ 32 h 128"/>
              <a:gd name="T4" fmla="*/ 90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8 w 176"/>
              <a:gd name="T25" fmla="*/ 45 h 128"/>
              <a:gd name="T26" fmla="*/ 24 w 176"/>
              <a:gd name="T27" fmla="*/ 107 h 128"/>
              <a:gd name="T28" fmla="*/ 24 w 176"/>
              <a:gd name="T29" fmla="*/ 108 h 128"/>
              <a:gd name="T30" fmla="*/ 29 w 176"/>
              <a:gd name="T31" fmla="*/ 112 h 128"/>
              <a:gd name="T32" fmla="*/ 59 w 176"/>
              <a:gd name="T33" fmla="*/ 104 h 128"/>
              <a:gd name="T34" fmla="*/ 86 w 176"/>
              <a:gd name="T35" fmla="*/ 127 h 128"/>
              <a:gd name="T36" fmla="*/ 90 w 176"/>
              <a:gd name="T37" fmla="*/ 127 h 128"/>
              <a:gd name="T38" fmla="*/ 121 w 176"/>
              <a:gd name="T39" fmla="*/ 104 h 128"/>
              <a:gd name="T40" fmla="*/ 151 w 176"/>
              <a:gd name="T41" fmla="*/ 112 h 128"/>
              <a:gd name="T42" fmla="*/ 156 w 176"/>
              <a:gd name="T43" fmla="*/ 108 h 128"/>
              <a:gd name="T44" fmla="*/ 156 w 176"/>
              <a:gd name="T45" fmla="*/ 107 h 128"/>
              <a:gd name="T46" fmla="*/ 173 w 176"/>
              <a:gd name="T47" fmla="*/ 40 h 128"/>
              <a:gd name="T48" fmla="*/ 174 w 176"/>
              <a:gd name="T49" fmla="*/ 40 h 128"/>
              <a:gd name="T50" fmla="*/ 176 w 176"/>
              <a:gd name="T51" fmla="*/ 36 h 128"/>
              <a:gd name="T52" fmla="*/ 121 w 176"/>
              <a:gd name="T53" fmla="*/ 96 h 128"/>
              <a:gd name="T54" fmla="*/ 120 w 176"/>
              <a:gd name="T55" fmla="*/ 96 h 128"/>
              <a:gd name="T56" fmla="*/ 118 w 176"/>
              <a:gd name="T57" fmla="*/ 97 h 128"/>
              <a:gd name="T58" fmla="*/ 62 w 176"/>
              <a:gd name="T59" fmla="*/ 97 h 128"/>
              <a:gd name="T60" fmla="*/ 60 w 176"/>
              <a:gd name="T61" fmla="*/ 96 h 128"/>
              <a:gd name="T62" fmla="*/ 59 w 176"/>
              <a:gd name="T63" fmla="*/ 96 h 128"/>
              <a:gd name="T64" fmla="*/ 39 w 176"/>
              <a:gd name="T65" fmla="*/ 54 h 128"/>
              <a:gd name="T66" fmla="*/ 86 w 176"/>
              <a:gd name="T67" fmla="*/ 72 h 128"/>
              <a:gd name="T68" fmla="*/ 90 w 176"/>
              <a:gd name="T69" fmla="*/ 72 h 128"/>
              <a:gd name="T70" fmla="*/ 138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4" y="32"/>
                </a:cubicBezTo>
                <a:cubicBezTo>
                  <a:pt x="174" y="32"/>
                  <a:pt x="174" y="32"/>
                  <a:pt x="174" y="32"/>
                </a:cubicBezTo>
                <a:cubicBezTo>
                  <a:pt x="174" y="32"/>
                  <a:pt x="174" y="32"/>
                  <a:pt x="174" y="32"/>
                </a:cubicBezTo>
                <a:cubicBezTo>
                  <a:pt x="174" y="32"/>
                  <a:pt x="174" y="32"/>
                  <a:pt x="173" y="32"/>
                </a:cubicBezTo>
                <a:cubicBezTo>
                  <a:pt x="90" y="0"/>
                  <a:pt x="90" y="0"/>
                  <a:pt x="90" y="0"/>
                </a:cubicBezTo>
                <a:cubicBezTo>
                  <a:pt x="90" y="0"/>
                  <a:pt x="90" y="0"/>
                  <a:pt x="90" y="0"/>
                </a:cubicBezTo>
                <a:cubicBezTo>
                  <a:pt x="89" y="0"/>
                  <a:pt x="89" y="0"/>
                  <a:pt x="88" y="0"/>
                </a:cubicBezTo>
                <a:cubicBezTo>
                  <a:pt x="87" y="0"/>
                  <a:pt x="87" y="0"/>
                  <a:pt x="86" y="0"/>
                </a:cubicBezTo>
                <a:cubicBezTo>
                  <a:pt x="86" y="0"/>
                  <a:pt x="86" y="0"/>
                  <a:pt x="86" y="0"/>
                </a:cubicBezTo>
                <a:cubicBezTo>
                  <a:pt x="3" y="32"/>
                  <a:pt x="3" y="32"/>
                  <a:pt x="3" y="32"/>
                </a:cubicBezTo>
                <a:cubicBezTo>
                  <a:pt x="2" y="32"/>
                  <a:pt x="2" y="32"/>
                  <a:pt x="2" y="32"/>
                </a:cubicBezTo>
                <a:cubicBezTo>
                  <a:pt x="2" y="32"/>
                  <a:pt x="2" y="32"/>
                  <a:pt x="2" y="32"/>
                </a:cubicBezTo>
                <a:cubicBezTo>
                  <a:pt x="2" y="32"/>
                  <a:pt x="2" y="32"/>
                  <a:pt x="2" y="32"/>
                </a:cubicBezTo>
                <a:cubicBezTo>
                  <a:pt x="1" y="33"/>
                  <a:pt x="0" y="34"/>
                  <a:pt x="0" y="36"/>
                </a:cubicBezTo>
                <a:cubicBezTo>
                  <a:pt x="0" y="38"/>
                  <a:pt x="1" y="39"/>
                  <a:pt x="2" y="40"/>
                </a:cubicBezTo>
                <a:cubicBezTo>
                  <a:pt x="2" y="40"/>
                  <a:pt x="2" y="40"/>
                  <a:pt x="2" y="40"/>
                </a:cubicBezTo>
                <a:cubicBezTo>
                  <a:pt x="2" y="40"/>
                  <a:pt x="2" y="40"/>
                  <a:pt x="2" y="40"/>
                </a:cubicBezTo>
                <a:cubicBezTo>
                  <a:pt x="2" y="40"/>
                  <a:pt x="2" y="40"/>
                  <a:pt x="3" y="40"/>
                </a:cubicBezTo>
                <a:cubicBezTo>
                  <a:pt x="10" y="43"/>
                  <a:pt x="10" y="43"/>
                  <a:pt x="10" y="43"/>
                </a:cubicBezTo>
                <a:cubicBezTo>
                  <a:pt x="5" y="81"/>
                  <a:pt x="5" y="81"/>
                  <a:pt x="5" y="81"/>
                </a:cubicBezTo>
                <a:cubicBezTo>
                  <a:pt x="2" y="82"/>
                  <a:pt x="0" y="85"/>
                  <a:pt x="0" y="88"/>
                </a:cubicBezTo>
                <a:cubicBezTo>
                  <a:pt x="0" y="92"/>
                  <a:pt x="4" y="96"/>
                  <a:pt x="8" y="96"/>
                </a:cubicBezTo>
                <a:cubicBezTo>
                  <a:pt x="12" y="96"/>
                  <a:pt x="16" y="92"/>
                  <a:pt x="16" y="88"/>
                </a:cubicBezTo>
                <a:cubicBezTo>
                  <a:pt x="16" y="85"/>
                  <a:pt x="15" y="83"/>
                  <a:pt x="13" y="82"/>
                </a:cubicBezTo>
                <a:cubicBezTo>
                  <a:pt x="18" y="45"/>
                  <a:pt x="18" y="45"/>
                  <a:pt x="18"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6" y="112"/>
                  <a:pt x="28" y="112"/>
                </a:cubicBezTo>
                <a:cubicBezTo>
                  <a:pt x="28" y="112"/>
                  <a:pt x="29" y="112"/>
                  <a:pt x="29" y="112"/>
                </a:cubicBezTo>
                <a:cubicBezTo>
                  <a:pt x="29" y="112"/>
                  <a:pt x="29" y="112"/>
                  <a:pt x="29" y="112"/>
                </a:cubicBezTo>
                <a:cubicBezTo>
                  <a:pt x="59" y="104"/>
                  <a:pt x="59" y="104"/>
                  <a:pt x="59" y="104"/>
                </a:cubicBezTo>
                <a:cubicBezTo>
                  <a:pt x="86" y="127"/>
                  <a:pt x="86" y="127"/>
                  <a:pt x="86" y="127"/>
                </a:cubicBezTo>
                <a:cubicBezTo>
                  <a:pt x="86" y="127"/>
                  <a:pt x="86" y="127"/>
                  <a:pt x="86" y="127"/>
                </a:cubicBezTo>
                <a:cubicBezTo>
                  <a:pt x="86" y="128"/>
                  <a:pt x="87" y="128"/>
                  <a:pt x="88" y="128"/>
                </a:cubicBezTo>
                <a:cubicBezTo>
                  <a:pt x="89" y="128"/>
                  <a:pt x="90" y="128"/>
                  <a:pt x="90" y="127"/>
                </a:cubicBezTo>
                <a:cubicBezTo>
                  <a:pt x="90" y="127"/>
                  <a:pt x="90" y="127"/>
                  <a:pt x="90" y="127"/>
                </a:cubicBezTo>
                <a:cubicBezTo>
                  <a:pt x="121" y="104"/>
                  <a:pt x="121" y="104"/>
                  <a:pt x="121" y="104"/>
                </a:cubicBezTo>
                <a:cubicBezTo>
                  <a:pt x="151" y="112"/>
                  <a:pt x="151" y="112"/>
                  <a:pt x="151" y="112"/>
                </a:cubicBezTo>
                <a:cubicBezTo>
                  <a:pt x="151" y="112"/>
                  <a:pt x="151" y="112"/>
                  <a:pt x="151" y="112"/>
                </a:cubicBezTo>
                <a:cubicBezTo>
                  <a:pt x="151" y="112"/>
                  <a:pt x="152" y="112"/>
                  <a:pt x="152" y="112"/>
                </a:cubicBezTo>
                <a:cubicBezTo>
                  <a:pt x="154" y="112"/>
                  <a:pt x="156" y="110"/>
                  <a:pt x="156" y="108"/>
                </a:cubicBezTo>
                <a:cubicBezTo>
                  <a:pt x="156" y="108"/>
                  <a:pt x="156" y="108"/>
                  <a:pt x="156" y="107"/>
                </a:cubicBezTo>
                <a:cubicBezTo>
                  <a:pt x="156" y="107"/>
                  <a:pt x="156" y="107"/>
                  <a:pt x="156" y="107"/>
                </a:cubicBezTo>
                <a:cubicBezTo>
                  <a:pt x="145" y="50"/>
                  <a:pt x="145" y="50"/>
                  <a:pt x="145" y="50"/>
                </a:cubicBezTo>
                <a:cubicBezTo>
                  <a:pt x="173" y="40"/>
                  <a:pt x="173" y="40"/>
                  <a:pt x="173" y="40"/>
                </a:cubicBezTo>
                <a:cubicBezTo>
                  <a:pt x="174" y="40"/>
                  <a:pt x="174" y="40"/>
                  <a:pt x="174" y="40"/>
                </a:cubicBezTo>
                <a:cubicBezTo>
                  <a:pt x="174" y="40"/>
                  <a:pt x="174" y="40"/>
                  <a:pt x="174" y="40"/>
                </a:cubicBezTo>
                <a:cubicBezTo>
                  <a:pt x="174" y="40"/>
                  <a:pt x="174" y="40"/>
                  <a:pt x="174" y="40"/>
                </a:cubicBezTo>
                <a:cubicBezTo>
                  <a:pt x="175" y="39"/>
                  <a:pt x="176" y="38"/>
                  <a:pt x="176" y="36"/>
                </a:cubicBezTo>
                <a:moveTo>
                  <a:pt x="147" y="103"/>
                </a:moveTo>
                <a:cubicBezTo>
                  <a:pt x="121" y="96"/>
                  <a:pt x="121" y="96"/>
                  <a:pt x="121" y="96"/>
                </a:cubicBezTo>
                <a:cubicBezTo>
                  <a:pt x="121" y="96"/>
                  <a:pt x="121" y="96"/>
                  <a:pt x="121" y="96"/>
                </a:cubicBezTo>
                <a:cubicBezTo>
                  <a:pt x="121" y="96"/>
                  <a:pt x="120" y="96"/>
                  <a:pt x="120" y="96"/>
                </a:cubicBezTo>
                <a:cubicBezTo>
                  <a:pt x="119" y="96"/>
                  <a:pt x="118" y="96"/>
                  <a:pt x="118" y="97"/>
                </a:cubicBezTo>
                <a:cubicBezTo>
                  <a:pt x="118" y="97"/>
                  <a:pt x="118" y="97"/>
                  <a:pt x="118" y="97"/>
                </a:cubicBezTo>
                <a:cubicBezTo>
                  <a:pt x="88" y="119"/>
                  <a:pt x="88" y="119"/>
                  <a:pt x="88" y="119"/>
                </a:cubicBezTo>
                <a:cubicBezTo>
                  <a:pt x="62" y="97"/>
                  <a:pt x="62" y="97"/>
                  <a:pt x="62" y="97"/>
                </a:cubicBezTo>
                <a:cubicBezTo>
                  <a:pt x="62" y="97"/>
                  <a:pt x="62" y="97"/>
                  <a:pt x="62" y="97"/>
                </a:cubicBezTo>
                <a:cubicBezTo>
                  <a:pt x="62" y="96"/>
                  <a:pt x="61" y="96"/>
                  <a:pt x="60" y="96"/>
                </a:cubicBezTo>
                <a:cubicBezTo>
                  <a:pt x="60" y="96"/>
                  <a:pt x="59" y="96"/>
                  <a:pt x="59" y="96"/>
                </a:cubicBezTo>
                <a:cubicBezTo>
                  <a:pt x="59" y="96"/>
                  <a:pt x="59" y="96"/>
                  <a:pt x="59" y="96"/>
                </a:cubicBezTo>
                <a:cubicBezTo>
                  <a:pt x="33" y="103"/>
                  <a:pt x="33" y="103"/>
                  <a:pt x="33" y="103"/>
                </a:cubicBezTo>
                <a:cubicBezTo>
                  <a:pt x="39" y="54"/>
                  <a:pt x="39" y="54"/>
                  <a:pt x="39" y="54"/>
                </a:cubicBezTo>
                <a:cubicBezTo>
                  <a:pt x="86" y="72"/>
                  <a:pt x="86" y="72"/>
                  <a:pt x="86" y="72"/>
                </a:cubicBezTo>
                <a:cubicBezTo>
                  <a:pt x="86" y="72"/>
                  <a:pt x="86" y="72"/>
                  <a:pt x="86" y="72"/>
                </a:cubicBezTo>
                <a:cubicBezTo>
                  <a:pt x="87" y="72"/>
                  <a:pt x="87" y="72"/>
                  <a:pt x="88" y="72"/>
                </a:cubicBezTo>
                <a:cubicBezTo>
                  <a:pt x="89" y="72"/>
                  <a:pt x="89" y="72"/>
                  <a:pt x="90" y="72"/>
                </a:cubicBezTo>
                <a:cubicBezTo>
                  <a:pt x="90" y="72"/>
                  <a:pt x="90" y="72"/>
                  <a:pt x="90" y="72"/>
                </a:cubicBezTo>
                <a:cubicBezTo>
                  <a:pt x="138" y="53"/>
                  <a:pt x="138" y="53"/>
                  <a:pt x="138" y="53"/>
                </a:cubicBezTo>
                <a:lnTo>
                  <a:pt x="147" y="103"/>
                </a:lnTo>
                <a:close/>
                <a:moveTo>
                  <a:pt x="88" y="64"/>
                </a:moveTo>
                <a:cubicBezTo>
                  <a:pt x="15" y="36"/>
                  <a:pt x="15" y="36"/>
                  <a:pt x="15" y="36"/>
                </a:cubicBezTo>
                <a:cubicBezTo>
                  <a:pt x="88" y="8"/>
                  <a:pt x="88" y="8"/>
                  <a:pt x="88" y="8"/>
                </a:cubicBezTo>
                <a:cubicBezTo>
                  <a:pt x="161" y="36"/>
                  <a:pt x="161" y="36"/>
                  <a:pt x="161" y="36"/>
                </a:cubicBezTo>
                <a:lnTo>
                  <a:pt x="88" y="6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grpSp>
        <p:nvGrpSpPr>
          <p:cNvPr id="50" name="Group 49"/>
          <p:cNvGrpSpPr/>
          <p:nvPr/>
        </p:nvGrpSpPr>
        <p:grpSpPr>
          <a:xfrm>
            <a:off x="4847548" y="1299888"/>
            <a:ext cx="438912" cy="411480"/>
            <a:chOff x="6865938" y="4316413"/>
            <a:chExt cx="317500" cy="317500"/>
          </a:xfrm>
          <a:solidFill>
            <a:schemeClr val="bg1"/>
          </a:solidFill>
        </p:grpSpPr>
        <p:sp>
          <p:nvSpPr>
            <p:cNvPr id="51" name="Freeform 226"/>
            <p:cNvSpPr>
              <a:spLocks/>
            </p:cNvSpPr>
            <p:nvPr/>
          </p:nvSpPr>
          <p:spPr bwMode="auto">
            <a:xfrm>
              <a:off x="7104063" y="4316413"/>
              <a:ext cx="79375" cy="317500"/>
            </a:xfrm>
            <a:custGeom>
              <a:avLst/>
              <a:gdLst>
                <a:gd name="T0" fmla="*/ 47 w 54"/>
                <a:gd name="T1" fmla="*/ 0 h 215"/>
                <a:gd name="T2" fmla="*/ 40 w 54"/>
                <a:gd name="T3" fmla="*/ 7 h 215"/>
                <a:gd name="T4" fmla="*/ 40 w 54"/>
                <a:gd name="T5" fmla="*/ 56 h 215"/>
                <a:gd name="T6" fmla="*/ 34 w 54"/>
                <a:gd name="T7" fmla="*/ 58 h 215"/>
                <a:gd name="T8" fmla="*/ 34 w 54"/>
                <a:gd name="T9" fmla="*/ 7 h 215"/>
                <a:gd name="T10" fmla="*/ 27 w 54"/>
                <a:gd name="T11" fmla="*/ 0 h 215"/>
                <a:gd name="T12" fmla="*/ 20 w 54"/>
                <a:gd name="T13" fmla="*/ 7 h 215"/>
                <a:gd name="T14" fmla="*/ 20 w 54"/>
                <a:gd name="T15" fmla="*/ 58 h 215"/>
                <a:gd name="T16" fmla="*/ 14 w 54"/>
                <a:gd name="T17" fmla="*/ 56 h 215"/>
                <a:gd name="T18" fmla="*/ 14 w 54"/>
                <a:gd name="T19" fmla="*/ 7 h 215"/>
                <a:gd name="T20" fmla="*/ 7 w 54"/>
                <a:gd name="T21" fmla="*/ 0 h 215"/>
                <a:gd name="T22" fmla="*/ 0 w 54"/>
                <a:gd name="T23" fmla="*/ 7 h 215"/>
                <a:gd name="T24" fmla="*/ 0 w 54"/>
                <a:gd name="T25" fmla="*/ 60 h 215"/>
                <a:gd name="T26" fmla="*/ 5 w 54"/>
                <a:gd name="T27" fmla="*/ 67 h 215"/>
                <a:gd name="T28" fmla="*/ 20 w 54"/>
                <a:gd name="T29" fmla="*/ 72 h 215"/>
                <a:gd name="T30" fmla="*/ 20 w 54"/>
                <a:gd name="T31" fmla="*/ 208 h 215"/>
                <a:gd name="T32" fmla="*/ 27 w 54"/>
                <a:gd name="T33" fmla="*/ 215 h 215"/>
                <a:gd name="T34" fmla="*/ 34 w 54"/>
                <a:gd name="T35" fmla="*/ 208 h 215"/>
                <a:gd name="T36" fmla="*/ 34 w 54"/>
                <a:gd name="T37" fmla="*/ 72 h 215"/>
                <a:gd name="T38" fmla="*/ 49 w 54"/>
                <a:gd name="T39" fmla="*/ 67 h 215"/>
                <a:gd name="T40" fmla="*/ 54 w 54"/>
                <a:gd name="T41" fmla="*/ 60 h 215"/>
                <a:gd name="T42" fmla="*/ 54 w 54"/>
                <a:gd name="T43" fmla="*/ 7 h 215"/>
                <a:gd name="T44" fmla="*/ 47 w 54"/>
                <a:gd name="T4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215">
                  <a:moveTo>
                    <a:pt x="47" y="0"/>
                  </a:moveTo>
                  <a:cubicBezTo>
                    <a:pt x="43" y="0"/>
                    <a:pt x="40" y="3"/>
                    <a:pt x="40" y="7"/>
                  </a:cubicBezTo>
                  <a:cubicBezTo>
                    <a:pt x="40" y="56"/>
                    <a:pt x="40" y="56"/>
                    <a:pt x="40" y="56"/>
                  </a:cubicBezTo>
                  <a:cubicBezTo>
                    <a:pt x="34" y="58"/>
                    <a:pt x="34" y="58"/>
                    <a:pt x="34" y="58"/>
                  </a:cubicBezTo>
                  <a:cubicBezTo>
                    <a:pt x="34" y="7"/>
                    <a:pt x="34" y="7"/>
                    <a:pt x="34" y="7"/>
                  </a:cubicBezTo>
                  <a:cubicBezTo>
                    <a:pt x="34" y="3"/>
                    <a:pt x="31" y="0"/>
                    <a:pt x="27" y="0"/>
                  </a:cubicBezTo>
                  <a:cubicBezTo>
                    <a:pt x="23" y="0"/>
                    <a:pt x="20" y="3"/>
                    <a:pt x="20" y="7"/>
                  </a:cubicBezTo>
                  <a:cubicBezTo>
                    <a:pt x="20" y="58"/>
                    <a:pt x="20" y="58"/>
                    <a:pt x="20" y="58"/>
                  </a:cubicBezTo>
                  <a:cubicBezTo>
                    <a:pt x="14" y="56"/>
                    <a:pt x="14" y="56"/>
                    <a:pt x="14" y="56"/>
                  </a:cubicBezTo>
                  <a:cubicBezTo>
                    <a:pt x="14" y="7"/>
                    <a:pt x="14" y="7"/>
                    <a:pt x="14" y="7"/>
                  </a:cubicBezTo>
                  <a:cubicBezTo>
                    <a:pt x="14" y="3"/>
                    <a:pt x="11" y="0"/>
                    <a:pt x="7" y="0"/>
                  </a:cubicBezTo>
                  <a:cubicBezTo>
                    <a:pt x="3" y="0"/>
                    <a:pt x="0" y="3"/>
                    <a:pt x="0" y="7"/>
                  </a:cubicBezTo>
                  <a:cubicBezTo>
                    <a:pt x="0" y="60"/>
                    <a:pt x="0" y="60"/>
                    <a:pt x="0" y="60"/>
                  </a:cubicBezTo>
                  <a:cubicBezTo>
                    <a:pt x="0" y="63"/>
                    <a:pt x="2" y="66"/>
                    <a:pt x="5" y="67"/>
                  </a:cubicBezTo>
                  <a:cubicBezTo>
                    <a:pt x="20" y="72"/>
                    <a:pt x="20" y="72"/>
                    <a:pt x="20" y="72"/>
                  </a:cubicBezTo>
                  <a:cubicBezTo>
                    <a:pt x="20" y="208"/>
                    <a:pt x="20" y="208"/>
                    <a:pt x="20" y="208"/>
                  </a:cubicBezTo>
                  <a:cubicBezTo>
                    <a:pt x="20" y="212"/>
                    <a:pt x="23" y="215"/>
                    <a:pt x="27" y="215"/>
                  </a:cubicBezTo>
                  <a:cubicBezTo>
                    <a:pt x="31" y="215"/>
                    <a:pt x="34" y="212"/>
                    <a:pt x="34" y="208"/>
                  </a:cubicBezTo>
                  <a:cubicBezTo>
                    <a:pt x="34" y="72"/>
                    <a:pt x="34" y="72"/>
                    <a:pt x="34" y="72"/>
                  </a:cubicBezTo>
                  <a:cubicBezTo>
                    <a:pt x="49" y="67"/>
                    <a:pt x="49" y="67"/>
                    <a:pt x="49" y="67"/>
                  </a:cubicBezTo>
                  <a:cubicBezTo>
                    <a:pt x="52" y="66"/>
                    <a:pt x="54" y="63"/>
                    <a:pt x="54" y="60"/>
                  </a:cubicBezTo>
                  <a:cubicBezTo>
                    <a:pt x="54" y="7"/>
                    <a:pt x="54" y="7"/>
                    <a:pt x="54" y="7"/>
                  </a:cubicBezTo>
                  <a:cubicBezTo>
                    <a:pt x="54" y="3"/>
                    <a:pt x="51"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uk-UA" sz="1350"/>
            </a:p>
          </p:txBody>
        </p:sp>
        <p:sp>
          <p:nvSpPr>
            <p:cNvPr id="52" name="Freeform 227"/>
            <p:cNvSpPr>
              <a:spLocks noEditPoints="1"/>
            </p:cNvSpPr>
            <p:nvPr/>
          </p:nvSpPr>
          <p:spPr bwMode="auto">
            <a:xfrm>
              <a:off x="6865938" y="4367213"/>
              <a:ext cx="247650" cy="246062"/>
            </a:xfrm>
            <a:custGeom>
              <a:avLst/>
              <a:gdLst>
                <a:gd name="T0" fmla="*/ 168 w 168"/>
                <a:gd name="T1" fmla="*/ 83 h 167"/>
                <a:gd name="T2" fmla="*/ 84 w 168"/>
                <a:gd name="T3" fmla="*/ 0 h 167"/>
                <a:gd name="T4" fmla="*/ 0 w 168"/>
                <a:gd name="T5" fmla="*/ 83 h 167"/>
                <a:gd name="T6" fmla="*/ 84 w 168"/>
                <a:gd name="T7" fmla="*/ 167 h 167"/>
                <a:gd name="T8" fmla="*/ 168 w 168"/>
                <a:gd name="T9" fmla="*/ 83 h 167"/>
                <a:gd name="T10" fmla="*/ 14 w 168"/>
                <a:gd name="T11" fmla="*/ 83 h 167"/>
                <a:gd name="T12" fmla="*/ 84 w 168"/>
                <a:gd name="T13" fmla="*/ 13 h 167"/>
                <a:gd name="T14" fmla="*/ 155 w 168"/>
                <a:gd name="T15" fmla="*/ 83 h 167"/>
                <a:gd name="T16" fmla="*/ 84 w 168"/>
                <a:gd name="T17" fmla="*/ 154 h 167"/>
                <a:gd name="T18" fmla="*/ 14 w 168"/>
                <a:gd name="T19"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7">
                  <a:moveTo>
                    <a:pt x="168" y="83"/>
                  </a:moveTo>
                  <a:cubicBezTo>
                    <a:pt x="168" y="37"/>
                    <a:pt x="130" y="0"/>
                    <a:pt x="84" y="0"/>
                  </a:cubicBezTo>
                  <a:cubicBezTo>
                    <a:pt x="38" y="0"/>
                    <a:pt x="0" y="37"/>
                    <a:pt x="0" y="83"/>
                  </a:cubicBezTo>
                  <a:cubicBezTo>
                    <a:pt x="0" y="130"/>
                    <a:pt x="38" y="167"/>
                    <a:pt x="84" y="167"/>
                  </a:cubicBezTo>
                  <a:cubicBezTo>
                    <a:pt x="130" y="167"/>
                    <a:pt x="168" y="130"/>
                    <a:pt x="168" y="83"/>
                  </a:cubicBezTo>
                  <a:close/>
                  <a:moveTo>
                    <a:pt x="14" y="83"/>
                  </a:moveTo>
                  <a:cubicBezTo>
                    <a:pt x="14" y="45"/>
                    <a:pt x="45" y="13"/>
                    <a:pt x="84" y="13"/>
                  </a:cubicBezTo>
                  <a:cubicBezTo>
                    <a:pt x="123" y="13"/>
                    <a:pt x="155" y="45"/>
                    <a:pt x="155" y="83"/>
                  </a:cubicBezTo>
                  <a:cubicBezTo>
                    <a:pt x="155" y="122"/>
                    <a:pt x="123" y="154"/>
                    <a:pt x="84" y="154"/>
                  </a:cubicBezTo>
                  <a:cubicBezTo>
                    <a:pt x="45" y="154"/>
                    <a:pt x="14" y="122"/>
                    <a:pt x="1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uk-UA" sz="1350"/>
            </a:p>
          </p:txBody>
        </p:sp>
        <p:sp>
          <p:nvSpPr>
            <p:cNvPr id="53" name="Freeform 228"/>
            <p:cNvSpPr>
              <a:spLocks noEditPoints="1"/>
            </p:cNvSpPr>
            <p:nvPr/>
          </p:nvSpPr>
          <p:spPr bwMode="auto">
            <a:xfrm>
              <a:off x="6905626" y="4405313"/>
              <a:ext cx="168275" cy="168275"/>
            </a:xfrm>
            <a:custGeom>
              <a:avLst/>
              <a:gdLst>
                <a:gd name="T0" fmla="*/ 114 w 114"/>
                <a:gd name="T1" fmla="*/ 57 h 114"/>
                <a:gd name="T2" fmla="*/ 57 w 114"/>
                <a:gd name="T3" fmla="*/ 0 h 114"/>
                <a:gd name="T4" fmla="*/ 0 w 114"/>
                <a:gd name="T5" fmla="*/ 57 h 114"/>
                <a:gd name="T6" fmla="*/ 57 w 114"/>
                <a:gd name="T7" fmla="*/ 114 h 114"/>
                <a:gd name="T8" fmla="*/ 114 w 114"/>
                <a:gd name="T9" fmla="*/ 57 h 114"/>
                <a:gd name="T10" fmla="*/ 13 w 114"/>
                <a:gd name="T11" fmla="*/ 57 h 114"/>
                <a:gd name="T12" fmla="*/ 57 w 114"/>
                <a:gd name="T13" fmla="*/ 14 h 114"/>
                <a:gd name="T14" fmla="*/ 101 w 114"/>
                <a:gd name="T15" fmla="*/ 57 h 114"/>
                <a:gd name="T16" fmla="*/ 57 w 114"/>
                <a:gd name="T17" fmla="*/ 101 h 114"/>
                <a:gd name="T18" fmla="*/ 13 w 114"/>
                <a:gd name="T19"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114" y="57"/>
                  </a:moveTo>
                  <a:cubicBezTo>
                    <a:pt x="114" y="26"/>
                    <a:pt x="89" y="0"/>
                    <a:pt x="57" y="0"/>
                  </a:cubicBezTo>
                  <a:cubicBezTo>
                    <a:pt x="26" y="0"/>
                    <a:pt x="0" y="26"/>
                    <a:pt x="0" y="57"/>
                  </a:cubicBezTo>
                  <a:cubicBezTo>
                    <a:pt x="0" y="89"/>
                    <a:pt x="26" y="114"/>
                    <a:pt x="57" y="114"/>
                  </a:cubicBezTo>
                  <a:cubicBezTo>
                    <a:pt x="89" y="114"/>
                    <a:pt x="114" y="89"/>
                    <a:pt x="114" y="57"/>
                  </a:cubicBezTo>
                  <a:close/>
                  <a:moveTo>
                    <a:pt x="13" y="57"/>
                  </a:moveTo>
                  <a:cubicBezTo>
                    <a:pt x="13" y="33"/>
                    <a:pt x="33" y="14"/>
                    <a:pt x="57" y="14"/>
                  </a:cubicBezTo>
                  <a:cubicBezTo>
                    <a:pt x="81" y="14"/>
                    <a:pt x="101" y="33"/>
                    <a:pt x="101" y="57"/>
                  </a:cubicBezTo>
                  <a:cubicBezTo>
                    <a:pt x="101" y="81"/>
                    <a:pt x="81" y="101"/>
                    <a:pt x="57" y="101"/>
                  </a:cubicBezTo>
                  <a:cubicBezTo>
                    <a:pt x="33" y="101"/>
                    <a:pt x="13" y="81"/>
                    <a:pt x="13"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uk-UA" sz="1350"/>
            </a:p>
          </p:txBody>
        </p:sp>
      </p:grpSp>
      <p:sp>
        <p:nvSpPr>
          <p:cNvPr id="54" name="Freeform 62"/>
          <p:cNvSpPr>
            <a:spLocks noEditPoints="1"/>
          </p:cNvSpPr>
          <p:nvPr/>
        </p:nvSpPr>
        <p:spPr bwMode="auto">
          <a:xfrm>
            <a:off x="5518251" y="2015392"/>
            <a:ext cx="438912" cy="411480"/>
          </a:xfrm>
          <a:custGeom>
            <a:avLst/>
            <a:gdLst>
              <a:gd name="T0" fmla="*/ 175 w 176"/>
              <a:gd name="T1" fmla="*/ 85 h 176"/>
              <a:gd name="T2" fmla="*/ 144 w 176"/>
              <a:gd name="T3" fmla="*/ 54 h 176"/>
              <a:gd name="T4" fmla="*/ 144 w 176"/>
              <a:gd name="T5" fmla="*/ 12 h 176"/>
              <a:gd name="T6" fmla="*/ 140 w 176"/>
              <a:gd name="T7" fmla="*/ 8 h 176"/>
              <a:gd name="T8" fmla="*/ 116 w 176"/>
              <a:gd name="T9" fmla="*/ 8 h 176"/>
              <a:gd name="T10" fmla="*/ 112 w 176"/>
              <a:gd name="T11" fmla="*/ 12 h 176"/>
              <a:gd name="T12" fmla="*/ 112 w 176"/>
              <a:gd name="T13" fmla="*/ 22 h 176"/>
              <a:gd name="T14" fmla="*/ 91 w 176"/>
              <a:gd name="T15" fmla="*/ 1 h 176"/>
              <a:gd name="T16" fmla="*/ 88 w 176"/>
              <a:gd name="T17" fmla="*/ 0 h 176"/>
              <a:gd name="T18" fmla="*/ 85 w 176"/>
              <a:gd name="T19" fmla="*/ 1 h 176"/>
              <a:gd name="T20" fmla="*/ 1 w 176"/>
              <a:gd name="T21" fmla="*/ 85 h 176"/>
              <a:gd name="T22" fmla="*/ 0 w 176"/>
              <a:gd name="T23" fmla="*/ 88 h 176"/>
              <a:gd name="T24" fmla="*/ 4 w 176"/>
              <a:gd name="T25" fmla="*/ 92 h 176"/>
              <a:gd name="T26" fmla="*/ 7 w 176"/>
              <a:gd name="T27" fmla="*/ 91 h 176"/>
              <a:gd name="T28" fmla="*/ 24 w 176"/>
              <a:gd name="T29" fmla="*/ 74 h 176"/>
              <a:gd name="T30" fmla="*/ 24 w 176"/>
              <a:gd name="T31" fmla="*/ 172 h 176"/>
              <a:gd name="T32" fmla="*/ 28 w 176"/>
              <a:gd name="T33" fmla="*/ 176 h 176"/>
              <a:gd name="T34" fmla="*/ 148 w 176"/>
              <a:gd name="T35" fmla="*/ 176 h 176"/>
              <a:gd name="T36" fmla="*/ 152 w 176"/>
              <a:gd name="T37" fmla="*/ 172 h 176"/>
              <a:gd name="T38" fmla="*/ 152 w 176"/>
              <a:gd name="T39" fmla="*/ 74 h 176"/>
              <a:gd name="T40" fmla="*/ 169 w 176"/>
              <a:gd name="T41" fmla="*/ 91 h 176"/>
              <a:gd name="T42" fmla="*/ 172 w 176"/>
              <a:gd name="T43" fmla="*/ 92 h 176"/>
              <a:gd name="T44" fmla="*/ 176 w 176"/>
              <a:gd name="T45" fmla="*/ 88 h 176"/>
              <a:gd name="T46" fmla="*/ 175 w 176"/>
              <a:gd name="T47" fmla="*/ 85 h 176"/>
              <a:gd name="T48" fmla="*/ 120 w 176"/>
              <a:gd name="T49" fmla="*/ 16 h 176"/>
              <a:gd name="T50" fmla="*/ 136 w 176"/>
              <a:gd name="T51" fmla="*/ 16 h 176"/>
              <a:gd name="T52" fmla="*/ 136 w 176"/>
              <a:gd name="T53" fmla="*/ 46 h 176"/>
              <a:gd name="T54" fmla="*/ 120 w 176"/>
              <a:gd name="T55" fmla="*/ 30 h 176"/>
              <a:gd name="T56" fmla="*/ 120 w 176"/>
              <a:gd name="T57" fmla="*/ 16 h 176"/>
              <a:gd name="T58" fmla="*/ 64 w 176"/>
              <a:gd name="T59" fmla="*/ 168 h 176"/>
              <a:gd name="T60" fmla="*/ 32 w 176"/>
              <a:gd name="T61" fmla="*/ 168 h 176"/>
              <a:gd name="T62" fmla="*/ 32 w 176"/>
              <a:gd name="T63" fmla="*/ 160 h 176"/>
              <a:gd name="T64" fmla="*/ 64 w 176"/>
              <a:gd name="T65" fmla="*/ 160 h 176"/>
              <a:gd name="T66" fmla="*/ 64 w 176"/>
              <a:gd name="T67" fmla="*/ 168 h 176"/>
              <a:gd name="T68" fmla="*/ 104 w 176"/>
              <a:gd name="T69" fmla="*/ 168 h 176"/>
              <a:gd name="T70" fmla="*/ 72 w 176"/>
              <a:gd name="T71" fmla="*/ 168 h 176"/>
              <a:gd name="T72" fmla="*/ 72 w 176"/>
              <a:gd name="T73" fmla="*/ 104 h 176"/>
              <a:gd name="T74" fmla="*/ 104 w 176"/>
              <a:gd name="T75" fmla="*/ 104 h 176"/>
              <a:gd name="T76" fmla="*/ 104 w 176"/>
              <a:gd name="T77" fmla="*/ 168 h 176"/>
              <a:gd name="T78" fmla="*/ 144 w 176"/>
              <a:gd name="T79" fmla="*/ 168 h 176"/>
              <a:gd name="T80" fmla="*/ 112 w 176"/>
              <a:gd name="T81" fmla="*/ 168 h 176"/>
              <a:gd name="T82" fmla="*/ 112 w 176"/>
              <a:gd name="T83" fmla="*/ 160 h 176"/>
              <a:gd name="T84" fmla="*/ 144 w 176"/>
              <a:gd name="T85" fmla="*/ 160 h 176"/>
              <a:gd name="T86" fmla="*/ 144 w 176"/>
              <a:gd name="T87" fmla="*/ 168 h 176"/>
              <a:gd name="T88" fmla="*/ 144 w 176"/>
              <a:gd name="T89" fmla="*/ 152 h 176"/>
              <a:gd name="T90" fmla="*/ 112 w 176"/>
              <a:gd name="T91" fmla="*/ 152 h 176"/>
              <a:gd name="T92" fmla="*/ 112 w 176"/>
              <a:gd name="T93" fmla="*/ 100 h 176"/>
              <a:gd name="T94" fmla="*/ 108 w 176"/>
              <a:gd name="T95" fmla="*/ 96 h 176"/>
              <a:gd name="T96" fmla="*/ 68 w 176"/>
              <a:gd name="T97" fmla="*/ 96 h 176"/>
              <a:gd name="T98" fmla="*/ 64 w 176"/>
              <a:gd name="T99" fmla="*/ 100 h 176"/>
              <a:gd name="T100" fmla="*/ 64 w 176"/>
              <a:gd name="T101" fmla="*/ 152 h 176"/>
              <a:gd name="T102" fmla="*/ 32 w 176"/>
              <a:gd name="T103" fmla="*/ 152 h 176"/>
              <a:gd name="T104" fmla="*/ 32 w 176"/>
              <a:gd name="T105" fmla="*/ 66 h 176"/>
              <a:gd name="T106" fmla="*/ 88 w 176"/>
              <a:gd name="T107" fmla="*/ 10 h 176"/>
              <a:gd name="T108" fmla="*/ 144 w 176"/>
              <a:gd name="T109" fmla="*/ 66 h 176"/>
              <a:gd name="T110" fmla="*/ 144 w 176"/>
              <a:gd name="T111" fmla="*/ 152 h 176"/>
              <a:gd name="T112" fmla="*/ 92 w 176"/>
              <a:gd name="T113" fmla="*/ 144 h 176"/>
              <a:gd name="T114" fmla="*/ 96 w 176"/>
              <a:gd name="T115" fmla="*/ 140 h 176"/>
              <a:gd name="T116" fmla="*/ 92 w 176"/>
              <a:gd name="T117" fmla="*/ 136 h 176"/>
              <a:gd name="T118" fmla="*/ 88 w 176"/>
              <a:gd name="T119" fmla="*/ 140 h 176"/>
              <a:gd name="T120" fmla="*/ 92 w 176"/>
              <a:gd name="T12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75" y="85"/>
                </a:moveTo>
                <a:cubicBezTo>
                  <a:pt x="144" y="54"/>
                  <a:pt x="144" y="54"/>
                  <a:pt x="144" y="54"/>
                </a:cubicBezTo>
                <a:cubicBezTo>
                  <a:pt x="144" y="12"/>
                  <a:pt x="144" y="12"/>
                  <a:pt x="144" y="12"/>
                </a:cubicBezTo>
                <a:cubicBezTo>
                  <a:pt x="144" y="10"/>
                  <a:pt x="142" y="8"/>
                  <a:pt x="140" y="8"/>
                </a:cubicBezTo>
                <a:cubicBezTo>
                  <a:pt x="116" y="8"/>
                  <a:pt x="116" y="8"/>
                  <a:pt x="116" y="8"/>
                </a:cubicBezTo>
                <a:cubicBezTo>
                  <a:pt x="114" y="8"/>
                  <a:pt x="112" y="10"/>
                  <a:pt x="112" y="12"/>
                </a:cubicBezTo>
                <a:cubicBezTo>
                  <a:pt x="112" y="22"/>
                  <a:pt x="112" y="22"/>
                  <a:pt x="112" y="22"/>
                </a:cubicBezTo>
                <a:cubicBezTo>
                  <a:pt x="91" y="1"/>
                  <a:pt x="91" y="1"/>
                  <a:pt x="91" y="1"/>
                </a:cubicBezTo>
                <a:cubicBezTo>
                  <a:pt x="90" y="0"/>
                  <a:pt x="89" y="0"/>
                  <a:pt x="88" y="0"/>
                </a:cubicBezTo>
                <a:cubicBezTo>
                  <a:pt x="87" y="0"/>
                  <a:pt x="86" y="0"/>
                  <a:pt x="85" y="1"/>
                </a:cubicBezTo>
                <a:cubicBezTo>
                  <a:pt x="1" y="85"/>
                  <a:pt x="1" y="85"/>
                  <a:pt x="1" y="85"/>
                </a:cubicBezTo>
                <a:cubicBezTo>
                  <a:pt x="0" y="86"/>
                  <a:pt x="0" y="87"/>
                  <a:pt x="0" y="88"/>
                </a:cubicBezTo>
                <a:cubicBezTo>
                  <a:pt x="0" y="90"/>
                  <a:pt x="2" y="92"/>
                  <a:pt x="4" y="92"/>
                </a:cubicBezTo>
                <a:cubicBezTo>
                  <a:pt x="5" y="92"/>
                  <a:pt x="6" y="92"/>
                  <a:pt x="7" y="91"/>
                </a:cubicBezTo>
                <a:cubicBezTo>
                  <a:pt x="24" y="74"/>
                  <a:pt x="24" y="74"/>
                  <a:pt x="24" y="74"/>
                </a:cubicBezTo>
                <a:cubicBezTo>
                  <a:pt x="24" y="172"/>
                  <a:pt x="24" y="172"/>
                  <a:pt x="24" y="172"/>
                </a:cubicBezTo>
                <a:cubicBezTo>
                  <a:pt x="24" y="174"/>
                  <a:pt x="26" y="176"/>
                  <a:pt x="28" y="176"/>
                </a:cubicBezTo>
                <a:cubicBezTo>
                  <a:pt x="148" y="176"/>
                  <a:pt x="148" y="176"/>
                  <a:pt x="148" y="176"/>
                </a:cubicBezTo>
                <a:cubicBezTo>
                  <a:pt x="150" y="176"/>
                  <a:pt x="152" y="174"/>
                  <a:pt x="152" y="172"/>
                </a:cubicBezTo>
                <a:cubicBezTo>
                  <a:pt x="152" y="74"/>
                  <a:pt x="152" y="74"/>
                  <a:pt x="152" y="74"/>
                </a:cubicBezTo>
                <a:cubicBezTo>
                  <a:pt x="169" y="91"/>
                  <a:pt x="169" y="91"/>
                  <a:pt x="169" y="91"/>
                </a:cubicBezTo>
                <a:cubicBezTo>
                  <a:pt x="170" y="92"/>
                  <a:pt x="171" y="92"/>
                  <a:pt x="172" y="92"/>
                </a:cubicBezTo>
                <a:cubicBezTo>
                  <a:pt x="174" y="92"/>
                  <a:pt x="176" y="90"/>
                  <a:pt x="176" y="88"/>
                </a:cubicBezTo>
                <a:cubicBezTo>
                  <a:pt x="176" y="87"/>
                  <a:pt x="176" y="86"/>
                  <a:pt x="175" y="85"/>
                </a:cubicBezTo>
                <a:moveTo>
                  <a:pt x="120" y="16"/>
                </a:moveTo>
                <a:cubicBezTo>
                  <a:pt x="136" y="16"/>
                  <a:pt x="136" y="16"/>
                  <a:pt x="136" y="16"/>
                </a:cubicBezTo>
                <a:cubicBezTo>
                  <a:pt x="136" y="46"/>
                  <a:pt x="136" y="46"/>
                  <a:pt x="136" y="46"/>
                </a:cubicBezTo>
                <a:cubicBezTo>
                  <a:pt x="120" y="30"/>
                  <a:pt x="120" y="30"/>
                  <a:pt x="120" y="30"/>
                </a:cubicBezTo>
                <a:lnTo>
                  <a:pt x="120" y="16"/>
                </a:lnTo>
                <a:close/>
                <a:moveTo>
                  <a:pt x="64" y="168"/>
                </a:moveTo>
                <a:cubicBezTo>
                  <a:pt x="32" y="168"/>
                  <a:pt x="32" y="168"/>
                  <a:pt x="32" y="168"/>
                </a:cubicBezTo>
                <a:cubicBezTo>
                  <a:pt x="32" y="160"/>
                  <a:pt x="32" y="160"/>
                  <a:pt x="32" y="160"/>
                </a:cubicBezTo>
                <a:cubicBezTo>
                  <a:pt x="64" y="160"/>
                  <a:pt x="64" y="160"/>
                  <a:pt x="64" y="160"/>
                </a:cubicBezTo>
                <a:lnTo>
                  <a:pt x="64" y="168"/>
                </a:lnTo>
                <a:close/>
                <a:moveTo>
                  <a:pt x="104" y="168"/>
                </a:moveTo>
                <a:cubicBezTo>
                  <a:pt x="72" y="168"/>
                  <a:pt x="72" y="168"/>
                  <a:pt x="72" y="168"/>
                </a:cubicBezTo>
                <a:cubicBezTo>
                  <a:pt x="72" y="104"/>
                  <a:pt x="72" y="104"/>
                  <a:pt x="72" y="104"/>
                </a:cubicBezTo>
                <a:cubicBezTo>
                  <a:pt x="104" y="104"/>
                  <a:pt x="104" y="104"/>
                  <a:pt x="104" y="104"/>
                </a:cubicBezTo>
                <a:lnTo>
                  <a:pt x="104" y="168"/>
                </a:lnTo>
                <a:close/>
                <a:moveTo>
                  <a:pt x="144" y="168"/>
                </a:moveTo>
                <a:cubicBezTo>
                  <a:pt x="112" y="168"/>
                  <a:pt x="112" y="168"/>
                  <a:pt x="112" y="168"/>
                </a:cubicBezTo>
                <a:cubicBezTo>
                  <a:pt x="112" y="160"/>
                  <a:pt x="112" y="160"/>
                  <a:pt x="112" y="160"/>
                </a:cubicBezTo>
                <a:cubicBezTo>
                  <a:pt x="144" y="160"/>
                  <a:pt x="144" y="160"/>
                  <a:pt x="144" y="160"/>
                </a:cubicBezTo>
                <a:lnTo>
                  <a:pt x="144" y="168"/>
                </a:lnTo>
                <a:close/>
                <a:moveTo>
                  <a:pt x="144" y="152"/>
                </a:moveTo>
                <a:cubicBezTo>
                  <a:pt x="112" y="152"/>
                  <a:pt x="112" y="152"/>
                  <a:pt x="112" y="152"/>
                </a:cubicBezTo>
                <a:cubicBezTo>
                  <a:pt x="112" y="100"/>
                  <a:pt x="112" y="100"/>
                  <a:pt x="112" y="100"/>
                </a:cubicBezTo>
                <a:cubicBezTo>
                  <a:pt x="112" y="98"/>
                  <a:pt x="110" y="96"/>
                  <a:pt x="108" y="96"/>
                </a:cubicBezTo>
                <a:cubicBezTo>
                  <a:pt x="68" y="96"/>
                  <a:pt x="68" y="96"/>
                  <a:pt x="68" y="96"/>
                </a:cubicBezTo>
                <a:cubicBezTo>
                  <a:pt x="66" y="96"/>
                  <a:pt x="64" y="98"/>
                  <a:pt x="64" y="100"/>
                </a:cubicBezTo>
                <a:cubicBezTo>
                  <a:pt x="64" y="152"/>
                  <a:pt x="64" y="152"/>
                  <a:pt x="64" y="152"/>
                </a:cubicBezTo>
                <a:cubicBezTo>
                  <a:pt x="32" y="152"/>
                  <a:pt x="32" y="152"/>
                  <a:pt x="32" y="152"/>
                </a:cubicBezTo>
                <a:cubicBezTo>
                  <a:pt x="32" y="66"/>
                  <a:pt x="32" y="66"/>
                  <a:pt x="32" y="66"/>
                </a:cubicBezTo>
                <a:cubicBezTo>
                  <a:pt x="88" y="10"/>
                  <a:pt x="88" y="10"/>
                  <a:pt x="88" y="10"/>
                </a:cubicBezTo>
                <a:cubicBezTo>
                  <a:pt x="144" y="66"/>
                  <a:pt x="144" y="66"/>
                  <a:pt x="144" y="66"/>
                </a:cubicBezTo>
                <a:lnTo>
                  <a:pt x="144" y="152"/>
                </a:lnTo>
                <a:close/>
                <a:moveTo>
                  <a:pt x="92" y="144"/>
                </a:moveTo>
                <a:cubicBezTo>
                  <a:pt x="94" y="144"/>
                  <a:pt x="96" y="142"/>
                  <a:pt x="96" y="140"/>
                </a:cubicBezTo>
                <a:cubicBezTo>
                  <a:pt x="96" y="138"/>
                  <a:pt x="94" y="136"/>
                  <a:pt x="92" y="136"/>
                </a:cubicBezTo>
                <a:cubicBezTo>
                  <a:pt x="90" y="136"/>
                  <a:pt x="88" y="138"/>
                  <a:pt x="88" y="140"/>
                </a:cubicBezTo>
                <a:cubicBezTo>
                  <a:pt x="88" y="142"/>
                  <a:pt x="90" y="144"/>
                  <a:pt x="92" y="144"/>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55" name="Freeform 141"/>
          <p:cNvSpPr>
            <a:spLocks noEditPoints="1"/>
          </p:cNvSpPr>
          <p:nvPr/>
        </p:nvSpPr>
        <p:spPr bwMode="auto">
          <a:xfrm>
            <a:off x="4847548" y="3761418"/>
            <a:ext cx="438912" cy="411480"/>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3" y="0"/>
                  <a:pt x="56" y="7"/>
                  <a:pt x="56" y="16"/>
                </a:cubicBezTo>
                <a:cubicBezTo>
                  <a:pt x="8" y="16"/>
                  <a:pt x="8" y="16"/>
                  <a:pt x="8" y="16"/>
                </a:cubicBezTo>
                <a:cubicBezTo>
                  <a:pt x="4" y="16"/>
                  <a:pt x="0" y="20"/>
                  <a:pt x="0" y="24"/>
                </a:cubicBezTo>
                <a:cubicBezTo>
                  <a:pt x="0" y="64"/>
                  <a:pt x="0" y="64"/>
                  <a:pt x="0" y="64"/>
                </a:cubicBezTo>
                <a:cubicBezTo>
                  <a:pt x="0" y="68"/>
                  <a:pt x="4" y="72"/>
                  <a:pt x="8" y="72"/>
                </a:cubicBezTo>
                <a:cubicBezTo>
                  <a:pt x="8" y="136"/>
                  <a:pt x="8" y="136"/>
                  <a:pt x="8" y="136"/>
                </a:cubicBezTo>
                <a:cubicBezTo>
                  <a:pt x="8" y="140"/>
                  <a:pt x="12" y="144"/>
                  <a:pt x="16" y="144"/>
                </a:cubicBezTo>
                <a:cubicBezTo>
                  <a:pt x="160" y="144"/>
                  <a:pt x="160" y="144"/>
                  <a:pt x="160" y="144"/>
                </a:cubicBezTo>
                <a:cubicBezTo>
                  <a:pt x="164" y="144"/>
                  <a:pt x="168" y="140"/>
                  <a:pt x="168" y="136"/>
                </a:cubicBezTo>
                <a:cubicBezTo>
                  <a:pt x="168" y="72"/>
                  <a:pt x="168" y="72"/>
                  <a:pt x="168" y="72"/>
                </a:cubicBezTo>
                <a:cubicBezTo>
                  <a:pt x="172" y="72"/>
                  <a:pt x="176" y="68"/>
                  <a:pt x="176" y="64"/>
                </a:cubicBezTo>
                <a:cubicBezTo>
                  <a:pt x="176" y="24"/>
                  <a:pt x="176" y="24"/>
                  <a:pt x="176" y="24"/>
                </a:cubicBezTo>
                <a:cubicBezTo>
                  <a:pt x="176" y="20"/>
                  <a:pt x="172" y="16"/>
                  <a:pt x="168" y="16"/>
                </a:cubicBezTo>
                <a:moveTo>
                  <a:pt x="72" y="8"/>
                </a:moveTo>
                <a:cubicBezTo>
                  <a:pt x="104" y="8"/>
                  <a:pt x="104" y="8"/>
                  <a:pt x="104" y="8"/>
                </a:cubicBezTo>
                <a:cubicBezTo>
                  <a:pt x="108"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4"/>
                  <a:pt x="36" y="88"/>
                  <a:pt x="40" y="88"/>
                </a:cubicBezTo>
                <a:cubicBezTo>
                  <a:pt x="56" y="88"/>
                  <a:pt x="56" y="88"/>
                  <a:pt x="56" y="88"/>
                </a:cubicBezTo>
                <a:cubicBezTo>
                  <a:pt x="60" y="88"/>
                  <a:pt x="64" y="84"/>
                  <a:pt x="64" y="80"/>
                </a:cubicBezTo>
                <a:cubicBezTo>
                  <a:pt x="64" y="72"/>
                  <a:pt x="64" y="72"/>
                  <a:pt x="64" y="72"/>
                </a:cubicBezTo>
                <a:cubicBezTo>
                  <a:pt x="112" y="72"/>
                  <a:pt x="112" y="72"/>
                  <a:pt x="112" y="72"/>
                </a:cubicBezTo>
                <a:cubicBezTo>
                  <a:pt x="112" y="80"/>
                  <a:pt x="112" y="80"/>
                  <a:pt x="112" y="80"/>
                </a:cubicBezTo>
                <a:cubicBezTo>
                  <a:pt x="112" y="84"/>
                  <a:pt x="116" y="88"/>
                  <a:pt x="120" y="88"/>
                </a:cubicBezTo>
                <a:cubicBezTo>
                  <a:pt x="136" y="88"/>
                  <a:pt x="136" y="88"/>
                  <a:pt x="136" y="88"/>
                </a:cubicBezTo>
                <a:cubicBezTo>
                  <a:pt x="140" y="88"/>
                  <a:pt x="144" y="84"/>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0"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0"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3" name="TextBox 22">
            <a:extLst>
              <a:ext uri="{FF2B5EF4-FFF2-40B4-BE49-F238E27FC236}">
                <a16:creationId xmlns:a16="http://schemas.microsoft.com/office/drawing/2014/main" id="{82315120-A0AE-4AA9-A326-F1C28BD26D16}"/>
              </a:ext>
            </a:extLst>
          </p:cNvPr>
          <p:cNvSpPr txBox="1"/>
          <p:nvPr/>
        </p:nvSpPr>
        <p:spPr>
          <a:xfrm>
            <a:off x="6114308" y="3310267"/>
            <a:ext cx="2809510" cy="461665"/>
          </a:xfrm>
          <a:prstGeom prst="rect">
            <a:avLst/>
          </a:prstGeom>
          <a:noFill/>
        </p:spPr>
        <p:txBody>
          <a:bodyPr wrap="square" rtlCol="0" anchor="ctr" anchorCtr="0">
            <a:spAutoFit/>
          </a:bodyPr>
          <a:lstStyle/>
          <a:p>
            <a:pPr defTabSz="685663"/>
            <a:r>
              <a:rPr lang="en-US" sz="1200" b="1" dirty="0">
                <a:solidFill>
                  <a:srgbClr val="01B0C0"/>
                </a:solidFill>
                <a:latin typeface="Poppins" pitchFamily="2" charset="77"/>
                <a:ea typeface="League Spartan" charset="0"/>
                <a:cs typeface="Poppins" pitchFamily="2" charset="77"/>
              </a:rPr>
              <a:t>Ratepayer Protection ($5 billion): Subtitle K</a:t>
            </a:r>
          </a:p>
        </p:txBody>
      </p:sp>
      <p:sp>
        <p:nvSpPr>
          <p:cNvPr id="25" name="Subtitle 2">
            <a:extLst>
              <a:ext uri="{FF2B5EF4-FFF2-40B4-BE49-F238E27FC236}">
                <a16:creationId xmlns:a16="http://schemas.microsoft.com/office/drawing/2014/main" id="{5DCD79E8-8C33-487C-8172-EBB9E041E8DC}"/>
              </a:ext>
            </a:extLst>
          </p:cNvPr>
          <p:cNvSpPr txBox="1">
            <a:spLocks/>
          </p:cNvSpPr>
          <p:nvPr/>
        </p:nvSpPr>
        <p:spPr>
          <a:xfrm>
            <a:off x="6188333" y="3787156"/>
            <a:ext cx="2868335" cy="546945"/>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2911 Funding for LIHEAP ($4.5B)</a:t>
            </a:r>
          </a:p>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2912 Funding for Water Assistance Program ($500 m)</a:t>
            </a:r>
          </a:p>
        </p:txBody>
      </p:sp>
    </p:spTree>
    <p:extLst>
      <p:ext uri="{BB962C8B-B14F-4D97-AF65-F5344CB8AC3E}">
        <p14:creationId xmlns:p14="http://schemas.microsoft.com/office/powerpoint/2010/main" val="965193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2D Pie Chart">
            <a:extLst>
              <a:ext uri="{FF2B5EF4-FFF2-40B4-BE49-F238E27FC236}">
                <a16:creationId xmlns:a16="http://schemas.microsoft.com/office/drawing/2014/main" id="{8CE6243A-C2AA-904C-80AF-B1519D3BAECE}"/>
              </a:ext>
            </a:extLst>
          </p:cNvPr>
          <p:cNvGraphicFramePr/>
          <p:nvPr/>
        </p:nvGraphicFramePr>
        <p:xfrm>
          <a:off x="2995720" y="926290"/>
          <a:ext cx="3170566" cy="3683496"/>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20" name="Circle">
            <a:extLst>
              <a:ext uri="{FF2B5EF4-FFF2-40B4-BE49-F238E27FC236}">
                <a16:creationId xmlns:a16="http://schemas.microsoft.com/office/drawing/2014/main" id="{B2B3798D-E5C7-EA47-AADC-549F6B77A214}"/>
              </a:ext>
            </a:extLst>
          </p:cNvPr>
          <p:cNvSpPr/>
          <p:nvPr/>
        </p:nvSpPr>
        <p:spPr>
          <a:xfrm>
            <a:off x="3665596" y="1861931"/>
            <a:ext cx="1812215" cy="1812215"/>
          </a:xfrm>
          <a:prstGeom prst="ellipse">
            <a:avLst/>
          </a:prstGeom>
          <a:ln w="12700" cap="flat">
            <a:noFill/>
            <a:miter lim="400000"/>
          </a:ln>
          <a:effectLst/>
        </p:spPr>
        <p:txBody>
          <a:bodyPr wrap="square" lIns="26789" tIns="26789" rIns="26789" bIns="26789" numCol="1" anchor="ctr">
            <a:noAutofit/>
          </a:bodyPr>
          <a:lstStyle/>
          <a:p>
            <a:pPr defTabSz="685663">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3" dirty="0">
              <a:solidFill>
                <a:srgbClr val="FFFFFF"/>
              </a:solidFill>
              <a:effectLst>
                <a:outerShdw blurRad="38100" dist="12700" dir="5400000" rotWithShape="0">
                  <a:srgbClr val="000000">
                    <a:alpha val="50000"/>
                  </a:srgbClr>
                </a:outerShdw>
              </a:effectLst>
              <a:latin typeface="Lato Light" panose="020F0502020204030203" pitchFamily="34" charset="0"/>
              <a:ea typeface="Lato Light" panose="020F0502020204030203" pitchFamily="34" charset="0"/>
              <a:cs typeface="Lato Light" panose="020F0502020204030203" pitchFamily="34" charset="0"/>
              <a:sym typeface="Gill Sans"/>
            </a:endParaRPr>
          </a:p>
        </p:txBody>
      </p:sp>
      <p:sp>
        <p:nvSpPr>
          <p:cNvPr id="22" name="TextBox 21">
            <a:extLst>
              <a:ext uri="{FF2B5EF4-FFF2-40B4-BE49-F238E27FC236}">
                <a16:creationId xmlns:a16="http://schemas.microsoft.com/office/drawing/2014/main" id="{E8F39994-D05F-104F-84C4-509DAB695DC6}"/>
              </a:ext>
            </a:extLst>
          </p:cNvPr>
          <p:cNvSpPr txBox="1"/>
          <p:nvPr/>
        </p:nvSpPr>
        <p:spPr>
          <a:xfrm>
            <a:off x="153260" y="59583"/>
            <a:ext cx="8803693" cy="553998"/>
          </a:xfrm>
          <a:prstGeom prst="rect">
            <a:avLst/>
          </a:prstGeom>
          <a:noFill/>
        </p:spPr>
        <p:txBody>
          <a:bodyPr wrap="none" rtlCol="0">
            <a:spAutoFit/>
          </a:bodyPr>
          <a:lstStyle/>
          <a:p>
            <a:pPr algn="ctr" defTabSz="685663" fontAlgn="base">
              <a:spcBef>
                <a:spcPct val="0"/>
              </a:spcBef>
              <a:spcAft>
                <a:spcPct val="0"/>
              </a:spcAft>
            </a:pPr>
            <a:r>
              <a:rPr lang="en-US" sz="3000" b="1" dirty="0">
                <a:solidFill>
                  <a:srgbClr val="819F3D"/>
                </a:solidFill>
                <a:latin typeface="Calibri" pitchFamily="34" charset="0"/>
                <a:ea typeface="+mj-ea"/>
                <a:cs typeface="Calibri" pitchFamily="34" charset="0"/>
              </a:rPr>
              <a:t>ARP Related Government Funding Highlights (cont’d)</a:t>
            </a:r>
          </a:p>
        </p:txBody>
      </p:sp>
      <p:sp>
        <p:nvSpPr>
          <p:cNvPr id="24" name="TextBox 23">
            <a:extLst>
              <a:ext uri="{FF2B5EF4-FFF2-40B4-BE49-F238E27FC236}">
                <a16:creationId xmlns:a16="http://schemas.microsoft.com/office/drawing/2014/main" id="{FB38F921-B559-B342-BD94-D4C7F76C070B}"/>
              </a:ext>
            </a:extLst>
          </p:cNvPr>
          <p:cNvSpPr txBox="1"/>
          <p:nvPr/>
        </p:nvSpPr>
        <p:spPr>
          <a:xfrm>
            <a:off x="5714206" y="4224178"/>
            <a:ext cx="1253869" cy="276999"/>
          </a:xfrm>
          <a:prstGeom prst="rect">
            <a:avLst/>
          </a:prstGeom>
          <a:noFill/>
        </p:spPr>
        <p:txBody>
          <a:bodyPr wrap="none" rtlCol="0" anchor="ctr" anchorCtr="0">
            <a:spAutoFit/>
          </a:bodyPr>
          <a:lstStyle/>
          <a:p>
            <a:pPr algn="ctr" defTabSz="685663"/>
            <a:r>
              <a:rPr lang="en-US" sz="1200" b="1" dirty="0">
                <a:solidFill>
                  <a:srgbClr val="FFFFFF"/>
                </a:solidFill>
                <a:latin typeface="Poppins" pitchFamily="2" charset="77"/>
                <a:ea typeface="League Spartan" charset="0"/>
                <a:cs typeface="Poppins" pitchFamily="2" charset="77"/>
              </a:rPr>
              <a:t>YOUR TITLE 02</a:t>
            </a:r>
          </a:p>
        </p:txBody>
      </p:sp>
      <p:sp>
        <p:nvSpPr>
          <p:cNvPr id="26" name="Freeform 438">
            <a:extLst>
              <a:ext uri="{FF2B5EF4-FFF2-40B4-BE49-F238E27FC236}">
                <a16:creationId xmlns:a16="http://schemas.microsoft.com/office/drawing/2014/main" id="{AEF4B677-5FF7-6B44-9034-F243FEC50FC9}"/>
              </a:ext>
            </a:extLst>
          </p:cNvPr>
          <p:cNvSpPr>
            <a:spLocks noChangeArrowheads="1"/>
          </p:cNvSpPr>
          <p:nvPr/>
        </p:nvSpPr>
        <p:spPr bwMode="auto">
          <a:xfrm>
            <a:off x="3826464" y="1267363"/>
            <a:ext cx="437951" cy="422228"/>
          </a:xfrm>
          <a:custGeom>
            <a:avLst/>
            <a:gdLst>
              <a:gd name="T0" fmla="*/ 236637 w 309202"/>
              <a:gd name="T1" fmla="*/ 265068 h 298089"/>
              <a:gd name="T2" fmla="*/ 76112 w 309202"/>
              <a:gd name="T3" fmla="*/ 255898 h 298089"/>
              <a:gd name="T4" fmla="*/ 71520 w 309202"/>
              <a:gd name="T5" fmla="*/ 260299 h 298089"/>
              <a:gd name="T6" fmla="*/ 207818 w 309202"/>
              <a:gd name="T7" fmla="*/ 260850 h 298089"/>
              <a:gd name="T8" fmla="*/ 235960 w 309202"/>
              <a:gd name="T9" fmla="*/ 232649 h 298089"/>
              <a:gd name="T10" fmla="*/ 75767 w 309202"/>
              <a:gd name="T11" fmla="*/ 289412 h 298089"/>
              <a:gd name="T12" fmla="*/ 195314 w 309202"/>
              <a:gd name="T13" fmla="*/ 178015 h 298089"/>
              <a:gd name="T14" fmla="*/ 214386 w 309202"/>
              <a:gd name="T15" fmla="*/ 187211 h 298089"/>
              <a:gd name="T16" fmla="*/ 195314 w 309202"/>
              <a:gd name="T17" fmla="*/ 178015 h 298089"/>
              <a:gd name="T18" fmla="*/ 198798 w 309202"/>
              <a:gd name="T19" fmla="*/ 256511 h 298089"/>
              <a:gd name="T20" fmla="*/ 286472 w 309202"/>
              <a:gd name="T21" fmla="*/ 256511 h 298089"/>
              <a:gd name="T22" fmla="*/ 291883 w 309202"/>
              <a:gd name="T23" fmla="*/ 180949 h 298089"/>
              <a:gd name="T24" fmla="*/ 83973 w 309202"/>
              <a:gd name="T25" fmla="*/ 128867 h 298089"/>
              <a:gd name="T26" fmla="*/ 77865 w 309202"/>
              <a:gd name="T27" fmla="*/ 153913 h 298089"/>
              <a:gd name="T28" fmla="*/ 56664 w 309202"/>
              <a:gd name="T29" fmla="*/ 165005 h 298089"/>
              <a:gd name="T30" fmla="*/ 82535 w 309202"/>
              <a:gd name="T31" fmla="*/ 171803 h 298089"/>
              <a:gd name="T32" fmla="*/ 93675 w 309202"/>
              <a:gd name="T33" fmla="*/ 192196 h 298089"/>
              <a:gd name="T34" fmla="*/ 99783 w 309202"/>
              <a:gd name="T35" fmla="*/ 166794 h 298089"/>
              <a:gd name="T36" fmla="*/ 120984 w 309202"/>
              <a:gd name="T37" fmla="*/ 155701 h 298089"/>
              <a:gd name="T38" fmla="*/ 95471 w 309202"/>
              <a:gd name="T39" fmla="*/ 149262 h 298089"/>
              <a:gd name="T40" fmla="*/ 83973 w 309202"/>
              <a:gd name="T41" fmla="*/ 128867 h 298089"/>
              <a:gd name="T42" fmla="*/ 104455 w 309202"/>
              <a:gd name="T43" fmla="*/ 130299 h 298089"/>
              <a:gd name="T44" fmla="*/ 129968 w 309202"/>
              <a:gd name="T45" fmla="*/ 155701 h 298089"/>
              <a:gd name="T46" fmla="*/ 104455 w 309202"/>
              <a:gd name="T47" fmla="*/ 176096 h 298089"/>
              <a:gd name="T48" fmla="*/ 83973 w 309202"/>
              <a:gd name="T49" fmla="*/ 201499 h 298089"/>
              <a:gd name="T50" fmla="*/ 58460 w 309202"/>
              <a:gd name="T51" fmla="*/ 176096 h 298089"/>
              <a:gd name="T52" fmla="*/ 58460 w 309202"/>
              <a:gd name="T53" fmla="*/ 144610 h 298089"/>
              <a:gd name="T54" fmla="*/ 83973 w 309202"/>
              <a:gd name="T55" fmla="*/ 119207 h 298089"/>
              <a:gd name="T56" fmla="*/ 251474 w 309202"/>
              <a:gd name="T57" fmla="*/ 156364 h 298089"/>
              <a:gd name="T58" fmla="*/ 177511 w 309202"/>
              <a:gd name="T59" fmla="*/ 88755 h 298089"/>
              <a:gd name="T60" fmla="*/ 9741 w 309202"/>
              <a:gd name="T61" fmla="*/ 242410 h 298089"/>
              <a:gd name="T62" fmla="*/ 75767 w 309202"/>
              <a:gd name="T63" fmla="*/ 223610 h 298089"/>
              <a:gd name="T64" fmla="*/ 168491 w 309202"/>
              <a:gd name="T65" fmla="*/ 88755 h 298089"/>
              <a:gd name="T66" fmla="*/ 163079 w 309202"/>
              <a:gd name="T67" fmla="*/ 63448 h 298089"/>
              <a:gd name="T68" fmla="*/ 183645 w 309202"/>
              <a:gd name="T69" fmla="*/ 63448 h 298089"/>
              <a:gd name="T70" fmla="*/ 193025 w 309202"/>
              <a:gd name="T71" fmla="*/ 60917 h 298089"/>
              <a:gd name="T72" fmla="*/ 244259 w 309202"/>
              <a:gd name="T73" fmla="*/ 96348 h 298089"/>
              <a:gd name="T74" fmla="*/ 309563 w 309202"/>
              <a:gd name="T75" fmla="*/ 193964 h 298089"/>
              <a:gd name="T76" fmla="*/ 273123 w 309202"/>
              <a:gd name="T77" fmla="*/ 265550 h 298089"/>
              <a:gd name="T78" fmla="*/ 172821 w 309202"/>
              <a:gd name="T79" fmla="*/ 265550 h 298089"/>
              <a:gd name="T80" fmla="*/ 38605 w 309202"/>
              <a:gd name="T81" fmla="*/ 265550 h 298089"/>
              <a:gd name="T82" fmla="*/ 0 w 309202"/>
              <a:gd name="T83" fmla="*/ 97794 h 298089"/>
              <a:gd name="T84" fmla="*/ 154060 w 309202"/>
              <a:gd name="T85" fmla="*/ 60917 h 298089"/>
              <a:gd name="T86" fmla="*/ 228272 w 309202"/>
              <a:gd name="T87" fmla="*/ 17727 h 298089"/>
              <a:gd name="T88" fmla="*/ 205351 w 309202"/>
              <a:gd name="T89" fmla="*/ 44136 h 298089"/>
              <a:gd name="T90" fmla="*/ 221724 w 309202"/>
              <a:gd name="T91" fmla="*/ 17727 h 298089"/>
              <a:gd name="T92" fmla="*/ 145262 w 309202"/>
              <a:gd name="T93" fmla="*/ 36068 h 298089"/>
              <a:gd name="T94" fmla="*/ 139077 w 309202"/>
              <a:gd name="T95" fmla="*/ 43036 h 298089"/>
              <a:gd name="T96" fmla="*/ 173239 w 309202"/>
              <a:gd name="T97" fmla="*/ 0 h 298089"/>
              <a:gd name="T98" fmla="*/ 173239 w 309202"/>
              <a:gd name="T99" fmla="*/ 36192 h 298089"/>
              <a:gd name="T100" fmla="*/ 173239 w 309202"/>
              <a:gd name="T101" fmla="*/ 0 h 2980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9202" h="298089">
                <a:moveTo>
                  <a:pt x="236361" y="255588"/>
                </a:moveTo>
                <a:cubicBezTo>
                  <a:pt x="238831" y="255588"/>
                  <a:pt x="240947" y="257420"/>
                  <a:pt x="240947" y="259984"/>
                </a:cubicBezTo>
                <a:cubicBezTo>
                  <a:pt x="240947" y="262915"/>
                  <a:pt x="238831" y="264747"/>
                  <a:pt x="236361" y="264747"/>
                </a:cubicBezTo>
                <a:cubicBezTo>
                  <a:pt x="233892" y="264747"/>
                  <a:pt x="231775" y="262915"/>
                  <a:pt x="231775" y="259984"/>
                </a:cubicBezTo>
                <a:cubicBezTo>
                  <a:pt x="231775" y="257420"/>
                  <a:pt x="233892" y="255588"/>
                  <a:pt x="236361" y="255588"/>
                </a:cubicBezTo>
                <a:close/>
                <a:moveTo>
                  <a:pt x="76023" y="255588"/>
                </a:moveTo>
                <a:cubicBezTo>
                  <a:pt x="78492" y="255588"/>
                  <a:pt x="80609" y="257420"/>
                  <a:pt x="80609" y="259984"/>
                </a:cubicBezTo>
                <a:cubicBezTo>
                  <a:pt x="80609" y="262915"/>
                  <a:pt x="78492" y="264747"/>
                  <a:pt x="76023" y="264747"/>
                </a:cubicBezTo>
                <a:cubicBezTo>
                  <a:pt x="73554" y="264747"/>
                  <a:pt x="71437" y="262915"/>
                  <a:pt x="71437" y="259984"/>
                </a:cubicBezTo>
                <a:cubicBezTo>
                  <a:pt x="71437" y="257420"/>
                  <a:pt x="73554" y="255588"/>
                  <a:pt x="76023" y="255588"/>
                </a:cubicBezTo>
                <a:close/>
                <a:moveTo>
                  <a:pt x="235685" y="232368"/>
                </a:moveTo>
                <a:cubicBezTo>
                  <a:pt x="220189" y="232368"/>
                  <a:pt x="207576" y="245367"/>
                  <a:pt x="207576" y="260534"/>
                </a:cubicBezTo>
                <a:cubicBezTo>
                  <a:pt x="207576" y="276062"/>
                  <a:pt x="220189" y="289062"/>
                  <a:pt x="235685" y="289062"/>
                </a:cubicBezTo>
                <a:cubicBezTo>
                  <a:pt x="251181" y="289062"/>
                  <a:pt x="263795" y="276062"/>
                  <a:pt x="263795" y="260534"/>
                </a:cubicBezTo>
                <a:cubicBezTo>
                  <a:pt x="263795" y="245367"/>
                  <a:pt x="251181" y="232368"/>
                  <a:pt x="235685" y="232368"/>
                </a:cubicBezTo>
                <a:close/>
                <a:moveTo>
                  <a:pt x="75679" y="232368"/>
                </a:moveTo>
                <a:cubicBezTo>
                  <a:pt x="60182" y="232368"/>
                  <a:pt x="47569" y="245367"/>
                  <a:pt x="47569" y="260534"/>
                </a:cubicBezTo>
                <a:cubicBezTo>
                  <a:pt x="47569" y="276062"/>
                  <a:pt x="60182" y="289062"/>
                  <a:pt x="75679" y="289062"/>
                </a:cubicBezTo>
                <a:cubicBezTo>
                  <a:pt x="91175" y="289062"/>
                  <a:pt x="103788" y="276062"/>
                  <a:pt x="103788" y="260534"/>
                </a:cubicBezTo>
                <a:cubicBezTo>
                  <a:pt x="103788" y="245367"/>
                  <a:pt x="91175" y="232368"/>
                  <a:pt x="75679" y="232368"/>
                </a:cubicBezTo>
                <a:close/>
                <a:moveTo>
                  <a:pt x="195086" y="177800"/>
                </a:moveTo>
                <a:lnTo>
                  <a:pt x="214136" y="177800"/>
                </a:lnTo>
                <a:cubicBezTo>
                  <a:pt x="216605" y="177800"/>
                  <a:pt x="218722" y="179841"/>
                  <a:pt x="218722" y="182222"/>
                </a:cubicBezTo>
                <a:cubicBezTo>
                  <a:pt x="218722" y="184603"/>
                  <a:pt x="216605" y="186985"/>
                  <a:pt x="214136" y="186985"/>
                </a:cubicBezTo>
                <a:lnTo>
                  <a:pt x="195086" y="186985"/>
                </a:lnTo>
                <a:cubicBezTo>
                  <a:pt x="192617" y="186985"/>
                  <a:pt x="190500" y="184603"/>
                  <a:pt x="190500" y="182222"/>
                </a:cubicBezTo>
                <a:cubicBezTo>
                  <a:pt x="190500" y="179841"/>
                  <a:pt x="192617" y="177800"/>
                  <a:pt x="195086" y="177800"/>
                </a:cubicBezTo>
                <a:close/>
                <a:moveTo>
                  <a:pt x="177304" y="165563"/>
                </a:moveTo>
                <a:lnTo>
                  <a:pt x="177304" y="256201"/>
                </a:lnTo>
                <a:lnTo>
                  <a:pt x="198566" y="256201"/>
                </a:lnTo>
                <a:cubicBezTo>
                  <a:pt x="201089" y="237423"/>
                  <a:pt x="216585" y="223340"/>
                  <a:pt x="235685" y="223340"/>
                </a:cubicBezTo>
                <a:cubicBezTo>
                  <a:pt x="254785" y="223340"/>
                  <a:pt x="270642" y="237423"/>
                  <a:pt x="272804" y="256201"/>
                </a:cubicBezTo>
                <a:lnTo>
                  <a:pt x="286138" y="256201"/>
                </a:lnTo>
                <a:cubicBezTo>
                  <a:pt x="293706" y="256201"/>
                  <a:pt x="299832" y="249701"/>
                  <a:pt x="299832" y="242117"/>
                </a:cubicBezTo>
                <a:lnTo>
                  <a:pt x="299832" y="193729"/>
                </a:lnTo>
                <a:cubicBezTo>
                  <a:pt x="299832" y="187952"/>
                  <a:pt x="296589" y="183257"/>
                  <a:pt x="291543" y="180730"/>
                </a:cubicBezTo>
                <a:lnTo>
                  <a:pt x="256227" y="165563"/>
                </a:lnTo>
                <a:lnTo>
                  <a:pt x="177304" y="165563"/>
                </a:lnTo>
                <a:close/>
                <a:moveTo>
                  <a:pt x="83875" y="128711"/>
                </a:moveTo>
                <a:cubicBezTo>
                  <a:pt x="82798" y="128711"/>
                  <a:pt x="82439" y="129069"/>
                  <a:pt x="82439" y="130141"/>
                </a:cubicBezTo>
                <a:lnTo>
                  <a:pt x="82439" y="149081"/>
                </a:lnTo>
                <a:cubicBezTo>
                  <a:pt x="82439" y="151582"/>
                  <a:pt x="80286" y="153727"/>
                  <a:pt x="77774" y="153727"/>
                </a:cubicBezTo>
                <a:lnTo>
                  <a:pt x="58392" y="153727"/>
                </a:lnTo>
                <a:cubicBezTo>
                  <a:pt x="57674" y="153727"/>
                  <a:pt x="56598" y="154441"/>
                  <a:pt x="56598" y="155513"/>
                </a:cubicBezTo>
                <a:lnTo>
                  <a:pt x="56598" y="164805"/>
                </a:lnTo>
                <a:cubicBezTo>
                  <a:pt x="56598" y="165877"/>
                  <a:pt x="57674" y="166592"/>
                  <a:pt x="58392" y="166592"/>
                </a:cubicBezTo>
                <a:lnTo>
                  <a:pt x="77774" y="166592"/>
                </a:lnTo>
                <a:cubicBezTo>
                  <a:pt x="80286" y="166592"/>
                  <a:pt x="82439" y="168736"/>
                  <a:pt x="82439" y="171595"/>
                </a:cubicBezTo>
                <a:lnTo>
                  <a:pt x="82439" y="190177"/>
                </a:lnTo>
                <a:cubicBezTo>
                  <a:pt x="82439" y="191249"/>
                  <a:pt x="82798" y="191964"/>
                  <a:pt x="83875" y="191964"/>
                </a:cubicBezTo>
                <a:lnTo>
                  <a:pt x="93566" y="191964"/>
                </a:lnTo>
                <a:cubicBezTo>
                  <a:pt x="94284" y="191964"/>
                  <a:pt x="95360" y="191249"/>
                  <a:pt x="95360" y="190177"/>
                </a:cubicBezTo>
                <a:lnTo>
                  <a:pt x="95360" y="171595"/>
                </a:lnTo>
                <a:cubicBezTo>
                  <a:pt x="95360" y="168736"/>
                  <a:pt x="97155" y="166592"/>
                  <a:pt x="99667" y="166592"/>
                </a:cubicBezTo>
                <a:lnTo>
                  <a:pt x="119049" y="166592"/>
                </a:lnTo>
                <a:cubicBezTo>
                  <a:pt x="119766" y="166592"/>
                  <a:pt x="120843" y="165877"/>
                  <a:pt x="120843" y="164805"/>
                </a:cubicBezTo>
                <a:lnTo>
                  <a:pt x="120843" y="155513"/>
                </a:lnTo>
                <a:cubicBezTo>
                  <a:pt x="120843" y="154441"/>
                  <a:pt x="119766" y="153727"/>
                  <a:pt x="119049" y="153727"/>
                </a:cubicBezTo>
                <a:lnTo>
                  <a:pt x="99667" y="153727"/>
                </a:lnTo>
                <a:cubicBezTo>
                  <a:pt x="97155" y="153727"/>
                  <a:pt x="95360" y="151582"/>
                  <a:pt x="95360" y="149081"/>
                </a:cubicBezTo>
                <a:lnTo>
                  <a:pt x="95360" y="130141"/>
                </a:lnTo>
                <a:cubicBezTo>
                  <a:pt x="95360" y="129069"/>
                  <a:pt x="94284" y="128711"/>
                  <a:pt x="93566" y="128711"/>
                </a:cubicBezTo>
                <a:lnTo>
                  <a:pt x="83875" y="128711"/>
                </a:lnTo>
                <a:close/>
                <a:moveTo>
                  <a:pt x="83875" y="119063"/>
                </a:moveTo>
                <a:lnTo>
                  <a:pt x="93566" y="119063"/>
                </a:lnTo>
                <a:cubicBezTo>
                  <a:pt x="99667" y="119063"/>
                  <a:pt x="104333" y="124066"/>
                  <a:pt x="104333" y="130141"/>
                </a:cubicBezTo>
                <a:lnTo>
                  <a:pt x="104333" y="144435"/>
                </a:lnTo>
                <a:lnTo>
                  <a:pt x="119049" y="144435"/>
                </a:lnTo>
                <a:cubicBezTo>
                  <a:pt x="124791" y="144435"/>
                  <a:pt x="129816" y="149438"/>
                  <a:pt x="129816" y="155513"/>
                </a:cubicBezTo>
                <a:lnTo>
                  <a:pt x="129816" y="164805"/>
                </a:lnTo>
                <a:cubicBezTo>
                  <a:pt x="129816" y="170880"/>
                  <a:pt x="124791" y="175883"/>
                  <a:pt x="119049" y="175883"/>
                </a:cubicBezTo>
                <a:lnTo>
                  <a:pt x="104333" y="175883"/>
                </a:lnTo>
                <a:lnTo>
                  <a:pt x="104333" y="190177"/>
                </a:lnTo>
                <a:cubicBezTo>
                  <a:pt x="104333" y="196252"/>
                  <a:pt x="99667" y="201255"/>
                  <a:pt x="93566" y="201255"/>
                </a:cubicBezTo>
                <a:lnTo>
                  <a:pt x="83875" y="201255"/>
                </a:lnTo>
                <a:cubicBezTo>
                  <a:pt x="77774" y="201255"/>
                  <a:pt x="73108" y="196252"/>
                  <a:pt x="73108" y="190177"/>
                </a:cubicBezTo>
                <a:lnTo>
                  <a:pt x="73108" y="175883"/>
                </a:lnTo>
                <a:lnTo>
                  <a:pt x="58392" y="175883"/>
                </a:lnTo>
                <a:cubicBezTo>
                  <a:pt x="52291" y="175883"/>
                  <a:pt x="47625" y="170880"/>
                  <a:pt x="47625" y="164805"/>
                </a:cubicBezTo>
                <a:lnTo>
                  <a:pt x="47625" y="155513"/>
                </a:lnTo>
                <a:cubicBezTo>
                  <a:pt x="47625" y="149438"/>
                  <a:pt x="52291" y="144435"/>
                  <a:pt x="58392" y="144435"/>
                </a:cubicBezTo>
                <a:lnTo>
                  <a:pt x="73108" y="144435"/>
                </a:lnTo>
                <a:lnTo>
                  <a:pt x="73108" y="130141"/>
                </a:lnTo>
                <a:cubicBezTo>
                  <a:pt x="73108" y="124066"/>
                  <a:pt x="77774" y="119063"/>
                  <a:pt x="83875" y="119063"/>
                </a:cubicBezTo>
                <a:close/>
                <a:moveTo>
                  <a:pt x="177304" y="88648"/>
                </a:moveTo>
                <a:lnTo>
                  <a:pt x="177304" y="156175"/>
                </a:lnTo>
                <a:lnTo>
                  <a:pt x="251181" y="156175"/>
                </a:lnTo>
                <a:lnTo>
                  <a:pt x="234965" y="98759"/>
                </a:lnTo>
                <a:cubicBezTo>
                  <a:pt x="233163" y="92620"/>
                  <a:pt x="227757" y="88648"/>
                  <a:pt x="221270" y="88648"/>
                </a:cubicBezTo>
                <a:lnTo>
                  <a:pt x="177304" y="88648"/>
                </a:lnTo>
                <a:close/>
                <a:moveTo>
                  <a:pt x="19100" y="88648"/>
                </a:moveTo>
                <a:cubicBezTo>
                  <a:pt x="13694" y="88648"/>
                  <a:pt x="9730" y="92620"/>
                  <a:pt x="9730" y="97676"/>
                </a:cubicBezTo>
                <a:lnTo>
                  <a:pt x="9730" y="242117"/>
                </a:lnTo>
                <a:cubicBezTo>
                  <a:pt x="9730" y="249701"/>
                  <a:pt x="15856" y="256201"/>
                  <a:pt x="23424" y="256201"/>
                </a:cubicBezTo>
                <a:lnTo>
                  <a:pt x="38560" y="256201"/>
                </a:lnTo>
                <a:cubicBezTo>
                  <a:pt x="40722" y="237423"/>
                  <a:pt x="56579" y="223340"/>
                  <a:pt x="75679" y="223340"/>
                </a:cubicBezTo>
                <a:cubicBezTo>
                  <a:pt x="94778" y="223340"/>
                  <a:pt x="110635" y="237423"/>
                  <a:pt x="112797" y="256201"/>
                </a:cubicBezTo>
                <a:lnTo>
                  <a:pt x="168295" y="256201"/>
                </a:lnTo>
                <a:lnTo>
                  <a:pt x="168295" y="88648"/>
                </a:lnTo>
                <a:lnTo>
                  <a:pt x="19100" y="88648"/>
                </a:lnTo>
                <a:close/>
                <a:moveTo>
                  <a:pt x="173340" y="55788"/>
                </a:moveTo>
                <a:cubicBezTo>
                  <a:pt x="168295" y="55788"/>
                  <a:pt x="163970" y="59038"/>
                  <a:pt x="162889" y="63371"/>
                </a:cubicBezTo>
                <a:lnTo>
                  <a:pt x="158204" y="79259"/>
                </a:lnTo>
                <a:lnTo>
                  <a:pt x="188116" y="79259"/>
                </a:lnTo>
                <a:lnTo>
                  <a:pt x="183431" y="63371"/>
                </a:lnTo>
                <a:cubicBezTo>
                  <a:pt x="182350" y="59038"/>
                  <a:pt x="178025" y="55788"/>
                  <a:pt x="173340" y="55788"/>
                </a:cubicBezTo>
                <a:close/>
                <a:moveTo>
                  <a:pt x="173340" y="46038"/>
                </a:moveTo>
                <a:cubicBezTo>
                  <a:pt x="181989" y="46038"/>
                  <a:pt x="190278" y="52538"/>
                  <a:pt x="192800" y="60843"/>
                </a:cubicBezTo>
                <a:lnTo>
                  <a:pt x="197846" y="79259"/>
                </a:lnTo>
                <a:lnTo>
                  <a:pt x="221270" y="79259"/>
                </a:lnTo>
                <a:cubicBezTo>
                  <a:pt x="231721" y="79259"/>
                  <a:pt x="241091" y="86120"/>
                  <a:pt x="243974" y="96231"/>
                </a:cubicBezTo>
                <a:lnTo>
                  <a:pt x="260912" y="157619"/>
                </a:lnTo>
                <a:lnTo>
                  <a:pt x="295147" y="172424"/>
                </a:lnTo>
                <a:cubicBezTo>
                  <a:pt x="303796" y="176035"/>
                  <a:pt x="309202" y="184341"/>
                  <a:pt x="309202" y="193729"/>
                </a:cubicBezTo>
                <a:lnTo>
                  <a:pt x="309202" y="242117"/>
                </a:lnTo>
                <a:cubicBezTo>
                  <a:pt x="309202" y="254756"/>
                  <a:pt x="299111" y="265229"/>
                  <a:pt x="286138" y="265229"/>
                </a:cubicBezTo>
                <a:lnTo>
                  <a:pt x="272804" y="265229"/>
                </a:lnTo>
                <a:cubicBezTo>
                  <a:pt x="270642" y="284006"/>
                  <a:pt x="254785" y="298089"/>
                  <a:pt x="235685" y="298089"/>
                </a:cubicBezTo>
                <a:cubicBezTo>
                  <a:pt x="216585" y="298089"/>
                  <a:pt x="201089" y="284006"/>
                  <a:pt x="198566" y="265229"/>
                </a:cubicBezTo>
                <a:lnTo>
                  <a:pt x="172619" y="265229"/>
                </a:lnTo>
                <a:lnTo>
                  <a:pt x="112797" y="265229"/>
                </a:lnTo>
                <a:cubicBezTo>
                  <a:pt x="110635" y="284006"/>
                  <a:pt x="94778" y="298089"/>
                  <a:pt x="75679" y="298089"/>
                </a:cubicBezTo>
                <a:cubicBezTo>
                  <a:pt x="56579" y="298089"/>
                  <a:pt x="40722" y="284006"/>
                  <a:pt x="38560" y="265229"/>
                </a:cubicBezTo>
                <a:lnTo>
                  <a:pt x="23424" y="265229"/>
                </a:lnTo>
                <a:cubicBezTo>
                  <a:pt x="10811" y="265229"/>
                  <a:pt x="0" y="254756"/>
                  <a:pt x="0" y="242117"/>
                </a:cubicBezTo>
                <a:lnTo>
                  <a:pt x="0" y="97676"/>
                </a:lnTo>
                <a:cubicBezTo>
                  <a:pt x="0" y="87565"/>
                  <a:pt x="8649" y="79259"/>
                  <a:pt x="19100" y="79259"/>
                </a:cubicBezTo>
                <a:lnTo>
                  <a:pt x="148474" y="79259"/>
                </a:lnTo>
                <a:lnTo>
                  <a:pt x="153880" y="60843"/>
                </a:lnTo>
                <a:cubicBezTo>
                  <a:pt x="156403" y="52177"/>
                  <a:pt x="163970" y="46038"/>
                  <a:pt x="173340" y="46038"/>
                </a:cubicBezTo>
                <a:close/>
                <a:moveTo>
                  <a:pt x="221465" y="17706"/>
                </a:moveTo>
                <a:cubicBezTo>
                  <a:pt x="223646" y="15875"/>
                  <a:pt x="226553" y="15875"/>
                  <a:pt x="228006" y="17706"/>
                </a:cubicBezTo>
                <a:cubicBezTo>
                  <a:pt x="229823" y="19905"/>
                  <a:pt x="229823" y="22835"/>
                  <a:pt x="228006" y="24667"/>
                </a:cubicBezTo>
                <a:lnTo>
                  <a:pt x="208383" y="42984"/>
                </a:lnTo>
                <a:cubicBezTo>
                  <a:pt x="207293" y="43717"/>
                  <a:pt x="206203" y="44083"/>
                  <a:pt x="205112" y="44083"/>
                </a:cubicBezTo>
                <a:cubicBezTo>
                  <a:pt x="203659" y="44083"/>
                  <a:pt x="202569" y="43717"/>
                  <a:pt x="201842" y="42618"/>
                </a:cubicBezTo>
                <a:cubicBezTo>
                  <a:pt x="200025" y="40786"/>
                  <a:pt x="200025" y="37489"/>
                  <a:pt x="201842" y="36024"/>
                </a:cubicBezTo>
                <a:lnTo>
                  <a:pt x="221465" y="17706"/>
                </a:lnTo>
                <a:close/>
                <a:moveTo>
                  <a:pt x="119292" y="17706"/>
                </a:moveTo>
                <a:cubicBezTo>
                  <a:pt x="121109" y="15875"/>
                  <a:pt x="124016" y="15875"/>
                  <a:pt x="125833" y="17706"/>
                </a:cubicBezTo>
                <a:lnTo>
                  <a:pt x="145093" y="36024"/>
                </a:lnTo>
                <a:cubicBezTo>
                  <a:pt x="147273" y="37489"/>
                  <a:pt x="147273" y="40786"/>
                  <a:pt x="145820" y="42618"/>
                </a:cubicBezTo>
                <a:cubicBezTo>
                  <a:pt x="144730" y="43717"/>
                  <a:pt x="143276" y="44083"/>
                  <a:pt x="142186" y="44083"/>
                </a:cubicBezTo>
                <a:cubicBezTo>
                  <a:pt x="141096" y="44083"/>
                  <a:pt x="140006" y="43717"/>
                  <a:pt x="138915" y="42984"/>
                </a:cubicBezTo>
                <a:lnTo>
                  <a:pt x="119292" y="24667"/>
                </a:lnTo>
                <a:cubicBezTo>
                  <a:pt x="117475" y="22835"/>
                  <a:pt x="117475" y="19905"/>
                  <a:pt x="119292" y="17706"/>
                </a:cubicBezTo>
                <a:close/>
                <a:moveTo>
                  <a:pt x="173037" y="0"/>
                </a:moveTo>
                <a:cubicBezTo>
                  <a:pt x="175602" y="0"/>
                  <a:pt x="177434" y="2191"/>
                  <a:pt x="177434" y="4746"/>
                </a:cubicBezTo>
                <a:lnTo>
                  <a:pt x="177434" y="31766"/>
                </a:lnTo>
                <a:cubicBezTo>
                  <a:pt x="177434" y="34322"/>
                  <a:pt x="175602" y="36148"/>
                  <a:pt x="173037" y="36148"/>
                </a:cubicBezTo>
                <a:cubicBezTo>
                  <a:pt x="170473" y="36148"/>
                  <a:pt x="168275" y="34322"/>
                  <a:pt x="168275" y="31766"/>
                </a:cubicBezTo>
                <a:lnTo>
                  <a:pt x="168275" y="4746"/>
                </a:lnTo>
                <a:cubicBezTo>
                  <a:pt x="168275" y="2191"/>
                  <a:pt x="170473" y="0"/>
                  <a:pt x="173037" y="0"/>
                </a:cubicBezTo>
                <a:close/>
              </a:path>
            </a:pathLst>
          </a:custGeom>
          <a:solidFill>
            <a:schemeClr val="bg1"/>
          </a:solidFill>
          <a:ln>
            <a:noFill/>
          </a:ln>
          <a:effectLst/>
        </p:spPr>
        <p:txBody>
          <a:bodyPr anchor="ctr"/>
          <a:lstStyle/>
          <a:p>
            <a:pPr defTabSz="685663"/>
            <a:endParaRPr lang="en-US" sz="1350" dirty="0">
              <a:solidFill>
                <a:srgbClr val="424242"/>
              </a:solidFill>
              <a:latin typeface="Lato Light" panose="020F0502020204030203" pitchFamily="34" charset="0"/>
            </a:endParaRPr>
          </a:p>
        </p:txBody>
      </p:sp>
      <p:sp>
        <p:nvSpPr>
          <p:cNvPr id="28" name="Freeform 436">
            <a:extLst>
              <a:ext uri="{FF2B5EF4-FFF2-40B4-BE49-F238E27FC236}">
                <a16:creationId xmlns:a16="http://schemas.microsoft.com/office/drawing/2014/main" id="{48418962-FD5E-154E-ABC7-55D42C1796F4}"/>
              </a:ext>
            </a:extLst>
          </p:cNvPr>
          <p:cNvSpPr>
            <a:spLocks noChangeArrowheads="1"/>
          </p:cNvSpPr>
          <p:nvPr/>
        </p:nvSpPr>
        <p:spPr bwMode="auto">
          <a:xfrm>
            <a:off x="3111616" y="2000207"/>
            <a:ext cx="435705" cy="408755"/>
          </a:xfrm>
          <a:custGeom>
            <a:avLst/>
            <a:gdLst>
              <a:gd name="T0" fmla="*/ 266063 w 308859"/>
              <a:gd name="T1" fmla="*/ 92507 h 288564"/>
              <a:gd name="T2" fmla="*/ 257458 w 308859"/>
              <a:gd name="T3" fmla="*/ 141702 h 288564"/>
              <a:gd name="T4" fmla="*/ 268573 w 308859"/>
              <a:gd name="T5" fmla="*/ 146766 h 288564"/>
              <a:gd name="T6" fmla="*/ 276102 w 308859"/>
              <a:gd name="T7" fmla="*/ 90337 h 288564"/>
              <a:gd name="T8" fmla="*/ 37831 w 308859"/>
              <a:gd name="T9" fmla="*/ 88889 h 288564"/>
              <a:gd name="T10" fmla="*/ 32454 w 308859"/>
              <a:gd name="T11" fmla="*/ 99379 h 288564"/>
              <a:gd name="T12" fmla="*/ 41776 w 308859"/>
              <a:gd name="T13" fmla="*/ 145319 h 288564"/>
              <a:gd name="T14" fmla="*/ 45720 w 308859"/>
              <a:gd name="T15" fmla="*/ 110955 h 288564"/>
              <a:gd name="T16" fmla="*/ 37831 w 308859"/>
              <a:gd name="T17" fmla="*/ 88889 h 288564"/>
              <a:gd name="T18" fmla="*/ 295823 w 308859"/>
              <a:gd name="T19" fmla="*/ 74059 h 288564"/>
              <a:gd name="T20" fmla="*/ 248136 w 308859"/>
              <a:gd name="T21" fmla="*/ 278796 h 288564"/>
              <a:gd name="T22" fmla="*/ 232718 w 308859"/>
              <a:gd name="T23" fmla="*/ 288925 h 288564"/>
              <a:gd name="T24" fmla="*/ 231284 w 308859"/>
              <a:gd name="T25" fmla="*/ 279882 h 288564"/>
              <a:gd name="T26" fmla="*/ 295106 w 308859"/>
              <a:gd name="T27" fmla="*/ 91784 h 288564"/>
              <a:gd name="T28" fmla="*/ 287577 w 308859"/>
              <a:gd name="T29" fmla="*/ 82379 h 288564"/>
              <a:gd name="T30" fmla="*/ 273593 w 308859"/>
              <a:gd name="T31" fmla="*/ 164491 h 288564"/>
              <a:gd name="T32" fmla="*/ 241682 w 308859"/>
              <a:gd name="T33" fmla="*/ 223091 h 288564"/>
              <a:gd name="T34" fmla="*/ 238097 w 308859"/>
              <a:gd name="T35" fmla="*/ 215494 h 288564"/>
              <a:gd name="T36" fmla="*/ 261403 w 308859"/>
              <a:gd name="T37" fmla="*/ 153639 h 288564"/>
              <a:gd name="T38" fmla="*/ 245985 w 308859"/>
              <a:gd name="T39" fmla="*/ 156171 h 288564"/>
              <a:gd name="T40" fmla="*/ 187183 w 308859"/>
              <a:gd name="T41" fmla="*/ 232134 h 288564"/>
              <a:gd name="T42" fmla="*/ 180728 w 308859"/>
              <a:gd name="T43" fmla="*/ 259625 h 288564"/>
              <a:gd name="T44" fmla="*/ 174992 w 308859"/>
              <a:gd name="T45" fmla="*/ 256369 h 288564"/>
              <a:gd name="T46" fmla="*/ 208696 w 308859"/>
              <a:gd name="T47" fmla="*/ 192706 h 288564"/>
              <a:gd name="T48" fmla="*/ 247778 w 308859"/>
              <a:gd name="T49" fmla="*/ 142425 h 288564"/>
              <a:gd name="T50" fmla="*/ 257458 w 308859"/>
              <a:gd name="T51" fmla="*/ 88528 h 288564"/>
              <a:gd name="T52" fmla="*/ 277895 w 308859"/>
              <a:gd name="T53" fmla="*/ 80931 h 288564"/>
              <a:gd name="T54" fmla="*/ 12374 w 308859"/>
              <a:gd name="T55" fmla="*/ 74059 h 288564"/>
              <a:gd name="T56" fmla="*/ 29944 w 308859"/>
              <a:gd name="T57" fmla="*/ 80931 h 288564"/>
              <a:gd name="T58" fmla="*/ 50381 w 308859"/>
              <a:gd name="T59" fmla="*/ 88528 h 288564"/>
              <a:gd name="T60" fmla="*/ 60062 w 308859"/>
              <a:gd name="T61" fmla="*/ 142425 h 288564"/>
              <a:gd name="T62" fmla="*/ 99143 w 308859"/>
              <a:gd name="T63" fmla="*/ 192706 h 288564"/>
              <a:gd name="T64" fmla="*/ 133207 w 308859"/>
              <a:gd name="T65" fmla="*/ 256369 h 288564"/>
              <a:gd name="T66" fmla="*/ 127110 w 308859"/>
              <a:gd name="T67" fmla="*/ 259625 h 288564"/>
              <a:gd name="T68" fmla="*/ 121016 w 308859"/>
              <a:gd name="T69" fmla="*/ 232134 h 288564"/>
              <a:gd name="T70" fmla="*/ 62213 w 308859"/>
              <a:gd name="T71" fmla="*/ 156171 h 288564"/>
              <a:gd name="T72" fmla="*/ 46437 w 308859"/>
              <a:gd name="T73" fmla="*/ 153639 h 288564"/>
              <a:gd name="T74" fmla="*/ 70101 w 308859"/>
              <a:gd name="T75" fmla="*/ 215494 h 288564"/>
              <a:gd name="T76" fmla="*/ 66516 w 308859"/>
              <a:gd name="T77" fmla="*/ 223091 h 288564"/>
              <a:gd name="T78" fmla="*/ 34605 w 308859"/>
              <a:gd name="T79" fmla="*/ 164491 h 288564"/>
              <a:gd name="T80" fmla="*/ 20622 w 308859"/>
              <a:gd name="T81" fmla="*/ 82379 h 288564"/>
              <a:gd name="T82" fmla="*/ 12733 w 308859"/>
              <a:gd name="T83" fmla="*/ 91421 h 288564"/>
              <a:gd name="T84" fmla="*/ 76913 w 308859"/>
              <a:gd name="T85" fmla="*/ 279882 h 288564"/>
              <a:gd name="T86" fmla="*/ 75121 w 308859"/>
              <a:gd name="T87" fmla="*/ 288925 h 288564"/>
              <a:gd name="T88" fmla="*/ 60062 w 308859"/>
              <a:gd name="T89" fmla="*/ 278796 h 288564"/>
              <a:gd name="T90" fmla="*/ 12374 w 308859"/>
              <a:gd name="T91" fmla="*/ 74059 h 288564"/>
              <a:gd name="T92" fmla="*/ 200423 w 308859"/>
              <a:gd name="T93" fmla="*/ 51214 h 288564"/>
              <a:gd name="T94" fmla="*/ 154502 w 308859"/>
              <a:gd name="T95" fmla="*/ 101367 h 288564"/>
              <a:gd name="T96" fmla="*/ 129939 w 308859"/>
              <a:gd name="T97" fmla="*/ 77553 h 288564"/>
              <a:gd name="T98" fmla="*/ 136703 w 308859"/>
              <a:gd name="T99" fmla="*/ 71059 h 288564"/>
              <a:gd name="T100" fmla="*/ 193659 w 308859"/>
              <a:gd name="T101" fmla="*/ 45080 h 288564"/>
              <a:gd name="T102" fmla="*/ 118641 w 308859"/>
              <a:gd name="T103" fmla="*/ 9379 h 288564"/>
              <a:gd name="T104" fmla="*/ 155681 w 308859"/>
              <a:gd name="T105" fmla="*/ 141769 h 288564"/>
              <a:gd name="T106" fmla="*/ 192722 w 308859"/>
              <a:gd name="T107" fmla="*/ 9379 h 288564"/>
              <a:gd name="T108" fmla="*/ 151725 w 308859"/>
              <a:gd name="T109" fmla="*/ 28498 h 288564"/>
              <a:gd name="T110" fmla="*/ 118641 w 308859"/>
              <a:gd name="T111" fmla="*/ 0 h 288564"/>
              <a:gd name="T112" fmla="*/ 192722 w 308859"/>
              <a:gd name="T113" fmla="*/ 0 h 288564"/>
              <a:gd name="T114" fmla="*/ 157839 w 308859"/>
              <a:gd name="T115" fmla="*/ 151508 h 288564"/>
              <a:gd name="T116" fmla="*/ 153164 w 308859"/>
              <a:gd name="T117" fmla="*/ 151508 h 288564"/>
              <a:gd name="T118" fmla="*/ 118641 w 308859"/>
              <a:gd name="T119" fmla="*/ 0 h 288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8859" h="288564">
                <a:moveTo>
                  <a:pt x="271142" y="88778"/>
                </a:moveTo>
                <a:cubicBezTo>
                  <a:pt x="269344" y="89140"/>
                  <a:pt x="267906" y="90585"/>
                  <a:pt x="266827" y="92391"/>
                </a:cubicBezTo>
                <a:cubicBezTo>
                  <a:pt x="264670" y="96004"/>
                  <a:pt x="264310" y="102868"/>
                  <a:pt x="263231" y="110816"/>
                </a:cubicBezTo>
                <a:cubicBezTo>
                  <a:pt x="262153" y="119126"/>
                  <a:pt x="261074" y="129603"/>
                  <a:pt x="258197" y="141525"/>
                </a:cubicBezTo>
                <a:cubicBezTo>
                  <a:pt x="261434" y="142247"/>
                  <a:pt x="263951" y="143331"/>
                  <a:pt x="266827" y="145137"/>
                </a:cubicBezTo>
                <a:cubicBezTo>
                  <a:pt x="267906" y="145860"/>
                  <a:pt x="268265" y="146221"/>
                  <a:pt x="269344" y="146583"/>
                </a:cubicBezTo>
                <a:cubicBezTo>
                  <a:pt x="274019" y="126351"/>
                  <a:pt x="275097" y="110094"/>
                  <a:pt x="276176" y="99255"/>
                </a:cubicBezTo>
                <a:cubicBezTo>
                  <a:pt x="276536" y="95643"/>
                  <a:pt x="276536" y="92753"/>
                  <a:pt x="276895" y="90224"/>
                </a:cubicBezTo>
                <a:cubicBezTo>
                  <a:pt x="275097" y="88778"/>
                  <a:pt x="272940" y="88417"/>
                  <a:pt x="271142" y="88778"/>
                </a:cubicBezTo>
                <a:close/>
                <a:moveTo>
                  <a:pt x="37940" y="88778"/>
                </a:moveTo>
                <a:cubicBezTo>
                  <a:pt x="35783" y="88417"/>
                  <a:pt x="33985" y="88778"/>
                  <a:pt x="31828" y="90224"/>
                </a:cubicBezTo>
                <a:cubicBezTo>
                  <a:pt x="32187" y="92753"/>
                  <a:pt x="32547" y="95643"/>
                  <a:pt x="32547" y="99255"/>
                </a:cubicBezTo>
                <a:cubicBezTo>
                  <a:pt x="33625" y="110094"/>
                  <a:pt x="35064" y="126351"/>
                  <a:pt x="39738" y="146583"/>
                </a:cubicBezTo>
                <a:cubicBezTo>
                  <a:pt x="40457" y="146221"/>
                  <a:pt x="41177" y="145860"/>
                  <a:pt x="41896" y="145137"/>
                </a:cubicBezTo>
                <a:cubicBezTo>
                  <a:pt x="44772" y="143331"/>
                  <a:pt x="47649" y="142247"/>
                  <a:pt x="50526" y="141525"/>
                </a:cubicBezTo>
                <a:cubicBezTo>
                  <a:pt x="47649" y="129603"/>
                  <a:pt x="46570" y="119487"/>
                  <a:pt x="45851" y="110816"/>
                </a:cubicBezTo>
                <a:cubicBezTo>
                  <a:pt x="44772" y="102868"/>
                  <a:pt x="44053" y="96004"/>
                  <a:pt x="42255" y="92391"/>
                </a:cubicBezTo>
                <a:cubicBezTo>
                  <a:pt x="41177" y="90585"/>
                  <a:pt x="39738" y="89140"/>
                  <a:pt x="37940" y="88778"/>
                </a:cubicBezTo>
                <a:close/>
                <a:moveTo>
                  <a:pt x="284806" y="73966"/>
                </a:moveTo>
                <a:cubicBezTo>
                  <a:pt x="290200" y="71437"/>
                  <a:pt x="294155" y="72882"/>
                  <a:pt x="296672" y="73966"/>
                </a:cubicBezTo>
                <a:cubicBezTo>
                  <a:pt x="303864" y="78301"/>
                  <a:pt x="305302" y="88778"/>
                  <a:pt x="305302" y="90224"/>
                </a:cubicBezTo>
                <a:cubicBezTo>
                  <a:pt x="321843" y="174401"/>
                  <a:pt x="276895" y="244488"/>
                  <a:pt x="248848" y="278448"/>
                </a:cubicBezTo>
                <a:cubicBezTo>
                  <a:pt x="244893" y="282784"/>
                  <a:pt x="240218" y="286396"/>
                  <a:pt x="235184" y="288203"/>
                </a:cubicBezTo>
                <a:cubicBezTo>
                  <a:pt x="234465" y="288564"/>
                  <a:pt x="234106" y="288564"/>
                  <a:pt x="233386" y="288564"/>
                </a:cubicBezTo>
                <a:cubicBezTo>
                  <a:pt x="231589" y="288564"/>
                  <a:pt x="229791" y="287480"/>
                  <a:pt x="229071" y="285312"/>
                </a:cubicBezTo>
                <a:cubicBezTo>
                  <a:pt x="227993" y="283145"/>
                  <a:pt x="229431" y="280255"/>
                  <a:pt x="231948" y="279532"/>
                </a:cubicBezTo>
                <a:cubicBezTo>
                  <a:pt x="235544" y="278087"/>
                  <a:pt x="238780" y="275558"/>
                  <a:pt x="241297" y="272668"/>
                </a:cubicBezTo>
                <a:cubicBezTo>
                  <a:pt x="268625" y="239792"/>
                  <a:pt x="311774" y="172233"/>
                  <a:pt x="295953" y="91669"/>
                </a:cubicBezTo>
                <a:cubicBezTo>
                  <a:pt x="295953" y="88778"/>
                  <a:pt x="294515" y="83721"/>
                  <a:pt x="291998" y="82276"/>
                </a:cubicBezTo>
                <a:cubicBezTo>
                  <a:pt x="291638" y="82276"/>
                  <a:pt x="290919" y="81553"/>
                  <a:pt x="288402" y="82276"/>
                </a:cubicBezTo>
                <a:cubicBezTo>
                  <a:pt x="286964" y="83359"/>
                  <a:pt x="285885" y="92391"/>
                  <a:pt x="285525" y="99617"/>
                </a:cubicBezTo>
                <a:cubicBezTo>
                  <a:pt x="284087" y="114068"/>
                  <a:pt x="282649" y="135383"/>
                  <a:pt x="274378" y="164285"/>
                </a:cubicBezTo>
                <a:cubicBezTo>
                  <a:pt x="272580" y="176930"/>
                  <a:pt x="263231" y="196077"/>
                  <a:pt x="246331" y="220644"/>
                </a:cubicBezTo>
                <a:cubicBezTo>
                  <a:pt x="245612" y="222089"/>
                  <a:pt x="243814" y="222812"/>
                  <a:pt x="242376" y="222812"/>
                </a:cubicBezTo>
                <a:cubicBezTo>
                  <a:pt x="241297" y="222812"/>
                  <a:pt x="240578" y="222451"/>
                  <a:pt x="239859" y="221728"/>
                </a:cubicBezTo>
                <a:cubicBezTo>
                  <a:pt x="237701" y="220283"/>
                  <a:pt x="236982" y="217393"/>
                  <a:pt x="238780" y="215225"/>
                </a:cubicBezTo>
                <a:cubicBezTo>
                  <a:pt x="258916" y="185962"/>
                  <a:pt x="264310" y="170427"/>
                  <a:pt x="265029" y="162479"/>
                </a:cubicBezTo>
                <a:cubicBezTo>
                  <a:pt x="265748" y="155253"/>
                  <a:pt x="263231" y="153808"/>
                  <a:pt x="262153" y="153447"/>
                </a:cubicBezTo>
                <a:cubicBezTo>
                  <a:pt x="258197" y="150918"/>
                  <a:pt x="254961" y="150195"/>
                  <a:pt x="252084" y="150918"/>
                </a:cubicBezTo>
                <a:cubicBezTo>
                  <a:pt x="248489" y="152002"/>
                  <a:pt x="246691" y="155976"/>
                  <a:pt x="246691" y="155976"/>
                </a:cubicBezTo>
                <a:cubicBezTo>
                  <a:pt x="229431" y="190658"/>
                  <a:pt x="222239" y="195355"/>
                  <a:pt x="214329" y="200051"/>
                </a:cubicBezTo>
                <a:cubicBezTo>
                  <a:pt x="208216" y="204387"/>
                  <a:pt x="202103" y="208361"/>
                  <a:pt x="187720" y="231844"/>
                </a:cubicBezTo>
                <a:cubicBezTo>
                  <a:pt x="183405" y="238708"/>
                  <a:pt x="182326" y="246295"/>
                  <a:pt x="184484" y="253520"/>
                </a:cubicBezTo>
                <a:cubicBezTo>
                  <a:pt x="185203" y="256049"/>
                  <a:pt x="183764" y="258578"/>
                  <a:pt x="181247" y="259301"/>
                </a:cubicBezTo>
                <a:cubicBezTo>
                  <a:pt x="180888" y="259301"/>
                  <a:pt x="180528" y="259301"/>
                  <a:pt x="179809" y="259301"/>
                </a:cubicBezTo>
                <a:cubicBezTo>
                  <a:pt x="178011" y="259301"/>
                  <a:pt x="176213" y="258217"/>
                  <a:pt x="175494" y="256049"/>
                </a:cubicBezTo>
                <a:cubicBezTo>
                  <a:pt x="172977" y="246295"/>
                  <a:pt x="174056" y="235818"/>
                  <a:pt x="179450" y="227147"/>
                </a:cubicBezTo>
                <a:cubicBezTo>
                  <a:pt x="194911" y="201497"/>
                  <a:pt x="202463" y="196439"/>
                  <a:pt x="209295" y="192465"/>
                </a:cubicBezTo>
                <a:cubicBezTo>
                  <a:pt x="216127" y="188129"/>
                  <a:pt x="222239" y="184155"/>
                  <a:pt x="238421" y="151640"/>
                </a:cubicBezTo>
                <a:cubicBezTo>
                  <a:pt x="238421" y="151279"/>
                  <a:pt x="241657" y="145137"/>
                  <a:pt x="248489" y="142247"/>
                </a:cubicBezTo>
                <a:cubicBezTo>
                  <a:pt x="251725" y="129603"/>
                  <a:pt x="253163" y="118764"/>
                  <a:pt x="254242" y="109732"/>
                </a:cubicBezTo>
                <a:cubicBezTo>
                  <a:pt x="254961" y="100701"/>
                  <a:pt x="255680" y="93836"/>
                  <a:pt x="258197" y="88417"/>
                </a:cubicBezTo>
                <a:cubicBezTo>
                  <a:pt x="260714" y="83721"/>
                  <a:pt x="264670" y="80830"/>
                  <a:pt x="269344" y="79747"/>
                </a:cubicBezTo>
                <a:cubicBezTo>
                  <a:pt x="272580" y="79024"/>
                  <a:pt x="275457" y="79385"/>
                  <a:pt x="278693" y="80830"/>
                </a:cubicBezTo>
                <a:cubicBezTo>
                  <a:pt x="280132" y="77579"/>
                  <a:pt x="281929" y="75050"/>
                  <a:pt x="284806" y="73966"/>
                </a:cubicBezTo>
                <a:close/>
                <a:moveTo>
                  <a:pt x="12410" y="73966"/>
                </a:moveTo>
                <a:cubicBezTo>
                  <a:pt x="14568" y="72882"/>
                  <a:pt x="18523" y="71437"/>
                  <a:pt x="24276" y="73966"/>
                </a:cubicBezTo>
                <a:cubicBezTo>
                  <a:pt x="27153" y="75050"/>
                  <a:pt x="28591" y="77579"/>
                  <a:pt x="30030" y="80830"/>
                </a:cubicBezTo>
                <a:cubicBezTo>
                  <a:pt x="33266" y="79385"/>
                  <a:pt x="36502" y="79024"/>
                  <a:pt x="39738" y="79747"/>
                </a:cubicBezTo>
                <a:cubicBezTo>
                  <a:pt x="44413" y="80830"/>
                  <a:pt x="48009" y="83721"/>
                  <a:pt x="50526" y="88417"/>
                </a:cubicBezTo>
                <a:cubicBezTo>
                  <a:pt x="53402" y="93836"/>
                  <a:pt x="53762" y="100701"/>
                  <a:pt x="54841" y="109732"/>
                </a:cubicBezTo>
                <a:cubicBezTo>
                  <a:pt x="55919" y="118764"/>
                  <a:pt x="56998" y="129603"/>
                  <a:pt x="60234" y="142247"/>
                </a:cubicBezTo>
                <a:cubicBezTo>
                  <a:pt x="67426" y="145137"/>
                  <a:pt x="70302" y="151279"/>
                  <a:pt x="70662" y="152002"/>
                </a:cubicBezTo>
                <a:cubicBezTo>
                  <a:pt x="86843" y="184155"/>
                  <a:pt x="92956" y="188129"/>
                  <a:pt x="99428" y="192465"/>
                </a:cubicBezTo>
                <a:cubicBezTo>
                  <a:pt x="106260" y="196439"/>
                  <a:pt x="113811" y="201497"/>
                  <a:pt x="129633" y="227147"/>
                </a:cubicBezTo>
                <a:cubicBezTo>
                  <a:pt x="134667" y="235818"/>
                  <a:pt x="136106" y="246295"/>
                  <a:pt x="133589" y="256049"/>
                </a:cubicBezTo>
                <a:cubicBezTo>
                  <a:pt x="132869" y="258217"/>
                  <a:pt x="131071" y="259301"/>
                  <a:pt x="128914" y="259301"/>
                </a:cubicBezTo>
                <a:cubicBezTo>
                  <a:pt x="128554" y="259301"/>
                  <a:pt x="127835" y="259301"/>
                  <a:pt x="127475" y="259301"/>
                </a:cubicBezTo>
                <a:cubicBezTo>
                  <a:pt x="125318" y="258578"/>
                  <a:pt x="123880" y="256049"/>
                  <a:pt x="124239" y="253520"/>
                </a:cubicBezTo>
                <a:cubicBezTo>
                  <a:pt x="126397" y="246295"/>
                  <a:pt x="125318" y="238708"/>
                  <a:pt x="121363" y="231844"/>
                </a:cubicBezTo>
                <a:cubicBezTo>
                  <a:pt x="106979" y="208361"/>
                  <a:pt x="100867" y="204387"/>
                  <a:pt x="94754" y="200051"/>
                </a:cubicBezTo>
                <a:cubicBezTo>
                  <a:pt x="86483" y="195355"/>
                  <a:pt x="79651" y="190658"/>
                  <a:pt x="62392" y="155976"/>
                </a:cubicBezTo>
                <a:cubicBezTo>
                  <a:pt x="62032" y="155976"/>
                  <a:pt x="60594" y="152002"/>
                  <a:pt x="56638" y="150918"/>
                </a:cubicBezTo>
                <a:cubicBezTo>
                  <a:pt x="53762" y="150195"/>
                  <a:pt x="50526" y="150918"/>
                  <a:pt x="46570" y="153447"/>
                </a:cubicBezTo>
                <a:cubicBezTo>
                  <a:pt x="45851" y="153808"/>
                  <a:pt x="42975" y="155253"/>
                  <a:pt x="43694" y="162479"/>
                </a:cubicBezTo>
                <a:cubicBezTo>
                  <a:pt x="44413" y="170427"/>
                  <a:pt x="49806" y="185962"/>
                  <a:pt x="70302" y="215225"/>
                </a:cubicBezTo>
                <a:cubicBezTo>
                  <a:pt x="71741" y="217393"/>
                  <a:pt x="71381" y="220283"/>
                  <a:pt x="69224" y="221728"/>
                </a:cubicBezTo>
                <a:cubicBezTo>
                  <a:pt x="68145" y="222451"/>
                  <a:pt x="67426" y="222812"/>
                  <a:pt x="66707" y="222812"/>
                </a:cubicBezTo>
                <a:cubicBezTo>
                  <a:pt x="64909" y="222812"/>
                  <a:pt x="63470" y="222089"/>
                  <a:pt x="62751" y="220644"/>
                </a:cubicBezTo>
                <a:cubicBezTo>
                  <a:pt x="45851" y="196077"/>
                  <a:pt x="36143" y="176930"/>
                  <a:pt x="34704" y="164285"/>
                </a:cubicBezTo>
                <a:cubicBezTo>
                  <a:pt x="26074" y="135383"/>
                  <a:pt x="24636" y="114068"/>
                  <a:pt x="23557" y="99617"/>
                </a:cubicBezTo>
                <a:cubicBezTo>
                  <a:pt x="22838" y="92391"/>
                  <a:pt x="22119" y="83359"/>
                  <a:pt x="20681" y="82276"/>
                </a:cubicBezTo>
                <a:cubicBezTo>
                  <a:pt x="18164" y="81553"/>
                  <a:pt x="17444" y="82276"/>
                  <a:pt x="17085" y="82276"/>
                </a:cubicBezTo>
                <a:cubicBezTo>
                  <a:pt x="14208" y="83721"/>
                  <a:pt x="13130" y="88778"/>
                  <a:pt x="12770" y="91307"/>
                </a:cubicBezTo>
                <a:cubicBezTo>
                  <a:pt x="-2692" y="172233"/>
                  <a:pt x="40457" y="239792"/>
                  <a:pt x="67426" y="272668"/>
                </a:cubicBezTo>
                <a:cubicBezTo>
                  <a:pt x="69943" y="275558"/>
                  <a:pt x="73179" y="278087"/>
                  <a:pt x="77134" y="279532"/>
                </a:cubicBezTo>
                <a:cubicBezTo>
                  <a:pt x="79292" y="280255"/>
                  <a:pt x="80730" y="283145"/>
                  <a:pt x="79651" y="285312"/>
                </a:cubicBezTo>
                <a:cubicBezTo>
                  <a:pt x="79292" y="287480"/>
                  <a:pt x="77494" y="288564"/>
                  <a:pt x="75337" y="288564"/>
                </a:cubicBezTo>
                <a:cubicBezTo>
                  <a:pt x="74977" y="288564"/>
                  <a:pt x="74258" y="288564"/>
                  <a:pt x="73898" y="288203"/>
                </a:cubicBezTo>
                <a:cubicBezTo>
                  <a:pt x="68505" y="286396"/>
                  <a:pt x="63830" y="282784"/>
                  <a:pt x="60234" y="278448"/>
                </a:cubicBezTo>
                <a:cubicBezTo>
                  <a:pt x="32187" y="244488"/>
                  <a:pt x="-12760" y="174401"/>
                  <a:pt x="3421" y="89501"/>
                </a:cubicBezTo>
                <a:cubicBezTo>
                  <a:pt x="3421" y="88778"/>
                  <a:pt x="5219" y="78301"/>
                  <a:pt x="12410" y="73966"/>
                </a:cubicBezTo>
                <a:close/>
                <a:moveTo>
                  <a:pt x="200641" y="44664"/>
                </a:moveTo>
                <a:cubicBezTo>
                  <a:pt x="202426" y="46105"/>
                  <a:pt x="202783" y="48988"/>
                  <a:pt x="200998" y="51150"/>
                </a:cubicBezTo>
                <a:lnTo>
                  <a:pt x="158515" y="99798"/>
                </a:lnTo>
                <a:cubicBezTo>
                  <a:pt x="157444" y="100519"/>
                  <a:pt x="156373" y="101240"/>
                  <a:pt x="154945" y="101240"/>
                </a:cubicBezTo>
                <a:cubicBezTo>
                  <a:pt x="153517" y="101240"/>
                  <a:pt x="152446" y="100880"/>
                  <a:pt x="151732" y="99798"/>
                </a:cubicBezTo>
                <a:lnTo>
                  <a:pt x="130312" y="77456"/>
                </a:lnTo>
                <a:cubicBezTo>
                  <a:pt x="128527" y="75655"/>
                  <a:pt x="128527" y="72772"/>
                  <a:pt x="130312" y="70970"/>
                </a:cubicBezTo>
                <a:cubicBezTo>
                  <a:pt x="132454" y="69168"/>
                  <a:pt x="135310" y="69168"/>
                  <a:pt x="137095" y="70970"/>
                </a:cubicBezTo>
                <a:lnTo>
                  <a:pt x="154945" y="89709"/>
                </a:lnTo>
                <a:lnTo>
                  <a:pt x="194215" y="45024"/>
                </a:lnTo>
                <a:cubicBezTo>
                  <a:pt x="196000" y="43223"/>
                  <a:pt x="198856" y="42862"/>
                  <a:pt x="200641" y="44664"/>
                </a:cubicBezTo>
                <a:close/>
                <a:moveTo>
                  <a:pt x="118982" y="9367"/>
                </a:moveTo>
                <a:cubicBezTo>
                  <a:pt x="98064" y="9367"/>
                  <a:pt x="80754" y="26661"/>
                  <a:pt x="80754" y="47918"/>
                </a:cubicBezTo>
                <a:cubicBezTo>
                  <a:pt x="80754" y="90431"/>
                  <a:pt x="142785" y="133305"/>
                  <a:pt x="156128" y="141592"/>
                </a:cubicBezTo>
                <a:cubicBezTo>
                  <a:pt x="169111" y="133305"/>
                  <a:pt x="231503" y="90431"/>
                  <a:pt x="231503" y="47918"/>
                </a:cubicBezTo>
                <a:cubicBezTo>
                  <a:pt x="231503" y="26661"/>
                  <a:pt x="214192" y="9367"/>
                  <a:pt x="193275" y="9367"/>
                </a:cubicBezTo>
                <a:cubicBezTo>
                  <a:pt x="179570" y="9367"/>
                  <a:pt x="166948" y="16573"/>
                  <a:pt x="160095" y="28462"/>
                </a:cubicBezTo>
                <a:cubicBezTo>
                  <a:pt x="158292" y="31344"/>
                  <a:pt x="153604" y="31344"/>
                  <a:pt x="152161" y="28462"/>
                </a:cubicBezTo>
                <a:cubicBezTo>
                  <a:pt x="144948" y="16573"/>
                  <a:pt x="132326" y="9367"/>
                  <a:pt x="118982" y="9367"/>
                </a:cubicBezTo>
                <a:close/>
                <a:moveTo>
                  <a:pt x="118982" y="0"/>
                </a:moveTo>
                <a:cubicBezTo>
                  <a:pt x="133408" y="0"/>
                  <a:pt x="147112" y="6845"/>
                  <a:pt x="156128" y="18014"/>
                </a:cubicBezTo>
                <a:cubicBezTo>
                  <a:pt x="165144" y="6845"/>
                  <a:pt x="178849" y="0"/>
                  <a:pt x="193275" y="0"/>
                </a:cubicBezTo>
                <a:cubicBezTo>
                  <a:pt x="219241" y="0"/>
                  <a:pt x="240880" y="21617"/>
                  <a:pt x="240880" y="47918"/>
                </a:cubicBezTo>
                <a:cubicBezTo>
                  <a:pt x="240880" y="100519"/>
                  <a:pt x="161899" y="149518"/>
                  <a:pt x="158292" y="151319"/>
                </a:cubicBezTo>
                <a:cubicBezTo>
                  <a:pt x="157932" y="151680"/>
                  <a:pt x="156850" y="152040"/>
                  <a:pt x="156128" y="152040"/>
                </a:cubicBezTo>
                <a:cubicBezTo>
                  <a:pt x="155407" y="152040"/>
                  <a:pt x="154325" y="151680"/>
                  <a:pt x="153604" y="151319"/>
                </a:cubicBezTo>
                <a:cubicBezTo>
                  <a:pt x="149997" y="149518"/>
                  <a:pt x="71377" y="100519"/>
                  <a:pt x="71377" y="47918"/>
                </a:cubicBezTo>
                <a:cubicBezTo>
                  <a:pt x="71377" y="21617"/>
                  <a:pt x="92655" y="0"/>
                  <a:pt x="118982" y="0"/>
                </a:cubicBezTo>
                <a:close/>
              </a:path>
            </a:pathLst>
          </a:custGeom>
          <a:solidFill>
            <a:schemeClr val="bg1"/>
          </a:solidFill>
          <a:ln>
            <a:noFill/>
          </a:ln>
          <a:effectLst/>
        </p:spPr>
        <p:txBody>
          <a:bodyPr anchor="ctr"/>
          <a:lstStyle/>
          <a:p>
            <a:pPr defTabSz="685663"/>
            <a:endParaRPr lang="en-US" sz="1350" dirty="0">
              <a:solidFill>
                <a:srgbClr val="424242"/>
              </a:solidFill>
              <a:latin typeface="Lato Light" panose="020F0502020204030203" pitchFamily="34" charset="0"/>
            </a:endParaRPr>
          </a:p>
        </p:txBody>
      </p:sp>
      <p:sp>
        <p:nvSpPr>
          <p:cNvPr id="31" name="Freeform 441">
            <a:extLst>
              <a:ext uri="{FF2B5EF4-FFF2-40B4-BE49-F238E27FC236}">
                <a16:creationId xmlns:a16="http://schemas.microsoft.com/office/drawing/2014/main" id="{0A7CE1E3-D31E-4845-88CC-BE0CE84E0254}"/>
              </a:ext>
            </a:extLst>
          </p:cNvPr>
          <p:cNvSpPr>
            <a:spLocks noChangeArrowheads="1"/>
          </p:cNvSpPr>
          <p:nvPr/>
        </p:nvSpPr>
        <p:spPr bwMode="auto">
          <a:xfrm>
            <a:off x="3782961" y="3771932"/>
            <a:ext cx="440196" cy="437952"/>
          </a:xfrm>
          <a:custGeom>
            <a:avLst/>
            <a:gdLst>
              <a:gd name="T0" fmla="*/ 251038 w 310789"/>
              <a:gd name="T1" fmla="*/ 300130 h 309201"/>
              <a:gd name="T2" fmla="*/ 200118 w 310789"/>
              <a:gd name="T3" fmla="*/ 276548 h 309201"/>
              <a:gd name="T4" fmla="*/ 260297 w 310789"/>
              <a:gd name="T5" fmla="*/ 304846 h 309201"/>
              <a:gd name="T6" fmla="*/ 195489 w 310789"/>
              <a:gd name="T7" fmla="*/ 304846 h 309201"/>
              <a:gd name="T8" fmla="*/ 121806 w 310789"/>
              <a:gd name="T9" fmla="*/ 204409 h 309201"/>
              <a:gd name="T10" fmla="*/ 198927 w 310789"/>
              <a:gd name="T11" fmla="*/ 227065 h 309201"/>
              <a:gd name="T12" fmla="*/ 121806 w 310789"/>
              <a:gd name="T13" fmla="*/ 204409 h 309201"/>
              <a:gd name="T14" fmla="*/ 221082 w 310789"/>
              <a:gd name="T15" fmla="*/ 57847 h 309201"/>
              <a:gd name="T16" fmla="*/ 195273 w 310789"/>
              <a:gd name="T17" fmla="*/ 63940 h 309201"/>
              <a:gd name="T18" fmla="*/ 216421 w 310789"/>
              <a:gd name="T19" fmla="*/ 75769 h 309201"/>
              <a:gd name="T20" fmla="*/ 223232 w 310789"/>
              <a:gd name="T21" fmla="*/ 101577 h 309201"/>
              <a:gd name="T22" fmla="*/ 234702 w 310789"/>
              <a:gd name="T23" fmla="*/ 80071 h 309201"/>
              <a:gd name="T24" fmla="*/ 260510 w 310789"/>
              <a:gd name="T25" fmla="*/ 73618 h 309201"/>
              <a:gd name="T26" fmla="*/ 239362 w 310789"/>
              <a:gd name="T27" fmla="*/ 62506 h 309201"/>
              <a:gd name="T28" fmla="*/ 232910 w 310789"/>
              <a:gd name="T29" fmla="*/ 36339 h 309201"/>
              <a:gd name="T30" fmla="*/ 232910 w 310789"/>
              <a:gd name="T31" fmla="*/ 27020 h 309201"/>
              <a:gd name="T32" fmla="*/ 258718 w 310789"/>
              <a:gd name="T33" fmla="*/ 52828 h 309201"/>
              <a:gd name="T34" fmla="*/ 258718 w 310789"/>
              <a:gd name="T35" fmla="*/ 84730 h 309201"/>
              <a:gd name="T36" fmla="*/ 232910 w 310789"/>
              <a:gd name="T37" fmla="*/ 110897 h 309201"/>
              <a:gd name="T38" fmla="*/ 211762 w 310789"/>
              <a:gd name="T39" fmla="*/ 84730 h 309201"/>
              <a:gd name="T40" fmla="*/ 185953 w 310789"/>
              <a:gd name="T41" fmla="*/ 63940 h 309201"/>
              <a:gd name="T42" fmla="*/ 211762 w 310789"/>
              <a:gd name="T43" fmla="*/ 38132 h 309201"/>
              <a:gd name="T44" fmla="*/ 157204 w 310789"/>
              <a:gd name="T45" fmla="*/ 127047 h 309201"/>
              <a:gd name="T46" fmla="*/ 179609 w 310789"/>
              <a:gd name="T47" fmla="*/ 152887 h 309201"/>
              <a:gd name="T48" fmla="*/ 301754 w 310789"/>
              <a:gd name="T49" fmla="*/ 127047 h 309201"/>
              <a:gd name="T50" fmla="*/ 129735 w 310789"/>
              <a:gd name="T51" fmla="*/ 1949 h 309201"/>
              <a:gd name="T52" fmla="*/ 73516 w 310789"/>
              <a:gd name="T53" fmla="*/ 82501 h 309201"/>
              <a:gd name="T54" fmla="*/ 86129 w 310789"/>
              <a:gd name="T55" fmla="*/ 94729 h 309201"/>
              <a:gd name="T56" fmla="*/ 94778 w 310789"/>
              <a:gd name="T57" fmla="*/ 70994 h 309201"/>
              <a:gd name="T58" fmla="*/ 96940 w 310789"/>
              <a:gd name="T59" fmla="*/ 69556 h 309201"/>
              <a:gd name="T60" fmla="*/ 99463 w 310789"/>
              <a:gd name="T61" fmla="*/ 69197 h 309201"/>
              <a:gd name="T62" fmla="*/ 130816 w 310789"/>
              <a:gd name="T63" fmla="*/ 79985 h 309201"/>
              <a:gd name="T64" fmla="*/ 94057 w 310789"/>
              <a:gd name="T65" fmla="*/ 101561 h 309201"/>
              <a:gd name="T66" fmla="*/ 86489 w 310789"/>
              <a:gd name="T67" fmla="*/ 104798 h 309201"/>
              <a:gd name="T68" fmla="*/ 78922 w 310789"/>
              <a:gd name="T69" fmla="*/ 137162 h 309201"/>
              <a:gd name="T70" fmla="*/ 86489 w 310789"/>
              <a:gd name="T71" fmla="*/ 137881 h 309201"/>
              <a:gd name="T72" fmla="*/ 188476 w 310789"/>
              <a:gd name="T73" fmla="*/ 192902 h 309201"/>
              <a:gd name="T74" fmla="*/ 226315 w 310789"/>
              <a:gd name="T75" fmla="*/ 154064 h 309201"/>
              <a:gd name="T76" fmla="*/ 227396 w 310789"/>
              <a:gd name="T77" fmla="*/ 227424 h 309201"/>
              <a:gd name="T78" fmla="*/ 309561 w 310789"/>
              <a:gd name="T79" fmla="*/ 297188 h 309201"/>
              <a:gd name="T80" fmla="*/ 300191 w 310789"/>
              <a:gd name="T81" fmla="*/ 303302 h 309201"/>
              <a:gd name="T82" fmla="*/ 240370 w 310789"/>
              <a:gd name="T83" fmla="*/ 240730 h 309201"/>
              <a:gd name="T84" fmla="*/ 159645 w 310789"/>
              <a:gd name="T85" fmla="*/ 282444 h 309201"/>
              <a:gd name="T86" fmla="*/ 150275 w 310789"/>
              <a:gd name="T87" fmla="*/ 303302 h 309201"/>
              <a:gd name="T88" fmla="*/ 84687 w 310789"/>
              <a:gd name="T89" fmla="*/ 236414 h 309201"/>
              <a:gd name="T90" fmla="*/ 9730 w 310789"/>
              <a:gd name="T91" fmla="*/ 297188 h 309201"/>
              <a:gd name="T92" fmla="*/ 0 w 310789"/>
              <a:gd name="T93" fmla="*/ 303302 h 309201"/>
              <a:gd name="T94" fmla="*/ 66309 w 310789"/>
              <a:gd name="T95" fmla="*/ 232098 h 309201"/>
              <a:gd name="T96" fmla="*/ 114239 w 310789"/>
              <a:gd name="T97" fmla="*/ 199015 h 309201"/>
              <a:gd name="T98" fmla="*/ 63426 w 310789"/>
              <a:gd name="T99" fmla="*/ 122778 h 309201"/>
              <a:gd name="T100" fmla="*/ 129735 w 310789"/>
              <a:gd name="T101" fmla="*/ 1949 h 309201"/>
              <a:gd name="T102" fmla="*/ 311150 w 310789"/>
              <a:gd name="T103" fmla="*/ 4665 h 309201"/>
              <a:gd name="T104" fmla="*/ 219000 w 310789"/>
              <a:gd name="T105" fmla="*/ 136377 h 309201"/>
              <a:gd name="T106" fmla="*/ 172743 w 310789"/>
              <a:gd name="T107" fmla="*/ 166165 h 309201"/>
              <a:gd name="T108" fmla="*/ 152506 w 310789"/>
              <a:gd name="T109" fmla="*/ 136377 h 309201"/>
              <a:gd name="T110" fmla="*/ 152506 w 310789"/>
              <a:gd name="T111" fmla="*/ 0 h 309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0789" h="309201">
                <a:moveTo>
                  <a:pt x="204510" y="285647"/>
                </a:moveTo>
                <a:lnTo>
                  <a:pt x="204510" y="299779"/>
                </a:lnTo>
                <a:lnTo>
                  <a:pt x="250747" y="299779"/>
                </a:lnTo>
                <a:lnTo>
                  <a:pt x="250747" y="285647"/>
                </a:lnTo>
                <a:lnTo>
                  <a:pt x="204510" y="285647"/>
                </a:lnTo>
                <a:close/>
                <a:moveTo>
                  <a:pt x="199886" y="276225"/>
                </a:moveTo>
                <a:lnTo>
                  <a:pt x="255371" y="276225"/>
                </a:lnTo>
                <a:cubicBezTo>
                  <a:pt x="257861" y="276225"/>
                  <a:pt x="259995" y="278037"/>
                  <a:pt x="259995" y="280936"/>
                </a:cubicBezTo>
                <a:lnTo>
                  <a:pt x="259995" y="304490"/>
                </a:lnTo>
                <a:cubicBezTo>
                  <a:pt x="259995" y="307027"/>
                  <a:pt x="257861" y="309201"/>
                  <a:pt x="255371" y="309201"/>
                </a:cubicBezTo>
                <a:lnTo>
                  <a:pt x="199886" y="309201"/>
                </a:lnTo>
                <a:cubicBezTo>
                  <a:pt x="197396" y="309201"/>
                  <a:pt x="195262" y="307027"/>
                  <a:pt x="195262" y="304490"/>
                </a:cubicBezTo>
                <a:lnTo>
                  <a:pt x="195262" y="280936"/>
                </a:lnTo>
                <a:cubicBezTo>
                  <a:pt x="195262" y="278037"/>
                  <a:pt x="197396" y="276225"/>
                  <a:pt x="199886" y="276225"/>
                </a:cubicBezTo>
                <a:close/>
                <a:moveTo>
                  <a:pt x="121665" y="204170"/>
                </a:moveTo>
                <a:cubicBezTo>
                  <a:pt x="118785" y="212072"/>
                  <a:pt x="113386" y="221411"/>
                  <a:pt x="110146" y="226440"/>
                </a:cubicBezTo>
                <a:lnTo>
                  <a:pt x="154781" y="273134"/>
                </a:lnTo>
                <a:lnTo>
                  <a:pt x="198696" y="226799"/>
                </a:lnTo>
                <a:cubicBezTo>
                  <a:pt x="192936" y="220333"/>
                  <a:pt x="189337" y="212791"/>
                  <a:pt x="187177" y="204170"/>
                </a:cubicBezTo>
                <a:cubicBezTo>
                  <a:pt x="177098" y="210276"/>
                  <a:pt x="165939" y="213509"/>
                  <a:pt x="154781" y="213509"/>
                </a:cubicBezTo>
                <a:cubicBezTo>
                  <a:pt x="143262" y="213509"/>
                  <a:pt x="132104" y="210276"/>
                  <a:pt x="121665" y="204170"/>
                </a:cubicBezTo>
                <a:close/>
                <a:moveTo>
                  <a:pt x="222973" y="36297"/>
                </a:moveTo>
                <a:cubicBezTo>
                  <a:pt x="221899" y="36297"/>
                  <a:pt x="220825" y="37013"/>
                  <a:pt x="220825" y="38087"/>
                </a:cubicBezTo>
                <a:lnTo>
                  <a:pt x="220825" y="57779"/>
                </a:lnTo>
                <a:cubicBezTo>
                  <a:pt x="220825" y="60285"/>
                  <a:pt x="218676" y="62433"/>
                  <a:pt x="216170" y="62433"/>
                </a:cubicBezTo>
                <a:lnTo>
                  <a:pt x="196836" y="62433"/>
                </a:lnTo>
                <a:cubicBezTo>
                  <a:pt x="195762" y="62433"/>
                  <a:pt x="195046" y="63149"/>
                  <a:pt x="195046" y="63865"/>
                </a:cubicBezTo>
                <a:lnTo>
                  <a:pt x="195046" y="73532"/>
                </a:lnTo>
                <a:cubicBezTo>
                  <a:pt x="195046" y="74606"/>
                  <a:pt x="195762" y="75680"/>
                  <a:pt x="196836" y="75680"/>
                </a:cubicBezTo>
                <a:lnTo>
                  <a:pt x="216170" y="75680"/>
                </a:lnTo>
                <a:cubicBezTo>
                  <a:pt x="218676" y="75680"/>
                  <a:pt x="220825" y="77828"/>
                  <a:pt x="220825" y="79977"/>
                </a:cubicBezTo>
                <a:lnTo>
                  <a:pt x="220825" y="99668"/>
                </a:lnTo>
                <a:cubicBezTo>
                  <a:pt x="220825" y="100742"/>
                  <a:pt x="221899" y="101458"/>
                  <a:pt x="222973" y="101458"/>
                </a:cubicBezTo>
                <a:lnTo>
                  <a:pt x="232640" y="101458"/>
                </a:lnTo>
                <a:cubicBezTo>
                  <a:pt x="233356" y="101458"/>
                  <a:pt x="234430" y="100742"/>
                  <a:pt x="234430" y="99668"/>
                </a:cubicBezTo>
                <a:lnTo>
                  <a:pt x="234430" y="79977"/>
                </a:lnTo>
                <a:cubicBezTo>
                  <a:pt x="234430" y="77828"/>
                  <a:pt x="236220" y="75680"/>
                  <a:pt x="239084" y="75680"/>
                </a:cubicBezTo>
                <a:lnTo>
                  <a:pt x="258418" y="75680"/>
                </a:lnTo>
                <a:cubicBezTo>
                  <a:pt x="259492" y="75680"/>
                  <a:pt x="260208" y="74606"/>
                  <a:pt x="260208" y="73532"/>
                </a:cubicBezTo>
                <a:lnTo>
                  <a:pt x="260208" y="63865"/>
                </a:lnTo>
                <a:cubicBezTo>
                  <a:pt x="260208" y="63149"/>
                  <a:pt x="259492" y="62433"/>
                  <a:pt x="258418" y="62433"/>
                </a:cubicBezTo>
                <a:lnTo>
                  <a:pt x="239084" y="62433"/>
                </a:lnTo>
                <a:cubicBezTo>
                  <a:pt x="236220" y="62433"/>
                  <a:pt x="234430" y="60285"/>
                  <a:pt x="234430" y="57779"/>
                </a:cubicBezTo>
                <a:lnTo>
                  <a:pt x="234430" y="38087"/>
                </a:lnTo>
                <a:cubicBezTo>
                  <a:pt x="234430" y="37013"/>
                  <a:pt x="233356" y="36297"/>
                  <a:pt x="232640" y="36297"/>
                </a:cubicBezTo>
                <a:lnTo>
                  <a:pt x="222973" y="36297"/>
                </a:lnTo>
                <a:close/>
                <a:moveTo>
                  <a:pt x="222973" y="26988"/>
                </a:moveTo>
                <a:lnTo>
                  <a:pt x="232640" y="26988"/>
                </a:lnTo>
                <a:cubicBezTo>
                  <a:pt x="238726" y="26988"/>
                  <a:pt x="243739" y="32001"/>
                  <a:pt x="243739" y="38087"/>
                </a:cubicBezTo>
                <a:lnTo>
                  <a:pt x="243739" y="52766"/>
                </a:lnTo>
                <a:lnTo>
                  <a:pt x="258418" y="52766"/>
                </a:lnTo>
                <a:cubicBezTo>
                  <a:pt x="264505" y="52766"/>
                  <a:pt x="269517" y="57779"/>
                  <a:pt x="269517" y="63865"/>
                </a:cubicBezTo>
                <a:lnTo>
                  <a:pt x="269517" y="73532"/>
                </a:lnTo>
                <a:cubicBezTo>
                  <a:pt x="269517" y="79977"/>
                  <a:pt x="264505" y="84631"/>
                  <a:pt x="258418" y="84631"/>
                </a:cubicBezTo>
                <a:lnTo>
                  <a:pt x="243739" y="84631"/>
                </a:lnTo>
                <a:lnTo>
                  <a:pt x="243739" y="99668"/>
                </a:lnTo>
                <a:cubicBezTo>
                  <a:pt x="243739" y="105755"/>
                  <a:pt x="238726" y="110767"/>
                  <a:pt x="232640" y="110767"/>
                </a:cubicBezTo>
                <a:lnTo>
                  <a:pt x="222973" y="110767"/>
                </a:lnTo>
                <a:cubicBezTo>
                  <a:pt x="216528" y="110767"/>
                  <a:pt x="211516" y="105755"/>
                  <a:pt x="211516" y="99668"/>
                </a:cubicBezTo>
                <a:lnTo>
                  <a:pt x="211516" y="84631"/>
                </a:lnTo>
                <a:lnTo>
                  <a:pt x="196836" y="84631"/>
                </a:lnTo>
                <a:cubicBezTo>
                  <a:pt x="190750" y="84631"/>
                  <a:pt x="185737" y="79977"/>
                  <a:pt x="185737" y="73532"/>
                </a:cubicBezTo>
                <a:lnTo>
                  <a:pt x="185737" y="63865"/>
                </a:lnTo>
                <a:cubicBezTo>
                  <a:pt x="185737" y="57779"/>
                  <a:pt x="190750" y="52766"/>
                  <a:pt x="196836" y="52766"/>
                </a:cubicBezTo>
                <a:lnTo>
                  <a:pt x="211516" y="52766"/>
                </a:lnTo>
                <a:lnTo>
                  <a:pt x="211516" y="38087"/>
                </a:lnTo>
                <a:cubicBezTo>
                  <a:pt x="211516" y="32001"/>
                  <a:pt x="216528" y="26988"/>
                  <a:pt x="222973" y="26988"/>
                </a:cubicBezTo>
                <a:close/>
                <a:moveTo>
                  <a:pt x="157022" y="9320"/>
                </a:moveTo>
                <a:lnTo>
                  <a:pt x="157022" y="126898"/>
                </a:lnTo>
                <a:lnTo>
                  <a:pt x="174709" y="126898"/>
                </a:lnTo>
                <a:cubicBezTo>
                  <a:pt x="177235" y="126898"/>
                  <a:pt x="179401" y="129049"/>
                  <a:pt x="179401" y="131558"/>
                </a:cubicBezTo>
                <a:lnTo>
                  <a:pt x="179401" y="152708"/>
                </a:lnTo>
                <a:lnTo>
                  <a:pt x="214775" y="127974"/>
                </a:lnTo>
                <a:cubicBezTo>
                  <a:pt x="215497" y="127257"/>
                  <a:pt x="216580" y="126898"/>
                  <a:pt x="217302" y="126898"/>
                </a:cubicBezTo>
                <a:lnTo>
                  <a:pt x="301404" y="126898"/>
                </a:lnTo>
                <a:lnTo>
                  <a:pt x="301404" y="9320"/>
                </a:lnTo>
                <a:lnTo>
                  <a:pt x="157022" y="9320"/>
                </a:lnTo>
                <a:close/>
                <a:moveTo>
                  <a:pt x="129584" y="1947"/>
                </a:moveTo>
                <a:cubicBezTo>
                  <a:pt x="131744" y="1588"/>
                  <a:pt x="134263" y="3025"/>
                  <a:pt x="134983" y="5539"/>
                </a:cubicBezTo>
                <a:cubicBezTo>
                  <a:pt x="135343" y="8053"/>
                  <a:pt x="133903" y="10567"/>
                  <a:pt x="131384" y="10927"/>
                </a:cubicBezTo>
                <a:cubicBezTo>
                  <a:pt x="94308" y="18829"/>
                  <a:pt x="73431" y="45050"/>
                  <a:pt x="73431" y="82405"/>
                </a:cubicBezTo>
                <a:cubicBezTo>
                  <a:pt x="73431" y="86716"/>
                  <a:pt x="74151" y="91026"/>
                  <a:pt x="74511" y="95336"/>
                </a:cubicBezTo>
                <a:cubicBezTo>
                  <a:pt x="75231" y="95336"/>
                  <a:pt x="75951" y="94977"/>
                  <a:pt x="76670" y="94618"/>
                </a:cubicBezTo>
                <a:cubicBezTo>
                  <a:pt x="80630" y="93540"/>
                  <a:pt x="83510" y="93899"/>
                  <a:pt x="86029" y="94618"/>
                </a:cubicBezTo>
                <a:cubicBezTo>
                  <a:pt x="87109" y="90667"/>
                  <a:pt x="89629" y="83483"/>
                  <a:pt x="93948" y="71989"/>
                </a:cubicBezTo>
                <a:cubicBezTo>
                  <a:pt x="93948" y="71989"/>
                  <a:pt x="93948" y="71630"/>
                  <a:pt x="94308" y="71630"/>
                </a:cubicBezTo>
                <a:cubicBezTo>
                  <a:pt x="94308" y="71271"/>
                  <a:pt x="94308" y="70911"/>
                  <a:pt x="94668" y="70911"/>
                </a:cubicBezTo>
                <a:cubicBezTo>
                  <a:pt x="95028" y="70552"/>
                  <a:pt x="95028" y="70552"/>
                  <a:pt x="95388" y="70193"/>
                </a:cubicBezTo>
                <a:cubicBezTo>
                  <a:pt x="95388" y="69834"/>
                  <a:pt x="95748" y="69834"/>
                  <a:pt x="96108" y="69475"/>
                </a:cubicBezTo>
                <a:cubicBezTo>
                  <a:pt x="96468" y="69475"/>
                  <a:pt x="96828" y="69475"/>
                  <a:pt x="96828" y="69475"/>
                </a:cubicBezTo>
                <a:cubicBezTo>
                  <a:pt x="97188" y="69475"/>
                  <a:pt x="97548" y="69116"/>
                  <a:pt x="97548" y="69116"/>
                </a:cubicBezTo>
                <a:cubicBezTo>
                  <a:pt x="97908" y="69116"/>
                  <a:pt x="98268" y="69116"/>
                  <a:pt x="98628" y="69116"/>
                </a:cubicBezTo>
                <a:cubicBezTo>
                  <a:pt x="98988" y="69116"/>
                  <a:pt x="98988" y="69116"/>
                  <a:pt x="99348" y="69116"/>
                </a:cubicBezTo>
                <a:cubicBezTo>
                  <a:pt x="99708" y="69116"/>
                  <a:pt x="113386" y="72348"/>
                  <a:pt x="129944" y="70552"/>
                </a:cubicBezTo>
                <a:cubicBezTo>
                  <a:pt x="132464" y="70193"/>
                  <a:pt x="134623" y="71989"/>
                  <a:pt x="134983" y="74503"/>
                </a:cubicBezTo>
                <a:cubicBezTo>
                  <a:pt x="135343" y="77018"/>
                  <a:pt x="133543" y="79532"/>
                  <a:pt x="130664" y="79891"/>
                </a:cubicBezTo>
                <a:cubicBezTo>
                  <a:pt x="126704" y="80250"/>
                  <a:pt x="122745" y="80610"/>
                  <a:pt x="119145" y="80610"/>
                </a:cubicBezTo>
                <a:cubicBezTo>
                  <a:pt x="111586" y="80610"/>
                  <a:pt x="105107" y="79532"/>
                  <a:pt x="101147" y="79173"/>
                </a:cubicBezTo>
                <a:cubicBezTo>
                  <a:pt x="97548" y="89230"/>
                  <a:pt x="94308" y="99646"/>
                  <a:pt x="93948" y="101442"/>
                </a:cubicBezTo>
                <a:cubicBezTo>
                  <a:pt x="93588" y="102879"/>
                  <a:pt x="93228" y="103957"/>
                  <a:pt x="91789" y="104675"/>
                </a:cubicBezTo>
                <a:cubicBezTo>
                  <a:pt x="90709" y="105753"/>
                  <a:pt x="89269" y="105753"/>
                  <a:pt x="87829" y="105393"/>
                </a:cubicBezTo>
                <a:cubicBezTo>
                  <a:pt x="87469" y="105393"/>
                  <a:pt x="86749" y="105034"/>
                  <a:pt x="86389" y="104675"/>
                </a:cubicBezTo>
                <a:cubicBezTo>
                  <a:pt x="84589" y="103957"/>
                  <a:pt x="82430" y="102520"/>
                  <a:pt x="79190" y="103598"/>
                </a:cubicBezTo>
                <a:cubicBezTo>
                  <a:pt x="75231" y="104675"/>
                  <a:pt x="71631" y="111859"/>
                  <a:pt x="72351" y="121557"/>
                </a:cubicBezTo>
                <a:cubicBezTo>
                  <a:pt x="73071" y="129818"/>
                  <a:pt x="76311" y="134847"/>
                  <a:pt x="78830" y="137002"/>
                </a:cubicBezTo>
                <a:cubicBezTo>
                  <a:pt x="79550" y="137720"/>
                  <a:pt x="80630" y="138080"/>
                  <a:pt x="81350" y="138080"/>
                </a:cubicBezTo>
                <a:cubicBezTo>
                  <a:pt x="81710" y="138080"/>
                  <a:pt x="82070" y="137720"/>
                  <a:pt x="82430" y="137720"/>
                </a:cubicBezTo>
                <a:cubicBezTo>
                  <a:pt x="83510" y="137361"/>
                  <a:pt x="84949" y="137361"/>
                  <a:pt x="86389" y="137720"/>
                </a:cubicBezTo>
                <a:cubicBezTo>
                  <a:pt x="87469" y="138439"/>
                  <a:pt x="88549" y="139516"/>
                  <a:pt x="88909" y="140953"/>
                </a:cubicBezTo>
                <a:cubicBezTo>
                  <a:pt x="94308" y="162863"/>
                  <a:pt x="105827" y="181182"/>
                  <a:pt x="121305" y="192676"/>
                </a:cubicBezTo>
                <a:cubicBezTo>
                  <a:pt x="141463" y="207762"/>
                  <a:pt x="167739" y="207762"/>
                  <a:pt x="188257" y="192676"/>
                </a:cubicBezTo>
                <a:cubicBezTo>
                  <a:pt x="200855" y="183337"/>
                  <a:pt x="211294" y="168610"/>
                  <a:pt x="217414" y="151010"/>
                </a:cubicBezTo>
                <a:cubicBezTo>
                  <a:pt x="218493" y="148496"/>
                  <a:pt x="221013" y="147059"/>
                  <a:pt x="223533" y="148137"/>
                </a:cubicBezTo>
                <a:cubicBezTo>
                  <a:pt x="225693" y="148855"/>
                  <a:pt x="227132" y="151729"/>
                  <a:pt x="226052" y="153884"/>
                </a:cubicBezTo>
                <a:cubicBezTo>
                  <a:pt x="219933" y="172562"/>
                  <a:pt x="208775" y="188366"/>
                  <a:pt x="195456" y="198782"/>
                </a:cubicBezTo>
                <a:cubicBezTo>
                  <a:pt x="197256" y="207762"/>
                  <a:pt x="200855" y="215664"/>
                  <a:pt x="207335" y="222489"/>
                </a:cubicBezTo>
                <a:cubicBezTo>
                  <a:pt x="213814" y="223566"/>
                  <a:pt x="220653" y="225362"/>
                  <a:pt x="227132" y="227158"/>
                </a:cubicBezTo>
                <a:cubicBezTo>
                  <a:pt x="231812" y="228595"/>
                  <a:pt x="236851" y="230032"/>
                  <a:pt x="242970" y="231827"/>
                </a:cubicBezTo>
                <a:cubicBezTo>
                  <a:pt x="255929" y="236138"/>
                  <a:pt x="267807" y="241166"/>
                  <a:pt x="278606" y="246554"/>
                </a:cubicBezTo>
                <a:cubicBezTo>
                  <a:pt x="297324" y="256611"/>
                  <a:pt x="309202" y="275648"/>
                  <a:pt x="309202" y="296840"/>
                </a:cubicBezTo>
                <a:lnTo>
                  <a:pt x="309202" y="302947"/>
                </a:lnTo>
                <a:cubicBezTo>
                  <a:pt x="309202" y="305461"/>
                  <a:pt x="307043" y="307616"/>
                  <a:pt x="304523" y="307616"/>
                </a:cubicBezTo>
                <a:cubicBezTo>
                  <a:pt x="302003" y="307616"/>
                  <a:pt x="299843" y="305461"/>
                  <a:pt x="299843" y="302947"/>
                </a:cubicBezTo>
                <a:lnTo>
                  <a:pt x="299843" y="296840"/>
                </a:lnTo>
                <a:cubicBezTo>
                  <a:pt x="299843" y="279240"/>
                  <a:pt x="290125" y="263077"/>
                  <a:pt x="274287" y="254815"/>
                </a:cubicBezTo>
                <a:cubicBezTo>
                  <a:pt x="263848" y="249428"/>
                  <a:pt x="252689" y="244758"/>
                  <a:pt x="240091" y="240448"/>
                </a:cubicBezTo>
                <a:cubicBezTo>
                  <a:pt x="233972" y="238652"/>
                  <a:pt x="229292" y="237215"/>
                  <a:pt x="224613" y="236138"/>
                </a:cubicBezTo>
                <a:cubicBezTo>
                  <a:pt x="218853" y="234342"/>
                  <a:pt x="212734" y="232905"/>
                  <a:pt x="206975" y="231827"/>
                </a:cubicBezTo>
                <a:lnTo>
                  <a:pt x="159460" y="282114"/>
                </a:lnTo>
                <a:lnTo>
                  <a:pt x="159460" y="302947"/>
                </a:lnTo>
                <a:cubicBezTo>
                  <a:pt x="159460" y="305461"/>
                  <a:pt x="157301" y="307616"/>
                  <a:pt x="154781" y="307616"/>
                </a:cubicBezTo>
                <a:cubicBezTo>
                  <a:pt x="152261" y="307616"/>
                  <a:pt x="150101" y="305461"/>
                  <a:pt x="150101" y="302947"/>
                </a:cubicBezTo>
                <a:lnTo>
                  <a:pt x="150101" y="282114"/>
                </a:lnTo>
                <a:lnTo>
                  <a:pt x="103307" y="232546"/>
                </a:lnTo>
                <a:cubicBezTo>
                  <a:pt x="91789" y="234342"/>
                  <a:pt x="84949" y="236138"/>
                  <a:pt x="84589" y="236138"/>
                </a:cubicBezTo>
                <a:cubicBezTo>
                  <a:pt x="79910" y="237215"/>
                  <a:pt x="75231" y="238652"/>
                  <a:pt x="69471" y="240807"/>
                </a:cubicBezTo>
                <a:cubicBezTo>
                  <a:pt x="56873" y="244758"/>
                  <a:pt x="45354" y="249428"/>
                  <a:pt x="35276" y="254815"/>
                </a:cubicBezTo>
                <a:cubicBezTo>
                  <a:pt x="19437" y="263077"/>
                  <a:pt x="9719" y="279240"/>
                  <a:pt x="9719" y="296840"/>
                </a:cubicBezTo>
                <a:lnTo>
                  <a:pt x="9719" y="302947"/>
                </a:lnTo>
                <a:cubicBezTo>
                  <a:pt x="9719" y="305461"/>
                  <a:pt x="7559" y="307616"/>
                  <a:pt x="5039" y="307616"/>
                </a:cubicBezTo>
                <a:cubicBezTo>
                  <a:pt x="2520" y="307616"/>
                  <a:pt x="0" y="305461"/>
                  <a:pt x="0" y="302947"/>
                </a:cubicBezTo>
                <a:lnTo>
                  <a:pt x="0" y="296840"/>
                </a:lnTo>
                <a:cubicBezTo>
                  <a:pt x="0" y="275648"/>
                  <a:pt x="11878" y="256611"/>
                  <a:pt x="30956" y="246554"/>
                </a:cubicBezTo>
                <a:cubicBezTo>
                  <a:pt x="41395" y="241166"/>
                  <a:pt x="53633" y="236138"/>
                  <a:pt x="66232" y="231827"/>
                </a:cubicBezTo>
                <a:cubicBezTo>
                  <a:pt x="72351" y="230032"/>
                  <a:pt x="77750" y="228595"/>
                  <a:pt x="82430" y="227158"/>
                </a:cubicBezTo>
                <a:cubicBezTo>
                  <a:pt x="82790" y="227158"/>
                  <a:pt x="89629" y="225362"/>
                  <a:pt x="101147" y="223207"/>
                </a:cubicBezTo>
                <a:cubicBezTo>
                  <a:pt x="105467" y="216382"/>
                  <a:pt x="111946" y="205607"/>
                  <a:pt x="114106" y="198782"/>
                </a:cubicBezTo>
                <a:cubicBezTo>
                  <a:pt x="98628" y="186929"/>
                  <a:pt x="87109" y="168970"/>
                  <a:pt x="80990" y="147418"/>
                </a:cubicBezTo>
                <a:cubicBezTo>
                  <a:pt x="78110" y="147418"/>
                  <a:pt x="75231" y="145982"/>
                  <a:pt x="72711" y="144186"/>
                </a:cubicBezTo>
                <a:cubicBezTo>
                  <a:pt x="67672" y="139875"/>
                  <a:pt x="64072" y="131614"/>
                  <a:pt x="63352" y="122634"/>
                </a:cubicBezTo>
                <a:cubicBezTo>
                  <a:pt x="62632" y="115451"/>
                  <a:pt x="63712" y="108626"/>
                  <a:pt x="66232" y="103598"/>
                </a:cubicBezTo>
                <a:cubicBezTo>
                  <a:pt x="64792" y="96773"/>
                  <a:pt x="64072" y="89589"/>
                  <a:pt x="64072" y="82405"/>
                </a:cubicBezTo>
                <a:cubicBezTo>
                  <a:pt x="64072" y="40740"/>
                  <a:pt x="88549" y="10567"/>
                  <a:pt x="129584" y="1947"/>
                </a:cubicBezTo>
                <a:close/>
                <a:moveTo>
                  <a:pt x="152329" y="0"/>
                </a:moveTo>
                <a:lnTo>
                  <a:pt x="306097" y="0"/>
                </a:lnTo>
                <a:cubicBezTo>
                  <a:pt x="308624" y="0"/>
                  <a:pt x="310789" y="2151"/>
                  <a:pt x="310789" y="4660"/>
                </a:cubicBezTo>
                <a:lnTo>
                  <a:pt x="310789" y="131558"/>
                </a:lnTo>
                <a:cubicBezTo>
                  <a:pt x="310789" y="134068"/>
                  <a:pt x="308624" y="136218"/>
                  <a:pt x="306097" y="136218"/>
                </a:cubicBezTo>
                <a:lnTo>
                  <a:pt x="218746" y="136218"/>
                </a:lnTo>
                <a:lnTo>
                  <a:pt x="177596" y="165613"/>
                </a:lnTo>
                <a:cubicBezTo>
                  <a:pt x="176513" y="165971"/>
                  <a:pt x="175791" y="166330"/>
                  <a:pt x="174709" y="166330"/>
                </a:cubicBezTo>
                <a:cubicBezTo>
                  <a:pt x="174348" y="166330"/>
                  <a:pt x="173265" y="166330"/>
                  <a:pt x="172543" y="165971"/>
                </a:cubicBezTo>
                <a:cubicBezTo>
                  <a:pt x="171099" y="164896"/>
                  <a:pt x="170016" y="163462"/>
                  <a:pt x="170016" y="161670"/>
                </a:cubicBezTo>
                <a:lnTo>
                  <a:pt x="170016" y="136218"/>
                </a:lnTo>
                <a:lnTo>
                  <a:pt x="152329" y="136218"/>
                </a:lnTo>
                <a:cubicBezTo>
                  <a:pt x="149803" y="136218"/>
                  <a:pt x="147637" y="134068"/>
                  <a:pt x="147637" y="131558"/>
                </a:cubicBezTo>
                <a:lnTo>
                  <a:pt x="147637" y="4660"/>
                </a:lnTo>
                <a:cubicBezTo>
                  <a:pt x="147637" y="2151"/>
                  <a:pt x="149803" y="0"/>
                  <a:pt x="152329" y="0"/>
                </a:cubicBezTo>
                <a:close/>
              </a:path>
            </a:pathLst>
          </a:custGeom>
          <a:solidFill>
            <a:schemeClr val="bg1"/>
          </a:solidFill>
          <a:ln>
            <a:noFill/>
          </a:ln>
          <a:effectLst/>
        </p:spPr>
        <p:txBody>
          <a:bodyPr anchor="ctr"/>
          <a:lstStyle/>
          <a:p>
            <a:pPr defTabSz="685663"/>
            <a:endParaRPr lang="en-US" sz="1350" dirty="0">
              <a:solidFill>
                <a:srgbClr val="424242"/>
              </a:solidFill>
              <a:latin typeface="Lato Light" panose="020F0502020204030203" pitchFamily="34" charset="0"/>
            </a:endParaRPr>
          </a:p>
        </p:txBody>
      </p:sp>
      <p:pic>
        <p:nvPicPr>
          <p:cNvPr id="3" name="Picture 2"/>
          <p:cNvPicPr>
            <a:picLocks noChangeAspect="1"/>
          </p:cNvPicPr>
          <p:nvPr/>
        </p:nvPicPr>
        <p:blipFill>
          <a:blip r:embed="rId4"/>
          <a:stretch>
            <a:fillRect/>
          </a:stretch>
        </p:blipFill>
        <p:spPr>
          <a:xfrm>
            <a:off x="3982004" y="2154944"/>
            <a:ext cx="1219840" cy="1175544"/>
          </a:xfrm>
          <a:prstGeom prst="rect">
            <a:avLst/>
          </a:prstGeom>
        </p:spPr>
      </p:pic>
      <p:sp>
        <p:nvSpPr>
          <p:cNvPr id="41" name="Freeform 501"/>
          <p:cNvSpPr>
            <a:spLocks noEditPoints="1"/>
          </p:cNvSpPr>
          <p:nvPr/>
        </p:nvSpPr>
        <p:spPr bwMode="auto">
          <a:xfrm>
            <a:off x="3106805" y="3085305"/>
            <a:ext cx="438912" cy="411480"/>
          </a:xfrm>
          <a:custGeom>
            <a:avLst/>
            <a:gdLst>
              <a:gd name="T0" fmla="*/ 174 w 176"/>
              <a:gd name="T1" fmla="*/ 32 h 128"/>
              <a:gd name="T2" fmla="*/ 174 w 176"/>
              <a:gd name="T3" fmla="*/ 32 h 128"/>
              <a:gd name="T4" fmla="*/ 90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8 w 176"/>
              <a:gd name="T25" fmla="*/ 45 h 128"/>
              <a:gd name="T26" fmla="*/ 24 w 176"/>
              <a:gd name="T27" fmla="*/ 107 h 128"/>
              <a:gd name="T28" fmla="*/ 24 w 176"/>
              <a:gd name="T29" fmla="*/ 108 h 128"/>
              <a:gd name="T30" fmla="*/ 29 w 176"/>
              <a:gd name="T31" fmla="*/ 112 h 128"/>
              <a:gd name="T32" fmla="*/ 59 w 176"/>
              <a:gd name="T33" fmla="*/ 104 h 128"/>
              <a:gd name="T34" fmla="*/ 86 w 176"/>
              <a:gd name="T35" fmla="*/ 127 h 128"/>
              <a:gd name="T36" fmla="*/ 90 w 176"/>
              <a:gd name="T37" fmla="*/ 127 h 128"/>
              <a:gd name="T38" fmla="*/ 121 w 176"/>
              <a:gd name="T39" fmla="*/ 104 h 128"/>
              <a:gd name="T40" fmla="*/ 151 w 176"/>
              <a:gd name="T41" fmla="*/ 112 h 128"/>
              <a:gd name="T42" fmla="*/ 156 w 176"/>
              <a:gd name="T43" fmla="*/ 108 h 128"/>
              <a:gd name="T44" fmla="*/ 156 w 176"/>
              <a:gd name="T45" fmla="*/ 107 h 128"/>
              <a:gd name="T46" fmla="*/ 173 w 176"/>
              <a:gd name="T47" fmla="*/ 40 h 128"/>
              <a:gd name="T48" fmla="*/ 174 w 176"/>
              <a:gd name="T49" fmla="*/ 40 h 128"/>
              <a:gd name="T50" fmla="*/ 176 w 176"/>
              <a:gd name="T51" fmla="*/ 36 h 128"/>
              <a:gd name="T52" fmla="*/ 121 w 176"/>
              <a:gd name="T53" fmla="*/ 96 h 128"/>
              <a:gd name="T54" fmla="*/ 120 w 176"/>
              <a:gd name="T55" fmla="*/ 96 h 128"/>
              <a:gd name="T56" fmla="*/ 118 w 176"/>
              <a:gd name="T57" fmla="*/ 97 h 128"/>
              <a:gd name="T58" fmla="*/ 62 w 176"/>
              <a:gd name="T59" fmla="*/ 97 h 128"/>
              <a:gd name="T60" fmla="*/ 60 w 176"/>
              <a:gd name="T61" fmla="*/ 96 h 128"/>
              <a:gd name="T62" fmla="*/ 59 w 176"/>
              <a:gd name="T63" fmla="*/ 96 h 128"/>
              <a:gd name="T64" fmla="*/ 39 w 176"/>
              <a:gd name="T65" fmla="*/ 54 h 128"/>
              <a:gd name="T66" fmla="*/ 86 w 176"/>
              <a:gd name="T67" fmla="*/ 72 h 128"/>
              <a:gd name="T68" fmla="*/ 90 w 176"/>
              <a:gd name="T69" fmla="*/ 72 h 128"/>
              <a:gd name="T70" fmla="*/ 138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4" y="32"/>
                </a:cubicBezTo>
                <a:cubicBezTo>
                  <a:pt x="174" y="32"/>
                  <a:pt x="174" y="32"/>
                  <a:pt x="174" y="32"/>
                </a:cubicBezTo>
                <a:cubicBezTo>
                  <a:pt x="174" y="32"/>
                  <a:pt x="174" y="32"/>
                  <a:pt x="174" y="32"/>
                </a:cubicBezTo>
                <a:cubicBezTo>
                  <a:pt x="174" y="32"/>
                  <a:pt x="174" y="32"/>
                  <a:pt x="173" y="32"/>
                </a:cubicBezTo>
                <a:cubicBezTo>
                  <a:pt x="90" y="0"/>
                  <a:pt x="90" y="0"/>
                  <a:pt x="90" y="0"/>
                </a:cubicBezTo>
                <a:cubicBezTo>
                  <a:pt x="90" y="0"/>
                  <a:pt x="90" y="0"/>
                  <a:pt x="90" y="0"/>
                </a:cubicBezTo>
                <a:cubicBezTo>
                  <a:pt x="89" y="0"/>
                  <a:pt x="89" y="0"/>
                  <a:pt x="88" y="0"/>
                </a:cubicBezTo>
                <a:cubicBezTo>
                  <a:pt x="87" y="0"/>
                  <a:pt x="87" y="0"/>
                  <a:pt x="86" y="0"/>
                </a:cubicBezTo>
                <a:cubicBezTo>
                  <a:pt x="86" y="0"/>
                  <a:pt x="86" y="0"/>
                  <a:pt x="86" y="0"/>
                </a:cubicBezTo>
                <a:cubicBezTo>
                  <a:pt x="3" y="32"/>
                  <a:pt x="3" y="32"/>
                  <a:pt x="3" y="32"/>
                </a:cubicBezTo>
                <a:cubicBezTo>
                  <a:pt x="2" y="32"/>
                  <a:pt x="2" y="32"/>
                  <a:pt x="2" y="32"/>
                </a:cubicBezTo>
                <a:cubicBezTo>
                  <a:pt x="2" y="32"/>
                  <a:pt x="2" y="32"/>
                  <a:pt x="2" y="32"/>
                </a:cubicBezTo>
                <a:cubicBezTo>
                  <a:pt x="2" y="32"/>
                  <a:pt x="2" y="32"/>
                  <a:pt x="2" y="32"/>
                </a:cubicBezTo>
                <a:cubicBezTo>
                  <a:pt x="1" y="33"/>
                  <a:pt x="0" y="34"/>
                  <a:pt x="0" y="36"/>
                </a:cubicBezTo>
                <a:cubicBezTo>
                  <a:pt x="0" y="38"/>
                  <a:pt x="1" y="39"/>
                  <a:pt x="2" y="40"/>
                </a:cubicBezTo>
                <a:cubicBezTo>
                  <a:pt x="2" y="40"/>
                  <a:pt x="2" y="40"/>
                  <a:pt x="2" y="40"/>
                </a:cubicBezTo>
                <a:cubicBezTo>
                  <a:pt x="2" y="40"/>
                  <a:pt x="2" y="40"/>
                  <a:pt x="2" y="40"/>
                </a:cubicBezTo>
                <a:cubicBezTo>
                  <a:pt x="2" y="40"/>
                  <a:pt x="2" y="40"/>
                  <a:pt x="3" y="40"/>
                </a:cubicBezTo>
                <a:cubicBezTo>
                  <a:pt x="10" y="43"/>
                  <a:pt x="10" y="43"/>
                  <a:pt x="10" y="43"/>
                </a:cubicBezTo>
                <a:cubicBezTo>
                  <a:pt x="5" y="81"/>
                  <a:pt x="5" y="81"/>
                  <a:pt x="5" y="81"/>
                </a:cubicBezTo>
                <a:cubicBezTo>
                  <a:pt x="2" y="82"/>
                  <a:pt x="0" y="85"/>
                  <a:pt x="0" y="88"/>
                </a:cubicBezTo>
                <a:cubicBezTo>
                  <a:pt x="0" y="92"/>
                  <a:pt x="4" y="96"/>
                  <a:pt x="8" y="96"/>
                </a:cubicBezTo>
                <a:cubicBezTo>
                  <a:pt x="12" y="96"/>
                  <a:pt x="16" y="92"/>
                  <a:pt x="16" y="88"/>
                </a:cubicBezTo>
                <a:cubicBezTo>
                  <a:pt x="16" y="85"/>
                  <a:pt x="15" y="83"/>
                  <a:pt x="13" y="82"/>
                </a:cubicBezTo>
                <a:cubicBezTo>
                  <a:pt x="18" y="45"/>
                  <a:pt x="18" y="45"/>
                  <a:pt x="18"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6" y="112"/>
                  <a:pt x="28" y="112"/>
                </a:cubicBezTo>
                <a:cubicBezTo>
                  <a:pt x="28" y="112"/>
                  <a:pt x="29" y="112"/>
                  <a:pt x="29" y="112"/>
                </a:cubicBezTo>
                <a:cubicBezTo>
                  <a:pt x="29" y="112"/>
                  <a:pt x="29" y="112"/>
                  <a:pt x="29" y="112"/>
                </a:cubicBezTo>
                <a:cubicBezTo>
                  <a:pt x="59" y="104"/>
                  <a:pt x="59" y="104"/>
                  <a:pt x="59" y="104"/>
                </a:cubicBezTo>
                <a:cubicBezTo>
                  <a:pt x="86" y="127"/>
                  <a:pt x="86" y="127"/>
                  <a:pt x="86" y="127"/>
                </a:cubicBezTo>
                <a:cubicBezTo>
                  <a:pt x="86" y="127"/>
                  <a:pt x="86" y="127"/>
                  <a:pt x="86" y="127"/>
                </a:cubicBezTo>
                <a:cubicBezTo>
                  <a:pt x="86" y="128"/>
                  <a:pt x="87" y="128"/>
                  <a:pt x="88" y="128"/>
                </a:cubicBezTo>
                <a:cubicBezTo>
                  <a:pt x="89" y="128"/>
                  <a:pt x="90" y="128"/>
                  <a:pt x="90" y="127"/>
                </a:cubicBezTo>
                <a:cubicBezTo>
                  <a:pt x="90" y="127"/>
                  <a:pt x="90" y="127"/>
                  <a:pt x="90" y="127"/>
                </a:cubicBezTo>
                <a:cubicBezTo>
                  <a:pt x="121" y="104"/>
                  <a:pt x="121" y="104"/>
                  <a:pt x="121" y="104"/>
                </a:cubicBezTo>
                <a:cubicBezTo>
                  <a:pt x="151" y="112"/>
                  <a:pt x="151" y="112"/>
                  <a:pt x="151" y="112"/>
                </a:cubicBezTo>
                <a:cubicBezTo>
                  <a:pt x="151" y="112"/>
                  <a:pt x="151" y="112"/>
                  <a:pt x="151" y="112"/>
                </a:cubicBezTo>
                <a:cubicBezTo>
                  <a:pt x="151" y="112"/>
                  <a:pt x="152" y="112"/>
                  <a:pt x="152" y="112"/>
                </a:cubicBezTo>
                <a:cubicBezTo>
                  <a:pt x="154" y="112"/>
                  <a:pt x="156" y="110"/>
                  <a:pt x="156" y="108"/>
                </a:cubicBezTo>
                <a:cubicBezTo>
                  <a:pt x="156" y="108"/>
                  <a:pt x="156" y="108"/>
                  <a:pt x="156" y="107"/>
                </a:cubicBezTo>
                <a:cubicBezTo>
                  <a:pt x="156" y="107"/>
                  <a:pt x="156" y="107"/>
                  <a:pt x="156" y="107"/>
                </a:cubicBezTo>
                <a:cubicBezTo>
                  <a:pt x="145" y="50"/>
                  <a:pt x="145" y="50"/>
                  <a:pt x="145" y="50"/>
                </a:cubicBezTo>
                <a:cubicBezTo>
                  <a:pt x="173" y="40"/>
                  <a:pt x="173" y="40"/>
                  <a:pt x="173" y="40"/>
                </a:cubicBezTo>
                <a:cubicBezTo>
                  <a:pt x="174" y="40"/>
                  <a:pt x="174" y="40"/>
                  <a:pt x="174" y="40"/>
                </a:cubicBezTo>
                <a:cubicBezTo>
                  <a:pt x="174" y="40"/>
                  <a:pt x="174" y="40"/>
                  <a:pt x="174" y="40"/>
                </a:cubicBezTo>
                <a:cubicBezTo>
                  <a:pt x="174" y="40"/>
                  <a:pt x="174" y="40"/>
                  <a:pt x="174" y="40"/>
                </a:cubicBezTo>
                <a:cubicBezTo>
                  <a:pt x="175" y="39"/>
                  <a:pt x="176" y="38"/>
                  <a:pt x="176" y="36"/>
                </a:cubicBezTo>
                <a:moveTo>
                  <a:pt x="147" y="103"/>
                </a:moveTo>
                <a:cubicBezTo>
                  <a:pt x="121" y="96"/>
                  <a:pt x="121" y="96"/>
                  <a:pt x="121" y="96"/>
                </a:cubicBezTo>
                <a:cubicBezTo>
                  <a:pt x="121" y="96"/>
                  <a:pt x="121" y="96"/>
                  <a:pt x="121" y="96"/>
                </a:cubicBezTo>
                <a:cubicBezTo>
                  <a:pt x="121" y="96"/>
                  <a:pt x="120" y="96"/>
                  <a:pt x="120" y="96"/>
                </a:cubicBezTo>
                <a:cubicBezTo>
                  <a:pt x="119" y="96"/>
                  <a:pt x="118" y="96"/>
                  <a:pt x="118" y="97"/>
                </a:cubicBezTo>
                <a:cubicBezTo>
                  <a:pt x="118" y="97"/>
                  <a:pt x="118" y="97"/>
                  <a:pt x="118" y="97"/>
                </a:cubicBezTo>
                <a:cubicBezTo>
                  <a:pt x="88" y="119"/>
                  <a:pt x="88" y="119"/>
                  <a:pt x="88" y="119"/>
                </a:cubicBezTo>
                <a:cubicBezTo>
                  <a:pt x="62" y="97"/>
                  <a:pt x="62" y="97"/>
                  <a:pt x="62" y="97"/>
                </a:cubicBezTo>
                <a:cubicBezTo>
                  <a:pt x="62" y="97"/>
                  <a:pt x="62" y="97"/>
                  <a:pt x="62" y="97"/>
                </a:cubicBezTo>
                <a:cubicBezTo>
                  <a:pt x="62" y="96"/>
                  <a:pt x="61" y="96"/>
                  <a:pt x="60" y="96"/>
                </a:cubicBezTo>
                <a:cubicBezTo>
                  <a:pt x="60" y="96"/>
                  <a:pt x="59" y="96"/>
                  <a:pt x="59" y="96"/>
                </a:cubicBezTo>
                <a:cubicBezTo>
                  <a:pt x="59" y="96"/>
                  <a:pt x="59" y="96"/>
                  <a:pt x="59" y="96"/>
                </a:cubicBezTo>
                <a:cubicBezTo>
                  <a:pt x="33" y="103"/>
                  <a:pt x="33" y="103"/>
                  <a:pt x="33" y="103"/>
                </a:cubicBezTo>
                <a:cubicBezTo>
                  <a:pt x="39" y="54"/>
                  <a:pt x="39" y="54"/>
                  <a:pt x="39" y="54"/>
                </a:cubicBezTo>
                <a:cubicBezTo>
                  <a:pt x="86" y="72"/>
                  <a:pt x="86" y="72"/>
                  <a:pt x="86" y="72"/>
                </a:cubicBezTo>
                <a:cubicBezTo>
                  <a:pt x="86" y="72"/>
                  <a:pt x="86" y="72"/>
                  <a:pt x="86" y="72"/>
                </a:cubicBezTo>
                <a:cubicBezTo>
                  <a:pt x="87" y="72"/>
                  <a:pt x="87" y="72"/>
                  <a:pt x="88" y="72"/>
                </a:cubicBezTo>
                <a:cubicBezTo>
                  <a:pt x="89" y="72"/>
                  <a:pt x="89" y="72"/>
                  <a:pt x="90" y="72"/>
                </a:cubicBezTo>
                <a:cubicBezTo>
                  <a:pt x="90" y="72"/>
                  <a:pt x="90" y="72"/>
                  <a:pt x="90" y="72"/>
                </a:cubicBezTo>
                <a:cubicBezTo>
                  <a:pt x="138" y="53"/>
                  <a:pt x="138" y="53"/>
                  <a:pt x="138" y="53"/>
                </a:cubicBezTo>
                <a:lnTo>
                  <a:pt x="147" y="103"/>
                </a:lnTo>
                <a:close/>
                <a:moveTo>
                  <a:pt x="88" y="64"/>
                </a:moveTo>
                <a:cubicBezTo>
                  <a:pt x="15" y="36"/>
                  <a:pt x="15" y="36"/>
                  <a:pt x="15" y="36"/>
                </a:cubicBezTo>
                <a:cubicBezTo>
                  <a:pt x="88" y="8"/>
                  <a:pt x="88" y="8"/>
                  <a:pt x="88" y="8"/>
                </a:cubicBezTo>
                <a:cubicBezTo>
                  <a:pt x="161" y="36"/>
                  <a:pt x="161" y="36"/>
                  <a:pt x="161" y="36"/>
                </a:cubicBezTo>
                <a:lnTo>
                  <a:pt x="88" y="6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grpSp>
        <p:nvGrpSpPr>
          <p:cNvPr id="50" name="Group 49"/>
          <p:cNvGrpSpPr/>
          <p:nvPr/>
        </p:nvGrpSpPr>
        <p:grpSpPr>
          <a:xfrm>
            <a:off x="4847548" y="1299888"/>
            <a:ext cx="438912" cy="411480"/>
            <a:chOff x="6865938" y="4316413"/>
            <a:chExt cx="317500" cy="317500"/>
          </a:xfrm>
          <a:solidFill>
            <a:schemeClr val="bg1"/>
          </a:solidFill>
        </p:grpSpPr>
        <p:sp>
          <p:nvSpPr>
            <p:cNvPr id="51" name="Freeform 226"/>
            <p:cNvSpPr>
              <a:spLocks/>
            </p:cNvSpPr>
            <p:nvPr/>
          </p:nvSpPr>
          <p:spPr bwMode="auto">
            <a:xfrm>
              <a:off x="7104063" y="4316413"/>
              <a:ext cx="79375" cy="317500"/>
            </a:xfrm>
            <a:custGeom>
              <a:avLst/>
              <a:gdLst>
                <a:gd name="T0" fmla="*/ 47 w 54"/>
                <a:gd name="T1" fmla="*/ 0 h 215"/>
                <a:gd name="T2" fmla="*/ 40 w 54"/>
                <a:gd name="T3" fmla="*/ 7 h 215"/>
                <a:gd name="T4" fmla="*/ 40 w 54"/>
                <a:gd name="T5" fmla="*/ 56 h 215"/>
                <a:gd name="T6" fmla="*/ 34 w 54"/>
                <a:gd name="T7" fmla="*/ 58 h 215"/>
                <a:gd name="T8" fmla="*/ 34 w 54"/>
                <a:gd name="T9" fmla="*/ 7 h 215"/>
                <a:gd name="T10" fmla="*/ 27 w 54"/>
                <a:gd name="T11" fmla="*/ 0 h 215"/>
                <a:gd name="T12" fmla="*/ 20 w 54"/>
                <a:gd name="T13" fmla="*/ 7 h 215"/>
                <a:gd name="T14" fmla="*/ 20 w 54"/>
                <a:gd name="T15" fmla="*/ 58 h 215"/>
                <a:gd name="T16" fmla="*/ 14 w 54"/>
                <a:gd name="T17" fmla="*/ 56 h 215"/>
                <a:gd name="T18" fmla="*/ 14 w 54"/>
                <a:gd name="T19" fmla="*/ 7 h 215"/>
                <a:gd name="T20" fmla="*/ 7 w 54"/>
                <a:gd name="T21" fmla="*/ 0 h 215"/>
                <a:gd name="T22" fmla="*/ 0 w 54"/>
                <a:gd name="T23" fmla="*/ 7 h 215"/>
                <a:gd name="T24" fmla="*/ 0 w 54"/>
                <a:gd name="T25" fmla="*/ 60 h 215"/>
                <a:gd name="T26" fmla="*/ 5 w 54"/>
                <a:gd name="T27" fmla="*/ 67 h 215"/>
                <a:gd name="T28" fmla="*/ 20 w 54"/>
                <a:gd name="T29" fmla="*/ 72 h 215"/>
                <a:gd name="T30" fmla="*/ 20 w 54"/>
                <a:gd name="T31" fmla="*/ 208 h 215"/>
                <a:gd name="T32" fmla="*/ 27 w 54"/>
                <a:gd name="T33" fmla="*/ 215 h 215"/>
                <a:gd name="T34" fmla="*/ 34 w 54"/>
                <a:gd name="T35" fmla="*/ 208 h 215"/>
                <a:gd name="T36" fmla="*/ 34 w 54"/>
                <a:gd name="T37" fmla="*/ 72 h 215"/>
                <a:gd name="T38" fmla="*/ 49 w 54"/>
                <a:gd name="T39" fmla="*/ 67 h 215"/>
                <a:gd name="T40" fmla="*/ 54 w 54"/>
                <a:gd name="T41" fmla="*/ 60 h 215"/>
                <a:gd name="T42" fmla="*/ 54 w 54"/>
                <a:gd name="T43" fmla="*/ 7 h 215"/>
                <a:gd name="T44" fmla="*/ 47 w 54"/>
                <a:gd name="T4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215">
                  <a:moveTo>
                    <a:pt x="47" y="0"/>
                  </a:moveTo>
                  <a:cubicBezTo>
                    <a:pt x="43" y="0"/>
                    <a:pt x="40" y="3"/>
                    <a:pt x="40" y="7"/>
                  </a:cubicBezTo>
                  <a:cubicBezTo>
                    <a:pt x="40" y="56"/>
                    <a:pt x="40" y="56"/>
                    <a:pt x="40" y="56"/>
                  </a:cubicBezTo>
                  <a:cubicBezTo>
                    <a:pt x="34" y="58"/>
                    <a:pt x="34" y="58"/>
                    <a:pt x="34" y="58"/>
                  </a:cubicBezTo>
                  <a:cubicBezTo>
                    <a:pt x="34" y="7"/>
                    <a:pt x="34" y="7"/>
                    <a:pt x="34" y="7"/>
                  </a:cubicBezTo>
                  <a:cubicBezTo>
                    <a:pt x="34" y="3"/>
                    <a:pt x="31" y="0"/>
                    <a:pt x="27" y="0"/>
                  </a:cubicBezTo>
                  <a:cubicBezTo>
                    <a:pt x="23" y="0"/>
                    <a:pt x="20" y="3"/>
                    <a:pt x="20" y="7"/>
                  </a:cubicBezTo>
                  <a:cubicBezTo>
                    <a:pt x="20" y="58"/>
                    <a:pt x="20" y="58"/>
                    <a:pt x="20" y="58"/>
                  </a:cubicBezTo>
                  <a:cubicBezTo>
                    <a:pt x="14" y="56"/>
                    <a:pt x="14" y="56"/>
                    <a:pt x="14" y="56"/>
                  </a:cubicBezTo>
                  <a:cubicBezTo>
                    <a:pt x="14" y="7"/>
                    <a:pt x="14" y="7"/>
                    <a:pt x="14" y="7"/>
                  </a:cubicBezTo>
                  <a:cubicBezTo>
                    <a:pt x="14" y="3"/>
                    <a:pt x="11" y="0"/>
                    <a:pt x="7" y="0"/>
                  </a:cubicBezTo>
                  <a:cubicBezTo>
                    <a:pt x="3" y="0"/>
                    <a:pt x="0" y="3"/>
                    <a:pt x="0" y="7"/>
                  </a:cubicBezTo>
                  <a:cubicBezTo>
                    <a:pt x="0" y="60"/>
                    <a:pt x="0" y="60"/>
                    <a:pt x="0" y="60"/>
                  </a:cubicBezTo>
                  <a:cubicBezTo>
                    <a:pt x="0" y="63"/>
                    <a:pt x="2" y="66"/>
                    <a:pt x="5" y="67"/>
                  </a:cubicBezTo>
                  <a:cubicBezTo>
                    <a:pt x="20" y="72"/>
                    <a:pt x="20" y="72"/>
                    <a:pt x="20" y="72"/>
                  </a:cubicBezTo>
                  <a:cubicBezTo>
                    <a:pt x="20" y="208"/>
                    <a:pt x="20" y="208"/>
                    <a:pt x="20" y="208"/>
                  </a:cubicBezTo>
                  <a:cubicBezTo>
                    <a:pt x="20" y="212"/>
                    <a:pt x="23" y="215"/>
                    <a:pt x="27" y="215"/>
                  </a:cubicBezTo>
                  <a:cubicBezTo>
                    <a:pt x="31" y="215"/>
                    <a:pt x="34" y="212"/>
                    <a:pt x="34" y="208"/>
                  </a:cubicBezTo>
                  <a:cubicBezTo>
                    <a:pt x="34" y="72"/>
                    <a:pt x="34" y="72"/>
                    <a:pt x="34" y="72"/>
                  </a:cubicBezTo>
                  <a:cubicBezTo>
                    <a:pt x="49" y="67"/>
                    <a:pt x="49" y="67"/>
                    <a:pt x="49" y="67"/>
                  </a:cubicBezTo>
                  <a:cubicBezTo>
                    <a:pt x="52" y="66"/>
                    <a:pt x="54" y="63"/>
                    <a:pt x="54" y="60"/>
                  </a:cubicBezTo>
                  <a:cubicBezTo>
                    <a:pt x="54" y="7"/>
                    <a:pt x="54" y="7"/>
                    <a:pt x="54" y="7"/>
                  </a:cubicBezTo>
                  <a:cubicBezTo>
                    <a:pt x="54" y="3"/>
                    <a:pt x="51"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uk-UA" sz="1350"/>
            </a:p>
          </p:txBody>
        </p:sp>
        <p:sp>
          <p:nvSpPr>
            <p:cNvPr id="52" name="Freeform 227"/>
            <p:cNvSpPr>
              <a:spLocks noEditPoints="1"/>
            </p:cNvSpPr>
            <p:nvPr/>
          </p:nvSpPr>
          <p:spPr bwMode="auto">
            <a:xfrm>
              <a:off x="6865938" y="4367213"/>
              <a:ext cx="247650" cy="246062"/>
            </a:xfrm>
            <a:custGeom>
              <a:avLst/>
              <a:gdLst>
                <a:gd name="T0" fmla="*/ 168 w 168"/>
                <a:gd name="T1" fmla="*/ 83 h 167"/>
                <a:gd name="T2" fmla="*/ 84 w 168"/>
                <a:gd name="T3" fmla="*/ 0 h 167"/>
                <a:gd name="T4" fmla="*/ 0 w 168"/>
                <a:gd name="T5" fmla="*/ 83 h 167"/>
                <a:gd name="T6" fmla="*/ 84 w 168"/>
                <a:gd name="T7" fmla="*/ 167 h 167"/>
                <a:gd name="T8" fmla="*/ 168 w 168"/>
                <a:gd name="T9" fmla="*/ 83 h 167"/>
                <a:gd name="T10" fmla="*/ 14 w 168"/>
                <a:gd name="T11" fmla="*/ 83 h 167"/>
                <a:gd name="T12" fmla="*/ 84 w 168"/>
                <a:gd name="T13" fmla="*/ 13 h 167"/>
                <a:gd name="T14" fmla="*/ 155 w 168"/>
                <a:gd name="T15" fmla="*/ 83 h 167"/>
                <a:gd name="T16" fmla="*/ 84 w 168"/>
                <a:gd name="T17" fmla="*/ 154 h 167"/>
                <a:gd name="T18" fmla="*/ 14 w 168"/>
                <a:gd name="T19"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7">
                  <a:moveTo>
                    <a:pt x="168" y="83"/>
                  </a:moveTo>
                  <a:cubicBezTo>
                    <a:pt x="168" y="37"/>
                    <a:pt x="130" y="0"/>
                    <a:pt x="84" y="0"/>
                  </a:cubicBezTo>
                  <a:cubicBezTo>
                    <a:pt x="38" y="0"/>
                    <a:pt x="0" y="37"/>
                    <a:pt x="0" y="83"/>
                  </a:cubicBezTo>
                  <a:cubicBezTo>
                    <a:pt x="0" y="130"/>
                    <a:pt x="38" y="167"/>
                    <a:pt x="84" y="167"/>
                  </a:cubicBezTo>
                  <a:cubicBezTo>
                    <a:pt x="130" y="167"/>
                    <a:pt x="168" y="130"/>
                    <a:pt x="168" y="83"/>
                  </a:cubicBezTo>
                  <a:close/>
                  <a:moveTo>
                    <a:pt x="14" y="83"/>
                  </a:moveTo>
                  <a:cubicBezTo>
                    <a:pt x="14" y="45"/>
                    <a:pt x="45" y="13"/>
                    <a:pt x="84" y="13"/>
                  </a:cubicBezTo>
                  <a:cubicBezTo>
                    <a:pt x="123" y="13"/>
                    <a:pt x="155" y="45"/>
                    <a:pt x="155" y="83"/>
                  </a:cubicBezTo>
                  <a:cubicBezTo>
                    <a:pt x="155" y="122"/>
                    <a:pt x="123" y="154"/>
                    <a:pt x="84" y="154"/>
                  </a:cubicBezTo>
                  <a:cubicBezTo>
                    <a:pt x="45" y="154"/>
                    <a:pt x="14" y="122"/>
                    <a:pt x="1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uk-UA" sz="1350"/>
            </a:p>
          </p:txBody>
        </p:sp>
        <p:sp>
          <p:nvSpPr>
            <p:cNvPr id="53" name="Freeform 228"/>
            <p:cNvSpPr>
              <a:spLocks noEditPoints="1"/>
            </p:cNvSpPr>
            <p:nvPr/>
          </p:nvSpPr>
          <p:spPr bwMode="auto">
            <a:xfrm>
              <a:off x="6905626" y="4405313"/>
              <a:ext cx="168275" cy="168275"/>
            </a:xfrm>
            <a:custGeom>
              <a:avLst/>
              <a:gdLst>
                <a:gd name="T0" fmla="*/ 114 w 114"/>
                <a:gd name="T1" fmla="*/ 57 h 114"/>
                <a:gd name="T2" fmla="*/ 57 w 114"/>
                <a:gd name="T3" fmla="*/ 0 h 114"/>
                <a:gd name="T4" fmla="*/ 0 w 114"/>
                <a:gd name="T5" fmla="*/ 57 h 114"/>
                <a:gd name="T6" fmla="*/ 57 w 114"/>
                <a:gd name="T7" fmla="*/ 114 h 114"/>
                <a:gd name="T8" fmla="*/ 114 w 114"/>
                <a:gd name="T9" fmla="*/ 57 h 114"/>
                <a:gd name="T10" fmla="*/ 13 w 114"/>
                <a:gd name="T11" fmla="*/ 57 h 114"/>
                <a:gd name="T12" fmla="*/ 57 w 114"/>
                <a:gd name="T13" fmla="*/ 14 h 114"/>
                <a:gd name="T14" fmla="*/ 101 w 114"/>
                <a:gd name="T15" fmla="*/ 57 h 114"/>
                <a:gd name="T16" fmla="*/ 57 w 114"/>
                <a:gd name="T17" fmla="*/ 101 h 114"/>
                <a:gd name="T18" fmla="*/ 13 w 114"/>
                <a:gd name="T19"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114" y="57"/>
                  </a:moveTo>
                  <a:cubicBezTo>
                    <a:pt x="114" y="26"/>
                    <a:pt x="89" y="0"/>
                    <a:pt x="57" y="0"/>
                  </a:cubicBezTo>
                  <a:cubicBezTo>
                    <a:pt x="26" y="0"/>
                    <a:pt x="0" y="26"/>
                    <a:pt x="0" y="57"/>
                  </a:cubicBezTo>
                  <a:cubicBezTo>
                    <a:pt x="0" y="89"/>
                    <a:pt x="26" y="114"/>
                    <a:pt x="57" y="114"/>
                  </a:cubicBezTo>
                  <a:cubicBezTo>
                    <a:pt x="89" y="114"/>
                    <a:pt x="114" y="89"/>
                    <a:pt x="114" y="57"/>
                  </a:cubicBezTo>
                  <a:close/>
                  <a:moveTo>
                    <a:pt x="13" y="57"/>
                  </a:moveTo>
                  <a:cubicBezTo>
                    <a:pt x="13" y="33"/>
                    <a:pt x="33" y="14"/>
                    <a:pt x="57" y="14"/>
                  </a:cubicBezTo>
                  <a:cubicBezTo>
                    <a:pt x="81" y="14"/>
                    <a:pt x="101" y="33"/>
                    <a:pt x="101" y="57"/>
                  </a:cubicBezTo>
                  <a:cubicBezTo>
                    <a:pt x="101" y="81"/>
                    <a:pt x="81" y="101"/>
                    <a:pt x="57" y="101"/>
                  </a:cubicBezTo>
                  <a:cubicBezTo>
                    <a:pt x="33" y="101"/>
                    <a:pt x="13" y="81"/>
                    <a:pt x="13"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uk-UA" sz="1350"/>
            </a:p>
          </p:txBody>
        </p:sp>
      </p:grpSp>
      <p:sp>
        <p:nvSpPr>
          <p:cNvPr id="54" name="Freeform 62"/>
          <p:cNvSpPr>
            <a:spLocks noEditPoints="1"/>
          </p:cNvSpPr>
          <p:nvPr/>
        </p:nvSpPr>
        <p:spPr bwMode="auto">
          <a:xfrm>
            <a:off x="5518251" y="2015392"/>
            <a:ext cx="438912" cy="411480"/>
          </a:xfrm>
          <a:custGeom>
            <a:avLst/>
            <a:gdLst>
              <a:gd name="T0" fmla="*/ 175 w 176"/>
              <a:gd name="T1" fmla="*/ 85 h 176"/>
              <a:gd name="T2" fmla="*/ 144 w 176"/>
              <a:gd name="T3" fmla="*/ 54 h 176"/>
              <a:gd name="T4" fmla="*/ 144 w 176"/>
              <a:gd name="T5" fmla="*/ 12 h 176"/>
              <a:gd name="T6" fmla="*/ 140 w 176"/>
              <a:gd name="T7" fmla="*/ 8 h 176"/>
              <a:gd name="T8" fmla="*/ 116 w 176"/>
              <a:gd name="T9" fmla="*/ 8 h 176"/>
              <a:gd name="T10" fmla="*/ 112 w 176"/>
              <a:gd name="T11" fmla="*/ 12 h 176"/>
              <a:gd name="T12" fmla="*/ 112 w 176"/>
              <a:gd name="T13" fmla="*/ 22 h 176"/>
              <a:gd name="T14" fmla="*/ 91 w 176"/>
              <a:gd name="T15" fmla="*/ 1 h 176"/>
              <a:gd name="T16" fmla="*/ 88 w 176"/>
              <a:gd name="T17" fmla="*/ 0 h 176"/>
              <a:gd name="T18" fmla="*/ 85 w 176"/>
              <a:gd name="T19" fmla="*/ 1 h 176"/>
              <a:gd name="T20" fmla="*/ 1 w 176"/>
              <a:gd name="T21" fmla="*/ 85 h 176"/>
              <a:gd name="T22" fmla="*/ 0 w 176"/>
              <a:gd name="T23" fmla="*/ 88 h 176"/>
              <a:gd name="T24" fmla="*/ 4 w 176"/>
              <a:gd name="T25" fmla="*/ 92 h 176"/>
              <a:gd name="T26" fmla="*/ 7 w 176"/>
              <a:gd name="T27" fmla="*/ 91 h 176"/>
              <a:gd name="T28" fmla="*/ 24 w 176"/>
              <a:gd name="T29" fmla="*/ 74 h 176"/>
              <a:gd name="T30" fmla="*/ 24 w 176"/>
              <a:gd name="T31" fmla="*/ 172 h 176"/>
              <a:gd name="T32" fmla="*/ 28 w 176"/>
              <a:gd name="T33" fmla="*/ 176 h 176"/>
              <a:gd name="T34" fmla="*/ 148 w 176"/>
              <a:gd name="T35" fmla="*/ 176 h 176"/>
              <a:gd name="T36" fmla="*/ 152 w 176"/>
              <a:gd name="T37" fmla="*/ 172 h 176"/>
              <a:gd name="T38" fmla="*/ 152 w 176"/>
              <a:gd name="T39" fmla="*/ 74 h 176"/>
              <a:gd name="T40" fmla="*/ 169 w 176"/>
              <a:gd name="T41" fmla="*/ 91 h 176"/>
              <a:gd name="T42" fmla="*/ 172 w 176"/>
              <a:gd name="T43" fmla="*/ 92 h 176"/>
              <a:gd name="T44" fmla="*/ 176 w 176"/>
              <a:gd name="T45" fmla="*/ 88 h 176"/>
              <a:gd name="T46" fmla="*/ 175 w 176"/>
              <a:gd name="T47" fmla="*/ 85 h 176"/>
              <a:gd name="T48" fmla="*/ 120 w 176"/>
              <a:gd name="T49" fmla="*/ 16 h 176"/>
              <a:gd name="T50" fmla="*/ 136 w 176"/>
              <a:gd name="T51" fmla="*/ 16 h 176"/>
              <a:gd name="T52" fmla="*/ 136 w 176"/>
              <a:gd name="T53" fmla="*/ 46 h 176"/>
              <a:gd name="T54" fmla="*/ 120 w 176"/>
              <a:gd name="T55" fmla="*/ 30 h 176"/>
              <a:gd name="T56" fmla="*/ 120 w 176"/>
              <a:gd name="T57" fmla="*/ 16 h 176"/>
              <a:gd name="T58" fmla="*/ 64 w 176"/>
              <a:gd name="T59" fmla="*/ 168 h 176"/>
              <a:gd name="T60" fmla="*/ 32 w 176"/>
              <a:gd name="T61" fmla="*/ 168 h 176"/>
              <a:gd name="T62" fmla="*/ 32 w 176"/>
              <a:gd name="T63" fmla="*/ 160 h 176"/>
              <a:gd name="T64" fmla="*/ 64 w 176"/>
              <a:gd name="T65" fmla="*/ 160 h 176"/>
              <a:gd name="T66" fmla="*/ 64 w 176"/>
              <a:gd name="T67" fmla="*/ 168 h 176"/>
              <a:gd name="T68" fmla="*/ 104 w 176"/>
              <a:gd name="T69" fmla="*/ 168 h 176"/>
              <a:gd name="T70" fmla="*/ 72 w 176"/>
              <a:gd name="T71" fmla="*/ 168 h 176"/>
              <a:gd name="T72" fmla="*/ 72 w 176"/>
              <a:gd name="T73" fmla="*/ 104 h 176"/>
              <a:gd name="T74" fmla="*/ 104 w 176"/>
              <a:gd name="T75" fmla="*/ 104 h 176"/>
              <a:gd name="T76" fmla="*/ 104 w 176"/>
              <a:gd name="T77" fmla="*/ 168 h 176"/>
              <a:gd name="T78" fmla="*/ 144 w 176"/>
              <a:gd name="T79" fmla="*/ 168 h 176"/>
              <a:gd name="T80" fmla="*/ 112 w 176"/>
              <a:gd name="T81" fmla="*/ 168 h 176"/>
              <a:gd name="T82" fmla="*/ 112 w 176"/>
              <a:gd name="T83" fmla="*/ 160 h 176"/>
              <a:gd name="T84" fmla="*/ 144 w 176"/>
              <a:gd name="T85" fmla="*/ 160 h 176"/>
              <a:gd name="T86" fmla="*/ 144 w 176"/>
              <a:gd name="T87" fmla="*/ 168 h 176"/>
              <a:gd name="T88" fmla="*/ 144 w 176"/>
              <a:gd name="T89" fmla="*/ 152 h 176"/>
              <a:gd name="T90" fmla="*/ 112 w 176"/>
              <a:gd name="T91" fmla="*/ 152 h 176"/>
              <a:gd name="T92" fmla="*/ 112 w 176"/>
              <a:gd name="T93" fmla="*/ 100 h 176"/>
              <a:gd name="T94" fmla="*/ 108 w 176"/>
              <a:gd name="T95" fmla="*/ 96 h 176"/>
              <a:gd name="T96" fmla="*/ 68 w 176"/>
              <a:gd name="T97" fmla="*/ 96 h 176"/>
              <a:gd name="T98" fmla="*/ 64 w 176"/>
              <a:gd name="T99" fmla="*/ 100 h 176"/>
              <a:gd name="T100" fmla="*/ 64 w 176"/>
              <a:gd name="T101" fmla="*/ 152 h 176"/>
              <a:gd name="T102" fmla="*/ 32 w 176"/>
              <a:gd name="T103" fmla="*/ 152 h 176"/>
              <a:gd name="T104" fmla="*/ 32 w 176"/>
              <a:gd name="T105" fmla="*/ 66 h 176"/>
              <a:gd name="T106" fmla="*/ 88 w 176"/>
              <a:gd name="T107" fmla="*/ 10 h 176"/>
              <a:gd name="T108" fmla="*/ 144 w 176"/>
              <a:gd name="T109" fmla="*/ 66 h 176"/>
              <a:gd name="T110" fmla="*/ 144 w 176"/>
              <a:gd name="T111" fmla="*/ 152 h 176"/>
              <a:gd name="T112" fmla="*/ 92 w 176"/>
              <a:gd name="T113" fmla="*/ 144 h 176"/>
              <a:gd name="T114" fmla="*/ 96 w 176"/>
              <a:gd name="T115" fmla="*/ 140 h 176"/>
              <a:gd name="T116" fmla="*/ 92 w 176"/>
              <a:gd name="T117" fmla="*/ 136 h 176"/>
              <a:gd name="T118" fmla="*/ 88 w 176"/>
              <a:gd name="T119" fmla="*/ 140 h 176"/>
              <a:gd name="T120" fmla="*/ 92 w 176"/>
              <a:gd name="T12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75" y="85"/>
                </a:moveTo>
                <a:cubicBezTo>
                  <a:pt x="144" y="54"/>
                  <a:pt x="144" y="54"/>
                  <a:pt x="144" y="54"/>
                </a:cubicBezTo>
                <a:cubicBezTo>
                  <a:pt x="144" y="12"/>
                  <a:pt x="144" y="12"/>
                  <a:pt x="144" y="12"/>
                </a:cubicBezTo>
                <a:cubicBezTo>
                  <a:pt x="144" y="10"/>
                  <a:pt x="142" y="8"/>
                  <a:pt x="140" y="8"/>
                </a:cubicBezTo>
                <a:cubicBezTo>
                  <a:pt x="116" y="8"/>
                  <a:pt x="116" y="8"/>
                  <a:pt x="116" y="8"/>
                </a:cubicBezTo>
                <a:cubicBezTo>
                  <a:pt x="114" y="8"/>
                  <a:pt x="112" y="10"/>
                  <a:pt x="112" y="12"/>
                </a:cubicBezTo>
                <a:cubicBezTo>
                  <a:pt x="112" y="22"/>
                  <a:pt x="112" y="22"/>
                  <a:pt x="112" y="22"/>
                </a:cubicBezTo>
                <a:cubicBezTo>
                  <a:pt x="91" y="1"/>
                  <a:pt x="91" y="1"/>
                  <a:pt x="91" y="1"/>
                </a:cubicBezTo>
                <a:cubicBezTo>
                  <a:pt x="90" y="0"/>
                  <a:pt x="89" y="0"/>
                  <a:pt x="88" y="0"/>
                </a:cubicBezTo>
                <a:cubicBezTo>
                  <a:pt x="87" y="0"/>
                  <a:pt x="86" y="0"/>
                  <a:pt x="85" y="1"/>
                </a:cubicBezTo>
                <a:cubicBezTo>
                  <a:pt x="1" y="85"/>
                  <a:pt x="1" y="85"/>
                  <a:pt x="1" y="85"/>
                </a:cubicBezTo>
                <a:cubicBezTo>
                  <a:pt x="0" y="86"/>
                  <a:pt x="0" y="87"/>
                  <a:pt x="0" y="88"/>
                </a:cubicBezTo>
                <a:cubicBezTo>
                  <a:pt x="0" y="90"/>
                  <a:pt x="2" y="92"/>
                  <a:pt x="4" y="92"/>
                </a:cubicBezTo>
                <a:cubicBezTo>
                  <a:pt x="5" y="92"/>
                  <a:pt x="6" y="92"/>
                  <a:pt x="7" y="91"/>
                </a:cubicBezTo>
                <a:cubicBezTo>
                  <a:pt x="24" y="74"/>
                  <a:pt x="24" y="74"/>
                  <a:pt x="24" y="74"/>
                </a:cubicBezTo>
                <a:cubicBezTo>
                  <a:pt x="24" y="172"/>
                  <a:pt x="24" y="172"/>
                  <a:pt x="24" y="172"/>
                </a:cubicBezTo>
                <a:cubicBezTo>
                  <a:pt x="24" y="174"/>
                  <a:pt x="26" y="176"/>
                  <a:pt x="28" y="176"/>
                </a:cubicBezTo>
                <a:cubicBezTo>
                  <a:pt x="148" y="176"/>
                  <a:pt x="148" y="176"/>
                  <a:pt x="148" y="176"/>
                </a:cubicBezTo>
                <a:cubicBezTo>
                  <a:pt x="150" y="176"/>
                  <a:pt x="152" y="174"/>
                  <a:pt x="152" y="172"/>
                </a:cubicBezTo>
                <a:cubicBezTo>
                  <a:pt x="152" y="74"/>
                  <a:pt x="152" y="74"/>
                  <a:pt x="152" y="74"/>
                </a:cubicBezTo>
                <a:cubicBezTo>
                  <a:pt x="169" y="91"/>
                  <a:pt x="169" y="91"/>
                  <a:pt x="169" y="91"/>
                </a:cubicBezTo>
                <a:cubicBezTo>
                  <a:pt x="170" y="92"/>
                  <a:pt x="171" y="92"/>
                  <a:pt x="172" y="92"/>
                </a:cubicBezTo>
                <a:cubicBezTo>
                  <a:pt x="174" y="92"/>
                  <a:pt x="176" y="90"/>
                  <a:pt x="176" y="88"/>
                </a:cubicBezTo>
                <a:cubicBezTo>
                  <a:pt x="176" y="87"/>
                  <a:pt x="176" y="86"/>
                  <a:pt x="175" y="85"/>
                </a:cubicBezTo>
                <a:moveTo>
                  <a:pt x="120" y="16"/>
                </a:moveTo>
                <a:cubicBezTo>
                  <a:pt x="136" y="16"/>
                  <a:pt x="136" y="16"/>
                  <a:pt x="136" y="16"/>
                </a:cubicBezTo>
                <a:cubicBezTo>
                  <a:pt x="136" y="46"/>
                  <a:pt x="136" y="46"/>
                  <a:pt x="136" y="46"/>
                </a:cubicBezTo>
                <a:cubicBezTo>
                  <a:pt x="120" y="30"/>
                  <a:pt x="120" y="30"/>
                  <a:pt x="120" y="30"/>
                </a:cubicBezTo>
                <a:lnTo>
                  <a:pt x="120" y="16"/>
                </a:lnTo>
                <a:close/>
                <a:moveTo>
                  <a:pt x="64" y="168"/>
                </a:moveTo>
                <a:cubicBezTo>
                  <a:pt x="32" y="168"/>
                  <a:pt x="32" y="168"/>
                  <a:pt x="32" y="168"/>
                </a:cubicBezTo>
                <a:cubicBezTo>
                  <a:pt x="32" y="160"/>
                  <a:pt x="32" y="160"/>
                  <a:pt x="32" y="160"/>
                </a:cubicBezTo>
                <a:cubicBezTo>
                  <a:pt x="64" y="160"/>
                  <a:pt x="64" y="160"/>
                  <a:pt x="64" y="160"/>
                </a:cubicBezTo>
                <a:lnTo>
                  <a:pt x="64" y="168"/>
                </a:lnTo>
                <a:close/>
                <a:moveTo>
                  <a:pt x="104" y="168"/>
                </a:moveTo>
                <a:cubicBezTo>
                  <a:pt x="72" y="168"/>
                  <a:pt x="72" y="168"/>
                  <a:pt x="72" y="168"/>
                </a:cubicBezTo>
                <a:cubicBezTo>
                  <a:pt x="72" y="104"/>
                  <a:pt x="72" y="104"/>
                  <a:pt x="72" y="104"/>
                </a:cubicBezTo>
                <a:cubicBezTo>
                  <a:pt x="104" y="104"/>
                  <a:pt x="104" y="104"/>
                  <a:pt x="104" y="104"/>
                </a:cubicBezTo>
                <a:lnTo>
                  <a:pt x="104" y="168"/>
                </a:lnTo>
                <a:close/>
                <a:moveTo>
                  <a:pt x="144" y="168"/>
                </a:moveTo>
                <a:cubicBezTo>
                  <a:pt x="112" y="168"/>
                  <a:pt x="112" y="168"/>
                  <a:pt x="112" y="168"/>
                </a:cubicBezTo>
                <a:cubicBezTo>
                  <a:pt x="112" y="160"/>
                  <a:pt x="112" y="160"/>
                  <a:pt x="112" y="160"/>
                </a:cubicBezTo>
                <a:cubicBezTo>
                  <a:pt x="144" y="160"/>
                  <a:pt x="144" y="160"/>
                  <a:pt x="144" y="160"/>
                </a:cubicBezTo>
                <a:lnTo>
                  <a:pt x="144" y="168"/>
                </a:lnTo>
                <a:close/>
                <a:moveTo>
                  <a:pt x="144" y="152"/>
                </a:moveTo>
                <a:cubicBezTo>
                  <a:pt x="112" y="152"/>
                  <a:pt x="112" y="152"/>
                  <a:pt x="112" y="152"/>
                </a:cubicBezTo>
                <a:cubicBezTo>
                  <a:pt x="112" y="100"/>
                  <a:pt x="112" y="100"/>
                  <a:pt x="112" y="100"/>
                </a:cubicBezTo>
                <a:cubicBezTo>
                  <a:pt x="112" y="98"/>
                  <a:pt x="110" y="96"/>
                  <a:pt x="108" y="96"/>
                </a:cubicBezTo>
                <a:cubicBezTo>
                  <a:pt x="68" y="96"/>
                  <a:pt x="68" y="96"/>
                  <a:pt x="68" y="96"/>
                </a:cubicBezTo>
                <a:cubicBezTo>
                  <a:pt x="66" y="96"/>
                  <a:pt x="64" y="98"/>
                  <a:pt x="64" y="100"/>
                </a:cubicBezTo>
                <a:cubicBezTo>
                  <a:pt x="64" y="152"/>
                  <a:pt x="64" y="152"/>
                  <a:pt x="64" y="152"/>
                </a:cubicBezTo>
                <a:cubicBezTo>
                  <a:pt x="32" y="152"/>
                  <a:pt x="32" y="152"/>
                  <a:pt x="32" y="152"/>
                </a:cubicBezTo>
                <a:cubicBezTo>
                  <a:pt x="32" y="66"/>
                  <a:pt x="32" y="66"/>
                  <a:pt x="32" y="66"/>
                </a:cubicBezTo>
                <a:cubicBezTo>
                  <a:pt x="88" y="10"/>
                  <a:pt x="88" y="10"/>
                  <a:pt x="88" y="10"/>
                </a:cubicBezTo>
                <a:cubicBezTo>
                  <a:pt x="144" y="66"/>
                  <a:pt x="144" y="66"/>
                  <a:pt x="144" y="66"/>
                </a:cubicBezTo>
                <a:lnTo>
                  <a:pt x="144" y="152"/>
                </a:lnTo>
                <a:close/>
                <a:moveTo>
                  <a:pt x="92" y="144"/>
                </a:moveTo>
                <a:cubicBezTo>
                  <a:pt x="94" y="144"/>
                  <a:pt x="96" y="142"/>
                  <a:pt x="96" y="140"/>
                </a:cubicBezTo>
                <a:cubicBezTo>
                  <a:pt x="96" y="138"/>
                  <a:pt x="94" y="136"/>
                  <a:pt x="92" y="136"/>
                </a:cubicBezTo>
                <a:cubicBezTo>
                  <a:pt x="90" y="136"/>
                  <a:pt x="88" y="138"/>
                  <a:pt x="88" y="140"/>
                </a:cubicBezTo>
                <a:cubicBezTo>
                  <a:pt x="88" y="142"/>
                  <a:pt x="90" y="144"/>
                  <a:pt x="92" y="144"/>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55" name="Freeform 141"/>
          <p:cNvSpPr>
            <a:spLocks noEditPoints="1"/>
          </p:cNvSpPr>
          <p:nvPr/>
        </p:nvSpPr>
        <p:spPr bwMode="auto">
          <a:xfrm>
            <a:off x="4847548" y="3761418"/>
            <a:ext cx="438912" cy="411480"/>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3" y="0"/>
                  <a:pt x="56" y="7"/>
                  <a:pt x="56" y="16"/>
                </a:cubicBezTo>
                <a:cubicBezTo>
                  <a:pt x="8" y="16"/>
                  <a:pt x="8" y="16"/>
                  <a:pt x="8" y="16"/>
                </a:cubicBezTo>
                <a:cubicBezTo>
                  <a:pt x="4" y="16"/>
                  <a:pt x="0" y="20"/>
                  <a:pt x="0" y="24"/>
                </a:cubicBezTo>
                <a:cubicBezTo>
                  <a:pt x="0" y="64"/>
                  <a:pt x="0" y="64"/>
                  <a:pt x="0" y="64"/>
                </a:cubicBezTo>
                <a:cubicBezTo>
                  <a:pt x="0" y="68"/>
                  <a:pt x="4" y="72"/>
                  <a:pt x="8" y="72"/>
                </a:cubicBezTo>
                <a:cubicBezTo>
                  <a:pt x="8" y="136"/>
                  <a:pt x="8" y="136"/>
                  <a:pt x="8" y="136"/>
                </a:cubicBezTo>
                <a:cubicBezTo>
                  <a:pt x="8" y="140"/>
                  <a:pt x="12" y="144"/>
                  <a:pt x="16" y="144"/>
                </a:cubicBezTo>
                <a:cubicBezTo>
                  <a:pt x="160" y="144"/>
                  <a:pt x="160" y="144"/>
                  <a:pt x="160" y="144"/>
                </a:cubicBezTo>
                <a:cubicBezTo>
                  <a:pt x="164" y="144"/>
                  <a:pt x="168" y="140"/>
                  <a:pt x="168" y="136"/>
                </a:cubicBezTo>
                <a:cubicBezTo>
                  <a:pt x="168" y="72"/>
                  <a:pt x="168" y="72"/>
                  <a:pt x="168" y="72"/>
                </a:cubicBezTo>
                <a:cubicBezTo>
                  <a:pt x="172" y="72"/>
                  <a:pt x="176" y="68"/>
                  <a:pt x="176" y="64"/>
                </a:cubicBezTo>
                <a:cubicBezTo>
                  <a:pt x="176" y="24"/>
                  <a:pt x="176" y="24"/>
                  <a:pt x="176" y="24"/>
                </a:cubicBezTo>
                <a:cubicBezTo>
                  <a:pt x="176" y="20"/>
                  <a:pt x="172" y="16"/>
                  <a:pt x="168" y="16"/>
                </a:cubicBezTo>
                <a:moveTo>
                  <a:pt x="72" y="8"/>
                </a:moveTo>
                <a:cubicBezTo>
                  <a:pt x="104" y="8"/>
                  <a:pt x="104" y="8"/>
                  <a:pt x="104" y="8"/>
                </a:cubicBezTo>
                <a:cubicBezTo>
                  <a:pt x="108"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4"/>
                  <a:pt x="36" y="88"/>
                  <a:pt x="40" y="88"/>
                </a:cubicBezTo>
                <a:cubicBezTo>
                  <a:pt x="56" y="88"/>
                  <a:pt x="56" y="88"/>
                  <a:pt x="56" y="88"/>
                </a:cubicBezTo>
                <a:cubicBezTo>
                  <a:pt x="60" y="88"/>
                  <a:pt x="64" y="84"/>
                  <a:pt x="64" y="80"/>
                </a:cubicBezTo>
                <a:cubicBezTo>
                  <a:pt x="64" y="72"/>
                  <a:pt x="64" y="72"/>
                  <a:pt x="64" y="72"/>
                </a:cubicBezTo>
                <a:cubicBezTo>
                  <a:pt x="112" y="72"/>
                  <a:pt x="112" y="72"/>
                  <a:pt x="112" y="72"/>
                </a:cubicBezTo>
                <a:cubicBezTo>
                  <a:pt x="112" y="80"/>
                  <a:pt x="112" y="80"/>
                  <a:pt x="112" y="80"/>
                </a:cubicBezTo>
                <a:cubicBezTo>
                  <a:pt x="112" y="84"/>
                  <a:pt x="116" y="88"/>
                  <a:pt x="120" y="88"/>
                </a:cubicBezTo>
                <a:cubicBezTo>
                  <a:pt x="136" y="88"/>
                  <a:pt x="136" y="88"/>
                  <a:pt x="136" y="88"/>
                </a:cubicBezTo>
                <a:cubicBezTo>
                  <a:pt x="140" y="88"/>
                  <a:pt x="144" y="84"/>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0"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0"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3" name="TextBox 22">
            <a:extLst>
              <a:ext uri="{FF2B5EF4-FFF2-40B4-BE49-F238E27FC236}">
                <a16:creationId xmlns:a16="http://schemas.microsoft.com/office/drawing/2014/main" id="{8B2C2220-7D41-4728-AE52-3A5B689A62B8}"/>
              </a:ext>
            </a:extLst>
          </p:cNvPr>
          <p:cNvSpPr txBox="1"/>
          <p:nvPr/>
        </p:nvSpPr>
        <p:spPr>
          <a:xfrm>
            <a:off x="26499" y="883025"/>
            <a:ext cx="3212117" cy="276999"/>
          </a:xfrm>
          <a:prstGeom prst="rect">
            <a:avLst/>
          </a:prstGeom>
          <a:noFill/>
        </p:spPr>
        <p:txBody>
          <a:bodyPr wrap="square" rtlCol="0" anchor="ctr" anchorCtr="0">
            <a:spAutoFit/>
          </a:bodyPr>
          <a:lstStyle/>
          <a:p>
            <a:pPr defTabSz="685663"/>
            <a:r>
              <a:rPr lang="en-US" sz="1200" b="1" dirty="0">
                <a:solidFill>
                  <a:srgbClr val="01B0C0"/>
                </a:solidFill>
                <a:latin typeface="Poppins" pitchFamily="2" charset="77"/>
                <a:ea typeface="League Spartan" charset="0"/>
                <a:cs typeface="Poppins" pitchFamily="2" charset="77"/>
              </a:rPr>
              <a:t>Education ($165 billion): Subtitle A</a:t>
            </a:r>
          </a:p>
        </p:txBody>
      </p:sp>
      <p:sp>
        <p:nvSpPr>
          <p:cNvPr id="25" name="Subtitle 2">
            <a:extLst>
              <a:ext uri="{FF2B5EF4-FFF2-40B4-BE49-F238E27FC236}">
                <a16:creationId xmlns:a16="http://schemas.microsoft.com/office/drawing/2014/main" id="{F5A86C1A-4415-469C-A1D2-C4101A8DBDE0}"/>
              </a:ext>
            </a:extLst>
          </p:cNvPr>
          <p:cNvSpPr txBox="1">
            <a:spLocks/>
          </p:cNvSpPr>
          <p:nvPr/>
        </p:nvSpPr>
        <p:spPr>
          <a:xfrm>
            <a:off x="83278" y="1190595"/>
            <a:ext cx="2596880" cy="2297167"/>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2001 Elementary and Secondary School Emergency Relief Fund (ESSER) ($122.7B)</a:t>
            </a:r>
          </a:p>
          <a:p>
            <a:pPr marL="171450" indent="-171450" algn="l" defTabSz="407864">
              <a:lnSpc>
                <a:spcPts val="1313"/>
              </a:lnSpc>
              <a:buFont typeface="Arial" panose="020B0604020202020204" pitchFamily="34" charset="0"/>
              <a:buChar char="•"/>
            </a:pPr>
            <a:r>
              <a:rPr lang="en-US" sz="900"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Grants to State educational agencies. </a:t>
            </a:r>
          </a:p>
          <a:p>
            <a:pPr marL="171450" indent="-171450" algn="l" defTabSz="407864">
              <a:lnSpc>
                <a:spcPts val="1313"/>
              </a:lnSpc>
              <a:buFont typeface="Arial" panose="020B0604020202020204" pitchFamily="34" charset="0"/>
              <a:buChar char="•"/>
            </a:pPr>
            <a:r>
              <a:rPr lang="en-US" sz="900"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States are required to subgrant at least 90% of ESSER funds to school districts to support the implementation of public health protocols to safely reopen schools for in-person learning, address students’ learning loss, and meet students’ long-term academic, social and emotional needs.</a:t>
            </a:r>
          </a:p>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2003 Higher Education Emergency Relief Fund ($39.6 billion)</a:t>
            </a:r>
          </a:p>
          <a:p>
            <a:pPr marL="171450" indent="-171450" algn="l" defTabSz="407864">
              <a:lnSpc>
                <a:spcPts val="1313"/>
              </a:lnSpc>
              <a:buFont typeface="Arial" panose="020B0604020202020204" pitchFamily="34" charset="0"/>
              <a:buChar char="•"/>
            </a:pPr>
            <a:r>
              <a:rPr lang="en-US" sz="900"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To colleges and university and their students</a:t>
            </a:r>
          </a:p>
        </p:txBody>
      </p:sp>
      <p:sp>
        <p:nvSpPr>
          <p:cNvPr id="27" name="TextBox 26">
            <a:extLst>
              <a:ext uri="{FF2B5EF4-FFF2-40B4-BE49-F238E27FC236}">
                <a16:creationId xmlns:a16="http://schemas.microsoft.com/office/drawing/2014/main" id="{A7385139-90B3-4134-B961-8F7E388D5D58}"/>
              </a:ext>
            </a:extLst>
          </p:cNvPr>
          <p:cNvSpPr txBox="1"/>
          <p:nvPr/>
        </p:nvSpPr>
        <p:spPr>
          <a:xfrm>
            <a:off x="6095243" y="786947"/>
            <a:ext cx="2665169" cy="461665"/>
          </a:xfrm>
          <a:prstGeom prst="rect">
            <a:avLst/>
          </a:prstGeom>
          <a:noFill/>
        </p:spPr>
        <p:txBody>
          <a:bodyPr wrap="square" rtlCol="0" anchor="ctr" anchorCtr="0">
            <a:spAutoFit/>
          </a:bodyPr>
          <a:lstStyle/>
          <a:p>
            <a:pPr defTabSz="685663"/>
            <a:r>
              <a:rPr lang="en-US" sz="1200" b="1" dirty="0">
                <a:solidFill>
                  <a:srgbClr val="01B0C0"/>
                </a:solidFill>
                <a:latin typeface="Poppins" pitchFamily="2" charset="77"/>
                <a:ea typeface="League Spartan" charset="0"/>
                <a:cs typeface="Poppins" pitchFamily="2" charset="77"/>
              </a:rPr>
              <a:t>Public Transportation ($30 billion): Subtitle D</a:t>
            </a:r>
          </a:p>
        </p:txBody>
      </p:sp>
      <p:sp>
        <p:nvSpPr>
          <p:cNvPr id="29" name="Subtitle 2">
            <a:extLst>
              <a:ext uri="{FF2B5EF4-FFF2-40B4-BE49-F238E27FC236}">
                <a16:creationId xmlns:a16="http://schemas.microsoft.com/office/drawing/2014/main" id="{3B3794F7-DFE9-4A62-BBB9-4B3289A31FC4}"/>
              </a:ext>
            </a:extLst>
          </p:cNvPr>
          <p:cNvSpPr txBox="1">
            <a:spLocks/>
          </p:cNvSpPr>
          <p:nvPr/>
        </p:nvSpPr>
        <p:spPr>
          <a:xfrm>
            <a:off x="6095243" y="1217949"/>
            <a:ext cx="3011492" cy="35253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3401 Federal Transit Administration Grants ($30B)</a:t>
            </a:r>
          </a:p>
        </p:txBody>
      </p:sp>
      <p:sp>
        <p:nvSpPr>
          <p:cNvPr id="30" name="TextBox 29">
            <a:extLst>
              <a:ext uri="{FF2B5EF4-FFF2-40B4-BE49-F238E27FC236}">
                <a16:creationId xmlns:a16="http://schemas.microsoft.com/office/drawing/2014/main" id="{D5397912-FA5A-4133-9958-B7A041F5F933}"/>
              </a:ext>
            </a:extLst>
          </p:cNvPr>
          <p:cNvSpPr txBox="1"/>
          <p:nvPr/>
        </p:nvSpPr>
        <p:spPr>
          <a:xfrm>
            <a:off x="6206726" y="1809428"/>
            <a:ext cx="2916396" cy="461665"/>
          </a:xfrm>
          <a:prstGeom prst="rect">
            <a:avLst/>
          </a:prstGeom>
          <a:noFill/>
        </p:spPr>
        <p:txBody>
          <a:bodyPr wrap="square" rtlCol="0" anchor="ctr" anchorCtr="0">
            <a:spAutoFit/>
          </a:bodyPr>
          <a:lstStyle/>
          <a:p>
            <a:pPr defTabSz="685663"/>
            <a:r>
              <a:rPr lang="en-US" sz="1200" b="1" dirty="0">
                <a:solidFill>
                  <a:srgbClr val="01B0C0"/>
                </a:solidFill>
                <a:latin typeface="Poppins" pitchFamily="2" charset="77"/>
                <a:ea typeface="League Spartan" charset="0"/>
                <a:cs typeface="Poppins" pitchFamily="2" charset="77"/>
              </a:rPr>
              <a:t>Homeland Security and Govt. Affairs ($50 billion): Title IV</a:t>
            </a:r>
          </a:p>
        </p:txBody>
      </p:sp>
      <p:sp>
        <p:nvSpPr>
          <p:cNvPr id="32" name="Subtitle 2">
            <a:extLst>
              <a:ext uri="{FF2B5EF4-FFF2-40B4-BE49-F238E27FC236}">
                <a16:creationId xmlns:a16="http://schemas.microsoft.com/office/drawing/2014/main" id="{F13C0BD0-D403-42EB-8511-3221C2BEEA63}"/>
              </a:ext>
            </a:extLst>
          </p:cNvPr>
          <p:cNvSpPr txBox="1">
            <a:spLocks/>
          </p:cNvSpPr>
          <p:nvPr/>
        </p:nvSpPr>
        <p:spPr>
          <a:xfrm>
            <a:off x="6282182" y="2410050"/>
            <a:ext cx="3011492" cy="35253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4005 Federal Emergency Management Agency (FEMA) ($50B)</a:t>
            </a:r>
          </a:p>
        </p:txBody>
      </p:sp>
      <p:sp>
        <p:nvSpPr>
          <p:cNvPr id="35" name="TextBox 34">
            <a:extLst>
              <a:ext uri="{FF2B5EF4-FFF2-40B4-BE49-F238E27FC236}">
                <a16:creationId xmlns:a16="http://schemas.microsoft.com/office/drawing/2014/main" id="{4D2B5A8F-A8B2-4F0B-B190-048004FD4BCD}"/>
              </a:ext>
            </a:extLst>
          </p:cNvPr>
          <p:cNvSpPr txBox="1"/>
          <p:nvPr/>
        </p:nvSpPr>
        <p:spPr>
          <a:xfrm>
            <a:off x="6119297" y="3392724"/>
            <a:ext cx="2916395" cy="461665"/>
          </a:xfrm>
          <a:prstGeom prst="rect">
            <a:avLst/>
          </a:prstGeom>
          <a:noFill/>
        </p:spPr>
        <p:txBody>
          <a:bodyPr wrap="square" rtlCol="0" anchor="ctr" anchorCtr="0">
            <a:spAutoFit/>
          </a:bodyPr>
          <a:lstStyle/>
          <a:p>
            <a:pPr defTabSz="685663"/>
            <a:r>
              <a:rPr lang="en-US" sz="1200" b="1" dirty="0">
                <a:solidFill>
                  <a:srgbClr val="01B0C0"/>
                </a:solidFill>
                <a:latin typeface="Poppins" pitchFamily="2" charset="77"/>
                <a:ea typeface="League Spartan" charset="0"/>
                <a:cs typeface="Poppins" pitchFamily="2" charset="77"/>
              </a:rPr>
              <a:t>Environment and Public Works ($11 billion): Title VI</a:t>
            </a:r>
          </a:p>
        </p:txBody>
      </p:sp>
      <p:sp>
        <p:nvSpPr>
          <p:cNvPr id="36" name="Subtitle 2">
            <a:extLst>
              <a:ext uri="{FF2B5EF4-FFF2-40B4-BE49-F238E27FC236}">
                <a16:creationId xmlns:a16="http://schemas.microsoft.com/office/drawing/2014/main" id="{B919F610-FF18-4FE1-9D0B-A64D8D36238B}"/>
              </a:ext>
            </a:extLst>
          </p:cNvPr>
          <p:cNvSpPr txBox="1">
            <a:spLocks/>
          </p:cNvSpPr>
          <p:nvPr/>
        </p:nvSpPr>
        <p:spPr>
          <a:xfrm>
            <a:off x="6179465" y="3924256"/>
            <a:ext cx="2817235" cy="38023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6001 Economic Adjustment Assistance ($3B)</a:t>
            </a:r>
          </a:p>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7102 Relief for Airports ($8B)</a:t>
            </a:r>
          </a:p>
        </p:txBody>
      </p:sp>
      <p:sp>
        <p:nvSpPr>
          <p:cNvPr id="37" name="TextBox 36">
            <a:extLst>
              <a:ext uri="{FF2B5EF4-FFF2-40B4-BE49-F238E27FC236}">
                <a16:creationId xmlns:a16="http://schemas.microsoft.com/office/drawing/2014/main" id="{200E2903-CDE4-4CFA-9104-A2086561197D}"/>
              </a:ext>
            </a:extLst>
          </p:cNvPr>
          <p:cNvSpPr txBox="1"/>
          <p:nvPr/>
        </p:nvSpPr>
        <p:spPr>
          <a:xfrm>
            <a:off x="83278" y="3722072"/>
            <a:ext cx="2606608" cy="461665"/>
          </a:xfrm>
          <a:prstGeom prst="rect">
            <a:avLst/>
          </a:prstGeom>
          <a:noFill/>
        </p:spPr>
        <p:txBody>
          <a:bodyPr wrap="square" rtlCol="0" anchor="ctr" anchorCtr="0">
            <a:spAutoFit/>
          </a:bodyPr>
          <a:lstStyle/>
          <a:p>
            <a:pPr defTabSz="685663"/>
            <a:r>
              <a:rPr lang="en-US" sz="1200" b="1" dirty="0">
                <a:solidFill>
                  <a:srgbClr val="01B0C0"/>
                </a:solidFill>
                <a:latin typeface="Poppins" pitchFamily="2" charset="77"/>
                <a:ea typeface="League Spartan" charset="0"/>
                <a:cs typeface="Poppins" pitchFamily="2" charset="77"/>
              </a:rPr>
              <a:t>Broadband for Remote Learning ($7.17 billion): Subtitle D</a:t>
            </a:r>
          </a:p>
        </p:txBody>
      </p:sp>
      <p:sp>
        <p:nvSpPr>
          <p:cNvPr id="38" name="Subtitle 2">
            <a:extLst>
              <a:ext uri="{FF2B5EF4-FFF2-40B4-BE49-F238E27FC236}">
                <a16:creationId xmlns:a16="http://schemas.microsoft.com/office/drawing/2014/main" id="{389BFAC9-11CB-4845-9141-87C0C4F90112}"/>
              </a:ext>
            </a:extLst>
          </p:cNvPr>
          <p:cNvSpPr txBox="1">
            <a:spLocks/>
          </p:cNvSpPr>
          <p:nvPr/>
        </p:nvSpPr>
        <p:spPr>
          <a:xfrm>
            <a:off x="102492" y="4180082"/>
            <a:ext cx="2817235" cy="352532"/>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313"/>
              </a:lnSpc>
            </a:pPr>
            <a:r>
              <a:rPr lang="en-US" sz="900" b="1" dirty="0">
                <a:solidFill>
                  <a:srgbClr val="424242"/>
                </a:solidFill>
                <a:latin typeface="Lato Light" panose="020F0502020204030203" pitchFamily="34" charset="0"/>
                <a:ea typeface="Lato Light" panose="020F0502020204030203" pitchFamily="34" charset="0"/>
                <a:cs typeface="Mukta ExtraLight" panose="020B0000000000000000" pitchFamily="34" charset="77"/>
              </a:rPr>
              <a:t>Sec. 7402 Funding for E-Rate Support for Emergency Educational Connections and Devices</a:t>
            </a:r>
          </a:p>
        </p:txBody>
      </p:sp>
    </p:spTree>
    <p:extLst>
      <p:ext uri="{BB962C8B-B14F-4D97-AF65-F5344CB8AC3E}">
        <p14:creationId xmlns:p14="http://schemas.microsoft.com/office/powerpoint/2010/main" val="565857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1CC-0764-4443-8431-572AE25EE377}"/>
              </a:ext>
            </a:extLst>
          </p:cNvPr>
          <p:cNvSpPr>
            <a:spLocks noGrp="1"/>
          </p:cNvSpPr>
          <p:nvPr>
            <p:ph type="title"/>
          </p:nvPr>
        </p:nvSpPr>
        <p:spPr>
          <a:xfrm>
            <a:off x="457199" y="19049"/>
            <a:ext cx="8516679" cy="1299387"/>
          </a:xfrm>
        </p:spPr>
        <p:txBody>
          <a:bodyPr/>
          <a:lstStyle/>
          <a:p>
            <a:r>
              <a:rPr lang="en-US" dirty="0"/>
              <a:t>Coronavirus State Fiscal Recovery Funds – summary of key points</a:t>
            </a:r>
          </a:p>
        </p:txBody>
      </p:sp>
      <p:sp>
        <p:nvSpPr>
          <p:cNvPr id="3" name="Content Placeholder 2">
            <a:extLst>
              <a:ext uri="{FF2B5EF4-FFF2-40B4-BE49-F238E27FC236}">
                <a16:creationId xmlns:a16="http://schemas.microsoft.com/office/drawing/2014/main" id="{F6E60365-9EDA-4110-A00B-E1FE6C0CC825}"/>
              </a:ext>
            </a:extLst>
          </p:cNvPr>
          <p:cNvSpPr>
            <a:spLocks noGrp="1"/>
          </p:cNvSpPr>
          <p:nvPr>
            <p:ph idx="1"/>
          </p:nvPr>
        </p:nvSpPr>
        <p:spPr>
          <a:xfrm>
            <a:off x="457200" y="1644502"/>
            <a:ext cx="8229600" cy="2870347"/>
          </a:xfrm>
        </p:spPr>
        <p:txBody>
          <a:bodyPr>
            <a:normAutofit fontScale="92500" lnSpcReduction="20000"/>
          </a:bodyPr>
          <a:lstStyle/>
          <a:p>
            <a:r>
              <a:rPr lang="en-US" b="0" dirty="0"/>
              <a:t>Total of $219.8B</a:t>
            </a:r>
          </a:p>
          <a:p>
            <a:pPr lvl="1"/>
            <a:r>
              <a:rPr lang="en-US" b="0" dirty="0"/>
              <a:t>States – Total of $195.3B</a:t>
            </a:r>
          </a:p>
          <a:p>
            <a:pPr lvl="2"/>
            <a:r>
              <a:rPr lang="en-US" b="0" dirty="0"/>
              <a:t>$25.5B divided equally to provide each state a minimum of $500M</a:t>
            </a:r>
          </a:p>
          <a:p>
            <a:pPr lvl="2"/>
            <a:r>
              <a:rPr lang="en-US" b="0" dirty="0"/>
              <a:t>$168.55B distributed based on each state’s share of total unemployed </a:t>
            </a:r>
            <a:r>
              <a:rPr lang="en-US" dirty="0"/>
              <a:t>workers over a three-month period of October 2020 to December 2020</a:t>
            </a:r>
          </a:p>
          <a:p>
            <a:pPr lvl="2"/>
            <a:r>
              <a:rPr lang="en-US" dirty="0"/>
              <a:t>An additional $1.25B to District of Columbia</a:t>
            </a:r>
          </a:p>
          <a:p>
            <a:pPr lvl="1"/>
            <a:r>
              <a:rPr lang="en-US" b="0" dirty="0"/>
              <a:t>Tribal governments – Total of $20B</a:t>
            </a:r>
          </a:p>
          <a:p>
            <a:pPr lvl="1"/>
            <a:r>
              <a:rPr lang="en-US" dirty="0"/>
              <a:t>U.S. territories – Total of $4.5B</a:t>
            </a:r>
          </a:p>
          <a:p>
            <a:pPr lvl="1"/>
            <a:r>
              <a:rPr lang="en-US" dirty="0"/>
              <a:t>Timing of payment: within 60 days of certification by the State or territory (per pg. 580 of ARPA)</a:t>
            </a:r>
          </a:p>
          <a:p>
            <a:pPr lvl="2"/>
            <a:r>
              <a:rPr lang="en-US" dirty="0"/>
              <a:t>Covered period starts March 3, 2021, funds available until December 31, 2024</a:t>
            </a:r>
          </a:p>
          <a:p>
            <a:pPr lvl="2"/>
            <a:endParaRPr lang="en-US" b="0" dirty="0"/>
          </a:p>
          <a:p>
            <a:pPr lvl="2"/>
            <a:endParaRPr lang="en-US" b="0" dirty="0"/>
          </a:p>
          <a:p>
            <a:pPr lvl="1"/>
            <a:endParaRPr lang="en-US" b="0" dirty="0"/>
          </a:p>
        </p:txBody>
      </p:sp>
      <p:sp>
        <p:nvSpPr>
          <p:cNvPr id="4" name="Slide Number Placeholder 3">
            <a:extLst>
              <a:ext uri="{FF2B5EF4-FFF2-40B4-BE49-F238E27FC236}">
                <a16:creationId xmlns:a16="http://schemas.microsoft.com/office/drawing/2014/main" id="{9EBAC7CA-0D35-4261-B8C2-7F92A4DC569D}"/>
              </a:ext>
            </a:extLst>
          </p:cNvPr>
          <p:cNvSpPr>
            <a:spLocks noGrp="1"/>
          </p:cNvSpPr>
          <p:nvPr>
            <p:ph type="sldNum" sz="quarter" idx="4"/>
          </p:nvPr>
        </p:nvSpPr>
        <p:spPr/>
        <p:txBody>
          <a:bodyPr/>
          <a:lstStyle/>
          <a:p>
            <a:fld id="{6DAB3F6F-6A30-410C-8DAB-3E7769D71CBC}" type="slidenum">
              <a:rPr lang="en-US" smtClean="0"/>
              <a:pPr/>
              <a:t>24</a:t>
            </a:fld>
            <a:endParaRPr lang="en-US" dirty="0"/>
          </a:p>
        </p:txBody>
      </p:sp>
    </p:spTree>
    <p:extLst>
      <p:ext uri="{BB962C8B-B14F-4D97-AF65-F5344CB8AC3E}">
        <p14:creationId xmlns:p14="http://schemas.microsoft.com/office/powerpoint/2010/main" val="712741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1CC-0764-4443-8431-572AE25EE377}"/>
              </a:ext>
            </a:extLst>
          </p:cNvPr>
          <p:cNvSpPr>
            <a:spLocks noGrp="1"/>
          </p:cNvSpPr>
          <p:nvPr>
            <p:ph type="title"/>
          </p:nvPr>
        </p:nvSpPr>
        <p:spPr>
          <a:xfrm>
            <a:off x="63795" y="19050"/>
            <a:ext cx="8910083" cy="1232934"/>
          </a:xfrm>
        </p:spPr>
        <p:txBody>
          <a:bodyPr/>
          <a:lstStyle/>
          <a:p>
            <a:r>
              <a:rPr lang="en-US" dirty="0"/>
              <a:t>Coronavirus State Fiscal Recovery Funds – summary of key points (Continued)</a:t>
            </a:r>
          </a:p>
        </p:txBody>
      </p:sp>
      <p:sp>
        <p:nvSpPr>
          <p:cNvPr id="3" name="Content Placeholder 2">
            <a:extLst>
              <a:ext uri="{FF2B5EF4-FFF2-40B4-BE49-F238E27FC236}">
                <a16:creationId xmlns:a16="http://schemas.microsoft.com/office/drawing/2014/main" id="{F6E60365-9EDA-4110-A00B-E1FE6C0CC825}"/>
              </a:ext>
            </a:extLst>
          </p:cNvPr>
          <p:cNvSpPr>
            <a:spLocks noGrp="1"/>
          </p:cNvSpPr>
          <p:nvPr>
            <p:ph idx="1"/>
          </p:nvPr>
        </p:nvSpPr>
        <p:spPr>
          <a:xfrm>
            <a:off x="0" y="1594884"/>
            <a:ext cx="8686800" cy="3186666"/>
          </a:xfrm>
        </p:spPr>
        <p:txBody>
          <a:bodyPr/>
          <a:lstStyle/>
          <a:p>
            <a:r>
              <a:rPr lang="en-US" sz="2000" b="0" dirty="0"/>
              <a:t>Use of funds (pg. 577-578 of ARPA)</a:t>
            </a:r>
          </a:p>
          <a:p>
            <a:pPr lvl="1"/>
            <a:r>
              <a:rPr lang="en-US" sz="1400" dirty="0"/>
              <a:t>Responding to the public health emergency with respect to COVID-19 or its negative economic impacts, including assistance to households, small businesses, and nonprofits, or aid to impacted industries (tourism, travel and hospitality)</a:t>
            </a:r>
          </a:p>
          <a:p>
            <a:pPr lvl="1"/>
            <a:r>
              <a:rPr lang="en-US" sz="1400" b="0" dirty="0"/>
              <a:t>Premium pay to eligible workers of the State, terr</a:t>
            </a:r>
            <a:r>
              <a:rPr lang="en-US" sz="1400" dirty="0"/>
              <a:t>itory or Tribal govt. ($13/hour, max $25k/worker), or by providing grants to eligible employers that have eligible workers who perform essential work</a:t>
            </a:r>
          </a:p>
          <a:p>
            <a:pPr lvl="1"/>
            <a:r>
              <a:rPr lang="en-US" sz="1400" b="0" dirty="0"/>
              <a:t>For the provision of government </a:t>
            </a:r>
            <a:r>
              <a:rPr lang="en-US" sz="1400" dirty="0"/>
              <a:t>services to the extent of the reduction of revenue is due to COVID-19 health emergency relative to revenues collected in the most recent full fiscal year prior to the emergency </a:t>
            </a:r>
          </a:p>
          <a:p>
            <a:pPr lvl="1"/>
            <a:r>
              <a:rPr lang="en-US" sz="1400" b="0" dirty="0"/>
              <a:t>For necessary investments in water, </a:t>
            </a:r>
            <a:r>
              <a:rPr lang="en-US" sz="1400" dirty="0"/>
              <a:t>sewer or broadband infrastructure</a:t>
            </a:r>
          </a:p>
          <a:p>
            <a:pPr lvl="2"/>
            <a:endParaRPr lang="en-US" b="0" dirty="0"/>
          </a:p>
          <a:p>
            <a:pPr lvl="2"/>
            <a:endParaRPr lang="en-US" b="0" dirty="0"/>
          </a:p>
          <a:p>
            <a:pPr lvl="1"/>
            <a:endParaRPr lang="en-US" b="0" dirty="0"/>
          </a:p>
        </p:txBody>
      </p:sp>
      <p:sp>
        <p:nvSpPr>
          <p:cNvPr id="4" name="Slide Number Placeholder 3">
            <a:extLst>
              <a:ext uri="{FF2B5EF4-FFF2-40B4-BE49-F238E27FC236}">
                <a16:creationId xmlns:a16="http://schemas.microsoft.com/office/drawing/2014/main" id="{9EBAC7CA-0D35-4261-B8C2-7F92A4DC569D}"/>
              </a:ext>
            </a:extLst>
          </p:cNvPr>
          <p:cNvSpPr>
            <a:spLocks noGrp="1"/>
          </p:cNvSpPr>
          <p:nvPr>
            <p:ph type="sldNum" sz="quarter" idx="4"/>
          </p:nvPr>
        </p:nvSpPr>
        <p:spPr/>
        <p:txBody>
          <a:bodyPr/>
          <a:lstStyle/>
          <a:p>
            <a:fld id="{6DAB3F6F-6A30-410C-8DAB-3E7769D71CBC}" type="slidenum">
              <a:rPr lang="en-US" smtClean="0"/>
              <a:pPr/>
              <a:t>25</a:t>
            </a:fld>
            <a:endParaRPr lang="en-US" dirty="0"/>
          </a:p>
        </p:txBody>
      </p:sp>
    </p:spTree>
    <p:extLst>
      <p:ext uri="{BB962C8B-B14F-4D97-AF65-F5344CB8AC3E}">
        <p14:creationId xmlns:p14="http://schemas.microsoft.com/office/powerpoint/2010/main" val="1171632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1CC-0764-4443-8431-572AE25EE377}"/>
              </a:ext>
            </a:extLst>
          </p:cNvPr>
          <p:cNvSpPr>
            <a:spLocks noGrp="1"/>
          </p:cNvSpPr>
          <p:nvPr>
            <p:ph type="title"/>
          </p:nvPr>
        </p:nvSpPr>
        <p:spPr>
          <a:xfrm>
            <a:off x="63795" y="19050"/>
            <a:ext cx="8910083" cy="1377358"/>
          </a:xfrm>
        </p:spPr>
        <p:txBody>
          <a:bodyPr/>
          <a:lstStyle/>
          <a:p>
            <a:r>
              <a:rPr lang="en-US" dirty="0"/>
              <a:t>Coronavirus State Fiscal Recovery Funds – summary of key points (Continued)</a:t>
            </a:r>
          </a:p>
        </p:txBody>
      </p:sp>
      <p:sp>
        <p:nvSpPr>
          <p:cNvPr id="3" name="Content Placeholder 2">
            <a:extLst>
              <a:ext uri="{FF2B5EF4-FFF2-40B4-BE49-F238E27FC236}">
                <a16:creationId xmlns:a16="http://schemas.microsoft.com/office/drawing/2014/main" id="{F6E60365-9EDA-4110-A00B-E1FE6C0CC825}"/>
              </a:ext>
            </a:extLst>
          </p:cNvPr>
          <p:cNvSpPr>
            <a:spLocks noGrp="1"/>
          </p:cNvSpPr>
          <p:nvPr>
            <p:ph idx="1"/>
          </p:nvPr>
        </p:nvSpPr>
        <p:spPr>
          <a:xfrm>
            <a:off x="0" y="1396408"/>
            <a:ext cx="8686800" cy="3385141"/>
          </a:xfrm>
        </p:spPr>
        <p:txBody>
          <a:bodyPr/>
          <a:lstStyle/>
          <a:p>
            <a:r>
              <a:rPr lang="en-US" sz="2000" b="0" dirty="0"/>
              <a:t>Use of funds (Continued)</a:t>
            </a:r>
          </a:p>
          <a:p>
            <a:pPr lvl="1"/>
            <a:r>
              <a:rPr lang="en-US" b="1" dirty="0"/>
              <a:t>*CANNOT use to directly or indirectly offset reduction in net tax revenue resulting from change in law/reg/admin. interpretation (i.e., no tax cuts and no delays in tax increases)</a:t>
            </a:r>
          </a:p>
          <a:p>
            <a:pPr lvl="1"/>
            <a:r>
              <a:rPr lang="en-US" dirty="0"/>
              <a:t>Cannot be deposited into a pension fund</a:t>
            </a:r>
          </a:p>
          <a:p>
            <a:pPr lvl="1"/>
            <a:endParaRPr lang="en-US" b="0" dirty="0"/>
          </a:p>
          <a:p>
            <a:pPr lvl="1"/>
            <a:r>
              <a:rPr lang="en-US" dirty="0"/>
              <a:t>*This is a hot topic and already a proposal is pending in the US Senate addressing the potential walking back of this state tax policy limitation. Stay tuned. </a:t>
            </a:r>
            <a:endParaRPr lang="en-US" b="0" dirty="0"/>
          </a:p>
          <a:p>
            <a:pPr lvl="2"/>
            <a:endParaRPr lang="en-US" b="0" dirty="0"/>
          </a:p>
          <a:p>
            <a:pPr lvl="2"/>
            <a:endParaRPr lang="en-US" b="0" dirty="0"/>
          </a:p>
          <a:p>
            <a:pPr lvl="1"/>
            <a:endParaRPr lang="en-US" b="0" dirty="0"/>
          </a:p>
        </p:txBody>
      </p:sp>
      <p:sp>
        <p:nvSpPr>
          <p:cNvPr id="4" name="Slide Number Placeholder 3">
            <a:extLst>
              <a:ext uri="{FF2B5EF4-FFF2-40B4-BE49-F238E27FC236}">
                <a16:creationId xmlns:a16="http://schemas.microsoft.com/office/drawing/2014/main" id="{9EBAC7CA-0D35-4261-B8C2-7F92A4DC569D}"/>
              </a:ext>
            </a:extLst>
          </p:cNvPr>
          <p:cNvSpPr>
            <a:spLocks noGrp="1"/>
          </p:cNvSpPr>
          <p:nvPr>
            <p:ph type="sldNum" sz="quarter" idx="4"/>
          </p:nvPr>
        </p:nvSpPr>
        <p:spPr/>
        <p:txBody>
          <a:bodyPr/>
          <a:lstStyle/>
          <a:p>
            <a:fld id="{6DAB3F6F-6A30-410C-8DAB-3E7769D71CBC}" type="slidenum">
              <a:rPr lang="en-US" smtClean="0"/>
              <a:pPr/>
              <a:t>26</a:t>
            </a:fld>
            <a:endParaRPr lang="en-US" dirty="0"/>
          </a:p>
        </p:txBody>
      </p:sp>
    </p:spTree>
    <p:extLst>
      <p:ext uri="{BB962C8B-B14F-4D97-AF65-F5344CB8AC3E}">
        <p14:creationId xmlns:p14="http://schemas.microsoft.com/office/powerpoint/2010/main" val="2290140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1CC-0764-4443-8431-572AE25EE377}"/>
              </a:ext>
            </a:extLst>
          </p:cNvPr>
          <p:cNvSpPr>
            <a:spLocks noGrp="1"/>
          </p:cNvSpPr>
          <p:nvPr>
            <p:ph type="title"/>
          </p:nvPr>
        </p:nvSpPr>
        <p:spPr>
          <a:xfrm>
            <a:off x="457199" y="19050"/>
            <a:ext cx="8516679" cy="1093824"/>
          </a:xfrm>
        </p:spPr>
        <p:txBody>
          <a:bodyPr/>
          <a:lstStyle/>
          <a:p>
            <a:r>
              <a:rPr lang="en-US" dirty="0"/>
              <a:t>Coronavirus Local Fiscal Recovery Funds – summary of key points</a:t>
            </a:r>
          </a:p>
        </p:txBody>
      </p:sp>
      <p:sp>
        <p:nvSpPr>
          <p:cNvPr id="3" name="Content Placeholder 2">
            <a:extLst>
              <a:ext uri="{FF2B5EF4-FFF2-40B4-BE49-F238E27FC236}">
                <a16:creationId xmlns:a16="http://schemas.microsoft.com/office/drawing/2014/main" id="{F6E60365-9EDA-4110-A00B-E1FE6C0CC825}"/>
              </a:ext>
            </a:extLst>
          </p:cNvPr>
          <p:cNvSpPr>
            <a:spLocks noGrp="1"/>
          </p:cNvSpPr>
          <p:nvPr>
            <p:ph idx="1"/>
          </p:nvPr>
        </p:nvSpPr>
        <p:spPr>
          <a:xfrm>
            <a:off x="457200" y="1112874"/>
            <a:ext cx="8229600" cy="3401975"/>
          </a:xfrm>
        </p:spPr>
        <p:txBody>
          <a:bodyPr>
            <a:normAutofit fontScale="92500" lnSpcReduction="20000"/>
          </a:bodyPr>
          <a:lstStyle/>
          <a:p>
            <a:r>
              <a:rPr lang="en-US" b="0" dirty="0"/>
              <a:t>Total of $130.2B</a:t>
            </a:r>
          </a:p>
          <a:p>
            <a:pPr lvl="1"/>
            <a:r>
              <a:rPr lang="en-US" dirty="0"/>
              <a:t>Counties – Total of $65.1B – Based on each county’s share of U.S. population, with additional adjustments for Community Development Block Grant (CDBG) recipients – Direct from the Treasury </a:t>
            </a:r>
          </a:p>
          <a:p>
            <a:pPr lvl="1"/>
            <a:r>
              <a:rPr lang="en-US" dirty="0"/>
              <a:t>Metropolitan cities – Total of $45.57B – Population greater than 50K – Based on modified CDBG formula – Direct from the Treasury </a:t>
            </a:r>
          </a:p>
          <a:p>
            <a:pPr lvl="1"/>
            <a:r>
              <a:rPr lang="en-US" dirty="0" err="1"/>
              <a:t>Nonentitlement</a:t>
            </a:r>
            <a:r>
              <a:rPr lang="en-US" dirty="0"/>
              <a:t> units of local government – Total of $19.53B – Population less than 50K, non-CDBG eligible – Based on each jurisdiction’s share of the state population, not to exceed 75 percent of its most recent budget as of Jan. 27, 2020 – Funded by the Treasury – Distributed by individual states (no later than 30 days after the States receive) </a:t>
            </a:r>
          </a:p>
          <a:p>
            <a:pPr lvl="1"/>
            <a:r>
              <a:rPr lang="en-US" dirty="0"/>
              <a:t>Timing: 1</a:t>
            </a:r>
            <a:r>
              <a:rPr lang="en-US" baseline="30000" dirty="0"/>
              <a:t>st</a:t>
            </a:r>
            <a:r>
              <a:rPr lang="en-US" dirty="0"/>
              <a:t> amount within 60 days of enactment; 2</a:t>
            </a:r>
            <a:r>
              <a:rPr lang="en-US" baseline="30000" dirty="0"/>
              <a:t>nd</a:t>
            </a:r>
            <a:r>
              <a:rPr lang="en-US" dirty="0"/>
              <a:t> amount one year later – No signed certification of need </a:t>
            </a:r>
          </a:p>
          <a:p>
            <a:pPr lvl="1"/>
            <a:r>
              <a:rPr lang="en-US" dirty="0"/>
              <a:t>Funds available until December 31, 2024</a:t>
            </a:r>
          </a:p>
          <a:p>
            <a:pPr lvl="2"/>
            <a:endParaRPr lang="en-US" b="0" dirty="0"/>
          </a:p>
          <a:p>
            <a:pPr lvl="2"/>
            <a:endParaRPr lang="en-US" b="0" dirty="0"/>
          </a:p>
          <a:p>
            <a:pPr lvl="1"/>
            <a:endParaRPr lang="en-US" b="0" dirty="0"/>
          </a:p>
        </p:txBody>
      </p:sp>
      <p:sp>
        <p:nvSpPr>
          <p:cNvPr id="4" name="Slide Number Placeholder 3">
            <a:extLst>
              <a:ext uri="{FF2B5EF4-FFF2-40B4-BE49-F238E27FC236}">
                <a16:creationId xmlns:a16="http://schemas.microsoft.com/office/drawing/2014/main" id="{9EBAC7CA-0D35-4261-B8C2-7F92A4DC569D}"/>
              </a:ext>
            </a:extLst>
          </p:cNvPr>
          <p:cNvSpPr>
            <a:spLocks noGrp="1"/>
          </p:cNvSpPr>
          <p:nvPr>
            <p:ph type="sldNum" sz="quarter" idx="4"/>
          </p:nvPr>
        </p:nvSpPr>
        <p:spPr/>
        <p:txBody>
          <a:bodyPr/>
          <a:lstStyle/>
          <a:p>
            <a:fld id="{6DAB3F6F-6A30-410C-8DAB-3E7769D71CBC}" type="slidenum">
              <a:rPr lang="en-US" smtClean="0"/>
              <a:pPr/>
              <a:t>27</a:t>
            </a:fld>
            <a:endParaRPr lang="en-US" dirty="0"/>
          </a:p>
        </p:txBody>
      </p:sp>
    </p:spTree>
    <p:extLst>
      <p:ext uri="{BB962C8B-B14F-4D97-AF65-F5344CB8AC3E}">
        <p14:creationId xmlns:p14="http://schemas.microsoft.com/office/powerpoint/2010/main" val="1766392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1CC-0764-4443-8431-572AE25EE377}"/>
              </a:ext>
            </a:extLst>
          </p:cNvPr>
          <p:cNvSpPr>
            <a:spLocks noGrp="1"/>
          </p:cNvSpPr>
          <p:nvPr>
            <p:ph type="title"/>
          </p:nvPr>
        </p:nvSpPr>
        <p:spPr>
          <a:xfrm>
            <a:off x="457199" y="19050"/>
            <a:ext cx="8516679" cy="1200150"/>
          </a:xfrm>
        </p:spPr>
        <p:txBody>
          <a:bodyPr/>
          <a:lstStyle/>
          <a:p>
            <a:r>
              <a:rPr lang="en-US" dirty="0"/>
              <a:t>Coronavirus Local Fiscal Recovery Funds – summary of key points (Continued)</a:t>
            </a:r>
          </a:p>
        </p:txBody>
      </p:sp>
      <p:sp>
        <p:nvSpPr>
          <p:cNvPr id="3" name="Content Placeholder 2">
            <a:extLst>
              <a:ext uri="{FF2B5EF4-FFF2-40B4-BE49-F238E27FC236}">
                <a16:creationId xmlns:a16="http://schemas.microsoft.com/office/drawing/2014/main" id="{F6E60365-9EDA-4110-A00B-E1FE6C0CC825}"/>
              </a:ext>
            </a:extLst>
          </p:cNvPr>
          <p:cNvSpPr>
            <a:spLocks noGrp="1"/>
          </p:cNvSpPr>
          <p:nvPr>
            <p:ph idx="1"/>
          </p:nvPr>
        </p:nvSpPr>
        <p:spPr>
          <a:xfrm>
            <a:off x="457200" y="1389320"/>
            <a:ext cx="8229600" cy="3392229"/>
          </a:xfrm>
        </p:spPr>
        <p:txBody>
          <a:bodyPr/>
          <a:lstStyle/>
          <a:p>
            <a:pPr lvl="1"/>
            <a:r>
              <a:rPr lang="en-US" b="0" dirty="0"/>
              <a:t>Use of funds (pg. 593 of </a:t>
            </a:r>
            <a:r>
              <a:rPr lang="en-US" b="0" dirty="0" err="1"/>
              <a:t>ARPA</a:t>
            </a:r>
            <a:r>
              <a:rPr lang="en-US" b="0" dirty="0"/>
              <a:t>)</a:t>
            </a:r>
          </a:p>
          <a:p>
            <a:pPr lvl="2"/>
            <a:r>
              <a:rPr lang="en-US" dirty="0"/>
              <a:t>Responding to the public health emergency with respect to COVID-19 or its negative economic impacts, including assistance to households, small businesses, and nonprofits, or aid to impacted industries (tourism, travel, and hospitality)</a:t>
            </a:r>
          </a:p>
          <a:p>
            <a:pPr lvl="2"/>
            <a:r>
              <a:rPr lang="en-US" b="0" dirty="0"/>
              <a:t>Premium pay to eligible workers of the local govt. </a:t>
            </a:r>
            <a:r>
              <a:rPr lang="en-US" dirty="0"/>
              <a:t>($13/hour, max $25k/worker) or by providing grants to eligible employers that have eligible workers who perform essential work</a:t>
            </a:r>
          </a:p>
          <a:p>
            <a:pPr lvl="2"/>
            <a:r>
              <a:rPr lang="en-US" b="0" dirty="0"/>
              <a:t>For the provision of government </a:t>
            </a:r>
            <a:r>
              <a:rPr lang="en-US" dirty="0"/>
              <a:t>services to the extent of the reduction of revenue is due to COVID-19 health emergency relative to revenues collected in the most recent full fiscal year prior to the emergency </a:t>
            </a:r>
          </a:p>
          <a:p>
            <a:pPr lvl="2"/>
            <a:r>
              <a:rPr lang="en-US" b="0" dirty="0"/>
              <a:t>For necessary investments in water, </a:t>
            </a:r>
            <a:r>
              <a:rPr lang="en-US" dirty="0"/>
              <a:t>sewer, or broadband infrastructure</a:t>
            </a:r>
          </a:p>
          <a:p>
            <a:pPr lvl="2"/>
            <a:r>
              <a:rPr lang="en-US" dirty="0"/>
              <a:t>Cannot be deposited into a pension fund</a:t>
            </a:r>
            <a:endParaRPr lang="en-US" b="0" dirty="0"/>
          </a:p>
          <a:p>
            <a:pPr lvl="2"/>
            <a:endParaRPr lang="en-US" b="0" dirty="0"/>
          </a:p>
          <a:p>
            <a:pPr lvl="2"/>
            <a:endParaRPr lang="en-US" b="0" dirty="0"/>
          </a:p>
          <a:p>
            <a:pPr lvl="1"/>
            <a:endParaRPr lang="en-US" b="0" dirty="0"/>
          </a:p>
        </p:txBody>
      </p:sp>
      <p:sp>
        <p:nvSpPr>
          <p:cNvPr id="4" name="Slide Number Placeholder 3">
            <a:extLst>
              <a:ext uri="{FF2B5EF4-FFF2-40B4-BE49-F238E27FC236}">
                <a16:creationId xmlns:a16="http://schemas.microsoft.com/office/drawing/2014/main" id="{9EBAC7CA-0D35-4261-B8C2-7F92A4DC569D}"/>
              </a:ext>
            </a:extLst>
          </p:cNvPr>
          <p:cNvSpPr>
            <a:spLocks noGrp="1"/>
          </p:cNvSpPr>
          <p:nvPr>
            <p:ph type="sldNum" sz="quarter" idx="4"/>
          </p:nvPr>
        </p:nvSpPr>
        <p:spPr/>
        <p:txBody>
          <a:bodyPr/>
          <a:lstStyle/>
          <a:p>
            <a:fld id="{6DAB3F6F-6A30-410C-8DAB-3E7769D71CBC}" type="slidenum">
              <a:rPr lang="en-US" smtClean="0"/>
              <a:pPr/>
              <a:t>28</a:t>
            </a:fld>
            <a:endParaRPr lang="en-US" dirty="0"/>
          </a:p>
        </p:txBody>
      </p:sp>
    </p:spTree>
    <p:extLst>
      <p:ext uri="{BB962C8B-B14F-4D97-AF65-F5344CB8AC3E}">
        <p14:creationId xmlns:p14="http://schemas.microsoft.com/office/powerpoint/2010/main" val="3545970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lstStyle/>
          <a:p>
            <a:r>
              <a:rPr lang="en-US" dirty="0"/>
              <a:t>Polling Question #3</a:t>
            </a:r>
          </a:p>
        </p:txBody>
      </p:sp>
      <p:sp>
        <p:nvSpPr>
          <p:cNvPr id="3" name="Content Placeholder 2"/>
          <p:cNvSpPr>
            <a:spLocks noGrp="1"/>
          </p:cNvSpPr>
          <p:nvPr>
            <p:ph idx="1"/>
          </p:nvPr>
        </p:nvSpPr>
        <p:spPr>
          <a:xfrm>
            <a:off x="226955" y="730615"/>
            <a:ext cx="8673643" cy="3429000"/>
          </a:xfrm>
        </p:spPr>
        <p:txBody>
          <a:bodyPr>
            <a:normAutofit fontScale="62500" lnSpcReduction="20000"/>
          </a:bodyPr>
          <a:lstStyle/>
          <a:p>
            <a:endParaRPr lang="en-US" b="0" dirty="0"/>
          </a:p>
          <a:p>
            <a:r>
              <a:rPr lang="en-US" b="0" dirty="0"/>
              <a:t>Question: Which of the following is </a:t>
            </a:r>
            <a:r>
              <a:rPr lang="en-US" b="0" u="sng" dirty="0"/>
              <a:t>not</a:t>
            </a:r>
            <a:r>
              <a:rPr lang="en-US" b="0" dirty="0"/>
              <a:t> a correct statement regarding the Coronavirus State and Local Fiscal Recovery Funds?</a:t>
            </a:r>
          </a:p>
          <a:p>
            <a:r>
              <a:rPr lang="en-US" b="0" dirty="0"/>
              <a:t>Answer:</a:t>
            </a:r>
          </a:p>
          <a:p>
            <a:r>
              <a:rPr lang="en-US" b="0" dirty="0"/>
              <a:t>A. Created to keep first responders, frontline health workers, teachers, and other providers of vital services safely on the job as states, local governments, Tribes, and territories roll out vaccines and fight to rebuild Main Street economies </a:t>
            </a:r>
          </a:p>
          <a:p>
            <a:r>
              <a:rPr lang="en-US" b="0" dirty="0"/>
              <a:t>B. Funds are available until December 31, 2021</a:t>
            </a:r>
          </a:p>
          <a:p>
            <a:r>
              <a:rPr lang="en-US" b="0" dirty="0"/>
              <a:t>C. A recipient may transfer its allocation to a private nonprofit organization, Tribal organization, public benefit corporation involved in the transportation of passengers or cargo, or special-purpose unit of State or local government, if the recipient government so chooses</a:t>
            </a:r>
          </a:p>
          <a:p>
            <a:r>
              <a:rPr lang="en-US" b="0" dirty="0"/>
              <a:t>D. The recipient government must send Treasury periodic reports with a detailed accounting of the uses of the funds (States and territories must also provide all modifications to tax revenue sources since March 3, 2020)</a:t>
            </a:r>
          </a:p>
        </p:txBody>
      </p:sp>
      <p:sp>
        <p:nvSpPr>
          <p:cNvPr id="4" name="Slide Number Placeholder 3"/>
          <p:cNvSpPr>
            <a:spLocks noGrp="1"/>
          </p:cNvSpPr>
          <p:nvPr>
            <p:ph type="sldNum" sz="quarter" idx="4"/>
          </p:nvPr>
        </p:nvSpPr>
        <p:spPr/>
        <p:txBody>
          <a:bodyPr/>
          <a:lstStyle/>
          <a:p>
            <a:fld id="{6DAB3F6F-6A30-410C-8DAB-3E7769D71CBC}" type="slidenum">
              <a:rPr lang="en-US" smtClean="0"/>
              <a:pPr/>
              <a:t>29</a:t>
            </a:fld>
            <a:endParaRPr lang="en-US" dirty="0"/>
          </a:p>
        </p:txBody>
      </p:sp>
    </p:spTree>
    <p:extLst>
      <p:ext uri="{BB962C8B-B14F-4D97-AF65-F5344CB8AC3E}">
        <p14:creationId xmlns:p14="http://schemas.microsoft.com/office/powerpoint/2010/main" val="200074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3</a:t>
            </a:fld>
            <a:endParaRPr lang="en-US" dirty="0"/>
          </a:p>
        </p:txBody>
      </p:sp>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CARES Act</a:t>
            </a:r>
          </a:p>
        </p:txBody>
      </p:sp>
    </p:spTree>
    <p:extLst>
      <p:ext uri="{BB962C8B-B14F-4D97-AF65-F5344CB8AC3E}">
        <p14:creationId xmlns:p14="http://schemas.microsoft.com/office/powerpoint/2010/main" val="3361894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lstStyle/>
          <a:p>
            <a:r>
              <a:rPr lang="en-US" dirty="0"/>
              <a:t>Polling Question #4</a:t>
            </a:r>
          </a:p>
        </p:txBody>
      </p:sp>
      <p:sp>
        <p:nvSpPr>
          <p:cNvPr id="3" name="Content Placeholder 2"/>
          <p:cNvSpPr>
            <a:spLocks noGrp="1"/>
          </p:cNvSpPr>
          <p:nvPr>
            <p:ph idx="1"/>
          </p:nvPr>
        </p:nvSpPr>
        <p:spPr>
          <a:xfrm>
            <a:off x="226955" y="730615"/>
            <a:ext cx="8673643" cy="3429000"/>
          </a:xfrm>
        </p:spPr>
        <p:txBody>
          <a:bodyPr>
            <a:normAutofit fontScale="92500" lnSpcReduction="10000"/>
          </a:bodyPr>
          <a:lstStyle/>
          <a:p>
            <a:endParaRPr lang="en-US" b="0" dirty="0"/>
          </a:p>
          <a:p>
            <a:r>
              <a:rPr lang="en-US" b="0" dirty="0"/>
              <a:t>Question: Which of the following are required to submit a signed certification of need to the Treasury to receive the relief allocations?</a:t>
            </a:r>
          </a:p>
          <a:p>
            <a:r>
              <a:rPr lang="en-US" b="0" dirty="0"/>
              <a:t>Answer:</a:t>
            </a:r>
          </a:p>
          <a:p>
            <a:r>
              <a:rPr lang="en-US" b="0" dirty="0"/>
              <a:t>A. States and territories</a:t>
            </a:r>
          </a:p>
          <a:p>
            <a:r>
              <a:rPr lang="en-US" b="0" dirty="0"/>
              <a:t>B. Counties, metropolitan cities, and </a:t>
            </a:r>
            <a:r>
              <a:rPr lang="en-US" b="0" dirty="0" err="1"/>
              <a:t>nonentitlement</a:t>
            </a:r>
            <a:r>
              <a:rPr lang="en-US" b="0" dirty="0"/>
              <a:t> units of local government</a:t>
            </a:r>
          </a:p>
          <a:p>
            <a:r>
              <a:rPr lang="en-US" b="0" dirty="0"/>
              <a:t>C. None of the above</a:t>
            </a:r>
          </a:p>
          <a:p>
            <a:r>
              <a:rPr lang="en-US" b="0" dirty="0"/>
              <a:t>D. All of the above</a:t>
            </a:r>
          </a:p>
          <a:p>
            <a:pPr marL="0" indent="0">
              <a:buNone/>
            </a:pPr>
            <a:endParaRPr lang="en-US" b="0" dirty="0"/>
          </a:p>
        </p:txBody>
      </p:sp>
      <p:sp>
        <p:nvSpPr>
          <p:cNvPr id="4" name="Slide Number Placeholder 3"/>
          <p:cNvSpPr>
            <a:spLocks noGrp="1"/>
          </p:cNvSpPr>
          <p:nvPr>
            <p:ph type="sldNum" sz="quarter" idx="4"/>
          </p:nvPr>
        </p:nvSpPr>
        <p:spPr/>
        <p:txBody>
          <a:bodyPr/>
          <a:lstStyle/>
          <a:p>
            <a:fld id="{6DAB3F6F-6A30-410C-8DAB-3E7769D71CBC}" type="slidenum">
              <a:rPr lang="en-US" smtClean="0"/>
              <a:pPr/>
              <a:t>30</a:t>
            </a:fld>
            <a:endParaRPr lang="en-US" dirty="0"/>
          </a:p>
        </p:txBody>
      </p:sp>
    </p:spTree>
    <p:extLst>
      <p:ext uri="{BB962C8B-B14F-4D97-AF65-F5344CB8AC3E}">
        <p14:creationId xmlns:p14="http://schemas.microsoft.com/office/powerpoint/2010/main" val="1887121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EFC3-F929-433D-898C-8DF8B242D3A7}"/>
              </a:ext>
            </a:extLst>
          </p:cNvPr>
          <p:cNvSpPr>
            <a:spLocks noGrp="1"/>
          </p:cNvSpPr>
          <p:nvPr>
            <p:ph type="title"/>
          </p:nvPr>
        </p:nvSpPr>
        <p:spPr/>
        <p:txBody>
          <a:bodyPr/>
          <a:lstStyle/>
          <a:p>
            <a:r>
              <a:rPr lang="en-US" dirty="0"/>
              <a:t>Summary and Takeaways</a:t>
            </a:r>
          </a:p>
        </p:txBody>
      </p:sp>
      <p:graphicFrame>
        <p:nvGraphicFramePr>
          <p:cNvPr id="6" name="Content Placeholder 5">
            <a:extLst>
              <a:ext uri="{FF2B5EF4-FFF2-40B4-BE49-F238E27FC236}">
                <a16:creationId xmlns:a16="http://schemas.microsoft.com/office/drawing/2014/main" id="{5B1EBFBF-0EE0-4505-9D6C-D58F65EF7E35}"/>
              </a:ext>
            </a:extLst>
          </p:cNvPr>
          <p:cNvGraphicFramePr>
            <a:graphicFrameLocks noGrp="1"/>
          </p:cNvGraphicFramePr>
          <p:nvPr>
            <p:ph idx="1"/>
          </p:nvPr>
        </p:nvGraphicFramePr>
        <p:xfrm>
          <a:off x="457200" y="1085850"/>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9250248-3F53-46C9-B3DF-E603AC320468}"/>
              </a:ext>
            </a:extLst>
          </p:cNvPr>
          <p:cNvSpPr>
            <a:spLocks noGrp="1"/>
          </p:cNvSpPr>
          <p:nvPr>
            <p:ph type="sldNum" sz="quarter" idx="4"/>
          </p:nvPr>
        </p:nvSpPr>
        <p:spPr/>
        <p:txBody>
          <a:bodyPr/>
          <a:lstStyle/>
          <a:p>
            <a:fld id="{6DAB3F6F-6A30-410C-8DAB-3E7769D71CBC}" type="slidenum">
              <a:rPr lang="en-US" smtClean="0"/>
              <a:pPr/>
              <a:t>31</a:t>
            </a:fld>
            <a:endParaRPr lang="en-US" dirty="0"/>
          </a:p>
        </p:txBody>
      </p:sp>
    </p:spTree>
    <p:extLst>
      <p:ext uri="{BB962C8B-B14F-4D97-AF65-F5344CB8AC3E}">
        <p14:creationId xmlns:p14="http://schemas.microsoft.com/office/powerpoint/2010/main" val="685891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32</a:t>
            </a:fld>
            <a:endParaRPr lang="en-US" dirty="0"/>
          </a:p>
        </p:txBody>
      </p:sp>
      <p:sp>
        <p:nvSpPr>
          <p:cNvPr id="3" name="Subtitle 2"/>
          <p:cNvSpPr>
            <a:spLocks noGrp="1"/>
          </p:cNvSpPr>
          <p:nvPr>
            <p:ph type="subTitle" idx="1"/>
          </p:nvPr>
        </p:nvSpPr>
        <p:spPr/>
        <p:txBody>
          <a:bodyPr/>
          <a:lstStyle/>
          <a:p>
            <a:r>
              <a:rPr lang="en-US" dirty="0"/>
              <a:t>Rebecca field</a:t>
            </a:r>
          </a:p>
        </p:txBody>
      </p:sp>
      <p:sp>
        <p:nvSpPr>
          <p:cNvPr id="4" name="Title 3"/>
          <p:cNvSpPr>
            <a:spLocks noGrp="1"/>
          </p:cNvSpPr>
          <p:nvPr>
            <p:ph type="ctrTitle"/>
          </p:nvPr>
        </p:nvSpPr>
        <p:spPr/>
        <p:txBody>
          <a:bodyPr/>
          <a:lstStyle/>
          <a:p>
            <a:r>
              <a:rPr lang="en-US" dirty="0"/>
              <a:t>Uniform Guidance Changes and Updates</a:t>
            </a:r>
          </a:p>
        </p:txBody>
      </p:sp>
    </p:spTree>
    <p:extLst>
      <p:ext uri="{BB962C8B-B14F-4D97-AF65-F5344CB8AC3E}">
        <p14:creationId xmlns:p14="http://schemas.microsoft.com/office/powerpoint/2010/main" val="3919561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Uniform Guidance Update</a:t>
            </a:r>
          </a:p>
        </p:txBody>
      </p:sp>
      <p:sp>
        <p:nvSpPr>
          <p:cNvPr id="6" name="Content Placeholder 5"/>
          <p:cNvSpPr>
            <a:spLocks noGrp="1"/>
          </p:cNvSpPr>
          <p:nvPr>
            <p:ph idx="1"/>
          </p:nvPr>
        </p:nvSpPr>
        <p:spPr>
          <a:xfrm>
            <a:off x="348916" y="950495"/>
            <a:ext cx="8229600" cy="3429000"/>
          </a:xfrm>
        </p:spPr>
        <p:txBody>
          <a:bodyPr/>
          <a:lstStyle/>
          <a:p>
            <a:r>
              <a:rPr lang="en-US" b="0" dirty="0"/>
              <a:t>First major changes to the Uniform Guidance since they were first promulgated in 2013</a:t>
            </a:r>
          </a:p>
          <a:p>
            <a:r>
              <a:rPr lang="en-US" b="0" dirty="0"/>
              <a:t>Revisions are extensive </a:t>
            </a:r>
          </a:p>
          <a:p>
            <a:r>
              <a:rPr lang="en-US" b="0" dirty="0"/>
              <a:t>The impact of these revisions may range from minor and unique circumstances to large-scale changes that affect all recipients</a:t>
            </a:r>
            <a:br>
              <a:rPr lang="en-US" dirty="0"/>
            </a:br>
            <a:endParaRPr lang="en-US" dirty="0"/>
          </a:p>
        </p:txBody>
      </p:sp>
    </p:spTree>
    <p:extLst>
      <p:ext uri="{BB962C8B-B14F-4D97-AF65-F5344CB8AC3E}">
        <p14:creationId xmlns:p14="http://schemas.microsoft.com/office/powerpoint/2010/main" val="1997102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Changes</a:t>
            </a:r>
          </a:p>
        </p:txBody>
      </p:sp>
      <p:sp>
        <p:nvSpPr>
          <p:cNvPr id="3" name="Content Placeholder 2"/>
          <p:cNvSpPr>
            <a:spLocks noGrp="1"/>
          </p:cNvSpPr>
          <p:nvPr>
            <p:ph idx="1"/>
          </p:nvPr>
        </p:nvSpPr>
        <p:spPr/>
        <p:txBody>
          <a:bodyPr>
            <a:normAutofit/>
          </a:bodyPr>
          <a:lstStyle/>
          <a:p>
            <a:pPr marL="457200" indent="-457200">
              <a:buAutoNum type="arabicParenR"/>
            </a:pPr>
            <a:r>
              <a:rPr lang="en-US" b="0" dirty="0"/>
              <a:t>Implementing administration goals and initiatives </a:t>
            </a:r>
          </a:p>
          <a:p>
            <a:pPr marL="457200" indent="-457200">
              <a:buAutoNum type="arabicParenR"/>
            </a:pPr>
            <a:r>
              <a:rPr lang="en-US" b="0" dirty="0"/>
              <a:t>Implementation of statutory requirements and alignment of these sections with other authoritative source requirements</a:t>
            </a:r>
          </a:p>
          <a:p>
            <a:pPr marL="457200" indent="-457200">
              <a:buAutoNum type="arabicParenR"/>
            </a:pPr>
            <a:r>
              <a:rPr lang="en-US" b="0" dirty="0"/>
              <a:t>Clarification of existing requirements</a:t>
            </a:r>
          </a:p>
          <a:p>
            <a:pPr marL="0" indent="0">
              <a:buNone/>
            </a:pPr>
            <a:r>
              <a:rPr lang="en-US" b="0" dirty="0"/>
              <a:t> </a:t>
            </a:r>
            <a:endParaRPr lang="en-US" dirty="0"/>
          </a:p>
        </p:txBody>
      </p:sp>
      <p:sp>
        <p:nvSpPr>
          <p:cNvPr id="4" name="Slide Number Placeholder 3"/>
          <p:cNvSpPr>
            <a:spLocks noGrp="1"/>
          </p:cNvSpPr>
          <p:nvPr>
            <p:ph type="sldNum" sz="quarter" idx="4"/>
          </p:nvPr>
        </p:nvSpPr>
        <p:spPr/>
        <p:txBody>
          <a:bodyPr/>
          <a:lstStyle/>
          <a:p>
            <a:fld id="{6DAB3F6F-6A30-410C-8DAB-3E7769D71CBC}" type="slidenum">
              <a:rPr lang="en-US" smtClean="0"/>
              <a:pPr/>
              <a:t>34</a:t>
            </a:fld>
            <a:endParaRPr lang="en-US" dirty="0"/>
          </a:p>
        </p:txBody>
      </p:sp>
    </p:spTree>
    <p:extLst>
      <p:ext uri="{BB962C8B-B14F-4D97-AF65-F5344CB8AC3E}">
        <p14:creationId xmlns:p14="http://schemas.microsoft.com/office/powerpoint/2010/main" val="2887440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Effective Date of Changes</a:t>
            </a:r>
          </a:p>
        </p:txBody>
      </p:sp>
      <p:sp>
        <p:nvSpPr>
          <p:cNvPr id="6" name="Content Placeholder 5"/>
          <p:cNvSpPr>
            <a:spLocks noGrp="1"/>
          </p:cNvSpPr>
          <p:nvPr>
            <p:ph idx="1"/>
          </p:nvPr>
        </p:nvSpPr>
        <p:spPr>
          <a:xfrm>
            <a:off x="348916" y="950495"/>
            <a:ext cx="8229600" cy="3429000"/>
          </a:xfrm>
        </p:spPr>
        <p:txBody>
          <a:bodyPr/>
          <a:lstStyle/>
          <a:p>
            <a:r>
              <a:rPr lang="en-US" b="0" dirty="0"/>
              <a:t>Effective November 12, 2020</a:t>
            </a:r>
          </a:p>
          <a:p>
            <a:r>
              <a:rPr lang="en-US" b="0" dirty="0"/>
              <a:t>Except for two sections effective August 13, 2020</a:t>
            </a:r>
          </a:p>
          <a:p>
            <a:pPr lvl="1"/>
            <a:r>
              <a:rPr lang="en-US" dirty="0"/>
              <a:t>§200.216 Prohibition on certain telecommunication and video surveillance services or equipment</a:t>
            </a:r>
          </a:p>
          <a:p>
            <a:pPr lvl="1"/>
            <a:r>
              <a:rPr lang="en-US" dirty="0"/>
              <a:t>§200.340 Termination</a:t>
            </a:r>
          </a:p>
          <a:p>
            <a:pPr marL="57149" indent="0">
              <a:buNone/>
            </a:pPr>
            <a:br>
              <a:rPr lang="en-US" dirty="0"/>
            </a:br>
            <a:endParaRPr lang="en-US" dirty="0"/>
          </a:p>
        </p:txBody>
      </p:sp>
    </p:spTree>
    <p:extLst>
      <p:ext uri="{BB962C8B-B14F-4D97-AF65-F5344CB8AC3E}">
        <p14:creationId xmlns:p14="http://schemas.microsoft.com/office/powerpoint/2010/main" val="821023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CHANGES – Subpart A – Acronyms and Definitions</a:t>
            </a:r>
          </a:p>
        </p:txBody>
      </p:sp>
      <p:sp>
        <p:nvSpPr>
          <p:cNvPr id="6" name="Content Placeholder 5"/>
          <p:cNvSpPr>
            <a:spLocks noGrp="1"/>
          </p:cNvSpPr>
          <p:nvPr>
            <p:ph idx="1"/>
          </p:nvPr>
        </p:nvSpPr>
        <p:spPr/>
        <p:txBody>
          <a:bodyPr/>
          <a:lstStyle/>
          <a:p>
            <a:r>
              <a:rPr lang="en-US" b="0" dirty="0"/>
              <a:t>Removed the section numbers to facilitate future additions to this section</a:t>
            </a:r>
          </a:p>
          <a:p>
            <a:r>
              <a:rPr lang="en-US" b="0" dirty="0"/>
              <a:t>All are now under §200.1 Definitions. </a:t>
            </a:r>
          </a:p>
        </p:txBody>
      </p:sp>
    </p:spTree>
    <p:extLst>
      <p:ext uri="{BB962C8B-B14F-4D97-AF65-F5344CB8AC3E}">
        <p14:creationId xmlns:p14="http://schemas.microsoft.com/office/powerpoint/2010/main" val="2204706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NEW– Subpart A – §200.1 Definitions. </a:t>
            </a:r>
          </a:p>
        </p:txBody>
      </p:sp>
      <p:sp>
        <p:nvSpPr>
          <p:cNvPr id="6" name="Content Placeholder 5"/>
          <p:cNvSpPr>
            <a:spLocks noGrp="1"/>
          </p:cNvSpPr>
          <p:nvPr>
            <p:ph idx="1"/>
          </p:nvPr>
        </p:nvSpPr>
        <p:spPr>
          <a:xfrm>
            <a:off x="348916" y="950495"/>
            <a:ext cx="8229600" cy="3429000"/>
          </a:xfrm>
        </p:spPr>
        <p:txBody>
          <a:bodyPr>
            <a:normAutofit fontScale="92500" lnSpcReduction="10000"/>
          </a:bodyPr>
          <a:lstStyle/>
          <a:p>
            <a:r>
              <a:rPr lang="en-US" b="0" i="1" dirty="0"/>
              <a:t>Assistance listings </a:t>
            </a:r>
            <a:r>
              <a:rPr lang="en-US" b="0" dirty="0"/>
              <a:t>refers to the publicly available listing of Federal assistance programs managed and administered by the General Services Administration, </a:t>
            </a:r>
            <a:r>
              <a:rPr lang="en-US" dirty="0"/>
              <a:t>formerly known as the Catalog of Federal Domestic Assistance (CFDA).</a:t>
            </a:r>
          </a:p>
          <a:p>
            <a:r>
              <a:rPr lang="en-US" b="0" dirty="0"/>
              <a:t> </a:t>
            </a:r>
            <a:r>
              <a:rPr lang="en-US" b="0" i="1" dirty="0"/>
              <a:t>Assistance listing number </a:t>
            </a:r>
            <a:r>
              <a:rPr lang="en-US" b="0" dirty="0"/>
              <a:t>means a unique number assigned to identify a Federal Assistance Listings, </a:t>
            </a:r>
            <a:r>
              <a:rPr lang="en-US" dirty="0"/>
              <a:t>formerly known as the CFDA Number. </a:t>
            </a:r>
          </a:p>
          <a:p>
            <a:r>
              <a:rPr lang="en-US" b="0" i="1" dirty="0"/>
              <a:t>Assistance listing program title </a:t>
            </a:r>
            <a:r>
              <a:rPr lang="en-US" b="0" dirty="0"/>
              <a:t>means the title that corresponds to the Federal Assistance Listings Number, </a:t>
            </a:r>
            <a:r>
              <a:rPr lang="en-US" dirty="0"/>
              <a:t>formerly known as the CFDA program title.</a:t>
            </a:r>
          </a:p>
        </p:txBody>
      </p:sp>
    </p:spTree>
    <p:extLst>
      <p:ext uri="{BB962C8B-B14F-4D97-AF65-F5344CB8AC3E}">
        <p14:creationId xmlns:p14="http://schemas.microsoft.com/office/powerpoint/2010/main" val="1567448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NEW– Subpart A – §200.1 Definitions. (Continued) </a:t>
            </a:r>
          </a:p>
        </p:txBody>
      </p:sp>
      <p:sp>
        <p:nvSpPr>
          <p:cNvPr id="6" name="Content Placeholder 5"/>
          <p:cNvSpPr>
            <a:spLocks noGrp="1"/>
          </p:cNvSpPr>
          <p:nvPr>
            <p:ph idx="1"/>
          </p:nvPr>
        </p:nvSpPr>
        <p:spPr>
          <a:xfrm>
            <a:off x="348916" y="950495"/>
            <a:ext cx="8229600" cy="3429000"/>
          </a:xfrm>
        </p:spPr>
        <p:txBody>
          <a:bodyPr>
            <a:normAutofit lnSpcReduction="10000"/>
          </a:bodyPr>
          <a:lstStyle/>
          <a:p>
            <a:r>
              <a:rPr lang="en-US" sz="1800" b="0" dirty="0"/>
              <a:t>The definition of period of performance and renewal was revised to help clarify that the term period of performance reflects the total estimated time interval between the start of an initial Federal award and the planned end date, and that the period of performance may include one or more budget periods, but the identification of the period of performance does not commit funding beyond the currently approved budget period.</a:t>
            </a:r>
          </a:p>
          <a:p>
            <a:r>
              <a:rPr lang="en-US" sz="1800" b="0" dirty="0"/>
              <a:t>The definition of budget period was updated to clarify that recipients are authorized to expend the current funds awarded, including any funds carried forward. </a:t>
            </a:r>
          </a:p>
          <a:p>
            <a:r>
              <a:rPr lang="en-US" sz="1800" b="0" dirty="0"/>
              <a:t>Recipients may only incur costs during the first-year budget period until subsequent budget periods are funded based on the availability of appropriations, satisfactory performance, and compliance with the terms and conditions of the award.</a:t>
            </a:r>
            <a:endParaRPr lang="en-US" sz="1800" dirty="0"/>
          </a:p>
        </p:txBody>
      </p:sp>
    </p:spTree>
    <p:extLst>
      <p:ext uri="{BB962C8B-B14F-4D97-AF65-F5344CB8AC3E}">
        <p14:creationId xmlns:p14="http://schemas.microsoft.com/office/powerpoint/2010/main" val="1786060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NEW - §200.102 Exceptions.</a:t>
            </a:r>
          </a:p>
        </p:txBody>
      </p:sp>
      <p:sp>
        <p:nvSpPr>
          <p:cNvPr id="6" name="Content Placeholder 5"/>
          <p:cNvSpPr>
            <a:spLocks noGrp="1"/>
          </p:cNvSpPr>
          <p:nvPr>
            <p:ph idx="1"/>
          </p:nvPr>
        </p:nvSpPr>
        <p:spPr/>
        <p:txBody>
          <a:bodyPr/>
          <a:lstStyle/>
          <a:p>
            <a:r>
              <a:rPr lang="en-US" sz="2200" b="0" dirty="0"/>
              <a:t>In limited circumstances, this provision grants agencies the flexibility to make exceptions to Uniform Guidance requirements. </a:t>
            </a:r>
          </a:p>
          <a:p>
            <a:r>
              <a:rPr lang="en-US" sz="2200" b="0" dirty="0"/>
              <a:t>OMB states that it "strongly encourages Federal awarding agencies to add or remove requirements by applying a risk-based, data-driven framework to alleviate select compliance requirements and hold recipients accountable for good performance." </a:t>
            </a:r>
          </a:p>
          <a:p>
            <a:r>
              <a:rPr lang="en-US" sz="2200" b="0" dirty="0"/>
              <a:t>This revision recognizes that the UG is not a one-size-fits-all approach, and in some circumstances deviations may be reasonable. </a:t>
            </a:r>
          </a:p>
        </p:txBody>
      </p:sp>
    </p:spTree>
    <p:extLst>
      <p:ext uri="{BB962C8B-B14F-4D97-AF65-F5344CB8AC3E}">
        <p14:creationId xmlns:p14="http://schemas.microsoft.com/office/powerpoint/2010/main" val="311330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CARES Act</a:t>
            </a:r>
          </a:p>
        </p:txBody>
      </p:sp>
      <p:sp>
        <p:nvSpPr>
          <p:cNvPr id="3" name="Content Placeholder 2"/>
          <p:cNvSpPr>
            <a:spLocks noGrp="1"/>
          </p:cNvSpPr>
          <p:nvPr>
            <p:ph idx="1"/>
          </p:nvPr>
        </p:nvSpPr>
        <p:spPr/>
        <p:txBody>
          <a:bodyPr>
            <a:normAutofit/>
          </a:bodyPr>
          <a:lstStyle/>
          <a:p>
            <a:r>
              <a:rPr lang="en-US" b="0" dirty="0"/>
              <a:t>The Coronavirus Aid, Relief, and Economic Security (CARES) Act was passed on March 27th, 2020  </a:t>
            </a:r>
          </a:p>
          <a:p>
            <a:r>
              <a:rPr lang="en-US" b="0" dirty="0"/>
              <a:t>Over $2 trillion economic relief package</a:t>
            </a:r>
          </a:p>
          <a:p>
            <a:r>
              <a:rPr lang="en-US" b="0" dirty="0"/>
              <a:t>Multiple relief funds (not comprehensive)</a:t>
            </a:r>
          </a:p>
          <a:p>
            <a:pPr lvl="1"/>
            <a:r>
              <a:rPr lang="en-US" b="0" dirty="0"/>
              <a:t>Coronavirus Relief Fund (</a:t>
            </a:r>
            <a:r>
              <a:rPr lang="en-US" b="0" dirty="0" err="1"/>
              <a:t>CRF</a:t>
            </a:r>
            <a:r>
              <a:rPr lang="en-US" b="0" dirty="0"/>
              <a:t>) </a:t>
            </a:r>
            <a:r>
              <a:rPr lang="en-US" b="0" dirty="0" err="1"/>
              <a:t>CFDA</a:t>
            </a:r>
            <a:r>
              <a:rPr lang="en-US" b="0" dirty="0"/>
              <a:t> 21.019 with Department of the Treasury</a:t>
            </a:r>
          </a:p>
          <a:p>
            <a:pPr lvl="1"/>
            <a:r>
              <a:rPr lang="en-US" dirty="0"/>
              <a:t>Provider Relief Fund (</a:t>
            </a:r>
            <a:r>
              <a:rPr lang="en-US" dirty="0" err="1"/>
              <a:t>PRF</a:t>
            </a:r>
            <a:r>
              <a:rPr lang="en-US" dirty="0"/>
              <a:t>) </a:t>
            </a:r>
            <a:r>
              <a:rPr lang="en-US" dirty="0" err="1"/>
              <a:t>CFDA</a:t>
            </a:r>
            <a:r>
              <a:rPr lang="en-US" dirty="0"/>
              <a:t> 93.498 with Department of Health and Human Services</a:t>
            </a:r>
          </a:p>
          <a:p>
            <a:pPr lvl="1"/>
            <a:r>
              <a:rPr lang="en-US" b="0" dirty="0"/>
              <a:t>Education Stabilization Fund </a:t>
            </a:r>
            <a:r>
              <a:rPr lang="en-US" b="0" dirty="0" err="1"/>
              <a:t>CFDA</a:t>
            </a:r>
            <a:r>
              <a:rPr lang="en-US" b="0" dirty="0"/>
              <a:t> 84.425 with Department of Education </a:t>
            </a:r>
          </a:p>
          <a:p>
            <a:pPr lvl="1"/>
            <a:endParaRPr lang="en-US" b="0" dirty="0"/>
          </a:p>
          <a:p>
            <a:pPr lvl="1"/>
            <a:endParaRPr lang="en-US" b="0" dirty="0"/>
          </a:p>
        </p:txBody>
      </p:sp>
      <p:sp>
        <p:nvSpPr>
          <p:cNvPr id="4" name="Slide Number Placeholder 3"/>
          <p:cNvSpPr>
            <a:spLocks noGrp="1"/>
          </p:cNvSpPr>
          <p:nvPr>
            <p:ph type="sldNum" sz="quarter" idx="4"/>
          </p:nvPr>
        </p:nvSpPr>
        <p:spPr/>
        <p:txBody>
          <a:bodyPr/>
          <a:lstStyle/>
          <a:p>
            <a:fld id="{6DAB3F6F-6A30-410C-8DAB-3E7769D71CBC}" type="slidenum">
              <a:rPr lang="en-US" smtClean="0"/>
              <a:pPr/>
              <a:t>4</a:t>
            </a:fld>
            <a:endParaRPr lang="en-US" dirty="0"/>
          </a:p>
        </p:txBody>
      </p:sp>
    </p:spTree>
    <p:extLst>
      <p:ext uri="{BB962C8B-B14F-4D97-AF65-F5344CB8AC3E}">
        <p14:creationId xmlns:p14="http://schemas.microsoft.com/office/powerpoint/2010/main" val="2947202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506" y="469232"/>
            <a:ext cx="8229600" cy="685800"/>
          </a:xfrm>
        </p:spPr>
        <p:txBody>
          <a:bodyPr/>
          <a:lstStyle/>
          <a:p>
            <a:r>
              <a:rPr lang="en-US" dirty="0"/>
              <a:t>NEW - §200.216/471 Prohibition on certain telecommunications and video surveillance services or equipment.</a:t>
            </a:r>
          </a:p>
        </p:txBody>
      </p:sp>
      <p:sp>
        <p:nvSpPr>
          <p:cNvPr id="6" name="Content Placeholder 5"/>
          <p:cNvSpPr>
            <a:spLocks noGrp="1"/>
          </p:cNvSpPr>
          <p:nvPr>
            <p:ph idx="1"/>
          </p:nvPr>
        </p:nvSpPr>
        <p:spPr>
          <a:xfrm>
            <a:off x="312821" y="1714500"/>
            <a:ext cx="8229600" cy="3429000"/>
          </a:xfrm>
        </p:spPr>
        <p:txBody>
          <a:bodyPr/>
          <a:lstStyle/>
          <a:p>
            <a:r>
              <a:rPr lang="en-US" b="0" dirty="0"/>
              <a:t>Revisions incorporating section 889 of the National Defense Authorization Act (NDAA) for FY 2019, which prohibits the obligation or expenditure of federal funds and awards for the use of "covered telecommunications equipment or services." These revisions are reflected in new sections 2 C.F.R. §§ 200.216, 200.471.</a:t>
            </a:r>
            <a:endParaRPr lang="en-US" sz="2000" b="0" dirty="0"/>
          </a:p>
        </p:txBody>
      </p:sp>
    </p:spTree>
    <p:extLst>
      <p:ext uri="{BB962C8B-B14F-4D97-AF65-F5344CB8AC3E}">
        <p14:creationId xmlns:p14="http://schemas.microsoft.com/office/powerpoint/2010/main" val="196326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284" y="0"/>
            <a:ext cx="8097253" cy="1082842"/>
          </a:xfrm>
        </p:spPr>
        <p:txBody>
          <a:bodyPr/>
          <a:lstStyle/>
          <a:p>
            <a:r>
              <a:rPr lang="en-US" sz="2400" dirty="0"/>
              <a:t>NEW - §200.216 Prohibition on certain telecommunications and video surveillance services or equipment. </a:t>
            </a:r>
          </a:p>
        </p:txBody>
      </p:sp>
      <p:sp>
        <p:nvSpPr>
          <p:cNvPr id="6" name="Content Placeholder 5"/>
          <p:cNvSpPr>
            <a:spLocks noGrp="1"/>
          </p:cNvSpPr>
          <p:nvPr>
            <p:ph idx="1"/>
          </p:nvPr>
        </p:nvSpPr>
        <p:spPr>
          <a:xfrm>
            <a:off x="216569" y="986588"/>
            <a:ext cx="8229600" cy="3429000"/>
          </a:xfrm>
        </p:spPr>
        <p:txBody>
          <a:bodyPr/>
          <a:lstStyle/>
          <a:p>
            <a:r>
              <a:rPr lang="en-US" sz="1800" b="0" dirty="0" err="1"/>
              <a:t>i</a:t>
            </a:r>
            <a:r>
              <a:rPr lang="en-US" sz="1800" b="0" dirty="0"/>
              <a:t>) For the purpose of public safety, security of government facilities, physical security surveillance of critical infrastructure, and other national security purposes, video surveillance and telecommunications equipment produced by </a:t>
            </a:r>
            <a:r>
              <a:rPr lang="en-US" sz="1800" b="0" dirty="0" err="1"/>
              <a:t>Hytera</a:t>
            </a:r>
            <a:r>
              <a:rPr lang="en-US" sz="1800" b="0" dirty="0"/>
              <a:t> Communications Corporation, Hangzhou </a:t>
            </a:r>
            <a:r>
              <a:rPr lang="en-US" sz="1800" b="0" dirty="0" err="1"/>
              <a:t>Hikvision</a:t>
            </a:r>
            <a:r>
              <a:rPr lang="en-US" sz="1800" b="0" dirty="0"/>
              <a:t> Digital Technology Company, or </a:t>
            </a:r>
            <a:r>
              <a:rPr lang="en-US" sz="1800" b="0" dirty="0" err="1"/>
              <a:t>Dahua</a:t>
            </a:r>
            <a:r>
              <a:rPr lang="en-US" sz="1800" b="0" dirty="0"/>
              <a:t> Technology Company (or any subsidiary or affiliate of such entities).</a:t>
            </a:r>
          </a:p>
          <a:p>
            <a:r>
              <a:rPr lang="en-US" sz="1800" b="0" dirty="0"/>
              <a:t>(ii) Telecommunications or video surveillance services provided by such entities or using such equipment.</a:t>
            </a:r>
          </a:p>
          <a:p>
            <a:r>
              <a:rPr lang="en-US" sz="1800" b="0" dirty="0"/>
              <a:t>(iii) Telecommunications or video surveillance equipment or services produced or provided by an entity that the Secretary of Defense, in consultation with the Director of the National Intelligence or the Director of the Federal Bureau of Investigation, reasonably believes to be an entity owned or controlled by, or otherwise connected to, the government of a covered foreign country</a:t>
            </a:r>
            <a:r>
              <a:rPr lang="en-US" b="0" dirty="0"/>
              <a:t>.</a:t>
            </a:r>
          </a:p>
          <a:p>
            <a:pPr marL="0" indent="0">
              <a:buNone/>
            </a:pPr>
            <a:endParaRPr lang="en-US" b="0" dirty="0"/>
          </a:p>
        </p:txBody>
      </p:sp>
    </p:spTree>
    <p:extLst>
      <p:ext uri="{BB962C8B-B14F-4D97-AF65-F5344CB8AC3E}">
        <p14:creationId xmlns:p14="http://schemas.microsoft.com/office/powerpoint/2010/main" val="312934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505" y="180474"/>
            <a:ext cx="8494295" cy="848226"/>
          </a:xfrm>
        </p:spPr>
        <p:txBody>
          <a:bodyPr/>
          <a:lstStyle/>
          <a:p>
            <a:r>
              <a:rPr lang="en-US" dirty="0"/>
              <a:t>NEW- §200.320 (a)(1) Micro-purchases</a:t>
            </a:r>
          </a:p>
        </p:txBody>
      </p:sp>
      <p:sp>
        <p:nvSpPr>
          <p:cNvPr id="6" name="Content Placeholder 5"/>
          <p:cNvSpPr>
            <a:spLocks noGrp="1"/>
          </p:cNvSpPr>
          <p:nvPr>
            <p:ph idx="1"/>
          </p:nvPr>
        </p:nvSpPr>
        <p:spPr>
          <a:xfrm>
            <a:off x="192505" y="836196"/>
            <a:ext cx="8867273" cy="3826043"/>
          </a:xfrm>
        </p:spPr>
        <p:txBody>
          <a:bodyPr/>
          <a:lstStyle/>
          <a:p>
            <a:pPr marL="0" indent="0">
              <a:buNone/>
            </a:pPr>
            <a:r>
              <a:rPr lang="en-US" sz="2100" b="0" dirty="0"/>
              <a:t>(iv) Non-Federal entity increase to the micro-purchase threshold up to $50,000. Non-Federal entities may establish a threshold higher than the micro-purchase threshold identified in the FAR in accordance with the requirements of this section. The non-Federal entity may self-certify a threshold up to $50,000 on an annual basis and must maintain documentation to be made available to the Federal awarding agency and auditors in accordance with §200.334. The self certification must include a justification, clear identification of the threshold, and supporting documentation of any of the following: </a:t>
            </a:r>
            <a:endParaRPr lang="en-US" sz="1500" b="0" dirty="0"/>
          </a:p>
          <a:p>
            <a:pPr marL="385763" indent="-385763">
              <a:buAutoNum type="alphaUcParenBoth"/>
            </a:pPr>
            <a:r>
              <a:rPr lang="en-US" sz="1500" b="0" dirty="0"/>
              <a:t>A qualification as a low-risk auditee, in accordance with the criteria in §200.520 for the most recent audit; </a:t>
            </a:r>
          </a:p>
          <a:p>
            <a:pPr marL="385763" indent="-385763">
              <a:buAutoNum type="alphaUcParenBoth"/>
            </a:pPr>
            <a:r>
              <a:rPr lang="en-US" sz="1500" b="0" dirty="0"/>
              <a:t>An annual internal institutional risk assessment to identify, mitigate, and manage financial risks; or, </a:t>
            </a:r>
          </a:p>
          <a:p>
            <a:pPr marL="385763" indent="-385763">
              <a:buAutoNum type="alphaUcParenBoth"/>
            </a:pPr>
            <a:r>
              <a:rPr lang="en-US" sz="1500" b="0" dirty="0"/>
              <a:t>For public institutions, a higher threshold consistent with State law. </a:t>
            </a:r>
            <a:endParaRPr lang="en-US" sz="1500" b="0" u="sng" dirty="0"/>
          </a:p>
        </p:txBody>
      </p:sp>
    </p:spTree>
    <p:extLst>
      <p:ext uri="{BB962C8B-B14F-4D97-AF65-F5344CB8AC3E}">
        <p14:creationId xmlns:p14="http://schemas.microsoft.com/office/powerpoint/2010/main" val="3381583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505" y="180474"/>
            <a:ext cx="8494295" cy="848226"/>
          </a:xfrm>
        </p:spPr>
        <p:txBody>
          <a:bodyPr>
            <a:normAutofit fontScale="90000"/>
          </a:bodyPr>
          <a:lstStyle/>
          <a:p>
            <a:r>
              <a:rPr lang="en-US" dirty="0"/>
              <a:t>NEW- §200.320 (a)(1) Micro-purchases (Continued)</a:t>
            </a:r>
          </a:p>
        </p:txBody>
      </p:sp>
      <p:sp>
        <p:nvSpPr>
          <p:cNvPr id="6" name="Content Placeholder 5"/>
          <p:cNvSpPr>
            <a:spLocks noGrp="1"/>
          </p:cNvSpPr>
          <p:nvPr>
            <p:ph idx="1"/>
          </p:nvPr>
        </p:nvSpPr>
        <p:spPr>
          <a:xfrm>
            <a:off x="192505" y="836196"/>
            <a:ext cx="8867273" cy="3826043"/>
          </a:xfrm>
        </p:spPr>
        <p:txBody>
          <a:bodyPr/>
          <a:lstStyle/>
          <a:p>
            <a:pPr marL="0" indent="0">
              <a:buNone/>
            </a:pPr>
            <a:r>
              <a:rPr lang="en-US" b="0" dirty="0"/>
              <a:t>(v) Non-Federal entity increase to the micro-purchase threshold over $50,000. Micro-purchase thresholds higher than $50,000 must be approved by the cognizant agency for indirect costs. The non-federal entity must submit a request with the requirements included in paragraph (a)(1)(iv) of this section. The increased threshold is valid until there is a change in status in which the justification was approved.</a:t>
            </a:r>
          </a:p>
          <a:p>
            <a:pPr marL="0" indent="0">
              <a:buNone/>
            </a:pPr>
            <a:endParaRPr lang="en-US" b="0" u="sng" dirty="0"/>
          </a:p>
          <a:p>
            <a:r>
              <a:rPr lang="en-US" b="0" dirty="0"/>
              <a:t>These changes significantly reduce the burden on procuring goods and services.</a:t>
            </a:r>
            <a:endParaRPr lang="en-US" b="0" u="sng" dirty="0"/>
          </a:p>
        </p:txBody>
      </p:sp>
    </p:spTree>
    <p:extLst>
      <p:ext uri="{BB962C8B-B14F-4D97-AF65-F5344CB8AC3E}">
        <p14:creationId xmlns:p14="http://schemas.microsoft.com/office/powerpoint/2010/main" val="1458454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221" y="180474"/>
            <a:ext cx="8951495" cy="848226"/>
          </a:xfrm>
        </p:spPr>
        <p:txBody>
          <a:bodyPr/>
          <a:lstStyle/>
          <a:p>
            <a:r>
              <a:rPr lang="en-US" dirty="0"/>
              <a:t>NEW- §200.322 Domestic preferences for procurements.</a:t>
            </a:r>
          </a:p>
        </p:txBody>
      </p:sp>
      <p:sp>
        <p:nvSpPr>
          <p:cNvPr id="6" name="Content Placeholder 5"/>
          <p:cNvSpPr>
            <a:spLocks noGrp="1"/>
          </p:cNvSpPr>
          <p:nvPr>
            <p:ph idx="1"/>
          </p:nvPr>
        </p:nvSpPr>
        <p:spPr>
          <a:xfrm>
            <a:off x="276727" y="1112923"/>
            <a:ext cx="8867273" cy="3826043"/>
          </a:xfrm>
        </p:spPr>
        <p:txBody>
          <a:bodyPr/>
          <a:lstStyle/>
          <a:p>
            <a:r>
              <a:rPr lang="en-US" b="0" dirty="0"/>
              <a:t>In this new section, OMB implements several executive orders relating to domestic preferences in government procurement.</a:t>
            </a:r>
          </a:p>
          <a:p>
            <a:r>
              <a:rPr lang="en-US" b="0" dirty="0"/>
              <a:t>Encourages recipients to "maximize use of goods, products, and materials produced in the United States." </a:t>
            </a:r>
          </a:p>
          <a:p>
            <a:r>
              <a:rPr lang="en-US" b="0" dirty="0"/>
              <a:t>Unsure how agencies will expect recipients to "maximize" this effort (including how this factors into micro-purchases)</a:t>
            </a:r>
          </a:p>
          <a:p>
            <a:r>
              <a:rPr lang="en-US" b="0" dirty="0"/>
              <a:t>Another item to note is that because this is new, it renumbers sections §200.323 through §200.346 </a:t>
            </a:r>
          </a:p>
        </p:txBody>
      </p:sp>
    </p:spTree>
    <p:extLst>
      <p:ext uri="{BB962C8B-B14F-4D97-AF65-F5344CB8AC3E}">
        <p14:creationId xmlns:p14="http://schemas.microsoft.com/office/powerpoint/2010/main" val="2376852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NEW- §200.322 Domestic preferences for procurements. (Continued)</a:t>
            </a:r>
          </a:p>
        </p:txBody>
      </p:sp>
      <p:sp>
        <p:nvSpPr>
          <p:cNvPr id="6" name="Content Placeholder 5"/>
          <p:cNvSpPr>
            <a:spLocks noGrp="1"/>
          </p:cNvSpPr>
          <p:nvPr>
            <p:ph idx="1"/>
          </p:nvPr>
        </p:nvSpPr>
        <p:spPr/>
        <p:txBody>
          <a:bodyPr/>
          <a:lstStyle/>
          <a:p>
            <a:pPr marL="457200" indent="-457200">
              <a:buAutoNum type="alphaLcParenBoth"/>
            </a:pPr>
            <a:r>
              <a:rPr lang="en-US" sz="2100" b="0" dirty="0"/>
              <a:t>As appropriate and to the extent consistent with law, the non-Federal entity should, to the greatest extent practicable under a Federal award, provide a preference for the purchase, acquisition, or use of goods, products, or materials produced in the United States (including but not limited to iron, aluminum, steel, cement, and other manufactured products). The requirements of this section must be included in all </a:t>
            </a:r>
            <a:r>
              <a:rPr lang="en-US" sz="2100" b="0" dirty="0" err="1"/>
              <a:t>subawards</a:t>
            </a:r>
            <a:r>
              <a:rPr lang="en-US" sz="2100" b="0" dirty="0"/>
              <a:t> including all contracts and purchase orders for work or products under this award.</a:t>
            </a:r>
          </a:p>
          <a:p>
            <a:pPr marL="0" indent="0">
              <a:buNone/>
            </a:pPr>
            <a:endParaRPr lang="en-US" sz="2100" b="0" u="sng" dirty="0"/>
          </a:p>
        </p:txBody>
      </p:sp>
    </p:spTree>
    <p:extLst>
      <p:ext uri="{BB962C8B-B14F-4D97-AF65-F5344CB8AC3E}">
        <p14:creationId xmlns:p14="http://schemas.microsoft.com/office/powerpoint/2010/main" val="1266518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§200.332 Requirements for pass-through entities.</a:t>
            </a:r>
          </a:p>
        </p:txBody>
      </p:sp>
      <p:sp>
        <p:nvSpPr>
          <p:cNvPr id="6" name="Content Placeholder 5"/>
          <p:cNvSpPr>
            <a:spLocks noGrp="1"/>
          </p:cNvSpPr>
          <p:nvPr>
            <p:ph idx="1"/>
          </p:nvPr>
        </p:nvSpPr>
        <p:spPr/>
        <p:txBody>
          <a:bodyPr/>
          <a:lstStyle/>
          <a:p>
            <a:r>
              <a:rPr lang="en-US" sz="2300" b="0" dirty="0"/>
              <a:t>Clarifying that pass-through entities are responsible for addressing only a </a:t>
            </a:r>
            <a:r>
              <a:rPr lang="en-US" sz="2300" b="0" dirty="0" err="1"/>
              <a:t>subrecipient's</a:t>
            </a:r>
            <a:r>
              <a:rPr lang="en-US" sz="2300" b="0" dirty="0"/>
              <a:t> audit findings specifically related to its award. In other word, pass-through entities are not responsible for addressing a </a:t>
            </a:r>
            <a:r>
              <a:rPr lang="en-US" sz="2300" b="0" dirty="0" err="1"/>
              <a:t>subrecipient's</a:t>
            </a:r>
            <a:r>
              <a:rPr lang="en-US" sz="2300" b="0" dirty="0"/>
              <a:t> entire audit findings. Instead, the cognizant agency is responsible for addressing a </a:t>
            </a:r>
            <a:r>
              <a:rPr lang="en-US" sz="2300" b="0" dirty="0" err="1"/>
              <a:t>subrecipient's</a:t>
            </a:r>
            <a:r>
              <a:rPr lang="en-US" sz="2300" b="0" dirty="0"/>
              <a:t> entity-wide issues.</a:t>
            </a:r>
          </a:p>
          <a:p>
            <a:r>
              <a:rPr lang="en-US" sz="2300" b="0" dirty="0"/>
              <a:t>OMB directs pass-through entities to use a </a:t>
            </a:r>
            <a:r>
              <a:rPr lang="en-US" sz="2300" b="0" dirty="0" err="1"/>
              <a:t>subrecipient's</a:t>
            </a:r>
            <a:r>
              <a:rPr lang="en-US" sz="2300" b="0" dirty="0"/>
              <a:t> NICRA but, if none exists, the parties are to either negotiate a rate, use the de </a:t>
            </a:r>
            <a:r>
              <a:rPr lang="en-US" sz="2300" b="0" dirty="0" err="1"/>
              <a:t>minimis</a:t>
            </a:r>
            <a:r>
              <a:rPr lang="en-US" sz="2300" b="0" dirty="0"/>
              <a:t> rate, or the subrecipient may use the cost allocation method to account for indirect costs.</a:t>
            </a:r>
          </a:p>
          <a:p>
            <a:pPr marL="0" indent="0">
              <a:buNone/>
            </a:pPr>
            <a:endParaRPr lang="en-US" sz="2300" b="0" u="sng" dirty="0"/>
          </a:p>
        </p:txBody>
      </p:sp>
    </p:spTree>
    <p:extLst>
      <p:ext uri="{BB962C8B-B14F-4D97-AF65-F5344CB8AC3E}">
        <p14:creationId xmlns:p14="http://schemas.microsoft.com/office/powerpoint/2010/main" val="843857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285" y="0"/>
            <a:ext cx="7940842" cy="890337"/>
          </a:xfrm>
        </p:spPr>
        <p:txBody>
          <a:bodyPr/>
          <a:lstStyle/>
          <a:p>
            <a:r>
              <a:rPr lang="en-US" dirty="0"/>
              <a:t>NEW- §200.340 Termination</a:t>
            </a:r>
          </a:p>
        </p:txBody>
      </p:sp>
      <p:sp>
        <p:nvSpPr>
          <p:cNvPr id="6" name="Content Placeholder 5"/>
          <p:cNvSpPr>
            <a:spLocks noGrp="1"/>
          </p:cNvSpPr>
          <p:nvPr>
            <p:ph idx="1"/>
          </p:nvPr>
        </p:nvSpPr>
        <p:spPr>
          <a:xfrm>
            <a:off x="108285" y="709862"/>
            <a:ext cx="8229600" cy="3429000"/>
          </a:xfrm>
        </p:spPr>
        <p:txBody>
          <a:bodyPr/>
          <a:lstStyle/>
          <a:p>
            <a:pPr marL="0" indent="0">
              <a:buNone/>
            </a:pPr>
            <a:r>
              <a:rPr lang="en-US" sz="2000" b="0" dirty="0"/>
              <a:t>OMB revised an agency's ability to terminate to "strengthen the ability" of the awarding agency to terminate federal awards when the program goals or agency priorities are no longer met:</a:t>
            </a:r>
          </a:p>
          <a:p>
            <a:pPr marL="400050" lvl="1" indent="0">
              <a:buNone/>
            </a:pPr>
            <a:r>
              <a:rPr lang="en-US" sz="1600" b="0" dirty="0"/>
              <a:t>(a)The Federal award may be terminated in whole or in part as follows: </a:t>
            </a:r>
          </a:p>
          <a:p>
            <a:pPr marL="400050" lvl="1" indent="0">
              <a:buNone/>
            </a:pPr>
            <a:r>
              <a:rPr lang="en-US" sz="1600" b="0" dirty="0"/>
              <a:t>(2) By the Federal awarding agency or pass-through entity, </a:t>
            </a:r>
            <a:r>
              <a:rPr lang="en-US" sz="1600" b="1" dirty="0"/>
              <a:t>to the greatest extent authorized by law, if an award no longer effectuates the program goals or agency priorities</a:t>
            </a:r>
            <a:r>
              <a:rPr lang="en-US" sz="1600" dirty="0"/>
              <a:t>; </a:t>
            </a:r>
            <a:r>
              <a:rPr lang="en-US" sz="1600" b="0" strike="sngStrike" dirty="0"/>
              <a:t>for cause</a:t>
            </a:r>
            <a:r>
              <a:rPr lang="en-US" sz="1600" strike="sngStrike" dirty="0"/>
              <a:t>;</a:t>
            </a:r>
          </a:p>
          <a:p>
            <a:pPr marL="400050" lvl="1" indent="0">
              <a:buNone/>
            </a:pPr>
            <a:r>
              <a:rPr lang="en-US" sz="1600" b="1" dirty="0"/>
              <a:t>(5) By the Federal awarding agency or pass-through entity pursuant to termination provisions included in the Federal award. </a:t>
            </a:r>
          </a:p>
          <a:p>
            <a:pPr marL="400050" lvl="1" indent="0">
              <a:buNone/>
            </a:pPr>
            <a:r>
              <a:rPr lang="en-US" sz="1600" b="1" dirty="0"/>
              <a:t>(b) A Federal awarding agency should clearly and unambiguously specify termination provisions applicable to each Federal award, in applicable regulations or in the award, consistent with this section.</a:t>
            </a:r>
          </a:p>
          <a:p>
            <a:pPr marL="0" indent="0">
              <a:buNone/>
            </a:pPr>
            <a:r>
              <a:rPr lang="en-US" sz="2000" b="0" dirty="0"/>
              <a:t>Unsure if this provision grants agencies too much leverage to arbitrarily terminate awards.</a:t>
            </a:r>
            <a:endParaRPr lang="en-US" sz="2000" b="0" u="sng" strike="sngStrike" dirty="0"/>
          </a:p>
          <a:p>
            <a:endParaRPr lang="en-US" b="0" dirty="0"/>
          </a:p>
        </p:txBody>
      </p:sp>
    </p:spTree>
    <p:extLst>
      <p:ext uri="{BB962C8B-B14F-4D97-AF65-F5344CB8AC3E}">
        <p14:creationId xmlns:p14="http://schemas.microsoft.com/office/powerpoint/2010/main" val="895667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§200.414 Indirect (F&amp;A) costs. </a:t>
            </a:r>
          </a:p>
        </p:txBody>
      </p:sp>
      <p:sp>
        <p:nvSpPr>
          <p:cNvPr id="6" name="Content Placeholder 5"/>
          <p:cNvSpPr>
            <a:spLocks noGrp="1"/>
          </p:cNvSpPr>
          <p:nvPr>
            <p:ph idx="1"/>
          </p:nvPr>
        </p:nvSpPr>
        <p:spPr/>
        <p:txBody>
          <a:bodyPr/>
          <a:lstStyle/>
          <a:p>
            <a:r>
              <a:rPr lang="en-US" sz="2000" b="0" dirty="0"/>
              <a:t>Revisions expanded the use of the de </a:t>
            </a:r>
            <a:r>
              <a:rPr lang="en-US" sz="2000" b="0" dirty="0" err="1"/>
              <a:t>minimis</a:t>
            </a:r>
            <a:r>
              <a:rPr lang="en-US" sz="2000" b="0" dirty="0"/>
              <a:t> rate of 10 percent of modified total direct costs. </a:t>
            </a:r>
          </a:p>
          <a:p>
            <a:r>
              <a:rPr lang="en-US" sz="2000" b="0" dirty="0"/>
              <a:t>Prior to the revisions, the only non-federal entities that could use the de </a:t>
            </a:r>
            <a:r>
              <a:rPr lang="en-US" sz="2000" b="0" dirty="0" err="1"/>
              <a:t>minimis</a:t>
            </a:r>
            <a:r>
              <a:rPr lang="en-US" sz="2000" b="0" dirty="0"/>
              <a:t> rate were ones that had never received a negotiated indirect cost rate agreement (NICRA). Under the revisions, those entities with expired rates may now use the de </a:t>
            </a:r>
            <a:r>
              <a:rPr lang="en-US" sz="2000" b="0" dirty="0" err="1"/>
              <a:t>minimis</a:t>
            </a:r>
            <a:r>
              <a:rPr lang="en-US" sz="2000" b="0" dirty="0"/>
              <a:t> rate. </a:t>
            </a:r>
          </a:p>
          <a:p>
            <a:r>
              <a:rPr lang="en-US" sz="2000" b="0" dirty="0"/>
              <a:t>Provides added flexibility to those organizations who may have previously had a NICRA but did not want to continue with the exorbitant expense of establishing a new NICRA.</a:t>
            </a:r>
          </a:p>
          <a:p>
            <a:endParaRPr lang="en-US" sz="2000" b="0" dirty="0"/>
          </a:p>
        </p:txBody>
      </p:sp>
    </p:spTree>
    <p:extLst>
      <p:ext uri="{BB962C8B-B14F-4D97-AF65-F5344CB8AC3E}">
        <p14:creationId xmlns:p14="http://schemas.microsoft.com/office/powerpoint/2010/main" val="1122794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§200.414 Indirect (F&amp;A) costs. (Continued) </a:t>
            </a:r>
          </a:p>
        </p:txBody>
      </p:sp>
      <p:sp>
        <p:nvSpPr>
          <p:cNvPr id="3" name="Content Placeholder 2"/>
          <p:cNvSpPr>
            <a:spLocks noGrp="1"/>
          </p:cNvSpPr>
          <p:nvPr>
            <p:ph idx="1"/>
          </p:nvPr>
        </p:nvSpPr>
        <p:spPr/>
        <p:txBody>
          <a:bodyPr/>
          <a:lstStyle/>
          <a:p>
            <a:r>
              <a:rPr lang="en-US" b="0" dirty="0"/>
              <a:t>Recipients should be aware that new paragraph (h) to 200.414 requires that certain information relating to NICRAs are collected and displayed on a public website. </a:t>
            </a:r>
          </a:p>
          <a:p>
            <a:r>
              <a:rPr lang="en-US" b="0" dirty="0"/>
              <a:t>To avoid publishing proprietary information, OMB limits the type of information to the indirect negotiated rate, distribution base, and the rate type.</a:t>
            </a:r>
          </a:p>
        </p:txBody>
      </p:sp>
      <p:sp>
        <p:nvSpPr>
          <p:cNvPr id="4" name="Slide Number Placeholder 3"/>
          <p:cNvSpPr>
            <a:spLocks noGrp="1"/>
          </p:cNvSpPr>
          <p:nvPr>
            <p:ph type="sldNum" sz="quarter" idx="4"/>
          </p:nvPr>
        </p:nvSpPr>
        <p:spPr/>
        <p:txBody>
          <a:bodyPr/>
          <a:lstStyle/>
          <a:p>
            <a:fld id="{6DAB3F6F-6A30-410C-8DAB-3E7769D71CBC}" type="slidenum">
              <a:rPr lang="en-US" smtClean="0"/>
              <a:pPr/>
              <a:t>49</a:t>
            </a:fld>
            <a:endParaRPr lang="en-US" dirty="0"/>
          </a:p>
        </p:txBody>
      </p:sp>
    </p:spTree>
    <p:extLst>
      <p:ext uri="{BB962C8B-B14F-4D97-AF65-F5344CB8AC3E}">
        <p14:creationId xmlns:p14="http://schemas.microsoft.com/office/powerpoint/2010/main" val="167202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Coronavirus Relief Fund </a:t>
            </a:r>
          </a:p>
        </p:txBody>
      </p:sp>
      <p:graphicFrame>
        <p:nvGraphicFramePr>
          <p:cNvPr id="5" name="Content Placeholder 4"/>
          <p:cNvGraphicFramePr>
            <a:graphicFrameLocks noGrp="1"/>
          </p:cNvGraphicFramePr>
          <p:nvPr>
            <p:ph idx="1"/>
          </p:nvPr>
        </p:nvGraphicFramePr>
        <p:xfrm>
          <a:off x="148015" y="960861"/>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4"/>
          </p:nvPr>
        </p:nvSpPr>
        <p:spPr/>
        <p:txBody>
          <a:bodyPr/>
          <a:lstStyle/>
          <a:p>
            <a:fld id="{6DAB3F6F-6A30-410C-8DAB-3E7769D71CBC}" type="slidenum">
              <a:rPr lang="en-US" smtClean="0"/>
              <a:pPr/>
              <a:t>5</a:t>
            </a:fld>
            <a:endParaRPr lang="en-US" dirty="0"/>
          </a:p>
        </p:txBody>
      </p:sp>
    </p:spTree>
    <p:extLst>
      <p:ext uri="{BB962C8B-B14F-4D97-AF65-F5344CB8AC3E}">
        <p14:creationId xmlns:p14="http://schemas.microsoft.com/office/powerpoint/2010/main" val="144918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221" y="180474"/>
            <a:ext cx="8951495" cy="848226"/>
          </a:xfrm>
        </p:spPr>
        <p:txBody>
          <a:bodyPr/>
          <a:lstStyle/>
          <a:p>
            <a:r>
              <a:rPr lang="en-US" dirty="0"/>
              <a:t>§200.414 Indirect (F&amp;A) costs. (Continued) </a:t>
            </a:r>
          </a:p>
        </p:txBody>
      </p:sp>
      <p:sp>
        <p:nvSpPr>
          <p:cNvPr id="6" name="Content Placeholder 5"/>
          <p:cNvSpPr>
            <a:spLocks noGrp="1"/>
          </p:cNvSpPr>
          <p:nvPr>
            <p:ph idx="1"/>
          </p:nvPr>
        </p:nvSpPr>
        <p:spPr>
          <a:xfrm>
            <a:off x="126332" y="1028701"/>
            <a:ext cx="8867273" cy="3826043"/>
          </a:xfrm>
        </p:spPr>
        <p:txBody>
          <a:bodyPr/>
          <a:lstStyle/>
          <a:p>
            <a:pPr marL="0" indent="0">
              <a:buNone/>
            </a:pPr>
            <a:r>
              <a:rPr lang="en-US" sz="1800" b="0" dirty="0"/>
              <a:t>(f) In addition to the procedures outlined in the appendices in paragraph (e) of this section, any non-Federal entity </a:t>
            </a:r>
            <a:r>
              <a:rPr lang="en-US" sz="1800" dirty="0"/>
              <a:t>that does not have a current negotiated (including provisional) rate </a:t>
            </a:r>
            <a:r>
              <a:rPr lang="en-US" sz="1800" b="0" strike="sngStrike" dirty="0"/>
              <a:t>that has never received a negotiated indirect cost rate</a:t>
            </a:r>
            <a:r>
              <a:rPr lang="en-US" sz="1800" b="0" dirty="0"/>
              <a:t>, except for those non-Federal entities described in appendix VII to part 200, paragraph D.1.b, may elect to charge a de </a:t>
            </a:r>
            <a:r>
              <a:rPr lang="en-US" sz="1800" b="0" dirty="0" err="1"/>
              <a:t>minimis</a:t>
            </a:r>
            <a:r>
              <a:rPr lang="en-US" sz="1800" b="0" dirty="0"/>
              <a:t> rate of 10% of modified total direct costs (MTDC) which may be used indefinitely. </a:t>
            </a:r>
            <a:r>
              <a:rPr lang="en-US" sz="1800" dirty="0"/>
              <a:t>No documentation is required to justify the 10% de </a:t>
            </a:r>
            <a:r>
              <a:rPr lang="en-US" sz="1800" dirty="0" err="1"/>
              <a:t>minimis</a:t>
            </a:r>
            <a:r>
              <a:rPr lang="en-US" sz="1800" dirty="0"/>
              <a:t> indirect cost rate. </a:t>
            </a:r>
          </a:p>
          <a:p>
            <a:pPr marL="0" indent="0">
              <a:buNone/>
            </a:pPr>
            <a:endParaRPr lang="en-US" sz="1800" dirty="0"/>
          </a:p>
          <a:p>
            <a:pPr marL="0" indent="0">
              <a:buNone/>
            </a:pPr>
            <a:r>
              <a:rPr lang="en-US" sz="1800" dirty="0"/>
              <a:t>(h) The federally negotiated indirect rate, distribution base, and rate type for a non-Federal entity (except for the Indian tribes or tribal organizations, as defined in the Indian Self Determination, Education and Assistance Act, 25 U.S.C. 450b(1)) must be available publicly on an OMB-designated Federal Web site.</a:t>
            </a:r>
            <a:endParaRPr lang="en-US" sz="1800" u="sng" strike="sngStrike" dirty="0"/>
          </a:p>
        </p:txBody>
      </p:sp>
    </p:spTree>
    <p:extLst>
      <p:ext uri="{BB962C8B-B14F-4D97-AF65-F5344CB8AC3E}">
        <p14:creationId xmlns:p14="http://schemas.microsoft.com/office/powerpoint/2010/main" val="1568222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§200.344 Closeout. </a:t>
            </a:r>
          </a:p>
        </p:txBody>
      </p:sp>
      <p:sp>
        <p:nvSpPr>
          <p:cNvPr id="6" name="Content Placeholder 5"/>
          <p:cNvSpPr>
            <a:spLocks noGrp="1"/>
          </p:cNvSpPr>
          <p:nvPr>
            <p:ph idx="1"/>
          </p:nvPr>
        </p:nvSpPr>
        <p:spPr/>
        <p:txBody>
          <a:bodyPr/>
          <a:lstStyle/>
          <a:p>
            <a:r>
              <a:rPr lang="en-US" b="0" dirty="0"/>
              <a:t>OMB revised the time period for recipients to submit closeout reports and liquidate all financial obligations from 90 days to 120 days.</a:t>
            </a:r>
          </a:p>
          <a:p>
            <a:pPr marL="0" indent="0">
              <a:buNone/>
            </a:pPr>
            <a:endParaRPr lang="en-US" b="0" dirty="0"/>
          </a:p>
          <a:p>
            <a:r>
              <a:rPr lang="en-US" b="0" dirty="0"/>
              <a:t>To avoid the risk that recipients may not closeout awards, OMB directs agencies to report failures to submit final closeout reports as a "failure to comply with the terms and conditions of the award."</a:t>
            </a:r>
            <a:endParaRPr lang="en-US" sz="1800" u="sng" strike="sngStrike" dirty="0"/>
          </a:p>
        </p:txBody>
      </p:sp>
    </p:spTree>
    <p:extLst>
      <p:ext uri="{BB962C8B-B14F-4D97-AF65-F5344CB8AC3E}">
        <p14:creationId xmlns:p14="http://schemas.microsoft.com/office/powerpoint/2010/main" val="1520516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221" y="180474"/>
            <a:ext cx="8951495" cy="848226"/>
          </a:xfrm>
        </p:spPr>
        <p:txBody>
          <a:bodyPr/>
          <a:lstStyle/>
          <a:p>
            <a:r>
              <a:rPr lang="en-US" dirty="0"/>
              <a:t>NEW- §200.344 Closeout. </a:t>
            </a:r>
          </a:p>
        </p:txBody>
      </p:sp>
      <p:sp>
        <p:nvSpPr>
          <p:cNvPr id="6" name="Content Placeholder 5"/>
          <p:cNvSpPr>
            <a:spLocks noGrp="1"/>
          </p:cNvSpPr>
          <p:nvPr>
            <p:ph idx="1"/>
          </p:nvPr>
        </p:nvSpPr>
        <p:spPr>
          <a:xfrm>
            <a:off x="276727" y="1028701"/>
            <a:ext cx="8867273" cy="3826043"/>
          </a:xfrm>
        </p:spPr>
        <p:txBody>
          <a:bodyPr/>
          <a:lstStyle/>
          <a:p>
            <a:pPr marL="0" indent="0">
              <a:buNone/>
            </a:pPr>
            <a:r>
              <a:rPr lang="en-US" sz="1800" b="0" dirty="0"/>
              <a:t>The Federal awarding agency or pass-through entity will close out the Federal award when it determines that all applicable administrative actions and all required work of the Federal award have been completed by the non-Federal entity. </a:t>
            </a:r>
            <a:r>
              <a:rPr lang="en-US" sz="1800" dirty="0"/>
              <a:t>If the non-Federal entity fails to complete the requirements, the Federal awarding agency or pass-through entity will proceed to close out the Federal award with the information available.</a:t>
            </a:r>
          </a:p>
          <a:p>
            <a:pPr marL="0" indent="0">
              <a:buNone/>
            </a:pPr>
            <a:r>
              <a:rPr lang="en-US" sz="1600" b="0" dirty="0"/>
              <a:t>(a)The </a:t>
            </a:r>
            <a:r>
              <a:rPr lang="en-US" sz="1600" b="0" strike="sngStrike" dirty="0"/>
              <a:t>non-Federal</a:t>
            </a:r>
            <a:r>
              <a:rPr lang="en-US" sz="1600" b="0" dirty="0"/>
              <a:t> </a:t>
            </a:r>
            <a:r>
              <a:rPr lang="en-US" sz="1600" b="0" strike="sngStrike" dirty="0"/>
              <a:t>entity </a:t>
            </a:r>
            <a:r>
              <a:rPr lang="en-US" sz="1600" dirty="0"/>
              <a:t>recipient</a:t>
            </a:r>
            <a:r>
              <a:rPr lang="en-US" sz="1600" b="0" dirty="0"/>
              <a:t> must submit, no later than </a:t>
            </a:r>
            <a:r>
              <a:rPr lang="en-US" sz="1600" b="0" strike="sngStrike" dirty="0"/>
              <a:t>90</a:t>
            </a:r>
            <a:r>
              <a:rPr lang="en-US" sz="1600" b="0" dirty="0"/>
              <a:t> </a:t>
            </a:r>
            <a:r>
              <a:rPr lang="en-US" sz="1600" dirty="0"/>
              <a:t>120</a:t>
            </a:r>
            <a:r>
              <a:rPr lang="en-US" sz="1600" b="0" dirty="0"/>
              <a:t> calendar days after the end date of the period of performance, all financial, performance, and other reports as required by the terms and conditions of the Federal award. </a:t>
            </a:r>
            <a:r>
              <a:rPr lang="en-US" sz="1600" dirty="0"/>
              <a:t>A subrecipient must submit to the pass-through entity, no later than 90 calendar days (or an earlier date as agreed upon by the pass-through entity and subrecipient) after the end date of the period of performance, all financial, performance, and other reports as required by the terms and conditions of the Federal award. </a:t>
            </a:r>
            <a:r>
              <a:rPr lang="en-US" sz="1600" b="0" dirty="0"/>
              <a:t>The Federal awarding agency or pass-through entity may approve extensions when requested </a:t>
            </a:r>
            <a:r>
              <a:rPr lang="en-US" sz="1600" dirty="0"/>
              <a:t>and justified </a:t>
            </a:r>
            <a:r>
              <a:rPr lang="en-US" sz="1600" b="0" dirty="0"/>
              <a:t>by the </a:t>
            </a:r>
            <a:r>
              <a:rPr lang="en-US" sz="1600" b="0" dirty="0" err="1"/>
              <a:t>nonFederal</a:t>
            </a:r>
            <a:r>
              <a:rPr lang="en-US" sz="1600" b="0" dirty="0"/>
              <a:t> entity, </a:t>
            </a:r>
            <a:r>
              <a:rPr lang="en-US" sz="1600" dirty="0"/>
              <a:t>as applicable. </a:t>
            </a:r>
          </a:p>
          <a:p>
            <a:pPr marL="0" indent="0">
              <a:buNone/>
            </a:pPr>
            <a:endParaRPr lang="en-US" sz="1688" u="sng" strike="sngStrike" dirty="0"/>
          </a:p>
        </p:txBody>
      </p:sp>
    </p:spTree>
    <p:extLst>
      <p:ext uri="{BB962C8B-B14F-4D97-AF65-F5344CB8AC3E}">
        <p14:creationId xmlns:p14="http://schemas.microsoft.com/office/powerpoint/2010/main" val="62842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48"/>
            <a:ext cx="8229600" cy="685800"/>
          </a:xfrm>
        </p:spPr>
        <p:txBody>
          <a:bodyPr/>
          <a:lstStyle/>
          <a:p>
            <a:r>
              <a:rPr lang="en-US" dirty="0"/>
              <a:t>Polling Question #5</a:t>
            </a:r>
          </a:p>
        </p:txBody>
      </p:sp>
      <p:sp>
        <p:nvSpPr>
          <p:cNvPr id="3" name="Content Placeholder 2"/>
          <p:cNvSpPr>
            <a:spLocks noGrp="1"/>
          </p:cNvSpPr>
          <p:nvPr>
            <p:ph idx="1"/>
          </p:nvPr>
        </p:nvSpPr>
        <p:spPr>
          <a:xfrm>
            <a:off x="226955" y="730615"/>
            <a:ext cx="8673643" cy="3429000"/>
          </a:xfrm>
        </p:spPr>
        <p:txBody>
          <a:bodyPr>
            <a:normAutofit fontScale="70000" lnSpcReduction="20000"/>
          </a:bodyPr>
          <a:lstStyle/>
          <a:p>
            <a:endParaRPr lang="en-US" b="0" dirty="0"/>
          </a:p>
          <a:p>
            <a:r>
              <a:rPr lang="en-US" b="0" dirty="0"/>
              <a:t>Question: Which of the following is a correct statement regarding any changes in the UG?</a:t>
            </a:r>
          </a:p>
          <a:p>
            <a:r>
              <a:rPr lang="en-US" b="0" dirty="0"/>
              <a:t>Answer:</a:t>
            </a:r>
          </a:p>
          <a:p>
            <a:r>
              <a:rPr lang="en-US" b="0" dirty="0"/>
              <a:t>A. The definitions “Catalog for Federal Domestic Assistance (</a:t>
            </a:r>
            <a:r>
              <a:rPr lang="en-US" b="0" dirty="0" err="1"/>
              <a:t>CFDA</a:t>
            </a:r>
            <a:r>
              <a:rPr lang="en-US" b="0" dirty="0"/>
              <a:t>) number” and “</a:t>
            </a:r>
            <a:r>
              <a:rPr lang="en-US" b="0" dirty="0" err="1"/>
              <a:t>CFDA</a:t>
            </a:r>
            <a:r>
              <a:rPr lang="en-US" b="0" dirty="0"/>
              <a:t> program title” have been replaced with the terms “Assistance Listings number” and “Assistance Listings program title”.</a:t>
            </a:r>
          </a:p>
          <a:p>
            <a:r>
              <a:rPr lang="en-US" b="0" dirty="0"/>
              <a:t>B. OMB is revising the guidance to increase the micro-purchase threshold from $3,500 to $10,000, raising the simplified acquisition threshold from $100,000 to $250,000, and allowing non-Federal entities to request a micro-purchase threshold higher than $10,000 based on certain conditions. </a:t>
            </a:r>
          </a:p>
          <a:p>
            <a:r>
              <a:rPr lang="en-US" b="0" dirty="0"/>
              <a:t>C. A non-Federal entity must liquidate all financial obligations incurred under the Federal award no later than 120 calendar days after the end date of the period of performance as specified in the terms and conditions of the Federal award.</a:t>
            </a:r>
          </a:p>
          <a:p>
            <a:r>
              <a:rPr lang="en-US" b="0" dirty="0"/>
              <a:t>D. All of the above</a:t>
            </a:r>
          </a:p>
          <a:p>
            <a:pPr marL="0" indent="0">
              <a:buNone/>
            </a:pPr>
            <a:endParaRPr lang="en-US" b="0" dirty="0"/>
          </a:p>
        </p:txBody>
      </p:sp>
      <p:sp>
        <p:nvSpPr>
          <p:cNvPr id="4" name="Slide Number Placeholder 3"/>
          <p:cNvSpPr>
            <a:spLocks noGrp="1"/>
          </p:cNvSpPr>
          <p:nvPr>
            <p:ph type="sldNum" sz="quarter" idx="4"/>
          </p:nvPr>
        </p:nvSpPr>
        <p:spPr/>
        <p:txBody>
          <a:bodyPr/>
          <a:lstStyle/>
          <a:p>
            <a:fld id="{6DAB3F6F-6A30-410C-8DAB-3E7769D71CBC}" type="slidenum">
              <a:rPr lang="en-US" smtClean="0"/>
              <a:pPr/>
              <a:t>53</a:t>
            </a:fld>
            <a:endParaRPr lang="en-US" dirty="0"/>
          </a:p>
        </p:txBody>
      </p:sp>
    </p:spTree>
    <p:extLst>
      <p:ext uri="{BB962C8B-B14F-4D97-AF65-F5344CB8AC3E}">
        <p14:creationId xmlns:p14="http://schemas.microsoft.com/office/powerpoint/2010/main" val="4012153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3847-2F2F-4780-A96F-DABA8447E13F}"/>
              </a:ext>
            </a:extLst>
          </p:cNvPr>
          <p:cNvSpPr>
            <a:spLocks noGrp="1"/>
          </p:cNvSpPr>
          <p:nvPr>
            <p:ph type="title"/>
          </p:nvPr>
        </p:nvSpPr>
        <p:spPr/>
        <p:txBody>
          <a:bodyPr/>
          <a:lstStyle/>
          <a:p>
            <a:r>
              <a:rPr lang="en-US" dirty="0"/>
              <a:t>Best Practices and Resources</a:t>
            </a:r>
          </a:p>
        </p:txBody>
      </p:sp>
      <p:sp>
        <p:nvSpPr>
          <p:cNvPr id="3" name="Content Placeholder 2">
            <a:extLst>
              <a:ext uri="{FF2B5EF4-FFF2-40B4-BE49-F238E27FC236}">
                <a16:creationId xmlns:a16="http://schemas.microsoft.com/office/drawing/2014/main" id="{E7C01AD9-4176-4BB3-942A-65A42B6ACBAE}"/>
              </a:ext>
            </a:extLst>
          </p:cNvPr>
          <p:cNvSpPr>
            <a:spLocks noGrp="1"/>
          </p:cNvSpPr>
          <p:nvPr>
            <p:ph idx="1"/>
          </p:nvPr>
        </p:nvSpPr>
        <p:spPr/>
        <p:txBody>
          <a:bodyPr/>
          <a:lstStyle/>
          <a:p>
            <a:r>
              <a:rPr lang="en-US" sz="1800" b="0" dirty="0"/>
              <a:t>Work with your organization to develop effective strategies for implementing grant management policies and procedures</a:t>
            </a:r>
          </a:p>
          <a:p>
            <a:r>
              <a:rPr lang="en-US" sz="1800" b="0" dirty="0"/>
              <a:t>Assist with resources to ease the burden of grant compliance</a:t>
            </a:r>
          </a:p>
          <a:p>
            <a:r>
              <a:rPr lang="en-US" sz="1800" b="0" dirty="0"/>
              <a:t>Help your organization with subrecipient risk assessment and monitoring </a:t>
            </a:r>
          </a:p>
          <a:p>
            <a:r>
              <a:rPr lang="en-US" sz="1800" b="0" dirty="0"/>
              <a:t>Assist in the setup and processing of applications for grant programs or rental assistance initiatives </a:t>
            </a:r>
          </a:p>
          <a:p>
            <a:r>
              <a:rPr lang="en-US" sz="1800" b="0" dirty="0"/>
              <a:t>Articles, future events, and other resources at CLAconnect.com: </a:t>
            </a:r>
            <a:r>
              <a:rPr lang="en-US" sz="1800" b="0" dirty="0">
                <a:hlinkClick r:id="rId2"/>
              </a:rPr>
              <a:t>https://www.claconnect.com/resources/articles/2021/american-rescue-plan-act-evaluating-the-impact-on-states-and-governments</a:t>
            </a:r>
            <a:endParaRPr lang="en-US" sz="1800" b="0" dirty="0"/>
          </a:p>
          <a:p>
            <a:r>
              <a:rPr lang="en-US" sz="1800" b="0" dirty="0"/>
              <a:t>Emergency Rental Assistance Programs: </a:t>
            </a:r>
            <a:r>
              <a:rPr lang="en-US" sz="1800" b="0" dirty="0">
                <a:hlinkClick r:id="rId3"/>
              </a:rPr>
              <a:t>https://home.treasury.gov/system/files/136/Emergency-Rental-Assistance-Data-and-Methodology-1-11-21.pdf</a:t>
            </a:r>
            <a:r>
              <a:rPr lang="en-US" sz="1800" b="0" dirty="0"/>
              <a:t>.</a:t>
            </a:r>
          </a:p>
          <a:p>
            <a:endParaRPr lang="en-US" sz="1800" b="0" dirty="0"/>
          </a:p>
          <a:p>
            <a:endParaRPr lang="en-US" dirty="0"/>
          </a:p>
        </p:txBody>
      </p:sp>
      <p:sp>
        <p:nvSpPr>
          <p:cNvPr id="4" name="Slide Number Placeholder 3">
            <a:extLst>
              <a:ext uri="{FF2B5EF4-FFF2-40B4-BE49-F238E27FC236}">
                <a16:creationId xmlns:a16="http://schemas.microsoft.com/office/drawing/2014/main" id="{EC14EF46-F1A9-4099-838A-7D2DF7EC266E}"/>
              </a:ext>
            </a:extLst>
          </p:cNvPr>
          <p:cNvSpPr>
            <a:spLocks noGrp="1"/>
          </p:cNvSpPr>
          <p:nvPr>
            <p:ph type="sldNum" sz="quarter" idx="4"/>
          </p:nvPr>
        </p:nvSpPr>
        <p:spPr/>
        <p:txBody>
          <a:bodyPr/>
          <a:lstStyle/>
          <a:p>
            <a:fld id="{6DAB3F6F-6A30-410C-8DAB-3E7769D71CBC}" type="slidenum">
              <a:rPr lang="en-US" smtClean="0"/>
              <a:pPr/>
              <a:t>54</a:t>
            </a:fld>
            <a:endParaRPr lang="en-US" dirty="0"/>
          </a:p>
        </p:txBody>
      </p:sp>
    </p:spTree>
    <p:extLst>
      <p:ext uri="{BB962C8B-B14F-4D97-AF65-F5344CB8AC3E}">
        <p14:creationId xmlns:p14="http://schemas.microsoft.com/office/powerpoint/2010/main" val="605960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A8772D-D597-4034-8659-1E9C32E7D37A}"/>
              </a:ext>
            </a:extLst>
          </p:cNvPr>
          <p:cNvSpPr>
            <a:spLocks noGrp="1"/>
          </p:cNvSpPr>
          <p:nvPr>
            <p:ph sz="half" idx="2"/>
          </p:nvPr>
        </p:nvSpPr>
        <p:spPr/>
        <p:txBody>
          <a:bodyPr/>
          <a:lstStyle/>
          <a:p>
            <a:r>
              <a:rPr lang="en-US" dirty="0"/>
              <a:t>Laura Beltran-Schmitz, CPA, </a:t>
            </a:r>
            <a:r>
              <a:rPr lang="en-US" dirty="0" err="1"/>
              <a:t>CGFM</a:t>
            </a:r>
            <a:r>
              <a:rPr lang="en-US" dirty="0"/>
              <a:t>, </a:t>
            </a:r>
            <a:r>
              <a:rPr lang="en-US" dirty="0" err="1"/>
              <a:t>CFE</a:t>
            </a:r>
            <a:r>
              <a:rPr lang="en-US" dirty="0"/>
              <a:t>, CICA</a:t>
            </a:r>
          </a:p>
          <a:p>
            <a:r>
              <a:rPr lang="en-US" dirty="0"/>
              <a:t>Director, State and Local Government</a:t>
            </a:r>
          </a:p>
          <a:p>
            <a:r>
              <a:rPr lang="en-US" dirty="0">
                <a:hlinkClick r:id="rId2"/>
              </a:rPr>
              <a:t>Laura.Beltran-Schmitz@claconnect.com</a:t>
            </a:r>
            <a:endParaRPr lang="en-US" dirty="0"/>
          </a:p>
          <a:p>
            <a:endParaRPr lang="en-US" dirty="0"/>
          </a:p>
          <a:p>
            <a:endParaRPr lang="en-US" dirty="0"/>
          </a:p>
          <a:p>
            <a:endParaRPr lang="en-US" dirty="0"/>
          </a:p>
          <a:p>
            <a:r>
              <a:rPr lang="en-US" dirty="0"/>
              <a:t>Jane Tinker, CPA</a:t>
            </a:r>
          </a:p>
          <a:p>
            <a:r>
              <a:rPr lang="en-US" dirty="0"/>
              <a:t>Director, State and Local Government</a:t>
            </a:r>
          </a:p>
          <a:p>
            <a:r>
              <a:rPr lang="en-US" dirty="0">
                <a:hlinkClick r:id="rId3"/>
              </a:rPr>
              <a:t>Jane.Tinker@claconnect.com</a:t>
            </a:r>
            <a:endParaRPr lang="en-US" dirty="0"/>
          </a:p>
          <a:p>
            <a:endParaRPr lang="en-US" dirty="0"/>
          </a:p>
        </p:txBody>
      </p:sp>
      <p:pic>
        <p:nvPicPr>
          <p:cNvPr id="4" name="Picture 3">
            <a:extLst>
              <a:ext uri="{FF2B5EF4-FFF2-40B4-BE49-F238E27FC236}">
                <a16:creationId xmlns:a16="http://schemas.microsoft.com/office/drawing/2014/main" id="{4D272655-4598-4752-A494-C5C1963F3609}"/>
              </a:ext>
            </a:extLst>
          </p:cNvPr>
          <p:cNvPicPr>
            <a:picLocks noChangeAspect="1"/>
          </p:cNvPicPr>
          <p:nvPr/>
        </p:nvPicPr>
        <p:blipFill>
          <a:blip r:embed="rId4"/>
          <a:stretch>
            <a:fillRect/>
          </a:stretch>
        </p:blipFill>
        <p:spPr>
          <a:xfrm>
            <a:off x="6808848" y="2349984"/>
            <a:ext cx="1416996" cy="1638935"/>
          </a:xfrm>
          <a:prstGeom prst="rect">
            <a:avLst/>
          </a:prstGeom>
        </p:spPr>
      </p:pic>
      <p:pic>
        <p:nvPicPr>
          <p:cNvPr id="5" name="Picture 4">
            <a:extLst>
              <a:ext uri="{FF2B5EF4-FFF2-40B4-BE49-F238E27FC236}">
                <a16:creationId xmlns:a16="http://schemas.microsoft.com/office/drawing/2014/main" id="{43E2361E-5F0E-4CA5-84CA-ACFE4714C9F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3407" y="412484"/>
            <a:ext cx="1422400" cy="1638935"/>
          </a:xfrm>
          <a:prstGeom prst="rect">
            <a:avLst/>
          </a:prstGeom>
          <a:noFill/>
          <a:ln>
            <a:noFill/>
          </a:ln>
        </p:spPr>
      </p:pic>
    </p:spTree>
    <p:extLst>
      <p:ext uri="{BB962C8B-B14F-4D97-AF65-F5344CB8AC3E}">
        <p14:creationId xmlns:p14="http://schemas.microsoft.com/office/powerpoint/2010/main" val="196004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Coronavirus Relief Fund </a:t>
            </a:r>
          </a:p>
        </p:txBody>
      </p:sp>
      <p:graphicFrame>
        <p:nvGraphicFramePr>
          <p:cNvPr id="5" name="Content Placeholder 4"/>
          <p:cNvGraphicFramePr>
            <a:graphicFrameLocks noGrp="1"/>
          </p:cNvGraphicFramePr>
          <p:nvPr>
            <p:ph idx="1"/>
          </p:nvPr>
        </p:nvGraphicFramePr>
        <p:xfrm>
          <a:off x="148015" y="960861"/>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4"/>
          </p:nvPr>
        </p:nvSpPr>
        <p:spPr/>
        <p:txBody>
          <a:bodyPr/>
          <a:lstStyle/>
          <a:p>
            <a:fld id="{6DAB3F6F-6A30-410C-8DAB-3E7769D71CBC}" type="slidenum">
              <a:rPr lang="en-US" smtClean="0"/>
              <a:pPr/>
              <a:t>6</a:t>
            </a:fld>
            <a:endParaRPr lang="en-US" dirty="0"/>
          </a:p>
        </p:txBody>
      </p:sp>
    </p:spTree>
    <p:extLst>
      <p:ext uri="{BB962C8B-B14F-4D97-AF65-F5344CB8AC3E}">
        <p14:creationId xmlns:p14="http://schemas.microsoft.com/office/powerpoint/2010/main" val="19070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#1</a:t>
            </a:r>
          </a:p>
        </p:txBody>
      </p:sp>
      <p:sp>
        <p:nvSpPr>
          <p:cNvPr id="3" name="Content Placeholder 2"/>
          <p:cNvSpPr>
            <a:spLocks noGrp="1"/>
          </p:cNvSpPr>
          <p:nvPr>
            <p:ph idx="1"/>
          </p:nvPr>
        </p:nvSpPr>
        <p:spPr/>
        <p:txBody>
          <a:bodyPr/>
          <a:lstStyle/>
          <a:p>
            <a:r>
              <a:rPr lang="en-US" sz="1800" b="0" dirty="0"/>
              <a:t>Question: Which is a requirement of expenses under the CRF Program? </a:t>
            </a:r>
          </a:p>
          <a:p>
            <a:r>
              <a:rPr lang="en-US" sz="1800" b="0" dirty="0"/>
              <a:t>Answer:</a:t>
            </a:r>
          </a:p>
          <a:p>
            <a:r>
              <a:rPr lang="en-US" sz="1800" b="0" dirty="0"/>
              <a:t>A. Necessary expenditures incurred due to the public health emergency with respect to COVID–19</a:t>
            </a:r>
          </a:p>
          <a:p>
            <a:r>
              <a:rPr lang="en-US" sz="1800" b="0" dirty="0"/>
              <a:t>B. Not accounted for in the budget most recently approved as of March 27, 2020 for the State or government</a:t>
            </a:r>
          </a:p>
          <a:p>
            <a:r>
              <a:rPr lang="en-US" sz="1800" b="0" dirty="0"/>
              <a:t>C. Incurred during the period that begins on March 1, 2020, and ends on December 30, 2020</a:t>
            </a:r>
          </a:p>
          <a:p>
            <a:r>
              <a:rPr lang="en-US" sz="1800" b="0" dirty="0"/>
              <a:t>D. All of the above</a:t>
            </a:r>
          </a:p>
          <a:p>
            <a:r>
              <a:rPr lang="en-US" sz="1800" b="0" dirty="0"/>
              <a:t>E. A and B</a:t>
            </a:r>
          </a:p>
          <a:p>
            <a:endParaRPr lang="en-US" sz="1800" dirty="0"/>
          </a:p>
          <a:p>
            <a:endParaRPr lang="en-US" sz="1800" dirty="0"/>
          </a:p>
        </p:txBody>
      </p:sp>
      <p:sp>
        <p:nvSpPr>
          <p:cNvPr id="4" name="Slide Number Placeholder 3"/>
          <p:cNvSpPr>
            <a:spLocks noGrp="1"/>
          </p:cNvSpPr>
          <p:nvPr>
            <p:ph type="sldNum" sz="quarter" idx="4"/>
          </p:nvPr>
        </p:nvSpPr>
        <p:spPr/>
        <p:txBody>
          <a:bodyPr/>
          <a:lstStyle/>
          <a:p>
            <a:fld id="{6DAB3F6F-6A30-410C-8DAB-3E7769D71CBC}" type="slidenum">
              <a:rPr lang="en-US" smtClean="0"/>
              <a:pPr/>
              <a:t>7</a:t>
            </a:fld>
            <a:endParaRPr lang="en-US" dirty="0"/>
          </a:p>
        </p:txBody>
      </p:sp>
    </p:spTree>
    <p:extLst>
      <p:ext uri="{BB962C8B-B14F-4D97-AF65-F5344CB8AC3E}">
        <p14:creationId xmlns:p14="http://schemas.microsoft.com/office/powerpoint/2010/main" val="121757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120" y="241300"/>
            <a:ext cx="8229600" cy="685800"/>
          </a:xfrm>
        </p:spPr>
        <p:txBody>
          <a:bodyPr/>
          <a:lstStyle/>
          <a:p>
            <a:r>
              <a:rPr lang="en-US" dirty="0"/>
              <a:t>Coronavirus Relief Fund </a:t>
            </a:r>
          </a:p>
        </p:txBody>
      </p:sp>
      <p:sp>
        <p:nvSpPr>
          <p:cNvPr id="2" name="Slide Number Placeholder 1"/>
          <p:cNvSpPr>
            <a:spLocks noGrp="1"/>
          </p:cNvSpPr>
          <p:nvPr>
            <p:ph type="sldNum" sz="quarter" idx="4"/>
          </p:nvPr>
        </p:nvSpPr>
        <p:spPr/>
        <p:txBody>
          <a:bodyPr/>
          <a:lstStyle/>
          <a:p>
            <a:fld id="{6DAB3F6F-6A30-410C-8DAB-3E7769D71CBC}" type="slidenum">
              <a:rPr lang="en-US" smtClean="0"/>
              <a:pPr/>
              <a:t>8</a:t>
            </a:fld>
            <a:endParaRPr lang="en-US" dirty="0"/>
          </a:p>
        </p:txBody>
      </p:sp>
      <p:graphicFrame>
        <p:nvGraphicFramePr>
          <p:cNvPr id="5" name="Diagram 4"/>
          <p:cNvGraphicFramePr/>
          <p:nvPr>
            <p:extLst>
              <p:ext uri="{D42A27DB-BD31-4B8C-83A1-F6EECF244321}">
                <p14:modId xmlns:p14="http://schemas.microsoft.com/office/powerpoint/2010/main" val="2564651466"/>
              </p:ext>
            </p:extLst>
          </p:nvPr>
        </p:nvGraphicFramePr>
        <p:xfrm>
          <a:off x="365759" y="873125"/>
          <a:ext cx="809413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557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49" y="117178"/>
            <a:ext cx="8229600" cy="685800"/>
          </a:xfrm>
        </p:spPr>
        <p:txBody>
          <a:bodyPr/>
          <a:lstStyle/>
          <a:p>
            <a:r>
              <a:rPr lang="en-US" dirty="0"/>
              <a:t>1. Necessary expenditures </a:t>
            </a:r>
          </a:p>
        </p:txBody>
      </p:sp>
      <p:sp>
        <p:nvSpPr>
          <p:cNvPr id="3" name="Content Placeholder 2"/>
          <p:cNvSpPr>
            <a:spLocks noGrp="1"/>
          </p:cNvSpPr>
          <p:nvPr>
            <p:ph idx="1"/>
          </p:nvPr>
        </p:nvSpPr>
        <p:spPr>
          <a:xfrm>
            <a:off x="233534" y="802978"/>
            <a:ext cx="8229600" cy="3429000"/>
          </a:xfrm>
        </p:spPr>
        <p:txBody>
          <a:bodyPr>
            <a:normAutofit fontScale="92500" lnSpcReduction="10000"/>
          </a:bodyPr>
          <a:lstStyle/>
          <a:p>
            <a:r>
              <a:rPr lang="en-US" b="0" dirty="0"/>
              <a:t>Must be used for actions taken to respond to the public health emergency </a:t>
            </a:r>
          </a:p>
          <a:p>
            <a:r>
              <a:rPr lang="en-US" b="0" dirty="0"/>
              <a:t>May include expenditures incurred to respond</a:t>
            </a:r>
          </a:p>
          <a:p>
            <a:pPr lvl="1"/>
            <a:r>
              <a:rPr lang="en-US" dirty="0"/>
              <a:t>directly to the emergency, such as by addressing medical or public health needs </a:t>
            </a:r>
          </a:p>
          <a:p>
            <a:pPr lvl="1"/>
            <a:r>
              <a:rPr lang="en-US" dirty="0"/>
              <a:t>to second-order effects of the emergency, such as by providing economic support to those suffering from employment or business interruptions due to COVID-19-related business closures </a:t>
            </a:r>
          </a:p>
          <a:p>
            <a:r>
              <a:rPr lang="en-US" b="0" dirty="0"/>
              <a:t>Revenue replacement is not a permissible use of Fund payments</a:t>
            </a:r>
          </a:p>
          <a:p>
            <a:r>
              <a:rPr lang="en-US" b="0" dirty="0"/>
              <a:t>Must be necessary</a:t>
            </a:r>
          </a:p>
          <a:p>
            <a:pPr lvl="1"/>
            <a:r>
              <a:rPr lang="en-US" dirty="0"/>
              <a:t>Reasonably necessary for its intended use in the reasonable judgment of the government officials responsible for spending Fund payments </a:t>
            </a:r>
          </a:p>
          <a:p>
            <a:pPr marL="0" indent="0">
              <a:buNone/>
            </a:pPr>
            <a:endParaRPr lang="en-US" b="0" dirty="0"/>
          </a:p>
          <a:p>
            <a:pPr lvl="1"/>
            <a:endParaRPr lang="en-US" dirty="0"/>
          </a:p>
        </p:txBody>
      </p:sp>
      <p:sp>
        <p:nvSpPr>
          <p:cNvPr id="4" name="Slide Number Placeholder 3"/>
          <p:cNvSpPr>
            <a:spLocks noGrp="1"/>
          </p:cNvSpPr>
          <p:nvPr>
            <p:ph type="sldNum" sz="quarter" idx="4"/>
          </p:nvPr>
        </p:nvSpPr>
        <p:spPr/>
        <p:txBody>
          <a:bodyPr/>
          <a:lstStyle/>
          <a:p>
            <a:fld id="{6DAB3F6F-6A30-410C-8DAB-3E7769D71CBC}" type="slidenum">
              <a:rPr lang="en-US" smtClean="0"/>
              <a:pPr/>
              <a:t>9</a:t>
            </a:fld>
            <a:endParaRPr lang="en-US" dirty="0"/>
          </a:p>
        </p:txBody>
      </p:sp>
    </p:spTree>
    <p:extLst>
      <p:ext uri="{BB962C8B-B14F-4D97-AF65-F5344CB8AC3E}">
        <p14:creationId xmlns:p14="http://schemas.microsoft.com/office/powerpoint/2010/main" val="1330018430"/>
      </p:ext>
    </p:extLst>
  </p:cSld>
  <p:clrMapOvr>
    <a:masterClrMapping/>
  </p:clrMapOvr>
</p:sld>
</file>

<file path=ppt/theme/theme1.xml><?xml version="1.0" encoding="utf-8"?>
<a:theme xmlns:a="http://schemas.openxmlformats.org/drawingml/2006/main" name="1-CLA-PowerPoint HD">
  <a:themeElements>
    <a:clrScheme name="CLA Colors">
      <a:dk1>
        <a:srgbClr val="414142"/>
      </a:dk1>
      <a:lt1>
        <a:srgbClr val="FFFFFF"/>
      </a:lt1>
      <a:dk2>
        <a:srgbClr val="414142"/>
      </a:dk2>
      <a:lt2>
        <a:srgbClr val="DAD8D7"/>
      </a:lt2>
      <a:accent1>
        <a:srgbClr val="1F80BC"/>
      </a:accent1>
      <a:accent2>
        <a:srgbClr val="C8712D"/>
      </a:accent2>
      <a:accent3>
        <a:srgbClr val="819F3D"/>
      </a:accent3>
      <a:accent4>
        <a:srgbClr val="59365C"/>
      </a:accent4>
      <a:accent5>
        <a:srgbClr val="FFC91D"/>
      </a:accent5>
      <a:accent6>
        <a:srgbClr val="DAD8D7"/>
      </a:accent6>
      <a:hlink>
        <a:srgbClr val="57A0CC"/>
      </a:hlink>
      <a:folHlink>
        <a:srgbClr val="593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5" id="{D0D12D2C-14FC-5B4F-B250-A02DB44A6CD0}" vid="{AAEECE49-CC26-084E-8BDE-9597DF01B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7038C7771D4E41A4307E6E96F1CD1F" ma:contentTypeVersion="5" ma:contentTypeDescription="Create a new document." ma:contentTypeScope="" ma:versionID="05a892c92d6700417a3f52dee0617eef">
  <xsd:schema xmlns:xsd="http://www.w3.org/2001/XMLSchema" xmlns:xs="http://www.w3.org/2001/XMLSchema" xmlns:p="http://schemas.microsoft.com/office/2006/metadata/properties" xmlns:ns3="8f096940-00d0-4908-a98b-4a999e89c333" xmlns:ns4="c8063756-ce4f-4a3c-8463-b71c11f83655" targetNamespace="http://schemas.microsoft.com/office/2006/metadata/properties" ma:root="true" ma:fieldsID="db69f165e028d86f9d447fed9c7ce628" ns3:_="" ns4:_="">
    <xsd:import namespace="8f096940-00d0-4908-a98b-4a999e89c333"/>
    <xsd:import namespace="c8063756-ce4f-4a3c-8463-b71c11f8365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96940-00d0-4908-a98b-4a999e89c3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063756-ce4f-4a3c-8463-b71c11f8365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6F980C-8FF8-48C8-BE1D-85EB9E82CFF6}">
  <ds:schemaRefs>
    <ds:schemaRef ds:uri="http://schemas.microsoft.com/sharepoint/v3/contenttype/forms"/>
  </ds:schemaRefs>
</ds:datastoreItem>
</file>

<file path=customXml/itemProps2.xml><?xml version="1.0" encoding="utf-8"?>
<ds:datastoreItem xmlns:ds="http://schemas.openxmlformats.org/officeDocument/2006/customXml" ds:itemID="{59521927-75C9-458A-8C83-4CDF9273149A}">
  <ds:schemaRefs>
    <ds:schemaRef ds:uri="http://purl.org/dc/terms/"/>
    <ds:schemaRef ds:uri="8f096940-00d0-4908-a98b-4a999e89c33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8063756-ce4f-4a3c-8463-b71c11f83655"/>
    <ds:schemaRef ds:uri="http://www.w3.org/XML/1998/namespace"/>
    <ds:schemaRef ds:uri="http://purl.org/dc/dcmitype/"/>
  </ds:schemaRefs>
</ds:datastoreItem>
</file>

<file path=customXml/itemProps3.xml><?xml version="1.0" encoding="utf-8"?>
<ds:datastoreItem xmlns:ds="http://schemas.openxmlformats.org/officeDocument/2006/customXml" ds:itemID="{89DBBC7B-6318-4B74-BCD7-E8DE1CB0B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096940-00d0-4908-a98b-4a999e89c333"/>
    <ds:schemaRef ds:uri="c8063756-ce4f-4a3c-8463-b71c11f836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Federal Compliance – CARES ActCRFSingle Audit Updates</Template>
  <TotalTime>458</TotalTime>
  <Words>5905</Words>
  <Application>Microsoft Office PowerPoint</Application>
  <PresentationFormat>On-screen Show (16:9)</PresentationFormat>
  <Paragraphs>389</Paragraphs>
  <Slides>55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Arial Narrow</vt:lpstr>
      <vt:lpstr>Calibri</vt:lpstr>
      <vt:lpstr>Lato Light</vt:lpstr>
      <vt:lpstr>Poppins</vt:lpstr>
      <vt:lpstr>1-CLA-PowerPoint HD</vt:lpstr>
      <vt:lpstr>Federal Compliance – CARES Act/CRF/Single Audit Updates</vt:lpstr>
      <vt:lpstr>PowerPoint Presentation</vt:lpstr>
      <vt:lpstr>CARES Act</vt:lpstr>
      <vt:lpstr>Overview of the CARES Act</vt:lpstr>
      <vt:lpstr>Coronavirus Relief Fund </vt:lpstr>
      <vt:lpstr>Coronavirus Relief Fund </vt:lpstr>
      <vt:lpstr>Polling Question #1</vt:lpstr>
      <vt:lpstr>Coronavirus Relief Fund </vt:lpstr>
      <vt:lpstr>1. Necessary expenditures </vt:lpstr>
      <vt:lpstr>2. Unbudgeted  </vt:lpstr>
      <vt:lpstr>3. Incurred Period</vt:lpstr>
      <vt:lpstr>Coronavirus Relief Fund Summarized</vt:lpstr>
      <vt:lpstr>Nonexclusive examples of eligible expenditures</vt:lpstr>
      <vt:lpstr>Nonexclusive examples of eligible expenditures (Continued)</vt:lpstr>
      <vt:lpstr>Nonexclusive examples of eligible expenditures (Continued)</vt:lpstr>
      <vt:lpstr>Nonexclusive examples of eligible expenditures (Continued)</vt:lpstr>
      <vt:lpstr>Nonexclusive examples of eligible expenditures (Continued)</vt:lpstr>
      <vt:lpstr>Nonexclusive examples of eligible expenditures (Continued)</vt:lpstr>
      <vt:lpstr>Polling Question #2</vt:lpstr>
      <vt:lpstr>American Rescue Plan Act of 2021 (“ARP” or “ARPA”) </vt:lpstr>
      <vt:lpstr>Overview of the American Rescue Plan Act</vt:lpstr>
      <vt:lpstr>PowerPoint Presentation</vt:lpstr>
      <vt:lpstr>PowerPoint Presentation</vt:lpstr>
      <vt:lpstr>Coronavirus State Fiscal Recovery Funds – summary of key points</vt:lpstr>
      <vt:lpstr>Coronavirus State Fiscal Recovery Funds – summary of key points (Continued)</vt:lpstr>
      <vt:lpstr>Coronavirus State Fiscal Recovery Funds – summary of key points (Continued)</vt:lpstr>
      <vt:lpstr>Coronavirus Local Fiscal Recovery Funds – summary of key points</vt:lpstr>
      <vt:lpstr>Coronavirus Local Fiscal Recovery Funds – summary of key points (Continued)</vt:lpstr>
      <vt:lpstr>Polling Question #3</vt:lpstr>
      <vt:lpstr>Polling Question #4</vt:lpstr>
      <vt:lpstr>Summary and Takeaways</vt:lpstr>
      <vt:lpstr>Uniform Guidance Changes and Updates</vt:lpstr>
      <vt:lpstr>Uniform Guidance Update</vt:lpstr>
      <vt:lpstr>Objectives of Changes</vt:lpstr>
      <vt:lpstr>Effective Date of Changes</vt:lpstr>
      <vt:lpstr>CHANGES – Subpart A – Acronyms and Definitions</vt:lpstr>
      <vt:lpstr>NEW– Subpart A – §200.1 Definitions. </vt:lpstr>
      <vt:lpstr>NEW– Subpart A – §200.1 Definitions. (Continued) </vt:lpstr>
      <vt:lpstr>NEW - §200.102 Exceptions.</vt:lpstr>
      <vt:lpstr>NEW - §200.216/471 Prohibition on certain telecommunications and video surveillance services or equipment.</vt:lpstr>
      <vt:lpstr>NEW - §200.216 Prohibition on certain telecommunications and video surveillance services or equipment. </vt:lpstr>
      <vt:lpstr>NEW- §200.320 (a)(1) Micro-purchases</vt:lpstr>
      <vt:lpstr>NEW- §200.320 (a)(1) Micro-purchases (Continued)</vt:lpstr>
      <vt:lpstr>NEW- §200.322 Domestic preferences for procurements.</vt:lpstr>
      <vt:lpstr>NEW- §200.322 Domestic preferences for procurements. (Continued)</vt:lpstr>
      <vt:lpstr>§200.332 Requirements for pass-through entities.</vt:lpstr>
      <vt:lpstr>NEW- §200.340 Termination</vt:lpstr>
      <vt:lpstr>§200.414 Indirect (F&amp;A) costs. </vt:lpstr>
      <vt:lpstr>§200.414 Indirect (F&amp;A) costs. (Continued) </vt:lpstr>
      <vt:lpstr>§200.414 Indirect (F&amp;A) costs. (Continued) </vt:lpstr>
      <vt:lpstr>§200.344 Closeout. </vt:lpstr>
      <vt:lpstr>NEW- §200.344 Closeout. </vt:lpstr>
      <vt:lpstr>Polling Question #5</vt:lpstr>
      <vt:lpstr>Best Practices and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Compliance – CARES Act/CRF/Single Audit Updates</dc:title>
  <dc:creator>Tinker, Jane</dc:creator>
  <cp:lastModifiedBy>Beltran-Schmitz, Laura</cp:lastModifiedBy>
  <cp:revision>48</cp:revision>
  <dcterms:created xsi:type="dcterms:W3CDTF">2021-03-30T00:20:17Z</dcterms:created>
  <dcterms:modified xsi:type="dcterms:W3CDTF">2021-03-30T21:21:59Z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0x0101007D7038C7771D4E41A4307E6E96F1CD1F</vt:lpwstr>
  </property>
</Properties>
</file>