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29" r:id="rId5"/>
  </p:sldMasterIdLst>
  <p:notesMasterIdLst>
    <p:notesMasterId r:id="rId86"/>
  </p:notesMasterIdLst>
  <p:handoutMasterIdLst>
    <p:handoutMasterId r:id="rId87"/>
  </p:handoutMasterIdLst>
  <p:sldIdLst>
    <p:sldId id="1325" r:id="rId6"/>
    <p:sldId id="1327" r:id="rId7"/>
    <p:sldId id="1306" r:id="rId8"/>
    <p:sldId id="334" r:id="rId9"/>
    <p:sldId id="335" r:id="rId10"/>
    <p:sldId id="521" r:id="rId11"/>
    <p:sldId id="336" r:id="rId12"/>
    <p:sldId id="337" r:id="rId13"/>
    <p:sldId id="338" r:id="rId14"/>
    <p:sldId id="339" r:id="rId15"/>
    <p:sldId id="340" r:id="rId16"/>
    <p:sldId id="341" r:id="rId17"/>
    <p:sldId id="342" r:id="rId18"/>
    <p:sldId id="343" r:id="rId19"/>
    <p:sldId id="583" r:id="rId20"/>
    <p:sldId id="345" r:id="rId21"/>
    <p:sldId id="832" r:id="rId22"/>
    <p:sldId id="833" r:id="rId23"/>
    <p:sldId id="834" r:id="rId24"/>
    <p:sldId id="835" r:id="rId25"/>
    <p:sldId id="1326" r:id="rId26"/>
    <p:sldId id="1328" r:id="rId27"/>
    <p:sldId id="1329" r:id="rId28"/>
    <p:sldId id="1330" r:id="rId29"/>
    <p:sldId id="1331" r:id="rId30"/>
    <p:sldId id="1332" r:id="rId31"/>
    <p:sldId id="1333" r:id="rId32"/>
    <p:sldId id="504" r:id="rId33"/>
    <p:sldId id="836" r:id="rId34"/>
    <p:sldId id="838" r:id="rId35"/>
    <p:sldId id="837" r:id="rId36"/>
    <p:sldId id="530" r:id="rId37"/>
    <p:sldId id="529" r:id="rId38"/>
    <p:sldId id="532" r:id="rId39"/>
    <p:sldId id="811" r:id="rId40"/>
    <p:sldId id="605" r:id="rId41"/>
    <p:sldId id="531" r:id="rId42"/>
    <p:sldId id="533" r:id="rId43"/>
    <p:sldId id="537" r:id="rId44"/>
    <p:sldId id="812" r:id="rId45"/>
    <p:sldId id="606" r:id="rId46"/>
    <p:sldId id="584" r:id="rId47"/>
    <p:sldId id="813" r:id="rId48"/>
    <p:sldId id="607" r:id="rId49"/>
    <p:sldId id="585" r:id="rId50"/>
    <p:sldId id="814" r:id="rId51"/>
    <p:sldId id="608" r:id="rId52"/>
    <p:sldId id="538" r:id="rId53"/>
    <p:sldId id="539" r:id="rId54"/>
    <p:sldId id="540" r:id="rId55"/>
    <p:sldId id="541" r:id="rId56"/>
    <p:sldId id="542" r:id="rId57"/>
    <p:sldId id="545" r:id="rId58"/>
    <p:sldId id="546" r:id="rId59"/>
    <p:sldId id="586" r:id="rId60"/>
    <p:sldId id="839" r:id="rId61"/>
    <p:sldId id="549" r:id="rId62"/>
    <p:sldId id="550" r:id="rId63"/>
    <p:sldId id="815" r:id="rId64"/>
    <p:sldId id="609" r:id="rId65"/>
    <p:sldId id="548" r:id="rId66"/>
    <p:sldId id="816" r:id="rId67"/>
    <p:sldId id="610" r:id="rId68"/>
    <p:sldId id="552" r:id="rId69"/>
    <p:sldId id="574" r:id="rId70"/>
    <p:sldId id="823" r:id="rId71"/>
    <p:sldId id="480" r:id="rId72"/>
    <p:sldId id="575" r:id="rId73"/>
    <p:sldId id="588" r:id="rId74"/>
    <p:sldId id="1334" r:id="rId75"/>
    <p:sldId id="1335" r:id="rId76"/>
    <p:sldId id="1336" r:id="rId77"/>
    <p:sldId id="1337" r:id="rId78"/>
    <p:sldId id="1338" r:id="rId79"/>
    <p:sldId id="1339" r:id="rId80"/>
    <p:sldId id="1340" r:id="rId81"/>
    <p:sldId id="831" r:id="rId82"/>
    <p:sldId id="453" r:id="rId83"/>
    <p:sldId id="829" r:id="rId84"/>
    <p:sldId id="470" r:id="rId8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guide id="3" orient="horz" pos="456" userDrawn="1">
          <p15:clr>
            <a:srgbClr val="A4A3A4"/>
          </p15:clr>
        </p15:guide>
        <p15:guide id="4" pos="624"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C"/>
    <a:srgbClr val="4374AB"/>
    <a:srgbClr val="000000"/>
    <a:srgbClr val="7F7F7F"/>
    <a:srgbClr val="355F9A"/>
    <a:srgbClr val="3D3D3D"/>
    <a:srgbClr val="5F5F5F"/>
    <a:srgbClr val="EF4142"/>
    <a:srgbClr val="78797B"/>
    <a:srgbClr val="253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7" autoAdjust="0"/>
    <p:restoredTop sz="82791" autoAdjust="0"/>
  </p:normalViewPr>
  <p:slideViewPr>
    <p:cSldViewPr snapToGrid="0">
      <p:cViewPr varScale="1">
        <p:scale>
          <a:sx n="37" d="100"/>
          <a:sy n="37" d="100"/>
        </p:scale>
        <p:origin x="1380" y="42"/>
      </p:cViewPr>
      <p:guideLst>
        <p:guide orient="horz" pos="2136"/>
        <p:guide pos="2880"/>
        <p:guide orient="horz" pos="456"/>
        <p:guide pos="624"/>
      </p:guideLst>
    </p:cSldViewPr>
  </p:slideViewPr>
  <p:notesTextViewPr>
    <p:cViewPr>
      <p:scale>
        <a:sx n="1" d="1"/>
        <a:sy n="1" d="1"/>
      </p:scale>
      <p:origin x="0" y="0"/>
    </p:cViewPr>
  </p:notesTextViewPr>
  <p:sorterViewPr>
    <p:cViewPr varScale="1">
      <p:scale>
        <a:sx n="100" d="100"/>
        <a:sy n="100" d="100"/>
      </p:scale>
      <p:origin x="0" y="-26840"/>
    </p:cViewPr>
  </p:sorterViewPr>
  <p:notesViewPr>
    <p:cSldViewPr snapToGrid="0">
      <p:cViewPr>
        <p:scale>
          <a:sx n="1" d="2"/>
          <a:sy n="1" d="2"/>
        </p:scale>
        <p:origin x="0" y="0"/>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15.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E611F-9353-4A45-B1FF-EC639D50CF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BAF9D9-A79E-5E43-A75F-C1517BACCDB7}">
      <dgm:prSet/>
      <dgm:spPr>
        <a:solidFill>
          <a:schemeClr val="tx1"/>
        </a:solidFill>
        <a:ln>
          <a:noFill/>
        </a:ln>
      </dgm:spPr>
      <dgm:t>
        <a:bodyPr/>
        <a:lstStyle/>
        <a:p>
          <a:pPr marL="571500" indent="-571500" algn="l" rtl="0"/>
          <a:r>
            <a:rPr lang="en-US" b="1" dirty="0">
              <a:solidFill>
                <a:schemeClr val="bg1"/>
              </a:solidFill>
            </a:rPr>
            <a:t>1.  GASB Statement No. 84 – Fiduciary Activities</a:t>
          </a:r>
        </a:p>
      </dgm:t>
    </dgm:pt>
    <dgm:pt modelId="{DD4BA988-E4F1-154C-B858-EE73E5F6C19B}" type="sibTrans" cxnId="{EDC7C4EF-DBEE-8240-9023-A991351F3C90}">
      <dgm:prSet/>
      <dgm:spPr/>
      <dgm:t>
        <a:bodyPr/>
        <a:lstStyle/>
        <a:p>
          <a:endParaRPr lang="en-US"/>
        </a:p>
      </dgm:t>
    </dgm:pt>
    <dgm:pt modelId="{67AADA86-6294-444F-8B69-85872777EBB6}" type="parTrans" cxnId="{EDC7C4EF-DBEE-8240-9023-A991351F3C90}">
      <dgm:prSet/>
      <dgm:spPr/>
      <dgm:t>
        <a:bodyPr/>
        <a:lstStyle/>
        <a:p>
          <a:endParaRPr lang="en-US"/>
        </a:p>
      </dgm:t>
    </dgm:pt>
    <dgm:pt modelId="{FC8105B0-9801-F846-AFDA-EA57A79DE9C6}">
      <dgm:prSet/>
      <dgm:spPr>
        <a:solidFill>
          <a:schemeClr val="tx1"/>
        </a:solidFill>
      </dgm:spPr>
      <dgm:t>
        <a:bodyPr/>
        <a:lstStyle/>
        <a:p>
          <a:pPr marL="571500" indent="-571500" rtl="0"/>
          <a:r>
            <a:rPr lang="en-US" b="1" dirty="0">
              <a:solidFill>
                <a:schemeClr val="bg1"/>
              </a:solidFill>
            </a:rPr>
            <a:t>3.  Implementation – Agency and Local Government</a:t>
          </a:r>
          <a:endParaRPr lang="en-US" dirty="0"/>
        </a:p>
      </dgm:t>
    </dgm:pt>
    <dgm:pt modelId="{F8968498-76B1-3D43-8016-4CD0D881AC8A}" type="parTrans" cxnId="{E2629DBF-8E20-1B48-AD71-F445C29EDCF7}">
      <dgm:prSet/>
      <dgm:spPr/>
      <dgm:t>
        <a:bodyPr/>
        <a:lstStyle/>
        <a:p>
          <a:endParaRPr lang="en-US"/>
        </a:p>
      </dgm:t>
    </dgm:pt>
    <dgm:pt modelId="{E822B921-BEB5-0840-8955-07C6B1B292B4}" type="sibTrans" cxnId="{E2629DBF-8E20-1B48-AD71-F445C29EDCF7}">
      <dgm:prSet/>
      <dgm:spPr/>
      <dgm:t>
        <a:bodyPr/>
        <a:lstStyle/>
        <a:p>
          <a:endParaRPr lang="en-US"/>
        </a:p>
      </dgm:t>
    </dgm:pt>
    <dgm:pt modelId="{843380DB-9936-314A-AF5F-601E15BC6292}">
      <dgm:prSet/>
      <dgm:spPr>
        <a:solidFill>
          <a:schemeClr val="tx1"/>
        </a:solidFill>
      </dgm:spPr>
      <dgm:t>
        <a:bodyPr/>
        <a:lstStyle/>
        <a:p>
          <a:pPr marL="0" indent="0" rtl="0"/>
          <a:r>
            <a:rPr lang="en-US" b="1" dirty="0">
              <a:solidFill>
                <a:schemeClr val="bg1"/>
              </a:solidFill>
            </a:rPr>
            <a:t>2.  Additional Guidance</a:t>
          </a:r>
        </a:p>
      </dgm:t>
    </dgm:pt>
    <dgm:pt modelId="{2954794B-634B-0A48-90F6-7534DC80AE3F}" type="sibTrans" cxnId="{D840DAE5-7273-BB48-B51B-EC317B6B454D}">
      <dgm:prSet/>
      <dgm:spPr/>
      <dgm:t>
        <a:bodyPr/>
        <a:lstStyle/>
        <a:p>
          <a:endParaRPr lang="en-US"/>
        </a:p>
      </dgm:t>
    </dgm:pt>
    <dgm:pt modelId="{B30C25C7-327C-7143-95E0-6F610358E52C}" type="parTrans" cxnId="{D840DAE5-7273-BB48-B51B-EC317B6B454D}">
      <dgm:prSet/>
      <dgm:spPr/>
      <dgm:t>
        <a:bodyPr/>
        <a:lstStyle/>
        <a:p>
          <a:endParaRPr lang="en-US"/>
        </a:p>
      </dgm:t>
    </dgm:pt>
    <dgm:pt modelId="{58D0D52F-1634-4D64-A750-C2D689246EA5}">
      <dgm:prSet/>
      <dgm:spPr>
        <a:solidFill>
          <a:schemeClr val="tx1"/>
        </a:solidFill>
      </dgm:spPr>
      <dgm:t>
        <a:bodyPr/>
        <a:lstStyle/>
        <a:p>
          <a:pPr rtl="0"/>
          <a:r>
            <a:rPr lang="en-US" b="1" dirty="0">
              <a:solidFill>
                <a:schemeClr val="bg1"/>
              </a:solidFill>
            </a:rPr>
            <a:t>4.  Fiduciaries Activities Presentation – Old vs New Examples</a:t>
          </a:r>
          <a:endParaRPr lang="en-US" dirty="0"/>
        </a:p>
      </dgm:t>
    </dgm:pt>
    <dgm:pt modelId="{19D40A1F-14FC-4D2C-ADCD-D30D9C07F6A5}" type="parTrans" cxnId="{BF290DB0-1677-405C-9459-A37407C48B9B}">
      <dgm:prSet/>
      <dgm:spPr/>
      <dgm:t>
        <a:bodyPr/>
        <a:lstStyle/>
        <a:p>
          <a:endParaRPr lang="en-US"/>
        </a:p>
      </dgm:t>
    </dgm:pt>
    <dgm:pt modelId="{A9195872-967F-4A59-B7B2-F669E7331186}" type="sibTrans" cxnId="{BF290DB0-1677-405C-9459-A37407C48B9B}">
      <dgm:prSet/>
      <dgm:spPr/>
      <dgm:t>
        <a:bodyPr/>
        <a:lstStyle/>
        <a:p>
          <a:endParaRPr lang="en-US"/>
        </a:p>
      </dgm:t>
    </dgm:pt>
    <dgm:pt modelId="{287559D7-7493-4087-A360-540D09858453}" type="pres">
      <dgm:prSet presAssocID="{31FE611F-9353-4A45-B1FF-EC639D50CF6D}" presName="linear" presStyleCnt="0">
        <dgm:presLayoutVars>
          <dgm:animLvl val="lvl"/>
          <dgm:resizeHandles val="exact"/>
        </dgm:presLayoutVars>
      </dgm:prSet>
      <dgm:spPr/>
    </dgm:pt>
    <dgm:pt modelId="{A3D37662-3059-FB47-827E-8DB13A2F592A}" type="pres">
      <dgm:prSet presAssocID="{C1BAF9D9-A79E-5E43-A75F-C1517BACCDB7}" presName="parentText" presStyleLbl="node1" presStyleIdx="0" presStyleCnt="4">
        <dgm:presLayoutVars>
          <dgm:chMax val="0"/>
          <dgm:bulletEnabled val="1"/>
        </dgm:presLayoutVars>
      </dgm:prSet>
      <dgm:spPr/>
    </dgm:pt>
    <dgm:pt modelId="{096EC580-40F4-5842-93E9-A77CBF237240}" type="pres">
      <dgm:prSet presAssocID="{DD4BA988-E4F1-154C-B858-EE73E5F6C19B}" presName="spacer" presStyleCnt="0"/>
      <dgm:spPr/>
    </dgm:pt>
    <dgm:pt modelId="{9E10CFB0-F706-B64E-9BA6-664686368E6E}" type="pres">
      <dgm:prSet presAssocID="{843380DB-9936-314A-AF5F-601E15BC6292}" presName="parentText" presStyleLbl="node1" presStyleIdx="1" presStyleCnt="4">
        <dgm:presLayoutVars>
          <dgm:chMax val="0"/>
          <dgm:bulletEnabled val="1"/>
        </dgm:presLayoutVars>
      </dgm:prSet>
      <dgm:spPr/>
    </dgm:pt>
    <dgm:pt modelId="{54A12A1F-530F-A649-AE5B-8AD3B47C43BB}" type="pres">
      <dgm:prSet presAssocID="{2954794B-634B-0A48-90F6-7534DC80AE3F}" presName="spacer" presStyleCnt="0"/>
      <dgm:spPr/>
    </dgm:pt>
    <dgm:pt modelId="{3A0D22F8-61AB-E44A-9A09-5DEA38EC03C1}" type="pres">
      <dgm:prSet presAssocID="{FC8105B0-9801-F846-AFDA-EA57A79DE9C6}" presName="parentText" presStyleLbl="node1" presStyleIdx="2" presStyleCnt="4">
        <dgm:presLayoutVars>
          <dgm:chMax val="0"/>
          <dgm:bulletEnabled val="1"/>
        </dgm:presLayoutVars>
      </dgm:prSet>
      <dgm:spPr/>
    </dgm:pt>
    <dgm:pt modelId="{9E71C74C-03BD-4759-9399-9DD5D3E6C4A7}" type="pres">
      <dgm:prSet presAssocID="{E822B921-BEB5-0840-8955-07C6B1B292B4}" presName="spacer" presStyleCnt="0"/>
      <dgm:spPr/>
    </dgm:pt>
    <dgm:pt modelId="{94E21CA7-73CB-4647-91DC-024683606FBC}" type="pres">
      <dgm:prSet presAssocID="{58D0D52F-1634-4D64-A750-C2D689246EA5}" presName="parentText" presStyleLbl="node1" presStyleIdx="3" presStyleCnt="4">
        <dgm:presLayoutVars>
          <dgm:chMax val="0"/>
          <dgm:bulletEnabled val="1"/>
        </dgm:presLayoutVars>
      </dgm:prSet>
      <dgm:spPr/>
    </dgm:pt>
  </dgm:ptLst>
  <dgm:cxnLst>
    <dgm:cxn modelId="{C7C21830-164C-FB46-818A-624E14A5D4BB}" type="presOf" srcId="{843380DB-9936-314A-AF5F-601E15BC6292}" destId="{9E10CFB0-F706-B64E-9BA6-664686368E6E}" srcOrd="0" destOrd="0" presId="urn:microsoft.com/office/officeart/2005/8/layout/vList2"/>
    <dgm:cxn modelId="{35702739-B569-4463-A738-66E4452C1286}" type="presOf" srcId="{31FE611F-9353-4A45-B1FF-EC639D50CF6D}" destId="{287559D7-7493-4087-A360-540D09858453}" srcOrd="0" destOrd="0" presId="urn:microsoft.com/office/officeart/2005/8/layout/vList2"/>
    <dgm:cxn modelId="{1982C553-E073-9841-B8A1-FFADA77C6732}" type="presOf" srcId="{C1BAF9D9-A79E-5E43-A75F-C1517BACCDB7}" destId="{A3D37662-3059-FB47-827E-8DB13A2F592A}" srcOrd="0" destOrd="0" presId="urn:microsoft.com/office/officeart/2005/8/layout/vList2"/>
    <dgm:cxn modelId="{F5B15E8A-505D-5940-A402-49BF86BAC8B3}" type="presOf" srcId="{FC8105B0-9801-F846-AFDA-EA57A79DE9C6}" destId="{3A0D22F8-61AB-E44A-9A09-5DEA38EC03C1}" srcOrd="0" destOrd="0" presId="urn:microsoft.com/office/officeart/2005/8/layout/vList2"/>
    <dgm:cxn modelId="{547BE299-63A6-4EF6-A3E3-CDAE3C6CBC70}" type="presOf" srcId="{58D0D52F-1634-4D64-A750-C2D689246EA5}" destId="{94E21CA7-73CB-4647-91DC-024683606FBC}" srcOrd="0" destOrd="0" presId="urn:microsoft.com/office/officeart/2005/8/layout/vList2"/>
    <dgm:cxn modelId="{BF290DB0-1677-405C-9459-A37407C48B9B}" srcId="{31FE611F-9353-4A45-B1FF-EC639D50CF6D}" destId="{58D0D52F-1634-4D64-A750-C2D689246EA5}" srcOrd="3" destOrd="0" parTransId="{19D40A1F-14FC-4D2C-ADCD-D30D9C07F6A5}" sibTransId="{A9195872-967F-4A59-B7B2-F669E7331186}"/>
    <dgm:cxn modelId="{E2629DBF-8E20-1B48-AD71-F445C29EDCF7}" srcId="{31FE611F-9353-4A45-B1FF-EC639D50CF6D}" destId="{FC8105B0-9801-F846-AFDA-EA57A79DE9C6}" srcOrd="2" destOrd="0" parTransId="{F8968498-76B1-3D43-8016-4CD0D881AC8A}" sibTransId="{E822B921-BEB5-0840-8955-07C6B1B292B4}"/>
    <dgm:cxn modelId="{D840DAE5-7273-BB48-B51B-EC317B6B454D}" srcId="{31FE611F-9353-4A45-B1FF-EC639D50CF6D}" destId="{843380DB-9936-314A-AF5F-601E15BC6292}" srcOrd="1" destOrd="0" parTransId="{B30C25C7-327C-7143-95E0-6F610358E52C}" sibTransId="{2954794B-634B-0A48-90F6-7534DC80AE3F}"/>
    <dgm:cxn modelId="{EDC7C4EF-DBEE-8240-9023-A991351F3C90}" srcId="{31FE611F-9353-4A45-B1FF-EC639D50CF6D}" destId="{C1BAF9D9-A79E-5E43-A75F-C1517BACCDB7}" srcOrd="0" destOrd="0" parTransId="{67AADA86-6294-444F-8B69-85872777EBB6}" sibTransId="{DD4BA988-E4F1-154C-B858-EE73E5F6C19B}"/>
    <dgm:cxn modelId="{D5C26A27-A9A3-DC49-BC6B-C559567E2A46}" type="presParOf" srcId="{287559D7-7493-4087-A360-540D09858453}" destId="{A3D37662-3059-FB47-827E-8DB13A2F592A}" srcOrd="0" destOrd="0" presId="urn:microsoft.com/office/officeart/2005/8/layout/vList2"/>
    <dgm:cxn modelId="{22794DDE-E2C9-BD4C-AA38-CE552842F23D}" type="presParOf" srcId="{287559D7-7493-4087-A360-540D09858453}" destId="{096EC580-40F4-5842-93E9-A77CBF237240}" srcOrd="1" destOrd="0" presId="urn:microsoft.com/office/officeart/2005/8/layout/vList2"/>
    <dgm:cxn modelId="{E9856092-BE51-AD4E-9899-A1073270A849}" type="presParOf" srcId="{287559D7-7493-4087-A360-540D09858453}" destId="{9E10CFB0-F706-B64E-9BA6-664686368E6E}" srcOrd="2" destOrd="0" presId="urn:microsoft.com/office/officeart/2005/8/layout/vList2"/>
    <dgm:cxn modelId="{5ED1A1EF-82DA-544C-9B2C-E222988E359F}" type="presParOf" srcId="{287559D7-7493-4087-A360-540D09858453}" destId="{54A12A1F-530F-A649-AE5B-8AD3B47C43BB}" srcOrd="3" destOrd="0" presId="urn:microsoft.com/office/officeart/2005/8/layout/vList2"/>
    <dgm:cxn modelId="{1BBF0947-B622-6145-AED3-2C9D80712B57}" type="presParOf" srcId="{287559D7-7493-4087-A360-540D09858453}" destId="{3A0D22F8-61AB-E44A-9A09-5DEA38EC03C1}" srcOrd="4" destOrd="0" presId="urn:microsoft.com/office/officeart/2005/8/layout/vList2"/>
    <dgm:cxn modelId="{31801880-FC41-40EE-BCC9-0A50DC2E032B}" type="presParOf" srcId="{287559D7-7493-4087-A360-540D09858453}" destId="{9E71C74C-03BD-4759-9399-9DD5D3E6C4A7}" srcOrd="5" destOrd="0" presId="urn:microsoft.com/office/officeart/2005/8/layout/vList2"/>
    <dgm:cxn modelId="{CC3C116A-1075-44DF-A776-D4A16E75977B}" type="presParOf" srcId="{287559D7-7493-4087-A360-540D09858453}" destId="{94E21CA7-73CB-4647-91DC-024683606FB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3BEC0C-7B04-4FBF-8B56-D9F7BFC37212}" type="doc">
      <dgm:prSet loTypeId="urn:microsoft.com/office/officeart/2005/8/layout/hList3" loCatId="list" qsTypeId="urn:microsoft.com/office/officeart/2005/8/quickstyle/simple4" qsCatId="simple" csTypeId="urn:microsoft.com/office/officeart/2005/8/colors/accent1_1" csCatId="accent1" phldr="1"/>
      <dgm:spPr/>
      <dgm:t>
        <a:bodyPr/>
        <a:lstStyle/>
        <a:p>
          <a:endParaRPr lang="en-US"/>
        </a:p>
      </dgm:t>
    </dgm:pt>
    <dgm:pt modelId="{5E71A917-877D-499D-8DFE-DD5C4FBC0274}">
      <dgm:prSet phldrT="[Text]"/>
      <dgm:spPr/>
      <dgm:t>
        <a:bodyPr/>
        <a:lstStyle/>
        <a:p>
          <a:r>
            <a:rPr lang="en-US" b="1" dirty="0"/>
            <a:t>Early Implementation of GASB 84 in June 30, 2018</a:t>
          </a:r>
        </a:p>
      </dgm:t>
    </dgm:pt>
    <dgm:pt modelId="{55FD797E-128E-4966-A091-3AF508FF88B6}" type="parTrans" cxnId="{59CC6EDE-84BB-4E8A-B548-EC5795467154}">
      <dgm:prSet/>
      <dgm:spPr/>
      <dgm:t>
        <a:bodyPr/>
        <a:lstStyle/>
        <a:p>
          <a:endParaRPr lang="en-US"/>
        </a:p>
      </dgm:t>
    </dgm:pt>
    <dgm:pt modelId="{BA2DFB55-3C6A-4394-B27B-661890BE4C22}" type="sibTrans" cxnId="{59CC6EDE-84BB-4E8A-B548-EC5795467154}">
      <dgm:prSet/>
      <dgm:spPr/>
      <dgm:t>
        <a:bodyPr/>
        <a:lstStyle/>
        <a:p>
          <a:endParaRPr lang="en-US"/>
        </a:p>
      </dgm:t>
    </dgm:pt>
    <dgm:pt modelId="{53B1112F-AB86-434C-83B6-D2A67FD247C1}">
      <dgm:prSet phldrT="[Text]" custT="1"/>
      <dgm:spPr/>
      <dgm:t>
        <a:bodyPr anchor="t"/>
        <a:lstStyle/>
        <a:p>
          <a:endParaRPr lang="en-US" sz="2500" dirty="0"/>
        </a:p>
        <a:p>
          <a:r>
            <a:rPr lang="en-US" sz="2500" dirty="0"/>
            <a:t>Before implementation guidance</a:t>
          </a:r>
        </a:p>
        <a:p>
          <a:r>
            <a:rPr lang="en-US" sz="2500" dirty="0"/>
            <a:t>Change was only in presentation</a:t>
          </a:r>
        </a:p>
      </dgm:t>
    </dgm:pt>
    <dgm:pt modelId="{8EFBAA89-4305-4EB6-9D8F-93ADB039959C}" type="parTrans" cxnId="{648961BD-8048-453D-96CA-4501037FDE4D}">
      <dgm:prSet/>
      <dgm:spPr/>
      <dgm:t>
        <a:bodyPr/>
        <a:lstStyle/>
        <a:p>
          <a:endParaRPr lang="en-US"/>
        </a:p>
      </dgm:t>
    </dgm:pt>
    <dgm:pt modelId="{944FEB14-98E3-4425-8DD2-4184A8E58D9F}" type="sibTrans" cxnId="{648961BD-8048-453D-96CA-4501037FDE4D}">
      <dgm:prSet/>
      <dgm:spPr/>
      <dgm:t>
        <a:bodyPr/>
        <a:lstStyle/>
        <a:p>
          <a:endParaRPr lang="en-US"/>
        </a:p>
      </dgm:t>
    </dgm:pt>
    <dgm:pt modelId="{67037FDE-77D3-492F-AF00-853C0A0A509B}">
      <dgm:prSet phldrT="[Text]" custT="1"/>
      <dgm:spPr/>
      <dgm:t>
        <a:bodyPr anchor="t"/>
        <a:lstStyle/>
        <a:p>
          <a:r>
            <a:rPr lang="en-US" sz="2500" dirty="0"/>
            <a:t>Had 4 Agency funds which became 4 Custodial Funds (All presented as a fund in Statement of Fiduciary Net Position and Statement of Changes in Fiduciary Net Position)</a:t>
          </a:r>
        </a:p>
      </dgm:t>
    </dgm:pt>
    <dgm:pt modelId="{AEDCF65E-E2B5-42E0-BEEE-AE4CAC518A4C}" type="parTrans" cxnId="{8E31CEB9-9724-4C38-8C7C-F1B08060ECA6}">
      <dgm:prSet/>
      <dgm:spPr/>
      <dgm:t>
        <a:bodyPr/>
        <a:lstStyle/>
        <a:p>
          <a:endParaRPr lang="en-US"/>
        </a:p>
      </dgm:t>
    </dgm:pt>
    <dgm:pt modelId="{20454608-8C7D-45E5-B83B-04531F55F126}" type="sibTrans" cxnId="{8E31CEB9-9724-4C38-8C7C-F1B08060ECA6}">
      <dgm:prSet/>
      <dgm:spPr/>
      <dgm:t>
        <a:bodyPr/>
        <a:lstStyle/>
        <a:p>
          <a:endParaRPr lang="en-US"/>
        </a:p>
      </dgm:t>
    </dgm:pt>
    <dgm:pt modelId="{4F453CE9-223B-402D-911F-2DC21DF7E5E9}">
      <dgm:prSet phldrT="[Text]" custT="1"/>
      <dgm:spPr/>
      <dgm:t>
        <a:bodyPr anchor="t"/>
        <a:lstStyle/>
        <a:p>
          <a:endParaRPr lang="en-US" sz="2500" dirty="0"/>
        </a:p>
        <a:p>
          <a:r>
            <a:rPr lang="en-US" sz="2500" dirty="0"/>
            <a:t>Still want fund in question to be a custodial fund</a:t>
          </a:r>
        </a:p>
      </dgm:t>
    </dgm:pt>
    <dgm:pt modelId="{AB0092E3-EE13-404B-A155-11BD33918112}" type="parTrans" cxnId="{6200EABD-0D87-40DD-8D75-F98C964FDCC3}">
      <dgm:prSet/>
      <dgm:spPr/>
      <dgm:t>
        <a:bodyPr/>
        <a:lstStyle/>
        <a:p>
          <a:endParaRPr lang="en-US"/>
        </a:p>
      </dgm:t>
    </dgm:pt>
    <dgm:pt modelId="{629993FA-4AEC-4DA0-A2EA-542417885988}" type="sibTrans" cxnId="{6200EABD-0D87-40DD-8D75-F98C964FDCC3}">
      <dgm:prSet/>
      <dgm:spPr/>
      <dgm:t>
        <a:bodyPr/>
        <a:lstStyle/>
        <a:p>
          <a:endParaRPr lang="en-US"/>
        </a:p>
      </dgm:t>
    </dgm:pt>
    <dgm:pt modelId="{B8480B8B-9EA3-4D40-944F-694A44ECCF27}" type="pres">
      <dgm:prSet presAssocID="{383BEC0C-7B04-4FBF-8B56-D9F7BFC37212}" presName="composite" presStyleCnt="0">
        <dgm:presLayoutVars>
          <dgm:chMax val="1"/>
          <dgm:dir/>
          <dgm:resizeHandles val="exact"/>
        </dgm:presLayoutVars>
      </dgm:prSet>
      <dgm:spPr/>
    </dgm:pt>
    <dgm:pt modelId="{B4A1DD18-9FEA-433D-BB75-5C88E68DD554}" type="pres">
      <dgm:prSet presAssocID="{5E71A917-877D-499D-8DFE-DD5C4FBC0274}" presName="roof" presStyleLbl="dkBgShp" presStyleIdx="0" presStyleCnt="2" custScaleY="48525" custLinFactNeighborY="-9213"/>
      <dgm:spPr/>
    </dgm:pt>
    <dgm:pt modelId="{3FD978C1-DB7C-4EB4-89B2-DC552DF8D668}" type="pres">
      <dgm:prSet presAssocID="{5E71A917-877D-499D-8DFE-DD5C4FBC0274}" presName="pillars" presStyleCnt="0"/>
      <dgm:spPr/>
    </dgm:pt>
    <dgm:pt modelId="{98697B4B-96BC-4528-805D-0D6FD2791428}" type="pres">
      <dgm:prSet presAssocID="{5E71A917-877D-499D-8DFE-DD5C4FBC0274}" presName="pillar1" presStyleLbl="node1" presStyleIdx="0" presStyleCnt="3" custScaleY="128588">
        <dgm:presLayoutVars>
          <dgm:bulletEnabled val="1"/>
        </dgm:presLayoutVars>
      </dgm:prSet>
      <dgm:spPr/>
    </dgm:pt>
    <dgm:pt modelId="{446E117A-0501-4937-8B48-7849381F3050}" type="pres">
      <dgm:prSet presAssocID="{67037FDE-77D3-492F-AF00-853C0A0A509B}" presName="pillarX" presStyleLbl="node1" presStyleIdx="1" presStyleCnt="3" custScaleY="125714" custLinFactNeighborX="0" custLinFactNeighborY="-2233">
        <dgm:presLayoutVars>
          <dgm:bulletEnabled val="1"/>
        </dgm:presLayoutVars>
      </dgm:prSet>
      <dgm:spPr/>
    </dgm:pt>
    <dgm:pt modelId="{85DBAFEA-28CA-4485-9548-1A7B5AA93DCE}" type="pres">
      <dgm:prSet presAssocID="{4F453CE9-223B-402D-911F-2DC21DF7E5E9}" presName="pillarX" presStyleLbl="node1" presStyleIdx="2" presStyleCnt="3" custScaleY="125817">
        <dgm:presLayoutVars>
          <dgm:bulletEnabled val="1"/>
        </dgm:presLayoutVars>
      </dgm:prSet>
      <dgm:spPr/>
    </dgm:pt>
    <dgm:pt modelId="{47C4AE46-856D-400D-88AA-1B8378C75F60}" type="pres">
      <dgm:prSet presAssocID="{5E71A917-877D-499D-8DFE-DD5C4FBC0274}" presName="base" presStyleLbl="dkBgShp" presStyleIdx="1" presStyleCnt="2" custLinFactNeighborY="-24221"/>
      <dgm:spPr/>
    </dgm:pt>
  </dgm:ptLst>
  <dgm:cxnLst>
    <dgm:cxn modelId="{1AD24F10-E0F2-45AC-8851-1CBF6001637E}" type="presOf" srcId="{53B1112F-AB86-434C-83B6-D2A67FD247C1}" destId="{98697B4B-96BC-4528-805D-0D6FD2791428}" srcOrd="0" destOrd="0" presId="urn:microsoft.com/office/officeart/2005/8/layout/hList3"/>
    <dgm:cxn modelId="{30D0CD51-399C-4A6D-9B02-2468E21712F3}" type="presOf" srcId="{5E71A917-877D-499D-8DFE-DD5C4FBC0274}" destId="{B4A1DD18-9FEA-433D-BB75-5C88E68DD554}" srcOrd="0" destOrd="0" presId="urn:microsoft.com/office/officeart/2005/8/layout/hList3"/>
    <dgm:cxn modelId="{97A8A783-FCDF-4D3B-BD81-FF0BDA3A6223}" type="presOf" srcId="{4F453CE9-223B-402D-911F-2DC21DF7E5E9}" destId="{85DBAFEA-28CA-4485-9548-1A7B5AA93DCE}" srcOrd="0" destOrd="0" presId="urn:microsoft.com/office/officeart/2005/8/layout/hList3"/>
    <dgm:cxn modelId="{CEB0B98C-2A2D-4ED9-AA8E-B38188793AD1}" type="presOf" srcId="{67037FDE-77D3-492F-AF00-853C0A0A509B}" destId="{446E117A-0501-4937-8B48-7849381F3050}" srcOrd="0" destOrd="0" presId="urn:microsoft.com/office/officeart/2005/8/layout/hList3"/>
    <dgm:cxn modelId="{8E31CEB9-9724-4C38-8C7C-F1B08060ECA6}" srcId="{5E71A917-877D-499D-8DFE-DD5C4FBC0274}" destId="{67037FDE-77D3-492F-AF00-853C0A0A509B}" srcOrd="1" destOrd="0" parTransId="{AEDCF65E-E2B5-42E0-BEEE-AE4CAC518A4C}" sibTransId="{20454608-8C7D-45E5-B83B-04531F55F126}"/>
    <dgm:cxn modelId="{648961BD-8048-453D-96CA-4501037FDE4D}" srcId="{5E71A917-877D-499D-8DFE-DD5C4FBC0274}" destId="{53B1112F-AB86-434C-83B6-D2A67FD247C1}" srcOrd="0" destOrd="0" parTransId="{8EFBAA89-4305-4EB6-9D8F-93ADB039959C}" sibTransId="{944FEB14-98E3-4425-8DD2-4184A8E58D9F}"/>
    <dgm:cxn modelId="{6200EABD-0D87-40DD-8D75-F98C964FDCC3}" srcId="{5E71A917-877D-499D-8DFE-DD5C4FBC0274}" destId="{4F453CE9-223B-402D-911F-2DC21DF7E5E9}" srcOrd="2" destOrd="0" parTransId="{AB0092E3-EE13-404B-A155-11BD33918112}" sibTransId="{629993FA-4AEC-4DA0-A2EA-542417885988}"/>
    <dgm:cxn modelId="{59CC6EDE-84BB-4E8A-B548-EC5795467154}" srcId="{383BEC0C-7B04-4FBF-8B56-D9F7BFC37212}" destId="{5E71A917-877D-499D-8DFE-DD5C4FBC0274}" srcOrd="0" destOrd="0" parTransId="{55FD797E-128E-4966-A091-3AF508FF88B6}" sibTransId="{BA2DFB55-3C6A-4394-B27B-661890BE4C22}"/>
    <dgm:cxn modelId="{1CEEA7E6-9028-4ACD-BE89-EFB63777578A}" type="presOf" srcId="{383BEC0C-7B04-4FBF-8B56-D9F7BFC37212}" destId="{B8480B8B-9EA3-4D40-944F-694A44ECCF27}" srcOrd="0" destOrd="0" presId="urn:microsoft.com/office/officeart/2005/8/layout/hList3"/>
    <dgm:cxn modelId="{0078F03D-058E-4949-A348-51AE8CBAAD10}" type="presParOf" srcId="{B8480B8B-9EA3-4D40-944F-694A44ECCF27}" destId="{B4A1DD18-9FEA-433D-BB75-5C88E68DD554}" srcOrd="0" destOrd="0" presId="urn:microsoft.com/office/officeart/2005/8/layout/hList3"/>
    <dgm:cxn modelId="{3F6D2A3D-91DC-4320-BF1F-9B17D9205B68}" type="presParOf" srcId="{B8480B8B-9EA3-4D40-944F-694A44ECCF27}" destId="{3FD978C1-DB7C-4EB4-89B2-DC552DF8D668}" srcOrd="1" destOrd="0" presId="urn:microsoft.com/office/officeart/2005/8/layout/hList3"/>
    <dgm:cxn modelId="{14CCF607-11FD-4415-889A-79FEBF095013}" type="presParOf" srcId="{3FD978C1-DB7C-4EB4-89B2-DC552DF8D668}" destId="{98697B4B-96BC-4528-805D-0D6FD2791428}" srcOrd="0" destOrd="0" presId="urn:microsoft.com/office/officeart/2005/8/layout/hList3"/>
    <dgm:cxn modelId="{7BA2D4AD-781C-4B02-A45F-D723D8B5360F}" type="presParOf" srcId="{3FD978C1-DB7C-4EB4-89B2-DC552DF8D668}" destId="{446E117A-0501-4937-8B48-7849381F3050}" srcOrd="1" destOrd="0" presId="urn:microsoft.com/office/officeart/2005/8/layout/hList3"/>
    <dgm:cxn modelId="{BC7ABA95-08F3-46C9-BCAA-F0A8C616F26E}" type="presParOf" srcId="{3FD978C1-DB7C-4EB4-89B2-DC552DF8D668}" destId="{85DBAFEA-28CA-4485-9548-1A7B5AA93DCE}" srcOrd="2" destOrd="0" presId="urn:microsoft.com/office/officeart/2005/8/layout/hList3"/>
    <dgm:cxn modelId="{A005405D-C7BA-42A9-83EC-767381CFAFA0}" type="presParOf" srcId="{B8480B8B-9EA3-4D40-944F-694A44ECCF27}" destId="{47C4AE46-856D-400D-88AA-1B8378C75F60}"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3BEC0C-7B04-4FBF-8B56-D9F7BFC37212}" type="doc">
      <dgm:prSet loTypeId="urn:microsoft.com/office/officeart/2005/8/layout/hList3" loCatId="list" qsTypeId="urn:microsoft.com/office/officeart/2005/8/quickstyle/simple4" qsCatId="simple" csTypeId="urn:microsoft.com/office/officeart/2005/8/colors/accent1_1" csCatId="accent1" phldr="1"/>
      <dgm:spPr/>
      <dgm:t>
        <a:bodyPr/>
        <a:lstStyle/>
        <a:p>
          <a:endParaRPr lang="en-US"/>
        </a:p>
      </dgm:t>
    </dgm:pt>
    <dgm:pt modelId="{5E71A917-877D-499D-8DFE-DD5C4FBC0274}">
      <dgm:prSet phldrT="[Text]"/>
      <dgm:spPr/>
      <dgm:t>
        <a:bodyPr/>
        <a:lstStyle/>
        <a:p>
          <a:r>
            <a:rPr lang="en-US" b="1" dirty="0"/>
            <a:t>Presentation</a:t>
          </a:r>
        </a:p>
      </dgm:t>
    </dgm:pt>
    <dgm:pt modelId="{55FD797E-128E-4966-A091-3AF508FF88B6}" type="parTrans" cxnId="{59CC6EDE-84BB-4E8A-B548-EC5795467154}">
      <dgm:prSet/>
      <dgm:spPr/>
      <dgm:t>
        <a:bodyPr/>
        <a:lstStyle/>
        <a:p>
          <a:endParaRPr lang="en-US"/>
        </a:p>
      </dgm:t>
    </dgm:pt>
    <dgm:pt modelId="{BA2DFB55-3C6A-4394-B27B-661890BE4C22}" type="sibTrans" cxnId="{59CC6EDE-84BB-4E8A-B548-EC5795467154}">
      <dgm:prSet/>
      <dgm:spPr/>
      <dgm:t>
        <a:bodyPr/>
        <a:lstStyle/>
        <a:p>
          <a:endParaRPr lang="en-US"/>
        </a:p>
      </dgm:t>
    </dgm:pt>
    <dgm:pt modelId="{53B1112F-AB86-434C-83B6-D2A67FD247C1}">
      <dgm:prSet phldrT="[Text]" custT="1"/>
      <dgm:spPr/>
      <dgm:t>
        <a:bodyPr anchor="t"/>
        <a:lstStyle/>
        <a:p>
          <a:endParaRPr lang="en-US" sz="2500" dirty="0"/>
        </a:p>
        <a:p>
          <a:endParaRPr lang="en-US" sz="2500" dirty="0"/>
        </a:p>
        <a:p>
          <a:r>
            <a:rPr lang="en-US" sz="2500" dirty="0"/>
            <a:t>GFOA comment on presentation</a:t>
          </a:r>
        </a:p>
      </dgm:t>
    </dgm:pt>
    <dgm:pt modelId="{8EFBAA89-4305-4EB6-9D8F-93ADB039959C}" type="parTrans" cxnId="{648961BD-8048-453D-96CA-4501037FDE4D}">
      <dgm:prSet/>
      <dgm:spPr/>
      <dgm:t>
        <a:bodyPr/>
        <a:lstStyle/>
        <a:p>
          <a:endParaRPr lang="en-US"/>
        </a:p>
      </dgm:t>
    </dgm:pt>
    <dgm:pt modelId="{944FEB14-98E3-4425-8DD2-4184A8E58D9F}" type="sibTrans" cxnId="{648961BD-8048-453D-96CA-4501037FDE4D}">
      <dgm:prSet/>
      <dgm:spPr/>
      <dgm:t>
        <a:bodyPr/>
        <a:lstStyle/>
        <a:p>
          <a:endParaRPr lang="en-US"/>
        </a:p>
      </dgm:t>
    </dgm:pt>
    <dgm:pt modelId="{67037FDE-77D3-492F-AF00-853C0A0A509B}">
      <dgm:prSet phldrT="[Text]" custT="1"/>
      <dgm:spPr/>
      <dgm:t>
        <a:bodyPr anchor="t"/>
        <a:lstStyle/>
        <a:p>
          <a:br>
            <a:rPr lang="en-US" sz="2500" dirty="0"/>
          </a:br>
          <a:r>
            <a:rPr lang="en-US" sz="2500" dirty="0"/>
            <a:t>Custodial funds should be a total with combining statement presented as SI</a:t>
          </a:r>
        </a:p>
      </dgm:t>
    </dgm:pt>
    <dgm:pt modelId="{AEDCF65E-E2B5-42E0-BEEE-AE4CAC518A4C}" type="parTrans" cxnId="{8E31CEB9-9724-4C38-8C7C-F1B08060ECA6}">
      <dgm:prSet/>
      <dgm:spPr/>
      <dgm:t>
        <a:bodyPr/>
        <a:lstStyle/>
        <a:p>
          <a:endParaRPr lang="en-US"/>
        </a:p>
      </dgm:t>
    </dgm:pt>
    <dgm:pt modelId="{20454608-8C7D-45E5-B83B-04531F55F126}" type="sibTrans" cxnId="{8E31CEB9-9724-4C38-8C7C-F1B08060ECA6}">
      <dgm:prSet/>
      <dgm:spPr/>
      <dgm:t>
        <a:bodyPr/>
        <a:lstStyle/>
        <a:p>
          <a:endParaRPr lang="en-US"/>
        </a:p>
      </dgm:t>
    </dgm:pt>
    <dgm:pt modelId="{4F453CE9-223B-402D-911F-2DC21DF7E5E9}">
      <dgm:prSet phldrT="[Text]" custT="1"/>
      <dgm:spPr/>
      <dgm:t>
        <a:bodyPr anchor="t"/>
        <a:lstStyle/>
        <a:p>
          <a:endParaRPr lang="en-US" sz="2500" dirty="0"/>
        </a:p>
        <a:p>
          <a:r>
            <a:rPr lang="en-US" sz="2500" dirty="0"/>
            <a:t>Significant comment – one that if not corrected could preclude the awarding of the certificate in future years</a:t>
          </a:r>
        </a:p>
      </dgm:t>
    </dgm:pt>
    <dgm:pt modelId="{AB0092E3-EE13-404B-A155-11BD33918112}" type="parTrans" cxnId="{6200EABD-0D87-40DD-8D75-F98C964FDCC3}">
      <dgm:prSet/>
      <dgm:spPr/>
      <dgm:t>
        <a:bodyPr/>
        <a:lstStyle/>
        <a:p>
          <a:endParaRPr lang="en-US"/>
        </a:p>
      </dgm:t>
    </dgm:pt>
    <dgm:pt modelId="{629993FA-4AEC-4DA0-A2EA-542417885988}" type="sibTrans" cxnId="{6200EABD-0D87-40DD-8D75-F98C964FDCC3}">
      <dgm:prSet/>
      <dgm:spPr/>
      <dgm:t>
        <a:bodyPr/>
        <a:lstStyle/>
        <a:p>
          <a:endParaRPr lang="en-US"/>
        </a:p>
      </dgm:t>
    </dgm:pt>
    <dgm:pt modelId="{B8480B8B-9EA3-4D40-944F-694A44ECCF27}" type="pres">
      <dgm:prSet presAssocID="{383BEC0C-7B04-4FBF-8B56-D9F7BFC37212}" presName="composite" presStyleCnt="0">
        <dgm:presLayoutVars>
          <dgm:chMax val="1"/>
          <dgm:dir/>
          <dgm:resizeHandles val="exact"/>
        </dgm:presLayoutVars>
      </dgm:prSet>
      <dgm:spPr/>
    </dgm:pt>
    <dgm:pt modelId="{B4A1DD18-9FEA-433D-BB75-5C88E68DD554}" type="pres">
      <dgm:prSet presAssocID="{5E71A917-877D-499D-8DFE-DD5C4FBC0274}" presName="roof" presStyleLbl="dkBgShp" presStyleIdx="0" presStyleCnt="2" custScaleY="48525" custLinFactNeighborY="25174"/>
      <dgm:spPr/>
    </dgm:pt>
    <dgm:pt modelId="{3FD978C1-DB7C-4EB4-89B2-DC552DF8D668}" type="pres">
      <dgm:prSet presAssocID="{5E71A917-877D-499D-8DFE-DD5C4FBC0274}" presName="pillars" presStyleCnt="0"/>
      <dgm:spPr/>
    </dgm:pt>
    <dgm:pt modelId="{98697B4B-96BC-4528-805D-0D6FD2791428}" type="pres">
      <dgm:prSet presAssocID="{5E71A917-877D-499D-8DFE-DD5C4FBC0274}" presName="pillar1" presStyleLbl="node1" presStyleIdx="0" presStyleCnt="3">
        <dgm:presLayoutVars>
          <dgm:bulletEnabled val="1"/>
        </dgm:presLayoutVars>
      </dgm:prSet>
      <dgm:spPr/>
    </dgm:pt>
    <dgm:pt modelId="{446E117A-0501-4937-8B48-7849381F3050}" type="pres">
      <dgm:prSet presAssocID="{67037FDE-77D3-492F-AF00-853C0A0A509B}" presName="pillarX" presStyleLbl="node1" presStyleIdx="1" presStyleCnt="3">
        <dgm:presLayoutVars>
          <dgm:bulletEnabled val="1"/>
        </dgm:presLayoutVars>
      </dgm:prSet>
      <dgm:spPr/>
    </dgm:pt>
    <dgm:pt modelId="{85DBAFEA-28CA-4485-9548-1A7B5AA93DCE}" type="pres">
      <dgm:prSet presAssocID="{4F453CE9-223B-402D-911F-2DC21DF7E5E9}" presName="pillarX" presStyleLbl="node1" presStyleIdx="2" presStyleCnt="3">
        <dgm:presLayoutVars>
          <dgm:bulletEnabled val="1"/>
        </dgm:presLayoutVars>
      </dgm:prSet>
      <dgm:spPr/>
    </dgm:pt>
    <dgm:pt modelId="{47C4AE46-856D-400D-88AA-1B8378C75F60}" type="pres">
      <dgm:prSet presAssocID="{5E71A917-877D-499D-8DFE-DD5C4FBC0274}" presName="base" presStyleLbl="dkBgShp" presStyleIdx="1" presStyleCnt="2" custLinFactNeighborY="-24221"/>
      <dgm:spPr/>
    </dgm:pt>
  </dgm:ptLst>
  <dgm:cxnLst>
    <dgm:cxn modelId="{1AD24F10-E0F2-45AC-8851-1CBF6001637E}" type="presOf" srcId="{53B1112F-AB86-434C-83B6-D2A67FD247C1}" destId="{98697B4B-96BC-4528-805D-0D6FD2791428}" srcOrd="0" destOrd="0" presId="urn:microsoft.com/office/officeart/2005/8/layout/hList3"/>
    <dgm:cxn modelId="{30D0CD51-399C-4A6D-9B02-2468E21712F3}" type="presOf" srcId="{5E71A917-877D-499D-8DFE-DD5C4FBC0274}" destId="{B4A1DD18-9FEA-433D-BB75-5C88E68DD554}" srcOrd="0" destOrd="0" presId="urn:microsoft.com/office/officeart/2005/8/layout/hList3"/>
    <dgm:cxn modelId="{97A8A783-FCDF-4D3B-BD81-FF0BDA3A6223}" type="presOf" srcId="{4F453CE9-223B-402D-911F-2DC21DF7E5E9}" destId="{85DBAFEA-28CA-4485-9548-1A7B5AA93DCE}" srcOrd="0" destOrd="0" presId="urn:microsoft.com/office/officeart/2005/8/layout/hList3"/>
    <dgm:cxn modelId="{CEB0B98C-2A2D-4ED9-AA8E-B38188793AD1}" type="presOf" srcId="{67037FDE-77D3-492F-AF00-853C0A0A509B}" destId="{446E117A-0501-4937-8B48-7849381F3050}" srcOrd="0" destOrd="0" presId="urn:microsoft.com/office/officeart/2005/8/layout/hList3"/>
    <dgm:cxn modelId="{8E31CEB9-9724-4C38-8C7C-F1B08060ECA6}" srcId="{5E71A917-877D-499D-8DFE-DD5C4FBC0274}" destId="{67037FDE-77D3-492F-AF00-853C0A0A509B}" srcOrd="1" destOrd="0" parTransId="{AEDCF65E-E2B5-42E0-BEEE-AE4CAC518A4C}" sibTransId="{20454608-8C7D-45E5-B83B-04531F55F126}"/>
    <dgm:cxn modelId="{648961BD-8048-453D-96CA-4501037FDE4D}" srcId="{5E71A917-877D-499D-8DFE-DD5C4FBC0274}" destId="{53B1112F-AB86-434C-83B6-D2A67FD247C1}" srcOrd="0" destOrd="0" parTransId="{8EFBAA89-4305-4EB6-9D8F-93ADB039959C}" sibTransId="{944FEB14-98E3-4425-8DD2-4184A8E58D9F}"/>
    <dgm:cxn modelId="{6200EABD-0D87-40DD-8D75-F98C964FDCC3}" srcId="{5E71A917-877D-499D-8DFE-DD5C4FBC0274}" destId="{4F453CE9-223B-402D-911F-2DC21DF7E5E9}" srcOrd="2" destOrd="0" parTransId="{AB0092E3-EE13-404B-A155-11BD33918112}" sibTransId="{629993FA-4AEC-4DA0-A2EA-542417885988}"/>
    <dgm:cxn modelId="{59CC6EDE-84BB-4E8A-B548-EC5795467154}" srcId="{383BEC0C-7B04-4FBF-8B56-D9F7BFC37212}" destId="{5E71A917-877D-499D-8DFE-DD5C4FBC0274}" srcOrd="0" destOrd="0" parTransId="{55FD797E-128E-4966-A091-3AF508FF88B6}" sibTransId="{BA2DFB55-3C6A-4394-B27B-661890BE4C22}"/>
    <dgm:cxn modelId="{1CEEA7E6-9028-4ACD-BE89-EFB63777578A}" type="presOf" srcId="{383BEC0C-7B04-4FBF-8B56-D9F7BFC37212}" destId="{B8480B8B-9EA3-4D40-944F-694A44ECCF27}" srcOrd="0" destOrd="0" presId="urn:microsoft.com/office/officeart/2005/8/layout/hList3"/>
    <dgm:cxn modelId="{0078F03D-058E-4949-A348-51AE8CBAAD10}" type="presParOf" srcId="{B8480B8B-9EA3-4D40-944F-694A44ECCF27}" destId="{B4A1DD18-9FEA-433D-BB75-5C88E68DD554}" srcOrd="0" destOrd="0" presId="urn:microsoft.com/office/officeart/2005/8/layout/hList3"/>
    <dgm:cxn modelId="{3F6D2A3D-91DC-4320-BF1F-9B17D9205B68}" type="presParOf" srcId="{B8480B8B-9EA3-4D40-944F-694A44ECCF27}" destId="{3FD978C1-DB7C-4EB4-89B2-DC552DF8D668}" srcOrd="1" destOrd="0" presId="urn:microsoft.com/office/officeart/2005/8/layout/hList3"/>
    <dgm:cxn modelId="{14CCF607-11FD-4415-889A-79FEBF095013}" type="presParOf" srcId="{3FD978C1-DB7C-4EB4-89B2-DC552DF8D668}" destId="{98697B4B-96BC-4528-805D-0D6FD2791428}" srcOrd="0" destOrd="0" presId="urn:microsoft.com/office/officeart/2005/8/layout/hList3"/>
    <dgm:cxn modelId="{7BA2D4AD-781C-4B02-A45F-D723D8B5360F}" type="presParOf" srcId="{3FD978C1-DB7C-4EB4-89B2-DC552DF8D668}" destId="{446E117A-0501-4937-8B48-7849381F3050}" srcOrd="1" destOrd="0" presId="urn:microsoft.com/office/officeart/2005/8/layout/hList3"/>
    <dgm:cxn modelId="{BC7ABA95-08F3-46C9-BCAA-F0A8C616F26E}" type="presParOf" srcId="{3FD978C1-DB7C-4EB4-89B2-DC552DF8D668}" destId="{85DBAFEA-28CA-4485-9548-1A7B5AA93DCE}" srcOrd="2" destOrd="0" presId="urn:microsoft.com/office/officeart/2005/8/layout/hList3"/>
    <dgm:cxn modelId="{A005405D-C7BA-42A9-83EC-767381CFAFA0}" type="presParOf" srcId="{B8480B8B-9EA3-4D40-944F-694A44ECCF27}" destId="{47C4AE46-856D-400D-88AA-1B8378C75F60}"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83BEC0C-7B04-4FBF-8B56-D9F7BFC37212}" type="doc">
      <dgm:prSet loTypeId="urn:microsoft.com/office/officeart/2005/8/layout/hList3" loCatId="list" qsTypeId="urn:microsoft.com/office/officeart/2005/8/quickstyle/simple4" qsCatId="simple" csTypeId="urn:microsoft.com/office/officeart/2005/8/colors/accent1_1" csCatId="accent1" phldr="1"/>
      <dgm:spPr/>
      <dgm:t>
        <a:bodyPr/>
        <a:lstStyle/>
        <a:p>
          <a:endParaRPr lang="en-US"/>
        </a:p>
      </dgm:t>
    </dgm:pt>
    <dgm:pt modelId="{5E71A917-877D-499D-8DFE-DD5C4FBC0274}">
      <dgm:prSet phldrT="[Text]"/>
      <dgm:spPr/>
      <dgm:t>
        <a:bodyPr/>
        <a:lstStyle/>
        <a:p>
          <a:r>
            <a:rPr lang="en-US" b="1" dirty="0"/>
            <a:t>Fund has multiple participants</a:t>
          </a:r>
        </a:p>
      </dgm:t>
    </dgm:pt>
    <dgm:pt modelId="{55FD797E-128E-4966-A091-3AF508FF88B6}" type="parTrans" cxnId="{59CC6EDE-84BB-4E8A-B548-EC5795467154}">
      <dgm:prSet/>
      <dgm:spPr/>
      <dgm:t>
        <a:bodyPr/>
        <a:lstStyle/>
        <a:p>
          <a:endParaRPr lang="en-US"/>
        </a:p>
      </dgm:t>
    </dgm:pt>
    <dgm:pt modelId="{BA2DFB55-3C6A-4394-B27B-661890BE4C22}" type="sibTrans" cxnId="{59CC6EDE-84BB-4E8A-B548-EC5795467154}">
      <dgm:prSet/>
      <dgm:spPr/>
      <dgm:t>
        <a:bodyPr/>
        <a:lstStyle/>
        <a:p>
          <a:endParaRPr lang="en-US"/>
        </a:p>
      </dgm:t>
    </dgm:pt>
    <dgm:pt modelId="{53B1112F-AB86-434C-83B6-D2A67FD247C1}">
      <dgm:prSet phldrT="[Text]" custT="1"/>
      <dgm:spPr/>
      <dgm:t>
        <a:bodyPr anchor="t"/>
        <a:lstStyle/>
        <a:p>
          <a:endParaRPr lang="en-US" sz="2500" dirty="0"/>
        </a:p>
        <a:p>
          <a:r>
            <a:rPr lang="en-US" sz="2500" dirty="0"/>
            <a:t>All participants contribute funds for projects.</a:t>
          </a:r>
        </a:p>
      </dgm:t>
    </dgm:pt>
    <dgm:pt modelId="{8EFBAA89-4305-4EB6-9D8F-93ADB039959C}" type="parTrans" cxnId="{648961BD-8048-453D-96CA-4501037FDE4D}">
      <dgm:prSet/>
      <dgm:spPr/>
      <dgm:t>
        <a:bodyPr/>
        <a:lstStyle/>
        <a:p>
          <a:endParaRPr lang="en-US"/>
        </a:p>
      </dgm:t>
    </dgm:pt>
    <dgm:pt modelId="{944FEB14-98E3-4425-8DD2-4184A8E58D9F}" type="sibTrans" cxnId="{648961BD-8048-453D-96CA-4501037FDE4D}">
      <dgm:prSet/>
      <dgm:spPr/>
      <dgm:t>
        <a:bodyPr/>
        <a:lstStyle/>
        <a:p>
          <a:endParaRPr lang="en-US"/>
        </a:p>
      </dgm:t>
    </dgm:pt>
    <dgm:pt modelId="{67037FDE-77D3-492F-AF00-853C0A0A509B}">
      <dgm:prSet phldrT="[Text]" custT="1"/>
      <dgm:spPr/>
      <dgm:t>
        <a:bodyPr anchor="t"/>
        <a:lstStyle/>
        <a:p>
          <a:br>
            <a:rPr lang="en-US" sz="2500" dirty="0"/>
          </a:br>
          <a:r>
            <a:rPr lang="en-US" sz="2500" dirty="0"/>
            <a:t>Main contributions are from the government administering the fund not the external participate.</a:t>
          </a:r>
        </a:p>
      </dgm:t>
    </dgm:pt>
    <dgm:pt modelId="{AEDCF65E-E2B5-42E0-BEEE-AE4CAC518A4C}" type="parTrans" cxnId="{8E31CEB9-9724-4C38-8C7C-F1B08060ECA6}">
      <dgm:prSet/>
      <dgm:spPr/>
      <dgm:t>
        <a:bodyPr/>
        <a:lstStyle/>
        <a:p>
          <a:endParaRPr lang="en-US"/>
        </a:p>
      </dgm:t>
    </dgm:pt>
    <dgm:pt modelId="{20454608-8C7D-45E5-B83B-04531F55F126}" type="sibTrans" cxnId="{8E31CEB9-9724-4C38-8C7C-F1B08060ECA6}">
      <dgm:prSet/>
      <dgm:spPr/>
      <dgm:t>
        <a:bodyPr/>
        <a:lstStyle/>
        <a:p>
          <a:endParaRPr lang="en-US"/>
        </a:p>
      </dgm:t>
    </dgm:pt>
    <dgm:pt modelId="{4F453CE9-223B-402D-911F-2DC21DF7E5E9}">
      <dgm:prSet phldrT="[Text]" custT="1"/>
      <dgm:spPr/>
      <dgm:t>
        <a:bodyPr anchor="t"/>
        <a:lstStyle/>
        <a:p>
          <a:endParaRPr lang="en-US" sz="2500" dirty="0"/>
        </a:p>
        <a:p>
          <a:r>
            <a:rPr lang="en-US" sz="2500" dirty="0"/>
            <a:t>Agreements with 2 external participants require a Fiduciary Fund to be set up for these funds.</a:t>
          </a:r>
        </a:p>
      </dgm:t>
    </dgm:pt>
    <dgm:pt modelId="{AB0092E3-EE13-404B-A155-11BD33918112}" type="parTrans" cxnId="{6200EABD-0D87-40DD-8D75-F98C964FDCC3}">
      <dgm:prSet/>
      <dgm:spPr/>
      <dgm:t>
        <a:bodyPr/>
        <a:lstStyle/>
        <a:p>
          <a:endParaRPr lang="en-US"/>
        </a:p>
      </dgm:t>
    </dgm:pt>
    <dgm:pt modelId="{629993FA-4AEC-4DA0-A2EA-542417885988}" type="sibTrans" cxnId="{6200EABD-0D87-40DD-8D75-F98C964FDCC3}">
      <dgm:prSet/>
      <dgm:spPr/>
      <dgm:t>
        <a:bodyPr/>
        <a:lstStyle/>
        <a:p>
          <a:endParaRPr lang="en-US"/>
        </a:p>
      </dgm:t>
    </dgm:pt>
    <dgm:pt modelId="{B8480B8B-9EA3-4D40-944F-694A44ECCF27}" type="pres">
      <dgm:prSet presAssocID="{383BEC0C-7B04-4FBF-8B56-D9F7BFC37212}" presName="composite" presStyleCnt="0">
        <dgm:presLayoutVars>
          <dgm:chMax val="1"/>
          <dgm:dir/>
          <dgm:resizeHandles val="exact"/>
        </dgm:presLayoutVars>
      </dgm:prSet>
      <dgm:spPr/>
    </dgm:pt>
    <dgm:pt modelId="{B4A1DD18-9FEA-433D-BB75-5C88E68DD554}" type="pres">
      <dgm:prSet presAssocID="{5E71A917-877D-499D-8DFE-DD5C4FBC0274}" presName="roof" presStyleLbl="dkBgShp" presStyleIdx="0" presStyleCnt="2" custScaleY="48525" custLinFactNeighborY="25174"/>
      <dgm:spPr/>
    </dgm:pt>
    <dgm:pt modelId="{3FD978C1-DB7C-4EB4-89B2-DC552DF8D668}" type="pres">
      <dgm:prSet presAssocID="{5E71A917-877D-499D-8DFE-DD5C4FBC0274}" presName="pillars" presStyleCnt="0"/>
      <dgm:spPr/>
    </dgm:pt>
    <dgm:pt modelId="{98697B4B-96BC-4528-805D-0D6FD2791428}" type="pres">
      <dgm:prSet presAssocID="{5E71A917-877D-499D-8DFE-DD5C4FBC0274}" presName="pillar1" presStyleLbl="node1" presStyleIdx="0" presStyleCnt="3">
        <dgm:presLayoutVars>
          <dgm:bulletEnabled val="1"/>
        </dgm:presLayoutVars>
      </dgm:prSet>
      <dgm:spPr/>
    </dgm:pt>
    <dgm:pt modelId="{446E117A-0501-4937-8B48-7849381F3050}" type="pres">
      <dgm:prSet presAssocID="{67037FDE-77D3-492F-AF00-853C0A0A509B}" presName="pillarX" presStyleLbl="node1" presStyleIdx="1" presStyleCnt="3">
        <dgm:presLayoutVars>
          <dgm:bulletEnabled val="1"/>
        </dgm:presLayoutVars>
      </dgm:prSet>
      <dgm:spPr/>
    </dgm:pt>
    <dgm:pt modelId="{85DBAFEA-28CA-4485-9548-1A7B5AA93DCE}" type="pres">
      <dgm:prSet presAssocID="{4F453CE9-223B-402D-911F-2DC21DF7E5E9}" presName="pillarX" presStyleLbl="node1" presStyleIdx="2" presStyleCnt="3">
        <dgm:presLayoutVars>
          <dgm:bulletEnabled val="1"/>
        </dgm:presLayoutVars>
      </dgm:prSet>
      <dgm:spPr/>
    </dgm:pt>
    <dgm:pt modelId="{47C4AE46-856D-400D-88AA-1B8378C75F60}" type="pres">
      <dgm:prSet presAssocID="{5E71A917-877D-499D-8DFE-DD5C4FBC0274}" presName="base" presStyleLbl="dkBgShp" presStyleIdx="1" presStyleCnt="2" custLinFactNeighborY="-24221"/>
      <dgm:spPr/>
    </dgm:pt>
  </dgm:ptLst>
  <dgm:cxnLst>
    <dgm:cxn modelId="{1AD24F10-E0F2-45AC-8851-1CBF6001637E}" type="presOf" srcId="{53B1112F-AB86-434C-83B6-D2A67FD247C1}" destId="{98697B4B-96BC-4528-805D-0D6FD2791428}" srcOrd="0" destOrd="0" presId="urn:microsoft.com/office/officeart/2005/8/layout/hList3"/>
    <dgm:cxn modelId="{30D0CD51-399C-4A6D-9B02-2468E21712F3}" type="presOf" srcId="{5E71A917-877D-499D-8DFE-DD5C4FBC0274}" destId="{B4A1DD18-9FEA-433D-BB75-5C88E68DD554}" srcOrd="0" destOrd="0" presId="urn:microsoft.com/office/officeart/2005/8/layout/hList3"/>
    <dgm:cxn modelId="{97A8A783-FCDF-4D3B-BD81-FF0BDA3A6223}" type="presOf" srcId="{4F453CE9-223B-402D-911F-2DC21DF7E5E9}" destId="{85DBAFEA-28CA-4485-9548-1A7B5AA93DCE}" srcOrd="0" destOrd="0" presId="urn:microsoft.com/office/officeart/2005/8/layout/hList3"/>
    <dgm:cxn modelId="{CEB0B98C-2A2D-4ED9-AA8E-B38188793AD1}" type="presOf" srcId="{67037FDE-77D3-492F-AF00-853C0A0A509B}" destId="{446E117A-0501-4937-8B48-7849381F3050}" srcOrd="0" destOrd="0" presId="urn:microsoft.com/office/officeart/2005/8/layout/hList3"/>
    <dgm:cxn modelId="{8E31CEB9-9724-4C38-8C7C-F1B08060ECA6}" srcId="{5E71A917-877D-499D-8DFE-DD5C4FBC0274}" destId="{67037FDE-77D3-492F-AF00-853C0A0A509B}" srcOrd="1" destOrd="0" parTransId="{AEDCF65E-E2B5-42E0-BEEE-AE4CAC518A4C}" sibTransId="{20454608-8C7D-45E5-B83B-04531F55F126}"/>
    <dgm:cxn modelId="{648961BD-8048-453D-96CA-4501037FDE4D}" srcId="{5E71A917-877D-499D-8DFE-DD5C4FBC0274}" destId="{53B1112F-AB86-434C-83B6-D2A67FD247C1}" srcOrd="0" destOrd="0" parTransId="{8EFBAA89-4305-4EB6-9D8F-93ADB039959C}" sibTransId="{944FEB14-98E3-4425-8DD2-4184A8E58D9F}"/>
    <dgm:cxn modelId="{6200EABD-0D87-40DD-8D75-F98C964FDCC3}" srcId="{5E71A917-877D-499D-8DFE-DD5C4FBC0274}" destId="{4F453CE9-223B-402D-911F-2DC21DF7E5E9}" srcOrd="2" destOrd="0" parTransId="{AB0092E3-EE13-404B-A155-11BD33918112}" sibTransId="{629993FA-4AEC-4DA0-A2EA-542417885988}"/>
    <dgm:cxn modelId="{59CC6EDE-84BB-4E8A-B548-EC5795467154}" srcId="{383BEC0C-7B04-4FBF-8B56-D9F7BFC37212}" destId="{5E71A917-877D-499D-8DFE-DD5C4FBC0274}" srcOrd="0" destOrd="0" parTransId="{55FD797E-128E-4966-A091-3AF508FF88B6}" sibTransId="{BA2DFB55-3C6A-4394-B27B-661890BE4C22}"/>
    <dgm:cxn modelId="{1CEEA7E6-9028-4ACD-BE89-EFB63777578A}" type="presOf" srcId="{383BEC0C-7B04-4FBF-8B56-D9F7BFC37212}" destId="{B8480B8B-9EA3-4D40-944F-694A44ECCF27}" srcOrd="0" destOrd="0" presId="urn:microsoft.com/office/officeart/2005/8/layout/hList3"/>
    <dgm:cxn modelId="{0078F03D-058E-4949-A348-51AE8CBAAD10}" type="presParOf" srcId="{B8480B8B-9EA3-4D40-944F-694A44ECCF27}" destId="{B4A1DD18-9FEA-433D-BB75-5C88E68DD554}" srcOrd="0" destOrd="0" presId="urn:microsoft.com/office/officeart/2005/8/layout/hList3"/>
    <dgm:cxn modelId="{3F6D2A3D-91DC-4320-BF1F-9B17D9205B68}" type="presParOf" srcId="{B8480B8B-9EA3-4D40-944F-694A44ECCF27}" destId="{3FD978C1-DB7C-4EB4-89B2-DC552DF8D668}" srcOrd="1" destOrd="0" presId="urn:microsoft.com/office/officeart/2005/8/layout/hList3"/>
    <dgm:cxn modelId="{14CCF607-11FD-4415-889A-79FEBF095013}" type="presParOf" srcId="{3FD978C1-DB7C-4EB4-89B2-DC552DF8D668}" destId="{98697B4B-96BC-4528-805D-0D6FD2791428}" srcOrd="0" destOrd="0" presId="urn:microsoft.com/office/officeart/2005/8/layout/hList3"/>
    <dgm:cxn modelId="{7BA2D4AD-781C-4B02-A45F-D723D8B5360F}" type="presParOf" srcId="{3FD978C1-DB7C-4EB4-89B2-DC552DF8D668}" destId="{446E117A-0501-4937-8B48-7849381F3050}" srcOrd="1" destOrd="0" presId="urn:microsoft.com/office/officeart/2005/8/layout/hList3"/>
    <dgm:cxn modelId="{BC7ABA95-08F3-46C9-BCAA-F0A8C616F26E}" type="presParOf" srcId="{3FD978C1-DB7C-4EB4-89B2-DC552DF8D668}" destId="{85DBAFEA-28CA-4485-9548-1A7B5AA93DCE}" srcOrd="2" destOrd="0" presId="urn:microsoft.com/office/officeart/2005/8/layout/hList3"/>
    <dgm:cxn modelId="{A005405D-C7BA-42A9-83EC-767381CFAFA0}" type="presParOf" srcId="{B8480B8B-9EA3-4D40-944F-694A44ECCF27}" destId="{47C4AE46-856D-400D-88AA-1B8378C75F60}"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2DBCD8F-B9ED-4E9A-9620-ACD75E0E2666}" type="doc">
      <dgm:prSet loTypeId="urn:microsoft.com/office/officeart/2005/8/layout/hList3" loCatId="list" qsTypeId="urn:microsoft.com/office/officeart/2005/8/quickstyle/simple4" qsCatId="simple" csTypeId="urn:microsoft.com/office/officeart/2005/8/colors/accent0_1" csCatId="mainScheme" phldr="1"/>
      <dgm:spPr/>
      <dgm:t>
        <a:bodyPr/>
        <a:lstStyle/>
        <a:p>
          <a:endParaRPr lang="en-US"/>
        </a:p>
      </dgm:t>
    </dgm:pt>
    <dgm:pt modelId="{D576AD33-B220-4565-82B3-6BBCB756563E}">
      <dgm:prSet phldrT="[Text]" custT="1"/>
      <dgm:spPr/>
      <dgm:t>
        <a:bodyPr/>
        <a:lstStyle/>
        <a:p>
          <a:r>
            <a:rPr lang="en-US" sz="3200" b="1" dirty="0"/>
            <a:t>Revenue sources</a:t>
          </a:r>
        </a:p>
      </dgm:t>
    </dgm:pt>
    <dgm:pt modelId="{4F29964C-F93D-44EA-AA46-DB4730FC4A18}" type="parTrans" cxnId="{05A7CFAC-35F3-4A01-BF79-58BFD0C68070}">
      <dgm:prSet/>
      <dgm:spPr/>
      <dgm:t>
        <a:bodyPr/>
        <a:lstStyle/>
        <a:p>
          <a:endParaRPr lang="en-US"/>
        </a:p>
      </dgm:t>
    </dgm:pt>
    <dgm:pt modelId="{E31B0F5B-F2E9-4037-A1FF-49A2DE81BC96}" type="sibTrans" cxnId="{05A7CFAC-35F3-4A01-BF79-58BFD0C68070}">
      <dgm:prSet/>
      <dgm:spPr/>
      <dgm:t>
        <a:bodyPr/>
        <a:lstStyle/>
        <a:p>
          <a:endParaRPr lang="en-US"/>
        </a:p>
      </dgm:t>
    </dgm:pt>
    <dgm:pt modelId="{61359B80-524D-448F-BD69-8F74D26F04F5}">
      <dgm:prSet phldrT="[Text]"/>
      <dgm:spPr/>
      <dgm:t>
        <a:bodyPr/>
        <a:lstStyle/>
        <a:p>
          <a:r>
            <a:rPr lang="en-US" dirty="0"/>
            <a:t>External participants contribute funds for specific joint projects, i.e., the City provides $40k for a portion of a sidewalk and has the government do the work.</a:t>
          </a:r>
        </a:p>
      </dgm:t>
    </dgm:pt>
    <dgm:pt modelId="{5A485534-BB8E-4E5F-A382-BBDFC3EA1281}" type="parTrans" cxnId="{CAA1E2F0-061C-416B-A2D4-87D71E966958}">
      <dgm:prSet/>
      <dgm:spPr/>
      <dgm:t>
        <a:bodyPr/>
        <a:lstStyle/>
        <a:p>
          <a:endParaRPr lang="en-US"/>
        </a:p>
      </dgm:t>
    </dgm:pt>
    <dgm:pt modelId="{1DEEAA6D-3A8A-4D90-83F8-B8F9946829A9}" type="sibTrans" cxnId="{CAA1E2F0-061C-416B-A2D4-87D71E966958}">
      <dgm:prSet/>
      <dgm:spPr/>
      <dgm:t>
        <a:bodyPr/>
        <a:lstStyle/>
        <a:p>
          <a:endParaRPr lang="en-US"/>
        </a:p>
      </dgm:t>
    </dgm:pt>
    <dgm:pt modelId="{C7950047-5783-49CD-BCED-EBAF5D593FE1}">
      <dgm:prSet phldrT="[Text]"/>
      <dgm:spPr/>
      <dgm:t>
        <a:bodyPr/>
        <a:lstStyle/>
        <a:p>
          <a:r>
            <a:rPr lang="en-US" dirty="0"/>
            <a:t>The local government provides some of their bond money to the fund for the joint project.</a:t>
          </a:r>
        </a:p>
        <a:p>
          <a:endParaRPr lang="en-US" dirty="0"/>
        </a:p>
        <a:p>
          <a:endParaRPr lang="en-US" dirty="0"/>
        </a:p>
      </dgm:t>
    </dgm:pt>
    <dgm:pt modelId="{61D147F6-9842-4BFB-908E-68FA0CF569B4}" type="parTrans" cxnId="{255D0E16-94D0-4D41-BE55-F7A29058F537}">
      <dgm:prSet/>
      <dgm:spPr/>
      <dgm:t>
        <a:bodyPr/>
        <a:lstStyle/>
        <a:p>
          <a:endParaRPr lang="en-US"/>
        </a:p>
      </dgm:t>
    </dgm:pt>
    <dgm:pt modelId="{11690F19-0F73-486D-870C-273D47CEADCE}" type="sibTrans" cxnId="{255D0E16-94D0-4D41-BE55-F7A29058F537}">
      <dgm:prSet/>
      <dgm:spPr/>
      <dgm:t>
        <a:bodyPr/>
        <a:lstStyle/>
        <a:p>
          <a:endParaRPr lang="en-US"/>
        </a:p>
      </dgm:t>
    </dgm:pt>
    <dgm:pt modelId="{BAB0E0FC-E817-49D5-8E23-C949B1F5B68F}" type="pres">
      <dgm:prSet presAssocID="{D2DBCD8F-B9ED-4E9A-9620-ACD75E0E2666}" presName="composite" presStyleCnt="0">
        <dgm:presLayoutVars>
          <dgm:chMax val="1"/>
          <dgm:dir/>
          <dgm:resizeHandles val="exact"/>
        </dgm:presLayoutVars>
      </dgm:prSet>
      <dgm:spPr/>
    </dgm:pt>
    <dgm:pt modelId="{D65B8C03-76C4-4EB8-A1B3-D8A3715EEE85}" type="pres">
      <dgm:prSet presAssocID="{D576AD33-B220-4565-82B3-6BBCB756563E}" presName="roof" presStyleLbl="dkBgShp" presStyleIdx="0" presStyleCnt="2" custScaleY="54016" custLinFactNeighborY="22600"/>
      <dgm:spPr/>
    </dgm:pt>
    <dgm:pt modelId="{5BD0108F-D362-4DE7-BC0D-80CE37B8E5AB}" type="pres">
      <dgm:prSet presAssocID="{D576AD33-B220-4565-82B3-6BBCB756563E}" presName="pillars" presStyleCnt="0"/>
      <dgm:spPr/>
    </dgm:pt>
    <dgm:pt modelId="{22397627-0770-4471-A59C-01C7AEE5F323}" type="pres">
      <dgm:prSet presAssocID="{D576AD33-B220-4565-82B3-6BBCB756563E}" presName="pillar1" presStyleLbl="node1" presStyleIdx="0" presStyleCnt="2">
        <dgm:presLayoutVars>
          <dgm:bulletEnabled val="1"/>
        </dgm:presLayoutVars>
      </dgm:prSet>
      <dgm:spPr/>
    </dgm:pt>
    <dgm:pt modelId="{C00344A9-6CF8-41F7-8468-65EFD13A72B4}" type="pres">
      <dgm:prSet presAssocID="{C7950047-5783-49CD-BCED-EBAF5D593FE1}" presName="pillarX" presStyleLbl="node1" presStyleIdx="1" presStyleCnt="2">
        <dgm:presLayoutVars>
          <dgm:bulletEnabled val="1"/>
        </dgm:presLayoutVars>
      </dgm:prSet>
      <dgm:spPr/>
    </dgm:pt>
    <dgm:pt modelId="{9060F580-B948-4080-9483-EAD33662EB9A}" type="pres">
      <dgm:prSet presAssocID="{D576AD33-B220-4565-82B3-6BBCB756563E}" presName="base" presStyleLbl="dkBgShp" presStyleIdx="1" presStyleCnt="2"/>
      <dgm:spPr/>
    </dgm:pt>
  </dgm:ptLst>
  <dgm:cxnLst>
    <dgm:cxn modelId="{255D0E16-94D0-4D41-BE55-F7A29058F537}" srcId="{D576AD33-B220-4565-82B3-6BBCB756563E}" destId="{C7950047-5783-49CD-BCED-EBAF5D593FE1}" srcOrd="1" destOrd="0" parTransId="{61D147F6-9842-4BFB-908E-68FA0CF569B4}" sibTransId="{11690F19-0F73-486D-870C-273D47CEADCE}"/>
    <dgm:cxn modelId="{E9B76C63-3795-41CA-B9BE-E55BDFEA4F40}" type="presOf" srcId="{D2DBCD8F-B9ED-4E9A-9620-ACD75E0E2666}" destId="{BAB0E0FC-E817-49D5-8E23-C949B1F5B68F}" srcOrd="0" destOrd="0" presId="urn:microsoft.com/office/officeart/2005/8/layout/hList3"/>
    <dgm:cxn modelId="{E2BA0059-77D4-4D56-A2C7-047FD66BCEFF}" type="presOf" srcId="{61359B80-524D-448F-BD69-8F74D26F04F5}" destId="{22397627-0770-4471-A59C-01C7AEE5F323}" srcOrd="0" destOrd="0" presId="urn:microsoft.com/office/officeart/2005/8/layout/hList3"/>
    <dgm:cxn modelId="{05A7CFAC-35F3-4A01-BF79-58BFD0C68070}" srcId="{D2DBCD8F-B9ED-4E9A-9620-ACD75E0E2666}" destId="{D576AD33-B220-4565-82B3-6BBCB756563E}" srcOrd="0" destOrd="0" parTransId="{4F29964C-F93D-44EA-AA46-DB4730FC4A18}" sibTransId="{E31B0F5B-F2E9-4037-A1FF-49A2DE81BC96}"/>
    <dgm:cxn modelId="{2C0030C1-2B75-4B5E-BDF3-51310F8EA593}" type="presOf" srcId="{C7950047-5783-49CD-BCED-EBAF5D593FE1}" destId="{C00344A9-6CF8-41F7-8468-65EFD13A72B4}" srcOrd="0" destOrd="0" presId="urn:microsoft.com/office/officeart/2005/8/layout/hList3"/>
    <dgm:cxn modelId="{99E59CC9-C3AD-4098-BFF5-AF2106F9725F}" type="presOf" srcId="{D576AD33-B220-4565-82B3-6BBCB756563E}" destId="{D65B8C03-76C4-4EB8-A1B3-D8A3715EEE85}" srcOrd="0" destOrd="0" presId="urn:microsoft.com/office/officeart/2005/8/layout/hList3"/>
    <dgm:cxn modelId="{CAA1E2F0-061C-416B-A2D4-87D71E966958}" srcId="{D576AD33-B220-4565-82B3-6BBCB756563E}" destId="{61359B80-524D-448F-BD69-8F74D26F04F5}" srcOrd="0" destOrd="0" parTransId="{5A485534-BB8E-4E5F-A382-BBDFC3EA1281}" sibTransId="{1DEEAA6D-3A8A-4D90-83F8-B8F9946829A9}"/>
    <dgm:cxn modelId="{E0AFDCEF-0B85-450A-94E6-F3FF4BE396A0}" type="presParOf" srcId="{BAB0E0FC-E817-49D5-8E23-C949B1F5B68F}" destId="{D65B8C03-76C4-4EB8-A1B3-D8A3715EEE85}" srcOrd="0" destOrd="0" presId="urn:microsoft.com/office/officeart/2005/8/layout/hList3"/>
    <dgm:cxn modelId="{689E7072-BB42-4471-AE38-AB4C61961072}" type="presParOf" srcId="{BAB0E0FC-E817-49D5-8E23-C949B1F5B68F}" destId="{5BD0108F-D362-4DE7-BC0D-80CE37B8E5AB}" srcOrd="1" destOrd="0" presId="urn:microsoft.com/office/officeart/2005/8/layout/hList3"/>
    <dgm:cxn modelId="{3430EB1F-404D-48B0-B52B-616F8BF30D37}" type="presParOf" srcId="{5BD0108F-D362-4DE7-BC0D-80CE37B8E5AB}" destId="{22397627-0770-4471-A59C-01C7AEE5F323}" srcOrd="0" destOrd="0" presId="urn:microsoft.com/office/officeart/2005/8/layout/hList3"/>
    <dgm:cxn modelId="{BB73B659-1712-4845-BB00-71F90D867AD6}" type="presParOf" srcId="{5BD0108F-D362-4DE7-BC0D-80CE37B8E5AB}" destId="{C00344A9-6CF8-41F7-8468-65EFD13A72B4}" srcOrd="1" destOrd="0" presId="urn:microsoft.com/office/officeart/2005/8/layout/hList3"/>
    <dgm:cxn modelId="{9C4B4393-1CF6-4A07-A82A-946C0CC5B74C}" type="presParOf" srcId="{BAB0E0FC-E817-49D5-8E23-C949B1F5B68F}" destId="{9060F580-B948-4080-9483-EAD33662EB9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4E7CCA-01AA-41E7-920D-BDF97584B5F3}" type="doc">
      <dgm:prSet loTypeId="urn:microsoft.com/office/officeart/2005/8/layout/hList3" loCatId="list" qsTypeId="urn:microsoft.com/office/officeart/2005/8/quickstyle/simple4" qsCatId="simple" csTypeId="urn:microsoft.com/office/officeart/2005/8/colors/accent0_1" csCatId="mainScheme" phldr="1"/>
      <dgm:spPr/>
      <dgm:t>
        <a:bodyPr/>
        <a:lstStyle/>
        <a:p>
          <a:endParaRPr lang="en-US"/>
        </a:p>
      </dgm:t>
    </dgm:pt>
    <dgm:pt modelId="{B610C8AE-7280-4FBF-AED0-4D80F502387A}">
      <dgm:prSet phldrT="[Text]" custT="1"/>
      <dgm:spPr/>
      <dgm:t>
        <a:bodyPr/>
        <a:lstStyle/>
        <a:p>
          <a:r>
            <a:rPr lang="en-US" sz="3200" b="1" dirty="0"/>
            <a:t>Fund Administration</a:t>
          </a:r>
        </a:p>
      </dgm:t>
    </dgm:pt>
    <dgm:pt modelId="{A06A3026-66BE-4998-83FE-4AAC81D64555}" type="parTrans" cxnId="{40DC7559-47C4-4F57-8DF7-9719AC746A10}">
      <dgm:prSet/>
      <dgm:spPr/>
      <dgm:t>
        <a:bodyPr/>
        <a:lstStyle/>
        <a:p>
          <a:endParaRPr lang="en-US"/>
        </a:p>
      </dgm:t>
    </dgm:pt>
    <dgm:pt modelId="{88CD8811-8517-4A9A-A24B-ECCF8911E232}" type="sibTrans" cxnId="{40DC7559-47C4-4F57-8DF7-9719AC746A10}">
      <dgm:prSet/>
      <dgm:spPr/>
      <dgm:t>
        <a:bodyPr/>
        <a:lstStyle/>
        <a:p>
          <a:endParaRPr lang="en-US"/>
        </a:p>
      </dgm:t>
    </dgm:pt>
    <dgm:pt modelId="{071AAC19-E546-47B2-9607-BDA605E8516D}">
      <dgm:prSet phldrT="[Text]"/>
      <dgm:spPr/>
      <dgm:t>
        <a:bodyPr/>
        <a:lstStyle/>
        <a:p>
          <a:r>
            <a:rPr lang="en-US" dirty="0"/>
            <a:t>Local government will hold the cash, receipt funds received from other participants, and make the payment.</a:t>
          </a:r>
        </a:p>
      </dgm:t>
    </dgm:pt>
    <dgm:pt modelId="{47BD2BCD-175E-46E2-8BA7-A48B3AC8F0A9}" type="parTrans" cxnId="{39AEAF05-AD58-42EB-B3D6-F802773C42CF}">
      <dgm:prSet/>
      <dgm:spPr/>
      <dgm:t>
        <a:bodyPr/>
        <a:lstStyle/>
        <a:p>
          <a:endParaRPr lang="en-US"/>
        </a:p>
      </dgm:t>
    </dgm:pt>
    <dgm:pt modelId="{CE52E59A-1E27-43EC-A6FF-BF467C054D1B}" type="sibTrans" cxnId="{39AEAF05-AD58-42EB-B3D6-F802773C42CF}">
      <dgm:prSet/>
      <dgm:spPr/>
      <dgm:t>
        <a:bodyPr/>
        <a:lstStyle/>
        <a:p>
          <a:endParaRPr lang="en-US"/>
        </a:p>
      </dgm:t>
    </dgm:pt>
    <dgm:pt modelId="{DCCC5A4E-DCC4-4407-932B-332A80994192}">
      <dgm:prSet phldrT="[Text]"/>
      <dgm:spPr/>
      <dgm:t>
        <a:bodyPr/>
        <a:lstStyle/>
        <a:p>
          <a:r>
            <a:rPr lang="en-US" dirty="0"/>
            <a:t>Local government will oversee the procurement process.</a:t>
          </a:r>
        </a:p>
        <a:p>
          <a:r>
            <a:rPr lang="en-US" dirty="0"/>
            <a:t>One member of each participating entity is involved in Bid/RFP process</a:t>
          </a:r>
        </a:p>
      </dgm:t>
    </dgm:pt>
    <dgm:pt modelId="{A8E432DC-F7F6-4FA4-98E6-F7A4333EF11D}" type="parTrans" cxnId="{7EDAB824-9F7E-4CE8-A206-91149542F1C7}">
      <dgm:prSet/>
      <dgm:spPr/>
      <dgm:t>
        <a:bodyPr/>
        <a:lstStyle/>
        <a:p>
          <a:endParaRPr lang="en-US"/>
        </a:p>
      </dgm:t>
    </dgm:pt>
    <dgm:pt modelId="{A9D83FB3-DCFA-4630-8B78-10A1D4E04A11}" type="sibTrans" cxnId="{7EDAB824-9F7E-4CE8-A206-91149542F1C7}">
      <dgm:prSet/>
      <dgm:spPr/>
      <dgm:t>
        <a:bodyPr/>
        <a:lstStyle/>
        <a:p>
          <a:endParaRPr lang="en-US"/>
        </a:p>
      </dgm:t>
    </dgm:pt>
    <dgm:pt modelId="{C98B74EB-760A-4627-8ECE-D533EBAED76F}">
      <dgm:prSet phldrT="[Text]"/>
      <dgm:spPr/>
      <dgm:t>
        <a:bodyPr/>
        <a:lstStyle/>
        <a:p>
          <a:r>
            <a:rPr lang="en-US" dirty="0"/>
            <a:t>Project invoices go to other participants for agreement for payment as part of approval process.</a:t>
          </a:r>
        </a:p>
      </dgm:t>
    </dgm:pt>
    <dgm:pt modelId="{E7EFE257-EB66-4ABE-9AFC-0C83067725DD}" type="parTrans" cxnId="{EA4B808D-C81E-408D-BD6A-D6F6DA38B271}">
      <dgm:prSet/>
      <dgm:spPr/>
      <dgm:t>
        <a:bodyPr/>
        <a:lstStyle/>
        <a:p>
          <a:endParaRPr lang="en-US"/>
        </a:p>
      </dgm:t>
    </dgm:pt>
    <dgm:pt modelId="{BD8C7168-40BA-4396-A707-5955210011B9}" type="sibTrans" cxnId="{EA4B808D-C81E-408D-BD6A-D6F6DA38B271}">
      <dgm:prSet/>
      <dgm:spPr/>
      <dgm:t>
        <a:bodyPr/>
        <a:lstStyle/>
        <a:p>
          <a:endParaRPr lang="en-US"/>
        </a:p>
      </dgm:t>
    </dgm:pt>
    <dgm:pt modelId="{2D51CA88-3AB4-473A-A93D-8C7879054FB1}" type="pres">
      <dgm:prSet presAssocID="{6B4E7CCA-01AA-41E7-920D-BDF97584B5F3}" presName="composite" presStyleCnt="0">
        <dgm:presLayoutVars>
          <dgm:chMax val="1"/>
          <dgm:dir/>
          <dgm:resizeHandles val="exact"/>
        </dgm:presLayoutVars>
      </dgm:prSet>
      <dgm:spPr/>
    </dgm:pt>
    <dgm:pt modelId="{2DE15AA1-BD56-4852-AE1C-9408C748A192}" type="pres">
      <dgm:prSet presAssocID="{B610C8AE-7280-4FBF-AED0-4D80F502387A}" presName="roof" presStyleLbl="dkBgShp" presStyleIdx="0" presStyleCnt="2" custScaleY="58699" custLinFactNeighborY="23625"/>
      <dgm:spPr/>
    </dgm:pt>
    <dgm:pt modelId="{3D1B8F27-B465-4582-937D-41B6045A87D2}" type="pres">
      <dgm:prSet presAssocID="{B610C8AE-7280-4FBF-AED0-4D80F502387A}" presName="pillars" presStyleCnt="0"/>
      <dgm:spPr/>
    </dgm:pt>
    <dgm:pt modelId="{C07960D7-70FF-404F-BC43-A701C6571571}" type="pres">
      <dgm:prSet presAssocID="{B610C8AE-7280-4FBF-AED0-4D80F502387A}" presName="pillar1" presStyleLbl="node1" presStyleIdx="0" presStyleCnt="3">
        <dgm:presLayoutVars>
          <dgm:bulletEnabled val="1"/>
        </dgm:presLayoutVars>
      </dgm:prSet>
      <dgm:spPr/>
    </dgm:pt>
    <dgm:pt modelId="{8FB57969-3F09-44CA-9EF3-7E30C07E45EE}" type="pres">
      <dgm:prSet presAssocID="{DCCC5A4E-DCC4-4407-932B-332A80994192}" presName="pillarX" presStyleLbl="node1" presStyleIdx="1" presStyleCnt="3">
        <dgm:presLayoutVars>
          <dgm:bulletEnabled val="1"/>
        </dgm:presLayoutVars>
      </dgm:prSet>
      <dgm:spPr/>
    </dgm:pt>
    <dgm:pt modelId="{28F1E9C6-EA23-4D90-8DA5-42F5882CCD72}" type="pres">
      <dgm:prSet presAssocID="{C98B74EB-760A-4627-8ECE-D533EBAED76F}" presName="pillarX" presStyleLbl="node1" presStyleIdx="2" presStyleCnt="3">
        <dgm:presLayoutVars>
          <dgm:bulletEnabled val="1"/>
        </dgm:presLayoutVars>
      </dgm:prSet>
      <dgm:spPr/>
    </dgm:pt>
    <dgm:pt modelId="{C816C59A-DD58-4FB4-AE12-393405BCC599}" type="pres">
      <dgm:prSet presAssocID="{B610C8AE-7280-4FBF-AED0-4D80F502387A}" presName="base" presStyleLbl="dkBgShp" presStyleIdx="1" presStyleCnt="2"/>
      <dgm:spPr/>
    </dgm:pt>
  </dgm:ptLst>
  <dgm:cxnLst>
    <dgm:cxn modelId="{39AEAF05-AD58-42EB-B3D6-F802773C42CF}" srcId="{B610C8AE-7280-4FBF-AED0-4D80F502387A}" destId="{071AAC19-E546-47B2-9607-BDA605E8516D}" srcOrd="0" destOrd="0" parTransId="{47BD2BCD-175E-46E2-8BA7-A48B3AC8F0A9}" sibTransId="{CE52E59A-1E27-43EC-A6FF-BF467C054D1B}"/>
    <dgm:cxn modelId="{7EDAB824-9F7E-4CE8-A206-91149542F1C7}" srcId="{B610C8AE-7280-4FBF-AED0-4D80F502387A}" destId="{DCCC5A4E-DCC4-4407-932B-332A80994192}" srcOrd="1" destOrd="0" parTransId="{A8E432DC-F7F6-4FA4-98E6-F7A4333EF11D}" sibTransId="{A9D83FB3-DCFA-4630-8B78-10A1D4E04A11}"/>
    <dgm:cxn modelId="{B32DF631-3602-4EFD-9B43-98F85D7863E9}" type="presOf" srcId="{DCCC5A4E-DCC4-4407-932B-332A80994192}" destId="{8FB57969-3F09-44CA-9EF3-7E30C07E45EE}" srcOrd="0" destOrd="0" presId="urn:microsoft.com/office/officeart/2005/8/layout/hList3"/>
    <dgm:cxn modelId="{1AF64667-C77F-465E-9D81-2123B2E7534E}" type="presOf" srcId="{B610C8AE-7280-4FBF-AED0-4D80F502387A}" destId="{2DE15AA1-BD56-4852-AE1C-9408C748A192}" srcOrd="0" destOrd="0" presId="urn:microsoft.com/office/officeart/2005/8/layout/hList3"/>
    <dgm:cxn modelId="{87C41B56-F813-4C33-9EA2-124B491FA02E}" type="presOf" srcId="{C98B74EB-760A-4627-8ECE-D533EBAED76F}" destId="{28F1E9C6-EA23-4D90-8DA5-42F5882CCD72}" srcOrd="0" destOrd="0" presId="urn:microsoft.com/office/officeart/2005/8/layout/hList3"/>
    <dgm:cxn modelId="{40DC7559-47C4-4F57-8DF7-9719AC746A10}" srcId="{6B4E7CCA-01AA-41E7-920D-BDF97584B5F3}" destId="{B610C8AE-7280-4FBF-AED0-4D80F502387A}" srcOrd="0" destOrd="0" parTransId="{A06A3026-66BE-4998-83FE-4AAC81D64555}" sibTransId="{88CD8811-8517-4A9A-A24B-ECCF8911E232}"/>
    <dgm:cxn modelId="{EA4B808D-C81E-408D-BD6A-D6F6DA38B271}" srcId="{B610C8AE-7280-4FBF-AED0-4D80F502387A}" destId="{C98B74EB-760A-4627-8ECE-D533EBAED76F}" srcOrd="2" destOrd="0" parTransId="{E7EFE257-EB66-4ABE-9AFC-0C83067725DD}" sibTransId="{BD8C7168-40BA-4396-A707-5955210011B9}"/>
    <dgm:cxn modelId="{243B6A8E-D308-4112-AF7C-B682DE46237E}" type="presOf" srcId="{071AAC19-E546-47B2-9607-BDA605E8516D}" destId="{C07960D7-70FF-404F-BC43-A701C6571571}" srcOrd="0" destOrd="0" presId="urn:microsoft.com/office/officeart/2005/8/layout/hList3"/>
    <dgm:cxn modelId="{99A2A3B5-6A2F-476B-8794-8B98C3C90805}" type="presOf" srcId="{6B4E7CCA-01AA-41E7-920D-BDF97584B5F3}" destId="{2D51CA88-3AB4-473A-A93D-8C7879054FB1}" srcOrd="0" destOrd="0" presId="urn:microsoft.com/office/officeart/2005/8/layout/hList3"/>
    <dgm:cxn modelId="{4B31AB8D-1010-4168-85F3-37928D54C5BD}" type="presParOf" srcId="{2D51CA88-3AB4-473A-A93D-8C7879054FB1}" destId="{2DE15AA1-BD56-4852-AE1C-9408C748A192}" srcOrd="0" destOrd="0" presId="urn:microsoft.com/office/officeart/2005/8/layout/hList3"/>
    <dgm:cxn modelId="{870E3520-C6ED-4B6D-999C-FF39EEB91EC5}" type="presParOf" srcId="{2D51CA88-3AB4-473A-A93D-8C7879054FB1}" destId="{3D1B8F27-B465-4582-937D-41B6045A87D2}" srcOrd="1" destOrd="0" presId="urn:microsoft.com/office/officeart/2005/8/layout/hList3"/>
    <dgm:cxn modelId="{6D26A84D-4BC1-4311-8B08-7A0EF7E598FE}" type="presParOf" srcId="{3D1B8F27-B465-4582-937D-41B6045A87D2}" destId="{C07960D7-70FF-404F-BC43-A701C6571571}" srcOrd="0" destOrd="0" presId="urn:microsoft.com/office/officeart/2005/8/layout/hList3"/>
    <dgm:cxn modelId="{B09A8891-EBBC-422C-A970-0DE0CF34D8A0}" type="presParOf" srcId="{3D1B8F27-B465-4582-937D-41B6045A87D2}" destId="{8FB57969-3F09-44CA-9EF3-7E30C07E45EE}" srcOrd="1" destOrd="0" presId="urn:microsoft.com/office/officeart/2005/8/layout/hList3"/>
    <dgm:cxn modelId="{4EB7619D-F8D9-4472-83E5-A1AD90BD3058}" type="presParOf" srcId="{3D1B8F27-B465-4582-937D-41B6045A87D2}" destId="{28F1E9C6-EA23-4D90-8DA5-42F5882CCD72}" srcOrd="2" destOrd="0" presId="urn:microsoft.com/office/officeart/2005/8/layout/hList3"/>
    <dgm:cxn modelId="{15C601B1-6663-4D2A-9202-887F17EAB65C}" type="presParOf" srcId="{2D51CA88-3AB4-473A-A93D-8C7879054FB1}" destId="{C816C59A-DD58-4FB4-AE12-393405BCC599}"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FEC8DA0-F5C7-4976-A256-C1E1BF5986BA}"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7067C1F2-A283-4B46-988C-EA8BAE8C60BF}">
      <dgm:prSet phldrT="[Text]"/>
      <dgm:spPr/>
      <dgm:t>
        <a:bodyPr/>
        <a:lstStyle/>
        <a:p>
          <a:pPr algn="ctr"/>
          <a:r>
            <a:rPr lang="en-US" dirty="0"/>
            <a:t>All fiduciary funds should be included in the statement of fiduciary net position.</a:t>
          </a:r>
        </a:p>
      </dgm:t>
    </dgm:pt>
    <dgm:pt modelId="{8272D2C1-B203-426B-8F5C-1153EAB8EA8C}" type="parTrans" cxnId="{0E731841-1711-4F06-941B-4759FFB1C897}">
      <dgm:prSet/>
      <dgm:spPr/>
      <dgm:t>
        <a:bodyPr/>
        <a:lstStyle/>
        <a:p>
          <a:endParaRPr lang="en-US"/>
        </a:p>
      </dgm:t>
    </dgm:pt>
    <dgm:pt modelId="{E5232CE2-2D4A-49D0-9D2C-3C029238976D}" type="sibTrans" cxnId="{0E731841-1711-4F06-941B-4759FFB1C897}">
      <dgm:prSet/>
      <dgm:spPr/>
      <dgm:t>
        <a:bodyPr/>
        <a:lstStyle/>
        <a:p>
          <a:endParaRPr lang="en-US"/>
        </a:p>
      </dgm:t>
    </dgm:pt>
    <dgm:pt modelId="{EE8A9614-939D-40D2-BBE7-2EB78D00EA48}">
      <dgm:prSet phldrT="[Text]"/>
      <dgm:spPr>
        <a:solidFill>
          <a:schemeClr val="tx2"/>
        </a:solidFill>
      </dgm:spPr>
      <dgm:t>
        <a:bodyPr/>
        <a:lstStyle/>
        <a:p>
          <a:pPr algn="ctr"/>
          <a:r>
            <a:rPr lang="en-US" dirty="0"/>
            <a:t>Additions should be disaggregated* by source and, if applicable, separately display investment earnings, investment costs, and net investment earnings.</a:t>
          </a:r>
        </a:p>
      </dgm:t>
    </dgm:pt>
    <dgm:pt modelId="{85E1D4F1-3D21-45F0-B000-C9909F473235}" type="parTrans" cxnId="{D5B3E2CE-39F2-48D6-B075-AE7009870C9D}">
      <dgm:prSet/>
      <dgm:spPr/>
      <dgm:t>
        <a:bodyPr/>
        <a:lstStyle/>
        <a:p>
          <a:endParaRPr lang="en-US"/>
        </a:p>
      </dgm:t>
    </dgm:pt>
    <dgm:pt modelId="{BC3D942A-6CC6-4CF8-889B-E45C370602D6}" type="sibTrans" cxnId="{D5B3E2CE-39F2-48D6-B075-AE7009870C9D}">
      <dgm:prSet/>
      <dgm:spPr/>
      <dgm:t>
        <a:bodyPr/>
        <a:lstStyle/>
        <a:p>
          <a:endParaRPr lang="en-US"/>
        </a:p>
      </dgm:t>
    </dgm:pt>
    <dgm:pt modelId="{834E9D3B-3C0F-40EF-8D7D-62D1D3BBD75C}">
      <dgm:prSet phldrT="[Text]"/>
      <dgm:spPr/>
      <dgm:t>
        <a:bodyPr/>
        <a:lstStyle/>
        <a:p>
          <a:pPr algn="ctr"/>
          <a:r>
            <a:rPr lang="en-US" dirty="0"/>
            <a:t>Deductions should be disaggregated* by type, and if applicable, separately display administrative costs.</a:t>
          </a:r>
        </a:p>
      </dgm:t>
    </dgm:pt>
    <dgm:pt modelId="{F12EDEC1-75EA-4BF8-8E47-F040320246AB}" type="parTrans" cxnId="{87D39283-FCF7-4737-B5DC-2A33852B9167}">
      <dgm:prSet/>
      <dgm:spPr/>
      <dgm:t>
        <a:bodyPr/>
        <a:lstStyle/>
        <a:p>
          <a:endParaRPr lang="en-US"/>
        </a:p>
      </dgm:t>
    </dgm:pt>
    <dgm:pt modelId="{AA4DF1CD-1564-4809-B1DC-753FEFB2F185}" type="sibTrans" cxnId="{87D39283-FCF7-4737-B5DC-2A33852B9167}">
      <dgm:prSet/>
      <dgm:spPr/>
      <dgm:t>
        <a:bodyPr/>
        <a:lstStyle/>
        <a:p>
          <a:endParaRPr lang="en-US"/>
        </a:p>
      </dgm:t>
    </dgm:pt>
    <dgm:pt modelId="{025D79C0-ABF1-4F51-B2F4-F0B5E4BC5C51}" type="pres">
      <dgm:prSet presAssocID="{9FEC8DA0-F5C7-4976-A256-C1E1BF5986BA}" presName="Name0" presStyleCnt="0">
        <dgm:presLayoutVars>
          <dgm:chMax val="7"/>
          <dgm:chPref val="7"/>
          <dgm:dir/>
        </dgm:presLayoutVars>
      </dgm:prSet>
      <dgm:spPr/>
    </dgm:pt>
    <dgm:pt modelId="{B1FFBAD1-5F44-4A4E-A097-C07381736D11}" type="pres">
      <dgm:prSet presAssocID="{9FEC8DA0-F5C7-4976-A256-C1E1BF5986BA}" presName="Name1" presStyleCnt="0"/>
      <dgm:spPr/>
    </dgm:pt>
    <dgm:pt modelId="{F20D318D-AE41-4DE8-9CA1-7E2B3C393F46}" type="pres">
      <dgm:prSet presAssocID="{9FEC8DA0-F5C7-4976-A256-C1E1BF5986BA}" presName="cycle" presStyleCnt="0"/>
      <dgm:spPr/>
    </dgm:pt>
    <dgm:pt modelId="{6F309A6F-445A-4248-8E41-7827B4A48AC5}" type="pres">
      <dgm:prSet presAssocID="{9FEC8DA0-F5C7-4976-A256-C1E1BF5986BA}" presName="srcNode" presStyleLbl="node1" presStyleIdx="0" presStyleCnt="3"/>
      <dgm:spPr/>
    </dgm:pt>
    <dgm:pt modelId="{6180FA06-218E-45B8-AF07-A975C98D5383}" type="pres">
      <dgm:prSet presAssocID="{9FEC8DA0-F5C7-4976-A256-C1E1BF5986BA}" presName="conn" presStyleLbl="parChTrans1D2" presStyleIdx="0" presStyleCnt="1"/>
      <dgm:spPr/>
    </dgm:pt>
    <dgm:pt modelId="{89DE0351-EF67-41E2-B6AF-6D1C226CA9AB}" type="pres">
      <dgm:prSet presAssocID="{9FEC8DA0-F5C7-4976-A256-C1E1BF5986BA}" presName="extraNode" presStyleLbl="node1" presStyleIdx="0" presStyleCnt="3"/>
      <dgm:spPr/>
    </dgm:pt>
    <dgm:pt modelId="{F930AB20-6BE8-4CE5-A14B-9B2827DD6E31}" type="pres">
      <dgm:prSet presAssocID="{9FEC8DA0-F5C7-4976-A256-C1E1BF5986BA}" presName="dstNode" presStyleLbl="node1" presStyleIdx="0" presStyleCnt="3"/>
      <dgm:spPr/>
    </dgm:pt>
    <dgm:pt modelId="{102AD975-04BB-498C-9F2E-AC94A61D81A0}" type="pres">
      <dgm:prSet presAssocID="{7067C1F2-A283-4B46-988C-EA8BAE8C60BF}" presName="text_1" presStyleLbl="node1" presStyleIdx="0" presStyleCnt="3">
        <dgm:presLayoutVars>
          <dgm:bulletEnabled val="1"/>
        </dgm:presLayoutVars>
      </dgm:prSet>
      <dgm:spPr/>
    </dgm:pt>
    <dgm:pt modelId="{DEF288A9-6D7E-440A-9B83-BB724F14E932}" type="pres">
      <dgm:prSet presAssocID="{7067C1F2-A283-4B46-988C-EA8BAE8C60BF}" presName="accent_1" presStyleCnt="0"/>
      <dgm:spPr/>
    </dgm:pt>
    <dgm:pt modelId="{12501C64-2639-4108-AF41-54D4645D390C}" type="pres">
      <dgm:prSet presAssocID="{7067C1F2-A283-4B46-988C-EA8BAE8C60BF}" presName="accentRepeatNode" presStyleLbl="solidFgAcc1" presStyleIdx="0" presStyleCnt="3" custLinFactNeighborX="-6645"/>
      <dgm:spPr>
        <a:blipFill rotWithShape="0">
          <a:blip xmlns:r="http://schemas.openxmlformats.org/officeDocument/2006/relationships" r:embed="rId1"/>
          <a:stretch>
            <a:fillRect/>
          </a:stretch>
        </a:blipFill>
      </dgm:spPr>
    </dgm:pt>
    <dgm:pt modelId="{D6D13D40-A7E6-40BC-86C7-EA384BD920FD}" type="pres">
      <dgm:prSet presAssocID="{EE8A9614-939D-40D2-BBE7-2EB78D00EA48}" presName="text_2" presStyleLbl="node1" presStyleIdx="1" presStyleCnt="3">
        <dgm:presLayoutVars>
          <dgm:bulletEnabled val="1"/>
        </dgm:presLayoutVars>
      </dgm:prSet>
      <dgm:spPr/>
    </dgm:pt>
    <dgm:pt modelId="{AC30B828-2CC5-482C-95B1-F00274560BA9}" type="pres">
      <dgm:prSet presAssocID="{EE8A9614-939D-40D2-BBE7-2EB78D00EA48}" presName="accent_2" presStyleCnt="0"/>
      <dgm:spPr/>
    </dgm:pt>
    <dgm:pt modelId="{AE63951D-EDE6-4655-944D-C590188DB2F8}" type="pres">
      <dgm:prSet presAssocID="{EE8A9614-939D-40D2-BBE7-2EB78D00EA48}" presName="accentRepeatNode" presStyleLbl="solidFgAcc1" presStyleIdx="1" presStyleCnt="3"/>
      <dgm:spPr>
        <a:blipFill rotWithShape="0">
          <a:blip xmlns:r="http://schemas.openxmlformats.org/officeDocument/2006/relationships" r:embed="rId1"/>
          <a:stretch>
            <a:fillRect/>
          </a:stretch>
        </a:blipFill>
      </dgm:spPr>
    </dgm:pt>
    <dgm:pt modelId="{112D6FAB-8010-4D99-99B9-1066EAE9CE2C}" type="pres">
      <dgm:prSet presAssocID="{834E9D3B-3C0F-40EF-8D7D-62D1D3BBD75C}" presName="text_3" presStyleLbl="node1" presStyleIdx="2" presStyleCnt="3">
        <dgm:presLayoutVars>
          <dgm:bulletEnabled val="1"/>
        </dgm:presLayoutVars>
      </dgm:prSet>
      <dgm:spPr/>
    </dgm:pt>
    <dgm:pt modelId="{47C169D5-DB2B-4EA0-997A-62B19C208A71}" type="pres">
      <dgm:prSet presAssocID="{834E9D3B-3C0F-40EF-8D7D-62D1D3BBD75C}" presName="accent_3" presStyleCnt="0"/>
      <dgm:spPr/>
    </dgm:pt>
    <dgm:pt modelId="{63283E33-F653-42A0-AB97-315A86F8B9AB}" type="pres">
      <dgm:prSet presAssocID="{834E9D3B-3C0F-40EF-8D7D-62D1D3BBD75C}" presName="accentRepeatNode" presStyleLbl="solidFgAcc1" presStyleIdx="2" presStyleCnt="3"/>
      <dgm:spPr>
        <a:blipFill rotWithShape="0">
          <a:blip xmlns:r="http://schemas.openxmlformats.org/officeDocument/2006/relationships" r:embed="rId1"/>
          <a:stretch>
            <a:fillRect/>
          </a:stretch>
        </a:blipFill>
      </dgm:spPr>
    </dgm:pt>
  </dgm:ptLst>
  <dgm:cxnLst>
    <dgm:cxn modelId="{C8DC5303-815D-42CC-A81F-4B1A0D3A59CA}" type="presOf" srcId="{EE8A9614-939D-40D2-BBE7-2EB78D00EA48}" destId="{D6D13D40-A7E6-40BC-86C7-EA384BD920FD}" srcOrd="0" destOrd="0" presId="urn:microsoft.com/office/officeart/2008/layout/VerticalCurvedList"/>
    <dgm:cxn modelId="{7E2F0C5B-94A7-45B9-B1FA-B17F61226754}" type="presOf" srcId="{9FEC8DA0-F5C7-4976-A256-C1E1BF5986BA}" destId="{025D79C0-ABF1-4F51-B2F4-F0B5E4BC5C51}" srcOrd="0" destOrd="0" presId="urn:microsoft.com/office/officeart/2008/layout/VerticalCurvedList"/>
    <dgm:cxn modelId="{E0FC1B5C-9002-4A62-A6CB-327601F26D57}" type="presOf" srcId="{E5232CE2-2D4A-49D0-9D2C-3C029238976D}" destId="{6180FA06-218E-45B8-AF07-A975C98D5383}" srcOrd="0" destOrd="0" presId="urn:microsoft.com/office/officeart/2008/layout/VerticalCurvedList"/>
    <dgm:cxn modelId="{0E731841-1711-4F06-941B-4759FFB1C897}" srcId="{9FEC8DA0-F5C7-4976-A256-C1E1BF5986BA}" destId="{7067C1F2-A283-4B46-988C-EA8BAE8C60BF}" srcOrd="0" destOrd="0" parTransId="{8272D2C1-B203-426B-8F5C-1153EAB8EA8C}" sibTransId="{E5232CE2-2D4A-49D0-9D2C-3C029238976D}"/>
    <dgm:cxn modelId="{6F57F752-E742-423F-A733-F1A4CB8172C6}" type="presOf" srcId="{834E9D3B-3C0F-40EF-8D7D-62D1D3BBD75C}" destId="{112D6FAB-8010-4D99-99B9-1066EAE9CE2C}" srcOrd="0" destOrd="0" presId="urn:microsoft.com/office/officeart/2008/layout/VerticalCurvedList"/>
    <dgm:cxn modelId="{87D39283-FCF7-4737-B5DC-2A33852B9167}" srcId="{9FEC8DA0-F5C7-4976-A256-C1E1BF5986BA}" destId="{834E9D3B-3C0F-40EF-8D7D-62D1D3BBD75C}" srcOrd="2" destOrd="0" parTransId="{F12EDEC1-75EA-4BF8-8E47-F040320246AB}" sibTransId="{AA4DF1CD-1564-4809-B1DC-753FEFB2F185}"/>
    <dgm:cxn modelId="{D5B3E2CE-39F2-48D6-B075-AE7009870C9D}" srcId="{9FEC8DA0-F5C7-4976-A256-C1E1BF5986BA}" destId="{EE8A9614-939D-40D2-BBE7-2EB78D00EA48}" srcOrd="1" destOrd="0" parTransId="{85E1D4F1-3D21-45F0-B000-C9909F473235}" sibTransId="{BC3D942A-6CC6-4CF8-889B-E45C370602D6}"/>
    <dgm:cxn modelId="{104B7CDB-48D8-4A17-B55F-F2A6332255FC}" type="presOf" srcId="{7067C1F2-A283-4B46-988C-EA8BAE8C60BF}" destId="{102AD975-04BB-498C-9F2E-AC94A61D81A0}" srcOrd="0" destOrd="0" presId="urn:microsoft.com/office/officeart/2008/layout/VerticalCurvedList"/>
    <dgm:cxn modelId="{D5A46E99-6FBD-4C71-8B89-E5EEFCF18443}" type="presParOf" srcId="{025D79C0-ABF1-4F51-B2F4-F0B5E4BC5C51}" destId="{B1FFBAD1-5F44-4A4E-A097-C07381736D11}" srcOrd="0" destOrd="0" presId="urn:microsoft.com/office/officeart/2008/layout/VerticalCurvedList"/>
    <dgm:cxn modelId="{7ACA93BF-46BF-4EFB-B6B1-D095265B8131}" type="presParOf" srcId="{B1FFBAD1-5F44-4A4E-A097-C07381736D11}" destId="{F20D318D-AE41-4DE8-9CA1-7E2B3C393F46}" srcOrd="0" destOrd="0" presId="urn:microsoft.com/office/officeart/2008/layout/VerticalCurvedList"/>
    <dgm:cxn modelId="{BA38E8A5-13AA-4717-A763-7AD2C74B6BE1}" type="presParOf" srcId="{F20D318D-AE41-4DE8-9CA1-7E2B3C393F46}" destId="{6F309A6F-445A-4248-8E41-7827B4A48AC5}" srcOrd="0" destOrd="0" presId="urn:microsoft.com/office/officeart/2008/layout/VerticalCurvedList"/>
    <dgm:cxn modelId="{4B516B83-EDB0-433F-B3C2-EBDD76B187F9}" type="presParOf" srcId="{F20D318D-AE41-4DE8-9CA1-7E2B3C393F46}" destId="{6180FA06-218E-45B8-AF07-A975C98D5383}" srcOrd="1" destOrd="0" presId="urn:microsoft.com/office/officeart/2008/layout/VerticalCurvedList"/>
    <dgm:cxn modelId="{CA79AA06-DA82-4EB4-83DD-6D22BAF06AE3}" type="presParOf" srcId="{F20D318D-AE41-4DE8-9CA1-7E2B3C393F46}" destId="{89DE0351-EF67-41E2-B6AF-6D1C226CA9AB}" srcOrd="2" destOrd="0" presId="urn:microsoft.com/office/officeart/2008/layout/VerticalCurvedList"/>
    <dgm:cxn modelId="{FAEDD281-738B-46C2-A535-A649317500E5}" type="presParOf" srcId="{F20D318D-AE41-4DE8-9CA1-7E2B3C393F46}" destId="{F930AB20-6BE8-4CE5-A14B-9B2827DD6E31}" srcOrd="3" destOrd="0" presId="urn:microsoft.com/office/officeart/2008/layout/VerticalCurvedList"/>
    <dgm:cxn modelId="{FD025AE6-5DD6-4E5D-A678-A68595254993}" type="presParOf" srcId="{B1FFBAD1-5F44-4A4E-A097-C07381736D11}" destId="{102AD975-04BB-498C-9F2E-AC94A61D81A0}" srcOrd="1" destOrd="0" presId="urn:microsoft.com/office/officeart/2008/layout/VerticalCurvedList"/>
    <dgm:cxn modelId="{2F870EEC-5C30-4A77-BB16-659F6A4DBCDE}" type="presParOf" srcId="{B1FFBAD1-5F44-4A4E-A097-C07381736D11}" destId="{DEF288A9-6D7E-440A-9B83-BB724F14E932}" srcOrd="2" destOrd="0" presId="urn:microsoft.com/office/officeart/2008/layout/VerticalCurvedList"/>
    <dgm:cxn modelId="{482941EA-940C-45B1-A7D5-EEB9E8A3256A}" type="presParOf" srcId="{DEF288A9-6D7E-440A-9B83-BB724F14E932}" destId="{12501C64-2639-4108-AF41-54D4645D390C}" srcOrd="0" destOrd="0" presId="urn:microsoft.com/office/officeart/2008/layout/VerticalCurvedList"/>
    <dgm:cxn modelId="{9FE52608-20B4-4F91-82EA-F445B3FF99B8}" type="presParOf" srcId="{B1FFBAD1-5F44-4A4E-A097-C07381736D11}" destId="{D6D13D40-A7E6-40BC-86C7-EA384BD920FD}" srcOrd="3" destOrd="0" presId="urn:microsoft.com/office/officeart/2008/layout/VerticalCurvedList"/>
    <dgm:cxn modelId="{B7B12AB0-EF3F-47E7-BFA8-C590EE2A8135}" type="presParOf" srcId="{B1FFBAD1-5F44-4A4E-A097-C07381736D11}" destId="{AC30B828-2CC5-482C-95B1-F00274560BA9}" srcOrd="4" destOrd="0" presId="urn:microsoft.com/office/officeart/2008/layout/VerticalCurvedList"/>
    <dgm:cxn modelId="{9BB132D8-BB77-4BA3-91BA-ECADF0FD23AB}" type="presParOf" srcId="{AC30B828-2CC5-482C-95B1-F00274560BA9}" destId="{AE63951D-EDE6-4655-944D-C590188DB2F8}" srcOrd="0" destOrd="0" presId="urn:microsoft.com/office/officeart/2008/layout/VerticalCurvedList"/>
    <dgm:cxn modelId="{5F8FEED7-ECE7-4CB0-9095-B4DCCF88ADAB}" type="presParOf" srcId="{B1FFBAD1-5F44-4A4E-A097-C07381736D11}" destId="{112D6FAB-8010-4D99-99B9-1066EAE9CE2C}" srcOrd="5" destOrd="0" presId="urn:microsoft.com/office/officeart/2008/layout/VerticalCurvedList"/>
    <dgm:cxn modelId="{1883E8E9-BD14-49BD-BACF-AF98A725F507}" type="presParOf" srcId="{B1FFBAD1-5F44-4A4E-A097-C07381736D11}" destId="{47C169D5-DB2B-4EA0-997A-62B19C208A71}" srcOrd="6" destOrd="0" presId="urn:microsoft.com/office/officeart/2008/layout/VerticalCurvedList"/>
    <dgm:cxn modelId="{7921BC51-8BF7-4BEA-B9CD-A861E1E7AEC3}" type="presParOf" srcId="{47C169D5-DB2B-4EA0-997A-62B19C208A71}" destId="{63283E33-F653-42A0-AB97-315A86F8B9A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8CA7A2-03DA-4DF6-8E3C-B72EE61B920D}" type="doc">
      <dgm:prSet loTypeId="urn:microsoft.com/office/officeart/2005/8/layout/pList2" loCatId="list" qsTypeId="urn:microsoft.com/office/officeart/2005/8/quickstyle/simple2" qsCatId="simple" csTypeId="urn:microsoft.com/office/officeart/2005/8/colors/accent1_2" csCatId="accent1" phldr="1"/>
      <dgm:spPr/>
    </dgm:pt>
    <dgm:pt modelId="{2ADA6003-427E-4D8F-899A-CAF3CFAE3178}">
      <dgm:prSet phldrT="[Text]" custT="1"/>
      <dgm:spPr>
        <a:ln>
          <a:noFill/>
        </a:ln>
      </dgm:spPr>
      <dgm:t>
        <a:bodyPr/>
        <a:lstStyle/>
        <a:p>
          <a:r>
            <a:rPr lang="en-US" sz="1600" dirty="0"/>
            <a:t>The Board issued Statement 84 to clarify when a government has a fiduciary responsibility and is required to present fiduciary fund financial statements.</a:t>
          </a:r>
        </a:p>
      </dgm:t>
    </dgm:pt>
    <dgm:pt modelId="{075E319F-40F5-484B-848F-35CAF4B71344}" type="parTrans" cxnId="{12B14F54-9050-46A7-951E-425506904957}">
      <dgm:prSet/>
      <dgm:spPr/>
      <dgm:t>
        <a:bodyPr/>
        <a:lstStyle/>
        <a:p>
          <a:endParaRPr lang="en-US"/>
        </a:p>
      </dgm:t>
    </dgm:pt>
    <dgm:pt modelId="{98EB4209-CCCE-4647-A659-A1715D69AF07}" type="sibTrans" cxnId="{12B14F54-9050-46A7-951E-425506904957}">
      <dgm:prSet/>
      <dgm:spPr/>
      <dgm:t>
        <a:bodyPr/>
        <a:lstStyle/>
        <a:p>
          <a:endParaRPr lang="en-US"/>
        </a:p>
      </dgm:t>
    </dgm:pt>
    <dgm:pt modelId="{74944D90-2A91-44FF-9047-31D978D96914}">
      <dgm:prSet phldrT="[Text]" custT="1"/>
      <dgm:spPr>
        <a:ln>
          <a:noFill/>
        </a:ln>
      </dgm:spPr>
      <dgm:t>
        <a:bodyPr/>
        <a:lstStyle/>
        <a:p>
          <a:r>
            <a:rPr lang="en-US" sz="1600" dirty="0"/>
            <a:t>Existing standards require reporting of fiduciary responsibilities but do not define what they are; use of private-purpose trust funds and agency funds is inconsistent; business-type activities are uncertain about how to report fiduciary activities.</a:t>
          </a:r>
        </a:p>
      </dgm:t>
    </dgm:pt>
    <dgm:pt modelId="{2409C710-0EA0-4AA0-86A6-848028186A89}" type="parTrans" cxnId="{471B9A7B-7A70-4047-995C-C4F5C445E4C2}">
      <dgm:prSet/>
      <dgm:spPr/>
      <dgm:t>
        <a:bodyPr/>
        <a:lstStyle/>
        <a:p>
          <a:endParaRPr lang="en-US"/>
        </a:p>
      </dgm:t>
    </dgm:pt>
    <dgm:pt modelId="{C085AE55-A639-4496-887C-503AAF9BFC26}" type="sibTrans" cxnId="{471B9A7B-7A70-4047-995C-C4F5C445E4C2}">
      <dgm:prSet/>
      <dgm:spPr/>
      <dgm:t>
        <a:bodyPr/>
        <a:lstStyle/>
        <a:p>
          <a:endParaRPr lang="en-US"/>
        </a:p>
      </dgm:t>
    </dgm:pt>
    <dgm:pt modelId="{2703C529-94B6-4F47-895B-812CACB11669}">
      <dgm:prSet phldrT="[Text]" custT="1"/>
      <dgm:spPr>
        <a:ln>
          <a:noFill/>
        </a:ln>
      </dgm:spPr>
      <dgm:t>
        <a:bodyPr/>
        <a:lstStyle/>
        <a:p>
          <a:r>
            <a:rPr lang="en-US" sz="1600" dirty="0"/>
            <a:t>Effective for fiscal years beginning after December 15, 2018. </a:t>
          </a:r>
        </a:p>
        <a:p>
          <a:r>
            <a:rPr lang="en-US" sz="1600" dirty="0"/>
            <a:t>Early implementation is encouraged.</a:t>
          </a:r>
        </a:p>
        <a:p>
          <a:r>
            <a:rPr lang="en-US" sz="1600" dirty="0"/>
            <a:t>Delayed 1 year with issuance of GASB Statement No. 95.</a:t>
          </a:r>
        </a:p>
      </dgm:t>
    </dgm:pt>
    <dgm:pt modelId="{61CCE33B-738D-4F24-ABFE-C01391E13945}" type="parTrans" cxnId="{40498E58-C13E-4419-9DFD-2384B7B18D1D}">
      <dgm:prSet/>
      <dgm:spPr/>
      <dgm:t>
        <a:bodyPr/>
        <a:lstStyle/>
        <a:p>
          <a:endParaRPr lang="en-US"/>
        </a:p>
      </dgm:t>
    </dgm:pt>
    <dgm:pt modelId="{7D436F7D-0627-4CC6-9A81-60AA4E1488C1}" type="sibTrans" cxnId="{40498E58-C13E-4419-9DFD-2384B7B18D1D}">
      <dgm:prSet/>
      <dgm:spPr/>
      <dgm:t>
        <a:bodyPr/>
        <a:lstStyle/>
        <a:p>
          <a:endParaRPr lang="en-US"/>
        </a:p>
      </dgm:t>
    </dgm:pt>
    <dgm:pt modelId="{39558381-6294-405C-8BA5-AA7CD7A74217}" type="pres">
      <dgm:prSet presAssocID="{798CA7A2-03DA-4DF6-8E3C-B72EE61B920D}" presName="Name0" presStyleCnt="0">
        <dgm:presLayoutVars>
          <dgm:dir/>
          <dgm:resizeHandles val="exact"/>
        </dgm:presLayoutVars>
      </dgm:prSet>
      <dgm:spPr/>
    </dgm:pt>
    <dgm:pt modelId="{81832ABC-1451-4277-8131-48F5A87B2E1B}" type="pres">
      <dgm:prSet presAssocID="{798CA7A2-03DA-4DF6-8E3C-B72EE61B920D}" presName="bkgdShp" presStyleLbl="alignAccFollowNode1" presStyleIdx="0" presStyleCnt="1" custLinFactNeighborX="-604" custLinFactNeighborY="345"/>
      <dgm:spPr>
        <a:noFill/>
        <a:ln>
          <a:noFill/>
        </a:ln>
      </dgm:spPr>
    </dgm:pt>
    <dgm:pt modelId="{DDE5FC88-000F-4C25-B7E2-C6995CEDF278}" type="pres">
      <dgm:prSet presAssocID="{798CA7A2-03DA-4DF6-8E3C-B72EE61B920D}" presName="linComp" presStyleCnt="0"/>
      <dgm:spPr/>
    </dgm:pt>
    <dgm:pt modelId="{F88D117D-2417-4920-B783-156BD13A3597}" type="pres">
      <dgm:prSet presAssocID="{2ADA6003-427E-4D8F-899A-CAF3CFAE3178}" presName="compNode" presStyleCnt="0"/>
      <dgm:spPr/>
    </dgm:pt>
    <dgm:pt modelId="{D4A11ADC-6EE9-4808-BDBF-3792C30D6D5F}" type="pres">
      <dgm:prSet presAssocID="{2ADA6003-427E-4D8F-899A-CAF3CFAE3178}" presName="node" presStyleLbl="node1" presStyleIdx="0" presStyleCnt="3" custLinFactNeighborY="497">
        <dgm:presLayoutVars>
          <dgm:bulletEnabled val="1"/>
        </dgm:presLayoutVars>
      </dgm:prSet>
      <dgm:spPr/>
    </dgm:pt>
    <dgm:pt modelId="{945F033F-A67A-4D93-8A99-E11F60DFC72C}" type="pres">
      <dgm:prSet presAssocID="{2ADA6003-427E-4D8F-899A-CAF3CFAE3178}" presName="invisiNode" presStyleLbl="node1" presStyleIdx="0" presStyleCnt="3"/>
      <dgm:spPr/>
    </dgm:pt>
    <dgm:pt modelId="{F865C4B0-13A7-4886-933E-D1740851E40B}" type="pres">
      <dgm:prSet presAssocID="{2ADA6003-427E-4D8F-899A-CAF3CFAE3178}"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dgm:spPr>
    </dgm:pt>
    <dgm:pt modelId="{DD6ABFA3-06C5-429B-B0F6-5F007FB811F9}" type="pres">
      <dgm:prSet presAssocID="{98EB4209-CCCE-4647-A659-A1715D69AF07}" presName="sibTrans" presStyleLbl="sibTrans2D1" presStyleIdx="0" presStyleCnt="0"/>
      <dgm:spPr/>
    </dgm:pt>
    <dgm:pt modelId="{752B70C5-FD0E-4F3B-A643-223C50680E05}" type="pres">
      <dgm:prSet presAssocID="{74944D90-2A91-44FF-9047-31D978D96914}" presName="compNode" presStyleCnt="0"/>
      <dgm:spPr/>
    </dgm:pt>
    <dgm:pt modelId="{0664921B-8072-4CFB-BA16-029638EF4E64}" type="pres">
      <dgm:prSet presAssocID="{74944D90-2A91-44FF-9047-31D978D96914}" presName="node" presStyleLbl="node1" presStyleIdx="1" presStyleCnt="3" custLinFactNeighborY="497">
        <dgm:presLayoutVars>
          <dgm:bulletEnabled val="1"/>
        </dgm:presLayoutVars>
      </dgm:prSet>
      <dgm:spPr/>
    </dgm:pt>
    <dgm:pt modelId="{CD9BCF92-579A-4FE0-AC32-98BC87575819}" type="pres">
      <dgm:prSet presAssocID="{74944D90-2A91-44FF-9047-31D978D96914}" presName="invisiNode" presStyleLbl="node1" presStyleIdx="1" presStyleCnt="3"/>
      <dgm:spPr/>
    </dgm:pt>
    <dgm:pt modelId="{137A696D-134A-443D-853A-B065A0C815DC}" type="pres">
      <dgm:prSet presAssocID="{74944D90-2A91-44FF-9047-31D978D96914}" presName="imagNode" presStyleLbl="fgImgPlace1" presStyleIdx="1" presStyleCnt="3" custLinFactNeighborX="-129" custLinFactNeighborY="631"/>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0EE35AD9-C4DD-405C-9AD2-791E2B5F3EEA}" type="pres">
      <dgm:prSet presAssocID="{C085AE55-A639-4496-887C-503AAF9BFC26}" presName="sibTrans" presStyleLbl="sibTrans2D1" presStyleIdx="0" presStyleCnt="0"/>
      <dgm:spPr/>
    </dgm:pt>
    <dgm:pt modelId="{EA261C06-134F-4E71-A678-BFBBEB9E7785}" type="pres">
      <dgm:prSet presAssocID="{2703C529-94B6-4F47-895B-812CACB11669}" presName="compNode" presStyleCnt="0"/>
      <dgm:spPr/>
    </dgm:pt>
    <dgm:pt modelId="{5A1273BC-3AC4-41B7-BCE1-679578535430}" type="pres">
      <dgm:prSet presAssocID="{2703C529-94B6-4F47-895B-812CACB11669}" presName="node" presStyleLbl="node1" presStyleIdx="2" presStyleCnt="3" custLinFactNeighborY="497">
        <dgm:presLayoutVars>
          <dgm:bulletEnabled val="1"/>
        </dgm:presLayoutVars>
      </dgm:prSet>
      <dgm:spPr/>
    </dgm:pt>
    <dgm:pt modelId="{A1B58DB8-14DF-4566-AD86-F22E34E71AC8}" type="pres">
      <dgm:prSet presAssocID="{2703C529-94B6-4F47-895B-812CACB11669}" presName="invisiNode" presStyleLbl="node1" presStyleIdx="2" presStyleCnt="3"/>
      <dgm:spPr/>
    </dgm:pt>
    <dgm:pt modelId="{BEE750EE-B2C3-4811-AAE5-6C854789CDB3}" type="pres">
      <dgm:prSet presAssocID="{2703C529-94B6-4F47-895B-812CACB11669}"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ACE99E2D-15EC-430C-9D1E-EE939D0C9C88}" type="presOf" srcId="{798CA7A2-03DA-4DF6-8E3C-B72EE61B920D}" destId="{39558381-6294-405C-8BA5-AA7CD7A74217}" srcOrd="0" destOrd="0" presId="urn:microsoft.com/office/officeart/2005/8/layout/pList2"/>
    <dgm:cxn modelId="{B57B4D3E-347E-4DBA-95E5-BE7CDDDA412B}" type="presOf" srcId="{98EB4209-CCCE-4647-A659-A1715D69AF07}" destId="{DD6ABFA3-06C5-429B-B0F6-5F007FB811F9}" srcOrd="0" destOrd="0" presId="urn:microsoft.com/office/officeart/2005/8/layout/pList2"/>
    <dgm:cxn modelId="{6DEBEE60-4891-40D2-86DA-6D32031D9EE3}" type="presOf" srcId="{C085AE55-A639-4496-887C-503AAF9BFC26}" destId="{0EE35AD9-C4DD-405C-9AD2-791E2B5F3EEA}" srcOrd="0" destOrd="0" presId="urn:microsoft.com/office/officeart/2005/8/layout/pList2"/>
    <dgm:cxn modelId="{84BA3B43-B271-4E11-B863-5CDD938E874D}" type="presOf" srcId="{74944D90-2A91-44FF-9047-31D978D96914}" destId="{0664921B-8072-4CFB-BA16-029638EF4E64}" srcOrd="0" destOrd="0" presId="urn:microsoft.com/office/officeart/2005/8/layout/pList2"/>
    <dgm:cxn modelId="{6CE13B63-7697-450A-AE9E-20ACC8BB0360}" type="presOf" srcId="{2703C529-94B6-4F47-895B-812CACB11669}" destId="{5A1273BC-3AC4-41B7-BCE1-679578535430}" srcOrd="0" destOrd="0" presId="urn:microsoft.com/office/officeart/2005/8/layout/pList2"/>
    <dgm:cxn modelId="{12B14F54-9050-46A7-951E-425506904957}" srcId="{798CA7A2-03DA-4DF6-8E3C-B72EE61B920D}" destId="{2ADA6003-427E-4D8F-899A-CAF3CFAE3178}" srcOrd="0" destOrd="0" parTransId="{075E319F-40F5-484B-848F-35CAF4B71344}" sibTransId="{98EB4209-CCCE-4647-A659-A1715D69AF07}"/>
    <dgm:cxn modelId="{40498E58-C13E-4419-9DFD-2384B7B18D1D}" srcId="{798CA7A2-03DA-4DF6-8E3C-B72EE61B920D}" destId="{2703C529-94B6-4F47-895B-812CACB11669}" srcOrd="2" destOrd="0" parTransId="{61CCE33B-738D-4F24-ABFE-C01391E13945}" sibTransId="{7D436F7D-0627-4CC6-9A81-60AA4E1488C1}"/>
    <dgm:cxn modelId="{471B9A7B-7A70-4047-995C-C4F5C445E4C2}" srcId="{798CA7A2-03DA-4DF6-8E3C-B72EE61B920D}" destId="{74944D90-2A91-44FF-9047-31D978D96914}" srcOrd="1" destOrd="0" parTransId="{2409C710-0EA0-4AA0-86A6-848028186A89}" sibTransId="{C085AE55-A639-4496-887C-503AAF9BFC26}"/>
    <dgm:cxn modelId="{6977D890-A3CA-4F3C-97D0-03D51B8773A0}" type="presOf" srcId="{2ADA6003-427E-4D8F-899A-CAF3CFAE3178}" destId="{D4A11ADC-6EE9-4808-BDBF-3792C30D6D5F}" srcOrd="0" destOrd="0" presId="urn:microsoft.com/office/officeart/2005/8/layout/pList2"/>
    <dgm:cxn modelId="{8903ABCE-79B0-46D4-A18A-1A7D62D77600}" type="presParOf" srcId="{39558381-6294-405C-8BA5-AA7CD7A74217}" destId="{81832ABC-1451-4277-8131-48F5A87B2E1B}" srcOrd="0" destOrd="0" presId="urn:microsoft.com/office/officeart/2005/8/layout/pList2"/>
    <dgm:cxn modelId="{436D3E4B-76DA-490C-8FC1-0E2CC708D6C5}" type="presParOf" srcId="{39558381-6294-405C-8BA5-AA7CD7A74217}" destId="{DDE5FC88-000F-4C25-B7E2-C6995CEDF278}" srcOrd="1" destOrd="0" presId="urn:microsoft.com/office/officeart/2005/8/layout/pList2"/>
    <dgm:cxn modelId="{3D1E46A0-2445-466B-9345-1EA471218FC7}" type="presParOf" srcId="{DDE5FC88-000F-4C25-B7E2-C6995CEDF278}" destId="{F88D117D-2417-4920-B783-156BD13A3597}" srcOrd="0" destOrd="0" presId="urn:microsoft.com/office/officeart/2005/8/layout/pList2"/>
    <dgm:cxn modelId="{917A7D59-7EDC-417F-8CAB-F04057A128CE}" type="presParOf" srcId="{F88D117D-2417-4920-B783-156BD13A3597}" destId="{D4A11ADC-6EE9-4808-BDBF-3792C30D6D5F}" srcOrd="0" destOrd="0" presId="urn:microsoft.com/office/officeart/2005/8/layout/pList2"/>
    <dgm:cxn modelId="{8D097696-D55F-442A-A250-0C05442CDA24}" type="presParOf" srcId="{F88D117D-2417-4920-B783-156BD13A3597}" destId="{945F033F-A67A-4D93-8A99-E11F60DFC72C}" srcOrd="1" destOrd="0" presId="urn:microsoft.com/office/officeart/2005/8/layout/pList2"/>
    <dgm:cxn modelId="{F5448B0D-FA31-4076-8A63-FFCF9F349591}" type="presParOf" srcId="{F88D117D-2417-4920-B783-156BD13A3597}" destId="{F865C4B0-13A7-4886-933E-D1740851E40B}" srcOrd="2" destOrd="0" presId="urn:microsoft.com/office/officeart/2005/8/layout/pList2"/>
    <dgm:cxn modelId="{077336BB-4B22-4E89-83C1-88CE1BDA9C9B}" type="presParOf" srcId="{DDE5FC88-000F-4C25-B7E2-C6995CEDF278}" destId="{DD6ABFA3-06C5-429B-B0F6-5F007FB811F9}" srcOrd="1" destOrd="0" presId="urn:microsoft.com/office/officeart/2005/8/layout/pList2"/>
    <dgm:cxn modelId="{EED305EA-7400-4A60-BD5A-191A90EE0D1D}" type="presParOf" srcId="{DDE5FC88-000F-4C25-B7E2-C6995CEDF278}" destId="{752B70C5-FD0E-4F3B-A643-223C50680E05}" srcOrd="2" destOrd="0" presId="urn:microsoft.com/office/officeart/2005/8/layout/pList2"/>
    <dgm:cxn modelId="{35CF5330-1227-4D30-BC36-292B56171EC4}" type="presParOf" srcId="{752B70C5-FD0E-4F3B-A643-223C50680E05}" destId="{0664921B-8072-4CFB-BA16-029638EF4E64}" srcOrd="0" destOrd="0" presId="urn:microsoft.com/office/officeart/2005/8/layout/pList2"/>
    <dgm:cxn modelId="{3D06C878-FC6A-4A79-B437-33889573B4F2}" type="presParOf" srcId="{752B70C5-FD0E-4F3B-A643-223C50680E05}" destId="{CD9BCF92-579A-4FE0-AC32-98BC87575819}" srcOrd="1" destOrd="0" presId="urn:microsoft.com/office/officeart/2005/8/layout/pList2"/>
    <dgm:cxn modelId="{AE47FB7D-AFEE-42AC-AED0-8C5F5B00C7F7}" type="presParOf" srcId="{752B70C5-FD0E-4F3B-A643-223C50680E05}" destId="{137A696D-134A-443D-853A-B065A0C815DC}" srcOrd="2" destOrd="0" presId="urn:microsoft.com/office/officeart/2005/8/layout/pList2"/>
    <dgm:cxn modelId="{607FBE8C-5224-431C-AF84-6AED4C5A6021}" type="presParOf" srcId="{DDE5FC88-000F-4C25-B7E2-C6995CEDF278}" destId="{0EE35AD9-C4DD-405C-9AD2-791E2B5F3EEA}" srcOrd="3" destOrd="0" presId="urn:microsoft.com/office/officeart/2005/8/layout/pList2"/>
    <dgm:cxn modelId="{415948C0-096B-4525-9F25-D90F562F9095}" type="presParOf" srcId="{DDE5FC88-000F-4C25-B7E2-C6995CEDF278}" destId="{EA261C06-134F-4E71-A678-BFBBEB9E7785}" srcOrd="4" destOrd="0" presId="urn:microsoft.com/office/officeart/2005/8/layout/pList2"/>
    <dgm:cxn modelId="{608E1517-121A-489E-9944-8D30244473C3}" type="presParOf" srcId="{EA261C06-134F-4E71-A678-BFBBEB9E7785}" destId="{5A1273BC-3AC4-41B7-BCE1-679578535430}" srcOrd="0" destOrd="0" presId="urn:microsoft.com/office/officeart/2005/8/layout/pList2"/>
    <dgm:cxn modelId="{40C9826A-6848-4C48-93A0-131AFFB64248}" type="presParOf" srcId="{EA261C06-134F-4E71-A678-BFBBEB9E7785}" destId="{A1B58DB8-14DF-4566-AD86-F22E34E71AC8}" srcOrd="1" destOrd="0" presId="urn:microsoft.com/office/officeart/2005/8/layout/pList2"/>
    <dgm:cxn modelId="{09C5E05E-E4F6-4F8B-8016-82727D291073}" type="presParOf" srcId="{EA261C06-134F-4E71-A678-BFBBEB9E7785}" destId="{BEE750EE-B2C3-4811-AAE5-6C854789CDB3}" srcOrd="2" destOrd="0" presId="urn:microsoft.com/office/officeart/2005/8/layout/pList2"/>
  </dgm:cxnLst>
  <dgm:bg>
    <a:effectLst>
      <a:outerShdw blurRad="50800" dist="38100" algn="l" rotWithShape="0">
        <a:prstClr val="black">
          <a:alpha val="4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51BB4A-47F8-466B-9714-6861508E720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8BDC479-637E-4025-B1E1-898F7B1516D1}">
      <dgm:prSet phldrT="[Text]" custT="1"/>
      <dgm:spPr/>
      <dgm:t>
        <a:bodyPr/>
        <a:lstStyle/>
        <a:p>
          <a:r>
            <a:rPr lang="en-US" sz="3800" dirty="0"/>
            <a:t>Four Paths to Determination  </a:t>
          </a:r>
        </a:p>
      </dgm:t>
    </dgm:pt>
    <dgm:pt modelId="{D63CD0E9-9A5E-4BEA-93EB-2898203E9E80}" type="parTrans" cxnId="{748E72C9-AA73-4CB4-93F5-5E7DF41DDAC4}">
      <dgm:prSet/>
      <dgm:spPr/>
      <dgm:t>
        <a:bodyPr/>
        <a:lstStyle/>
        <a:p>
          <a:endParaRPr lang="en-US"/>
        </a:p>
      </dgm:t>
    </dgm:pt>
    <dgm:pt modelId="{E0EBAAA0-1D93-4FD1-BC22-0DF6D18A7A8A}" type="sibTrans" cxnId="{748E72C9-AA73-4CB4-93F5-5E7DF41DDAC4}">
      <dgm:prSet/>
      <dgm:spPr/>
      <dgm:t>
        <a:bodyPr/>
        <a:lstStyle/>
        <a:p>
          <a:endParaRPr lang="en-US"/>
        </a:p>
      </dgm:t>
    </dgm:pt>
    <dgm:pt modelId="{B8DA6051-746D-43BC-BC6D-75357C7FE2E0}">
      <dgm:prSet phldrT="[Text]" custT="1"/>
      <dgm:spPr/>
      <dgm:t>
        <a:bodyPr/>
        <a:lstStyle/>
        <a:p>
          <a:pPr>
            <a:buFont typeface="Arial" panose="020B0604020202020204" pitchFamily="34" charset="0"/>
            <a:buChar char="•"/>
          </a:pPr>
          <a:r>
            <a:rPr lang="en-US" sz="2500" dirty="0"/>
            <a:t>Component units that are postemployment benefit arrangements</a:t>
          </a:r>
        </a:p>
      </dgm:t>
    </dgm:pt>
    <dgm:pt modelId="{0DF7FA7C-6515-4931-8D31-CFF6A9BF7A08}" type="parTrans" cxnId="{56B329CA-BDC0-48F8-9DE5-4D90E20C95A9}">
      <dgm:prSet/>
      <dgm:spPr/>
      <dgm:t>
        <a:bodyPr/>
        <a:lstStyle/>
        <a:p>
          <a:endParaRPr lang="en-US"/>
        </a:p>
      </dgm:t>
    </dgm:pt>
    <dgm:pt modelId="{3A6F71FD-7F83-412F-A5F6-C06C3F19B072}" type="sibTrans" cxnId="{56B329CA-BDC0-48F8-9DE5-4D90E20C95A9}">
      <dgm:prSet/>
      <dgm:spPr/>
      <dgm:t>
        <a:bodyPr/>
        <a:lstStyle/>
        <a:p>
          <a:endParaRPr lang="en-US"/>
        </a:p>
      </dgm:t>
    </dgm:pt>
    <dgm:pt modelId="{56EAAA5D-5843-48F5-AF20-4895BDBC8D7D}">
      <dgm:prSet phldrT="[Text]" custT="1"/>
      <dgm:spPr/>
      <dgm:t>
        <a:bodyPr/>
        <a:lstStyle/>
        <a:p>
          <a:pPr>
            <a:buFont typeface="Arial" panose="020B0604020202020204" pitchFamily="34" charset="0"/>
            <a:buChar char="•"/>
          </a:pPr>
          <a:r>
            <a:rPr lang="en-US" sz="2500" dirty="0"/>
            <a:t>Component units that are not postemployment benefit arrangements</a:t>
          </a:r>
        </a:p>
      </dgm:t>
    </dgm:pt>
    <dgm:pt modelId="{CE0DD4B1-DB8F-46B5-98DC-DB2B667638ED}" type="parTrans" cxnId="{A508E4D4-77AF-4CD1-B652-BE9042F0D5CB}">
      <dgm:prSet/>
      <dgm:spPr/>
      <dgm:t>
        <a:bodyPr/>
        <a:lstStyle/>
        <a:p>
          <a:endParaRPr lang="en-US"/>
        </a:p>
      </dgm:t>
    </dgm:pt>
    <dgm:pt modelId="{F61A0F44-16EE-405B-9FAF-C02E6D1C7361}" type="sibTrans" cxnId="{A508E4D4-77AF-4CD1-B652-BE9042F0D5CB}">
      <dgm:prSet/>
      <dgm:spPr/>
      <dgm:t>
        <a:bodyPr/>
        <a:lstStyle/>
        <a:p>
          <a:endParaRPr lang="en-US"/>
        </a:p>
      </dgm:t>
    </dgm:pt>
    <dgm:pt modelId="{5D9FDAE5-4E94-4C0F-AF09-326441B67CF6}">
      <dgm:prSet phldrT="[Text]" custT="1"/>
      <dgm:spPr/>
      <dgm:t>
        <a:bodyPr/>
        <a:lstStyle/>
        <a:p>
          <a:pPr>
            <a:buFont typeface="Arial" panose="020B0604020202020204" pitchFamily="34" charset="0"/>
            <a:buChar char="•"/>
          </a:pPr>
          <a:r>
            <a:rPr lang="en-US" sz="2500" dirty="0"/>
            <a:t>Postemployment benefit arrangements that are not component units</a:t>
          </a:r>
        </a:p>
      </dgm:t>
    </dgm:pt>
    <dgm:pt modelId="{967DEB54-7BD5-4A41-97FE-3D9EFAD3E95C}" type="parTrans" cxnId="{090572E0-A47D-4CA7-8612-467387EAF107}">
      <dgm:prSet/>
      <dgm:spPr/>
      <dgm:t>
        <a:bodyPr/>
        <a:lstStyle/>
        <a:p>
          <a:endParaRPr lang="en-US"/>
        </a:p>
      </dgm:t>
    </dgm:pt>
    <dgm:pt modelId="{7A47A0CE-0A55-462D-86A7-1D955A03A529}" type="sibTrans" cxnId="{090572E0-A47D-4CA7-8612-467387EAF107}">
      <dgm:prSet/>
      <dgm:spPr/>
      <dgm:t>
        <a:bodyPr/>
        <a:lstStyle/>
        <a:p>
          <a:endParaRPr lang="en-US"/>
        </a:p>
      </dgm:t>
    </dgm:pt>
    <dgm:pt modelId="{6DF105CD-CCA6-4DFD-8ED3-27DA040E42A2}">
      <dgm:prSet custT="1"/>
      <dgm:spPr/>
      <dgm:t>
        <a:bodyPr/>
        <a:lstStyle/>
        <a:p>
          <a:pPr>
            <a:buFont typeface="Arial" panose="020B0604020202020204" pitchFamily="34" charset="0"/>
            <a:buChar char="•"/>
          </a:pPr>
          <a:r>
            <a:rPr lang="en-US" sz="2500" dirty="0"/>
            <a:t>All other activities</a:t>
          </a:r>
        </a:p>
      </dgm:t>
    </dgm:pt>
    <dgm:pt modelId="{12BBD732-455C-43DC-BBEF-7AAA196B922F}" type="parTrans" cxnId="{43768E99-3529-4838-8499-28C37D26AFEC}">
      <dgm:prSet/>
      <dgm:spPr/>
      <dgm:t>
        <a:bodyPr/>
        <a:lstStyle/>
        <a:p>
          <a:endParaRPr lang="en-US"/>
        </a:p>
      </dgm:t>
    </dgm:pt>
    <dgm:pt modelId="{011A33D0-61E0-4B69-B37C-195FB7C5916B}" type="sibTrans" cxnId="{43768E99-3529-4838-8499-28C37D26AFEC}">
      <dgm:prSet/>
      <dgm:spPr/>
      <dgm:t>
        <a:bodyPr/>
        <a:lstStyle/>
        <a:p>
          <a:endParaRPr lang="en-US"/>
        </a:p>
      </dgm:t>
    </dgm:pt>
    <dgm:pt modelId="{7871720A-28C9-48AC-836D-E9364E6D2339}" type="pres">
      <dgm:prSet presAssocID="{C751BB4A-47F8-466B-9714-6861508E7204}" presName="Name0" presStyleCnt="0">
        <dgm:presLayoutVars>
          <dgm:dir/>
          <dgm:animLvl val="lvl"/>
          <dgm:resizeHandles val="exact"/>
        </dgm:presLayoutVars>
      </dgm:prSet>
      <dgm:spPr/>
    </dgm:pt>
    <dgm:pt modelId="{E7319728-D700-4D8D-ACDE-E0B0D74070C3}" type="pres">
      <dgm:prSet presAssocID="{C8BDC479-637E-4025-B1E1-898F7B1516D1}" presName="composite" presStyleCnt="0"/>
      <dgm:spPr/>
    </dgm:pt>
    <dgm:pt modelId="{DA4ECDC1-4145-4C66-9326-65DB7768AC05}" type="pres">
      <dgm:prSet presAssocID="{C8BDC479-637E-4025-B1E1-898F7B1516D1}" presName="parTx" presStyleLbl="alignNode1" presStyleIdx="0" presStyleCnt="1" custLinFactNeighborX="-301" custLinFactNeighborY="-22614">
        <dgm:presLayoutVars>
          <dgm:chMax val="0"/>
          <dgm:chPref val="0"/>
          <dgm:bulletEnabled val="1"/>
        </dgm:presLayoutVars>
      </dgm:prSet>
      <dgm:spPr/>
    </dgm:pt>
    <dgm:pt modelId="{57DEED2D-AB30-420C-836C-AE493B782134}" type="pres">
      <dgm:prSet presAssocID="{C8BDC479-637E-4025-B1E1-898F7B1516D1}" presName="desTx" presStyleLbl="alignAccFollowNode1" presStyleIdx="0" presStyleCnt="1">
        <dgm:presLayoutVars>
          <dgm:bulletEnabled val="1"/>
        </dgm:presLayoutVars>
      </dgm:prSet>
      <dgm:spPr/>
    </dgm:pt>
  </dgm:ptLst>
  <dgm:cxnLst>
    <dgm:cxn modelId="{C4995B06-45E6-4F65-A79C-AA43B3B4E089}" type="presOf" srcId="{B8DA6051-746D-43BC-BC6D-75357C7FE2E0}" destId="{57DEED2D-AB30-420C-836C-AE493B782134}" srcOrd="0" destOrd="0" presId="urn:microsoft.com/office/officeart/2005/8/layout/hList1"/>
    <dgm:cxn modelId="{F7B6D324-B58A-454C-B5C4-BCAB62703B21}" type="presOf" srcId="{56EAAA5D-5843-48F5-AF20-4895BDBC8D7D}" destId="{57DEED2D-AB30-420C-836C-AE493B782134}" srcOrd="0" destOrd="1" presId="urn:microsoft.com/office/officeart/2005/8/layout/hList1"/>
    <dgm:cxn modelId="{43DC4B63-008A-4F7E-AEFA-2BA1E27C3F96}" type="presOf" srcId="{5D9FDAE5-4E94-4C0F-AF09-326441B67CF6}" destId="{57DEED2D-AB30-420C-836C-AE493B782134}" srcOrd="0" destOrd="2" presId="urn:microsoft.com/office/officeart/2005/8/layout/hList1"/>
    <dgm:cxn modelId="{92B2A678-804A-444A-9267-1AF04CF4B8E1}" type="presOf" srcId="{6DF105CD-CCA6-4DFD-8ED3-27DA040E42A2}" destId="{57DEED2D-AB30-420C-836C-AE493B782134}" srcOrd="0" destOrd="3" presId="urn:microsoft.com/office/officeart/2005/8/layout/hList1"/>
    <dgm:cxn modelId="{43768E99-3529-4838-8499-28C37D26AFEC}" srcId="{C8BDC479-637E-4025-B1E1-898F7B1516D1}" destId="{6DF105CD-CCA6-4DFD-8ED3-27DA040E42A2}" srcOrd="3" destOrd="0" parTransId="{12BBD732-455C-43DC-BBEF-7AAA196B922F}" sibTransId="{011A33D0-61E0-4B69-B37C-195FB7C5916B}"/>
    <dgm:cxn modelId="{976BE9B2-294E-47FF-88BC-7EA6C99F69C2}" type="presOf" srcId="{C751BB4A-47F8-466B-9714-6861508E7204}" destId="{7871720A-28C9-48AC-836D-E9364E6D2339}" srcOrd="0" destOrd="0" presId="urn:microsoft.com/office/officeart/2005/8/layout/hList1"/>
    <dgm:cxn modelId="{E7B43CB8-6E26-4BA2-8794-2BD6E6C88E4F}" type="presOf" srcId="{C8BDC479-637E-4025-B1E1-898F7B1516D1}" destId="{DA4ECDC1-4145-4C66-9326-65DB7768AC05}" srcOrd="0" destOrd="0" presId="urn:microsoft.com/office/officeart/2005/8/layout/hList1"/>
    <dgm:cxn modelId="{748E72C9-AA73-4CB4-93F5-5E7DF41DDAC4}" srcId="{C751BB4A-47F8-466B-9714-6861508E7204}" destId="{C8BDC479-637E-4025-B1E1-898F7B1516D1}" srcOrd="0" destOrd="0" parTransId="{D63CD0E9-9A5E-4BEA-93EB-2898203E9E80}" sibTransId="{E0EBAAA0-1D93-4FD1-BC22-0DF6D18A7A8A}"/>
    <dgm:cxn modelId="{56B329CA-BDC0-48F8-9DE5-4D90E20C95A9}" srcId="{C8BDC479-637E-4025-B1E1-898F7B1516D1}" destId="{B8DA6051-746D-43BC-BC6D-75357C7FE2E0}" srcOrd="0" destOrd="0" parTransId="{0DF7FA7C-6515-4931-8D31-CFF6A9BF7A08}" sibTransId="{3A6F71FD-7F83-412F-A5F6-C06C3F19B072}"/>
    <dgm:cxn modelId="{A508E4D4-77AF-4CD1-B652-BE9042F0D5CB}" srcId="{C8BDC479-637E-4025-B1E1-898F7B1516D1}" destId="{56EAAA5D-5843-48F5-AF20-4895BDBC8D7D}" srcOrd="1" destOrd="0" parTransId="{CE0DD4B1-DB8F-46B5-98DC-DB2B667638ED}" sibTransId="{F61A0F44-16EE-405B-9FAF-C02E6D1C7361}"/>
    <dgm:cxn modelId="{090572E0-A47D-4CA7-8612-467387EAF107}" srcId="{C8BDC479-637E-4025-B1E1-898F7B1516D1}" destId="{5D9FDAE5-4E94-4C0F-AF09-326441B67CF6}" srcOrd="2" destOrd="0" parTransId="{967DEB54-7BD5-4A41-97FE-3D9EFAD3E95C}" sibTransId="{7A47A0CE-0A55-462D-86A7-1D955A03A529}"/>
    <dgm:cxn modelId="{59F8136D-F75B-4735-A9D3-31F4682EFF5D}" type="presParOf" srcId="{7871720A-28C9-48AC-836D-E9364E6D2339}" destId="{E7319728-D700-4D8D-ACDE-E0B0D74070C3}" srcOrd="0" destOrd="0" presId="urn:microsoft.com/office/officeart/2005/8/layout/hList1"/>
    <dgm:cxn modelId="{6F200D5E-D4D4-4BF3-AE64-2F49A7B0129E}" type="presParOf" srcId="{E7319728-D700-4D8D-ACDE-E0B0D74070C3}" destId="{DA4ECDC1-4145-4C66-9326-65DB7768AC05}" srcOrd="0" destOrd="0" presId="urn:microsoft.com/office/officeart/2005/8/layout/hList1"/>
    <dgm:cxn modelId="{6C913EAB-1F2C-40A7-ADC5-589C90EB9253}" type="presParOf" srcId="{E7319728-D700-4D8D-ACDE-E0B0D74070C3}" destId="{57DEED2D-AB30-420C-836C-AE493B78213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DB2DDD-1554-4BF7-AEDD-13F113484D9E}"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A8A93F1D-E6FA-4CD8-8D2C-322EEBFBE955}">
      <dgm:prSet phldrT="[Text]"/>
      <dgm:spPr/>
      <dgm:t>
        <a:bodyPr/>
        <a:lstStyle/>
        <a:p>
          <a:r>
            <a:rPr lang="en-US" dirty="0"/>
            <a:t>1</a:t>
          </a:r>
        </a:p>
      </dgm:t>
    </dgm:pt>
    <dgm:pt modelId="{3920E26A-CBB0-4ECD-AA30-A12F81B7F517}" type="parTrans" cxnId="{691CD080-ACB7-47A2-B1DE-5C9678F5E915}">
      <dgm:prSet/>
      <dgm:spPr/>
      <dgm:t>
        <a:bodyPr/>
        <a:lstStyle/>
        <a:p>
          <a:endParaRPr lang="en-US"/>
        </a:p>
      </dgm:t>
    </dgm:pt>
    <dgm:pt modelId="{570EE89D-20EC-404B-B55C-C3474978553D}" type="sibTrans" cxnId="{691CD080-ACB7-47A2-B1DE-5C9678F5E915}">
      <dgm:prSet/>
      <dgm:spPr/>
      <dgm:t>
        <a:bodyPr/>
        <a:lstStyle/>
        <a:p>
          <a:endParaRPr lang="en-US"/>
        </a:p>
      </dgm:t>
    </dgm:pt>
    <dgm:pt modelId="{B49F8199-5334-44C4-AC1B-BA409D61A1CB}">
      <dgm:prSet phldrT="[Text]"/>
      <dgm:spPr/>
      <dgm:t>
        <a:bodyPr/>
        <a:lstStyle/>
        <a:p>
          <a:r>
            <a:rPr lang="en-US" dirty="0"/>
            <a:t>A pension plan that is administered through a trust that meets the criteria in paragraph 3 of Statement 67</a:t>
          </a:r>
        </a:p>
      </dgm:t>
    </dgm:pt>
    <dgm:pt modelId="{A3837CA8-45B6-4674-80A1-12210E7B9C3C}" type="parTrans" cxnId="{7CD7AD99-CAFA-4089-991A-8D3D11EBAB2B}">
      <dgm:prSet/>
      <dgm:spPr/>
      <dgm:t>
        <a:bodyPr/>
        <a:lstStyle/>
        <a:p>
          <a:endParaRPr lang="en-US"/>
        </a:p>
      </dgm:t>
    </dgm:pt>
    <dgm:pt modelId="{873613B9-24FA-412B-A122-BFAE3A45CABE}" type="sibTrans" cxnId="{7CD7AD99-CAFA-4089-991A-8D3D11EBAB2B}">
      <dgm:prSet/>
      <dgm:spPr/>
      <dgm:t>
        <a:bodyPr/>
        <a:lstStyle/>
        <a:p>
          <a:endParaRPr lang="en-US"/>
        </a:p>
      </dgm:t>
    </dgm:pt>
    <dgm:pt modelId="{087E058B-F16D-4E98-AC67-6ED810A08CE0}">
      <dgm:prSet phldrT="[Text]"/>
      <dgm:spPr/>
      <dgm:t>
        <a:bodyPr/>
        <a:lstStyle/>
        <a:p>
          <a:r>
            <a:rPr lang="en-US" dirty="0"/>
            <a:t>An OPEB plan that is administered through a trust that meets the criteria in paragraph 3 of Statement 74</a:t>
          </a:r>
        </a:p>
      </dgm:t>
    </dgm:pt>
    <dgm:pt modelId="{E8950181-09C3-41F7-BBAE-4FE8E8C4DF74}" type="parTrans" cxnId="{91660014-2D8D-4DF1-90E3-E1BDEE68A675}">
      <dgm:prSet/>
      <dgm:spPr/>
      <dgm:t>
        <a:bodyPr/>
        <a:lstStyle/>
        <a:p>
          <a:endParaRPr lang="en-US"/>
        </a:p>
      </dgm:t>
    </dgm:pt>
    <dgm:pt modelId="{0E007C39-B093-4129-804F-8FA359AA76E7}" type="sibTrans" cxnId="{91660014-2D8D-4DF1-90E3-E1BDEE68A675}">
      <dgm:prSet/>
      <dgm:spPr/>
      <dgm:t>
        <a:bodyPr/>
        <a:lstStyle/>
        <a:p>
          <a:endParaRPr lang="en-US"/>
        </a:p>
      </dgm:t>
    </dgm:pt>
    <dgm:pt modelId="{6DC8AA8B-D2E7-43B9-8EA3-35F8D12CA41E}">
      <dgm:prSet phldrT="[Text]"/>
      <dgm:spPr/>
      <dgm:t>
        <a:bodyPr/>
        <a:lstStyle/>
        <a:p>
          <a:r>
            <a:rPr lang="en-US" dirty="0"/>
            <a:t>A circumstance in which assets from entities that are not part of the reporting entity are accumulated for pensions as described in paragraph 116 of Statement 73</a:t>
          </a:r>
        </a:p>
      </dgm:t>
    </dgm:pt>
    <dgm:pt modelId="{65CF729A-AB18-4352-8D1B-F039546CA884}" type="parTrans" cxnId="{BBAD80F4-B231-4D75-8476-F369B562D79A}">
      <dgm:prSet/>
      <dgm:spPr/>
      <dgm:t>
        <a:bodyPr/>
        <a:lstStyle/>
        <a:p>
          <a:endParaRPr lang="en-US"/>
        </a:p>
      </dgm:t>
    </dgm:pt>
    <dgm:pt modelId="{A3AC3014-EFB1-4A14-A5EC-52E5F0E86460}" type="sibTrans" cxnId="{BBAD80F4-B231-4D75-8476-F369B562D79A}">
      <dgm:prSet/>
      <dgm:spPr/>
      <dgm:t>
        <a:bodyPr/>
        <a:lstStyle/>
        <a:p>
          <a:endParaRPr lang="en-US"/>
        </a:p>
      </dgm:t>
    </dgm:pt>
    <dgm:pt modelId="{7F800466-00BE-40E6-A99D-6833B9A38012}">
      <dgm:prSet/>
      <dgm:spPr/>
      <dgm:t>
        <a:bodyPr/>
        <a:lstStyle/>
        <a:p>
          <a:r>
            <a:rPr lang="en-US" dirty="0"/>
            <a:t>A circumstance in which assets from entities that are not part of the reporting entity are accumulated for OPEB as described in paragraph 59 of Statement 74.</a:t>
          </a:r>
        </a:p>
      </dgm:t>
    </dgm:pt>
    <dgm:pt modelId="{A1BD5358-B38A-4787-958C-E98033286C3E}" type="parTrans" cxnId="{D130FC00-C770-4EC8-852F-DE7C4EE8D72D}">
      <dgm:prSet/>
      <dgm:spPr/>
      <dgm:t>
        <a:bodyPr/>
        <a:lstStyle/>
        <a:p>
          <a:endParaRPr lang="en-US"/>
        </a:p>
      </dgm:t>
    </dgm:pt>
    <dgm:pt modelId="{0BDE4FD4-D201-4E90-A81E-6ECBF0BE0522}" type="sibTrans" cxnId="{D130FC00-C770-4EC8-852F-DE7C4EE8D72D}">
      <dgm:prSet/>
      <dgm:spPr/>
      <dgm:t>
        <a:bodyPr/>
        <a:lstStyle/>
        <a:p>
          <a:endParaRPr lang="en-US"/>
        </a:p>
      </dgm:t>
    </dgm:pt>
    <dgm:pt modelId="{1864C010-2AEC-40C3-B6F0-8BB3566FBAE6}" type="pres">
      <dgm:prSet presAssocID="{4BDB2DDD-1554-4BF7-AEDD-13F113484D9E}" presName="vert0" presStyleCnt="0">
        <dgm:presLayoutVars>
          <dgm:dir/>
          <dgm:animOne val="branch"/>
          <dgm:animLvl val="lvl"/>
        </dgm:presLayoutVars>
      </dgm:prSet>
      <dgm:spPr/>
    </dgm:pt>
    <dgm:pt modelId="{17C7A2D6-CBA4-4361-9DAA-19DB76EC33CD}" type="pres">
      <dgm:prSet presAssocID="{A8A93F1D-E6FA-4CD8-8D2C-322EEBFBE955}" presName="thickLine" presStyleLbl="alignNode1" presStyleIdx="0" presStyleCnt="1" custLinFactNeighborY="268"/>
      <dgm:spPr/>
    </dgm:pt>
    <dgm:pt modelId="{577DF88B-4E74-4438-BA62-2CE84B2DC05C}" type="pres">
      <dgm:prSet presAssocID="{A8A93F1D-E6FA-4CD8-8D2C-322EEBFBE955}" presName="horz1" presStyleCnt="0"/>
      <dgm:spPr/>
    </dgm:pt>
    <dgm:pt modelId="{9C8EA8C6-1754-4958-B967-9CCF2E47EA73}" type="pres">
      <dgm:prSet presAssocID="{A8A93F1D-E6FA-4CD8-8D2C-322EEBFBE955}" presName="tx1" presStyleLbl="revTx" presStyleIdx="0" presStyleCnt="5"/>
      <dgm:spPr/>
    </dgm:pt>
    <dgm:pt modelId="{7FF82F6D-115B-45FF-8573-16CAA891DD63}" type="pres">
      <dgm:prSet presAssocID="{A8A93F1D-E6FA-4CD8-8D2C-322EEBFBE955}" presName="vert1" presStyleCnt="0"/>
      <dgm:spPr/>
    </dgm:pt>
    <dgm:pt modelId="{16B789E5-099F-442A-ABFA-1BEA50E0ADE7}" type="pres">
      <dgm:prSet presAssocID="{B49F8199-5334-44C4-AC1B-BA409D61A1CB}" presName="vertSpace2a" presStyleCnt="0"/>
      <dgm:spPr/>
    </dgm:pt>
    <dgm:pt modelId="{FCD0E94D-2F75-4B5F-8F81-3885F7159977}" type="pres">
      <dgm:prSet presAssocID="{B49F8199-5334-44C4-AC1B-BA409D61A1CB}" presName="horz2" presStyleCnt="0"/>
      <dgm:spPr/>
    </dgm:pt>
    <dgm:pt modelId="{84984432-E7E6-4AF0-8DB4-079F5B9248E6}" type="pres">
      <dgm:prSet presAssocID="{B49F8199-5334-44C4-AC1B-BA409D61A1CB}" presName="horzSpace2" presStyleCnt="0"/>
      <dgm:spPr/>
    </dgm:pt>
    <dgm:pt modelId="{0EF21EE6-5C53-4A75-83E2-FAAB8786DEAF}" type="pres">
      <dgm:prSet presAssocID="{B49F8199-5334-44C4-AC1B-BA409D61A1CB}" presName="tx2" presStyleLbl="revTx" presStyleIdx="1" presStyleCnt="5"/>
      <dgm:spPr/>
    </dgm:pt>
    <dgm:pt modelId="{CF6C46CB-2495-4692-BD62-0F047720DDF9}" type="pres">
      <dgm:prSet presAssocID="{B49F8199-5334-44C4-AC1B-BA409D61A1CB}" presName="vert2" presStyleCnt="0"/>
      <dgm:spPr/>
    </dgm:pt>
    <dgm:pt modelId="{88069DA8-23C4-4D5A-8E98-976FEEFF5E3C}" type="pres">
      <dgm:prSet presAssocID="{B49F8199-5334-44C4-AC1B-BA409D61A1CB}" presName="thinLine2b" presStyleLbl="callout" presStyleIdx="0" presStyleCnt="4"/>
      <dgm:spPr/>
    </dgm:pt>
    <dgm:pt modelId="{9955754D-B7A4-4A89-AAD7-C11C1B427F31}" type="pres">
      <dgm:prSet presAssocID="{B49F8199-5334-44C4-AC1B-BA409D61A1CB}" presName="vertSpace2b" presStyleCnt="0"/>
      <dgm:spPr/>
    </dgm:pt>
    <dgm:pt modelId="{2175A7F8-8D0D-4C68-B590-F0A9A71F5A4F}" type="pres">
      <dgm:prSet presAssocID="{087E058B-F16D-4E98-AC67-6ED810A08CE0}" presName="horz2" presStyleCnt="0"/>
      <dgm:spPr/>
    </dgm:pt>
    <dgm:pt modelId="{03861ECA-476B-4EF9-BFF8-91636203D919}" type="pres">
      <dgm:prSet presAssocID="{087E058B-F16D-4E98-AC67-6ED810A08CE0}" presName="horzSpace2" presStyleCnt="0"/>
      <dgm:spPr/>
    </dgm:pt>
    <dgm:pt modelId="{F6717AEB-2A8E-4D71-89A0-B16DDBCE250A}" type="pres">
      <dgm:prSet presAssocID="{087E058B-F16D-4E98-AC67-6ED810A08CE0}" presName="tx2" presStyleLbl="revTx" presStyleIdx="2" presStyleCnt="5"/>
      <dgm:spPr/>
    </dgm:pt>
    <dgm:pt modelId="{E1666E91-A17C-4D4F-9031-0E590BF291EC}" type="pres">
      <dgm:prSet presAssocID="{087E058B-F16D-4E98-AC67-6ED810A08CE0}" presName="vert2" presStyleCnt="0"/>
      <dgm:spPr/>
    </dgm:pt>
    <dgm:pt modelId="{AEF97B71-6464-4357-959C-6FBD5CCF8618}" type="pres">
      <dgm:prSet presAssocID="{087E058B-F16D-4E98-AC67-6ED810A08CE0}" presName="thinLine2b" presStyleLbl="callout" presStyleIdx="1" presStyleCnt="4"/>
      <dgm:spPr/>
    </dgm:pt>
    <dgm:pt modelId="{BE4B9706-3D06-43D2-9494-F57D28073005}" type="pres">
      <dgm:prSet presAssocID="{087E058B-F16D-4E98-AC67-6ED810A08CE0}" presName="vertSpace2b" presStyleCnt="0"/>
      <dgm:spPr/>
    </dgm:pt>
    <dgm:pt modelId="{EC4AA6FE-400C-4A8A-9845-5BB7C35FF2B3}" type="pres">
      <dgm:prSet presAssocID="{6DC8AA8B-D2E7-43B9-8EA3-35F8D12CA41E}" presName="horz2" presStyleCnt="0"/>
      <dgm:spPr/>
    </dgm:pt>
    <dgm:pt modelId="{1F9F2430-DA1D-43A3-BCB6-8566B850A5DA}" type="pres">
      <dgm:prSet presAssocID="{6DC8AA8B-D2E7-43B9-8EA3-35F8D12CA41E}" presName="horzSpace2" presStyleCnt="0"/>
      <dgm:spPr/>
    </dgm:pt>
    <dgm:pt modelId="{66B2CA42-501B-4C8E-902A-CD6759575679}" type="pres">
      <dgm:prSet presAssocID="{6DC8AA8B-D2E7-43B9-8EA3-35F8D12CA41E}" presName="tx2" presStyleLbl="revTx" presStyleIdx="3" presStyleCnt="5"/>
      <dgm:spPr/>
    </dgm:pt>
    <dgm:pt modelId="{172C2E98-BB5B-4850-B804-41D416E67F57}" type="pres">
      <dgm:prSet presAssocID="{6DC8AA8B-D2E7-43B9-8EA3-35F8D12CA41E}" presName="vert2" presStyleCnt="0"/>
      <dgm:spPr/>
    </dgm:pt>
    <dgm:pt modelId="{31628C13-558B-4E29-A447-8C4D0E143FF3}" type="pres">
      <dgm:prSet presAssocID="{6DC8AA8B-D2E7-43B9-8EA3-35F8D12CA41E}" presName="thinLine2b" presStyleLbl="callout" presStyleIdx="2" presStyleCnt="4"/>
      <dgm:spPr/>
    </dgm:pt>
    <dgm:pt modelId="{BC08F7B0-E823-4967-9FDE-6CBD0295C911}" type="pres">
      <dgm:prSet presAssocID="{6DC8AA8B-D2E7-43B9-8EA3-35F8D12CA41E}" presName="vertSpace2b" presStyleCnt="0"/>
      <dgm:spPr/>
    </dgm:pt>
    <dgm:pt modelId="{E9548CA8-5E7E-4E33-9D77-A9A56255F25E}" type="pres">
      <dgm:prSet presAssocID="{7F800466-00BE-40E6-A99D-6833B9A38012}" presName="horz2" presStyleCnt="0"/>
      <dgm:spPr/>
    </dgm:pt>
    <dgm:pt modelId="{2FAAA81E-823E-4C5A-B026-E8939BFE981B}" type="pres">
      <dgm:prSet presAssocID="{7F800466-00BE-40E6-A99D-6833B9A38012}" presName="horzSpace2" presStyleCnt="0"/>
      <dgm:spPr/>
    </dgm:pt>
    <dgm:pt modelId="{0C80ABB2-D76D-400B-BC33-222AFA1D6B53}" type="pres">
      <dgm:prSet presAssocID="{7F800466-00BE-40E6-A99D-6833B9A38012}" presName="tx2" presStyleLbl="revTx" presStyleIdx="4" presStyleCnt="5"/>
      <dgm:spPr/>
    </dgm:pt>
    <dgm:pt modelId="{A5D53E0A-C8A3-4879-A80D-AE72AF5C04B0}" type="pres">
      <dgm:prSet presAssocID="{7F800466-00BE-40E6-A99D-6833B9A38012}" presName="vert2" presStyleCnt="0"/>
      <dgm:spPr/>
    </dgm:pt>
    <dgm:pt modelId="{F90239BC-5EE0-49F7-9D9A-91B731BBF56F}" type="pres">
      <dgm:prSet presAssocID="{7F800466-00BE-40E6-A99D-6833B9A38012}" presName="thinLine2b" presStyleLbl="callout" presStyleIdx="3" presStyleCnt="4"/>
      <dgm:spPr/>
    </dgm:pt>
    <dgm:pt modelId="{479CADCC-8499-4829-9C77-E51DEB2E1C08}" type="pres">
      <dgm:prSet presAssocID="{7F800466-00BE-40E6-A99D-6833B9A38012}" presName="vertSpace2b" presStyleCnt="0"/>
      <dgm:spPr/>
    </dgm:pt>
  </dgm:ptLst>
  <dgm:cxnLst>
    <dgm:cxn modelId="{D130FC00-C770-4EC8-852F-DE7C4EE8D72D}" srcId="{A8A93F1D-E6FA-4CD8-8D2C-322EEBFBE955}" destId="{7F800466-00BE-40E6-A99D-6833B9A38012}" srcOrd="3" destOrd="0" parTransId="{A1BD5358-B38A-4787-958C-E98033286C3E}" sibTransId="{0BDE4FD4-D201-4E90-A81E-6ECBF0BE0522}"/>
    <dgm:cxn modelId="{373A8710-D376-4DBE-9DD4-910F198DFBF4}" type="presOf" srcId="{6DC8AA8B-D2E7-43B9-8EA3-35F8D12CA41E}" destId="{66B2CA42-501B-4C8E-902A-CD6759575679}" srcOrd="0" destOrd="0" presId="urn:microsoft.com/office/officeart/2008/layout/LinedList"/>
    <dgm:cxn modelId="{91660014-2D8D-4DF1-90E3-E1BDEE68A675}" srcId="{A8A93F1D-E6FA-4CD8-8D2C-322EEBFBE955}" destId="{087E058B-F16D-4E98-AC67-6ED810A08CE0}" srcOrd="1" destOrd="0" parTransId="{E8950181-09C3-41F7-BBAE-4FE8E8C4DF74}" sibTransId="{0E007C39-B093-4129-804F-8FA359AA76E7}"/>
    <dgm:cxn modelId="{BFCDA737-9031-4D13-8420-991446971678}" type="presOf" srcId="{A8A93F1D-E6FA-4CD8-8D2C-322EEBFBE955}" destId="{9C8EA8C6-1754-4958-B967-9CCF2E47EA73}" srcOrd="0" destOrd="0" presId="urn:microsoft.com/office/officeart/2008/layout/LinedList"/>
    <dgm:cxn modelId="{52651F7E-9584-4B7E-A203-477C43C83287}" type="presOf" srcId="{B49F8199-5334-44C4-AC1B-BA409D61A1CB}" destId="{0EF21EE6-5C53-4A75-83E2-FAAB8786DEAF}" srcOrd="0" destOrd="0" presId="urn:microsoft.com/office/officeart/2008/layout/LinedList"/>
    <dgm:cxn modelId="{691CD080-ACB7-47A2-B1DE-5C9678F5E915}" srcId="{4BDB2DDD-1554-4BF7-AEDD-13F113484D9E}" destId="{A8A93F1D-E6FA-4CD8-8D2C-322EEBFBE955}" srcOrd="0" destOrd="0" parTransId="{3920E26A-CBB0-4ECD-AA30-A12F81B7F517}" sibTransId="{570EE89D-20EC-404B-B55C-C3474978553D}"/>
    <dgm:cxn modelId="{7CD7AD99-CAFA-4089-991A-8D3D11EBAB2B}" srcId="{A8A93F1D-E6FA-4CD8-8D2C-322EEBFBE955}" destId="{B49F8199-5334-44C4-AC1B-BA409D61A1CB}" srcOrd="0" destOrd="0" parTransId="{A3837CA8-45B6-4674-80A1-12210E7B9C3C}" sibTransId="{873613B9-24FA-412B-A122-BFAE3A45CABE}"/>
    <dgm:cxn modelId="{D0E06FAF-8696-4E75-8BA6-89E36C422A81}" type="presOf" srcId="{4BDB2DDD-1554-4BF7-AEDD-13F113484D9E}" destId="{1864C010-2AEC-40C3-B6F0-8BB3566FBAE6}" srcOrd="0" destOrd="0" presId="urn:microsoft.com/office/officeart/2008/layout/LinedList"/>
    <dgm:cxn modelId="{E071F8B3-3F13-4815-938B-3334DA41FE13}" type="presOf" srcId="{7F800466-00BE-40E6-A99D-6833B9A38012}" destId="{0C80ABB2-D76D-400B-BC33-222AFA1D6B53}" srcOrd="0" destOrd="0" presId="urn:microsoft.com/office/officeart/2008/layout/LinedList"/>
    <dgm:cxn modelId="{965B6CCC-73C3-4F15-80E3-4CEF39A78B2E}" type="presOf" srcId="{087E058B-F16D-4E98-AC67-6ED810A08CE0}" destId="{F6717AEB-2A8E-4D71-89A0-B16DDBCE250A}" srcOrd="0" destOrd="0" presId="urn:microsoft.com/office/officeart/2008/layout/LinedList"/>
    <dgm:cxn modelId="{BBAD80F4-B231-4D75-8476-F369B562D79A}" srcId="{A8A93F1D-E6FA-4CD8-8D2C-322EEBFBE955}" destId="{6DC8AA8B-D2E7-43B9-8EA3-35F8D12CA41E}" srcOrd="2" destOrd="0" parTransId="{65CF729A-AB18-4352-8D1B-F039546CA884}" sibTransId="{A3AC3014-EFB1-4A14-A5EC-52E5F0E86460}"/>
    <dgm:cxn modelId="{14978170-5FBC-4817-882C-13A2F59C6FDA}" type="presParOf" srcId="{1864C010-2AEC-40C3-B6F0-8BB3566FBAE6}" destId="{17C7A2D6-CBA4-4361-9DAA-19DB76EC33CD}" srcOrd="0" destOrd="0" presId="urn:microsoft.com/office/officeart/2008/layout/LinedList"/>
    <dgm:cxn modelId="{DA550405-8FB2-486D-91E5-CAB69B11E6F8}" type="presParOf" srcId="{1864C010-2AEC-40C3-B6F0-8BB3566FBAE6}" destId="{577DF88B-4E74-4438-BA62-2CE84B2DC05C}" srcOrd="1" destOrd="0" presId="urn:microsoft.com/office/officeart/2008/layout/LinedList"/>
    <dgm:cxn modelId="{AF8B539E-0B2A-43BF-A123-D4540887EEED}" type="presParOf" srcId="{577DF88B-4E74-4438-BA62-2CE84B2DC05C}" destId="{9C8EA8C6-1754-4958-B967-9CCF2E47EA73}" srcOrd="0" destOrd="0" presId="urn:microsoft.com/office/officeart/2008/layout/LinedList"/>
    <dgm:cxn modelId="{8104AADD-7530-49EF-B492-1F4EA40FEB32}" type="presParOf" srcId="{577DF88B-4E74-4438-BA62-2CE84B2DC05C}" destId="{7FF82F6D-115B-45FF-8573-16CAA891DD63}" srcOrd="1" destOrd="0" presId="urn:microsoft.com/office/officeart/2008/layout/LinedList"/>
    <dgm:cxn modelId="{0DE22A96-8EF3-4F69-B23B-9D1353253A0B}" type="presParOf" srcId="{7FF82F6D-115B-45FF-8573-16CAA891DD63}" destId="{16B789E5-099F-442A-ABFA-1BEA50E0ADE7}" srcOrd="0" destOrd="0" presId="urn:microsoft.com/office/officeart/2008/layout/LinedList"/>
    <dgm:cxn modelId="{398E2B33-7227-4CEB-BCD9-B607EB0A3CFB}" type="presParOf" srcId="{7FF82F6D-115B-45FF-8573-16CAA891DD63}" destId="{FCD0E94D-2F75-4B5F-8F81-3885F7159977}" srcOrd="1" destOrd="0" presId="urn:microsoft.com/office/officeart/2008/layout/LinedList"/>
    <dgm:cxn modelId="{6A8B2258-89DA-4F61-9B5E-938D44BA2707}" type="presParOf" srcId="{FCD0E94D-2F75-4B5F-8F81-3885F7159977}" destId="{84984432-E7E6-4AF0-8DB4-079F5B9248E6}" srcOrd="0" destOrd="0" presId="urn:microsoft.com/office/officeart/2008/layout/LinedList"/>
    <dgm:cxn modelId="{AE72C018-C4CE-4C0F-8B38-97BB627D1844}" type="presParOf" srcId="{FCD0E94D-2F75-4B5F-8F81-3885F7159977}" destId="{0EF21EE6-5C53-4A75-83E2-FAAB8786DEAF}" srcOrd="1" destOrd="0" presId="urn:microsoft.com/office/officeart/2008/layout/LinedList"/>
    <dgm:cxn modelId="{F4D3269D-1ADE-48BC-89CE-AEB250A6E054}" type="presParOf" srcId="{FCD0E94D-2F75-4B5F-8F81-3885F7159977}" destId="{CF6C46CB-2495-4692-BD62-0F047720DDF9}" srcOrd="2" destOrd="0" presId="urn:microsoft.com/office/officeart/2008/layout/LinedList"/>
    <dgm:cxn modelId="{95A02BBE-5557-4D67-8B7A-36739A48096F}" type="presParOf" srcId="{7FF82F6D-115B-45FF-8573-16CAA891DD63}" destId="{88069DA8-23C4-4D5A-8E98-976FEEFF5E3C}" srcOrd="2" destOrd="0" presId="urn:microsoft.com/office/officeart/2008/layout/LinedList"/>
    <dgm:cxn modelId="{58EEE9C6-DF94-4651-842A-F13B1F3F557B}" type="presParOf" srcId="{7FF82F6D-115B-45FF-8573-16CAA891DD63}" destId="{9955754D-B7A4-4A89-AAD7-C11C1B427F31}" srcOrd="3" destOrd="0" presId="urn:microsoft.com/office/officeart/2008/layout/LinedList"/>
    <dgm:cxn modelId="{C6BD32ED-98FA-46E7-9EDB-43874757C732}" type="presParOf" srcId="{7FF82F6D-115B-45FF-8573-16CAA891DD63}" destId="{2175A7F8-8D0D-4C68-B590-F0A9A71F5A4F}" srcOrd="4" destOrd="0" presId="urn:microsoft.com/office/officeart/2008/layout/LinedList"/>
    <dgm:cxn modelId="{5791CCEF-4841-4261-A6CD-B8E21B34DA63}" type="presParOf" srcId="{2175A7F8-8D0D-4C68-B590-F0A9A71F5A4F}" destId="{03861ECA-476B-4EF9-BFF8-91636203D919}" srcOrd="0" destOrd="0" presId="urn:microsoft.com/office/officeart/2008/layout/LinedList"/>
    <dgm:cxn modelId="{9865F9CB-3444-4BD8-B4BE-352F203B5AF3}" type="presParOf" srcId="{2175A7F8-8D0D-4C68-B590-F0A9A71F5A4F}" destId="{F6717AEB-2A8E-4D71-89A0-B16DDBCE250A}" srcOrd="1" destOrd="0" presId="urn:microsoft.com/office/officeart/2008/layout/LinedList"/>
    <dgm:cxn modelId="{93FD99CB-449D-4A0F-91AC-6971F45108C1}" type="presParOf" srcId="{2175A7F8-8D0D-4C68-B590-F0A9A71F5A4F}" destId="{E1666E91-A17C-4D4F-9031-0E590BF291EC}" srcOrd="2" destOrd="0" presId="urn:microsoft.com/office/officeart/2008/layout/LinedList"/>
    <dgm:cxn modelId="{B30B8E52-8354-4BFB-8569-2224E41BCF0B}" type="presParOf" srcId="{7FF82F6D-115B-45FF-8573-16CAA891DD63}" destId="{AEF97B71-6464-4357-959C-6FBD5CCF8618}" srcOrd="5" destOrd="0" presId="urn:microsoft.com/office/officeart/2008/layout/LinedList"/>
    <dgm:cxn modelId="{E904CEC1-6C66-498E-99BC-D6B9F19132E7}" type="presParOf" srcId="{7FF82F6D-115B-45FF-8573-16CAA891DD63}" destId="{BE4B9706-3D06-43D2-9494-F57D28073005}" srcOrd="6" destOrd="0" presId="urn:microsoft.com/office/officeart/2008/layout/LinedList"/>
    <dgm:cxn modelId="{58E36ABC-59CA-4BB7-BA54-97B481074A6A}" type="presParOf" srcId="{7FF82F6D-115B-45FF-8573-16CAA891DD63}" destId="{EC4AA6FE-400C-4A8A-9845-5BB7C35FF2B3}" srcOrd="7" destOrd="0" presId="urn:microsoft.com/office/officeart/2008/layout/LinedList"/>
    <dgm:cxn modelId="{98B908C7-0808-40A3-8B6F-77B4D17CD83D}" type="presParOf" srcId="{EC4AA6FE-400C-4A8A-9845-5BB7C35FF2B3}" destId="{1F9F2430-DA1D-43A3-BCB6-8566B850A5DA}" srcOrd="0" destOrd="0" presId="urn:microsoft.com/office/officeart/2008/layout/LinedList"/>
    <dgm:cxn modelId="{F6622DE1-13FD-4EC8-BCB4-02DF961EB660}" type="presParOf" srcId="{EC4AA6FE-400C-4A8A-9845-5BB7C35FF2B3}" destId="{66B2CA42-501B-4C8E-902A-CD6759575679}" srcOrd="1" destOrd="0" presId="urn:microsoft.com/office/officeart/2008/layout/LinedList"/>
    <dgm:cxn modelId="{5EF0199A-759C-4C9C-AF2D-C6F879AC2603}" type="presParOf" srcId="{EC4AA6FE-400C-4A8A-9845-5BB7C35FF2B3}" destId="{172C2E98-BB5B-4850-B804-41D416E67F57}" srcOrd="2" destOrd="0" presId="urn:microsoft.com/office/officeart/2008/layout/LinedList"/>
    <dgm:cxn modelId="{584BE931-9A9C-4994-B59C-4017AD82A0C9}" type="presParOf" srcId="{7FF82F6D-115B-45FF-8573-16CAA891DD63}" destId="{31628C13-558B-4E29-A447-8C4D0E143FF3}" srcOrd="8" destOrd="0" presId="urn:microsoft.com/office/officeart/2008/layout/LinedList"/>
    <dgm:cxn modelId="{95F220D1-2CD3-46FC-B0EC-1004F0026B2C}" type="presParOf" srcId="{7FF82F6D-115B-45FF-8573-16CAA891DD63}" destId="{BC08F7B0-E823-4967-9FDE-6CBD0295C911}" srcOrd="9" destOrd="0" presId="urn:microsoft.com/office/officeart/2008/layout/LinedList"/>
    <dgm:cxn modelId="{C4802AFD-7710-4BA9-AF05-3D5927F05A3B}" type="presParOf" srcId="{7FF82F6D-115B-45FF-8573-16CAA891DD63}" destId="{E9548CA8-5E7E-4E33-9D77-A9A56255F25E}" srcOrd="10" destOrd="0" presId="urn:microsoft.com/office/officeart/2008/layout/LinedList"/>
    <dgm:cxn modelId="{381AC228-BD83-43EC-A695-26161A10759D}" type="presParOf" srcId="{E9548CA8-5E7E-4E33-9D77-A9A56255F25E}" destId="{2FAAA81E-823E-4C5A-B026-E8939BFE981B}" srcOrd="0" destOrd="0" presId="urn:microsoft.com/office/officeart/2008/layout/LinedList"/>
    <dgm:cxn modelId="{E112020E-A645-407B-8F53-61BC0BDD2CAB}" type="presParOf" srcId="{E9548CA8-5E7E-4E33-9D77-A9A56255F25E}" destId="{0C80ABB2-D76D-400B-BC33-222AFA1D6B53}" srcOrd="1" destOrd="0" presId="urn:microsoft.com/office/officeart/2008/layout/LinedList"/>
    <dgm:cxn modelId="{E741AA98-71E8-4659-969A-3FC1D1E3EC6A}" type="presParOf" srcId="{E9548CA8-5E7E-4E33-9D77-A9A56255F25E}" destId="{A5D53E0A-C8A3-4879-A80D-AE72AF5C04B0}" srcOrd="2" destOrd="0" presId="urn:microsoft.com/office/officeart/2008/layout/LinedList"/>
    <dgm:cxn modelId="{532CF23F-4318-4D24-B9C6-B6075E290117}" type="presParOf" srcId="{7FF82F6D-115B-45FF-8573-16CAA891DD63}" destId="{F90239BC-5EE0-49F7-9D9A-91B731BBF56F}" srcOrd="11" destOrd="0" presId="urn:microsoft.com/office/officeart/2008/layout/LinedList"/>
    <dgm:cxn modelId="{DE38FA59-260B-4293-A6B8-E5C24201F5D2}" type="presParOf" srcId="{7FF82F6D-115B-45FF-8573-16CAA891DD63}" destId="{479CADCC-8499-4829-9C77-E51DEB2E1C08}"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21A304-DD34-402B-BFD5-B5534FB0C204}"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F7722748-123A-460D-AF91-DC480538E92E}">
      <dgm:prSet phldrT="[Text]"/>
      <dgm:spPr/>
      <dgm:t>
        <a:bodyPr/>
        <a:lstStyle/>
        <a:p>
          <a:r>
            <a:rPr lang="en-US" dirty="0"/>
            <a:t>2</a:t>
          </a:r>
        </a:p>
      </dgm:t>
    </dgm:pt>
    <dgm:pt modelId="{4E1994B8-399A-4B08-8A6F-D83465377113}" type="parTrans" cxnId="{44166787-817B-4908-9A19-F093DB83313C}">
      <dgm:prSet/>
      <dgm:spPr/>
      <dgm:t>
        <a:bodyPr/>
        <a:lstStyle/>
        <a:p>
          <a:endParaRPr lang="en-US"/>
        </a:p>
      </dgm:t>
    </dgm:pt>
    <dgm:pt modelId="{3D70298E-DD8B-4438-88D5-A9A733FE4457}" type="sibTrans" cxnId="{44166787-817B-4908-9A19-F093DB83313C}">
      <dgm:prSet/>
      <dgm:spPr/>
      <dgm:t>
        <a:bodyPr/>
        <a:lstStyle/>
        <a:p>
          <a:endParaRPr lang="en-US"/>
        </a:p>
      </dgm:t>
    </dgm:pt>
    <dgm:pt modelId="{4330C8E9-0DE2-4AD4-81B9-C275E77D0D5E}">
      <dgm:prSet phldrT="[Text]" custT="1"/>
      <dgm:spPr/>
      <dgm:t>
        <a:bodyPr/>
        <a:lstStyle/>
        <a:p>
          <a:r>
            <a:rPr lang="en-US" sz="1600" b="1" dirty="0"/>
            <a:t>The assets are: </a:t>
          </a:r>
        </a:p>
        <a:p>
          <a:r>
            <a:rPr lang="en-US" sz="1600" dirty="0"/>
            <a:t>(1) administered through a trust agreement or equivalent arrangement in which the government itself is </a:t>
          </a:r>
          <a:r>
            <a:rPr lang="en-US" sz="1600" i="1" dirty="0"/>
            <a:t>not </a:t>
          </a:r>
          <a:r>
            <a:rPr lang="en-US" sz="1600" dirty="0"/>
            <a:t>a beneficiary,</a:t>
          </a:r>
        </a:p>
        <a:p>
          <a:r>
            <a:rPr lang="en-US" sz="1600" dirty="0"/>
            <a:t>(2) dedicated to providing benefits to recipients in accordance with the benefit terms, and</a:t>
          </a:r>
        </a:p>
        <a:p>
          <a:r>
            <a:rPr lang="en-US" sz="1600" dirty="0"/>
            <a:t>(3) legally protected from the creditors of the government.</a:t>
          </a:r>
        </a:p>
      </dgm:t>
    </dgm:pt>
    <dgm:pt modelId="{51DFF241-EBC8-4BF9-9DB5-9999E8BAB86B}" type="parTrans" cxnId="{597FE27B-5386-4BE8-8919-9AF844B0171C}">
      <dgm:prSet/>
      <dgm:spPr/>
      <dgm:t>
        <a:bodyPr/>
        <a:lstStyle/>
        <a:p>
          <a:endParaRPr lang="en-US"/>
        </a:p>
      </dgm:t>
    </dgm:pt>
    <dgm:pt modelId="{24D3CAC9-779B-4E61-A42C-DF36AA491448}" type="sibTrans" cxnId="{597FE27B-5386-4BE8-8919-9AF844B0171C}">
      <dgm:prSet/>
      <dgm:spPr/>
      <dgm:t>
        <a:bodyPr/>
        <a:lstStyle/>
        <a:p>
          <a:endParaRPr lang="en-US"/>
        </a:p>
      </dgm:t>
    </dgm:pt>
    <dgm:pt modelId="{FDDF6496-89CB-42E8-AA77-8EA0EFDE1703}">
      <dgm:prSet phldrT="[Text]" custT="1"/>
      <dgm:spPr/>
      <dgm:t>
        <a:bodyPr/>
        <a:lstStyle/>
        <a:p>
          <a:pPr>
            <a:lnSpc>
              <a:spcPct val="100000"/>
            </a:lnSpc>
          </a:pPr>
          <a:r>
            <a:rPr lang="en-US" sz="1600" dirty="0"/>
            <a:t>The assets are for the benefit of individuals and the government </a:t>
          </a:r>
          <a:r>
            <a:rPr lang="en-US" sz="1600" i="1" u="sng" dirty="0"/>
            <a:t>does </a:t>
          </a:r>
          <a:r>
            <a:rPr lang="en-US" sz="1600" i="1" u="sng" dirty="0">
              <a:solidFill>
                <a:srgbClr val="FF0000"/>
              </a:solidFill>
            </a:rPr>
            <a:t>not</a:t>
          </a:r>
          <a:r>
            <a:rPr lang="en-US" sz="1600" i="1" u="sng" dirty="0"/>
            <a:t> have administrative involvement</a:t>
          </a:r>
          <a:r>
            <a:rPr lang="en-US" sz="1600" u="sng" dirty="0"/>
            <a:t> </a:t>
          </a:r>
          <a:r>
            <a:rPr lang="en-US" sz="1600" dirty="0"/>
            <a:t>with the assets or direct financial involvement with the assets. In addition, the assets are </a:t>
          </a:r>
          <a:r>
            <a:rPr lang="en-US" sz="1600" i="1" dirty="0"/>
            <a:t>not</a:t>
          </a:r>
          <a:r>
            <a:rPr lang="en-US" sz="1600" dirty="0"/>
            <a:t> derived from the government’s provision of goods or services to those individuals.</a:t>
          </a:r>
        </a:p>
      </dgm:t>
    </dgm:pt>
    <dgm:pt modelId="{E565E06F-33F8-4151-8572-B466236B347D}" type="parTrans" cxnId="{2C2AC4AC-4DFD-4303-80DC-3FC6BB670E5F}">
      <dgm:prSet/>
      <dgm:spPr/>
      <dgm:t>
        <a:bodyPr/>
        <a:lstStyle/>
        <a:p>
          <a:endParaRPr lang="en-US"/>
        </a:p>
      </dgm:t>
    </dgm:pt>
    <dgm:pt modelId="{2A9A8366-E082-4C2F-884D-E0A8CBA5F0BF}" type="sibTrans" cxnId="{2C2AC4AC-4DFD-4303-80DC-3FC6BB670E5F}">
      <dgm:prSet/>
      <dgm:spPr/>
      <dgm:t>
        <a:bodyPr/>
        <a:lstStyle/>
        <a:p>
          <a:endParaRPr lang="en-US"/>
        </a:p>
      </dgm:t>
    </dgm:pt>
    <dgm:pt modelId="{6B86FB95-426C-4A0D-81BD-817494510CEB}">
      <dgm:prSet phldrT="[Text]" custT="1"/>
      <dgm:spPr/>
      <dgm:t>
        <a:bodyPr/>
        <a:lstStyle/>
        <a:p>
          <a:r>
            <a:rPr lang="en-US" sz="1600" dirty="0"/>
            <a:t>The assets are for the benefit of organizations or other governments that are </a:t>
          </a:r>
          <a:r>
            <a:rPr lang="en-US" sz="1600" i="1" dirty="0"/>
            <a:t>not </a:t>
          </a:r>
          <a:r>
            <a:rPr lang="en-US" sz="1600" dirty="0"/>
            <a:t>part of the financial reporting entity. In addition, the assets are </a:t>
          </a:r>
          <a:r>
            <a:rPr lang="en-US" sz="1600" i="1" dirty="0"/>
            <a:t>not</a:t>
          </a:r>
          <a:r>
            <a:rPr lang="en-US" sz="1600" dirty="0"/>
            <a:t> derived from the government’s provision of goods or services to those organizations or other governments. </a:t>
          </a:r>
        </a:p>
      </dgm:t>
    </dgm:pt>
    <dgm:pt modelId="{50FBB921-4AAA-4D0F-A1A6-2945ADC754E7}" type="parTrans" cxnId="{12538850-0391-4A2E-B6E2-4C4DCC04F906}">
      <dgm:prSet/>
      <dgm:spPr/>
      <dgm:t>
        <a:bodyPr/>
        <a:lstStyle/>
        <a:p>
          <a:endParaRPr lang="en-US"/>
        </a:p>
      </dgm:t>
    </dgm:pt>
    <dgm:pt modelId="{91A56137-0A0D-4617-9F4E-CF86FE8BD511}" type="sibTrans" cxnId="{12538850-0391-4A2E-B6E2-4C4DCC04F906}">
      <dgm:prSet/>
      <dgm:spPr/>
      <dgm:t>
        <a:bodyPr/>
        <a:lstStyle/>
        <a:p>
          <a:endParaRPr lang="en-US"/>
        </a:p>
      </dgm:t>
    </dgm:pt>
    <dgm:pt modelId="{EA4DE742-0490-4C5C-B3ED-36CF74AB2D84}" type="pres">
      <dgm:prSet presAssocID="{5521A304-DD34-402B-BFD5-B5534FB0C204}" presName="vert0" presStyleCnt="0">
        <dgm:presLayoutVars>
          <dgm:dir/>
          <dgm:animOne val="branch"/>
          <dgm:animLvl val="lvl"/>
        </dgm:presLayoutVars>
      </dgm:prSet>
      <dgm:spPr/>
    </dgm:pt>
    <dgm:pt modelId="{AC18AD8C-9FE8-4BEA-B985-96F25E5104F8}" type="pres">
      <dgm:prSet presAssocID="{F7722748-123A-460D-AF91-DC480538E92E}" presName="thickLine" presStyleLbl="alignNode1" presStyleIdx="0" presStyleCnt="1"/>
      <dgm:spPr/>
    </dgm:pt>
    <dgm:pt modelId="{3DF16F98-237F-4D6B-962C-D033A17E1977}" type="pres">
      <dgm:prSet presAssocID="{F7722748-123A-460D-AF91-DC480538E92E}" presName="horz1" presStyleCnt="0"/>
      <dgm:spPr/>
    </dgm:pt>
    <dgm:pt modelId="{F44104A4-9DA2-4795-8F10-905CF0DF92A8}" type="pres">
      <dgm:prSet presAssocID="{F7722748-123A-460D-AF91-DC480538E92E}" presName="tx1" presStyleLbl="revTx" presStyleIdx="0" presStyleCnt="4"/>
      <dgm:spPr/>
    </dgm:pt>
    <dgm:pt modelId="{646930A8-0E44-4888-AA86-9EF1426F688C}" type="pres">
      <dgm:prSet presAssocID="{F7722748-123A-460D-AF91-DC480538E92E}" presName="vert1" presStyleCnt="0"/>
      <dgm:spPr/>
    </dgm:pt>
    <dgm:pt modelId="{FC2B28FC-37A8-4D68-9555-2BF2B62687B7}" type="pres">
      <dgm:prSet presAssocID="{4330C8E9-0DE2-4AD4-81B9-C275E77D0D5E}" presName="vertSpace2a" presStyleCnt="0"/>
      <dgm:spPr/>
    </dgm:pt>
    <dgm:pt modelId="{3E44B0BC-88D9-4234-A6DA-ABB624BBF951}" type="pres">
      <dgm:prSet presAssocID="{4330C8E9-0DE2-4AD4-81B9-C275E77D0D5E}" presName="horz2" presStyleCnt="0"/>
      <dgm:spPr/>
    </dgm:pt>
    <dgm:pt modelId="{A34E21E5-E386-4D21-92AF-C74BEDCA3304}" type="pres">
      <dgm:prSet presAssocID="{4330C8E9-0DE2-4AD4-81B9-C275E77D0D5E}" presName="horzSpace2" presStyleCnt="0"/>
      <dgm:spPr/>
    </dgm:pt>
    <dgm:pt modelId="{B01529BB-AD18-48E7-817A-39DD9058D501}" type="pres">
      <dgm:prSet presAssocID="{4330C8E9-0DE2-4AD4-81B9-C275E77D0D5E}" presName="tx2" presStyleLbl="revTx" presStyleIdx="1" presStyleCnt="4" custScaleY="130734"/>
      <dgm:spPr/>
    </dgm:pt>
    <dgm:pt modelId="{6228FC22-2E06-4956-9212-C1FCC0DCF6CA}" type="pres">
      <dgm:prSet presAssocID="{4330C8E9-0DE2-4AD4-81B9-C275E77D0D5E}" presName="vert2" presStyleCnt="0"/>
      <dgm:spPr/>
    </dgm:pt>
    <dgm:pt modelId="{88BFA82A-ADAA-49D0-9610-A591691CB5B5}" type="pres">
      <dgm:prSet presAssocID="{4330C8E9-0DE2-4AD4-81B9-C275E77D0D5E}" presName="thinLine2b" presStyleLbl="callout" presStyleIdx="0" presStyleCnt="3" custLinFactY="99965" custLinFactNeighborY="100000"/>
      <dgm:spPr/>
    </dgm:pt>
    <dgm:pt modelId="{7EDF0D65-163D-4F5F-BB60-78C372C7D2BC}" type="pres">
      <dgm:prSet presAssocID="{4330C8E9-0DE2-4AD4-81B9-C275E77D0D5E}" presName="vertSpace2b" presStyleCnt="0"/>
      <dgm:spPr/>
    </dgm:pt>
    <dgm:pt modelId="{4F0F648C-9F6C-4C16-9C29-76C569A7306C}" type="pres">
      <dgm:prSet presAssocID="{FDDF6496-89CB-42E8-AA77-8EA0EFDE1703}" presName="horz2" presStyleCnt="0"/>
      <dgm:spPr/>
    </dgm:pt>
    <dgm:pt modelId="{F9DA786A-265F-48E1-8606-855E64C5E541}" type="pres">
      <dgm:prSet presAssocID="{FDDF6496-89CB-42E8-AA77-8EA0EFDE1703}" presName="horzSpace2" presStyleCnt="0"/>
      <dgm:spPr/>
    </dgm:pt>
    <dgm:pt modelId="{E8BBD664-E2D8-46E2-90EF-4C3EB302AE19}" type="pres">
      <dgm:prSet presAssocID="{FDDF6496-89CB-42E8-AA77-8EA0EFDE1703}" presName="tx2" presStyleLbl="revTx" presStyleIdx="2" presStyleCnt="4" custLinFactNeighborY="10648"/>
      <dgm:spPr/>
    </dgm:pt>
    <dgm:pt modelId="{DE7D9E02-A8B5-400F-9BF7-FA126CB68E23}" type="pres">
      <dgm:prSet presAssocID="{FDDF6496-89CB-42E8-AA77-8EA0EFDE1703}" presName="vert2" presStyleCnt="0"/>
      <dgm:spPr/>
    </dgm:pt>
    <dgm:pt modelId="{7A6D68C2-C55A-4DA6-8A7F-789C43BDD321}" type="pres">
      <dgm:prSet presAssocID="{FDDF6496-89CB-42E8-AA77-8EA0EFDE1703}" presName="thinLine2b" presStyleLbl="callout" presStyleIdx="1" presStyleCnt="3" custLinFactNeighborY="38712"/>
      <dgm:spPr/>
    </dgm:pt>
    <dgm:pt modelId="{C5C722A4-0753-4E3C-A034-BFE9D212677E}" type="pres">
      <dgm:prSet presAssocID="{FDDF6496-89CB-42E8-AA77-8EA0EFDE1703}" presName="vertSpace2b" presStyleCnt="0"/>
      <dgm:spPr/>
    </dgm:pt>
    <dgm:pt modelId="{EAE89A19-38D5-4941-A4EB-749D0294537F}" type="pres">
      <dgm:prSet presAssocID="{6B86FB95-426C-4A0D-81BD-817494510CEB}" presName="horz2" presStyleCnt="0"/>
      <dgm:spPr/>
    </dgm:pt>
    <dgm:pt modelId="{DF77AE96-3A14-41AC-9A64-4FC03C1D00DA}" type="pres">
      <dgm:prSet presAssocID="{6B86FB95-426C-4A0D-81BD-817494510CEB}" presName="horzSpace2" presStyleCnt="0"/>
      <dgm:spPr/>
    </dgm:pt>
    <dgm:pt modelId="{37B967AC-4F43-414B-AB53-6CC32D8F6CD1}" type="pres">
      <dgm:prSet presAssocID="{6B86FB95-426C-4A0D-81BD-817494510CEB}" presName="tx2" presStyleLbl="revTx" presStyleIdx="3" presStyleCnt="4" custLinFactNeighborY="6692"/>
      <dgm:spPr/>
    </dgm:pt>
    <dgm:pt modelId="{651162D3-69A1-4B15-AF87-701B851C719C}" type="pres">
      <dgm:prSet presAssocID="{6B86FB95-426C-4A0D-81BD-817494510CEB}" presName="vert2" presStyleCnt="0"/>
      <dgm:spPr/>
    </dgm:pt>
    <dgm:pt modelId="{DE337D1A-7B3A-4C7D-90BA-5BD3D353FEA1}" type="pres">
      <dgm:prSet presAssocID="{6B86FB95-426C-4A0D-81BD-817494510CEB}" presName="thinLine2b" presStyleLbl="callout" presStyleIdx="2" presStyleCnt="3"/>
      <dgm:spPr/>
    </dgm:pt>
    <dgm:pt modelId="{31790CC6-7661-4A53-AEE2-6917A09A7D3B}" type="pres">
      <dgm:prSet presAssocID="{6B86FB95-426C-4A0D-81BD-817494510CEB}" presName="vertSpace2b" presStyleCnt="0"/>
      <dgm:spPr/>
    </dgm:pt>
  </dgm:ptLst>
  <dgm:cxnLst>
    <dgm:cxn modelId="{BFD72E3A-76B8-4CD6-81BF-D91AA2A0C53E}" type="presOf" srcId="{F7722748-123A-460D-AF91-DC480538E92E}" destId="{F44104A4-9DA2-4795-8F10-905CF0DF92A8}" srcOrd="0" destOrd="0" presId="urn:microsoft.com/office/officeart/2008/layout/LinedList"/>
    <dgm:cxn modelId="{12538850-0391-4A2E-B6E2-4C4DCC04F906}" srcId="{F7722748-123A-460D-AF91-DC480538E92E}" destId="{6B86FB95-426C-4A0D-81BD-817494510CEB}" srcOrd="2" destOrd="0" parTransId="{50FBB921-4AAA-4D0F-A1A6-2945ADC754E7}" sibTransId="{91A56137-0A0D-4617-9F4E-CF86FE8BD511}"/>
    <dgm:cxn modelId="{597FE27B-5386-4BE8-8919-9AF844B0171C}" srcId="{F7722748-123A-460D-AF91-DC480538E92E}" destId="{4330C8E9-0DE2-4AD4-81B9-C275E77D0D5E}" srcOrd="0" destOrd="0" parTransId="{51DFF241-EBC8-4BF9-9DB5-9999E8BAB86B}" sibTransId="{24D3CAC9-779B-4E61-A42C-DF36AA491448}"/>
    <dgm:cxn modelId="{30044686-301A-45E9-8827-60943BF849C9}" type="presOf" srcId="{6B86FB95-426C-4A0D-81BD-817494510CEB}" destId="{37B967AC-4F43-414B-AB53-6CC32D8F6CD1}" srcOrd="0" destOrd="0" presId="urn:microsoft.com/office/officeart/2008/layout/LinedList"/>
    <dgm:cxn modelId="{44166787-817B-4908-9A19-F093DB83313C}" srcId="{5521A304-DD34-402B-BFD5-B5534FB0C204}" destId="{F7722748-123A-460D-AF91-DC480538E92E}" srcOrd="0" destOrd="0" parTransId="{4E1994B8-399A-4B08-8A6F-D83465377113}" sibTransId="{3D70298E-DD8B-4438-88D5-A9A733FE4457}"/>
    <dgm:cxn modelId="{372C468D-1B80-4B32-AD1D-2A0CD5AAC182}" type="presOf" srcId="{FDDF6496-89CB-42E8-AA77-8EA0EFDE1703}" destId="{E8BBD664-E2D8-46E2-90EF-4C3EB302AE19}" srcOrd="0" destOrd="0" presId="urn:microsoft.com/office/officeart/2008/layout/LinedList"/>
    <dgm:cxn modelId="{2C2AC4AC-4DFD-4303-80DC-3FC6BB670E5F}" srcId="{F7722748-123A-460D-AF91-DC480538E92E}" destId="{FDDF6496-89CB-42E8-AA77-8EA0EFDE1703}" srcOrd="1" destOrd="0" parTransId="{E565E06F-33F8-4151-8572-B466236B347D}" sibTransId="{2A9A8366-E082-4C2F-884D-E0A8CBA5F0BF}"/>
    <dgm:cxn modelId="{3FDC79D9-BFDC-4164-B062-621E793CBE94}" type="presOf" srcId="{5521A304-DD34-402B-BFD5-B5534FB0C204}" destId="{EA4DE742-0490-4C5C-B3ED-36CF74AB2D84}" srcOrd="0" destOrd="0" presId="urn:microsoft.com/office/officeart/2008/layout/LinedList"/>
    <dgm:cxn modelId="{64F129DF-22EE-4D7F-A1D0-1FA6DED2DD81}" type="presOf" srcId="{4330C8E9-0DE2-4AD4-81B9-C275E77D0D5E}" destId="{B01529BB-AD18-48E7-817A-39DD9058D501}" srcOrd="0" destOrd="0" presId="urn:microsoft.com/office/officeart/2008/layout/LinedList"/>
    <dgm:cxn modelId="{D6558543-24F1-4450-B738-62D8A8943E1C}" type="presParOf" srcId="{EA4DE742-0490-4C5C-B3ED-36CF74AB2D84}" destId="{AC18AD8C-9FE8-4BEA-B985-96F25E5104F8}" srcOrd="0" destOrd="0" presId="urn:microsoft.com/office/officeart/2008/layout/LinedList"/>
    <dgm:cxn modelId="{27034259-550E-4BF5-8118-79C5E6A5DC86}" type="presParOf" srcId="{EA4DE742-0490-4C5C-B3ED-36CF74AB2D84}" destId="{3DF16F98-237F-4D6B-962C-D033A17E1977}" srcOrd="1" destOrd="0" presId="urn:microsoft.com/office/officeart/2008/layout/LinedList"/>
    <dgm:cxn modelId="{344D8B25-6AA8-4463-B466-5B3BFE6DC7C1}" type="presParOf" srcId="{3DF16F98-237F-4D6B-962C-D033A17E1977}" destId="{F44104A4-9DA2-4795-8F10-905CF0DF92A8}" srcOrd="0" destOrd="0" presId="urn:microsoft.com/office/officeart/2008/layout/LinedList"/>
    <dgm:cxn modelId="{6CA96071-0EF6-4433-BC84-013D93894EC1}" type="presParOf" srcId="{3DF16F98-237F-4D6B-962C-D033A17E1977}" destId="{646930A8-0E44-4888-AA86-9EF1426F688C}" srcOrd="1" destOrd="0" presId="urn:microsoft.com/office/officeart/2008/layout/LinedList"/>
    <dgm:cxn modelId="{F8428B5F-9483-454F-ADC5-51B618119535}" type="presParOf" srcId="{646930A8-0E44-4888-AA86-9EF1426F688C}" destId="{FC2B28FC-37A8-4D68-9555-2BF2B62687B7}" srcOrd="0" destOrd="0" presId="urn:microsoft.com/office/officeart/2008/layout/LinedList"/>
    <dgm:cxn modelId="{E471B49F-BCB5-497F-9781-AABB805B864C}" type="presParOf" srcId="{646930A8-0E44-4888-AA86-9EF1426F688C}" destId="{3E44B0BC-88D9-4234-A6DA-ABB624BBF951}" srcOrd="1" destOrd="0" presId="urn:microsoft.com/office/officeart/2008/layout/LinedList"/>
    <dgm:cxn modelId="{54C501C0-795D-4DDB-B15D-ADBC15A1AC2C}" type="presParOf" srcId="{3E44B0BC-88D9-4234-A6DA-ABB624BBF951}" destId="{A34E21E5-E386-4D21-92AF-C74BEDCA3304}" srcOrd="0" destOrd="0" presId="urn:microsoft.com/office/officeart/2008/layout/LinedList"/>
    <dgm:cxn modelId="{8F753854-4ADF-42E4-894D-AC30617E3935}" type="presParOf" srcId="{3E44B0BC-88D9-4234-A6DA-ABB624BBF951}" destId="{B01529BB-AD18-48E7-817A-39DD9058D501}" srcOrd="1" destOrd="0" presId="urn:microsoft.com/office/officeart/2008/layout/LinedList"/>
    <dgm:cxn modelId="{34ED226E-09DB-4F34-B677-3630A454DB05}" type="presParOf" srcId="{3E44B0BC-88D9-4234-A6DA-ABB624BBF951}" destId="{6228FC22-2E06-4956-9212-C1FCC0DCF6CA}" srcOrd="2" destOrd="0" presId="urn:microsoft.com/office/officeart/2008/layout/LinedList"/>
    <dgm:cxn modelId="{071126DD-F2FC-4E16-8590-5BB3FED6F454}" type="presParOf" srcId="{646930A8-0E44-4888-AA86-9EF1426F688C}" destId="{88BFA82A-ADAA-49D0-9610-A591691CB5B5}" srcOrd="2" destOrd="0" presId="urn:microsoft.com/office/officeart/2008/layout/LinedList"/>
    <dgm:cxn modelId="{4F455AE0-9496-40BA-B8B9-794DD92839B1}" type="presParOf" srcId="{646930A8-0E44-4888-AA86-9EF1426F688C}" destId="{7EDF0D65-163D-4F5F-BB60-78C372C7D2BC}" srcOrd="3" destOrd="0" presId="urn:microsoft.com/office/officeart/2008/layout/LinedList"/>
    <dgm:cxn modelId="{68798050-D37C-4AC1-8BBC-6E5643510883}" type="presParOf" srcId="{646930A8-0E44-4888-AA86-9EF1426F688C}" destId="{4F0F648C-9F6C-4C16-9C29-76C569A7306C}" srcOrd="4" destOrd="0" presId="urn:microsoft.com/office/officeart/2008/layout/LinedList"/>
    <dgm:cxn modelId="{C94B0F79-445E-434A-9825-835B922734FD}" type="presParOf" srcId="{4F0F648C-9F6C-4C16-9C29-76C569A7306C}" destId="{F9DA786A-265F-48E1-8606-855E64C5E541}" srcOrd="0" destOrd="0" presId="urn:microsoft.com/office/officeart/2008/layout/LinedList"/>
    <dgm:cxn modelId="{E1D20B84-CB31-4584-AD4F-23EE9C595BFE}" type="presParOf" srcId="{4F0F648C-9F6C-4C16-9C29-76C569A7306C}" destId="{E8BBD664-E2D8-46E2-90EF-4C3EB302AE19}" srcOrd="1" destOrd="0" presId="urn:microsoft.com/office/officeart/2008/layout/LinedList"/>
    <dgm:cxn modelId="{123D9D10-9518-40EF-8196-BB721960DA59}" type="presParOf" srcId="{4F0F648C-9F6C-4C16-9C29-76C569A7306C}" destId="{DE7D9E02-A8B5-400F-9BF7-FA126CB68E23}" srcOrd="2" destOrd="0" presId="urn:microsoft.com/office/officeart/2008/layout/LinedList"/>
    <dgm:cxn modelId="{2DC71087-A87F-49EB-8177-687CF0BE31E4}" type="presParOf" srcId="{646930A8-0E44-4888-AA86-9EF1426F688C}" destId="{7A6D68C2-C55A-4DA6-8A7F-789C43BDD321}" srcOrd="5" destOrd="0" presId="urn:microsoft.com/office/officeart/2008/layout/LinedList"/>
    <dgm:cxn modelId="{E183FDC7-F515-42F0-A486-EB0561CBFC6F}" type="presParOf" srcId="{646930A8-0E44-4888-AA86-9EF1426F688C}" destId="{C5C722A4-0753-4E3C-A034-BFE9D212677E}" srcOrd="6" destOrd="0" presId="urn:microsoft.com/office/officeart/2008/layout/LinedList"/>
    <dgm:cxn modelId="{DD05480A-DAF3-4691-A5F6-4E7721865CB6}" type="presParOf" srcId="{646930A8-0E44-4888-AA86-9EF1426F688C}" destId="{EAE89A19-38D5-4941-A4EB-749D0294537F}" srcOrd="7" destOrd="0" presId="urn:microsoft.com/office/officeart/2008/layout/LinedList"/>
    <dgm:cxn modelId="{79ACEAB7-451F-4633-AF4E-08A0B621234A}" type="presParOf" srcId="{EAE89A19-38D5-4941-A4EB-749D0294537F}" destId="{DF77AE96-3A14-41AC-9A64-4FC03C1D00DA}" srcOrd="0" destOrd="0" presId="urn:microsoft.com/office/officeart/2008/layout/LinedList"/>
    <dgm:cxn modelId="{487BDEFC-FA5C-4E9C-A2D0-17746B90BE80}" type="presParOf" srcId="{EAE89A19-38D5-4941-A4EB-749D0294537F}" destId="{37B967AC-4F43-414B-AB53-6CC32D8F6CD1}" srcOrd="1" destOrd="0" presId="urn:microsoft.com/office/officeart/2008/layout/LinedList"/>
    <dgm:cxn modelId="{189C6CF9-EA95-4965-811A-8472D6227B30}" type="presParOf" srcId="{EAE89A19-38D5-4941-A4EB-749D0294537F}" destId="{651162D3-69A1-4B15-AF87-701B851C719C}" srcOrd="2" destOrd="0" presId="urn:microsoft.com/office/officeart/2008/layout/LinedList"/>
    <dgm:cxn modelId="{370E9675-0AB8-4F30-BD52-022603AAF9C6}" type="presParOf" srcId="{646930A8-0E44-4888-AA86-9EF1426F688C}" destId="{DE337D1A-7B3A-4C7D-90BA-5BD3D353FEA1}" srcOrd="8" destOrd="0" presId="urn:microsoft.com/office/officeart/2008/layout/LinedList"/>
    <dgm:cxn modelId="{3718BF47-B403-444F-A493-395868587118}" type="presParOf" srcId="{646930A8-0E44-4888-AA86-9EF1426F688C}" destId="{31790CC6-7661-4A53-AEE2-6917A09A7D3B}"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E8C019-2753-464A-A7E9-3F1C942D715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65670EE-08F2-4355-BF5F-9CB9A46D96C0}">
      <dgm:prSet phldrT="[Text]" custT="1"/>
      <dgm:spPr/>
      <dgm:t>
        <a:bodyPr/>
        <a:lstStyle/>
        <a:p>
          <a:r>
            <a:rPr lang="en-US" sz="1600" b="1" dirty="0"/>
            <a:t>Administrative Involvement</a:t>
          </a:r>
        </a:p>
      </dgm:t>
    </dgm:pt>
    <dgm:pt modelId="{7A3B73D0-3D14-4DE0-A57A-43EADE584359}" type="parTrans" cxnId="{9A540F50-FDB1-4F12-B874-A1452777B36B}">
      <dgm:prSet/>
      <dgm:spPr/>
      <dgm:t>
        <a:bodyPr/>
        <a:lstStyle/>
        <a:p>
          <a:endParaRPr lang="en-US"/>
        </a:p>
      </dgm:t>
    </dgm:pt>
    <dgm:pt modelId="{A169BC55-34F3-441F-9BF7-C28BD036597A}" type="sibTrans" cxnId="{9A540F50-FDB1-4F12-B874-A1452777B36B}">
      <dgm:prSet/>
      <dgm:spPr/>
      <dgm:t>
        <a:bodyPr/>
        <a:lstStyle/>
        <a:p>
          <a:endParaRPr lang="en-US"/>
        </a:p>
      </dgm:t>
    </dgm:pt>
    <dgm:pt modelId="{BED40D41-0C9F-4CA2-99AE-47BAA2B83F05}">
      <dgm:prSet phldrT="[Text]" custT="1"/>
      <dgm:spPr/>
      <dgm:t>
        <a:bodyPr/>
        <a:lstStyle/>
        <a:p>
          <a:pPr>
            <a:buFont typeface="Arial" panose="020B0604020202020204" pitchFamily="34" charset="0"/>
            <a:buChar char="•"/>
          </a:pPr>
          <a:r>
            <a:rPr lang="en-US" sz="1800" dirty="0"/>
            <a:t>If it monitors compliance with the requirements of the activity that are established by the government or by a resource provider that does not receive the direct benefits of the activity</a:t>
          </a:r>
        </a:p>
      </dgm:t>
    </dgm:pt>
    <dgm:pt modelId="{5DB29056-83B1-4B56-BD43-1E5CBFC466C0}" type="parTrans" cxnId="{95DFE321-E3CF-4CED-B6FB-06F7DC31784D}">
      <dgm:prSet/>
      <dgm:spPr/>
      <dgm:t>
        <a:bodyPr/>
        <a:lstStyle/>
        <a:p>
          <a:endParaRPr lang="en-US"/>
        </a:p>
      </dgm:t>
    </dgm:pt>
    <dgm:pt modelId="{14F3AE76-3D23-4DB2-B6CE-40B5E95DABB4}" type="sibTrans" cxnId="{95DFE321-E3CF-4CED-B6FB-06F7DC31784D}">
      <dgm:prSet/>
      <dgm:spPr/>
      <dgm:t>
        <a:bodyPr/>
        <a:lstStyle/>
        <a:p>
          <a:endParaRPr lang="en-US"/>
        </a:p>
      </dgm:t>
    </dgm:pt>
    <dgm:pt modelId="{0078D91E-F5BA-4F7D-A95E-3C9347FC95B5}">
      <dgm:prSet phldrT="[Text]" custT="1"/>
      <dgm:spPr/>
      <dgm:t>
        <a:bodyPr/>
        <a:lstStyle/>
        <a:p>
          <a:pPr>
            <a:buFont typeface="Arial" panose="020B0604020202020204" pitchFamily="34" charset="0"/>
            <a:buChar char="•"/>
          </a:pPr>
          <a:r>
            <a:rPr lang="en-US" sz="1800" dirty="0"/>
            <a:t>If it determines eligible expenditures that are established by the government or by a resource provider that does not receive the direct benefits of the activity</a:t>
          </a:r>
        </a:p>
      </dgm:t>
    </dgm:pt>
    <dgm:pt modelId="{F10ACAAF-F091-4677-A028-9DA8E4DCA442}" type="parTrans" cxnId="{ED6053C9-4DD0-495E-9395-C01B9A9D50D6}">
      <dgm:prSet/>
      <dgm:spPr/>
      <dgm:t>
        <a:bodyPr/>
        <a:lstStyle/>
        <a:p>
          <a:endParaRPr lang="en-US"/>
        </a:p>
      </dgm:t>
    </dgm:pt>
    <dgm:pt modelId="{66347AE1-7DB2-4DD9-A3D8-A305A41A0DCC}" type="sibTrans" cxnId="{ED6053C9-4DD0-495E-9395-C01B9A9D50D6}">
      <dgm:prSet/>
      <dgm:spPr/>
      <dgm:t>
        <a:bodyPr/>
        <a:lstStyle/>
        <a:p>
          <a:endParaRPr lang="en-US"/>
        </a:p>
      </dgm:t>
    </dgm:pt>
    <dgm:pt modelId="{D5170467-DEBD-495B-83D4-88B2F3D7788A}">
      <dgm:prSet phldrT="[Text]" custT="1"/>
      <dgm:spPr/>
      <dgm:t>
        <a:bodyPr/>
        <a:lstStyle/>
        <a:p>
          <a:r>
            <a:rPr lang="en-US" sz="1600" b="1" dirty="0"/>
            <a:t>Direct Financial Involvement</a:t>
          </a:r>
        </a:p>
      </dgm:t>
    </dgm:pt>
    <dgm:pt modelId="{7F857619-87A3-427A-9FCE-C80DC0D13E56}" type="parTrans" cxnId="{715297D5-AB98-4E9A-9077-699E4886A5B2}">
      <dgm:prSet/>
      <dgm:spPr/>
      <dgm:t>
        <a:bodyPr/>
        <a:lstStyle/>
        <a:p>
          <a:endParaRPr lang="en-US"/>
        </a:p>
      </dgm:t>
    </dgm:pt>
    <dgm:pt modelId="{E6AC3231-5241-45A6-9837-45A45BE02DF0}" type="sibTrans" cxnId="{715297D5-AB98-4E9A-9077-699E4886A5B2}">
      <dgm:prSet/>
      <dgm:spPr/>
      <dgm:t>
        <a:bodyPr/>
        <a:lstStyle/>
        <a:p>
          <a:endParaRPr lang="en-US"/>
        </a:p>
      </dgm:t>
    </dgm:pt>
    <dgm:pt modelId="{2C9C234C-5600-4707-822B-2347F21E5FE5}">
      <dgm:prSet phldrT="[Text]" custT="1"/>
      <dgm:spPr/>
      <dgm:t>
        <a:bodyPr/>
        <a:lstStyle/>
        <a:p>
          <a:pPr>
            <a:buFont typeface="Arial" panose="020B0604020202020204" pitchFamily="34" charset="0"/>
            <a:buChar char="•"/>
          </a:pPr>
          <a:r>
            <a:rPr lang="en-US" sz="2000" dirty="0"/>
            <a:t>If it provides matching resources for the activities </a:t>
          </a:r>
        </a:p>
      </dgm:t>
    </dgm:pt>
    <dgm:pt modelId="{C10B2CD6-EFDE-4A9B-9F01-79B24309F936}" type="parTrans" cxnId="{FC48C3C8-C849-42A2-9CA7-2325A2B3408E}">
      <dgm:prSet/>
      <dgm:spPr/>
      <dgm:t>
        <a:bodyPr/>
        <a:lstStyle/>
        <a:p>
          <a:endParaRPr lang="en-US"/>
        </a:p>
      </dgm:t>
    </dgm:pt>
    <dgm:pt modelId="{C87A3955-2607-455E-AE6E-E714E9BCCA85}" type="sibTrans" cxnId="{FC48C3C8-C849-42A2-9CA7-2325A2B3408E}">
      <dgm:prSet/>
      <dgm:spPr/>
      <dgm:t>
        <a:bodyPr/>
        <a:lstStyle/>
        <a:p>
          <a:endParaRPr lang="en-US"/>
        </a:p>
      </dgm:t>
    </dgm:pt>
    <dgm:pt modelId="{3035D200-A8E7-497B-A5EB-DE3EB6F5B67D}">
      <dgm:prSet phldrT="[Text]" custT="1"/>
      <dgm:spPr/>
      <dgm:t>
        <a:bodyPr/>
        <a:lstStyle/>
        <a:p>
          <a:pPr>
            <a:buFont typeface="Arial" panose="020B0604020202020204" pitchFamily="34" charset="0"/>
            <a:buChar char="•"/>
          </a:pPr>
          <a:r>
            <a:rPr lang="en-US" sz="1800" dirty="0"/>
            <a:t>If it has the ability to exercise discretion in how assets are allocated</a:t>
          </a:r>
        </a:p>
      </dgm:t>
    </dgm:pt>
    <dgm:pt modelId="{C317E9C2-BCBF-4EB6-BEFD-C48D8CF34060}" type="parTrans" cxnId="{2B7D64D7-7A14-4626-8B20-5FE623A69D44}">
      <dgm:prSet/>
      <dgm:spPr/>
      <dgm:t>
        <a:bodyPr/>
        <a:lstStyle/>
        <a:p>
          <a:endParaRPr lang="en-US"/>
        </a:p>
      </dgm:t>
    </dgm:pt>
    <dgm:pt modelId="{4A63FE92-FFFE-4551-AF67-D61AEA90211C}" type="sibTrans" cxnId="{2B7D64D7-7A14-4626-8B20-5FE623A69D44}">
      <dgm:prSet/>
      <dgm:spPr/>
      <dgm:t>
        <a:bodyPr/>
        <a:lstStyle/>
        <a:p>
          <a:endParaRPr lang="en-US"/>
        </a:p>
      </dgm:t>
    </dgm:pt>
    <dgm:pt modelId="{AE5C9015-B78A-4610-88BF-CC2BAE5D08CC}" type="pres">
      <dgm:prSet presAssocID="{D4E8C019-2753-464A-A7E9-3F1C942D7155}" presName="Name0" presStyleCnt="0">
        <dgm:presLayoutVars>
          <dgm:dir/>
          <dgm:animLvl val="lvl"/>
          <dgm:resizeHandles val="exact"/>
        </dgm:presLayoutVars>
      </dgm:prSet>
      <dgm:spPr/>
    </dgm:pt>
    <dgm:pt modelId="{218F47CA-32FA-4B5C-8C5E-94A247F7E550}" type="pres">
      <dgm:prSet presAssocID="{865670EE-08F2-4355-BF5F-9CB9A46D96C0}" presName="composite" presStyleCnt="0"/>
      <dgm:spPr/>
    </dgm:pt>
    <dgm:pt modelId="{2CDA5158-9F20-4B10-9538-51AB3639031E}" type="pres">
      <dgm:prSet presAssocID="{865670EE-08F2-4355-BF5F-9CB9A46D96C0}" presName="parTx" presStyleLbl="alignNode1" presStyleIdx="0" presStyleCnt="2">
        <dgm:presLayoutVars>
          <dgm:chMax val="0"/>
          <dgm:chPref val="0"/>
          <dgm:bulletEnabled val="1"/>
        </dgm:presLayoutVars>
      </dgm:prSet>
      <dgm:spPr/>
    </dgm:pt>
    <dgm:pt modelId="{87ABAAE0-F3F2-498C-9CEC-75A1D22DBE2F}" type="pres">
      <dgm:prSet presAssocID="{865670EE-08F2-4355-BF5F-9CB9A46D96C0}" presName="desTx" presStyleLbl="alignAccFollowNode1" presStyleIdx="0" presStyleCnt="2">
        <dgm:presLayoutVars>
          <dgm:bulletEnabled val="1"/>
        </dgm:presLayoutVars>
      </dgm:prSet>
      <dgm:spPr/>
    </dgm:pt>
    <dgm:pt modelId="{A9C358FC-2F34-46B2-B71C-853339D111D8}" type="pres">
      <dgm:prSet presAssocID="{A169BC55-34F3-441F-9BF7-C28BD036597A}" presName="space" presStyleCnt="0"/>
      <dgm:spPr/>
    </dgm:pt>
    <dgm:pt modelId="{48046E65-B45E-4F80-B7BB-F386C0BA522B}" type="pres">
      <dgm:prSet presAssocID="{D5170467-DEBD-495B-83D4-88B2F3D7788A}" presName="composite" presStyleCnt="0"/>
      <dgm:spPr/>
    </dgm:pt>
    <dgm:pt modelId="{99C051CF-8B91-4F39-B485-90654047A318}" type="pres">
      <dgm:prSet presAssocID="{D5170467-DEBD-495B-83D4-88B2F3D7788A}" presName="parTx" presStyleLbl="alignNode1" presStyleIdx="1" presStyleCnt="2">
        <dgm:presLayoutVars>
          <dgm:chMax val="0"/>
          <dgm:chPref val="0"/>
          <dgm:bulletEnabled val="1"/>
        </dgm:presLayoutVars>
      </dgm:prSet>
      <dgm:spPr/>
    </dgm:pt>
    <dgm:pt modelId="{FEB82876-3FD1-4EA9-B39E-1A2471FA1FDE}" type="pres">
      <dgm:prSet presAssocID="{D5170467-DEBD-495B-83D4-88B2F3D7788A}" presName="desTx" presStyleLbl="alignAccFollowNode1" presStyleIdx="1" presStyleCnt="2">
        <dgm:presLayoutVars>
          <dgm:bulletEnabled val="1"/>
        </dgm:presLayoutVars>
      </dgm:prSet>
      <dgm:spPr/>
    </dgm:pt>
  </dgm:ptLst>
  <dgm:cxnLst>
    <dgm:cxn modelId="{A469CC00-5E91-42A0-8A01-A2A767219A4B}" type="presOf" srcId="{865670EE-08F2-4355-BF5F-9CB9A46D96C0}" destId="{2CDA5158-9F20-4B10-9538-51AB3639031E}" srcOrd="0" destOrd="0" presId="urn:microsoft.com/office/officeart/2005/8/layout/hList1"/>
    <dgm:cxn modelId="{27226D06-40F4-4951-9899-A6453E4C6930}" type="presOf" srcId="{0078D91E-F5BA-4F7D-A95E-3C9347FC95B5}" destId="{87ABAAE0-F3F2-498C-9CEC-75A1D22DBE2F}" srcOrd="0" destOrd="1" presId="urn:microsoft.com/office/officeart/2005/8/layout/hList1"/>
    <dgm:cxn modelId="{95DFE321-E3CF-4CED-B6FB-06F7DC31784D}" srcId="{865670EE-08F2-4355-BF5F-9CB9A46D96C0}" destId="{BED40D41-0C9F-4CA2-99AE-47BAA2B83F05}" srcOrd="0" destOrd="0" parTransId="{5DB29056-83B1-4B56-BD43-1E5CBFC466C0}" sibTransId="{14F3AE76-3D23-4DB2-B6CE-40B5E95DABB4}"/>
    <dgm:cxn modelId="{F3078E5C-ADB8-4E51-B6FE-F92707C07BC1}" type="presOf" srcId="{D5170467-DEBD-495B-83D4-88B2F3D7788A}" destId="{99C051CF-8B91-4F39-B485-90654047A318}" srcOrd="0" destOrd="0" presId="urn:microsoft.com/office/officeart/2005/8/layout/hList1"/>
    <dgm:cxn modelId="{9A540F50-FDB1-4F12-B874-A1452777B36B}" srcId="{D4E8C019-2753-464A-A7E9-3F1C942D7155}" destId="{865670EE-08F2-4355-BF5F-9CB9A46D96C0}" srcOrd="0" destOrd="0" parTransId="{7A3B73D0-3D14-4DE0-A57A-43EADE584359}" sibTransId="{A169BC55-34F3-441F-9BF7-C28BD036597A}"/>
    <dgm:cxn modelId="{CAA9CEB0-376A-44AB-9E1A-FAAFB8D9D6D3}" type="presOf" srcId="{3035D200-A8E7-497B-A5EB-DE3EB6F5B67D}" destId="{87ABAAE0-F3F2-498C-9CEC-75A1D22DBE2F}" srcOrd="0" destOrd="2" presId="urn:microsoft.com/office/officeart/2005/8/layout/hList1"/>
    <dgm:cxn modelId="{BF03C2BE-9FA6-4038-AE10-8CE06D53D717}" type="presOf" srcId="{BED40D41-0C9F-4CA2-99AE-47BAA2B83F05}" destId="{87ABAAE0-F3F2-498C-9CEC-75A1D22DBE2F}" srcOrd="0" destOrd="0" presId="urn:microsoft.com/office/officeart/2005/8/layout/hList1"/>
    <dgm:cxn modelId="{677C98BF-070B-4906-A5B7-C45BA861AC8C}" type="presOf" srcId="{2C9C234C-5600-4707-822B-2347F21E5FE5}" destId="{FEB82876-3FD1-4EA9-B39E-1A2471FA1FDE}" srcOrd="0" destOrd="0" presId="urn:microsoft.com/office/officeart/2005/8/layout/hList1"/>
    <dgm:cxn modelId="{FC48C3C8-C849-42A2-9CA7-2325A2B3408E}" srcId="{D5170467-DEBD-495B-83D4-88B2F3D7788A}" destId="{2C9C234C-5600-4707-822B-2347F21E5FE5}" srcOrd="0" destOrd="0" parTransId="{C10B2CD6-EFDE-4A9B-9F01-79B24309F936}" sibTransId="{C87A3955-2607-455E-AE6E-E714E9BCCA85}"/>
    <dgm:cxn modelId="{ED6053C9-4DD0-495E-9395-C01B9A9D50D6}" srcId="{865670EE-08F2-4355-BF5F-9CB9A46D96C0}" destId="{0078D91E-F5BA-4F7D-A95E-3C9347FC95B5}" srcOrd="1" destOrd="0" parTransId="{F10ACAAF-F091-4677-A028-9DA8E4DCA442}" sibTransId="{66347AE1-7DB2-4DD9-A3D8-A305A41A0DCC}"/>
    <dgm:cxn modelId="{715297D5-AB98-4E9A-9077-699E4886A5B2}" srcId="{D4E8C019-2753-464A-A7E9-3F1C942D7155}" destId="{D5170467-DEBD-495B-83D4-88B2F3D7788A}" srcOrd="1" destOrd="0" parTransId="{7F857619-87A3-427A-9FCE-C80DC0D13E56}" sibTransId="{E6AC3231-5241-45A6-9837-45A45BE02DF0}"/>
    <dgm:cxn modelId="{2B7D64D7-7A14-4626-8B20-5FE623A69D44}" srcId="{865670EE-08F2-4355-BF5F-9CB9A46D96C0}" destId="{3035D200-A8E7-497B-A5EB-DE3EB6F5B67D}" srcOrd="2" destOrd="0" parTransId="{C317E9C2-BCBF-4EB6-BEFD-C48D8CF34060}" sibTransId="{4A63FE92-FFFE-4551-AF67-D61AEA90211C}"/>
    <dgm:cxn modelId="{BF8096FE-44F3-409A-B1B2-167F9BC4A0F8}" type="presOf" srcId="{D4E8C019-2753-464A-A7E9-3F1C942D7155}" destId="{AE5C9015-B78A-4610-88BF-CC2BAE5D08CC}" srcOrd="0" destOrd="0" presId="urn:microsoft.com/office/officeart/2005/8/layout/hList1"/>
    <dgm:cxn modelId="{6C1E4740-3B83-487C-97F7-DC546F42BDEA}" type="presParOf" srcId="{AE5C9015-B78A-4610-88BF-CC2BAE5D08CC}" destId="{218F47CA-32FA-4B5C-8C5E-94A247F7E550}" srcOrd="0" destOrd="0" presId="urn:microsoft.com/office/officeart/2005/8/layout/hList1"/>
    <dgm:cxn modelId="{CDEA4771-281A-4B2A-B28C-05A944AF9B69}" type="presParOf" srcId="{218F47CA-32FA-4B5C-8C5E-94A247F7E550}" destId="{2CDA5158-9F20-4B10-9538-51AB3639031E}" srcOrd="0" destOrd="0" presId="urn:microsoft.com/office/officeart/2005/8/layout/hList1"/>
    <dgm:cxn modelId="{1613F02A-4CE3-48D9-97D4-64255AF04A38}" type="presParOf" srcId="{218F47CA-32FA-4B5C-8C5E-94A247F7E550}" destId="{87ABAAE0-F3F2-498C-9CEC-75A1D22DBE2F}" srcOrd="1" destOrd="0" presId="urn:microsoft.com/office/officeart/2005/8/layout/hList1"/>
    <dgm:cxn modelId="{BB572395-BE1E-46B2-8A70-4F2C97BA8BF6}" type="presParOf" srcId="{AE5C9015-B78A-4610-88BF-CC2BAE5D08CC}" destId="{A9C358FC-2F34-46B2-B71C-853339D111D8}" srcOrd="1" destOrd="0" presId="urn:microsoft.com/office/officeart/2005/8/layout/hList1"/>
    <dgm:cxn modelId="{29B4658D-B8B5-4D27-B5D2-43E3C653D5FC}" type="presParOf" srcId="{AE5C9015-B78A-4610-88BF-CC2BAE5D08CC}" destId="{48046E65-B45E-4F80-B7BB-F386C0BA522B}" srcOrd="2" destOrd="0" presId="urn:microsoft.com/office/officeart/2005/8/layout/hList1"/>
    <dgm:cxn modelId="{1D43F30A-2076-46B9-A328-BEA15D6D7009}" type="presParOf" srcId="{48046E65-B45E-4F80-B7BB-F386C0BA522B}" destId="{99C051CF-8B91-4F39-B485-90654047A318}" srcOrd="0" destOrd="0" presId="urn:microsoft.com/office/officeart/2005/8/layout/hList1"/>
    <dgm:cxn modelId="{EF0DFD62-D4D2-41CC-9498-5BB765270C68}" type="presParOf" srcId="{48046E65-B45E-4F80-B7BB-F386C0BA522B}" destId="{FEB82876-3FD1-4EA9-B39E-1A2471FA1FD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695478-ACB8-4466-ABE6-3D2FA10897ED}"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FE95CC22-5721-4394-AEC4-A4FD1C6AF153}">
      <dgm:prSet phldrT="[Text]"/>
      <dgm:spPr/>
      <dgm:t>
        <a:bodyPr/>
        <a:lstStyle/>
        <a:p>
          <a:r>
            <a:rPr lang="en-US" dirty="0"/>
            <a:t>3</a:t>
          </a:r>
        </a:p>
      </dgm:t>
    </dgm:pt>
    <dgm:pt modelId="{801493FF-8F0A-4EA2-977C-22AD5C6F856A}" type="parTrans" cxnId="{38A95D94-7750-4497-BDFD-EA70BC54ACFA}">
      <dgm:prSet/>
      <dgm:spPr/>
      <dgm:t>
        <a:bodyPr/>
        <a:lstStyle/>
        <a:p>
          <a:endParaRPr lang="en-US"/>
        </a:p>
      </dgm:t>
    </dgm:pt>
    <dgm:pt modelId="{4AE18C2F-FE7C-4809-A11B-F2836541ACED}" type="sibTrans" cxnId="{38A95D94-7750-4497-BDFD-EA70BC54ACFA}">
      <dgm:prSet/>
      <dgm:spPr/>
      <dgm:t>
        <a:bodyPr/>
        <a:lstStyle/>
        <a:p>
          <a:endParaRPr lang="en-US"/>
        </a:p>
      </dgm:t>
    </dgm:pt>
    <dgm:pt modelId="{AE6ED8EE-BCB1-43D1-9F5B-08691FC75A5D}">
      <dgm:prSet phldrT="[Text]"/>
      <dgm:spPr/>
      <dgm:t>
        <a:bodyPr/>
        <a:lstStyle/>
        <a:p>
          <a:r>
            <a:rPr lang="en-US" dirty="0"/>
            <a:t>A pension plan that is administered through a trust that meets the criteria in paragraph 3 of Statement 67.</a:t>
          </a:r>
        </a:p>
      </dgm:t>
    </dgm:pt>
    <dgm:pt modelId="{F59B7BA6-3B18-46DD-9B74-667CA5DBB072}" type="parTrans" cxnId="{1CD7DAC3-5C28-40CC-8B64-050CED035FD7}">
      <dgm:prSet/>
      <dgm:spPr/>
      <dgm:t>
        <a:bodyPr/>
        <a:lstStyle/>
        <a:p>
          <a:endParaRPr lang="en-US"/>
        </a:p>
      </dgm:t>
    </dgm:pt>
    <dgm:pt modelId="{8D60A2FD-1E11-4668-BA7E-2237A3DC260D}" type="sibTrans" cxnId="{1CD7DAC3-5C28-40CC-8B64-050CED035FD7}">
      <dgm:prSet/>
      <dgm:spPr/>
      <dgm:t>
        <a:bodyPr/>
        <a:lstStyle/>
        <a:p>
          <a:endParaRPr lang="en-US"/>
        </a:p>
      </dgm:t>
    </dgm:pt>
    <dgm:pt modelId="{10F86797-D9C6-4507-A1EA-1DBF4825F1AE}">
      <dgm:prSet phldrT="[Text]"/>
      <dgm:spPr/>
      <dgm:t>
        <a:bodyPr/>
        <a:lstStyle/>
        <a:p>
          <a:r>
            <a:rPr lang="en-US" dirty="0"/>
            <a:t>An OPEB plan that is administered through a trust that meets the criteria in paragraph 3 of Statement 74.</a:t>
          </a:r>
        </a:p>
      </dgm:t>
    </dgm:pt>
    <dgm:pt modelId="{FC264F24-3F12-46A7-9F64-07328BBB9947}" type="parTrans" cxnId="{8176F0FF-B9FC-4DF1-AF64-59E46B8EE978}">
      <dgm:prSet/>
      <dgm:spPr/>
      <dgm:t>
        <a:bodyPr/>
        <a:lstStyle/>
        <a:p>
          <a:endParaRPr lang="en-US"/>
        </a:p>
      </dgm:t>
    </dgm:pt>
    <dgm:pt modelId="{0692F6EF-699D-4242-80C7-351D9A150838}" type="sibTrans" cxnId="{8176F0FF-B9FC-4DF1-AF64-59E46B8EE978}">
      <dgm:prSet/>
      <dgm:spPr/>
      <dgm:t>
        <a:bodyPr/>
        <a:lstStyle/>
        <a:p>
          <a:endParaRPr lang="en-US"/>
        </a:p>
      </dgm:t>
    </dgm:pt>
    <dgm:pt modelId="{2E3D6917-D048-4051-BC26-B5C7A0926063}">
      <dgm:prSet phldrT="[Text]"/>
      <dgm:spPr/>
      <dgm:t>
        <a:bodyPr/>
        <a:lstStyle/>
        <a:p>
          <a:r>
            <a:rPr lang="en-US" dirty="0"/>
            <a:t>A circumstance in which assets from entities that are not part of the reporting entity are accumulated for pensions as described in paragraph 116 of Statement 73.</a:t>
          </a:r>
        </a:p>
      </dgm:t>
    </dgm:pt>
    <dgm:pt modelId="{E657184B-945B-4CF5-B5E3-BD8E2EB9C8DA}" type="parTrans" cxnId="{5EFBEAD2-8C26-425F-BBF6-160178DFC365}">
      <dgm:prSet/>
      <dgm:spPr/>
      <dgm:t>
        <a:bodyPr/>
        <a:lstStyle/>
        <a:p>
          <a:endParaRPr lang="en-US"/>
        </a:p>
      </dgm:t>
    </dgm:pt>
    <dgm:pt modelId="{CBCF2575-0A1F-46C8-9E24-E1FA99107A28}" type="sibTrans" cxnId="{5EFBEAD2-8C26-425F-BBF6-160178DFC365}">
      <dgm:prSet/>
      <dgm:spPr/>
      <dgm:t>
        <a:bodyPr/>
        <a:lstStyle/>
        <a:p>
          <a:endParaRPr lang="en-US"/>
        </a:p>
      </dgm:t>
    </dgm:pt>
    <dgm:pt modelId="{C94DAD27-EBF6-4BDE-B184-800517A66994}">
      <dgm:prSet/>
      <dgm:spPr/>
      <dgm:t>
        <a:bodyPr/>
        <a:lstStyle/>
        <a:p>
          <a:r>
            <a:rPr lang="en-US" dirty="0"/>
            <a:t>A circumstance in which assets from entities that are not part of the reporting entity are accumulated for OPEB as described in paragraph 59 of Statement 74.</a:t>
          </a:r>
        </a:p>
      </dgm:t>
    </dgm:pt>
    <dgm:pt modelId="{EFEC0AFF-16EC-4010-A3F9-F6F51284FD17}" type="parTrans" cxnId="{F41BC19E-F9DB-4283-9119-D2B12B6EA344}">
      <dgm:prSet/>
      <dgm:spPr/>
      <dgm:t>
        <a:bodyPr/>
        <a:lstStyle/>
        <a:p>
          <a:endParaRPr lang="en-US"/>
        </a:p>
      </dgm:t>
    </dgm:pt>
    <dgm:pt modelId="{FAD69784-F319-471E-92E1-AB637E222E95}" type="sibTrans" cxnId="{F41BC19E-F9DB-4283-9119-D2B12B6EA344}">
      <dgm:prSet/>
      <dgm:spPr/>
      <dgm:t>
        <a:bodyPr/>
        <a:lstStyle/>
        <a:p>
          <a:endParaRPr lang="en-US"/>
        </a:p>
      </dgm:t>
    </dgm:pt>
    <dgm:pt modelId="{7ED76DC5-80F6-4F59-B40B-946D342FD618}" type="pres">
      <dgm:prSet presAssocID="{B4695478-ACB8-4466-ABE6-3D2FA10897ED}" presName="vert0" presStyleCnt="0">
        <dgm:presLayoutVars>
          <dgm:dir/>
          <dgm:animOne val="branch"/>
          <dgm:animLvl val="lvl"/>
        </dgm:presLayoutVars>
      </dgm:prSet>
      <dgm:spPr/>
    </dgm:pt>
    <dgm:pt modelId="{39FDFFC6-C7D0-407A-8AEF-57D7CAFDA493}" type="pres">
      <dgm:prSet presAssocID="{FE95CC22-5721-4394-AEC4-A4FD1C6AF153}" presName="thickLine" presStyleLbl="alignNode1" presStyleIdx="0" presStyleCnt="1"/>
      <dgm:spPr/>
    </dgm:pt>
    <dgm:pt modelId="{E8964E78-16E7-4851-883C-A5BDD610B359}" type="pres">
      <dgm:prSet presAssocID="{FE95CC22-5721-4394-AEC4-A4FD1C6AF153}" presName="horz1" presStyleCnt="0"/>
      <dgm:spPr/>
    </dgm:pt>
    <dgm:pt modelId="{11EA78C1-FA19-4822-B08C-12AF0E7F0D83}" type="pres">
      <dgm:prSet presAssocID="{FE95CC22-5721-4394-AEC4-A4FD1C6AF153}" presName="tx1" presStyleLbl="revTx" presStyleIdx="0" presStyleCnt="5"/>
      <dgm:spPr/>
    </dgm:pt>
    <dgm:pt modelId="{4A883A09-E980-411F-ADEF-B0A64528A3E9}" type="pres">
      <dgm:prSet presAssocID="{FE95CC22-5721-4394-AEC4-A4FD1C6AF153}" presName="vert1" presStyleCnt="0"/>
      <dgm:spPr/>
    </dgm:pt>
    <dgm:pt modelId="{75548734-A8A1-412B-A917-C724AB2A5860}" type="pres">
      <dgm:prSet presAssocID="{AE6ED8EE-BCB1-43D1-9F5B-08691FC75A5D}" presName="vertSpace2a" presStyleCnt="0"/>
      <dgm:spPr/>
    </dgm:pt>
    <dgm:pt modelId="{5C253D3B-CD1D-4FAE-807B-CD8BB38A6308}" type="pres">
      <dgm:prSet presAssocID="{AE6ED8EE-BCB1-43D1-9F5B-08691FC75A5D}" presName="horz2" presStyleCnt="0"/>
      <dgm:spPr/>
    </dgm:pt>
    <dgm:pt modelId="{A42F46FF-19FA-4235-B87A-2A8B19457AB2}" type="pres">
      <dgm:prSet presAssocID="{AE6ED8EE-BCB1-43D1-9F5B-08691FC75A5D}" presName="horzSpace2" presStyleCnt="0"/>
      <dgm:spPr/>
    </dgm:pt>
    <dgm:pt modelId="{21A04E9F-6E73-4EAE-B154-8EC9A83E090B}" type="pres">
      <dgm:prSet presAssocID="{AE6ED8EE-BCB1-43D1-9F5B-08691FC75A5D}" presName="tx2" presStyleLbl="revTx" presStyleIdx="1" presStyleCnt="5" custLinFactNeighborY="8414"/>
      <dgm:spPr/>
    </dgm:pt>
    <dgm:pt modelId="{A1B5BF8A-0DCD-4B18-B6DB-89F5B67B5020}" type="pres">
      <dgm:prSet presAssocID="{AE6ED8EE-BCB1-43D1-9F5B-08691FC75A5D}" presName="vert2" presStyleCnt="0"/>
      <dgm:spPr/>
    </dgm:pt>
    <dgm:pt modelId="{C6D508F1-F724-4B15-BB99-22B308A402F0}" type="pres">
      <dgm:prSet presAssocID="{AE6ED8EE-BCB1-43D1-9F5B-08691FC75A5D}" presName="thinLine2b" presStyleLbl="callout" presStyleIdx="0" presStyleCnt="4" custLinFactY="-100000" custLinFactNeighborY="-124124"/>
      <dgm:spPr/>
    </dgm:pt>
    <dgm:pt modelId="{ED99CBDE-7263-4C9C-BA3F-B092B920476C}" type="pres">
      <dgm:prSet presAssocID="{AE6ED8EE-BCB1-43D1-9F5B-08691FC75A5D}" presName="vertSpace2b" presStyleCnt="0"/>
      <dgm:spPr/>
    </dgm:pt>
    <dgm:pt modelId="{A30B8248-BE4F-4EA9-BAE2-4DBB60706FDE}" type="pres">
      <dgm:prSet presAssocID="{10F86797-D9C6-4507-A1EA-1DBF4825F1AE}" presName="horz2" presStyleCnt="0"/>
      <dgm:spPr/>
    </dgm:pt>
    <dgm:pt modelId="{E9D09585-422C-4EC2-B451-8D18569FD5EA}" type="pres">
      <dgm:prSet presAssocID="{10F86797-D9C6-4507-A1EA-1DBF4825F1AE}" presName="horzSpace2" presStyleCnt="0"/>
      <dgm:spPr/>
    </dgm:pt>
    <dgm:pt modelId="{A6F078C0-8BB4-4F11-8C75-E2B37BE05F89}" type="pres">
      <dgm:prSet presAssocID="{10F86797-D9C6-4507-A1EA-1DBF4825F1AE}" presName="tx2" presStyleLbl="revTx" presStyleIdx="2" presStyleCnt="5" custLinFactNeighborY="-3606"/>
      <dgm:spPr/>
    </dgm:pt>
    <dgm:pt modelId="{084DD2AA-D943-42EA-AD9B-5824ABC26B27}" type="pres">
      <dgm:prSet presAssocID="{10F86797-D9C6-4507-A1EA-1DBF4825F1AE}" presName="vert2" presStyleCnt="0"/>
      <dgm:spPr/>
    </dgm:pt>
    <dgm:pt modelId="{DFB50A34-7D15-49BF-BC35-BA9C59F4AB47}" type="pres">
      <dgm:prSet presAssocID="{10F86797-D9C6-4507-A1EA-1DBF4825F1AE}" presName="thinLine2b" presStyleLbl="callout" presStyleIdx="1" presStyleCnt="4" custLinFactY="-129720" custLinFactNeighborY="-200000"/>
      <dgm:spPr/>
    </dgm:pt>
    <dgm:pt modelId="{264C3565-EA3D-472A-A82A-8033D8995C92}" type="pres">
      <dgm:prSet presAssocID="{10F86797-D9C6-4507-A1EA-1DBF4825F1AE}" presName="vertSpace2b" presStyleCnt="0"/>
      <dgm:spPr/>
    </dgm:pt>
    <dgm:pt modelId="{B8ECDCDC-6575-495C-86D2-D294C762576B}" type="pres">
      <dgm:prSet presAssocID="{2E3D6917-D048-4051-BC26-B5C7A0926063}" presName="horz2" presStyleCnt="0"/>
      <dgm:spPr/>
    </dgm:pt>
    <dgm:pt modelId="{29B0EA17-51BF-46C6-BC9B-BD281A49B621}" type="pres">
      <dgm:prSet presAssocID="{2E3D6917-D048-4051-BC26-B5C7A0926063}" presName="horzSpace2" presStyleCnt="0"/>
      <dgm:spPr/>
    </dgm:pt>
    <dgm:pt modelId="{A2E96529-B999-414C-A22B-282B5842D69F}" type="pres">
      <dgm:prSet presAssocID="{2E3D6917-D048-4051-BC26-B5C7A0926063}" presName="tx2" presStyleLbl="revTx" presStyleIdx="3" presStyleCnt="5" custLinFactNeighborY="-8414"/>
      <dgm:spPr/>
    </dgm:pt>
    <dgm:pt modelId="{68A45AC2-E31F-4BA4-9E01-81E93CF8E970}" type="pres">
      <dgm:prSet presAssocID="{2E3D6917-D048-4051-BC26-B5C7A0926063}" presName="vert2" presStyleCnt="0"/>
      <dgm:spPr/>
    </dgm:pt>
    <dgm:pt modelId="{9E42B6D8-80C2-44D4-89FB-C9826DFD9D47}" type="pres">
      <dgm:prSet presAssocID="{2E3D6917-D048-4051-BC26-B5C7A0926063}" presName="thinLine2b" presStyleLbl="callout" presStyleIdx="2" presStyleCnt="4" custLinFactNeighborY="-48060"/>
      <dgm:spPr/>
    </dgm:pt>
    <dgm:pt modelId="{F0EB2F79-22FE-45F7-A371-5B27993DEEF2}" type="pres">
      <dgm:prSet presAssocID="{2E3D6917-D048-4051-BC26-B5C7A0926063}" presName="vertSpace2b" presStyleCnt="0"/>
      <dgm:spPr/>
    </dgm:pt>
    <dgm:pt modelId="{8FAB15AF-98F4-45AE-B0BA-3EE430EBB56E}" type="pres">
      <dgm:prSet presAssocID="{C94DAD27-EBF6-4BDE-B184-800517A66994}" presName="horz2" presStyleCnt="0"/>
      <dgm:spPr/>
    </dgm:pt>
    <dgm:pt modelId="{EAB05516-AC0B-425B-8B71-3E6ED1757BA0}" type="pres">
      <dgm:prSet presAssocID="{C94DAD27-EBF6-4BDE-B184-800517A66994}" presName="horzSpace2" presStyleCnt="0"/>
      <dgm:spPr/>
    </dgm:pt>
    <dgm:pt modelId="{4133E4A0-A19F-4BEC-8A28-BE5A83394F04}" type="pres">
      <dgm:prSet presAssocID="{C94DAD27-EBF6-4BDE-B184-800517A66994}" presName="tx2" presStyleLbl="revTx" presStyleIdx="4" presStyleCnt="5" custLinFactNeighborY="-2404"/>
      <dgm:spPr/>
    </dgm:pt>
    <dgm:pt modelId="{B6ED1305-450F-4F94-AF5A-D75AA632D84B}" type="pres">
      <dgm:prSet presAssocID="{C94DAD27-EBF6-4BDE-B184-800517A66994}" presName="vert2" presStyleCnt="0"/>
      <dgm:spPr/>
    </dgm:pt>
    <dgm:pt modelId="{D4EE1115-67AD-4D1F-9124-2B425B99AAAD}" type="pres">
      <dgm:prSet presAssocID="{C94DAD27-EBF6-4BDE-B184-800517A66994}" presName="thinLine2b" presStyleLbl="callout" presStyleIdx="3" presStyleCnt="4" custLinFactNeighborY="-72090"/>
      <dgm:spPr/>
    </dgm:pt>
    <dgm:pt modelId="{05CFAD2E-5212-45D5-8E1F-71F0F9A6770E}" type="pres">
      <dgm:prSet presAssocID="{C94DAD27-EBF6-4BDE-B184-800517A66994}" presName="vertSpace2b" presStyleCnt="0"/>
      <dgm:spPr/>
    </dgm:pt>
  </dgm:ptLst>
  <dgm:cxnLst>
    <dgm:cxn modelId="{16CEE808-CAD8-41DD-9B79-A5FFA658776C}" type="presOf" srcId="{C94DAD27-EBF6-4BDE-B184-800517A66994}" destId="{4133E4A0-A19F-4BEC-8A28-BE5A83394F04}" srcOrd="0" destOrd="0" presId="urn:microsoft.com/office/officeart/2008/layout/LinedList"/>
    <dgm:cxn modelId="{472C0940-14BB-46DA-AC78-B25C5054295F}" type="presOf" srcId="{AE6ED8EE-BCB1-43D1-9F5B-08691FC75A5D}" destId="{21A04E9F-6E73-4EAE-B154-8EC9A83E090B}" srcOrd="0" destOrd="0" presId="urn:microsoft.com/office/officeart/2008/layout/LinedList"/>
    <dgm:cxn modelId="{CFFEBF72-CCC5-408B-B66D-043923059C36}" type="presOf" srcId="{FE95CC22-5721-4394-AEC4-A4FD1C6AF153}" destId="{11EA78C1-FA19-4822-B08C-12AF0E7F0D83}" srcOrd="0" destOrd="0" presId="urn:microsoft.com/office/officeart/2008/layout/LinedList"/>
    <dgm:cxn modelId="{38A95D94-7750-4497-BDFD-EA70BC54ACFA}" srcId="{B4695478-ACB8-4466-ABE6-3D2FA10897ED}" destId="{FE95CC22-5721-4394-AEC4-A4FD1C6AF153}" srcOrd="0" destOrd="0" parTransId="{801493FF-8F0A-4EA2-977C-22AD5C6F856A}" sibTransId="{4AE18C2F-FE7C-4809-A11B-F2836541ACED}"/>
    <dgm:cxn modelId="{29B68D9B-08CD-4823-BEC0-FFB1D478EF87}" type="presOf" srcId="{B4695478-ACB8-4466-ABE6-3D2FA10897ED}" destId="{7ED76DC5-80F6-4F59-B40B-946D342FD618}" srcOrd="0" destOrd="0" presId="urn:microsoft.com/office/officeart/2008/layout/LinedList"/>
    <dgm:cxn modelId="{F41BC19E-F9DB-4283-9119-D2B12B6EA344}" srcId="{FE95CC22-5721-4394-AEC4-A4FD1C6AF153}" destId="{C94DAD27-EBF6-4BDE-B184-800517A66994}" srcOrd="3" destOrd="0" parTransId="{EFEC0AFF-16EC-4010-A3F9-F6F51284FD17}" sibTransId="{FAD69784-F319-471E-92E1-AB637E222E95}"/>
    <dgm:cxn modelId="{F6E79FB6-E1C8-49EC-B452-AE8ADCD1E7A1}" type="presOf" srcId="{2E3D6917-D048-4051-BC26-B5C7A0926063}" destId="{A2E96529-B999-414C-A22B-282B5842D69F}" srcOrd="0" destOrd="0" presId="urn:microsoft.com/office/officeart/2008/layout/LinedList"/>
    <dgm:cxn modelId="{1CD7DAC3-5C28-40CC-8B64-050CED035FD7}" srcId="{FE95CC22-5721-4394-AEC4-A4FD1C6AF153}" destId="{AE6ED8EE-BCB1-43D1-9F5B-08691FC75A5D}" srcOrd="0" destOrd="0" parTransId="{F59B7BA6-3B18-46DD-9B74-667CA5DBB072}" sibTransId="{8D60A2FD-1E11-4668-BA7E-2237A3DC260D}"/>
    <dgm:cxn modelId="{5EFBEAD2-8C26-425F-BBF6-160178DFC365}" srcId="{FE95CC22-5721-4394-AEC4-A4FD1C6AF153}" destId="{2E3D6917-D048-4051-BC26-B5C7A0926063}" srcOrd="2" destOrd="0" parTransId="{E657184B-945B-4CF5-B5E3-BD8E2EB9C8DA}" sibTransId="{CBCF2575-0A1F-46C8-9E24-E1FA99107A28}"/>
    <dgm:cxn modelId="{F09FDDE9-E630-4DAF-81DC-BAB6F1F3682C}" type="presOf" srcId="{10F86797-D9C6-4507-A1EA-1DBF4825F1AE}" destId="{A6F078C0-8BB4-4F11-8C75-E2B37BE05F89}" srcOrd="0" destOrd="0" presId="urn:microsoft.com/office/officeart/2008/layout/LinedList"/>
    <dgm:cxn modelId="{8176F0FF-B9FC-4DF1-AF64-59E46B8EE978}" srcId="{FE95CC22-5721-4394-AEC4-A4FD1C6AF153}" destId="{10F86797-D9C6-4507-A1EA-1DBF4825F1AE}" srcOrd="1" destOrd="0" parTransId="{FC264F24-3F12-46A7-9F64-07328BBB9947}" sibTransId="{0692F6EF-699D-4242-80C7-351D9A150838}"/>
    <dgm:cxn modelId="{FC4B865F-23EA-44D6-8430-DC51F82E43E3}" type="presParOf" srcId="{7ED76DC5-80F6-4F59-B40B-946D342FD618}" destId="{39FDFFC6-C7D0-407A-8AEF-57D7CAFDA493}" srcOrd="0" destOrd="0" presId="urn:microsoft.com/office/officeart/2008/layout/LinedList"/>
    <dgm:cxn modelId="{F7F51972-1ADA-4B54-A517-069BA4EBCB35}" type="presParOf" srcId="{7ED76DC5-80F6-4F59-B40B-946D342FD618}" destId="{E8964E78-16E7-4851-883C-A5BDD610B359}" srcOrd="1" destOrd="0" presId="urn:microsoft.com/office/officeart/2008/layout/LinedList"/>
    <dgm:cxn modelId="{C960F4D2-3257-48B6-A12A-B2F83328D7C5}" type="presParOf" srcId="{E8964E78-16E7-4851-883C-A5BDD610B359}" destId="{11EA78C1-FA19-4822-B08C-12AF0E7F0D83}" srcOrd="0" destOrd="0" presId="urn:microsoft.com/office/officeart/2008/layout/LinedList"/>
    <dgm:cxn modelId="{97F10715-7B65-4E0C-9082-4B22AF4B6082}" type="presParOf" srcId="{E8964E78-16E7-4851-883C-A5BDD610B359}" destId="{4A883A09-E980-411F-ADEF-B0A64528A3E9}" srcOrd="1" destOrd="0" presId="urn:microsoft.com/office/officeart/2008/layout/LinedList"/>
    <dgm:cxn modelId="{5AED7CD2-7E4C-43C5-A788-34124CD6890C}" type="presParOf" srcId="{4A883A09-E980-411F-ADEF-B0A64528A3E9}" destId="{75548734-A8A1-412B-A917-C724AB2A5860}" srcOrd="0" destOrd="0" presId="urn:microsoft.com/office/officeart/2008/layout/LinedList"/>
    <dgm:cxn modelId="{FA2FD830-19F0-4DAB-AA0C-BEBDA94118DB}" type="presParOf" srcId="{4A883A09-E980-411F-ADEF-B0A64528A3E9}" destId="{5C253D3B-CD1D-4FAE-807B-CD8BB38A6308}" srcOrd="1" destOrd="0" presId="urn:microsoft.com/office/officeart/2008/layout/LinedList"/>
    <dgm:cxn modelId="{788471FA-57BB-4BCD-8108-EE92B55B0AAB}" type="presParOf" srcId="{5C253D3B-CD1D-4FAE-807B-CD8BB38A6308}" destId="{A42F46FF-19FA-4235-B87A-2A8B19457AB2}" srcOrd="0" destOrd="0" presId="urn:microsoft.com/office/officeart/2008/layout/LinedList"/>
    <dgm:cxn modelId="{06B3BEA1-6A98-4E2E-AD3F-1C8A2613AE29}" type="presParOf" srcId="{5C253D3B-CD1D-4FAE-807B-CD8BB38A6308}" destId="{21A04E9F-6E73-4EAE-B154-8EC9A83E090B}" srcOrd="1" destOrd="0" presId="urn:microsoft.com/office/officeart/2008/layout/LinedList"/>
    <dgm:cxn modelId="{82358B5F-AD7F-4171-B732-AF7154BA5C17}" type="presParOf" srcId="{5C253D3B-CD1D-4FAE-807B-CD8BB38A6308}" destId="{A1B5BF8A-0DCD-4B18-B6DB-89F5B67B5020}" srcOrd="2" destOrd="0" presId="urn:microsoft.com/office/officeart/2008/layout/LinedList"/>
    <dgm:cxn modelId="{453AED74-3C49-484F-AEAC-4BC30A43F0CC}" type="presParOf" srcId="{4A883A09-E980-411F-ADEF-B0A64528A3E9}" destId="{C6D508F1-F724-4B15-BB99-22B308A402F0}" srcOrd="2" destOrd="0" presId="urn:microsoft.com/office/officeart/2008/layout/LinedList"/>
    <dgm:cxn modelId="{7E1FF01E-AE36-4C57-A1C9-467D87C175C1}" type="presParOf" srcId="{4A883A09-E980-411F-ADEF-B0A64528A3E9}" destId="{ED99CBDE-7263-4C9C-BA3F-B092B920476C}" srcOrd="3" destOrd="0" presId="urn:microsoft.com/office/officeart/2008/layout/LinedList"/>
    <dgm:cxn modelId="{3E1B05B3-ED1E-45BA-A89B-CEACA2D9B76A}" type="presParOf" srcId="{4A883A09-E980-411F-ADEF-B0A64528A3E9}" destId="{A30B8248-BE4F-4EA9-BAE2-4DBB60706FDE}" srcOrd="4" destOrd="0" presId="urn:microsoft.com/office/officeart/2008/layout/LinedList"/>
    <dgm:cxn modelId="{719BF7DE-CA54-4DD9-AE5D-3D7F0F3CE62B}" type="presParOf" srcId="{A30B8248-BE4F-4EA9-BAE2-4DBB60706FDE}" destId="{E9D09585-422C-4EC2-B451-8D18569FD5EA}" srcOrd="0" destOrd="0" presId="urn:microsoft.com/office/officeart/2008/layout/LinedList"/>
    <dgm:cxn modelId="{091EA0E1-EDC7-453F-AE50-D461A6CAE09D}" type="presParOf" srcId="{A30B8248-BE4F-4EA9-BAE2-4DBB60706FDE}" destId="{A6F078C0-8BB4-4F11-8C75-E2B37BE05F89}" srcOrd="1" destOrd="0" presId="urn:microsoft.com/office/officeart/2008/layout/LinedList"/>
    <dgm:cxn modelId="{F9B8B7C5-377A-4B29-A126-F49C758C8B1B}" type="presParOf" srcId="{A30B8248-BE4F-4EA9-BAE2-4DBB60706FDE}" destId="{084DD2AA-D943-42EA-AD9B-5824ABC26B27}" srcOrd="2" destOrd="0" presId="urn:microsoft.com/office/officeart/2008/layout/LinedList"/>
    <dgm:cxn modelId="{32638497-B8D2-4F38-BB6B-ACC6EE671E33}" type="presParOf" srcId="{4A883A09-E980-411F-ADEF-B0A64528A3E9}" destId="{DFB50A34-7D15-49BF-BC35-BA9C59F4AB47}" srcOrd="5" destOrd="0" presId="urn:microsoft.com/office/officeart/2008/layout/LinedList"/>
    <dgm:cxn modelId="{7C3F1839-152A-4B42-AD10-F3AE570A21AE}" type="presParOf" srcId="{4A883A09-E980-411F-ADEF-B0A64528A3E9}" destId="{264C3565-EA3D-472A-A82A-8033D8995C92}" srcOrd="6" destOrd="0" presId="urn:microsoft.com/office/officeart/2008/layout/LinedList"/>
    <dgm:cxn modelId="{E5061373-9D86-4376-B93E-32C66A07C346}" type="presParOf" srcId="{4A883A09-E980-411F-ADEF-B0A64528A3E9}" destId="{B8ECDCDC-6575-495C-86D2-D294C762576B}" srcOrd="7" destOrd="0" presId="urn:microsoft.com/office/officeart/2008/layout/LinedList"/>
    <dgm:cxn modelId="{E7DBA6B0-FA92-42D5-B0E2-05888F3A792D}" type="presParOf" srcId="{B8ECDCDC-6575-495C-86D2-D294C762576B}" destId="{29B0EA17-51BF-46C6-BC9B-BD281A49B621}" srcOrd="0" destOrd="0" presId="urn:microsoft.com/office/officeart/2008/layout/LinedList"/>
    <dgm:cxn modelId="{93F5DB09-DCF0-4EA5-8AAD-2F8926E403FB}" type="presParOf" srcId="{B8ECDCDC-6575-495C-86D2-D294C762576B}" destId="{A2E96529-B999-414C-A22B-282B5842D69F}" srcOrd="1" destOrd="0" presId="urn:microsoft.com/office/officeart/2008/layout/LinedList"/>
    <dgm:cxn modelId="{E14AF0BA-2501-41B5-AD46-B829C8B79AFA}" type="presParOf" srcId="{B8ECDCDC-6575-495C-86D2-D294C762576B}" destId="{68A45AC2-E31F-4BA4-9E01-81E93CF8E970}" srcOrd="2" destOrd="0" presId="urn:microsoft.com/office/officeart/2008/layout/LinedList"/>
    <dgm:cxn modelId="{CA0BCA33-1C7A-4F38-A161-4F82B13F3A4F}" type="presParOf" srcId="{4A883A09-E980-411F-ADEF-B0A64528A3E9}" destId="{9E42B6D8-80C2-44D4-89FB-C9826DFD9D47}" srcOrd="8" destOrd="0" presId="urn:microsoft.com/office/officeart/2008/layout/LinedList"/>
    <dgm:cxn modelId="{538CBE7A-4641-4D20-9AC1-10BD125E6842}" type="presParOf" srcId="{4A883A09-E980-411F-ADEF-B0A64528A3E9}" destId="{F0EB2F79-22FE-45F7-A371-5B27993DEEF2}" srcOrd="9" destOrd="0" presId="urn:microsoft.com/office/officeart/2008/layout/LinedList"/>
    <dgm:cxn modelId="{A0C6E2D5-CDB7-450C-A129-9C3ED95ED763}" type="presParOf" srcId="{4A883A09-E980-411F-ADEF-B0A64528A3E9}" destId="{8FAB15AF-98F4-45AE-B0BA-3EE430EBB56E}" srcOrd="10" destOrd="0" presId="urn:microsoft.com/office/officeart/2008/layout/LinedList"/>
    <dgm:cxn modelId="{B98BD2CB-C804-4C9A-AB9A-ED5E5624A52C}" type="presParOf" srcId="{8FAB15AF-98F4-45AE-B0BA-3EE430EBB56E}" destId="{EAB05516-AC0B-425B-8B71-3E6ED1757BA0}" srcOrd="0" destOrd="0" presId="urn:microsoft.com/office/officeart/2008/layout/LinedList"/>
    <dgm:cxn modelId="{182511F3-A66E-4490-8CC1-E1A873A90F14}" type="presParOf" srcId="{8FAB15AF-98F4-45AE-B0BA-3EE430EBB56E}" destId="{4133E4A0-A19F-4BEC-8A28-BE5A83394F04}" srcOrd="1" destOrd="0" presId="urn:microsoft.com/office/officeart/2008/layout/LinedList"/>
    <dgm:cxn modelId="{F2B71736-E112-44D0-AD05-CD40BF9F5FFB}" type="presParOf" srcId="{8FAB15AF-98F4-45AE-B0BA-3EE430EBB56E}" destId="{B6ED1305-450F-4F94-AF5A-D75AA632D84B}" srcOrd="2" destOrd="0" presId="urn:microsoft.com/office/officeart/2008/layout/LinedList"/>
    <dgm:cxn modelId="{4C8EBDE6-C03F-4490-81CC-F063FE9E3E11}" type="presParOf" srcId="{4A883A09-E980-411F-ADEF-B0A64528A3E9}" destId="{D4EE1115-67AD-4D1F-9124-2B425B99AAAD}" srcOrd="11" destOrd="0" presId="urn:microsoft.com/office/officeart/2008/layout/LinedList"/>
    <dgm:cxn modelId="{9CC10179-0C2F-4C81-8B6F-C8AD669675E8}" type="presParOf" srcId="{4A883A09-E980-411F-ADEF-B0A64528A3E9}" destId="{05CFAD2E-5212-45D5-8E1F-71F0F9A6770E}"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D9ADC8-A0D7-4F3E-89BF-23012B3B3329}"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FDD97BAB-5A75-4168-9ABA-AA1E5F633B0E}">
      <dgm:prSet phldrT="[Text]"/>
      <dgm:spPr/>
      <dgm:t>
        <a:bodyPr/>
        <a:lstStyle/>
        <a:p>
          <a:r>
            <a:rPr lang="en-US"/>
            <a:t>The government </a:t>
          </a:r>
          <a:r>
            <a:rPr lang="en-US" i="1"/>
            <a:t>holds</a:t>
          </a:r>
          <a:r>
            <a:rPr lang="en-US"/>
            <a:t> the assets.</a:t>
          </a:r>
          <a:endParaRPr lang="en-US" dirty="0"/>
        </a:p>
      </dgm:t>
    </dgm:pt>
    <dgm:pt modelId="{B5ED1A8B-C732-4468-8B4D-95F9D9C7396C}" type="parTrans" cxnId="{08604389-7E3C-4721-8E70-804C0C1E5D42}">
      <dgm:prSet/>
      <dgm:spPr/>
      <dgm:t>
        <a:bodyPr/>
        <a:lstStyle/>
        <a:p>
          <a:endParaRPr lang="en-US"/>
        </a:p>
      </dgm:t>
    </dgm:pt>
    <dgm:pt modelId="{C25F6BDB-223C-4353-9555-2106F601BEDF}" type="sibTrans" cxnId="{08604389-7E3C-4721-8E70-804C0C1E5D42}">
      <dgm:prSet/>
      <dgm:spPr/>
      <dgm:t>
        <a:bodyPr/>
        <a:lstStyle/>
        <a:p>
          <a:endParaRPr lang="en-US"/>
        </a:p>
      </dgm:t>
    </dgm:pt>
    <dgm:pt modelId="{8458FEDF-854F-4EE8-A411-1DD07C3ECD0D}">
      <dgm:prSet phldrT="[Text]"/>
      <dgm:spPr/>
      <dgm:t>
        <a:bodyPr/>
        <a:lstStyle/>
        <a:p>
          <a:r>
            <a:rPr lang="en-US"/>
            <a:t>The government has the ability to </a:t>
          </a:r>
          <a:r>
            <a:rPr lang="en-US" i="1"/>
            <a:t>direct</a:t>
          </a:r>
          <a:r>
            <a:rPr lang="en-US"/>
            <a:t> the use, exchange, or employment of the assets in a manner that provides benefits to the specified or intended beneficiaries.</a:t>
          </a:r>
        </a:p>
        <a:p>
          <a:endParaRPr lang="en-US" dirty="0"/>
        </a:p>
      </dgm:t>
    </dgm:pt>
    <dgm:pt modelId="{05205BB6-661E-4ECC-BECA-624CC59605F2}" type="parTrans" cxnId="{9D7D932F-3FB2-4349-B9DD-8FD21BC84894}">
      <dgm:prSet/>
      <dgm:spPr/>
      <dgm:t>
        <a:bodyPr/>
        <a:lstStyle/>
        <a:p>
          <a:endParaRPr lang="en-US"/>
        </a:p>
      </dgm:t>
    </dgm:pt>
    <dgm:pt modelId="{449B6033-3685-4873-B6E5-5AAD0959E2FF}" type="sibTrans" cxnId="{9D7D932F-3FB2-4349-B9DD-8FD21BC84894}">
      <dgm:prSet/>
      <dgm:spPr/>
      <dgm:t>
        <a:bodyPr/>
        <a:lstStyle/>
        <a:p>
          <a:endParaRPr lang="en-US"/>
        </a:p>
      </dgm:t>
    </dgm:pt>
    <dgm:pt modelId="{901EA147-F647-4426-831B-053D10202581}" type="pres">
      <dgm:prSet presAssocID="{5BD9ADC8-A0D7-4F3E-89BF-23012B3B3329}" presName="Name0" presStyleCnt="0">
        <dgm:presLayoutVars>
          <dgm:dir/>
          <dgm:resizeHandles val="exact"/>
        </dgm:presLayoutVars>
      </dgm:prSet>
      <dgm:spPr/>
    </dgm:pt>
    <dgm:pt modelId="{A189BE2D-9E75-4284-8B55-FE3087048BB9}" type="pres">
      <dgm:prSet presAssocID="{FDD97BAB-5A75-4168-9ABA-AA1E5F633B0E}" presName="node" presStyleLbl="node1" presStyleIdx="0" presStyleCnt="2">
        <dgm:presLayoutVars>
          <dgm:bulletEnabled val="1"/>
        </dgm:presLayoutVars>
      </dgm:prSet>
      <dgm:spPr/>
    </dgm:pt>
    <dgm:pt modelId="{2A2817D1-A233-4C1B-BC66-89582271FF53}" type="pres">
      <dgm:prSet presAssocID="{C25F6BDB-223C-4353-9555-2106F601BEDF}" presName="sibTrans" presStyleCnt="0"/>
      <dgm:spPr/>
    </dgm:pt>
    <dgm:pt modelId="{50220F7E-1C5A-4896-AA83-DAE0049F8BFA}" type="pres">
      <dgm:prSet presAssocID="{8458FEDF-854F-4EE8-A411-1DD07C3ECD0D}" presName="node" presStyleLbl="node1" presStyleIdx="1" presStyleCnt="2">
        <dgm:presLayoutVars>
          <dgm:bulletEnabled val="1"/>
        </dgm:presLayoutVars>
      </dgm:prSet>
      <dgm:spPr/>
    </dgm:pt>
  </dgm:ptLst>
  <dgm:cxnLst>
    <dgm:cxn modelId="{D65A5E11-6A0F-455C-BD41-3A1974DF4FD8}" type="presOf" srcId="{5BD9ADC8-A0D7-4F3E-89BF-23012B3B3329}" destId="{901EA147-F647-4426-831B-053D10202581}" srcOrd="0" destOrd="0" presId="urn:microsoft.com/office/officeart/2005/8/layout/hList6"/>
    <dgm:cxn modelId="{9D7D932F-3FB2-4349-B9DD-8FD21BC84894}" srcId="{5BD9ADC8-A0D7-4F3E-89BF-23012B3B3329}" destId="{8458FEDF-854F-4EE8-A411-1DD07C3ECD0D}" srcOrd="1" destOrd="0" parTransId="{05205BB6-661E-4ECC-BECA-624CC59605F2}" sibTransId="{449B6033-3685-4873-B6E5-5AAD0959E2FF}"/>
    <dgm:cxn modelId="{AD2C357C-B55A-4449-B9CB-31BF987B8CC3}" type="presOf" srcId="{FDD97BAB-5A75-4168-9ABA-AA1E5F633B0E}" destId="{A189BE2D-9E75-4284-8B55-FE3087048BB9}" srcOrd="0" destOrd="0" presId="urn:microsoft.com/office/officeart/2005/8/layout/hList6"/>
    <dgm:cxn modelId="{08604389-7E3C-4721-8E70-804C0C1E5D42}" srcId="{5BD9ADC8-A0D7-4F3E-89BF-23012B3B3329}" destId="{FDD97BAB-5A75-4168-9ABA-AA1E5F633B0E}" srcOrd="0" destOrd="0" parTransId="{B5ED1A8B-C732-4468-8B4D-95F9D9C7396C}" sibTransId="{C25F6BDB-223C-4353-9555-2106F601BEDF}"/>
    <dgm:cxn modelId="{D3DB3290-84B1-492F-B90D-A2F7C0C138F6}" type="presOf" srcId="{8458FEDF-854F-4EE8-A411-1DD07C3ECD0D}" destId="{50220F7E-1C5A-4896-AA83-DAE0049F8BFA}" srcOrd="0" destOrd="0" presId="urn:microsoft.com/office/officeart/2005/8/layout/hList6"/>
    <dgm:cxn modelId="{B5A6A415-7617-4AF4-B4C6-002B4AAFE121}" type="presParOf" srcId="{901EA147-F647-4426-831B-053D10202581}" destId="{A189BE2D-9E75-4284-8B55-FE3087048BB9}" srcOrd="0" destOrd="0" presId="urn:microsoft.com/office/officeart/2005/8/layout/hList6"/>
    <dgm:cxn modelId="{3EFF6BB2-606C-4495-AAA4-CB837F1E27CC}" type="presParOf" srcId="{901EA147-F647-4426-831B-053D10202581}" destId="{2A2817D1-A233-4C1B-BC66-89582271FF53}" srcOrd="1" destOrd="0" presId="urn:microsoft.com/office/officeart/2005/8/layout/hList6"/>
    <dgm:cxn modelId="{F15CDDCB-F014-405E-93C3-32F50A07F161}" type="presParOf" srcId="{901EA147-F647-4426-831B-053D10202581}" destId="{50220F7E-1C5A-4896-AA83-DAE0049F8BFA}"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492175-A005-48D3-A02F-696764CB7A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AAE0A6-D945-4EF4-A26D-6070E5333D0B}">
      <dgm:prSet phldrT="[Text]" custT="1"/>
      <dgm:spPr/>
      <dgm:t>
        <a:bodyPr/>
        <a:lstStyle/>
        <a:p>
          <a:r>
            <a:rPr lang="en-US" sz="2000" dirty="0"/>
            <a:t>The government </a:t>
          </a:r>
          <a:r>
            <a:rPr lang="en-US" sz="2000" b="1" u="sng" dirty="0"/>
            <a:t>controls</a:t>
          </a:r>
          <a:r>
            <a:rPr lang="en-US" sz="2000" dirty="0"/>
            <a:t> the assets</a:t>
          </a:r>
        </a:p>
      </dgm:t>
    </dgm:pt>
    <dgm:pt modelId="{673442F9-7ADE-4F4D-A947-C545A5BA4DAC}" type="parTrans" cxnId="{BDE5A565-96BE-479A-95F4-55EFED6609D1}">
      <dgm:prSet/>
      <dgm:spPr/>
      <dgm:t>
        <a:bodyPr/>
        <a:lstStyle/>
        <a:p>
          <a:endParaRPr lang="en-US"/>
        </a:p>
      </dgm:t>
    </dgm:pt>
    <dgm:pt modelId="{D900C623-B8F2-475F-B220-34A3C7FA0226}" type="sibTrans" cxnId="{BDE5A565-96BE-479A-95F4-55EFED6609D1}">
      <dgm:prSet/>
      <dgm:spPr/>
      <dgm:t>
        <a:bodyPr/>
        <a:lstStyle/>
        <a:p>
          <a:endParaRPr lang="en-US"/>
        </a:p>
      </dgm:t>
    </dgm:pt>
    <dgm:pt modelId="{A4CD14BF-FC1C-4855-819B-91FF494C1E70}">
      <dgm:prSet phldrT="[Text]"/>
      <dgm:spPr/>
      <dgm:t>
        <a:bodyPr/>
        <a:lstStyle/>
        <a:p>
          <a:r>
            <a:rPr lang="en-US" dirty="0"/>
            <a:t>Those assets are </a:t>
          </a:r>
          <a:r>
            <a:rPr lang="en-US" i="1" dirty="0"/>
            <a:t>not</a:t>
          </a:r>
          <a:r>
            <a:rPr lang="en-US" dirty="0"/>
            <a:t> derived either:</a:t>
          </a:r>
        </a:p>
      </dgm:t>
    </dgm:pt>
    <dgm:pt modelId="{5A3FF8BA-9ACD-4390-BFC6-F836EE900E69}" type="parTrans" cxnId="{CEAEE9F8-B42E-48C8-A326-41C0D89F609D}">
      <dgm:prSet/>
      <dgm:spPr/>
      <dgm:t>
        <a:bodyPr/>
        <a:lstStyle/>
        <a:p>
          <a:endParaRPr lang="en-US"/>
        </a:p>
      </dgm:t>
    </dgm:pt>
    <dgm:pt modelId="{65D9768B-DEB4-465A-8ED7-80AD6F9A0D83}" type="sibTrans" cxnId="{CEAEE9F8-B42E-48C8-A326-41C0D89F609D}">
      <dgm:prSet/>
      <dgm:spPr/>
      <dgm:t>
        <a:bodyPr/>
        <a:lstStyle/>
        <a:p>
          <a:endParaRPr lang="en-US"/>
        </a:p>
      </dgm:t>
    </dgm:pt>
    <dgm:pt modelId="{9B9BC1D8-EF49-475C-96DC-BF72A578E945}">
      <dgm:prSet phldrT="[Text]" custT="1"/>
      <dgm:spPr/>
      <dgm:t>
        <a:bodyPr/>
        <a:lstStyle/>
        <a:p>
          <a:r>
            <a:rPr lang="en-US" sz="1450" dirty="0"/>
            <a:t>Solely from the government’s own-source revenues, or</a:t>
          </a:r>
        </a:p>
      </dgm:t>
    </dgm:pt>
    <dgm:pt modelId="{F374BFD9-0F41-48C6-8D3F-768E6E01F835}" type="parTrans" cxnId="{E3E664FD-2A4D-4E53-8AA2-0B07A99144C1}">
      <dgm:prSet/>
      <dgm:spPr/>
      <dgm:t>
        <a:bodyPr/>
        <a:lstStyle/>
        <a:p>
          <a:endParaRPr lang="en-US"/>
        </a:p>
      </dgm:t>
    </dgm:pt>
    <dgm:pt modelId="{A41601C3-F039-4F11-8EC8-4B9AE194D1B5}" type="sibTrans" cxnId="{E3E664FD-2A4D-4E53-8AA2-0B07A99144C1}">
      <dgm:prSet/>
      <dgm:spPr/>
      <dgm:t>
        <a:bodyPr/>
        <a:lstStyle/>
        <a:p>
          <a:endParaRPr lang="en-US"/>
        </a:p>
      </dgm:t>
    </dgm:pt>
    <dgm:pt modelId="{1898119B-0F2C-463C-A38E-87190832A543}">
      <dgm:prSet phldrT="[Text]" custT="1"/>
      <dgm:spPr/>
      <dgm:t>
        <a:bodyPr/>
        <a:lstStyle/>
        <a:p>
          <a:r>
            <a:rPr lang="en-US" sz="1450" dirty="0"/>
            <a:t>From government-mandated non-exchange transactions or voluntary non-exchange transactions with the exception of pass-through grants and for which the government does not have administrative or direct financial involvement.</a:t>
          </a:r>
        </a:p>
      </dgm:t>
    </dgm:pt>
    <dgm:pt modelId="{83CEAE6E-E905-4CC1-9E0A-E196E66692B1}" type="parTrans" cxnId="{F1BFED78-4927-4B71-8BC3-214322F80710}">
      <dgm:prSet/>
      <dgm:spPr/>
      <dgm:t>
        <a:bodyPr/>
        <a:lstStyle/>
        <a:p>
          <a:endParaRPr lang="en-US"/>
        </a:p>
      </dgm:t>
    </dgm:pt>
    <dgm:pt modelId="{12AF7579-C49D-4868-960E-D1F7911BE221}" type="sibTrans" cxnId="{F1BFED78-4927-4B71-8BC3-214322F80710}">
      <dgm:prSet/>
      <dgm:spPr/>
      <dgm:t>
        <a:bodyPr/>
        <a:lstStyle/>
        <a:p>
          <a:endParaRPr lang="en-US"/>
        </a:p>
      </dgm:t>
    </dgm:pt>
    <dgm:pt modelId="{D8F6FC87-9F95-4627-9FF8-13A8EAAC202D}">
      <dgm:prSet phldrT="[Text]"/>
      <dgm:spPr/>
      <dgm:t>
        <a:bodyPr/>
        <a:lstStyle/>
        <a:p>
          <a:r>
            <a:rPr lang="en-US" dirty="0"/>
            <a:t>One of the following:</a:t>
          </a:r>
        </a:p>
      </dgm:t>
    </dgm:pt>
    <dgm:pt modelId="{4B5F15F4-2108-4D66-87F7-0F9C9016825B}" type="parTrans" cxnId="{A61BF7B0-7A2F-451A-847C-0BEBDD93B54E}">
      <dgm:prSet/>
      <dgm:spPr/>
      <dgm:t>
        <a:bodyPr/>
        <a:lstStyle/>
        <a:p>
          <a:endParaRPr lang="en-US"/>
        </a:p>
      </dgm:t>
    </dgm:pt>
    <dgm:pt modelId="{20C02D3F-92B3-4EEA-A3EA-C2DC6C5DEEF5}" type="sibTrans" cxnId="{A61BF7B0-7A2F-451A-847C-0BEBDD93B54E}">
      <dgm:prSet/>
      <dgm:spPr/>
      <dgm:t>
        <a:bodyPr/>
        <a:lstStyle/>
        <a:p>
          <a:endParaRPr lang="en-US"/>
        </a:p>
      </dgm:t>
    </dgm:pt>
    <dgm:pt modelId="{37A55E67-0551-4A5D-959C-2B443A203FAC}">
      <dgm:prSet phldrT="[Text]" custT="1"/>
      <dgm:spPr/>
      <dgm:t>
        <a:bodyPr/>
        <a:lstStyle/>
        <a:p>
          <a:r>
            <a:rPr lang="en-US" sz="1450" dirty="0"/>
            <a:t>The assets are (1) administered through a trust agreement or equivalent arrangement in which the government itself is </a:t>
          </a:r>
          <a:r>
            <a:rPr lang="en-US" sz="1450" i="1" dirty="0"/>
            <a:t>not </a:t>
          </a:r>
          <a:r>
            <a:rPr lang="en-US" sz="1450" dirty="0"/>
            <a:t>a beneficiary, (2) dedicated to providing benefits to recipients in accordance with the benefit terms, and (3) legally protected from the creditors of the government.</a:t>
          </a:r>
        </a:p>
      </dgm:t>
    </dgm:pt>
    <dgm:pt modelId="{F75E6A59-5639-4219-AF98-6403BE3A33B3}" type="parTrans" cxnId="{FFD9F1BD-7C6E-4125-B485-2E7E17B1982A}">
      <dgm:prSet/>
      <dgm:spPr/>
      <dgm:t>
        <a:bodyPr/>
        <a:lstStyle/>
        <a:p>
          <a:endParaRPr lang="en-US"/>
        </a:p>
      </dgm:t>
    </dgm:pt>
    <dgm:pt modelId="{0132D3E7-433B-4C59-BD01-22007BB5DF59}" type="sibTrans" cxnId="{FFD9F1BD-7C6E-4125-B485-2E7E17B1982A}">
      <dgm:prSet/>
      <dgm:spPr/>
      <dgm:t>
        <a:bodyPr/>
        <a:lstStyle/>
        <a:p>
          <a:endParaRPr lang="en-US"/>
        </a:p>
      </dgm:t>
    </dgm:pt>
    <dgm:pt modelId="{6DF2C887-4A02-4992-8B58-EDECAA4AB21A}">
      <dgm:prSet phldrT="[Text]" custT="1"/>
      <dgm:spPr/>
      <dgm:t>
        <a:bodyPr/>
        <a:lstStyle/>
        <a:p>
          <a:r>
            <a:rPr lang="en-US" sz="1450" dirty="0"/>
            <a:t>The assets are for the benefit of individuals and the government does </a:t>
          </a:r>
          <a:r>
            <a:rPr lang="en-US" sz="1450" i="1" dirty="0"/>
            <a:t>not</a:t>
          </a:r>
          <a:r>
            <a:rPr lang="en-US" sz="1450" dirty="0"/>
            <a:t> have administrative involvement with the assets or direct financial involvement with the assets. In addition, the assets are </a:t>
          </a:r>
          <a:r>
            <a:rPr lang="en-US" sz="1450" i="1" dirty="0"/>
            <a:t>not</a:t>
          </a:r>
          <a:r>
            <a:rPr lang="en-US" sz="1450" dirty="0"/>
            <a:t> derived from the government’s provision of goods or services to those individuals.</a:t>
          </a:r>
        </a:p>
      </dgm:t>
    </dgm:pt>
    <dgm:pt modelId="{CE4F3E64-C5B8-4E4D-9A87-CA9B52D7345C}" type="parTrans" cxnId="{46F2AEB1-3416-40D1-B383-21867B8C5EA2}">
      <dgm:prSet/>
      <dgm:spPr/>
      <dgm:t>
        <a:bodyPr/>
        <a:lstStyle/>
        <a:p>
          <a:endParaRPr lang="en-US"/>
        </a:p>
      </dgm:t>
    </dgm:pt>
    <dgm:pt modelId="{3F9087A5-1358-41B4-A676-E25F27C6EBDE}" type="sibTrans" cxnId="{46F2AEB1-3416-40D1-B383-21867B8C5EA2}">
      <dgm:prSet/>
      <dgm:spPr/>
      <dgm:t>
        <a:bodyPr/>
        <a:lstStyle/>
        <a:p>
          <a:endParaRPr lang="en-US"/>
        </a:p>
      </dgm:t>
    </dgm:pt>
    <dgm:pt modelId="{3E95A4C8-74F6-46DF-8DF7-50E951E2900D}">
      <dgm:prSet phldrT="[Text]" custT="1"/>
      <dgm:spPr/>
      <dgm:t>
        <a:bodyPr/>
        <a:lstStyle/>
        <a:p>
          <a:r>
            <a:rPr lang="en-US" sz="1450" dirty="0"/>
            <a:t>The assets are for the benefit of organizations or other governments that are </a:t>
          </a:r>
          <a:r>
            <a:rPr lang="en-US" sz="1450" i="1" dirty="0"/>
            <a:t>not </a:t>
          </a:r>
          <a:r>
            <a:rPr lang="en-US" sz="1450" dirty="0"/>
            <a:t>part of the financial reporting entity. In addition, the assets are </a:t>
          </a:r>
          <a:r>
            <a:rPr lang="en-US" sz="1450" i="1" dirty="0"/>
            <a:t>not</a:t>
          </a:r>
          <a:r>
            <a:rPr lang="en-US" sz="1450" dirty="0"/>
            <a:t> derived from the government’s provision of goods or services to those organizations or other governments. </a:t>
          </a:r>
        </a:p>
      </dgm:t>
    </dgm:pt>
    <dgm:pt modelId="{79A477A6-961D-4338-9ABE-6C4802F14E9A}" type="parTrans" cxnId="{2A3FB77F-FEAA-4D21-8B0D-61FAB2B7E69F}">
      <dgm:prSet/>
      <dgm:spPr/>
      <dgm:t>
        <a:bodyPr/>
        <a:lstStyle/>
        <a:p>
          <a:endParaRPr lang="en-US"/>
        </a:p>
      </dgm:t>
    </dgm:pt>
    <dgm:pt modelId="{E896B62C-2C24-4B2F-909F-D5768B80D6B7}" type="sibTrans" cxnId="{2A3FB77F-FEAA-4D21-8B0D-61FAB2B7E69F}">
      <dgm:prSet/>
      <dgm:spPr/>
      <dgm:t>
        <a:bodyPr/>
        <a:lstStyle/>
        <a:p>
          <a:endParaRPr lang="en-US"/>
        </a:p>
      </dgm:t>
    </dgm:pt>
    <dgm:pt modelId="{07C1B6F8-E4BC-4762-9F2E-946129886F83}" type="pres">
      <dgm:prSet presAssocID="{45492175-A005-48D3-A02F-696764CB7A0F}" presName="linear" presStyleCnt="0">
        <dgm:presLayoutVars>
          <dgm:animLvl val="lvl"/>
          <dgm:resizeHandles val="exact"/>
        </dgm:presLayoutVars>
      </dgm:prSet>
      <dgm:spPr/>
    </dgm:pt>
    <dgm:pt modelId="{236CFA51-B5EB-48C0-863F-354ACF76E495}" type="pres">
      <dgm:prSet presAssocID="{C2AAE0A6-D945-4EF4-A26D-6070E5333D0B}" presName="parentText" presStyleLbl="node1" presStyleIdx="0" presStyleCnt="3" custScaleY="52150">
        <dgm:presLayoutVars>
          <dgm:chMax val="0"/>
          <dgm:bulletEnabled val="1"/>
        </dgm:presLayoutVars>
      </dgm:prSet>
      <dgm:spPr/>
    </dgm:pt>
    <dgm:pt modelId="{42F902C9-2F8A-4DA8-A0B3-99856A430477}" type="pres">
      <dgm:prSet presAssocID="{D900C623-B8F2-475F-B220-34A3C7FA0226}" presName="spacer" presStyleCnt="0"/>
      <dgm:spPr/>
    </dgm:pt>
    <dgm:pt modelId="{4024F6A0-707F-423B-B602-CEA89022F33C}" type="pres">
      <dgm:prSet presAssocID="{A4CD14BF-FC1C-4855-819B-91FF494C1E70}" presName="parentText" presStyleLbl="node1" presStyleIdx="1" presStyleCnt="3" custScaleY="53429">
        <dgm:presLayoutVars>
          <dgm:chMax val="0"/>
          <dgm:bulletEnabled val="1"/>
        </dgm:presLayoutVars>
      </dgm:prSet>
      <dgm:spPr/>
    </dgm:pt>
    <dgm:pt modelId="{6B13A6AE-368C-46E2-8B8C-9215371F4A1F}" type="pres">
      <dgm:prSet presAssocID="{A4CD14BF-FC1C-4855-819B-91FF494C1E70}" presName="childText" presStyleLbl="revTx" presStyleIdx="0" presStyleCnt="2">
        <dgm:presLayoutVars>
          <dgm:bulletEnabled val="1"/>
        </dgm:presLayoutVars>
      </dgm:prSet>
      <dgm:spPr/>
    </dgm:pt>
    <dgm:pt modelId="{54341429-D43E-459A-A7A7-DC54946D7C2D}" type="pres">
      <dgm:prSet presAssocID="{D8F6FC87-9F95-4627-9FF8-13A8EAAC202D}" presName="parentText" presStyleLbl="node1" presStyleIdx="2" presStyleCnt="3" custScaleY="51142">
        <dgm:presLayoutVars>
          <dgm:chMax val="0"/>
          <dgm:bulletEnabled val="1"/>
        </dgm:presLayoutVars>
      </dgm:prSet>
      <dgm:spPr/>
    </dgm:pt>
    <dgm:pt modelId="{E06FBB57-302F-4155-91AD-733CFFB9DBED}" type="pres">
      <dgm:prSet presAssocID="{D8F6FC87-9F95-4627-9FF8-13A8EAAC202D}" presName="childText" presStyleLbl="revTx" presStyleIdx="1" presStyleCnt="2">
        <dgm:presLayoutVars>
          <dgm:bulletEnabled val="1"/>
        </dgm:presLayoutVars>
      </dgm:prSet>
      <dgm:spPr/>
    </dgm:pt>
  </dgm:ptLst>
  <dgm:cxnLst>
    <dgm:cxn modelId="{3550C506-4398-4D07-9E24-F8CBF0D8E9D2}" type="presOf" srcId="{37A55E67-0551-4A5D-959C-2B443A203FAC}" destId="{E06FBB57-302F-4155-91AD-733CFFB9DBED}" srcOrd="0" destOrd="0" presId="urn:microsoft.com/office/officeart/2005/8/layout/vList2"/>
    <dgm:cxn modelId="{D26DDB1C-912E-4B9A-B38C-A6DA14035FD7}" type="presOf" srcId="{9B9BC1D8-EF49-475C-96DC-BF72A578E945}" destId="{6B13A6AE-368C-46E2-8B8C-9215371F4A1F}" srcOrd="0" destOrd="0" presId="urn:microsoft.com/office/officeart/2005/8/layout/vList2"/>
    <dgm:cxn modelId="{D01A6634-8B07-493B-84A2-F6988AA366CA}" type="presOf" srcId="{45492175-A005-48D3-A02F-696764CB7A0F}" destId="{07C1B6F8-E4BC-4762-9F2E-946129886F83}" srcOrd="0" destOrd="0" presId="urn:microsoft.com/office/officeart/2005/8/layout/vList2"/>
    <dgm:cxn modelId="{7F064135-C054-4CB3-AF47-978896182C2A}" type="presOf" srcId="{6DF2C887-4A02-4992-8B58-EDECAA4AB21A}" destId="{E06FBB57-302F-4155-91AD-733CFFB9DBED}" srcOrd="0" destOrd="1" presId="urn:microsoft.com/office/officeart/2005/8/layout/vList2"/>
    <dgm:cxn modelId="{BDE5A565-96BE-479A-95F4-55EFED6609D1}" srcId="{45492175-A005-48D3-A02F-696764CB7A0F}" destId="{C2AAE0A6-D945-4EF4-A26D-6070E5333D0B}" srcOrd="0" destOrd="0" parTransId="{673442F9-7ADE-4F4D-A947-C545A5BA4DAC}" sibTransId="{D900C623-B8F2-475F-B220-34A3C7FA0226}"/>
    <dgm:cxn modelId="{F1BFED78-4927-4B71-8BC3-214322F80710}" srcId="{A4CD14BF-FC1C-4855-819B-91FF494C1E70}" destId="{1898119B-0F2C-463C-A38E-87190832A543}" srcOrd="1" destOrd="0" parTransId="{83CEAE6E-E905-4CC1-9E0A-E196E66692B1}" sibTransId="{12AF7579-C49D-4868-960E-D1F7911BE221}"/>
    <dgm:cxn modelId="{2A3FB77F-FEAA-4D21-8B0D-61FAB2B7E69F}" srcId="{D8F6FC87-9F95-4627-9FF8-13A8EAAC202D}" destId="{3E95A4C8-74F6-46DF-8DF7-50E951E2900D}" srcOrd="2" destOrd="0" parTransId="{79A477A6-961D-4338-9ABE-6C4802F14E9A}" sibTransId="{E896B62C-2C24-4B2F-909F-D5768B80D6B7}"/>
    <dgm:cxn modelId="{5AE56986-F320-47CE-BFB6-6233D7499904}" type="presOf" srcId="{1898119B-0F2C-463C-A38E-87190832A543}" destId="{6B13A6AE-368C-46E2-8B8C-9215371F4A1F}" srcOrd="0" destOrd="1" presId="urn:microsoft.com/office/officeart/2005/8/layout/vList2"/>
    <dgm:cxn modelId="{D5E8AAAE-39A1-4326-A7AC-052A741E3653}" type="presOf" srcId="{3E95A4C8-74F6-46DF-8DF7-50E951E2900D}" destId="{E06FBB57-302F-4155-91AD-733CFFB9DBED}" srcOrd="0" destOrd="2" presId="urn:microsoft.com/office/officeart/2005/8/layout/vList2"/>
    <dgm:cxn modelId="{A61BF7B0-7A2F-451A-847C-0BEBDD93B54E}" srcId="{45492175-A005-48D3-A02F-696764CB7A0F}" destId="{D8F6FC87-9F95-4627-9FF8-13A8EAAC202D}" srcOrd="2" destOrd="0" parTransId="{4B5F15F4-2108-4D66-87F7-0F9C9016825B}" sibTransId="{20C02D3F-92B3-4EEA-A3EA-C2DC6C5DEEF5}"/>
    <dgm:cxn modelId="{46F2AEB1-3416-40D1-B383-21867B8C5EA2}" srcId="{D8F6FC87-9F95-4627-9FF8-13A8EAAC202D}" destId="{6DF2C887-4A02-4992-8B58-EDECAA4AB21A}" srcOrd="1" destOrd="0" parTransId="{CE4F3E64-C5B8-4E4D-9A87-CA9B52D7345C}" sibTransId="{3F9087A5-1358-41B4-A676-E25F27C6EBDE}"/>
    <dgm:cxn modelId="{FFD9F1BD-7C6E-4125-B485-2E7E17B1982A}" srcId="{D8F6FC87-9F95-4627-9FF8-13A8EAAC202D}" destId="{37A55E67-0551-4A5D-959C-2B443A203FAC}" srcOrd="0" destOrd="0" parTransId="{F75E6A59-5639-4219-AF98-6403BE3A33B3}" sibTransId="{0132D3E7-433B-4C59-BD01-22007BB5DF59}"/>
    <dgm:cxn modelId="{5D9DB9C6-8FE8-4E72-91BF-49B124C9D357}" type="presOf" srcId="{D8F6FC87-9F95-4627-9FF8-13A8EAAC202D}" destId="{54341429-D43E-459A-A7A7-DC54946D7C2D}" srcOrd="0" destOrd="0" presId="urn:microsoft.com/office/officeart/2005/8/layout/vList2"/>
    <dgm:cxn modelId="{0E7463EB-139B-44BB-8ADB-5DC3E0BD1C15}" type="presOf" srcId="{A4CD14BF-FC1C-4855-819B-91FF494C1E70}" destId="{4024F6A0-707F-423B-B602-CEA89022F33C}" srcOrd="0" destOrd="0" presId="urn:microsoft.com/office/officeart/2005/8/layout/vList2"/>
    <dgm:cxn modelId="{CEAEE9F8-B42E-48C8-A326-41C0D89F609D}" srcId="{45492175-A005-48D3-A02F-696764CB7A0F}" destId="{A4CD14BF-FC1C-4855-819B-91FF494C1E70}" srcOrd="1" destOrd="0" parTransId="{5A3FF8BA-9ACD-4390-BFC6-F836EE900E69}" sibTransId="{65D9768B-DEB4-465A-8ED7-80AD6F9A0D83}"/>
    <dgm:cxn modelId="{E93D5FF9-8EC4-49F0-826D-314D1E5C93D1}" type="presOf" srcId="{C2AAE0A6-D945-4EF4-A26D-6070E5333D0B}" destId="{236CFA51-B5EB-48C0-863F-354ACF76E495}" srcOrd="0" destOrd="0" presId="urn:microsoft.com/office/officeart/2005/8/layout/vList2"/>
    <dgm:cxn modelId="{E3E664FD-2A4D-4E53-8AA2-0B07A99144C1}" srcId="{A4CD14BF-FC1C-4855-819B-91FF494C1E70}" destId="{9B9BC1D8-EF49-475C-96DC-BF72A578E945}" srcOrd="0" destOrd="0" parTransId="{F374BFD9-0F41-48C6-8D3F-768E6E01F835}" sibTransId="{A41601C3-F039-4F11-8EC8-4B9AE194D1B5}"/>
    <dgm:cxn modelId="{73F2AFC9-DC86-4394-BB45-43BC005D5B8A}" type="presParOf" srcId="{07C1B6F8-E4BC-4762-9F2E-946129886F83}" destId="{236CFA51-B5EB-48C0-863F-354ACF76E495}" srcOrd="0" destOrd="0" presId="urn:microsoft.com/office/officeart/2005/8/layout/vList2"/>
    <dgm:cxn modelId="{C60C36F5-0A6E-4E52-AEE7-59C211173EE5}" type="presParOf" srcId="{07C1B6F8-E4BC-4762-9F2E-946129886F83}" destId="{42F902C9-2F8A-4DA8-A0B3-99856A430477}" srcOrd="1" destOrd="0" presId="urn:microsoft.com/office/officeart/2005/8/layout/vList2"/>
    <dgm:cxn modelId="{27DB26B9-B094-455D-8F73-5D990B7D052D}" type="presParOf" srcId="{07C1B6F8-E4BC-4762-9F2E-946129886F83}" destId="{4024F6A0-707F-423B-B602-CEA89022F33C}" srcOrd="2" destOrd="0" presId="urn:microsoft.com/office/officeart/2005/8/layout/vList2"/>
    <dgm:cxn modelId="{A10A5723-CC11-4C76-B1EF-FB3C66277FE2}" type="presParOf" srcId="{07C1B6F8-E4BC-4762-9F2E-946129886F83}" destId="{6B13A6AE-368C-46E2-8B8C-9215371F4A1F}" srcOrd="3" destOrd="0" presId="urn:microsoft.com/office/officeart/2005/8/layout/vList2"/>
    <dgm:cxn modelId="{BA89F1F1-5731-44C5-B439-AC28B49BE9F9}" type="presParOf" srcId="{07C1B6F8-E4BC-4762-9F2E-946129886F83}" destId="{54341429-D43E-459A-A7A7-DC54946D7C2D}" srcOrd="4" destOrd="0" presId="urn:microsoft.com/office/officeart/2005/8/layout/vList2"/>
    <dgm:cxn modelId="{FD6E00E0-10A2-45B5-855D-DB57933BB43B}" type="presParOf" srcId="{07C1B6F8-E4BC-4762-9F2E-946129886F83}" destId="{E06FBB57-302F-4155-91AD-733CFFB9DBE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37662-3059-FB47-827E-8DB13A2F592A}">
      <dsp:nvSpPr>
        <dsp:cNvPr id="0" name=""/>
        <dsp:cNvSpPr/>
      </dsp:nvSpPr>
      <dsp:spPr>
        <a:xfrm>
          <a:off x="0" y="80380"/>
          <a:ext cx="7677150" cy="1072579"/>
        </a:xfrm>
        <a:prstGeom prst="roundRect">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571500" lvl="0" indent="-571500" algn="l" defTabSz="1200150" rtl="0">
            <a:lnSpc>
              <a:spcPct val="90000"/>
            </a:lnSpc>
            <a:spcBef>
              <a:spcPct val="0"/>
            </a:spcBef>
            <a:spcAft>
              <a:spcPct val="35000"/>
            </a:spcAft>
            <a:buNone/>
          </a:pPr>
          <a:r>
            <a:rPr lang="en-US" sz="2700" b="1" kern="1200" dirty="0">
              <a:solidFill>
                <a:schemeClr val="bg1"/>
              </a:solidFill>
            </a:rPr>
            <a:t>1.  GASB Statement No. 84 – Fiduciary Activities</a:t>
          </a:r>
        </a:p>
      </dsp:txBody>
      <dsp:txXfrm>
        <a:off x="52359" y="132739"/>
        <a:ext cx="7572432" cy="967861"/>
      </dsp:txXfrm>
    </dsp:sp>
    <dsp:sp modelId="{9E10CFB0-F706-B64E-9BA6-664686368E6E}">
      <dsp:nvSpPr>
        <dsp:cNvPr id="0" name=""/>
        <dsp:cNvSpPr/>
      </dsp:nvSpPr>
      <dsp:spPr>
        <a:xfrm>
          <a:off x="0" y="1230719"/>
          <a:ext cx="7677150" cy="1072579"/>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solidFill>
                <a:schemeClr val="bg1"/>
              </a:solidFill>
            </a:rPr>
            <a:t>2.  Additional Guidance</a:t>
          </a:r>
        </a:p>
      </dsp:txBody>
      <dsp:txXfrm>
        <a:off x="52359" y="1283078"/>
        <a:ext cx="7572432" cy="967861"/>
      </dsp:txXfrm>
    </dsp:sp>
    <dsp:sp modelId="{3A0D22F8-61AB-E44A-9A09-5DEA38EC03C1}">
      <dsp:nvSpPr>
        <dsp:cNvPr id="0" name=""/>
        <dsp:cNvSpPr/>
      </dsp:nvSpPr>
      <dsp:spPr>
        <a:xfrm>
          <a:off x="0" y="2381058"/>
          <a:ext cx="7677150" cy="1072579"/>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571500" lvl="0" indent="-571500" algn="l" defTabSz="1200150" rtl="0">
            <a:lnSpc>
              <a:spcPct val="90000"/>
            </a:lnSpc>
            <a:spcBef>
              <a:spcPct val="0"/>
            </a:spcBef>
            <a:spcAft>
              <a:spcPct val="35000"/>
            </a:spcAft>
            <a:buNone/>
          </a:pPr>
          <a:r>
            <a:rPr lang="en-US" sz="2700" b="1" kern="1200" dirty="0">
              <a:solidFill>
                <a:schemeClr val="bg1"/>
              </a:solidFill>
            </a:rPr>
            <a:t>3.  Implementation – Agency and Local Government</a:t>
          </a:r>
          <a:endParaRPr lang="en-US" sz="2700" kern="1200" dirty="0"/>
        </a:p>
      </dsp:txBody>
      <dsp:txXfrm>
        <a:off x="52359" y="2433417"/>
        <a:ext cx="7572432" cy="967861"/>
      </dsp:txXfrm>
    </dsp:sp>
    <dsp:sp modelId="{94E21CA7-73CB-4647-91DC-024683606FBC}">
      <dsp:nvSpPr>
        <dsp:cNvPr id="0" name=""/>
        <dsp:cNvSpPr/>
      </dsp:nvSpPr>
      <dsp:spPr>
        <a:xfrm>
          <a:off x="0" y="3531397"/>
          <a:ext cx="7677150" cy="1072579"/>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solidFill>
                <a:schemeClr val="bg1"/>
              </a:solidFill>
            </a:rPr>
            <a:t>4.  Fiduciaries Activities Presentation – Old vs New Examples</a:t>
          </a:r>
          <a:endParaRPr lang="en-US" sz="2700" kern="1200" dirty="0"/>
        </a:p>
      </dsp:txBody>
      <dsp:txXfrm>
        <a:off x="52359" y="3583756"/>
        <a:ext cx="7572432" cy="9678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1DD18-9FEA-433D-BB75-5C88E68DD554}">
      <dsp:nvSpPr>
        <dsp:cNvPr id="0" name=""/>
        <dsp:cNvSpPr/>
      </dsp:nvSpPr>
      <dsp:spPr>
        <a:xfrm>
          <a:off x="0" y="4894"/>
          <a:ext cx="8679744" cy="757023"/>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Early Implementation of GASB 84 in June 30, 2018</a:t>
          </a:r>
        </a:p>
      </dsp:txBody>
      <dsp:txXfrm>
        <a:off x="0" y="4894"/>
        <a:ext cx="8679744" cy="757023"/>
      </dsp:txXfrm>
    </dsp:sp>
    <dsp:sp modelId="{98697B4B-96BC-4528-805D-0D6FD2791428}">
      <dsp:nvSpPr>
        <dsp:cNvPr id="0" name=""/>
        <dsp:cNvSpPr/>
      </dsp:nvSpPr>
      <dsp:spPr>
        <a:xfrm>
          <a:off x="4238" y="838876"/>
          <a:ext cx="2890422" cy="4212726"/>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Before implementation guidance</a:t>
          </a:r>
        </a:p>
        <a:p>
          <a:pPr marL="0" lvl="0" indent="0" algn="ctr" defTabSz="1111250">
            <a:lnSpc>
              <a:spcPct val="90000"/>
            </a:lnSpc>
            <a:spcBef>
              <a:spcPct val="0"/>
            </a:spcBef>
            <a:spcAft>
              <a:spcPct val="35000"/>
            </a:spcAft>
            <a:buNone/>
          </a:pPr>
          <a:r>
            <a:rPr lang="en-US" sz="2500" kern="1200" dirty="0"/>
            <a:t>Change was only in presentation</a:t>
          </a:r>
        </a:p>
      </dsp:txBody>
      <dsp:txXfrm>
        <a:off x="4238" y="838876"/>
        <a:ext cx="2890422" cy="4212726"/>
      </dsp:txXfrm>
    </dsp:sp>
    <dsp:sp modelId="{446E117A-0501-4937-8B48-7849381F3050}">
      <dsp:nvSpPr>
        <dsp:cNvPr id="0" name=""/>
        <dsp:cNvSpPr/>
      </dsp:nvSpPr>
      <dsp:spPr>
        <a:xfrm>
          <a:off x="2894660" y="812798"/>
          <a:ext cx="2890422" cy="4118570"/>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r>
            <a:rPr lang="en-US" sz="2500" kern="1200" dirty="0"/>
            <a:t>Had 4 Agency funds which became 4 Custodial Funds (All presented as a fund in Statement of Fiduciary Net Position and Statement of Changes in Fiduciary Net Position)</a:t>
          </a:r>
        </a:p>
      </dsp:txBody>
      <dsp:txXfrm>
        <a:off x="2894660" y="812798"/>
        <a:ext cx="2890422" cy="4118570"/>
      </dsp:txXfrm>
    </dsp:sp>
    <dsp:sp modelId="{85DBAFEA-28CA-4485-9548-1A7B5AA93DCE}">
      <dsp:nvSpPr>
        <dsp:cNvPr id="0" name=""/>
        <dsp:cNvSpPr/>
      </dsp:nvSpPr>
      <dsp:spPr>
        <a:xfrm>
          <a:off x="5785083" y="884267"/>
          <a:ext cx="2890422" cy="412194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Still want fund in question to be a custodial fund</a:t>
          </a:r>
        </a:p>
      </dsp:txBody>
      <dsp:txXfrm>
        <a:off x="5785083" y="884267"/>
        <a:ext cx="2890422" cy="4121944"/>
      </dsp:txXfrm>
    </dsp:sp>
    <dsp:sp modelId="{47C4AE46-856D-400D-88AA-1B8378C75F60}">
      <dsp:nvSpPr>
        <dsp:cNvPr id="0" name=""/>
        <dsp:cNvSpPr/>
      </dsp:nvSpPr>
      <dsp:spPr>
        <a:xfrm>
          <a:off x="0" y="4495143"/>
          <a:ext cx="8679744" cy="364015"/>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1DD18-9FEA-433D-BB75-5C88E68DD554}">
      <dsp:nvSpPr>
        <dsp:cNvPr id="0" name=""/>
        <dsp:cNvSpPr/>
      </dsp:nvSpPr>
      <dsp:spPr>
        <a:xfrm>
          <a:off x="0" y="556580"/>
          <a:ext cx="8679744" cy="709940"/>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Presentation</a:t>
          </a:r>
        </a:p>
      </dsp:txBody>
      <dsp:txXfrm>
        <a:off x="0" y="556580"/>
        <a:ext cx="8679744" cy="709940"/>
      </dsp:txXfrm>
    </dsp:sp>
    <dsp:sp modelId="{98697B4B-96BC-4528-805D-0D6FD2791428}">
      <dsp:nvSpPr>
        <dsp:cNvPr id="0" name=""/>
        <dsp:cNvSpPr/>
      </dsp:nvSpPr>
      <dsp:spPr>
        <a:xfrm>
          <a:off x="4238" y="1274765"/>
          <a:ext cx="2890422" cy="307238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GFOA comment on presentation</a:t>
          </a:r>
        </a:p>
      </dsp:txBody>
      <dsp:txXfrm>
        <a:off x="4238" y="1274765"/>
        <a:ext cx="2890422" cy="3072384"/>
      </dsp:txXfrm>
    </dsp:sp>
    <dsp:sp modelId="{446E117A-0501-4937-8B48-7849381F3050}">
      <dsp:nvSpPr>
        <dsp:cNvPr id="0" name=""/>
        <dsp:cNvSpPr/>
      </dsp:nvSpPr>
      <dsp:spPr>
        <a:xfrm>
          <a:off x="2894660" y="1274765"/>
          <a:ext cx="2890422" cy="307238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br>
            <a:rPr lang="en-US" sz="2500" kern="1200" dirty="0"/>
          </a:br>
          <a:r>
            <a:rPr lang="en-US" sz="2500" kern="1200" dirty="0"/>
            <a:t>Custodial funds should be a total with combining statement presented as SI</a:t>
          </a:r>
        </a:p>
      </dsp:txBody>
      <dsp:txXfrm>
        <a:off x="2894660" y="1274765"/>
        <a:ext cx="2890422" cy="3072384"/>
      </dsp:txXfrm>
    </dsp:sp>
    <dsp:sp modelId="{85DBAFEA-28CA-4485-9548-1A7B5AA93DCE}">
      <dsp:nvSpPr>
        <dsp:cNvPr id="0" name=""/>
        <dsp:cNvSpPr/>
      </dsp:nvSpPr>
      <dsp:spPr>
        <a:xfrm>
          <a:off x="5785083" y="1274765"/>
          <a:ext cx="2890422" cy="307238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Significant comment – one that if not corrected could preclude the awarding of the certificate in future years</a:t>
          </a:r>
        </a:p>
      </dsp:txBody>
      <dsp:txXfrm>
        <a:off x="5785083" y="1274765"/>
        <a:ext cx="2890422" cy="3072384"/>
      </dsp:txXfrm>
    </dsp:sp>
    <dsp:sp modelId="{47C4AE46-856D-400D-88AA-1B8378C75F60}">
      <dsp:nvSpPr>
        <dsp:cNvPr id="0" name=""/>
        <dsp:cNvSpPr/>
      </dsp:nvSpPr>
      <dsp:spPr>
        <a:xfrm>
          <a:off x="0" y="4264464"/>
          <a:ext cx="8679744" cy="341376"/>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1DD18-9FEA-433D-BB75-5C88E68DD554}">
      <dsp:nvSpPr>
        <dsp:cNvPr id="0" name=""/>
        <dsp:cNvSpPr/>
      </dsp:nvSpPr>
      <dsp:spPr>
        <a:xfrm>
          <a:off x="0" y="556580"/>
          <a:ext cx="8679744" cy="709940"/>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Fund has multiple participants</a:t>
          </a:r>
        </a:p>
      </dsp:txBody>
      <dsp:txXfrm>
        <a:off x="0" y="556580"/>
        <a:ext cx="8679744" cy="709940"/>
      </dsp:txXfrm>
    </dsp:sp>
    <dsp:sp modelId="{98697B4B-96BC-4528-805D-0D6FD2791428}">
      <dsp:nvSpPr>
        <dsp:cNvPr id="0" name=""/>
        <dsp:cNvSpPr/>
      </dsp:nvSpPr>
      <dsp:spPr>
        <a:xfrm>
          <a:off x="4238" y="1274765"/>
          <a:ext cx="2890422" cy="307238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All participants contribute funds for projects.</a:t>
          </a:r>
        </a:p>
      </dsp:txBody>
      <dsp:txXfrm>
        <a:off x="4238" y="1274765"/>
        <a:ext cx="2890422" cy="3072384"/>
      </dsp:txXfrm>
    </dsp:sp>
    <dsp:sp modelId="{446E117A-0501-4937-8B48-7849381F3050}">
      <dsp:nvSpPr>
        <dsp:cNvPr id="0" name=""/>
        <dsp:cNvSpPr/>
      </dsp:nvSpPr>
      <dsp:spPr>
        <a:xfrm>
          <a:off x="2894660" y="1274765"/>
          <a:ext cx="2890422" cy="307238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br>
            <a:rPr lang="en-US" sz="2500" kern="1200" dirty="0"/>
          </a:br>
          <a:r>
            <a:rPr lang="en-US" sz="2500" kern="1200" dirty="0"/>
            <a:t>Main contributions are from the government administering the fund not the external participate.</a:t>
          </a:r>
        </a:p>
      </dsp:txBody>
      <dsp:txXfrm>
        <a:off x="2894660" y="1274765"/>
        <a:ext cx="2890422" cy="3072384"/>
      </dsp:txXfrm>
    </dsp:sp>
    <dsp:sp modelId="{85DBAFEA-28CA-4485-9548-1A7B5AA93DCE}">
      <dsp:nvSpPr>
        <dsp:cNvPr id="0" name=""/>
        <dsp:cNvSpPr/>
      </dsp:nvSpPr>
      <dsp:spPr>
        <a:xfrm>
          <a:off x="5785083" y="1274765"/>
          <a:ext cx="2890422" cy="307238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Agreements with 2 external participants require a Fiduciary Fund to be set up for these funds.</a:t>
          </a:r>
        </a:p>
      </dsp:txBody>
      <dsp:txXfrm>
        <a:off x="5785083" y="1274765"/>
        <a:ext cx="2890422" cy="3072384"/>
      </dsp:txXfrm>
    </dsp:sp>
    <dsp:sp modelId="{47C4AE46-856D-400D-88AA-1B8378C75F60}">
      <dsp:nvSpPr>
        <dsp:cNvPr id="0" name=""/>
        <dsp:cNvSpPr/>
      </dsp:nvSpPr>
      <dsp:spPr>
        <a:xfrm>
          <a:off x="0" y="4264464"/>
          <a:ext cx="8679744" cy="341376"/>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B8C03-76C4-4EB8-A1B3-D8A3715EEE85}">
      <dsp:nvSpPr>
        <dsp:cNvPr id="0" name=""/>
        <dsp:cNvSpPr/>
      </dsp:nvSpPr>
      <dsp:spPr>
        <a:xfrm>
          <a:off x="0" y="479207"/>
          <a:ext cx="8729133" cy="759176"/>
        </a:xfrm>
        <a:prstGeom prst="rect">
          <a:avLst/>
        </a:prstGeom>
        <a:solidFill>
          <a:schemeClr val="dk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Revenue sources</a:t>
          </a:r>
        </a:p>
      </dsp:txBody>
      <dsp:txXfrm>
        <a:off x="0" y="479207"/>
        <a:ext cx="8729133" cy="759176"/>
      </dsp:txXfrm>
    </dsp:sp>
    <dsp:sp modelId="{22397627-0770-4471-A59C-01C7AEE5F323}">
      <dsp:nvSpPr>
        <dsp:cNvPr id="0" name=""/>
        <dsp:cNvSpPr/>
      </dsp:nvSpPr>
      <dsp:spPr>
        <a:xfrm>
          <a:off x="0" y="1243894"/>
          <a:ext cx="4364566" cy="2951480"/>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External participants contribute funds for specific joint projects, i.e., the City provides $40k for a portion of a sidewalk and has the government do the work.</a:t>
          </a:r>
        </a:p>
      </dsp:txBody>
      <dsp:txXfrm>
        <a:off x="0" y="1243894"/>
        <a:ext cx="4364566" cy="2951480"/>
      </dsp:txXfrm>
    </dsp:sp>
    <dsp:sp modelId="{C00344A9-6CF8-41F7-8468-65EFD13A72B4}">
      <dsp:nvSpPr>
        <dsp:cNvPr id="0" name=""/>
        <dsp:cNvSpPr/>
      </dsp:nvSpPr>
      <dsp:spPr>
        <a:xfrm>
          <a:off x="4364566" y="1243894"/>
          <a:ext cx="4364566" cy="2951480"/>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 local government provides some of their bond money to the fund for the joint project.</a:t>
          </a:r>
        </a:p>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endParaRPr lang="en-US" sz="2800" kern="1200" dirty="0"/>
        </a:p>
      </dsp:txBody>
      <dsp:txXfrm>
        <a:off x="4364566" y="1243894"/>
        <a:ext cx="4364566" cy="2951480"/>
      </dsp:txXfrm>
    </dsp:sp>
    <dsp:sp modelId="{9060F580-B948-4080-9483-EAD33662EB9A}">
      <dsp:nvSpPr>
        <dsp:cNvPr id="0" name=""/>
        <dsp:cNvSpPr/>
      </dsp:nvSpPr>
      <dsp:spPr>
        <a:xfrm>
          <a:off x="0" y="4195374"/>
          <a:ext cx="8729133" cy="327942"/>
        </a:xfrm>
        <a:prstGeom prst="rect">
          <a:avLst/>
        </a:prstGeom>
        <a:solidFill>
          <a:schemeClr val="dk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15AA1-BD56-4852-AE1C-9408C748A192}">
      <dsp:nvSpPr>
        <dsp:cNvPr id="0" name=""/>
        <dsp:cNvSpPr/>
      </dsp:nvSpPr>
      <dsp:spPr>
        <a:xfrm>
          <a:off x="0" y="456032"/>
          <a:ext cx="8710788" cy="788466"/>
        </a:xfrm>
        <a:prstGeom prst="rect">
          <a:avLst/>
        </a:prstGeom>
        <a:solidFill>
          <a:schemeClr val="dk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Fund Administration</a:t>
          </a:r>
        </a:p>
      </dsp:txBody>
      <dsp:txXfrm>
        <a:off x="0" y="456032"/>
        <a:ext cx="8710788" cy="788466"/>
      </dsp:txXfrm>
    </dsp:sp>
    <dsp:sp modelId="{C07960D7-70FF-404F-BC43-A701C6571571}">
      <dsp:nvSpPr>
        <dsp:cNvPr id="0" name=""/>
        <dsp:cNvSpPr/>
      </dsp:nvSpPr>
      <dsp:spPr>
        <a:xfrm>
          <a:off x="4253" y="1204544"/>
          <a:ext cx="2900760" cy="282079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Local government will hold the cash, receipt funds received from other participants, and make the payment.</a:t>
          </a:r>
        </a:p>
      </dsp:txBody>
      <dsp:txXfrm>
        <a:off x="4253" y="1204544"/>
        <a:ext cx="2900760" cy="2820797"/>
      </dsp:txXfrm>
    </dsp:sp>
    <dsp:sp modelId="{8FB57969-3F09-44CA-9EF3-7E30C07E45EE}">
      <dsp:nvSpPr>
        <dsp:cNvPr id="0" name=""/>
        <dsp:cNvSpPr/>
      </dsp:nvSpPr>
      <dsp:spPr>
        <a:xfrm>
          <a:off x="2905013" y="1204544"/>
          <a:ext cx="2900760" cy="282079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Local government will oversee the procurement process.</a:t>
          </a:r>
        </a:p>
        <a:p>
          <a:pPr marL="0" lvl="0" indent="0" algn="ctr" defTabSz="1066800">
            <a:lnSpc>
              <a:spcPct val="90000"/>
            </a:lnSpc>
            <a:spcBef>
              <a:spcPct val="0"/>
            </a:spcBef>
            <a:spcAft>
              <a:spcPct val="35000"/>
            </a:spcAft>
            <a:buNone/>
          </a:pPr>
          <a:r>
            <a:rPr lang="en-US" sz="2400" kern="1200" dirty="0"/>
            <a:t>One member of each participating entity is involved in Bid/RFP process</a:t>
          </a:r>
        </a:p>
      </dsp:txBody>
      <dsp:txXfrm>
        <a:off x="2905013" y="1204544"/>
        <a:ext cx="2900760" cy="2820797"/>
      </dsp:txXfrm>
    </dsp:sp>
    <dsp:sp modelId="{28F1E9C6-EA23-4D90-8DA5-42F5882CCD72}">
      <dsp:nvSpPr>
        <dsp:cNvPr id="0" name=""/>
        <dsp:cNvSpPr/>
      </dsp:nvSpPr>
      <dsp:spPr>
        <a:xfrm>
          <a:off x="5805774" y="1204544"/>
          <a:ext cx="2900760" cy="282079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Project invoices go to other participants for agreement for payment as part of approval process.</a:t>
          </a:r>
        </a:p>
      </dsp:txBody>
      <dsp:txXfrm>
        <a:off x="5805774" y="1204544"/>
        <a:ext cx="2900760" cy="2820797"/>
      </dsp:txXfrm>
    </dsp:sp>
    <dsp:sp modelId="{C816C59A-DD58-4FB4-AE12-393405BCC599}">
      <dsp:nvSpPr>
        <dsp:cNvPr id="0" name=""/>
        <dsp:cNvSpPr/>
      </dsp:nvSpPr>
      <dsp:spPr>
        <a:xfrm>
          <a:off x="0" y="4025341"/>
          <a:ext cx="8710788" cy="313421"/>
        </a:xfrm>
        <a:prstGeom prst="rect">
          <a:avLst/>
        </a:prstGeom>
        <a:solidFill>
          <a:schemeClr val="dk1">
            <a:shade val="8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0FA06-218E-45B8-AF07-A975C98D5383}">
      <dsp:nvSpPr>
        <dsp:cNvPr id="0" name=""/>
        <dsp:cNvSpPr/>
      </dsp:nvSpPr>
      <dsp:spPr>
        <a:xfrm>
          <a:off x="-5103619" y="-781832"/>
          <a:ext cx="6077809" cy="6077809"/>
        </a:xfrm>
        <a:prstGeom prst="blockArc">
          <a:avLst>
            <a:gd name="adj1" fmla="val 18900000"/>
            <a:gd name="adj2" fmla="val 2700000"/>
            <a:gd name="adj3" fmla="val 355"/>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2AD975-04BB-498C-9F2E-AC94A61D81A0}">
      <dsp:nvSpPr>
        <dsp:cNvPr id="0" name=""/>
        <dsp:cNvSpPr/>
      </dsp:nvSpPr>
      <dsp:spPr>
        <a:xfrm>
          <a:off x="626563" y="451414"/>
          <a:ext cx="8285807" cy="902828"/>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662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All fiduciary funds should be included in the statement of fiduciary net position.</a:t>
          </a:r>
        </a:p>
      </dsp:txBody>
      <dsp:txXfrm>
        <a:off x="626563" y="451414"/>
        <a:ext cx="8285807" cy="902828"/>
      </dsp:txXfrm>
    </dsp:sp>
    <dsp:sp modelId="{12501C64-2639-4108-AF41-54D4645D390C}">
      <dsp:nvSpPr>
        <dsp:cNvPr id="0" name=""/>
        <dsp:cNvSpPr/>
      </dsp:nvSpPr>
      <dsp:spPr>
        <a:xfrm>
          <a:off x="0" y="338560"/>
          <a:ext cx="1128536" cy="1128536"/>
        </a:xfrm>
        <a:prstGeom prst="ellipse">
          <a:avLst/>
        </a:prstGeom>
        <a:blipFill rotWithShape="0">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D13D40-A7E6-40BC-86C7-EA384BD920FD}">
      <dsp:nvSpPr>
        <dsp:cNvPr id="0" name=""/>
        <dsp:cNvSpPr/>
      </dsp:nvSpPr>
      <dsp:spPr>
        <a:xfrm>
          <a:off x="954741" y="1805657"/>
          <a:ext cx="7957629" cy="902828"/>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662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Additions should be disaggregated* by source and, if applicable, separately display investment earnings, investment costs, and net investment earnings.</a:t>
          </a:r>
        </a:p>
      </dsp:txBody>
      <dsp:txXfrm>
        <a:off x="954741" y="1805657"/>
        <a:ext cx="7957629" cy="902828"/>
      </dsp:txXfrm>
    </dsp:sp>
    <dsp:sp modelId="{AE63951D-EDE6-4655-944D-C590188DB2F8}">
      <dsp:nvSpPr>
        <dsp:cNvPr id="0" name=""/>
        <dsp:cNvSpPr/>
      </dsp:nvSpPr>
      <dsp:spPr>
        <a:xfrm>
          <a:off x="390473" y="1692804"/>
          <a:ext cx="1128536" cy="1128536"/>
        </a:xfrm>
        <a:prstGeom prst="ellipse">
          <a:avLst/>
        </a:prstGeom>
        <a:blipFill rotWithShape="0">
          <a:blip xmlns:r="http://schemas.openxmlformats.org/officeDocument/2006/relationships" r:embed="rId1"/>
          <a:stretch>
            <a:fillRect/>
          </a:stretch>
        </a:blipFill>
        <a:ln w="25400" cap="flat" cmpd="sng" algn="ctr">
          <a:solidFill>
            <a:schemeClr val="accent1">
              <a:shade val="80000"/>
              <a:hueOff val="362391"/>
              <a:satOff val="-42420"/>
              <a:lumOff val="21065"/>
              <a:alphaOff val="0"/>
            </a:schemeClr>
          </a:solidFill>
          <a:prstDash val="solid"/>
        </a:ln>
        <a:effectLst/>
      </dsp:spPr>
      <dsp:style>
        <a:lnRef idx="2">
          <a:scrgbClr r="0" g="0" b="0"/>
        </a:lnRef>
        <a:fillRef idx="1">
          <a:scrgbClr r="0" g="0" b="0"/>
        </a:fillRef>
        <a:effectRef idx="0">
          <a:scrgbClr r="0" g="0" b="0"/>
        </a:effectRef>
        <a:fontRef idx="minor"/>
      </dsp:style>
    </dsp:sp>
    <dsp:sp modelId="{112D6FAB-8010-4D99-99B9-1066EAE9CE2C}">
      <dsp:nvSpPr>
        <dsp:cNvPr id="0" name=""/>
        <dsp:cNvSpPr/>
      </dsp:nvSpPr>
      <dsp:spPr>
        <a:xfrm>
          <a:off x="626563" y="3159900"/>
          <a:ext cx="8285807" cy="902828"/>
        </a:xfrm>
        <a:prstGeom prst="rect">
          <a:avLst/>
        </a:prstGeom>
        <a:solidFill>
          <a:schemeClr val="accent1">
            <a:shade val="80000"/>
            <a:hueOff val="724782"/>
            <a:satOff val="-84840"/>
            <a:lumOff val="421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662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Deductions should be disaggregated* by type, and if applicable, separately display administrative costs.</a:t>
          </a:r>
        </a:p>
      </dsp:txBody>
      <dsp:txXfrm>
        <a:off x="626563" y="3159900"/>
        <a:ext cx="8285807" cy="902828"/>
      </dsp:txXfrm>
    </dsp:sp>
    <dsp:sp modelId="{63283E33-F653-42A0-AB97-315A86F8B9AB}">
      <dsp:nvSpPr>
        <dsp:cNvPr id="0" name=""/>
        <dsp:cNvSpPr/>
      </dsp:nvSpPr>
      <dsp:spPr>
        <a:xfrm>
          <a:off x="62295" y="3047047"/>
          <a:ext cx="1128536" cy="1128536"/>
        </a:xfrm>
        <a:prstGeom prst="ellipse">
          <a:avLst/>
        </a:prstGeom>
        <a:blipFill rotWithShape="0">
          <a:blip xmlns:r="http://schemas.openxmlformats.org/officeDocument/2006/relationships" r:embed="rId1"/>
          <a:stretch>
            <a:fillRect/>
          </a:stretch>
        </a:blipFill>
        <a:ln w="25400" cap="flat" cmpd="sng" algn="ctr">
          <a:solidFill>
            <a:schemeClr val="accent1">
              <a:shade val="80000"/>
              <a:hueOff val="724782"/>
              <a:satOff val="-84840"/>
              <a:lumOff val="4213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32ABC-1451-4277-8131-48F5A87B2E1B}">
      <dsp:nvSpPr>
        <dsp:cNvPr id="0" name=""/>
        <dsp:cNvSpPr/>
      </dsp:nvSpPr>
      <dsp:spPr>
        <a:xfrm>
          <a:off x="0" y="7216"/>
          <a:ext cx="8839200" cy="209169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865C4B0-13A7-4886-933E-D1740851E40B}">
      <dsp:nvSpPr>
        <dsp:cNvPr id="0" name=""/>
        <dsp:cNvSpPr/>
      </dsp:nvSpPr>
      <dsp:spPr>
        <a:xfrm>
          <a:off x="265176" y="278892"/>
          <a:ext cx="2596514" cy="153390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4A11ADC-6EE9-4808-BDBF-3792C30D6D5F}">
      <dsp:nvSpPr>
        <dsp:cNvPr id="0" name=""/>
        <dsp:cNvSpPr/>
      </dsp:nvSpPr>
      <dsp:spPr>
        <a:xfrm rot="10800000">
          <a:off x="265176" y="2091689"/>
          <a:ext cx="2596514" cy="2556510"/>
        </a:xfrm>
        <a:prstGeom prst="round2SameRect">
          <a:avLst>
            <a:gd name="adj1" fmla="val 10500"/>
            <a:gd name="adj2" fmla="val 0"/>
          </a:avLst>
        </a:prstGeom>
        <a:solidFill>
          <a:schemeClr val="accent1">
            <a:hueOff val="0"/>
            <a:satOff val="0"/>
            <a:lumOff val="0"/>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The Board issued Statement 84 to clarify when a government has a fiduciary responsibility and is required to present fiduciary fund financial statements.</a:t>
          </a:r>
        </a:p>
      </dsp:txBody>
      <dsp:txXfrm rot="10800000">
        <a:off x="343798" y="2091689"/>
        <a:ext cx="2439270" cy="2477888"/>
      </dsp:txXfrm>
    </dsp:sp>
    <dsp:sp modelId="{137A696D-134A-443D-853A-B065A0C815DC}">
      <dsp:nvSpPr>
        <dsp:cNvPr id="0" name=""/>
        <dsp:cNvSpPr/>
      </dsp:nvSpPr>
      <dsp:spPr>
        <a:xfrm>
          <a:off x="3117992" y="288570"/>
          <a:ext cx="2596514" cy="153390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664921B-8072-4CFB-BA16-029638EF4E64}">
      <dsp:nvSpPr>
        <dsp:cNvPr id="0" name=""/>
        <dsp:cNvSpPr/>
      </dsp:nvSpPr>
      <dsp:spPr>
        <a:xfrm rot="10800000">
          <a:off x="3121342" y="2091689"/>
          <a:ext cx="2596514" cy="2556510"/>
        </a:xfrm>
        <a:prstGeom prst="round2SameRect">
          <a:avLst>
            <a:gd name="adj1" fmla="val 10500"/>
            <a:gd name="adj2" fmla="val 0"/>
          </a:avLst>
        </a:prstGeom>
        <a:solidFill>
          <a:schemeClr val="accent1">
            <a:hueOff val="0"/>
            <a:satOff val="0"/>
            <a:lumOff val="0"/>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Existing standards require reporting of fiduciary responsibilities but do not define what they are; use of private-purpose trust funds and agency funds is inconsistent; business-type activities are uncertain about how to report fiduciary activities.</a:t>
          </a:r>
        </a:p>
      </dsp:txBody>
      <dsp:txXfrm rot="10800000">
        <a:off x="3199964" y="2091689"/>
        <a:ext cx="2439270" cy="2477888"/>
      </dsp:txXfrm>
    </dsp:sp>
    <dsp:sp modelId="{BEE750EE-B2C3-4811-AAE5-6C854789CDB3}">
      <dsp:nvSpPr>
        <dsp:cNvPr id="0" name=""/>
        <dsp:cNvSpPr/>
      </dsp:nvSpPr>
      <dsp:spPr>
        <a:xfrm>
          <a:off x="5977509" y="278892"/>
          <a:ext cx="2596514" cy="153390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A1273BC-3AC4-41B7-BCE1-679578535430}">
      <dsp:nvSpPr>
        <dsp:cNvPr id="0" name=""/>
        <dsp:cNvSpPr/>
      </dsp:nvSpPr>
      <dsp:spPr>
        <a:xfrm rot="10800000">
          <a:off x="5977509" y="2091689"/>
          <a:ext cx="2596514" cy="2556510"/>
        </a:xfrm>
        <a:prstGeom prst="round2SameRect">
          <a:avLst>
            <a:gd name="adj1" fmla="val 10500"/>
            <a:gd name="adj2" fmla="val 0"/>
          </a:avLst>
        </a:prstGeom>
        <a:solidFill>
          <a:schemeClr val="accent1">
            <a:hueOff val="0"/>
            <a:satOff val="0"/>
            <a:lumOff val="0"/>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Effective for fiscal years beginning after December 15, 2018. </a:t>
          </a:r>
        </a:p>
        <a:p>
          <a:pPr marL="0" lvl="0" indent="0" algn="ctr" defTabSz="711200">
            <a:lnSpc>
              <a:spcPct val="90000"/>
            </a:lnSpc>
            <a:spcBef>
              <a:spcPct val="0"/>
            </a:spcBef>
            <a:spcAft>
              <a:spcPct val="35000"/>
            </a:spcAft>
            <a:buNone/>
          </a:pPr>
          <a:r>
            <a:rPr lang="en-US" sz="1600" kern="1200" dirty="0"/>
            <a:t>Early implementation is encouraged.</a:t>
          </a:r>
        </a:p>
        <a:p>
          <a:pPr marL="0" lvl="0" indent="0" algn="ctr" defTabSz="711200">
            <a:lnSpc>
              <a:spcPct val="90000"/>
            </a:lnSpc>
            <a:spcBef>
              <a:spcPct val="0"/>
            </a:spcBef>
            <a:spcAft>
              <a:spcPct val="35000"/>
            </a:spcAft>
            <a:buNone/>
          </a:pPr>
          <a:r>
            <a:rPr lang="en-US" sz="1600" kern="1200" dirty="0"/>
            <a:t>Delayed 1 year with issuance of GASB Statement No. 95.</a:t>
          </a:r>
        </a:p>
      </dsp:txBody>
      <dsp:txXfrm rot="10800000">
        <a:off x="6056131" y="2091689"/>
        <a:ext cx="2439270" cy="2477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ECDC1-4145-4C66-9326-65DB7768AC05}">
      <dsp:nvSpPr>
        <dsp:cNvPr id="0" name=""/>
        <dsp:cNvSpPr/>
      </dsp:nvSpPr>
      <dsp:spPr>
        <a:xfrm>
          <a:off x="0" y="0"/>
          <a:ext cx="7964714" cy="132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kern="1200" dirty="0"/>
            <a:t>Four Paths to Determination  </a:t>
          </a:r>
        </a:p>
      </dsp:txBody>
      <dsp:txXfrm>
        <a:off x="0" y="0"/>
        <a:ext cx="7964714" cy="1324800"/>
      </dsp:txXfrm>
    </dsp:sp>
    <dsp:sp modelId="{57DEED2D-AB30-420C-836C-AE493B782134}">
      <dsp:nvSpPr>
        <dsp:cNvPr id="0" name=""/>
        <dsp:cNvSpPr/>
      </dsp:nvSpPr>
      <dsp:spPr>
        <a:xfrm>
          <a:off x="0" y="1330470"/>
          <a:ext cx="7964714" cy="29673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Component units that are postemployment benefit arrangements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Component units that are not postemployment benefit arrangements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Postemployment benefit arrangements that are not component units</a:t>
          </a:r>
        </a:p>
        <a:p>
          <a:pPr marL="228600" lvl="1" indent="-228600" algn="l" defTabSz="1111250">
            <a:lnSpc>
              <a:spcPct val="90000"/>
            </a:lnSpc>
            <a:spcBef>
              <a:spcPct val="0"/>
            </a:spcBef>
            <a:spcAft>
              <a:spcPct val="15000"/>
            </a:spcAft>
            <a:buFont typeface="Arial" panose="020B0604020202020204" pitchFamily="34" charset="0"/>
            <a:buChar char="•"/>
          </a:pPr>
          <a:r>
            <a:rPr lang="en-US" sz="2500" kern="1200" dirty="0"/>
            <a:t>All other activities</a:t>
          </a:r>
        </a:p>
      </dsp:txBody>
      <dsp:txXfrm>
        <a:off x="0" y="1330470"/>
        <a:ext cx="7964714" cy="2967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7A2D6-CBA4-4361-9DAA-19DB76EC33CD}">
      <dsp:nvSpPr>
        <dsp:cNvPr id="0" name=""/>
        <dsp:cNvSpPr/>
      </dsp:nvSpPr>
      <dsp:spPr>
        <a:xfrm>
          <a:off x="0" y="12684"/>
          <a:ext cx="8255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C8EA8C6-1754-4958-B967-9CCF2E47EA73}">
      <dsp:nvSpPr>
        <dsp:cNvPr id="0" name=""/>
        <dsp:cNvSpPr/>
      </dsp:nvSpPr>
      <dsp:spPr>
        <a:xfrm>
          <a:off x="0" y="0"/>
          <a:ext cx="1651000" cy="4732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1</a:t>
          </a:r>
        </a:p>
      </dsp:txBody>
      <dsp:txXfrm>
        <a:off x="0" y="0"/>
        <a:ext cx="1651000" cy="4732867"/>
      </dsp:txXfrm>
    </dsp:sp>
    <dsp:sp modelId="{0EF21EE6-5C53-4A75-83E2-FAAB8786DEAF}">
      <dsp:nvSpPr>
        <dsp:cNvPr id="0" name=""/>
        <dsp:cNvSpPr/>
      </dsp:nvSpPr>
      <dsp:spPr>
        <a:xfrm>
          <a:off x="1774825" y="55636"/>
          <a:ext cx="6480174" cy="111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 pension plan that is administered through a trust that meets the criteria in paragraph 3 of Statement 67</a:t>
          </a:r>
        </a:p>
      </dsp:txBody>
      <dsp:txXfrm>
        <a:off x="1774825" y="55636"/>
        <a:ext cx="6480174" cy="1112732"/>
      </dsp:txXfrm>
    </dsp:sp>
    <dsp:sp modelId="{88069DA8-23C4-4D5A-8E98-976FEEFF5E3C}">
      <dsp:nvSpPr>
        <dsp:cNvPr id="0" name=""/>
        <dsp:cNvSpPr/>
      </dsp:nvSpPr>
      <dsp:spPr>
        <a:xfrm>
          <a:off x="1651000" y="1168368"/>
          <a:ext cx="6604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6717AEB-2A8E-4D71-89A0-B16DDBCE250A}">
      <dsp:nvSpPr>
        <dsp:cNvPr id="0" name=""/>
        <dsp:cNvSpPr/>
      </dsp:nvSpPr>
      <dsp:spPr>
        <a:xfrm>
          <a:off x="1774825" y="1224005"/>
          <a:ext cx="6480174" cy="111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An OPEB plan that is administered through a trust that meets the criteria in paragraph 3 of Statement 74</a:t>
          </a:r>
        </a:p>
      </dsp:txBody>
      <dsp:txXfrm>
        <a:off x="1774825" y="1224005"/>
        <a:ext cx="6480174" cy="1112732"/>
      </dsp:txXfrm>
    </dsp:sp>
    <dsp:sp modelId="{AEF97B71-6464-4357-959C-6FBD5CCF8618}">
      <dsp:nvSpPr>
        <dsp:cNvPr id="0" name=""/>
        <dsp:cNvSpPr/>
      </dsp:nvSpPr>
      <dsp:spPr>
        <a:xfrm>
          <a:off x="1651000" y="2336737"/>
          <a:ext cx="6604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66B2CA42-501B-4C8E-902A-CD6759575679}">
      <dsp:nvSpPr>
        <dsp:cNvPr id="0" name=""/>
        <dsp:cNvSpPr/>
      </dsp:nvSpPr>
      <dsp:spPr>
        <a:xfrm>
          <a:off x="1774825" y="2392374"/>
          <a:ext cx="6480174" cy="111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 circumstance in which assets from entities that are not part of the reporting entity are accumulated for pensions as described in paragraph 116 of Statement 73</a:t>
          </a:r>
        </a:p>
      </dsp:txBody>
      <dsp:txXfrm>
        <a:off x="1774825" y="2392374"/>
        <a:ext cx="6480174" cy="1112732"/>
      </dsp:txXfrm>
    </dsp:sp>
    <dsp:sp modelId="{31628C13-558B-4E29-A447-8C4D0E143FF3}">
      <dsp:nvSpPr>
        <dsp:cNvPr id="0" name=""/>
        <dsp:cNvSpPr/>
      </dsp:nvSpPr>
      <dsp:spPr>
        <a:xfrm>
          <a:off x="1651000" y="3505106"/>
          <a:ext cx="6604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C80ABB2-D76D-400B-BC33-222AFA1D6B53}">
      <dsp:nvSpPr>
        <dsp:cNvPr id="0" name=""/>
        <dsp:cNvSpPr/>
      </dsp:nvSpPr>
      <dsp:spPr>
        <a:xfrm>
          <a:off x="1774825" y="3560742"/>
          <a:ext cx="6480174" cy="111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 circumstance in which assets from entities that are not part of the reporting entity are accumulated for OPEB as described in paragraph 59 of Statement 74.</a:t>
          </a:r>
        </a:p>
      </dsp:txBody>
      <dsp:txXfrm>
        <a:off x="1774825" y="3560742"/>
        <a:ext cx="6480174" cy="1112732"/>
      </dsp:txXfrm>
    </dsp:sp>
    <dsp:sp modelId="{F90239BC-5EE0-49F7-9D9A-91B731BBF56F}">
      <dsp:nvSpPr>
        <dsp:cNvPr id="0" name=""/>
        <dsp:cNvSpPr/>
      </dsp:nvSpPr>
      <dsp:spPr>
        <a:xfrm>
          <a:off x="1651000" y="4673475"/>
          <a:ext cx="6604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8AD8C-9FE8-4BEA-B985-96F25E5104F8}">
      <dsp:nvSpPr>
        <dsp:cNvPr id="0" name=""/>
        <dsp:cNvSpPr/>
      </dsp:nvSpPr>
      <dsp:spPr>
        <a:xfrm>
          <a:off x="0" y="2253"/>
          <a:ext cx="84158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44104A4-9DA2-4795-8F10-905CF0DF92A8}">
      <dsp:nvSpPr>
        <dsp:cNvPr id="0" name=""/>
        <dsp:cNvSpPr/>
      </dsp:nvSpPr>
      <dsp:spPr>
        <a:xfrm>
          <a:off x="0" y="2253"/>
          <a:ext cx="1683173" cy="4609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2</a:t>
          </a:r>
        </a:p>
      </dsp:txBody>
      <dsp:txXfrm>
        <a:off x="0" y="2253"/>
        <a:ext cx="1683173" cy="4609825"/>
      </dsp:txXfrm>
    </dsp:sp>
    <dsp:sp modelId="{B01529BB-AD18-48E7-817A-39DD9058D501}">
      <dsp:nvSpPr>
        <dsp:cNvPr id="0" name=""/>
        <dsp:cNvSpPr/>
      </dsp:nvSpPr>
      <dsp:spPr>
        <a:xfrm>
          <a:off x="1809411" y="67866"/>
          <a:ext cx="6606455" cy="1715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The assets are: </a:t>
          </a:r>
        </a:p>
        <a:p>
          <a:pPr marL="0" lvl="0" indent="0" algn="l" defTabSz="711200">
            <a:lnSpc>
              <a:spcPct val="90000"/>
            </a:lnSpc>
            <a:spcBef>
              <a:spcPct val="0"/>
            </a:spcBef>
            <a:spcAft>
              <a:spcPct val="35000"/>
            </a:spcAft>
            <a:buNone/>
          </a:pPr>
          <a:r>
            <a:rPr lang="en-US" sz="1600" kern="1200" dirty="0"/>
            <a:t>(1) administered through a trust agreement or equivalent arrangement in which the government itself is </a:t>
          </a:r>
          <a:r>
            <a:rPr lang="en-US" sz="1600" i="1" kern="1200" dirty="0"/>
            <a:t>not </a:t>
          </a:r>
          <a:r>
            <a:rPr lang="en-US" sz="1600" kern="1200" dirty="0"/>
            <a:t>a beneficiary,</a:t>
          </a:r>
        </a:p>
        <a:p>
          <a:pPr marL="0" lvl="0" indent="0" algn="l" defTabSz="711200">
            <a:lnSpc>
              <a:spcPct val="90000"/>
            </a:lnSpc>
            <a:spcBef>
              <a:spcPct val="0"/>
            </a:spcBef>
            <a:spcAft>
              <a:spcPct val="35000"/>
            </a:spcAft>
            <a:buNone/>
          </a:pPr>
          <a:r>
            <a:rPr lang="en-US" sz="1600" kern="1200" dirty="0"/>
            <a:t>(2) dedicated to providing benefits to recipients in accordance with the benefit terms, and</a:t>
          </a:r>
        </a:p>
        <a:p>
          <a:pPr marL="0" lvl="0" indent="0" algn="l" defTabSz="711200">
            <a:lnSpc>
              <a:spcPct val="90000"/>
            </a:lnSpc>
            <a:spcBef>
              <a:spcPct val="0"/>
            </a:spcBef>
            <a:spcAft>
              <a:spcPct val="35000"/>
            </a:spcAft>
            <a:buNone/>
          </a:pPr>
          <a:r>
            <a:rPr lang="en-US" sz="1600" kern="1200" dirty="0"/>
            <a:t>(3) legally protected from the creditors of the government.</a:t>
          </a:r>
        </a:p>
      </dsp:txBody>
      <dsp:txXfrm>
        <a:off x="1809411" y="67866"/>
        <a:ext cx="6606455" cy="1715582"/>
      </dsp:txXfrm>
    </dsp:sp>
    <dsp:sp modelId="{88BFA82A-ADAA-49D0-9610-A591691CB5B5}">
      <dsp:nvSpPr>
        <dsp:cNvPr id="0" name=""/>
        <dsp:cNvSpPr/>
      </dsp:nvSpPr>
      <dsp:spPr>
        <a:xfrm>
          <a:off x="1683173" y="1885050"/>
          <a:ext cx="67326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8BBD664-E2D8-46E2-90EF-4C3EB302AE19}">
      <dsp:nvSpPr>
        <dsp:cNvPr id="0" name=""/>
        <dsp:cNvSpPr/>
      </dsp:nvSpPr>
      <dsp:spPr>
        <a:xfrm>
          <a:off x="1809411" y="1988793"/>
          <a:ext cx="6606455" cy="1312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US" sz="1600" kern="1200" dirty="0"/>
            <a:t>The assets are for the benefit of individuals and the government </a:t>
          </a:r>
          <a:r>
            <a:rPr lang="en-US" sz="1600" i="1" u="sng" kern="1200" dirty="0"/>
            <a:t>does </a:t>
          </a:r>
          <a:r>
            <a:rPr lang="en-US" sz="1600" i="1" u="sng" kern="1200" dirty="0">
              <a:solidFill>
                <a:srgbClr val="FF0000"/>
              </a:solidFill>
            </a:rPr>
            <a:t>not</a:t>
          </a:r>
          <a:r>
            <a:rPr lang="en-US" sz="1600" i="1" u="sng" kern="1200" dirty="0"/>
            <a:t> have administrative involvement</a:t>
          </a:r>
          <a:r>
            <a:rPr lang="en-US" sz="1600" u="sng" kern="1200" dirty="0"/>
            <a:t> </a:t>
          </a:r>
          <a:r>
            <a:rPr lang="en-US" sz="1600" kern="1200" dirty="0"/>
            <a:t>with the assets or direct financial involvement with the assets. In addition, the assets are </a:t>
          </a:r>
          <a:r>
            <a:rPr lang="en-US" sz="1600" i="1" kern="1200" dirty="0"/>
            <a:t>not</a:t>
          </a:r>
          <a:r>
            <a:rPr lang="en-US" sz="1600" kern="1200" dirty="0"/>
            <a:t> derived from the government’s provision of goods or services to those individuals.</a:t>
          </a:r>
        </a:p>
      </dsp:txBody>
      <dsp:txXfrm>
        <a:off x="1809411" y="1988793"/>
        <a:ext cx="6606455" cy="1312269"/>
      </dsp:txXfrm>
    </dsp:sp>
    <dsp:sp modelId="{7A6D68C2-C55A-4DA6-8A7F-789C43BDD321}">
      <dsp:nvSpPr>
        <dsp:cNvPr id="0" name=""/>
        <dsp:cNvSpPr/>
      </dsp:nvSpPr>
      <dsp:spPr>
        <a:xfrm>
          <a:off x="1683173" y="3186732"/>
          <a:ext cx="67326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7B967AC-4F43-414B-AB53-6CC32D8F6CD1}">
      <dsp:nvSpPr>
        <dsp:cNvPr id="0" name=""/>
        <dsp:cNvSpPr/>
      </dsp:nvSpPr>
      <dsp:spPr>
        <a:xfrm>
          <a:off x="1809411" y="3302062"/>
          <a:ext cx="6606455" cy="1312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The assets are for the benefit of organizations or other governments that are </a:t>
          </a:r>
          <a:r>
            <a:rPr lang="en-US" sz="1600" i="1" kern="1200" dirty="0"/>
            <a:t>not </a:t>
          </a:r>
          <a:r>
            <a:rPr lang="en-US" sz="1600" kern="1200" dirty="0"/>
            <a:t>part of the financial reporting entity. In addition, the assets are </a:t>
          </a:r>
          <a:r>
            <a:rPr lang="en-US" sz="1600" i="1" kern="1200" dirty="0"/>
            <a:t>not</a:t>
          </a:r>
          <a:r>
            <a:rPr lang="en-US" sz="1600" kern="1200" dirty="0"/>
            <a:t> derived from the government’s provision of goods or services to those organizations or other governments. </a:t>
          </a:r>
        </a:p>
      </dsp:txBody>
      <dsp:txXfrm>
        <a:off x="1809411" y="3302062"/>
        <a:ext cx="6606455" cy="1312269"/>
      </dsp:txXfrm>
    </dsp:sp>
    <dsp:sp modelId="{DE337D1A-7B3A-4C7D-90BA-5BD3D353FEA1}">
      <dsp:nvSpPr>
        <dsp:cNvPr id="0" name=""/>
        <dsp:cNvSpPr/>
      </dsp:nvSpPr>
      <dsp:spPr>
        <a:xfrm>
          <a:off x="1683173" y="4539215"/>
          <a:ext cx="673269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A5158-9F20-4B10-9538-51AB3639031E}">
      <dsp:nvSpPr>
        <dsp:cNvPr id="0" name=""/>
        <dsp:cNvSpPr/>
      </dsp:nvSpPr>
      <dsp:spPr>
        <a:xfrm>
          <a:off x="36" y="11249"/>
          <a:ext cx="3527083"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Administrative Involvement</a:t>
          </a:r>
        </a:p>
      </dsp:txBody>
      <dsp:txXfrm>
        <a:off x="36" y="11249"/>
        <a:ext cx="3527083" cy="432000"/>
      </dsp:txXfrm>
    </dsp:sp>
    <dsp:sp modelId="{87ABAAE0-F3F2-498C-9CEC-75A1D22DBE2F}">
      <dsp:nvSpPr>
        <dsp:cNvPr id="0" name=""/>
        <dsp:cNvSpPr/>
      </dsp:nvSpPr>
      <dsp:spPr>
        <a:xfrm>
          <a:off x="36" y="443249"/>
          <a:ext cx="3527083" cy="41175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If it monitors compliance with the requirements of the activity that are established by the government or by a resource provider that does not receive the direct benefits of the activity</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If it determines eligible expenditures that are established by the government or by a resource provider that does not receive the direct benefits of the activity</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If it has the ability to exercise discretion in how assets are allocated</a:t>
          </a:r>
        </a:p>
      </dsp:txBody>
      <dsp:txXfrm>
        <a:off x="36" y="443249"/>
        <a:ext cx="3527083" cy="4117500"/>
      </dsp:txXfrm>
    </dsp:sp>
    <dsp:sp modelId="{99C051CF-8B91-4F39-B485-90654047A318}">
      <dsp:nvSpPr>
        <dsp:cNvPr id="0" name=""/>
        <dsp:cNvSpPr/>
      </dsp:nvSpPr>
      <dsp:spPr>
        <a:xfrm>
          <a:off x="4020912" y="11249"/>
          <a:ext cx="3527083"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Direct Financial Involvement</a:t>
          </a:r>
        </a:p>
      </dsp:txBody>
      <dsp:txXfrm>
        <a:off x="4020912" y="11249"/>
        <a:ext cx="3527083" cy="432000"/>
      </dsp:txXfrm>
    </dsp:sp>
    <dsp:sp modelId="{FEB82876-3FD1-4EA9-B39E-1A2471FA1FDE}">
      <dsp:nvSpPr>
        <dsp:cNvPr id="0" name=""/>
        <dsp:cNvSpPr/>
      </dsp:nvSpPr>
      <dsp:spPr>
        <a:xfrm>
          <a:off x="4020912" y="443249"/>
          <a:ext cx="3527083" cy="41175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If it provides matching resources for the activities </a:t>
          </a:r>
        </a:p>
      </dsp:txBody>
      <dsp:txXfrm>
        <a:off x="4020912" y="443249"/>
        <a:ext cx="3527083" cy="4117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DFFC6-C7D0-407A-8AEF-57D7CAFDA493}">
      <dsp:nvSpPr>
        <dsp:cNvPr id="0" name=""/>
        <dsp:cNvSpPr/>
      </dsp:nvSpPr>
      <dsp:spPr>
        <a:xfrm>
          <a:off x="0" y="0"/>
          <a:ext cx="86447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1EA78C1-FA19-4822-B08C-12AF0E7F0D83}">
      <dsp:nvSpPr>
        <dsp:cNvPr id="0" name=""/>
        <dsp:cNvSpPr/>
      </dsp:nvSpPr>
      <dsp:spPr>
        <a:xfrm>
          <a:off x="0" y="0"/>
          <a:ext cx="1728953" cy="449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3</a:t>
          </a:r>
        </a:p>
      </dsp:txBody>
      <dsp:txXfrm>
        <a:off x="0" y="0"/>
        <a:ext cx="1728953" cy="4495800"/>
      </dsp:txXfrm>
    </dsp:sp>
    <dsp:sp modelId="{21A04E9F-6E73-4EAE-B154-8EC9A83E090B}">
      <dsp:nvSpPr>
        <dsp:cNvPr id="0" name=""/>
        <dsp:cNvSpPr/>
      </dsp:nvSpPr>
      <dsp:spPr>
        <a:xfrm>
          <a:off x="1858624" y="141785"/>
          <a:ext cx="6786141" cy="105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 pension plan that is administered through a trust that meets the criteria in paragraph 3 of Statement 67.</a:t>
          </a:r>
        </a:p>
      </dsp:txBody>
      <dsp:txXfrm>
        <a:off x="1858624" y="141785"/>
        <a:ext cx="6786141" cy="1056995"/>
      </dsp:txXfrm>
    </dsp:sp>
    <dsp:sp modelId="{C6D508F1-F724-4B15-BB99-22B308A402F0}">
      <dsp:nvSpPr>
        <dsp:cNvPr id="0" name=""/>
        <dsp:cNvSpPr/>
      </dsp:nvSpPr>
      <dsp:spPr>
        <a:xfrm>
          <a:off x="1728953" y="1008246"/>
          <a:ext cx="69158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6F078C0-8BB4-4F11-8C75-E2B37BE05F89}">
      <dsp:nvSpPr>
        <dsp:cNvPr id="0" name=""/>
        <dsp:cNvSpPr/>
      </dsp:nvSpPr>
      <dsp:spPr>
        <a:xfrm>
          <a:off x="1858624" y="1124580"/>
          <a:ext cx="6786141" cy="105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An OPEB plan that is administered through a trust that meets the criteria in paragraph 3 of Statement 74.</a:t>
          </a:r>
        </a:p>
      </dsp:txBody>
      <dsp:txXfrm>
        <a:off x="1858624" y="1124580"/>
        <a:ext cx="6786141" cy="1056995"/>
      </dsp:txXfrm>
    </dsp:sp>
    <dsp:sp modelId="{DFB50A34-7D15-49BF-BC35-BA9C59F4AB47}">
      <dsp:nvSpPr>
        <dsp:cNvPr id="0" name=""/>
        <dsp:cNvSpPr/>
      </dsp:nvSpPr>
      <dsp:spPr>
        <a:xfrm>
          <a:off x="1728953" y="2067292"/>
          <a:ext cx="69158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2E96529-B999-414C-A22B-282B5842D69F}">
      <dsp:nvSpPr>
        <dsp:cNvPr id="0" name=""/>
        <dsp:cNvSpPr/>
      </dsp:nvSpPr>
      <dsp:spPr>
        <a:xfrm>
          <a:off x="1858624" y="2183605"/>
          <a:ext cx="6786141" cy="105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 circumstance in which assets from entities that are not part of the reporting entity are accumulated for pensions as described in paragraph 116 of Statement 73.</a:t>
          </a:r>
        </a:p>
      </dsp:txBody>
      <dsp:txXfrm>
        <a:off x="1858624" y="2183605"/>
        <a:ext cx="6786141" cy="1056995"/>
      </dsp:txXfrm>
    </dsp:sp>
    <dsp:sp modelId="{9E42B6D8-80C2-44D4-89FB-C9826DFD9D47}">
      <dsp:nvSpPr>
        <dsp:cNvPr id="0" name=""/>
        <dsp:cNvSpPr/>
      </dsp:nvSpPr>
      <dsp:spPr>
        <a:xfrm>
          <a:off x="1728953" y="3304137"/>
          <a:ext cx="69158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4133E4A0-A19F-4BEC-8A28-BE5A83394F04}">
      <dsp:nvSpPr>
        <dsp:cNvPr id="0" name=""/>
        <dsp:cNvSpPr/>
      </dsp:nvSpPr>
      <dsp:spPr>
        <a:xfrm>
          <a:off x="1858624" y="3356976"/>
          <a:ext cx="6786141" cy="105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 circumstance in which assets from entities that are not part of the reporting entity are accumulated for OPEB as described in paragraph 59 of Statement 74.</a:t>
          </a:r>
        </a:p>
      </dsp:txBody>
      <dsp:txXfrm>
        <a:off x="1858624" y="3356976"/>
        <a:ext cx="6786141" cy="1056995"/>
      </dsp:txXfrm>
    </dsp:sp>
    <dsp:sp modelId="{D4EE1115-67AD-4D1F-9124-2B425B99AAAD}">
      <dsp:nvSpPr>
        <dsp:cNvPr id="0" name=""/>
        <dsp:cNvSpPr/>
      </dsp:nvSpPr>
      <dsp:spPr>
        <a:xfrm>
          <a:off x="1728953" y="4401283"/>
          <a:ext cx="691581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9BE2D-9E75-4284-8B55-FE3087048BB9}">
      <dsp:nvSpPr>
        <dsp:cNvPr id="0" name=""/>
        <dsp:cNvSpPr/>
      </dsp:nvSpPr>
      <dsp:spPr>
        <a:xfrm rot="16200000">
          <a:off x="154179" y="-150056"/>
          <a:ext cx="3666066" cy="39661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325" bIns="0" numCol="1" spcCol="1270" anchor="ctr" anchorCtr="0">
          <a:noAutofit/>
        </a:bodyPr>
        <a:lstStyle/>
        <a:p>
          <a:pPr marL="0" lvl="0" indent="0" algn="ctr" defTabSz="933450">
            <a:lnSpc>
              <a:spcPct val="90000"/>
            </a:lnSpc>
            <a:spcBef>
              <a:spcPct val="0"/>
            </a:spcBef>
            <a:spcAft>
              <a:spcPct val="35000"/>
            </a:spcAft>
            <a:buNone/>
          </a:pPr>
          <a:r>
            <a:rPr lang="en-US" sz="2100" kern="1200"/>
            <a:t>The government </a:t>
          </a:r>
          <a:r>
            <a:rPr lang="en-US" sz="2100" i="1" kern="1200"/>
            <a:t>holds</a:t>
          </a:r>
          <a:r>
            <a:rPr lang="en-US" sz="2100" kern="1200"/>
            <a:t> the assets.</a:t>
          </a:r>
          <a:endParaRPr lang="en-US" sz="2100" kern="1200" dirty="0"/>
        </a:p>
      </dsp:txBody>
      <dsp:txXfrm rot="5400000">
        <a:off x="4123" y="733213"/>
        <a:ext cx="3966178" cy="2199640"/>
      </dsp:txXfrm>
    </dsp:sp>
    <dsp:sp modelId="{50220F7E-1C5A-4896-AA83-DAE0049F8BFA}">
      <dsp:nvSpPr>
        <dsp:cNvPr id="0" name=""/>
        <dsp:cNvSpPr/>
      </dsp:nvSpPr>
      <dsp:spPr>
        <a:xfrm rot="16200000">
          <a:off x="4417821" y="-150056"/>
          <a:ext cx="3666066" cy="39661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325" bIns="0" numCol="1" spcCol="1270" anchor="ctr" anchorCtr="0">
          <a:noAutofit/>
        </a:bodyPr>
        <a:lstStyle/>
        <a:p>
          <a:pPr marL="0" lvl="0" indent="0" algn="ctr" defTabSz="933450">
            <a:lnSpc>
              <a:spcPct val="90000"/>
            </a:lnSpc>
            <a:spcBef>
              <a:spcPct val="0"/>
            </a:spcBef>
            <a:spcAft>
              <a:spcPct val="35000"/>
            </a:spcAft>
            <a:buNone/>
          </a:pPr>
          <a:r>
            <a:rPr lang="en-US" sz="2100" kern="1200"/>
            <a:t>The government has the ability to </a:t>
          </a:r>
          <a:r>
            <a:rPr lang="en-US" sz="2100" i="1" kern="1200"/>
            <a:t>direct</a:t>
          </a:r>
          <a:r>
            <a:rPr lang="en-US" sz="2100" kern="1200"/>
            <a:t> the use, exchange, or employment of the assets in a manner that provides benefits to the specified or intended beneficiaries.</a:t>
          </a:r>
        </a:p>
        <a:p>
          <a:pPr marL="0" lvl="0" indent="0" algn="ctr" defTabSz="933450">
            <a:lnSpc>
              <a:spcPct val="90000"/>
            </a:lnSpc>
            <a:spcBef>
              <a:spcPct val="0"/>
            </a:spcBef>
            <a:spcAft>
              <a:spcPct val="35000"/>
            </a:spcAft>
            <a:buNone/>
          </a:pPr>
          <a:endParaRPr lang="en-US" sz="2100" kern="1200" dirty="0"/>
        </a:p>
      </dsp:txBody>
      <dsp:txXfrm rot="5400000">
        <a:off x="4267765" y="733213"/>
        <a:ext cx="3966178" cy="21996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CFA51-B5EB-48C0-863F-354ACF76E495}">
      <dsp:nvSpPr>
        <dsp:cNvPr id="0" name=""/>
        <dsp:cNvSpPr/>
      </dsp:nvSpPr>
      <dsp:spPr>
        <a:xfrm>
          <a:off x="0" y="122215"/>
          <a:ext cx="7704667" cy="4878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government </a:t>
          </a:r>
          <a:r>
            <a:rPr lang="en-US" sz="2000" b="1" u="sng" kern="1200" dirty="0"/>
            <a:t>controls</a:t>
          </a:r>
          <a:r>
            <a:rPr lang="en-US" sz="2000" kern="1200" dirty="0"/>
            <a:t> the assets</a:t>
          </a:r>
        </a:p>
      </dsp:txBody>
      <dsp:txXfrm>
        <a:off x="23813" y="146028"/>
        <a:ext cx="7657041" cy="440192"/>
      </dsp:txXfrm>
    </dsp:sp>
    <dsp:sp modelId="{4024F6A0-707F-423B-B602-CEA89022F33C}">
      <dsp:nvSpPr>
        <dsp:cNvPr id="0" name=""/>
        <dsp:cNvSpPr/>
      </dsp:nvSpPr>
      <dsp:spPr>
        <a:xfrm>
          <a:off x="0" y="722354"/>
          <a:ext cx="7704667" cy="4997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Those assets are </a:t>
          </a:r>
          <a:r>
            <a:rPr lang="en-US" sz="2000" i="1" kern="1200" dirty="0"/>
            <a:t>not</a:t>
          </a:r>
          <a:r>
            <a:rPr lang="en-US" sz="2000" kern="1200" dirty="0"/>
            <a:t> derived either:</a:t>
          </a:r>
        </a:p>
      </dsp:txBody>
      <dsp:txXfrm>
        <a:off x="24397" y="746751"/>
        <a:ext cx="7655873" cy="450988"/>
      </dsp:txXfrm>
    </dsp:sp>
    <dsp:sp modelId="{6B13A6AE-368C-46E2-8B8C-9215371F4A1F}">
      <dsp:nvSpPr>
        <dsp:cNvPr id="0" name=""/>
        <dsp:cNvSpPr/>
      </dsp:nvSpPr>
      <dsp:spPr>
        <a:xfrm>
          <a:off x="0" y="1222137"/>
          <a:ext cx="7704667" cy="908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623" tIns="19050" rIns="106680" bIns="19050" numCol="1" spcCol="1270" anchor="t" anchorCtr="0">
          <a:noAutofit/>
        </a:bodyPr>
        <a:lstStyle/>
        <a:p>
          <a:pPr marL="114300" lvl="1" indent="-114300" algn="l" defTabSz="644525">
            <a:lnSpc>
              <a:spcPct val="90000"/>
            </a:lnSpc>
            <a:spcBef>
              <a:spcPct val="0"/>
            </a:spcBef>
            <a:spcAft>
              <a:spcPct val="20000"/>
            </a:spcAft>
            <a:buChar char="•"/>
          </a:pPr>
          <a:r>
            <a:rPr lang="en-US" sz="1450" kern="1200" dirty="0"/>
            <a:t>Solely from the government’s own-source revenues, or</a:t>
          </a:r>
        </a:p>
        <a:p>
          <a:pPr marL="114300" lvl="1" indent="-114300" algn="l" defTabSz="644525">
            <a:lnSpc>
              <a:spcPct val="90000"/>
            </a:lnSpc>
            <a:spcBef>
              <a:spcPct val="0"/>
            </a:spcBef>
            <a:spcAft>
              <a:spcPct val="20000"/>
            </a:spcAft>
            <a:buChar char="•"/>
          </a:pPr>
          <a:r>
            <a:rPr lang="en-US" sz="1450" kern="1200" dirty="0"/>
            <a:t>From government-mandated non-exchange transactions or voluntary non-exchange transactions with the exception of pass-through grants and for which the government does not have administrative or direct financial involvement.</a:t>
          </a:r>
        </a:p>
      </dsp:txBody>
      <dsp:txXfrm>
        <a:off x="0" y="1222137"/>
        <a:ext cx="7704667" cy="908212"/>
      </dsp:txXfrm>
    </dsp:sp>
    <dsp:sp modelId="{54341429-D43E-459A-A7A7-DC54946D7C2D}">
      <dsp:nvSpPr>
        <dsp:cNvPr id="0" name=""/>
        <dsp:cNvSpPr/>
      </dsp:nvSpPr>
      <dsp:spPr>
        <a:xfrm>
          <a:off x="0" y="2130350"/>
          <a:ext cx="7704667" cy="4783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One of the following:</a:t>
          </a:r>
        </a:p>
      </dsp:txBody>
      <dsp:txXfrm>
        <a:off x="23353" y="2153703"/>
        <a:ext cx="7657961" cy="431683"/>
      </dsp:txXfrm>
    </dsp:sp>
    <dsp:sp modelId="{E06FBB57-302F-4155-91AD-733CFFB9DBED}">
      <dsp:nvSpPr>
        <dsp:cNvPr id="0" name=""/>
        <dsp:cNvSpPr/>
      </dsp:nvSpPr>
      <dsp:spPr>
        <a:xfrm>
          <a:off x="0" y="2608740"/>
          <a:ext cx="7704667" cy="217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623" tIns="19050" rIns="106680" bIns="19050" numCol="1" spcCol="1270" anchor="t" anchorCtr="0">
          <a:noAutofit/>
        </a:bodyPr>
        <a:lstStyle/>
        <a:p>
          <a:pPr marL="114300" lvl="1" indent="-114300" algn="l" defTabSz="644525">
            <a:lnSpc>
              <a:spcPct val="90000"/>
            </a:lnSpc>
            <a:spcBef>
              <a:spcPct val="0"/>
            </a:spcBef>
            <a:spcAft>
              <a:spcPct val="20000"/>
            </a:spcAft>
            <a:buChar char="•"/>
          </a:pPr>
          <a:r>
            <a:rPr lang="en-US" sz="1450" kern="1200" dirty="0"/>
            <a:t>The assets are (1) administered through a trust agreement or equivalent arrangement in which the government itself is </a:t>
          </a:r>
          <a:r>
            <a:rPr lang="en-US" sz="1450" i="1" kern="1200" dirty="0"/>
            <a:t>not </a:t>
          </a:r>
          <a:r>
            <a:rPr lang="en-US" sz="1450" kern="1200" dirty="0"/>
            <a:t>a beneficiary, (2) dedicated to providing benefits to recipients in accordance with the benefit terms, and (3) legally protected from the creditors of the government.</a:t>
          </a:r>
        </a:p>
        <a:p>
          <a:pPr marL="114300" lvl="1" indent="-114300" algn="l" defTabSz="644525">
            <a:lnSpc>
              <a:spcPct val="90000"/>
            </a:lnSpc>
            <a:spcBef>
              <a:spcPct val="0"/>
            </a:spcBef>
            <a:spcAft>
              <a:spcPct val="20000"/>
            </a:spcAft>
            <a:buChar char="•"/>
          </a:pPr>
          <a:r>
            <a:rPr lang="en-US" sz="1450" kern="1200" dirty="0"/>
            <a:t>The assets are for the benefit of individuals and the government does </a:t>
          </a:r>
          <a:r>
            <a:rPr lang="en-US" sz="1450" i="1" kern="1200" dirty="0"/>
            <a:t>not</a:t>
          </a:r>
          <a:r>
            <a:rPr lang="en-US" sz="1450" kern="1200" dirty="0"/>
            <a:t> have administrative involvement with the assets or direct financial involvement with the assets. In addition, the assets are </a:t>
          </a:r>
          <a:r>
            <a:rPr lang="en-US" sz="1450" i="1" kern="1200" dirty="0"/>
            <a:t>not</a:t>
          </a:r>
          <a:r>
            <a:rPr lang="en-US" sz="1450" kern="1200" dirty="0"/>
            <a:t> derived from the government’s provision of goods or services to those individuals.</a:t>
          </a:r>
        </a:p>
        <a:p>
          <a:pPr marL="114300" lvl="1" indent="-114300" algn="l" defTabSz="644525">
            <a:lnSpc>
              <a:spcPct val="90000"/>
            </a:lnSpc>
            <a:spcBef>
              <a:spcPct val="0"/>
            </a:spcBef>
            <a:spcAft>
              <a:spcPct val="20000"/>
            </a:spcAft>
            <a:buChar char="•"/>
          </a:pPr>
          <a:r>
            <a:rPr lang="en-US" sz="1450" kern="1200" dirty="0"/>
            <a:t>The assets are for the benefit of organizations or other governments that are </a:t>
          </a:r>
          <a:r>
            <a:rPr lang="en-US" sz="1450" i="1" kern="1200" dirty="0"/>
            <a:t>not </a:t>
          </a:r>
          <a:r>
            <a:rPr lang="en-US" sz="1450" kern="1200" dirty="0"/>
            <a:t>part of the financial reporting entity. In addition, the assets are </a:t>
          </a:r>
          <a:r>
            <a:rPr lang="en-US" sz="1450" i="1" kern="1200" dirty="0"/>
            <a:t>not</a:t>
          </a:r>
          <a:r>
            <a:rPr lang="en-US" sz="1450" kern="1200" dirty="0"/>
            <a:t> derived from the government’s provision of goods or services to those organizations or other governments. </a:t>
          </a:r>
        </a:p>
      </dsp:txBody>
      <dsp:txXfrm>
        <a:off x="0" y="2608740"/>
        <a:ext cx="7704667" cy="21797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3" cy="482028"/>
          </a:xfrm>
          <a:prstGeom prst="rect">
            <a:avLst/>
          </a:prstGeom>
        </p:spPr>
        <p:txBody>
          <a:bodyPr vert="horz" lIns="94836" tIns="47419" rIns="94836" bIns="47419" rtlCol="0"/>
          <a:lstStyle>
            <a:lvl1pPr algn="l">
              <a:defRPr sz="1300"/>
            </a:lvl1pPr>
          </a:lstStyle>
          <a:p>
            <a:endParaRPr lang="en-US"/>
          </a:p>
        </p:txBody>
      </p:sp>
      <p:sp>
        <p:nvSpPr>
          <p:cNvPr id="3" name="Date Placeholder 2"/>
          <p:cNvSpPr>
            <a:spLocks noGrp="1"/>
          </p:cNvSpPr>
          <p:nvPr>
            <p:ph type="dt" sz="quarter" idx="1"/>
          </p:nvPr>
        </p:nvSpPr>
        <p:spPr>
          <a:xfrm>
            <a:off x="4142963" y="0"/>
            <a:ext cx="3170583" cy="482028"/>
          </a:xfrm>
          <a:prstGeom prst="rect">
            <a:avLst/>
          </a:prstGeom>
        </p:spPr>
        <p:txBody>
          <a:bodyPr vert="horz" lIns="94836" tIns="47419" rIns="94836" bIns="47419" rtlCol="0"/>
          <a:lstStyle>
            <a:lvl1pPr algn="r">
              <a:defRPr sz="1300"/>
            </a:lvl1pPr>
          </a:lstStyle>
          <a:p>
            <a:fld id="{362FE091-9834-3248-B5DE-0B4F05D31F25}" type="datetimeFigureOut">
              <a:rPr lang="en-US" smtClean="0"/>
              <a:t>4/5/2021</a:t>
            </a:fld>
            <a:endParaRPr lang="en-US"/>
          </a:p>
        </p:txBody>
      </p:sp>
      <p:sp>
        <p:nvSpPr>
          <p:cNvPr id="4" name="Footer Placeholder 3"/>
          <p:cNvSpPr>
            <a:spLocks noGrp="1"/>
          </p:cNvSpPr>
          <p:nvPr>
            <p:ph type="ftr" sz="quarter" idx="2"/>
          </p:nvPr>
        </p:nvSpPr>
        <p:spPr>
          <a:xfrm>
            <a:off x="2" y="9119173"/>
            <a:ext cx="3170583" cy="482028"/>
          </a:xfrm>
          <a:prstGeom prst="rect">
            <a:avLst/>
          </a:prstGeom>
        </p:spPr>
        <p:txBody>
          <a:bodyPr vert="horz" lIns="94836" tIns="47419" rIns="94836" bIns="47419" rtlCol="0" anchor="b"/>
          <a:lstStyle>
            <a:lvl1pPr algn="l">
              <a:defRPr sz="1300"/>
            </a:lvl1pPr>
          </a:lstStyle>
          <a:p>
            <a:endParaRPr lang="en-US"/>
          </a:p>
        </p:txBody>
      </p:sp>
      <p:sp>
        <p:nvSpPr>
          <p:cNvPr id="5" name="Slide Number Placeholder 4"/>
          <p:cNvSpPr>
            <a:spLocks noGrp="1"/>
          </p:cNvSpPr>
          <p:nvPr>
            <p:ph type="sldNum" sz="quarter" idx="3"/>
          </p:nvPr>
        </p:nvSpPr>
        <p:spPr>
          <a:xfrm>
            <a:off x="4142963" y="9119173"/>
            <a:ext cx="3170583" cy="482028"/>
          </a:xfrm>
          <a:prstGeom prst="rect">
            <a:avLst/>
          </a:prstGeom>
        </p:spPr>
        <p:txBody>
          <a:bodyPr vert="horz" lIns="94836" tIns="47419" rIns="94836" bIns="47419" rtlCol="0" anchor="b"/>
          <a:lstStyle>
            <a:lvl1pPr algn="r">
              <a:defRPr sz="1300"/>
            </a:lvl1pPr>
          </a:lstStyle>
          <a:p>
            <a:fld id="{D57E1298-9719-A847-8A86-E02FED6E13BC}" type="slidenum">
              <a:rPr lang="en-US" smtClean="0"/>
              <a:t>‹#›</a:t>
            </a:fld>
            <a:endParaRPr lang="en-US"/>
          </a:p>
        </p:txBody>
      </p:sp>
    </p:spTree>
    <p:extLst>
      <p:ext uri="{BB962C8B-B14F-4D97-AF65-F5344CB8AC3E}">
        <p14:creationId xmlns:p14="http://schemas.microsoft.com/office/powerpoint/2010/main" val="440644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8" tIns="48320" rIns="96638" bIns="48320"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6638" tIns="48320" rIns="96638" bIns="48320" rtlCol="0"/>
          <a:lstStyle>
            <a:lvl1pPr algn="r" fontAlgn="auto">
              <a:spcBef>
                <a:spcPts val="0"/>
              </a:spcBef>
              <a:spcAft>
                <a:spcPts val="0"/>
              </a:spcAft>
              <a:defRPr sz="1300">
                <a:latin typeface="+mn-lt"/>
              </a:defRPr>
            </a:lvl1pPr>
          </a:lstStyle>
          <a:p>
            <a:pPr>
              <a:defRPr/>
            </a:pPr>
            <a:fld id="{05768711-07A2-4905-A9C6-92171B1DF195}" type="datetimeFigureOut">
              <a:rPr lang="en-US"/>
              <a:pPr>
                <a:defRPr/>
              </a:pPr>
              <a:t>4/5/2021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8" tIns="48320" rIns="96638" bIns="48320"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8" tIns="48320" rIns="96638" bIns="483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8" tIns="48320" rIns="96638" bIns="48320"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38" tIns="48320" rIns="96638" bIns="48320" rtlCol="0" anchor="b"/>
          <a:lstStyle>
            <a:lvl1pPr algn="r" fontAlgn="auto">
              <a:spcBef>
                <a:spcPts val="0"/>
              </a:spcBef>
              <a:spcAft>
                <a:spcPts val="0"/>
              </a:spcAft>
              <a:defRPr sz="1300">
                <a:latin typeface="+mn-lt"/>
              </a:defRPr>
            </a:lvl1pPr>
          </a:lstStyle>
          <a:p>
            <a:pPr>
              <a:defRPr/>
            </a:pPr>
            <a:fld id="{279DEEB5-AEAE-45A6-BF9A-868FE2D85C7C}" type="slidenum">
              <a:rPr lang="en-US"/>
              <a:pPr>
                <a:defRPr/>
              </a:pPr>
              <a:t>‹#›</a:t>
            </a:fld>
            <a:endParaRPr lang="en-US"/>
          </a:p>
        </p:txBody>
      </p:sp>
    </p:spTree>
    <p:extLst>
      <p:ext uri="{BB962C8B-B14F-4D97-AF65-F5344CB8AC3E}">
        <p14:creationId xmlns:p14="http://schemas.microsoft.com/office/powerpoint/2010/main" val="1928937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sz="1100" dirty="0"/>
          </a:p>
        </p:txBody>
      </p:sp>
      <p:sp>
        <p:nvSpPr>
          <p:cNvPr id="4" name="Slide Number Placeholder 3"/>
          <p:cNvSpPr>
            <a:spLocks noGrp="1"/>
          </p:cNvSpPr>
          <p:nvPr>
            <p:ph type="sldNum" sz="quarter" idx="10"/>
          </p:nvPr>
        </p:nvSpPr>
        <p:spPr/>
        <p:txBody>
          <a:bodyPr/>
          <a:lstStyle/>
          <a:p>
            <a:pPr defTabSz="474254">
              <a:defRPr/>
            </a:pPr>
            <a:fld id="{57D16F02-5A06-49D1-BDA9-7620AF179572}" type="slidenum">
              <a:rPr lang="en-US" sz="1200">
                <a:solidFill>
                  <a:prstClr val="black"/>
                </a:solidFill>
                <a:latin typeface="Calibri"/>
              </a:rPr>
              <a:pPr defTabSz="474254">
                <a:defRPr/>
              </a:pPr>
              <a:t>2</a:t>
            </a:fld>
            <a:endParaRPr lang="en-US" sz="1200" dirty="0">
              <a:solidFill>
                <a:prstClr val="black"/>
              </a:solidFill>
              <a:latin typeface="Calibri"/>
            </a:endParaRPr>
          </a:p>
        </p:txBody>
      </p:sp>
    </p:spTree>
    <p:extLst>
      <p:ext uri="{BB962C8B-B14F-4D97-AF65-F5344CB8AC3E}">
        <p14:creationId xmlns:p14="http://schemas.microsoft.com/office/powerpoint/2010/main" val="92155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administrative involvement</a:t>
            </a:r>
          </a:p>
          <a:p>
            <a:pPr lvl="1"/>
            <a:r>
              <a:rPr lang="en-US" dirty="0"/>
              <a:t>If it monitors compliance with the requirements of the activity that are established by the government or by a resource provider that does not receive the direct benefits of the activity</a:t>
            </a:r>
          </a:p>
          <a:p>
            <a:pPr lvl="1"/>
            <a:r>
              <a:rPr lang="en-US" dirty="0"/>
              <a:t>If it determines eligible expenditures that are established by the government or by a resource provider that does not receive the direct benefits of the activity</a:t>
            </a:r>
          </a:p>
          <a:p>
            <a:pPr lvl="1"/>
            <a:r>
              <a:rPr lang="en-US" dirty="0"/>
              <a:t>If it has the ability to exercise discretion in how assets are allocated</a:t>
            </a:r>
          </a:p>
          <a:p>
            <a:r>
              <a:rPr lang="en-US" dirty="0"/>
              <a:t>Example of direct financial involvement</a:t>
            </a:r>
          </a:p>
          <a:p>
            <a:pPr lvl="1"/>
            <a:r>
              <a:rPr lang="en-US" dirty="0"/>
              <a:t>If it provides matching resources for the activities </a:t>
            </a:r>
          </a:p>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4077010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26400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A government controls the assets of an activity if the government (a) holds the assets or (b) has the ability to direct the use,4 exchange, or employment of the assets5 in a manner that provides benefits to the specified or intended recipients. Restrictions from legal or other external restraints that stipulate the assets can be used only for a specific purpose do not negate a government’s control of the assets</a:t>
            </a:r>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17281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Own-source revenues are revenues that are generated by a government itself. They include exchange and exchange-like revenues (for example, water and sewer charges) and investment earnings. Derived tax revenues (such as sales and income taxes) and imposed </a:t>
            </a:r>
            <a:r>
              <a:rPr lang="en-US" dirty="0" err="1"/>
              <a:t>nonexchange</a:t>
            </a:r>
            <a:r>
              <a:rPr lang="en-US" dirty="0"/>
              <a:t> revenues (such as property taxes) also are included</a:t>
            </a:r>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53930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15</a:t>
            </a:fld>
            <a:endParaRPr lang="en-US"/>
          </a:p>
        </p:txBody>
      </p:sp>
    </p:spTree>
    <p:extLst>
      <p:ext uri="{BB962C8B-B14F-4D97-AF65-F5344CB8AC3E}">
        <p14:creationId xmlns:p14="http://schemas.microsoft.com/office/powerpoint/2010/main" val="178154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4951">
              <a:defRPr/>
            </a:pPr>
            <a:r>
              <a:rPr lang="en-US" dirty="0"/>
              <a:t>External portions of investment pools that are </a:t>
            </a:r>
            <a:r>
              <a:rPr lang="en-US" i="1" dirty="0"/>
              <a:t>not</a:t>
            </a:r>
            <a:r>
              <a:rPr lang="en-US" dirty="0"/>
              <a:t> held in trust should be reported in a separate column under the custodial fund umbrella</a:t>
            </a:r>
          </a:p>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16</a:t>
            </a:fld>
            <a:endParaRPr lang="en-US"/>
          </a:p>
        </p:txBody>
      </p:sp>
    </p:spTree>
    <p:extLst>
      <p:ext uri="{BB962C8B-B14F-4D97-AF65-F5344CB8AC3E}">
        <p14:creationId xmlns:p14="http://schemas.microsoft.com/office/powerpoint/2010/main" val="383802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u="sng"/>
          </a:p>
        </p:txBody>
      </p:sp>
      <p:sp>
        <p:nvSpPr>
          <p:cNvPr id="4" name="Slide Number Placeholder 3"/>
          <p:cNvSpPr>
            <a:spLocks noGrp="1"/>
          </p:cNvSpPr>
          <p:nvPr>
            <p:ph type="sldNum" sz="quarter" idx="10"/>
          </p:nvPr>
        </p:nvSpPr>
        <p:spPr/>
        <p:txBody>
          <a:bodyPr/>
          <a:lstStyle/>
          <a:p>
            <a:fld id="{829599AC-CD18-4F14-B469-B034D02387DF}" type="slidenum">
              <a:rPr lang="en-US" smtClean="0"/>
              <a:pPr/>
              <a:t>17</a:t>
            </a:fld>
            <a:endParaRPr lang="en-US"/>
          </a:p>
        </p:txBody>
      </p:sp>
    </p:spTree>
    <p:extLst>
      <p:ext uri="{BB962C8B-B14F-4D97-AF65-F5344CB8AC3E}">
        <p14:creationId xmlns:p14="http://schemas.microsoft.com/office/powerpoint/2010/main" val="3031683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18</a:t>
            </a:fld>
            <a:endParaRPr lang="en-US"/>
          </a:p>
        </p:txBody>
      </p:sp>
    </p:spTree>
    <p:extLst>
      <p:ext uri="{BB962C8B-B14F-4D97-AF65-F5344CB8AC3E}">
        <p14:creationId xmlns:p14="http://schemas.microsoft.com/office/powerpoint/2010/main" val="348520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a:t>Absence of a Governing Board in Determining Financial Accountability -</a:t>
            </a:r>
            <a:r>
              <a:rPr lang="en-US" b="1" baseline="0" dirty="0"/>
              <a:t> </a:t>
            </a:r>
            <a:endParaRPr lang="en-US" b="1" dirty="0"/>
          </a:p>
          <a:p>
            <a:endParaRPr lang="en-US" dirty="0"/>
          </a:p>
          <a:p>
            <a:r>
              <a:rPr lang="en-US" dirty="0"/>
              <a:t>In certain instances, a legally separate organization does not have a governing board.  For purposes of determining whether a primary government is financially accountable for a potential component unit, except for a potential component unit that is a defined contribution pension plan, a defined contribution OPEB plan, or an other employee benefit plan (for example, certain Section 457 plans), if the primary government performs the duties that a governing board typically would perform, the absence of a governing board should be treated the same as the appointment of a voting majority of a governing board. </a:t>
            </a:r>
          </a:p>
          <a:p>
            <a:endParaRPr lang="en-US" dirty="0"/>
          </a:p>
          <a:p>
            <a:r>
              <a:rPr lang="en-US" b="1" dirty="0"/>
              <a:t>Applicability of the Financial Burden Criterion in Paragraph 7 of Statement 84. </a:t>
            </a:r>
          </a:p>
          <a:p>
            <a:endParaRPr lang="en-US" dirty="0"/>
          </a:p>
          <a:p>
            <a:r>
              <a:rPr lang="en-US" dirty="0"/>
              <a:t>The financial burden criterion in paragraph 7 of Statement 84 is applicable to only defined benefit pension plans and defined benefit OPEB plans that are administered through trusts that meet the criteria in paragraph 3 of Statement No. 67, </a:t>
            </a:r>
            <a:r>
              <a:rPr lang="en-US" i="1" dirty="0"/>
              <a:t>Financial Reporting for Pension Plans</a:t>
            </a:r>
            <a:r>
              <a:rPr lang="en-US" dirty="0"/>
              <a:t>, or paragraph 3 of Statement No. 74, </a:t>
            </a:r>
            <a:r>
              <a:rPr lang="en-US" i="1" dirty="0"/>
              <a:t>Financial Reporting for Postemployment Benefit Plans Other Than Pension Plans</a:t>
            </a:r>
            <a:r>
              <a:rPr lang="en-US" dirty="0"/>
              <a:t>, respectively.</a:t>
            </a:r>
          </a:p>
          <a:p>
            <a:endParaRPr lang="en-US" dirty="0"/>
          </a:p>
          <a:p>
            <a:r>
              <a:rPr lang="en-US" b="1" dirty="0"/>
              <a:t>Section 457 Plans</a:t>
            </a:r>
          </a:p>
          <a:p>
            <a:endParaRPr lang="en-US" dirty="0"/>
          </a:p>
          <a:p>
            <a:r>
              <a:rPr lang="en-US" dirty="0"/>
              <a:t>A Section 457 plan should be classified as either a pension plan or an other employee benefit plan, as follows: </a:t>
            </a:r>
          </a:p>
          <a:p>
            <a:endParaRPr lang="en-US" dirty="0"/>
          </a:p>
          <a:p>
            <a:pPr marL="228567" indent="-228567">
              <a:buAutoNum type="alphaLcPeriod"/>
            </a:pPr>
            <a:r>
              <a:rPr lang="en-US" dirty="0"/>
              <a:t>A Section 457 plan that meets the definition of a pension plan in paragraph 51 of Statement 67 or paragraph 128 of Statement No. 73, Accounting and Financial Reporting for Pensions and Related Assets That Are Not within the Scope of GASB Statement 68, and Amendments to Certain Provisions of GASB Statements 67 and 68, is a pension plan for accounting and financial reporting purposes. </a:t>
            </a:r>
          </a:p>
          <a:p>
            <a:pPr marL="228567" indent="-228567">
              <a:buAutoNum type="alphaLcPeriod"/>
            </a:pPr>
            <a:endParaRPr lang="en-US" dirty="0"/>
          </a:p>
          <a:p>
            <a:pPr marL="228567" indent="-228567">
              <a:buAutoNum type="alphaLcPeriod"/>
            </a:pPr>
            <a:r>
              <a:rPr lang="en-US" dirty="0"/>
              <a:t>b. A Section 457 plan that does not meet the definition of a pension plan is an other employee benefit plan for accounting and financial reporting purposes. </a:t>
            </a:r>
          </a:p>
          <a:p>
            <a:endParaRPr lang="en-US" dirty="0"/>
          </a:p>
          <a:p>
            <a:r>
              <a:rPr lang="en-US" dirty="0"/>
              <a:t>Statement 84, as amended, should be applied to determine whether an arrangement organized under IRC Section 457 should be reported as a fiduciary activity in a government’s fiduciary fund financial statements.</a:t>
            </a:r>
          </a:p>
          <a:p>
            <a:endParaRPr lang="en-US" dirty="0"/>
          </a:p>
          <a:p>
            <a:r>
              <a:rPr lang="en-US" b="1" dirty="0"/>
              <a:t>Section 457 Plans That Meet the Definition of a Pension Plan </a:t>
            </a:r>
          </a:p>
          <a:p>
            <a:endParaRPr lang="en-US" dirty="0"/>
          </a:p>
          <a:p>
            <a:r>
              <a:rPr lang="en-US" dirty="0"/>
              <a:t>If a Section 457 plan that meets the definition of a pension plan (a) is included in the financial statements of another government or (b) issues standalone financial statements, all accounting and financial reporting requirements that are relevant to pension plans should be applied.</a:t>
            </a:r>
          </a:p>
          <a:p>
            <a:endParaRPr lang="en-US" dirty="0"/>
          </a:p>
          <a:p>
            <a:r>
              <a:rPr lang="en-US" dirty="0"/>
              <a:t>All accounting and financial reporting requirements that are relevant to pensions should be applied to benefits provided through a Section 457 plan that meets the definition of a pension plan. For example, an employer or a </a:t>
            </a:r>
            <a:r>
              <a:rPr lang="en-US" dirty="0" err="1"/>
              <a:t>nonemployer</a:t>
            </a:r>
            <a:r>
              <a:rPr lang="en-US" dirty="0"/>
              <a:t> contributing entity should apply the requirements of Statement No. 68, Accounting and Financial Reporting for Pensions, as amended, or Statement 73, as amended, to such benefits, as appropriate. The requirements that are applied should be based on the specific type of benefits that are provided through the Section 457 plan, for example, defined contribution pensions.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19</a:t>
            </a:fld>
            <a:endParaRPr lang="en-US"/>
          </a:p>
        </p:txBody>
      </p:sp>
    </p:spTree>
    <p:extLst>
      <p:ext uri="{BB962C8B-B14F-4D97-AF65-F5344CB8AC3E}">
        <p14:creationId xmlns:p14="http://schemas.microsoft.com/office/powerpoint/2010/main" val="151341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Is there an employer contribution?</a:t>
            </a:r>
            <a:r>
              <a:rPr lang="en-US" b="1" baseline="0" dirty="0"/>
              <a:t>  </a:t>
            </a:r>
            <a:endParaRPr lang="en-US" b="1" dirty="0"/>
          </a:p>
          <a:p>
            <a:endParaRPr lang="en-US" b="1" dirty="0"/>
          </a:p>
          <a:p>
            <a:r>
              <a:rPr lang="en-US" b="1" dirty="0"/>
              <a:t>Section 457 Plans</a:t>
            </a:r>
          </a:p>
          <a:p>
            <a:endParaRPr lang="en-US" dirty="0"/>
          </a:p>
          <a:p>
            <a:r>
              <a:rPr lang="en-US" dirty="0"/>
              <a:t>A Section 457 plan should be classified as either a pension plan or an other employee benefit plan, as follows: </a:t>
            </a:r>
          </a:p>
          <a:p>
            <a:endParaRPr lang="en-US" dirty="0"/>
          </a:p>
          <a:p>
            <a:pPr marL="228567" indent="-228567">
              <a:buAutoNum type="alphaLcPeriod"/>
            </a:pPr>
            <a:r>
              <a:rPr lang="en-US" dirty="0"/>
              <a:t>A Section 457 plan that meets the definition of a pension plan in paragraph 51 of Statement 67 or paragraph 128 of Statement No. 73, Accounting and Financial Reporting for Pensions and Related Assets That Are Not within the Scope of GASB Statement 68, and Amendments to Certain Provisions of GASB Statements 67 and 68, is a pension plan for accounting and financial reporting purposes. </a:t>
            </a:r>
          </a:p>
          <a:p>
            <a:pPr marL="228567" indent="-228567">
              <a:buAutoNum type="alphaLcPeriod"/>
            </a:pPr>
            <a:endParaRPr lang="en-US" dirty="0"/>
          </a:p>
          <a:p>
            <a:pPr marL="228567" indent="-228567">
              <a:buAutoNum type="alphaLcPeriod"/>
            </a:pPr>
            <a:r>
              <a:rPr lang="en-US" dirty="0"/>
              <a:t>b. A Section 457 plan that does not meet the definition of a pension plan is an other employee benefit plan for accounting and financial reporting purposes. </a:t>
            </a:r>
          </a:p>
          <a:p>
            <a:endParaRPr lang="en-US" dirty="0"/>
          </a:p>
          <a:p>
            <a:r>
              <a:rPr lang="en-US" dirty="0"/>
              <a:t>Statement 84, as amended, should be applied to determine whether an arrangement organized under IRC Section 457 should be reported as a fiduciary activity in a government’s fiduciary fund financial statements.</a:t>
            </a:r>
          </a:p>
          <a:p>
            <a:endParaRPr lang="en-US" dirty="0"/>
          </a:p>
          <a:p>
            <a:r>
              <a:rPr lang="en-US" b="1" dirty="0"/>
              <a:t>Section 457 Plans That Meet the Definition of a Pension Plan </a:t>
            </a:r>
          </a:p>
          <a:p>
            <a:endParaRPr lang="en-US" dirty="0"/>
          </a:p>
          <a:p>
            <a:r>
              <a:rPr lang="en-US" dirty="0"/>
              <a:t>If a Section 457 plan that meets the definition of a pension plan (a) is included in the financial statements of another government or (b) issues standalone financial statements, all accounting and financial reporting requirements that are relevant to pension plans should be applied.</a:t>
            </a:r>
          </a:p>
          <a:p>
            <a:endParaRPr lang="en-US" dirty="0"/>
          </a:p>
          <a:p>
            <a:r>
              <a:rPr lang="en-US" dirty="0"/>
              <a:t>All accounting and financial reporting requirements that are relevant to pensions should be applied to benefits provided through a Section 457 plan that meets the definition of a pension plan. For example, an employer or a </a:t>
            </a:r>
            <a:r>
              <a:rPr lang="en-US" dirty="0" err="1"/>
              <a:t>nonemployer</a:t>
            </a:r>
            <a:r>
              <a:rPr lang="en-US" dirty="0"/>
              <a:t> contributing entity should apply the requirements of Statement No. 68, Accounting and Financial Reporting for Pensions, as amended, or Statement 73, as amended, to such benefits, as appropriate. The requirements that are applied should be based on the specific type of benefits that are provided through the Section 457 plan, for example, defined contribution pensions.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20</a:t>
            </a:fld>
            <a:endParaRPr lang="en-US"/>
          </a:p>
        </p:txBody>
      </p:sp>
    </p:spTree>
    <p:extLst>
      <p:ext uri="{BB962C8B-B14F-4D97-AF65-F5344CB8AC3E}">
        <p14:creationId xmlns:p14="http://schemas.microsoft.com/office/powerpoint/2010/main" val="28636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16F02-5A06-49D1-BDA9-7620AF179572}" type="slidenum">
              <a:rPr lang="en-US" smtClean="0"/>
              <a:t>3</a:t>
            </a:fld>
            <a:endParaRPr lang="en-US"/>
          </a:p>
        </p:txBody>
      </p:sp>
    </p:spTree>
    <p:extLst>
      <p:ext uri="{BB962C8B-B14F-4D97-AF65-F5344CB8AC3E}">
        <p14:creationId xmlns:p14="http://schemas.microsoft.com/office/powerpoint/2010/main" val="416426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567FE8-6F20-49C1-BC45-7C156291F442}" type="slidenum">
              <a:rPr lang="en-US" smtClean="0"/>
              <a:t>21</a:t>
            </a:fld>
            <a:endParaRPr lang="en-US"/>
          </a:p>
        </p:txBody>
      </p:sp>
    </p:spTree>
    <p:extLst>
      <p:ext uri="{BB962C8B-B14F-4D97-AF65-F5344CB8AC3E}">
        <p14:creationId xmlns:p14="http://schemas.microsoft.com/office/powerpoint/2010/main" val="691179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22</a:t>
            </a:fld>
            <a:endParaRPr lang="en-US"/>
          </a:p>
        </p:txBody>
      </p:sp>
    </p:spTree>
    <p:extLst>
      <p:ext uri="{BB962C8B-B14F-4D97-AF65-F5344CB8AC3E}">
        <p14:creationId xmlns:p14="http://schemas.microsoft.com/office/powerpoint/2010/main" val="304937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23</a:t>
            </a:fld>
            <a:endParaRPr lang="en-US"/>
          </a:p>
        </p:txBody>
      </p:sp>
    </p:spTree>
    <p:extLst>
      <p:ext uri="{BB962C8B-B14F-4D97-AF65-F5344CB8AC3E}">
        <p14:creationId xmlns:p14="http://schemas.microsoft.com/office/powerpoint/2010/main" val="413295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24</a:t>
            </a:fld>
            <a:endParaRPr lang="en-US"/>
          </a:p>
        </p:txBody>
      </p:sp>
    </p:spTree>
    <p:extLst>
      <p:ext uri="{BB962C8B-B14F-4D97-AF65-F5344CB8AC3E}">
        <p14:creationId xmlns:p14="http://schemas.microsoft.com/office/powerpoint/2010/main" val="2702235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25</a:t>
            </a:fld>
            <a:endParaRPr lang="en-US"/>
          </a:p>
        </p:txBody>
      </p:sp>
    </p:spTree>
    <p:extLst>
      <p:ext uri="{BB962C8B-B14F-4D97-AF65-F5344CB8AC3E}">
        <p14:creationId xmlns:p14="http://schemas.microsoft.com/office/powerpoint/2010/main" val="1852404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26</a:t>
            </a:fld>
            <a:endParaRPr lang="en-US"/>
          </a:p>
        </p:txBody>
      </p:sp>
    </p:spTree>
    <p:extLst>
      <p:ext uri="{BB962C8B-B14F-4D97-AF65-F5344CB8AC3E}">
        <p14:creationId xmlns:p14="http://schemas.microsoft.com/office/powerpoint/2010/main" val="1296528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Disclosure</a:t>
            </a:r>
            <a:r>
              <a:rPr lang="en-US" baseline="0" dirty="0"/>
              <a:t> – may or may not have a disclosure related to this</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27</a:t>
            </a:fld>
            <a:endParaRPr lang="en-US"/>
          </a:p>
        </p:txBody>
      </p:sp>
    </p:spTree>
    <p:extLst>
      <p:ext uri="{BB962C8B-B14F-4D97-AF65-F5344CB8AC3E}">
        <p14:creationId xmlns:p14="http://schemas.microsoft.com/office/powerpoint/2010/main" val="370245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567FE8-6F20-49C1-BC45-7C156291F442}" type="slidenum">
              <a:rPr lang="en-US" smtClean="0"/>
              <a:t>28</a:t>
            </a:fld>
            <a:endParaRPr lang="en-US"/>
          </a:p>
        </p:txBody>
      </p:sp>
    </p:spTree>
    <p:extLst>
      <p:ext uri="{BB962C8B-B14F-4D97-AF65-F5344CB8AC3E}">
        <p14:creationId xmlns:p14="http://schemas.microsoft.com/office/powerpoint/2010/main" val="2862342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29</a:t>
            </a:fld>
            <a:endParaRPr lang="en-US"/>
          </a:p>
        </p:txBody>
      </p:sp>
    </p:spTree>
    <p:extLst>
      <p:ext uri="{BB962C8B-B14F-4D97-AF65-F5344CB8AC3E}">
        <p14:creationId xmlns:p14="http://schemas.microsoft.com/office/powerpoint/2010/main" val="103212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30</a:t>
            </a:fld>
            <a:endParaRPr lang="en-US"/>
          </a:p>
        </p:txBody>
      </p:sp>
    </p:spTree>
    <p:extLst>
      <p:ext uri="{BB962C8B-B14F-4D97-AF65-F5344CB8AC3E}">
        <p14:creationId xmlns:p14="http://schemas.microsoft.com/office/powerpoint/2010/main" val="222228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u="sng"/>
          </a:p>
        </p:txBody>
      </p:sp>
      <p:sp>
        <p:nvSpPr>
          <p:cNvPr id="4" name="Slide Number Placeholder 3"/>
          <p:cNvSpPr>
            <a:spLocks noGrp="1"/>
          </p:cNvSpPr>
          <p:nvPr>
            <p:ph type="sldNum" sz="quarter" idx="10"/>
          </p:nvPr>
        </p:nvSpPr>
        <p:spPr/>
        <p:txBody>
          <a:bodyPr/>
          <a:lstStyle/>
          <a:p>
            <a:fld id="{829599AC-CD18-4F14-B469-B034D02387DF}" type="slidenum">
              <a:rPr lang="en-US" smtClean="0"/>
              <a:pPr/>
              <a:t>4</a:t>
            </a:fld>
            <a:endParaRPr lang="en-US"/>
          </a:p>
        </p:txBody>
      </p:sp>
    </p:spTree>
    <p:extLst>
      <p:ext uri="{BB962C8B-B14F-4D97-AF65-F5344CB8AC3E}">
        <p14:creationId xmlns:p14="http://schemas.microsoft.com/office/powerpoint/2010/main" val="1087585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31</a:t>
            </a:fld>
            <a:endParaRPr lang="en-US"/>
          </a:p>
        </p:txBody>
      </p:sp>
    </p:spTree>
    <p:extLst>
      <p:ext uri="{BB962C8B-B14F-4D97-AF65-F5344CB8AC3E}">
        <p14:creationId xmlns:p14="http://schemas.microsoft.com/office/powerpoint/2010/main" val="1065593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32</a:t>
            </a:fld>
            <a:endParaRPr lang="en-US"/>
          </a:p>
        </p:txBody>
      </p:sp>
    </p:spTree>
    <p:extLst>
      <p:ext uri="{BB962C8B-B14F-4D97-AF65-F5344CB8AC3E}">
        <p14:creationId xmlns:p14="http://schemas.microsoft.com/office/powerpoint/2010/main" val="4044101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33</a:t>
            </a:fld>
            <a:endParaRPr lang="en-US"/>
          </a:p>
        </p:txBody>
      </p:sp>
    </p:spTree>
    <p:extLst>
      <p:ext uri="{BB962C8B-B14F-4D97-AF65-F5344CB8AC3E}">
        <p14:creationId xmlns:p14="http://schemas.microsoft.com/office/powerpoint/2010/main" val="1220507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34</a:t>
            </a:fld>
            <a:endParaRPr lang="en-US"/>
          </a:p>
        </p:txBody>
      </p:sp>
    </p:spTree>
    <p:extLst>
      <p:ext uri="{BB962C8B-B14F-4D97-AF65-F5344CB8AC3E}">
        <p14:creationId xmlns:p14="http://schemas.microsoft.com/office/powerpoint/2010/main" val="212527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35</a:t>
            </a:fld>
            <a:endParaRPr lang="en-US"/>
          </a:p>
        </p:txBody>
      </p:sp>
    </p:spTree>
    <p:extLst>
      <p:ext uri="{BB962C8B-B14F-4D97-AF65-F5344CB8AC3E}">
        <p14:creationId xmlns:p14="http://schemas.microsoft.com/office/powerpoint/2010/main" val="2132731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36</a:t>
            </a:fld>
            <a:endParaRPr lang="en-US"/>
          </a:p>
        </p:txBody>
      </p:sp>
    </p:spTree>
    <p:extLst>
      <p:ext uri="{BB962C8B-B14F-4D97-AF65-F5344CB8AC3E}">
        <p14:creationId xmlns:p14="http://schemas.microsoft.com/office/powerpoint/2010/main" val="2859497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A government controls the assets of an activity if the government (a) holds the assets or (b) has the ability to direct the use,4 exchange, or employment of the assets5 in a manner that provides benefits to the specified or intended recipients. Restrictions from legal or other external restraints that stipulate the assets can be used only for a specific purpose do not negate a government’s control of the assets.</a:t>
            </a:r>
          </a:p>
          <a:p>
            <a:endParaRPr lang="en-US" dirty="0"/>
          </a:p>
          <a:p>
            <a:r>
              <a:rPr lang="en-US" dirty="0"/>
              <a:t>Answer:</a:t>
            </a:r>
            <a:r>
              <a:rPr lang="en-US" baseline="0" dirty="0"/>
              <a:t> YES</a:t>
            </a:r>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37</a:t>
            </a:fld>
            <a:endParaRPr lang="en-US"/>
          </a:p>
        </p:txBody>
      </p:sp>
    </p:spTree>
    <p:extLst>
      <p:ext uri="{BB962C8B-B14F-4D97-AF65-F5344CB8AC3E}">
        <p14:creationId xmlns:p14="http://schemas.microsoft.com/office/powerpoint/2010/main" val="1465106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funds are from GO Bond Money</a:t>
            </a:r>
          </a:p>
          <a:p>
            <a:endParaRPr lang="en-US" dirty="0"/>
          </a:p>
          <a:p>
            <a:r>
              <a:rPr lang="en-US" dirty="0"/>
              <a:t>Own Source revenues – not solely</a:t>
            </a:r>
            <a:r>
              <a:rPr lang="en-US" baseline="0" dirty="0"/>
              <a:t>, but </a:t>
            </a:r>
            <a:r>
              <a:rPr lang="en-US" baseline="0" dirty="0" err="1"/>
              <a:t>primarly</a:t>
            </a:r>
            <a:r>
              <a:rPr lang="en-US" baseline="0" dirty="0"/>
              <a:t>.  </a:t>
            </a:r>
          </a:p>
          <a:p>
            <a:endParaRPr lang="en-US" baseline="0" dirty="0"/>
          </a:p>
          <a:p>
            <a:r>
              <a:rPr lang="en-US" baseline="0" dirty="0"/>
              <a:t>Paragraph 11b states - assets associated with a activity are not derived </a:t>
            </a:r>
            <a:r>
              <a:rPr lang="en-US" b="1" i="1" u="sng" baseline="0" dirty="0"/>
              <a:t>solely</a:t>
            </a:r>
            <a:r>
              <a:rPr lang="en-US" baseline="0" dirty="0"/>
              <a:t> from own-source revenues</a:t>
            </a:r>
          </a:p>
          <a:p>
            <a:endParaRPr lang="en-US" baseline="0"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38</a:t>
            </a:fld>
            <a:endParaRPr lang="en-US"/>
          </a:p>
        </p:txBody>
      </p:sp>
    </p:spTree>
    <p:extLst>
      <p:ext uri="{BB962C8B-B14F-4D97-AF65-F5344CB8AC3E}">
        <p14:creationId xmlns:p14="http://schemas.microsoft.com/office/powerpoint/2010/main" val="3642511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Bond Money isn’t explicitly mentioned, in guidance but is indirectly own-source revenue</a:t>
            </a:r>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39</a:t>
            </a:fld>
            <a:endParaRPr lang="en-US"/>
          </a:p>
        </p:txBody>
      </p:sp>
    </p:spTree>
    <p:extLst>
      <p:ext uri="{BB962C8B-B14F-4D97-AF65-F5344CB8AC3E}">
        <p14:creationId xmlns:p14="http://schemas.microsoft.com/office/powerpoint/2010/main" val="509828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40</a:t>
            </a:fld>
            <a:endParaRPr lang="en-US"/>
          </a:p>
        </p:txBody>
      </p:sp>
    </p:spTree>
    <p:extLst>
      <p:ext uri="{BB962C8B-B14F-4D97-AF65-F5344CB8AC3E}">
        <p14:creationId xmlns:p14="http://schemas.microsoft.com/office/powerpoint/2010/main" val="420673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5</a:t>
            </a:fld>
            <a:endParaRPr lang="en-US"/>
          </a:p>
        </p:txBody>
      </p:sp>
    </p:spTree>
    <p:extLst>
      <p:ext uri="{BB962C8B-B14F-4D97-AF65-F5344CB8AC3E}">
        <p14:creationId xmlns:p14="http://schemas.microsoft.com/office/powerpoint/2010/main" val="2850113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41</a:t>
            </a:fld>
            <a:endParaRPr lang="en-US"/>
          </a:p>
        </p:txBody>
      </p:sp>
    </p:spTree>
    <p:extLst>
      <p:ext uri="{BB962C8B-B14F-4D97-AF65-F5344CB8AC3E}">
        <p14:creationId xmlns:p14="http://schemas.microsoft.com/office/powerpoint/2010/main" val="246206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Their funds are from GO bond money.</a:t>
            </a:r>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42</a:t>
            </a:fld>
            <a:endParaRPr lang="en-US"/>
          </a:p>
        </p:txBody>
      </p:sp>
    </p:spTree>
    <p:extLst>
      <p:ext uri="{BB962C8B-B14F-4D97-AF65-F5344CB8AC3E}">
        <p14:creationId xmlns:p14="http://schemas.microsoft.com/office/powerpoint/2010/main" val="894494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43</a:t>
            </a:fld>
            <a:endParaRPr lang="en-US"/>
          </a:p>
        </p:txBody>
      </p:sp>
    </p:spTree>
    <p:extLst>
      <p:ext uri="{BB962C8B-B14F-4D97-AF65-F5344CB8AC3E}">
        <p14:creationId xmlns:p14="http://schemas.microsoft.com/office/powerpoint/2010/main" val="2291927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a:t>
            </a:r>
            <a:r>
              <a:rPr lang="en-US" baseline="0" dirty="0"/>
              <a:t> test 2 was not met, but an argument can be made.  </a:t>
            </a:r>
          </a:p>
          <a:p>
            <a:endParaRPr lang="en-US" baseline="0" dirty="0"/>
          </a:p>
          <a:p>
            <a:r>
              <a:rPr lang="en-US" baseline="0" dirty="0"/>
              <a:t>Not solely their funds</a:t>
            </a:r>
          </a:p>
          <a:p>
            <a:endParaRPr lang="en-US" baseline="0" dirty="0"/>
          </a:p>
          <a:p>
            <a:r>
              <a:rPr lang="en-US" baseline="0" dirty="0"/>
              <a:t>Bond Money isn’t explicitly mentioned, in guidance but is indirectly own-source revenue</a:t>
            </a:r>
          </a:p>
          <a:p>
            <a:endParaRPr lang="en-US" baseline="0" dirty="0"/>
          </a:p>
          <a:p>
            <a:r>
              <a:rPr lang="en-US" baseline="0" dirty="0"/>
              <a:t>More defining and research needed</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44</a:t>
            </a:fld>
            <a:endParaRPr lang="en-US"/>
          </a:p>
        </p:txBody>
      </p:sp>
    </p:spTree>
    <p:extLst>
      <p:ext uri="{BB962C8B-B14F-4D97-AF65-F5344CB8AC3E}">
        <p14:creationId xmlns:p14="http://schemas.microsoft.com/office/powerpoint/2010/main" val="1075785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45</a:t>
            </a:fld>
            <a:endParaRPr lang="en-US"/>
          </a:p>
        </p:txBody>
      </p:sp>
    </p:spTree>
    <p:extLst>
      <p:ext uri="{BB962C8B-B14F-4D97-AF65-F5344CB8AC3E}">
        <p14:creationId xmlns:p14="http://schemas.microsoft.com/office/powerpoint/2010/main" val="728375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46</a:t>
            </a:fld>
            <a:endParaRPr lang="en-US"/>
          </a:p>
        </p:txBody>
      </p:sp>
    </p:spTree>
    <p:extLst>
      <p:ext uri="{BB962C8B-B14F-4D97-AF65-F5344CB8AC3E}">
        <p14:creationId xmlns:p14="http://schemas.microsoft.com/office/powerpoint/2010/main" val="727556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47</a:t>
            </a:fld>
            <a:endParaRPr lang="en-US"/>
          </a:p>
        </p:txBody>
      </p:sp>
    </p:spTree>
    <p:extLst>
      <p:ext uri="{BB962C8B-B14F-4D97-AF65-F5344CB8AC3E}">
        <p14:creationId xmlns:p14="http://schemas.microsoft.com/office/powerpoint/2010/main" val="2053136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4951">
              <a:defRPr/>
            </a:pPr>
            <a:r>
              <a:rPr lang="en-US" dirty="0"/>
              <a:t>We worked to determine the administrative involvement, direct financial involvement, and government’s provisions of services.</a:t>
            </a:r>
          </a:p>
          <a:p>
            <a:endParaRPr lang="en-US" dirty="0"/>
          </a:p>
          <a:p>
            <a:pPr defTabSz="914266">
              <a:defRPr/>
            </a:pPr>
            <a:r>
              <a:rPr lang="en-US" dirty="0"/>
              <a:t>Considered</a:t>
            </a:r>
            <a:r>
              <a:rPr lang="en-US" baseline="0" dirty="0"/>
              <a:t> multiple implementation guide questions</a:t>
            </a:r>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48</a:t>
            </a:fld>
            <a:endParaRPr lang="en-US"/>
          </a:p>
        </p:txBody>
      </p:sp>
    </p:spTree>
    <p:extLst>
      <p:ext uri="{BB962C8B-B14F-4D97-AF65-F5344CB8AC3E}">
        <p14:creationId xmlns:p14="http://schemas.microsoft.com/office/powerpoint/2010/main" val="1652315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Really need question 4.22 which says to assume same</a:t>
            </a:r>
            <a:r>
              <a:rPr lang="en-US" baseline="0" dirty="0"/>
              <a:t> facts as Question 4.21</a:t>
            </a:r>
            <a:endParaRPr lang="en-US" dirty="0"/>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49</a:t>
            </a:fld>
            <a:endParaRPr lang="en-US"/>
          </a:p>
        </p:txBody>
      </p:sp>
    </p:spTree>
    <p:extLst>
      <p:ext uri="{BB962C8B-B14F-4D97-AF65-F5344CB8AC3E}">
        <p14:creationId xmlns:p14="http://schemas.microsoft.com/office/powerpoint/2010/main" val="2298442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599AC-CD18-4F14-B469-B034D02387DF}" type="slidenum">
              <a:rPr lang="en-US" smtClean="0"/>
              <a:pPr/>
              <a:t>50</a:t>
            </a:fld>
            <a:endParaRPr lang="en-US"/>
          </a:p>
        </p:txBody>
      </p:sp>
    </p:spTree>
    <p:extLst>
      <p:ext uri="{BB962C8B-B14F-4D97-AF65-F5344CB8AC3E}">
        <p14:creationId xmlns:p14="http://schemas.microsoft.com/office/powerpoint/2010/main" val="380915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a:t>
            </a:fld>
            <a:endParaRPr lang="en-US"/>
          </a:p>
        </p:txBody>
      </p:sp>
    </p:spTree>
    <p:extLst>
      <p:ext uri="{BB962C8B-B14F-4D97-AF65-F5344CB8AC3E}">
        <p14:creationId xmlns:p14="http://schemas.microsoft.com/office/powerpoint/2010/main" val="2709050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51</a:t>
            </a:fld>
            <a:endParaRPr lang="en-US"/>
          </a:p>
        </p:txBody>
      </p:sp>
    </p:spTree>
    <p:extLst>
      <p:ext uri="{BB962C8B-B14F-4D97-AF65-F5344CB8AC3E}">
        <p14:creationId xmlns:p14="http://schemas.microsoft.com/office/powerpoint/2010/main" val="2085523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Interpretation </a:t>
            </a:r>
          </a:p>
          <a:p>
            <a:endParaRPr lang="en-US" dirty="0"/>
          </a:p>
          <a:p>
            <a:r>
              <a:rPr lang="en-US" dirty="0"/>
              <a:t>- In between these 2 items</a:t>
            </a:r>
            <a:r>
              <a:rPr lang="en-US" baseline="0" dirty="0"/>
              <a:t>, not a vague policy like noted in 22, but also not putting specific policies like in 21</a:t>
            </a:r>
          </a:p>
          <a:p>
            <a:endParaRPr lang="en-US" baseline="0" dirty="0"/>
          </a:p>
          <a:p>
            <a:pPr marL="179054" indent="-179054">
              <a:buFontTx/>
              <a:buChar char="-"/>
            </a:pPr>
            <a:r>
              <a:rPr lang="en-US" baseline="0" dirty="0"/>
              <a:t>Overseeing items like procurement for legal compliance, but if under threshold for BID/RFP, no direct involvement from other participants</a:t>
            </a:r>
          </a:p>
          <a:p>
            <a:pPr marL="179054" indent="-179054">
              <a:buFontTx/>
              <a:buChar char="-"/>
            </a:pPr>
            <a:endParaRPr lang="en-US" baseline="0" dirty="0"/>
          </a:p>
          <a:p>
            <a:endParaRPr lang="en-US" baseline="0" dirty="0"/>
          </a:p>
          <a:p>
            <a:r>
              <a:rPr lang="en-US" baseline="0" dirty="0"/>
              <a:t>Move on to another question</a:t>
            </a:r>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52</a:t>
            </a:fld>
            <a:endParaRPr lang="en-US"/>
          </a:p>
        </p:txBody>
      </p:sp>
    </p:spTree>
    <p:extLst>
      <p:ext uri="{BB962C8B-B14F-4D97-AF65-F5344CB8AC3E}">
        <p14:creationId xmlns:p14="http://schemas.microsoft.com/office/powerpoint/2010/main" val="4259446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53</a:t>
            </a:fld>
            <a:endParaRPr lang="en-US"/>
          </a:p>
        </p:txBody>
      </p:sp>
    </p:spTree>
    <p:extLst>
      <p:ext uri="{BB962C8B-B14F-4D97-AF65-F5344CB8AC3E}">
        <p14:creationId xmlns:p14="http://schemas.microsoft.com/office/powerpoint/2010/main" val="1599922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Interpretation</a:t>
            </a:r>
          </a:p>
          <a:p>
            <a:endParaRPr lang="en-US" dirty="0"/>
          </a:p>
          <a:p>
            <a:pPr marL="179054" indent="-179054">
              <a:buFontTx/>
              <a:buChar char="-"/>
            </a:pPr>
            <a:r>
              <a:rPr lang="en-US" dirty="0"/>
              <a:t>Not determining</a:t>
            </a:r>
            <a:r>
              <a:rPr lang="en-US" baseline="0" dirty="0"/>
              <a:t> procurement on large items, but on small items</a:t>
            </a:r>
          </a:p>
          <a:p>
            <a:pPr marL="179054" indent="-179054">
              <a:buFontTx/>
              <a:buChar char="-"/>
            </a:pPr>
            <a:r>
              <a:rPr lang="en-US" baseline="0" dirty="0"/>
              <a:t>Monitoring compliance with laws and regulations</a:t>
            </a:r>
            <a:endParaRPr lang="en-US" dirty="0"/>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54</a:t>
            </a:fld>
            <a:endParaRPr lang="en-US"/>
          </a:p>
        </p:txBody>
      </p:sp>
    </p:spTree>
    <p:extLst>
      <p:ext uri="{BB962C8B-B14F-4D97-AF65-F5344CB8AC3E}">
        <p14:creationId xmlns:p14="http://schemas.microsoft.com/office/powerpoint/2010/main" val="1398027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4951">
              <a:defRPr/>
            </a:pPr>
            <a:r>
              <a:rPr lang="en-US" dirty="0"/>
              <a:t>Preponderance</a:t>
            </a:r>
            <a:r>
              <a:rPr lang="en-US" baseline="0" dirty="0"/>
              <a:t> of evidence?  </a:t>
            </a:r>
          </a:p>
          <a:p>
            <a:pPr defTabSz="954951">
              <a:defRPr/>
            </a:pPr>
            <a:endParaRPr lang="en-US" baseline="0" dirty="0"/>
          </a:p>
          <a:p>
            <a:pPr defTabSz="954951">
              <a:defRPr/>
            </a:pPr>
            <a:r>
              <a:rPr lang="en-US" baseline="0" dirty="0"/>
              <a:t>Lean no</a:t>
            </a:r>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55</a:t>
            </a:fld>
            <a:endParaRPr lang="en-US"/>
          </a:p>
        </p:txBody>
      </p:sp>
    </p:spTree>
    <p:extLst>
      <p:ext uri="{BB962C8B-B14F-4D97-AF65-F5344CB8AC3E}">
        <p14:creationId xmlns:p14="http://schemas.microsoft.com/office/powerpoint/2010/main" val="374530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56</a:t>
            </a:fld>
            <a:endParaRPr lang="en-US"/>
          </a:p>
        </p:txBody>
      </p:sp>
    </p:spTree>
    <p:extLst>
      <p:ext uri="{BB962C8B-B14F-4D97-AF65-F5344CB8AC3E}">
        <p14:creationId xmlns:p14="http://schemas.microsoft.com/office/powerpoint/2010/main" val="11205824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57</a:t>
            </a:fld>
            <a:endParaRPr lang="en-US"/>
          </a:p>
        </p:txBody>
      </p:sp>
    </p:spTree>
    <p:extLst>
      <p:ext uri="{BB962C8B-B14F-4D97-AF65-F5344CB8AC3E}">
        <p14:creationId xmlns:p14="http://schemas.microsoft.com/office/powerpoint/2010/main" val="1552769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4.27 interpretation</a:t>
            </a:r>
          </a:p>
          <a:p>
            <a:pPr lvl="1"/>
            <a:r>
              <a:rPr lang="en-US" dirty="0"/>
              <a:t>Contributions by others are at their discretion and directed by them</a:t>
            </a:r>
          </a:p>
          <a:p>
            <a:pPr lvl="1"/>
            <a:r>
              <a:rPr lang="en-US" dirty="0"/>
              <a:t>Projects are partially determined by others (BID/RFP)</a:t>
            </a:r>
          </a:p>
          <a:p>
            <a:pPr lvl="1"/>
            <a:r>
              <a:rPr lang="en-US" dirty="0"/>
              <a:t>Other participants are not employees of or at discretion of local government</a:t>
            </a:r>
          </a:p>
          <a:p>
            <a:pPr lvl="1"/>
            <a:r>
              <a:rPr lang="en-US" dirty="0"/>
              <a:t>Majority of revenues are still own funds</a:t>
            </a:r>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58</a:t>
            </a:fld>
            <a:endParaRPr lang="en-US"/>
          </a:p>
        </p:txBody>
      </p:sp>
    </p:spTree>
    <p:extLst>
      <p:ext uri="{BB962C8B-B14F-4D97-AF65-F5344CB8AC3E}">
        <p14:creationId xmlns:p14="http://schemas.microsoft.com/office/powerpoint/2010/main" val="3851541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59</a:t>
            </a:fld>
            <a:endParaRPr lang="en-US"/>
          </a:p>
        </p:txBody>
      </p:sp>
    </p:spTree>
    <p:extLst>
      <p:ext uri="{BB962C8B-B14F-4D97-AF65-F5344CB8AC3E}">
        <p14:creationId xmlns:p14="http://schemas.microsoft.com/office/powerpoint/2010/main" val="4057910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60</a:t>
            </a:fld>
            <a:endParaRPr lang="en-US"/>
          </a:p>
        </p:txBody>
      </p:sp>
    </p:spTree>
    <p:extLst>
      <p:ext uri="{BB962C8B-B14F-4D97-AF65-F5344CB8AC3E}">
        <p14:creationId xmlns:p14="http://schemas.microsoft.com/office/powerpoint/2010/main" val="358885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dirty="0"/>
              <a:t>What we will discuss today</a:t>
            </a:r>
            <a:r>
              <a:rPr lang="en-US" baseline="0" dirty="0"/>
              <a:t> is Path 4 – All Other Activities – Custodial funds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844480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61</a:t>
            </a:fld>
            <a:endParaRPr lang="en-US"/>
          </a:p>
        </p:txBody>
      </p:sp>
    </p:spTree>
    <p:extLst>
      <p:ext uri="{BB962C8B-B14F-4D97-AF65-F5344CB8AC3E}">
        <p14:creationId xmlns:p14="http://schemas.microsoft.com/office/powerpoint/2010/main" val="1135438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62</a:t>
            </a:fld>
            <a:endParaRPr lang="en-US"/>
          </a:p>
        </p:txBody>
      </p:sp>
    </p:spTree>
    <p:extLst>
      <p:ext uri="{BB962C8B-B14F-4D97-AF65-F5344CB8AC3E}">
        <p14:creationId xmlns:p14="http://schemas.microsoft.com/office/powerpoint/2010/main" val="3903674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63</a:t>
            </a:fld>
            <a:endParaRPr lang="en-US"/>
          </a:p>
        </p:txBody>
      </p:sp>
    </p:spTree>
    <p:extLst>
      <p:ext uri="{BB962C8B-B14F-4D97-AF65-F5344CB8AC3E}">
        <p14:creationId xmlns:p14="http://schemas.microsoft.com/office/powerpoint/2010/main" val="3461363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outcome – client and auditor judgement</a:t>
            </a:r>
          </a:p>
          <a:p>
            <a:endParaRPr lang="en-US" dirty="0"/>
          </a:p>
          <a:p>
            <a:r>
              <a:rPr lang="en-US" dirty="0"/>
              <a:t>Preponderance of evidence</a:t>
            </a:r>
          </a:p>
          <a:p>
            <a:endParaRPr lang="en-US" dirty="0"/>
          </a:p>
          <a:p>
            <a:r>
              <a:rPr lang="en-US" dirty="0"/>
              <a:t>Doesn’t qualify as a custodial fund</a:t>
            </a:r>
          </a:p>
          <a:p>
            <a:endParaRPr lang="en-US" dirty="0"/>
          </a:p>
          <a:p>
            <a:r>
              <a:rPr lang="en-US" dirty="0"/>
              <a:t>Needs to be adjusted to be a capital projects fund</a:t>
            </a:r>
          </a:p>
          <a:p>
            <a:endParaRPr lang="en-US" dirty="0"/>
          </a:p>
          <a:p>
            <a:r>
              <a:rPr lang="en-US" dirty="0"/>
              <a:t>Will need to work with participants to update agreements</a:t>
            </a:r>
          </a:p>
          <a:p>
            <a:endParaRPr lang="en-US" dirty="0"/>
          </a:p>
          <a:p>
            <a:r>
              <a:rPr lang="en-US" dirty="0"/>
              <a:t>Will need to budget and report differently</a:t>
            </a:r>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64</a:t>
            </a:fld>
            <a:endParaRPr lang="en-US"/>
          </a:p>
        </p:txBody>
      </p:sp>
    </p:spTree>
    <p:extLst>
      <p:ext uri="{BB962C8B-B14F-4D97-AF65-F5344CB8AC3E}">
        <p14:creationId xmlns:p14="http://schemas.microsoft.com/office/powerpoint/2010/main" val="4107400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outcome – client and auditor judgement</a:t>
            </a:r>
          </a:p>
          <a:p>
            <a:endParaRPr lang="en-US" dirty="0"/>
          </a:p>
          <a:p>
            <a:r>
              <a:rPr lang="en-US" dirty="0"/>
              <a:t>Preponderance of evidence</a:t>
            </a:r>
          </a:p>
          <a:p>
            <a:endParaRPr lang="en-US" dirty="0"/>
          </a:p>
          <a:p>
            <a:r>
              <a:rPr lang="en-US" dirty="0"/>
              <a:t>Doesn’t qualify as a custodial fund</a:t>
            </a:r>
          </a:p>
          <a:p>
            <a:endParaRPr lang="en-US" dirty="0"/>
          </a:p>
          <a:p>
            <a:r>
              <a:rPr lang="en-US" dirty="0"/>
              <a:t>Needs to be adjusted to be a capital projects fund</a:t>
            </a:r>
          </a:p>
          <a:p>
            <a:endParaRPr lang="en-US" dirty="0"/>
          </a:p>
          <a:p>
            <a:r>
              <a:rPr lang="en-US" dirty="0"/>
              <a:t>Will need to work with participants to update agreements</a:t>
            </a:r>
          </a:p>
          <a:p>
            <a:endParaRPr lang="en-US" dirty="0"/>
          </a:p>
          <a:p>
            <a:r>
              <a:rPr lang="en-US" dirty="0"/>
              <a:t>Will need to budget and report differently</a:t>
            </a:r>
          </a:p>
          <a:p>
            <a:endParaRPr lang="en-US" dirty="0"/>
          </a:p>
        </p:txBody>
      </p:sp>
      <p:sp>
        <p:nvSpPr>
          <p:cNvPr id="4" name="Slide Number Placeholder 3"/>
          <p:cNvSpPr>
            <a:spLocks noGrp="1"/>
          </p:cNvSpPr>
          <p:nvPr>
            <p:ph type="sldNum" sz="quarter" idx="10"/>
          </p:nvPr>
        </p:nvSpPr>
        <p:spPr/>
        <p:txBody>
          <a:bodyPr/>
          <a:lstStyle/>
          <a:p>
            <a:fld id="{829599AC-CD18-4F14-B469-B034D02387DF}" type="slidenum">
              <a:rPr lang="en-US" smtClean="0"/>
              <a:pPr/>
              <a:t>65</a:t>
            </a:fld>
            <a:endParaRPr lang="en-US"/>
          </a:p>
        </p:txBody>
      </p:sp>
    </p:spTree>
    <p:extLst>
      <p:ext uri="{BB962C8B-B14F-4D97-AF65-F5344CB8AC3E}">
        <p14:creationId xmlns:p14="http://schemas.microsoft.com/office/powerpoint/2010/main" val="115666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66</a:t>
            </a:fld>
            <a:endParaRPr lang="en-US"/>
          </a:p>
        </p:txBody>
      </p:sp>
    </p:spTree>
    <p:extLst>
      <p:ext uri="{BB962C8B-B14F-4D97-AF65-F5344CB8AC3E}">
        <p14:creationId xmlns:p14="http://schemas.microsoft.com/office/powerpoint/2010/main" val="23255658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67</a:t>
            </a:fld>
            <a:endParaRPr lang="en-US"/>
          </a:p>
        </p:txBody>
      </p:sp>
    </p:spTree>
    <p:extLst>
      <p:ext uri="{BB962C8B-B14F-4D97-AF65-F5344CB8AC3E}">
        <p14:creationId xmlns:p14="http://schemas.microsoft.com/office/powerpoint/2010/main" val="2959426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68</a:t>
            </a:fld>
            <a:endParaRPr lang="en-US"/>
          </a:p>
        </p:txBody>
      </p:sp>
    </p:spTree>
    <p:extLst>
      <p:ext uri="{BB962C8B-B14F-4D97-AF65-F5344CB8AC3E}">
        <p14:creationId xmlns:p14="http://schemas.microsoft.com/office/powerpoint/2010/main" val="2599252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69</a:t>
            </a:fld>
            <a:endParaRPr lang="en-US"/>
          </a:p>
        </p:txBody>
      </p:sp>
    </p:spTree>
    <p:extLst>
      <p:ext uri="{BB962C8B-B14F-4D97-AF65-F5344CB8AC3E}">
        <p14:creationId xmlns:p14="http://schemas.microsoft.com/office/powerpoint/2010/main" val="2599449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567FE8-6F20-49C1-BC45-7C156291F442}" type="slidenum">
              <a:rPr lang="en-US" smtClean="0"/>
              <a:t>70</a:t>
            </a:fld>
            <a:endParaRPr lang="en-US"/>
          </a:p>
        </p:txBody>
      </p:sp>
    </p:spTree>
    <p:extLst>
      <p:ext uri="{BB962C8B-B14F-4D97-AF65-F5344CB8AC3E}">
        <p14:creationId xmlns:p14="http://schemas.microsoft.com/office/powerpoint/2010/main" val="146208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42297893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71</a:t>
            </a:fld>
            <a:endParaRPr lang="en-US"/>
          </a:p>
        </p:txBody>
      </p:sp>
    </p:spTree>
    <p:extLst>
      <p:ext uri="{BB962C8B-B14F-4D97-AF65-F5344CB8AC3E}">
        <p14:creationId xmlns:p14="http://schemas.microsoft.com/office/powerpoint/2010/main" val="2664642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72</a:t>
            </a:fld>
            <a:endParaRPr lang="en-US"/>
          </a:p>
        </p:txBody>
      </p:sp>
    </p:spTree>
    <p:extLst>
      <p:ext uri="{BB962C8B-B14F-4D97-AF65-F5344CB8AC3E}">
        <p14:creationId xmlns:p14="http://schemas.microsoft.com/office/powerpoint/2010/main" val="1353553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Clovis Schools Early Implemented GASB 84 – Basic </a:t>
            </a:r>
            <a:r>
              <a:rPr lang="en-US" dirty="0" err="1"/>
              <a:t>Finanicals</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73</a:t>
            </a:fld>
            <a:endParaRPr lang="en-US"/>
          </a:p>
        </p:txBody>
      </p:sp>
    </p:spTree>
    <p:extLst>
      <p:ext uri="{BB962C8B-B14F-4D97-AF65-F5344CB8AC3E}">
        <p14:creationId xmlns:p14="http://schemas.microsoft.com/office/powerpoint/2010/main" val="571971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a:t>
            </a:r>
            <a:r>
              <a:rPr lang="en-US" dirty="0" err="1"/>
              <a:t>Finanicals</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74</a:t>
            </a:fld>
            <a:endParaRPr lang="en-US"/>
          </a:p>
        </p:txBody>
      </p:sp>
    </p:spTree>
    <p:extLst>
      <p:ext uri="{BB962C8B-B14F-4D97-AF65-F5344CB8AC3E}">
        <p14:creationId xmlns:p14="http://schemas.microsoft.com/office/powerpoint/2010/main" val="31457613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Supplementary</a:t>
            </a:r>
            <a:r>
              <a:rPr lang="en-US" baseline="0" dirty="0"/>
              <a:t> Information</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75</a:t>
            </a:fld>
            <a:endParaRPr lang="en-US"/>
          </a:p>
        </p:txBody>
      </p:sp>
    </p:spTree>
    <p:extLst>
      <p:ext uri="{BB962C8B-B14F-4D97-AF65-F5344CB8AC3E}">
        <p14:creationId xmlns:p14="http://schemas.microsoft.com/office/powerpoint/2010/main" val="2659591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eaLnBrk="1" fontAlgn="auto" hangingPunct="1">
              <a:spcBef>
                <a:spcPts val="0"/>
              </a:spcBef>
              <a:spcAft>
                <a:spcPts val="0"/>
              </a:spcAft>
              <a:defRPr/>
            </a:pPr>
            <a:r>
              <a:rPr lang="en-US" dirty="0"/>
              <a:t>Supplementary</a:t>
            </a:r>
            <a:r>
              <a:rPr lang="en-US" baseline="0" dirty="0"/>
              <a:t> Information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76</a:t>
            </a:fld>
            <a:endParaRPr lang="en-US"/>
          </a:p>
        </p:txBody>
      </p:sp>
    </p:spTree>
    <p:extLst>
      <p:ext uri="{BB962C8B-B14F-4D97-AF65-F5344CB8AC3E}">
        <p14:creationId xmlns:p14="http://schemas.microsoft.com/office/powerpoint/2010/main" val="2494691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77</a:t>
            </a:fld>
            <a:endParaRPr lang="en-US"/>
          </a:p>
        </p:txBody>
      </p:sp>
    </p:spTree>
    <p:extLst>
      <p:ext uri="{BB962C8B-B14F-4D97-AF65-F5344CB8AC3E}">
        <p14:creationId xmlns:p14="http://schemas.microsoft.com/office/powerpoint/2010/main" val="19397036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love to connect with you on Social Media! Search </a:t>
            </a:r>
            <a:r>
              <a:rPr lang="en-US" dirty="0" err="1"/>
              <a:t>Carr</a:t>
            </a:r>
            <a:r>
              <a:rPr lang="en-US" dirty="0"/>
              <a:t>, Riggs &amp; Ingram or @</a:t>
            </a:r>
            <a:r>
              <a:rPr lang="en-US" dirty="0" err="1"/>
              <a:t>CRIcpa</a:t>
            </a:r>
            <a:r>
              <a:rPr lang="en-US" dirty="0"/>
              <a:t>.</a:t>
            </a:r>
          </a:p>
        </p:txBody>
      </p:sp>
      <p:sp>
        <p:nvSpPr>
          <p:cNvPr id="4" name="Slide Number Placeholder 3"/>
          <p:cNvSpPr>
            <a:spLocks noGrp="1"/>
          </p:cNvSpPr>
          <p:nvPr>
            <p:ph type="sldNum" sz="quarter" idx="10"/>
          </p:nvPr>
        </p:nvSpPr>
        <p:spPr/>
        <p:txBody>
          <a:bodyPr/>
          <a:lstStyle/>
          <a:p>
            <a:fld id="{57D16F02-5A06-49D1-BDA9-7620AF179572}" type="slidenum">
              <a:rPr lang="en-US" smtClean="0"/>
              <a:t>78</a:t>
            </a:fld>
            <a:endParaRPr lang="en-US"/>
          </a:p>
        </p:txBody>
      </p:sp>
    </p:spTree>
    <p:extLst>
      <p:ext uri="{BB962C8B-B14F-4D97-AF65-F5344CB8AC3E}">
        <p14:creationId xmlns:p14="http://schemas.microsoft.com/office/powerpoint/2010/main" val="9874906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79</a:t>
            </a:fld>
            <a:endParaRPr lang="en-US"/>
          </a:p>
        </p:txBody>
      </p:sp>
    </p:spTree>
    <p:extLst>
      <p:ext uri="{BB962C8B-B14F-4D97-AF65-F5344CB8AC3E}">
        <p14:creationId xmlns:p14="http://schemas.microsoft.com/office/powerpoint/2010/main" val="37717000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pPr>
                <a:defRPr/>
              </a:pPr>
              <a:t>80</a:t>
            </a:fld>
            <a:endParaRPr lang="en-US"/>
          </a:p>
        </p:txBody>
      </p:sp>
    </p:spTree>
    <p:extLst>
      <p:ext uri="{BB962C8B-B14F-4D97-AF65-F5344CB8AC3E}">
        <p14:creationId xmlns:p14="http://schemas.microsoft.com/office/powerpoint/2010/main" val="171528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a:t>
            </a:r>
            <a:r>
              <a:rPr lang="en-US" baseline="0" dirty="0"/>
              <a:t> – irrevocability criteria, dedication criteria, and protection criteria.  </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911462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a:t>
            </a:r>
            <a:r>
              <a:rPr lang="en-US" baseline="0" dirty="0"/>
              <a:t> of Admin Involvement and Direct Financial Involvement are on the next slide and come up </a:t>
            </a:r>
            <a:r>
              <a:rPr lang="en-US" baseline="0" dirty="0" err="1"/>
              <a:t>throught</a:t>
            </a:r>
            <a:r>
              <a:rPr lang="en-US" baseline="0" dirty="0"/>
              <a:t> the implementation </a:t>
            </a:r>
            <a:endParaRPr lang="en-US" dirty="0"/>
          </a:p>
        </p:txBody>
      </p:sp>
      <p:sp>
        <p:nvSpPr>
          <p:cNvPr id="4" name="Slide Number Placeholder 3"/>
          <p:cNvSpPr>
            <a:spLocks noGrp="1"/>
          </p:cNvSpPr>
          <p:nvPr>
            <p:ph type="sldNum" sz="quarter" idx="10"/>
          </p:nvPr>
        </p:nvSpPr>
        <p:spPr/>
        <p:txBody>
          <a:bodyPr/>
          <a:lstStyle/>
          <a:p>
            <a:pPr>
              <a:defRPr/>
            </a:pPr>
            <a:fld id="{279DEEB5-AEAE-45A6-BF9A-868FE2D85C7C}"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092928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Section Slid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B87F-0681-504C-993C-984FB31CE228}"/>
              </a:ext>
            </a:extLst>
          </p:cNvPr>
          <p:cNvSpPr>
            <a:spLocks noGrp="1"/>
          </p:cNvSpPr>
          <p:nvPr>
            <p:ph type="title" hasCustomPrompt="1"/>
          </p:nvPr>
        </p:nvSpPr>
        <p:spPr>
          <a:xfrm>
            <a:off x="0" y="1373005"/>
            <a:ext cx="9144000" cy="723900"/>
          </a:xfrm>
        </p:spPr>
        <p:txBody>
          <a:bodyPr lIns="914400" tIns="914400" rIns="914400" bIns="914400" anchor="t" anchorCtr="0">
            <a:noAutofit/>
          </a:bodyPr>
          <a:lstStyle>
            <a:lvl1pPr algn="ctr">
              <a:defRPr sz="4800">
                <a:solidFill>
                  <a:srgbClr val="FFC000"/>
                </a:solidFill>
              </a:defRPr>
            </a:lvl1pPr>
          </a:lstStyle>
          <a:p>
            <a:r>
              <a:rPr lang="en-US" dirty="0"/>
              <a:t>CLICK TO EDIT TITLE</a:t>
            </a:r>
            <a:br>
              <a:rPr lang="en-US" dirty="0"/>
            </a:br>
            <a:br>
              <a:rPr lang="en-US" dirty="0"/>
            </a:br>
            <a:br>
              <a:rPr lang="en-US" dirty="0"/>
            </a:br>
            <a:endParaRPr lang="en-US" dirty="0"/>
          </a:p>
        </p:txBody>
      </p:sp>
    </p:spTree>
    <p:extLst>
      <p:ext uri="{BB962C8B-B14F-4D97-AF65-F5344CB8AC3E}">
        <p14:creationId xmlns:p14="http://schemas.microsoft.com/office/powerpoint/2010/main" val="354993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28255"/>
          </a:xfrm>
        </p:spPr>
        <p:txBody>
          <a:bodyPr/>
          <a:lstStyle/>
          <a:p>
            <a:r>
              <a:rPr lang="en-US" dirty="0"/>
              <a:t>Click to edit Master title style</a:t>
            </a:r>
          </a:p>
        </p:txBody>
      </p:sp>
      <p:sp>
        <p:nvSpPr>
          <p:cNvPr id="3" name="Content Placeholder 2"/>
          <p:cNvSpPr>
            <a:spLocks noGrp="1"/>
          </p:cNvSpPr>
          <p:nvPr>
            <p:ph sz="half" idx="1"/>
          </p:nvPr>
        </p:nvSpPr>
        <p:spPr>
          <a:xfrm>
            <a:off x="457200" y="1244600"/>
            <a:ext cx="4038600" cy="4305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44600"/>
            <a:ext cx="4038600" cy="4305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0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303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70075"/>
            <a:ext cx="4040188" cy="3679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303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70075"/>
            <a:ext cx="4041775" cy="3679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583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88884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44600"/>
            <a:ext cx="5111750" cy="4279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244600"/>
            <a:ext cx="3008313" cy="4279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1"/>
          <p:cNvSpPr>
            <a:spLocks noGrp="1"/>
          </p:cNvSpPr>
          <p:nvPr>
            <p:ph type="title"/>
          </p:nvPr>
        </p:nvSpPr>
        <p:spPr>
          <a:xfrm>
            <a:off x="457200" y="-1"/>
            <a:ext cx="8229600" cy="928255"/>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52238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92536"/>
            <a:ext cx="8301904"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457200" y="1240341"/>
            <a:ext cx="8301904" cy="31791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059274"/>
            <a:ext cx="8301904" cy="4906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itle Placeholder 1"/>
          <p:cNvSpPr txBox="1">
            <a:spLocks/>
          </p:cNvSpPr>
          <p:nvPr userDrawn="1"/>
        </p:nvSpPr>
        <p:spPr>
          <a:xfrm>
            <a:off x="457200" y="-1"/>
            <a:ext cx="8229600" cy="9282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chemeClr val="accent1"/>
                </a:solidFill>
                <a:latin typeface="+mj-lt"/>
                <a:ea typeface="+mj-ea"/>
                <a:cs typeface="+mj-cs"/>
              </a:defRPr>
            </a:lvl1pPr>
          </a:lstStyle>
          <a:p>
            <a:r>
              <a:rPr lang="en-US" b="1" dirty="0">
                <a:solidFill>
                  <a:schemeClr val="bg1"/>
                </a:solidFill>
              </a:rPr>
              <a:t>Click to edit Master title style</a:t>
            </a:r>
          </a:p>
        </p:txBody>
      </p:sp>
    </p:spTree>
    <p:extLst>
      <p:ext uri="{BB962C8B-B14F-4D97-AF65-F5344CB8AC3E}">
        <p14:creationId xmlns:p14="http://schemas.microsoft.com/office/powerpoint/2010/main" val="391386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a:xfrm rot="10800000">
            <a:off x="457200" y="1244600"/>
            <a:ext cx="8229600" cy="43053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33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 One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229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 Two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498600" y="2501900"/>
            <a:ext cx="3048000" cy="1200329"/>
          </a:xfrm>
          <a:prstGeom prst="rect">
            <a:avLst/>
          </a:prstGeom>
          <a:noFill/>
        </p:spPr>
        <p:txBody>
          <a:bodyPr wrap="square" rtlCol="0">
            <a:spAutoFit/>
          </a:bodyPr>
          <a:lstStyle/>
          <a:p>
            <a:pPr algn="ctr"/>
            <a:r>
              <a:rPr lang="en-US" sz="1800" kern="1200" dirty="0">
                <a:solidFill>
                  <a:schemeClr val="tx2"/>
                </a:solidFill>
                <a:latin typeface="+mn-lt"/>
                <a:ea typeface="+mn-ea"/>
                <a:cs typeface="+mn-cs"/>
              </a:rPr>
              <a:t>Name, Title</a:t>
            </a:r>
          </a:p>
          <a:p>
            <a:pPr algn="ctr"/>
            <a:r>
              <a:rPr lang="en-US" sz="1800" kern="1200" dirty="0">
                <a:solidFill>
                  <a:schemeClr val="tx2"/>
                </a:solidFill>
                <a:latin typeface="+mn-lt"/>
                <a:ea typeface="+mn-ea"/>
                <a:cs typeface="+mn-cs"/>
              </a:rPr>
              <a:t>Office Location</a:t>
            </a:r>
          </a:p>
          <a:p>
            <a:pPr algn="ctr"/>
            <a:r>
              <a:rPr lang="en-US" sz="1800" kern="1200" dirty="0">
                <a:solidFill>
                  <a:schemeClr val="tx2"/>
                </a:solidFill>
                <a:latin typeface="+mn-lt"/>
                <a:ea typeface="+mn-ea"/>
                <a:cs typeface="+mn-cs"/>
              </a:rPr>
              <a:t>Phone</a:t>
            </a:r>
          </a:p>
          <a:p>
            <a:pPr algn="ctr"/>
            <a:r>
              <a:rPr lang="en-US" sz="1800" kern="1200" dirty="0">
                <a:solidFill>
                  <a:schemeClr val="tx2"/>
                </a:solidFill>
                <a:latin typeface="+mn-lt"/>
                <a:ea typeface="+mn-ea"/>
                <a:cs typeface="+mn-cs"/>
              </a:rPr>
              <a:t>Email</a:t>
            </a:r>
            <a:endParaRPr lang="en-US" dirty="0">
              <a:solidFill>
                <a:schemeClr val="tx2"/>
              </a:solidFill>
            </a:endParaRPr>
          </a:p>
        </p:txBody>
      </p:sp>
      <p:sp>
        <p:nvSpPr>
          <p:cNvPr id="3" name="TextBox 2"/>
          <p:cNvSpPr txBox="1"/>
          <p:nvPr userDrawn="1"/>
        </p:nvSpPr>
        <p:spPr>
          <a:xfrm>
            <a:off x="4648200" y="2501900"/>
            <a:ext cx="3048000" cy="1200329"/>
          </a:xfrm>
          <a:prstGeom prst="rect">
            <a:avLst/>
          </a:prstGeom>
          <a:noFill/>
        </p:spPr>
        <p:txBody>
          <a:bodyPr wrap="square" rtlCol="0">
            <a:spAutoFit/>
          </a:bodyPr>
          <a:lstStyle/>
          <a:p>
            <a:pPr algn="ctr"/>
            <a:r>
              <a:rPr lang="en-US" sz="1800" kern="1200" dirty="0">
                <a:solidFill>
                  <a:schemeClr val="tx2"/>
                </a:solidFill>
                <a:latin typeface="+mn-lt"/>
                <a:ea typeface="+mn-ea"/>
                <a:cs typeface="+mn-cs"/>
              </a:rPr>
              <a:t>Name, Title</a:t>
            </a:r>
          </a:p>
          <a:p>
            <a:pPr algn="ctr"/>
            <a:r>
              <a:rPr lang="en-US" sz="1800" kern="1200" dirty="0">
                <a:solidFill>
                  <a:schemeClr val="tx2"/>
                </a:solidFill>
                <a:latin typeface="+mn-lt"/>
                <a:ea typeface="+mn-ea"/>
                <a:cs typeface="+mn-cs"/>
              </a:rPr>
              <a:t>Office Location</a:t>
            </a:r>
          </a:p>
          <a:p>
            <a:pPr algn="ctr"/>
            <a:r>
              <a:rPr lang="en-US" sz="1800" kern="1200" dirty="0">
                <a:solidFill>
                  <a:schemeClr val="tx2"/>
                </a:solidFill>
                <a:latin typeface="+mn-lt"/>
                <a:ea typeface="+mn-ea"/>
                <a:cs typeface="+mn-cs"/>
              </a:rPr>
              <a:t>Phone</a:t>
            </a:r>
          </a:p>
          <a:p>
            <a:pPr algn="ctr"/>
            <a:r>
              <a:rPr lang="en-US" sz="1800" kern="1200" dirty="0">
                <a:solidFill>
                  <a:schemeClr val="tx2"/>
                </a:solidFill>
                <a:latin typeface="+mn-lt"/>
                <a:ea typeface="+mn-ea"/>
                <a:cs typeface="+mn-cs"/>
              </a:rPr>
              <a:t>Email</a:t>
            </a:r>
            <a:endParaRPr lang="en-US" dirty="0">
              <a:solidFill>
                <a:schemeClr val="tx2"/>
              </a:solidFill>
            </a:endParaRPr>
          </a:p>
        </p:txBody>
      </p:sp>
    </p:spTree>
    <p:extLst>
      <p:ext uri="{BB962C8B-B14F-4D97-AF65-F5344CB8AC3E}">
        <p14:creationId xmlns:p14="http://schemas.microsoft.com/office/powerpoint/2010/main" val="696228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285875"/>
            <a:ext cx="8229600" cy="723900"/>
          </a:xfrm>
        </p:spPr>
        <p:txBody>
          <a:bodyPr/>
          <a:lstStyle>
            <a:lvl1pPr algn="ctr">
              <a:defRPr b="1">
                <a:solidFill>
                  <a:srgbClr val="FFC000"/>
                </a:solidFill>
              </a:defRPr>
            </a:lvl1pPr>
          </a:lstStyle>
          <a:p>
            <a:r>
              <a:rPr lang="en-US" dirty="0"/>
              <a:t>Click to edit Master title style</a:t>
            </a:r>
          </a:p>
        </p:txBody>
      </p:sp>
    </p:spTree>
    <p:extLst>
      <p:ext uri="{BB962C8B-B14F-4D97-AF65-F5344CB8AC3E}">
        <p14:creationId xmlns:p14="http://schemas.microsoft.com/office/powerpoint/2010/main" val="355283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oll 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78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B9EE-C44D-9646-A465-2908F32A1F70}"/>
              </a:ext>
            </a:extLst>
          </p:cNvPr>
          <p:cNvSpPr>
            <a:spLocks noGrp="1"/>
          </p:cNvSpPr>
          <p:nvPr>
            <p:ph type="title"/>
          </p:nvPr>
        </p:nvSpPr>
        <p:spPr>
          <a:xfrm>
            <a:off x="457200" y="134754"/>
            <a:ext cx="8229600" cy="723900"/>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812509A-33EA-A942-A412-50D20E75CF3B}"/>
              </a:ext>
            </a:extLst>
          </p:cNvPr>
          <p:cNvSpPr>
            <a:spLocks noGrp="1"/>
          </p:cNvSpPr>
          <p:nvPr>
            <p:ph idx="1"/>
          </p:nvPr>
        </p:nvSpPr>
        <p:spPr>
          <a:xfrm>
            <a:off x="457200" y="1283100"/>
            <a:ext cx="8229600" cy="4732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738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42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265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Section Slide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83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B9EE-C44D-9646-A465-2908F32A1F70}"/>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12509A-33EA-A942-A412-50D20E75CF3B}"/>
              </a:ext>
            </a:extLst>
          </p:cNvPr>
          <p:cNvSpPr>
            <a:spLocks noGrp="1"/>
          </p:cNvSpPr>
          <p:nvPr>
            <p:ph idx="1"/>
          </p:nvPr>
        </p:nvSpPr>
        <p:spPr>
          <a:xfrm>
            <a:off x="457200" y="1283100"/>
            <a:ext cx="8229600" cy="43053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000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ection Slid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B87F-0681-504C-993C-984FB31CE228}"/>
              </a:ext>
            </a:extLst>
          </p:cNvPr>
          <p:cNvSpPr>
            <a:spLocks noGrp="1"/>
          </p:cNvSpPr>
          <p:nvPr>
            <p:ph type="title" hasCustomPrompt="1"/>
          </p:nvPr>
        </p:nvSpPr>
        <p:spPr>
          <a:xfrm>
            <a:off x="0" y="1373005"/>
            <a:ext cx="9144000" cy="723900"/>
          </a:xfrm>
        </p:spPr>
        <p:txBody>
          <a:bodyPr lIns="914400" tIns="914400" rIns="914400" bIns="914400" anchor="t" anchorCtr="0">
            <a:noAutofit/>
          </a:bodyPr>
          <a:lstStyle>
            <a:lvl1pPr algn="ctr">
              <a:defRPr sz="4800">
                <a:solidFill>
                  <a:srgbClr val="FFC000"/>
                </a:solidFill>
              </a:defRPr>
            </a:lvl1pPr>
          </a:lstStyle>
          <a:p>
            <a:r>
              <a:rPr lang="en-US" dirty="0"/>
              <a:t>CLICK TO EDIT TITLE</a:t>
            </a:r>
            <a:br>
              <a:rPr lang="en-US" dirty="0"/>
            </a:br>
            <a:br>
              <a:rPr lang="en-US" dirty="0"/>
            </a:br>
            <a:br>
              <a:rPr lang="en-US" dirty="0"/>
            </a:br>
            <a:endParaRPr lang="en-US" dirty="0"/>
          </a:p>
        </p:txBody>
      </p:sp>
    </p:spTree>
    <p:extLst>
      <p:ext uri="{BB962C8B-B14F-4D97-AF65-F5344CB8AC3E}">
        <p14:creationId xmlns:p14="http://schemas.microsoft.com/office/powerpoint/2010/main" val="1024925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B9EE-C44D-9646-A465-2908F32A1F70}"/>
              </a:ext>
            </a:extLst>
          </p:cNvPr>
          <p:cNvSpPr>
            <a:spLocks noGrp="1"/>
          </p:cNvSpPr>
          <p:nvPr>
            <p:ph type="title"/>
          </p:nvPr>
        </p:nvSpPr>
        <p:spPr>
          <a:xfrm>
            <a:off x="457200" y="134754"/>
            <a:ext cx="8229600" cy="723900"/>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812509A-33EA-A942-A412-50D20E75CF3B}"/>
              </a:ext>
            </a:extLst>
          </p:cNvPr>
          <p:cNvSpPr>
            <a:spLocks noGrp="1"/>
          </p:cNvSpPr>
          <p:nvPr>
            <p:ph idx="1"/>
          </p:nvPr>
        </p:nvSpPr>
        <p:spPr>
          <a:xfrm>
            <a:off x="457200" y="1283100"/>
            <a:ext cx="8229600" cy="4732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520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B9EE-C44D-9646-A465-2908F32A1F70}"/>
              </a:ext>
            </a:extLst>
          </p:cNvPr>
          <p:cNvSpPr>
            <a:spLocks noGrp="1"/>
          </p:cNvSpPr>
          <p:nvPr>
            <p:ph type="title"/>
          </p:nvPr>
        </p:nvSpPr>
        <p:spPr>
          <a:xfrm>
            <a:off x="457200" y="134754"/>
            <a:ext cx="8229600" cy="7239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9120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B9EE-C44D-9646-A465-2908F32A1F70}"/>
              </a:ext>
            </a:extLst>
          </p:cNvPr>
          <p:cNvSpPr>
            <a:spLocks noGrp="1"/>
          </p:cNvSpPr>
          <p:nvPr>
            <p:ph type="title"/>
          </p:nvPr>
        </p:nvSpPr>
        <p:spPr>
          <a:xfrm>
            <a:off x="457200" y="134754"/>
            <a:ext cx="8229600" cy="7239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0468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Poll 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0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Section Slide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90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206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58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54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xt Placeholder 2"/>
          <p:cNvSpPr>
            <a:spLocks noGrp="1"/>
          </p:cNvSpPr>
          <p:nvPr>
            <p:ph idx="1"/>
          </p:nvPr>
        </p:nvSpPr>
        <p:spPr>
          <a:xfrm>
            <a:off x="457200" y="1244600"/>
            <a:ext cx="8229600" cy="43053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1"/>
            <a:ext cx="8229600" cy="928255"/>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8159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7239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44600"/>
            <a:ext cx="8229600" cy="43053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txBox="1">
            <a:spLocks/>
          </p:cNvSpPr>
          <p:nvPr/>
        </p:nvSpPr>
        <p:spPr>
          <a:xfrm>
            <a:off x="6438900" y="6553200"/>
            <a:ext cx="2349500" cy="3048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D494CF7-3876-1C42-880F-11BC2C56227E}" type="slidenum">
              <a:rPr lang="en-US" smtClean="0"/>
              <a:t>‹#›</a:t>
            </a:fld>
            <a:endParaRPr lang="en-US" dirty="0"/>
          </a:p>
        </p:txBody>
      </p:sp>
    </p:spTree>
    <p:extLst>
      <p:ext uri="{BB962C8B-B14F-4D97-AF65-F5344CB8AC3E}">
        <p14:creationId xmlns:p14="http://schemas.microsoft.com/office/powerpoint/2010/main" val="2318563913"/>
      </p:ext>
    </p:extLst>
  </p:cSld>
  <p:clrMap bg1="lt1" tx1="dk1" bg2="lt2" tx2="dk2" accent1="accent1" accent2="accent2" accent3="accent3" accent4="accent4" accent5="accent5" accent6="accent6" hlink="hlink" folHlink="folHlink"/>
  <p:sldLayoutIdLst>
    <p:sldLayoutId id="2147483719" r:id="rId1"/>
    <p:sldLayoutId id="2147483724" r:id="rId2"/>
    <p:sldLayoutId id="2147483725" r:id="rId3"/>
    <p:sldLayoutId id="2147483721" r:id="rId4"/>
    <p:sldLayoutId id="2147483726" r:id="rId5"/>
    <p:sldLayoutId id="2147483727" r:id="rId6"/>
  </p:sldLayoutIdLst>
  <p:hf sldNum="0" hdr="0" ftr="0" dt="0"/>
  <p:txStyles>
    <p:titleStyle>
      <a:lvl1pPr algn="l" defTabSz="457200" rtl="0" eaLnBrk="1" latinLnBrk="0" hangingPunct="1">
        <a:spcBef>
          <a:spcPct val="0"/>
        </a:spcBef>
        <a:buNone/>
        <a:defRPr sz="38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
            <a:ext cx="8229600" cy="9282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44600"/>
            <a:ext cx="8229600" cy="43053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txBox="1">
            <a:spLocks/>
          </p:cNvSpPr>
          <p:nvPr userDrawn="1"/>
        </p:nvSpPr>
        <p:spPr>
          <a:xfrm>
            <a:off x="6438900" y="6151415"/>
            <a:ext cx="2349500" cy="3048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D494CF7-3876-1C42-880F-11BC2C56227E}" type="slidenum">
              <a:rPr lang="en-US" smtClean="0"/>
              <a:t>‹#›</a:t>
            </a:fld>
            <a:endParaRPr lang="en-US" dirty="0"/>
          </a:p>
        </p:txBody>
      </p:sp>
    </p:spTree>
    <p:extLst>
      <p:ext uri="{BB962C8B-B14F-4D97-AF65-F5344CB8AC3E}">
        <p14:creationId xmlns:p14="http://schemas.microsoft.com/office/powerpoint/2010/main" val="12172647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txStyles>
    <p:titleStyle>
      <a:lvl1pPr algn="l" defTabSz="457200" rtl="0" eaLnBrk="1" latinLnBrk="0" hangingPunct="1">
        <a:spcBef>
          <a:spcPct val="0"/>
        </a:spcBef>
        <a:buNone/>
        <a:defRPr sz="38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hyperlink" Target="mailto:abowers@cricpa.com"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mailto:abowers@CRIcpa.com" TargetMode="External"/><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556" y="525293"/>
            <a:ext cx="546694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AGA PDT 2021</a:t>
            </a:r>
          </a:p>
        </p:txBody>
      </p:sp>
      <p:cxnSp>
        <p:nvCxnSpPr>
          <p:cNvPr id="6" name="Straight Connector 5"/>
          <p:cNvCxnSpPr/>
          <p:nvPr/>
        </p:nvCxnSpPr>
        <p:spPr>
          <a:xfrm>
            <a:off x="379379" y="2133863"/>
            <a:ext cx="6050604" cy="0"/>
          </a:xfrm>
          <a:prstGeom prst="line">
            <a:avLst/>
          </a:prstGeom>
        </p:spPr>
        <p:style>
          <a:lnRef idx="3">
            <a:schemeClr val="accent3"/>
          </a:lnRef>
          <a:fillRef idx="0">
            <a:schemeClr val="accent3"/>
          </a:fillRef>
          <a:effectRef idx="2">
            <a:schemeClr val="accent3"/>
          </a:effectRef>
          <a:fontRef idx="minor">
            <a:schemeClr val="tx1"/>
          </a:fontRef>
        </p:style>
      </p:cxnSp>
      <p:sp>
        <p:nvSpPr>
          <p:cNvPr id="8" name="TextBox 7"/>
          <p:cNvSpPr txBox="1"/>
          <p:nvPr/>
        </p:nvSpPr>
        <p:spPr>
          <a:xfrm>
            <a:off x="301558" y="2286000"/>
            <a:ext cx="641052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all" spc="0" normalizeH="0" baseline="0" noProof="0" dirty="0">
                <a:ln>
                  <a:noFill/>
                </a:ln>
                <a:solidFill>
                  <a:prstClr val="white"/>
                </a:solidFill>
                <a:effectLst/>
                <a:uLnTx/>
                <a:uFillTx/>
                <a:latin typeface="Calibri"/>
                <a:ea typeface="+mn-ea"/>
                <a:cs typeface="+mn-cs"/>
              </a:rPr>
              <a:t>GASB</a:t>
            </a:r>
            <a:r>
              <a:rPr kumimoji="0" lang="en-US" sz="2400" b="0" i="0" u="none" strike="noStrike" kern="1200" cap="all" spc="0" normalizeH="0" noProof="0" dirty="0">
                <a:ln>
                  <a:noFill/>
                </a:ln>
                <a:solidFill>
                  <a:prstClr val="white"/>
                </a:solidFill>
                <a:effectLst/>
                <a:uLnTx/>
                <a:uFillTx/>
                <a:latin typeface="Calibri"/>
                <a:ea typeface="+mn-ea"/>
                <a:cs typeface="+mn-cs"/>
              </a:rPr>
              <a:t> Statement No. </a:t>
            </a:r>
            <a:r>
              <a:rPr kumimoji="0" lang="en-US" sz="2400" b="0" i="0" u="none" strike="noStrike" kern="1200" cap="all" spc="0" normalizeH="0" baseline="0" noProof="0" dirty="0">
                <a:ln>
                  <a:noFill/>
                </a:ln>
                <a:solidFill>
                  <a:prstClr val="white"/>
                </a:solidFill>
                <a:effectLst/>
                <a:uLnTx/>
                <a:uFillTx/>
                <a:latin typeface="Calibri"/>
                <a:ea typeface="+mn-ea"/>
                <a:cs typeface="+mn-cs"/>
              </a:rPr>
              <a:t>84 implementation</a:t>
            </a:r>
            <a:endParaRPr kumimoji="0" lang="en-US" sz="2400" b="0" i="1" u="none" strike="noStrike" kern="1200" cap="all" spc="0" normalizeH="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cap="all" baseline="0" dirty="0">
                <a:solidFill>
                  <a:prstClr val="white"/>
                </a:solidFill>
                <a:latin typeface="Calibri"/>
              </a:rPr>
              <a:t>April 6, 2021</a:t>
            </a:r>
            <a:endParaRPr kumimoji="0" lang="en-US" sz="2400" b="0" u="none" strike="noStrike" kern="1200" cap="all"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365942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Component Units </a:t>
            </a:r>
            <a:r>
              <a:rPr lang="en-US" i="1" u="sng" dirty="0">
                <a:solidFill>
                  <a:srgbClr val="FF0000"/>
                </a:solidFill>
              </a:rPr>
              <a:t>Are</a:t>
            </a:r>
            <a:r>
              <a:rPr lang="en-US" dirty="0"/>
              <a:t> Fiduciary if…</a:t>
            </a:r>
          </a:p>
        </p:txBody>
      </p:sp>
      <p:sp>
        <p:nvSpPr>
          <p:cNvPr id="6" name="TextBox 5"/>
          <p:cNvSpPr txBox="1"/>
          <p:nvPr/>
        </p:nvSpPr>
        <p:spPr>
          <a:xfrm>
            <a:off x="8237901" y="207943"/>
            <a:ext cx="559398" cy="369332"/>
          </a:xfrm>
          <a:prstGeom prst="rect">
            <a:avLst/>
          </a:prstGeom>
          <a:solidFill>
            <a:srgbClr val="00B050"/>
          </a:solidFill>
        </p:spPr>
        <p:txBody>
          <a:bodyPr wrap="square" rtlCol="0">
            <a:spAutoFit/>
          </a:bodyPr>
          <a:lstStyle/>
          <a:p>
            <a:pPr algn="ctr"/>
            <a:r>
              <a:rPr lang="en-US" dirty="0"/>
              <a:t>2</a:t>
            </a:r>
          </a:p>
        </p:txBody>
      </p:sp>
      <p:graphicFrame>
        <p:nvGraphicFramePr>
          <p:cNvPr id="4" name="Diagram 3"/>
          <p:cNvGraphicFramePr/>
          <p:nvPr>
            <p:extLst>
              <p:ext uri="{D42A27DB-BD31-4B8C-83A1-F6EECF244321}">
                <p14:modId xmlns:p14="http://schemas.microsoft.com/office/powerpoint/2010/main" val="3741517462"/>
              </p:ext>
            </p:extLst>
          </p:nvPr>
        </p:nvGraphicFramePr>
        <p:xfrm>
          <a:off x="364067" y="1176868"/>
          <a:ext cx="8415867" cy="4614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rot="16200000">
            <a:off x="-413053" y="3729139"/>
            <a:ext cx="2454518" cy="369332"/>
          </a:xfrm>
          <a:prstGeom prst="rect">
            <a:avLst/>
          </a:prstGeom>
          <a:noFill/>
        </p:spPr>
        <p:txBody>
          <a:bodyPr wrap="none" rtlCol="0">
            <a:spAutoFit/>
          </a:bodyPr>
          <a:lstStyle/>
          <a:p>
            <a:r>
              <a:rPr lang="en-US" dirty="0"/>
              <a:t>GASB 84 paragraph 8</a:t>
            </a:r>
          </a:p>
        </p:txBody>
      </p:sp>
    </p:spTree>
    <p:extLst>
      <p:ext uri="{BB962C8B-B14F-4D97-AF65-F5344CB8AC3E}">
        <p14:creationId xmlns:p14="http://schemas.microsoft.com/office/powerpoint/2010/main" val="124367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When Does a Government Have Administrative Involvement or Direct Financial Involvement?</a:t>
            </a:r>
          </a:p>
        </p:txBody>
      </p:sp>
      <p:graphicFrame>
        <p:nvGraphicFramePr>
          <p:cNvPr id="4" name="Diagram 3"/>
          <p:cNvGraphicFramePr/>
          <p:nvPr>
            <p:extLst>
              <p:ext uri="{D42A27DB-BD31-4B8C-83A1-F6EECF244321}">
                <p14:modId xmlns:p14="http://schemas.microsoft.com/office/powerpoint/2010/main" val="389444015"/>
              </p:ext>
            </p:extLst>
          </p:nvPr>
        </p:nvGraphicFramePr>
        <p:xfrm>
          <a:off x="899584" y="1223433"/>
          <a:ext cx="754803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476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199" y="134754"/>
            <a:ext cx="8437183" cy="723900"/>
          </a:xfrm>
        </p:spPr>
        <p:txBody>
          <a:bodyPr>
            <a:noAutofit/>
          </a:bodyPr>
          <a:lstStyle/>
          <a:p>
            <a:r>
              <a:rPr lang="en-US" sz="2400" dirty="0"/>
              <a:t>Postemployment Benefit Arrangements That Are Not </a:t>
            </a:r>
            <a:br>
              <a:rPr lang="en-US" sz="2400" dirty="0"/>
            </a:br>
            <a:r>
              <a:rPr lang="en-US" sz="2400" dirty="0"/>
              <a:t>Component Units </a:t>
            </a:r>
            <a:r>
              <a:rPr lang="en-US" sz="2400" i="1" u="sng" dirty="0">
                <a:solidFill>
                  <a:srgbClr val="FF0000"/>
                </a:solidFill>
              </a:rPr>
              <a:t>Are</a:t>
            </a:r>
            <a:r>
              <a:rPr lang="en-US" sz="2400" i="1" dirty="0">
                <a:solidFill>
                  <a:srgbClr val="FF0000"/>
                </a:solidFill>
              </a:rPr>
              <a:t> </a:t>
            </a:r>
            <a:r>
              <a:rPr lang="en-US" sz="2400" dirty="0"/>
              <a:t>Fiduciary if…</a:t>
            </a:r>
          </a:p>
        </p:txBody>
      </p:sp>
      <p:sp>
        <p:nvSpPr>
          <p:cNvPr id="3" name="Content Placeholder 2"/>
          <p:cNvSpPr>
            <a:spLocks noGrp="1"/>
          </p:cNvSpPr>
          <p:nvPr>
            <p:ph idx="4294967295"/>
          </p:nvPr>
        </p:nvSpPr>
        <p:spPr>
          <a:xfrm>
            <a:off x="199231" y="1042988"/>
            <a:ext cx="8745538" cy="593725"/>
          </a:xfrm>
        </p:spPr>
        <p:txBody>
          <a:bodyPr>
            <a:normAutofit/>
          </a:bodyPr>
          <a:lstStyle/>
          <a:p>
            <a:pPr marL="0" indent="0" algn="ctr">
              <a:buNone/>
            </a:pPr>
            <a:r>
              <a:rPr lang="en-US" sz="2000" dirty="0"/>
              <a:t>The government </a:t>
            </a:r>
            <a:r>
              <a:rPr lang="en-US" sz="2000" b="1" i="1" u="sng" dirty="0">
                <a:solidFill>
                  <a:srgbClr val="FF0000"/>
                </a:solidFill>
              </a:rPr>
              <a:t>controls</a:t>
            </a:r>
            <a:r>
              <a:rPr lang="en-US" sz="2000" dirty="0"/>
              <a:t> the assets of the arrangement and the arrangement is:</a:t>
            </a:r>
          </a:p>
          <a:p>
            <a:pPr algn="ctr"/>
            <a:endParaRPr lang="en-US" sz="2000" dirty="0"/>
          </a:p>
          <a:p>
            <a:pPr marL="287337" lvl="1" indent="0" algn="ctr">
              <a:buNone/>
            </a:pPr>
            <a:endParaRPr lang="en-US" sz="2000" dirty="0"/>
          </a:p>
        </p:txBody>
      </p:sp>
      <p:sp>
        <p:nvSpPr>
          <p:cNvPr id="7" name="TextBox 6"/>
          <p:cNvSpPr txBox="1"/>
          <p:nvPr/>
        </p:nvSpPr>
        <p:spPr>
          <a:xfrm>
            <a:off x="8237901" y="207943"/>
            <a:ext cx="559398" cy="369332"/>
          </a:xfrm>
          <a:prstGeom prst="rect">
            <a:avLst/>
          </a:prstGeom>
          <a:solidFill>
            <a:srgbClr val="00B050"/>
          </a:solidFill>
        </p:spPr>
        <p:txBody>
          <a:bodyPr wrap="square" rtlCol="0">
            <a:spAutoFit/>
          </a:bodyPr>
          <a:lstStyle/>
          <a:p>
            <a:pPr algn="ctr"/>
            <a:r>
              <a:rPr lang="en-US"/>
              <a:t>3</a:t>
            </a:r>
          </a:p>
        </p:txBody>
      </p:sp>
      <p:graphicFrame>
        <p:nvGraphicFramePr>
          <p:cNvPr id="2" name="Diagram 1"/>
          <p:cNvGraphicFramePr/>
          <p:nvPr>
            <p:extLst>
              <p:ext uri="{D42A27DB-BD31-4B8C-83A1-F6EECF244321}">
                <p14:modId xmlns:p14="http://schemas.microsoft.com/office/powerpoint/2010/main" val="697244027"/>
              </p:ext>
            </p:extLst>
          </p:nvPr>
        </p:nvGraphicFramePr>
        <p:xfrm>
          <a:off x="249617" y="1524001"/>
          <a:ext cx="8644766"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rot="16200000">
            <a:off x="-584198" y="4137354"/>
            <a:ext cx="2582758" cy="369332"/>
          </a:xfrm>
          <a:prstGeom prst="rect">
            <a:avLst/>
          </a:prstGeom>
          <a:noFill/>
        </p:spPr>
        <p:txBody>
          <a:bodyPr wrap="none" rtlCol="0">
            <a:spAutoFit/>
          </a:bodyPr>
          <a:lstStyle/>
          <a:p>
            <a:r>
              <a:rPr lang="en-US" dirty="0"/>
              <a:t>GASB 84 paragraph 10</a:t>
            </a:r>
          </a:p>
        </p:txBody>
      </p:sp>
    </p:spTree>
    <p:extLst>
      <p:ext uri="{BB962C8B-B14F-4D97-AF65-F5344CB8AC3E}">
        <p14:creationId xmlns:p14="http://schemas.microsoft.com/office/powerpoint/2010/main" val="153590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Is a Government Controlling Assets?</a:t>
            </a:r>
          </a:p>
        </p:txBody>
      </p:sp>
      <p:sp>
        <p:nvSpPr>
          <p:cNvPr id="3" name="Content Placeholder 2"/>
          <p:cNvSpPr>
            <a:spLocks noGrp="1"/>
          </p:cNvSpPr>
          <p:nvPr>
            <p:ph idx="1"/>
          </p:nvPr>
        </p:nvSpPr>
        <p:spPr>
          <a:xfrm>
            <a:off x="457200" y="1092601"/>
            <a:ext cx="8229600" cy="1007134"/>
          </a:xfrm>
        </p:spPr>
        <p:txBody>
          <a:bodyPr>
            <a:normAutofit/>
          </a:bodyPr>
          <a:lstStyle/>
          <a:p>
            <a:pPr marL="0" indent="0">
              <a:buNone/>
            </a:pPr>
            <a:r>
              <a:rPr lang="en-US" sz="2500" dirty="0"/>
              <a:t>Per GASB 84 paragraph 12, a government controls the assets of an activity if:</a:t>
            </a:r>
          </a:p>
        </p:txBody>
      </p:sp>
      <p:graphicFrame>
        <p:nvGraphicFramePr>
          <p:cNvPr id="5" name="Diagram 4"/>
          <p:cNvGraphicFramePr/>
          <p:nvPr>
            <p:extLst>
              <p:ext uri="{D42A27DB-BD31-4B8C-83A1-F6EECF244321}">
                <p14:modId xmlns:p14="http://schemas.microsoft.com/office/powerpoint/2010/main" val="3223541559"/>
              </p:ext>
            </p:extLst>
          </p:nvPr>
        </p:nvGraphicFramePr>
        <p:xfrm>
          <a:off x="585258" y="2099734"/>
          <a:ext cx="8238067" cy="366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1533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Other Activities </a:t>
            </a:r>
            <a:r>
              <a:rPr lang="en-US" i="1" u="sng" dirty="0">
                <a:solidFill>
                  <a:srgbClr val="FF0000"/>
                </a:solidFill>
              </a:rPr>
              <a:t>Are</a:t>
            </a:r>
            <a:r>
              <a:rPr lang="en-US" dirty="0"/>
              <a:t> Fiduciary if…</a:t>
            </a:r>
          </a:p>
        </p:txBody>
      </p:sp>
      <p:sp>
        <p:nvSpPr>
          <p:cNvPr id="3" name="Content Placeholder 2"/>
          <p:cNvSpPr>
            <a:spLocks noGrp="1"/>
          </p:cNvSpPr>
          <p:nvPr>
            <p:ph idx="4294967295"/>
          </p:nvPr>
        </p:nvSpPr>
        <p:spPr>
          <a:xfrm>
            <a:off x="1134532" y="1029732"/>
            <a:ext cx="7772400" cy="320675"/>
          </a:xfrm>
        </p:spPr>
        <p:txBody>
          <a:bodyPr>
            <a:normAutofit fontScale="55000" lnSpcReduction="20000"/>
          </a:bodyPr>
          <a:lstStyle/>
          <a:p>
            <a:pPr marL="0" indent="0">
              <a:buNone/>
            </a:pPr>
            <a:r>
              <a:rPr lang="en-US" b="1" u="sng" dirty="0"/>
              <a:t>All three of the following are met:</a:t>
            </a:r>
          </a:p>
        </p:txBody>
      </p:sp>
      <p:sp>
        <p:nvSpPr>
          <p:cNvPr id="6" name="TextBox 5"/>
          <p:cNvSpPr txBox="1"/>
          <p:nvPr/>
        </p:nvSpPr>
        <p:spPr>
          <a:xfrm>
            <a:off x="8237901" y="207943"/>
            <a:ext cx="559398" cy="369332"/>
          </a:xfrm>
          <a:prstGeom prst="rect">
            <a:avLst/>
          </a:prstGeom>
          <a:solidFill>
            <a:srgbClr val="00B050"/>
          </a:solidFill>
        </p:spPr>
        <p:txBody>
          <a:bodyPr wrap="square" rtlCol="0">
            <a:spAutoFit/>
          </a:bodyPr>
          <a:lstStyle/>
          <a:p>
            <a:pPr algn="ctr"/>
            <a:r>
              <a:rPr lang="en-US"/>
              <a:t>4</a:t>
            </a:r>
          </a:p>
        </p:txBody>
      </p:sp>
      <p:graphicFrame>
        <p:nvGraphicFramePr>
          <p:cNvPr id="5" name="Diagram 4"/>
          <p:cNvGraphicFramePr/>
          <p:nvPr>
            <p:extLst>
              <p:ext uri="{D42A27DB-BD31-4B8C-83A1-F6EECF244321}">
                <p14:modId xmlns:p14="http://schemas.microsoft.com/office/powerpoint/2010/main" val="2698832916"/>
              </p:ext>
            </p:extLst>
          </p:nvPr>
        </p:nvGraphicFramePr>
        <p:xfrm>
          <a:off x="1168399" y="1303867"/>
          <a:ext cx="7704667" cy="4910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rot="16200000">
            <a:off x="-749416" y="3615880"/>
            <a:ext cx="2565639" cy="369332"/>
          </a:xfrm>
          <a:prstGeom prst="rect">
            <a:avLst/>
          </a:prstGeom>
          <a:noFill/>
        </p:spPr>
        <p:txBody>
          <a:bodyPr wrap="none" rtlCol="0">
            <a:spAutoFit/>
          </a:bodyPr>
          <a:lstStyle/>
          <a:p>
            <a:r>
              <a:rPr lang="en-US" dirty="0"/>
              <a:t>GASB 84 paragraph 11</a:t>
            </a:r>
          </a:p>
        </p:txBody>
      </p:sp>
      <p:sp>
        <p:nvSpPr>
          <p:cNvPr id="4" name="Rectangle 3">
            <a:extLst>
              <a:ext uri="{FF2B5EF4-FFF2-40B4-BE49-F238E27FC236}">
                <a16:creationId xmlns:a16="http://schemas.microsoft.com/office/drawing/2014/main" id="{57ED7D57-0472-D545-8A57-0DD7CDAFB43A}"/>
              </a:ext>
            </a:extLst>
          </p:cNvPr>
          <p:cNvSpPr/>
          <p:nvPr/>
        </p:nvSpPr>
        <p:spPr>
          <a:xfrm>
            <a:off x="239677" y="1199038"/>
            <a:ext cx="607859" cy="1092607"/>
          </a:xfrm>
          <a:prstGeom prst="rect">
            <a:avLst/>
          </a:prstGeom>
        </p:spPr>
        <p:txBody>
          <a:bodyPr wrap="none">
            <a:spAutoFit/>
          </a:bodyPr>
          <a:lstStyle/>
          <a:p>
            <a:pPr lvl="0"/>
            <a:r>
              <a:rPr lang="en-US" sz="6500" dirty="0">
                <a:latin typeface="+mj-lt"/>
              </a:rPr>
              <a:t>4</a:t>
            </a:r>
          </a:p>
        </p:txBody>
      </p:sp>
    </p:spTree>
    <p:extLst>
      <p:ext uri="{BB962C8B-B14F-4D97-AF65-F5344CB8AC3E}">
        <p14:creationId xmlns:p14="http://schemas.microsoft.com/office/powerpoint/2010/main" val="40686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Assessment</a:t>
            </a:r>
          </a:p>
        </p:txBody>
      </p:sp>
      <p:pic>
        <p:nvPicPr>
          <p:cNvPr id="4" name="Content Placeholder 3"/>
          <p:cNvPicPr>
            <a:picLocks noGrp="1" noChangeAspect="1"/>
          </p:cNvPicPr>
          <p:nvPr>
            <p:ph idx="4294967295"/>
          </p:nvPr>
        </p:nvPicPr>
        <p:blipFill>
          <a:blip r:embed="rId3"/>
          <a:stretch>
            <a:fillRect/>
          </a:stretch>
        </p:blipFill>
        <p:spPr>
          <a:xfrm>
            <a:off x="931069" y="1168400"/>
            <a:ext cx="7358062" cy="4648200"/>
          </a:xfrm>
          <a:prstGeom prst="rect">
            <a:avLst/>
          </a:prstGeom>
        </p:spPr>
      </p:pic>
    </p:spTree>
    <p:extLst>
      <p:ext uri="{BB962C8B-B14F-4D97-AF65-F5344CB8AC3E}">
        <p14:creationId xmlns:p14="http://schemas.microsoft.com/office/powerpoint/2010/main" val="907073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Fiduciary Fund Types</a:t>
            </a:r>
          </a:p>
        </p:txBody>
      </p:sp>
      <p:sp>
        <p:nvSpPr>
          <p:cNvPr id="3" name="Content Placeholder 2"/>
          <p:cNvSpPr>
            <a:spLocks noGrp="1"/>
          </p:cNvSpPr>
          <p:nvPr>
            <p:ph idx="1"/>
          </p:nvPr>
        </p:nvSpPr>
        <p:spPr/>
        <p:txBody>
          <a:bodyPr>
            <a:normAutofit fontScale="85000" lnSpcReduction="10000"/>
          </a:bodyPr>
          <a:lstStyle/>
          <a:p>
            <a:pPr>
              <a:buFont typeface="Wingdings" panose="05000000000000000000" pitchFamily="2" charset="2"/>
              <a:buChar char="Ø"/>
            </a:pPr>
            <a:r>
              <a:rPr lang="en-US" dirty="0"/>
              <a:t>New definitions for pension trust funds, investment trust funds, and private-purpose trust funds that focus on the resources that should be reported within each.</a:t>
            </a:r>
          </a:p>
          <a:p>
            <a:pPr lvl="1">
              <a:buFont typeface="Arial" panose="020B0604020202020204" pitchFamily="34" charset="0"/>
              <a:buChar char="•"/>
            </a:pPr>
            <a:r>
              <a:rPr lang="en-US" dirty="0"/>
              <a:t>Trust agreement or equivalent arrangement should be present for an activity to be reported in a trust fund.</a:t>
            </a:r>
            <a:br>
              <a:rPr lang="en-US" dirty="0"/>
            </a:br>
            <a:endParaRPr lang="en-US" dirty="0"/>
          </a:p>
          <a:p>
            <a:pPr>
              <a:buFont typeface="Wingdings" panose="05000000000000000000" pitchFamily="2" charset="2"/>
              <a:buChar char="Ø"/>
            </a:pPr>
            <a:r>
              <a:rPr lang="en-US" i="1" dirty="0"/>
              <a:t>Custodial funds</a:t>
            </a:r>
            <a:r>
              <a:rPr lang="en-US" dirty="0"/>
              <a:t> would report fiduciary activities for which there is no trust agreement or equivalent arrangement.</a:t>
            </a:r>
          </a:p>
          <a:p>
            <a:pPr lvl="1">
              <a:buFont typeface="Arial" panose="020B0604020202020204" pitchFamily="34" charset="0"/>
              <a:buChar char="•"/>
            </a:pPr>
            <a:r>
              <a:rPr lang="en-US" dirty="0"/>
              <a:t>External portions of investment pools that are </a:t>
            </a:r>
            <a:r>
              <a:rPr lang="en-US" i="1" dirty="0"/>
              <a:t>not</a:t>
            </a:r>
            <a:r>
              <a:rPr lang="en-US" dirty="0"/>
              <a:t> held in trust should be reported in a separate column under the custodial fund umbrella</a:t>
            </a:r>
          </a:p>
        </p:txBody>
      </p:sp>
    </p:spTree>
    <p:extLst>
      <p:ext uri="{BB962C8B-B14F-4D97-AF65-F5344CB8AC3E}">
        <p14:creationId xmlns:p14="http://schemas.microsoft.com/office/powerpoint/2010/main" val="26753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Additional Guidance </a:t>
            </a:r>
            <a:br>
              <a:rPr lang="en-US" dirty="0"/>
            </a:br>
            <a:r>
              <a:rPr lang="en-US" dirty="0">
                <a:solidFill>
                  <a:schemeClr val="bg1"/>
                </a:solidFill>
              </a:rPr>
              <a:t>Implementation Guides and GASB Statement No. 97</a:t>
            </a:r>
          </a:p>
        </p:txBody>
      </p:sp>
    </p:spTree>
    <p:extLst>
      <p:ext uri="{BB962C8B-B14F-4D97-AF65-F5344CB8AC3E}">
        <p14:creationId xmlns:p14="http://schemas.microsoft.com/office/powerpoint/2010/main" val="4468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Implementation Guides </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en-US" dirty="0"/>
              <a:t>Implementation Guide No. 2019-2, </a:t>
            </a:r>
            <a:r>
              <a:rPr lang="en-US" i="1" dirty="0"/>
              <a:t>Fiduciary Activities</a:t>
            </a:r>
          </a:p>
          <a:p>
            <a:pPr lvl="1">
              <a:buFont typeface="Arial" panose="020B0604020202020204" pitchFamily="34" charset="0"/>
              <a:buChar char="•"/>
            </a:pPr>
            <a:r>
              <a:rPr lang="en-US" dirty="0"/>
              <a:t>Separate guide specifically dedicated to implementation of Fiduciary Activities </a:t>
            </a:r>
          </a:p>
          <a:p>
            <a:pPr lvl="1">
              <a:buFont typeface="Arial" panose="020B0604020202020204" pitchFamily="34" charset="0"/>
              <a:buChar char="•"/>
            </a:pPr>
            <a:r>
              <a:rPr lang="en-US" dirty="0"/>
              <a:t>55 questions and answers</a:t>
            </a:r>
          </a:p>
          <a:p>
            <a:pPr lvl="1">
              <a:buFont typeface="Arial" panose="020B0604020202020204" pitchFamily="34" charset="0"/>
              <a:buChar char="•"/>
            </a:pPr>
            <a:r>
              <a:rPr lang="en-US" dirty="0"/>
              <a:t>Effective date aligned with GASB No. 84</a:t>
            </a:r>
            <a:br>
              <a:rPr lang="en-US" dirty="0"/>
            </a:br>
            <a:endParaRPr lang="en-US" dirty="0"/>
          </a:p>
          <a:p>
            <a:pPr>
              <a:buFont typeface="Wingdings" panose="05000000000000000000" pitchFamily="2" charset="2"/>
              <a:buChar char="Ø"/>
            </a:pPr>
            <a:r>
              <a:rPr lang="en-US" dirty="0"/>
              <a:t>Implementation Guide No. 2020-1, </a:t>
            </a:r>
            <a:r>
              <a:rPr lang="en-US" i="1" dirty="0"/>
              <a:t>Implementation Guidance Update—2020</a:t>
            </a:r>
          </a:p>
          <a:p>
            <a:pPr lvl="1">
              <a:buFont typeface="Arial" panose="020B0604020202020204" pitchFamily="34" charset="0"/>
              <a:buChar char="•"/>
            </a:pPr>
            <a:r>
              <a:rPr lang="en-US" dirty="0"/>
              <a:t>Fiduciary Activities – Questions 4.4 and 4.5</a:t>
            </a:r>
          </a:p>
          <a:p>
            <a:pPr lvl="1">
              <a:buFont typeface="Arial" panose="020B0604020202020204" pitchFamily="34" charset="0"/>
              <a:buChar char="•"/>
            </a:pPr>
            <a:r>
              <a:rPr lang="en-US" dirty="0"/>
              <a:t>Phased implementation – 4.4 and 4.5 for periods beginning after June 15, 2021</a:t>
            </a:r>
          </a:p>
        </p:txBody>
      </p:sp>
    </p:spTree>
    <p:extLst>
      <p:ext uri="{BB962C8B-B14F-4D97-AF65-F5344CB8AC3E}">
        <p14:creationId xmlns:p14="http://schemas.microsoft.com/office/powerpoint/2010/main" val="275019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GASB Statement No. 97</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Certain Component Unit Criteria, and Accounting and Financial Reporting of Internal Revenue Code Section 457 Deferred Compensation Plans</a:t>
            </a:r>
            <a:r>
              <a:rPr lang="en-US" i="1" dirty="0"/>
              <a:t> (</a:t>
            </a:r>
            <a:r>
              <a:rPr lang="en-US" dirty="0"/>
              <a:t>an amendment of GASB Statements No. 14 and No. 84, and a supersession of GASB Statement No. 32).</a:t>
            </a:r>
          </a:p>
          <a:p>
            <a:pPr lvl="1">
              <a:buFont typeface="Arial" panose="020B0604020202020204" pitchFamily="34" charset="0"/>
              <a:buChar char="•"/>
            </a:pPr>
            <a:r>
              <a:rPr lang="en-US" dirty="0"/>
              <a:t>Absences of a governing board in determining financial accountability</a:t>
            </a:r>
          </a:p>
          <a:p>
            <a:pPr lvl="1">
              <a:buFont typeface="Arial" panose="020B0604020202020204" pitchFamily="34" charset="0"/>
              <a:buChar char="•"/>
            </a:pPr>
            <a:r>
              <a:rPr lang="en-US" dirty="0"/>
              <a:t>Applicability of the financial burden criterion in paragraph 7 of Statement 84.</a:t>
            </a:r>
          </a:p>
          <a:p>
            <a:pPr lvl="1">
              <a:buFont typeface="Arial" panose="020B0604020202020204" pitchFamily="34" charset="0"/>
              <a:buChar char="•"/>
            </a:pPr>
            <a:r>
              <a:rPr lang="en-US" dirty="0"/>
              <a:t>Section 457 plans</a:t>
            </a:r>
          </a:p>
        </p:txBody>
      </p:sp>
    </p:spTree>
    <p:extLst>
      <p:ext uri="{BB962C8B-B14F-4D97-AF65-F5344CB8AC3E}">
        <p14:creationId xmlns:p14="http://schemas.microsoft.com/office/powerpoint/2010/main" val="124490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00FAA-2627-4B46-8188-AD174B87294F}"/>
              </a:ext>
            </a:extLst>
          </p:cNvPr>
          <p:cNvSpPr>
            <a:spLocks noGrp="1"/>
          </p:cNvSpPr>
          <p:nvPr>
            <p:ph type="title"/>
          </p:nvPr>
        </p:nvSpPr>
        <p:spPr/>
        <p:txBody>
          <a:bodyPr>
            <a:normAutofit/>
          </a:bodyPr>
          <a:lstStyle/>
          <a:p>
            <a:r>
              <a:rPr lang="en-US" dirty="0"/>
              <a:t>Alan D. “A.J.” Bowers, Jr.</a:t>
            </a:r>
          </a:p>
        </p:txBody>
      </p:sp>
      <p:sp>
        <p:nvSpPr>
          <p:cNvPr id="2" name="Content Placeholder 1"/>
          <p:cNvSpPr>
            <a:spLocks noGrp="1"/>
          </p:cNvSpPr>
          <p:nvPr>
            <p:ph idx="1"/>
          </p:nvPr>
        </p:nvSpPr>
        <p:spPr>
          <a:xfrm>
            <a:off x="2543174" y="1261275"/>
            <a:ext cx="6200777" cy="4732689"/>
          </a:xfrm>
        </p:spPr>
        <p:txBody>
          <a:bodyPr>
            <a:normAutofit fontScale="92500" lnSpcReduction="10000"/>
          </a:bodyPr>
          <a:lstStyle/>
          <a:p>
            <a:pPr marL="0" lvl="0" indent="0">
              <a:lnSpc>
                <a:spcPct val="120000"/>
              </a:lnSpc>
              <a:spcAft>
                <a:spcPts val="400"/>
              </a:spcAft>
              <a:buNone/>
            </a:pPr>
            <a:r>
              <a:rPr lang="en-US" sz="2400" b="1" dirty="0"/>
              <a:t>Alan D. “A.J.” Bowers, Jr., </a:t>
            </a:r>
            <a:r>
              <a:rPr lang="en-US" sz="2400" i="1" dirty="0"/>
              <a:t>CPA, CITP</a:t>
            </a:r>
            <a:br>
              <a:rPr lang="en-US" sz="2400" b="1" dirty="0"/>
            </a:br>
            <a:r>
              <a:rPr lang="en-US" sz="2400" b="1" dirty="0"/>
              <a:t>Partner</a:t>
            </a:r>
            <a:br>
              <a:rPr lang="en-US" sz="2400" b="1" dirty="0"/>
            </a:br>
            <a:r>
              <a:rPr lang="en-US" sz="2400" b="1" dirty="0"/>
              <a:t>Carr, Riggs &amp; Ingram - Albuquerque, NM</a:t>
            </a:r>
          </a:p>
          <a:p>
            <a:pPr marL="0" indent="0">
              <a:lnSpc>
                <a:spcPct val="110000"/>
              </a:lnSpc>
              <a:spcBef>
                <a:spcPts val="0"/>
              </a:spcBef>
              <a:buNone/>
            </a:pPr>
            <a:endParaRPr lang="en-US" sz="1300" b="1" u="sng" dirty="0"/>
          </a:p>
          <a:p>
            <a:pPr marL="0" indent="0">
              <a:lnSpc>
                <a:spcPct val="120000"/>
              </a:lnSpc>
              <a:spcAft>
                <a:spcPts val="400"/>
              </a:spcAft>
              <a:buNone/>
            </a:pPr>
            <a:r>
              <a:rPr lang="en-US" sz="1800" b="1" u="sng" dirty="0"/>
              <a:t>Professional Affiliations</a:t>
            </a:r>
          </a:p>
          <a:p>
            <a:pPr>
              <a:lnSpc>
                <a:spcPct val="110000"/>
              </a:lnSpc>
            </a:pPr>
            <a:r>
              <a:rPr lang="en-US" sz="1800" dirty="0"/>
              <a:t>American Institute of Certified Public Accountants (AICPA) </a:t>
            </a:r>
          </a:p>
          <a:p>
            <a:pPr>
              <a:lnSpc>
                <a:spcPct val="110000"/>
              </a:lnSpc>
            </a:pPr>
            <a:r>
              <a:rPr lang="en-US" sz="1800" dirty="0"/>
              <a:t>New Mexico Society of Certified Public Accountants (NMSCPA) </a:t>
            </a:r>
          </a:p>
          <a:p>
            <a:pPr>
              <a:lnSpc>
                <a:spcPct val="110000"/>
              </a:lnSpc>
            </a:pPr>
            <a:r>
              <a:rPr lang="en-US" sz="1800" dirty="0"/>
              <a:t>Association of Government Accountants (AGA) – Albuquerque Chapter – President Elect</a:t>
            </a:r>
          </a:p>
          <a:p>
            <a:pPr>
              <a:lnSpc>
                <a:spcPct val="110000"/>
              </a:lnSpc>
            </a:pPr>
            <a:r>
              <a:rPr lang="en-US" sz="1800" dirty="0"/>
              <a:t>Government Financial Officers Association (GFOA’s) Special Review Committee (SRC) for the Certificate of Achievement of Excellence in Financial Reporting Program</a:t>
            </a:r>
          </a:p>
          <a:p>
            <a:pPr>
              <a:lnSpc>
                <a:spcPct val="110000"/>
              </a:lnSpc>
            </a:pPr>
            <a:r>
              <a:rPr lang="en-US" sz="1800" dirty="0"/>
              <a:t>Approved to answer questions for the AICPA’s Center for Plain English in the Government Area</a:t>
            </a:r>
          </a:p>
          <a:p>
            <a:pPr>
              <a:lnSpc>
                <a:spcPct val="110000"/>
              </a:lnSpc>
            </a:pPr>
            <a:r>
              <a:rPr lang="en-US" sz="1800" dirty="0"/>
              <a:t>AICPA PCPS Technical Issuance Committee Member</a:t>
            </a:r>
          </a:p>
          <a:p>
            <a:pPr lvl="0" indent="-227013"/>
            <a:endParaRPr lang="en-US" sz="1200" dirty="0"/>
          </a:p>
          <a:p>
            <a:pPr lvl="0" indent="-227013"/>
            <a:endParaRPr lang="en-US" sz="1200" dirty="0"/>
          </a:p>
          <a:p>
            <a:pPr marL="0" indent="0">
              <a:spcBef>
                <a:spcPts val="0"/>
              </a:spcBef>
              <a:buNone/>
            </a:pPr>
            <a:endParaRPr lang="en-US" sz="1500" dirty="0"/>
          </a:p>
          <a:p>
            <a:endParaRPr lang="en-US" sz="1500" dirty="0"/>
          </a:p>
        </p:txBody>
      </p:sp>
      <p:pic>
        <p:nvPicPr>
          <p:cNvPr id="5" name="Picture 4">
            <a:extLst>
              <a:ext uri="{FF2B5EF4-FFF2-40B4-BE49-F238E27FC236}">
                <a16:creationId xmlns:a16="http://schemas.microsoft.com/office/drawing/2014/main" id="{D318C924-301D-5845-803A-9BA042E48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 y="1340250"/>
            <a:ext cx="1590422" cy="2019299"/>
          </a:xfrm>
          <a:prstGeom prst="rect">
            <a:avLst/>
          </a:prstGeom>
          <a:ln w="38100">
            <a:solidFill>
              <a:srgbClr val="014262"/>
            </a:solid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57059757-7682-3144-9115-EEAAB10DA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6151" y="1280325"/>
            <a:ext cx="1447800" cy="475198"/>
          </a:xfrm>
          <a:prstGeom prst="rect">
            <a:avLst/>
          </a:prstGeom>
        </p:spPr>
      </p:pic>
      <p:sp>
        <p:nvSpPr>
          <p:cNvPr id="6" name="Text Placeholder 5"/>
          <p:cNvSpPr txBox="1">
            <a:spLocks/>
          </p:cNvSpPr>
          <p:nvPr/>
        </p:nvSpPr>
        <p:spPr>
          <a:xfrm>
            <a:off x="457201" y="1244602"/>
            <a:ext cx="1847087" cy="42798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557B"/>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557B"/>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557B"/>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557B"/>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557B"/>
                </a:solidFill>
                <a:effectLst/>
                <a:uLnTx/>
                <a:uFillTx/>
                <a:latin typeface="Calibri"/>
                <a:ea typeface="+mn-ea"/>
                <a:cs typeface="+mn-cs"/>
              </a:rPr>
              <a:t>505.883.2727 (o)</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557B"/>
                </a:solidFill>
                <a:effectLst/>
                <a:uLnTx/>
                <a:uFillTx/>
                <a:latin typeface="Calibri"/>
                <a:ea typeface="+mn-ea"/>
                <a:cs typeface="+mn-cs"/>
                <a:hlinkClick r:id="rId5"/>
              </a:rPr>
              <a:t>abowers@CRIcpa.com</a:t>
            </a:r>
            <a:endParaRPr kumimoji="0" lang="en-US" sz="1400" b="0" i="0" u="none" strike="noStrike" kern="1200" cap="none" spc="0" normalizeH="0" baseline="0" noProof="0" dirty="0">
              <a:ln>
                <a:noFill/>
              </a:ln>
              <a:solidFill>
                <a:srgbClr val="00557B"/>
              </a:solidFill>
              <a:effectLst/>
              <a:uLnTx/>
              <a:uFillTx/>
              <a:latin typeface="Calibri"/>
              <a:ea typeface="+mn-ea"/>
              <a:cs typeface="+mn-cs"/>
            </a:endParaRPr>
          </a:p>
        </p:txBody>
      </p:sp>
    </p:spTree>
    <p:extLst>
      <p:ext uri="{BB962C8B-B14F-4D97-AF65-F5344CB8AC3E}">
        <p14:creationId xmlns:p14="http://schemas.microsoft.com/office/powerpoint/2010/main" val="70122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GASB Statement No. 97 </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Summary</a:t>
            </a:r>
          </a:p>
          <a:p>
            <a:pPr lvl="1">
              <a:buFont typeface="Arial" panose="020B0604020202020204" pitchFamily="34" charset="0"/>
              <a:buChar char="•"/>
            </a:pPr>
            <a:r>
              <a:rPr lang="en-US" dirty="0"/>
              <a:t>Defined contribution plans are excluded from CU determination as there is no separate board (excludes paths 1 and 2)</a:t>
            </a:r>
          </a:p>
          <a:p>
            <a:pPr lvl="1">
              <a:buFont typeface="Arial" panose="020B0604020202020204" pitchFamily="34" charset="0"/>
              <a:buChar char="•"/>
            </a:pPr>
            <a:r>
              <a:rPr lang="en-US" dirty="0"/>
              <a:t>Financial burden criterion in paragraph 7 of Statement 84 is applicable only to defined benefit pension and OPEB plans</a:t>
            </a:r>
          </a:p>
          <a:p>
            <a:pPr lvl="1">
              <a:buFont typeface="Arial" panose="020B0604020202020204" pitchFamily="34" charset="0"/>
              <a:buChar char="•"/>
            </a:pPr>
            <a:r>
              <a:rPr lang="en-US" dirty="0"/>
              <a:t>Section 457 plans (know the plan, evaluate the plan)</a:t>
            </a:r>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spTree>
    <p:extLst>
      <p:ext uri="{BB962C8B-B14F-4D97-AF65-F5344CB8AC3E}">
        <p14:creationId xmlns:p14="http://schemas.microsoft.com/office/powerpoint/2010/main" val="2974505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a:t>Pratical</a:t>
            </a:r>
            <a:r>
              <a:rPr lang="en-US" dirty="0"/>
              <a:t> Application</a:t>
            </a:r>
            <a:br>
              <a:rPr lang="en-US" dirty="0"/>
            </a:br>
            <a:r>
              <a:rPr lang="en-US" dirty="0">
                <a:solidFill>
                  <a:schemeClr val="bg1"/>
                </a:solidFill>
              </a:rPr>
              <a:t>State Agency</a:t>
            </a:r>
            <a:br>
              <a:rPr lang="en-US" dirty="0">
                <a:solidFill>
                  <a:schemeClr val="bg1"/>
                </a:solidFill>
              </a:rPr>
            </a:br>
            <a:br>
              <a:rPr lang="en-US" dirty="0"/>
            </a:br>
            <a:endParaRPr lang="en-US" dirty="0"/>
          </a:p>
        </p:txBody>
      </p:sp>
    </p:spTree>
    <p:extLst>
      <p:ext uri="{BB962C8B-B14F-4D97-AF65-F5344CB8AC3E}">
        <p14:creationId xmlns:p14="http://schemas.microsoft.com/office/powerpoint/2010/main" val="45444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 of NM - Agencies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State Agency Financial Statements</a:t>
            </a:r>
          </a:p>
          <a:p>
            <a:pPr lvl="1">
              <a:buFont typeface="Arial" panose="020B0604020202020204" pitchFamily="34" charset="0"/>
              <a:buChar char="•"/>
            </a:pPr>
            <a:r>
              <a:rPr lang="en-US" dirty="0"/>
              <a:t>Some agencies act as a fiduciary for other agencies</a:t>
            </a:r>
          </a:p>
          <a:p>
            <a:pPr lvl="2">
              <a:buFont typeface="Arial" panose="020B0604020202020204" pitchFamily="34" charset="0"/>
              <a:buChar char="•"/>
            </a:pPr>
            <a:r>
              <a:rPr lang="en-US" dirty="0"/>
              <a:t>Examples</a:t>
            </a:r>
          </a:p>
          <a:p>
            <a:pPr lvl="3">
              <a:buFont typeface="Arial" panose="020B0604020202020204" pitchFamily="34" charset="0"/>
              <a:buChar char="•"/>
            </a:pPr>
            <a:r>
              <a:rPr lang="en-US" dirty="0"/>
              <a:t>Commissioner of Public Lands (land suspense fund, oil and gas royalty fund)</a:t>
            </a:r>
          </a:p>
          <a:p>
            <a:pPr lvl="3">
              <a:buFont typeface="Arial" panose="020B0604020202020204" pitchFamily="34" charset="0"/>
              <a:buChar char="•"/>
            </a:pPr>
            <a:r>
              <a:rPr lang="en-US" dirty="0"/>
              <a:t>Office of the Secretary of State (notary fund)</a:t>
            </a:r>
          </a:p>
          <a:p>
            <a:pPr lvl="1">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spTree>
    <p:extLst>
      <p:ext uri="{BB962C8B-B14F-4D97-AF65-F5344CB8AC3E}">
        <p14:creationId xmlns:p14="http://schemas.microsoft.com/office/powerpoint/2010/main" val="448653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Commissioner of Public Lands</a:t>
            </a:r>
          </a:p>
        </p:txBody>
      </p:sp>
      <p:sp>
        <p:nvSpPr>
          <p:cNvPr id="3" name="Content Placeholder 2"/>
          <p:cNvSpPr>
            <a:spLocks noGrp="1"/>
          </p:cNvSpPr>
          <p:nvPr>
            <p:ph idx="1"/>
          </p:nvPr>
        </p:nvSpPr>
        <p:spPr/>
        <p:txBody>
          <a:bodyPr>
            <a:normAutofit/>
          </a:bodyPr>
          <a:lstStyle/>
          <a:p>
            <a:pPr marL="457200" lvl="1" indent="0">
              <a:buNone/>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899315" y="1120868"/>
            <a:ext cx="7345370" cy="4894921"/>
          </a:xfrm>
          <a:prstGeom prst="rect">
            <a:avLst/>
          </a:prstGeom>
        </p:spPr>
      </p:pic>
    </p:spTree>
    <p:extLst>
      <p:ext uri="{BB962C8B-B14F-4D97-AF65-F5344CB8AC3E}">
        <p14:creationId xmlns:p14="http://schemas.microsoft.com/office/powerpoint/2010/main" val="3304874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Commissioner of Public Lands</a:t>
            </a:r>
          </a:p>
        </p:txBody>
      </p:sp>
      <p:sp>
        <p:nvSpPr>
          <p:cNvPr id="3" name="Content Placeholder 2"/>
          <p:cNvSpPr>
            <a:spLocks noGrp="1"/>
          </p:cNvSpPr>
          <p:nvPr>
            <p:ph idx="1"/>
          </p:nvPr>
        </p:nvSpPr>
        <p:spPr/>
        <p:txBody>
          <a:bodyPr>
            <a:normAutofit/>
          </a:bodyPr>
          <a:lstStyle/>
          <a:p>
            <a:pPr marL="457200" lvl="1" indent="0">
              <a:buNone/>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pic>
        <p:nvPicPr>
          <p:cNvPr id="5" name="Picture 4"/>
          <p:cNvPicPr>
            <a:picLocks noChangeAspect="1"/>
          </p:cNvPicPr>
          <p:nvPr/>
        </p:nvPicPr>
        <p:blipFill>
          <a:blip r:embed="rId3"/>
          <a:stretch>
            <a:fillRect/>
          </a:stretch>
        </p:blipFill>
        <p:spPr>
          <a:xfrm>
            <a:off x="564360" y="1121844"/>
            <a:ext cx="8015280" cy="4893945"/>
          </a:xfrm>
          <a:prstGeom prst="rect">
            <a:avLst/>
          </a:prstGeom>
        </p:spPr>
      </p:pic>
    </p:spTree>
    <p:extLst>
      <p:ext uri="{BB962C8B-B14F-4D97-AF65-F5344CB8AC3E}">
        <p14:creationId xmlns:p14="http://schemas.microsoft.com/office/powerpoint/2010/main" val="2145510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Office of the Secretary of State</a:t>
            </a:r>
          </a:p>
        </p:txBody>
      </p:sp>
      <p:sp>
        <p:nvSpPr>
          <p:cNvPr id="3" name="Content Placeholder 2"/>
          <p:cNvSpPr>
            <a:spLocks noGrp="1"/>
          </p:cNvSpPr>
          <p:nvPr>
            <p:ph idx="1"/>
          </p:nvPr>
        </p:nvSpPr>
        <p:spPr/>
        <p:txBody>
          <a:bodyPr>
            <a:normAutofit/>
          </a:bodyPr>
          <a:lstStyle/>
          <a:p>
            <a:pPr marL="457200" lvl="1" indent="0">
              <a:buNone/>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2232215" y="1016000"/>
            <a:ext cx="4679570" cy="4999789"/>
          </a:xfrm>
          <a:prstGeom prst="rect">
            <a:avLst/>
          </a:prstGeom>
        </p:spPr>
      </p:pic>
    </p:spTree>
    <p:extLst>
      <p:ext uri="{BB962C8B-B14F-4D97-AF65-F5344CB8AC3E}">
        <p14:creationId xmlns:p14="http://schemas.microsoft.com/office/powerpoint/2010/main" val="4280723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Office of the Secretary of State</a:t>
            </a:r>
          </a:p>
        </p:txBody>
      </p:sp>
      <p:sp>
        <p:nvSpPr>
          <p:cNvPr id="3" name="Content Placeholder 2"/>
          <p:cNvSpPr>
            <a:spLocks noGrp="1"/>
          </p:cNvSpPr>
          <p:nvPr>
            <p:ph idx="1"/>
          </p:nvPr>
        </p:nvSpPr>
        <p:spPr/>
        <p:txBody>
          <a:bodyPr>
            <a:normAutofit/>
          </a:bodyPr>
          <a:lstStyle/>
          <a:p>
            <a:pPr marL="457200" lvl="1" indent="0">
              <a:buNone/>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2559446" y="1011261"/>
            <a:ext cx="4025107" cy="5004528"/>
          </a:xfrm>
          <a:prstGeom prst="rect">
            <a:avLst/>
          </a:prstGeom>
        </p:spPr>
      </p:pic>
    </p:spTree>
    <p:extLst>
      <p:ext uri="{BB962C8B-B14F-4D97-AF65-F5344CB8AC3E}">
        <p14:creationId xmlns:p14="http://schemas.microsoft.com/office/powerpoint/2010/main" val="3301005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 of NM - Agencies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CAFR unit</a:t>
            </a:r>
          </a:p>
          <a:p>
            <a:pPr lvl="1">
              <a:buFont typeface="Arial" panose="020B0604020202020204" pitchFamily="34" charset="0"/>
              <a:buChar char="•"/>
            </a:pPr>
            <a:r>
              <a:rPr lang="en-US" dirty="0"/>
              <a:t>Budgetary differences</a:t>
            </a:r>
          </a:p>
          <a:p>
            <a:pPr lvl="2">
              <a:buFont typeface="Arial" panose="020B0604020202020204" pitchFamily="34" charset="0"/>
              <a:buChar char="•"/>
            </a:pPr>
            <a:r>
              <a:rPr lang="en-US" dirty="0"/>
              <a:t>Revenue in and transfer out (most have changed, some haven’t)</a:t>
            </a:r>
          </a:p>
          <a:p>
            <a:pPr lvl="1">
              <a:buFont typeface="Arial" panose="020B0604020202020204" pitchFamily="34" charset="0"/>
              <a:buChar char="•"/>
            </a:pPr>
            <a:r>
              <a:rPr lang="en-US" dirty="0"/>
              <a:t>GASB call on previous implementation</a:t>
            </a:r>
          </a:p>
          <a:p>
            <a:pPr lvl="2">
              <a:buFont typeface="Arial" panose="020B0604020202020204" pitchFamily="34" charset="0"/>
              <a:buChar char="•"/>
            </a:pPr>
            <a:r>
              <a:rPr lang="en-US" dirty="0"/>
              <a:t>Think of your self as a state not all stand alone</a:t>
            </a:r>
          </a:p>
          <a:p>
            <a:pPr lvl="1">
              <a:buFont typeface="Arial" panose="020B0604020202020204" pitchFamily="34" charset="0"/>
              <a:buChar char="•"/>
            </a:pPr>
            <a:r>
              <a:rPr lang="en-US" dirty="0"/>
              <a:t>GASB 68 and 75 are reported at state and not on individual  agencies</a:t>
            </a:r>
          </a:p>
          <a:p>
            <a:pPr lvl="1">
              <a:buFont typeface="Arial" panose="020B0604020202020204" pitchFamily="34" charset="0"/>
              <a:buChar char="•"/>
            </a:pPr>
            <a:r>
              <a:rPr lang="en-US" dirty="0"/>
              <a:t>Disclosure?</a:t>
            </a:r>
          </a:p>
          <a:p>
            <a:pPr lvl="2">
              <a:buFont typeface="Arial" panose="020B0604020202020204" pitchFamily="34" charset="0"/>
              <a:buChar char="•"/>
            </a:pPr>
            <a:endParaRPr lang="en-US" dirty="0"/>
          </a:p>
          <a:p>
            <a:pPr lvl="2">
              <a:buFont typeface="Arial" panose="020B0604020202020204" pitchFamily="34" charset="0"/>
              <a:buChar char="•"/>
            </a:pPr>
            <a:endParaRPr lang="en-US" dirty="0"/>
          </a:p>
          <a:p>
            <a:pPr lvl="2">
              <a:buFont typeface="Arial" panose="020B0604020202020204" pitchFamily="34" charset="0"/>
              <a:buChar char="•"/>
            </a:pPr>
            <a:endParaRPr lang="en-US" dirty="0"/>
          </a:p>
        </p:txBody>
      </p:sp>
    </p:spTree>
    <p:extLst>
      <p:ext uri="{BB962C8B-B14F-4D97-AF65-F5344CB8AC3E}">
        <p14:creationId xmlns:p14="http://schemas.microsoft.com/office/powerpoint/2010/main" val="839879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Case Study on Implementation</a:t>
            </a:r>
            <a:br>
              <a:rPr lang="en-US" dirty="0"/>
            </a:br>
            <a:r>
              <a:rPr lang="en-US" dirty="0">
                <a:solidFill>
                  <a:schemeClr val="bg1"/>
                </a:solidFill>
              </a:rPr>
              <a:t>Local Government</a:t>
            </a:r>
            <a:br>
              <a:rPr lang="en-US" dirty="0">
                <a:solidFill>
                  <a:schemeClr val="bg1"/>
                </a:solidFill>
              </a:rPr>
            </a:br>
            <a:br>
              <a:rPr lang="en-US" dirty="0"/>
            </a:br>
            <a:endParaRPr lang="en-US" dirty="0"/>
          </a:p>
        </p:txBody>
      </p:sp>
    </p:spTree>
    <p:extLst>
      <p:ext uri="{BB962C8B-B14F-4D97-AF65-F5344CB8AC3E}">
        <p14:creationId xmlns:p14="http://schemas.microsoft.com/office/powerpoint/2010/main" val="2228307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on Case Study</a:t>
            </a:r>
          </a:p>
        </p:txBody>
      </p:sp>
      <p:sp>
        <p:nvSpPr>
          <p:cNvPr id="3" name="Content Placeholder 2"/>
          <p:cNvSpPr>
            <a:spLocks noGrp="1"/>
          </p:cNvSpPr>
          <p:nvPr>
            <p:ph idx="4294967295"/>
          </p:nvPr>
        </p:nvSpPr>
        <p:spPr>
          <a:xfrm>
            <a:off x="0" y="1155700"/>
            <a:ext cx="8229600" cy="4305300"/>
          </a:xfrm>
        </p:spPr>
        <p:txBody>
          <a:bodyPr>
            <a:normAutofit/>
          </a:bodyPr>
          <a:lstStyle/>
          <a:p>
            <a:pPr lvl="1"/>
            <a:endParaRPr lang="en-US" dirty="0"/>
          </a:p>
          <a:p>
            <a:endParaRPr lang="en-US" dirty="0"/>
          </a:p>
          <a:p>
            <a:endParaRPr lang="en-US" dirty="0"/>
          </a:p>
        </p:txBody>
      </p:sp>
      <p:graphicFrame>
        <p:nvGraphicFramePr>
          <p:cNvPr id="5" name="Diagram 4"/>
          <p:cNvGraphicFramePr/>
          <p:nvPr>
            <p:extLst>
              <p:ext uri="{D42A27DB-BD31-4B8C-83A1-F6EECF244321}">
                <p14:modId xmlns:p14="http://schemas.microsoft.com/office/powerpoint/2010/main" val="3002122980"/>
              </p:ext>
            </p:extLst>
          </p:nvPr>
        </p:nvGraphicFramePr>
        <p:xfrm>
          <a:off x="232128" y="956732"/>
          <a:ext cx="8679744" cy="5200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195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Today’s Agenda</a:t>
            </a:r>
          </a:p>
        </p:txBody>
      </p:sp>
      <p:graphicFrame>
        <p:nvGraphicFramePr>
          <p:cNvPr id="4" name="Diagram 3"/>
          <p:cNvGraphicFramePr/>
          <p:nvPr>
            <p:extLst>
              <p:ext uri="{D42A27DB-BD31-4B8C-83A1-F6EECF244321}">
                <p14:modId xmlns:p14="http://schemas.microsoft.com/office/powerpoint/2010/main" val="1819156265"/>
              </p:ext>
            </p:extLst>
          </p:nvPr>
        </p:nvGraphicFramePr>
        <p:xfrm>
          <a:off x="723900" y="1209675"/>
          <a:ext cx="7677150" cy="4684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8980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on Case Study</a:t>
            </a:r>
          </a:p>
        </p:txBody>
      </p:sp>
      <p:sp>
        <p:nvSpPr>
          <p:cNvPr id="3" name="Content Placeholder 2"/>
          <p:cNvSpPr>
            <a:spLocks noGrp="1"/>
          </p:cNvSpPr>
          <p:nvPr>
            <p:ph idx="4294967295"/>
          </p:nvPr>
        </p:nvSpPr>
        <p:spPr>
          <a:xfrm>
            <a:off x="0" y="1155700"/>
            <a:ext cx="8229600" cy="4305300"/>
          </a:xfrm>
        </p:spPr>
        <p:txBody>
          <a:bodyPr>
            <a:normAutofit/>
          </a:bodyPr>
          <a:lstStyle/>
          <a:p>
            <a:pPr lvl="1"/>
            <a:endParaRPr lang="en-US" dirty="0"/>
          </a:p>
          <a:p>
            <a:endParaRPr lang="en-US" dirty="0"/>
          </a:p>
          <a:p>
            <a:endParaRPr lang="en-US" dirty="0"/>
          </a:p>
        </p:txBody>
      </p:sp>
      <p:graphicFrame>
        <p:nvGraphicFramePr>
          <p:cNvPr id="5" name="Diagram 4"/>
          <p:cNvGraphicFramePr/>
          <p:nvPr>
            <p:extLst>
              <p:ext uri="{D42A27DB-BD31-4B8C-83A1-F6EECF244321}">
                <p14:modId xmlns:p14="http://schemas.microsoft.com/office/powerpoint/2010/main" val="3097271391"/>
              </p:ext>
            </p:extLst>
          </p:nvPr>
        </p:nvGraphicFramePr>
        <p:xfrm>
          <a:off x="232128" y="956733"/>
          <a:ext cx="8679744"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29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on Case Study</a:t>
            </a:r>
          </a:p>
        </p:txBody>
      </p:sp>
      <p:sp>
        <p:nvSpPr>
          <p:cNvPr id="3" name="Content Placeholder 2"/>
          <p:cNvSpPr>
            <a:spLocks noGrp="1"/>
          </p:cNvSpPr>
          <p:nvPr>
            <p:ph idx="4294967295"/>
          </p:nvPr>
        </p:nvSpPr>
        <p:spPr>
          <a:xfrm>
            <a:off x="0" y="1155700"/>
            <a:ext cx="8229600" cy="4305300"/>
          </a:xfrm>
        </p:spPr>
        <p:txBody>
          <a:bodyPr>
            <a:normAutofit/>
          </a:bodyPr>
          <a:lstStyle/>
          <a:p>
            <a:pPr lvl="1"/>
            <a:endParaRPr lang="en-US" dirty="0"/>
          </a:p>
          <a:p>
            <a:endParaRPr lang="en-US" dirty="0"/>
          </a:p>
          <a:p>
            <a:endParaRPr lang="en-US" dirty="0"/>
          </a:p>
        </p:txBody>
      </p:sp>
      <p:graphicFrame>
        <p:nvGraphicFramePr>
          <p:cNvPr id="5" name="Diagram 4"/>
          <p:cNvGraphicFramePr/>
          <p:nvPr/>
        </p:nvGraphicFramePr>
        <p:xfrm>
          <a:off x="232128" y="956733"/>
          <a:ext cx="8679744"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0315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on Case Study</a:t>
            </a:r>
          </a:p>
        </p:txBody>
      </p:sp>
      <p:graphicFrame>
        <p:nvGraphicFramePr>
          <p:cNvPr id="4" name="Diagram 3"/>
          <p:cNvGraphicFramePr/>
          <p:nvPr>
            <p:extLst>
              <p:ext uri="{D42A27DB-BD31-4B8C-83A1-F6EECF244321}">
                <p14:modId xmlns:p14="http://schemas.microsoft.com/office/powerpoint/2010/main" val="1903919182"/>
              </p:ext>
            </p:extLst>
          </p:nvPr>
        </p:nvGraphicFramePr>
        <p:xfrm>
          <a:off x="207434" y="987778"/>
          <a:ext cx="8729133" cy="468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811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on Case Study</a:t>
            </a:r>
          </a:p>
        </p:txBody>
      </p:sp>
      <p:graphicFrame>
        <p:nvGraphicFramePr>
          <p:cNvPr id="4" name="Diagram 3"/>
          <p:cNvGraphicFramePr/>
          <p:nvPr>
            <p:extLst>
              <p:ext uri="{D42A27DB-BD31-4B8C-83A1-F6EECF244321}">
                <p14:modId xmlns:p14="http://schemas.microsoft.com/office/powerpoint/2010/main" val="543879135"/>
              </p:ext>
            </p:extLst>
          </p:nvPr>
        </p:nvGraphicFramePr>
        <p:xfrm>
          <a:off x="216606" y="1028700"/>
          <a:ext cx="8710788" cy="4477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3108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Assessment</a:t>
            </a:r>
          </a:p>
        </p:txBody>
      </p:sp>
      <p:pic>
        <p:nvPicPr>
          <p:cNvPr id="4" name="Content Placeholder 3"/>
          <p:cNvPicPr>
            <a:picLocks noGrp="1" noChangeAspect="1"/>
          </p:cNvPicPr>
          <p:nvPr>
            <p:ph idx="4294967295"/>
          </p:nvPr>
        </p:nvPicPr>
        <p:blipFill>
          <a:blip r:embed="rId3"/>
          <a:stretch>
            <a:fillRect/>
          </a:stretch>
        </p:blipFill>
        <p:spPr>
          <a:xfrm>
            <a:off x="892969" y="1206500"/>
            <a:ext cx="7358062" cy="4648200"/>
          </a:xfrm>
          <a:prstGeom prst="rect">
            <a:avLst/>
          </a:prstGeom>
        </p:spPr>
      </p:pic>
    </p:spTree>
    <p:extLst>
      <p:ext uri="{BB962C8B-B14F-4D97-AF65-F5344CB8AC3E}">
        <p14:creationId xmlns:p14="http://schemas.microsoft.com/office/powerpoint/2010/main" val="101586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841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 Question #1</a:t>
            </a:r>
          </a:p>
        </p:txBody>
      </p:sp>
      <p:sp>
        <p:nvSpPr>
          <p:cNvPr id="2" name="Content Placeholder 1"/>
          <p:cNvSpPr>
            <a:spLocks noGrp="1"/>
          </p:cNvSpPr>
          <p:nvPr>
            <p:ph idx="1"/>
          </p:nvPr>
        </p:nvSpPr>
        <p:spPr/>
        <p:txBody>
          <a:bodyPr/>
          <a:lstStyle/>
          <a:p>
            <a:pPr marL="0" indent="0">
              <a:buNone/>
            </a:pPr>
            <a:r>
              <a:rPr lang="en-US" dirty="0"/>
              <a:t>Does the government control the asset?</a:t>
            </a:r>
          </a:p>
          <a:p>
            <a:pPr marL="0" indent="0">
              <a:buNone/>
            </a:pPr>
            <a:endParaRPr lang="en-US" dirty="0"/>
          </a:p>
          <a:p>
            <a:pPr marL="514350" indent="-514350">
              <a:buAutoNum type="alphaUcPeriod"/>
            </a:pPr>
            <a:r>
              <a:rPr lang="en-US" dirty="0"/>
              <a:t>Yes</a:t>
            </a:r>
          </a:p>
          <a:p>
            <a:pPr marL="514350" indent="-514350">
              <a:buAutoNum type="alphaUcPeriod"/>
            </a:pPr>
            <a:r>
              <a:rPr lang="en-US" dirty="0"/>
              <a:t>No</a:t>
            </a:r>
          </a:p>
        </p:txBody>
      </p:sp>
    </p:spTree>
    <p:extLst>
      <p:ext uri="{BB962C8B-B14F-4D97-AF65-F5344CB8AC3E}">
        <p14:creationId xmlns:p14="http://schemas.microsoft.com/office/powerpoint/2010/main" val="652799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One: Control</a:t>
            </a:r>
          </a:p>
        </p:txBody>
      </p:sp>
      <p:sp>
        <p:nvSpPr>
          <p:cNvPr id="3" name="Content Placeholder 2"/>
          <p:cNvSpPr>
            <a:spLocks noGrp="1"/>
          </p:cNvSpPr>
          <p:nvPr>
            <p:ph idx="1"/>
          </p:nvPr>
        </p:nvSpPr>
        <p:spPr>
          <a:noFill/>
          <a:ln>
            <a:noFill/>
          </a:ln>
        </p:spPr>
        <p:style>
          <a:lnRef idx="0">
            <a:scrgbClr r="0" g="0" b="0"/>
          </a:lnRef>
          <a:fillRef idx="0">
            <a:scrgbClr r="0" g="0" b="0"/>
          </a:fillRef>
          <a:effectRef idx="0">
            <a:scrgbClr r="0" g="0" b="0"/>
          </a:effectRef>
          <a:fontRef idx="minor">
            <a:schemeClr val="dk1"/>
          </a:fontRef>
        </p:style>
        <p:txBody>
          <a:bodyPr>
            <a:normAutofit/>
          </a:bodyPr>
          <a:lstStyle/>
          <a:p>
            <a:pPr marL="57150" indent="0">
              <a:buNone/>
            </a:pPr>
            <a:r>
              <a:rPr lang="en-US" b="1" i="1" dirty="0"/>
              <a:t>Does the local government control the assets of the fund?</a:t>
            </a:r>
          </a:p>
          <a:p>
            <a:pPr marL="57150" indent="0">
              <a:buNone/>
            </a:pPr>
            <a:endParaRPr lang="en-US" sz="2600" dirty="0"/>
          </a:p>
          <a:p>
            <a:pPr marL="57150" indent="0">
              <a:buNone/>
            </a:pPr>
            <a:r>
              <a:rPr lang="en-US" sz="2500" dirty="0"/>
              <a:t>GASB 84 paragraph 12: A government controls the assets of an activity if the government (a) holds the assets or (b) has the ability to direct the use, exchange, or employment of the assets in a manner that provides benefits to the specified or intended recipients. </a:t>
            </a:r>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279691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Two: Revenues – Own Source Revenues</a:t>
            </a:r>
          </a:p>
        </p:txBody>
      </p:sp>
      <p:sp>
        <p:nvSpPr>
          <p:cNvPr id="3" name="Content Placeholder 2"/>
          <p:cNvSpPr>
            <a:spLocks noGrp="1"/>
          </p:cNvSpPr>
          <p:nvPr>
            <p:ph idx="1"/>
          </p:nvPr>
        </p:nvSpPr>
        <p:spPr/>
        <p:txBody>
          <a:bodyPr>
            <a:normAutofit/>
          </a:bodyPr>
          <a:lstStyle/>
          <a:p>
            <a:pPr marL="0" indent="0">
              <a:buNone/>
            </a:pPr>
            <a:r>
              <a:rPr lang="en-US" b="1" i="1" dirty="0"/>
              <a:t>Are the assets derived from own source revenues?</a:t>
            </a:r>
          </a:p>
          <a:p>
            <a:pPr marL="0" indent="0">
              <a:buNone/>
            </a:pPr>
            <a:endParaRPr lang="en-US" sz="2600" dirty="0"/>
          </a:p>
          <a:p>
            <a:pPr marL="0" indent="0">
              <a:buNone/>
            </a:pPr>
            <a:r>
              <a:rPr lang="en-US" sz="2500" dirty="0"/>
              <a:t>GASB 84 paragraph 13: Own-source revenues are revenues that are generated by a government itself. They include exchange and exchange-like revenues (for example, water and sewer charges) and investment earnings. Derived tax revenues (such as sales and income taxes) and imposed </a:t>
            </a:r>
            <a:r>
              <a:rPr lang="en-US" sz="2500" dirty="0" err="1"/>
              <a:t>nonexchange</a:t>
            </a:r>
            <a:r>
              <a:rPr lang="en-US" sz="2500" dirty="0"/>
              <a:t> revenues (such as property taxes) also are included.</a:t>
            </a:r>
          </a:p>
          <a:p>
            <a:endParaRPr lang="en-US" dirty="0"/>
          </a:p>
          <a:p>
            <a:endParaRPr lang="en-US" dirty="0"/>
          </a:p>
        </p:txBody>
      </p:sp>
    </p:spTree>
    <p:extLst>
      <p:ext uri="{BB962C8B-B14F-4D97-AF65-F5344CB8AC3E}">
        <p14:creationId xmlns:p14="http://schemas.microsoft.com/office/powerpoint/2010/main" val="3797225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4754"/>
            <a:ext cx="9547413" cy="723900"/>
          </a:xfrm>
        </p:spPr>
        <p:txBody>
          <a:bodyPr>
            <a:noAutofit/>
          </a:bodyPr>
          <a:lstStyle/>
          <a:p>
            <a:r>
              <a:rPr lang="en-US" sz="2600" dirty="0"/>
              <a:t>Test Two: Revenues - Own Source Revenues Considerations</a:t>
            </a:r>
          </a:p>
        </p:txBody>
      </p:sp>
      <p:sp>
        <p:nvSpPr>
          <p:cNvPr id="3" name="Content Placeholder 2"/>
          <p:cNvSpPr>
            <a:spLocks noGrp="1"/>
          </p:cNvSpPr>
          <p:nvPr>
            <p:ph idx="1"/>
          </p:nvPr>
        </p:nvSpPr>
        <p:spPr>
          <a:xfrm>
            <a:off x="457200" y="1283100"/>
            <a:ext cx="8450132" cy="4732689"/>
          </a:xfrm>
        </p:spPr>
        <p:txBody>
          <a:bodyPr>
            <a:normAutofit/>
          </a:bodyPr>
          <a:lstStyle/>
          <a:p>
            <a:pPr marL="0" indent="0">
              <a:buNone/>
            </a:pPr>
            <a:r>
              <a:rPr lang="en-US" b="1" i="1" dirty="0"/>
              <a:t>Does bond money count as own-source revenue?</a:t>
            </a:r>
          </a:p>
          <a:p>
            <a:pPr marL="0" indent="0">
              <a:buNone/>
            </a:pPr>
            <a:endParaRPr lang="en-US" sz="1400" i="1" dirty="0"/>
          </a:p>
          <a:p>
            <a:pPr lvl="1">
              <a:buFont typeface="Courier New" panose="02070309020205020404" pitchFamily="49" charset="0"/>
              <a:buChar char="o"/>
            </a:pPr>
            <a:r>
              <a:rPr lang="en-US" sz="2500" dirty="0"/>
              <a:t>Implementation guide does not address bond funds.</a:t>
            </a:r>
          </a:p>
          <a:p>
            <a:pPr lvl="1">
              <a:buFont typeface="Courier New" panose="02070309020205020404" pitchFamily="49" charset="0"/>
              <a:buChar char="o"/>
            </a:pPr>
            <a:r>
              <a:rPr lang="en-US" sz="2500" dirty="0"/>
              <a:t>Bond revenue is an advancement of property taxes.</a:t>
            </a:r>
          </a:p>
          <a:p>
            <a:pPr lvl="1">
              <a:buFont typeface="Courier New" panose="02070309020205020404" pitchFamily="49" charset="0"/>
              <a:buChar char="o"/>
            </a:pPr>
            <a:r>
              <a:rPr lang="en-US" sz="2500" dirty="0"/>
              <a:t>Property tax revenues are “imposed non-exchange revenues”.</a:t>
            </a:r>
          </a:p>
          <a:p>
            <a:endParaRPr lang="en-US" dirty="0"/>
          </a:p>
          <a:p>
            <a:pPr marL="0" indent="0">
              <a:buNone/>
            </a:pPr>
            <a:endParaRPr lang="en-US" dirty="0"/>
          </a:p>
        </p:txBody>
      </p:sp>
    </p:spTree>
    <p:extLst>
      <p:ext uri="{BB962C8B-B14F-4D97-AF65-F5344CB8AC3E}">
        <p14:creationId xmlns:p14="http://schemas.microsoft.com/office/powerpoint/2010/main" val="114945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Fiduciary Activities</a:t>
            </a:r>
            <a:br>
              <a:rPr lang="en-US" dirty="0"/>
            </a:br>
            <a:r>
              <a:rPr lang="en-US" dirty="0">
                <a:solidFill>
                  <a:schemeClr val="bg1"/>
                </a:solidFill>
              </a:rPr>
              <a:t>GASB Statement No. 84</a:t>
            </a:r>
          </a:p>
        </p:txBody>
      </p:sp>
    </p:spTree>
    <p:extLst>
      <p:ext uri="{BB962C8B-B14F-4D97-AF65-F5344CB8AC3E}">
        <p14:creationId xmlns:p14="http://schemas.microsoft.com/office/powerpoint/2010/main" val="501391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652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 Question #2</a:t>
            </a:r>
          </a:p>
        </p:txBody>
      </p:sp>
      <p:sp>
        <p:nvSpPr>
          <p:cNvPr id="2" name="Content Placeholder 1"/>
          <p:cNvSpPr>
            <a:spLocks noGrp="1"/>
          </p:cNvSpPr>
          <p:nvPr>
            <p:ph idx="1"/>
          </p:nvPr>
        </p:nvSpPr>
        <p:spPr/>
        <p:txBody>
          <a:bodyPr/>
          <a:lstStyle/>
          <a:p>
            <a:pPr marL="0" indent="0">
              <a:buNone/>
            </a:pPr>
            <a:r>
              <a:rPr lang="en-US" dirty="0"/>
              <a:t>Are the assets derived from own source revenue?</a:t>
            </a:r>
          </a:p>
          <a:p>
            <a:pPr marL="0" indent="0">
              <a:buNone/>
            </a:pPr>
            <a:endParaRPr lang="en-US" dirty="0"/>
          </a:p>
          <a:p>
            <a:pPr marL="514350" indent="-514350">
              <a:buAutoNum type="alphaUcPeriod"/>
            </a:pPr>
            <a:r>
              <a:rPr lang="en-US" dirty="0"/>
              <a:t>Yes</a:t>
            </a:r>
          </a:p>
          <a:p>
            <a:pPr marL="514350" indent="-514350">
              <a:buAutoNum type="alphaUcPeriod"/>
            </a:pPr>
            <a:r>
              <a:rPr lang="en-US" dirty="0"/>
              <a:t>No</a:t>
            </a:r>
          </a:p>
          <a:p>
            <a:pPr marL="0" indent="0">
              <a:buNone/>
            </a:pPr>
            <a:endParaRPr lang="en-US" dirty="0"/>
          </a:p>
        </p:txBody>
      </p:sp>
    </p:spTree>
    <p:extLst>
      <p:ext uri="{BB962C8B-B14F-4D97-AF65-F5344CB8AC3E}">
        <p14:creationId xmlns:p14="http://schemas.microsoft.com/office/powerpoint/2010/main" val="4203958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754"/>
            <a:ext cx="9235440" cy="723900"/>
          </a:xfrm>
        </p:spPr>
        <p:txBody>
          <a:bodyPr>
            <a:noAutofit/>
          </a:bodyPr>
          <a:lstStyle/>
          <a:p>
            <a:r>
              <a:rPr lang="en-US" sz="2500" dirty="0"/>
              <a:t>Test Two: Revenues - Gov’t mandate or voluntary non-exchange</a:t>
            </a:r>
          </a:p>
        </p:txBody>
      </p:sp>
      <p:sp>
        <p:nvSpPr>
          <p:cNvPr id="3" name="Content Placeholder 2"/>
          <p:cNvSpPr>
            <a:spLocks noGrp="1"/>
          </p:cNvSpPr>
          <p:nvPr>
            <p:ph idx="1"/>
          </p:nvPr>
        </p:nvSpPr>
        <p:spPr/>
        <p:txBody>
          <a:bodyPr>
            <a:normAutofit/>
          </a:bodyPr>
          <a:lstStyle/>
          <a:p>
            <a:pPr marL="0" indent="0">
              <a:buNone/>
            </a:pPr>
            <a:r>
              <a:rPr lang="en-US" b="1" i="1" dirty="0"/>
              <a:t>Are the assets derived from Government mandated or voluntary non-exchange transactions?</a:t>
            </a:r>
          </a:p>
          <a:p>
            <a:pPr marL="0" indent="0">
              <a:buNone/>
            </a:pPr>
            <a:endParaRPr lang="en-US" sz="2600" dirty="0"/>
          </a:p>
          <a:p>
            <a:pPr marL="0" indent="0">
              <a:buNone/>
            </a:pPr>
            <a:r>
              <a:rPr lang="en-US" sz="2500" dirty="0"/>
              <a:t>GASB 84 paragraph 11 - From government-mandated non-exchange transactions or voluntary non-exchange transactions with the exception of pass-through grants for which the government does not have administrative involvement or direct financial involvement.</a:t>
            </a:r>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3494440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09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 Question #3</a:t>
            </a:r>
          </a:p>
        </p:txBody>
      </p:sp>
      <p:sp>
        <p:nvSpPr>
          <p:cNvPr id="2" name="Content Placeholder 1"/>
          <p:cNvSpPr>
            <a:spLocks noGrp="1"/>
          </p:cNvSpPr>
          <p:nvPr>
            <p:ph idx="1"/>
          </p:nvPr>
        </p:nvSpPr>
        <p:spPr/>
        <p:txBody>
          <a:bodyPr/>
          <a:lstStyle/>
          <a:p>
            <a:pPr marL="0" indent="0">
              <a:buNone/>
            </a:pPr>
            <a:r>
              <a:rPr lang="en-US" dirty="0"/>
              <a:t>Are the assets derived from Government mandated or voluntary non-exchange transactions?</a:t>
            </a:r>
          </a:p>
          <a:p>
            <a:pPr marL="0" indent="0">
              <a:buNone/>
            </a:pPr>
            <a:endParaRPr lang="en-US" dirty="0"/>
          </a:p>
          <a:p>
            <a:pPr marL="514350" indent="-514350">
              <a:buAutoNum type="alphaUcPeriod"/>
            </a:pPr>
            <a:r>
              <a:rPr lang="en-US" dirty="0"/>
              <a:t>Yes</a:t>
            </a:r>
          </a:p>
          <a:p>
            <a:pPr marL="514350" indent="-514350">
              <a:buAutoNum type="alphaUcPeriod"/>
            </a:pPr>
            <a:r>
              <a:rPr lang="en-US" dirty="0"/>
              <a:t>No</a:t>
            </a:r>
          </a:p>
          <a:p>
            <a:pPr marL="0" indent="0">
              <a:buNone/>
            </a:pPr>
            <a:endParaRPr lang="en-US" dirty="0"/>
          </a:p>
        </p:txBody>
      </p:sp>
    </p:spTree>
    <p:extLst>
      <p:ext uri="{BB962C8B-B14F-4D97-AF65-F5344CB8AC3E}">
        <p14:creationId xmlns:p14="http://schemas.microsoft.com/office/powerpoint/2010/main" val="334955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Three: Other – Trust</a:t>
            </a:r>
          </a:p>
        </p:txBody>
      </p:sp>
      <p:sp>
        <p:nvSpPr>
          <p:cNvPr id="3" name="Content Placeholder 2"/>
          <p:cNvSpPr>
            <a:spLocks noGrp="1"/>
          </p:cNvSpPr>
          <p:nvPr>
            <p:ph idx="1"/>
          </p:nvPr>
        </p:nvSpPr>
        <p:spPr/>
        <p:txBody>
          <a:bodyPr>
            <a:normAutofit/>
          </a:bodyPr>
          <a:lstStyle/>
          <a:p>
            <a:pPr marL="0" indent="0">
              <a:buNone/>
            </a:pPr>
            <a:r>
              <a:rPr lang="en-US" b="1" i="1" dirty="0"/>
              <a:t>Is this a trust?</a:t>
            </a:r>
          </a:p>
          <a:p>
            <a:endParaRPr lang="en-US" sz="2500" dirty="0"/>
          </a:p>
          <a:p>
            <a:pPr marL="0" indent="0">
              <a:buNone/>
            </a:pPr>
            <a:r>
              <a:rPr lang="en-US" sz="2500" dirty="0"/>
              <a:t>GASB 84 paragraph 11 - The assets are (1) administered through a trust agreement or equivalent arrangement in which the government itself is not a beneficiary, (2) dedicated to providing benefits to recipients in accordance with the benefit terms, and (3) legally protected from the creditors of the government.</a:t>
            </a:r>
          </a:p>
          <a:p>
            <a:pPr marL="0" indent="0">
              <a:buNone/>
            </a:pPr>
            <a:endParaRPr lang="en-US" dirty="0"/>
          </a:p>
          <a:p>
            <a:endParaRPr lang="en-US" dirty="0"/>
          </a:p>
        </p:txBody>
      </p:sp>
    </p:spTree>
    <p:extLst>
      <p:ext uri="{BB962C8B-B14F-4D97-AF65-F5344CB8AC3E}">
        <p14:creationId xmlns:p14="http://schemas.microsoft.com/office/powerpoint/2010/main" val="2766560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505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 Question #4</a:t>
            </a:r>
          </a:p>
        </p:txBody>
      </p:sp>
      <p:sp>
        <p:nvSpPr>
          <p:cNvPr id="2" name="Content Placeholder 1"/>
          <p:cNvSpPr>
            <a:spLocks noGrp="1"/>
          </p:cNvSpPr>
          <p:nvPr>
            <p:ph idx="1"/>
          </p:nvPr>
        </p:nvSpPr>
        <p:spPr/>
        <p:txBody>
          <a:bodyPr/>
          <a:lstStyle/>
          <a:p>
            <a:pPr marL="0" indent="0">
              <a:buNone/>
            </a:pPr>
            <a:r>
              <a:rPr lang="en-US" dirty="0"/>
              <a:t>Is this a trust?</a:t>
            </a:r>
          </a:p>
          <a:p>
            <a:pPr marL="0" indent="0">
              <a:buNone/>
            </a:pPr>
            <a:endParaRPr lang="en-US" dirty="0"/>
          </a:p>
          <a:p>
            <a:pPr marL="514350" indent="-514350">
              <a:buAutoNum type="alphaUcPeriod"/>
            </a:pPr>
            <a:r>
              <a:rPr lang="en-US" dirty="0"/>
              <a:t>Yes</a:t>
            </a:r>
          </a:p>
          <a:p>
            <a:pPr marL="514350" indent="-514350">
              <a:buAutoNum type="alphaUcPeriod"/>
            </a:pPr>
            <a:r>
              <a:rPr lang="en-US" dirty="0"/>
              <a:t>No</a:t>
            </a:r>
          </a:p>
          <a:p>
            <a:pPr marL="0" indent="0">
              <a:buNone/>
            </a:pPr>
            <a:endParaRPr lang="en-US" dirty="0"/>
          </a:p>
        </p:txBody>
      </p:sp>
    </p:spTree>
    <p:extLst>
      <p:ext uri="{BB962C8B-B14F-4D97-AF65-F5344CB8AC3E}">
        <p14:creationId xmlns:p14="http://schemas.microsoft.com/office/powerpoint/2010/main" val="72439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Three: Other – Benefit of Individuals</a:t>
            </a:r>
          </a:p>
        </p:txBody>
      </p:sp>
      <p:sp>
        <p:nvSpPr>
          <p:cNvPr id="3" name="Content Placeholder 2"/>
          <p:cNvSpPr>
            <a:spLocks noGrp="1"/>
          </p:cNvSpPr>
          <p:nvPr>
            <p:ph idx="1"/>
          </p:nvPr>
        </p:nvSpPr>
        <p:spPr>
          <a:xfrm>
            <a:off x="457200" y="1283100"/>
            <a:ext cx="8374828" cy="4881032"/>
          </a:xfrm>
        </p:spPr>
        <p:txBody>
          <a:bodyPr>
            <a:normAutofit lnSpcReduction="10000"/>
          </a:bodyPr>
          <a:lstStyle/>
          <a:p>
            <a:pPr marL="0" indent="0">
              <a:buNone/>
            </a:pPr>
            <a:r>
              <a:rPr lang="en-US" b="1" i="1" dirty="0"/>
              <a:t>Is it for the benefit of individuals with no administrative or direct financial involvement, and not derived from government’s provisions of services?</a:t>
            </a:r>
          </a:p>
          <a:p>
            <a:pPr marL="0" indent="0">
              <a:buNone/>
            </a:pPr>
            <a:endParaRPr lang="en-US" sz="1300" dirty="0"/>
          </a:p>
          <a:p>
            <a:pPr lvl="1">
              <a:buFont typeface="Courier New" panose="02070309020205020404" pitchFamily="49" charset="0"/>
              <a:buChar char="o"/>
            </a:pPr>
            <a:r>
              <a:rPr lang="en-US" sz="2200" dirty="0"/>
              <a:t>Participants are all local governments not individuals</a:t>
            </a:r>
          </a:p>
          <a:p>
            <a:pPr lvl="2">
              <a:buFont typeface="Arial" panose="020B0604020202020204" pitchFamily="34" charset="0"/>
              <a:buChar char="•"/>
            </a:pPr>
            <a:r>
              <a:rPr lang="en-US" sz="2200" dirty="0"/>
              <a:t>Client says the general public is the beneficiary of the projects from a public safety perspective; however, after further discussion, the improvements benefit the local governments.</a:t>
            </a:r>
          </a:p>
          <a:p>
            <a:pPr lvl="1">
              <a:buFont typeface="Courier New" panose="02070309020205020404" pitchFamily="49" charset="0"/>
              <a:buChar char="o"/>
            </a:pPr>
            <a:r>
              <a:rPr lang="en-US" sz="2200" dirty="0"/>
              <a:t>Is there administrative or direct financial involvement?</a:t>
            </a:r>
            <a:br>
              <a:rPr lang="en-US" sz="2200" dirty="0"/>
            </a:br>
            <a:r>
              <a:rPr lang="en-US" sz="2200" dirty="0"/>
              <a:t>(See implementation guidance)</a:t>
            </a:r>
          </a:p>
          <a:p>
            <a:pPr lvl="1">
              <a:buFont typeface="Courier New" panose="02070309020205020404" pitchFamily="49" charset="0"/>
              <a:buChar char="o"/>
            </a:pPr>
            <a:r>
              <a:rPr lang="en-US" sz="2200" dirty="0"/>
              <a:t>Not derived from government’s provisions of services.</a:t>
            </a:r>
          </a:p>
          <a:p>
            <a:pPr lvl="2">
              <a:buFont typeface="Courier New" panose="02070309020205020404" pitchFamily="49" charset="0"/>
              <a:buChar char="o"/>
            </a:pPr>
            <a:endParaRPr lang="en-US" dirty="0"/>
          </a:p>
          <a:p>
            <a:pPr lvl="2">
              <a:buFont typeface="Courier New" panose="02070309020205020404" pitchFamily="49" charset="0"/>
              <a:buChar char="o"/>
            </a:pPr>
            <a:endParaRPr lang="en-US" dirty="0"/>
          </a:p>
        </p:txBody>
      </p:sp>
    </p:spTree>
    <p:extLst>
      <p:ext uri="{BB962C8B-B14F-4D97-AF65-F5344CB8AC3E}">
        <p14:creationId xmlns:p14="http://schemas.microsoft.com/office/powerpoint/2010/main" val="3570877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 – Implementation Guide</a:t>
            </a:r>
          </a:p>
        </p:txBody>
      </p:sp>
      <p:sp>
        <p:nvSpPr>
          <p:cNvPr id="3" name="Content Placeholder 2"/>
          <p:cNvSpPr>
            <a:spLocks noGrp="1"/>
          </p:cNvSpPr>
          <p:nvPr>
            <p:ph idx="1"/>
          </p:nvPr>
        </p:nvSpPr>
        <p:spPr/>
        <p:txBody>
          <a:bodyPr>
            <a:normAutofit/>
          </a:bodyPr>
          <a:lstStyle/>
          <a:p>
            <a:r>
              <a:rPr lang="en-US" dirty="0"/>
              <a:t>4.21. Q—</a:t>
            </a:r>
          </a:p>
          <a:p>
            <a:pPr lvl="1"/>
            <a:r>
              <a:rPr lang="en-US" dirty="0"/>
              <a:t>A school board establishes and approves a policy related to the disbursement of funds for various student clubs that are not legally separate from the school district. The </a:t>
            </a:r>
            <a:r>
              <a:rPr lang="en-US" u="sng" dirty="0"/>
              <a:t>policy includes specific guidelines related to how the funds raised by the clubs can be spent. </a:t>
            </a:r>
            <a:r>
              <a:rPr lang="en-US" dirty="0"/>
              <a:t>Does the school district have administrative involvement, as discussed in paragraph 11c(2) of Statement 84? </a:t>
            </a:r>
          </a:p>
        </p:txBody>
      </p:sp>
    </p:spTree>
    <p:extLst>
      <p:ext uri="{BB962C8B-B14F-4D97-AF65-F5344CB8AC3E}">
        <p14:creationId xmlns:p14="http://schemas.microsoft.com/office/powerpoint/2010/main" val="393975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Fiduciary Activities</a:t>
            </a:r>
          </a:p>
        </p:txBody>
      </p:sp>
      <p:graphicFrame>
        <p:nvGraphicFramePr>
          <p:cNvPr id="4" name="Diagram 3"/>
          <p:cNvGraphicFramePr/>
          <p:nvPr>
            <p:extLst>
              <p:ext uri="{D42A27DB-BD31-4B8C-83A1-F6EECF244321}">
                <p14:modId xmlns:p14="http://schemas.microsoft.com/office/powerpoint/2010/main" val="3449343329"/>
              </p:ext>
            </p:extLst>
          </p:nvPr>
        </p:nvGraphicFramePr>
        <p:xfrm>
          <a:off x="203200" y="1143000"/>
          <a:ext cx="8839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6879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 – Implementation Guide</a:t>
            </a:r>
          </a:p>
        </p:txBody>
      </p:sp>
      <p:sp>
        <p:nvSpPr>
          <p:cNvPr id="3" name="Content Placeholder 2"/>
          <p:cNvSpPr>
            <a:spLocks noGrp="1"/>
          </p:cNvSpPr>
          <p:nvPr>
            <p:ph idx="1"/>
          </p:nvPr>
        </p:nvSpPr>
        <p:spPr/>
        <p:txBody>
          <a:bodyPr>
            <a:normAutofit/>
          </a:bodyPr>
          <a:lstStyle/>
          <a:p>
            <a:r>
              <a:rPr lang="en-US" dirty="0"/>
              <a:t>4.21. A—</a:t>
            </a:r>
          </a:p>
          <a:p>
            <a:pPr lvl="1"/>
            <a:r>
              <a:rPr lang="en-US" dirty="0"/>
              <a:t>Yes. The school district does have administrative involvement. The school district’s role is considered to be substantive because the school has </a:t>
            </a:r>
            <a:r>
              <a:rPr lang="en-US" u="sng" dirty="0"/>
              <a:t>established specific guidelines </a:t>
            </a:r>
            <a:r>
              <a:rPr lang="en-US" dirty="0"/>
              <a:t>on how the resources can be spent in an approved policy. </a:t>
            </a:r>
          </a:p>
        </p:txBody>
      </p:sp>
    </p:spTree>
    <p:extLst>
      <p:ext uri="{BB962C8B-B14F-4D97-AF65-F5344CB8AC3E}">
        <p14:creationId xmlns:p14="http://schemas.microsoft.com/office/powerpoint/2010/main" val="4187566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 – Implementation Guide</a:t>
            </a:r>
          </a:p>
        </p:txBody>
      </p:sp>
      <p:sp>
        <p:nvSpPr>
          <p:cNvPr id="3" name="Content Placeholder 2"/>
          <p:cNvSpPr>
            <a:spLocks noGrp="1"/>
          </p:cNvSpPr>
          <p:nvPr>
            <p:ph idx="1"/>
          </p:nvPr>
        </p:nvSpPr>
        <p:spPr/>
        <p:txBody>
          <a:bodyPr>
            <a:normAutofit/>
          </a:bodyPr>
          <a:lstStyle/>
          <a:p>
            <a:r>
              <a:rPr lang="en-US" dirty="0"/>
              <a:t>4.22. Q—</a:t>
            </a:r>
          </a:p>
          <a:p>
            <a:pPr lvl="1"/>
            <a:r>
              <a:rPr lang="en-US" dirty="0"/>
              <a:t>Assume the same facts as in Question 4.21, except that the policy that applies to all clubs </a:t>
            </a:r>
            <a:r>
              <a:rPr lang="en-US" u="sng" dirty="0"/>
              <a:t>only addresses issues such as the authorized account signers and the prohibition of spending for illegal activities.</a:t>
            </a:r>
            <a:r>
              <a:rPr lang="en-US" dirty="0"/>
              <a:t> Does the school district have administrative involvement, as discussed in paragraph 11c(2) of Statement 84? </a:t>
            </a:r>
          </a:p>
        </p:txBody>
      </p:sp>
    </p:spTree>
    <p:extLst>
      <p:ext uri="{BB962C8B-B14F-4D97-AF65-F5344CB8AC3E}">
        <p14:creationId xmlns:p14="http://schemas.microsoft.com/office/powerpoint/2010/main" val="2025611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 – Implementation Guide</a:t>
            </a:r>
          </a:p>
        </p:txBody>
      </p:sp>
      <p:sp>
        <p:nvSpPr>
          <p:cNvPr id="3" name="Content Placeholder 2"/>
          <p:cNvSpPr>
            <a:spLocks noGrp="1"/>
          </p:cNvSpPr>
          <p:nvPr>
            <p:ph idx="1"/>
          </p:nvPr>
        </p:nvSpPr>
        <p:spPr/>
        <p:txBody>
          <a:bodyPr>
            <a:normAutofit/>
          </a:bodyPr>
          <a:lstStyle/>
          <a:p>
            <a:r>
              <a:rPr lang="en-US" dirty="0"/>
              <a:t>4.22. A—</a:t>
            </a:r>
          </a:p>
          <a:p>
            <a:pPr lvl="1"/>
            <a:r>
              <a:rPr lang="en-US" dirty="0"/>
              <a:t>No. The school district does not have administrative involvement. The school district’s role is not considered to be substantive because the school has not established specific guidelines regarding how the resources of the clubs can be spent.</a:t>
            </a:r>
          </a:p>
        </p:txBody>
      </p:sp>
    </p:spTree>
    <p:extLst>
      <p:ext uri="{BB962C8B-B14F-4D97-AF65-F5344CB8AC3E}">
        <p14:creationId xmlns:p14="http://schemas.microsoft.com/office/powerpoint/2010/main" val="3322202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 – Implementation Guide</a:t>
            </a:r>
          </a:p>
        </p:txBody>
      </p:sp>
      <p:sp>
        <p:nvSpPr>
          <p:cNvPr id="3" name="Content Placeholder 2"/>
          <p:cNvSpPr>
            <a:spLocks noGrp="1"/>
          </p:cNvSpPr>
          <p:nvPr>
            <p:ph idx="1"/>
          </p:nvPr>
        </p:nvSpPr>
        <p:spPr/>
        <p:txBody>
          <a:bodyPr>
            <a:normAutofit fontScale="92500" lnSpcReduction="20000"/>
          </a:bodyPr>
          <a:lstStyle/>
          <a:p>
            <a:r>
              <a:rPr lang="en-US" dirty="0"/>
              <a:t>4.25. Q—</a:t>
            </a:r>
          </a:p>
          <a:p>
            <a:pPr lvl="1"/>
            <a:r>
              <a:rPr lang="en-US" dirty="0"/>
              <a:t>A public university receives funds, which it </a:t>
            </a:r>
            <a:r>
              <a:rPr lang="en-US" u="sng" dirty="0"/>
              <a:t>controls, from an alumnus to provide a scholarship program</a:t>
            </a:r>
            <a:r>
              <a:rPr lang="en-US" dirty="0"/>
              <a:t> for incoming freshman students who are majoring in a business-related field and have demonstrated financial need. The scholarship recipients are required to maintain a minimum 3.5 grade point average each semester to receive the scholarship funds. The </a:t>
            </a:r>
            <a:r>
              <a:rPr lang="en-US" u="sng" dirty="0"/>
              <a:t>university is responsible for selecting the scholarship recipients and monitoring the recipients’ compliance each semester</a:t>
            </a:r>
            <a:r>
              <a:rPr lang="en-US" dirty="0"/>
              <a:t>. Does the university have administrative involvement with the scholarship program, as discussed in paragraph 11c(2) of Statement 84? </a:t>
            </a:r>
          </a:p>
        </p:txBody>
      </p:sp>
    </p:spTree>
    <p:extLst>
      <p:ext uri="{BB962C8B-B14F-4D97-AF65-F5344CB8AC3E}">
        <p14:creationId xmlns:p14="http://schemas.microsoft.com/office/powerpoint/2010/main" val="513928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 – Implementation Guide</a:t>
            </a:r>
          </a:p>
        </p:txBody>
      </p:sp>
      <p:sp>
        <p:nvSpPr>
          <p:cNvPr id="3" name="Content Placeholder 2"/>
          <p:cNvSpPr>
            <a:spLocks noGrp="1"/>
          </p:cNvSpPr>
          <p:nvPr>
            <p:ph idx="1"/>
          </p:nvPr>
        </p:nvSpPr>
        <p:spPr/>
        <p:txBody>
          <a:bodyPr>
            <a:normAutofit/>
          </a:bodyPr>
          <a:lstStyle/>
          <a:p>
            <a:r>
              <a:rPr lang="en-US" dirty="0"/>
              <a:t>4.25. A—</a:t>
            </a:r>
          </a:p>
          <a:p>
            <a:pPr lvl="1"/>
            <a:r>
              <a:rPr lang="en-US" dirty="0"/>
              <a:t>Yes. In that scenario, because the university is </a:t>
            </a:r>
            <a:r>
              <a:rPr lang="en-US" u="sng" dirty="0"/>
              <a:t>determining the eligible scholarship recipients and monitoring those recipients for compliance</a:t>
            </a:r>
            <a:r>
              <a:rPr lang="en-US" dirty="0"/>
              <a:t> with the scholarship requirements, its responsibilities are considered to be administrative involvement.</a:t>
            </a:r>
          </a:p>
        </p:txBody>
      </p:sp>
    </p:spTree>
    <p:extLst>
      <p:ext uri="{BB962C8B-B14F-4D97-AF65-F5344CB8AC3E}">
        <p14:creationId xmlns:p14="http://schemas.microsoft.com/office/powerpoint/2010/main" val="1478139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Three: Other – Benefit of Individuals – Administrative Involvement</a:t>
            </a:r>
          </a:p>
        </p:txBody>
      </p:sp>
      <p:sp>
        <p:nvSpPr>
          <p:cNvPr id="3" name="Content Placeholder 2"/>
          <p:cNvSpPr>
            <a:spLocks noGrp="1"/>
          </p:cNvSpPr>
          <p:nvPr>
            <p:ph idx="1"/>
          </p:nvPr>
        </p:nvSpPr>
        <p:spPr/>
        <p:txBody>
          <a:bodyPr>
            <a:normAutofit/>
          </a:bodyPr>
          <a:lstStyle/>
          <a:p>
            <a:pPr marL="0" indent="0">
              <a:buNone/>
            </a:pPr>
            <a:r>
              <a:rPr lang="en-US" b="1" i="1" dirty="0"/>
              <a:t>Is there administrative or direct financial involvement?</a:t>
            </a:r>
          </a:p>
          <a:p>
            <a:pPr marL="0" indent="0">
              <a:buNone/>
            </a:pPr>
            <a:endParaRPr lang="en-US" sz="2500" dirty="0"/>
          </a:p>
          <a:p>
            <a:pPr lvl="1">
              <a:buFont typeface="Courier New" panose="02070309020205020404" pitchFamily="49" charset="0"/>
              <a:buChar char="o"/>
            </a:pPr>
            <a:r>
              <a:rPr lang="en-US" sz="2500" dirty="0"/>
              <a:t>Not a vague policy like noted in 4.22, but also not putting specific policies like in 4.21.</a:t>
            </a:r>
          </a:p>
          <a:p>
            <a:pPr lvl="1">
              <a:buFont typeface="Courier New" panose="02070309020205020404" pitchFamily="49" charset="0"/>
              <a:buChar char="o"/>
            </a:pPr>
            <a:r>
              <a:rPr lang="en-US" sz="2500" dirty="0"/>
              <a:t>Overseeing items like procurement for legal compliance (4.25), but if under threshold for BID/RFP then no direct involvement from other participants.</a:t>
            </a:r>
          </a:p>
          <a:p>
            <a:pPr lvl="2">
              <a:buFont typeface="Courier New" panose="02070309020205020404" pitchFamily="49" charset="0"/>
              <a:buChar char="o"/>
            </a:pPr>
            <a:endParaRPr lang="en-US" dirty="0"/>
          </a:p>
          <a:p>
            <a:pPr lvl="2">
              <a:buFont typeface="Courier New" panose="02070309020205020404" pitchFamily="49" charset="0"/>
              <a:buChar char="o"/>
            </a:pPr>
            <a:endParaRPr lang="en-US" dirty="0"/>
          </a:p>
        </p:txBody>
      </p:sp>
    </p:spTree>
    <p:extLst>
      <p:ext uri="{BB962C8B-B14F-4D97-AF65-F5344CB8AC3E}">
        <p14:creationId xmlns:p14="http://schemas.microsoft.com/office/powerpoint/2010/main" val="1588918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Three: Other – Benefit of Other Organizations or </a:t>
            </a:r>
            <a:r>
              <a:rPr lang="en-US" dirty="0" err="1"/>
              <a:t>Governernments</a:t>
            </a:r>
            <a:endParaRPr lang="en-US" dirty="0"/>
          </a:p>
        </p:txBody>
      </p:sp>
      <p:sp>
        <p:nvSpPr>
          <p:cNvPr id="3" name="Content Placeholder 2"/>
          <p:cNvSpPr>
            <a:spLocks noGrp="1"/>
          </p:cNvSpPr>
          <p:nvPr>
            <p:ph idx="1"/>
          </p:nvPr>
        </p:nvSpPr>
        <p:spPr>
          <a:xfrm>
            <a:off x="457200" y="1283100"/>
            <a:ext cx="8374828" cy="4881032"/>
          </a:xfrm>
        </p:spPr>
        <p:txBody>
          <a:bodyPr>
            <a:normAutofit/>
          </a:bodyPr>
          <a:lstStyle/>
          <a:p>
            <a:pPr marL="0" indent="0">
              <a:buNone/>
            </a:pPr>
            <a:r>
              <a:rPr lang="en-US" b="1" i="1" dirty="0"/>
              <a:t>Is it for the benefit of organizations or other governments not part of the reporting entity, and not derived from government’s provisions of services?</a:t>
            </a:r>
          </a:p>
          <a:p>
            <a:pPr marL="0" indent="0">
              <a:buNone/>
            </a:pPr>
            <a:endParaRPr lang="en-US" sz="1300" dirty="0"/>
          </a:p>
          <a:p>
            <a:pPr lvl="1">
              <a:buFont typeface="Courier New" panose="02070309020205020404" pitchFamily="49" charset="0"/>
              <a:buChar char="o"/>
            </a:pPr>
            <a:r>
              <a:rPr lang="en-US" sz="2200" dirty="0"/>
              <a:t>Participants are other governments (but also themselves)</a:t>
            </a:r>
          </a:p>
          <a:p>
            <a:pPr lvl="1">
              <a:buFont typeface="Courier New" panose="02070309020205020404" pitchFamily="49" charset="0"/>
              <a:buChar char="o"/>
            </a:pPr>
            <a:r>
              <a:rPr lang="en-US" sz="2200" dirty="0"/>
              <a:t>Not derived from government’s provisions of services</a:t>
            </a:r>
          </a:p>
          <a:p>
            <a:pPr lvl="1">
              <a:buFont typeface="Courier New" panose="02070309020205020404" pitchFamily="49" charset="0"/>
              <a:buChar char="o"/>
            </a:pPr>
            <a:r>
              <a:rPr lang="en-US" sz="2200" dirty="0"/>
              <a:t>We worked to determine the government's provisions of services</a:t>
            </a:r>
          </a:p>
          <a:p>
            <a:pPr lvl="1">
              <a:buFont typeface="Courier New" panose="02070309020205020404" pitchFamily="49" charset="0"/>
              <a:buChar char="o"/>
            </a:pPr>
            <a:r>
              <a:rPr lang="en-US" sz="2200" dirty="0"/>
              <a:t>Considered multiple implementation guide questions</a:t>
            </a:r>
          </a:p>
          <a:p>
            <a:pPr lvl="2">
              <a:buFont typeface="Courier New" panose="02070309020205020404" pitchFamily="49" charset="0"/>
              <a:buChar char="o"/>
            </a:pPr>
            <a:endParaRPr lang="en-US" dirty="0"/>
          </a:p>
          <a:p>
            <a:pPr lvl="2">
              <a:buFont typeface="Courier New" panose="02070309020205020404" pitchFamily="49" charset="0"/>
              <a:buChar char="o"/>
            </a:pPr>
            <a:endParaRPr lang="en-US" dirty="0"/>
          </a:p>
        </p:txBody>
      </p:sp>
    </p:spTree>
    <p:extLst>
      <p:ext uri="{BB962C8B-B14F-4D97-AF65-F5344CB8AC3E}">
        <p14:creationId xmlns:p14="http://schemas.microsoft.com/office/powerpoint/2010/main" val="2676156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Test Three: Other – Benefit of Other Organizations – Implementation Guide</a:t>
            </a:r>
          </a:p>
        </p:txBody>
      </p:sp>
      <p:sp>
        <p:nvSpPr>
          <p:cNvPr id="3" name="Content Placeholder 2"/>
          <p:cNvSpPr>
            <a:spLocks noGrp="1"/>
          </p:cNvSpPr>
          <p:nvPr>
            <p:ph idx="1"/>
          </p:nvPr>
        </p:nvSpPr>
        <p:spPr/>
        <p:txBody>
          <a:bodyPr>
            <a:normAutofit fontScale="70000" lnSpcReduction="20000"/>
          </a:bodyPr>
          <a:lstStyle/>
          <a:p>
            <a:r>
              <a:rPr lang="en-US" dirty="0"/>
              <a:t>4.27. Q—</a:t>
            </a:r>
          </a:p>
          <a:p>
            <a:pPr lvl="1"/>
            <a:r>
              <a:rPr lang="en-US" dirty="0"/>
              <a:t>A public university holds </a:t>
            </a:r>
            <a:r>
              <a:rPr lang="en-US" u="sng" dirty="0"/>
              <a:t>funds received from a foundation that is a legally separate</a:t>
            </a:r>
            <a:r>
              <a:rPr lang="en-US" dirty="0"/>
              <a:t> 501(c)(3) organization. The foundation is </a:t>
            </a:r>
            <a:r>
              <a:rPr lang="en-US" u="sng" dirty="0"/>
              <a:t>not a component unit</a:t>
            </a:r>
            <a:r>
              <a:rPr lang="en-US" dirty="0"/>
              <a:t> of the university. The funds are for the </a:t>
            </a:r>
            <a:r>
              <a:rPr lang="en-US" u="sng" dirty="0"/>
              <a:t>sole purpose of granting science and engineering scholarships</a:t>
            </a:r>
            <a:r>
              <a:rPr lang="en-US" dirty="0"/>
              <a:t>. The resources are contributed by foundation members to the foundation and are deposited with the university by the foundation and may be withdrawn by the foundation at any time. Students submit applications to the foundation. The foundation’s executive director, who is </a:t>
            </a:r>
            <a:r>
              <a:rPr lang="en-US" u="sng" dirty="0"/>
              <a:t>not a university employee, selects recipients based on the criteria established by the foundation</a:t>
            </a:r>
            <a:r>
              <a:rPr lang="en-US" dirty="0"/>
              <a:t> and the recipients are not required to attend the university that holds the foundation’s resources. The recipients’ compliance with the scholarship criteria is monitored by the foundation. If a scholarship is awarded to a student of the university, the </a:t>
            </a:r>
            <a:r>
              <a:rPr lang="en-US" u="sng" dirty="0"/>
              <a:t>university applies the scholarship amount to that recipient’s student account</a:t>
            </a:r>
            <a:r>
              <a:rPr lang="en-US" dirty="0"/>
              <a:t>. In determining whether those resources controlled by the university are fiduciary, are the requirements in paragraph 11c(3) of Statement 84 met? </a:t>
            </a:r>
          </a:p>
        </p:txBody>
      </p:sp>
    </p:spTree>
    <p:extLst>
      <p:ext uri="{BB962C8B-B14F-4D97-AF65-F5344CB8AC3E}">
        <p14:creationId xmlns:p14="http://schemas.microsoft.com/office/powerpoint/2010/main" val="1449439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Test Three: Other – Benefit of Other Organizations – Implementation Guide</a:t>
            </a:r>
            <a:endParaRPr lang="en-US" dirty="0"/>
          </a:p>
        </p:txBody>
      </p:sp>
      <p:sp>
        <p:nvSpPr>
          <p:cNvPr id="3" name="Content Placeholder 2"/>
          <p:cNvSpPr>
            <a:spLocks noGrp="1"/>
          </p:cNvSpPr>
          <p:nvPr>
            <p:ph idx="1"/>
          </p:nvPr>
        </p:nvSpPr>
        <p:spPr/>
        <p:txBody>
          <a:bodyPr>
            <a:normAutofit/>
          </a:bodyPr>
          <a:lstStyle/>
          <a:p>
            <a:r>
              <a:rPr lang="en-US" dirty="0"/>
              <a:t>4.27. A—</a:t>
            </a:r>
          </a:p>
          <a:p>
            <a:pPr lvl="1"/>
            <a:r>
              <a:rPr lang="en-US" dirty="0"/>
              <a:t>Yes. The university is holding the </a:t>
            </a:r>
            <a:r>
              <a:rPr lang="en-US" u="sng" dirty="0"/>
              <a:t>resources for the foundation</a:t>
            </a:r>
            <a:r>
              <a:rPr lang="en-US" dirty="0"/>
              <a:t> and not the individual student scholarship recipients. The foundation is a legally separate entity that is not a component unit, so it is </a:t>
            </a:r>
            <a:r>
              <a:rPr lang="en-US" u="sng" dirty="0"/>
              <a:t>not part of the university’s reporting entity</a:t>
            </a:r>
            <a:r>
              <a:rPr lang="en-US" dirty="0"/>
              <a:t>. Finally, the resources held are </a:t>
            </a:r>
            <a:r>
              <a:rPr lang="en-US" u="sng" dirty="0"/>
              <a:t>not derived from the university’s provision of goods or services to the foundation</a:t>
            </a:r>
            <a:r>
              <a:rPr lang="en-US" dirty="0"/>
              <a:t>. As a result, the requirements in paragraph 11c(3) of Statement 84 are met.</a:t>
            </a:r>
          </a:p>
        </p:txBody>
      </p:sp>
    </p:spTree>
    <p:extLst>
      <p:ext uri="{BB962C8B-B14F-4D97-AF65-F5344CB8AC3E}">
        <p14:creationId xmlns:p14="http://schemas.microsoft.com/office/powerpoint/2010/main" val="1387836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55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Fiduciary Activities</a:t>
            </a:r>
          </a:p>
        </p:txBody>
      </p:sp>
      <p:sp>
        <p:nvSpPr>
          <p:cNvPr id="2" name="Content Placeholder 1"/>
          <p:cNvSpPr>
            <a:spLocks noGrp="1"/>
          </p:cNvSpPr>
          <p:nvPr>
            <p:ph idx="1"/>
          </p:nvPr>
        </p:nvSpPr>
        <p:spPr/>
        <p:txBody>
          <a:bodyPr>
            <a:normAutofit/>
          </a:bodyPr>
          <a:lstStyle/>
          <a:p>
            <a:pPr>
              <a:buFont typeface="Wingdings" pitchFamily="2" charset="2"/>
              <a:buChar char="Ø"/>
            </a:pPr>
            <a:r>
              <a:rPr lang="en-US" dirty="0"/>
              <a:t>Establishes criteria for </a:t>
            </a:r>
            <a:r>
              <a:rPr lang="en-US" u="sng" dirty="0"/>
              <a:t>identifying</a:t>
            </a:r>
            <a:r>
              <a:rPr lang="en-US" dirty="0"/>
              <a:t> fiduciary activities and guidance on reporting </a:t>
            </a:r>
            <a:br>
              <a:rPr lang="en-US" dirty="0"/>
            </a:br>
            <a:r>
              <a:rPr lang="en-US" dirty="0"/>
              <a:t>those activities.</a:t>
            </a:r>
          </a:p>
          <a:p>
            <a:pPr>
              <a:buFont typeface="Wingdings" pitchFamily="2" charset="2"/>
              <a:buChar char="Ø"/>
            </a:pPr>
            <a:r>
              <a:rPr lang="en-US" dirty="0"/>
              <a:t>Establishes </a:t>
            </a:r>
            <a:r>
              <a:rPr lang="en-US" u="sng" dirty="0"/>
              <a:t>reporting</a:t>
            </a:r>
            <a:r>
              <a:rPr lang="en-US" dirty="0"/>
              <a:t> standards for</a:t>
            </a:r>
            <a:br>
              <a:rPr lang="en-US" dirty="0"/>
            </a:br>
            <a:r>
              <a:rPr lang="en-US" dirty="0"/>
              <a:t>fiduciary activities</a:t>
            </a:r>
          </a:p>
          <a:p>
            <a:pPr lvl="1">
              <a:buFont typeface="Arial" panose="020B0604020202020204" pitchFamily="34" charset="0"/>
              <a:buChar char="•"/>
            </a:pPr>
            <a:r>
              <a:rPr lang="en-US" sz="3200" dirty="0"/>
              <a:t>Clarifies that stand-alone</a:t>
            </a:r>
            <a:br>
              <a:rPr lang="en-US" sz="3200" dirty="0"/>
            </a:br>
            <a:r>
              <a:rPr lang="en-US" sz="3200" dirty="0"/>
              <a:t>business-type activities </a:t>
            </a:r>
            <a:br>
              <a:rPr lang="en-US" sz="3200" dirty="0"/>
            </a:br>
            <a:r>
              <a:rPr lang="en-US" sz="3200" dirty="0"/>
              <a:t>should report fiduciary </a:t>
            </a:r>
            <a:br>
              <a:rPr lang="en-US" sz="3200" dirty="0"/>
            </a:br>
            <a:r>
              <a:rPr lang="en-US" sz="3200" dirty="0"/>
              <a:t>activities</a:t>
            </a:r>
          </a:p>
        </p:txBody>
      </p:sp>
      <p:pic>
        <p:nvPicPr>
          <p:cNvPr id="6" name="Picture 5">
            <a:extLst>
              <a:ext uri="{FF2B5EF4-FFF2-40B4-BE49-F238E27FC236}">
                <a16:creationId xmlns:a16="http://schemas.microsoft.com/office/drawing/2014/main" id="{4F3F37E7-97F5-1540-B387-68FD42502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03388">
            <a:off x="6232700" y="3251239"/>
            <a:ext cx="2896409" cy="21723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57496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 Question #5</a:t>
            </a:r>
          </a:p>
        </p:txBody>
      </p:sp>
      <p:sp>
        <p:nvSpPr>
          <p:cNvPr id="2" name="Content Placeholder 1"/>
          <p:cNvSpPr>
            <a:spLocks noGrp="1"/>
          </p:cNvSpPr>
          <p:nvPr>
            <p:ph idx="4294967295"/>
          </p:nvPr>
        </p:nvSpPr>
        <p:spPr>
          <a:xfrm>
            <a:off x="642938" y="1074738"/>
            <a:ext cx="8501062" cy="4483100"/>
          </a:xfrm>
        </p:spPr>
        <p:txBody>
          <a:bodyPr/>
          <a:lstStyle/>
          <a:p>
            <a:pPr marL="0" indent="0">
              <a:buNone/>
            </a:pPr>
            <a:r>
              <a:rPr lang="en-US" dirty="0"/>
              <a:t>Is it for the benefit of individuals with no administrative or direct financial involvement, </a:t>
            </a:r>
            <a:br>
              <a:rPr lang="en-US" dirty="0"/>
            </a:br>
            <a:r>
              <a:rPr lang="en-US" dirty="0"/>
              <a:t>and not derived from government’s provisions</a:t>
            </a:r>
            <a:br>
              <a:rPr lang="en-US" dirty="0"/>
            </a:br>
            <a:r>
              <a:rPr lang="en-US" dirty="0"/>
              <a:t>of services?</a:t>
            </a:r>
          </a:p>
          <a:p>
            <a:pPr marL="0" indent="0">
              <a:buNone/>
            </a:pPr>
            <a:endParaRPr lang="en-US" dirty="0"/>
          </a:p>
          <a:p>
            <a:pPr marL="514350" indent="-514350">
              <a:buAutoNum type="alphaUcPeriod"/>
            </a:pPr>
            <a:r>
              <a:rPr lang="en-US" dirty="0"/>
              <a:t>Yes</a:t>
            </a:r>
          </a:p>
          <a:p>
            <a:pPr marL="514350" indent="-514350">
              <a:buAutoNum type="alphaUcPeriod"/>
            </a:pPr>
            <a:r>
              <a:rPr lang="en-US" dirty="0"/>
              <a:t>No</a:t>
            </a:r>
          </a:p>
          <a:p>
            <a:pPr marL="0" indent="0">
              <a:buNone/>
            </a:pPr>
            <a:endParaRPr lang="en-US" dirty="0"/>
          </a:p>
        </p:txBody>
      </p:sp>
    </p:spTree>
    <p:extLst>
      <p:ext uri="{BB962C8B-B14F-4D97-AF65-F5344CB8AC3E}">
        <p14:creationId xmlns:p14="http://schemas.microsoft.com/office/powerpoint/2010/main" val="3434252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Test Three: Other – Benefit of Other Organizations</a:t>
            </a:r>
          </a:p>
        </p:txBody>
      </p:sp>
      <p:sp>
        <p:nvSpPr>
          <p:cNvPr id="3" name="Content Placeholder 2"/>
          <p:cNvSpPr>
            <a:spLocks noGrp="1"/>
          </p:cNvSpPr>
          <p:nvPr>
            <p:ph idx="1"/>
          </p:nvPr>
        </p:nvSpPr>
        <p:spPr>
          <a:xfrm>
            <a:off x="457200" y="1283100"/>
            <a:ext cx="8229600" cy="4787500"/>
          </a:xfrm>
        </p:spPr>
        <p:txBody>
          <a:bodyPr>
            <a:normAutofit/>
          </a:bodyPr>
          <a:lstStyle/>
          <a:p>
            <a:pPr marL="0" indent="0">
              <a:buNone/>
            </a:pPr>
            <a:r>
              <a:rPr lang="en-US" b="1" i="1" dirty="0"/>
              <a:t>Is it for the benefit of other organizations or governments, and not derived from government’s provisions of services?</a:t>
            </a:r>
            <a:br>
              <a:rPr lang="en-US" sz="2500" b="1" i="1" dirty="0"/>
            </a:br>
            <a:endParaRPr lang="en-US" sz="2500" b="1" i="1" dirty="0"/>
          </a:p>
          <a:p>
            <a:pPr lvl="1">
              <a:buFont typeface="Courier New" panose="02070309020205020404" pitchFamily="49" charset="0"/>
              <a:buChar char="o"/>
            </a:pPr>
            <a:r>
              <a:rPr lang="en-US" sz="2500" dirty="0"/>
              <a:t>Participants are other governments (but also themselves). Other participants are not employees of or at discretion of local government as in 4.27.</a:t>
            </a:r>
          </a:p>
          <a:p>
            <a:pPr lvl="1">
              <a:buFont typeface="Courier New" panose="02070309020205020404" pitchFamily="49" charset="0"/>
              <a:buChar char="o"/>
            </a:pPr>
            <a:r>
              <a:rPr lang="en-US" sz="2500" dirty="0"/>
              <a:t>Not derived from government’s provisions of services as in 4.27.</a:t>
            </a:r>
          </a:p>
        </p:txBody>
      </p:sp>
    </p:spTree>
    <p:extLst>
      <p:ext uri="{BB962C8B-B14F-4D97-AF65-F5344CB8AC3E}">
        <p14:creationId xmlns:p14="http://schemas.microsoft.com/office/powerpoint/2010/main" val="1999089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07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Poll Question #6</a:t>
            </a:r>
          </a:p>
        </p:txBody>
      </p:sp>
      <p:sp>
        <p:nvSpPr>
          <p:cNvPr id="2" name="Content Placeholder 1"/>
          <p:cNvSpPr>
            <a:spLocks noGrp="1"/>
          </p:cNvSpPr>
          <p:nvPr>
            <p:ph idx="1"/>
          </p:nvPr>
        </p:nvSpPr>
        <p:spPr/>
        <p:txBody>
          <a:bodyPr/>
          <a:lstStyle/>
          <a:p>
            <a:pPr marL="0" indent="0">
              <a:buNone/>
            </a:pPr>
            <a:r>
              <a:rPr lang="en-US" dirty="0"/>
              <a:t>Is it for the benefit of other organizations or governments, and not derived from government’s provisions of services?</a:t>
            </a:r>
          </a:p>
          <a:p>
            <a:pPr marL="0" indent="0">
              <a:buNone/>
            </a:pPr>
            <a:endParaRPr lang="en-US" dirty="0"/>
          </a:p>
          <a:p>
            <a:pPr marL="514350" indent="-514350">
              <a:buAutoNum type="alphaUcPeriod"/>
            </a:pPr>
            <a:r>
              <a:rPr lang="en-US" dirty="0"/>
              <a:t>Yes</a:t>
            </a:r>
          </a:p>
          <a:p>
            <a:pPr marL="514350" indent="-514350">
              <a:buAutoNum type="alphaUcPeriod"/>
            </a:pPr>
            <a:r>
              <a:rPr lang="en-US" dirty="0"/>
              <a:t>No</a:t>
            </a:r>
          </a:p>
          <a:p>
            <a:pPr marL="0" indent="0">
              <a:buNone/>
            </a:pPr>
            <a:endParaRPr lang="en-US" dirty="0"/>
          </a:p>
        </p:txBody>
      </p:sp>
    </p:spTree>
    <p:extLst>
      <p:ext uri="{BB962C8B-B14F-4D97-AF65-F5344CB8AC3E}">
        <p14:creationId xmlns:p14="http://schemas.microsoft.com/office/powerpoint/2010/main" val="316696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it a Custodial Fund?</a:t>
            </a:r>
          </a:p>
        </p:txBody>
      </p:sp>
      <p:sp>
        <p:nvSpPr>
          <p:cNvPr id="3" name="Content Placeholder 2"/>
          <p:cNvSpPr>
            <a:spLocks noGrp="1"/>
          </p:cNvSpPr>
          <p:nvPr>
            <p:ph idx="1"/>
          </p:nvPr>
        </p:nvSpPr>
        <p:spPr/>
        <p:txBody>
          <a:bodyPr>
            <a:normAutofit fontScale="85000" lnSpcReduction="10000"/>
          </a:bodyPr>
          <a:lstStyle/>
          <a:p>
            <a:r>
              <a:rPr lang="en-US" dirty="0"/>
              <a:t>Test One: Control									</a:t>
            </a:r>
            <a:r>
              <a:rPr lang="en-US" i="1" dirty="0">
                <a:solidFill>
                  <a:srgbClr val="00B0F0"/>
                </a:solidFill>
              </a:rPr>
              <a:t>Yes</a:t>
            </a:r>
          </a:p>
          <a:p>
            <a:r>
              <a:rPr lang="en-US" dirty="0"/>
              <a:t>Test Two: Revenues (not derived from)</a:t>
            </a:r>
          </a:p>
          <a:p>
            <a:pPr lvl="1"/>
            <a:r>
              <a:rPr lang="en-US" dirty="0"/>
              <a:t>Own source revenue – Gray area?					</a:t>
            </a:r>
            <a:r>
              <a:rPr lang="en-US" i="1" dirty="0">
                <a:solidFill>
                  <a:srgbClr val="00B0F0"/>
                </a:solidFill>
              </a:rPr>
              <a:t>Lean no</a:t>
            </a:r>
          </a:p>
          <a:p>
            <a:pPr lvl="1"/>
            <a:r>
              <a:rPr lang="en-US" dirty="0"/>
              <a:t>Government mandated or voluntary </a:t>
            </a:r>
            <a:r>
              <a:rPr lang="en-US" dirty="0" err="1"/>
              <a:t>nonexchange</a:t>
            </a:r>
            <a:r>
              <a:rPr lang="en-US" dirty="0"/>
              <a:t> transactions – Gray area?							</a:t>
            </a:r>
            <a:r>
              <a:rPr lang="en-US" i="1" dirty="0">
                <a:solidFill>
                  <a:srgbClr val="00B0F0"/>
                </a:solidFill>
              </a:rPr>
              <a:t>Lean no</a:t>
            </a:r>
          </a:p>
          <a:p>
            <a:r>
              <a:rPr lang="en-US" dirty="0"/>
              <a:t>Test Three: At least one of the following…</a:t>
            </a:r>
          </a:p>
          <a:p>
            <a:pPr lvl="1"/>
            <a:r>
              <a:rPr lang="en-US" dirty="0"/>
              <a:t>Trust													</a:t>
            </a:r>
            <a:r>
              <a:rPr lang="en-US" i="1" dirty="0">
                <a:solidFill>
                  <a:srgbClr val="00B0F0"/>
                </a:solidFill>
              </a:rPr>
              <a:t>No</a:t>
            </a:r>
          </a:p>
          <a:p>
            <a:pPr lvl="1"/>
            <a:r>
              <a:rPr lang="en-US" dirty="0"/>
              <a:t>Benefit of individuals – Applies? I don’t think so, but if does… 												</a:t>
            </a:r>
            <a:r>
              <a:rPr lang="en-US" i="1" dirty="0">
                <a:solidFill>
                  <a:srgbClr val="00B0F0"/>
                </a:solidFill>
              </a:rPr>
              <a:t>Lean no </a:t>
            </a:r>
          </a:p>
          <a:p>
            <a:pPr lvl="1"/>
            <a:r>
              <a:rPr lang="en-US" dirty="0"/>
              <a:t>Benefit of other organizations – Majority of funds still local governments and they are direct beneficiary?		</a:t>
            </a:r>
            <a:r>
              <a:rPr lang="en-US" i="1" dirty="0">
                <a:solidFill>
                  <a:srgbClr val="00B0F0"/>
                </a:solidFill>
              </a:rPr>
              <a:t>Lean no</a:t>
            </a:r>
          </a:p>
          <a:p>
            <a:endParaRPr lang="en-US" dirty="0"/>
          </a:p>
        </p:txBody>
      </p:sp>
    </p:spTree>
    <p:extLst>
      <p:ext uri="{BB962C8B-B14F-4D97-AF65-F5344CB8AC3E}">
        <p14:creationId xmlns:p14="http://schemas.microsoft.com/office/powerpoint/2010/main" val="952581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Final Assessment</a:t>
            </a:r>
          </a:p>
        </p:txBody>
      </p:sp>
      <p:pic>
        <p:nvPicPr>
          <p:cNvPr id="4" name="Content Placeholder 3"/>
          <p:cNvPicPr>
            <a:picLocks noGrp="1" noChangeAspect="1"/>
          </p:cNvPicPr>
          <p:nvPr>
            <p:ph idx="4294967295"/>
          </p:nvPr>
        </p:nvPicPr>
        <p:blipFill>
          <a:blip r:embed="rId3"/>
          <a:stretch>
            <a:fillRect/>
          </a:stretch>
        </p:blipFill>
        <p:spPr>
          <a:xfrm>
            <a:off x="892969" y="1181100"/>
            <a:ext cx="7358062" cy="4648200"/>
          </a:xfrm>
          <a:prstGeom prst="rect">
            <a:avLst/>
          </a:prstGeom>
        </p:spPr>
      </p:pic>
      <p:grpSp>
        <p:nvGrpSpPr>
          <p:cNvPr id="7" name="Group 6">
            <a:extLst>
              <a:ext uri="{FF2B5EF4-FFF2-40B4-BE49-F238E27FC236}">
                <a16:creationId xmlns:a16="http://schemas.microsoft.com/office/drawing/2014/main" id="{45BA3C93-9441-FA40-B1F7-7C7A547E601E}"/>
              </a:ext>
            </a:extLst>
          </p:cNvPr>
          <p:cNvGrpSpPr/>
          <p:nvPr/>
        </p:nvGrpSpPr>
        <p:grpSpPr>
          <a:xfrm>
            <a:off x="1333256" y="2325809"/>
            <a:ext cx="6422211" cy="3043648"/>
            <a:chOff x="1434856" y="2236909"/>
            <a:chExt cx="6422211" cy="3043648"/>
          </a:xfrm>
        </p:grpSpPr>
        <p:sp>
          <p:nvSpPr>
            <p:cNvPr id="3" name="TextBox 2"/>
            <p:cNvSpPr txBox="1"/>
            <p:nvPr/>
          </p:nvSpPr>
          <p:spPr>
            <a:xfrm>
              <a:off x="1456266" y="2731911"/>
              <a:ext cx="485422" cy="369332"/>
            </a:xfrm>
            <a:prstGeom prst="rect">
              <a:avLst/>
            </a:prstGeom>
            <a:noFill/>
          </p:spPr>
          <p:txBody>
            <a:bodyPr wrap="square" rtlCol="0">
              <a:spAutoFit/>
            </a:bodyPr>
            <a:lstStyle/>
            <a:p>
              <a:r>
                <a:rPr lang="en-US" dirty="0">
                  <a:solidFill>
                    <a:schemeClr val="accent5">
                      <a:lumMod val="75000"/>
                    </a:schemeClr>
                  </a:solidFill>
                </a:rPr>
                <a:t>✔</a:t>
              </a:r>
            </a:p>
          </p:txBody>
        </p:sp>
        <p:sp>
          <p:nvSpPr>
            <p:cNvPr id="5" name="TextBox 4"/>
            <p:cNvSpPr txBox="1"/>
            <p:nvPr/>
          </p:nvSpPr>
          <p:spPr>
            <a:xfrm>
              <a:off x="1462616" y="3467099"/>
              <a:ext cx="485422" cy="369332"/>
            </a:xfrm>
            <a:prstGeom prst="rect">
              <a:avLst/>
            </a:prstGeom>
            <a:noFill/>
          </p:spPr>
          <p:txBody>
            <a:bodyPr wrap="square" rtlCol="0">
              <a:spAutoFit/>
            </a:bodyPr>
            <a:lstStyle/>
            <a:p>
              <a:r>
                <a:rPr lang="en-US" b="1" dirty="0">
                  <a:solidFill>
                    <a:schemeClr val="accent5">
                      <a:lumMod val="75000"/>
                    </a:schemeClr>
                  </a:solidFill>
                  <a:latin typeface="+mj-lt"/>
                </a:rPr>
                <a:t>?</a:t>
              </a:r>
            </a:p>
          </p:txBody>
        </p:sp>
        <p:sp>
          <p:nvSpPr>
            <p:cNvPr id="6" name="TextBox 5"/>
            <p:cNvSpPr txBox="1"/>
            <p:nvPr/>
          </p:nvSpPr>
          <p:spPr>
            <a:xfrm>
              <a:off x="1462616" y="3673990"/>
              <a:ext cx="485422" cy="369332"/>
            </a:xfrm>
            <a:prstGeom prst="rect">
              <a:avLst/>
            </a:prstGeom>
            <a:noFill/>
          </p:spPr>
          <p:txBody>
            <a:bodyPr wrap="square" rtlCol="0">
              <a:spAutoFit/>
            </a:bodyPr>
            <a:lstStyle/>
            <a:p>
              <a:r>
                <a:rPr lang="en-US" b="1" dirty="0">
                  <a:solidFill>
                    <a:schemeClr val="accent5">
                      <a:lumMod val="75000"/>
                    </a:schemeClr>
                  </a:solidFill>
                  <a:latin typeface="+mj-lt"/>
                </a:rPr>
                <a:t>?</a:t>
              </a:r>
            </a:p>
          </p:txBody>
        </p:sp>
        <p:sp>
          <p:nvSpPr>
            <p:cNvPr id="9" name="TextBox 8"/>
            <p:cNvSpPr txBox="1"/>
            <p:nvPr/>
          </p:nvSpPr>
          <p:spPr>
            <a:xfrm>
              <a:off x="1941688" y="2236909"/>
              <a:ext cx="1556836" cy="369332"/>
            </a:xfrm>
            <a:prstGeom prst="rect">
              <a:avLst/>
            </a:prstGeom>
            <a:noFill/>
          </p:spPr>
          <p:txBody>
            <a:bodyPr wrap="none" rtlCol="0">
              <a:spAutoFit/>
            </a:bodyPr>
            <a:lstStyle/>
            <a:p>
              <a:r>
                <a:rPr lang="en-US" b="1" dirty="0">
                  <a:latin typeface="Bradley Hand ITC" panose="03070402050302030203" pitchFamily="66" charset="0"/>
                </a:rPr>
                <a:t>Sample Fund</a:t>
              </a:r>
            </a:p>
          </p:txBody>
        </p:sp>
        <p:sp>
          <p:nvSpPr>
            <p:cNvPr id="10" name="Rectangle 9"/>
            <p:cNvSpPr/>
            <p:nvPr/>
          </p:nvSpPr>
          <p:spPr>
            <a:xfrm>
              <a:off x="1434856" y="4390197"/>
              <a:ext cx="352982" cy="338554"/>
            </a:xfrm>
            <a:prstGeom prst="rect">
              <a:avLst/>
            </a:prstGeom>
          </p:spPr>
          <p:txBody>
            <a:bodyPr wrap="none">
              <a:spAutoFit/>
            </a:bodyPr>
            <a:lstStyle/>
            <a:p>
              <a:r>
                <a:rPr lang="en-US" sz="1600" dirty="0">
                  <a:solidFill>
                    <a:schemeClr val="accent6"/>
                  </a:solidFill>
                </a:rPr>
                <a:t>✘</a:t>
              </a:r>
            </a:p>
          </p:txBody>
        </p:sp>
        <p:sp>
          <p:nvSpPr>
            <p:cNvPr id="11" name="Rectangle 10"/>
            <p:cNvSpPr/>
            <p:nvPr/>
          </p:nvSpPr>
          <p:spPr>
            <a:xfrm>
              <a:off x="1445329" y="4584388"/>
              <a:ext cx="352982" cy="338554"/>
            </a:xfrm>
            <a:prstGeom prst="rect">
              <a:avLst/>
            </a:prstGeom>
          </p:spPr>
          <p:txBody>
            <a:bodyPr wrap="none">
              <a:spAutoFit/>
            </a:bodyPr>
            <a:lstStyle/>
            <a:p>
              <a:r>
                <a:rPr lang="en-US" sz="1600" dirty="0">
                  <a:solidFill>
                    <a:schemeClr val="accent6"/>
                  </a:solidFill>
                </a:rPr>
                <a:t>✘</a:t>
              </a:r>
            </a:p>
          </p:txBody>
        </p:sp>
        <p:sp>
          <p:nvSpPr>
            <p:cNvPr id="12" name="Rectangle 11"/>
            <p:cNvSpPr/>
            <p:nvPr/>
          </p:nvSpPr>
          <p:spPr>
            <a:xfrm>
              <a:off x="1445329" y="4942003"/>
              <a:ext cx="352982" cy="338554"/>
            </a:xfrm>
            <a:prstGeom prst="rect">
              <a:avLst/>
            </a:prstGeom>
          </p:spPr>
          <p:txBody>
            <a:bodyPr wrap="none">
              <a:spAutoFit/>
            </a:bodyPr>
            <a:lstStyle/>
            <a:p>
              <a:r>
                <a:rPr lang="en-US" sz="1600" dirty="0">
                  <a:solidFill>
                    <a:schemeClr val="accent6"/>
                  </a:solidFill>
                </a:rPr>
                <a:t>✘</a:t>
              </a:r>
            </a:p>
          </p:txBody>
        </p:sp>
        <p:cxnSp>
          <p:nvCxnSpPr>
            <p:cNvPr id="14" name="Straight Connector 13"/>
            <p:cNvCxnSpPr/>
            <p:nvPr/>
          </p:nvCxnSpPr>
          <p:spPr>
            <a:xfrm flipV="1">
              <a:off x="2243856" y="4437822"/>
              <a:ext cx="274320" cy="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5" name="TextBox 14"/>
            <p:cNvSpPr txBox="1"/>
            <p:nvPr/>
          </p:nvSpPr>
          <p:spPr>
            <a:xfrm>
              <a:off x="5610578" y="2777882"/>
              <a:ext cx="2246489" cy="646331"/>
            </a:xfrm>
            <a:prstGeom prst="rect">
              <a:avLst/>
            </a:prstGeom>
            <a:noFill/>
          </p:spPr>
          <p:txBody>
            <a:bodyPr wrap="square" rtlCol="0">
              <a:spAutoFit/>
            </a:bodyPr>
            <a:lstStyle/>
            <a:p>
              <a:pPr algn="ctr"/>
              <a:r>
                <a:rPr lang="en-US" b="1" dirty="0">
                  <a:solidFill>
                    <a:schemeClr val="accent1"/>
                  </a:solidFill>
                  <a:latin typeface="+mj-lt"/>
                </a:rPr>
                <a:t>Doesn’t qualify as a custodial fund</a:t>
              </a:r>
            </a:p>
          </p:txBody>
        </p:sp>
      </p:grpSp>
    </p:spTree>
    <p:extLst>
      <p:ext uri="{BB962C8B-B14F-4D97-AF65-F5344CB8AC3E}">
        <p14:creationId xmlns:p14="http://schemas.microsoft.com/office/powerpoint/2010/main" val="3598446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56EC-C16B-B54D-81F2-3C608E9A2E4E}"/>
              </a:ext>
            </a:extLst>
          </p:cNvPr>
          <p:cNvSpPr>
            <a:spLocks noGrp="1"/>
          </p:cNvSpPr>
          <p:nvPr>
            <p:ph type="title"/>
          </p:nvPr>
        </p:nvSpPr>
        <p:spPr/>
        <p:txBody>
          <a:bodyPr/>
          <a:lstStyle/>
          <a:p>
            <a:r>
              <a:rPr lang="en-US" dirty="0"/>
              <a:t>Fiduciary Activities Presentation</a:t>
            </a:r>
          </a:p>
        </p:txBody>
      </p:sp>
    </p:spTree>
    <p:extLst>
      <p:ext uri="{BB962C8B-B14F-4D97-AF65-F5344CB8AC3E}">
        <p14:creationId xmlns:p14="http://schemas.microsoft.com/office/powerpoint/2010/main" val="2605164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GASB 84 Presentation Changes </a:t>
            </a:r>
          </a:p>
        </p:txBody>
      </p:sp>
      <p:graphicFrame>
        <p:nvGraphicFramePr>
          <p:cNvPr id="3" name="Table 2"/>
          <p:cNvGraphicFramePr>
            <a:graphicFrameLocks noGrp="1"/>
          </p:cNvGraphicFramePr>
          <p:nvPr>
            <p:extLst>
              <p:ext uri="{D42A27DB-BD31-4B8C-83A1-F6EECF244321}">
                <p14:modId xmlns:p14="http://schemas.microsoft.com/office/powerpoint/2010/main" val="3467359268"/>
              </p:ext>
            </p:extLst>
          </p:nvPr>
        </p:nvGraphicFramePr>
        <p:xfrm>
          <a:off x="237066" y="1147911"/>
          <a:ext cx="8760177" cy="4709611"/>
        </p:xfrm>
        <a:graphic>
          <a:graphicData uri="http://schemas.openxmlformats.org/drawingml/2006/table">
            <a:tbl>
              <a:tblPr firstRow="1" bandRow="1">
                <a:effectLst/>
                <a:tableStyleId>{5C22544A-7EE6-4342-B048-85BDC9FD1C3A}</a:tableStyleId>
              </a:tblPr>
              <a:tblGrid>
                <a:gridCol w="2144890">
                  <a:extLst>
                    <a:ext uri="{9D8B030D-6E8A-4147-A177-3AD203B41FA5}">
                      <a16:colId xmlns:a16="http://schemas.microsoft.com/office/drawing/2014/main" val="107089654"/>
                    </a:ext>
                  </a:extLst>
                </a:gridCol>
                <a:gridCol w="3138311">
                  <a:extLst>
                    <a:ext uri="{9D8B030D-6E8A-4147-A177-3AD203B41FA5}">
                      <a16:colId xmlns:a16="http://schemas.microsoft.com/office/drawing/2014/main" val="2417121608"/>
                    </a:ext>
                  </a:extLst>
                </a:gridCol>
                <a:gridCol w="3476976">
                  <a:extLst>
                    <a:ext uri="{9D8B030D-6E8A-4147-A177-3AD203B41FA5}">
                      <a16:colId xmlns:a16="http://schemas.microsoft.com/office/drawing/2014/main" val="1496614499"/>
                    </a:ext>
                  </a:extLst>
                </a:gridCol>
              </a:tblGrid>
              <a:tr h="766247">
                <a:tc>
                  <a:txBody>
                    <a:bodyPr/>
                    <a:lstStyle/>
                    <a:p>
                      <a:endParaRPr lang="en-US" dirty="0"/>
                    </a:p>
                  </a:txBody>
                  <a:tcPr/>
                </a:tc>
                <a:tc>
                  <a:txBody>
                    <a:bodyPr/>
                    <a:lstStyle/>
                    <a:p>
                      <a:pPr algn="ctr"/>
                      <a:r>
                        <a:rPr lang="en-US" sz="2400" dirty="0"/>
                        <a:t>Current Presentation</a:t>
                      </a:r>
                    </a:p>
                  </a:txBody>
                  <a:tcPr/>
                </a:tc>
                <a:tc>
                  <a:txBody>
                    <a:bodyPr/>
                    <a:lstStyle/>
                    <a:p>
                      <a:pPr algn="ctr"/>
                      <a:r>
                        <a:rPr lang="en-US" sz="2400" dirty="0"/>
                        <a:t>GASB 84 Presentation</a:t>
                      </a:r>
                    </a:p>
                  </a:txBody>
                  <a:tcPr/>
                </a:tc>
                <a:extLst>
                  <a:ext uri="{0D108BD9-81ED-4DB2-BD59-A6C34878D82A}">
                    <a16:rowId xmlns:a16="http://schemas.microsoft.com/office/drawing/2014/main" val="3161012390"/>
                  </a:ext>
                </a:extLst>
              </a:tr>
              <a:tr h="17879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Basic Financial Statement</a:t>
                      </a:r>
                    </a:p>
                    <a:p>
                      <a:endParaRPr lang="en-US" sz="20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Statement of Fiduciary Assets and Liabilities – Agency Funds</a:t>
                      </a:r>
                    </a:p>
                    <a:p>
                      <a:endParaRPr lang="en-US" sz="2000" dirty="0"/>
                    </a:p>
                  </a:txBody>
                  <a:tcPr/>
                </a:tc>
                <a:tc>
                  <a:txBody>
                    <a:bodyPr/>
                    <a:lstStyle/>
                    <a:p>
                      <a:pPr marL="285750" lvl="0" indent="-285750">
                        <a:buFont typeface="Arial" panose="020B0604020202020204" pitchFamily="34" charset="0"/>
                        <a:buChar char="•"/>
                      </a:pPr>
                      <a:r>
                        <a:rPr lang="en-US" sz="2000" dirty="0"/>
                        <a:t>Statement of Fiduciary Net Position</a:t>
                      </a:r>
                    </a:p>
                    <a:p>
                      <a:pPr marL="285750" lvl="0" indent="-285750">
                        <a:buFont typeface="Arial" panose="020B0604020202020204" pitchFamily="34" charset="0"/>
                        <a:buChar char="•"/>
                      </a:pPr>
                      <a:r>
                        <a:rPr lang="en-US" sz="2000" dirty="0"/>
                        <a:t>Statement of Changes in Fiduciary Net Position</a:t>
                      </a:r>
                    </a:p>
                    <a:p>
                      <a:endParaRPr lang="en-US" sz="2000" dirty="0"/>
                    </a:p>
                  </a:txBody>
                  <a:tcPr/>
                </a:tc>
                <a:extLst>
                  <a:ext uri="{0D108BD9-81ED-4DB2-BD59-A6C34878D82A}">
                    <a16:rowId xmlns:a16="http://schemas.microsoft.com/office/drawing/2014/main" val="2550597323"/>
                  </a:ext>
                </a:extLst>
              </a:tr>
              <a:tr h="21554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Supplementary Information</a:t>
                      </a:r>
                    </a:p>
                    <a:p>
                      <a:endParaRPr lang="en-US" sz="20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Schedule of Changes in Fiduciary Assets and Liabilities – Agency Funds</a:t>
                      </a:r>
                    </a:p>
                    <a:p>
                      <a:endParaRPr lang="en-US" sz="2000" dirty="0"/>
                    </a:p>
                  </a:txBody>
                  <a:tcPr/>
                </a:tc>
                <a:tc>
                  <a:txBody>
                    <a:bodyPr/>
                    <a:lstStyle/>
                    <a:p>
                      <a:pPr marL="285750" lvl="0" indent="-285750">
                        <a:buFont typeface="Arial" panose="020B0604020202020204" pitchFamily="34" charset="0"/>
                        <a:buChar char="•"/>
                      </a:pPr>
                      <a:r>
                        <a:rPr lang="en-US" sz="2000" dirty="0"/>
                        <a:t>Combining Statement of Fiduciary Net Position</a:t>
                      </a:r>
                    </a:p>
                    <a:p>
                      <a:pPr marL="285750" lvl="0" indent="-285750">
                        <a:buFont typeface="Arial" panose="020B0604020202020204" pitchFamily="34" charset="0"/>
                        <a:buChar char="•"/>
                      </a:pPr>
                      <a:r>
                        <a:rPr lang="en-US" sz="2000" dirty="0"/>
                        <a:t>Combining statement of Changes in Fiduciary Net Position</a:t>
                      </a:r>
                    </a:p>
                    <a:p>
                      <a:endParaRPr lang="en-US" sz="2000" dirty="0"/>
                    </a:p>
                  </a:txBody>
                  <a:tcPr/>
                </a:tc>
                <a:extLst>
                  <a:ext uri="{0D108BD9-81ED-4DB2-BD59-A6C34878D82A}">
                    <a16:rowId xmlns:a16="http://schemas.microsoft.com/office/drawing/2014/main" val="3160896221"/>
                  </a:ext>
                </a:extLst>
              </a:tr>
            </a:tbl>
          </a:graphicData>
        </a:graphic>
      </p:graphicFrame>
    </p:spTree>
    <p:extLst>
      <p:ext uri="{BB962C8B-B14F-4D97-AF65-F5344CB8AC3E}">
        <p14:creationId xmlns:p14="http://schemas.microsoft.com/office/powerpoint/2010/main" val="242358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Statement of Changes in Fiduciary Net Position</a:t>
            </a:r>
          </a:p>
        </p:txBody>
      </p:sp>
      <p:sp>
        <p:nvSpPr>
          <p:cNvPr id="3" name="Content Placeholder 2"/>
          <p:cNvSpPr>
            <a:spLocks noGrp="1"/>
          </p:cNvSpPr>
          <p:nvPr>
            <p:ph idx="4294967295"/>
          </p:nvPr>
        </p:nvSpPr>
        <p:spPr>
          <a:xfrm>
            <a:off x="767066" y="5257347"/>
            <a:ext cx="8370887" cy="755650"/>
          </a:xfrm>
        </p:spPr>
        <p:txBody>
          <a:bodyPr>
            <a:normAutofit fontScale="92500" lnSpcReduction="20000"/>
          </a:bodyPr>
          <a:lstStyle/>
          <a:p>
            <a:pPr marL="0" indent="0" algn="ctr">
              <a:buNone/>
            </a:pPr>
            <a:r>
              <a:rPr lang="en-US" sz="2700" dirty="0"/>
              <a:t>*Disaggregation requirement applies to all fiduciary funds except custodial funds held for three months or less.</a:t>
            </a:r>
          </a:p>
          <a:p>
            <a:endParaRPr lang="en-US" dirty="0"/>
          </a:p>
        </p:txBody>
      </p:sp>
      <p:graphicFrame>
        <p:nvGraphicFramePr>
          <p:cNvPr id="4" name="Diagram 3"/>
          <p:cNvGraphicFramePr/>
          <p:nvPr>
            <p:extLst>
              <p:ext uri="{D42A27DB-BD31-4B8C-83A1-F6EECF244321}">
                <p14:modId xmlns:p14="http://schemas.microsoft.com/office/powerpoint/2010/main" val="2602808338"/>
              </p:ext>
            </p:extLst>
          </p:nvPr>
        </p:nvGraphicFramePr>
        <p:xfrm>
          <a:off x="97971" y="949865"/>
          <a:ext cx="8974666" cy="451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932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GASB 84 – Statement of Changes in Fiduciary Net Position– Opinion and Procedures</a:t>
            </a:r>
          </a:p>
        </p:txBody>
      </p:sp>
      <p:graphicFrame>
        <p:nvGraphicFramePr>
          <p:cNvPr id="3" name="Table 2"/>
          <p:cNvGraphicFramePr>
            <a:graphicFrameLocks noGrp="1"/>
          </p:cNvGraphicFramePr>
          <p:nvPr>
            <p:extLst>
              <p:ext uri="{D42A27DB-BD31-4B8C-83A1-F6EECF244321}">
                <p14:modId xmlns:p14="http://schemas.microsoft.com/office/powerpoint/2010/main" val="3517805686"/>
              </p:ext>
            </p:extLst>
          </p:nvPr>
        </p:nvGraphicFramePr>
        <p:xfrm>
          <a:off x="191911" y="1447114"/>
          <a:ext cx="8760177" cy="255415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44890">
                  <a:extLst>
                    <a:ext uri="{9D8B030D-6E8A-4147-A177-3AD203B41FA5}">
                      <a16:colId xmlns:a16="http://schemas.microsoft.com/office/drawing/2014/main" val="107089654"/>
                    </a:ext>
                  </a:extLst>
                </a:gridCol>
                <a:gridCol w="3138311">
                  <a:extLst>
                    <a:ext uri="{9D8B030D-6E8A-4147-A177-3AD203B41FA5}">
                      <a16:colId xmlns:a16="http://schemas.microsoft.com/office/drawing/2014/main" val="2417121608"/>
                    </a:ext>
                  </a:extLst>
                </a:gridCol>
                <a:gridCol w="3476976">
                  <a:extLst>
                    <a:ext uri="{9D8B030D-6E8A-4147-A177-3AD203B41FA5}">
                      <a16:colId xmlns:a16="http://schemas.microsoft.com/office/drawing/2014/main" val="1496614499"/>
                    </a:ext>
                  </a:extLst>
                </a:gridCol>
              </a:tblGrid>
              <a:tr h="766247">
                <a:tc>
                  <a:txBody>
                    <a:bodyPr/>
                    <a:lstStyle/>
                    <a:p>
                      <a:endParaRPr lang="en-US" dirty="0"/>
                    </a:p>
                  </a:txBody>
                  <a:tcPr/>
                </a:tc>
                <a:tc>
                  <a:txBody>
                    <a:bodyPr/>
                    <a:lstStyle/>
                    <a:p>
                      <a:pPr algn="ctr"/>
                      <a:r>
                        <a:rPr lang="en-US" sz="2400" dirty="0"/>
                        <a:t>Current</a:t>
                      </a:r>
                    </a:p>
                  </a:txBody>
                  <a:tcPr/>
                </a:tc>
                <a:tc>
                  <a:txBody>
                    <a:bodyPr/>
                    <a:lstStyle/>
                    <a:p>
                      <a:pPr algn="ctr"/>
                      <a:r>
                        <a:rPr lang="en-US" sz="2400" dirty="0"/>
                        <a:t>GASB 84 Impact</a:t>
                      </a:r>
                    </a:p>
                  </a:txBody>
                  <a:tcPr/>
                </a:tc>
                <a:extLst>
                  <a:ext uri="{0D108BD9-81ED-4DB2-BD59-A6C34878D82A}">
                    <a16:rowId xmlns:a16="http://schemas.microsoft.com/office/drawing/2014/main" val="3161012390"/>
                  </a:ext>
                </a:extLst>
              </a:tr>
              <a:tr h="178791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Opinion</a:t>
                      </a:r>
                    </a:p>
                    <a:p>
                      <a:pPr algn="ctr"/>
                      <a:endParaRPr lang="en-US" sz="20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In</a:t>
                      </a:r>
                      <a:r>
                        <a:rPr lang="en-US" sz="2000" baseline="0" dirty="0"/>
                        <a:t> Relation To</a:t>
                      </a:r>
                      <a:endParaRPr lang="en-US" sz="2000" dirty="0"/>
                    </a:p>
                  </a:txBody>
                  <a:tcPr/>
                </a:tc>
                <a:tc>
                  <a:txBody>
                    <a:bodyPr/>
                    <a:lstStyle/>
                    <a:p>
                      <a:pPr algn="ctr"/>
                      <a:r>
                        <a:rPr lang="en-US" sz="2000" dirty="0"/>
                        <a:t>Audit</a:t>
                      </a:r>
                      <a:r>
                        <a:rPr lang="en-US" sz="2000" baseline="0" dirty="0"/>
                        <a:t> Opinion</a:t>
                      </a:r>
                      <a:endParaRPr lang="en-US" sz="2000" dirty="0"/>
                    </a:p>
                  </a:txBody>
                  <a:tcPr/>
                </a:tc>
                <a:extLst>
                  <a:ext uri="{0D108BD9-81ED-4DB2-BD59-A6C34878D82A}">
                    <a16:rowId xmlns:a16="http://schemas.microsoft.com/office/drawing/2014/main" val="2550597323"/>
                  </a:ext>
                </a:extLst>
              </a:tr>
            </a:tbl>
          </a:graphicData>
        </a:graphic>
      </p:graphicFrame>
    </p:spTree>
    <p:extLst>
      <p:ext uri="{BB962C8B-B14F-4D97-AF65-F5344CB8AC3E}">
        <p14:creationId xmlns:p14="http://schemas.microsoft.com/office/powerpoint/2010/main" val="2260201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When Should a Government Report Assets in a Fiduciary Fund?</a:t>
            </a:r>
          </a:p>
        </p:txBody>
      </p:sp>
      <p:graphicFrame>
        <p:nvGraphicFramePr>
          <p:cNvPr id="4" name="Diagram 3"/>
          <p:cNvGraphicFramePr/>
          <p:nvPr>
            <p:extLst>
              <p:ext uri="{D42A27DB-BD31-4B8C-83A1-F6EECF244321}">
                <p14:modId xmlns:p14="http://schemas.microsoft.com/office/powerpoint/2010/main" val="295919190"/>
              </p:ext>
            </p:extLst>
          </p:nvPr>
        </p:nvGraphicFramePr>
        <p:xfrm>
          <a:off x="589643" y="1355271"/>
          <a:ext cx="7964714" cy="4303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9819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Presentation Examples</a:t>
            </a:r>
            <a:br>
              <a:rPr lang="en-US" dirty="0"/>
            </a:br>
            <a:r>
              <a:rPr lang="en-US" dirty="0">
                <a:solidFill>
                  <a:schemeClr val="bg1"/>
                </a:solidFill>
              </a:rPr>
              <a:t>Old vs. New</a:t>
            </a:r>
            <a:br>
              <a:rPr lang="en-US" dirty="0">
                <a:solidFill>
                  <a:schemeClr val="bg1"/>
                </a:solidFill>
              </a:rPr>
            </a:br>
            <a:br>
              <a:rPr lang="en-US" dirty="0"/>
            </a:br>
            <a:endParaRPr lang="en-US" dirty="0"/>
          </a:p>
        </p:txBody>
      </p:sp>
    </p:spTree>
    <p:extLst>
      <p:ext uri="{BB962C8B-B14F-4D97-AF65-F5344CB8AC3E}">
        <p14:creationId xmlns:p14="http://schemas.microsoft.com/office/powerpoint/2010/main" val="3018035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Presentation Prior to GASB Statement No. 84</a:t>
            </a:r>
          </a:p>
        </p:txBody>
      </p:sp>
      <p:pic>
        <p:nvPicPr>
          <p:cNvPr id="2" name="Picture 1"/>
          <p:cNvPicPr>
            <a:picLocks noChangeAspect="1"/>
          </p:cNvPicPr>
          <p:nvPr/>
        </p:nvPicPr>
        <p:blipFill>
          <a:blip r:embed="rId3"/>
          <a:stretch>
            <a:fillRect/>
          </a:stretch>
        </p:blipFill>
        <p:spPr>
          <a:xfrm>
            <a:off x="758536" y="1155699"/>
            <a:ext cx="7648228" cy="4559302"/>
          </a:xfrm>
          <a:prstGeom prst="rect">
            <a:avLst/>
          </a:prstGeom>
        </p:spPr>
      </p:pic>
    </p:spTree>
    <p:extLst>
      <p:ext uri="{BB962C8B-B14F-4D97-AF65-F5344CB8AC3E}">
        <p14:creationId xmlns:p14="http://schemas.microsoft.com/office/powerpoint/2010/main" val="1175909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Presentation Prior to GASB Statement No. 84</a:t>
            </a:r>
          </a:p>
        </p:txBody>
      </p:sp>
      <p:pic>
        <p:nvPicPr>
          <p:cNvPr id="3" name="Picture 2"/>
          <p:cNvPicPr>
            <a:picLocks noChangeAspect="1"/>
          </p:cNvPicPr>
          <p:nvPr/>
        </p:nvPicPr>
        <p:blipFill>
          <a:blip r:embed="rId3"/>
          <a:stretch>
            <a:fillRect/>
          </a:stretch>
        </p:blipFill>
        <p:spPr>
          <a:xfrm>
            <a:off x="990600" y="992730"/>
            <a:ext cx="7124700" cy="4991688"/>
          </a:xfrm>
          <a:prstGeom prst="rect">
            <a:avLst/>
          </a:prstGeom>
        </p:spPr>
      </p:pic>
    </p:spTree>
    <p:extLst>
      <p:ext uri="{BB962C8B-B14F-4D97-AF65-F5344CB8AC3E}">
        <p14:creationId xmlns:p14="http://schemas.microsoft.com/office/powerpoint/2010/main" val="18076631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Presentation Under GASB Statement No. 84</a:t>
            </a:r>
          </a:p>
        </p:txBody>
      </p:sp>
      <p:pic>
        <p:nvPicPr>
          <p:cNvPr id="2" name="Picture 1"/>
          <p:cNvPicPr>
            <a:picLocks noChangeAspect="1"/>
          </p:cNvPicPr>
          <p:nvPr/>
        </p:nvPicPr>
        <p:blipFill>
          <a:blip r:embed="rId3"/>
          <a:stretch>
            <a:fillRect/>
          </a:stretch>
        </p:blipFill>
        <p:spPr>
          <a:xfrm>
            <a:off x="1454727" y="1041790"/>
            <a:ext cx="6244937" cy="4959186"/>
          </a:xfrm>
          <a:prstGeom prst="rect">
            <a:avLst/>
          </a:prstGeom>
        </p:spPr>
      </p:pic>
    </p:spTree>
    <p:extLst>
      <p:ext uri="{BB962C8B-B14F-4D97-AF65-F5344CB8AC3E}">
        <p14:creationId xmlns:p14="http://schemas.microsoft.com/office/powerpoint/2010/main" val="4242879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Presentation Under GASB Statement No. 84</a:t>
            </a:r>
          </a:p>
        </p:txBody>
      </p:sp>
      <p:pic>
        <p:nvPicPr>
          <p:cNvPr id="5" name="Picture 4"/>
          <p:cNvPicPr>
            <a:picLocks noChangeAspect="1"/>
          </p:cNvPicPr>
          <p:nvPr/>
        </p:nvPicPr>
        <p:blipFill>
          <a:blip r:embed="rId3"/>
          <a:stretch>
            <a:fillRect/>
          </a:stretch>
        </p:blipFill>
        <p:spPr>
          <a:xfrm>
            <a:off x="1776845" y="1152240"/>
            <a:ext cx="5590309" cy="4895045"/>
          </a:xfrm>
          <a:prstGeom prst="rect">
            <a:avLst/>
          </a:prstGeom>
        </p:spPr>
      </p:pic>
    </p:spTree>
    <p:extLst>
      <p:ext uri="{BB962C8B-B14F-4D97-AF65-F5344CB8AC3E}">
        <p14:creationId xmlns:p14="http://schemas.microsoft.com/office/powerpoint/2010/main" val="4029581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Presentation Under GASB Statement No. 84</a:t>
            </a:r>
          </a:p>
        </p:txBody>
      </p:sp>
      <p:pic>
        <p:nvPicPr>
          <p:cNvPr id="2" name="Picture 1"/>
          <p:cNvPicPr>
            <a:picLocks noChangeAspect="1"/>
          </p:cNvPicPr>
          <p:nvPr/>
        </p:nvPicPr>
        <p:blipFill>
          <a:blip r:embed="rId3"/>
          <a:stretch>
            <a:fillRect/>
          </a:stretch>
        </p:blipFill>
        <p:spPr>
          <a:xfrm>
            <a:off x="1652155" y="1199554"/>
            <a:ext cx="5902036" cy="4788075"/>
          </a:xfrm>
          <a:prstGeom prst="rect">
            <a:avLst/>
          </a:prstGeom>
        </p:spPr>
      </p:pic>
    </p:spTree>
    <p:extLst>
      <p:ext uri="{BB962C8B-B14F-4D97-AF65-F5344CB8AC3E}">
        <p14:creationId xmlns:p14="http://schemas.microsoft.com/office/powerpoint/2010/main" val="272795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Presentation Under GASB Statement No. 84</a:t>
            </a:r>
          </a:p>
        </p:txBody>
      </p:sp>
      <p:pic>
        <p:nvPicPr>
          <p:cNvPr id="3" name="Picture 2"/>
          <p:cNvPicPr>
            <a:picLocks noChangeAspect="1"/>
          </p:cNvPicPr>
          <p:nvPr/>
        </p:nvPicPr>
        <p:blipFill>
          <a:blip r:embed="rId3"/>
          <a:stretch>
            <a:fillRect/>
          </a:stretch>
        </p:blipFill>
        <p:spPr>
          <a:xfrm>
            <a:off x="2124941" y="1101253"/>
            <a:ext cx="4894117" cy="4957575"/>
          </a:xfrm>
          <a:prstGeom prst="rect">
            <a:avLst/>
          </a:prstGeom>
        </p:spPr>
      </p:pic>
    </p:spTree>
    <p:extLst>
      <p:ext uri="{BB962C8B-B14F-4D97-AF65-F5344CB8AC3E}">
        <p14:creationId xmlns:p14="http://schemas.microsoft.com/office/powerpoint/2010/main" val="2935372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5EE92F-0DEE-E844-B96A-F812AC076241}"/>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128973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6EF7C3-9058-7E41-BED4-A8BEA3C005E7}"/>
              </a:ext>
            </a:extLst>
          </p:cNvPr>
          <p:cNvPicPr>
            <a:picLocks noChangeAspect="1"/>
          </p:cNvPicPr>
          <p:nvPr/>
        </p:nvPicPr>
        <p:blipFill rotWithShape="1">
          <a:blip r:embed="rId3"/>
          <a:srcRect t="17766" b="35152"/>
          <a:stretch/>
        </p:blipFill>
        <p:spPr>
          <a:xfrm>
            <a:off x="272773" y="1915297"/>
            <a:ext cx="8598455" cy="3036280"/>
          </a:xfrm>
          <a:prstGeom prst="rect">
            <a:avLst/>
          </a:prstGeom>
        </p:spPr>
      </p:pic>
      <p:sp>
        <p:nvSpPr>
          <p:cNvPr id="3" name="Title 2"/>
          <p:cNvSpPr>
            <a:spLocks noGrp="1"/>
          </p:cNvSpPr>
          <p:nvPr>
            <p:ph type="title"/>
          </p:nvPr>
        </p:nvSpPr>
        <p:spPr/>
        <p:txBody>
          <a:bodyPr/>
          <a:lstStyle/>
          <a:p>
            <a:r>
              <a:rPr lang="en-US" dirty="0"/>
              <a:t>Connect with CRI on Social Media</a:t>
            </a:r>
          </a:p>
        </p:txBody>
      </p:sp>
    </p:spTree>
    <p:extLst>
      <p:ext uri="{BB962C8B-B14F-4D97-AF65-F5344CB8AC3E}">
        <p14:creationId xmlns:p14="http://schemas.microsoft.com/office/powerpoint/2010/main" val="563572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F82F-E882-5643-949C-47C416C03D2F}"/>
              </a:ext>
            </a:extLst>
          </p:cNvPr>
          <p:cNvSpPr>
            <a:spLocks noGrp="1"/>
          </p:cNvSpPr>
          <p:nvPr>
            <p:ph type="title" idx="4294967295"/>
          </p:nvPr>
        </p:nvSpPr>
        <p:spPr>
          <a:xfrm>
            <a:off x="0" y="470218"/>
            <a:ext cx="9144000" cy="723900"/>
          </a:xfrm>
        </p:spPr>
        <p:txBody>
          <a:bodyPr/>
          <a:lstStyle/>
          <a:p>
            <a:pPr algn="ctr"/>
            <a:r>
              <a:rPr lang="en-US" dirty="0">
                <a:solidFill>
                  <a:srgbClr val="FFC000"/>
                </a:solidFill>
              </a:rPr>
              <a:t>- TODAY’S PRESENTER -</a:t>
            </a:r>
          </a:p>
        </p:txBody>
      </p:sp>
      <p:sp>
        <p:nvSpPr>
          <p:cNvPr id="14" name="TextBox 13">
            <a:extLst>
              <a:ext uri="{FF2B5EF4-FFF2-40B4-BE49-F238E27FC236}">
                <a16:creationId xmlns:a16="http://schemas.microsoft.com/office/drawing/2014/main" id="{34550CA9-CDA2-984D-BDFF-67726A9D8284}"/>
              </a:ext>
            </a:extLst>
          </p:cNvPr>
          <p:cNvSpPr txBox="1"/>
          <p:nvPr/>
        </p:nvSpPr>
        <p:spPr>
          <a:xfrm>
            <a:off x="1089526" y="4061545"/>
            <a:ext cx="5304365" cy="1877437"/>
          </a:xfrm>
          <a:prstGeom prst="rect">
            <a:avLst/>
          </a:prstGeom>
          <a:noFill/>
        </p:spPr>
        <p:txBody>
          <a:bodyPr wrap="square" rtlCol="0">
            <a:spAutoFit/>
          </a:bodyPr>
          <a:lstStyle/>
          <a:p>
            <a:r>
              <a:rPr lang="en-US" b="1" dirty="0">
                <a:solidFill>
                  <a:srgbClr val="FFC000"/>
                </a:solidFill>
                <a:ea typeface="Roboto Condensed" panose="02000000000000000000" pitchFamily="2" charset="0"/>
              </a:rPr>
              <a:t>ALAN D. “A.J.” BOWERS, JR., CPA, CITP</a:t>
            </a:r>
          </a:p>
          <a:p>
            <a:r>
              <a:rPr lang="en-US" sz="1600" b="1" i="1" dirty="0">
                <a:solidFill>
                  <a:schemeClr val="bg1"/>
                </a:solidFill>
              </a:rPr>
              <a:t>Partner</a:t>
            </a:r>
          </a:p>
          <a:p>
            <a:r>
              <a:rPr lang="en-US" sz="1600" b="1" dirty="0">
                <a:solidFill>
                  <a:schemeClr val="bg1"/>
                </a:solidFill>
                <a:ea typeface="Roboto Condensed" panose="02000000000000000000" pitchFamily="2" charset="0"/>
                <a:cs typeface="Roboto Condensed" panose="02000000000000000000" pitchFamily="2" charset="0"/>
                <a:hlinkClick r:id="rId3"/>
              </a:rPr>
              <a:t>abowers@CRIcpa.com</a:t>
            </a:r>
            <a:endParaRPr lang="en-US" sz="1600" b="1" dirty="0">
              <a:solidFill>
                <a:schemeClr val="bg1"/>
              </a:solidFill>
              <a:ea typeface="Roboto Condensed" panose="02000000000000000000" pitchFamily="2" charset="0"/>
              <a:cs typeface="Roboto Condensed" panose="02000000000000000000" pitchFamily="2" charset="0"/>
            </a:endParaRPr>
          </a:p>
          <a:p>
            <a:endParaRPr lang="en-US" sz="1600" b="1" dirty="0">
              <a:solidFill>
                <a:schemeClr val="bg1"/>
              </a:solidFill>
              <a:ea typeface="Roboto Condensed" panose="02000000000000000000" pitchFamily="2" charset="0"/>
            </a:endParaRPr>
          </a:p>
          <a:p>
            <a:r>
              <a:rPr lang="en-US" sz="1600" b="1" dirty="0">
                <a:solidFill>
                  <a:schemeClr val="bg1"/>
                </a:solidFill>
                <a:ea typeface="Roboto Condensed" panose="02000000000000000000" pitchFamily="2" charset="0"/>
              </a:rPr>
              <a:t>Albuquerque, NM</a:t>
            </a:r>
          </a:p>
          <a:p>
            <a:r>
              <a:rPr lang="en-US" sz="1600" b="1" dirty="0">
                <a:solidFill>
                  <a:schemeClr val="bg1"/>
                </a:solidFill>
                <a:ea typeface="Roboto Condensed" panose="02000000000000000000" pitchFamily="2" charset="0"/>
              </a:rPr>
              <a:t>505.883.2727 </a:t>
            </a:r>
            <a:endParaRPr lang="en-US" dirty="0">
              <a:latin typeface="Calibri"/>
            </a:endParaRPr>
          </a:p>
          <a:p>
            <a:endParaRPr lang="en-US" dirty="0"/>
          </a:p>
        </p:txBody>
      </p:sp>
      <p:pic>
        <p:nvPicPr>
          <p:cNvPr id="13" name="Picture 12">
            <a:extLst>
              <a:ext uri="{FF2B5EF4-FFF2-40B4-BE49-F238E27FC236}">
                <a16:creationId xmlns:a16="http://schemas.microsoft.com/office/drawing/2014/main" id="{5786C3A0-42C2-C04F-9594-4874BFFB2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9437" y="1603688"/>
            <a:ext cx="1660583" cy="547418"/>
          </a:xfrm>
          <a:prstGeom prst="rect">
            <a:avLst/>
          </a:prstGeom>
        </p:spPr>
      </p:pic>
      <p:sp>
        <p:nvSpPr>
          <p:cNvPr id="21" name="Rectangle 20">
            <a:extLst>
              <a:ext uri="{FF2B5EF4-FFF2-40B4-BE49-F238E27FC236}">
                <a16:creationId xmlns:a16="http://schemas.microsoft.com/office/drawing/2014/main" id="{CD9DE9A8-4214-8842-B87E-B50D2759730E}"/>
              </a:ext>
            </a:extLst>
          </p:cNvPr>
          <p:cNvSpPr/>
          <p:nvPr/>
        </p:nvSpPr>
        <p:spPr>
          <a:xfrm>
            <a:off x="-23" y="6134519"/>
            <a:ext cx="9144023" cy="400110"/>
          </a:xfrm>
          <a:prstGeom prst="rect">
            <a:avLst/>
          </a:prstGeom>
        </p:spPr>
        <p:txBody>
          <a:bodyPr wrap="square">
            <a:spAutoFit/>
          </a:bodyPr>
          <a:lstStyle/>
          <a:p>
            <a:pPr algn="ctr"/>
            <a:r>
              <a:rPr lang="en-US" sz="2000" b="1" dirty="0">
                <a:solidFill>
                  <a:schemeClr val="bg1"/>
                </a:solidFill>
                <a:latin typeface="+mn-lt"/>
              </a:rPr>
              <a:t>Text </a:t>
            </a:r>
            <a:r>
              <a:rPr lang="en-US" sz="2000" b="1" dirty="0">
                <a:solidFill>
                  <a:srgbClr val="FFC000"/>
                </a:solidFill>
                <a:latin typeface="+mn-lt"/>
              </a:rPr>
              <a:t>CRI</a:t>
            </a:r>
            <a:r>
              <a:rPr lang="en-US" sz="2000" b="1" dirty="0">
                <a:solidFill>
                  <a:schemeClr val="bg1"/>
                </a:solidFill>
                <a:latin typeface="+mn-lt"/>
              </a:rPr>
              <a:t> to</a:t>
            </a:r>
            <a:r>
              <a:rPr lang="en-US" sz="2000" b="1" dirty="0">
                <a:solidFill>
                  <a:srgbClr val="6BD4CD"/>
                </a:solidFill>
                <a:latin typeface="+mn-lt"/>
              </a:rPr>
              <a:t> </a:t>
            </a:r>
            <a:r>
              <a:rPr lang="en-US" sz="2000" b="1" dirty="0">
                <a:solidFill>
                  <a:srgbClr val="FFC000"/>
                </a:solidFill>
                <a:latin typeface="+mn-lt"/>
              </a:rPr>
              <a:t>66866</a:t>
            </a:r>
            <a:r>
              <a:rPr lang="en-US" sz="2000" b="1" dirty="0">
                <a:solidFill>
                  <a:srgbClr val="6BD4CD"/>
                </a:solidFill>
                <a:latin typeface="+mn-lt"/>
              </a:rPr>
              <a:t> </a:t>
            </a:r>
            <a:r>
              <a:rPr lang="en-US" sz="2000" b="1" dirty="0">
                <a:solidFill>
                  <a:schemeClr val="bg1"/>
                </a:solidFill>
                <a:latin typeface="+mn-lt"/>
              </a:rPr>
              <a:t>to receive CRI News and Alerts  </a:t>
            </a:r>
            <a:r>
              <a:rPr lang="en-US" sz="2000" b="1" dirty="0">
                <a:solidFill>
                  <a:schemeClr val="bg1">
                    <a:lumMod val="75000"/>
                  </a:schemeClr>
                </a:solidFill>
                <a:latin typeface="+mn-lt"/>
              </a:rPr>
              <a:t>|</a:t>
            </a:r>
            <a:r>
              <a:rPr lang="en-US" sz="2000" b="1" dirty="0">
                <a:solidFill>
                  <a:schemeClr val="bg1"/>
                </a:solidFill>
                <a:latin typeface="+mn-lt"/>
              </a:rPr>
              <a:t>  </a:t>
            </a:r>
            <a:r>
              <a:rPr lang="en-US" sz="2000" b="1" dirty="0" err="1">
                <a:solidFill>
                  <a:srgbClr val="FFC000"/>
                </a:solidFill>
                <a:latin typeface="+mn-lt"/>
              </a:rPr>
              <a:t>CRIcpa.com</a:t>
            </a:r>
            <a:endParaRPr lang="en-US" sz="2000" b="1" dirty="0">
              <a:solidFill>
                <a:srgbClr val="FFC000"/>
              </a:solidFill>
              <a:latin typeface="+mn-lt"/>
            </a:endParaRPr>
          </a:p>
        </p:txBody>
      </p:sp>
      <p:grpSp>
        <p:nvGrpSpPr>
          <p:cNvPr id="20" name="Group 19">
            <a:extLst>
              <a:ext uri="{FF2B5EF4-FFF2-40B4-BE49-F238E27FC236}">
                <a16:creationId xmlns:a16="http://schemas.microsoft.com/office/drawing/2014/main" id="{1639377F-F195-FD4E-8C43-49B9772C7708}"/>
              </a:ext>
            </a:extLst>
          </p:cNvPr>
          <p:cNvGrpSpPr/>
          <p:nvPr/>
        </p:nvGrpSpPr>
        <p:grpSpPr>
          <a:xfrm>
            <a:off x="738317" y="1382849"/>
            <a:ext cx="2516880" cy="3267167"/>
            <a:chOff x="161649" y="1666875"/>
            <a:chExt cx="2516880" cy="3267167"/>
          </a:xfrm>
        </p:grpSpPr>
        <p:pic>
          <p:nvPicPr>
            <p:cNvPr id="22" name="Picture 21">
              <a:extLst>
                <a:ext uri="{FF2B5EF4-FFF2-40B4-BE49-F238E27FC236}">
                  <a16:creationId xmlns:a16="http://schemas.microsoft.com/office/drawing/2014/main" id="{408D0890-6244-2D4B-A008-4922EDAF1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78" y="1666875"/>
              <a:ext cx="1847050" cy="2345130"/>
            </a:xfrm>
            <a:prstGeom prst="rect">
              <a:avLst/>
            </a:prstGeom>
            <a:ln w="38100">
              <a:solidFill>
                <a:srgbClr val="014262"/>
              </a:solidFill>
            </a:ln>
            <a:effectLst>
              <a:outerShdw blurRad="50800" dist="38100" dir="5400000" algn="t" rotWithShape="0">
                <a:prstClr val="black">
                  <a:alpha val="40000"/>
                </a:prstClr>
              </a:outerShdw>
            </a:effectLst>
          </p:spPr>
        </p:pic>
        <p:sp>
          <p:nvSpPr>
            <p:cNvPr id="23" name="TextBox 22">
              <a:extLst>
                <a:ext uri="{FF2B5EF4-FFF2-40B4-BE49-F238E27FC236}">
                  <a16:creationId xmlns:a16="http://schemas.microsoft.com/office/drawing/2014/main" id="{34550CA9-CDA2-984D-BDFF-67726A9D8284}"/>
                </a:ext>
              </a:extLst>
            </p:cNvPr>
            <p:cNvSpPr txBox="1"/>
            <p:nvPr/>
          </p:nvSpPr>
          <p:spPr>
            <a:xfrm>
              <a:off x="161649" y="3939539"/>
              <a:ext cx="2516880" cy="994503"/>
            </a:xfrm>
            <a:prstGeom prst="rect">
              <a:avLst/>
            </a:prstGeom>
            <a:noFill/>
          </p:spPr>
          <p:txBody>
            <a:bodyPr wrap="square" rtlCol="0">
              <a:spAutoFit/>
            </a:bodyPr>
            <a:lstStyle/>
            <a:p>
              <a:pPr marL="0" lvl="0" indent="0" algn="ctr">
                <a:lnSpc>
                  <a:spcPct val="114000"/>
                </a:lnSpc>
                <a:spcAft>
                  <a:spcPts val="400"/>
                </a:spcAft>
                <a:buNone/>
              </a:pPr>
              <a:endParaRPr lang="en-US" sz="1400" b="1" dirty="0">
                <a:latin typeface="+mn-lt"/>
              </a:endParaRPr>
            </a:p>
            <a:p>
              <a:pPr lvl="0" algn="ctr">
                <a:spcAft>
                  <a:spcPts val="400"/>
                </a:spcAft>
              </a:pPr>
              <a:endParaRPr lang="en-US" dirty="0">
                <a:latin typeface="Calibri"/>
              </a:endParaRPr>
            </a:p>
            <a:p>
              <a:endParaRPr lang="en-US" dirty="0"/>
            </a:p>
          </p:txBody>
        </p:sp>
      </p:grpSp>
    </p:spTree>
    <p:extLst>
      <p:ext uri="{BB962C8B-B14F-4D97-AF65-F5344CB8AC3E}">
        <p14:creationId xmlns:p14="http://schemas.microsoft.com/office/powerpoint/2010/main" val="900201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When Should a Government Report Assets in a Fiduciary Fund?</a:t>
            </a:r>
          </a:p>
        </p:txBody>
      </p:sp>
      <p:grpSp>
        <p:nvGrpSpPr>
          <p:cNvPr id="12" name="Group 11"/>
          <p:cNvGrpSpPr/>
          <p:nvPr/>
        </p:nvGrpSpPr>
        <p:grpSpPr>
          <a:xfrm>
            <a:off x="660400" y="1346200"/>
            <a:ext cx="7840133" cy="4182533"/>
            <a:chOff x="2181108" y="2391146"/>
            <a:chExt cx="4438174" cy="3653637"/>
          </a:xfrm>
        </p:grpSpPr>
        <p:sp>
          <p:nvSpPr>
            <p:cNvPr id="4" name="TextBox 3"/>
            <p:cNvSpPr txBox="1"/>
            <p:nvPr/>
          </p:nvSpPr>
          <p:spPr>
            <a:xfrm>
              <a:off x="2181108" y="2391146"/>
              <a:ext cx="4438174" cy="369332"/>
            </a:xfrm>
            <a:prstGeom prst="rect">
              <a:avLst/>
            </a:prstGeom>
            <a:solidFill>
              <a:schemeClr val="tx1"/>
            </a:solidFill>
          </p:spPr>
          <p:txBody>
            <a:bodyPr wrap="square" rtlCol="0">
              <a:spAutoFit/>
            </a:bodyPr>
            <a:lstStyle/>
            <a:p>
              <a:pPr algn="ctr"/>
              <a:r>
                <a:rPr lang="en-US" dirty="0">
                  <a:solidFill>
                    <a:schemeClr val="bg1"/>
                  </a:solidFill>
                </a:rPr>
                <a:t>Are the assets held by a component unit?</a:t>
              </a:r>
            </a:p>
          </p:txBody>
        </p:sp>
        <p:sp>
          <p:nvSpPr>
            <p:cNvPr id="6" name="TextBox 5"/>
            <p:cNvSpPr txBox="1"/>
            <p:nvPr/>
          </p:nvSpPr>
          <p:spPr>
            <a:xfrm>
              <a:off x="2990627" y="3151991"/>
              <a:ext cx="559398" cy="369332"/>
            </a:xfrm>
            <a:prstGeom prst="rect">
              <a:avLst/>
            </a:prstGeom>
            <a:solidFill>
              <a:schemeClr val="tx2">
                <a:lumMod val="40000"/>
                <a:lumOff val="60000"/>
              </a:schemeClr>
            </a:solidFill>
          </p:spPr>
          <p:txBody>
            <a:bodyPr wrap="square" rtlCol="0">
              <a:spAutoFit/>
            </a:bodyPr>
            <a:lstStyle/>
            <a:p>
              <a:pPr algn="ctr"/>
              <a:r>
                <a:rPr lang="en-US"/>
                <a:t>Yes</a:t>
              </a:r>
            </a:p>
          </p:txBody>
        </p:sp>
        <p:sp>
          <p:nvSpPr>
            <p:cNvPr id="7" name="TextBox 6"/>
            <p:cNvSpPr txBox="1"/>
            <p:nvPr/>
          </p:nvSpPr>
          <p:spPr>
            <a:xfrm>
              <a:off x="5251526" y="3142972"/>
              <a:ext cx="559398" cy="369332"/>
            </a:xfrm>
            <a:prstGeom prst="rect">
              <a:avLst/>
            </a:prstGeom>
            <a:solidFill>
              <a:schemeClr val="tx2">
                <a:lumMod val="40000"/>
                <a:lumOff val="60000"/>
              </a:schemeClr>
            </a:solidFill>
          </p:spPr>
          <p:txBody>
            <a:bodyPr wrap="square" rtlCol="0">
              <a:spAutoFit/>
            </a:bodyPr>
            <a:lstStyle/>
            <a:p>
              <a:pPr algn="ctr"/>
              <a:r>
                <a:rPr lang="en-US"/>
                <a:t>No</a:t>
              </a:r>
            </a:p>
          </p:txBody>
        </p:sp>
        <p:sp>
          <p:nvSpPr>
            <p:cNvPr id="8" name="TextBox 7"/>
            <p:cNvSpPr txBox="1"/>
            <p:nvPr/>
          </p:nvSpPr>
          <p:spPr>
            <a:xfrm>
              <a:off x="2181108" y="3894799"/>
              <a:ext cx="4438174" cy="646331"/>
            </a:xfrm>
            <a:prstGeom prst="rect">
              <a:avLst/>
            </a:prstGeom>
            <a:solidFill>
              <a:schemeClr val="tx1"/>
            </a:solidFill>
          </p:spPr>
          <p:txBody>
            <a:bodyPr wrap="square" rtlCol="0">
              <a:spAutoFit/>
            </a:bodyPr>
            <a:lstStyle/>
            <a:p>
              <a:pPr algn="ctr"/>
              <a:r>
                <a:rPr lang="en-US" dirty="0">
                  <a:solidFill>
                    <a:schemeClr val="bg1"/>
                  </a:solidFill>
                </a:rPr>
                <a:t>Are the assets held for a pension or </a:t>
              </a:r>
              <a:r>
                <a:rPr lang="en-US" dirty="0" err="1">
                  <a:solidFill>
                    <a:schemeClr val="bg1"/>
                  </a:solidFill>
                </a:rPr>
                <a:t>OPEB</a:t>
              </a:r>
              <a:r>
                <a:rPr lang="en-US" dirty="0">
                  <a:solidFill>
                    <a:schemeClr val="bg1"/>
                  </a:solidFill>
                </a:rPr>
                <a:t> arrangement?</a:t>
              </a:r>
            </a:p>
          </p:txBody>
        </p:sp>
        <p:cxnSp>
          <p:nvCxnSpPr>
            <p:cNvPr id="10" name="Straight Arrow Connector 9"/>
            <p:cNvCxnSpPr>
              <a:stCxn id="4" idx="2"/>
            </p:cNvCxnSpPr>
            <p:nvPr/>
          </p:nvCxnSpPr>
          <p:spPr>
            <a:xfrm flipH="1">
              <a:off x="3550025" y="2760478"/>
              <a:ext cx="850170" cy="3824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a:off x="4400195" y="2760478"/>
              <a:ext cx="851331" cy="3734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2"/>
            </p:cNvCxnSpPr>
            <p:nvPr/>
          </p:nvCxnSpPr>
          <p:spPr>
            <a:xfrm>
              <a:off x="3270326" y="3521323"/>
              <a:ext cx="0" cy="3734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p:cNvCxnSpPr>
            <p:nvPr/>
          </p:nvCxnSpPr>
          <p:spPr>
            <a:xfrm>
              <a:off x="5531225" y="3512304"/>
              <a:ext cx="0" cy="3824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70003" y="4901701"/>
              <a:ext cx="559398" cy="369332"/>
            </a:xfrm>
            <a:prstGeom prst="rect">
              <a:avLst/>
            </a:prstGeom>
            <a:solidFill>
              <a:schemeClr val="tx2">
                <a:lumMod val="40000"/>
                <a:lumOff val="60000"/>
              </a:schemeClr>
            </a:solidFill>
          </p:spPr>
          <p:txBody>
            <a:bodyPr wrap="square" rtlCol="0">
              <a:spAutoFit/>
            </a:bodyPr>
            <a:lstStyle/>
            <a:p>
              <a:pPr algn="ctr"/>
              <a:r>
                <a:rPr lang="en-US"/>
                <a:t>Yes</a:t>
              </a:r>
            </a:p>
          </p:txBody>
        </p:sp>
        <p:sp>
          <p:nvSpPr>
            <p:cNvPr id="22" name="TextBox 21"/>
            <p:cNvSpPr txBox="1"/>
            <p:nvPr/>
          </p:nvSpPr>
          <p:spPr>
            <a:xfrm>
              <a:off x="3415712" y="4903644"/>
              <a:ext cx="559398" cy="369332"/>
            </a:xfrm>
            <a:prstGeom prst="rect">
              <a:avLst/>
            </a:prstGeom>
            <a:solidFill>
              <a:schemeClr val="tx2">
                <a:lumMod val="40000"/>
                <a:lumOff val="60000"/>
              </a:schemeClr>
            </a:solidFill>
          </p:spPr>
          <p:txBody>
            <a:bodyPr wrap="square" rtlCol="0">
              <a:spAutoFit/>
            </a:bodyPr>
            <a:lstStyle/>
            <a:p>
              <a:pPr algn="ctr"/>
              <a:r>
                <a:rPr lang="en-US"/>
                <a:t>No</a:t>
              </a:r>
            </a:p>
          </p:txBody>
        </p:sp>
        <p:cxnSp>
          <p:nvCxnSpPr>
            <p:cNvPr id="23" name="Straight Arrow Connector 22"/>
            <p:cNvCxnSpPr/>
            <p:nvPr/>
          </p:nvCxnSpPr>
          <p:spPr>
            <a:xfrm flipH="1">
              <a:off x="2849702" y="4541130"/>
              <a:ext cx="420624" cy="360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270326" y="4541130"/>
              <a:ext cx="425085" cy="3625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61783" y="4899758"/>
              <a:ext cx="559398" cy="369332"/>
            </a:xfrm>
            <a:prstGeom prst="rect">
              <a:avLst/>
            </a:prstGeom>
            <a:solidFill>
              <a:schemeClr val="tx2">
                <a:lumMod val="40000"/>
                <a:lumOff val="60000"/>
              </a:schemeClr>
            </a:solidFill>
          </p:spPr>
          <p:txBody>
            <a:bodyPr wrap="square" rtlCol="0">
              <a:spAutoFit/>
            </a:bodyPr>
            <a:lstStyle/>
            <a:p>
              <a:pPr algn="ctr"/>
              <a:r>
                <a:rPr lang="en-US"/>
                <a:t>Yes</a:t>
              </a:r>
            </a:p>
          </p:txBody>
        </p:sp>
        <p:sp>
          <p:nvSpPr>
            <p:cNvPr id="29" name="TextBox 28"/>
            <p:cNvSpPr txBox="1"/>
            <p:nvPr/>
          </p:nvSpPr>
          <p:spPr>
            <a:xfrm>
              <a:off x="5707492" y="4901701"/>
              <a:ext cx="559398" cy="369332"/>
            </a:xfrm>
            <a:prstGeom prst="rect">
              <a:avLst/>
            </a:prstGeom>
            <a:solidFill>
              <a:schemeClr val="tx2">
                <a:lumMod val="40000"/>
                <a:lumOff val="60000"/>
              </a:schemeClr>
            </a:solidFill>
          </p:spPr>
          <p:txBody>
            <a:bodyPr wrap="square" rtlCol="0">
              <a:spAutoFit/>
            </a:bodyPr>
            <a:lstStyle/>
            <a:p>
              <a:pPr algn="ctr"/>
              <a:r>
                <a:rPr lang="en-US"/>
                <a:t>No</a:t>
              </a:r>
            </a:p>
          </p:txBody>
        </p:sp>
        <p:cxnSp>
          <p:nvCxnSpPr>
            <p:cNvPr id="30" name="Straight Arrow Connector 29"/>
            <p:cNvCxnSpPr/>
            <p:nvPr/>
          </p:nvCxnSpPr>
          <p:spPr>
            <a:xfrm flipH="1">
              <a:off x="5141482" y="4539187"/>
              <a:ext cx="420624" cy="360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562106" y="4539187"/>
              <a:ext cx="425085" cy="3625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2"/>
            </p:cNvCxnSpPr>
            <p:nvPr/>
          </p:nvCxnSpPr>
          <p:spPr>
            <a:xfrm>
              <a:off x="2849702" y="5271033"/>
              <a:ext cx="0" cy="40441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70003" y="5673508"/>
              <a:ext cx="559398" cy="369332"/>
            </a:xfrm>
            <a:prstGeom prst="rect">
              <a:avLst/>
            </a:prstGeom>
            <a:solidFill>
              <a:srgbClr val="00B050"/>
            </a:solidFill>
          </p:spPr>
          <p:txBody>
            <a:bodyPr wrap="square" rtlCol="0">
              <a:spAutoFit/>
            </a:bodyPr>
            <a:lstStyle/>
            <a:p>
              <a:pPr algn="ctr"/>
              <a:r>
                <a:rPr lang="en-US"/>
                <a:t>1</a:t>
              </a:r>
            </a:p>
          </p:txBody>
        </p:sp>
        <p:sp>
          <p:nvSpPr>
            <p:cNvPr id="36" name="TextBox 35"/>
            <p:cNvSpPr txBox="1"/>
            <p:nvPr/>
          </p:nvSpPr>
          <p:spPr>
            <a:xfrm>
              <a:off x="3415712" y="5675451"/>
              <a:ext cx="559398" cy="369332"/>
            </a:xfrm>
            <a:prstGeom prst="rect">
              <a:avLst/>
            </a:prstGeom>
            <a:solidFill>
              <a:srgbClr val="00B050"/>
            </a:solidFill>
          </p:spPr>
          <p:txBody>
            <a:bodyPr wrap="square" rtlCol="0">
              <a:spAutoFit/>
            </a:bodyPr>
            <a:lstStyle/>
            <a:p>
              <a:pPr algn="ctr"/>
              <a:r>
                <a:rPr lang="en-US"/>
                <a:t>2</a:t>
              </a:r>
            </a:p>
          </p:txBody>
        </p:sp>
        <p:sp>
          <p:nvSpPr>
            <p:cNvPr id="37" name="TextBox 36"/>
            <p:cNvSpPr txBox="1"/>
            <p:nvPr/>
          </p:nvSpPr>
          <p:spPr>
            <a:xfrm>
              <a:off x="4861783" y="5671565"/>
              <a:ext cx="559398" cy="369332"/>
            </a:xfrm>
            <a:prstGeom prst="rect">
              <a:avLst/>
            </a:prstGeom>
            <a:solidFill>
              <a:srgbClr val="00B050"/>
            </a:solidFill>
          </p:spPr>
          <p:txBody>
            <a:bodyPr wrap="square" rtlCol="0">
              <a:spAutoFit/>
            </a:bodyPr>
            <a:lstStyle/>
            <a:p>
              <a:pPr algn="ctr"/>
              <a:r>
                <a:rPr lang="en-US"/>
                <a:t>3</a:t>
              </a:r>
            </a:p>
          </p:txBody>
        </p:sp>
        <p:sp>
          <p:nvSpPr>
            <p:cNvPr id="38" name="TextBox 37"/>
            <p:cNvSpPr txBox="1"/>
            <p:nvPr/>
          </p:nvSpPr>
          <p:spPr>
            <a:xfrm>
              <a:off x="5707492" y="5673508"/>
              <a:ext cx="559398" cy="369332"/>
            </a:xfrm>
            <a:prstGeom prst="rect">
              <a:avLst/>
            </a:prstGeom>
            <a:solidFill>
              <a:srgbClr val="00B050"/>
            </a:solidFill>
          </p:spPr>
          <p:txBody>
            <a:bodyPr wrap="square" rtlCol="0">
              <a:spAutoFit/>
            </a:bodyPr>
            <a:lstStyle/>
            <a:p>
              <a:pPr algn="ctr"/>
              <a:r>
                <a:rPr lang="en-US"/>
                <a:t>4</a:t>
              </a:r>
            </a:p>
          </p:txBody>
        </p:sp>
        <p:cxnSp>
          <p:nvCxnSpPr>
            <p:cNvPr id="39" name="Straight Arrow Connector 38"/>
            <p:cNvCxnSpPr/>
            <p:nvPr/>
          </p:nvCxnSpPr>
          <p:spPr>
            <a:xfrm>
              <a:off x="3698281" y="5269090"/>
              <a:ext cx="0" cy="40441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41482" y="5269090"/>
              <a:ext cx="0" cy="40441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990061" y="5269090"/>
              <a:ext cx="0" cy="40441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34291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40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Component Units That Are Postemployment Benefit Arrangements </a:t>
            </a:r>
            <a:r>
              <a:rPr lang="en-US" sz="2400" i="1" u="sng" dirty="0">
                <a:solidFill>
                  <a:srgbClr val="FF0000"/>
                </a:solidFill>
              </a:rPr>
              <a:t>Are</a:t>
            </a:r>
            <a:r>
              <a:rPr lang="en-US" sz="2400" dirty="0"/>
              <a:t> Fiduciary if…</a:t>
            </a:r>
          </a:p>
        </p:txBody>
      </p:sp>
      <p:sp>
        <p:nvSpPr>
          <p:cNvPr id="6" name="TextBox 5"/>
          <p:cNvSpPr txBox="1"/>
          <p:nvPr/>
        </p:nvSpPr>
        <p:spPr>
          <a:xfrm>
            <a:off x="8229236" y="215460"/>
            <a:ext cx="559398" cy="369332"/>
          </a:xfrm>
          <a:prstGeom prst="rect">
            <a:avLst/>
          </a:prstGeom>
          <a:solidFill>
            <a:srgbClr val="00B050"/>
          </a:solidFill>
        </p:spPr>
        <p:txBody>
          <a:bodyPr wrap="square" rtlCol="0">
            <a:spAutoFit/>
          </a:bodyPr>
          <a:lstStyle/>
          <a:p>
            <a:pPr algn="ctr"/>
            <a:r>
              <a:rPr lang="en-US"/>
              <a:t>1</a:t>
            </a:r>
          </a:p>
        </p:txBody>
      </p:sp>
      <p:graphicFrame>
        <p:nvGraphicFramePr>
          <p:cNvPr id="4" name="Diagram 3"/>
          <p:cNvGraphicFramePr/>
          <p:nvPr>
            <p:extLst>
              <p:ext uri="{D42A27DB-BD31-4B8C-83A1-F6EECF244321}">
                <p14:modId xmlns:p14="http://schemas.microsoft.com/office/powerpoint/2010/main" val="2050071762"/>
              </p:ext>
            </p:extLst>
          </p:nvPr>
        </p:nvGraphicFramePr>
        <p:xfrm>
          <a:off x="444500" y="1147233"/>
          <a:ext cx="8255000" cy="4732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rot="16200000">
            <a:off x="-315081" y="3680154"/>
            <a:ext cx="2454518" cy="369332"/>
          </a:xfrm>
          <a:prstGeom prst="rect">
            <a:avLst/>
          </a:prstGeom>
          <a:noFill/>
        </p:spPr>
        <p:txBody>
          <a:bodyPr wrap="none" rtlCol="0">
            <a:spAutoFit/>
          </a:bodyPr>
          <a:lstStyle/>
          <a:p>
            <a:r>
              <a:rPr lang="en-US" dirty="0"/>
              <a:t>GASB 84 paragraph 6</a:t>
            </a:r>
          </a:p>
        </p:txBody>
      </p:sp>
    </p:spTree>
    <p:extLst>
      <p:ext uri="{BB962C8B-B14F-4D97-AF65-F5344CB8AC3E}">
        <p14:creationId xmlns:p14="http://schemas.microsoft.com/office/powerpoint/2010/main" val="7878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CRI">
  <a:themeElements>
    <a:clrScheme name="CRI 2016 Color Palette">
      <a:dk1>
        <a:srgbClr val="00557B"/>
      </a:dk1>
      <a:lt1>
        <a:sysClr val="window" lastClr="FFFFFF"/>
      </a:lt1>
      <a:dk2>
        <a:srgbClr val="008ECE"/>
      </a:dk2>
      <a:lt2>
        <a:srgbClr val="EEECE1"/>
      </a:lt2>
      <a:accent1>
        <a:srgbClr val="00557B"/>
      </a:accent1>
      <a:accent2>
        <a:srgbClr val="008ECE"/>
      </a:accent2>
      <a:accent3>
        <a:srgbClr val="E8A415"/>
      </a:accent3>
      <a:accent4>
        <a:srgbClr val="FFC43B"/>
      </a:accent4>
      <a:accent5>
        <a:srgbClr val="91C84C"/>
      </a:accent5>
      <a:accent6>
        <a:srgbClr val="971B2F"/>
      </a:accent6>
      <a:hlink>
        <a:srgbClr val="FFC43B"/>
      </a:hlink>
      <a:folHlink>
        <a:srgbClr val="E8A4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I" id="{94338572-859B-4898-91A4-3071CE779ECE}" vid="{A99489A3-1176-4BFC-8C2A-DF0CD35C0CBF}"/>
    </a:ext>
  </a:extLst>
</a:theme>
</file>

<file path=ppt/theme/theme2.xml><?xml version="1.0" encoding="utf-8"?>
<a:theme xmlns:a="http://schemas.openxmlformats.org/drawingml/2006/main" name="Office Theme">
  <a:themeElements>
    <a:clrScheme name="CRI 2016 Color Palette">
      <a:dk1>
        <a:srgbClr val="00557B"/>
      </a:dk1>
      <a:lt1>
        <a:sysClr val="window" lastClr="FFFFFF"/>
      </a:lt1>
      <a:dk2>
        <a:srgbClr val="008ECE"/>
      </a:dk2>
      <a:lt2>
        <a:srgbClr val="EEECE1"/>
      </a:lt2>
      <a:accent1>
        <a:srgbClr val="00557B"/>
      </a:accent1>
      <a:accent2>
        <a:srgbClr val="008ECE"/>
      </a:accent2>
      <a:accent3>
        <a:srgbClr val="E8A415"/>
      </a:accent3>
      <a:accent4>
        <a:srgbClr val="FFC43B"/>
      </a:accent4>
      <a:accent5>
        <a:srgbClr val="91C84C"/>
      </a:accent5>
      <a:accent6>
        <a:srgbClr val="971B2F"/>
      </a:accent6>
      <a:hlink>
        <a:srgbClr val="FFC43B"/>
      </a:hlink>
      <a:folHlink>
        <a:srgbClr val="E8A4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48704E5017304DBBC35CF285CA1CAD" ma:contentTypeVersion="12" ma:contentTypeDescription="Create a new document." ma:contentTypeScope="" ma:versionID="59a09cb2a25a680487532bcffb965701">
  <xsd:schema xmlns:xsd="http://www.w3.org/2001/XMLSchema" xmlns:xs="http://www.w3.org/2001/XMLSchema" xmlns:p="http://schemas.microsoft.com/office/2006/metadata/properties" xmlns:ns2="072a10ed-8fd6-44cd-bf2f-50a035f70f79" xmlns:ns3="f407756b-94b0-4141-b213-d8eb74fca2d7" targetNamespace="http://schemas.microsoft.com/office/2006/metadata/properties" ma:root="true" ma:fieldsID="782bd56371afe6acd7893bd04cdd442a" ns2:_="" ns3:_="">
    <xsd:import namespace="072a10ed-8fd6-44cd-bf2f-50a035f70f79"/>
    <xsd:import namespace="f407756b-94b0-4141-b213-d8eb74fca2d7"/>
    <xsd:element name="properties">
      <xsd:complexType>
        <xsd:sequence>
          <xsd:element name="documentManagement">
            <xsd:complexType>
              <xsd:all>
                <xsd:element ref="ns2:ge0523be42774ecc9847b5957f746071" minOccurs="0"/>
                <xsd:element ref="ns2:TaxCatchAll" minOccurs="0"/>
                <xsd:element ref="ns2:ie80f964293144cfbeb080466eb01bfa" minOccurs="0"/>
                <xsd:element ref="ns2:SharedWithUsers" minOccurs="0"/>
                <xsd:element ref="ns2:SharedWithDetails" minOccurs="0"/>
                <xsd:element ref="ns2:Year"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a10ed-8fd6-44cd-bf2f-50a035f70f79" elementFormDefault="qualified">
    <xsd:import namespace="http://schemas.microsoft.com/office/2006/documentManagement/types"/>
    <xsd:import namespace="http://schemas.microsoft.com/office/infopath/2007/PartnerControls"/>
    <xsd:element name="ge0523be42774ecc9847b5957f746071" ma:index="9" nillable="true" ma:taxonomy="true" ma:internalName="ge0523be42774ecc9847b5957f746071" ma:taxonomyFieldName="Project" ma:displayName="Project" ma:default="" ma:fieldId="{0e0523be-4277-4ecc-9847-b5957f746071}" ma:sspId="b92bc272-f3df-4af5-8394-f8e52d797594" ma:termSetId="35ee0076-c06c-4a43-8a77-896fe2cfb742"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3c820e91-9012-485b-b81c-f4d05ec33800}" ma:internalName="TaxCatchAll" ma:showField="CatchAllData" ma:web="072a10ed-8fd6-44cd-bf2f-50a035f70f79">
      <xsd:complexType>
        <xsd:complexContent>
          <xsd:extension base="dms:MultiChoiceLookup">
            <xsd:sequence>
              <xsd:element name="Value" type="dms:Lookup" maxOccurs="unbounded" minOccurs="0" nillable="true"/>
            </xsd:sequence>
          </xsd:extension>
        </xsd:complexContent>
      </xsd:complexType>
    </xsd:element>
    <xsd:element name="ie80f964293144cfbeb080466eb01bfa" ma:index="12" nillable="true" ma:taxonomy="true" ma:internalName="ie80f964293144cfbeb080466eb01bfa" ma:taxonomyFieldName="Pronouncement" ma:displayName="Pronouncement" ma:default="" ma:fieldId="{2e80f964-2931-44cf-beb0-80466eb01bfa}" ma:sspId="b92bc272-f3df-4af5-8394-f8e52d797594" ma:termSetId="0af511c9-9f50-431f-8599-481643b78e90" ma:anchorId="00000000-0000-0000-0000-000000000000" ma:open="false" ma:isKeyword="false">
      <xsd:complexType>
        <xsd:sequence>
          <xsd:element ref="pc:Terms" minOccurs="0" maxOccurs="1"/>
        </xsd:sequence>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Year" ma:index="15" nillable="true" ma:displayName="Year" ma:internalName="Year">
      <xsd:simpleType>
        <xsd:restriction base="dms:Text">
          <xsd:maxLength value="4"/>
        </xsd:restriction>
      </xsd:simpleType>
    </xsd:element>
  </xsd:schema>
  <xsd:schema xmlns:xsd="http://www.w3.org/2001/XMLSchema" xmlns:xs="http://www.w3.org/2001/XMLSchema" xmlns:dms="http://schemas.microsoft.com/office/2006/documentManagement/types" xmlns:pc="http://schemas.microsoft.com/office/infopath/2007/PartnerControls" targetNamespace="f407756b-94b0-4141-b213-d8eb74fca2d7"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e80f964293144cfbeb080466eb01bfa xmlns="072a10ed-8fd6-44cd-bf2f-50a035f70f79">
      <Terms xmlns="http://schemas.microsoft.com/office/infopath/2007/PartnerControls"/>
    </ie80f964293144cfbeb080466eb01bfa>
    <TaxCatchAll xmlns="072a10ed-8fd6-44cd-bf2f-50a035f70f79"/>
    <Year xmlns="072a10ed-8fd6-44cd-bf2f-50a035f70f79" xsi:nil="true"/>
    <ge0523be42774ecc9847b5957f746071 xmlns="072a10ed-8fd6-44cd-bf2f-50a035f70f79">
      <Terms xmlns="http://schemas.microsoft.com/office/infopath/2007/PartnerControls"/>
    </ge0523be42774ecc9847b5957f746071>
    <SharedWithUsers xmlns="072a10ed-8fd6-44cd-bf2f-50a035f70f79">
      <UserInfo>
        <DisplayName>David A Vaudt</DisplayName>
        <AccountId>137</AccountId>
        <AccountType/>
      </UserInfo>
    </SharedWithUsers>
  </documentManagement>
</p:properties>
</file>

<file path=customXml/itemProps1.xml><?xml version="1.0" encoding="utf-8"?>
<ds:datastoreItem xmlns:ds="http://schemas.openxmlformats.org/officeDocument/2006/customXml" ds:itemID="{15755B00-A62E-451F-81AE-40A558B1B8D3}">
  <ds:schemaRefs>
    <ds:schemaRef ds:uri="http://schemas.microsoft.com/sharepoint/v3/contenttype/forms"/>
  </ds:schemaRefs>
</ds:datastoreItem>
</file>

<file path=customXml/itemProps2.xml><?xml version="1.0" encoding="utf-8"?>
<ds:datastoreItem xmlns:ds="http://schemas.openxmlformats.org/officeDocument/2006/customXml" ds:itemID="{9FCE3B94-D028-4D31-BC25-E1FDB4A90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a10ed-8fd6-44cd-bf2f-50a035f70f79"/>
    <ds:schemaRef ds:uri="f407756b-94b0-4141-b213-d8eb74fca2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422DF0-AE4B-45FB-8483-CFB36CF6F14D}">
  <ds:schemaRefs>
    <ds:schemaRef ds:uri="http://schemas.microsoft.com/office/2006/metadata/properties"/>
    <ds:schemaRef ds:uri="http://purl.org/dc/elements/1.1/"/>
    <ds:schemaRef ds:uri="072a10ed-8fd6-44cd-bf2f-50a035f70f79"/>
    <ds:schemaRef ds:uri="http://purl.org/dc/terms/"/>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f407756b-94b0-4141-b213-d8eb74fca2d7"/>
  </ds:schemaRefs>
</ds:datastoreItem>
</file>

<file path=docProps/app.xml><?xml version="1.0" encoding="utf-8"?>
<Properties xmlns="http://schemas.openxmlformats.org/officeDocument/2006/extended-properties" xmlns:vt="http://schemas.openxmlformats.org/officeDocument/2006/docPropsVTypes">
  <Template>CRI</Template>
  <TotalTime>5878</TotalTime>
  <Words>5426</Words>
  <Application>Microsoft Office PowerPoint</Application>
  <PresentationFormat>On-screen Show (4:3)</PresentationFormat>
  <Paragraphs>566</Paragraphs>
  <Slides>80</Slides>
  <Notes>79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Bradley Hand ITC</vt:lpstr>
      <vt:lpstr>Calibri</vt:lpstr>
      <vt:lpstr>Courier New</vt:lpstr>
      <vt:lpstr>Wingdings</vt:lpstr>
      <vt:lpstr>CRI</vt:lpstr>
      <vt:lpstr>Office Theme</vt:lpstr>
      <vt:lpstr>PowerPoint Presentation</vt:lpstr>
      <vt:lpstr>Alan D. “A.J.” Bowers, Jr.</vt:lpstr>
      <vt:lpstr>Today’s Agenda</vt:lpstr>
      <vt:lpstr>Fiduciary Activities GASB Statement No. 84</vt:lpstr>
      <vt:lpstr>Fiduciary Activities</vt:lpstr>
      <vt:lpstr>Fiduciary Activities</vt:lpstr>
      <vt:lpstr>When Should a Government Report Assets in a Fiduciary Fund?</vt:lpstr>
      <vt:lpstr>When Should a Government Report Assets in a Fiduciary Fund?</vt:lpstr>
      <vt:lpstr>Component Units That Are Postemployment Benefit Arrangements Are Fiduciary if…</vt:lpstr>
      <vt:lpstr>Other Component Units Are Fiduciary if…</vt:lpstr>
      <vt:lpstr>When Does a Government Have Administrative Involvement or Direct Financial Involvement?</vt:lpstr>
      <vt:lpstr>Postemployment Benefit Arrangements That Are Not  Component Units Are Fiduciary if…</vt:lpstr>
      <vt:lpstr>When Is a Government Controlling Assets?</vt:lpstr>
      <vt:lpstr>All Other Activities Are Fiduciary if…</vt:lpstr>
      <vt:lpstr>Quick Assessment</vt:lpstr>
      <vt:lpstr>Fiduciary Fund Types</vt:lpstr>
      <vt:lpstr>Additional Guidance  Implementation Guides and GASB Statement No. 97</vt:lpstr>
      <vt:lpstr>Implementation Guides </vt:lpstr>
      <vt:lpstr>GASB Statement No. 97</vt:lpstr>
      <vt:lpstr>GASB Statement No. 97 </vt:lpstr>
      <vt:lpstr>Pratical Application State Agency  </vt:lpstr>
      <vt:lpstr>State of NM - Agencies</vt:lpstr>
      <vt:lpstr>Commissioner of Public Lands</vt:lpstr>
      <vt:lpstr>Commissioner of Public Lands</vt:lpstr>
      <vt:lpstr>Office of the Secretary of State</vt:lpstr>
      <vt:lpstr>Office of the Secretary of State</vt:lpstr>
      <vt:lpstr>State of NM - Agencies</vt:lpstr>
      <vt:lpstr>Case Study on Implementation Local Government  </vt:lpstr>
      <vt:lpstr>Background on Case Study</vt:lpstr>
      <vt:lpstr>Background on Case Study</vt:lpstr>
      <vt:lpstr>Background on Case Study</vt:lpstr>
      <vt:lpstr>Background on Case Study</vt:lpstr>
      <vt:lpstr>Background on Case Study</vt:lpstr>
      <vt:lpstr>Quick Assessment</vt:lpstr>
      <vt:lpstr>PowerPoint Presentation</vt:lpstr>
      <vt:lpstr>Poll Question #1</vt:lpstr>
      <vt:lpstr>Test One: Control</vt:lpstr>
      <vt:lpstr>Test Two: Revenues – Own Source Revenues</vt:lpstr>
      <vt:lpstr>Test Two: Revenues - Own Source Revenues Considerations</vt:lpstr>
      <vt:lpstr>PowerPoint Presentation</vt:lpstr>
      <vt:lpstr>Poll Question #2</vt:lpstr>
      <vt:lpstr>Test Two: Revenues - Gov’t mandate or voluntary non-exchange</vt:lpstr>
      <vt:lpstr>PowerPoint Presentation</vt:lpstr>
      <vt:lpstr>Poll Question #3</vt:lpstr>
      <vt:lpstr>Test Three: Other – Trust</vt:lpstr>
      <vt:lpstr>PowerPoint Presentation</vt:lpstr>
      <vt:lpstr>Poll Question #4</vt:lpstr>
      <vt:lpstr>Test Three: Other – Benefit of Individuals</vt:lpstr>
      <vt:lpstr>Test Three: Other – Benefit of Individuals – Administrative Involvement – Implementation Guide</vt:lpstr>
      <vt:lpstr>Test Three: Other – Benefit of Individuals – Administrative Involvement – Implementation Guide</vt:lpstr>
      <vt:lpstr>Test Three: Other – Benefit of Individuals – Administrative Involvement – Implementation Guide</vt:lpstr>
      <vt:lpstr>Test Three: Other – Benefit of Individuals – Administrative Involvement – Implementation Guide</vt:lpstr>
      <vt:lpstr>Test Three: Other – Benefit of Individuals – Administrative Involvement – Implementation Guide</vt:lpstr>
      <vt:lpstr>Test Three: Other – Benefit of Individuals – Administrative Involvement – Implementation Guide</vt:lpstr>
      <vt:lpstr>Test Three: Other – Benefit of Individuals – Administrative Involvement</vt:lpstr>
      <vt:lpstr>Test Three: Other – Benefit of Other Organizations or Governernments</vt:lpstr>
      <vt:lpstr>Test Three: Other – Benefit of Other Organizations – Implementation Guide</vt:lpstr>
      <vt:lpstr>Test Three: Other – Benefit of Other Organizations – Implementation Guide</vt:lpstr>
      <vt:lpstr>PowerPoint Presentation</vt:lpstr>
      <vt:lpstr>Poll Question #5</vt:lpstr>
      <vt:lpstr>Test Three: Other – Benefit of Other Organizations</vt:lpstr>
      <vt:lpstr>PowerPoint Presentation</vt:lpstr>
      <vt:lpstr>Poll Question #6</vt:lpstr>
      <vt:lpstr>Is it a Custodial Fund?</vt:lpstr>
      <vt:lpstr>Final Assessment</vt:lpstr>
      <vt:lpstr>Fiduciary Activities Presentation</vt:lpstr>
      <vt:lpstr>GASB 84 Presentation Changes </vt:lpstr>
      <vt:lpstr>Statement of Changes in Fiduciary Net Position</vt:lpstr>
      <vt:lpstr>GASB 84 – Statement of Changes in Fiduciary Net Position– Opinion and Procedures</vt:lpstr>
      <vt:lpstr>Presentation Examples Old vs. New  </vt:lpstr>
      <vt:lpstr>Presentation Prior to GASB Statement No. 84</vt:lpstr>
      <vt:lpstr>Presentation Prior to GASB Statement No. 84</vt:lpstr>
      <vt:lpstr>Presentation Under GASB Statement No. 84</vt:lpstr>
      <vt:lpstr>Presentation Under GASB Statement No. 84</vt:lpstr>
      <vt:lpstr>Presentation Under GASB Statement No. 84</vt:lpstr>
      <vt:lpstr>Presentation Under GASB Statement No. 84</vt:lpstr>
      <vt:lpstr>QUESTIONS?</vt:lpstr>
      <vt:lpstr>Connect with CRI on Social Media</vt:lpstr>
      <vt:lpstr>- TODAY’S PRESENTER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GASB Update</dc:title>
  <dc:creator>Ken Schermann</dc:creator>
  <cp:lastModifiedBy>Elena Tercero</cp:lastModifiedBy>
  <cp:revision>314</cp:revision>
  <cp:lastPrinted>2021-04-01T23:04:13Z</cp:lastPrinted>
  <dcterms:modified xsi:type="dcterms:W3CDTF">2021-04-06T02:19:22Z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0x0101003848704E5017304DBBC35CF285CA1CAD</vt:lpwstr>
  </property>
  <property fmtid="{D5CDD505-2E9C-101B-9397-08002B2CF9AE}" pid="3" name="Project">
    <vt:lpwstr/>
  </property>
  <property fmtid="{D5CDD505-2E9C-101B-9397-08002B2CF9AE}" pid="4" name="Pronouncement">
    <vt:lpwstr/>
  </property>
</Properties>
</file>