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6" r:id="rId1"/>
    <p:sldMasterId id="2147483697" r:id="rId2"/>
    <p:sldMasterId id="2147483704" r:id="rId3"/>
  </p:sldMasterIdLst>
  <p:notesMasterIdLst>
    <p:notesMasterId r:id="rId74"/>
  </p:notesMasterIdLst>
  <p:sldIdLst>
    <p:sldId id="467" r:id="rId4"/>
    <p:sldId id="468" r:id="rId5"/>
    <p:sldId id="431" r:id="rId6"/>
    <p:sldId id="473" r:id="rId7"/>
    <p:sldId id="474" r:id="rId8"/>
    <p:sldId id="481" r:id="rId9"/>
    <p:sldId id="476" r:id="rId10"/>
    <p:sldId id="482" r:id="rId11"/>
    <p:sldId id="479" r:id="rId12"/>
    <p:sldId id="483" r:id="rId13"/>
    <p:sldId id="480" r:id="rId14"/>
    <p:sldId id="477" r:id="rId15"/>
    <p:sldId id="432" r:id="rId16"/>
    <p:sldId id="433" r:id="rId17"/>
    <p:sldId id="484" r:id="rId18"/>
    <p:sldId id="435" r:id="rId19"/>
    <p:sldId id="436" r:id="rId20"/>
    <p:sldId id="437" r:id="rId21"/>
    <p:sldId id="438" r:id="rId22"/>
    <p:sldId id="439" r:id="rId23"/>
    <p:sldId id="441" r:id="rId24"/>
    <p:sldId id="442" r:id="rId25"/>
    <p:sldId id="485" r:id="rId26"/>
    <p:sldId id="486" r:id="rId27"/>
    <p:sldId id="487" r:id="rId28"/>
    <p:sldId id="488" r:id="rId29"/>
    <p:sldId id="444" r:id="rId30"/>
    <p:sldId id="490" r:id="rId31"/>
    <p:sldId id="489" r:id="rId32"/>
    <p:sldId id="445" r:id="rId33"/>
    <p:sldId id="446" r:id="rId34"/>
    <p:sldId id="447" r:id="rId35"/>
    <p:sldId id="448" r:id="rId36"/>
    <p:sldId id="449" r:id="rId37"/>
    <p:sldId id="450" r:id="rId38"/>
    <p:sldId id="451" r:id="rId39"/>
    <p:sldId id="454" r:id="rId40"/>
    <p:sldId id="491" r:id="rId41"/>
    <p:sldId id="492" r:id="rId42"/>
    <p:sldId id="493" r:id="rId43"/>
    <p:sldId id="494" r:id="rId44"/>
    <p:sldId id="495" r:id="rId45"/>
    <p:sldId id="496" r:id="rId46"/>
    <p:sldId id="497" r:id="rId47"/>
    <p:sldId id="498" r:id="rId48"/>
    <p:sldId id="499" r:id="rId49"/>
    <p:sldId id="500" r:id="rId50"/>
    <p:sldId id="456" r:id="rId51"/>
    <p:sldId id="457" r:id="rId52"/>
    <p:sldId id="458" r:id="rId53"/>
    <p:sldId id="459" r:id="rId54"/>
    <p:sldId id="460" r:id="rId55"/>
    <p:sldId id="461" r:id="rId56"/>
    <p:sldId id="501" r:id="rId57"/>
    <p:sldId id="463" r:id="rId58"/>
    <p:sldId id="502" r:id="rId59"/>
    <p:sldId id="503" r:id="rId60"/>
    <p:sldId id="504" r:id="rId61"/>
    <p:sldId id="505" r:id="rId62"/>
    <p:sldId id="261" r:id="rId63"/>
    <p:sldId id="343" r:id="rId64"/>
    <p:sldId id="345" r:id="rId65"/>
    <p:sldId id="511" r:id="rId66"/>
    <p:sldId id="512" r:id="rId67"/>
    <p:sldId id="506" r:id="rId68"/>
    <p:sldId id="510" r:id="rId69"/>
    <p:sldId id="469" r:id="rId70"/>
    <p:sldId id="470" r:id="rId71"/>
    <p:sldId id="471" r:id="rId72"/>
    <p:sldId id="472" r:id="rId73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1C84C"/>
    <a:srgbClr val="000000"/>
    <a:srgbClr val="FF8B8B"/>
    <a:srgbClr val="FFC000"/>
    <a:srgbClr val="FFFFCC"/>
    <a:srgbClr val="B7B2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05" autoAdjust="0"/>
    <p:restoredTop sz="78488" autoAdjust="0"/>
  </p:normalViewPr>
  <p:slideViewPr>
    <p:cSldViewPr snapToGrid="0" snapToObjects="1">
      <p:cViewPr varScale="1">
        <p:scale>
          <a:sx n="87" d="100"/>
          <a:sy n="87" d="100"/>
        </p:scale>
        <p:origin x="1848" y="78"/>
      </p:cViewPr>
      <p:guideLst>
        <p:guide orient="horz" pos="2160"/>
        <p:guide pos="2904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DCADE688-37FE-42C5-8B55-A0051CC729C0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57D16F02-5A06-49D1-BDA9-7620AF179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84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D16F02-5A06-49D1-BDA9-7620AF1795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43486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i="1" u="sn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9599AC-CD18-4F14-B469-B034D02387D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711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</a:t>
            </a:r>
            <a:r>
              <a:rPr lang="en-US" baseline="0" dirty="0" smtClean="0"/>
              <a:t> many IT staff</a:t>
            </a:r>
          </a:p>
          <a:p>
            <a:endParaRPr lang="en-US" baseline="0" dirty="0" smtClean="0"/>
          </a:p>
          <a:p>
            <a:r>
              <a:rPr lang="en-US" baseline="0" dirty="0" smtClean="0"/>
              <a:t>How many servers</a:t>
            </a:r>
          </a:p>
          <a:p>
            <a:endParaRPr lang="en-US" baseline="0" dirty="0" smtClean="0"/>
          </a:p>
          <a:p>
            <a:r>
              <a:rPr lang="en-US" baseline="0" dirty="0" smtClean="0"/>
              <a:t>Multiple layers of IT structure - complexity</a:t>
            </a:r>
          </a:p>
          <a:p>
            <a:endParaRPr lang="en-US" baseline="0" dirty="0" smtClean="0"/>
          </a:p>
          <a:p>
            <a:r>
              <a:rPr lang="en-US" baseline="0" dirty="0" smtClean="0"/>
              <a:t>E-Commerce</a:t>
            </a:r>
          </a:p>
          <a:p>
            <a:endParaRPr lang="en-US" baseline="0" dirty="0" smtClean="0"/>
          </a:p>
          <a:p>
            <a:r>
              <a:rPr lang="en-US" baseline="0" dirty="0" smtClean="0"/>
              <a:t>Electronic Financial Transactions</a:t>
            </a:r>
          </a:p>
          <a:p>
            <a:endParaRPr lang="en-US" baseline="0" dirty="0" smtClean="0"/>
          </a:p>
          <a:p>
            <a:r>
              <a:rPr lang="en-US" baseline="0" dirty="0" smtClean="0"/>
              <a:t>Amount of locations </a:t>
            </a:r>
          </a:p>
          <a:p>
            <a:endParaRPr lang="en-US" baseline="0" dirty="0" smtClean="0"/>
          </a:p>
          <a:p>
            <a:r>
              <a:rPr lang="en-US" baseline="0" dirty="0" smtClean="0"/>
              <a:t>Accounting Package (COTS, Customized, Developed) - </a:t>
            </a:r>
          </a:p>
          <a:p>
            <a:endParaRPr lang="en-US" baseline="0" dirty="0" smtClean="0"/>
          </a:p>
          <a:p>
            <a:r>
              <a:rPr lang="en-US" baseline="0" dirty="0" smtClean="0"/>
              <a:t>Application Development – In-house developed software</a:t>
            </a:r>
          </a:p>
          <a:p>
            <a:endParaRPr lang="en-US" baseline="0" dirty="0" smtClean="0"/>
          </a:p>
          <a:p>
            <a:r>
              <a:rPr lang="en-US" baseline="0" dirty="0" smtClean="0"/>
              <a:t>Dependence on IT (L, M, H)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16F02-5A06-49D1-BDA9-7620AF17957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5208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D16F02-5A06-49D1-BDA9-7620AF1795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3618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9DEEB5-AEAE-45A6-BF9A-868FE2D85C7C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9114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9DEEB5-AEAE-45A6-BF9A-868FE2D85C7C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3795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9DEEB5-AEAE-45A6-BF9A-868FE2D85C7C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7680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9DEEB5-AEAE-45A6-BF9A-868FE2D85C7C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9878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DEEB5-AEAE-45A6-BF9A-868FE2D85C7C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0459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We’d love to connect with you on Social Media! Search </a:t>
            </a:r>
            <a:r>
              <a:rPr lang="en-US" dirty="0" err="1"/>
              <a:t>Carr</a:t>
            </a:r>
            <a:r>
              <a:rPr lang="en-US" dirty="0"/>
              <a:t>, Riggs &amp; Ingram or @</a:t>
            </a:r>
            <a:r>
              <a:rPr lang="en-US" dirty="0" err="1"/>
              <a:t>CRIcpa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D16F02-5A06-49D1-BDA9-7620AF17957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692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DEEB5-AEAE-45A6-BF9A-868FE2D85C7C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424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9DEEB5-AEAE-45A6-BF9A-868FE2D85C7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8656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DEEB5-AEAE-45A6-BF9A-868FE2D85C7C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29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9DEEB5-AEAE-45A6-BF9A-868FE2D85C7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007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9DEEB5-AEAE-45A6-BF9A-868FE2D85C7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3007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9DEEB5-AEAE-45A6-BF9A-868FE2D85C7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0977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9DEEB5-AEAE-45A6-BF9A-868FE2D85C7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090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9DEEB5-AEAE-45A6-BF9A-868FE2D85C7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7318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9DEEB5-AEAE-45A6-BF9A-868FE2D85C7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2615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9DEEB5-AEAE-45A6-BF9A-868FE2D85C7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96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8620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 - One Presen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9766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 - Two Present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498600" y="2501900"/>
            <a:ext cx="304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Name, Title</a:t>
            </a:r>
          </a:p>
          <a:p>
            <a:pPr algn="ctr"/>
            <a:r>
              <a: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Office Location</a:t>
            </a:r>
          </a:p>
          <a:p>
            <a:pPr algn="ctr"/>
            <a:r>
              <a: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Phone</a:t>
            </a:r>
          </a:p>
          <a:p>
            <a:pPr algn="ctr"/>
            <a:r>
              <a: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Email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4648200" y="2501900"/>
            <a:ext cx="304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Name, Title</a:t>
            </a:r>
          </a:p>
          <a:p>
            <a:pPr algn="ctr"/>
            <a:r>
              <a: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Office Location</a:t>
            </a:r>
          </a:p>
          <a:p>
            <a:pPr algn="ctr"/>
            <a:r>
              <a: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Phone</a:t>
            </a:r>
          </a:p>
          <a:p>
            <a:pPr algn="ctr"/>
            <a:r>
              <a: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Email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397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285875"/>
            <a:ext cx="8229600" cy="723900"/>
          </a:xfrm>
        </p:spPr>
        <p:txBody>
          <a:bodyPr/>
          <a:lstStyle>
            <a:lvl1pPr algn="ctr">
              <a:defRPr b="1">
                <a:solidFill>
                  <a:srgbClr val="FFC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213710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ll Ques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78908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93210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79004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Slide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2198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EB9EE-C44D-9646-A465-2908F32A1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12509A-33EA-A942-A412-50D20E75CF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3100"/>
            <a:ext cx="8229600" cy="43053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41048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Slide_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FB87F-0681-504C-993C-984FB31CE2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373005"/>
            <a:ext cx="9144000" cy="723900"/>
          </a:xfrm>
        </p:spPr>
        <p:txBody>
          <a:bodyPr lIns="914400" tIns="914400" rIns="914400" bIns="914400" anchor="t" anchorCtr="0">
            <a:noAutofit/>
          </a:bodyPr>
          <a:lstStyle>
            <a:lvl1pPr algn="ctr">
              <a:defRPr sz="4800">
                <a:solidFill>
                  <a:srgbClr val="FFC000"/>
                </a:solidFill>
              </a:defRPr>
            </a:lvl1pPr>
          </a:lstStyle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9554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EB9EE-C44D-9646-A465-2908F32A1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4754"/>
            <a:ext cx="8229600" cy="723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12509A-33EA-A942-A412-50D20E75CF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3100"/>
            <a:ext cx="8229600" cy="47326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7184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53454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EB9EE-C44D-9646-A465-2908F32A1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4754"/>
            <a:ext cx="8229600" cy="723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471877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Slide_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FB87F-0681-504C-993C-984FB31CE2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373005"/>
            <a:ext cx="9144000" cy="723900"/>
          </a:xfrm>
        </p:spPr>
        <p:txBody>
          <a:bodyPr lIns="914400" tIns="914400" rIns="914400" bIns="914400" anchor="t" anchorCtr="0">
            <a:noAutofit/>
          </a:bodyPr>
          <a:lstStyle>
            <a:lvl1pPr algn="ctr">
              <a:defRPr sz="4800">
                <a:solidFill>
                  <a:srgbClr val="FFC000"/>
                </a:solidFill>
              </a:defRPr>
            </a:lvl1pPr>
          </a:lstStyle>
          <a:p>
            <a:r>
              <a:rPr lang="en-US" dirty="0"/>
              <a:t>CLICK TO EDIT TITLE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5085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EB9EE-C44D-9646-A465-2908F32A1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4754"/>
            <a:ext cx="8229600" cy="723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12509A-33EA-A942-A412-50D20E75CF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3100"/>
            <a:ext cx="8229600" cy="47326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36301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EB9EE-C44D-9646-A465-2908F32A1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4754"/>
            <a:ext cx="8229600" cy="723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732294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oll Ques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7227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Slide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75366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48606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F0639-1CCC-4B49-8356-F74B3638B4C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6321A-D911-4F6A-829E-B1D6348AC3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4275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F0639-1CCC-4B49-8356-F74B3638B4C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6321A-D911-4F6A-829E-B1D6348AC3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139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F0639-1CCC-4B49-8356-F74B3638B4C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6321A-D911-4F6A-829E-B1D6348AC3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865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/>
          <p:cNvSpPr>
            <a:spLocks noGrp="1"/>
          </p:cNvSpPr>
          <p:nvPr>
            <p:ph idx="1"/>
          </p:nvPr>
        </p:nvSpPr>
        <p:spPr>
          <a:xfrm>
            <a:off x="457200" y="1244600"/>
            <a:ext cx="8229600" cy="43053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928255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456601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F0639-1CCC-4B49-8356-F74B3638B4C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6321A-D911-4F6A-829E-B1D6348AC3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282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F0639-1CCC-4B49-8356-F74B3638B4C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6321A-D911-4F6A-829E-B1D6348AC3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6268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F0639-1CCC-4B49-8356-F74B3638B4C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6321A-D911-4F6A-829E-B1D6348AC3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4165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F0639-1CCC-4B49-8356-F74B3638B4C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6321A-D911-4F6A-829E-B1D6348AC3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1103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F0639-1CCC-4B49-8356-F74B3638B4C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6321A-D911-4F6A-829E-B1D6348AC3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3382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F0639-1CCC-4B49-8356-F74B3638B4C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6321A-D911-4F6A-829E-B1D6348AC3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6952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F0639-1CCC-4B49-8356-F74B3638B4C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6321A-D911-4F6A-829E-B1D6348AC3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1233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F0639-1CCC-4B49-8356-F74B3638B4C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6321A-D911-4F6A-829E-B1D6348AC3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042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92825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44600"/>
            <a:ext cx="4038600" cy="43052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44600"/>
            <a:ext cx="4038600" cy="43052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0930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303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70075"/>
            <a:ext cx="4040188" cy="36798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303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70075"/>
            <a:ext cx="4041775" cy="36798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6080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46129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244600"/>
            <a:ext cx="5111750" cy="42799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44600"/>
            <a:ext cx="3008313" cy="42798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928255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8284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92536"/>
            <a:ext cx="8301904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240341"/>
            <a:ext cx="8301904" cy="31791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059274"/>
            <a:ext cx="8301904" cy="49062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Placeholder 1"/>
          <p:cNvSpPr txBox="1">
            <a:spLocks/>
          </p:cNvSpPr>
          <p:nvPr userDrawn="1"/>
        </p:nvSpPr>
        <p:spPr>
          <a:xfrm>
            <a:off x="457200" y="-1"/>
            <a:ext cx="8229600" cy="928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6695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0800000">
            <a:off x="457200" y="1244600"/>
            <a:ext cx="8229600" cy="430530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2838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3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9282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4600"/>
            <a:ext cx="8229600" cy="43053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 txBox="1">
            <a:spLocks/>
          </p:cNvSpPr>
          <p:nvPr userDrawn="1"/>
        </p:nvSpPr>
        <p:spPr>
          <a:xfrm>
            <a:off x="6438900" y="6151415"/>
            <a:ext cx="23495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494CF7-3876-1C42-880F-11BC2C5622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329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695" r:id="rId19"/>
    <p:sldLayoutId id="2147483696" r:id="rId20"/>
  </p:sldLayoutIdLst>
  <p:txStyles>
    <p:titleStyle>
      <a:lvl1pPr algn="l" defTabSz="457200" rtl="0" eaLnBrk="1" latinLnBrk="0" hangingPunct="1">
        <a:spcBef>
          <a:spcPct val="0"/>
        </a:spcBef>
        <a:buNone/>
        <a:defRPr sz="38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23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4600"/>
            <a:ext cx="8229600" cy="43053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 txBox="1">
            <a:spLocks/>
          </p:cNvSpPr>
          <p:nvPr/>
        </p:nvSpPr>
        <p:spPr>
          <a:xfrm>
            <a:off x="6438900" y="6553200"/>
            <a:ext cx="23495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494CF7-3876-1C42-880F-11BC2C5622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509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8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A1F0639-1CCC-4B49-8356-F74B3638B4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4/2/2021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0B6321A-D911-4F6A-829E-B1D6348AC3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859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5" Type="http://schemas.openxmlformats.org/officeDocument/2006/relationships/hyperlink" Target="mailto:abowers@cricpa.com" TargetMode="Externa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mailto:abowers@CRIcpa.com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2.jpg"/><Relationship Id="rId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1556" y="525293"/>
            <a:ext cx="54669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AGA PDT 2021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79379" y="2133863"/>
            <a:ext cx="6050604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01558" y="2286000"/>
            <a:ext cx="6410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cap="all" dirty="0" smtClean="0">
                <a:solidFill>
                  <a:prstClr val="white"/>
                </a:solidFill>
                <a:latin typeface="Calibri"/>
              </a:rPr>
              <a:t>IT Considerations During the Annual Audit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all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April 7, 2021</a:t>
            </a:r>
            <a:endParaRPr kumimoji="0" lang="en-US" sz="24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673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4161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 Question </a:t>
            </a:r>
            <a:r>
              <a:rPr lang="en-US" dirty="0" smtClean="0"/>
              <a:t>#4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Do you know the audit standard requirements for IT?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514350" indent="-514350">
              <a:buAutoNum type="alphaUcPeriod"/>
            </a:pPr>
            <a:r>
              <a:rPr lang="en-US" dirty="0"/>
              <a:t>Yes</a:t>
            </a:r>
          </a:p>
          <a:p>
            <a:pPr marL="514350" indent="-514350">
              <a:buAutoNum type="alphaUcPeriod"/>
            </a:pPr>
            <a:r>
              <a:rPr lang="en-US" dirty="0"/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36259218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Who has an IT Department?</a:t>
            </a:r>
          </a:p>
          <a:p>
            <a:r>
              <a:rPr lang="en-US" dirty="0" smtClean="0"/>
              <a:t>How many of the CFOs are the IT Department?</a:t>
            </a:r>
          </a:p>
          <a:p>
            <a:r>
              <a:rPr lang="en-US" dirty="0" smtClean="0"/>
              <a:t>How many of your auditors go over the IT System with you?</a:t>
            </a:r>
          </a:p>
          <a:p>
            <a:r>
              <a:rPr lang="en-US" dirty="0" smtClean="0"/>
              <a:t>Which of your auditors discuss the IT system with you and their level of work?</a:t>
            </a:r>
          </a:p>
          <a:p>
            <a:r>
              <a:rPr lang="en-US" dirty="0" smtClean="0"/>
              <a:t>How many believe what the auditor does is an assessment of your IT system?</a:t>
            </a:r>
          </a:p>
          <a:p>
            <a:pPr lvl="1"/>
            <a:r>
              <a:rPr lang="en-US" dirty="0" smtClean="0"/>
              <a:t>How many believe it is sufficient for threat assessment?</a:t>
            </a:r>
          </a:p>
          <a:p>
            <a:r>
              <a:rPr lang="en-US" dirty="0" smtClean="0"/>
              <a:t>How many of you know the Audit Standards Requirements for IT?</a:t>
            </a:r>
          </a:p>
          <a:p>
            <a:r>
              <a:rPr lang="en-US" dirty="0" smtClean="0"/>
              <a:t>How many have had an IT assessment?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Introductory Questions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40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COSO Framework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54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lang="en-US" sz="2800" dirty="0"/>
              <a:t>COSO </a:t>
            </a:r>
            <a:r>
              <a:rPr lang="en-US" sz="2800" dirty="0" smtClean="0"/>
              <a:t>Framework: </a:t>
            </a:r>
            <a:r>
              <a:rPr lang="en-US" sz="2800" dirty="0"/>
              <a:t>Principles of Effective Internal Control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654833" y="1094423"/>
          <a:ext cx="7834335" cy="473202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2212469">
                  <a:extLst>
                    <a:ext uri="{9D8B030D-6E8A-4147-A177-3AD203B41FA5}">
                      <a16:colId xmlns:a16="http://schemas.microsoft.com/office/drawing/2014/main" val="1797198406"/>
                    </a:ext>
                  </a:extLst>
                </a:gridCol>
                <a:gridCol w="5621866">
                  <a:extLst>
                    <a:ext uri="{9D8B030D-6E8A-4147-A177-3AD203B41FA5}">
                      <a16:colId xmlns:a16="http://schemas.microsoft.com/office/drawing/2014/main" val="2340540555"/>
                    </a:ext>
                  </a:extLst>
                </a:gridCol>
              </a:tblGrid>
              <a:tr h="1294571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Control Environment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346075" indent="-346075">
                        <a:lnSpc>
                          <a:spcPct val="110000"/>
                        </a:lnSpc>
                        <a:buFont typeface="+mj-lt"/>
                        <a:buAutoNum type="arabicPeriod"/>
                      </a:pPr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Demonstrates commitment to integrity and ethical values</a:t>
                      </a:r>
                    </a:p>
                    <a:p>
                      <a:pPr marL="346075" indent="-346075">
                        <a:lnSpc>
                          <a:spcPct val="110000"/>
                        </a:lnSpc>
                        <a:buFont typeface="+mj-lt"/>
                        <a:buAutoNum type="arabicPeriod"/>
                      </a:pPr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Exercises oversight responsibility</a:t>
                      </a:r>
                    </a:p>
                    <a:p>
                      <a:pPr marL="346075" indent="-346075">
                        <a:lnSpc>
                          <a:spcPct val="110000"/>
                        </a:lnSpc>
                        <a:buFont typeface="+mj-lt"/>
                        <a:buAutoNum type="arabicPeriod"/>
                      </a:pPr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Establishes structure, authority and responsibility</a:t>
                      </a:r>
                    </a:p>
                    <a:p>
                      <a:pPr marL="346075" indent="-346075">
                        <a:lnSpc>
                          <a:spcPct val="110000"/>
                        </a:lnSpc>
                        <a:buFont typeface="+mj-lt"/>
                        <a:buAutoNum type="arabicPeriod"/>
                      </a:pPr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Demonstrates commitment to competence</a:t>
                      </a:r>
                    </a:p>
                    <a:p>
                      <a:pPr marL="346075" indent="-346075">
                        <a:lnSpc>
                          <a:spcPct val="110000"/>
                        </a:lnSpc>
                        <a:buFont typeface="+mj-lt"/>
                        <a:buAutoNum type="arabicPeriod"/>
                      </a:pPr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Enforces accountability</a:t>
                      </a:r>
                      <a:endParaRPr lang="en-US" sz="15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5238736"/>
                  </a:ext>
                </a:extLst>
              </a:tr>
              <a:tr h="996485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Risk Assessment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346075" indent="-346075">
                        <a:lnSpc>
                          <a:spcPct val="110000"/>
                        </a:lnSpc>
                        <a:buFont typeface="+mj-lt"/>
                        <a:buAutoNum type="arabicPeriod" startAt="6"/>
                      </a:pP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+mn-lt"/>
                        </a:rPr>
                        <a:t>Specifies suitable objectives</a:t>
                      </a:r>
                    </a:p>
                    <a:p>
                      <a:pPr marL="346075" indent="-346075">
                        <a:lnSpc>
                          <a:spcPct val="110000"/>
                        </a:lnSpc>
                        <a:buFont typeface="+mj-lt"/>
                        <a:buAutoNum type="arabicPeriod" startAt="6"/>
                      </a:pP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+mn-lt"/>
                        </a:rPr>
                        <a:t>Identifies and analyzes risk</a:t>
                      </a:r>
                    </a:p>
                    <a:p>
                      <a:pPr marL="346075" indent="-346075">
                        <a:lnSpc>
                          <a:spcPct val="110000"/>
                        </a:lnSpc>
                        <a:buFont typeface="+mj-lt"/>
                        <a:buAutoNum type="arabicPeriod" startAt="6"/>
                      </a:pP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+mn-lt"/>
                        </a:rPr>
                        <a:t>Assesses fraud risk</a:t>
                      </a:r>
                    </a:p>
                    <a:p>
                      <a:pPr marL="346075" indent="-346075">
                        <a:lnSpc>
                          <a:spcPct val="110000"/>
                        </a:lnSpc>
                        <a:buFont typeface="+mj-lt"/>
                        <a:buAutoNum type="arabicPeriod" startAt="6"/>
                      </a:pP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+mn-lt"/>
                        </a:rPr>
                        <a:t>Identifies and analyzes significant change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5022698"/>
                  </a:ext>
                </a:extLst>
              </a:tr>
              <a:tr h="771472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Control</a:t>
                      </a:r>
                      <a:r>
                        <a:rPr lang="en-US" sz="1600" b="1" baseline="0" dirty="0" smtClean="0">
                          <a:solidFill>
                            <a:schemeClr val="bg1"/>
                          </a:solidFill>
                        </a:rPr>
                        <a:t> Activities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2C50"/>
                    </a:solidFill>
                  </a:tcPr>
                </a:tc>
                <a:tc>
                  <a:txBody>
                    <a:bodyPr/>
                    <a:lstStyle/>
                    <a:p>
                      <a:pPr marL="346075" indent="-346075">
                        <a:lnSpc>
                          <a:spcPct val="110000"/>
                        </a:lnSpc>
                        <a:buFont typeface="+mj-lt"/>
                        <a:buAutoNum type="arabicPeriod" startAt="10"/>
                      </a:pP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+mn-lt"/>
                        </a:rPr>
                        <a:t>Selects and develops control activities</a:t>
                      </a:r>
                    </a:p>
                    <a:p>
                      <a:pPr marL="346075" indent="-346075">
                        <a:lnSpc>
                          <a:spcPct val="110000"/>
                        </a:lnSpc>
                        <a:buFont typeface="+mj-lt"/>
                        <a:buAutoNum type="arabicPeriod" startAt="10"/>
                      </a:pP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+mn-lt"/>
                        </a:rPr>
                        <a:t>Selects and develops general controls over technology</a:t>
                      </a:r>
                    </a:p>
                    <a:p>
                      <a:pPr marL="346075" indent="-346075">
                        <a:lnSpc>
                          <a:spcPct val="110000"/>
                        </a:lnSpc>
                        <a:buFont typeface="+mj-lt"/>
                        <a:buAutoNum type="arabicPeriod" startAt="10"/>
                      </a:pP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+mn-lt"/>
                        </a:rPr>
                        <a:t>Deploys through policies and procedures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2C5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0733218"/>
                  </a:ext>
                </a:extLst>
              </a:tr>
              <a:tr h="771472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Information and</a:t>
                      </a:r>
                      <a:r>
                        <a:rPr lang="en-US" sz="1600" b="1" baseline="0" dirty="0" smtClean="0">
                          <a:solidFill>
                            <a:schemeClr val="bg1"/>
                          </a:solidFill>
                        </a:rPr>
                        <a:t> Communication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346075" indent="-346075">
                        <a:lnSpc>
                          <a:spcPct val="110000"/>
                        </a:lnSpc>
                        <a:buFont typeface="+mj-lt"/>
                        <a:buAutoNum type="arabicPeriod" startAt="13"/>
                      </a:pP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+mn-lt"/>
                        </a:rPr>
                        <a:t>Uses relevant information</a:t>
                      </a:r>
                    </a:p>
                    <a:p>
                      <a:pPr marL="346075" indent="-346075">
                        <a:lnSpc>
                          <a:spcPct val="110000"/>
                        </a:lnSpc>
                        <a:buFont typeface="+mj-lt"/>
                        <a:buAutoNum type="arabicPeriod" startAt="13"/>
                      </a:pP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+mn-lt"/>
                        </a:rPr>
                        <a:t>Communicates internally</a:t>
                      </a:r>
                    </a:p>
                    <a:p>
                      <a:pPr marL="346075" indent="-346075">
                        <a:lnSpc>
                          <a:spcPct val="110000"/>
                        </a:lnSpc>
                        <a:buFont typeface="+mj-lt"/>
                        <a:buAutoNum type="arabicPeriod" startAt="13"/>
                      </a:pP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+mn-lt"/>
                        </a:rPr>
                        <a:t>Communicates externally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169520"/>
                  </a:ext>
                </a:extLst>
              </a:tr>
              <a:tr h="546459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Monitoring</a:t>
                      </a:r>
                      <a:r>
                        <a:rPr lang="en-US" sz="1600" b="1" baseline="0" dirty="0" smtClean="0">
                          <a:solidFill>
                            <a:schemeClr val="bg1"/>
                          </a:solidFill>
                        </a:rPr>
                        <a:t> Activities</a:t>
                      </a:r>
                    </a:p>
                    <a:p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346075" indent="-346075">
                        <a:lnSpc>
                          <a:spcPct val="110000"/>
                        </a:lnSpc>
                        <a:buFont typeface="+mj-lt"/>
                        <a:buAutoNum type="arabicPeriod" startAt="16"/>
                      </a:pP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+mn-lt"/>
                        </a:rPr>
                        <a:t>Conducts ongoing and/or separate evaluations</a:t>
                      </a:r>
                    </a:p>
                    <a:p>
                      <a:pPr marL="346075" indent="-346075">
                        <a:lnSpc>
                          <a:spcPct val="110000"/>
                        </a:lnSpc>
                        <a:buFont typeface="+mj-lt"/>
                        <a:buAutoNum type="arabicPeriod" startAt="16"/>
                      </a:pP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+mn-lt"/>
                        </a:rPr>
                        <a:t>Evaluates and communicates deficiencies 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18878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138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Effective internal control provides reasonable assurance regarding the achievement of objectives and requires that:</a:t>
            </a:r>
          </a:p>
          <a:p>
            <a:pPr lvl="1"/>
            <a:r>
              <a:rPr lang="en-US" dirty="0"/>
              <a:t>Each component and each relevant principle is present and functioning.</a:t>
            </a:r>
          </a:p>
          <a:p>
            <a:pPr lvl="1"/>
            <a:r>
              <a:rPr lang="en-US" dirty="0"/>
              <a:t>The five components are operating together in an integrated manner.</a:t>
            </a:r>
          </a:p>
          <a:p>
            <a:r>
              <a:rPr lang="en-US" dirty="0"/>
              <a:t>Each principle is suitable to all entities; all principles are presumed relevant except in rare situations where management determines that a principle is not relevant to a component (e.g., governance, technology).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lang="en-US" sz="2800" dirty="0" smtClean="0"/>
              <a:t>COSO: Effective Internal Control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0700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b="1" dirty="0"/>
              <a:t>Operations: </a:t>
            </a:r>
            <a:r>
              <a:rPr lang="en-US" sz="2800" dirty="0"/>
              <a:t>Directed to effectiveness and efficiency, including operational and financial performance goals and safeguarding assets from loss.</a:t>
            </a:r>
          </a:p>
          <a:p>
            <a:r>
              <a:rPr lang="en-US" sz="2800" b="1" dirty="0"/>
              <a:t>Reporting: </a:t>
            </a:r>
            <a:r>
              <a:rPr lang="en-US" sz="2800" dirty="0"/>
              <a:t>Relate to internal and external financial and non-financial reporting, including reliability, transparency, timeliness, or other terms determined by standard setters, regulators, or the policies of the organization.</a:t>
            </a:r>
          </a:p>
          <a:p>
            <a:r>
              <a:rPr lang="en-US" sz="2800" b="1" dirty="0"/>
              <a:t>Compliance: </a:t>
            </a:r>
            <a:r>
              <a:rPr lang="en-US" sz="2800" dirty="0"/>
              <a:t>Pertain to adherence to applicable laws and regulations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COSO </a:t>
            </a:r>
            <a:r>
              <a:rPr lang="en-US" sz="3600" dirty="0" smtClean="0"/>
              <a:t>Categories </a:t>
            </a:r>
            <a:r>
              <a:rPr lang="en-US" sz="3600" dirty="0"/>
              <a:t>of Objectives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53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/>
              <a:t>Control Environment</a:t>
            </a:r>
          </a:p>
          <a:p>
            <a:pPr lvl="1"/>
            <a:r>
              <a:rPr lang="en-US" dirty="0"/>
              <a:t>Sets the tone of an organization.</a:t>
            </a:r>
          </a:p>
          <a:p>
            <a:pPr lvl="1"/>
            <a:r>
              <a:rPr lang="en-US" dirty="0"/>
              <a:t>Foundation for all other components of internal control, providing discipline and structure. </a:t>
            </a:r>
          </a:p>
          <a:p>
            <a:pPr lvl="1"/>
            <a:r>
              <a:rPr lang="en-US" dirty="0"/>
              <a:t>Factors include the integrity, ethical values, management’s operating style, delegation of authority systems, as well as the processes for managing and developing people in the organization.</a:t>
            </a:r>
          </a:p>
          <a:p>
            <a:r>
              <a:rPr lang="en-US" b="1" dirty="0"/>
              <a:t>Risk Assessment</a:t>
            </a:r>
          </a:p>
          <a:p>
            <a:pPr lvl="1"/>
            <a:r>
              <a:rPr lang="en-US" dirty="0"/>
              <a:t>External and internal sources that must be assessed.</a:t>
            </a:r>
          </a:p>
          <a:p>
            <a:pPr lvl="1"/>
            <a:r>
              <a:rPr lang="en-US" dirty="0"/>
              <a:t>Identification and analysis of relevant risks to the achievement of assigned objectives.</a:t>
            </a:r>
          </a:p>
          <a:p>
            <a:pPr lvl="1"/>
            <a:r>
              <a:rPr lang="en-US" dirty="0"/>
              <a:t>Evaluating what could go wrong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altLang="en-US" sz="2800" dirty="0" smtClean="0"/>
              <a:t>Five </a:t>
            </a:r>
            <a:r>
              <a:rPr lang="en-US" altLang="en-US" sz="2800" dirty="0"/>
              <a:t>Components of the COSO Integrated Framework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6145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Control Activities</a:t>
            </a:r>
          </a:p>
          <a:p>
            <a:pPr lvl="1"/>
            <a:r>
              <a:rPr lang="en-US" dirty="0"/>
              <a:t>Policies and procedures that help ensure </a:t>
            </a:r>
            <a:r>
              <a:rPr lang="en-US" dirty="0" smtClean="0"/>
              <a:t>management’s directives </a:t>
            </a:r>
            <a:r>
              <a:rPr lang="en-US" dirty="0"/>
              <a:t>are carried out.</a:t>
            </a:r>
          </a:p>
          <a:p>
            <a:r>
              <a:rPr lang="en-US" b="1" dirty="0"/>
              <a:t>Information &amp; Communication</a:t>
            </a:r>
          </a:p>
          <a:p>
            <a:pPr lvl="1"/>
            <a:r>
              <a:rPr lang="en-US" dirty="0"/>
              <a:t>Flow of information and how it is </a:t>
            </a:r>
            <a:r>
              <a:rPr lang="en-US" dirty="0" smtClean="0"/>
              <a:t>communicated </a:t>
            </a:r>
            <a:r>
              <a:rPr lang="en-US" dirty="0"/>
              <a:t>both upstream and downstream.</a:t>
            </a:r>
          </a:p>
          <a:p>
            <a:r>
              <a:rPr lang="en-US" b="1" dirty="0"/>
              <a:t>Monitoring</a:t>
            </a:r>
          </a:p>
          <a:p>
            <a:pPr lvl="1"/>
            <a:r>
              <a:rPr lang="en-US" dirty="0"/>
              <a:t>Internal control processes need to be monitored.</a:t>
            </a:r>
          </a:p>
          <a:p>
            <a:pPr lvl="1"/>
            <a:r>
              <a:rPr lang="en-US" dirty="0"/>
              <a:t>According to COSO, if internal controls are not </a:t>
            </a:r>
            <a:r>
              <a:rPr lang="en-US" dirty="0" smtClean="0"/>
              <a:t>monitored, </a:t>
            </a:r>
            <a:r>
              <a:rPr lang="en-US" dirty="0"/>
              <a:t>they do not exist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altLang="en-US" sz="2800" dirty="0"/>
              <a:t>Five Components of the COSO Integrated Framework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3299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Internal Controls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1547812" y="2432114"/>
            <a:ext cx="6124575" cy="1035050"/>
          </a:xfrm>
        </p:spPr>
        <p:txBody>
          <a:bodyPr/>
          <a:lstStyle/>
          <a:p>
            <a:pPr marL="0" indent="0" algn="ctr">
              <a:buNone/>
            </a:pPr>
            <a:r>
              <a:rPr lang="en-US" i="1" dirty="0" smtClean="0">
                <a:solidFill>
                  <a:schemeClr val="bg1"/>
                </a:solidFill>
              </a:rPr>
              <a:t>The Basics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44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D00FAA-2627-4B46-8188-AD174B872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Alan D. “A.J.” Bowers, Jr.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43174" y="1261275"/>
            <a:ext cx="6200777" cy="4732689"/>
          </a:xfrm>
        </p:spPr>
        <p:txBody>
          <a:bodyPr>
            <a:normAutofit fontScale="92500" lnSpcReduction="10000"/>
          </a:bodyPr>
          <a:lstStyle/>
          <a:p>
            <a:pPr marL="0" lvl="0" indent="0">
              <a:lnSpc>
                <a:spcPct val="120000"/>
              </a:lnSpc>
              <a:spcAft>
                <a:spcPts val="400"/>
              </a:spcAft>
              <a:buNone/>
            </a:pPr>
            <a:r>
              <a:rPr lang="en-US" sz="2400" b="1" dirty="0"/>
              <a:t>Alan D. “A.J.” Bowers, Jr</a:t>
            </a:r>
            <a:r>
              <a:rPr lang="en-US" sz="2400" b="1" dirty="0" smtClean="0"/>
              <a:t>., </a:t>
            </a:r>
            <a:r>
              <a:rPr lang="en-US" sz="2400" i="1" dirty="0" smtClean="0"/>
              <a:t>CPA, CITP</a:t>
            </a:r>
            <a:r>
              <a:rPr lang="en-US" sz="2400" b="1" dirty="0"/>
              <a:t/>
            </a:r>
            <a:br>
              <a:rPr lang="en-US" sz="2400" b="1" dirty="0"/>
            </a:br>
            <a:r>
              <a:rPr lang="en-US" sz="2400" b="1" dirty="0" smtClean="0"/>
              <a:t>Partner</a:t>
            </a:r>
            <a:r>
              <a:rPr lang="en-US" sz="2400" b="1" dirty="0"/>
              <a:t/>
            </a:r>
            <a:br>
              <a:rPr lang="en-US" sz="2400" b="1" dirty="0"/>
            </a:br>
            <a:r>
              <a:rPr lang="en-US" sz="2400" b="1" dirty="0"/>
              <a:t>Carr, Riggs &amp; Ingram - Albuquerque, NM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1300" b="1" u="sng" dirty="0"/>
          </a:p>
          <a:p>
            <a:pPr marL="0" indent="0">
              <a:lnSpc>
                <a:spcPct val="120000"/>
              </a:lnSpc>
              <a:spcAft>
                <a:spcPts val="400"/>
              </a:spcAft>
              <a:buNone/>
            </a:pPr>
            <a:r>
              <a:rPr lang="en-US" sz="1800" b="1" u="sng" dirty="0"/>
              <a:t>Professional Affiliations</a:t>
            </a:r>
          </a:p>
          <a:p>
            <a:pPr>
              <a:lnSpc>
                <a:spcPct val="110000"/>
              </a:lnSpc>
            </a:pPr>
            <a:r>
              <a:rPr lang="en-US" sz="1800" dirty="0" smtClean="0"/>
              <a:t>American </a:t>
            </a:r>
            <a:r>
              <a:rPr lang="en-US" sz="1800" dirty="0"/>
              <a:t>Institute of Certified Public </a:t>
            </a:r>
            <a:r>
              <a:rPr lang="en-US" sz="1800" dirty="0" smtClean="0"/>
              <a:t>Accountants </a:t>
            </a:r>
            <a:r>
              <a:rPr lang="en-US" sz="1800" dirty="0"/>
              <a:t>(AICPA) 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New Mexico Society of Certified Public Accountants (NMSCPA) 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Association of Government Accountants (AGA</a:t>
            </a:r>
            <a:r>
              <a:rPr lang="en-US" sz="1800" dirty="0" smtClean="0"/>
              <a:t>) – Albuquerque Chapter – President Elect</a:t>
            </a:r>
            <a:endParaRPr lang="en-US" sz="1800" dirty="0"/>
          </a:p>
          <a:p>
            <a:pPr>
              <a:lnSpc>
                <a:spcPct val="110000"/>
              </a:lnSpc>
            </a:pPr>
            <a:r>
              <a:rPr lang="en-US" sz="1800" dirty="0"/>
              <a:t>Government Financial Officers Association (GFOA’s) Special </a:t>
            </a:r>
            <a:r>
              <a:rPr lang="en-US" sz="1800" dirty="0" smtClean="0"/>
              <a:t>Review Committee </a:t>
            </a:r>
            <a:r>
              <a:rPr lang="en-US" sz="1800" dirty="0"/>
              <a:t>(SRC) for the Certificate of Achievement of </a:t>
            </a:r>
            <a:r>
              <a:rPr lang="en-US" sz="1800" dirty="0" smtClean="0"/>
              <a:t>Excellence in </a:t>
            </a:r>
            <a:r>
              <a:rPr lang="en-US" sz="1800" dirty="0"/>
              <a:t>Financial Reporting Program</a:t>
            </a:r>
          </a:p>
          <a:p>
            <a:pPr>
              <a:lnSpc>
                <a:spcPct val="110000"/>
              </a:lnSpc>
            </a:pPr>
            <a:r>
              <a:rPr lang="en-US" sz="1800" dirty="0" smtClean="0"/>
              <a:t>Approved </a:t>
            </a:r>
            <a:r>
              <a:rPr lang="en-US" sz="1800" dirty="0"/>
              <a:t>to answer questions for the AICPA’s Center for Plain </a:t>
            </a:r>
            <a:r>
              <a:rPr lang="en-US" sz="1800" dirty="0" smtClean="0"/>
              <a:t>English in </a:t>
            </a:r>
            <a:r>
              <a:rPr lang="en-US" sz="1800" dirty="0"/>
              <a:t>the Government </a:t>
            </a:r>
            <a:r>
              <a:rPr lang="en-US" sz="1800" dirty="0" smtClean="0"/>
              <a:t>Area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AICPA PCPS Technical Issuance Committee Member</a:t>
            </a:r>
          </a:p>
          <a:p>
            <a:pPr lvl="0" indent="-227013"/>
            <a:endParaRPr lang="en-US" sz="1200" dirty="0"/>
          </a:p>
          <a:p>
            <a:pPr lvl="0" indent="-227013"/>
            <a:endParaRPr lang="en-US" sz="1200" dirty="0"/>
          </a:p>
          <a:p>
            <a:pPr marL="0" indent="0">
              <a:spcBef>
                <a:spcPts val="0"/>
              </a:spcBef>
              <a:buNone/>
            </a:pPr>
            <a:endParaRPr lang="en-US" sz="1500" dirty="0"/>
          </a:p>
          <a:p>
            <a:endParaRPr lang="en-US" sz="15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18C924-301D-5845-803A-9BA042E48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" y="1340250"/>
            <a:ext cx="1590422" cy="2019299"/>
          </a:xfrm>
          <a:prstGeom prst="rect">
            <a:avLst/>
          </a:prstGeom>
          <a:ln w="38100">
            <a:solidFill>
              <a:srgbClr val="01426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059757-7682-3144-9115-EEAAB10DA9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151" y="1280325"/>
            <a:ext cx="1447800" cy="475198"/>
          </a:xfrm>
          <a:prstGeom prst="rect">
            <a:avLst/>
          </a:prstGeom>
        </p:spPr>
      </p:pic>
      <p:sp>
        <p:nvSpPr>
          <p:cNvPr id="6" name="Text Placeholder 5"/>
          <p:cNvSpPr txBox="1">
            <a:spLocks/>
          </p:cNvSpPr>
          <p:nvPr/>
        </p:nvSpPr>
        <p:spPr>
          <a:xfrm>
            <a:off x="457201" y="1244602"/>
            <a:ext cx="1847087" cy="427989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557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557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557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557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55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505.883.2727 (o)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557B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/>
              </a:rPr>
              <a:t>abowers@CRIcpa.com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557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8702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Understanding internal controls</a:t>
            </a:r>
          </a:p>
          <a:p>
            <a:pPr lvl="1"/>
            <a:r>
              <a:rPr lang="en-US" dirty="0"/>
              <a:t>Internal Controls – A </a:t>
            </a:r>
            <a:r>
              <a:rPr lang="en-US" b="1" u="sng" dirty="0"/>
              <a:t>process</a:t>
            </a:r>
            <a:r>
              <a:rPr lang="en-US" dirty="0"/>
              <a:t>, affected by those charged with governance, management, and other personnel, designed to provide assurance about the achievement of the </a:t>
            </a:r>
            <a:r>
              <a:rPr lang="en-US" dirty="0" smtClean="0"/>
              <a:t>entities’ </a:t>
            </a:r>
            <a:r>
              <a:rPr lang="en-US" dirty="0"/>
              <a:t>objectives. </a:t>
            </a:r>
          </a:p>
          <a:p>
            <a:pPr lvl="1"/>
            <a:r>
              <a:rPr lang="en-US" dirty="0"/>
              <a:t>Entities’ objectives – Reliable financial reporting, efficiencies and effectiveness of operating, compliance with applicable laws and regulations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Internal </a:t>
            </a:r>
            <a:r>
              <a:rPr lang="en-US" dirty="0" smtClean="0"/>
              <a:t>Controls: The </a:t>
            </a:r>
            <a:r>
              <a:rPr lang="en-US" dirty="0"/>
              <a:t>Basics </a:t>
            </a:r>
          </a:p>
        </p:txBody>
      </p:sp>
    </p:spTree>
    <p:extLst>
      <p:ext uri="{BB962C8B-B14F-4D97-AF65-F5344CB8AC3E}">
        <p14:creationId xmlns:p14="http://schemas.microsoft.com/office/powerpoint/2010/main" val="291769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Entity-level </a:t>
            </a:r>
            <a:r>
              <a:rPr lang="en-US" dirty="0"/>
              <a:t>Controls</a:t>
            </a:r>
          </a:p>
          <a:p>
            <a:pPr lvl="1"/>
            <a:r>
              <a:rPr lang="en-US" dirty="0"/>
              <a:t>Control Environment</a:t>
            </a:r>
          </a:p>
          <a:p>
            <a:pPr lvl="1"/>
            <a:r>
              <a:rPr lang="en-US" dirty="0"/>
              <a:t>Risk Assessment</a:t>
            </a:r>
          </a:p>
          <a:p>
            <a:pPr lvl="1"/>
            <a:r>
              <a:rPr lang="en-US" dirty="0"/>
              <a:t>Information and Communication</a:t>
            </a:r>
          </a:p>
          <a:p>
            <a:pPr lvl="1"/>
            <a:r>
              <a:rPr lang="en-US" dirty="0"/>
              <a:t>Monitoring</a:t>
            </a:r>
          </a:p>
          <a:p>
            <a:pPr lvl="1"/>
            <a:r>
              <a:rPr lang="en-US" dirty="0"/>
              <a:t>Financial Close and Reporting</a:t>
            </a:r>
          </a:p>
          <a:p>
            <a:pPr lvl="1"/>
            <a:r>
              <a:rPr lang="en-US" dirty="0"/>
              <a:t>IT General Controls</a:t>
            </a:r>
          </a:p>
          <a:p>
            <a:r>
              <a:rPr lang="en-US" dirty="0" smtClean="0"/>
              <a:t>Activity-level </a:t>
            </a:r>
            <a:r>
              <a:rPr lang="en-US" dirty="0"/>
              <a:t>Controls (Cash, Revenue, Expenditures, Capital Assets, etc</a:t>
            </a:r>
            <a:r>
              <a:rPr lang="en-US" dirty="0" smtClean="0"/>
              <a:t>.)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Internal Controls: The Basics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178" y="1316145"/>
            <a:ext cx="2052440" cy="208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02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Two Types of Internal Controls</a:t>
            </a:r>
          </a:p>
          <a:p>
            <a:pPr lvl="1"/>
            <a:r>
              <a:rPr lang="en-US" dirty="0"/>
              <a:t>Preventative</a:t>
            </a:r>
          </a:p>
          <a:p>
            <a:pPr lvl="2"/>
            <a:r>
              <a:rPr lang="en-US" dirty="0"/>
              <a:t>Designed to provide reasonable assurance that only valid transactions are recognized, approved, and submitted for </a:t>
            </a:r>
            <a:r>
              <a:rPr lang="en-US" dirty="0" smtClean="0"/>
              <a:t>processing.</a:t>
            </a:r>
          </a:p>
          <a:p>
            <a:pPr lvl="2"/>
            <a:r>
              <a:rPr lang="en-US" dirty="0" smtClean="0"/>
              <a:t>Most </a:t>
            </a:r>
            <a:r>
              <a:rPr lang="en-US" dirty="0"/>
              <a:t>preventative controls are applied before the processing activity occurs.</a:t>
            </a:r>
          </a:p>
          <a:p>
            <a:pPr lvl="1"/>
            <a:r>
              <a:rPr lang="en-US" dirty="0"/>
              <a:t>Detective</a:t>
            </a:r>
          </a:p>
          <a:p>
            <a:pPr lvl="2"/>
            <a:r>
              <a:rPr lang="en-US" dirty="0"/>
              <a:t>Detective controls are designed to provide reasonable assurance that errors or irregularities are discovered and corrected on a timely </a:t>
            </a:r>
            <a:r>
              <a:rPr lang="en-US" dirty="0" smtClean="0"/>
              <a:t>basis.</a:t>
            </a:r>
          </a:p>
          <a:p>
            <a:pPr lvl="2"/>
            <a:r>
              <a:rPr lang="en-US" dirty="0" smtClean="0"/>
              <a:t>Detective </a:t>
            </a:r>
            <a:r>
              <a:rPr lang="en-US" dirty="0"/>
              <a:t>controls are normally </a:t>
            </a:r>
            <a:r>
              <a:rPr lang="en-US" dirty="0" smtClean="0"/>
              <a:t>performed </a:t>
            </a:r>
            <a:r>
              <a:rPr lang="en-US" dirty="0"/>
              <a:t>after processing has been completed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Internal Controls</a:t>
            </a:r>
            <a:r>
              <a:rPr lang="en-US" dirty="0" smtClean="0"/>
              <a:t>: </a:t>
            </a:r>
            <a:r>
              <a:rPr lang="en-US" dirty="0"/>
              <a:t>The Basics </a:t>
            </a:r>
          </a:p>
        </p:txBody>
      </p:sp>
    </p:spTree>
    <p:extLst>
      <p:ext uri="{BB962C8B-B14F-4D97-AF65-F5344CB8AC3E}">
        <p14:creationId xmlns:p14="http://schemas.microsoft.com/office/powerpoint/2010/main" val="215832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Key Controls</a:t>
            </a:r>
          </a:p>
          <a:p>
            <a:pPr lvl="1"/>
            <a:r>
              <a:rPr lang="en-US" dirty="0"/>
              <a:t>Controls that significantly reduce the chance of a material misstatement or material noncompliance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Need to document assertions as well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Internal </a:t>
            </a:r>
            <a:r>
              <a:rPr lang="en-US" dirty="0" smtClean="0"/>
              <a:t>Controls: The Basics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08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Evaluating Internal Controls</a:t>
            </a:r>
          </a:p>
          <a:p>
            <a:pPr lvl="1"/>
            <a:r>
              <a:rPr lang="en-US" dirty="0"/>
              <a:t>Design and Implementation</a:t>
            </a:r>
          </a:p>
          <a:p>
            <a:pPr lvl="1"/>
            <a:r>
              <a:rPr lang="en-US" dirty="0"/>
              <a:t>Operating Effectiveness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Internal </a:t>
            </a:r>
            <a:r>
              <a:rPr lang="en-US" dirty="0" smtClean="0"/>
              <a:t>Controls: The Basics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70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44600"/>
            <a:ext cx="8229600" cy="4727222"/>
          </a:xfrm>
        </p:spPr>
        <p:txBody>
          <a:bodyPr>
            <a:normAutofit/>
          </a:bodyPr>
          <a:lstStyle/>
          <a:p>
            <a:r>
              <a:rPr lang="en-US" dirty="0"/>
              <a:t>The process for evaluating control design includes your consideration of:</a:t>
            </a:r>
          </a:p>
          <a:p>
            <a:pPr lvl="1"/>
            <a:r>
              <a:rPr lang="en-US" dirty="0"/>
              <a:t>The risk of what can go wrong at the assertion level.</a:t>
            </a:r>
          </a:p>
          <a:p>
            <a:pPr lvl="1"/>
            <a:r>
              <a:rPr lang="en-US" dirty="0"/>
              <a:t>The likelihood and significance of the risks, irrespective of internal control considerations.</a:t>
            </a:r>
          </a:p>
          <a:p>
            <a:pPr lvl="1"/>
            <a:r>
              <a:rPr lang="en-US" dirty="0"/>
              <a:t>The relevant control </a:t>
            </a:r>
            <a:r>
              <a:rPr lang="en-US" dirty="0" smtClean="0"/>
              <a:t>objectives (assertions).</a:t>
            </a:r>
            <a:endParaRPr lang="en-US" dirty="0"/>
          </a:p>
          <a:p>
            <a:pPr lvl="1"/>
            <a:r>
              <a:rPr lang="en-US" dirty="0"/>
              <a:t>The controls, either individually or in combination, that satisfy each control objective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Internal Controls: Evaluating </a:t>
            </a:r>
            <a:r>
              <a:rPr lang="en-US" dirty="0"/>
              <a:t>Control Design</a:t>
            </a:r>
          </a:p>
        </p:txBody>
      </p:sp>
    </p:spTree>
    <p:extLst>
      <p:ext uri="{BB962C8B-B14F-4D97-AF65-F5344CB8AC3E}">
        <p14:creationId xmlns:p14="http://schemas.microsoft.com/office/powerpoint/2010/main" val="279782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44600"/>
            <a:ext cx="8229600" cy="468206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To evaluate whether controls have been designed to satisfy each control objective, it is helpful to consider:</a:t>
            </a:r>
          </a:p>
          <a:p>
            <a:pPr lvl="1"/>
            <a:r>
              <a:rPr lang="en-US" dirty="0"/>
              <a:t>Whether the control or combination of controls would – if operated as designed – likely meet the control objective.</a:t>
            </a:r>
          </a:p>
          <a:p>
            <a:pPr lvl="1"/>
            <a:r>
              <a:rPr lang="en-US" dirty="0"/>
              <a:t>Whether the controls necessary to meet the control objective are in place.</a:t>
            </a:r>
          </a:p>
          <a:p>
            <a:pPr marL="338138" indent="0">
              <a:buNone/>
            </a:pPr>
            <a:r>
              <a:rPr lang="en-US" b="1" u="sng" dirty="0" smtClean="0"/>
              <a:t>The </a:t>
            </a:r>
            <a:r>
              <a:rPr lang="en-US" b="1" u="sng" dirty="0"/>
              <a:t>control objective for control activities in ICFR are the financial statement </a:t>
            </a:r>
            <a:r>
              <a:rPr lang="en-US" b="1" u="sng" dirty="0" smtClean="0"/>
              <a:t>assertions.</a:t>
            </a:r>
            <a:endParaRPr lang="en-US" b="1" u="sng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Internal Controls: Evaluating </a:t>
            </a:r>
            <a:r>
              <a:rPr lang="en-US" dirty="0"/>
              <a:t>Control Design</a:t>
            </a:r>
          </a:p>
        </p:txBody>
      </p:sp>
    </p:spTree>
    <p:extLst>
      <p:ext uri="{BB962C8B-B14F-4D97-AF65-F5344CB8AC3E}">
        <p14:creationId xmlns:p14="http://schemas.microsoft.com/office/powerpoint/2010/main" val="281606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Categorization of IT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09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t="18365" r="22261"/>
          <a:stretch/>
        </p:blipFill>
        <p:spPr>
          <a:xfrm>
            <a:off x="5645064" y="2267712"/>
            <a:ext cx="3000080" cy="2923399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374904" y="1364231"/>
            <a:ext cx="5020056" cy="4797301"/>
          </a:xfrm>
        </p:spPr>
        <p:txBody>
          <a:bodyPr>
            <a:normAutofit/>
          </a:bodyPr>
          <a:lstStyle/>
          <a:p>
            <a:pPr marL="285750" indent="-285750">
              <a:buClr>
                <a:srgbClr val="00B0F0"/>
              </a:buClr>
              <a:buFont typeface="Wingdings 3" panose="05040102010807070707" pitchFamily="18" charset="2"/>
              <a:buChar char="Æ"/>
              <a:defRPr/>
            </a:pPr>
            <a:r>
              <a:rPr lang="en-US" sz="2000" dirty="0"/>
              <a:t>What </a:t>
            </a:r>
            <a:r>
              <a:rPr lang="en-US" sz="2000" dirty="0" smtClean="0"/>
              <a:t>are the characteristics of the Information System (</a:t>
            </a:r>
            <a:r>
              <a:rPr lang="en-US" sz="2000" dirty="0"/>
              <a:t>as </a:t>
            </a:r>
            <a:r>
              <a:rPr lang="en-US" sz="2000" dirty="0" smtClean="0"/>
              <a:t>related </a:t>
            </a:r>
            <a:r>
              <a:rPr lang="en-US" sz="2000" dirty="0"/>
              <a:t>to ICFR)? </a:t>
            </a:r>
          </a:p>
          <a:p>
            <a:pPr marL="285750" indent="-285750">
              <a:buClr>
                <a:srgbClr val="00B0F0"/>
              </a:buClr>
              <a:buFont typeface="Wingdings 3" panose="05040102010807070707" pitchFamily="18" charset="2"/>
              <a:buChar char="Æ"/>
              <a:defRPr/>
            </a:pPr>
            <a:r>
              <a:rPr lang="en-US" sz="2000" dirty="0"/>
              <a:t>What are the risks to the data? </a:t>
            </a:r>
          </a:p>
          <a:p>
            <a:pPr marL="285750" indent="-285750">
              <a:buClr>
                <a:srgbClr val="00B0F0"/>
              </a:buClr>
              <a:buFont typeface="Wingdings 3" panose="05040102010807070707" pitchFamily="18" charset="2"/>
              <a:buChar char="Æ"/>
              <a:defRPr/>
            </a:pPr>
            <a:r>
              <a:rPr lang="en-US" sz="2000" dirty="0"/>
              <a:t>What is the impact if the risks are realized?</a:t>
            </a:r>
          </a:p>
          <a:p>
            <a:pPr marL="285750" indent="-285750">
              <a:buClr>
                <a:srgbClr val="00B0F0"/>
              </a:buClr>
              <a:buFont typeface="Wingdings 3" panose="05040102010807070707" pitchFamily="18" charset="2"/>
              <a:buChar char="Æ"/>
              <a:defRPr/>
            </a:pPr>
            <a:r>
              <a:rPr lang="en-US" sz="2000" dirty="0"/>
              <a:t>Factors to </a:t>
            </a:r>
            <a:r>
              <a:rPr lang="en-US" sz="2000" dirty="0" smtClean="0"/>
              <a:t>Consider: 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sz="2000" dirty="0"/>
              <a:t>C</a:t>
            </a:r>
            <a:r>
              <a:rPr lang="en-US" sz="2000" dirty="0" smtClean="0"/>
              <a:t>omplexity /level </a:t>
            </a:r>
            <a:r>
              <a:rPr lang="en-US" sz="2000" dirty="0"/>
              <a:t>of </a:t>
            </a:r>
            <a:r>
              <a:rPr lang="en-US" sz="2000" dirty="0" smtClean="0"/>
              <a:t>sophistication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sz="2000" dirty="0" smtClean="0"/>
              <a:t>Pervasiveness </a:t>
            </a:r>
            <a:r>
              <a:rPr lang="en-US" sz="2000" dirty="0"/>
              <a:t>to </a:t>
            </a:r>
            <a:r>
              <a:rPr lang="en-US" sz="2000" dirty="0" smtClean="0"/>
              <a:t>operations</a:t>
            </a: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sz="2000" dirty="0" smtClean="0"/>
              <a:t>System </a:t>
            </a:r>
            <a:r>
              <a:rPr lang="en-US" sz="2000" dirty="0"/>
              <a:t>changes </a:t>
            </a:r>
            <a:r>
              <a:rPr lang="en-US" sz="2000" dirty="0" smtClean="0"/>
              <a:t>during the year </a:t>
            </a:r>
            <a:endParaRPr lang="en-US" sz="2000" dirty="0"/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sz="2000" dirty="0" smtClean="0"/>
              <a:t>Extent data </a:t>
            </a:r>
            <a:r>
              <a:rPr lang="en-US" sz="2000" dirty="0"/>
              <a:t>is shared among </a:t>
            </a:r>
            <a:r>
              <a:rPr lang="en-US" sz="2000" dirty="0" smtClean="0"/>
              <a:t>applications </a:t>
            </a:r>
            <a:endParaRPr lang="en-US" sz="2000" dirty="0"/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sz="2000" dirty="0"/>
              <a:t>Whether significant audit evidence is available only in electronic </a:t>
            </a:r>
            <a:r>
              <a:rPr lang="en-US" sz="2000" dirty="0" smtClean="0"/>
              <a:t>form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Categorization of IT Systems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217920" y="2807208"/>
            <a:ext cx="1894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How do we determine the IS level?</a:t>
            </a:r>
            <a:endParaRPr lang="en-US" sz="2400" dirty="0"/>
          </a:p>
        </p:txBody>
      </p:sp>
      <p:sp>
        <p:nvSpPr>
          <p:cNvPr id="3" name="Rounded Rectangle 2"/>
          <p:cNvSpPr/>
          <p:nvPr/>
        </p:nvSpPr>
        <p:spPr>
          <a:xfrm>
            <a:off x="201168" y="1060704"/>
            <a:ext cx="5193792" cy="4764024"/>
          </a:xfrm>
          <a:prstGeom prst="roundRect">
            <a:avLst/>
          </a:prstGeom>
          <a:noFill/>
          <a:ln>
            <a:solidFill>
              <a:srgbClr val="91C84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99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Financial Statement Audit Requirements </a:t>
            </a:r>
            <a:r>
              <a:rPr lang="en-US" dirty="0" smtClean="0"/>
              <a:t>Related </a:t>
            </a:r>
            <a:r>
              <a:rPr lang="en-US" dirty="0"/>
              <a:t>to IT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265" y="2469933"/>
            <a:ext cx="1849821" cy="184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16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Introductory Questions</a:t>
            </a:r>
          </a:p>
          <a:p>
            <a:r>
              <a:rPr lang="en-US" dirty="0" smtClean="0"/>
              <a:t>Internal Controls: The Basics</a:t>
            </a:r>
          </a:p>
          <a:p>
            <a:r>
              <a:rPr lang="en-US" dirty="0" smtClean="0"/>
              <a:t>Financial Statement Audit Requirements Related to IT </a:t>
            </a:r>
          </a:p>
          <a:p>
            <a:r>
              <a:rPr lang="en-US" dirty="0" smtClean="0"/>
              <a:t>IT General Controls (ITGCs) and Application Controls</a:t>
            </a:r>
          </a:p>
          <a:p>
            <a:r>
              <a:rPr lang="en-US" dirty="0" smtClean="0"/>
              <a:t>What is Not Part of a Financial Statement Audit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44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51760" y="1244600"/>
            <a:ext cx="6035040" cy="430530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0B0F0"/>
                </a:solidFill>
              </a:rPr>
              <a:t>AU-C 315.19</a:t>
            </a:r>
          </a:p>
          <a:p>
            <a:pPr marL="0" indent="0" fontAlgn="base">
              <a:buNone/>
            </a:pPr>
            <a:r>
              <a:rPr lang="en-US" b="1" dirty="0"/>
              <a:t>O</a:t>
            </a:r>
            <a:r>
              <a:rPr lang="en-US" b="1" dirty="0" smtClean="0"/>
              <a:t>btain </a:t>
            </a:r>
            <a:r>
              <a:rPr lang="en-US" b="1" dirty="0"/>
              <a:t>an understanding of the information system</a:t>
            </a:r>
            <a:r>
              <a:rPr lang="en-US" dirty="0"/>
              <a:t>, including the related business processes relevant to financial </a:t>
            </a:r>
            <a:r>
              <a:rPr lang="en-US" dirty="0" smtClean="0"/>
              <a:t>reporting:</a:t>
            </a:r>
            <a:endParaRPr lang="en-US" dirty="0"/>
          </a:p>
          <a:p>
            <a:pPr marL="457200" indent="-338138" fontAlgn="base">
              <a:buClr>
                <a:srgbClr val="00B0F0"/>
              </a:buClr>
              <a:buFont typeface="Wingdings 3" panose="05040102010807070707" pitchFamily="18" charset="2"/>
              <a:buChar char="Æ"/>
            </a:pPr>
            <a:r>
              <a:rPr lang="en-US" dirty="0" smtClean="0"/>
              <a:t>Significant classes </a:t>
            </a:r>
            <a:r>
              <a:rPr lang="en-US" dirty="0"/>
              <a:t>of </a:t>
            </a:r>
            <a:r>
              <a:rPr lang="en-US" dirty="0" smtClean="0"/>
              <a:t>transactions</a:t>
            </a:r>
          </a:p>
          <a:p>
            <a:pPr marL="457200" indent="-338138" fontAlgn="base">
              <a:buClr>
                <a:srgbClr val="00B0F0"/>
              </a:buClr>
              <a:buFont typeface="Wingdings 3" panose="05040102010807070707" pitchFamily="18" charset="2"/>
              <a:buChar char="Æ"/>
            </a:pPr>
            <a:r>
              <a:rPr lang="en-US" dirty="0" smtClean="0"/>
              <a:t>Procedures by </a:t>
            </a:r>
            <a:r>
              <a:rPr lang="en-US" dirty="0"/>
              <a:t>which </a:t>
            </a:r>
            <a:r>
              <a:rPr lang="en-US" dirty="0" smtClean="0"/>
              <a:t>transactions </a:t>
            </a:r>
            <a:r>
              <a:rPr lang="en-US" dirty="0"/>
              <a:t>are </a:t>
            </a:r>
            <a:r>
              <a:rPr lang="en-US" b="1" dirty="0"/>
              <a:t>initiated, authorized, recorded, processed, </a:t>
            </a:r>
            <a:r>
              <a:rPr lang="en-US" b="1" dirty="0" smtClean="0"/>
              <a:t>corrected, </a:t>
            </a:r>
            <a:r>
              <a:rPr lang="en-US" b="1" dirty="0"/>
              <a:t>transferred </a:t>
            </a:r>
            <a:r>
              <a:rPr lang="en-US" b="1" dirty="0" smtClean="0"/>
              <a:t>to GL, </a:t>
            </a:r>
            <a:r>
              <a:rPr lang="en-US" b="1" dirty="0"/>
              <a:t>and reported in </a:t>
            </a:r>
            <a:r>
              <a:rPr lang="en-US" b="1" dirty="0" smtClean="0"/>
              <a:t>financial statements</a:t>
            </a:r>
          </a:p>
          <a:p>
            <a:pPr marL="457200" indent="-338138" fontAlgn="base">
              <a:buClr>
                <a:srgbClr val="00B0F0"/>
              </a:buClr>
              <a:buFont typeface="Wingdings 3" panose="05040102010807070707" pitchFamily="18" charset="2"/>
              <a:buChar char="Æ"/>
            </a:pPr>
            <a:r>
              <a:rPr lang="en-US" dirty="0"/>
              <a:t>R</a:t>
            </a:r>
            <a:r>
              <a:rPr lang="en-US" dirty="0" smtClean="0"/>
              <a:t>elated </a:t>
            </a:r>
            <a:r>
              <a:rPr lang="en-US" dirty="0"/>
              <a:t>accounting records </a:t>
            </a:r>
            <a:r>
              <a:rPr lang="en-US" dirty="0" smtClean="0"/>
              <a:t>(manual or electronic form) supporting accounts and disclosures in financial statements</a:t>
            </a:r>
          </a:p>
          <a:p>
            <a:pPr marL="457200" indent="-338138" fontAlgn="base">
              <a:buClr>
                <a:srgbClr val="00B0F0"/>
              </a:buClr>
              <a:buFont typeface="Wingdings 3" panose="05040102010807070707" pitchFamily="18" charset="2"/>
              <a:buChar char="Æ"/>
            </a:pPr>
            <a:r>
              <a:rPr lang="en-US" dirty="0"/>
              <a:t>F</a:t>
            </a:r>
            <a:r>
              <a:rPr lang="en-US" dirty="0" smtClean="0"/>
              <a:t>inancial statement close and reporting process</a:t>
            </a:r>
          </a:p>
          <a:p>
            <a:pPr marL="457200" indent="-338138" fontAlgn="base">
              <a:buClr>
                <a:srgbClr val="00B0F0"/>
              </a:buClr>
              <a:buFont typeface="Wingdings 3" panose="05040102010807070707" pitchFamily="18" charset="2"/>
              <a:buChar char="Æ"/>
            </a:pPr>
            <a:r>
              <a:rPr lang="en-US" dirty="0" smtClean="0"/>
              <a:t>Controls </a:t>
            </a:r>
            <a:r>
              <a:rPr lang="en-US" dirty="0"/>
              <a:t>surrounding journal </a:t>
            </a:r>
            <a:r>
              <a:rPr lang="en-US" dirty="0" smtClean="0"/>
              <a:t>entries </a:t>
            </a:r>
            <a:r>
              <a:rPr lang="en-US" dirty="0"/>
              <a:t>used to record nonrecurring, unusual transactions, or </a:t>
            </a:r>
            <a:r>
              <a:rPr lang="en-US" dirty="0" smtClean="0"/>
              <a:t>adjustments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Requirements of AU-C 315</a:t>
            </a:r>
            <a:endParaRPr lang="en-US" b="1" dirty="0"/>
          </a:p>
        </p:txBody>
      </p:sp>
      <p:sp>
        <p:nvSpPr>
          <p:cNvPr id="5" name="Rounded Rectangle 4"/>
          <p:cNvSpPr/>
          <p:nvPr/>
        </p:nvSpPr>
        <p:spPr>
          <a:xfrm>
            <a:off x="1372548" y="996696"/>
            <a:ext cx="7531989" cy="4837176"/>
          </a:xfrm>
          <a:prstGeom prst="roundRect">
            <a:avLst/>
          </a:prstGeom>
          <a:noFill/>
          <a:ln>
            <a:solidFill>
              <a:srgbClr val="91C84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064" y="2231136"/>
            <a:ext cx="2286040" cy="228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81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32852" y="1244600"/>
            <a:ext cx="6053948" cy="430530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0B0F0"/>
                </a:solidFill>
              </a:rPr>
              <a:t>AU-C 315.21 - .22</a:t>
            </a:r>
          </a:p>
          <a:p>
            <a:pPr marL="0" indent="0" fontAlgn="base">
              <a:buNone/>
            </a:pPr>
            <a:r>
              <a:rPr lang="en-US" i="1" dirty="0"/>
              <a:t>Control activities relevant to the </a:t>
            </a:r>
            <a:r>
              <a:rPr lang="en-US" i="1" dirty="0" smtClean="0"/>
              <a:t>audit</a:t>
            </a:r>
          </a:p>
          <a:p>
            <a:pPr fontAlgn="base">
              <a:buClr>
                <a:srgbClr val="00B0F0"/>
              </a:buClr>
              <a:buFont typeface="Wingdings 3" panose="05040102010807070707" pitchFamily="18" charset="2"/>
              <a:buChar char="Æ"/>
            </a:pPr>
            <a:r>
              <a:rPr lang="en-US" dirty="0" smtClean="0"/>
              <a:t>Control </a:t>
            </a:r>
            <a:r>
              <a:rPr lang="en-US" dirty="0"/>
              <a:t>activities the auditor judges </a:t>
            </a:r>
            <a:r>
              <a:rPr lang="en-US" dirty="0" smtClean="0"/>
              <a:t>necessary </a:t>
            </a:r>
            <a:r>
              <a:rPr lang="en-US" dirty="0"/>
              <a:t>to understand in order to assess the </a:t>
            </a:r>
            <a:r>
              <a:rPr lang="en-US" dirty="0" smtClean="0"/>
              <a:t>RMM </a:t>
            </a:r>
            <a:r>
              <a:rPr lang="en-US" dirty="0"/>
              <a:t>at the assertion level and design further audit procedures responsive to assessed </a:t>
            </a:r>
            <a:r>
              <a:rPr lang="en-US" dirty="0" smtClean="0"/>
              <a:t>risks </a:t>
            </a:r>
          </a:p>
          <a:p>
            <a:pPr fontAlgn="base">
              <a:buClr>
                <a:srgbClr val="00B0F0"/>
              </a:buClr>
              <a:buFont typeface="Wingdings 3" panose="05040102010807070707" pitchFamily="18" charset="2"/>
              <a:buChar char="Æ"/>
            </a:pPr>
            <a:r>
              <a:rPr lang="en-US" dirty="0" smtClean="0"/>
              <a:t>Not required to understand all </a:t>
            </a:r>
            <a:r>
              <a:rPr lang="en-US" dirty="0"/>
              <a:t>the control activities </a:t>
            </a:r>
            <a:r>
              <a:rPr lang="en-US" dirty="0" smtClean="0"/>
              <a:t>but should </a:t>
            </a:r>
            <a:r>
              <a:rPr lang="en-US" dirty="0"/>
              <a:t>obtain an understanding </a:t>
            </a:r>
            <a:r>
              <a:rPr lang="en-US" dirty="0" smtClean="0"/>
              <a:t>for </a:t>
            </a:r>
            <a:r>
              <a:rPr lang="en-US" b="1" dirty="0"/>
              <a:t>material account </a:t>
            </a:r>
            <a:r>
              <a:rPr lang="en-US" b="1" dirty="0" smtClean="0"/>
              <a:t>balances (i.e. significant audit areas)</a:t>
            </a:r>
            <a:endParaRPr lang="en-US" dirty="0"/>
          </a:p>
          <a:p>
            <a:pPr fontAlgn="base">
              <a:buClr>
                <a:srgbClr val="00B0F0"/>
              </a:buClr>
              <a:buFont typeface="Wingdings 3" panose="05040102010807070707" pitchFamily="18" charset="2"/>
              <a:buChar char="Æ"/>
            </a:pPr>
            <a:r>
              <a:rPr lang="en-US" dirty="0" smtClean="0"/>
              <a:t>The </a:t>
            </a:r>
            <a:r>
              <a:rPr lang="en-US" dirty="0"/>
              <a:t>auditor should obtain an understanding of how the entity has responded to </a:t>
            </a:r>
            <a:r>
              <a:rPr lang="en-US" b="1" dirty="0"/>
              <a:t>risks arising from </a:t>
            </a:r>
            <a:r>
              <a:rPr lang="en-US" b="1" dirty="0" smtClean="0"/>
              <a:t>IT</a:t>
            </a:r>
            <a:r>
              <a:rPr lang="en-US" dirty="0"/>
              <a:t> 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Requirements of AU-C 315</a:t>
            </a:r>
            <a:endParaRPr lang="en-US" b="1" dirty="0"/>
          </a:p>
        </p:txBody>
      </p:sp>
      <p:sp>
        <p:nvSpPr>
          <p:cNvPr id="5" name="Rounded Rectangle 4"/>
          <p:cNvSpPr/>
          <p:nvPr/>
        </p:nvSpPr>
        <p:spPr>
          <a:xfrm>
            <a:off x="1481959" y="1061182"/>
            <a:ext cx="7204841" cy="4730018"/>
          </a:xfrm>
          <a:prstGeom prst="roundRect">
            <a:avLst/>
          </a:prstGeom>
          <a:noFill/>
          <a:ln>
            <a:solidFill>
              <a:srgbClr val="91C84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46852" y="2267575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2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554480" y="987552"/>
            <a:ext cx="7132320" cy="4800600"/>
          </a:xfrm>
          <a:prstGeom prst="roundRect">
            <a:avLst/>
          </a:prstGeom>
          <a:noFill/>
          <a:ln>
            <a:solidFill>
              <a:srgbClr val="91C84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88336" y="1244600"/>
            <a:ext cx="5998464" cy="430530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i="1" dirty="0" smtClean="0"/>
              <a:t>Control activities that are </a:t>
            </a:r>
            <a:r>
              <a:rPr lang="en-US" i="1" u="sng" dirty="0" smtClean="0"/>
              <a:t>always</a:t>
            </a:r>
            <a:r>
              <a:rPr lang="en-US" i="1" dirty="0" smtClean="0"/>
              <a:t> relevant to the audit 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00B0F0"/>
                </a:solidFill>
              </a:rPr>
              <a:t>(Q&amp;A 8200.20)</a:t>
            </a:r>
          </a:p>
          <a:p>
            <a:pPr marL="401638" lvl="1" indent="-346075" fontAlgn="base">
              <a:buClr>
                <a:srgbClr val="00B0F0"/>
              </a:buClr>
              <a:buFont typeface="Wingdings 3" panose="05040102010807070707" pitchFamily="18" charset="2"/>
              <a:buChar char="Æ"/>
            </a:pPr>
            <a:r>
              <a:rPr lang="en-US" dirty="0"/>
              <a:t>A</a:t>
            </a:r>
            <a:r>
              <a:rPr lang="en-US" dirty="0" smtClean="0"/>
              <a:t>ddress </a:t>
            </a:r>
            <a:r>
              <a:rPr lang="en-US" dirty="0"/>
              <a:t>significant </a:t>
            </a:r>
            <a:r>
              <a:rPr lang="en-US" dirty="0" smtClean="0"/>
              <a:t>risks</a:t>
            </a:r>
            <a:endParaRPr lang="en-US" dirty="0"/>
          </a:p>
          <a:p>
            <a:pPr marL="401638" lvl="1" indent="-346075" fontAlgn="base">
              <a:buClr>
                <a:srgbClr val="00B0F0"/>
              </a:buClr>
              <a:buFont typeface="Wingdings 3" panose="05040102010807070707" pitchFamily="18" charset="2"/>
              <a:buChar char="Æ"/>
            </a:pPr>
            <a:r>
              <a:rPr lang="en-US" dirty="0" smtClean="0"/>
              <a:t>Relevant </a:t>
            </a:r>
            <a:r>
              <a:rPr lang="en-US" dirty="0"/>
              <a:t>to fraud </a:t>
            </a:r>
            <a:r>
              <a:rPr lang="en-US" dirty="0" smtClean="0"/>
              <a:t>risks</a:t>
            </a:r>
            <a:endParaRPr lang="en-US" dirty="0"/>
          </a:p>
          <a:p>
            <a:pPr marL="401638" lvl="1" indent="-346075" fontAlgn="base">
              <a:buClr>
                <a:srgbClr val="00B0F0"/>
              </a:buClr>
              <a:buFont typeface="Wingdings 3" panose="05040102010807070707" pitchFamily="18" charset="2"/>
              <a:buChar char="Æ"/>
            </a:pPr>
            <a:r>
              <a:rPr lang="en-US" dirty="0" smtClean="0"/>
              <a:t>Address </a:t>
            </a:r>
            <a:r>
              <a:rPr lang="en-US" dirty="0"/>
              <a:t>risks for which substantive procedures alone do not provide sufficient </a:t>
            </a:r>
            <a:r>
              <a:rPr lang="en-US" dirty="0" smtClean="0"/>
              <a:t>evidence</a:t>
            </a:r>
            <a:endParaRPr lang="en-US" dirty="0"/>
          </a:p>
          <a:p>
            <a:pPr marL="401638" lvl="1" indent="-346075" fontAlgn="base">
              <a:buClr>
                <a:srgbClr val="00B0F0"/>
              </a:buClr>
              <a:buFont typeface="Wingdings 3" panose="05040102010807070707" pitchFamily="18" charset="2"/>
              <a:buChar char="Æ"/>
            </a:pPr>
            <a:r>
              <a:rPr lang="en-US" dirty="0"/>
              <a:t>A</a:t>
            </a:r>
            <a:r>
              <a:rPr lang="en-US" dirty="0" smtClean="0"/>
              <a:t>ddress </a:t>
            </a:r>
            <a:r>
              <a:rPr lang="en-US" dirty="0"/>
              <a:t>risks for which the auditor intends to rely on the operating effectiveness of controls in determining the nature, timing, and extent of substantive </a:t>
            </a:r>
            <a:r>
              <a:rPr lang="en-US" dirty="0" smtClean="0"/>
              <a:t>procedures</a:t>
            </a:r>
            <a:endParaRPr lang="en-US" dirty="0"/>
          </a:p>
          <a:p>
            <a:pPr marL="401638" lvl="1" indent="-346075" fontAlgn="base">
              <a:buClr>
                <a:srgbClr val="00B0F0"/>
              </a:buClr>
              <a:buFont typeface="Wingdings 3" panose="05040102010807070707" pitchFamily="18" charset="2"/>
              <a:buChar char="Æ"/>
            </a:pPr>
            <a:r>
              <a:rPr lang="en-US" dirty="0" smtClean="0"/>
              <a:t>Control </a:t>
            </a:r>
            <a:r>
              <a:rPr lang="en-US" dirty="0"/>
              <a:t>activities over journal </a:t>
            </a:r>
            <a:r>
              <a:rPr lang="en-US" dirty="0" smtClean="0"/>
              <a:t>entries</a:t>
            </a:r>
          </a:p>
          <a:p>
            <a:pPr marL="401638" lvl="1" indent="-346075" fontAlgn="base">
              <a:buClr>
                <a:srgbClr val="00B0F0"/>
              </a:buClr>
              <a:buFont typeface="Wingdings 3" panose="05040102010807070707" pitchFamily="18" charset="2"/>
              <a:buChar char="Æ"/>
            </a:pPr>
            <a:r>
              <a:rPr lang="en-US" dirty="0" smtClean="0"/>
              <a:t>Entity responses to </a:t>
            </a:r>
            <a:r>
              <a:rPr lang="en-US" dirty="0"/>
              <a:t>risks arising from IT that may affect the design or implementation of control </a:t>
            </a:r>
            <a:r>
              <a:rPr lang="en-US" dirty="0" smtClean="0"/>
              <a:t>activities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 of AU-C 315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336" y="2258608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 of AU-C 315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11C62D5-745C-DF45-A0D4-432E56A6CA80}"/>
              </a:ext>
            </a:extLst>
          </p:cNvPr>
          <p:cNvSpPr txBox="1"/>
          <p:nvPr/>
        </p:nvSpPr>
        <p:spPr>
          <a:xfrm>
            <a:off x="3474720" y="2494951"/>
            <a:ext cx="2194560" cy="1828800"/>
          </a:xfrm>
          <a:prstGeom prst="hexagon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r>
              <a:rPr lang="en-US" b="1" dirty="0">
                <a:ln w="0"/>
                <a:solidFill>
                  <a:schemeClr val="tx1"/>
                </a:solidFill>
              </a:rPr>
              <a:t>RISKS ARISING FROM IT</a:t>
            </a:r>
          </a:p>
          <a:p>
            <a:pPr algn="ctr"/>
            <a:endParaRPr lang="en-US" b="1" dirty="0">
              <a:ln w="0"/>
              <a:solidFill>
                <a:srgbClr val="FFD380"/>
              </a:solidFill>
            </a:endParaRPr>
          </a:p>
          <a:p>
            <a:pPr algn="ctr"/>
            <a:r>
              <a:rPr lang="en-US" sz="1600" b="1" i="1" dirty="0">
                <a:ln w="0"/>
                <a:solidFill>
                  <a:srgbClr val="00B0F0"/>
                </a:solidFill>
              </a:rPr>
              <a:t>AU-C 315.A64</a:t>
            </a:r>
            <a:endParaRPr lang="en-US" sz="1600" b="1" i="1" dirty="0">
              <a:solidFill>
                <a:srgbClr val="00B0F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6AEC0EB-BD72-3346-9ECF-D89C5DEA0094}"/>
              </a:ext>
            </a:extLst>
          </p:cNvPr>
          <p:cNvSpPr txBox="1"/>
          <p:nvPr/>
        </p:nvSpPr>
        <p:spPr>
          <a:xfrm>
            <a:off x="1261872" y="1181338"/>
            <a:ext cx="1904425" cy="1097280"/>
          </a:xfrm>
          <a:prstGeom prst="roundRect">
            <a:avLst/>
          </a:prstGeom>
          <a:solidFill>
            <a:schemeClr val="bg1"/>
          </a:solidFill>
          <a:ln>
            <a:solidFill>
              <a:srgbClr val="91C84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pPr algn="ctr"/>
            <a:r>
              <a:rPr lang="en-US" sz="1400" dirty="0"/>
              <a:t>Reliance on </a:t>
            </a:r>
            <a:r>
              <a:rPr lang="en-US" sz="1400" dirty="0" smtClean="0"/>
              <a:t>systems inaccurately </a:t>
            </a:r>
            <a:r>
              <a:rPr lang="en-US" sz="1400" dirty="0"/>
              <a:t>processing data, processing inaccurate data, or both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D56F88B-DC12-874A-8539-7CA545FEB7E5}"/>
              </a:ext>
            </a:extLst>
          </p:cNvPr>
          <p:cNvSpPr txBox="1"/>
          <p:nvPr/>
        </p:nvSpPr>
        <p:spPr>
          <a:xfrm>
            <a:off x="5977703" y="1181338"/>
            <a:ext cx="1828800" cy="1097280"/>
          </a:xfrm>
          <a:prstGeom prst="roundRect">
            <a:avLst/>
          </a:prstGeom>
          <a:solidFill>
            <a:schemeClr val="bg1"/>
          </a:solidFill>
          <a:ln>
            <a:solidFill>
              <a:srgbClr val="91C84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pPr algn="ctr"/>
            <a:r>
              <a:rPr lang="en-US" sz="1400" dirty="0"/>
              <a:t>Unauthorized access to data that may result in destruction of data or improper changes to data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F659FCB-80CF-974F-AB4F-C5AFAE1D9417}"/>
              </a:ext>
            </a:extLst>
          </p:cNvPr>
          <p:cNvSpPr txBox="1"/>
          <p:nvPr/>
        </p:nvSpPr>
        <p:spPr>
          <a:xfrm>
            <a:off x="6516088" y="2882080"/>
            <a:ext cx="1828800" cy="1097280"/>
          </a:xfrm>
          <a:prstGeom prst="roundRect">
            <a:avLst/>
          </a:prstGeom>
          <a:solidFill>
            <a:schemeClr val="bg1"/>
          </a:solidFill>
          <a:ln>
            <a:solidFill>
              <a:srgbClr val="91C84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pPr algn="ctr"/>
            <a:r>
              <a:rPr lang="en-US" sz="1400" dirty="0"/>
              <a:t>Inappropriate IT personnel access/break down of segregation of duties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59AB39B-50BE-1048-9641-C15F34472F16}"/>
              </a:ext>
            </a:extLst>
          </p:cNvPr>
          <p:cNvSpPr txBox="1"/>
          <p:nvPr/>
        </p:nvSpPr>
        <p:spPr>
          <a:xfrm>
            <a:off x="5977703" y="4579382"/>
            <a:ext cx="1828800" cy="1097280"/>
          </a:xfrm>
          <a:prstGeom prst="roundRect">
            <a:avLst/>
          </a:prstGeom>
          <a:solidFill>
            <a:schemeClr val="bg1"/>
          </a:solidFill>
          <a:ln>
            <a:solidFill>
              <a:srgbClr val="91C84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pPr algn="ctr"/>
            <a:r>
              <a:rPr lang="en-US" sz="1400" dirty="0"/>
              <a:t>Unauthorized </a:t>
            </a:r>
            <a:br>
              <a:rPr lang="en-US" sz="1400" dirty="0"/>
            </a:br>
            <a:r>
              <a:rPr lang="en-US" sz="1400" dirty="0"/>
              <a:t>changes to data in master files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37B202E-5B3E-F247-8420-2064DDE36DFC}"/>
              </a:ext>
            </a:extLst>
          </p:cNvPr>
          <p:cNvSpPr txBox="1"/>
          <p:nvPr/>
        </p:nvSpPr>
        <p:spPr>
          <a:xfrm>
            <a:off x="1337497" y="4579382"/>
            <a:ext cx="1828800" cy="1097280"/>
          </a:xfrm>
          <a:prstGeom prst="roundRect">
            <a:avLst/>
          </a:prstGeom>
          <a:solidFill>
            <a:schemeClr val="bg1"/>
          </a:solidFill>
          <a:ln>
            <a:solidFill>
              <a:srgbClr val="91C84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pPr algn="ctr"/>
            <a:r>
              <a:rPr lang="en-US" sz="1400" dirty="0"/>
              <a:t>Unauthorized changes to systems or programs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856CE74-E7C2-5D44-A946-1DC7EF226B58}"/>
              </a:ext>
            </a:extLst>
          </p:cNvPr>
          <p:cNvSpPr txBox="1"/>
          <p:nvPr/>
        </p:nvSpPr>
        <p:spPr>
          <a:xfrm>
            <a:off x="755395" y="2860711"/>
            <a:ext cx="1828800" cy="1097280"/>
          </a:xfrm>
          <a:prstGeom prst="roundRect">
            <a:avLst/>
          </a:prstGeom>
          <a:solidFill>
            <a:schemeClr val="bg1"/>
          </a:solidFill>
          <a:ln>
            <a:solidFill>
              <a:srgbClr val="91C84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pPr algn="ctr"/>
            <a:r>
              <a:rPr lang="en-US" sz="1400" dirty="0"/>
              <a:t>Failure to make necessary changes to systems or programs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0E9D691-0B55-2C47-8BD8-96CA84E17D2F}"/>
              </a:ext>
            </a:extLst>
          </p:cNvPr>
          <p:cNvCxnSpPr>
            <a:cxnSpLocks/>
            <a:stCxn id="29" idx="5"/>
          </p:cNvCxnSpPr>
          <p:nvPr/>
        </p:nvCxnSpPr>
        <p:spPr>
          <a:xfrm flipV="1">
            <a:off x="5212080" y="1729978"/>
            <a:ext cx="765623" cy="76497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B24A1930-F9D4-8E44-8ACC-681BD68C2E51}"/>
              </a:ext>
            </a:extLst>
          </p:cNvPr>
          <p:cNvCxnSpPr>
            <a:cxnSpLocks/>
          </p:cNvCxnSpPr>
          <p:nvPr/>
        </p:nvCxnSpPr>
        <p:spPr>
          <a:xfrm>
            <a:off x="5669280" y="3407151"/>
            <a:ext cx="846808" cy="235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F177C00A-9070-634D-8FA8-4CD5417B53B0}"/>
              </a:ext>
            </a:extLst>
          </p:cNvPr>
          <p:cNvCxnSpPr>
            <a:cxnSpLocks/>
            <a:stCxn id="29" idx="1"/>
          </p:cNvCxnSpPr>
          <p:nvPr/>
        </p:nvCxnSpPr>
        <p:spPr>
          <a:xfrm>
            <a:off x="5212080" y="4323751"/>
            <a:ext cx="765623" cy="8042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6264664F-2DA8-AB48-9818-856C83134EC1}"/>
              </a:ext>
            </a:extLst>
          </p:cNvPr>
          <p:cNvCxnSpPr>
            <a:cxnSpLocks/>
            <a:stCxn id="29" idx="2"/>
          </p:cNvCxnSpPr>
          <p:nvPr/>
        </p:nvCxnSpPr>
        <p:spPr>
          <a:xfrm flipH="1">
            <a:off x="3166297" y="4323751"/>
            <a:ext cx="765623" cy="8042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1DFA879-60A8-8540-B49B-B2B50114E572}"/>
              </a:ext>
            </a:extLst>
          </p:cNvPr>
          <p:cNvCxnSpPr>
            <a:cxnSpLocks/>
            <a:stCxn id="29" idx="3"/>
          </p:cNvCxnSpPr>
          <p:nvPr/>
        </p:nvCxnSpPr>
        <p:spPr>
          <a:xfrm flipH="1">
            <a:off x="2584195" y="3409351"/>
            <a:ext cx="89052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768661D-3D99-544C-98C7-BAE867688F6B}"/>
              </a:ext>
            </a:extLst>
          </p:cNvPr>
          <p:cNvCxnSpPr>
            <a:cxnSpLocks/>
            <a:stCxn id="29" idx="4"/>
          </p:cNvCxnSpPr>
          <p:nvPr/>
        </p:nvCxnSpPr>
        <p:spPr>
          <a:xfrm flipH="1" flipV="1">
            <a:off x="3166298" y="1729979"/>
            <a:ext cx="765622" cy="7649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3" name="Lightning Bolt 62">
            <a:extLst>
              <a:ext uri="{FF2B5EF4-FFF2-40B4-BE49-F238E27FC236}">
                <a16:creationId xmlns:a16="http://schemas.microsoft.com/office/drawing/2014/main" id="{BAB5E63C-9177-4041-A820-7F770C5A6618}"/>
              </a:ext>
            </a:extLst>
          </p:cNvPr>
          <p:cNvSpPr/>
          <p:nvPr/>
        </p:nvSpPr>
        <p:spPr>
          <a:xfrm>
            <a:off x="1000569" y="1037410"/>
            <a:ext cx="538385" cy="657919"/>
          </a:xfrm>
          <a:prstGeom prst="lightningBol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Lightning Bolt 63">
            <a:extLst>
              <a:ext uri="{FF2B5EF4-FFF2-40B4-BE49-F238E27FC236}">
                <a16:creationId xmlns:a16="http://schemas.microsoft.com/office/drawing/2014/main" id="{693C01B5-217A-8F47-ADFD-207B26D8523D}"/>
              </a:ext>
            </a:extLst>
          </p:cNvPr>
          <p:cNvSpPr/>
          <p:nvPr/>
        </p:nvSpPr>
        <p:spPr>
          <a:xfrm>
            <a:off x="410402" y="2707729"/>
            <a:ext cx="538385" cy="657919"/>
          </a:xfrm>
          <a:prstGeom prst="lightningBol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Lightning Bolt 64">
            <a:extLst>
              <a:ext uri="{FF2B5EF4-FFF2-40B4-BE49-F238E27FC236}">
                <a16:creationId xmlns:a16="http://schemas.microsoft.com/office/drawing/2014/main" id="{796BC5C8-9A7C-AF4E-9D3D-A46471AC7AFF}"/>
              </a:ext>
            </a:extLst>
          </p:cNvPr>
          <p:cNvSpPr/>
          <p:nvPr/>
        </p:nvSpPr>
        <p:spPr>
          <a:xfrm>
            <a:off x="992103" y="4434364"/>
            <a:ext cx="538385" cy="657919"/>
          </a:xfrm>
          <a:prstGeom prst="lightningBol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Lightning Bolt 65">
            <a:extLst>
              <a:ext uri="{FF2B5EF4-FFF2-40B4-BE49-F238E27FC236}">
                <a16:creationId xmlns:a16="http://schemas.microsoft.com/office/drawing/2014/main" id="{DBCB4779-8FAA-114F-BA1B-897970C92ECD}"/>
              </a:ext>
            </a:extLst>
          </p:cNvPr>
          <p:cNvSpPr/>
          <p:nvPr/>
        </p:nvSpPr>
        <p:spPr>
          <a:xfrm flipH="1">
            <a:off x="7605046" y="1011101"/>
            <a:ext cx="538385" cy="657919"/>
          </a:xfrm>
          <a:prstGeom prst="lightningBol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Lightning Bolt 66">
            <a:extLst>
              <a:ext uri="{FF2B5EF4-FFF2-40B4-BE49-F238E27FC236}">
                <a16:creationId xmlns:a16="http://schemas.microsoft.com/office/drawing/2014/main" id="{308910AA-7D44-1D41-9ECA-3BE83FA80127}"/>
              </a:ext>
            </a:extLst>
          </p:cNvPr>
          <p:cNvSpPr/>
          <p:nvPr/>
        </p:nvSpPr>
        <p:spPr>
          <a:xfrm flipH="1">
            <a:off x="8148415" y="2704176"/>
            <a:ext cx="538385" cy="657919"/>
          </a:xfrm>
          <a:prstGeom prst="lightningBol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Lightning Bolt 67">
            <a:extLst>
              <a:ext uri="{FF2B5EF4-FFF2-40B4-BE49-F238E27FC236}">
                <a16:creationId xmlns:a16="http://schemas.microsoft.com/office/drawing/2014/main" id="{2F5C4F7E-0493-904F-94D5-BABB29907504}"/>
              </a:ext>
            </a:extLst>
          </p:cNvPr>
          <p:cNvSpPr/>
          <p:nvPr/>
        </p:nvSpPr>
        <p:spPr>
          <a:xfrm flipH="1">
            <a:off x="7612010" y="4411319"/>
            <a:ext cx="538385" cy="657919"/>
          </a:xfrm>
          <a:prstGeom prst="lightningBol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69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0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57200" y="1216152"/>
            <a:ext cx="8229600" cy="4425696"/>
          </a:xfrm>
          <a:prstGeom prst="roundRect">
            <a:avLst/>
          </a:prstGeom>
          <a:noFill/>
          <a:ln>
            <a:solidFill>
              <a:srgbClr val="91C84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70432" y="1244600"/>
            <a:ext cx="7223760" cy="430530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0B0F0"/>
                </a:solidFill>
              </a:rPr>
              <a:t>AU-C 315.A106</a:t>
            </a:r>
            <a:endParaRPr lang="en-US" dirty="0" smtClean="0"/>
          </a:p>
          <a:p>
            <a:pPr>
              <a:buClr>
                <a:srgbClr val="00B0F0"/>
              </a:buClr>
              <a:buFont typeface="Wingdings 3" panose="05040102010807070707" pitchFamily="18" charset="2"/>
              <a:buChar char="Æ"/>
            </a:pPr>
            <a:r>
              <a:rPr lang="en-US" dirty="0" smtClean="0"/>
              <a:t>The </a:t>
            </a:r>
            <a:r>
              <a:rPr lang="en-US" dirty="0"/>
              <a:t>use of IT affects the way that control activities are </a:t>
            </a:r>
            <a:r>
              <a:rPr lang="en-US" dirty="0" smtClean="0"/>
              <a:t>implemented</a:t>
            </a:r>
          </a:p>
          <a:p>
            <a:pPr>
              <a:buClr>
                <a:srgbClr val="00B0F0"/>
              </a:buClr>
              <a:buFont typeface="Wingdings 3" panose="05040102010807070707" pitchFamily="18" charset="2"/>
              <a:buChar char="Æ"/>
            </a:pPr>
            <a:r>
              <a:rPr lang="en-US" dirty="0" smtClean="0"/>
              <a:t>Controls </a:t>
            </a:r>
            <a:r>
              <a:rPr lang="en-US" dirty="0"/>
              <a:t>over IT systems are effective when they maintain the integrity of information and the security of the data such systems process and when they include </a:t>
            </a:r>
            <a:r>
              <a:rPr lang="en-US" b="1" dirty="0"/>
              <a:t>effective general IT controls and application </a:t>
            </a:r>
            <a:r>
              <a:rPr lang="en-US" b="1" dirty="0" smtClean="0"/>
              <a:t>controls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Requirements of AU-C 315</a:t>
            </a:r>
            <a:endParaRPr lang="en-US" b="1" dirty="0"/>
          </a:p>
        </p:txBody>
      </p:sp>
      <p:pic>
        <p:nvPicPr>
          <p:cNvPr id="4" name="Picture 3"/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92024" y="978408"/>
            <a:ext cx="914400" cy="914400"/>
          </a:xfrm>
          <a:prstGeom prst="rect">
            <a:avLst/>
          </a:prstGeom>
        </p:spPr>
      </p:pic>
      <p:pic>
        <p:nvPicPr>
          <p:cNvPr id="5" name="Picture 4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8037576" y="496519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68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353312" y="1042416"/>
            <a:ext cx="7397496" cy="4663440"/>
          </a:xfrm>
          <a:prstGeom prst="roundRect">
            <a:avLst/>
          </a:prstGeom>
          <a:noFill/>
          <a:ln>
            <a:solidFill>
              <a:srgbClr val="91C84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14600" y="1244600"/>
            <a:ext cx="6172200" cy="430530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0B0F0"/>
                </a:solidFill>
              </a:rPr>
              <a:t>AU-C 315.A121</a:t>
            </a:r>
          </a:p>
          <a:p>
            <a:pPr marL="0" indent="0">
              <a:buNone/>
            </a:pPr>
            <a:r>
              <a:rPr lang="en-US" dirty="0" smtClean="0"/>
              <a:t>Understanding </a:t>
            </a:r>
            <a:r>
              <a:rPr lang="en-US" dirty="0"/>
              <a:t>of the following is required as part of the auditor's understanding of the entity's monitoring </a:t>
            </a:r>
            <a:r>
              <a:rPr lang="en-US" dirty="0" smtClean="0"/>
              <a:t>activities: </a:t>
            </a:r>
          </a:p>
          <a:p>
            <a:pPr marL="401638" indent="-401638">
              <a:buClr>
                <a:srgbClr val="00B0F0"/>
              </a:buClr>
              <a:buFont typeface="Wingdings 3" panose="05040102010807070707" pitchFamily="18" charset="2"/>
              <a:buChar char="Æ"/>
            </a:pPr>
            <a:r>
              <a:rPr lang="en-US" dirty="0" smtClean="0"/>
              <a:t>Sources </a:t>
            </a:r>
            <a:r>
              <a:rPr lang="en-US" dirty="0"/>
              <a:t>of the information related to the entity's monitoring activities </a:t>
            </a:r>
            <a:endParaRPr lang="en-US" dirty="0" smtClean="0"/>
          </a:p>
          <a:p>
            <a:pPr marL="401638" indent="-401638">
              <a:buClr>
                <a:srgbClr val="00B0F0"/>
              </a:buClr>
              <a:buFont typeface="Wingdings 3" panose="05040102010807070707" pitchFamily="18" charset="2"/>
              <a:buChar char="Æ"/>
            </a:pPr>
            <a:r>
              <a:rPr lang="en-US" dirty="0" smtClean="0"/>
              <a:t>The </a:t>
            </a:r>
            <a:r>
              <a:rPr lang="en-US" dirty="0"/>
              <a:t>basis upon which management considers the information to be </a:t>
            </a:r>
            <a:r>
              <a:rPr lang="en-US" b="1" dirty="0"/>
              <a:t>sufficiently reliable</a:t>
            </a:r>
            <a:r>
              <a:rPr lang="en-US" dirty="0"/>
              <a:t> for the purpose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 of AU-C 315</a:t>
            </a:r>
            <a:endParaRPr lang="en-US" dirty="0"/>
          </a:p>
        </p:txBody>
      </p:sp>
      <p:pic>
        <p:nvPicPr>
          <p:cNvPr id="4" name="Picture 3"/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066503"/>
            <a:ext cx="2286000" cy="2286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8698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578069" y="1169580"/>
            <a:ext cx="8108731" cy="4536275"/>
          </a:xfrm>
          <a:prstGeom prst="roundRect">
            <a:avLst/>
          </a:prstGeom>
          <a:noFill/>
          <a:ln>
            <a:solidFill>
              <a:srgbClr val="91C84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16736" y="1244600"/>
            <a:ext cx="7040880" cy="43053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0B0F0"/>
                </a:solidFill>
              </a:rPr>
              <a:t>AU-C 315.14</a:t>
            </a:r>
          </a:p>
          <a:p>
            <a:pPr marL="0" indent="0" fontAlgn="base">
              <a:buNone/>
            </a:pPr>
            <a:r>
              <a:rPr lang="en-US" dirty="0" smtClean="0"/>
              <a:t>When </a:t>
            </a:r>
            <a:r>
              <a:rPr lang="en-US" dirty="0"/>
              <a:t>obtaining an understanding of </a:t>
            </a:r>
            <a:r>
              <a:rPr lang="en-US" b="1" dirty="0"/>
              <a:t>controls that are relevant to the audit</a:t>
            </a:r>
            <a:r>
              <a:rPr lang="en-US" dirty="0"/>
              <a:t>, the auditor should </a:t>
            </a:r>
            <a:r>
              <a:rPr lang="en-US" b="1" dirty="0"/>
              <a:t>evaluate the design </a:t>
            </a:r>
            <a:r>
              <a:rPr lang="en-US" dirty="0"/>
              <a:t>of those controls and determine whether they </a:t>
            </a:r>
            <a:r>
              <a:rPr lang="en-US" b="1" dirty="0"/>
              <a:t>have been implemented </a:t>
            </a:r>
            <a:r>
              <a:rPr lang="en-US" dirty="0"/>
              <a:t>by performing procedures </a:t>
            </a:r>
            <a:r>
              <a:rPr lang="en-US" b="1" u="sng" dirty="0">
                <a:solidFill>
                  <a:srgbClr val="FF0000"/>
                </a:solidFill>
              </a:rPr>
              <a:t>in addition to inquiry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of the entity's personnel</a:t>
            </a:r>
            <a:r>
              <a:rPr lang="en-US" dirty="0" smtClean="0"/>
              <a:t>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Requirements of AU-C 315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042" y="925049"/>
            <a:ext cx="914479" cy="9144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3860" y="5004084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18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44600"/>
            <a:ext cx="6126439" cy="4305301"/>
          </a:xfrm>
        </p:spPr>
        <p:txBody>
          <a:bodyPr>
            <a:normAutofit fontScale="77500" lnSpcReduction="20000"/>
          </a:bodyPr>
          <a:lstStyle/>
          <a:p>
            <a:pPr marL="0" indent="0" fontAlgn="base">
              <a:buNone/>
            </a:pPr>
            <a:r>
              <a:rPr lang="en-US" b="1" dirty="0" smtClean="0">
                <a:solidFill>
                  <a:srgbClr val="00B0F0"/>
                </a:solidFill>
              </a:rPr>
              <a:t>AU-C 500.09</a:t>
            </a:r>
          </a:p>
          <a:p>
            <a:pPr marL="0" indent="0" fontAlgn="base">
              <a:buNone/>
            </a:pPr>
            <a:r>
              <a:rPr lang="en-US" dirty="0" smtClean="0"/>
              <a:t>When </a:t>
            </a:r>
            <a:r>
              <a:rPr lang="en-US" dirty="0"/>
              <a:t>using </a:t>
            </a:r>
            <a:r>
              <a:rPr lang="en-US" b="1" dirty="0"/>
              <a:t>information produced by the entity</a:t>
            </a:r>
            <a:r>
              <a:rPr lang="en-US" dirty="0"/>
              <a:t>, the auditor should evaluate whether the information is sufficiently reliable for the auditor's purposes, including, as necessary, in the following circumstances:</a:t>
            </a:r>
          </a:p>
          <a:p>
            <a:pPr fontAlgn="base">
              <a:buClr>
                <a:srgbClr val="00B0F0"/>
              </a:buClr>
              <a:buFont typeface="Wingdings 3" panose="05040102010807070707" pitchFamily="18" charset="2"/>
              <a:buChar char="Æ"/>
            </a:pPr>
            <a:r>
              <a:rPr lang="en-US" dirty="0" smtClean="0"/>
              <a:t>Obtaining </a:t>
            </a:r>
            <a:r>
              <a:rPr lang="en-US" dirty="0"/>
              <a:t>audit evidence about the </a:t>
            </a:r>
            <a:r>
              <a:rPr lang="en-US" b="1" dirty="0"/>
              <a:t>accuracy and completeness </a:t>
            </a:r>
            <a:r>
              <a:rPr lang="en-US" dirty="0"/>
              <a:t>of the </a:t>
            </a:r>
            <a:r>
              <a:rPr lang="en-US" dirty="0" smtClean="0"/>
              <a:t>information</a:t>
            </a:r>
            <a:endParaRPr lang="en-US" dirty="0"/>
          </a:p>
          <a:p>
            <a:pPr>
              <a:buClr>
                <a:srgbClr val="00B0F0"/>
              </a:buClr>
              <a:buFont typeface="Wingdings 3" panose="05040102010807070707" pitchFamily="18" charset="2"/>
              <a:buChar char="Æ"/>
            </a:pPr>
            <a:r>
              <a:rPr lang="en-US" dirty="0" smtClean="0"/>
              <a:t>Evaluating </a:t>
            </a:r>
            <a:r>
              <a:rPr lang="en-US" dirty="0"/>
              <a:t>whether the information is </a:t>
            </a:r>
            <a:r>
              <a:rPr lang="en-US" b="1" dirty="0"/>
              <a:t>sufficiently precise and detailed </a:t>
            </a:r>
            <a:r>
              <a:rPr lang="en-US" dirty="0"/>
              <a:t>for the auditor's </a:t>
            </a:r>
            <a:r>
              <a:rPr lang="en-US" dirty="0" smtClean="0"/>
              <a:t>purposes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 of AU-C 500</a:t>
            </a:r>
            <a:endParaRPr lang="en-US" b="1" dirty="0"/>
          </a:p>
        </p:txBody>
      </p:sp>
      <p:sp>
        <p:nvSpPr>
          <p:cNvPr id="5" name="Rounded Rectangle 4"/>
          <p:cNvSpPr/>
          <p:nvPr/>
        </p:nvSpPr>
        <p:spPr>
          <a:xfrm>
            <a:off x="228600" y="1069848"/>
            <a:ext cx="7488936" cy="4773168"/>
          </a:xfrm>
          <a:prstGeom prst="roundRect">
            <a:avLst/>
          </a:prstGeom>
          <a:noFill/>
          <a:ln>
            <a:solidFill>
              <a:srgbClr val="91C84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3639" y="2238715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98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57200" y="1104639"/>
            <a:ext cx="8229600" cy="4549928"/>
          </a:xfrm>
          <a:prstGeom prst="roundRect">
            <a:avLst/>
          </a:prstGeom>
          <a:noFill/>
          <a:ln>
            <a:solidFill>
              <a:srgbClr val="91C84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08993" y="1104639"/>
            <a:ext cx="7136524" cy="442379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0B0F0"/>
                </a:solidFill>
              </a:rPr>
              <a:t> Ref AU-C 330.10b and .A33</a:t>
            </a:r>
          </a:p>
          <a:p>
            <a:pPr marL="514350" indent="-398463">
              <a:buClr>
                <a:srgbClr val="00B0F0"/>
              </a:buClr>
              <a:buFont typeface="Wingdings 3" panose="05040102010807070707" pitchFamily="18" charset="2"/>
              <a:buChar char="Æ"/>
            </a:pPr>
            <a:r>
              <a:rPr lang="en-US" b="1" dirty="0" smtClean="0"/>
              <a:t>Direct controls </a:t>
            </a:r>
            <a:r>
              <a:rPr lang="en-US" dirty="0" smtClean="0"/>
              <a:t>relate directly to subject matter (i.e. relevant financial statement assertions)</a:t>
            </a:r>
          </a:p>
          <a:p>
            <a:pPr marL="514350" indent="-398463">
              <a:buClr>
                <a:srgbClr val="00B0F0"/>
              </a:buClr>
              <a:buFont typeface="Wingdings 3" panose="05040102010807070707" pitchFamily="18" charset="2"/>
              <a:buChar char="Æ"/>
            </a:pPr>
            <a:r>
              <a:rPr lang="en-US" dirty="0" smtClean="0"/>
              <a:t>Direct controls may also be dependent on </a:t>
            </a:r>
            <a:r>
              <a:rPr lang="en-US" b="1" dirty="0" smtClean="0"/>
              <a:t>indirect controls</a:t>
            </a:r>
          </a:p>
          <a:p>
            <a:pPr marL="514350" indent="-398463">
              <a:buClr>
                <a:srgbClr val="00B0F0"/>
              </a:buClr>
              <a:buFont typeface="Wingdings 3" panose="05040102010807070707" pitchFamily="18" charset="2"/>
              <a:buChar char="Æ"/>
            </a:pPr>
            <a:r>
              <a:rPr lang="en-US" dirty="0" smtClean="0"/>
              <a:t>Controls over accuracy of information in reports are typically indirect controls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Direct and indirect controls and </a:t>
            </a:r>
            <a:r>
              <a:rPr lang="en-US" dirty="0" smtClean="0"/>
              <a:t>RMM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6140" y="4950281"/>
            <a:ext cx="914479" cy="9144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81" y="957502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10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and indirect controls and RMM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2513" y="2645940"/>
            <a:ext cx="1554480" cy="1554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557" y="2645940"/>
            <a:ext cx="1554480" cy="1554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7389" y="2645940"/>
            <a:ext cx="1554480" cy="15544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02976" y="4487919"/>
            <a:ext cx="651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IR</a:t>
            </a:r>
            <a:endParaRPr lang="en-US" sz="3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303976" y="4472152"/>
            <a:ext cx="740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C</a:t>
            </a:r>
            <a:r>
              <a:rPr lang="en-US" sz="3600" b="1" dirty="0" smtClean="0"/>
              <a:t>R</a:t>
            </a:r>
            <a:endParaRPr lang="en-US" sz="3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605749" y="4487919"/>
            <a:ext cx="1382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RMM</a:t>
            </a:r>
            <a:endParaRPr lang="en-US" sz="3600" b="1" dirty="0"/>
          </a:p>
        </p:txBody>
      </p:sp>
      <p:sp>
        <p:nvSpPr>
          <p:cNvPr id="12" name="Multiply 11"/>
          <p:cNvSpPr/>
          <p:nvPr/>
        </p:nvSpPr>
        <p:spPr>
          <a:xfrm>
            <a:off x="2879839" y="3086851"/>
            <a:ext cx="672662" cy="665344"/>
          </a:xfrm>
          <a:prstGeom prst="mathMultiply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qual 12"/>
          <p:cNvSpPr/>
          <p:nvPr/>
        </p:nvSpPr>
        <p:spPr>
          <a:xfrm>
            <a:off x="5633545" y="3153108"/>
            <a:ext cx="620110" cy="504496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66950" y="1040525"/>
            <a:ext cx="73046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RMM and corresponding audit response works same for indirect and direct controls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2096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85787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and indirect controls and RMM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5373" y="1584406"/>
            <a:ext cx="1828800" cy="182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927" y="1584403"/>
            <a:ext cx="1828800" cy="182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1269" y="1573896"/>
            <a:ext cx="1828800" cy="1828800"/>
          </a:xfrm>
          <a:prstGeom prst="rect">
            <a:avLst/>
          </a:prstGeom>
        </p:spPr>
      </p:pic>
      <p:sp>
        <p:nvSpPr>
          <p:cNvPr id="12" name="Multiply 11"/>
          <p:cNvSpPr/>
          <p:nvPr/>
        </p:nvSpPr>
        <p:spPr>
          <a:xfrm>
            <a:off x="2879839" y="2151437"/>
            <a:ext cx="672662" cy="665344"/>
          </a:xfrm>
          <a:prstGeom prst="mathMultiply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qual 12"/>
          <p:cNvSpPr/>
          <p:nvPr/>
        </p:nvSpPr>
        <p:spPr>
          <a:xfrm>
            <a:off x="5633545" y="2217694"/>
            <a:ext cx="620110" cy="504496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AEC0EB-BD72-3346-9ECF-D89C5DEA0094}"/>
              </a:ext>
            </a:extLst>
          </p:cNvPr>
          <p:cNvSpPr txBox="1"/>
          <p:nvPr/>
        </p:nvSpPr>
        <p:spPr>
          <a:xfrm>
            <a:off x="938631" y="3725066"/>
            <a:ext cx="1828800" cy="15090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pPr algn="ctr"/>
            <a:r>
              <a:rPr lang="en-US" dirty="0"/>
              <a:t>Reliance on systems that are inaccurately processing data, processing inaccurate data, or both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AEC0EB-BD72-3346-9ECF-D89C5DEA0094}"/>
              </a:ext>
            </a:extLst>
          </p:cNvPr>
          <p:cNvSpPr txBox="1"/>
          <p:nvPr/>
        </p:nvSpPr>
        <p:spPr>
          <a:xfrm>
            <a:off x="3729114" y="3709301"/>
            <a:ext cx="1828800" cy="20398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pPr algn="ctr"/>
            <a:r>
              <a:rPr lang="en-US" dirty="0" smtClean="0"/>
              <a:t>Controls over processing, validation, and calculations, logical access, and change management 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AEC0EB-BD72-3346-9ECF-D89C5DEA0094}"/>
              </a:ext>
            </a:extLst>
          </p:cNvPr>
          <p:cNvSpPr txBox="1"/>
          <p:nvPr/>
        </p:nvSpPr>
        <p:spPr>
          <a:xfrm>
            <a:off x="6393477" y="3705298"/>
            <a:ext cx="1828800" cy="15090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pPr algn="ctr"/>
            <a:r>
              <a:rPr lang="en-US" b="1" dirty="0" smtClean="0"/>
              <a:t>LOW</a:t>
            </a:r>
          </a:p>
          <a:p>
            <a:pPr algn="ctr"/>
            <a:r>
              <a:rPr lang="en-US" b="1" dirty="0" smtClean="0"/>
              <a:t>MODERATE</a:t>
            </a:r>
          </a:p>
          <a:p>
            <a:pPr algn="ctr"/>
            <a:r>
              <a:rPr lang="en-US" b="1" dirty="0" smtClean="0"/>
              <a:t>HIGH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479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and indirect controls and RMM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5373" y="1584406"/>
            <a:ext cx="1828800" cy="182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927" y="1584403"/>
            <a:ext cx="1828800" cy="182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1269" y="1573896"/>
            <a:ext cx="1828800" cy="1828800"/>
          </a:xfrm>
          <a:prstGeom prst="rect">
            <a:avLst/>
          </a:prstGeom>
        </p:spPr>
      </p:pic>
      <p:sp>
        <p:nvSpPr>
          <p:cNvPr id="12" name="Multiply 11"/>
          <p:cNvSpPr/>
          <p:nvPr/>
        </p:nvSpPr>
        <p:spPr>
          <a:xfrm>
            <a:off x="2879839" y="2151437"/>
            <a:ext cx="672662" cy="665344"/>
          </a:xfrm>
          <a:prstGeom prst="mathMultiply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qual 12"/>
          <p:cNvSpPr/>
          <p:nvPr/>
        </p:nvSpPr>
        <p:spPr>
          <a:xfrm>
            <a:off x="5633545" y="2217694"/>
            <a:ext cx="620110" cy="504496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AEC0EB-BD72-3346-9ECF-D89C5DEA0094}"/>
              </a:ext>
            </a:extLst>
          </p:cNvPr>
          <p:cNvSpPr txBox="1"/>
          <p:nvPr/>
        </p:nvSpPr>
        <p:spPr>
          <a:xfrm>
            <a:off x="938631" y="3725066"/>
            <a:ext cx="1828800" cy="15090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pPr algn="ctr"/>
            <a:r>
              <a:rPr lang="en-US" dirty="0"/>
              <a:t>Unauthorized access to data that may result in destruction of data or improper changes to data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AEC0EB-BD72-3346-9ECF-D89C5DEA0094}"/>
              </a:ext>
            </a:extLst>
          </p:cNvPr>
          <p:cNvSpPr txBox="1"/>
          <p:nvPr/>
        </p:nvSpPr>
        <p:spPr>
          <a:xfrm>
            <a:off x="3729114" y="3709301"/>
            <a:ext cx="1828800" cy="15248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pPr algn="ctr"/>
            <a:r>
              <a:rPr lang="en-US" dirty="0" smtClean="0"/>
              <a:t>Controls related to logical access and change management 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AEC0EB-BD72-3346-9ECF-D89C5DEA0094}"/>
              </a:ext>
            </a:extLst>
          </p:cNvPr>
          <p:cNvSpPr txBox="1"/>
          <p:nvPr/>
        </p:nvSpPr>
        <p:spPr>
          <a:xfrm>
            <a:off x="6393477" y="3705298"/>
            <a:ext cx="1828800" cy="15090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pPr algn="ctr"/>
            <a:r>
              <a:rPr lang="en-US" b="1" dirty="0" smtClean="0"/>
              <a:t>LOW</a:t>
            </a:r>
          </a:p>
          <a:p>
            <a:pPr algn="ctr"/>
            <a:r>
              <a:rPr lang="en-US" b="1" dirty="0" smtClean="0"/>
              <a:t>MODERATE</a:t>
            </a:r>
          </a:p>
          <a:p>
            <a:pPr algn="ctr"/>
            <a:r>
              <a:rPr lang="en-US" b="1" dirty="0" smtClean="0"/>
              <a:t>HIGH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2898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and indirect controls and RMM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5373" y="1584406"/>
            <a:ext cx="1828800" cy="182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927" y="1584403"/>
            <a:ext cx="1828800" cy="182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1269" y="1573896"/>
            <a:ext cx="1828800" cy="1828800"/>
          </a:xfrm>
          <a:prstGeom prst="rect">
            <a:avLst/>
          </a:prstGeom>
        </p:spPr>
      </p:pic>
      <p:sp>
        <p:nvSpPr>
          <p:cNvPr id="12" name="Multiply 11"/>
          <p:cNvSpPr/>
          <p:nvPr/>
        </p:nvSpPr>
        <p:spPr>
          <a:xfrm>
            <a:off x="2879839" y="2151437"/>
            <a:ext cx="672662" cy="665344"/>
          </a:xfrm>
          <a:prstGeom prst="mathMultiply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qual 12"/>
          <p:cNvSpPr/>
          <p:nvPr/>
        </p:nvSpPr>
        <p:spPr>
          <a:xfrm>
            <a:off x="5633545" y="2217694"/>
            <a:ext cx="620110" cy="504496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AEC0EB-BD72-3346-9ECF-D89C5DEA0094}"/>
              </a:ext>
            </a:extLst>
          </p:cNvPr>
          <p:cNvSpPr txBox="1"/>
          <p:nvPr/>
        </p:nvSpPr>
        <p:spPr>
          <a:xfrm>
            <a:off x="938631" y="3725066"/>
            <a:ext cx="1828800" cy="15090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pPr algn="ctr"/>
            <a:r>
              <a:rPr lang="en-US" dirty="0"/>
              <a:t>Inappropriate IT personnel access/break down of segregation of duties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AEC0EB-BD72-3346-9ECF-D89C5DEA0094}"/>
              </a:ext>
            </a:extLst>
          </p:cNvPr>
          <p:cNvSpPr txBox="1"/>
          <p:nvPr/>
        </p:nvSpPr>
        <p:spPr>
          <a:xfrm>
            <a:off x="3729114" y="3709301"/>
            <a:ext cx="1828800" cy="15248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pPr algn="ctr"/>
            <a:r>
              <a:rPr lang="en-US" dirty="0" smtClean="0"/>
              <a:t>Controls related to logical access and change management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AEC0EB-BD72-3346-9ECF-D89C5DEA0094}"/>
              </a:ext>
            </a:extLst>
          </p:cNvPr>
          <p:cNvSpPr txBox="1"/>
          <p:nvPr/>
        </p:nvSpPr>
        <p:spPr>
          <a:xfrm>
            <a:off x="6393477" y="3705298"/>
            <a:ext cx="1828800" cy="15090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pPr algn="ctr"/>
            <a:r>
              <a:rPr lang="en-US" b="1" dirty="0" smtClean="0"/>
              <a:t>LOW</a:t>
            </a:r>
          </a:p>
          <a:p>
            <a:pPr algn="ctr"/>
            <a:r>
              <a:rPr lang="en-US" b="1" dirty="0" smtClean="0"/>
              <a:t>MODERATE</a:t>
            </a:r>
          </a:p>
          <a:p>
            <a:pPr algn="ctr"/>
            <a:r>
              <a:rPr lang="en-US" b="1" dirty="0" smtClean="0"/>
              <a:t>HIGH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8004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and indirect controls and RMM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5373" y="1584406"/>
            <a:ext cx="1828800" cy="182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927" y="1584403"/>
            <a:ext cx="1828800" cy="182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1269" y="1573896"/>
            <a:ext cx="1828800" cy="1828800"/>
          </a:xfrm>
          <a:prstGeom prst="rect">
            <a:avLst/>
          </a:prstGeom>
        </p:spPr>
      </p:pic>
      <p:sp>
        <p:nvSpPr>
          <p:cNvPr id="12" name="Multiply 11"/>
          <p:cNvSpPr/>
          <p:nvPr/>
        </p:nvSpPr>
        <p:spPr>
          <a:xfrm>
            <a:off x="2879839" y="2151437"/>
            <a:ext cx="672662" cy="665344"/>
          </a:xfrm>
          <a:prstGeom prst="mathMultiply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qual 12"/>
          <p:cNvSpPr/>
          <p:nvPr/>
        </p:nvSpPr>
        <p:spPr>
          <a:xfrm>
            <a:off x="5633545" y="2217694"/>
            <a:ext cx="620110" cy="504496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AEC0EB-BD72-3346-9ECF-D89C5DEA0094}"/>
              </a:ext>
            </a:extLst>
          </p:cNvPr>
          <p:cNvSpPr txBox="1"/>
          <p:nvPr/>
        </p:nvSpPr>
        <p:spPr>
          <a:xfrm>
            <a:off x="938631" y="3725066"/>
            <a:ext cx="1828800" cy="15090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pPr algn="ctr"/>
            <a:r>
              <a:rPr lang="en-US" dirty="0"/>
              <a:t>Unauthorized </a:t>
            </a:r>
            <a:br>
              <a:rPr lang="en-US" dirty="0"/>
            </a:br>
            <a:r>
              <a:rPr lang="en-US" dirty="0"/>
              <a:t>changes to data in master files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AEC0EB-BD72-3346-9ECF-D89C5DEA0094}"/>
              </a:ext>
            </a:extLst>
          </p:cNvPr>
          <p:cNvSpPr txBox="1"/>
          <p:nvPr/>
        </p:nvSpPr>
        <p:spPr>
          <a:xfrm>
            <a:off x="3729114" y="3709301"/>
            <a:ext cx="1828800" cy="15248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pPr algn="ctr"/>
            <a:r>
              <a:rPr lang="en-US" dirty="0" smtClean="0"/>
              <a:t>Controls related to logical access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AEC0EB-BD72-3346-9ECF-D89C5DEA0094}"/>
              </a:ext>
            </a:extLst>
          </p:cNvPr>
          <p:cNvSpPr txBox="1"/>
          <p:nvPr/>
        </p:nvSpPr>
        <p:spPr>
          <a:xfrm>
            <a:off x="6393477" y="3705298"/>
            <a:ext cx="1828800" cy="15090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pPr algn="ctr"/>
            <a:r>
              <a:rPr lang="en-US" b="1" dirty="0" smtClean="0"/>
              <a:t>LOW</a:t>
            </a:r>
          </a:p>
          <a:p>
            <a:pPr algn="ctr"/>
            <a:r>
              <a:rPr lang="en-US" b="1" dirty="0" smtClean="0"/>
              <a:t>MODERATE</a:t>
            </a:r>
          </a:p>
          <a:p>
            <a:pPr algn="ctr"/>
            <a:r>
              <a:rPr lang="en-US" b="1" dirty="0" smtClean="0"/>
              <a:t>HIGH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1888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and indirect controls and RMM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5373" y="1584406"/>
            <a:ext cx="1828800" cy="182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927" y="1584403"/>
            <a:ext cx="1828800" cy="182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1269" y="1573896"/>
            <a:ext cx="1828800" cy="1828800"/>
          </a:xfrm>
          <a:prstGeom prst="rect">
            <a:avLst/>
          </a:prstGeom>
        </p:spPr>
      </p:pic>
      <p:sp>
        <p:nvSpPr>
          <p:cNvPr id="12" name="Multiply 11"/>
          <p:cNvSpPr/>
          <p:nvPr/>
        </p:nvSpPr>
        <p:spPr>
          <a:xfrm>
            <a:off x="2879839" y="2151437"/>
            <a:ext cx="672662" cy="665344"/>
          </a:xfrm>
          <a:prstGeom prst="mathMultiply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qual 12"/>
          <p:cNvSpPr/>
          <p:nvPr/>
        </p:nvSpPr>
        <p:spPr>
          <a:xfrm>
            <a:off x="5633545" y="2217694"/>
            <a:ext cx="620110" cy="504496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AEC0EB-BD72-3346-9ECF-D89C5DEA0094}"/>
              </a:ext>
            </a:extLst>
          </p:cNvPr>
          <p:cNvSpPr txBox="1"/>
          <p:nvPr/>
        </p:nvSpPr>
        <p:spPr>
          <a:xfrm>
            <a:off x="938631" y="3725066"/>
            <a:ext cx="1828800" cy="15090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pPr algn="ctr"/>
            <a:r>
              <a:rPr lang="en-US" dirty="0"/>
              <a:t>Unauthorized changes to systems or programs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AEC0EB-BD72-3346-9ECF-D89C5DEA0094}"/>
              </a:ext>
            </a:extLst>
          </p:cNvPr>
          <p:cNvSpPr txBox="1"/>
          <p:nvPr/>
        </p:nvSpPr>
        <p:spPr>
          <a:xfrm>
            <a:off x="3729114" y="3709301"/>
            <a:ext cx="1828800" cy="15248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pPr algn="ctr"/>
            <a:r>
              <a:rPr lang="en-US" dirty="0" smtClean="0"/>
              <a:t>Controls related to logical access and change management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AEC0EB-BD72-3346-9ECF-D89C5DEA0094}"/>
              </a:ext>
            </a:extLst>
          </p:cNvPr>
          <p:cNvSpPr txBox="1"/>
          <p:nvPr/>
        </p:nvSpPr>
        <p:spPr>
          <a:xfrm>
            <a:off x="6393477" y="3705298"/>
            <a:ext cx="1828800" cy="15090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pPr algn="ctr"/>
            <a:r>
              <a:rPr lang="en-US" b="1" dirty="0" smtClean="0"/>
              <a:t>LOW</a:t>
            </a:r>
          </a:p>
          <a:p>
            <a:pPr algn="ctr"/>
            <a:r>
              <a:rPr lang="en-US" b="1" dirty="0" smtClean="0"/>
              <a:t>MODERATE</a:t>
            </a:r>
          </a:p>
          <a:p>
            <a:pPr algn="ctr"/>
            <a:r>
              <a:rPr lang="en-US" b="1" dirty="0" smtClean="0"/>
              <a:t>HIGH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79887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and indirect controls and RMM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5373" y="1584406"/>
            <a:ext cx="1828800" cy="182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927" y="1584403"/>
            <a:ext cx="1828800" cy="182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1269" y="1573896"/>
            <a:ext cx="1828800" cy="1828800"/>
          </a:xfrm>
          <a:prstGeom prst="rect">
            <a:avLst/>
          </a:prstGeom>
        </p:spPr>
      </p:pic>
      <p:sp>
        <p:nvSpPr>
          <p:cNvPr id="12" name="Multiply 11"/>
          <p:cNvSpPr/>
          <p:nvPr/>
        </p:nvSpPr>
        <p:spPr>
          <a:xfrm>
            <a:off x="2879839" y="2151437"/>
            <a:ext cx="672662" cy="665344"/>
          </a:xfrm>
          <a:prstGeom prst="mathMultiply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qual 12"/>
          <p:cNvSpPr/>
          <p:nvPr/>
        </p:nvSpPr>
        <p:spPr>
          <a:xfrm>
            <a:off x="5633545" y="2217694"/>
            <a:ext cx="620110" cy="504496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AEC0EB-BD72-3346-9ECF-D89C5DEA0094}"/>
              </a:ext>
            </a:extLst>
          </p:cNvPr>
          <p:cNvSpPr txBox="1"/>
          <p:nvPr/>
        </p:nvSpPr>
        <p:spPr>
          <a:xfrm>
            <a:off x="938631" y="3725066"/>
            <a:ext cx="1828800" cy="15090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pPr algn="ctr"/>
            <a:r>
              <a:rPr lang="en-US" dirty="0"/>
              <a:t>Failure to make necessary changes to systems or programs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AEC0EB-BD72-3346-9ECF-D89C5DEA0094}"/>
              </a:ext>
            </a:extLst>
          </p:cNvPr>
          <p:cNvSpPr txBox="1"/>
          <p:nvPr/>
        </p:nvSpPr>
        <p:spPr>
          <a:xfrm>
            <a:off x="3729114" y="3709301"/>
            <a:ext cx="1828800" cy="15248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pPr algn="ctr"/>
            <a:r>
              <a:rPr lang="en-US" dirty="0" smtClean="0"/>
              <a:t>Controls related to change management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AEC0EB-BD72-3346-9ECF-D89C5DEA0094}"/>
              </a:ext>
            </a:extLst>
          </p:cNvPr>
          <p:cNvSpPr txBox="1"/>
          <p:nvPr/>
        </p:nvSpPr>
        <p:spPr>
          <a:xfrm>
            <a:off x="6393477" y="3705298"/>
            <a:ext cx="1828800" cy="15090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pPr algn="ctr"/>
            <a:r>
              <a:rPr lang="en-US" b="1" dirty="0" smtClean="0"/>
              <a:t>LOW</a:t>
            </a:r>
          </a:p>
          <a:p>
            <a:pPr algn="ctr"/>
            <a:r>
              <a:rPr lang="en-US" b="1" dirty="0" smtClean="0"/>
              <a:t>MODERATE</a:t>
            </a:r>
          </a:p>
          <a:p>
            <a:pPr algn="ctr"/>
            <a:r>
              <a:rPr lang="en-US" b="1" dirty="0" smtClean="0"/>
              <a:t>HIGH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370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11470" y="1282259"/>
            <a:ext cx="7412422" cy="4204138"/>
          </a:xfrm>
        </p:spPr>
        <p:txBody>
          <a:bodyPr>
            <a:normAutofit lnSpcReduction="10000"/>
          </a:bodyPr>
          <a:lstStyle/>
          <a:p>
            <a:pPr marL="461963" indent="-409575">
              <a:buClr>
                <a:srgbClr val="00B0F0"/>
              </a:buClr>
              <a:buFont typeface="Wingdings 3" panose="05040102010807070707" pitchFamily="18" charset="2"/>
              <a:buChar char="Æ"/>
            </a:pPr>
            <a:r>
              <a:rPr lang="en-US" dirty="0" smtClean="0"/>
              <a:t>If controls are operating effectively (i.e. </a:t>
            </a:r>
            <a:r>
              <a:rPr lang="en-US" b="1" dirty="0" smtClean="0"/>
              <a:t>tested and address risks</a:t>
            </a:r>
            <a:r>
              <a:rPr lang="en-US" dirty="0" smtClean="0"/>
              <a:t>), information can be relied on</a:t>
            </a:r>
          </a:p>
          <a:p>
            <a:pPr marL="461963" indent="-409575">
              <a:buClr>
                <a:srgbClr val="00B0F0"/>
              </a:buClr>
              <a:buFont typeface="Wingdings 3" panose="05040102010807070707" pitchFamily="18" charset="2"/>
              <a:buChar char="Æ"/>
            </a:pPr>
            <a:r>
              <a:rPr lang="en-US" dirty="0" smtClean="0"/>
              <a:t>If controls are not effective, further substantive procedures are required </a:t>
            </a:r>
          </a:p>
          <a:p>
            <a:pPr marL="862013" lvl="1" indent="-293688">
              <a:buFont typeface="Arial" panose="020B0604020202020204" pitchFamily="34" charset="0"/>
              <a:buChar char="•"/>
            </a:pPr>
            <a:r>
              <a:rPr lang="en-US" dirty="0" smtClean="0"/>
              <a:t>Vouching </a:t>
            </a:r>
            <a:r>
              <a:rPr lang="en-US" dirty="0"/>
              <a:t>/ tracing</a:t>
            </a:r>
          </a:p>
          <a:p>
            <a:pPr marL="862013" lvl="1" indent="-293688">
              <a:buFont typeface="Arial" panose="020B0604020202020204" pitchFamily="34" charset="0"/>
              <a:buChar char="•"/>
            </a:pPr>
            <a:r>
              <a:rPr lang="en-US" dirty="0"/>
              <a:t>Footing / cross-footing</a:t>
            </a:r>
          </a:p>
          <a:p>
            <a:pPr marL="862013" lvl="1" indent="-293688">
              <a:buFont typeface="Arial" panose="020B0604020202020204" pitchFamily="34" charset="0"/>
              <a:buChar char="•"/>
            </a:pPr>
            <a:r>
              <a:rPr lang="en-US" dirty="0"/>
              <a:t>Show that </a:t>
            </a:r>
            <a:r>
              <a:rPr lang="en-US" dirty="0" smtClean="0"/>
              <a:t>electronic audit evidence (EAE) </a:t>
            </a:r>
            <a:r>
              <a:rPr lang="en-US" dirty="0"/>
              <a:t>is accurate and complete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Reliance vs non-reliance on IT applications</a:t>
            </a:r>
            <a:endParaRPr lang="en-US" b="1" dirty="0"/>
          </a:p>
        </p:txBody>
      </p:sp>
      <p:sp>
        <p:nvSpPr>
          <p:cNvPr id="5" name="Rounded Rectangle 4"/>
          <p:cNvSpPr/>
          <p:nvPr/>
        </p:nvSpPr>
        <p:spPr>
          <a:xfrm>
            <a:off x="457200" y="1069848"/>
            <a:ext cx="8308428" cy="4669652"/>
          </a:xfrm>
          <a:prstGeom prst="roundRect">
            <a:avLst/>
          </a:prstGeom>
          <a:noFill/>
          <a:ln>
            <a:solidFill>
              <a:srgbClr val="91C84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90" y="936150"/>
            <a:ext cx="914400" cy="91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8222" y="5034579"/>
            <a:ext cx="914400" cy="91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6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303" y="1087933"/>
            <a:ext cx="7408577" cy="4682134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56387" y="1307690"/>
            <a:ext cx="6130412" cy="453267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0B0F0"/>
                </a:solidFill>
              </a:rPr>
              <a:t>AU-C 330.A34 </a:t>
            </a:r>
          </a:p>
          <a:p>
            <a:pPr marL="0" indent="0">
              <a:buNone/>
            </a:pPr>
            <a:r>
              <a:rPr lang="en-US" dirty="0" smtClean="0"/>
              <a:t>Because </a:t>
            </a:r>
            <a:r>
              <a:rPr lang="en-US" dirty="0"/>
              <a:t>of the inherent consistency of IT </a:t>
            </a:r>
            <a:r>
              <a:rPr lang="en-US" dirty="0" smtClean="0"/>
              <a:t>processing, audit evidence about the implementation of an automated application control, </a:t>
            </a:r>
            <a:r>
              <a:rPr lang="en-US" dirty="0"/>
              <a:t>when considered in combination with audit evidence about the operating effectiveness of the entity's general IT </a:t>
            </a:r>
            <a:r>
              <a:rPr lang="en-US" dirty="0" smtClean="0"/>
              <a:t>controls, </a:t>
            </a:r>
            <a:r>
              <a:rPr lang="en-US" dirty="0"/>
              <a:t>also may provide substantial audit evidence about its operating effectiveness.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Reliance vs non-reliance on IT applications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181894" y="2313038"/>
            <a:ext cx="2286000" cy="2286000"/>
          </a:xfrm>
          <a:prstGeom prst="roundRect">
            <a:avLst/>
          </a:prstGeom>
          <a:blipFill rotWithShape="1">
            <a:blip r:embed="rId3"/>
            <a:stretch>
              <a:fillRect/>
            </a:stretch>
          </a:blipFill>
          <a:ln w="38100"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40614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IT General Controls (ITGCs) and Application </a:t>
            </a:r>
            <a:r>
              <a:rPr lang="en-US" dirty="0"/>
              <a:t>C</a:t>
            </a:r>
            <a:r>
              <a:rPr lang="en-US" dirty="0" smtClean="0"/>
              <a:t>ontrols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268" y="2490952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25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00" y="1376854"/>
            <a:ext cx="4058539" cy="4051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COSO components of internal control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740166" y="1460938"/>
            <a:ext cx="394663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00B0F0"/>
              </a:buClr>
              <a:buFont typeface="Wingdings 3" panose="05040102010807070707" pitchFamily="18" charset="2"/>
              <a:buChar char="Æ"/>
            </a:pPr>
            <a:r>
              <a:rPr lang="en-US" sz="3200" dirty="0" smtClean="0"/>
              <a:t>Entity level versus transactional (i.e. relevant assertion) level</a:t>
            </a:r>
          </a:p>
          <a:p>
            <a:pPr marL="457200" indent="-457200">
              <a:buClr>
                <a:srgbClr val="00B0F0"/>
              </a:buClr>
              <a:buFont typeface="Wingdings 3" panose="05040102010807070707" pitchFamily="18" charset="2"/>
              <a:buChar char="Æ"/>
            </a:pPr>
            <a:r>
              <a:rPr lang="en-US" sz="3200" dirty="0" smtClean="0"/>
              <a:t>Where do ITGCs and application controls fall out here?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9640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 Question </a:t>
            </a:r>
            <a:r>
              <a:rPr lang="en-US" dirty="0" smtClean="0"/>
              <a:t>#1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Does </a:t>
            </a:r>
            <a:r>
              <a:rPr lang="en-US" dirty="0" smtClean="0"/>
              <a:t>your entity have an IT department?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514350" indent="-514350">
              <a:buAutoNum type="alphaUcPeriod"/>
            </a:pPr>
            <a:r>
              <a:rPr lang="en-US" dirty="0"/>
              <a:t>Yes</a:t>
            </a:r>
          </a:p>
          <a:p>
            <a:pPr marL="514350" indent="-514350">
              <a:buAutoNum type="alphaUcPeriod"/>
            </a:pPr>
            <a:r>
              <a:rPr lang="en-US" dirty="0"/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7028471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Types and functions of controls</a:t>
            </a:r>
            <a:endParaRPr lang="en-US" b="1" dirty="0"/>
          </a:p>
        </p:txBody>
      </p:sp>
      <p:sp>
        <p:nvSpPr>
          <p:cNvPr id="8" name="Rectangle 7"/>
          <p:cNvSpPr/>
          <p:nvPr/>
        </p:nvSpPr>
        <p:spPr>
          <a:xfrm>
            <a:off x="2705099" y="1495425"/>
            <a:ext cx="2834640" cy="2834640"/>
          </a:xfrm>
          <a:prstGeom prst="rect">
            <a:avLst/>
          </a:prstGeom>
          <a:solidFill>
            <a:schemeClr val="bg2"/>
          </a:solidFill>
          <a:ln w="25400">
            <a:solidFill>
              <a:srgbClr val="0055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0" name="Straight Connector 9"/>
          <p:cNvCxnSpPr>
            <a:stCxn id="8" idx="0"/>
            <a:endCxn id="8" idx="2"/>
          </p:cNvCxnSpPr>
          <p:nvPr/>
        </p:nvCxnSpPr>
        <p:spPr>
          <a:xfrm>
            <a:off x="4122419" y="1495425"/>
            <a:ext cx="0" cy="2834640"/>
          </a:xfrm>
          <a:prstGeom prst="line">
            <a:avLst/>
          </a:prstGeom>
          <a:ln>
            <a:solidFill>
              <a:srgbClr val="00557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8" idx="1"/>
            <a:endCxn id="8" idx="3"/>
          </p:cNvCxnSpPr>
          <p:nvPr/>
        </p:nvCxnSpPr>
        <p:spPr>
          <a:xfrm>
            <a:off x="2705099" y="2912745"/>
            <a:ext cx="2834640" cy="0"/>
          </a:xfrm>
          <a:prstGeom prst="line">
            <a:avLst/>
          </a:prstGeom>
          <a:ln>
            <a:solidFill>
              <a:srgbClr val="00557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319211" y="1495426"/>
            <a:ext cx="365760" cy="2834640"/>
          </a:xfrm>
          <a:prstGeom prst="rect">
            <a:avLst/>
          </a:prstGeom>
          <a:solidFill>
            <a:srgbClr val="00557B"/>
          </a:solidFill>
          <a:ln>
            <a:solidFill>
              <a:srgbClr val="00557B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Type of control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5400000">
            <a:off x="4646294" y="3526156"/>
            <a:ext cx="365760" cy="4248151"/>
          </a:xfrm>
          <a:prstGeom prst="rect">
            <a:avLst/>
          </a:prstGeom>
          <a:solidFill>
            <a:srgbClr val="00557B"/>
          </a:solidFill>
          <a:ln>
            <a:solidFill>
              <a:srgbClr val="00557B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Objective of control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81075" y="1009650"/>
            <a:ext cx="6467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Types and Objectives of Internal Control Activities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086100" y="1743075"/>
            <a:ext cx="2076450" cy="590550"/>
          </a:xfrm>
          <a:prstGeom prst="roundRect">
            <a:avLst/>
          </a:prstGeom>
          <a:solidFill>
            <a:srgbClr val="971B2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Manual controls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086100" y="3503295"/>
            <a:ext cx="2076450" cy="590550"/>
          </a:xfrm>
          <a:prstGeom prst="roundRect">
            <a:avLst/>
          </a:prstGeom>
          <a:solidFill>
            <a:srgbClr val="971B2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IT-application controls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084194" y="2617470"/>
            <a:ext cx="2076450" cy="590550"/>
          </a:xfrm>
          <a:prstGeom prst="roundRect">
            <a:avLst/>
          </a:prstGeom>
          <a:solidFill>
            <a:srgbClr val="971B2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IT-dependent manual </a:t>
            </a:r>
            <a:r>
              <a:rPr lang="en-US" dirty="0">
                <a:solidFill>
                  <a:prstClr val="white"/>
                </a:solidFill>
              </a:rPr>
              <a:t>c</a:t>
            </a:r>
            <a:r>
              <a:rPr lang="en-US" dirty="0" smtClean="0">
                <a:solidFill>
                  <a:prstClr val="white"/>
                </a:solidFill>
              </a:rPr>
              <a:t>ontrols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762126" y="1910923"/>
            <a:ext cx="9429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prstClr val="black"/>
                </a:solidFill>
              </a:rPr>
              <a:t>Manual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762124" y="3458884"/>
            <a:ext cx="9429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prstClr val="black"/>
                </a:solidFill>
              </a:rPr>
              <a:t>Automated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933701" y="4476750"/>
            <a:ext cx="9429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Prevent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48176" y="4496574"/>
            <a:ext cx="9429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Detect</a:t>
            </a:r>
            <a:endParaRPr lang="en-US" sz="1200" dirty="0">
              <a:solidFill>
                <a:prstClr val="black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5829300" y="2912744"/>
            <a:ext cx="1123950" cy="1417319"/>
            <a:chOff x="5553075" y="2912744"/>
            <a:chExt cx="1123950" cy="1417319"/>
          </a:xfrm>
        </p:grpSpPr>
        <p:sp>
          <p:nvSpPr>
            <p:cNvPr id="30" name="Rectangle 29"/>
            <p:cNvSpPr/>
            <p:nvPr/>
          </p:nvSpPr>
          <p:spPr>
            <a:xfrm>
              <a:off x="5553075" y="2912744"/>
              <a:ext cx="1123950" cy="141731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 rot="16200000">
              <a:off x="5469256" y="3341369"/>
              <a:ext cx="1291589" cy="590550"/>
            </a:xfrm>
            <a:prstGeom prst="roundRect">
              <a:avLst/>
            </a:prstGeom>
            <a:solidFill>
              <a:srgbClr val="971B2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IT general controls</a:t>
              </a:r>
              <a:endParaRPr lang="en-US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33" name="Straight Connector 32"/>
          <p:cNvCxnSpPr>
            <a:stCxn id="8" idx="3"/>
          </p:cNvCxnSpPr>
          <p:nvPr/>
        </p:nvCxnSpPr>
        <p:spPr>
          <a:xfrm>
            <a:off x="5539739" y="2912745"/>
            <a:ext cx="1413511" cy="0"/>
          </a:xfrm>
          <a:prstGeom prst="line">
            <a:avLst/>
          </a:prstGeom>
          <a:ln>
            <a:solidFill>
              <a:srgbClr val="00557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539739" y="4330063"/>
            <a:ext cx="1413511" cy="2"/>
          </a:xfrm>
          <a:prstGeom prst="line">
            <a:avLst/>
          </a:prstGeom>
          <a:ln>
            <a:solidFill>
              <a:srgbClr val="00557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2705099" y="5012472"/>
            <a:ext cx="28346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Misstatement of financial statements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762625" y="4429125"/>
            <a:ext cx="15335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</a:rPr>
              <a:t>Support continued function of automated aspects of prevent and detect controls</a:t>
            </a:r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73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72" name="ITGCs vs Application Control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Types and functions of controls</a:t>
            </a:r>
            <a:endParaRPr dirty="0"/>
          </a:p>
        </p:txBody>
      </p:sp>
      <p:sp>
        <p:nvSpPr>
          <p:cNvPr id="473" name="Oval"/>
          <p:cNvSpPr/>
          <p:nvPr/>
        </p:nvSpPr>
        <p:spPr>
          <a:xfrm>
            <a:off x="4127367" y="1188184"/>
            <a:ext cx="4487846" cy="4259050"/>
          </a:xfrm>
          <a:prstGeom prst="ellipse">
            <a:avLst/>
          </a:prstGeom>
          <a:solidFill>
            <a:srgbClr val="014B6E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474" name="Oval"/>
          <p:cNvSpPr/>
          <p:nvPr/>
        </p:nvSpPr>
        <p:spPr>
          <a:xfrm>
            <a:off x="4781424" y="1784999"/>
            <a:ext cx="3179732" cy="3065419"/>
          </a:xfrm>
          <a:prstGeom prst="ellipse">
            <a:avLst/>
          </a:prstGeom>
          <a:solidFill>
            <a:srgbClr val="007CB4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475" name="Oval"/>
          <p:cNvSpPr/>
          <p:nvPr/>
        </p:nvSpPr>
        <p:spPr>
          <a:xfrm>
            <a:off x="5557224" y="2526651"/>
            <a:ext cx="1628132" cy="1582116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476" name="DATA"/>
          <p:cNvSpPr txBox="1"/>
          <p:nvPr/>
        </p:nvSpPr>
        <p:spPr>
          <a:xfrm>
            <a:off x="6157472" y="3184243"/>
            <a:ext cx="411459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266" dirty="0"/>
              <a:t>DATA</a:t>
            </a:r>
          </a:p>
        </p:txBody>
      </p:sp>
      <p:sp>
        <p:nvSpPr>
          <p:cNvPr id="477" name="APPLICATION…"/>
          <p:cNvSpPr txBox="1"/>
          <p:nvPr/>
        </p:nvSpPr>
        <p:spPr>
          <a:xfrm>
            <a:off x="5840790" y="1964595"/>
            <a:ext cx="981167" cy="461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rPr sz="1266" dirty="0"/>
              <a:t>APPLICATION </a:t>
            </a:r>
          </a:p>
          <a:p>
            <a:pPr algn="ctr">
              <a:defRPr>
                <a:solidFill>
                  <a:srgbClr val="FFFFFF"/>
                </a:solidFill>
              </a:defRPr>
            </a:pPr>
            <a:r>
              <a:rPr sz="1266" dirty="0"/>
              <a:t>CONTROLS</a:t>
            </a:r>
          </a:p>
        </p:txBody>
      </p:sp>
      <p:sp>
        <p:nvSpPr>
          <p:cNvPr id="478" name="ITGCs"/>
          <p:cNvSpPr txBox="1"/>
          <p:nvPr/>
        </p:nvSpPr>
        <p:spPr>
          <a:xfrm>
            <a:off x="6114074" y="1396899"/>
            <a:ext cx="440955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sz="1266"/>
              <a:t>ITGCs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4687" y="1057818"/>
            <a:ext cx="3552784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00B0F0"/>
              </a:buClr>
              <a:buFont typeface="Wingdings 3" panose="05040102010807070707" pitchFamily="18" charset="2"/>
              <a:buChar char="Æ"/>
            </a:pPr>
            <a:r>
              <a:rPr lang="en-US" sz="2900" dirty="0" smtClean="0"/>
              <a:t>ITGCs protect the IT environment and allow applications to work as intended</a:t>
            </a:r>
          </a:p>
          <a:p>
            <a:pPr marL="457200" indent="-457200">
              <a:buClr>
                <a:srgbClr val="00B0F0"/>
              </a:buClr>
              <a:buFont typeface="Wingdings 3" panose="05040102010807070707" pitchFamily="18" charset="2"/>
              <a:buChar char="Æ"/>
            </a:pPr>
            <a:r>
              <a:rPr lang="en-US" sz="2900" dirty="0" smtClean="0"/>
              <a:t>Application controls affect accuracy of data for financial reporting</a:t>
            </a:r>
            <a:endParaRPr lang="en-US" sz="2900" dirty="0"/>
          </a:p>
        </p:txBody>
      </p:sp>
    </p:spTree>
    <p:extLst>
      <p:ext uri="{BB962C8B-B14F-4D97-AF65-F5344CB8AC3E}">
        <p14:creationId xmlns:p14="http://schemas.microsoft.com/office/powerpoint/2010/main" val="197475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3" grpId="0" animBg="1" advAuto="0"/>
      <p:bldP spid="474" grpId="0" animBg="1" advAuto="0"/>
      <p:bldP spid="475" grpId="0" animBg="1" advAuto="0"/>
      <p:bldP spid="476" grpId="0" animBg="1" advAuto="0"/>
      <p:bldP spid="477" grpId="0" animBg="1" advAuto="0"/>
      <p:bldP spid="478" grpId="0" animBg="1" advAuto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Oval"/>
          <p:cNvSpPr/>
          <p:nvPr/>
        </p:nvSpPr>
        <p:spPr>
          <a:xfrm>
            <a:off x="276820" y="1303735"/>
            <a:ext cx="4487846" cy="4259050"/>
          </a:xfrm>
          <a:prstGeom prst="ellipse">
            <a:avLst/>
          </a:prstGeom>
          <a:solidFill>
            <a:srgbClr val="014B6E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491" name="Oval"/>
          <p:cNvSpPr/>
          <p:nvPr/>
        </p:nvSpPr>
        <p:spPr>
          <a:xfrm>
            <a:off x="4545211" y="1223367"/>
            <a:ext cx="4420195" cy="4259461"/>
          </a:xfrm>
          <a:prstGeom prst="ellipse">
            <a:avLst/>
          </a:prstGeom>
          <a:solidFill>
            <a:srgbClr val="007CB4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492" name="APPLICATION…"/>
          <p:cNvSpPr txBox="1"/>
          <p:nvPr/>
        </p:nvSpPr>
        <p:spPr>
          <a:xfrm>
            <a:off x="6227957" y="1504902"/>
            <a:ext cx="981167" cy="461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sz="1266" dirty="0"/>
              <a:t>APPLICATION </a:t>
            </a:r>
          </a:p>
          <a:p>
            <a:pPr algn="ctr">
              <a:defRPr>
                <a:solidFill>
                  <a:srgbClr val="FFFFFF"/>
                </a:solidFill>
              </a:defRPr>
            </a:pPr>
            <a:r>
              <a:rPr sz="1266" u="sng" dirty="0"/>
              <a:t>CONTROLS</a:t>
            </a:r>
          </a:p>
        </p:txBody>
      </p:sp>
      <p:sp>
        <p:nvSpPr>
          <p:cNvPr id="493" name="ITGCs"/>
          <p:cNvSpPr txBox="1"/>
          <p:nvPr/>
        </p:nvSpPr>
        <p:spPr>
          <a:xfrm>
            <a:off x="2234137" y="1584748"/>
            <a:ext cx="440955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sz="1266" u="sng" dirty="0" smtClean="0"/>
              <a:t>ITGCs</a:t>
            </a:r>
            <a:endParaRPr lang="en-US" sz="1266" u="sng" dirty="0" smtClean="0"/>
          </a:p>
        </p:txBody>
      </p:sp>
      <p:sp>
        <p:nvSpPr>
          <p:cNvPr id="494" name="Policies and procedures that relate to many applications…"/>
          <p:cNvSpPr txBox="1"/>
          <p:nvPr/>
        </p:nvSpPr>
        <p:spPr>
          <a:xfrm>
            <a:off x="830241" y="2036701"/>
            <a:ext cx="3381004" cy="2284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224629" indent="-224629" defTabSz="321457">
              <a:spcBef>
                <a:spcPts val="844"/>
              </a:spcBef>
              <a:buSzPct val="145000"/>
              <a:buChar char="•"/>
              <a:defRPr sz="22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547" dirty="0">
                <a:latin typeface="+mj-lt"/>
              </a:rPr>
              <a:t>Policies and procedures that relate to many applications</a:t>
            </a:r>
          </a:p>
          <a:p>
            <a:pPr marL="224629" indent="-224629" defTabSz="321457">
              <a:spcBef>
                <a:spcPts val="844"/>
              </a:spcBef>
              <a:buSzPct val="145000"/>
              <a:buChar char="•"/>
              <a:defRPr sz="22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547" dirty="0">
                <a:latin typeface="+mj-lt"/>
              </a:rPr>
              <a:t>Support effective functioning of application controls</a:t>
            </a:r>
          </a:p>
          <a:p>
            <a:pPr marL="224629" indent="-224629" defTabSz="321457">
              <a:spcBef>
                <a:spcPts val="844"/>
              </a:spcBef>
              <a:buSzPct val="145000"/>
              <a:buChar char="•"/>
              <a:defRPr sz="22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547" dirty="0">
                <a:latin typeface="+mj-lt"/>
              </a:rPr>
              <a:t>Apply to mainframe, </a:t>
            </a:r>
            <a:r>
              <a:rPr sz="1547" dirty="0" err="1">
                <a:latin typeface="+mj-lt"/>
              </a:rPr>
              <a:t>miniframe</a:t>
            </a:r>
            <a:r>
              <a:rPr sz="1547" dirty="0">
                <a:latin typeface="+mj-lt"/>
              </a:rPr>
              <a:t>, and end-user environments</a:t>
            </a:r>
          </a:p>
          <a:p>
            <a:pPr marL="224629" indent="-224629" defTabSz="321457">
              <a:spcBef>
                <a:spcPts val="844"/>
              </a:spcBef>
              <a:buSzPct val="145000"/>
              <a:buChar char="•"/>
              <a:defRPr sz="22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547" dirty="0">
                <a:latin typeface="+mj-lt"/>
              </a:rPr>
              <a:t>Maintain the integrity of information and security of data</a:t>
            </a:r>
          </a:p>
        </p:txBody>
      </p:sp>
      <p:sp>
        <p:nvSpPr>
          <p:cNvPr id="495" name="Controls that typically operate at a business process level and apply to the processing of transactions by individual applications…"/>
          <p:cNvSpPr txBox="1"/>
          <p:nvPr/>
        </p:nvSpPr>
        <p:spPr>
          <a:xfrm>
            <a:off x="5111276" y="2207036"/>
            <a:ext cx="3684582" cy="1943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292994" indent="-292994" defTabSz="321457">
              <a:spcBef>
                <a:spcPts val="844"/>
              </a:spcBef>
              <a:buSzPct val="145000"/>
              <a:buChar char="•"/>
              <a:defRPr sz="22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547" dirty="0">
                <a:latin typeface="+mj-lt"/>
              </a:rPr>
              <a:t>Controls that typically operate at a business process level and apply to the processing of transactions by individual </a:t>
            </a:r>
            <a:r>
              <a:rPr sz="1547" dirty="0" smtClean="0">
                <a:latin typeface="+mj-lt"/>
              </a:rPr>
              <a:t>applications</a:t>
            </a:r>
            <a:endParaRPr sz="1547" dirty="0">
              <a:latin typeface="+mj-lt"/>
            </a:endParaRPr>
          </a:p>
          <a:p>
            <a:pPr marL="292994" indent="-292994" defTabSz="321457">
              <a:spcBef>
                <a:spcPts val="844"/>
              </a:spcBef>
              <a:buSzPct val="145000"/>
              <a:buChar char="•"/>
              <a:defRPr sz="22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547" dirty="0">
                <a:latin typeface="+mj-lt"/>
              </a:rPr>
              <a:t>Can be preventative or detective</a:t>
            </a:r>
          </a:p>
          <a:p>
            <a:pPr marL="292994" indent="-292994" defTabSz="321457">
              <a:spcBef>
                <a:spcPts val="844"/>
              </a:spcBef>
              <a:buSzPct val="145000"/>
              <a:buChar char="•"/>
              <a:defRPr sz="22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547" dirty="0">
                <a:latin typeface="+mj-lt"/>
              </a:rPr>
              <a:t>Designed to ensure integrity of accounting records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96" name="ITGCs vs Application Control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Types and functions of controls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7724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4" grpId="0" animBg="1" advAuto="0"/>
      <p:bldP spid="495" grpId="0" animBg="1" advAuto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42614" y="1244600"/>
            <a:ext cx="6044185" cy="430530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0B0F0"/>
                </a:solidFill>
              </a:rPr>
              <a:t>AU-C 315.A107 </a:t>
            </a:r>
          </a:p>
          <a:p>
            <a:pPr marL="0" indent="0">
              <a:buNone/>
            </a:pPr>
            <a:r>
              <a:rPr lang="en-US" dirty="0" smtClean="0"/>
              <a:t>ITGCs that maintain the integrity of information and security of data commonly include controls over the following: </a:t>
            </a:r>
          </a:p>
          <a:p>
            <a:pPr marL="512763" indent="-393700">
              <a:buClr>
                <a:srgbClr val="00B0F0"/>
              </a:buClr>
              <a:buFont typeface="Wingdings 3" panose="05040102010807070707" pitchFamily="18" charset="2"/>
              <a:buChar char="Æ"/>
            </a:pPr>
            <a:r>
              <a:rPr lang="en-US" dirty="0" smtClean="0"/>
              <a:t>Data </a:t>
            </a:r>
            <a:r>
              <a:rPr lang="en-US" dirty="0"/>
              <a:t>center and network operations </a:t>
            </a:r>
            <a:endParaRPr lang="en-US" dirty="0" smtClean="0"/>
          </a:p>
          <a:p>
            <a:pPr marL="512763" indent="-393700">
              <a:buClr>
                <a:srgbClr val="00B0F0"/>
              </a:buClr>
              <a:buFont typeface="Wingdings 3" panose="05040102010807070707" pitchFamily="18" charset="2"/>
              <a:buChar char="Æ"/>
            </a:pPr>
            <a:r>
              <a:rPr lang="en-US" dirty="0" smtClean="0"/>
              <a:t>System </a:t>
            </a:r>
            <a:r>
              <a:rPr lang="en-US" dirty="0"/>
              <a:t>software acquisition, change, and maintenance </a:t>
            </a:r>
            <a:endParaRPr lang="en-US" dirty="0" smtClean="0"/>
          </a:p>
          <a:p>
            <a:pPr marL="512763" indent="-393700">
              <a:buClr>
                <a:srgbClr val="00B0F0"/>
              </a:buClr>
              <a:buFont typeface="Wingdings 3" panose="05040102010807070707" pitchFamily="18" charset="2"/>
              <a:buChar char="Æ"/>
            </a:pPr>
            <a:r>
              <a:rPr lang="en-US" dirty="0" smtClean="0"/>
              <a:t>Program </a:t>
            </a:r>
            <a:r>
              <a:rPr lang="en-US" dirty="0"/>
              <a:t>change </a:t>
            </a:r>
            <a:endParaRPr lang="en-US" dirty="0" smtClean="0"/>
          </a:p>
          <a:p>
            <a:pPr marL="512763" indent="-393700">
              <a:buClr>
                <a:srgbClr val="00B0F0"/>
              </a:buClr>
              <a:buFont typeface="Wingdings 3" panose="05040102010807070707" pitchFamily="18" charset="2"/>
              <a:buChar char="Æ"/>
            </a:pPr>
            <a:r>
              <a:rPr lang="en-US" dirty="0" smtClean="0"/>
              <a:t>Access </a:t>
            </a:r>
            <a:r>
              <a:rPr lang="en-US" dirty="0"/>
              <a:t>security </a:t>
            </a:r>
            <a:endParaRPr lang="en-US" dirty="0" smtClean="0"/>
          </a:p>
          <a:p>
            <a:pPr marL="512763" indent="-393700">
              <a:buClr>
                <a:srgbClr val="00B0F0"/>
              </a:buClr>
              <a:buFont typeface="Wingdings 3" panose="05040102010807070707" pitchFamily="18" charset="2"/>
              <a:buChar char="Æ"/>
            </a:pPr>
            <a:r>
              <a:rPr lang="en-US" dirty="0" smtClean="0"/>
              <a:t>Application </a:t>
            </a:r>
            <a:r>
              <a:rPr lang="en-US" dirty="0"/>
              <a:t>system acquisition, development, and maintenance </a:t>
            </a: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ITGCs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1490472" y="1069848"/>
            <a:ext cx="7275156" cy="4669652"/>
          </a:xfrm>
          <a:prstGeom prst="roundRect">
            <a:avLst/>
          </a:prstGeom>
          <a:noFill/>
          <a:ln>
            <a:solidFill>
              <a:srgbClr val="91C84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356615" y="2295143"/>
            <a:ext cx="2286000" cy="2286000"/>
          </a:xfrm>
          <a:prstGeom prst="roundRect">
            <a:avLst/>
          </a:prstGeom>
          <a:blipFill rotWithShape="1">
            <a:blip r:embed="rId2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tint val="50000"/>
              <a:hueOff val="15775521"/>
              <a:satOff val="-20761"/>
              <a:lumOff val="-4555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81426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1170432"/>
            <a:ext cx="9144000" cy="18562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0" y="3584865"/>
            <a:ext cx="9144000" cy="33547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 General Controls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14400" y="5870448"/>
            <a:ext cx="7296912" cy="777240"/>
          </a:xfrm>
          <a:prstGeom prst="roundRect">
            <a:avLst/>
          </a:prstGeom>
          <a:solidFill>
            <a:srgbClr val="FFFFCC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1352" y="4907280"/>
            <a:ext cx="7296912" cy="777240"/>
          </a:xfrm>
          <a:prstGeom prst="roundRect">
            <a:avLst/>
          </a:prstGeom>
          <a:solidFill>
            <a:srgbClr val="FFC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20496" y="3938016"/>
            <a:ext cx="7296912" cy="777240"/>
          </a:xfrm>
          <a:prstGeom prst="roundRect">
            <a:avLst/>
          </a:prstGeom>
          <a:solidFill>
            <a:srgbClr val="FF8B8B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14400" y="2148840"/>
            <a:ext cx="7303008" cy="786384"/>
          </a:xfrm>
          <a:prstGeom prst="roundRect">
            <a:avLst/>
          </a:prstGeom>
          <a:solidFill>
            <a:srgbClr val="FF8B8B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lowchart: Document 10"/>
          <p:cNvSpPr/>
          <p:nvPr/>
        </p:nvSpPr>
        <p:spPr>
          <a:xfrm>
            <a:off x="1567815" y="288685"/>
            <a:ext cx="893064" cy="841248"/>
          </a:xfrm>
          <a:prstGeom prst="flowChartDocument">
            <a:avLst/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Reports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$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225296" y="6025896"/>
            <a:ext cx="914400" cy="466344"/>
          </a:xfrm>
          <a:prstGeom prst="round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Patches Changes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946392" y="6022848"/>
            <a:ext cx="914400" cy="466344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Users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225296" y="5082540"/>
            <a:ext cx="914400" cy="466344"/>
          </a:xfrm>
          <a:prstGeom prst="round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Patches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Changes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946392" y="5090160"/>
            <a:ext cx="914400" cy="466344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Users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185672" y="4120896"/>
            <a:ext cx="914400" cy="466344"/>
          </a:xfrm>
          <a:prstGeom prst="round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Program Changes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398776" y="4117848"/>
            <a:ext cx="1158240" cy="466344"/>
          </a:xfrm>
          <a:prstGeom prst="round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Configurable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Control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5468112" y="4136136"/>
            <a:ext cx="984504" cy="466344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Privileged Users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723888" y="4023360"/>
            <a:ext cx="1213104" cy="650748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Users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Terms/Hires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Current Users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741932" y="2316480"/>
            <a:ext cx="1147572" cy="466344"/>
          </a:xfrm>
          <a:prstGeom prst="round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Calculations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5873496" y="2308860"/>
            <a:ext cx="1304544" cy="466344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Authorizations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3749040" y="654445"/>
            <a:ext cx="457200" cy="457200"/>
          </a:xfrm>
          <a:prstGeom prst="roundRect">
            <a:avLst/>
          </a:prstGeom>
          <a:blipFill rotWithShape="1"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9" name="Rounded Rectangle 28"/>
          <p:cNvSpPr/>
          <p:nvPr/>
        </p:nvSpPr>
        <p:spPr>
          <a:xfrm>
            <a:off x="2404872" y="5082540"/>
            <a:ext cx="1158240" cy="466344"/>
          </a:xfrm>
          <a:prstGeom prst="round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Configurable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Control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2398776" y="6022848"/>
            <a:ext cx="1158240" cy="466344"/>
          </a:xfrm>
          <a:prstGeom prst="round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Configurable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Control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5468112" y="5082332"/>
            <a:ext cx="984504" cy="466344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Privileged Users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5468112" y="6022848"/>
            <a:ext cx="984504" cy="466344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Privileged Users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703320" y="6089904"/>
            <a:ext cx="1700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Operating System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700272" y="5154168"/>
            <a:ext cx="1700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Databases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700272" y="4175760"/>
            <a:ext cx="1700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Applications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Up Arrow 37"/>
          <p:cNvSpPr/>
          <p:nvPr/>
        </p:nvSpPr>
        <p:spPr>
          <a:xfrm>
            <a:off x="4361688" y="5611368"/>
            <a:ext cx="402336" cy="338328"/>
          </a:xfrm>
          <a:prstGeom prst="upArrow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Up Arrow 38"/>
          <p:cNvSpPr/>
          <p:nvPr/>
        </p:nvSpPr>
        <p:spPr>
          <a:xfrm>
            <a:off x="4358640" y="4629912"/>
            <a:ext cx="402336" cy="338328"/>
          </a:xfrm>
          <a:prstGeom prst="upArrow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Up Arrow 39"/>
          <p:cNvSpPr/>
          <p:nvPr/>
        </p:nvSpPr>
        <p:spPr>
          <a:xfrm>
            <a:off x="4358640" y="2810256"/>
            <a:ext cx="402336" cy="841248"/>
          </a:xfrm>
          <a:prstGeom prst="upArrow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2" name="Straight Arrow Connector 41"/>
          <p:cNvCxnSpPr>
            <a:stCxn id="13" idx="0"/>
            <a:endCxn id="17" idx="2"/>
          </p:cNvCxnSpPr>
          <p:nvPr/>
        </p:nvCxnSpPr>
        <p:spPr>
          <a:xfrm flipV="1">
            <a:off x="1682496" y="5548884"/>
            <a:ext cx="0" cy="477012"/>
          </a:xfrm>
          <a:prstGeom prst="straightConnector1">
            <a:avLst/>
          </a:prstGeom>
          <a:ln w="158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1670304" y="4587240"/>
            <a:ext cx="0" cy="495300"/>
          </a:xfrm>
          <a:prstGeom prst="straightConnector1">
            <a:avLst/>
          </a:prstGeom>
          <a:ln w="158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2968752" y="5548884"/>
            <a:ext cx="0" cy="477012"/>
          </a:xfrm>
          <a:prstGeom prst="straightConnector1">
            <a:avLst/>
          </a:prstGeom>
          <a:ln w="158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29" idx="0"/>
          </p:cNvCxnSpPr>
          <p:nvPr/>
        </p:nvCxnSpPr>
        <p:spPr>
          <a:xfrm flipV="1">
            <a:off x="2983992" y="4584192"/>
            <a:ext cx="0" cy="498348"/>
          </a:xfrm>
          <a:prstGeom prst="straightConnector1">
            <a:avLst/>
          </a:prstGeom>
          <a:ln w="158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endCxn id="25" idx="2"/>
          </p:cNvCxnSpPr>
          <p:nvPr/>
        </p:nvCxnSpPr>
        <p:spPr>
          <a:xfrm flipV="1">
            <a:off x="1682496" y="2782824"/>
            <a:ext cx="633222" cy="1345692"/>
          </a:xfrm>
          <a:prstGeom prst="straightConnector1">
            <a:avLst/>
          </a:prstGeom>
          <a:ln w="158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endCxn id="25" idx="2"/>
          </p:cNvCxnSpPr>
          <p:nvPr/>
        </p:nvCxnSpPr>
        <p:spPr>
          <a:xfrm flipH="1" flipV="1">
            <a:off x="2315718" y="2782824"/>
            <a:ext cx="668274" cy="1335024"/>
          </a:xfrm>
          <a:prstGeom prst="straightConnector1">
            <a:avLst/>
          </a:prstGeom>
          <a:ln w="158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V="1">
            <a:off x="5974080" y="5547360"/>
            <a:ext cx="0" cy="477012"/>
          </a:xfrm>
          <a:prstGeom prst="straightConnector1">
            <a:avLst/>
          </a:prstGeom>
          <a:ln w="158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V="1">
            <a:off x="5971032" y="4606194"/>
            <a:ext cx="0" cy="482442"/>
          </a:xfrm>
          <a:prstGeom prst="straightConnector1">
            <a:avLst/>
          </a:prstGeom>
          <a:ln w="158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V="1">
            <a:off x="7403592" y="5547360"/>
            <a:ext cx="0" cy="480060"/>
          </a:xfrm>
          <a:prstGeom prst="straightConnector1">
            <a:avLst/>
          </a:prstGeom>
          <a:ln w="158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20" idx="0"/>
          </p:cNvCxnSpPr>
          <p:nvPr/>
        </p:nvCxnSpPr>
        <p:spPr>
          <a:xfrm flipV="1">
            <a:off x="7403592" y="4674108"/>
            <a:ext cx="0" cy="416052"/>
          </a:xfrm>
          <a:prstGeom prst="straightConnector1">
            <a:avLst/>
          </a:prstGeom>
          <a:ln w="158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endCxn id="26" idx="2"/>
          </p:cNvCxnSpPr>
          <p:nvPr/>
        </p:nvCxnSpPr>
        <p:spPr>
          <a:xfrm flipV="1">
            <a:off x="5865876" y="2775204"/>
            <a:ext cx="659892" cy="1360932"/>
          </a:xfrm>
          <a:prstGeom prst="straightConnector1">
            <a:avLst/>
          </a:prstGeom>
          <a:ln w="158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stCxn id="24" idx="0"/>
            <a:endCxn id="26" idx="2"/>
          </p:cNvCxnSpPr>
          <p:nvPr/>
        </p:nvCxnSpPr>
        <p:spPr>
          <a:xfrm flipH="1" flipV="1">
            <a:off x="6525768" y="2775204"/>
            <a:ext cx="804672" cy="1248156"/>
          </a:xfrm>
          <a:prstGeom prst="straightConnector1">
            <a:avLst/>
          </a:prstGeom>
          <a:ln w="158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ight Brace 77"/>
          <p:cNvSpPr/>
          <p:nvPr/>
        </p:nvSpPr>
        <p:spPr>
          <a:xfrm rot="16200000">
            <a:off x="1839468" y="2220468"/>
            <a:ext cx="986028" cy="2449068"/>
          </a:xfrm>
          <a:prstGeom prst="rightBrace">
            <a:avLst>
              <a:gd name="adj1" fmla="val 8333"/>
              <a:gd name="adj2" fmla="val 66054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Right Brace 78"/>
          <p:cNvSpPr/>
          <p:nvPr/>
        </p:nvSpPr>
        <p:spPr>
          <a:xfrm rot="16200000">
            <a:off x="6242304" y="2228088"/>
            <a:ext cx="970788" cy="2449068"/>
          </a:xfrm>
          <a:prstGeom prst="rightBrace">
            <a:avLst>
              <a:gd name="adj1" fmla="val 8333"/>
              <a:gd name="adj2" fmla="val 24611"/>
            </a:avLst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587502" y="3130927"/>
            <a:ext cx="1746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Program Change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6856476" y="3133880"/>
            <a:ext cx="14356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Logical Access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2782062" y="1161288"/>
            <a:ext cx="3573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Business Process Controls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2223136" y="1459976"/>
            <a:ext cx="3129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marR="0" lvl="0" indent="-17303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 matching and business rules</a:t>
            </a:r>
          </a:p>
          <a:p>
            <a:pPr marL="173038" marR="0" lvl="0" indent="-17303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Control totals and error checks</a:t>
            </a:r>
          </a:p>
          <a:p>
            <a:pPr marL="173038" marR="0" lvl="0" indent="-17303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Other controls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4" name="Straight Arrow Connector 83"/>
          <p:cNvCxnSpPr/>
          <p:nvPr/>
        </p:nvCxnSpPr>
        <p:spPr>
          <a:xfrm flipH="1" flipV="1">
            <a:off x="2223136" y="978408"/>
            <a:ext cx="1" cy="1330453"/>
          </a:xfrm>
          <a:prstGeom prst="straightConnector1">
            <a:avLst/>
          </a:prstGeom>
          <a:ln w="317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5361814" y="39608"/>
            <a:ext cx="3645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marR="0" lvl="0" indent="-17303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Only authorized people have access</a:t>
            </a:r>
          </a:p>
          <a:p>
            <a:pPr marL="173038" marR="0" lvl="0" indent="-17303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Segregation of duties</a:t>
            </a:r>
          </a:p>
          <a:p>
            <a:pPr marL="173038" marR="0" lvl="0" indent="-17303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Only authorized people can override controls</a:t>
            </a:r>
          </a:p>
          <a:p>
            <a:pPr marL="173038" marR="0" lvl="0" indent="-17303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Decisions can be traced and tracked</a:t>
            </a:r>
          </a:p>
        </p:txBody>
      </p:sp>
      <p:cxnSp>
        <p:nvCxnSpPr>
          <p:cNvPr id="92" name="Straight Connector 91"/>
          <p:cNvCxnSpPr/>
          <p:nvPr/>
        </p:nvCxnSpPr>
        <p:spPr>
          <a:xfrm flipV="1">
            <a:off x="6803136" y="993715"/>
            <a:ext cx="0" cy="1322766"/>
          </a:xfrm>
          <a:prstGeom prst="line">
            <a:avLst/>
          </a:prstGeom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flipH="1">
            <a:off x="4206240" y="993715"/>
            <a:ext cx="2606042" cy="0"/>
          </a:xfrm>
          <a:prstGeom prst="straightConnector1">
            <a:avLst/>
          </a:prstGeom>
          <a:ln w="317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Left Arrow 97"/>
          <p:cNvSpPr/>
          <p:nvPr/>
        </p:nvSpPr>
        <p:spPr>
          <a:xfrm>
            <a:off x="2871216" y="649291"/>
            <a:ext cx="841249" cy="485232"/>
          </a:xfrm>
          <a:prstGeom prst="leftArrow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Access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" name="Rounded Rectangle 99"/>
          <p:cNvSpPr/>
          <p:nvPr/>
        </p:nvSpPr>
        <p:spPr>
          <a:xfrm>
            <a:off x="2386584" y="649291"/>
            <a:ext cx="457200" cy="457200"/>
          </a:xfrm>
          <a:prstGeom prst="roundRect">
            <a:avLst/>
          </a:prstGeom>
          <a:blipFill rotWithShape="1">
            <a:blip r:embed="rId4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tint val="50000"/>
              <a:hueOff val="7887761"/>
              <a:satOff val="-10380"/>
              <a:lumOff val="-227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7" name="Rounded Rectangle 26"/>
          <p:cNvSpPr/>
          <p:nvPr/>
        </p:nvSpPr>
        <p:spPr>
          <a:xfrm>
            <a:off x="6379464" y="6114288"/>
            <a:ext cx="457200" cy="457200"/>
          </a:xfrm>
          <a:prstGeom prst="roundRect">
            <a:avLst/>
          </a:prstGeom>
          <a:blipFill rotWithShape="1">
            <a:blip r:embed="rId5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tint val="50000"/>
              <a:hueOff val="7887761"/>
              <a:satOff val="-10380"/>
              <a:lumOff val="-227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2" name="Rounded Rectangle 101"/>
          <p:cNvSpPr/>
          <p:nvPr/>
        </p:nvSpPr>
        <p:spPr>
          <a:xfrm>
            <a:off x="6385560" y="5178552"/>
            <a:ext cx="457200" cy="457200"/>
          </a:xfrm>
          <a:prstGeom prst="roundRect">
            <a:avLst/>
          </a:prstGeom>
          <a:blipFill rotWithShape="1">
            <a:blip r:embed="rId5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tint val="50000"/>
              <a:hueOff val="7887761"/>
              <a:satOff val="-10380"/>
              <a:lumOff val="-227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3" name="Rounded Rectangle 102"/>
          <p:cNvSpPr/>
          <p:nvPr/>
        </p:nvSpPr>
        <p:spPr>
          <a:xfrm>
            <a:off x="5708904" y="3694402"/>
            <a:ext cx="457200" cy="457200"/>
          </a:xfrm>
          <a:prstGeom prst="roundRect">
            <a:avLst/>
          </a:prstGeom>
          <a:blipFill rotWithShape="1">
            <a:blip r:embed="rId5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tint val="50000"/>
              <a:hueOff val="7887761"/>
              <a:satOff val="-10380"/>
              <a:lumOff val="-227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4" name="Rounded Rectangle 103"/>
          <p:cNvSpPr/>
          <p:nvPr/>
        </p:nvSpPr>
        <p:spPr>
          <a:xfrm>
            <a:off x="7700772" y="6117753"/>
            <a:ext cx="457200" cy="457200"/>
          </a:xfrm>
          <a:prstGeom prst="roundRect">
            <a:avLst/>
          </a:prstGeom>
          <a:blipFill rotWithShape="1">
            <a:blip r:embed="rId5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tint val="50000"/>
              <a:hueOff val="7887761"/>
              <a:satOff val="-10380"/>
              <a:lumOff val="-227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5" name="Rounded Rectangle 104"/>
          <p:cNvSpPr/>
          <p:nvPr/>
        </p:nvSpPr>
        <p:spPr>
          <a:xfrm>
            <a:off x="7702296" y="5178552"/>
            <a:ext cx="457200" cy="457200"/>
          </a:xfrm>
          <a:prstGeom prst="roundRect">
            <a:avLst/>
          </a:prstGeom>
          <a:blipFill rotWithShape="1">
            <a:blip r:embed="rId5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tint val="50000"/>
              <a:hueOff val="7887761"/>
              <a:satOff val="-10380"/>
              <a:lumOff val="-227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7" name="Rounded Rectangle 106"/>
          <p:cNvSpPr/>
          <p:nvPr/>
        </p:nvSpPr>
        <p:spPr>
          <a:xfrm>
            <a:off x="7062216" y="3605784"/>
            <a:ext cx="457200" cy="457200"/>
          </a:xfrm>
          <a:prstGeom prst="roundRect">
            <a:avLst/>
          </a:prstGeom>
          <a:blipFill rotWithShape="1">
            <a:blip r:embed="rId5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tint val="50000"/>
              <a:hueOff val="7887761"/>
              <a:satOff val="-10380"/>
              <a:lumOff val="-227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6" name="TextBox 115"/>
          <p:cNvSpPr txBox="1"/>
          <p:nvPr/>
        </p:nvSpPr>
        <p:spPr>
          <a:xfrm>
            <a:off x="3724656" y="2252472"/>
            <a:ext cx="1700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Application Controls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69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89928" y="1244600"/>
            <a:ext cx="7496872" cy="430530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0B0F0"/>
                </a:solidFill>
              </a:rPr>
              <a:t>AU-C 315.A109</a:t>
            </a:r>
          </a:p>
          <a:p>
            <a:pPr marL="400050" indent="-400050">
              <a:buClr>
                <a:srgbClr val="00B0F0"/>
              </a:buClr>
              <a:buFont typeface="Wingdings 3" panose="05040102010807070707" pitchFamily="18" charset="2"/>
              <a:buChar char="Æ"/>
            </a:pPr>
            <a:r>
              <a:rPr lang="en-US" dirty="0"/>
              <a:t>T</a:t>
            </a:r>
            <a:r>
              <a:rPr lang="en-US" dirty="0" smtClean="0"/>
              <a:t>ypically </a:t>
            </a:r>
            <a:r>
              <a:rPr lang="en-US" dirty="0"/>
              <a:t>operate at a business process level and apply to the processing of transactions by individual </a:t>
            </a:r>
            <a:r>
              <a:rPr lang="en-US" dirty="0" smtClean="0"/>
              <a:t>applications </a:t>
            </a:r>
          </a:p>
          <a:p>
            <a:pPr marL="400050" indent="-400050">
              <a:buClr>
                <a:srgbClr val="00B0F0"/>
              </a:buClr>
              <a:buFont typeface="Wingdings 3" panose="05040102010807070707" pitchFamily="18" charset="2"/>
              <a:buChar char="Æ"/>
            </a:pPr>
            <a:r>
              <a:rPr lang="en-US" dirty="0"/>
              <a:t>C</a:t>
            </a:r>
            <a:r>
              <a:rPr lang="en-US" dirty="0" smtClean="0"/>
              <a:t>an </a:t>
            </a:r>
            <a:r>
              <a:rPr lang="en-US" dirty="0"/>
              <a:t>be preventive or detective and are </a:t>
            </a:r>
            <a:r>
              <a:rPr lang="en-US" b="1" dirty="0"/>
              <a:t>designed to ensure the integrity of the accounting </a:t>
            </a:r>
            <a:r>
              <a:rPr lang="en-US" b="1" dirty="0" smtClean="0"/>
              <a:t>records</a:t>
            </a:r>
            <a:endParaRPr lang="en-US" dirty="0" smtClean="0"/>
          </a:p>
          <a:p>
            <a:pPr marL="400050" indent="-400050">
              <a:buClr>
                <a:srgbClr val="00B0F0"/>
              </a:buClr>
              <a:buFont typeface="Wingdings 3" panose="05040102010807070707" pitchFamily="18" charset="2"/>
              <a:buChar char="Æ"/>
            </a:pPr>
            <a:r>
              <a:rPr lang="en-US" dirty="0"/>
              <a:t>R</a:t>
            </a:r>
            <a:r>
              <a:rPr lang="en-US" dirty="0" smtClean="0"/>
              <a:t>elate </a:t>
            </a:r>
            <a:r>
              <a:rPr lang="en-US" dirty="0"/>
              <a:t>to procedures used to initiate, authorize, record, process, and report transactions or other financial </a:t>
            </a:r>
            <a:r>
              <a:rPr lang="en-US" dirty="0" smtClean="0"/>
              <a:t>data </a:t>
            </a:r>
          </a:p>
          <a:p>
            <a:pPr marL="400050" indent="-400050">
              <a:buClr>
                <a:srgbClr val="00B0F0"/>
              </a:buClr>
              <a:buFont typeface="Wingdings 3" panose="05040102010807070707" pitchFamily="18" charset="2"/>
              <a:buChar char="Æ"/>
            </a:pPr>
            <a:r>
              <a:rPr lang="en-US" dirty="0"/>
              <a:t>H</a:t>
            </a:r>
            <a:r>
              <a:rPr lang="en-US" dirty="0" smtClean="0"/>
              <a:t>elp </a:t>
            </a:r>
            <a:r>
              <a:rPr lang="en-US" dirty="0"/>
              <a:t>ensure that transactions occurred, are authorized, and are </a:t>
            </a:r>
            <a:r>
              <a:rPr lang="en-US" b="1" dirty="0"/>
              <a:t>completely and accurately recorded</a:t>
            </a:r>
            <a:r>
              <a:rPr lang="en-US" dirty="0"/>
              <a:t> and </a:t>
            </a:r>
            <a:r>
              <a:rPr lang="en-US" dirty="0" smtClean="0"/>
              <a:t>processed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controls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457201" y="1069848"/>
            <a:ext cx="8403020" cy="4669652"/>
          </a:xfrm>
          <a:prstGeom prst="roundRect">
            <a:avLst/>
          </a:prstGeom>
          <a:noFill/>
          <a:ln>
            <a:solidFill>
              <a:srgbClr val="91C84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275525" y="975258"/>
            <a:ext cx="914403" cy="914399"/>
          </a:xfrm>
          <a:prstGeom prst="roundRect">
            <a:avLst/>
          </a:prstGeom>
          <a:blipFill rotWithShape="1">
            <a:blip r:embed="rId2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tint val="50000"/>
              <a:hueOff val="7887761"/>
              <a:satOff val="-10380"/>
              <a:lumOff val="-227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Rounded Rectangle 5"/>
          <p:cNvSpPr/>
          <p:nvPr/>
        </p:nvSpPr>
        <p:spPr>
          <a:xfrm>
            <a:off x="8127494" y="4998042"/>
            <a:ext cx="914403" cy="914399"/>
          </a:xfrm>
          <a:prstGeom prst="roundRect">
            <a:avLst/>
          </a:prstGeom>
          <a:blipFill rotWithShape="1"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tint val="50000"/>
              <a:hueOff val="15775521"/>
              <a:satOff val="-20761"/>
              <a:lumOff val="-4555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76836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89928" y="1198178"/>
            <a:ext cx="7496871" cy="4585933"/>
          </a:xfrm>
        </p:spPr>
        <p:txBody>
          <a:bodyPr>
            <a:normAutofit/>
          </a:bodyPr>
          <a:lstStyle/>
          <a:p>
            <a:pPr marL="400050" indent="-400050">
              <a:buClr>
                <a:srgbClr val="00B0F0"/>
              </a:buClr>
              <a:buFont typeface="Wingdings 3" panose="05040102010807070707" pitchFamily="18" charset="2"/>
              <a:buChar char="Æ"/>
            </a:pPr>
            <a:r>
              <a:rPr lang="en-US" dirty="0" smtClean="0"/>
              <a:t>Can </a:t>
            </a:r>
            <a:r>
              <a:rPr lang="en-US" dirty="0"/>
              <a:t>be characterized as either embedded or configurable </a:t>
            </a:r>
          </a:p>
          <a:p>
            <a:pPr marL="800100" lvl="2" indent="-400050">
              <a:buFont typeface="Arial" panose="020B0604020202020204" pitchFamily="34" charset="0"/>
              <a:buChar char="•"/>
            </a:pPr>
            <a:r>
              <a:rPr lang="en-US" b="1" dirty="0"/>
              <a:t>Embedded – </a:t>
            </a:r>
            <a:r>
              <a:rPr lang="en-US" dirty="0"/>
              <a:t>functionality is programmed within the application code </a:t>
            </a:r>
          </a:p>
          <a:p>
            <a:pPr marL="800100" lvl="2" indent="-400050">
              <a:buFont typeface="Arial" panose="020B0604020202020204" pitchFamily="34" charset="0"/>
              <a:buChar char="•"/>
            </a:pPr>
            <a:r>
              <a:rPr lang="en-US" b="1" dirty="0"/>
              <a:t>Configurable – </a:t>
            </a:r>
            <a:r>
              <a:rPr lang="en-US" dirty="0"/>
              <a:t>functionality depends on key settings and fields within the application </a:t>
            </a:r>
          </a:p>
          <a:p>
            <a:pPr marL="400050" indent="-400050">
              <a:buClr>
                <a:srgbClr val="00B0F0"/>
              </a:buClr>
              <a:buFont typeface="Wingdings 3" panose="05040102010807070707" pitchFamily="18" charset="2"/>
              <a:buChar char="Æ"/>
            </a:pPr>
            <a:r>
              <a:rPr lang="en-US" dirty="0"/>
              <a:t>Often more effective than manual controls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controls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457201" y="1069848"/>
            <a:ext cx="8403020" cy="4669652"/>
          </a:xfrm>
          <a:prstGeom prst="roundRect">
            <a:avLst/>
          </a:prstGeom>
          <a:noFill/>
          <a:ln>
            <a:solidFill>
              <a:srgbClr val="91C84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275525" y="975258"/>
            <a:ext cx="914403" cy="914399"/>
          </a:xfrm>
          <a:prstGeom prst="roundRect">
            <a:avLst/>
          </a:prstGeom>
          <a:blipFill rotWithShape="1">
            <a:blip r:embed="rId2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tint val="50000"/>
              <a:hueOff val="7887761"/>
              <a:satOff val="-10380"/>
              <a:lumOff val="-227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Rounded Rectangle 5"/>
          <p:cNvSpPr/>
          <p:nvPr/>
        </p:nvSpPr>
        <p:spPr>
          <a:xfrm>
            <a:off x="8127494" y="4998042"/>
            <a:ext cx="914403" cy="914399"/>
          </a:xfrm>
          <a:prstGeom prst="roundRect">
            <a:avLst/>
          </a:prstGeom>
          <a:blipFill rotWithShape="1"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tint val="50000"/>
              <a:hueOff val="15775521"/>
              <a:satOff val="-20761"/>
              <a:lumOff val="-4555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49269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376855" y="1069847"/>
            <a:ext cx="7483365" cy="4752883"/>
          </a:xfrm>
          <a:prstGeom prst="roundRect">
            <a:avLst/>
          </a:prstGeom>
          <a:noFill/>
          <a:ln>
            <a:solidFill>
              <a:srgbClr val="91C84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22444" y="1177738"/>
            <a:ext cx="6164355" cy="4550834"/>
          </a:xfrm>
        </p:spPr>
        <p:txBody>
          <a:bodyPr>
            <a:normAutofit fontScale="92500" lnSpcReduction="20000"/>
          </a:bodyPr>
          <a:lstStyle/>
          <a:p>
            <a:pPr marL="400050" indent="-400050">
              <a:buClr>
                <a:srgbClr val="00B0F0"/>
              </a:buClr>
              <a:buFont typeface="Wingdings 3" panose="05040102010807070707" pitchFamily="18" charset="2"/>
              <a:buChar char="Æ"/>
            </a:pPr>
            <a:r>
              <a:rPr lang="en-US" dirty="0" smtClean="0"/>
              <a:t>An </a:t>
            </a:r>
            <a:r>
              <a:rPr lang="en-US" b="1" dirty="0"/>
              <a:t>Embedded </a:t>
            </a:r>
            <a:r>
              <a:rPr lang="en-US" dirty="0"/>
              <a:t>control is programmed within application logic and can be modified only through code changes </a:t>
            </a:r>
          </a:p>
          <a:p>
            <a:pPr marL="400050" indent="-400050">
              <a:buClr>
                <a:srgbClr val="00B0F0"/>
              </a:buClr>
              <a:buFont typeface="Wingdings 3" panose="05040102010807070707" pitchFamily="18" charset="2"/>
              <a:buChar char="Æ"/>
            </a:pPr>
            <a:r>
              <a:rPr lang="en-US" dirty="0" smtClean="0"/>
              <a:t>Such </a:t>
            </a:r>
            <a:r>
              <a:rPr lang="en-US" dirty="0"/>
              <a:t>changes are subject to change management controls </a:t>
            </a:r>
          </a:p>
          <a:p>
            <a:pPr marL="400050" indent="-400050">
              <a:buClr>
                <a:srgbClr val="00B0F0"/>
              </a:buClr>
              <a:buFont typeface="Wingdings 3" panose="05040102010807070707" pitchFamily="18" charset="2"/>
              <a:buChar char="Æ"/>
            </a:pPr>
            <a:r>
              <a:rPr lang="en-US" dirty="0" smtClean="0"/>
              <a:t>Obtain </a:t>
            </a:r>
            <a:r>
              <a:rPr lang="en-US" dirty="0"/>
              <a:t>evidence and document </a:t>
            </a:r>
            <a:r>
              <a:rPr lang="en-US" dirty="0" smtClean="0"/>
              <a:t>that </a:t>
            </a:r>
            <a:r>
              <a:rPr lang="en-US" dirty="0"/>
              <a:t>the control is embedded and not configurable </a:t>
            </a:r>
          </a:p>
          <a:p>
            <a:pPr marL="400050" indent="-400050">
              <a:buClr>
                <a:srgbClr val="00B0F0"/>
              </a:buClr>
              <a:buFont typeface="Wingdings 3" panose="05040102010807070707" pitchFamily="18" charset="2"/>
              <a:buChar char="Æ"/>
            </a:pPr>
            <a:r>
              <a:rPr lang="en-US" dirty="0" smtClean="0"/>
              <a:t>Perform </a:t>
            </a:r>
            <a:r>
              <a:rPr lang="en-US" dirty="0"/>
              <a:t>a </a:t>
            </a:r>
            <a:r>
              <a:rPr lang="en-US" dirty="0" smtClean="0"/>
              <a:t>walkthrough and test of </a:t>
            </a:r>
            <a:r>
              <a:rPr lang="en-US" dirty="0"/>
              <a:t>the </a:t>
            </a:r>
            <a:r>
              <a:rPr lang="en-US" dirty="0" smtClean="0"/>
              <a:t>control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b="1" dirty="0" smtClean="0"/>
              <a:t>pplication controls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44" y="2270707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29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43503" y="1120514"/>
            <a:ext cx="6122277" cy="5311814"/>
          </a:xfrm>
        </p:spPr>
        <p:txBody>
          <a:bodyPr>
            <a:normAutofit fontScale="70000" lnSpcReduction="20000"/>
          </a:bodyPr>
          <a:lstStyle/>
          <a:p>
            <a:pPr marL="400050" indent="-400050">
              <a:buClr>
                <a:srgbClr val="00B0F0"/>
              </a:buClr>
              <a:buFont typeface="Wingdings 3" panose="05040102010807070707" pitchFamily="18" charset="2"/>
              <a:buChar char="Æ"/>
            </a:pPr>
            <a:r>
              <a:rPr lang="en-US" dirty="0" smtClean="0"/>
              <a:t>A </a:t>
            </a:r>
            <a:r>
              <a:rPr lang="en-US" b="1" dirty="0"/>
              <a:t>configurable </a:t>
            </a:r>
            <a:r>
              <a:rPr lang="en-US" dirty="0"/>
              <a:t>control functions according to key application settings that can be modified by certain users </a:t>
            </a:r>
          </a:p>
          <a:p>
            <a:pPr marL="400050" indent="-400050">
              <a:buClr>
                <a:srgbClr val="00B0F0"/>
              </a:buClr>
              <a:buFont typeface="Wingdings 3" panose="05040102010807070707" pitchFamily="18" charset="2"/>
              <a:buChar char="Æ"/>
            </a:pPr>
            <a:r>
              <a:rPr lang="en-US" dirty="0" smtClean="0"/>
              <a:t>Such </a:t>
            </a:r>
            <a:r>
              <a:rPr lang="en-US" dirty="0"/>
              <a:t>changes are not typically subject to change management controls </a:t>
            </a:r>
            <a:endParaRPr lang="en-US" dirty="0" smtClean="0"/>
          </a:p>
          <a:p>
            <a:pPr marL="400050" indent="-400050">
              <a:buClr>
                <a:srgbClr val="00B0F0"/>
              </a:buClr>
              <a:buFont typeface="Wingdings 3" panose="05040102010807070707" pitchFamily="18" charset="2"/>
              <a:buChar char="Æ"/>
            </a:pPr>
            <a:r>
              <a:rPr lang="en-US" dirty="0" smtClean="0"/>
              <a:t>Obtain </a:t>
            </a:r>
            <a:r>
              <a:rPr lang="en-US" dirty="0"/>
              <a:t>evidence and document that the control is configurable and the system is properly configured to support execution of the control (e.g., screen prints of the configuration) </a:t>
            </a:r>
          </a:p>
          <a:p>
            <a:pPr marL="400050" indent="-400050">
              <a:buClr>
                <a:srgbClr val="00B0F0"/>
              </a:buClr>
              <a:buFont typeface="Wingdings 3" panose="05040102010807070707" pitchFamily="18" charset="2"/>
              <a:buChar char="Æ"/>
            </a:pPr>
            <a:r>
              <a:rPr lang="en-US" dirty="0" smtClean="0"/>
              <a:t>Obtain </a:t>
            </a:r>
            <a:r>
              <a:rPr lang="en-US" dirty="0"/>
              <a:t>system-generated evidence of users who have access to modify the setting and validate for appropriateness </a:t>
            </a:r>
            <a:endParaRPr lang="en-US" dirty="0" smtClean="0"/>
          </a:p>
          <a:p>
            <a:pPr marL="400050" indent="-400050">
              <a:buClr>
                <a:srgbClr val="00B0F0"/>
              </a:buClr>
              <a:buFont typeface="Wingdings 3" panose="05040102010807070707" pitchFamily="18" charset="2"/>
              <a:buChar char="Æ"/>
            </a:pPr>
            <a:r>
              <a:rPr lang="en-US" dirty="0" smtClean="0"/>
              <a:t>Where </a:t>
            </a:r>
            <a:r>
              <a:rPr lang="en-US" dirty="0"/>
              <a:t>possible, obtain evidence showing the last time the configurable setting was modified </a:t>
            </a:r>
          </a:p>
          <a:p>
            <a:pPr marL="400050" indent="-400050">
              <a:buClr>
                <a:srgbClr val="00B0F0"/>
              </a:buClr>
              <a:buFont typeface="Wingdings 3" panose="05040102010807070707" pitchFamily="18" charset="2"/>
              <a:buChar char="Æ"/>
            </a:pPr>
            <a:r>
              <a:rPr lang="en-US" dirty="0" smtClean="0"/>
              <a:t>Perform </a:t>
            </a:r>
            <a:r>
              <a:rPr lang="en-US" dirty="0"/>
              <a:t>a </a:t>
            </a:r>
            <a:r>
              <a:rPr lang="en-US" dirty="0" smtClean="0"/>
              <a:t>walkthrough and test </a:t>
            </a:r>
            <a:r>
              <a:rPr lang="en-US" dirty="0"/>
              <a:t>of </a:t>
            </a:r>
            <a:r>
              <a:rPr lang="en-US" dirty="0" smtClean="0"/>
              <a:t>the </a:t>
            </a:r>
            <a:r>
              <a:rPr lang="en-US" dirty="0" smtClean="0"/>
              <a:t>control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b="1" dirty="0" smtClean="0"/>
              <a:t>pplication controls</a:t>
            </a:r>
            <a:endParaRPr lang="en-US" b="1" dirty="0"/>
          </a:p>
        </p:txBody>
      </p:sp>
      <p:sp>
        <p:nvSpPr>
          <p:cNvPr id="4" name="Rounded Rectangle 3"/>
          <p:cNvSpPr/>
          <p:nvPr/>
        </p:nvSpPr>
        <p:spPr>
          <a:xfrm>
            <a:off x="1334815" y="1069847"/>
            <a:ext cx="7483365" cy="4752883"/>
          </a:xfrm>
          <a:prstGeom prst="roundRect">
            <a:avLst/>
          </a:prstGeom>
          <a:noFill/>
          <a:ln>
            <a:solidFill>
              <a:srgbClr val="91C84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15" y="2282268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52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Application controls</a:t>
            </a:r>
            <a:endParaRPr lang="en-US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94731" y="1045050"/>
          <a:ext cx="8771465" cy="4841951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6299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302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13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077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Type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Description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Examples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678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Edit checks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u="none" strike="noStrike" kern="1200" baseline="0" dirty="0" smtClean="0"/>
                        <a:t>Limit risk of inappropriate input, processing or output of data due to field format. 	</a:t>
                      </a:r>
                      <a:endParaRPr lang="en-US" sz="16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Required fields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678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Validations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u="none" strike="noStrike" kern="1200" baseline="0" dirty="0" smtClean="0"/>
                        <a:t>Limit risk of inappropriate input, processing, or output of data due to the confirmation of a condition. 	</a:t>
                      </a:r>
                      <a:endParaRPr lang="en-US" sz="16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 smtClean="0"/>
                        <a:t>3-way</a:t>
                      </a:r>
                      <a:r>
                        <a:rPr lang="en-US" sz="1600" baseline="0" dirty="0" smtClean="0"/>
                        <a:t> match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dirty="0" smtClean="0"/>
                        <a:t>Tolerable limits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280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Calculations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u="none" strike="noStrike" kern="1200" baseline="0" dirty="0" smtClean="0"/>
                        <a:t>Ensure that a computation is occurring accurately 	</a:t>
                      </a:r>
                      <a:endParaRPr lang="en-US" sz="16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 smtClean="0"/>
                        <a:t>Accounts</a:t>
                      </a:r>
                      <a:r>
                        <a:rPr lang="en-US" sz="1600" baseline="0" dirty="0" smtClean="0"/>
                        <a:t> receivable aging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dirty="0" smtClean="0"/>
                        <a:t>Pricing calculations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1483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Interfaces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u="none" strike="noStrike" kern="1200" baseline="0" dirty="0" smtClean="0"/>
                        <a:t>Limit risk of inappropriate input, processing, or output of data being exchanged from one application to another </a:t>
                      </a:r>
                      <a:endParaRPr lang="en-US" sz="16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u="none" strike="noStrike" kern="1200" baseline="0" dirty="0" smtClean="0"/>
                        <a:t>Duplicate record checks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u="none" strike="noStrike" kern="1200" baseline="0" dirty="0" smtClean="0"/>
                        <a:t>Error reporting during batch runs </a:t>
                      </a:r>
                      <a:endParaRPr lang="en-US" sz="16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1483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Authorizations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u="none" strike="noStrike" kern="1200" baseline="0" dirty="0" smtClean="0"/>
                        <a:t>Limit the risk of inappropriate input, processing, or output of key financial data due to unauthorized access to key financial functions or data; includes: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u="none" strike="noStrike" kern="1200" baseline="0" dirty="0" smtClean="0"/>
                        <a:t>Segregation of incompatible duties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u="none" strike="noStrike" kern="1200" baseline="0" dirty="0" smtClean="0"/>
                        <a:t>Authorization checks, limits and hierarchies. </a:t>
                      </a:r>
                      <a:endParaRPr lang="en-US" sz="16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Approval</a:t>
                      </a:r>
                      <a:r>
                        <a:rPr lang="en-US" sz="1600" baseline="0" dirty="0" smtClean="0"/>
                        <a:t> to post entries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443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164994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is Not </a:t>
            </a:r>
            <a:r>
              <a:rPr lang="en-US" dirty="0"/>
              <a:t>P</a:t>
            </a:r>
            <a:r>
              <a:rPr lang="en-US" dirty="0" smtClean="0"/>
              <a:t>art of a</a:t>
            </a:r>
            <a:br>
              <a:rPr lang="en-US" dirty="0" smtClean="0"/>
            </a:br>
            <a:r>
              <a:rPr lang="en-US" dirty="0" smtClean="0"/>
              <a:t>Financial </a:t>
            </a:r>
            <a:r>
              <a:rPr lang="en-US" dirty="0"/>
              <a:t>S</a:t>
            </a:r>
            <a:r>
              <a:rPr lang="en-US" dirty="0" smtClean="0"/>
              <a:t>tatement </a:t>
            </a:r>
            <a:r>
              <a:rPr lang="en-US" dirty="0"/>
              <a:t>A</a:t>
            </a:r>
            <a:r>
              <a:rPr lang="en-US" dirty="0" smtClean="0"/>
              <a:t>udit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456" y="2642616"/>
            <a:ext cx="1965960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82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a Financial Auditor Does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52426" y="1024128"/>
            <a:ext cx="8429624" cy="4764024"/>
          </a:xfrm>
          <a:prstGeom prst="roundRect">
            <a:avLst/>
          </a:prstGeom>
          <a:noFill/>
          <a:ln>
            <a:solidFill>
              <a:srgbClr val="91C84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800100" lvl="1" indent="-34290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2200" dirty="0" smtClean="0">
                <a:solidFill>
                  <a:schemeClr val="tx1"/>
                </a:solidFill>
              </a:rPr>
              <a:t>Understand entity’s information system and related business processes relevant to financial reporting and communication</a:t>
            </a:r>
          </a:p>
          <a:p>
            <a:pPr marL="800100" lvl="1" indent="-34290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2200" dirty="0" smtClean="0">
                <a:solidFill>
                  <a:schemeClr val="tx1"/>
                </a:solidFill>
              </a:rPr>
              <a:t>Appropriate scoping and classification of IT applications relevant to financial statement audit</a:t>
            </a:r>
          </a:p>
          <a:p>
            <a:pPr marL="800100" lvl="1" indent="-34290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2200" dirty="0" smtClean="0">
                <a:solidFill>
                  <a:schemeClr val="tx1"/>
                </a:solidFill>
              </a:rPr>
              <a:t>Understand risks arising from IT and evaluate entity’s response to those risks</a:t>
            </a:r>
          </a:p>
          <a:p>
            <a:pPr marL="800100" lvl="1" indent="-34290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chemeClr val="tx1"/>
                </a:solidFill>
              </a:rPr>
              <a:t>I</a:t>
            </a:r>
            <a:r>
              <a:rPr lang="en-US" sz="2200" dirty="0" smtClean="0">
                <a:solidFill>
                  <a:schemeClr val="tx1"/>
                </a:solidFill>
              </a:rPr>
              <a:t>dentify ITGCs and application controls</a:t>
            </a:r>
          </a:p>
          <a:p>
            <a:pPr marL="800100" lvl="1" indent="-34290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2200" dirty="0" smtClean="0">
                <a:solidFill>
                  <a:schemeClr val="tx1"/>
                </a:solidFill>
              </a:rPr>
              <a:t>Evaluate design, implementation, and operating effectiveness of ITGCs and application controls</a:t>
            </a:r>
          </a:p>
          <a:p>
            <a:pPr marL="800100" lvl="1" indent="-34290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2200" dirty="0" smtClean="0">
                <a:solidFill>
                  <a:schemeClr val="tx1"/>
                </a:solidFill>
              </a:rPr>
              <a:t>Assess IT’s risk on audit and design further audit procedures as necessary</a:t>
            </a:r>
          </a:p>
          <a:p>
            <a:pPr marL="800100" lvl="1" indent="-342900"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en-US" sz="2200" dirty="0" smtClean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85" y="933410"/>
            <a:ext cx="914479" cy="9144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6687" y="5021541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33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</a:t>
            </a:r>
            <a:r>
              <a:rPr lang="en-US" dirty="0"/>
              <a:t>a Financial Auditor </a:t>
            </a:r>
            <a:r>
              <a:rPr lang="en-US" dirty="0" smtClean="0"/>
              <a:t>Does NOT Do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52426" y="1024128"/>
            <a:ext cx="8429624" cy="4764024"/>
          </a:xfrm>
          <a:prstGeom prst="roundRect">
            <a:avLst/>
          </a:prstGeom>
          <a:noFill/>
          <a:ln>
            <a:solidFill>
              <a:srgbClr val="91C84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800100" lvl="1" indent="-342900">
              <a:buClr>
                <a:srgbClr val="FF0000"/>
              </a:buClr>
              <a:buSzPct val="120000"/>
              <a:buFont typeface="Wingdings 2" panose="05020102010507070707" pitchFamily="18" charset="2"/>
              <a:buChar char="O"/>
            </a:pPr>
            <a:r>
              <a:rPr lang="en-US" sz="3000" dirty="0" smtClean="0">
                <a:solidFill>
                  <a:schemeClr val="tx1"/>
                </a:solidFill>
              </a:rPr>
              <a:t>IT department assessment</a:t>
            </a:r>
          </a:p>
          <a:p>
            <a:pPr marL="800100" lvl="1" indent="-342900">
              <a:buClr>
                <a:srgbClr val="FF0000"/>
              </a:buClr>
              <a:buSzPct val="120000"/>
              <a:buFont typeface="Wingdings 2" panose="05020102010507070707" pitchFamily="18" charset="2"/>
              <a:buChar char="O"/>
            </a:pPr>
            <a:r>
              <a:rPr lang="en-US" sz="3000" dirty="0" smtClean="0">
                <a:solidFill>
                  <a:schemeClr val="tx1"/>
                </a:solidFill>
              </a:rPr>
              <a:t>IT audit (provided to client or third party)</a:t>
            </a:r>
          </a:p>
          <a:p>
            <a:pPr marL="800100" lvl="1" indent="-342900">
              <a:buClr>
                <a:srgbClr val="FF0000"/>
              </a:buClr>
              <a:buSzPct val="120000"/>
              <a:buFont typeface="Wingdings 2" panose="05020102010507070707" pitchFamily="18" charset="2"/>
              <a:buChar char="O"/>
            </a:pPr>
            <a:r>
              <a:rPr lang="en-US" sz="3000" dirty="0" smtClean="0">
                <a:solidFill>
                  <a:schemeClr val="tx1"/>
                </a:solidFill>
              </a:rPr>
              <a:t>Cybersecurity preparedness</a:t>
            </a:r>
          </a:p>
          <a:p>
            <a:pPr marL="800100" lvl="1" indent="-342900">
              <a:buClr>
                <a:srgbClr val="FF0000"/>
              </a:buClr>
              <a:buSzPct val="120000"/>
              <a:buFont typeface="Wingdings 2" panose="05020102010507070707" pitchFamily="18" charset="2"/>
              <a:buChar char="O"/>
            </a:pPr>
            <a:r>
              <a:rPr lang="en-US" sz="3000" dirty="0" smtClean="0">
                <a:solidFill>
                  <a:schemeClr val="tx1"/>
                </a:solidFill>
              </a:rPr>
              <a:t>Regulatory compliance</a:t>
            </a:r>
          </a:p>
          <a:p>
            <a:pPr marL="800100" lvl="1" indent="-342900">
              <a:buClr>
                <a:srgbClr val="FF0000"/>
              </a:buClr>
              <a:buSzPct val="120000"/>
              <a:buFont typeface="Wingdings 2" panose="05020102010507070707" pitchFamily="18" charset="2"/>
              <a:buChar char="O"/>
            </a:pPr>
            <a:r>
              <a:rPr lang="en-US" sz="3000" dirty="0" smtClean="0">
                <a:solidFill>
                  <a:schemeClr val="tx1"/>
                </a:solidFill>
              </a:rPr>
              <a:t>Information security and privacy</a:t>
            </a:r>
          </a:p>
          <a:p>
            <a:pPr marL="800100" lvl="1" indent="-342900">
              <a:buClr>
                <a:srgbClr val="FF0000"/>
              </a:buClr>
              <a:buSzPct val="120000"/>
              <a:buFont typeface="Wingdings 2" panose="05020102010507070707" pitchFamily="18" charset="2"/>
              <a:buChar char="O"/>
            </a:pPr>
            <a:r>
              <a:rPr lang="en-US" sz="3000" dirty="0" smtClean="0">
                <a:solidFill>
                  <a:schemeClr val="tx1"/>
                </a:solidFill>
              </a:rPr>
              <a:t>Penetration testing</a:t>
            </a:r>
          </a:p>
          <a:p>
            <a:pPr marL="800100" lvl="1" indent="-342900">
              <a:buClr>
                <a:srgbClr val="FF0000"/>
              </a:buClr>
              <a:buSzPct val="120000"/>
              <a:buFont typeface="Wingdings 2" panose="05020102010507070707" pitchFamily="18" charset="2"/>
              <a:buChar char="O"/>
            </a:pPr>
            <a:r>
              <a:rPr lang="en-US" sz="3000" dirty="0" smtClean="0">
                <a:solidFill>
                  <a:schemeClr val="tx1"/>
                </a:solidFill>
              </a:rPr>
              <a:t>Technology and vendor risk assessment</a:t>
            </a:r>
          </a:p>
          <a:p>
            <a:pPr marL="800100" lvl="1" indent="-342900">
              <a:buClr>
                <a:srgbClr val="FF0000"/>
              </a:buClr>
              <a:buSzPct val="120000"/>
              <a:buFont typeface="Wingdings 2" panose="05020102010507070707" pitchFamily="18" charset="2"/>
              <a:buChar char="O"/>
            </a:pPr>
            <a:r>
              <a:rPr lang="en-US" sz="3000" dirty="0" smtClean="0">
                <a:solidFill>
                  <a:schemeClr val="tx1"/>
                </a:solidFill>
              </a:rPr>
              <a:t>Disaster recovery and business continuity planning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85" y="933410"/>
            <a:ext cx="914479" cy="9144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6687" y="5021541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80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460862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 Question </a:t>
            </a:r>
            <a:r>
              <a:rPr lang="en-US" dirty="0" smtClean="0"/>
              <a:t>#5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As part of a financial audit, does an auditor a</a:t>
            </a:r>
            <a:r>
              <a:rPr lang="en-US" dirty="0" smtClean="0"/>
              <a:t>ssess </a:t>
            </a:r>
            <a:r>
              <a:rPr lang="en-US" dirty="0"/>
              <a:t>IT’s risk on audit and design further </a:t>
            </a:r>
            <a:r>
              <a:rPr lang="en-US" dirty="0" smtClean="0"/>
              <a:t>audit procedures </a:t>
            </a:r>
            <a:r>
              <a:rPr lang="en-US" dirty="0"/>
              <a:t>as </a:t>
            </a:r>
            <a:r>
              <a:rPr lang="en-US" dirty="0" smtClean="0"/>
              <a:t>necessary</a:t>
            </a:r>
            <a:r>
              <a:rPr lang="en-US" dirty="0" smtClean="0"/>
              <a:t>?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514350" indent="-514350">
              <a:buAutoNum type="alphaUcPeriod"/>
            </a:pPr>
            <a:r>
              <a:rPr lang="en-US" dirty="0"/>
              <a:t>Yes</a:t>
            </a:r>
          </a:p>
          <a:p>
            <a:pPr marL="514350" indent="-514350">
              <a:buAutoNum type="alphaUcPeriod"/>
            </a:pPr>
            <a:r>
              <a:rPr lang="en-US" dirty="0"/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426853487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106921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 Question </a:t>
            </a:r>
            <a:r>
              <a:rPr lang="en-US" dirty="0" smtClean="0"/>
              <a:t>#6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As part of a financial audit, does an auditor assess cybersecurity preparedness?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514350" indent="-514350">
              <a:buAutoNum type="alphaUcPeriod"/>
            </a:pPr>
            <a:r>
              <a:rPr lang="en-US" dirty="0"/>
              <a:t>Yes</a:t>
            </a:r>
          </a:p>
          <a:p>
            <a:pPr marL="514350" indent="-514350">
              <a:buAutoNum type="alphaUcPeriod"/>
            </a:pPr>
            <a:r>
              <a:rPr lang="en-US" dirty="0"/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326894792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5EE92F-0DEE-E844-B96A-F812AC076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76465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96EF7C3-9058-7E41-BED4-A8BEA3C005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766" b="35152"/>
          <a:stretch/>
        </p:blipFill>
        <p:spPr>
          <a:xfrm>
            <a:off x="272773" y="1915297"/>
            <a:ext cx="8598455" cy="303628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 with CRI on Social Media</a:t>
            </a:r>
          </a:p>
        </p:txBody>
      </p:sp>
    </p:spTree>
    <p:extLst>
      <p:ext uri="{BB962C8B-B14F-4D97-AF65-F5344CB8AC3E}">
        <p14:creationId xmlns:p14="http://schemas.microsoft.com/office/powerpoint/2010/main" val="257278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0F82F-E882-5643-949C-47C416C03D2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70218"/>
            <a:ext cx="9144000" cy="7239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- TODAY’S </a:t>
            </a:r>
            <a:r>
              <a:rPr lang="en-US" dirty="0" smtClean="0">
                <a:solidFill>
                  <a:srgbClr val="FFC000"/>
                </a:solidFill>
              </a:rPr>
              <a:t>PRESENTER </a:t>
            </a:r>
            <a:r>
              <a:rPr lang="en-US" dirty="0">
                <a:solidFill>
                  <a:srgbClr val="FFC000"/>
                </a:solidFill>
              </a:rPr>
              <a:t>-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550CA9-CDA2-984D-BDFF-67726A9D8284}"/>
              </a:ext>
            </a:extLst>
          </p:cNvPr>
          <p:cNvSpPr txBox="1"/>
          <p:nvPr/>
        </p:nvSpPr>
        <p:spPr>
          <a:xfrm>
            <a:off x="1089526" y="4061545"/>
            <a:ext cx="530436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charset="0"/>
                <a:ea typeface="Roboto Condensed" panose="02000000000000000000" pitchFamily="2" charset="0"/>
                <a:cs typeface="+mn-cs"/>
              </a:rPr>
              <a:t>ALAN D. “A.J.” BOWERS, JR., CPA, CITP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Partner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Roboto Condensed" panose="02000000000000000000" pitchFamily="2" charset="0"/>
                <a:cs typeface="Roboto Condensed" panose="02000000000000000000" pitchFamily="2" charset="0"/>
                <a:hlinkClick r:id="rId3"/>
              </a:rPr>
              <a:t>abowers@CRIcpa.com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Roboto Condensed" panose="02000000000000000000" pitchFamily="2" charset="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Roboto Condensed" panose="02000000000000000000" pitchFamily="2" charset="0"/>
                <a:cs typeface="+mn-cs"/>
              </a:rPr>
              <a:t>Albuquerque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Roboto Condensed" panose="02000000000000000000" pitchFamily="2" charset="0"/>
                <a:cs typeface="+mn-cs"/>
              </a:rPr>
              <a:t>, NM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Roboto Condensed" panose="02000000000000000000" pitchFamily="2" charset="0"/>
                <a:cs typeface="+mn-cs"/>
              </a:rPr>
              <a:t>505.883.2727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557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557B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786C3A0-42C2-C04F-9594-4874BFFB25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437" y="1603688"/>
            <a:ext cx="1660583" cy="54741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D9DE9A8-4214-8842-B87E-B50D2759730E}"/>
              </a:ext>
            </a:extLst>
          </p:cNvPr>
          <p:cNvSpPr/>
          <p:nvPr/>
        </p:nvSpPr>
        <p:spPr>
          <a:xfrm>
            <a:off x="-23" y="6134519"/>
            <a:ext cx="91440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Text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BD4C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66866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BD4C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receive CRI News and Alerts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|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CRIcpa.com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639377F-F195-FD4E-8C43-49B9772C7708}"/>
              </a:ext>
            </a:extLst>
          </p:cNvPr>
          <p:cNvGrpSpPr/>
          <p:nvPr/>
        </p:nvGrpSpPr>
        <p:grpSpPr>
          <a:xfrm>
            <a:off x="738317" y="1382849"/>
            <a:ext cx="2516880" cy="3267167"/>
            <a:chOff x="161649" y="1666875"/>
            <a:chExt cx="2516880" cy="326716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08D0890-6244-2D4B-A008-4922EDAF1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878" y="1666875"/>
              <a:ext cx="1847050" cy="2345130"/>
            </a:xfrm>
            <a:prstGeom prst="rect">
              <a:avLst/>
            </a:prstGeom>
            <a:ln w="38100">
              <a:solidFill>
                <a:srgbClr val="014262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4550CA9-CDA2-984D-BDFF-67726A9D8284}"/>
                </a:ext>
              </a:extLst>
            </p:cNvPr>
            <p:cNvSpPr txBox="1"/>
            <p:nvPr/>
          </p:nvSpPr>
          <p:spPr>
            <a:xfrm>
              <a:off x="161649" y="3939539"/>
              <a:ext cx="2516880" cy="994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14000"/>
                </a:lnSpc>
                <a:spcBef>
                  <a:spcPct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557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57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57B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7093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 Question </a:t>
            </a:r>
            <a:r>
              <a:rPr lang="en-US" dirty="0" smtClean="0"/>
              <a:t>#2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Does </a:t>
            </a:r>
            <a:r>
              <a:rPr lang="en-US" dirty="0" smtClean="0"/>
              <a:t>your auditor go over the IT System with you and discuss their level of work?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514350" indent="-514350">
              <a:buAutoNum type="alphaUcPeriod"/>
            </a:pPr>
            <a:r>
              <a:rPr lang="en-US" dirty="0"/>
              <a:t>Yes</a:t>
            </a:r>
          </a:p>
          <a:p>
            <a:pPr marL="514350" indent="-514350">
              <a:buAutoNum type="alphaUcPeriod"/>
            </a:pPr>
            <a:r>
              <a:rPr lang="en-US" dirty="0"/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322263519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0598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0004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 Question </a:t>
            </a:r>
            <a:r>
              <a:rPr lang="en-US" dirty="0" smtClean="0"/>
              <a:t>#3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Do you believe what the auditor does is an assessment of your IT system and is it sufficient for threat assessment?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514350" indent="-514350">
              <a:buAutoNum type="alphaUcPeriod"/>
            </a:pPr>
            <a:r>
              <a:rPr lang="en-US" dirty="0"/>
              <a:t>Yes</a:t>
            </a:r>
          </a:p>
          <a:p>
            <a:pPr marL="514350" indent="-514350">
              <a:buAutoNum type="alphaUcPeriod"/>
            </a:pPr>
            <a:r>
              <a:rPr lang="en-US" dirty="0"/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272955612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RI 2016 Color Palette">
      <a:dk1>
        <a:srgbClr val="00557B"/>
      </a:dk1>
      <a:lt1>
        <a:sysClr val="window" lastClr="FFFFFF"/>
      </a:lt1>
      <a:dk2>
        <a:srgbClr val="008ECE"/>
      </a:dk2>
      <a:lt2>
        <a:srgbClr val="EEECE1"/>
      </a:lt2>
      <a:accent1>
        <a:srgbClr val="00557B"/>
      </a:accent1>
      <a:accent2>
        <a:srgbClr val="008ECE"/>
      </a:accent2>
      <a:accent3>
        <a:srgbClr val="E8A415"/>
      </a:accent3>
      <a:accent4>
        <a:srgbClr val="FFC43B"/>
      </a:accent4>
      <a:accent5>
        <a:srgbClr val="91C84C"/>
      </a:accent5>
      <a:accent6>
        <a:srgbClr val="971B2F"/>
      </a:accent6>
      <a:hlink>
        <a:srgbClr val="FFC43B"/>
      </a:hlink>
      <a:folHlink>
        <a:srgbClr val="E8A41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RI">
  <a:themeElements>
    <a:clrScheme name="CRI 2016 Color Palette">
      <a:dk1>
        <a:srgbClr val="00557B"/>
      </a:dk1>
      <a:lt1>
        <a:sysClr val="window" lastClr="FFFFFF"/>
      </a:lt1>
      <a:dk2>
        <a:srgbClr val="008ECE"/>
      </a:dk2>
      <a:lt2>
        <a:srgbClr val="EEECE1"/>
      </a:lt2>
      <a:accent1>
        <a:srgbClr val="00557B"/>
      </a:accent1>
      <a:accent2>
        <a:srgbClr val="008ECE"/>
      </a:accent2>
      <a:accent3>
        <a:srgbClr val="E8A415"/>
      </a:accent3>
      <a:accent4>
        <a:srgbClr val="FFC43B"/>
      </a:accent4>
      <a:accent5>
        <a:srgbClr val="91C84C"/>
      </a:accent5>
      <a:accent6>
        <a:srgbClr val="971B2F"/>
      </a:accent6>
      <a:hlink>
        <a:srgbClr val="FFC43B"/>
      </a:hlink>
      <a:folHlink>
        <a:srgbClr val="E8A41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RI" id="{94338572-859B-4898-91A4-3071CE779ECE}" vid="{A99489A3-1176-4BFC-8C2A-DF0CD35C0CBF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18920</TotalTime>
  <Words>3056</Words>
  <Application>Microsoft Office PowerPoint</Application>
  <PresentationFormat>On-screen Show (4:3)</PresentationFormat>
  <Paragraphs>481</Paragraphs>
  <Slides>70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70</vt:i4>
      </vt:variant>
    </vt:vector>
  </HeadingPairs>
  <TitlesOfParts>
    <vt:vector size="80" baseType="lpstr">
      <vt:lpstr>Arial</vt:lpstr>
      <vt:lpstr>Calibri</vt:lpstr>
      <vt:lpstr>Helvetica Neue Medium</vt:lpstr>
      <vt:lpstr>Roboto Condensed</vt:lpstr>
      <vt:lpstr>Wingdings</vt:lpstr>
      <vt:lpstr>Wingdings 2</vt:lpstr>
      <vt:lpstr>Wingdings 3</vt:lpstr>
      <vt:lpstr>1_Office Theme</vt:lpstr>
      <vt:lpstr>CRI</vt:lpstr>
      <vt:lpstr>2_Office Theme</vt:lpstr>
      <vt:lpstr>PowerPoint Presentation</vt:lpstr>
      <vt:lpstr>Alan D. “A.J.” Bowers, Jr.</vt:lpstr>
      <vt:lpstr>Agenda</vt:lpstr>
      <vt:lpstr>PowerPoint Presentation</vt:lpstr>
      <vt:lpstr>Poll Question #1</vt:lpstr>
      <vt:lpstr>PowerPoint Presentation</vt:lpstr>
      <vt:lpstr>Poll Question #2</vt:lpstr>
      <vt:lpstr>PowerPoint Presentation</vt:lpstr>
      <vt:lpstr>Poll Question #3</vt:lpstr>
      <vt:lpstr>PowerPoint Presentation</vt:lpstr>
      <vt:lpstr>Poll Question #4</vt:lpstr>
      <vt:lpstr>Introductory Questions</vt:lpstr>
      <vt:lpstr>COSO Framework</vt:lpstr>
      <vt:lpstr>COSO Framework: Principles of Effective Internal Control</vt:lpstr>
      <vt:lpstr>COSO: Effective Internal Control</vt:lpstr>
      <vt:lpstr>COSO Categories of Objectives</vt:lpstr>
      <vt:lpstr>Five Components of the COSO Integrated Framework</vt:lpstr>
      <vt:lpstr>Five Components of the COSO Integrated Framework</vt:lpstr>
      <vt:lpstr>Internal Controls</vt:lpstr>
      <vt:lpstr>Internal Controls: The Basics </vt:lpstr>
      <vt:lpstr>Internal Controls: The Basics </vt:lpstr>
      <vt:lpstr>Internal Controls: The Basics </vt:lpstr>
      <vt:lpstr>Internal Controls: The Basics</vt:lpstr>
      <vt:lpstr>Internal Controls: The Basics</vt:lpstr>
      <vt:lpstr>Internal Controls: Evaluating Control Design</vt:lpstr>
      <vt:lpstr>Internal Controls: Evaluating Control Design</vt:lpstr>
      <vt:lpstr>Categorization of IT System</vt:lpstr>
      <vt:lpstr>Categorization of IT Systems</vt:lpstr>
      <vt:lpstr>Financial Statement Audit Requirements Related to IT</vt:lpstr>
      <vt:lpstr>Requirements of AU-C 315</vt:lpstr>
      <vt:lpstr>Requirements of AU-C 315</vt:lpstr>
      <vt:lpstr>Requirements of AU-C 315</vt:lpstr>
      <vt:lpstr>Requirements of AU-C 315</vt:lpstr>
      <vt:lpstr>Requirements of AU-C 315</vt:lpstr>
      <vt:lpstr>Requirements of AU-C 315</vt:lpstr>
      <vt:lpstr>Requirements of AU-C 315</vt:lpstr>
      <vt:lpstr>Requirements of AU-C 500</vt:lpstr>
      <vt:lpstr>Direct and indirect controls and RMM</vt:lpstr>
      <vt:lpstr>Direct and indirect controls and RMM</vt:lpstr>
      <vt:lpstr>Direct and indirect controls and RMM</vt:lpstr>
      <vt:lpstr>Direct and indirect controls and RMM</vt:lpstr>
      <vt:lpstr>Direct and indirect controls and RMM</vt:lpstr>
      <vt:lpstr>Direct and indirect controls and RMM</vt:lpstr>
      <vt:lpstr>Direct and indirect controls and RMM</vt:lpstr>
      <vt:lpstr>Direct and indirect controls and RMM</vt:lpstr>
      <vt:lpstr>Reliance vs non-reliance on IT applications</vt:lpstr>
      <vt:lpstr>Reliance vs non-reliance on IT applications</vt:lpstr>
      <vt:lpstr>IT General Controls (ITGCs) and Application Controls</vt:lpstr>
      <vt:lpstr>COSO components of internal control</vt:lpstr>
      <vt:lpstr>Types and functions of controls</vt:lpstr>
      <vt:lpstr>Types and functions of controls</vt:lpstr>
      <vt:lpstr>Types and functions of controls</vt:lpstr>
      <vt:lpstr>ITGCs</vt:lpstr>
      <vt:lpstr>PowerPoint Presentation</vt:lpstr>
      <vt:lpstr>Application controls</vt:lpstr>
      <vt:lpstr>Application controls</vt:lpstr>
      <vt:lpstr>Application controls</vt:lpstr>
      <vt:lpstr>Application controls</vt:lpstr>
      <vt:lpstr>Application controls</vt:lpstr>
      <vt:lpstr>What is Not Part of a Financial Statement Audit</vt:lpstr>
      <vt:lpstr>What a Financial Auditor Does</vt:lpstr>
      <vt:lpstr>What a Financial Auditor Does NOT Do</vt:lpstr>
      <vt:lpstr>PowerPoint Presentation</vt:lpstr>
      <vt:lpstr>Poll Question #5</vt:lpstr>
      <vt:lpstr>PowerPoint Presentation</vt:lpstr>
      <vt:lpstr>Poll Question #6</vt:lpstr>
      <vt:lpstr>QUESTIONS?</vt:lpstr>
      <vt:lpstr>Connect with CRI on Social Media</vt:lpstr>
      <vt:lpstr>- TODAY’S PRESENTER -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Caroline Sanney</dc:creator>
  <cp:lastModifiedBy>Alan D. "A.J." Bowers, Jr.</cp:lastModifiedBy>
  <cp:revision>473</cp:revision>
  <cp:lastPrinted>2020-02-11T01:12:24Z</cp:lastPrinted>
  <dcterms:created xsi:type="dcterms:W3CDTF">2011-08-23T17:45:39Z</dcterms:created>
  <dcterms:modified xsi:type="dcterms:W3CDTF">2021-04-02T12:52:48Z</dcterms:modified>
</cp:coreProperties>
</file>