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8" r:id="rId2"/>
  </p:sldMasterIdLst>
  <p:notesMasterIdLst>
    <p:notesMasterId r:id="rId56"/>
  </p:notesMasterIdLst>
  <p:handoutMasterIdLst>
    <p:handoutMasterId r:id="rId57"/>
  </p:handoutMasterIdLst>
  <p:sldIdLst>
    <p:sldId id="445" r:id="rId3"/>
    <p:sldId id="261" r:id="rId4"/>
    <p:sldId id="263" r:id="rId5"/>
    <p:sldId id="262" r:id="rId6"/>
    <p:sldId id="328" r:id="rId7"/>
    <p:sldId id="448" r:id="rId8"/>
    <p:sldId id="493" r:id="rId9"/>
    <p:sldId id="323" r:id="rId10"/>
    <p:sldId id="265" r:id="rId11"/>
    <p:sldId id="266" r:id="rId12"/>
    <p:sldId id="267" r:id="rId13"/>
    <p:sldId id="394" r:id="rId14"/>
    <p:sldId id="496" r:id="rId15"/>
    <p:sldId id="397" r:id="rId16"/>
    <p:sldId id="497" r:id="rId17"/>
    <p:sldId id="367" r:id="rId18"/>
    <p:sldId id="463" r:id="rId19"/>
    <p:sldId id="464" r:id="rId20"/>
    <p:sldId id="465" r:id="rId21"/>
    <p:sldId id="471" r:id="rId22"/>
    <p:sldId id="466" r:id="rId23"/>
    <p:sldId id="276" r:id="rId24"/>
    <p:sldId id="499" r:id="rId25"/>
    <p:sldId id="278" r:id="rId26"/>
    <p:sldId id="279" r:id="rId27"/>
    <p:sldId id="425" r:id="rId28"/>
    <p:sldId id="500" r:id="rId29"/>
    <p:sldId id="501" r:id="rId30"/>
    <p:sldId id="502" r:id="rId31"/>
    <p:sldId id="503" r:id="rId32"/>
    <p:sldId id="504" r:id="rId33"/>
    <p:sldId id="505" r:id="rId34"/>
    <p:sldId id="509" r:id="rId35"/>
    <p:sldId id="498" r:id="rId36"/>
    <p:sldId id="381" r:id="rId37"/>
    <p:sldId id="382" r:id="rId38"/>
    <p:sldId id="383" r:id="rId39"/>
    <p:sldId id="419" r:id="rId40"/>
    <p:sldId id="506" r:id="rId41"/>
    <p:sldId id="406" r:id="rId42"/>
    <p:sldId id="507" r:id="rId43"/>
    <p:sldId id="508" r:id="rId44"/>
    <p:sldId id="476" r:id="rId45"/>
    <p:sldId id="477" r:id="rId46"/>
    <p:sldId id="478" r:id="rId47"/>
    <p:sldId id="479" r:id="rId48"/>
    <p:sldId id="480" r:id="rId49"/>
    <p:sldId id="481" r:id="rId50"/>
    <p:sldId id="487" r:id="rId51"/>
    <p:sldId id="482" r:id="rId52"/>
    <p:sldId id="484" r:id="rId53"/>
    <p:sldId id="485" r:id="rId54"/>
    <p:sldId id="486" r:id="rId5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Objectives" id="{3E57DFB5-9C8F-4E4C-8603-0039B1800809}">
          <p14:sldIdLst>
            <p14:sldId id="445"/>
            <p14:sldId id="261"/>
          </p14:sldIdLst>
        </p14:section>
        <p14:section name="Introduction" id="{E2C567F8-A204-4198-9D06-9DE086133DB6}">
          <p14:sldIdLst>
            <p14:sldId id="263"/>
            <p14:sldId id="262"/>
            <p14:sldId id="328"/>
            <p14:sldId id="448"/>
            <p14:sldId id="493"/>
          </p14:sldIdLst>
        </p14:section>
        <p14:section name="Eight Key Facts of Fraud" id="{1647ABC9-602A-4278-A05F-0130FBCF5FC6}">
          <p14:sldIdLst>
            <p14:sldId id="323"/>
            <p14:sldId id="265"/>
            <p14:sldId id="266"/>
            <p14:sldId id="267"/>
            <p14:sldId id="394"/>
            <p14:sldId id="496"/>
            <p14:sldId id="397"/>
            <p14:sldId id="497"/>
            <p14:sldId id="367"/>
          </p14:sldIdLst>
        </p14:section>
        <p14:section name="Profile of a Fraudster" id="{BE455341-4FD5-4071-824F-C9FED2806FAD}">
          <p14:sldIdLst>
            <p14:sldId id="463"/>
            <p14:sldId id="464"/>
            <p14:sldId id="465"/>
            <p14:sldId id="471"/>
            <p14:sldId id="466"/>
          </p14:sldIdLst>
        </p14:section>
        <p14:section name="Frauds that have occured recently in SLG" id="{990EA366-42EA-41CD-A832-7B1513A0218F}">
          <p14:sldIdLst>
            <p14:sldId id="276"/>
            <p14:sldId id="499"/>
            <p14:sldId id="278"/>
            <p14:sldId id="279"/>
            <p14:sldId id="425"/>
          </p14:sldIdLst>
        </p14:section>
        <p14:section name="Case Study #1" id="{1D907177-4859-42D3-828E-8FBC6967DF14}">
          <p14:sldIdLst>
            <p14:sldId id="500"/>
            <p14:sldId id="501"/>
            <p14:sldId id="502"/>
            <p14:sldId id="503"/>
            <p14:sldId id="504"/>
            <p14:sldId id="505"/>
            <p14:sldId id="509"/>
          </p14:sldIdLst>
        </p14:section>
        <p14:section name="Case Study #2" id="{46C56A78-AC81-4501-8BD6-00F4937DFB30}">
          <p14:sldIdLst>
            <p14:sldId id="498"/>
            <p14:sldId id="381"/>
            <p14:sldId id="382"/>
            <p14:sldId id="383"/>
            <p14:sldId id="419"/>
            <p14:sldId id="506"/>
          </p14:sldIdLst>
        </p14:section>
        <p14:section name="Process of a fraud Inv" id="{10F3F40F-AB43-46C2-9FBB-0C880233D5B6}">
          <p14:sldIdLst>
            <p14:sldId id="406"/>
            <p14:sldId id="507"/>
            <p14:sldId id="508"/>
          </p14:sldIdLst>
        </p14:section>
        <p14:section name="What to Do when Fraud Occurs" id="{2756F4AF-356E-4C2C-BD74-CE67033D47D0}">
          <p14:sldIdLst>
            <p14:sldId id="476"/>
            <p14:sldId id="477"/>
            <p14:sldId id="478"/>
            <p14:sldId id="479"/>
            <p14:sldId id="480"/>
            <p14:sldId id="481"/>
            <p14:sldId id="487"/>
            <p14:sldId id="482"/>
          </p14:sldIdLst>
        </p14:section>
        <p14:section name="Anti-Fraud Program - Best Practices" id="{EDE6C59F-9CD9-4739-AA3F-D6FF889B1D98}">
          <p14:sldIdLst>
            <p14:sldId id="484"/>
            <p14:sldId id="485"/>
          </p14:sldIdLst>
        </p14:section>
        <p14:section name="End" id="{918DD11F-FEBA-413F-A4D7-D8E47D5E4385}">
          <p14:sldIdLst>
            <p14:sldId id="48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fer, Kyle" initials="SK" lastIdx="2" clrIdx="0">
    <p:extLst>
      <p:ext uri="{19B8F6BF-5375-455C-9EA6-DF929625EA0E}">
        <p15:presenceInfo xmlns:p15="http://schemas.microsoft.com/office/powerpoint/2012/main" userId="S-1-5-21-1299221800-41486486-2174306910-54164" providerId="AD"/>
      </p:ext>
    </p:extLst>
  </p:cmAuthor>
  <p:cmAuthor id="2" name="Rodriguez, Ana M" initials="RAM" lastIdx="1" clrIdx="1">
    <p:extLst>
      <p:ext uri="{19B8F6BF-5375-455C-9EA6-DF929625EA0E}">
        <p15:presenceInfo xmlns:p15="http://schemas.microsoft.com/office/powerpoint/2012/main" userId="S::Ana.M.Rodriguez@claconnect.com::ba0fbb08-6f6a-4a1a-8a26-88d643e80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76263" autoAdjust="0"/>
  </p:normalViewPr>
  <p:slideViewPr>
    <p:cSldViewPr snapToGrid="0">
      <p:cViewPr varScale="1">
        <p:scale>
          <a:sx n="98" d="100"/>
          <a:sy n="98" d="100"/>
        </p:scale>
        <p:origin x="1518" y="72"/>
      </p:cViewPr>
      <p:guideLst>
        <p:guide orient="horz" pos="1620"/>
        <p:guide pos="2880"/>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165E1-6AA3-4D7B-A192-830AB20063C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74C03CF2-49F4-4AB1-9E88-C68F1682E200}">
      <dgm:prSet phldrT="[Text]"/>
      <dgm:spPr/>
      <dgm:t>
        <a:bodyPr/>
        <a:lstStyle/>
        <a:p>
          <a:r>
            <a:rPr lang="en-US" b="1" dirty="0"/>
            <a:t>Fraud Risk assessments</a:t>
          </a:r>
          <a:endParaRPr lang="en-US" dirty="0"/>
        </a:p>
      </dgm:t>
    </dgm:pt>
    <dgm:pt modelId="{7C5DC270-71C6-42C4-BA7F-1650E05BAAF0}" type="parTrans" cxnId="{3981BEB7-FFE8-47DF-BF41-966FC2E92015}">
      <dgm:prSet/>
      <dgm:spPr/>
      <dgm:t>
        <a:bodyPr/>
        <a:lstStyle/>
        <a:p>
          <a:endParaRPr lang="en-US"/>
        </a:p>
      </dgm:t>
    </dgm:pt>
    <dgm:pt modelId="{A8D6449D-522F-40DD-B934-177344BC8061}" type="sibTrans" cxnId="{3981BEB7-FFE8-47DF-BF41-966FC2E92015}">
      <dgm:prSet/>
      <dgm:spPr/>
      <dgm:t>
        <a:bodyPr/>
        <a:lstStyle/>
        <a:p>
          <a:endParaRPr lang="en-US"/>
        </a:p>
      </dgm:t>
    </dgm:pt>
    <dgm:pt modelId="{441A805D-5258-4E97-98DB-653A9CEC265F}">
      <dgm:prSet phldrT="[Text]"/>
      <dgm:spPr/>
      <dgm:t>
        <a:bodyPr/>
        <a:lstStyle/>
        <a:p>
          <a:r>
            <a:rPr lang="en-US" b="1" dirty="0"/>
            <a:t>Internal audits/Internal control assessments</a:t>
          </a:r>
          <a:endParaRPr lang="en-US" dirty="0"/>
        </a:p>
      </dgm:t>
    </dgm:pt>
    <dgm:pt modelId="{EBBBBFAA-EB69-4F7B-BBE4-031064EDAAE1}" type="parTrans" cxnId="{63D1DA65-9EE8-4985-97E6-BE84A23348FB}">
      <dgm:prSet/>
      <dgm:spPr/>
      <dgm:t>
        <a:bodyPr/>
        <a:lstStyle/>
        <a:p>
          <a:endParaRPr lang="en-US"/>
        </a:p>
      </dgm:t>
    </dgm:pt>
    <dgm:pt modelId="{5E050796-2E79-4FBE-AC3E-0050C7EB1CCD}" type="sibTrans" cxnId="{63D1DA65-9EE8-4985-97E6-BE84A23348FB}">
      <dgm:prSet/>
      <dgm:spPr/>
      <dgm:t>
        <a:bodyPr/>
        <a:lstStyle/>
        <a:p>
          <a:endParaRPr lang="en-US"/>
        </a:p>
      </dgm:t>
    </dgm:pt>
    <dgm:pt modelId="{59ADF902-1C62-4F81-9321-26600E37620F}">
      <dgm:prSet phldrT="[Text]"/>
      <dgm:spPr/>
      <dgm:t>
        <a:bodyPr/>
        <a:lstStyle/>
        <a:p>
          <a:r>
            <a:rPr lang="en-US" b="1" dirty="0"/>
            <a:t>Fraud investigations</a:t>
          </a:r>
          <a:endParaRPr lang="en-US" dirty="0"/>
        </a:p>
      </dgm:t>
    </dgm:pt>
    <dgm:pt modelId="{6F0B02C5-8CA0-4FD1-93C9-9862667F8788}" type="parTrans" cxnId="{138A7596-C91A-45CF-98CA-0048D8C1F780}">
      <dgm:prSet/>
      <dgm:spPr/>
      <dgm:t>
        <a:bodyPr/>
        <a:lstStyle/>
        <a:p>
          <a:endParaRPr lang="en-US"/>
        </a:p>
      </dgm:t>
    </dgm:pt>
    <dgm:pt modelId="{56E59AF1-1A47-4BBA-B5A5-85E154E95FEB}" type="sibTrans" cxnId="{138A7596-C91A-45CF-98CA-0048D8C1F780}">
      <dgm:prSet/>
      <dgm:spPr/>
      <dgm:t>
        <a:bodyPr/>
        <a:lstStyle/>
        <a:p>
          <a:endParaRPr lang="en-US"/>
        </a:p>
      </dgm:t>
    </dgm:pt>
    <dgm:pt modelId="{C6B20445-599B-44FB-A0DC-40619C175195}">
      <dgm:prSet phldrT="[Text]"/>
      <dgm:spPr/>
      <dgm:t>
        <a:bodyPr/>
        <a:lstStyle/>
        <a:p>
          <a:r>
            <a:rPr lang="en-US" b="1" dirty="0"/>
            <a:t>Forensic accounting projects</a:t>
          </a:r>
          <a:endParaRPr lang="en-US" dirty="0"/>
        </a:p>
      </dgm:t>
    </dgm:pt>
    <dgm:pt modelId="{D62322FE-280D-4BB5-A257-40B9206E99C4}" type="parTrans" cxnId="{4B5CE4BF-AB9D-492D-B434-294E3C062148}">
      <dgm:prSet/>
      <dgm:spPr/>
      <dgm:t>
        <a:bodyPr/>
        <a:lstStyle/>
        <a:p>
          <a:endParaRPr lang="en-US"/>
        </a:p>
      </dgm:t>
    </dgm:pt>
    <dgm:pt modelId="{1925E11C-3313-409D-BCD9-EFF635D40ADF}" type="sibTrans" cxnId="{4B5CE4BF-AB9D-492D-B434-294E3C062148}">
      <dgm:prSet/>
      <dgm:spPr/>
      <dgm:t>
        <a:bodyPr/>
        <a:lstStyle/>
        <a:p>
          <a:endParaRPr lang="en-US"/>
        </a:p>
      </dgm:t>
    </dgm:pt>
    <dgm:pt modelId="{39EF89EE-0F9D-419D-B6F0-1511EFF80814}">
      <dgm:prSet phldrT="[Text]"/>
      <dgm:spPr/>
      <dgm:t>
        <a:bodyPr/>
        <a:lstStyle/>
        <a:p>
          <a:r>
            <a:rPr lang="en-US" b="1" dirty="0"/>
            <a:t>Data analytics</a:t>
          </a:r>
          <a:endParaRPr lang="en-US" dirty="0"/>
        </a:p>
      </dgm:t>
    </dgm:pt>
    <dgm:pt modelId="{879C9C9B-1ABC-491F-82ED-A0BEE69AE8FD}" type="parTrans" cxnId="{B727677B-FF2C-49EF-A96D-E26F5FBB1924}">
      <dgm:prSet/>
      <dgm:spPr/>
      <dgm:t>
        <a:bodyPr/>
        <a:lstStyle/>
        <a:p>
          <a:endParaRPr lang="en-US"/>
        </a:p>
      </dgm:t>
    </dgm:pt>
    <dgm:pt modelId="{55FD0CB0-8318-4916-ADDE-C6A78F90EC4C}" type="sibTrans" cxnId="{B727677B-FF2C-49EF-A96D-E26F5FBB1924}">
      <dgm:prSet/>
      <dgm:spPr/>
      <dgm:t>
        <a:bodyPr/>
        <a:lstStyle/>
        <a:p>
          <a:endParaRPr lang="en-US"/>
        </a:p>
      </dgm:t>
    </dgm:pt>
    <dgm:pt modelId="{101C0E02-CF5B-424B-AA69-594ED0A80AA4}" type="pres">
      <dgm:prSet presAssocID="{3C8165E1-6AA3-4D7B-A192-830AB20063CE}" presName="diagram" presStyleCnt="0">
        <dgm:presLayoutVars>
          <dgm:dir/>
          <dgm:resizeHandles val="exact"/>
        </dgm:presLayoutVars>
      </dgm:prSet>
      <dgm:spPr/>
    </dgm:pt>
    <dgm:pt modelId="{387DB345-371B-42DE-BED3-31E63FA307D5}" type="pres">
      <dgm:prSet presAssocID="{74C03CF2-49F4-4AB1-9E88-C68F1682E200}" presName="node" presStyleLbl="node1" presStyleIdx="0" presStyleCnt="5">
        <dgm:presLayoutVars>
          <dgm:bulletEnabled val="1"/>
        </dgm:presLayoutVars>
      </dgm:prSet>
      <dgm:spPr/>
    </dgm:pt>
    <dgm:pt modelId="{4FF29B1E-4B03-4BC9-A880-964863AB3491}" type="pres">
      <dgm:prSet presAssocID="{A8D6449D-522F-40DD-B934-177344BC8061}" presName="sibTrans" presStyleCnt="0"/>
      <dgm:spPr/>
    </dgm:pt>
    <dgm:pt modelId="{9F2F981B-E140-4A75-A918-AF667CD39716}" type="pres">
      <dgm:prSet presAssocID="{441A805D-5258-4E97-98DB-653A9CEC265F}" presName="node" presStyleLbl="node1" presStyleIdx="1" presStyleCnt="5">
        <dgm:presLayoutVars>
          <dgm:bulletEnabled val="1"/>
        </dgm:presLayoutVars>
      </dgm:prSet>
      <dgm:spPr/>
    </dgm:pt>
    <dgm:pt modelId="{0742D009-99CF-4491-AD52-4EEF63C800ED}" type="pres">
      <dgm:prSet presAssocID="{5E050796-2E79-4FBE-AC3E-0050C7EB1CCD}" presName="sibTrans" presStyleCnt="0"/>
      <dgm:spPr/>
    </dgm:pt>
    <dgm:pt modelId="{955B2701-B8BD-47A9-A7B6-3647119D6FB6}" type="pres">
      <dgm:prSet presAssocID="{59ADF902-1C62-4F81-9321-26600E37620F}" presName="node" presStyleLbl="node1" presStyleIdx="2" presStyleCnt="5">
        <dgm:presLayoutVars>
          <dgm:bulletEnabled val="1"/>
        </dgm:presLayoutVars>
      </dgm:prSet>
      <dgm:spPr/>
    </dgm:pt>
    <dgm:pt modelId="{169C92AD-EB2F-41CB-BDD6-72BD1BA5B89B}" type="pres">
      <dgm:prSet presAssocID="{56E59AF1-1A47-4BBA-B5A5-85E154E95FEB}" presName="sibTrans" presStyleCnt="0"/>
      <dgm:spPr/>
    </dgm:pt>
    <dgm:pt modelId="{5C6BE00C-6566-4DC9-B0B4-EC32F3563FAA}" type="pres">
      <dgm:prSet presAssocID="{C6B20445-599B-44FB-A0DC-40619C175195}" presName="node" presStyleLbl="node1" presStyleIdx="3" presStyleCnt="5">
        <dgm:presLayoutVars>
          <dgm:bulletEnabled val="1"/>
        </dgm:presLayoutVars>
      </dgm:prSet>
      <dgm:spPr/>
    </dgm:pt>
    <dgm:pt modelId="{97E6FF5C-24BD-4036-A863-38AF045F5CB8}" type="pres">
      <dgm:prSet presAssocID="{1925E11C-3313-409D-BCD9-EFF635D40ADF}" presName="sibTrans" presStyleCnt="0"/>
      <dgm:spPr/>
    </dgm:pt>
    <dgm:pt modelId="{14C9C31A-B8EA-4783-B19D-AF7EC22D73D3}" type="pres">
      <dgm:prSet presAssocID="{39EF89EE-0F9D-419D-B6F0-1511EFF80814}" presName="node" presStyleLbl="node1" presStyleIdx="4" presStyleCnt="5">
        <dgm:presLayoutVars>
          <dgm:bulletEnabled val="1"/>
        </dgm:presLayoutVars>
      </dgm:prSet>
      <dgm:spPr/>
    </dgm:pt>
  </dgm:ptLst>
  <dgm:cxnLst>
    <dgm:cxn modelId="{91F46D03-35AE-4184-B323-235945FD95E4}" type="presOf" srcId="{74C03CF2-49F4-4AB1-9E88-C68F1682E200}" destId="{387DB345-371B-42DE-BED3-31E63FA307D5}" srcOrd="0" destOrd="0" presId="urn:microsoft.com/office/officeart/2005/8/layout/default"/>
    <dgm:cxn modelId="{07CAAA11-3FD4-4402-BB13-36C3F8F89808}" type="presOf" srcId="{3C8165E1-6AA3-4D7B-A192-830AB20063CE}" destId="{101C0E02-CF5B-424B-AA69-594ED0A80AA4}" srcOrd="0" destOrd="0" presId="urn:microsoft.com/office/officeart/2005/8/layout/default"/>
    <dgm:cxn modelId="{63D1DA65-9EE8-4985-97E6-BE84A23348FB}" srcId="{3C8165E1-6AA3-4D7B-A192-830AB20063CE}" destId="{441A805D-5258-4E97-98DB-653A9CEC265F}" srcOrd="1" destOrd="0" parTransId="{EBBBBFAA-EB69-4F7B-BBE4-031064EDAAE1}" sibTransId="{5E050796-2E79-4FBE-AC3E-0050C7EB1CCD}"/>
    <dgm:cxn modelId="{B727677B-FF2C-49EF-A96D-E26F5FBB1924}" srcId="{3C8165E1-6AA3-4D7B-A192-830AB20063CE}" destId="{39EF89EE-0F9D-419D-B6F0-1511EFF80814}" srcOrd="4" destOrd="0" parTransId="{879C9C9B-1ABC-491F-82ED-A0BEE69AE8FD}" sibTransId="{55FD0CB0-8318-4916-ADDE-C6A78F90EC4C}"/>
    <dgm:cxn modelId="{84911C89-3DB4-4753-85BB-7E7176C8EC0D}" type="presOf" srcId="{C6B20445-599B-44FB-A0DC-40619C175195}" destId="{5C6BE00C-6566-4DC9-B0B4-EC32F3563FAA}" srcOrd="0" destOrd="0" presId="urn:microsoft.com/office/officeart/2005/8/layout/default"/>
    <dgm:cxn modelId="{138A7596-C91A-45CF-98CA-0048D8C1F780}" srcId="{3C8165E1-6AA3-4D7B-A192-830AB20063CE}" destId="{59ADF902-1C62-4F81-9321-26600E37620F}" srcOrd="2" destOrd="0" parTransId="{6F0B02C5-8CA0-4FD1-93C9-9862667F8788}" sibTransId="{56E59AF1-1A47-4BBA-B5A5-85E154E95FEB}"/>
    <dgm:cxn modelId="{3981BEB7-FFE8-47DF-BF41-966FC2E92015}" srcId="{3C8165E1-6AA3-4D7B-A192-830AB20063CE}" destId="{74C03CF2-49F4-4AB1-9E88-C68F1682E200}" srcOrd="0" destOrd="0" parTransId="{7C5DC270-71C6-42C4-BA7F-1650E05BAAF0}" sibTransId="{A8D6449D-522F-40DD-B934-177344BC8061}"/>
    <dgm:cxn modelId="{4B5CE4BF-AB9D-492D-B434-294E3C062148}" srcId="{3C8165E1-6AA3-4D7B-A192-830AB20063CE}" destId="{C6B20445-599B-44FB-A0DC-40619C175195}" srcOrd="3" destOrd="0" parTransId="{D62322FE-280D-4BB5-A257-40B9206E99C4}" sibTransId="{1925E11C-3313-409D-BCD9-EFF635D40ADF}"/>
    <dgm:cxn modelId="{B7B93CD6-8BBD-4385-B452-132983134EEE}" type="presOf" srcId="{39EF89EE-0F9D-419D-B6F0-1511EFF80814}" destId="{14C9C31A-B8EA-4783-B19D-AF7EC22D73D3}" srcOrd="0" destOrd="0" presId="urn:microsoft.com/office/officeart/2005/8/layout/default"/>
    <dgm:cxn modelId="{B71B5EE6-FA39-43B0-B8C0-197EF6F56230}" type="presOf" srcId="{59ADF902-1C62-4F81-9321-26600E37620F}" destId="{955B2701-B8BD-47A9-A7B6-3647119D6FB6}" srcOrd="0" destOrd="0" presId="urn:microsoft.com/office/officeart/2005/8/layout/default"/>
    <dgm:cxn modelId="{252996EB-3BCB-468E-8C83-FCA364DD97FB}" type="presOf" srcId="{441A805D-5258-4E97-98DB-653A9CEC265F}" destId="{9F2F981B-E140-4A75-A918-AF667CD39716}" srcOrd="0" destOrd="0" presId="urn:microsoft.com/office/officeart/2005/8/layout/default"/>
    <dgm:cxn modelId="{6377E228-D5E1-4D7E-9078-9B13D518B110}" type="presParOf" srcId="{101C0E02-CF5B-424B-AA69-594ED0A80AA4}" destId="{387DB345-371B-42DE-BED3-31E63FA307D5}" srcOrd="0" destOrd="0" presId="urn:microsoft.com/office/officeart/2005/8/layout/default"/>
    <dgm:cxn modelId="{167110B8-5675-4908-86B3-7E25BD43E6A5}" type="presParOf" srcId="{101C0E02-CF5B-424B-AA69-594ED0A80AA4}" destId="{4FF29B1E-4B03-4BC9-A880-964863AB3491}" srcOrd="1" destOrd="0" presId="urn:microsoft.com/office/officeart/2005/8/layout/default"/>
    <dgm:cxn modelId="{F25EA6F4-4AAF-4898-9A52-EB1E1A0722F4}" type="presParOf" srcId="{101C0E02-CF5B-424B-AA69-594ED0A80AA4}" destId="{9F2F981B-E140-4A75-A918-AF667CD39716}" srcOrd="2" destOrd="0" presId="urn:microsoft.com/office/officeart/2005/8/layout/default"/>
    <dgm:cxn modelId="{7142616C-D52A-407E-9BD3-92B52460E3F3}" type="presParOf" srcId="{101C0E02-CF5B-424B-AA69-594ED0A80AA4}" destId="{0742D009-99CF-4491-AD52-4EEF63C800ED}" srcOrd="3" destOrd="0" presId="urn:microsoft.com/office/officeart/2005/8/layout/default"/>
    <dgm:cxn modelId="{11A59311-73A8-429E-A134-63E02B5B2BA2}" type="presParOf" srcId="{101C0E02-CF5B-424B-AA69-594ED0A80AA4}" destId="{955B2701-B8BD-47A9-A7B6-3647119D6FB6}" srcOrd="4" destOrd="0" presId="urn:microsoft.com/office/officeart/2005/8/layout/default"/>
    <dgm:cxn modelId="{FED80E5C-DAFD-44F7-B2E9-007182363DB5}" type="presParOf" srcId="{101C0E02-CF5B-424B-AA69-594ED0A80AA4}" destId="{169C92AD-EB2F-41CB-BDD6-72BD1BA5B89B}" srcOrd="5" destOrd="0" presId="urn:microsoft.com/office/officeart/2005/8/layout/default"/>
    <dgm:cxn modelId="{CC269BC8-5704-4D04-916D-E6536FC46E40}" type="presParOf" srcId="{101C0E02-CF5B-424B-AA69-594ED0A80AA4}" destId="{5C6BE00C-6566-4DC9-B0B4-EC32F3563FAA}" srcOrd="6" destOrd="0" presId="urn:microsoft.com/office/officeart/2005/8/layout/default"/>
    <dgm:cxn modelId="{24DCCD3A-EF72-47A3-BF11-3C436A7CB505}" type="presParOf" srcId="{101C0E02-CF5B-424B-AA69-594ED0A80AA4}" destId="{97E6FF5C-24BD-4036-A863-38AF045F5CB8}" srcOrd="7" destOrd="0" presId="urn:microsoft.com/office/officeart/2005/8/layout/default"/>
    <dgm:cxn modelId="{437D4FAA-4D36-4233-A2A0-335BE85403F4}" type="presParOf" srcId="{101C0E02-CF5B-424B-AA69-594ED0A80AA4}" destId="{14C9C31A-B8EA-4783-B19D-AF7EC22D73D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EE834C-1A5B-4169-9F48-0E377ECA2434}" type="doc">
      <dgm:prSet loTypeId="urn:microsoft.com/office/officeart/2005/8/layout/rings+Icon" loCatId="relationship" qsTypeId="urn:microsoft.com/office/officeart/2005/8/quickstyle/simple5" qsCatId="simple" csTypeId="urn:microsoft.com/office/officeart/2005/8/colors/colorful3" csCatId="colorful" phldr="1"/>
      <dgm:spPr/>
    </dgm:pt>
    <dgm:pt modelId="{52390908-27DC-4D6F-BA3A-F6B027ABFC24}">
      <dgm:prSet phldrT="[Text]"/>
      <dgm:spPr/>
      <dgm:t>
        <a:bodyPr/>
        <a:lstStyle/>
        <a:p>
          <a:r>
            <a:rPr lang="en-US" b="1" dirty="0"/>
            <a:t>Cyber security</a:t>
          </a:r>
        </a:p>
      </dgm:t>
    </dgm:pt>
    <dgm:pt modelId="{33917C22-463E-4765-868B-E7E7E6551D9D}" type="parTrans" cxnId="{7EC0CFD7-7833-4153-BDF5-F9E5807712C2}">
      <dgm:prSet/>
      <dgm:spPr/>
      <dgm:t>
        <a:bodyPr/>
        <a:lstStyle/>
        <a:p>
          <a:endParaRPr lang="en-US"/>
        </a:p>
      </dgm:t>
    </dgm:pt>
    <dgm:pt modelId="{E297A5C7-221E-4EBB-9C45-FD639EAB5DF1}" type="sibTrans" cxnId="{7EC0CFD7-7833-4153-BDF5-F9E5807712C2}">
      <dgm:prSet/>
      <dgm:spPr/>
      <dgm:t>
        <a:bodyPr/>
        <a:lstStyle/>
        <a:p>
          <a:endParaRPr lang="en-US"/>
        </a:p>
      </dgm:t>
    </dgm:pt>
    <dgm:pt modelId="{40D8D852-462C-4140-906F-A811E5214AD9}">
      <dgm:prSet/>
      <dgm:spPr/>
      <dgm:t>
        <a:bodyPr/>
        <a:lstStyle/>
        <a:p>
          <a:r>
            <a:rPr lang="en-US" b="1" dirty="0"/>
            <a:t>Data analytics</a:t>
          </a:r>
        </a:p>
      </dgm:t>
    </dgm:pt>
    <dgm:pt modelId="{3BA5CA7B-3EC4-4E66-A5E1-4A0C34A0F503}" type="parTrans" cxnId="{08175146-FD63-4CE8-92BE-CC7E8637090C}">
      <dgm:prSet/>
      <dgm:spPr/>
      <dgm:t>
        <a:bodyPr/>
        <a:lstStyle/>
        <a:p>
          <a:endParaRPr lang="en-US"/>
        </a:p>
      </dgm:t>
    </dgm:pt>
    <dgm:pt modelId="{CC7E9367-DD5C-4DEC-920E-1BD0177FAA2E}" type="sibTrans" cxnId="{08175146-FD63-4CE8-92BE-CC7E8637090C}">
      <dgm:prSet/>
      <dgm:spPr/>
      <dgm:t>
        <a:bodyPr/>
        <a:lstStyle/>
        <a:p>
          <a:endParaRPr lang="en-US"/>
        </a:p>
      </dgm:t>
    </dgm:pt>
    <dgm:pt modelId="{BD20517C-CFAF-4161-AD19-805525EF13D9}">
      <dgm:prSet/>
      <dgm:spPr/>
      <dgm:t>
        <a:bodyPr/>
        <a:lstStyle/>
        <a:p>
          <a:r>
            <a:rPr lang="en-US" b="1" dirty="0"/>
            <a:t>Physical security systems</a:t>
          </a:r>
        </a:p>
      </dgm:t>
    </dgm:pt>
    <dgm:pt modelId="{B10D6D5A-4CBD-4657-9818-9035C1EC3750}" type="parTrans" cxnId="{8BBD5DF1-02DD-47BC-8AFA-552459A57523}">
      <dgm:prSet/>
      <dgm:spPr/>
      <dgm:t>
        <a:bodyPr/>
        <a:lstStyle/>
        <a:p>
          <a:endParaRPr lang="en-US"/>
        </a:p>
      </dgm:t>
    </dgm:pt>
    <dgm:pt modelId="{18177170-06CE-4370-88C5-642293795676}" type="sibTrans" cxnId="{8BBD5DF1-02DD-47BC-8AFA-552459A57523}">
      <dgm:prSet/>
      <dgm:spPr/>
      <dgm:t>
        <a:bodyPr/>
        <a:lstStyle/>
        <a:p>
          <a:endParaRPr lang="en-US"/>
        </a:p>
      </dgm:t>
    </dgm:pt>
    <dgm:pt modelId="{89D406ED-B6E9-49F3-9E6D-FB19223BB01C}" type="pres">
      <dgm:prSet presAssocID="{0FEE834C-1A5B-4169-9F48-0E377ECA2434}" presName="Name0" presStyleCnt="0">
        <dgm:presLayoutVars>
          <dgm:chMax val="7"/>
          <dgm:dir/>
          <dgm:resizeHandles val="exact"/>
        </dgm:presLayoutVars>
      </dgm:prSet>
      <dgm:spPr/>
    </dgm:pt>
    <dgm:pt modelId="{C92290D3-9758-4A97-B33B-AFD1909A8F00}" type="pres">
      <dgm:prSet presAssocID="{0FEE834C-1A5B-4169-9F48-0E377ECA2434}" presName="ellipse1" presStyleLbl="vennNode1" presStyleIdx="0" presStyleCnt="3">
        <dgm:presLayoutVars>
          <dgm:bulletEnabled val="1"/>
        </dgm:presLayoutVars>
      </dgm:prSet>
      <dgm:spPr/>
    </dgm:pt>
    <dgm:pt modelId="{B9C03B6B-9BF5-417D-9445-D4A1C3429143}" type="pres">
      <dgm:prSet presAssocID="{0FEE834C-1A5B-4169-9F48-0E377ECA2434}" presName="ellipse2" presStyleLbl="vennNode1" presStyleIdx="1" presStyleCnt="3">
        <dgm:presLayoutVars>
          <dgm:bulletEnabled val="1"/>
        </dgm:presLayoutVars>
      </dgm:prSet>
      <dgm:spPr/>
    </dgm:pt>
    <dgm:pt modelId="{D8860ADF-D35A-4762-8E95-F251A7F8A768}" type="pres">
      <dgm:prSet presAssocID="{0FEE834C-1A5B-4169-9F48-0E377ECA2434}" presName="ellipse3" presStyleLbl="vennNode1" presStyleIdx="2" presStyleCnt="3" custLinFactNeighborX="-8181" custLinFactNeighborY="4477">
        <dgm:presLayoutVars>
          <dgm:bulletEnabled val="1"/>
        </dgm:presLayoutVars>
      </dgm:prSet>
      <dgm:spPr/>
    </dgm:pt>
  </dgm:ptLst>
  <dgm:cxnLst>
    <dgm:cxn modelId="{A65E4B18-9294-4E18-A674-AA90AE8238E9}" type="presOf" srcId="{40D8D852-462C-4140-906F-A811E5214AD9}" destId="{B9C03B6B-9BF5-417D-9445-D4A1C3429143}" srcOrd="0" destOrd="0" presId="urn:microsoft.com/office/officeart/2005/8/layout/rings+Icon"/>
    <dgm:cxn modelId="{08175146-FD63-4CE8-92BE-CC7E8637090C}" srcId="{0FEE834C-1A5B-4169-9F48-0E377ECA2434}" destId="{40D8D852-462C-4140-906F-A811E5214AD9}" srcOrd="1" destOrd="0" parTransId="{3BA5CA7B-3EC4-4E66-A5E1-4A0C34A0F503}" sibTransId="{CC7E9367-DD5C-4DEC-920E-1BD0177FAA2E}"/>
    <dgm:cxn modelId="{F2E79552-C78C-45F2-BDBD-EC47D0ED2E92}" type="presOf" srcId="{BD20517C-CFAF-4161-AD19-805525EF13D9}" destId="{D8860ADF-D35A-4762-8E95-F251A7F8A768}" srcOrd="0" destOrd="0" presId="urn:microsoft.com/office/officeart/2005/8/layout/rings+Icon"/>
    <dgm:cxn modelId="{DB75A284-7B08-4B2B-97C3-99215AFFD819}" type="presOf" srcId="{0FEE834C-1A5B-4169-9F48-0E377ECA2434}" destId="{89D406ED-B6E9-49F3-9E6D-FB19223BB01C}" srcOrd="0" destOrd="0" presId="urn:microsoft.com/office/officeart/2005/8/layout/rings+Icon"/>
    <dgm:cxn modelId="{46FFF2B3-B253-4826-ACE6-EF2155E23F74}" type="presOf" srcId="{52390908-27DC-4D6F-BA3A-F6B027ABFC24}" destId="{C92290D3-9758-4A97-B33B-AFD1909A8F00}" srcOrd="0" destOrd="0" presId="urn:microsoft.com/office/officeart/2005/8/layout/rings+Icon"/>
    <dgm:cxn modelId="{7EC0CFD7-7833-4153-BDF5-F9E5807712C2}" srcId="{0FEE834C-1A5B-4169-9F48-0E377ECA2434}" destId="{52390908-27DC-4D6F-BA3A-F6B027ABFC24}" srcOrd="0" destOrd="0" parTransId="{33917C22-463E-4765-868B-E7E7E6551D9D}" sibTransId="{E297A5C7-221E-4EBB-9C45-FD639EAB5DF1}"/>
    <dgm:cxn modelId="{8BBD5DF1-02DD-47BC-8AFA-552459A57523}" srcId="{0FEE834C-1A5B-4169-9F48-0E377ECA2434}" destId="{BD20517C-CFAF-4161-AD19-805525EF13D9}" srcOrd="2" destOrd="0" parTransId="{B10D6D5A-4CBD-4657-9818-9035C1EC3750}" sibTransId="{18177170-06CE-4370-88C5-642293795676}"/>
    <dgm:cxn modelId="{6B6A1B91-4ED3-4378-B31D-4B9849135EDD}" type="presParOf" srcId="{89D406ED-B6E9-49F3-9E6D-FB19223BB01C}" destId="{C92290D3-9758-4A97-B33B-AFD1909A8F00}" srcOrd="0" destOrd="0" presId="urn:microsoft.com/office/officeart/2005/8/layout/rings+Icon"/>
    <dgm:cxn modelId="{5B48B5F5-134A-4C4A-8388-E77E3145D644}" type="presParOf" srcId="{89D406ED-B6E9-49F3-9E6D-FB19223BB01C}" destId="{B9C03B6B-9BF5-417D-9445-D4A1C3429143}" srcOrd="1" destOrd="0" presId="urn:microsoft.com/office/officeart/2005/8/layout/rings+Icon"/>
    <dgm:cxn modelId="{B2D5FC76-0AA5-4135-9E12-E46E501AD3CC}" type="presParOf" srcId="{89D406ED-B6E9-49F3-9E6D-FB19223BB01C}" destId="{D8860ADF-D35A-4762-8E95-F251A7F8A768}"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CAC48-4EFC-4AF2-9ED2-ACBB172EA9AF}"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D98A36F7-3A03-4320-B613-B2FFAF4114B7}">
      <dgm:prSet phldrT="[Text]"/>
      <dgm:spPr/>
      <dgm:t>
        <a:bodyPr/>
        <a:lstStyle/>
        <a:p>
          <a:r>
            <a:rPr lang="en-US" dirty="0"/>
            <a:t>Monetary</a:t>
          </a:r>
        </a:p>
      </dgm:t>
    </dgm:pt>
    <dgm:pt modelId="{72CEB73C-FF08-4116-AC40-78C9188C21A6}" type="parTrans" cxnId="{96E71D66-59CC-4D0E-9E0D-F8897309D455}">
      <dgm:prSet/>
      <dgm:spPr/>
      <dgm:t>
        <a:bodyPr/>
        <a:lstStyle/>
        <a:p>
          <a:endParaRPr lang="en-US"/>
        </a:p>
      </dgm:t>
    </dgm:pt>
    <dgm:pt modelId="{BBB761A9-8831-4272-ABEE-ADF3B6E0FB39}" type="sibTrans" cxnId="{96E71D66-59CC-4D0E-9E0D-F8897309D455}">
      <dgm:prSet/>
      <dgm:spPr/>
      <dgm:t>
        <a:bodyPr/>
        <a:lstStyle/>
        <a:p>
          <a:endParaRPr lang="en-US"/>
        </a:p>
      </dgm:t>
    </dgm:pt>
    <dgm:pt modelId="{EAA8AD55-D727-4F6D-8FFC-490299555A9D}">
      <dgm:prSet phldrT="[Text]"/>
      <dgm:spPr/>
      <dgm:t>
        <a:bodyPr/>
        <a:lstStyle/>
        <a:p>
          <a:r>
            <a:rPr lang="en-US" dirty="0"/>
            <a:t>Actual loss</a:t>
          </a:r>
        </a:p>
      </dgm:t>
    </dgm:pt>
    <dgm:pt modelId="{C4951F2B-602D-486D-9D8B-3F02A66A7075}" type="parTrans" cxnId="{ED454599-4461-4625-94F8-2FA39C917414}">
      <dgm:prSet/>
      <dgm:spPr/>
      <dgm:t>
        <a:bodyPr/>
        <a:lstStyle/>
        <a:p>
          <a:endParaRPr lang="en-US"/>
        </a:p>
      </dgm:t>
    </dgm:pt>
    <dgm:pt modelId="{C1FE76B0-E9B4-4776-852E-4023E9887916}" type="sibTrans" cxnId="{ED454599-4461-4625-94F8-2FA39C917414}">
      <dgm:prSet/>
      <dgm:spPr/>
      <dgm:t>
        <a:bodyPr/>
        <a:lstStyle/>
        <a:p>
          <a:endParaRPr lang="en-US"/>
        </a:p>
      </dgm:t>
    </dgm:pt>
    <dgm:pt modelId="{134689EA-95A1-4629-9DBF-DD8D95CADE94}">
      <dgm:prSet phldrT="[Text]"/>
      <dgm:spPr/>
      <dgm:t>
        <a:bodyPr/>
        <a:lstStyle/>
        <a:p>
          <a:r>
            <a:rPr lang="en-US" dirty="0"/>
            <a:t>Costs and time spent by investigators/attorneys</a:t>
          </a:r>
        </a:p>
      </dgm:t>
    </dgm:pt>
    <dgm:pt modelId="{C9C49BD1-CC76-43B8-BC0B-D5C89FD7CEDF}" type="parTrans" cxnId="{61D69E2C-2342-4255-9FB0-645A012863ED}">
      <dgm:prSet/>
      <dgm:spPr/>
      <dgm:t>
        <a:bodyPr/>
        <a:lstStyle/>
        <a:p>
          <a:endParaRPr lang="en-US"/>
        </a:p>
      </dgm:t>
    </dgm:pt>
    <dgm:pt modelId="{47EAC5FE-8F4D-4691-9E5D-EDAE467C760A}" type="sibTrans" cxnId="{61D69E2C-2342-4255-9FB0-645A012863ED}">
      <dgm:prSet/>
      <dgm:spPr/>
      <dgm:t>
        <a:bodyPr/>
        <a:lstStyle/>
        <a:p>
          <a:endParaRPr lang="en-US"/>
        </a:p>
      </dgm:t>
    </dgm:pt>
    <dgm:pt modelId="{332789FC-1233-4B27-AAC6-54EB31C9A808}">
      <dgm:prSet phldrT="[Text]"/>
      <dgm:spPr/>
      <dgm:t>
        <a:bodyPr/>
        <a:lstStyle/>
        <a:p>
          <a:r>
            <a:rPr lang="en-US" dirty="0"/>
            <a:t>Reputation</a:t>
          </a:r>
        </a:p>
      </dgm:t>
    </dgm:pt>
    <dgm:pt modelId="{C073E2EF-B189-4A00-B9AB-25393B1AD1FC}" type="parTrans" cxnId="{859C004B-A81D-4A10-B555-2E635B91F5A5}">
      <dgm:prSet/>
      <dgm:spPr/>
      <dgm:t>
        <a:bodyPr/>
        <a:lstStyle/>
        <a:p>
          <a:endParaRPr lang="en-US"/>
        </a:p>
      </dgm:t>
    </dgm:pt>
    <dgm:pt modelId="{570759D3-82A1-4655-8C70-8591748AE510}" type="sibTrans" cxnId="{859C004B-A81D-4A10-B555-2E635B91F5A5}">
      <dgm:prSet/>
      <dgm:spPr/>
      <dgm:t>
        <a:bodyPr/>
        <a:lstStyle/>
        <a:p>
          <a:endParaRPr lang="en-US"/>
        </a:p>
      </dgm:t>
    </dgm:pt>
    <dgm:pt modelId="{26D7E69D-B844-4F9A-8D3D-DFF2348B4F56}">
      <dgm:prSet phldrT="[Text]"/>
      <dgm:spPr/>
      <dgm:t>
        <a:bodyPr/>
        <a:lstStyle/>
        <a:p>
          <a:r>
            <a:rPr lang="en-US" dirty="0"/>
            <a:t>Loss of confidence by community, donors, etc.</a:t>
          </a:r>
        </a:p>
      </dgm:t>
    </dgm:pt>
    <dgm:pt modelId="{F3499417-AB63-49BE-A172-26B09011BD9B}" type="parTrans" cxnId="{7D339668-132B-4A54-93CC-F599D3FC5A9A}">
      <dgm:prSet/>
      <dgm:spPr/>
      <dgm:t>
        <a:bodyPr/>
        <a:lstStyle/>
        <a:p>
          <a:endParaRPr lang="en-US"/>
        </a:p>
      </dgm:t>
    </dgm:pt>
    <dgm:pt modelId="{E696EA0E-C5B1-4298-95D7-2297BD9B6772}" type="sibTrans" cxnId="{7D339668-132B-4A54-93CC-F599D3FC5A9A}">
      <dgm:prSet/>
      <dgm:spPr/>
      <dgm:t>
        <a:bodyPr/>
        <a:lstStyle/>
        <a:p>
          <a:endParaRPr lang="en-US"/>
        </a:p>
      </dgm:t>
    </dgm:pt>
    <dgm:pt modelId="{FD03CDCB-1F99-4A63-A10D-35E12DA0CA2A}">
      <dgm:prSet phldrT="[Text]"/>
      <dgm:spPr/>
      <dgm:t>
        <a:bodyPr/>
        <a:lstStyle/>
        <a:p>
          <a:r>
            <a:rPr lang="en-US" dirty="0"/>
            <a:t>Increased Costs</a:t>
          </a:r>
        </a:p>
      </dgm:t>
    </dgm:pt>
    <dgm:pt modelId="{A74F5EBC-83A3-4DFB-A9F7-8A9B3A358306}" type="parTrans" cxnId="{E8E54E7A-FFDA-4843-BFB9-2B693E6A4A3E}">
      <dgm:prSet/>
      <dgm:spPr/>
      <dgm:t>
        <a:bodyPr/>
        <a:lstStyle/>
        <a:p>
          <a:endParaRPr lang="en-US"/>
        </a:p>
      </dgm:t>
    </dgm:pt>
    <dgm:pt modelId="{826E888B-C569-4C92-B615-428B3DA10A64}" type="sibTrans" cxnId="{E8E54E7A-FFDA-4843-BFB9-2B693E6A4A3E}">
      <dgm:prSet/>
      <dgm:spPr/>
      <dgm:t>
        <a:bodyPr/>
        <a:lstStyle/>
        <a:p>
          <a:endParaRPr lang="en-US"/>
        </a:p>
      </dgm:t>
    </dgm:pt>
    <dgm:pt modelId="{6881FF51-9954-4005-9D85-DB86EFF2C395}">
      <dgm:prSet phldrT="[Text]"/>
      <dgm:spPr/>
      <dgm:t>
        <a:bodyPr/>
        <a:lstStyle/>
        <a:p>
          <a:r>
            <a:rPr lang="en-US" dirty="0"/>
            <a:t>High risk audit / increased audit costs</a:t>
          </a:r>
        </a:p>
      </dgm:t>
    </dgm:pt>
    <dgm:pt modelId="{728D1F0B-5B9E-4273-81C9-BE9682D054D4}" type="parTrans" cxnId="{C94B572C-E54C-4DD2-B25A-D3AFDC2F66C5}">
      <dgm:prSet/>
      <dgm:spPr/>
      <dgm:t>
        <a:bodyPr/>
        <a:lstStyle/>
        <a:p>
          <a:endParaRPr lang="en-US"/>
        </a:p>
      </dgm:t>
    </dgm:pt>
    <dgm:pt modelId="{3C8FE7E3-4E29-45A6-9BB1-D2507D9B913D}" type="sibTrans" cxnId="{C94B572C-E54C-4DD2-B25A-D3AFDC2F66C5}">
      <dgm:prSet/>
      <dgm:spPr/>
      <dgm:t>
        <a:bodyPr/>
        <a:lstStyle/>
        <a:p>
          <a:endParaRPr lang="en-US"/>
        </a:p>
      </dgm:t>
    </dgm:pt>
    <dgm:pt modelId="{25CFDA5B-CB6C-4680-89D3-5D2E431018AB}">
      <dgm:prSet phldrT="[Text]"/>
      <dgm:spPr/>
      <dgm:t>
        <a:bodyPr/>
        <a:lstStyle/>
        <a:p>
          <a:r>
            <a:rPr lang="en-US" dirty="0"/>
            <a:t>Media attention (newspapers, social media)</a:t>
          </a:r>
        </a:p>
      </dgm:t>
    </dgm:pt>
    <dgm:pt modelId="{8231F951-5661-42D0-865D-523DF30BA49D}" type="parTrans" cxnId="{04F74D9F-9A45-42AA-B389-5C4CCE0A6E88}">
      <dgm:prSet/>
      <dgm:spPr/>
      <dgm:t>
        <a:bodyPr/>
        <a:lstStyle/>
        <a:p>
          <a:endParaRPr lang="en-US"/>
        </a:p>
      </dgm:t>
    </dgm:pt>
    <dgm:pt modelId="{FC965851-5BBC-4CAC-AB5A-8E0AEA54C29A}" type="sibTrans" cxnId="{04F74D9F-9A45-42AA-B389-5C4CCE0A6E88}">
      <dgm:prSet/>
      <dgm:spPr/>
      <dgm:t>
        <a:bodyPr/>
        <a:lstStyle/>
        <a:p>
          <a:endParaRPr lang="en-US"/>
        </a:p>
      </dgm:t>
    </dgm:pt>
    <dgm:pt modelId="{A7033D7F-8A9A-44C0-9826-FA8A4F516065}" type="pres">
      <dgm:prSet presAssocID="{6EACAC48-4EFC-4AF2-9ED2-ACBB172EA9AF}" presName="linearFlow" presStyleCnt="0">
        <dgm:presLayoutVars>
          <dgm:dir/>
          <dgm:animLvl val="lvl"/>
          <dgm:resizeHandles val="exact"/>
        </dgm:presLayoutVars>
      </dgm:prSet>
      <dgm:spPr/>
    </dgm:pt>
    <dgm:pt modelId="{AF92310E-CEC1-47ED-954D-D7F84D4AAEFE}" type="pres">
      <dgm:prSet presAssocID="{D98A36F7-3A03-4320-B613-B2FFAF4114B7}" presName="composite" presStyleCnt="0"/>
      <dgm:spPr/>
    </dgm:pt>
    <dgm:pt modelId="{FE976157-1244-4817-84B2-7118C7DC6929}" type="pres">
      <dgm:prSet presAssocID="{D98A36F7-3A03-4320-B613-B2FFAF4114B7}" presName="parentText" presStyleLbl="alignNode1" presStyleIdx="0" presStyleCnt="3">
        <dgm:presLayoutVars>
          <dgm:chMax val="1"/>
          <dgm:bulletEnabled val="1"/>
        </dgm:presLayoutVars>
      </dgm:prSet>
      <dgm:spPr/>
    </dgm:pt>
    <dgm:pt modelId="{A91ECD17-C57A-4DE8-BBCA-B1ED542D5570}" type="pres">
      <dgm:prSet presAssocID="{D98A36F7-3A03-4320-B613-B2FFAF4114B7}" presName="descendantText" presStyleLbl="alignAcc1" presStyleIdx="0" presStyleCnt="3">
        <dgm:presLayoutVars>
          <dgm:bulletEnabled val="1"/>
        </dgm:presLayoutVars>
      </dgm:prSet>
      <dgm:spPr/>
    </dgm:pt>
    <dgm:pt modelId="{DC80CAB6-C759-4E42-97FA-58383F7C8274}" type="pres">
      <dgm:prSet presAssocID="{BBB761A9-8831-4272-ABEE-ADF3B6E0FB39}" presName="sp" presStyleCnt="0"/>
      <dgm:spPr/>
    </dgm:pt>
    <dgm:pt modelId="{925FD6DF-DE2C-48BD-883D-9A8CDBBAD6DA}" type="pres">
      <dgm:prSet presAssocID="{332789FC-1233-4B27-AAC6-54EB31C9A808}" presName="composite" presStyleCnt="0"/>
      <dgm:spPr/>
    </dgm:pt>
    <dgm:pt modelId="{0C024820-306A-4F9C-9ECA-CBFF2397E790}" type="pres">
      <dgm:prSet presAssocID="{332789FC-1233-4B27-AAC6-54EB31C9A808}" presName="parentText" presStyleLbl="alignNode1" presStyleIdx="1" presStyleCnt="3">
        <dgm:presLayoutVars>
          <dgm:chMax val="1"/>
          <dgm:bulletEnabled val="1"/>
        </dgm:presLayoutVars>
      </dgm:prSet>
      <dgm:spPr/>
    </dgm:pt>
    <dgm:pt modelId="{9C7774C3-342C-482C-B172-1DD452FE9433}" type="pres">
      <dgm:prSet presAssocID="{332789FC-1233-4B27-AAC6-54EB31C9A808}" presName="descendantText" presStyleLbl="alignAcc1" presStyleIdx="1" presStyleCnt="3">
        <dgm:presLayoutVars>
          <dgm:bulletEnabled val="1"/>
        </dgm:presLayoutVars>
      </dgm:prSet>
      <dgm:spPr/>
    </dgm:pt>
    <dgm:pt modelId="{209C845E-EC9A-4681-B0A0-56BE0B388009}" type="pres">
      <dgm:prSet presAssocID="{570759D3-82A1-4655-8C70-8591748AE510}" presName="sp" presStyleCnt="0"/>
      <dgm:spPr/>
    </dgm:pt>
    <dgm:pt modelId="{E0D13E12-815A-4BFE-9E7F-C1B38C489FBB}" type="pres">
      <dgm:prSet presAssocID="{FD03CDCB-1F99-4A63-A10D-35E12DA0CA2A}" presName="composite" presStyleCnt="0"/>
      <dgm:spPr/>
    </dgm:pt>
    <dgm:pt modelId="{E153B084-4FBB-4D71-9407-E90A48C2556B}" type="pres">
      <dgm:prSet presAssocID="{FD03CDCB-1F99-4A63-A10D-35E12DA0CA2A}" presName="parentText" presStyleLbl="alignNode1" presStyleIdx="2" presStyleCnt="3">
        <dgm:presLayoutVars>
          <dgm:chMax val="1"/>
          <dgm:bulletEnabled val="1"/>
        </dgm:presLayoutVars>
      </dgm:prSet>
      <dgm:spPr/>
    </dgm:pt>
    <dgm:pt modelId="{84FEE871-7A39-45DC-9465-54A8B4B585F7}" type="pres">
      <dgm:prSet presAssocID="{FD03CDCB-1F99-4A63-A10D-35E12DA0CA2A}" presName="descendantText" presStyleLbl="alignAcc1" presStyleIdx="2" presStyleCnt="3">
        <dgm:presLayoutVars>
          <dgm:bulletEnabled val="1"/>
        </dgm:presLayoutVars>
      </dgm:prSet>
      <dgm:spPr/>
    </dgm:pt>
  </dgm:ptLst>
  <dgm:cxnLst>
    <dgm:cxn modelId="{34EE0418-658A-45F1-A1EB-995E39F09730}" type="presOf" srcId="{EAA8AD55-D727-4F6D-8FFC-490299555A9D}" destId="{A91ECD17-C57A-4DE8-BBCA-B1ED542D5570}" srcOrd="0" destOrd="0" presId="urn:microsoft.com/office/officeart/2005/8/layout/chevron2"/>
    <dgm:cxn modelId="{C94B572C-E54C-4DD2-B25A-D3AFDC2F66C5}" srcId="{FD03CDCB-1F99-4A63-A10D-35E12DA0CA2A}" destId="{6881FF51-9954-4005-9D85-DB86EFF2C395}" srcOrd="0" destOrd="0" parTransId="{728D1F0B-5B9E-4273-81C9-BE9682D054D4}" sibTransId="{3C8FE7E3-4E29-45A6-9BB1-D2507D9B913D}"/>
    <dgm:cxn modelId="{61D69E2C-2342-4255-9FB0-645A012863ED}" srcId="{D98A36F7-3A03-4320-B613-B2FFAF4114B7}" destId="{134689EA-95A1-4629-9DBF-DD8D95CADE94}" srcOrd="1" destOrd="0" parTransId="{C9C49BD1-CC76-43B8-BC0B-D5C89FD7CEDF}" sibTransId="{47EAC5FE-8F4D-4691-9E5D-EDAE467C760A}"/>
    <dgm:cxn modelId="{CB3B6245-A948-4E18-808F-1AAF198455E9}" type="presOf" srcId="{6881FF51-9954-4005-9D85-DB86EFF2C395}" destId="{84FEE871-7A39-45DC-9465-54A8B4B585F7}" srcOrd="0" destOrd="0" presId="urn:microsoft.com/office/officeart/2005/8/layout/chevron2"/>
    <dgm:cxn modelId="{D0DF1746-43AE-41F1-9EF5-D7792B3052F4}" type="presOf" srcId="{FD03CDCB-1F99-4A63-A10D-35E12DA0CA2A}" destId="{E153B084-4FBB-4D71-9407-E90A48C2556B}" srcOrd="0" destOrd="0" presId="urn:microsoft.com/office/officeart/2005/8/layout/chevron2"/>
    <dgm:cxn modelId="{96E71D66-59CC-4D0E-9E0D-F8897309D455}" srcId="{6EACAC48-4EFC-4AF2-9ED2-ACBB172EA9AF}" destId="{D98A36F7-3A03-4320-B613-B2FFAF4114B7}" srcOrd="0" destOrd="0" parTransId="{72CEB73C-FF08-4116-AC40-78C9188C21A6}" sibTransId="{BBB761A9-8831-4272-ABEE-ADF3B6E0FB39}"/>
    <dgm:cxn modelId="{7D339668-132B-4A54-93CC-F599D3FC5A9A}" srcId="{332789FC-1233-4B27-AAC6-54EB31C9A808}" destId="{26D7E69D-B844-4F9A-8D3D-DFF2348B4F56}" srcOrd="1" destOrd="0" parTransId="{F3499417-AB63-49BE-A172-26B09011BD9B}" sibTransId="{E696EA0E-C5B1-4298-95D7-2297BD9B6772}"/>
    <dgm:cxn modelId="{859C004B-A81D-4A10-B555-2E635B91F5A5}" srcId="{6EACAC48-4EFC-4AF2-9ED2-ACBB172EA9AF}" destId="{332789FC-1233-4B27-AAC6-54EB31C9A808}" srcOrd="1" destOrd="0" parTransId="{C073E2EF-B189-4A00-B9AB-25393B1AD1FC}" sibTransId="{570759D3-82A1-4655-8C70-8591748AE510}"/>
    <dgm:cxn modelId="{BFCFAF6C-D4DF-4494-93CC-7130B391A493}" type="presOf" srcId="{6EACAC48-4EFC-4AF2-9ED2-ACBB172EA9AF}" destId="{A7033D7F-8A9A-44C0-9826-FA8A4F516065}" srcOrd="0" destOrd="0" presId="urn:microsoft.com/office/officeart/2005/8/layout/chevron2"/>
    <dgm:cxn modelId="{E8E54E7A-FFDA-4843-BFB9-2B693E6A4A3E}" srcId="{6EACAC48-4EFC-4AF2-9ED2-ACBB172EA9AF}" destId="{FD03CDCB-1F99-4A63-A10D-35E12DA0CA2A}" srcOrd="2" destOrd="0" parTransId="{A74F5EBC-83A3-4DFB-A9F7-8A9B3A358306}" sibTransId="{826E888B-C569-4C92-B615-428B3DA10A64}"/>
    <dgm:cxn modelId="{ED454599-4461-4625-94F8-2FA39C917414}" srcId="{D98A36F7-3A03-4320-B613-B2FFAF4114B7}" destId="{EAA8AD55-D727-4F6D-8FFC-490299555A9D}" srcOrd="0" destOrd="0" parTransId="{C4951F2B-602D-486D-9D8B-3F02A66A7075}" sibTransId="{C1FE76B0-E9B4-4776-852E-4023E9887916}"/>
    <dgm:cxn modelId="{04F74D9F-9A45-42AA-B389-5C4CCE0A6E88}" srcId="{332789FC-1233-4B27-AAC6-54EB31C9A808}" destId="{25CFDA5B-CB6C-4680-89D3-5D2E431018AB}" srcOrd="0" destOrd="0" parTransId="{8231F951-5661-42D0-865D-523DF30BA49D}" sibTransId="{FC965851-5BBC-4CAC-AB5A-8E0AEA54C29A}"/>
    <dgm:cxn modelId="{A3B1F3B4-05BF-4138-AC70-3740CF6B5986}" type="presOf" srcId="{26D7E69D-B844-4F9A-8D3D-DFF2348B4F56}" destId="{9C7774C3-342C-482C-B172-1DD452FE9433}" srcOrd="0" destOrd="1" presId="urn:microsoft.com/office/officeart/2005/8/layout/chevron2"/>
    <dgm:cxn modelId="{A0238BC3-7549-4EC2-8E4B-C2743AEBB92A}" type="presOf" srcId="{D98A36F7-3A03-4320-B613-B2FFAF4114B7}" destId="{FE976157-1244-4817-84B2-7118C7DC6929}" srcOrd="0" destOrd="0" presId="urn:microsoft.com/office/officeart/2005/8/layout/chevron2"/>
    <dgm:cxn modelId="{975ED5CF-6880-4D4F-88CD-B617EBA66E2A}" type="presOf" srcId="{134689EA-95A1-4629-9DBF-DD8D95CADE94}" destId="{A91ECD17-C57A-4DE8-BBCA-B1ED542D5570}" srcOrd="0" destOrd="1" presId="urn:microsoft.com/office/officeart/2005/8/layout/chevron2"/>
    <dgm:cxn modelId="{B3AB4FF6-B13E-4B9F-8979-C027FC4DBE89}" type="presOf" srcId="{332789FC-1233-4B27-AAC6-54EB31C9A808}" destId="{0C024820-306A-4F9C-9ECA-CBFF2397E790}" srcOrd="0" destOrd="0" presId="urn:microsoft.com/office/officeart/2005/8/layout/chevron2"/>
    <dgm:cxn modelId="{8D493BF8-7DD5-4840-95A9-1D02ADD77116}" type="presOf" srcId="{25CFDA5B-CB6C-4680-89D3-5D2E431018AB}" destId="{9C7774C3-342C-482C-B172-1DD452FE9433}" srcOrd="0" destOrd="0" presId="urn:microsoft.com/office/officeart/2005/8/layout/chevron2"/>
    <dgm:cxn modelId="{FF49B382-D584-40B6-A04F-24E2779BCC3A}" type="presParOf" srcId="{A7033D7F-8A9A-44C0-9826-FA8A4F516065}" destId="{AF92310E-CEC1-47ED-954D-D7F84D4AAEFE}" srcOrd="0" destOrd="0" presId="urn:microsoft.com/office/officeart/2005/8/layout/chevron2"/>
    <dgm:cxn modelId="{4595673A-8A29-4AEC-BA8A-D49817494D67}" type="presParOf" srcId="{AF92310E-CEC1-47ED-954D-D7F84D4AAEFE}" destId="{FE976157-1244-4817-84B2-7118C7DC6929}" srcOrd="0" destOrd="0" presId="urn:microsoft.com/office/officeart/2005/8/layout/chevron2"/>
    <dgm:cxn modelId="{E07F71A5-F9FF-4649-98D0-D0EC4223D06E}" type="presParOf" srcId="{AF92310E-CEC1-47ED-954D-D7F84D4AAEFE}" destId="{A91ECD17-C57A-4DE8-BBCA-B1ED542D5570}" srcOrd="1" destOrd="0" presId="urn:microsoft.com/office/officeart/2005/8/layout/chevron2"/>
    <dgm:cxn modelId="{9162A023-1836-4D6A-BB94-202E16A1F24A}" type="presParOf" srcId="{A7033D7F-8A9A-44C0-9826-FA8A4F516065}" destId="{DC80CAB6-C759-4E42-97FA-58383F7C8274}" srcOrd="1" destOrd="0" presId="urn:microsoft.com/office/officeart/2005/8/layout/chevron2"/>
    <dgm:cxn modelId="{4B4E8C8D-BF74-4858-BCA8-F1209C3D7ED6}" type="presParOf" srcId="{A7033D7F-8A9A-44C0-9826-FA8A4F516065}" destId="{925FD6DF-DE2C-48BD-883D-9A8CDBBAD6DA}" srcOrd="2" destOrd="0" presId="urn:microsoft.com/office/officeart/2005/8/layout/chevron2"/>
    <dgm:cxn modelId="{A7CEC59E-DDE5-4212-A52E-ABEA6162E618}" type="presParOf" srcId="{925FD6DF-DE2C-48BD-883D-9A8CDBBAD6DA}" destId="{0C024820-306A-4F9C-9ECA-CBFF2397E790}" srcOrd="0" destOrd="0" presId="urn:microsoft.com/office/officeart/2005/8/layout/chevron2"/>
    <dgm:cxn modelId="{A5B04DFE-5DF6-4A59-91C1-0B7A090C9B6D}" type="presParOf" srcId="{925FD6DF-DE2C-48BD-883D-9A8CDBBAD6DA}" destId="{9C7774C3-342C-482C-B172-1DD452FE9433}" srcOrd="1" destOrd="0" presId="urn:microsoft.com/office/officeart/2005/8/layout/chevron2"/>
    <dgm:cxn modelId="{9E1C2D2A-2FF4-4C14-A324-AB5520D37D81}" type="presParOf" srcId="{A7033D7F-8A9A-44C0-9826-FA8A4F516065}" destId="{209C845E-EC9A-4681-B0A0-56BE0B388009}" srcOrd="3" destOrd="0" presId="urn:microsoft.com/office/officeart/2005/8/layout/chevron2"/>
    <dgm:cxn modelId="{1DA843E7-7D11-48D8-939B-6CDFF37DD760}" type="presParOf" srcId="{A7033D7F-8A9A-44C0-9826-FA8A4F516065}" destId="{E0D13E12-815A-4BFE-9E7F-C1B38C489FBB}" srcOrd="4" destOrd="0" presId="urn:microsoft.com/office/officeart/2005/8/layout/chevron2"/>
    <dgm:cxn modelId="{86CCF897-446A-4466-B646-B8587DE292D7}" type="presParOf" srcId="{E0D13E12-815A-4BFE-9E7F-C1B38C489FBB}" destId="{E153B084-4FBB-4D71-9407-E90A48C2556B}" srcOrd="0" destOrd="0" presId="urn:microsoft.com/office/officeart/2005/8/layout/chevron2"/>
    <dgm:cxn modelId="{F5910B8F-256E-47C1-9EBF-2B92733F07D3}" type="presParOf" srcId="{E0D13E12-815A-4BFE-9E7F-C1B38C489FBB}" destId="{84FEE871-7A39-45DC-9465-54A8B4B585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DB345-371B-42DE-BED3-31E63FA307D5}">
      <dsp:nvSpPr>
        <dsp:cNvPr id="0" name=""/>
        <dsp:cNvSpPr/>
      </dsp:nvSpPr>
      <dsp:spPr>
        <a:xfrm>
          <a:off x="2750" y="215365"/>
          <a:ext cx="1489357" cy="89361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Fraud Risk assessments</a:t>
          </a:r>
          <a:endParaRPr lang="en-US" sz="1400" kern="1200" dirty="0"/>
        </a:p>
      </dsp:txBody>
      <dsp:txXfrm>
        <a:off x="2750" y="215365"/>
        <a:ext cx="1489357" cy="893614"/>
      </dsp:txXfrm>
    </dsp:sp>
    <dsp:sp modelId="{9F2F981B-E140-4A75-A918-AF667CD39716}">
      <dsp:nvSpPr>
        <dsp:cNvPr id="0" name=""/>
        <dsp:cNvSpPr/>
      </dsp:nvSpPr>
      <dsp:spPr>
        <a:xfrm>
          <a:off x="1641043" y="215365"/>
          <a:ext cx="1489357" cy="893614"/>
        </a:xfrm>
        <a:prstGeom prst="rect">
          <a:avLst/>
        </a:prstGeom>
        <a:solidFill>
          <a:schemeClr val="accent3">
            <a:hueOff val="3253483"/>
            <a:satOff val="-4629"/>
            <a:lumOff val="-3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Internal audits/Internal control assessments</a:t>
          </a:r>
          <a:endParaRPr lang="en-US" sz="1400" kern="1200" dirty="0"/>
        </a:p>
      </dsp:txBody>
      <dsp:txXfrm>
        <a:off x="1641043" y="215365"/>
        <a:ext cx="1489357" cy="893614"/>
      </dsp:txXfrm>
    </dsp:sp>
    <dsp:sp modelId="{955B2701-B8BD-47A9-A7B6-3647119D6FB6}">
      <dsp:nvSpPr>
        <dsp:cNvPr id="0" name=""/>
        <dsp:cNvSpPr/>
      </dsp:nvSpPr>
      <dsp:spPr>
        <a:xfrm>
          <a:off x="3279336" y="215365"/>
          <a:ext cx="1489357" cy="893614"/>
        </a:xfrm>
        <a:prstGeom prst="rect">
          <a:avLst/>
        </a:prstGeom>
        <a:solidFill>
          <a:schemeClr val="accent3">
            <a:hueOff val="6506966"/>
            <a:satOff val="-9259"/>
            <a:lumOff val="-7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Fraud investigations</a:t>
          </a:r>
          <a:endParaRPr lang="en-US" sz="1400" kern="1200" dirty="0"/>
        </a:p>
      </dsp:txBody>
      <dsp:txXfrm>
        <a:off x="3279336" y="215365"/>
        <a:ext cx="1489357" cy="893614"/>
      </dsp:txXfrm>
    </dsp:sp>
    <dsp:sp modelId="{5C6BE00C-6566-4DC9-B0B4-EC32F3563FAA}">
      <dsp:nvSpPr>
        <dsp:cNvPr id="0" name=""/>
        <dsp:cNvSpPr/>
      </dsp:nvSpPr>
      <dsp:spPr>
        <a:xfrm>
          <a:off x="4917629" y="215365"/>
          <a:ext cx="1489357" cy="893614"/>
        </a:xfrm>
        <a:prstGeom prst="rect">
          <a:avLst/>
        </a:prstGeom>
        <a:solidFill>
          <a:schemeClr val="accent3">
            <a:hueOff val="9760449"/>
            <a:satOff val="-13888"/>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Forensic accounting projects</a:t>
          </a:r>
          <a:endParaRPr lang="en-US" sz="1400" kern="1200" dirty="0"/>
        </a:p>
      </dsp:txBody>
      <dsp:txXfrm>
        <a:off x="4917629" y="215365"/>
        <a:ext cx="1489357" cy="893614"/>
      </dsp:txXfrm>
    </dsp:sp>
    <dsp:sp modelId="{14C9C31A-B8EA-4783-B19D-AF7EC22D73D3}">
      <dsp:nvSpPr>
        <dsp:cNvPr id="0" name=""/>
        <dsp:cNvSpPr/>
      </dsp:nvSpPr>
      <dsp:spPr>
        <a:xfrm>
          <a:off x="6555922" y="215365"/>
          <a:ext cx="1489357" cy="893614"/>
        </a:xfrm>
        <a:prstGeom prst="rect">
          <a:avLst/>
        </a:prstGeom>
        <a:solidFill>
          <a:schemeClr val="accent3">
            <a:hueOff val="13013932"/>
            <a:satOff val="-18517"/>
            <a:lumOff val="-145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Data analytics</a:t>
          </a:r>
          <a:endParaRPr lang="en-US" sz="1400" kern="1200" dirty="0"/>
        </a:p>
      </dsp:txBody>
      <dsp:txXfrm>
        <a:off x="6555922" y="215365"/>
        <a:ext cx="1489357" cy="893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290D3-9758-4A97-B33B-AFD1909A8F00}">
      <dsp:nvSpPr>
        <dsp:cNvPr id="0" name=""/>
        <dsp:cNvSpPr/>
      </dsp:nvSpPr>
      <dsp:spPr>
        <a:xfrm>
          <a:off x="220509" y="0"/>
          <a:ext cx="813187" cy="81317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Cyber security</a:t>
          </a:r>
        </a:p>
      </dsp:txBody>
      <dsp:txXfrm>
        <a:off x="339597" y="119087"/>
        <a:ext cx="575011" cy="575001"/>
      </dsp:txXfrm>
    </dsp:sp>
    <dsp:sp modelId="{B9C03B6B-9BF5-417D-9445-D4A1C3429143}">
      <dsp:nvSpPr>
        <dsp:cNvPr id="0" name=""/>
        <dsp:cNvSpPr/>
      </dsp:nvSpPr>
      <dsp:spPr>
        <a:xfrm>
          <a:off x="639064" y="542343"/>
          <a:ext cx="813187" cy="813175"/>
        </a:xfrm>
        <a:prstGeom prst="ellipse">
          <a:avLst/>
        </a:prstGeom>
        <a:gradFill rotWithShape="0">
          <a:gsLst>
            <a:gs pos="0">
              <a:schemeClr val="accent3">
                <a:alpha val="50000"/>
                <a:hueOff val="6506966"/>
                <a:satOff val="-9259"/>
                <a:lumOff val="-7256"/>
                <a:alphaOff val="0"/>
                <a:shade val="51000"/>
                <a:satMod val="130000"/>
              </a:schemeClr>
            </a:gs>
            <a:gs pos="80000">
              <a:schemeClr val="accent3">
                <a:alpha val="50000"/>
                <a:hueOff val="6506966"/>
                <a:satOff val="-9259"/>
                <a:lumOff val="-7256"/>
                <a:alphaOff val="0"/>
                <a:shade val="93000"/>
                <a:satMod val="130000"/>
              </a:schemeClr>
            </a:gs>
            <a:gs pos="100000">
              <a:schemeClr val="accent3">
                <a:alpha val="50000"/>
                <a:hueOff val="6506966"/>
                <a:satOff val="-9259"/>
                <a:lumOff val="-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Data analytics</a:t>
          </a:r>
        </a:p>
      </dsp:txBody>
      <dsp:txXfrm>
        <a:off x="758152" y="661430"/>
        <a:ext cx="575011" cy="575001"/>
      </dsp:txXfrm>
    </dsp:sp>
    <dsp:sp modelId="{D8860ADF-D35A-4762-8E95-F251A7F8A768}">
      <dsp:nvSpPr>
        <dsp:cNvPr id="0" name=""/>
        <dsp:cNvSpPr/>
      </dsp:nvSpPr>
      <dsp:spPr>
        <a:xfrm>
          <a:off x="990597" y="36405"/>
          <a:ext cx="813187" cy="813175"/>
        </a:xfrm>
        <a:prstGeom prst="ellipse">
          <a:avLst/>
        </a:prstGeom>
        <a:gradFill rotWithShape="0">
          <a:gsLst>
            <a:gs pos="0">
              <a:schemeClr val="accent3">
                <a:alpha val="50000"/>
                <a:hueOff val="13013932"/>
                <a:satOff val="-18517"/>
                <a:lumOff val="-14511"/>
                <a:alphaOff val="0"/>
                <a:shade val="51000"/>
                <a:satMod val="130000"/>
              </a:schemeClr>
            </a:gs>
            <a:gs pos="80000">
              <a:schemeClr val="accent3">
                <a:alpha val="50000"/>
                <a:hueOff val="13013932"/>
                <a:satOff val="-18517"/>
                <a:lumOff val="-14511"/>
                <a:alphaOff val="0"/>
                <a:shade val="93000"/>
                <a:satMod val="130000"/>
              </a:schemeClr>
            </a:gs>
            <a:gs pos="100000">
              <a:schemeClr val="accent3">
                <a:alpha val="50000"/>
                <a:hueOff val="13013932"/>
                <a:satOff val="-18517"/>
                <a:lumOff val="-145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Physical security systems</a:t>
          </a:r>
        </a:p>
      </dsp:txBody>
      <dsp:txXfrm>
        <a:off x="1109685" y="155492"/>
        <a:ext cx="575011" cy="575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6157-1244-4817-84B2-7118C7DC6929}">
      <dsp:nvSpPr>
        <dsp:cNvPr id="0" name=""/>
        <dsp:cNvSpPr/>
      </dsp:nvSpPr>
      <dsp:spPr>
        <a:xfrm rot="5400000">
          <a:off x="-202794" y="203821"/>
          <a:ext cx="1351961" cy="94637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Monetary</a:t>
          </a:r>
        </a:p>
      </dsp:txBody>
      <dsp:txXfrm rot="-5400000">
        <a:off x="1" y="474212"/>
        <a:ext cx="946372" cy="405589"/>
      </dsp:txXfrm>
    </dsp:sp>
    <dsp:sp modelId="{A91ECD17-C57A-4DE8-BBCA-B1ED542D5570}">
      <dsp:nvSpPr>
        <dsp:cNvPr id="0" name=""/>
        <dsp:cNvSpPr/>
      </dsp:nvSpPr>
      <dsp:spPr>
        <a:xfrm rot="5400000">
          <a:off x="4130669" y="-3183269"/>
          <a:ext cx="878774" cy="7247368"/>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Actual loss</a:t>
          </a:r>
        </a:p>
        <a:p>
          <a:pPr marL="228600" lvl="1" indent="-228600" algn="l" defTabSz="1111250">
            <a:lnSpc>
              <a:spcPct val="90000"/>
            </a:lnSpc>
            <a:spcBef>
              <a:spcPct val="0"/>
            </a:spcBef>
            <a:spcAft>
              <a:spcPct val="15000"/>
            </a:spcAft>
            <a:buChar char="•"/>
          </a:pPr>
          <a:r>
            <a:rPr lang="en-US" sz="2500" kern="1200" dirty="0"/>
            <a:t>Costs and time spent by investigators/attorneys</a:t>
          </a:r>
        </a:p>
      </dsp:txBody>
      <dsp:txXfrm rot="-5400000">
        <a:off x="946372" y="43926"/>
        <a:ext cx="7204470" cy="792978"/>
      </dsp:txXfrm>
    </dsp:sp>
    <dsp:sp modelId="{0C024820-306A-4F9C-9ECA-CBFF2397E790}">
      <dsp:nvSpPr>
        <dsp:cNvPr id="0" name=""/>
        <dsp:cNvSpPr/>
      </dsp:nvSpPr>
      <dsp:spPr>
        <a:xfrm rot="5400000">
          <a:off x="-202794" y="1358041"/>
          <a:ext cx="1351961" cy="946372"/>
        </a:xfrm>
        <a:prstGeom prst="chevron">
          <a:avLst/>
        </a:prstGeom>
        <a:solidFill>
          <a:schemeClr val="accent3">
            <a:hueOff val="6506966"/>
            <a:satOff val="-9259"/>
            <a:lumOff val="-7256"/>
            <a:alphaOff val="0"/>
          </a:schemeClr>
        </a:solidFill>
        <a:ln w="25400" cap="flat" cmpd="sng" algn="ctr">
          <a:solidFill>
            <a:schemeClr val="accent3">
              <a:hueOff val="6506966"/>
              <a:satOff val="-9259"/>
              <a:lumOff val="-72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Reputation</a:t>
          </a:r>
        </a:p>
      </dsp:txBody>
      <dsp:txXfrm rot="-5400000">
        <a:off x="1" y="1628432"/>
        <a:ext cx="946372" cy="405589"/>
      </dsp:txXfrm>
    </dsp:sp>
    <dsp:sp modelId="{9C7774C3-342C-482C-B172-1DD452FE9433}">
      <dsp:nvSpPr>
        <dsp:cNvPr id="0" name=""/>
        <dsp:cNvSpPr/>
      </dsp:nvSpPr>
      <dsp:spPr>
        <a:xfrm rot="5400000">
          <a:off x="4130669" y="-2029049"/>
          <a:ext cx="878774" cy="7247368"/>
        </a:xfrm>
        <a:prstGeom prst="round2SameRect">
          <a:avLst/>
        </a:prstGeom>
        <a:solidFill>
          <a:schemeClr val="lt1">
            <a:alpha val="90000"/>
            <a:hueOff val="0"/>
            <a:satOff val="0"/>
            <a:lumOff val="0"/>
            <a:alphaOff val="0"/>
          </a:schemeClr>
        </a:solidFill>
        <a:ln w="25400" cap="flat" cmpd="sng" algn="ctr">
          <a:solidFill>
            <a:schemeClr val="accent3">
              <a:hueOff val="6506966"/>
              <a:satOff val="-9259"/>
              <a:lumOff val="-7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Media attention (newspapers, social media)</a:t>
          </a:r>
        </a:p>
        <a:p>
          <a:pPr marL="228600" lvl="1" indent="-228600" algn="l" defTabSz="1111250">
            <a:lnSpc>
              <a:spcPct val="90000"/>
            </a:lnSpc>
            <a:spcBef>
              <a:spcPct val="0"/>
            </a:spcBef>
            <a:spcAft>
              <a:spcPct val="15000"/>
            </a:spcAft>
            <a:buChar char="•"/>
          </a:pPr>
          <a:r>
            <a:rPr lang="en-US" sz="2500" kern="1200" dirty="0"/>
            <a:t>Loss of confidence by community, donors, etc.</a:t>
          </a:r>
        </a:p>
      </dsp:txBody>
      <dsp:txXfrm rot="-5400000">
        <a:off x="946372" y="1198146"/>
        <a:ext cx="7204470" cy="792978"/>
      </dsp:txXfrm>
    </dsp:sp>
    <dsp:sp modelId="{E153B084-4FBB-4D71-9407-E90A48C2556B}">
      <dsp:nvSpPr>
        <dsp:cNvPr id="0" name=""/>
        <dsp:cNvSpPr/>
      </dsp:nvSpPr>
      <dsp:spPr>
        <a:xfrm rot="5400000">
          <a:off x="-202794" y="2512261"/>
          <a:ext cx="1351961" cy="946372"/>
        </a:xfrm>
        <a:prstGeom prst="chevron">
          <a:avLst/>
        </a:prstGeom>
        <a:solidFill>
          <a:schemeClr val="accent3">
            <a:hueOff val="13013932"/>
            <a:satOff val="-18517"/>
            <a:lumOff val="-14511"/>
            <a:alphaOff val="0"/>
          </a:schemeClr>
        </a:solidFill>
        <a:ln w="25400" cap="flat" cmpd="sng" algn="ctr">
          <a:solidFill>
            <a:schemeClr val="accent3">
              <a:hueOff val="13013932"/>
              <a:satOff val="-18517"/>
              <a:lumOff val="-145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Increased Costs</a:t>
          </a:r>
        </a:p>
      </dsp:txBody>
      <dsp:txXfrm rot="-5400000">
        <a:off x="1" y="2782652"/>
        <a:ext cx="946372" cy="405589"/>
      </dsp:txXfrm>
    </dsp:sp>
    <dsp:sp modelId="{84FEE871-7A39-45DC-9465-54A8B4B585F7}">
      <dsp:nvSpPr>
        <dsp:cNvPr id="0" name=""/>
        <dsp:cNvSpPr/>
      </dsp:nvSpPr>
      <dsp:spPr>
        <a:xfrm rot="5400000">
          <a:off x="4130669" y="-874829"/>
          <a:ext cx="878774" cy="7247368"/>
        </a:xfrm>
        <a:prstGeom prst="round2SameRect">
          <a:avLst/>
        </a:prstGeom>
        <a:solidFill>
          <a:schemeClr val="lt1">
            <a:alpha val="90000"/>
            <a:hueOff val="0"/>
            <a:satOff val="0"/>
            <a:lumOff val="0"/>
            <a:alphaOff val="0"/>
          </a:schemeClr>
        </a:solidFill>
        <a:ln w="25400" cap="flat" cmpd="sng" algn="ctr">
          <a:solidFill>
            <a:schemeClr val="accent3">
              <a:hueOff val="13013932"/>
              <a:satOff val="-18517"/>
              <a:lumOff val="-14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High risk audit / increased audit costs</a:t>
          </a:r>
        </a:p>
      </dsp:txBody>
      <dsp:txXfrm rot="-5400000">
        <a:off x="946372" y="2352366"/>
        <a:ext cx="7204470" cy="7929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dirty="0"/>
          </a:p>
        </p:txBody>
      </p:sp>
      <p:sp>
        <p:nvSpPr>
          <p:cNvPr id="3" name="Date Placeholder 2"/>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B16DEB8C-E333-44F6-A126-A7ECB36643E0}" type="datetimeFigureOut">
              <a:rPr lang="en-US" smtClean="0"/>
              <a:t>4/2/2021</a:t>
            </a:fld>
            <a:endParaRPr lang="en-US" dirty="0"/>
          </a:p>
        </p:txBody>
      </p:sp>
      <p:sp>
        <p:nvSpPr>
          <p:cNvPr id="4" name="Footer Placeholder 3"/>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E675D595-9445-4A03-88AB-7CB9809E5BA7}" type="slidenum">
              <a:rPr lang="en-US" smtClean="0"/>
              <a:t>‹#›</a:t>
            </a:fld>
            <a:endParaRPr lang="en-US" dirty="0"/>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dirty="0"/>
          </a:p>
        </p:txBody>
      </p:sp>
      <p:sp>
        <p:nvSpPr>
          <p:cNvPr id="3" name="Date Placeholder 2"/>
          <p:cNvSpPr>
            <a:spLocks noGrp="1"/>
          </p:cNvSpPr>
          <p:nvPr>
            <p:ph type="dt" idx="1"/>
          </p:nvPr>
        </p:nvSpPr>
        <p:spPr>
          <a:xfrm>
            <a:off x="3971172" y="0"/>
            <a:ext cx="3037627" cy="466578"/>
          </a:xfrm>
          <a:prstGeom prst="rect">
            <a:avLst/>
          </a:prstGeom>
        </p:spPr>
        <p:txBody>
          <a:bodyPr vert="horz" lIns="92117" tIns="46058" rIns="92117" bIns="46058" rtlCol="0"/>
          <a:lstStyle>
            <a:lvl1pPr algn="r">
              <a:defRPr sz="1200"/>
            </a:lvl1pPr>
          </a:lstStyle>
          <a:p>
            <a:fld id="{79C5485F-6F25-460F-B2A1-66597D1993C0}" type="datetimeFigureOut">
              <a:rPr lang="en-US" smtClean="0"/>
              <a:t>4/2/2021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117" tIns="46058" rIns="92117" bIns="46058" rtlCol="0" anchor="ctr"/>
          <a:lstStyle/>
          <a:p>
            <a:endParaRPr lang="en-US" dirty="0"/>
          </a:p>
        </p:txBody>
      </p:sp>
      <p:sp>
        <p:nvSpPr>
          <p:cNvPr id="5" name="Notes Placeholder 4"/>
          <p:cNvSpPr>
            <a:spLocks noGrp="1"/>
          </p:cNvSpPr>
          <p:nvPr>
            <p:ph type="body" sz="quarter" idx="3"/>
          </p:nvPr>
        </p:nvSpPr>
        <p:spPr>
          <a:xfrm>
            <a:off x="701361" y="4474033"/>
            <a:ext cx="5607679" cy="3660718"/>
          </a:xfrm>
          <a:prstGeom prst="rect">
            <a:avLst/>
          </a:prstGeom>
        </p:spPr>
        <p:txBody>
          <a:bodyPr vert="horz" lIns="92117" tIns="46058" rIns="92117" bIns="46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72" y="8829822"/>
            <a:ext cx="3037627" cy="466578"/>
          </a:xfrm>
          <a:prstGeom prst="rect">
            <a:avLst/>
          </a:prstGeom>
        </p:spPr>
        <p:txBody>
          <a:bodyPr vert="horz" lIns="92117" tIns="46058" rIns="92117" bIns="46058" rtlCol="0" anchor="b"/>
          <a:lstStyle>
            <a:lvl1pPr algn="r">
              <a:defRPr sz="1200"/>
            </a:lvl1pPr>
          </a:lstStyle>
          <a:p>
            <a:fld id="{4F5D4126-7F6D-4896-BB40-6A6D951FAA95}" type="slidenum">
              <a:rPr lang="en-US" smtClean="0"/>
              <a:t>‹#›</a:t>
            </a:fld>
            <a:endParaRPr lang="en-US" dirty="0"/>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1</a:t>
            </a:fld>
            <a:endParaRPr lang="en-US" dirty="0"/>
          </a:p>
        </p:txBody>
      </p:sp>
    </p:spTree>
    <p:extLst>
      <p:ext uri="{BB962C8B-B14F-4D97-AF65-F5344CB8AC3E}">
        <p14:creationId xmlns:p14="http://schemas.microsoft.com/office/powerpoint/2010/main" val="291131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22"/>
            <a:r>
              <a:rPr lang="en-US" dirty="0"/>
              <a:t>Every two years the ACFE publishes the Report to the Nations, this is</a:t>
            </a:r>
            <a:r>
              <a:rPr lang="en-US" baseline="0" dirty="0"/>
              <a:t> a publication where the ACFE </a:t>
            </a:r>
            <a:r>
              <a:rPr lang="en-US" dirty="0"/>
              <a:t>reports on Occupational</a:t>
            </a:r>
            <a:r>
              <a:rPr lang="en-US" baseline="0" dirty="0"/>
              <a:t> Fraud and Abuse</a:t>
            </a:r>
            <a:endParaRPr lang="en-US" dirty="0"/>
          </a:p>
          <a:p>
            <a:endParaRPr lang="en-US" dirty="0"/>
          </a:p>
          <a:p>
            <a:r>
              <a:rPr lang="en-US" dirty="0"/>
              <a:t>Much of the information we</a:t>
            </a:r>
            <a:r>
              <a:rPr lang="en-US" baseline="0" dirty="0"/>
              <a:t> are</a:t>
            </a:r>
            <a:r>
              <a:rPr lang="en-US" dirty="0"/>
              <a:t> going to share  with you today is from this</a:t>
            </a:r>
            <a:r>
              <a:rPr lang="en-US" baseline="0" dirty="0"/>
              <a:t> report </a:t>
            </a:r>
            <a:r>
              <a:rPr lang="en-US" dirty="0"/>
              <a:t>that was last published</a:t>
            </a:r>
            <a:r>
              <a:rPr lang="en-US" baseline="0" dirty="0"/>
              <a:t> in</a:t>
            </a:r>
            <a:r>
              <a:rPr lang="en-US" dirty="0"/>
              <a:t> 2020!</a:t>
            </a:r>
          </a:p>
          <a:p>
            <a:endParaRPr lang="en-US" dirty="0"/>
          </a:p>
          <a:p>
            <a:pPr defTabSz="927822">
              <a:defRPr/>
            </a:pPr>
            <a:r>
              <a:rPr lang="en-US" altLang="en-US" dirty="0"/>
              <a:t>The results are based on the 2019 </a:t>
            </a:r>
            <a:r>
              <a:rPr lang="en-US" altLang="en-US" i="1" dirty="0"/>
              <a:t>Global Fraud Survey</a:t>
            </a:r>
            <a:r>
              <a:rPr lang="en-US" altLang="en-US" dirty="0"/>
              <a:t> that was open to CFEs and it asked about our single largest fraud case investigation completed between January 2018 and September 2019</a:t>
            </a:r>
          </a:p>
          <a:p>
            <a:pPr defTabSz="927822">
              <a:defRPr/>
            </a:pPr>
            <a:endParaRPr lang="en-US" altLang="en-US" dirty="0"/>
          </a:p>
          <a:p>
            <a:pPr defTabSz="927822">
              <a:defRPr/>
            </a:pPr>
            <a:r>
              <a:rPr lang="en-US" altLang="en-US" dirty="0"/>
              <a:t>If you are interested in reading this publication, </a:t>
            </a:r>
            <a:r>
              <a:rPr lang="en-US" b="1" baseline="0" dirty="0"/>
              <a:t>See the link on the slide (the picture is also hyperlinked) to get access and free copy.   – or you can email me and I’ll personally send you a pdf copy!</a:t>
            </a:r>
            <a:r>
              <a:rPr lang="en-US" baseline="0" dirty="0"/>
              <a:t>  </a:t>
            </a:r>
          </a:p>
          <a:p>
            <a:pPr defTabSz="921167">
              <a:defRPr/>
            </a:pPr>
            <a:endParaRPr lang="en-US" baseline="0" dirty="0"/>
          </a:p>
          <a:p>
            <a:pPr defTabSz="921167">
              <a:defRPr/>
            </a:pPr>
            <a:r>
              <a:rPr lang="en-US" baseline="0" dirty="0"/>
              <a:t>In the next few slides I want to walk us through seven Key Fraud Facts from the Report to the Nations and our experience</a:t>
            </a:r>
          </a:p>
        </p:txBody>
      </p:sp>
      <p:sp>
        <p:nvSpPr>
          <p:cNvPr id="4" name="Slide Number Placeholder 3"/>
          <p:cNvSpPr>
            <a:spLocks noGrp="1"/>
          </p:cNvSpPr>
          <p:nvPr>
            <p:ph type="sldNum" sz="quarter" idx="10"/>
          </p:nvPr>
        </p:nvSpPr>
        <p:spPr/>
        <p:txBody>
          <a:bodyPr/>
          <a:lstStyle/>
          <a:p>
            <a:fld id="{F64830D0-AA06-421B-B1CF-3ED98EBC0039}" type="slidenum">
              <a:rPr lang="en-US" smtClean="0"/>
              <a:t>10</a:t>
            </a:fld>
            <a:endParaRPr lang="en-US" dirty="0"/>
          </a:p>
        </p:txBody>
      </p:sp>
    </p:spTree>
    <p:extLst>
      <p:ext uri="{BB962C8B-B14F-4D97-AF65-F5344CB8AC3E}">
        <p14:creationId xmlns:p14="http://schemas.microsoft.com/office/powerpoint/2010/main" val="180714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ACFE defines</a:t>
            </a:r>
            <a:r>
              <a:rPr lang="en-US" altLang="en-US" baseline="0" dirty="0"/>
              <a:t> occupational fraud as t</a:t>
            </a:r>
            <a:r>
              <a:rPr lang="en-US" altLang="en-US" dirty="0"/>
              <a:t>he use of one’s occupation for personal enrichment through the deliberate misuse or misapplication of the employing organization’s resources or assets</a:t>
            </a:r>
          </a:p>
          <a:p>
            <a:endParaRPr lang="en-US" baseline="0" dirty="0"/>
          </a:p>
          <a:p>
            <a:r>
              <a:rPr lang="en-US" baseline="0" dirty="0"/>
              <a:t>The Fraud Tree has changed the nature of how occupational fraud has been codified. It shows that there are only so many ways that fraud is committed and the more familiar organizations are with them, the better equipped they will be to identify the organization’s risk.</a:t>
            </a:r>
          </a:p>
          <a:p>
            <a:endParaRPr lang="en-US" baseline="0" dirty="0"/>
          </a:p>
          <a:p>
            <a:endParaRPr lang="en-US" baseline="0" dirty="0"/>
          </a:p>
          <a:p>
            <a:r>
              <a:rPr lang="en-US" baseline="0" dirty="0"/>
              <a:t>The fraud tree identifies the three principal schemes — corruption, asset misappropriation and financial statement fraud. Each of these three principal schemes are further divided into sub-schemes as shown on the fraud tree.</a:t>
            </a:r>
          </a:p>
          <a:p>
            <a:endParaRPr lang="en-US" baseline="0" dirty="0"/>
          </a:p>
          <a:p>
            <a:pPr>
              <a:spcAft>
                <a:spcPts val="1209"/>
              </a:spcAft>
            </a:pPr>
            <a:r>
              <a:rPr lang="en-US" sz="1300" dirty="0"/>
              <a:t>Financial statement fraud is the deliberate misrepresentation of the financial condition of an organization that</a:t>
            </a:r>
            <a:r>
              <a:rPr lang="en-US" sz="1300" baseline="0" dirty="0"/>
              <a:t> is</a:t>
            </a:r>
            <a:r>
              <a:rPr lang="en-US" sz="1300" dirty="0"/>
              <a:t> accomplished through the intentional misstatement or omission of amounts or disclosures in the financial statements with</a:t>
            </a:r>
            <a:r>
              <a:rPr lang="en-US" sz="1300" baseline="0" dirty="0"/>
              <a:t> the intent to </a:t>
            </a:r>
            <a:r>
              <a:rPr lang="en-US" sz="1300" dirty="0"/>
              <a:t>deceive financial statement users</a:t>
            </a:r>
          </a:p>
          <a:p>
            <a:pPr>
              <a:spcAft>
                <a:spcPts val="1209"/>
              </a:spcAft>
            </a:pPr>
            <a:endParaRPr lang="en-US" sz="1300" dirty="0"/>
          </a:p>
          <a:p>
            <a:pPr marL="285750" indent="-285750">
              <a:buFont typeface="Arial" panose="020B0604020202020204" pitchFamily="34" charset="0"/>
              <a:buChar char="•"/>
            </a:pPr>
            <a:r>
              <a:rPr lang="en-US" sz="1400" baseline="0" dirty="0"/>
              <a:t>Corruption schemes i</a:t>
            </a:r>
            <a:r>
              <a:rPr lang="en-US" sz="1400" dirty="0"/>
              <a:t>nvolve employees’ use of their influence in a business transaction in a way that violates their duty to their employer for the purpose of obtaining a benefit for themselves or someone else</a:t>
            </a:r>
          </a:p>
          <a:p>
            <a:endParaRPr lang="en-US" sz="1400" dirty="0"/>
          </a:p>
          <a:p>
            <a:pPr marL="742950" lvl="1" indent="-285750">
              <a:buFont typeface="Arial" panose="020B0604020202020204" pitchFamily="34" charset="0"/>
              <a:buChar char="•"/>
            </a:pPr>
            <a:r>
              <a:rPr lang="en-US" sz="1400" dirty="0"/>
              <a:t>Corruption schemes often involve collusion between an internal employee and an outside party and we</a:t>
            </a:r>
            <a:r>
              <a:rPr lang="en-US" sz="1400" baseline="0" dirty="0"/>
              <a:t> have a case study highlighting this.</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One of the biggest issue</a:t>
            </a:r>
            <a:r>
              <a:rPr lang="en-US" sz="1400" baseline="0" dirty="0"/>
              <a:t> with corruption is that it c</a:t>
            </a:r>
            <a:r>
              <a:rPr lang="en-US" sz="1400" dirty="0"/>
              <a:t>an be very difficult to detect</a:t>
            </a:r>
          </a:p>
          <a:p>
            <a:pPr>
              <a:spcAft>
                <a:spcPts val="1209"/>
              </a:spcAft>
            </a:pPr>
            <a:endParaRPr lang="en-US" sz="1300" dirty="0"/>
          </a:p>
          <a:p>
            <a:pPr>
              <a:spcAft>
                <a:spcPts val="1209"/>
              </a:spcAft>
            </a:pPr>
            <a:endParaRPr lang="en-US" sz="1300" dirty="0"/>
          </a:p>
          <a:p>
            <a:pPr marL="172714" indent="-172714">
              <a:spcAft>
                <a:spcPts val="1209"/>
              </a:spcAft>
              <a:buFont typeface="Arial" panose="020B0604020202020204" pitchFamily="34" charset="0"/>
              <a:buChar char="•"/>
            </a:pPr>
            <a:r>
              <a:rPr lang="en-US" sz="1300" dirty="0"/>
              <a:t>Financial statement fraud can be committed by management overriding controls using techniques such as:</a:t>
            </a:r>
          </a:p>
          <a:p>
            <a:pPr marL="633284" lvl="1" indent="-172714">
              <a:spcAft>
                <a:spcPts val="1209"/>
              </a:spcAft>
              <a:buFont typeface="Arial" panose="020B0604020202020204" pitchFamily="34" charset="0"/>
              <a:buChar char="•"/>
            </a:pPr>
            <a:r>
              <a:rPr lang="en-US" sz="1300" dirty="0"/>
              <a:t>Recording fictitious journal entries, particularly close to the end of an accounting period, to manipulate operating results or achieve other objectives</a:t>
            </a:r>
          </a:p>
          <a:p>
            <a:pPr marL="633284" lvl="1" indent="-172714">
              <a:spcAft>
                <a:spcPts val="1209"/>
              </a:spcAft>
              <a:buFont typeface="Arial" panose="020B0604020202020204" pitchFamily="34" charset="0"/>
              <a:buChar char="•"/>
            </a:pPr>
            <a:r>
              <a:rPr lang="en-US" sz="1300" dirty="0"/>
              <a:t>Inappropriately adjusting assumptions and changing judgments used to estimate account balances</a:t>
            </a:r>
          </a:p>
          <a:p>
            <a:pPr marL="633284" lvl="1" indent="-172714">
              <a:spcAft>
                <a:spcPts val="1209"/>
              </a:spcAft>
              <a:buFont typeface="Arial" panose="020B0604020202020204" pitchFamily="34" charset="0"/>
              <a:buChar char="•"/>
            </a:pPr>
            <a:r>
              <a:rPr lang="en-US" sz="1300" dirty="0"/>
              <a:t>Omitting, advancing, or delaying recognition of events and transactions that have occurred during the reporting period</a:t>
            </a:r>
          </a:p>
          <a:p>
            <a:pPr marL="633284" lvl="1" indent="-172714">
              <a:spcAft>
                <a:spcPts val="1209"/>
              </a:spcAft>
              <a:buFont typeface="Arial" panose="020B0604020202020204" pitchFamily="34" charset="0"/>
              <a:buChar char="•"/>
            </a:pPr>
            <a:r>
              <a:rPr lang="en-US" sz="1300" dirty="0"/>
              <a:t>Concealing or not disclosing facts that could affect the amounts recorded in the FS</a:t>
            </a:r>
          </a:p>
          <a:p>
            <a:pPr marL="633284" lvl="1" indent="-172714">
              <a:spcAft>
                <a:spcPts val="1209"/>
              </a:spcAft>
              <a:buFont typeface="Arial" panose="020B0604020202020204" pitchFamily="34" charset="0"/>
              <a:buChar char="•"/>
            </a:pPr>
            <a:r>
              <a:rPr lang="en-US" sz="1300" dirty="0"/>
              <a:t>Engaging in complex transactions that are structured to misrepresent the financial position or performance of the entity</a:t>
            </a:r>
          </a:p>
          <a:p>
            <a:pPr marL="746320" lvl="1" indent="-285750">
              <a:spcAft>
                <a:spcPts val="1209"/>
              </a:spcAft>
              <a:buFont typeface="Arial" panose="020B0604020202020204" pitchFamily="34" charset="0"/>
              <a:buChar char="•"/>
            </a:pPr>
            <a:endParaRPr lang="en-US" sz="1300" dirty="0"/>
          </a:p>
          <a:p>
            <a:pPr marL="171450" indent="-171450">
              <a:buFont typeface="Arial" panose="020B0604020202020204" pitchFamily="34" charset="0"/>
              <a:buChar char="•"/>
            </a:pPr>
            <a:r>
              <a:rPr lang="en-US" baseline="0" dirty="0"/>
              <a:t>Asset misappropriation is further divided into misappropriation of cash and inventory and all other assets. On this specific section of the fraud tree we wanted to include the image as there are a larger number of schemes that fall within asset misappropriation and also because it is the most common form of occupational fraud.</a:t>
            </a:r>
            <a:endParaRPr lang="en-US" sz="1300" dirty="0"/>
          </a:p>
          <a:p>
            <a:pPr>
              <a:spcAft>
                <a:spcPts val="1209"/>
              </a:spcAft>
            </a:pPr>
            <a:endParaRPr lang="en-US" sz="1300" dirty="0"/>
          </a:p>
          <a:p>
            <a:pPr marL="742950" lvl="1" indent="-285750">
              <a:spcAft>
                <a:spcPts val="1209"/>
              </a:spcAft>
              <a:buFont typeface="Arial" panose="020B0604020202020204" pitchFamily="34" charset="0"/>
              <a:buChar char="•"/>
            </a:pPr>
            <a:r>
              <a:rPr lang="en-US" sz="1300" dirty="0"/>
              <a:t>Misappropriation of assets involves the theft of an entity’s assets and is often perpetrated by employees in relatively small and immaterial amounts. However, it can also involve management, who is usually better able to disguise or conceal misappropriations in ways that are difficult to detect. </a:t>
            </a:r>
          </a:p>
          <a:p>
            <a:pPr>
              <a:spcAft>
                <a:spcPts val="1209"/>
              </a:spcAft>
            </a:pPr>
            <a:endParaRPr lang="en-US" sz="1300" dirty="0"/>
          </a:p>
          <a:p>
            <a:pPr marL="742950" lvl="1" indent="-285750">
              <a:spcAft>
                <a:spcPts val="1209"/>
              </a:spcAft>
              <a:buFont typeface="Arial" panose="020B0604020202020204" pitchFamily="34" charset="0"/>
              <a:buChar char="•"/>
            </a:pPr>
            <a:r>
              <a:rPr lang="en-US" sz="1300" dirty="0"/>
              <a:t>False or misleading records or documents often include techniques  similar to those discussed for financial statement fraud and also</a:t>
            </a:r>
            <a:r>
              <a:rPr lang="en-US" sz="1300" baseline="0" dirty="0"/>
              <a:t> by </a:t>
            </a:r>
            <a:endParaRPr lang="en-US" sz="1300" dirty="0"/>
          </a:p>
          <a:p>
            <a:pPr marL="1090484" lvl="2" indent="-172714">
              <a:spcAft>
                <a:spcPts val="1209"/>
              </a:spcAft>
              <a:buFont typeface="Arial" panose="020B0604020202020204" pitchFamily="34" charset="0"/>
              <a:buChar char="•"/>
            </a:pPr>
            <a:r>
              <a:rPr lang="en-US" sz="1300" dirty="0"/>
              <a:t>Forging approval signatures</a:t>
            </a:r>
          </a:p>
          <a:p>
            <a:pPr marL="1090484" lvl="2" indent="-172714">
              <a:spcAft>
                <a:spcPts val="1209"/>
              </a:spcAft>
              <a:buFont typeface="Arial" panose="020B0604020202020204" pitchFamily="34" charset="0"/>
              <a:buChar char="•"/>
            </a:pPr>
            <a:r>
              <a:rPr lang="en-US" sz="1300" dirty="0"/>
              <a:t>Use of supervisors log-in to approve transactions</a:t>
            </a:r>
          </a:p>
          <a:p>
            <a:pPr marL="1090484" lvl="2" indent="-172714">
              <a:spcAft>
                <a:spcPts val="1209"/>
              </a:spcAft>
              <a:buFont typeface="Arial" panose="020B0604020202020204" pitchFamily="34" charset="0"/>
              <a:buChar char="•"/>
            </a:pPr>
            <a:r>
              <a:rPr lang="en-US" sz="1300" dirty="0"/>
              <a:t>Misrepresentation of facts on documentation (water district case example)</a:t>
            </a:r>
          </a:p>
          <a:p>
            <a:pPr marL="1090484" lvl="2" indent="-172714">
              <a:spcAft>
                <a:spcPts val="1209"/>
              </a:spcAft>
              <a:buFont typeface="Arial" panose="020B0604020202020204" pitchFamily="34" charset="0"/>
              <a:buChar char="•"/>
            </a:pPr>
            <a:r>
              <a:rPr lang="en-US" sz="1300" dirty="0"/>
              <a:t>Falsified supporting documentation (Santa Barbara case example)</a:t>
            </a:r>
          </a:p>
          <a:p>
            <a:pPr marL="633284" lvl="1" indent="-172714">
              <a:spcAft>
                <a:spcPts val="1209"/>
              </a:spcAft>
              <a:buFont typeface="Arial" panose="020B0604020202020204" pitchFamily="34" charset="0"/>
              <a:buChar char="•"/>
            </a:pPr>
            <a:endParaRPr lang="en-US" sz="1300" dirty="0"/>
          </a:p>
          <a:p>
            <a:pPr marL="460571" lvl="1">
              <a:spcAft>
                <a:spcPts val="1209"/>
              </a:spcAft>
            </a:pPr>
            <a:endParaRPr lang="en-US" sz="1300" dirty="0"/>
          </a:p>
          <a:p>
            <a:pPr marL="0" lvl="1" defTabSz="921140">
              <a:spcAft>
                <a:spcPts val="1209"/>
              </a:spcAft>
            </a:pPr>
            <a:r>
              <a:rPr lang="en-US" sz="1300" dirty="0"/>
              <a:t>A significant number of the frauds we’ve investigated have been accomplished because of poor internal controls in</a:t>
            </a:r>
            <a:r>
              <a:rPr lang="en-US" sz="1300" baseline="0" dirty="0"/>
              <a:t> the organizations such as</a:t>
            </a:r>
            <a:r>
              <a:rPr lang="en-US" sz="1300" dirty="0"/>
              <a:t>:</a:t>
            </a:r>
          </a:p>
          <a:p>
            <a:pPr marL="172714" lvl="1" indent="-172714" defTabSz="921140">
              <a:spcAft>
                <a:spcPts val="1209"/>
              </a:spcAft>
              <a:buFont typeface="Arial" panose="020B0604020202020204" pitchFamily="34" charset="0"/>
              <a:buChar char="•"/>
            </a:pPr>
            <a:r>
              <a:rPr lang="en-US" sz="1300" dirty="0"/>
              <a:t>Lack of management review</a:t>
            </a:r>
          </a:p>
          <a:p>
            <a:pPr marL="172714" lvl="1" indent="-172714" defTabSz="921140">
              <a:spcAft>
                <a:spcPts val="1209"/>
              </a:spcAft>
              <a:buFont typeface="Arial" panose="020B0604020202020204" pitchFamily="34" charset="0"/>
              <a:buChar char="•"/>
            </a:pPr>
            <a:r>
              <a:rPr lang="en-US" sz="1300" dirty="0"/>
              <a:t>No monitoring of account activity</a:t>
            </a:r>
          </a:p>
          <a:p>
            <a:pPr marL="172714" lvl="1" indent="-172714" defTabSz="921140">
              <a:spcAft>
                <a:spcPts val="1209"/>
              </a:spcAft>
              <a:buFont typeface="Arial" panose="020B0604020202020204" pitchFamily="34" charset="0"/>
              <a:buChar char="•"/>
            </a:pPr>
            <a:r>
              <a:rPr lang="en-US" sz="1300" dirty="0"/>
              <a:t>Lack of proper segregation of duties</a:t>
            </a:r>
          </a:p>
          <a:p>
            <a:pPr marL="633284" lvl="1" indent="-172714">
              <a:spcAft>
                <a:spcPts val="1209"/>
              </a:spcAft>
              <a:buFont typeface="Arial" panose="020B0604020202020204" pitchFamily="34" charset="0"/>
              <a:buChar char="•"/>
            </a:pPr>
            <a:endParaRPr lang="en-US" sz="1300" dirty="0"/>
          </a:p>
          <a:p>
            <a:endParaRPr lang="en-US" baseline="0" dirty="0"/>
          </a:p>
          <a:p>
            <a:pPr marL="659394" lvl="1" indent="-179835">
              <a:buFont typeface="Arial" panose="020B0604020202020204" pitchFamily="34" charset="0"/>
              <a:buChar char="•"/>
            </a:pPr>
            <a:endParaRPr lang="en-US" altLang="en-US" dirty="0"/>
          </a:p>
          <a:p>
            <a:pPr marL="659394" lvl="1" indent="-179835">
              <a:buFont typeface="Arial" panose="020B0604020202020204" pitchFamily="34" charset="0"/>
              <a:buChar char="•"/>
            </a:pPr>
            <a:endParaRPr lang="en-US" altLang="en-US" dirty="0"/>
          </a:p>
          <a:p>
            <a:pPr defTabSz="921167">
              <a:defRPr/>
            </a:pPr>
            <a:endParaRPr lang="en-US" dirty="0"/>
          </a:p>
          <a:p>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11</a:t>
            </a:fld>
            <a:endParaRPr lang="en-US" dirty="0"/>
          </a:p>
        </p:txBody>
      </p:sp>
    </p:spTree>
    <p:extLst>
      <p:ext uri="{BB962C8B-B14F-4D97-AF65-F5344CB8AC3E}">
        <p14:creationId xmlns:p14="http://schemas.microsoft.com/office/powerpoint/2010/main" val="286922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958">
              <a:defRPr/>
            </a:pPr>
            <a:r>
              <a:rPr lang="en-US" dirty="0"/>
              <a:t>So the first key fact is that CFE’s estimate</a:t>
            </a:r>
            <a:r>
              <a:rPr lang="en-US" baseline="0" dirty="0"/>
              <a:t> that organizations lose 5% of revenue to fraud each year. So depending on your organization this could be thousands or this could be millions.</a:t>
            </a:r>
          </a:p>
          <a:p>
            <a:pPr defTabSz="927958">
              <a:defRPr/>
            </a:pPr>
            <a:endParaRPr lang="en-US" baseline="0" dirty="0"/>
          </a:p>
          <a:p>
            <a:pPr defTabSz="927958">
              <a:defRPr/>
            </a:pPr>
            <a:r>
              <a:rPr lang="en-US" baseline="0" dirty="0"/>
              <a:t>The second key fact: fraud is everywhere. There is no organization or industry that is immune to fraud. It doesn’t exist. So what are the top 5 most common industries report as victims of frauds? Number one is banking and financial services, which might not come as a surprise. It’s followed by government and public administration, manufacturing, health care, and energy in that order. It’s important to note that this doesn’t necessarily mean that more fraud occurs in these industries; it might simply indicate that organizations in these industries employ more CFEs than others.</a:t>
            </a:r>
          </a:p>
          <a:p>
            <a:pPr defTabSz="927958">
              <a:defRPr/>
            </a:pPr>
            <a:endParaRPr lang="en-US" baseline="0" dirty="0"/>
          </a:p>
          <a:p>
            <a:pPr defTabSz="927958">
              <a:defRPr/>
            </a:pPr>
            <a:r>
              <a:rPr lang="en-US" baseline="0" dirty="0"/>
              <a:t>Number three: the primary internal control weakness that contributes to occupational fraud is a lack of internal controls. In fact, in 32% of the cases, it was identified as the primary internal control weakness? How about override of existing controls? It comes in second place and was found to be the primary control weakness in about 18% of cases. So it’s important to have internal controls in the first place and second, have effective internal controls that cannot easily be overridden.</a:t>
            </a:r>
          </a:p>
          <a:p>
            <a:pPr defTabSz="927958">
              <a:defRPr/>
            </a:pPr>
            <a:endParaRPr lang="en-US" baseline="0" dirty="0"/>
          </a:p>
          <a:p>
            <a:pPr defTabSz="927958">
              <a:defRPr/>
            </a:pPr>
            <a:br>
              <a:rPr lang="en-US" dirty="0"/>
            </a:br>
            <a:endParaRPr lang="en-US" altLang="en-US" dirty="0"/>
          </a:p>
          <a:p>
            <a:pPr defTabSz="927822">
              <a:defRPr/>
            </a:pPr>
            <a:endParaRPr lang="en-US" dirty="0"/>
          </a:p>
          <a:p>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12</a:t>
            </a:fld>
            <a:endParaRPr lang="en-US" dirty="0"/>
          </a:p>
        </p:txBody>
      </p:sp>
    </p:spTree>
    <p:extLst>
      <p:ext uri="{BB962C8B-B14F-4D97-AF65-F5344CB8AC3E}">
        <p14:creationId xmlns:p14="http://schemas.microsoft.com/office/powerpoint/2010/main" val="161995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22">
              <a:defRPr/>
            </a:pPr>
            <a:r>
              <a:rPr lang="en-US" altLang="en-US" dirty="0"/>
              <a:t>So the fourth key fact about fraud is that the most common occupation</a:t>
            </a:r>
            <a:r>
              <a:rPr lang="en-US" altLang="en-US" baseline="0" dirty="0"/>
              <a:t> fraud is asset misappropriation. Ana gave us a an overview of this category in her discussion of the Fraud Tree. It’s a big category and can encompass anything from skimming cash, to falsifying time, to misusing inventory. It’s the most common for a reason – it presents a diverse range of fraud, waste, and abuse. It can also occur at any level of employment, but it’s important to note that it’s the type of fraud that is most accessible to non-management and non-elected employees. Financial statement fraud and corruption can be limited to certain people, but asset misappropriation really presents opportunity.</a:t>
            </a:r>
          </a:p>
          <a:p>
            <a:pPr defTabSz="927822">
              <a:defRPr/>
            </a:pPr>
            <a:endParaRPr lang="en-US" altLang="en-US" baseline="0" dirty="0"/>
          </a:p>
          <a:p>
            <a:pPr defTabSz="927822">
              <a:defRPr/>
            </a:pPr>
            <a:r>
              <a:rPr lang="en-US" altLang="en-US" baseline="0" dirty="0"/>
              <a:t>The fifth fact to take away today is that check and payment tampering and billing schemes are the most common form of asset misappropriation and also cause a high median loss, making these types of fraud a particularly significant fraud risk. Speaking from personal experience, we see check tampering and billing schemes constantly in our work.</a:t>
            </a:r>
          </a:p>
          <a:p>
            <a:pPr defTabSz="927822">
              <a:defRPr/>
            </a:pPr>
            <a:endParaRPr lang="en-US" altLang="en-US" baseline="0" dirty="0"/>
          </a:p>
          <a:p>
            <a:pPr defTabSz="927822">
              <a:defRPr/>
            </a:pPr>
            <a:r>
              <a:rPr lang="en-US" altLang="en-US" baseline="0" dirty="0"/>
              <a:t>The sixth fact for today is that most perpetrators are first time offenders. They don’t have a criminal record. In fact, 89% of perpetrators in the 2020 Report to the Nations never had a charge or conviction on there record. Conversely, only 4% of perpetrators had a prior conviction. I can also say from personal experience that a single criminal background check doesn’t always tell you about a person. I worked a case where the perpetrator had a prior conviction, but she found a new job so quick that the conviction was not on her criminal background check when she was hired.</a:t>
            </a:r>
          </a:p>
          <a:p>
            <a:pPr defTabSz="927822">
              <a:defRPr/>
            </a:pPr>
            <a:endParaRPr lang="en-US" altLang="en-US" baseline="0" dirty="0"/>
          </a:p>
          <a:p>
            <a:pPr defTabSz="927822">
              <a:defRPr/>
            </a:pPr>
            <a:r>
              <a:rPr lang="en-US" altLang="en-US" baseline="0" dirty="0"/>
              <a:t>The seventh key fact is that fraud most frequently occurs in operations, accounting departments, and in the executive and upper management levels. For example, the executive/upper management team and the accounting department were both associated with high frequency and median loss, which indicates that fraud risks in these areas should be carefully addressed in any anti-fraud program.</a:t>
            </a:r>
          </a:p>
          <a:p>
            <a:pPr defTabSz="927822">
              <a:defRPr/>
            </a:pPr>
            <a:endParaRPr lang="en-US" altLang="en-US" baseline="0" dirty="0"/>
          </a:p>
          <a:p>
            <a:pPr defTabSz="927822">
              <a:defRPr/>
            </a:pPr>
            <a:r>
              <a:rPr lang="en-US" altLang="en-US" baseline="0" dirty="0"/>
              <a:t>The eight and final fact from today’s presentation is that most occupation frauds are not material to the financial statements. That’s right most fraud is not some big money grab, it’s small, frequent transactions that most external auditors will never look at. But over time it can add up in a big way. </a:t>
            </a:r>
            <a:endParaRPr lang="en-US" alt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13</a:t>
            </a:fld>
            <a:endParaRPr lang="en-US" dirty="0"/>
          </a:p>
        </p:txBody>
      </p:sp>
    </p:spTree>
    <p:extLst>
      <p:ext uri="{BB962C8B-B14F-4D97-AF65-F5344CB8AC3E}">
        <p14:creationId xmlns:p14="http://schemas.microsoft.com/office/powerpoint/2010/main" val="3110697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a look at a few ways to visualize what we’ve just covered. Let’s start with this chart on the left. Here we see the frequency of fraud by category </a:t>
            </a:r>
            <a:r>
              <a:rPr lang="en-US" u="sng" baseline="0" dirty="0"/>
              <a:t>for government organizations only</a:t>
            </a:r>
            <a:r>
              <a:rPr lang="en-US" baseline="0" dirty="0"/>
              <a:t>. As I mentioned in fact number 4, asset misappropriation is most common, occurring in 84% of the cases. The median loss was $100,000. But less frequently is financial statement fraud, but the impact is far worse, the median loss from this type of fraud is $1.25 million dollars.</a:t>
            </a:r>
          </a:p>
          <a:p>
            <a:endParaRPr lang="en-US" baseline="0" dirty="0"/>
          </a:p>
          <a:p>
            <a:r>
              <a:rPr lang="en-US" baseline="0" dirty="0"/>
              <a:t>So what about more than just one type of fraud? We know fraudsters aren’t going to stick with only one method right? Well actually, the majority of perpetrators do --  in fact 53% of them commit just asset misappropriation. Take a look at the pie chart on the right. But if they do commit two types of fraud it’s most commonly a combination of asset misappropriation and corruption. Think about it this way --  a purchasing rep that takes a kickback from a vendor might, well, that person might also be overstating their hours or expense reimbursements.</a:t>
            </a:r>
          </a:p>
          <a:p>
            <a:endParaRPr lang="en-US" baseline="0" dirty="0"/>
          </a:p>
        </p:txBody>
      </p:sp>
      <p:sp>
        <p:nvSpPr>
          <p:cNvPr id="4" name="Slide Number Placeholder 3"/>
          <p:cNvSpPr>
            <a:spLocks noGrp="1"/>
          </p:cNvSpPr>
          <p:nvPr>
            <p:ph type="sldNum" sz="quarter" idx="10"/>
          </p:nvPr>
        </p:nvSpPr>
        <p:spPr/>
        <p:txBody>
          <a:bodyPr/>
          <a:lstStyle/>
          <a:p>
            <a:fld id="{A4A6D006-D511-402B-ADF8-AA87B3CD9914}" type="slidenum">
              <a:rPr lang="en-US" smtClean="0"/>
              <a:pPr/>
              <a:t>14</a:t>
            </a:fld>
            <a:endParaRPr lang="en-US" dirty="0"/>
          </a:p>
        </p:txBody>
      </p:sp>
    </p:spTree>
    <p:extLst>
      <p:ext uri="{BB962C8B-B14F-4D97-AF65-F5344CB8AC3E}">
        <p14:creationId xmlns:p14="http://schemas.microsoft.com/office/powerpoint/2010/main" val="80095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couple more charts to look at.</a:t>
            </a:r>
          </a:p>
          <a:p>
            <a:endParaRPr lang="en-US" baseline="0" dirty="0"/>
          </a:p>
          <a:p>
            <a:r>
              <a:rPr lang="en-US" baseline="0" dirty="0"/>
              <a:t>First, where does government rank in the percentage of organizations victimized by fraudsters. Well, they’re a bit lower than you think when we compare them to the private sector and publicly traded companies. They’re only 16%, as we can see in the chart on the left. How are the median losses? Well those are lower too than the private sector and publicly traded companies.</a:t>
            </a:r>
          </a:p>
          <a:p>
            <a:endParaRPr lang="en-US" baseline="0" dirty="0"/>
          </a:p>
          <a:p>
            <a:r>
              <a:rPr lang="en-US" baseline="0" dirty="0"/>
              <a:t>Let’s look at this chart on the right and examine government a little closer. It was only 16% overall, but what types of government are most frequently victimized? The federal government ranks first. But what if for purposes of this training we put state and local governments together? Now they represent the majority. You’ll also notice that state and local governments have lower median losses than the federal government. That might not be surprising but depending on the size of your organization these median losses could be significant to your communities.</a:t>
            </a:r>
          </a:p>
        </p:txBody>
      </p:sp>
      <p:sp>
        <p:nvSpPr>
          <p:cNvPr id="4" name="Slide Number Placeholder 3"/>
          <p:cNvSpPr>
            <a:spLocks noGrp="1"/>
          </p:cNvSpPr>
          <p:nvPr>
            <p:ph type="sldNum" sz="quarter" idx="10"/>
          </p:nvPr>
        </p:nvSpPr>
        <p:spPr/>
        <p:txBody>
          <a:bodyPr/>
          <a:lstStyle/>
          <a:p>
            <a:fld id="{A4A6D006-D511-402B-ADF8-AA87B3CD9914}" type="slidenum">
              <a:rPr lang="en-US" smtClean="0"/>
              <a:pPr/>
              <a:t>15</a:t>
            </a:fld>
            <a:endParaRPr lang="en-US" dirty="0"/>
          </a:p>
        </p:txBody>
      </p:sp>
    </p:spTree>
    <p:extLst>
      <p:ext uri="{BB962C8B-B14F-4D97-AF65-F5344CB8AC3E}">
        <p14:creationId xmlns:p14="http://schemas.microsoft.com/office/powerpoint/2010/main" val="161125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22">
              <a:defRPr/>
            </a:pPr>
            <a:r>
              <a:rPr lang="en-US" dirty="0"/>
              <a:t>Answer is:</a:t>
            </a:r>
          </a:p>
          <a:p>
            <a:pPr defTabSz="927822">
              <a:defRPr/>
            </a:pPr>
            <a:endParaRPr lang="en-US" dirty="0"/>
          </a:p>
          <a:p>
            <a:pPr defTabSz="927822">
              <a:defRPr/>
            </a:pPr>
            <a:r>
              <a:rPr lang="en-US" dirty="0"/>
              <a:t>c.</a:t>
            </a:r>
            <a:r>
              <a:rPr lang="en-US" baseline="0" dirty="0"/>
              <a:t> </a:t>
            </a:r>
            <a:r>
              <a:rPr lang="en-US" altLang="en-US" dirty="0"/>
              <a:t>The use of one’s occupation for personal enrichment through the deliberate misuse or misapplication of the employing organization’s resources or assets</a:t>
            </a:r>
          </a:p>
        </p:txBody>
      </p:sp>
      <p:sp>
        <p:nvSpPr>
          <p:cNvPr id="4" name="Slide Number Placeholder 3"/>
          <p:cNvSpPr>
            <a:spLocks noGrp="1"/>
          </p:cNvSpPr>
          <p:nvPr>
            <p:ph type="sldNum" sz="quarter" idx="10"/>
          </p:nvPr>
        </p:nvSpPr>
        <p:spPr/>
        <p:txBody>
          <a:bodyPr/>
          <a:lstStyle/>
          <a:p>
            <a:fld id="{A983413B-6AFC-4C6D-B2C1-8B1C455CC7EE}" type="slidenum">
              <a:rPr lang="en-US" smtClean="0"/>
              <a:t>16</a:t>
            </a:fld>
            <a:endParaRPr lang="en-US" dirty="0"/>
          </a:p>
        </p:txBody>
      </p:sp>
    </p:spTree>
    <p:extLst>
      <p:ext uri="{BB962C8B-B14F-4D97-AF65-F5344CB8AC3E}">
        <p14:creationId xmlns:p14="http://schemas.microsoft.com/office/powerpoint/2010/main" val="16767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19</a:t>
            </a:fld>
            <a:endParaRPr lang="en-US" dirty="0"/>
          </a:p>
        </p:txBody>
      </p:sp>
    </p:spTree>
    <p:extLst>
      <p:ext uri="{BB962C8B-B14F-4D97-AF65-F5344CB8AC3E}">
        <p14:creationId xmlns:p14="http://schemas.microsoft.com/office/powerpoint/2010/main" val="120313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20</a:t>
            </a:fld>
            <a:endParaRPr lang="en-US" dirty="0"/>
          </a:p>
        </p:txBody>
      </p:sp>
    </p:spTree>
    <p:extLst>
      <p:ext uri="{BB962C8B-B14F-4D97-AF65-F5344CB8AC3E}">
        <p14:creationId xmlns:p14="http://schemas.microsoft.com/office/powerpoint/2010/main" val="6779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2200" i="1" dirty="0">
                <a:solidFill>
                  <a:srgbClr val="687FE2"/>
                </a:solidFill>
              </a:rPr>
              <a:t>Pressure</a:t>
            </a:r>
          </a:p>
          <a:p>
            <a:r>
              <a:rPr lang="en-US" sz="2000" dirty="0"/>
              <a:t>Serious problem (financial) that requires immediate attention and cannot be resolved by ordinary financial resources:</a:t>
            </a:r>
          </a:p>
          <a:p>
            <a:pPr lvl="1" indent="-171450">
              <a:buFont typeface="Arial" pitchFamily="34" charset="0"/>
              <a:buChar char="•"/>
            </a:pPr>
            <a:r>
              <a:rPr lang="en-US" sz="1800" dirty="0"/>
              <a:t>Gambling, drinking, other addictions</a:t>
            </a:r>
          </a:p>
          <a:p>
            <a:pPr lvl="1" indent="-171450">
              <a:buFont typeface="Arial" pitchFamily="34" charset="0"/>
              <a:buChar char="•"/>
            </a:pPr>
            <a:r>
              <a:rPr lang="en-US" sz="1800" dirty="0"/>
              <a:t>Divorce, bankruptcy, medical issues</a:t>
            </a:r>
          </a:p>
          <a:p>
            <a:pPr lvl="1" indent="-171450">
              <a:buFont typeface="Arial" pitchFamily="34" charset="0"/>
              <a:buChar char="•"/>
            </a:pPr>
            <a:r>
              <a:rPr lang="en-US" sz="1800" dirty="0"/>
              <a:t>Unforeseen life change</a:t>
            </a:r>
          </a:p>
          <a:p>
            <a:pPr lvl="1" indent="-171450">
              <a:buFont typeface="Arial" pitchFamily="34" charset="0"/>
              <a:buChar char="•"/>
            </a:pPr>
            <a:r>
              <a:rPr lang="en-US" sz="1800" dirty="0"/>
              <a:t>Family emergency</a:t>
            </a:r>
          </a:p>
          <a:p>
            <a:pPr lvl="1" indent="-171450">
              <a:buFont typeface="Arial" pitchFamily="34" charset="0"/>
              <a:buChar char="•"/>
            </a:pPr>
            <a:r>
              <a:rPr lang="en-US" sz="1800" dirty="0"/>
              <a:t>Pressures from organization to perform well</a:t>
            </a:r>
          </a:p>
          <a:p>
            <a:pPr marL="0" indent="0">
              <a:buNone/>
            </a:pPr>
            <a:r>
              <a:rPr lang="en-US" altLang="en-US" sz="2200" i="1" dirty="0">
                <a:solidFill>
                  <a:srgbClr val="687FE2"/>
                </a:solidFill>
              </a:rPr>
              <a:t>Opportunity</a:t>
            </a:r>
          </a:p>
          <a:p>
            <a:r>
              <a:rPr lang="en-US" sz="2000" dirty="0"/>
              <a:t>Aware that financial problem can be solved by stealing from organization or falsifying organization’s records:</a:t>
            </a:r>
          </a:p>
          <a:p>
            <a:pPr lvl="1" indent="-171450">
              <a:buFont typeface="Arial" pitchFamily="34" charset="0"/>
              <a:buChar char="•"/>
            </a:pPr>
            <a:r>
              <a:rPr lang="en-US" sz="1800" dirty="0"/>
              <a:t>Weaknesses in internal control</a:t>
            </a:r>
          </a:p>
          <a:p>
            <a:pPr lvl="1" indent="-171450">
              <a:buFont typeface="Arial" pitchFamily="34" charset="0"/>
              <a:buChar char="•"/>
            </a:pPr>
            <a:r>
              <a:rPr lang="en-US" sz="1800" dirty="0"/>
              <a:t>Lack of or poor documentation</a:t>
            </a:r>
          </a:p>
          <a:p>
            <a:pPr lvl="1" indent="-171450">
              <a:buFont typeface="Arial" pitchFamily="34" charset="0"/>
              <a:buChar char="•"/>
            </a:pPr>
            <a:r>
              <a:rPr lang="en-US" sz="1800" dirty="0"/>
              <a:t>Lack of or poor supervision</a:t>
            </a:r>
          </a:p>
          <a:p>
            <a:pPr lvl="1" indent="-171450">
              <a:buFont typeface="Arial" pitchFamily="34" charset="0"/>
              <a:buChar char="•"/>
            </a:pPr>
            <a:r>
              <a:rPr lang="en-US" sz="1800" dirty="0"/>
              <a:t>Poor segregation of duties</a:t>
            </a:r>
          </a:p>
          <a:p>
            <a:pPr lvl="1" indent="-171450">
              <a:buFont typeface="Arial" pitchFamily="34" charset="0"/>
              <a:buChar char="•"/>
            </a:pPr>
            <a:endParaRPr lang="en-US" sz="1800" dirty="0"/>
          </a:p>
          <a:p>
            <a:pPr marL="0" indent="0">
              <a:buNone/>
            </a:pPr>
            <a:r>
              <a:rPr lang="en-US" altLang="en-US" sz="2200" i="1" dirty="0">
                <a:solidFill>
                  <a:srgbClr val="687FE2"/>
                </a:solidFill>
              </a:rPr>
              <a:t>Rationalization</a:t>
            </a:r>
          </a:p>
          <a:p>
            <a:r>
              <a:rPr lang="en-US" sz="2000" dirty="0"/>
              <a:t>Mindset that fraudulent action undertaken is justified:</a:t>
            </a:r>
          </a:p>
          <a:p>
            <a:pPr lvl="1" indent="-171450">
              <a:buFont typeface="Arial" pitchFamily="34" charset="0"/>
              <a:buChar char="•"/>
            </a:pPr>
            <a:r>
              <a:rPr lang="en-US" sz="1800" dirty="0"/>
              <a:t>“It’s just temporary, I’ll pay it back”</a:t>
            </a:r>
          </a:p>
          <a:p>
            <a:pPr lvl="1" indent="-171450">
              <a:buFont typeface="Arial" pitchFamily="34" charset="0"/>
              <a:buChar char="•"/>
            </a:pPr>
            <a:r>
              <a:rPr lang="en-US" sz="1800" dirty="0"/>
              <a:t>“Management doesn’t care”</a:t>
            </a:r>
          </a:p>
          <a:p>
            <a:pPr lvl="1" indent="-171450">
              <a:buFont typeface="Arial" pitchFamily="34" charset="0"/>
              <a:buChar char="•"/>
            </a:pPr>
            <a:r>
              <a:rPr lang="en-US" sz="1800" dirty="0"/>
              <a:t>“It’s just a little bit, no one will miss it”</a:t>
            </a:r>
          </a:p>
          <a:p>
            <a:pPr lvl="1" indent="-171450">
              <a:buFont typeface="Arial" pitchFamily="34" charset="0"/>
              <a:buChar char="•"/>
            </a:pPr>
            <a:r>
              <a:rPr lang="en-US" sz="1800" dirty="0"/>
              <a:t>“No one else is hurt”</a:t>
            </a:r>
          </a:p>
          <a:p>
            <a:pPr lvl="1" indent="-171450">
              <a:buFont typeface="Arial" pitchFamily="34" charset="0"/>
              <a:buChar char="•"/>
            </a:pPr>
            <a:r>
              <a:rPr lang="en-US" sz="1800" dirty="0"/>
              <a:t>“I deserve it”</a:t>
            </a:r>
          </a:p>
          <a:p>
            <a:pPr lvl="1" indent="-171450">
              <a:buFont typeface="Arial" pitchFamily="34" charset="0"/>
              <a:buChar char="•"/>
            </a:pPr>
            <a:endParaRPr lang="en-US" sz="1800" dirty="0"/>
          </a:p>
          <a:p>
            <a:endParaRPr lang="en-US" dirty="0"/>
          </a:p>
          <a:p>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21</a:t>
            </a:fld>
            <a:endParaRPr lang="en-US" dirty="0"/>
          </a:p>
        </p:txBody>
      </p:sp>
    </p:spTree>
    <p:extLst>
      <p:ext uri="{BB962C8B-B14F-4D97-AF65-F5344CB8AC3E}">
        <p14:creationId xmlns:p14="http://schemas.microsoft.com/office/powerpoint/2010/main" val="151008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are important!</a:t>
            </a:r>
          </a:p>
          <a:p>
            <a:endParaRPr lang="en-US" baseline="0" dirty="0"/>
          </a:p>
          <a:p>
            <a:r>
              <a:rPr lang="en-US" baseline="0" dirty="0"/>
              <a:t>If I do not cover please ask the question how can this be prevented how can this be uncovered</a:t>
            </a:r>
            <a:endParaRPr lang="en-US" dirty="0"/>
          </a:p>
        </p:txBody>
      </p:sp>
      <p:sp>
        <p:nvSpPr>
          <p:cNvPr id="4" name="Slide Number Placeholder 3"/>
          <p:cNvSpPr>
            <a:spLocks noGrp="1"/>
          </p:cNvSpPr>
          <p:nvPr>
            <p:ph type="sldNum" sz="quarter" idx="10"/>
          </p:nvPr>
        </p:nvSpPr>
        <p:spPr/>
        <p:txBody>
          <a:bodyPr/>
          <a:lstStyle/>
          <a:p>
            <a:fld id="{BB95F94C-968F-431B-88F2-09EEA4134F50}" type="slidenum">
              <a:rPr lang="en-US" smtClean="0"/>
              <a:t>2</a:t>
            </a:fld>
            <a:endParaRPr lang="en-US" dirty="0"/>
          </a:p>
        </p:txBody>
      </p:sp>
    </p:spTree>
    <p:extLst>
      <p:ext uri="{BB962C8B-B14F-4D97-AF65-F5344CB8AC3E}">
        <p14:creationId xmlns:p14="http://schemas.microsoft.com/office/powerpoint/2010/main" val="3330562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speaking of state and local communities let’s shift gears and</a:t>
            </a:r>
            <a:r>
              <a:rPr lang="en-US" baseline="0" dirty="0"/>
              <a:t> talk about frauds in new headlines that have recently occurred within state and local governments.</a:t>
            </a:r>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22</a:t>
            </a:fld>
            <a:endParaRPr lang="en-US" dirty="0"/>
          </a:p>
        </p:txBody>
      </p:sp>
    </p:spTree>
    <p:extLst>
      <p:ext uri="{BB962C8B-B14F-4D97-AF65-F5344CB8AC3E}">
        <p14:creationId xmlns:p14="http://schemas.microsoft.com/office/powerpoint/2010/main" val="1321914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22">
              <a:defRPr/>
            </a:pPr>
            <a:r>
              <a:rPr lang="en-US" dirty="0"/>
              <a:t>Answer is:</a:t>
            </a:r>
          </a:p>
          <a:p>
            <a:pPr defTabSz="927822">
              <a:defRPr/>
            </a:pPr>
            <a:endParaRPr lang="en-US" dirty="0"/>
          </a:p>
          <a:p>
            <a:pPr defTabSz="927822">
              <a:defRPr/>
            </a:pPr>
            <a:r>
              <a:rPr lang="en-US" dirty="0"/>
              <a:t>b.</a:t>
            </a:r>
            <a:r>
              <a:rPr lang="en-US" baseline="0" dirty="0"/>
              <a:t> </a:t>
            </a:r>
            <a:r>
              <a:rPr lang="en-US" altLang="en-US" dirty="0"/>
              <a:t>Opportunity</a:t>
            </a:r>
          </a:p>
          <a:p>
            <a:pPr defTabSz="927822">
              <a:defRPr/>
            </a:pPr>
            <a:endParaRPr lang="en-US" altLang="en-US" dirty="0"/>
          </a:p>
          <a:p>
            <a:pPr defTabSz="927822">
              <a:defRPr/>
            </a:pPr>
            <a:r>
              <a:rPr lang="en-US" altLang="en-US" dirty="0"/>
              <a:t>Organizations can play a part in Pressure if the fraud involves financial statement fraud.</a:t>
            </a:r>
          </a:p>
        </p:txBody>
      </p:sp>
      <p:sp>
        <p:nvSpPr>
          <p:cNvPr id="4" name="Slide Number Placeholder 3"/>
          <p:cNvSpPr>
            <a:spLocks noGrp="1"/>
          </p:cNvSpPr>
          <p:nvPr>
            <p:ph type="sldNum" sz="quarter" idx="10"/>
          </p:nvPr>
        </p:nvSpPr>
        <p:spPr/>
        <p:txBody>
          <a:bodyPr/>
          <a:lstStyle/>
          <a:p>
            <a:fld id="{A983413B-6AFC-4C6D-B2C1-8B1C455CC7EE}" type="slidenum">
              <a:rPr lang="en-US" smtClean="0"/>
              <a:t>23</a:t>
            </a:fld>
            <a:endParaRPr lang="en-US" dirty="0"/>
          </a:p>
        </p:txBody>
      </p:sp>
    </p:spTree>
    <p:extLst>
      <p:ext uri="{BB962C8B-B14F-4D97-AF65-F5344CB8AC3E}">
        <p14:creationId xmlns:p14="http://schemas.microsoft.com/office/powerpoint/2010/main" val="227978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22">
              <a:defRPr/>
            </a:pPr>
            <a:br>
              <a:rPr lang="en-US" dirty="0"/>
            </a:br>
            <a:r>
              <a:rPr lang="en-US" dirty="0"/>
              <a:t>Before</a:t>
            </a:r>
            <a:r>
              <a:rPr lang="en-US" baseline="0" dirty="0"/>
              <a:t> we jump into the recent headlines what are some of the areas in state and local governments where fraud can occur? Namely, public contracts. Ana and I know from first hand experience how often public contract code is involved in our investigations. How about some other areas? Purchasing is another big one especially if procurement or credit cards are issued. Payroll and stipends and ripe for abuse when internal controls are lacking or there is collusion. Utilities and Public Works, Public Safety, and Transportation each have there own unique fraud risks. The officer that collects parking revenues, well, there’s an opportunity for cash skimming. Ana has an interesting case study that involves a public utility that she’ll get into later.</a:t>
            </a:r>
          </a:p>
          <a:p>
            <a:pPr defTabSz="927822">
              <a:defRPr/>
            </a:pPr>
            <a:endParaRPr lang="en-US" baseline="0" dirty="0"/>
          </a:p>
          <a:p>
            <a:pPr defTabSz="927822">
              <a:defRPr/>
            </a:pPr>
            <a:r>
              <a:rPr lang="en-US" baseline="0" dirty="0"/>
              <a:t>How about the IT vulnerabilities? Government employees are just as likely to fall victim to phishing or spear phishing emails. Ransomware is often in the news too and shut down a state or local governments operations.</a:t>
            </a:r>
          </a:p>
          <a:p>
            <a:pPr defTabSz="927822">
              <a:defRPr/>
            </a:pPr>
            <a:endParaRPr lang="en-US" baseline="0" dirty="0"/>
          </a:p>
          <a:p>
            <a:pPr defTabSz="927822">
              <a:defRPr/>
            </a:pPr>
            <a:r>
              <a:rPr lang="en-US" baseline="0" dirty="0"/>
              <a:t>The last item here may not be an opportunity for fraud, but consider the public’s perception of the government when there is a lack of integrity or conflicts of interest are allowed to exist. Even the perception of a conflict of interest can be just as damaging as an actual conflict of interest.</a:t>
            </a:r>
          </a:p>
        </p:txBody>
      </p:sp>
      <p:sp>
        <p:nvSpPr>
          <p:cNvPr id="4" name="Slide Number Placeholder 3"/>
          <p:cNvSpPr>
            <a:spLocks noGrp="1"/>
          </p:cNvSpPr>
          <p:nvPr>
            <p:ph type="sldNum" sz="quarter" idx="10"/>
          </p:nvPr>
        </p:nvSpPr>
        <p:spPr/>
        <p:txBody>
          <a:bodyPr/>
          <a:lstStyle/>
          <a:p>
            <a:fld id="{F64830D0-AA06-421B-B1CF-3ED98EBC0039}" type="slidenum">
              <a:rPr lang="en-US" smtClean="0"/>
              <a:t>24</a:t>
            </a:fld>
            <a:endParaRPr lang="en-US" dirty="0"/>
          </a:p>
        </p:txBody>
      </p:sp>
    </p:spTree>
    <p:extLst>
      <p:ext uri="{BB962C8B-B14F-4D97-AF65-F5344CB8AC3E}">
        <p14:creationId xmlns:p14="http://schemas.microsoft.com/office/powerpoint/2010/main" val="1736012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Fraud</a:t>
            </a:r>
            <a:r>
              <a:rPr lang="en-US" baseline="0" dirty="0"/>
              <a:t> can go way beyond just the initial loss. There’s the time and money that has to be spent by investigators and attorney to uncover the fraud and quantify it. There’s also the possibility of law enforcement conducting there own investigation. Then you have to consider the time and money it takes to produce an insurance claim and possibly take the perpetrator to court. All of that adds up. We should note that in insurance plans, these costs can be covered.</a:t>
            </a:r>
          </a:p>
          <a:p>
            <a:endParaRPr lang="en-US" baseline="0" dirty="0"/>
          </a:p>
          <a:p>
            <a:r>
              <a:rPr lang="en-US" baseline="0" dirty="0"/>
              <a:t>There’s also things that don’t have a monetary impact but can be even more damaging. That’s the media attention caused by the fraud when it gets reported. This can damage relationships, friendship, and not to mention it undermines the public confidence in elected officials and government employees when fraud is found to exist. If you organization relies on donations, bad press can be the death of your organization and donors quickly fade away when your name is associated with fraud.</a:t>
            </a:r>
          </a:p>
          <a:p>
            <a:endParaRPr lang="en-US" baseline="0" dirty="0"/>
          </a:p>
          <a:p>
            <a:r>
              <a:rPr lang="en-US" baseline="0" dirty="0"/>
              <a:t>Down the rode there’s another financial cost to consider. Your fraud has increase which can cause your auditor to increase steps to mitigate that higher risk which may result in higher audit costs. Your insurance provider may raise your rates or drop you all together if they consider the fraud significant enough to warrant a reaction from them. </a:t>
            </a:r>
          </a:p>
          <a:p>
            <a:endParaRPr lang="en-US" baseline="0" dirty="0"/>
          </a:p>
          <a:p>
            <a:r>
              <a:rPr lang="en-US" baseline="0" dirty="0"/>
              <a:t>These are all important things to consider and go beyond just the dollar sign when we quantify fraud.</a:t>
            </a:r>
          </a:p>
        </p:txBody>
      </p:sp>
      <p:sp>
        <p:nvSpPr>
          <p:cNvPr id="4" name="Slide Number Placeholder 3"/>
          <p:cNvSpPr>
            <a:spLocks noGrp="1"/>
          </p:cNvSpPr>
          <p:nvPr>
            <p:ph type="sldNum" sz="quarter" idx="10"/>
          </p:nvPr>
        </p:nvSpPr>
        <p:spPr/>
        <p:txBody>
          <a:bodyPr/>
          <a:lstStyle/>
          <a:p>
            <a:fld id="{A983413B-6AFC-4C6D-B2C1-8B1C455CC7EE}" type="slidenum">
              <a:rPr lang="en-US" smtClean="0"/>
              <a:t>25</a:t>
            </a:fld>
            <a:endParaRPr lang="en-US" dirty="0"/>
          </a:p>
        </p:txBody>
      </p:sp>
    </p:spTree>
    <p:extLst>
      <p:ext uri="{BB962C8B-B14F-4D97-AF65-F5344CB8AC3E}">
        <p14:creationId xmlns:p14="http://schemas.microsoft.com/office/powerpoint/2010/main" val="1626300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this point in</a:t>
            </a:r>
            <a:r>
              <a:rPr lang="en-US" baseline="0" dirty="0"/>
              <a:t> our presentation I wanted to show you some headlines from newspapers around the country. In fact, all of these were headlines from this year. But it turns out that headlines are copyrighted and I wasn’t able to include the images in this slides. But take a look. [read the headlines]</a:t>
            </a:r>
          </a:p>
          <a:p>
            <a:endParaRPr lang="en-US" baseline="0" dirty="0"/>
          </a:p>
          <a:p>
            <a:pPr defTabSz="927822">
              <a:defRPr/>
            </a:pPr>
            <a:r>
              <a:rPr lang="en-US" dirty="0"/>
              <a:t>Summaries</a:t>
            </a:r>
          </a:p>
          <a:p>
            <a:pPr defTabSz="927822">
              <a:defRPr/>
            </a:pPr>
            <a:endParaRPr lang="en-US" dirty="0"/>
          </a:p>
          <a:p>
            <a:pPr>
              <a:spcBef>
                <a:spcPts val="0"/>
              </a:spcBef>
              <a:spcAft>
                <a:spcPts val="600"/>
              </a:spcAft>
              <a:buFont typeface="+mj-lt"/>
              <a:buAutoNum type="arabicPeriod"/>
            </a:pPr>
            <a:r>
              <a:rPr lang="en-US" altLang="en-US" sz="1900" dirty="0"/>
              <a:t> Prosecutors charged police sergeant with embezzlement and misappropriation of funds</a:t>
            </a:r>
          </a:p>
          <a:p>
            <a:pPr lvl="1">
              <a:spcBef>
                <a:spcPts val="0"/>
              </a:spcBef>
              <a:spcAft>
                <a:spcPts val="600"/>
              </a:spcAft>
              <a:buFont typeface="+mj-lt"/>
              <a:buNone/>
            </a:pPr>
            <a:r>
              <a:rPr lang="en-US" altLang="en-US" sz="1900" dirty="0"/>
              <a:t>19 years with the department and responsible for payroll functions</a:t>
            </a:r>
          </a:p>
          <a:p>
            <a:pPr lvl="1">
              <a:spcBef>
                <a:spcPts val="0"/>
              </a:spcBef>
              <a:spcAft>
                <a:spcPts val="600"/>
              </a:spcAft>
              <a:buFont typeface="+mj-lt"/>
              <a:buNone/>
            </a:pPr>
            <a:r>
              <a:rPr lang="en-US" altLang="en-US" sz="1900" dirty="0"/>
              <a:t>Police discovered discrepancies in funds and overtime requests</a:t>
            </a:r>
          </a:p>
          <a:p>
            <a:pPr lvl="1">
              <a:spcBef>
                <a:spcPts val="0"/>
              </a:spcBef>
              <a:spcAft>
                <a:spcPts val="600"/>
              </a:spcAft>
              <a:buFont typeface="+mj-lt"/>
              <a:buNone/>
            </a:pPr>
            <a:r>
              <a:rPr lang="en-US" altLang="en-US" sz="1900" b="1" dirty="0"/>
              <a:t>Fraudulent Disbursements (payroll scheme)</a:t>
            </a:r>
          </a:p>
          <a:p>
            <a:pPr lvl="0">
              <a:spcBef>
                <a:spcPts val="0"/>
              </a:spcBef>
              <a:spcAft>
                <a:spcPts val="600"/>
              </a:spcAft>
              <a:buFont typeface="+mj-lt"/>
              <a:buAutoNum type="arabicPeriod"/>
            </a:pPr>
            <a:r>
              <a:rPr lang="en-US" altLang="en-US" sz="1900" dirty="0"/>
              <a:t>Former finance director suspected of embezzling upwards of $710,000</a:t>
            </a:r>
          </a:p>
          <a:p>
            <a:pPr lvl="1">
              <a:spcBef>
                <a:spcPts val="0"/>
              </a:spcBef>
              <a:spcAft>
                <a:spcPts val="600"/>
              </a:spcAft>
              <a:buFont typeface="+mj-lt"/>
              <a:buNone/>
            </a:pPr>
            <a:r>
              <a:rPr lang="en-US" altLang="en-US" sz="1900" dirty="0"/>
              <a:t>Wrote checks to fake vendor then deposited money into personal account.</a:t>
            </a:r>
          </a:p>
          <a:p>
            <a:pPr lvl="1">
              <a:spcBef>
                <a:spcPts val="0"/>
              </a:spcBef>
              <a:spcAft>
                <a:spcPts val="600"/>
              </a:spcAft>
              <a:buFont typeface="+mj-lt"/>
              <a:buNone/>
            </a:pPr>
            <a:r>
              <a:rPr lang="en-US" altLang="en-US" sz="1900" dirty="0"/>
              <a:t>City considering a forensic audit to provide assurance that city staff members have not missed anything.</a:t>
            </a:r>
          </a:p>
          <a:p>
            <a:pPr lvl="1">
              <a:spcBef>
                <a:spcPts val="0"/>
              </a:spcBef>
              <a:spcAft>
                <a:spcPts val="600"/>
              </a:spcAft>
              <a:buFont typeface="+mj-lt"/>
              <a:buNone/>
            </a:pPr>
            <a:r>
              <a:rPr lang="en-US" altLang="en-US" sz="1900" dirty="0"/>
              <a:t>Fictitious Invoices (billing scheme)</a:t>
            </a:r>
          </a:p>
          <a:p>
            <a:pPr>
              <a:spcBef>
                <a:spcPts val="0"/>
              </a:spcBef>
              <a:spcAft>
                <a:spcPts val="600"/>
              </a:spcAft>
              <a:buFont typeface="+mj-lt"/>
              <a:buAutoNum type="arabicPeriod"/>
            </a:pPr>
            <a:r>
              <a:rPr lang="en-US" altLang="en-US" sz="1900" dirty="0"/>
              <a:t>Whistleblower complaint alleges Vermont Accountable Care Organization (ACO) defrauded the state and federal government by relying on data systems that were "flawed" and "virtually useless."</a:t>
            </a:r>
          </a:p>
          <a:p>
            <a:pPr lvl="1">
              <a:spcBef>
                <a:spcPts val="0"/>
              </a:spcBef>
              <a:spcAft>
                <a:spcPts val="600"/>
              </a:spcAft>
              <a:buFont typeface="Calibri" panose="020F0502020204030204" pitchFamily="34" charset="0"/>
              <a:buChar char="‒"/>
            </a:pPr>
            <a:r>
              <a:rPr lang="en-US" altLang="en-US" sz="1500" dirty="0"/>
              <a:t>Data systems were used to set physician benchmarks and track progress toward those goals, which determined how much ACOs and their physicians were paid.</a:t>
            </a:r>
          </a:p>
          <a:p>
            <a:pPr lvl="1">
              <a:spcBef>
                <a:spcPts val="0"/>
              </a:spcBef>
              <a:spcAft>
                <a:spcPts val="600"/>
              </a:spcAft>
              <a:buFont typeface="Calibri" panose="020F0502020204030204" pitchFamily="34" charset="0"/>
              <a:buChar char="‒"/>
            </a:pPr>
            <a:r>
              <a:rPr lang="en-US" altLang="en-US" sz="1500" dirty="0"/>
              <a:t>U.S. Attorney's Office declined to intervene in the case.</a:t>
            </a:r>
          </a:p>
          <a:p>
            <a:pPr marL="457200" marR="0" lvl="1" indent="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US" altLang="en-US" sz="1600" b="1" dirty="0"/>
              <a:t>Fraudulent Data (billing scheme)</a:t>
            </a:r>
            <a:endParaRPr lang="en-US" altLang="en-US" sz="1500" b="1" dirty="0"/>
          </a:p>
          <a:p>
            <a:pPr lvl="0">
              <a:spcBef>
                <a:spcPts val="0"/>
              </a:spcBef>
              <a:spcAft>
                <a:spcPts val="600"/>
              </a:spcAft>
              <a:buFont typeface="+mj-lt"/>
              <a:buAutoNum type="arabicPeriod"/>
            </a:pPr>
            <a:r>
              <a:rPr lang="en-US" altLang="en-US" sz="1900" dirty="0"/>
              <a:t> State auditor probing state’s role in EB-5 investor fraud scandal.</a:t>
            </a:r>
          </a:p>
          <a:p>
            <a:pPr lvl="1">
              <a:spcBef>
                <a:spcPts val="0"/>
              </a:spcBef>
              <a:spcAft>
                <a:spcPts val="600"/>
              </a:spcAft>
              <a:buFont typeface="Calibri" panose="020F0502020204030204" pitchFamily="34" charset="0"/>
              <a:buChar char="‒"/>
            </a:pPr>
            <a:r>
              <a:rPr lang="en-US" altLang="en-US" sz="1500" dirty="0"/>
              <a:t>Probe into the Vermont EB-5 Regional Center, which is related to the largest fraud case in Vermont’s history.</a:t>
            </a:r>
          </a:p>
          <a:p>
            <a:pPr lvl="1">
              <a:spcBef>
                <a:spcPts val="0"/>
              </a:spcBef>
              <a:spcAft>
                <a:spcPts val="600"/>
              </a:spcAft>
              <a:buFont typeface="Calibri" panose="020F0502020204030204" pitchFamily="34" charset="0"/>
              <a:buChar char="‒"/>
            </a:pPr>
            <a:r>
              <a:rPr lang="en-US" altLang="en-US" sz="1500" dirty="0"/>
              <a:t>Involved a failed plan to build a biotechnology plant using $118 million raised through the EB-5 visa program, which encouraged foreigners to invest in U.S. projects that create jobs in exchange for a chance to earn permanent U.S. residency.</a:t>
            </a:r>
          </a:p>
          <a:p>
            <a:pPr lvl="1">
              <a:spcBef>
                <a:spcPts val="0"/>
              </a:spcBef>
              <a:spcAft>
                <a:spcPts val="600"/>
              </a:spcAft>
              <a:buFont typeface="Calibri" panose="020F0502020204030204" pitchFamily="34" charset="0"/>
              <a:buChar char="‒"/>
            </a:pPr>
            <a:r>
              <a:rPr lang="en-US" altLang="en-US" sz="1500" dirty="0"/>
              <a:t>U.S Citizenship and Immigration Services terminated the state-run regional center.</a:t>
            </a:r>
          </a:p>
          <a:p>
            <a:pPr lvl="1">
              <a:spcBef>
                <a:spcPts val="0"/>
              </a:spcBef>
              <a:spcAft>
                <a:spcPts val="600"/>
              </a:spcAft>
              <a:buFont typeface="Calibri" panose="020F0502020204030204" pitchFamily="34" charset="0"/>
              <a:buChar char="‒"/>
            </a:pPr>
            <a:r>
              <a:rPr lang="en-US" altLang="en-US" sz="1500" b="1" dirty="0"/>
              <a:t>Corruption &amp; Fraudulent Disbursement</a:t>
            </a:r>
          </a:p>
          <a:p>
            <a:pPr marL="0" indent="0">
              <a:spcBef>
                <a:spcPts val="0"/>
              </a:spcBef>
              <a:spcAft>
                <a:spcPts val="600"/>
              </a:spcAft>
              <a:buFont typeface="+mj-lt"/>
              <a:buNone/>
            </a:pPr>
            <a:r>
              <a:rPr lang="en-US" altLang="en-US" sz="1900" dirty="0"/>
              <a:t>5. Bribery case has led to the CEO of an Atlanta business being sentenced to federal prison</a:t>
            </a:r>
          </a:p>
          <a:p>
            <a:pPr lvl="1">
              <a:spcBef>
                <a:spcPts val="0"/>
              </a:spcBef>
              <a:spcAft>
                <a:spcPts val="600"/>
              </a:spcAft>
            </a:pPr>
            <a:r>
              <a:rPr lang="en-US" altLang="en-US" sz="1500" dirty="0"/>
              <a:t>Paid $20,000 in cash to a City of Atlanta Department of Procurement official in order to secure a contract at Hartsfield-Jackson Atlanta International Airport</a:t>
            </a:r>
          </a:p>
          <a:p>
            <a:pPr lvl="1">
              <a:spcBef>
                <a:spcPts val="0"/>
              </a:spcBef>
              <a:spcAft>
                <a:spcPts val="600"/>
              </a:spcAft>
            </a:pPr>
            <a:r>
              <a:rPr lang="en-US" altLang="en-US" sz="1500" b="1" dirty="0"/>
              <a:t>Corruption (bribery scheme)</a:t>
            </a:r>
          </a:p>
        </p:txBody>
      </p:sp>
      <p:sp>
        <p:nvSpPr>
          <p:cNvPr id="4" name="Slide Number Placeholder 3"/>
          <p:cNvSpPr>
            <a:spLocks noGrp="1"/>
          </p:cNvSpPr>
          <p:nvPr>
            <p:ph type="sldNum" sz="quarter" idx="10"/>
          </p:nvPr>
        </p:nvSpPr>
        <p:spPr/>
        <p:txBody>
          <a:bodyPr/>
          <a:lstStyle/>
          <a:p>
            <a:fld id="{A983413B-6AFC-4C6D-B2C1-8B1C455CC7EE}" type="slidenum">
              <a:rPr lang="en-US" smtClean="0"/>
              <a:t>26</a:t>
            </a:fld>
            <a:endParaRPr lang="en-US" dirty="0"/>
          </a:p>
        </p:txBody>
      </p:sp>
    </p:spTree>
    <p:extLst>
      <p:ext uri="{BB962C8B-B14F-4D97-AF65-F5344CB8AC3E}">
        <p14:creationId xmlns:p14="http://schemas.microsoft.com/office/powerpoint/2010/main" val="2015073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27</a:t>
            </a:fld>
            <a:endParaRPr lang="en-US" dirty="0"/>
          </a:p>
        </p:txBody>
      </p:sp>
    </p:spTree>
    <p:extLst>
      <p:ext uri="{BB962C8B-B14F-4D97-AF65-F5344CB8AC3E}">
        <p14:creationId xmlns:p14="http://schemas.microsoft.com/office/powerpoint/2010/main" val="2302638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exactly was this employee able to get away with stealing money? To start what we were told was that this case involved asset misappropriation. The first scheme that was uncovered involved the issuance of refund checks. In fact, the bulk of the money that was stolen was with this method. </a:t>
            </a:r>
            <a:r>
              <a:rPr lang="en-US" sz="1200" b="0" i="0" kern="1200" dirty="0">
                <a:solidFill>
                  <a:schemeClr val="tx1"/>
                </a:solidFill>
                <a:effectLst/>
                <a:latin typeface="+mn-lt"/>
                <a:ea typeface="+mn-ea"/>
                <a:cs typeface="+mn-cs"/>
              </a:rPr>
              <a:t>It is worth noting that this department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brought in about 1.5 million annually.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general, individuals receive refunds after county staff time is charged against their deposit. The Perpetrator would refund the money to the vendor from one of the three agency accounts. If</a:t>
            </a:r>
            <a:r>
              <a:rPr lang="en-US" sz="1200" b="0" i="0" kern="1200" baseline="0" dirty="0">
                <a:solidFill>
                  <a:schemeClr val="tx1"/>
                </a:solidFill>
                <a:effectLst/>
                <a:latin typeface="+mn-lt"/>
                <a:ea typeface="+mn-ea"/>
                <a:cs typeface="+mn-cs"/>
              </a:rPr>
              <a:t> you were looking to identify the opportunity, here it is. The opportunity to create refund checks.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But she couldn’t just create checks, she needed to submit a false claim on behalf of a non-existent customer and provide falsified supporting documents to make it appear legitimate. She was able to circumvent the internal controls over the master vendor list by exploiting the one-time vendor code which allowed her to manually enter the payee’s name and address. The idea behind this was it was one a one-time payment to a vendor and wouldn’t require the usual process of obtain a vendor’s W-4. On a side note, I’ve this same exploit used in other non-governmental frauds. Just beware, the one-time vendor code is a risk a to your organization.</a:t>
            </a:r>
            <a:endParaRPr lang="en-US" baseline="0" dirty="0"/>
          </a:p>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28</a:t>
            </a:fld>
            <a:endParaRPr lang="en-US" dirty="0"/>
          </a:p>
        </p:txBody>
      </p:sp>
    </p:spTree>
    <p:extLst>
      <p:ext uri="{BB962C8B-B14F-4D97-AF65-F5344CB8AC3E}">
        <p14:creationId xmlns:p14="http://schemas.microsoft.com/office/powerpoint/2010/main" val="4078732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red flag or risk area for the specific case study was that they used a separate system to track customer deposits and projects. And this system did not speak to the accounting system where the refunds were issued from. The fraudster was supposed to be reconciling these 2 systems, and she exploited the fact that no one else was comparing the 2. So the risk would be 2 separate systems used for one purpose, but the systems don’t speak to each other. Additionally, one employee with too much autonomy could be a red flag/risk too (no segregation). </a:t>
            </a:r>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29</a:t>
            </a:fld>
            <a:endParaRPr lang="en-US" dirty="0"/>
          </a:p>
        </p:txBody>
      </p:sp>
    </p:spTree>
    <p:extLst>
      <p:ext uri="{BB962C8B-B14F-4D97-AF65-F5344CB8AC3E}">
        <p14:creationId xmlns:p14="http://schemas.microsoft.com/office/powerpoint/2010/main" val="1173011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the employee was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level approver for all refund claim requests and they did not require a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approval from her department if they were getting mailed. Accounting had to approve the payment for disbursement, but they just relied on the fact that there was supporting documentation attached. If she was going to pick up the check from accounting, then she had to mark the request for pick-up and it required the supervisor’s approval. This is when she’d log in as the supervisor and approve it so she could pick it up. The supervisor’s approval often happened within seconds to a minute of her approval. </a:t>
            </a:r>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30</a:t>
            </a:fld>
            <a:endParaRPr lang="en-US" dirty="0"/>
          </a:p>
        </p:txBody>
      </p:sp>
    </p:spTree>
    <p:extLst>
      <p:ext uri="{BB962C8B-B14F-4D97-AF65-F5344CB8AC3E}">
        <p14:creationId xmlns:p14="http://schemas.microsoft.com/office/powerpoint/2010/main" val="2182299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 supervisor left the County for unrelated reasons, and she did not have the login for her new supervisor. So, she would not mark the check request for pick-up so that it would not have to go to her supervisor. She would then call accounting and tell them she “forgot” to mark the box and ask if she could pick it up. After this happened several times, this person got suspicious and called the County Auditor’s Office. They then ran a report of the one-time vendor payments and saw all these refunds to names/organizations associated to the employee. We got the bank statements of the perpetrator and her co-conspirators form the DA’s office. </a:t>
            </a:r>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31</a:t>
            </a:fld>
            <a:endParaRPr lang="en-US" dirty="0"/>
          </a:p>
        </p:txBody>
      </p:sp>
    </p:spTree>
    <p:extLst>
      <p:ext uri="{BB962C8B-B14F-4D97-AF65-F5344CB8AC3E}">
        <p14:creationId xmlns:p14="http://schemas.microsoft.com/office/powerpoint/2010/main" val="264886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5F94C-968F-431B-88F2-09EEA4134F50}" type="slidenum">
              <a:rPr lang="en-US" smtClean="0"/>
              <a:t>3</a:t>
            </a:fld>
            <a:endParaRPr lang="en-US" dirty="0"/>
          </a:p>
        </p:txBody>
      </p:sp>
    </p:spTree>
    <p:extLst>
      <p:ext uri="{BB962C8B-B14F-4D97-AF65-F5344CB8AC3E}">
        <p14:creationId xmlns:p14="http://schemas.microsoft.com/office/powerpoint/2010/main" val="4273107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200" kern="1200" dirty="0">
                <a:solidFill>
                  <a:schemeClr val="tx1"/>
                </a:solidFill>
                <a:effectLst/>
                <a:latin typeface="+mn-lt"/>
                <a:ea typeface="+mn-ea"/>
                <a:cs typeface="+mn-cs"/>
              </a:rPr>
              <a:t>These were not invoices that were being approved because they were customer deposit refunds. So she just had a project reconciliation sheet that showed the customer information, how much deposit was paid, total cost of the project, and then refund amount due. She attached this to her check requests. No one ever verified that the information was legitimate. It was all made up. So she was preparing the refund documentation, preparing the check request, approving the check request, and picking up the check from accounting. Technically, she was not preparing the check or signing the check. That was all through accounting. </a:t>
            </a:r>
          </a:p>
          <a:p>
            <a:pPr marL="0" indent="0">
              <a:spcAft>
                <a:spcPts val="1200"/>
              </a:spcAft>
              <a:buFont typeface="Arial" panose="020B0604020202020204" pitchFamily="34" charset="0"/>
              <a:buNone/>
            </a:pPr>
            <a:endParaRPr lang="en-US" sz="1200" kern="1200" dirty="0">
              <a:solidFill>
                <a:schemeClr val="tx1"/>
              </a:solidFill>
              <a:effectLst/>
              <a:latin typeface="+mn-lt"/>
              <a:ea typeface="+mn-ea"/>
              <a:cs typeface="+mn-cs"/>
            </a:endParaRPr>
          </a:p>
          <a:p>
            <a:pPr marL="0" indent="0">
              <a:spcAft>
                <a:spcPts val="1200"/>
              </a:spcAft>
              <a:buFont typeface="Arial" panose="020B0604020202020204" pitchFamily="34" charset="0"/>
              <a:buNone/>
            </a:pPr>
            <a:r>
              <a:rPr lang="en-US" sz="1200" kern="1200" dirty="0">
                <a:solidFill>
                  <a:schemeClr val="tx1"/>
                </a:solidFill>
                <a:effectLst/>
                <a:latin typeface="+mn-lt"/>
                <a:ea typeface="+mn-ea"/>
                <a:cs typeface="+mn-cs"/>
              </a:rPr>
              <a:t>Another weakness was that there was not a separate reconciliation of the project database to the accounting system and refunds issued. She did not have the ability to enter a change for a vendor, she used the one-time vendor number which allowed for manual entry of the payee name and address.</a:t>
            </a:r>
            <a:endParaRPr lang="en-US" sz="1200" baseline="0" dirty="0"/>
          </a:p>
        </p:txBody>
      </p:sp>
      <p:sp>
        <p:nvSpPr>
          <p:cNvPr id="4" name="Slide Number Placeholder 3"/>
          <p:cNvSpPr>
            <a:spLocks noGrp="1"/>
          </p:cNvSpPr>
          <p:nvPr>
            <p:ph type="sldNum" sz="quarter" idx="10"/>
          </p:nvPr>
        </p:nvSpPr>
        <p:spPr/>
        <p:txBody>
          <a:bodyPr/>
          <a:lstStyle/>
          <a:p>
            <a:fld id="{BB95F94C-968F-431B-88F2-09EEA4134F50}" type="slidenum">
              <a:rPr lang="en-US" smtClean="0"/>
              <a:t>32</a:t>
            </a:fld>
            <a:endParaRPr lang="en-US" dirty="0"/>
          </a:p>
        </p:txBody>
      </p:sp>
    </p:spTree>
    <p:extLst>
      <p:ext uri="{BB962C8B-B14F-4D97-AF65-F5344CB8AC3E}">
        <p14:creationId xmlns:p14="http://schemas.microsoft.com/office/powerpoint/2010/main" val="270355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822">
              <a:defRPr/>
            </a:pPr>
            <a:r>
              <a:rPr lang="en-US" dirty="0"/>
              <a:t>Answer is:</a:t>
            </a:r>
          </a:p>
          <a:p>
            <a:pPr defTabSz="927822">
              <a:defRPr/>
            </a:pPr>
            <a:endParaRPr lang="en-US" dirty="0"/>
          </a:p>
          <a:p>
            <a:pPr defTabSz="927822">
              <a:defRPr/>
            </a:pPr>
            <a:r>
              <a:rPr lang="en-US" dirty="0"/>
              <a:t>C. Employee had access to Check</a:t>
            </a:r>
            <a:endParaRPr lang="en-US" altLang="en-US" dirty="0"/>
          </a:p>
          <a:p>
            <a:pPr defTabSz="927822">
              <a:defRPr/>
            </a:pPr>
            <a:endParaRPr lang="en-US" altLang="en-US" dirty="0"/>
          </a:p>
          <a:p>
            <a:pPr defTabSz="927822">
              <a:defRPr/>
            </a:pPr>
            <a:r>
              <a:rPr lang="en-US" altLang="en-US" dirty="0"/>
              <a:t>Organizations can play a part in Pressure if the fraud involves financial statement fraud.</a:t>
            </a:r>
          </a:p>
        </p:txBody>
      </p:sp>
      <p:sp>
        <p:nvSpPr>
          <p:cNvPr id="4" name="Slide Number Placeholder 3"/>
          <p:cNvSpPr>
            <a:spLocks noGrp="1"/>
          </p:cNvSpPr>
          <p:nvPr>
            <p:ph type="sldNum" sz="quarter" idx="10"/>
          </p:nvPr>
        </p:nvSpPr>
        <p:spPr/>
        <p:txBody>
          <a:bodyPr/>
          <a:lstStyle/>
          <a:p>
            <a:fld id="{A983413B-6AFC-4C6D-B2C1-8B1C455CC7EE}" type="slidenum">
              <a:rPr lang="en-US" smtClean="0"/>
              <a:t>33</a:t>
            </a:fld>
            <a:endParaRPr lang="en-US" dirty="0"/>
          </a:p>
        </p:txBody>
      </p:sp>
    </p:spTree>
    <p:extLst>
      <p:ext uri="{BB962C8B-B14F-4D97-AF65-F5344CB8AC3E}">
        <p14:creationId xmlns:p14="http://schemas.microsoft.com/office/powerpoint/2010/main" val="1415759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34</a:t>
            </a:fld>
            <a:endParaRPr lang="en-US" dirty="0"/>
          </a:p>
        </p:txBody>
      </p:sp>
    </p:spTree>
    <p:extLst>
      <p:ext uri="{BB962C8B-B14F-4D97-AF65-F5344CB8AC3E}">
        <p14:creationId xmlns:p14="http://schemas.microsoft.com/office/powerpoint/2010/main" val="1177565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bank put a hold on the check because it was around $20,000, the payee name on the check was slightly different than the name on the account, and the check was dated prior to when the account was opened. The District was lucky in that the bank actually flagged the deposit and held it. </a:t>
            </a:r>
          </a:p>
          <a:p>
            <a:endParaRPr lang="en-US" baseline="0" dirty="0"/>
          </a:p>
          <a:p>
            <a:r>
              <a:rPr lang="en-US" baseline="0" dirty="0"/>
              <a:t>When the bank called the school, AP began looking into it. The business name on the account match the vendor name in the system. But then the bank shared with the District the person’s name that opened the account. When the District googled the name, they saw a picture of the Director with his wife. </a:t>
            </a:r>
          </a:p>
        </p:txBody>
      </p:sp>
      <p:sp>
        <p:nvSpPr>
          <p:cNvPr id="4" name="Slide Number Placeholder 3"/>
          <p:cNvSpPr>
            <a:spLocks noGrp="1"/>
          </p:cNvSpPr>
          <p:nvPr>
            <p:ph type="sldNum" sz="quarter" idx="10"/>
          </p:nvPr>
        </p:nvSpPr>
        <p:spPr/>
        <p:txBody>
          <a:bodyPr/>
          <a:lstStyle/>
          <a:p>
            <a:fld id="{F64830D0-AA06-421B-B1CF-3ED98EBC0039}" type="slidenum">
              <a:rPr lang="en-US" smtClean="0"/>
              <a:t>37</a:t>
            </a:fld>
            <a:endParaRPr lang="en-US" dirty="0"/>
          </a:p>
        </p:txBody>
      </p:sp>
    </p:spTree>
    <p:extLst>
      <p:ext uri="{BB962C8B-B14F-4D97-AF65-F5344CB8AC3E}">
        <p14:creationId xmlns:p14="http://schemas.microsoft.com/office/powerpoint/2010/main" val="3202882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D4126-7F6D-4896-BB40-6A6D951FAA95}" type="slidenum">
              <a:rPr lang="en-US" smtClean="0"/>
              <a:t>40</a:t>
            </a:fld>
            <a:endParaRPr lang="en-US" dirty="0"/>
          </a:p>
        </p:txBody>
      </p:sp>
    </p:spTree>
    <p:extLst>
      <p:ext uri="{BB962C8B-B14F-4D97-AF65-F5344CB8AC3E}">
        <p14:creationId xmlns:p14="http://schemas.microsoft.com/office/powerpoint/2010/main" val="3015754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41</a:t>
            </a:fld>
            <a:endParaRPr lang="en-US" dirty="0"/>
          </a:p>
        </p:txBody>
      </p:sp>
    </p:spTree>
    <p:extLst>
      <p:ext uri="{BB962C8B-B14F-4D97-AF65-F5344CB8AC3E}">
        <p14:creationId xmlns:p14="http://schemas.microsoft.com/office/powerpoint/2010/main" val="126384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42</a:t>
            </a:fld>
            <a:endParaRPr lang="en-US" dirty="0"/>
          </a:p>
        </p:txBody>
      </p:sp>
    </p:spTree>
    <p:extLst>
      <p:ext uri="{BB962C8B-B14F-4D97-AF65-F5344CB8AC3E}">
        <p14:creationId xmlns:p14="http://schemas.microsoft.com/office/powerpoint/2010/main" val="674583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43</a:t>
            </a:fld>
            <a:endParaRPr lang="en-US" dirty="0"/>
          </a:p>
        </p:txBody>
      </p:sp>
    </p:spTree>
    <p:extLst>
      <p:ext uri="{BB962C8B-B14F-4D97-AF65-F5344CB8AC3E}">
        <p14:creationId xmlns:p14="http://schemas.microsoft.com/office/powerpoint/2010/main" val="793835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44</a:t>
            </a:fld>
            <a:endParaRPr lang="en-US" dirty="0"/>
          </a:p>
        </p:txBody>
      </p:sp>
    </p:spTree>
    <p:extLst>
      <p:ext uri="{BB962C8B-B14F-4D97-AF65-F5344CB8AC3E}">
        <p14:creationId xmlns:p14="http://schemas.microsoft.com/office/powerpoint/2010/main" val="1528390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45</a:t>
            </a:fld>
            <a:endParaRPr lang="en-US" dirty="0"/>
          </a:p>
        </p:txBody>
      </p:sp>
    </p:spTree>
    <p:extLst>
      <p:ext uri="{BB962C8B-B14F-4D97-AF65-F5344CB8AC3E}">
        <p14:creationId xmlns:p14="http://schemas.microsoft.com/office/powerpoint/2010/main" val="222665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B95F94C-968F-431B-88F2-09EEA4134F50}" type="slidenum">
              <a:rPr lang="en-US" smtClean="0"/>
              <a:t>4</a:t>
            </a:fld>
            <a:endParaRPr lang="en-US" dirty="0"/>
          </a:p>
        </p:txBody>
      </p:sp>
    </p:spTree>
    <p:extLst>
      <p:ext uri="{BB962C8B-B14F-4D97-AF65-F5344CB8AC3E}">
        <p14:creationId xmlns:p14="http://schemas.microsoft.com/office/powerpoint/2010/main" val="90886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46</a:t>
            </a:fld>
            <a:endParaRPr lang="en-US" dirty="0"/>
          </a:p>
        </p:txBody>
      </p:sp>
    </p:spTree>
    <p:extLst>
      <p:ext uri="{BB962C8B-B14F-4D97-AF65-F5344CB8AC3E}">
        <p14:creationId xmlns:p14="http://schemas.microsoft.com/office/powerpoint/2010/main" val="1111823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a:t>
            </a:r>
          </a:p>
          <a:p>
            <a:endParaRPr lang="en-US" dirty="0"/>
          </a:p>
          <a:p>
            <a:r>
              <a:rPr lang="en-US" dirty="0"/>
              <a:t>d. None of the above</a:t>
            </a:r>
          </a:p>
        </p:txBody>
      </p:sp>
      <p:sp>
        <p:nvSpPr>
          <p:cNvPr id="4" name="Slide Number Placeholder 3"/>
          <p:cNvSpPr>
            <a:spLocks noGrp="1"/>
          </p:cNvSpPr>
          <p:nvPr>
            <p:ph type="sldNum" sz="quarter" idx="10"/>
          </p:nvPr>
        </p:nvSpPr>
        <p:spPr/>
        <p:txBody>
          <a:bodyPr/>
          <a:lstStyle/>
          <a:p>
            <a:fld id="{E75561CE-D02C-4BBD-8EC8-21B9F1868103}" type="slidenum">
              <a:rPr lang="en-US" smtClean="0"/>
              <a:t>47</a:t>
            </a:fld>
            <a:endParaRPr lang="en-US" dirty="0"/>
          </a:p>
        </p:txBody>
      </p:sp>
    </p:spTree>
    <p:extLst>
      <p:ext uri="{BB962C8B-B14F-4D97-AF65-F5344CB8AC3E}">
        <p14:creationId xmlns:p14="http://schemas.microsoft.com/office/powerpoint/2010/main" val="708207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8123">
              <a:defRPr/>
            </a:pPr>
            <a:r>
              <a:rPr lang="en-US" sz="1200" dirty="0"/>
              <a:t>The first type of service and probably the type of service we do most often and which we have an excellent reputation for is our FRAUD INVESTIGATIONS</a:t>
            </a:r>
          </a:p>
          <a:p>
            <a:pPr defTabSz="868123">
              <a:defRPr/>
            </a:pPr>
            <a:endParaRPr lang="en-US" sz="1200" dirty="0"/>
          </a:p>
          <a:p>
            <a:pPr defTabSz="868123">
              <a:defRPr/>
            </a:pPr>
            <a:r>
              <a:rPr lang="en-US" sz="1200" dirty="0"/>
              <a:t>This is when an organization – and that would be </a:t>
            </a:r>
            <a:r>
              <a:rPr lang="en-US" sz="1200" b="1" dirty="0"/>
              <a:t>any type of organization and Industry</a:t>
            </a:r>
            <a:r>
              <a:rPr lang="en-US" sz="1200" dirty="0"/>
              <a:t> – has a </a:t>
            </a:r>
            <a:r>
              <a:rPr lang="en-US" sz="1200" dirty="0">
                <a:ea typeface="Calibri" panose="020F0502020204030204" pitchFamily="34" charset="0"/>
                <a:cs typeface="Times New Roman" panose="02020603050405020304" pitchFamily="18" charset="0"/>
              </a:rPr>
              <a:t>“suspicion of fraud” meaning possible embezzlement, misappropriation, financial wrongdoing, or some type of financial irregularity by an employee(s) or third party and the organization is the victim.</a:t>
            </a:r>
          </a:p>
          <a:p>
            <a:pPr defTabSz="868123">
              <a:defRPr/>
            </a:pPr>
            <a:endParaRPr lang="en-US" sz="1200" dirty="0"/>
          </a:p>
          <a:p>
            <a:pPr defTabSz="868123">
              <a:defRPr/>
            </a:pPr>
            <a:r>
              <a:rPr lang="en-US" sz="1200" dirty="0"/>
              <a:t>We have worked on many of these type cases and in many of these cases, the general fact pattern is similar:</a:t>
            </a:r>
          </a:p>
          <a:p>
            <a:pPr defTabSz="868123">
              <a:defRPr/>
            </a:pPr>
            <a:endParaRPr lang="en-US" sz="1200" b="1" dirty="0"/>
          </a:p>
          <a:p>
            <a:pPr marL="633302" lvl="1" indent="-172719" defTabSz="868123">
              <a:buFont typeface="Arial" panose="020B0604020202020204" pitchFamily="34" charset="0"/>
              <a:buChar char="•"/>
              <a:defRPr/>
            </a:pPr>
            <a:r>
              <a:rPr lang="en-US" sz="1200" b="1" dirty="0"/>
              <a:t>the alleged FRAUDSTER is a long term trusted employee</a:t>
            </a:r>
          </a:p>
          <a:p>
            <a:pPr marL="633302" lvl="1" indent="-172719" defTabSz="868123">
              <a:buFont typeface="Arial" panose="020B0604020202020204" pitchFamily="34" charset="0"/>
              <a:buChar char="•"/>
              <a:defRPr/>
            </a:pPr>
            <a:r>
              <a:rPr lang="en-US" sz="1200" b="1" dirty="0"/>
              <a:t>the alleged FRAUDSTER is still employed with the organization</a:t>
            </a:r>
          </a:p>
          <a:p>
            <a:pPr marL="633302" lvl="1" indent="-172719" defTabSz="868123">
              <a:buFont typeface="Arial" panose="020B0604020202020204" pitchFamily="34" charset="0"/>
              <a:buChar char="•"/>
              <a:defRPr/>
            </a:pPr>
            <a:r>
              <a:rPr lang="en-US" sz="1200" b="1" dirty="0"/>
              <a:t>this is the first time the organization has encountered a possible embezzlement by one of their key employees</a:t>
            </a:r>
          </a:p>
          <a:p>
            <a:pPr marL="633302" lvl="1" indent="-172719" defTabSz="868123">
              <a:buFont typeface="Arial" panose="020B0604020202020204" pitchFamily="34" charset="0"/>
              <a:buChar char="•"/>
              <a:defRPr/>
            </a:pPr>
            <a:r>
              <a:rPr lang="en-US" sz="1200" b="1" dirty="0"/>
              <a:t>and the organization may or may not be a current client of CLA  </a:t>
            </a:r>
            <a:r>
              <a:rPr lang="en-US" sz="1200" dirty="0"/>
              <a:t> </a:t>
            </a:r>
          </a:p>
          <a:p>
            <a:pPr defTabSz="868123">
              <a:defRPr/>
            </a:pPr>
            <a:endParaRPr lang="en-US" sz="1200" dirty="0"/>
          </a:p>
          <a:p>
            <a:pPr defTabSz="868123">
              <a:defRPr/>
            </a:pPr>
            <a:r>
              <a:rPr lang="en-US" sz="1200" dirty="0"/>
              <a:t>A classic case we worked on involved a large school district where there was a suspicion that the CBO (Chief Business Officer) was maintaining a “dormant - slush” bank account in the name of the organization and embezzling funds utilizing this bank account for at least the last seven years. And he was still employed with the District</a:t>
            </a:r>
          </a:p>
          <a:p>
            <a:pPr defTabSz="868123">
              <a:defRPr/>
            </a:pPr>
            <a:endParaRPr lang="en-US" sz="1200" dirty="0"/>
          </a:p>
          <a:p>
            <a:pPr defTabSz="868123">
              <a:defRPr/>
            </a:pPr>
            <a:r>
              <a:rPr lang="en-US" sz="1200" dirty="0"/>
              <a:t>We were contacted by the school district as they were taken by complete surprise by this allegation that had come to their attention </a:t>
            </a:r>
          </a:p>
          <a:p>
            <a:pPr defTabSz="868123">
              <a:defRPr/>
            </a:pPr>
            <a:endParaRPr lang="en-US" sz="1200" dirty="0"/>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First of all, at the very beginning we met with them in person and provided that </a:t>
            </a:r>
            <a:r>
              <a:rPr lang="en-US" sz="1200" b="1" i="1" dirty="0">
                <a:ea typeface="Calibri" panose="020F0502020204030204" pitchFamily="34" charset="0"/>
                <a:cs typeface="Times New Roman" panose="02020603050405020304" pitchFamily="18" charset="0"/>
              </a:rPr>
              <a:t>Personal touch</a:t>
            </a:r>
            <a:r>
              <a:rPr lang="en-US" sz="1200" i="1" dirty="0">
                <a:ea typeface="Calibri" panose="020F0502020204030204" pitchFamily="34" charset="0"/>
                <a:cs typeface="Times New Roman" panose="02020603050405020304" pitchFamily="18" charset="0"/>
              </a:rPr>
              <a:t> with client</a:t>
            </a:r>
            <a:r>
              <a:rPr lang="en-US" sz="1200" dirty="0">
                <a:ea typeface="Calibri" panose="020F0502020204030204" pitchFamily="34" charset="0"/>
                <a:cs typeface="Times New Roman" panose="02020603050405020304" pitchFamily="18" charset="0"/>
              </a:rPr>
              <a:t> to help them sort and scope out the issues.  One of the first actions they took was to put Employee put on administrative leave pending our investigation.</a:t>
            </a:r>
          </a:p>
          <a:p>
            <a:pPr marL="604516" lvl="1" indent="-259078">
              <a:lnSpc>
                <a:spcPct val="107000"/>
              </a:lnSpc>
              <a:buFont typeface="Courier New" panose="02070309020205020404" pitchFamily="49" charset="0"/>
              <a:buChar char="o"/>
            </a:pPr>
            <a:r>
              <a:rPr lang="en-US" sz="1200" dirty="0">
                <a:ea typeface="Calibri" panose="020F0502020204030204" pitchFamily="34" charset="0"/>
                <a:cs typeface="Times New Roman" panose="02020603050405020304" pitchFamily="18" charset="0"/>
              </a:rPr>
              <a:t>We then performed our investigation involving review and analysis of records, interviews, and </a:t>
            </a:r>
            <a:r>
              <a:rPr lang="en-US" sz="1200" b="1" dirty="0">
                <a:ea typeface="Calibri" panose="020F0502020204030204" pitchFamily="34" charset="0"/>
                <a:cs typeface="Times New Roman" panose="02020603050405020304" pitchFamily="18" charset="0"/>
              </a:rPr>
              <a:t>determined the </a:t>
            </a:r>
            <a:r>
              <a:rPr lang="en-US" sz="1200" b="1" i="1" dirty="0">
                <a:ea typeface="Calibri" panose="020F0502020204030204" pitchFamily="34" charset="0"/>
                <a:cs typeface="Times New Roman" panose="02020603050405020304" pitchFamily="18" charset="0"/>
              </a:rPr>
              <a:t>fraud loss</a:t>
            </a:r>
            <a:r>
              <a:rPr lang="en-US" sz="1200" b="1" dirty="0">
                <a:ea typeface="Calibri" panose="020F0502020204030204" pitchFamily="34" charset="0"/>
                <a:cs typeface="Times New Roman" panose="02020603050405020304" pitchFamily="18" charset="0"/>
              </a:rPr>
              <a:t> and developed facts to </a:t>
            </a:r>
            <a:r>
              <a:rPr lang="en-US" sz="1200" b="1" i="1" dirty="0">
                <a:ea typeface="Calibri" panose="020F0502020204030204" pitchFamily="34" charset="0"/>
                <a:cs typeface="Times New Roman" panose="02020603050405020304" pitchFamily="18" charset="0"/>
              </a:rPr>
              <a:t>identify the CBO as the alleged fraudster. No collusion.</a:t>
            </a:r>
            <a:r>
              <a:rPr lang="en-US" sz="1200" dirty="0">
                <a:ea typeface="Calibri" panose="020F0502020204030204" pitchFamily="34" charset="0"/>
                <a:cs typeface="Times New Roman" panose="02020603050405020304" pitchFamily="18" charset="0"/>
              </a:rPr>
              <a:t> We prepared our Report and used for: </a:t>
            </a:r>
          </a:p>
          <a:p>
            <a:pPr marL="1093885" lvl="2" indent="-287865">
              <a:lnSpc>
                <a:spcPct val="107000"/>
              </a:lnSpc>
              <a:buFont typeface="Wingdings" panose="05000000000000000000" pitchFamily="2" charset="2"/>
              <a:buChar char="§"/>
            </a:pPr>
            <a:r>
              <a:rPr lang="en-US" sz="1200" i="1" dirty="0">
                <a:ea typeface="Calibri" panose="020F0502020204030204" pitchFamily="34" charset="0"/>
                <a:cs typeface="Times New Roman" panose="02020603050405020304" pitchFamily="18" charset="0"/>
              </a:rPr>
              <a:t>District had insurance coverage so we did a </a:t>
            </a:r>
            <a:r>
              <a:rPr lang="en-US" sz="1200" b="1" i="1" dirty="0">
                <a:ea typeface="Calibri" panose="020F0502020204030204" pitchFamily="34" charset="0"/>
                <a:cs typeface="Times New Roman" panose="02020603050405020304" pitchFamily="18" charset="0"/>
              </a:rPr>
              <a:t>Proof of Loss </a:t>
            </a:r>
            <a:r>
              <a:rPr lang="en-US" sz="1200" i="1" dirty="0">
                <a:ea typeface="Calibri" panose="020F0502020204030204" pitchFamily="34" charset="0"/>
                <a:cs typeface="Times New Roman" panose="02020603050405020304" pitchFamily="18" charset="0"/>
              </a:rPr>
              <a:t>and client received Insurance reimbursement</a:t>
            </a:r>
            <a:r>
              <a:rPr lang="en-US" sz="1200" dirty="0">
                <a:ea typeface="Calibri" panose="020F0502020204030204" pitchFamily="34" charset="0"/>
                <a:cs typeface="Times New Roman" panose="02020603050405020304" pitchFamily="18" charset="0"/>
              </a:rPr>
              <a:t> for some of the fraud loss</a:t>
            </a:r>
          </a:p>
          <a:p>
            <a:pPr marL="1093885" lvl="2" indent="-287865">
              <a:lnSpc>
                <a:spcPct val="107000"/>
              </a:lnSpc>
              <a:buFont typeface="Wingdings" panose="05000000000000000000" pitchFamily="2" charset="2"/>
              <a:buChar char="§"/>
            </a:pPr>
            <a:r>
              <a:rPr lang="en-US" sz="1200" i="1" dirty="0">
                <a:ea typeface="Calibri" panose="020F0502020204030204" pitchFamily="34" charset="0"/>
                <a:cs typeface="Times New Roman" panose="02020603050405020304" pitchFamily="18" charset="0"/>
              </a:rPr>
              <a:t>Our Report was used by their HR Dept. for </a:t>
            </a:r>
            <a:r>
              <a:rPr lang="en-US" sz="1200" b="1" i="1" dirty="0">
                <a:ea typeface="Calibri" panose="020F0502020204030204" pitchFamily="34" charset="0"/>
                <a:cs typeface="Times New Roman" panose="02020603050405020304" pitchFamily="18" charset="0"/>
              </a:rPr>
              <a:t>termination/resignation of employee(s)</a:t>
            </a:r>
            <a:r>
              <a:rPr lang="en-US" sz="1200" dirty="0">
                <a:ea typeface="Calibri" panose="020F0502020204030204" pitchFamily="34" charset="0"/>
                <a:cs typeface="Times New Roman" panose="02020603050405020304" pitchFamily="18" charset="0"/>
              </a:rPr>
              <a:t> - Human resource issues </a:t>
            </a: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We worked with client in making a Criminal referral</a:t>
            </a:r>
            <a:r>
              <a:rPr lang="en-US" sz="1200" dirty="0">
                <a:ea typeface="Calibri" panose="020F0502020204030204" pitchFamily="34" charset="0"/>
                <a:cs typeface="Times New Roman" panose="02020603050405020304" pitchFamily="18" charset="0"/>
              </a:rPr>
              <a:t> to law enforcement</a:t>
            </a:r>
          </a:p>
          <a:p>
            <a:pPr marL="1093885" lvl="2" indent="-287865">
              <a:lnSpc>
                <a:spcPct val="107000"/>
              </a:lnSpc>
              <a:buFont typeface="Wingdings" panose="05000000000000000000" pitchFamily="2" charset="2"/>
              <a:buChar char="§"/>
            </a:pPr>
            <a:r>
              <a:rPr lang="en-US" sz="1200" i="1" dirty="0">
                <a:ea typeface="Calibri" panose="020F0502020204030204" pitchFamily="34" charset="0"/>
                <a:cs typeface="Times New Roman" panose="02020603050405020304" pitchFamily="18" charset="0"/>
              </a:rPr>
              <a:t>The LADA’s Office took the case and the CBO ultimately entered a Plea Agreement and went to jail</a:t>
            </a: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We worked with client to assess whether to file a civil case against the CBO but none was filed against the CBO but a civil case brought against certain vendors for some irregular transactions related to the CBO </a:t>
            </a:r>
            <a:endParaRPr lang="en-US" sz="1200" dirty="0">
              <a:ea typeface="Calibri" panose="020F0502020204030204" pitchFamily="34" charset="0"/>
              <a:cs typeface="Times New Roman" panose="02020603050405020304" pitchFamily="18" charset="0"/>
            </a:endParaRP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We then made Recommendations for internal control improvements to minimize risk of fraud</a:t>
            </a:r>
          </a:p>
          <a:p>
            <a:pPr marL="604516" lvl="1" indent="-259078">
              <a:lnSpc>
                <a:spcPct val="107000"/>
              </a:lnSpc>
              <a:buFont typeface="Courier New" panose="02070309020205020404" pitchFamily="49" charset="0"/>
              <a:buChar char="o"/>
            </a:pPr>
            <a:endParaRPr lang="en-US" sz="1200" i="1" dirty="0">
              <a:ea typeface="Calibri" panose="020F0502020204030204" pitchFamily="34" charset="0"/>
              <a:cs typeface="Times New Roman" panose="02020603050405020304" pitchFamily="18" charset="0"/>
            </a:endParaRP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In summary, We have worked many Fraud Investigations involving many levels of employees: from Accounts payable Clerks, Office Managers, Supervisors, CFOs, and Operation types, such as Director of Facilities and Maintenance and Operations as some examples </a:t>
            </a:r>
            <a:endParaRPr lang="en-US" sz="1200" dirty="0">
              <a:ea typeface="Calibri" panose="020F0502020204030204" pitchFamily="34" charset="0"/>
              <a:cs typeface="Times New Roman" panose="02020603050405020304" pitchFamily="18" charset="0"/>
            </a:endParaRPr>
          </a:p>
          <a:p>
            <a:pPr defTabSz="868123">
              <a:defRPr/>
            </a:pPr>
            <a:endParaRPr lang="en-US" sz="1200" dirty="0"/>
          </a:p>
          <a:p>
            <a:pPr defTabSz="868123">
              <a:defRPr/>
            </a:pPr>
            <a:r>
              <a:rPr lang="en-US" sz="1200" dirty="0"/>
              <a:t>Finally, in these type of Fraud situations, in addition to potential large financial losses, the organization suffers other potential negative consequences, such as:  loss of reputation, negative publicity, loss of employee morale, disruption to day to day operations, people taking sides, and an overall loss of productivity.  We are very good at working with organizations to help them minimize these other negative factors as we have been doing this for such a long time and quite extensive experience in these matters.  </a:t>
            </a:r>
          </a:p>
          <a:p>
            <a:endParaRPr lang="en-US" sz="1200" dirty="0"/>
          </a:p>
        </p:txBody>
      </p:sp>
      <p:sp>
        <p:nvSpPr>
          <p:cNvPr id="4" name="Slide Number Placeholder 3"/>
          <p:cNvSpPr>
            <a:spLocks noGrp="1"/>
          </p:cNvSpPr>
          <p:nvPr>
            <p:ph type="sldNum" sz="quarter" idx="10"/>
          </p:nvPr>
        </p:nvSpPr>
        <p:spPr/>
        <p:txBody>
          <a:bodyPr/>
          <a:lstStyle/>
          <a:p>
            <a:fld id="{E75561CE-D02C-4BBD-8EC8-21B9F1868103}" type="slidenum">
              <a:rPr lang="en-US" smtClean="0"/>
              <a:t>48</a:t>
            </a:fld>
            <a:endParaRPr lang="en-US" dirty="0"/>
          </a:p>
        </p:txBody>
      </p:sp>
    </p:spTree>
    <p:extLst>
      <p:ext uri="{BB962C8B-B14F-4D97-AF65-F5344CB8AC3E}">
        <p14:creationId xmlns:p14="http://schemas.microsoft.com/office/powerpoint/2010/main" val="2509664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8123">
              <a:defRPr/>
            </a:pPr>
            <a:r>
              <a:rPr lang="en-US" sz="1200" dirty="0"/>
              <a:t>The first type of service and probably the type of service we do most often and which we have an excellent reputation for is our FRAUD INVESTIGATIONS</a:t>
            </a:r>
          </a:p>
          <a:p>
            <a:pPr defTabSz="868123">
              <a:defRPr/>
            </a:pPr>
            <a:endParaRPr lang="en-US" sz="1200" dirty="0"/>
          </a:p>
          <a:p>
            <a:pPr defTabSz="868123">
              <a:defRPr/>
            </a:pPr>
            <a:r>
              <a:rPr lang="en-US" sz="1200" dirty="0"/>
              <a:t>This is when an organization – and that would be </a:t>
            </a:r>
            <a:r>
              <a:rPr lang="en-US" sz="1200" b="1" dirty="0"/>
              <a:t>any type of organization and Industry</a:t>
            </a:r>
            <a:r>
              <a:rPr lang="en-US" sz="1200" dirty="0"/>
              <a:t> – has a </a:t>
            </a:r>
            <a:r>
              <a:rPr lang="en-US" sz="1200" dirty="0">
                <a:ea typeface="Calibri" panose="020F0502020204030204" pitchFamily="34" charset="0"/>
                <a:cs typeface="Times New Roman" panose="02020603050405020304" pitchFamily="18" charset="0"/>
              </a:rPr>
              <a:t>“suspicion of fraud” meaning possible embezzlement, misappropriation, financial wrongdoing, or some type of financial irregularity by an employee(s) or third party and the organization is the victim.</a:t>
            </a:r>
          </a:p>
          <a:p>
            <a:pPr defTabSz="868123">
              <a:defRPr/>
            </a:pPr>
            <a:endParaRPr lang="en-US" sz="1200" dirty="0"/>
          </a:p>
          <a:p>
            <a:pPr defTabSz="868123">
              <a:defRPr/>
            </a:pPr>
            <a:r>
              <a:rPr lang="en-US" sz="1200" dirty="0"/>
              <a:t>We have worked on many of these type cases and in many of these cases, the general fact pattern is similar:</a:t>
            </a:r>
          </a:p>
          <a:p>
            <a:pPr defTabSz="868123">
              <a:defRPr/>
            </a:pPr>
            <a:endParaRPr lang="en-US" sz="1200" b="1" dirty="0"/>
          </a:p>
          <a:p>
            <a:pPr marL="633302" lvl="1" indent="-172719" defTabSz="868123">
              <a:buFont typeface="Arial" panose="020B0604020202020204" pitchFamily="34" charset="0"/>
              <a:buChar char="•"/>
              <a:defRPr/>
            </a:pPr>
            <a:r>
              <a:rPr lang="en-US" sz="1200" b="1" dirty="0"/>
              <a:t>the alleged FRAUDSTER is a long term trusted employee</a:t>
            </a:r>
          </a:p>
          <a:p>
            <a:pPr marL="633302" lvl="1" indent="-172719" defTabSz="868123">
              <a:buFont typeface="Arial" panose="020B0604020202020204" pitchFamily="34" charset="0"/>
              <a:buChar char="•"/>
              <a:defRPr/>
            </a:pPr>
            <a:r>
              <a:rPr lang="en-US" sz="1200" b="1" dirty="0"/>
              <a:t>the alleged FRAUDSTER is still employed with the organization</a:t>
            </a:r>
          </a:p>
          <a:p>
            <a:pPr marL="633302" lvl="1" indent="-172719" defTabSz="868123">
              <a:buFont typeface="Arial" panose="020B0604020202020204" pitchFamily="34" charset="0"/>
              <a:buChar char="•"/>
              <a:defRPr/>
            </a:pPr>
            <a:r>
              <a:rPr lang="en-US" sz="1200" b="1" dirty="0"/>
              <a:t>this is the first time the organization has encountered a possible embezzlement by one of their key employees</a:t>
            </a:r>
          </a:p>
          <a:p>
            <a:pPr marL="633302" lvl="1" indent="-172719" defTabSz="868123">
              <a:buFont typeface="Arial" panose="020B0604020202020204" pitchFamily="34" charset="0"/>
              <a:buChar char="•"/>
              <a:defRPr/>
            </a:pPr>
            <a:r>
              <a:rPr lang="en-US" sz="1200" b="1" dirty="0"/>
              <a:t>and the organization may or may not be a current client of CLA  </a:t>
            </a:r>
            <a:r>
              <a:rPr lang="en-US" sz="1200" dirty="0"/>
              <a:t> </a:t>
            </a:r>
          </a:p>
          <a:p>
            <a:pPr defTabSz="868123">
              <a:defRPr/>
            </a:pPr>
            <a:endParaRPr lang="en-US" sz="1200" dirty="0"/>
          </a:p>
          <a:p>
            <a:pPr defTabSz="868123">
              <a:defRPr/>
            </a:pPr>
            <a:r>
              <a:rPr lang="en-US" sz="1200" dirty="0"/>
              <a:t>A classic case we worked on involved a large school district where there was a suspicion that the CBO (Chief Business Officer) was maintaining a “dormant - slush” bank account in the name of the organization and embezzling funds utilizing this bank account for at least the last seven years. And he was still employed with the District</a:t>
            </a:r>
          </a:p>
          <a:p>
            <a:pPr defTabSz="868123">
              <a:defRPr/>
            </a:pPr>
            <a:endParaRPr lang="en-US" sz="1200" dirty="0"/>
          </a:p>
          <a:p>
            <a:pPr defTabSz="868123">
              <a:defRPr/>
            </a:pPr>
            <a:r>
              <a:rPr lang="en-US" sz="1200" dirty="0"/>
              <a:t>We were contacted by the school district as they were taken by complete surprise by this allegation that had come to their attention </a:t>
            </a:r>
          </a:p>
          <a:p>
            <a:pPr defTabSz="868123">
              <a:defRPr/>
            </a:pPr>
            <a:endParaRPr lang="en-US" sz="1200" dirty="0"/>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First of all, at the very beginning we met with them in person and provided that </a:t>
            </a:r>
            <a:r>
              <a:rPr lang="en-US" sz="1200" b="1" i="1" dirty="0">
                <a:ea typeface="Calibri" panose="020F0502020204030204" pitchFamily="34" charset="0"/>
                <a:cs typeface="Times New Roman" panose="02020603050405020304" pitchFamily="18" charset="0"/>
              </a:rPr>
              <a:t>Personal touch</a:t>
            </a:r>
            <a:r>
              <a:rPr lang="en-US" sz="1200" i="1" dirty="0">
                <a:ea typeface="Calibri" panose="020F0502020204030204" pitchFamily="34" charset="0"/>
                <a:cs typeface="Times New Roman" panose="02020603050405020304" pitchFamily="18" charset="0"/>
              </a:rPr>
              <a:t> with client</a:t>
            </a:r>
            <a:r>
              <a:rPr lang="en-US" sz="1200" dirty="0">
                <a:ea typeface="Calibri" panose="020F0502020204030204" pitchFamily="34" charset="0"/>
                <a:cs typeface="Times New Roman" panose="02020603050405020304" pitchFamily="18" charset="0"/>
              </a:rPr>
              <a:t> to help them sort and scope out the issues.  One of the first actions they took was to put Employee put on administrative leave pending our investigation.</a:t>
            </a:r>
          </a:p>
          <a:p>
            <a:pPr marL="604516" lvl="1" indent="-259078">
              <a:lnSpc>
                <a:spcPct val="107000"/>
              </a:lnSpc>
              <a:buFont typeface="Courier New" panose="02070309020205020404" pitchFamily="49" charset="0"/>
              <a:buChar char="o"/>
            </a:pPr>
            <a:r>
              <a:rPr lang="en-US" sz="1200" dirty="0">
                <a:ea typeface="Calibri" panose="020F0502020204030204" pitchFamily="34" charset="0"/>
                <a:cs typeface="Times New Roman" panose="02020603050405020304" pitchFamily="18" charset="0"/>
              </a:rPr>
              <a:t>We then performed our investigation involving review and analysis of records, interviews, and </a:t>
            </a:r>
            <a:r>
              <a:rPr lang="en-US" sz="1200" b="1" dirty="0">
                <a:ea typeface="Calibri" panose="020F0502020204030204" pitchFamily="34" charset="0"/>
                <a:cs typeface="Times New Roman" panose="02020603050405020304" pitchFamily="18" charset="0"/>
              </a:rPr>
              <a:t>determined the </a:t>
            </a:r>
            <a:r>
              <a:rPr lang="en-US" sz="1200" b="1" i="1" dirty="0">
                <a:ea typeface="Calibri" panose="020F0502020204030204" pitchFamily="34" charset="0"/>
                <a:cs typeface="Times New Roman" panose="02020603050405020304" pitchFamily="18" charset="0"/>
              </a:rPr>
              <a:t>fraud loss</a:t>
            </a:r>
            <a:r>
              <a:rPr lang="en-US" sz="1200" b="1" dirty="0">
                <a:ea typeface="Calibri" panose="020F0502020204030204" pitchFamily="34" charset="0"/>
                <a:cs typeface="Times New Roman" panose="02020603050405020304" pitchFamily="18" charset="0"/>
              </a:rPr>
              <a:t> and developed facts to </a:t>
            </a:r>
            <a:r>
              <a:rPr lang="en-US" sz="1200" b="1" i="1" dirty="0">
                <a:ea typeface="Calibri" panose="020F0502020204030204" pitchFamily="34" charset="0"/>
                <a:cs typeface="Times New Roman" panose="02020603050405020304" pitchFamily="18" charset="0"/>
              </a:rPr>
              <a:t>identify the CBO as the alleged fraudster. No collusion.</a:t>
            </a:r>
            <a:r>
              <a:rPr lang="en-US" sz="1200" dirty="0">
                <a:ea typeface="Calibri" panose="020F0502020204030204" pitchFamily="34" charset="0"/>
                <a:cs typeface="Times New Roman" panose="02020603050405020304" pitchFamily="18" charset="0"/>
              </a:rPr>
              <a:t> We prepared our Report and used for: </a:t>
            </a:r>
          </a:p>
          <a:p>
            <a:pPr marL="1093885" lvl="2" indent="-287865">
              <a:lnSpc>
                <a:spcPct val="107000"/>
              </a:lnSpc>
              <a:buFont typeface="Wingdings" panose="05000000000000000000" pitchFamily="2" charset="2"/>
              <a:buChar char="§"/>
            </a:pPr>
            <a:r>
              <a:rPr lang="en-US" sz="1200" i="1" dirty="0">
                <a:ea typeface="Calibri" panose="020F0502020204030204" pitchFamily="34" charset="0"/>
                <a:cs typeface="Times New Roman" panose="02020603050405020304" pitchFamily="18" charset="0"/>
              </a:rPr>
              <a:t>District had insurance coverage so we did a </a:t>
            </a:r>
            <a:r>
              <a:rPr lang="en-US" sz="1200" b="1" i="1" dirty="0">
                <a:ea typeface="Calibri" panose="020F0502020204030204" pitchFamily="34" charset="0"/>
                <a:cs typeface="Times New Roman" panose="02020603050405020304" pitchFamily="18" charset="0"/>
              </a:rPr>
              <a:t>Proof of Loss </a:t>
            </a:r>
            <a:r>
              <a:rPr lang="en-US" sz="1200" i="1" dirty="0">
                <a:ea typeface="Calibri" panose="020F0502020204030204" pitchFamily="34" charset="0"/>
                <a:cs typeface="Times New Roman" panose="02020603050405020304" pitchFamily="18" charset="0"/>
              </a:rPr>
              <a:t>and client received Insurance reimbursement</a:t>
            </a:r>
            <a:r>
              <a:rPr lang="en-US" sz="1200" dirty="0">
                <a:ea typeface="Calibri" panose="020F0502020204030204" pitchFamily="34" charset="0"/>
                <a:cs typeface="Times New Roman" panose="02020603050405020304" pitchFamily="18" charset="0"/>
              </a:rPr>
              <a:t> for some of the fraud loss</a:t>
            </a:r>
          </a:p>
          <a:p>
            <a:pPr marL="1093885" lvl="2" indent="-287865">
              <a:lnSpc>
                <a:spcPct val="107000"/>
              </a:lnSpc>
              <a:buFont typeface="Wingdings" panose="05000000000000000000" pitchFamily="2" charset="2"/>
              <a:buChar char="§"/>
            </a:pPr>
            <a:r>
              <a:rPr lang="en-US" sz="1200" i="1" dirty="0">
                <a:ea typeface="Calibri" panose="020F0502020204030204" pitchFamily="34" charset="0"/>
                <a:cs typeface="Times New Roman" panose="02020603050405020304" pitchFamily="18" charset="0"/>
              </a:rPr>
              <a:t>Our Report was used by their HR Dept. for </a:t>
            </a:r>
            <a:r>
              <a:rPr lang="en-US" sz="1200" b="1" i="1" dirty="0">
                <a:ea typeface="Calibri" panose="020F0502020204030204" pitchFamily="34" charset="0"/>
                <a:cs typeface="Times New Roman" panose="02020603050405020304" pitchFamily="18" charset="0"/>
              </a:rPr>
              <a:t>termination/resignation of employee(s)</a:t>
            </a:r>
            <a:r>
              <a:rPr lang="en-US" sz="1200" dirty="0">
                <a:ea typeface="Calibri" panose="020F0502020204030204" pitchFamily="34" charset="0"/>
                <a:cs typeface="Times New Roman" panose="02020603050405020304" pitchFamily="18" charset="0"/>
              </a:rPr>
              <a:t> - Human resource issues </a:t>
            </a: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We worked with client in making a Criminal referral</a:t>
            </a:r>
            <a:r>
              <a:rPr lang="en-US" sz="1200" dirty="0">
                <a:ea typeface="Calibri" panose="020F0502020204030204" pitchFamily="34" charset="0"/>
                <a:cs typeface="Times New Roman" panose="02020603050405020304" pitchFamily="18" charset="0"/>
              </a:rPr>
              <a:t> to law enforcement</a:t>
            </a:r>
          </a:p>
          <a:p>
            <a:pPr marL="1093885" lvl="2" indent="-287865">
              <a:lnSpc>
                <a:spcPct val="107000"/>
              </a:lnSpc>
              <a:buFont typeface="Wingdings" panose="05000000000000000000" pitchFamily="2" charset="2"/>
              <a:buChar char="§"/>
            </a:pPr>
            <a:r>
              <a:rPr lang="en-US" sz="1200" i="1" dirty="0">
                <a:ea typeface="Calibri" panose="020F0502020204030204" pitchFamily="34" charset="0"/>
                <a:cs typeface="Times New Roman" panose="02020603050405020304" pitchFamily="18" charset="0"/>
              </a:rPr>
              <a:t>The LADA’s Office took the case and the CBO ultimately entered a Plea Agreement and went to jail</a:t>
            </a: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We worked with client to assess whether to file a civil case against the CBO but none was filed against the CBO but a civil case brought against certain vendors for some irregular transactions related to the CBO </a:t>
            </a:r>
            <a:endParaRPr lang="en-US" sz="1200" dirty="0">
              <a:ea typeface="Calibri" panose="020F0502020204030204" pitchFamily="34" charset="0"/>
              <a:cs typeface="Times New Roman" panose="02020603050405020304" pitchFamily="18" charset="0"/>
            </a:endParaRP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We then made Recommendations for internal control improvements to minimize risk of fraud</a:t>
            </a:r>
          </a:p>
          <a:p>
            <a:pPr marL="604516" lvl="1" indent="-259078">
              <a:lnSpc>
                <a:spcPct val="107000"/>
              </a:lnSpc>
              <a:buFont typeface="Courier New" panose="02070309020205020404" pitchFamily="49" charset="0"/>
              <a:buChar char="o"/>
            </a:pPr>
            <a:endParaRPr lang="en-US" sz="1200" i="1" dirty="0">
              <a:ea typeface="Calibri" panose="020F0502020204030204" pitchFamily="34" charset="0"/>
              <a:cs typeface="Times New Roman" panose="02020603050405020304" pitchFamily="18" charset="0"/>
            </a:endParaRPr>
          </a:p>
          <a:p>
            <a:pPr marL="604516" lvl="1" indent="-259078">
              <a:lnSpc>
                <a:spcPct val="107000"/>
              </a:lnSpc>
              <a:buFont typeface="Courier New" panose="02070309020205020404" pitchFamily="49" charset="0"/>
              <a:buChar char="o"/>
            </a:pPr>
            <a:r>
              <a:rPr lang="en-US" sz="1200" i="1" dirty="0">
                <a:ea typeface="Calibri" panose="020F0502020204030204" pitchFamily="34" charset="0"/>
                <a:cs typeface="Times New Roman" panose="02020603050405020304" pitchFamily="18" charset="0"/>
              </a:rPr>
              <a:t>In summary, We have worked many Fraud Investigations involving many levels of employees: from Accounts payable Clerks, Office Managers, Supervisors, CFOs, and Operation types, such as Director of Facilities and Maintenance and Operations as some examples </a:t>
            </a:r>
            <a:endParaRPr lang="en-US" sz="1200" dirty="0">
              <a:ea typeface="Calibri" panose="020F0502020204030204" pitchFamily="34" charset="0"/>
              <a:cs typeface="Times New Roman" panose="02020603050405020304" pitchFamily="18" charset="0"/>
            </a:endParaRPr>
          </a:p>
          <a:p>
            <a:pPr defTabSz="868123">
              <a:defRPr/>
            </a:pPr>
            <a:endParaRPr lang="en-US" sz="1200" dirty="0"/>
          </a:p>
          <a:p>
            <a:pPr defTabSz="868123">
              <a:defRPr/>
            </a:pPr>
            <a:r>
              <a:rPr lang="en-US" sz="1200" dirty="0"/>
              <a:t>Finally, in these type of Fraud situations, in addition to potential large financial losses, the organization suffers other potential negative consequences, such as:  loss of reputation, negative publicity, loss of employee morale, disruption to day to day operations, people taking sides, and an overall loss of productivity.  We are very good at working with organizations to help them minimize these other negative factors as we have been doing this for such a long time and quite extensive experience in these matters.  </a:t>
            </a:r>
          </a:p>
          <a:p>
            <a:endParaRPr lang="en-US" sz="1200" dirty="0"/>
          </a:p>
        </p:txBody>
      </p:sp>
      <p:sp>
        <p:nvSpPr>
          <p:cNvPr id="4" name="Slide Number Placeholder 3"/>
          <p:cNvSpPr>
            <a:spLocks noGrp="1"/>
          </p:cNvSpPr>
          <p:nvPr>
            <p:ph type="sldNum" sz="quarter" idx="10"/>
          </p:nvPr>
        </p:nvSpPr>
        <p:spPr/>
        <p:txBody>
          <a:bodyPr/>
          <a:lstStyle/>
          <a:p>
            <a:fld id="{E75561CE-D02C-4BBD-8EC8-21B9F1868103}" type="slidenum">
              <a:rPr lang="en-US" smtClean="0"/>
              <a:t>49</a:t>
            </a:fld>
            <a:endParaRPr lang="en-US" dirty="0"/>
          </a:p>
        </p:txBody>
      </p:sp>
    </p:spTree>
    <p:extLst>
      <p:ext uri="{BB962C8B-B14F-4D97-AF65-F5344CB8AC3E}">
        <p14:creationId xmlns:p14="http://schemas.microsoft.com/office/powerpoint/2010/main" val="1421745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50</a:t>
            </a:fld>
            <a:endParaRPr lang="en-US" dirty="0"/>
          </a:p>
        </p:txBody>
      </p:sp>
    </p:spTree>
    <p:extLst>
      <p:ext uri="{BB962C8B-B14F-4D97-AF65-F5344CB8AC3E}">
        <p14:creationId xmlns:p14="http://schemas.microsoft.com/office/powerpoint/2010/main" val="470856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tone at top ethical commitment—code conduct, conflict</a:t>
            </a:r>
            <a:r>
              <a:rPr lang="en-US" baseline="0" dirty="0"/>
              <a:t> disclosure process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a hotline—make sure all know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Training, training,</a:t>
            </a:r>
            <a:r>
              <a:rPr lang="en-US" baseline="0" dirty="0"/>
              <a:t> training,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Key HR process—background checks,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Testing of your internal controls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Why is it important to have an investigation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CC8C29D-283D-4264-88E5-7E523DDF20F4}" type="slidenum">
              <a:rPr lang="en-US" smtClean="0"/>
              <a:pPr/>
              <a:t>52</a:t>
            </a:fld>
            <a:endParaRPr lang="en-US" dirty="0"/>
          </a:p>
        </p:txBody>
      </p:sp>
    </p:spTree>
    <p:extLst>
      <p:ext uri="{BB962C8B-B14F-4D97-AF65-F5344CB8AC3E}">
        <p14:creationId xmlns:p14="http://schemas.microsoft.com/office/powerpoint/2010/main" val="1501567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EFA20-1631-4306-800F-DA67388A7530}" type="slidenum">
              <a:rPr lang="en-US" smtClean="0"/>
              <a:t>53</a:t>
            </a:fld>
            <a:endParaRPr lang="en-US" dirty="0"/>
          </a:p>
        </p:txBody>
      </p:sp>
    </p:spTree>
    <p:extLst>
      <p:ext uri="{BB962C8B-B14F-4D97-AF65-F5344CB8AC3E}">
        <p14:creationId xmlns:p14="http://schemas.microsoft.com/office/powerpoint/2010/main" val="217297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B95F94C-968F-431B-88F2-09EEA4134F50}" type="slidenum">
              <a:rPr lang="en-US" smtClean="0"/>
              <a:t>5</a:t>
            </a:fld>
            <a:endParaRPr lang="en-US" dirty="0"/>
          </a:p>
        </p:txBody>
      </p:sp>
    </p:spTree>
    <p:extLst>
      <p:ext uri="{BB962C8B-B14F-4D97-AF65-F5344CB8AC3E}">
        <p14:creationId xmlns:p14="http://schemas.microsoft.com/office/powerpoint/2010/main" val="291518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6</a:t>
            </a:fld>
            <a:endParaRPr lang="en-US" dirty="0"/>
          </a:p>
        </p:txBody>
      </p:sp>
    </p:spTree>
    <p:extLst>
      <p:ext uri="{BB962C8B-B14F-4D97-AF65-F5344CB8AC3E}">
        <p14:creationId xmlns:p14="http://schemas.microsoft.com/office/powerpoint/2010/main" val="356408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dirty="0"/>
              <a:t>These are a</a:t>
            </a:r>
            <a:r>
              <a:rPr lang="en-US" baseline="0" dirty="0"/>
              <a:t> few</a:t>
            </a:r>
            <a:r>
              <a:rPr lang="en-US" dirty="0"/>
              <a:t> CLA</a:t>
            </a:r>
            <a:r>
              <a:rPr lang="en-US" baseline="0" dirty="0"/>
              <a:t> engagements conducted for a few industries. The amount in parentheses is the amount of loss related to the fraud.</a:t>
            </a:r>
            <a:endParaRPr lang="en-US" dirty="0"/>
          </a:p>
          <a:p>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7</a:t>
            </a:fld>
            <a:endParaRPr lang="en-US" dirty="0"/>
          </a:p>
        </p:txBody>
      </p:sp>
    </p:spTree>
    <p:extLst>
      <p:ext uri="{BB962C8B-B14F-4D97-AF65-F5344CB8AC3E}">
        <p14:creationId xmlns:p14="http://schemas.microsoft.com/office/powerpoint/2010/main" val="31570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a:p>
            <a:pPr lvl="1"/>
            <a:r>
              <a:rPr lang="en-US" baseline="0" dirty="0"/>
              <a:t>Today’s presentation is titled, Fraud Prevention and Detection so it is only fitting that we define fraud and share some key facts about fraud</a:t>
            </a:r>
            <a:endParaRPr lang="en-US" dirty="0"/>
          </a:p>
        </p:txBody>
      </p:sp>
      <p:sp>
        <p:nvSpPr>
          <p:cNvPr id="4" name="Slide Number Placeholder 3"/>
          <p:cNvSpPr>
            <a:spLocks noGrp="1"/>
          </p:cNvSpPr>
          <p:nvPr>
            <p:ph type="sldNum" sz="quarter" idx="10"/>
          </p:nvPr>
        </p:nvSpPr>
        <p:spPr/>
        <p:txBody>
          <a:bodyPr/>
          <a:lstStyle/>
          <a:p>
            <a:fld id="{BB95F94C-968F-431B-88F2-09EEA4134F50}" type="slidenum">
              <a:rPr lang="en-US" smtClean="0"/>
              <a:t>8</a:t>
            </a:fld>
            <a:endParaRPr lang="en-US" dirty="0"/>
          </a:p>
        </p:txBody>
      </p:sp>
    </p:spTree>
    <p:extLst>
      <p:ext uri="{BB962C8B-B14F-4D97-AF65-F5344CB8AC3E}">
        <p14:creationId xmlns:p14="http://schemas.microsoft.com/office/powerpoint/2010/main" val="261321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I get into the Basic facts of fraud, let me introduce</a:t>
            </a:r>
            <a:r>
              <a:rPr lang="en-US" baseline="0" dirty="0"/>
              <a:t> you to the </a:t>
            </a:r>
            <a:r>
              <a:rPr lang="en-US" dirty="0"/>
              <a:t>Association of Certified Fraud Examiners (ACFE).</a:t>
            </a:r>
            <a:r>
              <a:rPr lang="en-US" baseline="0" dirty="0"/>
              <a:t>  </a:t>
            </a:r>
            <a:r>
              <a:rPr lang="en-US" dirty="0"/>
              <a:t>Please take down this address – www.acfe.com </a:t>
            </a:r>
          </a:p>
          <a:p>
            <a:endParaRPr lang="en-US" dirty="0"/>
          </a:p>
          <a:p>
            <a:r>
              <a:rPr lang="en-US" b="1" dirty="0"/>
              <a:t>The ACFE is the world’s largest anti-fraud organization and it provides</a:t>
            </a:r>
            <a:r>
              <a:rPr lang="en-US" b="1" baseline="0" dirty="0"/>
              <a:t> anti-fraud training and education</a:t>
            </a:r>
            <a:r>
              <a:rPr lang="en-US" baseline="0" dirty="0"/>
              <a:t>. </a:t>
            </a:r>
          </a:p>
          <a:p>
            <a:endParaRPr lang="en-US" baseline="0" dirty="0"/>
          </a:p>
          <a:p>
            <a:pPr marL="174626" indent="-174626">
              <a:buFont typeface="Arial" panose="020B0604020202020204" pitchFamily="34" charset="0"/>
              <a:buChar char="•"/>
            </a:pPr>
            <a:r>
              <a:rPr lang="en-US" baseline="0" dirty="0"/>
              <a:t>It’s overall mission is to reduce business fraud worldwide  </a:t>
            </a:r>
          </a:p>
          <a:p>
            <a:endParaRPr lang="en-US" baseline="0" dirty="0"/>
          </a:p>
          <a:p>
            <a:pPr marL="174626" indent="-174626">
              <a:buFont typeface="Arial" panose="020B0604020202020204" pitchFamily="34" charset="0"/>
              <a:buChar char="•"/>
            </a:pPr>
            <a:r>
              <a:rPr lang="en-US" baseline="0" dirty="0"/>
              <a:t>The ACFE provides the CFE credential </a:t>
            </a:r>
          </a:p>
          <a:p>
            <a:pPr marL="174626" indent="-174626">
              <a:buFont typeface="Arial" panose="020B0604020202020204" pitchFamily="34" charset="0"/>
              <a:buChar char="•"/>
            </a:pPr>
            <a:endParaRPr lang="en-US" baseline="0" dirty="0"/>
          </a:p>
          <a:p>
            <a:pPr marL="174626" indent="-174626">
              <a:buFont typeface="Arial" panose="020B0604020202020204" pitchFamily="34" charset="0"/>
              <a:buChar char="•"/>
            </a:pPr>
            <a:r>
              <a:rPr lang="en-US" baseline="0" dirty="0"/>
              <a:t>Many of us at CLA have this designation and are members of the ACFE, </a:t>
            </a:r>
            <a:r>
              <a:rPr lang="en-US" b="1" baseline="0" dirty="0"/>
              <a:t>and are active in our local chapters</a:t>
            </a:r>
            <a:r>
              <a:rPr lang="en-US" baseline="0" dirty="0"/>
              <a:t>.  It safe to say that there is probably a local ACFE Chapter in your area!</a:t>
            </a:r>
          </a:p>
          <a:p>
            <a:pPr marL="174626" indent="-174626">
              <a:buFont typeface="Arial" panose="020B0604020202020204" pitchFamily="34" charset="0"/>
              <a:buChar char="•"/>
            </a:pPr>
            <a:endParaRPr lang="en-US" dirty="0"/>
          </a:p>
          <a:p>
            <a:pPr marL="174626" indent="-174626" defTabSz="931335">
              <a:buFont typeface="Arial" panose="020B0604020202020204" pitchFamily="34" charset="0"/>
              <a:buChar char="•"/>
              <a:defRPr/>
            </a:pPr>
            <a:r>
              <a:rPr lang="en-US" dirty="0"/>
              <a:t>Finally, the</a:t>
            </a:r>
            <a:r>
              <a:rPr lang="en-US" baseline="0" dirty="0"/>
              <a:t> ACFE is an excellent resource for fraud awareness materials and education. </a:t>
            </a:r>
          </a:p>
          <a:p>
            <a:pPr marL="174626" indent="-174626" defTabSz="931335">
              <a:buFont typeface="Arial" panose="020B0604020202020204" pitchFamily="34" charset="0"/>
              <a:buChar char="•"/>
              <a:defRPr/>
            </a:pPr>
            <a:endParaRPr lang="en-US" baseline="0" dirty="0"/>
          </a:p>
          <a:p>
            <a:pPr marL="174626" indent="-174626" defTabSz="931335">
              <a:buFont typeface="Arial" panose="020B0604020202020204" pitchFamily="34" charset="0"/>
              <a:buChar char="•"/>
              <a:defRPr/>
            </a:pPr>
            <a:r>
              <a:rPr lang="en-US" baseline="0" dirty="0"/>
              <a:t>And I encourage you to take a look into their website – plenty of great material is available for you to access without being a member  or a CFE!</a:t>
            </a:r>
            <a:endParaRPr lang="en-US" dirty="0"/>
          </a:p>
        </p:txBody>
      </p:sp>
      <p:sp>
        <p:nvSpPr>
          <p:cNvPr id="4" name="Slide Number Placeholder 3"/>
          <p:cNvSpPr>
            <a:spLocks noGrp="1"/>
          </p:cNvSpPr>
          <p:nvPr>
            <p:ph type="sldNum" sz="quarter" idx="10"/>
          </p:nvPr>
        </p:nvSpPr>
        <p:spPr/>
        <p:txBody>
          <a:bodyPr/>
          <a:lstStyle/>
          <a:p>
            <a:fld id="{F64830D0-AA06-421B-B1CF-3ED98EBC0039}" type="slidenum">
              <a:rPr lang="en-US" smtClean="0"/>
              <a:t>9</a:t>
            </a:fld>
            <a:endParaRPr lang="en-US" dirty="0"/>
          </a:p>
        </p:txBody>
      </p:sp>
    </p:spTree>
    <p:extLst>
      <p:ext uri="{BB962C8B-B14F-4D97-AF65-F5344CB8AC3E}">
        <p14:creationId xmlns:p14="http://schemas.microsoft.com/office/powerpoint/2010/main" val="227104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3" Type="http://schemas.openxmlformats.org/officeDocument/2006/relationships/image" Target="../media/image18.emf"/><Relationship Id="rId7" Type="http://schemas.openxmlformats.org/officeDocument/2006/relationships/image" Target="../media/image20.emf"/><Relationship Id="rId12" Type="http://schemas.openxmlformats.org/officeDocument/2006/relationships/image" Target="../media/image8.png"/><Relationship Id="rId2" Type="http://schemas.openxmlformats.org/officeDocument/2006/relationships/hyperlink" Target="https://twitter.com/CLAconnect" TargetMode="External"/><Relationship Id="rId1" Type="http://schemas.openxmlformats.org/officeDocument/2006/relationships/slideMaster" Target="../slideMasters/slideMaster2.xml"/><Relationship Id="rId6" Type="http://schemas.openxmlformats.org/officeDocument/2006/relationships/hyperlink" Target="https://www.linkedin.com/company/cliftonlarsonallen" TargetMode="External"/><Relationship Id="rId11" Type="http://schemas.openxmlformats.org/officeDocument/2006/relationships/image" Target="../media/image22.png"/><Relationship Id="rId5" Type="http://schemas.openxmlformats.org/officeDocument/2006/relationships/image" Target="../media/image19.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g"/><Relationship Id="rId1" Type="http://schemas.openxmlformats.org/officeDocument/2006/relationships/slideMaster" Target="../slideMasters/slideMaster2.xml"/><Relationship Id="rId5" Type="http://schemas.openxmlformats.org/officeDocument/2006/relationships/image" Target="../media/image26.jpg"/><Relationship Id="rId4" Type="http://schemas.openxmlformats.org/officeDocument/2006/relationships/image" Target="../media/image25.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7.jpg"/><Relationship Id="rId1" Type="http://schemas.openxmlformats.org/officeDocument/2006/relationships/slideMaster" Target="../slideMasters/slideMaster2.xml"/><Relationship Id="rId5" Type="http://schemas.openxmlformats.org/officeDocument/2006/relationships/image" Target="../media/image26.jpg"/><Relationship Id="rId4" Type="http://schemas.openxmlformats.org/officeDocument/2006/relationships/image" Target="../media/image2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llEverywhere">
    <p:spTree>
      <p:nvGrpSpPr>
        <p:cNvPr id="1" name=""/>
        <p:cNvGrpSpPr/>
        <p:nvPr/>
      </p:nvGrpSpPr>
      <p:grpSpPr>
        <a:xfrm>
          <a:off x="0" y="0"/>
          <a:ext cx="0" cy="0"/>
          <a:chOff x="0" y="0"/>
          <a:chExt cx="0" cy="0"/>
        </a:xfrm>
      </p:grpSpPr>
      <p:sp>
        <p:nvSpPr>
          <p:cNvPr id="5" name="Rectangle 4"/>
          <p:cNvSpPr/>
          <p:nvPr userDrawn="1"/>
        </p:nvSpPr>
        <p:spPr bwMode="auto">
          <a:xfrm>
            <a:off x="0" y="0"/>
            <a:ext cx="9144000" cy="51435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14142"/>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42108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5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CF66B-7DCD-7841-AABF-83FFAA398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8377857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429000"/>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85850"/>
            <a:ext cx="4038600" cy="3429000"/>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05BE614-D137-5A47-A9EA-575566CB88CF}"/>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99509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071562"/>
            <a:ext cx="4040188" cy="479822"/>
          </a:xfrm>
        </p:spPr>
        <p:txBody>
          <a:bodyPr anchor="b"/>
          <a:lstStyle>
            <a:lvl1pPr marL="0" indent="0">
              <a:buNone/>
              <a:defRPr sz="2000" b="1">
                <a:solidFill>
                  <a:srgbClr val="4040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551384"/>
            <a:ext cx="4040188" cy="296346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071562"/>
            <a:ext cx="4041775" cy="479822"/>
          </a:xfrm>
        </p:spPr>
        <p:txBody>
          <a:bodyPr anchor="b"/>
          <a:lstStyle>
            <a:lvl1pPr marL="0" indent="0">
              <a:buNone/>
              <a:defRPr sz="2000" b="1">
                <a:solidFill>
                  <a:srgbClr val="4040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51384"/>
            <a:ext cx="4041775" cy="296346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77E2127D-D5D2-2B44-82FE-ABCB0A01EF5F}"/>
              </a:ext>
            </a:extLst>
          </p:cNvPr>
          <p:cNvSpPr>
            <a:spLocks noGrp="1"/>
          </p:cNvSpPr>
          <p:nvPr>
            <p:ph type="sldNum" sz="quarter" idx="11"/>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99774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342900"/>
            <a:ext cx="8229600" cy="685800"/>
          </a:xfrm>
          <a:noFill/>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372B5B84-C4A2-7844-B756-1F6FE7F5766C}"/>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1754787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A935DD76-AE39-3246-B8D7-D19C9A481DCA}"/>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82126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42900"/>
            <a:ext cx="3200399" cy="909282"/>
          </a:xfrm>
        </p:spPr>
        <p:txBody>
          <a:bodyPr anchor="b"/>
          <a:lstStyle>
            <a:lvl1pPr algn="l">
              <a:defRPr sz="2800" b="0"/>
            </a:lvl1pPr>
          </a:lstStyle>
          <a:p>
            <a:r>
              <a:rPr lang="en-US" dirty="0"/>
              <a:t>Click To Edit Master Title Style</a:t>
            </a:r>
          </a:p>
        </p:txBody>
      </p:sp>
      <p:sp>
        <p:nvSpPr>
          <p:cNvPr id="3" name="Content Placeholder 2"/>
          <p:cNvSpPr>
            <a:spLocks noGrp="1"/>
          </p:cNvSpPr>
          <p:nvPr>
            <p:ph idx="1"/>
          </p:nvPr>
        </p:nvSpPr>
        <p:spPr>
          <a:xfrm>
            <a:off x="4114801" y="342900"/>
            <a:ext cx="4572001" cy="4251723"/>
          </a:xfrm>
        </p:spPr>
        <p:txBody>
          <a:bodyPr/>
          <a:lstStyle>
            <a:lvl1pPr>
              <a:defRPr sz="28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351005"/>
            <a:ext cx="3200399" cy="324361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0077BCDC-774B-5C4D-A07B-C963FBFA9582}"/>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263951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rgbClr val="2180BC"/>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E1BB1833-6CE8-3D46-AE94-915F739834D2}"/>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44246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5834C-F92C-174D-B259-484DF45A9311}"/>
              </a:ext>
            </a:extLst>
          </p:cNvPr>
          <p:cNvSpPr/>
          <p:nvPr/>
        </p:nvSpPr>
        <p:spPr bwMode="auto">
          <a:xfrm>
            <a:off x="972274" y="0"/>
            <a:ext cx="8171726" cy="5143500"/>
          </a:xfrm>
          <a:prstGeom prst="rect">
            <a:avLst/>
          </a:prstGeom>
          <a:solidFill>
            <a:srgbClr val="4040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60000"/>
                  <a:lumOff val="40000"/>
                </a:schemeClr>
              </a:solidFill>
              <a:effectLst/>
              <a:highlight>
                <a:srgbClr val="FFFF00"/>
              </a:highlight>
              <a:latin typeface="Arial" charset="0"/>
              <a:ea typeface="ヒラギノ角ゴ Pro W3" pitchFamily="1" charset="-128"/>
            </a:endParaRPr>
          </a:p>
        </p:txBody>
      </p:sp>
      <p:sp>
        <p:nvSpPr>
          <p:cNvPr id="13" name="Rectangle 12">
            <a:extLst>
              <a:ext uri="{FF2B5EF4-FFF2-40B4-BE49-F238E27FC236}">
                <a16:creationId xmlns:a16="http://schemas.microsoft.com/office/drawing/2014/main" id="{521C8FDD-CA10-6341-9B69-823563F35BF3}"/>
              </a:ext>
            </a:extLst>
          </p:cNvPr>
          <p:cNvSpPr/>
          <p:nvPr/>
        </p:nvSpPr>
        <p:spPr bwMode="auto">
          <a:xfrm>
            <a:off x="969264" y="3546862"/>
            <a:ext cx="8174736" cy="807706"/>
          </a:xfrm>
          <a:prstGeom prst="rect">
            <a:avLst/>
          </a:prstGeom>
          <a:solidFill>
            <a:srgbClr val="00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D32BE8F1-CE8D-0641-BC9A-EB1C7DFA70EE}"/>
              </a:ext>
            </a:extLst>
          </p:cNvPr>
          <p:cNvSpPr txBox="1"/>
          <p:nvPr/>
        </p:nvSpPr>
        <p:spPr>
          <a:xfrm>
            <a:off x="1591056" y="3642939"/>
            <a:ext cx="1502810" cy="307777"/>
          </a:xfrm>
          <a:prstGeom prst="rect">
            <a:avLst/>
          </a:prstGeom>
          <a:noFill/>
        </p:spPr>
        <p:txBody>
          <a:bodyPr wrap="square" rtlCol="0">
            <a:spAutoFit/>
          </a:bodyPr>
          <a:lstStyle/>
          <a:p>
            <a:pPr algn="l"/>
            <a:r>
              <a:rPr lang="en-US" sz="1400" b="0" dirty="0">
                <a:solidFill>
                  <a:schemeClr val="bg1"/>
                </a:solidFill>
              </a:rPr>
              <a:t>CLAconnect.com</a:t>
            </a:r>
          </a:p>
        </p:txBody>
      </p:sp>
      <p:pic>
        <p:nvPicPr>
          <p:cNvPr id="22" name="Picture 21">
            <a:hlinkClick r:id="rId2"/>
            <a:extLst>
              <a:ext uri="{FF2B5EF4-FFF2-40B4-BE49-F238E27FC236}">
                <a16:creationId xmlns:a16="http://schemas.microsoft.com/office/drawing/2014/main" id="{664EE603-6856-7544-8AE1-B983C83881CD}"/>
              </a:ext>
            </a:extLst>
          </p:cNvPr>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2316752" y="3999930"/>
            <a:ext cx="177905" cy="177905"/>
          </a:xfrm>
          <a:prstGeom prst="rect">
            <a:avLst/>
          </a:prstGeom>
        </p:spPr>
      </p:pic>
      <p:pic>
        <p:nvPicPr>
          <p:cNvPr id="23" name="Picture 22">
            <a:hlinkClick r:id="rId4"/>
            <a:extLst>
              <a:ext uri="{FF2B5EF4-FFF2-40B4-BE49-F238E27FC236}">
                <a16:creationId xmlns:a16="http://schemas.microsoft.com/office/drawing/2014/main" id="{53455A4E-B173-9E45-8195-BD6B9450525F}"/>
              </a:ext>
            </a:extLst>
          </p:cNvPr>
          <p:cNvPicPr>
            <a:picLocks noChangeAspect="1"/>
          </p:cNvPicPr>
          <p:nvPr/>
        </p:nvPicPr>
        <p:blipFill>
          <a:blip r:embed="rId5">
            <a:alphaModFix amt="80000"/>
            <a:extLst>
              <a:ext uri="{28A0092B-C50C-407E-A947-70E740481C1C}">
                <a14:useLocalDpi xmlns:a14="http://schemas.microsoft.com/office/drawing/2010/main"/>
              </a:ext>
            </a:extLst>
          </a:blip>
          <a:stretch>
            <a:fillRect/>
          </a:stretch>
        </p:blipFill>
        <p:spPr>
          <a:xfrm>
            <a:off x="1996536" y="4000272"/>
            <a:ext cx="177220" cy="177220"/>
          </a:xfrm>
          <a:prstGeom prst="rect">
            <a:avLst/>
          </a:prstGeom>
        </p:spPr>
      </p:pic>
      <p:pic>
        <p:nvPicPr>
          <p:cNvPr id="24" name="Picture 23">
            <a:hlinkClick r:id="rId6"/>
            <a:extLst>
              <a:ext uri="{FF2B5EF4-FFF2-40B4-BE49-F238E27FC236}">
                <a16:creationId xmlns:a16="http://schemas.microsoft.com/office/drawing/2014/main" id="{9DAD774C-2EFB-AC4F-9AC8-524F2E1E1BA2}"/>
              </a:ext>
            </a:extLst>
          </p:cNvPr>
          <p:cNvPicPr>
            <a:picLocks noChangeAspect="1"/>
          </p:cNvPicPr>
          <p:nvPr/>
        </p:nvPicPr>
        <p:blipFill>
          <a:blip r:embed="rId7" cstate="screen">
            <a:alphaModFix amt="80000"/>
            <a:extLst>
              <a:ext uri="{28A0092B-C50C-407E-A947-70E740481C1C}">
                <a14:useLocalDpi xmlns:a14="http://schemas.microsoft.com/office/drawing/2010/main"/>
              </a:ext>
            </a:extLst>
          </a:blip>
          <a:stretch>
            <a:fillRect/>
          </a:stretch>
        </p:blipFill>
        <p:spPr>
          <a:xfrm>
            <a:off x="1681254" y="4002739"/>
            <a:ext cx="172286" cy="172286"/>
          </a:xfrm>
          <a:prstGeom prst="rect">
            <a:avLst/>
          </a:prstGeom>
        </p:spPr>
      </p:pic>
      <p:pic>
        <p:nvPicPr>
          <p:cNvPr id="25" name="Picture 24">
            <a:hlinkClick r:id="rId8"/>
            <a:extLst>
              <a:ext uri="{FF2B5EF4-FFF2-40B4-BE49-F238E27FC236}">
                <a16:creationId xmlns:a16="http://schemas.microsoft.com/office/drawing/2014/main" id="{767EC30B-BE2B-A243-AFD7-544AFB854DF5}"/>
              </a:ext>
            </a:extLst>
          </p:cNvPr>
          <p:cNvPicPr>
            <a:picLocks noChangeAspect="1"/>
          </p:cNvPicPr>
          <p:nvPr/>
        </p:nvPicPr>
        <p:blipFill>
          <a:blip r:embed="rId9" cstate="screen">
            <a:alphaModFix amt="80000"/>
            <a:extLst>
              <a:ext uri="{28A0092B-C50C-407E-A947-70E740481C1C}">
                <a14:useLocalDpi xmlns:a14="http://schemas.microsoft.com/office/drawing/2010/main"/>
              </a:ext>
            </a:extLst>
          </a:blip>
          <a:stretch>
            <a:fillRect/>
          </a:stretch>
        </p:blipFill>
        <p:spPr>
          <a:xfrm>
            <a:off x="2637653" y="4018482"/>
            <a:ext cx="199512" cy="140800"/>
          </a:xfrm>
          <a:prstGeom prst="rect">
            <a:avLst/>
          </a:prstGeom>
        </p:spPr>
      </p:pic>
      <p:pic>
        <p:nvPicPr>
          <p:cNvPr id="26" name="Picture 25">
            <a:hlinkClick r:id="rId10"/>
            <a:extLst>
              <a:ext uri="{FF2B5EF4-FFF2-40B4-BE49-F238E27FC236}">
                <a16:creationId xmlns:a16="http://schemas.microsoft.com/office/drawing/2014/main" id="{2C40BFC8-585E-1F4F-99EF-D7B9EA1C4416}"/>
              </a:ext>
            </a:extLst>
          </p:cNvPr>
          <p:cNvPicPr>
            <a:picLocks noChangeAspect="1"/>
          </p:cNvPicPr>
          <p:nvPr/>
        </p:nvPicPr>
        <p:blipFill>
          <a:blip r:embed="rId11" cstate="screen">
            <a:alphaModFix amt="80000"/>
            <a:extLst>
              <a:ext uri="{28A0092B-C50C-407E-A947-70E740481C1C}">
                <a14:useLocalDpi xmlns:a14="http://schemas.microsoft.com/office/drawing/2010/main"/>
              </a:ext>
            </a:extLst>
          </a:blip>
          <a:stretch>
            <a:fillRect/>
          </a:stretch>
        </p:blipFill>
        <p:spPr>
          <a:xfrm>
            <a:off x="2980160" y="3999930"/>
            <a:ext cx="177905" cy="177905"/>
          </a:xfrm>
          <a:prstGeom prst="rect">
            <a:avLst/>
          </a:prstGeom>
        </p:spPr>
      </p:pic>
      <p:sp>
        <p:nvSpPr>
          <p:cNvPr id="27" name="Content Placeholder 3">
            <a:extLst>
              <a:ext uri="{FF2B5EF4-FFF2-40B4-BE49-F238E27FC236}">
                <a16:creationId xmlns:a16="http://schemas.microsoft.com/office/drawing/2014/main" id="{26BB92EE-FCC5-2B48-ACDD-ED965C0A9CC5}"/>
              </a:ext>
            </a:extLst>
          </p:cNvPr>
          <p:cNvSpPr>
            <a:spLocks noGrp="1"/>
          </p:cNvSpPr>
          <p:nvPr>
            <p:ph sz="half" idx="2" hasCustomPrompt="1"/>
          </p:nvPr>
        </p:nvSpPr>
        <p:spPr>
          <a:xfrm>
            <a:off x="1356163" y="412484"/>
            <a:ext cx="4978733" cy="2590800"/>
          </a:xfrm>
          <a:noFill/>
        </p:spPr>
        <p:txBody>
          <a:bodyPr anchor="t" anchorCtr="0"/>
          <a:lstStyle>
            <a:lvl1pPr marL="0" indent="3175">
              <a:spcBef>
                <a:spcPts val="0"/>
              </a:spcBef>
              <a:buNone/>
              <a:defRPr sz="2000" b="1">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Box 27">
            <a:extLst>
              <a:ext uri="{FF2B5EF4-FFF2-40B4-BE49-F238E27FC236}">
                <a16:creationId xmlns:a16="http://schemas.microsoft.com/office/drawing/2014/main" id="{4366A390-2707-944B-BE7A-A191626D7C6E}"/>
              </a:ext>
            </a:extLst>
          </p:cNvPr>
          <p:cNvSpPr txBox="1"/>
          <p:nvPr/>
        </p:nvSpPr>
        <p:spPr>
          <a:xfrm>
            <a:off x="1133242" y="4534737"/>
            <a:ext cx="5270251" cy="254044"/>
          </a:xfrm>
          <a:prstGeom prst="rect">
            <a:avLst/>
          </a:prstGeom>
          <a:noFill/>
        </p:spPr>
        <p:txBody>
          <a:bodyPr wrap="square" rtlCol="0">
            <a:spAutoFit/>
          </a:bodyPr>
          <a:lstStyle/>
          <a:p>
            <a:r>
              <a:rPr lang="en-US" sz="1051" kern="2000" spc="20" baseline="0" dirty="0">
                <a:solidFill>
                  <a:schemeClr val="bg1"/>
                </a:solidFill>
              </a:rPr>
              <a:t>WEALTH ADVISORY  |  OUTSOURCING  |  AUDIT, TAX, AND CONSULTING</a:t>
            </a:r>
          </a:p>
        </p:txBody>
      </p:sp>
      <p:sp>
        <p:nvSpPr>
          <p:cNvPr id="29" name="Rectangle 28">
            <a:extLst>
              <a:ext uri="{FF2B5EF4-FFF2-40B4-BE49-F238E27FC236}">
                <a16:creationId xmlns:a16="http://schemas.microsoft.com/office/drawing/2014/main" id="{0382DE31-5D42-E84A-81AA-5AADD66AEF44}"/>
              </a:ext>
            </a:extLst>
          </p:cNvPr>
          <p:cNvSpPr/>
          <p:nvPr/>
        </p:nvSpPr>
        <p:spPr>
          <a:xfrm>
            <a:off x="1138943" y="4760804"/>
            <a:ext cx="4981680" cy="300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©2021 CliftonLarsonAllen LLP</a:t>
            </a:r>
          </a:p>
          <a:p>
            <a:pPr>
              <a:buNone/>
            </a:pPr>
            <a:r>
              <a:rPr lang="en-US" sz="651" dirty="0">
                <a:solidFill>
                  <a:schemeClr val="bg1"/>
                </a:solidFill>
              </a:rPr>
              <a:t>Investment advisory services are offered through CliftonLarsonAllen Wealth Advisors, LLC, an SEC-registered investment advisor</a:t>
            </a:r>
          </a:p>
        </p:txBody>
      </p:sp>
      <p:pic>
        <p:nvPicPr>
          <p:cNvPr id="30" name="Picture 29" descr="A picture containing drawing, plate&#10;&#10;Description automatically generated">
            <a:extLst>
              <a:ext uri="{FF2B5EF4-FFF2-40B4-BE49-F238E27FC236}">
                <a16:creationId xmlns:a16="http://schemas.microsoft.com/office/drawing/2014/main" id="{27306737-FA1E-2241-9D24-58ECFF67EFB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0804" y="3432256"/>
            <a:ext cx="1036919" cy="10369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395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4" name="Picture 3" descr="A picture containing outdoor, riding, road, person&#10;&#10;Description automatically generated">
            <a:extLst>
              <a:ext uri="{FF2B5EF4-FFF2-40B4-BE49-F238E27FC236}">
                <a16:creationId xmlns:a16="http://schemas.microsoft.com/office/drawing/2014/main" id="{8169F81D-2A94-7148-BEE3-336E12FF5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9144000" cy="5151120"/>
          </a:xfrm>
          <a:prstGeom prst="rect">
            <a:avLst/>
          </a:prstGeom>
        </p:spPr>
      </p:pic>
      <p:sp>
        <p:nvSpPr>
          <p:cNvPr id="14" name="Rectangle 13">
            <a:extLst>
              <a:ext uri="{FF2B5EF4-FFF2-40B4-BE49-F238E27FC236}">
                <a16:creationId xmlns:a16="http://schemas.microsoft.com/office/drawing/2014/main" id="{5212503E-2594-FA42-ACD2-A1D2AD2CBC33}"/>
              </a:ext>
            </a:extLst>
          </p:cNvPr>
          <p:cNvSpPr/>
          <p:nvPr/>
        </p:nvSpPr>
        <p:spPr bwMode="auto">
          <a:xfrm>
            <a:off x="-6" y="4236720"/>
            <a:ext cx="9143999" cy="914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60000"/>
                    <a:lumOff val="40000"/>
                  </a:schemeClr>
                </a:solidFill>
              </a:rPr>
              <a:t>©2021 CliftonLarsonAllen LLP</a:t>
            </a:r>
          </a:p>
        </p:txBody>
      </p:sp>
      <p:sp>
        <p:nvSpPr>
          <p:cNvPr id="20" name="TextBox 19"/>
          <p:cNvSpPr txBox="1"/>
          <p:nvPr/>
        </p:nvSpPr>
        <p:spPr>
          <a:xfrm>
            <a:off x="9363739" y="514350"/>
            <a:ext cx="2709727" cy="403187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438" y="4398645"/>
            <a:ext cx="590550" cy="5905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9818" y="4465320"/>
            <a:ext cx="1828800" cy="457200"/>
          </a:xfrm>
          <a:prstGeom prst="rect">
            <a:avLst/>
          </a:prstGeom>
        </p:spPr>
      </p:pic>
      <p:sp>
        <p:nvSpPr>
          <p:cNvPr id="15" name="Rectangle 4">
            <a:extLst>
              <a:ext uri="{FF2B5EF4-FFF2-40B4-BE49-F238E27FC236}">
                <a16:creationId xmlns:a16="http://schemas.microsoft.com/office/drawing/2014/main" id="{5406D641-7622-C848-92DC-8A69C2AAC327}"/>
              </a:ext>
            </a:extLst>
          </p:cNvPr>
          <p:cNvSpPr>
            <a:spLocks noGrp="1" noChangeArrowheads="1"/>
          </p:cNvSpPr>
          <p:nvPr>
            <p:ph type="subTitle" idx="1" hasCustomPrompt="1"/>
          </p:nvPr>
        </p:nvSpPr>
        <p:spPr>
          <a:xfrm>
            <a:off x="285750" y="3437458"/>
            <a:ext cx="4246922" cy="367202"/>
          </a:xfrm>
          <a:noFill/>
        </p:spPr>
        <p:txBody>
          <a:bodyPr/>
          <a:lstStyle>
            <a:lvl1pPr marL="0" indent="0" algn="l">
              <a:buFontTx/>
              <a:buNone/>
              <a:defRPr sz="2100" b="0">
                <a:solidFill>
                  <a:schemeClr val="bg1"/>
                </a:solidFill>
              </a:defRPr>
            </a:lvl1pPr>
          </a:lstStyle>
          <a:p>
            <a:r>
              <a:rPr lang="en-US" dirty="0"/>
              <a:t>Click To Edit Master Subtitle Style</a:t>
            </a:r>
          </a:p>
        </p:txBody>
      </p:sp>
      <p:sp>
        <p:nvSpPr>
          <p:cNvPr id="16" name="Title 1">
            <a:extLst>
              <a:ext uri="{FF2B5EF4-FFF2-40B4-BE49-F238E27FC236}">
                <a16:creationId xmlns:a16="http://schemas.microsoft.com/office/drawing/2014/main" id="{8DCCE6B1-6804-4141-8824-742BBC56C7DE}"/>
              </a:ext>
            </a:extLst>
          </p:cNvPr>
          <p:cNvSpPr>
            <a:spLocks noGrp="1"/>
          </p:cNvSpPr>
          <p:nvPr>
            <p:ph type="title" hasCustomPrompt="1"/>
          </p:nvPr>
        </p:nvSpPr>
        <p:spPr>
          <a:xfrm>
            <a:off x="285749" y="2204461"/>
            <a:ext cx="4246922" cy="1210318"/>
          </a:xfrm>
          <a:noFill/>
        </p:spPr>
        <p:txBody>
          <a:bodyPr anchor="ctr" anchorCtr="0"/>
          <a:lstStyle>
            <a:lvl1pPr>
              <a:defRPr>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B24E581C-8DDC-4678-8B65-58BC6F3CFA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573" y="0"/>
            <a:ext cx="9166757" cy="4485600"/>
          </a:xfrm>
          <a:prstGeom prst="rect">
            <a:avLst/>
          </a:prstGeom>
        </p:spPr>
      </p:pic>
    </p:spTree>
    <p:extLst>
      <p:ext uri="{BB962C8B-B14F-4D97-AF65-F5344CB8AC3E}">
        <p14:creationId xmlns:p14="http://schemas.microsoft.com/office/powerpoint/2010/main" val="3467564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4" name="Picture 3" descr="A picture containing person, outdoor, building, road&#10;&#10;Description automatically generated">
            <a:extLst>
              <a:ext uri="{FF2B5EF4-FFF2-40B4-BE49-F238E27FC236}">
                <a16:creationId xmlns:a16="http://schemas.microsoft.com/office/drawing/2014/main" id="{05DF6417-E4AD-ED47-81DB-37595A94A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0" cy="5151120"/>
          </a:xfrm>
          <a:prstGeom prst="rect">
            <a:avLst/>
          </a:prstGeom>
          <a:ln>
            <a:noFill/>
          </a:ln>
        </p:spPr>
      </p:pic>
      <p:sp>
        <p:nvSpPr>
          <p:cNvPr id="7" name="Rectangle 6"/>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Rectangle 11"/>
          <p:cNvSpPr/>
          <p:nvPr/>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60000"/>
                    <a:lumOff val="40000"/>
                  </a:schemeClr>
                </a:solidFill>
              </a:rPr>
              <a:t>©2021 CliftonLarsonAllen LLP</a:t>
            </a:r>
          </a:p>
        </p:txBody>
      </p:sp>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24" name="TextBox 23"/>
          <p:cNvSpPr txBox="1"/>
          <p:nvPr/>
        </p:nvSpPr>
        <p:spPr>
          <a:xfrm>
            <a:off x="9363740" y="514350"/>
            <a:ext cx="23241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
        <p:nvSpPr>
          <p:cNvPr id="17" name="Rectangle 16">
            <a:extLst>
              <a:ext uri="{FF2B5EF4-FFF2-40B4-BE49-F238E27FC236}">
                <a16:creationId xmlns:a16="http://schemas.microsoft.com/office/drawing/2014/main" id="{E5E43BA6-7495-764F-A0D9-397FB17BFA26}"/>
              </a:ext>
            </a:extLst>
          </p:cNvPr>
          <p:cNvSpPr/>
          <p:nvPr/>
        </p:nvSpPr>
        <p:spPr bwMode="auto">
          <a:xfrm>
            <a:off x="1" y="0"/>
            <a:ext cx="2891790" cy="5150078"/>
          </a:xfrm>
          <a:prstGeom prst="rect">
            <a:avLst/>
          </a:prstGeom>
          <a:solidFill>
            <a:srgbClr val="FFFFFF">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9" name="Rectangle 4">
            <a:extLst>
              <a:ext uri="{FF2B5EF4-FFF2-40B4-BE49-F238E27FC236}">
                <a16:creationId xmlns:a16="http://schemas.microsoft.com/office/drawing/2014/main" id="{6D8A460A-1BFF-5148-878E-A41014146DA6}"/>
              </a:ext>
            </a:extLst>
          </p:cNvPr>
          <p:cNvSpPr>
            <a:spLocks noGrp="1" noChangeArrowheads="1"/>
          </p:cNvSpPr>
          <p:nvPr>
            <p:ph type="subTitle" idx="1" hasCustomPrompt="1"/>
          </p:nvPr>
        </p:nvSpPr>
        <p:spPr>
          <a:xfrm>
            <a:off x="228600" y="4274446"/>
            <a:ext cx="2463166" cy="718139"/>
          </a:xfrm>
          <a:noFill/>
        </p:spPr>
        <p:txBody>
          <a:bodyPr/>
          <a:lstStyle>
            <a:lvl1pPr marL="0" indent="0" algn="l">
              <a:buFontTx/>
              <a:buNone/>
              <a:defRPr sz="1400" b="0">
                <a:solidFill>
                  <a:srgbClr val="000000"/>
                </a:solidFill>
              </a:defRPr>
            </a:lvl1pPr>
          </a:lstStyle>
          <a:p>
            <a:r>
              <a:rPr lang="en-US" dirty="0"/>
              <a:t>Click To Edit Master Subtitle Style</a:t>
            </a:r>
          </a:p>
        </p:txBody>
      </p:sp>
      <p:sp>
        <p:nvSpPr>
          <p:cNvPr id="20" name="Rectangle 3">
            <a:extLst>
              <a:ext uri="{FF2B5EF4-FFF2-40B4-BE49-F238E27FC236}">
                <a16:creationId xmlns:a16="http://schemas.microsoft.com/office/drawing/2014/main" id="{C6A37EF0-3985-3D4A-A60F-A977897DAB5A}"/>
              </a:ext>
            </a:extLst>
          </p:cNvPr>
          <p:cNvSpPr>
            <a:spLocks noGrp="1" noChangeArrowheads="1"/>
          </p:cNvSpPr>
          <p:nvPr>
            <p:ph type="ctrTitle" hasCustomPrompt="1"/>
          </p:nvPr>
        </p:nvSpPr>
        <p:spPr>
          <a:xfrm>
            <a:off x="228602" y="3050506"/>
            <a:ext cx="2463165" cy="1167503"/>
          </a:xfrm>
          <a:noFill/>
        </p:spPr>
        <p:txBody>
          <a:bodyPr anchor="b" anchorCtr="0"/>
          <a:lstStyle>
            <a:lvl1pPr algn="l">
              <a:defRPr sz="1800" b="1">
                <a:solidFill>
                  <a:srgbClr val="404041"/>
                </a:solidFill>
              </a:defRPr>
            </a:lvl1pPr>
          </a:lstStyle>
          <a:p>
            <a:r>
              <a:rPr lang="en-US" dirty="0"/>
              <a:t>Section Header Layout for Co-Sponsored Events </a:t>
            </a:r>
          </a:p>
        </p:txBody>
      </p:sp>
      <p:pic>
        <p:nvPicPr>
          <p:cNvPr id="21" name="Picture 20">
            <a:extLst>
              <a:ext uri="{FF2B5EF4-FFF2-40B4-BE49-F238E27FC236}">
                <a16:creationId xmlns:a16="http://schemas.microsoft.com/office/drawing/2014/main" id="{F250A3EB-27A4-CD48-B2B0-4D0EB056F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934703"/>
            <a:ext cx="552019" cy="552019"/>
          </a:xfrm>
          <a:prstGeom prst="rect">
            <a:avLst/>
          </a:prstGeom>
        </p:spPr>
      </p:pic>
      <p:pic>
        <p:nvPicPr>
          <p:cNvPr id="25" name="Picture 24">
            <a:extLst>
              <a:ext uri="{FF2B5EF4-FFF2-40B4-BE49-F238E27FC236}">
                <a16:creationId xmlns:a16="http://schemas.microsoft.com/office/drawing/2014/main" id="{AA52A8BE-B2E1-7D42-B20E-EBCFC31819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482" y="1022817"/>
            <a:ext cx="1550190" cy="387548"/>
          </a:xfrm>
          <a:prstGeom prst="rect">
            <a:avLst/>
          </a:prstGeom>
        </p:spPr>
      </p:pic>
      <p:pic>
        <p:nvPicPr>
          <p:cNvPr id="14" name="Picture 13">
            <a:extLst>
              <a:ext uri="{FF2B5EF4-FFF2-40B4-BE49-F238E27FC236}">
                <a16:creationId xmlns:a16="http://schemas.microsoft.com/office/drawing/2014/main" id="{BFB5FFF6-7E40-4997-9DBC-042C821B828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2911" r="125"/>
          <a:stretch/>
        </p:blipFill>
        <p:spPr>
          <a:xfrm>
            <a:off x="13157" y="0"/>
            <a:ext cx="9141027" cy="5143500"/>
          </a:xfrm>
          <a:prstGeom prst="rect">
            <a:avLst/>
          </a:prstGeom>
        </p:spPr>
      </p:pic>
      <p:sp>
        <p:nvSpPr>
          <p:cNvPr id="15" name="Rectangle 14">
            <a:extLst>
              <a:ext uri="{FF2B5EF4-FFF2-40B4-BE49-F238E27FC236}">
                <a16:creationId xmlns:a16="http://schemas.microsoft.com/office/drawing/2014/main" id="{FBF96A0B-E7A3-4E22-9D79-ADFB03B086D0}"/>
              </a:ext>
            </a:extLst>
          </p:cNvPr>
          <p:cNvSpPr/>
          <p:nvPr userDrawn="1"/>
        </p:nvSpPr>
        <p:spPr bwMode="auto">
          <a:xfrm>
            <a:off x="1" y="0"/>
            <a:ext cx="3855720" cy="5143500"/>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08727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descr="A blurry image of a person&#10;&#10;Description automatically generated">
            <a:extLst>
              <a:ext uri="{FF2B5EF4-FFF2-40B4-BE49-F238E27FC236}">
                <a16:creationId xmlns:a16="http://schemas.microsoft.com/office/drawing/2014/main" id="{4CDA14BC-B450-A24D-A6EC-4B2C0BD89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64" y="1"/>
            <a:ext cx="8174736" cy="4474464"/>
          </a:xfrm>
          <a:prstGeom prst="rect">
            <a:avLst/>
          </a:prstGeom>
        </p:spPr>
      </p:pic>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404041"/>
                </a:solidFill>
              </a:rPr>
              <a:t>©2021 CliftonLarsonAllen LLP</a:t>
            </a:r>
          </a:p>
        </p:txBody>
      </p:sp>
      <p:sp>
        <p:nvSpPr>
          <p:cNvPr id="15" name="Rectangle 14"/>
          <p:cNvSpPr/>
          <p:nvPr/>
        </p:nvSpPr>
        <p:spPr bwMode="auto">
          <a:xfrm>
            <a:off x="9307978" y="810761"/>
            <a:ext cx="2773139" cy="352197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sp>
        <p:nvSpPr>
          <p:cNvPr id="16" name="Rectangle 4"/>
          <p:cNvSpPr>
            <a:spLocks noGrp="1" noChangeArrowheads="1"/>
          </p:cNvSpPr>
          <p:nvPr>
            <p:ph type="subTitle" idx="1" hasCustomPrompt="1"/>
          </p:nvPr>
        </p:nvSpPr>
        <p:spPr>
          <a:xfrm>
            <a:off x="1133243" y="3836477"/>
            <a:ext cx="4429358"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1133243" y="2330611"/>
            <a:ext cx="4429358" cy="1394460"/>
          </a:xfrm>
          <a:noFill/>
        </p:spPr>
        <p:txBody>
          <a:bodyPr anchor="b"/>
          <a:lstStyle>
            <a:lvl1pPr>
              <a:defRPr sz="3600">
                <a:solidFill>
                  <a:schemeClr val="bg1"/>
                </a:solidFill>
              </a:defRPr>
            </a:lvl1pPr>
          </a:lstStyle>
          <a:p>
            <a:r>
              <a:rPr lang="en-US" dirty="0"/>
              <a:t>Click To Edit Master Title Style</a:t>
            </a:r>
          </a:p>
        </p:txBody>
      </p:sp>
      <p:sp>
        <p:nvSpPr>
          <p:cNvPr id="18" name="Rectangle 17">
            <a:extLst>
              <a:ext uri="{FF2B5EF4-FFF2-40B4-BE49-F238E27FC236}">
                <a16:creationId xmlns:a16="http://schemas.microsoft.com/office/drawing/2014/main" id="{D17F34A8-0320-5946-920A-155D084B2E89}"/>
              </a:ext>
            </a:extLst>
          </p:cNvPr>
          <p:cNvSpPr/>
          <p:nvPr/>
        </p:nvSpPr>
        <p:spPr bwMode="auto">
          <a:xfrm>
            <a:off x="0" y="-1"/>
            <a:ext cx="969264"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9" name="Picture 18" descr="A picture containing drawing, plate&#10;&#10;Description automatically generated">
            <a:extLst>
              <a:ext uri="{FF2B5EF4-FFF2-40B4-BE49-F238E27FC236}">
                <a16:creationId xmlns:a16="http://schemas.microsoft.com/office/drawing/2014/main" id="{1B739695-46B3-9F4D-9369-4E0049757B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804" y="375677"/>
            <a:ext cx="1036919" cy="1036919"/>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67C7911B-51AF-0D4C-A15A-3EF38441AAF4}"/>
              </a:ext>
            </a:extLst>
          </p:cNvPr>
          <p:cNvSpPr txBox="1"/>
          <p:nvPr/>
        </p:nvSpPr>
        <p:spPr>
          <a:xfrm>
            <a:off x="1133242" y="4628546"/>
            <a:ext cx="5270251" cy="254044"/>
          </a:xfrm>
          <a:prstGeom prst="rect">
            <a:avLst/>
          </a:prstGeom>
          <a:noFill/>
        </p:spPr>
        <p:txBody>
          <a:bodyPr wrap="square" rtlCol="0">
            <a:spAutoFit/>
          </a:bodyPr>
          <a:lstStyle/>
          <a:p>
            <a:r>
              <a:rPr lang="en-US" sz="1051" kern="2000" spc="20" baseline="0" dirty="0">
                <a:solidFill>
                  <a:srgbClr val="404041"/>
                </a:solidFill>
              </a:rPr>
              <a:t>WEALTH ADVISORY  |  OUTSOURCING  |  AUDIT, TAX, AND CONSULTING</a:t>
            </a:r>
          </a:p>
        </p:txBody>
      </p:sp>
      <p:sp>
        <p:nvSpPr>
          <p:cNvPr id="21" name="Rectangle 20">
            <a:extLst>
              <a:ext uri="{FF2B5EF4-FFF2-40B4-BE49-F238E27FC236}">
                <a16:creationId xmlns:a16="http://schemas.microsoft.com/office/drawing/2014/main" id="{C9E9112C-F1AA-A040-8562-9B14C2183FFF}"/>
              </a:ext>
            </a:extLst>
          </p:cNvPr>
          <p:cNvSpPr/>
          <p:nvPr/>
        </p:nvSpPr>
        <p:spPr>
          <a:xfrm>
            <a:off x="1138943" y="4848745"/>
            <a:ext cx="4981680" cy="192489"/>
          </a:xfrm>
          <a:prstGeom prst="rect">
            <a:avLst/>
          </a:prstGeom>
        </p:spPr>
        <p:txBody>
          <a:bodyPr wrap="square">
            <a:spAutoFit/>
          </a:bodyPr>
          <a:lstStyle/>
          <a:p>
            <a:pPr>
              <a:buNone/>
            </a:pPr>
            <a:r>
              <a:rPr lang="en-US" sz="651" dirty="0">
                <a:solidFill>
                  <a:srgbClr val="404041"/>
                </a:solidFill>
              </a:rPr>
              <a:t>Investment advisory services are offered through CliftonLarsonAllen Wealth Advisors, LLC, an SEC-registered investment advisor</a:t>
            </a:r>
          </a:p>
        </p:txBody>
      </p:sp>
      <p:pic>
        <p:nvPicPr>
          <p:cNvPr id="11" name="Picture 10">
            <a:extLst>
              <a:ext uri="{FF2B5EF4-FFF2-40B4-BE49-F238E27FC236}">
                <a16:creationId xmlns:a16="http://schemas.microsoft.com/office/drawing/2014/main" id="{1403A1EF-A555-4A79-8815-7B1F8B14FC0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Tree>
    <p:extLst>
      <p:ext uri="{BB962C8B-B14F-4D97-AF65-F5344CB8AC3E}">
        <p14:creationId xmlns:p14="http://schemas.microsoft.com/office/powerpoint/2010/main" val="1186614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74464"/>
          </a:xfrm>
          <a:prstGeom prst="rect">
            <a:avLst/>
          </a:prstGeom>
        </p:spPr>
      </p:pic>
      <p:sp>
        <p:nvSpPr>
          <p:cNvPr id="13" name="Rectangle 12"/>
          <p:cNvSpPr/>
          <p:nvPr/>
        </p:nvSpPr>
        <p:spPr bwMode="auto">
          <a:xfrm>
            <a:off x="0" y="4242547"/>
            <a:ext cx="9144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0" name="TextBox 29"/>
          <p:cNvSpPr txBox="1"/>
          <p:nvPr/>
        </p:nvSpPr>
        <p:spPr>
          <a:xfrm>
            <a:off x="497903" y="3532040"/>
            <a:ext cx="5029200" cy="253916"/>
          </a:xfrm>
          <a:prstGeom prst="rect">
            <a:avLst/>
          </a:prstGeom>
          <a:noFill/>
        </p:spPr>
        <p:txBody>
          <a:bodyPr wrap="square" rtlCol="0">
            <a:spAutoFit/>
          </a:bodyPr>
          <a:lstStyle/>
          <a:p>
            <a:r>
              <a:rPr lang="en-US" sz="1050" kern="2000" spc="20" baseline="0" dirty="0">
                <a:solidFill>
                  <a:schemeClr val="bg1"/>
                </a:solidFill>
              </a:rPr>
              <a:t>WEALTH ADVISORY  |  OUTSOURCING  |  AUDIT, TAX, AND CONSULTING</a:t>
            </a:r>
          </a:p>
        </p:txBody>
      </p:sp>
      <p:sp>
        <p:nvSpPr>
          <p:cNvPr id="6" name="Rectangle 5"/>
          <p:cNvSpPr/>
          <p:nvPr/>
        </p:nvSpPr>
        <p:spPr>
          <a:xfrm>
            <a:off x="505503" y="3761384"/>
            <a:ext cx="4572000" cy="192360"/>
          </a:xfrm>
          <a:prstGeom prst="rect">
            <a:avLst/>
          </a:prstGeom>
        </p:spPr>
        <p:txBody>
          <a:bodyPr>
            <a:spAutoFit/>
          </a:bodyPr>
          <a:lstStyle/>
          <a:p>
            <a:pPr>
              <a:buNone/>
            </a:pPr>
            <a:r>
              <a:rPr lang="en-US" sz="650"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rPr>
              <a:t>©2018 CliftonLarsonAllen LLP</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08745"/>
            <a:ext cx="590710" cy="595802"/>
          </a:xfrm>
          <a:prstGeom prst="rect">
            <a:avLst/>
          </a:prstGeom>
        </p:spPr>
      </p:pic>
      <p:sp>
        <p:nvSpPr>
          <p:cNvPr id="15" name="Rectangle 14"/>
          <p:cNvSpPr/>
          <p:nvPr/>
        </p:nvSpPr>
        <p:spPr bwMode="auto">
          <a:xfrm>
            <a:off x="9691577" y="952487"/>
            <a:ext cx="2590800" cy="395026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
        <p:nvSpPr>
          <p:cNvPr id="16" name="Rectangle 4"/>
          <p:cNvSpPr>
            <a:spLocks noGrp="1" noChangeArrowheads="1"/>
          </p:cNvSpPr>
          <p:nvPr>
            <p:ph type="subTitle" idx="1" hasCustomPrompt="1"/>
          </p:nvPr>
        </p:nvSpPr>
        <p:spPr>
          <a:xfrm>
            <a:off x="391960" y="1696116"/>
            <a:ext cx="5322835"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p:ph type="title" hasCustomPrompt="1"/>
          </p:nvPr>
        </p:nvSpPr>
        <p:spPr>
          <a:xfrm>
            <a:off x="391960" y="190250"/>
            <a:ext cx="5322835" cy="1394460"/>
          </a:xfrm>
          <a:noFill/>
        </p:spPr>
        <p:txBody>
          <a:bodyPr anchor="b"/>
          <a:lstStyle>
            <a:lvl1pPr>
              <a:defRPr sz="2800">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3"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939393"/>
                </a:solidFill>
              </a:rPr>
              <a:t>©2018 CliftonLarsonAllen LLP</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1" y="499097"/>
            <a:ext cx="698839" cy="704864"/>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304800" y="4500416"/>
            <a:ext cx="5029200" cy="253916"/>
          </a:xfrm>
          <a:prstGeom prst="rect">
            <a:avLst/>
          </a:prstGeom>
          <a:noFill/>
        </p:spPr>
        <p:txBody>
          <a:bodyPr wrap="square" rtlCol="0">
            <a:spAutoFit/>
          </a:bodyPr>
          <a:lstStyle/>
          <a:p>
            <a:r>
              <a:rPr lang="en-US" sz="1050" kern="2000" spc="20" baseline="0" dirty="0">
                <a:solidFill>
                  <a:schemeClr val="accent2">
                    <a:lumMod val="40000"/>
                    <a:lumOff val="60000"/>
                  </a:schemeClr>
                </a:solidFill>
              </a:rPr>
              <a:t>WEALTH ADVISORY  |  OUTSOURCING  |  AUDIT, TAX, AND CONSULTING</a:t>
            </a:r>
          </a:p>
        </p:txBody>
      </p:sp>
      <p:sp>
        <p:nvSpPr>
          <p:cNvPr id="21" name="Rectangle 20"/>
          <p:cNvSpPr/>
          <p:nvPr userDrawn="1"/>
        </p:nvSpPr>
        <p:spPr>
          <a:xfrm>
            <a:off x="318978" y="4729760"/>
            <a:ext cx="4572000" cy="192360"/>
          </a:xfrm>
          <a:prstGeom prst="rect">
            <a:avLst/>
          </a:prstGeom>
        </p:spPr>
        <p:txBody>
          <a:bodyPr>
            <a:spAutoFit/>
          </a:bodyPr>
          <a:lstStyle/>
          <a:p>
            <a:pPr>
              <a:buNone/>
            </a:pPr>
            <a:r>
              <a:rPr lang="en-US" sz="650" dirty="0">
                <a:solidFill>
                  <a:schemeClr val="accent2">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304800" y="3302262"/>
            <a:ext cx="489166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304800" y="2236904"/>
            <a:ext cx="4891668" cy="1008920"/>
          </a:xfrm>
          <a:noFill/>
        </p:spPr>
        <p:txBody>
          <a:bodyPr anchor="b" anchorCtr="0"/>
          <a:lstStyle>
            <a:lvl1pPr algn="l">
              <a:defRPr sz="2400">
                <a:solidFill>
                  <a:schemeClr val="bg1"/>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3" descr="A sunset over a sandy beach next to the ocean&#10;&#10;Description automatically generated">
            <a:extLst>
              <a:ext uri="{FF2B5EF4-FFF2-40B4-BE49-F238E27FC236}">
                <a16:creationId xmlns:a16="http://schemas.microsoft.com/office/drawing/2014/main" id="{25CFA9BF-7845-C34E-BBCA-B05ACF99E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64" y="1"/>
            <a:ext cx="8174736" cy="4474464"/>
          </a:xfrm>
          <a:prstGeom prst="rect">
            <a:avLst/>
          </a:prstGeom>
        </p:spPr>
      </p:pic>
      <p:sp>
        <p:nvSpPr>
          <p:cNvPr id="18" name="Rectangle 17">
            <a:extLst>
              <a:ext uri="{FF2B5EF4-FFF2-40B4-BE49-F238E27FC236}">
                <a16:creationId xmlns:a16="http://schemas.microsoft.com/office/drawing/2014/main" id="{1514AF5F-07F6-F345-8FB4-833E2585C299}"/>
              </a:ext>
            </a:extLst>
          </p:cNvPr>
          <p:cNvSpPr/>
          <p:nvPr/>
        </p:nvSpPr>
        <p:spPr bwMode="auto">
          <a:xfrm>
            <a:off x="9307978" y="810761"/>
            <a:ext cx="2773139" cy="352197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50" indent="-285750"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PPT\HD Version Images\Main Title Slide</a:t>
            </a:r>
          </a:p>
          <a:p>
            <a:pPr marL="285750" indent="-285750"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sp>
        <p:nvSpPr>
          <p:cNvPr id="20" name="Date Placeholder 3">
            <a:extLst>
              <a:ext uri="{FF2B5EF4-FFF2-40B4-BE49-F238E27FC236}">
                <a16:creationId xmlns:a16="http://schemas.microsoft.com/office/drawing/2014/main" id="{B6904958-641B-B54F-BCED-230F1F1A2526}"/>
              </a:ext>
            </a:extLst>
          </p:cNvPr>
          <p:cNvSpPr txBox="1">
            <a:spLocks/>
          </p:cNvSpPr>
          <p:nvPr/>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rgbClr val="404041"/>
                </a:solidFill>
              </a:rPr>
              <a:t>©2021 CliftonLarsonAllen LLP</a:t>
            </a:r>
          </a:p>
        </p:txBody>
      </p:sp>
      <p:sp>
        <p:nvSpPr>
          <p:cNvPr id="21" name="Rectangle 4">
            <a:extLst>
              <a:ext uri="{FF2B5EF4-FFF2-40B4-BE49-F238E27FC236}">
                <a16:creationId xmlns:a16="http://schemas.microsoft.com/office/drawing/2014/main" id="{930D31D1-2846-D74D-B74F-3CA7C3E4A3BE}"/>
              </a:ext>
            </a:extLst>
          </p:cNvPr>
          <p:cNvSpPr>
            <a:spLocks noGrp="1" noChangeArrowheads="1"/>
          </p:cNvSpPr>
          <p:nvPr>
            <p:ph type="subTitle" idx="1" hasCustomPrompt="1"/>
          </p:nvPr>
        </p:nvSpPr>
        <p:spPr>
          <a:xfrm>
            <a:off x="1133243" y="3836477"/>
            <a:ext cx="4429358"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22" name="Title 1">
            <a:extLst>
              <a:ext uri="{FF2B5EF4-FFF2-40B4-BE49-F238E27FC236}">
                <a16:creationId xmlns:a16="http://schemas.microsoft.com/office/drawing/2014/main" id="{6DDFE370-D0D2-DE40-9FBA-EE55148E43ED}"/>
              </a:ext>
            </a:extLst>
          </p:cNvPr>
          <p:cNvSpPr>
            <a:spLocks noGrp="1"/>
          </p:cNvSpPr>
          <p:nvPr>
            <p:ph type="title" hasCustomPrompt="1"/>
          </p:nvPr>
        </p:nvSpPr>
        <p:spPr>
          <a:xfrm>
            <a:off x="1133243" y="2330611"/>
            <a:ext cx="4429358" cy="1394460"/>
          </a:xfrm>
          <a:noFill/>
        </p:spPr>
        <p:txBody>
          <a:bodyPr anchor="b"/>
          <a:lstStyle>
            <a:lvl1pPr>
              <a:defRPr sz="3600">
                <a:solidFill>
                  <a:schemeClr val="bg1"/>
                </a:solidFill>
              </a:defRPr>
            </a:lvl1pPr>
          </a:lstStyle>
          <a:p>
            <a:r>
              <a:rPr lang="en-US" dirty="0"/>
              <a:t>Click To Edit Master Title Style</a:t>
            </a:r>
          </a:p>
        </p:txBody>
      </p:sp>
      <p:sp>
        <p:nvSpPr>
          <p:cNvPr id="23" name="Rectangle 22">
            <a:extLst>
              <a:ext uri="{FF2B5EF4-FFF2-40B4-BE49-F238E27FC236}">
                <a16:creationId xmlns:a16="http://schemas.microsoft.com/office/drawing/2014/main" id="{A6AFF785-24FF-8E40-A23A-FABB594BB2AD}"/>
              </a:ext>
            </a:extLst>
          </p:cNvPr>
          <p:cNvSpPr/>
          <p:nvPr/>
        </p:nvSpPr>
        <p:spPr bwMode="auto">
          <a:xfrm>
            <a:off x="0" y="0"/>
            <a:ext cx="969264" cy="51435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4" name="Picture 23" descr="A picture containing drawing, plate&#10;&#10;Description automatically generated">
            <a:extLst>
              <a:ext uri="{FF2B5EF4-FFF2-40B4-BE49-F238E27FC236}">
                <a16:creationId xmlns:a16="http://schemas.microsoft.com/office/drawing/2014/main" id="{78F761EC-A83C-1649-96D6-5D8A4A7DEA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804" y="375677"/>
            <a:ext cx="1036919" cy="1036919"/>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054D0E23-98EB-2542-8B54-64425559115E}"/>
              </a:ext>
            </a:extLst>
          </p:cNvPr>
          <p:cNvSpPr txBox="1"/>
          <p:nvPr/>
        </p:nvSpPr>
        <p:spPr>
          <a:xfrm>
            <a:off x="1133242" y="4628546"/>
            <a:ext cx="5270251" cy="254044"/>
          </a:xfrm>
          <a:prstGeom prst="rect">
            <a:avLst/>
          </a:prstGeom>
          <a:noFill/>
        </p:spPr>
        <p:txBody>
          <a:bodyPr wrap="square" rtlCol="0">
            <a:spAutoFit/>
          </a:bodyPr>
          <a:lstStyle/>
          <a:p>
            <a:r>
              <a:rPr lang="en-US" sz="1051" kern="2000" spc="20" baseline="0" dirty="0">
                <a:solidFill>
                  <a:srgbClr val="404041"/>
                </a:solidFill>
              </a:rPr>
              <a:t>WEALTH ADVISORY  |  OUTSOURCING  |  AUDIT, TAX, AND CONSULTING</a:t>
            </a:r>
          </a:p>
        </p:txBody>
      </p:sp>
      <p:sp>
        <p:nvSpPr>
          <p:cNvPr id="26" name="Rectangle 25">
            <a:extLst>
              <a:ext uri="{FF2B5EF4-FFF2-40B4-BE49-F238E27FC236}">
                <a16:creationId xmlns:a16="http://schemas.microsoft.com/office/drawing/2014/main" id="{627C14FC-CDF4-8C43-AC24-2F5DD9058D7F}"/>
              </a:ext>
            </a:extLst>
          </p:cNvPr>
          <p:cNvSpPr/>
          <p:nvPr/>
        </p:nvSpPr>
        <p:spPr>
          <a:xfrm>
            <a:off x="1138943" y="4848745"/>
            <a:ext cx="4981680" cy="192489"/>
          </a:xfrm>
          <a:prstGeom prst="rect">
            <a:avLst/>
          </a:prstGeom>
        </p:spPr>
        <p:txBody>
          <a:bodyPr wrap="square">
            <a:spAutoFit/>
          </a:bodyPr>
          <a:lstStyle/>
          <a:p>
            <a:pPr>
              <a:buNone/>
            </a:pPr>
            <a:r>
              <a:rPr lang="en-US" sz="651" dirty="0">
                <a:solidFill>
                  <a:srgbClr val="404041"/>
                </a:solidFill>
              </a:rPr>
              <a:t>Investment advisory services are offered through CliftonLarsonAllen Wealth Advisors, LLC, an SEC-registered investment advisor</a:t>
            </a:r>
          </a:p>
        </p:txBody>
      </p:sp>
      <p:pic>
        <p:nvPicPr>
          <p:cNvPr id="11" name="Picture 10">
            <a:extLst>
              <a:ext uri="{FF2B5EF4-FFF2-40B4-BE49-F238E27FC236}">
                <a16:creationId xmlns:a16="http://schemas.microsoft.com/office/drawing/2014/main" id="{8F61A2F1-C0DC-4BA5-BA3C-75CBA36FA16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5293144" y="4483652"/>
            <a:ext cx="3539189" cy="390963"/>
          </a:xfrm>
          <a:prstGeom prst="rect">
            <a:avLst/>
          </a:prstGeom>
        </p:spPr>
      </p:pic>
    </p:spTree>
    <p:extLst>
      <p:ext uri="{BB962C8B-B14F-4D97-AF65-F5344CB8AC3E}">
        <p14:creationId xmlns:p14="http://schemas.microsoft.com/office/powerpoint/2010/main" val="343419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457200" y="10858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78199BCF-DB07-7846-9BA4-41933ADF05E7}"/>
              </a:ext>
            </a:extLst>
          </p:cNvPr>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1931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3" name="Picture 2" descr="A person in a white shirt&#10;&#10;Description automatically generated">
            <a:extLst>
              <a:ext uri="{FF2B5EF4-FFF2-40B4-BE49-F238E27FC236}">
                <a16:creationId xmlns:a16="http://schemas.microsoft.com/office/drawing/2014/main" id="{87DE58A9-E330-A54E-A59E-49BC4AE4A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pic>
        <p:nvPicPr>
          <p:cNvPr id="14" name="Picture 13">
            <a:extLst>
              <a:ext uri="{FF2B5EF4-FFF2-40B4-BE49-F238E27FC236}">
                <a16:creationId xmlns:a16="http://schemas.microsoft.com/office/drawing/2014/main" id="{86047170-096E-2841-A081-930E1FB4CA24}"/>
              </a:ext>
            </a:extLst>
          </p:cNvPr>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15" name="Rectangle 4">
            <a:extLst>
              <a:ext uri="{FF2B5EF4-FFF2-40B4-BE49-F238E27FC236}">
                <a16:creationId xmlns:a16="http://schemas.microsoft.com/office/drawing/2014/main" id="{52ED2DA4-F764-D145-A5FE-F167E8DC766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7" name="Rectangle 3">
            <a:extLst>
              <a:ext uri="{FF2B5EF4-FFF2-40B4-BE49-F238E27FC236}">
                <a16:creationId xmlns:a16="http://schemas.microsoft.com/office/drawing/2014/main" id="{FE46BAD8-15D5-EC4A-9D96-BE7CFC8FB514}"/>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3" name="TextBox 22">
            <a:extLst>
              <a:ext uri="{FF2B5EF4-FFF2-40B4-BE49-F238E27FC236}">
                <a16:creationId xmlns:a16="http://schemas.microsoft.com/office/drawing/2014/main" id="{2C64FDED-6F7D-9D45-8AD5-D11DF191AA27}"/>
              </a:ext>
            </a:extLst>
          </p:cNvPr>
          <p:cNvSpPr txBox="1"/>
          <p:nvPr/>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4" name="Rectangle 23">
            <a:extLst>
              <a:ext uri="{FF2B5EF4-FFF2-40B4-BE49-F238E27FC236}">
                <a16:creationId xmlns:a16="http://schemas.microsoft.com/office/drawing/2014/main" id="{6681E19F-C2D4-DD42-BD63-02DD4CE86B18}"/>
              </a:ext>
            </a:extLst>
          </p:cNvPr>
          <p:cNvSpPr/>
          <p:nvPr/>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
        <p:nvSpPr>
          <p:cNvPr id="25" name="Date Placeholder 3">
            <a:extLst>
              <a:ext uri="{FF2B5EF4-FFF2-40B4-BE49-F238E27FC236}">
                <a16:creationId xmlns:a16="http://schemas.microsoft.com/office/drawing/2014/main" id="{87B3D939-F025-C845-A42D-2EA98C1CDB3B}"/>
              </a:ext>
            </a:extLst>
          </p:cNvPr>
          <p:cNvSpPr txBox="1">
            <a:spLocks/>
          </p:cNvSpPr>
          <p:nvPr/>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10" name="Picture 9">
            <a:extLst>
              <a:ext uri="{FF2B5EF4-FFF2-40B4-BE49-F238E27FC236}">
                <a16:creationId xmlns:a16="http://schemas.microsoft.com/office/drawing/2014/main" id="{95222EE2-40F7-4407-A472-CE06278450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1" name="TextBox 10">
            <a:extLst>
              <a:ext uri="{FF2B5EF4-FFF2-40B4-BE49-F238E27FC236}">
                <a16:creationId xmlns:a16="http://schemas.microsoft.com/office/drawing/2014/main" id="{C4CF0403-EE90-4496-AD14-2ACC74338473}"/>
              </a:ext>
            </a:extLst>
          </p:cNvPr>
          <p:cNvSpPr txBox="1"/>
          <p:nvPr userDrawn="1"/>
        </p:nvSpPr>
        <p:spPr>
          <a:xfrm>
            <a:off x="304800" y="4500416"/>
            <a:ext cx="5029200" cy="253916"/>
          </a:xfrm>
          <a:prstGeom prst="rect">
            <a:avLst/>
          </a:prstGeom>
          <a:noFill/>
        </p:spPr>
        <p:txBody>
          <a:bodyPr wrap="square" rtlCol="0">
            <a:spAutoFit/>
          </a:bodyPr>
          <a:lstStyle/>
          <a:p>
            <a:r>
              <a:rPr lang="en-US" sz="1050" kern="2000" spc="20" baseline="0" dirty="0">
                <a:solidFill>
                  <a:schemeClr val="accent1">
                    <a:lumMod val="40000"/>
                    <a:lumOff val="60000"/>
                  </a:schemeClr>
                </a:solidFill>
              </a:rPr>
              <a:t>WEALTH ADVISORY  |  OUTSOURCING  |  AUDIT, TAX, AND CONSULTING</a:t>
            </a:r>
          </a:p>
        </p:txBody>
      </p:sp>
      <p:sp>
        <p:nvSpPr>
          <p:cNvPr id="12" name="Rectangle 11">
            <a:extLst>
              <a:ext uri="{FF2B5EF4-FFF2-40B4-BE49-F238E27FC236}">
                <a16:creationId xmlns:a16="http://schemas.microsoft.com/office/drawing/2014/main" id="{A405C7A0-73D8-407A-A019-0E93FB38FB19}"/>
              </a:ext>
            </a:extLst>
          </p:cNvPr>
          <p:cNvSpPr/>
          <p:nvPr userDrawn="1"/>
        </p:nvSpPr>
        <p:spPr>
          <a:xfrm>
            <a:off x="318978" y="4729760"/>
            <a:ext cx="4572000" cy="192360"/>
          </a:xfrm>
          <a:prstGeom prst="rect">
            <a:avLst/>
          </a:prstGeom>
        </p:spPr>
        <p:txBody>
          <a:bodyPr>
            <a:spAutoFit/>
          </a:bodyPr>
          <a:lstStyle/>
          <a:p>
            <a:pPr>
              <a:buNone/>
            </a:pPr>
            <a:r>
              <a:rPr lang="en-US" sz="650" dirty="0">
                <a:solidFill>
                  <a:schemeClr val="accent1">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47116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3" name="Picture 2" descr="A person standing in front of a bicycle&#10;&#10;Description automatically generated">
            <a:extLst>
              <a:ext uri="{FF2B5EF4-FFF2-40B4-BE49-F238E27FC236}">
                <a16:creationId xmlns:a16="http://schemas.microsoft.com/office/drawing/2014/main" id="{DAE7DF7A-69B3-B246-B316-46B6D2ED2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pic>
        <p:nvPicPr>
          <p:cNvPr id="10" name="Picture 9">
            <a:extLst>
              <a:ext uri="{FF2B5EF4-FFF2-40B4-BE49-F238E27FC236}">
                <a16:creationId xmlns:a16="http://schemas.microsoft.com/office/drawing/2014/main" id="{4AAB8947-D1DB-4FA4-BD61-966BAC9B99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2404"/>
          </a:xfrm>
          <a:prstGeom prst="rect">
            <a:avLst/>
          </a:prstGeom>
        </p:spPr>
      </p:pic>
      <p:sp>
        <p:nvSpPr>
          <p:cNvPr id="11" name="TextBox 10">
            <a:extLst>
              <a:ext uri="{FF2B5EF4-FFF2-40B4-BE49-F238E27FC236}">
                <a16:creationId xmlns:a16="http://schemas.microsoft.com/office/drawing/2014/main" id="{DCC33CF1-5240-4ADD-92F6-22694A667A2D}"/>
              </a:ext>
            </a:extLst>
          </p:cNvPr>
          <p:cNvSpPr txBox="1"/>
          <p:nvPr userDrawn="1"/>
        </p:nvSpPr>
        <p:spPr>
          <a:xfrm>
            <a:off x="304800" y="4500416"/>
            <a:ext cx="5029200" cy="253916"/>
          </a:xfrm>
          <a:prstGeom prst="rect">
            <a:avLst/>
          </a:prstGeom>
          <a:noFill/>
        </p:spPr>
        <p:txBody>
          <a:bodyPr wrap="square" rtlCol="0">
            <a:spAutoFit/>
          </a:bodyPr>
          <a:lstStyle/>
          <a:p>
            <a:r>
              <a:rPr lang="en-US" sz="1050" kern="2000" spc="20" baseline="0" dirty="0">
                <a:solidFill>
                  <a:schemeClr val="accent2">
                    <a:lumMod val="40000"/>
                    <a:lumOff val="60000"/>
                  </a:schemeClr>
                </a:solidFill>
              </a:rPr>
              <a:t>WEALTH ADVISORY  |  OUTSOURCING  |  AUDIT, TAX, AND CONSULTING</a:t>
            </a:r>
          </a:p>
        </p:txBody>
      </p:sp>
      <p:sp>
        <p:nvSpPr>
          <p:cNvPr id="12" name="Rectangle 11">
            <a:extLst>
              <a:ext uri="{FF2B5EF4-FFF2-40B4-BE49-F238E27FC236}">
                <a16:creationId xmlns:a16="http://schemas.microsoft.com/office/drawing/2014/main" id="{675EB66B-98FB-4DA7-8F34-803732A29B42}"/>
              </a:ext>
            </a:extLst>
          </p:cNvPr>
          <p:cNvSpPr/>
          <p:nvPr userDrawn="1"/>
        </p:nvSpPr>
        <p:spPr>
          <a:xfrm>
            <a:off x="318978" y="4729760"/>
            <a:ext cx="4572000" cy="192360"/>
          </a:xfrm>
          <a:prstGeom prst="rect">
            <a:avLst/>
          </a:prstGeom>
        </p:spPr>
        <p:txBody>
          <a:bodyPr>
            <a:spAutoFit/>
          </a:bodyPr>
          <a:lstStyle/>
          <a:p>
            <a:pPr>
              <a:buNone/>
            </a:pPr>
            <a:r>
              <a:rPr lang="en-US" sz="650" dirty="0">
                <a:solidFill>
                  <a:schemeClr val="accent2">
                    <a:lumMod val="40000"/>
                    <a:lumOff val="60000"/>
                  </a:scheme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38556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4" name="Picture 3" descr="A person looking at the camera&#10;&#10;Description automatically generated">
            <a:extLst>
              <a:ext uri="{FF2B5EF4-FFF2-40B4-BE49-F238E27FC236}">
                <a16:creationId xmlns:a16="http://schemas.microsoft.com/office/drawing/2014/main" id="{4ECD72FF-C457-B143-8EF7-9572C22B2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9577992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pic>
        <p:nvPicPr>
          <p:cNvPr id="3" name="Picture 2" descr="A picture containing outdoor, water, boat, large&#10;&#10;Description automatically generated">
            <a:extLst>
              <a:ext uri="{FF2B5EF4-FFF2-40B4-BE49-F238E27FC236}">
                <a16:creationId xmlns:a16="http://schemas.microsoft.com/office/drawing/2014/main" id="{364F736B-5E64-624D-A0F8-6E90E1202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265133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pic>
        <p:nvPicPr>
          <p:cNvPr id="4" name="Picture 3" descr="A picture containing outdoor, sun, sunset, water&#10;&#10;Description automatically generated">
            <a:extLst>
              <a:ext uri="{FF2B5EF4-FFF2-40B4-BE49-F238E27FC236}">
                <a16:creationId xmlns:a16="http://schemas.microsoft.com/office/drawing/2014/main" id="{9581DE41-0532-7449-A4C6-6C5EE8BD4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 name="Date Placeholder 3">
            <a:extLst>
              <a:ext uri="{FF2B5EF4-FFF2-40B4-BE49-F238E27FC236}">
                <a16:creationId xmlns:a16="http://schemas.microsoft.com/office/drawing/2014/main" id="{1C8FB07E-023E-3146-B6CE-E0894BC116E5}"/>
              </a:ext>
            </a:extLst>
          </p:cNvPr>
          <p:cNvSpPr txBox="1">
            <a:spLocks/>
          </p:cNvSpPr>
          <p:nvPr/>
        </p:nvSpPr>
        <p:spPr>
          <a:xfrm rot="16200000">
            <a:off x="8115741" y="1321977"/>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bg1"/>
                </a:solidFill>
              </a:rPr>
              <a:t>©2021 CliftonLarsonAllen LLP</a:t>
            </a:r>
          </a:p>
        </p:txBody>
      </p:sp>
      <p:pic>
        <p:nvPicPr>
          <p:cNvPr id="20" name="Picture 19">
            <a:extLst>
              <a:ext uri="{FF2B5EF4-FFF2-40B4-BE49-F238E27FC236}">
                <a16:creationId xmlns:a16="http://schemas.microsoft.com/office/drawing/2014/main" id="{35E4B232-789D-7446-A877-E1E4E4BC12BD}"/>
              </a:ext>
            </a:extLst>
          </p:cNvPr>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228599" y="278439"/>
            <a:ext cx="704088" cy="704864"/>
          </a:xfrm>
          <a:prstGeom prst="rect">
            <a:avLst/>
          </a:prstGeom>
        </p:spPr>
      </p:pic>
      <p:sp>
        <p:nvSpPr>
          <p:cNvPr id="22" name="Rectangle 4">
            <a:extLst>
              <a:ext uri="{FF2B5EF4-FFF2-40B4-BE49-F238E27FC236}">
                <a16:creationId xmlns:a16="http://schemas.microsoft.com/office/drawing/2014/main" id="{BC5FCB9B-D4D2-AF49-A9C6-73F4B39AFBEE}"/>
              </a:ext>
            </a:extLst>
          </p:cNvPr>
          <p:cNvSpPr>
            <a:spLocks noGrp="1" noChangeArrowheads="1"/>
          </p:cNvSpPr>
          <p:nvPr>
            <p:ph type="subTitle" idx="1" hasCustomPrompt="1"/>
          </p:nvPr>
        </p:nvSpPr>
        <p:spPr>
          <a:xfrm>
            <a:off x="228600" y="3945928"/>
            <a:ext cx="3906078"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3" name="Rectangle 3">
            <a:extLst>
              <a:ext uri="{FF2B5EF4-FFF2-40B4-BE49-F238E27FC236}">
                <a16:creationId xmlns:a16="http://schemas.microsoft.com/office/drawing/2014/main" id="{FBE7C5A9-93DA-5844-AEE6-6F1D97F410BF}"/>
              </a:ext>
            </a:extLst>
          </p:cNvPr>
          <p:cNvSpPr>
            <a:spLocks noGrp="1" noChangeArrowheads="1"/>
          </p:cNvSpPr>
          <p:nvPr>
            <p:ph type="ctrTitle" hasCustomPrompt="1"/>
          </p:nvPr>
        </p:nvSpPr>
        <p:spPr>
          <a:xfrm>
            <a:off x="228600" y="2653999"/>
            <a:ext cx="3906078" cy="1235491"/>
          </a:xfrm>
          <a:noFill/>
        </p:spPr>
        <p:txBody>
          <a:bodyPr anchor="b" anchorCtr="0"/>
          <a:lstStyle>
            <a:lvl1pPr algn="l">
              <a:defRPr sz="3600">
                <a:solidFill>
                  <a:schemeClr val="bg1"/>
                </a:solidFill>
              </a:defRPr>
            </a:lvl1pPr>
          </a:lstStyle>
          <a:p>
            <a:r>
              <a:rPr lang="en-US" dirty="0"/>
              <a:t>Click To Edit Master Title Style</a:t>
            </a:r>
          </a:p>
        </p:txBody>
      </p:sp>
      <p:sp>
        <p:nvSpPr>
          <p:cNvPr id="24" name="TextBox 23">
            <a:extLst>
              <a:ext uri="{FF2B5EF4-FFF2-40B4-BE49-F238E27FC236}">
                <a16:creationId xmlns:a16="http://schemas.microsoft.com/office/drawing/2014/main" id="{1DD01A9B-A8A6-3042-90BB-0D9E63EE65C4}"/>
              </a:ext>
            </a:extLst>
          </p:cNvPr>
          <p:cNvSpPr txBox="1"/>
          <p:nvPr/>
        </p:nvSpPr>
        <p:spPr>
          <a:xfrm>
            <a:off x="228599" y="4700082"/>
            <a:ext cx="5270251" cy="254044"/>
          </a:xfrm>
          <a:prstGeom prst="rect">
            <a:avLst/>
          </a:prstGeom>
          <a:noFill/>
        </p:spPr>
        <p:txBody>
          <a:bodyPr wrap="square" rtlCol="0">
            <a:spAutoFit/>
          </a:bodyPr>
          <a:lstStyle/>
          <a:p>
            <a:r>
              <a:rPr lang="en-US" sz="1051" kern="2000" spc="20" baseline="0" dirty="0">
                <a:solidFill>
                  <a:srgbClr val="FFFFFF">
                    <a:alpha val="50000"/>
                  </a:srgbClr>
                </a:solidFill>
              </a:rPr>
              <a:t>WEALTH ADVISORY  |  OUTSOURCING  |  AUDIT, TAX, AND CONSULTING</a:t>
            </a:r>
          </a:p>
        </p:txBody>
      </p:sp>
      <p:sp>
        <p:nvSpPr>
          <p:cNvPr id="25" name="Rectangle 24">
            <a:extLst>
              <a:ext uri="{FF2B5EF4-FFF2-40B4-BE49-F238E27FC236}">
                <a16:creationId xmlns:a16="http://schemas.microsoft.com/office/drawing/2014/main" id="{5E3ED6E9-C9DD-9049-825A-5D04BE7AA59C}"/>
              </a:ext>
            </a:extLst>
          </p:cNvPr>
          <p:cNvSpPr/>
          <p:nvPr/>
        </p:nvSpPr>
        <p:spPr>
          <a:xfrm>
            <a:off x="234300" y="4886282"/>
            <a:ext cx="4981680" cy="192489"/>
          </a:xfrm>
          <a:prstGeom prst="rect">
            <a:avLst/>
          </a:prstGeom>
        </p:spPr>
        <p:txBody>
          <a:bodyPr wrap="square">
            <a:spAutoFit/>
          </a:bodyPr>
          <a:lstStyle/>
          <a:p>
            <a:pPr>
              <a:buNone/>
            </a:pPr>
            <a:r>
              <a:rPr lang="en-US" sz="651" dirty="0">
                <a:solidFill>
                  <a:srgbClr val="FFFFFF">
                    <a:alpha val="50000"/>
                  </a:srgbClr>
                </a:solidFill>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38941216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6.jpg"/><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5.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4.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3.emf"/><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 y="13843"/>
            <a:ext cx="9139932" cy="5141211"/>
          </a:xfrm>
          <a:prstGeom prst="rect">
            <a:avLst/>
          </a:prstGeom>
        </p:spPr>
      </p:pic>
      <p:sp>
        <p:nvSpPr>
          <p:cNvPr id="14" name="Slide Number Placeholder 5"/>
          <p:cNvSpPr>
            <a:spLocks noGrp="1"/>
          </p:cNvSpPr>
          <p:nvPr>
            <p:ph type="sldNum" sz="quarter" idx="4"/>
          </p:nvPr>
        </p:nvSpPr>
        <p:spPr>
          <a:xfrm>
            <a:off x="8686800" y="4743450"/>
            <a:ext cx="395782" cy="342900"/>
          </a:xfrm>
          <a:prstGeom prst="rect">
            <a:avLst/>
          </a:prstGeom>
        </p:spPr>
        <p:txBody>
          <a:bodyPr anchor="ctr" anchorCtr="0"/>
          <a:lstStyle>
            <a:lvl1pPr algn="r">
              <a:defRPr sz="900"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E24598-D429-A34B-B4A6-5808099B37D3}" type="slidenum">
              <a:rPr kumimoji="0" lang="en-US" sz="9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74084" name="Rectangle 4"/>
          <p:cNvSpPr>
            <a:spLocks noGrp="1" noChangeArrowheads="1"/>
          </p:cNvSpPr>
          <p:nvPr>
            <p:ph type="title"/>
          </p:nvPr>
        </p:nvSpPr>
        <p:spPr bwMode="auto">
          <a:xfrm>
            <a:off x="457200" y="13335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876300"/>
            <a:ext cx="82296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1104" y="4333007"/>
            <a:ext cx="8235696" cy="1437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1"/>
                </a:solidFill>
                <a:latin typeface="Calibri" pitchFamily="34" charset="0"/>
                <a:cs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14142"/>
              </a:solidFill>
              <a:effectLst/>
              <a:uLnTx/>
              <a:uFillTx/>
              <a:latin typeface="Calibri" pitchFamily="34" charset="0"/>
              <a:ea typeface="+mn-ea"/>
              <a:cs typeface="Calibri" pitchFamily="34" charset="0"/>
            </a:endParaRPr>
          </a:p>
        </p:txBody>
      </p:sp>
      <p:sp>
        <p:nvSpPr>
          <p:cNvPr id="7" name="TextBox 6"/>
          <p:cNvSpPr txBox="1"/>
          <p:nvPr userDrawn="1"/>
        </p:nvSpPr>
        <p:spPr>
          <a:xfrm rot="5400000">
            <a:off x="7893308" y="3917692"/>
            <a:ext cx="222885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FFFFFF">
                    <a:lumMod val="75000"/>
                  </a:srgbClr>
                </a:solidFill>
                <a:effectLst/>
                <a:uLnTx/>
                <a:uFillTx/>
                <a:latin typeface="Calibri"/>
                <a:ea typeface="+mn-ea"/>
                <a:cs typeface="+mn-cs"/>
              </a:rPr>
              <a:t>©2018 CliftonLarsonAllen LLP  |  Internal use only</a:t>
            </a:r>
          </a:p>
        </p:txBody>
      </p:sp>
    </p:spTree>
    <p:extLst>
      <p:ext uri="{BB962C8B-B14F-4D97-AF65-F5344CB8AC3E}">
        <p14:creationId xmlns:p14="http://schemas.microsoft.com/office/powerpoint/2010/main" val="888604229"/>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rtl="0" eaLnBrk="1" fontAlgn="base" hangingPunct="1">
        <a:spcBef>
          <a:spcPct val="0"/>
        </a:spcBef>
        <a:spcAft>
          <a:spcPct val="0"/>
        </a:spcAft>
        <a:defRPr sz="3300" b="1" i="0" u="none">
          <a:solidFill>
            <a:srgbClr val="2080B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rgbClr val="474747"/>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74747"/>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74747"/>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74747"/>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74747"/>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E9DBD-F524-4141-811A-ABCFA0174B2E}"/>
              </a:ext>
            </a:extLst>
          </p:cNvPr>
          <p:cNvPicPr>
            <a:picLocks noChangeAspect="1"/>
          </p:cNvPicPr>
          <p:nvPr/>
        </p:nvPicPr>
        <p:blipFill>
          <a:blip r:embed="rId22"/>
          <a:stretch>
            <a:fillRect/>
          </a:stretch>
        </p:blipFill>
        <p:spPr>
          <a:xfrm>
            <a:off x="0" y="4737100"/>
            <a:ext cx="9144000" cy="406400"/>
          </a:xfrm>
          <a:prstGeom prst="rect">
            <a:avLst/>
          </a:prstGeom>
        </p:spPr>
      </p:pic>
      <p:sp>
        <p:nvSpPr>
          <p:cNvPr id="14" name="Slide Number Placeholder 5"/>
          <p:cNvSpPr>
            <a:spLocks noGrp="1"/>
          </p:cNvSpPr>
          <p:nvPr>
            <p:ph type="sldNum" sz="quarter" idx="4"/>
          </p:nvPr>
        </p:nvSpPr>
        <p:spPr>
          <a:xfrm>
            <a:off x="8686800" y="4781550"/>
            <a:ext cx="395782" cy="342900"/>
          </a:xfrm>
          <a:prstGeom prst="rect">
            <a:avLst/>
          </a:prstGeom>
        </p:spPr>
        <p:txBody>
          <a:bodyPr anchor="ctr" anchorCtr="0"/>
          <a:lstStyle>
            <a:lvl1pPr algn="r">
              <a:defRPr sz="900" b="1">
                <a:solidFill>
                  <a:schemeClr val="bg1">
                    <a:alpha val="5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457200" y="3429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457200" y="1087656"/>
            <a:ext cx="8229600" cy="3255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457200" y="4324350"/>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1">
                    <a:lumMod val="60000"/>
                    <a:lumOff val="40000"/>
                  </a:schemeClr>
                </a:solidFill>
              </a:rPr>
              <a:t>©2021 CliftonLarsonAllen LLP</a:t>
            </a:r>
          </a:p>
        </p:txBody>
      </p:sp>
      <p:pic>
        <p:nvPicPr>
          <p:cNvPr id="17" name="Picture 16">
            <a:extLst>
              <a:ext uri="{FF2B5EF4-FFF2-40B4-BE49-F238E27FC236}">
                <a16:creationId xmlns:a16="http://schemas.microsoft.com/office/drawing/2014/main" id="{B7D2554F-D962-294D-BC32-6DCF8850772F}"/>
              </a:ext>
            </a:extLst>
          </p:cNvPr>
          <p:cNvPicPr preferRelativeResize="0">
            <a:picLocks/>
          </p:cNvPicPr>
          <p:nvPr/>
        </p:nvPicPr>
        <p:blipFill>
          <a:blip r:embed="rId23" cstate="screen">
            <a:extLst>
              <a:ext uri="{28A0092B-C50C-407E-A947-70E740481C1C}">
                <a14:useLocalDpi xmlns:a14="http://schemas.microsoft.com/office/drawing/2010/main"/>
              </a:ext>
            </a:extLst>
          </a:blip>
          <a:stretch>
            <a:fillRect/>
          </a:stretch>
        </p:blipFill>
        <p:spPr>
          <a:xfrm>
            <a:off x="182880" y="4815840"/>
            <a:ext cx="274320" cy="274320"/>
          </a:xfrm>
          <a:prstGeom prst="rect">
            <a:avLst/>
          </a:prstGeom>
        </p:spPr>
      </p:pic>
      <p:pic>
        <p:nvPicPr>
          <p:cNvPr id="18" name="Picture 17" descr="A close up of a logo&#10;&#10;Description automatically generated">
            <a:extLst>
              <a:ext uri="{FF2B5EF4-FFF2-40B4-BE49-F238E27FC236}">
                <a16:creationId xmlns:a16="http://schemas.microsoft.com/office/drawing/2014/main" id="{5F93077F-F711-FE43-BB4C-1819E8D043D1}"/>
              </a:ext>
            </a:extLst>
          </p:cNvPr>
          <p:cNvPicPr>
            <a:picLocks noChangeAspect="1"/>
          </p:cNvPicPr>
          <p:nvPr/>
        </p:nvPicPr>
        <p:blipFill>
          <a:blip r:embed="rId24" cstate="screen">
            <a:alphaModFix amt="15000"/>
            <a:extLst>
              <a:ext uri="{28A0092B-C50C-407E-A947-70E740481C1C}">
                <a14:useLocalDpi xmlns:a14="http://schemas.microsoft.com/office/drawing/2010/main"/>
              </a:ext>
            </a:extLst>
          </a:blip>
          <a:stretch>
            <a:fillRect/>
          </a:stretch>
        </p:blipFill>
        <p:spPr>
          <a:xfrm>
            <a:off x="8032007" y="4495801"/>
            <a:ext cx="654793" cy="251996"/>
          </a:xfrm>
          <a:prstGeom prst="rect">
            <a:avLst/>
          </a:prstGeom>
          <a:effectLst/>
        </p:spPr>
      </p:pic>
      <p:pic>
        <p:nvPicPr>
          <p:cNvPr id="11" name="Picture 10">
            <a:extLst>
              <a:ext uri="{FF2B5EF4-FFF2-40B4-BE49-F238E27FC236}">
                <a16:creationId xmlns:a16="http://schemas.microsoft.com/office/drawing/2014/main" id="{158F80D7-0E35-9E41-8CEE-E56F04086B3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181544" y="4875478"/>
            <a:ext cx="1328777" cy="154330"/>
          </a:xfrm>
          <a:prstGeom prst="rect">
            <a:avLst/>
          </a:prstGeom>
        </p:spPr>
      </p:pic>
      <p:pic>
        <p:nvPicPr>
          <p:cNvPr id="12" name="Picture 11">
            <a:extLst>
              <a:ext uri="{FF2B5EF4-FFF2-40B4-BE49-F238E27FC236}">
                <a16:creationId xmlns:a16="http://schemas.microsoft.com/office/drawing/2014/main" id="{CD76D5C4-7BF1-44EC-AA61-E3958A95C346}"/>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t="75185" b="17071"/>
          <a:stretch/>
        </p:blipFill>
        <p:spPr>
          <a:xfrm>
            <a:off x="-259" y="4766733"/>
            <a:ext cx="9137820" cy="397934"/>
          </a:xfrm>
          <a:prstGeom prst="rect">
            <a:avLst/>
          </a:prstGeom>
        </p:spPr>
      </p:pic>
      <p:sp>
        <p:nvSpPr>
          <p:cNvPr id="13" name="TextBox 12">
            <a:extLst>
              <a:ext uri="{FF2B5EF4-FFF2-40B4-BE49-F238E27FC236}">
                <a16:creationId xmlns:a16="http://schemas.microsoft.com/office/drawing/2014/main" id="{9974F6B6-9469-4070-888E-AE07211EF104}"/>
              </a:ext>
            </a:extLst>
          </p:cNvPr>
          <p:cNvSpPr txBox="1"/>
          <p:nvPr userDrawn="1"/>
        </p:nvSpPr>
        <p:spPr>
          <a:xfrm>
            <a:off x="794650" y="4825690"/>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mn-lt"/>
                <a:ea typeface="+mn-ea"/>
                <a:cs typeface="+mn-cs"/>
              </a:rPr>
              <a:t>Create Opportunities</a:t>
            </a:r>
            <a:endParaRPr lang="en-US" sz="1100" b="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2174150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661" r:id="rId19"/>
    <p:sldLayoutId id="2147483663" r:id="rId20"/>
  </p:sldLayoutIdLst>
  <p:hf hdr="0" ftr="0" dt="0"/>
  <p:txStyles>
    <p:titleStyle>
      <a:lvl1pPr algn="l" rtl="0" eaLnBrk="1" fontAlgn="base" hangingPunct="1">
        <a:spcBef>
          <a:spcPct val="0"/>
        </a:spcBef>
        <a:spcAft>
          <a:spcPct val="0"/>
        </a:spcAft>
        <a:defRPr sz="3200" b="0">
          <a:solidFill>
            <a:srgbClr val="2180B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400" b="1">
          <a:solidFill>
            <a:srgbClr val="40404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a:solidFill>
            <a:srgbClr val="40404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1600">
          <a:solidFill>
            <a:srgbClr val="40404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sz="1400">
          <a:solidFill>
            <a:srgbClr val="40404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sz="1400">
          <a:solidFill>
            <a:srgbClr val="40404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acfe.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78562" y="4082543"/>
            <a:ext cx="7320971" cy="367202"/>
          </a:xfrm>
        </p:spPr>
        <p:txBody>
          <a:bodyPr/>
          <a:lstStyle/>
          <a:p>
            <a:r>
              <a:rPr lang="en-US" dirty="0"/>
              <a:t>2021 AGA Virtual Professional Development Training - April 6, 2021</a:t>
            </a:r>
          </a:p>
        </p:txBody>
      </p:sp>
      <p:sp>
        <p:nvSpPr>
          <p:cNvPr id="4" name="Title 3"/>
          <p:cNvSpPr>
            <a:spLocks noGrp="1"/>
          </p:cNvSpPr>
          <p:nvPr>
            <p:ph type="title"/>
          </p:nvPr>
        </p:nvSpPr>
        <p:spPr>
          <a:xfrm>
            <a:off x="1078562" y="2089004"/>
            <a:ext cx="4328829" cy="1825674"/>
          </a:xfrm>
        </p:spPr>
        <p:txBody>
          <a:bodyPr/>
          <a:lstStyle/>
          <a:p>
            <a:r>
              <a:rPr lang="en-US" sz="3600" dirty="0"/>
              <a:t>Understanding the Impact of Fraud in Business</a:t>
            </a:r>
          </a:p>
        </p:txBody>
      </p:sp>
    </p:spTree>
    <p:extLst>
      <p:ext uri="{BB962C8B-B14F-4D97-AF65-F5344CB8AC3E}">
        <p14:creationId xmlns:p14="http://schemas.microsoft.com/office/powerpoint/2010/main" val="155414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38" y="329660"/>
            <a:ext cx="7186462" cy="685800"/>
          </a:xfrm>
        </p:spPr>
        <p:txBody>
          <a:bodyPr/>
          <a:lstStyle/>
          <a:p>
            <a:r>
              <a:rPr lang="en-US" sz="2400" dirty="0"/>
              <a:t>ACFE </a:t>
            </a:r>
            <a:r>
              <a:rPr lang="en-US" sz="2400" i="1" dirty="0"/>
              <a:t>Report to the Nations</a:t>
            </a:r>
            <a:r>
              <a:rPr lang="en-US" sz="2400" dirty="0"/>
              <a:t> 2020</a:t>
            </a:r>
          </a:p>
        </p:txBody>
      </p:sp>
      <p:sp>
        <p:nvSpPr>
          <p:cNvPr id="4" name="Rectangle 3"/>
          <p:cNvSpPr>
            <a:spLocks noGrp="1" noChangeArrowheads="1"/>
          </p:cNvSpPr>
          <p:nvPr>
            <p:ph idx="1"/>
          </p:nvPr>
        </p:nvSpPr>
        <p:spPr>
          <a:xfrm>
            <a:off x="471638" y="919219"/>
            <a:ext cx="4919069" cy="3477024"/>
          </a:xfrm>
        </p:spPr>
        <p:txBody>
          <a:bodyPr/>
          <a:lstStyle/>
          <a:p>
            <a:pPr>
              <a:spcAft>
                <a:spcPts val="450"/>
              </a:spcAft>
            </a:pPr>
            <a:r>
              <a:rPr lang="en-US" altLang="en-US" sz="1800" dirty="0"/>
              <a:t>Report to the Nations 2020 Global Study on Occupational Fraud and Abuse</a:t>
            </a:r>
          </a:p>
          <a:p>
            <a:pPr>
              <a:spcAft>
                <a:spcPts val="450"/>
              </a:spcAft>
            </a:pPr>
            <a:r>
              <a:rPr lang="en-US" altLang="en-US" sz="1800" dirty="0"/>
              <a:t>Bi-Annual Report</a:t>
            </a:r>
          </a:p>
          <a:p>
            <a:pPr>
              <a:spcAft>
                <a:spcPts val="450"/>
              </a:spcAft>
            </a:pPr>
            <a:r>
              <a:rPr lang="en-US" altLang="en-US" sz="1800" dirty="0"/>
              <a:t>Analysis of 2,504 cases of occupational fraud across 125 countries</a:t>
            </a:r>
          </a:p>
          <a:p>
            <a:pPr>
              <a:spcAft>
                <a:spcPts val="450"/>
              </a:spcAft>
            </a:pPr>
            <a:r>
              <a:rPr lang="en-US" altLang="en-US" sz="1800" dirty="0"/>
              <a:t>Results based on 2019 Global Fraud Survey opened to CFEs about their single largest fraud case investigation completed between January 2018 and September 2019</a:t>
            </a:r>
          </a:p>
          <a:p>
            <a:pPr>
              <a:spcAft>
                <a:spcPts val="450"/>
              </a:spcAft>
            </a:pPr>
            <a:r>
              <a:rPr lang="en-US" altLang="en-US" sz="1800" dirty="0"/>
              <a:t>First ACFE Report to the Nations was issued in 1996</a:t>
            </a:r>
          </a:p>
          <a:p>
            <a:pPr marL="0" indent="0">
              <a:buNone/>
            </a:pPr>
            <a:endParaRPr lang="en-US" altLang="en-US" sz="1500" dirty="0"/>
          </a:p>
          <a:p>
            <a:endParaRPr lang="en-US" altLang="en-US" sz="1500" dirty="0"/>
          </a:p>
        </p:txBody>
      </p:sp>
      <p:sp>
        <p:nvSpPr>
          <p:cNvPr id="5" name="Slide Number Placeholder 4"/>
          <p:cNvSpPr>
            <a:spLocks noGrp="1"/>
          </p:cNvSpPr>
          <p:nvPr>
            <p:ph type="sldNum" sz="quarter" idx="4"/>
          </p:nvPr>
        </p:nvSpPr>
        <p:spPr/>
        <p:txBody>
          <a:bodyPr/>
          <a:lstStyle/>
          <a:p>
            <a:fld id="{E2207BB4-7615-4823-963B-C12F312658C4}" type="slidenum">
              <a:rPr lang="en-US" smtClean="0"/>
              <a:pPr/>
              <a:t>10</a:t>
            </a:fld>
            <a:endParaRPr lang="en-US" dirty="0"/>
          </a:p>
        </p:txBody>
      </p:sp>
      <p:pic>
        <p:nvPicPr>
          <p:cNvPr id="9" name="Picture 8">
            <a:extLst>
              <a:ext uri="{FF2B5EF4-FFF2-40B4-BE49-F238E27FC236}">
                <a16:creationId xmlns:a16="http://schemas.microsoft.com/office/drawing/2014/main" id="{0173A746-3BAE-447B-8E19-893DD9AAA55F}"/>
              </a:ext>
            </a:extLst>
          </p:cNvPr>
          <p:cNvPicPr>
            <a:picLocks noChangeAspect="1"/>
          </p:cNvPicPr>
          <p:nvPr/>
        </p:nvPicPr>
        <p:blipFill>
          <a:blip r:embed="rId3"/>
          <a:stretch>
            <a:fillRect/>
          </a:stretch>
        </p:blipFill>
        <p:spPr>
          <a:xfrm>
            <a:off x="5650298" y="483800"/>
            <a:ext cx="3059178" cy="4023360"/>
          </a:xfrm>
          <a:prstGeom prst="rect">
            <a:avLst/>
          </a:prstGeom>
        </p:spPr>
      </p:pic>
      <p:sp>
        <p:nvSpPr>
          <p:cNvPr id="10" name="TextBox 9">
            <a:extLst>
              <a:ext uri="{FF2B5EF4-FFF2-40B4-BE49-F238E27FC236}">
                <a16:creationId xmlns:a16="http://schemas.microsoft.com/office/drawing/2014/main" id="{7D20B08D-E904-4DD2-8365-A5F230728234}"/>
              </a:ext>
            </a:extLst>
          </p:cNvPr>
          <p:cNvSpPr txBox="1"/>
          <p:nvPr/>
        </p:nvSpPr>
        <p:spPr>
          <a:xfrm>
            <a:off x="5640570" y="4507160"/>
            <a:ext cx="2622834" cy="230832"/>
          </a:xfrm>
          <a:prstGeom prst="rect">
            <a:avLst/>
          </a:prstGeom>
          <a:noFill/>
        </p:spPr>
        <p:txBody>
          <a:bodyPr wrap="none" rtlCol="0">
            <a:spAutoFit/>
          </a:bodyPr>
          <a:lstStyle/>
          <a:p>
            <a:r>
              <a:rPr lang="en-US" sz="900" dirty="0"/>
              <a:t>https://www.acfe.com/report-to-the-nations/2020/</a:t>
            </a:r>
          </a:p>
        </p:txBody>
      </p:sp>
    </p:spTree>
    <p:extLst>
      <p:ext uri="{BB962C8B-B14F-4D97-AF65-F5344CB8AC3E}">
        <p14:creationId xmlns:p14="http://schemas.microsoft.com/office/powerpoint/2010/main" val="90699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sz="half" idx="2"/>
          </p:nvPr>
        </p:nvSpPr>
        <p:spPr>
          <a:xfrm>
            <a:off x="457202" y="1351005"/>
            <a:ext cx="3200399" cy="3243618"/>
          </a:xfrm>
        </p:spPr>
        <p:txBody>
          <a:bodyPr wrap="square" anchor="t">
            <a:normAutofit/>
          </a:bodyPr>
          <a:lstStyle/>
          <a:p>
            <a:pPr lvl="1"/>
            <a:endParaRPr lang="en-US" altLang="en-US" sz="2000" dirty="0"/>
          </a:p>
          <a:p>
            <a:pPr lvl="1"/>
            <a:endParaRPr lang="en-US" altLang="en-US" sz="2000" dirty="0"/>
          </a:p>
          <a:p>
            <a:endParaRPr lang="en-US" altLang="en-US" dirty="0"/>
          </a:p>
          <a:p>
            <a:endParaRPr lang="en-US" altLang="en-US" dirty="0"/>
          </a:p>
          <a:p>
            <a:endParaRPr lang="en-US" altLang="en-US" dirty="0"/>
          </a:p>
        </p:txBody>
      </p:sp>
      <p:sp>
        <p:nvSpPr>
          <p:cNvPr id="6" name="Slide Number Placeholder 5"/>
          <p:cNvSpPr>
            <a:spLocks noGrp="1"/>
          </p:cNvSpPr>
          <p:nvPr>
            <p:ph type="sldNum" sz="quarter" idx="4"/>
          </p:nvPr>
        </p:nvSpPr>
        <p:spPr>
          <a:xfrm>
            <a:off x="8686800" y="4781550"/>
            <a:ext cx="395782" cy="342900"/>
          </a:xfrm>
        </p:spPr>
        <p:txBody>
          <a:bodyPr anchor="ctr">
            <a:normAutofit/>
          </a:bodyPr>
          <a:lstStyle/>
          <a:p>
            <a:pPr>
              <a:spcAft>
                <a:spcPts val="600"/>
              </a:spcAft>
            </a:pPr>
            <a:fld id="{E2207BB4-7615-4823-963B-C12F312658C4}" type="slidenum">
              <a:rPr lang="en-US" smtClean="0"/>
              <a:pPr>
                <a:spcAft>
                  <a:spcPts val="600"/>
                </a:spcAft>
              </a:pPr>
              <a:t>11</a:t>
            </a:fld>
            <a:endParaRPr lang="en-US" dirty="0"/>
          </a:p>
        </p:txBody>
      </p:sp>
      <p:pic>
        <p:nvPicPr>
          <p:cNvPr id="8" name="Picture 7">
            <a:extLst>
              <a:ext uri="{FF2B5EF4-FFF2-40B4-BE49-F238E27FC236}">
                <a16:creationId xmlns:a16="http://schemas.microsoft.com/office/drawing/2014/main" id="{00E2350C-A66E-4867-A008-16313455FA8F}"/>
              </a:ext>
            </a:extLst>
          </p:cNvPr>
          <p:cNvPicPr>
            <a:picLocks noChangeAspect="1"/>
          </p:cNvPicPr>
          <p:nvPr/>
        </p:nvPicPr>
        <p:blipFill rotWithShape="1">
          <a:blip r:embed="rId3"/>
          <a:srcRect t="3768"/>
          <a:stretch/>
        </p:blipFill>
        <p:spPr>
          <a:xfrm>
            <a:off x="2311400" y="67724"/>
            <a:ext cx="4250267" cy="4667122"/>
          </a:xfrm>
          <a:prstGeom prst="rect">
            <a:avLst/>
          </a:prstGeom>
        </p:spPr>
      </p:pic>
    </p:spTree>
    <p:extLst>
      <p:ext uri="{BB962C8B-B14F-4D97-AF65-F5344CB8AC3E}">
        <p14:creationId xmlns:p14="http://schemas.microsoft.com/office/powerpoint/2010/main" val="419572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59" y="211318"/>
            <a:ext cx="7700211" cy="680986"/>
          </a:xfrm>
        </p:spPr>
        <p:txBody>
          <a:bodyPr/>
          <a:lstStyle/>
          <a:p>
            <a:r>
              <a:rPr lang="en-US" sz="2000" dirty="0"/>
              <a:t>Eight Key Facts from the </a:t>
            </a:r>
            <a:r>
              <a:rPr lang="en-US" sz="2000" i="1" dirty="0"/>
              <a:t>Report to the Nations</a:t>
            </a:r>
            <a:r>
              <a:rPr lang="en-US" sz="2000" dirty="0"/>
              <a:t> and Our Experience</a:t>
            </a:r>
          </a:p>
        </p:txBody>
      </p:sp>
      <p:sp>
        <p:nvSpPr>
          <p:cNvPr id="4" name="Rectangle 3"/>
          <p:cNvSpPr>
            <a:spLocks noGrp="1" noChangeArrowheads="1"/>
          </p:cNvSpPr>
          <p:nvPr>
            <p:ph idx="1"/>
          </p:nvPr>
        </p:nvSpPr>
        <p:spPr>
          <a:xfrm>
            <a:off x="530958" y="892304"/>
            <a:ext cx="7700212" cy="3837894"/>
          </a:xfrm>
        </p:spPr>
        <p:txBody>
          <a:bodyPr/>
          <a:lstStyle/>
          <a:p>
            <a:pPr>
              <a:spcBef>
                <a:spcPts val="0"/>
              </a:spcBef>
              <a:spcAft>
                <a:spcPts val="600"/>
              </a:spcAft>
              <a:buFont typeface="+mj-lt"/>
              <a:buAutoNum type="arabicPeriod"/>
            </a:pPr>
            <a:r>
              <a:rPr lang="en-US" altLang="en-US" sz="1900" dirty="0"/>
              <a:t>Typical organizations lose 5% of revenue in a given year as a result of fraud</a:t>
            </a:r>
          </a:p>
          <a:p>
            <a:pPr>
              <a:spcBef>
                <a:spcPts val="0"/>
              </a:spcBef>
              <a:spcAft>
                <a:spcPts val="600"/>
              </a:spcAft>
              <a:buFont typeface="+mj-lt"/>
              <a:buAutoNum type="arabicPeriod"/>
            </a:pPr>
            <a:r>
              <a:rPr lang="en-US" altLang="en-US" sz="1900" dirty="0"/>
              <a:t>Fraud exists in every organization and every industry type – </a:t>
            </a:r>
            <a:r>
              <a:rPr lang="en-US" altLang="en-US" sz="1900" b="1" u="sng" dirty="0"/>
              <a:t>top 5</a:t>
            </a:r>
            <a:r>
              <a:rPr lang="en-US" altLang="en-US" sz="1900" dirty="0"/>
              <a:t> industries with the highest occurrence of fraud:</a:t>
            </a:r>
          </a:p>
          <a:p>
            <a:pPr lvl="1">
              <a:spcBef>
                <a:spcPts val="0"/>
              </a:spcBef>
              <a:spcAft>
                <a:spcPts val="600"/>
              </a:spcAft>
            </a:pPr>
            <a:r>
              <a:rPr lang="en-US" altLang="en-US" sz="1900" dirty="0"/>
              <a:t>Banking and financial services (median loss: $100,000)</a:t>
            </a:r>
          </a:p>
          <a:p>
            <a:pPr lvl="1">
              <a:spcBef>
                <a:spcPts val="0"/>
              </a:spcBef>
              <a:spcAft>
                <a:spcPts val="600"/>
              </a:spcAft>
            </a:pPr>
            <a:r>
              <a:rPr lang="en-US" altLang="en-US" sz="1900" dirty="0"/>
              <a:t>Government and public administration (median loss: $100,000)</a:t>
            </a:r>
          </a:p>
          <a:p>
            <a:pPr lvl="1">
              <a:spcBef>
                <a:spcPts val="0"/>
              </a:spcBef>
              <a:spcAft>
                <a:spcPts val="600"/>
              </a:spcAft>
            </a:pPr>
            <a:r>
              <a:rPr lang="en-US" altLang="en-US" sz="1900" dirty="0"/>
              <a:t>Manufacturing (median loss: $198,000)</a:t>
            </a:r>
          </a:p>
          <a:p>
            <a:pPr lvl="1">
              <a:spcBef>
                <a:spcPts val="0"/>
              </a:spcBef>
              <a:spcAft>
                <a:spcPts val="600"/>
              </a:spcAft>
            </a:pPr>
            <a:r>
              <a:rPr lang="en-US" altLang="en-US" sz="1900" dirty="0"/>
              <a:t>Health care (median loss: $200,000)</a:t>
            </a:r>
          </a:p>
          <a:p>
            <a:pPr lvl="1">
              <a:spcBef>
                <a:spcPts val="0"/>
              </a:spcBef>
              <a:spcAft>
                <a:spcPts val="600"/>
              </a:spcAft>
            </a:pPr>
            <a:r>
              <a:rPr lang="en-US" altLang="en-US" sz="1900" dirty="0"/>
              <a:t>Energy (median loss: $275,000)</a:t>
            </a:r>
            <a:endParaRPr lang="en-US" altLang="en-US" dirty="0"/>
          </a:p>
          <a:p>
            <a:pPr>
              <a:spcBef>
                <a:spcPts val="0"/>
              </a:spcBef>
              <a:spcAft>
                <a:spcPts val="600"/>
              </a:spcAft>
              <a:buFont typeface="+mj-lt"/>
              <a:buAutoNum type="arabicPeriod"/>
            </a:pPr>
            <a:r>
              <a:rPr lang="en-US" altLang="en-US" sz="1900" dirty="0"/>
              <a:t>Prominent weakness – lack of internal controls</a:t>
            </a:r>
          </a:p>
          <a:p>
            <a:endParaRPr lang="en-US" altLang="en-US" dirty="0"/>
          </a:p>
          <a:p>
            <a:endParaRPr lang="en-US" altLang="en-US" dirty="0"/>
          </a:p>
          <a:p>
            <a:endParaRPr lang="en-US" altLang="en-US" dirty="0"/>
          </a:p>
        </p:txBody>
      </p:sp>
      <p:sp>
        <p:nvSpPr>
          <p:cNvPr id="6" name="Slide Number Placeholder 5"/>
          <p:cNvSpPr>
            <a:spLocks noGrp="1"/>
          </p:cNvSpPr>
          <p:nvPr>
            <p:ph type="sldNum" sz="quarter" idx="4"/>
          </p:nvPr>
        </p:nvSpPr>
        <p:spPr/>
        <p:txBody>
          <a:bodyPr/>
          <a:lstStyle/>
          <a:p>
            <a:fld id="{E2207BB4-7615-4823-963B-C12F312658C4}" type="slidenum">
              <a:rPr lang="en-US" smtClean="0"/>
              <a:pPr/>
              <a:t>12</a:t>
            </a:fld>
            <a:endParaRPr lang="en-US" dirty="0"/>
          </a:p>
        </p:txBody>
      </p:sp>
      <p:pic>
        <p:nvPicPr>
          <p:cNvPr id="3" name="Picture 2"/>
          <p:cNvPicPr>
            <a:picLocks noChangeAspect="1"/>
          </p:cNvPicPr>
          <p:nvPr/>
        </p:nvPicPr>
        <p:blipFill>
          <a:blip r:embed="rId3"/>
          <a:stretch>
            <a:fillRect/>
          </a:stretch>
        </p:blipFill>
        <p:spPr>
          <a:xfrm>
            <a:off x="6489471" y="3612696"/>
            <a:ext cx="2395220" cy="944781"/>
          </a:xfrm>
          <a:prstGeom prst="rect">
            <a:avLst/>
          </a:prstGeom>
        </p:spPr>
      </p:pic>
    </p:spTree>
    <p:extLst>
      <p:ext uri="{BB962C8B-B14F-4D97-AF65-F5344CB8AC3E}">
        <p14:creationId xmlns:p14="http://schemas.microsoft.com/office/powerpoint/2010/main" val="87883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59" y="211318"/>
            <a:ext cx="7700211" cy="680986"/>
          </a:xfrm>
        </p:spPr>
        <p:txBody>
          <a:bodyPr/>
          <a:lstStyle/>
          <a:p>
            <a:r>
              <a:rPr lang="en-US" sz="2000" dirty="0"/>
              <a:t>Eight Key Facts from the </a:t>
            </a:r>
            <a:r>
              <a:rPr lang="en-US" sz="2000" i="1" dirty="0"/>
              <a:t>Report to the Nations</a:t>
            </a:r>
            <a:r>
              <a:rPr lang="en-US" sz="2000" dirty="0"/>
              <a:t> and Our Experience</a:t>
            </a:r>
          </a:p>
        </p:txBody>
      </p:sp>
      <p:sp>
        <p:nvSpPr>
          <p:cNvPr id="4" name="Rectangle 3"/>
          <p:cNvSpPr>
            <a:spLocks noGrp="1" noChangeArrowheads="1"/>
          </p:cNvSpPr>
          <p:nvPr>
            <p:ph idx="1"/>
          </p:nvPr>
        </p:nvSpPr>
        <p:spPr>
          <a:xfrm>
            <a:off x="530958" y="892304"/>
            <a:ext cx="6123842" cy="3837894"/>
          </a:xfrm>
        </p:spPr>
        <p:txBody>
          <a:bodyPr/>
          <a:lstStyle/>
          <a:p>
            <a:pPr marL="347663" indent="-347663">
              <a:spcBef>
                <a:spcPts val="0"/>
              </a:spcBef>
              <a:spcAft>
                <a:spcPts val="600"/>
              </a:spcAft>
              <a:buFont typeface="+mj-lt"/>
              <a:buAutoNum type="arabicPeriod" startAt="4"/>
            </a:pPr>
            <a:r>
              <a:rPr lang="en-US" altLang="en-US" sz="1900" dirty="0"/>
              <a:t>Most common form of occupational fraud – asset misappropriation</a:t>
            </a:r>
          </a:p>
          <a:p>
            <a:pPr marL="347663" indent="-347663">
              <a:spcBef>
                <a:spcPts val="0"/>
              </a:spcBef>
              <a:spcAft>
                <a:spcPts val="600"/>
              </a:spcAft>
              <a:buFont typeface="+mj-lt"/>
              <a:buAutoNum type="arabicPeriod" startAt="4"/>
            </a:pPr>
            <a:r>
              <a:rPr lang="en-US" altLang="en-US" sz="1900" dirty="0"/>
              <a:t>Check tampering and billing schemes represent the greatest risk</a:t>
            </a:r>
          </a:p>
          <a:p>
            <a:pPr>
              <a:spcBef>
                <a:spcPts val="0"/>
              </a:spcBef>
              <a:spcAft>
                <a:spcPts val="600"/>
              </a:spcAft>
              <a:buFont typeface="+mj-lt"/>
              <a:buAutoNum type="arabicPeriod" startAt="4"/>
            </a:pPr>
            <a:r>
              <a:rPr lang="en-US" altLang="en-US" sz="1900" dirty="0"/>
              <a:t>Most perpetrators are first time offenders (only 4% had prior convictions)</a:t>
            </a:r>
          </a:p>
          <a:p>
            <a:pPr>
              <a:spcBef>
                <a:spcPts val="0"/>
              </a:spcBef>
              <a:spcAft>
                <a:spcPts val="600"/>
              </a:spcAft>
              <a:buFont typeface="+mj-lt"/>
              <a:buAutoNum type="arabicPeriod" startAt="4"/>
            </a:pPr>
            <a:r>
              <a:rPr lang="en-US" altLang="en-US" sz="1900" dirty="0"/>
              <a:t>Frauds with highest frequency occur in operations, the accounting department, and in executive/upper management</a:t>
            </a:r>
          </a:p>
          <a:p>
            <a:pPr>
              <a:spcBef>
                <a:spcPts val="0"/>
              </a:spcBef>
              <a:spcAft>
                <a:spcPts val="600"/>
              </a:spcAft>
              <a:buFont typeface="+mj-lt"/>
              <a:buAutoNum type="arabicPeriod" startAt="4"/>
            </a:pPr>
            <a:r>
              <a:rPr lang="en-US" altLang="en-US" sz="1900" dirty="0"/>
              <a:t>The majority of occupational frauds are not material to the financial statements (frequent, small transactions taking place over an extended period of time)</a:t>
            </a:r>
            <a:endParaRPr lang="en-US" altLang="en-US" dirty="0"/>
          </a:p>
        </p:txBody>
      </p:sp>
      <p:sp>
        <p:nvSpPr>
          <p:cNvPr id="6" name="Slide Number Placeholder 5"/>
          <p:cNvSpPr>
            <a:spLocks noGrp="1"/>
          </p:cNvSpPr>
          <p:nvPr>
            <p:ph type="sldNum" sz="quarter" idx="4"/>
          </p:nvPr>
        </p:nvSpPr>
        <p:spPr/>
        <p:txBody>
          <a:bodyPr/>
          <a:lstStyle/>
          <a:p>
            <a:fld id="{E2207BB4-7615-4823-963B-C12F312658C4}" type="slidenum">
              <a:rPr lang="en-US" smtClean="0"/>
              <a:pPr/>
              <a:t>13</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BDFCA3B5-52A3-1442-AFDE-B826F78EDFE3}"/>
              </a:ext>
            </a:extLst>
          </p:cNvPr>
          <p:cNvPicPr>
            <a:picLocks noChangeAspect="1"/>
          </p:cNvPicPr>
          <p:nvPr/>
        </p:nvPicPr>
        <p:blipFill rotWithShape="1">
          <a:blip r:embed="rId3"/>
          <a:srcRect l="3150" t="25830" r="74614" b="16019"/>
          <a:stretch/>
        </p:blipFill>
        <p:spPr>
          <a:xfrm>
            <a:off x="7068470" y="871984"/>
            <a:ext cx="1618330" cy="3658497"/>
          </a:xfrm>
          <a:prstGeom prst="rect">
            <a:avLst/>
          </a:prstGeom>
          <a:ln w="3175">
            <a:solidFill>
              <a:schemeClr val="tx1"/>
            </a:solidFill>
          </a:ln>
        </p:spPr>
      </p:pic>
    </p:spTree>
    <p:extLst>
      <p:ext uri="{BB962C8B-B14F-4D97-AF65-F5344CB8AC3E}">
        <p14:creationId xmlns:p14="http://schemas.microsoft.com/office/powerpoint/2010/main" val="32872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Fraud by Category - Frequency</a:t>
            </a:r>
          </a:p>
        </p:txBody>
      </p:sp>
      <p:sp>
        <p:nvSpPr>
          <p:cNvPr id="5" name="TextBox 4"/>
          <p:cNvSpPr txBox="1"/>
          <p:nvPr/>
        </p:nvSpPr>
        <p:spPr>
          <a:xfrm>
            <a:off x="6066836" y="4523987"/>
            <a:ext cx="2817855" cy="276999"/>
          </a:xfrm>
          <a:prstGeom prst="rect">
            <a:avLst/>
          </a:prstGeom>
          <a:noFill/>
        </p:spPr>
        <p:txBody>
          <a:bodyPr wrap="square" rtlCol="0">
            <a:spAutoFit/>
          </a:bodyPr>
          <a:lstStyle/>
          <a:p>
            <a:r>
              <a:rPr lang="en-US" sz="1200" dirty="0"/>
              <a:t>Source: ACFE 2020 Report to the Nations</a:t>
            </a:r>
          </a:p>
        </p:txBody>
      </p:sp>
      <p:sp>
        <p:nvSpPr>
          <p:cNvPr id="6" name="Slide Number Placeholder 5"/>
          <p:cNvSpPr>
            <a:spLocks noGrp="1"/>
          </p:cNvSpPr>
          <p:nvPr>
            <p:ph type="sldNum" sz="quarter" idx="4"/>
          </p:nvPr>
        </p:nvSpPr>
        <p:spPr>
          <a:xfrm>
            <a:off x="8686800" y="4819650"/>
            <a:ext cx="395782" cy="342900"/>
          </a:xfrm>
        </p:spPr>
        <p:txBody>
          <a:bodyPr/>
          <a:lstStyle/>
          <a:p>
            <a:fld id="{E2207BB4-7615-4823-963B-C12F312658C4}" type="slidenum">
              <a:rPr lang="en-US" smtClean="0"/>
              <a:pPr/>
              <a:t>14</a:t>
            </a:fld>
            <a:endParaRPr lang="en-US" dirty="0"/>
          </a:p>
        </p:txBody>
      </p:sp>
      <p:pic>
        <p:nvPicPr>
          <p:cNvPr id="11" name="Picture 10" descr="A screenshot of a cell phone&#10;&#10;Description automatically generated">
            <a:extLst>
              <a:ext uri="{FF2B5EF4-FFF2-40B4-BE49-F238E27FC236}">
                <a16:creationId xmlns:a16="http://schemas.microsoft.com/office/drawing/2014/main" id="{3017FA4A-FCCF-3840-9445-5CC08FF750D6}"/>
              </a:ext>
            </a:extLst>
          </p:cNvPr>
          <p:cNvPicPr>
            <a:picLocks noChangeAspect="1"/>
          </p:cNvPicPr>
          <p:nvPr/>
        </p:nvPicPr>
        <p:blipFill>
          <a:blip r:embed="rId3"/>
          <a:stretch>
            <a:fillRect/>
          </a:stretch>
        </p:blipFill>
        <p:spPr>
          <a:xfrm>
            <a:off x="4746929" y="920946"/>
            <a:ext cx="3165419" cy="3613753"/>
          </a:xfrm>
          <a:prstGeom prst="rect">
            <a:avLst/>
          </a:prstGeom>
        </p:spPr>
      </p:pic>
      <p:pic>
        <p:nvPicPr>
          <p:cNvPr id="3" name="Picture 2">
            <a:extLst>
              <a:ext uri="{FF2B5EF4-FFF2-40B4-BE49-F238E27FC236}">
                <a16:creationId xmlns:a16="http://schemas.microsoft.com/office/drawing/2014/main" id="{843C70F1-9BD3-401D-94E0-607F114E3ADA}"/>
              </a:ext>
            </a:extLst>
          </p:cNvPr>
          <p:cNvPicPr>
            <a:picLocks noChangeAspect="1"/>
          </p:cNvPicPr>
          <p:nvPr/>
        </p:nvPicPr>
        <p:blipFill>
          <a:blip r:embed="rId4"/>
          <a:stretch>
            <a:fillRect/>
          </a:stretch>
        </p:blipFill>
        <p:spPr>
          <a:xfrm>
            <a:off x="1272994" y="923590"/>
            <a:ext cx="2472863" cy="3738896"/>
          </a:xfrm>
          <a:prstGeom prst="rect">
            <a:avLst/>
          </a:prstGeom>
        </p:spPr>
      </p:pic>
    </p:spTree>
    <p:extLst>
      <p:ext uri="{BB962C8B-B14F-4D97-AF65-F5344CB8AC3E}">
        <p14:creationId xmlns:p14="http://schemas.microsoft.com/office/powerpoint/2010/main" val="343972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Fraud by Organization Type</a:t>
            </a:r>
          </a:p>
        </p:txBody>
      </p:sp>
      <p:sp>
        <p:nvSpPr>
          <p:cNvPr id="5" name="TextBox 4"/>
          <p:cNvSpPr txBox="1"/>
          <p:nvPr/>
        </p:nvSpPr>
        <p:spPr>
          <a:xfrm>
            <a:off x="6066836" y="4523987"/>
            <a:ext cx="2817855" cy="276999"/>
          </a:xfrm>
          <a:prstGeom prst="rect">
            <a:avLst/>
          </a:prstGeom>
          <a:noFill/>
        </p:spPr>
        <p:txBody>
          <a:bodyPr wrap="square" rtlCol="0">
            <a:spAutoFit/>
          </a:bodyPr>
          <a:lstStyle/>
          <a:p>
            <a:r>
              <a:rPr lang="en-US" sz="1200" dirty="0"/>
              <a:t>Source: ACFE 2020 Report to the Nations</a:t>
            </a:r>
          </a:p>
        </p:txBody>
      </p:sp>
      <p:sp>
        <p:nvSpPr>
          <p:cNvPr id="6" name="Slide Number Placeholder 5"/>
          <p:cNvSpPr>
            <a:spLocks noGrp="1"/>
          </p:cNvSpPr>
          <p:nvPr>
            <p:ph type="sldNum" sz="quarter" idx="4"/>
          </p:nvPr>
        </p:nvSpPr>
        <p:spPr>
          <a:xfrm>
            <a:off x="8686800" y="4819650"/>
            <a:ext cx="395782" cy="342900"/>
          </a:xfrm>
        </p:spPr>
        <p:txBody>
          <a:bodyPr/>
          <a:lstStyle/>
          <a:p>
            <a:fld id="{E2207BB4-7615-4823-963B-C12F312658C4}" type="slidenum">
              <a:rPr lang="en-US" smtClean="0"/>
              <a:pPr/>
              <a:t>15</a:t>
            </a:fld>
            <a:endParaRPr lang="en-US" dirty="0"/>
          </a:p>
        </p:txBody>
      </p:sp>
      <p:grpSp>
        <p:nvGrpSpPr>
          <p:cNvPr id="4" name="Group 3"/>
          <p:cNvGrpSpPr/>
          <p:nvPr/>
        </p:nvGrpSpPr>
        <p:grpSpPr>
          <a:xfrm>
            <a:off x="890587" y="897597"/>
            <a:ext cx="3061653" cy="3764890"/>
            <a:chOff x="2871787" y="897597"/>
            <a:chExt cx="3061653" cy="3764890"/>
          </a:xfrm>
        </p:grpSpPr>
        <p:pic>
          <p:nvPicPr>
            <p:cNvPr id="3" name="Picture 2"/>
            <p:cNvPicPr>
              <a:picLocks noChangeAspect="1"/>
            </p:cNvPicPr>
            <p:nvPr/>
          </p:nvPicPr>
          <p:blipFill>
            <a:blip r:embed="rId3"/>
            <a:stretch>
              <a:fillRect/>
            </a:stretch>
          </p:blipFill>
          <p:spPr>
            <a:xfrm>
              <a:off x="2871787" y="897597"/>
              <a:ext cx="3061653" cy="3764890"/>
            </a:xfrm>
            <a:prstGeom prst="rect">
              <a:avLst/>
            </a:prstGeom>
          </p:spPr>
        </p:pic>
        <p:sp>
          <p:nvSpPr>
            <p:cNvPr id="8" name="Rectangle 7"/>
            <p:cNvSpPr/>
            <p:nvPr/>
          </p:nvSpPr>
          <p:spPr bwMode="auto">
            <a:xfrm>
              <a:off x="4075044" y="1920240"/>
              <a:ext cx="464530" cy="2184400"/>
            </a:xfrm>
            <a:prstGeom prst="rect">
              <a:avLst/>
            </a:prstGeom>
            <a:noFill/>
            <a:ln w="19050" cap="flat" cmpd="sng" algn="ctr">
              <a:solidFill>
                <a:srgbClr val="819F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grpSp>
      <p:pic>
        <p:nvPicPr>
          <p:cNvPr id="9" name="Picture 8" descr="A picture containing screenshot&#10;&#10;Description automatically generated">
            <a:extLst>
              <a:ext uri="{FF2B5EF4-FFF2-40B4-BE49-F238E27FC236}">
                <a16:creationId xmlns:a16="http://schemas.microsoft.com/office/drawing/2014/main" id="{9AB2DD31-4F85-DA40-9EC1-7961177333FD}"/>
              </a:ext>
            </a:extLst>
          </p:cNvPr>
          <p:cNvPicPr>
            <a:picLocks noChangeAspect="1"/>
          </p:cNvPicPr>
          <p:nvPr/>
        </p:nvPicPr>
        <p:blipFill>
          <a:blip r:embed="rId4"/>
          <a:stretch>
            <a:fillRect/>
          </a:stretch>
        </p:blipFill>
        <p:spPr>
          <a:xfrm>
            <a:off x="3823758" y="1454074"/>
            <a:ext cx="5060934" cy="2650565"/>
          </a:xfrm>
          <a:prstGeom prst="rect">
            <a:avLst/>
          </a:prstGeom>
        </p:spPr>
      </p:pic>
    </p:spTree>
    <p:extLst>
      <p:ext uri="{BB962C8B-B14F-4D97-AF65-F5344CB8AC3E}">
        <p14:creationId xmlns:p14="http://schemas.microsoft.com/office/powerpoint/2010/main" val="210411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p:txBody>
          <a:bodyPr/>
          <a:lstStyle/>
          <a:p>
            <a:pPr marL="0" indent="0">
              <a:spcBef>
                <a:spcPts val="0"/>
              </a:spcBef>
              <a:spcAft>
                <a:spcPts val="600"/>
              </a:spcAft>
              <a:buNone/>
            </a:pPr>
            <a:r>
              <a:rPr lang="en-US" altLang="en-US" sz="1900" dirty="0">
                <a:solidFill>
                  <a:srgbClr val="FF0000"/>
                </a:solidFill>
              </a:rPr>
              <a:t>Polling Question</a:t>
            </a:r>
          </a:p>
          <a:p>
            <a:pPr>
              <a:spcBef>
                <a:spcPts val="0"/>
              </a:spcBef>
              <a:spcAft>
                <a:spcPts val="600"/>
              </a:spcAft>
            </a:pPr>
            <a:r>
              <a:rPr lang="en-US" altLang="en-US" sz="1900" dirty="0"/>
              <a:t>The ACFE defines occupational fraud as:</a:t>
            </a:r>
          </a:p>
          <a:p>
            <a:pPr marL="800100" lvl="1" indent="-342900">
              <a:spcBef>
                <a:spcPts val="0"/>
              </a:spcBef>
              <a:spcAft>
                <a:spcPts val="600"/>
              </a:spcAft>
              <a:buFont typeface="+mj-lt"/>
              <a:buAutoNum type="alphaLcPeriod"/>
            </a:pPr>
            <a:r>
              <a:rPr lang="en-US" altLang="en-US" sz="1500" dirty="0"/>
              <a:t>A knowing misrepresentation of the truth or concealment of a material fact to induce another to act to his or her detriment</a:t>
            </a:r>
          </a:p>
          <a:p>
            <a:pPr marL="800100" lvl="1" indent="-342900">
              <a:spcBef>
                <a:spcPts val="0"/>
              </a:spcBef>
              <a:spcAft>
                <a:spcPts val="600"/>
              </a:spcAft>
              <a:buFont typeface="+mj-lt"/>
              <a:buAutoNum type="alphaLcPeriod"/>
            </a:pPr>
            <a:r>
              <a:rPr lang="en-US" altLang="en-US" sz="1500" dirty="0"/>
              <a:t>The theft or misuse of a company’s resources and includes schemes such as skimming, check tampering, payroll fraud, expense reimbursements, and cash register disbursements, among others</a:t>
            </a:r>
          </a:p>
          <a:p>
            <a:pPr marL="800100" lvl="1" indent="-342900">
              <a:spcBef>
                <a:spcPts val="0"/>
              </a:spcBef>
              <a:spcAft>
                <a:spcPts val="600"/>
              </a:spcAft>
              <a:buFont typeface="+mj-lt"/>
              <a:buAutoNum type="alphaLcPeriod"/>
            </a:pPr>
            <a:r>
              <a:rPr lang="en-US" altLang="en-US" sz="1500" dirty="0"/>
              <a:t>The use of one’s occupation for personal enrichment through the deliberate misuse or misapplication of the employing organization’s resources or assets</a:t>
            </a:r>
          </a:p>
        </p:txBody>
      </p:sp>
      <p:sp>
        <p:nvSpPr>
          <p:cNvPr id="4" name="Slide Number Placeholder 3"/>
          <p:cNvSpPr>
            <a:spLocks noGrp="1"/>
          </p:cNvSpPr>
          <p:nvPr>
            <p:ph type="sldNum" sz="quarter" idx="4"/>
          </p:nvPr>
        </p:nvSpPr>
        <p:spPr/>
        <p:txBody>
          <a:bodyPr/>
          <a:lstStyle/>
          <a:p>
            <a:fld id="{6DAB3F6F-6A30-410C-8DAB-3E7769D71CBC}" type="slidenum">
              <a:rPr lang="en-US" smtClean="0"/>
              <a:pPr/>
              <a:t>16</a:t>
            </a:fld>
            <a:endParaRPr lang="en-US" dirty="0"/>
          </a:p>
        </p:txBody>
      </p:sp>
    </p:spTree>
    <p:extLst>
      <p:ext uri="{BB962C8B-B14F-4D97-AF65-F5344CB8AC3E}">
        <p14:creationId xmlns:p14="http://schemas.microsoft.com/office/powerpoint/2010/main" val="397510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17</a:t>
            </a:fld>
            <a:endParaRPr lang="en-US" dirty="0"/>
          </a:p>
        </p:txBody>
      </p:sp>
      <p:sp>
        <p:nvSpPr>
          <p:cNvPr id="3" name="Title 2"/>
          <p:cNvSpPr>
            <a:spLocks noGrp="1"/>
          </p:cNvSpPr>
          <p:nvPr>
            <p:ph type="ctrTitle"/>
          </p:nvPr>
        </p:nvSpPr>
        <p:spPr/>
        <p:txBody>
          <a:bodyPr/>
          <a:lstStyle/>
          <a:p>
            <a:r>
              <a:rPr lang="en-US" sz="3200" dirty="0"/>
              <a:t>Profile of a Fraudster &amp; the Fraud Triangle</a:t>
            </a:r>
          </a:p>
        </p:txBody>
      </p:sp>
    </p:spTree>
    <p:extLst>
      <p:ext uri="{BB962C8B-B14F-4D97-AF65-F5344CB8AC3E}">
        <p14:creationId xmlns:p14="http://schemas.microsoft.com/office/powerpoint/2010/main" val="31944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fraudster look like?</a:t>
            </a:r>
          </a:p>
        </p:txBody>
      </p:sp>
      <p:sp>
        <p:nvSpPr>
          <p:cNvPr id="4" name="Slide Number Placeholder 3"/>
          <p:cNvSpPr>
            <a:spLocks noGrp="1"/>
          </p:cNvSpPr>
          <p:nvPr>
            <p:ph type="sldNum" sz="quarter" idx="4"/>
          </p:nvPr>
        </p:nvSpPr>
        <p:spPr/>
        <p:txBody>
          <a:bodyPr/>
          <a:lstStyle/>
          <a:p>
            <a:fld id="{F8E24598-D429-A34B-B4A6-5808099B37D3}" type="slidenum">
              <a:rPr lang="en-US" smtClean="0"/>
              <a:pPr/>
              <a:t>18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1200150"/>
            <a:ext cx="4457700" cy="2971800"/>
          </a:xfrm>
          <a:prstGeom prst="rect">
            <a:avLst/>
          </a:prstGeom>
        </p:spPr>
      </p:pic>
    </p:spTree>
    <p:extLst>
      <p:ext uri="{BB962C8B-B14F-4D97-AF65-F5344CB8AC3E}">
        <p14:creationId xmlns:p14="http://schemas.microsoft.com/office/powerpoint/2010/main" val="4245208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40" y="458926"/>
            <a:ext cx="6172200" cy="377190"/>
          </a:xfrm>
        </p:spPr>
        <p:txBody>
          <a:bodyPr/>
          <a:lstStyle/>
          <a:p>
            <a:r>
              <a:rPr lang="en-US" dirty="0"/>
              <a:t>Who Can Commit Fraud?</a:t>
            </a:r>
          </a:p>
        </p:txBody>
      </p:sp>
      <p:sp>
        <p:nvSpPr>
          <p:cNvPr id="4" name="Rectangle 3"/>
          <p:cNvSpPr>
            <a:spLocks noGrp="1" noChangeArrowheads="1"/>
          </p:cNvSpPr>
          <p:nvPr>
            <p:ph idx="1"/>
          </p:nvPr>
        </p:nvSpPr>
        <p:spPr>
          <a:xfrm>
            <a:off x="467140" y="1063488"/>
            <a:ext cx="8219660" cy="2554356"/>
          </a:xfrm>
        </p:spPr>
        <p:txBody>
          <a:bodyPr/>
          <a:lstStyle/>
          <a:p>
            <a:pPr marL="0" indent="0">
              <a:buNone/>
            </a:pPr>
            <a:r>
              <a:rPr lang="en-US" sz="2000" i="1" dirty="0">
                <a:solidFill>
                  <a:srgbClr val="687FE2"/>
                </a:solidFill>
              </a:rPr>
              <a:t>Report to The Nations – Some Statistics on Perpetrators</a:t>
            </a:r>
          </a:p>
          <a:p>
            <a:r>
              <a:rPr lang="en-US" sz="2000" dirty="0"/>
              <a:t>Perpetrator’s level of authority has been strongly correlated with the size of the fraud</a:t>
            </a:r>
          </a:p>
          <a:p>
            <a:pPr lvl="1"/>
            <a:r>
              <a:rPr lang="en-US" sz="1800" dirty="0"/>
              <a:t>20% of frauds were committed by owners/executives, but the median loss in these cases was $600,000</a:t>
            </a:r>
          </a:p>
          <a:p>
            <a:pPr lvl="1"/>
            <a:r>
              <a:rPr lang="en-US" sz="1800" dirty="0"/>
              <a:t>Employees and managers were much more likely to commit occupational fraud, but the losses in these schemes were much lower—though still substantial</a:t>
            </a:r>
            <a:endParaRPr lang="en-US" sz="1800" i="1" dirty="0">
              <a:solidFill>
                <a:srgbClr val="687FE2"/>
              </a:solidFill>
            </a:endParaRPr>
          </a:p>
        </p:txBody>
      </p:sp>
      <p:sp>
        <p:nvSpPr>
          <p:cNvPr id="6" name="Slide Number Placeholder 5"/>
          <p:cNvSpPr>
            <a:spLocks noGrp="1"/>
          </p:cNvSpPr>
          <p:nvPr>
            <p:ph type="sldNum" sz="quarter" idx="4"/>
          </p:nvPr>
        </p:nvSpPr>
        <p:spPr/>
        <p:txBody>
          <a:bodyPr/>
          <a:lstStyle/>
          <a:p>
            <a:fld id="{E2207BB4-7615-4823-963B-C12F312658C4}" type="slidenum">
              <a:rPr lang="en-US" smtClean="0"/>
              <a:pPr/>
              <a:t>19</a:t>
            </a:fld>
            <a:endParaRPr lang="en-US" dirty="0"/>
          </a:p>
        </p:txBody>
      </p:sp>
      <p:sp>
        <p:nvSpPr>
          <p:cNvPr id="5" name="Rectangle 4"/>
          <p:cNvSpPr/>
          <p:nvPr/>
        </p:nvSpPr>
        <p:spPr>
          <a:xfrm>
            <a:off x="3303241" y="3617844"/>
            <a:ext cx="2547458" cy="91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ANYBODY</a:t>
            </a:r>
          </a:p>
          <a:p>
            <a:pPr algn="ctr"/>
            <a:r>
              <a:rPr lang="en-US" sz="1350" b="1" dirty="0">
                <a:solidFill>
                  <a:schemeClr val="bg1"/>
                </a:solidFill>
              </a:rPr>
              <a:t> is capable of committing </a:t>
            </a:r>
          </a:p>
          <a:p>
            <a:pPr algn="ctr"/>
            <a:r>
              <a:rPr lang="en-US" sz="2700" b="1" dirty="0">
                <a:solidFill>
                  <a:schemeClr val="bg1"/>
                </a:solidFill>
              </a:rPr>
              <a:t>FRAUD</a:t>
            </a:r>
          </a:p>
        </p:txBody>
      </p:sp>
      <p:sp>
        <p:nvSpPr>
          <p:cNvPr id="7" name="TextBox 6">
            <a:extLst>
              <a:ext uri="{FF2B5EF4-FFF2-40B4-BE49-F238E27FC236}">
                <a16:creationId xmlns:a16="http://schemas.microsoft.com/office/drawing/2014/main" id="{63BA3EFD-DC57-4D75-AD69-343663D389E1}"/>
              </a:ext>
            </a:extLst>
          </p:cNvPr>
          <p:cNvSpPr txBox="1"/>
          <p:nvPr/>
        </p:nvSpPr>
        <p:spPr>
          <a:xfrm>
            <a:off x="6066836" y="4523987"/>
            <a:ext cx="2817855" cy="276999"/>
          </a:xfrm>
          <a:prstGeom prst="rect">
            <a:avLst/>
          </a:prstGeom>
          <a:noFill/>
        </p:spPr>
        <p:txBody>
          <a:bodyPr wrap="square" rtlCol="0">
            <a:spAutoFit/>
          </a:bodyPr>
          <a:lstStyle/>
          <a:p>
            <a:r>
              <a:rPr lang="en-US" sz="1200" dirty="0"/>
              <a:t>Source: ACFE 2020 Report to the Nations</a:t>
            </a:r>
          </a:p>
        </p:txBody>
      </p:sp>
    </p:spTree>
    <p:extLst>
      <p:ext uri="{BB962C8B-B14F-4D97-AF65-F5344CB8AC3E}">
        <p14:creationId xmlns:p14="http://schemas.microsoft.com/office/powerpoint/2010/main" val="42301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5" name="Content Placeholder 4"/>
          <p:cNvSpPr>
            <a:spLocks noGrp="1"/>
          </p:cNvSpPr>
          <p:nvPr>
            <p:ph idx="1"/>
          </p:nvPr>
        </p:nvSpPr>
        <p:spPr/>
        <p:txBody>
          <a:bodyPr/>
          <a:lstStyle/>
          <a:p>
            <a:pPr marL="0" indent="0">
              <a:buNone/>
            </a:pPr>
            <a:r>
              <a:rPr lang="en-US" dirty="0"/>
              <a:t>At the end of this session, you will be able to:</a:t>
            </a:r>
          </a:p>
          <a:p>
            <a:pPr lvl="0"/>
            <a:r>
              <a:rPr lang="en-US" sz="2200" dirty="0"/>
              <a:t>Define fraud and list the eight important facts of fraud</a:t>
            </a:r>
          </a:p>
          <a:p>
            <a:pPr lvl="0"/>
            <a:r>
              <a:rPr lang="en-US" sz="2200" dirty="0"/>
              <a:t>List and describe the most common fraud schemes</a:t>
            </a:r>
          </a:p>
          <a:p>
            <a:pPr lvl="0"/>
            <a:r>
              <a:rPr lang="en-US" sz="2200" dirty="0"/>
              <a:t>Identify common red flags and indicators of fraud</a:t>
            </a:r>
          </a:p>
          <a:p>
            <a:pPr lvl="0"/>
            <a:r>
              <a:rPr lang="en-US" sz="2200" dirty="0"/>
              <a:t>Identify and describe fraud detection methods, fraud costs and awareness, and anti-fraud measures</a:t>
            </a:r>
          </a:p>
        </p:txBody>
      </p:sp>
      <p:sp>
        <p:nvSpPr>
          <p:cNvPr id="4" name="Slide Number Placeholder 3"/>
          <p:cNvSpPr>
            <a:spLocks noGrp="1"/>
          </p:cNvSpPr>
          <p:nvPr>
            <p:ph type="sldNum" sz="quarter" idx="4"/>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4093787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40" y="448986"/>
            <a:ext cx="6172200" cy="377190"/>
          </a:xfrm>
        </p:spPr>
        <p:txBody>
          <a:bodyPr/>
          <a:lstStyle/>
          <a:p>
            <a:r>
              <a:rPr lang="en-US" dirty="0"/>
              <a:t>Who Can Commit Fraud?</a:t>
            </a:r>
          </a:p>
        </p:txBody>
      </p:sp>
      <p:sp>
        <p:nvSpPr>
          <p:cNvPr id="4" name="Rectangle 3"/>
          <p:cNvSpPr>
            <a:spLocks noGrp="1" noChangeArrowheads="1"/>
          </p:cNvSpPr>
          <p:nvPr>
            <p:ph idx="1"/>
          </p:nvPr>
        </p:nvSpPr>
        <p:spPr>
          <a:xfrm>
            <a:off x="467140" y="1063487"/>
            <a:ext cx="8219660" cy="2295939"/>
          </a:xfrm>
        </p:spPr>
        <p:txBody>
          <a:bodyPr/>
          <a:lstStyle/>
          <a:p>
            <a:pPr marL="0" indent="0">
              <a:buNone/>
            </a:pPr>
            <a:r>
              <a:rPr lang="en-US" sz="2000" i="1" dirty="0">
                <a:solidFill>
                  <a:srgbClr val="687FE2"/>
                </a:solidFill>
              </a:rPr>
              <a:t>Report to The Nations – Some Statistics on Perpetrators</a:t>
            </a:r>
          </a:p>
          <a:p>
            <a:r>
              <a:rPr lang="en-US" sz="2000" dirty="0"/>
              <a:t>Correlation between the fraudster’s level of authority and the duration of the occupational fraud scheme</a:t>
            </a:r>
          </a:p>
          <a:p>
            <a:pPr lvl="1"/>
            <a:r>
              <a:rPr lang="en-US" sz="1800" dirty="0"/>
              <a:t>The typical fraud committed by an employee lasted 12 months before it was detected, whereas the typical fraud committed by an owner/executive lasted 24 months. Frauds committed by managers had a median duration of 18 months. </a:t>
            </a:r>
          </a:p>
        </p:txBody>
      </p:sp>
      <p:sp>
        <p:nvSpPr>
          <p:cNvPr id="6" name="Slide Number Placeholder 5"/>
          <p:cNvSpPr>
            <a:spLocks noGrp="1"/>
          </p:cNvSpPr>
          <p:nvPr>
            <p:ph type="sldNum" sz="quarter" idx="4"/>
          </p:nvPr>
        </p:nvSpPr>
        <p:spPr/>
        <p:txBody>
          <a:bodyPr/>
          <a:lstStyle/>
          <a:p>
            <a:fld id="{E2207BB4-7615-4823-963B-C12F312658C4}" type="slidenum">
              <a:rPr lang="en-US" smtClean="0"/>
              <a:pPr/>
              <a:t>20</a:t>
            </a:fld>
            <a:endParaRPr lang="en-US" dirty="0"/>
          </a:p>
        </p:txBody>
      </p:sp>
      <p:sp>
        <p:nvSpPr>
          <p:cNvPr id="5" name="Rectangle 4"/>
          <p:cNvSpPr/>
          <p:nvPr/>
        </p:nvSpPr>
        <p:spPr>
          <a:xfrm>
            <a:off x="3303241" y="3359426"/>
            <a:ext cx="2547458" cy="91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ANYBODY</a:t>
            </a:r>
          </a:p>
          <a:p>
            <a:pPr algn="ctr"/>
            <a:r>
              <a:rPr lang="en-US" sz="1350" b="1" dirty="0">
                <a:solidFill>
                  <a:schemeClr val="bg1"/>
                </a:solidFill>
              </a:rPr>
              <a:t> is capable of committing </a:t>
            </a:r>
          </a:p>
          <a:p>
            <a:pPr algn="ctr"/>
            <a:r>
              <a:rPr lang="en-US" sz="2700" b="1" dirty="0">
                <a:solidFill>
                  <a:schemeClr val="bg1"/>
                </a:solidFill>
              </a:rPr>
              <a:t>FRAUD</a:t>
            </a:r>
          </a:p>
        </p:txBody>
      </p:sp>
      <p:sp>
        <p:nvSpPr>
          <p:cNvPr id="7" name="TextBox 6">
            <a:extLst>
              <a:ext uri="{FF2B5EF4-FFF2-40B4-BE49-F238E27FC236}">
                <a16:creationId xmlns:a16="http://schemas.microsoft.com/office/drawing/2014/main" id="{D4262505-15EA-433E-9CB6-C558F08CA4C5}"/>
              </a:ext>
            </a:extLst>
          </p:cNvPr>
          <p:cNvSpPr txBox="1"/>
          <p:nvPr/>
        </p:nvSpPr>
        <p:spPr>
          <a:xfrm>
            <a:off x="6066836" y="4523987"/>
            <a:ext cx="2817855" cy="276999"/>
          </a:xfrm>
          <a:prstGeom prst="rect">
            <a:avLst/>
          </a:prstGeom>
          <a:noFill/>
        </p:spPr>
        <p:txBody>
          <a:bodyPr wrap="square" rtlCol="0">
            <a:spAutoFit/>
          </a:bodyPr>
          <a:lstStyle/>
          <a:p>
            <a:r>
              <a:rPr lang="en-US" sz="1200" dirty="0"/>
              <a:t>Source: ACFE 2020 Report to the Nations</a:t>
            </a:r>
          </a:p>
        </p:txBody>
      </p:sp>
    </p:spTree>
    <p:extLst>
      <p:ext uri="{BB962C8B-B14F-4D97-AF65-F5344CB8AC3E}">
        <p14:creationId xmlns:p14="http://schemas.microsoft.com/office/powerpoint/2010/main" val="405373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51" y="342899"/>
            <a:ext cx="6172200" cy="685800"/>
          </a:xfrm>
        </p:spPr>
        <p:txBody>
          <a:bodyPr/>
          <a:lstStyle/>
          <a:p>
            <a:r>
              <a:rPr lang="en-US" dirty="0"/>
              <a:t>The Fraud Triangle</a:t>
            </a:r>
          </a:p>
        </p:txBody>
      </p:sp>
      <p:sp>
        <p:nvSpPr>
          <p:cNvPr id="4" name="Rectangle 3"/>
          <p:cNvSpPr>
            <a:spLocks noGrp="1" noChangeArrowheads="1"/>
          </p:cNvSpPr>
          <p:nvPr>
            <p:ph idx="1"/>
          </p:nvPr>
        </p:nvSpPr>
        <p:spPr>
          <a:xfrm>
            <a:off x="1728401" y="1028700"/>
            <a:ext cx="5687198" cy="3494124"/>
          </a:xfrm>
        </p:spPr>
        <p:txBody>
          <a:bodyPr/>
          <a:lstStyle/>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buNone/>
            </a:pPr>
            <a:endParaRPr lang="en-US" altLang="en-US" sz="1500" i="1" dirty="0">
              <a:solidFill>
                <a:srgbClr val="687FE2"/>
              </a:solidFill>
            </a:endParaRPr>
          </a:p>
          <a:p>
            <a:pPr marL="0" indent="0" algn="ctr">
              <a:spcBef>
                <a:spcPts val="0"/>
              </a:spcBef>
              <a:buNone/>
            </a:pPr>
            <a:r>
              <a:rPr lang="en-US" sz="1500" dirty="0"/>
              <a:t>Understanding the Fraud Triangle is critical to:</a:t>
            </a:r>
          </a:p>
          <a:p>
            <a:pPr marL="1821656" lvl="6" indent="-342900">
              <a:spcBef>
                <a:spcPts val="0"/>
              </a:spcBef>
              <a:buFont typeface="Wingdings" pitchFamily="2" charset="2"/>
              <a:buChar char="Ø"/>
            </a:pPr>
            <a:r>
              <a:rPr lang="en-US" sz="1500" dirty="0"/>
              <a:t>Minimize the risk of abuse</a:t>
            </a:r>
          </a:p>
          <a:p>
            <a:pPr marL="1821656" lvl="6" indent="-342900">
              <a:spcBef>
                <a:spcPts val="0"/>
              </a:spcBef>
              <a:buFont typeface="Wingdings" pitchFamily="2" charset="2"/>
              <a:buChar char="Ø"/>
            </a:pPr>
            <a:r>
              <a:rPr lang="en-US" sz="1500" dirty="0"/>
              <a:t>Minimize the risk of fraud</a:t>
            </a:r>
          </a:p>
          <a:p>
            <a:pPr marL="1821656" lvl="6" indent="-342900">
              <a:spcBef>
                <a:spcPts val="0"/>
              </a:spcBef>
              <a:buFont typeface="Wingdings" pitchFamily="2" charset="2"/>
              <a:buChar char="Ø"/>
            </a:pPr>
            <a:r>
              <a:rPr lang="en-US" sz="1500" dirty="0"/>
              <a:t>Develop strong internal controls</a:t>
            </a:r>
          </a:p>
          <a:p>
            <a:pPr marL="0" indent="0">
              <a:buNone/>
            </a:pPr>
            <a:endParaRPr lang="en-US" altLang="en-US" sz="1500" i="1" dirty="0">
              <a:solidFill>
                <a:srgbClr val="687FE2"/>
              </a:solidFill>
            </a:endParaRPr>
          </a:p>
        </p:txBody>
      </p:sp>
      <p:sp>
        <p:nvSpPr>
          <p:cNvPr id="6" name="Slide Number Placeholder 5"/>
          <p:cNvSpPr>
            <a:spLocks noGrp="1"/>
          </p:cNvSpPr>
          <p:nvPr>
            <p:ph type="sldNum" sz="quarter" idx="4"/>
          </p:nvPr>
        </p:nvSpPr>
        <p:spPr/>
        <p:txBody>
          <a:bodyPr/>
          <a:lstStyle/>
          <a:p>
            <a:fld id="{E2207BB4-7615-4823-963B-C12F312658C4}" type="slidenum">
              <a:rPr lang="en-US" smtClean="0"/>
              <a:pPr/>
              <a:t>21</a:t>
            </a:fld>
            <a:endParaRPr lang="en-US" dirty="0"/>
          </a:p>
        </p:txBody>
      </p:sp>
      <p:pic>
        <p:nvPicPr>
          <p:cNvPr id="5" name="Picture 2" descr="C:\Users\arodriguez\Desktop\fraud_triangle_edited-100530341-large.idge.jpg"/>
          <p:cNvPicPr>
            <a:picLocks noChangeAspect="1" noChangeArrowheads="1"/>
          </p:cNvPicPr>
          <p:nvPr/>
        </p:nvPicPr>
        <p:blipFill rotWithShape="1">
          <a:blip r:embed="rId3">
            <a:extLst>
              <a:ext uri="{28A0092B-C50C-407E-A947-70E740481C1C}">
                <a14:useLocalDpi xmlns:a14="http://schemas.microsoft.com/office/drawing/2010/main" val="0"/>
              </a:ext>
            </a:extLst>
          </a:blip>
          <a:srcRect l="15105" t="15793" r="13277"/>
          <a:stretch/>
        </p:blipFill>
        <p:spPr bwMode="auto">
          <a:xfrm>
            <a:off x="2887446" y="1028701"/>
            <a:ext cx="3369108" cy="240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22</a:t>
            </a:fld>
            <a:endParaRPr lang="en-US" dirty="0"/>
          </a:p>
        </p:txBody>
      </p:sp>
      <p:sp>
        <p:nvSpPr>
          <p:cNvPr id="5" name="Subtitle 4"/>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a:t>Frauds that Have Occurred Recently within State and Local Governments</a:t>
            </a:r>
          </a:p>
        </p:txBody>
      </p:sp>
    </p:spTree>
    <p:extLst>
      <p:ext uri="{BB962C8B-B14F-4D97-AF65-F5344CB8AC3E}">
        <p14:creationId xmlns:p14="http://schemas.microsoft.com/office/powerpoint/2010/main" val="275226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a:lstStyle/>
          <a:p>
            <a:pPr marL="0" indent="0">
              <a:spcBef>
                <a:spcPts val="0"/>
              </a:spcBef>
              <a:spcAft>
                <a:spcPts val="600"/>
              </a:spcAft>
              <a:buNone/>
            </a:pPr>
            <a:r>
              <a:rPr lang="en-US" altLang="en-US" sz="1900" dirty="0">
                <a:solidFill>
                  <a:srgbClr val="FF0000"/>
                </a:solidFill>
              </a:rPr>
              <a:t>Polling Question</a:t>
            </a:r>
          </a:p>
          <a:p>
            <a:pPr>
              <a:spcBef>
                <a:spcPts val="0"/>
              </a:spcBef>
              <a:spcAft>
                <a:spcPts val="600"/>
              </a:spcAft>
            </a:pPr>
            <a:r>
              <a:rPr lang="en-US" altLang="en-US" sz="1900" dirty="0"/>
              <a:t>What is the leg of the fraud triangle that organizations can best control?</a:t>
            </a:r>
          </a:p>
          <a:p>
            <a:pPr marL="800100" lvl="1" indent="-342900">
              <a:spcBef>
                <a:spcPts val="0"/>
              </a:spcBef>
              <a:spcAft>
                <a:spcPts val="600"/>
              </a:spcAft>
              <a:buFont typeface="+mj-lt"/>
              <a:buAutoNum type="alphaLcPeriod"/>
            </a:pPr>
            <a:r>
              <a:rPr lang="en-US" altLang="en-US" sz="1500" dirty="0"/>
              <a:t>Pressure</a:t>
            </a:r>
          </a:p>
          <a:p>
            <a:pPr marL="800100" lvl="1" indent="-342900">
              <a:spcBef>
                <a:spcPts val="0"/>
              </a:spcBef>
              <a:spcAft>
                <a:spcPts val="600"/>
              </a:spcAft>
              <a:buFont typeface="+mj-lt"/>
              <a:buAutoNum type="alphaLcPeriod"/>
            </a:pPr>
            <a:r>
              <a:rPr lang="en-US" altLang="en-US" sz="1500" dirty="0"/>
              <a:t>Opportunity</a:t>
            </a:r>
          </a:p>
          <a:p>
            <a:pPr marL="800100" lvl="1" indent="-342900">
              <a:spcBef>
                <a:spcPts val="0"/>
              </a:spcBef>
              <a:spcAft>
                <a:spcPts val="600"/>
              </a:spcAft>
              <a:buFont typeface="+mj-lt"/>
              <a:buAutoNum type="alphaLcPeriod"/>
            </a:pPr>
            <a:r>
              <a:rPr lang="en-US" altLang="en-US" sz="1500" dirty="0"/>
              <a:t>Rationalization</a:t>
            </a:r>
          </a:p>
        </p:txBody>
      </p:sp>
      <p:sp>
        <p:nvSpPr>
          <p:cNvPr id="4" name="Slide Number Placeholder 3"/>
          <p:cNvSpPr>
            <a:spLocks noGrp="1"/>
          </p:cNvSpPr>
          <p:nvPr>
            <p:ph type="sldNum" sz="quarter" idx="4"/>
          </p:nvPr>
        </p:nvSpPr>
        <p:spPr/>
        <p:txBody>
          <a:bodyPr/>
          <a:lstStyle/>
          <a:p>
            <a:fld id="{6DAB3F6F-6A30-410C-8DAB-3E7769D71CBC}" type="slidenum">
              <a:rPr lang="en-US" smtClean="0"/>
              <a:pPr/>
              <a:t>23</a:t>
            </a:fld>
            <a:endParaRPr lang="en-US" dirty="0"/>
          </a:p>
        </p:txBody>
      </p:sp>
    </p:spTree>
    <p:extLst>
      <p:ext uri="{BB962C8B-B14F-4D97-AF65-F5344CB8AC3E}">
        <p14:creationId xmlns:p14="http://schemas.microsoft.com/office/powerpoint/2010/main" val="410390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59" y="211318"/>
            <a:ext cx="7700211" cy="680986"/>
          </a:xfrm>
        </p:spPr>
        <p:txBody>
          <a:bodyPr/>
          <a:lstStyle/>
          <a:p>
            <a:r>
              <a:rPr lang="en-US" dirty="0"/>
              <a:t>Fraud in State and Local Governments</a:t>
            </a:r>
          </a:p>
        </p:txBody>
      </p:sp>
      <p:sp>
        <p:nvSpPr>
          <p:cNvPr id="4" name="Rectangle 3"/>
          <p:cNvSpPr>
            <a:spLocks noGrp="1" noChangeArrowheads="1"/>
          </p:cNvSpPr>
          <p:nvPr>
            <p:ph idx="1"/>
          </p:nvPr>
        </p:nvSpPr>
        <p:spPr>
          <a:xfrm>
            <a:off x="530958" y="892304"/>
            <a:ext cx="4792882" cy="3837894"/>
          </a:xfrm>
        </p:spPr>
        <p:txBody>
          <a:bodyPr/>
          <a:lstStyle/>
          <a:p>
            <a:pPr>
              <a:spcBef>
                <a:spcPts val="0"/>
              </a:spcBef>
              <a:spcAft>
                <a:spcPts val="600"/>
              </a:spcAft>
              <a:buFont typeface="+mj-lt"/>
              <a:buAutoNum type="arabicPeriod"/>
            </a:pPr>
            <a:r>
              <a:rPr lang="en-US" altLang="en-US" sz="1900" dirty="0">
                <a:solidFill>
                  <a:schemeClr val="tx1"/>
                </a:solidFill>
              </a:rPr>
              <a:t>Public Contracts</a:t>
            </a:r>
          </a:p>
          <a:p>
            <a:pPr>
              <a:spcBef>
                <a:spcPts val="0"/>
              </a:spcBef>
              <a:spcAft>
                <a:spcPts val="600"/>
              </a:spcAft>
              <a:buFont typeface="+mj-lt"/>
              <a:buAutoNum type="arabicPeriod"/>
            </a:pPr>
            <a:r>
              <a:rPr lang="en-US" altLang="en-US" sz="1900" dirty="0">
                <a:solidFill>
                  <a:schemeClr val="tx1"/>
                </a:solidFill>
              </a:rPr>
              <a:t>Purchasing Process</a:t>
            </a:r>
          </a:p>
          <a:p>
            <a:pPr>
              <a:spcBef>
                <a:spcPts val="0"/>
              </a:spcBef>
              <a:spcAft>
                <a:spcPts val="600"/>
              </a:spcAft>
              <a:buFont typeface="+mj-lt"/>
              <a:buAutoNum type="arabicPeriod"/>
            </a:pPr>
            <a:r>
              <a:rPr lang="en-US" altLang="en-US" sz="1900" dirty="0">
                <a:solidFill>
                  <a:schemeClr val="tx1"/>
                </a:solidFill>
              </a:rPr>
              <a:t>Payroll &amp; Stipends</a:t>
            </a:r>
          </a:p>
          <a:p>
            <a:pPr>
              <a:spcBef>
                <a:spcPts val="0"/>
              </a:spcBef>
              <a:spcAft>
                <a:spcPts val="600"/>
              </a:spcAft>
              <a:buFont typeface="+mj-lt"/>
              <a:buAutoNum type="arabicPeriod"/>
            </a:pPr>
            <a:r>
              <a:rPr lang="en-US" altLang="en-US" sz="1900" dirty="0">
                <a:solidFill>
                  <a:schemeClr val="tx1"/>
                </a:solidFill>
              </a:rPr>
              <a:t>Utilities &amp; Public Works</a:t>
            </a:r>
          </a:p>
          <a:p>
            <a:pPr>
              <a:spcBef>
                <a:spcPts val="0"/>
              </a:spcBef>
              <a:spcAft>
                <a:spcPts val="600"/>
              </a:spcAft>
              <a:buFont typeface="+mj-lt"/>
              <a:buAutoNum type="arabicPeriod"/>
            </a:pPr>
            <a:r>
              <a:rPr lang="en-US" altLang="en-US" sz="1900" dirty="0">
                <a:solidFill>
                  <a:schemeClr val="tx1"/>
                </a:solidFill>
              </a:rPr>
              <a:t>Public Safety</a:t>
            </a:r>
          </a:p>
          <a:p>
            <a:pPr>
              <a:spcBef>
                <a:spcPts val="0"/>
              </a:spcBef>
              <a:spcAft>
                <a:spcPts val="600"/>
              </a:spcAft>
              <a:buFont typeface="+mj-lt"/>
              <a:buAutoNum type="arabicPeriod"/>
            </a:pPr>
            <a:r>
              <a:rPr lang="en-US" altLang="en-US" sz="1900" dirty="0">
                <a:solidFill>
                  <a:schemeClr val="tx1"/>
                </a:solidFill>
              </a:rPr>
              <a:t>Transportation</a:t>
            </a:r>
          </a:p>
          <a:p>
            <a:pPr>
              <a:spcBef>
                <a:spcPts val="0"/>
              </a:spcBef>
              <a:spcAft>
                <a:spcPts val="600"/>
              </a:spcAft>
              <a:buFont typeface="+mj-lt"/>
              <a:buAutoNum type="arabicPeriod"/>
            </a:pPr>
            <a:r>
              <a:rPr lang="en-US" altLang="en-US" sz="1900" dirty="0">
                <a:solidFill>
                  <a:schemeClr val="tx1"/>
                </a:solidFill>
              </a:rPr>
              <a:t>General IT vulnerabilities including phishing emails (increased risk with remote work)</a:t>
            </a:r>
          </a:p>
          <a:p>
            <a:pPr>
              <a:spcBef>
                <a:spcPts val="0"/>
              </a:spcBef>
              <a:spcAft>
                <a:spcPts val="600"/>
              </a:spcAft>
              <a:buFont typeface="+mj-lt"/>
              <a:buAutoNum type="arabicPeriod"/>
            </a:pPr>
            <a:r>
              <a:rPr lang="en-US" altLang="en-US" sz="1900" dirty="0">
                <a:solidFill>
                  <a:schemeClr val="tx1"/>
                </a:solidFill>
              </a:rPr>
              <a:t>Public integrity &amp; conflicts of interest</a:t>
            </a:r>
          </a:p>
          <a:p>
            <a:pPr>
              <a:spcBef>
                <a:spcPts val="0"/>
              </a:spcBef>
              <a:spcAft>
                <a:spcPts val="600"/>
              </a:spcAft>
              <a:buFont typeface="+mj-lt"/>
              <a:buAutoNum type="arabicPeriod"/>
            </a:pPr>
            <a:endParaRPr lang="en-US" altLang="en-US" sz="1900" dirty="0"/>
          </a:p>
          <a:p>
            <a:pPr>
              <a:spcBef>
                <a:spcPts val="0"/>
              </a:spcBef>
              <a:spcAft>
                <a:spcPts val="600"/>
              </a:spcAft>
              <a:buFont typeface="+mj-lt"/>
              <a:buAutoNum type="arabicPeriod"/>
            </a:pPr>
            <a:endParaRPr lang="en-US" altLang="en-US" dirty="0"/>
          </a:p>
          <a:p>
            <a:endParaRPr lang="en-US" altLang="en-US" dirty="0"/>
          </a:p>
          <a:p>
            <a:endParaRPr lang="en-US" altLang="en-US" dirty="0"/>
          </a:p>
          <a:p>
            <a:endParaRPr lang="en-US" altLang="en-US" dirty="0"/>
          </a:p>
        </p:txBody>
      </p:sp>
      <p:sp>
        <p:nvSpPr>
          <p:cNvPr id="6" name="Slide Number Placeholder 5"/>
          <p:cNvSpPr>
            <a:spLocks noGrp="1"/>
          </p:cNvSpPr>
          <p:nvPr>
            <p:ph type="sldNum" sz="quarter" idx="4"/>
          </p:nvPr>
        </p:nvSpPr>
        <p:spPr/>
        <p:txBody>
          <a:bodyPr/>
          <a:lstStyle/>
          <a:p>
            <a:fld id="{E2207BB4-7615-4823-963B-C12F312658C4}"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5528498" y="892304"/>
            <a:ext cx="2803559" cy="3295650"/>
          </a:xfrm>
          <a:prstGeom prst="rect">
            <a:avLst/>
          </a:prstGeom>
        </p:spPr>
      </p:pic>
      <p:sp>
        <p:nvSpPr>
          <p:cNvPr id="7" name="TextBox 6">
            <a:extLst>
              <a:ext uri="{FF2B5EF4-FFF2-40B4-BE49-F238E27FC236}">
                <a16:creationId xmlns:a16="http://schemas.microsoft.com/office/drawing/2014/main" id="{146DC0C5-1062-4E09-892F-C375CDB5A3AF}"/>
              </a:ext>
            </a:extLst>
          </p:cNvPr>
          <p:cNvSpPr txBox="1"/>
          <p:nvPr/>
        </p:nvSpPr>
        <p:spPr>
          <a:xfrm>
            <a:off x="6066836" y="4523987"/>
            <a:ext cx="2817855" cy="276999"/>
          </a:xfrm>
          <a:prstGeom prst="rect">
            <a:avLst/>
          </a:prstGeom>
          <a:noFill/>
        </p:spPr>
        <p:txBody>
          <a:bodyPr wrap="square" rtlCol="0">
            <a:spAutoFit/>
          </a:bodyPr>
          <a:lstStyle/>
          <a:p>
            <a:r>
              <a:rPr lang="en-US" sz="1200" dirty="0"/>
              <a:t>Source: ACFE 2020 Report to the Nations</a:t>
            </a:r>
          </a:p>
        </p:txBody>
      </p:sp>
    </p:spTree>
    <p:extLst>
      <p:ext uri="{BB962C8B-B14F-4D97-AF65-F5344CB8AC3E}">
        <p14:creationId xmlns:p14="http://schemas.microsoft.com/office/powerpoint/2010/main" val="107091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Fraud – More than Just Money</a:t>
            </a:r>
          </a:p>
        </p:txBody>
      </p:sp>
      <p:sp>
        <p:nvSpPr>
          <p:cNvPr id="5" name="Slide Number Placeholder 4"/>
          <p:cNvSpPr>
            <a:spLocks noGrp="1"/>
          </p:cNvSpPr>
          <p:nvPr>
            <p:ph type="sldNum" sz="quarter" idx="4"/>
          </p:nvPr>
        </p:nvSpPr>
        <p:spPr/>
        <p:txBody>
          <a:bodyPr/>
          <a:lstStyle/>
          <a:p>
            <a:fld id="{E2207BB4-7615-4823-963B-C12F312658C4}" type="slidenum">
              <a:rPr lang="en-US" smtClean="0"/>
              <a:pPr/>
              <a:t>25</a:t>
            </a:fld>
            <a:endParaRPr lang="en-US" dirty="0"/>
          </a:p>
        </p:txBody>
      </p:sp>
      <p:graphicFrame>
        <p:nvGraphicFramePr>
          <p:cNvPr id="8" name="Diagram 7"/>
          <p:cNvGraphicFramePr/>
          <p:nvPr/>
        </p:nvGraphicFramePr>
        <p:xfrm>
          <a:off x="564777" y="1028700"/>
          <a:ext cx="8193741" cy="3662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196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and Local Government Fraud in the News</a:t>
            </a:r>
          </a:p>
        </p:txBody>
      </p:sp>
      <p:sp>
        <p:nvSpPr>
          <p:cNvPr id="3" name="Content Placeholder 2"/>
          <p:cNvSpPr>
            <a:spLocks noGrp="1"/>
          </p:cNvSpPr>
          <p:nvPr>
            <p:ph idx="1"/>
          </p:nvPr>
        </p:nvSpPr>
        <p:spPr/>
        <p:txBody>
          <a:bodyPr/>
          <a:lstStyle/>
          <a:p>
            <a:r>
              <a:rPr lang="en-US" dirty="0"/>
              <a:t>Police Sergeant Charged with Embezzlement</a:t>
            </a:r>
          </a:p>
          <a:p>
            <a:r>
              <a:rPr lang="en-US" dirty="0"/>
              <a:t>City considers internal financial controls after embezzlement</a:t>
            </a:r>
          </a:p>
          <a:p>
            <a:r>
              <a:rPr lang="en-US" dirty="0"/>
              <a:t>State ACO faces allegations of fraud and faulty data</a:t>
            </a:r>
          </a:p>
          <a:p>
            <a:r>
              <a:rPr lang="en-US" dirty="0"/>
              <a:t>State’s role in scandal paused as auditor issues an interim EB-5 report</a:t>
            </a:r>
          </a:p>
          <a:p>
            <a:r>
              <a:rPr lang="en-US" dirty="0"/>
              <a:t>City bribery investigation puts CEO in federal prison</a:t>
            </a:r>
          </a:p>
          <a:p>
            <a:endParaRPr lang="en-US" dirty="0"/>
          </a:p>
        </p:txBody>
      </p:sp>
      <p:sp>
        <p:nvSpPr>
          <p:cNvPr id="4" name="Slide Number Placeholder 3"/>
          <p:cNvSpPr>
            <a:spLocks noGrp="1"/>
          </p:cNvSpPr>
          <p:nvPr>
            <p:ph type="sldNum" sz="quarter" idx="4"/>
          </p:nvPr>
        </p:nvSpPr>
        <p:spPr/>
        <p:txBody>
          <a:bodyPr/>
          <a:lstStyle/>
          <a:p>
            <a:fld id="{6DAB3F6F-6A30-410C-8DAB-3E7769D71CBC}" type="slidenum">
              <a:rPr lang="en-US" smtClean="0"/>
              <a:pPr/>
              <a:t>26</a:t>
            </a:fld>
            <a:endParaRPr lang="en-US" dirty="0"/>
          </a:p>
        </p:txBody>
      </p:sp>
    </p:spTree>
    <p:extLst>
      <p:ext uri="{BB962C8B-B14F-4D97-AF65-F5344CB8AC3E}">
        <p14:creationId xmlns:p14="http://schemas.microsoft.com/office/powerpoint/2010/main" val="240435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27</a:t>
            </a:fld>
            <a:endParaRPr lang="en-US" dirty="0"/>
          </a:p>
        </p:txBody>
      </p:sp>
      <p:sp>
        <p:nvSpPr>
          <p:cNvPr id="4" name="Subtitle 3"/>
          <p:cNvSpPr>
            <a:spLocks noGrp="1"/>
          </p:cNvSpPr>
          <p:nvPr>
            <p:ph type="subTitle" idx="1"/>
          </p:nvPr>
        </p:nvSpPr>
        <p:spPr/>
        <p:txBody>
          <a:bodyPr/>
          <a:lstStyle/>
          <a:p>
            <a:r>
              <a:rPr lang="en-US" dirty="0"/>
              <a:t>Discussion</a:t>
            </a:r>
          </a:p>
        </p:txBody>
      </p:sp>
      <p:sp>
        <p:nvSpPr>
          <p:cNvPr id="3" name="Title 2"/>
          <p:cNvSpPr>
            <a:spLocks noGrp="1"/>
          </p:cNvSpPr>
          <p:nvPr>
            <p:ph type="ctrTitle"/>
          </p:nvPr>
        </p:nvSpPr>
        <p:spPr>
          <a:xfrm>
            <a:off x="304799" y="2236904"/>
            <a:ext cx="7780421" cy="1008920"/>
          </a:xfrm>
        </p:spPr>
        <p:txBody>
          <a:bodyPr/>
          <a:lstStyle/>
          <a:p>
            <a:r>
              <a:rPr lang="en-US" sz="2800" dirty="0"/>
              <a:t>1 – Disbursement Fraud (Case Study)</a:t>
            </a:r>
          </a:p>
        </p:txBody>
      </p:sp>
    </p:spTree>
    <p:extLst>
      <p:ext uri="{BB962C8B-B14F-4D97-AF65-F5344CB8AC3E}">
        <p14:creationId xmlns:p14="http://schemas.microsoft.com/office/powerpoint/2010/main" val="159124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Disbursement Fraud</a:t>
            </a:r>
          </a:p>
        </p:txBody>
      </p:sp>
      <p:sp>
        <p:nvSpPr>
          <p:cNvPr id="3" name="Content Placeholder 2"/>
          <p:cNvSpPr>
            <a:spLocks noGrp="1"/>
          </p:cNvSpPr>
          <p:nvPr>
            <p:ph idx="1"/>
          </p:nvPr>
        </p:nvSpPr>
        <p:spPr>
          <a:xfrm>
            <a:off x="457200" y="937044"/>
            <a:ext cx="8229600" cy="3882605"/>
          </a:xfrm>
        </p:spPr>
        <p:txBody>
          <a:bodyPr/>
          <a:lstStyle/>
          <a:p>
            <a:pPr marL="0" indent="0">
              <a:buNone/>
            </a:pPr>
            <a:r>
              <a:rPr lang="en-US" sz="1900" b="1" dirty="0"/>
              <a:t>Scheme:</a:t>
            </a:r>
          </a:p>
          <a:p>
            <a:r>
              <a:rPr lang="en-US" sz="1900" dirty="0"/>
              <a:t>Deposits from customers were held in an agency fund</a:t>
            </a:r>
          </a:p>
          <a:p>
            <a:pPr lvl="1"/>
            <a:r>
              <a:rPr lang="en-US" sz="1500" dirty="0"/>
              <a:t>As services were provided, deposits were transferred to the department’s operating account</a:t>
            </a:r>
          </a:p>
          <a:p>
            <a:pPr lvl="1"/>
            <a:r>
              <a:rPr lang="en-US" sz="1500" dirty="0"/>
              <a:t>Unused deposits were refunded to customers</a:t>
            </a:r>
          </a:p>
          <a:p>
            <a:r>
              <a:rPr lang="en-US" sz="1900" dirty="0"/>
              <a:t>Employee misapplied deposits to ensure sufficient money available in agency funds</a:t>
            </a:r>
          </a:p>
          <a:p>
            <a:r>
              <a:rPr lang="en-US" sz="1900" dirty="0"/>
              <a:t>Employee created and approved claim requests for fictitious refunds</a:t>
            </a:r>
          </a:p>
          <a:p>
            <a:r>
              <a:rPr lang="en-US" sz="1900" dirty="0"/>
              <a:t>Employee created fictitious supporting documentation</a:t>
            </a:r>
          </a:p>
          <a:p>
            <a:r>
              <a:rPr lang="en-US" sz="1900" dirty="0"/>
              <a:t>Employee used a “one-time vendor” code that allowed manual entry of payee name and address</a:t>
            </a:r>
          </a:p>
          <a:p>
            <a:r>
              <a:rPr lang="en-US" sz="1900" dirty="0"/>
              <a:t>Employee picked up checks from accounting using her own name</a:t>
            </a:r>
          </a:p>
          <a:p>
            <a:endParaRPr lang="en-US" sz="1900" dirty="0"/>
          </a:p>
          <a:p>
            <a:endParaRPr lang="en-US" sz="1900" dirty="0"/>
          </a:p>
        </p:txBody>
      </p:sp>
      <p:sp>
        <p:nvSpPr>
          <p:cNvPr id="5" name="Slide Number Placeholder 4"/>
          <p:cNvSpPr>
            <a:spLocks noGrp="1"/>
          </p:cNvSpPr>
          <p:nvPr>
            <p:ph type="sldNum" sz="quarter" idx="4"/>
          </p:nvPr>
        </p:nvSpPr>
        <p:spPr/>
        <p:txBody>
          <a:bodyPr/>
          <a:lstStyle/>
          <a:p>
            <a:fld id="{E2207BB4-7615-4823-963B-C12F312658C4}" type="slidenum">
              <a:rPr lang="en-US" smtClean="0"/>
              <a:pPr/>
              <a:t>28</a:t>
            </a:fld>
            <a:endParaRPr lang="en-US" dirty="0"/>
          </a:p>
        </p:txBody>
      </p:sp>
    </p:spTree>
    <p:extLst>
      <p:ext uri="{BB962C8B-B14F-4D97-AF65-F5344CB8AC3E}">
        <p14:creationId xmlns:p14="http://schemas.microsoft.com/office/powerpoint/2010/main" val="2575072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Disbursement Fraud</a:t>
            </a:r>
          </a:p>
        </p:txBody>
      </p:sp>
      <p:sp>
        <p:nvSpPr>
          <p:cNvPr id="3" name="Content Placeholder 2"/>
          <p:cNvSpPr>
            <a:spLocks noGrp="1"/>
          </p:cNvSpPr>
          <p:nvPr>
            <p:ph idx="1"/>
          </p:nvPr>
        </p:nvSpPr>
        <p:spPr>
          <a:xfrm>
            <a:off x="457200" y="937044"/>
            <a:ext cx="8229600" cy="3882605"/>
          </a:xfrm>
        </p:spPr>
        <p:txBody>
          <a:bodyPr/>
          <a:lstStyle/>
          <a:p>
            <a:pPr marL="0" indent="0">
              <a:buNone/>
            </a:pPr>
            <a:r>
              <a:rPr lang="en-US" sz="2200" b="1" dirty="0"/>
              <a:t>Red Flags &amp; Risk Areas:</a:t>
            </a:r>
          </a:p>
          <a:p>
            <a:pPr>
              <a:spcBef>
                <a:spcPts val="400"/>
              </a:spcBef>
            </a:pPr>
            <a:r>
              <a:rPr lang="en-US" sz="1700" dirty="0"/>
              <a:t>Department leaders knew department operations were struggling, but did not fully understand cause</a:t>
            </a:r>
          </a:p>
          <a:p>
            <a:pPr>
              <a:spcBef>
                <a:spcPts val="400"/>
              </a:spcBef>
            </a:pPr>
            <a:r>
              <a:rPr lang="en-US" sz="1700" dirty="0"/>
              <a:t>One-time (temporary vendor) number</a:t>
            </a:r>
          </a:p>
          <a:p>
            <a:pPr>
              <a:spcBef>
                <a:spcPts val="400"/>
              </a:spcBef>
            </a:pPr>
            <a:r>
              <a:rPr lang="en-US" sz="1700" dirty="0"/>
              <a:t>Employees can route checks back to themselves or pick-up from accounting</a:t>
            </a:r>
          </a:p>
          <a:p>
            <a:pPr>
              <a:spcBef>
                <a:spcPts val="400"/>
              </a:spcBef>
            </a:pPr>
            <a:r>
              <a:rPr lang="en-US" sz="1700" dirty="0"/>
              <a:t>Payments to individuals, new vendors, or unknown vendors</a:t>
            </a:r>
          </a:p>
          <a:p>
            <a:pPr>
              <a:spcBef>
                <a:spcPts val="400"/>
              </a:spcBef>
            </a:pPr>
            <a:r>
              <a:rPr lang="en-US" sz="1700" dirty="0"/>
              <a:t>Round dollar payments, payments just below approval thresholds</a:t>
            </a:r>
          </a:p>
          <a:p>
            <a:pPr>
              <a:spcBef>
                <a:spcPts val="400"/>
              </a:spcBef>
            </a:pPr>
            <a:r>
              <a:rPr lang="en-US" sz="1700" dirty="0"/>
              <a:t>Excessive use of one account type or vendor by a single employee</a:t>
            </a:r>
          </a:p>
          <a:p>
            <a:pPr>
              <a:spcBef>
                <a:spcPts val="400"/>
              </a:spcBef>
            </a:pPr>
            <a:r>
              <a:rPr lang="en-US" sz="1700" dirty="0"/>
              <a:t>Lack of detail on the supporting invoice</a:t>
            </a:r>
          </a:p>
          <a:p>
            <a:pPr>
              <a:spcBef>
                <a:spcPts val="400"/>
              </a:spcBef>
            </a:pPr>
            <a:r>
              <a:rPr lang="en-US" sz="1700" dirty="0"/>
              <a:t>Consecutively numbered invoices / duplicate invoice numbers</a:t>
            </a:r>
          </a:p>
          <a:p>
            <a:pPr>
              <a:spcBef>
                <a:spcPts val="400"/>
              </a:spcBef>
            </a:pPr>
            <a:r>
              <a:rPr lang="en-US" sz="1700" dirty="0"/>
              <a:t>Lack of a physical address on the invoice</a:t>
            </a:r>
          </a:p>
          <a:p>
            <a:pPr>
              <a:spcBef>
                <a:spcPts val="400"/>
              </a:spcBef>
            </a:pPr>
            <a:r>
              <a:rPr lang="en-US" sz="1700" dirty="0"/>
              <a:t>Separate systems to track customer deposits and projects</a:t>
            </a:r>
          </a:p>
          <a:p>
            <a:endParaRPr lang="en-US" sz="2000" dirty="0"/>
          </a:p>
          <a:p>
            <a:endParaRPr lang="en-US" sz="2000" dirty="0"/>
          </a:p>
          <a:p>
            <a:endParaRPr lang="en-US" sz="2400" dirty="0"/>
          </a:p>
          <a:p>
            <a:pPr marL="457200" lvl="1" indent="0">
              <a:buNone/>
            </a:pPr>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fld id="{E2207BB4-7615-4823-963B-C12F312658C4}" type="slidenum">
              <a:rPr lang="en-US" smtClean="0"/>
              <a:pPr/>
              <a:t>29</a:t>
            </a:fld>
            <a:endParaRPr lang="en-US" dirty="0"/>
          </a:p>
        </p:txBody>
      </p:sp>
    </p:spTree>
    <p:extLst>
      <p:ext uri="{BB962C8B-B14F-4D97-AF65-F5344CB8AC3E}">
        <p14:creationId xmlns:p14="http://schemas.microsoft.com/office/powerpoint/2010/main" val="117634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3</a:t>
            </a:fld>
            <a:endParaRPr lang="en-US" dirty="0"/>
          </a:p>
        </p:txBody>
      </p:sp>
      <p:sp>
        <p:nvSpPr>
          <p:cNvPr id="3" name="Title 2"/>
          <p:cNvSpPr>
            <a:spLocks noGrp="1"/>
          </p:cNvSpPr>
          <p:nvPr>
            <p:ph type="ctrTitle"/>
          </p:nvPr>
        </p:nvSpPr>
        <p:spPr/>
        <p:txBody>
          <a:bodyPr/>
          <a:lstStyle/>
          <a:p>
            <a:r>
              <a:rPr lang="en-US" sz="2800" dirty="0"/>
              <a:t>Introduction</a:t>
            </a:r>
          </a:p>
        </p:txBody>
      </p:sp>
    </p:spTree>
    <p:extLst>
      <p:ext uri="{BB962C8B-B14F-4D97-AF65-F5344CB8AC3E}">
        <p14:creationId xmlns:p14="http://schemas.microsoft.com/office/powerpoint/2010/main" val="322244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05949845"/>
              </p:ext>
            </p:extLst>
          </p:nvPr>
        </p:nvGraphicFramePr>
        <p:xfrm>
          <a:off x="467140" y="563341"/>
          <a:ext cx="8219660" cy="4122959"/>
        </p:xfrm>
        <a:graphic>
          <a:graphicData uri="http://schemas.openxmlformats.org/drawingml/2006/table">
            <a:tbl>
              <a:tblPr firstRow="1" bandRow="1">
                <a:tableStyleId>{5C22544A-7EE6-4342-B048-85BDC9FD1C3A}</a:tableStyleId>
              </a:tblPr>
              <a:tblGrid>
                <a:gridCol w="1415608">
                  <a:extLst>
                    <a:ext uri="{9D8B030D-6E8A-4147-A177-3AD203B41FA5}">
                      <a16:colId xmlns:a16="http://schemas.microsoft.com/office/drawing/2014/main" val="20000"/>
                    </a:ext>
                  </a:extLst>
                </a:gridCol>
                <a:gridCol w="6804052">
                  <a:extLst>
                    <a:ext uri="{9D8B030D-6E8A-4147-A177-3AD203B41FA5}">
                      <a16:colId xmlns:a16="http://schemas.microsoft.com/office/drawing/2014/main" val="20001"/>
                    </a:ext>
                  </a:extLst>
                </a:gridCol>
              </a:tblGrid>
              <a:tr h="267608">
                <a:tc gridSpan="2">
                  <a:txBody>
                    <a:bodyPr/>
                    <a:lstStyle/>
                    <a:p>
                      <a:pPr algn="ctr"/>
                      <a:r>
                        <a:rPr lang="en-US" sz="1400" dirty="0"/>
                        <a:t>Check Misappropriation</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269144">
                <a:tc>
                  <a:txBody>
                    <a:bodyPr/>
                    <a:lstStyle/>
                    <a:p>
                      <a:r>
                        <a:rPr lang="en-US" sz="1200" b="1" dirty="0"/>
                        <a:t>Organization</a:t>
                      </a:r>
                      <a:r>
                        <a:rPr lang="en-US" sz="1200" b="1" baseline="0" dirty="0"/>
                        <a:t> Size</a:t>
                      </a:r>
                      <a:endParaRPr lang="en-US" sz="1200" b="1" dirty="0"/>
                    </a:p>
                  </a:txBody>
                  <a:tcPr marL="68580" marR="68580" marT="34290" marB="34290"/>
                </a:tc>
                <a:tc>
                  <a:txBody>
                    <a:bodyPr/>
                    <a:lstStyle/>
                    <a:p>
                      <a:r>
                        <a:rPr lang="en-US" sz="1200" dirty="0"/>
                        <a:t>County department with $1.5 million annual budget; serves over 190,000 customers</a:t>
                      </a:r>
                    </a:p>
                  </a:txBody>
                  <a:tcPr marL="68580" marR="68580" marT="34290" marB="34290"/>
                </a:tc>
                <a:extLst>
                  <a:ext uri="{0D108BD9-81ED-4DB2-BD59-A6C34878D82A}">
                    <a16:rowId xmlns:a16="http://schemas.microsoft.com/office/drawing/2014/main" val="10001"/>
                  </a:ext>
                </a:extLst>
              </a:tr>
              <a:tr h="427504">
                <a:tc>
                  <a:txBody>
                    <a:bodyPr/>
                    <a:lstStyle/>
                    <a:p>
                      <a:r>
                        <a:rPr lang="en-US" sz="1200" b="1" dirty="0"/>
                        <a:t>Perpetrator</a:t>
                      </a:r>
                    </a:p>
                  </a:txBody>
                  <a:tcPr marL="68580" marR="68580" marT="34290" marB="34290"/>
                </a:tc>
                <a:tc>
                  <a:txBody>
                    <a:bodyPr/>
                    <a:lstStyle/>
                    <a:p>
                      <a:r>
                        <a:rPr lang="en-US" sz="1200" dirty="0"/>
                        <a:t>Trusted</a:t>
                      </a:r>
                      <a:r>
                        <a:rPr lang="en-US" sz="1200" baseline="0" dirty="0"/>
                        <a:t> long-term employee, female, late-40s, divorced, adult children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Alleged drug addiction and family medical issues </a:t>
                      </a:r>
                      <a:r>
                        <a:rPr lang="en-US" sz="1200" baseline="0" dirty="0">
                          <a:solidFill>
                            <a:srgbClr val="687FE2"/>
                          </a:solidFill>
                        </a:rPr>
                        <a:t>(Pressure)</a:t>
                      </a:r>
                    </a:p>
                  </a:txBody>
                  <a:tcPr marL="68580" marR="68580" marT="34290" marB="34290"/>
                </a:tc>
                <a:extLst>
                  <a:ext uri="{0D108BD9-81ED-4DB2-BD59-A6C34878D82A}">
                    <a16:rowId xmlns:a16="http://schemas.microsoft.com/office/drawing/2014/main" val="10002"/>
                  </a:ext>
                </a:extLst>
              </a:tr>
              <a:tr h="365155">
                <a:tc>
                  <a:txBody>
                    <a:bodyPr/>
                    <a:lstStyle/>
                    <a:p>
                      <a:r>
                        <a:rPr lang="en-US" sz="1200" b="1" dirty="0"/>
                        <a:t>Responsibilities</a:t>
                      </a: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Prepared, created, and recorded deposits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Requested and approved refund checks </a:t>
                      </a:r>
                      <a:r>
                        <a:rPr lang="en-US" sz="1200" dirty="0">
                          <a:solidFill>
                            <a:srgbClr val="687FE2"/>
                          </a:solidFill>
                        </a:rPr>
                        <a:t>(Opportunity)</a:t>
                      </a: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Responsible for reconciling three different agency funds </a:t>
                      </a:r>
                      <a:r>
                        <a:rPr lang="en-US" sz="1200" dirty="0">
                          <a:solidFill>
                            <a:srgbClr val="687FE2"/>
                          </a:solidFill>
                        </a:rPr>
                        <a:t>(Opportunity)</a:t>
                      </a:r>
                      <a:endParaRPr lang="en-US" sz="1200" baseline="0" dirty="0"/>
                    </a:p>
                  </a:txBody>
                  <a:tcPr marL="68580" marR="68580" marT="34290" marB="34290"/>
                </a:tc>
                <a:extLst>
                  <a:ext uri="{0D108BD9-81ED-4DB2-BD59-A6C34878D82A}">
                    <a16:rowId xmlns:a16="http://schemas.microsoft.com/office/drawing/2014/main" val="2388611858"/>
                  </a:ext>
                </a:extLst>
              </a:tr>
              <a:tr h="1106595">
                <a:tc>
                  <a:txBody>
                    <a:bodyPr/>
                    <a:lstStyle/>
                    <a:p>
                      <a:r>
                        <a:rPr lang="en-US" sz="1200" b="1" dirty="0"/>
                        <a:t>Schemes</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Fictitious Refunds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Created and approved claim request for fictitious refunds to customers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Gained access to supervisor’s login credentials to approve the check requests </a:t>
                      </a:r>
                      <a:r>
                        <a:rPr lang="en-US" sz="1200" dirty="0">
                          <a:solidFill>
                            <a:srgbClr val="687FE2"/>
                          </a:solidFill>
                        </a:rPr>
                        <a:t>(Opportunity)</a:t>
                      </a:r>
                      <a:endParaRPr lang="en-US" sz="120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Originally mailed check directly to co-conspirators; later, picked up checks and deposited into a bank account for a community organizer of which she was the Treasurer and had access to the bank account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Fictitious Vendor Invoices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Created fictitious professional service invoices and submitted for payment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Received permission to override proof of insurance requirement; request Purchasing approve the PO</a:t>
                      </a:r>
                    </a:p>
                    <a:p>
                      <a:pPr marL="0" indent="0">
                        <a:buFont typeface="Arial" panose="020B0604020202020204" pitchFamily="34" charset="0"/>
                        <a:buNone/>
                      </a:pPr>
                      <a:r>
                        <a:rPr lang="en-US" sz="1200" baseline="0" dirty="0"/>
                        <a:t>In total, nearly </a:t>
                      </a:r>
                      <a:r>
                        <a:rPr lang="en-US" sz="1200" b="1" baseline="0" dirty="0">
                          <a:solidFill>
                            <a:srgbClr val="FF0000"/>
                          </a:solidFill>
                        </a:rPr>
                        <a:t>$2.05 million  </a:t>
                      </a:r>
                      <a:r>
                        <a:rPr lang="en-US" sz="1200" baseline="0" dirty="0"/>
                        <a:t>loss over a period of 9 years</a:t>
                      </a:r>
                      <a:endParaRPr lang="en-US" sz="1200" dirty="0"/>
                    </a:p>
                  </a:txBody>
                  <a:tcPr marL="68580" marR="68580" marT="34290" marB="34290"/>
                </a:tc>
                <a:extLst>
                  <a:ext uri="{0D108BD9-81ED-4DB2-BD59-A6C34878D82A}">
                    <a16:rowId xmlns:a16="http://schemas.microsoft.com/office/drawing/2014/main" val="10003"/>
                  </a:ext>
                </a:extLst>
              </a:tr>
              <a:tr h="805815">
                <a:tc>
                  <a:txBody>
                    <a:bodyPr/>
                    <a:lstStyle/>
                    <a:p>
                      <a:r>
                        <a:rPr lang="en-US" sz="1200" b="1" dirty="0"/>
                        <a:t>Results</a:t>
                      </a:r>
                      <a:r>
                        <a:rPr lang="en-US" sz="1200" b="1" baseline="0" dirty="0"/>
                        <a:t> of Investigation</a:t>
                      </a:r>
                      <a:endParaRPr lang="en-US" sz="1200" b="1" dirty="0"/>
                    </a:p>
                  </a:txBody>
                  <a:tcPr marL="68580" marR="68580" marT="34290" marB="34290"/>
                </a:tc>
                <a:tc>
                  <a:txBody>
                    <a:bodyPr/>
                    <a:lstStyle/>
                    <a:p>
                      <a:r>
                        <a:rPr lang="en-US" sz="1200" dirty="0"/>
                        <a:t>Administrative: Employee was terminated</a:t>
                      </a:r>
                    </a:p>
                    <a:p>
                      <a:r>
                        <a:rPr lang="en-US" sz="1200" dirty="0"/>
                        <a:t>Civil: No civil action taken; insurance claim filed to recover loss</a:t>
                      </a:r>
                    </a:p>
                    <a:p>
                      <a:r>
                        <a:rPr lang="en-US" sz="1200" dirty="0"/>
                        <a:t>Criminal: Indicted by DA; pleaded guilty; sentenced to 9 years, 8 months prison term; ordered to pay $2.5 million in restitution</a:t>
                      </a:r>
                    </a:p>
                  </a:txBody>
                  <a:tcPr marL="68580" marR="68580" marT="34290" marB="3429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fld id="{E2207BB4-7615-4823-963B-C12F312658C4}" type="slidenum">
              <a:rPr lang="en-US" smtClean="0"/>
              <a:t>30</a:t>
            </a:fld>
            <a:endParaRPr lang="en-US" dirty="0"/>
          </a:p>
        </p:txBody>
      </p:sp>
      <p:sp>
        <p:nvSpPr>
          <p:cNvPr id="5" name="Title 1"/>
          <p:cNvSpPr txBox="1">
            <a:spLocks/>
          </p:cNvSpPr>
          <p:nvPr/>
        </p:nvSpPr>
        <p:spPr bwMode="auto">
          <a:xfrm>
            <a:off x="1485900" y="0"/>
            <a:ext cx="6172200"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75"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5pPr>
            <a:lvl6pPr marL="3429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6pPr>
            <a:lvl7pPr marL="6858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7pPr>
            <a:lvl8pPr marL="10287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8pPr>
            <a:lvl9pPr marL="13716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9pPr>
          </a:lstStyle>
          <a:p>
            <a:r>
              <a:rPr lang="en-US" sz="3200" b="0" dirty="0">
                <a:solidFill>
                  <a:srgbClr val="2180BC"/>
                </a:solidFill>
              </a:rPr>
              <a:t>Victim | Governmental| County</a:t>
            </a:r>
          </a:p>
        </p:txBody>
      </p:sp>
    </p:spTree>
    <p:extLst>
      <p:ext uri="{BB962C8B-B14F-4D97-AF65-F5344CB8AC3E}">
        <p14:creationId xmlns:p14="http://schemas.microsoft.com/office/powerpoint/2010/main" val="553806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Disbursement Fraud</a:t>
            </a:r>
          </a:p>
        </p:txBody>
      </p:sp>
      <p:sp>
        <p:nvSpPr>
          <p:cNvPr id="3" name="Content Placeholder 2"/>
          <p:cNvSpPr>
            <a:spLocks noGrp="1"/>
          </p:cNvSpPr>
          <p:nvPr>
            <p:ph idx="1"/>
          </p:nvPr>
        </p:nvSpPr>
        <p:spPr>
          <a:xfrm>
            <a:off x="457200" y="1085850"/>
            <a:ext cx="8229600" cy="3733800"/>
          </a:xfrm>
          <a:ln>
            <a:noFill/>
          </a:ln>
        </p:spPr>
        <p:txBody>
          <a:bodyPr>
            <a:normAutofit/>
          </a:bodyPr>
          <a:lstStyle/>
          <a:p>
            <a:pPr marL="0" indent="0">
              <a:buNone/>
            </a:pPr>
            <a:r>
              <a:rPr lang="en-US" sz="2400" b="1" dirty="0"/>
              <a:t>Detection:</a:t>
            </a:r>
          </a:p>
          <a:p>
            <a:pPr lvl="0" defTabSz="685800">
              <a:buFont typeface="Arial" panose="020B0604020202020204" pitchFamily="34" charset="0"/>
              <a:buChar char="•"/>
              <a:defRPr/>
            </a:pPr>
            <a:r>
              <a:rPr lang="en-US" sz="2200" dirty="0"/>
              <a:t>A temporary receptionist questioned why the subject was picking up so many checks for hand-delivery that normally would have been mailed</a:t>
            </a:r>
          </a:p>
          <a:p>
            <a:pPr marL="0" lvl="0" indent="0" defTabSz="685800">
              <a:buNone/>
              <a:defRPr/>
            </a:pPr>
            <a:r>
              <a:rPr lang="en-US" dirty="0"/>
              <a:t>Analysis:</a:t>
            </a:r>
          </a:p>
          <a:p>
            <a:pPr defTabSz="685800">
              <a:buFont typeface="Arial" panose="020B0604020202020204" pitchFamily="34" charset="0"/>
              <a:buChar char="•"/>
              <a:defRPr/>
            </a:pPr>
            <a:r>
              <a:rPr lang="en-US" sz="2200" dirty="0"/>
              <a:t>Review canceled check, check request, and supporting documentation</a:t>
            </a:r>
          </a:p>
          <a:p>
            <a:pPr defTabSz="685800">
              <a:buFont typeface="Arial" panose="020B0604020202020204" pitchFamily="34" charset="0"/>
              <a:buChar char="•"/>
              <a:defRPr/>
            </a:pPr>
            <a:r>
              <a:rPr lang="en-US" sz="2200" dirty="0"/>
              <a:t>Examined perpetrator and co-conspirator’s bank statements to identify other possible misappropriation by perpetrator</a:t>
            </a:r>
          </a:p>
        </p:txBody>
      </p:sp>
      <p:sp>
        <p:nvSpPr>
          <p:cNvPr id="5" name="Slide Number Placeholder 4"/>
          <p:cNvSpPr>
            <a:spLocks noGrp="1"/>
          </p:cNvSpPr>
          <p:nvPr>
            <p:ph type="sldNum" sz="quarter" idx="4"/>
          </p:nvPr>
        </p:nvSpPr>
        <p:spPr/>
        <p:txBody>
          <a:bodyPr/>
          <a:lstStyle/>
          <a:p>
            <a:fld id="{E2207BB4-7615-4823-963B-C12F312658C4}" type="slidenum">
              <a:rPr lang="en-US" smtClean="0"/>
              <a:t>31</a:t>
            </a:fld>
            <a:endParaRPr lang="en-US" dirty="0"/>
          </a:p>
        </p:txBody>
      </p:sp>
    </p:spTree>
    <p:extLst>
      <p:ext uri="{BB962C8B-B14F-4D97-AF65-F5344CB8AC3E}">
        <p14:creationId xmlns:p14="http://schemas.microsoft.com/office/powerpoint/2010/main" val="232273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Disbursement Fraud</a:t>
            </a:r>
          </a:p>
        </p:txBody>
      </p:sp>
      <p:sp>
        <p:nvSpPr>
          <p:cNvPr id="3" name="Content Placeholder 2"/>
          <p:cNvSpPr>
            <a:spLocks noGrp="1"/>
          </p:cNvSpPr>
          <p:nvPr>
            <p:ph idx="1"/>
          </p:nvPr>
        </p:nvSpPr>
        <p:spPr>
          <a:xfrm>
            <a:off x="457200" y="1012698"/>
            <a:ext cx="8229600" cy="3667125"/>
          </a:xfrm>
        </p:spPr>
        <p:txBody>
          <a:bodyPr/>
          <a:lstStyle/>
          <a:p>
            <a:pPr marL="0" indent="0">
              <a:spcBef>
                <a:spcPts val="300"/>
              </a:spcBef>
              <a:buNone/>
            </a:pPr>
            <a:r>
              <a:rPr lang="en-US" sz="1800" dirty="0"/>
              <a:t>Control Deficiencies:</a:t>
            </a:r>
          </a:p>
          <a:p>
            <a:pPr>
              <a:spcBef>
                <a:spcPts val="300"/>
              </a:spcBef>
            </a:pPr>
            <a:r>
              <a:rPr lang="en-US" sz="1800" dirty="0"/>
              <a:t>Employee had access to checks after they were signed; checks should always be mailed immediately after being signed</a:t>
            </a:r>
          </a:p>
          <a:p>
            <a:pPr lvl="1">
              <a:spcBef>
                <a:spcPts val="300"/>
              </a:spcBef>
            </a:pPr>
            <a:r>
              <a:rPr lang="en-US" sz="1500" dirty="0"/>
              <a:t>No second department level approval required for mailed checks</a:t>
            </a:r>
          </a:p>
          <a:p>
            <a:pPr lvl="1">
              <a:spcBef>
                <a:spcPts val="300"/>
              </a:spcBef>
            </a:pPr>
            <a:r>
              <a:rPr lang="en-US" sz="1500" dirty="0"/>
              <a:t>Gained access to supervisor’s log-in credentials (to pick-up checks)</a:t>
            </a:r>
          </a:p>
          <a:p>
            <a:pPr>
              <a:spcBef>
                <a:spcPts val="300"/>
              </a:spcBef>
            </a:pPr>
            <a:r>
              <a:rPr lang="en-US" sz="1800" dirty="0"/>
              <a:t>Inadequate purchasing documents (approved contract, purchase order, etc.)</a:t>
            </a:r>
          </a:p>
          <a:p>
            <a:pPr>
              <a:spcBef>
                <a:spcPts val="300"/>
              </a:spcBef>
            </a:pPr>
            <a:r>
              <a:rPr lang="en-US" sz="1800" dirty="0"/>
              <a:t>No review of disbursements by higher level management</a:t>
            </a:r>
          </a:p>
          <a:p>
            <a:pPr lvl="1">
              <a:spcBef>
                <a:spcPts val="300"/>
              </a:spcBef>
            </a:pPr>
            <a:r>
              <a:rPr lang="en-US" sz="1500" dirty="0"/>
              <a:t>Accounting approval meant only that support matched check request information</a:t>
            </a:r>
          </a:p>
          <a:p>
            <a:pPr marL="342900" lvl="1" indent="-342900">
              <a:spcBef>
                <a:spcPts val="300"/>
              </a:spcBef>
              <a:buChar char="•"/>
            </a:pPr>
            <a:r>
              <a:rPr lang="en-US" b="1" dirty="0"/>
              <a:t>No separate reconciliation of the project database to the accounting system and refunds issued</a:t>
            </a:r>
          </a:p>
          <a:p>
            <a:pPr>
              <a:spcBef>
                <a:spcPts val="300"/>
              </a:spcBef>
            </a:pPr>
            <a:r>
              <a:rPr lang="en-US" sz="1800" dirty="0"/>
              <a:t>Ability to request (or enter) address or other information change for vendor</a:t>
            </a:r>
          </a:p>
          <a:p>
            <a:pPr>
              <a:spcBef>
                <a:spcPts val="300"/>
              </a:spcBef>
            </a:pPr>
            <a:endParaRPr lang="en-US" sz="750" dirty="0">
              <a:latin typeface="Arial" charset="0"/>
            </a:endParaRPr>
          </a:p>
          <a:p>
            <a:pPr marL="0" indent="0">
              <a:buNone/>
            </a:pPr>
            <a:endParaRPr lang="en-US" sz="750" i="1"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32</a:t>
            </a:fld>
            <a:endParaRPr lang="en-US" dirty="0"/>
          </a:p>
        </p:txBody>
      </p:sp>
    </p:spTree>
    <p:extLst>
      <p:ext uri="{BB962C8B-B14F-4D97-AF65-F5344CB8AC3E}">
        <p14:creationId xmlns:p14="http://schemas.microsoft.com/office/powerpoint/2010/main" val="246503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 3</a:t>
            </a:r>
          </a:p>
        </p:txBody>
      </p:sp>
      <p:sp>
        <p:nvSpPr>
          <p:cNvPr id="3" name="Content Placeholder 2"/>
          <p:cNvSpPr>
            <a:spLocks noGrp="1"/>
          </p:cNvSpPr>
          <p:nvPr>
            <p:ph idx="1"/>
          </p:nvPr>
        </p:nvSpPr>
        <p:spPr/>
        <p:txBody>
          <a:bodyPr/>
          <a:lstStyle/>
          <a:p>
            <a:pPr marL="0" indent="0">
              <a:spcBef>
                <a:spcPts val="0"/>
              </a:spcBef>
              <a:spcAft>
                <a:spcPts val="600"/>
              </a:spcAft>
              <a:buNone/>
            </a:pPr>
            <a:r>
              <a:rPr lang="en-US" altLang="en-US" sz="1900" dirty="0">
                <a:solidFill>
                  <a:srgbClr val="FF0000"/>
                </a:solidFill>
              </a:rPr>
              <a:t>Polling Question</a:t>
            </a:r>
          </a:p>
          <a:p>
            <a:pPr>
              <a:spcBef>
                <a:spcPts val="0"/>
              </a:spcBef>
              <a:spcAft>
                <a:spcPts val="600"/>
              </a:spcAft>
            </a:pPr>
            <a:r>
              <a:rPr lang="en-US" altLang="en-US" sz="1900" dirty="0"/>
              <a:t>What was the most critical internal control weakness in this case?</a:t>
            </a:r>
          </a:p>
          <a:p>
            <a:pPr marL="800100" lvl="1" indent="-342900">
              <a:spcBef>
                <a:spcPts val="0"/>
              </a:spcBef>
              <a:spcAft>
                <a:spcPts val="600"/>
              </a:spcAft>
              <a:buFont typeface="+mj-lt"/>
              <a:buAutoNum type="alphaLcPeriod"/>
            </a:pPr>
            <a:r>
              <a:rPr lang="en-US" altLang="en-US" sz="1500" dirty="0"/>
              <a:t>Inadequate purchasing documents</a:t>
            </a:r>
          </a:p>
          <a:p>
            <a:pPr marL="800100" lvl="1" indent="-342900">
              <a:spcBef>
                <a:spcPts val="0"/>
              </a:spcBef>
              <a:spcAft>
                <a:spcPts val="600"/>
              </a:spcAft>
              <a:buFont typeface="+mj-lt"/>
              <a:buAutoNum type="alphaLcPeriod"/>
            </a:pPr>
            <a:r>
              <a:rPr lang="en-US" altLang="en-US" sz="1500" dirty="0"/>
              <a:t>No separate reconciliation</a:t>
            </a:r>
          </a:p>
          <a:p>
            <a:pPr marL="800100" lvl="1" indent="-342900">
              <a:spcBef>
                <a:spcPts val="0"/>
              </a:spcBef>
              <a:spcAft>
                <a:spcPts val="600"/>
              </a:spcAft>
              <a:buFont typeface="+mj-lt"/>
              <a:buAutoNum type="alphaLcPeriod"/>
            </a:pPr>
            <a:r>
              <a:rPr lang="en-US" altLang="en-US" sz="1500" dirty="0"/>
              <a:t>Employee had access to checks after they were signed</a:t>
            </a:r>
          </a:p>
          <a:p>
            <a:pPr marL="800100" lvl="1" indent="-342900">
              <a:spcBef>
                <a:spcPts val="0"/>
              </a:spcBef>
              <a:spcAft>
                <a:spcPts val="600"/>
              </a:spcAft>
              <a:buFont typeface="+mj-lt"/>
              <a:buAutoNum type="alphaLcPeriod"/>
            </a:pPr>
            <a:r>
              <a:rPr lang="en-US" altLang="en-US" sz="1500" dirty="0"/>
              <a:t>No review of disbursements by higher level management</a:t>
            </a:r>
          </a:p>
        </p:txBody>
      </p:sp>
      <p:sp>
        <p:nvSpPr>
          <p:cNvPr id="4" name="Slide Number Placeholder 3"/>
          <p:cNvSpPr>
            <a:spLocks noGrp="1"/>
          </p:cNvSpPr>
          <p:nvPr>
            <p:ph type="sldNum" sz="quarter" idx="4"/>
          </p:nvPr>
        </p:nvSpPr>
        <p:spPr/>
        <p:txBody>
          <a:bodyPr/>
          <a:lstStyle/>
          <a:p>
            <a:fld id="{6DAB3F6F-6A30-410C-8DAB-3E7769D71CBC}" type="slidenum">
              <a:rPr lang="en-US" smtClean="0"/>
              <a:pPr/>
              <a:t>33</a:t>
            </a:fld>
            <a:endParaRPr lang="en-US" dirty="0"/>
          </a:p>
        </p:txBody>
      </p:sp>
    </p:spTree>
    <p:extLst>
      <p:ext uri="{BB962C8B-B14F-4D97-AF65-F5344CB8AC3E}">
        <p14:creationId xmlns:p14="http://schemas.microsoft.com/office/powerpoint/2010/main" val="10838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34</a:t>
            </a:fld>
            <a:endParaRPr lang="en-US" dirty="0"/>
          </a:p>
        </p:txBody>
      </p:sp>
      <p:sp>
        <p:nvSpPr>
          <p:cNvPr id="4" name="Subtitle 3"/>
          <p:cNvSpPr>
            <a:spLocks noGrp="1"/>
          </p:cNvSpPr>
          <p:nvPr>
            <p:ph type="subTitle" idx="1"/>
          </p:nvPr>
        </p:nvSpPr>
        <p:spPr/>
        <p:txBody>
          <a:bodyPr/>
          <a:lstStyle/>
          <a:p>
            <a:r>
              <a:rPr lang="en-US" dirty="0"/>
              <a:t>Discussion</a:t>
            </a:r>
          </a:p>
        </p:txBody>
      </p:sp>
      <p:sp>
        <p:nvSpPr>
          <p:cNvPr id="3" name="Title 2"/>
          <p:cNvSpPr>
            <a:spLocks noGrp="1"/>
          </p:cNvSpPr>
          <p:nvPr>
            <p:ph type="ctrTitle"/>
          </p:nvPr>
        </p:nvSpPr>
        <p:spPr>
          <a:xfrm>
            <a:off x="304799" y="2236904"/>
            <a:ext cx="7780421" cy="1008920"/>
          </a:xfrm>
        </p:spPr>
        <p:txBody>
          <a:bodyPr/>
          <a:lstStyle/>
          <a:p>
            <a:r>
              <a:rPr lang="en-US" sz="2800" dirty="0"/>
              <a:t>2 – Fictitious &amp; Dormant Vendor Fraud</a:t>
            </a:r>
          </a:p>
        </p:txBody>
      </p:sp>
    </p:spTree>
    <p:extLst>
      <p:ext uri="{BB962C8B-B14F-4D97-AF65-F5344CB8AC3E}">
        <p14:creationId xmlns:p14="http://schemas.microsoft.com/office/powerpoint/2010/main" val="1554090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Fictitious &amp; Dormant Vendor Fraud</a:t>
            </a:r>
          </a:p>
        </p:txBody>
      </p:sp>
      <p:sp>
        <p:nvSpPr>
          <p:cNvPr id="5" name="Slide Number Placeholder 4"/>
          <p:cNvSpPr>
            <a:spLocks noGrp="1"/>
          </p:cNvSpPr>
          <p:nvPr>
            <p:ph type="sldNum" sz="quarter" idx="4"/>
          </p:nvPr>
        </p:nvSpPr>
        <p:spPr/>
        <p:txBody>
          <a:bodyPr/>
          <a:lstStyle/>
          <a:p>
            <a:fld id="{E2207BB4-7615-4823-963B-C12F312658C4}" type="slidenum">
              <a:rPr lang="en-US" smtClean="0"/>
              <a:t>35</a:t>
            </a:fld>
            <a:endParaRPr lang="en-US" dirty="0"/>
          </a:p>
        </p:txBody>
      </p:sp>
      <p:sp>
        <p:nvSpPr>
          <p:cNvPr id="3" name="Content Placeholder 2"/>
          <p:cNvSpPr>
            <a:spLocks noGrp="1"/>
          </p:cNvSpPr>
          <p:nvPr>
            <p:ph idx="1"/>
          </p:nvPr>
        </p:nvSpPr>
        <p:spPr>
          <a:ln>
            <a:noFill/>
          </a:ln>
        </p:spPr>
        <p:txBody>
          <a:bodyPr>
            <a:normAutofit/>
          </a:bodyPr>
          <a:lstStyle/>
          <a:p>
            <a:pPr marL="0" indent="0">
              <a:buNone/>
            </a:pPr>
            <a:r>
              <a:rPr lang="en-US" sz="2200" b="1" dirty="0"/>
              <a:t>Scheme:</a:t>
            </a:r>
          </a:p>
          <a:p>
            <a:r>
              <a:rPr lang="en-US" sz="2000" dirty="0"/>
              <a:t>Employee causes a new (fictitious) vendor to be added to vendor list and the name and address are affiliated with the employee</a:t>
            </a:r>
          </a:p>
          <a:p>
            <a:r>
              <a:rPr lang="en-US" sz="2000" dirty="0"/>
              <a:t>Employee requests a change (e.g. address) to an existing vendor (dormant vendor) on the vendor list to cause payments to be sent to the employee</a:t>
            </a:r>
          </a:p>
          <a:p>
            <a:r>
              <a:rPr lang="en-US" sz="2000" dirty="0"/>
              <a:t>Third-party requests change to mailing address or banking information to cause payments to be diverted (Business Email Compromise: techniques include spear-phishing, social engineering, impersonation, e-mail spoofing and intimidation)</a:t>
            </a:r>
          </a:p>
          <a:p>
            <a:endParaRPr lang="en-US" sz="1800" dirty="0"/>
          </a:p>
        </p:txBody>
      </p:sp>
    </p:spTree>
    <p:extLst>
      <p:ext uri="{BB962C8B-B14F-4D97-AF65-F5344CB8AC3E}">
        <p14:creationId xmlns:p14="http://schemas.microsoft.com/office/powerpoint/2010/main" val="282189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Fictitious &amp; Dormant Vendor Fraud</a:t>
            </a:r>
          </a:p>
        </p:txBody>
      </p:sp>
      <p:sp>
        <p:nvSpPr>
          <p:cNvPr id="5" name="Slide Number Placeholder 4"/>
          <p:cNvSpPr>
            <a:spLocks noGrp="1"/>
          </p:cNvSpPr>
          <p:nvPr>
            <p:ph type="sldNum" sz="quarter" idx="4"/>
          </p:nvPr>
        </p:nvSpPr>
        <p:spPr/>
        <p:txBody>
          <a:bodyPr/>
          <a:lstStyle/>
          <a:p>
            <a:fld id="{E2207BB4-7615-4823-963B-C12F312658C4}" type="slidenum">
              <a:rPr lang="en-US" smtClean="0"/>
              <a:t>36</a:t>
            </a:fld>
            <a:endParaRPr lang="en-US" dirty="0"/>
          </a:p>
        </p:txBody>
      </p:sp>
      <p:sp>
        <p:nvSpPr>
          <p:cNvPr id="3" name="Content Placeholder 2"/>
          <p:cNvSpPr>
            <a:spLocks noGrp="1"/>
          </p:cNvSpPr>
          <p:nvPr>
            <p:ph idx="1"/>
          </p:nvPr>
        </p:nvSpPr>
        <p:spPr>
          <a:xfrm>
            <a:off x="457200" y="1085850"/>
            <a:ext cx="8229600" cy="3733800"/>
          </a:xfrm>
          <a:ln>
            <a:noFill/>
          </a:ln>
        </p:spPr>
        <p:txBody>
          <a:bodyPr>
            <a:normAutofit fontScale="92500" lnSpcReduction="20000"/>
          </a:bodyPr>
          <a:lstStyle/>
          <a:p>
            <a:pPr marL="0" indent="0">
              <a:buNone/>
            </a:pPr>
            <a:r>
              <a:rPr lang="en-US" sz="2400" b="1" dirty="0"/>
              <a:t>Red Flags &amp; Risk Areas:</a:t>
            </a:r>
          </a:p>
          <a:p>
            <a:r>
              <a:rPr lang="en-US" sz="2200" dirty="0"/>
              <a:t>Poor controls over vendor master list</a:t>
            </a:r>
          </a:p>
          <a:p>
            <a:pPr lvl="1"/>
            <a:r>
              <a:rPr lang="en-US" sz="1800" dirty="0"/>
              <a:t>AP personnel can add/revise vendors</a:t>
            </a:r>
          </a:p>
          <a:p>
            <a:pPr lvl="1"/>
            <a:r>
              <a:rPr lang="en-US" sz="1800" dirty="0"/>
              <a:t>Employees can request/submit changes to vendor information</a:t>
            </a:r>
          </a:p>
          <a:p>
            <a:pPr lvl="1"/>
            <a:r>
              <a:rPr lang="en-US" sz="1800" dirty="0"/>
              <a:t>No procedures to verify change requests to a vendor file</a:t>
            </a:r>
          </a:p>
          <a:p>
            <a:pPr lvl="1"/>
            <a:r>
              <a:rPr lang="en-US" sz="1800" dirty="0"/>
              <a:t>Vendor master list not cleaned up regularly</a:t>
            </a:r>
          </a:p>
          <a:p>
            <a:pPr lvl="1"/>
            <a:r>
              <a:rPr lang="en-US" sz="1800" dirty="0"/>
              <a:t>Dormant vendors not made inactive</a:t>
            </a:r>
          </a:p>
          <a:p>
            <a:r>
              <a:rPr lang="en-US" sz="2200" dirty="0"/>
              <a:t>One-time (temporary vendor) number</a:t>
            </a:r>
          </a:p>
          <a:p>
            <a:r>
              <a:rPr lang="en-US" sz="2200" dirty="0"/>
              <a:t>Employees can request that checks be routed back to themselves</a:t>
            </a:r>
          </a:p>
          <a:p>
            <a:r>
              <a:rPr lang="en-US" sz="2200" dirty="0"/>
              <a:t>Employees can pick-up checks from accounting</a:t>
            </a:r>
          </a:p>
          <a:p>
            <a:r>
              <a:rPr lang="en-US" sz="2200" dirty="0"/>
              <a:t>Payments to individuals (consultants), new vendors, unknown vendors</a:t>
            </a:r>
          </a:p>
          <a:p>
            <a:r>
              <a:rPr lang="en-US" sz="2200" dirty="0"/>
              <a:t>Round dollar payments, payments just below approval thresholds</a:t>
            </a:r>
          </a:p>
        </p:txBody>
      </p:sp>
    </p:spTree>
    <p:extLst>
      <p:ext uri="{BB962C8B-B14F-4D97-AF65-F5344CB8AC3E}">
        <p14:creationId xmlns:p14="http://schemas.microsoft.com/office/powerpoint/2010/main" val="52182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76225" y="512547"/>
          <a:ext cx="8591550" cy="4201209"/>
        </p:xfrm>
        <a:graphic>
          <a:graphicData uri="http://schemas.openxmlformats.org/drawingml/2006/table">
            <a:tbl>
              <a:tblPr firstRow="1" bandRow="1">
                <a:tableStyleId>{5C22544A-7EE6-4342-B048-85BDC9FD1C3A}</a:tableStyleId>
              </a:tblPr>
              <a:tblGrid>
                <a:gridCol w="1095375">
                  <a:extLst>
                    <a:ext uri="{9D8B030D-6E8A-4147-A177-3AD203B41FA5}">
                      <a16:colId xmlns:a16="http://schemas.microsoft.com/office/drawing/2014/main" val="20000"/>
                    </a:ext>
                  </a:extLst>
                </a:gridCol>
                <a:gridCol w="7496175">
                  <a:extLst>
                    <a:ext uri="{9D8B030D-6E8A-4147-A177-3AD203B41FA5}">
                      <a16:colId xmlns:a16="http://schemas.microsoft.com/office/drawing/2014/main" val="20001"/>
                    </a:ext>
                  </a:extLst>
                </a:gridCol>
              </a:tblGrid>
              <a:tr h="275909">
                <a:tc gridSpan="2">
                  <a:txBody>
                    <a:bodyPr/>
                    <a:lstStyle/>
                    <a:p>
                      <a:pPr algn="ctr"/>
                      <a:r>
                        <a:rPr lang="en-US" sz="1400" dirty="0"/>
                        <a:t>FICTITIOUS</a:t>
                      </a:r>
                      <a:r>
                        <a:rPr lang="en-US" sz="1400" baseline="0" dirty="0"/>
                        <a:t> &amp; DORMANT VENDOR FRAUD</a:t>
                      </a:r>
                      <a:endParaRPr lang="en-US" sz="1400" dirty="0"/>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246081">
                <a:tc>
                  <a:txBody>
                    <a:bodyPr/>
                    <a:lstStyle/>
                    <a:p>
                      <a:pPr algn="l"/>
                      <a:r>
                        <a:rPr lang="en-US" sz="1200" b="1" dirty="0"/>
                        <a:t>Org.</a:t>
                      </a:r>
                      <a:r>
                        <a:rPr lang="en-US" sz="1200" b="1" baseline="0" dirty="0"/>
                        <a:t> Size</a:t>
                      </a:r>
                      <a:endParaRPr lang="en-US" sz="1200" b="1" dirty="0"/>
                    </a:p>
                  </a:txBody>
                  <a:tcPr marL="68580" marR="68580" marT="34290" marB="34290"/>
                </a:tc>
                <a:tc>
                  <a:txBody>
                    <a:bodyPr/>
                    <a:lstStyle/>
                    <a:p>
                      <a:pPr algn="l"/>
                      <a:r>
                        <a:rPr lang="en-US" sz="1200" dirty="0"/>
                        <a:t>Annual Budget = $300 million</a:t>
                      </a:r>
                    </a:p>
                  </a:txBody>
                  <a:tcPr marL="68580" marR="68580" marT="34290" marB="34290"/>
                </a:tc>
                <a:extLst>
                  <a:ext uri="{0D108BD9-81ED-4DB2-BD59-A6C34878D82A}">
                    <a16:rowId xmlns:a16="http://schemas.microsoft.com/office/drawing/2014/main" val="10001"/>
                  </a:ext>
                </a:extLst>
              </a:tr>
              <a:tr h="246081">
                <a:tc>
                  <a:txBody>
                    <a:bodyPr/>
                    <a:lstStyle/>
                    <a:p>
                      <a:pPr algn="l"/>
                      <a:r>
                        <a:rPr lang="en-US" sz="1200" b="1" dirty="0"/>
                        <a:t>Perpetrator</a:t>
                      </a:r>
                    </a:p>
                  </a:txBody>
                  <a:tcPr marL="68580" marR="68580" marT="34290" marB="34290"/>
                </a:tc>
                <a:tc>
                  <a:txBody>
                    <a:bodyPr/>
                    <a:lstStyle/>
                    <a:p>
                      <a:pPr marL="0" indent="0" algn="l">
                        <a:buFont typeface="Arial" panose="020B0604020202020204" pitchFamily="34" charset="0"/>
                        <a:buNone/>
                      </a:pPr>
                      <a:r>
                        <a:rPr lang="en-US" sz="1200" kern="1200" baseline="0" dirty="0">
                          <a:solidFill>
                            <a:schemeClr val="tx1"/>
                          </a:solidFill>
                          <a:latin typeface="+mn-lt"/>
                          <a:ea typeface="+mn-ea"/>
                          <a:cs typeface="+mn-cs"/>
                        </a:rPr>
                        <a:t>Director; male; no known personal or family issues</a:t>
                      </a:r>
                    </a:p>
                  </a:txBody>
                  <a:tcPr marL="68580" marR="68580" marT="34290" marB="34290"/>
                </a:tc>
                <a:extLst>
                  <a:ext uri="{0D108BD9-81ED-4DB2-BD59-A6C34878D82A}">
                    <a16:rowId xmlns:a16="http://schemas.microsoft.com/office/drawing/2014/main" val="10002"/>
                  </a:ext>
                </a:extLst>
              </a:tr>
              <a:tr h="1498859">
                <a:tc>
                  <a:txBody>
                    <a:bodyPr/>
                    <a:lstStyle/>
                    <a:p>
                      <a:pPr algn="l"/>
                      <a:r>
                        <a:rPr lang="en-US" sz="1200" b="1" dirty="0"/>
                        <a:t>Scheme</a:t>
                      </a:r>
                    </a:p>
                  </a:txBody>
                  <a:tcPr marL="68580" marR="68580" marT="34290" marB="34290"/>
                </a:tc>
                <a:tc>
                  <a:txBody>
                    <a:bodyPr/>
                    <a:lstStyle/>
                    <a:p>
                      <a:pPr marL="171450" indent="-171450" algn="l">
                        <a:buFont typeface="Arial" panose="020B0604020202020204" pitchFamily="34" charset="0"/>
                        <a:buChar char="•"/>
                      </a:pPr>
                      <a:r>
                        <a:rPr lang="en-US" sz="1200" kern="1200" baseline="0" dirty="0">
                          <a:solidFill>
                            <a:schemeClr val="tx1"/>
                          </a:solidFill>
                          <a:latin typeface="+mn-lt"/>
                          <a:ea typeface="+mn-ea"/>
                          <a:cs typeface="+mn-cs"/>
                        </a:rPr>
                        <a:t>Submitted to purchasing a name and address change for an existing vendor (via a forwarded email that appeared to be from the vendor)</a:t>
                      </a:r>
                    </a:p>
                    <a:p>
                      <a:pPr marL="171450" indent="-171450" algn="l">
                        <a:buFont typeface="Arial" panose="020B0604020202020204" pitchFamily="34" charset="0"/>
                        <a:buChar char="•"/>
                      </a:pPr>
                      <a:r>
                        <a:rPr lang="en-US" sz="1200" kern="1200" baseline="0" dirty="0">
                          <a:solidFill>
                            <a:schemeClr val="tx1"/>
                          </a:solidFill>
                          <a:latin typeface="+mn-lt"/>
                          <a:ea typeface="+mn-ea"/>
                          <a:cs typeface="+mn-cs"/>
                        </a:rPr>
                        <a:t>Approved a new contract be executed with the vendor, and he made changes to vendor information on the draft contract</a:t>
                      </a:r>
                    </a:p>
                    <a:p>
                      <a:pPr marL="171450" indent="-171450" algn="l">
                        <a:buFont typeface="Arial" panose="020B0604020202020204" pitchFamily="34" charset="0"/>
                        <a:buChar char="•"/>
                      </a:pPr>
                      <a:r>
                        <a:rPr lang="en-US" sz="1200" kern="1200" baseline="0" dirty="0">
                          <a:solidFill>
                            <a:schemeClr val="tx1"/>
                          </a:solidFill>
                          <a:latin typeface="+mn-lt"/>
                          <a:ea typeface="+mn-ea"/>
                          <a:cs typeface="+mn-cs"/>
                        </a:rPr>
                        <a:t>He approved and submitted invoices from the vendor for payment</a:t>
                      </a:r>
                    </a:p>
                    <a:p>
                      <a:pPr marL="171450" indent="-171450" algn="l">
                        <a:buFont typeface="Arial" panose="020B0604020202020204" pitchFamily="34" charset="0"/>
                        <a:buChar char="•"/>
                      </a:pPr>
                      <a:r>
                        <a:rPr lang="en-US" sz="1200" kern="1200" baseline="0" dirty="0">
                          <a:solidFill>
                            <a:schemeClr val="tx1"/>
                          </a:solidFill>
                          <a:latin typeface="+mn-lt"/>
                          <a:ea typeface="+mn-ea"/>
                          <a:cs typeface="+mn-cs"/>
                        </a:rPr>
                        <a:t>Payments were mailed to new address (mail center)</a:t>
                      </a:r>
                    </a:p>
                    <a:p>
                      <a:pPr marL="171450" indent="-171450" algn="l">
                        <a:buFont typeface="Arial" panose="020B0604020202020204" pitchFamily="34" charset="0"/>
                        <a:buChar char="•"/>
                      </a:pPr>
                      <a:r>
                        <a:rPr lang="en-US" sz="1200" kern="1200" baseline="0" dirty="0">
                          <a:solidFill>
                            <a:schemeClr val="tx1"/>
                          </a:solidFill>
                          <a:latin typeface="+mn-lt"/>
                          <a:ea typeface="+mn-ea"/>
                          <a:cs typeface="+mn-cs"/>
                        </a:rPr>
                        <a:t>Wife created a DBA in the revised vendor name, opened a bank account, and deposited check</a:t>
                      </a:r>
                    </a:p>
                    <a:p>
                      <a:pPr marL="171450" indent="-171450" algn="l">
                        <a:buFont typeface="Arial" panose="020B0604020202020204" pitchFamily="34" charset="0"/>
                        <a:buChar char="•"/>
                      </a:pPr>
                      <a:r>
                        <a:rPr lang="en-US" sz="1200" kern="1200" baseline="0" dirty="0">
                          <a:solidFill>
                            <a:schemeClr val="tx1"/>
                          </a:solidFill>
                          <a:latin typeface="+mn-lt"/>
                          <a:ea typeface="+mn-ea"/>
                          <a:cs typeface="+mn-cs"/>
                        </a:rPr>
                        <a:t>Bank put a hold on the check and called the district</a:t>
                      </a:r>
                    </a:p>
                  </a:txBody>
                  <a:tcPr marL="68580" marR="68580" marT="34290" marB="34290"/>
                </a:tc>
                <a:extLst>
                  <a:ext uri="{0D108BD9-81ED-4DB2-BD59-A6C34878D82A}">
                    <a16:rowId xmlns:a16="http://schemas.microsoft.com/office/drawing/2014/main" val="1345218258"/>
                  </a:ext>
                </a:extLst>
              </a:tr>
              <a:tr h="1192246">
                <a:tc>
                  <a:txBody>
                    <a:bodyPr/>
                    <a:lstStyle/>
                    <a:p>
                      <a:pPr algn="l"/>
                      <a:r>
                        <a:rPr lang="en-US" sz="1200" b="1" dirty="0"/>
                        <a:t>Results of Investigation</a:t>
                      </a:r>
                    </a:p>
                  </a:txBody>
                  <a:tcPr marL="68580" marR="68580" marT="34290" marB="3429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Employee resigned when he was notified</a:t>
                      </a:r>
                      <a:r>
                        <a:rPr lang="en-US" sz="1200" baseline="0" dirty="0"/>
                        <a:t> of administrative leave (declined to be interviewed)</a:t>
                      </a:r>
                      <a:endParaRPr lang="en-US" sz="120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Through</a:t>
                      </a:r>
                      <a:r>
                        <a:rPr lang="en-US" sz="1200" baseline="0" dirty="0"/>
                        <a:t> background checks, original vendor appeared to be related to employee (conflict of interest)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Payments totaled over $480,000 (31 payments) from FY2011/12 to FY2017/18</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No current employees in department were familiar with vendor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Initial 2 years – invoices based on specific services provided ($112,000 – believed to be legitimate)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Last 5 years – changed contract to fixed fee, no detailed invoices ($369,000 – believed to be fictitious invoices)</a:t>
                      </a:r>
                    </a:p>
                  </a:txBody>
                  <a:tcPr marL="68580" marR="68580" marT="34290" marB="34290"/>
                </a:tc>
                <a:extLst>
                  <a:ext uri="{0D108BD9-81ED-4DB2-BD59-A6C34878D82A}">
                    <a16:rowId xmlns:a16="http://schemas.microsoft.com/office/drawing/2014/main" val="10003"/>
                  </a:ext>
                </a:extLst>
              </a:tr>
              <a:tr h="692483">
                <a:tc>
                  <a:txBody>
                    <a:bodyPr/>
                    <a:lstStyle/>
                    <a:p>
                      <a:pPr algn="l"/>
                      <a:r>
                        <a:rPr lang="en-US" sz="1200" b="1" dirty="0"/>
                        <a:t>Possible</a:t>
                      </a:r>
                      <a:r>
                        <a:rPr lang="en-US" sz="1200" b="1" baseline="0" dirty="0"/>
                        <a:t> Audit Detection Methods</a:t>
                      </a:r>
                      <a:endParaRPr lang="en-US" sz="1200" b="1" dirty="0"/>
                    </a:p>
                  </a:txBody>
                  <a:tcPr marL="68580" marR="68580" marT="34290" marB="3429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a:t>
                      </a:r>
                      <a:r>
                        <a:rPr lang="en-US" sz="1200" baseline="0" dirty="0"/>
                        <a:t> vendor change report for unusual changes (name change, tax ID change, etc.) and who made changes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Inquire with personnel (particularly staff) about most frequent or common vendors used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Search for round dollar payments</a:t>
                      </a:r>
                    </a:p>
                  </a:txBody>
                  <a:tcPr marL="68580" marR="68580" marT="34290" marB="34290"/>
                </a:tc>
                <a:extLst>
                  <a:ext uri="{0D108BD9-81ED-4DB2-BD59-A6C34878D82A}">
                    <a16:rowId xmlns:a16="http://schemas.microsoft.com/office/drawing/2014/main" val="4293347447"/>
                  </a:ext>
                </a:extLst>
              </a:tr>
            </a:tbl>
          </a:graphicData>
        </a:graphic>
      </p:graphicFrame>
      <p:sp>
        <p:nvSpPr>
          <p:cNvPr id="4" name="Slide Number Placeholder 3"/>
          <p:cNvSpPr>
            <a:spLocks noGrp="1"/>
          </p:cNvSpPr>
          <p:nvPr>
            <p:ph type="sldNum" sz="quarter" idx="4"/>
          </p:nvPr>
        </p:nvSpPr>
        <p:spPr/>
        <p:txBody>
          <a:bodyPr/>
          <a:lstStyle/>
          <a:p>
            <a:fld id="{E2207BB4-7615-4823-963B-C12F312658C4}" type="slidenum">
              <a:rPr lang="en-US" smtClean="0"/>
              <a:t>37</a:t>
            </a:fld>
            <a:endParaRPr lang="en-US" dirty="0"/>
          </a:p>
        </p:txBody>
      </p:sp>
      <p:sp>
        <p:nvSpPr>
          <p:cNvPr id="5" name="Title 1"/>
          <p:cNvSpPr txBox="1">
            <a:spLocks/>
          </p:cNvSpPr>
          <p:nvPr/>
        </p:nvSpPr>
        <p:spPr bwMode="auto">
          <a:xfrm>
            <a:off x="1485900" y="-12700"/>
            <a:ext cx="6172200"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75"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5pPr>
            <a:lvl6pPr marL="3429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6pPr>
            <a:lvl7pPr marL="6858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7pPr>
            <a:lvl8pPr marL="10287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8pPr>
            <a:lvl9pPr marL="13716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9pPr>
          </a:lstStyle>
          <a:p>
            <a:endParaRPr lang="en-US" sz="2400" dirty="0">
              <a:solidFill>
                <a:srgbClr val="819F3D"/>
              </a:solidFill>
            </a:endParaRPr>
          </a:p>
        </p:txBody>
      </p:sp>
      <p:sp>
        <p:nvSpPr>
          <p:cNvPr id="9" name="Title 1">
            <a:extLst>
              <a:ext uri="{FF2B5EF4-FFF2-40B4-BE49-F238E27FC236}">
                <a16:creationId xmlns:a16="http://schemas.microsoft.com/office/drawing/2014/main" id="{39B169EB-EE5C-4FDF-BBC1-D8AEFE125193}"/>
              </a:ext>
            </a:extLst>
          </p:cNvPr>
          <p:cNvSpPr txBox="1">
            <a:spLocks/>
          </p:cNvSpPr>
          <p:nvPr/>
        </p:nvSpPr>
        <p:spPr bwMode="auto">
          <a:xfrm>
            <a:off x="1485899" y="0"/>
            <a:ext cx="7381875"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75"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5pPr>
            <a:lvl6pPr marL="3429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6pPr>
            <a:lvl7pPr marL="6858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7pPr>
            <a:lvl8pPr marL="10287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8pPr>
            <a:lvl9pPr marL="13716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9pPr>
          </a:lstStyle>
          <a:p>
            <a:r>
              <a:rPr lang="en-US" sz="3200" b="0" dirty="0">
                <a:solidFill>
                  <a:srgbClr val="2180BC"/>
                </a:solidFill>
              </a:rPr>
              <a:t>Victim | Governmental| School District</a:t>
            </a:r>
          </a:p>
        </p:txBody>
      </p:sp>
    </p:spTree>
    <p:extLst>
      <p:ext uri="{BB962C8B-B14F-4D97-AF65-F5344CB8AC3E}">
        <p14:creationId xmlns:p14="http://schemas.microsoft.com/office/powerpoint/2010/main" val="2239136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Fictitious &amp; Dormant Vendor Fraud</a:t>
            </a:r>
          </a:p>
        </p:txBody>
      </p:sp>
      <p:sp>
        <p:nvSpPr>
          <p:cNvPr id="5" name="Slide Number Placeholder 4"/>
          <p:cNvSpPr>
            <a:spLocks noGrp="1"/>
          </p:cNvSpPr>
          <p:nvPr>
            <p:ph type="sldNum" sz="quarter" idx="4"/>
          </p:nvPr>
        </p:nvSpPr>
        <p:spPr/>
        <p:txBody>
          <a:bodyPr/>
          <a:lstStyle/>
          <a:p>
            <a:fld id="{E2207BB4-7615-4823-963B-C12F312658C4}" type="slidenum">
              <a:rPr lang="en-US" smtClean="0"/>
              <a:t>38</a:t>
            </a:fld>
            <a:endParaRPr lang="en-US" dirty="0"/>
          </a:p>
        </p:txBody>
      </p:sp>
      <p:sp>
        <p:nvSpPr>
          <p:cNvPr id="3" name="Content Placeholder 2"/>
          <p:cNvSpPr>
            <a:spLocks noGrp="1"/>
          </p:cNvSpPr>
          <p:nvPr>
            <p:ph idx="1"/>
          </p:nvPr>
        </p:nvSpPr>
        <p:spPr>
          <a:xfrm>
            <a:off x="457200" y="1085850"/>
            <a:ext cx="8229600" cy="3733800"/>
          </a:xfrm>
          <a:ln>
            <a:noFill/>
          </a:ln>
        </p:spPr>
        <p:txBody>
          <a:bodyPr>
            <a:normAutofit fontScale="85000" lnSpcReduction="20000"/>
          </a:bodyPr>
          <a:lstStyle/>
          <a:p>
            <a:pPr marL="0" indent="0">
              <a:buNone/>
            </a:pPr>
            <a:r>
              <a:rPr lang="en-US" sz="2400" b="1" dirty="0"/>
              <a:t>Detection:</a:t>
            </a:r>
          </a:p>
          <a:p>
            <a:pPr lvl="0" defTabSz="685800">
              <a:buFont typeface="Arial" panose="020B0604020202020204" pitchFamily="34" charset="0"/>
              <a:buChar char="•"/>
              <a:defRPr/>
            </a:pPr>
            <a:r>
              <a:rPr lang="en-US" sz="2200" dirty="0"/>
              <a:t>Review report of new vendors, who created</a:t>
            </a:r>
          </a:p>
          <a:p>
            <a:pPr lvl="0" defTabSz="685800">
              <a:buFont typeface="Arial" panose="020B0604020202020204" pitchFamily="34" charset="0"/>
              <a:buChar char="•"/>
              <a:defRPr/>
            </a:pPr>
            <a:r>
              <a:rPr lang="en-US" sz="2200" dirty="0"/>
              <a:t>Review vendor change report for unusual changes (name change, tax ID change, etc.) and who made changes</a:t>
            </a:r>
          </a:p>
          <a:p>
            <a:pPr lvl="0" defTabSz="685800">
              <a:buFont typeface="Arial" panose="020B0604020202020204" pitchFamily="34" charset="0"/>
              <a:buChar char="•"/>
              <a:defRPr/>
            </a:pPr>
            <a:r>
              <a:rPr lang="en-US" sz="2200" dirty="0"/>
              <a:t>Perform address and tax ID/SSN match between vendor master list and employee listing</a:t>
            </a:r>
          </a:p>
          <a:p>
            <a:pPr lvl="0" defTabSz="685800">
              <a:buFont typeface="Arial" panose="020B0604020202020204" pitchFamily="34" charset="0"/>
              <a:buChar char="•"/>
              <a:defRPr/>
            </a:pPr>
            <a:r>
              <a:rPr lang="en-US" sz="2200" dirty="0"/>
              <a:t>Inquire with personnel (particularly staff) about most frequently used vendors</a:t>
            </a:r>
          </a:p>
          <a:p>
            <a:pPr lvl="0" defTabSz="685800">
              <a:buFont typeface="Arial" panose="020B0604020202020204" pitchFamily="34" charset="0"/>
              <a:buChar char="•"/>
              <a:defRPr/>
            </a:pPr>
            <a:r>
              <a:rPr lang="en-US" sz="2200" dirty="0"/>
              <a:t>Trend analysis of expenses by vendor (review for increases and inquire)</a:t>
            </a:r>
          </a:p>
          <a:p>
            <a:pPr lvl="0" defTabSz="685800">
              <a:buFont typeface="Arial" panose="020B0604020202020204" pitchFamily="34" charset="0"/>
              <a:buChar char="•"/>
              <a:defRPr/>
            </a:pPr>
            <a:r>
              <a:rPr lang="en-US" sz="2200" dirty="0"/>
              <a:t>Identify vendor payments equal in amount or higher frequency than expected</a:t>
            </a:r>
          </a:p>
          <a:p>
            <a:pPr defTabSz="685800">
              <a:buFont typeface="Arial" panose="020B0604020202020204" pitchFamily="34" charset="0"/>
              <a:buChar char="•"/>
              <a:defRPr/>
            </a:pPr>
            <a:r>
              <a:rPr lang="en-US" sz="2200" dirty="0"/>
              <a:t>Review canceled check images for unusual endorsements</a:t>
            </a:r>
          </a:p>
          <a:p>
            <a:pPr defTabSz="685800">
              <a:buFont typeface="Arial" panose="020B0604020202020204" pitchFamily="34" charset="0"/>
              <a:buChar char="•"/>
              <a:defRPr/>
            </a:pPr>
            <a:r>
              <a:rPr lang="en-US" sz="2200" dirty="0"/>
              <a:t>Review vendor master list permissions by position</a:t>
            </a:r>
          </a:p>
        </p:txBody>
      </p:sp>
    </p:spTree>
    <p:extLst>
      <p:ext uri="{BB962C8B-B14F-4D97-AF65-F5344CB8AC3E}">
        <p14:creationId xmlns:p14="http://schemas.microsoft.com/office/powerpoint/2010/main" val="1919760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Fictitious &amp; Dormant Vendor Fraud</a:t>
            </a:r>
          </a:p>
        </p:txBody>
      </p:sp>
      <p:sp>
        <p:nvSpPr>
          <p:cNvPr id="5" name="Slide Number Placeholder 4"/>
          <p:cNvSpPr>
            <a:spLocks noGrp="1"/>
          </p:cNvSpPr>
          <p:nvPr>
            <p:ph type="sldNum" sz="quarter" idx="4"/>
          </p:nvPr>
        </p:nvSpPr>
        <p:spPr/>
        <p:txBody>
          <a:bodyPr/>
          <a:lstStyle/>
          <a:p>
            <a:fld id="{E2207BB4-7615-4823-963B-C12F312658C4}" type="slidenum">
              <a:rPr lang="en-US" smtClean="0"/>
              <a:t>39</a:t>
            </a:fld>
            <a:endParaRPr lang="en-US" dirty="0"/>
          </a:p>
        </p:txBody>
      </p:sp>
      <p:sp>
        <p:nvSpPr>
          <p:cNvPr id="3" name="Content Placeholder 2"/>
          <p:cNvSpPr>
            <a:spLocks noGrp="1"/>
          </p:cNvSpPr>
          <p:nvPr>
            <p:ph idx="1"/>
          </p:nvPr>
        </p:nvSpPr>
        <p:spPr>
          <a:xfrm>
            <a:off x="457200" y="1085850"/>
            <a:ext cx="8229600" cy="3733800"/>
          </a:xfrm>
          <a:ln>
            <a:noFill/>
          </a:ln>
        </p:spPr>
        <p:txBody>
          <a:bodyPr>
            <a:normAutofit/>
          </a:bodyPr>
          <a:lstStyle/>
          <a:p>
            <a:pPr marL="0" indent="0">
              <a:buNone/>
            </a:pPr>
            <a:r>
              <a:rPr lang="en-US" sz="2400" b="1" dirty="0"/>
              <a:t>Prevention:</a:t>
            </a:r>
          </a:p>
          <a:p>
            <a:pPr lvl="0" defTabSz="685800">
              <a:buFont typeface="Arial" panose="020B0604020202020204" pitchFamily="34" charset="0"/>
              <a:buChar char="•"/>
              <a:defRPr/>
            </a:pPr>
            <a:r>
              <a:rPr lang="en-US" sz="2200" dirty="0"/>
              <a:t>Accounts payable should not be able to make changes or additions to the vendor master list</a:t>
            </a:r>
          </a:p>
          <a:p>
            <a:pPr lvl="0" defTabSz="685800">
              <a:buFont typeface="Arial" panose="020B0604020202020204" pitchFamily="34" charset="0"/>
              <a:buChar char="•"/>
              <a:defRPr/>
            </a:pPr>
            <a:r>
              <a:rPr lang="en-US" sz="2200" dirty="0"/>
              <a:t>Verify vendor changes directly with the vendor using old contact information (phone number, email, address)</a:t>
            </a:r>
          </a:p>
          <a:p>
            <a:pPr lvl="0" defTabSz="685800">
              <a:buFont typeface="Arial" panose="020B0604020202020204" pitchFamily="34" charset="0"/>
              <a:buChar char="•"/>
              <a:defRPr/>
            </a:pPr>
            <a:r>
              <a:rPr lang="en-US" sz="2200" dirty="0"/>
              <a:t>If possible, have separate purchasing function that interacts directly with vendor is procurement process</a:t>
            </a:r>
          </a:p>
          <a:p>
            <a:pPr lvl="0" defTabSz="685800">
              <a:buFont typeface="Arial" panose="020B0604020202020204" pitchFamily="34" charset="0"/>
              <a:buChar char="•"/>
              <a:defRPr/>
            </a:pPr>
            <a:r>
              <a:rPr lang="en-US" sz="2200" dirty="0"/>
              <a:t>Do not allow individual departments to “tell” purchasing who they are going to use for a project</a:t>
            </a:r>
          </a:p>
        </p:txBody>
      </p:sp>
    </p:spTree>
    <p:extLst>
      <p:ext uri="{BB962C8B-B14F-4D97-AF65-F5344CB8AC3E}">
        <p14:creationId xmlns:p14="http://schemas.microsoft.com/office/powerpoint/2010/main" val="95862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 Introduction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
        <p:nvSpPr>
          <p:cNvPr id="5" name="Content Placeholder 2"/>
          <p:cNvSpPr>
            <a:spLocks noGrp="1"/>
          </p:cNvSpPr>
          <p:nvPr>
            <p:ph sz="half" idx="4294967295"/>
          </p:nvPr>
        </p:nvSpPr>
        <p:spPr>
          <a:xfrm>
            <a:off x="562131" y="1000593"/>
            <a:ext cx="5103021" cy="3429000"/>
          </a:xfrm>
          <a:prstGeom prst="rect">
            <a:avLst/>
          </a:prstGeom>
        </p:spPr>
        <p:txBody>
          <a:bodyPr/>
          <a:lstStyle/>
          <a:p>
            <a:pPr marL="0" indent="0">
              <a:spcBef>
                <a:spcPts val="0"/>
              </a:spcBef>
              <a:buNone/>
            </a:pPr>
            <a:r>
              <a:rPr lang="en-US" altLang="en-US" dirty="0"/>
              <a:t>Manager</a:t>
            </a:r>
          </a:p>
          <a:p>
            <a:pPr marL="0" indent="0">
              <a:spcBef>
                <a:spcPts val="0"/>
              </a:spcBef>
              <a:buNone/>
            </a:pPr>
            <a:r>
              <a:rPr lang="en-US" altLang="en-US" i="1" dirty="0"/>
              <a:t>CLA’s Forensic Practice</a:t>
            </a:r>
          </a:p>
          <a:p>
            <a:pPr marL="0" indent="0">
              <a:spcBef>
                <a:spcPts val="2400"/>
              </a:spcBef>
              <a:buNone/>
            </a:pPr>
            <a:r>
              <a:rPr lang="en-US" sz="2400" dirty="0">
                <a:solidFill>
                  <a:srgbClr val="413000"/>
                </a:solidFill>
              </a:rPr>
              <a:t>Over Seven years of experience performing forensic accounting engagements, fraud investigations, and internal control assessments for governmental, educational, and private entities</a:t>
            </a:r>
            <a:r>
              <a:rPr lang="en-US" sz="2400" dirty="0"/>
              <a:t>.</a:t>
            </a:r>
            <a:endParaRPr lang="en-US" sz="2200" dirty="0"/>
          </a:p>
        </p:txBody>
      </p:sp>
      <p:grpSp>
        <p:nvGrpSpPr>
          <p:cNvPr id="7" name="Group 6"/>
          <p:cNvGrpSpPr/>
          <p:nvPr/>
        </p:nvGrpSpPr>
        <p:grpSpPr>
          <a:xfrm>
            <a:off x="6516968" y="783733"/>
            <a:ext cx="1828800" cy="3695700"/>
            <a:chOff x="4343400" y="783733"/>
            <a:chExt cx="1676400" cy="3695700"/>
          </a:xfrm>
        </p:grpSpPr>
        <p:sp>
          <p:nvSpPr>
            <p:cNvPr id="8" name="Rounded Rectangle 7"/>
            <p:cNvSpPr/>
            <p:nvPr/>
          </p:nvSpPr>
          <p:spPr>
            <a:xfrm>
              <a:off x="4343400" y="783733"/>
              <a:ext cx="1676400" cy="1663065"/>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343400" y="2446798"/>
              <a:ext cx="1676400" cy="2032635"/>
            </a:xfrm>
            <a:custGeom>
              <a:avLst/>
              <a:gdLst>
                <a:gd name="connsiteX0" fmla="*/ 165461 w 1575816"/>
                <a:gd name="connsiteY0" fmla="*/ 0 h 2032635"/>
                <a:gd name="connsiteX1" fmla="*/ 1410355 w 1575816"/>
                <a:gd name="connsiteY1" fmla="*/ 0 h 2032635"/>
                <a:gd name="connsiteX2" fmla="*/ 1575816 w 1575816"/>
                <a:gd name="connsiteY2" fmla="*/ 165461 h 2032635"/>
                <a:gd name="connsiteX3" fmla="*/ 1575816 w 1575816"/>
                <a:gd name="connsiteY3" fmla="*/ 2032635 h 2032635"/>
                <a:gd name="connsiteX4" fmla="*/ 1575816 w 1575816"/>
                <a:gd name="connsiteY4" fmla="*/ 2032635 h 2032635"/>
                <a:gd name="connsiteX5" fmla="*/ 0 w 1575816"/>
                <a:gd name="connsiteY5" fmla="*/ 2032635 h 2032635"/>
                <a:gd name="connsiteX6" fmla="*/ 0 w 1575816"/>
                <a:gd name="connsiteY6" fmla="*/ 2032635 h 2032635"/>
                <a:gd name="connsiteX7" fmla="*/ 0 w 1575816"/>
                <a:gd name="connsiteY7" fmla="*/ 165461 h 2032635"/>
                <a:gd name="connsiteX8" fmla="*/ 165461 w 1575816"/>
                <a:gd name="connsiteY8" fmla="*/ 0 h 20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816" h="2032635">
                  <a:moveTo>
                    <a:pt x="1410355" y="2032635"/>
                  </a:moveTo>
                  <a:lnTo>
                    <a:pt x="165461" y="2032635"/>
                  </a:lnTo>
                  <a:cubicBezTo>
                    <a:pt x="74079" y="2032635"/>
                    <a:pt x="0" y="1958556"/>
                    <a:pt x="0" y="1867174"/>
                  </a:cubicBezTo>
                  <a:lnTo>
                    <a:pt x="0" y="0"/>
                  </a:lnTo>
                  <a:lnTo>
                    <a:pt x="0" y="0"/>
                  </a:lnTo>
                  <a:lnTo>
                    <a:pt x="1575816" y="0"/>
                  </a:lnTo>
                  <a:lnTo>
                    <a:pt x="1575816" y="0"/>
                  </a:lnTo>
                  <a:lnTo>
                    <a:pt x="1575816" y="1867174"/>
                  </a:lnTo>
                  <a:cubicBezTo>
                    <a:pt x="1575816" y="1958556"/>
                    <a:pt x="1501737" y="2032635"/>
                    <a:pt x="1410355" y="203263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51" tIns="170688" rIns="219150" bIns="219150" numCol="1" spcCol="1270" anchor="t" anchorCtr="0">
              <a:noAutofit/>
            </a:bodyPr>
            <a:lstStyle/>
            <a:p>
              <a:pPr lvl="0" algn="ctr" defTabSz="1066800">
                <a:lnSpc>
                  <a:spcPct val="90000"/>
                </a:lnSpc>
                <a:spcBef>
                  <a:spcPct val="0"/>
                </a:spcBef>
                <a:spcAft>
                  <a:spcPct val="35000"/>
                </a:spcAft>
              </a:pPr>
              <a:r>
                <a:rPr lang="en-US" sz="2300" b="1" dirty="0"/>
                <a:t>Ana Rodriguez</a:t>
              </a:r>
            </a:p>
            <a:p>
              <a:pPr lvl="0" algn="ctr" defTabSz="1066800">
                <a:lnSpc>
                  <a:spcPct val="90000"/>
                </a:lnSpc>
                <a:spcBef>
                  <a:spcPct val="0"/>
                </a:spcBef>
                <a:spcAft>
                  <a:spcPct val="35000"/>
                </a:spcAft>
              </a:pPr>
              <a:r>
                <a:rPr lang="en-US" sz="1800" kern="1200" dirty="0"/>
                <a:t>CPA, CFE</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413" y="830621"/>
            <a:ext cx="1045910" cy="1569288"/>
          </a:xfrm>
          <a:prstGeom prst="rect">
            <a:avLst/>
          </a:prstGeom>
        </p:spPr>
      </p:pic>
    </p:spTree>
    <p:extLst>
      <p:ext uri="{BB962C8B-B14F-4D97-AF65-F5344CB8AC3E}">
        <p14:creationId xmlns:p14="http://schemas.microsoft.com/office/powerpoint/2010/main" val="843523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40</a:t>
            </a:fld>
            <a:endParaRPr lang="en-US" dirty="0"/>
          </a:p>
        </p:txBody>
      </p:sp>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a:xfrm>
            <a:off x="304800" y="2236904"/>
            <a:ext cx="5438078" cy="1008920"/>
          </a:xfrm>
        </p:spPr>
        <p:txBody>
          <a:bodyPr/>
          <a:lstStyle/>
          <a:p>
            <a:r>
              <a:rPr lang="en-US" dirty="0"/>
              <a:t>Process of a Fraud Investigation</a:t>
            </a:r>
          </a:p>
        </p:txBody>
      </p:sp>
    </p:spTree>
    <p:extLst>
      <p:ext uri="{BB962C8B-B14F-4D97-AF65-F5344CB8AC3E}">
        <p14:creationId xmlns:p14="http://schemas.microsoft.com/office/powerpoint/2010/main" val="314437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2207BB4-7615-4823-963B-C12F312658C4}" type="slidenum">
              <a:rPr lang="en-US" smtClean="0"/>
              <a:t>41</a:t>
            </a:fld>
            <a:endParaRPr lang="en-US" dirty="0"/>
          </a:p>
        </p:txBody>
      </p:sp>
      <p:sp>
        <p:nvSpPr>
          <p:cNvPr id="5" name="Title 1"/>
          <p:cNvSpPr txBox="1">
            <a:spLocks/>
          </p:cNvSpPr>
          <p:nvPr/>
        </p:nvSpPr>
        <p:spPr bwMode="auto">
          <a:xfrm>
            <a:off x="457200" y="327254"/>
            <a:ext cx="8484669"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75"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5pPr>
            <a:lvl6pPr marL="3429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6pPr>
            <a:lvl7pPr marL="6858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7pPr>
            <a:lvl8pPr marL="10287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8pPr>
            <a:lvl9pPr marL="13716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9pPr>
          </a:lstStyle>
          <a:p>
            <a:r>
              <a:rPr lang="en-US" sz="3200" b="0" dirty="0">
                <a:solidFill>
                  <a:srgbClr val="2180BC"/>
                </a:solidFill>
              </a:rPr>
              <a:t>Process</a:t>
            </a:r>
            <a:r>
              <a:rPr lang="en-US" sz="3000" dirty="0">
                <a:solidFill>
                  <a:srgbClr val="819F3D"/>
                </a:solidFill>
              </a:rPr>
              <a:t> </a:t>
            </a:r>
            <a:r>
              <a:rPr lang="en-US" sz="3200" b="0" dirty="0">
                <a:solidFill>
                  <a:srgbClr val="2180BC"/>
                </a:solidFill>
              </a:rPr>
              <a:t>of</a:t>
            </a:r>
            <a:r>
              <a:rPr lang="en-US" sz="3000" dirty="0">
                <a:solidFill>
                  <a:srgbClr val="819F3D"/>
                </a:solidFill>
              </a:rPr>
              <a:t> </a:t>
            </a:r>
            <a:r>
              <a:rPr lang="en-US" sz="3200" b="0" dirty="0">
                <a:solidFill>
                  <a:srgbClr val="2180BC"/>
                </a:solidFill>
              </a:rPr>
              <a:t>a</a:t>
            </a:r>
            <a:r>
              <a:rPr lang="en-US" sz="3000" dirty="0">
                <a:solidFill>
                  <a:srgbClr val="819F3D"/>
                </a:solidFill>
              </a:rPr>
              <a:t> </a:t>
            </a:r>
            <a:r>
              <a:rPr lang="en-US" sz="3200" b="0" dirty="0">
                <a:solidFill>
                  <a:srgbClr val="2180BC"/>
                </a:solidFill>
              </a:rPr>
              <a:t>Fraud</a:t>
            </a:r>
            <a:r>
              <a:rPr lang="en-US" sz="3000" dirty="0">
                <a:solidFill>
                  <a:srgbClr val="819F3D"/>
                </a:solidFill>
              </a:rPr>
              <a:t> </a:t>
            </a:r>
            <a:r>
              <a:rPr lang="en-US" sz="3200" b="0" dirty="0">
                <a:solidFill>
                  <a:srgbClr val="2180BC"/>
                </a:solidFill>
              </a:rPr>
              <a:t>Investigation</a:t>
            </a:r>
          </a:p>
        </p:txBody>
      </p:sp>
      <p:sp>
        <p:nvSpPr>
          <p:cNvPr id="6" name="Rectangle 3"/>
          <p:cNvSpPr txBox="1">
            <a:spLocks noChangeArrowheads="1"/>
          </p:cNvSpPr>
          <p:nvPr/>
        </p:nvSpPr>
        <p:spPr bwMode="auto">
          <a:xfrm>
            <a:off x="530958" y="1013054"/>
            <a:ext cx="7700212" cy="3717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spcBef>
                <a:spcPts val="0"/>
              </a:spcBef>
              <a:spcAft>
                <a:spcPts val="600"/>
              </a:spcAft>
              <a:buFont typeface="+mj-lt"/>
              <a:buAutoNum type="arabicPeriod"/>
            </a:pPr>
            <a:r>
              <a:rPr lang="en-US" altLang="en-US" sz="2200" kern="0" dirty="0"/>
              <a:t>Scope out engagement through discussions with client</a:t>
            </a:r>
          </a:p>
          <a:p>
            <a:pPr>
              <a:spcBef>
                <a:spcPts val="0"/>
              </a:spcBef>
              <a:spcAft>
                <a:spcPts val="600"/>
              </a:spcAft>
              <a:buFont typeface="+mj-lt"/>
              <a:buAutoNum type="arabicPeriod"/>
            </a:pPr>
            <a:r>
              <a:rPr lang="en-US" altLang="en-US" sz="2200" kern="0" dirty="0"/>
              <a:t>Obtain relevant financial data and documents</a:t>
            </a:r>
          </a:p>
          <a:p>
            <a:pPr>
              <a:spcBef>
                <a:spcPts val="0"/>
              </a:spcBef>
              <a:spcAft>
                <a:spcPts val="600"/>
              </a:spcAft>
              <a:buFont typeface="+mj-lt"/>
              <a:buAutoNum type="arabicPeriod"/>
            </a:pPr>
            <a:r>
              <a:rPr lang="en-US" altLang="en-US" sz="2200" kern="0" dirty="0"/>
              <a:t>Interviews of employees or others with knowledge (excluding the suspected fraudster)</a:t>
            </a:r>
          </a:p>
          <a:p>
            <a:pPr>
              <a:spcBef>
                <a:spcPts val="0"/>
              </a:spcBef>
              <a:spcAft>
                <a:spcPts val="600"/>
              </a:spcAft>
              <a:buFont typeface="+mj-lt"/>
              <a:buAutoNum type="arabicPeriod"/>
            </a:pPr>
            <a:r>
              <a:rPr lang="en-US" altLang="en-US" sz="2200" kern="0" dirty="0"/>
              <a:t>Request additional data or documents based on interviews</a:t>
            </a:r>
          </a:p>
          <a:p>
            <a:pPr>
              <a:spcBef>
                <a:spcPts val="0"/>
              </a:spcBef>
              <a:spcAft>
                <a:spcPts val="600"/>
              </a:spcAft>
              <a:buFont typeface="+mj-lt"/>
              <a:buAutoNum type="arabicPeriod"/>
            </a:pPr>
            <a:r>
              <a:rPr lang="en-US" altLang="en-US" sz="2200" kern="0" dirty="0"/>
              <a:t>Conduct computer forensics, if appropriate and necessary</a:t>
            </a:r>
          </a:p>
          <a:p>
            <a:pPr>
              <a:spcBef>
                <a:spcPts val="0"/>
              </a:spcBef>
              <a:spcAft>
                <a:spcPts val="600"/>
              </a:spcAft>
              <a:buFont typeface="+mj-lt"/>
              <a:buAutoNum type="arabicPeriod"/>
            </a:pPr>
            <a:r>
              <a:rPr lang="en-US" altLang="en-US" sz="2200" kern="0" dirty="0"/>
              <a:t>Conduct public record searches, if necessary</a:t>
            </a:r>
          </a:p>
          <a:p>
            <a:pPr>
              <a:spcBef>
                <a:spcPts val="0"/>
              </a:spcBef>
              <a:spcAft>
                <a:spcPts val="600"/>
              </a:spcAft>
              <a:buFont typeface="+mj-lt"/>
              <a:buAutoNum type="arabicPeriod"/>
            </a:pPr>
            <a:r>
              <a:rPr lang="en-US" altLang="en-US" sz="2200" kern="0" dirty="0"/>
              <a:t>Perform appropriate analysis to reach conclusions</a:t>
            </a:r>
          </a:p>
          <a:p>
            <a:pPr>
              <a:spcBef>
                <a:spcPts val="0"/>
              </a:spcBef>
              <a:spcAft>
                <a:spcPts val="600"/>
              </a:spcAft>
              <a:buFont typeface="+mj-lt"/>
              <a:buAutoNum type="arabicPeriod"/>
            </a:pPr>
            <a:r>
              <a:rPr lang="en-US" altLang="en-US" sz="2200" kern="0" dirty="0"/>
              <a:t>Prepare deliverable</a:t>
            </a:r>
          </a:p>
          <a:p>
            <a:pPr>
              <a:spcBef>
                <a:spcPts val="0"/>
              </a:spcBef>
              <a:spcAft>
                <a:spcPts val="600"/>
              </a:spcAft>
              <a:buFont typeface="+mj-lt"/>
              <a:buAutoNum type="arabicPeriod"/>
            </a:pPr>
            <a:endParaRPr lang="en-US" altLang="en-US" sz="2200" kern="0" dirty="0"/>
          </a:p>
          <a:p>
            <a:pPr lvl="1"/>
            <a:endParaRPr lang="en-US" altLang="en-US" kern="0" dirty="0"/>
          </a:p>
          <a:p>
            <a:endParaRPr lang="en-US" altLang="en-US" kern="0" dirty="0"/>
          </a:p>
          <a:p>
            <a:endParaRPr lang="en-US" altLang="en-US" kern="0" dirty="0"/>
          </a:p>
          <a:p>
            <a:endParaRPr lang="en-US" altLang="en-US" kern="0" dirty="0"/>
          </a:p>
        </p:txBody>
      </p:sp>
    </p:spTree>
    <p:extLst>
      <p:ext uri="{BB962C8B-B14F-4D97-AF65-F5344CB8AC3E}">
        <p14:creationId xmlns:p14="http://schemas.microsoft.com/office/powerpoint/2010/main" val="1920589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2207BB4-7615-4823-963B-C12F312658C4}" type="slidenum">
              <a:rPr lang="en-US" smtClean="0"/>
              <a:t>42</a:t>
            </a:fld>
            <a:endParaRPr lang="en-US" dirty="0"/>
          </a:p>
        </p:txBody>
      </p:sp>
      <p:sp>
        <p:nvSpPr>
          <p:cNvPr id="5" name="Title 1"/>
          <p:cNvSpPr txBox="1">
            <a:spLocks/>
          </p:cNvSpPr>
          <p:nvPr/>
        </p:nvSpPr>
        <p:spPr bwMode="auto">
          <a:xfrm>
            <a:off x="457200" y="327254"/>
            <a:ext cx="8484669" cy="6858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2475" b="1">
                <a:solidFill>
                  <a:srgbClr val="A04D1D"/>
                </a:solidFill>
                <a:latin typeface="Calibri" pitchFamily="34" charset="0"/>
                <a:ea typeface="+mj-ea"/>
                <a:cs typeface="Calibri" pitchFamily="34" charset="0"/>
              </a:defRPr>
            </a:lvl1pPr>
            <a:lvl2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5pPr>
            <a:lvl6pPr marL="3429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6pPr>
            <a:lvl7pPr marL="6858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7pPr>
            <a:lvl8pPr marL="10287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8pPr>
            <a:lvl9pPr marL="1371600" algn="l" rtl="0" eaLnBrk="1" fontAlgn="base" hangingPunct="1">
              <a:spcBef>
                <a:spcPct val="0"/>
              </a:spcBef>
              <a:spcAft>
                <a:spcPct val="0"/>
              </a:spcAft>
              <a:defRPr sz="2700" b="1">
                <a:solidFill>
                  <a:schemeClr val="tx2"/>
                </a:solidFill>
                <a:latin typeface="Arial Narrow" pitchFamily="1" charset="0"/>
                <a:ea typeface="ヒラギノ角ゴ Pro W3" pitchFamily="1" charset="-128"/>
              </a:defRPr>
            </a:lvl9pPr>
          </a:lstStyle>
          <a:p>
            <a:r>
              <a:rPr lang="en-US" sz="3200" b="0" dirty="0">
                <a:solidFill>
                  <a:srgbClr val="2180BC"/>
                </a:solidFill>
              </a:rPr>
              <a:t>Possible</a:t>
            </a:r>
            <a:r>
              <a:rPr lang="en-US" sz="3000" dirty="0">
                <a:solidFill>
                  <a:srgbClr val="819F3D"/>
                </a:solidFill>
              </a:rPr>
              <a:t> </a:t>
            </a:r>
            <a:r>
              <a:rPr lang="en-US" sz="3200" b="0" dirty="0">
                <a:solidFill>
                  <a:srgbClr val="2180BC"/>
                </a:solidFill>
              </a:rPr>
              <a:t>Deliverables</a:t>
            </a:r>
            <a:r>
              <a:rPr lang="en-US" sz="3000" dirty="0">
                <a:solidFill>
                  <a:srgbClr val="819F3D"/>
                </a:solidFill>
              </a:rPr>
              <a:t> </a:t>
            </a:r>
            <a:r>
              <a:rPr lang="en-US" sz="3200" b="0" dirty="0">
                <a:solidFill>
                  <a:srgbClr val="2180BC"/>
                </a:solidFill>
              </a:rPr>
              <a:t>and</a:t>
            </a:r>
            <a:r>
              <a:rPr lang="en-US" sz="3000" dirty="0">
                <a:solidFill>
                  <a:srgbClr val="819F3D"/>
                </a:solidFill>
              </a:rPr>
              <a:t> </a:t>
            </a:r>
            <a:r>
              <a:rPr lang="en-US" sz="3200" b="0" dirty="0">
                <a:solidFill>
                  <a:srgbClr val="2180BC"/>
                </a:solidFill>
              </a:rPr>
              <a:t>Outcomes</a:t>
            </a:r>
          </a:p>
        </p:txBody>
      </p:sp>
      <p:sp>
        <p:nvSpPr>
          <p:cNvPr id="6" name="Rectangle 3"/>
          <p:cNvSpPr txBox="1">
            <a:spLocks noChangeArrowheads="1"/>
          </p:cNvSpPr>
          <p:nvPr/>
        </p:nvSpPr>
        <p:spPr bwMode="auto">
          <a:xfrm>
            <a:off x="530958" y="1013054"/>
            <a:ext cx="7700212" cy="3717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a:spcBef>
                <a:spcPts val="0"/>
              </a:spcBef>
              <a:spcAft>
                <a:spcPts val="600"/>
              </a:spcAft>
              <a:buFont typeface="+mj-lt"/>
              <a:buAutoNum type="arabicPeriod"/>
            </a:pPr>
            <a:r>
              <a:rPr lang="en-US" altLang="en-US" sz="2200" kern="0" dirty="0"/>
              <a:t>Report for management (oral or written)</a:t>
            </a:r>
          </a:p>
          <a:p>
            <a:pPr>
              <a:spcBef>
                <a:spcPts val="0"/>
              </a:spcBef>
              <a:spcAft>
                <a:spcPts val="600"/>
              </a:spcAft>
              <a:buFont typeface="+mj-lt"/>
              <a:buAutoNum type="arabicPeriod"/>
            </a:pPr>
            <a:r>
              <a:rPr lang="en-US" altLang="en-US" sz="2200" kern="0" dirty="0"/>
              <a:t>Fidelity insurance claim (written report)</a:t>
            </a:r>
          </a:p>
          <a:p>
            <a:pPr>
              <a:spcBef>
                <a:spcPts val="0"/>
              </a:spcBef>
              <a:spcAft>
                <a:spcPts val="600"/>
              </a:spcAft>
              <a:buFont typeface="+mj-lt"/>
              <a:buAutoNum type="arabicPeriod"/>
            </a:pPr>
            <a:r>
              <a:rPr lang="en-US" altLang="en-US" sz="2200" kern="0" dirty="0"/>
              <a:t>Referral to law enforcement (written report)</a:t>
            </a:r>
          </a:p>
          <a:p>
            <a:pPr>
              <a:spcBef>
                <a:spcPts val="0"/>
              </a:spcBef>
              <a:spcAft>
                <a:spcPts val="600"/>
              </a:spcAft>
              <a:buFont typeface="+mj-lt"/>
              <a:buAutoNum type="arabicPeriod"/>
            </a:pPr>
            <a:r>
              <a:rPr lang="en-US" altLang="en-US" sz="2200" kern="0" dirty="0"/>
              <a:t>Civil claim against employee (deliverable could vary)</a:t>
            </a:r>
          </a:p>
          <a:p>
            <a:pPr>
              <a:spcBef>
                <a:spcPts val="0"/>
              </a:spcBef>
              <a:spcAft>
                <a:spcPts val="600"/>
              </a:spcAft>
              <a:buFont typeface="+mj-lt"/>
              <a:buAutoNum type="arabicPeriod"/>
            </a:pPr>
            <a:endParaRPr lang="en-US" altLang="en-US" sz="2200" kern="0" dirty="0"/>
          </a:p>
          <a:p>
            <a:pPr lvl="1"/>
            <a:endParaRPr lang="en-US" altLang="en-US" kern="0" dirty="0"/>
          </a:p>
          <a:p>
            <a:endParaRPr lang="en-US" altLang="en-US" kern="0" dirty="0"/>
          </a:p>
          <a:p>
            <a:endParaRPr lang="en-US" altLang="en-US" kern="0" dirty="0"/>
          </a:p>
          <a:p>
            <a:endParaRPr lang="en-US" altLang="en-US" kern="0" dirty="0"/>
          </a:p>
        </p:txBody>
      </p:sp>
    </p:spTree>
    <p:extLst>
      <p:ext uri="{BB962C8B-B14F-4D97-AF65-F5344CB8AC3E}">
        <p14:creationId xmlns:p14="http://schemas.microsoft.com/office/powerpoint/2010/main" val="1176294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43</a:t>
            </a:fld>
            <a:endParaRPr lang="en-US" dirty="0"/>
          </a:p>
        </p:txBody>
      </p:sp>
      <p:sp>
        <p:nvSpPr>
          <p:cNvPr id="5" name="Subtitle 4"/>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sz="3000" dirty="0"/>
              <a:t>What does an Organization do when Fraud Occurs</a:t>
            </a:r>
          </a:p>
        </p:txBody>
      </p:sp>
    </p:spTree>
    <p:extLst>
      <p:ext uri="{BB962C8B-B14F-4D97-AF65-F5344CB8AC3E}">
        <p14:creationId xmlns:p14="http://schemas.microsoft.com/office/powerpoint/2010/main" val="3149215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Initiating a Fraud Investigation</a:t>
            </a:r>
          </a:p>
        </p:txBody>
      </p:sp>
      <p:sp>
        <p:nvSpPr>
          <p:cNvPr id="3" name="Content Placeholder 2"/>
          <p:cNvSpPr>
            <a:spLocks noGrp="1"/>
          </p:cNvSpPr>
          <p:nvPr>
            <p:ph idx="1"/>
          </p:nvPr>
        </p:nvSpPr>
        <p:spPr/>
        <p:txBody>
          <a:bodyPr/>
          <a:lstStyle/>
          <a:p>
            <a:pPr>
              <a:spcBef>
                <a:spcPts val="1200"/>
              </a:spcBef>
              <a:spcAft>
                <a:spcPts val="1200"/>
              </a:spcAft>
            </a:pPr>
            <a:r>
              <a:rPr lang="en-US" dirty="0"/>
              <a:t>When can an organization generally initiate a fraud investigation?</a:t>
            </a:r>
          </a:p>
          <a:p>
            <a:pPr lvl="1">
              <a:spcBef>
                <a:spcPts val="1200"/>
              </a:spcBef>
              <a:spcAft>
                <a:spcPts val="1200"/>
              </a:spcAft>
            </a:pPr>
            <a:r>
              <a:rPr lang="en-US" b="1" dirty="0"/>
              <a:t>Predication must exist</a:t>
            </a:r>
            <a:endParaRPr lang="en-US" sz="1400" dirty="0"/>
          </a:p>
          <a:p>
            <a:pPr>
              <a:spcBef>
                <a:spcPts val="1200"/>
              </a:spcBef>
              <a:spcAft>
                <a:spcPts val="1200"/>
              </a:spcAft>
            </a:pPr>
            <a:r>
              <a:rPr lang="en-US" dirty="0"/>
              <a:t>What factors will the organization consider when faced with fraud within the organization?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44</a:t>
            </a:fld>
            <a:endParaRPr lang="en-US" dirty="0"/>
          </a:p>
        </p:txBody>
      </p:sp>
    </p:spTree>
    <p:extLst>
      <p:ext uri="{BB962C8B-B14F-4D97-AF65-F5344CB8AC3E}">
        <p14:creationId xmlns:p14="http://schemas.microsoft.com/office/powerpoint/2010/main" val="421816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Predication</a:t>
            </a:r>
          </a:p>
        </p:txBody>
      </p:sp>
      <p:sp>
        <p:nvSpPr>
          <p:cNvPr id="3" name="Content Placeholder 2"/>
          <p:cNvSpPr>
            <a:spLocks noGrp="1"/>
          </p:cNvSpPr>
          <p:nvPr>
            <p:ph idx="1"/>
          </p:nvPr>
        </p:nvSpPr>
        <p:spPr/>
        <p:txBody>
          <a:bodyPr/>
          <a:lstStyle/>
          <a:p>
            <a:pPr marL="0" indent="0">
              <a:buNone/>
            </a:pPr>
            <a:r>
              <a:rPr lang="en-US" sz="2400" dirty="0"/>
              <a:t>“…the </a:t>
            </a:r>
            <a:r>
              <a:rPr lang="en-US" sz="2400" b="1" dirty="0"/>
              <a:t>totality of circumstances</a:t>
            </a:r>
            <a:r>
              <a:rPr lang="en-US" sz="2400" dirty="0"/>
              <a:t> that would lead a </a:t>
            </a:r>
            <a:r>
              <a:rPr lang="en-US" sz="2400" b="1" dirty="0"/>
              <a:t>reasonable</a:t>
            </a:r>
            <a:r>
              <a:rPr lang="en-US" sz="2400" dirty="0"/>
              <a:t>, </a:t>
            </a:r>
            <a:r>
              <a:rPr lang="en-US" sz="2400" b="1" dirty="0"/>
              <a:t>professionally trained</a:t>
            </a:r>
            <a:r>
              <a:rPr lang="en-US" sz="2400" dirty="0"/>
              <a:t>, and </a:t>
            </a:r>
            <a:r>
              <a:rPr lang="en-US" sz="2400" b="1" dirty="0"/>
              <a:t>prudent individual </a:t>
            </a:r>
            <a:r>
              <a:rPr lang="en-US" sz="2400" dirty="0"/>
              <a:t>to believe a </a:t>
            </a:r>
            <a:r>
              <a:rPr lang="en-US" sz="2400" b="1" dirty="0"/>
              <a:t>fraud</a:t>
            </a:r>
            <a:r>
              <a:rPr lang="en-US" sz="2400" dirty="0"/>
              <a:t> has occurred, is occurring, or will occur.  Predication is the basis upon which a fraud examination/investigation is commenced.  Fraud examinations should not be conducted without proper predication.”</a:t>
            </a:r>
          </a:p>
          <a:p>
            <a:pPr marL="0" indent="0">
              <a:buNone/>
            </a:pPr>
            <a:endParaRPr lang="en-US" sz="24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45</a:t>
            </a:fld>
            <a:endParaRPr lang="en-US" dirty="0"/>
          </a:p>
        </p:txBody>
      </p:sp>
      <p:sp>
        <p:nvSpPr>
          <p:cNvPr id="5" name="Rectangle 4"/>
          <p:cNvSpPr/>
          <p:nvPr/>
        </p:nvSpPr>
        <p:spPr>
          <a:xfrm>
            <a:off x="4676346" y="4774168"/>
            <a:ext cx="2171700" cy="184666"/>
          </a:xfrm>
          <a:prstGeom prst="rect">
            <a:avLst/>
          </a:prstGeom>
        </p:spPr>
        <p:txBody>
          <a:bodyPr wrap="square">
            <a:spAutoFit/>
          </a:bodyPr>
          <a:lstStyle/>
          <a:p>
            <a:r>
              <a:rPr lang="en-US" sz="600" i="1" dirty="0">
                <a:latin typeface="Calibri" panose="020F0502020204030204" pitchFamily="34" charset="0"/>
                <a:ea typeface="Calibri" panose="020F0502020204030204" pitchFamily="34" charset="0"/>
                <a:cs typeface="Times New Roman" panose="02020603050405020304" pitchFamily="18" charset="0"/>
              </a:rPr>
              <a:t>Fraud examiners manual</a:t>
            </a:r>
            <a:r>
              <a:rPr lang="en-US" sz="600" dirty="0">
                <a:latin typeface="Calibri" panose="020F0502020204030204" pitchFamily="34" charset="0"/>
                <a:ea typeface="Calibri" panose="020F0502020204030204" pitchFamily="34" charset="0"/>
                <a:cs typeface="Times New Roman" panose="02020603050405020304" pitchFamily="18" charset="0"/>
              </a:rPr>
              <a:t>. (2011). Austin, TX: ACFE. (pg. 31)</a:t>
            </a:r>
          </a:p>
        </p:txBody>
      </p:sp>
    </p:spTree>
    <p:extLst>
      <p:ext uri="{BB962C8B-B14F-4D97-AF65-F5344CB8AC3E}">
        <p14:creationId xmlns:p14="http://schemas.microsoft.com/office/powerpoint/2010/main" val="42516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Predication</a:t>
            </a:r>
          </a:p>
        </p:txBody>
      </p:sp>
      <p:sp>
        <p:nvSpPr>
          <p:cNvPr id="3" name="Content Placeholder 2"/>
          <p:cNvSpPr>
            <a:spLocks noGrp="1"/>
          </p:cNvSpPr>
          <p:nvPr>
            <p:ph idx="1"/>
          </p:nvPr>
        </p:nvSpPr>
        <p:spPr/>
        <p:txBody>
          <a:bodyPr/>
          <a:lstStyle/>
          <a:p>
            <a:r>
              <a:rPr lang="en-US" sz="1800" dirty="0"/>
              <a:t>Complaint from a “whistleblower” or other “tips”</a:t>
            </a:r>
          </a:p>
          <a:p>
            <a:r>
              <a:rPr lang="en-US" sz="1800" dirty="0"/>
              <a:t>Internal audit findings</a:t>
            </a:r>
          </a:p>
          <a:p>
            <a:r>
              <a:rPr lang="en-US" sz="1800" dirty="0"/>
              <a:t>External audit findings</a:t>
            </a:r>
          </a:p>
          <a:p>
            <a:r>
              <a:rPr lang="en-US" sz="1800" dirty="0"/>
              <a:t>Difficulties in financial reporting/information/disclosure</a:t>
            </a:r>
          </a:p>
          <a:p>
            <a:r>
              <a:rPr lang="en-US" sz="1800" dirty="0"/>
              <a:t>Issues involving customers or vendors</a:t>
            </a:r>
          </a:p>
          <a:p>
            <a:r>
              <a:rPr lang="en-US" sz="1800" dirty="0"/>
              <a:t>Potential “conflict of interest” concerns</a:t>
            </a:r>
          </a:p>
          <a:p>
            <a:r>
              <a:rPr lang="en-US" sz="1800" dirty="0"/>
              <a:t>Foreign Corrupt Practice Act (FCPA) </a:t>
            </a:r>
          </a:p>
          <a:p>
            <a:r>
              <a:rPr lang="en-US" sz="1800" dirty="0"/>
              <a:t>Responding to regulatory action</a:t>
            </a:r>
          </a:p>
          <a:p>
            <a:r>
              <a:rPr lang="en-US" sz="1800" dirty="0"/>
              <a:t>Unusual journal entries, transactions, or trends</a:t>
            </a:r>
          </a:p>
          <a:p>
            <a:r>
              <a:rPr lang="en-US" sz="1800" dirty="0"/>
              <a:t>Others?</a:t>
            </a:r>
          </a:p>
        </p:txBody>
      </p:sp>
      <p:sp>
        <p:nvSpPr>
          <p:cNvPr id="4" name="Slide Number Placeholder 3"/>
          <p:cNvSpPr>
            <a:spLocks noGrp="1"/>
          </p:cNvSpPr>
          <p:nvPr>
            <p:ph type="sldNum" sz="quarter" idx="4"/>
          </p:nvPr>
        </p:nvSpPr>
        <p:spPr/>
        <p:txBody>
          <a:bodyPr/>
          <a:lstStyle/>
          <a:p>
            <a:fld id="{F8E24598-D429-A34B-B4A6-5808099B37D3}" type="slidenum">
              <a:rPr lang="en-US" smtClean="0"/>
              <a:pPr/>
              <a:t>46</a:t>
            </a:fld>
            <a:endParaRPr lang="en-US" dirty="0"/>
          </a:p>
        </p:txBody>
      </p:sp>
    </p:spTree>
    <p:extLst>
      <p:ext uri="{BB962C8B-B14F-4D97-AF65-F5344CB8AC3E}">
        <p14:creationId xmlns:p14="http://schemas.microsoft.com/office/powerpoint/2010/main" val="25464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1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1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0500"/>
                            </p:stCondLst>
                            <p:childTnLst>
                              <p:par>
                                <p:cTn id="26" presetID="1" presetClass="entr" presetSubtype="0" fill="hold" nodeType="afterEffect">
                                  <p:stCondLst>
                                    <p:cond delay="1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12000"/>
                            </p:stCondLst>
                            <p:childTnLst>
                              <p:par>
                                <p:cTn id="29" presetID="1" presetClass="entr" presetSubtype="0" fill="hold" nodeType="afterEffect">
                                  <p:stCondLst>
                                    <p:cond delay="1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13500"/>
                            </p:stCondLst>
                            <p:childTnLst>
                              <p:par>
                                <p:cTn id="32" presetID="1" presetClass="entr" presetSubtype="0" fill="hold" nodeType="afterEffect">
                                  <p:stCondLst>
                                    <p:cond delay="150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1200"/>
              </a:spcBef>
              <a:spcAft>
                <a:spcPts val="1200"/>
              </a:spcAft>
              <a:buNone/>
            </a:pPr>
            <a:r>
              <a:rPr lang="en-US" altLang="en-US" sz="1900" dirty="0">
                <a:solidFill>
                  <a:srgbClr val="FF0000"/>
                </a:solidFill>
              </a:rPr>
              <a:t>Polling Question</a:t>
            </a:r>
          </a:p>
          <a:p>
            <a:pPr>
              <a:spcBef>
                <a:spcPts val="1200"/>
              </a:spcBef>
              <a:spcAft>
                <a:spcPts val="1200"/>
              </a:spcAft>
            </a:pPr>
            <a:r>
              <a:rPr lang="en-US" sz="1900" dirty="0"/>
              <a:t>Which one of the following would be considered predication?</a:t>
            </a:r>
          </a:p>
          <a:p>
            <a:pPr marL="800100" lvl="1" indent="-342900">
              <a:spcBef>
                <a:spcPts val="0"/>
              </a:spcBef>
              <a:spcAft>
                <a:spcPts val="600"/>
              </a:spcAft>
              <a:buFont typeface="+mj-lt"/>
              <a:buAutoNum type="alphaLcPeriod"/>
            </a:pPr>
            <a:r>
              <a:rPr lang="en-US" sz="1500" dirty="0"/>
              <a:t>Employee John Doe seems to be living beyond his means.</a:t>
            </a:r>
          </a:p>
          <a:p>
            <a:pPr marL="800100" lvl="1" indent="-342900">
              <a:spcBef>
                <a:spcPts val="0"/>
              </a:spcBef>
              <a:spcAft>
                <a:spcPts val="600"/>
              </a:spcAft>
              <a:buFont typeface="+mj-lt"/>
              <a:buAutoNum type="alphaLcPeriod"/>
            </a:pPr>
            <a:r>
              <a:rPr lang="en-US" sz="1500" dirty="0"/>
              <a:t>Our insurance expense costs seem to have increased significantly yet our business model hasn’t changed.</a:t>
            </a:r>
          </a:p>
          <a:p>
            <a:pPr marL="800100" lvl="1" indent="-342900">
              <a:spcBef>
                <a:spcPts val="0"/>
              </a:spcBef>
              <a:spcAft>
                <a:spcPts val="600"/>
              </a:spcAft>
              <a:buFont typeface="+mj-lt"/>
              <a:buAutoNum type="alphaLcPeriod"/>
            </a:pPr>
            <a:r>
              <a:rPr lang="en-US" sz="1500" dirty="0"/>
              <a:t>The Board wants to get rid of the Superintendent, so take a look at all payments to him and find us some dirt.</a:t>
            </a:r>
          </a:p>
          <a:p>
            <a:pPr marL="800100" lvl="1" indent="-342900">
              <a:spcBef>
                <a:spcPts val="0"/>
              </a:spcBef>
              <a:spcAft>
                <a:spcPts val="600"/>
              </a:spcAft>
              <a:buFont typeface="+mj-lt"/>
              <a:buAutoNum type="alphaLcPeriod"/>
            </a:pPr>
            <a:r>
              <a:rPr lang="en-US" sz="1500" dirty="0"/>
              <a:t>None of the above</a:t>
            </a:r>
          </a:p>
        </p:txBody>
      </p:sp>
      <p:sp>
        <p:nvSpPr>
          <p:cNvPr id="4" name="Slide Number Placeholder 3"/>
          <p:cNvSpPr>
            <a:spLocks noGrp="1"/>
          </p:cNvSpPr>
          <p:nvPr>
            <p:ph type="sldNum" sz="quarter" idx="4"/>
          </p:nvPr>
        </p:nvSpPr>
        <p:spPr/>
        <p:txBody>
          <a:bodyPr/>
          <a:lstStyle/>
          <a:p>
            <a:fld id="{F8E24598-D429-A34B-B4A6-5808099B37D3}" type="slidenum">
              <a:rPr lang="en-US" smtClean="0"/>
              <a:pPr/>
              <a:t>47</a:t>
            </a:fld>
            <a:endParaRPr lang="en-US" dirty="0"/>
          </a:p>
        </p:txBody>
      </p:sp>
      <p:sp>
        <p:nvSpPr>
          <p:cNvPr id="5" name="Title 1">
            <a:extLst>
              <a:ext uri="{FF2B5EF4-FFF2-40B4-BE49-F238E27FC236}">
                <a16:creationId xmlns:a16="http://schemas.microsoft.com/office/drawing/2014/main" id="{B3D61D02-B5E0-4C06-9477-835BD75EA1EA}"/>
              </a:ext>
            </a:extLst>
          </p:cNvPr>
          <p:cNvSpPr txBox="1">
            <a:spLocks/>
          </p:cNvSpPr>
          <p:nvPr/>
        </p:nvSpPr>
        <p:spPr bwMode="auto">
          <a:xfrm>
            <a:off x="574158" y="13335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a:solidFill>
                  <a:srgbClr val="2180BC"/>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a:lstStyle>
          <a:p>
            <a:r>
              <a:rPr lang="en-US" kern="0" dirty="0"/>
              <a:t>Question #4</a:t>
            </a:r>
          </a:p>
        </p:txBody>
      </p:sp>
    </p:spTree>
    <p:extLst>
      <p:ext uri="{BB962C8B-B14F-4D97-AF65-F5344CB8AC3E}">
        <p14:creationId xmlns:p14="http://schemas.microsoft.com/office/powerpoint/2010/main" val="4373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2000"/>
                                        <p:tgtEl>
                                          <p:spTgt spid="3">
                                            <p:txEl>
                                              <p:pRg st="2" end="2"/>
                                            </p:txEl>
                                          </p:spTgt>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2000"/>
                                        <p:tgtEl>
                                          <p:spTgt spid="3">
                                            <p:txEl>
                                              <p:pRg st="4" end="4"/>
                                            </p:txEl>
                                          </p:spTgt>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 Investigations</a:t>
            </a:r>
          </a:p>
        </p:txBody>
      </p:sp>
      <p:sp>
        <p:nvSpPr>
          <p:cNvPr id="3" name="Content Placeholder 2"/>
          <p:cNvSpPr>
            <a:spLocks noGrp="1"/>
          </p:cNvSpPr>
          <p:nvPr>
            <p:ph idx="1"/>
          </p:nvPr>
        </p:nvSpPr>
        <p:spPr>
          <a:xfrm>
            <a:off x="457200" y="1085850"/>
            <a:ext cx="8229600" cy="3625298"/>
          </a:xfrm>
        </p:spPr>
        <p:txBody>
          <a:bodyPr/>
          <a:lstStyle/>
          <a:p>
            <a:pPr marL="0" indent="0">
              <a:spcBef>
                <a:spcPts val="200"/>
              </a:spcBef>
              <a:buNone/>
            </a:pPr>
            <a:r>
              <a:rPr lang="en-US" sz="2000" b="1" dirty="0"/>
              <a:t>When do companies call fraud investigators: </a:t>
            </a:r>
          </a:p>
          <a:p>
            <a:pPr marL="457188" lvl="1" indent="0">
              <a:spcBef>
                <a:spcPts val="200"/>
              </a:spcBef>
              <a:buNone/>
            </a:pPr>
            <a:r>
              <a:rPr lang="en-US" sz="1800" b="1" dirty="0">
                <a:solidFill>
                  <a:srgbClr val="FF0000"/>
                </a:solidFill>
              </a:rPr>
              <a:t>            </a:t>
            </a:r>
          </a:p>
          <a:p>
            <a:pPr marL="457188" lvl="1" indent="0">
              <a:spcBef>
                <a:spcPts val="200"/>
              </a:spcBef>
              <a:buNone/>
            </a:pPr>
            <a:r>
              <a:rPr lang="en-US" sz="1800" b="1" dirty="0">
                <a:solidFill>
                  <a:srgbClr val="FF0000"/>
                </a:solidFill>
              </a:rPr>
              <a:t>“I think we have a FRAUD”</a:t>
            </a:r>
          </a:p>
          <a:p>
            <a:pPr marL="457188" lvl="1" indent="0">
              <a:spcBef>
                <a:spcPts val="200"/>
              </a:spcBef>
              <a:buNone/>
            </a:pPr>
            <a:endParaRPr lang="en-US" sz="1800" dirty="0"/>
          </a:p>
          <a:p>
            <a:pPr marL="457188" lvl="1" indent="0">
              <a:spcBef>
                <a:spcPts val="200"/>
              </a:spcBef>
              <a:buNone/>
            </a:pPr>
            <a:endParaRPr lang="en-US" sz="1800" dirty="0"/>
          </a:p>
          <a:p>
            <a:pPr marL="457188" lvl="1" indent="0">
              <a:spcBef>
                <a:spcPts val="200"/>
              </a:spcBef>
              <a:buNone/>
            </a:pPr>
            <a:endParaRPr lang="en-US" sz="1800" dirty="0"/>
          </a:p>
          <a:p>
            <a:pPr marL="0" indent="0">
              <a:spcBef>
                <a:spcPts val="200"/>
              </a:spcBef>
              <a:buNone/>
            </a:pPr>
            <a:r>
              <a:rPr lang="en-US" sz="2000" b="1" dirty="0"/>
              <a:t>Benefits of calling a fraud investigator:</a:t>
            </a:r>
          </a:p>
          <a:p>
            <a:pPr>
              <a:spcBef>
                <a:spcPts val="200"/>
              </a:spcBef>
            </a:pPr>
            <a:r>
              <a:rPr lang="en-US" sz="1800" dirty="0"/>
              <a:t>Assistance to scope out the issues</a:t>
            </a:r>
          </a:p>
          <a:p>
            <a:pPr>
              <a:spcBef>
                <a:spcPts val="200"/>
              </a:spcBef>
            </a:pPr>
            <a:r>
              <a:rPr lang="en-US" sz="1800" dirty="0"/>
              <a:t>Determination of fraud loss and identification of fraudster(s) </a:t>
            </a:r>
          </a:p>
          <a:p>
            <a:pPr>
              <a:spcBef>
                <a:spcPts val="200"/>
              </a:spcBef>
            </a:pPr>
            <a:r>
              <a:rPr lang="en-US" sz="1800" dirty="0"/>
              <a:t>Assistance with completing proof of loss for insurance reimbursement</a:t>
            </a:r>
          </a:p>
          <a:p>
            <a:pPr>
              <a:spcBef>
                <a:spcPts val="200"/>
              </a:spcBef>
            </a:pPr>
            <a:r>
              <a:rPr lang="en-US" sz="1800" dirty="0"/>
              <a:t>Assistance with providing human resources evidential materials for employee termination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48</a:t>
            </a:fld>
            <a:endParaRPr lang="en-US" dirty="0"/>
          </a:p>
        </p:txBody>
      </p:sp>
      <p:sp>
        <p:nvSpPr>
          <p:cNvPr id="5" name="TextBox 4"/>
          <p:cNvSpPr txBox="1"/>
          <p:nvPr/>
        </p:nvSpPr>
        <p:spPr>
          <a:xfrm>
            <a:off x="4055166" y="1544706"/>
            <a:ext cx="4204252" cy="1200329"/>
          </a:xfrm>
          <a:prstGeom prst="rect">
            <a:avLst/>
          </a:prstGeom>
          <a:noFill/>
          <a:ln>
            <a:solidFill>
              <a:schemeClr val="tx1"/>
            </a:solidFill>
          </a:ln>
        </p:spPr>
        <p:txBody>
          <a:bodyPr wrap="square" rtlCol="0">
            <a:spAutoFit/>
          </a:bodyPr>
          <a:lstStyle/>
          <a:p>
            <a:r>
              <a:rPr lang="en-US" i="1" dirty="0"/>
              <a:t>A “suspicion of fraud” meaning possible embezzlement, misappropriation, financial wrongdoing, or financial irregularity by an employee(s) or third party</a:t>
            </a:r>
          </a:p>
        </p:txBody>
      </p:sp>
    </p:spTree>
    <p:extLst>
      <p:ext uri="{BB962C8B-B14F-4D97-AF65-F5344CB8AC3E}">
        <p14:creationId xmlns:p14="http://schemas.microsoft.com/office/powerpoint/2010/main" val="21270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3000"/>
                                        <p:tgtEl>
                                          <p:spTgt spid="3">
                                            <p:txEl>
                                              <p:pRg st="0" end="0"/>
                                            </p:txEl>
                                          </p:spTgt>
                                        </p:tgtEl>
                                      </p:cBhvr>
                                    </p:animEffect>
                                  </p:childTnLst>
                                </p:cTn>
                              </p:par>
                            </p:childTnLst>
                          </p:cTn>
                        </p:par>
                        <p:par>
                          <p:cTn id="11" fill="hold">
                            <p:stCondLst>
                              <p:cond delay="3000"/>
                            </p:stCondLst>
                            <p:childTnLst>
                              <p:par>
                                <p:cTn id="12" presetID="10" presetClass="entr" presetSubtype="0" fill="hold" nodeType="afterEffect">
                                  <p:stCondLst>
                                    <p:cond delay="0"/>
                                  </p:stCondLst>
                                  <p:iterate type="wd">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par>
                          <p:cTn id="15" fill="hold">
                            <p:stCondLst>
                              <p:cond delay="5000"/>
                            </p:stCondLst>
                            <p:childTnLst>
                              <p:par>
                                <p:cTn id="16" presetID="10" presetClass="entr" presetSubtype="0" fill="hold" nodeType="afterEffect">
                                  <p:stCondLst>
                                    <p:cond delay="0"/>
                                  </p:stCondLst>
                                  <p:iterate type="wd">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par>
                          <p:cTn id="19" fill="hold">
                            <p:stCondLst>
                              <p:cond delay="8400"/>
                            </p:stCondLst>
                            <p:childTnLst>
                              <p:par>
                                <p:cTn id="20" presetID="21" presetClass="entr" presetSubtype="1" fill="hold" grpId="0" nodeType="after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par>
                          <p:cTn id="23" fill="hold">
                            <p:stCondLst>
                              <p:cond delay="10900"/>
                            </p:stCondLst>
                            <p:childTnLst>
                              <p:par>
                                <p:cTn id="24" presetID="10"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3000"/>
                                        <p:tgtEl>
                                          <p:spTgt spid="3">
                                            <p:txEl>
                                              <p:pRg st="6" end="6"/>
                                            </p:txEl>
                                          </p:spTgt>
                                        </p:tgtEl>
                                      </p:cBhvr>
                                    </p:animEffect>
                                  </p:childTnLst>
                                </p:cTn>
                              </p:par>
                            </p:childTnLst>
                          </p:cTn>
                        </p:par>
                        <p:par>
                          <p:cTn id="27" fill="hold">
                            <p:stCondLst>
                              <p:cond delay="13900"/>
                            </p:stCondLst>
                            <p:childTnLst>
                              <p:par>
                                <p:cTn id="28" presetID="10" presetClass="entr" presetSubtype="0" fill="hold" nodeType="afterEffect">
                                  <p:stCondLst>
                                    <p:cond delay="50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par>
                          <p:cTn id="31" fill="hold">
                            <p:stCondLst>
                              <p:cond delay="16400"/>
                            </p:stCondLst>
                            <p:childTnLst>
                              <p:par>
                                <p:cTn id="32" presetID="10" presetClass="entr" presetSubtype="0" fill="hold" nodeType="afterEffect">
                                  <p:stCondLst>
                                    <p:cond delay="50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childTnLst>
                          </p:cTn>
                        </p:par>
                        <p:par>
                          <p:cTn id="35" fill="hold">
                            <p:stCondLst>
                              <p:cond delay="18900"/>
                            </p:stCondLst>
                            <p:childTnLst>
                              <p:par>
                                <p:cTn id="36" presetID="10" presetClass="entr" presetSubtype="0" fill="hold" nodeType="afterEffect">
                                  <p:stCondLst>
                                    <p:cond delay="50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par>
                          <p:cTn id="39" fill="hold">
                            <p:stCondLst>
                              <p:cond delay="21400"/>
                            </p:stCondLst>
                            <p:childTnLst>
                              <p:par>
                                <p:cTn id="40" presetID="10" presetClass="entr" presetSubtype="0" fill="hold" nodeType="afterEffect">
                                  <p:stCondLst>
                                    <p:cond delay="50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 Investigations</a:t>
            </a:r>
          </a:p>
        </p:txBody>
      </p:sp>
      <p:sp>
        <p:nvSpPr>
          <p:cNvPr id="3" name="Content Placeholder 2"/>
          <p:cNvSpPr>
            <a:spLocks noGrp="1"/>
          </p:cNvSpPr>
          <p:nvPr>
            <p:ph idx="1"/>
          </p:nvPr>
        </p:nvSpPr>
        <p:spPr>
          <a:xfrm>
            <a:off x="457200" y="1085850"/>
            <a:ext cx="8229600" cy="3625298"/>
          </a:xfrm>
        </p:spPr>
        <p:txBody>
          <a:bodyPr/>
          <a:lstStyle/>
          <a:p>
            <a:pPr marL="0" indent="0">
              <a:spcBef>
                <a:spcPts val="200"/>
              </a:spcBef>
              <a:buNone/>
            </a:pPr>
            <a:r>
              <a:rPr lang="en-US" sz="2000" b="1" dirty="0"/>
              <a:t>Benefits of calling a fraud investigator (continued):</a:t>
            </a:r>
          </a:p>
          <a:p>
            <a:pPr>
              <a:spcBef>
                <a:spcPts val="200"/>
              </a:spcBef>
            </a:pPr>
            <a:r>
              <a:rPr lang="en-US" sz="1800" dirty="0"/>
              <a:t>Recommendations for internal control improvements to minimize risk of fraud</a:t>
            </a:r>
          </a:p>
          <a:p>
            <a:pPr>
              <a:spcBef>
                <a:spcPts val="200"/>
              </a:spcBef>
            </a:pPr>
            <a:r>
              <a:rPr lang="en-US" sz="1800" dirty="0"/>
              <a:t>Assistance with criminal referral to law enforcement</a:t>
            </a:r>
          </a:p>
          <a:p>
            <a:pPr>
              <a:spcBef>
                <a:spcPts val="200"/>
              </a:spcBef>
            </a:pPr>
            <a:r>
              <a:rPr lang="en-US" sz="1800" dirty="0"/>
              <a:t>Assistance with civil litigation</a:t>
            </a:r>
          </a:p>
          <a:p>
            <a:pPr>
              <a:spcBef>
                <a:spcPts val="200"/>
              </a:spcBef>
            </a:pPr>
            <a:r>
              <a:rPr lang="en-US" sz="1800" dirty="0"/>
              <a:t>Recommendations for regulatory compliance</a:t>
            </a:r>
          </a:p>
        </p:txBody>
      </p:sp>
      <p:sp>
        <p:nvSpPr>
          <p:cNvPr id="4" name="Slide Number Placeholder 3"/>
          <p:cNvSpPr>
            <a:spLocks noGrp="1"/>
          </p:cNvSpPr>
          <p:nvPr>
            <p:ph type="sldNum" sz="quarter" idx="4"/>
          </p:nvPr>
        </p:nvSpPr>
        <p:spPr/>
        <p:txBody>
          <a:bodyPr/>
          <a:lstStyle/>
          <a:p>
            <a:fld id="{F8E24598-D429-A34B-B4A6-5808099B37D3}" type="slidenum">
              <a:rPr lang="en-US" smtClean="0"/>
              <a:pPr/>
              <a:t>49</a:t>
            </a:fld>
            <a:endParaRPr lang="en-US" dirty="0"/>
          </a:p>
        </p:txBody>
      </p:sp>
    </p:spTree>
    <p:extLst>
      <p:ext uri="{BB962C8B-B14F-4D97-AF65-F5344CB8AC3E}">
        <p14:creationId xmlns:p14="http://schemas.microsoft.com/office/powerpoint/2010/main" val="41894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5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1050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 Introduction</a:t>
            </a:r>
          </a:p>
        </p:txBody>
      </p:sp>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sp>
        <p:nvSpPr>
          <p:cNvPr id="5" name="Content Placeholder 2"/>
          <p:cNvSpPr>
            <a:spLocks noGrp="1"/>
          </p:cNvSpPr>
          <p:nvPr>
            <p:ph sz="half" idx="4294967295"/>
          </p:nvPr>
        </p:nvSpPr>
        <p:spPr>
          <a:xfrm>
            <a:off x="562131" y="1000593"/>
            <a:ext cx="5103021" cy="3429000"/>
          </a:xfrm>
          <a:prstGeom prst="rect">
            <a:avLst/>
          </a:prstGeom>
        </p:spPr>
        <p:txBody>
          <a:bodyPr/>
          <a:lstStyle/>
          <a:p>
            <a:pPr marL="0" indent="0">
              <a:spcBef>
                <a:spcPts val="0"/>
              </a:spcBef>
              <a:buNone/>
            </a:pPr>
            <a:r>
              <a:rPr lang="en-US" altLang="en-US" dirty="0"/>
              <a:t>Senior</a:t>
            </a:r>
          </a:p>
          <a:p>
            <a:pPr marL="0" indent="0">
              <a:spcBef>
                <a:spcPts val="0"/>
              </a:spcBef>
              <a:buNone/>
            </a:pPr>
            <a:r>
              <a:rPr lang="en-US" altLang="en-US" i="1" dirty="0"/>
              <a:t>CLA’s Forensic Practice</a:t>
            </a:r>
          </a:p>
          <a:p>
            <a:pPr marL="0" indent="0">
              <a:spcBef>
                <a:spcPts val="2400"/>
              </a:spcBef>
              <a:buNone/>
            </a:pPr>
            <a:r>
              <a:rPr lang="en-US" sz="2400" dirty="0"/>
              <a:t>Over six years of experience, including leading fraud investigations, litigation support, audits, and other specialized consulting work.</a:t>
            </a:r>
          </a:p>
        </p:txBody>
      </p:sp>
      <p:grpSp>
        <p:nvGrpSpPr>
          <p:cNvPr id="7" name="Group 6"/>
          <p:cNvGrpSpPr/>
          <p:nvPr/>
        </p:nvGrpSpPr>
        <p:grpSpPr>
          <a:xfrm>
            <a:off x="6516967" y="783733"/>
            <a:ext cx="1828801" cy="3695700"/>
            <a:chOff x="4343399" y="783733"/>
            <a:chExt cx="1676401" cy="3695700"/>
          </a:xfrm>
        </p:grpSpPr>
        <p:sp>
          <p:nvSpPr>
            <p:cNvPr id="8" name="Rounded Rectangle 7"/>
            <p:cNvSpPr/>
            <p:nvPr/>
          </p:nvSpPr>
          <p:spPr>
            <a:xfrm>
              <a:off x="4343400" y="783733"/>
              <a:ext cx="1676400" cy="1663065"/>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343399" y="2446798"/>
              <a:ext cx="1676400" cy="2032635"/>
            </a:xfrm>
            <a:custGeom>
              <a:avLst/>
              <a:gdLst>
                <a:gd name="connsiteX0" fmla="*/ 165461 w 1575816"/>
                <a:gd name="connsiteY0" fmla="*/ 0 h 2032635"/>
                <a:gd name="connsiteX1" fmla="*/ 1410355 w 1575816"/>
                <a:gd name="connsiteY1" fmla="*/ 0 h 2032635"/>
                <a:gd name="connsiteX2" fmla="*/ 1575816 w 1575816"/>
                <a:gd name="connsiteY2" fmla="*/ 165461 h 2032635"/>
                <a:gd name="connsiteX3" fmla="*/ 1575816 w 1575816"/>
                <a:gd name="connsiteY3" fmla="*/ 2032635 h 2032635"/>
                <a:gd name="connsiteX4" fmla="*/ 1575816 w 1575816"/>
                <a:gd name="connsiteY4" fmla="*/ 2032635 h 2032635"/>
                <a:gd name="connsiteX5" fmla="*/ 0 w 1575816"/>
                <a:gd name="connsiteY5" fmla="*/ 2032635 h 2032635"/>
                <a:gd name="connsiteX6" fmla="*/ 0 w 1575816"/>
                <a:gd name="connsiteY6" fmla="*/ 2032635 h 2032635"/>
                <a:gd name="connsiteX7" fmla="*/ 0 w 1575816"/>
                <a:gd name="connsiteY7" fmla="*/ 165461 h 2032635"/>
                <a:gd name="connsiteX8" fmla="*/ 165461 w 1575816"/>
                <a:gd name="connsiteY8" fmla="*/ 0 h 203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816" h="2032635">
                  <a:moveTo>
                    <a:pt x="1410355" y="2032635"/>
                  </a:moveTo>
                  <a:lnTo>
                    <a:pt x="165461" y="2032635"/>
                  </a:lnTo>
                  <a:cubicBezTo>
                    <a:pt x="74079" y="2032635"/>
                    <a:pt x="0" y="1958556"/>
                    <a:pt x="0" y="1867174"/>
                  </a:cubicBezTo>
                  <a:lnTo>
                    <a:pt x="0" y="0"/>
                  </a:lnTo>
                  <a:lnTo>
                    <a:pt x="0" y="0"/>
                  </a:lnTo>
                  <a:lnTo>
                    <a:pt x="1575816" y="0"/>
                  </a:lnTo>
                  <a:lnTo>
                    <a:pt x="1575816" y="0"/>
                  </a:lnTo>
                  <a:lnTo>
                    <a:pt x="1575816" y="1867174"/>
                  </a:lnTo>
                  <a:cubicBezTo>
                    <a:pt x="1575816" y="1958556"/>
                    <a:pt x="1501737" y="2032635"/>
                    <a:pt x="1410355" y="203263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51" tIns="170688" rIns="219150" bIns="219150" numCol="1" spcCol="1270" anchor="t" anchorCtr="0">
              <a:noAutofit/>
            </a:bodyPr>
            <a:lstStyle/>
            <a:p>
              <a:pPr lvl="0" algn="ctr" defTabSz="1066800">
                <a:lnSpc>
                  <a:spcPct val="90000"/>
                </a:lnSpc>
                <a:spcBef>
                  <a:spcPct val="0"/>
                </a:spcBef>
                <a:spcAft>
                  <a:spcPct val="35000"/>
                </a:spcAft>
              </a:pPr>
              <a:r>
                <a:rPr lang="en-US" sz="2300" b="1" dirty="0"/>
                <a:t>Kyle  Shafer</a:t>
              </a:r>
            </a:p>
            <a:p>
              <a:pPr lvl="0" algn="ctr" defTabSz="1066800">
                <a:lnSpc>
                  <a:spcPct val="90000"/>
                </a:lnSpc>
                <a:spcBef>
                  <a:spcPct val="0"/>
                </a:spcBef>
                <a:spcAft>
                  <a:spcPct val="35000"/>
                </a:spcAft>
              </a:pPr>
              <a:r>
                <a:rPr lang="en-US" dirty="0"/>
                <a:t>CPA, CFE</a:t>
              </a:r>
            </a:p>
            <a:p>
              <a:pPr lvl="0" algn="ctr" defTabSz="1066800">
                <a:lnSpc>
                  <a:spcPct val="90000"/>
                </a:lnSpc>
                <a:spcBef>
                  <a:spcPct val="0"/>
                </a:spcBef>
                <a:spcAft>
                  <a:spcPct val="35000"/>
                </a:spcAft>
              </a:pPr>
              <a:endParaRPr lang="en-US" sz="1800" kern="1200" dirty="0"/>
            </a:p>
          </p:txBody>
        </p:sp>
      </p:grpSp>
      <p:pic>
        <p:nvPicPr>
          <p:cNvPr id="10" name="Picture 9"/>
          <p:cNvPicPr/>
          <p:nvPr/>
        </p:nvPicPr>
        <p:blipFill rotWithShape="1">
          <a:blip r:embed="rId3" cstate="print">
            <a:extLst>
              <a:ext uri="{28A0092B-C50C-407E-A947-70E740481C1C}">
                <a14:useLocalDpi xmlns:a14="http://schemas.microsoft.com/office/drawing/2010/main" val="0"/>
              </a:ext>
            </a:extLst>
          </a:blip>
          <a:srcRect l="21778" t="12741" r="14222" b="29777"/>
          <a:stretch/>
        </p:blipFill>
        <p:spPr bwMode="auto">
          <a:xfrm>
            <a:off x="6856683" y="841037"/>
            <a:ext cx="1149369" cy="1548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5497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Factors Organizations Must Consider when Faced with Fraud</a:t>
            </a:r>
          </a:p>
        </p:txBody>
      </p:sp>
      <p:sp>
        <p:nvSpPr>
          <p:cNvPr id="3" name="Content Placeholder 2"/>
          <p:cNvSpPr>
            <a:spLocks noGrp="1"/>
          </p:cNvSpPr>
          <p:nvPr>
            <p:ph idx="1"/>
          </p:nvPr>
        </p:nvSpPr>
        <p:spPr>
          <a:xfrm>
            <a:off x="457200" y="1085850"/>
            <a:ext cx="8229600" cy="3568446"/>
          </a:xfrm>
        </p:spPr>
        <p:txBody>
          <a:bodyPr/>
          <a:lstStyle/>
          <a:p>
            <a:r>
              <a:rPr lang="en-US" sz="2000" b="1" dirty="0"/>
              <a:t>Administrative:</a:t>
            </a:r>
            <a:r>
              <a:rPr lang="en-US" sz="2000" dirty="0"/>
              <a:t> human resource issues – possible termination</a:t>
            </a:r>
          </a:p>
          <a:p>
            <a:r>
              <a:rPr lang="en-US" sz="2000" b="1" dirty="0"/>
              <a:t>Hiring an Attorney – </a:t>
            </a:r>
            <a:r>
              <a:rPr lang="en-US" sz="2000" dirty="0"/>
              <a:t>is this necessary?</a:t>
            </a:r>
            <a:endParaRPr lang="en-US" sz="2000" b="1" dirty="0"/>
          </a:p>
          <a:p>
            <a:r>
              <a:rPr lang="en-US" sz="2000" b="1" dirty="0"/>
              <a:t>Insurance:</a:t>
            </a:r>
            <a:r>
              <a:rPr lang="en-US" sz="2000" dirty="0"/>
              <a:t> proof of loss – get reimbursed! </a:t>
            </a:r>
          </a:p>
          <a:p>
            <a:r>
              <a:rPr lang="en-US" sz="2000" b="1" dirty="0"/>
              <a:t>Civil litigation:</a:t>
            </a:r>
            <a:r>
              <a:rPr lang="en-US" sz="2000" dirty="0"/>
              <a:t> suit against fraudster for recovery of fraudulent funds</a:t>
            </a:r>
          </a:p>
          <a:p>
            <a:r>
              <a:rPr lang="en-US" sz="2000" b="1" dirty="0"/>
              <a:t>Criminal referral:</a:t>
            </a:r>
            <a:r>
              <a:rPr lang="en-US" sz="2000" dirty="0"/>
              <a:t> see that “justice” is done</a:t>
            </a:r>
          </a:p>
          <a:p>
            <a:r>
              <a:rPr lang="en-US" sz="2000" b="1" dirty="0"/>
              <a:t>Internal controls:</a:t>
            </a:r>
            <a:r>
              <a:rPr lang="en-US" sz="2000" dirty="0"/>
              <a:t> implement internal controls so fraud doesn’t happen again</a:t>
            </a:r>
          </a:p>
          <a:p>
            <a:r>
              <a:rPr lang="en-US" sz="2000" b="1" dirty="0"/>
              <a:t>Contract dispute with vendor:</a:t>
            </a:r>
            <a:r>
              <a:rPr lang="en-US" sz="2000" dirty="0"/>
              <a:t> performance of contract    </a:t>
            </a:r>
          </a:p>
          <a:p>
            <a:r>
              <a:rPr lang="en-US" sz="2000" b="1" dirty="0"/>
              <a:t>Regulatory compliance</a:t>
            </a:r>
          </a:p>
        </p:txBody>
      </p:sp>
      <p:sp>
        <p:nvSpPr>
          <p:cNvPr id="4" name="Slide Number Placeholder 3"/>
          <p:cNvSpPr>
            <a:spLocks noGrp="1"/>
          </p:cNvSpPr>
          <p:nvPr>
            <p:ph type="sldNum" sz="quarter" idx="4"/>
          </p:nvPr>
        </p:nvSpPr>
        <p:spPr/>
        <p:txBody>
          <a:bodyPr/>
          <a:lstStyle/>
          <a:p>
            <a:fld id="{F8E24598-D429-A34B-B4A6-5808099B37D3}" type="slidenum">
              <a:rPr lang="en-US" smtClean="0"/>
              <a:pPr/>
              <a:t>50</a:t>
            </a:fld>
            <a:endParaRPr lang="en-US" dirty="0"/>
          </a:p>
        </p:txBody>
      </p:sp>
    </p:spTree>
    <p:extLst>
      <p:ext uri="{BB962C8B-B14F-4D97-AF65-F5344CB8AC3E}">
        <p14:creationId xmlns:p14="http://schemas.microsoft.com/office/powerpoint/2010/main" val="40428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2000"/>
                                        <p:tgtEl>
                                          <p:spTgt spid="3">
                                            <p:txEl>
                                              <p:pRg st="4" end="4"/>
                                            </p:txEl>
                                          </p:spTgt>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2000"/>
                                        <p:tgtEl>
                                          <p:spTgt spid="3">
                                            <p:txEl>
                                              <p:pRg st="5" end="5"/>
                                            </p:txEl>
                                          </p:spTgt>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2000"/>
                                        <p:tgtEl>
                                          <p:spTgt spid="3">
                                            <p:txEl>
                                              <p:pRg st="6" end="6"/>
                                            </p:txEl>
                                          </p:spTgt>
                                        </p:tgtEl>
                                      </p:cBhvr>
                                    </p:animEffect>
                                  </p:childTnLst>
                                </p:cTn>
                              </p:par>
                            </p:childTnLst>
                          </p:cTn>
                        </p:par>
                        <p:par>
                          <p:cTn id="46" fill="hold">
                            <p:stCondLst>
                              <p:cond delay="14000"/>
                            </p:stCondLst>
                            <p:childTnLst>
                              <p:par>
                                <p:cTn id="47" presetID="53" presetClass="entr" presetSubtype="16"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51</a:t>
            </a:fld>
            <a:endParaRPr lang="en-US" dirty="0"/>
          </a:p>
        </p:txBody>
      </p:sp>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sz="2000" dirty="0"/>
              <a:t>Anti-Fraud Program - Best Practices</a:t>
            </a:r>
          </a:p>
        </p:txBody>
      </p:sp>
    </p:spTree>
    <p:extLst>
      <p:ext uri="{BB962C8B-B14F-4D97-AF65-F5344CB8AC3E}">
        <p14:creationId xmlns:p14="http://schemas.microsoft.com/office/powerpoint/2010/main" val="3517407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382250" y="269167"/>
            <a:ext cx="7599702" cy="610362"/>
          </a:xfrm>
          <a:prstGeom prst="rect">
            <a:avLst/>
          </a:prstGeom>
        </p:spPr>
        <p:txBody>
          <a:bodyPr vert="horz" lIns="68580" tIns="34290" rIns="68580" bIns="34290" rtlCol="0" anchor="ctr">
            <a:noAutofit/>
          </a:bodyPr>
          <a:lstStyle>
            <a:lvl1pPr algn="l" defTabSz="457200" rtl="0" eaLnBrk="1" latinLnBrk="0" hangingPunct="1">
              <a:spcBef>
                <a:spcPct val="0"/>
              </a:spcBef>
              <a:buNone/>
              <a:defRPr sz="2000" b="1" kern="1200" cap="all" spc="600" baseline="0">
                <a:solidFill>
                  <a:schemeClr val="tx1"/>
                </a:solidFill>
                <a:latin typeface="+mj-lt"/>
                <a:ea typeface="+mj-ea"/>
                <a:cs typeface="+mj-cs"/>
              </a:defRPr>
            </a:lvl1pPr>
          </a:lstStyle>
          <a:p>
            <a:pPr>
              <a:lnSpc>
                <a:spcPct val="80000"/>
              </a:lnSpc>
              <a:buClr>
                <a:schemeClr val="tx1"/>
              </a:buClr>
            </a:pPr>
            <a:r>
              <a:rPr lang="en-US" sz="2200" dirty="0">
                <a:solidFill>
                  <a:srgbClr val="819F3D"/>
                </a:solidFill>
                <a:latin typeface="Calibri" pitchFamily="34" charset="0"/>
                <a:cs typeface="Calibri" pitchFamily="34" charset="0"/>
              </a:rPr>
              <a:t>Anti -Fraud Program Best Practices</a:t>
            </a:r>
            <a:br>
              <a:rPr lang="en-US" sz="2200" dirty="0">
                <a:solidFill>
                  <a:srgbClr val="819F3D"/>
                </a:solidFill>
                <a:latin typeface="Calibri" pitchFamily="34" charset="0"/>
                <a:cs typeface="Calibri" pitchFamily="34" charset="0"/>
              </a:rPr>
            </a:br>
            <a:endParaRPr lang="en-US" sz="2200" dirty="0">
              <a:solidFill>
                <a:srgbClr val="819F3D"/>
              </a:solidFill>
              <a:latin typeface="Calibri" pitchFamily="34" charset="0"/>
              <a:cs typeface="Calibri" pitchFamily="34" charset="0"/>
            </a:endParaRPr>
          </a:p>
        </p:txBody>
      </p:sp>
      <p:sp>
        <p:nvSpPr>
          <p:cNvPr id="8" name="Slide Number Placeholder 3"/>
          <p:cNvSpPr>
            <a:spLocks noGrp="1"/>
          </p:cNvSpPr>
          <p:nvPr>
            <p:ph type="sldNum" sz="quarter" idx="4"/>
          </p:nvPr>
        </p:nvSpPr>
        <p:spPr>
          <a:xfrm>
            <a:off x="1143000" y="4783931"/>
            <a:ext cx="6858000" cy="357188"/>
          </a:xfrm>
          <a:prstGeom prst="rect">
            <a:avLst/>
          </a:prstGeom>
        </p:spPr>
        <p:txBody>
          <a:bodyPr/>
          <a:lstStyle/>
          <a:p>
            <a:pPr>
              <a:defRPr/>
            </a:pPr>
            <a:fld id="{3403CBA0-22D2-4A64-91CD-DEBA11D3514B}" type="slidenum">
              <a:rPr lang="en-US" smtClean="0"/>
              <a:pPr>
                <a:defRPr/>
              </a:pPr>
              <a:t>52</a:t>
            </a:fld>
            <a:endParaRPr lang="en-US" dirty="0"/>
          </a:p>
        </p:txBody>
      </p:sp>
      <p:sp>
        <p:nvSpPr>
          <p:cNvPr id="16" name="Block Arc 15"/>
          <p:cNvSpPr/>
          <p:nvPr/>
        </p:nvSpPr>
        <p:spPr>
          <a:xfrm>
            <a:off x="-140777" y="356301"/>
            <a:ext cx="4411850" cy="4427631"/>
          </a:xfrm>
          <a:prstGeom prst="blockArc">
            <a:avLst>
              <a:gd name="adj1" fmla="val 18900000"/>
              <a:gd name="adj2" fmla="val 3593758"/>
              <a:gd name="adj3" fmla="val 0"/>
            </a:avLst>
          </a:prstGeom>
          <a:ln w="3810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31" name="Group 30"/>
          <p:cNvGrpSpPr/>
          <p:nvPr/>
        </p:nvGrpSpPr>
        <p:grpSpPr>
          <a:xfrm>
            <a:off x="3606094" y="1035659"/>
            <a:ext cx="3779665" cy="372221"/>
            <a:chOff x="3284123" y="1380876"/>
            <a:chExt cx="5039553" cy="496295"/>
          </a:xfrm>
        </p:grpSpPr>
        <p:sp>
          <p:nvSpPr>
            <p:cNvPr id="17" name="Freeform 16"/>
            <p:cNvSpPr/>
            <p:nvPr/>
          </p:nvSpPr>
          <p:spPr>
            <a:xfrm>
              <a:off x="3532271" y="1430505"/>
              <a:ext cx="4791405" cy="397036"/>
            </a:xfrm>
            <a:custGeom>
              <a:avLst/>
              <a:gdLst>
                <a:gd name="connsiteX0" fmla="*/ 0 w 4791405"/>
                <a:gd name="connsiteY0" fmla="*/ 0 h 397036"/>
                <a:gd name="connsiteX1" fmla="*/ 4791405 w 4791405"/>
                <a:gd name="connsiteY1" fmla="*/ 0 h 397036"/>
                <a:gd name="connsiteX2" fmla="*/ 4791405 w 4791405"/>
                <a:gd name="connsiteY2" fmla="*/ 397036 h 397036"/>
                <a:gd name="connsiteX3" fmla="*/ 0 w 4791405"/>
                <a:gd name="connsiteY3" fmla="*/ 397036 h 397036"/>
                <a:gd name="connsiteX4" fmla="*/ 0 w 4791405"/>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405" h="397036">
                  <a:moveTo>
                    <a:pt x="0" y="0"/>
                  </a:moveTo>
                  <a:lnTo>
                    <a:pt x="4791405" y="0"/>
                  </a:lnTo>
                  <a:lnTo>
                    <a:pt x="4791405" y="397036"/>
                  </a:lnTo>
                  <a:lnTo>
                    <a:pt x="0" y="397036"/>
                  </a:lnTo>
                  <a:lnTo>
                    <a:pt x="0" y="0"/>
                  </a:lnTo>
                  <a:close/>
                </a:path>
              </a:pathLst>
            </a:custGeom>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Management ethical commitment.</a:t>
              </a:r>
            </a:p>
          </p:txBody>
        </p:sp>
        <p:sp>
          <p:nvSpPr>
            <p:cNvPr id="18" name="Oval 17"/>
            <p:cNvSpPr/>
            <p:nvPr/>
          </p:nvSpPr>
          <p:spPr>
            <a:xfrm>
              <a:off x="3284123" y="1380876"/>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3312" name="Group 13311"/>
          <p:cNvGrpSpPr/>
          <p:nvPr/>
        </p:nvGrpSpPr>
        <p:grpSpPr>
          <a:xfrm>
            <a:off x="3875756" y="1482587"/>
            <a:ext cx="3510000" cy="372221"/>
            <a:chOff x="3643675" y="1976780"/>
            <a:chExt cx="4680000" cy="496295"/>
          </a:xfrm>
        </p:grpSpPr>
        <p:sp>
          <p:nvSpPr>
            <p:cNvPr id="19" name="Freeform 18"/>
            <p:cNvSpPr/>
            <p:nvPr/>
          </p:nvSpPr>
          <p:spPr>
            <a:xfrm>
              <a:off x="3891823" y="2026409"/>
              <a:ext cx="4431852" cy="397036"/>
            </a:xfrm>
            <a:custGeom>
              <a:avLst/>
              <a:gdLst>
                <a:gd name="connsiteX0" fmla="*/ 0 w 4431852"/>
                <a:gd name="connsiteY0" fmla="*/ 0 h 397036"/>
                <a:gd name="connsiteX1" fmla="*/ 4431852 w 4431852"/>
                <a:gd name="connsiteY1" fmla="*/ 0 h 397036"/>
                <a:gd name="connsiteX2" fmla="*/ 4431852 w 4431852"/>
                <a:gd name="connsiteY2" fmla="*/ 397036 h 397036"/>
                <a:gd name="connsiteX3" fmla="*/ 0 w 4431852"/>
                <a:gd name="connsiteY3" fmla="*/ 397036 h 397036"/>
                <a:gd name="connsiteX4" fmla="*/ 0 w 4431852"/>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852" h="397036">
                  <a:moveTo>
                    <a:pt x="0" y="0"/>
                  </a:moveTo>
                  <a:lnTo>
                    <a:pt x="4431852" y="0"/>
                  </a:lnTo>
                  <a:lnTo>
                    <a:pt x="4431852" y="397036"/>
                  </a:lnTo>
                  <a:lnTo>
                    <a:pt x="0" y="397036"/>
                  </a:lnTo>
                  <a:lnTo>
                    <a:pt x="0" y="0"/>
                  </a:lnTo>
                  <a:close/>
                </a:path>
              </a:pathLst>
            </a:custGeom>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Fraud Hotlines, reporting procedure and protection.</a:t>
              </a:r>
            </a:p>
          </p:txBody>
        </p:sp>
        <p:sp>
          <p:nvSpPr>
            <p:cNvPr id="20" name="Oval 19"/>
            <p:cNvSpPr/>
            <p:nvPr/>
          </p:nvSpPr>
          <p:spPr>
            <a:xfrm>
              <a:off x="3643675" y="1976780"/>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3313" name="Group 13312"/>
          <p:cNvGrpSpPr/>
          <p:nvPr/>
        </p:nvGrpSpPr>
        <p:grpSpPr>
          <a:xfrm>
            <a:off x="4023531" y="1929187"/>
            <a:ext cx="3362226" cy="372221"/>
            <a:chOff x="3840708" y="2572247"/>
            <a:chExt cx="4482968" cy="496295"/>
          </a:xfrm>
        </p:grpSpPr>
        <p:sp>
          <p:nvSpPr>
            <p:cNvPr id="21" name="Freeform 20"/>
            <p:cNvSpPr/>
            <p:nvPr/>
          </p:nvSpPr>
          <p:spPr>
            <a:xfrm>
              <a:off x="4088856" y="2621877"/>
              <a:ext cx="4234820" cy="397036"/>
            </a:xfrm>
            <a:custGeom>
              <a:avLst/>
              <a:gdLst>
                <a:gd name="connsiteX0" fmla="*/ 0 w 4234820"/>
                <a:gd name="connsiteY0" fmla="*/ 0 h 397036"/>
                <a:gd name="connsiteX1" fmla="*/ 4234820 w 4234820"/>
                <a:gd name="connsiteY1" fmla="*/ 0 h 397036"/>
                <a:gd name="connsiteX2" fmla="*/ 4234820 w 4234820"/>
                <a:gd name="connsiteY2" fmla="*/ 397036 h 397036"/>
                <a:gd name="connsiteX3" fmla="*/ 0 w 4234820"/>
                <a:gd name="connsiteY3" fmla="*/ 397036 h 397036"/>
                <a:gd name="connsiteX4" fmla="*/ 0 w 4234820"/>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820" h="397036">
                  <a:moveTo>
                    <a:pt x="0" y="0"/>
                  </a:moveTo>
                  <a:lnTo>
                    <a:pt x="4234820" y="0"/>
                  </a:lnTo>
                  <a:lnTo>
                    <a:pt x="4234820" y="397036"/>
                  </a:lnTo>
                  <a:lnTo>
                    <a:pt x="0" y="397036"/>
                  </a:lnTo>
                  <a:lnTo>
                    <a:pt x="0" y="0"/>
                  </a:lnTo>
                  <a:close/>
                </a:path>
              </a:pathLst>
            </a:custGeom>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Fraud awareness training.</a:t>
              </a:r>
            </a:p>
          </p:txBody>
        </p:sp>
        <p:sp>
          <p:nvSpPr>
            <p:cNvPr id="22" name="Oval 21"/>
            <p:cNvSpPr/>
            <p:nvPr/>
          </p:nvSpPr>
          <p:spPr>
            <a:xfrm>
              <a:off x="3840708" y="2572247"/>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3314" name="Group 13313"/>
          <p:cNvGrpSpPr/>
          <p:nvPr/>
        </p:nvGrpSpPr>
        <p:grpSpPr>
          <a:xfrm>
            <a:off x="4070716" y="2376116"/>
            <a:ext cx="3315043" cy="372221"/>
            <a:chOff x="3903619" y="3168152"/>
            <a:chExt cx="4420057" cy="496295"/>
          </a:xfrm>
        </p:grpSpPr>
        <p:sp>
          <p:nvSpPr>
            <p:cNvPr id="23" name="Freeform 22"/>
            <p:cNvSpPr/>
            <p:nvPr/>
          </p:nvSpPr>
          <p:spPr>
            <a:xfrm>
              <a:off x="4151767" y="3217781"/>
              <a:ext cx="4171909" cy="397036"/>
            </a:xfrm>
            <a:custGeom>
              <a:avLst/>
              <a:gdLst>
                <a:gd name="connsiteX0" fmla="*/ 0 w 4171909"/>
                <a:gd name="connsiteY0" fmla="*/ 0 h 397036"/>
                <a:gd name="connsiteX1" fmla="*/ 4171909 w 4171909"/>
                <a:gd name="connsiteY1" fmla="*/ 0 h 397036"/>
                <a:gd name="connsiteX2" fmla="*/ 4171909 w 4171909"/>
                <a:gd name="connsiteY2" fmla="*/ 397036 h 397036"/>
                <a:gd name="connsiteX3" fmla="*/ 0 w 4171909"/>
                <a:gd name="connsiteY3" fmla="*/ 397036 h 397036"/>
                <a:gd name="connsiteX4" fmla="*/ 0 w 4171909"/>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909" h="397036">
                  <a:moveTo>
                    <a:pt x="0" y="0"/>
                  </a:moveTo>
                  <a:lnTo>
                    <a:pt x="4171909" y="0"/>
                  </a:lnTo>
                  <a:lnTo>
                    <a:pt x="4171909" y="397036"/>
                  </a:lnTo>
                  <a:lnTo>
                    <a:pt x="0" y="397036"/>
                  </a:lnTo>
                  <a:lnTo>
                    <a:pt x="0" y="0"/>
                  </a:lnTo>
                  <a:close/>
                </a:path>
              </a:pathLst>
            </a:custGeom>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Zero tolerance policy and  Code of Conduct (recommend a specific senior management code of conduct).</a:t>
              </a:r>
            </a:p>
          </p:txBody>
        </p:sp>
        <p:sp>
          <p:nvSpPr>
            <p:cNvPr id="24" name="Oval 23"/>
            <p:cNvSpPr/>
            <p:nvPr/>
          </p:nvSpPr>
          <p:spPr>
            <a:xfrm>
              <a:off x="3903619" y="3168152"/>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3315" name="Group 13314"/>
          <p:cNvGrpSpPr/>
          <p:nvPr/>
        </p:nvGrpSpPr>
        <p:grpSpPr>
          <a:xfrm>
            <a:off x="4023531" y="2823044"/>
            <a:ext cx="3362226" cy="372221"/>
            <a:chOff x="3840708" y="3764056"/>
            <a:chExt cx="4482968" cy="496295"/>
          </a:xfrm>
        </p:grpSpPr>
        <p:sp>
          <p:nvSpPr>
            <p:cNvPr id="25" name="Freeform 24"/>
            <p:cNvSpPr/>
            <p:nvPr/>
          </p:nvSpPr>
          <p:spPr>
            <a:xfrm>
              <a:off x="4088856" y="3813686"/>
              <a:ext cx="4234820" cy="397036"/>
            </a:xfrm>
            <a:custGeom>
              <a:avLst/>
              <a:gdLst>
                <a:gd name="connsiteX0" fmla="*/ 0 w 4234820"/>
                <a:gd name="connsiteY0" fmla="*/ 0 h 397036"/>
                <a:gd name="connsiteX1" fmla="*/ 4234820 w 4234820"/>
                <a:gd name="connsiteY1" fmla="*/ 0 h 397036"/>
                <a:gd name="connsiteX2" fmla="*/ 4234820 w 4234820"/>
                <a:gd name="connsiteY2" fmla="*/ 397036 h 397036"/>
                <a:gd name="connsiteX3" fmla="*/ 0 w 4234820"/>
                <a:gd name="connsiteY3" fmla="*/ 397036 h 397036"/>
                <a:gd name="connsiteX4" fmla="*/ 0 w 4234820"/>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820" h="397036">
                  <a:moveTo>
                    <a:pt x="0" y="0"/>
                  </a:moveTo>
                  <a:lnTo>
                    <a:pt x="4234820" y="0"/>
                  </a:lnTo>
                  <a:lnTo>
                    <a:pt x="4234820" y="397036"/>
                  </a:lnTo>
                  <a:lnTo>
                    <a:pt x="0" y="397036"/>
                  </a:lnTo>
                  <a:lnTo>
                    <a:pt x="0" y="0"/>
                  </a:lnTo>
                  <a:close/>
                </a:path>
              </a:pathLst>
            </a:custGeom>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Completion of a fraud risk assessment.</a:t>
              </a:r>
            </a:p>
          </p:txBody>
        </p:sp>
        <p:sp>
          <p:nvSpPr>
            <p:cNvPr id="26" name="Oval 25"/>
            <p:cNvSpPr/>
            <p:nvPr/>
          </p:nvSpPr>
          <p:spPr>
            <a:xfrm>
              <a:off x="3840708" y="3764056"/>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3317" name="Group 13316"/>
          <p:cNvGrpSpPr/>
          <p:nvPr/>
        </p:nvGrpSpPr>
        <p:grpSpPr>
          <a:xfrm>
            <a:off x="3875756" y="3269644"/>
            <a:ext cx="3510000" cy="372221"/>
            <a:chOff x="3643675" y="4359523"/>
            <a:chExt cx="4680000" cy="496295"/>
          </a:xfrm>
        </p:grpSpPr>
        <p:sp>
          <p:nvSpPr>
            <p:cNvPr id="27" name="Freeform 26"/>
            <p:cNvSpPr/>
            <p:nvPr/>
          </p:nvSpPr>
          <p:spPr>
            <a:xfrm>
              <a:off x="3891823" y="4409153"/>
              <a:ext cx="4431852" cy="397036"/>
            </a:xfrm>
            <a:custGeom>
              <a:avLst/>
              <a:gdLst>
                <a:gd name="connsiteX0" fmla="*/ 0 w 4431852"/>
                <a:gd name="connsiteY0" fmla="*/ 0 h 397036"/>
                <a:gd name="connsiteX1" fmla="*/ 4431852 w 4431852"/>
                <a:gd name="connsiteY1" fmla="*/ 0 h 397036"/>
                <a:gd name="connsiteX2" fmla="*/ 4431852 w 4431852"/>
                <a:gd name="connsiteY2" fmla="*/ 397036 h 397036"/>
                <a:gd name="connsiteX3" fmla="*/ 0 w 4431852"/>
                <a:gd name="connsiteY3" fmla="*/ 397036 h 397036"/>
                <a:gd name="connsiteX4" fmla="*/ 0 w 4431852"/>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852" h="397036">
                  <a:moveTo>
                    <a:pt x="0" y="0"/>
                  </a:moveTo>
                  <a:lnTo>
                    <a:pt x="4431852" y="0"/>
                  </a:lnTo>
                  <a:lnTo>
                    <a:pt x="4431852" y="397036"/>
                  </a:lnTo>
                  <a:lnTo>
                    <a:pt x="0" y="397036"/>
                  </a:lnTo>
                  <a:lnTo>
                    <a:pt x="0" y="0"/>
                  </a:lnTo>
                  <a:close/>
                </a:path>
              </a:pathLst>
            </a:custGeom>
            <a:ln w="381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Conflict disclosure process.</a:t>
              </a:r>
            </a:p>
          </p:txBody>
        </p:sp>
        <p:sp>
          <p:nvSpPr>
            <p:cNvPr id="28" name="Oval 27"/>
            <p:cNvSpPr/>
            <p:nvPr/>
          </p:nvSpPr>
          <p:spPr>
            <a:xfrm>
              <a:off x="3643675" y="4359523"/>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3318" name="Group 13317"/>
          <p:cNvGrpSpPr/>
          <p:nvPr/>
        </p:nvGrpSpPr>
        <p:grpSpPr>
          <a:xfrm>
            <a:off x="3606094" y="3716573"/>
            <a:ext cx="3790637" cy="372221"/>
            <a:chOff x="3284123" y="4955428"/>
            <a:chExt cx="5054183" cy="496295"/>
          </a:xfrm>
        </p:grpSpPr>
        <p:sp>
          <p:nvSpPr>
            <p:cNvPr id="29" name="Freeform 28"/>
            <p:cNvSpPr/>
            <p:nvPr/>
          </p:nvSpPr>
          <p:spPr>
            <a:xfrm>
              <a:off x="3546901" y="5027002"/>
              <a:ext cx="4791405" cy="397036"/>
            </a:xfrm>
            <a:custGeom>
              <a:avLst/>
              <a:gdLst>
                <a:gd name="connsiteX0" fmla="*/ 0 w 4791405"/>
                <a:gd name="connsiteY0" fmla="*/ 0 h 397036"/>
                <a:gd name="connsiteX1" fmla="*/ 4791405 w 4791405"/>
                <a:gd name="connsiteY1" fmla="*/ 0 h 397036"/>
                <a:gd name="connsiteX2" fmla="*/ 4791405 w 4791405"/>
                <a:gd name="connsiteY2" fmla="*/ 397036 h 397036"/>
                <a:gd name="connsiteX3" fmla="*/ 0 w 4791405"/>
                <a:gd name="connsiteY3" fmla="*/ 397036 h 397036"/>
                <a:gd name="connsiteX4" fmla="*/ 0 w 4791405"/>
                <a:gd name="connsiteY4" fmla="*/ 0 h 39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405" h="397036">
                  <a:moveTo>
                    <a:pt x="0" y="0"/>
                  </a:moveTo>
                  <a:lnTo>
                    <a:pt x="4791405" y="0"/>
                  </a:lnTo>
                  <a:lnTo>
                    <a:pt x="4791405" y="397036"/>
                  </a:lnTo>
                  <a:lnTo>
                    <a:pt x="0" y="397036"/>
                  </a:lnTo>
                  <a:lnTo>
                    <a:pt x="0" y="0"/>
                  </a:lnTo>
                  <a:close/>
                </a:path>
              </a:pathLst>
            </a:custGeom>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Key Human Resources policies and procedures (e.g. background checks).</a:t>
              </a:r>
            </a:p>
          </p:txBody>
        </p:sp>
        <p:sp>
          <p:nvSpPr>
            <p:cNvPr id="30" name="Oval 29"/>
            <p:cNvSpPr/>
            <p:nvPr/>
          </p:nvSpPr>
          <p:spPr>
            <a:xfrm>
              <a:off x="3284123" y="4955428"/>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69634" name="Picture 2" descr="http://upload.wikimedia.org/wikipedia/commons/a/a2/Standard-lock-k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41" y="1762125"/>
            <a:ext cx="2101977" cy="9342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46334" y="2614988"/>
            <a:ext cx="1339792" cy="923330"/>
          </a:xfrm>
          <a:prstGeom prst="rect">
            <a:avLst/>
          </a:prstGeom>
        </p:spPr>
        <p:txBody>
          <a:bodyPr wrap="square">
            <a:spAutoFit/>
          </a:bodyPr>
          <a:lstStyle/>
          <a:p>
            <a:pPr algn="ctr"/>
            <a:r>
              <a:rPr lang="en-US" dirty="0">
                <a:solidFill>
                  <a:srgbClr val="005898"/>
                </a:solidFill>
              </a:rPr>
              <a:t>Key Policies and Procedures</a:t>
            </a:r>
          </a:p>
        </p:txBody>
      </p:sp>
      <p:grpSp>
        <p:nvGrpSpPr>
          <p:cNvPr id="13319" name="Group 13318"/>
          <p:cNvGrpSpPr/>
          <p:nvPr/>
        </p:nvGrpSpPr>
        <p:grpSpPr>
          <a:xfrm>
            <a:off x="3228752" y="4149540"/>
            <a:ext cx="4196411" cy="372221"/>
            <a:chOff x="2781002" y="5532718"/>
            <a:chExt cx="5595214" cy="496295"/>
          </a:xfrm>
        </p:grpSpPr>
        <p:grpSp>
          <p:nvGrpSpPr>
            <p:cNvPr id="12" name="Group 11"/>
            <p:cNvGrpSpPr/>
            <p:nvPr/>
          </p:nvGrpSpPr>
          <p:grpSpPr>
            <a:xfrm>
              <a:off x="3082314" y="5594893"/>
              <a:ext cx="5293902" cy="422436"/>
              <a:chOff x="281071" y="3747757"/>
              <a:chExt cx="4816805" cy="422436"/>
            </a:xfrm>
          </p:grpSpPr>
          <p:sp>
            <p:nvSpPr>
              <p:cNvPr id="13" name="Rectangle 12"/>
              <p:cNvSpPr/>
              <p:nvPr/>
            </p:nvSpPr>
            <p:spPr>
              <a:xfrm>
                <a:off x="281071" y="3747757"/>
                <a:ext cx="4791405" cy="39703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306471" y="3773157"/>
                <a:ext cx="4791405" cy="397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361" tIns="22860" rIns="22860" bIns="22860" numCol="1" spcCol="1270" anchor="ctr" anchorCtr="0">
                <a:noAutofit/>
              </a:bodyPr>
              <a:lstStyle/>
              <a:p>
                <a:pPr defTabSz="400050">
                  <a:lnSpc>
                    <a:spcPct val="90000"/>
                  </a:lnSpc>
                  <a:spcBef>
                    <a:spcPct val="0"/>
                  </a:spcBef>
                  <a:spcAft>
                    <a:spcPct val="35000"/>
                  </a:spcAft>
                </a:pPr>
                <a:r>
                  <a:rPr lang="en-US" sz="900" dirty="0"/>
                  <a:t>Investigation Process.</a:t>
                </a:r>
              </a:p>
            </p:txBody>
          </p:sp>
        </p:grpSp>
        <p:sp>
          <p:nvSpPr>
            <p:cNvPr id="11" name="Oval 10"/>
            <p:cNvSpPr/>
            <p:nvPr/>
          </p:nvSpPr>
          <p:spPr>
            <a:xfrm>
              <a:off x="2781002" y="5532718"/>
              <a:ext cx="496295" cy="496295"/>
            </a:xfrm>
            <a:prstGeom prst="ellipse">
              <a:avLst/>
            </a:prstGeom>
            <a:ln w="38100"/>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7280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500"/>
                                        <p:tgtEl>
                                          <p:spTgt spid="696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3312"/>
                                        </p:tgtEl>
                                        <p:attrNameLst>
                                          <p:attrName>style.visibility</p:attrName>
                                        </p:attrNameLst>
                                      </p:cBhvr>
                                      <p:to>
                                        <p:strVal val="visible"/>
                                      </p:to>
                                    </p:set>
                                    <p:animEffect transition="in" filter="fade">
                                      <p:cBhvr>
                                        <p:cTn id="23" dur="1000"/>
                                        <p:tgtEl>
                                          <p:spTgt spid="13312"/>
                                        </p:tgtEl>
                                      </p:cBhvr>
                                    </p:animEffect>
                                    <p:anim calcmode="lin" valueType="num">
                                      <p:cBhvr>
                                        <p:cTn id="24" dur="1000" fill="hold"/>
                                        <p:tgtEl>
                                          <p:spTgt spid="13312"/>
                                        </p:tgtEl>
                                        <p:attrNameLst>
                                          <p:attrName>ppt_x</p:attrName>
                                        </p:attrNameLst>
                                      </p:cBhvr>
                                      <p:tavLst>
                                        <p:tav tm="0">
                                          <p:val>
                                            <p:strVal val="#ppt_x"/>
                                          </p:val>
                                        </p:tav>
                                        <p:tav tm="100000">
                                          <p:val>
                                            <p:strVal val="#ppt_x"/>
                                          </p:val>
                                        </p:tav>
                                      </p:tavLst>
                                    </p:anim>
                                    <p:anim calcmode="lin" valueType="num">
                                      <p:cBhvr>
                                        <p:cTn id="25" dur="1000" fill="hold"/>
                                        <p:tgtEl>
                                          <p:spTgt spid="1331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3313"/>
                                        </p:tgtEl>
                                        <p:attrNameLst>
                                          <p:attrName>style.visibility</p:attrName>
                                        </p:attrNameLst>
                                      </p:cBhvr>
                                      <p:to>
                                        <p:strVal val="visible"/>
                                      </p:to>
                                    </p:set>
                                    <p:animEffect transition="in" filter="fade">
                                      <p:cBhvr>
                                        <p:cTn id="29" dur="1000"/>
                                        <p:tgtEl>
                                          <p:spTgt spid="13313"/>
                                        </p:tgtEl>
                                      </p:cBhvr>
                                    </p:animEffect>
                                    <p:anim calcmode="lin" valueType="num">
                                      <p:cBhvr>
                                        <p:cTn id="30" dur="1000" fill="hold"/>
                                        <p:tgtEl>
                                          <p:spTgt spid="13313"/>
                                        </p:tgtEl>
                                        <p:attrNameLst>
                                          <p:attrName>ppt_x</p:attrName>
                                        </p:attrNameLst>
                                      </p:cBhvr>
                                      <p:tavLst>
                                        <p:tav tm="0">
                                          <p:val>
                                            <p:strVal val="#ppt_x"/>
                                          </p:val>
                                        </p:tav>
                                        <p:tav tm="100000">
                                          <p:val>
                                            <p:strVal val="#ppt_x"/>
                                          </p:val>
                                        </p:tav>
                                      </p:tavLst>
                                    </p:anim>
                                    <p:anim calcmode="lin" valueType="num">
                                      <p:cBhvr>
                                        <p:cTn id="31" dur="1000" fill="hold"/>
                                        <p:tgtEl>
                                          <p:spTgt spid="133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3314"/>
                                        </p:tgtEl>
                                        <p:attrNameLst>
                                          <p:attrName>style.visibility</p:attrName>
                                        </p:attrNameLst>
                                      </p:cBhvr>
                                      <p:to>
                                        <p:strVal val="visible"/>
                                      </p:to>
                                    </p:set>
                                    <p:animEffect transition="in" filter="fade">
                                      <p:cBhvr>
                                        <p:cTn id="35" dur="1000"/>
                                        <p:tgtEl>
                                          <p:spTgt spid="13314"/>
                                        </p:tgtEl>
                                      </p:cBhvr>
                                    </p:animEffect>
                                    <p:anim calcmode="lin" valueType="num">
                                      <p:cBhvr>
                                        <p:cTn id="36" dur="1000" fill="hold"/>
                                        <p:tgtEl>
                                          <p:spTgt spid="13314"/>
                                        </p:tgtEl>
                                        <p:attrNameLst>
                                          <p:attrName>ppt_x</p:attrName>
                                        </p:attrNameLst>
                                      </p:cBhvr>
                                      <p:tavLst>
                                        <p:tav tm="0">
                                          <p:val>
                                            <p:strVal val="#ppt_x"/>
                                          </p:val>
                                        </p:tav>
                                        <p:tav tm="100000">
                                          <p:val>
                                            <p:strVal val="#ppt_x"/>
                                          </p:val>
                                        </p:tav>
                                      </p:tavLst>
                                    </p:anim>
                                    <p:anim calcmode="lin" valueType="num">
                                      <p:cBhvr>
                                        <p:cTn id="37" dur="1000" fill="hold"/>
                                        <p:tgtEl>
                                          <p:spTgt spid="13314"/>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13315"/>
                                        </p:tgtEl>
                                        <p:attrNameLst>
                                          <p:attrName>style.visibility</p:attrName>
                                        </p:attrNameLst>
                                      </p:cBhvr>
                                      <p:to>
                                        <p:strVal val="visible"/>
                                      </p:to>
                                    </p:set>
                                    <p:animEffect transition="in" filter="fade">
                                      <p:cBhvr>
                                        <p:cTn id="41" dur="1000"/>
                                        <p:tgtEl>
                                          <p:spTgt spid="13315"/>
                                        </p:tgtEl>
                                      </p:cBhvr>
                                    </p:animEffect>
                                    <p:anim calcmode="lin" valueType="num">
                                      <p:cBhvr>
                                        <p:cTn id="42" dur="1000" fill="hold"/>
                                        <p:tgtEl>
                                          <p:spTgt spid="13315"/>
                                        </p:tgtEl>
                                        <p:attrNameLst>
                                          <p:attrName>ppt_x</p:attrName>
                                        </p:attrNameLst>
                                      </p:cBhvr>
                                      <p:tavLst>
                                        <p:tav tm="0">
                                          <p:val>
                                            <p:strVal val="#ppt_x"/>
                                          </p:val>
                                        </p:tav>
                                        <p:tav tm="100000">
                                          <p:val>
                                            <p:strVal val="#ppt_x"/>
                                          </p:val>
                                        </p:tav>
                                      </p:tavLst>
                                    </p:anim>
                                    <p:anim calcmode="lin" valueType="num">
                                      <p:cBhvr>
                                        <p:cTn id="43" dur="1000" fill="hold"/>
                                        <p:tgtEl>
                                          <p:spTgt spid="13315"/>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nodeType="afterEffect">
                                  <p:stCondLst>
                                    <p:cond delay="0"/>
                                  </p:stCondLst>
                                  <p:childTnLst>
                                    <p:set>
                                      <p:cBhvr>
                                        <p:cTn id="46" dur="1" fill="hold">
                                          <p:stCondLst>
                                            <p:cond delay="0"/>
                                          </p:stCondLst>
                                        </p:cTn>
                                        <p:tgtEl>
                                          <p:spTgt spid="13317"/>
                                        </p:tgtEl>
                                        <p:attrNameLst>
                                          <p:attrName>style.visibility</p:attrName>
                                        </p:attrNameLst>
                                      </p:cBhvr>
                                      <p:to>
                                        <p:strVal val="visible"/>
                                      </p:to>
                                    </p:set>
                                    <p:animEffect transition="in" filter="fade">
                                      <p:cBhvr>
                                        <p:cTn id="47" dur="1000"/>
                                        <p:tgtEl>
                                          <p:spTgt spid="13317"/>
                                        </p:tgtEl>
                                      </p:cBhvr>
                                    </p:animEffect>
                                    <p:anim calcmode="lin" valueType="num">
                                      <p:cBhvr>
                                        <p:cTn id="48" dur="1000" fill="hold"/>
                                        <p:tgtEl>
                                          <p:spTgt spid="13317"/>
                                        </p:tgtEl>
                                        <p:attrNameLst>
                                          <p:attrName>ppt_x</p:attrName>
                                        </p:attrNameLst>
                                      </p:cBhvr>
                                      <p:tavLst>
                                        <p:tav tm="0">
                                          <p:val>
                                            <p:strVal val="#ppt_x"/>
                                          </p:val>
                                        </p:tav>
                                        <p:tav tm="100000">
                                          <p:val>
                                            <p:strVal val="#ppt_x"/>
                                          </p:val>
                                        </p:tav>
                                      </p:tavLst>
                                    </p:anim>
                                    <p:anim calcmode="lin" valueType="num">
                                      <p:cBhvr>
                                        <p:cTn id="49" dur="1000" fill="hold"/>
                                        <p:tgtEl>
                                          <p:spTgt spid="13317"/>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13318"/>
                                        </p:tgtEl>
                                        <p:attrNameLst>
                                          <p:attrName>style.visibility</p:attrName>
                                        </p:attrNameLst>
                                      </p:cBhvr>
                                      <p:to>
                                        <p:strVal val="visible"/>
                                      </p:to>
                                    </p:set>
                                    <p:animEffect transition="in" filter="fade">
                                      <p:cBhvr>
                                        <p:cTn id="53" dur="1000"/>
                                        <p:tgtEl>
                                          <p:spTgt spid="13318"/>
                                        </p:tgtEl>
                                      </p:cBhvr>
                                    </p:animEffect>
                                    <p:anim calcmode="lin" valueType="num">
                                      <p:cBhvr>
                                        <p:cTn id="54" dur="1000" fill="hold"/>
                                        <p:tgtEl>
                                          <p:spTgt spid="13318"/>
                                        </p:tgtEl>
                                        <p:attrNameLst>
                                          <p:attrName>ppt_x</p:attrName>
                                        </p:attrNameLst>
                                      </p:cBhvr>
                                      <p:tavLst>
                                        <p:tav tm="0">
                                          <p:val>
                                            <p:strVal val="#ppt_x"/>
                                          </p:val>
                                        </p:tav>
                                        <p:tav tm="100000">
                                          <p:val>
                                            <p:strVal val="#ppt_x"/>
                                          </p:val>
                                        </p:tav>
                                      </p:tavLst>
                                    </p:anim>
                                    <p:anim calcmode="lin" valueType="num">
                                      <p:cBhvr>
                                        <p:cTn id="55" dur="1000" fill="hold"/>
                                        <p:tgtEl>
                                          <p:spTgt spid="13318"/>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nodeType="afterEffect">
                                  <p:stCondLst>
                                    <p:cond delay="0"/>
                                  </p:stCondLst>
                                  <p:childTnLst>
                                    <p:set>
                                      <p:cBhvr>
                                        <p:cTn id="58" dur="1" fill="hold">
                                          <p:stCondLst>
                                            <p:cond delay="0"/>
                                          </p:stCondLst>
                                        </p:cTn>
                                        <p:tgtEl>
                                          <p:spTgt spid="13319"/>
                                        </p:tgtEl>
                                        <p:attrNameLst>
                                          <p:attrName>style.visibility</p:attrName>
                                        </p:attrNameLst>
                                      </p:cBhvr>
                                      <p:to>
                                        <p:strVal val="visible"/>
                                      </p:to>
                                    </p:set>
                                    <p:animEffect transition="in" filter="fade">
                                      <p:cBhvr>
                                        <p:cTn id="59" dur="1000"/>
                                        <p:tgtEl>
                                          <p:spTgt spid="13319"/>
                                        </p:tgtEl>
                                      </p:cBhvr>
                                    </p:animEffect>
                                    <p:anim calcmode="lin" valueType="num">
                                      <p:cBhvr>
                                        <p:cTn id="60" dur="1000" fill="hold"/>
                                        <p:tgtEl>
                                          <p:spTgt spid="13319"/>
                                        </p:tgtEl>
                                        <p:attrNameLst>
                                          <p:attrName>ppt_x</p:attrName>
                                        </p:attrNameLst>
                                      </p:cBhvr>
                                      <p:tavLst>
                                        <p:tav tm="0">
                                          <p:val>
                                            <p:strVal val="#ppt_x"/>
                                          </p:val>
                                        </p:tav>
                                        <p:tav tm="100000">
                                          <p:val>
                                            <p:strVal val="#ppt_x"/>
                                          </p:val>
                                        </p:tav>
                                      </p:tavLst>
                                    </p:anim>
                                    <p:anim calcmode="lin" valueType="num">
                                      <p:cBhvr>
                                        <p:cTn id="61" dur="1000" fill="hold"/>
                                        <p:tgtEl>
                                          <p:spTgt spid="13319"/>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22" presetClass="entr" presetSubtype="1"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3455581" y="99680"/>
            <a:ext cx="5376532" cy="4038600"/>
          </a:xfrm>
          <a:noFill/>
        </p:spPr>
        <p:txBody>
          <a:bodyPr anchor="ctr" anchorCtr="0"/>
          <a:lstStyle>
            <a:lvl1pPr marL="0" indent="3175">
              <a:spcBef>
                <a:spcPts val="0"/>
              </a:spcBef>
              <a:buNone/>
              <a:defRPr sz="1800" b="1">
                <a:solidFill>
                  <a:schemeClr val="bg1"/>
                </a:solidFill>
              </a:defRPr>
            </a:lvl1pPr>
            <a:lvl2pPr marL="0" indent="3175">
              <a:spcBef>
                <a:spcPts val="0"/>
              </a:spcBef>
              <a:buNone/>
              <a:defRPr sz="1800">
                <a:solidFill>
                  <a:schemeClr val="bg1"/>
                </a:solidFill>
              </a:defRPr>
            </a:lvl2pPr>
            <a:lvl3pPr marL="0" indent="3175">
              <a:spcBef>
                <a:spcPts val="0"/>
              </a:spcBef>
              <a:buNone/>
              <a:defRPr sz="1600">
                <a:solidFill>
                  <a:schemeClr val="bg1"/>
                </a:solidFill>
              </a:defRPr>
            </a:lvl3pPr>
            <a:lvl4pPr marL="3175" indent="-3175">
              <a:spcBef>
                <a:spcPts val="0"/>
              </a:spcBef>
              <a:buNone/>
              <a:defRPr sz="1400">
                <a:solidFill>
                  <a:schemeClr val="bg1"/>
                </a:solidFill>
              </a:defRPr>
            </a:lvl4pPr>
            <a:lvl5pPr marL="0" indent="3175">
              <a:spcBef>
                <a:spcPts val="0"/>
              </a:spcBef>
              <a:buNone/>
              <a:defRPr sz="1400">
                <a:solidFill>
                  <a:schemeClr val="bg1"/>
                </a:solidFill>
              </a:defRPr>
            </a:lvl5pPr>
            <a:lvl6pPr>
              <a:defRPr sz="1800"/>
            </a:lvl6pPr>
            <a:lvl7pPr>
              <a:defRPr sz="1800"/>
            </a:lvl7pPr>
            <a:lvl8pPr>
              <a:defRPr sz="1800"/>
            </a:lvl8pPr>
            <a:lvl9pPr>
              <a:defRPr sz="1800"/>
            </a:lvl9pPr>
          </a:lstStyle>
          <a:p>
            <a:pPr lvl="1"/>
            <a:r>
              <a:rPr lang="en-US" sz="3000" b="1" dirty="0"/>
              <a:t>Thank you!</a:t>
            </a:r>
            <a:endParaRPr lang="en-US" b="1" dirty="0"/>
          </a:p>
          <a:p>
            <a:pPr lvl="1"/>
            <a:endParaRPr lang="en-US" b="1" dirty="0"/>
          </a:p>
          <a:p>
            <a:pPr lvl="1"/>
            <a:r>
              <a:rPr lang="en-US" b="1" dirty="0"/>
              <a:t>Ana Rodriguez, CPA, CFE</a:t>
            </a:r>
          </a:p>
          <a:p>
            <a:pPr lvl="1"/>
            <a:r>
              <a:rPr lang="en-US" sz="1600" dirty="0"/>
              <a:t>Manager</a:t>
            </a:r>
          </a:p>
          <a:p>
            <a:pPr lvl="1"/>
            <a:r>
              <a:rPr lang="en-US" sz="1400" dirty="0"/>
              <a:t>626-387-8256</a:t>
            </a:r>
          </a:p>
          <a:p>
            <a:pPr lvl="1"/>
            <a:r>
              <a:rPr lang="en-US" sz="1400" dirty="0"/>
              <a:t>Ana.M.Rodriguez@CLAconnect.com</a:t>
            </a:r>
          </a:p>
          <a:p>
            <a:pPr lvl="3"/>
            <a:endParaRPr lang="en-US" sz="1200" dirty="0"/>
          </a:p>
          <a:p>
            <a:pPr lvl="3"/>
            <a:r>
              <a:rPr lang="en-US" sz="1600" b="1" dirty="0"/>
              <a:t>Kyle Shafer, CPA, CFE</a:t>
            </a:r>
          </a:p>
          <a:p>
            <a:pPr lvl="3"/>
            <a:r>
              <a:rPr lang="en-US" sz="1600" dirty="0"/>
              <a:t>Senior</a:t>
            </a:r>
          </a:p>
          <a:p>
            <a:pPr lvl="3"/>
            <a:r>
              <a:rPr lang="en-US" dirty="0"/>
              <a:t>626-857-7300</a:t>
            </a:r>
          </a:p>
          <a:p>
            <a:pPr lvl="3"/>
            <a:r>
              <a:rPr lang="en-US" dirty="0"/>
              <a:t>Kyle.Shafer@CLAconnect.com</a:t>
            </a:r>
          </a:p>
        </p:txBody>
      </p:sp>
    </p:spTree>
    <p:extLst>
      <p:ext uri="{BB962C8B-B14F-4D97-AF65-F5344CB8AC3E}">
        <p14:creationId xmlns:p14="http://schemas.microsoft.com/office/powerpoint/2010/main" val="120645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
        <p:nvSpPr>
          <p:cNvPr id="2" name="Subtitle 1"/>
          <p:cNvSpPr>
            <a:spLocks noGrp="1"/>
          </p:cNvSpPr>
          <p:nvPr>
            <p:ph type="subTitle" idx="1"/>
          </p:nvPr>
        </p:nvSpPr>
        <p:spPr/>
        <p:txBody>
          <a:bodyPr/>
          <a:lstStyle/>
          <a:p>
            <a:pPr lvl="0"/>
            <a:r>
              <a:rPr lang="en-US" dirty="0">
                <a:solidFill>
                  <a:srgbClr val="FFFFFF"/>
                </a:solidFill>
              </a:rPr>
              <a:t>CLA – Special Advisory Services – Forensics</a:t>
            </a:r>
          </a:p>
        </p:txBody>
      </p:sp>
      <p:sp>
        <p:nvSpPr>
          <p:cNvPr id="3" name="Title 2"/>
          <p:cNvSpPr>
            <a:spLocks noGrp="1"/>
          </p:cNvSpPr>
          <p:nvPr>
            <p:ph type="ctrTitle"/>
          </p:nvPr>
        </p:nvSpPr>
        <p:spPr/>
        <p:txBody>
          <a:bodyPr/>
          <a:lstStyle/>
          <a:p>
            <a:r>
              <a:rPr lang="en-US" sz="3000" dirty="0">
                <a:solidFill>
                  <a:srgbClr val="FFFFFF"/>
                </a:solidFill>
              </a:rPr>
              <a:t>Our Forensic / Fraud Team</a:t>
            </a:r>
            <a:endParaRPr lang="en-US" dirty="0"/>
          </a:p>
        </p:txBody>
      </p:sp>
    </p:spTree>
    <p:extLst>
      <p:ext uri="{BB962C8B-B14F-4D97-AF65-F5344CB8AC3E}">
        <p14:creationId xmlns:p14="http://schemas.microsoft.com/office/powerpoint/2010/main" val="72756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9550"/>
            <a:ext cx="7239000" cy="685800"/>
          </a:xfrm>
        </p:spPr>
        <p:txBody>
          <a:bodyPr/>
          <a:lstStyle/>
          <a:p>
            <a:r>
              <a:rPr lang="en-US" dirty="0"/>
              <a:t>Our Forensic / Fraud Team</a:t>
            </a:r>
          </a:p>
        </p:txBody>
      </p:sp>
      <p:sp>
        <p:nvSpPr>
          <p:cNvPr id="3" name="Content Placeholder 2"/>
          <p:cNvSpPr>
            <a:spLocks noGrp="1"/>
          </p:cNvSpPr>
          <p:nvPr>
            <p:ph idx="1"/>
          </p:nvPr>
        </p:nvSpPr>
        <p:spPr>
          <a:xfrm>
            <a:off x="543521" y="886196"/>
            <a:ext cx="7924204" cy="3933454"/>
          </a:xfrm>
        </p:spPr>
        <p:txBody>
          <a:bodyPr/>
          <a:lstStyle/>
          <a:p>
            <a:r>
              <a:rPr lang="en-US" sz="1800" dirty="0"/>
              <a:t>Our team consists of </a:t>
            </a:r>
            <a:r>
              <a:rPr lang="en-US" sz="1800" b="1" dirty="0"/>
              <a:t>CPAs, </a:t>
            </a:r>
            <a:r>
              <a:rPr lang="en-US" sz="1800" dirty="0"/>
              <a:t>Certified Fraud Examiners </a:t>
            </a:r>
            <a:r>
              <a:rPr lang="en-US" sz="1800" b="1" dirty="0"/>
              <a:t>(CFEs), </a:t>
            </a:r>
            <a:r>
              <a:rPr lang="en-US" sz="1800" dirty="0"/>
              <a:t>Certified in Financial Forensics </a:t>
            </a:r>
            <a:r>
              <a:rPr lang="en-US" sz="1800" b="1" dirty="0"/>
              <a:t>(CFFs)</a:t>
            </a:r>
            <a:r>
              <a:rPr lang="en-US" sz="1800" dirty="0"/>
              <a:t>, and Certified Information Technology Professionals </a:t>
            </a:r>
            <a:r>
              <a:rPr lang="en-US" sz="1800" b="1" dirty="0"/>
              <a:t>(CITP)</a:t>
            </a:r>
            <a:r>
              <a:rPr lang="en-US" sz="1800" dirty="0"/>
              <a:t>, </a:t>
            </a:r>
            <a:r>
              <a:rPr lang="en-US" sz="1800" dirty="0">
                <a:solidFill>
                  <a:schemeClr val="tx1">
                    <a:lumMod val="75000"/>
                  </a:schemeClr>
                </a:solidFill>
              </a:rPr>
              <a:t>as well as former law enforcement, </a:t>
            </a:r>
            <a:r>
              <a:rPr lang="en-US" sz="1800" b="1" dirty="0">
                <a:solidFill>
                  <a:schemeClr val="tx1">
                    <a:lumMod val="75000"/>
                  </a:schemeClr>
                </a:solidFill>
              </a:rPr>
              <a:t>including the FBI.</a:t>
            </a:r>
          </a:p>
          <a:p>
            <a:pPr marL="0" indent="0">
              <a:buNone/>
            </a:pPr>
            <a:endParaRPr lang="en-US" sz="1800" dirty="0"/>
          </a:p>
          <a:p>
            <a:r>
              <a:rPr lang="en-US" sz="1800" dirty="0"/>
              <a:t>In-house experts in the following:</a:t>
            </a:r>
          </a:p>
          <a:p>
            <a:pPr marL="400041" lvl="1" indent="0">
              <a:buNone/>
            </a:pPr>
            <a:endParaRPr lang="en-US" sz="1800" dirty="0"/>
          </a:p>
          <a:p>
            <a:pPr marL="400041" lvl="1" indent="0">
              <a:buNone/>
            </a:pPr>
            <a:endParaRPr lang="en-US" sz="1800" dirty="0"/>
          </a:p>
          <a:p>
            <a:r>
              <a:rPr lang="en-US" sz="1800" dirty="0"/>
              <a:t>Experience conducting:</a:t>
            </a:r>
          </a:p>
          <a:p>
            <a:pPr marL="742941" lvl="1" indent="-342900"/>
            <a:endParaRPr lang="en-US" sz="1200" dirty="0"/>
          </a:p>
        </p:txBody>
      </p:sp>
      <p:sp>
        <p:nvSpPr>
          <p:cNvPr id="4" name="Slide Number Placeholder 3"/>
          <p:cNvSpPr>
            <a:spLocks noGrp="1"/>
          </p:cNvSpPr>
          <p:nvPr>
            <p:ph type="sldNum" sz="quarter" idx="4"/>
          </p:nvPr>
        </p:nvSpPr>
        <p:spPr/>
        <p:txBody>
          <a:bodyPr/>
          <a:lstStyle/>
          <a:p>
            <a:fld id="{F8E24598-D429-A34B-B4A6-5808099B37D3}" type="slidenum">
              <a:rPr lang="en-US" smtClean="0"/>
              <a:pPr/>
              <a:t>7</a:t>
            </a:fld>
            <a:endParaRPr lang="en-US" dirty="0"/>
          </a:p>
        </p:txBody>
      </p:sp>
      <p:graphicFrame>
        <p:nvGraphicFramePr>
          <p:cNvPr id="5" name="Diagram 4"/>
          <p:cNvGraphicFramePr/>
          <p:nvPr/>
        </p:nvGraphicFramePr>
        <p:xfrm>
          <a:off x="913090" y="3329916"/>
          <a:ext cx="8048030" cy="1324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4019550" y="1959924"/>
          <a:ext cx="2090822" cy="13555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8430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6" presetClass="entr" presetSubtype="16"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par>
                          <p:cTn id="20" fill="hold">
                            <p:stCondLst>
                              <p:cond delay="9000"/>
                            </p:stCondLst>
                            <p:childTnLst>
                              <p:par>
                                <p:cTn id="21" presetID="53" presetClass="entr" presetSubtype="16"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8E24598-D429-A34B-B4A6-5808099B37D3}" type="slidenum">
              <a:rPr lang="en-US" smtClean="0"/>
              <a:pPr/>
              <a:t>8</a:t>
            </a:fld>
            <a:endParaRPr lang="en-US" dirty="0"/>
          </a:p>
        </p:txBody>
      </p:sp>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a:xfrm>
            <a:off x="304799" y="2236904"/>
            <a:ext cx="6446875" cy="1008920"/>
          </a:xfrm>
        </p:spPr>
        <p:txBody>
          <a:bodyPr/>
          <a:lstStyle/>
          <a:p>
            <a:r>
              <a:rPr lang="en-US" sz="2800" dirty="0"/>
              <a:t>The Fraud Tree &amp; Eight Key Facts of Fraud</a:t>
            </a:r>
          </a:p>
        </p:txBody>
      </p:sp>
    </p:spTree>
    <p:extLst>
      <p:ext uri="{BB962C8B-B14F-4D97-AF65-F5344CB8AC3E}">
        <p14:creationId xmlns:p14="http://schemas.microsoft.com/office/powerpoint/2010/main" val="185271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339292"/>
            <a:ext cx="7196087" cy="685800"/>
          </a:xfrm>
        </p:spPr>
        <p:txBody>
          <a:bodyPr/>
          <a:lstStyle/>
          <a:p>
            <a:r>
              <a:rPr lang="en-US" sz="2400" dirty="0"/>
              <a:t>Association of Certified Fraud Examiners (ACFE)</a:t>
            </a:r>
            <a:endParaRPr lang="en-US" sz="2400" dirty="0">
              <a:solidFill>
                <a:srgbClr val="FF0000"/>
              </a:solidFill>
            </a:endParaRPr>
          </a:p>
        </p:txBody>
      </p:sp>
      <p:sp>
        <p:nvSpPr>
          <p:cNvPr id="4" name="Rectangle 3"/>
          <p:cNvSpPr>
            <a:spLocks noGrp="1" noChangeArrowheads="1"/>
          </p:cNvSpPr>
          <p:nvPr>
            <p:ph idx="1"/>
          </p:nvPr>
        </p:nvSpPr>
        <p:spPr>
          <a:xfrm>
            <a:off x="577516" y="741145"/>
            <a:ext cx="7080584" cy="4244741"/>
          </a:xfrm>
        </p:spPr>
        <p:txBody>
          <a:bodyPr/>
          <a:lstStyle/>
          <a:p>
            <a:pPr>
              <a:lnSpc>
                <a:spcPct val="130000"/>
              </a:lnSpc>
              <a:spcBef>
                <a:spcPts val="0"/>
              </a:spcBef>
            </a:pPr>
            <a:r>
              <a:rPr lang="en-US" altLang="en-US" sz="2400" dirty="0"/>
              <a:t>World’s largest anti-fraud organization </a:t>
            </a:r>
          </a:p>
          <a:p>
            <a:pPr>
              <a:lnSpc>
                <a:spcPct val="130000"/>
              </a:lnSpc>
              <a:spcBef>
                <a:spcPts val="0"/>
              </a:spcBef>
            </a:pPr>
            <a:r>
              <a:rPr lang="en-US" altLang="en-US" sz="2400" dirty="0"/>
              <a:t>Provides Certified Fraud Examiner (CFE) credential</a:t>
            </a:r>
          </a:p>
          <a:p>
            <a:pPr lvl="1">
              <a:lnSpc>
                <a:spcPct val="130000"/>
              </a:lnSpc>
              <a:spcBef>
                <a:spcPts val="0"/>
              </a:spcBef>
            </a:pPr>
            <a:r>
              <a:rPr lang="en-US" altLang="en-US" sz="1600" dirty="0"/>
              <a:t>Requires meeting professional, educational, and ethical standards and passing a rigorous exam on the four major disciplines that comprise the fraud examination body of knowledge: Fraud Prevention and Deterrence, Financial Transactions and Fraud Schemes, </a:t>
            </a:r>
          </a:p>
          <a:p>
            <a:pPr marL="457200" lvl="1" indent="0">
              <a:lnSpc>
                <a:spcPct val="130000"/>
              </a:lnSpc>
              <a:spcBef>
                <a:spcPts val="0"/>
              </a:spcBef>
              <a:buNone/>
            </a:pPr>
            <a:r>
              <a:rPr lang="en-US" altLang="en-US" sz="1600" dirty="0"/>
              <a:t>      Investigation, and Law</a:t>
            </a:r>
          </a:p>
          <a:p>
            <a:pPr>
              <a:lnSpc>
                <a:spcPct val="130000"/>
              </a:lnSpc>
              <a:spcBef>
                <a:spcPts val="0"/>
              </a:spcBef>
            </a:pPr>
            <a:r>
              <a:rPr lang="en-US" altLang="en-US" sz="2400" dirty="0"/>
              <a:t>Headquartered in Austin, TX</a:t>
            </a:r>
          </a:p>
          <a:p>
            <a:pPr>
              <a:lnSpc>
                <a:spcPct val="130000"/>
              </a:lnSpc>
              <a:spcBef>
                <a:spcPts val="0"/>
              </a:spcBef>
            </a:pPr>
            <a:r>
              <a:rPr lang="en-US" altLang="en-US" sz="2400" dirty="0"/>
              <a:t>85,000+ members</a:t>
            </a:r>
          </a:p>
          <a:p>
            <a:pPr>
              <a:lnSpc>
                <a:spcPct val="130000"/>
              </a:lnSpc>
              <a:spcBef>
                <a:spcPts val="0"/>
              </a:spcBef>
            </a:pPr>
            <a:r>
              <a:rPr lang="en-US" altLang="en-US" sz="2400" dirty="0"/>
              <a:t>Local Chapters</a:t>
            </a:r>
          </a:p>
          <a:p>
            <a:pPr marL="0" indent="0" algn="r">
              <a:lnSpc>
                <a:spcPct val="130000"/>
              </a:lnSpc>
              <a:spcBef>
                <a:spcPts val="0"/>
              </a:spcBef>
              <a:buNone/>
            </a:pPr>
            <a:r>
              <a:rPr lang="en-US" altLang="en-US" sz="1000" dirty="0"/>
              <a:t>From ACFE website: </a:t>
            </a:r>
            <a:r>
              <a:rPr lang="en-US" altLang="en-US" sz="1000" dirty="0">
                <a:hlinkClick r:id="rId3"/>
              </a:rPr>
              <a:t>www.acfe.com</a:t>
            </a:r>
            <a:r>
              <a:rPr lang="en-US" altLang="en-US" sz="1000" dirty="0"/>
              <a:t> </a:t>
            </a:r>
          </a:p>
          <a:p>
            <a:pPr>
              <a:lnSpc>
                <a:spcPct val="130000"/>
              </a:lnSpc>
              <a:spcBef>
                <a:spcPts val="0"/>
              </a:spcBef>
            </a:pPr>
            <a:endParaRPr lang="en-US" altLang="en-US" sz="1050" dirty="0"/>
          </a:p>
          <a:p>
            <a:pPr marL="0" indent="0" algn="r">
              <a:buNone/>
            </a:pPr>
            <a:r>
              <a:rPr lang="en-US" altLang="en-US" sz="1050" dirty="0"/>
              <a:t>	</a:t>
            </a:r>
            <a:endParaRPr lang="en-US" altLang="en-US" dirty="0"/>
          </a:p>
        </p:txBody>
      </p:sp>
      <p:sp>
        <p:nvSpPr>
          <p:cNvPr id="11" name="Slide Number Placeholder 10"/>
          <p:cNvSpPr>
            <a:spLocks noGrp="1"/>
          </p:cNvSpPr>
          <p:nvPr>
            <p:ph type="sldNum" sz="quarter" idx="4"/>
          </p:nvPr>
        </p:nvSpPr>
        <p:spPr/>
        <p:txBody>
          <a:bodyPr/>
          <a:lstStyle/>
          <a:p>
            <a:fld id="{E2207BB4-7615-4823-963B-C12F312658C4}" type="slidenum">
              <a:rPr lang="en-US" smtClean="0"/>
              <a:t>9</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8331"/>
          <a:stretch/>
        </p:blipFill>
        <p:spPr>
          <a:xfrm>
            <a:off x="5390931" y="2773018"/>
            <a:ext cx="3225695" cy="1774187"/>
          </a:xfrm>
          <a:prstGeom prst="rect">
            <a:avLst/>
          </a:prstGeom>
          <a:ln>
            <a:solidFill>
              <a:srgbClr val="000000"/>
            </a:solidFill>
          </a:ln>
        </p:spPr>
      </p:pic>
    </p:spTree>
    <p:extLst>
      <p:ext uri="{BB962C8B-B14F-4D97-AF65-F5344CB8AC3E}">
        <p14:creationId xmlns:p14="http://schemas.microsoft.com/office/powerpoint/2010/main" val="3647576952"/>
      </p:ext>
    </p:extLst>
  </p:cSld>
  <p:clrMapOvr>
    <a:masterClrMapping/>
  </p:clrMapOvr>
</p:sld>
</file>

<file path=ppt/theme/theme1.xml><?xml version="1.0" encoding="utf-8"?>
<a:theme xmlns:a="http://schemas.openxmlformats.org/drawingml/2006/main" name="3_01-3263-PPT">
  <a:themeElements>
    <a:clrScheme name="CLA colors">
      <a:dk1>
        <a:srgbClr val="414142"/>
      </a:dk1>
      <a:lt1>
        <a:srgbClr val="FFFFFF"/>
      </a:lt1>
      <a:dk2>
        <a:srgbClr val="59365C"/>
      </a:dk2>
      <a:lt2>
        <a:srgbClr val="E2E2DD"/>
      </a:lt2>
      <a:accent1>
        <a:srgbClr val="2180BC"/>
      </a:accent1>
      <a:accent2>
        <a:srgbClr val="59365C"/>
      </a:accent2>
      <a:accent3>
        <a:srgbClr val="C8712D"/>
      </a:accent3>
      <a:accent4>
        <a:srgbClr val="819F3D"/>
      </a:accent4>
      <a:accent5>
        <a:srgbClr val="FFC91D"/>
      </a:accent5>
      <a:accent6>
        <a:srgbClr val="000000"/>
      </a:accent6>
      <a:hlink>
        <a:srgbClr val="2180BC"/>
      </a:hlink>
      <a:folHlink>
        <a:srgbClr val="2180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_PPT_Updated.potx" id="{B6A69783-6A28-4FCA-B882-15278CBCD6A0}" vid="{CB1D1DC2-377B-423E-B64A-D1D6DDA8A935}"/>
    </a:ext>
  </a:extLst>
</a:theme>
</file>

<file path=ppt/theme/theme2.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5" id="{D0D12D2C-14FC-5B4F-B250-A02DB44A6CD0}" vid="{AAEECE49-CC26-084E-8BDE-9597DF01B5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1-CLA-PowerPoint HD</Template>
  <TotalTime>3179</TotalTime>
  <Words>8244</Words>
  <Application>Microsoft Office PowerPoint</Application>
  <PresentationFormat>On-screen Show (16:9)</PresentationFormat>
  <Paragraphs>727</Paragraphs>
  <Slides>53</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Arial Narrow</vt:lpstr>
      <vt:lpstr>Calibri</vt:lpstr>
      <vt:lpstr>Courier New</vt:lpstr>
      <vt:lpstr>Wingdings</vt:lpstr>
      <vt:lpstr>3_01-3263-PPT</vt:lpstr>
      <vt:lpstr>1-CLA-PowerPoint HD</vt:lpstr>
      <vt:lpstr>Understanding the Impact of Fraud in Business</vt:lpstr>
      <vt:lpstr>Learning Objectives</vt:lpstr>
      <vt:lpstr>Introduction</vt:lpstr>
      <vt:lpstr>Speaker Introduction</vt:lpstr>
      <vt:lpstr>Speaker Introduction</vt:lpstr>
      <vt:lpstr>Our Forensic / Fraud Team</vt:lpstr>
      <vt:lpstr>Our Forensic / Fraud Team</vt:lpstr>
      <vt:lpstr>The Fraud Tree &amp; Eight Key Facts of Fraud</vt:lpstr>
      <vt:lpstr>Association of Certified Fraud Examiners (ACFE)</vt:lpstr>
      <vt:lpstr>ACFE Report to the Nations 2020</vt:lpstr>
      <vt:lpstr>PowerPoint Presentation</vt:lpstr>
      <vt:lpstr>Eight Key Facts from the Report to the Nations and Our Experience</vt:lpstr>
      <vt:lpstr>Eight Key Facts from the Report to the Nations and Our Experience</vt:lpstr>
      <vt:lpstr>Occupational Fraud by Category - Frequency</vt:lpstr>
      <vt:lpstr>Occupational Fraud by Organization Type</vt:lpstr>
      <vt:lpstr>Question #1</vt:lpstr>
      <vt:lpstr>Profile of a Fraudster &amp; the Fraud Triangle</vt:lpstr>
      <vt:lpstr>What does a fraudster look like?</vt:lpstr>
      <vt:lpstr>Who Can Commit Fraud?</vt:lpstr>
      <vt:lpstr>Who Can Commit Fraud?</vt:lpstr>
      <vt:lpstr>The Fraud Triangle</vt:lpstr>
      <vt:lpstr>Frauds that Have Occurred Recently within State and Local Governments</vt:lpstr>
      <vt:lpstr>Question #2</vt:lpstr>
      <vt:lpstr>Fraud in State and Local Governments</vt:lpstr>
      <vt:lpstr>Impact of Fraud – More than Just Money</vt:lpstr>
      <vt:lpstr>State and Local Government Fraud in the News</vt:lpstr>
      <vt:lpstr>1 – Disbursement Fraud (Case Study)</vt:lpstr>
      <vt:lpstr>1. Disbursement Fraud</vt:lpstr>
      <vt:lpstr>1. Disbursement Fraud</vt:lpstr>
      <vt:lpstr>PowerPoint Presentation</vt:lpstr>
      <vt:lpstr>1. Disbursement Fraud</vt:lpstr>
      <vt:lpstr>1. Disbursement Fraud</vt:lpstr>
      <vt:lpstr>Question # 3</vt:lpstr>
      <vt:lpstr>2 – Fictitious &amp; Dormant Vendor Fraud</vt:lpstr>
      <vt:lpstr>2. Fictitious &amp; Dormant Vendor Fraud</vt:lpstr>
      <vt:lpstr>2. Fictitious &amp; Dormant Vendor Fraud</vt:lpstr>
      <vt:lpstr>PowerPoint Presentation</vt:lpstr>
      <vt:lpstr>2. Fictitious &amp; Dormant Vendor Fraud</vt:lpstr>
      <vt:lpstr>2. Fictitious &amp; Dormant Vendor Fraud</vt:lpstr>
      <vt:lpstr>Process of a Fraud Investigation</vt:lpstr>
      <vt:lpstr>PowerPoint Presentation</vt:lpstr>
      <vt:lpstr>PowerPoint Presentation</vt:lpstr>
      <vt:lpstr>What does an Organization do when Fraud Occurs</vt:lpstr>
      <vt:lpstr>Initiating a Fraud Investigation</vt:lpstr>
      <vt:lpstr>Predication</vt:lpstr>
      <vt:lpstr>Examples of Predication</vt:lpstr>
      <vt:lpstr>PowerPoint Presentation</vt:lpstr>
      <vt:lpstr>Fraud Investigations</vt:lpstr>
      <vt:lpstr>Fraud Investigations</vt:lpstr>
      <vt:lpstr>Factors Organizations Must Consider when Faced with Fraud</vt:lpstr>
      <vt:lpstr>Anti-Fraud Program - Best Practices</vt:lpstr>
      <vt:lpstr>PowerPoint Presentation</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Ana M</dc:creator>
  <cp:lastModifiedBy>Rodriguez, Ana M</cp:lastModifiedBy>
  <cp:revision>332</cp:revision>
  <cp:lastPrinted>2019-02-07T18:30:19Z</cp:lastPrinted>
  <dcterms:created xsi:type="dcterms:W3CDTF">2018-12-19T17:54:43Z</dcterms:created>
  <dcterms:modified xsi:type="dcterms:W3CDTF">2021-04-02T14:24:41Z</dcterms:modified>
</cp:coreProperties>
</file>