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Lst>
  <p:notesMasterIdLst>
    <p:notesMasterId r:id="rId40"/>
  </p:notesMasterIdLst>
  <p:handoutMasterIdLst>
    <p:handoutMasterId r:id="rId41"/>
  </p:handoutMasterIdLst>
  <p:sldIdLst>
    <p:sldId id="256" r:id="rId2"/>
    <p:sldId id="376" r:id="rId3"/>
    <p:sldId id="261" r:id="rId4"/>
    <p:sldId id="378" r:id="rId5"/>
    <p:sldId id="347" r:id="rId6"/>
    <p:sldId id="388" r:id="rId7"/>
    <p:sldId id="346" r:id="rId8"/>
    <p:sldId id="348" r:id="rId9"/>
    <p:sldId id="344" r:id="rId10"/>
    <p:sldId id="332" r:id="rId11"/>
    <p:sldId id="385" r:id="rId12"/>
    <p:sldId id="374" r:id="rId13"/>
    <p:sldId id="345" r:id="rId14"/>
    <p:sldId id="315" r:id="rId15"/>
    <p:sldId id="377" r:id="rId16"/>
    <p:sldId id="325" r:id="rId17"/>
    <p:sldId id="389" r:id="rId18"/>
    <p:sldId id="320" r:id="rId19"/>
    <p:sldId id="355" r:id="rId20"/>
    <p:sldId id="357" r:id="rId21"/>
    <p:sldId id="363" r:id="rId22"/>
    <p:sldId id="381" r:id="rId23"/>
    <p:sldId id="382" r:id="rId24"/>
    <p:sldId id="383" r:id="rId25"/>
    <p:sldId id="366" r:id="rId26"/>
    <p:sldId id="390" r:id="rId27"/>
    <p:sldId id="392" r:id="rId28"/>
    <p:sldId id="367" r:id="rId29"/>
    <p:sldId id="364" r:id="rId30"/>
    <p:sldId id="368" r:id="rId31"/>
    <p:sldId id="369" r:id="rId32"/>
    <p:sldId id="351" r:id="rId33"/>
    <p:sldId id="352" r:id="rId34"/>
    <p:sldId id="353" r:id="rId35"/>
    <p:sldId id="370" r:id="rId36"/>
    <p:sldId id="329" r:id="rId37"/>
    <p:sldId id="387" r:id="rId38"/>
    <p:sldId id="299" r:id="rId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8183E6-28ED-4199-BFAA-E61AB4FC4D5C}">
          <p14:sldIdLst>
            <p14:sldId id="256"/>
            <p14:sldId id="376"/>
            <p14:sldId id="261"/>
            <p14:sldId id="378"/>
            <p14:sldId id="347"/>
            <p14:sldId id="388"/>
            <p14:sldId id="346"/>
            <p14:sldId id="348"/>
            <p14:sldId id="344"/>
            <p14:sldId id="332"/>
            <p14:sldId id="385"/>
            <p14:sldId id="374"/>
            <p14:sldId id="345"/>
            <p14:sldId id="315"/>
            <p14:sldId id="377"/>
            <p14:sldId id="325"/>
            <p14:sldId id="389"/>
            <p14:sldId id="320"/>
            <p14:sldId id="355"/>
            <p14:sldId id="357"/>
            <p14:sldId id="363"/>
            <p14:sldId id="381"/>
            <p14:sldId id="382"/>
            <p14:sldId id="383"/>
            <p14:sldId id="366"/>
            <p14:sldId id="390"/>
            <p14:sldId id="392"/>
            <p14:sldId id="367"/>
            <p14:sldId id="364"/>
            <p14:sldId id="368"/>
            <p14:sldId id="369"/>
            <p14:sldId id="351"/>
            <p14:sldId id="352"/>
            <p14:sldId id="353"/>
            <p14:sldId id="370"/>
            <p14:sldId id="329"/>
            <p14:sldId id="387"/>
            <p14:sldId id="2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525252"/>
    <a:srgbClr val="0570B8"/>
    <a:srgbClr val="0093D0"/>
    <a:srgbClr val="FF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6" autoAdjust="0"/>
    <p:restoredTop sz="70516" autoAdjust="0"/>
  </p:normalViewPr>
  <p:slideViewPr>
    <p:cSldViewPr snapToGrid="0" snapToObjects="1">
      <p:cViewPr varScale="1">
        <p:scale>
          <a:sx n="58" d="100"/>
          <a:sy n="58" d="100"/>
        </p:scale>
        <p:origin x="2083" y="62"/>
      </p:cViewPr>
      <p:guideLst>
        <p:guide orient="horz" pos="2160"/>
        <p:guide pos="2880"/>
      </p:guideLst>
    </p:cSldViewPr>
  </p:slideViewPr>
  <p:outlineViewPr>
    <p:cViewPr>
      <p:scale>
        <a:sx n="33" d="100"/>
        <a:sy n="33" d="100"/>
      </p:scale>
      <p:origin x="48" y="241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3C222-8461-4692-A0B4-65729B558921}" type="doc">
      <dgm:prSet loTypeId="urn:microsoft.com/office/officeart/2005/8/layout/cycle2" loCatId="relationship" qsTypeId="urn:microsoft.com/office/officeart/2005/8/quickstyle/simple5" qsCatId="simple" csTypeId="urn:microsoft.com/office/officeart/2005/8/colors/colorful1" csCatId="colorful" phldr="1"/>
      <dgm:spPr/>
      <dgm:t>
        <a:bodyPr/>
        <a:lstStyle/>
        <a:p>
          <a:endParaRPr lang="en-US"/>
        </a:p>
      </dgm:t>
    </dgm:pt>
    <dgm:pt modelId="{BBC767F2-1CE7-4956-8F65-4262512C00A3}">
      <dgm:prSet phldrT="[Text]" custT="1"/>
      <dgm:spPr>
        <a:solidFill>
          <a:schemeClr val="bg1"/>
        </a:solidFill>
        <a:effectLst/>
        <a:scene3d>
          <a:camera prst="orthographicFront">
            <a:rot lat="0" lon="0" rev="0"/>
          </a:camera>
          <a:lightRig rig="threePt" dir="t">
            <a:rot lat="0" lon="0" rev="1200000"/>
          </a:lightRig>
        </a:scene3d>
        <a:sp3d/>
      </dgm:spPr>
      <dgm:t>
        <a:bodyPr/>
        <a:lstStyle/>
        <a:p>
          <a:r>
            <a:rPr lang="en-US" sz="1400" b="0" i="0" cap="none" baseline="0" dirty="0">
              <a:solidFill>
                <a:srgbClr val="0082CA"/>
              </a:solidFill>
              <a:latin typeface=""/>
            </a:rPr>
            <a:t>compliance</a:t>
          </a:r>
        </a:p>
      </dgm:t>
    </dgm:pt>
    <dgm:pt modelId="{A6137ED2-FDFC-4954-BCCB-D0E259349C46}" type="parTrans" cxnId="{E9F4201F-E402-4F1B-AE99-E4B05887CCCA}">
      <dgm:prSet/>
      <dgm:spPr/>
      <dgm:t>
        <a:bodyPr/>
        <a:lstStyle/>
        <a:p>
          <a:endParaRPr lang="en-US"/>
        </a:p>
      </dgm:t>
    </dgm:pt>
    <dgm:pt modelId="{0C152D3E-8A06-4A4E-8DFB-DBAEEDB30787}" type="sibTrans" cxnId="{E9F4201F-E402-4F1B-AE99-E4B05887CCCA}">
      <dgm:prSet/>
      <dgm:spPr>
        <a:solidFill>
          <a:schemeClr val="bg1">
            <a:lumMod val="75000"/>
          </a:schemeClr>
        </a:solidFill>
        <a:effectLst/>
        <a:scene3d>
          <a:camera prst="orthographicFront">
            <a:rot lat="0" lon="0" rev="0"/>
          </a:camera>
          <a:lightRig rig="threePt" dir="t">
            <a:rot lat="0" lon="0" rev="1200000"/>
          </a:lightRig>
        </a:scene3d>
        <a:sp3d>
          <a:bevelT w="0" h="0"/>
        </a:sp3d>
      </dgm:spPr>
      <dgm:t>
        <a:bodyPr/>
        <a:lstStyle/>
        <a:p>
          <a:endParaRPr lang="en-US" dirty="0"/>
        </a:p>
      </dgm:t>
    </dgm:pt>
    <dgm:pt modelId="{6FB40A5E-2836-4702-8DE0-E8F20168D9D5}">
      <dgm:prSet phldrT="[Text]" custT="1"/>
      <dgm:spPr>
        <a:solidFill>
          <a:schemeClr val="bg1"/>
        </a:solidFill>
        <a:effectLst/>
        <a:scene3d>
          <a:camera prst="orthographicFront">
            <a:rot lat="0" lon="0" rev="0"/>
          </a:camera>
          <a:lightRig rig="threePt" dir="t">
            <a:rot lat="0" lon="0" rev="1200000"/>
          </a:lightRig>
        </a:scene3d>
        <a:sp3d>
          <a:bevelT w="0" h="0"/>
        </a:sp3d>
      </dgm:spPr>
      <dgm:t>
        <a:bodyPr/>
        <a:lstStyle/>
        <a:p>
          <a:pPr>
            <a:lnSpc>
              <a:spcPct val="80000"/>
            </a:lnSpc>
          </a:pPr>
          <a:r>
            <a:rPr lang="en-US" sz="1200" b="0" i="0" cap="none" baseline="0" dirty="0">
              <a:solidFill>
                <a:srgbClr val="0082CA"/>
              </a:solidFill>
              <a:latin typeface=""/>
            </a:rPr>
            <a:t>business process enhancement</a:t>
          </a:r>
        </a:p>
      </dgm:t>
    </dgm:pt>
    <dgm:pt modelId="{940637C9-E7BA-4694-B44C-2BDF6273F317}" type="parTrans" cxnId="{41942259-3F4D-41F7-95E0-844ECF3006CD}">
      <dgm:prSet/>
      <dgm:spPr/>
      <dgm:t>
        <a:bodyPr/>
        <a:lstStyle/>
        <a:p>
          <a:endParaRPr lang="en-US"/>
        </a:p>
      </dgm:t>
    </dgm:pt>
    <dgm:pt modelId="{69367046-59AD-457C-A06E-7EB6976091DB}" type="sibTrans" cxnId="{41942259-3F4D-41F7-95E0-844ECF3006CD}">
      <dgm:prSet/>
      <dgm:spPr>
        <a:solidFill>
          <a:schemeClr val="bg1">
            <a:lumMod val="75000"/>
          </a:schemeClr>
        </a:solidFill>
        <a:effectLst/>
        <a:scene3d>
          <a:camera prst="orthographicFront">
            <a:rot lat="0" lon="0" rev="0"/>
          </a:camera>
          <a:lightRig rig="threePt" dir="t">
            <a:rot lat="0" lon="0" rev="1200000"/>
          </a:lightRig>
        </a:scene3d>
        <a:sp3d>
          <a:bevelT w="0" h="0"/>
        </a:sp3d>
      </dgm:spPr>
      <dgm:t>
        <a:bodyPr/>
        <a:lstStyle/>
        <a:p>
          <a:endParaRPr lang="en-US" dirty="0"/>
        </a:p>
      </dgm:t>
    </dgm:pt>
    <dgm:pt modelId="{5769599A-CDD7-4301-A85A-26CE81AC74B3}">
      <dgm:prSet phldrT="[Text]" custT="1"/>
      <dgm:spPr>
        <a:solidFill>
          <a:schemeClr val="bg1"/>
        </a:solidFill>
        <a:effectLst/>
        <a:scene3d>
          <a:camera prst="orthographicFront">
            <a:rot lat="0" lon="0" rev="0"/>
          </a:camera>
          <a:lightRig rig="threePt" dir="t">
            <a:rot lat="0" lon="0" rev="1200000"/>
          </a:lightRig>
        </a:scene3d>
        <a:sp3d>
          <a:bevelT w="0" h="0"/>
        </a:sp3d>
      </dgm:spPr>
      <dgm:t>
        <a:bodyPr/>
        <a:lstStyle/>
        <a:p>
          <a:pPr>
            <a:lnSpc>
              <a:spcPct val="80000"/>
            </a:lnSpc>
          </a:pPr>
          <a:r>
            <a:rPr lang="en-US" sz="1100" b="0" i="0" cap="none" baseline="0" dirty="0">
              <a:solidFill>
                <a:srgbClr val="0082CA"/>
              </a:solidFill>
              <a:latin typeface="Avenir LT Std 55 Roman"/>
              <a:cs typeface="Avenir LT Std 55 Roman"/>
            </a:rPr>
            <a:t>enterprise risk management </a:t>
          </a:r>
          <a:br>
            <a:rPr lang="en-US" sz="1100" b="0" i="0" cap="none" baseline="0" dirty="0">
              <a:solidFill>
                <a:srgbClr val="0082CA"/>
              </a:solidFill>
              <a:latin typeface="Avenir LT Std 55 Roman"/>
              <a:cs typeface="Avenir LT Std 55 Roman"/>
            </a:rPr>
          </a:br>
          <a:r>
            <a:rPr lang="en-US" sz="1100" b="0" i="0" cap="none" baseline="0" dirty="0">
              <a:solidFill>
                <a:srgbClr val="0082CA"/>
              </a:solidFill>
              <a:latin typeface="Avenir LT Std 55 Roman"/>
              <a:cs typeface="Avenir LT Std 55 Roman"/>
            </a:rPr>
            <a:t>&amp; internal audit</a:t>
          </a:r>
        </a:p>
      </dgm:t>
    </dgm:pt>
    <dgm:pt modelId="{7F023189-235D-4B33-AE0D-AB980F26B41B}" type="parTrans" cxnId="{14FF5D76-DD65-42D7-9316-8B9899766148}">
      <dgm:prSet/>
      <dgm:spPr/>
      <dgm:t>
        <a:bodyPr/>
        <a:lstStyle/>
        <a:p>
          <a:endParaRPr lang="en-US"/>
        </a:p>
      </dgm:t>
    </dgm:pt>
    <dgm:pt modelId="{39D815F8-076A-4984-9934-30B25EAE01EA}" type="sibTrans" cxnId="{14FF5D76-DD65-42D7-9316-8B9899766148}">
      <dgm:prSet/>
      <dgm:spPr>
        <a:solidFill>
          <a:schemeClr val="bg1">
            <a:lumMod val="75000"/>
          </a:schemeClr>
        </a:solidFill>
        <a:effectLst/>
        <a:scene3d>
          <a:camera prst="orthographicFront">
            <a:rot lat="0" lon="0" rev="0"/>
          </a:camera>
          <a:lightRig rig="threePt" dir="t">
            <a:rot lat="0" lon="0" rev="1200000"/>
          </a:lightRig>
        </a:scene3d>
        <a:sp3d>
          <a:bevelT w="0" h="0"/>
        </a:sp3d>
      </dgm:spPr>
      <dgm:t>
        <a:bodyPr/>
        <a:lstStyle/>
        <a:p>
          <a:endParaRPr lang="en-US" dirty="0"/>
        </a:p>
      </dgm:t>
    </dgm:pt>
    <dgm:pt modelId="{9B1225C8-78C6-4597-A9EA-63A371729ACC}">
      <dgm:prSet phldrT="[Text]" custT="1"/>
      <dgm:spPr>
        <a:solidFill>
          <a:schemeClr val="bg1"/>
        </a:solidFill>
        <a:effectLst/>
        <a:scene3d>
          <a:camera prst="orthographicFront">
            <a:rot lat="0" lon="0" rev="0"/>
          </a:camera>
          <a:lightRig rig="threePt" dir="t">
            <a:rot lat="0" lon="0" rev="1200000"/>
          </a:lightRig>
        </a:scene3d>
        <a:sp3d>
          <a:bevelT w="0" h="0"/>
        </a:sp3d>
      </dgm:spPr>
      <dgm:t>
        <a:bodyPr/>
        <a:lstStyle/>
        <a:p>
          <a:pPr>
            <a:lnSpc>
              <a:spcPts val="1700"/>
            </a:lnSpc>
          </a:pPr>
          <a:r>
            <a:rPr lang="en-US" sz="1400" b="0" i="0" cap="none" baseline="0" dirty="0">
              <a:solidFill>
                <a:srgbClr val="0082CA"/>
              </a:solidFill>
              <a:latin typeface=""/>
            </a:rPr>
            <a:t>corporate governance</a:t>
          </a:r>
        </a:p>
      </dgm:t>
    </dgm:pt>
    <dgm:pt modelId="{35E47E3D-ABFD-4CA8-9DB4-FCC853928989}" type="parTrans" cxnId="{04C9B47F-B49E-43F2-8E5E-D49A1C108798}">
      <dgm:prSet/>
      <dgm:spPr/>
      <dgm:t>
        <a:bodyPr/>
        <a:lstStyle/>
        <a:p>
          <a:endParaRPr lang="en-US"/>
        </a:p>
      </dgm:t>
    </dgm:pt>
    <dgm:pt modelId="{4B0AA545-C93E-414F-8F52-310C76582552}" type="sibTrans" cxnId="{04C9B47F-B49E-43F2-8E5E-D49A1C108798}">
      <dgm:prSet/>
      <dgm:spPr>
        <a:solidFill>
          <a:schemeClr val="bg1">
            <a:lumMod val="75000"/>
          </a:schemeClr>
        </a:solidFill>
        <a:effectLst/>
        <a:scene3d>
          <a:camera prst="orthographicFront">
            <a:rot lat="0" lon="0" rev="0"/>
          </a:camera>
          <a:lightRig rig="threePt" dir="t">
            <a:rot lat="0" lon="0" rev="1200000"/>
          </a:lightRig>
        </a:scene3d>
        <a:sp3d>
          <a:bevelT w="0" h="0"/>
        </a:sp3d>
      </dgm:spPr>
      <dgm:t>
        <a:bodyPr/>
        <a:lstStyle/>
        <a:p>
          <a:endParaRPr lang="en-US" dirty="0"/>
        </a:p>
      </dgm:t>
    </dgm:pt>
    <dgm:pt modelId="{9F276F80-C713-4300-9523-0730C1560A82}">
      <dgm:prSet phldrT="[Text]" custT="1"/>
      <dgm:spPr>
        <a:solidFill>
          <a:schemeClr val="bg1"/>
        </a:solidFill>
        <a:effectLst>
          <a:glow>
            <a:schemeClr val="accent6">
              <a:satMod val="175000"/>
            </a:schemeClr>
          </a:glow>
        </a:effectLst>
        <a:scene3d>
          <a:camera prst="orthographicFront">
            <a:rot lat="0" lon="0" rev="0"/>
          </a:camera>
          <a:lightRig rig="threePt" dir="t">
            <a:rot lat="0" lon="0" rev="1200000"/>
          </a:lightRig>
        </a:scene3d>
        <a:sp3d>
          <a:bevelT w="0" h="25400"/>
          <a:bevelB w="0"/>
        </a:sp3d>
      </dgm:spPr>
      <dgm:t>
        <a:bodyPr/>
        <a:lstStyle/>
        <a:p>
          <a:pPr>
            <a:lnSpc>
              <a:spcPts val="1700"/>
            </a:lnSpc>
          </a:pPr>
          <a:r>
            <a:rPr lang="en-US" sz="1400" b="0" i="0" cap="none" baseline="0" dirty="0">
              <a:solidFill>
                <a:srgbClr val="0082CA"/>
              </a:solidFill>
              <a:latin typeface=""/>
            </a:rPr>
            <a:t>technology advisory</a:t>
          </a:r>
        </a:p>
      </dgm:t>
    </dgm:pt>
    <dgm:pt modelId="{1EB152F9-05A1-4F22-A706-570633AC0841}" type="parTrans" cxnId="{A5BC8F57-F944-479D-B186-ED71F39C4D1E}">
      <dgm:prSet/>
      <dgm:spPr/>
      <dgm:t>
        <a:bodyPr/>
        <a:lstStyle/>
        <a:p>
          <a:endParaRPr lang="en-US"/>
        </a:p>
      </dgm:t>
    </dgm:pt>
    <dgm:pt modelId="{FB2D5AC2-2D7F-4462-821D-AF1A5E16B76D}" type="sibTrans" cxnId="{A5BC8F57-F944-479D-B186-ED71F39C4D1E}">
      <dgm:prSet/>
      <dgm:spPr>
        <a:solidFill>
          <a:schemeClr val="bg1">
            <a:lumMod val="75000"/>
          </a:schemeClr>
        </a:solidFill>
        <a:effectLst/>
        <a:scene3d>
          <a:camera prst="orthographicFront">
            <a:rot lat="0" lon="0" rev="0"/>
          </a:camera>
          <a:lightRig rig="threePt" dir="t">
            <a:rot lat="0" lon="0" rev="1200000"/>
          </a:lightRig>
        </a:scene3d>
        <a:sp3d>
          <a:bevelT w="0" h="0"/>
        </a:sp3d>
      </dgm:spPr>
      <dgm:t>
        <a:bodyPr/>
        <a:lstStyle/>
        <a:p>
          <a:endParaRPr lang="en-US" dirty="0"/>
        </a:p>
      </dgm:t>
    </dgm:pt>
    <dgm:pt modelId="{BCF79EDC-86FC-4109-A8D6-1366C698ECCE}">
      <dgm:prSet phldrT="[Text]" custT="1"/>
      <dgm:spPr>
        <a:solidFill>
          <a:schemeClr val="bg1"/>
        </a:solidFill>
        <a:effectLst/>
        <a:scene3d>
          <a:camera prst="orthographicFront">
            <a:rot lat="0" lon="0" rev="0"/>
          </a:camera>
          <a:lightRig rig="threePt" dir="t">
            <a:rot lat="0" lon="0" rev="1200000"/>
          </a:lightRig>
        </a:scene3d>
        <a:sp3d>
          <a:bevelT w="0" h="0"/>
        </a:sp3d>
      </dgm:spPr>
      <dgm:t>
        <a:bodyPr/>
        <a:lstStyle/>
        <a:p>
          <a:pPr>
            <a:lnSpc>
              <a:spcPts val="1700"/>
            </a:lnSpc>
          </a:pPr>
          <a:r>
            <a:rPr lang="en-US" sz="1400" dirty="0">
              <a:solidFill>
                <a:srgbClr val="0082CA"/>
              </a:solidFill>
              <a:latin typeface=""/>
            </a:rPr>
            <a:t>fraud prevention</a:t>
          </a:r>
        </a:p>
      </dgm:t>
    </dgm:pt>
    <dgm:pt modelId="{D03654B0-4445-408B-B868-32BFA05BF922}" type="parTrans" cxnId="{E756CC54-B247-47D3-B218-2D691C7B449F}">
      <dgm:prSet/>
      <dgm:spPr/>
      <dgm:t>
        <a:bodyPr/>
        <a:lstStyle/>
        <a:p>
          <a:endParaRPr lang="en-US"/>
        </a:p>
      </dgm:t>
    </dgm:pt>
    <dgm:pt modelId="{AEC5B61E-9D37-40EB-9FDC-84F9BA18288D}" type="sibTrans" cxnId="{E756CC54-B247-47D3-B218-2D691C7B449F}">
      <dgm:prSet/>
      <dgm:spPr>
        <a:solidFill>
          <a:schemeClr val="bg1">
            <a:lumMod val="75000"/>
          </a:schemeClr>
        </a:solidFill>
        <a:effectLst/>
        <a:scene3d>
          <a:camera prst="orthographicFront">
            <a:rot lat="0" lon="0" rev="0"/>
          </a:camera>
          <a:lightRig rig="threePt" dir="t">
            <a:rot lat="0" lon="0" rev="1200000"/>
          </a:lightRig>
        </a:scene3d>
        <a:sp3d>
          <a:bevelT w="0" h="0"/>
        </a:sp3d>
      </dgm:spPr>
      <dgm:t>
        <a:bodyPr/>
        <a:lstStyle/>
        <a:p>
          <a:endParaRPr lang="en-US" dirty="0"/>
        </a:p>
      </dgm:t>
    </dgm:pt>
    <dgm:pt modelId="{30D28541-811F-2C41-B4A0-A89C4C3418EA}" type="pres">
      <dgm:prSet presAssocID="{B1C3C222-8461-4692-A0B4-65729B558921}" presName="cycle" presStyleCnt="0">
        <dgm:presLayoutVars>
          <dgm:dir/>
          <dgm:resizeHandles val="exact"/>
        </dgm:presLayoutVars>
      </dgm:prSet>
      <dgm:spPr/>
      <dgm:t>
        <a:bodyPr/>
        <a:lstStyle/>
        <a:p>
          <a:endParaRPr lang="en-US"/>
        </a:p>
      </dgm:t>
    </dgm:pt>
    <dgm:pt modelId="{B3EFC2CB-A7FC-0B40-AB54-347205A9C782}" type="pres">
      <dgm:prSet presAssocID="{BBC767F2-1CE7-4956-8F65-4262512C00A3}" presName="node" presStyleLbl="node1" presStyleIdx="0" presStyleCnt="6" custScaleX="114064" custScaleY="114064">
        <dgm:presLayoutVars>
          <dgm:bulletEnabled val="1"/>
        </dgm:presLayoutVars>
      </dgm:prSet>
      <dgm:spPr/>
      <dgm:t>
        <a:bodyPr/>
        <a:lstStyle/>
        <a:p>
          <a:endParaRPr lang="en-US"/>
        </a:p>
      </dgm:t>
    </dgm:pt>
    <dgm:pt modelId="{394DDFE3-9463-B04E-92AB-8950AACEBBBF}" type="pres">
      <dgm:prSet presAssocID="{0C152D3E-8A06-4A4E-8DFB-DBAEEDB30787}" presName="sibTrans" presStyleLbl="sibTrans2D1" presStyleIdx="0" presStyleCnt="6"/>
      <dgm:spPr/>
      <dgm:t>
        <a:bodyPr/>
        <a:lstStyle/>
        <a:p>
          <a:endParaRPr lang="en-US"/>
        </a:p>
      </dgm:t>
    </dgm:pt>
    <dgm:pt modelId="{02A2BD39-31AC-B346-8BD9-F841E6EB1BFF}" type="pres">
      <dgm:prSet presAssocID="{0C152D3E-8A06-4A4E-8DFB-DBAEEDB30787}" presName="connectorText" presStyleLbl="sibTrans2D1" presStyleIdx="0" presStyleCnt="6"/>
      <dgm:spPr/>
      <dgm:t>
        <a:bodyPr/>
        <a:lstStyle/>
        <a:p>
          <a:endParaRPr lang="en-US"/>
        </a:p>
      </dgm:t>
    </dgm:pt>
    <dgm:pt modelId="{F8B6E135-ADAA-EF44-879A-9CCE67C04F1A}" type="pres">
      <dgm:prSet presAssocID="{6FB40A5E-2836-4702-8DE0-E8F20168D9D5}" presName="node" presStyleLbl="node1" presStyleIdx="1" presStyleCnt="6" custScaleX="114064" custScaleY="114064">
        <dgm:presLayoutVars>
          <dgm:bulletEnabled val="1"/>
        </dgm:presLayoutVars>
      </dgm:prSet>
      <dgm:spPr/>
      <dgm:t>
        <a:bodyPr/>
        <a:lstStyle/>
        <a:p>
          <a:endParaRPr lang="en-US"/>
        </a:p>
      </dgm:t>
    </dgm:pt>
    <dgm:pt modelId="{9289D33E-1FCE-DE44-9030-A3B70971026F}" type="pres">
      <dgm:prSet presAssocID="{69367046-59AD-457C-A06E-7EB6976091DB}" presName="sibTrans" presStyleLbl="sibTrans2D1" presStyleIdx="1" presStyleCnt="6"/>
      <dgm:spPr/>
      <dgm:t>
        <a:bodyPr/>
        <a:lstStyle/>
        <a:p>
          <a:endParaRPr lang="en-US"/>
        </a:p>
      </dgm:t>
    </dgm:pt>
    <dgm:pt modelId="{63353924-F26E-EE4A-B175-0CE2244D7184}" type="pres">
      <dgm:prSet presAssocID="{69367046-59AD-457C-A06E-7EB6976091DB}" presName="connectorText" presStyleLbl="sibTrans2D1" presStyleIdx="1" presStyleCnt="6"/>
      <dgm:spPr/>
      <dgm:t>
        <a:bodyPr/>
        <a:lstStyle/>
        <a:p>
          <a:endParaRPr lang="en-US"/>
        </a:p>
      </dgm:t>
    </dgm:pt>
    <dgm:pt modelId="{DD601DF9-F1D7-9D41-9E74-3362962905D4}" type="pres">
      <dgm:prSet presAssocID="{5769599A-CDD7-4301-A85A-26CE81AC74B3}" presName="node" presStyleLbl="node1" presStyleIdx="2" presStyleCnt="6" custScaleX="114064" custScaleY="114064" custRadScaleRad="100255" custRadScaleInc="838">
        <dgm:presLayoutVars>
          <dgm:bulletEnabled val="1"/>
        </dgm:presLayoutVars>
      </dgm:prSet>
      <dgm:spPr/>
      <dgm:t>
        <a:bodyPr/>
        <a:lstStyle/>
        <a:p>
          <a:endParaRPr lang="en-US"/>
        </a:p>
      </dgm:t>
    </dgm:pt>
    <dgm:pt modelId="{7A9EDBB1-DF3F-CB42-9F19-4A8D6617EEEB}" type="pres">
      <dgm:prSet presAssocID="{39D815F8-076A-4984-9934-30B25EAE01EA}" presName="sibTrans" presStyleLbl="sibTrans2D1" presStyleIdx="2" presStyleCnt="6"/>
      <dgm:spPr/>
      <dgm:t>
        <a:bodyPr/>
        <a:lstStyle/>
        <a:p>
          <a:endParaRPr lang="en-US"/>
        </a:p>
      </dgm:t>
    </dgm:pt>
    <dgm:pt modelId="{9E84E281-7011-CF47-A0D1-D4F832719338}" type="pres">
      <dgm:prSet presAssocID="{39D815F8-076A-4984-9934-30B25EAE01EA}" presName="connectorText" presStyleLbl="sibTrans2D1" presStyleIdx="2" presStyleCnt="6"/>
      <dgm:spPr/>
      <dgm:t>
        <a:bodyPr/>
        <a:lstStyle/>
        <a:p>
          <a:endParaRPr lang="en-US"/>
        </a:p>
      </dgm:t>
    </dgm:pt>
    <dgm:pt modelId="{A8BF9F1F-8D91-B14E-BCF1-3D64EA025969}" type="pres">
      <dgm:prSet presAssocID="{9B1225C8-78C6-4597-A9EA-63A371729ACC}" presName="node" presStyleLbl="node1" presStyleIdx="3" presStyleCnt="6" custScaleX="114064" custScaleY="114064">
        <dgm:presLayoutVars>
          <dgm:bulletEnabled val="1"/>
        </dgm:presLayoutVars>
      </dgm:prSet>
      <dgm:spPr/>
      <dgm:t>
        <a:bodyPr/>
        <a:lstStyle/>
        <a:p>
          <a:endParaRPr lang="en-US"/>
        </a:p>
      </dgm:t>
    </dgm:pt>
    <dgm:pt modelId="{0A489130-540A-5241-A865-DC2D1CA0D7BA}" type="pres">
      <dgm:prSet presAssocID="{4B0AA545-C93E-414F-8F52-310C76582552}" presName="sibTrans" presStyleLbl="sibTrans2D1" presStyleIdx="3" presStyleCnt="6"/>
      <dgm:spPr/>
      <dgm:t>
        <a:bodyPr/>
        <a:lstStyle/>
        <a:p>
          <a:endParaRPr lang="en-US"/>
        </a:p>
      </dgm:t>
    </dgm:pt>
    <dgm:pt modelId="{A47FE438-D67C-CB4D-A773-1C0CD072E25B}" type="pres">
      <dgm:prSet presAssocID="{4B0AA545-C93E-414F-8F52-310C76582552}" presName="connectorText" presStyleLbl="sibTrans2D1" presStyleIdx="3" presStyleCnt="6"/>
      <dgm:spPr/>
      <dgm:t>
        <a:bodyPr/>
        <a:lstStyle/>
        <a:p>
          <a:endParaRPr lang="en-US"/>
        </a:p>
      </dgm:t>
    </dgm:pt>
    <dgm:pt modelId="{5BED4EE1-27A7-F24C-B2A7-B7A71061705A}" type="pres">
      <dgm:prSet presAssocID="{9F276F80-C713-4300-9523-0730C1560A82}" presName="node" presStyleLbl="node1" presStyleIdx="4" presStyleCnt="6" custScaleX="114064" custScaleY="114064">
        <dgm:presLayoutVars>
          <dgm:bulletEnabled val="1"/>
        </dgm:presLayoutVars>
      </dgm:prSet>
      <dgm:spPr/>
      <dgm:t>
        <a:bodyPr/>
        <a:lstStyle/>
        <a:p>
          <a:endParaRPr lang="en-US"/>
        </a:p>
      </dgm:t>
    </dgm:pt>
    <dgm:pt modelId="{2EB42660-AF07-D94C-9FD5-06B878554151}" type="pres">
      <dgm:prSet presAssocID="{FB2D5AC2-2D7F-4462-821D-AF1A5E16B76D}" presName="sibTrans" presStyleLbl="sibTrans2D1" presStyleIdx="4" presStyleCnt="6"/>
      <dgm:spPr/>
      <dgm:t>
        <a:bodyPr/>
        <a:lstStyle/>
        <a:p>
          <a:endParaRPr lang="en-US"/>
        </a:p>
      </dgm:t>
    </dgm:pt>
    <dgm:pt modelId="{D02E4B73-CF20-8B45-AFE4-46C482F008A3}" type="pres">
      <dgm:prSet presAssocID="{FB2D5AC2-2D7F-4462-821D-AF1A5E16B76D}" presName="connectorText" presStyleLbl="sibTrans2D1" presStyleIdx="4" presStyleCnt="6"/>
      <dgm:spPr/>
      <dgm:t>
        <a:bodyPr/>
        <a:lstStyle/>
        <a:p>
          <a:endParaRPr lang="en-US"/>
        </a:p>
      </dgm:t>
    </dgm:pt>
    <dgm:pt modelId="{2CBD4723-E233-704A-A953-C637F543F822}" type="pres">
      <dgm:prSet presAssocID="{BCF79EDC-86FC-4109-A8D6-1366C698ECCE}" presName="node" presStyleLbl="node1" presStyleIdx="5" presStyleCnt="6" custScaleX="114064" custScaleY="114064">
        <dgm:presLayoutVars>
          <dgm:bulletEnabled val="1"/>
        </dgm:presLayoutVars>
      </dgm:prSet>
      <dgm:spPr/>
      <dgm:t>
        <a:bodyPr/>
        <a:lstStyle/>
        <a:p>
          <a:endParaRPr lang="en-US"/>
        </a:p>
      </dgm:t>
    </dgm:pt>
    <dgm:pt modelId="{92095793-7144-B84B-8776-DBACC75E4542}" type="pres">
      <dgm:prSet presAssocID="{AEC5B61E-9D37-40EB-9FDC-84F9BA18288D}" presName="sibTrans" presStyleLbl="sibTrans2D1" presStyleIdx="5" presStyleCnt="6"/>
      <dgm:spPr/>
      <dgm:t>
        <a:bodyPr/>
        <a:lstStyle/>
        <a:p>
          <a:endParaRPr lang="en-US"/>
        </a:p>
      </dgm:t>
    </dgm:pt>
    <dgm:pt modelId="{E7AA4D88-8641-9E45-955E-B225EC74E1F5}" type="pres">
      <dgm:prSet presAssocID="{AEC5B61E-9D37-40EB-9FDC-84F9BA18288D}" presName="connectorText" presStyleLbl="sibTrans2D1" presStyleIdx="5" presStyleCnt="6"/>
      <dgm:spPr/>
      <dgm:t>
        <a:bodyPr/>
        <a:lstStyle/>
        <a:p>
          <a:endParaRPr lang="en-US"/>
        </a:p>
      </dgm:t>
    </dgm:pt>
  </dgm:ptLst>
  <dgm:cxnLst>
    <dgm:cxn modelId="{BB7BC7B6-868A-46D3-9280-5118C540086B}" type="presOf" srcId="{BBC767F2-1CE7-4956-8F65-4262512C00A3}" destId="{B3EFC2CB-A7FC-0B40-AB54-347205A9C782}" srcOrd="0" destOrd="0" presId="urn:microsoft.com/office/officeart/2005/8/layout/cycle2"/>
    <dgm:cxn modelId="{E756CC54-B247-47D3-B218-2D691C7B449F}" srcId="{B1C3C222-8461-4692-A0B4-65729B558921}" destId="{BCF79EDC-86FC-4109-A8D6-1366C698ECCE}" srcOrd="5" destOrd="0" parTransId="{D03654B0-4445-408B-B868-32BFA05BF922}" sibTransId="{AEC5B61E-9D37-40EB-9FDC-84F9BA18288D}"/>
    <dgm:cxn modelId="{14FF5D76-DD65-42D7-9316-8B9899766148}" srcId="{B1C3C222-8461-4692-A0B4-65729B558921}" destId="{5769599A-CDD7-4301-A85A-26CE81AC74B3}" srcOrd="2" destOrd="0" parTransId="{7F023189-235D-4B33-AE0D-AB980F26B41B}" sibTransId="{39D815F8-076A-4984-9934-30B25EAE01EA}"/>
    <dgm:cxn modelId="{4290A5E2-9000-4C89-93AB-6EB5A682FD6A}" type="presOf" srcId="{FB2D5AC2-2D7F-4462-821D-AF1A5E16B76D}" destId="{2EB42660-AF07-D94C-9FD5-06B878554151}" srcOrd="0" destOrd="0" presId="urn:microsoft.com/office/officeart/2005/8/layout/cycle2"/>
    <dgm:cxn modelId="{A56DED57-1F47-4DEB-8596-0E41C0B42A8D}" type="presOf" srcId="{FB2D5AC2-2D7F-4462-821D-AF1A5E16B76D}" destId="{D02E4B73-CF20-8B45-AFE4-46C482F008A3}" srcOrd="1" destOrd="0" presId="urn:microsoft.com/office/officeart/2005/8/layout/cycle2"/>
    <dgm:cxn modelId="{41942259-3F4D-41F7-95E0-844ECF3006CD}" srcId="{B1C3C222-8461-4692-A0B4-65729B558921}" destId="{6FB40A5E-2836-4702-8DE0-E8F20168D9D5}" srcOrd="1" destOrd="0" parTransId="{940637C9-E7BA-4694-B44C-2BDF6273F317}" sibTransId="{69367046-59AD-457C-A06E-7EB6976091DB}"/>
    <dgm:cxn modelId="{50C26E08-1E7C-49B9-A091-F589032EDE7F}" type="presOf" srcId="{9F276F80-C713-4300-9523-0730C1560A82}" destId="{5BED4EE1-27A7-F24C-B2A7-B7A71061705A}" srcOrd="0" destOrd="0" presId="urn:microsoft.com/office/officeart/2005/8/layout/cycle2"/>
    <dgm:cxn modelId="{44583356-8B87-4070-8961-C2B18214C7DC}" type="presOf" srcId="{39D815F8-076A-4984-9934-30B25EAE01EA}" destId="{7A9EDBB1-DF3F-CB42-9F19-4A8D6617EEEB}" srcOrd="0" destOrd="0" presId="urn:microsoft.com/office/officeart/2005/8/layout/cycle2"/>
    <dgm:cxn modelId="{53D9F92B-0529-47B2-975C-CC51764E16E5}" type="presOf" srcId="{5769599A-CDD7-4301-A85A-26CE81AC74B3}" destId="{DD601DF9-F1D7-9D41-9E74-3362962905D4}" srcOrd="0" destOrd="0" presId="urn:microsoft.com/office/officeart/2005/8/layout/cycle2"/>
    <dgm:cxn modelId="{E9F4201F-E402-4F1B-AE99-E4B05887CCCA}" srcId="{B1C3C222-8461-4692-A0B4-65729B558921}" destId="{BBC767F2-1CE7-4956-8F65-4262512C00A3}" srcOrd="0" destOrd="0" parTransId="{A6137ED2-FDFC-4954-BCCB-D0E259349C46}" sibTransId="{0C152D3E-8A06-4A4E-8DFB-DBAEEDB30787}"/>
    <dgm:cxn modelId="{ABDD56A9-C63D-4305-9E65-E946557976CC}" type="presOf" srcId="{BCF79EDC-86FC-4109-A8D6-1366C698ECCE}" destId="{2CBD4723-E233-704A-A953-C637F543F822}" srcOrd="0" destOrd="0" presId="urn:microsoft.com/office/officeart/2005/8/layout/cycle2"/>
    <dgm:cxn modelId="{598C55F5-9719-45FA-9A2B-08B6C92F8A7E}" type="presOf" srcId="{4B0AA545-C93E-414F-8F52-310C76582552}" destId="{0A489130-540A-5241-A865-DC2D1CA0D7BA}" srcOrd="0" destOrd="0" presId="urn:microsoft.com/office/officeart/2005/8/layout/cycle2"/>
    <dgm:cxn modelId="{A5BC8F57-F944-479D-B186-ED71F39C4D1E}" srcId="{B1C3C222-8461-4692-A0B4-65729B558921}" destId="{9F276F80-C713-4300-9523-0730C1560A82}" srcOrd="4" destOrd="0" parTransId="{1EB152F9-05A1-4F22-A706-570633AC0841}" sibTransId="{FB2D5AC2-2D7F-4462-821D-AF1A5E16B76D}"/>
    <dgm:cxn modelId="{04C9B47F-B49E-43F2-8E5E-D49A1C108798}" srcId="{B1C3C222-8461-4692-A0B4-65729B558921}" destId="{9B1225C8-78C6-4597-A9EA-63A371729ACC}" srcOrd="3" destOrd="0" parTransId="{35E47E3D-ABFD-4CA8-9DB4-FCC853928989}" sibTransId="{4B0AA545-C93E-414F-8F52-310C76582552}"/>
    <dgm:cxn modelId="{96295CFF-C2D3-4853-96E3-86600E55C2A5}" type="presOf" srcId="{AEC5B61E-9D37-40EB-9FDC-84F9BA18288D}" destId="{E7AA4D88-8641-9E45-955E-B225EC74E1F5}" srcOrd="1" destOrd="0" presId="urn:microsoft.com/office/officeart/2005/8/layout/cycle2"/>
    <dgm:cxn modelId="{5306A7F5-6851-49F7-88BF-062F52D35FBC}" type="presOf" srcId="{AEC5B61E-9D37-40EB-9FDC-84F9BA18288D}" destId="{92095793-7144-B84B-8776-DBACC75E4542}" srcOrd="0" destOrd="0" presId="urn:microsoft.com/office/officeart/2005/8/layout/cycle2"/>
    <dgm:cxn modelId="{4AFD4697-93F8-4D93-950F-8A05B60B914E}" type="presOf" srcId="{69367046-59AD-457C-A06E-7EB6976091DB}" destId="{9289D33E-1FCE-DE44-9030-A3B70971026F}" srcOrd="0" destOrd="0" presId="urn:microsoft.com/office/officeart/2005/8/layout/cycle2"/>
    <dgm:cxn modelId="{1945DCDD-A750-4F97-BAA6-F338EB266630}" type="presOf" srcId="{4B0AA545-C93E-414F-8F52-310C76582552}" destId="{A47FE438-D67C-CB4D-A773-1C0CD072E25B}" srcOrd="1" destOrd="0" presId="urn:microsoft.com/office/officeart/2005/8/layout/cycle2"/>
    <dgm:cxn modelId="{96B3707F-058A-442D-B69B-036B23544407}" type="presOf" srcId="{B1C3C222-8461-4692-A0B4-65729B558921}" destId="{30D28541-811F-2C41-B4A0-A89C4C3418EA}" srcOrd="0" destOrd="0" presId="urn:microsoft.com/office/officeart/2005/8/layout/cycle2"/>
    <dgm:cxn modelId="{375E9100-67AF-495B-91A2-05F2220BB93B}" type="presOf" srcId="{69367046-59AD-457C-A06E-7EB6976091DB}" destId="{63353924-F26E-EE4A-B175-0CE2244D7184}" srcOrd="1" destOrd="0" presId="urn:microsoft.com/office/officeart/2005/8/layout/cycle2"/>
    <dgm:cxn modelId="{3E5E269A-3266-42F9-BB97-35065E99A425}" type="presOf" srcId="{39D815F8-076A-4984-9934-30B25EAE01EA}" destId="{9E84E281-7011-CF47-A0D1-D4F832719338}" srcOrd="1" destOrd="0" presId="urn:microsoft.com/office/officeart/2005/8/layout/cycle2"/>
    <dgm:cxn modelId="{D3BBD0B9-C677-43CF-A82F-5E3AE7E89C56}" type="presOf" srcId="{6FB40A5E-2836-4702-8DE0-E8F20168D9D5}" destId="{F8B6E135-ADAA-EF44-879A-9CCE67C04F1A}" srcOrd="0" destOrd="0" presId="urn:microsoft.com/office/officeart/2005/8/layout/cycle2"/>
    <dgm:cxn modelId="{DB765CE8-DEF3-4776-959A-5EDD165C5D07}" type="presOf" srcId="{0C152D3E-8A06-4A4E-8DFB-DBAEEDB30787}" destId="{02A2BD39-31AC-B346-8BD9-F841E6EB1BFF}" srcOrd="1" destOrd="0" presId="urn:microsoft.com/office/officeart/2005/8/layout/cycle2"/>
    <dgm:cxn modelId="{DF2A38D6-29EE-4390-96EB-3706E4E35514}" type="presOf" srcId="{0C152D3E-8A06-4A4E-8DFB-DBAEEDB30787}" destId="{394DDFE3-9463-B04E-92AB-8950AACEBBBF}" srcOrd="0" destOrd="0" presId="urn:microsoft.com/office/officeart/2005/8/layout/cycle2"/>
    <dgm:cxn modelId="{6BBB4E18-16BD-47FF-BC8E-44052786B4CA}" type="presOf" srcId="{9B1225C8-78C6-4597-A9EA-63A371729ACC}" destId="{A8BF9F1F-8D91-B14E-BCF1-3D64EA025969}" srcOrd="0" destOrd="0" presId="urn:microsoft.com/office/officeart/2005/8/layout/cycle2"/>
    <dgm:cxn modelId="{44A61383-142A-489E-A346-CD4376A0BEED}" type="presParOf" srcId="{30D28541-811F-2C41-B4A0-A89C4C3418EA}" destId="{B3EFC2CB-A7FC-0B40-AB54-347205A9C782}" srcOrd="0" destOrd="0" presId="urn:microsoft.com/office/officeart/2005/8/layout/cycle2"/>
    <dgm:cxn modelId="{5E393213-7409-45D7-85E0-210761EC80BA}" type="presParOf" srcId="{30D28541-811F-2C41-B4A0-A89C4C3418EA}" destId="{394DDFE3-9463-B04E-92AB-8950AACEBBBF}" srcOrd="1" destOrd="0" presId="urn:microsoft.com/office/officeart/2005/8/layout/cycle2"/>
    <dgm:cxn modelId="{678616CC-3C81-4B11-91ED-4D6E19A9FE35}" type="presParOf" srcId="{394DDFE3-9463-B04E-92AB-8950AACEBBBF}" destId="{02A2BD39-31AC-B346-8BD9-F841E6EB1BFF}" srcOrd="0" destOrd="0" presId="urn:microsoft.com/office/officeart/2005/8/layout/cycle2"/>
    <dgm:cxn modelId="{AE5D694F-EF05-4288-A6D9-71A43F4EEB74}" type="presParOf" srcId="{30D28541-811F-2C41-B4A0-A89C4C3418EA}" destId="{F8B6E135-ADAA-EF44-879A-9CCE67C04F1A}" srcOrd="2" destOrd="0" presId="urn:microsoft.com/office/officeart/2005/8/layout/cycle2"/>
    <dgm:cxn modelId="{0A5178BA-A52C-45B3-865C-E81AF49D7BAD}" type="presParOf" srcId="{30D28541-811F-2C41-B4A0-A89C4C3418EA}" destId="{9289D33E-1FCE-DE44-9030-A3B70971026F}" srcOrd="3" destOrd="0" presId="urn:microsoft.com/office/officeart/2005/8/layout/cycle2"/>
    <dgm:cxn modelId="{77A9021D-35AB-4A32-A32A-AEA191E04A02}" type="presParOf" srcId="{9289D33E-1FCE-DE44-9030-A3B70971026F}" destId="{63353924-F26E-EE4A-B175-0CE2244D7184}" srcOrd="0" destOrd="0" presId="urn:microsoft.com/office/officeart/2005/8/layout/cycle2"/>
    <dgm:cxn modelId="{E2F80305-8C67-46BE-AE34-31CA1E6472B4}" type="presParOf" srcId="{30D28541-811F-2C41-B4A0-A89C4C3418EA}" destId="{DD601DF9-F1D7-9D41-9E74-3362962905D4}" srcOrd="4" destOrd="0" presId="urn:microsoft.com/office/officeart/2005/8/layout/cycle2"/>
    <dgm:cxn modelId="{D345B2D4-5C72-45F8-ABEA-F37EFBE474C1}" type="presParOf" srcId="{30D28541-811F-2C41-B4A0-A89C4C3418EA}" destId="{7A9EDBB1-DF3F-CB42-9F19-4A8D6617EEEB}" srcOrd="5" destOrd="0" presId="urn:microsoft.com/office/officeart/2005/8/layout/cycle2"/>
    <dgm:cxn modelId="{357B798D-707A-4D8E-9611-E46A3D7C9E65}" type="presParOf" srcId="{7A9EDBB1-DF3F-CB42-9F19-4A8D6617EEEB}" destId="{9E84E281-7011-CF47-A0D1-D4F832719338}" srcOrd="0" destOrd="0" presId="urn:microsoft.com/office/officeart/2005/8/layout/cycle2"/>
    <dgm:cxn modelId="{2D154232-B1D8-4398-94B4-B812DC4AC36B}" type="presParOf" srcId="{30D28541-811F-2C41-B4A0-A89C4C3418EA}" destId="{A8BF9F1F-8D91-B14E-BCF1-3D64EA025969}" srcOrd="6" destOrd="0" presId="urn:microsoft.com/office/officeart/2005/8/layout/cycle2"/>
    <dgm:cxn modelId="{53B9F18E-CD0F-4A39-9431-479A4C429D9A}" type="presParOf" srcId="{30D28541-811F-2C41-B4A0-A89C4C3418EA}" destId="{0A489130-540A-5241-A865-DC2D1CA0D7BA}" srcOrd="7" destOrd="0" presId="urn:microsoft.com/office/officeart/2005/8/layout/cycle2"/>
    <dgm:cxn modelId="{246F6C38-FCC3-4A28-B81A-C9300D91EAFC}" type="presParOf" srcId="{0A489130-540A-5241-A865-DC2D1CA0D7BA}" destId="{A47FE438-D67C-CB4D-A773-1C0CD072E25B}" srcOrd="0" destOrd="0" presId="urn:microsoft.com/office/officeart/2005/8/layout/cycle2"/>
    <dgm:cxn modelId="{4E5E3356-D6A1-4243-BDB9-7624708E733E}" type="presParOf" srcId="{30D28541-811F-2C41-B4A0-A89C4C3418EA}" destId="{5BED4EE1-27A7-F24C-B2A7-B7A71061705A}" srcOrd="8" destOrd="0" presId="urn:microsoft.com/office/officeart/2005/8/layout/cycle2"/>
    <dgm:cxn modelId="{0B717EA8-208B-4543-B1D2-CDCDB6665F58}" type="presParOf" srcId="{30D28541-811F-2C41-B4A0-A89C4C3418EA}" destId="{2EB42660-AF07-D94C-9FD5-06B878554151}" srcOrd="9" destOrd="0" presId="urn:microsoft.com/office/officeart/2005/8/layout/cycle2"/>
    <dgm:cxn modelId="{B2023533-1E5A-409D-B9A4-FBCBA85F78E1}" type="presParOf" srcId="{2EB42660-AF07-D94C-9FD5-06B878554151}" destId="{D02E4B73-CF20-8B45-AFE4-46C482F008A3}" srcOrd="0" destOrd="0" presId="urn:microsoft.com/office/officeart/2005/8/layout/cycle2"/>
    <dgm:cxn modelId="{2FD297FE-7D5F-4E82-82B3-9A9EDF181B5F}" type="presParOf" srcId="{30D28541-811F-2C41-B4A0-A89C4C3418EA}" destId="{2CBD4723-E233-704A-A953-C637F543F822}" srcOrd="10" destOrd="0" presId="urn:microsoft.com/office/officeart/2005/8/layout/cycle2"/>
    <dgm:cxn modelId="{89E60523-F31F-44DB-A03B-3804B31770C2}" type="presParOf" srcId="{30D28541-811F-2C41-B4A0-A89C4C3418EA}" destId="{92095793-7144-B84B-8776-DBACC75E4542}" srcOrd="11" destOrd="0" presId="urn:microsoft.com/office/officeart/2005/8/layout/cycle2"/>
    <dgm:cxn modelId="{16A0FB5D-50F7-485B-9436-5F07B09FC04C}" type="presParOf" srcId="{92095793-7144-B84B-8776-DBACC75E4542}" destId="{E7AA4D88-8641-9E45-955E-B225EC74E1F5}"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FC2CB-A7FC-0B40-AB54-347205A9C782}">
      <dsp:nvSpPr>
        <dsp:cNvPr id="0" name=""/>
        <dsp:cNvSpPr/>
      </dsp:nvSpPr>
      <dsp:spPr>
        <a:xfrm>
          <a:off x="4090476" y="-92181"/>
          <a:ext cx="1517908" cy="1517908"/>
        </a:xfrm>
        <a:prstGeom prst="ellipse">
          <a:avLst/>
        </a:prstGeom>
        <a:solidFill>
          <a:schemeClr val="bg1"/>
        </a:soli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i="0" kern="1200" cap="none" baseline="0" dirty="0">
              <a:solidFill>
                <a:srgbClr val="0082CA"/>
              </a:solidFill>
              <a:latin typeface=""/>
            </a:rPr>
            <a:t>compliance</a:t>
          </a:r>
        </a:p>
      </dsp:txBody>
      <dsp:txXfrm>
        <a:off x="4312768" y="130111"/>
        <a:ext cx="1073324" cy="1073324"/>
      </dsp:txXfrm>
    </dsp:sp>
    <dsp:sp modelId="{394DDFE3-9463-B04E-92AB-8950AACEBBBF}">
      <dsp:nvSpPr>
        <dsp:cNvPr id="0" name=""/>
        <dsp:cNvSpPr/>
      </dsp:nvSpPr>
      <dsp:spPr>
        <a:xfrm rot="1800000">
          <a:off x="5581474" y="938647"/>
          <a:ext cx="255628" cy="449128"/>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586611" y="1009301"/>
        <a:ext cx="178940" cy="269476"/>
      </dsp:txXfrm>
    </dsp:sp>
    <dsp:sp modelId="{F8B6E135-ADAA-EF44-879A-9CCE67C04F1A}">
      <dsp:nvSpPr>
        <dsp:cNvPr id="0" name=""/>
        <dsp:cNvSpPr/>
      </dsp:nvSpPr>
      <dsp:spPr>
        <a:xfrm>
          <a:off x="5822723" y="907931"/>
          <a:ext cx="1517908" cy="1517908"/>
        </a:xfrm>
        <a:prstGeom prst="ellipse">
          <a:avLst/>
        </a:prstGeom>
        <a:solidFill>
          <a:schemeClr val="bg1"/>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80000"/>
            </a:lnSpc>
            <a:spcBef>
              <a:spcPct val="0"/>
            </a:spcBef>
            <a:spcAft>
              <a:spcPct val="35000"/>
            </a:spcAft>
          </a:pPr>
          <a:r>
            <a:rPr lang="en-US" sz="1200" b="0" i="0" kern="1200" cap="none" baseline="0" dirty="0">
              <a:solidFill>
                <a:srgbClr val="0082CA"/>
              </a:solidFill>
              <a:latin typeface=""/>
            </a:rPr>
            <a:t>business process enhancement</a:t>
          </a:r>
        </a:p>
      </dsp:txBody>
      <dsp:txXfrm>
        <a:off x="6045015" y="1130223"/>
        <a:ext cx="1073324" cy="1073324"/>
      </dsp:txXfrm>
    </dsp:sp>
    <dsp:sp modelId="{9289D33E-1FCE-DE44-9030-A3B70971026F}">
      <dsp:nvSpPr>
        <dsp:cNvPr id="0" name=""/>
        <dsp:cNvSpPr/>
      </dsp:nvSpPr>
      <dsp:spPr>
        <a:xfrm rot="5399998">
          <a:off x="6451171" y="2440128"/>
          <a:ext cx="261013" cy="449128"/>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6490323" y="2490802"/>
        <a:ext cx="182709" cy="269476"/>
      </dsp:txXfrm>
    </dsp:sp>
    <dsp:sp modelId="{DD601DF9-F1D7-9D41-9E74-3362962905D4}">
      <dsp:nvSpPr>
        <dsp:cNvPr id="0" name=""/>
        <dsp:cNvSpPr/>
      </dsp:nvSpPr>
      <dsp:spPr>
        <a:xfrm>
          <a:off x="5822724" y="2918319"/>
          <a:ext cx="1517908" cy="1517908"/>
        </a:xfrm>
        <a:prstGeom prst="ellipse">
          <a:avLst/>
        </a:prstGeom>
        <a:solidFill>
          <a:schemeClr val="bg1"/>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80000"/>
            </a:lnSpc>
            <a:spcBef>
              <a:spcPct val="0"/>
            </a:spcBef>
            <a:spcAft>
              <a:spcPct val="35000"/>
            </a:spcAft>
          </a:pPr>
          <a:r>
            <a:rPr lang="en-US" sz="1100" b="0" i="0" kern="1200" cap="none" baseline="0" dirty="0">
              <a:solidFill>
                <a:srgbClr val="0082CA"/>
              </a:solidFill>
              <a:latin typeface="Avenir LT Std 55 Roman"/>
              <a:cs typeface="Avenir LT Std 55 Roman"/>
            </a:rPr>
            <a:t>enterprise risk management </a:t>
          </a:r>
          <a:br>
            <a:rPr lang="en-US" sz="1100" b="0" i="0" kern="1200" cap="none" baseline="0" dirty="0">
              <a:solidFill>
                <a:srgbClr val="0082CA"/>
              </a:solidFill>
              <a:latin typeface="Avenir LT Std 55 Roman"/>
              <a:cs typeface="Avenir LT Std 55 Roman"/>
            </a:rPr>
          </a:br>
          <a:r>
            <a:rPr lang="en-US" sz="1100" b="0" i="0" kern="1200" cap="none" baseline="0" dirty="0">
              <a:solidFill>
                <a:srgbClr val="0082CA"/>
              </a:solidFill>
              <a:latin typeface="Avenir LT Std 55 Roman"/>
              <a:cs typeface="Avenir LT Std 55 Roman"/>
            </a:rPr>
            <a:t>&amp; internal audit</a:t>
          </a:r>
        </a:p>
      </dsp:txBody>
      <dsp:txXfrm>
        <a:off x="6045016" y="3140611"/>
        <a:ext cx="1073324" cy="1073324"/>
      </dsp:txXfrm>
    </dsp:sp>
    <dsp:sp modelId="{7A9EDBB1-DF3F-CB42-9F19-4A8D6617EEEB}">
      <dsp:nvSpPr>
        <dsp:cNvPr id="0" name=""/>
        <dsp:cNvSpPr/>
      </dsp:nvSpPr>
      <dsp:spPr>
        <a:xfrm rot="9015163">
          <a:off x="5595296" y="3944134"/>
          <a:ext cx="252946" cy="449128"/>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5666180" y="4015134"/>
        <a:ext cx="177062" cy="269476"/>
      </dsp:txXfrm>
    </dsp:sp>
    <dsp:sp modelId="{A8BF9F1F-8D91-B14E-BCF1-3D64EA025969}">
      <dsp:nvSpPr>
        <dsp:cNvPr id="0" name=""/>
        <dsp:cNvSpPr/>
      </dsp:nvSpPr>
      <dsp:spPr>
        <a:xfrm>
          <a:off x="4090476" y="3908272"/>
          <a:ext cx="1517908" cy="1517908"/>
        </a:xfrm>
        <a:prstGeom prst="ellipse">
          <a:avLst/>
        </a:prstGeom>
        <a:solidFill>
          <a:schemeClr val="bg1"/>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ts val="1700"/>
            </a:lnSpc>
            <a:spcBef>
              <a:spcPct val="0"/>
            </a:spcBef>
            <a:spcAft>
              <a:spcPct val="35000"/>
            </a:spcAft>
          </a:pPr>
          <a:r>
            <a:rPr lang="en-US" sz="1400" b="0" i="0" kern="1200" cap="none" baseline="0" dirty="0">
              <a:solidFill>
                <a:srgbClr val="0082CA"/>
              </a:solidFill>
              <a:latin typeface=""/>
            </a:rPr>
            <a:t>corporate governance</a:t>
          </a:r>
        </a:p>
      </dsp:txBody>
      <dsp:txXfrm>
        <a:off x="4312768" y="4130564"/>
        <a:ext cx="1073324" cy="1073324"/>
      </dsp:txXfrm>
    </dsp:sp>
    <dsp:sp modelId="{0A489130-540A-5241-A865-DC2D1CA0D7BA}">
      <dsp:nvSpPr>
        <dsp:cNvPr id="0" name=""/>
        <dsp:cNvSpPr/>
      </dsp:nvSpPr>
      <dsp:spPr>
        <a:xfrm rot="12600000">
          <a:off x="3861757" y="3946223"/>
          <a:ext cx="255628" cy="449128"/>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3933308" y="4055221"/>
        <a:ext cx="178940" cy="269476"/>
      </dsp:txXfrm>
    </dsp:sp>
    <dsp:sp modelId="{5BED4EE1-27A7-F24C-B2A7-B7A71061705A}">
      <dsp:nvSpPr>
        <dsp:cNvPr id="0" name=""/>
        <dsp:cNvSpPr/>
      </dsp:nvSpPr>
      <dsp:spPr>
        <a:xfrm>
          <a:off x="2358228" y="2908159"/>
          <a:ext cx="1517908" cy="1517908"/>
        </a:xfrm>
        <a:prstGeom prst="ellipse">
          <a:avLst/>
        </a:prstGeom>
        <a:solidFill>
          <a:schemeClr val="bg1"/>
        </a:solidFill>
        <a:ln>
          <a:noFill/>
        </a:ln>
        <a:effectLst>
          <a:glow>
            <a:schemeClr val="accent6">
              <a:satMod val="175000"/>
            </a:schemeClr>
          </a:glow>
        </a:effectLst>
        <a:scene3d>
          <a:camera prst="orthographicFront">
            <a:rot lat="0" lon="0" rev="0"/>
          </a:camera>
          <a:lightRig rig="threePt" dir="t">
            <a:rot lat="0" lon="0" rev="1200000"/>
          </a:lightRig>
        </a:scene3d>
        <a:sp3d>
          <a:bevelT w="0" h="25400"/>
          <a:bevelB w="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ts val="1700"/>
            </a:lnSpc>
            <a:spcBef>
              <a:spcPct val="0"/>
            </a:spcBef>
            <a:spcAft>
              <a:spcPct val="35000"/>
            </a:spcAft>
          </a:pPr>
          <a:r>
            <a:rPr lang="en-US" sz="1400" b="0" i="0" kern="1200" cap="none" baseline="0" dirty="0">
              <a:solidFill>
                <a:srgbClr val="0082CA"/>
              </a:solidFill>
              <a:latin typeface=""/>
            </a:rPr>
            <a:t>technology advisory</a:t>
          </a:r>
        </a:p>
      </dsp:txBody>
      <dsp:txXfrm>
        <a:off x="2580520" y="3130451"/>
        <a:ext cx="1073324" cy="1073324"/>
      </dsp:txXfrm>
    </dsp:sp>
    <dsp:sp modelId="{2EB42660-AF07-D94C-9FD5-06B878554151}">
      <dsp:nvSpPr>
        <dsp:cNvPr id="0" name=""/>
        <dsp:cNvSpPr/>
      </dsp:nvSpPr>
      <dsp:spPr>
        <a:xfrm rot="16200000">
          <a:off x="2989368" y="2449670"/>
          <a:ext cx="255628" cy="449128"/>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3027712" y="2577840"/>
        <a:ext cx="178940" cy="269476"/>
      </dsp:txXfrm>
    </dsp:sp>
    <dsp:sp modelId="{2CBD4723-E233-704A-A953-C637F543F822}">
      <dsp:nvSpPr>
        <dsp:cNvPr id="0" name=""/>
        <dsp:cNvSpPr/>
      </dsp:nvSpPr>
      <dsp:spPr>
        <a:xfrm>
          <a:off x="2358228" y="907931"/>
          <a:ext cx="1517908" cy="1517908"/>
        </a:xfrm>
        <a:prstGeom prst="ellipse">
          <a:avLst/>
        </a:prstGeom>
        <a:solidFill>
          <a:schemeClr val="bg1"/>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ts val="1700"/>
            </a:lnSpc>
            <a:spcBef>
              <a:spcPct val="0"/>
            </a:spcBef>
            <a:spcAft>
              <a:spcPct val="35000"/>
            </a:spcAft>
          </a:pPr>
          <a:r>
            <a:rPr lang="en-US" sz="1400" kern="1200" dirty="0">
              <a:solidFill>
                <a:srgbClr val="0082CA"/>
              </a:solidFill>
              <a:latin typeface=""/>
            </a:rPr>
            <a:t>fraud prevention</a:t>
          </a:r>
        </a:p>
      </dsp:txBody>
      <dsp:txXfrm>
        <a:off x="2580520" y="1130223"/>
        <a:ext cx="1073324" cy="1073324"/>
      </dsp:txXfrm>
    </dsp:sp>
    <dsp:sp modelId="{92095793-7144-B84B-8776-DBACC75E4542}">
      <dsp:nvSpPr>
        <dsp:cNvPr id="0" name=""/>
        <dsp:cNvSpPr/>
      </dsp:nvSpPr>
      <dsp:spPr>
        <a:xfrm rot="19800000">
          <a:off x="3849226" y="945882"/>
          <a:ext cx="255628" cy="449128"/>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threePt" dir="t">
            <a:rot lat="0" lon="0" rev="1200000"/>
          </a:lightRig>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3854363" y="1054880"/>
        <a:ext cx="178940" cy="26947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8C98EF-EA28-4512-8CA4-48BBCB215954}" type="datetimeFigureOut">
              <a:rPr lang="en-US" smtClean="0"/>
              <a:t>4/1/2021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421FA9F-5082-4CBE-9E43-03AED42C8659}" type="slidenum">
              <a:rPr lang="en-US" smtClean="0"/>
              <a:t>‹#›</a:t>
            </a:fld>
            <a:endParaRPr lang="en-US" dirty="0"/>
          </a:p>
        </p:txBody>
      </p:sp>
    </p:spTree>
    <p:extLst>
      <p:ext uri="{BB962C8B-B14F-4D97-AF65-F5344CB8AC3E}">
        <p14:creationId xmlns:p14="http://schemas.microsoft.com/office/powerpoint/2010/main" val="915572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11F13DE-35D9-47A8-9B30-C43A74305D9E}" type="datetimeFigureOut">
              <a:rPr lang="en-US" smtClean="0"/>
              <a:t>4/1/2021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0F4C8F5-3702-4A60-9DB4-9A4302747FBA}" type="slidenum">
              <a:rPr lang="en-US" smtClean="0"/>
              <a:t>‹#›</a:t>
            </a:fld>
            <a:endParaRPr lang="en-US" dirty="0"/>
          </a:p>
        </p:txBody>
      </p:sp>
    </p:spTree>
    <p:extLst>
      <p:ext uri="{BB962C8B-B14F-4D97-AF65-F5344CB8AC3E}">
        <p14:creationId xmlns:p14="http://schemas.microsoft.com/office/powerpoint/2010/main" val="705493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1</a:t>
            </a:fld>
            <a:endParaRPr lang="en-US" dirty="0"/>
          </a:p>
        </p:txBody>
      </p:sp>
    </p:spTree>
    <p:extLst>
      <p:ext uri="{BB962C8B-B14F-4D97-AF65-F5344CB8AC3E}">
        <p14:creationId xmlns:p14="http://schemas.microsoft.com/office/powerpoint/2010/main" val="161261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Answer: D</a:t>
            </a:r>
          </a:p>
        </p:txBody>
      </p:sp>
      <p:sp>
        <p:nvSpPr>
          <p:cNvPr id="4" name="Slide Number Placeholder 3"/>
          <p:cNvSpPr>
            <a:spLocks noGrp="1"/>
          </p:cNvSpPr>
          <p:nvPr>
            <p:ph type="sldNum" sz="quarter" idx="10"/>
          </p:nvPr>
        </p:nvSpPr>
        <p:spPr/>
        <p:txBody>
          <a:bodyPr/>
          <a:lstStyle/>
          <a:p>
            <a:fld id="{D0F4C8F5-3702-4A60-9DB4-9A4302747FBA}" type="slidenum">
              <a:rPr lang="en-US" smtClean="0"/>
              <a:t>10</a:t>
            </a:fld>
            <a:endParaRPr lang="en-US" dirty="0"/>
          </a:p>
        </p:txBody>
      </p:sp>
    </p:spTree>
    <p:extLst>
      <p:ext uri="{BB962C8B-B14F-4D97-AF65-F5344CB8AC3E}">
        <p14:creationId xmlns:p14="http://schemas.microsoft.com/office/powerpoint/2010/main" val="315047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11</a:t>
            </a:fld>
            <a:endParaRPr lang="en-US" dirty="0"/>
          </a:p>
        </p:txBody>
      </p:sp>
    </p:spTree>
    <p:extLst>
      <p:ext uri="{BB962C8B-B14F-4D97-AF65-F5344CB8AC3E}">
        <p14:creationId xmlns:p14="http://schemas.microsoft.com/office/powerpoint/2010/main" val="111274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12</a:t>
            </a:fld>
            <a:endParaRPr lang="en-US" dirty="0"/>
          </a:p>
        </p:txBody>
      </p:sp>
    </p:spTree>
    <p:extLst>
      <p:ext uri="{BB962C8B-B14F-4D97-AF65-F5344CB8AC3E}">
        <p14:creationId xmlns:p14="http://schemas.microsoft.com/office/powerpoint/2010/main" val="30451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13</a:t>
            </a:fld>
            <a:endParaRPr lang="en-US" dirty="0"/>
          </a:p>
        </p:txBody>
      </p:sp>
    </p:spTree>
    <p:extLst>
      <p:ext uri="{BB962C8B-B14F-4D97-AF65-F5344CB8AC3E}">
        <p14:creationId xmlns:p14="http://schemas.microsoft.com/office/powerpoint/2010/main" val="427601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14</a:t>
            </a:fld>
            <a:endParaRPr lang="en-US" dirty="0"/>
          </a:p>
        </p:txBody>
      </p:sp>
    </p:spTree>
    <p:extLst>
      <p:ext uri="{BB962C8B-B14F-4D97-AF65-F5344CB8AC3E}">
        <p14:creationId xmlns:p14="http://schemas.microsoft.com/office/powerpoint/2010/main" val="2382562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15</a:t>
            </a:fld>
            <a:endParaRPr lang="en-US" dirty="0"/>
          </a:p>
        </p:txBody>
      </p:sp>
    </p:spTree>
    <p:extLst>
      <p:ext uri="{BB962C8B-B14F-4D97-AF65-F5344CB8AC3E}">
        <p14:creationId xmlns:p14="http://schemas.microsoft.com/office/powerpoint/2010/main" val="24205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16</a:t>
            </a:fld>
            <a:endParaRPr lang="en-US" dirty="0"/>
          </a:p>
        </p:txBody>
      </p:sp>
    </p:spTree>
    <p:extLst>
      <p:ext uri="{BB962C8B-B14F-4D97-AF65-F5344CB8AC3E}">
        <p14:creationId xmlns:p14="http://schemas.microsoft.com/office/powerpoint/2010/main" val="401589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sz="1800" b="1"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17</a:t>
            </a:fld>
            <a:endParaRPr lang="en-US" dirty="0"/>
          </a:p>
        </p:txBody>
      </p:sp>
    </p:spTree>
    <p:extLst>
      <p:ext uri="{BB962C8B-B14F-4D97-AF65-F5344CB8AC3E}">
        <p14:creationId xmlns:p14="http://schemas.microsoft.com/office/powerpoint/2010/main" val="3211249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D</a:t>
            </a:r>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18</a:t>
            </a:fld>
            <a:endParaRPr lang="en-US" dirty="0"/>
          </a:p>
        </p:txBody>
      </p:sp>
    </p:spTree>
    <p:extLst>
      <p:ext uri="{BB962C8B-B14F-4D97-AF65-F5344CB8AC3E}">
        <p14:creationId xmlns:p14="http://schemas.microsoft.com/office/powerpoint/2010/main" val="893365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19</a:t>
            </a:fld>
            <a:endParaRPr lang="en-US" dirty="0"/>
          </a:p>
        </p:txBody>
      </p:sp>
    </p:spTree>
    <p:extLst>
      <p:ext uri="{BB962C8B-B14F-4D97-AF65-F5344CB8AC3E}">
        <p14:creationId xmlns:p14="http://schemas.microsoft.com/office/powerpoint/2010/main" val="111538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2</a:t>
            </a:fld>
            <a:endParaRPr lang="en-US" dirty="0"/>
          </a:p>
        </p:txBody>
      </p:sp>
    </p:spTree>
    <p:extLst>
      <p:ext uri="{BB962C8B-B14F-4D97-AF65-F5344CB8AC3E}">
        <p14:creationId xmlns:p14="http://schemas.microsoft.com/office/powerpoint/2010/main" val="3129138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20</a:t>
            </a:fld>
            <a:endParaRPr lang="en-US" dirty="0"/>
          </a:p>
        </p:txBody>
      </p:sp>
    </p:spTree>
    <p:extLst>
      <p:ext uri="{BB962C8B-B14F-4D97-AF65-F5344CB8AC3E}">
        <p14:creationId xmlns:p14="http://schemas.microsoft.com/office/powerpoint/2010/main" val="301331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4C8F5-3702-4A60-9DB4-9A4302747FBA}" type="slidenum">
              <a:rPr lang="en-US" smtClean="0"/>
              <a:t>21</a:t>
            </a:fld>
            <a:endParaRPr lang="en-US" dirty="0"/>
          </a:p>
        </p:txBody>
      </p:sp>
    </p:spTree>
    <p:extLst>
      <p:ext uri="{BB962C8B-B14F-4D97-AF65-F5344CB8AC3E}">
        <p14:creationId xmlns:p14="http://schemas.microsoft.com/office/powerpoint/2010/main" val="1420887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22</a:t>
            </a:fld>
            <a:endParaRPr lang="en-US" dirty="0"/>
          </a:p>
        </p:txBody>
      </p:sp>
    </p:spTree>
    <p:extLst>
      <p:ext uri="{BB962C8B-B14F-4D97-AF65-F5344CB8AC3E}">
        <p14:creationId xmlns:p14="http://schemas.microsoft.com/office/powerpoint/2010/main" val="394373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0F4C8F5-3702-4A60-9DB4-9A4302747FBA}" type="slidenum">
              <a:rPr lang="en-US" smtClean="0"/>
              <a:t>23</a:t>
            </a:fld>
            <a:endParaRPr lang="en-US" dirty="0"/>
          </a:p>
        </p:txBody>
      </p:sp>
    </p:spTree>
    <p:extLst>
      <p:ext uri="{BB962C8B-B14F-4D97-AF65-F5344CB8AC3E}">
        <p14:creationId xmlns:p14="http://schemas.microsoft.com/office/powerpoint/2010/main" val="1920967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24</a:t>
            </a:fld>
            <a:endParaRPr lang="en-US" dirty="0"/>
          </a:p>
        </p:txBody>
      </p:sp>
    </p:spTree>
    <p:extLst>
      <p:ext uri="{BB962C8B-B14F-4D97-AF65-F5344CB8AC3E}">
        <p14:creationId xmlns:p14="http://schemas.microsoft.com/office/powerpoint/2010/main" val="250908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25</a:t>
            </a:fld>
            <a:endParaRPr lang="en-US" dirty="0"/>
          </a:p>
        </p:txBody>
      </p:sp>
    </p:spTree>
    <p:extLst>
      <p:ext uri="{BB962C8B-B14F-4D97-AF65-F5344CB8AC3E}">
        <p14:creationId xmlns:p14="http://schemas.microsoft.com/office/powerpoint/2010/main" val="1026951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26</a:t>
            </a:fld>
            <a:endParaRPr lang="en-US" dirty="0"/>
          </a:p>
        </p:txBody>
      </p:sp>
    </p:spTree>
    <p:extLst>
      <p:ext uri="{BB962C8B-B14F-4D97-AF65-F5344CB8AC3E}">
        <p14:creationId xmlns:p14="http://schemas.microsoft.com/office/powerpoint/2010/main" val="3446996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27</a:t>
            </a:fld>
            <a:endParaRPr lang="en-US" dirty="0"/>
          </a:p>
        </p:txBody>
      </p:sp>
    </p:spTree>
    <p:extLst>
      <p:ext uri="{BB962C8B-B14F-4D97-AF65-F5344CB8AC3E}">
        <p14:creationId xmlns:p14="http://schemas.microsoft.com/office/powerpoint/2010/main" val="2360045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False</a:t>
            </a:r>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28</a:t>
            </a:fld>
            <a:endParaRPr lang="en-US" dirty="0"/>
          </a:p>
        </p:txBody>
      </p:sp>
    </p:spTree>
    <p:extLst>
      <p:ext uri="{BB962C8B-B14F-4D97-AF65-F5344CB8AC3E}">
        <p14:creationId xmlns:p14="http://schemas.microsoft.com/office/powerpoint/2010/main" val="210827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29</a:t>
            </a:fld>
            <a:endParaRPr lang="en-US" dirty="0"/>
          </a:p>
        </p:txBody>
      </p:sp>
    </p:spTree>
    <p:extLst>
      <p:ext uri="{BB962C8B-B14F-4D97-AF65-F5344CB8AC3E}">
        <p14:creationId xmlns:p14="http://schemas.microsoft.com/office/powerpoint/2010/main" val="180294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3</a:t>
            </a:fld>
            <a:endParaRPr lang="en-US" dirty="0"/>
          </a:p>
        </p:txBody>
      </p:sp>
    </p:spTree>
    <p:extLst>
      <p:ext uri="{BB962C8B-B14F-4D97-AF65-F5344CB8AC3E}">
        <p14:creationId xmlns:p14="http://schemas.microsoft.com/office/powerpoint/2010/main" val="1347213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30</a:t>
            </a:fld>
            <a:endParaRPr lang="en-US" dirty="0"/>
          </a:p>
        </p:txBody>
      </p:sp>
    </p:spTree>
    <p:extLst>
      <p:ext uri="{BB962C8B-B14F-4D97-AF65-F5344CB8AC3E}">
        <p14:creationId xmlns:p14="http://schemas.microsoft.com/office/powerpoint/2010/main" val="2209218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4C8F5-3702-4A60-9DB4-9A4302747FBA}" type="slidenum">
              <a:rPr lang="en-US" smtClean="0"/>
              <a:t>31</a:t>
            </a:fld>
            <a:endParaRPr lang="en-US" dirty="0"/>
          </a:p>
        </p:txBody>
      </p:sp>
    </p:spTree>
    <p:extLst>
      <p:ext uri="{BB962C8B-B14F-4D97-AF65-F5344CB8AC3E}">
        <p14:creationId xmlns:p14="http://schemas.microsoft.com/office/powerpoint/2010/main" val="2979053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32</a:t>
            </a:fld>
            <a:endParaRPr lang="en-US" dirty="0"/>
          </a:p>
        </p:txBody>
      </p:sp>
    </p:spTree>
    <p:extLst>
      <p:ext uri="{BB962C8B-B14F-4D97-AF65-F5344CB8AC3E}">
        <p14:creationId xmlns:p14="http://schemas.microsoft.com/office/powerpoint/2010/main" val="73937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33</a:t>
            </a:fld>
            <a:endParaRPr lang="en-US" dirty="0"/>
          </a:p>
        </p:txBody>
      </p:sp>
    </p:spTree>
    <p:extLst>
      <p:ext uri="{BB962C8B-B14F-4D97-AF65-F5344CB8AC3E}">
        <p14:creationId xmlns:p14="http://schemas.microsoft.com/office/powerpoint/2010/main" val="3970701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34</a:t>
            </a:fld>
            <a:endParaRPr lang="en-US" dirty="0"/>
          </a:p>
        </p:txBody>
      </p:sp>
    </p:spTree>
    <p:extLst>
      <p:ext uri="{BB962C8B-B14F-4D97-AF65-F5344CB8AC3E}">
        <p14:creationId xmlns:p14="http://schemas.microsoft.com/office/powerpoint/2010/main" val="3574859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D</a:t>
            </a:r>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35</a:t>
            </a:fld>
            <a:endParaRPr lang="en-US" dirty="0"/>
          </a:p>
        </p:txBody>
      </p:sp>
    </p:spTree>
    <p:extLst>
      <p:ext uri="{BB962C8B-B14F-4D97-AF65-F5344CB8AC3E}">
        <p14:creationId xmlns:p14="http://schemas.microsoft.com/office/powerpoint/2010/main" val="3046264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36</a:t>
            </a:fld>
            <a:endParaRPr lang="en-US" dirty="0"/>
          </a:p>
        </p:txBody>
      </p:sp>
    </p:spTree>
    <p:extLst>
      <p:ext uri="{BB962C8B-B14F-4D97-AF65-F5344CB8AC3E}">
        <p14:creationId xmlns:p14="http://schemas.microsoft.com/office/powerpoint/2010/main" val="190158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37</a:t>
            </a:fld>
            <a:endParaRPr lang="en-US" dirty="0"/>
          </a:p>
        </p:txBody>
      </p:sp>
    </p:spTree>
    <p:extLst>
      <p:ext uri="{BB962C8B-B14F-4D97-AF65-F5344CB8AC3E}">
        <p14:creationId xmlns:p14="http://schemas.microsoft.com/office/powerpoint/2010/main" val="907517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38</a:t>
            </a:fld>
            <a:endParaRPr lang="en-US" dirty="0"/>
          </a:p>
        </p:txBody>
      </p:sp>
    </p:spTree>
    <p:extLst>
      <p:ext uri="{BB962C8B-B14F-4D97-AF65-F5344CB8AC3E}">
        <p14:creationId xmlns:p14="http://schemas.microsoft.com/office/powerpoint/2010/main" val="323141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 D</a:t>
            </a:r>
            <a:endParaRPr lang="en-US" b="1" dirty="0"/>
          </a:p>
        </p:txBody>
      </p:sp>
      <p:sp>
        <p:nvSpPr>
          <p:cNvPr id="4" name="Slide Number Placeholder 3"/>
          <p:cNvSpPr>
            <a:spLocks noGrp="1"/>
          </p:cNvSpPr>
          <p:nvPr>
            <p:ph type="sldNum" sz="quarter" idx="10"/>
          </p:nvPr>
        </p:nvSpPr>
        <p:spPr/>
        <p:txBody>
          <a:bodyPr/>
          <a:lstStyle/>
          <a:p>
            <a:fld id="{D0F4C8F5-3702-4A60-9DB4-9A4302747FBA}" type="slidenum">
              <a:rPr lang="en-US" smtClean="0"/>
              <a:t>4</a:t>
            </a:fld>
            <a:endParaRPr lang="en-US" dirty="0"/>
          </a:p>
        </p:txBody>
      </p:sp>
    </p:spTree>
    <p:extLst>
      <p:ext uri="{BB962C8B-B14F-4D97-AF65-F5344CB8AC3E}">
        <p14:creationId xmlns:p14="http://schemas.microsoft.com/office/powerpoint/2010/main" val="315341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5</a:t>
            </a:fld>
            <a:endParaRPr lang="en-US" dirty="0"/>
          </a:p>
        </p:txBody>
      </p:sp>
    </p:spTree>
    <p:extLst>
      <p:ext uri="{BB962C8B-B14F-4D97-AF65-F5344CB8AC3E}">
        <p14:creationId xmlns:p14="http://schemas.microsoft.com/office/powerpoint/2010/main" val="325424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4C8F5-3702-4A60-9DB4-9A4302747FBA}" type="slidenum">
              <a:rPr lang="en-US" smtClean="0"/>
              <a:t>6</a:t>
            </a:fld>
            <a:endParaRPr lang="en-US" dirty="0"/>
          </a:p>
        </p:txBody>
      </p:sp>
    </p:spTree>
    <p:extLst>
      <p:ext uri="{BB962C8B-B14F-4D97-AF65-F5344CB8AC3E}">
        <p14:creationId xmlns:p14="http://schemas.microsoft.com/office/powerpoint/2010/main" val="1414480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7</a:t>
            </a:fld>
            <a:endParaRPr lang="en-US" dirty="0"/>
          </a:p>
        </p:txBody>
      </p:sp>
    </p:spTree>
    <p:extLst>
      <p:ext uri="{BB962C8B-B14F-4D97-AF65-F5344CB8AC3E}">
        <p14:creationId xmlns:p14="http://schemas.microsoft.com/office/powerpoint/2010/main" val="353469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D0F4C8F5-3702-4A60-9DB4-9A4302747FBA}" type="slidenum">
              <a:rPr lang="en-US" smtClean="0"/>
              <a:t>8</a:t>
            </a:fld>
            <a:endParaRPr lang="en-US" dirty="0"/>
          </a:p>
        </p:txBody>
      </p:sp>
    </p:spTree>
    <p:extLst>
      <p:ext uri="{BB962C8B-B14F-4D97-AF65-F5344CB8AC3E}">
        <p14:creationId xmlns:p14="http://schemas.microsoft.com/office/powerpoint/2010/main" val="900529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4C8F5-3702-4A60-9DB4-9A4302747FBA}" type="slidenum">
              <a:rPr lang="en-US" smtClean="0"/>
              <a:t>9</a:t>
            </a:fld>
            <a:endParaRPr lang="en-US" dirty="0"/>
          </a:p>
        </p:txBody>
      </p:sp>
    </p:spTree>
    <p:extLst>
      <p:ext uri="{BB962C8B-B14F-4D97-AF65-F5344CB8AC3E}">
        <p14:creationId xmlns:p14="http://schemas.microsoft.com/office/powerpoint/2010/main" val="4012466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7" name="Picture 6" descr="REDW-106_PPTGeneralGraph_rgb.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49300" r="16357" b="1"/>
          <a:stretch/>
        </p:blipFill>
        <p:spPr>
          <a:xfrm>
            <a:off x="1" y="3729160"/>
            <a:ext cx="6864926" cy="3120778"/>
          </a:xfrm>
          <a:prstGeom prst="rect">
            <a:avLst/>
          </a:prstGeom>
        </p:spPr>
      </p:pic>
      <p:sp>
        <p:nvSpPr>
          <p:cNvPr id="12" name="Rectangle 11"/>
          <p:cNvSpPr/>
          <p:nvPr/>
        </p:nvSpPr>
        <p:spPr>
          <a:xfrm>
            <a:off x="0" y="1913469"/>
            <a:ext cx="9144000" cy="1815693"/>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5" name="Title 4"/>
          <p:cNvSpPr>
            <a:spLocks noGrp="1"/>
          </p:cNvSpPr>
          <p:nvPr>
            <p:ph type="title" hasCustomPrompt="1"/>
          </p:nvPr>
        </p:nvSpPr>
        <p:spPr>
          <a:xfrm>
            <a:off x="609600" y="685800"/>
            <a:ext cx="8229600" cy="1143000"/>
          </a:xfrm>
        </p:spPr>
        <p:txBody>
          <a:bodyPr/>
          <a:lstStyle>
            <a:lvl1pPr algn="r">
              <a:lnSpc>
                <a:spcPct val="100000"/>
              </a:lnSpc>
              <a:defRPr>
                <a:solidFill>
                  <a:srgbClr val="0570B8"/>
                </a:solidFill>
                <a:latin typeface="+mj-lt"/>
              </a:defRPr>
            </a:lvl1pPr>
          </a:lstStyle>
          <a:p>
            <a:r>
              <a:rPr lang="en-US" dirty="0" smtClean="0"/>
              <a:t>Click to add title</a:t>
            </a:r>
            <a:endParaRPr lang="en-US" dirty="0"/>
          </a:p>
        </p:txBody>
      </p:sp>
      <p:sp>
        <p:nvSpPr>
          <p:cNvPr id="8" name="Text Placeholder 7"/>
          <p:cNvSpPr>
            <a:spLocks noGrp="1"/>
          </p:cNvSpPr>
          <p:nvPr>
            <p:ph type="body" sz="quarter" idx="14" hasCustomPrompt="1"/>
          </p:nvPr>
        </p:nvSpPr>
        <p:spPr>
          <a:xfrm>
            <a:off x="2771775" y="4114800"/>
            <a:ext cx="6067426" cy="1981200"/>
          </a:xfrm>
        </p:spPr>
        <p:txBody>
          <a:bodyPr>
            <a:normAutofit/>
          </a:bodyPr>
          <a:lstStyle>
            <a:lvl1pPr marL="0" indent="0" algn="r">
              <a:buNone/>
              <a:defRPr sz="1800">
                <a:solidFill>
                  <a:schemeClr val="accent5"/>
                </a:solidFill>
              </a:defRPr>
            </a:lvl1pPr>
          </a:lstStyle>
          <a:p>
            <a:pPr lvl="0"/>
            <a:r>
              <a:rPr lang="en-US" dirty="0" smtClean="0"/>
              <a:t>Click to add copy</a:t>
            </a:r>
          </a:p>
        </p:txBody>
      </p:sp>
      <p:sp>
        <p:nvSpPr>
          <p:cNvPr id="9" name="Rectangle 8"/>
          <p:cNvSpPr/>
          <p:nvPr userDrawn="1"/>
        </p:nvSpPr>
        <p:spPr>
          <a:xfrm>
            <a:off x="0" y="6451684"/>
            <a:ext cx="9144000" cy="253916"/>
          </a:xfrm>
          <a:prstGeom prst="rect">
            <a:avLst/>
          </a:prstGeom>
        </p:spPr>
        <p:txBody>
          <a:bodyPr wrap="square">
            <a:spAutoFit/>
          </a:bodyPr>
          <a:lstStyle/>
          <a:p>
            <a:pPr algn="ctr"/>
            <a:r>
              <a:rPr lang="en-US" sz="1050" baseline="0" dirty="0" smtClean="0">
                <a:solidFill>
                  <a:srgbClr val="595959"/>
                </a:solidFill>
              </a:rPr>
              <a:t>The information provided herein is for informational purposes only and should not be construed as financial, investment, tax, accounting or legal advice.</a:t>
            </a:r>
            <a:endParaRPr lang="en-US" sz="1050" baseline="0" dirty="0">
              <a:solidFill>
                <a:srgbClr val="595959"/>
              </a:solidFil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05002"/>
            <a:ext cx="9144000" cy="1811867"/>
          </a:xfrm>
          <a:prstGeom prst="rect">
            <a:avLst/>
          </a:prstGeom>
        </p:spPr>
      </p:pic>
      <p:sp>
        <p:nvSpPr>
          <p:cNvPr id="6" name="Slide Number Placeholder 5"/>
          <p:cNvSpPr>
            <a:spLocks noGrp="1"/>
          </p:cNvSpPr>
          <p:nvPr>
            <p:ph type="sldNum" sz="quarter" idx="17"/>
          </p:nvPr>
        </p:nvSpPr>
        <p:spPr/>
        <p:txBody>
          <a:bodyPr/>
          <a:lstStyle/>
          <a:p>
            <a:fld id="{2EE9643E-C717-4BB6-89A0-1800B25EB49E}"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3997750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14" name="Picture 13" descr="REDW-106_PPTGeneralGraph_rgb.jpg"/>
          <p:cNvPicPr>
            <a:picLocks noChangeAspect="1"/>
          </p:cNvPicPr>
          <p:nvPr/>
        </p:nvPicPr>
        <p:blipFill rotWithShape="1">
          <a:blip r:embed="rId2">
            <a:extLst>
              <a:ext uri="{28A0092B-C50C-407E-A947-70E740481C1C}">
                <a14:useLocalDpi xmlns:a14="http://schemas.microsoft.com/office/drawing/2010/main" val="0"/>
              </a:ext>
            </a:extLst>
          </a:blip>
          <a:srcRect t="49300" r="16357" b="1"/>
          <a:stretch/>
        </p:blipFill>
        <p:spPr>
          <a:xfrm>
            <a:off x="0" y="3729160"/>
            <a:ext cx="6864926" cy="3120778"/>
          </a:xfrm>
          <a:prstGeom prst="rect">
            <a:avLst/>
          </a:prstGeom>
        </p:spPr>
      </p:pic>
      <p:sp>
        <p:nvSpPr>
          <p:cNvPr id="12" name="Rectangle 11"/>
          <p:cNvSpPr/>
          <p:nvPr/>
        </p:nvSpPr>
        <p:spPr>
          <a:xfrm>
            <a:off x="0" y="1913467"/>
            <a:ext cx="9144000" cy="1815693"/>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858380" y="4181557"/>
            <a:ext cx="5176009" cy="2208297"/>
          </a:xfrm>
          <a:prstGeom prst="rect">
            <a:avLst/>
          </a:prstGeom>
          <a:noFill/>
        </p:spPr>
        <p:txBody>
          <a:bodyPr wrap="square" rtlCol="0">
            <a:spAutoFit/>
          </a:bodyPr>
          <a:lstStyle/>
          <a:p>
            <a:pPr algn="r">
              <a:lnSpc>
                <a:spcPts val="5400"/>
              </a:lnSpc>
              <a:spcAft>
                <a:spcPts val="0"/>
              </a:spcAft>
            </a:pPr>
            <a:r>
              <a:rPr lang="en-US" sz="6000" spc="-150" dirty="0">
                <a:solidFill>
                  <a:srgbClr val="0093D0"/>
                </a:solidFill>
                <a:latin typeface="Avenir LT Std 65 Medium"/>
                <a:cs typeface="Avenir LT Std 65 Medium"/>
              </a:rPr>
              <a:t>minds </a:t>
            </a:r>
          </a:p>
          <a:p>
            <a:pPr algn="r">
              <a:lnSpc>
                <a:spcPts val="5400"/>
              </a:lnSpc>
              <a:spcAft>
                <a:spcPts val="0"/>
              </a:spcAft>
            </a:pPr>
            <a:r>
              <a:rPr lang="en-US" sz="6000" spc="-150" dirty="0">
                <a:solidFill>
                  <a:srgbClr val="0093D0"/>
                </a:solidFill>
                <a:latin typeface="Avenir LT Std 65 Medium"/>
                <a:cs typeface="Avenir LT Std 65 Medium"/>
              </a:rPr>
              <a:t>over what </a:t>
            </a:r>
          </a:p>
          <a:p>
            <a:pPr algn="r">
              <a:lnSpc>
                <a:spcPts val="5400"/>
              </a:lnSpc>
              <a:spcAft>
                <a:spcPts val="0"/>
              </a:spcAft>
            </a:pPr>
            <a:r>
              <a:rPr lang="en-US" sz="6000" spc="-150" dirty="0">
                <a:solidFill>
                  <a:srgbClr val="0093D0"/>
                </a:solidFill>
                <a:latin typeface="Avenir LT Std 65 Medium"/>
                <a:cs typeface="Avenir LT Std 65 Medium"/>
              </a:rPr>
              <a:t>matters.</a:t>
            </a:r>
          </a:p>
        </p:txBody>
      </p:sp>
      <p:sp>
        <p:nvSpPr>
          <p:cNvPr id="10" name="Text Placeholder 2"/>
          <p:cNvSpPr>
            <a:spLocks noGrp="1"/>
          </p:cNvSpPr>
          <p:nvPr>
            <p:ph type="body" sz="quarter" idx="11" hasCustomPrompt="1"/>
          </p:nvPr>
        </p:nvSpPr>
        <p:spPr>
          <a:xfrm>
            <a:off x="3664860" y="2594316"/>
            <a:ext cx="5358190" cy="530830"/>
          </a:xfrm>
        </p:spPr>
        <p:txBody>
          <a:bodyPr anchor="ctr" anchorCtr="0"/>
          <a:lstStyle>
            <a:lvl1pPr marL="0" indent="0" algn="r">
              <a:buNone/>
              <a:defRPr b="0" i="0" spc="-60">
                <a:solidFill>
                  <a:schemeClr val="bg1"/>
                </a:solidFill>
                <a:latin typeface="Avenir LT Std 65 Medium"/>
                <a:cs typeface="Avenir LT Std 65 Medium"/>
              </a:defRPr>
            </a:lvl1pPr>
          </a:lstStyle>
          <a:p>
            <a:pPr lvl="0"/>
            <a:r>
              <a:rPr lang="en-US" dirty="0"/>
              <a:t>experience.</a:t>
            </a:r>
          </a:p>
        </p:txBody>
      </p:sp>
      <p:pic>
        <p:nvPicPr>
          <p:cNvPr id="11" name="Picture 10"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5049398" y="2432039"/>
            <a:ext cx="1815528" cy="907764"/>
          </a:xfrm>
          <a:prstGeom prst="rect">
            <a:avLst/>
          </a:prstGeom>
        </p:spPr>
      </p:pic>
    </p:spTree>
    <p:extLst>
      <p:ext uri="{BB962C8B-B14F-4D97-AF65-F5344CB8AC3E}">
        <p14:creationId xmlns:p14="http://schemas.microsoft.com/office/powerpoint/2010/main" val="372782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2370667"/>
            <a:ext cx="9144000" cy="1850571"/>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299965" y="2969418"/>
            <a:ext cx="1353034" cy="676517"/>
          </a:xfrm>
          <a:prstGeom prst="rect">
            <a:avLst/>
          </a:prstGeom>
        </p:spPr>
      </p:pic>
      <p:sp>
        <p:nvSpPr>
          <p:cNvPr id="5" name="Text Placeholder 4"/>
          <p:cNvSpPr>
            <a:spLocks noGrp="1"/>
          </p:cNvSpPr>
          <p:nvPr>
            <p:ph type="body" sz="quarter" idx="11" hasCustomPrompt="1"/>
          </p:nvPr>
        </p:nvSpPr>
        <p:spPr>
          <a:xfrm>
            <a:off x="1790095" y="2370667"/>
            <a:ext cx="7027334" cy="1850571"/>
          </a:xfrm>
        </p:spPr>
        <p:txBody>
          <a:bodyPr anchor="ctr" anchorCtr="0">
            <a:noAutofit/>
          </a:bodyPr>
          <a:lstStyle>
            <a:lvl1pPr marL="0" indent="0">
              <a:lnSpc>
                <a:spcPts val="2200"/>
              </a:lnSpc>
              <a:spcBef>
                <a:spcPts val="0"/>
              </a:spcBef>
              <a:buNone/>
              <a:defRPr sz="1500" b="0" i="0">
                <a:solidFill>
                  <a:schemeClr val="bg1"/>
                </a:solidFill>
                <a:latin typeface="Avenir LT Std 55 Roman"/>
                <a:cs typeface="Avenir LT Std 55 Roman"/>
              </a:defRPr>
            </a:lvl1pPr>
          </a:lstStyle>
          <a:p>
            <a:pPr lvl="0"/>
            <a:r>
              <a:rPr lang="en-US" dirty="0"/>
              <a:t>From our Albuquerque headquarters and Phoenix office, we serve the tax, business and financial consulting needs of a wide range of clients, including publicly and privately held businesses, tribes and tribal enterprises, local and state government agencies, nonprofit organizations, healthcare and financial institutions, and individuals both regionally and nationally.</a:t>
            </a:r>
          </a:p>
        </p:txBody>
      </p:sp>
      <p:sp>
        <p:nvSpPr>
          <p:cNvPr id="8" name="Slide Number Placeholder 6"/>
          <p:cNvSpPr>
            <a:spLocks noGrp="1"/>
          </p:cNvSpPr>
          <p:nvPr>
            <p:ph type="sldNum" sz="quarter" idx="12"/>
          </p:nvPr>
        </p:nvSpPr>
        <p:spPr>
          <a:xfrm>
            <a:off x="6553200" y="6356350"/>
            <a:ext cx="2133600" cy="365125"/>
          </a:xfrm>
        </p:spPr>
        <p:txBody>
          <a:bodyPr/>
          <a:lstStyle/>
          <a:p>
            <a:fld id="{2EE9643E-C717-4BB6-89A0-1800B25EB49E}"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6051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336250" y="670130"/>
            <a:ext cx="1353034" cy="676517"/>
          </a:xfrm>
          <a:prstGeom prst="rect">
            <a:avLst/>
          </a:prstGeom>
        </p:spPr>
      </p:pic>
      <p:sp>
        <p:nvSpPr>
          <p:cNvPr id="7" name="Subtitle 2"/>
          <p:cNvSpPr>
            <a:spLocks noGrp="1"/>
          </p:cNvSpPr>
          <p:nvPr>
            <p:ph type="subTitle" idx="1" hasCustomPrompt="1"/>
          </p:nvPr>
        </p:nvSpPr>
        <p:spPr>
          <a:xfrm>
            <a:off x="685800" y="1874762"/>
            <a:ext cx="7772400" cy="4730905"/>
          </a:xfrm>
        </p:spPr>
        <p:txBody>
          <a:bodyPr>
            <a:normAutofit/>
          </a:bodyPr>
          <a:lstStyle>
            <a:lvl1pPr marL="0" indent="0" algn="r">
              <a:buNone/>
              <a:defRPr sz="1800" b="0" i="0" spc="-60" baseline="0">
                <a:solidFill>
                  <a:schemeClr val="bg1">
                    <a:alpha val="40000"/>
                  </a:schemeClr>
                </a:solidFill>
                <a:latin typeface="Avenir LT Std 55 Roman"/>
                <a:cs typeface="Avenir LT Std 55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Name</a:t>
            </a:r>
          </a:p>
          <a:p>
            <a:pPr lvl="0"/>
            <a:r>
              <a:rPr lang="en-US" dirty="0"/>
              <a:t>Email</a:t>
            </a:r>
          </a:p>
          <a:p>
            <a:pPr lvl="0"/>
            <a:r>
              <a:rPr lang="en-US" dirty="0"/>
              <a:t>505.123.1234</a:t>
            </a:r>
          </a:p>
          <a:p>
            <a:pPr lvl="0"/>
            <a:endParaRPr lang="en-US" dirty="0"/>
          </a:p>
          <a:p>
            <a:pPr lvl="0"/>
            <a:r>
              <a:rPr lang="en-US" dirty="0"/>
              <a:t>Name</a:t>
            </a:r>
          </a:p>
          <a:p>
            <a:pPr lvl="0"/>
            <a:r>
              <a:rPr lang="en-US" dirty="0"/>
              <a:t>Email</a:t>
            </a:r>
          </a:p>
          <a:p>
            <a:pPr lvl="0"/>
            <a:r>
              <a:rPr lang="en-US" dirty="0"/>
              <a:t>505.123.1234</a:t>
            </a:r>
          </a:p>
          <a:p>
            <a:pPr lvl="0"/>
            <a:endParaRPr lang="en-US" dirty="0"/>
          </a:p>
        </p:txBody>
      </p:sp>
      <p:sp>
        <p:nvSpPr>
          <p:cNvPr id="10" name="Text Placeholder 2"/>
          <p:cNvSpPr>
            <a:spLocks noGrp="1"/>
          </p:cNvSpPr>
          <p:nvPr>
            <p:ph type="body" sz="quarter" idx="12" hasCustomPrompt="1"/>
          </p:nvPr>
        </p:nvSpPr>
        <p:spPr>
          <a:xfrm>
            <a:off x="1616713" y="749282"/>
            <a:ext cx="5358190" cy="530830"/>
          </a:xfrm>
        </p:spPr>
        <p:txBody>
          <a:bodyPr anchor="ctr" anchorCtr="0">
            <a:normAutofit/>
          </a:bodyPr>
          <a:lstStyle>
            <a:lvl1pPr marL="0" indent="0" algn="l">
              <a:buNone/>
              <a:defRPr sz="2200" b="0" i="0" spc="-60">
                <a:solidFill>
                  <a:schemeClr val="bg1"/>
                </a:solidFill>
                <a:latin typeface="Avenir LT Std 65 Medium"/>
                <a:cs typeface="Avenir LT Std 65 Medium"/>
              </a:defRPr>
            </a:lvl1pPr>
          </a:lstStyle>
          <a:p>
            <a:pPr lvl="0"/>
            <a:r>
              <a:rPr lang="en-US" dirty="0"/>
              <a:t>contact information.</a:t>
            </a:r>
          </a:p>
        </p:txBody>
      </p:sp>
    </p:spTree>
    <p:extLst>
      <p:ext uri="{BB962C8B-B14F-4D97-AF65-F5344CB8AC3E}">
        <p14:creationId xmlns:p14="http://schemas.microsoft.com/office/powerpoint/2010/main" val="342113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1" name="Rectangle 10"/>
          <p:cNvSpPr/>
          <p:nvPr/>
        </p:nvSpPr>
        <p:spPr>
          <a:xfrm>
            <a:off x="0" y="411238"/>
            <a:ext cx="9144000" cy="1052285"/>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redw_logo_notag_rev_lrg.pn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336250" y="636264"/>
            <a:ext cx="1353034" cy="676517"/>
          </a:xfrm>
          <a:prstGeom prst="rect">
            <a:avLst/>
          </a:prstGeom>
        </p:spPr>
      </p:pic>
      <p:pic>
        <p:nvPicPr>
          <p:cNvPr id="7" name="Picture 6" descr="iStock_000002378552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78" y="2028112"/>
            <a:ext cx="1450945" cy="1748080"/>
          </a:xfrm>
          <a:prstGeom prst="rect">
            <a:avLst/>
          </a:prstGeom>
        </p:spPr>
      </p:pic>
      <p:sp>
        <p:nvSpPr>
          <p:cNvPr id="16" name="Text Placeholder 2"/>
          <p:cNvSpPr>
            <a:spLocks noGrp="1"/>
          </p:cNvSpPr>
          <p:nvPr>
            <p:ph type="body" sz="quarter" idx="12" hasCustomPrompt="1"/>
          </p:nvPr>
        </p:nvSpPr>
        <p:spPr>
          <a:xfrm>
            <a:off x="1616713" y="700902"/>
            <a:ext cx="5358190" cy="530830"/>
          </a:xfrm>
        </p:spPr>
        <p:txBody>
          <a:bodyPr anchor="ctr" anchorCtr="0">
            <a:normAutofit/>
          </a:bodyPr>
          <a:lstStyle>
            <a:lvl1pPr marL="0" indent="0" algn="l">
              <a:buNone/>
              <a:defRPr sz="2200" b="0" i="0" spc="-60">
                <a:solidFill>
                  <a:schemeClr val="bg1"/>
                </a:solidFill>
                <a:latin typeface="Avenir LT Std 65 Medium"/>
                <a:cs typeface="Avenir LT Std 65 Medium"/>
              </a:defRPr>
            </a:lvl1pPr>
          </a:lstStyle>
          <a:p>
            <a:pPr lvl="0"/>
            <a:r>
              <a:rPr lang="en-US" dirty="0"/>
              <a:t>benefits team.</a:t>
            </a:r>
          </a:p>
        </p:txBody>
      </p:sp>
      <p:sp>
        <p:nvSpPr>
          <p:cNvPr id="2" name="TextBox 1"/>
          <p:cNvSpPr txBox="1"/>
          <p:nvPr/>
        </p:nvSpPr>
        <p:spPr>
          <a:xfrm>
            <a:off x="1968623" y="2624667"/>
            <a:ext cx="2594099" cy="584776"/>
          </a:xfrm>
          <a:prstGeom prst="rect">
            <a:avLst/>
          </a:prstGeom>
          <a:noFill/>
        </p:spPr>
        <p:txBody>
          <a:bodyPr wrap="square" rtlCol="0">
            <a:spAutoFit/>
          </a:bodyPr>
          <a:lstStyle/>
          <a:p>
            <a:r>
              <a:rPr lang="en-US" b="0" i="0" dirty="0">
                <a:latin typeface="Avenir LT Std 55 Roman"/>
                <a:cs typeface="Avenir LT Std 55 Roman"/>
              </a:rPr>
              <a:t>Presenter</a:t>
            </a:r>
          </a:p>
          <a:p>
            <a:r>
              <a:rPr lang="en-US" sz="1400" b="0" i="0" dirty="0">
                <a:solidFill>
                  <a:schemeClr val="accent2"/>
                </a:solidFill>
                <a:latin typeface="Avenir LT Std 55 Roman"/>
                <a:cs typeface="Avenir LT Std 55 Roman"/>
              </a:rPr>
              <a:t>Bio/Description Here</a:t>
            </a:r>
          </a:p>
        </p:txBody>
      </p:sp>
      <p:pic>
        <p:nvPicPr>
          <p:cNvPr id="12" name="Picture 11" descr="iStock_000002378552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28112"/>
            <a:ext cx="1450945" cy="1748080"/>
          </a:xfrm>
          <a:prstGeom prst="rect">
            <a:avLst/>
          </a:prstGeom>
        </p:spPr>
      </p:pic>
      <p:sp>
        <p:nvSpPr>
          <p:cNvPr id="13" name="TextBox 12"/>
          <p:cNvSpPr txBox="1"/>
          <p:nvPr/>
        </p:nvSpPr>
        <p:spPr>
          <a:xfrm>
            <a:off x="6022945" y="2624667"/>
            <a:ext cx="2594099" cy="584776"/>
          </a:xfrm>
          <a:prstGeom prst="rect">
            <a:avLst/>
          </a:prstGeom>
          <a:noFill/>
        </p:spPr>
        <p:txBody>
          <a:bodyPr wrap="square" rtlCol="0">
            <a:spAutoFit/>
          </a:bodyPr>
          <a:lstStyle/>
          <a:p>
            <a:r>
              <a:rPr lang="en-US" b="0" i="0" dirty="0">
                <a:latin typeface="Avenir LT Std 55 Roman"/>
                <a:cs typeface="Avenir LT Std 55 Roman"/>
              </a:rPr>
              <a:t>Presenter</a:t>
            </a:r>
          </a:p>
          <a:p>
            <a:r>
              <a:rPr lang="en-US" sz="1400" b="0" i="0" dirty="0">
                <a:solidFill>
                  <a:schemeClr val="accent2"/>
                </a:solidFill>
                <a:latin typeface="Avenir LT Std 55 Roman"/>
                <a:cs typeface="Avenir LT Std 55 Roman"/>
              </a:rPr>
              <a:t>Bio/Description Here</a:t>
            </a:r>
          </a:p>
        </p:txBody>
      </p:sp>
    </p:spTree>
    <p:extLst>
      <p:ext uri="{BB962C8B-B14F-4D97-AF65-F5344CB8AC3E}">
        <p14:creationId xmlns:p14="http://schemas.microsoft.com/office/powerpoint/2010/main" val="389155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Title Slide">
    <p:bg>
      <p:bgPr>
        <a:solidFill>
          <a:schemeClr val="tx2"/>
        </a:solidFill>
        <a:effectLst/>
      </p:bgPr>
    </p:bg>
    <p:spTree>
      <p:nvGrpSpPr>
        <p:cNvPr id="1" name=""/>
        <p:cNvGrpSpPr/>
        <p:nvPr/>
      </p:nvGrpSpPr>
      <p:grpSpPr>
        <a:xfrm>
          <a:off x="0" y="0"/>
          <a:ext cx="0" cy="0"/>
          <a:chOff x="0" y="0"/>
          <a:chExt cx="0" cy="0"/>
        </a:xfrm>
      </p:grpSpPr>
      <p:pic>
        <p:nvPicPr>
          <p:cNvPr id="7" name="Picture 6" descr="redw_logo_notag_rev_lrg.pn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7766958" y="6120765"/>
            <a:ext cx="1143000" cy="571500"/>
          </a:xfrm>
          <a:prstGeom prst="rect">
            <a:avLst/>
          </a:prstGeom>
        </p:spPr>
      </p:pic>
      <p:graphicFrame>
        <p:nvGraphicFramePr>
          <p:cNvPr id="4" name="Content Placeholder 3"/>
          <p:cNvGraphicFramePr>
            <a:graphicFrameLocks/>
          </p:cNvGraphicFramePr>
          <p:nvPr>
            <p:extLst>
              <p:ext uri="{D42A27DB-BD31-4B8C-83A1-F6EECF244321}">
                <p14:modId xmlns:p14="http://schemas.microsoft.com/office/powerpoint/2010/main" val="2073037431"/>
              </p:ext>
            </p:extLst>
          </p:nvPr>
        </p:nvGraphicFramePr>
        <p:xfrm>
          <a:off x="-297751" y="786765"/>
          <a:ext cx="9698861"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4076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Title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2" name="Picture 1" descr="REDW_logo_notag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58" y="6313109"/>
            <a:ext cx="1028700" cy="199598"/>
          </a:xfrm>
          <a:prstGeom prst="rect">
            <a:avLst/>
          </a:prstGeom>
        </p:spPr>
      </p:pic>
      <p:sp>
        <p:nvSpPr>
          <p:cNvPr id="3" name="Rectangle 2"/>
          <p:cNvSpPr/>
          <p:nvPr/>
        </p:nvSpPr>
        <p:spPr>
          <a:xfrm>
            <a:off x="1508124" y="1381125"/>
            <a:ext cx="6274435" cy="3841750"/>
          </a:xfrm>
          <a:prstGeom prst="rect">
            <a:avLst/>
          </a:prstGeom>
          <a:solidFill>
            <a:srgbClr val="7EB2E1">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2700000" algn="tl" rotWithShape="0">
                  <a:prstClr val="black">
                    <a:alpha val="40000"/>
                  </a:prstClr>
                </a:outerShdw>
              </a:effectLst>
            </a:endParaRPr>
          </a:p>
        </p:txBody>
      </p:sp>
      <p:sp>
        <p:nvSpPr>
          <p:cNvPr id="4" name="Rectangle 3"/>
          <p:cNvSpPr/>
          <p:nvPr/>
        </p:nvSpPr>
        <p:spPr>
          <a:xfrm>
            <a:off x="6019800" y="1778000"/>
            <a:ext cx="1478280" cy="3027680"/>
          </a:xfrm>
          <a:prstGeom prst="rect">
            <a:avLst/>
          </a:prstGeom>
          <a:solidFill>
            <a:srgbClr val="7EB2E1">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2700000" algn="tl" rotWithShape="0">
                  <a:prstClr val="black">
                    <a:alpha val="40000"/>
                  </a:prstClr>
                </a:outerShdw>
              </a:effectLst>
            </a:endParaRPr>
          </a:p>
        </p:txBody>
      </p:sp>
      <p:sp>
        <p:nvSpPr>
          <p:cNvPr id="5" name="Rectangle 4"/>
          <p:cNvSpPr/>
          <p:nvPr/>
        </p:nvSpPr>
        <p:spPr>
          <a:xfrm>
            <a:off x="1108632" y="1164414"/>
            <a:ext cx="2284808" cy="400050"/>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2700000" algn="tl" rotWithShape="0">
                  <a:srgbClr val="000000">
                    <a:alpha val="43000"/>
                  </a:srgbClr>
                </a:outerShdw>
              </a:effectLst>
            </a:endParaRPr>
          </a:p>
        </p:txBody>
      </p:sp>
      <p:sp>
        <p:nvSpPr>
          <p:cNvPr id="6" name="TextBox 5"/>
          <p:cNvSpPr txBox="1"/>
          <p:nvPr/>
        </p:nvSpPr>
        <p:spPr>
          <a:xfrm>
            <a:off x="1235632" y="1161715"/>
            <a:ext cx="1950065" cy="369332"/>
          </a:xfrm>
          <a:prstGeom prst="rect">
            <a:avLst/>
          </a:prstGeom>
          <a:noFill/>
        </p:spPr>
        <p:txBody>
          <a:bodyPr wrap="square" rtlCol="0">
            <a:spAutoFit/>
          </a:bodyPr>
          <a:lstStyle/>
          <a:p>
            <a:r>
              <a:rPr lang="en-US" dirty="0">
                <a:solidFill>
                  <a:schemeClr val="bg1"/>
                </a:solidFill>
                <a:latin typeface="Avenir LT Std 45 Book"/>
                <a:cs typeface="Avenir LT Std 45 Book"/>
              </a:rPr>
              <a:t>clients retention</a:t>
            </a:r>
          </a:p>
        </p:txBody>
      </p:sp>
      <p:cxnSp>
        <p:nvCxnSpPr>
          <p:cNvPr id="7" name="Straight Connector 6"/>
          <p:cNvCxnSpPr/>
          <p:nvPr/>
        </p:nvCxnSpPr>
        <p:spPr>
          <a:xfrm>
            <a:off x="3393440" y="1859280"/>
            <a:ext cx="0" cy="2946400"/>
          </a:xfrm>
          <a:prstGeom prst="line">
            <a:avLst/>
          </a:prstGeom>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4734560" y="1778000"/>
            <a:ext cx="0" cy="3027680"/>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1696720" y="2418080"/>
            <a:ext cx="5801360" cy="0"/>
          </a:xfrm>
          <a:prstGeom prst="line">
            <a:avLst/>
          </a:prstGeom>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019800" y="1778000"/>
            <a:ext cx="0" cy="3027680"/>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696720" y="2286000"/>
            <a:ext cx="1696720" cy="1897955"/>
          </a:xfrm>
          <a:prstGeom prst="rect">
            <a:avLst/>
          </a:prstGeom>
          <a:noFill/>
        </p:spPr>
        <p:txBody>
          <a:bodyPr wrap="square" rtlCol="0">
            <a:spAutoFit/>
          </a:bodyPr>
          <a:lstStyle/>
          <a:p>
            <a:pPr>
              <a:lnSpc>
                <a:spcPts val="3600"/>
              </a:lnSpc>
            </a:pPr>
            <a:r>
              <a:rPr lang="en-US" sz="1400" dirty="0">
                <a:latin typeface="Avenir LT Std 45 Book"/>
                <a:cs typeface="Avenir LT Std 45 Book"/>
              </a:rPr>
              <a:t>Beginning Number</a:t>
            </a:r>
          </a:p>
          <a:p>
            <a:pPr>
              <a:lnSpc>
                <a:spcPts val="3600"/>
              </a:lnSpc>
            </a:pPr>
            <a:r>
              <a:rPr lang="en-US" sz="1400" dirty="0">
                <a:latin typeface="Avenir LT Std 45 Book"/>
                <a:cs typeface="Avenir LT Std 45 Book"/>
              </a:rPr>
              <a:t>Additions</a:t>
            </a:r>
          </a:p>
          <a:p>
            <a:pPr>
              <a:lnSpc>
                <a:spcPts val="3600"/>
              </a:lnSpc>
            </a:pPr>
            <a:r>
              <a:rPr lang="en-US" sz="1400" dirty="0">
                <a:latin typeface="Avenir LT Std 45 Book"/>
                <a:cs typeface="Avenir LT Std 45 Book"/>
              </a:rPr>
              <a:t>Losses</a:t>
            </a:r>
          </a:p>
          <a:p>
            <a:pPr>
              <a:lnSpc>
                <a:spcPts val="3600"/>
              </a:lnSpc>
            </a:pPr>
            <a:r>
              <a:rPr lang="en-US" sz="1400" dirty="0">
                <a:latin typeface="Avenir LT Std 45 Book"/>
                <a:cs typeface="Avenir LT Std 45 Book"/>
              </a:rPr>
              <a:t>Ending Number</a:t>
            </a:r>
          </a:p>
        </p:txBody>
      </p:sp>
      <p:cxnSp>
        <p:nvCxnSpPr>
          <p:cNvPr id="12" name="Straight Connector 11"/>
          <p:cNvCxnSpPr/>
          <p:nvPr/>
        </p:nvCxnSpPr>
        <p:spPr>
          <a:xfrm flipH="1">
            <a:off x="1696720" y="2895600"/>
            <a:ext cx="5801360"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1696720" y="3352800"/>
            <a:ext cx="5801360" cy="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1696720" y="3810000"/>
            <a:ext cx="5801360" cy="0"/>
          </a:xfrm>
          <a:prstGeom prst="line">
            <a:avLst/>
          </a:prstGeom>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474720" y="2286000"/>
            <a:ext cx="1270000" cy="1897955"/>
          </a:xfrm>
          <a:prstGeom prst="rect">
            <a:avLst/>
          </a:prstGeom>
          <a:noFill/>
        </p:spPr>
        <p:txBody>
          <a:bodyPr wrap="square" rtlCol="0">
            <a:spAutoFit/>
          </a:bodyPr>
          <a:lstStyle/>
          <a:p>
            <a:pPr algn="r">
              <a:lnSpc>
                <a:spcPts val="3600"/>
              </a:lnSpc>
            </a:pPr>
            <a:r>
              <a:rPr lang="en-US" sz="1400" dirty="0">
                <a:latin typeface="Avenir LT Std 45 Book"/>
                <a:cs typeface="Avenir LT Std 45 Book"/>
              </a:rPr>
              <a:t>89</a:t>
            </a:r>
          </a:p>
          <a:p>
            <a:pPr algn="r">
              <a:lnSpc>
                <a:spcPts val="3600"/>
              </a:lnSpc>
            </a:pPr>
            <a:r>
              <a:rPr lang="en-US" sz="1400" dirty="0">
                <a:latin typeface="Avenir LT Std 45 Book"/>
                <a:cs typeface="Avenir LT Std 45 Book"/>
              </a:rPr>
              <a:t>2</a:t>
            </a:r>
          </a:p>
          <a:p>
            <a:pPr algn="r">
              <a:lnSpc>
                <a:spcPts val="3600"/>
              </a:lnSpc>
            </a:pPr>
            <a:r>
              <a:rPr lang="en-US" sz="1400" dirty="0">
                <a:latin typeface="Avenir LT Std 45 Book"/>
                <a:cs typeface="Avenir LT Std 45 Book"/>
              </a:rPr>
              <a:t>1</a:t>
            </a:r>
          </a:p>
          <a:p>
            <a:pPr algn="r">
              <a:lnSpc>
                <a:spcPts val="3600"/>
              </a:lnSpc>
            </a:pPr>
            <a:r>
              <a:rPr lang="en-US" sz="1400" dirty="0">
                <a:latin typeface="Avenir LT Std 45 Book"/>
                <a:cs typeface="Avenir LT Std 45 Book"/>
              </a:rPr>
              <a:t>90</a:t>
            </a:r>
          </a:p>
        </p:txBody>
      </p:sp>
      <p:sp>
        <p:nvSpPr>
          <p:cNvPr id="16" name="TextBox 15"/>
          <p:cNvSpPr txBox="1"/>
          <p:nvPr/>
        </p:nvSpPr>
        <p:spPr>
          <a:xfrm>
            <a:off x="4780280" y="2286000"/>
            <a:ext cx="1270000" cy="1897955"/>
          </a:xfrm>
          <a:prstGeom prst="rect">
            <a:avLst/>
          </a:prstGeom>
          <a:noFill/>
        </p:spPr>
        <p:txBody>
          <a:bodyPr wrap="square" rtlCol="0">
            <a:spAutoFit/>
          </a:bodyPr>
          <a:lstStyle/>
          <a:p>
            <a:pPr algn="r">
              <a:lnSpc>
                <a:spcPts val="3600"/>
              </a:lnSpc>
            </a:pPr>
            <a:r>
              <a:rPr lang="en-US" sz="1400" dirty="0">
                <a:latin typeface="Avenir LT Std 45 Book"/>
                <a:cs typeface="Avenir LT Std 45 Book"/>
              </a:rPr>
              <a:t>87</a:t>
            </a:r>
          </a:p>
          <a:p>
            <a:pPr algn="r">
              <a:lnSpc>
                <a:spcPts val="3600"/>
              </a:lnSpc>
            </a:pPr>
            <a:r>
              <a:rPr lang="en-US" sz="1400" dirty="0">
                <a:latin typeface="Avenir LT Std 45 Book"/>
                <a:cs typeface="Avenir LT Std 45 Book"/>
              </a:rPr>
              <a:t>6</a:t>
            </a:r>
          </a:p>
          <a:p>
            <a:pPr algn="r">
              <a:lnSpc>
                <a:spcPts val="3600"/>
              </a:lnSpc>
            </a:pPr>
            <a:r>
              <a:rPr lang="en-US" sz="1400" dirty="0">
                <a:latin typeface="Avenir LT Std 45 Book"/>
                <a:cs typeface="Avenir LT Std 45 Book"/>
              </a:rPr>
              <a:t>6</a:t>
            </a:r>
          </a:p>
          <a:p>
            <a:pPr algn="r">
              <a:lnSpc>
                <a:spcPts val="3600"/>
              </a:lnSpc>
            </a:pPr>
            <a:r>
              <a:rPr lang="en-US" sz="1400" dirty="0">
                <a:latin typeface="Avenir LT Std 45 Book"/>
                <a:cs typeface="Avenir LT Std 45 Book"/>
              </a:rPr>
              <a:t>87</a:t>
            </a:r>
          </a:p>
        </p:txBody>
      </p:sp>
      <p:sp>
        <p:nvSpPr>
          <p:cNvPr id="17" name="TextBox 16"/>
          <p:cNvSpPr txBox="1"/>
          <p:nvPr/>
        </p:nvSpPr>
        <p:spPr>
          <a:xfrm>
            <a:off x="6172200" y="2286000"/>
            <a:ext cx="1270000" cy="1897955"/>
          </a:xfrm>
          <a:prstGeom prst="rect">
            <a:avLst/>
          </a:prstGeom>
          <a:noFill/>
        </p:spPr>
        <p:txBody>
          <a:bodyPr wrap="square" rtlCol="0">
            <a:spAutoFit/>
          </a:bodyPr>
          <a:lstStyle/>
          <a:p>
            <a:pPr algn="r">
              <a:lnSpc>
                <a:spcPts val="3600"/>
              </a:lnSpc>
            </a:pPr>
            <a:r>
              <a:rPr lang="en-US" sz="1400" dirty="0">
                <a:latin typeface="Avenir LT Std 45 Book"/>
                <a:cs typeface="Avenir LT Std 45 Book"/>
              </a:rPr>
              <a:t>87</a:t>
            </a:r>
          </a:p>
          <a:p>
            <a:pPr algn="r">
              <a:lnSpc>
                <a:spcPts val="3600"/>
              </a:lnSpc>
            </a:pPr>
            <a:r>
              <a:rPr lang="en-US" sz="1400" dirty="0">
                <a:latin typeface="Avenir LT Std 45 Book"/>
                <a:cs typeface="Avenir LT Std 45 Book"/>
              </a:rPr>
              <a:t>11</a:t>
            </a:r>
          </a:p>
          <a:p>
            <a:pPr algn="r">
              <a:lnSpc>
                <a:spcPts val="3600"/>
              </a:lnSpc>
            </a:pPr>
            <a:r>
              <a:rPr lang="en-US" sz="1400" dirty="0">
                <a:latin typeface="Avenir LT Std 45 Book"/>
                <a:cs typeface="Avenir LT Std 45 Book"/>
              </a:rPr>
              <a:t>7</a:t>
            </a:r>
          </a:p>
          <a:p>
            <a:pPr algn="r">
              <a:lnSpc>
                <a:spcPts val="3600"/>
              </a:lnSpc>
            </a:pPr>
            <a:r>
              <a:rPr lang="en-US" sz="1400" dirty="0">
                <a:latin typeface="Avenir LT Std 45 Book"/>
                <a:cs typeface="Avenir LT Std 45 Book"/>
              </a:rPr>
              <a:t>91</a:t>
            </a:r>
          </a:p>
        </p:txBody>
      </p:sp>
      <p:sp>
        <p:nvSpPr>
          <p:cNvPr id="18" name="TextBox 17"/>
          <p:cNvSpPr txBox="1"/>
          <p:nvPr/>
        </p:nvSpPr>
        <p:spPr>
          <a:xfrm>
            <a:off x="3474720" y="1859280"/>
            <a:ext cx="1270000" cy="512961"/>
          </a:xfrm>
          <a:prstGeom prst="rect">
            <a:avLst/>
          </a:prstGeom>
          <a:noFill/>
        </p:spPr>
        <p:txBody>
          <a:bodyPr wrap="square" rtlCol="0">
            <a:spAutoFit/>
          </a:bodyPr>
          <a:lstStyle/>
          <a:p>
            <a:pPr algn="r">
              <a:lnSpc>
                <a:spcPts val="3600"/>
              </a:lnSpc>
            </a:pPr>
            <a:r>
              <a:rPr lang="en-US" sz="1400" dirty="0">
                <a:latin typeface="Avenir LT Std 95 Black"/>
                <a:cs typeface="Avenir LT Std 95 Black"/>
              </a:rPr>
              <a:t>2010</a:t>
            </a:r>
            <a:endParaRPr lang="en-US" sz="1400" dirty="0">
              <a:latin typeface="Avenir LT Std 45 Book"/>
              <a:cs typeface="Avenir LT Std 45 Book"/>
            </a:endParaRPr>
          </a:p>
        </p:txBody>
      </p:sp>
      <p:sp>
        <p:nvSpPr>
          <p:cNvPr id="19" name="TextBox 18"/>
          <p:cNvSpPr txBox="1"/>
          <p:nvPr/>
        </p:nvSpPr>
        <p:spPr>
          <a:xfrm>
            <a:off x="4724400" y="1859280"/>
            <a:ext cx="1270000" cy="512961"/>
          </a:xfrm>
          <a:prstGeom prst="rect">
            <a:avLst/>
          </a:prstGeom>
          <a:noFill/>
        </p:spPr>
        <p:txBody>
          <a:bodyPr wrap="square" rtlCol="0">
            <a:spAutoFit/>
          </a:bodyPr>
          <a:lstStyle/>
          <a:p>
            <a:pPr algn="r">
              <a:lnSpc>
                <a:spcPts val="3600"/>
              </a:lnSpc>
            </a:pPr>
            <a:r>
              <a:rPr lang="en-US" sz="1400" dirty="0">
                <a:latin typeface="Avenir LT Std 95 Black"/>
                <a:cs typeface="Avenir LT Std 95 Black"/>
              </a:rPr>
              <a:t>2011</a:t>
            </a:r>
            <a:endParaRPr lang="en-US" sz="1400" dirty="0">
              <a:latin typeface="Avenir LT Std 45 Book"/>
              <a:cs typeface="Avenir LT Std 45 Book"/>
            </a:endParaRPr>
          </a:p>
        </p:txBody>
      </p:sp>
      <p:sp>
        <p:nvSpPr>
          <p:cNvPr id="20" name="TextBox 19"/>
          <p:cNvSpPr txBox="1"/>
          <p:nvPr/>
        </p:nvSpPr>
        <p:spPr>
          <a:xfrm>
            <a:off x="6172200" y="1859280"/>
            <a:ext cx="1270000" cy="512961"/>
          </a:xfrm>
          <a:prstGeom prst="rect">
            <a:avLst/>
          </a:prstGeom>
          <a:noFill/>
        </p:spPr>
        <p:txBody>
          <a:bodyPr wrap="square" rtlCol="0">
            <a:spAutoFit/>
          </a:bodyPr>
          <a:lstStyle/>
          <a:p>
            <a:pPr algn="r">
              <a:lnSpc>
                <a:spcPts val="3600"/>
              </a:lnSpc>
            </a:pPr>
            <a:r>
              <a:rPr lang="en-US" sz="1400" dirty="0">
                <a:latin typeface="Avenir LT Std 95 Black"/>
                <a:cs typeface="Avenir LT Std 95 Black"/>
              </a:rPr>
              <a:t>2012</a:t>
            </a:r>
            <a:endParaRPr lang="en-US" sz="1400" dirty="0">
              <a:latin typeface="Avenir LT Std 45 Book"/>
              <a:cs typeface="Avenir LT Std 45 Book"/>
            </a:endParaRPr>
          </a:p>
        </p:txBody>
      </p:sp>
    </p:spTree>
    <p:extLst>
      <p:ext uri="{BB962C8B-B14F-4D97-AF65-F5344CB8AC3E}">
        <p14:creationId xmlns:p14="http://schemas.microsoft.com/office/powerpoint/2010/main" val="2608526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descr="REDW_logo_notag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958" y="6313109"/>
            <a:ext cx="1028700" cy="199598"/>
          </a:xfrm>
          <a:prstGeom prst="rect">
            <a:avLst/>
          </a:prstGeom>
        </p:spPr>
      </p:pic>
    </p:spTree>
    <p:extLst>
      <p:ext uri="{BB962C8B-B14F-4D97-AF65-F5344CB8AC3E}">
        <p14:creationId xmlns:p14="http://schemas.microsoft.com/office/powerpoint/2010/main" val="134214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394859"/>
            <a:ext cx="7172184" cy="1470025"/>
          </a:xfrm>
          <a:prstGeom prst="rect">
            <a:avLst/>
          </a:prstGeom>
        </p:spPr>
        <p:txBody>
          <a:bodyPr>
            <a:noAutofit/>
          </a:bodyPr>
          <a:lstStyle>
            <a:lvl1pPr algn="l">
              <a:defRPr sz="4800">
                <a:solidFill>
                  <a:schemeClr val="bg1"/>
                </a:solidFill>
                <a:effectLst>
                  <a:outerShdw blurRad="50800" dist="38100" dir="2700000">
                    <a:srgbClr val="000000">
                      <a:alpha val="43000"/>
                    </a:srgbClr>
                  </a:outerShdw>
                </a:effectLst>
              </a:defRPr>
            </a:lvl1pPr>
          </a:lstStyle>
          <a:p>
            <a:r>
              <a:rPr lang="en-US" dirty="0"/>
              <a:t>Title Goes</a:t>
            </a:r>
            <a:br>
              <a:rPr lang="en-US" dirty="0"/>
            </a:br>
            <a:r>
              <a:rPr lang="en-US" dirty="0"/>
              <a:t>Here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394859"/>
            <a:ext cx="7172184" cy="1470025"/>
          </a:xfrm>
          <a:prstGeom prst="rect">
            <a:avLst/>
          </a:prstGeom>
        </p:spPr>
        <p:txBody>
          <a:bodyPr>
            <a:noAutofit/>
          </a:bodyPr>
          <a:lstStyle>
            <a:lvl1pPr algn="l">
              <a:defRPr sz="4800">
                <a:solidFill>
                  <a:schemeClr val="bg1"/>
                </a:solidFill>
                <a:effectLst>
                  <a:outerShdw blurRad="50800" dist="38100" dir="2700000">
                    <a:srgbClr val="000000">
                      <a:alpha val="43000"/>
                    </a:srgbClr>
                  </a:outerShdw>
                </a:effectLst>
              </a:defRPr>
            </a:lvl1pPr>
          </a:lstStyle>
          <a:p>
            <a:r>
              <a:rPr lang="en-US" dirty="0"/>
              <a:t>Title Goes</a:t>
            </a:r>
            <a:br>
              <a:rPr lang="en-US" dirty="0"/>
            </a:br>
            <a:r>
              <a:rPr lang="en-US" dirty="0"/>
              <a:t>Here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41831" y="2185416"/>
            <a:ext cx="7172184" cy="1470025"/>
          </a:xfrm>
          <a:prstGeom prst="rect">
            <a:avLst/>
          </a:prstGeom>
        </p:spPr>
        <p:txBody>
          <a:bodyPr>
            <a:noAutofit/>
          </a:bodyPr>
          <a:lstStyle>
            <a:lvl1pPr>
              <a:defRPr sz="4800">
                <a:solidFill>
                  <a:schemeClr val="bg1"/>
                </a:solidFill>
                <a:effectLst>
                  <a:outerShdw blurRad="50800" dist="38100" dir="2700000">
                    <a:srgbClr val="000000">
                      <a:alpha val="43000"/>
                    </a:srgbClr>
                  </a:outerShdw>
                </a:effectLst>
              </a:defRPr>
            </a:lvl1pPr>
          </a:lstStyle>
          <a:p>
            <a:r>
              <a:rPr lang="en-US" dirty="0"/>
              <a:t>Title Goes</a:t>
            </a:r>
            <a:br>
              <a:rPr lang="en-US" dirty="0"/>
            </a:br>
            <a:r>
              <a:rPr lang="en-US" dirty="0"/>
              <a:t>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REDW-106_PPTGeneralGraph_rgb.jp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9300" r="16357" b="1"/>
          <a:stretch/>
        </p:blipFill>
        <p:spPr>
          <a:xfrm>
            <a:off x="4934857" y="0"/>
            <a:ext cx="4209144" cy="1913466"/>
          </a:xfrm>
          <a:prstGeom prst="rect">
            <a:avLst/>
          </a:prstGeom>
        </p:spPr>
      </p:pic>
      <p:sp>
        <p:nvSpPr>
          <p:cNvPr id="12" name="Rectangle 11"/>
          <p:cNvSpPr/>
          <p:nvPr/>
        </p:nvSpPr>
        <p:spPr>
          <a:xfrm>
            <a:off x="0" y="1913467"/>
            <a:ext cx="9144000" cy="1815693"/>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981197" y="1913466"/>
            <a:ext cx="6807200" cy="1815694"/>
          </a:xfrm>
        </p:spPr>
        <p:txBody>
          <a:bodyPr>
            <a:normAutofit/>
          </a:bodyPr>
          <a:lstStyle>
            <a:lvl1pPr algn="l">
              <a:lnSpc>
                <a:spcPts val="3800"/>
              </a:lnSpc>
              <a:defRPr sz="3600" b="0" i="0" spc="-60">
                <a:solidFill>
                  <a:schemeClr val="bg1"/>
                </a:solidFill>
                <a:latin typeface="Avenir LT Std 55 Roman"/>
                <a:cs typeface="Avenir LT Std 55 Roman"/>
              </a:defRPr>
            </a:lvl1pPr>
          </a:lstStyle>
          <a:p>
            <a:r>
              <a:rPr lang="en-US"/>
              <a:t>Click to edit Master title style</a:t>
            </a:r>
            <a:endParaRPr lang="en-US" dirty="0"/>
          </a:p>
        </p:txBody>
      </p:sp>
      <p:pic>
        <p:nvPicPr>
          <p:cNvPr id="16" name="Picture 15"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336250" y="2506184"/>
            <a:ext cx="1353034" cy="676517"/>
          </a:xfrm>
          <a:prstGeom prst="rect">
            <a:avLst/>
          </a:prstGeom>
        </p:spPr>
      </p:pic>
    </p:spTree>
    <p:extLst>
      <p:ext uri="{BB962C8B-B14F-4D97-AF65-F5344CB8AC3E}">
        <p14:creationId xmlns:p14="http://schemas.microsoft.com/office/powerpoint/2010/main" val="1360060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7" name="Picture 6" descr="REDW-106_PPTGeneralGraph_rgb.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49300" r="16357" b="1"/>
          <a:stretch/>
        </p:blipFill>
        <p:spPr>
          <a:xfrm>
            <a:off x="0" y="3729160"/>
            <a:ext cx="6864926" cy="3120778"/>
          </a:xfrm>
          <a:prstGeom prst="rect">
            <a:avLst/>
          </a:prstGeom>
        </p:spPr>
      </p:pic>
      <p:sp>
        <p:nvSpPr>
          <p:cNvPr id="12" name="Rectangle 11"/>
          <p:cNvSpPr/>
          <p:nvPr/>
        </p:nvSpPr>
        <p:spPr>
          <a:xfrm>
            <a:off x="0" y="1913467"/>
            <a:ext cx="9144000" cy="1815693"/>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extBox 1"/>
          <p:cNvSpPr txBox="1"/>
          <p:nvPr userDrawn="1"/>
        </p:nvSpPr>
        <p:spPr>
          <a:xfrm>
            <a:off x="76200" y="4800600"/>
            <a:ext cx="6096000" cy="568104"/>
          </a:xfrm>
          <a:prstGeom prst="rect">
            <a:avLst/>
          </a:prstGeom>
          <a:noFill/>
        </p:spPr>
        <p:txBody>
          <a:bodyPr wrap="square" rtlCol="0">
            <a:spAutoFit/>
          </a:bodyPr>
          <a:lstStyle/>
          <a:p>
            <a:pPr algn="r">
              <a:lnSpc>
                <a:spcPts val="3600"/>
              </a:lnSpc>
            </a:pPr>
            <a:r>
              <a:rPr lang="en-US" sz="3200" dirty="0">
                <a:solidFill>
                  <a:srgbClr val="FFFFFF"/>
                </a:solidFill>
                <a:latin typeface="Segoe UI Semibold" panose="020B0702040204020203" pitchFamily="34" charset="0"/>
                <a:cs typeface="Avenir LT Std 65 Medium"/>
              </a:rPr>
              <a:t>experience.</a:t>
            </a:r>
          </a:p>
        </p:txBody>
      </p:sp>
      <p:sp>
        <p:nvSpPr>
          <p:cNvPr id="5" name="Title 4"/>
          <p:cNvSpPr>
            <a:spLocks noGrp="1"/>
          </p:cNvSpPr>
          <p:nvPr>
            <p:ph type="title" hasCustomPrompt="1"/>
          </p:nvPr>
        </p:nvSpPr>
        <p:spPr>
          <a:xfrm>
            <a:off x="609600" y="685800"/>
            <a:ext cx="8229600" cy="1143000"/>
          </a:xfrm>
        </p:spPr>
        <p:txBody>
          <a:bodyPr/>
          <a:lstStyle>
            <a:lvl1pPr algn="r">
              <a:lnSpc>
                <a:spcPct val="100000"/>
              </a:lnSpc>
              <a:defRPr>
                <a:solidFill>
                  <a:srgbClr val="0570B8"/>
                </a:solidFill>
                <a:latin typeface="+mj-lt"/>
              </a:defRPr>
            </a:lvl1pPr>
          </a:lstStyle>
          <a:p>
            <a:r>
              <a:rPr lang="en-US" dirty="0"/>
              <a:t>Click to add title</a:t>
            </a:r>
          </a:p>
        </p:txBody>
      </p:sp>
      <p:sp>
        <p:nvSpPr>
          <p:cNvPr id="8" name="Text Placeholder 7"/>
          <p:cNvSpPr>
            <a:spLocks noGrp="1"/>
          </p:cNvSpPr>
          <p:nvPr>
            <p:ph type="body" sz="quarter" idx="14" hasCustomPrompt="1"/>
          </p:nvPr>
        </p:nvSpPr>
        <p:spPr>
          <a:xfrm>
            <a:off x="2771774" y="4114800"/>
            <a:ext cx="6067425" cy="1981200"/>
          </a:xfrm>
        </p:spPr>
        <p:txBody>
          <a:bodyPr>
            <a:normAutofit/>
          </a:bodyPr>
          <a:lstStyle>
            <a:lvl1pPr marL="0" indent="0" algn="r">
              <a:buNone/>
              <a:defRPr sz="1800">
                <a:solidFill>
                  <a:schemeClr val="accent5"/>
                </a:solidFill>
              </a:defRPr>
            </a:lvl1pPr>
          </a:lstStyle>
          <a:p>
            <a:pPr lvl="0"/>
            <a:r>
              <a:rPr lang="en-US" dirty="0"/>
              <a:t>Click to add copy</a:t>
            </a:r>
          </a:p>
        </p:txBody>
      </p:sp>
      <p:pic>
        <p:nvPicPr>
          <p:cNvPr id="14" name="Picture 13" descr="redw_logo_notag_rev_lrg.png"/>
          <p:cNvPicPr>
            <a:picLocks noChangeAspect="1"/>
          </p:cNvPicPr>
          <p:nvPr userDrawn="1"/>
        </p:nvPicPr>
        <p:blipFill>
          <a:blip r:embed="rId3" cstate="print">
            <a:alphaModFix amt="31000"/>
            <a:extLst>
              <a:ext uri="{28A0092B-C50C-407E-A947-70E740481C1C}">
                <a14:useLocalDpi xmlns:a14="http://schemas.microsoft.com/office/drawing/2010/main" val="0"/>
              </a:ext>
            </a:extLst>
          </a:blip>
          <a:stretch>
            <a:fillRect/>
          </a:stretch>
        </p:blipFill>
        <p:spPr>
          <a:xfrm>
            <a:off x="5423472" y="2438400"/>
            <a:ext cx="1815528" cy="907764"/>
          </a:xfrm>
          <a:prstGeom prst="rect">
            <a:avLst/>
          </a:prstGeom>
        </p:spPr>
      </p:pic>
      <p:sp>
        <p:nvSpPr>
          <p:cNvPr id="15" name="Rectangle 14"/>
          <p:cNvSpPr/>
          <p:nvPr userDrawn="1"/>
        </p:nvSpPr>
        <p:spPr>
          <a:xfrm>
            <a:off x="6669693" y="2656396"/>
            <a:ext cx="2169506" cy="523220"/>
          </a:xfrm>
          <a:prstGeom prst="rect">
            <a:avLst/>
          </a:prstGeom>
        </p:spPr>
        <p:txBody>
          <a:bodyPr wrap="square">
            <a:spAutoFit/>
          </a:bodyPr>
          <a:lstStyle/>
          <a:p>
            <a:pPr lvl="1"/>
            <a:r>
              <a:rPr lang="en-US" sz="28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expertise.</a:t>
            </a:r>
          </a:p>
        </p:txBody>
      </p:sp>
      <p:sp>
        <p:nvSpPr>
          <p:cNvPr id="9" name="Rectangle 8"/>
          <p:cNvSpPr/>
          <p:nvPr userDrawn="1"/>
        </p:nvSpPr>
        <p:spPr>
          <a:xfrm>
            <a:off x="0" y="6451684"/>
            <a:ext cx="9144000" cy="261610"/>
          </a:xfrm>
          <a:prstGeom prst="rect">
            <a:avLst/>
          </a:prstGeom>
        </p:spPr>
        <p:txBody>
          <a:bodyPr wrap="square">
            <a:spAutoFit/>
          </a:bodyPr>
          <a:lstStyle/>
          <a:p>
            <a:pPr algn="ctr"/>
            <a:r>
              <a:rPr lang="en-US" sz="1050" baseline="0" dirty="0">
                <a:solidFill>
                  <a:schemeClr val="tx1">
                    <a:lumMod val="50000"/>
                    <a:lumOff val="50000"/>
                  </a:schemeClr>
                </a:solidFill>
              </a:rPr>
              <a:t>The information provided herein is for informational purposes only and should not be construed as financial, investment, tax, accounting or legal advice.</a:t>
            </a:r>
          </a:p>
        </p:txBody>
      </p:sp>
    </p:spTree>
    <p:extLst>
      <p:ext uri="{BB962C8B-B14F-4D97-AF65-F5344CB8AC3E}">
        <p14:creationId xmlns:p14="http://schemas.microsoft.com/office/powerpoint/2010/main" val="2992641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descr="REDW_logo_notag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958" y="6313109"/>
            <a:ext cx="1028700" cy="199598"/>
          </a:xfrm>
          <a:prstGeom prst="rect">
            <a:avLst/>
          </a:prstGeom>
        </p:spPr>
      </p:pic>
      <p:sp>
        <p:nvSpPr>
          <p:cNvPr id="4" name="Picture Placeholder 3"/>
          <p:cNvSpPr>
            <a:spLocks noGrp="1"/>
          </p:cNvSpPr>
          <p:nvPr>
            <p:ph type="pic" sz="quarter" idx="10"/>
          </p:nvPr>
        </p:nvSpPr>
        <p:spPr>
          <a:xfrm>
            <a:off x="1550988" y="914400"/>
            <a:ext cx="6216650" cy="3074988"/>
          </a:xfrm>
        </p:spPr>
        <p:txBody>
          <a:bodyPr/>
          <a:lstStyle/>
          <a:p>
            <a:endParaRPr lang="en-US"/>
          </a:p>
        </p:txBody>
      </p:sp>
    </p:spTree>
    <p:extLst>
      <p:ext uri="{BB962C8B-B14F-4D97-AF65-F5344CB8AC3E}">
        <p14:creationId xmlns:p14="http://schemas.microsoft.com/office/powerpoint/2010/main" val="1322886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descr="REDW_logo_notag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958" y="6313109"/>
            <a:ext cx="1028700" cy="199598"/>
          </a:xfrm>
          <a:prstGeom prst="rect">
            <a:avLst/>
          </a:prstGeom>
        </p:spPr>
      </p:pic>
      <p:sp>
        <p:nvSpPr>
          <p:cNvPr id="4" name="Picture Placeholder 3"/>
          <p:cNvSpPr>
            <a:spLocks noGrp="1"/>
          </p:cNvSpPr>
          <p:nvPr>
            <p:ph type="pic" sz="quarter" idx="10"/>
          </p:nvPr>
        </p:nvSpPr>
        <p:spPr>
          <a:xfrm>
            <a:off x="941388" y="1600247"/>
            <a:ext cx="6216650" cy="3074988"/>
          </a:xfrm>
        </p:spPr>
        <p:txBody>
          <a:bodyPr/>
          <a:lstStyle/>
          <a:p>
            <a:endParaRPr lang="en-US"/>
          </a:p>
        </p:txBody>
      </p:sp>
      <p:sp>
        <p:nvSpPr>
          <p:cNvPr id="3" name="Title 2"/>
          <p:cNvSpPr>
            <a:spLocks noGrp="1"/>
          </p:cNvSpPr>
          <p:nvPr>
            <p:ph type="title"/>
          </p:nvPr>
        </p:nvSpPr>
        <p:spPr>
          <a:xfrm>
            <a:off x="941388" y="614966"/>
            <a:ext cx="6973260" cy="613199"/>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0677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5726" y="1606534"/>
            <a:ext cx="6941074" cy="796092"/>
          </a:xfrm>
        </p:spPr>
        <p:txBody>
          <a:bodyPr>
            <a:normAutofit/>
          </a:bodyPr>
          <a:lstStyle>
            <a:lvl1pPr algn="l">
              <a:defRPr sz="3200" b="0" i="0" spc="-60">
                <a:solidFill>
                  <a:schemeClr val="bg2"/>
                </a:solidFill>
                <a:latin typeface="Avenir LT Std 65 Medium"/>
                <a:cs typeface="Avenir LT Std 65 Medium"/>
              </a:defRPr>
            </a:lvl1pPr>
          </a:lstStyle>
          <a:p>
            <a:r>
              <a:rPr lang="en-US"/>
              <a:t>Click to edit Master title style</a:t>
            </a:r>
            <a:endParaRPr lang="en-US" dirty="0"/>
          </a:p>
        </p:txBody>
      </p:sp>
      <p:sp>
        <p:nvSpPr>
          <p:cNvPr id="3" name="Content Placeholder 2"/>
          <p:cNvSpPr>
            <a:spLocks noGrp="1"/>
          </p:cNvSpPr>
          <p:nvPr>
            <p:ph idx="1"/>
          </p:nvPr>
        </p:nvSpPr>
        <p:spPr>
          <a:xfrm>
            <a:off x="1745726" y="2511481"/>
            <a:ext cx="6941074" cy="4206977"/>
          </a:xfrm>
        </p:spPr>
        <p:txBody>
          <a:bodyPr/>
          <a:lstStyle>
            <a:lvl1pPr marL="342900" indent="-342900">
              <a:lnSpc>
                <a:spcPct val="110000"/>
              </a:lnSpc>
              <a:spcBef>
                <a:spcPts val="0"/>
              </a:spcBef>
              <a:spcAft>
                <a:spcPts val="600"/>
              </a:spcAft>
              <a:buFont typeface="Arial"/>
              <a:buChar char="•"/>
              <a:defRPr sz="2000" b="0" i="0">
                <a:solidFill>
                  <a:schemeClr val="accent1"/>
                </a:solidFill>
                <a:latin typeface="Avenir LT Std 55 Roman"/>
                <a:cs typeface="Avenir LT Std 55 Roman"/>
              </a:defRPr>
            </a:lvl1pPr>
            <a:lvl2pPr>
              <a:lnSpc>
                <a:spcPct val="110000"/>
              </a:lnSpc>
              <a:spcBef>
                <a:spcPts val="0"/>
              </a:spcBef>
              <a:spcAft>
                <a:spcPts val="600"/>
              </a:spcAft>
              <a:defRPr sz="2000" b="0" i="0">
                <a:solidFill>
                  <a:schemeClr val="accent2"/>
                </a:solidFill>
                <a:latin typeface="Avenir LT Std 55 Roman"/>
                <a:cs typeface="Avenir LT Std 55 Roman"/>
              </a:defRPr>
            </a:lvl2pPr>
            <a:lvl3pPr>
              <a:lnSpc>
                <a:spcPct val="110000"/>
              </a:lnSpc>
              <a:spcBef>
                <a:spcPts val="0"/>
              </a:spcBef>
              <a:spcAft>
                <a:spcPts val="600"/>
              </a:spcAft>
              <a:defRPr sz="2000" b="0" i="0">
                <a:solidFill>
                  <a:schemeClr val="accent2"/>
                </a:solidFill>
                <a:latin typeface="Avenir LT Std 55 Roman"/>
                <a:cs typeface="Avenir LT Std 55 Roman"/>
              </a:defRPr>
            </a:lvl3pPr>
            <a:lvl4pPr>
              <a:lnSpc>
                <a:spcPct val="110000"/>
              </a:lnSpc>
              <a:spcBef>
                <a:spcPts val="0"/>
              </a:spcBef>
              <a:spcAft>
                <a:spcPts val="600"/>
              </a:spcAft>
              <a:defRPr b="0" i="0">
                <a:solidFill>
                  <a:schemeClr val="accent2"/>
                </a:solidFill>
                <a:latin typeface="Avenir LT Std 55 Roman"/>
                <a:cs typeface="Avenir LT Std 55 Roman"/>
              </a:defRPr>
            </a:lvl4pPr>
            <a:lvl5pPr>
              <a:lnSpc>
                <a:spcPct val="110000"/>
              </a:lnSpc>
              <a:spcBef>
                <a:spcPts val="0"/>
              </a:spcBef>
              <a:spcAft>
                <a:spcPts val="600"/>
              </a:spcAft>
              <a:defRPr b="0" i="0">
                <a:solidFill>
                  <a:schemeClr val="accent2"/>
                </a:solidFill>
                <a:latin typeface="Avenir LT Std 55 Roman"/>
                <a:cs typeface="Avenir LT Std 55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649756" y="752912"/>
            <a:ext cx="1095970" cy="547985"/>
          </a:xfrm>
          <a:prstGeom prst="rect">
            <a:avLst/>
          </a:prstGeom>
        </p:spPr>
      </p:pic>
      <p:sp>
        <p:nvSpPr>
          <p:cNvPr id="6" name="Slide Number Placeholder 5"/>
          <p:cNvSpPr>
            <a:spLocks noGrp="1"/>
          </p:cNvSpPr>
          <p:nvPr userDrawn="1"/>
        </p:nvSpPr>
        <p:spPr>
          <a:xfrm>
            <a:off x="8377518" y="6535895"/>
            <a:ext cx="4572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8F4593-781A-4CAD-9998-4E226094D6B7}" type="slidenum">
              <a:rPr lang="en-US" sz="1400" baseline="0" smtClean="0">
                <a:solidFill>
                  <a:schemeClr val="bg1">
                    <a:lumMod val="50000"/>
                  </a:schemeClr>
                </a:solidFill>
              </a:rPr>
              <a:pPr/>
              <a:t>‹#›</a:t>
            </a:fld>
            <a:endParaRPr lang="en-US" sz="1400" baseline="0" dirty="0">
              <a:solidFill>
                <a:schemeClr val="bg1">
                  <a:lumMod val="50000"/>
                </a:schemeClr>
              </a:solidFill>
            </a:endParaRPr>
          </a:p>
        </p:txBody>
      </p:sp>
    </p:spTree>
    <p:extLst>
      <p:ext uri="{BB962C8B-B14F-4D97-AF65-F5344CB8AC3E}">
        <p14:creationId xmlns:p14="http://schemas.microsoft.com/office/powerpoint/2010/main" val="273662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32468"/>
            <a:ext cx="7924800" cy="4692133"/>
          </a:xfrm>
        </p:spPr>
        <p:txBody>
          <a:bodyPr/>
          <a:lstStyle>
            <a:lvl1pPr marL="0" indent="0">
              <a:lnSpc>
                <a:spcPct val="110000"/>
              </a:lnSpc>
              <a:spcBef>
                <a:spcPts val="0"/>
              </a:spcBef>
              <a:spcAft>
                <a:spcPts val="600"/>
              </a:spcAft>
              <a:buFont typeface="Arial"/>
              <a:buNone/>
              <a:defRPr sz="2800" b="0" i="0">
                <a:solidFill>
                  <a:schemeClr val="tx2"/>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nSpc>
                <a:spcPct val="110000"/>
              </a:lnSpc>
              <a:spcBef>
                <a:spcPts val="0"/>
              </a:spcBef>
              <a:spcAft>
                <a:spcPts val="600"/>
              </a:spcAft>
              <a:buFont typeface="Arial" panose="020B0604020202020204" pitchFamily="34" charset="0"/>
              <a:buChar char="•"/>
              <a:defRPr sz="2400" b="0" i="0">
                <a:solidFill>
                  <a:schemeClr val="bg2"/>
                </a:solidFill>
                <a:latin typeface="Calibri Light" panose="020F0302020204030204" pitchFamily="34" charset="0"/>
                <a:cs typeface="Calibri Light" panose="020F0302020204030204" pitchFamily="34" charset="0"/>
              </a:defRPr>
            </a:lvl2pPr>
            <a:lvl3pPr marL="1143000" indent="-228600">
              <a:lnSpc>
                <a:spcPct val="110000"/>
              </a:lnSpc>
              <a:spcBef>
                <a:spcPts val="0"/>
              </a:spcBef>
              <a:spcAft>
                <a:spcPts val="600"/>
              </a:spcAft>
              <a:buFont typeface="Courier New" panose="02070309020205020404" pitchFamily="49" charset="0"/>
              <a:buChar char="-"/>
              <a:defRPr sz="2000" b="0" i="0">
                <a:solidFill>
                  <a:schemeClr val="bg2"/>
                </a:solidFill>
                <a:latin typeface="Calibri Light" panose="020F0302020204030204" pitchFamily="34" charset="0"/>
                <a:cs typeface="Calibri Light" panose="020F0302020204030204" pitchFamily="34" charset="0"/>
              </a:defRPr>
            </a:lvl3pPr>
            <a:lvl4pPr marL="1600200" indent="-228600">
              <a:lnSpc>
                <a:spcPct val="110000"/>
              </a:lnSpc>
              <a:spcBef>
                <a:spcPts val="0"/>
              </a:spcBef>
              <a:spcAft>
                <a:spcPts val="600"/>
              </a:spcAft>
              <a:buFont typeface="Arial" panose="020B0604020202020204" pitchFamily="34" charset="0"/>
              <a:buChar char="•"/>
              <a:defRPr b="0" i="0">
                <a:solidFill>
                  <a:schemeClr val="bg2"/>
                </a:solidFill>
                <a:latin typeface="Calibri Light" panose="020F0302020204030204" pitchFamily="34" charset="0"/>
                <a:cs typeface="Calibri Light" panose="020F0302020204030204" pitchFamily="34" charset="0"/>
              </a:defRPr>
            </a:lvl4pPr>
            <a:lvl5pPr>
              <a:lnSpc>
                <a:spcPct val="110000"/>
              </a:lnSpc>
              <a:spcBef>
                <a:spcPts val="0"/>
              </a:spcBef>
              <a:spcAft>
                <a:spcPts val="600"/>
              </a:spcAft>
              <a:defRPr b="0" i="0">
                <a:solidFill>
                  <a:schemeClr val="bg2"/>
                </a:solidFill>
                <a:latin typeface="Calibri Light" panose="020F0302020204030204" pitchFamily="34" charset="0"/>
                <a:cs typeface="Calibri Light" panose="020F0302020204030204" pitchFamily="34" charset="0"/>
              </a:defRPr>
            </a:lvl5pPr>
          </a:lstStyle>
          <a:p>
            <a:pPr lvl="0"/>
            <a:r>
              <a:rPr lang="en-US" dirty="0" smtClean="0"/>
              <a:t>Click to edit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200"/>
            <a:ext cx="9144000" cy="889000"/>
          </a:xfrm>
          <a:prstGeom prst="rect">
            <a:avLst/>
          </a:prstGeom>
        </p:spPr>
      </p:pic>
      <p:sp>
        <p:nvSpPr>
          <p:cNvPr id="7" name="Slide Number Placeholder 6"/>
          <p:cNvSpPr>
            <a:spLocks noGrp="1"/>
          </p:cNvSpPr>
          <p:nvPr>
            <p:ph type="sldNum" sz="quarter" idx="12"/>
          </p:nvPr>
        </p:nvSpPr>
        <p:spPr/>
        <p:txBody>
          <a:bodyPr/>
          <a:lstStyle/>
          <a:p>
            <a:fld id="{2EE9643E-C717-4BB6-89A0-1800B25EB49E}"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173979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10" name="Rectangle 9"/>
          <p:cNvSpPr/>
          <p:nvPr/>
        </p:nvSpPr>
        <p:spPr>
          <a:xfrm>
            <a:off x="0" y="457200"/>
            <a:ext cx="9144000" cy="880532"/>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1689284" y="1606534"/>
            <a:ext cx="6997516" cy="796092"/>
          </a:xfrm>
        </p:spPr>
        <p:txBody>
          <a:bodyPr>
            <a:normAutofit/>
          </a:bodyPr>
          <a:lstStyle>
            <a:lvl1pPr algn="l">
              <a:defRPr sz="3200" b="0" i="0" spc="-60">
                <a:solidFill>
                  <a:schemeClr val="bg2"/>
                </a:solidFill>
                <a:latin typeface="Avenir LT Std 65 Medium"/>
                <a:cs typeface="Avenir LT Std 65 Medium"/>
              </a:defRPr>
            </a:lvl1pPr>
          </a:lstStyle>
          <a:p>
            <a:r>
              <a:rPr lang="en-US"/>
              <a:t>Click to edit Master title style</a:t>
            </a:r>
            <a:endParaRPr lang="en-US" dirty="0"/>
          </a:p>
        </p:txBody>
      </p:sp>
      <p:sp>
        <p:nvSpPr>
          <p:cNvPr id="16" name="Content Placeholder 2"/>
          <p:cNvSpPr>
            <a:spLocks noGrp="1"/>
          </p:cNvSpPr>
          <p:nvPr>
            <p:ph idx="1"/>
          </p:nvPr>
        </p:nvSpPr>
        <p:spPr>
          <a:xfrm>
            <a:off x="1689284" y="2511481"/>
            <a:ext cx="6997516" cy="4206977"/>
          </a:xfrm>
        </p:spPr>
        <p:txBody>
          <a:bodyPr/>
          <a:lstStyle>
            <a:lvl1pPr marL="342900" indent="-342900">
              <a:lnSpc>
                <a:spcPct val="110000"/>
              </a:lnSpc>
              <a:spcBef>
                <a:spcPts val="0"/>
              </a:spcBef>
              <a:spcAft>
                <a:spcPts val="600"/>
              </a:spcAft>
              <a:buFont typeface="Arial"/>
              <a:buChar char="•"/>
              <a:defRPr sz="2000" b="0" i="0">
                <a:solidFill>
                  <a:schemeClr val="accent1"/>
                </a:solidFill>
                <a:latin typeface="Avenir LT Std 55 Roman"/>
                <a:cs typeface="Avenir LT Std 55 Roman"/>
              </a:defRPr>
            </a:lvl1pPr>
            <a:lvl2pPr>
              <a:lnSpc>
                <a:spcPct val="110000"/>
              </a:lnSpc>
              <a:spcBef>
                <a:spcPts val="0"/>
              </a:spcBef>
              <a:spcAft>
                <a:spcPts val="600"/>
              </a:spcAft>
              <a:defRPr sz="2000" b="0" i="0">
                <a:solidFill>
                  <a:schemeClr val="accent2"/>
                </a:solidFill>
                <a:latin typeface="Avenir LT Std 55 Roman"/>
                <a:cs typeface="Avenir LT Std 55 Roman"/>
              </a:defRPr>
            </a:lvl2pPr>
            <a:lvl3pPr>
              <a:lnSpc>
                <a:spcPct val="110000"/>
              </a:lnSpc>
              <a:spcBef>
                <a:spcPts val="0"/>
              </a:spcBef>
              <a:spcAft>
                <a:spcPts val="600"/>
              </a:spcAft>
              <a:defRPr sz="2000" b="0" i="0">
                <a:solidFill>
                  <a:schemeClr val="accent2"/>
                </a:solidFill>
                <a:latin typeface="Avenir LT Std 55 Roman"/>
                <a:cs typeface="Avenir LT Std 55 Roman"/>
              </a:defRPr>
            </a:lvl3pPr>
            <a:lvl4pPr>
              <a:lnSpc>
                <a:spcPct val="110000"/>
              </a:lnSpc>
              <a:spcBef>
                <a:spcPts val="0"/>
              </a:spcBef>
              <a:spcAft>
                <a:spcPts val="600"/>
              </a:spcAft>
              <a:defRPr b="0" i="0">
                <a:solidFill>
                  <a:schemeClr val="accent2"/>
                </a:solidFill>
                <a:latin typeface="Avenir LT Std 55 Roman"/>
                <a:cs typeface="Avenir LT Std 55 Roman"/>
              </a:defRPr>
            </a:lvl4pPr>
            <a:lvl5pPr>
              <a:lnSpc>
                <a:spcPct val="110000"/>
              </a:lnSpc>
              <a:spcBef>
                <a:spcPts val="0"/>
              </a:spcBef>
              <a:spcAft>
                <a:spcPts val="600"/>
              </a:spcAft>
              <a:defRPr b="0" i="0">
                <a:solidFill>
                  <a:schemeClr val="accent2"/>
                </a:solidFill>
                <a:latin typeface="Avenir LT Std 55 Roman"/>
                <a:cs typeface="Avenir LT Std 55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1689284" y="841789"/>
            <a:ext cx="6997516" cy="369332"/>
          </a:xfrm>
          <a:prstGeom prst="rect">
            <a:avLst/>
          </a:prstGeom>
          <a:noFill/>
        </p:spPr>
        <p:txBody>
          <a:bodyPr wrap="square" rtlCol="0">
            <a:spAutoFit/>
          </a:bodyPr>
          <a:lstStyle/>
          <a:p>
            <a:pPr algn="l">
              <a:tabLst>
                <a:tab pos="6688138" algn="l"/>
              </a:tabLst>
            </a:pPr>
            <a:r>
              <a:rPr lang="en-US" sz="1800" b="0" i="0" dirty="0">
                <a:solidFill>
                  <a:schemeClr val="bg1"/>
                </a:solidFill>
                <a:latin typeface="Avenir LT Std 65 Medium"/>
                <a:cs typeface="Avenir LT Std 65 Medium"/>
              </a:rPr>
              <a:t>expertise.</a:t>
            </a:r>
          </a:p>
        </p:txBody>
      </p:sp>
      <p:pic>
        <p:nvPicPr>
          <p:cNvPr id="9" name="Picture 8" descr="redw_logo_notag_rev_lrg.pn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649756" y="752912"/>
            <a:ext cx="1095970" cy="547985"/>
          </a:xfrm>
          <a:prstGeom prst="rect">
            <a:avLst/>
          </a:prstGeom>
        </p:spPr>
      </p:pic>
    </p:spTree>
    <p:extLst>
      <p:ext uri="{BB962C8B-B14F-4D97-AF65-F5344CB8AC3E}">
        <p14:creationId xmlns:p14="http://schemas.microsoft.com/office/powerpoint/2010/main" val="195690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3664860" y="3115930"/>
            <a:ext cx="5358190" cy="530830"/>
          </a:xfrm>
        </p:spPr>
        <p:txBody>
          <a:bodyPr anchor="ctr" anchorCtr="0"/>
          <a:lstStyle>
            <a:lvl1pPr marL="0" indent="0" algn="r">
              <a:buNone/>
              <a:defRPr b="0" i="0" spc="-60">
                <a:solidFill>
                  <a:schemeClr val="bg1"/>
                </a:solidFill>
                <a:latin typeface="Avenir LT Std 65 Medium"/>
                <a:cs typeface="Avenir LT Std 65 Medium"/>
              </a:defRPr>
            </a:lvl1pPr>
          </a:lstStyle>
          <a:p>
            <a:pPr lvl="0"/>
            <a:r>
              <a:rPr lang="en-US" dirty="0"/>
              <a:t>experience.</a:t>
            </a:r>
          </a:p>
        </p:txBody>
      </p:sp>
      <p:pic>
        <p:nvPicPr>
          <p:cNvPr id="21" name="Picture 20"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5066327" y="2936720"/>
            <a:ext cx="1815528" cy="907764"/>
          </a:xfrm>
          <a:prstGeom prst="rect">
            <a:avLst/>
          </a:prstGeom>
        </p:spPr>
      </p:pic>
      <p:sp>
        <p:nvSpPr>
          <p:cNvPr id="6" name="Text Placeholder 5"/>
          <p:cNvSpPr>
            <a:spLocks noGrp="1"/>
          </p:cNvSpPr>
          <p:nvPr>
            <p:ph type="body" sz="quarter" idx="10" hasCustomPrompt="1"/>
          </p:nvPr>
        </p:nvSpPr>
        <p:spPr>
          <a:xfrm>
            <a:off x="2791670" y="4680327"/>
            <a:ext cx="6141122" cy="1488244"/>
          </a:xfrm>
        </p:spPr>
        <p:txBody>
          <a:bodyPr>
            <a:normAutofit/>
          </a:bodyPr>
          <a:lstStyle>
            <a:lvl1pPr marL="0" indent="0" algn="r">
              <a:spcBef>
                <a:spcPts val="0"/>
              </a:spcBef>
              <a:spcAft>
                <a:spcPts val="600"/>
              </a:spcAft>
              <a:buNone/>
              <a:defRPr sz="1800" b="0" i="0" spc="-50">
                <a:solidFill>
                  <a:schemeClr val="accent2"/>
                </a:solidFill>
                <a:latin typeface="Avenir LT Std 55 Roman"/>
                <a:cs typeface="Avenir LT Std 55 Roman"/>
              </a:defRPr>
            </a:lvl1pPr>
          </a:lstStyle>
          <a:p>
            <a:pPr lvl="0"/>
            <a:r>
              <a:rPr lang="en-US" dirty="0"/>
              <a:t>Presentation Title</a:t>
            </a:r>
          </a:p>
        </p:txBody>
      </p:sp>
    </p:spTree>
    <p:extLst>
      <p:ext uri="{BB962C8B-B14F-4D97-AF65-F5344CB8AC3E}">
        <p14:creationId xmlns:p14="http://schemas.microsoft.com/office/powerpoint/2010/main" val="23605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3664860" y="3115930"/>
            <a:ext cx="5358190" cy="530830"/>
          </a:xfrm>
        </p:spPr>
        <p:txBody>
          <a:bodyPr anchor="ctr" anchorCtr="0"/>
          <a:lstStyle>
            <a:lvl1pPr marL="0" indent="0" algn="r">
              <a:buNone/>
              <a:defRPr b="0" i="0" spc="-60">
                <a:solidFill>
                  <a:schemeClr val="bg1"/>
                </a:solidFill>
                <a:latin typeface="Avenir LT Std 65 Medium"/>
                <a:cs typeface="Avenir LT Std 65 Medium"/>
              </a:defRPr>
            </a:lvl1pPr>
          </a:lstStyle>
          <a:p>
            <a:pPr lvl="0"/>
            <a:r>
              <a:rPr lang="en-US" dirty="0"/>
              <a:t>experience.</a:t>
            </a:r>
          </a:p>
        </p:txBody>
      </p:sp>
      <p:pic>
        <p:nvPicPr>
          <p:cNvPr id="21" name="Picture 20"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5100196" y="2936720"/>
            <a:ext cx="1815528" cy="907764"/>
          </a:xfrm>
          <a:prstGeom prst="rect">
            <a:avLst/>
          </a:prstGeom>
        </p:spPr>
      </p:pic>
      <p:sp>
        <p:nvSpPr>
          <p:cNvPr id="6" name="Text Placeholder 5"/>
          <p:cNvSpPr>
            <a:spLocks noGrp="1"/>
          </p:cNvSpPr>
          <p:nvPr>
            <p:ph type="body" sz="quarter" idx="10" hasCustomPrompt="1"/>
          </p:nvPr>
        </p:nvSpPr>
        <p:spPr>
          <a:xfrm>
            <a:off x="2791670" y="4680327"/>
            <a:ext cx="6141122" cy="1488244"/>
          </a:xfrm>
        </p:spPr>
        <p:txBody>
          <a:bodyPr>
            <a:normAutofit/>
          </a:bodyPr>
          <a:lstStyle>
            <a:lvl1pPr marL="0" indent="0" algn="r">
              <a:spcBef>
                <a:spcPts val="0"/>
              </a:spcBef>
              <a:spcAft>
                <a:spcPts val="600"/>
              </a:spcAft>
              <a:buNone/>
              <a:defRPr sz="1800" b="0" i="0">
                <a:solidFill>
                  <a:schemeClr val="accent2"/>
                </a:solidFill>
                <a:latin typeface="Avenir LT Std 55 Roman"/>
                <a:cs typeface="Avenir LT Std 55 Roman"/>
              </a:defRPr>
            </a:lvl1pPr>
          </a:lstStyle>
          <a:p>
            <a:pPr lvl="0"/>
            <a:r>
              <a:rPr lang="en-US" dirty="0"/>
              <a:t>Presentation Title</a:t>
            </a:r>
          </a:p>
        </p:txBody>
      </p:sp>
    </p:spTree>
    <p:extLst>
      <p:ext uri="{BB962C8B-B14F-4D97-AF65-F5344CB8AC3E}">
        <p14:creationId xmlns:p14="http://schemas.microsoft.com/office/powerpoint/2010/main" val="1137033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3664860" y="3115930"/>
            <a:ext cx="5358190" cy="530830"/>
          </a:xfrm>
        </p:spPr>
        <p:txBody>
          <a:bodyPr anchor="ctr" anchorCtr="0"/>
          <a:lstStyle>
            <a:lvl1pPr marL="0" indent="0" algn="r">
              <a:buNone/>
              <a:defRPr b="0" i="0" spc="-60">
                <a:solidFill>
                  <a:schemeClr val="bg1"/>
                </a:solidFill>
                <a:latin typeface="Avenir LT Std 65 Medium"/>
                <a:cs typeface="Avenir LT Std 65 Medium"/>
              </a:defRPr>
            </a:lvl1pPr>
          </a:lstStyle>
          <a:p>
            <a:pPr lvl="0"/>
            <a:r>
              <a:rPr lang="en-US" dirty="0"/>
              <a:t>insight.</a:t>
            </a:r>
          </a:p>
        </p:txBody>
      </p:sp>
      <p:pic>
        <p:nvPicPr>
          <p:cNvPr id="21" name="Picture 20"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5811392" y="2936720"/>
            <a:ext cx="1815528" cy="907764"/>
          </a:xfrm>
          <a:prstGeom prst="rect">
            <a:avLst/>
          </a:prstGeom>
        </p:spPr>
      </p:pic>
      <p:sp>
        <p:nvSpPr>
          <p:cNvPr id="6" name="Text Placeholder 5"/>
          <p:cNvSpPr>
            <a:spLocks noGrp="1"/>
          </p:cNvSpPr>
          <p:nvPr>
            <p:ph type="body" sz="quarter" idx="10" hasCustomPrompt="1"/>
          </p:nvPr>
        </p:nvSpPr>
        <p:spPr>
          <a:xfrm>
            <a:off x="2791670" y="4680327"/>
            <a:ext cx="6141122" cy="1488244"/>
          </a:xfrm>
        </p:spPr>
        <p:txBody>
          <a:bodyPr>
            <a:normAutofit/>
          </a:bodyPr>
          <a:lstStyle>
            <a:lvl1pPr marL="0" indent="0" algn="r">
              <a:spcBef>
                <a:spcPts val="0"/>
              </a:spcBef>
              <a:spcAft>
                <a:spcPts val="600"/>
              </a:spcAft>
              <a:buNone/>
              <a:defRPr sz="1800" b="0" i="0">
                <a:solidFill>
                  <a:schemeClr val="accent2"/>
                </a:solidFill>
                <a:latin typeface="Avenir LT Std 55 Roman"/>
                <a:cs typeface="Avenir LT Std 55 Roman"/>
              </a:defRPr>
            </a:lvl1pPr>
          </a:lstStyle>
          <a:p>
            <a:pPr lvl="0"/>
            <a:r>
              <a:rPr lang="en-US" dirty="0"/>
              <a:t>Presentation Title</a:t>
            </a:r>
          </a:p>
        </p:txBody>
      </p:sp>
      <p:sp>
        <p:nvSpPr>
          <p:cNvPr id="5" name="TextBox 4"/>
          <p:cNvSpPr txBox="1"/>
          <p:nvPr/>
        </p:nvSpPr>
        <p:spPr>
          <a:xfrm>
            <a:off x="4222750" y="676357"/>
            <a:ext cx="4811639" cy="1529051"/>
          </a:xfrm>
          <a:prstGeom prst="rect">
            <a:avLst/>
          </a:prstGeom>
          <a:noFill/>
        </p:spPr>
        <p:txBody>
          <a:bodyPr wrap="square" rtlCol="0">
            <a:spAutoFit/>
          </a:bodyPr>
          <a:lstStyle/>
          <a:p>
            <a:pPr algn="r">
              <a:lnSpc>
                <a:spcPts val="3600"/>
              </a:lnSpc>
              <a:spcAft>
                <a:spcPts val="0"/>
              </a:spcAft>
            </a:pPr>
            <a:r>
              <a:rPr lang="en-US" sz="3600" spc="-100" dirty="0">
                <a:solidFill>
                  <a:srgbClr val="0093D0"/>
                </a:solidFill>
                <a:latin typeface="Avenir LT Std 65 Medium"/>
                <a:cs typeface="Avenir LT Std 65 Medium"/>
              </a:rPr>
              <a:t>numbers won’t grow your business but </a:t>
            </a:r>
            <a:br>
              <a:rPr lang="en-US" sz="3600" spc="-100" dirty="0">
                <a:solidFill>
                  <a:srgbClr val="0093D0"/>
                </a:solidFill>
                <a:latin typeface="Avenir LT Std 65 Medium"/>
                <a:cs typeface="Avenir LT Std 65 Medium"/>
              </a:rPr>
            </a:br>
            <a:r>
              <a:rPr lang="en-US" sz="3600" spc="-100" dirty="0">
                <a:solidFill>
                  <a:srgbClr val="0093D0"/>
                </a:solidFill>
                <a:latin typeface="Avenir LT Std 65 Medium"/>
                <a:cs typeface="Avenir LT Std 65 Medium"/>
              </a:rPr>
              <a:t>the</a:t>
            </a:r>
            <a:r>
              <a:rPr lang="en-US" sz="3600" spc="-100" baseline="0" dirty="0">
                <a:solidFill>
                  <a:srgbClr val="0093D0"/>
                </a:solidFill>
                <a:latin typeface="Avenir LT Std 65 Medium"/>
                <a:cs typeface="Avenir LT Std 65 Medium"/>
              </a:rPr>
              <a:t> </a:t>
            </a:r>
            <a:r>
              <a:rPr lang="en-US" sz="3600" spc="-100" dirty="0">
                <a:solidFill>
                  <a:srgbClr val="0093D0"/>
                </a:solidFill>
                <a:latin typeface="Avenir LT Std 65 Medium"/>
                <a:cs typeface="Avenir LT Std 65 Medium"/>
              </a:rPr>
              <a:t>right people will.</a:t>
            </a:r>
          </a:p>
        </p:txBody>
      </p:sp>
    </p:spTree>
    <p:extLst>
      <p:ext uri="{BB962C8B-B14F-4D97-AF65-F5344CB8AC3E}">
        <p14:creationId xmlns:p14="http://schemas.microsoft.com/office/powerpoint/2010/main" val="92333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Picture 6" descr="Woman_FP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106824"/>
            <a:ext cx="2065865" cy="2751175"/>
          </a:xfrm>
          <a:prstGeom prst="rect">
            <a:avLst/>
          </a:prstGeom>
        </p:spPr>
      </p:pic>
      <p:sp>
        <p:nvSpPr>
          <p:cNvPr id="12" name="Rectangle 11"/>
          <p:cNvSpPr/>
          <p:nvPr/>
        </p:nvSpPr>
        <p:spPr>
          <a:xfrm>
            <a:off x="0" y="1913467"/>
            <a:ext cx="9144000" cy="1815693"/>
          </a:xfrm>
          <a:prstGeom prst="rect">
            <a:avLst/>
          </a:prstGeom>
          <a:solidFill>
            <a:srgbClr val="0570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12" hasCustomPrompt="1"/>
          </p:nvPr>
        </p:nvSpPr>
        <p:spPr>
          <a:xfrm>
            <a:off x="2093378" y="2554962"/>
            <a:ext cx="7041854" cy="530830"/>
          </a:xfrm>
        </p:spPr>
        <p:txBody>
          <a:bodyPr anchor="ctr" anchorCtr="0"/>
          <a:lstStyle>
            <a:lvl1pPr marL="0" indent="0" algn="l">
              <a:buNone/>
              <a:defRPr b="0" i="0" spc="-60">
                <a:solidFill>
                  <a:schemeClr val="bg1"/>
                </a:solidFill>
                <a:latin typeface="Avenir LT Std 65 Medium"/>
                <a:cs typeface="Avenir LT Std 65 Medium"/>
              </a:defRPr>
            </a:lvl1pPr>
          </a:lstStyle>
          <a:p>
            <a:pPr lvl="0"/>
            <a:r>
              <a:rPr lang="en-US" dirty="0"/>
              <a:t>knowledge.</a:t>
            </a:r>
          </a:p>
        </p:txBody>
      </p:sp>
      <p:pic>
        <p:nvPicPr>
          <p:cNvPr id="18" name="Picture 17" descr="redw_logo_notag_rev_lrg.png"/>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336250" y="2395969"/>
            <a:ext cx="1815528" cy="907764"/>
          </a:xfrm>
          <a:prstGeom prst="rect">
            <a:avLst/>
          </a:prstGeom>
        </p:spPr>
      </p:pic>
      <p:sp>
        <p:nvSpPr>
          <p:cNvPr id="21" name="Content Placeholder 2"/>
          <p:cNvSpPr>
            <a:spLocks noGrp="1"/>
          </p:cNvSpPr>
          <p:nvPr>
            <p:ph idx="1" hasCustomPrompt="1"/>
          </p:nvPr>
        </p:nvSpPr>
        <p:spPr>
          <a:xfrm>
            <a:off x="1981197" y="3979334"/>
            <a:ext cx="4114803" cy="2163391"/>
          </a:xfrm>
        </p:spPr>
        <p:txBody>
          <a:bodyPr>
            <a:normAutofit/>
          </a:bodyPr>
          <a:lstStyle>
            <a:lvl1pPr marL="0" indent="0">
              <a:lnSpc>
                <a:spcPct val="110000"/>
              </a:lnSpc>
              <a:spcBef>
                <a:spcPts val="0"/>
              </a:spcBef>
              <a:spcAft>
                <a:spcPts val="600"/>
              </a:spcAft>
              <a:buNone/>
              <a:defRPr sz="1800" b="0" i="0" baseline="0">
                <a:solidFill>
                  <a:schemeClr val="accent2"/>
                </a:solidFill>
                <a:latin typeface="Avenir LT Std 55 Roman"/>
                <a:cs typeface="Avenir LT Std 55 Roman"/>
              </a:defRPr>
            </a:lvl1pPr>
          </a:lstStyle>
          <a:p>
            <a:r>
              <a:rPr lang="en-US" altLang="en-US" dirty="0">
                <a:ea typeface="ＭＳ Ｐゴシック" pitchFamily="34" charset="-128"/>
              </a:rPr>
              <a:t>Each of our Benefits Consultants </a:t>
            </a:r>
            <a:br>
              <a:rPr lang="en-US" altLang="en-US" dirty="0">
                <a:ea typeface="ＭＳ Ｐゴシック" pitchFamily="34" charset="-128"/>
              </a:rPr>
            </a:br>
            <a:r>
              <a:rPr lang="en-US" altLang="en-US" dirty="0">
                <a:ea typeface="ＭＳ Ｐゴシック" pitchFamily="34" charset="-128"/>
              </a:rPr>
              <a:t>has 17 to 25+ years of experience </a:t>
            </a:r>
            <a:br>
              <a:rPr lang="en-US" altLang="en-US" dirty="0">
                <a:ea typeface="ＭＳ Ｐゴシック" pitchFamily="34" charset="-128"/>
              </a:rPr>
            </a:br>
            <a:r>
              <a:rPr lang="en-US" altLang="en-US" dirty="0">
                <a:ea typeface="ＭＳ Ｐゴシック" pitchFamily="34" charset="-128"/>
              </a:rPr>
              <a:t>and are required to complete at </a:t>
            </a:r>
            <a:br>
              <a:rPr lang="en-US" altLang="en-US" dirty="0">
                <a:ea typeface="ＭＳ Ｐゴシック" pitchFamily="34" charset="-128"/>
              </a:rPr>
            </a:br>
            <a:r>
              <a:rPr lang="en-US" altLang="en-US" dirty="0">
                <a:ea typeface="ＭＳ Ｐゴシック" pitchFamily="34" charset="-128"/>
              </a:rPr>
              <a:t>least 40 hours of continuing </a:t>
            </a:r>
            <a:br>
              <a:rPr lang="en-US" altLang="en-US" dirty="0">
                <a:ea typeface="ＭＳ Ｐゴシック" pitchFamily="34" charset="-128"/>
              </a:rPr>
            </a:br>
            <a:r>
              <a:rPr lang="en-US" altLang="en-US" dirty="0">
                <a:ea typeface="ＭＳ Ｐゴシック" pitchFamily="34" charset="-128"/>
              </a:rPr>
              <a:t>education per year.</a:t>
            </a:r>
          </a:p>
        </p:txBody>
      </p:sp>
    </p:spTree>
    <p:extLst>
      <p:ext uri="{BB962C8B-B14F-4D97-AF65-F5344CB8AC3E}">
        <p14:creationId xmlns:p14="http://schemas.microsoft.com/office/powerpoint/2010/main" val="4047812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15389"/>
            <a:ext cx="8229600" cy="7960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748414"/>
            <a:ext cx="8229600" cy="33777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3402-D97A-5A4C-8284-806A284E83A9}" type="slidenum">
              <a:rPr lang="en-US" smtClean="0"/>
              <a:t>‹#›</a:t>
            </a:fld>
            <a:endParaRPr lang="en-US" dirty="0"/>
          </a:p>
        </p:txBody>
      </p:sp>
    </p:spTree>
    <p:extLst>
      <p:ext uri="{BB962C8B-B14F-4D97-AF65-F5344CB8AC3E}">
        <p14:creationId xmlns:p14="http://schemas.microsoft.com/office/powerpoint/2010/main" val="2728784816"/>
      </p:ext>
    </p:extLst>
  </p:cSld>
  <p:clrMap bg1="lt1" tx1="dk1" bg2="lt2" tx2="dk2" accent1="accent1" accent2="accent2" accent3="accent3" accent4="accent4" accent5="accent5" accent6="accent6" hlink="hlink" folHlink="folHlink"/>
  <p:sldLayoutIdLst>
    <p:sldLayoutId id="2147483676" r:id="rId1"/>
    <p:sldLayoutId id="2147483657" r:id="rId2"/>
    <p:sldLayoutId id="2147483658" r:id="rId3"/>
    <p:sldLayoutId id="2147483675"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49" r:id="rId18"/>
    <p:sldLayoutId id="2147483651" r:id="rId19"/>
    <p:sldLayoutId id="2147483672" r:id="rId20"/>
    <p:sldLayoutId id="2147483673" r:id="rId21"/>
    <p:sldLayoutId id="2147483674" r:id="rId22"/>
  </p:sldLayoutIdLst>
  <p:hf hdr="0" ftr="0" dt="0"/>
  <p:txStyles>
    <p:titleStyle>
      <a:lvl1pPr algn="l" defTabSz="457200" rtl="0" eaLnBrk="1" latinLnBrk="0" hangingPunct="1">
        <a:spcBef>
          <a:spcPct val="0"/>
        </a:spcBef>
        <a:buNone/>
        <a:defRPr sz="3600" b="0" i="0" kern="1200">
          <a:solidFill>
            <a:schemeClr val="tx1"/>
          </a:solidFill>
          <a:latin typeface="Avenir LT Std 65 Medium"/>
          <a:ea typeface="+mj-ea"/>
          <a:cs typeface="Avenir LT Std 65 Medium"/>
        </a:defRPr>
      </a:lvl1pPr>
    </p:titleStyle>
    <p:bodyStyle>
      <a:lvl1pPr marL="342900" indent="-342900" algn="l" defTabSz="457200" rtl="0" eaLnBrk="1" latinLnBrk="0" hangingPunct="1">
        <a:lnSpc>
          <a:spcPct val="110000"/>
        </a:lnSpc>
        <a:spcBef>
          <a:spcPts val="0"/>
        </a:spcBef>
        <a:spcAft>
          <a:spcPts val="600"/>
        </a:spcAft>
        <a:buFont typeface="Arial"/>
        <a:buChar char="•"/>
        <a:defRPr sz="3200" b="0" i="0" kern="1200">
          <a:solidFill>
            <a:schemeClr val="tx1"/>
          </a:solidFill>
          <a:latin typeface="Avenir LT Std 55 Roman"/>
          <a:ea typeface="+mn-ea"/>
          <a:cs typeface="Avenir LT Std 55 Roman"/>
        </a:defRPr>
      </a:lvl1pPr>
      <a:lvl2pPr marL="742950" indent="-285750" algn="l" defTabSz="457200" rtl="0" eaLnBrk="1" latinLnBrk="0" hangingPunct="1">
        <a:lnSpc>
          <a:spcPct val="110000"/>
        </a:lnSpc>
        <a:spcBef>
          <a:spcPts val="0"/>
        </a:spcBef>
        <a:spcAft>
          <a:spcPts val="600"/>
        </a:spcAft>
        <a:buFont typeface="Arial"/>
        <a:buChar char="–"/>
        <a:defRPr sz="2800" b="0" i="0" kern="1200">
          <a:solidFill>
            <a:schemeClr val="tx1"/>
          </a:solidFill>
          <a:latin typeface="Avenir LT Std 55 Roman"/>
          <a:ea typeface="+mn-ea"/>
          <a:cs typeface="Avenir LT Std 55 Roman"/>
        </a:defRPr>
      </a:lvl2pPr>
      <a:lvl3pPr marL="1143000" indent="-228600" algn="l" defTabSz="457200" rtl="0" eaLnBrk="1" latinLnBrk="0" hangingPunct="1">
        <a:lnSpc>
          <a:spcPct val="110000"/>
        </a:lnSpc>
        <a:spcBef>
          <a:spcPts val="0"/>
        </a:spcBef>
        <a:spcAft>
          <a:spcPts val="600"/>
        </a:spcAft>
        <a:buFont typeface="Arial"/>
        <a:buChar char="•"/>
        <a:defRPr sz="2400" b="0" i="0" kern="1200">
          <a:solidFill>
            <a:schemeClr val="tx1"/>
          </a:solidFill>
          <a:latin typeface="Avenir LT Std 55 Roman"/>
          <a:ea typeface="+mn-ea"/>
          <a:cs typeface="Avenir LT Std 55 Roman"/>
        </a:defRPr>
      </a:lvl3pPr>
      <a:lvl4pPr marL="1600200" indent="-228600" algn="l" defTabSz="457200" rtl="0" eaLnBrk="1" latinLnBrk="0" hangingPunct="1">
        <a:lnSpc>
          <a:spcPct val="110000"/>
        </a:lnSpc>
        <a:spcBef>
          <a:spcPts val="0"/>
        </a:spcBef>
        <a:spcAft>
          <a:spcPts val="600"/>
        </a:spcAft>
        <a:buFont typeface="Arial"/>
        <a:buChar char="–"/>
        <a:defRPr sz="2000" b="0" i="0" kern="1200">
          <a:solidFill>
            <a:schemeClr val="tx1"/>
          </a:solidFill>
          <a:latin typeface="Avenir LT Std 55 Roman"/>
          <a:ea typeface="+mn-ea"/>
          <a:cs typeface="Avenir LT Std 55 Roman"/>
        </a:defRPr>
      </a:lvl4pPr>
      <a:lvl5pPr marL="2057400" indent="-228600" algn="l" defTabSz="457200" rtl="0" eaLnBrk="1" latinLnBrk="0" hangingPunct="1">
        <a:lnSpc>
          <a:spcPct val="110000"/>
        </a:lnSpc>
        <a:spcBef>
          <a:spcPts val="0"/>
        </a:spcBef>
        <a:spcAft>
          <a:spcPts val="600"/>
        </a:spcAft>
        <a:buFont typeface="Arial"/>
        <a:buChar char="»"/>
        <a:defRPr sz="2000" b="0" i="0" kern="1200">
          <a:solidFill>
            <a:schemeClr val="tx1"/>
          </a:solidFill>
          <a:latin typeface="Avenir LT Std 55 Roman"/>
          <a:ea typeface="+mn-ea"/>
          <a:cs typeface="Aveni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nmdfa.state.nm.us/financial-control/resource-information/manual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saonm.org/auditing/financial-audits/state-auditor-rule/" TargetMode="External"/><Relationship Id="rId5" Type="http://schemas.openxmlformats.org/officeDocument/2006/relationships/hyperlink" Target="https://www.aicpa.org/interestareas/governmentalauditquality/resources/singleaudit/2020-omb-compliance-supplement.html" TargetMode="External"/><Relationship Id="rId4" Type="http://schemas.openxmlformats.org/officeDocument/2006/relationships/hyperlink" Target="https://www.gao.gov/greenboo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en-US" sz="2800" dirty="0" smtClean="0">
                <a:solidFill>
                  <a:srgbClr val="0570B8"/>
                </a:solidFill>
                <a:latin typeface="Segoe UI" panose="020B0502040204020203" pitchFamily="34" charset="0"/>
                <a:cs typeface="Segoe UI" panose="020B0502040204020203" pitchFamily="34" charset="0"/>
              </a:rPr>
              <a:t>Internal Controls</a:t>
            </a:r>
            <a:r>
              <a:rPr lang="en-US" sz="2800" dirty="0" smtClean="0">
                <a:solidFill>
                  <a:srgbClr val="0070C0"/>
                </a:solidFill>
                <a:latin typeface="Segoe UI" panose="020B0502040204020203" pitchFamily="34" charset="0"/>
                <a:cs typeface="Segoe UI" panose="020B0502040204020203" pitchFamily="34" charset="0"/>
              </a:rPr>
              <a:t> </a:t>
            </a:r>
            <a:r>
              <a:rPr lang="en-US" sz="2800" dirty="0">
                <a:solidFill>
                  <a:srgbClr val="0070C0"/>
                </a:solidFill>
              </a:rPr>
              <a:t>– </a:t>
            </a:r>
            <a:r>
              <a:rPr lang="en-US" sz="2800" dirty="0" smtClean="0">
                <a:solidFill>
                  <a:srgbClr val="0570B8"/>
                </a:solidFill>
                <a:latin typeface="Segoe UI" panose="020B0502040204020203" pitchFamily="34" charset="0"/>
                <a:cs typeface="Segoe UI" panose="020B0502040204020203" pitchFamily="34" charset="0"/>
              </a:rPr>
              <a:t>An Auditor’s </a:t>
            </a:r>
            <a:r>
              <a:rPr lang="en-US" sz="2800" dirty="0">
                <a:solidFill>
                  <a:srgbClr val="0570B8"/>
                </a:solidFill>
                <a:latin typeface="Segoe UI" panose="020B0502040204020203" pitchFamily="34" charset="0"/>
                <a:cs typeface="Segoe UI" panose="020B0502040204020203" pitchFamily="34" charset="0"/>
              </a:rPr>
              <a:t>Perspective</a:t>
            </a:r>
          </a:p>
        </p:txBody>
      </p:sp>
      <p:pic>
        <p:nvPicPr>
          <p:cNvPr id="5" name="Content Placeholder 4"/>
          <p:cNvPicPr>
            <a:picLocks noGrp="1" noChangeAspect="1"/>
          </p:cNvPicPr>
          <p:nvPr>
            <p:ph idx="429496729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4330700"/>
            <a:ext cx="2754313" cy="1274763"/>
          </a:xfrm>
          <a:effectLst>
            <a:outerShdw blurRad="50800" dist="50800" dir="5400000" algn="ctr" rotWithShape="0">
              <a:schemeClr val="bg1"/>
            </a:outerShdw>
            <a:softEdge rad="63500"/>
          </a:effectLst>
          <a:scene3d>
            <a:camera prst="isometricLeftDown">
              <a:rot lat="0" lon="0" rev="0"/>
            </a:camera>
            <a:lightRig rig="threePt" dir="t"/>
          </a:scene3d>
        </p:spPr>
      </p:pic>
      <p:sp>
        <p:nvSpPr>
          <p:cNvPr id="3" name="TextBox 2"/>
          <p:cNvSpPr txBox="1"/>
          <p:nvPr/>
        </p:nvSpPr>
        <p:spPr>
          <a:xfrm>
            <a:off x="4167054" y="4049486"/>
            <a:ext cx="4781006" cy="1771254"/>
          </a:xfrm>
          <a:prstGeom prst="rect">
            <a:avLst/>
          </a:prstGeom>
          <a:noFill/>
        </p:spPr>
        <p:txBody>
          <a:bodyPr wrap="square" rtlCol="0">
            <a:spAutoFit/>
          </a:bodyPr>
          <a:lstStyle/>
          <a:p>
            <a:pPr algn="r">
              <a:lnSpc>
                <a:spcPct val="90000"/>
              </a:lnSpc>
              <a:spcAft>
                <a:spcPts val="600"/>
              </a:spcAft>
            </a:pPr>
            <a:endParaRPr lang="en-US" sz="1500" dirty="0" smtClean="0">
              <a:solidFill>
                <a:srgbClr val="595959"/>
              </a:solidFill>
              <a:latin typeface="+mj-lt"/>
            </a:endParaRPr>
          </a:p>
          <a:p>
            <a:pPr algn="r">
              <a:lnSpc>
                <a:spcPct val="90000"/>
              </a:lnSpc>
              <a:spcAft>
                <a:spcPts val="600"/>
              </a:spcAft>
            </a:pPr>
            <a:r>
              <a:rPr lang="en-US" sz="1500" dirty="0" smtClean="0">
                <a:solidFill>
                  <a:srgbClr val="595959"/>
                </a:solidFill>
                <a:latin typeface="+mj-lt"/>
              </a:rPr>
              <a:t>Presented </a:t>
            </a:r>
            <a:r>
              <a:rPr lang="en-US" sz="1500" dirty="0">
                <a:solidFill>
                  <a:srgbClr val="595959"/>
                </a:solidFill>
                <a:latin typeface="+mj-lt"/>
              </a:rPr>
              <a:t>by:</a:t>
            </a:r>
          </a:p>
          <a:p>
            <a:pPr algn="r">
              <a:lnSpc>
                <a:spcPct val="90000"/>
              </a:lnSpc>
              <a:spcAft>
                <a:spcPts val="600"/>
              </a:spcAft>
            </a:pPr>
            <a:r>
              <a:rPr lang="en-US" sz="1500" dirty="0" smtClean="0">
                <a:solidFill>
                  <a:srgbClr val="595959"/>
                </a:solidFill>
                <a:latin typeface="Segoe UI" panose="020B0502040204020203" pitchFamily="34" charset="0"/>
                <a:cs typeface="Segoe UI" panose="020B0502040204020203" pitchFamily="34" charset="0"/>
              </a:rPr>
              <a:t>Stephen Montoya, CPA</a:t>
            </a:r>
            <a:r>
              <a:rPr lang="en-US" sz="1500" dirty="0" smtClean="0"/>
              <a:t/>
            </a:r>
            <a:br>
              <a:rPr lang="en-US" sz="1500" dirty="0" smtClean="0"/>
            </a:br>
            <a:r>
              <a:rPr lang="en-US" sz="1300" i="1" dirty="0" smtClean="0">
                <a:solidFill>
                  <a:srgbClr val="595959"/>
                </a:solidFill>
                <a:latin typeface="Segoe UI" panose="020B0502040204020203" pitchFamily="34" charset="0"/>
                <a:cs typeface="Segoe UI" panose="020B0502040204020203" pitchFamily="34" charset="0"/>
              </a:rPr>
              <a:t>Principal, Audit and Consulting</a:t>
            </a:r>
            <a:endParaRPr lang="en-US" sz="1300" i="1" dirty="0">
              <a:solidFill>
                <a:srgbClr val="595959"/>
              </a:solidFill>
              <a:latin typeface="Segoe UI" panose="020B0502040204020203" pitchFamily="34" charset="0"/>
              <a:cs typeface="Segoe UI" panose="020B0502040204020203" pitchFamily="34" charset="0"/>
            </a:endParaRPr>
          </a:p>
          <a:p>
            <a:pPr algn="r">
              <a:lnSpc>
                <a:spcPct val="90000"/>
              </a:lnSpc>
              <a:spcAft>
                <a:spcPts val="600"/>
              </a:spcAft>
            </a:pPr>
            <a:r>
              <a:rPr lang="en-US" sz="1500" dirty="0">
                <a:solidFill>
                  <a:srgbClr val="595959"/>
                </a:solidFill>
                <a:latin typeface="+mj-lt"/>
                <a:cs typeface="Segoe UI" panose="020B0502040204020203" pitchFamily="34" charset="0"/>
              </a:rPr>
              <a:t>Ernesto Ramirez, CPA</a:t>
            </a:r>
            <a:r>
              <a:rPr lang="en-US" sz="1500" dirty="0">
                <a:solidFill>
                  <a:srgbClr val="595959"/>
                </a:solidFill>
                <a:latin typeface="+mj-lt"/>
              </a:rPr>
              <a:t/>
            </a:r>
            <a:br>
              <a:rPr lang="en-US" sz="1500" dirty="0">
                <a:solidFill>
                  <a:srgbClr val="595959"/>
                </a:solidFill>
                <a:latin typeface="+mj-lt"/>
              </a:rPr>
            </a:br>
            <a:r>
              <a:rPr lang="en-US" sz="1300" dirty="0" smtClean="0">
                <a:solidFill>
                  <a:srgbClr val="595959"/>
                </a:solidFill>
                <a:latin typeface="Segoe UI" panose="020B0502040204020203" pitchFamily="34" charset="0"/>
                <a:cs typeface="Segoe UI" panose="020B0502040204020203" pitchFamily="34" charset="0"/>
              </a:rPr>
              <a:t>Senior Associate, Audit and Consulting</a:t>
            </a:r>
          </a:p>
          <a:p>
            <a:pPr algn="r">
              <a:lnSpc>
                <a:spcPct val="90000"/>
              </a:lnSpc>
              <a:spcAft>
                <a:spcPts val="600"/>
              </a:spcAft>
            </a:pPr>
            <a:r>
              <a:rPr lang="en-US" sz="1300" dirty="0" smtClean="0">
                <a:solidFill>
                  <a:srgbClr val="595959"/>
                </a:solidFill>
                <a:latin typeface="Segoe UI" panose="020B0502040204020203" pitchFamily="34" charset="0"/>
                <a:cs typeface="Segoe UI" panose="020B0502040204020203" pitchFamily="34" charset="0"/>
              </a:rPr>
              <a:t>April 6, 2021</a:t>
            </a:r>
            <a:endParaRPr lang="en-US" sz="1300" dirty="0">
              <a:solidFill>
                <a:srgbClr val="595959"/>
              </a:solidFill>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chemeClr val="bg2"/>
                </a:solidFill>
                <a:latin typeface="Segoe UI" panose="020B0502040204020203" pitchFamily="34" charset="0"/>
                <a:ea typeface="+mn-ea"/>
                <a:cs typeface="Segoe UI" panose="020B0502040204020203" pitchFamily="34" charset="0"/>
              </a:rPr>
              <a:t>Polling Question #2</a:t>
            </a:r>
            <a:endParaRPr lang="en-US" sz="2800" b="1" dirty="0">
              <a:solidFill>
                <a:schemeClr val="bg2"/>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rmAutofit/>
          </a:bodyPr>
          <a:lstStyle/>
          <a:p>
            <a:pPr marL="0" indent="0">
              <a:buNone/>
            </a:pPr>
            <a:r>
              <a:rPr lang="en-US" sz="2400" b="1" dirty="0">
                <a:latin typeface="Calibri Light" panose="020F0302020204030204" pitchFamily="34" charset="0"/>
                <a:cs typeface="Calibri Light" panose="020F0302020204030204" pitchFamily="34" charset="0"/>
              </a:rPr>
              <a:t>So why do </a:t>
            </a:r>
            <a:r>
              <a:rPr lang="en-US" sz="2400" b="1" dirty="0" smtClean="0">
                <a:latin typeface="Calibri Light" panose="020F0302020204030204" pitchFamily="34" charset="0"/>
                <a:cs typeface="Calibri Light" panose="020F0302020204030204" pitchFamily="34" charset="0"/>
              </a:rPr>
              <a:t>auditors </a:t>
            </a:r>
            <a:r>
              <a:rPr lang="en-US" sz="2400" b="1" dirty="0">
                <a:latin typeface="Calibri Light" panose="020F0302020204030204" pitchFamily="34" charset="0"/>
                <a:cs typeface="Calibri Light" panose="020F0302020204030204" pitchFamily="34" charset="0"/>
              </a:rPr>
              <a:t>look at internal </a:t>
            </a:r>
            <a:r>
              <a:rPr lang="en-US" sz="2400" b="1" dirty="0" smtClean="0">
                <a:latin typeface="Calibri Light" panose="020F0302020204030204" pitchFamily="34" charset="0"/>
                <a:cs typeface="Calibri Light" panose="020F0302020204030204" pitchFamily="34" charset="0"/>
              </a:rPr>
              <a:t>controls over financial reporting? </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To find errors made by the client</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To report more findings</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To fix an entity’s internal controls</a:t>
            </a:r>
          </a:p>
          <a:p>
            <a:pPr marL="457200" indent="-457200">
              <a:buFont typeface="+mj-lt"/>
              <a:buAutoNum type="alphaLcParenR"/>
            </a:pPr>
            <a:r>
              <a:rPr lang="en-US" sz="2400" dirty="0">
                <a:latin typeface="Calibri Light" panose="020F0302020204030204" pitchFamily="34" charset="0"/>
                <a:cs typeface="Calibri Light" panose="020F0302020204030204" pitchFamily="34" charset="0"/>
              </a:rPr>
              <a:t>To assess risks of </a:t>
            </a:r>
            <a:r>
              <a:rPr lang="en-US" sz="2400" dirty="0" smtClean="0">
                <a:latin typeface="Calibri Light" panose="020F0302020204030204" pitchFamily="34" charset="0"/>
                <a:cs typeface="Calibri Light" panose="020F0302020204030204" pitchFamily="34" charset="0"/>
              </a:rPr>
              <a:t>material misstatements</a:t>
            </a:r>
          </a:p>
          <a:p>
            <a:pPr marL="457200" indent="-457200">
              <a:buFont typeface="+mj-lt"/>
              <a:buAutoNum type="alphaLcParenR"/>
            </a:pPr>
            <a:endParaRPr lang="en-US" sz="2400" dirty="0" smtClean="0">
              <a:latin typeface="Calibri Light" panose="020F0302020204030204" pitchFamily="34" charset="0"/>
              <a:cs typeface="Calibri Light" panose="020F0302020204030204" pitchFamily="34" charset="0"/>
            </a:endParaRPr>
          </a:p>
          <a:p>
            <a:pPr marL="457200" indent="-457200">
              <a:buFont typeface="+mj-lt"/>
              <a:buAutoNum type="alphaLcParenR"/>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71403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Audit Risk Model</a:t>
            </a:r>
            <a:endParaRPr lang="en-US" sz="2800" b="1" dirty="0">
              <a:solidFill>
                <a:srgbClr val="0093D0"/>
              </a:solidFill>
              <a:latin typeface="Segoe UI" panose="020B0502040204020203" pitchFamily="34" charset="0"/>
              <a:cs typeface="Segoe UI" panose="020B0502040204020203" pitchFamily="34" charset="0"/>
            </a:endParaRPr>
          </a:p>
        </p:txBody>
      </p:sp>
      <p:grpSp>
        <p:nvGrpSpPr>
          <p:cNvPr id="4" name="Group 3"/>
          <p:cNvGrpSpPr>
            <a:grpSpLocks/>
          </p:cNvGrpSpPr>
          <p:nvPr/>
        </p:nvGrpSpPr>
        <p:grpSpPr bwMode="auto">
          <a:xfrm>
            <a:off x="813594" y="2344259"/>
            <a:ext cx="7581900" cy="4310541"/>
            <a:chOff x="407" y="910"/>
            <a:chExt cx="4776" cy="2906"/>
          </a:xfrm>
        </p:grpSpPr>
        <p:grpSp>
          <p:nvGrpSpPr>
            <p:cNvPr id="5" name="Group 4"/>
            <p:cNvGrpSpPr>
              <a:grpSpLocks/>
            </p:cNvGrpSpPr>
            <p:nvPr/>
          </p:nvGrpSpPr>
          <p:grpSpPr bwMode="auto">
            <a:xfrm>
              <a:off x="407" y="910"/>
              <a:ext cx="4570" cy="2906"/>
              <a:chOff x="407" y="910"/>
              <a:chExt cx="4570" cy="2906"/>
            </a:xfrm>
          </p:grpSpPr>
          <p:sp>
            <p:nvSpPr>
              <p:cNvPr id="7" name="Oval 5"/>
              <p:cNvSpPr>
                <a:spLocks noChangeArrowheads="1"/>
              </p:cNvSpPr>
              <p:nvPr/>
            </p:nvSpPr>
            <p:spPr bwMode="auto">
              <a:xfrm>
                <a:off x="2183" y="910"/>
                <a:ext cx="1193" cy="1129"/>
              </a:xfrm>
              <a:prstGeom prst="ellipse">
                <a:avLst/>
              </a:prstGeom>
              <a:solidFill>
                <a:schemeClr val="tx2">
                  <a:lumMod val="60000"/>
                  <a:lumOff val="40000"/>
                </a:schemeClr>
              </a:solidFill>
              <a:ln w="0">
                <a:solidFill>
                  <a:srgbClr val="9D8D85"/>
                </a:solidFill>
                <a:round/>
                <a:headEnd/>
                <a:tailEnd type="none" w="lg" len="med"/>
              </a:ln>
            </p:spPr>
            <p:txBody>
              <a:bodyPr wrap="none" lIns="0" tIns="0" rIns="0" bIns="0" anchor="ctr"/>
              <a:lstStyle/>
              <a:p>
                <a:pPr algn="ctr"/>
                <a:r>
                  <a:rPr lang="en-GB" sz="2800" b="1" dirty="0">
                    <a:latin typeface="+mj-lt"/>
                  </a:rPr>
                  <a:t>Audit risk</a:t>
                </a:r>
              </a:p>
            </p:txBody>
          </p:sp>
          <p:sp>
            <p:nvSpPr>
              <p:cNvPr id="8" name="AutoShape 7"/>
              <p:cNvSpPr>
                <a:spLocks noChangeArrowheads="1"/>
              </p:cNvSpPr>
              <p:nvPr/>
            </p:nvSpPr>
            <p:spPr bwMode="auto">
              <a:xfrm rot="-2500053">
                <a:off x="809" y="2081"/>
                <a:ext cx="1614" cy="557"/>
              </a:xfrm>
              <a:prstGeom prst="rightArrow">
                <a:avLst>
                  <a:gd name="adj1" fmla="val 43630"/>
                  <a:gd name="adj2" fmla="val 70711"/>
                </a:avLst>
              </a:prstGeom>
              <a:solidFill>
                <a:schemeClr val="tx2">
                  <a:lumMod val="75000"/>
                </a:schemeClr>
              </a:solidFill>
              <a:ln w="0">
                <a:noFill/>
                <a:miter lim="800000"/>
                <a:headEnd/>
                <a:tailEnd type="none" w="lg" len="med"/>
              </a:ln>
            </p:spPr>
            <p:txBody>
              <a:bodyPr wrap="none" lIns="0" tIns="0" rIns="0" bIns="0" anchor="ctr"/>
              <a:lstStyle/>
              <a:p>
                <a:endParaRPr lang="en-US" dirty="0"/>
              </a:p>
            </p:txBody>
          </p:sp>
          <p:sp>
            <p:nvSpPr>
              <p:cNvPr id="9" name="AutoShape 8"/>
              <p:cNvSpPr>
                <a:spLocks noChangeArrowheads="1"/>
              </p:cNvSpPr>
              <p:nvPr/>
            </p:nvSpPr>
            <p:spPr bwMode="auto">
              <a:xfrm>
                <a:off x="407" y="2806"/>
                <a:ext cx="1257" cy="1010"/>
              </a:xfrm>
              <a:prstGeom prst="roundRect">
                <a:avLst>
                  <a:gd name="adj" fmla="val 16667"/>
                </a:avLst>
              </a:prstGeom>
              <a:solidFill>
                <a:schemeClr val="bg2">
                  <a:lumMod val="20000"/>
                  <a:lumOff val="80000"/>
                </a:schemeClr>
              </a:solidFill>
              <a:ln w="0">
                <a:solidFill>
                  <a:srgbClr val="9D8D85"/>
                </a:solidFill>
                <a:round/>
                <a:headEnd/>
                <a:tailEnd type="none" w="lg" len="med"/>
              </a:ln>
            </p:spPr>
            <p:txBody>
              <a:bodyPr lIns="0" tIns="0" rIns="0" bIns="0" anchor="ctr"/>
              <a:lstStyle/>
              <a:p>
                <a:pPr algn="ctr"/>
                <a:r>
                  <a:rPr lang="en-GB" sz="1800" dirty="0">
                    <a:latin typeface="+mj-lt"/>
                  </a:rPr>
                  <a:t>Inherent risk</a:t>
                </a:r>
              </a:p>
            </p:txBody>
          </p:sp>
          <p:sp>
            <p:nvSpPr>
              <p:cNvPr id="10" name="AutoShape 9"/>
              <p:cNvSpPr>
                <a:spLocks noChangeArrowheads="1"/>
              </p:cNvSpPr>
              <p:nvPr/>
            </p:nvSpPr>
            <p:spPr bwMode="auto">
              <a:xfrm rot="12968243">
                <a:off x="3157" y="2108"/>
                <a:ext cx="1820" cy="557"/>
              </a:xfrm>
              <a:prstGeom prst="rightArrow">
                <a:avLst>
                  <a:gd name="adj1" fmla="val 43630"/>
                  <a:gd name="adj2" fmla="val 75092"/>
                </a:avLst>
              </a:prstGeom>
              <a:solidFill>
                <a:schemeClr val="tx2">
                  <a:lumMod val="75000"/>
                </a:schemeClr>
              </a:solidFill>
              <a:ln w="0">
                <a:noFill/>
                <a:miter lim="800000"/>
                <a:headEnd/>
                <a:tailEnd type="none" w="lg" len="med"/>
              </a:ln>
            </p:spPr>
            <p:txBody>
              <a:bodyPr wrap="none" lIns="0" tIns="0" rIns="0" bIns="0" anchor="ctr"/>
              <a:lstStyle/>
              <a:p>
                <a:endParaRPr lang="en-US" dirty="0"/>
              </a:p>
            </p:txBody>
          </p:sp>
          <p:sp>
            <p:nvSpPr>
              <p:cNvPr id="11" name="AutoShape 10"/>
              <p:cNvSpPr>
                <a:spLocks noChangeArrowheads="1"/>
              </p:cNvSpPr>
              <p:nvPr/>
            </p:nvSpPr>
            <p:spPr bwMode="auto">
              <a:xfrm rot="16200000">
                <a:off x="2407" y="2156"/>
                <a:ext cx="767" cy="557"/>
              </a:xfrm>
              <a:prstGeom prst="rightArrow">
                <a:avLst>
                  <a:gd name="adj1" fmla="val 43630"/>
                  <a:gd name="adj2" fmla="val 32070"/>
                </a:avLst>
              </a:prstGeom>
              <a:solidFill>
                <a:schemeClr val="tx2">
                  <a:lumMod val="75000"/>
                </a:schemeClr>
              </a:solidFill>
              <a:ln w="0">
                <a:noFill/>
                <a:miter lim="800000"/>
                <a:headEnd/>
                <a:tailEnd type="none" w="lg" len="med"/>
              </a:ln>
            </p:spPr>
            <p:txBody>
              <a:bodyPr wrap="none" lIns="0" tIns="0" rIns="0" bIns="0" anchor="ctr"/>
              <a:lstStyle/>
              <a:p>
                <a:endParaRPr lang="en-US" dirty="0"/>
              </a:p>
            </p:txBody>
          </p:sp>
          <p:sp>
            <p:nvSpPr>
              <p:cNvPr id="12" name="AutoShape 6"/>
              <p:cNvSpPr>
                <a:spLocks noChangeArrowheads="1"/>
              </p:cNvSpPr>
              <p:nvPr/>
            </p:nvSpPr>
            <p:spPr bwMode="auto">
              <a:xfrm>
                <a:off x="2183" y="2806"/>
                <a:ext cx="1257" cy="1010"/>
              </a:xfrm>
              <a:prstGeom prst="roundRect">
                <a:avLst>
                  <a:gd name="adj" fmla="val 16667"/>
                </a:avLst>
              </a:prstGeom>
              <a:solidFill>
                <a:srgbClr val="FFC000"/>
              </a:solidFill>
              <a:ln>
                <a:headEnd/>
                <a:tailEnd type="none" w="lg" len="med"/>
              </a:ln>
            </p:spPr>
            <p:style>
              <a:lnRef idx="1">
                <a:schemeClr val="accent5"/>
              </a:lnRef>
              <a:fillRef idx="2">
                <a:schemeClr val="accent5"/>
              </a:fillRef>
              <a:effectRef idx="1">
                <a:schemeClr val="accent5"/>
              </a:effectRef>
              <a:fontRef idx="minor">
                <a:schemeClr val="dk1"/>
              </a:fontRef>
            </p:style>
            <p:txBody>
              <a:bodyPr lIns="0" tIns="0" rIns="0" bIns="0" anchor="ctr"/>
              <a:lstStyle/>
              <a:p>
                <a:pPr algn="ctr"/>
                <a:r>
                  <a:rPr lang="en-GB" sz="1800" dirty="0" smtClean="0">
                    <a:latin typeface="+mj-lt"/>
                  </a:rPr>
                  <a:t>Control risk</a:t>
                </a:r>
                <a:endParaRPr lang="en-GB" sz="1800" dirty="0">
                  <a:latin typeface="+mj-lt"/>
                </a:endParaRPr>
              </a:p>
            </p:txBody>
          </p:sp>
        </p:grpSp>
        <p:sp>
          <p:nvSpPr>
            <p:cNvPr id="6" name="AutoShape 11"/>
            <p:cNvSpPr>
              <a:spLocks noChangeArrowheads="1"/>
            </p:cNvSpPr>
            <p:nvPr/>
          </p:nvSpPr>
          <p:spPr bwMode="auto">
            <a:xfrm>
              <a:off x="3926" y="2806"/>
              <a:ext cx="1257" cy="1010"/>
            </a:xfrm>
            <a:prstGeom prst="roundRect">
              <a:avLst>
                <a:gd name="adj" fmla="val 16667"/>
              </a:avLst>
            </a:prstGeom>
            <a:solidFill>
              <a:schemeClr val="bg2">
                <a:lumMod val="20000"/>
                <a:lumOff val="80000"/>
              </a:schemeClr>
            </a:solidFill>
            <a:ln w="0">
              <a:solidFill>
                <a:srgbClr val="9D8D85"/>
              </a:solidFill>
              <a:round/>
              <a:headEnd/>
              <a:tailEnd type="none" w="lg" len="med"/>
            </a:ln>
          </p:spPr>
          <p:txBody>
            <a:bodyPr lIns="0" tIns="0" rIns="0" bIns="0" anchor="ctr"/>
            <a:lstStyle/>
            <a:p>
              <a:pPr algn="ctr"/>
              <a:r>
                <a:rPr lang="en-GB" sz="1800" dirty="0">
                  <a:latin typeface="+mj-lt"/>
                </a:rPr>
                <a:t>Detection risk</a:t>
              </a:r>
            </a:p>
          </p:txBody>
        </p:sp>
      </p:grpSp>
    </p:spTree>
    <p:extLst>
      <p:ext uri="{BB962C8B-B14F-4D97-AF65-F5344CB8AC3E}">
        <p14:creationId xmlns:p14="http://schemas.microsoft.com/office/powerpoint/2010/main" val="2068379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Impact of controls on an audit</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rmAutofit/>
          </a:bodyPr>
          <a:lstStyle/>
          <a:p>
            <a:r>
              <a:rPr lang="en-US" sz="2400" dirty="0" smtClean="0">
                <a:solidFill>
                  <a:srgbClr val="000000"/>
                </a:solidFill>
                <a:latin typeface="Calibri Light" panose="020F0302020204030204" pitchFamily="34" charset="0"/>
                <a:cs typeface="Calibri Light" panose="020F0302020204030204" pitchFamily="34" charset="0"/>
              </a:rPr>
              <a:t>For Auditors</a:t>
            </a:r>
          </a:p>
          <a:p>
            <a:pPr lvl="1"/>
            <a:r>
              <a:rPr lang="en-US" sz="2200" dirty="0" smtClean="0">
                <a:solidFill>
                  <a:srgbClr val="525252"/>
                </a:solidFill>
                <a:latin typeface="Calibri Light" panose="020F0302020204030204" pitchFamily="34" charset="0"/>
                <a:cs typeface="Calibri Light" panose="020F0302020204030204" pitchFamily="34" charset="0"/>
              </a:rPr>
              <a:t>Higher Risks = More Audit Procedures</a:t>
            </a:r>
          </a:p>
          <a:p>
            <a:pPr marL="457200" lvl="1" indent="0">
              <a:buNone/>
            </a:pPr>
            <a:endParaRPr lang="en-US" sz="2400" dirty="0" smtClean="0">
              <a:solidFill>
                <a:srgbClr val="000000"/>
              </a:solidFill>
              <a:latin typeface="Calibri Light" panose="020F0302020204030204" pitchFamily="34" charset="0"/>
              <a:cs typeface="Calibri Light" panose="020F0302020204030204" pitchFamily="34" charset="0"/>
            </a:endParaRPr>
          </a:p>
          <a:p>
            <a:pPr marL="342900" lvl="1" indent="-342900">
              <a:buFont typeface="Arial"/>
              <a:buChar char="•"/>
            </a:pPr>
            <a:r>
              <a:rPr lang="en-US" sz="2400" dirty="0">
                <a:solidFill>
                  <a:srgbClr val="000000"/>
                </a:solidFill>
                <a:latin typeface="Calibri Light" panose="020F0302020204030204" pitchFamily="34" charset="0"/>
                <a:cs typeface="Calibri Light" panose="020F0302020204030204" pitchFamily="34" charset="0"/>
              </a:rPr>
              <a:t>For </a:t>
            </a:r>
            <a:r>
              <a:rPr lang="en-US" sz="2400" dirty="0" smtClean="0">
                <a:solidFill>
                  <a:srgbClr val="000000"/>
                </a:solidFill>
                <a:latin typeface="Calibri Light" panose="020F0302020204030204" pitchFamily="34" charset="0"/>
                <a:cs typeface="Calibri Light" panose="020F0302020204030204" pitchFamily="34" charset="0"/>
              </a:rPr>
              <a:t>Management</a:t>
            </a:r>
            <a:endParaRPr lang="en-US" sz="2400" dirty="0">
              <a:solidFill>
                <a:srgbClr val="000000"/>
              </a:solidFill>
              <a:latin typeface="Calibri Light" panose="020F0302020204030204" pitchFamily="34" charset="0"/>
              <a:cs typeface="Calibri Light" panose="020F0302020204030204" pitchFamily="34" charset="0"/>
            </a:endParaRPr>
          </a:p>
          <a:p>
            <a:pPr lvl="1"/>
            <a:r>
              <a:rPr lang="en-US" sz="2200" dirty="0">
                <a:solidFill>
                  <a:srgbClr val="525252"/>
                </a:solidFill>
                <a:latin typeface="Calibri Light" panose="020F0302020204030204" pitchFamily="34" charset="0"/>
                <a:cs typeface="Calibri Light" panose="020F0302020204030204" pitchFamily="34" charset="0"/>
              </a:rPr>
              <a:t>Higher </a:t>
            </a:r>
            <a:r>
              <a:rPr lang="en-US" sz="2200" dirty="0" smtClean="0">
                <a:solidFill>
                  <a:srgbClr val="525252"/>
                </a:solidFill>
                <a:latin typeface="Calibri Light" panose="020F0302020204030204" pitchFamily="34" charset="0"/>
                <a:cs typeface="Calibri Light" panose="020F0302020204030204" pitchFamily="34" charset="0"/>
              </a:rPr>
              <a:t>Risks = Increase </a:t>
            </a:r>
            <a:r>
              <a:rPr lang="en-US" sz="2200" dirty="0">
                <a:solidFill>
                  <a:srgbClr val="525252"/>
                </a:solidFill>
                <a:latin typeface="Calibri Light" panose="020F0302020204030204" pitchFamily="34" charset="0"/>
                <a:cs typeface="Calibri Light" panose="020F0302020204030204" pitchFamily="34" charset="0"/>
              </a:rPr>
              <a:t>internal controls</a:t>
            </a:r>
          </a:p>
          <a:p>
            <a:pPr lvl="2"/>
            <a:endParaRPr lang="en-US" sz="2400" b="1"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47411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Purpose of Controls</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rmAutofit/>
          </a:bodyPr>
          <a:lstStyle/>
          <a:p>
            <a:r>
              <a:rPr lang="en-US" sz="2400" dirty="0" smtClean="0">
                <a:latin typeface="Calibri Light" panose="020F0302020204030204" pitchFamily="34" charset="0"/>
                <a:cs typeface="Calibri Light" panose="020F0302020204030204" pitchFamily="34" charset="0"/>
              </a:rPr>
              <a:t>AU-C </a:t>
            </a:r>
            <a:r>
              <a:rPr lang="en-US" sz="2400" dirty="0">
                <a:latin typeface="Calibri Light" panose="020F0302020204030204" pitchFamily="34" charset="0"/>
                <a:cs typeface="Calibri Light" panose="020F0302020204030204" pitchFamily="34" charset="0"/>
              </a:rPr>
              <a:t>315.13 </a:t>
            </a:r>
            <a:r>
              <a:rPr lang="en-US" sz="2400" dirty="0" smtClean="0">
                <a:latin typeface="Calibri Light" panose="020F0302020204030204" pitchFamily="34" charset="0"/>
                <a:cs typeface="Calibri Light" panose="020F0302020204030204" pitchFamily="34" charset="0"/>
              </a:rPr>
              <a:t>– </a:t>
            </a:r>
            <a:r>
              <a:rPr lang="en-US" sz="2400" i="1" dirty="0" smtClean="0">
                <a:latin typeface="Calibri Light" panose="020F0302020204030204" pitchFamily="34" charset="0"/>
                <a:cs typeface="Calibri Light" panose="020F0302020204030204" pitchFamily="34" charset="0"/>
              </a:rPr>
              <a:t>“The </a:t>
            </a:r>
            <a:r>
              <a:rPr lang="en-US" sz="2400" i="1" dirty="0">
                <a:latin typeface="Calibri Light" panose="020F0302020204030204" pitchFamily="34" charset="0"/>
                <a:cs typeface="Calibri Light" panose="020F0302020204030204" pitchFamily="34" charset="0"/>
              </a:rPr>
              <a:t>auditor should obtain an understanding of internal controls relevant to the audit.</a:t>
            </a:r>
            <a:r>
              <a:rPr lang="en-US" sz="2400" b="1" i="1" dirty="0">
                <a:latin typeface="Calibri Light" panose="020F0302020204030204" pitchFamily="34" charset="0"/>
                <a:cs typeface="Calibri Light" panose="020F0302020204030204" pitchFamily="34" charset="0"/>
              </a:rPr>
              <a:t> </a:t>
            </a:r>
            <a:r>
              <a:rPr lang="en-US" sz="2400" i="1" dirty="0">
                <a:latin typeface="Calibri Light" panose="020F0302020204030204" pitchFamily="34" charset="0"/>
                <a:cs typeface="Calibri Light" panose="020F0302020204030204" pitchFamily="34" charset="0"/>
              </a:rPr>
              <a:t>Although most controls relevant to the audit are likely to relate to financial reporting, </a:t>
            </a:r>
            <a:r>
              <a:rPr lang="en-US" sz="2400" b="1" i="1" u="sng" dirty="0">
                <a:latin typeface="Calibri Light" panose="020F0302020204030204" pitchFamily="34" charset="0"/>
                <a:cs typeface="Calibri Light" panose="020F0302020204030204" pitchFamily="34" charset="0"/>
              </a:rPr>
              <a:t>not all controls that relate to financial reporting are relevant to the audit</a:t>
            </a:r>
            <a:r>
              <a:rPr lang="en-US" sz="2400" i="1" dirty="0">
                <a:latin typeface="Calibri Light" panose="020F0302020204030204" pitchFamily="34" charset="0"/>
                <a:cs typeface="Calibri Light" panose="020F0302020204030204" pitchFamily="34" charset="0"/>
              </a:rPr>
              <a:t>. It is a matter of the auditor’s professional judgment whether a control, individually or in combination with others, is relevant to the audit</a:t>
            </a:r>
            <a:r>
              <a:rPr lang="en-US" sz="2400" i="1" dirty="0" smtClean="0">
                <a:latin typeface="Calibri Light" panose="020F0302020204030204" pitchFamily="34" charset="0"/>
                <a:cs typeface="Calibri Light" panose="020F0302020204030204" pitchFamily="34" charset="0"/>
              </a:rPr>
              <a:t>.”</a:t>
            </a:r>
            <a:r>
              <a:rPr lang="en-US" sz="2400" dirty="0" smtClean="0">
                <a:solidFill>
                  <a:srgbClr val="FF0000"/>
                </a:solidFill>
                <a:latin typeface="Calibri Light" panose="020F0302020204030204" pitchFamily="34" charset="0"/>
                <a:cs typeface="Calibri Light" panose="020F0302020204030204" pitchFamily="34" charset="0"/>
              </a:rPr>
              <a:t> </a:t>
            </a:r>
            <a:r>
              <a:rPr lang="en-US" sz="2400" dirty="0">
                <a:solidFill>
                  <a:srgbClr val="FF0000"/>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815898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Purpose of Controls (continued) </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Autofit/>
          </a:bodyPr>
          <a:lstStyle/>
          <a:p>
            <a:r>
              <a:rPr lang="en-US" sz="2400" dirty="0" smtClean="0">
                <a:latin typeface="Calibri Light" panose="020F0302020204030204" pitchFamily="34" charset="0"/>
                <a:cs typeface="Calibri Light" panose="020F0302020204030204" pitchFamily="34" charset="0"/>
              </a:rPr>
              <a:t>Controls relevant to the audit:</a:t>
            </a:r>
          </a:p>
          <a:p>
            <a:pPr lvl="1"/>
            <a:r>
              <a:rPr lang="en-US" dirty="0" smtClean="0">
                <a:latin typeface="Calibri Light" panose="020F0302020204030204" pitchFamily="34" charset="0"/>
                <a:cs typeface="Calibri Light" panose="020F0302020204030204" pitchFamily="34" charset="0"/>
              </a:rPr>
              <a:t>AU-C 315.14: </a:t>
            </a:r>
            <a:r>
              <a:rPr lang="en-US" i="1" dirty="0" smtClean="0">
                <a:latin typeface="Calibri Light" panose="020F0302020204030204" pitchFamily="34" charset="0"/>
                <a:cs typeface="Calibri Light" panose="020F0302020204030204" pitchFamily="34" charset="0"/>
              </a:rPr>
              <a:t>“</a:t>
            </a:r>
            <a:r>
              <a:rPr lang="en-US" i="1" dirty="0">
                <a:latin typeface="Calibri Light" panose="020F0302020204030204" pitchFamily="34" charset="0"/>
                <a:cs typeface="Calibri Light" panose="020F0302020204030204" pitchFamily="34" charset="0"/>
              </a:rPr>
              <a:t>When obtaining an understanding of controls that are relevant to the audit, </a:t>
            </a:r>
            <a:r>
              <a:rPr lang="en-US" b="1" i="1" u="sng" dirty="0">
                <a:latin typeface="Calibri Light" panose="020F0302020204030204" pitchFamily="34" charset="0"/>
                <a:cs typeface="Calibri Light" panose="020F0302020204030204" pitchFamily="34" charset="0"/>
              </a:rPr>
              <a:t>the auditor should evaluate</a:t>
            </a:r>
            <a:r>
              <a:rPr lang="en-US" i="1" dirty="0">
                <a:latin typeface="Calibri Light" panose="020F0302020204030204" pitchFamily="34" charset="0"/>
                <a:cs typeface="Calibri Light" panose="020F0302020204030204" pitchFamily="34" charset="0"/>
              </a:rPr>
              <a:t> the </a:t>
            </a:r>
            <a:r>
              <a:rPr lang="en-US" b="1" i="1" dirty="0">
                <a:solidFill>
                  <a:srgbClr val="FF0000"/>
                </a:solidFill>
                <a:latin typeface="Calibri Light" panose="020F0302020204030204" pitchFamily="34" charset="0"/>
                <a:cs typeface="Calibri Light" panose="020F0302020204030204" pitchFamily="34" charset="0"/>
              </a:rPr>
              <a:t>design </a:t>
            </a:r>
            <a:r>
              <a:rPr lang="en-US" i="1" dirty="0">
                <a:latin typeface="Calibri Light" panose="020F0302020204030204" pitchFamily="34" charset="0"/>
                <a:cs typeface="Calibri Light" panose="020F0302020204030204" pitchFamily="34" charset="0"/>
              </a:rPr>
              <a:t>of those controls </a:t>
            </a:r>
            <a:r>
              <a:rPr lang="en-US" b="1" i="1" u="sng" dirty="0">
                <a:latin typeface="Calibri Light" panose="020F0302020204030204" pitchFamily="34" charset="0"/>
                <a:cs typeface="Calibri Light" panose="020F0302020204030204" pitchFamily="34" charset="0"/>
              </a:rPr>
              <a:t>and </a:t>
            </a:r>
            <a:r>
              <a:rPr lang="en-US" i="1" dirty="0">
                <a:latin typeface="Calibri Light" panose="020F0302020204030204" pitchFamily="34" charset="0"/>
                <a:cs typeface="Calibri Light" panose="020F0302020204030204" pitchFamily="34" charset="0"/>
              </a:rPr>
              <a:t>determine whether they have been </a:t>
            </a:r>
            <a:r>
              <a:rPr lang="en-US" b="1" i="1" dirty="0">
                <a:solidFill>
                  <a:srgbClr val="FF0000"/>
                </a:solidFill>
                <a:latin typeface="Calibri Light" panose="020F0302020204030204" pitchFamily="34" charset="0"/>
                <a:cs typeface="Calibri Light" panose="020F0302020204030204" pitchFamily="34" charset="0"/>
              </a:rPr>
              <a:t>implemented</a:t>
            </a:r>
            <a:r>
              <a:rPr lang="en-US" i="1" dirty="0">
                <a:latin typeface="Calibri Light" panose="020F0302020204030204" pitchFamily="34" charset="0"/>
                <a:cs typeface="Calibri Light" panose="020F0302020204030204" pitchFamily="34" charset="0"/>
              </a:rPr>
              <a:t> by performing procedures in addition to inquiry of the entity’s personnel.” </a:t>
            </a:r>
            <a:endParaRPr lang="en-US" i="1" dirty="0" smtClean="0">
              <a:latin typeface="Calibri Light" panose="020F0302020204030204" pitchFamily="34" charset="0"/>
              <a:cs typeface="Calibri Light" panose="020F0302020204030204" pitchFamily="34" charset="0"/>
            </a:endParaRPr>
          </a:p>
          <a:p>
            <a:pPr lvl="1"/>
            <a:r>
              <a:rPr lang="en-US" i="1" dirty="0" smtClean="0">
                <a:latin typeface="Calibri Light" panose="020F0302020204030204" pitchFamily="34" charset="0"/>
                <a:cs typeface="Calibri Light" panose="020F0302020204030204" pitchFamily="34" charset="0"/>
              </a:rPr>
              <a:t>Example: Cash reconciliation procedures are designed properly and those procedures are being implemented consistently throughout the year. </a:t>
            </a:r>
            <a:endParaRPr lang="en-US" sz="2400" dirty="0">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75172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93D0"/>
                </a:solidFill>
                <a:latin typeface="Segoe UI" panose="020B0502040204020203" pitchFamily="34" charset="0"/>
                <a:cs typeface="Segoe UI" panose="020B0502040204020203" pitchFamily="34" charset="0"/>
              </a:rPr>
              <a:t>Components of Internal Controls</a:t>
            </a:r>
          </a:p>
        </p:txBody>
      </p:sp>
      <p:grpSp>
        <p:nvGrpSpPr>
          <p:cNvPr id="16" name="Group 17"/>
          <p:cNvGrpSpPr>
            <a:grpSpLocks/>
          </p:cNvGrpSpPr>
          <p:nvPr/>
        </p:nvGrpSpPr>
        <p:grpSpPr bwMode="auto">
          <a:xfrm>
            <a:off x="1803545" y="2440640"/>
            <a:ext cx="5516735" cy="4310679"/>
            <a:chOff x="2124074" y="1052513"/>
            <a:chExt cx="6583451" cy="5611864"/>
          </a:xfrm>
        </p:grpSpPr>
        <p:sp>
          <p:nvSpPr>
            <p:cNvPr id="17" name="AutoShape 3"/>
            <p:cNvSpPr>
              <a:spLocks noChangeArrowheads="1"/>
            </p:cNvSpPr>
            <p:nvPr/>
          </p:nvSpPr>
          <p:spPr bwMode="auto">
            <a:xfrm>
              <a:off x="4132263" y="2724150"/>
              <a:ext cx="2207200" cy="194223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11" y="10800"/>
                  </a:moveTo>
                  <a:cubicBezTo>
                    <a:pt x="311" y="16593"/>
                    <a:pt x="5007" y="21289"/>
                    <a:pt x="10800" y="21289"/>
                  </a:cubicBezTo>
                  <a:cubicBezTo>
                    <a:pt x="16593" y="21289"/>
                    <a:pt x="21289" y="16593"/>
                    <a:pt x="21289" y="10800"/>
                  </a:cubicBezTo>
                  <a:cubicBezTo>
                    <a:pt x="21289" y="5007"/>
                    <a:pt x="16593" y="311"/>
                    <a:pt x="10800" y="311"/>
                  </a:cubicBezTo>
                  <a:cubicBezTo>
                    <a:pt x="5007" y="311"/>
                    <a:pt x="311" y="5007"/>
                    <a:pt x="311" y="10800"/>
                  </a:cubicBezTo>
                  <a:close/>
                </a:path>
              </a:pathLst>
            </a:custGeom>
            <a:solidFill>
              <a:srgbClr val="EE9024"/>
            </a:solidFill>
            <a:ln w="28575" algn="ctr">
              <a:solidFill>
                <a:srgbClr val="E2AC00"/>
              </a:solidFill>
              <a:round/>
              <a:headEnd/>
              <a:tailEnd/>
            </a:ln>
          </p:spPr>
          <p:txBody>
            <a:bodyPr wrap="none" anchor="ctr"/>
            <a:lstStyle/>
            <a:p>
              <a:pPr algn="ctr"/>
              <a:r>
                <a:rPr lang="en-US" sz="2400" b="0" dirty="0" smtClean="0">
                  <a:solidFill>
                    <a:srgbClr val="685B54"/>
                  </a:solidFill>
                  <a:latin typeface="Arial" pitchFamily="34" charset="0"/>
                </a:rPr>
                <a:t>Control </a:t>
              </a:r>
            </a:p>
            <a:p>
              <a:pPr algn="ctr"/>
              <a:r>
                <a:rPr lang="en-US" sz="2400" b="0" dirty="0" smtClean="0">
                  <a:solidFill>
                    <a:srgbClr val="685B54"/>
                  </a:solidFill>
                  <a:latin typeface="Arial" pitchFamily="34" charset="0"/>
                </a:rPr>
                <a:t>Objective </a:t>
              </a:r>
            </a:p>
            <a:p>
              <a:pPr algn="ctr"/>
              <a:r>
                <a:rPr lang="en-US" sz="2400" b="0" dirty="0" smtClean="0">
                  <a:solidFill>
                    <a:srgbClr val="685B54"/>
                  </a:solidFill>
                  <a:latin typeface="Arial" pitchFamily="34" charset="0"/>
                </a:rPr>
                <a:t>Achieved</a:t>
              </a:r>
              <a:endParaRPr lang="en-US" sz="2400" b="0" dirty="0">
                <a:solidFill>
                  <a:srgbClr val="685B54"/>
                </a:solidFill>
                <a:latin typeface="Arial" pitchFamily="34" charset="0"/>
              </a:endParaRPr>
            </a:p>
          </p:txBody>
        </p:sp>
        <p:sp>
          <p:nvSpPr>
            <p:cNvPr id="18" name="Oval 5"/>
            <p:cNvSpPr>
              <a:spLocks noChangeArrowheads="1"/>
            </p:cNvSpPr>
            <p:nvPr/>
          </p:nvSpPr>
          <p:spPr bwMode="auto">
            <a:xfrm>
              <a:off x="2414153" y="1374775"/>
              <a:ext cx="1843012" cy="1621763"/>
            </a:xfrm>
            <a:prstGeom prst="ellipse">
              <a:avLst/>
            </a:prstGeom>
            <a:solidFill>
              <a:srgbClr val="4F81BD"/>
            </a:solidFill>
            <a:ln w="38100" algn="ctr">
              <a:solidFill>
                <a:srgbClr val="17375E"/>
              </a:solidFill>
              <a:round/>
              <a:headEnd/>
              <a:tailEnd/>
            </a:ln>
            <a:effectLst>
              <a:outerShdw dist="107763" dir="2700000" algn="ctr" rotWithShape="0">
                <a:srgbClr val="98002E">
                  <a:alpha val="50000"/>
                </a:srgbClr>
              </a:outerShdw>
            </a:effectLst>
          </p:spPr>
          <p:txBody>
            <a:bodyPr wrap="none" anchor="ctr"/>
            <a:lstStyle/>
            <a:p>
              <a:pPr algn="ctr">
                <a:defRPr/>
              </a:pPr>
              <a:r>
                <a:rPr lang="en-US" sz="1600" dirty="0">
                  <a:solidFill>
                    <a:srgbClr val="FFFFFF"/>
                  </a:solidFill>
                  <a:latin typeface="Frutiger 45 Light" pitchFamily="34" charset="0"/>
                </a:rPr>
                <a:t>Monitoring</a:t>
              </a:r>
            </a:p>
          </p:txBody>
        </p:sp>
        <p:sp>
          <p:nvSpPr>
            <p:cNvPr id="19" name="Oval 6"/>
            <p:cNvSpPr>
              <a:spLocks noChangeArrowheads="1"/>
            </p:cNvSpPr>
            <p:nvPr/>
          </p:nvSpPr>
          <p:spPr bwMode="auto">
            <a:xfrm>
              <a:off x="5292725" y="1052513"/>
              <a:ext cx="1843012" cy="1621763"/>
            </a:xfrm>
            <a:prstGeom prst="ellipse">
              <a:avLst/>
            </a:prstGeom>
            <a:solidFill>
              <a:srgbClr val="4F81BD"/>
            </a:solidFill>
            <a:ln w="38100" algn="ctr">
              <a:solidFill>
                <a:srgbClr val="17375E"/>
              </a:solidFill>
              <a:round/>
              <a:headEnd/>
              <a:tailEnd/>
            </a:ln>
            <a:effectLst>
              <a:outerShdw dist="107763" dir="2700000" algn="ctr" rotWithShape="0">
                <a:srgbClr val="98002E">
                  <a:alpha val="50000"/>
                </a:srgbClr>
              </a:outerShdw>
            </a:effectLst>
          </p:spPr>
          <p:txBody>
            <a:bodyPr wrap="none" anchor="ctr"/>
            <a:lstStyle/>
            <a:p>
              <a:pPr algn="ctr">
                <a:defRPr/>
              </a:pPr>
              <a:r>
                <a:rPr lang="en-US" sz="1600" dirty="0">
                  <a:solidFill>
                    <a:srgbClr val="FFFFFF"/>
                  </a:solidFill>
                  <a:latin typeface="Frutiger 45 Light" pitchFamily="34" charset="0"/>
                </a:rPr>
                <a:t>Control </a:t>
              </a:r>
            </a:p>
            <a:p>
              <a:pPr algn="ctr">
                <a:defRPr/>
              </a:pPr>
              <a:r>
                <a:rPr lang="en-US" sz="1600" dirty="0">
                  <a:solidFill>
                    <a:srgbClr val="FFFFFF"/>
                  </a:solidFill>
                  <a:latin typeface="Frutiger 45 Light" pitchFamily="34" charset="0"/>
                </a:rPr>
                <a:t>Environment</a:t>
              </a:r>
            </a:p>
          </p:txBody>
        </p:sp>
        <p:sp>
          <p:nvSpPr>
            <p:cNvPr id="20" name="Oval 7"/>
            <p:cNvSpPr>
              <a:spLocks noChangeArrowheads="1"/>
            </p:cNvSpPr>
            <p:nvPr/>
          </p:nvSpPr>
          <p:spPr bwMode="auto">
            <a:xfrm>
              <a:off x="6619875" y="2996538"/>
              <a:ext cx="2087650" cy="1938897"/>
            </a:xfrm>
            <a:prstGeom prst="ellipse">
              <a:avLst/>
            </a:prstGeom>
            <a:solidFill>
              <a:srgbClr val="4F81BD"/>
            </a:solidFill>
            <a:ln w="38100" algn="ctr">
              <a:solidFill>
                <a:srgbClr val="17375E"/>
              </a:solidFill>
              <a:round/>
              <a:headEnd/>
              <a:tailEnd/>
            </a:ln>
            <a:effectLst>
              <a:outerShdw dist="107763" dir="2700000" algn="ctr" rotWithShape="0">
                <a:srgbClr val="98002E">
                  <a:alpha val="50000"/>
                </a:srgbClr>
              </a:outerShdw>
            </a:effectLst>
          </p:spPr>
          <p:txBody>
            <a:bodyPr wrap="none" anchor="ctr"/>
            <a:lstStyle/>
            <a:p>
              <a:pPr algn="ctr">
                <a:defRPr/>
              </a:pPr>
              <a:r>
                <a:rPr lang="en-US" sz="1600" dirty="0">
                  <a:solidFill>
                    <a:srgbClr val="FFFFFF"/>
                  </a:solidFill>
                  <a:latin typeface="Frutiger 45 Light" pitchFamily="34" charset="0"/>
                </a:rPr>
                <a:t>Risk</a:t>
              </a:r>
            </a:p>
            <a:p>
              <a:pPr algn="ctr">
                <a:defRPr/>
              </a:pPr>
              <a:r>
                <a:rPr lang="en-US" sz="1600" dirty="0">
                  <a:solidFill>
                    <a:srgbClr val="FFFFFF"/>
                  </a:solidFill>
                  <a:latin typeface="Frutiger 45 Light" pitchFamily="34" charset="0"/>
                </a:rPr>
                <a:t>Assessment </a:t>
              </a:r>
            </a:p>
          </p:txBody>
        </p:sp>
        <p:sp>
          <p:nvSpPr>
            <p:cNvPr id="21" name="Oval 10"/>
            <p:cNvSpPr>
              <a:spLocks noChangeArrowheads="1"/>
            </p:cNvSpPr>
            <p:nvPr/>
          </p:nvSpPr>
          <p:spPr bwMode="auto">
            <a:xfrm>
              <a:off x="2124074" y="3933825"/>
              <a:ext cx="1843012" cy="1624013"/>
            </a:xfrm>
            <a:prstGeom prst="ellipse">
              <a:avLst/>
            </a:prstGeom>
            <a:solidFill>
              <a:srgbClr val="4F81BD"/>
            </a:solidFill>
            <a:ln w="38100" algn="ctr">
              <a:solidFill>
                <a:srgbClr val="17375E"/>
              </a:solidFill>
              <a:round/>
              <a:headEnd/>
              <a:tailEnd/>
            </a:ln>
            <a:effectLst>
              <a:outerShdw dist="107763" dir="2700000" algn="ctr" rotWithShape="0">
                <a:srgbClr val="98002E">
                  <a:alpha val="50000"/>
                </a:srgbClr>
              </a:outerShdw>
            </a:effectLst>
          </p:spPr>
          <p:txBody>
            <a:bodyPr wrap="none" anchor="ctr"/>
            <a:lstStyle/>
            <a:p>
              <a:pPr algn="ctr">
                <a:defRPr/>
              </a:pPr>
              <a:r>
                <a:rPr lang="en-US" sz="1600" dirty="0">
                  <a:solidFill>
                    <a:srgbClr val="FFFFFF"/>
                  </a:solidFill>
                  <a:latin typeface="Frutiger 45 Light" pitchFamily="34" charset="0"/>
                </a:rPr>
                <a:t>Control</a:t>
              </a:r>
            </a:p>
            <a:p>
              <a:pPr algn="ctr">
                <a:defRPr/>
              </a:pPr>
              <a:r>
                <a:rPr lang="en-US" sz="1600" dirty="0">
                  <a:solidFill>
                    <a:srgbClr val="FFFFFF"/>
                  </a:solidFill>
                  <a:latin typeface="Frutiger 45 Light" pitchFamily="34" charset="0"/>
                </a:rPr>
                <a:t>Activities</a:t>
              </a:r>
            </a:p>
          </p:txBody>
        </p:sp>
        <p:sp>
          <p:nvSpPr>
            <p:cNvPr id="22" name="AutoShape 11"/>
            <p:cNvSpPr>
              <a:spLocks noChangeArrowheads="1"/>
            </p:cNvSpPr>
            <p:nvPr/>
          </p:nvSpPr>
          <p:spPr bwMode="auto">
            <a:xfrm rot="-5097920">
              <a:off x="4680744" y="1688307"/>
              <a:ext cx="431800" cy="7921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79" y="10820"/>
                  </a:moveTo>
                  <a:cubicBezTo>
                    <a:pt x="17479" y="10813"/>
                    <a:pt x="17480" y="10806"/>
                    <a:pt x="17480" y="10800"/>
                  </a:cubicBezTo>
                  <a:cubicBezTo>
                    <a:pt x="17480" y="8361"/>
                    <a:pt x="16151" y="6116"/>
                    <a:pt x="14013" y="4943"/>
                  </a:cubicBezTo>
                  <a:lnTo>
                    <a:pt x="15995" y="1332"/>
                  </a:lnTo>
                  <a:cubicBezTo>
                    <a:pt x="19451" y="3228"/>
                    <a:pt x="21600" y="6857"/>
                    <a:pt x="21600" y="10800"/>
                  </a:cubicBezTo>
                  <a:cubicBezTo>
                    <a:pt x="21600" y="10811"/>
                    <a:pt x="21599" y="10822"/>
                    <a:pt x="21599" y="10833"/>
                  </a:cubicBezTo>
                  <a:lnTo>
                    <a:pt x="24299" y="10842"/>
                  </a:lnTo>
                  <a:lnTo>
                    <a:pt x="19524" y="15587"/>
                  </a:lnTo>
                  <a:lnTo>
                    <a:pt x="14779" y="10812"/>
                  </a:lnTo>
                  <a:lnTo>
                    <a:pt x="17479" y="10820"/>
                  </a:lnTo>
                  <a:close/>
                </a:path>
              </a:pathLst>
            </a:custGeom>
            <a:solidFill>
              <a:schemeClr val="accent2">
                <a:lumMod val="75000"/>
              </a:schemeClr>
            </a:solidFill>
            <a:ln w="9525" algn="ctr">
              <a:noFill/>
              <a:miter lim="800000"/>
              <a:headEnd/>
              <a:tailEnd/>
            </a:ln>
          </p:spPr>
          <p:txBody>
            <a:bodyPr wrap="none" anchor="ctr"/>
            <a:lstStyle/>
            <a:p>
              <a:endParaRPr lang="en-US" dirty="0"/>
            </a:p>
          </p:txBody>
        </p:sp>
        <p:sp>
          <p:nvSpPr>
            <p:cNvPr id="23" name="AutoShape 12"/>
            <p:cNvSpPr>
              <a:spLocks noChangeArrowheads="1"/>
            </p:cNvSpPr>
            <p:nvPr/>
          </p:nvSpPr>
          <p:spPr bwMode="auto">
            <a:xfrm rot="-1665624">
              <a:off x="7053263" y="2492375"/>
              <a:ext cx="431800" cy="7921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828"/>
                    <a:pt x="15125" y="7014"/>
                    <a:pt x="13397" y="6066"/>
                  </a:cubicBezTo>
                  <a:lnTo>
                    <a:pt x="15995" y="1332"/>
                  </a:lnTo>
                  <a:cubicBezTo>
                    <a:pt x="19451" y="3228"/>
                    <a:pt x="21599" y="6857"/>
                    <a:pt x="21600" y="10799"/>
                  </a:cubicBezTo>
                  <a:lnTo>
                    <a:pt x="21600" y="10800"/>
                  </a:lnTo>
                  <a:lnTo>
                    <a:pt x="24300" y="10800"/>
                  </a:lnTo>
                  <a:lnTo>
                    <a:pt x="18900" y="16200"/>
                  </a:lnTo>
                  <a:lnTo>
                    <a:pt x="13500" y="10800"/>
                  </a:lnTo>
                  <a:lnTo>
                    <a:pt x="16200" y="10800"/>
                  </a:lnTo>
                  <a:close/>
                </a:path>
              </a:pathLst>
            </a:custGeom>
            <a:solidFill>
              <a:schemeClr val="accent2">
                <a:lumMod val="75000"/>
              </a:schemeClr>
            </a:solidFill>
            <a:ln w="9525" algn="ctr">
              <a:noFill/>
              <a:miter lim="800000"/>
              <a:headEnd/>
              <a:tailEnd/>
            </a:ln>
          </p:spPr>
          <p:txBody>
            <a:bodyPr wrap="none" anchor="ctr"/>
            <a:lstStyle/>
            <a:p>
              <a:endParaRPr lang="en-US" dirty="0"/>
            </a:p>
          </p:txBody>
        </p:sp>
        <p:sp>
          <p:nvSpPr>
            <p:cNvPr id="24" name="AutoShape 13"/>
            <p:cNvSpPr>
              <a:spLocks noChangeArrowheads="1"/>
            </p:cNvSpPr>
            <p:nvPr/>
          </p:nvSpPr>
          <p:spPr bwMode="auto">
            <a:xfrm rot="2837941">
              <a:off x="6730207" y="4761706"/>
              <a:ext cx="431800" cy="7921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828"/>
                    <a:pt x="15125" y="7014"/>
                    <a:pt x="13397" y="6066"/>
                  </a:cubicBezTo>
                  <a:lnTo>
                    <a:pt x="15995" y="1332"/>
                  </a:lnTo>
                  <a:cubicBezTo>
                    <a:pt x="19451" y="3228"/>
                    <a:pt x="21599" y="6857"/>
                    <a:pt x="21600" y="10799"/>
                  </a:cubicBezTo>
                  <a:lnTo>
                    <a:pt x="21600" y="10800"/>
                  </a:lnTo>
                  <a:lnTo>
                    <a:pt x="24300" y="10800"/>
                  </a:lnTo>
                  <a:lnTo>
                    <a:pt x="18900" y="16200"/>
                  </a:lnTo>
                  <a:lnTo>
                    <a:pt x="13500" y="10800"/>
                  </a:lnTo>
                  <a:lnTo>
                    <a:pt x="16200" y="10800"/>
                  </a:lnTo>
                  <a:close/>
                </a:path>
              </a:pathLst>
            </a:custGeom>
            <a:solidFill>
              <a:schemeClr val="accent2">
                <a:lumMod val="75000"/>
              </a:schemeClr>
            </a:solidFill>
            <a:ln w="9525" algn="ctr">
              <a:noFill/>
              <a:miter lim="800000"/>
              <a:headEnd/>
              <a:tailEnd/>
            </a:ln>
          </p:spPr>
          <p:txBody>
            <a:bodyPr wrap="none" anchor="ctr"/>
            <a:lstStyle/>
            <a:p>
              <a:endParaRPr lang="en-US" dirty="0"/>
            </a:p>
          </p:txBody>
        </p:sp>
        <p:sp>
          <p:nvSpPr>
            <p:cNvPr id="25" name="AutoShape 14"/>
            <p:cNvSpPr>
              <a:spLocks noChangeArrowheads="1"/>
            </p:cNvSpPr>
            <p:nvPr/>
          </p:nvSpPr>
          <p:spPr bwMode="auto">
            <a:xfrm rot="7594356">
              <a:off x="4102894" y="5049044"/>
              <a:ext cx="431800" cy="7921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828"/>
                    <a:pt x="15125" y="7014"/>
                    <a:pt x="13397" y="6066"/>
                  </a:cubicBezTo>
                  <a:lnTo>
                    <a:pt x="15995" y="1332"/>
                  </a:lnTo>
                  <a:cubicBezTo>
                    <a:pt x="19451" y="3228"/>
                    <a:pt x="21599" y="6857"/>
                    <a:pt x="21600" y="10799"/>
                  </a:cubicBezTo>
                  <a:lnTo>
                    <a:pt x="21600" y="10800"/>
                  </a:lnTo>
                  <a:lnTo>
                    <a:pt x="24300" y="10800"/>
                  </a:lnTo>
                  <a:lnTo>
                    <a:pt x="18900" y="16200"/>
                  </a:lnTo>
                  <a:lnTo>
                    <a:pt x="13500" y="10800"/>
                  </a:lnTo>
                  <a:lnTo>
                    <a:pt x="16200" y="10800"/>
                  </a:lnTo>
                  <a:close/>
                </a:path>
              </a:pathLst>
            </a:custGeom>
            <a:solidFill>
              <a:schemeClr val="accent2">
                <a:lumMod val="75000"/>
              </a:schemeClr>
            </a:solidFill>
            <a:ln w="9525" algn="ctr">
              <a:noFill/>
              <a:miter lim="800000"/>
              <a:headEnd/>
              <a:tailEnd/>
            </a:ln>
          </p:spPr>
          <p:txBody>
            <a:bodyPr wrap="none" anchor="ctr"/>
            <a:lstStyle/>
            <a:p>
              <a:endParaRPr lang="en-US" dirty="0"/>
            </a:p>
          </p:txBody>
        </p:sp>
        <p:sp>
          <p:nvSpPr>
            <p:cNvPr id="26" name="AutoShape 15"/>
            <p:cNvSpPr>
              <a:spLocks noChangeArrowheads="1"/>
            </p:cNvSpPr>
            <p:nvPr/>
          </p:nvSpPr>
          <p:spPr bwMode="auto">
            <a:xfrm rot="-9971331">
              <a:off x="3024188" y="3086100"/>
              <a:ext cx="417512" cy="8540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828"/>
                    <a:pt x="15125" y="7014"/>
                    <a:pt x="13397" y="6066"/>
                  </a:cubicBezTo>
                  <a:lnTo>
                    <a:pt x="15995" y="1332"/>
                  </a:lnTo>
                  <a:cubicBezTo>
                    <a:pt x="19451" y="3228"/>
                    <a:pt x="21599" y="6857"/>
                    <a:pt x="21600" y="10799"/>
                  </a:cubicBezTo>
                  <a:lnTo>
                    <a:pt x="21600" y="10800"/>
                  </a:lnTo>
                  <a:lnTo>
                    <a:pt x="24300" y="10800"/>
                  </a:lnTo>
                  <a:lnTo>
                    <a:pt x="18900" y="16200"/>
                  </a:lnTo>
                  <a:lnTo>
                    <a:pt x="13500" y="10800"/>
                  </a:lnTo>
                  <a:lnTo>
                    <a:pt x="16200" y="10800"/>
                  </a:lnTo>
                  <a:close/>
                </a:path>
              </a:pathLst>
            </a:custGeom>
            <a:solidFill>
              <a:schemeClr val="accent2">
                <a:lumMod val="75000"/>
              </a:schemeClr>
            </a:solidFill>
            <a:ln w="9525" algn="ctr">
              <a:noFill/>
              <a:miter lim="800000"/>
              <a:headEnd/>
              <a:tailEnd/>
            </a:ln>
          </p:spPr>
          <p:txBody>
            <a:bodyPr wrap="none" anchor="ctr"/>
            <a:lstStyle/>
            <a:p>
              <a:endParaRPr lang="en-US" dirty="0"/>
            </a:p>
          </p:txBody>
        </p:sp>
        <p:sp>
          <p:nvSpPr>
            <p:cNvPr id="27" name="Oval 8"/>
            <p:cNvSpPr>
              <a:spLocks noChangeArrowheads="1"/>
            </p:cNvSpPr>
            <p:nvPr/>
          </p:nvSpPr>
          <p:spPr bwMode="auto">
            <a:xfrm>
              <a:off x="4480558" y="4821994"/>
              <a:ext cx="2521416" cy="1842383"/>
            </a:xfrm>
            <a:prstGeom prst="ellipse">
              <a:avLst/>
            </a:prstGeom>
            <a:solidFill>
              <a:srgbClr val="4F81BD"/>
            </a:solidFill>
            <a:ln w="38100" algn="ctr">
              <a:solidFill>
                <a:srgbClr val="17375E"/>
              </a:solidFill>
              <a:round/>
              <a:headEnd/>
              <a:tailEnd/>
            </a:ln>
            <a:effectLst>
              <a:outerShdw dist="107763" dir="2700000" algn="ctr" rotWithShape="0">
                <a:srgbClr val="98002E">
                  <a:alpha val="50000"/>
                </a:srgbClr>
              </a:outerShdw>
            </a:effectLst>
          </p:spPr>
          <p:txBody>
            <a:bodyPr wrap="none" anchor="ctr"/>
            <a:lstStyle/>
            <a:p>
              <a:pPr algn="ctr">
                <a:defRPr/>
              </a:pPr>
              <a:r>
                <a:rPr lang="en-US" sz="1600" dirty="0" smtClean="0">
                  <a:solidFill>
                    <a:srgbClr val="FFFFFF"/>
                  </a:solidFill>
                  <a:latin typeface="Frutiger 45 Light" pitchFamily="34" charset="0"/>
                </a:rPr>
                <a:t>Information &amp;</a:t>
              </a:r>
              <a:endParaRPr lang="en-US" sz="1600" dirty="0">
                <a:solidFill>
                  <a:srgbClr val="FFFFFF"/>
                </a:solidFill>
                <a:latin typeface="Frutiger 45 Light" pitchFamily="34" charset="0"/>
              </a:endParaRPr>
            </a:p>
            <a:p>
              <a:pPr algn="ctr">
                <a:defRPr/>
              </a:pPr>
              <a:r>
                <a:rPr lang="en-US" sz="1600" dirty="0" smtClean="0">
                  <a:solidFill>
                    <a:srgbClr val="FFFFFF"/>
                  </a:solidFill>
                  <a:latin typeface="Frutiger 45 Light" pitchFamily="34" charset="0"/>
                </a:rPr>
                <a:t>Communications</a:t>
              </a:r>
              <a:endParaRPr lang="en-US" sz="1600" dirty="0">
                <a:solidFill>
                  <a:srgbClr val="FFFFFF"/>
                </a:solidFill>
                <a:latin typeface="Frutiger 45 Light" pitchFamily="34" charset="0"/>
              </a:endParaRPr>
            </a:p>
          </p:txBody>
        </p:sp>
      </p:grpSp>
    </p:spTree>
    <p:extLst>
      <p:ext uri="{BB962C8B-B14F-4D97-AF65-F5344CB8AC3E}">
        <p14:creationId xmlns:p14="http://schemas.microsoft.com/office/powerpoint/2010/main" val="3667434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93D0"/>
                </a:solidFill>
                <a:latin typeface="Segoe UI" panose="020B0502040204020203" pitchFamily="34" charset="0"/>
                <a:cs typeface="Segoe UI" panose="020B0502040204020203" pitchFamily="34" charset="0"/>
              </a:rPr>
              <a:t>Common Auditor </a:t>
            </a:r>
            <a:r>
              <a:rPr lang="en-US" sz="2800" b="1" dirty="0" smtClean="0">
                <a:solidFill>
                  <a:srgbClr val="0093D0"/>
                </a:solidFill>
                <a:latin typeface="Segoe UI" panose="020B0502040204020203" pitchFamily="34" charset="0"/>
                <a:cs typeface="Segoe UI" panose="020B0502040204020203" pitchFamily="34" charset="0"/>
              </a:rPr>
              <a:t>Procedures</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1745726" y="2409881"/>
            <a:ext cx="6941074" cy="4234759"/>
          </a:xfrm>
        </p:spPr>
        <p:txBody>
          <a:bodyPr>
            <a:noAutofit/>
          </a:bodyPr>
          <a:lstStyle/>
          <a:p>
            <a:pPr marL="457200" indent="-457200">
              <a:buFont typeface="+mj-lt"/>
              <a:buAutoNum type="arabicPeriod"/>
            </a:pPr>
            <a:r>
              <a:rPr lang="en-US" sz="2100" dirty="0" smtClean="0">
                <a:solidFill>
                  <a:schemeClr val="tx1"/>
                </a:solidFill>
                <a:latin typeface="Calibri Light" panose="020F0302020204030204" pitchFamily="34" charset="0"/>
                <a:cs typeface="Calibri Light" panose="020F0302020204030204" pitchFamily="34" charset="0"/>
              </a:rPr>
              <a:t>Identify significant financial statement areas and transactions cycles, such as:</a:t>
            </a:r>
          </a:p>
          <a:p>
            <a:pPr lvl="1"/>
            <a:r>
              <a:rPr lang="en-US" sz="1800" dirty="0" smtClean="0">
                <a:solidFill>
                  <a:srgbClr val="525252"/>
                </a:solidFill>
                <a:latin typeface="Calibri Light" panose="020F0302020204030204" pitchFamily="34" charset="0"/>
                <a:cs typeface="Calibri Light" panose="020F0302020204030204" pitchFamily="34" charset="0"/>
              </a:rPr>
              <a:t>Cash and Accounts Payable (Receipts and Disbursements)</a:t>
            </a:r>
          </a:p>
          <a:p>
            <a:pPr lvl="1"/>
            <a:r>
              <a:rPr lang="en-US" sz="1800" dirty="0" smtClean="0">
                <a:solidFill>
                  <a:srgbClr val="525252"/>
                </a:solidFill>
                <a:latin typeface="Calibri Light" panose="020F0302020204030204" pitchFamily="34" charset="0"/>
                <a:cs typeface="Calibri Light" panose="020F0302020204030204" pitchFamily="34" charset="0"/>
              </a:rPr>
              <a:t>Capital assets and Long-term Debt</a:t>
            </a:r>
          </a:p>
          <a:p>
            <a:pPr marL="457200" indent="-457200">
              <a:buFont typeface="+mj-lt"/>
              <a:buAutoNum type="arabicPeriod"/>
            </a:pPr>
            <a:r>
              <a:rPr lang="en-US" sz="2100" dirty="0" smtClean="0">
                <a:solidFill>
                  <a:schemeClr val="tx1"/>
                </a:solidFill>
                <a:latin typeface="Calibri Light" panose="020F0302020204030204" pitchFamily="34" charset="0"/>
                <a:cs typeface="Calibri Light" panose="020F0302020204030204" pitchFamily="34" charset="0"/>
              </a:rPr>
              <a:t>Auditor’s request information about internal controls, such as policies and procedures and internal audit reports.</a:t>
            </a:r>
          </a:p>
          <a:p>
            <a:pPr marL="457200" indent="-457200">
              <a:buFont typeface="+mj-lt"/>
              <a:buAutoNum type="arabicPeriod"/>
            </a:pPr>
            <a:r>
              <a:rPr lang="en-US" sz="2100" dirty="0" smtClean="0">
                <a:solidFill>
                  <a:schemeClr val="tx1"/>
                </a:solidFill>
                <a:latin typeface="Calibri Light" panose="020F0302020204030204" pitchFamily="34" charset="0"/>
                <a:cs typeface="Calibri Light" panose="020F0302020204030204" pitchFamily="34" charset="0"/>
              </a:rPr>
              <a:t>Inquire with responsible personnel about the design and implementation of internal controls.</a:t>
            </a:r>
          </a:p>
          <a:p>
            <a:pPr marL="457200" indent="-457200">
              <a:buFont typeface="+mj-lt"/>
              <a:buAutoNum type="arabicPeriod"/>
            </a:pPr>
            <a:r>
              <a:rPr lang="en-US" sz="2100" dirty="0" smtClean="0">
                <a:solidFill>
                  <a:schemeClr val="tx1"/>
                </a:solidFill>
                <a:latin typeface="Calibri Light" panose="020F0302020204030204" pitchFamily="34" charset="0"/>
                <a:cs typeface="Calibri Light" panose="020F0302020204030204" pitchFamily="34" charset="0"/>
              </a:rPr>
              <a:t>Perform walkthrough procedures or internal control testing to determine controls were effectively implemented.</a:t>
            </a:r>
          </a:p>
        </p:txBody>
      </p:sp>
    </p:spTree>
    <p:extLst>
      <p:ext uri="{BB962C8B-B14F-4D97-AF65-F5344CB8AC3E}">
        <p14:creationId xmlns:p14="http://schemas.microsoft.com/office/powerpoint/2010/main" val="2101077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chemeClr val="bg2"/>
                </a:solidFill>
                <a:latin typeface="Segoe UI" panose="020B0502040204020203" pitchFamily="34" charset="0"/>
                <a:cs typeface="Segoe UI" panose="020B0502040204020203" pitchFamily="34" charset="0"/>
              </a:rPr>
              <a:t>Typical Relevant Internal </a:t>
            </a:r>
            <a:r>
              <a:rPr lang="en-US" sz="2800" b="1" dirty="0" smtClean="0">
                <a:solidFill>
                  <a:schemeClr val="bg2"/>
                </a:solidFill>
                <a:latin typeface="Segoe UI" panose="020B0502040204020203" pitchFamily="34" charset="0"/>
                <a:cs typeface="Segoe UI" panose="020B0502040204020203" pitchFamily="34" charset="0"/>
              </a:rPr>
              <a:t>Controls</a:t>
            </a:r>
            <a:endParaRPr lang="en-US" sz="2800" b="1" dirty="0">
              <a:solidFill>
                <a:schemeClr val="tx2"/>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Account reconciliations </a:t>
            </a:r>
          </a:p>
          <a:p>
            <a:pP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Segregation of duties</a:t>
            </a:r>
          </a:p>
          <a:p>
            <a:pP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Physical inventories</a:t>
            </a:r>
          </a:p>
          <a:p>
            <a:pPr>
              <a:buFont typeface="Arial" panose="020B0604020202020204" pitchFamily="34" charset="0"/>
              <a:buChar char="•"/>
            </a:pPr>
            <a:r>
              <a:rPr lang="en-US" sz="2400" dirty="0" smtClean="0">
                <a:latin typeface="Calibri Light" panose="020F0302020204030204" pitchFamily="34" charset="0"/>
                <a:cs typeface="Calibri Light" panose="020F0302020204030204" pitchFamily="34" charset="0"/>
              </a:rPr>
              <a:t>Independent reviews (monitoring)</a:t>
            </a:r>
            <a:endParaRPr lang="en-US" sz="2400"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Close out procedures (financial reporting</a:t>
            </a:r>
            <a:r>
              <a:rPr lang="en-US" sz="2400" dirty="0" smtClean="0">
                <a:latin typeface="Calibri Light" panose="020F0302020204030204" pitchFamily="34" charset="0"/>
                <a:cs typeface="Calibri Light" panose="020F0302020204030204" pitchFamily="34" charset="0"/>
              </a:rPr>
              <a:t>)</a:t>
            </a:r>
            <a:endParaRPr lang="en-US" sz="2400" dirty="0">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en-US" dirty="0">
                <a:latin typeface="Calibri Light" panose="020F0302020204030204" pitchFamily="34" charset="0"/>
                <a:cs typeface="Calibri Light" panose="020F0302020204030204" pitchFamily="34" charset="0"/>
              </a:rPr>
              <a:t>Cutoff procedures</a:t>
            </a:r>
          </a:p>
          <a:p>
            <a:pPr lvl="1">
              <a:buFont typeface="Arial" panose="020B0604020202020204" pitchFamily="34" charset="0"/>
              <a:buChar char="–"/>
            </a:pPr>
            <a:r>
              <a:rPr lang="en-US" dirty="0">
                <a:latin typeface="Calibri Light" panose="020F0302020204030204" pitchFamily="34" charset="0"/>
                <a:cs typeface="Calibri Light" panose="020F0302020204030204" pitchFamily="34" charset="0"/>
              </a:rPr>
              <a:t>Disclosures</a:t>
            </a:r>
            <a:endParaRPr lang="en-US"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3695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chemeClr val="bg2"/>
                </a:solidFill>
                <a:latin typeface="Segoe UI" panose="020B0502040204020203" pitchFamily="34" charset="0"/>
                <a:ea typeface="+mn-ea"/>
                <a:cs typeface="Segoe UI" panose="020B0502040204020203" pitchFamily="34" charset="0"/>
              </a:rPr>
              <a:t>Polling Question #3</a:t>
            </a:r>
            <a:endParaRPr lang="en-US" sz="2800" b="1" dirty="0">
              <a:solidFill>
                <a:schemeClr val="bg2"/>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rmAutofit/>
          </a:bodyPr>
          <a:lstStyle/>
          <a:p>
            <a:pPr marL="0" indent="0">
              <a:buNone/>
            </a:pPr>
            <a:r>
              <a:rPr lang="en-US" sz="2400" b="1" dirty="0" smtClean="0">
                <a:solidFill>
                  <a:schemeClr val="tx1"/>
                </a:solidFill>
                <a:latin typeface="Calibri Light" panose="020F0302020204030204" pitchFamily="34" charset="0"/>
                <a:cs typeface="Calibri Light" panose="020F0302020204030204" pitchFamily="34" charset="0"/>
              </a:rPr>
              <a:t>What happens when an auditor identifies a control deficiency? </a:t>
            </a:r>
            <a:endParaRPr lang="en-US" sz="2400" b="1" dirty="0">
              <a:solidFill>
                <a:schemeClr val="tx1"/>
              </a:solidFill>
              <a:latin typeface="Calibri Light" panose="020F0302020204030204" pitchFamily="34" charset="0"/>
              <a:cs typeface="Calibri Light" panose="020F0302020204030204" pitchFamily="34" charset="0"/>
            </a:endParaRPr>
          </a:p>
          <a:p>
            <a:pPr marL="514350" indent="-514350">
              <a:buFont typeface="+mj-lt"/>
              <a:buAutoNum type="alphaLcParenR"/>
            </a:pPr>
            <a:r>
              <a:rPr lang="en-US" sz="2400" dirty="0" smtClean="0">
                <a:latin typeface="Calibri Light" panose="020F0302020204030204" pitchFamily="34" charset="0"/>
                <a:cs typeface="Calibri Light" panose="020F0302020204030204" pitchFamily="34" charset="0"/>
              </a:rPr>
              <a:t>The auditor will discuss the potential deficiency with management</a:t>
            </a:r>
          </a:p>
          <a:p>
            <a:pPr marL="514350" indent="-514350">
              <a:buFont typeface="+mj-lt"/>
              <a:buAutoNum type="alphaLcParenR"/>
            </a:pPr>
            <a:r>
              <a:rPr lang="en-US" sz="2400" dirty="0" smtClean="0">
                <a:latin typeface="Calibri Light" panose="020F0302020204030204" pitchFamily="34" charset="0"/>
                <a:cs typeface="Calibri Light" panose="020F0302020204030204" pitchFamily="34" charset="0"/>
              </a:rPr>
              <a:t>The </a:t>
            </a:r>
            <a:r>
              <a:rPr lang="en-US" sz="2400" dirty="0">
                <a:latin typeface="Calibri Light" panose="020F0302020204030204" pitchFamily="34" charset="0"/>
                <a:cs typeface="Calibri Light" panose="020F0302020204030204" pitchFamily="34" charset="0"/>
              </a:rPr>
              <a:t>auditor </a:t>
            </a:r>
            <a:r>
              <a:rPr lang="en-US" sz="2400" dirty="0" smtClean="0">
                <a:latin typeface="Calibri Light" panose="020F0302020204030204" pitchFamily="34" charset="0"/>
                <a:cs typeface="Calibri Light" panose="020F0302020204030204" pitchFamily="34" charset="0"/>
              </a:rPr>
              <a:t>may perform additional procedures over that financial statement area</a:t>
            </a:r>
          </a:p>
          <a:p>
            <a:pPr marL="514350" indent="-514350">
              <a:buFont typeface="+mj-lt"/>
              <a:buAutoNum type="alphaLcParenR"/>
            </a:pPr>
            <a:r>
              <a:rPr lang="en-US" sz="2400" dirty="0" smtClean="0">
                <a:latin typeface="Calibri Light" panose="020F0302020204030204" pitchFamily="34" charset="0"/>
                <a:cs typeface="Calibri Light" panose="020F0302020204030204" pitchFamily="34" charset="0"/>
              </a:rPr>
              <a:t>The auditor may report this as a finding</a:t>
            </a:r>
          </a:p>
          <a:p>
            <a:pPr marL="514350" indent="-514350">
              <a:buFont typeface="+mj-lt"/>
              <a:buAutoNum type="alphaLcParenR"/>
            </a:pPr>
            <a:r>
              <a:rPr lang="en-US" sz="2400" dirty="0" smtClean="0">
                <a:latin typeface="Calibri Light" panose="020F0302020204030204" pitchFamily="34" charset="0"/>
                <a:cs typeface="Calibri Light" panose="020F0302020204030204" pitchFamily="34" charset="0"/>
              </a:rPr>
              <a:t>All of the above</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9304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chemeClr val="bg2"/>
                </a:solidFill>
                <a:latin typeface="Segoe UI" panose="020B0502040204020203" pitchFamily="34" charset="0"/>
                <a:ea typeface="+mn-ea"/>
                <a:cs typeface="Segoe UI" panose="020B0502040204020203" pitchFamily="34" charset="0"/>
              </a:rPr>
              <a:t>Control Deficiency Definitions</a:t>
            </a:r>
            <a:endParaRPr lang="en-US" sz="2800" b="1" dirty="0">
              <a:solidFill>
                <a:schemeClr val="bg2"/>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xfrm>
            <a:off x="1745726" y="2318441"/>
            <a:ext cx="6941074" cy="4206977"/>
          </a:xfrm>
          <a:prstGeom prst="rect">
            <a:avLst/>
          </a:prstGeom>
          <a:solidFill>
            <a:schemeClr val="bg1"/>
          </a:solidFill>
        </p:spPr>
        <p:txBody>
          <a:bodyPr>
            <a:noAutofit/>
          </a:bodyPr>
          <a:lstStyle/>
          <a:p>
            <a:pPr marL="0" indent="0">
              <a:buNone/>
            </a:pPr>
            <a:r>
              <a:rPr lang="en-US" sz="1800" b="1" dirty="0" smtClean="0">
                <a:latin typeface="Calibri Light" panose="020F0302020204030204" pitchFamily="34" charset="0"/>
                <a:cs typeface="Calibri Light" panose="020F0302020204030204" pitchFamily="34" charset="0"/>
              </a:rPr>
              <a:t>There are three types (levels) of deficiencies</a:t>
            </a:r>
          </a:p>
          <a:p>
            <a:pPr marL="914400" lvl="1" indent="-457200">
              <a:buFont typeface="+mj-lt"/>
              <a:buAutoNum type="arabicPeriod"/>
            </a:pPr>
            <a:r>
              <a:rPr lang="en-US" sz="1800" dirty="0">
                <a:latin typeface="Calibri Light" panose="020F0302020204030204" pitchFamily="34" charset="0"/>
                <a:cs typeface="Calibri Light" panose="020F0302020204030204" pitchFamily="34" charset="0"/>
              </a:rPr>
              <a:t>Control </a:t>
            </a:r>
            <a:r>
              <a:rPr lang="en-US" sz="1800" dirty="0" smtClean="0">
                <a:latin typeface="Calibri Light" panose="020F0302020204030204" pitchFamily="34" charset="0"/>
                <a:cs typeface="Calibri Light" panose="020F0302020204030204" pitchFamily="34" charset="0"/>
              </a:rPr>
              <a:t>Deficiency</a:t>
            </a:r>
          </a:p>
          <a:p>
            <a:pPr marL="1147763" lvl="2" indent="-290513">
              <a:buFont typeface="Calibri Light" panose="020F0302020204030204" pitchFamily="34" charset="0"/>
              <a:buChar char="─"/>
            </a:pPr>
            <a:r>
              <a:rPr lang="en-US" sz="1500" dirty="0" smtClean="0">
                <a:latin typeface="Calibri Light" panose="020F0302020204030204" pitchFamily="34" charset="0"/>
                <a:cs typeface="Calibri Light" panose="020F0302020204030204" pitchFamily="34" charset="0"/>
              </a:rPr>
              <a:t>Design </a:t>
            </a:r>
            <a:r>
              <a:rPr lang="en-US" sz="1500" dirty="0">
                <a:latin typeface="Calibri Light" panose="020F0302020204030204" pitchFamily="34" charset="0"/>
                <a:cs typeface="Calibri Light" panose="020F0302020204030204" pitchFamily="34" charset="0"/>
              </a:rPr>
              <a:t>or operation of a control</a:t>
            </a:r>
            <a:r>
              <a:rPr lang="en-US" sz="1500" i="1" dirty="0">
                <a:latin typeface="Calibri Light" panose="020F0302020204030204" pitchFamily="34" charset="0"/>
                <a:cs typeface="Calibri Light" panose="020F0302020204030204" pitchFamily="34" charset="0"/>
              </a:rPr>
              <a:t> </a:t>
            </a:r>
            <a:r>
              <a:rPr lang="en-US" sz="1500" i="1" u="sng" dirty="0">
                <a:latin typeface="Calibri Light" panose="020F0302020204030204" pitchFamily="34" charset="0"/>
                <a:cs typeface="Calibri Light" panose="020F0302020204030204" pitchFamily="34" charset="0"/>
              </a:rPr>
              <a:t>does not allow management or employees</a:t>
            </a:r>
            <a:r>
              <a:rPr lang="en-US" sz="1500" dirty="0">
                <a:latin typeface="Calibri Light" panose="020F0302020204030204" pitchFamily="34" charset="0"/>
                <a:cs typeface="Calibri Light" panose="020F0302020204030204" pitchFamily="34" charset="0"/>
              </a:rPr>
              <a:t>, in the normal course of performing their assigned functions, </a:t>
            </a:r>
            <a:r>
              <a:rPr lang="en-US" sz="1500" i="1" u="sng" dirty="0">
                <a:latin typeface="Calibri Light" panose="020F0302020204030204" pitchFamily="34" charset="0"/>
                <a:cs typeface="Calibri Light" panose="020F0302020204030204" pitchFamily="34" charset="0"/>
              </a:rPr>
              <a:t>to prevent, or detect and correct, misstatements on a timely basis</a:t>
            </a:r>
            <a:r>
              <a:rPr lang="en-US" sz="1500" dirty="0">
                <a:latin typeface="Calibri Light" panose="020F0302020204030204" pitchFamily="34" charset="0"/>
                <a:cs typeface="Calibri Light" panose="020F0302020204030204" pitchFamily="34" charset="0"/>
              </a:rPr>
              <a:t>. </a:t>
            </a:r>
          </a:p>
          <a:p>
            <a:pPr marL="914400" lvl="1" indent="-457200">
              <a:lnSpc>
                <a:spcPct val="100000"/>
              </a:lnSpc>
              <a:buFont typeface="+mj-lt"/>
              <a:buAutoNum type="arabicPeriod"/>
            </a:pPr>
            <a:r>
              <a:rPr lang="en-US" sz="1800" dirty="0" smtClean="0">
                <a:latin typeface="Calibri Light" panose="020F0302020204030204" pitchFamily="34" charset="0"/>
                <a:cs typeface="Calibri Light" panose="020F0302020204030204" pitchFamily="34" charset="0"/>
              </a:rPr>
              <a:t>Significant Deficiency</a:t>
            </a:r>
          </a:p>
          <a:p>
            <a:pPr marL="1147763" lvl="2" indent="-290513">
              <a:lnSpc>
                <a:spcPct val="100000"/>
              </a:lnSpc>
              <a:buFont typeface="Calibri Light" panose="020F0302020204030204" pitchFamily="34" charset="0"/>
              <a:buChar char="─"/>
            </a:pPr>
            <a:r>
              <a:rPr lang="en-US" sz="1500" dirty="0" smtClean="0">
                <a:latin typeface="Calibri Light" panose="020F0302020204030204" pitchFamily="34" charset="0"/>
                <a:cs typeface="Calibri Light" panose="020F0302020204030204" pitchFamily="34" charset="0"/>
              </a:rPr>
              <a:t>a deficiency, or a combination of deficiencies, in internal control that is </a:t>
            </a:r>
            <a:r>
              <a:rPr lang="en-US" sz="1500" b="1" dirty="0" smtClean="0">
                <a:latin typeface="Calibri Light" panose="020F0302020204030204" pitchFamily="34" charset="0"/>
                <a:cs typeface="Calibri Light" panose="020F0302020204030204" pitchFamily="34" charset="0"/>
              </a:rPr>
              <a:t>less </a:t>
            </a:r>
            <a:r>
              <a:rPr lang="en-US" sz="1500" b="1" dirty="0">
                <a:latin typeface="Calibri Light" panose="020F0302020204030204" pitchFamily="34" charset="0"/>
                <a:cs typeface="Calibri Light" panose="020F0302020204030204" pitchFamily="34" charset="0"/>
              </a:rPr>
              <a:t>severe than a material weakness</a:t>
            </a:r>
            <a:r>
              <a:rPr lang="en-US" sz="1500" dirty="0">
                <a:latin typeface="Calibri Light" panose="020F0302020204030204" pitchFamily="34" charset="0"/>
                <a:cs typeface="Calibri Light" panose="020F0302020204030204" pitchFamily="34" charset="0"/>
              </a:rPr>
              <a:t>, yet </a:t>
            </a:r>
            <a:r>
              <a:rPr lang="en-US" sz="1500" b="1" u="sng" dirty="0">
                <a:latin typeface="Calibri Light" panose="020F0302020204030204" pitchFamily="34" charset="0"/>
                <a:cs typeface="Calibri Light" panose="020F0302020204030204" pitchFamily="34" charset="0"/>
              </a:rPr>
              <a:t>important enough to merit attention by those charged </a:t>
            </a:r>
            <a:r>
              <a:rPr lang="en-US" sz="1500" dirty="0">
                <a:latin typeface="Calibri Light" panose="020F0302020204030204" pitchFamily="34" charset="0"/>
                <a:cs typeface="Calibri Light" panose="020F0302020204030204" pitchFamily="34" charset="0"/>
              </a:rPr>
              <a:t>with governance.</a:t>
            </a:r>
          </a:p>
          <a:p>
            <a:pPr marL="914400" lvl="1" indent="-457200">
              <a:buFont typeface="+mj-lt"/>
              <a:buAutoNum type="arabicPeriod"/>
            </a:pPr>
            <a:r>
              <a:rPr lang="en-US" sz="1800" dirty="0">
                <a:latin typeface="Calibri Light" panose="020F0302020204030204" pitchFamily="34" charset="0"/>
                <a:cs typeface="Calibri Light" panose="020F0302020204030204" pitchFamily="34" charset="0"/>
              </a:rPr>
              <a:t>Material </a:t>
            </a:r>
            <a:r>
              <a:rPr lang="en-US" sz="1800" dirty="0" smtClean="0">
                <a:latin typeface="Calibri Light" panose="020F0302020204030204" pitchFamily="34" charset="0"/>
                <a:cs typeface="Calibri Light" panose="020F0302020204030204" pitchFamily="34" charset="0"/>
              </a:rPr>
              <a:t>Weakness</a:t>
            </a:r>
          </a:p>
          <a:p>
            <a:pPr marL="1147763" lvl="2" indent="-290513">
              <a:buFont typeface="Calibri Light" panose="020F0302020204030204" pitchFamily="34" charset="0"/>
              <a:buChar char="─"/>
            </a:pPr>
            <a:r>
              <a:rPr lang="en-US" sz="1500" dirty="0" smtClean="0">
                <a:latin typeface="Calibri Light" panose="020F0302020204030204" pitchFamily="34" charset="0"/>
                <a:cs typeface="Calibri Light" panose="020F0302020204030204" pitchFamily="34" charset="0"/>
              </a:rPr>
              <a:t>a </a:t>
            </a:r>
            <a:r>
              <a:rPr lang="en-US" sz="1500" dirty="0">
                <a:latin typeface="Calibri Light" panose="020F0302020204030204" pitchFamily="34" charset="0"/>
                <a:cs typeface="Calibri Light" panose="020F0302020204030204" pitchFamily="34" charset="0"/>
              </a:rPr>
              <a:t>deficiency, or a combination of deficiencies, in internal control, such that there is a </a:t>
            </a:r>
            <a:r>
              <a:rPr lang="en-US" sz="1500" b="1" dirty="0">
                <a:solidFill>
                  <a:srgbClr val="0570B8"/>
                </a:solidFill>
                <a:latin typeface="Calibri Light" panose="020F0302020204030204" pitchFamily="34" charset="0"/>
                <a:cs typeface="Calibri Light" panose="020F0302020204030204" pitchFamily="34" charset="0"/>
              </a:rPr>
              <a:t>reasonable possibility that a material misstatement</a:t>
            </a:r>
            <a:r>
              <a:rPr lang="en-US" sz="1500" dirty="0">
                <a:solidFill>
                  <a:srgbClr val="0570B8"/>
                </a:solidFill>
                <a:latin typeface="Calibri Light" panose="020F0302020204030204" pitchFamily="34" charset="0"/>
                <a:cs typeface="Calibri Light" panose="020F0302020204030204" pitchFamily="34" charset="0"/>
              </a:rPr>
              <a:t> </a:t>
            </a:r>
            <a:r>
              <a:rPr lang="en-US" sz="1500" dirty="0">
                <a:latin typeface="Calibri Light" panose="020F0302020204030204" pitchFamily="34" charset="0"/>
                <a:cs typeface="Calibri Light" panose="020F0302020204030204" pitchFamily="34" charset="0"/>
              </a:rPr>
              <a:t>of the entity’s financial statements </a:t>
            </a:r>
            <a:r>
              <a:rPr lang="en-US" sz="1500" b="1" dirty="0">
                <a:solidFill>
                  <a:srgbClr val="0570B8"/>
                </a:solidFill>
                <a:latin typeface="Calibri Light" panose="020F0302020204030204" pitchFamily="34" charset="0"/>
                <a:cs typeface="Calibri Light" panose="020F0302020204030204" pitchFamily="34" charset="0"/>
              </a:rPr>
              <a:t>will not be prevented, or detected and corrected, on a timely basis</a:t>
            </a:r>
            <a:r>
              <a:rPr lang="en-US" sz="1500" dirty="0" smtClean="0">
                <a:solidFill>
                  <a:srgbClr val="0570B8"/>
                </a:solidFill>
                <a:latin typeface="Calibri Light" panose="020F0302020204030204" pitchFamily="34" charset="0"/>
                <a:cs typeface="Calibri Light" panose="020F0302020204030204" pitchFamily="34" charset="0"/>
              </a:rPr>
              <a:t>.</a:t>
            </a:r>
            <a:r>
              <a:rPr lang="en-US" sz="1500" dirty="0" smtClean="0">
                <a:latin typeface="Calibri Light" panose="020F0302020204030204" pitchFamily="34" charset="0"/>
                <a:cs typeface="Calibri Light" panose="020F0302020204030204" pitchFamily="34" charset="0"/>
              </a:rPr>
              <a:t> </a:t>
            </a:r>
            <a:endParaRPr lang="en-US" sz="1500" dirty="0">
              <a:latin typeface="Calibri Light" panose="020F0302020204030204" pitchFamily="34" charset="0"/>
              <a:cs typeface="Calibri Light" panose="020F0302020204030204" pitchFamily="34" charset="0"/>
            </a:endParaRPr>
          </a:p>
        </p:txBody>
      </p:sp>
      <p:sp>
        <p:nvSpPr>
          <p:cNvPr id="4" name="Rounded Rectangle 3"/>
          <p:cNvSpPr/>
          <p:nvPr/>
        </p:nvSpPr>
        <p:spPr>
          <a:xfrm>
            <a:off x="1963791" y="3931920"/>
            <a:ext cx="3995049" cy="274320"/>
          </a:xfrm>
          <a:prstGeom prst="roundRect">
            <a:avLst/>
          </a:prstGeom>
          <a:noFill/>
          <a:ln>
            <a:solidFill>
              <a:schemeClr val="accent1">
                <a:shade val="95000"/>
                <a:satMod val="105000"/>
              </a:schemeClr>
            </a:solidFill>
          </a:ln>
          <a:effectLst>
            <a:outerShdw blurRad="40000" dist="23000" dir="5400000" rotWithShape="0">
              <a:srgbClr val="FF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304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2330" y="1606534"/>
            <a:ext cx="7782339" cy="729162"/>
          </a:xfrm>
        </p:spPr>
        <p:txBody>
          <a:bodyPr>
            <a:noAutofit/>
          </a:bodyPr>
          <a:lstStyle/>
          <a:p>
            <a:r>
              <a:rPr lang="en-US" sz="2800" b="1" dirty="0">
                <a:solidFill>
                  <a:srgbClr val="0093D0"/>
                </a:solidFill>
                <a:latin typeface="Segoe UI" panose="020B0502040204020203" pitchFamily="34" charset="0"/>
                <a:cs typeface="Segoe UI" panose="020B0502040204020203" pitchFamily="34" charset="0"/>
              </a:rPr>
              <a:t>REDW – State and Local Government  </a:t>
            </a:r>
            <a:r>
              <a:rPr lang="en-US" sz="2800" b="1" dirty="0" smtClean="0">
                <a:solidFill>
                  <a:srgbClr val="0093D0"/>
                </a:solidFill>
                <a:latin typeface="Segoe UI" panose="020B0502040204020203" pitchFamily="34" charset="0"/>
                <a:cs typeface="Segoe UI" panose="020B0502040204020203" pitchFamily="34" charset="0"/>
              </a:rPr>
              <a:t>Experts</a:t>
            </a:r>
            <a:endParaRPr lang="en-US" sz="2800" b="1" dirty="0">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1749287" y="2335696"/>
            <a:ext cx="6669160" cy="4412974"/>
          </a:xfrm>
        </p:spPr>
        <p:txBody>
          <a:bodyPr>
            <a:normAutofit fontScale="40000" lnSpcReduction="20000"/>
          </a:bodyPr>
          <a:lstStyle/>
          <a:p>
            <a:r>
              <a:rPr lang="en-US" sz="6000" dirty="0" smtClean="0">
                <a:solidFill>
                  <a:srgbClr val="525252"/>
                </a:solidFill>
                <a:latin typeface="Calibri Light" panose="020F0302020204030204" pitchFamily="34" charset="0"/>
                <a:cs typeface="Calibri Light" panose="020F0302020204030204" pitchFamily="34" charset="0"/>
              </a:rPr>
              <a:t>REDW issues more than 100 hundred reports annually on government financial statements and single audits of federal awards spending nearly $1 billion in grants.</a:t>
            </a:r>
          </a:p>
          <a:p>
            <a:r>
              <a:rPr lang="en-US" sz="6000" dirty="0" smtClean="0">
                <a:solidFill>
                  <a:srgbClr val="525252"/>
                </a:solidFill>
                <a:latin typeface="Calibri Light" panose="020F0302020204030204" pitchFamily="34" charset="0"/>
                <a:cs typeface="Calibri Light" panose="020F0302020204030204" pitchFamily="34" charset="0"/>
              </a:rPr>
              <a:t>We offer the following services to governmental entities:</a:t>
            </a:r>
          </a:p>
          <a:p>
            <a:pPr lvl="1"/>
            <a:r>
              <a:rPr lang="en-US" sz="4500" dirty="0" smtClean="0">
                <a:solidFill>
                  <a:srgbClr val="525252"/>
                </a:solidFill>
                <a:latin typeface="Calibri Light" panose="020F0302020204030204" pitchFamily="34" charset="0"/>
                <a:cs typeface="Calibri Light" panose="020F0302020204030204" pitchFamily="34" charset="0"/>
              </a:rPr>
              <a:t>Audit &amp; Assurance</a:t>
            </a:r>
          </a:p>
          <a:p>
            <a:pPr lvl="1"/>
            <a:r>
              <a:rPr lang="en-US" sz="4500" dirty="0" smtClean="0">
                <a:solidFill>
                  <a:srgbClr val="525252"/>
                </a:solidFill>
                <a:latin typeface="Calibri Light" panose="020F0302020204030204" pitchFamily="34" charset="0"/>
                <a:cs typeface="Calibri Light" panose="020F0302020204030204" pitchFamily="34" charset="0"/>
              </a:rPr>
              <a:t>Internal Audit</a:t>
            </a:r>
          </a:p>
          <a:p>
            <a:pPr lvl="1"/>
            <a:r>
              <a:rPr lang="en-US" sz="4500" dirty="0" smtClean="0">
                <a:solidFill>
                  <a:srgbClr val="525252"/>
                </a:solidFill>
                <a:latin typeface="Calibri Light" panose="020F0302020204030204" pitchFamily="34" charset="0"/>
                <a:cs typeface="Calibri Light" panose="020F0302020204030204" pitchFamily="34" charset="0"/>
              </a:rPr>
              <a:t>Accounting and Audit Preparation</a:t>
            </a:r>
          </a:p>
          <a:p>
            <a:pPr lvl="1"/>
            <a:r>
              <a:rPr lang="en-US" sz="4500" dirty="0" smtClean="0">
                <a:solidFill>
                  <a:srgbClr val="525252"/>
                </a:solidFill>
                <a:latin typeface="Calibri Light" panose="020F0302020204030204" pitchFamily="34" charset="0"/>
                <a:cs typeface="Calibri Light" panose="020F0302020204030204" pitchFamily="34" charset="0"/>
              </a:rPr>
              <a:t>Forensic Accounting and Litigation</a:t>
            </a:r>
          </a:p>
          <a:p>
            <a:pPr lvl="1"/>
            <a:r>
              <a:rPr lang="en-US" sz="4500" dirty="0" smtClean="0">
                <a:solidFill>
                  <a:srgbClr val="525252"/>
                </a:solidFill>
                <a:latin typeface="Calibri Light" panose="020F0302020204030204" pitchFamily="34" charset="0"/>
                <a:cs typeface="Calibri Light" panose="020F0302020204030204" pitchFamily="34" charset="0"/>
              </a:rPr>
              <a:t>State and Local Tax (SALT) Consulting</a:t>
            </a:r>
          </a:p>
          <a:p>
            <a:pPr lvl="1"/>
            <a:r>
              <a:rPr lang="en-US" sz="4500" dirty="0" smtClean="0">
                <a:solidFill>
                  <a:srgbClr val="525252"/>
                </a:solidFill>
                <a:latin typeface="Calibri Light" panose="020F0302020204030204" pitchFamily="34" charset="0"/>
                <a:cs typeface="Calibri Light" panose="020F0302020204030204" pitchFamily="34" charset="0"/>
              </a:rPr>
              <a:t>Investment Consulting</a:t>
            </a:r>
          </a:p>
          <a:p>
            <a:pPr lvl="1"/>
            <a:r>
              <a:rPr lang="en-US" sz="4500" dirty="0" smtClean="0">
                <a:solidFill>
                  <a:srgbClr val="525252"/>
                </a:solidFill>
                <a:latin typeface="Calibri Light" panose="020F0302020204030204" pitchFamily="34" charset="0"/>
                <a:cs typeface="Calibri Light" panose="020F0302020204030204" pitchFamily="34" charset="0"/>
              </a:rPr>
              <a:t>Training</a:t>
            </a:r>
            <a:endParaRPr lang="en-US" sz="4500" dirty="0" smtClean="0">
              <a:solidFill>
                <a:srgbClr val="525252"/>
              </a:solidFill>
            </a:endParaRPr>
          </a:p>
        </p:txBody>
      </p:sp>
    </p:spTree>
    <p:extLst>
      <p:ext uri="{BB962C8B-B14F-4D97-AF65-F5344CB8AC3E}">
        <p14:creationId xmlns:p14="http://schemas.microsoft.com/office/powerpoint/2010/main" val="2654719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ea typeface="+mn-ea"/>
                <a:cs typeface="Segoe UI" panose="020B0502040204020203" pitchFamily="34" charset="0"/>
              </a:rPr>
              <a:t>Reporting Requirements</a:t>
            </a:r>
            <a:endParaRPr lang="en-US" sz="2800" b="1" dirty="0">
              <a:solidFill>
                <a:srgbClr val="0093D0"/>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Autofit/>
          </a:bodyPr>
          <a:lstStyle/>
          <a:p>
            <a:pPr marL="0" indent="0">
              <a:buNone/>
            </a:pPr>
            <a:r>
              <a:rPr lang="en-US" sz="2400" u="sng" dirty="0" smtClean="0">
                <a:latin typeface="Calibri Light" panose="020F0302020204030204" pitchFamily="34" charset="0"/>
                <a:cs typeface="Calibri Light" panose="020F0302020204030204" pitchFamily="34" charset="0"/>
              </a:rPr>
              <a:t>Government Auditing Standards</a:t>
            </a:r>
          </a:p>
          <a:p>
            <a:r>
              <a:rPr lang="en-US" dirty="0" smtClean="0">
                <a:latin typeface="Calibri Light" panose="020F0302020204030204" pitchFamily="34" charset="0"/>
                <a:cs typeface="Calibri Light" panose="020F0302020204030204" pitchFamily="34" charset="0"/>
              </a:rPr>
              <a:t>Requires significant deficiencies and material weaknesses to be reported in the year-end audit.</a:t>
            </a:r>
          </a:p>
          <a:p>
            <a:pPr marL="0" indent="0">
              <a:spcBef>
                <a:spcPts val="600"/>
              </a:spcBef>
              <a:buNone/>
            </a:pPr>
            <a:r>
              <a:rPr lang="en-US" sz="2400" u="sng" dirty="0" smtClean="0">
                <a:latin typeface="Calibri Light" panose="020F0302020204030204" pitchFamily="34" charset="0"/>
                <a:cs typeface="Calibri Light" panose="020F0302020204030204" pitchFamily="34" charset="0"/>
              </a:rPr>
              <a:t>State </a:t>
            </a:r>
            <a:r>
              <a:rPr lang="en-US" sz="2400" u="sng" dirty="0">
                <a:latin typeface="Calibri Light" panose="020F0302020204030204" pitchFamily="34" charset="0"/>
                <a:cs typeface="Calibri Light" panose="020F0302020204030204" pitchFamily="34" charset="0"/>
              </a:rPr>
              <a:t>Audit Rule – NMSA 2.2.2.10(F)(6)</a:t>
            </a:r>
          </a:p>
          <a:p>
            <a:r>
              <a:rPr lang="en-US" dirty="0">
                <a:latin typeface="Calibri Light" panose="020F0302020204030204" pitchFamily="34" charset="0"/>
                <a:cs typeface="Calibri Light" panose="020F0302020204030204" pitchFamily="34" charset="0"/>
              </a:rPr>
              <a:t>Any instances of internal control weaknesses communicated with management and the agency’s oversight shall be made in writing.</a:t>
            </a:r>
          </a:p>
          <a:p>
            <a:r>
              <a:rPr lang="en-US" dirty="0">
                <a:latin typeface="Calibri Light" panose="020F0302020204030204" pitchFamily="34" charset="0"/>
                <a:cs typeface="Calibri Light" panose="020F0302020204030204" pitchFamily="34" charset="0"/>
              </a:rPr>
              <a:t>Any violation of law or good accounting practice, including instances of non-compliance or internal control weaknesses, shall be reported as audit </a:t>
            </a:r>
            <a:r>
              <a:rPr lang="en-US" dirty="0" smtClean="0">
                <a:latin typeface="Calibri Light" panose="020F0302020204030204" pitchFamily="34" charset="0"/>
                <a:cs typeface="Calibri Light" panose="020F0302020204030204" pitchFamily="34" charset="0"/>
              </a:rPr>
              <a:t>findings.</a:t>
            </a:r>
            <a:endParaRPr lang="en-US" dirty="0">
              <a:latin typeface="Calibri Light" panose="020F0302020204030204" pitchFamily="34" charset="0"/>
              <a:cs typeface="Calibri Light" panose="020F0302020204030204" pitchFamily="34" charset="0"/>
            </a:endParaRP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81569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2800" dirty="0" smtClean="0"/>
              <a:t>Internal Controls over Compliance</a:t>
            </a:r>
            <a:endParaRPr lang="en-US" sz="2800" dirty="0"/>
          </a:p>
        </p:txBody>
      </p:sp>
      <p:sp>
        <p:nvSpPr>
          <p:cNvPr id="3" name="Slide Number Placeholder 2"/>
          <p:cNvSpPr>
            <a:spLocks noGrp="1"/>
          </p:cNvSpPr>
          <p:nvPr>
            <p:ph type="sldNum" sz="quarter" idx="12"/>
          </p:nvPr>
        </p:nvSpPr>
        <p:spPr/>
        <p:txBody>
          <a:bodyPr/>
          <a:lstStyle/>
          <a:p>
            <a:fld id="{2EE9643E-C717-4BB6-89A0-1800B25EB49E}" type="slidenum">
              <a:rPr lang="en-US" smtClean="0">
                <a:solidFill>
                  <a:srgbClr val="000000">
                    <a:tint val="75000"/>
                  </a:srgbClr>
                </a:solidFill>
              </a:rPr>
              <a:pPr/>
              <a:t>21</a:t>
            </a:fld>
            <a:endParaRPr lang="en-US" dirty="0">
              <a:solidFill>
                <a:srgbClr val="000000">
                  <a:tint val="75000"/>
                </a:srgbClr>
              </a:solidFill>
            </a:endParaRPr>
          </a:p>
        </p:txBody>
      </p:sp>
    </p:spTree>
    <p:extLst>
      <p:ext uri="{BB962C8B-B14F-4D97-AF65-F5344CB8AC3E}">
        <p14:creationId xmlns:p14="http://schemas.microsoft.com/office/powerpoint/2010/main" val="345312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147" y="1606534"/>
            <a:ext cx="7510653" cy="796092"/>
          </a:xfrm>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Uniform Guidance Internal Control Requirements</a:t>
            </a:r>
            <a:endParaRPr lang="en-US" sz="2800" b="1" dirty="0">
              <a:solidFill>
                <a:srgbClr val="0093D0"/>
              </a:solidFill>
              <a:latin typeface="Segoe UI" panose="020B0502040204020203" pitchFamily="34" charset="0"/>
              <a:cs typeface="Segoe UI" panose="020B0502040204020203" pitchFamily="34" charset="0"/>
            </a:endParaRPr>
          </a:p>
        </p:txBody>
      </p:sp>
      <p:sp>
        <p:nvSpPr>
          <p:cNvPr id="4" name="Rectangle 3"/>
          <p:cNvSpPr/>
          <p:nvPr/>
        </p:nvSpPr>
        <p:spPr>
          <a:xfrm>
            <a:off x="1176147" y="2713305"/>
            <a:ext cx="7334935" cy="2000548"/>
          </a:xfrm>
          <a:prstGeom prst="rect">
            <a:avLst/>
          </a:prstGeom>
        </p:spPr>
        <p:txBody>
          <a:bodyPr wrap="square">
            <a:spAutoFit/>
          </a:bodyPr>
          <a:lstStyle/>
          <a:p>
            <a:r>
              <a:rPr lang="en-US" sz="2400" dirty="0">
                <a:latin typeface="Calibri Light" panose="020F0302020204030204" pitchFamily="34" charset="0"/>
                <a:cs typeface="Calibri Light" panose="020F0302020204030204" pitchFamily="34" charset="0"/>
              </a:rPr>
              <a:t>2 CFR §200.303</a:t>
            </a:r>
          </a:p>
          <a:p>
            <a:pPr marL="342900" indent="-34290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Non-Federal entities receiving Federal awards must establish and maintain internal controls that provide reasonable assurance the Federal awards are being managed in compliance with Federal statutes, regulations, and the terms and conditions of the Federal awards.</a:t>
            </a:r>
          </a:p>
        </p:txBody>
      </p:sp>
    </p:spTree>
    <p:extLst>
      <p:ext uri="{BB962C8B-B14F-4D97-AF65-F5344CB8AC3E}">
        <p14:creationId xmlns:p14="http://schemas.microsoft.com/office/powerpoint/2010/main" val="148564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Objectives of Internal Control Over Compliance</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Autofit/>
          </a:bodyPr>
          <a:lstStyle/>
          <a:p>
            <a:r>
              <a:rPr lang="en-US" sz="2400" dirty="0">
                <a:latin typeface="Calibri Light" panose="020F0302020204030204" pitchFamily="34" charset="0"/>
                <a:cs typeface="Calibri Light" panose="020F0302020204030204" pitchFamily="34" charset="0"/>
              </a:rPr>
              <a:t>Properly record and account for transactions in order to:</a:t>
            </a:r>
          </a:p>
          <a:p>
            <a:pPr lvl="1"/>
            <a:r>
              <a:rPr lang="en-US" dirty="0">
                <a:latin typeface="Calibri Light" panose="020F0302020204030204" pitchFamily="34" charset="0"/>
                <a:cs typeface="Calibri Light" panose="020F0302020204030204" pitchFamily="34" charset="0"/>
              </a:rPr>
              <a:t>Prepare reliable financial statements and </a:t>
            </a:r>
            <a:r>
              <a:rPr lang="en-US" dirty="0" smtClean="0">
                <a:latin typeface="Calibri Light" panose="020F0302020204030204" pitchFamily="34" charset="0"/>
                <a:cs typeface="Calibri Light" panose="020F0302020204030204" pitchFamily="34" charset="0"/>
              </a:rPr>
              <a:t>federal </a:t>
            </a:r>
            <a:r>
              <a:rPr lang="en-US" dirty="0">
                <a:latin typeface="Calibri Light" panose="020F0302020204030204" pitchFamily="34" charset="0"/>
                <a:cs typeface="Calibri Light" panose="020F0302020204030204" pitchFamily="34" charset="0"/>
              </a:rPr>
              <a:t>reports.</a:t>
            </a:r>
          </a:p>
          <a:p>
            <a:pPr lvl="1"/>
            <a:r>
              <a:rPr lang="en-US" dirty="0">
                <a:latin typeface="Calibri Light" panose="020F0302020204030204" pitchFamily="34" charset="0"/>
                <a:cs typeface="Calibri Light" panose="020F0302020204030204" pitchFamily="34" charset="0"/>
              </a:rPr>
              <a:t>Maintain accountability over assets.</a:t>
            </a:r>
          </a:p>
          <a:p>
            <a:pPr lvl="1"/>
            <a:r>
              <a:rPr lang="en-US" dirty="0">
                <a:latin typeface="Calibri Light" panose="020F0302020204030204" pitchFamily="34" charset="0"/>
                <a:cs typeface="Calibri Light" panose="020F0302020204030204" pitchFamily="34" charset="0"/>
              </a:rPr>
              <a:t>Demonstrate compliance with </a:t>
            </a:r>
            <a:r>
              <a:rPr lang="en-US" dirty="0" smtClean="0">
                <a:latin typeface="Calibri Light" panose="020F0302020204030204" pitchFamily="34" charset="0"/>
                <a:cs typeface="Calibri Light" panose="020F0302020204030204" pitchFamily="34" charset="0"/>
              </a:rPr>
              <a:t>federal statutes</a:t>
            </a:r>
            <a:r>
              <a:rPr lang="en-US" dirty="0">
                <a:latin typeface="Calibri Light" panose="020F0302020204030204" pitchFamily="34" charset="0"/>
                <a:cs typeface="Calibri Light" panose="020F0302020204030204" pitchFamily="34" charset="0"/>
              </a:rPr>
              <a:t>, regulations, and terms and </a:t>
            </a:r>
            <a:r>
              <a:rPr lang="en-US" dirty="0" smtClean="0">
                <a:latin typeface="Calibri Light" panose="020F0302020204030204" pitchFamily="34" charset="0"/>
                <a:cs typeface="Calibri Light" panose="020F0302020204030204" pitchFamily="34" charset="0"/>
              </a:rPr>
              <a:t>conditions </a:t>
            </a:r>
            <a:r>
              <a:rPr lang="en-US" dirty="0">
                <a:latin typeface="Calibri Light" panose="020F0302020204030204" pitchFamily="34" charset="0"/>
                <a:cs typeface="Calibri Light" panose="020F0302020204030204" pitchFamily="34" charset="0"/>
              </a:rPr>
              <a:t>of the </a:t>
            </a:r>
            <a:r>
              <a:rPr lang="en-US" dirty="0" smtClean="0">
                <a:latin typeface="Calibri Light" panose="020F0302020204030204" pitchFamily="34" charset="0"/>
                <a:cs typeface="Calibri Light" panose="020F0302020204030204" pitchFamily="34" charset="0"/>
              </a:rPr>
              <a:t>federal </a:t>
            </a:r>
            <a:r>
              <a:rPr lang="en-US" dirty="0">
                <a:latin typeface="Calibri Light" panose="020F0302020204030204" pitchFamily="34" charset="0"/>
                <a:cs typeface="Calibri Light" panose="020F0302020204030204" pitchFamily="34" charset="0"/>
              </a:rPr>
              <a:t>award.</a:t>
            </a:r>
          </a:p>
          <a:p>
            <a:pPr lvl="1"/>
            <a:r>
              <a:rPr lang="en-US" dirty="0">
                <a:latin typeface="Calibri Light" panose="020F0302020204030204" pitchFamily="34" charset="0"/>
                <a:cs typeface="Calibri Light" panose="020F0302020204030204" pitchFamily="34" charset="0"/>
              </a:rPr>
              <a:t>Safeguard funds, property, and other </a:t>
            </a:r>
            <a:r>
              <a:rPr lang="en-US" dirty="0" smtClean="0">
                <a:latin typeface="Calibri Light" panose="020F0302020204030204" pitchFamily="34" charset="0"/>
                <a:cs typeface="Calibri Light" panose="020F0302020204030204" pitchFamily="34" charset="0"/>
              </a:rPr>
              <a:t>assets </a:t>
            </a:r>
            <a:r>
              <a:rPr lang="en-US" dirty="0">
                <a:latin typeface="Calibri Light" panose="020F0302020204030204" pitchFamily="34" charset="0"/>
                <a:cs typeface="Calibri Light" panose="020F0302020204030204" pitchFamily="34" charset="0"/>
              </a:rPr>
              <a:t>against loss from unauthorized </a:t>
            </a:r>
            <a:r>
              <a:rPr lang="en-US" dirty="0" smtClean="0">
                <a:latin typeface="Calibri Light" panose="020F0302020204030204" pitchFamily="34" charset="0"/>
                <a:cs typeface="Calibri Light" panose="020F0302020204030204" pitchFamily="34" charset="0"/>
              </a:rPr>
              <a:t>use </a:t>
            </a:r>
            <a:r>
              <a:rPr lang="en-US" dirty="0">
                <a:latin typeface="Calibri Light" panose="020F0302020204030204" pitchFamily="34" charset="0"/>
                <a:cs typeface="Calibri Light" panose="020F0302020204030204" pitchFamily="34" charset="0"/>
              </a:rPr>
              <a:t>or disposition.</a:t>
            </a:r>
          </a:p>
          <a:p>
            <a:pPr>
              <a:buFontTx/>
              <a:buChar char="-"/>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01699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Objectives of Internal Control Over Compliance</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rmAutofit/>
          </a:bodyPr>
          <a:lstStyle/>
          <a:p>
            <a:r>
              <a:rPr lang="en-US" sz="2400" dirty="0">
                <a:latin typeface="Calibri Light" panose="020F0302020204030204" pitchFamily="34" charset="0"/>
                <a:cs typeface="Calibri Light" panose="020F0302020204030204" pitchFamily="34" charset="0"/>
              </a:rPr>
              <a:t>Execute transactions in compliance with:</a:t>
            </a:r>
          </a:p>
          <a:p>
            <a:pPr lvl="1"/>
            <a:r>
              <a:rPr lang="en-US" dirty="0">
                <a:latin typeface="Calibri Light" panose="020F0302020204030204" pitchFamily="34" charset="0"/>
                <a:cs typeface="Calibri Light" panose="020F0302020204030204" pitchFamily="34" charset="0"/>
              </a:rPr>
              <a:t>Federal statutes, regulations, and the terms and conditions of the Federal award that could have a direct and material effect on a Federal program; and</a:t>
            </a:r>
          </a:p>
          <a:p>
            <a:pPr lvl="1"/>
            <a:r>
              <a:rPr lang="en-US" dirty="0">
                <a:latin typeface="Calibri Light" panose="020F0302020204030204" pitchFamily="34" charset="0"/>
                <a:cs typeface="Calibri Light" panose="020F0302020204030204" pitchFamily="34" charset="0"/>
              </a:rPr>
              <a:t>Any other Federal statutes and regulations identified in the Compliance Supplement</a:t>
            </a:r>
            <a:r>
              <a:rPr lang="en-US" dirty="0" smtClean="0">
                <a:latin typeface="Calibri Light" panose="020F0302020204030204" pitchFamily="34" charset="0"/>
                <a:cs typeface="Calibri Light" panose="020F0302020204030204" pitchFamily="34" charset="0"/>
              </a:rPr>
              <a:t>.</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37318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Summary of Compliance Requirements</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numCol="2">
            <a:noAutofit/>
          </a:bodyPr>
          <a:lstStyle/>
          <a:p>
            <a:pPr marL="233363" indent="-233363">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Activities Allowed/</a:t>
            </a:r>
            <a:r>
              <a:rPr lang="en-US" dirty="0" err="1">
                <a:latin typeface="Calibri Light" panose="020F0302020204030204" pitchFamily="34" charset="0"/>
                <a:cs typeface="Calibri Light" panose="020F0302020204030204" pitchFamily="34" charset="0"/>
              </a:rPr>
              <a:t>Unallowed</a:t>
            </a:r>
            <a:r>
              <a:rPr lang="en-US" dirty="0">
                <a:latin typeface="Calibri Light" panose="020F0302020204030204" pitchFamily="34" charset="0"/>
                <a:cs typeface="Calibri Light" panose="020F0302020204030204" pitchFamily="34" charset="0"/>
              </a:rPr>
              <a:t> and Allowable Costs/Cost Principles	</a:t>
            </a:r>
          </a:p>
          <a:p>
            <a:pPr marL="233363" indent="-233363">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Cash Management	</a:t>
            </a:r>
          </a:p>
          <a:p>
            <a:pPr marL="233363" indent="-233363">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Eligibility	</a:t>
            </a:r>
          </a:p>
          <a:p>
            <a:pPr marL="233363" indent="-233363">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Equipment and Real Property Management	</a:t>
            </a:r>
          </a:p>
          <a:p>
            <a:pPr marL="233363" indent="-233363">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Matching, Level of Effort, </a:t>
            </a:r>
            <a:r>
              <a:rPr lang="en-US" dirty="0" smtClean="0">
                <a:latin typeface="Calibri Light" panose="020F0302020204030204" pitchFamily="34" charset="0"/>
                <a:cs typeface="Calibri Light" panose="020F0302020204030204" pitchFamily="34" charset="0"/>
              </a:rPr>
              <a:t>Earmarking</a:t>
            </a:r>
          </a:p>
          <a:p>
            <a:pPr>
              <a:buFont typeface="Wingdings" panose="05000000000000000000" pitchFamily="2" charset="2"/>
              <a:buChar char="§"/>
            </a:pPr>
            <a:endParaRPr lang="en-US" dirty="0">
              <a:latin typeface="Calibri Light" panose="020F0302020204030204" pitchFamily="34" charset="0"/>
              <a:cs typeface="Calibri Light" panose="020F0302020204030204" pitchFamily="34" charset="0"/>
            </a:endParaRPr>
          </a:p>
          <a:p>
            <a:pPr marL="457200" indent="-223838">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Period </a:t>
            </a:r>
            <a:r>
              <a:rPr lang="en-US" dirty="0">
                <a:latin typeface="Calibri Light" panose="020F0302020204030204" pitchFamily="34" charset="0"/>
                <a:cs typeface="Calibri Light" panose="020F0302020204030204" pitchFamily="34" charset="0"/>
              </a:rPr>
              <a:t>of </a:t>
            </a:r>
            <a:r>
              <a:rPr lang="en-US" dirty="0" smtClean="0">
                <a:latin typeface="Calibri Light" panose="020F0302020204030204" pitchFamily="34" charset="0"/>
                <a:cs typeface="Calibri Light" panose="020F0302020204030204" pitchFamily="34" charset="0"/>
              </a:rPr>
              <a:t>Performance</a:t>
            </a:r>
          </a:p>
          <a:p>
            <a:pPr marL="457200" indent="-223838">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Reporting</a:t>
            </a:r>
          </a:p>
          <a:p>
            <a:pPr marL="457200" indent="-225425">
              <a:buFont typeface="Wingdings" panose="05000000000000000000" pitchFamily="2" charset="2"/>
              <a:buChar char="§"/>
            </a:pPr>
            <a:r>
              <a:rPr lang="en-US" dirty="0" err="1">
                <a:latin typeface="Calibri Light" panose="020F0302020204030204" pitchFamily="34" charset="0"/>
                <a:cs typeface="Calibri Light" panose="020F0302020204030204" pitchFamily="34" charset="0"/>
              </a:rPr>
              <a:t>Subrecipient</a:t>
            </a:r>
            <a:r>
              <a:rPr lang="en-US" dirty="0">
                <a:latin typeface="Calibri Light" panose="020F0302020204030204" pitchFamily="34" charset="0"/>
                <a:cs typeface="Calibri Light" panose="020F0302020204030204" pitchFamily="34" charset="0"/>
              </a:rPr>
              <a:t> Monitoring	</a:t>
            </a:r>
          </a:p>
          <a:p>
            <a:pPr marL="457200" indent="-225425">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Procurement, Suspension, and Debarment	</a:t>
            </a:r>
          </a:p>
          <a:p>
            <a:pPr marL="457200" indent="-225425">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Program Income	</a:t>
            </a:r>
          </a:p>
          <a:p>
            <a:pPr marL="457200" indent="-225425">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Special Tests and Provisions</a:t>
            </a:r>
          </a:p>
          <a:p>
            <a:pPr marL="457200" indent="-225425">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NM State Auditor Compliance Requirements</a:t>
            </a:r>
          </a:p>
        </p:txBody>
      </p:sp>
    </p:spTree>
    <p:extLst>
      <p:ext uri="{BB962C8B-B14F-4D97-AF65-F5344CB8AC3E}">
        <p14:creationId xmlns:p14="http://schemas.microsoft.com/office/powerpoint/2010/main" val="3180728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383014"/>
            <a:ext cx="9042400" cy="796092"/>
          </a:xfrm>
        </p:spPr>
        <p:txBody>
          <a:bodyPr>
            <a:noAutofit/>
          </a:bodyPr>
          <a:lstStyle/>
          <a:p>
            <a:pPr algn="ctr"/>
            <a:r>
              <a:rPr lang="en-US" sz="2400" b="1" dirty="0">
                <a:solidFill>
                  <a:srgbClr val="0093D0"/>
                </a:solidFill>
                <a:latin typeface="Segoe UI" panose="020B0502040204020203" pitchFamily="34" charset="0"/>
                <a:cs typeface="Segoe UI" panose="020B0502040204020203" pitchFamily="34" charset="0"/>
              </a:rPr>
              <a:t>Summary of Green Book and COSO Components </a:t>
            </a:r>
            <a:r>
              <a:rPr lang="en-US" sz="2400" b="1" dirty="0" smtClean="0">
                <a:solidFill>
                  <a:srgbClr val="0093D0"/>
                </a:solidFill>
                <a:latin typeface="Segoe UI" panose="020B0502040204020203" pitchFamily="34" charset="0"/>
                <a:cs typeface="Segoe UI" panose="020B0502040204020203" pitchFamily="34" charset="0"/>
              </a:rPr>
              <a:t>&amp; </a:t>
            </a:r>
            <a:r>
              <a:rPr lang="en-US" sz="2400" b="1" dirty="0">
                <a:solidFill>
                  <a:srgbClr val="0093D0"/>
                </a:solidFill>
                <a:latin typeface="Segoe UI" panose="020B0502040204020203" pitchFamily="34" charset="0"/>
                <a:cs typeface="Segoe UI" panose="020B0502040204020203" pitchFamily="34" charset="0"/>
              </a:rPr>
              <a:t>Principles </a:t>
            </a:r>
            <a:r>
              <a:rPr lang="en-US" sz="2400" b="1" dirty="0" smtClean="0">
                <a:solidFill>
                  <a:srgbClr val="0093D0"/>
                </a:solidFill>
                <a:latin typeface="Segoe UI" panose="020B0502040204020203" pitchFamily="34" charset="0"/>
                <a:cs typeface="Segoe UI" panose="020B0502040204020203" pitchFamily="34" charset="0"/>
              </a:rPr>
              <a:t/>
            </a:r>
            <a:br>
              <a:rPr lang="en-US" sz="2400" b="1" dirty="0" smtClean="0">
                <a:solidFill>
                  <a:srgbClr val="0093D0"/>
                </a:solidFill>
                <a:latin typeface="Segoe UI" panose="020B0502040204020203" pitchFamily="34" charset="0"/>
                <a:cs typeface="Segoe UI" panose="020B0502040204020203" pitchFamily="34" charset="0"/>
              </a:rPr>
            </a:br>
            <a:r>
              <a:rPr lang="en-US" sz="2400" b="1" dirty="0" smtClean="0">
                <a:solidFill>
                  <a:srgbClr val="0093D0"/>
                </a:solidFill>
                <a:latin typeface="Segoe UI" panose="020B0502040204020203" pitchFamily="34" charset="0"/>
                <a:cs typeface="Segoe UI" panose="020B0502040204020203" pitchFamily="34" charset="0"/>
              </a:rPr>
              <a:t>of </a:t>
            </a:r>
            <a:r>
              <a:rPr lang="en-US" sz="2400" b="1" dirty="0">
                <a:solidFill>
                  <a:srgbClr val="0093D0"/>
                </a:solidFill>
                <a:latin typeface="Segoe UI" panose="020B0502040204020203" pitchFamily="34" charset="0"/>
                <a:cs typeface="Segoe UI" panose="020B0502040204020203" pitchFamily="34" charset="0"/>
              </a:rPr>
              <a:t>Internal Control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6626432"/>
              </p:ext>
            </p:extLst>
          </p:nvPr>
        </p:nvGraphicFramePr>
        <p:xfrm>
          <a:off x="782320" y="2204719"/>
          <a:ext cx="7559040" cy="4472940"/>
        </p:xfrm>
        <a:graphic>
          <a:graphicData uri="http://schemas.openxmlformats.org/drawingml/2006/table">
            <a:tbl>
              <a:tblPr firstRow="1" bandRow="1">
                <a:tableStyleId>{93296810-A885-4BE3-A3E7-6D5BEEA58F35}</a:tableStyleId>
              </a:tblPr>
              <a:tblGrid>
                <a:gridCol w="1984173">
                  <a:extLst>
                    <a:ext uri="{9D8B030D-6E8A-4147-A177-3AD203B41FA5}">
                      <a16:colId xmlns:a16="http://schemas.microsoft.com/office/drawing/2014/main" val="2102662165"/>
                    </a:ext>
                  </a:extLst>
                </a:gridCol>
                <a:gridCol w="5574867">
                  <a:extLst>
                    <a:ext uri="{9D8B030D-6E8A-4147-A177-3AD203B41FA5}">
                      <a16:colId xmlns:a16="http://schemas.microsoft.com/office/drawing/2014/main" val="1471686947"/>
                    </a:ext>
                  </a:extLst>
                </a:gridCol>
              </a:tblGrid>
              <a:tr h="499328">
                <a:tc>
                  <a:txBody>
                    <a:bodyPr/>
                    <a:lstStyle/>
                    <a:p>
                      <a:pPr algn="ctr"/>
                      <a:r>
                        <a:rPr lang="en-US" sz="1400" u="none" strike="noStrike" kern="1200" baseline="0" dirty="0" smtClean="0"/>
                        <a:t>Components of Internal Control</a:t>
                      </a:r>
                      <a:endParaRPr lang="en-US" sz="1400" dirty="0"/>
                    </a:p>
                  </a:txBody>
                  <a:tcPr marL="79764" marR="79764"/>
                </a:tc>
                <a:tc>
                  <a:txBody>
                    <a:bodyPr/>
                    <a:lstStyle/>
                    <a:p>
                      <a:pPr algn="ctr"/>
                      <a:endParaRPr lang="en-US" sz="1400" u="none" strike="noStrike" kern="1200" baseline="0" dirty="0" smtClean="0"/>
                    </a:p>
                    <a:p>
                      <a:pPr algn="ctr"/>
                      <a:r>
                        <a:rPr lang="en-US" sz="1400" u="none" strike="noStrike" kern="1200" baseline="0" dirty="0" smtClean="0"/>
                        <a:t>Principles</a:t>
                      </a:r>
                      <a:endParaRPr lang="en-US" sz="1400" dirty="0"/>
                    </a:p>
                  </a:txBody>
                  <a:tcPr marL="79764" marR="79764"/>
                </a:tc>
                <a:extLst>
                  <a:ext uri="{0D108BD9-81ED-4DB2-BD59-A6C34878D82A}">
                    <a16:rowId xmlns:a16="http://schemas.microsoft.com/office/drawing/2014/main" val="3549243307"/>
                  </a:ext>
                </a:extLst>
              </a:tr>
              <a:tr h="1079431">
                <a:tc>
                  <a:txBody>
                    <a:bodyPr/>
                    <a:lstStyle/>
                    <a:p>
                      <a:r>
                        <a:rPr lang="en-US" sz="1350" u="none" strike="noStrike" kern="1200" baseline="0" dirty="0" smtClean="0"/>
                        <a:t>Control Environment</a:t>
                      </a:r>
                      <a:endParaRPr lang="en-US" sz="1350" baseline="0" dirty="0"/>
                    </a:p>
                  </a:txBody>
                  <a:tcPr marL="79764" marR="79764"/>
                </a:tc>
                <a:tc>
                  <a:txBody>
                    <a:bodyPr/>
                    <a:lstStyle/>
                    <a:p>
                      <a:pPr marL="342900" indent="-342900">
                        <a:buFont typeface="+mj-lt"/>
                        <a:buAutoNum type="arabicPeriod"/>
                      </a:pPr>
                      <a:r>
                        <a:rPr lang="en-US" sz="1350" u="none" strike="noStrike" kern="1200" baseline="0" dirty="0" smtClean="0"/>
                        <a:t>Demonstrate Commitment to Integrity and Ethical Values</a:t>
                      </a:r>
                    </a:p>
                    <a:p>
                      <a:pPr marL="342900" indent="-342900">
                        <a:buFont typeface="+mj-lt"/>
                        <a:buAutoNum type="arabicPeriod"/>
                      </a:pPr>
                      <a:r>
                        <a:rPr lang="en-US" sz="1350" u="none" strike="noStrike" kern="1200" baseline="0" dirty="0" smtClean="0"/>
                        <a:t>Exercise Oversight Responsibility</a:t>
                      </a:r>
                    </a:p>
                    <a:p>
                      <a:pPr marL="342900" indent="-342900">
                        <a:buFont typeface="+mj-lt"/>
                        <a:buAutoNum type="arabicPeriod"/>
                      </a:pPr>
                      <a:r>
                        <a:rPr lang="en-US" sz="1350" u="none" strike="noStrike" kern="1200" baseline="0" dirty="0" smtClean="0"/>
                        <a:t>Establish Structure, Responsibility, and Authority</a:t>
                      </a:r>
                    </a:p>
                    <a:p>
                      <a:pPr marL="342900" indent="-342900">
                        <a:buFont typeface="+mj-lt"/>
                        <a:buAutoNum type="arabicPeriod"/>
                      </a:pPr>
                      <a:r>
                        <a:rPr lang="en-US" sz="1350" u="none" strike="noStrike" kern="1200" baseline="0" dirty="0" smtClean="0"/>
                        <a:t>Demonstrate Commitment to Competence</a:t>
                      </a:r>
                    </a:p>
                    <a:p>
                      <a:pPr marL="342900" indent="-342900">
                        <a:buFont typeface="+mj-lt"/>
                        <a:buAutoNum type="arabicPeriod"/>
                      </a:pPr>
                      <a:r>
                        <a:rPr lang="en-US" sz="1350" u="none" strike="noStrike" kern="1200" baseline="0" dirty="0" smtClean="0"/>
                        <a:t>Enforce Accountability</a:t>
                      </a:r>
                      <a:endParaRPr lang="en-US" sz="1350" baseline="0" dirty="0"/>
                    </a:p>
                  </a:txBody>
                  <a:tcPr marL="79764" marR="79764"/>
                </a:tc>
                <a:extLst>
                  <a:ext uri="{0D108BD9-81ED-4DB2-BD59-A6C34878D82A}">
                    <a16:rowId xmlns:a16="http://schemas.microsoft.com/office/drawing/2014/main" val="4056197488"/>
                  </a:ext>
                </a:extLst>
              </a:tr>
              <a:tr h="881168">
                <a:tc>
                  <a:txBody>
                    <a:bodyPr/>
                    <a:lstStyle/>
                    <a:p>
                      <a:r>
                        <a:rPr lang="en-US" sz="1350" u="none" strike="noStrike" kern="1200" baseline="0" dirty="0" smtClean="0"/>
                        <a:t>Risk Assessment</a:t>
                      </a:r>
                      <a:endParaRPr lang="en-US" sz="1350" baseline="0" dirty="0"/>
                    </a:p>
                  </a:txBody>
                  <a:tcPr marL="79764" marR="79764"/>
                </a:tc>
                <a:tc>
                  <a:txBody>
                    <a:bodyPr/>
                    <a:lstStyle/>
                    <a:p>
                      <a:pPr marL="342900" indent="-342900">
                        <a:buFont typeface="+mj-lt"/>
                        <a:buAutoNum type="arabicPeriod" startAt="6"/>
                      </a:pPr>
                      <a:r>
                        <a:rPr lang="en-US" sz="1350" u="none" strike="noStrike" kern="1200" baseline="0" dirty="0" smtClean="0"/>
                        <a:t>Define Objectives and Risk Tolerances</a:t>
                      </a:r>
                    </a:p>
                    <a:p>
                      <a:pPr marL="342900" indent="-342900">
                        <a:buFont typeface="+mj-lt"/>
                        <a:buAutoNum type="arabicPeriod" startAt="6"/>
                      </a:pPr>
                      <a:r>
                        <a:rPr lang="en-US" sz="1350" u="none" strike="noStrike" kern="1200" baseline="0" dirty="0" smtClean="0"/>
                        <a:t>Identify, Analyze, and Respond to Risks</a:t>
                      </a:r>
                    </a:p>
                    <a:p>
                      <a:pPr marL="342900" indent="-342900">
                        <a:buFont typeface="+mj-lt"/>
                        <a:buAutoNum type="arabicPeriod" startAt="6"/>
                      </a:pPr>
                      <a:r>
                        <a:rPr lang="en-US" sz="1350" u="none" strike="noStrike" kern="1200" baseline="0" dirty="0" smtClean="0"/>
                        <a:t>Assess Fraud Risk</a:t>
                      </a:r>
                    </a:p>
                    <a:p>
                      <a:pPr marL="342900" indent="-342900">
                        <a:buFont typeface="+mj-lt"/>
                        <a:buAutoNum type="arabicPeriod" startAt="6"/>
                      </a:pPr>
                      <a:r>
                        <a:rPr lang="en-US" sz="1350" u="none" strike="noStrike" kern="1200" baseline="0" dirty="0" smtClean="0"/>
                        <a:t>Identify, Analyze, and Respond to Change</a:t>
                      </a:r>
                      <a:endParaRPr lang="en-US" sz="1350" baseline="0" dirty="0"/>
                    </a:p>
                  </a:txBody>
                  <a:tcPr marL="79764" marR="79764"/>
                </a:tc>
                <a:extLst>
                  <a:ext uri="{0D108BD9-81ED-4DB2-BD59-A6C34878D82A}">
                    <a16:rowId xmlns:a16="http://schemas.microsoft.com/office/drawing/2014/main" val="2929652512"/>
                  </a:ext>
                </a:extLst>
              </a:tr>
              <a:tr h="682905">
                <a:tc>
                  <a:txBody>
                    <a:bodyPr/>
                    <a:lstStyle/>
                    <a:p>
                      <a:r>
                        <a:rPr lang="en-US" sz="1350" u="none" strike="noStrike" kern="1200" baseline="0" dirty="0" smtClean="0"/>
                        <a:t>Control Activities</a:t>
                      </a:r>
                      <a:endParaRPr lang="en-US" sz="1350" baseline="0" dirty="0"/>
                    </a:p>
                  </a:txBody>
                  <a:tcPr marL="79764" marR="79764"/>
                </a:tc>
                <a:tc>
                  <a:txBody>
                    <a:bodyPr/>
                    <a:lstStyle/>
                    <a:p>
                      <a:pPr marL="342900" indent="-342900">
                        <a:buFont typeface="+mj-lt"/>
                        <a:buAutoNum type="arabicPeriod" startAt="10"/>
                      </a:pPr>
                      <a:r>
                        <a:rPr lang="en-US" sz="1350" u="none" strike="noStrike" kern="1200" baseline="0" dirty="0" smtClean="0"/>
                        <a:t>Design Control Activities</a:t>
                      </a:r>
                    </a:p>
                    <a:p>
                      <a:pPr marL="342900" indent="-342900">
                        <a:buFont typeface="+mj-lt"/>
                        <a:buAutoNum type="arabicPeriod" startAt="10"/>
                      </a:pPr>
                      <a:r>
                        <a:rPr lang="en-US" sz="1350" u="none" strike="noStrike" kern="1200" baseline="0" dirty="0" smtClean="0"/>
                        <a:t>Design Activities for the Information System</a:t>
                      </a:r>
                    </a:p>
                    <a:p>
                      <a:pPr marL="342900" indent="-342900">
                        <a:buFont typeface="+mj-lt"/>
                        <a:buAutoNum type="arabicPeriod" startAt="10"/>
                      </a:pPr>
                      <a:r>
                        <a:rPr lang="en-US" sz="1350" u="none" strike="noStrike" kern="1200" baseline="0" dirty="0" smtClean="0"/>
                        <a:t>Implement Control Activities</a:t>
                      </a:r>
                      <a:endParaRPr lang="en-US" sz="1350" baseline="0" dirty="0"/>
                    </a:p>
                  </a:txBody>
                  <a:tcPr marL="79764" marR="79764"/>
                </a:tc>
                <a:extLst>
                  <a:ext uri="{0D108BD9-81ED-4DB2-BD59-A6C34878D82A}">
                    <a16:rowId xmlns:a16="http://schemas.microsoft.com/office/drawing/2014/main" val="899555011"/>
                  </a:ext>
                </a:extLst>
              </a:tr>
              <a:tr h="682905">
                <a:tc>
                  <a:txBody>
                    <a:bodyPr/>
                    <a:lstStyle/>
                    <a:p>
                      <a:r>
                        <a:rPr lang="en-US" sz="1350" u="none" strike="noStrike" kern="1200" baseline="0" dirty="0" smtClean="0"/>
                        <a:t>Information and Communication</a:t>
                      </a:r>
                      <a:endParaRPr lang="en-US" sz="1350" baseline="0" dirty="0"/>
                    </a:p>
                  </a:txBody>
                  <a:tcPr marL="79764" marR="79764"/>
                </a:tc>
                <a:tc>
                  <a:txBody>
                    <a:bodyPr/>
                    <a:lstStyle/>
                    <a:p>
                      <a:pPr marL="342900" indent="-342900">
                        <a:buFont typeface="+mj-lt"/>
                        <a:buAutoNum type="arabicPeriod" startAt="13"/>
                      </a:pPr>
                      <a:r>
                        <a:rPr lang="en-US" sz="1350" u="none" strike="noStrike" kern="1200" baseline="0" dirty="0" smtClean="0"/>
                        <a:t>Use Quality Information</a:t>
                      </a:r>
                    </a:p>
                    <a:p>
                      <a:pPr marL="342900" indent="-342900">
                        <a:buFont typeface="+mj-lt"/>
                        <a:buAutoNum type="arabicPeriod" startAt="13"/>
                      </a:pPr>
                      <a:r>
                        <a:rPr lang="en-US" sz="1350" u="none" strike="noStrike" kern="1200" baseline="0" dirty="0" smtClean="0"/>
                        <a:t>Communicate Internally</a:t>
                      </a:r>
                    </a:p>
                    <a:p>
                      <a:pPr marL="342900" indent="-342900">
                        <a:buFont typeface="+mj-lt"/>
                        <a:buAutoNum type="arabicPeriod" startAt="13"/>
                      </a:pPr>
                      <a:r>
                        <a:rPr lang="en-US" sz="1350" u="none" strike="noStrike" kern="1200" baseline="0" dirty="0" smtClean="0"/>
                        <a:t>Communicate Externally</a:t>
                      </a:r>
                      <a:endParaRPr lang="en-US" sz="1350" baseline="0" dirty="0"/>
                    </a:p>
                  </a:txBody>
                  <a:tcPr marL="79764" marR="79764"/>
                </a:tc>
                <a:extLst>
                  <a:ext uri="{0D108BD9-81ED-4DB2-BD59-A6C34878D82A}">
                    <a16:rowId xmlns:a16="http://schemas.microsoft.com/office/drawing/2014/main" val="1550790388"/>
                  </a:ext>
                </a:extLst>
              </a:tr>
              <a:tr h="484642">
                <a:tc>
                  <a:txBody>
                    <a:bodyPr/>
                    <a:lstStyle/>
                    <a:p>
                      <a:r>
                        <a:rPr lang="en-US" sz="1350" u="none" strike="noStrike" kern="1200" baseline="0" dirty="0" smtClean="0"/>
                        <a:t>Monitoring</a:t>
                      </a:r>
                      <a:endParaRPr lang="en-US" sz="1350" baseline="0" dirty="0"/>
                    </a:p>
                  </a:txBody>
                  <a:tcPr marL="79764" marR="79764"/>
                </a:tc>
                <a:tc>
                  <a:txBody>
                    <a:bodyPr/>
                    <a:lstStyle/>
                    <a:p>
                      <a:pPr marL="342900" indent="-342900">
                        <a:buFont typeface="+mj-lt"/>
                        <a:buAutoNum type="arabicPeriod" startAt="16"/>
                      </a:pPr>
                      <a:r>
                        <a:rPr lang="en-US" sz="1350" u="none" strike="noStrike" kern="1200" baseline="0" dirty="0" smtClean="0"/>
                        <a:t>Perform Monitoring Activities</a:t>
                      </a:r>
                    </a:p>
                    <a:p>
                      <a:pPr marL="342900" indent="-342900">
                        <a:buFont typeface="+mj-lt"/>
                        <a:buAutoNum type="arabicPeriod" startAt="16"/>
                      </a:pPr>
                      <a:r>
                        <a:rPr lang="en-US" sz="1350" u="none" strike="noStrike" kern="1200" baseline="0" dirty="0" smtClean="0"/>
                        <a:t>Evaluate Issues and Remediate Deficiencies</a:t>
                      </a:r>
                      <a:endParaRPr lang="en-US" sz="1350" baseline="0" dirty="0"/>
                    </a:p>
                  </a:txBody>
                  <a:tcPr marL="79764" marR="79764"/>
                </a:tc>
                <a:extLst>
                  <a:ext uri="{0D108BD9-81ED-4DB2-BD59-A6C34878D82A}">
                    <a16:rowId xmlns:a16="http://schemas.microsoft.com/office/drawing/2014/main" val="2416923540"/>
                  </a:ext>
                </a:extLst>
              </a:tr>
            </a:tbl>
          </a:graphicData>
        </a:graphic>
      </p:graphicFrame>
    </p:spTree>
    <p:extLst>
      <p:ext uri="{BB962C8B-B14F-4D97-AF65-F5344CB8AC3E}">
        <p14:creationId xmlns:p14="http://schemas.microsoft.com/office/powerpoint/2010/main" val="2522334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1271254"/>
            <a:ext cx="8747760" cy="796092"/>
          </a:xfrm>
        </p:spPr>
        <p:txBody>
          <a:bodyPr>
            <a:noAutofit/>
          </a:bodyPr>
          <a:lstStyle/>
          <a:p>
            <a:pPr algn="ctr"/>
            <a:r>
              <a:rPr lang="en-US" sz="2600" b="1" dirty="0" smtClean="0">
                <a:solidFill>
                  <a:srgbClr val="0093D0"/>
                </a:solidFill>
                <a:latin typeface="Segoe UI" panose="020B0502040204020203" pitchFamily="34" charset="0"/>
                <a:cs typeface="Segoe UI" panose="020B0502040204020203" pitchFamily="34" charset="0"/>
              </a:rPr>
              <a:t>Examples of Relevant Controls to Ensure Compliance</a:t>
            </a:r>
            <a:endParaRPr lang="en-US" sz="2600" b="1" dirty="0">
              <a:solidFill>
                <a:srgbClr val="0093D0"/>
              </a:solidFill>
              <a:latin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6501768"/>
              </p:ext>
            </p:extLst>
          </p:nvPr>
        </p:nvGraphicFramePr>
        <p:xfrm>
          <a:off x="335280" y="1925106"/>
          <a:ext cx="8382000" cy="4678680"/>
        </p:xfrm>
        <a:graphic>
          <a:graphicData uri="http://schemas.openxmlformats.org/drawingml/2006/table">
            <a:tbl>
              <a:tblPr firstRow="1" bandRow="1">
                <a:tableStyleId>{93296810-A885-4BE3-A3E7-6D5BEEA58F35}</a:tableStyleId>
              </a:tblPr>
              <a:tblGrid>
                <a:gridCol w="1670448">
                  <a:extLst>
                    <a:ext uri="{9D8B030D-6E8A-4147-A177-3AD203B41FA5}">
                      <a16:colId xmlns:a16="http://schemas.microsoft.com/office/drawing/2014/main" val="2102662165"/>
                    </a:ext>
                  </a:extLst>
                </a:gridCol>
                <a:gridCol w="6711552">
                  <a:extLst>
                    <a:ext uri="{9D8B030D-6E8A-4147-A177-3AD203B41FA5}">
                      <a16:colId xmlns:a16="http://schemas.microsoft.com/office/drawing/2014/main" val="1471686947"/>
                    </a:ext>
                  </a:extLst>
                </a:gridCol>
              </a:tblGrid>
              <a:tr h="499536">
                <a:tc>
                  <a:txBody>
                    <a:bodyPr/>
                    <a:lstStyle/>
                    <a:p>
                      <a:pPr algn="ctr"/>
                      <a:r>
                        <a:rPr lang="en-US" sz="1400" u="none" strike="noStrike" kern="1200" baseline="0" dirty="0" smtClean="0"/>
                        <a:t>Components of Internal Control</a:t>
                      </a:r>
                      <a:endParaRPr lang="en-US" sz="1400" dirty="0"/>
                    </a:p>
                  </a:txBody>
                  <a:tcPr marL="80584" marR="80584"/>
                </a:tc>
                <a:tc>
                  <a:txBody>
                    <a:bodyPr/>
                    <a:lstStyle/>
                    <a:p>
                      <a:pPr algn="ctr"/>
                      <a:endParaRPr lang="en-US" sz="1400" u="none" strike="noStrike" kern="1200" baseline="0" dirty="0" smtClean="0"/>
                    </a:p>
                    <a:p>
                      <a:pPr algn="ctr"/>
                      <a:r>
                        <a:rPr lang="en-US" sz="1400" u="none" strike="noStrike" kern="1200" baseline="0" dirty="0" smtClean="0"/>
                        <a:t>Internal Control Examples</a:t>
                      </a:r>
                      <a:endParaRPr lang="en-US" sz="1400" dirty="0"/>
                    </a:p>
                  </a:txBody>
                  <a:tcPr marL="80584" marR="80584"/>
                </a:tc>
                <a:extLst>
                  <a:ext uri="{0D108BD9-81ED-4DB2-BD59-A6C34878D82A}">
                    <a16:rowId xmlns:a16="http://schemas.microsoft.com/office/drawing/2014/main" val="3549243307"/>
                  </a:ext>
                </a:extLst>
              </a:tr>
              <a:tr h="683189">
                <a:tc>
                  <a:txBody>
                    <a:bodyPr/>
                    <a:lstStyle/>
                    <a:p>
                      <a:r>
                        <a:rPr lang="en-US" sz="1350" u="none" strike="noStrike" kern="1200" baseline="0" dirty="0" smtClean="0"/>
                        <a:t>Control Environment</a:t>
                      </a:r>
                      <a:endParaRPr lang="en-US" sz="1350" baseline="0" dirty="0"/>
                    </a:p>
                  </a:txBody>
                  <a:tcPr marL="80584" marR="80584"/>
                </a:tc>
                <a:tc>
                  <a:txBody>
                    <a:bodyPr/>
                    <a:lstStyle/>
                    <a:p>
                      <a:pPr marL="342900" indent="-342900">
                        <a:buAutoNum type="arabicPeriod"/>
                      </a:pPr>
                      <a:r>
                        <a:rPr lang="en-US" sz="1350" baseline="0" dirty="0" smtClean="0"/>
                        <a:t>Governance SKE to provide effective oversight pertaining to federal compliance </a:t>
                      </a:r>
                    </a:p>
                    <a:p>
                      <a:pPr marL="342900" indent="-342900">
                        <a:buAutoNum type="arabicPeriod"/>
                      </a:pPr>
                      <a:r>
                        <a:rPr lang="en-US" sz="1350" baseline="0" dirty="0" smtClean="0"/>
                        <a:t>Policies, procedures and organizational charts provide for segregation of duties</a:t>
                      </a:r>
                    </a:p>
                    <a:p>
                      <a:pPr marL="342900" indent="-342900">
                        <a:buAutoNum type="arabicPeriod"/>
                      </a:pPr>
                      <a:r>
                        <a:rPr lang="en-US" sz="1350" baseline="0" dirty="0" smtClean="0"/>
                        <a:t>Personnel with federal award compliance responsibilities are properly trained</a:t>
                      </a:r>
                      <a:endParaRPr lang="en-US" sz="1350" baseline="0" dirty="0"/>
                    </a:p>
                  </a:txBody>
                  <a:tcPr marL="80584" marR="80584"/>
                </a:tc>
                <a:extLst>
                  <a:ext uri="{0D108BD9-81ED-4DB2-BD59-A6C34878D82A}">
                    <a16:rowId xmlns:a16="http://schemas.microsoft.com/office/drawing/2014/main" val="4056197488"/>
                  </a:ext>
                </a:extLst>
              </a:tr>
              <a:tr h="484844">
                <a:tc>
                  <a:txBody>
                    <a:bodyPr/>
                    <a:lstStyle/>
                    <a:p>
                      <a:r>
                        <a:rPr lang="en-US" sz="1350" u="none" strike="noStrike" kern="1200" baseline="0" dirty="0" smtClean="0"/>
                        <a:t>Risk Assessment</a:t>
                      </a:r>
                      <a:endParaRPr lang="en-US" sz="1350" baseline="0" dirty="0"/>
                    </a:p>
                  </a:txBody>
                  <a:tcPr marL="80584" marR="80584"/>
                </a:tc>
                <a:tc>
                  <a:txBody>
                    <a:bodyPr/>
                    <a:lstStyle/>
                    <a:p>
                      <a:pPr marL="342900" indent="-342900" algn="l" defTabSz="457200" rtl="0" eaLnBrk="1" latinLnBrk="0" hangingPunct="1">
                        <a:buFont typeface="+mj-lt"/>
                        <a:buAutoNum type="arabicPeriod" startAt="4"/>
                      </a:pPr>
                      <a:r>
                        <a:rPr lang="en-US" sz="1350" kern="1200" dirty="0" smtClean="0">
                          <a:solidFill>
                            <a:schemeClr val="dk1"/>
                          </a:solidFill>
                          <a:latin typeface="+mn-lt"/>
                          <a:ea typeface="+mn-ea"/>
                          <a:cs typeface="+mn-cs"/>
                        </a:rPr>
                        <a:t>Management analyzes and identifies compliance risks</a:t>
                      </a:r>
                    </a:p>
                    <a:p>
                      <a:pPr marL="342900" indent="-342900" algn="l" defTabSz="457200" rtl="0" eaLnBrk="1" latinLnBrk="0" hangingPunct="1">
                        <a:buAutoNum type="arabicPeriod" startAt="4"/>
                      </a:pPr>
                      <a:r>
                        <a:rPr lang="en-US" sz="1350" kern="1200" dirty="0" smtClean="0">
                          <a:solidFill>
                            <a:schemeClr val="dk1"/>
                          </a:solidFill>
                          <a:latin typeface="+mn-lt"/>
                          <a:ea typeface="+mn-ea"/>
                          <a:cs typeface="+mn-cs"/>
                        </a:rPr>
                        <a:t>Risk mitigation strategies are implemented by management</a:t>
                      </a:r>
                      <a:endParaRPr lang="en-US" sz="1350" kern="1200" dirty="0">
                        <a:solidFill>
                          <a:schemeClr val="dk1"/>
                        </a:solidFill>
                        <a:latin typeface="+mn-lt"/>
                        <a:ea typeface="+mn-ea"/>
                        <a:cs typeface="+mn-cs"/>
                      </a:endParaRPr>
                    </a:p>
                  </a:txBody>
                  <a:tcPr marL="80584" marR="80584"/>
                </a:tc>
                <a:extLst>
                  <a:ext uri="{0D108BD9-81ED-4DB2-BD59-A6C34878D82A}">
                    <a16:rowId xmlns:a16="http://schemas.microsoft.com/office/drawing/2014/main" val="2929652512"/>
                  </a:ext>
                </a:extLst>
              </a:tr>
              <a:tr h="1482386">
                <a:tc>
                  <a:txBody>
                    <a:bodyPr/>
                    <a:lstStyle/>
                    <a:p>
                      <a:r>
                        <a:rPr lang="en-US" sz="1350" u="none" strike="noStrike" kern="1200" baseline="0" dirty="0" smtClean="0"/>
                        <a:t>Control Activities</a:t>
                      </a:r>
                      <a:endParaRPr lang="en-US" sz="1350" baseline="0" dirty="0"/>
                    </a:p>
                  </a:txBody>
                  <a:tcPr marL="80584" marR="80584"/>
                </a:tc>
                <a:tc>
                  <a:txBody>
                    <a:bodyPr/>
                    <a:lstStyle/>
                    <a:p>
                      <a:pPr marL="342900" indent="-342900" algn="l" defTabSz="457200" rtl="0" eaLnBrk="1" latinLnBrk="0" hangingPunct="1">
                        <a:buFont typeface="+mj-lt"/>
                        <a:buAutoNum type="arabicPeriod" startAt="6"/>
                      </a:pPr>
                      <a:r>
                        <a:rPr lang="en-US" sz="1350" kern="1200" dirty="0" smtClean="0">
                          <a:solidFill>
                            <a:schemeClr val="dk1"/>
                          </a:solidFill>
                          <a:latin typeface="+mn-lt"/>
                          <a:ea typeface="+mn-ea"/>
                          <a:cs typeface="+mn-cs"/>
                        </a:rPr>
                        <a:t>Supervisors review and approve invoices, cost allocations, efforts of personnel, fringe</a:t>
                      </a:r>
                      <a:r>
                        <a:rPr lang="en-US" sz="1350" kern="1200" baseline="0" dirty="0" smtClean="0">
                          <a:solidFill>
                            <a:schemeClr val="dk1"/>
                          </a:solidFill>
                          <a:latin typeface="+mn-lt"/>
                          <a:ea typeface="+mn-ea"/>
                          <a:cs typeface="+mn-cs"/>
                        </a:rPr>
                        <a:t> </a:t>
                      </a:r>
                      <a:r>
                        <a:rPr lang="en-US" sz="1350" kern="1200" dirty="0" smtClean="0">
                          <a:solidFill>
                            <a:schemeClr val="dk1"/>
                          </a:solidFill>
                          <a:latin typeface="+mn-lt"/>
                          <a:ea typeface="+mn-ea"/>
                          <a:cs typeface="+mn-cs"/>
                        </a:rPr>
                        <a:t>benefits and indirect charges for </a:t>
                      </a:r>
                      <a:r>
                        <a:rPr lang="en-US" sz="1350" kern="1200" dirty="0" err="1" smtClean="0">
                          <a:solidFill>
                            <a:schemeClr val="dk1"/>
                          </a:solidFill>
                          <a:latin typeface="+mn-lt"/>
                          <a:ea typeface="+mn-ea"/>
                          <a:cs typeface="+mn-cs"/>
                        </a:rPr>
                        <a:t>allowability</a:t>
                      </a:r>
                      <a:r>
                        <a:rPr lang="en-US" sz="1350" kern="1200" dirty="0" smtClean="0">
                          <a:solidFill>
                            <a:schemeClr val="dk1"/>
                          </a:solidFill>
                          <a:latin typeface="+mn-lt"/>
                          <a:ea typeface="+mn-ea"/>
                          <a:cs typeface="+mn-cs"/>
                        </a:rPr>
                        <a:t>, adherence to cost principles, accuracy, and completeness. (</a:t>
                      </a:r>
                      <a:r>
                        <a:rPr lang="en-US" sz="1350" i="1" kern="1200" dirty="0" smtClean="0">
                          <a:solidFill>
                            <a:schemeClr val="dk1"/>
                          </a:solidFill>
                          <a:latin typeface="+mn-lt"/>
                          <a:ea typeface="+mn-ea"/>
                          <a:cs typeface="+mn-cs"/>
                        </a:rPr>
                        <a:t>Allowable Costs Compliance Objective</a:t>
                      </a:r>
                      <a:r>
                        <a:rPr lang="en-US" sz="1350" kern="1200" dirty="0" smtClean="0">
                          <a:solidFill>
                            <a:schemeClr val="dk1"/>
                          </a:solidFill>
                          <a:latin typeface="+mn-lt"/>
                          <a:ea typeface="+mn-ea"/>
                          <a:cs typeface="+mn-cs"/>
                        </a:rPr>
                        <a:t>)</a:t>
                      </a:r>
                    </a:p>
                    <a:p>
                      <a:pPr marL="342900" indent="-342900" algn="l" defTabSz="457200" rtl="0" eaLnBrk="1" latinLnBrk="0" hangingPunct="1">
                        <a:buFont typeface="+mj-lt"/>
                        <a:buAutoNum type="arabicPeriod" startAt="6"/>
                      </a:pPr>
                      <a:r>
                        <a:rPr lang="en-US" sz="1350" kern="1200" dirty="0" smtClean="0">
                          <a:solidFill>
                            <a:schemeClr val="dk1"/>
                          </a:solidFill>
                          <a:latin typeface="+mn-lt"/>
                          <a:ea typeface="+mn-ea"/>
                          <a:cs typeface="+mn-cs"/>
                        </a:rPr>
                        <a:t>Knowledgeable supervisors review and approve reports for</a:t>
                      </a:r>
                      <a:r>
                        <a:rPr lang="en-US" sz="1350" kern="1200" baseline="0" dirty="0" smtClean="0">
                          <a:solidFill>
                            <a:schemeClr val="dk1"/>
                          </a:solidFill>
                          <a:latin typeface="+mn-lt"/>
                          <a:ea typeface="+mn-ea"/>
                          <a:cs typeface="+mn-cs"/>
                        </a:rPr>
                        <a:t> </a:t>
                      </a:r>
                      <a:r>
                        <a:rPr lang="en-US" sz="1350" kern="1200" dirty="0" smtClean="0">
                          <a:solidFill>
                            <a:schemeClr val="dk1"/>
                          </a:solidFill>
                          <a:latin typeface="+mn-lt"/>
                          <a:ea typeface="+mn-ea"/>
                          <a:cs typeface="+mn-cs"/>
                        </a:rPr>
                        <a:t>completeness and accuracy, including comparing to source documentation (general ledger, third party evidence or other reliable records) and any reconciliations between source data to</a:t>
                      </a:r>
                      <a:r>
                        <a:rPr lang="en-US" sz="1350" kern="1200" baseline="0" dirty="0" smtClean="0">
                          <a:solidFill>
                            <a:schemeClr val="dk1"/>
                          </a:solidFill>
                          <a:latin typeface="+mn-lt"/>
                          <a:ea typeface="+mn-ea"/>
                          <a:cs typeface="+mn-cs"/>
                        </a:rPr>
                        <a:t> </a:t>
                      </a:r>
                      <a:r>
                        <a:rPr lang="en-US" sz="1350" kern="1200" dirty="0" smtClean="0">
                          <a:solidFill>
                            <a:schemeClr val="dk1"/>
                          </a:solidFill>
                          <a:latin typeface="+mn-lt"/>
                          <a:ea typeface="+mn-ea"/>
                          <a:cs typeface="+mn-cs"/>
                        </a:rPr>
                        <a:t>final reporting. (</a:t>
                      </a:r>
                      <a:r>
                        <a:rPr lang="en-US" sz="1350" i="1" kern="1200" dirty="0" smtClean="0">
                          <a:solidFill>
                            <a:schemeClr val="dk1"/>
                          </a:solidFill>
                          <a:latin typeface="+mn-lt"/>
                          <a:ea typeface="+mn-ea"/>
                          <a:cs typeface="+mn-cs"/>
                        </a:rPr>
                        <a:t>Reporting Compliance Objective</a:t>
                      </a:r>
                      <a:r>
                        <a:rPr lang="en-US" sz="1350" kern="1200" dirty="0" smtClean="0">
                          <a:solidFill>
                            <a:schemeClr val="dk1"/>
                          </a:solidFill>
                          <a:latin typeface="+mn-lt"/>
                          <a:ea typeface="+mn-ea"/>
                          <a:cs typeface="+mn-cs"/>
                        </a:rPr>
                        <a:t>)</a:t>
                      </a:r>
                      <a:endParaRPr lang="en-US" sz="1350" kern="1200" dirty="0">
                        <a:solidFill>
                          <a:schemeClr val="dk1"/>
                        </a:solidFill>
                        <a:latin typeface="+mn-lt"/>
                        <a:ea typeface="+mn-ea"/>
                        <a:cs typeface="+mn-cs"/>
                      </a:endParaRPr>
                    </a:p>
                  </a:txBody>
                  <a:tcPr marL="80584" marR="80584"/>
                </a:tc>
                <a:extLst>
                  <a:ext uri="{0D108BD9-81ED-4DB2-BD59-A6C34878D82A}">
                    <a16:rowId xmlns:a16="http://schemas.microsoft.com/office/drawing/2014/main" val="899555011"/>
                  </a:ext>
                </a:extLst>
              </a:tr>
              <a:tr h="683189">
                <a:tc>
                  <a:txBody>
                    <a:bodyPr/>
                    <a:lstStyle/>
                    <a:p>
                      <a:r>
                        <a:rPr lang="en-US" sz="1350" u="none" strike="noStrike" kern="1200" baseline="0" dirty="0" smtClean="0"/>
                        <a:t>Information and Communication</a:t>
                      </a:r>
                      <a:endParaRPr lang="en-US" sz="1350" baseline="0" dirty="0"/>
                    </a:p>
                  </a:txBody>
                  <a:tcPr marL="80584" marR="80584"/>
                </a:tc>
                <a:tc>
                  <a:txBody>
                    <a:bodyPr/>
                    <a:lstStyle/>
                    <a:p>
                      <a:pPr marL="342900" indent="-342900">
                        <a:buFont typeface="+mj-lt"/>
                        <a:buAutoNum type="arabicPeriod" startAt="8"/>
                      </a:pPr>
                      <a:r>
                        <a:rPr lang="en-US" sz="1350" u="none" strike="noStrike" kern="1200" baseline="0" dirty="0" smtClean="0"/>
                        <a:t>User access rights are approved and granted based on job responsibilities; </a:t>
                      </a:r>
                    </a:p>
                    <a:p>
                      <a:pPr marL="342900" indent="-342900">
                        <a:buFont typeface="+mj-lt"/>
                        <a:buAutoNum type="arabicPeriod" startAt="8"/>
                      </a:pPr>
                      <a:r>
                        <a:rPr lang="en-US" sz="1350" u="none" strike="noStrike" kern="1200" baseline="0" dirty="0" smtClean="0"/>
                        <a:t>Super user access, are reviewed periodically</a:t>
                      </a:r>
                    </a:p>
                    <a:p>
                      <a:pPr marL="342900" indent="-342900">
                        <a:buFont typeface="+mj-lt"/>
                        <a:buAutoNum type="arabicPeriod" startAt="8"/>
                      </a:pPr>
                      <a:r>
                        <a:rPr lang="en-US" sz="1350" u="none" strike="noStrike" kern="1200" baseline="0" dirty="0" smtClean="0"/>
                        <a:t>User access rights is revoked in a timely manner</a:t>
                      </a:r>
                      <a:endParaRPr lang="en-US" sz="1350" dirty="0"/>
                    </a:p>
                  </a:txBody>
                  <a:tcPr marL="80584" marR="80584"/>
                </a:tc>
                <a:extLst>
                  <a:ext uri="{0D108BD9-81ED-4DB2-BD59-A6C34878D82A}">
                    <a16:rowId xmlns:a16="http://schemas.microsoft.com/office/drawing/2014/main" val="1550790388"/>
                  </a:ext>
                </a:extLst>
              </a:tr>
              <a:tr h="683189">
                <a:tc>
                  <a:txBody>
                    <a:bodyPr/>
                    <a:lstStyle/>
                    <a:p>
                      <a:r>
                        <a:rPr lang="en-US" sz="1350" u="none" strike="noStrike" kern="1200" baseline="0" dirty="0" smtClean="0"/>
                        <a:t>Monitoring</a:t>
                      </a:r>
                      <a:endParaRPr lang="en-US" sz="1350" baseline="0" dirty="0"/>
                    </a:p>
                  </a:txBody>
                  <a:tcPr marL="80584" marR="80584"/>
                </a:tc>
                <a:tc>
                  <a:txBody>
                    <a:bodyPr/>
                    <a:lstStyle/>
                    <a:p>
                      <a:pPr marL="342900" indent="-342900">
                        <a:buFont typeface="+mj-lt"/>
                        <a:buAutoNum type="arabicPeriod" startAt="11"/>
                      </a:pPr>
                      <a:r>
                        <a:rPr lang="en-US" sz="1350" u="none" strike="noStrike" kern="1200" baseline="0" dirty="0" smtClean="0">
                          <a:solidFill>
                            <a:schemeClr val="dk1"/>
                          </a:solidFill>
                          <a:latin typeface="+mn-lt"/>
                          <a:ea typeface="+mn-ea"/>
                          <a:cs typeface="+mn-cs"/>
                        </a:rPr>
                        <a:t>M</a:t>
                      </a:r>
                      <a:r>
                        <a:rPr lang="en-US" sz="1350" u="none" strike="noStrike" kern="1200" baseline="0" dirty="0" smtClean="0"/>
                        <a:t>anagement monitors the effective operation of critical control activities</a:t>
                      </a:r>
                    </a:p>
                    <a:p>
                      <a:pPr marL="342900" indent="-342900">
                        <a:buFont typeface="+mj-lt"/>
                        <a:buAutoNum type="arabicPeriod" startAt="11"/>
                      </a:pPr>
                      <a:r>
                        <a:rPr lang="en-US" sz="1350" u="none" strike="noStrike" kern="1200" baseline="0" dirty="0" smtClean="0"/>
                        <a:t>Management periodically monitors the corrective action plans related to known noncompliance and control deficiencies and progress to resolve findings</a:t>
                      </a:r>
                    </a:p>
                  </a:txBody>
                  <a:tcPr marL="80584" marR="80584"/>
                </a:tc>
                <a:extLst>
                  <a:ext uri="{0D108BD9-81ED-4DB2-BD59-A6C34878D82A}">
                    <a16:rowId xmlns:a16="http://schemas.microsoft.com/office/drawing/2014/main" val="2416923540"/>
                  </a:ext>
                </a:extLst>
              </a:tr>
            </a:tbl>
          </a:graphicData>
        </a:graphic>
      </p:graphicFrame>
    </p:spTree>
    <p:extLst>
      <p:ext uri="{BB962C8B-B14F-4D97-AF65-F5344CB8AC3E}">
        <p14:creationId xmlns:p14="http://schemas.microsoft.com/office/powerpoint/2010/main" val="1734830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ea typeface="+mn-ea"/>
                <a:cs typeface="Segoe UI" panose="020B0502040204020203" pitchFamily="34" charset="0"/>
              </a:rPr>
              <a:t>Polling Question #4</a:t>
            </a:r>
            <a:endParaRPr lang="en-US" sz="2800" b="1" dirty="0">
              <a:solidFill>
                <a:srgbClr val="0093D0"/>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rmAutofit/>
          </a:bodyPr>
          <a:lstStyle/>
          <a:p>
            <a:pPr marL="0" indent="0">
              <a:buNone/>
            </a:pPr>
            <a:r>
              <a:rPr lang="en-US" sz="2400" b="1" dirty="0" smtClean="0">
                <a:latin typeface="Calibri Light" panose="020F0302020204030204" pitchFamily="34" charset="0"/>
                <a:cs typeface="Calibri Light" panose="020F0302020204030204" pitchFamily="34" charset="0"/>
              </a:rPr>
              <a:t>True or False: </a:t>
            </a:r>
            <a:br>
              <a:rPr lang="en-US" sz="2400" b="1" dirty="0" smtClean="0">
                <a:latin typeface="Calibri Light" panose="020F0302020204030204" pitchFamily="34" charset="0"/>
                <a:cs typeface="Calibri Light" panose="020F0302020204030204" pitchFamily="34" charset="0"/>
              </a:rPr>
            </a:br>
            <a:r>
              <a:rPr lang="en-US" sz="2400" b="1" dirty="0" smtClean="0">
                <a:latin typeface="Calibri Light" panose="020F0302020204030204" pitchFamily="34" charset="0"/>
                <a:cs typeface="Calibri Light" panose="020F0302020204030204" pitchFamily="34" charset="0"/>
              </a:rPr>
              <a:t>Auditors look at </a:t>
            </a:r>
            <a:r>
              <a:rPr lang="en-US" sz="2400" b="1" i="1" u="sng" dirty="0" smtClean="0">
                <a:latin typeface="Calibri Light" panose="020F0302020204030204" pitchFamily="34" charset="0"/>
                <a:cs typeface="Calibri Light" panose="020F0302020204030204" pitchFamily="34" charset="0"/>
              </a:rPr>
              <a:t>ALL</a:t>
            </a:r>
            <a:r>
              <a:rPr lang="en-US" sz="2400" b="1" i="1" dirty="0" smtClean="0">
                <a:latin typeface="Calibri Light" panose="020F0302020204030204" pitchFamily="34" charset="0"/>
                <a:cs typeface="Calibri Light" panose="020F0302020204030204" pitchFamily="34" charset="0"/>
              </a:rPr>
              <a:t> </a:t>
            </a:r>
            <a:r>
              <a:rPr lang="en-US" sz="2400" b="1" dirty="0" smtClean="0">
                <a:latin typeface="Calibri Light" panose="020F0302020204030204" pitchFamily="34" charset="0"/>
                <a:cs typeface="Calibri Light" panose="020F0302020204030204" pitchFamily="34" charset="0"/>
              </a:rPr>
              <a:t>internal controls over </a:t>
            </a:r>
            <a:r>
              <a:rPr lang="en-US" sz="2400" b="1" i="1" u="sng" dirty="0" smtClean="0">
                <a:latin typeface="Calibri Light" panose="020F0302020204030204" pitchFamily="34" charset="0"/>
                <a:cs typeface="Calibri Light" panose="020F0302020204030204" pitchFamily="34" charset="0"/>
              </a:rPr>
              <a:t>ALL</a:t>
            </a:r>
            <a:r>
              <a:rPr lang="en-US" sz="2400" b="1" dirty="0" smtClean="0">
                <a:latin typeface="Calibri Light" panose="020F0302020204030204" pitchFamily="34" charset="0"/>
                <a:cs typeface="Calibri Light" panose="020F0302020204030204" pitchFamily="34" charset="0"/>
              </a:rPr>
              <a:t> compliance requirements? </a:t>
            </a:r>
            <a:endParaRPr lang="en-US" sz="2400" b="1" dirty="0">
              <a:latin typeface="Calibri Light" panose="020F0302020204030204" pitchFamily="34" charset="0"/>
              <a:cs typeface="Calibri Light" panose="020F0302020204030204" pitchFamily="34" charset="0"/>
            </a:endParaRP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True</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False</a:t>
            </a:r>
          </a:p>
          <a:p>
            <a:pPr marL="457200" indent="-457200">
              <a:buFont typeface="+mj-lt"/>
              <a:buAutoNum type="alphaLcParenR"/>
            </a:pPr>
            <a:endParaRPr lang="en-US" sz="2400" dirty="0" smtClean="0">
              <a:latin typeface="Calibri Light" panose="020F0302020204030204" pitchFamily="34" charset="0"/>
              <a:cs typeface="Calibri Light" panose="020F0302020204030204" pitchFamily="34" charset="0"/>
            </a:endParaRPr>
          </a:p>
          <a:p>
            <a:pPr marL="457200" indent="-457200">
              <a:buFont typeface="+mj-lt"/>
              <a:buAutoNum type="alphaLcParenR"/>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71459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93D0"/>
                </a:solidFill>
                <a:latin typeface="Segoe UI" panose="020B0502040204020203" pitchFamily="34" charset="0"/>
                <a:cs typeface="Segoe UI" panose="020B0502040204020203" pitchFamily="34" charset="0"/>
              </a:rPr>
              <a:t>Common Auditor </a:t>
            </a:r>
            <a:r>
              <a:rPr lang="en-US" sz="2800" b="1" dirty="0" smtClean="0">
                <a:solidFill>
                  <a:srgbClr val="0093D0"/>
                </a:solidFill>
                <a:latin typeface="Segoe UI" panose="020B0502040204020203" pitchFamily="34" charset="0"/>
                <a:cs typeface="Segoe UI" panose="020B0502040204020203" pitchFamily="34" charset="0"/>
              </a:rPr>
              <a:t>Procedures</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Autofit/>
          </a:bodyPr>
          <a:lstStyle/>
          <a:p>
            <a:pPr>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Determine Major Programs</a:t>
            </a:r>
          </a:p>
          <a:p>
            <a:pPr>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Identify compliance requirements that are direct and material</a:t>
            </a:r>
          </a:p>
          <a:p>
            <a:pPr>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Discuss relevant internal controls over compliance with program director/personnel</a:t>
            </a:r>
          </a:p>
          <a:p>
            <a:pPr>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Auditor’s request information about internal controls, such as policies and procedures and program budgets</a:t>
            </a:r>
          </a:p>
          <a:p>
            <a:pPr>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Perform walkthrough procedures and test internal controls over compliance</a:t>
            </a:r>
          </a:p>
          <a:p>
            <a:pPr>
              <a:buFont typeface="Wingdings" panose="05000000000000000000" pitchFamily="2" charset="2"/>
              <a:buChar char="§"/>
            </a:pPr>
            <a:r>
              <a:rPr lang="en-US" dirty="0" smtClean="0">
                <a:latin typeface="Calibri Light" panose="020F0302020204030204" pitchFamily="34" charset="0"/>
                <a:cs typeface="Calibri Light" panose="020F0302020204030204" pitchFamily="34" charset="0"/>
              </a:rPr>
              <a:t>Evaluate control deficiencies or instances of non-compliance</a:t>
            </a:r>
          </a:p>
          <a:p>
            <a:pPr>
              <a:buFontTx/>
              <a:buChar char="-"/>
            </a:pPr>
            <a:endParaRPr lang="en-US"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28946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1719470" y="1606534"/>
            <a:ext cx="6967330" cy="796092"/>
          </a:xfrm>
        </p:spPr>
        <p:txBody>
          <a:bodyPr>
            <a:normAutofit/>
          </a:bodyPr>
          <a:lstStyle/>
          <a:p>
            <a:r>
              <a:rPr lang="en-US" sz="2800" b="1" spc="-60" dirty="0" smtClean="0">
                <a:solidFill>
                  <a:srgbClr val="0093D0"/>
                </a:solidFill>
                <a:latin typeface="Segoe UI" panose="020B0502040204020203" pitchFamily="34" charset="0"/>
                <a:ea typeface="+mn-ea"/>
                <a:cs typeface="Segoe UI" panose="020B0502040204020203" pitchFamily="34" charset="0"/>
              </a:rPr>
              <a:t>Learning Objectives</a:t>
            </a:r>
            <a:endParaRPr lang="en-US" sz="2800" b="1" spc="-60" dirty="0">
              <a:solidFill>
                <a:srgbClr val="0093D0"/>
              </a:solidFill>
              <a:latin typeface="Segoe UI" panose="020B0502040204020203" pitchFamily="34" charset="0"/>
              <a:ea typeface="+mn-ea"/>
              <a:cs typeface="Segoe UI" panose="020B0502040204020203" pitchFamily="34" charset="0"/>
            </a:endParaRPr>
          </a:p>
        </p:txBody>
      </p:sp>
      <p:sp>
        <p:nvSpPr>
          <p:cNvPr id="837635" name="Rectangle 3"/>
          <p:cNvSpPr>
            <a:spLocks noGrp="1" noChangeArrowheads="1"/>
          </p:cNvSpPr>
          <p:nvPr>
            <p:ph idx="1"/>
          </p:nvPr>
        </p:nvSpPr>
        <p:spPr>
          <a:xfrm>
            <a:off x="1749286" y="2511481"/>
            <a:ext cx="6937513" cy="4206977"/>
          </a:xfrm>
        </p:spPr>
        <p:txBody>
          <a:bodyPr>
            <a:noAutofit/>
          </a:bodyPr>
          <a:lstStyle/>
          <a:p>
            <a:pPr marL="457200" indent="-457200">
              <a:buFont typeface="+mj-lt"/>
              <a:buAutoNum type="arabicPeriod"/>
            </a:pPr>
            <a:r>
              <a:rPr lang="en-US" sz="2400" dirty="0" smtClean="0">
                <a:latin typeface="Calibri Light" panose="020F0302020204030204" pitchFamily="34" charset="0"/>
                <a:cs typeface="Calibri Light" panose="020F0302020204030204" pitchFamily="34" charset="0"/>
              </a:rPr>
              <a:t>Understand how internal controls help entities achieve their objectives and how those objectives connect to the year-end external audit.</a:t>
            </a:r>
            <a:endParaRPr lang="en-US" sz="2400" dirty="0">
              <a:latin typeface="Calibri Light" panose="020F0302020204030204" pitchFamily="34" charset="0"/>
              <a:cs typeface="Calibri Light" panose="020F0302020204030204" pitchFamily="34" charset="0"/>
            </a:endParaRPr>
          </a:p>
          <a:p>
            <a:pPr marL="457200" indent="-457200">
              <a:buFont typeface="+mj-lt"/>
              <a:buAutoNum type="arabicPeriod"/>
            </a:pPr>
            <a:r>
              <a:rPr lang="en-US" sz="2400" dirty="0" smtClean="0">
                <a:latin typeface="Calibri Light" panose="020F0302020204030204" pitchFamily="34" charset="0"/>
                <a:cs typeface="Calibri Light" panose="020F0302020204030204" pitchFamily="34" charset="0"/>
              </a:rPr>
              <a:t>Gain insight on how internal controls impact the financial and compliance audits, including how internal control matters are reported in the year-end audit.</a:t>
            </a:r>
            <a:endParaRPr lang="en-US" sz="2400" dirty="0">
              <a:latin typeface="Calibri Light" panose="020F0302020204030204" pitchFamily="34" charset="0"/>
              <a:cs typeface="Calibri Light" panose="020F0302020204030204" pitchFamily="34" charset="0"/>
            </a:endParaRPr>
          </a:p>
          <a:p>
            <a:pPr marL="457200" indent="-457200">
              <a:buFont typeface="+mj-lt"/>
              <a:buAutoNum type="arabicPeriod"/>
            </a:pPr>
            <a:r>
              <a:rPr lang="en-US" sz="2400" dirty="0" smtClean="0">
                <a:latin typeface="Calibri Light" panose="020F0302020204030204" pitchFamily="34" charset="0"/>
                <a:cs typeface="Calibri Light" panose="020F0302020204030204" pitchFamily="34" charset="0"/>
              </a:rPr>
              <a:t>Have a few takeaways on internal </a:t>
            </a:r>
            <a:r>
              <a:rPr lang="en-US" sz="2400" dirty="0">
                <a:latin typeface="Calibri Light" panose="020F0302020204030204" pitchFamily="34" charset="0"/>
                <a:cs typeface="Calibri Light" panose="020F0302020204030204" pitchFamily="34" charset="0"/>
              </a:rPr>
              <a:t>control considerations related to </a:t>
            </a:r>
            <a:r>
              <a:rPr lang="en-US" sz="2400" dirty="0" smtClean="0">
                <a:latin typeface="Calibri Light" panose="020F0302020204030204" pitchFamily="34" charset="0"/>
                <a:cs typeface="Calibri Light" panose="020F0302020204030204" pitchFamily="34" charset="0"/>
              </a:rPr>
              <a:t>COVID-19.</a:t>
            </a:r>
            <a:endParaRPr lang="en-US" sz="2400" dirty="0" smtClean="0">
              <a:solidFill>
                <a:srgbClr val="FF0000"/>
              </a:solidFill>
              <a:latin typeface="Calibri Light" panose="020F0302020204030204" pitchFamily="34" charset="0"/>
              <a:cs typeface="Calibri Light" panose="020F0302020204030204" pitchFamily="34" charset="0"/>
            </a:endParaRPr>
          </a:p>
          <a:p>
            <a:pPr marL="0" indent="0">
              <a:buNone/>
            </a:pPr>
            <a:endParaRPr lang="en-US" sz="2400" dirty="0">
              <a:latin typeface="Calibri Light" panose="020F0302020204030204" pitchFamily="34" charset="0"/>
              <a:cs typeface="Calibri Light" panose="020F0302020204030204"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26" y="1606534"/>
            <a:ext cx="6941074" cy="1126506"/>
          </a:xfrm>
        </p:spPr>
        <p:txBody>
          <a:bodyPr>
            <a:noAutofit/>
          </a:bodyPr>
          <a:lstStyle/>
          <a:p>
            <a:r>
              <a:rPr lang="en-US" sz="2800" b="1" dirty="0" smtClean="0">
                <a:solidFill>
                  <a:srgbClr val="0093D0"/>
                </a:solidFill>
                <a:latin typeface="Segoe UI" panose="020B0502040204020203" pitchFamily="34" charset="0"/>
                <a:ea typeface="+mn-ea"/>
                <a:cs typeface="Segoe UI" panose="020B0502040204020203" pitchFamily="34" charset="0"/>
              </a:rPr>
              <a:t>Report on Internal Controls over Compliance Required by the Uniform Guidance</a:t>
            </a:r>
            <a:endParaRPr lang="en-US" sz="2800" b="1" dirty="0">
              <a:solidFill>
                <a:srgbClr val="0093D0"/>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xfrm>
            <a:off x="1745726" y="3078480"/>
            <a:ext cx="6941074" cy="3639978"/>
          </a:xfrm>
          <a:prstGeom prst="rect">
            <a:avLst/>
          </a:prstGeom>
        </p:spPr>
        <p:txBody>
          <a:bodyPr>
            <a:noAutofit/>
          </a:bodyPr>
          <a:lstStyle/>
          <a:p>
            <a:pPr marL="0" indent="0">
              <a:buNone/>
            </a:pPr>
            <a:r>
              <a:rPr lang="en-US" sz="2400" dirty="0" smtClean="0">
                <a:latin typeface="Calibri Light" panose="020F0302020204030204" pitchFamily="34" charset="0"/>
                <a:cs typeface="Calibri Light" panose="020F0302020204030204" pitchFamily="34" charset="0"/>
              </a:rPr>
              <a:t>Similar to Internal Controls over Financial Reporting, auditors report on internal controls over compliance</a:t>
            </a:r>
          </a:p>
          <a:p>
            <a:pPr lvl="1"/>
            <a:r>
              <a:rPr lang="en-US" dirty="0" smtClean="0">
                <a:latin typeface="Calibri Light" panose="020F0302020204030204" pitchFamily="34" charset="0"/>
                <a:cs typeface="Calibri Light" panose="020F0302020204030204" pitchFamily="34" charset="0"/>
              </a:rPr>
              <a:t>Control deficiency</a:t>
            </a:r>
          </a:p>
          <a:p>
            <a:pPr lvl="1"/>
            <a:r>
              <a:rPr lang="en-US" dirty="0" smtClean="0">
                <a:latin typeface="Calibri Light" panose="020F0302020204030204" pitchFamily="34" charset="0"/>
                <a:cs typeface="Calibri Light" panose="020F0302020204030204" pitchFamily="34" charset="0"/>
              </a:rPr>
              <a:t>Significant deficiency</a:t>
            </a:r>
          </a:p>
          <a:p>
            <a:pPr lvl="1"/>
            <a:r>
              <a:rPr lang="en-US" dirty="0" smtClean="0">
                <a:latin typeface="Calibri Light" panose="020F0302020204030204" pitchFamily="34" charset="0"/>
                <a:cs typeface="Calibri Light" panose="020F0302020204030204" pitchFamily="34" charset="0"/>
              </a:rPr>
              <a:t>Material weakness</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38066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2800" dirty="0" smtClean="0"/>
              <a:t>Internal Controls in the Age of COVID-19</a:t>
            </a:r>
            <a:endParaRPr lang="en-US" sz="2800" dirty="0"/>
          </a:p>
        </p:txBody>
      </p:sp>
    </p:spTree>
    <p:extLst>
      <p:ext uri="{BB962C8B-B14F-4D97-AF65-F5344CB8AC3E}">
        <p14:creationId xmlns:p14="http://schemas.microsoft.com/office/powerpoint/2010/main" val="3498049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ea typeface="+mn-ea"/>
                <a:cs typeface="Segoe UI" panose="020B0502040204020203" pitchFamily="34" charset="0"/>
              </a:rPr>
              <a:t>COVID-19 Internal Control Considerations</a:t>
            </a:r>
            <a:endParaRPr lang="en-US" sz="2800" b="1" dirty="0">
              <a:solidFill>
                <a:srgbClr val="0093D0"/>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rmAutofit/>
          </a:bodyPr>
          <a:lstStyle/>
          <a:p>
            <a:pPr>
              <a:buFont typeface="Arial" panose="020B0604020202020204" pitchFamily="34" charset="0"/>
              <a:buChar char="•"/>
            </a:pPr>
            <a:r>
              <a:rPr lang="en-US" sz="2400" dirty="0" smtClean="0">
                <a:latin typeface="Calibri Light" panose="020F0302020204030204" pitchFamily="34" charset="0"/>
                <a:cs typeface="Calibri Light" panose="020F0302020204030204" pitchFamily="34" charset="0"/>
              </a:rPr>
              <a:t>Impact of COVID-19 on internal controls</a:t>
            </a:r>
          </a:p>
          <a:p>
            <a:pPr lvl="1">
              <a:buFontTx/>
              <a:buChar char="-"/>
            </a:pPr>
            <a:r>
              <a:rPr lang="en-US" dirty="0" smtClean="0">
                <a:latin typeface="Calibri Light" panose="020F0302020204030204" pitchFamily="34" charset="0"/>
                <a:cs typeface="Calibri Light" panose="020F0302020204030204" pitchFamily="34" charset="0"/>
              </a:rPr>
              <a:t>Auditors </a:t>
            </a:r>
            <a:r>
              <a:rPr lang="en-US" dirty="0">
                <a:latin typeface="Calibri Light" panose="020F0302020204030204" pitchFamily="34" charset="0"/>
                <a:cs typeface="Calibri Light" panose="020F0302020204030204" pitchFamily="34" charset="0"/>
              </a:rPr>
              <a:t>will be assessing </a:t>
            </a:r>
            <a:r>
              <a:rPr lang="en-US" dirty="0" smtClean="0">
                <a:latin typeface="Calibri Light" panose="020F0302020204030204" pitchFamily="34" charset="0"/>
                <a:cs typeface="Calibri Light" panose="020F0302020204030204" pitchFamily="34" charset="0"/>
              </a:rPr>
              <a:t>internal </a:t>
            </a:r>
            <a:r>
              <a:rPr lang="en-US" dirty="0">
                <a:latin typeface="Calibri Light" panose="020F0302020204030204" pitchFamily="34" charset="0"/>
                <a:cs typeface="Calibri Light" panose="020F0302020204030204" pitchFamily="34" charset="0"/>
              </a:rPr>
              <a:t>controls that mitigate </a:t>
            </a:r>
            <a:r>
              <a:rPr lang="en-US" dirty="0" smtClean="0">
                <a:latin typeface="Calibri Light" panose="020F0302020204030204" pitchFamily="34" charset="0"/>
                <a:cs typeface="Calibri Light" panose="020F0302020204030204" pitchFamily="34" charset="0"/>
              </a:rPr>
              <a:t>additional COVID-19 risks.</a:t>
            </a:r>
          </a:p>
          <a:p>
            <a:pPr lvl="1">
              <a:buFontTx/>
              <a:buChar char="-"/>
            </a:pPr>
            <a:r>
              <a:rPr lang="en-US" dirty="0" smtClean="0">
                <a:latin typeface="Calibri Light" panose="020F0302020204030204" pitchFamily="34" charset="0"/>
                <a:cs typeface="Calibri Light" panose="020F0302020204030204" pitchFamily="34" charset="0"/>
              </a:rPr>
              <a:t>They will be assessing </a:t>
            </a:r>
            <a:r>
              <a:rPr lang="en-US" dirty="0">
                <a:latin typeface="Calibri Light" panose="020F0302020204030204" pitchFamily="34" charset="0"/>
                <a:cs typeface="Calibri Light" panose="020F0302020204030204" pitchFamily="34" charset="0"/>
              </a:rPr>
              <a:t>the controls in place both before the COVID-19 pandemic began and </a:t>
            </a:r>
            <a:r>
              <a:rPr lang="en-US" dirty="0" smtClean="0">
                <a:latin typeface="Calibri Light" panose="020F0302020204030204" pitchFamily="34" charset="0"/>
                <a:cs typeface="Calibri Light" panose="020F0302020204030204" pitchFamily="34" charset="0"/>
              </a:rPr>
              <a:t>after.</a:t>
            </a:r>
          </a:p>
          <a:p>
            <a:pPr lvl="1">
              <a:buFontTx/>
              <a:buChar char="-"/>
            </a:pPr>
            <a:endParaRPr lang="en-US" sz="2400" dirty="0" smtClean="0">
              <a:latin typeface="Calibri Light" panose="020F0302020204030204" pitchFamily="34" charset="0"/>
              <a:cs typeface="Calibri Light" panose="020F0302020204030204" pitchFamily="34" charset="0"/>
            </a:endParaRPr>
          </a:p>
          <a:p>
            <a:pPr lvl="1">
              <a:buFontTx/>
              <a:buChar char="-"/>
            </a:pPr>
            <a:endParaRPr lang="en-US" sz="2400" dirty="0" smtClean="0">
              <a:latin typeface="Calibri Light" panose="020F0302020204030204" pitchFamily="34" charset="0"/>
              <a:cs typeface="Calibri Light" panose="020F0302020204030204" pitchFamily="34" charset="0"/>
            </a:endParaRPr>
          </a:p>
          <a:p>
            <a:pPr lvl="1">
              <a:buFontTx/>
              <a:buChar char="-"/>
            </a:pPr>
            <a:endParaRPr lang="en-US" sz="2400" dirty="0" smtClean="0">
              <a:latin typeface="Calibri Light" panose="020F0302020204030204" pitchFamily="34" charset="0"/>
              <a:cs typeface="Calibri Light" panose="020F0302020204030204" pitchFamily="34" charset="0"/>
            </a:endParaRPr>
          </a:p>
          <a:p>
            <a:pPr>
              <a:buFontTx/>
              <a:buChar char="-"/>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20334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93D0"/>
                </a:solidFill>
                <a:latin typeface="Segoe UI" panose="020B0502040204020203" pitchFamily="34" charset="0"/>
                <a:cs typeface="Segoe UI" panose="020B0502040204020203" pitchFamily="34" charset="0"/>
              </a:rPr>
              <a:t>COVID-19 Internal Control Considerations</a:t>
            </a:r>
            <a:endParaRPr lang="en-US" sz="2800" b="1" dirty="0">
              <a:solidFill>
                <a:srgbClr val="0093D0"/>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rmAutofit/>
          </a:bodyPr>
          <a:lstStyle/>
          <a:p>
            <a:pPr>
              <a:buFont typeface="Arial" panose="020B0604020202020204" pitchFamily="34" charset="0"/>
              <a:buChar char="•"/>
            </a:pPr>
            <a:r>
              <a:rPr lang="en-US" sz="2400" dirty="0" smtClean="0">
                <a:latin typeface="Calibri Light" panose="020F0302020204030204" pitchFamily="34" charset="0"/>
                <a:cs typeface="Calibri Light" panose="020F0302020204030204" pitchFamily="34" charset="0"/>
              </a:rPr>
              <a:t>The following are COVID-19 considerations: </a:t>
            </a:r>
          </a:p>
          <a:p>
            <a:pPr lvl="1">
              <a:buFontTx/>
              <a:buChar char="-"/>
            </a:pPr>
            <a:r>
              <a:rPr lang="en-US" dirty="0">
                <a:latin typeface="Calibri Light" panose="020F0302020204030204" pitchFamily="34" charset="0"/>
                <a:cs typeface="Calibri Light" panose="020F0302020204030204" pitchFamily="34" charset="0"/>
              </a:rPr>
              <a:t>New programs or processes for use and disbursements of COVID-19 </a:t>
            </a:r>
            <a:r>
              <a:rPr lang="en-US" dirty="0" smtClean="0">
                <a:latin typeface="Calibri Light" panose="020F0302020204030204" pitchFamily="34" charset="0"/>
                <a:cs typeface="Calibri Light" panose="020F0302020204030204" pitchFamily="34" charset="0"/>
              </a:rPr>
              <a:t>funds</a:t>
            </a:r>
          </a:p>
          <a:p>
            <a:pPr lvl="2">
              <a:buFont typeface="Courier New" panose="02070309020205020404" pitchFamily="49" charset="0"/>
              <a:buChar char="o"/>
            </a:pPr>
            <a:r>
              <a:rPr lang="en-US" sz="1800" dirty="0">
                <a:latin typeface="Calibri Light" panose="020F0302020204030204" pitchFamily="34" charset="0"/>
                <a:cs typeface="Calibri Light" panose="020F0302020204030204" pitchFamily="34" charset="0"/>
              </a:rPr>
              <a:t>Schedule of Expenditures of Federal Awards (SEFA</a:t>
            </a:r>
            <a:r>
              <a:rPr lang="en-US" sz="1800" dirty="0" smtClean="0">
                <a:latin typeface="Calibri Light" panose="020F0302020204030204" pitchFamily="34" charset="0"/>
                <a:cs typeface="Calibri Light" panose="020F0302020204030204" pitchFamily="34" charset="0"/>
              </a:rPr>
              <a:t>)</a:t>
            </a:r>
            <a:endParaRPr lang="en-US" sz="1800" dirty="0">
              <a:latin typeface="Calibri Light" panose="020F0302020204030204" pitchFamily="34" charset="0"/>
              <a:cs typeface="Calibri Light" panose="020F0302020204030204" pitchFamily="34" charset="0"/>
            </a:endParaRPr>
          </a:p>
          <a:p>
            <a:pPr lvl="1">
              <a:buFontTx/>
              <a:buChar char="-"/>
            </a:pPr>
            <a:r>
              <a:rPr lang="en-US" dirty="0" smtClean="0">
                <a:latin typeface="Calibri Light" panose="020F0302020204030204" pitchFamily="34" charset="0"/>
                <a:cs typeface="Calibri Light" panose="020F0302020204030204" pitchFamily="34" charset="0"/>
              </a:rPr>
              <a:t>Updates </a:t>
            </a:r>
            <a:r>
              <a:rPr lang="en-US" dirty="0">
                <a:latin typeface="Calibri Light" panose="020F0302020204030204" pitchFamily="34" charset="0"/>
                <a:cs typeface="Calibri Light" panose="020F0302020204030204" pitchFamily="34" charset="0"/>
              </a:rPr>
              <a:t>to the system of internal controls for applicable new laws, regulations, and responsibilities related to COVID-19 </a:t>
            </a:r>
            <a:r>
              <a:rPr lang="en-US" dirty="0" smtClean="0">
                <a:latin typeface="Calibri Light" panose="020F0302020204030204" pitchFamily="34" charset="0"/>
                <a:cs typeface="Calibri Light" panose="020F0302020204030204" pitchFamily="34" charset="0"/>
              </a:rPr>
              <a:t>funding</a:t>
            </a:r>
          </a:p>
          <a:p>
            <a:pPr>
              <a:buFontTx/>
              <a:buChar char="-"/>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0581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93D0"/>
                </a:solidFill>
                <a:latin typeface="Segoe UI" panose="020B0502040204020203" pitchFamily="34" charset="0"/>
                <a:cs typeface="Segoe UI" panose="020B0502040204020203" pitchFamily="34" charset="0"/>
              </a:rPr>
              <a:t>COVID-19 Internal Control Considerations</a:t>
            </a:r>
            <a:endParaRPr lang="en-US" sz="2800" b="1" dirty="0">
              <a:solidFill>
                <a:srgbClr val="0093D0"/>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Autofit/>
          </a:bodyPr>
          <a:lstStyle/>
          <a:p>
            <a:pPr>
              <a:buFont typeface="Arial" panose="020B0604020202020204" pitchFamily="34" charset="0"/>
              <a:buChar char="•"/>
            </a:pPr>
            <a:r>
              <a:rPr lang="en-US" sz="2400" dirty="0" smtClean="0">
                <a:latin typeface="Calibri Light" panose="020F0302020204030204" pitchFamily="34" charset="0"/>
                <a:cs typeface="Calibri Light" panose="020F0302020204030204" pitchFamily="34" charset="0"/>
              </a:rPr>
              <a:t>Other COVID-19 </a:t>
            </a:r>
            <a:r>
              <a:rPr lang="en-US" sz="2400" dirty="0">
                <a:latin typeface="Calibri Light" panose="020F0302020204030204" pitchFamily="34" charset="0"/>
                <a:cs typeface="Calibri Light" panose="020F0302020204030204" pitchFamily="34" charset="0"/>
              </a:rPr>
              <a:t>considerations:</a:t>
            </a:r>
            <a:endParaRPr lang="en-US" sz="2400" dirty="0" smtClean="0">
              <a:latin typeface="Calibri Light" panose="020F0302020204030204" pitchFamily="34" charset="0"/>
              <a:cs typeface="Calibri Light" panose="020F0302020204030204" pitchFamily="34" charset="0"/>
            </a:endParaRPr>
          </a:p>
          <a:p>
            <a:pPr lvl="1">
              <a:buFontTx/>
              <a:buChar char="-"/>
            </a:pPr>
            <a:r>
              <a:rPr lang="en-US" dirty="0">
                <a:latin typeface="Calibri Light" panose="020F0302020204030204" pitchFamily="34" charset="0"/>
                <a:cs typeface="Calibri Light" panose="020F0302020204030204" pitchFamily="34" charset="0"/>
              </a:rPr>
              <a:t>Gaps in internal controls due to furloughed or laid off employees caused by </a:t>
            </a:r>
            <a:r>
              <a:rPr lang="en-US" dirty="0" smtClean="0">
                <a:latin typeface="Calibri Light" panose="020F0302020204030204" pitchFamily="34" charset="0"/>
                <a:cs typeface="Calibri Light" panose="020F0302020204030204" pitchFamily="34" charset="0"/>
              </a:rPr>
              <a:t>COVID-19</a:t>
            </a:r>
          </a:p>
          <a:p>
            <a:pPr lvl="1">
              <a:buFontTx/>
              <a:buChar char="-"/>
            </a:pPr>
            <a:r>
              <a:rPr lang="en-US" dirty="0" smtClean="0">
                <a:latin typeface="Calibri Light" panose="020F0302020204030204" pitchFamily="34" charset="0"/>
                <a:cs typeface="Calibri Light" panose="020F0302020204030204" pitchFamily="34" charset="0"/>
              </a:rPr>
              <a:t>Additional </a:t>
            </a:r>
            <a:r>
              <a:rPr lang="en-US" dirty="0">
                <a:latin typeface="Calibri Light" panose="020F0302020204030204" pitchFamily="34" charset="0"/>
                <a:cs typeface="Calibri Light" panose="020F0302020204030204" pitchFamily="34" charset="0"/>
              </a:rPr>
              <a:t>pressures on </a:t>
            </a:r>
            <a:r>
              <a:rPr lang="en-US" dirty="0" smtClean="0">
                <a:latin typeface="Calibri Light" panose="020F0302020204030204" pitchFamily="34" charset="0"/>
                <a:cs typeface="Calibri Light" panose="020F0302020204030204" pitchFamily="34" charset="0"/>
              </a:rPr>
              <a:t>personnel to circumvent existing internal controls</a:t>
            </a:r>
          </a:p>
          <a:p>
            <a:pPr lvl="2">
              <a:buFont typeface="Courier New" panose="02070309020205020404" pitchFamily="49" charset="0"/>
              <a:buChar char="o"/>
            </a:pPr>
            <a:r>
              <a:rPr lang="en-US" sz="1800" dirty="0" smtClean="0">
                <a:latin typeface="Calibri Light" panose="020F0302020204030204" pitchFamily="34" charset="0"/>
                <a:cs typeface="Calibri Light" panose="020F0302020204030204" pitchFamily="34" charset="0"/>
              </a:rPr>
              <a:t>Ex. Did </a:t>
            </a:r>
            <a:r>
              <a:rPr lang="en-US" sz="1800" dirty="0">
                <a:latin typeface="Calibri Light" panose="020F0302020204030204" pitchFamily="34" charset="0"/>
                <a:cs typeface="Calibri Light" panose="020F0302020204030204" pitchFamily="34" charset="0"/>
              </a:rPr>
              <a:t>management override existing controls to execute a COVID-19 pandemic–related program quickly? </a:t>
            </a:r>
            <a:endParaRPr lang="en-US" sz="1800" dirty="0" smtClean="0">
              <a:latin typeface="Calibri Light" panose="020F0302020204030204" pitchFamily="34" charset="0"/>
              <a:cs typeface="Calibri Light" panose="020F0302020204030204" pitchFamily="34" charset="0"/>
            </a:endParaRPr>
          </a:p>
          <a:p>
            <a:pPr lvl="1">
              <a:buFontTx/>
              <a:buChar char="-"/>
            </a:pPr>
            <a:r>
              <a:rPr lang="en-US" dirty="0">
                <a:latin typeface="Calibri Light" panose="020F0302020204030204" pitchFamily="34" charset="0"/>
                <a:cs typeface="Calibri Light" panose="020F0302020204030204" pitchFamily="34" charset="0"/>
              </a:rPr>
              <a:t>Increased risk of waste or abuse of COVID-19 funds</a:t>
            </a:r>
          </a:p>
          <a:p>
            <a:pPr lvl="1">
              <a:buFontTx/>
              <a:buChar char="-"/>
            </a:pPr>
            <a:endParaRPr lang="en-US" sz="2400" dirty="0">
              <a:latin typeface="Calibri Light" panose="020F0302020204030204" pitchFamily="34" charset="0"/>
              <a:cs typeface="Calibri Light" panose="020F0302020204030204" pitchFamily="34" charset="0"/>
            </a:endParaRPr>
          </a:p>
          <a:p>
            <a:pPr>
              <a:buFontTx/>
              <a:buChar char="-"/>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10917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ea typeface="+mn-ea"/>
                <a:cs typeface="Segoe UI" panose="020B0502040204020203" pitchFamily="34" charset="0"/>
              </a:rPr>
              <a:t>Polling Question #5</a:t>
            </a:r>
            <a:endParaRPr lang="en-US" sz="2800" b="1" dirty="0">
              <a:solidFill>
                <a:srgbClr val="0093D0"/>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rmAutofit/>
          </a:bodyPr>
          <a:lstStyle/>
          <a:p>
            <a:pPr marL="0" indent="0">
              <a:buNone/>
            </a:pPr>
            <a:r>
              <a:rPr lang="en-US" sz="2400" dirty="0" smtClean="0">
                <a:solidFill>
                  <a:schemeClr val="tx1"/>
                </a:solidFill>
                <a:latin typeface="Calibri Light" panose="020F0302020204030204" pitchFamily="34" charset="0"/>
                <a:cs typeface="Calibri Light" panose="020F0302020204030204" pitchFamily="34" charset="0"/>
              </a:rPr>
              <a:t>When is the best time to talk with your auditor about COVID-19 questions or concerns:</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At the time of audit</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When the auditor finds out there is an issue</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When your drafting the financial statements</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There’s no better time than the present!</a:t>
            </a:r>
          </a:p>
        </p:txBody>
      </p:sp>
    </p:spTree>
    <p:extLst>
      <p:ext uri="{BB962C8B-B14F-4D97-AF65-F5344CB8AC3E}">
        <p14:creationId xmlns:p14="http://schemas.microsoft.com/office/powerpoint/2010/main" val="4043901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Resources</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Autofit/>
          </a:bodyPr>
          <a:lstStyle/>
          <a:p>
            <a:pPr lvl="1"/>
            <a:r>
              <a:rPr lang="en-US" dirty="0" smtClean="0">
                <a:solidFill>
                  <a:srgbClr val="525252"/>
                </a:solidFill>
                <a:latin typeface="Calibri Light" panose="020F0302020204030204" pitchFamily="34" charset="0"/>
                <a:cs typeface="Calibri Light" panose="020F0302020204030204" pitchFamily="34" charset="0"/>
              </a:rPr>
              <a:t>New Mexico Department of Finance &amp; Administration Model of Accounting Practice Manual</a:t>
            </a:r>
          </a:p>
          <a:p>
            <a:pPr lvl="2"/>
            <a:r>
              <a:rPr lang="en-US" sz="1600" dirty="0">
                <a:solidFill>
                  <a:schemeClr val="tx1"/>
                </a:solidFill>
                <a:latin typeface="Calibri Light" panose="020F0302020204030204" pitchFamily="34" charset="0"/>
                <a:cs typeface="Calibri Light" panose="020F0302020204030204" pitchFamily="34" charset="0"/>
                <a:hlinkClick r:id="rId3"/>
              </a:rPr>
              <a:t>https://www.nmdfa.state.nm.us/financial-control/resource-information/manuals/</a:t>
            </a:r>
            <a:endParaRPr lang="en-US" sz="1600" dirty="0">
              <a:solidFill>
                <a:schemeClr val="tx1"/>
              </a:solidFill>
              <a:latin typeface="Calibri Light" panose="020F0302020204030204" pitchFamily="34" charset="0"/>
              <a:cs typeface="Calibri Light" panose="020F0302020204030204" pitchFamily="34" charset="0"/>
            </a:endParaRPr>
          </a:p>
          <a:p>
            <a:pPr lvl="1"/>
            <a:r>
              <a:rPr lang="en-US" dirty="0" smtClean="0">
                <a:latin typeface="Calibri Light" panose="020F0302020204030204" pitchFamily="34" charset="0"/>
                <a:cs typeface="Calibri Light" panose="020F0302020204030204" pitchFamily="34" charset="0"/>
              </a:rPr>
              <a:t>U.S. Government Accountability Office (GAO) Green Book</a:t>
            </a:r>
          </a:p>
          <a:p>
            <a:pPr lvl="2"/>
            <a:r>
              <a:rPr lang="en-US" sz="1600" dirty="0">
                <a:latin typeface="Calibri Light" panose="020F0302020204030204" pitchFamily="34" charset="0"/>
                <a:cs typeface="Calibri Light" panose="020F0302020204030204" pitchFamily="34" charset="0"/>
                <a:hlinkClick r:id="rId4"/>
              </a:rPr>
              <a:t>https://</a:t>
            </a:r>
            <a:r>
              <a:rPr lang="en-US" sz="1600" dirty="0" smtClean="0">
                <a:latin typeface="Calibri Light" panose="020F0302020204030204" pitchFamily="34" charset="0"/>
                <a:cs typeface="Calibri Light" panose="020F0302020204030204" pitchFamily="34" charset="0"/>
                <a:hlinkClick r:id="rId4"/>
              </a:rPr>
              <a:t>www.gao.gov/greenbook</a:t>
            </a:r>
            <a:endParaRPr lang="en-US" sz="1600" dirty="0" smtClean="0">
              <a:latin typeface="Calibri Light" panose="020F0302020204030204" pitchFamily="34" charset="0"/>
              <a:cs typeface="Calibri Light" panose="020F0302020204030204" pitchFamily="34" charset="0"/>
            </a:endParaRPr>
          </a:p>
          <a:p>
            <a:pPr lvl="1"/>
            <a:r>
              <a:rPr lang="en-US" dirty="0" smtClean="0">
                <a:solidFill>
                  <a:srgbClr val="525252"/>
                </a:solidFill>
                <a:latin typeface="Calibri Light" panose="020F0302020204030204" pitchFamily="34" charset="0"/>
                <a:cs typeface="Calibri Light" panose="020F0302020204030204" pitchFamily="34" charset="0"/>
              </a:rPr>
              <a:t>OMB Compliance Supplement and Related Addendum</a:t>
            </a:r>
          </a:p>
          <a:p>
            <a:pPr lvl="2"/>
            <a:r>
              <a:rPr lang="en-US" sz="1600" dirty="0">
                <a:latin typeface="Calibri Light" panose="020F0302020204030204" pitchFamily="34" charset="0"/>
                <a:cs typeface="Calibri Light" panose="020F0302020204030204" pitchFamily="34" charset="0"/>
                <a:hlinkClick r:id="rId5"/>
              </a:rPr>
              <a:t>https://</a:t>
            </a:r>
            <a:r>
              <a:rPr lang="en-US" sz="1600" dirty="0" smtClean="0">
                <a:latin typeface="Calibri Light" panose="020F0302020204030204" pitchFamily="34" charset="0"/>
                <a:cs typeface="Calibri Light" panose="020F0302020204030204" pitchFamily="34" charset="0"/>
                <a:hlinkClick r:id="rId5"/>
              </a:rPr>
              <a:t>www.aicpa.org/interestareas/governmentalauditquality/resources/singleaudit/2020-omb-compliance-supplement.html</a:t>
            </a:r>
            <a:endParaRPr lang="en-US" sz="1600" dirty="0" smtClean="0">
              <a:latin typeface="Calibri Light" panose="020F0302020204030204" pitchFamily="34" charset="0"/>
              <a:cs typeface="Calibri Light" panose="020F0302020204030204" pitchFamily="34" charset="0"/>
            </a:endParaRPr>
          </a:p>
          <a:p>
            <a:pPr lvl="1"/>
            <a:r>
              <a:rPr lang="en-US" dirty="0" smtClean="0">
                <a:solidFill>
                  <a:srgbClr val="525252"/>
                </a:solidFill>
                <a:latin typeface="Calibri Light" panose="020F0302020204030204" pitchFamily="34" charset="0"/>
                <a:cs typeface="Calibri Light" panose="020F0302020204030204" pitchFamily="34" charset="0"/>
              </a:rPr>
              <a:t>NM State Audit Rule</a:t>
            </a:r>
          </a:p>
          <a:p>
            <a:pPr lvl="2"/>
            <a:r>
              <a:rPr lang="en-US" sz="1600" dirty="0">
                <a:latin typeface="Calibri Light" panose="020F0302020204030204" pitchFamily="34" charset="0"/>
                <a:cs typeface="Calibri Light" panose="020F0302020204030204" pitchFamily="34" charset="0"/>
                <a:hlinkClick r:id="rId6"/>
              </a:rPr>
              <a:t>https://</a:t>
            </a:r>
            <a:r>
              <a:rPr lang="en-US" sz="1600" dirty="0" err="1">
                <a:latin typeface="Calibri Light" panose="020F0302020204030204" pitchFamily="34" charset="0"/>
                <a:cs typeface="Calibri Light" panose="020F0302020204030204" pitchFamily="34" charset="0"/>
                <a:hlinkClick r:id="rId6"/>
              </a:rPr>
              <a:t>www.saonm.org</a:t>
            </a:r>
            <a:r>
              <a:rPr lang="en-US" sz="1600" dirty="0">
                <a:latin typeface="Calibri Light" panose="020F0302020204030204" pitchFamily="34" charset="0"/>
                <a:cs typeface="Calibri Light" panose="020F0302020204030204" pitchFamily="34" charset="0"/>
                <a:hlinkClick r:id="rId6"/>
              </a:rPr>
              <a:t>/auditing/financial-audits/state-auditor-rule</a:t>
            </a:r>
            <a:r>
              <a:rPr lang="en-US" sz="1600" dirty="0" smtClean="0">
                <a:latin typeface="Calibri Light" panose="020F0302020204030204" pitchFamily="34" charset="0"/>
                <a:cs typeface="Calibri Light" panose="020F0302020204030204" pitchFamily="34" charset="0"/>
                <a:hlinkClick r:id="rId6"/>
              </a:rPr>
              <a:t>/</a:t>
            </a:r>
            <a:endParaRPr lang="en-US" sz="1600"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81891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024" b="17024"/>
          <a:stretch>
            <a:fillRect/>
          </a:stretch>
        </p:blipFill>
        <p:spPr>
          <a:effectLst>
            <a:outerShdw blurRad="50800" dist="50800" dir="5400000" algn="ctr" rotWithShape="0">
              <a:srgbClr val="FFFFFF"/>
            </a:outerShdw>
          </a:effectLst>
        </p:spPr>
      </p:pic>
      <p:sp>
        <p:nvSpPr>
          <p:cNvPr id="3" name="Content Placeholder 2"/>
          <p:cNvSpPr>
            <a:spLocks noGrp="1"/>
          </p:cNvSpPr>
          <p:nvPr>
            <p:ph type="subTitle" idx="4294967295"/>
          </p:nvPr>
        </p:nvSpPr>
        <p:spPr>
          <a:xfrm>
            <a:off x="1223963" y="1055688"/>
            <a:ext cx="7920037" cy="5326062"/>
          </a:xfrm>
          <a:prstGeom prst="rect">
            <a:avLst/>
          </a:prstGeom>
        </p:spPr>
        <p:txBody>
          <a:bodyPr>
            <a:normAutofit/>
          </a:bodyPr>
          <a:lstStyle/>
          <a:p>
            <a:pPr marL="0" indent="0">
              <a:buNone/>
            </a:pPr>
            <a:endParaRPr lang="en-US" sz="2400" dirty="0" smtClean="0"/>
          </a:p>
          <a:p>
            <a:pPr marL="457200" indent="-457200">
              <a:buFont typeface="+mj-lt"/>
              <a:buAutoNum type="alphaLcParenR"/>
            </a:pPr>
            <a:endParaRPr lang="en-US" sz="2400" dirty="0" smtClean="0"/>
          </a:p>
          <a:p>
            <a:pPr marL="457200" indent="-457200">
              <a:buFont typeface="+mj-lt"/>
              <a:buAutoNum type="alphaLcParenR"/>
            </a:pPr>
            <a:endParaRPr lang="en-US" sz="2400" dirty="0"/>
          </a:p>
        </p:txBody>
      </p:sp>
    </p:spTree>
    <p:extLst>
      <p:ext uri="{BB962C8B-B14F-4D97-AF65-F5344CB8AC3E}">
        <p14:creationId xmlns:p14="http://schemas.microsoft.com/office/powerpoint/2010/main" val="1562378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8800" dirty="0"/>
              <a:t/>
            </a:r>
            <a:br>
              <a:rPr lang="en-US" sz="8800" dirty="0"/>
            </a:br>
            <a:r>
              <a:rPr lang="en-US" sz="8800" dirty="0"/>
              <a:t>Thank you!</a:t>
            </a:r>
          </a:p>
        </p:txBody>
      </p:sp>
    </p:spTree>
    <p:extLst>
      <p:ext uri="{BB962C8B-B14F-4D97-AF65-F5344CB8AC3E}">
        <p14:creationId xmlns:p14="http://schemas.microsoft.com/office/powerpoint/2010/main" val="1947973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chemeClr val="bg2"/>
                </a:solidFill>
                <a:latin typeface="Segoe UI" panose="020B0502040204020203" pitchFamily="34" charset="0"/>
                <a:ea typeface="+mn-ea"/>
                <a:cs typeface="Segoe UI" panose="020B0502040204020203" pitchFamily="34" charset="0"/>
              </a:rPr>
              <a:t>Polling Question #1</a:t>
            </a:r>
            <a:endParaRPr lang="en-US" sz="2800" b="1" dirty="0">
              <a:solidFill>
                <a:schemeClr val="bg2"/>
              </a:solidFill>
              <a:latin typeface="Segoe UI" panose="020B0502040204020203" pitchFamily="34" charset="0"/>
              <a:ea typeface="+mn-ea"/>
              <a:cs typeface="Segoe UI" panose="020B0502040204020203" pitchFamily="34" charset="0"/>
            </a:endParaRPr>
          </a:p>
        </p:txBody>
      </p:sp>
      <p:sp>
        <p:nvSpPr>
          <p:cNvPr id="3" name="Content Placeholder 2"/>
          <p:cNvSpPr>
            <a:spLocks noGrp="1"/>
          </p:cNvSpPr>
          <p:nvPr>
            <p:ph idx="1"/>
          </p:nvPr>
        </p:nvSpPr>
        <p:spPr>
          <a:prstGeom prst="rect">
            <a:avLst/>
          </a:prstGeom>
        </p:spPr>
        <p:txBody>
          <a:bodyPr>
            <a:normAutofit/>
          </a:bodyPr>
          <a:lstStyle/>
          <a:p>
            <a:pPr marL="0" indent="0">
              <a:buNone/>
            </a:pPr>
            <a:r>
              <a:rPr lang="en-US" sz="2400" b="1" dirty="0" smtClean="0">
                <a:latin typeface="Calibri Light" panose="020F0302020204030204" pitchFamily="34" charset="0"/>
                <a:cs typeface="Calibri Light" panose="020F0302020204030204" pitchFamily="34" charset="0"/>
              </a:rPr>
              <a:t>What is an example of an internal control?</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Cash reconciliations</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Periodic inventory counts</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Monthly internal financial statement reviews</a:t>
            </a:r>
          </a:p>
          <a:p>
            <a:pPr marL="457200" indent="-457200">
              <a:buFont typeface="+mj-lt"/>
              <a:buAutoNum type="alphaLcParenR"/>
            </a:pPr>
            <a:r>
              <a:rPr lang="en-US" sz="2400" dirty="0" smtClean="0">
                <a:latin typeface="Calibri Light" panose="020F0302020204030204" pitchFamily="34" charset="0"/>
                <a:cs typeface="Calibri Light" panose="020F0302020204030204" pitchFamily="34" charset="0"/>
              </a:rPr>
              <a:t>All of the above</a:t>
            </a:r>
          </a:p>
          <a:p>
            <a:pPr marL="457200" indent="-457200">
              <a:buFont typeface="+mj-lt"/>
              <a:buAutoNum type="alphaLcParenR"/>
            </a:pPr>
            <a:endParaRPr lang="en-US" sz="2400" dirty="0" smtClean="0">
              <a:latin typeface="Calibri Light" panose="020F0302020204030204" pitchFamily="34" charset="0"/>
              <a:cs typeface="Calibri Light" panose="020F0302020204030204" pitchFamily="34" charset="0"/>
            </a:endParaRPr>
          </a:p>
          <a:p>
            <a:pPr marL="457200" indent="-457200">
              <a:buFont typeface="+mj-lt"/>
              <a:buAutoNum type="alphaLcParenR"/>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86893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Internal Control Definition</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rmAutofit/>
          </a:bodyPr>
          <a:lstStyle/>
          <a:p>
            <a:r>
              <a:rPr lang="en-US" sz="2400" dirty="0">
                <a:latin typeface="Calibri Light" panose="020F0302020204030204" pitchFamily="34" charset="0"/>
                <a:cs typeface="Calibri Light" panose="020F0302020204030204" pitchFamily="34" charset="0"/>
              </a:rPr>
              <a:t>Internal control is a process effected by an entity's oversight </a:t>
            </a:r>
            <a:r>
              <a:rPr lang="en-US" sz="2400" dirty="0" smtClean="0">
                <a:latin typeface="Calibri Light" panose="020F0302020204030204" pitchFamily="34" charset="0"/>
                <a:cs typeface="Calibri Light" panose="020F0302020204030204" pitchFamily="34" charset="0"/>
              </a:rPr>
              <a:t>body, management</a:t>
            </a:r>
            <a:r>
              <a:rPr lang="en-US" sz="2400" dirty="0">
                <a:latin typeface="Calibri Light" panose="020F0302020204030204" pitchFamily="34" charset="0"/>
                <a:cs typeface="Calibri Light" panose="020F0302020204030204" pitchFamily="34" charset="0"/>
              </a:rPr>
              <a:t>, and other personnel that provides reasonable </a:t>
            </a:r>
            <a:r>
              <a:rPr lang="en-US" sz="2400" dirty="0" smtClean="0">
                <a:latin typeface="Calibri Light" panose="020F0302020204030204" pitchFamily="34" charset="0"/>
                <a:cs typeface="Calibri Light" panose="020F0302020204030204" pitchFamily="34" charset="0"/>
              </a:rPr>
              <a:t>assurance that </a:t>
            </a:r>
            <a:r>
              <a:rPr lang="en-US" sz="2400" dirty="0">
                <a:latin typeface="Calibri Light" panose="020F0302020204030204" pitchFamily="34" charset="0"/>
                <a:cs typeface="Calibri Light" panose="020F0302020204030204" pitchFamily="34" charset="0"/>
              </a:rPr>
              <a:t>the objectives of an entity will be </a:t>
            </a:r>
            <a:r>
              <a:rPr lang="en-US" sz="2400" dirty="0" smtClean="0">
                <a:latin typeface="Calibri Light" panose="020F0302020204030204" pitchFamily="34" charset="0"/>
                <a:cs typeface="Calibri Light" panose="020F0302020204030204" pitchFamily="34" charset="0"/>
              </a:rPr>
              <a:t>achieved.</a:t>
            </a:r>
          </a:p>
          <a:p>
            <a:endParaRPr lang="en-US" sz="2400" dirty="0">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52408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solidFill>
                  <a:srgbClr val="0093D0"/>
                </a:solidFill>
              </a:rPr>
              <a:t>Achieving Objectives through Internal </a:t>
            </a:r>
            <a:r>
              <a:rPr lang="en-US" sz="2800" dirty="0" smtClean="0">
                <a:solidFill>
                  <a:srgbClr val="0093D0"/>
                </a:solidFill>
              </a:rPr>
              <a:t>Controls</a:t>
            </a:r>
            <a:endParaRPr lang="en-US" sz="2800" dirty="0">
              <a:solidFill>
                <a:srgbClr val="0093D0"/>
              </a:solidFill>
            </a:endParaRPr>
          </a:p>
        </p:txBody>
      </p:sp>
      <p:pic>
        <p:nvPicPr>
          <p:cNvPr id="6" name="Picture Placeholder 5"/>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25" t="-4040" r="-1657" b="2271"/>
          <a:stretch/>
        </p:blipFill>
        <p:spPr>
          <a:xfrm>
            <a:off x="938213" y="1558925"/>
            <a:ext cx="8205787" cy="2579688"/>
          </a:xfrm>
        </p:spPr>
      </p:pic>
    </p:spTree>
    <p:extLst>
      <p:ext uri="{BB962C8B-B14F-4D97-AF65-F5344CB8AC3E}">
        <p14:creationId xmlns:p14="http://schemas.microsoft.com/office/powerpoint/2010/main" val="2052911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Internal Control Objectives</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rmAutofit/>
          </a:bodyPr>
          <a:lstStyle/>
          <a:p>
            <a:r>
              <a:rPr lang="en-US" sz="2400" b="1" dirty="0" smtClean="0">
                <a:latin typeface="Calibri Light" panose="020F0302020204030204" pitchFamily="34" charset="0"/>
                <a:cs typeface="Calibri Light" panose="020F0302020204030204" pitchFamily="34" charset="0"/>
              </a:rPr>
              <a:t>Operations </a:t>
            </a:r>
            <a:r>
              <a:rPr lang="en-US" sz="2400" dirty="0" smtClean="0">
                <a:latin typeface="Calibri Light" panose="020F0302020204030204" pitchFamily="34" charset="0"/>
                <a:cs typeface="Calibri Light" panose="020F0302020204030204" pitchFamily="34" charset="0"/>
              </a:rPr>
              <a:t>— Effectiveness </a:t>
            </a:r>
            <a:r>
              <a:rPr lang="en-US" sz="2400" dirty="0">
                <a:latin typeface="Calibri Light" panose="020F0302020204030204" pitchFamily="34" charset="0"/>
                <a:cs typeface="Calibri Light" panose="020F0302020204030204" pitchFamily="34" charset="0"/>
              </a:rPr>
              <a:t>and efficiency of operations</a:t>
            </a:r>
            <a:endParaRPr lang="en-US" sz="2400" dirty="0" smtClean="0">
              <a:latin typeface="Calibri Light" panose="020F0302020204030204" pitchFamily="34" charset="0"/>
              <a:cs typeface="Calibri Light" panose="020F0302020204030204" pitchFamily="34" charset="0"/>
            </a:endParaRPr>
          </a:p>
          <a:p>
            <a:r>
              <a:rPr lang="en-US" sz="2400" b="1" dirty="0" smtClean="0">
                <a:latin typeface="Calibri Light" panose="020F0302020204030204" pitchFamily="34" charset="0"/>
                <a:cs typeface="Calibri Light" panose="020F0302020204030204" pitchFamily="34" charset="0"/>
              </a:rPr>
              <a:t>Reporting </a:t>
            </a:r>
            <a:r>
              <a:rPr lang="en-US" sz="2400" dirty="0" smtClean="0">
                <a:latin typeface="Calibri Light" panose="020F0302020204030204" pitchFamily="34" charset="0"/>
                <a:cs typeface="Calibri Light" panose="020F0302020204030204" pitchFamily="34" charset="0"/>
              </a:rPr>
              <a:t>— Reliability </a:t>
            </a:r>
            <a:r>
              <a:rPr lang="en-US" sz="2400" dirty="0">
                <a:latin typeface="Calibri Light" panose="020F0302020204030204" pitchFamily="34" charset="0"/>
                <a:cs typeface="Calibri Light" panose="020F0302020204030204" pitchFamily="34" charset="0"/>
              </a:rPr>
              <a:t>of reporting for internal and external use</a:t>
            </a:r>
            <a:endParaRPr lang="en-US" sz="2400" dirty="0" smtClean="0">
              <a:latin typeface="Calibri Light" panose="020F0302020204030204" pitchFamily="34" charset="0"/>
              <a:cs typeface="Calibri Light" panose="020F0302020204030204" pitchFamily="34" charset="0"/>
            </a:endParaRPr>
          </a:p>
          <a:p>
            <a:r>
              <a:rPr lang="en-US" sz="2400" b="1" dirty="0" smtClean="0">
                <a:latin typeface="Calibri Light" panose="020F0302020204030204" pitchFamily="34" charset="0"/>
                <a:cs typeface="Calibri Light" panose="020F0302020204030204" pitchFamily="34" charset="0"/>
              </a:rPr>
              <a:t>Compliance </a:t>
            </a:r>
            <a:r>
              <a:rPr lang="en-US" sz="2400" dirty="0" smtClean="0">
                <a:latin typeface="Calibri Light" panose="020F0302020204030204" pitchFamily="34" charset="0"/>
                <a:cs typeface="Calibri Light" panose="020F0302020204030204" pitchFamily="34" charset="0"/>
              </a:rPr>
              <a:t>— Compliance </a:t>
            </a:r>
            <a:r>
              <a:rPr lang="en-US" sz="2400" dirty="0">
                <a:latin typeface="Calibri Light" panose="020F0302020204030204" pitchFamily="34" charset="0"/>
                <a:cs typeface="Calibri Light" panose="020F0302020204030204" pitchFamily="34" charset="0"/>
              </a:rPr>
              <a:t>with applicable laws and </a:t>
            </a:r>
            <a:r>
              <a:rPr lang="en-US" sz="2400" dirty="0" smtClean="0">
                <a:latin typeface="Calibri Light" panose="020F0302020204030204" pitchFamily="34" charset="0"/>
                <a:cs typeface="Calibri Light" panose="020F0302020204030204" pitchFamily="34" charset="0"/>
              </a:rPr>
              <a:t>regulations</a:t>
            </a:r>
            <a:endParaRPr lang="en-US" sz="2400" dirty="0">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16402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0093D0"/>
                </a:solidFill>
                <a:latin typeface="Segoe UI" panose="020B0502040204020203" pitchFamily="34" charset="0"/>
                <a:cs typeface="Segoe UI" panose="020B0502040204020203" pitchFamily="34" charset="0"/>
              </a:rPr>
              <a:t>Primary Focus During the Year-end Audit</a:t>
            </a:r>
            <a:endParaRPr lang="en-US" sz="2800" b="1" dirty="0">
              <a:solidFill>
                <a:srgbClr val="0093D0"/>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p:txBody>
          <a:bodyPr>
            <a:normAutofit/>
          </a:bodyPr>
          <a:lstStyle/>
          <a:p>
            <a:r>
              <a:rPr lang="en-US" sz="2400" b="1" dirty="0">
                <a:latin typeface="Calibri Light" panose="020F0302020204030204" pitchFamily="34" charset="0"/>
                <a:cs typeface="Calibri Light" panose="020F0302020204030204" pitchFamily="34" charset="0"/>
              </a:rPr>
              <a:t>Operations </a:t>
            </a:r>
            <a:r>
              <a:rPr lang="en-US" sz="2400" dirty="0">
                <a:latin typeface="Calibri Light" panose="020F0302020204030204" pitchFamily="34" charset="0"/>
                <a:cs typeface="Calibri Light" panose="020F0302020204030204" pitchFamily="34" charset="0"/>
              </a:rPr>
              <a:t>— Effectiveness and efficiency of operations</a:t>
            </a:r>
          </a:p>
          <a:p>
            <a:r>
              <a:rPr lang="en-US" sz="2400" b="1" dirty="0">
                <a:solidFill>
                  <a:srgbClr val="FF0000"/>
                </a:solidFill>
                <a:latin typeface="Calibri Light" panose="020F0302020204030204" pitchFamily="34" charset="0"/>
                <a:cs typeface="Calibri Light" panose="020F0302020204030204" pitchFamily="34" charset="0"/>
              </a:rPr>
              <a:t>Reporting </a:t>
            </a:r>
            <a:r>
              <a:rPr lang="en-US" sz="2400" dirty="0">
                <a:solidFill>
                  <a:srgbClr val="FF0000"/>
                </a:solidFill>
                <a:latin typeface="Calibri Light" panose="020F0302020204030204" pitchFamily="34" charset="0"/>
                <a:cs typeface="Calibri Light" panose="020F0302020204030204" pitchFamily="34" charset="0"/>
              </a:rPr>
              <a:t>— Reliability of reporting for internal and external use</a:t>
            </a:r>
          </a:p>
          <a:p>
            <a:r>
              <a:rPr lang="en-US" sz="2400" b="1" dirty="0">
                <a:solidFill>
                  <a:srgbClr val="FF0000"/>
                </a:solidFill>
                <a:latin typeface="Calibri Light" panose="020F0302020204030204" pitchFamily="34" charset="0"/>
                <a:cs typeface="Calibri Light" panose="020F0302020204030204" pitchFamily="34" charset="0"/>
              </a:rPr>
              <a:t>Compliance </a:t>
            </a:r>
            <a:r>
              <a:rPr lang="en-US" sz="2400" dirty="0">
                <a:solidFill>
                  <a:srgbClr val="FF0000"/>
                </a:solidFill>
                <a:latin typeface="Calibri Light" panose="020F0302020204030204" pitchFamily="34" charset="0"/>
                <a:cs typeface="Calibri Light" panose="020F0302020204030204" pitchFamily="34" charset="0"/>
              </a:rPr>
              <a:t>— Compliance with applicable laws and regulations</a:t>
            </a:r>
          </a:p>
        </p:txBody>
      </p:sp>
    </p:spTree>
    <p:extLst>
      <p:ext uri="{BB962C8B-B14F-4D97-AF65-F5344CB8AC3E}">
        <p14:creationId xmlns:p14="http://schemas.microsoft.com/office/powerpoint/2010/main" val="240155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sz="2800" dirty="0" smtClean="0"/>
              <a:t>Internal Controls over Financial Reporting</a:t>
            </a:r>
            <a:endParaRPr lang="en-US" sz="2800" dirty="0"/>
          </a:p>
        </p:txBody>
      </p:sp>
      <p:sp>
        <p:nvSpPr>
          <p:cNvPr id="2" name="Slide Number Placeholder 1"/>
          <p:cNvSpPr>
            <a:spLocks noGrp="1"/>
          </p:cNvSpPr>
          <p:nvPr>
            <p:ph type="sldNum" sz="quarter" idx="12"/>
          </p:nvPr>
        </p:nvSpPr>
        <p:spPr/>
        <p:txBody>
          <a:bodyPr/>
          <a:lstStyle/>
          <a:p>
            <a:fld id="{2EE9643E-C717-4BB6-89A0-1800B25EB49E}" type="slidenum">
              <a:rPr lang="en-US" smtClean="0">
                <a:solidFill>
                  <a:srgbClr val="000000">
                    <a:tint val="75000"/>
                  </a:srgbClr>
                </a:solidFill>
              </a:rPr>
              <a:pPr/>
              <a:t>9</a:t>
            </a:fld>
            <a:endParaRPr lang="en-US" dirty="0">
              <a:solidFill>
                <a:srgbClr val="000000">
                  <a:tint val="75000"/>
                </a:srgbClr>
              </a:solidFill>
            </a:endParaRPr>
          </a:p>
        </p:txBody>
      </p:sp>
    </p:spTree>
    <p:extLst>
      <p:ext uri="{BB962C8B-B14F-4D97-AF65-F5344CB8AC3E}">
        <p14:creationId xmlns:p14="http://schemas.microsoft.com/office/powerpoint/2010/main" val="2962459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DW-106_Powerpoint_Theme">
  <a:themeElements>
    <a:clrScheme name="REDW Theme Colors">
      <a:dk1>
        <a:srgbClr val="000000"/>
      </a:dk1>
      <a:lt1>
        <a:srgbClr val="FFFFFF"/>
      </a:lt1>
      <a:dk2>
        <a:srgbClr val="0570B8"/>
      </a:dk2>
      <a:lt2>
        <a:srgbClr val="0093D0"/>
      </a:lt2>
      <a:accent1>
        <a:srgbClr val="4A4A4A"/>
      </a:accent1>
      <a:accent2>
        <a:srgbClr val="6D6D6D"/>
      </a:accent2>
      <a:accent3>
        <a:srgbClr val="B9C850"/>
      </a:accent3>
      <a:accent4>
        <a:srgbClr val="004F70"/>
      </a:accent4>
      <a:accent5>
        <a:srgbClr val="D07421"/>
      </a:accent5>
      <a:accent6>
        <a:srgbClr val="145C8D"/>
      </a:accent6>
      <a:hlink>
        <a:srgbClr val="B9C850"/>
      </a:hlink>
      <a:folHlink>
        <a:srgbClr val="D07421"/>
      </a:folHlink>
    </a:clrScheme>
    <a:fontScheme name="Custom 2">
      <a:majorFont>
        <a:latin typeface="Segoe UI"/>
        <a:ea typeface=""/>
        <a:cs typeface=""/>
      </a:majorFont>
      <a:minorFont>
        <a:latin typeface="Segoe UI Light "/>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9974</TotalTime>
  <Words>1818</Words>
  <Application>Microsoft Office PowerPoint</Application>
  <PresentationFormat>On-screen Show (4:3)</PresentationFormat>
  <Paragraphs>280</Paragraphs>
  <Slides>38</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ＭＳ Ｐゴシック</vt:lpstr>
      <vt:lpstr>Arial</vt:lpstr>
      <vt:lpstr>Avenir LT Std 45 Book</vt:lpstr>
      <vt:lpstr>Avenir LT Std 55 Roman</vt:lpstr>
      <vt:lpstr>Avenir LT Std 65 Medium</vt:lpstr>
      <vt:lpstr>Avenir LT Std 95 Black</vt:lpstr>
      <vt:lpstr>Calibri</vt:lpstr>
      <vt:lpstr>Calibri Light</vt:lpstr>
      <vt:lpstr>Courier New</vt:lpstr>
      <vt:lpstr>Frutiger 45 Light</vt:lpstr>
      <vt:lpstr>Segoe UI</vt:lpstr>
      <vt:lpstr>Segoe UI Light </vt:lpstr>
      <vt:lpstr>Segoe UI Semibold</vt:lpstr>
      <vt:lpstr>Wingdings</vt:lpstr>
      <vt:lpstr>REDW-106_Powerpoint_Theme</vt:lpstr>
      <vt:lpstr>Internal Controls – An Auditor’s Perspective</vt:lpstr>
      <vt:lpstr>REDW – State and Local Government  Experts</vt:lpstr>
      <vt:lpstr>Learning Objectives</vt:lpstr>
      <vt:lpstr>Polling Question #1</vt:lpstr>
      <vt:lpstr>Internal Control Definition</vt:lpstr>
      <vt:lpstr>Achieving Objectives through Internal Controls</vt:lpstr>
      <vt:lpstr>Internal Control Objectives</vt:lpstr>
      <vt:lpstr>Primary Focus During the Year-end Audit</vt:lpstr>
      <vt:lpstr>PowerPoint Presentation</vt:lpstr>
      <vt:lpstr>Polling Question #2</vt:lpstr>
      <vt:lpstr>Audit Risk Model</vt:lpstr>
      <vt:lpstr>Impact of controls on an audit</vt:lpstr>
      <vt:lpstr>Purpose of Controls</vt:lpstr>
      <vt:lpstr>Purpose of Controls (continued) </vt:lpstr>
      <vt:lpstr>Components of Internal Controls</vt:lpstr>
      <vt:lpstr>Common Auditor Procedures</vt:lpstr>
      <vt:lpstr>Typical Relevant Internal Controls</vt:lpstr>
      <vt:lpstr>Polling Question #3</vt:lpstr>
      <vt:lpstr>Control Deficiency Definitions</vt:lpstr>
      <vt:lpstr>Reporting Requirements</vt:lpstr>
      <vt:lpstr>PowerPoint Presentation</vt:lpstr>
      <vt:lpstr>Uniform Guidance Internal Control Requirements</vt:lpstr>
      <vt:lpstr>Objectives of Internal Control Over Compliance</vt:lpstr>
      <vt:lpstr>Objectives of Internal Control Over Compliance</vt:lpstr>
      <vt:lpstr>Summary of Compliance Requirements</vt:lpstr>
      <vt:lpstr>Summary of Green Book and COSO Components &amp; Principles  of Internal Control</vt:lpstr>
      <vt:lpstr>Examples of Relevant Controls to Ensure Compliance</vt:lpstr>
      <vt:lpstr>Polling Question #4</vt:lpstr>
      <vt:lpstr>Common Auditor Procedures</vt:lpstr>
      <vt:lpstr>Report on Internal Controls over Compliance Required by the Uniform Guidance</vt:lpstr>
      <vt:lpstr>PowerPoint Presentation</vt:lpstr>
      <vt:lpstr>COVID-19 Internal Control Considerations</vt:lpstr>
      <vt:lpstr>COVID-19 Internal Control Considerations</vt:lpstr>
      <vt:lpstr>COVID-19 Internal Control Considerations</vt:lpstr>
      <vt:lpstr>Polling Question #5</vt:lpstr>
      <vt:lpstr>Resources</vt:lpstr>
      <vt:lpstr>PowerPoint Presentation</vt:lpstr>
      <vt:lpstr> Thank you!</vt:lpstr>
    </vt:vector>
  </TitlesOfParts>
  <Company>REDW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Employee Benefit Plans</dc:title>
  <dc:creator>Wesley Burghardt</dc:creator>
  <cp:lastModifiedBy>Stephen Montoya</cp:lastModifiedBy>
  <cp:revision>383</cp:revision>
  <cp:lastPrinted>2020-10-19T22:38:08Z</cp:lastPrinted>
  <dcterms:created xsi:type="dcterms:W3CDTF">2011-10-17T16:55:24Z</dcterms:created>
  <dcterms:modified xsi:type="dcterms:W3CDTF">2021-04-01T21:59:07Z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bName">
    <vt:lpwstr>Coaching and Developing Talent</vt:lpwstr>
  </property>
  <property fmtid="{D5CDD505-2E9C-101B-9397-08002B2CF9AE}" pid="3" name="tabIndex">
    <vt:lpwstr>006</vt:lpwstr>
  </property>
  <property fmtid="{D5CDD505-2E9C-101B-9397-08002B2CF9AE}" pid="4" name="workpaperIndex">
    <vt:lpwstr>006.01</vt:lpwstr>
  </property>
</Properties>
</file>