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746" r:id="rId5"/>
  </p:sldMasterIdLst>
  <p:notesMasterIdLst>
    <p:notesMasterId r:id="rId41"/>
  </p:notesMasterIdLst>
  <p:handoutMasterIdLst>
    <p:handoutMasterId r:id="rId42"/>
  </p:handoutMasterIdLst>
  <p:sldIdLst>
    <p:sldId id="256" r:id="rId6"/>
    <p:sldId id="258" r:id="rId7"/>
    <p:sldId id="331" r:id="rId8"/>
    <p:sldId id="336" r:id="rId9"/>
    <p:sldId id="348" r:id="rId10"/>
    <p:sldId id="337" r:id="rId11"/>
    <p:sldId id="332" r:id="rId12"/>
    <p:sldId id="333" r:id="rId13"/>
    <p:sldId id="335" r:id="rId14"/>
    <p:sldId id="334" r:id="rId15"/>
    <p:sldId id="340" r:id="rId16"/>
    <p:sldId id="303" r:id="rId17"/>
    <p:sldId id="298" r:id="rId18"/>
    <p:sldId id="302" r:id="rId19"/>
    <p:sldId id="351" r:id="rId20"/>
    <p:sldId id="299" r:id="rId21"/>
    <p:sldId id="316" r:id="rId22"/>
    <p:sldId id="349" r:id="rId23"/>
    <p:sldId id="354" r:id="rId24"/>
    <p:sldId id="343" r:id="rId25"/>
    <p:sldId id="344" r:id="rId26"/>
    <p:sldId id="318" r:id="rId27"/>
    <p:sldId id="352" r:id="rId28"/>
    <p:sldId id="339" r:id="rId29"/>
    <p:sldId id="345" r:id="rId30"/>
    <p:sldId id="329" r:id="rId31"/>
    <p:sldId id="301" r:id="rId32"/>
    <p:sldId id="347" r:id="rId33"/>
    <p:sldId id="346" r:id="rId34"/>
    <p:sldId id="314" r:id="rId35"/>
    <p:sldId id="342" r:id="rId36"/>
    <p:sldId id="350" r:id="rId37"/>
    <p:sldId id="310" r:id="rId38"/>
    <p:sldId id="353" r:id="rId39"/>
    <p:sldId id="31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80DA05-3E73-4F4A-9F87-F1D4845F03DD}">
          <p14:sldIdLst>
            <p14:sldId id="256"/>
            <p14:sldId id="258"/>
            <p14:sldId id="331"/>
            <p14:sldId id="336"/>
            <p14:sldId id="348"/>
            <p14:sldId id="337"/>
            <p14:sldId id="332"/>
            <p14:sldId id="333"/>
            <p14:sldId id="335"/>
            <p14:sldId id="334"/>
            <p14:sldId id="340"/>
            <p14:sldId id="303"/>
            <p14:sldId id="298"/>
            <p14:sldId id="302"/>
            <p14:sldId id="351"/>
            <p14:sldId id="299"/>
            <p14:sldId id="316"/>
            <p14:sldId id="349"/>
            <p14:sldId id="354"/>
            <p14:sldId id="343"/>
            <p14:sldId id="344"/>
            <p14:sldId id="318"/>
            <p14:sldId id="352"/>
            <p14:sldId id="339"/>
            <p14:sldId id="345"/>
            <p14:sldId id="329"/>
            <p14:sldId id="301"/>
            <p14:sldId id="347"/>
            <p14:sldId id="346"/>
            <p14:sldId id="314"/>
            <p14:sldId id="342"/>
            <p14:sldId id="350"/>
            <p14:sldId id="310"/>
            <p14:sldId id="353"/>
            <p14:sldId id="31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53"/>
    <a:srgbClr val="AC3804"/>
    <a:srgbClr val="04548A"/>
    <a:srgbClr val="00A6B8"/>
    <a:srgbClr val="92D050"/>
    <a:srgbClr val="89CC40"/>
    <a:srgbClr val="FF9900"/>
    <a:srgbClr val="BC3D04"/>
    <a:srgbClr val="00B8B4"/>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76460" autoAdjust="0"/>
  </p:normalViewPr>
  <p:slideViewPr>
    <p:cSldViewPr>
      <p:cViewPr varScale="1">
        <p:scale>
          <a:sx n="90" d="100"/>
          <a:sy n="90" d="100"/>
        </p:scale>
        <p:origin x="376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190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14C971A-9956-499D-B406-5B8E452C8F3F}" type="datetimeFigureOut">
              <a:rPr lang="en-US" smtClean="0"/>
              <a:t>4/1/2021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2F988C-4ECC-498B-B51E-8CE73E8A0716}" type="slidenum">
              <a:rPr lang="en-US" smtClean="0"/>
              <a:t>‹#›</a:t>
            </a:fld>
            <a:endParaRPr lang="en-US" dirty="0"/>
          </a:p>
        </p:txBody>
      </p:sp>
    </p:spTree>
    <p:extLst>
      <p:ext uri="{BB962C8B-B14F-4D97-AF65-F5344CB8AC3E}">
        <p14:creationId xmlns:p14="http://schemas.microsoft.com/office/powerpoint/2010/main" val="33908930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95EDC4B-1122-448F-81A6-DED5628F5E3E}" type="datetimeFigureOut">
              <a:rPr lang="en-US" smtClean="0"/>
              <a:t>4/1/2021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B0F3D30-2C76-43E8-8DF0-A9B013FF9B21}" type="slidenum">
              <a:rPr lang="en-US" smtClean="0"/>
              <a:t>‹#›</a:t>
            </a:fld>
            <a:endParaRPr lang="en-US" dirty="0"/>
          </a:p>
        </p:txBody>
      </p:sp>
    </p:spTree>
    <p:extLst>
      <p:ext uri="{BB962C8B-B14F-4D97-AF65-F5344CB8AC3E}">
        <p14:creationId xmlns:p14="http://schemas.microsoft.com/office/powerpoint/2010/main" val="61278596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654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10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493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850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12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0043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13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708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8379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49DE56-3C8A-4154-9C7A-0CAA1C479799}" type="slidenum">
              <a:rPr lang="en-US" smtClean="0"/>
              <a:t>15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216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16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0509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8667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B0F3D30-2C76-43E8-8DF0-A9B013FF9B21}" type="slidenum">
              <a:rPr lang="en-US" smtClean="0"/>
              <a:t>18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4048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874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dirty="0" smtClean="0"/>
          </a:p>
        </p:txBody>
      </p:sp>
      <p:sp>
        <p:nvSpPr>
          <p:cNvPr id="4" name="Slide Number Placeholder 3"/>
          <p:cNvSpPr>
            <a:spLocks noGrp="1"/>
          </p:cNvSpPr>
          <p:nvPr>
            <p:ph type="sldNum" sz="quarter" idx="10"/>
          </p:nvPr>
        </p:nvSpPr>
        <p:spPr/>
        <p:txBody>
          <a:bodyPr/>
          <a:lstStyle/>
          <a:p>
            <a:fld id="{DB0F3D30-2C76-43E8-8DF0-A9B013FF9B21}"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1288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20565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definition of time management, do you</a:t>
            </a:r>
            <a:r>
              <a:rPr lang="en-US" baseline="0" dirty="0" smtClean="0"/>
              <a:t> feel like you manage your time well?</a:t>
            </a:r>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94649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5887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43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0068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wrong</a:t>
            </a:r>
            <a:r>
              <a:rPr lang="en-US" baseline="0" dirty="0" smtClean="0"/>
              <a:t> answer</a:t>
            </a:r>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56787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B0F3D30-2C76-43E8-8DF0-A9B013FF9B21}" type="slidenum">
              <a:rPr lang="en-US" smtClean="0"/>
              <a:t>26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81491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0F3D30-2C76-43E8-8DF0-A9B013FF9B21}" type="slidenum">
              <a:rPr lang="en-US" smtClean="0"/>
              <a:t>27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5768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wrong</a:t>
            </a:r>
            <a:r>
              <a:rPr lang="en-US" baseline="0" dirty="0" smtClean="0"/>
              <a:t> answer</a:t>
            </a:r>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28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3355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B0F3D30-2C76-43E8-8DF0-A9B013FF9B21}" type="slidenum">
              <a:rPr lang="en-US" smtClean="0"/>
              <a:t>29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5354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4033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30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981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willing to share? This is an example that Emily and I put together</a:t>
            </a:r>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31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33931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1F60F8-D913-47E0-BB35-A8D18EA2DF05}" type="slidenum">
              <a:rPr lang="en-US" smtClean="0"/>
              <a:t>32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23575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a:p>
        </p:txBody>
      </p:sp>
      <p:sp>
        <p:nvSpPr>
          <p:cNvPr id="4" name="Slide Number Placeholder 3"/>
          <p:cNvSpPr>
            <a:spLocks noGrp="1"/>
          </p:cNvSpPr>
          <p:nvPr>
            <p:ph type="sldNum" sz="quarter" idx="10"/>
          </p:nvPr>
        </p:nvSpPr>
        <p:spPr/>
        <p:txBody>
          <a:bodyPr/>
          <a:lstStyle/>
          <a:p>
            <a:fld id="{D21F60F8-D913-47E0-BB35-A8D18EA2DF05}" type="slidenum">
              <a:rPr lang="en-US" smtClean="0"/>
              <a:t>33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74391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kern="1200" dirty="0" smtClean="0">
              <a:solidFill>
                <a:schemeClr val="tx1"/>
              </a:solidFill>
              <a:effectLst/>
              <a:latin typeface="+mn-lt"/>
              <a:ea typeface="+mn-ea"/>
              <a:cs typeface="+mn-cs"/>
            </a:endParaRPr>
          </a:p>
          <a:p>
            <a:pPr marL="228600" indent="-228600">
              <a:buFontTx/>
              <a:buAutoNum type="arabicPeriod"/>
            </a:pPr>
            <a:endParaRPr lang="en-US" b="1" dirty="0"/>
          </a:p>
        </p:txBody>
      </p:sp>
      <p:sp>
        <p:nvSpPr>
          <p:cNvPr id="4" name="Slide Number Placeholder 3"/>
          <p:cNvSpPr>
            <a:spLocks noGrp="1"/>
          </p:cNvSpPr>
          <p:nvPr>
            <p:ph type="sldNum" sz="quarter" idx="10"/>
          </p:nvPr>
        </p:nvSpPr>
        <p:spPr/>
        <p:txBody>
          <a:bodyPr/>
          <a:lstStyle/>
          <a:p>
            <a:fld id="{D21F60F8-D913-47E0-BB35-A8D18EA2DF05}" type="slidenum">
              <a:rPr lang="en-US" smtClean="0"/>
              <a:t>34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64523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35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4124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5323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wrong answer</a:t>
            </a:r>
            <a:endParaRPr lang="en-US" dirty="0"/>
          </a:p>
        </p:txBody>
      </p:sp>
      <p:sp>
        <p:nvSpPr>
          <p:cNvPr id="4" name="Slide Number Placeholder 3"/>
          <p:cNvSpPr>
            <a:spLocks noGrp="1"/>
          </p:cNvSpPr>
          <p:nvPr>
            <p:ph type="sldNum" sz="quarter" idx="10"/>
          </p:nvPr>
        </p:nvSpPr>
        <p:spPr/>
        <p:txBody>
          <a:bodyPr/>
          <a:lstStyle/>
          <a:p>
            <a:fld id="{DB0F3D30-2C76-43E8-8DF0-A9B013FF9B21}" type="slidenum">
              <a:rPr lang="en-US" smtClean="0"/>
              <a:t>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245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61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21F60F8-D913-47E0-BB35-A8D18EA2DF05}" type="slidenum">
              <a:rPr lang="en-US" smtClean="0"/>
              <a:t>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7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1F60F8-D913-47E0-BB35-A8D18EA2DF05}" type="slidenum">
              <a:rPr lang="en-US" smtClean="0"/>
              <a:t>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19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1" dirty="0"/>
          </a:p>
        </p:txBody>
      </p:sp>
      <p:sp>
        <p:nvSpPr>
          <p:cNvPr id="4" name="Slide Number Placeholder 3"/>
          <p:cNvSpPr>
            <a:spLocks noGrp="1"/>
          </p:cNvSpPr>
          <p:nvPr>
            <p:ph type="sldNum" sz="quarter" idx="10"/>
          </p:nvPr>
        </p:nvSpPr>
        <p:spPr/>
        <p:txBody>
          <a:bodyPr/>
          <a:lstStyle/>
          <a:p>
            <a:fld id="{D21F60F8-D913-47E0-BB35-A8D18EA2DF05}" type="slidenum">
              <a:rPr lang="en-US" smtClean="0"/>
              <a:t>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2502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descr="REDW-106_PPTGeneralGraph_rgb.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49300" r="16357" b="1"/>
          <a:stretch/>
        </p:blipFill>
        <p:spPr>
          <a:xfrm>
            <a:off x="1" y="3729160"/>
            <a:ext cx="6864926" cy="3120778"/>
          </a:xfrm>
          <a:prstGeom prst="rect">
            <a:avLst/>
          </a:prstGeom>
        </p:spPr>
      </p:pic>
      <p:sp>
        <p:nvSpPr>
          <p:cNvPr id="12" name="Rectangle 11"/>
          <p:cNvSpPr/>
          <p:nvPr/>
        </p:nvSpPr>
        <p:spPr>
          <a:xfrm>
            <a:off x="0" y="1913469"/>
            <a:ext cx="9144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 name="Title 4"/>
          <p:cNvSpPr>
            <a:spLocks noGrp="1"/>
          </p:cNvSpPr>
          <p:nvPr>
            <p:ph type="title" hasCustomPrompt="1"/>
          </p:nvPr>
        </p:nvSpPr>
        <p:spPr>
          <a:xfrm>
            <a:off x="609600" y="685800"/>
            <a:ext cx="8229600" cy="1143000"/>
          </a:xfrm>
        </p:spPr>
        <p:txBody>
          <a:bodyPr/>
          <a:lstStyle>
            <a:lvl1pPr algn="r">
              <a:lnSpc>
                <a:spcPct val="100000"/>
              </a:lnSpc>
              <a:defRPr>
                <a:solidFill>
                  <a:srgbClr val="0570B8"/>
                </a:solidFill>
                <a:latin typeface="+mj-lt"/>
              </a:defRPr>
            </a:lvl1pPr>
          </a:lstStyle>
          <a:p>
            <a:r>
              <a:rPr lang="en-US" dirty="0" smtClean="0"/>
              <a:t>Click to add title</a:t>
            </a:r>
            <a:endParaRPr lang="en-US" dirty="0"/>
          </a:p>
        </p:txBody>
      </p:sp>
      <p:sp>
        <p:nvSpPr>
          <p:cNvPr id="8" name="Text Placeholder 7"/>
          <p:cNvSpPr>
            <a:spLocks noGrp="1"/>
          </p:cNvSpPr>
          <p:nvPr>
            <p:ph type="body" sz="quarter" idx="14" hasCustomPrompt="1"/>
          </p:nvPr>
        </p:nvSpPr>
        <p:spPr>
          <a:xfrm>
            <a:off x="2771775" y="4114800"/>
            <a:ext cx="6067426" cy="1981200"/>
          </a:xfrm>
        </p:spPr>
        <p:txBody>
          <a:bodyPr>
            <a:normAutofit/>
          </a:bodyPr>
          <a:lstStyle>
            <a:lvl1pPr marL="0" indent="0" algn="r">
              <a:buNone/>
              <a:defRPr sz="1800">
                <a:solidFill>
                  <a:schemeClr val="accent5"/>
                </a:solidFill>
              </a:defRPr>
            </a:lvl1pPr>
          </a:lstStyle>
          <a:p>
            <a:pPr lvl="0"/>
            <a:r>
              <a:rPr lang="en-US" dirty="0" smtClean="0"/>
              <a:t>Click to add copy</a:t>
            </a:r>
          </a:p>
        </p:txBody>
      </p:sp>
      <p:sp>
        <p:nvSpPr>
          <p:cNvPr id="9" name="Rectangle 8"/>
          <p:cNvSpPr/>
          <p:nvPr userDrawn="1"/>
        </p:nvSpPr>
        <p:spPr>
          <a:xfrm>
            <a:off x="0" y="6451684"/>
            <a:ext cx="9144000" cy="261610"/>
          </a:xfrm>
          <a:prstGeom prst="rect">
            <a:avLst/>
          </a:prstGeom>
        </p:spPr>
        <p:txBody>
          <a:bodyPr wrap="square">
            <a:spAutoFit/>
          </a:bodyPr>
          <a:lstStyle/>
          <a:p>
            <a:pPr algn="ctr"/>
            <a:r>
              <a:rPr lang="en-US" sz="1100" dirty="0" smtClean="0">
                <a:solidFill>
                  <a:schemeClr val="accent5"/>
                </a:solidFill>
              </a:rPr>
              <a:t>The </a:t>
            </a:r>
            <a:r>
              <a:rPr lang="en-US" sz="1100" dirty="0">
                <a:solidFill>
                  <a:schemeClr val="accent5"/>
                </a:solidFill>
              </a:rPr>
              <a:t>information provided herein is for informational purposes only and should not be construed as financial, investment, tax, accounting or legal advice.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05002"/>
            <a:ext cx="9144000" cy="1811867"/>
          </a:xfrm>
          <a:prstGeom prst="rect">
            <a:avLst/>
          </a:prstGeom>
        </p:spPr>
      </p:pic>
      <p:sp>
        <p:nvSpPr>
          <p:cNvPr id="6" name="Slide Number Placeholder 5"/>
          <p:cNvSpPr>
            <a:spLocks noGrp="1"/>
          </p:cNvSpPr>
          <p:nvPr>
            <p:ph type="sldNum" sz="quarter" idx="17"/>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300621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39030" y="714695"/>
            <a:ext cx="6941074" cy="505549"/>
          </a:xfrm>
        </p:spPr>
        <p:txBody>
          <a:bodyPr>
            <a:normAutofit/>
          </a:bodyPr>
          <a:lstStyle>
            <a:lvl1pPr marL="0" algn="l" defTabSz="914400" rtl="0" eaLnBrk="1" latinLnBrk="0" hangingPunct="1">
              <a:tabLst>
                <a:tab pos="6688138" algn="l"/>
              </a:tabLst>
              <a:defRPr lang="en-US" sz="16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3" name="Content Placeholder 2"/>
          <p:cNvSpPr>
            <a:spLocks noGrp="1"/>
          </p:cNvSpPr>
          <p:nvPr>
            <p:ph idx="1"/>
          </p:nvPr>
        </p:nvSpPr>
        <p:spPr>
          <a:xfrm>
            <a:off x="762000" y="1632467"/>
            <a:ext cx="7924800" cy="4692133"/>
          </a:xfrm>
        </p:spPr>
        <p:txBody>
          <a:bodyPr/>
          <a:lstStyle>
            <a:lvl1pPr marL="0" indent="0">
              <a:lnSpc>
                <a:spcPct val="110000"/>
              </a:lnSpc>
              <a:spcBef>
                <a:spcPts val="0"/>
              </a:spcBef>
              <a:spcAft>
                <a:spcPts val="600"/>
              </a:spcAft>
              <a:buFont typeface="Arial"/>
              <a:buNone/>
              <a:defRPr sz="2800" b="0" i="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nSpc>
                <a:spcPct val="110000"/>
              </a:lnSpc>
              <a:spcBef>
                <a:spcPts val="0"/>
              </a:spcBef>
              <a:spcAft>
                <a:spcPts val="600"/>
              </a:spcAft>
              <a:buFont typeface="Arial" panose="020B0604020202020204" pitchFamily="34" charset="0"/>
              <a:buChar char="•"/>
              <a:defRPr sz="2400" b="0" i="0">
                <a:solidFill>
                  <a:schemeClr val="bg2"/>
                </a:solidFill>
                <a:latin typeface="Calibri Light" panose="020F0302020204030204" pitchFamily="34" charset="0"/>
                <a:cs typeface="Calibri Light" panose="020F0302020204030204" pitchFamily="34" charset="0"/>
              </a:defRPr>
            </a:lvl2pPr>
            <a:lvl3pPr marL="1143000" indent="-228600">
              <a:lnSpc>
                <a:spcPct val="110000"/>
              </a:lnSpc>
              <a:spcBef>
                <a:spcPts val="0"/>
              </a:spcBef>
              <a:spcAft>
                <a:spcPts val="600"/>
              </a:spcAft>
              <a:buFont typeface="Courier New" panose="02070309020205020404" pitchFamily="49" charset="0"/>
              <a:buChar char="-"/>
              <a:defRPr sz="2000" b="0" i="0">
                <a:solidFill>
                  <a:schemeClr val="bg2"/>
                </a:solidFill>
                <a:latin typeface="Calibri Light" panose="020F0302020204030204" pitchFamily="34" charset="0"/>
                <a:cs typeface="Calibri Light" panose="020F0302020204030204" pitchFamily="34" charset="0"/>
              </a:defRPr>
            </a:lvl3pPr>
            <a:lvl4pPr marL="1600200" indent="-228600">
              <a:lnSpc>
                <a:spcPct val="110000"/>
              </a:lnSpc>
              <a:spcBef>
                <a:spcPts val="0"/>
              </a:spcBef>
              <a:spcAft>
                <a:spcPts val="600"/>
              </a:spcAft>
              <a:buFont typeface="Arial" panose="020B0604020202020204" pitchFamily="34" charset="0"/>
              <a:buChar char="•"/>
              <a:defRPr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600"/>
              </a:spcAft>
              <a:defRPr b="0" i="0">
                <a:solidFill>
                  <a:schemeClr val="bg2"/>
                </a:solidFill>
                <a:latin typeface="Calibri Light" panose="020F0302020204030204" pitchFamily="34" charset="0"/>
                <a:cs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649756" y="677756"/>
            <a:ext cx="1095970" cy="547985"/>
          </a:xfrm>
          <a:prstGeom prst="rect">
            <a:avLst/>
          </a:prstGeom>
        </p:spPr>
      </p:pic>
      <p:sp>
        <p:nvSpPr>
          <p:cNvPr id="5" name="Slide Number Placeholder 3"/>
          <p:cNvSpPr>
            <a:spLocks noGrp="1"/>
          </p:cNvSpPr>
          <p:nvPr>
            <p:ph type="sldNum" sz="quarter" idx="12"/>
          </p:nvPr>
        </p:nvSpPr>
        <p:spPr>
          <a:xfrm>
            <a:off x="6553200" y="6356352"/>
            <a:ext cx="2133600" cy="365125"/>
          </a:xfrm>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554127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p:cNvSpPr/>
          <p:nvPr userDrawn="1"/>
        </p:nvSpPr>
        <p:spPr>
          <a:xfrm>
            <a:off x="0" y="1913469"/>
            <a:ext cx="9144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 name="Title 4"/>
          <p:cNvSpPr>
            <a:spLocks noGrp="1"/>
          </p:cNvSpPr>
          <p:nvPr>
            <p:ph type="title" hasCustomPrompt="1"/>
          </p:nvPr>
        </p:nvSpPr>
        <p:spPr>
          <a:xfrm>
            <a:off x="609600" y="685800"/>
            <a:ext cx="8229600" cy="1143000"/>
          </a:xfrm>
          <a:prstGeom prst="rect">
            <a:avLst/>
          </a:prstGeom>
        </p:spPr>
        <p:txBody>
          <a:bodyPr/>
          <a:lstStyle>
            <a:lvl1pPr algn="r">
              <a:lnSpc>
                <a:spcPct val="100000"/>
              </a:lnSpc>
              <a:defRPr>
                <a:solidFill>
                  <a:srgbClr val="0570B8"/>
                </a:solidFill>
                <a:latin typeface="+mj-lt"/>
                <a:ea typeface="Segoe UI" panose="020B0502040204020203" pitchFamily="34" charset="0"/>
                <a:cs typeface="Segoe UI" panose="020B0502040204020203" pitchFamily="34" charset="0"/>
              </a:defRPr>
            </a:lvl1pPr>
          </a:lstStyle>
          <a:p>
            <a:r>
              <a:rPr lang="en-US" dirty="0" smtClean="0"/>
              <a:t>Click to add title</a:t>
            </a:r>
            <a:endParaRPr lang="en-US" dirty="0"/>
          </a:p>
        </p:txBody>
      </p:sp>
      <p:sp>
        <p:nvSpPr>
          <p:cNvPr id="8" name="Text Placeholder 7"/>
          <p:cNvSpPr>
            <a:spLocks noGrp="1"/>
          </p:cNvSpPr>
          <p:nvPr>
            <p:ph type="body" sz="quarter" idx="14" hasCustomPrompt="1"/>
          </p:nvPr>
        </p:nvSpPr>
        <p:spPr>
          <a:xfrm>
            <a:off x="2771774" y="4114800"/>
            <a:ext cx="6067425" cy="1981200"/>
          </a:xfrm>
          <a:prstGeom prst="rect">
            <a:avLst/>
          </a:prstGeom>
        </p:spPr>
        <p:txBody>
          <a:bodyPr>
            <a:normAutofit/>
          </a:bodyPr>
          <a:lstStyle>
            <a:lvl1pPr marL="0" indent="0" algn="r">
              <a:buNone/>
              <a:defRPr sz="18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Click to add copy</a:t>
            </a:r>
          </a:p>
        </p:txBody>
      </p:sp>
      <p:sp>
        <p:nvSpPr>
          <p:cNvPr id="9" name="Rectangle 8"/>
          <p:cNvSpPr/>
          <p:nvPr userDrawn="1"/>
        </p:nvSpPr>
        <p:spPr>
          <a:xfrm>
            <a:off x="0" y="6451684"/>
            <a:ext cx="9144000" cy="261610"/>
          </a:xfrm>
          <a:prstGeom prst="rect">
            <a:avLst/>
          </a:prstGeom>
        </p:spPr>
        <p:txBody>
          <a:bodyPr wrap="square">
            <a:spAutoFit/>
          </a:bodyPr>
          <a:lstStyle/>
          <a:p>
            <a:pPr algn="ctr"/>
            <a:r>
              <a:rPr lang="en-US" sz="1100" dirty="0" smtClean="0">
                <a:solidFill>
                  <a:schemeClr val="accent5"/>
                </a:solidFill>
              </a:rPr>
              <a:t>The </a:t>
            </a:r>
            <a:r>
              <a:rPr lang="en-US" sz="1100" dirty="0">
                <a:solidFill>
                  <a:schemeClr val="accent5"/>
                </a:solidFill>
              </a:rPr>
              <a:t>information provided herein is for informational purposes only and should not be construed as financial, investment, tax, accounting or legal advice.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05002"/>
            <a:ext cx="9144000" cy="1811867"/>
          </a:xfrm>
          <a:prstGeom prst="rect">
            <a:avLst/>
          </a:prstGeom>
        </p:spPr>
      </p:pic>
      <p:sp>
        <p:nvSpPr>
          <p:cNvPr id="3" name="Slide Number Placeholder 2"/>
          <p:cNvSpPr>
            <a:spLocks noGrp="1"/>
          </p:cNvSpPr>
          <p:nvPr>
            <p:ph type="sldNum" sz="quarter" idx="15"/>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04893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p:nvSpPr>
        <p:spPr>
          <a:xfrm>
            <a:off x="0" y="457200"/>
            <a:ext cx="9144000" cy="880532"/>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  </a:t>
            </a:r>
            <a:endParaRPr lang="en-US" sz="1800" dirty="0"/>
          </a:p>
        </p:txBody>
      </p:sp>
      <p:sp>
        <p:nvSpPr>
          <p:cNvPr id="13" name="Content Placeholder 2"/>
          <p:cNvSpPr>
            <a:spLocks noGrp="1"/>
          </p:cNvSpPr>
          <p:nvPr>
            <p:ph idx="1"/>
          </p:nvPr>
        </p:nvSpPr>
        <p:spPr>
          <a:xfrm>
            <a:off x="762000" y="1627910"/>
            <a:ext cx="7931674" cy="4692133"/>
          </a:xfrm>
          <a:prstGeom prst="rect">
            <a:avLst/>
          </a:prstGeom>
        </p:spPr>
        <p:txBody>
          <a:bodyPr/>
          <a:lstStyle>
            <a:lvl1pPr marL="0" indent="0">
              <a:lnSpc>
                <a:spcPct val="110000"/>
              </a:lnSpc>
              <a:spcBef>
                <a:spcPts val="0"/>
              </a:spcBef>
              <a:spcAft>
                <a:spcPts val="600"/>
              </a:spcAft>
              <a:buFont typeface="Arial"/>
              <a:buNone/>
              <a:defRPr sz="2800" b="0" i="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nSpc>
                <a:spcPct val="110000"/>
              </a:lnSpc>
              <a:spcBef>
                <a:spcPts val="0"/>
              </a:spcBef>
              <a:spcAft>
                <a:spcPts val="600"/>
              </a:spcAft>
              <a:buFont typeface="Arial" panose="020B0604020202020204" pitchFamily="34" charset="0"/>
              <a:buChar char="•"/>
              <a:defRPr sz="2400" b="0" i="0">
                <a:solidFill>
                  <a:schemeClr val="bg2"/>
                </a:solidFill>
                <a:latin typeface="Calibri Light" panose="020F0302020204030204" pitchFamily="34" charset="0"/>
                <a:cs typeface="Calibri Light" panose="020F0302020204030204" pitchFamily="34" charset="0"/>
              </a:defRPr>
            </a:lvl2pPr>
            <a:lvl3pPr marL="1143000" indent="-228600">
              <a:lnSpc>
                <a:spcPct val="110000"/>
              </a:lnSpc>
              <a:spcBef>
                <a:spcPts val="0"/>
              </a:spcBef>
              <a:spcAft>
                <a:spcPts val="600"/>
              </a:spcAft>
              <a:buFont typeface="Courier New" panose="02070309020205020404" pitchFamily="49" charset="0"/>
              <a:buChar char="-"/>
              <a:defRPr sz="2000" b="0" i="0">
                <a:solidFill>
                  <a:schemeClr val="bg2"/>
                </a:solidFill>
                <a:latin typeface="Calibri Light" panose="020F0302020204030204" pitchFamily="34" charset="0"/>
                <a:cs typeface="Calibri Light" panose="020F0302020204030204" pitchFamily="34" charset="0"/>
              </a:defRPr>
            </a:lvl3pPr>
            <a:lvl4pPr marL="1600200" indent="-228600">
              <a:lnSpc>
                <a:spcPct val="110000"/>
              </a:lnSpc>
              <a:spcBef>
                <a:spcPts val="0"/>
              </a:spcBef>
              <a:spcAft>
                <a:spcPts val="600"/>
              </a:spcAft>
              <a:buFont typeface="Arial" panose="020B0604020202020204" pitchFamily="34" charset="0"/>
              <a:buChar char="•"/>
              <a:defRPr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600"/>
              </a:spcAft>
              <a:defRPr b="0" i="0">
                <a:solidFill>
                  <a:schemeClr val="bg2"/>
                </a:solidFill>
                <a:latin typeface="Calibri Light" panose="020F0302020204030204" pitchFamily="34" charset="0"/>
                <a:cs typeface="Calibri Light" panose="020F0302020204030204" pitchFamily="34" charset="0"/>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9144000" cy="880533"/>
          </a:xfrm>
          <a:prstGeom prst="rect">
            <a:avLst/>
          </a:prstGeom>
        </p:spPr>
      </p:pic>
      <p:sp>
        <p:nvSpPr>
          <p:cNvPr id="7" name="Title 1"/>
          <p:cNvSpPr>
            <a:spLocks noGrp="1"/>
          </p:cNvSpPr>
          <p:nvPr>
            <p:ph type="title" hasCustomPrompt="1"/>
          </p:nvPr>
        </p:nvSpPr>
        <p:spPr>
          <a:xfrm>
            <a:off x="1828800" y="685802"/>
            <a:ext cx="6941074" cy="505549"/>
          </a:xfrm>
        </p:spPr>
        <p:txBody>
          <a:bodyPr>
            <a:normAutofit/>
          </a:bodyPr>
          <a:lstStyle>
            <a:lvl1pPr marL="0" algn="l" defTabSz="914400" rtl="0" eaLnBrk="1" latinLnBrk="0" hangingPunct="1">
              <a:tabLst>
                <a:tab pos="6688138" algn="l"/>
              </a:tabLst>
              <a:defRPr lang="en-US" sz="16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3" name="Slide Number Placeholder 2"/>
          <p:cNvSpPr>
            <a:spLocks noGrp="1"/>
          </p:cNvSpPr>
          <p:nvPr>
            <p:ph type="sldNum" sz="quarter" idx="10"/>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44856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p:cNvSpPr/>
          <p:nvPr/>
        </p:nvSpPr>
        <p:spPr>
          <a:xfrm>
            <a:off x="0" y="1913469"/>
            <a:ext cx="9144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Content Placeholder 3"/>
          <p:cNvSpPr>
            <a:spLocks noGrp="1"/>
          </p:cNvSpPr>
          <p:nvPr>
            <p:ph sz="quarter" idx="10" hasCustomPrompt="1"/>
          </p:nvPr>
        </p:nvSpPr>
        <p:spPr>
          <a:xfrm>
            <a:off x="1752600" y="4191000"/>
            <a:ext cx="7010400" cy="2286000"/>
          </a:xfrm>
          <a:prstGeom prst="rect">
            <a:avLst/>
          </a:prstGeom>
        </p:spPr>
        <p:txBody>
          <a:bodyPr>
            <a:normAutofit/>
          </a:bodyPr>
          <a:lstStyle>
            <a:lvl2pPr marL="0" indent="0" algn="r">
              <a:buFont typeface="Arial" panose="020B0604020202020204" pitchFamily="34" charset="0"/>
              <a:buNone/>
              <a:defRPr sz="2000" baseline="0">
                <a:solidFill>
                  <a:schemeClr val="accent5"/>
                </a:solidFill>
                <a:latin typeface="+mj-lt"/>
              </a:defRPr>
            </a:lvl2pPr>
          </a:lstStyle>
          <a:p>
            <a:pPr lvl="1"/>
            <a:r>
              <a:rPr lang="en-US" dirty="0" smtClean="0"/>
              <a:t>Click to add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05002"/>
            <a:ext cx="9144000" cy="1811867"/>
          </a:xfrm>
          <a:prstGeom prst="rect">
            <a:avLst/>
          </a:prstGeom>
        </p:spPr>
      </p:pic>
      <p:sp>
        <p:nvSpPr>
          <p:cNvPr id="2" name="Title 1"/>
          <p:cNvSpPr>
            <a:spLocks noGrp="1"/>
          </p:cNvSpPr>
          <p:nvPr>
            <p:ph type="ctrTitle" hasCustomPrompt="1"/>
          </p:nvPr>
        </p:nvSpPr>
        <p:spPr>
          <a:xfrm>
            <a:off x="1752600" y="1905000"/>
            <a:ext cx="7010400" cy="1815694"/>
          </a:xfrm>
          <a:prstGeom prst="rect">
            <a:avLst/>
          </a:prstGeom>
        </p:spPr>
        <p:txBody>
          <a:bodyPr>
            <a:normAutofit/>
          </a:bodyPr>
          <a:lstStyle>
            <a:lvl1pPr algn="l">
              <a:lnSpc>
                <a:spcPts val="3800"/>
              </a:lnSpc>
              <a:defRPr sz="3600" b="0" i="0" spc="-6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15338862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10" name="Rectangle 9"/>
          <p:cNvSpPr/>
          <p:nvPr/>
        </p:nvSpPr>
        <p:spPr>
          <a:xfrm>
            <a:off x="0" y="457200"/>
            <a:ext cx="9144000" cy="880532"/>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  </a:t>
            </a:r>
            <a:endParaRPr lang="en-US" sz="1800" dirty="0"/>
          </a:p>
        </p:txBody>
      </p:sp>
      <p:sp>
        <p:nvSpPr>
          <p:cNvPr id="3" name="Picture Placeholder 2"/>
          <p:cNvSpPr>
            <a:spLocks noGrp="1"/>
          </p:cNvSpPr>
          <p:nvPr>
            <p:ph type="pic" sz="quarter" idx="10"/>
          </p:nvPr>
        </p:nvSpPr>
        <p:spPr>
          <a:xfrm>
            <a:off x="914400" y="1905000"/>
            <a:ext cx="1033272" cy="1371600"/>
          </a:xfrm>
          <a:prstGeom prst="rect">
            <a:avLst/>
          </a:prstGeom>
          <a:ln>
            <a:noFill/>
          </a:ln>
        </p:spPr>
        <p:txBody>
          <a:bodyPr>
            <a:normAutofit/>
          </a:bodyPr>
          <a:lstStyle>
            <a:lvl1pPr marL="0" indent="0">
              <a:buNone/>
              <a:defRPr sz="1200"/>
            </a:lvl1pPr>
          </a:lstStyle>
          <a:p>
            <a:r>
              <a:rPr lang="en-US" dirty="0" smtClean="0"/>
              <a:t>Click icon to add picture</a:t>
            </a:r>
            <a:endParaRPr lang="en-US" dirty="0"/>
          </a:p>
        </p:txBody>
      </p:sp>
      <p:sp>
        <p:nvSpPr>
          <p:cNvPr id="12" name="Picture Placeholder 2"/>
          <p:cNvSpPr>
            <a:spLocks noGrp="1"/>
          </p:cNvSpPr>
          <p:nvPr>
            <p:ph type="pic" sz="quarter" idx="11"/>
          </p:nvPr>
        </p:nvSpPr>
        <p:spPr>
          <a:xfrm>
            <a:off x="914400" y="3733800"/>
            <a:ext cx="1033272" cy="1371600"/>
          </a:xfrm>
          <a:prstGeom prst="rect">
            <a:avLst/>
          </a:prstGeom>
          <a:ln>
            <a:noFill/>
          </a:ln>
        </p:spPr>
        <p:txBody>
          <a:bodyPr>
            <a:normAutofit/>
          </a:bodyPr>
          <a:lstStyle>
            <a:lvl1pPr marL="0" indent="0">
              <a:buNone/>
              <a:defRPr sz="1200"/>
            </a:lvl1pPr>
          </a:lstStyle>
          <a:p>
            <a:r>
              <a:rPr lang="en-US" dirty="0" smtClean="0"/>
              <a:t>Click icon to add picture</a:t>
            </a:r>
            <a:endParaRPr lang="en-US" dirty="0"/>
          </a:p>
        </p:txBody>
      </p:sp>
      <p:sp>
        <p:nvSpPr>
          <p:cNvPr id="5" name="Text Placeholder 4"/>
          <p:cNvSpPr>
            <a:spLocks noGrp="1"/>
          </p:cNvSpPr>
          <p:nvPr>
            <p:ph type="body" sz="quarter" idx="12"/>
          </p:nvPr>
        </p:nvSpPr>
        <p:spPr>
          <a:xfrm>
            <a:off x="2133600" y="2590800"/>
            <a:ext cx="3657600" cy="685800"/>
          </a:xfrm>
          <a:prstGeom prst="rect">
            <a:avLst/>
          </a:prstGeo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dirty="0" smtClean="0"/>
              <a:t>Click to edit</a:t>
            </a:r>
          </a:p>
        </p:txBody>
      </p:sp>
      <p:sp>
        <p:nvSpPr>
          <p:cNvPr id="14" name="Text Placeholder 13"/>
          <p:cNvSpPr>
            <a:spLocks noGrp="1"/>
          </p:cNvSpPr>
          <p:nvPr>
            <p:ph type="body" sz="quarter" idx="14"/>
          </p:nvPr>
        </p:nvSpPr>
        <p:spPr>
          <a:xfrm>
            <a:off x="2133600" y="1905000"/>
            <a:ext cx="3657600" cy="609600"/>
          </a:xfrm>
          <a:prstGeom prst="rect">
            <a:avLst/>
          </a:prstGeo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dirty="0" smtClean="0"/>
              <a:t>Click to edit</a:t>
            </a:r>
          </a:p>
        </p:txBody>
      </p:sp>
      <p:sp>
        <p:nvSpPr>
          <p:cNvPr id="15" name="Text Placeholder 4"/>
          <p:cNvSpPr>
            <a:spLocks noGrp="1"/>
          </p:cNvSpPr>
          <p:nvPr>
            <p:ph type="body" sz="quarter" idx="15"/>
          </p:nvPr>
        </p:nvSpPr>
        <p:spPr>
          <a:xfrm>
            <a:off x="2133600" y="4419600"/>
            <a:ext cx="3657600" cy="685800"/>
          </a:xfrm>
          <a:prstGeom prst="rect">
            <a:avLst/>
          </a:prstGeo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dirty="0" smtClean="0"/>
              <a:t>Click to edit</a:t>
            </a:r>
          </a:p>
        </p:txBody>
      </p:sp>
      <p:sp>
        <p:nvSpPr>
          <p:cNvPr id="16" name="Text Placeholder 13"/>
          <p:cNvSpPr>
            <a:spLocks noGrp="1"/>
          </p:cNvSpPr>
          <p:nvPr>
            <p:ph type="body" sz="quarter" idx="16"/>
          </p:nvPr>
        </p:nvSpPr>
        <p:spPr>
          <a:xfrm>
            <a:off x="2133600" y="3733800"/>
            <a:ext cx="3657600" cy="609600"/>
          </a:xfrm>
          <a:prstGeom prst="rect">
            <a:avLst/>
          </a:prstGeo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dirty="0" smtClean="0"/>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9144000" cy="880533"/>
          </a:xfrm>
          <a:prstGeom prst="rect">
            <a:avLst/>
          </a:prstGeom>
        </p:spPr>
      </p:pic>
      <p:sp>
        <p:nvSpPr>
          <p:cNvPr id="18" name="Title 1"/>
          <p:cNvSpPr>
            <a:spLocks noGrp="1"/>
          </p:cNvSpPr>
          <p:nvPr>
            <p:ph type="title" hasCustomPrompt="1"/>
          </p:nvPr>
        </p:nvSpPr>
        <p:spPr>
          <a:xfrm>
            <a:off x="1828800" y="685802"/>
            <a:ext cx="6941074" cy="505549"/>
          </a:xfrm>
        </p:spPr>
        <p:txBody>
          <a:bodyPr>
            <a:normAutofit/>
          </a:bodyPr>
          <a:lstStyle>
            <a:lvl1pPr marL="0" algn="l" defTabSz="914400" rtl="0" eaLnBrk="1" latinLnBrk="0" hangingPunct="1">
              <a:tabLst>
                <a:tab pos="6688138" algn="l"/>
              </a:tabLst>
              <a:defRPr lang="en-US" sz="16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4" name="Slide Number Placeholder 3"/>
          <p:cNvSpPr>
            <a:spLocks noGrp="1"/>
          </p:cNvSpPr>
          <p:nvPr>
            <p:ph type="sldNum" sz="quarter" idx="17"/>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64872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or Pictur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14400" y="609600"/>
            <a:ext cx="7086600" cy="533400"/>
          </a:xfrm>
          <a:prstGeom prst="rect">
            <a:avLst/>
          </a:prstGeom>
        </p:spPr>
        <p:txBody>
          <a:bodyPr>
            <a:noAutofit/>
          </a:bodyPr>
          <a:lstStyle>
            <a:lvl1pPr marL="0" indent="0">
              <a:buNone/>
              <a:defRPr sz="2000" baseline="0">
                <a:solidFill>
                  <a:srgbClr val="0093D0"/>
                </a:solidFill>
                <a:latin typeface="+mj-lt"/>
              </a:defRPr>
            </a:lvl1pPr>
          </a:lstStyle>
          <a:p>
            <a:pPr lvl="0"/>
            <a:r>
              <a:rPr lang="en-US" dirty="0" smtClean="0"/>
              <a:t>Chart Title</a:t>
            </a:r>
            <a:endParaRPr lang="en-US" dirty="0"/>
          </a:p>
        </p:txBody>
      </p:sp>
      <p:pic>
        <p:nvPicPr>
          <p:cNvPr id="4" name="Picture 3" descr="REDW_logo_notag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6958" y="6313109"/>
            <a:ext cx="1028700" cy="199598"/>
          </a:xfrm>
          <a:prstGeom prst="rect">
            <a:avLst/>
          </a:prstGeom>
        </p:spPr>
      </p:pic>
      <p:sp>
        <p:nvSpPr>
          <p:cNvPr id="6" name="Picture Placeholder 5"/>
          <p:cNvSpPr>
            <a:spLocks noGrp="1"/>
          </p:cNvSpPr>
          <p:nvPr>
            <p:ph type="pic" sz="quarter" idx="12"/>
          </p:nvPr>
        </p:nvSpPr>
        <p:spPr>
          <a:xfrm>
            <a:off x="914400" y="1219200"/>
            <a:ext cx="7086600" cy="4876800"/>
          </a:xfrm>
          <a:prstGeom prst="rect">
            <a:avLst/>
          </a:prstGeom>
        </p:spPr>
        <p:txBody>
          <a:bodyPr/>
          <a:lstStyle>
            <a:lvl1pPr marL="0" indent="0">
              <a:buNone/>
              <a:defRPr/>
            </a:lvl1pPr>
          </a:lstStyle>
          <a:p>
            <a:r>
              <a:rPr lang="en-US" dirty="0" smtClean="0"/>
              <a:t>Click icon to add picture</a:t>
            </a:r>
            <a:endParaRPr lang="en-US" dirty="0"/>
          </a:p>
        </p:txBody>
      </p:sp>
      <p:sp>
        <p:nvSpPr>
          <p:cNvPr id="2" name="Slide Number Placeholder 1"/>
          <p:cNvSpPr>
            <a:spLocks noGrp="1"/>
          </p:cNvSpPr>
          <p:nvPr>
            <p:ph type="sldNum" sz="quarter" idx="13"/>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972108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REDW_logo_notag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958" y="6313109"/>
            <a:ext cx="1028700" cy="199598"/>
          </a:xfrm>
          <a:prstGeom prst="rect">
            <a:avLst/>
          </a:prstGeom>
        </p:spPr>
      </p:pic>
      <p:sp>
        <p:nvSpPr>
          <p:cNvPr id="4" name="Content Placeholder 4"/>
          <p:cNvSpPr>
            <a:spLocks noGrp="1"/>
          </p:cNvSpPr>
          <p:nvPr>
            <p:ph sz="quarter" idx="10"/>
          </p:nvPr>
        </p:nvSpPr>
        <p:spPr>
          <a:xfrm>
            <a:off x="914400" y="838200"/>
            <a:ext cx="7772400" cy="5105400"/>
          </a:xfrm>
          <a:prstGeom prst="rect">
            <a:avLst/>
          </a:prstGeom>
        </p:spPr>
        <p:txBody>
          <a:bodyPr/>
          <a:lstStyle>
            <a:lvl1pPr marL="0" indent="0">
              <a:buFontTx/>
              <a:buNone/>
              <a:defRPr/>
            </a:lvl1pPr>
          </a:lstStyle>
          <a:p>
            <a:pPr lvl="0"/>
            <a:endParaRPr lang="en-US" dirty="0"/>
          </a:p>
        </p:txBody>
      </p:sp>
      <p:sp>
        <p:nvSpPr>
          <p:cNvPr id="3" name="Slide Number Placeholder 2"/>
          <p:cNvSpPr>
            <a:spLocks noGrp="1"/>
          </p:cNvSpPr>
          <p:nvPr>
            <p:ph type="sldNum" sz="quarter" idx="11"/>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865502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bout REDW">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370669"/>
            <a:ext cx="9144000" cy="1850571"/>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62202"/>
            <a:ext cx="9144000" cy="1845733"/>
          </a:xfrm>
          <a:prstGeom prst="rect">
            <a:avLst/>
          </a:prstGeom>
        </p:spPr>
      </p:pic>
      <p:sp>
        <p:nvSpPr>
          <p:cNvPr id="5" name="Text Placeholder 4"/>
          <p:cNvSpPr>
            <a:spLocks noGrp="1"/>
          </p:cNvSpPr>
          <p:nvPr>
            <p:ph type="body" sz="quarter" idx="11" hasCustomPrompt="1"/>
          </p:nvPr>
        </p:nvSpPr>
        <p:spPr>
          <a:xfrm>
            <a:off x="1981201" y="2370669"/>
            <a:ext cx="6836228" cy="1850571"/>
          </a:xfrm>
        </p:spPr>
        <p:txBody>
          <a:bodyPr anchor="ctr" anchorCtr="0">
            <a:noAutofit/>
          </a:bodyPr>
          <a:lstStyle>
            <a:lvl1pPr marL="0" indent="0">
              <a:lnSpc>
                <a:spcPts val="2200"/>
              </a:lnSpc>
              <a:spcBef>
                <a:spcPts val="0"/>
              </a:spcBef>
              <a:buNone/>
              <a:defRPr sz="14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SAMPLE PLACEHOLDER COPY ONLY – CLICK TO INSERT COPY</a:t>
            </a:r>
            <a:br>
              <a:rPr lang="en-US" dirty="0" smtClean="0"/>
            </a:br>
            <a:r>
              <a:rPr lang="en-US" dirty="0" smtClean="0"/>
              <a:t>From our Albuquerque headquarters and Phoenix office, we serve the tax, business and financial consulting needs of a wide range of clients, including publicly and privately held businesses, tribes and tribal enterprises, local and state government agencies, nonprofit organizations, healthcare and financial institutions, and individuals both regionally and nationally.</a:t>
            </a:r>
          </a:p>
        </p:txBody>
      </p:sp>
      <p:sp>
        <p:nvSpPr>
          <p:cNvPr id="3" name="Slide Number Placeholder 2"/>
          <p:cNvSpPr>
            <a:spLocks noGrp="1"/>
          </p:cNvSpPr>
          <p:nvPr>
            <p:ph type="sldNum" sz="quarter" idx="12"/>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455199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8637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32468"/>
            <a:ext cx="7924800" cy="4692133"/>
          </a:xfrm>
        </p:spPr>
        <p:txBody>
          <a:bodyPr/>
          <a:lstStyle>
            <a:lvl1pPr marL="0" indent="0">
              <a:lnSpc>
                <a:spcPct val="110000"/>
              </a:lnSpc>
              <a:spcBef>
                <a:spcPts val="0"/>
              </a:spcBef>
              <a:spcAft>
                <a:spcPts val="600"/>
              </a:spcAft>
              <a:buFont typeface="Arial"/>
              <a:buNone/>
              <a:defRPr sz="2800" b="0" i="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nSpc>
                <a:spcPct val="110000"/>
              </a:lnSpc>
              <a:spcBef>
                <a:spcPts val="0"/>
              </a:spcBef>
              <a:spcAft>
                <a:spcPts val="600"/>
              </a:spcAft>
              <a:buFont typeface="Arial" panose="020B0604020202020204" pitchFamily="34" charset="0"/>
              <a:buChar char="•"/>
              <a:defRPr sz="2400" b="0" i="0">
                <a:solidFill>
                  <a:schemeClr val="bg2"/>
                </a:solidFill>
                <a:latin typeface="Calibri Light" panose="020F0302020204030204" pitchFamily="34" charset="0"/>
                <a:cs typeface="Calibri Light" panose="020F0302020204030204" pitchFamily="34" charset="0"/>
              </a:defRPr>
            </a:lvl2pPr>
            <a:lvl3pPr marL="1143000" indent="-228600">
              <a:lnSpc>
                <a:spcPct val="110000"/>
              </a:lnSpc>
              <a:spcBef>
                <a:spcPts val="0"/>
              </a:spcBef>
              <a:spcAft>
                <a:spcPts val="600"/>
              </a:spcAft>
              <a:buFont typeface="Courier New" panose="02070309020205020404" pitchFamily="49" charset="0"/>
              <a:buChar char="-"/>
              <a:defRPr sz="2000" b="0" i="0">
                <a:solidFill>
                  <a:schemeClr val="bg2"/>
                </a:solidFill>
                <a:latin typeface="Calibri Light" panose="020F0302020204030204" pitchFamily="34" charset="0"/>
                <a:cs typeface="Calibri Light" panose="020F0302020204030204" pitchFamily="34" charset="0"/>
              </a:defRPr>
            </a:lvl3pPr>
            <a:lvl4pPr marL="1600200" indent="-228600">
              <a:lnSpc>
                <a:spcPct val="110000"/>
              </a:lnSpc>
              <a:spcBef>
                <a:spcPts val="0"/>
              </a:spcBef>
              <a:spcAft>
                <a:spcPts val="600"/>
              </a:spcAft>
              <a:buFont typeface="Arial" panose="020B0604020202020204" pitchFamily="34" charset="0"/>
              <a:buChar char="•"/>
              <a:defRPr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600"/>
              </a:spcAft>
              <a:defRPr b="0" i="0">
                <a:solidFill>
                  <a:schemeClr val="bg2"/>
                </a:solidFill>
                <a:latin typeface="Calibri Light" panose="020F0302020204030204" pitchFamily="34" charset="0"/>
                <a:cs typeface="Calibri Light" panose="020F0302020204030204" pitchFamily="34" charset="0"/>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9144000" cy="889000"/>
          </a:xfrm>
          <a:prstGeom prst="rect">
            <a:avLst/>
          </a:prstGeom>
        </p:spPr>
      </p:pic>
      <p:sp>
        <p:nvSpPr>
          <p:cNvPr id="7" name="Slide Number Placeholder 6"/>
          <p:cNvSpPr>
            <a:spLocks noGrp="1"/>
          </p:cNvSpPr>
          <p:nvPr>
            <p:ph type="sldNum" sz="quarter" idx="12"/>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62711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4934857" y="0"/>
            <a:ext cx="4209144" cy="1913466"/>
          </a:xfrm>
          <a:prstGeom prst="rect">
            <a:avLst/>
          </a:prstGeom>
        </p:spPr>
      </p:pic>
      <p:sp>
        <p:nvSpPr>
          <p:cNvPr id="12" name="Rectangle 11"/>
          <p:cNvSpPr/>
          <p:nvPr/>
        </p:nvSpPr>
        <p:spPr>
          <a:xfrm>
            <a:off x="0" y="1913469"/>
            <a:ext cx="9144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4" name="Content Placeholder 3"/>
          <p:cNvSpPr>
            <a:spLocks noGrp="1"/>
          </p:cNvSpPr>
          <p:nvPr>
            <p:ph sz="quarter" idx="10" hasCustomPrompt="1"/>
          </p:nvPr>
        </p:nvSpPr>
        <p:spPr>
          <a:xfrm>
            <a:off x="1752600" y="4191000"/>
            <a:ext cx="7010400" cy="2286000"/>
          </a:xfrm>
        </p:spPr>
        <p:txBody>
          <a:bodyPr>
            <a:normAutofit/>
          </a:bodyPr>
          <a:lstStyle>
            <a:lvl2pPr marL="0" indent="0" algn="r">
              <a:buFont typeface="Arial" panose="020B0604020202020204" pitchFamily="34" charset="0"/>
              <a:buNone/>
              <a:defRPr sz="2000" baseline="0">
                <a:solidFill>
                  <a:schemeClr val="accent5"/>
                </a:solidFill>
                <a:latin typeface="+mj-lt"/>
              </a:defRPr>
            </a:lvl2pPr>
          </a:lstStyle>
          <a:p>
            <a:pPr lvl="1"/>
            <a:r>
              <a:rPr lang="en-US" dirty="0" smtClean="0"/>
              <a:t>Click to add text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05002"/>
            <a:ext cx="9144000" cy="1811867"/>
          </a:xfrm>
          <a:prstGeom prst="rect">
            <a:avLst/>
          </a:prstGeom>
        </p:spPr>
      </p:pic>
      <p:sp>
        <p:nvSpPr>
          <p:cNvPr id="2" name="Title 1"/>
          <p:cNvSpPr>
            <a:spLocks noGrp="1"/>
          </p:cNvSpPr>
          <p:nvPr>
            <p:ph type="ctrTitle" hasCustomPrompt="1"/>
          </p:nvPr>
        </p:nvSpPr>
        <p:spPr>
          <a:xfrm>
            <a:off x="1752600" y="1905000"/>
            <a:ext cx="7010400" cy="1815694"/>
          </a:xfrm>
        </p:spPr>
        <p:txBody>
          <a:bodyPr>
            <a:normAutofit/>
          </a:bodyPr>
          <a:lstStyle>
            <a:lvl1pPr algn="l">
              <a:lnSpc>
                <a:spcPts val="3800"/>
              </a:lnSpc>
              <a:defRPr sz="3600" b="0" i="0" spc="-6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a:t>
            </a:r>
            <a:endParaRPr lang="en-US" dirty="0"/>
          </a:p>
        </p:txBody>
      </p:sp>
      <p:sp>
        <p:nvSpPr>
          <p:cNvPr id="7" name="Slide Number Placeholder 6"/>
          <p:cNvSpPr>
            <a:spLocks noGrp="1"/>
          </p:cNvSpPr>
          <p:nvPr>
            <p:ph type="sldNum" sz="quarter" idx="13"/>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905178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914400" y="1905000"/>
            <a:ext cx="1033272" cy="1371600"/>
          </a:xfrm>
          <a:ln>
            <a:noFill/>
          </a:ln>
        </p:spPr>
        <p:txBody>
          <a:bodyPr>
            <a:normAutofit/>
          </a:bodyPr>
          <a:lstStyle>
            <a:lvl1pPr marL="0" indent="0">
              <a:buNone/>
              <a:defRPr sz="1200"/>
            </a:lvl1pPr>
          </a:lstStyle>
          <a:p>
            <a:r>
              <a:rPr lang="en-US" dirty="0" smtClean="0"/>
              <a:t>Click icon to add picture</a:t>
            </a:r>
            <a:endParaRPr lang="en-US" dirty="0"/>
          </a:p>
        </p:txBody>
      </p:sp>
      <p:sp>
        <p:nvSpPr>
          <p:cNvPr id="6" name="Picture Placeholder 2"/>
          <p:cNvSpPr>
            <a:spLocks noGrp="1"/>
          </p:cNvSpPr>
          <p:nvPr>
            <p:ph type="pic" sz="quarter" idx="11"/>
          </p:nvPr>
        </p:nvSpPr>
        <p:spPr>
          <a:xfrm>
            <a:off x="914400" y="3733800"/>
            <a:ext cx="1033272" cy="1371600"/>
          </a:xfrm>
          <a:ln>
            <a:noFill/>
          </a:ln>
        </p:spPr>
        <p:txBody>
          <a:bodyPr>
            <a:normAutofit/>
          </a:bodyPr>
          <a:lstStyle>
            <a:lvl1pPr marL="0" indent="0">
              <a:buNone/>
              <a:defRPr sz="1200"/>
            </a:lvl1pPr>
          </a:lstStyle>
          <a:p>
            <a:r>
              <a:rPr lang="en-US" dirty="0" smtClean="0"/>
              <a:t>Click icon to add picture</a:t>
            </a:r>
            <a:endParaRPr lang="en-US" dirty="0"/>
          </a:p>
        </p:txBody>
      </p:sp>
      <p:sp>
        <p:nvSpPr>
          <p:cNvPr id="7" name="Text Placeholder 4"/>
          <p:cNvSpPr>
            <a:spLocks noGrp="1"/>
          </p:cNvSpPr>
          <p:nvPr>
            <p:ph type="body" sz="quarter" idx="12"/>
          </p:nvPr>
        </p:nvSpPr>
        <p:spPr>
          <a:xfrm>
            <a:off x="2133600" y="2590800"/>
            <a:ext cx="36576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dirty="0" smtClean="0"/>
              <a:t>Click to edit</a:t>
            </a:r>
          </a:p>
        </p:txBody>
      </p:sp>
      <p:sp>
        <p:nvSpPr>
          <p:cNvPr id="8" name="Text Placeholder 13"/>
          <p:cNvSpPr>
            <a:spLocks noGrp="1"/>
          </p:cNvSpPr>
          <p:nvPr>
            <p:ph type="body" sz="quarter" idx="14"/>
          </p:nvPr>
        </p:nvSpPr>
        <p:spPr>
          <a:xfrm>
            <a:off x="2133600" y="1905000"/>
            <a:ext cx="36576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dirty="0" smtClean="0"/>
              <a:t>Click to edit</a:t>
            </a:r>
          </a:p>
        </p:txBody>
      </p:sp>
      <p:sp>
        <p:nvSpPr>
          <p:cNvPr id="10" name="Text Placeholder 4"/>
          <p:cNvSpPr>
            <a:spLocks noGrp="1"/>
          </p:cNvSpPr>
          <p:nvPr>
            <p:ph type="body" sz="quarter" idx="15"/>
          </p:nvPr>
        </p:nvSpPr>
        <p:spPr>
          <a:xfrm>
            <a:off x="2133600" y="4419600"/>
            <a:ext cx="36576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dirty="0" smtClean="0"/>
              <a:t>Click to edit</a:t>
            </a:r>
          </a:p>
        </p:txBody>
      </p:sp>
      <p:sp>
        <p:nvSpPr>
          <p:cNvPr id="11" name="Text Placeholder 13"/>
          <p:cNvSpPr>
            <a:spLocks noGrp="1"/>
          </p:cNvSpPr>
          <p:nvPr>
            <p:ph type="body" sz="quarter" idx="16"/>
          </p:nvPr>
        </p:nvSpPr>
        <p:spPr>
          <a:xfrm>
            <a:off x="2133600" y="3733800"/>
            <a:ext cx="36576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dirty="0" smtClean="0"/>
              <a:t>Click to edit</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9144000" cy="889000"/>
          </a:xfrm>
          <a:prstGeom prst="rect">
            <a:avLst/>
          </a:prstGeom>
        </p:spPr>
      </p:pic>
      <p:sp>
        <p:nvSpPr>
          <p:cNvPr id="13" name="Title 1"/>
          <p:cNvSpPr>
            <a:spLocks noGrp="1"/>
          </p:cNvSpPr>
          <p:nvPr>
            <p:ph type="title" hasCustomPrompt="1"/>
          </p:nvPr>
        </p:nvSpPr>
        <p:spPr>
          <a:xfrm>
            <a:off x="1828800" y="685802"/>
            <a:ext cx="6941074" cy="505549"/>
          </a:xfrm>
        </p:spPr>
        <p:txBody>
          <a:bodyPr>
            <a:normAutofit/>
          </a:bodyPr>
          <a:lstStyle>
            <a:lvl1pPr marL="0" algn="l" defTabSz="914400" rtl="0" eaLnBrk="1" latinLnBrk="0" hangingPunct="1">
              <a:tabLst>
                <a:tab pos="6688138" algn="l"/>
              </a:tabLst>
              <a:defRPr lang="en-US" sz="16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9" name="Slide Number Placeholder 8"/>
          <p:cNvSpPr>
            <a:spLocks noGrp="1"/>
          </p:cNvSpPr>
          <p:nvPr>
            <p:ph type="sldNum" sz="quarter" idx="19"/>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473287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or Picture">
    <p:spTree>
      <p:nvGrpSpPr>
        <p:cNvPr id="1" name=""/>
        <p:cNvGrpSpPr/>
        <p:nvPr/>
      </p:nvGrpSpPr>
      <p:grpSpPr>
        <a:xfrm>
          <a:off x="0" y="0"/>
          <a:ext cx="0" cy="0"/>
          <a:chOff x="0" y="0"/>
          <a:chExt cx="0" cy="0"/>
        </a:xfrm>
      </p:grpSpPr>
      <p:pic>
        <p:nvPicPr>
          <p:cNvPr id="4" name="Picture 3"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1" y="3729160"/>
            <a:ext cx="6864926" cy="3120778"/>
          </a:xfrm>
          <a:prstGeom prst="rect">
            <a:avLst/>
          </a:prstGeom>
        </p:spPr>
      </p:pic>
      <p:pic>
        <p:nvPicPr>
          <p:cNvPr id="5" name="Picture 4" descr="REDW_logo_notag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66958" y="6313109"/>
            <a:ext cx="1028700" cy="199598"/>
          </a:xfrm>
          <a:prstGeom prst="rect">
            <a:avLst/>
          </a:prstGeom>
        </p:spPr>
      </p:pic>
      <p:sp>
        <p:nvSpPr>
          <p:cNvPr id="8" name="Text Placeholder 8"/>
          <p:cNvSpPr>
            <a:spLocks noGrp="1"/>
          </p:cNvSpPr>
          <p:nvPr>
            <p:ph type="body" sz="quarter" idx="11" hasCustomPrompt="1"/>
          </p:nvPr>
        </p:nvSpPr>
        <p:spPr>
          <a:xfrm>
            <a:off x="914400" y="609600"/>
            <a:ext cx="7086600" cy="533400"/>
          </a:xfrm>
        </p:spPr>
        <p:txBody>
          <a:bodyPr>
            <a:noAutofit/>
          </a:bodyPr>
          <a:lstStyle>
            <a:lvl1pPr marL="0" indent="0">
              <a:buNone/>
              <a:defRPr sz="2000" baseline="0">
                <a:solidFill>
                  <a:srgbClr val="0093D0"/>
                </a:solidFill>
                <a:latin typeface="+mj-lt"/>
              </a:defRPr>
            </a:lvl1pPr>
          </a:lstStyle>
          <a:p>
            <a:pPr lvl="0"/>
            <a:r>
              <a:rPr lang="en-US" dirty="0" smtClean="0"/>
              <a:t>Chart Title</a:t>
            </a:r>
            <a:endParaRPr lang="en-US" dirty="0"/>
          </a:p>
        </p:txBody>
      </p:sp>
      <p:sp>
        <p:nvSpPr>
          <p:cNvPr id="9" name="Picture Placeholder 5"/>
          <p:cNvSpPr>
            <a:spLocks noGrp="1"/>
          </p:cNvSpPr>
          <p:nvPr>
            <p:ph type="pic" sz="quarter" idx="12"/>
          </p:nvPr>
        </p:nvSpPr>
        <p:spPr>
          <a:xfrm>
            <a:off x="914400" y="1219200"/>
            <a:ext cx="7086600" cy="4876800"/>
          </a:xfrm>
        </p:spPr>
        <p:txBody>
          <a:bodyPr/>
          <a:lstStyle>
            <a:lvl1pPr marL="0" indent="0">
              <a:buNone/>
              <a:defRPr/>
            </a:lvl1pPr>
          </a:lstStyle>
          <a:p>
            <a:r>
              <a:rPr lang="en-US" dirty="0" smtClean="0"/>
              <a:t>Click icon to add picture</a:t>
            </a:r>
            <a:endParaRPr lang="en-US" dirty="0"/>
          </a:p>
        </p:txBody>
      </p:sp>
      <p:sp>
        <p:nvSpPr>
          <p:cNvPr id="6" name="Slide Number Placeholder 5"/>
          <p:cNvSpPr>
            <a:spLocks noGrp="1"/>
          </p:cNvSpPr>
          <p:nvPr>
            <p:ph type="sldNum" sz="quarter" idx="15"/>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114121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REDW_logo_notag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958" y="6313109"/>
            <a:ext cx="1028700" cy="199598"/>
          </a:xfrm>
          <a:prstGeom prst="rect">
            <a:avLst/>
          </a:prstGeom>
        </p:spPr>
      </p:pic>
      <p:pic>
        <p:nvPicPr>
          <p:cNvPr id="3" name="Picture 2" descr="REDW-106_PPTGeneralGraph_rgb.jpg"/>
          <p:cNvPicPr>
            <a:picLocks noChangeAspect="1"/>
          </p:cNvPicPr>
          <p:nvPr/>
        </p:nvPicPr>
        <p:blipFill rotWithShape="1">
          <a:blip r:embed="rId3" cstate="print">
            <a:extLst>
              <a:ext uri="{28A0092B-C50C-407E-A947-70E740481C1C}">
                <a14:useLocalDpi xmlns:a14="http://schemas.microsoft.com/office/drawing/2010/main" val="0"/>
              </a:ext>
            </a:extLst>
          </a:blip>
          <a:srcRect t="49300" r="16357" b="1"/>
          <a:stretch/>
        </p:blipFill>
        <p:spPr>
          <a:xfrm>
            <a:off x="1" y="3729160"/>
            <a:ext cx="6864926" cy="3120778"/>
          </a:xfrm>
          <a:prstGeom prst="rect">
            <a:avLst/>
          </a:prstGeom>
        </p:spPr>
      </p:pic>
      <p:sp>
        <p:nvSpPr>
          <p:cNvPr id="4" name="Content Placeholder 4"/>
          <p:cNvSpPr>
            <a:spLocks noGrp="1"/>
          </p:cNvSpPr>
          <p:nvPr>
            <p:ph sz="quarter" idx="10"/>
          </p:nvPr>
        </p:nvSpPr>
        <p:spPr>
          <a:xfrm>
            <a:off x="914400" y="838200"/>
            <a:ext cx="7772400" cy="5105400"/>
          </a:xfrm>
        </p:spPr>
        <p:txBody>
          <a:bodyPr/>
          <a:lstStyle>
            <a:lvl1pPr marL="0" indent="0">
              <a:buNone/>
              <a:defRPr/>
            </a:lvl1pPr>
          </a:lstStyle>
          <a:p>
            <a:pPr lvl="0"/>
            <a:endParaRPr lang="en-US" dirty="0"/>
          </a:p>
        </p:txBody>
      </p:sp>
      <p:sp>
        <p:nvSpPr>
          <p:cNvPr id="7" name="Slide Number Placeholder 6"/>
          <p:cNvSpPr>
            <a:spLocks noGrp="1"/>
          </p:cNvSpPr>
          <p:nvPr>
            <p:ph type="sldNum" sz="quarter" idx="13"/>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56714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out REDW">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2370669"/>
            <a:ext cx="9144000" cy="1850571"/>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62202"/>
            <a:ext cx="9144000" cy="1845733"/>
          </a:xfrm>
          <a:prstGeom prst="rect">
            <a:avLst/>
          </a:prstGeom>
        </p:spPr>
      </p:pic>
      <p:sp>
        <p:nvSpPr>
          <p:cNvPr id="5" name="Text Placeholder 4"/>
          <p:cNvSpPr>
            <a:spLocks noGrp="1"/>
          </p:cNvSpPr>
          <p:nvPr>
            <p:ph type="body" sz="quarter" idx="11" hasCustomPrompt="1"/>
          </p:nvPr>
        </p:nvSpPr>
        <p:spPr>
          <a:xfrm>
            <a:off x="1952963" y="2362202"/>
            <a:ext cx="6864465" cy="1850571"/>
          </a:xfrm>
        </p:spPr>
        <p:txBody>
          <a:bodyPr anchor="ctr" anchorCtr="0">
            <a:noAutofit/>
          </a:bodyPr>
          <a:lstStyle>
            <a:lvl1pPr marL="0" indent="0">
              <a:lnSpc>
                <a:spcPts val="2200"/>
              </a:lnSpc>
              <a:spcBef>
                <a:spcPts val="0"/>
              </a:spcBef>
              <a:buNone/>
              <a:defRPr sz="14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SAMPLE PLACEHOLDER COPY ONLY – CLICK TO INSERT COPY</a:t>
            </a:r>
            <a:br>
              <a:rPr lang="en-US" dirty="0" smtClean="0"/>
            </a:br>
            <a:r>
              <a:rPr lang="en-US" dirty="0" smtClean="0"/>
              <a:t>From our Albuquerque headquarters and Phoenix office, we serve the tax, business and financial consulting needs of a wide range of clients, including publicly and privately held businesses, tribes and tribal enterprises, local and state government agencies, nonprofit organizations, healthcare and financial institutions, and individuals both regionally and nationally.</a:t>
            </a:r>
          </a:p>
        </p:txBody>
      </p:sp>
      <p:sp>
        <p:nvSpPr>
          <p:cNvPr id="6" name="Slide Number Placeholder 5"/>
          <p:cNvSpPr>
            <a:spLocks noGrp="1"/>
          </p:cNvSpPr>
          <p:nvPr>
            <p:ph type="sldNum" sz="quarter" idx="14"/>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94157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5533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32467"/>
            <a:ext cx="7924800" cy="4692133"/>
          </a:xfrm>
        </p:spPr>
        <p:txBody>
          <a:bodyPr/>
          <a:lstStyle>
            <a:lvl1pPr marL="0" indent="0">
              <a:lnSpc>
                <a:spcPct val="110000"/>
              </a:lnSpc>
              <a:spcBef>
                <a:spcPts val="0"/>
              </a:spcBef>
              <a:spcAft>
                <a:spcPts val="600"/>
              </a:spcAft>
              <a:buFont typeface="Arial"/>
              <a:buNone/>
              <a:defRPr sz="2800" b="0" i="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nSpc>
                <a:spcPct val="110000"/>
              </a:lnSpc>
              <a:spcBef>
                <a:spcPts val="0"/>
              </a:spcBef>
              <a:spcAft>
                <a:spcPts val="600"/>
              </a:spcAft>
              <a:buFont typeface="Arial" panose="020B0604020202020204" pitchFamily="34" charset="0"/>
              <a:buChar char="•"/>
              <a:defRPr sz="2400" b="0" i="0">
                <a:solidFill>
                  <a:schemeClr val="bg2"/>
                </a:solidFill>
                <a:latin typeface="Calibri Light" panose="020F0302020204030204" pitchFamily="34" charset="0"/>
                <a:cs typeface="Calibri Light" panose="020F0302020204030204" pitchFamily="34" charset="0"/>
              </a:defRPr>
            </a:lvl2pPr>
            <a:lvl3pPr marL="1143000" indent="-228600">
              <a:lnSpc>
                <a:spcPct val="110000"/>
              </a:lnSpc>
              <a:spcBef>
                <a:spcPts val="0"/>
              </a:spcBef>
              <a:spcAft>
                <a:spcPts val="600"/>
              </a:spcAft>
              <a:buFont typeface="Courier New" panose="02070309020205020404" pitchFamily="49" charset="0"/>
              <a:buChar char="-"/>
              <a:defRPr sz="2000" b="0" i="0">
                <a:solidFill>
                  <a:schemeClr val="bg2"/>
                </a:solidFill>
                <a:latin typeface="Calibri Light" panose="020F0302020204030204" pitchFamily="34" charset="0"/>
                <a:cs typeface="Calibri Light" panose="020F0302020204030204" pitchFamily="34" charset="0"/>
              </a:defRPr>
            </a:lvl3pPr>
            <a:lvl4pPr marL="1600200" indent="-228600">
              <a:lnSpc>
                <a:spcPct val="110000"/>
              </a:lnSpc>
              <a:spcBef>
                <a:spcPts val="0"/>
              </a:spcBef>
              <a:spcAft>
                <a:spcPts val="600"/>
              </a:spcAft>
              <a:buFont typeface="Arial" panose="020B0604020202020204" pitchFamily="34" charset="0"/>
              <a:buChar char="•"/>
              <a:defRPr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600"/>
              </a:spcAft>
              <a:defRPr b="0" i="0">
                <a:solidFill>
                  <a:schemeClr val="bg2"/>
                </a:solidFill>
                <a:latin typeface="Calibri Light" panose="020F0302020204030204" pitchFamily="34" charset="0"/>
                <a:cs typeface="Calibri Light" panose="020F0302020204030204" pitchFamily="34" charset="0"/>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9144000" cy="889000"/>
          </a:xfrm>
          <a:prstGeom prst="rect">
            <a:avLst/>
          </a:prstGeom>
        </p:spPr>
      </p:pic>
      <p:sp>
        <p:nvSpPr>
          <p:cNvPr id="2" name="Title 1"/>
          <p:cNvSpPr>
            <a:spLocks noGrp="1"/>
          </p:cNvSpPr>
          <p:nvPr>
            <p:ph type="title" hasCustomPrompt="1"/>
          </p:nvPr>
        </p:nvSpPr>
        <p:spPr>
          <a:xfrm>
            <a:off x="1828800" y="685800"/>
            <a:ext cx="6941074" cy="505549"/>
          </a:xfrm>
        </p:spPr>
        <p:txBody>
          <a:bodyPr>
            <a:normAutofit/>
          </a:bodyPr>
          <a:lstStyle>
            <a:lvl1pPr marL="0" algn="l" defTabSz="914400" rtl="0" eaLnBrk="1" latinLnBrk="0" hangingPunct="1">
              <a:tabLst>
                <a:tab pos="6688138" algn="l"/>
              </a:tabLst>
              <a:defRPr lang="en-US" sz="16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6" name="Slide Number Placeholder 3"/>
          <p:cNvSpPr>
            <a:spLocks noGrp="1"/>
          </p:cNvSpPr>
          <p:nvPr>
            <p:ph type="sldNum" sz="quarter" idx="12"/>
          </p:nvPr>
        </p:nvSpPr>
        <p:spPr>
          <a:xfrm>
            <a:off x="6553200" y="6356352"/>
            <a:ext cx="2133600" cy="365125"/>
          </a:xfrm>
        </p:spPr>
        <p:txBody>
          <a:body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3220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5389"/>
            <a:ext cx="8229600" cy="796092"/>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457200" y="2748414"/>
            <a:ext cx="8229600" cy="3377750"/>
          </a:xfrm>
          <a:prstGeom prst="rect">
            <a:avLst/>
          </a:prstGeom>
        </p:spPr>
        <p:txBody>
          <a:bodyPr vert="horz" lIns="91440" tIns="45720" rIns="91440" bIns="45720" rtlCol="0">
            <a:normAutofit/>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7903638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4" r:id="rId5"/>
    <p:sldLayoutId id="2147483733" r:id="rId6"/>
    <p:sldLayoutId id="2147483735" r:id="rId7"/>
    <p:sldLayoutId id="2147483752" r:id="rId8"/>
    <p:sldLayoutId id="2147483753" r:id="rId9"/>
    <p:sldLayoutId id="2147483755" r:id="rId10"/>
  </p:sldLayoutIdLst>
  <p:timing>
    <p:tnLst>
      <p:par>
        <p:cTn id="1" dur="indefinite" restart="never" nodeType="tmRoot"/>
      </p:par>
    </p:tnLst>
  </p:timing>
  <p:hf hdr="0" dt="0"/>
  <p:txStyles>
    <p:titleStyle>
      <a:lvl1pPr algn="l" defTabSz="457200" rtl="0" eaLnBrk="1" latinLnBrk="0" hangingPunct="1">
        <a:spcBef>
          <a:spcPct val="0"/>
        </a:spcBef>
        <a:buNone/>
        <a:defRPr sz="3600" b="0" i="0" kern="1200">
          <a:solidFill>
            <a:schemeClr val="tx1"/>
          </a:solidFill>
          <a:latin typeface="Segoe UI Semibold" panose="020B0702040204020203" pitchFamily="34" charset="0"/>
          <a:ea typeface="+mj-ea"/>
          <a:cs typeface="Rod" panose="02030509050101010101" pitchFamily="49" charset="-79"/>
        </a:defRPr>
      </a:lvl1pPr>
    </p:titleStyle>
    <p:bodyStyle>
      <a:lvl1pPr marL="342900" indent="-342900" algn="l" defTabSz="457200" rtl="0" eaLnBrk="1" latinLnBrk="0" hangingPunct="1">
        <a:lnSpc>
          <a:spcPct val="110000"/>
        </a:lnSpc>
        <a:spcBef>
          <a:spcPts val="0"/>
        </a:spcBef>
        <a:spcAft>
          <a:spcPts val="600"/>
        </a:spcAft>
        <a:buFont typeface="Arial"/>
        <a:buChar char="•"/>
        <a:defRPr sz="2800" b="0"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5389"/>
            <a:ext cx="8229600" cy="796092"/>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457200" y="2748414"/>
            <a:ext cx="8229600" cy="3377750"/>
          </a:xfrm>
          <a:prstGeom prst="rect">
            <a:avLst/>
          </a:prstGeom>
        </p:spPr>
        <p:txBody>
          <a:bodyPr vert="horz" lIns="91440" tIns="45720" rIns="91440" bIns="45720" rtlCol="0">
            <a:normAutofit/>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78329197"/>
      </p:ext>
    </p:extLst>
  </p:cSld>
  <p:clrMap bg1="lt1" tx1="dk1" bg2="lt2" tx2="dk2" accent1="accent1" accent2="accent2" accent3="accent3" accent4="accent4" accent5="accent5" accent6="accent6" hlink="hlink" folHlink="folHlink"/>
  <p:sldLayoutIdLst>
    <p:sldLayoutId id="2147483745" r:id="rId1"/>
    <p:sldLayoutId id="2147483742" r:id="rId2"/>
    <p:sldLayoutId id="2147483738" r:id="rId3"/>
    <p:sldLayoutId id="2147483739" r:id="rId4"/>
    <p:sldLayoutId id="2147483741" r:id="rId5"/>
    <p:sldLayoutId id="2147483740" r:id="rId6"/>
    <p:sldLayoutId id="2147483748" r:id="rId7"/>
    <p:sldLayoutId id="2147483751" r:id="rId8"/>
  </p:sldLayoutIdLst>
  <p:timing>
    <p:tnLst>
      <p:par>
        <p:cTn id="1" dur="indefinite" restart="never" nodeType="tmRoot"/>
      </p:par>
    </p:tnLst>
  </p:timing>
  <p:hf hdr="0" dt="0"/>
  <p:txStyles>
    <p:titleStyle>
      <a:lvl1pPr algn="l" defTabSz="457200" rtl="0" eaLnBrk="1" latinLnBrk="0" hangingPunct="1">
        <a:spcBef>
          <a:spcPct val="0"/>
        </a:spcBef>
        <a:buNone/>
        <a:defRPr sz="3600" b="0" i="0" kern="1200">
          <a:solidFill>
            <a:schemeClr val="tx1"/>
          </a:solidFill>
          <a:latin typeface="Segoe UI Semibold" panose="020B0702040204020203" pitchFamily="34" charset="0"/>
          <a:ea typeface="+mj-ea"/>
          <a:cs typeface="Rod" panose="02030509050101010101" pitchFamily="49" charset="-79"/>
        </a:defRPr>
      </a:lvl1pPr>
    </p:titleStyle>
    <p:bodyStyle>
      <a:lvl1pPr marL="342900" indent="-342900" algn="l" defTabSz="457200" rtl="0" eaLnBrk="1" latinLnBrk="0" hangingPunct="1">
        <a:lnSpc>
          <a:spcPct val="110000"/>
        </a:lnSpc>
        <a:spcBef>
          <a:spcPts val="0"/>
        </a:spcBef>
        <a:spcAft>
          <a:spcPts val="600"/>
        </a:spcAft>
        <a:buFont typeface="Arial"/>
        <a:buChar char="•"/>
        <a:defRPr sz="2800" b="0"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9296400" cy="1143000"/>
          </a:xfrm>
        </p:spPr>
        <p:txBody>
          <a:bodyPr>
            <a:normAutofit/>
          </a:bodyPr>
          <a:lstStyle/>
          <a:p>
            <a:r>
              <a:rPr lang="en-US" sz="2800" dirty="0" smtClean="0"/>
              <a:t>Project &amp; Time Management – Tips for Success</a:t>
            </a:r>
            <a:endParaRPr lang="en-US" sz="1400" i="1" dirty="0"/>
          </a:p>
        </p:txBody>
      </p:sp>
      <p:sp>
        <p:nvSpPr>
          <p:cNvPr id="3" name="Text Placeholder 2"/>
          <p:cNvSpPr>
            <a:spLocks noGrp="1"/>
          </p:cNvSpPr>
          <p:nvPr>
            <p:ph type="body" sz="quarter" idx="14"/>
          </p:nvPr>
        </p:nvSpPr>
        <p:spPr>
          <a:xfrm>
            <a:off x="3962399" y="4114800"/>
            <a:ext cx="4876801" cy="1981200"/>
          </a:xfrm>
        </p:spPr>
        <p:txBody>
          <a:bodyPr>
            <a:normAutofit fontScale="85000" lnSpcReduction="20000"/>
          </a:bodyPr>
          <a:lstStyle/>
          <a:p>
            <a:endParaRPr lang="en-US" dirty="0" smtClean="0"/>
          </a:p>
          <a:p>
            <a:r>
              <a:rPr lang="en-US" dirty="0" smtClean="0"/>
              <a:t>Presented by:</a:t>
            </a:r>
          </a:p>
          <a:p>
            <a:r>
              <a:rPr lang="en-US" dirty="0" smtClean="0"/>
              <a:t>Chris Bitakis, CPA, CGFM, CGMA</a:t>
            </a:r>
          </a:p>
          <a:p>
            <a:r>
              <a:rPr lang="en-US" sz="1500" i="1" dirty="0" smtClean="0"/>
              <a:t>Principal, Audit and Consulting </a:t>
            </a:r>
          </a:p>
          <a:p>
            <a:r>
              <a:rPr lang="en-US" dirty="0" smtClean="0"/>
              <a:t>Emily Wilson, CPA, CFE</a:t>
            </a:r>
          </a:p>
          <a:p>
            <a:r>
              <a:rPr lang="en-US" sz="1500" i="1" dirty="0" smtClean="0"/>
              <a:t>Manager, Audit and Consulting</a:t>
            </a:r>
          </a:p>
          <a:p>
            <a:r>
              <a:rPr lang="en-US" sz="1500" i="1" dirty="0" smtClean="0"/>
              <a:t>April 7, 2021  </a:t>
            </a:r>
          </a:p>
        </p:txBody>
      </p:sp>
    </p:spTree>
    <p:extLst>
      <p:ext uri="{BB962C8B-B14F-4D97-AF65-F5344CB8AC3E}">
        <p14:creationId xmlns:p14="http://schemas.microsoft.com/office/powerpoint/2010/main" val="166403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Brief History</a:t>
            </a:r>
          </a:p>
          <a:p>
            <a:pPr lvl="1"/>
            <a:r>
              <a:rPr lang="en-US" dirty="0" smtClean="0"/>
              <a:t>Forbes published this concept in 2012</a:t>
            </a:r>
          </a:p>
          <a:p>
            <a:pPr lvl="1"/>
            <a:r>
              <a:rPr lang="en-US" dirty="0" smtClean="0"/>
              <a:t>Finding a better way to fit it all together</a:t>
            </a:r>
          </a:p>
          <a:p>
            <a:pPr lvl="1"/>
            <a:endParaRPr lang="en-US" dirty="0" smtClean="0"/>
          </a:p>
          <a:p>
            <a:r>
              <a:rPr lang="en-US" dirty="0" smtClean="0"/>
              <a:t>Defining Work-Life Blend Today</a:t>
            </a:r>
          </a:p>
          <a:p>
            <a:pPr lvl="1"/>
            <a:r>
              <a:rPr lang="en-US" dirty="0" smtClean="0"/>
              <a:t>Doesn’t mean everything is happening at the same time</a:t>
            </a:r>
          </a:p>
          <a:p>
            <a:pPr lvl="1"/>
            <a:r>
              <a:rPr lang="en-US" dirty="0" smtClean="0"/>
              <a:t>Requires some boundaries but can’t be rigid </a:t>
            </a:r>
          </a:p>
          <a:p>
            <a:pPr lvl="2"/>
            <a:r>
              <a:rPr lang="en-US" dirty="0" smtClean="0"/>
              <a:t>Allow for overlap (miss a family dinner) but can’t turn into  routine</a:t>
            </a:r>
          </a:p>
          <a:p>
            <a:pPr lvl="1"/>
            <a:endParaRPr lang="en-US" dirty="0" smtClean="0"/>
          </a:p>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Work Place Considerations – Work-Life Blend</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10</a:t>
            </a:fld>
            <a:endParaRPr lang="en-US" dirty="0">
              <a:solidFill>
                <a:srgbClr val="000000">
                  <a:tint val="75000"/>
                </a:srgbClr>
              </a:solidFill>
            </a:endParaRPr>
          </a:p>
        </p:txBody>
      </p:sp>
    </p:spTree>
    <p:extLst>
      <p:ext uri="{BB962C8B-B14F-4D97-AF65-F5344CB8AC3E}">
        <p14:creationId xmlns:p14="http://schemas.microsoft.com/office/powerpoint/2010/main" val="37655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Harvard Business School</a:t>
            </a:r>
          </a:p>
          <a:p>
            <a:pPr lvl="1"/>
            <a:r>
              <a:rPr lang="en-US" dirty="0" smtClean="0"/>
              <a:t>The need to prioritize face time at the office</a:t>
            </a:r>
          </a:p>
          <a:p>
            <a:pPr lvl="1"/>
            <a:r>
              <a:rPr lang="en-US" dirty="0" smtClean="0"/>
              <a:t>More honest conversations with employees</a:t>
            </a:r>
          </a:p>
          <a:p>
            <a:pPr lvl="1"/>
            <a:r>
              <a:rPr lang="en-US" dirty="0" smtClean="0"/>
              <a:t>Weigh the risks of loneliness</a:t>
            </a:r>
          </a:p>
          <a:p>
            <a:pPr lvl="1"/>
            <a:r>
              <a:rPr lang="en-US" dirty="0" smtClean="0"/>
              <a:t>Consider flexible hybrid approach</a:t>
            </a:r>
          </a:p>
          <a:p>
            <a:pPr lvl="1"/>
            <a:r>
              <a:rPr lang="en-US" dirty="0" smtClean="0"/>
              <a:t>Reject virtual work at your Company’s peril</a:t>
            </a:r>
          </a:p>
          <a:p>
            <a:pPr lvl="1"/>
            <a:r>
              <a:rPr lang="en-US" dirty="0" smtClean="0"/>
              <a:t>Make work inspiring – at the office or not</a:t>
            </a:r>
          </a:p>
          <a:p>
            <a:pPr lvl="1"/>
            <a:r>
              <a:rPr lang="en-US" dirty="0" smtClean="0"/>
              <a:t>Be fair when deciding who works remotely</a:t>
            </a:r>
          </a:p>
          <a:p>
            <a:pPr lvl="1"/>
            <a:endParaRPr lang="en-US" dirty="0" smtClean="0"/>
          </a:p>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Work Place Considerations – Post Pandemic</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11</a:t>
            </a:fld>
            <a:endParaRPr lang="en-US" dirty="0">
              <a:solidFill>
                <a:srgbClr val="000000">
                  <a:tint val="75000"/>
                </a:srgbClr>
              </a:solidFill>
            </a:endParaRPr>
          </a:p>
        </p:txBody>
      </p:sp>
    </p:spTree>
    <p:extLst>
      <p:ext uri="{BB962C8B-B14F-4D97-AF65-F5344CB8AC3E}">
        <p14:creationId xmlns:p14="http://schemas.microsoft.com/office/powerpoint/2010/main" val="229041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a project?</a:t>
            </a:r>
          </a:p>
        </p:txBody>
      </p:sp>
      <p:sp>
        <p:nvSpPr>
          <p:cNvPr id="3" name="Title 2"/>
          <p:cNvSpPr>
            <a:spLocks noGrp="1"/>
          </p:cNvSpPr>
          <p:nvPr>
            <p:ph type="title"/>
          </p:nvPr>
        </p:nvSpPr>
        <p:spPr/>
        <p:txBody>
          <a:bodyPr/>
          <a:lstStyle/>
          <a:p>
            <a:r>
              <a:rPr lang="en-US" dirty="0" smtClean="0"/>
              <a:t>What is a project?</a:t>
            </a:r>
            <a:endParaRPr lang="en-US" dirty="0"/>
          </a:p>
        </p:txBody>
      </p:sp>
      <p:pic>
        <p:nvPicPr>
          <p:cNvPr id="5" name="Picture 4"/>
          <p:cNvPicPr>
            <a:picLocks noChangeAspect="1"/>
          </p:cNvPicPr>
          <p:nvPr/>
        </p:nvPicPr>
        <p:blipFill>
          <a:blip r:embed="rId3"/>
          <a:stretch>
            <a:fillRect/>
          </a:stretch>
        </p:blipFill>
        <p:spPr>
          <a:xfrm>
            <a:off x="3169031" y="2895600"/>
            <a:ext cx="3110738" cy="2667000"/>
          </a:xfrm>
          <a:prstGeom prst="rect">
            <a:avLst/>
          </a:prstGeom>
        </p:spPr>
      </p:pic>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12</a:t>
            </a:fld>
            <a:endParaRPr lang="en-US" dirty="0">
              <a:solidFill>
                <a:srgbClr val="000000">
                  <a:tint val="75000"/>
                </a:srgbClr>
              </a:solidFill>
            </a:endParaRPr>
          </a:p>
        </p:txBody>
      </p:sp>
    </p:spTree>
    <p:extLst>
      <p:ext uri="{BB962C8B-B14F-4D97-AF65-F5344CB8AC3E}">
        <p14:creationId xmlns:p14="http://schemas.microsoft.com/office/powerpoint/2010/main" val="396887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lnSpcReduction="10000"/>
          </a:bodyPr>
          <a:lstStyle/>
          <a:p>
            <a:pPr algn="ctr"/>
            <a:r>
              <a:rPr lang="en-US" sz="2600" i="1" dirty="0" smtClean="0"/>
              <a:t>A temporary endeavor undertaken to create a unique product, service or result. A </a:t>
            </a:r>
            <a:r>
              <a:rPr lang="en-US" sz="2600" b="1" i="1" dirty="0" smtClean="0"/>
              <a:t>project</a:t>
            </a:r>
            <a:r>
              <a:rPr lang="en-US" sz="2600" i="1" dirty="0" smtClean="0"/>
              <a:t> is temporary in that it has a </a:t>
            </a:r>
            <a:r>
              <a:rPr lang="en-US" sz="2600" b="1" i="1" dirty="0" smtClean="0"/>
              <a:t>defined</a:t>
            </a:r>
            <a:r>
              <a:rPr lang="en-US" sz="2600" i="1" dirty="0" smtClean="0"/>
              <a:t> beginning and end in time, and therefore </a:t>
            </a:r>
            <a:r>
              <a:rPr lang="en-US" sz="2600" b="1" i="1" dirty="0" smtClean="0"/>
              <a:t>defined</a:t>
            </a:r>
            <a:r>
              <a:rPr lang="en-US" sz="2600" i="1" dirty="0" smtClean="0"/>
              <a:t> scope and resources.</a:t>
            </a:r>
          </a:p>
          <a:p>
            <a:endParaRPr lang="en-US" dirty="0" smtClean="0"/>
          </a:p>
          <a:p>
            <a:endParaRPr lang="en-US" dirty="0" smtClean="0"/>
          </a:p>
          <a:p>
            <a:endParaRPr lang="en-US" dirty="0" smtClean="0"/>
          </a:p>
          <a:p>
            <a:endParaRPr lang="en-US" dirty="0" smtClean="0"/>
          </a:p>
          <a:p>
            <a:endParaRPr lang="en-US" dirty="0" smtClean="0"/>
          </a:p>
          <a:p>
            <a:pPr algn="ctr"/>
            <a:r>
              <a:rPr lang="en-US" sz="1800" i="1" dirty="0" smtClean="0">
                <a:solidFill>
                  <a:schemeClr val="tx1"/>
                </a:solidFill>
              </a:rPr>
              <a:t>PMBOK, 5th Edition, Chapter 1, Section 1.2, p3</a:t>
            </a:r>
            <a:endParaRPr lang="en-US" sz="1800" i="1" dirty="0">
              <a:solidFill>
                <a:schemeClr val="tx1"/>
              </a:solidFill>
            </a:endParaRPr>
          </a:p>
        </p:txBody>
      </p:sp>
      <p:sp>
        <p:nvSpPr>
          <p:cNvPr id="2" name="Slide Number Placeholder 1"/>
          <p:cNvSpPr>
            <a:spLocks noGrp="1"/>
          </p:cNvSpPr>
          <p:nvPr>
            <p:ph type="sldNum" sz="quarter" idx="12"/>
          </p:nvPr>
        </p:nvSpPr>
        <p:spPr/>
        <p:txBody>
          <a:bodyPr/>
          <a:lstStyle/>
          <a:p>
            <a:fld id="{2EE9643E-C717-4BB6-89A0-1800B25EB49E}" type="slidenum">
              <a:rPr lang="en-US" smtClean="0"/>
              <a:pPr/>
              <a:t>13</a:t>
            </a:fld>
            <a:endParaRPr lang="en-US" dirty="0"/>
          </a:p>
        </p:txBody>
      </p:sp>
      <p:sp>
        <p:nvSpPr>
          <p:cNvPr id="9" name="Title 8"/>
          <p:cNvSpPr>
            <a:spLocks noGrp="1"/>
          </p:cNvSpPr>
          <p:nvPr>
            <p:ph type="title" idx="4294967295"/>
          </p:nvPr>
        </p:nvSpPr>
        <p:spPr>
          <a:xfrm>
            <a:off x="1828800" y="685800"/>
            <a:ext cx="7315200" cy="504825"/>
          </a:xfrm>
        </p:spPr>
        <p:txBody>
          <a:bodyPr>
            <a:normAutofit/>
          </a:bodyPr>
          <a:lstStyle/>
          <a:p>
            <a:r>
              <a:rPr lang="en-US" sz="1600" dirty="0">
                <a:solidFill>
                  <a:schemeClr val="bg1"/>
                </a:solidFill>
              </a:rPr>
              <a:t>W</a:t>
            </a:r>
            <a:r>
              <a:rPr lang="en-US" sz="1600" dirty="0" smtClean="0">
                <a:solidFill>
                  <a:schemeClr val="bg1"/>
                </a:solidFill>
              </a:rPr>
              <a:t>hat is a project?</a:t>
            </a:r>
            <a:endParaRPr lang="en-US" sz="1600" dirty="0">
              <a:solidFill>
                <a:schemeClr val="bg1"/>
              </a:solidFill>
            </a:endParaRPr>
          </a:p>
        </p:txBody>
      </p:sp>
    </p:spTree>
    <p:extLst>
      <p:ext uri="{BB962C8B-B14F-4D97-AF65-F5344CB8AC3E}">
        <p14:creationId xmlns:p14="http://schemas.microsoft.com/office/powerpoint/2010/main" val="314950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Project Management</a:t>
            </a:r>
          </a:p>
          <a:p>
            <a:pPr lvl="1"/>
            <a:r>
              <a:rPr lang="en-US" dirty="0" smtClean="0"/>
              <a:t>The application of knowledge, skills, tools, and techniques to meet project requirements.</a:t>
            </a:r>
          </a:p>
          <a:p>
            <a:pPr lvl="1"/>
            <a:r>
              <a:rPr lang="en-US" dirty="0" smtClean="0"/>
              <a:t>The discipline of initiating, planning, executing, controlling, and closing the work of a team to achieve specific goals and meet specific success criteria at the specified time.</a:t>
            </a:r>
          </a:p>
        </p:txBody>
      </p:sp>
      <p:sp>
        <p:nvSpPr>
          <p:cNvPr id="2" name="Slide Number Placeholder 1"/>
          <p:cNvSpPr>
            <a:spLocks noGrp="1"/>
          </p:cNvSpPr>
          <p:nvPr>
            <p:ph type="sldNum" sz="quarter" idx="12"/>
          </p:nvPr>
        </p:nvSpPr>
        <p:spPr/>
        <p:txBody>
          <a:bodyPr/>
          <a:lstStyle/>
          <a:p>
            <a:fld id="{2EE9643E-C717-4BB6-89A0-1800B25EB49E}" type="slidenum">
              <a:rPr lang="en-US" smtClean="0"/>
              <a:pPr/>
              <a:t>14</a:t>
            </a:fld>
            <a:endParaRPr lang="en-US" dirty="0"/>
          </a:p>
        </p:txBody>
      </p:sp>
      <p:sp>
        <p:nvSpPr>
          <p:cNvPr id="9" name="Title 8"/>
          <p:cNvSpPr>
            <a:spLocks noGrp="1"/>
          </p:cNvSpPr>
          <p:nvPr>
            <p:ph type="title" idx="4294967295"/>
          </p:nvPr>
        </p:nvSpPr>
        <p:spPr>
          <a:xfrm>
            <a:off x="1828800" y="685800"/>
            <a:ext cx="7315200" cy="504825"/>
          </a:xfrm>
        </p:spPr>
        <p:txBody>
          <a:bodyPr>
            <a:normAutofit/>
          </a:bodyPr>
          <a:lstStyle/>
          <a:p>
            <a:r>
              <a:rPr lang="en-US" sz="1600" dirty="0">
                <a:solidFill>
                  <a:schemeClr val="bg1"/>
                </a:solidFill>
              </a:rPr>
              <a:t>W</a:t>
            </a:r>
            <a:r>
              <a:rPr lang="en-US" sz="1600" dirty="0" smtClean="0">
                <a:solidFill>
                  <a:schemeClr val="bg1"/>
                </a:solidFill>
              </a:rPr>
              <a:t>hat is a Project Management?</a:t>
            </a:r>
            <a:endParaRPr lang="en-US" sz="1600" dirty="0">
              <a:solidFill>
                <a:schemeClr val="bg1"/>
              </a:solidFill>
            </a:endParaRPr>
          </a:p>
        </p:txBody>
      </p:sp>
      <p:pic>
        <p:nvPicPr>
          <p:cNvPr id="2050" name="Picture 2" descr="How to Become a Project Manager? - A Brief Introduction - nTas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54" b="748"/>
          <a:stretch/>
        </p:blipFill>
        <p:spPr bwMode="auto">
          <a:xfrm>
            <a:off x="3569288" y="4587241"/>
            <a:ext cx="3834224"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8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Management: Why is this Important?</a:t>
            </a:r>
            <a:endParaRPr lang="en-US" dirty="0"/>
          </a:p>
        </p:txBody>
      </p:sp>
      <p:sp>
        <p:nvSpPr>
          <p:cNvPr id="4" name="Rectangle 3"/>
          <p:cNvSpPr/>
          <p:nvPr/>
        </p:nvSpPr>
        <p:spPr>
          <a:xfrm>
            <a:off x="914400" y="1447800"/>
            <a:ext cx="1600200" cy="91440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Segoe UI Semibold" panose="020B0702040204020203" pitchFamily="34" charset="0"/>
                <a:cs typeface="Segoe UI Semibold" panose="020B0702040204020203" pitchFamily="34" charset="0"/>
              </a:rPr>
              <a:t>Vision</a:t>
            </a:r>
            <a:endParaRPr lang="en-US" b="1" dirty="0">
              <a:latin typeface="Segoe UI Semibold" panose="020B0702040204020203" pitchFamily="34" charset="0"/>
              <a:cs typeface="Segoe UI Semibold" panose="020B0702040204020203" pitchFamily="34" charset="0"/>
            </a:endParaRPr>
          </a:p>
        </p:txBody>
      </p:sp>
      <p:sp>
        <p:nvSpPr>
          <p:cNvPr id="7" name="Rectangle 6"/>
          <p:cNvSpPr/>
          <p:nvPr/>
        </p:nvSpPr>
        <p:spPr>
          <a:xfrm>
            <a:off x="914400" y="2514600"/>
            <a:ext cx="1600200" cy="914400"/>
          </a:xfrm>
          <a:prstGeom prst="rect">
            <a:avLst/>
          </a:prstGeom>
          <a:solidFill>
            <a:srgbClr val="00A6B8"/>
          </a:solidFill>
          <a:ln>
            <a:solidFill>
              <a:srgbClr val="00A6B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Segoe UI Semibold" panose="020B0702040204020203" pitchFamily="34" charset="0"/>
                <a:cs typeface="Segoe UI Semibold" panose="020B0702040204020203" pitchFamily="34" charset="0"/>
              </a:rPr>
              <a:t>Motivate</a:t>
            </a:r>
            <a:endParaRPr lang="en-US" b="1" dirty="0">
              <a:latin typeface="Segoe UI Semibold" panose="020B0702040204020203" pitchFamily="34" charset="0"/>
              <a:cs typeface="Segoe UI Semibold" panose="020B0702040204020203" pitchFamily="34" charset="0"/>
            </a:endParaRPr>
          </a:p>
        </p:txBody>
      </p:sp>
      <p:sp>
        <p:nvSpPr>
          <p:cNvPr id="8" name="Rectangle 7"/>
          <p:cNvSpPr/>
          <p:nvPr/>
        </p:nvSpPr>
        <p:spPr>
          <a:xfrm>
            <a:off x="914400" y="3581400"/>
            <a:ext cx="1600200" cy="9144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Segoe UI Semibold" panose="020B0702040204020203" pitchFamily="34" charset="0"/>
                <a:cs typeface="Segoe UI Semibold" panose="020B0702040204020203" pitchFamily="34" charset="0"/>
              </a:rPr>
              <a:t>Manage</a:t>
            </a:r>
            <a:endParaRPr lang="en-US" b="1" dirty="0">
              <a:latin typeface="Segoe UI Semibold" panose="020B0702040204020203" pitchFamily="34" charset="0"/>
              <a:cs typeface="Segoe UI Semibold" panose="020B0702040204020203" pitchFamily="34" charset="0"/>
            </a:endParaRPr>
          </a:p>
        </p:txBody>
      </p:sp>
      <p:sp>
        <p:nvSpPr>
          <p:cNvPr id="9" name="Rectangle 8"/>
          <p:cNvSpPr/>
          <p:nvPr/>
        </p:nvSpPr>
        <p:spPr>
          <a:xfrm>
            <a:off x="914400" y="4648200"/>
            <a:ext cx="1600200" cy="914400"/>
          </a:xfrm>
          <a:prstGeom prst="rect">
            <a:avLst/>
          </a:prstGeom>
          <a:solidFill>
            <a:srgbClr val="AC3804"/>
          </a:solidFill>
          <a:ln>
            <a:solidFill>
              <a:srgbClr val="AC380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Coach</a:t>
            </a:r>
            <a:endParaRPr lang="en-US" dirty="0">
              <a:latin typeface="Segoe UI Semibold" panose="020B0702040204020203" pitchFamily="34" charset="0"/>
              <a:cs typeface="Segoe UI Semibold" panose="020B0702040204020203" pitchFamily="34" charset="0"/>
            </a:endParaRPr>
          </a:p>
        </p:txBody>
      </p:sp>
      <p:sp>
        <p:nvSpPr>
          <p:cNvPr id="10" name="Rectangle 9"/>
          <p:cNvSpPr/>
          <p:nvPr/>
        </p:nvSpPr>
        <p:spPr>
          <a:xfrm>
            <a:off x="918000" y="5715000"/>
            <a:ext cx="1600200" cy="914400"/>
          </a:xfrm>
          <a:prstGeom prst="rect">
            <a:avLst/>
          </a:prstGeom>
          <a:solidFill>
            <a:srgbClr val="FFA953"/>
          </a:solidFill>
          <a:ln>
            <a:solidFill>
              <a:srgbClr val="FFA95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Achieve</a:t>
            </a:r>
            <a:endParaRPr lang="en-US" dirty="0">
              <a:latin typeface="Segoe UI Semibold" panose="020B0702040204020203" pitchFamily="34" charset="0"/>
              <a:cs typeface="Segoe UI Semibold" panose="020B0702040204020203" pitchFamily="34" charset="0"/>
            </a:endParaRPr>
          </a:p>
        </p:txBody>
      </p:sp>
      <p:sp>
        <p:nvSpPr>
          <p:cNvPr id="11" name="Rectangle 10"/>
          <p:cNvSpPr/>
          <p:nvPr/>
        </p:nvSpPr>
        <p:spPr>
          <a:xfrm>
            <a:off x="2514600" y="1524000"/>
            <a:ext cx="5715000" cy="762000"/>
          </a:xfrm>
          <a:prstGeom prst="rect">
            <a:avLst/>
          </a:prstGeom>
          <a:solidFill>
            <a:srgbClr val="92D050">
              <a:alpha val="45098"/>
            </a:srgb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ysClr val="windowText" lastClr="000000"/>
                </a:solidFill>
                <a:latin typeface="Segoe UI Semibold" panose="020B0702040204020203" pitchFamily="34" charset="0"/>
                <a:cs typeface="Segoe UI Semibold" panose="020B0702040204020203" pitchFamily="34" charset="0"/>
              </a:rPr>
              <a:t>Creating an inspiring vision of the future </a:t>
            </a:r>
            <a:endParaRPr lang="en-US" dirty="0">
              <a:solidFill>
                <a:sysClr val="windowText" lastClr="000000"/>
              </a:solidFill>
              <a:latin typeface="Segoe UI Semibold" panose="020B0702040204020203" pitchFamily="34" charset="0"/>
              <a:cs typeface="Segoe UI Semibold" panose="020B0702040204020203" pitchFamily="34" charset="0"/>
            </a:endParaRPr>
          </a:p>
        </p:txBody>
      </p:sp>
      <p:sp>
        <p:nvSpPr>
          <p:cNvPr id="12" name="Rectangle 11"/>
          <p:cNvSpPr/>
          <p:nvPr/>
        </p:nvSpPr>
        <p:spPr>
          <a:xfrm>
            <a:off x="2514600" y="2595562"/>
            <a:ext cx="5715000" cy="752475"/>
          </a:xfrm>
          <a:prstGeom prst="rect">
            <a:avLst/>
          </a:prstGeom>
          <a:solidFill>
            <a:srgbClr val="00A6B8">
              <a:alpha val="40000"/>
            </a:srgbClr>
          </a:solidFill>
          <a:ln>
            <a:solidFill>
              <a:srgbClr val="00A6B8"/>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latin typeface="Segoe UI Semibold" panose="020B0702040204020203" pitchFamily="34" charset="0"/>
                <a:cs typeface="Segoe UI Semibold" panose="020B0702040204020203" pitchFamily="34" charset="0"/>
              </a:rPr>
              <a:t>Motivating and inspiring people to engage in that vision </a:t>
            </a: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13" name="Rectangle 12"/>
          <p:cNvSpPr/>
          <p:nvPr/>
        </p:nvSpPr>
        <p:spPr>
          <a:xfrm>
            <a:off x="2514600" y="3657599"/>
            <a:ext cx="5715000" cy="762002"/>
          </a:xfrm>
          <a:prstGeom prst="rect">
            <a:avLst/>
          </a:prstGeom>
          <a:solidFill>
            <a:srgbClr val="04548A">
              <a:alpha val="34902"/>
            </a:srgb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latin typeface="Segoe UI Semibold" panose="020B0702040204020203" pitchFamily="34" charset="0"/>
                <a:cs typeface="Segoe UI Semibold" panose="020B0702040204020203" pitchFamily="34" charset="0"/>
              </a:rPr>
              <a:t>Managing delivery of the vision </a:t>
            </a: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14" name="Rectangle 13"/>
          <p:cNvSpPr/>
          <p:nvPr/>
        </p:nvSpPr>
        <p:spPr>
          <a:xfrm>
            <a:off x="2514600" y="4724399"/>
            <a:ext cx="5715000" cy="762002"/>
          </a:xfrm>
          <a:prstGeom prst="rect">
            <a:avLst/>
          </a:prstGeom>
          <a:solidFill>
            <a:srgbClr val="AC3804">
              <a:alpha val="45098"/>
            </a:srgbClr>
          </a:solidFill>
          <a:ln>
            <a:solidFill>
              <a:srgbClr val="AC3804"/>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latin typeface="Segoe UI Semibold" panose="020B0702040204020203" pitchFamily="34" charset="0"/>
                <a:cs typeface="Segoe UI Semibold" panose="020B0702040204020203" pitchFamily="34" charset="0"/>
              </a:rPr>
              <a:t>Coaching and building a team, so that it is more effective at achieving the vision  </a:t>
            </a: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15" name="Rectangle 14"/>
          <p:cNvSpPr/>
          <p:nvPr/>
        </p:nvSpPr>
        <p:spPr>
          <a:xfrm>
            <a:off x="2531390" y="5791199"/>
            <a:ext cx="5698210" cy="762002"/>
          </a:xfrm>
          <a:prstGeom prst="rect">
            <a:avLst/>
          </a:prstGeom>
          <a:solidFill>
            <a:srgbClr val="FFA953">
              <a:alpha val="50196"/>
            </a:srgbClr>
          </a:solidFill>
          <a:ln>
            <a:solidFill>
              <a:srgbClr val="FFA95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b="1" dirty="0" smtClean="0">
                <a:solidFill>
                  <a:schemeClr val="tx1"/>
                </a:solidFill>
                <a:latin typeface="Segoe UI Semibold" panose="020B0702040204020203" pitchFamily="34" charset="0"/>
                <a:cs typeface="Segoe UI Semibold" panose="020B0702040204020203" pitchFamily="34" charset="0"/>
              </a:rPr>
              <a:t>Uphold the goals of the project to achieve results</a:t>
            </a:r>
            <a:endParaRPr lang="en-US" b="1" dirty="0">
              <a:solidFill>
                <a:schemeClr val="tx1"/>
              </a:solidFill>
              <a:latin typeface="Segoe UI Semibold" panose="020B0702040204020203" pitchFamily="34" charset="0"/>
              <a:cs typeface="Segoe UI Semibold" panose="020B0702040204020203" pitchFamily="34" charset="0"/>
            </a:endParaRPr>
          </a:p>
        </p:txBody>
      </p:sp>
      <p:sp>
        <p:nvSpPr>
          <p:cNvPr id="2" name="Slide Number Placeholder 1"/>
          <p:cNvSpPr>
            <a:spLocks noGrp="1"/>
          </p:cNvSpPr>
          <p:nvPr>
            <p:ph type="sldNum" sz="quarter" idx="12"/>
          </p:nvPr>
        </p:nvSpPr>
        <p:spPr/>
        <p:txBody>
          <a:bodyPr/>
          <a:lstStyle/>
          <a:p>
            <a:fld id="{2EE9643E-C717-4BB6-89A0-1800B25EB49E}" type="slidenum">
              <a:rPr lang="en-US" smtClean="0">
                <a:solidFill>
                  <a:srgbClr val="000000">
                    <a:tint val="75000"/>
                  </a:srgbClr>
                </a:solidFill>
              </a:rPr>
              <a:pPr/>
              <a:t>15</a:t>
            </a:fld>
            <a:endParaRPr lang="en-US" dirty="0">
              <a:solidFill>
                <a:srgbClr val="000000">
                  <a:tint val="75000"/>
                </a:srgbClr>
              </a:solidFill>
            </a:endParaRPr>
          </a:p>
        </p:txBody>
      </p:sp>
    </p:spTree>
    <p:extLst>
      <p:ext uri="{BB962C8B-B14F-4D97-AF65-F5344CB8AC3E}">
        <p14:creationId xmlns:p14="http://schemas.microsoft.com/office/powerpoint/2010/main" val="2881367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762000" y="1660208"/>
            <a:ext cx="7924800" cy="4692133"/>
          </a:xfrm>
        </p:spPr>
        <p:txBody>
          <a:bodyPr/>
          <a:lstStyle/>
          <a:p>
            <a:pPr marL="457200" indent="-457200">
              <a:buFont typeface="Arial" panose="020B0604020202020204" pitchFamily="34" charset="0"/>
              <a:buChar char="•"/>
            </a:pPr>
            <a:r>
              <a:rPr lang="en-US" dirty="0" smtClean="0"/>
              <a:t>Procuring a contract</a:t>
            </a:r>
          </a:p>
          <a:p>
            <a:pPr marL="457200" indent="-457200">
              <a:buFont typeface="Arial" panose="020B0604020202020204" pitchFamily="34" charset="0"/>
              <a:buChar char="•"/>
            </a:pPr>
            <a:r>
              <a:rPr lang="en-US" dirty="0" smtClean="0"/>
              <a:t>Implementing new policies and procedures </a:t>
            </a:r>
          </a:p>
          <a:p>
            <a:pPr marL="457200" indent="-457200">
              <a:buFont typeface="Arial" panose="020B0604020202020204" pitchFamily="34" charset="0"/>
              <a:buChar char="•"/>
            </a:pPr>
            <a:r>
              <a:rPr lang="en-US" dirty="0" smtClean="0"/>
              <a:t>Software upgrade </a:t>
            </a:r>
          </a:p>
          <a:p>
            <a:pPr marL="457200" indent="-457200">
              <a:buFont typeface="Arial" panose="020B0604020202020204" pitchFamily="34" charset="0"/>
              <a:buChar char="•"/>
            </a:pPr>
            <a:r>
              <a:rPr lang="en-US" dirty="0" smtClean="0"/>
              <a:t>Preparing a CAFR</a:t>
            </a:r>
          </a:p>
          <a:p>
            <a:pPr marL="457200" indent="-457200">
              <a:buFont typeface="Arial" panose="020B0604020202020204" pitchFamily="34" charset="0"/>
              <a:buChar char="•"/>
            </a:pPr>
            <a:r>
              <a:rPr lang="en-US" dirty="0" smtClean="0"/>
              <a:t>Preparing for an audit</a:t>
            </a:r>
          </a:p>
          <a:p>
            <a:pPr marL="457200" indent="-457200">
              <a:buFont typeface="Arial" panose="020B0604020202020204" pitchFamily="34" charset="0"/>
              <a:buChar char="•"/>
            </a:pPr>
            <a:r>
              <a:rPr lang="en-US" dirty="0" smtClean="0"/>
              <a:t>Going to Disney World</a:t>
            </a:r>
          </a:p>
          <a:p>
            <a:pPr marL="457200" indent="-457200">
              <a:buFont typeface="Arial" panose="020B0604020202020204" pitchFamily="34" charset="0"/>
              <a:buChar char="•"/>
            </a:pPr>
            <a:r>
              <a:rPr lang="en-US" dirty="0" smtClean="0"/>
              <a:t>Your day</a:t>
            </a:r>
            <a:endParaRPr lang="en-US" dirty="0"/>
          </a:p>
        </p:txBody>
      </p:sp>
      <p:sp>
        <p:nvSpPr>
          <p:cNvPr id="2" name="Slide Number Placeholder 1"/>
          <p:cNvSpPr>
            <a:spLocks noGrp="1"/>
          </p:cNvSpPr>
          <p:nvPr>
            <p:ph type="sldNum" sz="quarter" idx="12"/>
          </p:nvPr>
        </p:nvSpPr>
        <p:spPr/>
        <p:txBody>
          <a:bodyPr/>
          <a:lstStyle/>
          <a:p>
            <a:fld id="{2EE9643E-C717-4BB6-89A0-1800B25EB49E}" type="slidenum">
              <a:rPr lang="en-US" smtClean="0"/>
              <a:pPr/>
              <a:t>16</a:t>
            </a:fld>
            <a:endParaRPr lang="en-US" dirty="0"/>
          </a:p>
        </p:txBody>
      </p:sp>
      <p:sp>
        <p:nvSpPr>
          <p:cNvPr id="9" name="Title 8"/>
          <p:cNvSpPr>
            <a:spLocks noGrp="1"/>
          </p:cNvSpPr>
          <p:nvPr>
            <p:ph type="title" idx="4294967295"/>
          </p:nvPr>
        </p:nvSpPr>
        <p:spPr>
          <a:xfrm>
            <a:off x="1828800" y="685800"/>
            <a:ext cx="7315200" cy="504825"/>
          </a:xfrm>
        </p:spPr>
        <p:txBody>
          <a:bodyPr>
            <a:normAutofit/>
          </a:bodyPr>
          <a:lstStyle/>
          <a:p>
            <a:r>
              <a:rPr lang="en-US" sz="1600" dirty="0">
                <a:solidFill>
                  <a:schemeClr val="bg1"/>
                </a:solidFill>
              </a:rPr>
              <a:t>E</a:t>
            </a:r>
            <a:r>
              <a:rPr lang="en-US" sz="1600" dirty="0" smtClean="0">
                <a:solidFill>
                  <a:schemeClr val="bg1"/>
                </a:solidFill>
              </a:rPr>
              <a:t>xamples of Projects</a:t>
            </a:r>
            <a:endParaRPr lang="en-US" sz="1600" dirty="0">
              <a:solidFill>
                <a:schemeClr val="bg1"/>
              </a:solidFill>
            </a:endParaRPr>
          </a:p>
        </p:txBody>
      </p:sp>
      <p:pic>
        <p:nvPicPr>
          <p:cNvPr id="5" name="Picture 4"/>
          <p:cNvPicPr>
            <a:picLocks noChangeAspect="1"/>
          </p:cNvPicPr>
          <p:nvPr/>
        </p:nvPicPr>
        <p:blipFill>
          <a:blip r:embed="rId3"/>
          <a:stretch>
            <a:fillRect/>
          </a:stretch>
        </p:blipFill>
        <p:spPr>
          <a:xfrm>
            <a:off x="5334000" y="3644905"/>
            <a:ext cx="2838418" cy="2711447"/>
          </a:xfrm>
          <a:prstGeom prst="rect">
            <a:avLst/>
          </a:prstGeom>
        </p:spPr>
      </p:pic>
    </p:spTree>
    <p:extLst>
      <p:ext uri="{BB962C8B-B14F-4D97-AF65-F5344CB8AC3E}">
        <p14:creationId xmlns:p14="http://schemas.microsoft.com/office/powerpoint/2010/main" val="295447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8972735">
            <a:off x="2651205" y="3488296"/>
            <a:ext cx="1545288" cy="398956"/>
          </a:xfrm>
          <a:prstGeom prs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5 Phases of Project Management</a:t>
            </a:r>
            <a:endParaRPr lang="en-US" dirty="0"/>
          </a:p>
        </p:txBody>
      </p:sp>
      <p:sp>
        <p:nvSpPr>
          <p:cNvPr id="2" name="Rounded Rectangle 1"/>
          <p:cNvSpPr/>
          <p:nvPr/>
        </p:nvSpPr>
        <p:spPr>
          <a:xfrm>
            <a:off x="63260" y="1439328"/>
            <a:ext cx="3429000" cy="2057400"/>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t>INITIATING</a:t>
            </a:r>
          </a:p>
          <a:p>
            <a:pPr algn="ctr"/>
            <a:endParaRPr lang="en-US" b="1" dirty="0"/>
          </a:p>
        </p:txBody>
      </p:sp>
      <p:sp>
        <p:nvSpPr>
          <p:cNvPr id="4" name="TextBox 3"/>
          <p:cNvSpPr txBox="1"/>
          <p:nvPr/>
        </p:nvSpPr>
        <p:spPr>
          <a:xfrm>
            <a:off x="48883" y="1868348"/>
            <a:ext cx="3443377" cy="1384995"/>
          </a:xfrm>
          <a:prstGeom prst="rect">
            <a:avLst/>
          </a:prstGeom>
          <a:noFill/>
        </p:spPr>
        <p:txBody>
          <a:bodyPr wrap="square" rtlCol="0">
            <a:spAutoFit/>
          </a:bodyPr>
          <a:lstStyle/>
          <a:p>
            <a:pPr marL="168275" indent="-168275">
              <a:buFont typeface="Arial" panose="020B0604020202020204" pitchFamily="34" charset="0"/>
              <a:buChar char="•"/>
            </a:pPr>
            <a:r>
              <a:rPr lang="en-US" sz="1400" dirty="0">
                <a:solidFill>
                  <a:schemeClr val="bg1"/>
                </a:solidFill>
              </a:rPr>
              <a:t>Needs of project formally </a:t>
            </a:r>
            <a:r>
              <a:rPr lang="en-US" sz="1400" dirty="0" smtClean="0">
                <a:solidFill>
                  <a:schemeClr val="bg1"/>
                </a:solidFill>
              </a:rPr>
              <a:t>accepted</a:t>
            </a:r>
            <a:endParaRPr lang="en-US" sz="1400" dirty="0">
              <a:solidFill>
                <a:schemeClr val="bg1"/>
              </a:solidFill>
            </a:endParaRPr>
          </a:p>
          <a:p>
            <a:pPr marL="168275" indent="-168275">
              <a:buFont typeface="Arial" panose="020B0604020202020204" pitchFamily="34" charset="0"/>
              <a:buChar char="•"/>
            </a:pPr>
            <a:r>
              <a:rPr lang="en-US" sz="1400" dirty="0">
                <a:solidFill>
                  <a:schemeClr val="bg1"/>
                </a:solidFill>
              </a:rPr>
              <a:t>Project ideas carefully examined </a:t>
            </a:r>
          </a:p>
          <a:p>
            <a:pPr marL="168275" indent="-168275">
              <a:buFont typeface="Arial" panose="020B0604020202020204" pitchFamily="34" charset="0"/>
              <a:buChar char="•"/>
            </a:pPr>
            <a:r>
              <a:rPr lang="en-US" sz="1400" dirty="0" smtClean="0">
                <a:solidFill>
                  <a:schemeClr val="bg1"/>
                </a:solidFill>
              </a:rPr>
              <a:t>Project </a:t>
            </a:r>
            <a:r>
              <a:rPr lang="en-US" sz="1400" dirty="0">
                <a:solidFill>
                  <a:schemeClr val="bg1"/>
                </a:solidFill>
              </a:rPr>
              <a:t>manager </a:t>
            </a:r>
            <a:r>
              <a:rPr lang="en-US" sz="1400" dirty="0" smtClean="0">
                <a:solidFill>
                  <a:schemeClr val="bg1"/>
                </a:solidFill>
              </a:rPr>
              <a:t>appointed </a:t>
            </a:r>
            <a:endParaRPr lang="en-US" sz="1400" dirty="0">
              <a:solidFill>
                <a:schemeClr val="bg1"/>
              </a:solidFill>
            </a:endParaRPr>
          </a:p>
          <a:p>
            <a:pPr marL="168275" indent="-168275">
              <a:buFont typeface="Arial" panose="020B0604020202020204" pitchFamily="34" charset="0"/>
              <a:buChar char="•"/>
            </a:pPr>
            <a:r>
              <a:rPr lang="en-US" sz="1400" dirty="0">
                <a:solidFill>
                  <a:schemeClr val="bg1"/>
                </a:solidFill>
              </a:rPr>
              <a:t>PM selects team members based on experience and skills.</a:t>
            </a:r>
          </a:p>
          <a:p>
            <a:pPr marL="168275" indent="-168275">
              <a:buFont typeface="Arial" panose="020B0604020202020204" pitchFamily="34" charset="0"/>
              <a:buChar char="•"/>
            </a:pPr>
            <a:r>
              <a:rPr lang="en-US" sz="1400" dirty="0">
                <a:solidFill>
                  <a:schemeClr val="bg1"/>
                </a:solidFill>
              </a:rPr>
              <a:t>Research whether project </a:t>
            </a:r>
            <a:r>
              <a:rPr lang="en-US" sz="1400" dirty="0" smtClean="0">
                <a:solidFill>
                  <a:schemeClr val="bg1"/>
                </a:solidFill>
              </a:rPr>
              <a:t>is feasible</a:t>
            </a:r>
            <a:endParaRPr lang="en-US" sz="1400" dirty="0">
              <a:solidFill>
                <a:schemeClr val="bg1"/>
              </a:solidFill>
            </a:endParaRPr>
          </a:p>
        </p:txBody>
      </p:sp>
      <p:sp>
        <p:nvSpPr>
          <p:cNvPr id="19" name="Rounded Rectangle 18"/>
          <p:cNvSpPr/>
          <p:nvPr/>
        </p:nvSpPr>
        <p:spPr>
          <a:xfrm>
            <a:off x="3964556" y="1439328"/>
            <a:ext cx="3429000" cy="2057400"/>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t>PLANNING</a:t>
            </a:r>
          </a:p>
          <a:p>
            <a:pPr algn="ctr"/>
            <a:endParaRPr lang="en-US" b="1" dirty="0"/>
          </a:p>
        </p:txBody>
      </p:sp>
      <p:sp>
        <p:nvSpPr>
          <p:cNvPr id="20" name="TextBox 19"/>
          <p:cNvSpPr txBox="1"/>
          <p:nvPr/>
        </p:nvSpPr>
        <p:spPr>
          <a:xfrm>
            <a:off x="4018112" y="1808427"/>
            <a:ext cx="3429001" cy="1600438"/>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bg1"/>
                </a:solidFill>
              </a:rPr>
              <a:t>Goal setting</a:t>
            </a:r>
            <a:endParaRPr lang="en-US" sz="1400" dirty="0">
              <a:solidFill>
                <a:schemeClr val="bg1"/>
              </a:solidFill>
            </a:endParaRPr>
          </a:p>
          <a:p>
            <a:pPr marL="168275" indent="-168275">
              <a:buFont typeface="Arial" panose="020B0604020202020204" pitchFamily="34" charset="0"/>
              <a:buChar char="•"/>
            </a:pPr>
            <a:r>
              <a:rPr lang="en-US" sz="1400" dirty="0" smtClean="0">
                <a:solidFill>
                  <a:schemeClr val="bg1"/>
                </a:solidFill>
              </a:rPr>
              <a:t>Outline objectives of the project</a:t>
            </a:r>
            <a:endParaRPr lang="en-US" sz="1400" dirty="0">
              <a:solidFill>
                <a:schemeClr val="bg1"/>
              </a:solidFill>
            </a:endParaRPr>
          </a:p>
          <a:p>
            <a:pPr marL="168275" indent="-168275">
              <a:buFont typeface="Arial" panose="020B0604020202020204" pitchFamily="34" charset="0"/>
              <a:buChar char="•"/>
            </a:pPr>
            <a:r>
              <a:rPr lang="en-US" sz="1400" dirty="0" smtClean="0">
                <a:solidFill>
                  <a:schemeClr val="bg1"/>
                </a:solidFill>
              </a:rPr>
              <a:t>Communicate objectives and goals to team</a:t>
            </a:r>
            <a:endParaRPr lang="en-US" sz="1400" dirty="0">
              <a:solidFill>
                <a:schemeClr val="bg1"/>
              </a:solidFill>
            </a:endParaRPr>
          </a:p>
          <a:p>
            <a:pPr marL="168275" indent="-168275">
              <a:buFont typeface="Arial" panose="020B0604020202020204" pitchFamily="34" charset="0"/>
              <a:buChar char="•"/>
            </a:pPr>
            <a:r>
              <a:rPr lang="en-US" sz="1400" dirty="0" smtClean="0">
                <a:solidFill>
                  <a:schemeClr val="bg1"/>
                </a:solidFill>
              </a:rPr>
              <a:t>Effective planning is vital to success</a:t>
            </a:r>
          </a:p>
          <a:p>
            <a:pPr marL="168275" indent="-168275">
              <a:buFont typeface="Arial" panose="020B0604020202020204" pitchFamily="34" charset="0"/>
              <a:buChar char="•"/>
            </a:pPr>
            <a:r>
              <a:rPr lang="en-US" sz="1400" i="1" dirty="0" smtClean="0">
                <a:solidFill>
                  <a:schemeClr val="bg1"/>
                </a:solidFill>
              </a:rPr>
              <a:t>Ongoing process and never ends during life of project </a:t>
            </a:r>
            <a:endParaRPr lang="en-US" sz="1400" i="1" dirty="0">
              <a:solidFill>
                <a:schemeClr val="bg1"/>
              </a:solidFill>
            </a:endParaRPr>
          </a:p>
        </p:txBody>
      </p:sp>
      <p:sp>
        <p:nvSpPr>
          <p:cNvPr id="21" name="Rounded Rectangle 20"/>
          <p:cNvSpPr/>
          <p:nvPr/>
        </p:nvSpPr>
        <p:spPr>
          <a:xfrm>
            <a:off x="63260" y="3741276"/>
            <a:ext cx="2667000" cy="2659524"/>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t>EXECUTING</a:t>
            </a:r>
          </a:p>
          <a:p>
            <a:pPr algn="ctr"/>
            <a:endParaRPr lang="en-US" b="1" dirty="0"/>
          </a:p>
        </p:txBody>
      </p:sp>
      <p:sp>
        <p:nvSpPr>
          <p:cNvPr id="22" name="TextBox 21"/>
          <p:cNvSpPr txBox="1"/>
          <p:nvPr/>
        </p:nvSpPr>
        <p:spPr>
          <a:xfrm>
            <a:off x="76199" y="4292924"/>
            <a:ext cx="2743201" cy="2031325"/>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bg1"/>
                </a:solidFill>
              </a:rPr>
              <a:t>Project start to take shape</a:t>
            </a:r>
          </a:p>
          <a:p>
            <a:pPr marL="168275" indent="-168275">
              <a:buFont typeface="Arial" panose="020B0604020202020204" pitchFamily="34" charset="0"/>
              <a:buChar char="•"/>
            </a:pPr>
            <a:r>
              <a:rPr lang="en-US" sz="1400" dirty="0" smtClean="0">
                <a:solidFill>
                  <a:schemeClr val="bg1"/>
                </a:solidFill>
              </a:rPr>
              <a:t>Project plan put into action</a:t>
            </a:r>
          </a:p>
          <a:p>
            <a:pPr marL="168275" indent="-168275">
              <a:buFont typeface="Arial" panose="020B0604020202020204" pitchFamily="34" charset="0"/>
              <a:buChar char="•"/>
            </a:pPr>
            <a:r>
              <a:rPr lang="en-US" sz="1400" dirty="0" smtClean="0">
                <a:solidFill>
                  <a:schemeClr val="bg1"/>
                </a:solidFill>
              </a:rPr>
              <a:t>Tasks occur in executing project</a:t>
            </a:r>
          </a:p>
          <a:p>
            <a:pPr marL="168275" indent="-168275">
              <a:buFont typeface="Arial" panose="020B0604020202020204" pitchFamily="34" charset="0"/>
              <a:buChar char="•"/>
            </a:pPr>
            <a:r>
              <a:rPr lang="en-US" sz="1400" dirty="0" smtClean="0">
                <a:solidFill>
                  <a:schemeClr val="bg1"/>
                </a:solidFill>
              </a:rPr>
              <a:t>Team adheres to mapped out plan</a:t>
            </a:r>
            <a:endParaRPr lang="en-US" sz="1400" dirty="0">
              <a:solidFill>
                <a:schemeClr val="bg1"/>
              </a:solidFill>
            </a:endParaRPr>
          </a:p>
          <a:p>
            <a:pPr marL="168275" indent="-168275">
              <a:buFont typeface="Arial" panose="020B0604020202020204" pitchFamily="34" charset="0"/>
              <a:buChar char="•"/>
            </a:pPr>
            <a:r>
              <a:rPr lang="en-US" sz="1400" dirty="0" smtClean="0">
                <a:solidFill>
                  <a:schemeClr val="bg1"/>
                </a:solidFill>
              </a:rPr>
              <a:t>Coordination amount team members and resources</a:t>
            </a:r>
            <a:endParaRPr lang="en-US" sz="1400" dirty="0">
              <a:solidFill>
                <a:schemeClr val="bg1"/>
              </a:solidFill>
            </a:endParaRPr>
          </a:p>
          <a:p>
            <a:pPr marL="168275" indent="-168275">
              <a:buFont typeface="Arial" panose="020B0604020202020204" pitchFamily="34" charset="0"/>
              <a:buChar char="•"/>
            </a:pPr>
            <a:r>
              <a:rPr lang="en-US" sz="1400" dirty="0" smtClean="0">
                <a:solidFill>
                  <a:schemeClr val="bg1"/>
                </a:solidFill>
              </a:rPr>
              <a:t>Project deliverable developed and completed</a:t>
            </a:r>
            <a:endParaRPr lang="en-US" sz="1400" dirty="0">
              <a:solidFill>
                <a:schemeClr val="bg1"/>
              </a:solidFill>
            </a:endParaRPr>
          </a:p>
        </p:txBody>
      </p:sp>
      <p:sp>
        <p:nvSpPr>
          <p:cNvPr id="25" name="Rounded Rectangle 24"/>
          <p:cNvSpPr/>
          <p:nvPr/>
        </p:nvSpPr>
        <p:spPr>
          <a:xfrm>
            <a:off x="3429000" y="3741276"/>
            <a:ext cx="2743200" cy="2659524"/>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t>MONITORING &amp; CONTROLLING</a:t>
            </a:r>
          </a:p>
          <a:p>
            <a:pPr algn="ctr"/>
            <a:endParaRPr lang="en-US" b="1" dirty="0"/>
          </a:p>
        </p:txBody>
      </p:sp>
      <p:sp>
        <p:nvSpPr>
          <p:cNvPr id="26" name="TextBox 25"/>
          <p:cNvSpPr txBox="1"/>
          <p:nvPr/>
        </p:nvSpPr>
        <p:spPr>
          <a:xfrm>
            <a:off x="3429000" y="4516994"/>
            <a:ext cx="2849592" cy="1815882"/>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bg1"/>
                </a:solidFill>
              </a:rPr>
              <a:t>Measure progression/ performance</a:t>
            </a:r>
          </a:p>
          <a:p>
            <a:pPr marL="168275" indent="-168275">
              <a:buFont typeface="Arial" panose="020B0604020202020204" pitchFamily="34" charset="0"/>
              <a:buChar char="•"/>
            </a:pPr>
            <a:r>
              <a:rPr lang="en-US" sz="1400" dirty="0" smtClean="0">
                <a:solidFill>
                  <a:schemeClr val="bg1"/>
                </a:solidFill>
              </a:rPr>
              <a:t>Ensure alignment w/project plan</a:t>
            </a:r>
          </a:p>
          <a:p>
            <a:pPr marL="168275" indent="-168275">
              <a:buFont typeface="Arial" panose="020B0604020202020204" pitchFamily="34" charset="0"/>
              <a:buChar char="•"/>
            </a:pPr>
            <a:r>
              <a:rPr lang="en-US" sz="1400" dirty="0" smtClean="0">
                <a:solidFill>
                  <a:schemeClr val="bg1"/>
                </a:solidFill>
              </a:rPr>
              <a:t>Observe, evaluate, document &amp; report on progress/limitations</a:t>
            </a:r>
          </a:p>
          <a:p>
            <a:pPr marL="168275" indent="-168275">
              <a:buFont typeface="Arial" panose="020B0604020202020204" pitchFamily="34" charset="0"/>
              <a:buChar char="•"/>
            </a:pPr>
            <a:r>
              <a:rPr lang="en-US" sz="1400" dirty="0" smtClean="0">
                <a:solidFill>
                  <a:schemeClr val="bg1"/>
                </a:solidFill>
              </a:rPr>
              <a:t>In this phase, we react/adjust to issues, inefficiencies, ineffectiveness that arise</a:t>
            </a:r>
            <a:endParaRPr lang="en-US" sz="1400" dirty="0">
              <a:solidFill>
                <a:schemeClr val="bg1"/>
              </a:solidFill>
            </a:endParaRPr>
          </a:p>
        </p:txBody>
      </p:sp>
      <p:sp>
        <p:nvSpPr>
          <p:cNvPr id="27" name="Rounded Rectangle 26"/>
          <p:cNvSpPr/>
          <p:nvPr/>
        </p:nvSpPr>
        <p:spPr>
          <a:xfrm>
            <a:off x="6705600" y="3741276"/>
            <a:ext cx="2369074" cy="2659524"/>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t>CLOSING</a:t>
            </a:r>
          </a:p>
          <a:p>
            <a:pPr algn="ctr"/>
            <a:endParaRPr lang="en-US" b="1" dirty="0"/>
          </a:p>
        </p:txBody>
      </p:sp>
      <p:sp>
        <p:nvSpPr>
          <p:cNvPr id="28" name="TextBox 27"/>
          <p:cNvSpPr txBox="1"/>
          <p:nvPr/>
        </p:nvSpPr>
        <p:spPr>
          <a:xfrm>
            <a:off x="6704162" y="4163097"/>
            <a:ext cx="2370512" cy="2031325"/>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bg1"/>
                </a:solidFill>
              </a:rPr>
              <a:t>Project closing process often overlooked </a:t>
            </a:r>
          </a:p>
          <a:p>
            <a:pPr marL="168275" indent="-168275">
              <a:buFont typeface="Arial" panose="020B0604020202020204" pitchFamily="34" charset="0"/>
              <a:buChar char="•"/>
            </a:pPr>
            <a:r>
              <a:rPr lang="en-US" sz="1400" dirty="0" smtClean="0">
                <a:solidFill>
                  <a:schemeClr val="bg1"/>
                </a:solidFill>
              </a:rPr>
              <a:t>Consists of processes performed to complete project</a:t>
            </a:r>
          </a:p>
          <a:p>
            <a:pPr marL="168275" indent="-168275">
              <a:buFont typeface="Arial" panose="020B0604020202020204" pitchFamily="34" charset="0"/>
              <a:buChar char="•"/>
            </a:pPr>
            <a:r>
              <a:rPr lang="en-US" sz="1400" dirty="0" smtClean="0">
                <a:solidFill>
                  <a:schemeClr val="bg1"/>
                </a:solidFill>
              </a:rPr>
              <a:t>Once completed, “post mortem” meeting held to evaluate what went well and identify project failures</a:t>
            </a:r>
            <a:endParaRPr lang="en-US" sz="1400" i="1" dirty="0">
              <a:solidFill>
                <a:schemeClr val="bg1"/>
              </a:solidFill>
            </a:endParaRPr>
          </a:p>
        </p:txBody>
      </p:sp>
      <p:sp>
        <p:nvSpPr>
          <p:cNvPr id="6" name="Left-Right Arrow 5"/>
          <p:cNvSpPr/>
          <p:nvPr/>
        </p:nvSpPr>
        <p:spPr>
          <a:xfrm>
            <a:off x="2759016" y="4821345"/>
            <a:ext cx="672859" cy="457200"/>
          </a:xfrm>
          <a:prstGeom prst="lef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16200000">
            <a:off x="4663296" y="3543353"/>
            <a:ext cx="457200" cy="381000"/>
          </a:xfrm>
          <a:prstGeom prs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Arrow 28"/>
          <p:cNvSpPr/>
          <p:nvPr/>
        </p:nvSpPr>
        <p:spPr>
          <a:xfrm>
            <a:off x="6224677" y="4869672"/>
            <a:ext cx="425570" cy="457605"/>
          </a:xfrm>
          <a:prstGeom prs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2EE9643E-C717-4BB6-89A0-1800B25EB49E}" type="slidenum">
              <a:rPr lang="en-US" smtClean="0">
                <a:solidFill>
                  <a:srgbClr val="000000">
                    <a:tint val="75000"/>
                  </a:srgbClr>
                </a:solidFill>
              </a:rPr>
              <a:pPr/>
              <a:t>17</a:t>
            </a:fld>
            <a:endParaRPr lang="en-US" dirty="0">
              <a:solidFill>
                <a:srgbClr val="000000">
                  <a:tint val="75000"/>
                </a:srgbClr>
              </a:solidFill>
            </a:endParaRPr>
          </a:p>
        </p:txBody>
      </p:sp>
    </p:spTree>
    <p:extLst>
      <p:ext uri="{BB962C8B-B14F-4D97-AF65-F5344CB8AC3E}">
        <p14:creationId xmlns:p14="http://schemas.microsoft.com/office/powerpoint/2010/main" val="1528391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Polling Question #2 </a:t>
            </a:r>
          </a:p>
          <a:p>
            <a:endParaRPr lang="en-US" dirty="0" smtClean="0"/>
          </a:p>
          <a:p>
            <a:r>
              <a:rPr lang="en-US" dirty="0" smtClean="0"/>
              <a:t>You are hosting a Family Barbeque (with social distancing and masks): Which of the following tasks would fall into the planning phase of project management?</a:t>
            </a:r>
          </a:p>
          <a:p>
            <a:pPr marL="342900"/>
            <a:r>
              <a:rPr lang="en-US" sz="2400" dirty="0" smtClean="0">
                <a:solidFill>
                  <a:schemeClr val="bg2"/>
                </a:solidFill>
              </a:rPr>
              <a:t>a.) Create a grocery List</a:t>
            </a:r>
          </a:p>
          <a:p>
            <a:pPr marL="342900"/>
            <a:r>
              <a:rPr lang="en-US" sz="2400" dirty="0" smtClean="0">
                <a:solidFill>
                  <a:schemeClr val="bg2"/>
                </a:solidFill>
              </a:rPr>
              <a:t>b.) Discussion on what to make next year</a:t>
            </a:r>
          </a:p>
          <a:p>
            <a:pPr marL="342900"/>
            <a:r>
              <a:rPr lang="en-US" sz="2400" dirty="0" smtClean="0">
                <a:solidFill>
                  <a:schemeClr val="bg2"/>
                </a:solidFill>
              </a:rPr>
              <a:t>c.) Project manager “Executive Chef” appointed</a:t>
            </a:r>
          </a:p>
          <a:p>
            <a:pPr marL="342900"/>
            <a:r>
              <a:rPr lang="en-US" sz="2400" dirty="0" smtClean="0">
                <a:solidFill>
                  <a:schemeClr val="bg2"/>
                </a:solidFill>
              </a:rPr>
              <a:t>d.) Executing tasks/timeline</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2EE9643E-C717-4BB6-89A0-1800B25EB49E}" type="slidenum">
              <a:rPr lang="en-US" smtClean="0"/>
              <a:pPr/>
              <a:t>18</a:t>
            </a:fld>
            <a:endParaRPr lang="en-US" dirty="0"/>
          </a:p>
        </p:txBody>
      </p:sp>
    </p:spTree>
    <p:extLst>
      <p:ext uri="{BB962C8B-B14F-4D97-AF65-F5344CB8AC3E}">
        <p14:creationId xmlns:p14="http://schemas.microsoft.com/office/powerpoint/2010/main" val="1174070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Phases Example: Family BBQ</a:t>
            </a:r>
            <a:endParaRPr lang="en-US" dirty="0"/>
          </a:p>
        </p:txBody>
      </p:sp>
      <p:sp>
        <p:nvSpPr>
          <p:cNvPr id="2" name="Rounded Rectangle 1"/>
          <p:cNvSpPr/>
          <p:nvPr/>
        </p:nvSpPr>
        <p:spPr>
          <a:xfrm>
            <a:off x="56071" y="1420755"/>
            <a:ext cx="3429000" cy="205740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solidFill>
                  <a:schemeClr val="tx2">
                    <a:lumMod val="50000"/>
                  </a:schemeClr>
                </a:solidFill>
              </a:rPr>
              <a:t>INITIATING</a:t>
            </a:r>
          </a:p>
          <a:p>
            <a:pPr algn="ctr"/>
            <a:endParaRPr lang="en-US" b="1" dirty="0"/>
          </a:p>
        </p:txBody>
      </p:sp>
      <p:sp>
        <p:nvSpPr>
          <p:cNvPr id="4" name="TextBox 3"/>
          <p:cNvSpPr txBox="1"/>
          <p:nvPr/>
        </p:nvSpPr>
        <p:spPr>
          <a:xfrm>
            <a:off x="48883" y="1956129"/>
            <a:ext cx="3443377" cy="1384995"/>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tx2">
                    <a:lumMod val="50000"/>
                  </a:schemeClr>
                </a:solidFill>
              </a:rPr>
              <a:t>You agree to host a family barbeque </a:t>
            </a:r>
          </a:p>
          <a:p>
            <a:pPr marL="168275" indent="-168275">
              <a:buFont typeface="Arial" panose="020B0604020202020204" pitchFamily="34" charset="0"/>
              <a:buChar char="•"/>
            </a:pPr>
            <a:r>
              <a:rPr lang="en-US" sz="1400" dirty="0" smtClean="0">
                <a:solidFill>
                  <a:schemeClr val="tx2">
                    <a:lumMod val="50000"/>
                  </a:schemeClr>
                </a:solidFill>
              </a:rPr>
              <a:t>Project </a:t>
            </a:r>
            <a:r>
              <a:rPr lang="en-US" sz="1400" dirty="0">
                <a:solidFill>
                  <a:schemeClr val="tx2">
                    <a:lumMod val="50000"/>
                  </a:schemeClr>
                </a:solidFill>
              </a:rPr>
              <a:t>manager </a:t>
            </a:r>
            <a:r>
              <a:rPr lang="en-US" sz="1400" dirty="0" smtClean="0">
                <a:solidFill>
                  <a:schemeClr val="tx2">
                    <a:lumMod val="50000"/>
                  </a:schemeClr>
                </a:solidFill>
              </a:rPr>
              <a:t>aka “Executive Chef” appointed </a:t>
            </a:r>
            <a:endParaRPr lang="en-US" sz="1400" dirty="0">
              <a:solidFill>
                <a:schemeClr val="tx2">
                  <a:lumMod val="50000"/>
                </a:schemeClr>
              </a:solidFill>
            </a:endParaRPr>
          </a:p>
          <a:p>
            <a:pPr marL="168275" indent="-168275">
              <a:buFont typeface="Arial" panose="020B0604020202020204" pitchFamily="34" charset="0"/>
              <a:buChar char="•"/>
            </a:pPr>
            <a:r>
              <a:rPr lang="en-US" sz="1400" dirty="0" smtClean="0">
                <a:solidFill>
                  <a:schemeClr val="tx2">
                    <a:lumMod val="50000"/>
                  </a:schemeClr>
                </a:solidFill>
              </a:rPr>
              <a:t>Who is going help you?</a:t>
            </a:r>
          </a:p>
          <a:p>
            <a:pPr marL="168275" indent="-168275">
              <a:buFont typeface="Arial" panose="020B0604020202020204" pitchFamily="34" charset="0"/>
              <a:buChar char="•"/>
            </a:pPr>
            <a:r>
              <a:rPr lang="en-US" sz="1400" dirty="0" smtClean="0">
                <a:solidFill>
                  <a:schemeClr val="tx2">
                    <a:lumMod val="50000"/>
                  </a:schemeClr>
                </a:solidFill>
              </a:rPr>
              <a:t>What dishes are you going to make</a:t>
            </a:r>
            <a:endParaRPr lang="en-US" sz="1400" dirty="0">
              <a:solidFill>
                <a:schemeClr val="tx2">
                  <a:lumMod val="50000"/>
                </a:schemeClr>
              </a:solidFill>
            </a:endParaRPr>
          </a:p>
          <a:p>
            <a:pPr marL="168275" indent="-168275">
              <a:buFont typeface="Arial" panose="020B0604020202020204" pitchFamily="34" charset="0"/>
              <a:buChar char="•"/>
            </a:pPr>
            <a:r>
              <a:rPr lang="en-US" sz="1400" dirty="0">
                <a:solidFill>
                  <a:schemeClr val="tx2">
                    <a:lumMod val="50000"/>
                  </a:schemeClr>
                </a:solidFill>
              </a:rPr>
              <a:t>Research </a:t>
            </a:r>
            <a:r>
              <a:rPr lang="en-US" sz="1400" dirty="0" smtClean="0">
                <a:solidFill>
                  <a:schemeClr val="tx2">
                    <a:lumMod val="50000"/>
                  </a:schemeClr>
                </a:solidFill>
              </a:rPr>
              <a:t>recipes, cooking times, etc. </a:t>
            </a:r>
            <a:endParaRPr lang="en-US" sz="1400" dirty="0">
              <a:solidFill>
                <a:schemeClr val="tx2">
                  <a:lumMod val="50000"/>
                </a:schemeClr>
              </a:solidFill>
            </a:endParaRPr>
          </a:p>
        </p:txBody>
      </p:sp>
      <p:sp>
        <p:nvSpPr>
          <p:cNvPr id="19" name="Rounded Rectangle 18"/>
          <p:cNvSpPr/>
          <p:nvPr/>
        </p:nvSpPr>
        <p:spPr>
          <a:xfrm>
            <a:off x="3784839" y="1400416"/>
            <a:ext cx="3170912" cy="205740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solidFill>
                  <a:schemeClr val="tx2">
                    <a:lumMod val="50000"/>
                  </a:schemeClr>
                </a:solidFill>
              </a:rPr>
              <a:t>PLANNING</a:t>
            </a:r>
          </a:p>
          <a:p>
            <a:pPr algn="ctr"/>
            <a:endParaRPr lang="en-US" b="1" dirty="0"/>
          </a:p>
        </p:txBody>
      </p:sp>
      <p:sp>
        <p:nvSpPr>
          <p:cNvPr id="20" name="TextBox 19"/>
          <p:cNvSpPr txBox="1"/>
          <p:nvPr/>
        </p:nvSpPr>
        <p:spPr>
          <a:xfrm>
            <a:off x="3891952" y="1956581"/>
            <a:ext cx="3167331" cy="1384995"/>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tx2">
                    <a:lumMod val="50000"/>
                  </a:schemeClr>
                </a:solidFill>
              </a:rPr>
              <a:t>Goal setting: Don’t burn the burgers</a:t>
            </a:r>
          </a:p>
          <a:p>
            <a:pPr marL="168275" indent="-168275">
              <a:buFont typeface="Arial" panose="020B0604020202020204" pitchFamily="34" charset="0"/>
              <a:buChar char="•"/>
            </a:pPr>
            <a:r>
              <a:rPr lang="en-US" sz="1400" dirty="0" smtClean="0">
                <a:solidFill>
                  <a:schemeClr val="tx2">
                    <a:lumMod val="50000"/>
                  </a:schemeClr>
                </a:solidFill>
              </a:rPr>
              <a:t>How many people attending?</a:t>
            </a:r>
            <a:endParaRPr lang="en-US" sz="1400" dirty="0">
              <a:solidFill>
                <a:schemeClr val="tx2">
                  <a:lumMod val="50000"/>
                </a:schemeClr>
              </a:solidFill>
            </a:endParaRPr>
          </a:p>
          <a:p>
            <a:pPr marL="168275" indent="-168275">
              <a:buFont typeface="Arial" panose="020B0604020202020204" pitchFamily="34" charset="0"/>
              <a:buChar char="•"/>
            </a:pPr>
            <a:r>
              <a:rPr lang="en-US" sz="1400" dirty="0" smtClean="0">
                <a:solidFill>
                  <a:schemeClr val="tx2">
                    <a:lumMod val="50000"/>
                  </a:schemeClr>
                </a:solidFill>
              </a:rPr>
              <a:t>Assign tasks to other family members</a:t>
            </a:r>
          </a:p>
          <a:p>
            <a:pPr marL="168275" indent="-168275">
              <a:buFont typeface="Arial" panose="020B0604020202020204" pitchFamily="34" charset="0"/>
              <a:buChar char="•"/>
            </a:pPr>
            <a:r>
              <a:rPr lang="en-US" sz="1400" dirty="0" smtClean="0">
                <a:solidFill>
                  <a:schemeClr val="tx2">
                    <a:lumMod val="50000"/>
                  </a:schemeClr>
                </a:solidFill>
              </a:rPr>
              <a:t>Have a backup plan? </a:t>
            </a:r>
          </a:p>
          <a:p>
            <a:pPr marL="168275" indent="-168275">
              <a:buFont typeface="Arial" panose="020B0604020202020204" pitchFamily="34" charset="0"/>
              <a:buChar char="•"/>
            </a:pPr>
            <a:r>
              <a:rPr lang="en-US" sz="1400" dirty="0" smtClean="0">
                <a:solidFill>
                  <a:schemeClr val="tx2">
                    <a:lumMod val="50000"/>
                  </a:schemeClr>
                </a:solidFill>
              </a:rPr>
              <a:t>Create a grocery List</a:t>
            </a:r>
          </a:p>
          <a:p>
            <a:pPr marL="168275" indent="-168275">
              <a:buFont typeface="Arial" panose="020B0604020202020204" pitchFamily="34" charset="0"/>
              <a:buChar char="•"/>
            </a:pPr>
            <a:r>
              <a:rPr lang="en-US" sz="1400" dirty="0" smtClean="0">
                <a:solidFill>
                  <a:schemeClr val="tx2">
                    <a:lumMod val="50000"/>
                  </a:schemeClr>
                </a:solidFill>
              </a:rPr>
              <a:t>Timeline</a:t>
            </a:r>
            <a:endParaRPr lang="en-US" sz="1400" dirty="0">
              <a:solidFill>
                <a:schemeClr val="tx2">
                  <a:lumMod val="50000"/>
                </a:schemeClr>
              </a:solidFill>
            </a:endParaRPr>
          </a:p>
        </p:txBody>
      </p:sp>
      <p:sp>
        <p:nvSpPr>
          <p:cNvPr id="21" name="Rounded Rectangle 20"/>
          <p:cNvSpPr/>
          <p:nvPr/>
        </p:nvSpPr>
        <p:spPr>
          <a:xfrm>
            <a:off x="63260" y="3903115"/>
            <a:ext cx="2667000" cy="2497685"/>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solidFill>
                  <a:schemeClr val="tx2">
                    <a:lumMod val="50000"/>
                  </a:schemeClr>
                </a:solidFill>
              </a:rPr>
              <a:t>EXECUTING</a:t>
            </a:r>
          </a:p>
        </p:txBody>
      </p:sp>
      <p:sp>
        <p:nvSpPr>
          <p:cNvPr id="22" name="TextBox 21"/>
          <p:cNvSpPr txBox="1"/>
          <p:nvPr/>
        </p:nvSpPr>
        <p:spPr>
          <a:xfrm>
            <a:off x="106466" y="4697849"/>
            <a:ext cx="2743201" cy="1169551"/>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tx2">
                    <a:lumMod val="50000"/>
                  </a:schemeClr>
                </a:solidFill>
              </a:rPr>
              <a:t>Grocery shopping</a:t>
            </a:r>
          </a:p>
          <a:p>
            <a:pPr marL="168275" indent="-168275">
              <a:buFont typeface="Arial" panose="020B0604020202020204" pitchFamily="34" charset="0"/>
              <a:buChar char="•"/>
            </a:pPr>
            <a:r>
              <a:rPr lang="en-US" sz="1400" dirty="0" smtClean="0">
                <a:solidFill>
                  <a:schemeClr val="tx2">
                    <a:lumMod val="50000"/>
                  </a:schemeClr>
                </a:solidFill>
              </a:rPr>
              <a:t>Food prep</a:t>
            </a:r>
          </a:p>
          <a:p>
            <a:pPr marL="168275" indent="-168275">
              <a:buFont typeface="Arial" panose="020B0604020202020204" pitchFamily="34" charset="0"/>
              <a:buChar char="•"/>
            </a:pPr>
            <a:r>
              <a:rPr lang="en-US" sz="1400" dirty="0" smtClean="0">
                <a:solidFill>
                  <a:schemeClr val="tx2">
                    <a:lumMod val="50000"/>
                  </a:schemeClr>
                </a:solidFill>
              </a:rPr>
              <a:t>Cooking</a:t>
            </a:r>
          </a:p>
          <a:p>
            <a:pPr marL="168275" indent="-168275">
              <a:buFont typeface="Arial" panose="020B0604020202020204" pitchFamily="34" charset="0"/>
              <a:buChar char="•"/>
            </a:pPr>
            <a:r>
              <a:rPr lang="en-US" sz="1400" dirty="0" smtClean="0">
                <a:solidFill>
                  <a:schemeClr val="tx2">
                    <a:lumMod val="50000"/>
                  </a:schemeClr>
                </a:solidFill>
              </a:rPr>
              <a:t>You execute tasks/timeline</a:t>
            </a:r>
            <a:endParaRPr lang="en-US" sz="1400" dirty="0">
              <a:solidFill>
                <a:schemeClr val="tx2">
                  <a:lumMod val="50000"/>
                </a:schemeClr>
              </a:solidFill>
            </a:endParaRPr>
          </a:p>
          <a:p>
            <a:pPr marL="168275" indent="-168275">
              <a:buFont typeface="Arial" panose="020B0604020202020204" pitchFamily="34" charset="0"/>
              <a:buChar char="•"/>
            </a:pPr>
            <a:endParaRPr lang="en-US" sz="1400" dirty="0">
              <a:solidFill>
                <a:schemeClr val="tx2">
                  <a:lumMod val="50000"/>
                </a:schemeClr>
              </a:solidFill>
            </a:endParaRPr>
          </a:p>
        </p:txBody>
      </p:sp>
      <p:sp>
        <p:nvSpPr>
          <p:cNvPr id="27" name="Rounded Rectangle 26"/>
          <p:cNvSpPr/>
          <p:nvPr/>
        </p:nvSpPr>
        <p:spPr>
          <a:xfrm>
            <a:off x="6613877" y="3874115"/>
            <a:ext cx="2449698" cy="2497685"/>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solidFill>
                  <a:schemeClr val="tx2">
                    <a:lumMod val="50000"/>
                  </a:schemeClr>
                </a:solidFill>
              </a:rPr>
              <a:t>CLOSING</a:t>
            </a:r>
          </a:p>
          <a:p>
            <a:pPr algn="ctr"/>
            <a:endParaRPr lang="en-US" b="1" dirty="0"/>
          </a:p>
        </p:txBody>
      </p:sp>
      <p:sp>
        <p:nvSpPr>
          <p:cNvPr id="28" name="TextBox 27"/>
          <p:cNvSpPr txBox="1"/>
          <p:nvPr/>
        </p:nvSpPr>
        <p:spPr>
          <a:xfrm>
            <a:off x="6690516" y="4572000"/>
            <a:ext cx="2370512" cy="1600438"/>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tx2">
                    <a:lumMod val="50000"/>
                  </a:schemeClr>
                </a:solidFill>
              </a:rPr>
              <a:t>What did everyone like?</a:t>
            </a:r>
          </a:p>
          <a:p>
            <a:pPr marL="168275" indent="-168275">
              <a:buFont typeface="Arial" panose="020B0604020202020204" pitchFamily="34" charset="0"/>
              <a:buChar char="•"/>
            </a:pPr>
            <a:r>
              <a:rPr lang="en-US" sz="1400" dirty="0" smtClean="0">
                <a:solidFill>
                  <a:schemeClr val="tx2">
                    <a:lumMod val="50000"/>
                  </a:schemeClr>
                </a:solidFill>
              </a:rPr>
              <a:t>What could you do without next time?</a:t>
            </a:r>
          </a:p>
          <a:p>
            <a:pPr marL="168275" indent="-168275">
              <a:buFont typeface="Arial" panose="020B0604020202020204" pitchFamily="34" charset="0"/>
              <a:buChar char="•"/>
            </a:pPr>
            <a:r>
              <a:rPr lang="en-US" sz="1400" dirty="0" smtClean="0">
                <a:solidFill>
                  <a:schemeClr val="tx2">
                    <a:lumMod val="50000"/>
                  </a:schemeClr>
                </a:solidFill>
              </a:rPr>
              <a:t>Close out meeting: next barbeque we are getting takeout/cooking something different</a:t>
            </a:r>
            <a:endParaRPr lang="en-US" sz="1400" i="1" dirty="0">
              <a:solidFill>
                <a:schemeClr val="tx2">
                  <a:lumMod val="50000"/>
                </a:schemeClr>
              </a:solidFill>
            </a:endParaRPr>
          </a:p>
        </p:txBody>
      </p:sp>
      <p:sp>
        <p:nvSpPr>
          <p:cNvPr id="6" name="Left-Right Arrow 5"/>
          <p:cNvSpPr/>
          <p:nvPr/>
        </p:nvSpPr>
        <p:spPr>
          <a:xfrm>
            <a:off x="2759016" y="5131026"/>
            <a:ext cx="784379" cy="457200"/>
          </a:xfrm>
          <a:prstGeom prst="lef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rot="8972735">
            <a:off x="2536340" y="3632242"/>
            <a:ext cx="1404264" cy="398956"/>
          </a:xfrm>
          <a:prstGeom prs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16200000">
            <a:off x="4663296" y="3543353"/>
            <a:ext cx="457200" cy="381000"/>
          </a:xfrm>
          <a:prstGeom prs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Arrow 28"/>
          <p:cNvSpPr/>
          <p:nvPr/>
        </p:nvSpPr>
        <p:spPr>
          <a:xfrm>
            <a:off x="6145359" y="5175725"/>
            <a:ext cx="425570" cy="457605"/>
          </a:xfrm>
          <a:prstGeom prst="right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8231" y="1566830"/>
            <a:ext cx="685800" cy="578685"/>
          </a:xfrm>
          <a:prstGeom prst="rect">
            <a:avLst/>
          </a:prstGeom>
          <a:noFill/>
        </p:spPr>
        <p:txBody>
          <a:bodyPr wrap="square" rtlCol="0">
            <a:spAutoFit/>
          </a:bodyPr>
          <a:lstStyle/>
          <a:p>
            <a:pPr algn="r">
              <a:lnSpc>
                <a:spcPts val="3600"/>
              </a:lnSpc>
              <a:spcAft>
                <a:spcPts val="0"/>
              </a:spcAft>
            </a:pPr>
            <a:r>
              <a:rPr lang="en-US" sz="4800" b="1" spc="-100" dirty="0" smtClean="0">
                <a:solidFill>
                  <a:schemeClr val="tx2">
                    <a:lumMod val="50000"/>
                  </a:schemeClr>
                </a:solidFill>
                <a:latin typeface="Avenir LT Std 65 Medium"/>
                <a:cs typeface="Avenir LT Std 65 Medium"/>
              </a:rPr>
              <a:t>1</a:t>
            </a:r>
          </a:p>
        </p:txBody>
      </p:sp>
      <p:sp>
        <p:nvSpPr>
          <p:cNvPr id="18" name="TextBox 17"/>
          <p:cNvSpPr txBox="1"/>
          <p:nvPr/>
        </p:nvSpPr>
        <p:spPr>
          <a:xfrm>
            <a:off x="3784839" y="1534427"/>
            <a:ext cx="613161" cy="578685"/>
          </a:xfrm>
          <a:prstGeom prst="rect">
            <a:avLst/>
          </a:prstGeom>
          <a:noFill/>
        </p:spPr>
        <p:txBody>
          <a:bodyPr wrap="square" rtlCol="0">
            <a:spAutoFit/>
          </a:bodyPr>
          <a:lstStyle/>
          <a:p>
            <a:pPr algn="r">
              <a:lnSpc>
                <a:spcPts val="3600"/>
              </a:lnSpc>
              <a:spcAft>
                <a:spcPts val="0"/>
              </a:spcAft>
            </a:pPr>
            <a:r>
              <a:rPr lang="en-US" sz="4800" b="1" spc="-100" dirty="0" smtClean="0">
                <a:solidFill>
                  <a:schemeClr val="tx2">
                    <a:lumMod val="50000"/>
                  </a:schemeClr>
                </a:solidFill>
                <a:latin typeface="Avenir LT Std 65 Medium"/>
                <a:cs typeface="Avenir LT Std 65 Medium"/>
              </a:rPr>
              <a:t>2</a:t>
            </a:r>
          </a:p>
        </p:txBody>
      </p:sp>
      <p:sp>
        <p:nvSpPr>
          <p:cNvPr id="23" name="TextBox 22"/>
          <p:cNvSpPr txBox="1"/>
          <p:nvPr/>
        </p:nvSpPr>
        <p:spPr>
          <a:xfrm>
            <a:off x="-25880" y="4186260"/>
            <a:ext cx="685800" cy="578685"/>
          </a:xfrm>
          <a:prstGeom prst="rect">
            <a:avLst/>
          </a:prstGeom>
          <a:noFill/>
        </p:spPr>
        <p:txBody>
          <a:bodyPr wrap="square" rtlCol="0">
            <a:spAutoFit/>
          </a:bodyPr>
          <a:lstStyle/>
          <a:p>
            <a:pPr algn="r">
              <a:lnSpc>
                <a:spcPts val="3600"/>
              </a:lnSpc>
              <a:spcAft>
                <a:spcPts val="0"/>
              </a:spcAft>
            </a:pPr>
            <a:r>
              <a:rPr lang="en-US" sz="4800" b="1" spc="-100" dirty="0" smtClean="0">
                <a:solidFill>
                  <a:schemeClr val="tx2">
                    <a:lumMod val="50000"/>
                  </a:schemeClr>
                </a:solidFill>
                <a:latin typeface="Avenir LT Std 65 Medium"/>
                <a:cs typeface="Avenir LT Std 65 Medium"/>
              </a:rPr>
              <a:t>3</a:t>
            </a:r>
          </a:p>
        </p:txBody>
      </p:sp>
      <p:sp>
        <p:nvSpPr>
          <p:cNvPr id="30" name="TextBox 29"/>
          <p:cNvSpPr txBox="1"/>
          <p:nvPr/>
        </p:nvSpPr>
        <p:spPr>
          <a:xfrm>
            <a:off x="6487720" y="4165988"/>
            <a:ext cx="685800" cy="578685"/>
          </a:xfrm>
          <a:prstGeom prst="rect">
            <a:avLst/>
          </a:prstGeom>
          <a:noFill/>
        </p:spPr>
        <p:txBody>
          <a:bodyPr wrap="square" rtlCol="0">
            <a:spAutoFit/>
          </a:bodyPr>
          <a:lstStyle/>
          <a:p>
            <a:pPr algn="r">
              <a:lnSpc>
                <a:spcPts val="3600"/>
              </a:lnSpc>
              <a:spcAft>
                <a:spcPts val="0"/>
              </a:spcAft>
            </a:pPr>
            <a:r>
              <a:rPr lang="en-US" sz="4800" b="1" spc="-100" dirty="0" smtClean="0">
                <a:solidFill>
                  <a:schemeClr val="tx2">
                    <a:lumMod val="50000"/>
                  </a:schemeClr>
                </a:solidFill>
                <a:latin typeface="Avenir LT Std 65 Medium"/>
                <a:cs typeface="Avenir LT Std 65 Medium"/>
              </a:rPr>
              <a:t>5</a:t>
            </a:r>
          </a:p>
        </p:txBody>
      </p:sp>
      <p:sp>
        <p:nvSpPr>
          <p:cNvPr id="31" name="Rounded Rectangle 30"/>
          <p:cNvSpPr/>
          <p:nvPr/>
        </p:nvSpPr>
        <p:spPr>
          <a:xfrm>
            <a:off x="3543395" y="3826564"/>
            <a:ext cx="2525178" cy="2497685"/>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solidFill>
                  <a:schemeClr val="tx2">
                    <a:lumMod val="50000"/>
                  </a:schemeClr>
                </a:solidFill>
              </a:rPr>
              <a:t>    MONITORING &amp;</a:t>
            </a:r>
            <a:br>
              <a:rPr lang="en-US" b="1" dirty="0" smtClean="0">
                <a:solidFill>
                  <a:schemeClr val="tx2">
                    <a:lumMod val="50000"/>
                  </a:schemeClr>
                </a:solidFill>
              </a:rPr>
            </a:br>
            <a:r>
              <a:rPr lang="en-US" b="1" dirty="0" smtClean="0">
                <a:solidFill>
                  <a:schemeClr val="tx2">
                    <a:lumMod val="50000"/>
                  </a:schemeClr>
                </a:solidFill>
              </a:rPr>
              <a:t>   CONTROLLING</a:t>
            </a:r>
          </a:p>
          <a:p>
            <a:pPr algn="ctr"/>
            <a:endParaRPr lang="en-US" b="1" dirty="0"/>
          </a:p>
        </p:txBody>
      </p:sp>
      <p:sp>
        <p:nvSpPr>
          <p:cNvPr id="32" name="TextBox 31"/>
          <p:cNvSpPr txBox="1"/>
          <p:nvPr/>
        </p:nvSpPr>
        <p:spPr>
          <a:xfrm>
            <a:off x="3543395" y="4584380"/>
            <a:ext cx="2474090" cy="1384995"/>
          </a:xfrm>
          <a:prstGeom prst="rect">
            <a:avLst/>
          </a:prstGeom>
          <a:noFill/>
        </p:spPr>
        <p:txBody>
          <a:bodyPr wrap="square" rtlCol="0">
            <a:spAutoFit/>
          </a:bodyPr>
          <a:lstStyle/>
          <a:p>
            <a:pPr marL="168275" indent="-168275">
              <a:buFont typeface="Arial" panose="020B0604020202020204" pitchFamily="34" charset="0"/>
              <a:buChar char="•"/>
            </a:pPr>
            <a:r>
              <a:rPr lang="en-US" sz="1400" dirty="0" smtClean="0">
                <a:solidFill>
                  <a:schemeClr val="tx2">
                    <a:lumMod val="50000"/>
                  </a:schemeClr>
                </a:solidFill>
              </a:rPr>
              <a:t>Checking in on timeline: Will dinner be ready by 5pm?</a:t>
            </a:r>
          </a:p>
          <a:p>
            <a:pPr marL="168275" indent="-168275">
              <a:buFont typeface="Arial" panose="020B0604020202020204" pitchFamily="34" charset="0"/>
              <a:buChar char="•"/>
            </a:pPr>
            <a:r>
              <a:rPr lang="en-US" sz="1400" dirty="0" smtClean="0">
                <a:solidFill>
                  <a:schemeClr val="tx2">
                    <a:lumMod val="50000"/>
                  </a:schemeClr>
                </a:solidFill>
              </a:rPr>
              <a:t>Burgers burned?</a:t>
            </a:r>
          </a:p>
          <a:p>
            <a:pPr marL="168275" indent="-168275">
              <a:buFont typeface="Arial" panose="020B0604020202020204" pitchFamily="34" charset="0"/>
              <a:buChar char="•"/>
            </a:pPr>
            <a:r>
              <a:rPr lang="en-US" sz="1400" dirty="0" smtClean="0">
                <a:solidFill>
                  <a:schemeClr val="tx2">
                    <a:lumMod val="50000"/>
                  </a:schemeClr>
                </a:solidFill>
              </a:rPr>
              <a:t>Dinner is served</a:t>
            </a:r>
          </a:p>
          <a:p>
            <a:pPr marL="168275" indent="-168275">
              <a:buFont typeface="Arial" panose="020B0604020202020204" pitchFamily="34" charset="0"/>
              <a:buChar char="•"/>
            </a:pPr>
            <a:endParaRPr lang="en-US" sz="1400" dirty="0" smtClean="0">
              <a:solidFill>
                <a:schemeClr val="tx2">
                  <a:lumMod val="50000"/>
                </a:schemeClr>
              </a:solidFill>
            </a:endParaRPr>
          </a:p>
          <a:p>
            <a:pPr marL="168275" indent="-168275">
              <a:buFont typeface="Arial" panose="020B0604020202020204" pitchFamily="34" charset="0"/>
              <a:buChar char="•"/>
            </a:pPr>
            <a:endParaRPr lang="en-US" sz="1400" i="1" dirty="0">
              <a:solidFill>
                <a:schemeClr val="tx2">
                  <a:lumMod val="50000"/>
                </a:schemeClr>
              </a:solidFill>
            </a:endParaRPr>
          </a:p>
        </p:txBody>
      </p:sp>
      <p:sp>
        <p:nvSpPr>
          <p:cNvPr id="24" name="TextBox 23"/>
          <p:cNvSpPr txBox="1"/>
          <p:nvPr/>
        </p:nvSpPr>
        <p:spPr>
          <a:xfrm>
            <a:off x="3402788" y="4113806"/>
            <a:ext cx="685800" cy="578685"/>
          </a:xfrm>
          <a:prstGeom prst="rect">
            <a:avLst/>
          </a:prstGeom>
          <a:noFill/>
        </p:spPr>
        <p:txBody>
          <a:bodyPr wrap="square" rtlCol="0">
            <a:spAutoFit/>
          </a:bodyPr>
          <a:lstStyle/>
          <a:p>
            <a:pPr algn="r">
              <a:lnSpc>
                <a:spcPts val="3600"/>
              </a:lnSpc>
              <a:spcAft>
                <a:spcPts val="0"/>
              </a:spcAft>
            </a:pPr>
            <a:r>
              <a:rPr lang="en-US" sz="4800" b="1" spc="-100" dirty="0" smtClean="0">
                <a:solidFill>
                  <a:schemeClr val="tx2">
                    <a:lumMod val="50000"/>
                  </a:schemeClr>
                </a:solidFill>
                <a:latin typeface="Avenir LT Std 65 Medium"/>
                <a:cs typeface="Avenir LT Std 65 Medium"/>
              </a:rPr>
              <a:t>4  </a:t>
            </a:r>
          </a:p>
        </p:txBody>
      </p:sp>
      <p:pic>
        <p:nvPicPr>
          <p:cNvPr id="9" name="Picture 6" descr="Illustration - Grill | Bbq party invitations, Family bbq, Bbq par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469" y="1359105"/>
            <a:ext cx="1762395" cy="23827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EE9643E-C717-4BB6-89A0-1800B25EB49E}" type="slidenum">
              <a:rPr lang="en-US" smtClean="0">
                <a:solidFill>
                  <a:srgbClr val="000000">
                    <a:tint val="75000"/>
                  </a:srgbClr>
                </a:solidFill>
              </a:rPr>
              <a:pPr/>
              <a:t>19</a:t>
            </a:fld>
            <a:endParaRPr lang="en-US" dirty="0">
              <a:solidFill>
                <a:srgbClr val="000000">
                  <a:tint val="75000"/>
                </a:srgbClr>
              </a:solidFill>
            </a:endParaRPr>
          </a:p>
        </p:txBody>
      </p:sp>
    </p:spTree>
    <p:extLst>
      <p:ext uri="{BB962C8B-B14F-4D97-AF65-F5344CB8AC3E}">
        <p14:creationId xmlns:p14="http://schemas.microsoft.com/office/powerpoint/2010/main" val="197896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457200" indent="-457200">
              <a:buFont typeface="Arial" panose="020B0604020202020204" pitchFamily="34" charset="0"/>
              <a:buChar char="•"/>
            </a:pPr>
            <a:r>
              <a:rPr lang="en-US" dirty="0" smtClean="0"/>
              <a:t>Workplace Considerations </a:t>
            </a:r>
          </a:p>
          <a:p>
            <a:pPr marL="457200" indent="-457200">
              <a:buFont typeface="Arial" panose="020B0604020202020204" pitchFamily="34" charset="0"/>
              <a:buChar char="•"/>
            </a:pPr>
            <a:r>
              <a:rPr lang="en-US" dirty="0" smtClean="0"/>
              <a:t>The 5 Phases of a Project</a:t>
            </a:r>
          </a:p>
          <a:p>
            <a:pPr marL="457200" indent="-457200">
              <a:buFont typeface="Arial" panose="020B0604020202020204" pitchFamily="34" charset="0"/>
              <a:buChar char="•"/>
            </a:pPr>
            <a:r>
              <a:rPr lang="en-US" dirty="0" smtClean="0"/>
              <a:t>Time Management</a:t>
            </a:r>
          </a:p>
          <a:p>
            <a:pPr marL="457200" indent="-457200">
              <a:buFont typeface="Arial" panose="020B0604020202020204" pitchFamily="34" charset="0"/>
              <a:buChar char="•"/>
            </a:pPr>
            <a:r>
              <a:rPr lang="en-US" dirty="0" smtClean="0"/>
              <a:t>Tips and Tricks for Project and Time </a:t>
            </a:r>
            <a:r>
              <a:rPr lang="en-US" dirty="0"/>
              <a:t>M</a:t>
            </a:r>
            <a:r>
              <a:rPr lang="en-US" dirty="0" smtClean="0"/>
              <a:t>anagement</a:t>
            </a:r>
          </a:p>
          <a:p>
            <a:endParaRPr lang="en-US" dirty="0"/>
          </a:p>
        </p:txBody>
      </p:sp>
      <p:sp>
        <p:nvSpPr>
          <p:cNvPr id="2" name="Slide Number Placeholder 1"/>
          <p:cNvSpPr>
            <a:spLocks noGrp="1"/>
          </p:cNvSpPr>
          <p:nvPr>
            <p:ph type="sldNum" sz="quarter" idx="12"/>
          </p:nvPr>
        </p:nvSpPr>
        <p:spPr/>
        <p:txBody>
          <a:bodyPr/>
          <a:lstStyle/>
          <a:p>
            <a:fld id="{2EE9643E-C717-4BB6-89A0-1800B25EB49E}" type="slidenum">
              <a:rPr lang="en-US" smtClean="0"/>
              <a:pPr/>
              <a:t>2</a:t>
            </a:fld>
            <a:endParaRPr lang="en-US" dirty="0"/>
          </a:p>
        </p:txBody>
      </p:sp>
      <p:sp>
        <p:nvSpPr>
          <p:cNvPr id="9" name="Title 8"/>
          <p:cNvSpPr>
            <a:spLocks noGrp="1"/>
          </p:cNvSpPr>
          <p:nvPr>
            <p:ph type="title" idx="4294967295"/>
          </p:nvPr>
        </p:nvSpPr>
        <p:spPr>
          <a:xfrm>
            <a:off x="1828800" y="685800"/>
            <a:ext cx="7315200" cy="504825"/>
          </a:xfrm>
        </p:spPr>
        <p:txBody>
          <a:bodyPr>
            <a:normAutofit/>
          </a:bodyPr>
          <a:lstStyle/>
          <a:p>
            <a:r>
              <a:rPr lang="en-US" sz="1600" dirty="0" smtClean="0">
                <a:solidFill>
                  <a:schemeClr val="bg1"/>
                </a:solidFill>
              </a:rPr>
              <a:t>Today’s </a:t>
            </a:r>
            <a:r>
              <a:rPr lang="en-US" sz="1600" dirty="0">
                <a:solidFill>
                  <a:schemeClr val="bg1"/>
                </a:solidFill>
              </a:rPr>
              <a:t>T</a:t>
            </a:r>
            <a:r>
              <a:rPr lang="en-US" sz="1600" dirty="0" smtClean="0">
                <a:solidFill>
                  <a:schemeClr val="bg1"/>
                </a:solidFill>
              </a:rPr>
              <a:t>opics</a:t>
            </a:r>
            <a:endParaRPr lang="en-US" sz="1600" dirty="0">
              <a:solidFill>
                <a:schemeClr val="bg1"/>
              </a:solidFill>
            </a:endParaRPr>
          </a:p>
        </p:txBody>
      </p:sp>
    </p:spTree>
    <p:extLst>
      <p:ext uri="{BB962C8B-B14F-4D97-AF65-F5344CB8AC3E}">
        <p14:creationId xmlns:p14="http://schemas.microsoft.com/office/powerpoint/2010/main" val="2005577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algn="ctr"/>
            <a:r>
              <a:rPr lang="en-US" dirty="0" smtClean="0"/>
              <a:t>What is time management and </a:t>
            </a:r>
            <a:br>
              <a:rPr lang="en-US" dirty="0" smtClean="0"/>
            </a:br>
            <a:r>
              <a:rPr lang="en-US" dirty="0" smtClean="0"/>
              <a:t>why is it important?</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2EE9643E-C717-4BB6-89A0-1800B25EB49E}" type="slidenum">
              <a:rPr lang="en-US" smtClean="0"/>
              <a:pPr/>
              <a:t>20</a:t>
            </a:fld>
            <a:endParaRPr lang="en-US" dirty="0"/>
          </a:p>
        </p:txBody>
      </p:sp>
      <p:sp>
        <p:nvSpPr>
          <p:cNvPr id="9" name="Title 8"/>
          <p:cNvSpPr>
            <a:spLocks noGrp="1"/>
          </p:cNvSpPr>
          <p:nvPr>
            <p:ph type="title" idx="4294967295"/>
          </p:nvPr>
        </p:nvSpPr>
        <p:spPr>
          <a:xfrm>
            <a:off x="1828800" y="685800"/>
            <a:ext cx="7315200" cy="504825"/>
          </a:xfrm>
        </p:spPr>
        <p:txBody>
          <a:bodyPr>
            <a:normAutofit/>
          </a:bodyPr>
          <a:lstStyle/>
          <a:p>
            <a:r>
              <a:rPr lang="en-US" sz="1600" dirty="0">
                <a:solidFill>
                  <a:schemeClr val="bg1"/>
                </a:solidFill>
              </a:rPr>
              <a:t>T</a:t>
            </a:r>
            <a:r>
              <a:rPr lang="en-US" sz="1600" dirty="0" smtClean="0">
                <a:solidFill>
                  <a:schemeClr val="bg1"/>
                </a:solidFill>
              </a:rPr>
              <a:t>ime Management</a:t>
            </a:r>
            <a:endParaRPr lang="en-US" sz="1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3124200"/>
            <a:ext cx="7239000" cy="2564892"/>
          </a:xfrm>
          <a:prstGeom prst="rect">
            <a:avLst/>
          </a:prstGeom>
        </p:spPr>
      </p:pic>
    </p:spTree>
    <p:extLst>
      <p:ext uri="{BB962C8B-B14F-4D97-AF65-F5344CB8AC3E}">
        <p14:creationId xmlns:p14="http://schemas.microsoft.com/office/powerpoint/2010/main" val="599148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Polling Question #3 </a:t>
            </a:r>
          </a:p>
          <a:p>
            <a:endParaRPr lang="en-US" dirty="0" smtClean="0"/>
          </a:p>
          <a:p>
            <a:r>
              <a:rPr lang="en-US" dirty="0" smtClean="0"/>
              <a:t>Do you feel like you manage your time well?</a:t>
            </a:r>
          </a:p>
          <a:p>
            <a:pPr marL="342900"/>
            <a:r>
              <a:rPr lang="en-US" sz="2400" dirty="0" smtClean="0">
                <a:solidFill>
                  <a:schemeClr val="bg2"/>
                </a:solidFill>
              </a:rPr>
              <a:t>a.) Yes</a:t>
            </a:r>
          </a:p>
          <a:p>
            <a:pPr marL="342900"/>
            <a:r>
              <a:rPr lang="en-US" sz="2400" dirty="0" smtClean="0">
                <a:solidFill>
                  <a:schemeClr val="bg2"/>
                </a:solidFill>
              </a:rPr>
              <a:t>b.) No </a:t>
            </a:r>
          </a:p>
          <a:p>
            <a:pPr marL="342900"/>
            <a:r>
              <a:rPr lang="en-US" sz="2400" dirty="0" smtClean="0">
                <a:solidFill>
                  <a:schemeClr val="bg2"/>
                </a:solidFill>
              </a:rPr>
              <a:t>c.) Sort of but I could do better  </a:t>
            </a:r>
            <a:endParaRPr lang="en-US" sz="2400" dirty="0">
              <a:solidFill>
                <a:schemeClr val="bg2"/>
              </a:solidFill>
            </a:endParaRPr>
          </a:p>
        </p:txBody>
      </p:sp>
      <p:sp>
        <p:nvSpPr>
          <p:cNvPr id="3" name="Slide Number Placeholder 2"/>
          <p:cNvSpPr>
            <a:spLocks noGrp="1"/>
          </p:cNvSpPr>
          <p:nvPr>
            <p:ph type="sldNum" sz="quarter" idx="12"/>
          </p:nvPr>
        </p:nvSpPr>
        <p:spPr/>
        <p:txBody>
          <a:bodyPr/>
          <a:lstStyle/>
          <a:p>
            <a:fld id="{2EE9643E-C717-4BB6-89A0-1800B25EB49E}" type="slidenum">
              <a:rPr lang="en-US" smtClean="0"/>
              <a:pPr/>
              <a:t>21</a:t>
            </a:fld>
            <a:endParaRPr lang="en-US" dirty="0"/>
          </a:p>
        </p:txBody>
      </p:sp>
    </p:spTree>
    <p:extLst>
      <p:ext uri="{BB962C8B-B14F-4D97-AF65-F5344CB8AC3E}">
        <p14:creationId xmlns:p14="http://schemas.microsoft.com/office/powerpoint/2010/main" val="3322228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Basic skill as a project manager</a:t>
            </a:r>
          </a:p>
          <a:p>
            <a:pPr marL="457200" indent="-457200">
              <a:buFont typeface="Arial" panose="020B0604020202020204" pitchFamily="34" charset="0"/>
              <a:buChar char="•"/>
            </a:pPr>
            <a:r>
              <a:rPr lang="en-US" dirty="0" smtClean="0"/>
              <a:t>Decrease the time spent on unproductive activities</a:t>
            </a:r>
          </a:p>
          <a:p>
            <a:pPr marL="457200" indent="-457200">
              <a:buFont typeface="Arial" panose="020B0604020202020204" pitchFamily="34" charset="0"/>
              <a:buChar char="•"/>
            </a:pPr>
            <a:r>
              <a:rPr lang="en-US" dirty="0" smtClean="0"/>
              <a:t>Develop more accurate estimates for turnaround time on projects</a:t>
            </a:r>
          </a:p>
          <a:p>
            <a:pPr marL="457200" indent="-457200">
              <a:buFont typeface="Arial" panose="020B0604020202020204" pitchFamily="34" charset="0"/>
              <a:buChar char="•"/>
            </a:pPr>
            <a:r>
              <a:rPr lang="en-US" dirty="0" smtClean="0"/>
              <a:t>Improve execution of project plan</a:t>
            </a:r>
          </a:p>
          <a:p>
            <a:endParaRPr lang="en-US" dirty="0"/>
          </a:p>
        </p:txBody>
      </p:sp>
      <p:sp>
        <p:nvSpPr>
          <p:cNvPr id="3" name="Title 2"/>
          <p:cNvSpPr>
            <a:spLocks noGrp="1"/>
          </p:cNvSpPr>
          <p:nvPr>
            <p:ph type="title"/>
          </p:nvPr>
        </p:nvSpPr>
        <p:spPr/>
        <p:txBody>
          <a:bodyPr/>
          <a:lstStyle/>
          <a:p>
            <a:r>
              <a:rPr lang="en-US" dirty="0" smtClean="0"/>
              <a:t>Time Management </a:t>
            </a:r>
            <a:endParaRPr lang="en-US" dirty="0"/>
          </a:p>
        </p:txBody>
      </p:sp>
      <p:pic>
        <p:nvPicPr>
          <p:cNvPr id="3074" name="Picture 2" descr="6 Key Time Management Strategies for Project Managers | Invensis Learning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136" y="4764198"/>
            <a:ext cx="3906528" cy="20191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22</a:t>
            </a:fld>
            <a:endParaRPr lang="en-US" dirty="0">
              <a:solidFill>
                <a:srgbClr val="000000">
                  <a:tint val="75000"/>
                </a:srgbClr>
              </a:solidFill>
            </a:endParaRPr>
          </a:p>
        </p:txBody>
      </p:sp>
    </p:spTree>
    <p:extLst>
      <p:ext uri="{BB962C8B-B14F-4D97-AF65-F5344CB8AC3E}">
        <p14:creationId xmlns:p14="http://schemas.microsoft.com/office/powerpoint/2010/main" val="2833888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Pareto Principle – 80/20 Rule</a:t>
            </a:r>
          </a:p>
          <a:p>
            <a:endParaRPr lang="en-US" dirty="0"/>
          </a:p>
        </p:txBody>
      </p:sp>
      <p:sp>
        <p:nvSpPr>
          <p:cNvPr id="3" name="Title 2"/>
          <p:cNvSpPr>
            <a:spLocks noGrp="1"/>
          </p:cNvSpPr>
          <p:nvPr>
            <p:ph type="title"/>
          </p:nvPr>
        </p:nvSpPr>
        <p:spPr/>
        <p:txBody>
          <a:bodyPr/>
          <a:lstStyle/>
          <a:p>
            <a:r>
              <a:rPr lang="en-US" dirty="0" smtClean="0"/>
              <a:t>Time Management - The 80/20 Principle</a:t>
            </a:r>
            <a:endParaRPr lang="en-US" dirty="0"/>
          </a:p>
        </p:txBody>
      </p:sp>
      <p:pic>
        <p:nvPicPr>
          <p:cNvPr id="6" name="Picture 5"/>
          <p:cNvPicPr>
            <a:picLocks noChangeAspect="1"/>
          </p:cNvPicPr>
          <p:nvPr/>
        </p:nvPicPr>
        <p:blipFill rotWithShape="1">
          <a:blip r:embed="rId3"/>
          <a:srcRect l="5882" t="16862" r="3529" b="13817"/>
          <a:stretch/>
        </p:blipFill>
        <p:spPr>
          <a:xfrm>
            <a:off x="533400" y="2667000"/>
            <a:ext cx="6324600" cy="2819399"/>
          </a:xfrm>
          <a:prstGeom prst="rect">
            <a:avLst/>
          </a:prstGeom>
        </p:spPr>
      </p:pic>
      <p:pic>
        <p:nvPicPr>
          <p:cNvPr id="7" name="Picture 6"/>
          <p:cNvPicPr>
            <a:picLocks noChangeAspect="1"/>
          </p:cNvPicPr>
          <p:nvPr/>
        </p:nvPicPr>
        <p:blipFill>
          <a:blip r:embed="rId4"/>
          <a:stretch>
            <a:fillRect/>
          </a:stretch>
        </p:blipFill>
        <p:spPr>
          <a:xfrm>
            <a:off x="7010400" y="2168324"/>
            <a:ext cx="1676400" cy="3394276"/>
          </a:xfrm>
          <a:prstGeom prst="rect">
            <a:avLst/>
          </a:prstGeom>
        </p:spPr>
      </p:pic>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23</a:t>
            </a:fld>
            <a:endParaRPr lang="en-US" dirty="0">
              <a:solidFill>
                <a:srgbClr val="000000">
                  <a:tint val="75000"/>
                </a:srgbClr>
              </a:solidFill>
            </a:endParaRPr>
          </a:p>
        </p:txBody>
      </p:sp>
    </p:spTree>
    <p:extLst>
      <p:ext uri="{BB962C8B-B14F-4D97-AF65-F5344CB8AC3E}">
        <p14:creationId xmlns:p14="http://schemas.microsoft.com/office/powerpoint/2010/main" val="2767082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457200" indent="-457200">
              <a:buFont typeface="Arial" panose="020B0604020202020204" pitchFamily="34" charset="0"/>
              <a:buChar char="•"/>
            </a:pPr>
            <a:r>
              <a:rPr lang="en-US" dirty="0" smtClean="0"/>
              <a:t>20% of the sales reps generate 80% of total sales.</a:t>
            </a:r>
          </a:p>
          <a:p>
            <a:pPr marL="457200" indent="-457200">
              <a:buFont typeface="Arial" panose="020B0604020202020204" pitchFamily="34" charset="0"/>
              <a:buChar char="•"/>
            </a:pPr>
            <a:r>
              <a:rPr lang="en-US" dirty="0" smtClean="0"/>
              <a:t>20% of customers account for 80% of total profits.</a:t>
            </a:r>
          </a:p>
          <a:p>
            <a:pPr marL="457200" indent="-457200">
              <a:buFont typeface="Arial" panose="020B0604020202020204" pitchFamily="34" charset="0"/>
              <a:buChar char="•"/>
            </a:pPr>
            <a:r>
              <a:rPr lang="en-US" dirty="0" smtClean="0"/>
              <a:t>20% of the most reported software bugs cause 80% of software crashes.</a:t>
            </a:r>
          </a:p>
          <a:p>
            <a:pPr marL="457200" indent="-457200">
              <a:buFont typeface="Arial" panose="020B0604020202020204" pitchFamily="34" charset="0"/>
              <a:buChar char="•"/>
            </a:pPr>
            <a:r>
              <a:rPr lang="en-US" dirty="0" smtClean="0"/>
              <a:t>20% of patients account for 80% of healthcare spending (and 5% of patients account for a full 50% of all expenditures!)</a:t>
            </a:r>
          </a:p>
          <a:p>
            <a:r>
              <a:rPr lang="en-US" dirty="0" smtClean="0"/>
              <a:t>On a more personal note, you might be able to relate to my unintentional 80/20 habits</a:t>
            </a:r>
            <a:endParaRPr lang="en-US" dirty="0"/>
          </a:p>
        </p:txBody>
      </p:sp>
      <p:sp>
        <p:nvSpPr>
          <p:cNvPr id="3" name="Title 2"/>
          <p:cNvSpPr>
            <a:spLocks noGrp="1"/>
          </p:cNvSpPr>
          <p:nvPr>
            <p:ph type="title"/>
          </p:nvPr>
        </p:nvSpPr>
        <p:spPr/>
        <p:txBody>
          <a:bodyPr>
            <a:normAutofit/>
          </a:bodyPr>
          <a:lstStyle/>
          <a:p>
            <a:pPr>
              <a:tabLst>
                <a:tab pos="5486400" algn="l"/>
              </a:tabLst>
            </a:pPr>
            <a:r>
              <a:rPr lang="en-US" dirty="0" smtClean="0"/>
              <a:t>Time Management -  80/20 Principle</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24</a:t>
            </a:fld>
            <a:endParaRPr lang="en-US" dirty="0">
              <a:solidFill>
                <a:srgbClr val="000000">
                  <a:tint val="75000"/>
                </a:srgbClr>
              </a:solidFill>
            </a:endParaRPr>
          </a:p>
        </p:txBody>
      </p:sp>
    </p:spTree>
    <p:extLst>
      <p:ext uri="{BB962C8B-B14F-4D97-AF65-F5344CB8AC3E}">
        <p14:creationId xmlns:p14="http://schemas.microsoft.com/office/powerpoint/2010/main" val="2785749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Polling Question #4</a:t>
            </a:r>
          </a:p>
          <a:p>
            <a:endParaRPr lang="en-US" dirty="0" smtClean="0"/>
          </a:p>
          <a:p>
            <a:r>
              <a:rPr lang="en-US" dirty="0" smtClean="0"/>
              <a:t>What is your preferred method for time management? </a:t>
            </a:r>
          </a:p>
          <a:p>
            <a:pPr marL="342900"/>
            <a:r>
              <a:rPr lang="en-US" sz="2400" dirty="0" smtClean="0">
                <a:solidFill>
                  <a:schemeClr val="bg2"/>
                </a:solidFill>
              </a:rPr>
              <a:t>a.) To-Do Lists </a:t>
            </a:r>
          </a:p>
          <a:p>
            <a:pPr marL="342900"/>
            <a:r>
              <a:rPr lang="en-US" sz="2400" dirty="0" smtClean="0">
                <a:solidFill>
                  <a:schemeClr val="bg2"/>
                </a:solidFill>
              </a:rPr>
              <a:t>b.) Microsoft Planner </a:t>
            </a:r>
          </a:p>
          <a:p>
            <a:pPr marL="342900"/>
            <a:r>
              <a:rPr lang="en-US" sz="2400" dirty="0" smtClean="0">
                <a:solidFill>
                  <a:schemeClr val="bg2"/>
                </a:solidFill>
              </a:rPr>
              <a:t>c.) Outlook Calendar </a:t>
            </a:r>
          </a:p>
          <a:p>
            <a:pPr marL="342900"/>
            <a:r>
              <a:rPr lang="en-US" sz="2400" dirty="0" smtClean="0">
                <a:solidFill>
                  <a:schemeClr val="bg2"/>
                </a:solidFill>
              </a:rPr>
              <a:t>d.) All of the above</a:t>
            </a:r>
          </a:p>
          <a:p>
            <a:pPr marL="342900"/>
            <a:r>
              <a:rPr lang="en-US" sz="2400" dirty="0" smtClean="0">
                <a:solidFill>
                  <a:schemeClr val="bg2"/>
                </a:solidFill>
              </a:rPr>
              <a:t>e.) I just wing it</a:t>
            </a:r>
            <a:endParaRPr lang="en-US" sz="2400" dirty="0">
              <a:solidFill>
                <a:schemeClr val="bg2"/>
              </a:solidFill>
            </a:endParaRPr>
          </a:p>
        </p:txBody>
      </p:sp>
      <p:sp>
        <p:nvSpPr>
          <p:cNvPr id="3" name="Slide Number Placeholder 2"/>
          <p:cNvSpPr>
            <a:spLocks noGrp="1"/>
          </p:cNvSpPr>
          <p:nvPr>
            <p:ph type="sldNum" sz="quarter" idx="12"/>
          </p:nvPr>
        </p:nvSpPr>
        <p:spPr/>
        <p:txBody>
          <a:bodyPr/>
          <a:lstStyle/>
          <a:p>
            <a:fld id="{2EE9643E-C717-4BB6-89A0-1800B25EB49E}" type="slidenum">
              <a:rPr lang="en-US" smtClean="0"/>
              <a:pPr/>
              <a:t>25</a:t>
            </a:fld>
            <a:endParaRPr lang="en-US" dirty="0"/>
          </a:p>
        </p:txBody>
      </p:sp>
    </p:spTree>
    <p:extLst>
      <p:ext uri="{BB962C8B-B14F-4D97-AF65-F5344CB8AC3E}">
        <p14:creationId xmlns:p14="http://schemas.microsoft.com/office/powerpoint/2010/main" val="3844718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Management - 7 Habits of Highly Effective People</a:t>
            </a:r>
            <a:endParaRPr lang="en-US" dirty="0"/>
          </a:p>
        </p:txBody>
      </p:sp>
      <p:sp>
        <p:nvSpPr>
          <p:cNvPr id="2" name="TextBox 1"/>
          <p:cNvSpPr txBox="1"/>
          <p:nvPr/>
        </p:nvSpPr>
        <p:spPr>
          <a:xfrm>
            <a:off x="3542266" y="1801287"/>
            <a:ext cx="5257800" cy="3785652"/>
          </a:xfrm>
          <a:prstGeom prst="rect">
            <a:avLst/>
          </a:prstGeom>
          <a:noFill/>
        </p:spPr>
        <p:txBody>
          <a:bodyPr wrap="square" rtlCol="0">
            <a:spAutoFit/>
          </a:bodyPr>
          <a:lstStyle/>
          <a:p>
            <a:pPr>
              <a:lnSpc>
                <a:spcPts val="3600"/>
              </a:lnSpc>
              <a:spcAft>
                <a:spcPts val="0"/>
              </a:spcAft>
            </a:pPr>
            <a:r>
              <a:rPr lang="en-US" sz="2400" spc="-100" dirty="0" smtClean="0">
                <a:solidFill>
                  <a:srgbClr val="0093D0"/>
                </a:solidFill>
                <a:latin typeface="Avenir LT Std 65 Medium"/>
                <a:cs typeface="Avenir LT Std 65 Medium"/>
              </a:rPr>
              <a:t>Habit #</a:t>
            </a:r>
            <a:r>
              <a:rPr lang="en-US" sz="2400" spc="-100" dirty="0">
                <a:solidFill>
                  <a:srgbClr val="0093D0"/>
                </a:solidFill>
                <a:latin typeface="Avenir LT Std 65 Medium"/>
                <a:cs typeface="Avenir LT Std 65 Medium"/>
              </a:rPr>
              <a:t>1 – </a:t>
            </a:r>
            <a:r>
              <a:rPr lang="en-US" sz="2400" i="1" spc="-100" dirty="0" smtClean="0">
                <a:solidFill>
                  <a:srgbClr val="0093D0"/>
                </a:solidFill>
                <a:latin typeface="Avenir LT Std 65 Medium"/>
                <a:cs typeface="Avenir LT Std 65 Medium"/>
              </a:rPr>
              <a:t>Be proactive</a:t>
            </a:r>
          </a:p>
          <a:p>
            <a:pPr>
              <a:lnSpc>
                <a:spcPts val="3600"/>
              </a:lnSpc>
              <a:spcAft>
                <a:spcPts val="0"/>
              </a:spcAft>
            </a:pPr>
            <a:r>
              <a:rPr lang="en-US" sz="2400" spc="-100" dirty="0" smtClean="0">
                <a:solidFill>
                  <a:srgbClr val="0093D0"/>
                </a:solidFill>
                <a:latin typeface="Avenir LT Std 65 Medium"/>
                <a:cs typeface="Avenir LT Std 65 Medium"/>
              </a:rPr>
              <a:t>Habit #2 – </a:t>
            </a:r>
            <a:r>
              <a:rPr lang="en-US" sz="2400" i="1" spc="-100" dirty="0" smtClean="0">
                <a:solidFill>
                  <a:srgbClr val="0093D0"/>
                </a:solidFill>
                <a:latin typeface="Avenir LT Std 65 Medium"/>
                <a:cs typeface="Avenir LT Std 65 Medium"/>
              </a:rPr>
              <a:t>Begin with the end in mind </a:t>
            </a:r>
          </a:p>
          <a:p>
            <a:pPr>
              <a:lnSpc>
                <a:spcPts val="3600"/>
              </a:lnSpc>
              <a:spcAft>
                <a:spcPts val="0"/>
              </a:spcAft>
            </a:pPr>
            <a:r>
              <a:rPr lang="en-US" sz="2400" spc="-100" dirty="0" smtClean="0">
                <a:solidFill>
                  <a:srgbClr val="0093D0"/>
                </a:solidFill>
                <a:latin typeface="Avenir LT Std 65 Medium"/>
                <a:cs typeface="Avenir LT Std 65 Medium"/>
              </a:rPr>
              <a:t>Habit #3 – </a:t>
            </a:r>
            <a:r>
              <a:rPr lang="en-US" sz="2400" i="1" spc="-100" dirty="0" smtClean="0">
                <a:solidFill>
                  <a:srgbClr val="0093D0"/>
                </a:solidFill>
                <a:latin typeface="Avenir LT Std 65 Medium"/>
                <a:cs typeface="Avenir LT Std 65 Medium"/>
              </a:rPr>
              <a:t>Put first things first</a:t>
            </a:r>
          </a:p>
          <a:p>
            <a:pPr>
              <a:lnSpc>
                <a:spcPts val="3600"/>
              </a:lnSpc>
              <a:spcAft>
                <a:spcPts val="0"/>
              </a:spcAft>
            </a:pPr>
            <a:r>
              <a:rPr lang="en-US" sz="2400" spc="-100" dirty="0" smtClean="0">
                <a:solidFill>
                  <a:srgbClr val="0093D0"/>
                </a:solidFill>
                <a:latin typeface="Avenir LT Std 65 Medium"/>
                <a:cs typeface="Avenir LT Std 65 Medium"/>
              </a:rPr>
              <a:t>Habit #4 – </a:t>
            </a:r>
            <a:r>
              <a:rPr lang="en-US" sz="2400" i="1" spc="-100" dirty="0" smtClean="0">
                <a:solidFill>
                  <a:srgbClr val="0093D0"/>
                </a:solidFill>
                <a:latin typeface="Avenir LT Std 65 Medium"/>
                <a:cs typeface="Avenir LT Std 65 Medium"/>
              </a:rPr>
              <a:t>Think win-win</a:t>
            </a:r>
          </a:p>
          <a:p>
            <a:pPr marL="1371600" indent="-1371600">
              <a:lnSpc>
                <a:spcPts val="3600"/>
              </a:lnSpc>
              <a:spcAft>
                <a:spcPts val="0"/>
              </a:spcAft>
            </a:pPr>
            <a:r>
              <a:rPr lang="en-US" sz="2400" spc="-100" dirty="0" smtClean="0">
                <a:solidFill>
                  <a:srgbClr val="0093D0"/>
                </a:solidFill>
                <a:latin typeface="Avenir LT Std 65 Medium"/>
                <a:cs typeface="Avenir LT Std 65 Medium"/>
              </a:rPr>
              <a:t>Habit #5 – </a:t>
            </a:r>
            <a:r>
              <a:rPr lang="en-US" sz="2400" i="1" spc="-100" dirty="0" smtClean="0">
                <a:solidFill>
                  <a:srgbClr val="0093D0"/>
                </a:solidFill>
                <a:latin typeface="Avenir LT Std 65 Medium"/>
                <a:cs typeface="Avenir LT Std 65 Medium"/>
              </a:rPr>
              <a:t>Seek first to understand, then to be understood</a:t>
            </a:r>
          </a:p>
          <a:p>
            <a:pPr>
              <a:lnSpc>
                <a:spcPts val="3600"/>
              </a:lnSpc>
              <a:spcAft>
                <a:spcPts val="0"/>
              </a:spcAft>
            </a:pPr>
            <a:r>
              <a:rPr lang="en-US" sz="2400" spc="-100" dirty="0" smtClean="0">
                <a:solidFill>
                  <a:srgbClr val="0093D0"/>
                </a:solidFill>
                <a:latin typeface="Avenir LT Std 65 Medium"/>
                <a:cs typeface="Avenir LT Std 65 Medium"/>
              </a:rPr>
              <a:t>Habit #6 – </a:t>
            </a:r>
            <a:r>
              <a:rPr lang="en-US" sz="2400" i="1" spc="-100" dirty="0" smtClean="0">
                <a:solidFill>
                  <a:srgbClr val="0093D0"/>
                </a:solidFill>
                <a:latin typeface="Avenir LT Std 65 Medium"/>
                <a:cs typeface="Avenir LT Std 65 Medium"/>
              </a:rPr>
              <a:t>Synergize</a:t>
            </a:r>
          </a:p>
          <a:p>
            <a:pPr>
              <a:lnSpc>
                <a:spcPts val="3600"/>
              </a:lnSpc>
              <a:spcAft>
                <a:spcPts val="0"/>
              </a:spcAft>
            </a:pPr>
            <a:r>
              <a:rPr lang="en-US" sz="2400" spc="-100" dirty="0" smtClean="0">
                <a:solidFill>
                  <a:srgbClr val="0093D0"/>
                </a:solidFill>
                <a:latin typeface="Avenir LT Std 65 Medium"/>
                <a:cs typeface="Avenir LT Std 65 Medium"/>
              </a:rPr>
              <a:t>Habit #7 – </a:t>
            </a:r>
            <a:r>
              <a:rPr lang="en-US" sz="2400" i="1" spc="-100" dirty="0" smtClean="0">
                <a:solidFill>
                  <a:srgbClr val="0093D0"/>
                </a:solidFill>
                <a:latin typeface="Avenir LT Std 65 Medium"/>
                <a:cs typeface="Avenir LT Std 65 Medium"/>
              </a:rPr>
              <a:t>Sharpen the saw; growth</a:t>
            </a:r>
          </a:p>
        </p:txBody>
      </p:sp>
      <p:pic>
        <p:nvPicPr>
          <p:cNvPr id="1026" name="Picture 2" descr="The 7 Habits of Highly Effective People by Stephen R. Covey - Audiobooks on  Googl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 y="2286000"/>
            <a:ext cx="2816225" cy="28162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26</a:t>
            </a:fld>
            <a:endParaRPr lang="en-US" dirty="0">
              <a:solidFill>
                <a:srgbClr val="000000">
                  <a:tint val="75000"/>
                </a:srgbClr>
              </a:solidFill>
            </a:endParaRPr>
          </a:p>
        </p:txBody>
      </p:sp>
    </p:spTree>
    <p:extLst>
      <p:ext uri="{BB962C8B-B14F-4D97-AF65-F5344CB8AC3E}">
        <p14:creationId xmlns:p14="http://schemas.microsoft.com/office/powerpoint/2010/main" val="1865975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E9643E-C717-4BB6-89A0-1800B25EB49E}" type="slidenum">
              <a:rPr lang="en-US" smtClean="0"/>
              <a:pPr/>
              <a:t>27</a:t>
            </a:fld>
            <a:endParaRPr lang="en-US" dirty="0"/>
          </a:p>
        </p:txBody>
      </p:sp>
      <p:sp>
        <p:nvSpPr>
          <p:cNvPr id="3" name="Title 2"/>
          <p:cNvSpPr>
            <a:spLocks noGrp="1"/>
          </p:cNvSpPr>
          <p:nvPr>
            <p:ph type="title" idx="4294967295"/>
          </p:nvPr>
        </p:nvSpPr>
        <p:spPr>
          <a:xfrm>
            <a:off x="1828800" y="685800"/>
            <a:ext cx="6858000" cy="504825"/>
          </a:xfrm>
        </p:spPr>
        <p:txBody>
          <a:bodyPr>
            <a:normAutofit/>
          </a:bodyPr>
          <a:lstStyle/>
          <a:p>
            <a:pPr>
              <a:tabLst>
                <a:tab pos="5486400" algn="l"/>
              </a:tabLst>
            </a:pPr>
            <a:r>
              <a:rPr lang="en-US" sz="1600" dirty="0" smtClean="0">
                <a:solidFill>
                  <a:schemeClr val="bg1"/>
                </a:solidFill>
              </a:rPr>
              <a:t>Time Management 	</a:t>
            </a:r>
            <a:endParaRPr lang="en-US" sz="1600" dirty="0">
              <a:solidFill>
                <a:schemeClr val="bg1"/>
              </a:solidFill>
            </a:endParaRPr>
          </a:p>
        </p:txBody>
      </p:sp>
      <p:sp>
        <p:nvSpPr>
          <p:cNvPr id="10" name="Rectangle 9"/>
          <p:cNvSpPr/>
          <p:nvPr/>
        </p:nvSpPr>
        <p:spPr>
          <a:xfrm>
            <a:off x="642673" y="4104384"/>
            <a:ext cx="4107128"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749801" y="4104556"/>
            <a:ext cx="4114800"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42673" y="1822150"/>
            <a:ext cx="4107127"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750907" y="1821978"/>
            <a:ext cx="4114800" cy="22861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14931" y="1769918"/>
            <a:ext cx="2412999" cy="496996"/>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 1</a:t>
            </a:r>
            <a:r>
              <a:rPr lang="en-US" sz="2000" spc="-100" dirty="0" smtClean="0">
                <a:solidFill>
                  <a:srgbClr val="0093D0"/>
                </a:solidFill>
                <a:latin typeface="Avenir LT Std 65 Medium"/>
                <a:cs typeface="Avenir LT Std 65 Medium"/>
              </a:rPr>
              <a:t> </a:t>
            </a:r>
          </a:p>
        </p:txBody>
      </p:sp>
      <p:sp>
        <p:nvSpPr>
          <p:cNvPr id="15" name="TextBox 14"/>
          <p:cNvSpPr txBox="1"/>
          <p:nvPr/>
        </p:nvSpPr>
        <p:spPr>
          <a:xfrm>
            <a:off x="5629731" y="1765760"/>
            <a:ext cx="2412999" cy="496996"/>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 2</a:t>
            </a:r>
            <a:r>
              <a:rPr lang="en-US" sz="2000" spc="-100" dirty="0" smtClean="0">
                <a:solidFill>
                  <a:srgbClr val="0093D0"/>
                </a:solidFill>
                <a:latin typeface="Avenir LT Std 65 Medium"/>
                <a:cs typeface="Avenir LT Std 65 Medium"/>
              </a:rPr>
              <a:t> </a:t>
            </a:r>
          </a:p>
        </p:txBody>
      </p:sp>
      <p:sp>
        <p:nvSpPr>
          <p:cNvPr id="16" name="TextBox 15"/>
          <p:cNvSpPr txBox="1"/>
          <p:nvPr/>
        </p:nvSpPr>
        <p:spPr>
          <a:xfrm>
            <a:off x="1514930" y="4026070"/>
            <a:ext cx="2412999" cy="553998"/>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a:t>
            </a:r>
            <a:r>
              <a:rPr lang="en-US" sz="2800" u="sng" spc="-100" dirty="0" smtClean="0">
                <a:solidFill>
                  <a:srgbClr val="0093D0"/>
                </a:solidFill>
                <a:latin typeface="Avenir LT Std 65 Medium"/>
                <a:cs typeface="Avenir LT Std 65 Medium"/>
              </a:rPr>
              <a:t> </a:t>
            </a:r>
            <a:r>
              <a:rPr lang="en-US" sz="2000" u="sng" spc="-100" dirty="0" smtClean="0">
                <a:solidFill>
                  <a:srgbClr val="0093D0"/>
                </a:solidFill>
                <a:latin typeface="Avenir LT Std 65 Medium"/>
                <a:cs typeface="Avenir LT Std 65 Medium"/>
              </a:rPr>
              <a:t>3</a:t>
            </a:r>
            <a:r>
              <a:rPr lang="en-US" sz="3600" spc="-100" dirty="0" smtClean="0">
                <a:solidFill>
                  <a:srgbClr val="0093D0"/>
                </a:solidFill>
                <a:latin typeface="Avenir LT Std 65 Medium"/>
                <a:cs typeface="Avenir LT Std 65 Medium"/>
              </a:rPr>
              <a:t> </a:t>
            </a:r>
            <a:endParaRPr lang="en-US" sz="3200" spc="-100" dirty="0" smtClean="0">
              <a:solidFill>
                <a:srgbClr val="0093D0"/>
              </a:solidFill>
              <a:latin typeface="Avenir LT Std 65 Medium"/>
              <a:cs typeface="Avenir LT Std 65 Medium"/>
            </a:endParaRPr>
          </a:p>
        </p:txBody>
      </p:sp>
      <p:sp>
        <p:nvSpPr>
          <p:cNvPr id="17" name="TextBox 16"/>
          <p:cNvSpPr txBox="1"/>
          <p:nvPr/>
        </p:nvSpPr>
        <p:spPr>
          <a:xfrm>
            <a:off x="5613401" y="4036987"/>
            <a:ext cx="2412999" cy="496996"/>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 4</a:t>
            </a:r>
            <a:r>
              <a:rPr lang="en-US" sz="2000" spc="-100" dirty="0" smtClean="0">
                <a:solidFill>
                  <a:srgbClr val="0093D0"/>
                </a:solidFill>
                <a:latin typeface="Avenir LT Std 65 Medium"/>
                <a:cs typeface="Avenir LT Std 65 Medium"/>
              </a:rPr>
              <a:t> </a:t>
            </a:r>
          </a:p>
        </p:txBody>
      </p:sp>
      <p:sp>
        <p:nvSpPr>
          <p:cNvPr id="18" name="Rectangle 17"/>
          <p:cNvSpPr/>
          <p:nvPr/>
        </p:nvSpPr>
        <p:spPr>
          <a:xfrm>
            <a:off x="635001" y="1447800"/>
            <a:ext cx="4114800"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Urgent</a:t>
            </a:r>
            <a:endParaRPr lang="en-US" sz="2000" b="1" dirty="0">
              <a:solidFill>
                <a:sysClr val="windowText" lastClr="000000"/>
              </a:solidFill>
              <a:latin typeface="+mj-lt"/>
            </a:endParaRPr>
          </a:p>
        </p:txBody>
      </p:sp>
      <p:sp>
        <p:nvSpPr>
          <p:cNvPr id="19" name="Rectangle 18"/>
          <p:cNvSpPr/>
          <p:nvPr/>
        </p:nvSpPr>
        <p:spPr>
          <a:xfrm>
            <a:off x="4749801" y="1447641"/>
            <a:ext cx="4114800"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Not Urgent</a:t>
            </a:r>
            <a:endParaRPr lang="en-US" sz="2000" b="1" dirty="0">
              <a:solidFill>
                <a:sysClr val="windowText" lastClr="000000"/>
              </a:solidFill>
              <a:latin typeface="+mj-lt"/>
            </a:endParaRPr>
          </a:p>
        </p:txBody>
      </p:sp>
      <p:sp>
        <p:nvSpPr>
          <p:cNvPr id="20" name="Rectangle 19"/>
          <p:cNvSpPr/>
          <p:nvPr/>
        </p:nvSpPr>
        <p:spPr>
          <a:xfrm rot="16200000">
            <a:off x="-686708" y="2786442"/>
            <a:ext cx="2277683"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Important</a:t>
            </a:r>
            <a:endParaRPr lang="en-US" sz="2000" b="1" dirty="0">
              <a:solidFill>
                <a:sysClr val="windowText" lastClr="000000"/>
              </a:solidFill>
              <a:latin typeface="+mj-lt"/>
            </a:endParaRPr>
          </a:p>
        </p:txBody>
      </p:sp>
      <p:sp>
        <p:nvSpPr>
          <p:cNvPr id="21" name="Rectangle 20"/>
          <p:cNvSpPr/>
          <p:nvPr/>
        </p:nvSpPr>
        <p:spPr>
          <a:xfrm rot="16200000">
            <a:off x="-686708" y="5057775"/>
            <a:ext cx="2277683"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Not Important</a:t>
            </a:r>
            <a:endParaRPr lang="en-US" sz="2000" b="1" dirty="0">
              <a:solidFill>
                <a:sysClr val="windowText" lastClr="000000"/>
              </a:solidFill>
              <a:latin typeface="+mj-lt"/>
            </a:endParaRPr>
          </a:p>
        </p:txBody>
      </p:sp>
      <p:sp>
        <p:nvSpPr>
          <p:cNvPr id="22" name="TextBox 21"/>
          <p:cNvSpPr txBox="1"/>
          <p:nvPr/>
        </p:nvSpPr>
        <p:spPr>
          <a:xfrm>
            <a:off x="700745" y="2184368"/>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Crisis </a:t>
            </a:r>
          </a:p>
        </p:txBody>
      </p:sp>
      <p:sp>
        <p:nvSpPr>
          <p:cNvPr id="23" name="TextBox 22"/>
          <p:cNvSpPr txBox="1"/>
          <p:nvPr/>
        </p:nvSpPr>
        <p:spPr>
          <a:xfrm>
            <a:off x="700745" y="247399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Pressing problems</a:t>
            </a:r>
          </a:p>
        </p:txBody>
      </p:sp>
      <p:sp>
        <p:nvSpPr>
          <p:cNvPr id="25" name="TextBox 24"/>
          <p:cNvSpPr txBox="1"/>
          <p:nvPr/>
        </p:nvSpPr>
        <p:spPr>
          <a:xfrm>
            <a:off x="700744" y="2785397"/>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Deadline –driven projects </a:t>
            </a:r>
          </a:p>
        </p:txBody>
      </p:sp>
      <p:sp>
        <p:nvSpPr>
          <p:cNvPr id="26" name="TextBox 25"/>
          <p:cNvSpPr txBox="1"/>
          <p:nvPr/>
        </p:nvSpPr>
        <p:spPr>
          <a:xfrm>
            <a:off x="700744" y="3072145"/>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Meetings</a:t>
            </a:r>
          </a:p>
        </p:txBody>
      </p:sp>
      <p:sp>
        <p:nvSpPr>
          <p:cNvPr id="27" name="TextBox 26"/>
          <p:cNvSpPr txBox="1"/>
          <p:nvPr/>
        </p:nvSpPr>
        <p:spPr>
          <a:xfrm>
            <a:off x="4956271" y="2179268"/>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Preparation</a:t>
            </a:r>
          </a:p>
        </p:txBody>
      </p:sp>
      <p:sp>
        <p:nvSpPr>
          <p:cNvPr id="28" name="TextBox 27"/>
          <p:cNvSpPr txBox="1"/>
          <p:nvPr/>
        </p:nvSpPr>
        <p:spPr>
          <a:xfrm>
            <a:off x="4956271" y="245925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Prevention</a:t>
            </a:r>
          </a:p>
        </p:txBody>
      </p:sp>
      <p:sp>
        <p:nvSpPr>
          <p:cNvPr id="29" name="TextBox 28"/>
          <p:cNvSpPr txBox="1"/>
          <p:nvPr/>
        </p:nvSpPr>
        <p:spPr>
          <a:xfrm>
            <a:off x="4963944" y="2747222"/>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Values Clarification </a:t>
            </a:r>
          </a:p>
        </p:txBody>
      </p:sp>
      <p:sp>
        <p:nvSpPr>
          <p:cNvPr id="30" name="TextBox 29"/>
          <p:cNvSpPr txBox="1"/>
          <p:nvPr/>
        </p:nvSpPr>
        <p:spPr>
          <a:xfrm>
            <a:off x="4956270" y="3052694"/>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Planning</a:t>
            </a:r>
          </a:p>
        </p:txBody>
      </p:sp>
      <p:sp>
        <p:nvSpPr>
          <p:cNvPr id="31" name="TextBox 30"/>
          <p:cNvSpPr txBox="1"/>
          <p:nvPr/>
        </p:nvSpPr>
        <p:spPr>
          <a:xfrm>
            <a:off x="4963945" y="3365136"/>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Relationship Building</a:t>
            </a:r>
          </a:p>
        </p:txBody>
      </p:sp>
      <p:sp>
        <p:nvSpPr>
          <p:cNvPr id="32" name="TextBox 31"/>
          <p:cNvSpPr txBox="1"/>
          <p:nvPr/>
        </p:nvSpPr>
        <p:spPr>
          <a:xfrm>
            <a:off x="700744" y="441960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Interruptions </a:t>
            </a:r>
          </a:p>
        </p:txBody>
      </p:sp>
      <p:sp>
        <p:nvSpPr>
          <p:cNvPr id="33" name="TextBox 32"/>
          <p:cNvSpPr txBox="1"/>
          <p:nvPr/>
        </p:nvSpPr>
        <p:spPr>
          <a:xfrm>
            <a:off x="700743" y="4716530"/>
            <a:ext cx="3978693" cy="553998"/>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Some phone </a:t>
            </a:r>
            <a:r>
              <a:rPr lang="en-US" spc="-100" dirty="0">
                <a:solidFill>
                  <a:srgbClr val="0093D0"/>
                </a:solidFill>
                <a:latin typeface="Avenir LT Std 65 Medium"/>
                <a:cs typeface="Avenir LT Std 65 Medium"/>
              </a:rPr>
              <a:t>c</a:t>
            </a:r>
            <a:r>
              <a:rPr lang="en-US" spc="-100" dirty="0" smtClean="0">
                <a:solidFill>
                  <a:srgbClr val="0093D0"/>
                </a:solidFill>
                <a:latin typeface="Avenir LT Std 65 Medium"/>
                <a:cs typeface="Avenir LT Std 65 Medium"/>
              </a:rPr>
              <a:t>alls, mail, reports</a:t>
            </a:r>
          </a:p>
        </p:txBody>
      </p:sp>
      <p:sp>
        <p:nvSpPr>
          <p:cNvPr id="34" name="TextBox 33"/>
          <p:cNvSpPr txBox="1"/>
          <p:nvPr/>
        </p:nvSpPr>
        <p:spPr>
          <a:xfrm>
            <a:off x="700743" y="5018402"/>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Pressing matters </a:t>
            </a:r>
          </a:p>
        </p:txBody>
      </p:sp>
      <p:sp>
        <p:nvSpPr>
          <p:cNvPr id="35" name="TextBox 34"/>
          <p:cNvSpPr txBox="1"/>
          <p:nvPr/>
        </p:nvSpPr>
        <p:spPr>
          <a:xfrm>
            <a:off x="700743" y="5320274"/>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Some meetings </a:t>
            </a:r>
          </a:p>
        </p:txBody>
      </p:sp>
      <p:sp>
        <p:nvSpPr>
          <p:cNvPr id="38" name="TextBox 37"/>
          <p:cNvSpPr txBox="1"/>
          <p:nvPr/>
        </p:nvSpPr>
        <p:spPr>
          <a:xfrm>
            <a:off x="4963945" y="4380518"/>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Busywork </a:t>
            </a:r>
          </a:p>
        </p:txBody>
      </p:sp>
      <p:sp>
        <p:nvSpPr>
          <p:cNvPr id="39" name="TextBox 38"/>
          <p:cNvSpPr txBox="1"/>
          <p:nvPr/>
        </p:nvSpPr>
        <p:spPr>
          <a:xfrm>
            <a:off x="4963944" y="4677448"/>
            <a:ext cx="3978693" cy="553998"/>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Some phone calls</a:t>
            </a:r>
          </a:p>
        </p:txBody>
      </p:sp>
      <p:sp>
        <p:nvSpPr>
          <p:cNvPr id="40" name="TextBox 39"/>
          <p:cNvSpPr txBox="1"/>
          <p:nvPr/>
        </p:nvSpPr>
        <p:spPr>
          <a:xfrm>
            <a:off x="4963944" y="497932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Irrelevant mail</a:t>
            </a:r>
          </a:p>
        </p:txBody>
      </p:sp>
      <p:sp>
        <p:nvSpPr>
          <p:cNvPr id="41" name="TextBox 40"/>
          <p:cNvSpPr txBox="1"/>
          <p:nvPr/>
        </p:nvSpPr>
        <p:spPr>
          <a:xfrm>
            <a:off x="4963944" y="5281192"/>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Pleasant activities</a:t>
            </a:r>
          </a:p>
        </p:txBody>
      </p:sp>
      <p:sp>
        <p:nvSpPr>
          <p:cNvPr id="46" name="TextBox 45"/>
          <p:cNvSpPr txBox="1"/>
          <p:nvPr/>
        </p:nvSpPr>
        <p:spPr>
          <a:xfrm>
            <a:off x="4963944" y="5593477"/>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Social media/web surfing</a:t>
            </a:r>
          </a:p>
        </p:txBody>
      </p:sp>
    </p:spTree>
    <p:extLst>
      <p:ext uri="{BB962C8B-B14F-4D97-AF65-F5344CB8AC3E}">
        <p14:creationId xmlns:p14="http://schemas.microsoft.com/office/powerpoint/2010/main" val="229675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Polling Question #5</a:t>
            </a:r>
          </a:p>
          <a:p>
            <a:endParaRPr lang="en-US" dirty="0" smtClean="0"/>
          </a:p>
          <a:p>
            <a:r>
              <a:rPr lang="en-US" dirty="0" smtClean="0"/>
              <a:t>Which quadrant do you identify most with on a daily basis?</a:t>
            </a:r>
          </a:p>
          <a:p>
            <a:pPr marL="342900"/>
            <a:r>
              <a:rPr lang="en-US" sz="2400" dirty="0" smtClean="0">
                <a:solidFill>
                  <a:schemeClr val="bg2"/>
                </a:solidFill>
              </a:rPr>
              <a:t>a.) Quadrant 1</a:t>
            </a:r>
          </a:p>
          <a:p>
            <a:pPr marL="342900"/>
            <a:r>
              <a:rPr lang="en-US" sz="2400" dirty="0" smtClean="0">
                <a:solidFill>
                  <a:schemeClr val="bg2"/>
                </a:solidFill>
              </a:rPr>
              <a:t>b.) Quadrant 2</a:t>
            </a:r>
          </a:p>
          <a:p>
            <a:pPr marL="342900"/>
            <a:r>
              <a:rPr lang="en-US" sz="2400" dirty="0" smtClean="0">
                <a:solidFill>
                  <a:schemeClr val="bg2"/>
                </a:solidFill>
              </a:rPr>
              <a:t>c.) Quadrant 3</a:t>
            </a:r>
          </a:p>
          <a:p>
            <a:pPr marL="342900"/>
            <a:r>
              <a:rPr lang="en-US" sz="2400" dirty="0" smtClean="0">
                <a:solidFill>
                  <a:schemeClr val="bg2"/>
                </a:solidFill>
              </a:rPr>
              <a:t>d.) Quadrant 4 </a:t>
            </a:r>
            <a:endParaRPr lang="en-US" sz="2400" dirty="0">
              <a:solidFill>
                <a:schemeClr val="bg2"/>
              </a:solidFill>
            </a:endParaRPr>
          </a:p>
        </p:txBody>
      </p:sp>
      <p:sp>
        <p:nvSpPr>
          <p:cNvPr id="3" name="Slide Number Placeholder 2"/>
          <p:cNvSpPr>
            <a:spLocks noGrp="1"/>
          </p:cNvSpPr>
          <p:nvPr>
            <p:ph type="sldNum" sz="quarter" idx="12"/>
          </p:nvPr>
        </p:nvSpPr>
        <p:spPr/>
        <p:txBody>
          <a:bodyPr/>
          <a:lstStyle/>
          <a:p>
            <a:fld id="{2EE9643E-C717-4BB6-89A0-1800B25EB49E}" type="slidenum">
              <a:rPr lang="en-US" smtClean="0"/>
              <a:pPr/>
              <a:t>28</a:t>
            </a:fld>
            <a:endParaRPr lang="en-US" dirty="0"/>
          </a:p>
        </p:txBody>
      </p:sp>
    </p:spTree>
    <p:extLst>
      <p:ext uri="{BB962C8B-B14F-4D97-AF65-F5344CB8AC3E}">
        <p14:creationId xmlns:p14="http://schemas.microsoft.com/office/powerpoint/2010/main" val="3597520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Where should you be spending your time?</a:t>
            </a:r>
          </a:p>
          <a:p>
            <a:pPr lvl="1"/>
            <a:r>
              <a:rPr lang="en-US" dirty="0" smtClean="0"/>
              <a:t>The average person spends 25% in category 1, 15% in category 2, 57% in category 3 and 3% in category 4.</a:t>
            </a:r>
          </a:p>
          <a:p>
            <a:pPr lvl="1"/>
            <a:r>
              <a:rPr lang="en-US" dirty="0" smtClean="0"/>
              <a:t>The average goal would be to spend approximately 20% in category 1, 64% in category 2, 15% in category 3 and 1% or less in category 4.</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2EE9643E-C717-4BB6-89A0-1800B25EB49E}" type="slidenum">
              <a:rPr lang="en-US" smtClean="0"/>
              <a:pPr/>
              <a:t>29</a:t>
            </a:fld>
            <a:endParaRPr lang="en-US" dirty="0"/>
          </a:p>
        </p:txBody>
      </p:sp>
      <p:sp>
        <p:nvSpPr>
          <p:cNvPr id="4" name="Title 2"/>
          <p:cNvSpPr txBox="1">
            <a:spLocks/>
          </p:cNvSpPr>
          <p:nvPr/>
        </p:nvSpPr>
        <p:spPr>
          <a:xfrm>
            <a:off x="1828800" y="762000"/>
            <a:ext cx="6941074" cy="429349"/>
          </a:xfrm>
          <a:prstGeom prst="rect">
            <a:avLst/>
          </a:prstGeom>
        </p:spPr>
        <p:txBody>
          <a:bodyPr/>
          <a:lstStyle>
            <a:lvl1pPr algn="l" defTabSz="457200" rtl="0" eaLnBrk="1" latinLnBrk="0" hangingPunct="1">
              <a:spcBef>
                <a:spcPct val="0"/>
              </a:spcBef>
              <a:buNone/>
              <a:defRPr sz="3600" b="0" i="0" kern="1200">
                <a:solidFill>
                  <a:schemeClr val="tx1"/>
                </a:solidFill>
                <a:latin typeface="Segoe UI Semibold" panose="020B0702040204020203" pitchFamily="34" charset="0"/>
                <a:ea typeface="+mj-ea"/>
                <a:cs typeface="Rod" panose="02030509050101010101" pitchFamily="49" charset="-79"/>
              </a:defRPr>
            </a:lvl1pPr>
          </a:lstStyle>
          <a:p>
            <a:r>
              <a:rPr lang="en-US" sz="1800" dirty="0" smtClean="0">
                <a:solidFill>
                  <a:schemeClr val="bg1"/>
                </a:solidFill>
                <a:cs typeface="Segoe UI Semibold" panose="020B0702040204020203" pitchFamily="34" charset="0"/>
              </a:rPr>
              <a:t>Time Management - Managing the Quadrants </a:t>
            </a:r>
            <a:endParaRPr lang="en-US" sz="1800" dirty="0">
              <a:solidFill>
                <a:schemeClr val="bg1"/>
              </a:solidFill>
              <a:cs typeface="Segoe UI Semibold" panose="020B0702040204020203" pitchFamily="34" charset="0"/>
            </a:endParaRPr>
          </a:p>
        </p:txBody>
      </p:sp>
    </p:spTree>
    <p:extLst>
      <p:ext uri="{BB962C8B-B14F-4D97-AF65-F5344CB8AC3E}">
        <p14:creationId xmlns:p14="http://schemas.microsoft.com/office/powerpoint/2010/main" val="1101994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t>Fantasy</a:t>
            </a:r>
            <a:r>
              <a:rPr lang="en-US" dirty="0" smtClean="0"/>
              <a:t> - </a:t>
            </a:r>
            <a:r>
              <a:rPr lang="en-US" sz="2000" i="1" dirty="0" smtClean="0"/>
              <a:t>You envision that perfect 50/50 balance point, where you magically finish everything you need to do for work and still have time left over for going to hot yoga, making homemade bone broth, getting 8 hours of sleep, and everything else Instagram tells you to do to be a well-rounded human</a:t>
            </a:r>
            <a:r>
              <a:rPr lang="en-US" sz="1800" i="1" dirty="0" smtClean="0"/>
              <a:t>.</a:t>
            </a:r>
          </a:p>
          <a:p>
            <a:endParaRPr lang="en-US" sz="1800" i="1" dirty="0" smtClean="0"/>
          </a:p>
          <a:p>
            <a:r>
              <a:rPr lang="en-US" i="1" dirty="0" smtClean="0"/>
              <a:t>Reality</a:t>
            </a:r>
            <a:r>
              <a:rPr lang="en-US" dirty="0" smtClean="0"/>
              <a:t> </a:t>
            </a:r>
            <a:r>
              <a:rPr lang="en-US" i="1" dirty="0" smtClean="0"/>
              <a:t>- </a:t>
            </a:r>
            <a:r>
              <a:rPr lang="en-US" sz="2100" i="1" dirty="0" smtClean="0"/>
              <a:t>You’re working on that report but you have to stop work early because you haven’t been to the dentist in an embarrassingly long time. Or you’re trying to meal prep at home when an important email comes in, and next thing you know you’ve burned everything and you’re stuck eating instant ramen for lunch tomorrow</a:t>
            </a:r>
            <a:r>
              <a:rPr lang="en-US" sz="2100" dirty="0" smtClean="0"/>
              <a:t>.</a:t>
            </a:r>
            <a:endParaRPr lang="en-US" sz="2100" i="1" dirty="0" smtClean="0"/>
          </a:p>
          <a:p>
            <a:endParaRPr lang="en-US" sz="1800" i="1" dirty="0" smtClean="0"/>
          </a:p>
        </p:txBody>
      </p:sp>
      <p:sp>
        <p:nvSpPr>
          <p:cNvPr id="3" name="Title 2"/>
          <p:cNvSpPr>
            <a:spLocks noGrp="1"/>
          </p:cNvSpPr>
          <p:nvPr>
            <p:ph type="title"/>
          </p:nvPr>
        </p:nvSpPr>
        <p:spPr/>
        <p:txBody>
          <a:bodyPr/>
          <a:lstStyle/>
          <a:p>
            <a:r>
              <a:rPr lang="en-US" dirty="0" smtClean="0"/>
              <a:t>Work Place Considerations</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3</a:t>
            </a:fld>
            <a:endParaRPr lang="en-US" dirty="0">
              <a:solidFill>
                <a:srgbClr val="000000">
                  <a:tint val="75000"/>
                </a:srgbClr>
              </a:solidFill>
            </a:endParaRPr>
          </a:p>
        </p:txBody>
      </p:sp>
    </p:spTree>
    <p:extLst>
      <p:ext uri="{BB962C8B-B14F-4D97-AF65-F5344CB8AC3E}">
        <p14:creationId xmlns:p14="http://schemas.microsoft.com/office/powerpoint/2010/main" val="1715120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p:txBody>
          <a:bodyPr/>
          <a:lstStyle/>
          <a:p>
            <a:r>
              <a:rPr lang="en-US" dirty="0" smtClean="0"/>
              <a:t>Take a few minutes and think of the busiest day you’ve had in the last week. </a:t>
            </a:r>
          </a:p>
          <a:p>
            <a:pPr lvl="1"/>
            <a:r>
              <a:rPr lang="en-US" dirty="0" smtClean="0"/>
              <a:t>From 8am to 8pm list activities you engaged in each hour</a:t>
            </a:r>
          </a:p>
          <a:p>
            <a:pPr lvl="1"/>
            <a:r>
              <a:rPr lang="en-US" dirty="0" smtClean="0"/>
              <a:t>Examples: work, CPE, parenting, hobbies, watching Netflix, browsing social media, cooking dinner, etc. </a:t>
            </a:r>
          </a:p>
          <a:p>
            <a:pPr lvl="1"/>
            <a:r>
              <a:rPr lang="en-US" dirty="0" smtClean="0"/>
              <a:t>Next to each item, put the quadrant # each tasks falls into</a:t>
            </a:r>
          </a:p>
        </p:txBody>
      </p:sp>
      <p:sp>
        <p:nvSpPr>
          <p:cNvPr id="3" name="Title 2"/>
          <p:cNvSpPr>
            <a:spLocks noGrp="1"/>
          </p:cNvSpPr>
          <p:nvPr>
            <p:ph type="title"/>
          </p:nvPr>
        </p:nvSpPr>
        <p:spPr/>
        <p:txBody>
          <a:bodyPr/>
          <a:lstStyle/>
          <a:p>
            <a:r>
              <a:rPr lang="en-US" dirty="0"/>
              <a:t>T</a:t>
            </a:r>
            <a:r>
              <a:rPr lang="en-US" dirty="0" smtClean="0"/>
              <a:t>ime Management Activity</a:t>
            </a:r>
            <a:endParaRPr lang="en-US" dirty="0"/>
          </a:p>
        </p:txBody>
      </p:sp>
      <p:pic>
        <p:nvPicPr>
          <p:cNvPr id="5" name="Picture 4"/>
          <p:cNvPicPr>
            <a:picLocks noChangeAspect="1"/>
          </p:cNvPicPr>
          <p:nvPr/>
        </p:nvPicPr>
        <p:blipFill rotWithShape="1">
          <a:blip r:embed="rId3"/>
          <a:srcRect l="4395" t="6977" r="4762" b="6977"/>
          <a:stretch/>
        </p:blipFill>
        <p:spPr>
          <a:xfrm>
            <a:off x="3048000" y="4648200"/>
            <a:ext cx="3217700" cy="192024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2EE9643E-C717-4BB6-89A0-1800B25EB49E}" type="slidenum">
              <a:rPr lang="en-US" smtClean="0">
                <a:solidFill>
                  <a:srgbClr val="000000">
                    <a:tint val="75000"/>
                  </a:srgbClr>
                </a:solidFill>
              </a:rPr>
              <a:pPr/>
              <a:t>30</a:t>
            </a:fld>
            <a:endParaRPr lang="en-US" dirty="0">
              <a:solidFill>
                <a:srgbClr val="000000">
                  <a:tint val="75000"/>
                </a:srgbClr>
              </a:solidFill>
            </a:endParaRPr>
          </a:p>
        </p:txBody>
      </p:sp>
    </p:spTree>
    <p:extLst>
      <p:ext uri="{BB962C8B-B14F-4D97-AF65-F5344CB8AC3E}">
        <p14:creationId xmlns:p14="http://schemas.microsoft.com/office/powerpoint/2010/main" val="5250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E9643E-C717-4BB6-89A0-1800B25EB49E}" type="slidenum">
              <a:rPr lang="en-US" smtClean="0"/>
              <a:pPr/>
              <a:t>31</a:t>
            </a:fld>
            <a:endParaRPr lang="en-US" dirty="0"/>
          </a:p>
        </p:txBody>
      </p:sp>
      <p:sp>
        <p:nvSpPr>
          <p:cNvPr id="3" name="Title 2"/>
          <p:cNvSpPr>
            <a:spLocks noGrp="1"/>
          </p:cNvSpPr>
          <p:nvPr>
            <p:ph type="title" idx="4294967295"/>
          </p:nvPr>
        </p:nvSpPr>
        <p:spPr>
          <a:xfrm>
            <a:off x="1828800" y="685800"/>
            <a:ext cx="7315200" cy="504825"/>
          </a:xfrm>
        </p:spPr>
        <p:txBody>
          <a:bodyPr>
            <a:normAutofit/>
          </a:bodyPr>
          <a:lstStyle/>
          <a:p>
            <a:r>
              <a:rPr lang="en-US" sz="1600" dirty="0" smtClean="0">
                <a:solidFill>
                  <a:schemeClr val="bg1"/>
                </a:solidFill>
              </a:rPr>
              <a:t>Mine</a:t>
            </a:r>
            <a:endParaRPr lang="en-US" sz="1600" dirty="0">
              <a:solidFill>
                <a:schemeClr val="bg1"/>
              </a:solidFill>
            </a:endParaRPr>
          </a:p>
        </p:txBody>
      </p:sp>
      <p:sp>
        <p:nvSpPr>
          <p:cNvPr id="10" name="Rectangle 9"/>
          <p:cNvSpPr/>
          <p:nvPr/>
        </p:nvSpPr>
        <p:spPr>
          <a:xfrm>
            <a:off x="642673" y="4113010"/>
            <a:ext cx="4107128"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749801" y="4113661"/>
            <a:ext cx="4114800"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42673" y="1830942"/>
            <a:ext cx="4107127"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749801" y="1831118"/>
            <a:ext cx="4114800"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14931" y="1769918"/>
            <a:ext cx="2412999" cy="496996"/>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 1</a:t>
            </a:r>
            <a:r>
              <a:rPr lang="en-US" sz="2000" spc="-100" dirty="0" smtClean="0">
                <a:solidFill>
                  <a:srgbClr val="0093D0"/>
                </a:solidFill>
                <a:latin typeface="Avenir LT Std 65 Medium"/>
                <a:cs typeface="Avenir LT Std 65 Medium"/>
              </a:rPr>
              <a:t> </a:t>
            </a:r>
          </a:p>
        </p:txBody>
      </p:sp>
      <p:sp>
        <p:nvSpPr>
          <p:cNvPr id="15" name="TextBox 14"/>
          <p:cNvSpPr txBox="1"/>
          <p:nvPr/>
        </p:nvSpPr>
        <p:spPr>
          <a:xfrm>
            <a:off x="5629731" y="1765760"/>
            <a:ext cx="2412999" cy="496996"/>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 2</a:t>
            </a:r>
            <a:r>
              <a:rPr lang="en-US" sz="2000" spc="-100" dirty="0" smtClean="0">
                <a:solidFill>
                  <a:srgbClr val="0093D0"/>
                </a:solidFill>
                <a:latin typeface="Avenir LT Std 65 Medium"/>
                <a:cs typeface="Avenir LT Std 65 Medium"/>
              </a:rPr>
              <a:t> </a:t>
            </a:r>
          </a:p>
        </p:txBody>
      </p:sp>
      <p:sp>
        <p:nvSpPr>
          <p:cNvPr id="16" name="TextBox 15"/>
          <p:cNvSpPr txBox="1"/>
          <p:nvPr/>
        </p:nvSpPr>
        <p:spPr>
          <a:xfrm>
            <a:off x="1514930" y="4016780"/>
            <a:ext cx="2412999" cy="553998"/>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a:t>
            </a:r>
            <a:r>
              <a:rPr lang="en-US" sz="2800" u="sng" spc="-100" dirty="0" smtClean="0">
                <a:solidFill>
                  <a:srgbClr val="0093D0"/>
                </a:solidFill>
                <a:latin typeface="Avenir LT Std 65 Medium"/>
                <a:cs typeface="Avenir LT Std 65 Medium"/>
              </a:rPr>
              <a:t> </a:t>
            </a:r>
            <a:r>
              <a:rPr lang="en-US" sz="2000" u="sng" spc="-100" dirty="0" smtClean="0">
                <a:solidFill>
                  <a:srgbClr val="0093D0"/>
                </a:solidFill>
                <a:latin typeface="Avenir LT Std 65 Medium"/>
                <a:cs typeface="Avenir LT Std 65 Medium"/>
              </a:rPr>
              <a:t>3</a:t>
            </a:r>
            <a:r>
              <a:rPr lang="en-US" sz="3600" spc="-100" dirty="0" smtClean="0">
                <a:solidFill>
                  <a:srgbClr val="0093D0"/>
                </a:solidFill>
                <a:latin typeface="Avenir LT Std 65 Medium"/>
                <a:cs typeface="Avenir LT Std 65 Medium"/>
              </a:rPr>
              <a:t> </a:t>
            </a:r>
            <a:endParaRPr lang="en-US" sz="3200" spc="-100" dirty="0" smtClean="0">
              <a:solidFill>
                <a:srgbClr val="0093D0"/>
              </a:solidFill>
              <a:latin typeface="Avenir LT Std 65 Medium"/>
              <a:cs typeface="Avenir LT Std 65 Medium"/>
            </a:endParaRPr>
          </a:p>
        </p:txBody>
      </p:sp>
      <p:sp>
        <p:nvSpPr>
          <p:cNvPr id="17" name="TextBox 16"/>
          <p:cNvSpPr txBox="1"/>
          <p:nvPr/>
        </p:nvSpPr>
        <p:spPr>
          <a:xfrm>
            <a:off x="5613401" y="4036655"/>
            <a:ext cx="2412999" cy="496996"/>
          </a:xfrm>
          <a:prstGeom prst="rect">
            <a:avLst/>
          </a:prstGeom>
          <a:noFill/>
        </p:spPr>
        <p:txBody>
          <a:bodyPr wrap="square" rtlCol="0">
            <a:spAutoFit/>
          </a:bodyPr>
          <a:lstStyle/>
          <a:p>
            <a:pPr algn="ctr">
              <a:lnSpc>
                <a:spcPts val="3600"/>
              </a:lnSpc>
              <a:spcAft>
                <a:spcPts val="0"/>
              </a:spcAft>
            </a:pPr>
            <a:r>
              <a:rPr lang="en-US" sz="2000" u="sng" spc="-100" dirty="0" smtClean="0">
                <a:solidFill>
                  <a:srgbClr val="0093D0"/>
                </a:solidFill>
                <a:latin typeface="Avenir LT Std 65 Medium"/>
                <a:cs typeface="Avenir LT Std 65 Medium"/>
              </a:rPr>
              <a:t>Quadrant 4</a:t>
            </a:r>
            <a:r>
              <a:rPr lang="en-US" sz="2000" spc="-100" dirty="0" smtClean="0">
                <a:solidFill>
                  <a:srgbClr val="0093D0"/>
                </a:solidFill>
                <a:latin typeface="Avenir LT Std 65 Medium"/>
                <a:cs typeface="Avenir LT Std 65 Medium"/>
              </a:rPr>
              <a:t> </a:t>
            </a:r>
          </a:p>
        </p:txBody>
      </p:sp>
      <p:sp>
        <p:nvSpPr>
          <p:cNvPr id="18" name="Rectangle 17"/>
          <p:cNvSpPr/>
          <p:nvPr/>
        </p:nvSpPr>
        <p:spPr>
          <a:xfrm>
            <a:off x="635001" y="1447800"/>
            <a:ext cx="4114800"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Urgent</a:t>
            </a:r>
            <a:endParaRPr lang="en-US" sz="2000" b="1" dirty="0">
              <a:solidFill>
                <a:sysClr val="windowText" lastClr="000000"/>
              </a:solidFill>
              <a:latin typeface="+mj-lt"/>
            </a:endParaRPr>
          </a:p>
        </p:txBody>
      </p:sp>
      <p:sp>
        <p:nvSpPr>
          <p:cNvPr id="19" name="Rectangle 18"/>
          <p:cNvSpPr/>
          <p:nvPr/>
        </p:nvSpPr>
        <p:spPr>
          <a:xfrm>
            <a:off x="4749801" y="1456267"/>
            <a:ext cx="4114800"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Not Urgent</a:t>
            </a:r>
            <a:endParaRPr lang="en-US" sz="2000" b="1" dirty="0">
              <a:solidFill>
                <a:sysClr val="windowText" lastClr="000000"/>
              </a:solidFill>
              <a:latin typeface="+mj-lt"/>
            </a:endParaRPr>
          </a:p>
        </p:txBody>
      </p:sp>
      <p:sp>
        <p:nvSpPr>
          <p:cNvPr id="20" name="Rectangle 19"/>
          <p:cNvSpPr/>
          <p:nvPr/>
        </p:nvSpPr>
        <p:spPr>
          <a:xfrm rot="16200000">
            <a:off x="-686708" y="2786442"/>
            <a:ext cx="2277683"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Important</a:t>
            </a:r>
            <a:endParaRPr lang="en-US" sz="2000" b="1" dirty="0">
              <a:solidFill>
                <a:sysClr val="windowText" lastClr="000000"/>
              </a:solidFill>
              <a:latin typeface="+mj-lt"/>
            </a:endParaRPr>
          </a:p>
        </p:txBody>
      </p:sp>
      <p:sp>
        <p:nvSpPr>
          <p:cNvPr id="21" name="Rectangle 20"/>
          <p:cNvSpPr/>
          <p:nvPr/>
        </p:nvSpPr>
        <p:spPr>
          <a:xfrm rot="16200000">
            <a:off x="-686708" y="5057775"/>
            <a:ext cx="2277683" cy="365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ysClr val="windowText" lastClr="000000"/>
                </a:solidFill>
                <a:latin typeface="+mj-lt"/>
              </a:rPr>
              <a:t>Not Important</a:t>
            </a:r>
            <a:endParaRPr lang="en-US" sz="2000" b="1" dirty="0">
              <a:solidFill>
                <a:sysClr val="windowText" lastClr="000000"/>
              </a:solidFill>
              <a:latin typeface="+mj-lt"/>
            </a:endParaRPr>
          </a:p>
        </p:txBody>
      </p:sp>
      <p:sp>
        <p:nvSpPr>
          <p:cNvPr id="22" name="TextBox 21"/>
          <p:cNvSpPr txBox="1"/>
          <p:nvPr/>
        </p:nvSpPr>
        <p:spPr>
          <a:xfrm>
            <a:off x="700745" y="2184368"/>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Replacing hot water heater</a:t>
            </a:r>
          </a:p>
        </p:txBody>
      </p:sp>
      <p:sp>
        <p:nvSpPr>
          <p:cNvPr id="23" name="TextBox 22"/>
          <p:cNvSpPr txBox="1"/>
          <p:nvPr/>
        </p:nvSpPr>
        <p:spPr>
          <a:xfrm>
            <a:off x="700745" y="247399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Children crying</a:t>
            </a:r>
          </a:p>
        </p:txBody>
      </p:sp>
      <p:sp>
        <p:nvSpPr>
          <p:cNvPr id="25" name="TextBox 24"/>
          <p:cNvSpPr txBox="1"/>
          <p:nvPr/>
        </p:nvSpPr>
        <p:spPr>
          <a:xfrm>
            <a:off x="700744" y="2785397"/>
            <a:ext cx="3978693" cy="553998"/>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Exit presentation  (24 hours notice)</a:t>
            </a:r>
          </a:p>
        </p:txBody>
      </p:sp>
      <p:sp>
        <p:nvSpPr>
          <p:cNvPr id="26" name="TextBox 25"/>
          <p:cNvSpPr txBox="1"/>
          <p:nvPr/>
        </p:nvSpPr>
        <p:spPr>
          <a:xfrm>
            <a:off x="700744" y="3072145"/>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Proposals/fee quotes</a:t>
            </a:r>
          </a:p>
        </p:txBody>
      </p:sp>
      <p:sp>
        <p:nvSpPr>
          <p:cNvPr id="27" name="TextBox 26"/>
          <p:cNvSpPr txBox="1"/>
          <p:nvPr/>
        </p:nvSpPr>
        <p:spPr>
          <a:xfrm>
            <a:off x="4956271" y="2179268"/>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Preparing for this presentation</a:t>
            </a:r>
          </a:p>
        </p:txBody>
      </p:sp>
      <p:sp>
        <p:nvSpPr>
          <p:cNvPr id="28" name="TextBox 27"/>
          <p:cNvSpPr txBox="1"/>
          <p:nvPr/>
        </p:nvSpPr>
        <p:spPr>
          <a:xfrm>
            <a:off x="4956271" y="245925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Planning for next project</a:t>
            </a:r>
          </a:p>
        </p:txBody>
      </p:sp>
      <p:sp>
        <p:nvSpPr>
          <p:cNvPr id="29" name="TextBox 28"/>
          <p:cNvSpPr txBox="1"/>
          <p:nvPr/>
        </p:nvSpPr>
        <p:spPr>
          <a:xfrm>
            <a:off x="4963944" y="2747222"/>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Exercise</a:t>
            </a:r>
          </a:p>
        </p:txBody>
      </p:sp>
      <p:sp>
        <p:nvSpPr>
          <p:cNvPr id="30" name="TextBox 29"/>
          <p:cNvSpPr txBox="1"/>
          <p:nvPr/>
        </p:nvSpPr>
        <p:spPr>
          <a:xfrm>
            <a:off x="4956270" y="3052694"/>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Meal Planning</a:t>
            </a:r>
          </a:p>
        </p:txBody>
      </p:sp>
      <p:sp>
        <p:nvSpPr>
          <p:cNvPr id="31" name="TextBox 30"/>
          <p:cNvSpPr txBox="1"/>
          <p:nvPr/>
        </p:nvSpPr>
        <p:spPr>
          <a:xfrm>
            <a:off x="4963945" y="3365136"/>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Relationship Building</a:t>
            </a:r>
          </a:p>
        </p:txBody>
      </p:sp>
      <p:sp>
        <p:nvSpPr>
          <p:cNvPr id="32" name="TextBox 31"/>
          <p:cNvSpPr txBox="1"/>
          <p:nvPr/>
        </p:nvSpPr>
        <p:spPr>
          <a:xfrm>
            <a:off x="700744" y="441960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March Madness </a:t>
            </a:r>
          </a:p>
        </p:txBody>
      </p:sp>
      <p:sp>
        <p:nvSpPr>
          <p:cNvPr id="33" name="TextBox 32"/>
          <p:cNvSpPr txBox="1"/>
          <p:nvPr/>
        </p:nvSpPr>
        <p:spPr>
          <a:xfrm>
            <a:off x="700743" y="471653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Family interruptions</a:t>
            </a:r>
          </a:p>
        </p:txBody>
      </p:sp>
      <p:sp>
        <p:nvSpPr>
          <p:cNvPr id="35" name="TextBox 34"/>
          <p:cNvSpPr txBox="1"/>
          <p:nvPr/>
        </p:nvSpPr>
        <p:spPr>
          <a:xfrm>
            <a:off x="700743" y="5365126"/>
            <a:ext cx="3978693" cy="491160"/>
          </a:xfrm>
          <a:prstGeom prst="rect">
            <a:avLst/>
          </a:prstGeom>
          <a:noFill/>
          <a:ln>
            <a:noFill/>
          </a:ln>
        </p:spPr>
        <p:txBody>
          <a:bodyPr wrap="square" rtlCol="0">
            <a:spAutoFit/>
          </a:bodyPr>
          <a:lstStyle/>
          <a:p>
            <a:pPr marL="285750"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Phone notifications</a:t>
            </a:r>
          </a:p>
        </p:txBody>
      </p:sp>
      <p:sp>
        <p:nvSpPr>
          <p:cNvPr id="38" name="TextBox 37"/>
          <p:cNvSpPr txBox="1"/>
          <p:nvPr/>
        </p:nvSpPr>
        <p:spPr>
          <a:xfrm>
            <a:off x="4963945" y="4380518"/>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Busywork </a:t>
            </a:r>
          </a:p>
        </p:txBody>
      </p:sp>
      <p:sp>
        <p:nvSpPr>
          <p:cNvPr id="39" name="TextBox 38"/>
          <p:cNvSpPr txBox="1"/>
          <p:nvPr/>
        </p:nvSpPr>
        <p:spPr>
          <a:xfrm>
            <a:off x="4963944" y="4677448"/>
            <a:ext cx="3978693" cy="553998"/>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Some phone calls</a:t>
            </a:r>
          </a:p>
        </p:txBody>
      </p:sp>
      <p:sp>
        <p:nvSpPr>
          <p:cNvPr id="40" name="TextBox 39"/>
          <p:cNvSpPr txBox="1"/>
          <p:nvPr/>
        </p:nvSpPr>
        <p:spPr>
          <a:xfrm>
            <a:off x="4963944" y="4979320"/>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Irrelevant mail</a:t>
            </a:r>
          </a:p>
        </p:txBody>
      </p:sp>
      <p:sp>
        <p:nvSpPr>
          <p:cNvPr id="41" name="TextBox 40"/>
          <p:cNvSpPr txBox="1"/>
          <p:nvPr/>
        </p:nvSpPr>
        <p:spPr>
          <a:xfrm>
            <a:off x="4963944" y="5281192"/>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Pleasant activities</a:t>
            </a:r>
          </a:p>
        </p:txBody>
      </p:sp>
      <p:sp>
        <p:nvSpPr>
          <p:cNvPr id="46" name="TextBox 45"/>
          <p:cNvSpPr txBox="1"/>
          <p:nvPr/>
        </p:nvSpPr>
        <p:spPr>
          <a:xfrm>
            <a:off x="4963944" y="5593477"/>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Social media/web surfing</a:t>
            </a:r>
          </a:p>
        </p:txBody>
      </p:sp>
      <p:sp>
        <p:nvSpPr>
          <p:cNvPr id="34" name="TextBox 33"/>
          <p:cNvSpPr txBox="1"/>
          <p:nvPr/>
        </p:nvSpPr>
        <p:spPr>
          <a:xfrm>
            <a:off x="704343" y="5035612"/>
            <a:ext cx="3978693" cy="491160"/>
          </a:xfrm>
          <a:prstGeom prst="rect">
            <a:avLst/>
          </a:prstGeom>
          <a:noFill/>
          <a:ln>
            <a:noFill/>
          </a:ln>
        </p:spPr>
        <p:txBody>
          <a:bodyPr wrap="square" rtlCol="0">
            <a:spAutoFit/>
          </a:bodyPr>
          <a:lstStyle/>
          <a:p>
            <a:pPr indent="-285750">
              <a:lnSpc>
                <a:spcPts val="3600"/>
              </a:lnSpc>
              <a:spcAft>
                <a:spcPts val="0"/>
              </a:spcAft>
              <a:buFont typeface="Arial" panose="020B0604020202020204" pitchFamily="34" charset="0"/>
              <a:buChar char="•"/>
            </a:pPr>
            <a:r>
              <a:rPr lang="en-US" spc="-100" dirty="0" smtClean="0">
                <a:solidFill>
                  <a:srgbClr val="0093D0"/>
                </a:solidFill>
                <a:latin typeface="Avenir LT Std 65 Medium"/>
                <a:cs typeface="Avenir LT Std 65 Medium"/>
              </a:rPr>
              <a:t>Some meetings</a:t>
            </a:r>
          </a:p>
        </p:txBody>
      </p:sp>
    </p:spTree>
    <p:extLst>
      <p:ext uri="{BB962C8B-B14F-4D97-AF65-F5344CB8AC3E}">
        <p14:creationId xmlns:p14="http://schemas.microsoft.com/office/powerpoint/2010/main" val="403493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So how do I change my time management habits? </a:t>
            </a:r>
          </a:p>
          <a:p>
            <a:pPr lvl="1"/>
            <a:r>
              <a:rPr lang="en-US" dirty="0" smtClean="0"/>
              <a:t>Remember, “the key is not to prioritize your schedule, but to schedule your priorities”</a:t>
            </a:r>
          </a:p>
          <a:p>
            <a:pPr lvl="1"/>
            <a:r>
              <a:rPr lang="en-US" dirty="0" smtClean="0"/>
              <a:t>Hold yourself accountable to others </a:t>
            </a:r>
          </a:p>
          <a:p>
            <a:pPr lvl="1"/>
            <a:r>
              <a:rPr lang="en-US" dirty="0" smtClean="0"/>
              <a:t>Plan ahead </a:t>
            </a:r>
          </a:p>
          <a:p>
            <a:pPr lvl="1"/>
            <a:r>
              <a:rPr lang="en-US" dirty="0" smtClean="0"/>
              <a:t>Protect your time and recognize when it may be okay to say no to something in the immediate future but shift it to a later date</a:t>
            </a:r>
          </a:p>
          <a:p>
            <a:pPr lvl="1"/>
            <a:r>
              <a:rPr lang="en-US" dirty="0" smtClean="0"/>
              <a:t>Align the level of energy with the level of impact </a:t>
            </a:r>
          </a:p>
          <a:p>
            <a:endParaRPr lang="en-US" dirty="0"/>
          </a:p>
        </p:txBody>
      </p:sp>
      <p:sp>
        <p:nvSpPr>
          <p:cNvPr id="3" name="Title 2"/>
          <p:cNvSpPr>
            <a:spLocks noGrp="1"/>
          </p:cNvSpPr>
          <p:nvPr>
            <p:ph type="title"/>
          </p:nvPr>
        </p:nvSpPr>
        <p:spPr/>
        <p:txBody>
          <a:bodyPr/>
          <a:lstStyle/>
          <a:p>
            <a:r>
              <a:rPr lang="en-US" dirty="0" smtClean="0"/>
              <a:t>Techniques and Tips for Time Management </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32</a:t>
            </a:fld>
            <a:endParaRPr lang="en-US" dirty="0">
              <a:solidFill>
                <a:srgbClr val="000000">
                  <a:tint val="75000"/>
                </a:srgbClr>
              </a:solidFill>
            </a:endParaRPr>
          </a:p>
        </p:txBody>
      </p:sp>
    </p:spTree>
    <p:extLst>
      <p:ext uri="{BB962C8B-B14F-4D97-AF65-F5344CB8AC3E}">
        <p14:creationId xmlns:p14="http://schemas.microsoft.com/office/powerpoint/2010/main" val="1778822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“Plans are worthless, but Planning is Everything” – Dwight D. Eisenhower</a:t>
            </a:r>
          </a:p>
          <a:p>
            <a:pPr lvl="1"/>
            <a:r>
              <a:rPr lang="en-US" dirty="0" smtClean="0"/>
              <a:t>Leadership</a:t>
            </a:r>
          </a:p>
          <a:p>
            <a:pPr lvl="1"/>
            <a:r>
              <a:rPr lang="en-US" dirty="0" smtClean="0"/>
              <a:t>Communicate, Communicate, Communicate</a:t>
            </a:r>
          </a:p>
          <a:p>
            <a:pPr lvl="1"/>
            <a:r>
              <a:rPr lang="en-US" dirty="0" smtClean="0"/>
              <a:t>Creating budgets/schedule</a:t>
            </a:r>
          </a:p>
          <a:p>
            <a:pPr lvl="1"/>
            <a:r>
              <a:rPr lang="en-US" dirty="0" smtClean="0"/>
              <a:t>Avoid multiple touches</a:t>
            </a:r>
          </a:p>
          <a:p>
            <a:pPr lvl="1"/>
            <a:r>
              <a:rPr lang="en-US" dirty="0" smtClean="0"/>
              <a:t>Express Gratitude</a:t>
            </a:r>
          </a:p>
          <a:p>
            <a:pPr lvl="1"/>
            <a:r>
              <a:rPr lang="en-US" dirty="0" smtClean="0"/>
              <a:t>Debrief/Reflect</a:t>
            </a:r>
          </a:p>
          <a:p>
            <a:endParaRPr lang="en-US" dirty="0"/>
          </a:p>
        </p:txBody>
      </p:sp>
      <p:sp>
        <p:nvSpPr>
          <p:cNvPr id="3" name="Title 2"/>
          <p:cNvSpPr>
            <a:spLocks noGrp="1"/>
          </p:cNvSpPr>
          <p:nvPr>
            <p:ph type="title"/>
          </p:nvPr>
        </p:nvSpPr>
        <p:spPr/>
        <p:txBody>
          <a:bodyPr/>
          <a:lstStyle/>
          <a:p>
            <a:r>
              <a:rPr lang="en-US" dirty="0" smtClean="0"/>
              <a:t>Techniques and Tips for Project Management </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33</a:t>
            </a:fld>
            <a:endParaRPr lang="en-US" dirty="0">
              <a:solidFill>
                <a:srgbClr val="000000">
                  <a:tint val="75000"/>
                </a:srgbClr>
              </a:solidFill>
            </a:endParaRPr>
          </a:p>
        </p:txBody>
      </p:sp>
    </p:spTree>
    <p:extLst>
      <p:ext uri="{BB962C8B-B14F-4D97-AF65-F5344CB8AC3E}">
        <p14:creationId xmlns:p14="http://schemas.microsoft.com/office/powerpoint/2010/main" val="418130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Focus on high reward tasks</a:t>
            </a:r>
          </a:p>
          <a:p>
            <a:pPr marL="457200" indent="-457200">
              <a:buFont typeface="Arial" panose="020B0604020202020204" pitchFamily="34" charset="0"/>
              <a:buChar char="•"/>
            </a:pPr>
            <a:r>
              <a:rPr lang="en-US" dirty="0" smtClean="0"/>
              <a:t>Don’t over plan</a:t>
            </a:r>
          </a:p>
          <a:p>
            <a:pPr marL="457200" indent="-457200">
              <a:buFont typeface="Arial" panose="020B0604020202020204" pitchFamily="34" charset="0"/>
              <a:buChar char="•"/>
            </a:pPr>
            <a:r>
              <a:rPr lang="en-US" dirty="0" smtClean="0"/>
              <a:t>Learn to manage email</a:t>
            </a:r>
          </a:p>
          <a:p>
            <a:pPr marL="457200" indent="-457200">
              <a:buFont typeface="Arial" panose="020B0604020202020204" pitchFamily="34" charset="0"/>
              <a:buChar char="•"/>
            </a:pPr>
            <a:r>
              <a:rPr lang="en-US" dirty="0" smtClean="0"/>
              <a:t>Learn shortcuts</a:t>
            </a:r>
          </a:p>
          <a:p>
            <a:pPr marL="457200" indent="-457200">
              <a:buFont typeface="Arial" panose="020B0604020202020204" pitchFamily="34" charset="0"/>
              <a:buChar char="•"/>
            </a:pPr>
            <a:r>
              <a:rPr lang="en-US" dirty="0" smtClean="0"/>
              <a:t>Question what is not clear</a:t>
            </a:r>
          </a:p>
          <a:p>
            <a:pPr marL="457200" indent="-457200">
              <a:buFont typeface="Arial" panose="020B0604020202020204" pitchFamily="34" charset="0"/>
              <a:buChar char="•"/>
            </a:pPr>
            <a:r>
              <a:rPr lang="en-US" dirty="0" smtClean="0"/>
              <a:t>Don’t stress</a:t>
            </a:r>
          </a:p>
          <a:p>
            <a:pPr marL="457200" indent="-457200">
              <a:buFont typeface="Arial" panose="020B0604020202020204" pitchFamily="34" charset="0"/>
              <a:buChar char="•"/>
            </a:pPr>
            <a:r>
              <a:rPr lang="en-US" dirty="0" smtClean="0"/>
              <a:t>Get organized</a:t>
            </a:r>
          </a:p>
          <a:p>
            <a:endParaRPr lang="en-US" dirty="0"/>
          </a:p>
        </p:txBody>
      </p:sp>
      <p:sp>
        <p:nvSpPr>
          <p:cNvPr id="3" name="Title 2"/>
          <p:cNvSpPr>
            <a:spLocks noGrp="1"/>
          </p:cNvSpPr>
          <p:nvPr>
            <p:ph type="title"/>
          </p:nvPr>
        </p:nvSpPr>
        <p:spPr/>
        <p:txBody>
          <a:bodyPr/>
          <a:lstStyle/>
          <a:p>
            <a:r>
              <a:rPr lang="en-US" dirty="0" smtClean="0"/>
              <a:t>Techniques and Tips for a Better Workday</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34</a:t>
            </a:fld>
            <a:endParaRPr lang="en-US" dirty="0">
              <a:solidFill>
                <a:srgbClr val="000000">
                  <a:tint val="75000"/>
                </a:srgbClr>
              </a:solidFill>
            </a:endParaRPr>
          </a:p>
        </p:txBody>
      </p:sp>
    </p:spTree>
    <p:extLst>
      <p:ext uri="{BB962C8B-B14F-4D97-AF65-F5344CB8AC3E}">
        <p14:creationId xmlns:p14="http://schemas.microsoft.com/office/powerpoint/2010/main" val="2732209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8" name="Picture 7" descr="Satisfying Retirement: Reader's Questions: Time To Ask a F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33600"/>
            <a:ext cx="7148593" cy="3749040"/>
          </a:xfrm>
          <a:prstGeom prst="rect">
            <a:avLst/>
          </a:prstGeom>
          <a:ln>
            <a:solidFill>
              <a:schemeClr val="bg2"/>
            </a:solidFill>
          </a:ln>
        </p:spPr>
      </p:pic>
      <p:sp>
        <p:nvSpPr>
          <p:cNvPr id="2" name="Slide Number Placeholder 1"/>
          <p:cNvSpPr>
            <a:spLocks noGrp="1"/>
          </p:cNvSpPr>
          <p:nvPr>
            <p:ph type="sldNum" sz="quarter" idx="12"/>
          </p:nvPr>
        </p:nvSpPr>
        <p:spPr/>
        <p:txBody>
          <a:bodyPr/>
          <a:lstStyle/>
          <a:p>
            <a:fld id="{2EE9643E-C717-4BB6-89A0-1800B25EB49E}" type="slidenum">
              <a:rPr lang="en-US" smtClean="0">
                <a:solidFill>
                  <a:srgbClr val="000000">
                    <a:tint val="75000"/>
                  </a:srgbClr>
                </a:solidFill>
              </a:rPr>
              <a:pPr/>
              <a:t>35</a:t>
            </a:fld>
            <a:endParaRPr lang="en-US" dirty="0">
              <a:solidFill>
                <a:srgbClr val="000000">
                  <a:tint val="75000"/>
                </a:srgbClr>
              </a:solidFill>
            </a:endParaRPr>
          </a:p>
        </p:txBody>
      </p:sp>
    </p:spTree>
    <p:extLst>
      <p:ext uri="{BB962C8B-B14F-4D97-AF65-F5344CB8AC3E}">
        <p14:creationId xmlns:p14="http://schemas.microsoft.com/office/powerpoint/2010/main" val="3368755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An American Sociological Review study found that 7 out of 10 US workers struggle with the work/life challenges</a:t>
            </a:r>
          </a:p>
          <a:p>
            <a:endParaRPr lang="en-US" dirty="0" smtClean="0"/>
          </a:p>
          <a:p>
            <a:r>
              <a:rPr lang="en-US" sz="2400" i="1" dirty="0" smtClean="0"/>
              <a:t>“Meetings and presentations, errands and appointments, conference calls and research, laundry and takeout, pets and sippy cups — they’re all threads in the fabric of this little thing called life”</a:t>
            </a:r>
          </a:p>
        </p:txBody>
      </p:sp>
      <p:sp>
        <p:nvSpPr>
          <p:cNvPr id="3" name="Title 2"/>
          <p:cNvSpPr>
            <a:spLocks noGrp="1"/>
          </p:cNvSpPr>
          <p:nvPr>
            <p:ph type="title"/>
          </p:nvPr>
        </p:nvSpPr>
        <p:spPr/>
        <p:txBody>
          <a:bodyPr/>
          <a:lstStyle/>
          <a:p>
            <a:r>
              <a:rPr lang="en-US" dirty="0" smtClean="0"/>
              <a:t>Work Place Considerations Stats</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4</a:t>
            </a:fld>
            <a:endParaRPr lang="en-US" dirty="0">
              <a:solidFill>
                <a:srgbClr val="000000">
                  <a:tint val="75000"/>
                </a:srgbClr>
              </a:solidFill>
            </a:endParaRPr>
          </a:p>
        </p:txBody>
      </p:sp>
    </p:spTree>
    <p:extLst>
      <p:ext uri="{BB962C8B-B14F-4D97-AF65-F5344CB8AC3E}">
        <p14:creationId xmlns:p14="http://schemas.microsoft.com/office/powerpoint/2010/main" val="196837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Polling Question #1 </a:t>
            </a:r>
          </a:p>
          <a:p>
            <a:endParaRPr lang="en-US" dirty="0" smtClean="0"/>
          </a:p>
          <a:p>
            <a:r>
              <a:rPr lang="en-US" dirty="0" smtClean="0"/>
              <a:t>How would you describe your workplace mindset?</a:t>
            </a:r>
          </a:p>
          <a:p>
            <a:pPr marL="342900"/>
            <a:r>
              <a:rPr lang="en-US" sz="2400" dirty="0" smtClean="0">
                <a:solidFill>
                  <a:schemeClr val="bg2"/>
                </a:solidFill>
              </a:rPr>
              <a:t>a.) Work Life Balance</a:t>
            </a:r>
          </a:p>
          <a:p>
            <a:pPr marL="342900"/>
            <a:r>
              <a:rPr lang="en-US" sz="2400" dirty="0" smtClean="0">
                <a:solidFill>
                  <a:schemeClr val="bg2"/>
                </a:solidFill>
              </a:rPr>
              <a:t>b.) Work Life Integration </a:t>
            </a:r>
          </a:p>
          <a:p>
            <a:pPr marL="342900"/>
            <a:r>
              <a:rPr lang="en-US" sz="2400" dirty="0" smtClean="0">
                <a:solidFill>
                  <a:schemeClr val="bg2"/>
                </a:solidFill>
              </a:rPr>
              <a:t>c.) Work Life Blend</a:t>
            </a:r>
            <a:endParaRPr lang="en-US" sz="2400" dirty="0">
              <a:solidFill>
                <a:schemeClr val="bg2"/>
              </a:solidFill>
            </a:endParaRPr>
          </a:p>
        </p:txBody>
      </p:sp>
      <p:sp>
        <p:nvSpPr>
          <p:cNvPr id="3" name="Slide Number Placeholder 2"/>
          <p:cNvSpPr>
            <a:spLocks noGrp="1"/>
          </p:cNvSpPr>
          <p:nvPr>
            <p:ph type="sldNum" sz="quarter" idx="12"/>
          </p:nvPr>
        </p:nvSpPr>
        <p:spPr/>
        <p:txBody>
          <a:bodyPr/>
          <a:lstStyle/>
          <a:p>
            <a:fld id="{2EE9643E-C717-4BB6-89A0-1800B25EB49E}" type="slidenum">
              <a:rPr lang="en-US" smtClean="0"/>
              <a:pPr/>
              <a:t>5</a:t>
            </a:fld>
            <a:endParaRPr lang="en-US" dirty="0"/>
          </a:p>
        </p:txBody>
      </p:sp>
    </p:spTree>
    <p:extLst>
      <p:ext uri="{BB962C8B-B14F-4D97-AF65-F5344CB8AC3E}">
        <p14:creationId xmlns:p14="http://schemas.microsoft.com/office/powerpoint/2010/main" val="1732925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752600"/>
            <a:ext cx="3733800" cy="577332"/>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Work Life Balance</a:t>
            </a:r>
          </a:p>
        </p:txBody>
      </p:sp>
      <p:sp>
        <p:nvSpPr>
          <p:cNvPr id="3" name="Title 2"/>
          <p:cNvSpPr>
            <a:spLocks noGrp="1"/>
          </p:cNvSpPr>
          <p:nvPr>
            <p:ph type="title"/>
          </p:nvPr>
        </p:nvSpPr>
        <p:spPr/>
        <p:txBody>
          <a:bodyPr/>
          <a:lstStyle/>
          <a:p>
            <a:r>
              <a:rPr lang="en-US" dirty="0" smtClean="0"/>
              <a:t>Work Place Considerations</a:t>
            </a:r>
            <a:endParaRPr lang="en-US" dirty="0"/>
          </a:p>
        </p:txBody>
      </p:sp>
      <p:sp>
        <p:nvSpPr>
          <p:cNvPr id="4" name="Content Placeholder 1"/>
          <p:cNvSpPr txBox="1">
            <a:spLocks/>
          </p:cNvSpPr>
          <p:nvPr/>
        </p:nvSpPr>
        <p:spPr>
          <a:xfrm>
            <a:off x="762000" y="3464605"/>
            <a:ext cx="3733800" cy="57824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0" indent="0" algn="l" defTabSz="457200" rtl="0" eaLnBrk="1" latinLnBrk="0" hangingPunct="1">
              <a:lnSpc>
                <a:spcPct val="110000"/>
              </a:lnSpc>
              <a:spcBef>
                <a:spcPts val="0"/>
              </a:spcBef>
              <a:spcAft>
                <a:spcPts val="600"/>
              </a:spcAft>
              <a:buFont typeface="Arial"/>
              <a:buNone/>
              <a:defRPr sz="2800" b="0" i="0" kern="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panose="020B0604020202020204" pitchFamily="34" charset="0"/>
              <a:buChar char="•"/>
              <a:defRPr sz="2400" b="0" i="0" kern="1200">
                <a:solidFill>
                  <a:schemeClr val="bg2"/>
                </a:solidFill>
                <a:latin typeface="Calibri Light" panose="020F0302020204030204" pitchFamily="34" charset="0"/>
                <a:ea typeface="+mn-ea"/>
                <a:cs typeface="Calibri Light" panose="020F0302020204030204" pitchFamily="34" charset="0"/>
              </a:defRPr>
            </a:lvl2pPr>
            <a:lvl3pPr marL="1143000" indent="-228600" algn="l" defTabSz="457200" rtl="0" eaLnBrk="1" latinLnBrk="0" hangingPunct="1">
              <a:lnSpc>
                <a:spcPct val="110000"/>
              </a:lnSpc>
              <a:spcBef>
                <a:spcPts val="0"/>
              </a:spcBef>
              <a:spcAft>
                <a:spcPts val="600"/>
              </a:spcAft>
              <a:buFont typeface="Courier New" panose="02070309020205020404" pitchFamily="49" charset="0"/>
              <a:buChar char="-"/>
              <a:defRPr sz="2000" b="0" i="0" kern="1200">
                <a:solidFill>
                  <a:schemeClr val="bg2"/>
                </a:solidFill>
                <a:latin typeface="Calibri Light" panose="020F0302020204030204" pitchFamily="34" charset="0"/>
                <a:ea typeface="+mn-ea"/>
                <a:cs typeface="Calibri Light" panose="020F0302020204030204" pitchFamily="34" charset="0"/>
              </a:defRPr>
            </a:lvl3pPr>
            <a:lvl4pPr marL="1600200" indent="-228600" algn="l" defTabSz="457200" rtl="0" eaLnBrk="1" latinLnBrk="0" hangingPunct="1">
              <a:lnSpc>
                <a:spcPct val="110000"/>
              </a:lnSpc>
              <a:spcBef>
                <a:spcPts val="0"/>
              </a:spcBef>
              <a:spcAft>
                <a:spcPts val="600"/>
              </a:spcAft>
              <a:buFont typeface="Arial" panose="020B0604020202020204" pitchFamily="34" charset="0"/>
              <a:buChar char="•"/>
              <a:defRPr sz="2000" b="0" i="0" kern="1200">
                <a:solidFill>
                  <a:schemeClr val="bg2"/>
                </a:solidFill>
                <a:latin typeface="Calibri Light" panose="020F0302020204030204" pitchFamily="34" charset="0"/>
                <a:ea typeface="+mn-ea"/>
                <a:cs typeface="Calibri Light" panose="020F03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US" dirty="0" smtClean="0"/>
              <a:t>Work Life Integration</a:t>
            </a:r>
          </a:p>
        </p:txBody>
      </p:sp>
      <p:sp>
        <p:nvSpPr>
          <p:cNvPr id="5" name="Content Placeholder 1"/>
          <p:cNvSpPr txBox="1">
            <a:spLocks/>
          </p:cNvSpPr>
          <p:nvPr/>
        </p:nvSpPr>
        <p:spPr>
          <a:xfrm>
            <a:off x="767400" y="5181600"/>
            <a:ext cx="3728400" cy="609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0" indent="0" algn="l" defTabSz="457200" rtl="0" eaLnBrk="1" latinLnBrk="0" hangingPunct="1">
              <a:lnSpc>
                <a:spcPct val="110000"/>
              </a:lnSpc>
              <a:spcBef>
                <a:spcPts val="0"/>
              </a:spcBef>
              <a:spcAft>
                <a:spcPts val="600"/>
              </a:spcAft>
              <a:buFont typeface="Arial"/>
              <a:buNone/>
              <a:defRPr sz="2800" b="0" i="0" kern="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panose="020B0604020202020204" pitchFamily="34" charset="0"/>
              <a:buChar char="•"/>
              <a:defRPr sz="2400" b="0" i="0" kern="1200">
                <a:solidFill>
                  <a:schemeClr val="bg2"/>
                </a:solidFill>
                <a:latin typeface="Calibri Light" panose="020F0302020204030204" pitchFamily="34" charset="0"/>
                <a:ea typeface="+mn-ea"/>
                <a:cs typeface="Calibri Light" panose="020F0302020204030204" pitchFamily="34" charset="0"/>
              </a:defRPr>
            </a:lvl2pPr>
            <a:lvl3pPr marL="1143000" indent="-228600" algn="l" defTabSz="457200" rtl="0" eaLnBrk="1" latinLnBrk="0" hangingPunct="1">
              <a:lnSpc>
                <a:spcPct val="110000"/>
              </a:lnSpc>
              <a:spcBef>
                <a:spcPts val="0"/>
              </a:spcBef>
              <a:spcAft>
                <a:spcPts val="600"/>
              </a:spcAft>
              <a:buFont typeface="Courier New" panose="02070309020205020404" pitchFamily="49" charset="0"/>
              <a:buChar char="-"/>
              <a:defRPr sz="2000" b="0" i="0" kern="1200">
                <a:solidFill>
                  <a:schemeClr val="bg2"/>
                </a:solidFill>
                <a:latin typeface="Calibri Light" panose="020F0302020204030204" pitchFamily="34" charset="0"/>
                <a:ea typeface="+mn-ea"/>
                <a:cs typeface="Calibri Light" panose="020F0302020204030204" pitchFamily="34" charset="0"/>
              </a:defRPr>
            </a:lvl3pPr>
            <a:lvl4pPr marL="1600200" indent="-228600" algn="l" defTabSz="457200" rtl="0" eaLnBrk="1" latinLnBrk="0" hangingPunct="1">
              <a:lnSpc>
                <a:spcPct val="110000"/>
              </a:lnSpc>
              <a:spcBef>
                <a:spcPts val="0"/>
              </a:spcBef>
              <a:spcAft>
                <a:spcPts val="600"/>
              </a:spcAft>
              <a:buFont typeface="Arial" panose="020B0604020202020204" pitchFamily="34" charset="0"/>
              <a:buChar char="•"/>
              <a:defRPr sz="2000" b="0" i="0" kern="1200">
                <a:solidFill>
                  <a:schemeClr val="bg2"/>
                </a:solidFill>
                <a:latin typeface="Calibri Light" panose="020F0302020204030204" pitchFamily="34" charset="0"/>
                <a:ea typeface="+mn-ea"/>
                <a:cs typeface="Calibri Light" panose="020F03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US" dirty="0" smtClean="0"/>
              <a:t>Work Life Blend</a:t>
            </a:r>
            <a:endParaRPr lang="en-US" i="1" dirty="0" smtClean="0"/>
          </a:p>
          <a:p>
            <a:pPr marL="457200" indent="-457200">
              <a:buFont typeface="Arial" panose="020B0604020202020204" pitchFamily="34" charset="0"/>
              <a:buChar char="•"/>
            </a:pPr>
            <a:endParaRPr lang="en-US" dirty="0" smtClean="0"/>
          </a:p>
        </p:txBody>
      </p:sp>
      <p:pic>
        <p:nvPicPr>
          <p:cNvPr id="1026" name="Picture 2" descr="Forget Work-Life Balance. Work-Life Blending Is the Key to Happiness |  In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3425825" cy="192702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EE9643E-C717-4BB6-89A0-1800B25EB49E}"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202100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Brief History</a:t>
            </a:r>
          </a:p>
          <a:p>
            <a:pPr lvl="1"/>
            <a:r>
              <a:rPr lang="en-US" dirty="0" smtClean="0"/>
              <a:t>Roots trace back to the “First” Industrial Revolution</a:t>
            </a:r>
          </a:p>
          <a:p>
            <a:pPr lvl="1"/>
            <a:r>
              <a:rPr lang="en-US" dirty="0" smtClean="0"/>
              <a:t>Majority of U.S. workers working 100 hours a week</a:t>
            </a:r>
          </a:p>
          <a:p>
            <a:pPr lvl="1"/>
            <a:r>
              <a:rPr lang="en-US" dirty="0" smtClean="0"/>
              <a:t>Fair Labor Standards Act</a:t>
            </a:r>
          </a:p>
          <a:p>
            <a:pPr lvl="1"/>
            <a:r>
              <a:rPr lang="en-US" dirty="0" smtClean="0"/>
              <a:t>The actual term “work-life balance” – 1980’s</a:t>
            </a:r>
          </a:p>
          <a:p>
            <a:endParaRPr lang="en-US" dirty="0" smtClean="0"/>
          </a:p>
          <a:p>
            <a:r>
              <a:rPr lang="en-US" dirty="0" smtClean="0"/>
              <a:t>Defining Work-Life Balance Today</a:t>
            </a:r>
          </a:p>
          <a:p>
            <a:pPr lvl="1"/>
            <a:r>
              <a:rPr lang="en-US" dirty="0" smtClean="0"/>
              <a:t>Effective time management</a:t>
            </a:r>
          </a:p>
          <a:p>
            <a:pPr lvl="1"/>
            <a:r>
              <a:rPr lang="en-US" dirty="0" smtClean="0"/>
              <a:t>Burnout prevention and stress management</a:t>
            </a:r>
          </a:p>
          <a:p>
            <a:pPr lvl="1"/>
            <a:r>
              <a:rPr lang="en-US" dirty="0" smtClean="0"/>
              <a:t>Disconnect between HR and employees</a:t>
            </a:r>
          </a:p>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Work Place Considerations – Work-Life Balance</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7</a:t>
            </a:fld>
            <a:endParaRPr lang="en-US" dirty="0">
              <a:solidFill>
                <a:srgbClr val="000000">
                  <a:tint val="75000"/>
                </a:srgbClr>
              </a:solidFill>
            </a:endParaRPr>
          </a:p>
        </p:txBody>
      </p:sp>
    </p:spTree>
    <p:extLst>
      <p:ext uri="{BB962C8B-B14F-4D97-AF65-F5344CB8AC3E}">
        <p14:creationId xmlns:p14="http://schemas.microsoft.com/office/powerpoint/2010/main" val="3624807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Brief History</a:t>
            </a:r>
          </a:p>
          <a:p>
            <a:pPr lvl="1"/>
            <a:r>
              <a:rPr lang="en-US" dirty="0" smtClean="0"/>
              <a:t>By-product of changes in society</a:t>
            </a:r>
          </a:p>
          <a:p>
            <a:pPr lvl="1"/>
            <a:r>
              <a:rPr lang="en-US" dirty="0" smtClean="0"/>
              <a:t>Credited to Millennials and Generation Z</a:t>
            </a:r>
          </a:p>
          <a:p>
            <a:pPr lvl="1"/>
            <a:endParaRPr lang="en-US" dirty="0" smtClean="0"/>
          </a:p>
          <a:p>
            <a:r>
              <a:rPr lang="en-US" dirty="0" smtClean="0"/>
              <a:t>Defining Work-Life Integration Today</a:t>
            </a:r>
          </a:p>
          <a:p>
            <a:pPr lvl="1"/>
            <a:r>
              <a:rPr lang="en-US" dirty="0" smtClean="0"/>
              <a:t>Not about managing conflicting demands</a:t>
            </a:r>
          </a:p>
          <a:p>
            <a:pPr lvl="1"/>
            <a:r>
              <a:rPr lang="en-US" dirty="0" smtClean="0"/>
              <a:t>Making </a:t>
            </a:r>
            <a:r>
              <a:rPr lang="en-US" u="sng" dirty="0" smtClean="0"/>
              <a:t>constant</a:t>
            </a:r>
            <a:r>
              <a:rPr lang="en-US" dirty="0" smtClean="0"/>
              <a:t> accommodations for the rapid pace of change</a:t>
            </a:r>
          </a:p>
          <a:p>
            <a:endParaRPr lang="en-US" dirty="0" smtClean="0"/>
          </a:p>
        </p:txBody>
      </p:sp>
      <p:sp>
        <p:nvSpPr>
          <p:cNvPr id="3" name="Title 2"/>
          <p:cNvSpPr>
            <a:spLocks noGrp="1"/>
          </p:cNvSpPr>
          <p:nvPr>
            <p:ph type="title"/>
          </p:nvPr>
        </p:nvSpPr>
        <p:spPr/>
        <p:txBody>
          <a:bodyPr/>
          <a:lstStyle/>
          <a:p>
            <a:r>
              <a:rPr lang="en-US" dirty="0" smtClean="0"/>
              <a:t>Work Place Considerations – Work-Life Integration</a:t>
            </a:r>
            <a:endParaRPr lang="en-US" dirty="0"/>
          </a:p>
        </p:txBody>
      </p:sp>
      <p:sp>
        <p:nvSpPr>
          <p:cNvPr id="4" name="Slide Number Placeholder 3"/>
          <p:cNvSpPr>
            <a:spLocks noGrp="1"/>
          </p:cNvSpPr>
          <p:nvPr>
            <p:ph type="sldNum" sz="quarter" idx="12"/>
          </p:nvPr>
        </p:nvSpPr>
        <p:spPr/>
        <p:txBody>
          <a:bodyPr/>
          <a:lstStyle/>
          <a:p>
            <a:fld id="{2EE9643E-C717-4BB6-89A0-1800B25EB49E}" type="slidenum">
              <a:rPr lang="en-US" smtClean="0">
                <a:solidFill>
                  <a:srgbClr val="000000">
                    <a:tint val="75000"/>
                  </a:srgbClr>
                </a:solidFill>
              </a:rPr>
              <a:pPr/>
              <a:t>8</a:t>
            </a:fld>
            <a:endParaRPr lang="en-US" dirty="0">
              <a:solidFill>
                <a:srgbClr val="000000">
                  <a:tint val="75000"/>
                </a:srgbClr>
              </a:solidFill>
            </a:endParaRPr>
          </a:p>
        </p:txBody>
      </p:sp>
    </p:spTree>
    <p:extLst>
      <p:ext uri="{BB962C8B-B14F-4D97-AF65-F5344CB8AC3E}">
        <p14:creationId xmlns:p14="http://schemas.microsoft.com/office/powerpoint/2010/main" val="11808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Balance vs. Integration</a:t>
            </a:r>
            <a:endParaRPr lang="en-US" dirty="0"/>
          </a:p>
        </p:txBody>
      </p:sp>
      <p:pic>
        <p:nvPicPr>
          <p:cNvPr id="4" name="Picture 3"/>
          <p:cNvPicPr>
            <a:picLocks noChangeAspect="1"/>
          </p:cNvPicPr>
          <p:nvPr/>
        </p:nvPicPr>
        <p:blipFill rotWithShape="1">
          <a:blip r:embed="rId3"/>
          <a:srcRect l="892" t="-1576" b="1"/>
          <a:stretch/>
        </p:blipFill>
        <p:spPr>
          <a:xfrm>
            <a:off x="304800" y="1524000"/>
            <a:ext cx="8465074" cy="4911852"/>
          </a:xfrm>
          <a:prstGeom prst="rect">
            <a:avLst/>
          </a:prstGeom>
          <a:ln>
            <a:noFill/>
          </a:ln>
        </p:spPr>
      </p:pic>
      <p:sp>
        <p:nvSpPr>
          <p:cNvPr id="5" name="Slide Number Placeholder 4"/>
          <p:cNvSpPr>
            <a:spLocks noGrp="1"/>
          </p:cNvSpPr>
          <p:nvPr>
            <p:ph type="sldNum" sz="quarter" idx="12"/>
          </p:nvPr>
        </p:nvSpPr>
        <p:spPr/>
        <p:txBody>
          <a:bodyPr/>
          <a:lstStyle/>
          <a:p>
            <a:fld id="{2EE9643E-C717-4BB6-89A0-1800B25EB49E}" type="slidenum">
              <a:rPr lang="en-US" smtClean="0">
                <a:solidFill>
                  <a:srgbClr val="000000">
                    <a:tint val="75000"/>
                  </a:srgbClr>
                </a:solidFill>
              </a:rPr>
              <a:pPr/>
              <a:t>9</a:t>
            </a:fld>
            <a:endParaRPr lang="en-US" dirty="0">
              <a:solidFill>
                <a:srgbClr val="000000">
                  <a:tint val="75000"/>
                </a:srgbClr>
              </a:solidFill>
            </a:endParaRPr>
          </a:p>
        </p:txBody>
      </p:sp>
    </p:spTree>
    <p:extLst>
      <p:ext uri="{BB962C8B-B14F-4D97-AF65-F5344CB8AC3E}">
        <p14:creationId xmlns:p14="http://schemas.microsoft.com/office/powerpoint/2010/main" val="1847044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Theme w/Graph">
  <a:themeElements>
    <a:clrScheme name="Custom 1">
      <a:dk1>
        <a:srgbClr val="000000"/>
      </a:dk1>
      <a:lt1>
        <a:srgbClr val="FFFFFF"/>
      </a:lt1>
      <a:dk2>
        <a:srgbClr val="0570B8"/>
      </a:dk2>
      <a:lt2>
        <a:srgbClr val="525252"/>
      </a:lt2>
      <a:accent1>
        <a:srgbClr val="43B0F9"/>
      </a:accent1>
      <a:accent2>
        <a:srgbClr val="D8D8D8"/>
      </a:accent2>
      <a:accent3>
        <a:srgbClr val="02375C"/>
      </a:accent3>
      <a:accent4>
        <a:srgbClr val="CCE9FD"/>
      </a:accent4>
      <a:accent5>
        <a:srgbClr val="595959"/>
      </a:accent5>
      <a:accent6>
        <a:srgbClr val="011A2B"/>
      </a:accent6>
      <a:hlink>
        <a:srgbClr val="54B5F9"/>
      </a:hlink>
      <a:folHlink>
        <a:srgbClr val="C0E4FD"/>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lnSpc>
            <a:spcPts val="3600"/>
          </a:lnSpc>
          <a:spcAft>
            <a:spcPts val="0"/>
          </a:spcAft>
          <a:defRPr sz="3600" spc="-100" dirty="0" smtClean="0">
            <a:solidFill>
              <a:srgbClr val="0093D0"/>
            </a:solidFill>
            <a:latin typeface="Avenir LT Std 65 Medium"/>
            <a:cs typeface="Avenir LT Std 65 Medium"/>
          </a:defRPr>
        </a:defPPr>
      </a:lstStyle>
    </a:txDef>
  </a:objectDefaults>
  <a:extraClrSchemeLst/>
</a:theme>
</file>

<file path=ppt/theme/theme2.xml><?xml version="1.0" encoding="utf-8"?>
<a:theme xmlns:a="http://schemas.openxmlformats.org/drawingml/2006/main" name="Master Theme (Plain)">
  <a:themeElements>
    <a:clrScheme name="Custom 1">
      <a:dk1>
        <a:srgbClr val="000000"/>
      </a:dk1>
      <a:lt1>
        <a:srgbClr val="FFFFFF"/>
      </a:lt1>
      <a:dk2>
        <a:srgbClr val="0570B8"/>
      </a:dk2>
      <a:lt2>
        <a:srgbClr val="525252"/>
      </a:lt2>
      <a:accent1>
        <a:srgbClr val="43B0F9"/>
      </a:accent1>
      <a:accent2>
        <a:srgbClr val="D8D8D8"/>
      </a:accent2>
      <a:accent3>
        <a:srgbClr val="02375C"/>
      </a:accent3>
      <a:accent4>
        <a:srgbClr val="CCE9FD"/>
      </a:accent4>
      <a:accent5>
        <a:srgbClr val="595959"/>
      </a:accent5>
      <a:accent6>
        <a:srgbClr val="011A2B"/>
      </a:accent6>
      <a:hlink>
        <a:srgbClr val="54B5F9"/>
      </a:hlink>
      <a:folHlink>
        <a:srgbClr val="C0E4FD"/>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lnSpc>
            <a:spcPts val="3600"/>
          </a:lnSpc>
          <a:spcAft>
            <a:spcPts val="0"/>
          </a:spcAft>
          <a:defRPr sz="3600" spc="-100" dirty="0" smtClean="0">
            <a:solidFill>
              <a:srgbClr val="0093D0"/>
            </a:solidFill>
            <a:latin typeface="Avenir LT Std 65 Medium"/>
            <a:cs typeface="Avenir LT Std 65 Medium"/>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tation_x0020_Date xmlns="c46ae403-6722-43d8-95c6-1a42310a2f33">2015-04-16T06:00:00+00:00</Expirtation_x0020_Date>
    <Show xmlns="c46ae403-6722-43d8-95c6-1a42310a2f33">Yes</Show>
    <Grouping xmlns="c46ae403-6722-43d8-95c6-1a42310a2f33">PowerPoint Templates</Grouping>
    <IndustryTaxHTField0 xmlns="c46ae403-6722-43d8-95c6-1a42310a2f33">
      <Terms xmlns="http://schemas.microsoft.com/office/infopath/2007/PartnerControls">
        <TermInfo xmlns="http://schemas.microsoft.com/office/infopath/2007/PartnerControls">
          <TermName xmlns="http://schemas.microsoft.com/office/infopath/2007/PartnerControls">REDW</TermName>
          <TermId xmlns="http://schemas.microsoft.com/office/infopath/2007/PartnerControls">f6ed819e-18c9-4fe1-9acd-8407309362e1</TermId>
        </TermInfo>
      </Terms>
    </IndustryTaxHTField0>
    <TaxCatchAll xmlns="c46ae403-6722-43d8-95c6-1a42310a2f33">
      <Value>20</Value>
      <Value>26</Value>
    </TaxCatchAll>
    <Service1TaxHTField0 xmlns="c46ae403-6722-43d8-95c6-1a42310a2f33">
      <Terms xmlns="http://schemas.microsoft.com/office/infopath/2007/PartnerControls">
        <TermInfo xmlns="http://schemas.microsoft.com/office/infopath/2007/PartnerControls">
          <TermName xmlns="http://schemas.microsoft.com/office/infopath/2007/PartnerControls">REDW</TermName>
          <TermId xmlns="http://schemas.microsoft.com/office/infopath/2007/PartnerControls">8a8fad32-10c0-4387-8472-6463872755e1</TermId>
        </TermInfo>
      </Terms>
    </Service1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EDW Document" ma:contentTypeID="0x0101009A601DF542AE634CA9CEA31B5DF787AA0100ED5D59B3C0D8DD4EB647C4F63232B79A" ma:contentTypeVersion="6" ma:contentTypeDescription="" ma:contentTypeScope="" ma:versionID="71bb513f13b94a4a0a35ff1bef56a154">
  <xsd:schema xmlns:xsd="http://www.w3.org/2001/XMLSchema" xmlns:xs="http://www.w3.org/2001/XMLSchema" xmlns:p="http://schemas.microsoft.com/office/2006/metadata/properties" xmlns:ns1="c46ae403-6722-43d8-95c6-1a42310a2f33" targetNamespace="http://schemas.microsoft.com/office/2006/metadata/properties" ma:root="true" ma:fieldsID="ad3768beca221792c7ad0c8ac39110b7" ns1:_="">
    <xsd:import namespace="c46ae403-6722-43d8-95c6-1a42310a2f33"/>
    <xsd:element name="properties">
      <xsd:complexType>
        <xsd:sequence>
          <xsd:element name="documentManagement">
            <xsd:complexType>
              <xsd:all>
                <xsd:element ref="ns1:Grouping" minOccurs="0"/>
                <xsd:element ref="ns1:Show"/>
                <xsd:element ref="ns1:Expirtation_x0020_Date"/>
                <xsd:element ref="ns1:Service1TaxHTField0" minOccurs="0"/>
                <xsd:element ref="ns1:TaxCatchAll" minOccurs="0"/>
                <xsd:element ref="ns1:TaxCatchAllLabel" minOccurs="0"/>
                <xsd:element ref="ns1:Indust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ae403-6722-43d8-95c6-1a42310a2f33" elementFormDefault="qualified">
    <xsd:import namespace="http://schemas.microsoft.com/office/2006/documentManagement/types"/>
    <xsd:import namespace="http://schemas.microsoft.com/office/infopath/2007/PartnerControls"/>
    <xsd:element name="Grouping" ma:index="3" nillable="true" ma:displayName="Grouping" ma:internalName="Grouping" ma:readOnly="false">
      <xsd:simpleType>
        <xsd:restriction base="dms:Text">
          <xsd:maxLength value="255"/>
        </xsd:restriction>
      </xsd:simpleType>
    </xsd:element>
    <xsd:element name="Show" ma:index="4" ma:displayName="Show" ma:default="Yes" ma:format="Dropdown" ma:internalName="Show">
      <xsd:simpleType>
        <xsd:restriction base="dms:Choice">
          <xsd:enumeration value="No"/>
          <xsd:enumeration value="Yes"/>
        </xsd:restriction>
      </xsd:simpleType>
    </xsd:element>
    <xsd:element name="Expirtation_x0020_Date" ma:index="7" ma:displayName="Expiration" ma:format="DateOnly" ma:internalName="Expirtation_x0020_Date">
      <xsd:simpleType>
        <xsd:restriction base="dms:DateTime"/>
      </xsd:simpleType>
    </xsd:element>
    <xsd:element name="Service1TaxHTField0" ma:index="8" ma:taxonomy="true" ma:internalName="Service1TaxHTField0" ma:taxonomyFieldName="Service1" ma:displayName="Service" ma:default="" ma:fieldId="{eee4d06f-4bf5-43ff-aa63-171d99081c6c}" ma:taxonomyMulti="true" ma:sspId="562da0bc-a185-4bc8-ad97-f273cbd8aa9b" ma:termSetId="9585b5ad-eddc-4a4b-ad66-85a40d44dd68" ma:anchorId="df0721d3-b062-4330-ae2c-df886a52d73c" ma:open="false" ma:isKeyword="false">
      <xsd:complexType>
        <xsd:sequence>
          <xsd:element ref="pc:Terms" minOccurs="0" maxOccurs="1"/>
        </xsd:sequence>
      </xsd:complexType>
    </xsd:element>
    <xsd:element name="TaxCatchAll" ma:index="9" nillable="true" ma:displayName="Taxonomy Catch All Column" ma:description="" ma:hidden="true" ma:list="{e783e8fe-800c-4d85-bae4-6d647e8cf52f}" ma:internalName="TaxCatchAll" ma:showField="CatchAllData" ma:web="c46ae403-6722-43d8-95c6-1a42310a2f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783e8fe-800c-4d85-bae4-6d647e8cf52f}" ma:internalName="TaxCatchAllLabel" ma:readOnly="true" ma:showField="CatchAllDataLabel" ma:web="c46ae403-6722-43d8-95c6-1a42310a2f33">
      <xsd:complexType>
        <xsd:complexContent>
          <xsd:extension base="dms:MultiChoiceLookup">
            <xsd:sequence>
              <xsd:element name="Value" type="dms:Lookup" maxOccurs="unbounded" minOccurs="0" nillable="true"/>
            </xsd:sequence>
          </xsd:extension>
        </xsd:complexContent>
      </xsd:complexType>
    </xsd:element>
    <xsd:element name="IndustryTaxHTField0" ma:index="12" ma:taxonomy="true" ma:internalName="IndustryTaxHTField0" ma:taxonomyFieldName="Industry" ma:displayName="Industry" ma:default="" ma:fieldId="{ebda2c62-e4f6-4622-8aef-d12fddc3b0b0}" ma:taxonomyMulti="true" ma:sspId="562da0bc-a185-4bc8-ad97-f273cbd8aa9b" ma:termSetId="9585b5ad-eddc-4a4b-ad66-85a40d44dd68" ma:anchorId="6154850d-84ef-40ef-a79a-851b6b6d8b5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2"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67CBE2-DFD7-4830-9F54-5299E9D34D54}">
  <ds:schemaRef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c46ae403-6722-43d8-95c6-1a42310a2f33"/>
    <ds:schemaRef ds:uri="http://purl.org/dc/term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69CDB977-D235-4253-8694-D4E9076405D2}">
  <ds:schemaRefs>
    <ds:schemaRef ds:uri="http://schemas.microsoft.com/sharepoint/v3/contenttype/forms"/>
  </ds:schemaRefs>
</ds:datastoreItem>
</file>

<file path=customXml/itemProps3.xml><?xml version="1.0" encoding="utf-8"?>
<ds:datastoreItem xmlns:ds="http://schemas.openxmlformats.org/officeDocument/2006/customXml" ds:itemID="{579671BD-4B5A-43F0-8CF4-C0921B316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ae403-6722-43d8-95c6-1a42310a2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LM_blue banner ppt template_header in banner</Template>
  <TotalTime>7895</TotalTime>
  <Words>1876</Words>
  <Application>Microsoft Office PowerPoint</Application>
  <PresentationFormat>On-screen Show (4:3)</PresentationFormat>
  <Paragraphs>377</Paragraphs>
  <Slides>35</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Avenir LT Std 65 Medium</vt:lpstr>
      <vt:lpstr>Calibri</vt:lpstr>
      <vt:lpstr>Calibri Light</vt:lpstr>
      <vt:lpstr>Courier New</vt:lpstr>
      <vt:lpstr>Rod</vt:lpstr>
      <vt:lpstr>Segoe UI</vt:lpstr>
      <vt:lpstr>Segoe UI Light</vt:lpstr>
      <vt:lpstr>Segoe UI Semibold</vt:lpstr>
      <vt:lpstr>Master Theme w/Graph</vt:lpstr>
      <vt:lpstr>Master Theme (Plain)</vt:lpstr>
      <vt:lpstr>Project &amp; Time Management – Tips for Success</vt:lpstr>
      <vt:lpstr>Today’s Topics</vt:lpstr>
      <vt:lpstr>Work Place Considerations</vt:lpstr>
      <vt:lpstr>Work Place Considerations Stats</vt:lpstr>
      <vt:lpstr>PowerPoint Presentation</vt:lpstr>
      <vt:lpstr>Work Place Considerations</vt:lpstr>
      <vt:lpstr>Work Place Considerations – Work-Life Balance</vt:lpstr>
      <vt:lpstr>Work Place Considerations – Work-Life Integration</vt:lpstr>
      <vt:lpstr>Balance vs. Integration</vt:lpstr>
      <vt:lpstr>Work Place Considerations – Work-Life Blend</vt:lpstr>
      <vt:lpstr>Work Place Considerations – Post Pandemic</vt:lpstr>
      <vt:lpstr>What is a project?</vt:lpstr>
      <vt:lpstr>What is a project?</vt:lpstr>
      <vt:lpstr>What is a Project Management?</vt:lpstr>
      <vt:lpstr>Project Management: Why is this Important?</vt:lpstr>
      <vt:lpstr>Examples of Projects</vt:lpstr>
      <vt:lpstr>5 Phases of Project Management</vt:lpstr>
      <vt:lpstr>PowerPoint Presentation</vt:lpstr>
      <vt:lpstr>5 Phases Example: Family BBQ</vt:lpstr>
      <vt:lpstr>Time Management</vt:lpstr>
      <vt:lpstr>PowerPoint Presentation</vt:lpstr>
      <vt:lpstr>Time Management </vt:lpstr>
      <vt:lpstr>Time Management - The 80/20 Principle</vt:lpstr>
      <vt:lpstr>Time Management -  80/20 Principle</vt:lpstr>
      <vt:lpstr>PowerPoint Presentation</vt:lpstr>
      <vt:lpstr>Time Management - 7 Habits of Highly Effective People</vt:lpstr>
      <vt:lpstr>Time Management  </vt:lpstr>
      <vt:lpstr>PowerPoint Presentation</vt:lpstr>
      <vt:lpstr>PowerPoint Presentation</vt:lpstr>
      <vt:lpstr>Time Management Activity</vt:lpstr>
      <vt:lpstr>Mine</vt:lpstr>
      <vt:lpstr>Techniques and Tips for Time Management </vt:lpstr>
      <vt:lpstr>Techniques and Tips for Project Management </vt:lpstr>
      <vt:lpstr>Techniques and Tips for a Better Workday</vt:lpstr>
      <vt:lpstr>Questions</vt:lpstr>
    </vt:vector>
  </TitlesOfParts>
  <Company>REDW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REDW PowerPoint Template w/Modifiable Headers</dc:title>
  <dc:creator>Laura Madril</dc:creator>
  <cp:lastModifiedBy>Christopher Bitakis</cp:lastModifiedBy>
  <cp:revision>289</cp:revision>
  <cp:lastPrinted>2016-03-17T17:50:26Z</cp:lastPrinted>
  <dcterms:created xsi:type="dcterms:W3CDTF">2014-04-14T20:44:40Z</dcterms:created>
  <dcterms:modified xsi:type="dcterms:W3CDTF">2021-04-01T20:54:50Z</dcterms:modified>
  <cp:category>PowerPoint Presentation Materials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0x0101009A601DF542AE634CA9CEA31B5DF787AA0100ED5D59B3C0D8DD4EB647C4F63232B79A</vt:lpwstr>
  </property>
  <property fmtid="{D5CDD505-2E9C-101B-9397-08002B2CF9AE}" pid="3" name="Industry">
    <vt:lpwstr>20;#REDW|f6ed819e-18c9-4fe1-9acd-8407309362e1</vt:lpwstr>
  </property>
  <property fmtid="{D5CDD505-2E9C-101B-9397-08002B2CF9AE}" pid="4" name="Service1">
    <vt:lpwstr>26;#REDW|8a8fad32-10c0-4387-8472-6463872755e1</vt:lpwstr>
  </property>
</Properties>
</file>