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335" r:id="rId5"/>
    <p:sldId id="338" r:id="rId6"/>
    <p:sldId id="272" r:id="rId7"/>
    <p:sldId id="273" r:id="rId8"/>
    <p:sldId id="274" r:id="rId9"/>
    <p:sldId id="275" r:id="rId10"/>
    <p:sldId id="276" r:id="rId11"/>
    <p:sldId id="339" r:id="rId12"/>
    <p:sldId id="284" r:id="rId13"/>
    <p:sldId id="334" r:id="rId14"/>
    <p:sldId id="278" r:id="rId15"/>
    <p:sldId id="279" r:id="rId16"/>
    <p:sldId id="341" r:id="rId17"/>
    <p:sldId id="281" r:id="rId18"/>
    <p:sldId id="282" r:id="rId19"/>
    <p:sldId id="283" r:id="rId20"/>
    <p:sldId id="340" r:id="rId21"/>
    <p:sldId id="277" r:id="rId22"/>
    <p:sldId id="336" r:id="rId23"/>
    <p:sldId id="33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86C"/>
    <a:srgbClr val="83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87" autoAdjust="0"/>
    <p:restoredTop sz="94660"/>
  </p:normalViewPr>
  <p:slideViewPr>
    <p:cSldViewPr snapToGrid="0">
      <p:cViewPr>
        <p:scale>
          <a:sx n="75" d="100"/>
          <a:sy n="75" d="100"/>
        </p:scale>
        <p:origin x="125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2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F0B78-5EB5-44BB-ADEE-75B7CBE679D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B4FB5-9E51-4846-9092-B697E20C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6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1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0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18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5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5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7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r>
              <a:rPr lang="en-US" dirty="0"/>
              <a:t>In a controlled</a:t>
            </a:r>
            <a:r>
              <a:rPr lang="en-US" baseline="0" dirty="0"/>
              <a:t> environment we try to infiltrate, we hack</a:t>
            </a:r>
          </a:p>
          <a:p>
            <a:pPr defTabSz="931717">
              <a:defRPr/>
            </a:pPr>
            <a:r>
              <a:rPr lang="en-US" baseline="0" dirty="0"/>
              <a:t>We don’t do this to make the security team feel bad, hackers are getting better all the time, we provide feedback to help make security teams better.  There are a lot of things you can do at different stages, like if you determine someone has infiltrated a company may do mass password changes so that might stop the hacker or slow them down because they just lost all the passwords they hacked.  Next slide for some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39A9-B548-4D68-8077-7D7824CD58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0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4FB5-9E51-4846-9092-B697E20CC6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04857"/>
            <a:ext cx="9144000" cy="653142"/>
          </a:xfrm>
          <a:prstGeom prst="rect">
            <a:avLst/>
          </a:prstGeom>
          <a:solidFill>
            <a:srgbClr val="354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18" y="6287192"/>
            <a:ext cx="3513229" cy="48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09" y="4352318"/>
            <a:ext cx="1322093" cy="15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32149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32149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8" y="6194838"/>
            <a:ext cx="1476681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7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996" y="992898"/>
            <a:ext cx="7337525" cy="18156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Arial"/>
              <a:buNone/>
              <a:defRPr sz="2800" b="1" i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“Quotation”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2057" y="3001973"/>
            <a:ext cx="5622800" cy="402533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>
              <a:defRPr sz="1600" b="1" kern="1200" cap="all" spc="90" baseline="0">
                <a:solidFill>
                  <a:srgbClr val="354154"/>
                </a:solidFill>
              </a:defRPr>
            </a:lvl1pPr>
          </a:lstStyle>
          <a:p>
            <a:r>
              <a:rPr lang="en-US" sz="1600" b="1" cap="all" spc="100" baseline="0" dirty="0">
                <a:solidFill>
                  <a:srgbClr val="354154"/>
                </a:solidFill>
              </a:rPr>
              <a:t>–</a:t>
            </a:r>
            <a:r>
              <a:rPr lang="en-US" sz="1800" b="1" cap="all" spc="90" baseline="0" dirty="0">
                <a:solidFill>
                  <a:srgbClr val="354154"/>
                </a:solidFill>
              </a:rPr>
              <a:t>citation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403"/>
            <a:ext cx="9144000" cy="309524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194838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0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194838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28650" y="1999730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235030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1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?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1993393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235030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KD Thoughtw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4138" y="582327"/>
            <a:ext cx="7886700" cy="9411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>
                <a:solidFill>
                  <a:srgbClr val="354154"/>
                </a:solidFill>
              </a:defRPr>
            </a:lvl1pPr>
          </a:lstStyle>
          <a:p>
            <a:r>
              <a:rPr lang="en-US" sz="3600" dirty="0"/>
              <a:t>BKD </a:t>
            </a:r>
            <a:r>
              <a:rPr lang="en-US" sz="3600" dirty="0" err="1"/>
              <a:t>Thoughtware</a:t>
            </a:r>
            <a:r>
              <a:rPr lang="en-US" sz="3600" baseline="30000" dirty="0"/>
              <a:t>®</a:t>
            </a:r>
            <a:endParaRPr lang="en-US" sz="360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138" y="1696386"/>
            <a:ext cx="4691193" cy="4549294"/>
          </a:xfrm>
          <a:prstGeom prst="rect">
            <a:avLst/>
          </a:prstGeom>
        </p:spPr>
        <p:txBody>
          <a:bodyPr/>
          <a:lstStyle>
            <a:lvl1pPr>
              <a:defRPr sz="2400" b="0" baseline="0"/>
            </a:lvl1pPr>
          </a:lstStyle>
          <a:p>
            <a:pPr lvl="0"/>
            <a:r>
              <a:rPr lang="en-US" dirty="0"/>
              <a:t>Webinars, seminars &amp; articles</a:t>
            </a:r>
          </a:p>
          <a:p>
            <a:pPr lvl="0"/>
            <a:r>
              <a:rPr lang="en-US" dirty="0"/>
              <a:t>Many are CPE-eligible</a:t>
            </a:r>
          </a:p>
          <a:p>
            <a:pPr lvl="0"/>
            <a:r>
              <a:rPr lang="en-US" dirty="0"/>
              <a:t>PDMs</a:t>
            </a:r>
            <a:r>
              <a:rPr lang="en-US" sz="2400" dirty="0"/>
              <a:t> – Populate bullets with most relevant webinars, articles, videos, etc.</a:t>
            </a:r>
          </a:p>
          <a:p>
            <a:pPr lvl="0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2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8" y="6194838"/>
            <a:ext cx="1476681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55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8" y="6194838"/>
            <a:ext cx="1476681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/>
          <a:stretch/>
        </p:blipFill>
        <p:spPr>
          <a:xfrm>
            <a:off x="-9525" y="0"/>
            <a:ext cx="915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7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0086"/>
            <a:ext cx="7886700" cy="99686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6771"/>
            <a:ext cx="7886700" cy="4171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194838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7791" y="403654"/>
            <a:ext cx="5019031" cy="2371211"/>
          </a:xfrm>
        </p:spPr>
        <p:txBody>
          <a:bodyPr anchor="b">
            <a:normAutofit/>
          </a:bodyPr>
          <a:lstStyle>
            <a:lvl1pPr>
              <a:defRPr sz="48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37791" y="3065420"/>
            <a:ext cx="50190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737791" y="4775942"/>
            <a:ext cx="5019031" cy="449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194838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3886200" cy="405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59721"/>
            <a:ext cx="3886200" cy="405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8" y="6194838"/>
            <a:ext cx="1476681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2614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2614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8" y="6194838"/>
            <a:ext cx="1476681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47007"/>
            <a:ext cx="8229600" cy="5102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2004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3200" baseline="0"/>
            </a:lvl1pPr>
            <a:lvl2pPr marL="685800" indent="-274320">
              <a:lnSpc>
                <a:spcPct val="100000"/>
              </a:lnSpc>
              <a:spcAft>
                <a:spcPts val="600"/>
              </a:spcAft>
              <a:buClr>
                <a:srgbClr val="83CBCE"/>
              </a:buClr>
              <a:buSzPct val="9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2pPr>
            <a:lvl3pPr marL="1143000" indent="-274320">
              <a:lnSpc>
                <a:spcPct val="100000"/>
              </a:lnSpc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defRPr sz="2400"/>
            </a:lvl3pPr>
            <a:lvl4pPr marL="1554480" indent="-274320">
              <a:lnSpc>
                <a:spcPct val="100000"/>
              </a:lnSpc>
              <a:spcAft>
                <a:spcPts val="600"/>
              </a:spcAft>
              <a:buClr>
                <a:srgbClr val="83CBCE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lvl4pPr>
            <a:lvl5pPr marL="1965960" indent="-228600">
              <a:lnSpc>
                <a:spcPct val="100000"/>
              </a:lnSpc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800"/>
            </a:lvl5pPr>
            <a:lvl6pPr marL="2377440" indent="-228600">
              <a:lnSpc>
                <a:spcPct val="100000"/>
              </a:lnSpc>
              <a:spcAft>
                <a:spcPts val="600"/>
              </a:spcAft>
              <a:buClr>
                <a:srgbClr val="96D3D6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6pPr>
            <a:lvl7pPr marL="2743200" indent="-182880">
              <a:lnSpc>
                <a:spcPct val="100000"/>
              </a:lnSpc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defRPr sz="1600"/>
            </a:lvl7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8" y="6194838"/>
            <a:ext cx="1476681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45" y="6161479"/>
            <a:ext cx="3027959" cy="414044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8" y="6194838"/>
            <a:ext cx="1476681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+ Supertitl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4773599"/>
            <a:ext cx="86836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00600"/>
            <a:ext cx="8229600" cy="10541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3600" b="1">
                <a:solidFill>
                  <a:srgbClr val="83CBCE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963" y="1828800"/>
            <a:ext cx="8221661" cy="284480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Font typeface="Arial"/>
              <a:buNone/>
              <a:defRPr sz="3200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 algn="l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Supertitle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194838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4773599"/>
            <a:ext cx="86836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41600"/>
            <a:ext cx="8229600" cy="2070100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 algn="l">
              <a:defRPr sz="3600" b="1">
                <a:solidFill>
                  <a:srgbClr val="83CBCE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6194838"/>
            <a:ext cx="1502144" cy="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00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2055"/>
            <a:ext cx="7886700" cy="4047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74" y="6206511"/>
            <a:ext cx="283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42" y="6206511"/>
            <a:ext cx="56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1CE817A-D101-44D6-87EF-1281F1992D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73" r:id="rId8"/>
    <p:sldLayoutId id="2147483674" r:id="rId9"/>
    <p:sldLayoutId id="2147483667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68" r:id="rId16"/>
    <p:sldLayoutId id="2147483669" r:id="rId17"/>
    <p:sldLayoutId id="214748368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3CBC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CBC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CBC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19.jp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8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 Team Exercise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 Team: Digital Attack Simulation</a:t>
            </a:r>
          </a:p>
          <a:p>
            <a:pPr lvl="1"/>
            <a:r>
              <a:rPr lang="en-US" dirty="0"/>
              <a:t>Differences from a Penetration Test</a:t>
            </a:r>
          </a:p>
          <a:p>
            <a:pPr lvl="2"/>
            <a:r>
              <a:rPr lang="en-US" dirty="0"/>
              <a:t>Penetration Tests do not</a:t>
            </a:r>
          </a:p>
          <a:p>
            <a:pPr lvl="3"/>
            <a:r>
              <a:rPr lang="en-US" dirty="0"/>
              <a:t>Collect Client Data</a:t>
            </a:r>
          </a:p>
          <a:p>
            <a:pPr lvl="3"/>
            <a:r>
              <a:rPr lang="en-US" dirty="0"/>
              <a:t>Use targeted Phishing attacks to gain access</a:t>
            </a:r>
          </a:p>
          <a:p>
            <a:pPr lvl="3"/>
            <a:r>
              <a:rPr lang="en-US" dirty="0"/>
              <a:t>Deploy malware and other types of backdoors for future access</a:t>
            </a:r>
          </a:p>
          <a:p>
            <a:pPr lvl="3"/>
            <a:r>
              <a:rPr lang="en-US" dirty="0"/>
              <a:t>Tests Incident Response from Client</a:t>
            </a:r>
          </a:p>
          <a:p>
            <a:pPr lvl="4"/>
            <a:r>
              <a:rPr lang="en-US" dirty="0"/>
              <a:t>(Red Team exercise Clients have a limited amount of knowledge about the test)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0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C596B9-FC73-48D8-877A-878513CB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0" algn="ctr">
              <a:buNone/>
            </a:pPr>
            <a:r>
              <a:rPr lang="en-US" sz="4000" dirty="0"/>
              <a:t>Polling Question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13D5-5458-4ABB-B9E8-E4E756E0C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73D5-AA06-4840-A6B6-6107C90EF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ACCFD-D9CF-466F-AF5D-2719C01FD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CAC6D-2643-4F35-AA23-1C754D9AC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BBE9320-57C4-4603-8D96-B4E92E7DBA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547688"/>
            <a:ext cx="5652141" cy="51022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100" b="1" dirty="0">
                <a:solidFill>
                  <a:srgbClr val="C00000"/>
                </a:solidFill>
              </a:rPr>
              <a:t>Breach Life Cycle</a:t>
            </a:r>
          </a:p>
          <a:p>
            <a:pPr>
              <a:buClr>
                <a:srgbClr val="C9292E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Attacks are generally carried out in four stages</a:t>
            </a:r>
          </a:p>
          <a:p>
            <a:pPr>
              <a:buClr>
                <a:srgbClr val="C9292E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These four stages are often referred to as the “breach life cycle”</a:t>
            </a:r>
          </a:p>
          <a:p>
            <a:pPr>
              <a:buClr>
                <a:srgbClr val="C9292E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The further the progression, the greater the risks</a:t>
            </a:r>
          </a:p>
          <a:p>
            <a:pPr lvl="1">
              <a:buClr>
                <a:srgbClr val="C9292E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Infiltration</a:t>
            </a:r>
            <a:r>
              <a:rPr lang="en-US" sz="3600" dirty="0"/>
              <a:t>: breaking in &amp; establishing foothold</a:t>
            </a:r>
          </a:p>
          <a:p>
            <a:pPr lvl="1">
              <a:buClr>
                <a:srgbClr val="C9292E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Propagation</a:t>
            </a:r>
            <a:r>
              <a:rPr lang="en-US" sz="3600" dirty="0"/>
              <a:t>: in the network &amp; moving around</a:t>
            </a:r>
          </a:p>
          <a:p>
            <a:pPr lvl="1">
              <a:buClr>
                <a:srgbClr val="C9292E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Aggregation</a:t>
            </a:r>
            <a:r>
              <a:rPr lang="en-US" sz="3600" dirty="0"/>
              <a:t>: collecting data &amp; critical information </a:t>
            </a:r>
          </a:p>
          <a:p>
            <a:pPr lvl="1">
              <a:buClr>
                <a:srgbClr val="C9292E"/>
              </a:buClr>
              <a:buFont typeface="Wingdings" panose="05000000000000000000" pitchFamily="2" charset="2"/>
              <a:buChar char="§"/>
            </a:pPr>
            <a:r>
              <a:rPr lang="en-US" sz="3600" b="1" dirty="0"/>
              <a:t>Exfiltration</a:t>
            </a:r>
            <a:r>
              <a:rPr lang="en-US" sz="3600" dirty="0"/>
              <a:t>: taking the information outside of the organization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1B6A99-D48F-4E5A-9346-9838C1A13178}"/>
              </a:ext>
            </a:extLst>
          </p:cNvPr>
          <p:cNvGrpSpPr/>
          <p:nvPr/>
        </p:nvGrpSpPr>
        <p:grpSpPr>
          <a:xfrm>
            <a:off x="6440798" y="1844364"/>
            <a:ext cx="2599949" cy="2508871"/>
            <a:chOff x="1124187" y="3090995"/>
            <a:chExt cx="3143013" cy="31307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A66BAF-05CE-4E04-A0C7-0B4913CD91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4187" y="3090995"/>
              <a:ext cx="3143013" cy="3130701"/>
              <a:chOff x="-2372690" y="2604468"/>
              <a:chExt cx="2653106" cy="2642713"/>
            </a:xfrm>
          </p:grpSpPr>
          <p:sp>
            <p:nvSpPr>
              <p:cNvPr id="12" name="Bent Arrow 13">
                <a:extLst>
                  <a:ext uri="{FF2B5EF4-FFF2-40B4-BE49-F238E27FC236}">
                    <a16:creationId xmlns:a16="http://schemas.microsoft.com/office/drawing/2014/main" id="{A734B570-6E8B-4BF4-9DEA-D429ECC14189}"/>
                  </a:ext>
                </a:extLst>
              </p:cNvPr>
              <p:cNvSpPr/>
              <p:nvPr/>
            </p:nvSpPr>
            <p:spPr>
              <a:xfrm>
                <a:off x="-2220421" y="2604468"/>
                <a:ext cx="929543" cy="1901951"/>
              </a:xfrm>
              <a:prstGeom prst="bentArrow">
                <a:avLst>
                  <a:gd name="adj1" fmla="val 48276"/>
                  <a:gd name="adj2" fmla="val 40517"/>
                  <a:gd name="adj3" fmla="val 33620"/>
                  <a:gd name="adj4" fmla="val 43750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ent Arrow 14">
                <a:extLst>
                  <a:ext uri="{FF2B5EF4-FFF2-40B4-BE49-F238E27FC236}">
                    <a16:creationId xmlns:a16="http://schemas.microsoft.com/office/drawing/2014/main" id="{5066DC9C-F3A5-4762-8090-7B1959C1CABB}"/>
                  </a:ext>
                </a:extLst>
              </p:cNvPr>
              <p:cNvSpPr/>
              <p:nvPr/>
            </p:nvSpPr>
            <p:spPr>
              <a:xfrm rot="16200000">
                <a:off x="-1886485" y="3683892"/>
                <a:ext cx="929543" cy="1901953"/>
              </a:xfrm>
              <a:prstGeom prst="bentArrow">
                <a:avLst>
                  <a:gd name="adj1" fmla="val 48276"/>
                  <a:gd name="adj2" fmla="val 40517"/>
                  <a:gd name="adj3" fmla="val 33620"/>
                  <a:gd name="adj4" fmla="val 43750"/>
                </a:avLst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ent Arrow 15">
                <a:extLst>
                  <a:ext uri="{FF2B5EF4-FFF2-40B4-BE49-F238E27FC236}">
                    <a16:creationId xmlns:a16="http://schemas.microsoft.com/office/drawing/2014/main" id="{DF7931A4-AC6B-40AF-9149-885B534E243E}"/>
                  </a:ext>
                </a:extLst>
              </p:cNvPr>
              <p:cNvSpPr/>
              <p:nvPr/>
            </p:nvSpPr>
            <p:spPr>
              <a:xfrm rot="10800000">
                <a:off x="-803732" y="3345229"/>
                <a:ext cx="929543" cy="1901952"/>
              </a:xfrm>
              <a:prstGeom prst="bentArrow">
                <a:avLst>
                  <a:gd name="adj1" fmla="val 48276"/>
                  <a:gd name="adj2" fmla="val 40517"/>
                  <a:gd name="adj3" fmla="val 33620"/>
                  <a:gd name="adj4" fmla="val 43750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ent Arrow 16">
                <a:extLst>
                  <a:ext uri="{FF2B5EF4-FFF2-40B4-BE49-F238E27FC236}">
                    <a16:creationId xmlns:a16="http://schemas.microsoft.com/office/drawing/2014/main" id="{FBD61B31-50F1-4C87-A0C4-6AB42796300F}"/>
                  </a:ext>
                </a:extLst>
              </p:cNvPr>
              <p:cNvSpPr/>
              <p:nvPr/>
            </p:nvSpPr>
            <p:spPr>
              <a:xfrm rot="5400000">
                <a:off x="-1135332" y="2266237"/>
                <a:ext cx="929543" cy="1901953"/>
              </a:xfrm>
              <a:prstGeom prst="bentArrow">
                <a:avLst>
                  <a:gd name="adj1" fmla="val 48276"/>
                  <a:gd name="adj2" fmla="val 40517"/>
                  <a:gd name="adj3" fmla="val 33620"/>
                  <a:gd name="adj4" fmla="val 43750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B621E1-F669-4F90-AC9C-E081F2DC5B9A}"/>
                  </a:ext>
                </a:extLst>
              </p:cNvPr>
              <p:cNvSpPr txBox="1"/>
              <p:nvPr/>
            </p:nvSpPr>
            <p:spPr>
              <a:xfrm>
                <a:off x="-1261331" y="2803899"/>
                <a:ext cx="1377697" cy="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Infiltration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D8457A-5354-4736-AE2B-D4281604310B}"/>
                  </a:ext>
                </a:extLst>
              </p:cNvPr>
              <p:cNvSpPr txBox="1"/>
              <p:nvPr/>
            </p:nvSpPr>
            <p:spPr>
              <a:xfrm rot="5400000">
                <a:off x="-807089" y="4196614"/>
                <a:ext cx="1399206" cy="38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Propagation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ADE293-ACEF-4551-981B-360C6581690D}"/>
                  </a:ext>
                </a:extLst>
              </p:cNvPr>
              <p:cNvSpPr txBox="1"/>
              <p:nvPr/>
            </p:nvSpPr>
            <p:spPr>
              <a:xfrm>
                <a:off x="-2109218" y="4662990"/>
                <a:ext cx="1377697" cy="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Aggregation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63ECA8-4167-4E9A-8D0F-1981CFBC153A}"/>
                  </a:ext>
                </a:extLst>
              </p:cNvPr>
              <p:cNvSpPr txBox="1"/>
              <p:nvPr/>
            </p:nvSpPr>
            <p:spPr>
              <a:xfrm rot="16200000">
                <a:off x="-2689750" y="3222850"/>
                <a:ext cx="1377697" cy="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Exfiltration</a:t>
                </a:r>
              </a:p>
            </p:txBody>
          </p:sp>
        </p:grpSp>
        <p:sp>
          <p:nvSpPr>
            <p:cNvPr id="11" name="Right Arrow 12">
              <a:extLst>
                <a:ext uri="{FF2B5EF4-FFF2-40B4-BE49-F238E27FC236}">
                  <a16:creationId xmlns:a16="http://schemas.microsoft.com/office/drawing/2014/main" id="{7E3AA18D-175F-4059-BF6C-10527F2B3F5D}"/>
                </a:ext>
              </a:extLst>
            </p:cNvPr>
            <p:cNvSpPr/>
            <p:nvPr/>
          </p:nvSpPr>
          <p:spPr>
            <a:xfrm>
              <a:off x="1836224" y="3093663"/>
              <a:ext cx="569535" cy="877546"/>
            </a:xfrm>
            <a:prstGeom prst="rightArrow">
              <a:avLst>
                <a:gd name="adj1" fmla="val 60572"/>
                <a:gd name="adj2" fmla="val 64992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38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92" y="866394"/>
            <a:ext cx="9144000" cy="5130998"/>
          </a:xfrm>
          <a:prstGeom prst="rect">
            <a:avLst/>
          </a:prstGeom>
          <a:blipFill dpi="0" rotWithShape="1">
            <a:blip r:embed="rId3">
              <a:alphaModFix amt="25000"/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-18288" y="-186887"/>
            <a:ext cx="9159496" cy="547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63" y="5503378"/>
            <a:ext cx="1107511" cy="2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3" y="5464339"/>
            <a:ext cx="2404299" cy="328764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537959" y="437114"/>
            <a:ext cx="6376023" cy="6999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50" b="1" dirty="0">
                <a:solidFill>
                  <a:srgbClr val="C00000"/>
                </a:solidFill>
              </a:rPr>
              <a:t>Breach Life Cycle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44318" y="1417601"/>
            <a:ext cx="6257925" cy="282068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75"/>
              </a:spcAft>
              <a:buNone/>
            </a:pPr>
            <a:r>
              <a:rPr lang="en-US" sz="2100" dirty="0"/>
              <a:t>Leadership engages red team</a:t>
            </a:r>
          </a:p>
          <a:p>
            <a:pPr marL="0" indent="0">
              <a:spcAft>
                <a:spcPts val="675"/>
              </a:spcAft>
              <a:buNone/>
            </a:pPr>
            <a:r>
              <a:rPr lang="en-US" sz="2100" dirty="0"/>
              <a:t>	Red team hackers break in (infiltrate)</a:t>
            </a:r>
          </a:p>
          <a:p>
            <a:pPr marL="0" indent="0">
              <a:spcAft>
                <a:spcPts val="675"/>
              </a:spcAft>
              <a:buNone/>
            </a:pPr>
            <a:r>
              <a:rPr lang="en-US" sz="2100" dirty="0"/>
              <a:t>	     Red team propagates &amp; aggregates</a:t>
            </a:r>
          </a:p>
          <a:p>
            <a:pPr marL="0" indent="0">
              <a:spcAft>
                <a:spcPts val="675"/>
              </a:spcAft>
              <a:buNone/>
            </a:pPr>
            <a:r>
              <a:rPr lang="en-US" sz="2100" dirty="0"/>
              <a:t>Once detected, red team shows exfiltration data</a:t>
            </a:r>
          </a:p>
          <a:p>
            <a:pPr marL="0" indent="0">
              <a:spcAft>
                <a:spcPts val="675"/>
              </a:spcAft>
              <a:buNone/>
            </a:pPr>
            <a:r>
              <a:rPr lang="en-US" sz="2100" dirty="0"/>
              <a:t>Provides feedback to security team</a:t>
            </a:r>
          </a:p>
          <a:p>
            <a:pPr marL="0" indent="0">
              <a:spcAft>
                <a:spcPts val="675"/>
              </a:spcAft>
              <a:buNone/>
            </a:pPr>
            <a:r>
              <a:rPr lang="en-US" sz="2100" dirty="0"/>
              <a:t>Publishes the report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1" b="39445"/>
          <a:stretch/>
        </p:blipFill>
        <p:spPr>
          <a:xfrm>
            <a:off x="1318406" y="4211144"/>
            <a:ext cx="700007" cy="7929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5" t="-1737" r="7851" b="60370"/>
          <a:stretch/>
        </p:blipFill>
        <p:spPr>
          <a:xfrm>
            <a:off x="4393619" y="1161543"/>
            <a:ext cx="577461" cy="58934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69517" y="1842095"/>
            <a:ext cx="673034" cy="957244"/>
            <a:chOff x="106180" y="1698866"/>
            <a:chExt cx="1196504" cy="170176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" b="7759"/>
            <a:stretch/>
          </p:blipFill>
          <p:spPr>
            <a:xfrm>
              <a:off x="106180" y="1698866"/>
              <a:ext cx="1196504" cy="1623189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236647" y="2430533"/>
              <a:ext cx="935570" cy="970100"/>
              <a:chOff x="3156047" y="5231143"/>
              <a:chExt cx="1135416" cy="113541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434629" y="5452476"/>
                <a:ext cx="612715" cy="6927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6047" y="5231143"/>
                <a:ext cx="1135416" cy="1135416"/>
              </a:xfrm>
              <a:prstGeom prst="rect">
                <a:avLst/>
              </a:prstGeom>
            </p:spPr>
          </p:pic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76" y="1413222"/>
            <a:ext cx="1850399" cy="1386117"/>
          </a:xfrm>
          <a:prstGeom prst="rect">
            <a:avLst/>
          </a:prstGeom>
        </p:spPr>
      </p:pic>
      <p:sp>
        <p:nvSpPr>
          <p:cNvPr id="34" name="Explosion 1 33"/>
          <p:cNvSpPr/>
          <p:nvPr/>
        </p:nvSpPr>
        <p:spPr>
          <a:xfrm>
            <a:off x="6149738" y="1813386"/>
            <a:ext cx="357188" cy="2928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5" name="Explosion 1 34"/>
          <p:cNvSpPr/>
          <p:nvPr/>
        </p:nvSpPr>
        <p:spPr>
          <a:xfrm>
            <a:off x="7256859" y="2340939"/>
            <a:ext cx="357188" cy="2928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6" name="Explosion 1 35"/>
          <p:cNvSpPr/>
          <p:nvPr/>
        </p:nvSpPr>
        <p:spPr>
          <a:xfrm>
            <a:off x="7782228" y="1842095"/>
            <a:ext cx="357188" cy="29289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36" y="3919374"/>
            <a:ext cx="1825377" cy="12889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51" y="2878792"/>
            <a:ext cx="2027607" cy="157413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21408578">
            <a:off x="3655969" y="4087039"/>
            <a:ext cx="6351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solidFill>
                  <a:schemeClr val="accent6">
                    <a:lumMod val="75000"/>
                  </a:schemeClr>
                </a:solidFill>
              </a:rPr>
              <a:t>LEARN</a:t>
            </a:r>
          </a:p>
        </p:txBody>
      </p:sp>
      <p:sp>
        <p:nvSpPr>
          <p:cNvPr id="39" name="Notched Right Arrow 38"/>
          <p:cNvSpPr/>
          <p:nvPr/>
        </p:nvSpPr>
        <p:spPr>
          <a:xfrm rot="19276984">
            <a:off x="6299672" y="2199979"/>
            <a:ext cx="395371" cy="40780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30" name="Group 29"/>
          <p:cNvGrpSpPr/>
          <p:nvPr/>
        </p:nvGrpSpPr>
        <p:grpSpPr>
          <a:xfrm rot="20598233">
            <a:off x="6607838" y="3363170"/>
            <a:ext cx="1204895" cy="744142"/>
            <a:chOff x="9792259" y="3461690"/>
            <a:chExt cx="2142036" cy="13229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259" y="3463686"/>
              <a:ext cx="2142036" cy="132092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9743889">
              <a:off x="9828948" y="3461690"/>
              <a:ext cx="1604998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Compromised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5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34" grpId="0" uiExpand="1" animBg="1"/>
      <p:bldP spid="35" grpId="0" uiExpand="1" animBg="1"/>
      <p:bldP spid="36" grpId="0" uiExpand="1" animBg="1"/>
      <p:bldP spid="38" grpId="0"/>
      <p:bldP spid="39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 Team Case Study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pPr lvl="2"/>
            <a:r>
              <a:rPr lang="en-US" sz="3000" dirty="0"/>
              <a:t>Setup of environment</a:t>
            </a:r>
          </a:p>
          <a:p>
            <a:pPr lvl="2"/>
            <a:r>
              <a:rPr lang="en-US" sz="3000" dirty="0"/>
              <a:t>Rules of Engagement</a:t>
            </a:r>
          </a:p>
          <a:p>
            <a:pPr lvl="2"/>
            <a:r>
              <a:rPr lang="en-US" sz="3000" dirty="0"/>
              <a:t>Types of data recovered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6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Recovered: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Proprietary Data Source Code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 descr="ScramNet.TwentyFcurSeven - Micrcscft Visual Stuclic &#10;Edit View Project Build &#10;Deb u g Team &#10;Test Explorer &#10;ScramNet.TwentyFourSeven (243+ tests) &#10;&gt; •O ScramNet.TwentyFourSeven.Core.Test (25) &#10;&gt; ScramNet.TwentyFourSeven.Domain.Test (218) &#10;Tools Test &#10;Any CPU &#10;10151.25279 &#10;Analyze Uindcw Help &#10;ScramNet.TwentyFcurSeven.Web • &#10;Cuick Launch (Ctrl+C) &#10;Solution Explorer &#10;Sesrch Scluticn Explorer (Ctrl+:•) &#10;Ryan Lentell &#10;ParticipantTestService.cs &#10;add-client-scram-activity.ts &#10;SearchControIIer.cs X &#10;ScramNet.TwentyFcurSeven.W ScramNet.TwentyFourSeven.W G) Search(CIientSearchQueryView • &#10;- &#10;- &#10;CFttpPcst] &#10;public IActicnResLf-t &#10;van model &#10;— new Client-SearchQuery &#10;SaseAccccuntId = CurrentLlser.8aseAccountId, &#10;FirstName = &#10;searchmodel. FirstName, &#10;searchmodel. LastName, &#10;LastName = &#10;DateOf8irth = &#10;searchmodel. DateOf8irth, &#10;Identificationnumber - &#10;searchmodel.ldentificat &#10;Casenumber = searchmodeL.CaseUumber, &#10;Includelnactive = &#10;searchmodel.lncludelnactive &#10;var results = &#10;clientOptixSen'ice . SearchCLients (mc( &#10;return searchmodeI.TargetArea &#10;Ccmffu:n . Constants &#10;SearchRf &#10;SearchResu: &#10;Solution 'ScramNet.TwentyFourSeven' (8 projects) &#10;Solution Items &#10;Tests &#10;ScramNet.TwentyFourSeven.Core &#10;ScramNet.TwentyFourSeven.Domain &#10;• Dependencies &#10;-p properties &#10;BusinessRuIes &#10;Config &#10;a c&quot; ApiAppSettings.cs &#10;ApiAppSettings.cs.orig &#10;Constant &#10;Entities &#10;Enums &#10;Solution Explorer &#10;Team Explorer &#10;Properties &#10;100 &#10;Output &#10;Show cutput from: Source Control - Git &#10;Opening repositories: &#10;-Git\ScrarnNet. TwentyFcurSevenWebsite &#10;Server Explorer &#10;Toolbox &#10;Error List &#10;Task Runner Explorer &#10;Lh75- &#10;Output &#10;ScramNet.TwentyFourSevenWebsite &#10;feature/gps-integration • ">
            <a:extLst>
              <a:ext uri="{FF2B5EF4-FFF2-40B4-BE49-F238E27FC236}">
                <a16:creationId xmlns:a16="http://schemas.microsoft.com/office/drawing/2014/main" id="{8D26EE50-515D-4457-8BE5-970F8FF6E76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9" y="1758950"/>
            <a:ext cx="7661962" cy="405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5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Recovered: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Proprietary Data Tax Status Information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C38198-8321-4DE3-B264-42773B6016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1752600"/>
            <a:ext cx="8045450" cy="35179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69670" y="3417570"/>
            <a:ext cx="1771650" cy="876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4940" y="4644390"/>
            <a:ext cx="2087880" cy="1371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67050" y="4236720"/>
            <a:ext cx="1527810" cy="876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7BDF20-C705-4957-A255-E8DC7B07BCAC}"/>
              </a:ext>
            </a:extLst>
          </p:cNvPr>
          <p:cNvSpPr/>
          <p:nvPr/>
        </p:nvSpPr>
        <p:spPr>
          <a:xfrm>
            <a:off x="1169670" y="4957445"/>
            <a:ext cx="1527810" cy="1371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A3A69-781D-4345-B578-209BF53F0A0E}"/>
              </a:ext>
            </a:extLst>
          </p:cNvPr>
          <p:cNvSpPr/>
          <p:nvPr/>
        </p:nvSpPr>
        <p:spPr>
          <a:xfrm>
            <a:off x="2941320" y="4497705"/>
            <a:ext cx="1771650" cy="552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BA180F-6757-4A7C-B4B3-855D9596A26C}"/>
              </a:ext>
            </a:extLst>
          </p:cNvPr>
          <p:cNvSpPr/>
          <p:nvPr/>
        </p:nvSpPr>
        <p:spPr>
          <a:xfrm>
            <a:off x="1196340" y="4495441"/>
            <a:ext cx="1076325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5E939-A6F6-4747-BFF5-7B29EACC4B23}"/>
              </a:ext>
            </a:extLst>
          </p:cNvPr>
          <p:cNvSpPr/>
          <p:nvPr/>
        </p:nvSpPr>
        <p:spPr>
          <a:xfrm>
            <a:off x="1059679" y="1857057"/>
            <a:ext cx="532901" cy="2689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9DFA04-5C93-42A2-95DF-4553964F1645}"/>
              </a:ext>
            </a:extLst>
          </p:cNvPr>
          <p:cNvSpPr/>
          <p:nvPr/>
        </p:nvSpPr>
        <p:spPr>
          <a:xfrm>
            <a:off x="3560694" y="1891113"/>
            <a:ext cx="935106" cy="2689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Recovered: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Proprietary Data Schematics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A76CCA-9A62-4803-B693-E2164F2D75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41178" y="1970502"/>
            <a:ext cx="3261643" cy="3609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1530" y="4629150"/>
            <a:ext cx="1447800" cy="2476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41178" y="5315578"/>
            <a:ext cx="1238936" cy="703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Recovered: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Proprietary Data Email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OutlookWeb App &#10;Mail &gt; Inbox &#10;20327 Items &#10;Favorites &#10;Inbox &#10;Sent Items &#10;Deleted Items 839 &#10;Ryan Cunningham &#10;Inbox &#10;Drafts [148] &#10;Sent Items &#10;Deleted Items 839 &#10;conversation Histo &#10;Junk E-Mail [560] &#10;t) Mobile &#10;Notes &#10;Mail &#10;Calendar &#10;Contacts &#10;Tasks &#10;Public Folders &#10;New • Delete • Move &#10;Search Entire Mailbox &#10;Filter • View &#10;Conversations by Date &#10;Newest on Top &#10;TOUCHPOINT-IM - Error: Uncaught (in promise):.. &#10;Sentry &#10;What's Fueling Your Product Organization?? &#10;Melissa Perri &#10;Tuesday &#10;List of training opportunities &#10;Julie Vardiman &#10;SCAM EMAILS &#10;Fred Beck &#10;[Postmaster] Messages on hold for rcunningham... &#10;helpdesk &#10;CLIENT-OPTIX-IP - TypeError: Unable to get pro... &#10;Sentry &#10;Spring 2019 Newsletter &#10;Gary Shoffner; SCRAM Systems &#10;Monthly Stakeholder Meeting &#10;Wed 10:19 AM &#10;Wed 7:17 AM &#10;Tue 4:11 PM &#10;Tue 3:13 PM &#10;Tue 3:10 PM &#10;Tue 2:58 PM &#10;Tue 2:55 PM &#10;Ryan Cunningham &#10;sign out &#10;Find Someone &#10;Options • &#10;Complete registration &#10;Please enter this confirmation code in the wind &#10;you started creating your account: &#10;338640 &#10;Mir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" y="1717368"/>
            <a:ext cx="6858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2589" y="1806257"/>
            <a:ext cx="753627" cy="1295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0589" y="2713055"/>
            <a:ext cx="1627833" cy="21905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Recovered: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Proprietary Data SharePoint Site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49" name="Picture 1" descr="Documents &#10;Tasks &#10;Calendar &#10;Project Details &#10;Nexus To-Do List &#10;Risks &#10;Deliverables &#10;Links &#10;MMFs &#10;Project Discussions &#10;Recent &#10;24x7 Publish Docs &#10;Pilot Issues &#10;Issues &#10;Site Contents &#10;SharePoint &#10;1.0 &#10;1.0 &#10;1.0 &#10;1.0 &#10;1.0 &#10;1.0 &#10;1.0 &#10;1.0 &#10;1.0 &#10;1.0 &#10;1.0 &#10;Newsfeed &#10;Project Center Home &#10;SCRAM &#10;Documents &#10;Home &#10;Departments &#10;OneDrive Sites &#10;SHARE &#10;Search this site &#10;Ryan Lentell• &#10;FOLLOW &#10;BROWSE &#10;Home &#10;FILES &#10;LIBRARY &#10;@ new document or drag files here &#10;All Documents Customer Artifacts &#10;Usability Testing &#10;Knowledge Base &#10;Find a file &#10;Modified &#10;Reports Center &#10;p &#10;Document Type &#10;Name &#10;Multnomah Artifacts &#10;Event_Storming &#10;Research &#10;Customer_Data_lntegration &#10;Analytics_Gap_AnaIysis &#10;Performance Metrics &#10;Compliance Hub - Demo UI - Client Compliance &#10;Compliance Hub - Demo UI - Caseload &#10;Compliance Hub - Demo UI - Caseload Compliance &#10;OAS MANUAL FOR SCIENTIFIC MONITORING AND &#10;EVALUATION DBM &#10;Compliance Platform Executive Summary Draft 090613 v8 &#10;PDF &#10;Version &#10;Modified By &#10;Gary Shoffner &#10;Gurbinder Bali &#10;Matthew Nalty &#10;Matthew Nalty &#10;Matthew Nalty &#10;Matthew Nalty &#10;David Williams &#10;David Williams &#10;David Williams &#10;David Williams &#10;David Williams &#10;Created By &#10;Gary Shoffner &#10;Gurbinder Bali &#10;Matthew Nalty &#10;Matthew Nalty &#10;Matthew Nalty &#10;Matthew Nalty &#10;David Williams &#10;David Williams &#10;David Williams &#10;David Williams &#10;David Williams &#10;Notify on Updates &#10;Notify &#10;February 14, &#10;October 1 1, &#10;March 19 &#10;March 22 &#10;March 22 &#10;2017 &#10;2017 &#10;Tuesday at 9:52 AM &#10;January 12, &#10;January 12, &#10;January 12, &#10;January 13, &#10;January 13, &#10;2016 &#10;2016 &#10;2016 &#10;2016 &#10;2016 &#10;Presentations &#10;Presentations &#10;Presentations &#10;Informative &#10;Draft Documents 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5044"/>
            <a:ext cx="8255302" cy="38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0325" y="1735044"/>
            <a:ext cx="401934" cy="1540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3635" y="2270927"/>
            <a:ext cx="452176" cy="703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72589" y="3446585"/>
            <a:ext cx="522514" cy="19895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15684" y="3436536"/>
            <a:ext cx="663191" cy="20096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4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RED TEAM: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DIGITAL ATTACK SIMULATION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77536" y="3807735"/>
            <a:ext cx="5462769" cy="17163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Cindy Boyle, CPA, CIA, </a:t>
            </a:r>
            <a:r>
              <a:rPr lang="en-US" dirty="0" err="1"/>
              <a:t>CITP</a:t>
            </a:r>
            <a:r>
              <a:rPr lang="en-US" dirty="0"/>
              <a:t>, </a:t>
            </a:r>
            <a:r>
              <a:rPr lang="en-US" dirty="0" err="1"/>
              <a:t>CISA</a:t>
            </a:r>
            <a:r>
              <a:rPr lang="en-US" dirty="0"/>
              <a:t>, </a:t>
            </a:r>
            <a:r>
              <a:rPr lang="en-US" dirty="0" err="1"/>
              <a:t>CCSFP</a:t>
            </a:r>
            <a:r>
              <a:rPr lang="en-US" dirty="0"/>
              <a:t>    BKD Cyber National Practice Leader</a:t>
            </a:r>
          </a:p>
          <a:p>
            <a:r>
              <a:rPr lang="en-US" dirty="0"/>
              <a:t>Dwayne Tucker, CISSP - Lead Red Team Pen Tester</a:t>
            </a:r>
          </a:p>
        </p:txBody>
      </p:sp>
    </p:spTree>
    <p:extLst>
      <p:ext uri="{BB962C8B-B14F-4D97-AF65-F5344CB8AC3E}">
        <p14:creationId xmlns:p14="http://schemas.microsoft.com/office/powerpoint/2010/main" val="18552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C596B9-FC73-48D8-877A-878513CB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0" algn="ctr">
              <a:buNone/>
            </a:pPr>
            <a:r>
              <a:rPr lang="en-US" sz="4000" dirty="0"/>
              <a:t>Polling Question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13D5-5458-4ABB-B9E8-E4E756E0C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73D5-AA06-4840-A6B6-6107C90EF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2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 Team Benefits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pPr lvl="2"/>
            <a:r>
              <a:rPr lang="en-US" dirty="0"/>
              <a:t>Simulated attack scenarios from real-world threats</a:t>
            </a:r>
          </a:p>
          <a:p>
            <a:pPr lvl="2"/>
            <a:r>
              <a:rPr lang="en-US" dirty="0"/>
              <a:t>Demonstrates true offensive techniques to organizations</a:t>
            </a:r>
          </a:p>
          <a:p>
            <a:pPr lvl="2"/>
            <a:r>
              <a:rPr lang="en-US" dirty="0"/>
              <a:t>Identify return on investment for cybersecurity solutions</a:t>
            </a:r>
          </a:p>
          <a:p>
            <a:pPr lvl="2"/>
            <a:r>
              <a:rPr lang="en-US" dirty="0"/>
              <a:t>True ‘quantitative’ risk analysis</a:t>
            </a:r>
          </a:p>
          <a:p>
            <a:pPr lvl="2"/>
            <a:r>
              <a:rPr lang="en-US" dirty="0"/>
              <a:t>Focuses on what’s valuable, data &amp; assets</a:t>
            </a:r>
          </a:p>
          <a:p>
            <a:pPr lvl="2"/>
            <a:r>
              <a:rPr lang="en-US" dirty="0"/>
              <a:t>Designed to improve a security team</a:t>
            </a:r>
          </a:p>
          <a:p>
            <a:pPr lvl="2"/>
            <a:r>
              <a:rPr lang="en-US" dirty="0"/>
              <a:t>Still get the penetration test report plus more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3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62662" y="2118512"/>
            <a:ext cx="7886700" cy="1200063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0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3037736"/>
            <a:ext cx="7886700" cy="2632597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C00000"/>
                </a:solidFill>
              </a:rPr>
              <a:t>Thank you!</a:t>
            </a:r>
            <a:br>
              <a:rPr lang="en-US" sz="5000" dirty="0">
                <a:solidFill>
                  <a:srgbClr val="C00000"/>
                </a:solidFill>
              </a:rPr>
            </a:br>
            <a:br>
              <a:rPr lang="en-US" sz="5000" dirty="0">
                <a:solidFill>
                  <a:srgbClr val="C00000"/>
                </a:solidFill>
              </a:rPr>
            </a:br>
            <a:r>
              <a:rPr lang="en-US" sz="3300" dirty="0">
                <a:solidFill>
                  <a:srgbClr val="C00000"/>
                </a:solidFill>
              </a:rPr>
              <a:t>@</a:t>
            </a:r>
            <a:r>
              <a:rPr lang="en-US" sz="3300" dirty="0" err="1">
                <a:solidFill>
                  <a:srgbClr val="C00000"/>
                </a:solidFill>
              </a:rPr>
              <a:t>BKDAdvisory</a:t>
            </a:r>
            <a:br>
              <a:rPr lang="en-US" sz="3300" dirty="0">
                <a:solidFill>
                  <a:srgbClr val="C00000"/>
                </a:solidFill>
              </a:rPr>
            </a:br>
            <a:r>
              <a:rPr lang="en-US" sz="3300" dirty="0">
                <a:solidFill>
                  <a:srgbClr val="C00000"/>
                </a:solidFill>
              </a:rPr>
              <a:t>www.bkdcyber.com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EA4DBC-4BF6-4225-9637-08D75BE072BC}"/>
              </a:ext>
            </a:extLst>
          </p:cNvPr>
          <p:cNvGrpSpPr/>
          <p:nvPr/>
        </p:nvGrpSpPr>
        <p:grpSpPr>
          <a:xfrm>
            <a:off x="2786884" y="557094"/>
            <a:ext cx="3607313" cy="2113176"/>
            <a:chOff x="94958" y="359504"/>
            <a:chExt cx="3603141" cy="2116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7FAAD2-5B1B-45B5-BF98-0163A5188D0E}"/>
                </a:ext>
              </a:extLst>
            </p:cNvPr>
            <p:cNvGrpSpPr/>
            <p:nvPr/>
          </p:nvGrpSpPr>
          <p:grpSpPr>
            <a:xfrm>
              <a:off x="94958" y="359504"/>
              <a:ext cx="1370016" cy="2116756"/>
              <a:chOff x="94993" y="359522"/>
              <a:chExt cx="1370509" cy="2116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AA2BA7D-74E8-45D6-BE98-83FBE75ECFF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0" b="21092"/>
              <a:stretch/>
            </p:blipFill>
            <p:spPr bwMode="auto">
              <a:xfrm>
                <a:off x="94994" y="359522"/>
                <a:ext cx="1370508" cy="1373995"/>
              </a:xfrm>
              <a:prstGeom prst="ellipse">
                <a:avLst/>
              </a:prstGeom>
              <a:ln w="25400">
                <a:solidFill>
                  <a:srgbClr val="9AD7D9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Text Box 196">
                <a:extLst>
                  <a:ext uri="{FF2B5EF4-FFF2-40B4-BE49-F238E27FC236}">
                    <a16:creationId xmlns:a16="http://schemas.microsoft.com/office/drawing/2014/main" id="{D056FAF6-2AF6-4D4D-8654-63F76436068B}"/>
                  </a:ext>
                </a:extLst>
              </p:cNvPr>
              <p:cNvSpPr txBox="1"/>
              <p:nvPr/>
            </p:nvSpPr>
            <p:spPr>
              <a:xfrm>
                <a:off x="94993" y="1879081"/>
                <a:ext cx="1370508" cy="5973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rgbClr val="222223"/>
                    </a:solidFill>
                    <a:latin typeface="Arial" panose="020B0604020202020204" pitchFamily="34" charset="0"/>
                  </a:rPr>
                  <a:t>Cindy Boyle</a:t>
                </a:r>
              </a:p>
              <a:p>
                <a:pPr algn="ctr"/>
                <a:r>
                  <a:rPr lang="en-US" sz="1100" dirty="0">
                    <a:solidFill>
                      <a:srgbClr val="222223"/>
                    </a:solidFill>
                    <a:latin typeface="Arial" panose="020B0604020202020204" pitchFamily="34" charset="0"/>
                  </a:rPr>
                  <a:t>501.372.1040 </a:t>
                </a:r>
              </a:p>
              <a:p>
                <a:pPr algn="ctr"/>
                <a:r>
                  <a:rPr lang="en-US" sz="1100" b="1" dirty="0">
                    <a:solidFill>
                      <a:srgbClr val="222223"/>
                    </a:solidFill>
                    <a:latin typeface="Arial" panose="020B0604020202020204" pitchFamily="34" charset="0"/>
                  </a:rPr>
                  <a:t>cboyle@bkd.com 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7D5CE1-FD90-487E-B838-D13A1AB07C08}"/>
                </a:ext>
              </a:extLst>
            </p:cNvPr>
            <p:cNvGrpSpPr/>
            <p:nvPr/>
          </p:nvGrpSpPr>
          <p:grpSpPr>
            <a:xfrm>
              <a:off x="2254004" y="359505"/>
              <a:ext cx="1444095" cy="2116637"/>
              <a:chOff x="575537" y="359626"/>
              <a:chExt cx="1444615" cy="211735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982AA0E-1E2E-4AB9-9FC9-D82C341E64C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25" b="21647"/>
              <a:stretch/>
            </p:blipFill>
            <p:spPr bwMode="auto">
              <a:xfrm>
                <a:off x="612591" y="359626"/>
                <a:ext cx="1370508" cy="1374389"/>
              </a:xfrm>
              <a:prstGeom prst="ellipse">
                <a:avLst/>
              </a:prstGeom>
              <a:ln w="25400" cap="flat" cmpd="sng" algn="ctr">
                <a:solidFill>
                  <a:srgbClr val="9AD7D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 Box 199">
                <a:extLst>
                  <a:ext uri="{FF2B5EF4-FFF2-40B4-BE49-F238E27FC236}">
                    <a16:creationId xmlns:a16="http://schemas.microsoft.com/office/drawing/2014/main" id="{F0DE9EB0-3D90-4A94-B602-8727B6D82192}"/>
                  </a:ext>
                </a:extLst>
              </p:cNvPr>
              <p:cNvSpPr txBox="1"/>
              <p:nvPr/>
            </p:nvSpPr>
            <p:spPr>
              <a:xfrm>
                <a:off x="575537" y="1872337"/>
                <a:ext cx="1444615" cy="60464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222223"/>
                    </a:solidFill>
                    <a:latin typeface="Arial" panose="020B0604020202020204" pitchFamily="34" charset="0"/>
                  </a:rPr>
                  <a:t>Dwayne Tucker</a:t>
                </a:r>
              </a:p>
              <a:p>
                <a:pPr algn="ctr"/>
                <a:r>
                  <a:rPr lang="en-US" sz="1100" dirty="0">
                    <a:solidFill>
                      <a:srgbClr val="222223"/>
                    </a:solidFill>
                    <a:latin typeface="Arial" panose="020B0604020202020204" pitchFamily="34" charset="0"/>
                  </a:rPr>
                  <a:t>501.372.1040 </a:t>
                </a:r>
              </a:p>
              <a:p>
                <a:pPr algn="ctr"/>
                <a:r>
                  <a:rPr lang="en-US" sz="1100" b="1" dirty="0">
                    <a:solidFill>
                      <a:srgbClr val="222223"/>
                    </a:solidFill>
                    <a:latin typeface="Arial" panose="020B0604020202020204" pitchFamily="34" charset="0"/>
                  </a:rPr>
                  <a:t>dtucker@bkd.com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22222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18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Key Takeaways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r>
              <a:rPr lang="en-US" dirty="0"/>
              <a:t>Types of Penetration Testing</a:t>
            </a:r>
          </a:p>
          <a:p>
            <a:r>
              <a:rPr lang="en-US" dirty="0"/>
              <a:t>Red Team Exercise</a:t>
            </a:r>
          </a:p>
          <a:p>
            <a:r>
              <a:rPr lang="en-US" dirty="0"/>
              <a:t>Breach Life Cycle</a:t>
            </a:r>
          </a:p>
          <a:p>
            <a:r>
              <a:rPr lang="en-US" dirty="0"/>
              <a:t>Case Study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1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Types of Penetration Testing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r>
              <a:rPr lang="en-US" dirty="0"/>
              <a:t>Vulnerability Scans</a:t>
            </a:r>
          </a:p>
          <a:p>
            <a:r>
              <a:rPr lang="en-US" dirty="0"/>
              <a:t>Social Engineering (Phishing)</a:t>
            </a:r>
          </a:p>
          <a:p>
            <a:r>
              <a:rPr lang="en-US" dirty="0"/>
              <a:t>Penetration Testing – Internal/External</a:t>
            </a:r>
          </a:p>
          <a:p>
            <a:r>
              <a:rPr lang="en-US" dirty="0"/>
              <a:t>Red Team: Digital Attack Simulation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0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C596B9-FC73-48D8-877A-878513CB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0" algn="ctr">
              <a:buNone/>
            </a:pPr>
            <a:r>
              <a:rPr lang="en-US" sz="4000" dirty="0"/>
              <a:t>Polling Question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13D5-5458-4ABB-B9E8-E4E756E0C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73D5-AA06-4840-A6B6-6107C90EF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7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95642" y="559658"/>
            <a:ext cx="7886700" cy="12000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Types of Penetration Testing</a:t>
            </a:r>
            <a:br>
              <a:rPr lang="en-US" dirty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r>
              <a:rPr lang="en-US" dirty="0"/>
              <a:t>Vulnerability Scans</a:t>
            </a:r>
          </a:p>
          <a:p>
            <a:pPr lvl="1"/>
            <a:r>
              <a:rPr lang="en-US" dirty="0"/>
              <a:t>Vulnerability scanning employs software that seeks out security flaws based on a database of known flaws, testing systems for the occurrence of these flaws and generating a report of the findings that an individual or an enterprise can use to tighten the network's security.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Types of Penetration Testing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r>
              <a:rPr lang="en-US" dirty="0"/>
              <a:t>Social Engineering (Phishing)</a:t>
            </a:r>
          </a:p>
          <a:p>
            <a:r>
              <a:rPr lang="en-US" dirty="0"/>
              <a:t> Phishing is the act of sending an email to a user falsely claiming to be an established legitimate enterprise in an attempt to scam the user into surrendering private information that will be used for identity theft.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Types of </a:t>
            </a:r>
            <a:r>
              <a:rPr lang="en-US" dirty="0" err="1">
                <a:solidFill>
                  <a:srgbClr val="C00000"/>
                </a:solidFill>
              </a:rPr>
              <a:t>Pentration</a:t>
            </a:r>
            <a:r>
              <a:rPr lang="en-US" dirty="0">
                <a:solidFill>
                  <a:srgbClr val="C00000"/>
                </a:solidFill>
              </a:rPr>
              <a:t> Testing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r>
              <a:rPr lang="en-US" dirty="0"/>
              <a:t>Penetration Testing</a:t>
            </a:r>
          </a:p>
          <a:p>
            <a:pPr lvl="1"/>
            <a:r>
              <a:rPr lang="en-US" dirty="0"/>
              <a:t>Penetration Testing tests the overall strength of an organization’s defense (the technology, the processes, and the people) by simulating the objectives and actions of an attacker.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4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 Team Exercise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28650" y="1759721"/>
            <a:ext cx="7886700" cy="4056193"/>
          </a:xfrm>
        </p:spPr>
        <p:txBody>
          <a:bodyPr/>
          <a:lstStyle/>
          <a:p>
            <a:r>
              <a:rPr lang="en-US" dirty="0"/>
              <a:t>Red Team: Digital Attack Simulation</a:t>
            </a:r>
          </a:p>
          <a:p>
            <a:pPr lvl="1"/>
            <a:r>
              <a:rPr lang="en-US" sz="2000" dirty="0"/>
              <a:t>Uses all of the previous offerings (Vulnerability Scans, Phishing, Penetration test)</a:t>
            </a:r>
          </a:p>
          <a:p>
            <a:pPr lvl="1"/>
            <a:r>
              <a:rPr lang="en-US" sz="2000" dirty="0"/>
              <a:t>An attack simulation that mimics the real activities a hacker would take in an environment</a:t>
            </a:r>
          </a:p>
          <a:p>
            <a:pPr lvl="1"/>
            <a:r>
              <a:rPr lang="en-US" sz="2000" dirty="0"/>
              <a:t>Collects data &amp; information a hacker would want</a:t>
            </a:r>
          </a:p>
          <a:p>
            <a:pPr lvl="1"/>
            <a:r>
              <a:rPr lang="en-US" sz="2000" dirty="0"/>
              <a:t>Ability to place malware &amp; threats</a:t>
            </a:r>
          </a:p>
          <a:p>
            <a:pPr lvl="1"/>
            <a:r>
              <a:rPr lang="en-US" sz="2000" dirty="0"/>
              <a:t>Used to check Client’s Incident Response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Red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E817A-D101-44D6-87EF-1281F1992D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3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 Colors">
      <a:dk1>
        <a:srgbClr val="302E2F"/>
      </a:dk1>
      <a:lt1>
        <a:sysClr val="window" lastClr="FFFFFF"/>
      </a:lt1>
      <a:dk2>
        <a:srgbClr val="253746"/>
      </a:dk2>
      <a:lt2>
        <a:srgbClr val="FFFFFF"/>
      </a:lt2>
      <a:accent1>
        <a:srgbClr val="83CBCE"/>
      </a:accent1>
      <a:accent2>
        <a:srgbClr val="6D5478"/>
      </a:accent2>
      <a:accent3>
        <a:srgbClr val="C93339"/>
      </a:accent3>
      <a:accent4>
        <a:srgbClr val="C93339"/>
      </a:accent4>
      <a:accent5>
        <a:srgbClr val="C93339"/>
      </a:accent5>
      <a:accent6>
        <a:srgbClr val="C93339"/>
      </a:accent6>
      <a:hlink>
        <a:srgbClr val="354154"/>
      </a:hlink>
      <a:folHlink>
        <a:srgbClr val="BFBFB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743</Words>
  <Application>Microsoft Office PowerPoint</Application>
  <PresentationFormat>On-screen Show (4:3)</PresentationFormat>
  <Paragraphs>145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RED TEAM:  DIGITAL ATTACK SIMULATION</vt:lpstr>
      <vt:lpstr>Key Takeaways</vt:lpstr>
      <vt:lpstr>Types of Penetration Testing</vt:lpstr>
      <vt:lpstr>PowerPoint Presentation</vt:lpstr>
      <vt:lpstr>Types of Penetration Testing </vt:lpstr>
      <vt:lpstr>Types of Penetration Testing</vt:lpstr>
      <vt:lpstr>Types of Pentration Testing</vt:lpstr>
      <vt:lpstr>Red Team Exercise</vt:lpstr>
      <vt:lpstr>Red Team Exercise</vt:lpstr>
      <vt:lpstr>PowerPoint Presentation</vt:lpstr>
      <vt:lpstr>PowerPoint Presentation</vt:lpstr>
      <vt:lpstr>PowerPoint Presentation</vt:lpstr>
      <vt:lpstr>Red Team Case Study</vt:lpstr>
      <vt:lpstr>Data Recovered: Proprietary Data Source Code</vt:lpstr>
      <vt:lpstr>Data Recovered: Proprietary Data Tax Status Information</vt:lpstr>
      <vt:lpstr>Data Recovered: Proprietary Data Schematics</vt:lpstr>
      <vt:lpstr>Data Recovered: Proprietary Data Email</vt:lpstr>
      <vt:lpstr>Data Recovered: Proprietary Data SharePoint Site</vt:lpstr>
      <vt:lpstr>PowerPoint Presentation</vt:lpstr>
      <vt:lpstr>Red Team Benefits</vt:lpstr>
      <vt:lpstr>Questions?</vt:lpstr>
      <vt:lpstr>Thank you!  @BKDAdvisory www.bkdcyber.com</vt:lpstr>
    </vt:vector>
  </TitlesOfParts>
  <Company>BKD,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Knight, Nathan</dc:creator>
  <cp:lastModifiedBy>Templeton, Ryan</cp:lastModifiedBy>
  <cp:revision>51</cp:revision>
  <dcterms:created xsi:type="dcterms:W3CDTF">2017-12-01T14:09:29Z</dcterms:created>
  <dcterms:modified xsi:type="dcterms:W3CDTF">2021-04-01T21:41:07Z</dcterms:modified>
</cp:coreProperties>
</file>