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6" r:id="rId1"/>
  </p:sldMasterIdLst>
  <p:notesMasterIdLst>
    <p:notesMasterId r:id="rId27"/>
  </p:notesMasterIdLst>
  <p:handoutMasterIdLst>
    <p:handoutMasterId r:id="rId28"/>
  </p:handoutMasterIdLst>
  <p:sldIdLst>
    <p:sldId id="256" r:id="rId2"/>
    <p:sldId id="275" r:id="rId3"/>
    <p:sldId id="347" r:id="rId4"/>
    <p:sldId id="348" r:id="rId5"/>
    <p:sldId id="351" r:id="rId6"/>
    <p:sldId id="392" r:id="rId7"/>
    <p:sldId id="363" r:id="rId8"/>
    <p:sldId id="356" r:id="rId9"/>
    <p:sldId id="323" r:id="rId10"/>
    <p:sldId id="335" r:id="rId11"/>
    <p:sldId id="340" r:id="rId12"/>
    <p:sldId id="378" r:id="rId13"/>
    <p:sldId id="339" r:id="rId14"/>
    <p:sldId id="385" r:id="rId15"/>
    <p:sldId id="386" r:id="rId16"/>
    <p:sldId id="388" r:id="rId17"/>
    <p:sldId id="353" r:id="rId18"/>
    <p:sldId id="360" r:id="rId19"/>
    <p:sldId id="362" r:id="rId20"/>
    <p:sldId id="354" r:id="rId21"/>
    <p:sldId id="352" r:id="rId22"/>
    <p:sldId id="389" r:id="rId23"/>
    <p:sldId id="390" r:id="rId24"/>
    <p:sldId id="361" r:id="rId25"/>
    <p:sldId id="279" r:id="rId26"/>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w Roybal-Chavez" initials="D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1818" autoAdjust="0"/>
  </p:normalViewPr>
  <p:slideViewPr>
    <p:cSldViewPr snapToGrid="0">
      <p:cViewPr varScale="1">
        <p:scale>
          <a:sx n="96" d="100"/>
          <a:sy n="96" d="100"/>
        </p:scale>
        <p:origin x="400" y="17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F4CD-0708-4339-A47D-25F76AEDB4DB}"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EA33616-6C58-403A-899C-3B7D55F71B27}">
      <dgm:prSet phldrT="[Text]" custT="1"/>
      <dgm:spPr/>
      <dgm:t>
        <a:bodyPr/>
        <a:lstStyle/>
        <a:p>
          <a:pPr algn="ctr"/>
          <a:r>
            <a:rPr lang="en-US" sz="1600" b="1" dirty="0"/>
            <a:t>Office of the Secretary </a:t>
          </a:r>
          <a:br>
            <a:rPr lang="en-US" sz="1600" b="1" dirty="0"/>
          </a:br>
          <a:r>
            <a:rPr lang="en-US" sz="1600" b="0" dirty="0"/>
            <a:t>Cabinet Secretary:  Stephanie Schardin Clarke</a:t>
          </a:r>
        </a:p>
        <a:p>
          <a:pPr algn="ctr"/>
          <a:r>
            <a:rPr lang="en-US" sz="1600" dirty="0"/>
            <a:t>Deputy Cabinet Secretary:  </a:t>
          </a:r>
          <a:r>
            <a:rPr lang="en-US" sz="1600" dirty="0">
              <a:solidFill>
                <a:schemeClr val="bg1"/>
              </a:solidFill>
            </a:rPr>
            <a:t>Emily Oster, CPA</a:t>
          </a:r>
        </a:p>
        <a:p>
          <a:pPr algn="ctr"/>
          <a:r>
            <a:rPr lang="en-US" sz="1600" dirty="0">
              <a:solidFill>
                <a:schemeClr val="bg1"/>
              </a:solidFill>
            </a:rPr>
            <a:t>Tax Policy Director:  Mark Chaiken, JD, LLM</a:t>
          </a:r>
        </a:p>
        <a:p>
          <a:pPr algn="ctr"/>
          <a:r>
            <a:rPr lang="en-US" sz="1600" dirty="0"/>
            <a:t>Chief Legal Counsel</a:t>
          </a:r>
          <a:r>
            <a:rPr lang="en-US" sz="1600" dirty="0">
              <a:solidFill>
                <a:schemeClr val="bg1"/>
              </a:solidFill>
            </a:rPr>
            <a:t>:  </a:t>
          </a:r>
          <a:r>
            <a:rPr lang="en-US" sz="1600" dirty="0">
              <a:solidFill>
                <a:schemeClr val="tx1"/>
              </a:solidFill>
            </a:rPr>
            <a:t>Vacant</a:t>
          </a:r>
        </a:p>
        <a:p>
          <a:pPr algn="ctr"/>
          <a:r>
            <a:rPr lang="en-US" sz="1600" dirty="0">
              <a:solidFill>
                <a:schemeClr val="bg1"/>
              </a:solidFill>
            </a:rPr>
            <a:t>General Counsel</a:t>
          </a:r>
          <a:r>
            <a:rPr lang="en-US" sz="1600" b="0" dirty="0">
              <a:solidFill>
                <a:schemeClr val="bg1"/>
              </a:solidFill>
            </a:rPr>
            <a:t>: Elizabeth Korsmo, JD</a:t>
          </a:r>
        </a:p>
        <a:p>
          <a:pPr algn="ctr"/>
          <a:r>
            <a:rPr lang="en-US" sz="1600" dirty="0"/>
            <a:t>Director of Communications:  </a:t>
          </a:r>
          <a:r>
            <a:rPr lang="en-US" sz="1600" dirty="0">
              <a:solidFill>
                <a:schemeClr val="bg1"/>
              </a:solidFill>
            </a:rPr>
            <a:t>Charlie Moore</a:t>
          </a:r>
        </a:p>
        <a:p>
          <a:pPr algn="ctr"/>
          <a:r>
            <a:rPr lang="en-US" sz="1600" dirty="0"/>
            <a:t>Chief Risk Officer:  </a:t>
          </a:r>
          <a:r>
            <a:rPr lang="en-US" sz="1600" dirty="0">
              <a:solidFill>
                <a:schemeClr val="tx1"/>
              </a:solidFill>
            </a:rPr>
            <a:t>Vacant</a:t>
          </a:r>
        </a:p>
        <a:p>
          <a:pPr algn="ctr"/>
          <a:r>
            <a:rPr lang="en-US" sz="1600" dirty="0"/>
            <a:t>Taxpayer Advocate:  Tiffany Smyth </a:t>
          </a:r>
        </a:p>
        <a:p>
          <a:pPr algn="ctr"/>
          <a:r>
            <a:rPr lang="en-US" sz="1600" dirty="0"/>
            <a:t>Chief Economist: </a:t>
          </a:r>
          <a:r>
            <a:rPr lang="en-US" sz="1600" b="0" dirty="0">
              <a:solidFill>
                <a:schemeClr val="bg1">
                  <a:lumMod val="95000"/>
                </a:schemeClr>
              </a:solidFill>
            </a:rPr>
            <a:t>Lucinda </a:t>
          </a:r>
          <a:r>
            <a:rPr lang="en-US" sz="1600" b="0" dirty="0" err="1">
              <a:solidFill>
                <a:schemeClr val="bg1">
                  <a:lumMod val="95000"/>
                </a:schemeClr>
              </a:solidFill>
            </a:rPr>
            <a:t>Sydow</a:t>
          </a:r>
          <a:endParaRPr lang="en-US" sz="1600" b="0" dirty="0">
            <a:solidFill>
              <a:schemeClr val="bg1">
                <a:lumMod val="95000"/>
              </a:schemeClr>
            </a:solidFill>
          </a:endParaRPr>
        </a:p>
        <a:p>
          <a:pPr algn="ctr"/>
          <a:r>
            <a:rPr lang="en-US" sz="1600" dirty="0">
              <a:solidFill>
                <a:schemeClr val="bg1"/>
              </a:solidFill>
            </a:rPr>
            <a:t>Local Government Liaison: David Montieth</a:t>
          </a:r>
        </a:p>
      </dgm:t>
    </dgm:pt>
    <dgm:pt modelId="{D5F52E3B-7BE2-4E80-90FF-8306A17CFF8A}" type="parTrans" cxnId="{B5368AB3-6A09-4986-8A56-83DA555636EB}">
      <dgm:prSet/>
      <dgm:spPr/>
      <dgm:t>
        <a:bodyPr/>
        <a:lstStyle/>
        <a:p>
          <a:pPr algn="ctr"/>
          <a:endParaRPr lang="en-US"/>
        </a:p>
      </dgm:t>
    </dgm:pt>
    <dgm:pt modelId="{163CC27F-84E5-444B-8EA9-ABC32484E352}" type="sibTrans" cxnId="{B5368AB3-6A09-4986-8A56-83DA555636EB}">
      <dgm:prSet/>
      <dgm:spPr/>
      <dgm:t>
        <a:bodyPr/>
        <a:lstStyle/>
        <a:p>
          <a:pPr algn="ctr"/>
          <a:endParaRPr lang="en-US"/>
        </a:p>
      </dgm:t>
    </dgm:pt>
    <dgm:pt modelId="{0518F379-9B76-4D24-9528-ABF29A5CC0F7}">
      <dgm:prSet phldrT="[Text]" custT="1"/>
      <dgm:spPr/>
      <dgm:t>
        <a:bodyPr/>
        <a:lstStyle/>
        <a:p>
          <a:pPr marL="0" lvl="0" algn="ctr" defTabSz="533400">
            <a:lnSpc>
              <a:spcPct val="90000"/>
            </a:lnSpc>
            <a:spcBef>
              <a:spcPct val="0"/>
            </a:spcBef>
            <a:spcAft>
              <a:spcPct val="35000"/>
            </a:spcAft>
            <a:buNone/>
          </a:pPr>
          <a:r>
            <a:rPr lang="en-US" sz="1200" b="1" dirty="0"/>
            <a:t>Property</a:t>
          </a:r>
          <a:r>
            <a:rPr lang="en-US" sz="1200" b="1" baseline="0" dirty="0"/>
            <a:t> Tax Division</a:t>
          </a:r>
        </a:p>
        <a:p>
          <a:pPr marL="0" lvl="0" algn="ctr" defTabSz="533400">
            <a:lnSpc>
              <a:spcPct val="90000"/>
            </a:lnSpc>
            <a:spcBef>
              <a:spcPct val="0"/>
            </a:spcBef>
            <a:spcAft>
              <a:spcPct val="35000"/>
            </a:spcAft>
            <a:buNone/>
          </a:pPr>
          <a:endParaRPr lang="en-US" sz="1200" b="1" baseline="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1200" baseline="0" dirty="0"/>
            <a:t>Director: </a:t>
          </a:r>
          <a:r>
            <a:rPr lang="en-US" sz="1200" b="1" dirty="0">
              <a:solidFill>
                <a:schemeClr val="bg1">
                  <a:lumMod val="95000"/>
                </a:schemeClr>
              </a:solidFill>
            </a:rPr>
            <a:t>Santiago Chavez</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aseline="0" dirty="0">
            <a:solidFill>
              <a:schemeClr val="bg1"/>
            </a:solidFill>
          </a:endParaRPr>
        </a:p>
        <a:p>
          <a:pPr marL="0" lvl="0" algn="ctr" defTabSz="533400">
            <a:lnSpc>
              <a:spcPct val="90000"/>
            </a:lnSpc>
            <a:spcBef>
              <a:spcPct val="0"/>
            </a:spcBef>
            <a:spcAft>
              <a:spcPct val="35000"/>
            </a:spcAft>
            <a:buNone/>
          </a:pPr>
          <a:r>
            <a:rPr lang="en-US" sz="1200" baseline="0" dirty="0"/>
            <a:t>Deputy Director:  Michael O’Melia </a:t>
          </a:r>
          <a:endParaRPr lang="en-US" sz="1200" dirty="0"/>
        </a:p>
      </dgm:t>
    </dgm:pt>
    <dgm:pt modelId="{DE416E60-CF12-4738-8056-F98A479FE49F}" type="parTrans" cxnId="{DC6C29E2-CB45-4A25-A817-0402689C31A5}">
      <dgm:prSet/>
      <dgm:spPr/>
      <dgm:t>
        <a:bodyPr/>
        <a:lstStyle/>
        <a:p>
          <a:pPr algn="ctr"/>
          <a:endParaRPr lang="en-US"/>
        </a:p>
      </dgm:t>
    </dgm:pt>
    <dgm:pt modelId="{BE12FF9A-AA6D-4E26-8169-D66AD7FF6FB4}" type="sibTrans" cxnId="{DC6C29E2-CB45-4A25-A817-0402689C31A5}">
      <dgm:prSet/>
      <dgm:spPr/>
      <dgm:t>
        <a:bodyPr/>
        <a:lstStyle/>
        <a:p>
          <a:pPr algn="ctr"/>
          <a:endParaRPr lang="en-US"/>
        </a:p>
      </dgm:t>
    </dgm:pt>
    <dgm:pt modelId="{677867AE-D383-4741-A19C-212DA7B39248}">
      <dgm:prSet/>
      <dgm:spPr/>
      <dgm:t>
        <a:bodyPr/>
        <a:lstStyle/>
        <a:p>
          <a:pPr algn="ctr"/>
          <a:r>
            <a:rPr lang="en-US" b="1" dirty="0"/>
            <a:t>Revenue Processing Division</a:t>
          </a:r>
        </a:p>
        <a:p>
          <a:pPr algn="ctr"/>
          <a:br>
            <a:rPr lang="en-US" dirty="0"/>
          </a:br>
          <a:r>
            <a:rPr lang="en-US" dirty="0"/>
            <a:t>Director</a:t>
          </a:r>
          <a:r>
            <a:rPr lang="en-US" dirty="0">
              <a:solidFill>
                <a:schemeClr val="bg1"/>
              </a:solidFill>
            </a:rPr>
            <a:t>: </a:t>
          </a:r>
          <a:r>
            <a:rPr lang="en-US" dirty="0">
              <a:solidFill>
                <a:srgbClr val="00B050"/>
              </a:solidFill>
            </a:rPr>
            <a:t> </a:t>
          </a:r>
        </a:p>
        <a:p>
          <a:pPr algn="ctr"/>
          <a:r>
            <a:rPr lang="en-US" dirty="0">
              <a:solidFill>
                <a:schemeClr val="bg1"/>
              </a:solidFill>
            </a:rPr>
            <a:t>Charlene Trujillo</a:t>
          </a:r>
        </a:p>
        <a:p>
          <a:pPr algn="ctr"/>
          <a:endParaRPr lang="en-US" dirty="0">
            <a:solidFill>
              <a:schemeClr val="bg1"/>
            </a:solidFill>
          </a:endParaRPr>
        </a:p>
        <a:p>
          <a:pPr algn="ctr"/>
          <a:r>
            <a:rPr lang="en-US" dirty="0"/>
            <a:t>Deputy </a:t>
          </a:r>
          <a:r>
            <a:rPr lang="en-US" dirty="0">
              <a:solidFill>
                <a:schemeClr val="bg1"/>
              </a:solidFill>
            </a:rPr>
            <a:t>Director:  Rick Lopez</a:t>
          </a:r>
        </a:p>
      </dgm:t>
    </dgm:pt>
    <dgm:pt modelId="{8BE15F60-AC23-42C2-B1B2-C05367E5646B}" type="parTrans" cxnId="{6F0377BB-8D43-4C90-846E-99D061915CE7}">
      <dgm:prSet/>
      <dgm:spPr/>
      <dgm:t>
        <a:bodyPr/>
        <a:lstStyle/>
        <a:p>
          <a:pPr algn="ctr"/>
          <a:endParaRPr lang="en-US"/>
        </a:p>
      </dgm:t>
    </dgm:pt>
    <dgm:pt modelId="{BE18F588-8385-45F5-A5A3-006B4ED2851B}" type="sibTrans" cxnId="{6F0377BB-8D43-4C90-846E-99D061915CE7}">
      <dgm:prSet/>
      <dgm:spPr/>
      <dgm:t>
        <a:bodyPr/>
        <a:lstStyle/>
        <a:p>
          <a:pPr algn="ctr"/>
          <a:endParaRPr lang="en-US"/>
        </a:p>
      </dgm:t>
    </dgm:pt>
    <dgm:pt modelId="{396A7383-D9B4-4304-8B32-78C675C30257}">
      <dgm:prSet/>
      <dgm:spPr/>
      <dgm:t>
        <a:bodyPr/>
        <a:lstStyle/>
        <a:p>
          <a:pPr algn="ctr"/>
          <a:r>
            <a:rPr lang="en-US" b="1" dirty="0"/>
            <a:t>Information Technology</a:t>
          </a:r>
        </a:p>
        <a:p>
          <a:pPr algn="ctr"/>
          <a:br>
            <a:rPr lang="en-US" dirty="0"/>
          </a:br>
          <a:r>
            <a:rPr lang="en-US" dirty="0"/>
            <a:t>CIO:  Mike Baca</a:t>
          </a:r>
        </a:p>
        <a:p>
          <a:pPr algn="ctr"/>
          <a:endParaRPr lang="en-US" dirty="0"/>
        </a:p>
        <a:p>
          <a:pPr algn="ctr"/>
          <a:r>
            <a:rPr lang="en-US" dirty="0"/>
            <a:t>Deputy CIO:  Darshana Kanabar </a:t>
          </a:r>
          <a:br>
            <a:rPr lang="en-US" dirty="0"/>
          </a:br>
          <a:endParaRPr lang="en-US" dirty="0"/>
        </a:p>
      </dgm:t>
    </dgm:pt>
    <dgm:pt modelId="{63879560-0422-45CB-8864-A8F90043E6DC}" type="parTrans" cxnId="{B7A2A136-31AA-451F-84B0-F9D080E91954}">
      <dgm:prSet/>
      <dgm:spPr/>
      <dgm:t>
        <a:bodyPr/>
        <a:lstStyle/>
        <a:p>
          <a:pPr algn="ctr"/>
          <a:endParaRPr lang="en-US"/>
        </a:p>
      </dgm:t>
    </dgm:pt>
    <dgm:pt modelId="{036C305C-2D32-4A0F-BFCC-1FD9FF710A6A}" type="sibTrans" cxnId="{B7A2A136-31AA-451F-84B0-F9D080E91954}">
      <dgm:prSet/>
      <dgm:spPr/>
      <dgm:t>
        <a:bodyPr/>
        <a:lstStyle/>
        <a:p>
          <a:pPr algn="ctr"/>
          <a:endParaRPr lang="en-US"/>
        </a:p>
      </dgm:t>
    </dgm:pt>
    <dgm:pt modelId="{BD7BF20F-CF90-4343-9B85-CDA889B3002C}">
      <dgm:prSet phldrT="[Text]"/>
      <dgm:spPr/>
      <dgm:t>
        <a:bodyPr/>
        <a:lstStyle/>
        <a:p>
          <a:pPr algn="ctr"/>
          <a:br>
            <a:rPr lang="en-US" dirty="0"/>
          </a:br>
          <a:r>
            <a:rPr lang="en-US" b="1" dirty="0"/>
            <a:t>Administrative Services</a:t>
          </a:r>
          <a:endParaRPr lang="en-US" dirty="0"/>
        </a:p>
        <a:p>
          <a:pPr algn="ctr"/>
          <a:r>
            <a:rPr lang="en-US" dirty="0"/>
            <a:t>Director:  </a:t>
          </a:r>
        </a:p>
        <a:p>
          <a:pPr algn="ctr"/>
          <a:r>
            <a:rPr lang="en-US" dirty="0">
              <a:solidFill>
                <a:schemeClr val="bg1"/>
              </a:solidFill>
            </a:rPr>
            <a:t>Denise Irion</a:t>
          </a:r>
        </a:p>
        <a:p>
          <a:pPr algn="ctr"/>
          <a:endParaRPr lang="en-US" dirty="0"/>
        </a:p>
        <a:p>
          <a:pPr algn="ctr"/>
          <a:r>
            <a:rPr lang="en-US" dirty="0"/>
            <a:t>Deputy Director: Miranda Ntoko</a:t>
          </a:r>
          <a:endParaRPr lang="en-US" dirty="0">
            <a:solidFill>
              <a:srgbClr val="FF0000"/>
            </a:solidFill>
          </a:endParaRPr>
        </a:p>
      </dgm:t>
    </dgm:pt>
    <dgm:pt modelId="{9C69C267-C2CE-4680-BA9C-7D9CFB04DA07}" type="parTrans" cxnId="{65A88E62-253F-48E4-BD53-994D57C9A934}">
      <dgm:prSet/>
      <dgm:spPr/>
      <dgm:t>
        <a:bodyPr/>
        <a:lstStyle/>
        <a:p>
          <a:pPr algn="ctr"/>
          <a:endParaRPr lang="en-US"/>
        </a:p>
      </dgm:t>
    </dgm:pt>
    <dgm:pt modelId="{B4A20142-C051-4F96-B98C-A88ED3B173C3}" type="sibTrans" cxnId="{65A88E62-253F-48E4-BD53-994D57C9A934}">
      <dgm:prSet/>
      <dgm:spPr/>
      <dgm:t>
        <a:bodyPr/>
        <a:lstStyle/>
        <a:p>
          <a:pPr algn="ctr"/>
          <a:endParaRPr lang="en-US"/>
        </a:p>
      </dgm:t>
    </dgm:pt>
    <dgm:pt modelId="{BA884887-DAB9-40EF-B210-013F8580F0AC}">
      <dgm:prSet phldrT="[Text]"/>
      <dgm:spPr/>
      <dgm:t>
        <a:bodyPr/>
        <a:lstStyle/>
        <a:p>
          <a:pPr algn="ctr"/>
          <a:r>
            <a:rPr lang="en-US" b="1" dirty="0"/>
            <a:t>Audit &amp; Compliance</a:t>
          </a:r>
        </a:p>
        <a:p>
          <a:pPr algn="ctr"/>
          <a:r>
            <a:rPr lang="en-US" dirty="0"/>
            <a:t>Director: </a:t>
          </a:r>
          <a:r>
            <a:rPr lang="en-US" dirty="0">
              <a:solidFill>
                <a:schemeClr val="bg1"/>
              </a:solidFill>
            </a:rPr>
            <a:t>Aysha Mora</a:t>
          </a:r>
        </a:p>
        <a:p>
          <a:pPr algn="ctr"/>
          <a:r>
            <a:rPr lang="en-US" dirty="0"/>
            <a:t>Deputy Director: Audit: Aaron Brown</a:t>
          </a:r>
        </a:p>
        <a:p>
          <a:pPr algn="ctr"/>
          <a:r>
            <a:rPr lang="en-US" dirty="0"/>
            <a:t>Deputy Director: Compliance:  </a:t>
          </a:r>
          <a:r>
            <a:rPr lang="en-US" dirty="0">
              <a:solidFill>
                <a:schemeClr val="tx1"/>
              </a:solidFill>
            </a:rPr>
            <a:t>Vacant</a:t>
          </a:r>
        </a:p>
      </dgm:t>
    </dgm:pt>
    <dgm:pt modelId="{441267FB-F671-4CDA-A935-38DB662BEC19}" type="parTrans" cxnId="{D4353F35-47C6-4322-8ACD-FBF21F2E9B79}">
      <dgm:prSet/>
      <dgm:spPr/>
      <dgm:t>
        <a:bodyPr/>
        <a:lstStyle/>
        <a:p>
          <a:pPr algn="ctr"/>
          <a:endParaRPr lang="en-US"/>
        </a:p>
      </dgm:t>
    </dgm:pt>
    <dgm:pt modelId="{A0817886-1F54-4253-B827-73561DB71E0E}" type="sibTrans" cxnId="{D4353F35-47C6-4322-8ACD-FBF21F2E9B79}">
      <dgm:prSet/>
      <dgm:spPr/>
      <dgm:t>
        <a:bodyPr/>
        <a:lstStyle/>
        <a:p>
          <a:pPr algn="ctr"/>
          <a:endParaRPr lang="en-US"/>
        </a:p>
      </dgm:t>
    </dgm:pt>
    <dgm:pt modelId="{63E10DEC-8A7F-4A59-8371-79D02795D427}">
      <dgm:prSet/>
      <dgm:spPr/>
      <dgm:t>
        <a:bodyPr/>
        <a:lstStyle/>
        <a:p>
          <a:pPr algn="ctr"/>
          <a:r>
            <a:rPr lang="en-US" b="1" dirty="0"/>
            <a:t>Tax  Fraud Investigation</a:t>
          </a:r>
        </a:p>
        <a:p>
          <a:pPr algn="ctr"/>
          <a:br>
            <a:rPr lang="en-US" dirty="0"/>
          </a:br>
          <a:r>
            <a:rPr lang="en-US" dirty="0"/>
            <a:t>Director: Vince Mares</a:t>
          </a:r>
        </a:p>
        <a:p>
          <a:pPr algn="ctr"/>
          <a:br>
            <a:rPr lang="en-US" dirty="0"/>
          </a:br>
          <a:r>
            <a:rPr lang="en-US" dirty="0"/>
            <a:t>Deputy Director: </a:t>
          </a:r>
          <a:r>
            <a:rPr lang="en-US" b="1" dirty="0">
              <a:solidFill>
                <a:schemeClr val="bg1"/>
              </a:solidFill>
            </a:rPr>
            <a:t>Greg McCormick</a:t>
          </a:r>
        </a:p>
      </dgm:t>
    </dgm:pt>
    <dgm:pt modelId="{33B95052-9180-4AE4-A881-0F92C9093FBF}" type="parTrans" cxnId="{78A386D9-C689-48AA-AAE6-FFC9E28E5962}">
      <dgm:prSet/>
      <dgm:spPr/>
      <dgm:t>
        <a:bodyPr/>
        <a:lstStyle/>
        <a:p>
          <a:pPr algn="ctr"/>
          <a:endParaRPr lang="en-US"/>
        </a:p>
      </dgm:t>
    </dgm:pt>
    <dgm:pt modelId="{60064AD2-D0D4-40F2-9D81-85019CC3B570}" type="sibTrans" cxnId="{78A386D9-C689-48AA-AAE6-FFC9E28E5962}">
      <dgm:prSet/>
      <dgm:spPr/>
      <dgm:t>
        <a:bodyPr/>
        <a:lstStyle/>
        <a:p>
          <a:pPr algn="ctr"/>
          <a:endParaRPr lang="en-US"/>
        </a:p>
      </dgm:t>
    </dgm:pt>
    <dgm:pt modelId="{D35DC16B-22EC-43D8-829D-D72528F97301}">
      <dgm:prSet/>
      <dgm:spPr/>
      <dgm:t>
        <a:bodyPr/>
        <a:lstStyle/>
        <a:p>
          <a:pPr algn="ctr"/>
          <a:r>
            <a:rPr lang="en-US" b="1" dirty="0"/>
            <a:t>Motor Vehicle Division</a:t>
          </a:r>
          <a:br>
            <a:rPr lang="en-US" dirty="0"/>
          </a:br>
          <a:r>
            <a:rPr lang="en-US" dirty="0"/>
            <a:t>Director:  </a:t>
          </a:r>
          <a:r>
            <a:rPr lang="en-US" dirty="0">
              <a:solidFill>
                <a:schemeClr val="tx1"/>
              </a:solidFill>
            </a:rPr>
            <a:t>Vacant</a:t>
          </a:r>
        </a:p>
        <a:p>
          <a:pPr algn="ctr"/>
          <a:r>
            <a:rPr lang="en-US" dirty="0"/>
            <a:t>Deputy Director Field Operations:  </a:t>
          </a:r>
          <a:r>
            <a:rPr lang="en-US" dirty="0">
              <a:solidFill>
                <a:schemeClr val="bg1"/>
              </a:solidFill>
            </a:rPr>
            <a:t>Htet Gonzales</a:t>
          </a:r>
          <a:endParaRPr lang="en-US" dirty="0"/>
        </a:p>
        <a:p>
          <a:pPr algn="ctr"/>
          <a:r>
            <a:rPr lang="en-US" dirty="0"/>
            <a:t>Deputy Director Central Admin: Gerasimos Razatos</a:t>
          </a:r>
          <a:endParaRPr lang="en-US" dirty="0">
            <a:solidFill>
              <a:srgbClr val="FF0000"/>
            </a:solidFill>
          </a:endParaRPr>
        </a:p>
      </dgm:t>
    </dgm:pt>
    <dgm:pt modelId="{2A96BBF0-58E8-405F-A5EC-0FA26E34F389}" type="sibTrans" cxnId="{645C70A9-D5B8-40DD-89FC-F4503FE97429}">
      <dgm:prSet/>
      <dgm:spPr/>
      <dgm:t>
        <a:bodyPr/>
        <a:lstStyle/>
        <a:p>
          <a:pPr algn="ctr"/>
          <a:endParaRPr lang="en-US"/>
        </a:p>
      </dgm:t>
    </dgm:pt>
    <dgm:pt modelId="{1F721D2B-2C7A-444A-A71C-C4CB463DF1F4}" type="parTrans" cxnId="{645C70A9-D5B8-40DD-89FC-F4503FE97429}">
      <dgm:prSet/>
      <dgm:spPr/>
      <dgm:t>
        <a:bodyPr/>
        <a:lstStyle/>
        <a:p>
          <a:pPr algn="ctr"/>
          <a:endParaRPr lang="en-US"/>
        </a:p>
      </dgm:t>
    </dgm:pt>
    <dgm:pt modelId="{BE809DCD-C791-4D06-B74E-636465068ABF}" type="pres">
      <dgm:prSet presAssocID="{6EA1F4CD-0708-4339-A47D-25F76AEDB4DB}" presName="hierChild1" presStyleCnt="0">
        <dgm:presLayoutVars>
          <dgm:orgChart val="1"/>
          <dgm:chPref val="1"/>
          <dgm:dir/>
          <dgm:animOne val="branch"/>
          <dgm:animLvl val="lvl"/>
          <dgm:resizeHandles/>
        </dgm:presLayoutVars>
      </dgm:prSet>
      <dgm:spPr/>
    </dgm:pt>
    <dgm:pt modelId="{CBC44882-21AA-4C17-849C-D9C786CEEDB2}" type="pres">
      <dgm:prSet presAssocID="{2EA33616-6C58-403A-899C-3B7D55F71B27}" presName="hierRoot1" presStyleCnt="0">
        <dgm:presLayoutVars>
          <dgm:hierBranch val="init"/>
        </dgm:presLayoutVars>
      </dgm:prSet>
      <dgm:spPr/>
    </dgm:pt>
    <dgm:pt modelId="{D34B3118-2238-4881-A51D-D88F2B6A435D}" type="pres">
      <dgm:prSet presAssocID="{2EA33616-6C58-403A-899C-3B7D55F71B27}" presName="rootComposite1" presStyleCnt="0"/>
      <dgm:spPr/>
    </dgm:pt>
    <dgm:pt modelId="{6EC8FE8C-3EAF-4DCB-B78C-936D0F26F435}" type="pres">
      <dgm:prSet presAssocID="{2EA33616-6C58-403A-899C-3B7D55F71B27}" presName="rootText1" presStyleLbl="node0" presStyleIdx="0" presStyleCnt="1" custScaleX="483055" custScaleY="768301" custLinFactY="-64183" custLinFactNeighborX="-2384" custLinFactNeighborY="-100000">
        <dgm:presLayoutVars>
          <dgm:chPref val="3"/>
        </dgm:presLayoutVars>
      </dgm:prSet>
      <dgm:spPr/>
    </dgm:pt>
    <dgm:pt modelId="{EFD0803D-D0E7-4BD0-BD15-D56AA3DD3146}" type="pres">
      <dgm:prSet presAssocID="{2EA33616-6C58-403A-899C-3B7D55F71B27}" presName="rootConnector1" presStyleLbl="node1" presStyleIdx="0" presStyleCnt="0"/>
      <dgm:spPr/>
    </dgm:pt>
    <dgm:pt modelId="{76D3F05A-4157-40B3-A88D-439316AD0519}" type="pres">
      <dgm:prSet presAssocID="{2EA33616-6C58-403A-899C-3B7D55F71B27}" presName="hierChild2" presStyleCnt="0"/>
      <dgm:spPr/>
    </dgm:pt>
    <dgm:pt modelId="{9B5EC859-7248-4FBE-AAC0-34E59A4B5E3A}" type="pres">
      <dgm:prSet presAssocID="{DE416E60-CF12-4738-8056-F98A479FE49F}" presName="Name37" presStyleLbl="parChTrans1D2" presStyleIdx="0" presStyleCnt="7"/>
      <dgm:spPr/>
    </dgm:pt>
    <dgm:pt modelId="{DABCF168-8197-4DA5-94C4-057CBDCE17AB}" type="pres">
      <dgm:prSet presAssocID="{0518F379-9B76-4D24-9528-ABF29A5CC0F7}" presName="hierRoot2" presStyleCnt="0">
        <dgm:presLayoutVars>
          <dgm:hierBranch val="init"/>
        </dgm:presLayoutVars>
      </dgm:prSet>
      <dgm:spPr/>
    </dgm:pt>
    <dgm:pt modelId="{C69B29FC-971D-497C-B303-CC11DC38A35E}" type="pres">
      <dgm:prSet presAssocID="{0518F379-9B76-4D24-9528-ABF29A5CC0F7}" presName="rootComposite" presStyleCnt="0"/>
      <dgm:spPr/>
    </dgm:pt>
    <dgm:pt modelId="{EB12E4D8-E7F1-4C62-B520-31141AFC5A55}" type="pres">
      <dgm:prSet presAssocID="{0518F379-9B76-4D24-9528-ABF29A5CC0F7}" presName="rootText" presStyleLbl="node2" presStyleIdx="0" presStyleCnt="7" custScaleX="159605" custScaleY="414127" custLinFactNeighborX="-3601" custLinFactNeighborY="1640">
        <dgm:presLayoutVars>
          <dgm:chPref val="3"/>
        </dgm:presLayoutVars>
      </dgm:prSet>
      <dgm:spPr/>
    </dgm:pt>
    <dgm:pt modelId="{F49C7E02-ADF7-47A9-B251-A05DCA6DCBF0}" type="pres">
      <dgm:prSet presAssocID="{0518F379-9B76-4D24-9528-ABF29A5CC0F7}" presName="rootConnector" presStyleLbl="node2" presStyleIdx="0" presStyleCnt="7"/>
      <dgm:spPr/>
    </dgm:pt>
    <dgm:pt modelId="{7292F90E-15B3-447A-9832-737E5FD6DA66}" type="pres">
      <dgm:prSet presAssocID="{0518F379-9B76-4D24-9528-ABF29A5CC0F7}" presName="hierChild4" presStyleCnt="0"/>
      <dgm:spPr/>
    </dgm:pt>
    <dgm:pt modelId="{0FF6E8A5-63F3-4681-8C4F-99EACC836F0B}" type="pres">
      <dgm:prSet presAssocID="{0518F379-9B76-4D24-9528-ABF29A5CC0F7}" presName="hierChild5" presStyleCnt="0"/>
      <dgm:spPr/>
    </dgm:pt>
    <dgm:pt modelId="{A6C9D3D6-9DCC-442E-B9AB-B5EA30D6E5EB}" type="pres">
      <dgm:prSet presAssocID="{8BE15F60-AC23-42C2-B1B2-C05367E5646B}" presName="Name37" presStyleLbl="parChTrans1D2" presStyleIdx="1" presStyleCnt="7"/>
      <dgm:spPr/>
    </dgm:pt>
    <dgm:pt modelId="{33966EC2-6616-4A60-B935-C7D05ED6891D}" type="pres">
      <dgm:prSet presAssocID="{677867AE-D383-4741-A19C-212DA7B39248}" presName="hierRoot2" presStyleCnt="0">
        <dgm:presLayoutVars>
          <dgm:hierBranch val="init"/>
        </dgm:presLayoutVars>
      </dgm:prSet>
      <dgm:spPr/>
    </dgm:pt>
    <dgm:pt modelId="{ED400900-9E06-4805-AE88-90A4A95E42FD}" type="pres">
      <dgm:prSet presAssocID="{677867AE-D383-4741-A19C-212DA7B39248}" presName="rootComposite" presStyleCnt="0"/>
      <dgm:spPr/>
    </dgm:pt>
    <dgm:pt modelId="{5AFBDEEA-44F9-4D0A-B695-80C0193C9A5A}" type="pres">
      <dgm:prSet presAssocID="{677867AE-D383-4741-A19C-212DA7B39248}" presName="rootText" presStyleLbl="node2" presStyleIdx="1" presStyleCnt="7" custScaleX="130910" custScaleY="413281" custLinFactNeighborX="-9077" custLinFactNeighborY="3819">
        <dgm:presLayoutVars>
          <dgm:chPref val="3"/>
        </dgm:presLayoutVars>
      </dgm:prSet>
      <dgm:spPr/>
    </dgm:pt>
    <dgm:pt modelId="{1AE042DB-F9DB-41D6-B36B-767F795400BE}" type="pres">
      <dgm:prSet presAssocID="{677867AE-D383-4741-A19C-212DA7B39248}" presName="rootConnector" presStyleLbl="node2" presStyleIdx="1" presStyleCnt="7"/>
      <dgm:spPr/>
    </dgm:pt>
    <dgm:pt modelId="{CF14CA37-86BD-4AF1-9A80-425AA349A95D}" type="pres">
      <dgm:prSet presAssocID="{677867AE-D383-4741-A19C-212DA7B39248}" presName="hierChild4" presStyleCnt="0"/>
      <dgm:spPr/>
    </dgm:pt>
    <dgm:pt modelId="{37F9B0D2-46BD-49E0-B1C8-B282C2956D87}" type="pres">
      <dgm:prSet presAssocID="{677867AE-D383-4741-A19C-212DA7B39248}" presName="hierChild5" presStyleCnt="0"/>
      <dgm:spPr/>
    </dgm:pt>
    <dgm:pt modelId="{94B6856A-749B-4C4B-95C9-48E8A71BF0DF}" type="pres">
      <dgm:prSet presAssocID="{1F721D2B-2C7A-444A-A71C-C4CB463DF1F4}" presName="Name37" presStyleLbl="parChTrans1D2" presStyleIdx="2" presStyleCnt="7"/>
      <dgm:spPr/>
    </dgm:pt>
    <dgm:pt modelId="{C3405FF2-EEC5-42A7-81C6-039B869DA8E6}" type="pres">
      <dgm:prSet presAssocID="{D35DC16B-22EC-43D8-829D-D72528F97301}" presName="hierRoot2" presStyleCnt="0">
        <dgm:presLayoutVars>
          <dgm:hierBranch val="init"/>
        </dgm:presLayoutVars>
      </dgm:prSet>
      <dgm:spPr/>
    </dgm:pt>
    <dgm:pt modelId="{57306980-C0F4-4856-8BC0-C0E8D8D203B5}" type="pres">
      <dgm:prSet presAssocID="{D35DC16B-22EC-43D8-829D-D72528F97301}" presName="rootComposite" presStyleCnt="0"/>
      <dgm:spPr/>
    </dgm:pt>
    <dgm:pt modelId="{3F9B95E6-D02C-44FB-8F54-47DFF1891F67}" type="pres">
      <dgm:prSet presAssocID="{D35DC16B-22EC-43D8-829D-D72528F97301}" presName="rootText" presStyleLbl="node2" presStyleIdx="2" presStyleCnt="7" custScaleX="165251" custScaleY="417893" custLinFactNeighborX="-8082" custLinFactNeighborY="-243">
        <dgm:presLayoutVars>
          <dgm:chPref val="3"/>
        </dgm:presLayoutVars>
      </dgm:prSet>
      <dgm:spPr/>
    </dgm:pt>
    <dgm:pt modelId="{B4B3FD1E-92E6-4496-808B-2E0F0BDF639D}" type="pres">
      <dgm:prSet presAssocID="{D35DC16B-22EC-43D8-829D-D72528F97301}" presName="rootConnector" presStyleLbl="node2" presStyleIdx="2" presStyleCnt="7"/>
      <dgm:spPr/>
    </dgm:pt>
    <dgm:pt modelId="{1F7AB7E3-D606-4392-8491-76B63B4B01CC}" type="pres">
      <dgm:prSet presAssocID="{D35DC16B-22EC-43D8-829D-D72528F97301}" presName="hierChild4" presStyleCnt="0"/>
      <dgm:spPr/>
    </dgm:pt>
    <dgm:pt modelId="{9FC54C48-B76A-4FD6-B241-5A887FB6FA3C}" type="pres">
      <dgm:prSet presAssocID="{D35DC16B-22EC-43D8-829D-D72528F97301}" presName="hierChild5" presStyleCnt="0"/>
      <dgm:spPr/>
    </dgm:pt>
    <dgm:pt modelId="{2C6D479C-8AAD-4F67-BA29-952657B0D059}" type="pres">
      <dgm:prSet presAssocID="{33B95052-9180-4AE4-A881-0F92C9093FBF}" presName="Name37" presStyleLbl="parChTrans1D2" presStyleIdx="3" presStyleCnt="7"/>
      <dgm:spPr/>
    </dgm:pt>
    <dgm:pt modelId="{85D724BA-222D-4020-B40F-10C088B2D823}" type="pres">
      <dgm:prSet presAssocID="{63E10DEC-8A7F-4A59-8371-79D02795D427}" presName="hierRoot2" presStyleCnt="0">
        <dgm:presLayoutVars>
          <dgm:hierBranch val="init"/>
        </dgm:presLayoutVars>
      </dgm:prSet>
      <dgm:spPr/>
    </dgm:pt>
    <dgm:pt modelId="{50427A2C-B475-4AF8-8657-58983D3E08F0}" type="pres">
      <dgm:prSet presAssocID="{63E10DEC-8A7F-4A59-8371-79D02795D427}" presName="rootComposite" presStyleCnt="0"/>
      <dgm:spPr/>
    </dgm:pt>
    <dgm:pt modelId="{06B8312D-F4A8-445E-B107-27641DA501E2}" type="pres">
      <dgm:prSet presAssocID="{63E10DEC-8A7F-4A59-8371-79D02795D427}" presName="rootText" presStyleLbl="node2" presStyleIdx="3" presStyleCnt="7" custScaleX="156220" custScaleY="422240" custLinFactNeighborX="-6556" custLinFactNeighborY="-2417">
        <dgm:presLayoutVars>
          <dgm:chPref val="3"/>
        </dgm:presLayoutVars>
      </dgm:prSet>
      <dgm:spPr/>
    </dgm:pt>
    <dgm:pt modelId="{42A335CD-D5DB-42E6-A1A8-B593EB84546C}" type="pres">
      <dgm:prSet presAssocID="{63E10DEC-8A7F-4A59-8371-79D02795D427}" presName="rootConnector" presStyleLbl="node2" presStyleIdx="3" presStyleCnt="7"/>
      <dgm:spPr/>
    </dgm:pt>
    <dgm:pt modelId="{CE5FFA07-2166-4706-B537-B43FD9D5F1AF}" type="pres">
      <dgm:prSet presAssocID="{63E10DEC-8A7F-4A59-8371-79D02795D427}" presName="hierChild4" presStyleCnt="0"/>
      <dgm:spPr/>
    </dgm:pt>
    <dgm:pt modelId="{4682E8DF-B705-48AE-9B32-E0106E5FD334}" type="pres">
      <dgm:prSet presAssocID="{63E10DEC-8A7F-4A59-8371-79D02795D427}" presName="hierChild5" presStyleCnt="0"/>
      <dgm:spPr/>
    </dgm:pt>
    <dgm:pt modelId="{0A7BCCD4-E970-4163-91E4-D62BA1F7944A}" type="pres">
      <dgm:prSet presAssocID="{63879560-0422-45CB-8864-A8F90043E6DC}" presName="Name37" presStyleLbl="parChTrans1D2" presStyleIdx="4" presStyleCnt="7"/>
      <dgm:spPr/>
    </dgm:pt>
    <dgm:pt modelId="{AD2E9C58-97D4-463A-80EF-07ED2F6C12E8}" type="pres">
      <dgm:prSet presAssocID="{396A7383-D9B4-4304-8B32-78C675C30257}" presName="hierRoot2" presStyleCnt="0">
        <dgm:presLayoutVars>
          <dgm:hierBranch val="init"/>
        </dgm:presLayoutVars>
      </dgm:prSet>
      <dgm:spPr/>
    </dgm:pt>
    <dgm:pt modelId="{0A0CE224-F606-4925-9752-F4CDD1927D71}" type="pres">
      <dgm:prSet presAssocID="{396A7383-D9B4-4304-8B32-78C675C30257}" presName="rootComposite" presStyleCnt="0"/>
      <dgm:spPr/>
    </dgm:pt>
    <dgm:pt modelId="{599EC8A7-784D-4CF4-956B-8E5FE28C952D}" type="pres">
      <dgm:prSet presAssocID="{396A7383-D9B4-4304-8B32-78C675C30257}" presName="rootText" presStyleLbl="node2" presStyleIdx="4" presStyleCnt="7" custScaleX="145362" custScaleY="413995" custLinFactNeighborX="-2021" custLinFactNeighborY="2773">
        <dgm:presLayoutVars>
          <dgm:chPref val="3"/>
        </dgm:presLayoutVars>
      </dgm:prSet>
      <dgm:spPr/>
    </dgm:pt>
    <dgm:pt modelId="{820C948E-3D8A-4299-AEF3-1A60BF41C990}" type="pres">
      <dgm:prSet presAssocID="{396A7383-D9B4-4304-8B32-78C675C30257}" presName="rootConnector" presStyleLbl="node2" presStyleIdx="4" presStyleCnt="7"/>
      <dgm:spPr/>
    </dgm:pt>
    <dgm:pt modelId="{AB142CCF-10AC-4CAC-82BC-9F78B8181D4E}" type="pres">
      <dgm:prSet presAssocID="{396A7383-D9B4-4304-8B32-78C675C30257}" presName="hierChild4" presStyleCnt="0"/>
      <dgm:spPr/>
    </dgm:pt>
    <dgm:pt modelId="{BA956040-704B-4A5C-88D8-5B487C0B690E}" type="pres">
      <dgm:prSet presAssocID="{396A7383-D9B4-4304-8B32-78C675C30257}" presName="hierChild5" presStyleCnt="0"/>
      <dgm:spPr/>
    </dgm:pt>
    <dgm:pt modelId="{BD96652F-2665-47BF-BB3E-E2EC355D9CE1}" type="pres">
      <dgm:prSet presAssocID="{9C69C267-C2CE-4680-BA9C-7D9CFB04DA07}" presName="Name37" presStyleLbl="parChTrans1D2" presStyleIdx="5" presStyleCnt="7"/>
      <dgm:spPr/>
    </dgm:pt>
    <dgm:pt modelId="{F47D0865-5A91-4C41-B14F-701835B28590}" type="pres">
      <dgm:prSet presAssocID="{BD7BF20F-CF90-4343-9B85-CDA889B3002C}" presName="hierRoot2" presStyleCnt="0">
        <dgm:presLayoutVars>
          <dgm:hierBranch val="init"/>
        </dgm:presLayoutVars>
      </dgm:prSet>
      <dgm:spPr/>
    </dgm:pt>
    <dgm:pt modelId="{10210A00-EB79-4479-8D8D-B0B4F4B812BE}" type="pres">
      <dgm:prSet presAssocID="{BD7BF20F-CF90-4343-9B85-CDA889B3002C}" presName="rootComposite" presStyleCnt="0"/>
      <dgm:spPr/>
    </dgm:pt>
    <dgm:pt modelId="{3BEB44FF-3B5E-42FC-BDCC-734D7F6A2274}" type="pres">
      <dgm:prSet presAssocID="{BD7BF20F-CF90-4343-9B85-CDA889B3002C}" presName="rootText" presStyleLbl="node2" presStyleIdx="5" presStyleCnt="7" custScaleX="136563" custScaleY="418553">
        <dgm:presLayoutVars>
          <dgm:chPref val="3"/>
        </dgm:presLayoutVars>
      </dgm:prSet>
      <dgm:spPr/>
    </dgm:pt>
    <dgm:pt modelId="{E150E4B6-B9A5-4BAC-BBFC-61EB6361091E}" type="pres">
      <dgm:prSet presAssocID="{BD7BF20F-CF90-4343-9B85-CDA889B3002C}" presName="rootConnector" presStyleLbl="node2" presStyleIdx="5" presStyleCnt="7"/>
      <dgm:spPr/>
    </dgm:pt>
    <dgm:pt modelId="{BB2C8C54-396C-447D-8847-B155D85552CB}" type="pres">
      <dgm:prSet presAssocID="{BD7BF20F-CF90-4343-9B85-CDA889B3002C}" presName="hierChild4" presStyleCnt="0"/>
      <dgm:spPr/>
    </dgm:pt>
    <dgm:pt modelId="{17E47251-7D03-402D-BE63-824639AB0472}" type="pres">
      <dgm:prSet presAssocID="{BD7BF20F-CF90-4343-9B85-CDA889B3002C}" presName="hierChild5" presStyleCnt="0"/>
      <dgm:spPr/>
    </dgm:pt>
    <dgm:pt modelId="{4CBFE0D8-3F1F-43EA-B140-6CA244E4CD57}" type="pres">
      <dgm:prSet presAssocID="{441267FB-F671-4CDA-A935-38DB662BEC19}" presName="Name37" presStyleLbl="parChTrans1D2" presStyleIdx="6" presStyleCnt="7"/>
      <dgm:spPr/>
    </dgm:pt>
    <dgm:pt modelId="{35082C41-A70D-44A3-BA44-07AE28FCA15F}" type="pres">
      <dgm:prSet presAssocID="{BA884887-DAB9-40EF-B210-013F8580F0AC}" presName="hierRoot2" presStyleCnt="0">
        <dgm:presLayoutVars>
          <dgm:hierBranch val="init"/>
        </dgm:presLayoutVars>
      </dgm:prSet>
      <dgm:spPr/>
    </dgm:pt>
    <dgm:pt modelId="{E7A3E4B1-5597-461F-8027-C43DE91EBEBC}" type="pres">
      <dgm:prSet presAssocID="{BA884887-DAB9-40EF-B210-013F8580F0AC}" presName="rootComposite" presStyleCnt="0"/>
      <dgm:spPr/>
    </dgm:pt>
    <dgm:pt modelId="{CD28EE2E-A8D3-49C1-9D0D-2FB5B18FD06C}" type="pres">
      <dgm:prSet presAssocID="{BA884887-DAB9-40EF-B210-013F8580F0AC}" presName="rootText" presStyleLbl="node2" presStyleIdx="6" presStyleCnt="7" custScaleX="150127" custScaleY="421436">
        <dgm:presLayoutVars>
          <dgm:chPref val="3"/>
        </dgm:presLayoutVars>
      </dgm:prSet>
      <dgm:spPr/>
    </dgm:pt>
    <dgm:pt modelId="{5D2457A3-228A-410C-BB8F-3F21E6A1BF73}" type="pres">
      <dgm:prSet presAssocID="{BA884887-DAB9-40EF-B210-013F8580F0AC}" presName="rootConnector" presStyleLbl="node2" presStyleIdx="6" presStyleCnt="7"/>
      <dgm:spPr/>
    </dgm:pt>
    <dgm:pt modelId="{6FF2B284-1FE2-4F97-8342-B81C07D39CF6}" type="pres">
      <dgm:prSet presAssocID="{BA884887-DAB9-40EF-B210-013F8580F0AC}" presName="hierChild4" presStyleCnt="0"/>
      <dgm:spPr/>
    </dgm:pt>
    <dgm:pt modelId="{ACBA8EB0-066B-43CB-B2D3-CED3139FB488}" type="pres">
      <dgm:prSet presAssocID="{BA884887-DAB9-40EF-B210-013F8580F0AC}" presName="hierChild5" presStyleCnt="0"/>
      <dgm:spPr/>
    </dgm:pt>
    <dgm:pt modelId="{EA281039-C4FE-49BC-B3AA-ED7A04EBF118}" type="pres">
      <dgm:prSet presAssocID="{2EA33616-6C58-403A-899C-3B7D55F71B27}" presName="hierChild3" presStyleCnt="0"/>
      <dgm:spPr/>
    </dgm:pt>
  </dgm:ptLst>
  <dgm:cxnLst>
    <dgm:cxn modelId="{F50AFB26-97D1-4E80-9523-9A2FBCA16B98}" type="presOf" srcId="{0518F379-9B76-4D24-9528-ABF29A5CC0F7}" destId="{F49C7E02-ADF7-47A9-B251-A05DCA6DCBF0}" srcOrd="1" destOrd="0" presId="urn:microsoft.com/office/officeart/2005/8/layout/orgChart1"/>
    <dgm:cxn modelId="{A1716B2A-52BC-47BA-9EEE-41963838139C}" type="presOf" srcId="{2EA33616-6C58-403A-899C-3B7D55F71B27}" destId="{EFD0803D-D0E7-4BD0-BD15-D56AA3DD3146}" srcOrd="1" destOrd="0" presId="urn:microsoft.com/office/officeart/2005/8/layout/orgChart1"/>
    <dgm:cxn modelId="{D4353F35-47C6-4322-8ACD-FBF21F2E9B79}" srcId="{2EA33616-6C58-403A-899C-3B7D55F71B27}" destId="{BA884887-DAB9-40EF-B210-013F8580F0AC}" srcOrd="6" destOrd="0" parTransId="{441267FB-F671-4CDA-A935-38DB662BEC19}" sibTransId="{A0817886-1F54-4253-B827-73561DB71E0E}"/>
    <dgm:cxn modelId="{B7A2A136-31AA-451F-84B0-F9D080E91954}" srcId="{2EA33616-6C58-403A-899C-3B7D55F71B27}" destId="{396A7383-D9B4-4304-8B32-78C675C30257}" srcOrd="4" destOrd="0" parTransId="{63879560-0422-45CB-8864-A8F90043E6DC}" sibTransId="{036C305C-2D32-4A0F-BFCC-1FD9FF710A6A}"/>
    <dgm:cxn modelId="{BF22BB43-E483-4295-A6E6-C65B94CC2202}" type="presOf" srcId="{396A7383-D9B4-4304-8B32-78C675C30257}" destId="{820C948E-3D8A-4299-AEF3-1A60BF41C990}" srcOrd="1" destOrd="0" presId="urn:microsoft.com/office/officeart/2005/8/layout/orgChart1"/>
    <dgm:cxn modelId="{44B66651-EDF9-4A0F-BB39-2BFC2BCC3E7E}" type="presOf" srcId="{63E10DEC-8A7F-4A59-8371-79D02795D427}" destId="{42A335CD-D5DB-42E6-A1A8-B593EB84546C}" srcOrd="1" destOrd="0" presId="urn:microsoft.com/office/officeart/2005/8/layout/orgChart1"/>
    <dgm:cxn modelId="{0350D65B-BD56-4D41-87DB-CCDCE9453F89}" type="presOf" srcId="{9C69C267-C2CE-4680-BA9C-7D9CFB04DA07}" destId="{BD96652F-2665-47BF-BB3E-E2EC355D9CE1}" srcOrd="0" destOrd="0" presId="urn:microsoft.com/office/officeart/2005/8/layout/orgChart1"/>
    <dgm:cxn modelId="{65A88E62-253F-48E4-BD53-994D57C9A934}" srcId="{2EA33616-6C58-403A-899C-3B7D55F71B27}" destId="{BD7BF20F-CF90-4343-9B85-CDA889B3002C}" srcOrd="5" destOrd="0" parTransId="{9C69C267-C2CE-4680-BA9C-7D9CFB04DA07}" sibTransId="{B4A20142-C051-4F96-B98C-A88ED3B173C3}"/>
    <dgm:cxn modelId="{C21BB663-DD6B-456B-A242-9725DDB6EC1A}" type="presOf" srcId="{396A7383-D9B4-4304-8B32-78C675C30257}" destId="{599EC8A7-784D-4CF4-956B-8E5FE28C952D}" srcOrd="0" destOrd="0" presId="urn:microsoft.com/office/officeart/2005/8/layout/orgChart1"/>
    <dgm:cxn modelId="{063E0173-DB8C-444F-97DF-ECCFA81D072D}" type="presOf" srcId="{BD7BF20F-CF90-4343-9B85-CDA889B3002C}" destId="{E150E4B6-B9A5-4BAC-BBFC-61EB6361091E}" srcOrd="1" destOrd="0" presId="urn:microsoft.com/office/officeart/2005/8/layout/orgChart1"/>
    <dgm:cxn modelId="{5D25897F-8CF9-4EDC-913D-35FC1DD21F2E}" type="presOf" srcId="{0518F379-9B76-4D24-9528-ABF29A5CC0F7}" destId="{EB12E4D8-E7F1-4C62-B520-31141AFC5A55}" srcOrd="0" destOrd="0" presId="urn:microsoft.com/office/officeart/2005/8/layout/orgChart1"/>
    <dgm:cxn modelId="{23487182-BBBA-4C50-8D50-7C3ECD3E2B9F}" type="presOf" srcId="{D35DC16B-22EC-43D8-829D-D72528F97301}" destId="{3F9B95E6-D02C-44FB-8F54-47DFF1891F67}" srcOrd="0" destOrd="0" presId="urn:microsoft.com/office/officeart/2005/8/layout/orgChart1"/>
    <dgm:cxn modelId="{9A099C87-B757-4DF7-A6D7-F9CF5C02F7AA}" type="presOf" srcId="{BA884887-DAB9-40EF-B210-013F8580F0AC}" destId="{5D2457A3-228A-410C-BB8F-3F21E6A1BF73}" srcOrd="1" destOrd="0" presId="urn:microsoft.com/office/officeart/2005/8/layout/orgChart1"/>
    <dgm:cxn modelId="{1071CD8A-8EDF-4277-AEBB-E83ACA261F46}" type="presOf" srcId="{441267FB-F671-4CDA-A935-38DB662BEC19}" destId="{4CBFE0D8-3F1F-43EA-B140-6CA244E4CD57}" srcOrd="0" destOrd="0" presId="urn:microsoft.com/office/officeart/2005/8/layout/orgChart1"/>
    <dgm:cxn modelId="{BCC0E291-8190-4460-89A3-FE9D61B78469}" type="presOf" srcId="{677867AE-D383-4741-A19C-212DA7B39248}" destId="{5AFBDEEA-44F9-4D0A-B695-80C0193C9A5A}" srcOrd="0" destOrd="0" presId="urn:microsoft.com/office/officeart/2005/8/layout/orgChart1"/>
    <dgm:cxn modelId="{FBE10699-C0D4-4402-9878-7BFCF22B99E5}" type="presOf" srcId="{63879560-0422-45CB-8864-A8F90043E6DC}" destId="{0A7BCCD4-E970-4163-91E4-D62BA1F7944A}" srcOrd="0" destOrd="0" presId="urn:microsoft.com/office/officeart/2005/8/layout/orgChart1"/>
    <dgm:cxn modelId="{B08132A7-3CE5-4FB1-963B-19BF2F68FE18}" type="presOf" srcId="{BD7BF20F-CF90-4343-9B85-CDA889B3002C}" destId="{3BEB44FF-3B5E-42FC-BDCC-734D7F6A2274}" srcOrd="0" destOrd="0" presId="urn:microsoft.com/office/officeart/2005/8/layout/orgChart1"/>
    <dgm:cxn modelId="{645C70A9-D5B8-40DD-89FC-F4503FE97429}" srcId="{2EA33616-6C58-403A-899C-3B7D55F71B27}" destId="{D35DC16B-22EC-43D8-829D-D72528F97301}" srcOrd="2" destOrd="0" parTransId="{1F721D2B-2C7A-444A-A71C-C4CB463DF1F4}" sibTransId="{2A96BBF0-58E8-405F-A5EC-0FA26E34F389}"/>
    <dgm:cxn modelId="{48298EAB-937B-40C6-967C-3946D7E2A492}" type="presOf" srcId="{63E10DEC-8A7F-4A59-8371-79D02795D427}" destId="{06B8312D-F4A8-445E-B107-27641DA501E2}" srcOrd="0" destOrd="0" presId="urn:microsoft.com/office/officeart/2005/8/layout/orgChart1"/>
    <dgm:cxn modelId="{B5368AB3-6A09-4986-8A56-83DA555636EB}" srcId="{6EA1F4CD-0708-4339-A47D-25F76AEDB4DB}" destId="{2EA33616-6C58-403A-899C-3B7D55F71B27}" srcOrd="0" destOrd="0" parTransId="{D5F52E3B-7BE2-4E80-90FF-8306A17CFF8A}" sibTransId="{163CC27F-84E5-444B-8EA9-ABC32484E352}"/>
    <dgm:cxn modelId="{73059BB3-469A-4C0C-A3B3-74153DFA829C}" type="presOf" srcId="{33B95052-9180-4AE4-A881-0F92C9093FBF}" destId="{2C6D479C-8AAD-4F67-BA29-952657B0D059}" srcOrd="0" destOrd="0" presId="urn:microsoft.com/office/officeart/2005/8/layout/orgChart1"/>
    <dgm:cxn modelId="{6F0377BB-8D43-4C90-846E-99D061915CE7}" srcId="{2EA33616-6C58-403A-899C-3B7D55F71B27}" destId="{677867AE-D383-4741-A19C-212DA7B39248}" srcOrd="1" destOrd="0" parTransId="{8BE15F60-AC23-42C2-B1B2-C05367E5646B}" sibTransId="{BE18F588-8385-45F5-A5A3-006B4ED2851B}"/>
    <dgm:cxn modelId="{839705C1-C09B-4825-8848-88358136C603}" type="presOf" srcId="{DE416E60-CF12-4738-8056-F98A479FE49F}" destId="{9B5EC859-7248-4FBE-AAC0-34E59A4B5E3A}" srcOrd="0" destOrd="0" presId="urn:microsoft.com/office/officeart/2005/8/layout/orgChart1"/>
    <dgm:cxn modelId="{DBDAACC4-E8D4-4C00-9768-358324E37477}" type="presOf" srcId="{1F721D2B-2C7A-444A-A71C-C4CB463DF1F4}" destId="{94B6856A-749B-4C4B-95C9-48E8A71BF0DF}" srcOrd="0" destOrd="0" presId="urn:microsoft.com/office/officeart/2005/8/layout/orgChart1"/>
    <dgm:cxn modelId="{AD43E6CF-7A9A-4961-96B7-FDC85CE5DECB}" type="presOf" srcId="{677867AE-D383-4741-A19C-212DA7B39248}" destId="{1AE042DB-F9DB-41D6-B36B-767F795400BE}" srcOrd="1" destOrd="0" presId="urn:microsoft.com/office/officeart/2005/8/layout/orgChart1"/>
    <dgm:cxn modelId="{78A386D9-C689-48AA-AAE6-FFC9E28E5962}" srcId="{2EA33616-6C58-403A-899C-3B7D55F71B27}" destId="{63E10DEC-8A7F-4A59-8371-79D02795D427}" srcOrd="3" destOrd="0" parTransId="{33B95052-9180-4AE4-A881-0F92C9093FBF}" sibTransId="{60064AD2-D0D4-40F2-9D81-85019CC3B570}"/>
    <dgm:cxn modelId="{DC6C29E2-CB45-4A25-A817-0402689C31A5}" srcId="{2EA33616-6C58-403A-899C-3B7D55F71B27}" destId="{0518F379-9B76-4D24-9528-ABF29A5CC0F7}" srcOrd="0" destOrd="0" parTransId="{DE416E60-CF12-4738-8056-F98A479FE49F}" sibTransId="{BE12FF9A-AA6D-4E26-8169-D66AD7FF6FB4}"/>
    <dgm:cxn modelId="{938004EA-BD84-4B47-A3FD-93D44C4B1BB4}" type="presOf" srcId="{BA884887-DAB9-40EF-B210-013F8580F0AC}" destId="{CD28EE2E-A8D3-49C1-9D0D-2FB5B18FD06C}" srcOrd="0" destOrd="0" presId="urn:microsoft.com/office/officeart/2005/8/layout/orgChart1"/>
    <dgm:cxn modelId="{B9FFBCEB-6474-4AA7-AAB6-33D07F9C67E1}" type="presOf" srcId="{8BE15F60-AC23-42C2-B1B2-C05367E5646B}" destId="{A6C9D3D6-9DCC-442E-B9AB-B5EA30D6E5EB}" srcOrd="0" destOrd="0" presId="urn:microsoft.com/office/officeart/2005/8/layout/orgChart1"/>
    <dgm:cxn modelId="{9309A3EF-E62A-4305-B173-E0FA1B51C3CB}" type="presOf" srcId="{2EA33616-6C58-403A-899C-3B7D55F71B27}" destId="{6EC8FE8C-3EAF-4DCB-B78C-936D0F26F435}" srcOrd="0" destOrd="0" presId="urn:microsoft.com/office/officeart/2005/8/layout/orgChart1"/>
    <dgm:cxn modelId="{ACEEEDF5-E08A-4A38-9B2C-839C8840F1EA}" type="presOf" srcId="{6EA1F4CD-0708-4339-A47D-25F76AEDB4DB}" destId="{BE809DCD-C791-4D06-B74E-636465068ABF}" srcOrd="0" destOrd="0" presId="urn:microsoft.com/office/officeart/2005/8/layout/orgChart1"/>
    <dgm:cxn modelId="{53485CFD-CC1A-4039-B2B0-E17D606D12BA}" type="presOf" srcId="{D35DC16B-22EC-43D8-829D-D72528F97301}" destId="{B4B3FD1E-92E6-4496-808B-2E0F0BDF639D}" srcOrd="1" destOrd="0" presId="urn:microsoft.com/office/officeart/2005/8/layout/orgChart1"/>
    <dgm:cxn modelId="{839DDAE4-9B5F-41D8-A5F8-8ED580513B86}" type="presParOf" srcId="{BE809DCD-C791-4D06-B74E-636465068ABF}" destId="{CBC44882-21AA-4C17-849C-D9C786CEEDB2}" srcOrd="0" destOrd="0" presId="urn:microsoft.com/office/officeart/2005/8/layout/orgChart1"/>
    <dgm:cxn modelId="{1F605859-5ED8-477A-9BC6-188C55A8AA97}" type="presParOf" srcId="{CBC44882-21AA-4C17-849C-D9C786CEEDB2}" destId="{D34B3118-2238-4881-A51D-D88F2B6A435D}" srcOrd="0" destOrd="0" presId="urn:microsoft.com/office/officeart/2005/8/layout/orgChart1"/>
    <dgm:cxn modelId="{E046014F-22A5-4046-B6A0-601FF00E5C05}" type="presParOf" srcId="{D34B3118-2238-4881-A51D-D88F2B6A435D}" destId="{6EC8FE8C-3EAF-4DCB-B78C-936D0F26F435}" srcOrd="0" destOrd="0" presId="urn:microsoft.com/office/officeart/2005/8/layout/orgChart1"/>
    <dgm:cxn modelId="{256A52F8-9DD3-47A3-9DFD-2D4043E73516}" type="presParOf" srcId="{D34B3118-2238-4881-A51D-D88F2B6A435D}" destId="{EFD0803D-D0E7-4BD0-BD15-D56AA3DD3146}" srcOrd="1" destOrd="0" presId="urn:microsoft.com/office/officeart/2005/8/layout/orgChart1"/>
    <dgm:cxn modelId="{904B5239-E006-4EB1-B937-E28D093D9AAA}" type="presParOf" srcId="{CBC44882-21AA-4C17-849C-D9C786CEEDB2}" destId="{76D3F05A-4157-40B3-A88D-439316AD0519}" srcOrd="1" destOrd="0" presId="urn:microsoft.com/office/officeart/2005/8/layout/orgChart1"/>
    <dgm:cxn modelId="{2F3347C3-4BA0-4772-9154-34D4D84297F8}" type="presParOf" srcId="{76D3F05A-4157-40B3-A88D-439316AD0519}" destId="{9B5EC859-7248-4FBE-AAC0-34E59A4B5E3A}" srcOrd="0" destOrd="0" presId="urn:microsoft.com/office/officeart/2005/8/layout/orgChart1"/>
    <dgm:cxn modelId="{FCFF062C-7C38-4D22-AB6B-1EAFA1A0FB34}" type="presParOf" srcId="{76D3F05A-4157-40B3-A88D-439316AD0519}" destId="{DABCF168-8197-4DA5-94C4-057CBDCE17AB}" srcOrd="1" destOrd="0" presId="urn:microsoft.com/office/officeart/2005/8/layout/orgChart1"/>
    <dgm:cxn modelId="{95EDA431-83D9-4E23-BB92-8CD124C4829C}" type="presParOf" srcId="{DABCF168-8197-4DA5-94C4-057CBDCE17AB}" destId="{C69B29FC-971D-497C-B303-CC11DC38A35E}" srcOrd="0" destOrd="0" presId="urn:microsoft.com/office/officeart/2005/8/layout/orgChart1"/>
    <dgm:cxn modelId="{A9705104-38FF-4229-935A-34F1C288551F}" type="presParOf" srcId="{C69B29FC-971D-497C-B303-CC11DC38A35E}" destId="{EB12E4D8-E7F1-4C62-B520-31141AFC5A55}" srcOrd="0" destOrd="0" presId="urn:microsoft.com/office/officeart/2005/8/layout/orgChart1"/>
    <dgm:cxn modelId="{F968F6E5-9EAB-4747-B3A2-31CACFB72E6D}" type="presParOf" srcId="{C69B29FC-971D-497C-B303-CC11DC38A35E}" destId="{F49C7E02-ADF7-47A9-B251-A05DCA6DCBF0}" srcOrd="1" destOrd="0" presId="urn:microsoft.com/office/officeart/2005/8/layout/orgChart1"/>
    <dgm:cxn modelId="{5DC03168-64D9-4309-BFFB-E370C7A25A24}" type="presParOf" srcId="{DABCF168-8197-4DA5-94C4-057CBDCE17AB}" destId="{7292F90E-15B3-447A-9832-737E5FD6DA66}" srcOrd="1" destOrd="0" presId="urn:microsoft.com/office/officeart/2005/8/layout/orgChart1"/>
    <dgm:cxn modelId="{275E9674-0AB5-45FA-B673-27A2C18B935E}" type="presParOf" srcId="{DABCF168-8197-4DA5-94C4-057CBDCE17AB}" destId="{0FF6E8A5-63F3-4681-8C4F-99EACC836F0B}" srcOrd="2" destOrd="0" presId="urn:microsoft.com/office/officeart/2005/8/layout/orgChart1"/>
    <dgm:cxn modelId="{5D217A90-745A-41B5-B12C-987308F66A88}" type="presParOf" srcId="{76D3F05A-4157-40B3-A88D-439316AD0519}" destId="{A6C9D3D6-9DCC-442E-B9AB-B5EA30D6E5EB}" srcOrd="2" destOrd="0" presId="urn:microsoft.com/office/officeart/2005/8/layout/orgChart1"/>
    <dgm:cxn modelId="{3BDDDAF4-9EBA-472F-8FA3-EE1FCA582B77}" type="presParOf" srcId="{76D3F05A-4157-40B3-A88D-439316AD0519}" destId="{33966EC2-6616-4A60-B935-C7D05ED6891D}" srcOrd="3" destOrd="0" presId="urn:microsoft.com/office/officeart/2005/8/layout/orgChart1"/>
    <dgm:cxn modelId="{D6DE34D9-F08E-4B8E-8EAF-9D8CF28CAAE4}" type="presParOf" srcId="{33966EC2-6616-4A60-B935-C7D05ED6891D}" destId="{ED400900-9E06-4805-AE88-90A4A95E42FD}" srcOrd="0" destOrd="0" presId="urn:microsoft.com/office/officeart/2005/8/layout/orgChart1"/>
    <dgm:cxn modelId="{7D62265E-F3B6-42CA-8378-9CAF09FD9E4D}" type="presParOf" srcId="{ED400900-9E06-4805-AE88-90A4A95E42FD}" destId="{5AFBDEEA-44F9-4D0A-B695-80C0193C9A5A}" srcOrd="0" destOrd="0" presId="urn:microsoft.com/office/officeart/2005/8/layout/orgChart1"/>
    <dgm:cxn modelId="{6F5BF70E-2515-449F-8ECA-06F3FE387A5D}" type="presParOf" srcId="{ED400900-9E06-4805-AE88-90A4A95E42FD}" destId="{1AE042DB-F9DB-41D6-B36B-767F795400BE}" srcOrd="1" destOrd="0" presId="urn:microsoft.com/office/officeart/2005/8/layout/orgChart1"/>
    <dgm:cxn modelId="{44B8DCD0-9C82-485A-B55C-528679B26EAE}" type="presParOf" srcId="{33966EC2-6616-4A60-B935-C7D05ED6891D}" destId="{CF14CA37-86BD-4AF1-9A80-425AA349A95D}" srcOrd="1" destOrd="0" presId="urn:microsoft.com/office/officeart/2005/8/layout/orgChart1"/>
    <dgm:cxn modelId="{C9570A0F-9040-4385-AEC8-7BCE18237D7D}" type="presParOf" srcId="{33966EC2-6616-4A60-B935-C7D05ED6891D}" destId="{37F9B0D2-46BD-49E0-B1C8-B282C2956D87}" srcOrd="2" destOrd="0" presId="urn:microsoft.com/office/officeart/2005/8/layout/orgChart1"/>
    <dgm:cxn modelId="{7D5B25A8-FF03-4731-9A59-2A2C3727DB4F}" type="presParOf" srcId="{76D3F05A-4157-40B3-A88D-439316AD0519}" destId="{94B6856A-749B-4C4B-95C9-48E8A71BF0DF}" srcOrd="4" destOrd="0" presId="urn:microsoft.com/office/officeart/2005/8/layout/orgChart1"/>
    <dgm:cxn modelId="{4D21909E-2578-4BD3-8418-71A3601EF1E6}" type="presParOf" srcId="{76D3F05A-4157-40B3-A88D-439316AD0519}" destId="{C3405FF2-EEC5-42A7-81C6-039B869DA8E6}" srcOrd="5" destOrd="0" presId="urn:microsoft.com/office/officeart/2005/8/layout/orgChart1"/>
    <dgm:cxn modelId="{F7C462FA-C723-49CA-8F32-92EC8B533831}" type="presParOf" srcId="{C3405FF2-EEC5-42A7-81C6-039B869DA8E6}" destId="{57306980-C0F4-4856-8BC0-C0E8D8D203B5}" srcOrd="0" destOrd="0" presId="urn:microsoft.com/office/officeart/2005/8/layout/orgChart1"/>
    <dgm:cxn modelId="{EAD7716C-8F10-419B-8592-BFFC2E817A34}" type="presParOf" srcId="{57306980-C0F4-4856-8BC0-C0E8D8D203B5}" destId="{3F9B95E6-D02C-44FB-8F54-47DFF1891F67}" srcOrd="0" destOrd="0" presId="urn:microsoft.com/office/officeart/2005/8/layout/orgChart1"/>
    <dgm:cxn modelId="{7CF8C85E-2F61-4546-B9DC-56DB28FB4AEE}" type="presParOf" srcId="{57306980-C0F4-4856-8BC0-C0E8D8D203B5}" destId="{B4B3FD1E-92E6-4496-808B-2E0F0BDF639D}" srcOrd="1" destOrd="0" presId="urn:microsoft.com/office/officeart/2005/8/layout/orgChart1"/>
    <dgm:cxn modelId="{D6B12B3E-25F1-4911-BBEB-3286A2D00896}" type="presParOf" srcId="{C3405FF2-EEC5-42A7-81C6-039B869DA8E6}" destId="{1F7AB7E3-D606-4392-8491-76B63B4B01CC}" srcOrd="1" destOrd="0" presId="urn:microsoft.com/office/officeart/2005/8/layout/orgChart1"/>
    <dgm:cxn modelId="{A746B2D2-4B34-4025-8683-F73B2BA03641}" type="presParOf" srcId="{C3405FF2-EEC5-42A7-81C6-039B869DA8E6}" destId="{9FC54C48-B76A-4FD6-B241-5A887FB6FA3C}" srcOrd="2" destOrd="0" presId="urn:microsoft.com/office/officeart/2005/8/layout/orgChart1"/>
    <dgm:cxn modelId="{B0A60F6E-BA76-4513-AF46-A26F25DF2470}" type="presParOf" srcId="{76D3F05A-4157-40B3-A88D-439316AD0519}" destId="{2C6D479C-8AAD-4F67-BA29-952657B0D059}" srcOrd="6" destOrd="0" presId="urn:microsoft.com/office/officeart/2005/8/layout/orgChart1"/>
    <dgm:cxn modelId="{BFFFE2A9-2FF2-42B5-86F7-83AA561C4945}" type="presParOf" srcId="{76D3F05A-4157-40B3-A88D-439316AD0519}" destId="{85D724BA-222D-4020-B40F-10C088B2D823}" srcOrd="7" destOrd="0" presId="urn:microsoft.com/office/officeart/2005/8/layout/orgChart1"/>
    <dgm:cxn modelId="{9814C4FB-9C57-4C5F-B61C-868CC7DE74D4}" type="presParOf" srcId="{85D724BA-222D-4020-B40F-10C088B2D823}" destId="{50427A2C-B475-4AF8-8657-58983D3E08F0}" srcOrd="0" destOrd="0" presId="urn:microsoft.com/office/officeart/2005/8/layout/orgChart1"/>
    <dgm:cxn modelId="{E96932FD-FB82-48C5-95A5-B39CC59DFC6E}" type="presParOf" srcId="{50427A2C-B475-4AF8-8657-58983D3E08F0}" destId="{06B8312D-F4A8-445E-B107-27641DA501E2}" srcOrd="0" destOrd="0" presId="urn:microsoft.com/office/officeart/2005/8/layout/orgChart1"/>
    <dgm:cxn modelId="{048E83C1-4319-45CB-9559-5B8B3118A1A7}" type="presParOf" srcId="{50427A2C-B475-4AF8-8657-58983D3E08F0}" destId="{42A335CD-D5DB-42E6-A1A8-B593EB84546C}" srcOrd="1" destOrd="0" presId="urn:microsoft.com/office/officeart/2005/8/layout/orgChart1"/>
    <dgm:cxn modelId="{C67599DC-38EB-4653-AB6A-B3AEED5E1FDC}" type="presParOf" srcId="{85D724BA-222D-4020-B40F-10C088B2D823}" destId="{CE5FFA07-2166-4706-B537-B43FD9D5F1AF}" srcOrd="1" destOrd="0" presId="urn:microsoft.com/office/officeart/2005/8/layout/orgChart1"/>
    <dgm:cxn modelId="{A052BDC9-0E83-4B71-A5B0-D836BBC9DEF9}" type="presParOf" srcId="{85D724BA-222D-4020-B40F-10C088B2D823}" destId="{4682E8DF-B705-48AE-9B32-E0106E5FD334}" srcOrd="2" destOrd="0" presId="urn:microsoft.com/office/officeart/2005/8/layout/orgChart1"/>
    <dgm:cxn modelId="{CD687B96-80BE-47C6-BF01-E0EA98EB5D8D}" type="presParOf" srcId="{76D3F05A-4157-40B3-A88D-439316AD0519}" destId="{0A7BCCD4-E970-4163-91E4-D62BA1F7944A}" srcOrd="8" destOrd="0" presId="urn:microsoft.com/office/officeart/2005/8/layout/orgChart1"/>
    <dgm:cxn modelId="{203BFA2B-CB1C-4BE6-A765-3DDFAAFF519F}" type="presParOf" srcId="{76D3F05A-4157-40B3-A88D-439316AD0519}" destId="{AD2E9C58-97D4-463A-80EF-07ED2F6C12E8}" srcOrd="9" destOrd="0" presId="urn:microsoft.com/office/officeart/2005/8/layout/orgChart1"/>
    <dgm:cxn modelId="{E785DF43-1E82-4434-9106-8C7AB114A8D7}" type="presParOf" srcId="{AD2E9C58-97D4-463A-80EF-07ED2F6C12E8}" destId="{0A0CE224-F606-4925-9752-F4CDD1927D71}" srcOrd="0" destOrd="0" presId="urn:microsoft.com/office/officeart/2005/8/layout/orgChart1"/>
    <dgm:cxn modelId="{FD5A1FAB-9F1E-4EB7-96E2-341C416ADB6C}" type="presParOf" srcId="{0A0CE224-F606-4925-9752-F4CDD1927D71}" destId="{599EC8A7-784D-4CF4-956B-8E5FE28C952D}" srcOrd="0" destOrd="0" presId="urn:microsoft.com/office/officeart/2005/8/layout/orgChart1"/>
    <dgm:cxn modelId="{D623CBC3-71DB-4EC6-B832-F08185E033A5}" type="presParOf" srcId="{0A0CE224-F606-4925-9752-F4CDD1927D71}" destId="{820C948E-3D8A-4299-AEF3-1A60BF41C990}" srcOrd="1" destOrd="0" presId="urn:microsoft.com/office/officeart/2005/8/layout/orgChart1"/>
    <dgm:cxn modelId="{333EC2D9-DB5C-41EA-9CCC-0D178CCAAD3B}" type="presParOf" srcId="{AD2E9C58-97D4-463A-80EF-07ED2F6C12E8}" destId="{AB142CCF-10AC-4CAC-82BC-9F78B8181D4E}" srcOrd="1" destOrd="0" presId="urn:microsoft.com/office/officeart/2005/8/layout/orgChart1"/>
    <dgm:cxn modelId="{4279B453-FFF3-46E4-90CF-7012F0469D04}" type="presParOf" srcId="{AD2E9C58-97D4-463A-80EF-07ED2F6C12E8}" destId="{BA956040-704B-4A5C-88D8-5B487C0B690E}" srcOrd="2" destOrd="0" presId="urn:microsoft.com/office/officeart/2005/8/layout/orgChart1"/>
    <dgm:cxn modelId="{1BA33DA8-520A-4569-B9E2-1FDCC2948F5C}" type="presParOf" srcId="{76D3F05A-4157-40B3-A88D-439316AD0519}" destId="{BD96652F-2665-47BF-BB3E-E2EC355D9CE1}" srcOrd="10" destOrd="0" presId="urn:microsoft.com/office/officeart/2005/8/layout/orgChart1"/>
    <dgm:cxn modelId="{ECD2B261-D6C9-42AA-8DC6-DA902BCD0F00}" type="presParOf" srcId="{76D3F05A-4157-40B3-A88D-439316AD0519}" destId="{F47D0865-5A91-4C41-B14F-701835B28590}" srcOrd="11" destOrd="0" presId="urn:microsoft.com/office/officeart/2005/8/layout/orgChart1"/>
    <dgm:cxn modelId="{D4CB7684-F16E-4BB0-8C03-05D824552130}" type="presParOf" srcId="{F47D0865-5A91-4C41-B14F-701835B28590}" destId="{10210A00-EB79-4479-8D8D-B0B4F4B812BE}" srcOrd="0" destOrd="0" presId="urn:microsoft.com/office/officeart/2005/8/layout/orgChart1"/>
    <dgm:cxn modelId="{19A7E950-3651-4BC5-AE96-F1D9E598200E}" type="presParOf" srcId="{10210A00-EB79-4479-8D8D-B0B4F4B812BE}" destId="{3BEB44FF-3B5E-42FC-BDCC-734D7F6A2274}" srcOrd="0" destOrd="0" presId="urn:microsoft.com/office/officeart/2005/8/layout/orgChart1"/>
    <dgm:cxn modelId="{D75F109D-7F8C-4851-B9C8-50E48B5133B7}" type="presParOf" srcId="{10210A00-EB79-4479-8D8D-B0B4F4B812BE}" destId="{E150E4B6-B9A5-4BAC-BBFC-61EB6361091E}" srcOrd="1" destOrd="0" presId="urn:microsoft.com/office/officeart/2005/8/layout/orgChart1"/>
    <dgm:cxn modelId="{54E70E7B-5FB2-4CF3-8D4B-F642DB5C5F34}" type="presParOf" srcId="{F47D0865-5A91-4C41-B14F-701835B28590}" destId="{BB2C8C54-396C-447D-8847-B155D85552CB}" srcOrd="1" destOrd="0" presId="urn:microsoft.com/office/officeart/2005/8/layout/orgChart1"/>
    <dgm:cxn modelId="{B405274B-E1F9-4D91-B86E-0C778EADFE33}" type="presParOf" srcId="{F47D0865-5A91-4C41-B14F-701835B28590}" destId="{17E47251-7D03-402D-BE63-824639AB0472}" srcOrd="2" destOrd="0" presId="urn:microsoft.com/office/officeart/2005/8/layout/orgChart1"/>
    <dgm:cxn modelId="{DCEDFBC6-8BF0-46A2-8A49-03AB7F0858B8}" type="presParOf" srcId="{76D3F05A-4157-40B3-A88D-439316AD0519}" destId="{4CBFE0D8-3F1F-43EA-B140-6CA244E4CD57}" srcOrd="12" destOrd="0" presId="urn:microsoft.com/office/officeart/2005/8/layout/orgChart1"/>
    <dgm:cxn modelId="{59C97A10-FA92-42C9-B569-11836002E117}" type="presParOf" srcId="{76D3F05A-4157-40B3-A88D-439316AD0519}" destId="{35082C41-A70D-44A3-BA44-07AE28FCA15F}" srcOrd="13" destOrd="0" presId="urn:microsoft.com/office/officeart/2005/8/layout/orgChart1"/>
    <dgm:cxn modelId="{8218BF12-E8E0-4695-A368-053CB829402C}" type="presParOf" srcId="{35082C41-A70D-44A3-BA44-07AE28FCA15F}" destId="{E7A3E4B1-5597-461F-8027-C43DE91EBEBC}" srcOrd="0" destOrd="0" presId="urn:microsoft.com/office/officeart/2005/8/layout/orgChart1"/>
    <dgm:cxn modelId="{90172518-EFFF-4625-908D-49583A30D75E}" type="presParOf" srcId="{E7A3E4B1-5597-461F-8027-C43DE91EBEBC}" destId="{CD28EE2E-A8D3-49C1-9D0D-2FB5B18FD06C}" srcOrd="0" destOrd="0" presId="urn:microsoft.com/office/officeart/2005/8/layout/orgChart1"/>
    <dgm:cxn modelId="{EC667507-8B5B-4BC1-B24B-062FED71F516}" type="presParOf" srcId="{E7A3E4B1-5597-461F-8027-C43DE91EBEBC}" destId="{5D2457A3-228A-410C-BB8F-3F21E6A1BF73}" srcOrd="1" destOrd="0" presId="urn:microsoft.com/office/officeart/2005/8/layout/orgChart1"/>
    <dgm:cxn modelId="{633FED36-F756-488C-AC6F-0FE2B5D3DF9B}" type="presParOf" srcId="{35082C41-A70D-44A3-BA44-07AE28FCA15F}" destId="{6FF2B284-1FE2-4F97-8342-B81C07D39CF6}" srcOrd="1" destOrd="0" presId="urn:microsoft.com/office/officeart/2005/8/layout/orgChart1"/>
    <dgm:cxn modelId="{2D2B02ED-7824-49BC-AEB7-F4EE07F9368E}" type="presParOf" srcId="{35082C41-A70D-44A3-BA44-07AE28FCA15F}" destId="{ACBA8EB0-066B-43CB-B2D3-CED3139FB488}" srcOrd="2" destOrd="0" presId="urn:microsoft.com/office/officeart/2005/8/layout/orgChart1"/>
    <dgm:cxn modelId="{82960F49-ABAE-4099-88F3-BC8FB1328289}" type="presParOf" srcId="{CBC44882-21AA-4C17-849C-D9C786CEEDB2}" destId="{EA281039-C4FE-49BC-B3AA-ED7A04EBF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FE0D8-3F1F-43EA-B140-6CA244E4CD57}">
      <dsp:nvSpPr>
        <dsp:cNvPr id="0" name=""/>
        <dsp:cNvSpPr/>
      </dsp:nvSpPr>
      <dsp:spPr>
        <a:xfrm>
          <a:off x="5405713" y="3518685"/>
          <a:ext cx="4692852" cy="195762"/>
        </a:xfrm>
        <a:custGeom>
          <a:avLst/>
          <a:gdLst/>
          <a:ahLst/>
          <a:cxnLst/>
          <a:rect l="0" t="0" r="0" b="0"/>
          <a:pathLst>
            <a:path>
              <a:moveTo>
                <a:pt x="0" y="0"/>
              </a:moveTo>
              <a:lnTo>
                <a:pt x="0" y="99586"/>
              </a:lnTo>
              <a:lnTo>
                <a:pt x="4692852" y="99586"/>
              </a:lnTo>
              <a:lnTo>
                <a:pt x="4692852" y="19576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96652F-2665-47BF-BB3E-E2EC355D9CE1}">
      <dsp:nvSpPr>
        <dsp:cNvPr id="0" name=""/>
        <dsp:cNvSpPr/>
      </dsp:nvSpPr>
      <dsp:spPr>
        <a:xfrm>
          <a:off x="5405713" y="3518685"/>
          <a:ext cx="3187508" cy="195762"/>
        </a:xfrm>
        <a:custGeom>
          <a:avLst/>
          <a:gdLst/>
          <a:ahLst/>
          <a:cxnLst/>
          <a:rect l="0" t="0" r="0" b="0"/>
          <a:pathLst>
            <a:path>
              <a:moveTo>
                <a:pt x="0" y="0"/>
              </a:moveTo>
              <a:lnTo>
                <a:pt x="0" y="99586"/>
              </a:lnTo>
              <a:lnTo>
                <a:pt x="3187508" y="99586"/>
              </a:lnTo>
              <a:lnTo>
                <a:pt x="3187508" y="19576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7BCCD4-E970-4163-91E4-D62BA1F7944A}">
      <dsp:nvSpPr>
        <dsp:cNvPr id="0" name=""/>
        <dsp:cNvSpPr/>
      </dsp:nvSpPr>
      <dsp:spPr>
        <a:xfrm>
          <a:off x="5405713" y="3518685"/>
          <a:ext cx="1685476" cy="208462"/>
        </a:xfrm>
        <a:custGeom>
          <a:avLst/>
          <a:gdLst/>
          <a:ahLst/>
          <a:cxnLst/>
          <a:rect l="0" t="0" r="0" b="0"/>
          <a:pathLst>
            <a:path>
              <a:moveTo>
                <a:pt x="0" y="0"/>
              </a:moveTo>
              <a:lnTo>
                <a:pt x="0" y="112286"/>
              </a:lnTo>
              <a:lnTo>
                <a:pt x="1685476" y="112286"/>
              </a:lnTo>
              <a:lnTo>
                <a:pt x="1685476" y="20846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D479C-8AAD-4F67-BA29-952657B0D059}">
      <dsp:nvSpPr>
        <dsp:cNvPr id="0" name=""/>
        <dsp:cNvSpPr/>
      </dsp:nvSpPr>
      <dsp:spPr>
        <a:xfrm>
          <a:off x="5359993" y="3518685"/>
          <a:ext cx="91440" cy="184693"/>
        </a:xfrm>
        <a:custGeom>
          <a:avLst/>
          <a:gdLst/>
          <a:ahLst/>
          <a:cxnLst/>
          <a:rect l="0" t="0" r="0" b="0"/>
          <a:pathLst>
            <a:path>
              <a:moveTo>
                <a:pt x="45720" y="0"/>
              </a:moveTo>
              <a:lnTo>
                <a:pt x="45720" y="88516"/>
              </a:lnTo>
              <a:lnTo>
                <a:pt x="116111" y="88516"/>
              </a:lnTo>
              <a:lnTo>
                <a:pt x="116111" y="1846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B6856A-749B-4C4B-95C9-48E8A71BF0DF}">
      <dsp:nvSpPr>
        <dsp:cNvPr id="0" name=""/>
        <dsp:cNvSpPr/>
      </dsp:nvSpPr>
      <dsp:spPr>
        <a:xfrm>
          <a:off x="3797493" y="3518685"/>
          <a:ext cx="1608219" cy="194649"/>
        </a:xfrm>
        <a:custGeom>
          <a:avLst/>
          <a:gdLst/>
          <a:ahLst/>
          <a:cxnLst/>
          <a:rect l="0" t="0" r="0" b="0"/>
          <a:pathLst>
            <a:path>
              <a:moveTo>
                <a:pt x="1608219" y="0"/>
              </a:moveTo>
              <a:lnTo>
                <a:pt x="1608219" y="98473"/>
              </a:lnTo>
              <a:lnTo>
                <a:pt x="0" y="98473"/>
              </a:lnTo>
              <a:lnTo>
                <a:pt x="0" y="19464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C9D3D6-9DCC-442E-B9AB-B5EA30D6E5EB}">
      <dsp:nvSpPr>
        <dsp:cNvPr id="0" name=""/>
        <dsp:cNvSpPr/>
      </dsp:nvSpPr>
      <dsp:spPr>
        <a:xfrm>
          <a:off x="2239660" y="3518685"/>
          <a:ext cx="3166052" cy="213253"/>
        </a:xfrm>
        <a:custGeom>
          <a:avLst/>
          <a:gdLst/>
          <a:ahLst/>
          <a:cxnLst/>
          <a:rect l="0" t="0" r="0" b="0"/>
          <a:pathLst>
            <a:path>
              <a:moveTo>
                <a:pt x="3166052" y="0"/>
              </a:moveTo>
              <a:lnTo>
                <a:pt x="3166052" y="117076"/>
              </a:lnTo>
              <a:lnTo>
                <a:pt x="0" y="117076"/>
              </a:lnTo>
              <a:lnTo>
                <a:pt x="0" y="21325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5EC859-7248-4FBE-AAC0-34E59A4B5E3A}">
      <dsp:nvSpPr>
        <dsp:cNvPr id="0" name=""/>
        <dsp:cNvSpPr/>
      </dsp:nvSpPr>
      <dsp:spPr>
        <a:xfrm>
          <a:off x="766958" y="3518685"/>
          <a:ext cx="4638755" cy="203273"/>
        </a:xfrm>
        <a:custGeom>
          <a:avLst/>
          <a:gdLst/>
          <a:ahLst/>
          <a:cxnLst/>
          <a:rect l="0" t="0" r="0" b="0"/>
          <a:pathLst>
            <a:path>
              <a:moveTo>
                <a:pt x="4638755" y="0"/>
              </a:moveTo>
              <a:lnTo>
                <a:pt x="4638755" y="107097"/>
              </a:lnTo>
              <a:lnTo>
                <a:pt x="0" y="107097"/>
              </a:lnTo>
              <a:lnTo>
                <a:pt x="0" y="20327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C8FE8C-3EAF-4DCB-B78C-936D0F26F435}">
      <dsp:nvSpPr>
        <dsp:cNvPr id="0" name=""/>
        <dsp:cNvSpPr/>
      </dsp:nvSpPr>
      <dsp:spPr>
        <a:xfrm>
          <a:off x="3193405" y="0"/>
          <a:ext cx="4424616" cy="351868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Office of the Secretary </a:t>
          </a:r>
          <a:br>
            <a:rPr lang="en-US" sz="1600" b="1" kern="1200" dirty="0"/>
          </a:br>
          <a:r>
            <a:rPr lang="en-US" sz="1600" b="0" kern="1200" dirty="0"/>
            <a:t>Cabinet Secretary:  Stephanie Schardin Clarke</a:t>
          </a:r>
        </a:p>
        <a:p>
          <a:pPr marL="0" lvl="0" indent="0" algn="ctr" defTabSz="711200">
            <a:lnSpc>
              <a:spcPct val="90000"/>
            </a:lnSpc>
            <a:spcBef>
              <a:spcPct val="0"/>
            </a:spcBef>
            <a:spcAft>
              <a:spcPct val="35000"/>
            </a:spcAft>
            <a:buNone/>
          </a:pPr>
          <a:r>
            <a:rPr lang="en-US" sz="1600" kern="1200" dirty="0"/>
            <a:t>Deputy Cabinet Secretary:  </a:t>
          </a:r>
          <a:r>
            <a:rPr lang="en-US" sz="1600" kern="1200" dirty="0">
              <a:solidFill>
                <a:schemeClr val="bg1"/>
              </a:solidFill>
            </a:rPr>
            <a:t>Emily Oster, CPA</a:t>
          </a:r>
        </a:p>
        <a:p>
          <a:pPr marL="0" lvl="0" indent="0" algn="ctr" defTabSz="711200">
            <a:lnSpc>
              <a:spcPct val="90000"/>
            </a:lnSpc>
            <a:spcBef>
              <a:spcPct val="0"/>
            </a:spcBef>
            <a:spcAft>
              <a:spcPct val="35000"/>
            </a:spcAft>
            <a:buNone/>
          </a:pPr>
          <a:r>
            <a:rPr lang="en-US" sz="1600" kern="1200" dirty="0">
              <a:solidFill>
                <a:schemeClr val="bg1"/>
              </a:solidFill>
            </a:rPr>
            <a:t>Tax Policy Director:  Mark Chaiken, JD, LLM</a:t>
          </a:r>
        </a:p>
        <a:p>
          <a:pPr marL="0" lvl="0" indent="0" algn="ctr" defTabSz="711200">
            <a:lnSpc>
              <a:spcPct val="90000"/>
            </a:lnSpc>
            <a:spcBef>
              <a:spcPct val="0"/>
            </a:spcBef>
            <a:spcAft>
              <a:spcPct val="35000"/>
            </a:spcAft>
            <a:buNone/>
          </a:pPr>
          <a:r>
            <a:rPr lang="en-US" sz="1600" kern="1200" dirty="0"/>
            <a:t>Chief Legal Counsel</a:t>
          </a:r>
          <a:r>
            <a:rPr lang="en-US" sz="1600" kern="1200" dirty="0">
              <a:solidFill>
                <a:schemeClr val="bg1"/>
              </a:solidFill>
            </a:rPr>
            <a:t>:  </a:t>
          </a:r>
          <a:r>
            <a:rPr lang="en-US" sz="1600" kern="1200" dirty="0">
              <a:solidFill>
                <a:schemeClr val="tx1"/>
              </a:solidFill>
            </a:rPr>
            <a:t>Vacant</a:t>
          </a:r>
        </a:p>
        <a:p>
          <a:pPr marL="0" lvl="0" indent="0" algn="ctr" defTabSz="711200">
            <a:lnSpc>
              <a:spcPct val="90000"/>
            </a:lnSpc>
            <a:spcBef>
              <a:spcPct val="0"/>
            </a:spcBef>
            <a:spcAft>
              <a:spcPct val="35000"/>
            </a:spcAft>
            <a:buNone/>
          </a:pPr>
          <a:r>
            <a:rPr lang="en-US" sz="1600" kern="1200" dirty="0">
              <a:solidFill>
                <a:schemeClr val="bg1"/>
              </a:solidFill>
            </a:rPr>
            <a:t>General Counsel</a:t>
          </a:r>
          <a:r>
            <a:rPr lang="en-US" sz="1600" b="0" kern="1200" dirty="0">
              <a:solidFill>
                <a:schemeClr val="bg1"/>
              </a:solidFill>
            </a:rPr>
            <a:t>: Elizabeth Korsmo, JD</a:t>
          </a:r>
        </a:p>
        <a:p>
          <a:pPr marL="0" lvl="0" indent="0" algn="ctr" defTabSz="711200">
            <a:lnSpc>
              <a:spcPct val="90000"/>
            </a:lnSpc>
            <a:spcBef>
              <a:spcPct val="0"/>
            </a:spcBef>
            <a:spcAft>
              <a:spcPct val="35000"/>
            </a:spcAft>
            <a:buNone/>
          </a:pPr>
          <a:r>
            <a:rPr lang="en-US" sz="1600" kern="1200" dirty="0"/>
            <a:t>Director of Communications:  </a:t>
          </a:r>
          <a:r>
            <a:rPr lang="en-US" sz="1600" kern="1200" dirty="0">
              <a:solidFill>
                <a:schemeClr val="bg1"/>
              </a:solidFill>
            </a:rPr>
            <a:t>Charlie Moore</a:t>
          </a:r>
        </a:p>
        <a:p>
          <a:pPr marL="0" lvl="0" indent="0" algn="ctr" defTabSz="711200">
            <a:lnSpc>
              <a:spcPct val="90000"/>
            </a:lnSpc>
            <a:spcBef>
              <a:spcPct val="0"/>
            </a:spcBef>
            <a:spcAft>
              <a:spcPct val="35000"/>
            </a:spcAft>
            <a:buNone/>
          </a:pPr>
          <a:r>
            <a:rPr lang="en-US" sz="1600" kern="1200" dirty="0"/>
            <a:t>Chief Risk Officer:  </a:t>
          </a:r>
          <a:r>
            <a:rPr lang="en-US" sz="1600" kern="1200" dirty="0">
              <a:solidFill>
                <a:schemeClr val="tx1"/>
              </a:solidFill>
            </a:rPr>
            <a:t>Vacant</a:t>
          </a:r>
        </a:p>
        <a:p>
          <a:pPr marL="0" lvl="0" indent="0" algn="ctr" defTabSz="711200">
            <a:lnSpc>
              <a:spcPct val="90000"/>
            </a:lnSpc>
            <a:spcBef>
              <a:spcPct val="0"/>
            </a:spcBef>
            <a:spcAft>
              <a:spcPct val="35000"/>
            </a:spcAft>
            <a:buNone/>
          </a:pPr>
          <a:r>
            <a:rPr lang="en-US" sz="1600" kern="1200" dirty="0"/>
            <a:t>Taxpayer Advocate:  Tiffany Smyth </a:t>
          </a:r>
        </a:p>
        <a:p>
          <a:pPr marL="0" lvl="0" indent="0" algn="ctr" defTabSz="711200">
            <a:lnSpc>
              <a:spcPct val="90000"/>
            </a:lnSpc>
            <a:spcBef>
              <a:spcPct val="0"/>
            </a:spcBef>
            <a:spcAft>
              <a:spcPct val="35000"/>
            </a:spcAft>
            <a:buNone/>
          </a:pPr>
          <a:r>
            <a:rPr lang="en-US" sz="1600" kern="1200" dirty="0"/>
            <a:t>Chief Economist: </a:t>
          </a:r>
          <a:r>
            <a:rPr lang="en-US" sz="1600" b="0" kern="1200" dirty="0">
              <a:solidFill>
                <a:schemeClr val="bg1">
                  <a:lumMod val="95000"/>
                </a:schemeClr>
              </a:solidFill>
            </a:rPr>
            <a:t>Lucinda </a:t>
          </a:r>
          <a:r>
            <a:rPr lang="en-US" sz="1600" b="0" kern="1200" dirty="0" err="1">
              <a:solidFill>
                <a:schemeClr val="bg1">
                  <a:lumMod val="95000"/>
                </a:schemeClr>
              </a:solidFill>
            </a:rPr>
            <a:t>Sydow</a:t>
          </a:r>
          <a:endParaRPr lang="en-US" sz="1600" b="0" kern="1200" dirty="0">
            <a:solidFill>
              <a:schemeClr val="bg1">
                <a:lumMod val="95000"/>
              </a:schemeClr>
            </a:solidFill>
          </a:endParaRPr>
        </a:p>
        <a:p>
          <a:pPr marL="0" lvl="0" indent="0" algn="ctr" defTabSz="711200">
            <a:lnSpc>
              <a:spcPct val="90000"/>
            </a:lnSpc>
            <a:spcBef>
              <a:spcPct val="0"/>
            </a:spcBef>
            <a:spcAft>
              <a:spcPct val="35000"/>
            </a:spcAft>
            <a:buNone/>
          </a:pPr>
          <a:r>
            <a:rPr lang="en-US" sz="1600" kern="1200" dirty="0">
              <a:solidFill>
                <a:schemeClr val="bg1"/>
              </a:solidFill>
            </a:rPr>
            <a:t>Local Government Liaison: David Montieth</a:t>
          </a:r>
        </a:p>
      </dsp:txBody>
      <dsp:txXfrm>
        <a:off x="3193405" y="0"/>
        <a:ext cx="4424616" cy="3518685"/>
      </dsp:txXfrm>
    </dsp:sp>
    <dsp:sp modelId="{EB12E4D8-E7F1-4C62-B520-31141AFC5A55}">
      <dsp:nvSpPr>
        <dsp:cNvPr id="0" name=""/>
        <dsp:cNvSpPr/>
      </dsp:nvSpPr>
      <dsp:spPr>
        <a:xfrm>
          <a:off x="35994" y="3721958"/>
          <a:ext cx="1461926" cy="1896629"/>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algn="ctr" defTabSz="533400">
            <a:lnSpc>
              <a:spcPct val="90000"/>
            </a:lnSpc>
            <a:spcBef>
              <a:spcPct val="0"/>
            </a:spcBef>
            <a:spcAft>
              <a:spcPct val="35000"/>
            </a:spcAft>
            <a:buNone/>
          </a:pPr>
          <a:r>
            <a:rPr lang="en-US" sz="1200" b="1" kern="1200" dirty="0"/>
            <a:t>Property</a:t>
          </a:r>
          <a:r>
            <a:rPr lang="en-US" sz="1200" b="1" kern="1200" baseline="0" dirty="0"/>
            <a:t> Tax Division</a:t>
          </a:r>
        </a:p>
        <a:p>
          <a:pPr marL="0" lvl="0" algn="ctr" defTabSz="533400">
            <a:lnSpc>
              <a:spcPct val="90000"/>
            </a:lnSpc>
            <a:spcBef>
              <a:spcPct val="0"/>
            </a:spcBef>
            <a:spcAft>
              <a:spcPct val="35000"/>
            </a:spcAft>
            <a:buNone/>
          </a:pPr>
          <a:endParaRPr lang="en-US" sz="1200" b="1" kern="1200" baseline="0" dirty="0"/>
        </a:p>
        <a:p>
          <a:pPr marL="0" marR="0" lvl="0" indent="0" algn="ctr" defTabSz="914400" eaLnBrk="1" fontAlgn="auto" latinLnBrk="0" hangingPunct="1">
            <a:lnSpc>
              <a:spcPct val="100000"/>
            </a:lnSpc>
            <a:spcBef>
              <a:spcPct val="0"/>
            </a:spcBef>
            <a:spcAft>
              <a:spcPts val="0"/>
            </a:spcAft>
            <a:buClrTx/>
            <a:buSzTx/>
            <a:buFontTx/>
            <a:buNone/>
            <a:tabLst/>
            <a:defRPr/>
          </a:pPr>
          <a:r>
            <a:rPr lang="en-US" sz="1200" kern="1200" baseline="0" dirty="0"/>
            <a:t>Director: </a:t>
          </a:r>
          <a:r>
            <a:rPr lang="en-US" sz="1200" b="1" kern="1200" dirty="0">
              <a:solidFill>
                <a:schemeClr val="bg1">
                  <a:lumMod val="95000"/>
                </a:schemeClr>
              </a:solidFill>
            </a:rPr>
            <a:t>Santiago Chavez</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baseline="0" dirty="0">
            <a:solidFill>
              <a:schemeClr val="bg1"/>
            </a:solidFill>
          </a:endParaRPr>
        </a:p>
        <a:p>
          <a:pPr marL="0" lvl="0" algn="ctr" defTabSz="533400">
            <a:lnSpc>
              <a:spcPct val="90000"/>
            </a:lnSpc>
            <a:spcBef>
              <a:spcPct val="0"/>
            </a:spcBef>
            <a:spcAft>
              <a:spcPct val="35000"/>
            </a:spcAft>
            <a:buNone/>
          </a:pPr>
          <a:r>
            <a:rPr lang="en-US" sz="1200" kern="1200" baseline="0" dirty="0"/>
            <a:t>Deputy Director:  Michael O’Melia </a:t>
          </a:r>
          <a:endParaRPr lang="en-US" sz="1200" kern="1200" dirty="0"/>
        </a:p>
      </dsp:txBody>
      <dsp:txXfrm>
        <a:off x="35994" y="3721958"/>
        <a:ext cx="1461926" cy="1896629"/>
      </dsp:txXfrm>
    </dsp:sp>
    <dsp:sp modelId="{5AFBDEEA-44F9-4D0A-B695-80C0193C9A5A}">
      <dsp:nvSpPr>
        <dsp:cNvPr id="0" name=""/>
        <dsp:cNvSpPr/>
      </dsp:nvSpPr>
      <dsp:spPr>
        <a:xfrm>
          <a:off x="1640115" y="3731938"/>
          <a:ext cx="1199090" cy="189275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Revenue Processing Division</a:t>
          </a:r>
        </a:p>
        <a:p>
          <a:pPr marL="0" lvl="0" indent="0" algn="ctr" defTabSz="533400">
            <a:lnSpc>
              <a:spcPct val="90000"/>
            </a:lnSpc>
            <a:spcBef>
              <a:spcPct val="0"/>
            </a:spcBef>
            <a:spcAft>
              <a:spcPct val="35000"/>
            </a:spcAft>
            <a:buNone/>
          </a:pPr>
          <a:br>
            <a:rPr lang="en-US" sz="1200" kern="1200" dirty="0"/>
          </a:br>
          <a:r>
            <a:rPr lang="en-US" sz="1200" kern="1200" dirty="0"/>
            <a:t>Director</a:t>
          </a:r>
          <a:r>
            <a:rPr lang="en-US" sz="1200" kern="1200" dirty="0">
              <a:solidFill>
                <a:schemeClr val="bg1"/>
              </a:solidFill>
            </a:rPr>
            <a:t>: </a:t>
          </a:r>
          <a:r>
            <a:rPr lang="en-US" sz="1200" kern="1200" dirty="0">
              <a:solidFill>
                <a:srgbClr val="00B050"/>
              </a:solidFill>
            </a:rPr>
            <a:t> </a:t>
          </a:r>
        </a:p>
        <a:p>
          <a:pPr marL="0" lvl="0" indent="0" algn="ctr" defTabSz="533400">
            <a:lnSpc>
              <a:spcPct val="90000"/>
            </a:lnSpc>
            <a:spcBef>
              <a:spcPct val="0"/>
            </a:spcBef>
            <a:spcAft>
              <a:spcPct val="35000"/>
            </a:spcAft>
            <a:buNone/>
          </a:pPr>
          <a:r>
            <a:rPr lang="en-US" sz="1200" kern="1200" dirty="0">
              <a:solidFill>
                <a:schemeClr val="bg1"/>
              </a:solidFill>
            </a:rPr>
            <a:t>Charlene Trujillo</a:t>
          </a:r>
        </a:p>
        <a:p>
          <a:pPr marL="0" lvl="0" indent="0" algn="ctr" defTabSz="533400">
            <a:lnSpc>
              <a:spcPct val="90000"/>
            </a:lnSpc>
            <a:spcBef>
              <a:spcPct val="0"/>
            </a:spcBef>
            <a:spcAft>
              <a:spcPct val="35000"/>
            </a:spcAft>
            <a:buNone/>
          </a:pPr>
          <a:endParaRPr lang="en-US" sz="1200" kern="1200" dirty="0">
            <a:solidFill>
              <a:schemeClr val="bg1"/>
            </a:solidFill>
          </a:endParaRPr>
        </a:p>
        <a:p>
          <a:pPr marL="0" lvl="0" indent="0" algn="ctr" defTabSz="533400">
            <a:lnSpc>
              <a:spcPct val="90000"/>
            </a:lnSpc>
            <a:spcBef>
              <a:spcPct val="0"/>
            </a:spcBef>
            <a:spcAft>
              <a:spcPct val="35000"/>
            </a:spcAft>
            <a:buNone/>
          </a:pPr>
          <a:r>
            <a:rPr lang="en-US" sz="1200" kern="1200" dirty="0"/>
            <a:t>Deputy </a:t>
          </a:r>
          <a:r>
            <a:rPr lang="en-US" sz="1200" kern="1200" dirty="0">
              <a:solidFill>
                <a:schemeClr val="bg1"/>
              </a:solidFill>
            </a:rPr>
            <a:t>Director:  Rick Lopez</a:t>
          </a:r>
        </a:p>
      </dsp:txBody>
      <dsp:txXfrm>
        <a:off x="1640115" y="3731938"/>
        <a:ext cx="1199090" cy="1892755"/>
      </dsp:txXfrm>
    </dsp:sp>
    <dsp:sp modelId="{3F9B95E6-D02C-44FB-8F54-47DFF1891F67}">
      <dsp:nvSpPr>
        <dsp:cNvPr id="0" name=""/>
        <dsp:cNvSpPr/>
      </dsp:nvSpPr>
      <dsp:spPr>
        <a:xfrm>
          <a:off x="3040672" y="3713335"/>
          <a:ext cx="1513641" cy="1913877"/>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Motor Vehicle Division</a:t>
          </a:r>
          <a:br>
            <a:rPr lang="en-US" sz="1200" kern="1200" dirty="0"/>
          </a:br>
          <a:r>
            <a:rPr lang="en-US" sz="1200" kern="1200" dirty="0"/>
            <a:t>Director:  </a:t>
          </a:r>
          <a:r>
            <a:rPr lang="en-US" sz="1200" kern="1200" dirty="0">
              <a:solidFill>
                <a:schemeClr val="tx1"/>
              </a:solidFill>
            </a:rPr>
            <a:t>Vacant</a:t>
          </a:r>
        </a:p>
        <a:p>
          <a:pPr marL="0" lvl="0" indent="0" algn="ctr" defTabSz="533400">
            <a:lnSpc>
              <a:spcPct val="90000"/>
            </a:lnSpc>
            <a:spcBef>
              <a:spcPct val="0"/>
            </a:spcBef>
            <a:spcAft>
              <a:spcPct val="35000"/>
            </a:spcAft>
            <a:buNone/>
          </a:pPr>
          <a:r>
            <a:rPr lang="en-US" sz="1200" kern="1200" dirty="0"/>
            <a:t>Deputy Director Field Operations:  </a:t>
          </a:r>
          <a:r>
            <a:rPr lang="en-US" sz="1200" kern="1200" dirty="0">
              <a:solidFill>
                <a:schemeClr val="bg1"/>
              </a:solidFill>
            </a:rPr>
            <a:t>Htet Gonzales</a:t>
          </a:r>
          <a:endParaRPr lang="en-US" sz="1200" kern="1200" dirty="0"/>
        </a:p>
        <a:p>
          <a:pPr marL="0" lvl="0" indent="0" algn="ctr" defTabSz="533400">
            <a:lnSpc>
              <a:spcPct val="90000"/>
            </a:lnSpc>
            <a:spcBef>
              <a:spcPct val="0"/>
            </a:spcBef>
            <a:spcAft>
              <a:spcPct val="35000"/>
            </a:spcAft>
            <a:buNone/>
          </a:pPr>
          <a:r>
            <a:rPr lang="en-US" sz="1200" kern="1200" dirty="0"/>
            <a:t>Deputy Director Central Admin: Gerasimos Razatos</a:t>
          </a:r>
          <a:endParaRPr lang="en-US" sz="1200" kern="1200" dirty="0">
            <a:solidFill>
              <a:srgbClr val="FF0000"/>
            </a:solidFill>
          </a:endParaRPr>
        </a:p>
      </dsp:txBody>
      <dsp:txXfrm>
        <a:off x="3040672" y="3713335"/>
        <a:ext cx="1513641" cy="1913877"/>
      </dsp:txXfrm>
    </dsp:sp>
    <dsp:sp modelId="{06B8312D-F4A8-445E-B107-27641DA501E2}">
      <dsp:nvSpPr>
        <dsp:cNvPr id="0" name=""/>
        <dsp:cNvSpPr/>
      </dsp:nvSpPr>
      <dsp:spPr>
        <a:xfrm>
          <a:off x="4760644" y="3703378"/>
          <a:ext cx="1430921" cy="193378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Tax  Fraud Investigation</a:t>
          </a:r>
        </a:p>
        <a:p>
          <a:pPr marL="0" lvl="0" indent="0" algn="ctr" defTabSz="533400">
            <a:lnSpc>
              <a:spcPct val="90000"/>
            </a:lnSpc>
            <a:spcBef>
              <a:spcPct val="0"/>
            </a:spcBef>
            <a:spcAft>
              <a:spcPct val="35000"/>
            </a:spcAft>
            <a:buNone/>
          </a:pPr>
          <a:br>
            <a:rPr lang="en-US" sz="1200" kern="1200" dirty="0"/>
          </a:br>
          <a:r>
            <a:rPr lang="en-US" sz="1200" kern="1200" dirty="0"/>
            <a:t>Director: Vince Mares</a:t>
          </a:r>
        </a:p>
        <a:p>
          <a:pPr marL="0" lvl="0" indent="0" algn="ctr" defTabSz="533400">
            <a:lnSpc>
              <a:spcPct val="90000"/>
            </a:lnSpc>
            <a:spcBef>
              <a:spcPct val="0"/>
            </a:spcBef>
            <a:spcAft>
              <a:spcPct val="35000"/>
            </a:spcAft>
            <a:buNone/>
          </a:pPr>
          <a:br>
            <a:rPr lang="en-US" sz="1200" kern="1200" dirty="0"/>
          </a:br>
          <a:r>
            <a:rPr lang="en-US" sz="1200" kern="1200" dirty="0"/>
            <a:t>Deputy Director: </a:t>
          </a:r>
          <a:r>
            <a:rPr lang="en-US" sz="1200" b="1" kern="1200" dirty="0">
              <a:solidFill>
                <a:schemeClr val="bg1"/>
              </a:solidFill>
            </a:rPr>
            <a:t>Greg McCormick</a:t>
          </a:r>
        </a:p>
      </dsp:txBody>
      <dsp:txXfrm>
        <a:off x="4760644" y="3703378"/>
        <a:ext cx="1430921" cy="1933785"/>
      </dsp:txXfrm>
    </dsp:sp>
    <dsp:sp modelId="{599EC8A7-784D-4CF4-956B-8E5FE28C952D}">
      <dsp:nvSpPr>
        <dsp:cNvPr id="0" name=""/>
        <dsp:cNvSpPr/>
      </dsp:nvSpPr>
      <dsp:spPr>
        <a:xfrm>
          <a:off x="6425457" y="3727147"/>
          <a:ext cx="1331465" cy="1896025"/>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Information Technology</a:t>
          </a:r>
        </a:p>
        <a:p>
          <a:pPr marL="0" lvl="0" indent="0" algn="ctr" defTabSz="533400">
            <a:lnSpc>
              <a:spcPct val="90000"/>
            </a:lnSpc>
            <a:spcBef>
              <a:spcPct val="0"/>
            </a:spcBef>
            <a:spcAft>
              <a:spcPct val="35000"/>
            </a:spcAft>
            <a:buNone/>
          </a:pPr>
          <a:br>
            <a:rPr lang="en-US" sz="1200" kern="1200" dirty="0"/>
          </a:br>
          <a:r>
            <a:rPr lang="en-US" sz="1200" kern="1200" dirty="0"/>
            <a:t>CIO:  Mike Baca</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Deputy CIO:  Darshana Kanabar </a:t>
          </a:r>
          <a:br>
            <a:rPr lang="en-US" sz="1200" kern="1200" dirty="0"/>
          </a:br>
          <a:endParaRPr lang="en-US" sz="1200" kern="1200" dirty="0"/>
        </a:p>
      </dsp:txBody>
      <dsp:txXfrm>
        <a:off x="6425457" y="3727147"/>
        <a:ext cx="1331465" cy="1896025"/>
      </dsp:txXfrm>
    </dsp:sp>
    <dsp:sp modelId="{3BEB44FF-3B5E-42FC-BDCC-734D7F6A2274}">
      <dsp:nvSpPr>
        <dsp:cNvPr id="0" name=""/>
        <dsp:cNvSpPr/>
      </dsp:nvSpPr>
      <dsp:spPr>
        <a:xfrm>
          <a:off x="7967787" y="3714448"/>
          <a:ext cx="1250869" cy="1916900"/>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br>
            <a:rPr lang="en-US" sz="1200" kern="1200" dirty="0"/>
          </a:br>
          <a:r>
            <a:rPr lang="en-US" sz="1200" b="1" kern="1200" dirty="0"/>
            <a:t>Administrative Services</a:t>
          </a:r>
          <a:endParaRPr lang="en-US" sz="1200" kern="1200" dirty="0"/>
        </a:p>
        <a:p>
          <a:pPr marL="0" lvl="0" indent="0" algn="ctr" defTabSz="533400">
            <a:lnSpc>
              <a:spcPct val="90000"/>
            </a:lnSpc>
            <a:spcBef>
              <a:spcPct val="0"/>
            </a:spcBef>
            <a:spcAft>
              <a:spcPct val="35000"/>
            </a:spcAft>
            <a:buNone/>
          </a:pPr>
          <a:r>
            <a:rPr lang="en-US" sz="1200" kern="1200" dirty="0"/>
            <a:t>Director:  </a:t>
          </a:r>
        </a:p>
        <a:p>
          <a:pPr marL="0" lvl="0" indent="0" algn="ctr" defTabSz="533400">
            <a:lnSpc>
              <a:spcPct val="90000"/>
            </a:lnSpc>
            <a:spcBef>
              <a:spcPct val="0"/>
            </a:spcBef>
            <a:spcAft>
              <a:spcPct val="35000"/>
            </a:spcAft>
            <a:buNone/>
          </a:pPr>
          <a:r>
            <a:rPr lang="en-US" sz="1200" kern="1200" dirty="0">
              <a:solidFill>
                <a:schemeClr val="bg1"/>
              </a:solidFill>
            </a:rPr>
            <a:t>Denise Irion</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Deputy Director: Miranda Ntoko</a:t>
          </a:r>
          <a:endParaRPr lang="en-US" sz="1200" kern="1200" dirty="0">
            <a:solidFill>
              <a:srgbClr val="FF0000"/>
            </a:solidFill>
          </a:endParaRPr>
        </a:p>
      </dsp:txBody>
      <dsp:txXfrm>
        <a:off x="7967787" y="3714448"/>
        <a:ext cx="1250869" cy="1916900"/>
      </dsp:txXfrm>
    </dsp:sp>
    <dsp:sp modelId="{CD28EE2E-A8D3-49C1-9D0D-2FB5B18FD06C}">
      <dsp:nvSpPr>
        <dsp:cNvPr id="0" name=""/>
        <dsp:cNvSpPr/>
      </dsp:nvSpPr>
      <dsp:spPr>
        <a:xfrm>
          <a:off x="9411009" y="3714448"/>
          <a:ext cx="1375111" cy="1930103"/>
        </a:xfrm>
        <a:prstGeom prst="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Audit &amp; Compliance</a:t>
          </a:r>
        </a:p>
        <a:p>
          <a:pPr marL="0" lvl="0" indent="0" algn="ctr" defTabSz="533400">
            <a:lnSpc>
              <a:spcPct val="90000"/>
            </a:lnSpc>
            <a:spcBef>
              <a:spcPct val="0"/>
            </a:spcBef>
            <a:spcAft>
              <a:spcPct val="35000"/>
            </a:spcAft>
            <a:buNone/>
          </a:pPr>
          <a:r>
            <a:rPr lang="en-US" sz="1200" kern="1200" dirty="0"/>
            <a:t>Director: </a:t>
          </a:r>
          <a:r>
            <a:rPr lang="en-US" sz="1200" kern="1200" dirty="0">
              <a:solidFill>
                <a:schemeClr val="bg1"/>
              </a:solidFill>
            </a:rPr>
            <a:t>Aysha Mora</a:t>
          </a:r>
        </a:p>
        <a:p>
          <a:pPr marL="0" lvl="0" indent="0" algn="ctr" defTabSz="533400">
            <a:lnSpc>
              <a:spcPct val="90000"/>
            </a:lnSpc>
            <a:spcBef>
              <a:spcPct val="0"/>
            </a:spcBef>
            <a:spcAft>
              <a:spcPct val="35000"/>
            </a:spcAft>
            <a:buNone/>
          </a:pPr>
          <a:r>
            <a:rPr lang="en-US" sz="1200" kern="1200" dirty="0"/>
            <a:t>Deputy Director: Audit: Aaron Brown</a:t>
          </a:r>
        </a:p>
        <a:p>
          <a:pPr marL="0" lvl="0" indent="0" algn="ctr" defTabSz="533400">
            <a:lnSpc>
              <a:spcPct val="90000"/>
            </a:lnSpc>
            <a:spcBef>
              <a:spcPct val="0"/>
            </a:spcBef>
            <a:spcAft>
              <a:spcPct val="35000"/>
            </a:spcAft>
            <a:buNone/>
          </a:pPr>
          <a:r>
            <a:rPr lang="en-US" sz="1200" kern="1200" dirty="0"/>
            <a:t>Deputy Director: Compliance:  </a:t>
          </a:r>
          <a:r>
            <a:rPr lang="en-US" sz="1200" kern="1200" dirty="0">
              <a:solidFill>
                <a:schemeClr val="tx1"/>
              </a:solidFill>
            </a:rPr>
            <a:t>Vacant</a:t>
          </a:r>
        </a:p>
      </dsp:txBody>
      <dsp:txXfrm>
        <a:off x="9411009" y="3714448"/>
        <a:ext cx="1375111" cy="19301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E0BDD4-F2BE-4558-A4CD-5F8B79920498}"/>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01D228-8581-4641-A932-DF1060F7D438}"/>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19559E4-25CF-4A75-B8E8-975E1F5843E6}" type="datetimeFigureOut">
              <a:rPr lang="en-US" smtClean="0"/>
              <a:t>4/5/21</a:t>
            </a:fld>
            <a:endParaRPr lang="en-US"/>
          </a:p>
        </p:txBody>
      </p:sp>
      <p:sp>
        <p:nvSpPr>
          <p:cNvPr id="4" name="Footer Placeholder 3">
            <a:extLst>
              <a:ext uri="{FF2B5EF4-FFF2-40B4-BE49-F238E27FC236}">
                <a16:creationId xmlns:a16="http://schemas.microsoft.com/office/drawing/2014/main" id="{D9802A3F-5847-4BC6-9437-638562FD16AC}"/>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E71F13C-A3E5-43AB-B004-8FE1CEAFFACD}"/>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E33BF85-9BEA-448D-BEA7-1DD707BD3475}" type="slidenum">
              <a:rPr lang="en-US" smtClean="0"/>
              <a:t>‹#›</a:t>
            </a:fld>
            <a:endParaRPr lang="en-US"/>
          </a:p>
        </p:txBody>
      </p:sp>
    </p:spTree>
    <p:extLst>
      <p:ext uri="{BB962C8B-B14F-4D97-AF65-F5344CB8AC3E}">
        <p14:creationId xmlns:p14="http://schemas.microsoft.com/office/powerpoint/2010/main" val="14508017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1" tIns="45715" rIns="91431" bIns="45715" rtlCol="0"/>
          <a:lstStyle>
            <a:lvl1pPr algn="r">
              <a:defRPr sz="1200"/>
            </a:lvl1pPr>
          </a:lstStyle>
          <a:p>
            <a:fld id="{7EBEDBD7-CA43-4358-9FFE-4356C568DD4E}" type="datetimeFigureOut">
              <a:rPr lang="en-US" smtClean="0"/>
              <a:t>4/5/21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5" y="4421189"/>
            <a:ext cx="5619750" cy="4189412"/>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5"/>
            <a:ext cx="3043238" cy="465138"/>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31" tIns="45715" rIns="91431" bIns="45715" rtlCol="0" anchor="b"/>
          <a:lstStyle>
            <a:lvl1pPr algn="r">
              <a:defRPr sz="1200"/>
            </a:lvl1pPr>
          </a:lstStyle>
          <a:p>
            <a:fld id="{BEF448CC-6259-4DCE-B737-94A3A19FF29D}" type="slidenum">
              <a:rPr lang="en-US" smtClean="0"/>
              <a:t>‹#›</a:t>
            </a:fld>
            <a:endParaRPr lang="en-US" dirty="0"/>
          </a:p>
        </p:txBody>
      </p:sp>
    </p:spTree>
    <p:extLst>
      <p:ext uri="{BB962C8B-B14F-4D97-AF65-F5344CB8AC3E}">
        <p14:creationId xmlns:p14="http://schemas.microsoft.com/office/powerpoint/2010/main" val="23090340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F448CC-6259-4DCE-B737-94A3A19FF29D}" type="slidenum">
              <a:rPr lang="en-US" smtClean="0"/>
              <a:t>1</a:t>
            </a:fld>
            <a:endParaRPr lang="en-US" dirty="0"/>
          </a:p>
        </p:txBody>
      </p:sp>
    </p:spTree>
    <p:extLst>
      <p:ext uri="{BB962C8B-B14F-4D97-AF65-F5344CB8AC3E}">
        <p14:creationId xmlns:p14="http://schemas.microsoft.com/office/powerpoint/2010/main" val="95628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448CC-6259-4DCE-B737-94A3A19FF29D}" type="slidenum">
              <a:rPr lang="en-US" smtClean="0"/>
              <a:t>2</a:t>
            </a:fld>
            <a:endParaRPr lang="en-US" dirty="0"/>
          </a:p>
        </p:txBody>
      </p:sp>
    </p:spTree>
    <p:extLst>
      <p:ext uri="{BB962C8B-B14F-4D97-AF65-F5344CB8AC3E}">
        <p14:creationId xmlns:p14="http://schemas.microsoft.com/office/powerpoint/2010/main" val="424083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B4DC5F-5E88-443A-9870-C89246C8482E}" type="slidenum">
              <a:rPr lang="en-US" smtClean="0"/>
              <a:t>8</a:t>
            </a:fld>
            <a:endParaRPr lang="en-US" dirty="0"/>
          </a:p>
        </p:txBody>
      </p:sp>
    </p:spTree>
    <p:extLst>
      <p:ext uri="{BB962C8B-B14F-4D97-AF65-F5344CB8AC3E}">
        <p14:creationId xmlns:p14="http://schemas.microsoft.com/office/powerpoint/2010/main" val="43885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B4DC5F-5E88-443A-9870-C89246C8482E}" type="slidenum">
              <a:rPr lang="en-US" smtClean="0"/>
              <a:t>9</a:t>
            </a:fld>
            <a:endParaRPr lang="en-US" dirty="0"/>
          </a:p>
        </p:txBody>
      </p:sp>
    </p:spTree>
    <p:extLst>
      <p:ext uri="{BB962C8B-B14F-4D97-AF65-F5344CB8AC3E}">
        <p14:creationId xmlns:p14="http://schemas.microsoft.com/office/powerpoint/2010/main" val="274741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F448CC-6259-4DCE-B737-94A3A19FF29D}" type="slidenum">
              <a:rPr lang="en-US" smtClean="0"/>
              <a:t>13</a:t>
            </a:fld>
            <a:endParaRPr lang="en-US" dirty="0"/>
          </a:p>
        </p:txBody>
      </p:sp>
    </p:spTree>
    <p:extLst>
      <p:ext uri="{BB962C8B-B14F-4D97-AF65-F5344CB8AC3E}">
        <p14:creationId xmlns:p14="http://schemas.microsoft.com/office/powerpoint/2010/main" val="57697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14314">
              <a:defRPr/>
            </a:pPr>
            <a:r>
              <a:rPr lang="en-US" dirty="0">
                <a:highlight>
                  <a:srgbClr val="FFFF00"/>
                </a:highlight>
              </a:rPr>
              <a:t>NMSCPA Meet &amp; Greet Luncheon April 26</a:t>
            </a:r>
            <a:r>
              <a:rPr lang="en-US" baseline="30000" dirty="0">
                <a:highlight>
                  <a:srgbClr val="FFFF00"/>
                </a:highlight>
              </a:rPr>
              <a:t>th</a:t>
            </a:r>
            <a:r>
              <a:rPr lang="en-US" dirty="0">
                <a:highlight>
                  <a:srgbClr val="FFFF00"/>
                </a:highlight>
              </a:rPr>
              <a:t>- all invited to participate!</a:t>
            </a:r>
          </a:p>
          <a:p>
            <a:endParaRPr lang="en-US" dirty="0"/>
          </a:p>
        </p:txBody>
      </p:sp>
      <p:sp>
        <p:nvSpPr>
          <p:cNvPr id="4" name="Slide Number Placeholder 3"/>
          <p:cNvSpPr>
            <a:spLocks noGrp="1"/>
          </p:cNvSpPr>
          <p:nvPr>
            <p:ph type="sldNum" sz="quarter" idx="5"/>
          </p:nvPr>
        </p:nvSpPr>
        <p:spPr/>
        <p:txBody>
          <a:bodyPr/>
          <a:lstStyle/>
          <a:p>
            <a:fld id="{BEF448CC-6259-4DCE-B737-94A3A19FF29D}" type="slidenum">
              <a:rPr lang="en-US" smtClean="0"/>
              <a:t>25</a:t>
            </a:fld>
            <a:endParaRPr lang="en-US" dirty="0"/>
          </a:p>
        </p:txBody>
      </p:sp>
    </p:spTree>
    <p:extLst>
      <p:ext uri="{BB962C8B-B14F-4D97-AF65-F5344CB8AC3E}">
        <p14:creationId xmlns:p14="http://schemas.microsoft.com/office/powerpoint/2010/main" val="13391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3"/>
            <a:ext cx="10058400" cy="2593975"/>
          </a:xfrm>
        </p:spPr>
        <p:txBody>
          <a:bodyPr anchor="b"/>
          <a:lstStyle>
            <a:lvl1pPr>
              <a:defRPr sz="49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DB7BB-9884-4E31-A3FC-ABFD19CAFC15}" type="datetime1">
              <a:rPr lang="en-US" smtClean="0"/>
              <a:t>4/5/21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742D4B-6B07-4FD8-A4DF-61FD3B22C493}" type="datetime1">
              <a:rPr lang="en-US" smtClean="0"/>
              <a:t>4/5/21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F4A99C-B2F6-4259-8909-31762F271083}" type="datetime1">
              <a:rPr lang="en-US" smtClean="0"/>
              <a:t>4/5/21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7817D4-565A-41D2-B1CC-76CC0FB3DA6D}" type="datetime1">
              <a:rPr lang="en-US" smtClean="0"/>
              <a:t>4/5/21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5486400"/>
            <a:ext cx="10212916" cy="1168400"/>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963086" y="3852863"/>
            <a:ext cx="8180916" cy="1633538"/>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47E79F-C226-42FF-8691-8E6B169F40B4}" type="datetime1">
              <a:rPr lang="en-US" smtClean="0"/>
              <a:t>4/5/21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E4066E-FEDA-46B5-A0E5-18169EB0BBFD}" type="datetime1">
              <a:rPr lang="en-US" smtClean="0"/>
              <a:t>4/5/21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15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66089-105C-4B0E-9C5B-704F26430620}" type="datetime1">
              <a:rPr lang="en-US" smtClean="0"/>
              <a:t>4/5/21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509C4C-763D-431F-BF9D-574AA05EB7B5}" type="datetime1">
              <a:rPr lang="en-US" smtClean="0"/>
              <a:t>4/5/21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FE4AF-A01A-471D-A331-0256AB8E5FF5}" type="datetime1">
              <a:rPr lang="en-US" smtClean="0"/>
              <a:t>4/5/21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A4E3A2-E195-471B-80F5-3BAC0AC50A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1650" b="1"/>
            </a:lvl1pPr>
          </a:lstStyle>
          <a:p>
            <a:r>
              <a:rPr lang="en-US"/>
              <a:t>Click to edit Master title style</a:t>
            </a:r>
            <a:endParaRPr lang="en-US" dirty="0"/>
          </a:p>
        </p:txBody>
      </p:sp>
      <p:sp>
        <p:nvSpPr>
          <p:cNvPr id="4" name="Text Placeholder 3"/>
          <p:cNvSpPr>
            <a:spLocks noGrp="1"/>
          </p:cNvSpPr>
          <p:nvPr>
            <p:ph type="body" sz="half" idx="2"/>
          </p:nvPr>
        </p:nvSpPr>
        <p:spPr>
          <a:xfrm>
            <a:off x="406401" y="6096000"/>
            <a:ext cx="10363201" cy="6096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CB9CFDD-68BF-43AF-830D-14D0AC0625B0}" type="datetime1">
              <a:rPr lang="en-US" smtClean="0"/>
              <a:t>4/5/21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A4E3A2-E195-471B-80F5-3BAC0AC50A29}"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165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9BC25852-73CA-461C-A3BD-0A1DB778890D}" type="datetime1">
              <a:rPr lang="en-US" smtClean="0"/>
              <a:t>4/5/21</a:t>
            </a:fld>
            <a:endParaRPr lang="en-US" dirty="0"/>
          </a:p>
        </p:txBody>
      </p:sp>
      <p:sp>
        <p:nvSpPr>
          <p:cNvPr id="9" name="Slide Number Placeholder 8"/>
          <p:cNvSpPr>
            <a:spLocks noGrp="1"/>
          </p:cNvSpPr>
          <p:nvPr>
            <p:ph type="sldNum" sz="quarter" idx="11"/>
          </p:nvPr>
        </p:nvSpPr>
        <p:spPr/>
        <p:txBody>
          <a:bodyPr/>
          <a:lstStyle/>
          <a:p>
            <a:fld id="{E9A4E3A2-E195-471B-80F5-3BAC0AC50A29}"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350">
                <a:solidFill>
                  <a:srgbClr val="FFFFFF"/>
                </a:solidFill>
              </a:defRPr>
            </a:lvl1pPr>
          </a:lstStyle>
          <a:p>
            <a:fld id="{E9A4E3A2-E195-471B-80F5-3BAC0AC50A29}" type="slidenum">
              <a:rPr lang="en-US" smtClean="0"/>
              <a:t>‹#›</a:t>
            </a:fld>
            <a:endParaRPr lang="en-US" dirty="0"/>
          </a:p>
        </p:txBody>
      </p:sp>
      <p:sp>
        <p:nvSpPr>
          <p:cNvPr id="5" name="Footer Placeholder 4"/>
          <p:cNvSpPr>
            <a:spLocks noGrp="1"/>
          </p:cNvSpPr>
          <p:nvPr>
            <p:ph type="ftr" sz="quarter" idx="3"/>
          </p:nvPr>
        </p:nvSpPr>
        <p:spPr>
          <a:xfrm rot="16200000">
            <a:off x="10510429" y="3987800"/>
            <a:ext cx="2367281" cy="487680"/>
          </a:xfrm>
          <a:prstGeom prst="rect">
            <a:avLst/>
          </a:prstGeom>
        </p:spPr>
        <p:txBody>
          <a:bodyPr vert="horz" lIns="91440" tIns="45720" rIns="91440" bIns="45720" rtlCol="0" anchor="ctr"/>
          <a:lstStyle>
            <a:lvl1pPr algn="r">
              <a:defRPr sz="900">
                <a:solidFill>
                  <a:schemeClr val="bg2"/>
                </a:solidFill>
              </a:defRPr>
            </a:lvl1pPr>
          </a:lstStyle>
          <a:p>
            <a:endParaRPr lang="en-US" dirty="0"/>
          </a:p>
        </p:txBody>
      </p:sp>
      <p:sp>
        <p:nvSpPr>
          <p:cNvPr id="4" name="Date Placeholder 3"/>
          <p:cNvSpPr>
            <a:spLocks noGrp="1"/>
          </p:cNvSpPr>
          <p:nvPr>
            <p:ph type="dt" sz="half" idx="2"/>
          </p:nvPr>
        </p:nvSpPr>
        <p:spPr>
          <a:xfrm rot="16200000">
            <a:off x="10474870" y="1584960"/>
            <a:ext cx="2438399" cy="487680"/>
          </a:xfrm>
          <a:prstGeom prst="rect">
            <a:avLst/>
          </a:prstGeom>
        </p:spPr>
        <p:txBody>
          <a:bodyPr vert="horz" lIns="91440" tIns="45720" rIns="91440" bIns="45720" rtlCol="0" anchor="ctr"/>
          <a:lstStyle>
            <a:lvl1pPr algn="l">
              <a:defRPr sz="900">
                <a:solidFill>
                  <a:schemeClr val="bg2"/>
                </a:solidFill>
              </a:defRPr>
            </a:lvl1pPr>
          </a:lstStyle>
          <a:p>
            <a:fld id="{8B78BF1A-0E3B-475C-B630-A5DFB57CBF35}" type="datetime1">
              <a:rPr lang="en-US" smtClean="0"/>
              <a:t>4/5/21</a:t>
            </a:fld>
            <a:endParaRPr lang="en-US" dirty="0"/>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hf hdr="0" ftr="0" dt="0"/>
  <p:txStyles>
    <p:title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p:titleStyle>
    <p:bodyStyle>
      <a:lvl1pPr marL="257175" indent="-171450" algn="l" defTabSz="685800" rtl="0" eaLnBrk="1" latinLnBrk="0" hangingPunct="1">
        <a:spcBef>
          <a:spcPct val="20000"/>
        </a:spcBef>
        <a:buClr>
          <a:schemeClr val="accent1"/>
        </a:buClr>
        <a:buFont typeface="Arial" pitchFamily="34" charset="0"/>
        <a:buChar char="•"/>
        <a:defRPr sz="1650" kern="1200">
          <a:solidFill>
            <a:schemeClr val="tx1"/>
          </a:solidFill>
          <a:latin typeface="+mn-lt"/>
          <a:ea typeface="+mn-ea"/>
          <a:cs typeface="+mn-cs"/>
        </a:defRPr>
      </a:lvl1pPr>
      <a:lvl2pPr marL="480060" indent="-171450" algn="l" defTabSz="685800" rtl="0" eaLnBrk="1" latinLnBrk="0" hangingPunct="1">
        <a:spcBef>
          <a:spcPct val="20000"/>
        </a:spcBef>
        <a:buClr>
          <a:schemeClr val="accent2"/>
        </a:buClr>
        <a:buFont typeface="Arial" pitchFamily="34" charset="0"/>
        <a:buChar char="•"/>
        <a:defRPr sz="1500" kern="1200">
          <a:solidFill>
            <a:schemeClr val="tx1"/>
          </a:solidFill>
          <a:latin typeface="+mn-lt"/>
          <a:ea typeface="+mn-ea"/>
          <a:cs typeface="+mn-cs"/>
        </a:defRPr>
      </a:lvl2pPr>
      <a:lvl3pPr marL="754380" indent="-171450" algn="l" defTabSz="685800" rtl="0" eaLnBrk="1" latinLnBrk="0" hangingPunct="1">
        <a:spcBef>
          <a:spcPct val="20000"/>
        </a:spcBef>
        <a:buClr>
          <a:schemeClr val="accent3"/>
        </a:buClr>
        <a:buFont typeface="Arial" pitchFamily="34" charset="0"/>
        <a:buChar char="•"/>
        <a:defRPr sz="1350" kern="1200">
          <a:solidFill>
            <a:schemeClr val="tx1"/>
          </a:solidFill>
          <a:latin typeface="+mn-lt"/>
          <a:ea typeface="+mn-ea"/>
          <a:cs typeface="+mn-cs"/>
        </a:defRPr>
      </a:lvl3pPr>
      <a:lvl4pPr marL="960120" indent="-171450" algn="l" defTabSz="685800"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4pPr>
      <a:lvl5pPr marL="1165860" indent="-171450" algn="l" defTabSz="685800" rtl="0" eaLnBrk="1" latinLnBrk="0" hangingPunct="1">
        <a:spcBef>
          <a:spcPct val="20000"/>
        </a:spcBef>
        <a:buClr>
          <a:schemeClr val="accent5"/>
        </a:buClr>
        <a:buFont typeface="Arial" pitchFamily="34" charset="0"/>
        <a:buChar char="•"/>
        <a:defRPr sz="1050" kern="1200" baseline="0">
          <a:solidFill>
            <a:schemeClr val="tx1"/>
          </a:solidFill>
          <a:latin typeface="+mn-lt"/>
          <a:ea typeface="+mn-ea"/>
          <a:cs typeface="+mn-cs"/>
        </a:defRPr>
      </a:lvl5pPr>
      <a:lvl6pPr marL="1303020" indent="-137160" algn="l" defTabSz="685800"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40180" indent="-137160" algn="l" defTabSz="685800"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7340" indent="-137160" algn="l" defTabSz="685800"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4500" indent="-137160" algn="l" defTabSz="685800"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ax.newmexico.gov/gross-receipts-tax-historic-rate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ax.newmexico.gov/crs-redesign-project.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tephanieS.Clarke@state.nm.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www.tax.newmexico.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918D-CB3B-42E7-96FE-B0C1222DE02A}"/>
              </a:ext>
            </a:extLst>
          </p:cNvPr>
          <p:cNvSpPr>
            <a:spLocks noGrp="1"/>
          </p:cNvSpPr>
          <p:nvPr>
            <p:ph type="ctrTitle"/>
          </p:nvPr>
        </p:nvSpPr>
        <p:spPr>
          <a:xfrm>
            <a:off x="134224" y="2991407"/>
            <a:ext cx="10981188" cy="3014136"/>
          </a:xfrm>
        </p:spPr>
        <p:txBody>
          <a:bodyPr/>
          <a:lstStyle/>
          <a:p>
            <a:pPr algn="ctr"/>
            <a:r>
              <a:rPr lang="en-US" sz="3200" dirty="0"/>
              <a:t>Presentation to the </a:t>
            </a:r>
            <a:br>
              <a:rPr lang="en-US" sz="3200" dirty="0"/>
            </a:br>
            <a:r>
              <a:rPr lang="en-US" sz="3200" dirty="0"/>
              <a:t>Association of Governmental Accountants</a:t>
            </a:r>
            <a:br>
              <a:rPr lang="en-US" sz="3200" dirty="0"/>
            </a:br>
            <a:r>
              <a:rPr lang="en-US" sz="3200" dirty="0"/>
              <a:t>New Mexico Chapter</a:t>
            </a:r>
            <a:br>
              <a:rPr lang="en-US" sz="3200" dirty="0"/>
            </a:br>
            <a:br>
              <a:rPr lang="en-US" sz="3200" dirty="0"/>
            </a:br>
            <a:r>
              <a:rPr lang="en-US" sz="3200" dirty="0"/>
              <a:t>2021 Legislative Session Review, and Tax and Fiscal Update</a:t>
            </a:r>
            <a:br>
              <a:rPr lang="en-US" sz="3200" dirty="0"/>
            </a:br>
            <a:br>
              <a:rPr lang="en-US" sz="2400" dirty="0"/>
            </a:br>
            <a:r>
              <a:rPr lang="en-US" sz="2400" dirty="0"/>
              <a:t>April 6, 2021</a:t>
            </a:r>
            <a:endParaRPr lang="en-US" dirty="0"/>
          </a:p>
        </p:txBody>
      </p:sp>
      <p:sp>
        <p:nvSpPr>
          <p:cNvPr id="3" name="Subtitle 2">
            <a:extLst>
              <a:ext uri="{FF2B5EF4-FFF2-40B4-BE49-F238E27FC236}">
                <a16:creationId xmlns:a16="http://schemas.microsoft.com/office/drawing/2014/main" id="{587080AE-ACDB-4415-A97B-743AEDE63E4C}"/>
              </a:ext>
            </a:extLst>
          </p:cNvPr>
          <p:cNvSpPr>
            <a:spLocks noGrp="1"/>
          </p:cNvSpPr>
          <p:nvPr>
            <p:ph type="subTitle" idx="1"/>
          </p:nvPr>
        </p:nvSpPr>
        <p:spPr>
          <a:xfrm>
            <a:off x="134224" y="5851385"/>
            <a:ext cx="10981188" cy="1066800"/>
          </a:xfrm>
        </p:spPr>
        <p:txBody>
          <a:bodyPr>
            <a:normAutofit/>
          </a:bodyPr>
          <a:lstStyle/>
          <a:p>
            <a:endParaRPr lang="en-US" sz="1800" dirty="0"/>
          </a:p>
          <a:p>
            <a:pPr algn="ctr"/>
            <a:r>
              <a:rPr lang="en-US" sz="1800" dirty="0"/>
              <a:t>Stephanie Schardin Clarke, Secretary of Taxation and Revenue</a:t>
            </a:r>
          </a:p>
        </p:txBody>
      </p:sp>
      <p:pic>
        <p:nvPicPr>
          <p:cNvPr id="7" name="Picture 6">
            <a:extLst>
              <a:ext uri="{FF2B5EF4-FFF2-40B4-BE49-F238E27FC236}">
                <a16:creationId xmlns:a16="http://schemas.microsoft.com/office/drawing/2014/main" id="{D55F08B7-4A8E-4981-B58F-F3454126FBB6}"/>
              </a:ext>
            </a:extLst>
          </p:cNvPr>
          <p:cNvPicPr>
            <a:picLocks noChangeAspect="1"/>
          </p:cNvPicPr>
          <p:nvPr/>
        </p:nvPicPr>
        <p:blipFill>
          <a:blip r:embed="rId3"/>
          <a:stretch>
            <a:fillRect/>
          </a:stretch>
        </p:blipFill>
        <p:spPr>
          <a:xfrm>
            <a:off x="0" y="1"/>
            <a:ext cx="11115412" cy="2634142"/>
          </a:xfrm>
          <a:prstGeom prst="rect">
            <a:avLst/>
          </a:prstGeom>
        </p:spPr>
      </p:pic>
    </p:spTree>
    <p:extLst>
      <p:ext uri="{BB962C8B-B14F-4D97-AF65-F5344CB8AC3E}">
        <p14:creationId xmlns:p14="http://schemas.microsoft.com/office/powerpoint/2010/main" val="83892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5D57-8553-4085-ADB5-2DC53D09E76F}"/>
              </a:ext>
            </a:extLst>
          </p:cNvPr>
          <p:cNvSpPr>
            <a:spLocks noGrp="1"/>
          </p:cNvSpPr>
          <p:nvPr>
            <p:ph type="title"/>
          </p:nvPr>
        </p:nvSpPr>
        <p:spPr>
          <a:xfrm>
            <a:off x="609600" y="1668087"/>
            <a:ext cx="10160000" cy="3530137"/>
          </a:xfrm>
        </p:spPr>
        <p:txBody>
          <a:bodyPr/>
          <a:lstStyle/>
          <a:p>
            <a:pPr marL="85725" algn="ctr">
              <a:spcBef>
                <a:spcPct val="20000"/>
              </a:spcBef>
              <a:buClr>
                <a:schemeClr val="accent1"/>
              </a:buClr>
            </a:pPr>
            <a:r>
              <a:rPr lang="en-US" sz="4800" dirty="0">
                <a:ea typeface="+mn-ea"/>
                <a:cs typeface="+mn-cs"/>
              </a:rPr>
              <a:t>Reminder: Changes Already Underway</a:t>
            </a:r>
            <a:br>
              <a:rPr lang="en-US" sz="4800" dirty="0">
                <a:ea typeface="+mn-ea"/>
                <a:cs typeface="+mn-cs"/>
              </a:rPr>
            </a:br>
            <a:r>
              <a:rPr lang="en-US" sz="4800" dirty="0">
                <a:ea typeface="+mn-ea"/>
                <a:cs typeface="+mn-cs"/>
              </a:rPr>
              <a:t>in Tax Administration</a:t>
            </a:r>
            <a:br>
              <a:rPr lang="en-US" sz="4800" dirty="0">
                <a:ea typeface="+mn-ea"/>
                <a:cs typeface="+mn-cs"/>
              </a:rPr>
            </a:br>
            <a:br>
              <a:rPr lang="en-US" sz="4800" dirty="0">
                <a:ea typeface="+mn-ea"/>
                <a:cs typeface="+mn-cs"/>
              </a:rPr>
            </a:br>
            <a:r>
              <a:rPr lang="en-US" sz="4800" dirty="0">
                <a:ea typeface="+mn-ea"/>
                <a:cs typeface="+mn-cs"/>
              </a:rPr>
              <a:t>(Mark your calendars for July 1, 2021)</a:t>
            </a:r>
          </a:p>
        </p:txBody>
      </p:sp>
      <p:sp>
        <p:nvSpPr>
          <p:cNvPr id="4" name="Slide Number Placeholder 3">
            <a:extLst>
              <a:ext uri="{FF2B5EF4-FFF2-40B4-BE49-F238E27FC236}">
                <a16:creationId xmlns:a16="http://schemas.microsoft.com/office/drawing/2014/main" id="{2E2C3594-555F-40D9-8A29-C5B6505E82C9}"/>
              </a:ext>
            </a:extLst>
          </p:cNvPr>
          <p:cNvSpPr>
            <a:spLocks noGrp="1"/>
          </p:cNvSpPr>
          <p:nvPr>
            <p:ph type="sldNum" sz="quarter" idx="12"/>
          </p:nvPr>
        </p:nvSpPr>
        <p:spPr/>
        <p:txBody>
          <a:bodyPr/>
          <a:lstStyle/>
          <a:p>
            <a:fld id="{E9A4E3A2-E195-471B-80F5-3BAC0AC50A29}" type="slidenum">
              <a:rPr lang="en-US" smtClean="0"/>
              <a:t>10</a:t>
            </a:fld>
            <a:endParaRPr lang="en-US" dirty="0"/>
          </a:p>
        </p:txBody>
      </p:sp>
    </p:spTree>
    <p:extLst>
      <p:ext uri="{BB962C8B-B14F-4D97-AF65-F5344CB8AC3E}">
        <p14:creationId xmlns:p14="http://schemas.microsoft.com/office/powerpoint/2010/main" val="50996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68EA-D0BA-402E-83BD-EC1942FE142D}"/>
              </a:ext>
            </a:extLst>
          </p:cNvPr>
          <p:cNvSpPr>
            <a:spLocks noGrp="1"/>
          </p:cNvSpPr>
          <p:nvPr>
            <p:ph type="title"/>
          </p:nvPr>
        </p:nvSpPr>
        <p:spPr>
          <a:xfrm>
            <a:off x="226503" y="274638"/>
            <a:ext cx="11036229" cy="1143000"/>
          </a:xfrm>
        </p:spPr>
        <p:txBody>
          <a:bodyPr/>
          <a:lstStyle/>
          <a:p>
            <a:r>
              <a:rPr lang="en-US" dirty="0"/>
              <a:t>Internet Sales GRT Continues to be Implemented</a:t>
            </a:r>
          </a:p>
        </p:txBody>
      </p:sp>
      <p:sp>
        <p:nvSpPr>
          <p:cNvPr id="3" name="Content Placeholder 2">
            <a:extLst>
              <a:ext uri="{FF2B5EF4-FFF2-40B4-BE49-F238E27FC236}">
                <a16:creationId xmlns:a16="http://schemas.microsoft.com/office/drawing/2014/main" id="{7C74CFAC-A5D9-46E5-AA40-3505E02BDDB6}"/>
              </a:ext>
            </a:extLst>
          </p:cNvPr>
          <p:cNvSpPr>
            <a:spLocks noGrp="1"/>
          </p:cNvSpPr>
          <p:nvPr>
            <p:ph idx="1"/>
          </p:nvPr>
        </p:nvSpPr>
        <p:spPr>
          <a:xfrm>
            <a:off x="226503" y="1417638"/>
            <a:ext cx="10897299" cy="5251610"/>
          </a:xfrm>
        </p:spPr>
        <p:txBody>
          <a:bodyPr>
            <a:normAutofit lnSpcReduction="10000"/>
          </a:bodyPr>
          <a:lstStyle/>
          <a:p>
            <a:pPr marL="308610" lvl="1" indent="0">
              <a:buNone/>
            </a:pPr>
            <a:r>
              <a:rPr lang="en-US" sz="2000" dirty="0"/>
              <a:t>Internet Sales (2019 HB6) – two step implementation</a:t>
            </a:r>
          </a:p>
          <a:p>
            <a:pPr lvl="1"/>
            <a:r>
              <a:rPr lang="en-US" sz="2150" dirty="0"/>
              <a:t>Step 1 – July 1, 2019: internet sellers began remitting flat State rate of 5.125%.  </a:t>
            </a:r>
          </a:p>
          <a:p>
            <a:pPr lvl="1"/>
            <a:r>
              <a:rPr lang="en-US" sz="2150" dirty="0"/>
              <a:t>“Engaging in business” </a:t>
            </a:r>
            <a:r>
              <a:rPr lang="en-US" sz="2000" dirty="0"/>
              <a:t>redefined to include sellers without a NM physical presence having, in the previous calendar year, total taxable gross receipts of at least $100,000 (threshold in </a:t>
            </a:r>
            <a:r>
              <a:rPr lang="en-US" sz="2000" i="1" dirty="0"/>
              <a:t>Wayfair</a:t>
            </a:r>
            <a:r>
              <a:rPr lang="en-US" sz="2000" dirty="0"/>
              <a:t> decision)</a:t>
            </a:r>
          </a:p>
          <a:p>
            <a:pPr lvl="1"/>
            <a:r>
              <a:rPr lang="en-US" sz="2000" dirty="0"/>
              <a:t>GRT on receipts collected by marketplace providers for sales to New Mexico customers that the marketplace provider facilitates for marketplace sellers</a:t>
            </a:r>
          </a:p>
          <a:p>
            <a:pPr lvl="1"/>
            <a:r>
              <a:rPr lang="en-US" sz="2150" dirty="0"/>
              <a:t>Step 2 – July 1, 2021: internet sellers begin remitting both State and local GRT based on reporting location.  Change to destination-based sourcing</a:t>
            </a:r>
          </a:p>
          <a:p>
            <a:pPr lvl="2"/>
            <a:r>
              <a:rPr lang="en-US" sz="2150" dirty="0"/>
              <a:t>GRT location for goods is buyer’s delivery location</a:t>
            </a:r>
          </a:p>
          <a:p>
            <a:pPr lvl="2"/>
            <a:r>
              <a:rPr lang="en-US" sz="2150" dirty="0"/>
              <a:t>GRT location for services is seller’s place of business, except construction services and real estate commissions (still at buyer’s location)</a:t>
            </a:r>
          </a:p>
          <a:p>
            <a:pPr lvl="1"/>
            <a:r>
              <a:rPr lang="en-US" sz="2150" dirty="0"/>
              <a:t>Clarifications to Internet Sales (2020 HB326)</a:t>
            </a:r>
          </a:p>
          <a:p>
            <a:pPr lvl="2"/>
            <a:r>
              <a:rPr lang="en-US" sz="2150" dirty="0"/>
              <a:t>Clarifies “professional services” for purposes of destination-based sourcing after July 1, 2021. Professional services are services other than in-person services that require either an advanced degree or a license from the state to perform</a:t>
            </a:r>
          </a:p>
          <a:p>
            <a:pPr lvl="1"/>
            <a:endParaRPr lang="en-US" sz="1400" dirty="0"/>
          </a:p>
          <a:p>
            <a:pPr lvl="1"/>
            <a:endParaRPr lang="en-US" sz="1400" dirty="0"/>
          </a:p>
          <a:p>
            <a:pPr lvl="1"/>
            <a:endParaRPr lang="en-US" sz="1400" dirty="0"/>
          </a:p>
          <a:p>
            <a:pPr lvl="1"/>
            <a:endParaRPr lang="en-US" sz="1400"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CCB7A8F-D6DE-40D5-9D31-CBA787CE5DAF}"/>
              </a:ext>
            </a:extLst>
          </p:cNvPr>
          <p:cNvSpPr>
            <a:spLocks noGrp="1"/>
          </p:cNvSpPr>
          <p:nvPr>
            <p:ph type="sldNum" sz="quarter" idx="12"/>
          </p:nvPr>
        </p:nvSpPr>
        <p:spPr/>
        <p:txBody>
          <a:bodyPr/>
          <a:lstStyle/>
          <a:p>
            <a:fld id="{E9A4E3A2-E195-471B-80F5-3BAC0AC50A29}" type="slidenum">
              <a:rPr lang="en-US" smtClean="0"/>
              <a:t>11</a:t>
            </a:fld>
            <a:endParaRPr lang="en-US" dirty="0"/>
          </a:p>
        </p:txBody>
      </p:sp>
    </p:spTree>
    <p:extLst>
      <p:ext uri="{BB962C8B-B14F-4D97-AF65-F5344CB8AC3E}">
        <p14:creationId xmlns:p14="http://schemas.microsoft.com/office/powerpoint/2010/main" val="19770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7F46C-1C0B-426B-8DC8-63C4D679CA0C}"/>
              </a:ext>
            </a:extLst>
          </p:cNvPr>
          <p:cNvSpPr>
            <a:spLocks noGrp="1"/>
          </p:cNvSpPr>
          <p:nvPr>
            <p:ph type="title"/>
          </p:nvPr>
        </p:nvSpPr>
        <p:spPr>
          <a:xfrm>
            <a:off x="46383" y="226792"/>
            <a:ext cx="11191459" cy="1143000"/>
          </a:xfrm>
        </p:spPr>
        <p:txBody>
          <a:bodyPr/>
          <a:lstStyle/>
          <a:p>
            <a:r>
              <a:rPr lang="en-US" dirty="0"/>
              <a:t>Internet Sales GRT: TRD Location and GRT Rate Database</a:t>
            </a:r>
          </a:p>
        </p:txBody>
      </p:sp>
      <p:sp>
        <p:nvSpPr>
          <p:cNvPr id="3" name="Content Placeholder 2">
            <a:extLst>
              <a:ext uri="{FF2B5EF4-FFF2-40B4-BE49-F238E27FC236}">
                <a16:creationId xmlns:a16="http://schemas.microsoft.com/office/drawing/2014/main" id="{B3E81B04-8BCC-4277-B695-8BE00C4BE71B}"/>
              </a:ext>
            </a:extLst>
          </p:cNvPr>
          <p:cNvSpPr>
            <a:spLocks noGrp="1"/>
          </p:cNvSpPr>
          <p:nvPr>
            <p:ph idx="1"/>
          </p:nvPr>
        </p:nvSpPr>
        <p:spPr>
          <a:xfrm>
            <a:off x="769088" y="1155384"/>
            <a:ext cx="4595038" cy="5475824"/>
          </a:xfrm>
        </p:spPr>
        <p:txBody>
          <a:bodyPr>
            <a:normAutofit/>
          </a:bodyPr>
          <a:lstStyle/>
          <a:p>
            <a:r>
              <a:rPr lang="en-US" sz="2400" dirty="0"/>
              <a:t>From TRD homepage (tax.newmexico.gov), click on Businesses/NM Business Taxes/Gross Receipts/Overview.</a:t>
            </a:r>
          </a:p>
          <a:p>
            <a:r>
              <a:rPr lang="en-US" sz="2400" dirty="0"/>
              <a:t>Under “Links”, choose Gross Receipts Tax Rates and scroll down the page to see interactive GRT Rate map</a:t>
            </a:r>
          </a:p>
          <a:p>
            <a:r>
              <a:rPr lang="en-US" sz="2400" dirty="0"/>
              <a:t>Direct link: </a:t>
            </a:r>
            <a:r>
              <a:rPr lang="en-US" sz="2400" dirty="0">
                <a:hlinkClick r:id="rId2"/>
              </a:rPr>
              <a:t>http://www.tax.newmexico.gov/gross-receipts-tax-historic-rates.aspx</a:t>
            </a:r>
            <a:endParaRPr lang="en-US" sz="2400" dirty="0"/>
          </a:p>
        </p:txBody>
      </p:sp>
      <p:sp>
        <p:nvSpPr>
          <p:cNvPr id="4" name="Slide Number Placeholder 3">
            <a:extLst>
              <a:ext uri="{FF2B5EF4-FFF2-40B4-BE49-F238E27FC236}">
                <a16:creationId xmlns:a16="http://schemas.microsoft.com/office/drawing/2014/main" id="{CD83966C-F8EB-4386-8082-52C2ACE4FCFB}"/>
              </a:ext>
            </a:extLst>
          </p:cNvPr>
          <p:cNvSpPr>
            <a:spLocks noGrp="1"/>
          </p:cNvSpPr>
          <p:nvPr>
            <p:ph type="sldNum" sz="quarter" idx="12"/>
          </p:nvPr>
        </p:nvSpPr>
        <p:spPr/>
        <p:txBody>
          <a:bodyPr/>
          <a:lstStyle/>
          <a:p>
            <a:fld id="{E9A4E3A2-E195-471B-80F5-3BAC0AC50A29}" type="slidenum">
              <a:rPr lang="en-US" smtClean="0"/>
              <a:t>12</a:t>
            </a:fld>
            <a:endParaRPr lang="en-US" dirty="0"/>
          </a:p>
        </p:txBody>
      </p:sp>
      <p:pic>
        <p:nvPicPr>
          <p:cNvPr id="5" name="Picture 4">
            <a:extLst>
              <a:ext uri="{FF2B5EF4-FFF2-40B4-BE49-F238E27FC236}">
                <a16:creationId xmlns:a16="http://schemas.microsoft.com/office/drawing/2014/main" id="{08DAB38F-9C77-4C35-9B16-E1DD03ED3CAA}"/>
              </a:ext>
            </a:extLst>
          </p:cNvPr>
          <p:cNvPicPr>
            <a:picLocks noChangeAspect="1"/>
          </p:cNvPicPr>
          <p:nvPr/>
        </p:nvPicPr>
        <p:blipFill>
          <a:blip r:embed="rId3"/>
          <a:stretch>
            <a:fillRect/>
          </a:stretch>
        </p:blipFill>
        <p:spPr>
          <a:xfrm>
            <a:off x="5591596" y="1121733"/>
            <a:ext cx="5339152" cy="5613991"/>
          </a:xfrm>
          <a:prstGeom prst="rect">
            <a:avLst/>
          </a:prstGeom>
        </p:spPr>
      </p:pic>
    </p:spTree>
    <p:extLst>
      <p:ext uri="{BB962C8B-B14F-4D97-AF65-F5344CB8AC3E}">
        <p14:creationId xmlns:p14="http://schemas.microsoft.com/office/powerpoint/2010/main" val="111396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4D45-1D2A-4394-8ECF-0B6527755718}"/>
              </a:ext>
            </a:extLst>
          </p:cNvPr>
          <p:cNvSpPr>
            <a:spLocks noGrp="1"/>
          </p:cNvSpPr>
          <p:nvPr>
            <p:ph type="title"/>
          </p:nvPr>
        </p:nvSpPr>
        <p:spPr>
          <a:xfrm>
            <a:off x="86139" y="274638"/>
            <a:ext cx="11151704" cy="1143000"/>
          </a:xfrm>
        </p:spPr>
        <p:txBody>
          <a:bodyPr/>
          <a:lstStyle/>
          <a:p>
            <a:r>
              <a:rPr lang="en-US" dirty="0"/>
              <a:t>Internet Sales GRT: Origin vs. Destination-Based Sourcing	 </a:t>
            </a:r>
          </a:p>
        </p:txBody>
      </p:sp>
      <p:sp>
        <p:nvSpPr>
          <p:cNvPr id="3" name="Content Placeholder 2">
            <a:extLst>
              <a:ext uri="{FF2B5EF4-FFF2-40B4-BE49-F238E27FC236}">
                <a16:creationId xmlns:a16="http://schemas.microsoft.com/office/drawing/2014/main" id="{6E4F9B7E-9658-42E5-AC18-934E67B173A3}"/>
              </a:ext>
            </a:extLst>
          </p:cNvPr>
          <p:cNvSpPr>
            <a:spLocks noGrp="1"/>
          </p:cNvSpPr>
          <p:nvPr>
            <p:ph idx="1"/>
          </p:nvPr>
        </p:nvSpPr>
        <p:spPr>
          <a:xfrm>
            <a:off x="84763" y="1099335"/>
            <a:ext cx="11066941" cy="5566508"/>
          </a:xfrm>
        </p:spPr>
        <p:txBody>
          <a:bodyPr>
            <a:normAutofit fontScale="92500"/>
          </a:bodyPr>
          <a:lstStyle/>
          <a:p>
            <a:pPr lvl="1"/>
            <a:r>
              <a:rPr lang="en-US" sz="2600" dirty="0"/>
              <a:t>Until June 30, 2021: GRT is reported at seller’s place of business (origin-based sourcing)</a:t>
            </a:r>
          </a:p>
          <a:p>
            <a:pPr lvl="2"/>
            <a:r>
              <a:rPr lang="en-US" sz="2600" dirty="0"/>
              <a:t>Exceptions for construction services and real estate commissions – these are already reported at the destination/construction site/property location</a:t>
            </a:r>
          </a:p>
          <a:p>
            <a:pPr lvl="1"/>
            <a:r>
              <a:rPr lang="en-US" sz="2600" dirty="0"/>
              <a:t>July 1, 2021 and After: </a:t>
            </a:r>
          </a:p>
          <a:p>
            <a:pPr lvl="2"/>
            <a:r>
              <a:rPr lang="en-US" sz="2600" dirty="0"/>
              <a:t>GRT location for </a:t>
            </a:r>
            <a:r>
              <a:rPr lang="en-US" sz="2600" u="sng" dirty="0"/>
              <a:t>goods</a:t>
            </a:r>
            <a:r>
              <a:rPr lang="en-US" sz="2600" dirty="0"/>
              <a:t> and </a:t>
            </a:r>
            <a:r>
              <a:rPr lang="en-US" sz="2600" u="sng" dirty="0"/>
              <a:t>general services</a:t>
            </a:r>
            <a:r>
              <a:rPr lang="en-US" sz="2600" dirty="0"/>
              <a:t> is </a:t>
            </a:r>
            <a:r>
              <a:rPr lang="en-US" sz="2600" u="sng" dirty="0"/>
              <a:t>buyer’s delivery location</a:t>
            </a:r>
            <a:r>
              <a:rPr lang="en-US" sz="2600" dirty="0"/>
              <a:t> (previously seller’s business location)</a:t>
            </a:r>
          </a:p>
          <a:p>
            <a:pPr lvl="2"/>
            <a:r>
              <a:rPr lang="en-US" sz="2600" dirty="0"/>
              <a:t>GRT location for </a:t>
            </a:r>
            <a:r>
              <a:rPr lang="en-US" sz="2600" u="sng" dirty="0"/>
              <a:t>in-person</a:t>
            </a:r>
            <a:r>
              <a:rPr lang="en-US" sz="2600" dirty="0"/>
              <a:t> services is the place the service is performed</a:t>
            </a:r>
          </a:p>
          <a:p>
            <a:pPr lvl="2"/>
            <a:r>
              <a:rPr lang="en-US" sz="2600" dirty="0"/>
              <a:t>GRT location for </a:t>
            </a:r>
            <a:r>
              <a:rPr lang="en-US" sz="2600" u="sng" dirty="0"/>
              <a:t>professional services</a:t>
            </a:r>
            <a:r>
              <a:rPr lang="en-US" sz="2600" dirty="0"/>
              <a:t> (excluding in-person services) is </a:t>
            </a:r>
            <a:r>
              <a:rPr lang="en-US" sz="2600" u="sng" dirty="0"/>
              <a:t>seller’s place of business</a:t>
            </a:r>
            <a:r>
              <a:rPr lang="en-US" sz="2600" dirty="0"/>
              <a:t> (origin-based sourcing), except construction services and real estate commissions (still the construction site/property location)</a:t>
            </a:r>
          </a:p>
          <a:p>
            <a:pPr lvl="1"/>
            <a:r>
              <a:rPr lang="en-US" sz="2750" dirty="0"/>
              <a:t>Proposed rules were published in NM Register March 23, 2021 and a rulemaking hearing is scheduled for April 29, 2021</a:t>
            </a:r>
          </a:p>
          <a:p>
            <a:endParaRPr lang="en-US" dirty="0"/>
          </a:p>
        </p:txBody>
      </p:sp>
      <p:sp>
        <p:nvSpPr>
          <p:cNvPr id="4" name="Slide Number Placeholder 3">
            <a:extLst>
              <a:ext uri="{FF2B5EF4-FFF2-40B4-BE49-F238E27FC236}">
                <a16:creationId xmlns:a16="http://schemas.microsoft.com/office/drawing/2014/main" id="{8D0463E0-E5C8-4C88-ADD1-9634E5631DB2}"/>
              </a:ext>
            </a:extLst>
          </p:cNvPr>
          <p:cNvSpPr>
            <a:spLocks noGrp="1"/>
          </p:cNvSpPr>
          <p:nvPr>
            <p:ph type="sldNum" sz="quarter" idx="12"/>
          </p:nvPr>
        </p:nvSpPr>
        <p:spPr/>
        <p:txBody>
          <a:bodyPr/>
          <a:lstStyle/>
          <a:p>
            <a:fld id="{E9A4E3A2-E195-471B-80F5-3BAC0AC50A29}" type="slidenum">
              <a:rPr lang="en-US" smtClean="0"/>
              <a:t>13</a:t>
            </a:fld>
            <a:endParaRPr lang="en-US" dirty="0"/>
          </a:p>
        </p:txBody>
      </p:sp>
    </p:spTree>
    <p:extLst>
      <p:ext uri="{BB962C8B-B14F-4D97-AF65-F5344CB8AC3E}">
        <p14:creationId xmlns:p14="http://schemas.microsoft.com/office/powerpoint/2010/main" val="323716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C6559-EBE4-42EE-83E8-E43253F490A0}"/>
              </a:ext>
            </a:extLst>
          </p:cNvPr>
          <p:cNvSpPr>
            <a:spLocks noGrp="1"/>
          </p:cNvSpPr>
          <p:nvPr>
            <p:ph type="title"/>
          </p:nvPr>
        </p:nvSpPr>
        <p:spPr/>
        <p:txBody>
          <a:bodyPr/>
          <a:lstStyle/>
          <a:p>
            <a:r>
              <a:rPr lang="en-US" dirty="0"/>
              <a:t>Local Option Compensating Tax</a:t>
            </a:r>
          </a:p>
        </p:txBody>
      </p:sp>
      <p:sp>
        <p:nvSpPr>
          <p:cNvPr id="3" name="Content Placeholder 2">
            <a:extLst>
              <a:ext uri="{FF2B5EF4-FFF2-40B4-BE49-F238E27FC236}">
                <a16:creationId xmlns:a16="http://schemas.microsoft.com/office/drawing/2014/main" id="{3E657F89-021D-4A4A-A4C8-C4453D50D16D}"/>
              </a:ext>
            </a:extLst>
          </p:cNvPr>
          <p:cNvSpPr>
            <a:spLocks noGrp="1"/>
          </p:cNvSpPr>
          <p:nvPr>
            <p:ph idx="1"/>
          </p:nvPr>
        </p:nvSpPr>
        <p:spPr>
          <a:xfrm>
            <a:off x="609600" y="1203960"/>
            <a:ext cx="10160000" cy="5528144"/>
          </a:xfrm>
        </p:spPr>
        <p:txBody>
          <a:bodyPr>
            <a:normAutofit/>
          </a:bodyPr>
          <a:lstStyle/>
          <a:p>
            <a:r>
              <a:rPr lang="en-US" sz="1800" dirty="0"/>
              <a:t>Takes effect on July 1, 2021</a:t>
            </a:r>
          </a:p>
          <a:p>
            <a:r>
              <a:rPr lang="en-US" sz="1800" dirty="0"/>
              <a:t>Similar to local option GRT – local comp tax rates will be added to State rate</a:t>
            </a:r>
          </a:p>
          <a:p>
            <a:r>
              <a:rPr lang="en-US" sz="1800" dirty="0"/>
              <a:t>Not expecting there to be a lot of comp tax filers after GRT moves to destination-based sourcing because more sellers will remit GRT on property shipped into New Mexico</a:t>
            </a:r>
          </a:p>
          <a:p>
            <a:r>
              <a:rPr lang="en-US" sz="1800" dirty="0"/>
              <a:t>Compensating tax may now be enforced against individuals</a:t>
            </a:r>
          </a:p>
          <a:p>
            <a:endParaRPr lang="en-US" dirty="0"/>
          </a:p>
          <a:p>
            <a:endParaRPr lang="en-US" dirty="0"/>
          </a:p>
          <a:p>
            <a:pPr marL="85725" indent="0">
              <a:buNone/>
            </a:pPr>
            <a:endParaRPr lang="en-US" dirty="0"/>
          </a:p>
          <a:p>
            <a:r>
              <a:rPr lang="en-US" dirty="0"/>
              <a:t>TRD is upgrading TAP as of July 1, 2021</a:t>
            </a:r>
          </a:p>
          <a:p>
            <a:r>
              <a:rPr lang="en-US" dirty="0"/>
              <a:t>The new version of TAP will feature a more intuitive and user-friendly filing experience</a:t>
            </a:r>
          </a:p>
          <a:p>
            <a:r>
              <a:rPr lang="en-US" dirty="0"/>
              <a:t>Improved search function, help tools, and ability to personalize each user’s favorites</a:t>
            </a:r>
          </a:p>
          <a:p>
            <a:r>
              <a:rPr lang="en-US" dirty="0"/>
              <a:t>Enables self-service changes to registration details such as adding new accounts and changing addresses</a:t>
            </a:r>
          </a:p>
          <a:p>
            <a:r>
              <a:rPr lang="en-US" dirty="0"/>
              <a:t>New “Accountant’s Center” will support tax practitioners who work on behalf of multiple clients</a:t>
            </a:r>
          </a:p>
          <a:p>
            <a:r>
              <a:rPr lang="en-US" dirty="0"/>
              <a:t>New option to receive email notifications and retrieve correspondence electronically</a:t>
            </a:r>
          </a:p>
          <a:p>
            <a:r>
              <a:rPr lang="en-US" dirty="0"/>
              <a:t>Will improve the refund process – when a taxpayer submits an amended return through TAP, they will automatically be prompted to request a refund. Currently, many taxpayers amend a return but do not know to request a refund</a:t>
            </a:r>
          </a:p>
          <a:p>
            <a:endParaRPr lang="en-US" dirty="0"/>
          </a:p>
        </p:txBody>
      </p:sp>
      <p:sp>
        <p:nvSpPr>
          <p:cNvPr id="4" name="Slide Number Placeholder 3">
            <a:extLst>
              <a:ext uri="{FF2B5EF4-FFF2-40B4-BE49-F238E27FC236}">
                <a16:creationId xmlns:a16="http://schemas.microsoft.com/office/drawing/2014/main" id="{1FFA40BC-3894-4851-8B0B-214CD8D9E04D}"/>
              </a:ext>
            </a:extLst>
          </p:cNvPr>
          <p:cNvSpPr>
            <a:spLocks noGrp="1"/>
          </p:cNvSpPr>
          <p:nvPr>
            <p:ph type="sldNum" sz="quarter" idx="12"/>
          </p:nvPr>
        </p:nvSpPr>
        <p:spPr/>
        <p:txBody>
          <a:bodyPr/>
          <a:lstStyle/>
          <a:p>
            <a:fld id="{E9A4E3A2-E195-471B-80F5-3BAC0AC50A29}" type="slidenum">
              <a:rPr lang="en-US" smtClean="0"/>
              <a:t>14</a:t>
            </a:fld>
            <a:endParaRPr lang="en-US" dirty="0"/>
          </a:p>
        </p:txBody>
      </p:sp>
      <p:sp>
        <p:nvSpPr>
          <p:cNvPr id="5" name="Title 1">
            <a:extLst>
              <a:ext uri="{FF2B5EF4-FFF2-40B4-BE49-F238E27FC236}">
                <a16:creationId xmlns:a16="http://schemas.microsoft.com/office/drawing/2014/main" id="{A4B3C8B1-6B02-4802-B6D1-DCDAD64FA712}"/>
              </a:ext>
            </a:extLst>
          </p:cNvPr>
          <p:cNvSpPr txBox="1">
            <a:spLocks/>
          </p:cNvSpPr>
          <p:nvPr/>
        </p:nvSpPr>
        <p:spPr>
          <a:xfrm>
            <a:off x="662940" y="2695651"/>
            <a:ext cx="10160000" cy="1143000"/>
          </a:xfrm>
          <a:prstGeom prst="rect">
            <a:avLst/>
          </a:prstGeom>
        </p:spPr>
        <p:txBody>
          <a:bodyPr vert="horz" lIns="91440" tIns="45720" rIns="91440" bIns="45720" rtlCol="0" anchor="ctr">
            <a:noAutofit/>
          </a:bodyPr>
          <a:lstStyle>
            <a:lvl1pPr algn="l" defTabSz="685800" rtl="0" eaLnBrk="1" latinLnBrk="0" hangingPunct="1">
              <a:spcBef>
                <a:spcPct val="0"/>
              </a:spcBef>
              <a:buNone/>
              <a:defRPr sz="3450" kern="1200" cap="none" spc="-75" baseline="0">
                <a:ln>
                  <a:noFill/>
                </a:ln>
                <a:solidFill>
                  <a:schemeClr val="tx2"/>
                </a:solidFill>
                <a:effectLst/>
                <a:latin typeface="+mj-lt"/>
                <a:ea typeface="+mj-ea"/>
                <a:cs typeface="+mj-cs"/>
              </a:defRPr>
            </a:lvl1pPr>
          </a:lstStyle>
          <a:p>
            <a:r>
              <a:rPr lang="en-US" dirty="0"/>
              <a:t>Upgraded Taxpayer Access Point (TAP)</a:t>
            </a:r>
          </a:p>
        </p:txBody>
      </p:sp>
    </p:spTree>
    <p:extLst>
      <p:ext uri="{BB962C8B-B14F-4D97-AF65-F5344CB8AC3E}">
        <p14:creationId xmlns:p14="http://schemas.microsoft.com/office/powerpoint/2010/main" val="101885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482-AE9A-4B38-A597-C3DC41EF4367}"/>
              </a:ext>
            </a:extLst>
          </p:cNvPr>
          <p:cNvSpPr>
            <a:spLocks noGrp="1"/>
          </p:cNvSpPr>
          <p:nvPr>
            <p:ph type="title"/>
          </p:nvPr>
        </p:nvSpPr>
        <p:spPr/>
        <p:txBody>
          <a:bodyPr/>
          <a:lstStyle/>
          <a:p>
            <a:r>
              <a:rPr lang="en-US" dirty="0"/>
              <a:t>Combined Reporting System Redesign</a:t>
            </a:r>
          </a:p>
        </p:txBody>
      </p:sp>
      <p:sp>
        <p:nvSpPr>
          <p:cNvPr id="3" name="Content Placeholder 2">
            <a:extLst>
              <a:ext uri="{FF2B5EF4-FFF2-40B4-BE49-F238E27FC236}">
                <a16:creationId xmlns:a16="http://schemas.microsoft.com/office/drawing/2014/main" id="{33C74B8B-2BE4-4B9F-BFAB-1648D45F0011}"/>
              </a:ext>
            </a:extLst>
          </p:cNvPr>
          <p:cNvSpPr>
            <a:spLocks noGrp="1"/>
          </p:cNvSpPr>
          <p:nvPr>
            <p:ph idx="1"/>
          </p:nvPr>
        </p:nvSpPr>
        <p:spPr>
          <a:xfrm>
            <a:off x="281940" y="1132676"/>
            <a:ext cx="10767060" cy="5603404"/>
          </a:xfrm>
        </p:spPr>
        <p:txBody>
          <a:bodyPr>
            <a:normAutofit/>
          </a:bodyPr>
          <a:lstStyle/>
          <a:p>
            <a:r>
              <a:rPr lang="en-US" sz="1800" dirty="0"/>
              <a:t>On July 1, 2021, TRD will complete the process of redesigning CRS to separate out taxes that have previously been filed on a combined return</a:t>
            </a:r>
          </a:p>
          <a:p>
            <a:r>
              <a:rPr lang="en-US" sz="1800" dirty="0"/>
              <a:t>“CRS ID Number” will be renamed “Business Tax ID Number” (BTIN)</a:t>
            </a:r>
          </a:p>
          <a:p>
            <a:r>
              <a:rPr lang="en-US" sz="1800" dirty="0"/>
              <a:t>CRS was intended to simplify filing and paying, but has resulted in a more complicated single return</a:t>
            </a:r>
          </a:p>
          <a:p>
            <a:r>
              <a:rPr lang="en-US" sz="1800" dirty="0"/>
              <a:t>Combined return results in taxpayer burden: amending returns and providing supplemental information</a:t>
            </a:r>
          </a:p>
          <a:p>
            <a:r>
              <a:rPr lang="en-US" sz="1800" dirty="0"/>
              <a:t>Combined return requires manual processing by TRD: correcting payments posted incorrectly</a:t>
            </a:r>
          </a:p>
          <a:p>
            <a:r>
              <a:rPr lang="en-US" sz="1800" dirty="0"/>
              <a:t>Ex: GRT return might be unintentionally overwritten/erased when a separate withholding return is filed; partial payments are unintentionally prorated across all CRS tax programs; refund process is highly complex</a:t>
            </a:r>
          </a:p>
          <a:p>
            <a:r>
              <a:rPr lang="en-US" sz="1800" dirty="0"/>
              <a:t>Starting July 1, 2021, there will be separate and simpler forms for GRT, wage withholding, non-wage withholding, compensating tax, governmental GRT, leased vehicle surcharge and GRT, and interstate telecom GRT</a:t>
            </a:r>
          </a:p>
          <a:p>
            <a:r>
              <a:rPr lang="en-US" sz="1800" dirty="0"/>
              <a:t>Each form and instructions will be tailored to include information relevant only to that tax program</a:t>
            </a:r>
          </a:p>
          <a:p>
            <a:r>
              <a:rPr lang="en-US" sz="1800" dirty="0"/>
              <a:t>90% of taxpayers only pay GRT and/or wage withholding</a:t>
            </a:r>
          </a:p>
          <a:p>
            <a:r>
              <a:rPr lang="en-US" sz="1800" dirty="0"/>
              <a:t>The vast majority of taxpayers will continue to file 1 or 2 returns (GRT and wage withholding). Many already file these 2 separately due to outsourcing of payroll services</a:t>
            </a:r>
          </a:p>
          <a:p>
            <a:r>
              <a:rPr lang="en-US" sz="2400" dirty="0">
                <a:solidFill>
                  <a:schemeClr val="tx2"/>
                </a:solidFill>
              </a:rPr>
              <a:t>For more information: </a:t>
            </a:r>
            <a:r>
              <a:rPr lang="en-US" sz="2400" u="sng" dirty="0">
                <a:solidFill>
                  <a:schemeClr val="tx2"/>
                </a:solidFill>
                <a:hlinkClick r:id="rId2"/>
              </a:rPr>
              <a:t>http://www.tax.newmexico.gov/crs-redesign-project.aspx</a:t>
            </a:r>
            <a:endParaRPr lang="en-US" sz="2400" u="sng" dirty="0">
              <a:solidFill>
                <a:schemeClr val="tx2"/>
              </a:solidFill>
            </a:endParaRPr>
          </a:p>
          <a:p>
            <a:endParaRPr lang="en-US" sz="1800" dirty="0"/>
          </a:p>
          <a:p>
            <a:endParaRPr lang="en-US" sz="1800" dirty="0"/>
          </a:p>
        </p:txBody>
      </p:sp>
      <p:sp>
        <p:nvSpPr>
          <p:cNvPr id="4" name="Slide Number Placeholder 3">
            <a:extLst>
              <a:ext uri="{FF2B5EF4-FFF2-40B4-BE49-F238E27FC236}">
                <a16:creationId xmlns:a16="http://schemas.microsoft.com/office/drawing/2014/main" id="{C80727B9-80B0-42A0-8731-AA1B7AF285F5}"/>
              </a:ext>
            </a:extLst>
          </p:cNvPr>
          <p:cNvSpPr>
            <a:spLocks noGrp="1"/>
          </p:cNvSpPr>
          <p:nvPr>
            <p:ph type="sldNum" sz="quarter" idx="12"/>
          </p:nvPr>
        </p:nvSpPr>
        <p:spPr/>
        <p:txBody>
          <a:bodyPr/>
          <a:lstStyle/>
          <a:p>
            <a:fld id="{E9A4E3A2-E195-471B-80F5-3BAC0AC50A29}" type="slidenum">
              <a:rPr lang="en-US" smtClean="0"/>
              <a:t>15</a:t>
            </a:fld>
            <a:endParaRPr lang="en-US" dirty="0"/>
          </a:p>
        </p:txBody>
      </p:sp>
    </p:spTree>
    <p:extLst>
      <p:ext uri="{BB962C8B-B14F-4D97-AF65-F5344CB8AC3E}">
        <p14:creationId xmlns:p14="http://schemas.microsoft.com/office/powerpoint/2010/main" val="1077420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5D57-8553-4085-ADB5-2DC53D09E76F}"/>
              </a:ext>
            </a:extLst>
          </p:cNvPr>
          <p:cNvSpPr>
            <a:spLocks noGrp="1"/>
          </p:cNvSpPr>
          <p:nvPr>
            <p:ph type="title"/>
          </p:nvPr>
        </p:nvSpPr>
        <p:spPr>
          <a:xfrm>
            <a:off x="182880" y="1668087"/>
            <a:ext cx="10957560" cy="3530137"/>
          </a:xfrm>
        </p:spPr>
        <p:txBody>
          <a:bodyPr/>
          <a:lstStyle/>
          <a:p>
            <a:pPr marL="85725" algn="ctr">
              <a:spcBef>
                <a:spcPct val="20000"/>
              </a:spcBef>
              <a:buClr>
                <a:schemeClr val="accent1"/>
              </a:buClr>
            </a:pPr>
            <a:r>
              <a:rPr lang="en-US" sz="4800" dirty="0">
                <a:ea typeface="+mn-ea"/>
                <a:cs typeface="+mn-cs"/>
              </a:rPr>
              <a:t>2021 Regular and Special Session Review</a:t>
            </a:r>
          </a:p>
        </p:txBody>
      </p:sp>
      <p:sp>
        <p:nvSpPr>
          <p:cNvPr id="4" name="Slide Number Placeholder 3">
            <a:extLst>
              <a:ext uri="{FF2B5EF4-FFF2-40B4-BE49-F238E27FC236}">
                <a16:creationId xmlns:a16="http://schemas.microsoft.com/office/drawing/2014/main" id="{2E2C3594-555F-40D9-8A29-C5B6505E82C9}"/>
              </a:ext>
            </a:extLst>
          </p:cNvPr>
          <p:cNvSpPr>
            <a:spLocks noGrp="1"/>
          </p:cNvSpPr>
          <p:nvPr>
            <p:ph type="sldNum" sz="quarter" idx="12"/>
          </p:nvPr>
        </p:nvSpPr>
        <p:spPr/>
        <p:txBody>
          <a:bodyPr/>
          <a:lstStyle/>
          <a:p>
            <a:fld id="{E9A4E3A2-E195-471B-80F5-3BAC0AC50A29}" type="slidenum">
              <a:rPr lang="en-US" smtClean="0"/>
              <a:t>16</a:t>
            </a:fld>
            <a:endParaRPr lang="en-US" dirty="0"/>
          </a:p>
        </p:txBody>
      </p:sp>
    </p:spTree>
    <p:extLst>
      <p:ext uri="{BB962C8B-B14F-4D97-AF65-F5344CB8AC3E}">
        <p14:creationId xmlns:p14="http://schemas.microsoft.com/office/powerpoint/2010/main" val="3602729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68EA-D0BA-402E-83BD-EC1942FE142D}"/>
              </a:ext>
            </a:extLst>
          </p:cNvPr>
          <p:cNvSpPr>
            <a:spLocks noGrp="1"/>
          </p:cNvSpPr>
          <p:nvPr>
            <p:ph type="title"/>
          </p:nvPr>
        </p:nvSpPr>
        <p:spPr/>
        <p:txBody>
          <a:bodyPr/>
          <a:lstStyle/>
          <a:p>
            <a:r>
              <a:rPr lang="en-US" dirty="0"/>
              <a:t>HB291: Expansion of Working Families Tax Credit and Low Income Comprehensive Tax Rebate</a:t>
            </a:r>
          </a:p>
        </p:txBody>
      </p:sp>
      <p:sp>
        <p:nvSpPr>
          <p:cNvPr id="3" name="Content Placeholder 2">
            <a:extLst>
              <a:ext uri="{FF2B5EF4-FFF2-40B4-BE49-F238E27FC236}">
                <a16:creationId xmlns:a16="http://schemas.microsoft.com/office/drawing/2014/main" id="{7C74CFAC-A5D9-46E5-AA40-3505E02BDDB6}"/>
              </a:ext>
            </a:extLst>
          </p:cNvPr>
          <p:cNvSpPr>
            <a:spLocks noGrp="1"/>
          </p:cNvSpPr>
          <p:nvPr>
            <p:ph idx="1"/>
          </p:nvPr>
        </p:nvSpPr>
        <p:spPr>
          <a:xfrm>
            <a:off x="226504" y="1417638"/>
            <a:ext cx="10969320" cy="5251610"/>
          </a:xfrm>
        </p:spPr>
        <p:txBody>
          <a:bodyPr>
            <a:normAutofit fontScale="92500" lnSpcReduction="20000"/>
          </a:bodyPr>
          <a:lstStyle/>
          <a:p>
            <a:r>
              <a:rPr lang="en-US" sz="2400" dirty="0"/>
              <a:t>Expected to benefit over 500,000 New Mexico tax filers</a:t>
            </a:r>
          </a:p>
          <a:p>
            <a:r>
              <a:rPr lang="en-US" sz="2400" b="1" dirty="0"/>
              <a:t>Low Income Comprehensive Tax Rebate Expansion</a:t>
            </a:r>
          </a:p>
          <a:p>
            <a:pPr lvl="1"/>
            <a:r>
              <a:rPr lang="en-US" sz="2400" dirty="0"/>
              <a:t>Increases LICTR and indexes the rebate for inflation for future years</a:t>
            </a:r>
          </a:p>
          <a:p>
            <a:pPr lvl="1"/>
            <a:r>
              <a:rPr lang="en-US" sz="2400" dirty="0"/>
              <a:t>Restores erosion of LICTR that has occurred due to inflation since 1998</a:t>
            </a:r>
          </a:p>
          <a:p>
            <a:pPr lvl="1"/>
            <a:r>
              <a:rPr lang="en-US" sz="2400" dirty="0"/>
              <a:t>Increases rebates to low-income taxpayers by up to $48.8 million in FY22</a:t>
            </a:r>
          </a:p>
          <a:p>
            <a:pPr lvl="1"/>
            <a:r>
              <a:rPr lang="en-US" sz="2400" dirty="0"/>
              <a:t>Average rebate amount increases from $78 to $195 for the existing population who claims LICTR</a:t>
            </a:r>
          </a:p>
          <a:p>
            <a:r>
              <a:rPr lang="en-US" sz="2400" b="1" dirty="0"/>
              <a:t>Expands Working Families Tax Credit</a:t>
            </a:r>
          </a:p>
          <a:p>
            <a:pPr lvl="1"/>
            <a:r>
              <a:rPr lang="en-US" sz="2400" dirty="0"/>
              <a:t>Increases WFTC from 17% to 20% of federal Earned Income Tax Credit for tax years 2021 and 2022 and to 25% of EITC for tax years 2023+</a:t>
            </a:r>
          </a:p>
          <a:p>
            <a:pPr lvl="1"/>
            <a:r>
              <a:rPr lang="en-US" sz="2400" dirty="0"/>
              <a:t>Allows taxpayers who file using an ITIN rather than Social Security Number to claim WFTC for first time</a:t>
            </a:r>
          </a:p>
          <a:p>
            <a:pPr lvl="1"/>
            <a:r>
              <a:rPr lang="en-US" sz="2400" dirty="0"/>
              <a:t>Allows working adults aged 18 – 25 to claim WFTC for first time</a:t>
            </a:r>
          </a:p>
          <a:p>
            <a:pPr lvl="1"/>
            <a:r>
              <a:rPr lang="en-US" sz="2400" dirty="0"/>
              <a:t>WFTC amount claimed expected to increase by $24m in FY22, $23m in FY23, $49m in FY24+</a:t>
            </a:r>
          </a:p>
          <a:p>
            <a:pPr lvl="1"/>
            <a:endParaRPr lang="en-US" sz="1600" dirty="0"/>
          </a:p>
          <a:p>
            <a:pPr lvl="1"/>
            <a:endParaRPr lang="en-US" sz="1600" dirty="0"/>
          </a:p>
        </p:txBody>
      </p:sp>
      <p:sp>
        <p:nvSpPr>
          <p:cNvPr id="4" name="Slide Number Placeholder 3">
            <a:extLst>
              <a:ext uri="{FF2B5EF4-FFF2-40B4-BE49-F238E27FC236}">
                <a16:creationId xmlns:a16="http://schemas.microsoft.com/office/drawing/2014/main" id="{ACCB7A8F-D6DE-40D5-9D31-CBA787CE5DAF}"/>
              </a:ext>
            </a:extLst>
          </p:cNvPr>
          <p:cNvSpPr>
            <a:spLocks noGrp="1"/>
          </p:cNvSpPr>
          <p:nvPr>
            <p:ph type="sldNum" sz="quarter" idx="12"/>
          </p:nvPr>
        </p:nvSpPr>
        <p:spPr/>
        <p:txBody>
          <a:bodyPr/>
          <a:lstStyle/>
          <a:p>
            <a:fld id="{E9A4E3A2-E195-471B-80F5-3BAC0AC50A29}" type="slidenum">
              <a:rPr lang="en-US" smtClean="0"/>
              <a:t>17</a:t>
            </a:fld>
            <a:endParaRPr lang="en-US" dirty="0"/>
          </a:p>
        </p:txBody>
      </p:sp>
    </p:spTree>
    <p:extLst>
      <p:ext uri="{BB962C8B-B14F-4D97-AF65-F5344CB8AC3E}">
        <p14:creationId xmlns:p14="http://schemas.microsoft.com/office/powerpoint/2010/main" val="151971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40D8-F110-42B4-A1EF-9A7F78D376B5}"/>
              </a:ext>
            </a:extLst>
          </p:cNvPr>
          <p:cNvSpPr>
            <a:spLocks noGrp="1"/>
          </p:cNvSpPr>
          <p:nvPr>
            <p:ph type="title"/>
          </p:nvPr>
        </p:nvSpPr>
        <p:spPr>
          <a:xfrm>
            <a:off x="678180" y="274638"/>
            <a:ext cx="10492740" cy="1143000"/>
          </a:xfrm>
        </p:spPr>
        <p:txBody>
          <a:bodyPr/>
          <a:lstStyle/>
          <a:p>
            <a:r>
              <a:rPr lang="en-US" dirty="0"/>
              <a:t>SB1: $600 Rebates and Restaurant and Bar Tax Holiday</a:t>
            </a:r>
          </a:p>
        </p:txBody>
      </p:sp>
      <p:sp>
        <p:nvSpPr>
          <p:cNvPr id="3" name="Content Placeholder 2">
            <a:extLst>
              <a:ext uri="{FF2B5EF4-FFF2-40B4-BE49-F238E27FC236}">
                <a16:creationId xmlns:a16="http://schemas.microsoft.com/office/drawing/2014/main" id="{C49E0D88-37E5-47C6-A572-1730F04E695E}"/>
              </a:ext>
            </a:extLst>
          </p:cNvPr>
          <p:cNvSpPr>
            <a:spLocks noGrp="1"/>
          </p:cNvSpPr>
          <p:nvPr>
            <p:ph idx="1"/>
          </p:nvPr>
        </p:nvSpPr>
        <p:spPr>
          <a:xfrm>
            <a:off x="609600" y="1203468"/>
            <a:ext cx="10160000" cy="5209130"/>
          </a:xfrm>
        </p:spPr>
        <p:txBody>
          <a:bodyPr>
            <a:normAutofit/>
          </a:bodyPr>
          <a:lstStyle/>
          <a:p>
            <a:r>
              <a:rPr lang="en-US" sz="2400" b="1" dirty="0"/>
              <a:t>$600 Rebates</a:t>
            </a:r>
          </a:p>
          <a:p>
            <a:pPr lvl="1"/>
            <a:r>
              <a:rPr lang="en-US" sz="2000" dirty="0"/>
              <a:t>Based on 2020 tax returns</a:t>
            </a:r>
          </a:p>
          <a:p>
            <a:pPr lvl="1"/>
            <a:r>
              <a:rPr lang="en-US" sz="2000" dirty="0"/>
              <a:t>Eligibility requires taxpayer to receive WFTC, to not be a dependent, to be a NM Resident, and to have income less than $31,200 (single filers) or $39,000 (married, head of household)</a:t>
            </a:r>
          </a:p>
          <a:p>
            <a:pPr lvl="1"/>
            <a:r>
              <a:rPr lang="en-US" sz="2000" dirty="0"/>
              <a:t>$109.4 million expected to be rebated to about 182,000 low-income New Mexico working families</a:t>
            </a:r>
          </a:p>
          <a:p>
            <a:r>
              <a:rPr lang="en-US" sz="2400" b="1" dirty="0"/>
              <a:t>Restaurant and Bar GRT Holiday</a:t>
            </a:r>
          </a:p>
          <a:p>
            <a:pPr lvl="1"/>
            <a:r>
              <a:rPr lang="en-US" sz="2000" dirty="0"/>
              <a:t>From March 1 through June 30, 2021, allows restaurants, bars and food trucks to collect GRT on food receipts but to deduct all receipts and keep the tax that was collected</a:t>
            </a:r>
          </a:p>
          <a:p>
            <a:pPr lvl="1"/>
            <a:r>
              <a:rPr lang="en-US" sz="2000" dirty="0"/>
              <a:t>Not available for fast food or packaged liquor sales</a:t>
            </a:r>
          </a:p>
          <a:p>
            <a:pPr lvl="1"/>
            <a:r>
              <a:rPr lang="en-US" sz="2000" dirty="0"/>
              <a:t>State holds local governments harmless from revenue losses – entire relief absorbed by State general fund</a:t>
            </a:r>
          </a:p>
          <a:p>
            <a:pPr lvl="1"/>
            <a:r>
              <a:rPr lang="en-US" sz="2000" dirty="0"/>
              <a:t>$90.3 million relief expected to go to New Mexico restaurants and bars</a:t>
            </a:r>
          </a:p>
        </p:txBody>
      </p:sp>
      <p:sp>
        <p:nvSpPr>
          <p:cNvPr id="4" name="Slide Number Placeholder 3">
            <a:extLst>
              <a:ext uri="{FF2B5EF4-FFF2-40B4-BE49-F238E27FC236}">
                <a16:creationId xmlns:a16="http://schemas.microsoft.com/office/drawing/2014/main" id="{273A1033-02FD-40C3-9501-7E612B5E2159}"/>
              </a:ext>
            </a:extLst>
          </p:cNvPr>
          <p:cNvSpPr>
            <a:spLocks noGrp="1"/>
          </p:cNvSpPr>
          <p:nvPr>
            <p:ph type="sldNum" sz="quarter" idx="12"/>
          </p:nvPr>
        </p:nvSpPr>
        <p:spPr/>
        <p:txBody>
          <a:bodyPr/>
          <a:lstStyle/>
          <a:p>
            <a:fld id="{E9A4E3A2-E195-471B-80F5-3BAC0AC50A29}" type="slidenum">
              <a:rPr lang="en-US" smtClean="0"/>
              <a:t>18</a:t>
            </a:fld>
            <a:endParaRPr lang="en-US" dirty="0"/>
          </a:p>
        </p:txBody>
      </p:sp>
    </p:spTree>
    <p:extLst>
      <p:ext uri="{BB962C8B-B14F-4D97-AF65-F5344CB8AC3E}">
        <p14:creationId xmlns:p14="http://schemas.microsoft.com/office/powerpoint/2010/main" val="2858640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984BB-6F98-4AF3-A39F-97384F7A1123}"/>
              </a:ext>
            </a:extLst>
          </p:cNvPr>
          <p:cNvSpPr>
            <a:spLocks noGrp="1"/>
          </p:cNvSpPr>
          <p:nvPr>
            <p:ph type="title"/>
          </p:nvPr>
        </p:nvSpPr>
        <p:spPr/>
        <p:txBody>
          <a:bodyPr/>
          <a:lstStyle/>
          <a:p>
            <a:r>
              <a:rPr lang="en-US" dirty="0"/>
              <a:t>Liquor Reforms: HB255 and SB2</a:t>
            </a:r>
          </a:p>
        </p:txBody>
      </p:sp>
      <p:sp>
        <p:nvSpPr>
          <p:cNvPr id="3" name="Content Placeholder 2">
            <a:extLst>
              <a:ext uri="{FF2B5EF4-FFF2-40B4-BE49-F238E27FC236}">
                <a16:creationId xmlns:a16="http://schemas.microsoft.com/office/drawing/2014/main" id="{97D6F2D7-1ABD-4BBB-A063-4F8E5FD4E602}"/>
              </a:ext>
            </a:extLst>
          </p:cNvPr>
          <p:cNvSpPr>
            <a:spLocks noGrp="1"/>
          </p:cNvSpPr>
          <p:nvPr>
            <p:ph idx="1"/>
          </p:nvPr>
        </p:nvSpPr>
        <p:spPr>
          <a:xfrm>
            <a:off x="609600" y="1165860"/>
            <a:ext cx="10160000" cy="5486400"/>
          </a:xfrm>
        </p:spPr>
        <p:txBody>
          <a:bodyPr>
            <a:normAutofit lnSpcReduction="10000"/>
          </a:bodyPr>
          <a:lstStyle/>
          <a:p>
            <a:pPr marL="85725" indent="0">
              <a:buNone/>
            </a:pPr>
            <a:r>
              <a:rPr lang="en-US" sz="2000" b="1" dirty="0"/>
              <a:t>HB255</a:t>
            </a:r>
          </a:p>
          <a:p>
            <a:r>
              <a:rPr lang="en-US" sz="2000" dirty="0"/>
              <a:t>Creates new restaurant liquor license type. Currently, restaurant licenses allow only beer and wine. Restaurant licenses will now be allowed to sell spirits without first obtaining a dispense license from an existing license holder</a:t>
            </a:r>
          </a:p>
          <a:p>
            <a:r>
              <a:rPr lang="en-US" sz="2000" dirty="0"/>
              <a:t>Will allow additional licenses in rural areas </a:t>
            </a:r>
          </a:p>
          <a:p>
            <a:r>
              <a:rPr lang="en-US" sz="2000" dirty="0"/>
              <a:t>Deductions for PIT, CIT and GRT for existing liquor license holders in recognition for their investment in a liquor license that was previously more costly</a:t>
            </a:r>
          </a:p>
          <a:p>
            <a:r>
              <a:rPr lang="en-US" sz="2000" dirty="0"/>
              <a:t>Waives certain liquor license renewal fees for a period of time</a:t>
            </a:r>
          </a:p>
          <a:p>
            <a:r>
              <a:rPr lang="en-US" sz="2000" dirty="0"/>
              <a:t>Allows for delivery of alcoholic beverages</a:t>
            </a:r>
          </a:p>
          <a:p>
            <a:r>
              <a:rPr lang="en-US" sz="2000" dirty="0"/>
              <a:t>Removes restriction to sell alcohol before noon on Sundays</a:t>
            </a:r>
          </a:p>
          <a:p>
            <a:r>
              <a:rPr lang="en-US" sz="2000" dirty="0"/>
              <a:t>Prohibits sale of miniatures with a few exceptions (hotels, airplanes)</a:t>
            </a:r>
          </a:p>
          <a:p>
            <a:r>
              <a:rPr lang="en-US" sz="2000" dirty="0"/>
              <a:t>Prohibits sale of wine and spirits at convenience stores in McKinley County</a:t>
            </a:r>
          </a:p>
          <a:p>
            <a:pPr marL="85725" indent="0">
              <a:buNone/>
            </a:pPr>
            <a:endParaRPr lang="en-US" sz="2000" dirty="0"/>
          </a:p>
          <a:p>
            <a:pPr marL="85725" indent="0">
              <a:buNone/>
            </a:pPr>
            <a:r>
              <a:rPr lang="en-US" sz="2000" b="1" dirty="0"/>
              <a:t>SB2</a:t>
            </a:r>
          </a:p>
          <a:p>
            <a:r>
              <a:rPr lang="en-US" sz="2000" dirty="0"/>
              <a:t>Waives liquor license renewal fees for 2021</a:t>
            </a:r>
          </a:p>
          <a:p>
            <a:r>
              <a:rPr lang="en-US" sz="2000" dirty="0"/>
              <a:t>Estimated to save restaurants and bars $3.5 million in 2021</a:t>
            </a:r>
          </a:p>
        </p:txBody>
      </p:sp>
      <p:sp>
        <p:nvSpPr>
          <p:cNvPr id="4" name="Slide Number Placeholder 3">
            <a:extLst>
              <a:ext uri="{FF2B5EF4-FFF2-40B4-BE49-F238E27FC236}">
                <a16:creationId xmlns:a16="http://schemas.microsoft.com/office/drawing/2014/main" id="{3FAB8322-E8CA-4E15-9DE5-216205974158}"/>
              </a:ext>
            </a:extLst>
          </p:cNvPr>
          <p:cNvSpPr>
            <a:spLocks noGrp="1"/>
          </p:cNvSpPr>
          <p:nvPr>
            <p:ph type="sldNum" sz="quarter" idx="12"/>
          </p:nvPr>
        </p:nvSpPr>
        <p:spPr/>
        <p:txBody>
          <a:bodyPr/>
          <a:lstStyle/>
          <a:p>
            <a:fld id="{E9A4E3A2-E195-471B-80F5-3BAC0AC50A29}" type="slidenum">
              <a:rPr lang="en-US" smtClean="0"/>
              <a:t>19</a:t>
            </a:fld>
            <a:endParaRPr lang="en-US" dirty="0"/>
          </a:p>
        </p:txBody>
      </p:sp>
    </p:spTree>
    <p:extLst>
      <p:ext uri="{BB962C8B-B14F-4D97-AF65-F5344CB8AC3E}">
        <p14:creationId xmlns:p14="http://schemas.microsoft.com/office/powerpoint/2010/main" val="1523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59061-77A7-4AC5-9E21-A2BA10AA822C}"/>
              </a:ext>
            </a:extLst>
          </p:cNvPr>
          <p:cNvSpPr>
            <a:spLocks noGrp="1"/>
          </p:cNvSpPr>
          <p:nvPr>
            <p:ph type="sldNum" sz="quarter" idx="12"/>
          </p:nvPr>
        </p:nvSpPr>
        <p:spPr/>
        <p:txBody>
          <a:bodyPr/>
          <a:lstStyle/>
          <a:p>
            <a:fld id="{E9A4E3A2-E195-471B-80F5-3BAC0AC50A29}" type="slidenum">
              <a:rPr lang="en-US" smtClean="0"/>
              <a:t>2</a:t>
            </a:fld>
            <a:endParaRPr lang="en-US" dirty="0"/>
          </a:p>
        </p:txBody>
      </p:sp>
      <p:graphicFrame>
        <p:nvGraphicFramePr>
          <p:cNvPr id="6" name="Content Placeholder 7" descr="Organization Chart" title="SmartArt">
            <a:extLst>
              <a:ext uri="{FF2B5EF4-FFF2-40B4-BE49-F238E27FC236}">
                <a16:creationId xmlns:a16="http://schemas.microsoft.com/office/drawing/2014/main" id="{A5B0999A-2D7D-464A-8FB8-8EB6F33D8943}"/>
              </a:ext>
            </a:extLst>
          </p:cNvPr>
          <p:cNvGraphicFramePr>
            <a:graphicFrameLocks noGrp="1"/>
          </p:cNvGraphicFramePr>
          <p:nvPr>
            <p:ph idx="1"/>
            <p:extLst>
              <p:ext uri="{D42A27DB-BD31-4B8C-83A1-F6EECF244321}">
                <p14:modId xmlns:p14="http://schemas.microsoft.com/office/powerpoint/2010/main" val="3290588863"/>
              </p:ext>
            </p:extLst>
          </p:nvPr>
        </p:nvGraphicFramePr>
        <p:xfrm>
          <a:off x="277091" y="989301"/>
          <a:ext cx="10855100" cy="5651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93CEC620-2009-425A-A9E5-DE59E45BA426}"/>
              </a:ext>
            </a:extLst>
          </p:cNvPr>
          <p:cNvSpPr>
            <a:spLocks noGrp="1"/>
          </p:cNvSpPr>
          <p:nvPr>
            <p:ph type="title"/>
          </p:nvPr>
        </p:nvSpPr>
        <p:spPr>
          <a:xfrm>
            <a:off x="184558" y="132051"/>
            <a:ext cx="10947633" cy="857250"/>
          </a:xfrm>
        </p:spPr>
        <p:txBody>
          <a:bodyPr/>
          <a:lstStyle/>
          <a:p>
            <a:r>
              <a:rPr lang="en-US" dirty="0"/>
              <a:t>Executive Leadership Team</a:t>
            </a:r>
          </a:p>
        </p:txBody>
      </p:sp>
    </p:spTree>
    <p:extLst>
      <p:ext uri="{BB962C8B-B14F-4D97-AF65-F5344CB8AC3E}">
        <p14:creationId xmlns:p14="http://schemas.microsoft.com/office/powerpoint/2010/main" val="2209781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E566-1668-4A15-81B6-3CF64C163106}"/>
              </a:ext>
            </a:extLst>
          </p:cNvPr>
          <p:cNvSpPr>
            <a:spLocks noGrp="1"/>
          </p:cNvSpPr>
          <p:nvPr>
            <p:ph type="title"/>
          </p:nvPr>
        </p:nvSpPr>
        <p:spPr/>
        <p:txBody>
          <a:bodyPr/>
          <a:lstStyle/>
          <a:p>
            <a:r>
              <a:rPr lang="en-US" dirty="0"/>
              <a:t>SB317: Health Care Affordability Fund and Premium Surtax Increase (awaiting Governor action)</a:t>
            </a:r>
          </a:p>
        </p:txBody>
      </p:sp>
      <p:sp>
        <p:nvSpPr>
          <p:cNvPr id="3" name="Content Placeholder 2">
            <a:extLst>
              <a:ext uri="{FF2B5EF4-FFF2-40B4-BE49-F238E27FC236}">
                <a16:creationId xmlns:a16="http://schemas.microsoft.com/office/drawing/2014/main" id="{4FF86F41-0CB3-4184-98CE-F65B7D052E88}"/>
              </a:ext>
            </a:extLst>
          </p:cNvPr>
          <p:cNvSpPr>
            <a:spLocks noGrp="1"/>
          </p:cNvSpPr>
          <p:nvPr>
            <p:ph idx="1"/>
          </p:nvPr>
        </p:nvSpPr>
        <p:spPr>
          <a:xfrm>
            <a:off x="609600" y="1417638"/>
            <a:ext cx="10160000" cy="5313616"/>
          </a:xfrm>
        </p:spPr>
        <p:txBody>
          <a:bodyPr>
            <a:normAutofit/>
          </a:bodyPr>
          <a:lstStyle/>
          <a:p>
            <a:r>
              <a:rPr lang="en-US" dirty="0"/>
              <a:t>Replaces a federal fee on insurance companies that was recently phased out; increases New Mexico insurance premium surtax from 1% to 3.7%</a:t>
            </a:r>
          </a:p>
          <a:p>
            <a:r>
              <a:rPr lang="en-US" dirty="0"/>
              <a:t>90% of the revenue generated comes from Medicaid MCOs, with 72% of the total revenue coming from the federal Medicaid match</a:t>
            </a:r>
          </a:p>
          <a:p>
            <a:r>
              <a:rPr lang="en-US" dirty="0"/>
              <a:t>New revenue is split between a new Health Care Affordability Fund and the General Fund</a:t>
            </a:r>
          </a:p>
          <a:p>
            <a:r>
              <a:rPr lang="en-US" dirty="0"/>
              <a:t>Reduces health care costs for New Mexicans: reduces premiums, deductibles and out-of-pocket costs for up to 94,000 New Mexicans, including 23,000 who are currently uninsured. Plans available through the NM Health Insurance Exchange</a:t>
            </a:r>
          </a:p>
          <a:p>
            <a:r>
              <a:rPr lang="en-US" dirty="0"/>
              <a:t>By insuring 23,000 more New Mexicans, risk pool is broader, bringing down costs for everyone</a:t>
            </a:r>
          </a:p>
          <a:p>
            <a:r>
              <a:rPr lang="en-US" dirty="0"/>
              <a:t>Health Care Affordability Fund will support reduced health care costs for small businesses and their employees.</a:t>
            </a:r>
          </a:p>
          <a:p>
            <a:r>
              <a:rPr lang="en-US" dirty="0"/>
              <a:t>Will ensure health care providers get paid for their services – less uncompensated care</a:t>
            </a:r>
          </a:p>
        </p:txBody>
      </p:sp>
      <p:sp>
        <p:nvSpPr>
          <p:cNvPr id="4" name="Slide Number Placeholder 3">
            <a:extLst>
              <a:ext uri="{FF2B5EF4-FFF2-40B4-BE49-F238E27FC236}">
                <a16:creationId xmlns:a16="http://schemas.microsoft.com/office/drawing/2014/main" id="{0B150AB5-588D-4A97-AF23-B3464EA26FA6}"/>
              </a:ext>
            </a:extLst>
          </p:cNvPr>
          <p:cNvSpPr>
            <a:spLocks noGrp="1"/>
          </p:cNvSpPr>
          <p:nvPr>
            <p:ph type="sldNum" sz="quarter" idx="12"/>
          </p:nvPr>
        </p:nvSpPr>
        <p:spPr/>
        <p:txBody>
          <a:bodyPr/>
          <a:lstStyle/>
          <a:p>
            <a:fld id="{E9A4E3A2-E195-471B-80F5-3BAC0AC50A29}" type="slidenum">
              <a:rPr lang="en-US" smtClean="0"/>
              <a:t>20</a:t>
            </a:fld>
            <a:endParaRPr lang="en-US" dirty="0"/>
          </a:p>
        </p:txBody>
      </p:sp>
      <p:pic>
        <p:nvPicPr>
          <p:cNvPr id="5" name="table">
            <a:extLst>
              <a:ext uri="{FF2B5EF4-FFF2-40B4-BE49-F238E27FC236}">
                <a16:creationId xmlns:a16="http://schemas.microsoft.com/office/drawing/2014/main" id="{757EF235-3EEB-47AA-9876-E3753CF837A4}"/>
              </a:ext>
            </a:extLst>
          </p:cNvPr>
          <p:cNvPicPr>
            <a:picLocks noChangeAspect="1"/>
          </p:cNvPicPr>
          <p:nvPr/>
        </p:nvPicPr>
        <p:blipFill>
          <a:blip r:embed="rId2"/>
          <a:stretch>
            <a:fillRect/>
          </a:stretch>
        </p:blipFill>
        <p:spPr>
          <a:xfrm>
            <a:off x="2003734" y="4962906"/>
            <a:ext cx="7028227" cy="1768348"/>
          </a:xfrm>
          <a:prstGeom prst="rect">
            <a:avLst/>
          </a:prstGeom>
        </p:spPr>
      </p:pic>
    </p:spTree>
    <p:extLst>
      <p:ext uri="{BB962C8B-B14F-4D97-AF65-F5344CB8AC3E}">
        <p14:creationId xmlns:p14="http://schemas.microsoft.com/office/powerpoint/2010/main" val="122561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68EA-D0BA-402E-83BD-EC1942FE142D}"/>
              </a:ext>
            </a:extLst>
          </p:cNvPr>
          <p:cNvSpPr>
            <a:spLocks noGrp="1"/>
          </p:cNvSpPr>
          <p:nvPr>
            <p:ph type="title"/>
          </p:nvPr>
        </p:nvSpPr>
        <p:spPr/>
        <p:txBody>
          <a:bodyPr/>
          <a:lstStyle/>
          <a:p>
            <a:r>
              <a:rPr lang="en-US" dirty="0"/>
              <a:t>HB98: TRD Administrative Clean Up Bill </a:t>
            </a:r>
            <a:br>
              <a:rPr lang="en-US" dirty="0"/>
            </a:br>
            <a:r>
              <a:rPr lang="en-US" dirty="0"/>
              <a:t>(awaiting Governor action)</a:t>
            </a:r>
          </a:p>
        </p:txBody>
      </p:sp>
      <p:sp>
        <p:nvSpPr>
          <p:cNvPr id="3" name="Content Placeholder 2">
            <a:extLst>
              <a:ext uri="{FF2B5EF4-FFF2-40B4-BE49-F238E27FC236}">
                <a16:creationId xmlns:a16="http://schemas.microsoft.com/office/drawing/2014/main" id="{7C74CFAC-A5D9-46E5-AA40-3505E02BDDB6}"/>
              </a:ext>
            </a:extLst>
          </p:cNvPr>
          <p:cNvSpPr>
            <a:spLocks noGrp="1"/>
          </p:cNvSpPr>
          <p:nvPr>
            <p:ph idx="1"/>
          </p:nvPr>
        </p:nvSpPr>
        <p:spPr>
          <a:xfrm>
            <a:off x="226503" y="1417638"/>
            <a:ext cx="10897299" cy="5251610"/>
          </a:xfrm>
        </p:spPr>
        <p:txBody>
          <a:bodyPr>
            <a:normAutofit/>
          </a:bodyPr>
          <a:lstStyle/>
          <a:p>
            <a:pPr lvl="1"/>
            <a:endParaRPr lang="en-US" sz="1400" dirty="0"/>
          </a:p>
          <a:p>
            <a:pPr lvl="1"/>
            <a:endParaRPr lang="en-US" sz="1400" dirty="0"/>
          </a:p>
          <a:p>
            <a:pPr lvl="1"/>
            <a:endParaRPr lang="en-US" sz="1400" dirty="0"/>
          </a:p>
          <a:p>
            <a:pPr lvl="1"/>
            <a:endParaRPr lang="en-US" sz="1400"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CCB7A8F-D6DE-40D5-9D31-CBA787CE5DAF}"/>
              </a:ext>
            </a:extLst>
          </p:cNvPr>
          <p:cNvSpPr>
            <a:spLocks noGrp="1"/>
          </p:cNvSpPr>
          <p:nvPr>
            <p:ph type="sldNum" sz="quarter" idx="12"/>
          </p:nvPr>
        </p:nvSpPr>
        <p:spPr/>
        <p:txBody>
          <a:bodyPr/>
          <a:lstStyle/>
          <a:p>
            <a:fld id="{E9A4E3A2-E195-471B-80F5-3BAC0AC50A29}" type="slidenum">
              <a:rPr lang="en-US" smtClean="0"/>
              <a:t>21</a:t>
            </a:fld>
            <a:endParaRPr lang="en-US" dirty="0"/>
          </a:p>
        </p:txBody>
      </p:sp>
      <p:sp>
        <p:nvSpPr>
          <p:cNvPr id="5" name="Rectangle 4">
            <a:extLst>
              <a:ext uri="{FF2B5EF4-FFF2-40B4-BE49-F238E27FC236}">
                <a16:creationId xmlns:a16="http://schemas.microsoft.com/office/drawing/2014/main" id="{339A9E92-AADA-4B77-96FC-5414265D8DB3}"/>
              </a:ext>
            </a:extLst>
          </p:cNvPr>
          <p:cNvSpPr/>
          <p:nvPr/>
        </p:nvSpPr>
        <p:spPr>
          <a:xfrm>
            <a:off x="609600" y="1535064"/>
            <a:ext cx="10401993" cy="5016758"/>
          </a:xfrm>
          <a:prstGeom prst="rect">
            <a:avLst/>
          </a:prstGeom>
        </p:spPr>
        <p:txBody>
          <a:bodyPr wrap="square">
            <a:spAutoFit/>
          </a:bodyPr>
          <a:lstStyle/>
          <a:p>
            <a:pPr marL="285750" indent="-285750">
              <a:buFont typeface="Arial" panose="020B0604020202020204" pitchFamily="34" charset="0"/>
              <a:buChar char="•"/>
            </a:pPr>
            <a:r>
              <a:rPr lang="en-US" sz="2000" dirty="0"/>
              <a:t>Cleans up the tax code to make several minor but important administrative changes to prevent tax disputes, close loopholes, and make TRD more efficient</a:t>
            </a:r>
          </a:p>
          <a:p>
            <a:pPr marL="285750" indent="-285750">
              <a:buFont typeface="Arial" panose="020B0604020202020204" pitchFamily="34" charset="0"/>
              <a:buChar char="•"/>
            </a:pPr>
            <a:r>
              <a:rPr lang="en-US" sz="2000" dirty="0"/>
              <a:t>Fiscal impacts are a mix of small negatives and small positives, though none will be material</a:t>
            </a:r>
          </a:p>
          <a:p>
            <a:pPr marL="285750" indent="-285750">
              <a:buFont typeface="Arial" panose="020B0604020202020204" pitchFamily="34" charset="0"/>
              <a:buChar char="•"/>
            </a:pPr>
            <a:r>
              <a:rPr lang="en-US" sz="2000" dirty="0"/>
              <a:t>Some of the provisions include:</a:t>
            </a:r>
          </a:p>
          <a:p>
            <a:pPr marL="742950" lvl="1" indent="-285750">
              <a:buFont typeface="Arial" panose="020B0604020202020204" pitchFamily="34" charset="0"/>
              <a:buChar char="•"/>
            </a:pPr>
            <a:r>
              <a:rPr lang="en-US" sz="2000" dirty="0"/>
              <a:t>Clarifies GRT is not charged on delivered groceries</a:t>
            </a:r>
          </a:p>
          <a:p>
            <a:pPr marL="742950" lvl="1" indent="-285750">
              <a:buFont typeface="Arial" panose="020B0604020202020204" pitchFamily="34" charset="0"/>
              <a:buChar char="•"/>
            </a:pPr>
            <a:r>
              <a:rPr lang="en-US" sz="2000" dirty="0"/>
              <a:t>Clarifies leasing vs. licensing in GRT and Compensating Tax Act to prevent disputes</a:t>
            </a:r>
          </a:p>
          <a:p>
            <a:pPr marL="742950" lvl="1" indent="-285750">
              <a:buFont typeface="Arial" panose="020B0604020202020204" pitchFamily="34" charset="0"/>
              <a:buChar char="•"/>
            </a:pPr>
            <a:r>
              <a:rPr lang="en-US" sz="2000" dirty="0"/>
              <a:t>Clarifies that various medical-related GRT deductions are available for physician practice groups</a:t>
            </a:r>
          </a:p>
          <a:p>
            <a:pPr marL="742950" lvl="1" indent="-285750">
              <a:buFont typeface="Arial" panose="020B0604020202020204" pitchFamily="34" charset="0"/>
              <a:buChar char="•"/>
            </a:pPr>
            <a:r>
              <a:rPr lang="en-US" sz="2000" dirty="0"/>
              <a:t>Allows TRD to approve innocent spouse relief for taxpayers defrauded by a spouse or ex-spouse if the IRS approves the same request</a:t>
            </a:r>
          </a:p>
          <a:p>
            <a:pPr marL="742950" lvl="1" indent="-285750">
              <a:buFont typeface="Arial" panose="020B0604020202020204" pitchFamily="34" charset="0"/>
              <a:buChar char="•"/>
            </a:pPr>
            <a:r>
              <a:rPr lang="en-US" sz="2000" dirty="0"/>
              <a:t>Allows low-income delinquent taxpayers to keep more of their income from TRD wage garnishment</a:t>
            </a:r>
          </a:p>
          <a:p>
            <a:pPr marL="742950" lvl="1" indent="-285750">
              <a:buFont typeface="Arial" panose="020B0604020202020204" pitchFamily="34" charset="0"/>
              <a:buChar char="•"/>
            </a:pPr>
            <a:r>
              <a:rPr lang="en-US" sz="2000" dirty="0"/>
              <a:t>Allows TRD to mandate electronic payment (previously could only mandate electronic filing)</a:t>
            </a:r>
          </a:p>
          <a:p>
            <a:pPr marL="742950" lvl="1" indent="-285750">
              <a:buFont typeface="Arial" panose="020B0604020202020204" pitchFamily="34" charset="0"/>
              <a:buChar char="•"/>
            </a:pPr>
            <a:r>
              <a:rPr lang="en-US" sz="2000" dirty="0"/>
              <a:t>Closes potential unintended loopholes in Rural Job Tax Credit</a:t>
            </a:r>
          </a:p>
          <a:p>
            <a:pPr marL="742950" lvl="1" indent="-285750">
              <a:buFont typeface="Arial" panose="020B0604020202020204" pitchFamily="34" charset="0"/>
              <a:buChar char="•"/>
            </a:pPr>
            <a:r>
              <a:rPr lang="en-US" sz="2000" dirty="0"/>
              <a:t>Technical changes to Renewable Energy Production Tax Credit to ensure it can be claimed for the full 10 years intended</a:t>
            </a:r>
          </a:p>
        </p:txBody>
      </p:sp>
    </p:spTree>
    <p:extLst>
      <p:ext uri="{BB962C8B-B14F-4D97-AF65-F5344CB8AC3E}">
        <p14:creationId xmlns:p14="http://schemas.microsoft.com/office/powerpoint/2010/main" val="165872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FE32-EF63-438A-85FB-078737E48AEA}"/>
              </a:ext>
            </a:extLst>
          </p:cNvPr>
          <p:cNvSpPr>
            <a:spLocks noGrp="1"/>
          </p:cNvSpPr>
          <p:nvPr>
            <p:ph type="title"/>
          </p:nvPr>
        </p:nvSpPr>
        <p:spPr/>
        <p:txBody>
          <a:bodyPr/>
          <a:lstStyle/>
          <a:p>
            <a:r>
              <a:rPr lang="en-US" dirty="0"/>
              <a:t>Special Session HB2 and SB2: Cannabis </a:t>
            </a:r>
            <a:br>
              <a:rPr lang="en-US" dirty="0"/>
            </a:br>
            <a:r>
              <a:rPr lang="en-US" dirty="0"/>
              <a:t>(awaiting Governor action)</a:t>
            </a:r>
          </a:p>
        </p:txBody>
      </p:sp>
      <p:sp>
        <p:nvSpPr>
          <p:cNvPr id="3" name="Content Placeholder 2">
            <a:extLst>
              <a:ext uri="{FF2B5EF4-FFF2-40B4-BE49-F238E27FC236}">
                <a16:creationId xmlns:a16="http://schemas.microsoft.com/office/drawing/2014/main" id="{92FBB713-1CFA-4487-8453-AABE47FB3B80}"/>
              </a:ext>
            </a:extLst>
          </p:cNvPr>
          <p:cNvSpPr>
            <a:spLocks noGrp="1"/>
          </p:cNvSpPr>
          <p:nvPr>
            <p:ph idx="1"/>
          </p:nvPr>
        </p:nvSpPr>
        <p:spPr>
          <a:xfrm>
            <a:off x="609600" y="1486636"/>
            <a:ext cx="10160000" cy="5203231"/>
          </a:xfrm>
        </p:spPr>
        <p:txBody>
          <a:bodyPr>
            <a:normAutofit lnSpcReduction="10000"/>
          </a:bodyPr>
          <a:lstStyle/>
          <a:p>
            <a:pPr marL="85725" indent="0">
              <a:buNone/>
            </a:pPr>
            <a:r>
              <a:rPr lang="en-US" sz="1800" b="1" dirty="0"/>
              <a:t>Cannabis Regulation</a:t>
            </a:r>
          </a:p>
          <a:p>
            <a:r>
              <a:rPr lang="en-US" sz="1800" dirty="0"/>
              <a:t>Legalizes commercial cannabis for adults 21 and older</a:t>
            </a:r>
          </a:p>
          <a:p>
            <a:r>
              <a:rPr lang="en-US" sz="1800" dirty="0"/>
              <a:t>New Cannabis Regulation Division of the Regulation and Licensing Department will license, adopt rules, and regulate the industry</a:t>
            </a:r>
          </a:p>
          <a:p>
            <a:r>
              <a:rPr lang="en-US" sz="1800" dirty="0"/>
              <a:t>Sales will begin no later than April 1, 2022</a:t>
            </a:r>
          </a:p>
          <a:p>
            <a:r>
              <a:rPr lang="en-US" sz="1800" dirty="0"/>
              <a:t>Medical sales will continue uninterrupted but duties to oversee medical program will move from Department of Health to Regulation and Licensing Department</a:t>
            </a:r>
          </a:p>
          <a:p>
            <a:pPr marL="85725" indent="0">
              <a:buNone/>
            </a:pPr>
            <a:r>
              <a:rPr lang="en-US" sz="1800" b="1" dirty="0"/>
              <a:t>Cannabis Taxation</a:t>
            </a:r>
          </a:p>
          <a:p>
            <a:r>
              <a:rPr lang="en-US" sz="1800" dirty="0"/>
              <a:t>Medical cannabis will no longer be subject to GRT and will not be subject to new Cannabis Excise Tax</a:t>
            </a:r>
          </a:p>
          <a:p>
            <a:r>
              <a:rPr lang="en-US" sz="1800" dirty="0"/>
              <a:t>New Cannabis Excise Tax starts at 12% in FY22-FY25, increasing by 1% per year from FY26 to FY31 to a final rate of 18%</a:t>
            </a:r>
          </a:p>
          <a:p>
            <a:r>
              <a:rPr lang="en-US" sz="1800" dirty="0"/>
              <a:t>66.67% of revenue to the State general fund - additional $20 million expected in FY23, less $11 million from exempting medical cannabis sales</a:t>
            </a:r>
          </a:p>
          <a:p>
            <a:r>
              <a:rPr lang="en-US" sz="1800" dirty="0"/>
              <a:t>33.33% to the municipality or county where the sale occurs, additional $6.7 million expected in FY23, less $8.8 million from exempting medical cannabis sales</a:t>
            </a:r>
          </a:p>
          <a:p>
            <a:r>
              <a:rPr lang="en-US" sz="1800" dirty="0"/>
              <a:t>TRD may deduct 3% administrative fee on local distributions</a:t>
            </a:r>
          </a:p>
          <a:p>
            <a:pPr marL="85725" indent="0">
              <a:buNone/>
            </a:pPr>
            <a:r>
              <a:rPr lang="en-US" sz="1800" b="1" dirty="0"/>
              <a:t>SB2</a:t>
            </a:r>
            <a:r>
              <a:rPr lang="en-US" sz="1800" dirty="0"/>
              <a:t> – Separate bill provides for expungement of criminal records related to cannabis</a:t>
            </a:r>
          </a:p>
          <a:p>
            <a:endParaRPr lang="en-US" sz="1800" dirty="0"/>
          </a:p>
          <a:p>
            <a:pPr marL="85725" indent="0">
              <a:buNone/>
            </a:pPr>
            <a:endParaRPr lang="en-US" sz="1800" dirty="0"/>
          </a:p>
        </p:txBody>
      </p:sp>
      <p:sp>
        <p:nvSpPr>
          <p:cNvPr id="4" name="Slide Number Placeholder 3">
            <a:extLst>
              <a:ext uri="{FF2B5EF4-FFF2-40B4-BE49-F238E27FC236}">
                <a16:creationId xmlns:a16="http://schemas.microsoft.com/office/drawing/2014/main" id="{DDAC558B-556A-4131-83F7-7ED9D43365B6}"/>
              </a:ext>
            </a:extLst>
          </p:cNvPr>
          <p:cNvSpPr>
            <a:spLocks noGrp="1"/>
          </p:cNvSpPr>
          <p:nvPr>
            <p:ph type="sldNum" sz="quarter" idx="12"/>
          </p:nvPr>
        </p:nvSpPr>
        <p:spPr/>
        <p:txBody>
          <a:bodyPr/>
          <a:lstStyle/>
          <a:p>
            <a:fld id="{E9A4E3A2-E195-471B-80F5-3BAC0AC50A29}" type="slidenum">
              <a:rPr lang="en-US" smtClean="0"/>
              <a:t>22</a:t>
            </a:fld>
            <a:endParaRPr lang="en-US" dirty="0"/>
          </a:p>
        </p:txBody>
      </p:sp>
    </p:spTree>
    <p:extLst>
      <p:ext uri="{BB962C8B-B14F-4D97-AF65-F5344CB8AC3E}">
        <p14:creationId xmlns:p14="http://schemas.microsoft.com/office/powerpoint/2010/main" val="369284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FE32-EF63-438A-85FB-078737E48AEA}"/>
              </a:ext>
            </a:extLst>
          </p:cNvPr>
          <p:cNvSpPr>
            <a:spLocks noGrp="1"/>
          </p:cNvSpPr>
          <p:nvPr>
            <p:ph type="title"/>
          </p:nvPr>
        </p:nvSpPr>
        <p:spPr/>
        <p:txBody>
          <a:bodyPr/>
          <a:lstStyle/>
          <a:p>
            <a:r>
              <a:rPr lang="en-US" dirty="0"/>
              <a:t>Special Session SB1: Local Economic Development Act Changes (awaiting Governor action)</a:t>
            </a:r>
          </a:p>
        </p:txBody>
      </p:sp>
      <p:sp>
        <p:nvSpPr>
          <p:cNvPr id="3" name="Content Placeholder 2">
            <a:extLst>
              <a:ext uri="{FF2B5EF4-FFF2-40B4-BE49-F238E27FC236}">
                <a16:creationId xmlns:a16="http://schemas.microsoft.com/office/drawing/2014/main" id="{92FBB713-1CFA-4487-8453-AABE47FB3B80}"/>
              </a:ext>
            </a:extLst>
          </p:cNvPr>
          <p:cNvSpPr>
            <a:spLocks noGrp="1"/>
          </p:cNvSpPr>
          <p:nvPr>
            <p:ph idx="1"/>
          </p:nvPr>
        </p:nvSpPr>
        <p:spPr/>
        <p:txBody>
          <a:bodyPr>
            <a:normAutofit/>
          </a:bodyPr>
          <a:lstStyle/>
          <a:p>
            <a:r>
              <a:rPr lang="en-US" sz="2400" dirty="0"/>
              <a:t>Expands LEDA to allow 50% of GRT and compensating tax from certain large LEDA projects to be distributed back to the LEDA fund</a:t>
            </a:r>
          </a:p>
          <a:p>
            <a:r>
              <a:rPr lang="en-US" sz="2400" dirty="0"/>
              <a:t>To be eligible for this tax sharing, project must have $350 million in construction and infrastructure costs</a:t>
            </a:r>
          </a:p>
          <a:p>
            <a:r>
              <a:rPr lang="en-US" sz="2400" dirty="0"/>
              <a:t>Only GRT on construction will be redirected to LEDA fund</a:t>
            </a:r>
          </a:p>
          <a:p>
            <a:r>
              <a:rPr lang="en-US" sz="2400" dirty="0"/>
              <a:t>Economic Development Department and all local governments must agree by entering project participation agreement</a:t>
            </a:r>
          </a:p>
          <a:p>
            <a:r>
              <a:rPr lang="en-US" sz="2400" dirty="0"/>
              <a:t>EDD will report on the projects</a:t>
            </a:r>
          </a:p>
          <a:p>
            <a:r>
              <a:rPr lang="en-US" sz="2400" dirty="0"/>
              <a:t>Revenue is clawed back from LEDA fund if project doesn’t meet $350 million requirement in 10 years</a:t>
            </a:r>
          </a:p>
          <a:p>
            <a:endParaRPr lang="en-US" sz="2400" dirty="0"/>
          </a:p>
          <a:p>
            <a:endParaRPr lang="en-US" sz="2400" dirty="0"/>
          </a:p>
        </p:txBody>
      </p:sp>
      <p:sp>
        <p:nvSpPr>
          <p:cNvPr id="4" name="Slide Number Placeholder 3">
            <a:extLst>
              <a:ext uri="{FF2B5EF4-FFF2-40B4-BE49-F238E27FC236}">
                <a16:creationId xmlns:a16="http://schemas.microsoft.com/office/drawing/2014/main" id="{DDAC558B-556A-4131-83F7-7ED9D43365B6}"/>
              </a:ext>
            </a:extLst>
          </p:cNvPr>
          <p:cNvSpPr>
            <a:spLocks noGrp="1"/>
          </p:cNvSpPr>
          <p:nvPr>
            <p:ph type="sldNum" sz="quarter" idx="12"/>
          </p:nvPr>
        </p:nvSpPr>
        <p:spPr/>
        <p:txBody>
          <a:bodyPr/>
          <a:lstStyle/>
          <a:p>
            <a:fld id="{E9A4E3A2-E195-471B-80F5-3BAC0AC50A29}" type="slidenum">
              <a:rPr lang="en-US" smtClean="0"/>
              <a:t>23</a:t>
            </a:fld>
            <a:endParaRPr lang="en-US" dirty="0"/>
          </a:p>
        </p:txBody>
      </p:sp>
    </p:spTree>
    <p:extLst>
      <p:ext uri="{BB962C8B-B14F-4D97-AF65-F5344CB8AC3E}">
        <p14:creationId xmlns:p14="http://schemas.microsoft.com/office/powerpoint/2010/main" val="1363567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DFFB-274F-40D8-9EF6-A958242099AA}"/>
              </a:ext>
            </a:extLst>
          </p:cNvPr>
          <p:cNvSpPr>
            <a:spLocks noGrp="1"/>
          </p:cNvSpPr>
          <p:nvPr>
            <p:ph type="title"/>
          </p:nvPr>
        </p:nvSpPr>
        <p:spPr>
          <a:xfrm>
            <a:off x="84763" y="274638"/>
            <a:ext cx="10160000" cy="628611"/>
          </a:xfrm>
        </p:spPr>
        <p:txBody>
          <a:bodyPr/>
          <a:lstStyle/>
          <a:p>
            <a:r>
              <a:rPr lang="en-US" dirty="0"/>
              <a:t>Other Tax and Fiscal Legislation </a:t>
            </a:r>
            <a:br>
              <a:rPr lang="en-US" dirty="0"/>
            </a:br>
            <a:r>
              <a:rPr lang="en-US" dirty="0"/>
              <a:t>(some awaiting Governor action)</a:t>
            </a:r>
          </a:p>
        </p:txBody>
      </p:sp>
      <p:sp>
        <p:nvSpPr>
          <p:cNvPr id="3" name="Content Placeholder 2">
            <a:extLst>
              <a:ext uri="{FF2B5EF4-FFF2-40B4-BE49-F238E27FC236}">
                <a16:creationId xmlns:a16="http://schemas.microsoft.com/office/drawing/2014/main" id="{1EE142DC-FB45-4375-A17B-A3C12773DE0D}"/>
              </a:ext>
            </a:extLst>
          </p:cNvPr>
          <p:cNvSpPr>
            <a:spLocks noGrp="1"/>
          </p:cNvSpPr>
          <p:nvPr>
            <p:ph idx="1"/>
          </p:nvPr>
        </p:nvSpPr>
        <p:spPr>
          <a:xfrm>
            <a:off x="0" y="1345701"/>
            <a:ext cx="11375717" cy="5512299"/>
          </a:xfrm>
        </p:spPr>
        <p:txBody>
          <a:bodyPr>
            <a:normAutofit fontScale="92500" lnSpcReduction="20000"/>
          </a:bodyPr>
          <a:lstStyle/>
          <a:p>
            <a:r>
              <a:rPr lang="en-US" sz="2400" dirty="0"/>
              <a:t>HB15: Sustainable Business Tax Credit – creates PIT and CIT credit for tax years 2021 through 2029.  Credit is for construction of a sustainable building and certain renovation and installations to save energy.  Energy, Minerals and Natural Resources Dept. certifies the credit. Credit is transferable. Credit is refundable if the taxpayer’s income is below 200% of federal poverty level</a:t>
            </a:r>
          </a:p>
          <a:p>
            <a:r>
              <a:rPr lang="en-US" sz="2400" dirty="0"/>
              <a:t>HB278: Manufacturing Equipment Deduction – new GRT and GGRT deduction of receipts from selling manufacturing consumables to a manufacturer or a manufacturing service provider.  Receipts from selling or leasing equipment may be deducted if sold to a manufacturer or manufacturing service provider</a:t>
            </a:r>
          </a:p>
          <a:p>
            <a:r>
              <a:rPr lang="en-US" sz="2400" dirty="0"/>
              <a:t>SB42: Increase Educational Retirement Contributions – to improve funded ratio of the pension, increases employer contributions to educational retirement by 2% over two years. Extends sunset of return to work provision from FY22 to FY24</a:t>
            </a:r>
          </a:p>
          <a:p>
            <a:r>
              <a:rPr lang="en-US" sz="2400" dirty="0"/>
              <a:t>SB218: Technical changes to ensure market-based sourcing reforms to CIT enacted in 2019 (HB6) are mandatory </a:t>
            </a:r>
          </a:p>
          <a:p>
            <a:r>
              <a:rPr lang="en-US" sz="2400" dirty="0"/>
              <a:t>SB410: Amends Tax Administration Act to conform with federal changes to partnership audit rules. Allows taxpayer to request refund from TRD if a federal adjustment affects state taxes</a:t>
            </a:r>
          </a:p>
          <a:p>
            <a:r>
              <a:rPr lang="en-US" sz="2400" dirty="0"/>
              <a:t>SB345: Per Diem &amp; Mileage Act Changes: Updates the Act to contemplate per diem for physical and virtual attendance</a:t>
            </a:r>
          </a:p>
        </p:txBody>
      </p:sp>
      <p:sp>
        <p:nvSpPr>
          <p:cNvPr id="4" name="Slide Number Placeholder 3">
            <a:extLst>
              <a:ext uri="{FF2B5EF4-FFF2-40B4-BE49-F238E27FC236}">
                <a16:creationId xmlns:a16="http://schemas.microsoft.com/office/drawing/2014/main" id="{73B8FF7D-267C-48D8-B88B-E7FBC254276E}"/>
              </a:ext>
            </a:extLst>
          </p:cNvPr>
          <p:cNvSpPr>
            <a:spLocks noGrp="1"/>
          </p:cNvSpPr>
          <p:nvPr>
            <p:ph type="sldNum" sz="quarter" idx="12"/>
          </p:nvPr>
        </p:nvSpPr>
        <p:spPr/>
        <p:txBody>
          <a:bodyPr/>
          <a:lstStyle/>
          <a:p>
            <a:fld id="{E9A4E3A2-E195-471B-80F5-3BAC0AC50A29}" type="slidenum">
              <a:rPr lang="en-US" smtClean="0"/>
              <a:t>24</a:t>
            </a:fld>
            <a:endParaRPr lang="en-US" dirty="0"/>
          </a:p>
        </p:txBody>
      </p:sp>
    </p:spTree>
    <p:extLst>
      <p:ext uri="{BB962C8B-B14F-4D97-AF65-F5344CB8AC3E}">
        <p14:creationId xmlns:p14="http://schemas.microsoft.com/office/powerpoint/2010/main" val="2176335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77954-11C1-4C00-BEE0-D5E384E4DDA7}"/>
              </a:ext>
            </a:extLst>
          </p:cNvPr>
          <p:cNvSpPr>
            <a:spLocks noGrp="1"/>
          </p:cNvSpPr>
          <p:nvPr>
            <p:ph idx="1"/>
          </p:nvPr>
        </p:nvSpPr>
        <p:spPr>
          <a:xfrm>
            <a:off x="2993572" y="2057400"/>
            <a:ext cx="6607628" cy="3600450"/>
          </a:xfrm>
        </p:spPr>
        <p:txBody>
          <a:bodyPr>
            <a:normAutofit/>
          </a:bodyPr>
          <a:lstStyle/>
          <a:p>
            <a:pPr marL="85725" indent="0">
              <a:buNone/>
            </a:pPr>
            <a:r>
              <a:rPr lang="en-US" sz="4500" dirty="0">
                <a:latin typeface="+mj-lt"/>
              </a:rPr>
              <a:t>Thank you!</a:t>
            </a:r>
          </a:p>
          <a:p>
            <a:pPr marL="85725" indent="0">
              <a:buNone/>
            </a:pPr>
            <a:endParaRPr lang="en-US" sz="1875" dirty="0">
              <a:solidFill>
                <a:srgbClr val="2F2B20"/>
              </a:solidFill>
              <a:latin typeface="+mj-lt"/>
            </a:endParaRPr>
          </a:p>
          <a:p>
            <a:pPr marL="85725" indent="0">
              <a:buNone/>
            </a:pPr>
            <a:r>
              <a:rPr lang="en-US" sz="2250" dirty="0">
                <a:solidFill>
                  <a:srgbClr val="2F2B20"/>
                </a:solidFill>
              </a:rPr>
              <a:t>Stephanie Schardin Clarke</a:t>
            </a:r>
          </a:p>
          <a:p>
            <a:pPr marL="85725" indent="0">
              <a:buNone/>
            </a:pPr>
            <a:r>
              <a:rPr lang="en-US" sz="2250" dirty="0">
                <a:solidFill>
                  <a:srgbClr val="2F2B20"/>
                </a:solidFill>
                <a:hlinkClick r:id="rId3"/>
              </a:rPr>
              <a:t>StephanieS.Clarke@state.nm.us</a:t>
            </a:r>
            <a:endParaRPr lang="en-US" sz="2250" dirty="0">
              <a:solidFill>
                <a:srgbClr val="2F2B20"/>
              </a:solidFill>
            </a:endParaRPr>
          </a:p>
          <a:p>
            <a:pPr marL="85725" indent="0">
              <a:buNone/>
            </a:pPr>
            <a:endParaRPr lang="en-US" dirty="0">
              <a:solidFill>
                <a:srgbClr val="2F2B20"/>
              </a:solidFill>
            </a:endParaRPr>
          </a:p>
          <a:p>
            <a:pPr marL="85725" indent="0">
              <a:buNone/>
            </a:pPr>
            <a:r>
              <a:rPr lang="en-US" sz="2625" dirty="0">
                <a:latin typeface="+mj-lt"/>
                <a:hlinkClick r:id="rId4"/>
              </a:rPr>
              <a:t>http://www.tax.newmexico.gov/</a:t>
            </a:r>
            <a:endParaRPr lang="en-US" sz="2625" dirty="0">
              <a:latin typeface="+mj-lt"/>
            </a:endParaRPr>
          </a:p>
          <a:p>
            <a:pPr marL="85725" indent="0" algn="ctr">
              <a:buNone/>
            </a:pPr>
            <a:endParaRPr lang="en-US" sz="3225" dirty="0">
              <a:latin typeface="+mj-lt"/>
            </a:endParaRPr>
          </a:p>
          <a:p>
            <a:pPr marL="85725" indent="0" algn="ctr">
              <a:buNone/>
            </a:pPr>
            <a:endParaRPr lang="en-US" sz="4500" dirty="0">
              <a:latin typeface="+mj-lt"/>
            </a:endParaRPr>
          </a:p>
        </p:txBody>
      </p:sp>
      <p:sp>
        <p:nvSpPr>
          <p:cNvPr id="4" name="Slide Number Placeholder 3">
            <a:extLst>
              <a:ext uri="{FF2B5EF4-FFF2-40B4-BE49-F238E27FC236}">
                <a16:creationId xmlns:a16="http://schemas.microsoft.com/office/drawing/2014/main" id="{3CE4F637-292C-462F-9815-600CEEFD071F}"/>
              </a:ext>
            </a:extLst>
          </p:cNvPr>
          <p:cNvSpPr>
            <a:spLocks noGrp="1"/>
          </p:cNvSpPr>
          <p:nvPr>
            <p:ph type="sldNum" sz="quarter" idx="12"/>
          </p:nvPr>
        </p:nvSpPr>
        <p:spPr/>
        <p:txBody>
          <a:bodyPr/>
          <a:lstStyle/>
          <a:p>
            <a:fld id="{E9A4E3A2-E195-471B-80F5-3BAC0AC50A29}" type="slidenum">
              <a:rPr lang="en-US" smtClean="0"/>
              <a:t>25</a:t>
            </a:fld>
            <a:endParaRPr lang="en-US" dirty="0"/>
          </a:p>
        </p:txBody>
      </p:sp>
      <p:pic>
        <p:nvPicPr>
          <p:cNvPr id="5" name="Picture 4">
            <a:extLst>
              <a:ext uri="{FF2B5EF4-FFF2-40B4-BE49-F238E27FC236}">
                <a16:creationId xmlns:a16="http://schemas.microsoft.com/office/drawing/2014/main" id="{C0719FA9-CEA0-4AA8-9121-75CB2DAB7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9925" y="1304246"/>
            <a:ext cx="2581275" cy="973020"/>
          </a:xfrm>
          <a:prstGeom prst="rect">
            <a:avLst/>
          </a:prstGeom>
        </p:spPr>
      </p:pic>
    </p:spTree>
    <p:extLst>
      <p:ext uri="{BB962C8B-B14F-4D97-AF65-F5344CB8AC3E}">
        <p14:creationId xmlns:p14="http://schemas.microsoft.com/office/powerpoint/2010/main" val="366061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11737-6D31-474C-B28E-A8CFE00F4E8C}"/>
              </a:ext>
            </a:extLst>
          </p:cNvPr>
          <p:cNvSpPr>
            <a:spLocks noGrp="1"/>
          </p:cNvSpPr>
          <p:nvPr>
            <p:ph type="title"/>
          </p:nvPr>
        </p:nvSpPr>
        <p:spPr/>
        <p:txBody>
          <a:bodyPr/>
          <a:lstStyle/>
          <a:p>
            <a:r>
              <a:rPr lang="en-US" dirty="0"/>
              <a:t>TRD Mission and Vision</a:t>
            </a:r>
          </a:p>
        </p:txBody>
      </p:sp>
      <p:sp>
        <p:nvSpPr>
          <p:cNvPr id="3" name="Content Placeholder 2">
            <a:extLst>
              <a:ext uri="{FF2B5EF4-FFF2-40B4-BE49-F238E27FC236}">
                <a16:creationId xmlns:a16="http://schemas.microsoft.com/office/drawing/2014/main" id="{EA1934D7-B7F1-4F02-AA1F-DE1737F9FD30}"/>
              </a:ext>
            </a:extLst>
          </p:cNvPr>
          <p:cNvSpPr>
            <a:spLocks noGrp="1"/>
          </p:cNvSpPr>
          <p:nvPr>
            <p:ph idx="1"/>
          </p:nvPr>
        </p:nvSpPr>
        <p:spPr>
          <a:xfrm>
            <a:off x="609600" y="1600200"/>
            <a:ext cx="10560908" cy="4983162"/>
          </a:xfrm>
        </p:spPr>
        <p:txBody>
          <a:bodyPr/>
          <a:lstStyle/>
          <a:p>
            <a:pPr marL="85725" indent="0">
              <a:buNone/>
            </a:pPr>
            <a:r>
              <a:rPr lang="en-US" sz="2400" b="1" dirty="0"/>
              <a:t>MISSION: </a:t>
            </a:r>
            <a:r>
              <a:rPr lang="en-US" sz="2400" dirty="0"/>
              <a:t>The mission of the Taxation and Revenue Department is to serve New Mexico by providing fair and efficient tax and motor vehicle services</a:t>
            </a:r>
          </a:p>
          <a:p>
            <a:pPr marL="85725" indent="0">
              <a:buNone/>
            </a:pPr>
            <a:endParaRPr lang="en-US" sz="2400" b="1" dirty="0"/>
          </a:p>
          <a:p>
            <a:pPr marL="85725" indent="0">
              <a:buNone/>
            </a:pPr>
            <a:r>
              <a:rPr lang="en-US" sz="2400" b="1" dirty="0">
                <a:solidFill>
                  <a:srgbClr val="212121"/>
                </a:solidFill>
                <a:latin typeface="Calibri,sans-serif"/>
              </a:rPr>
              <a:t>VISION STATEMENT - </a:t>
            </a:r>
            <a:r>
              <a:rPr lang="en-US" sz="2400" dirty="0">
                <a:solidFill>
                  <a:srgbClr val="212121"/>
                </a:solidFill>
                <a:latin typeface="Calibri,sans-serif"/>
              </a:rPr>
              <a:t>The Taxation and Revenue Department:</a:t>
            </a:r>
            <a:endParaRPr lang="en-US" sz="2400" dirty="0">
              <a:solidFill>
                <a:srgbClr val="212121"/>
              </a:solidFill>
              <a:latin typeface="&amp;quot"/>
            </a:endParaRPr>
          </a:p>
          <a:p>
            <a:r>
              <a:rPr lang="en-US" sz="2400" dirty="0">
                <a:solidFill>
                  <a:srgbClr val="212121"/>
                </a:solidFill>
                <a:latin typeface="Calibri,sans-serif"/>
              </a:rPr>
              <a:t>Promotes a culture of integrity, respect, and innovation </a:t>
            </a:r>
            <a:endParaRPr lang="en-US" sz="2400" dirty="0">
              <a:solidFill>
                <a:srgbClr val="212121"/>
              </a:solidFill>
              <a:latin typeface="&amp;quot"/>
            </a:endParaRPr>
          </a:p>
          <a:p>
            <a:r>
              <a:rPr lang="en-US" sz="2400" dirty="0">
                <a:solidFill>
                  <a:srgbClr val="212121"/>
                </a:solidFill>
                <a:latin typeface="Calibri,sans-serif"/>
              </a:rPr>
              <a:t>Earns the trust of our customers through our actions</a:t>
            </a:r>
          </a:p>
          <a:p>
            <a:r>
              <a:rPr lang="en-US" sz="2400" dirty="0">
                <a:solidFill>
                  <a:srgbClr val="212121"/>
                </a:solidFill>
                <a:latin typeface="Calibri,sans-serif"/>
              </a:rPr>
              <a:t>Empowers customers through outreach, education, and ease of compliance</a:t>
            </a:r>
            <a:endParaRPr lang="en-US" sz="2400" dirty="0"/>
          </a:p>
          <a:p>
            <a:r>
              <a:rPr lang="en-US" sz="2400" dirty="0">
                <a:solidFill>
                  <a:srgbClr val="212121"/>
                </a:solidFill>
                <a:latin typeface="Calibri,sans-serif"/>
              </a:rPr>
              <a:t>Offers flexible and secure solutions to improve customer experience</a:t>
            </a:r>
            <a:endParaRPr lang="en-US" sz="2400" dirty="0">
              <a:solidFill>
                <a:srgbClr val="212121"/>
              </a:solidFill>
              <a:latin typeface="&amp;quot"/>
            </a:endParaRPr>
          </a:p>
          <a:p>
            <a:r>
              <a:rPr lang="en-US" sz="2400" dirty="0">
                <a:solidFill>
                  <a:srgbClr val="212121"/>
                </a:solidFill>
                <a:latin typeface="Calibri,sans-serif"/>
              </a:rPr>
              <a:t>Administers tax and motor vehicle laws efficiently and transparently</a:t>
            </a:r>
          </a:p>
          <a:p>
            <a:r>
              <a:rPr lang="en-US" sz="2400" dirty="0">
                <a:solidFill>
                  <a:srgbClr val="212121"/>
                </a:solidFill>
                <a:latin typeface="Calibri,sans-serif"/>
              </a:rPr>
              <a:t>Maintains a skilled, knowledgeable, and service-oriented workforce</a:t>
            </a:r>
            <a:endParaRPr lang="en-US" sz="2400" dirty="0">
              <a:solidFill>
                <a:srgbClr val="212121"/>
              </a:solidFill>
              <a:latin typeface="&amp;quot"/>
            </a:endParaRPr>
          </a:p>
          <a:p>
            <a:endParaRPr lang="en-US" dirty="0"/>
          </a:p>
        </p:txBody>
      </p:sp>
      <p:sp>
        <p:nvSpPr>
          <p:cNvPr id="4" name="Slide Number Placeholder 3">
            <a:extLst>
              <a:ext uri="{FF2B5EF4-FFF2-40B4-BE49-F238E27FC236}">
                <a16:creationId xmlns:a16="http://schemas.microsoft.com/office/drawing/2014/main" id="{6A66CE31-9721-4E59-B35A-876E30E63319}"/>
              </a:ext>
            </a:extLst>
          </p:cNvPr>
          <p:cNvSpPr>
            <a:spLocks noGrp="1"/>
          </p:cNvSpPr>
          <p:nvPr>
            <p:ph type="sldNum" sz="quarter" idx="12"/>
          </p:nvPr>
        </p:nvSpPr>
        <p:spPr/>
        <p:txBody>
          <a:bodyPr/>
          <a:lstStyle/>
          <a:p>
            <a:fld id="{E9A4E3A2-E195-471B-80F5-3BAC0AC50A29}" type="slidenum">
              <a:rPr lang="en-US" smtClean="0"/>
              <a:t>3</a:t>
            </a:fld>
            <a:endParaRPr lang="en-US" dirty="0"/>
          </a:p>
        </p:txBody>
      </p:sp>
    </p:spTree>
    <p:extLst>
      <p:ext uri="{BB962C8B-B14F-4D97-AF65-F5344CB8AC3E}">
        <p14:creationId xmlns:p14="http://schemas.microsoft.com/office/powerpoint/2010/main" val="366105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6B9E-EC26-48B5-A264-3E25A8D72A62}"/>
              </a:ext>
            </a:extLst>
          </p:cNvPr>
          <p:cNvSpPr>
            <a:spLocks noGrp="1"/>
          </p:cNvSpPr>
          <p:nvPr>
            <p:ph type="title"/>
          </p:nvPr>
        </p:nvSpPr>
        <p:spPr/>
        <p:txBody>
          <a:bodyPr/>
          <a:lstStyle/>
          <a:p>
            <a:r>
              <a:rPr lang="en-US" dirty="0"/>
              <a:t>TRD’s Core Values and Guiding Principles</a:t>
            </a:r>
          </a:p>
        </p:txBody>
      </p:sp>
      <p:pic>
        <p:nvPicPr>
          <p:cNvPr id="5" name="Content Placeholder 4">
            <a:extLst>
              <a:ext uri="{FF2B5EF4-FFF2-40B4-BE49-F238E27FC236}">
                <a16:creationId xmlns:a16="http://schemas.microsoft.com/office/drawing/2014/main" id="{E6F3C5CA-85D1-4757-AB19-009562C34F99}"/>
              </a:ext>
            </a:extLst>
          </p:cNvPr>
          <p:cNvPicPr>
            <a:picLocks noGrp="1" noChangeAspect="1"/>
          </p:cNvPicPr>
          <p:nvPr>
            <p:ph idx="1"/>
          </p:nvPr>
        </p:nvPicPr>
        <p:blipFill>
          <a:blip r:embed="rId2"/>
          <a:stretch>
            <a:fillRect/>
          </a:stretch>
        </p:blipFill>
        <p:spPr>
          <a:xfrm>
            <a:off x="224725" y="1131376"/>
            <a:ext cx="10903057" cy="5726623"/>
          </a:xfrm>
          <a:prstGeom prst="rect">
            <a:avLst/>
          </a:prstGeom>
        </p:spPr>
      </p:pic>
      <p:sp>
        <p:nvSpPr>
          <p:cNvPr id="4" name="Slide Number Placeholder 3">
            <a:extLst>
              <a:ext uri="{FF2B5EF4-FFF2-40B4-BE49-F238E27FC236}">
                <a16:creationId xmlns:a16="http://schemas.microsoft.com/office/drawing/2014/main" id="{987E3DD0-A270-490F-B0B7-4CD73A3D67F1}"/>
              </a:ext>
            </a:extLst>
          </p:cNvPr>
          <p:cNvSpPr>
            <a:spLocks noGrp="1"/>
          </p:cNvSpPr>
          <p:nvPr>
            <p:ph type="sldNum" sz="quarter" idx="12"/>
          </p:nvPr>
        </p:nvSpPr>
        <p:spPr/>
        <p:txBody>
          <a:bodyPr/>
          <a:lstStyle/>
          <a:p>
            <a:fld id="{E9A4E3A2-E195-471B-80F5-3BAC0AC50A29}" type="slidenum">
              <a:rPr lang="en-US" smtClean="0"/>
              <a:t>4</a:t>
            </a:fld>
            <a:endParaRPr lang="en-US" dirty="0"/>
          </a:p>
        </p:txBody>
      </p:sp>
    </p:spTree>
    <p:extLst>
      <p:ext uri="{BB962C8B-B14F-4D97-AF65-F5344CB8AC3E}">
        <p14:creationId xmlns:p14="http://schemas.microsoft.com/office/powerpoint/2010/main" val="343003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B2B30-B12A-47D2-A416-D5B82FD83DA0}"/>
              </a:ext>
            </a:extLst>
          </p:cNvPr>
          <p:cNvSpPr>
            <a:spLocks noGrp="1"/>
          </p:cNvSpPr>
          <p:nvPr>
            <p:ph type="title"/>
          </p:nvPr>
        </p:nvSpPr>
        <p:spPr/>
        <p:txBody>
          <a:bodyPr/>
          <a:lstStyle/>
          <a:p>
            <a:r>
              <a:rPr lang="en-US" dirty="0"/>
              <a:t>TRD’s 2020 3-Year Strategic Plan Overview</a:t>
            </a:r>
          </a:p>
        </p:txBody>
      </p:sp>
      <p:graphicFrame>
        <p:nvGraphicFramePr>
          <p:cNvPr id="5" name="Content Placeholder 4">
            <a:extLst>
              <a:ext uri="{FF2B5EF4-FFF2-40B4-BE49-F238E27FC236}">
                <a16:creationId xmlns:a16="http://schemas.microsoft.com/office/drawing/2014/main" id="{55505933-C619-4533-890A-731208A358D1}"/>
              </a:ext>
            </a:extLst>
          </p:cNvPr>
          <p:cNvGraphicFramePr>
            <a:graphicFrameLocks noGrp="1"/>
          </p:cNvGraphicFramePr>
          <p:nvPr>
            <p:ph idx="1"/>
            <p:extLst>
              <p:ext uri="{D42A27DB-BD31-4B8C-83A1-F6EECF244321}">
                <p14:modId xmlns:p14="http://schemas.microsoft.com/office/powerpoint/2010/main" val="1454172117"/>
              </p:ext>
            </p:extLst>
          </p:nvPr>
        </p:nvGraphicFramePr>
        <p:xfrm>
          <a:off x="609599" y="1308682"/>
          <a:ext cx="10254143" cy="5274681"/>
        </p:xfrm>
        <a:graphic>
          <a:graphicData uri="http://schemas.openxmlformats.org/drawingml/2006/table">
            <a:tbl>
              <a:tblPr/>
              <a:tblGrid>
                <a:gridCol w="3251079">
                  <a:extLst>
                    <a:ext uri="{9D8B030D-6E8A-4147-A177-3AD203B41FA5}">
                      <a16:colId xmlns:a16="http://schemas.microsoft.com/office/drawing/2014/main" val="2946160574"/>
                    </a:ext>
                  </a:extLst>
                </a:gridCol>
                <a:gridCol w="250453">
                  <a:extLst>
                    <a:ext uri="{9D8B030D-6E8A-4147-A177-3AD203B41FA5}">
                      <a16:colId xmlns:a16="http://schemas.microsoft.com/office/drawing/2014/main" val="2167669499"/>
                    </a:ext>
                  </a:extLst>
                </a:gridCol>
                <a:gridCol w="3251079">
                  <a:extLst>
                    <a:ext uri="{9D8B030D-6E8A-4147-A177-3AD203B41FA5}">
                      <a16:colId xmlns:a16="http://schemas.microsoft.com/office/drawing/2014/main" val="3420804183"/>
                    </a:ext>
                  </a:extLst>
                </a:gridCol>
                <a:gridCol w="250453">
                  <a:extLst>
                    <a:ext uri="{9D8B030D-6E8A-4147-A177-3AD203B41FA5}">
                      <a16:colId xmlns:a16="http://schemas.microsoft.com/office/drawing/2014/main" val="1120614658"/>
                    </a:ext>
                  </a:extLst>
                </a:gridCol>
                <a:gridCol w="3251079">
                  <a:extLst>
                    <a:ext uri="{9D8B030D-6E8A-4147-A177-3AD203B41FA5}">
                      <a16:colId xmlns:a16="http://schemas.microsoft.com/office/drawing/2014/main" val="1360437249"/>
                    </a:ext>
                  </a:extLst>
                </a:gridCol>
              </a:tblGrid>
              <a:tr h="698736">
                <a:tc>
                  <a:txBody>
                    <a:bodyPr/>
                    <a:lstStyle/>
                    <a:p>
                      <a:pPr algn="ctr" fontAlgn="ctr"/>
                      <a:r>
                        <a:rPr lang="en-US" sz="1600" b="1" i="0" u="none" strike="noStrike">
                          <a:solidFill>
                            <a:srgbClr val="000000"/>
                          </a:solidFill>
                          <a:effectLst/>
                          <a:latin typeface="Times New Roman" panose="02020603050405020304" pitchFamily="18" charset="0"/>
                        </a:rPr>
                        <a:t>Goal 1: Enhance Customer Experience and Customer Service</a:t>
                      </a:r>
                    </a:p>
                  </a:txBody>
                  <a:tcPr marL="0" marR="0" marT="0" marB="0" anchor="ctr">
                    <a:lnL>
                      <a:noFill/>
                    </a:lnL>
                    <a:lnR>
                      <a:noFill/>
                    </a:lnR>
                    <a:lnT>
                      <a:noFill/>
                    </a:lnT>
                    <a:lnB>
                      <a:noFill/>
                    </a:lnB>
                    <a:solidFill>
                      <a:srgbClr val="DE4A22"/>
                    </a:solidFill>
                  </a:tcPr>
                </a:tc>
                <a:tc>
                  <a:txBody>
                    <a:bodyPr/>
                    <a:lstStyle/>
                    <a:p>
                      <a:pPr algn="l" fontAlgn="ctr"/>
                      <a:endParaRPr lang="en-US" sz="1600" b="1" i="0" u="none"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ctr" fontAlgn="ctr"/>
                      <a:r>
                        <a:rPr lang="en-US" sz="1600" b="1" i="0" u="none" strike="noStrike">
                          <a:solidFill>
                            <a:srgbClr val="000000"/>
                          </a:solidFill>
                          <a:effectLst/>
                          <a:latin typeface="Times New Roman" panose="02020603050405020304" pitchFamily="18" charset="0"/>
                        </a:rPr>
                        <a:t>Goal 2: Cultivate Workforce Excellence</a:t>
                      </a:r>
                    </a:p>
                  </a:txBody>
                  <a:tcPr marL="0" marR="0" marT="0" marB="0" anchor="ctr">
                    <a:lnL>
                      <a:noFill/>
                    </a:lnL>
                    <a:lnR>
                      <a:noFill/>
                    </a:lnR>
                    <a:lnT>
                      <a:noFill/>
                    </a:lnT>
                    <a:lnB>
                      <a:noFill/>
                    </a:lnB>
                    <a:solidFill>
                      <a:srgbClr val="DE4A22"/>
                    </a:solidFill>
                  </a:tcPr>
                </a:tc>
                <a:tc>
                  <a:txBody>
                    <a:bodyPr/>
                    <a:lstStyle/>
                    <a:p>
                      <a:pPr algn="l" fontAlgn="ctr"/>
                      <a:endParaRPr lang="en-US" sz="1600" b="1" i="0" u="none"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ctr" fontAlgn="ctr"/>
                      <a:r>
                        <a:rPr lang="en-US" sz="1600" b="1" i="0" u="none" strike="noStrike">
                          <a:solidFill>
                            <a:srgbClr val="000000"/>
                          </a:solidFill>
                          <a:effectLst/>
                          <a:latin typeface="Times New Roman" panose="02020603050405020304" pitchFamily="18" charset="0"/>
                        </a:rPr>
                        <a:t>Goal 3: Improve Efficiency, Security and Transparency of Operations</a:t>
                      </a:r>
                    </a:p>
                  </a:txBody>
                  <a:tcPr marL="0" marR="0" marT="0" marB="0" anchor="ctr">
                    <a:lnL>
                      <a:noFill/>
                    </a:lnL>
                    <a:lnR>
                      <a:noFill/>
                    </a:lnR>
                    <a:lnT>
                      <a:noFill/>
                    </a:lnT>
                    <a:lnB>
                      <a:noFill/>
                    </a:lnB>
                    <a:solidFill>
                      <a:srgbClr val="DE4A22"/>
                    </a:solidFill>
                  </a:tcPr>
                </a:tc>
                <a:extLst>
                  <a:ext uri="{0D108BD9-81ED-4DB2-BD59-A6C34878D82A}">
                    <a16:rowId xmlns:a16="http://schemas.microsoft.com/office/drawing/2014/main" val="1549985531"/>
                  </a:ext>
                </a:extLst>
              </a:tr>
              <a:tr h="915189">
                <a:tc>
                  <a:txBody>
                    <a:bodyPr/>
                    <a:lstStyle/>
                    <a:p>
                      <a:pPr algn="l" fontAlgn="t"/>
                      <a:r>
                        <a:rPr lang="en-US" sz="1600" b="0" i="0" u="none" strike="noStrike">
                          <a:solidFill>
                            <a:schemeClr val="tx1"/>
                          </a:solidFill>
                          <a:effectLst/>
                          <a:latin typeface="Calibri" panose="020F0502020204030204" pitchFamily="34" charset="0"/>
                        </a:rPr>
                        <a:t>1.1 Expand customer outreach efforts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2.1 Provide training and education opportunities to grow and develop our managers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3.1 Implement process governance framework</a:t>
                      </a:r>
                    </a:p>
                  </a:txBody>
                  <a:tcPr marL="0" marR="0" marT="0" marB="0">
                    <a:lnL>
                      <a:noFill/>
                    </a:lnL>
                    <a:lnR>
                      <a:noFill/>
                    </a:lnR>
                    <a:lnT>
                      <a:noFill/>
                    </a:lnT>
                    <a:lnB>
                      <a:noFill/>
                    </a:lnB>
                  </a:tcPr>
                </a:tc>
                <a:extLst>
                  <a:ext uri="{0D108BD9-81ED-4DB2-BD59-A6C34878D82A}">
                    <a16:rowId xmlns:a16="http://schemas.microsoft.com/office/drawing/2014/main" val="2301487776"/>
                  </a:ext>
                </a:extLst>
              </a:tr>
              <a:tr h="915189">
                <a:tc>
                  <a:txBody>
                    <a:bodyPr/>
                    <a:lstStyle/>
                    <a:p>
                      <a:pPr algn="l" fontAlgn="t"/>
                      <a:r>
                        <a:rPr lang="en-US" sz="1600" b="0" i="0" u="none" strike="noStrike">
                          <a:solidFill>
                            <a:schemeClr val="tx1"/>
                          </a:solidFill>
                          <a:effectLst/>
                          <a:latin typeface="Calibri" panose="020F0502020204030204" pitchFamily="34" charset="0"/>
                        </a:rPr>
                        <a:t>1.2 Expand customer education opportunities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2.2 Provide training and education opportunities to grow and develop our employees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3.2 Preview and balance agency processes for efficiency and internal control</a:t>
                      </a:r>
                    </a:p>
                  </a:txBody>
                  <a:tcPr marL="0" marR="0" marT="0" marB="0">
                    <a:lnL>
                      <a:noFill/>
                    </a:lnL>
                    <a:lnR>
                      <a:noFill/>
                    </a:lnR>
                    <a:lnT>
                      <a:noFill/>
                    </a:lnT>
                    <a:lnB>
                      <a:noFill/>
                    </a:lnB>
                  </a:tcPr>
                </a:tc>
                <a:extLst>
                  <a:ext uri="{0D108BD9-81ED-4DB2-BD59-A6C34878D82A}">
                    <a16:rowId xmlns:a16="http://schemas.microsoft.com/office/drawing/2014/main" val="1909133807"/>
                  </a:ext>
                </a:extLst>
              </a:tr>
              <a:tr h="915189">
                <a:tc>
                  <a:txBody>
                    <a:bodyPr/>
                    <a:lstStyle/>
                    <a:p>
                      <a:pPr algn="l" fontAlgn="t"/>
                      <a:r>
                        <a:rPr lang="en-US" sz="1600" b="0" i="0" u="none" strike="noStrike">
                          <a:solidFill>
                            <a:schemeClr val="tx1"/>
                          </a:solidFill>
                          <a:effectLst/>
                          <a:latin typeface="Calibri" panose="020F0502020204030204" pitchFamily="34" charset="0"/>
                        </a:rPr>
                        <a:t>1.3 Expand and improve customer channels and choices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2.3 Recruit and retain skilled, qualified employees</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dirty="0">
                          <a:solidFill>
                            <a:schemeClr val="tx1"/>
                          </a:solidFill>
                          <a:effectLst/>
                          <a:latin typeface="Calibri" panose="020F0502020204030204" pitchFamily="34" charset="0"/>
                        </a:rPr>
                        <a:t>3.3: Ensure Department Regulations are Current, Comprehensive, Consistent, and Informative</a:t>
                      </a:r>
                    </a:p>
                  </a:txBody>
                  <a:tcPr marL="0" marR="0" marT="0" marB="0">
                    <a:lnL>
                      <a:noFill/>
                    </a:lnL>
                    <a:lnR>
                      <a:noFill/>
                    </a:lnR>
                    <a:lnT>
                      <a:noFill/>
                    </a:lnT>
                    <a:lnB>
                      <a:noFill/>
                    </a:lnB>
                  </a:tcPr>
                </a:tc>
                <a:extLst>
                  <a:ext uri="{0D108BD9-81ED-4DB2-BD59-A6C34878D82A}">
                    <a16:rowId xmlns:a16="http://schemas.microsoft.com/office/drawing/2014/main" val="2994940620"/>
                  </a:ext>
                </a:extLst>
              </a:tr>
              <a:tr h="915189">
                <a:tc>
                  <a:txBody>
                    <a:bodyPr/>
                    <a:lstStyle/>
                    <a:p>
                      <a:pPr algn="l" fontAlgn="t"/>
                      <a:r>
                        <a:rPr lang="en-US" sz="1600" b="0" i="0" u="none" strike="noStrike" dirty="0">
                          <a:solidFill>
                            <a:schemeClr val="tx1"/>
                          </a:solidFill>
                          <a:effectLst/>
                          <a:latin typeface="Calibri" panose="020F0502020204030204" pitchFamily="34" charset="0"/>
                        </a:rPr>
                        <a:t>1.4 Simplify and streamline processes to balance enforcement and customer service</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2.4 Create a safe and fair workplace</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dirty="0">
                          <a:solidFill>
                            <a:schemeClr val="tx1"/>
                          </a:solidFill>
                          <a:effectLst/>
                          <a:latin typeface="Calibri" panose="020F0502020204030204" pitchFamily="34" charset="0"/>
                        </a:rPr>
                        <a:t>3.4 Implement and monitor disaster recovery and business continuity plans</a:t>
                      </a:r>
                    </a:p>
                  </a:txBody>
                  <a:tcPr marL="0" marR="0" marT="0" marB="0">
                    <a:lnL>
                      <a:noFill/>
                    </a:lnL>
                    <a:lnR>
                      <a:noFill/>
                    </a:lnR>
                    <a:lnT>
                      <a:noFill/>
                    </a:lnT>
                    <a:lnB>
                      <a:noFill/>
                    </a:lnB>
                  </a:tcPr>
                </a:tc>
                <a:extLst>
                  <a:ext uri="{0D108BD9-81ED-4DB2-BD59-A6C34878D82A}">
                    <a16:rowId xmlns:a16="http://schemas.microsoft.com/office/drawing/2014/main" val="2786371128"/>
                  </a:ext>
                </a:extLst>
              </a:tr>
              <a:tr h="915189">
                <a:tc>
                  <a:txBody>
                    <a:bodyPr/>
                    <a:lstStyle/>
                    <a:p>
                      <a:pPr algn="l" fontAlgn="t"/>
                      <a:r>
                        <a:rPr lang="en-US" sz="1600" b="0" i="0" u="none" strike="noStrike">
                          <a:solidFill>
                            <a:schemeClr val="tx1"/>
                          </a:solidFill>
                          <a:effectLst/>
                          <a:latin typeface="Calibri" panose="020F0502020204030204" pitchFamily="34" charset="0"/>
                        </a:rPr>
                        <a:t>1.5 Serve state, local and tribal customers through strong enforcement and collection</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a:solidFill>
                            <a:schemeClr val="tx1"/>
                          </a:solidFill>
                          <a:effectLst/>
                          <a:latin typeface="Calibri" panose="020F0502020204030204" pitchFamily="34" charset="0"/>
                        </a:rPr>
                        <a:t>2.5 Promote cross-divisional communication that builds interconnectedness and coordination</a:t>
                      </a:r>
                    </a:p>
                  </a:txBody>
                  <a:tcPr marL="0" marR="0" marT="0" marB="0">
                    <a:lnL>
                      <a:noFill/>
                    </a:lnL>
                    <a:lnR>
                      <a:noFill/>
                    </a:lnR>
                    <a:lnT>
                      <a:noFill/>
                    </a:lnT>
                    <a:lnB>
                      <a:noFill/>
                    </a:lnB>
                  </a:tcPr>
                </a:tc>
                <a:tc>
                  <a:txBody>
                    <a:bodyPr/>
                    <a:lstStyle/>
                    <a:p>
                      <a:pPr algn="l" fontAlgn="t"/>
                      <a:endParaRPr lang="en-US" sz="1600" b="0" i="0" u="none" strike="noStrike">
                        <a:solidFill>
                          <a:schemeClr val="tx1"/>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t"/>
                      <a:r>
                        <a:rPr lang="en-US" sz="1600" b="0" i="0" u="none" strike="noStrike" dirty="0">
                          <a:solidFill>
                            <a:schemeClr val="tx1"/>
                          </a:solidFill>
                          <a:effectLst/>
                          <a:latin typeface="Calibri" panose="020F0502020204030204" pitchFamily="34" charset="0"/>
                        </a:rPr>
                        <a:t>3.5 Ensure robust oversight of contract expenditures</a:t>
                      </a:r>
                    </a:p>
                  </a:txBody>
                  <a:tcPr marL="0" marR="0" marT="0" marB="0">
                    <a:lnL>
                      <a:noFill/>
                    </a:lnL>
                    <a:lnR>
                      <a:noFill/>
                    </a:lnR>
                    <a:lnT>
                      <a:noFill/>
                    </a:lnT>
                    <a:lnB>
                      <a:noFill/>
                    </a:lnB>
                  </a:tcPr>
                </a:tc>
                <a:extLst>
                  <a:ext uri="{0D108BD9-81ED-4DB2-BD59-A6C34878D82A}">
                    <a16:rowId xmlns:a16="http://schemas.microsoft.com/office/drawing/2014/main" val="3714393314"/>
                  </a:ext>
                </a:extLst>
              </a:tr>
            </a:tbl>
          </a:graphicData>
        </a:graphic>
      </p:graphicFrame>
      <p:sp>
        <p:nvSpPr>
          <p:cNvPr id="4" name="Slide Number Placeholder 3">
            <a:extLst>
              <a:ext uri="{FF2B5EF4-FFF2-40B4-BE49-F238E27FC236}">
                <a16:creationId xmlns:a16="http://schemas.microsoft.com/office/drawing/2014/main" id="{3DAD2064-48D5-494F-9646-C9D2159E599F}"/>
              </a:ext>
            </a:extLst>
          </p:cNvPr>
          <p:cNvSpPr>
            <a:spLocks noGrp="1"/>
          </p:cNvSpPr>
          <p:nvPr>
            <p:ph type="sldNum" sz="quarter" idx="12"/>
          </p:nvPr>
        </p:nvSpPr>
        <p:spPr/>
        <p:txBody>
          <a:bodyPr/>
          <a:lstStyle/>
          <a:p>
            <a:fld id="{E9A4E3A2-E195-471B-80F5-3BAC0AC50A29}" type="slidenum">
              <a:rPr lang="en-US" smtClean="0"/>
              <a:t>5</a:t>
            </a:fld>
            <a:endParaRPr lang="en-US" dirty="0"/>
          </a:p>
        </p:txBody>
      </p:sp>
    </p:spTree>
    <p:extLst>
      <p:ext uri="{BB962C8B-B14F-4D97-AF65-F5344CB8AC3E}">
        <p14:creationId xmlns:p14="http://schemas.microsoft.com/office/powerpoint/2010/main" val="319779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C5D57-8553-4085-ADB5-2DC53D09E76F}"/>
              </a:ext>
            </a:extLst>
          </p:cNvPr>
          <p:cNvSpPr>
            <a:spLocks noGrp="1"/>
          </p:cNvSpPr>
          <p:nvPr>
            <p:ph type="title"/>
          </p:nvPr>
        </p:nvSpPr>
        <p:spPr>
          <a:xfrm>
            <a:off x="609600" y="1668087"/>
            <a:ext cx="10160000" cy="3530137"/>
          </a:xfrm>
        </p:spPr>
        <p:txBody>
          <a:bodyPr/>
          <a:lstStyle/>
          <a:p>
            <a:pPr marL="85725" algn="ctr">
              <a:spcBef>
                <a:spcPct val="20000"/>
              </a:spcBef>
              <a:buClr>
                <a:schemeClr val="accent1"/>
              </a:buClr>
            </a:pPr>
            <a:r>
              <a:rPr lang="en-US" sz="4800" dirty="0">
                <a:ea typeface="+mn-ea"/>
                <a:cs typeface="+mn-cs"/>
              </a:rPr>
              <a:t>Fiscal and Economic Outlook</a:t>
            </a:r>
          </a:p>
        </p:txBody>
      </p:sp>
      <p:sp>
        <p:nvSpPr>
          <p:cNvPr id="4" name="Slide Number Placeholder 3">
            <a:extLst>
              <a:ext uri="{FF2B5EF4-FFF2-40B4-BE49-F238E27FC236}">
                <a16:creationId xmlns:a16="http://schemas.microsoft.com/office/drawing/2014/main" id="{2E2C3594-555F-40D9-8A29-C5B6505E82C9}"/>
              </a:ext>
            </a:extLst>
          </p:cNvPr>
          <p:cNvSpPr>
            <a:spLocks noGrp="1"/>
          </p:cNvSpPr>
          <p:nvPr>
            <p:ph type="sldNum" sz="quarter" idx="12"/>
          </p:nvPr>
        </p:nvSpPr>
        <p:spPr/>
        <p:txBody>
          <a:bodyPr/>
          <a:lstStyle/>
          <a:p>
            <a:fld id="{E9A4E3A2-E195-471B-80F5-3BAC0AC50A29}" type="slidenum">
              <a:rPr lang="en-US" smtClean="0"/>
              <a:t>6</a:t>
            </a:fld>
            <a:endParaRPr lang="en-US" dirty="0"/>
          </a:p>
        </p:txBody>
      </p:sp>
    </p:spTree>
    <p:extLst>
      <p:ext uri="{BB962C8B-B14F-4D97-AF65-F5344CB8AC3E}">
        <p14:creationId xmlns:p14="http://schemas.microsoft.com/office/powerpoint/2010/main" val="38908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9BD9-C260-4B44-AA47-F50251900860}"/>
              </a:ext>
            </a:extLst>
          </p:cNvPr>
          <p:cNvSpPr>
            <a:spLocks noGrp="1"/>
          </p:cNvSpPr>
          <p:nvPr>
            <p:ph type="title"/>
          </p:nvPr>
        </p:nvSpPr>
        <p:spPr>
          <a:xfrm>
            <a:off x="538807" y="148964"/>
            <a:ext cx="10160000" cy="799467"/>
          </a:xfrm>
        </p:spPr>
        <p:txBody>
          <a:bodyPr/>
          <a:lstStyle/>
          <a:p>
            <a:r>
              <a:rPr lang="en-US" dirty="0"/>
              <a:t>Macroeconomic Outlook – GDP and Employment</a:t>
            </a:r>
          </a:p>
        </p:txBody>
      </p:sp>
      <p:sp>
        <p:nvSpPr>
          <p:cNvPr id="4" name="Slide Number Placeholder 3">
            <a:extLst>
              <a:ext uri="{FF2B5EF4-FFF2-40B4-BE49-F238E27FC236}">
                <a16:creationId xmlns:a16="http://schemas.microsoft.com/office/drawing/2014/main" id="{BB7D5392-35DA-496C-8004-9E7DFBDEACC8}"/>
              </a:ext>
            </a:extLst>
          </p:cNvPr>
          <p:cNvSpPr>
            <a:spLocks noGrp="1"/>
          </p:cNvSpPr>
          <p:nvPr>
            <p:ph type="sldNum" sz="quarter" idx="12"/>
          </p:nvPr>
        </p:nvSpPr>
        <p:spPr/>
        <p:txBody>
          <a:bodyPr/>
          <a:lstStyle/>
          <a:p>
            <a:fld id="{E9A4E3A2-E195-471B-80F5-3BAC0AC50A29}" type="slidenum">
              <a:rPr lang="en-US" smtClean="0"/>
              <a:t>7</a:t>
            </a:fld>
            <a:endParaRPr lang="en-US" dirty="0"/>
          </a:p>
        </p:txBody>
      </p:sp>
      <p:pic>
        <p:nvPicPr>
          <p:cNvPr id="5" name="Picture 4">
            <a:extLst>
              <a:ext uri="{FF2B5EF4-FFF2-40B4-BE49-F238E27FC236}">
                <a16:creationId xmlns:a16="http://schemas.microsoft.com/office/drawing/2014/main" id="{868D0DC1-F261-4A8F-95C0-523435E62B7A}"/>
              </a:ext>
            </a:extLst>
          </p:cNvPr>
          <p:cNvPicPr>
            <a:picLocks noChangeAspect="1"/>
          </p:cNvPicPr>
          <p:nvPr/>
        </p:nvPicPr>
        <p:blipFill>
          <a:blip r:embed="rId2"/>
          <a:stretch>
            <a:fillRect/>
          </a:stretch>
        </p:blipFill>
        <p:spPr>
          <a:xfrm>
            <a:off x="232770" y="890803"/>
            <a:ext cx="5454208" cy="2900031"/>
          </a:xfrm>
          <a:prstGeom prst="rect">
            <a:avLst/>
          </a:prstGeom>
        </p:spPr>
      </p:pic>
      <p:pic>
        <p:nvPicPr>
          <p:cNvPr id="6" name="Content Placeholder 5">
            <a:extLst>
              <a:ext uri="{FF2B5EF4-FFF2-40B4-BE49-F238E27FC236}">
                <a16:creationId xmlns:a16="http://schemas.microsoft.com/office/drawing/2014/main" id="{BC053DDE-D364-4B41-A893-A17E6D885D29}"/>
              </a:ext>
            </a:extLst>
          </p:cNvPr>
          <p:cNvPicPr>
            <a:picLocks noGrp="1" noChangeAspect="1"/>
          </p:cNvPicPr>
          <p:nvPr>
            <p:ph idx="1"/>
          </p:nvPr>
        </p:nvPicPr>
        <p:blipFill>
          <a:blip r:embed="rId3"/>
          <a:stretch>
            <a:fillRect/>
          </a:stretch>
        </p:blipFill>
        <p:spPr>
          <a:xfrm>
            <a:off x="185332" y="3712956"/>
            <a:ext cx="5584110" cy="3172663"/>
          </a:xfrm>
          <a:prstGeom prst="rect">
            <a:avLst/>
          </a:prstGeom>
        </p:spPr>
      </p:pic>
      <p:pic>
        <p:nvPicPr>
          <p:cNvPr id="7" name="Picture 6">
            <a:extLst>
              <a:ext uri="{FF2B5EF4-FFF2-40B4-BE49-F238E27FC236}">
                <a16:creationId xmlns:a16="http://schemas.microsoft.com/office/drawing/2014/main" id="{83BA2585-26ED-46BC-9155-715C1BA50081}"/>
              </a:ext>
            </a:extLst>
          </p:cNvPr>
          <p:cNvPicPr>
            <a:picLocks noChangeAspect="1"/>
          </p:cNvPicPr>
          <p:nvPr/>
        </p:nvPicPr>
        <p:blipFill>
          <a:blip r:embed="rId4"/>
          <a:stretch>
            <a:fillRect/>
          </a:stretch>
        </p:blipFill>
        <p:spPr>
          <a:xfrm>
            <a:off x="5837161" y="890803"/>
            <a:ext cx="5390945" cy="3014571"/>
          </a:xfrm>
          <a:prstGeom prst="rect">
            <a:avLst/>
          </a:prstGeom>
        </p:spPr>
      </p:pic>
      <p:pic>
        <p:nvPicPr>
          <p:cNvPr id="8" name="Picture 7">
            <a:extLst>
              <a:ext uri="{FF2B5EF4-FFF2-40B4-BE49-F238E27FC236}">
                <a16:creationId xmlns:a16="http://schemas.microsoft.com/office/drawing/2014/main" id="{EB93AB06-2B25-4B18-B126-015D23DB8045}"/>
              </a:ext>
            </a:extLst>
          </p:cNvPr>
          <p:cNvPicPr>
            <a:picLocks noChangeAspect="1"/>
          </p:cNvPicPr>
          <p:nvPr/>
        </p:nvPicPr>
        <p:blipFill>
          <a:blip r:embed="rId5"/>
          <a:stretch>
            <a:fillRect/>
          </a:stretch>
        </p:blipFill>
        <p:spPr>
          <a:xfrm>
            <a:off x="5917053" y="3889540"/>
            <a:ext cx="5311053" cy="2819496"/>
          </a:xfrm>
          <a:prstGeom prst="rect">
            <a:avLst/>
          </a:prstGeom>
        </p:spPr>
      </p:pic>
    </p:spTree>
    <p:extLst>
      <p:ext uri="{BB962C8B-B14F-4D97-AF65-F5344CB8AC3E}">
        <p14:creationId xmlns:p14="http://schemas.microsoft.com/office/powerpoint/2010/main" val="122493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8</a:t>
            </a:fld>
            <a:endParaRPr lang="en-US" dirty="0"/>
          </a:p>
        </p:txBody>
      </p:sp>
      <p:sp>
        <p:nvSpPr>
          <p:cNvPr id="3" name="Content Placeholder 2"/>
          <p:cNvSpPr txBox="1">
            <a:spLocks/>
          </p:cNvSpPr>
          <p:nvPr/>
        </p:nvSpPr>
        <p:spPr>
          <a:xfrm>
            <a:off x="8259097" y="1287260"/>
            <a:ext cx="3032268" cy="546018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bg2">
                  <a:lumMod val="50000"/>
                </a:schemeClr>
              </a:buClr>
              <a:buFont typeface="Arial" panose="020B0604020202020204" pitchFamily="34" charset="0"/>
              <a:buChar char="•"/>
            </a:pPr>
            <a:r>
              <a:rPr lang="en-US" dirty="0">
                <a:solidFill>
                  <a:schemeClr val="tx1"/>
                </a:solidFill>
                <a:cs typeface="Times New Roman" panose="02020603050405020304" pitchFamily="18" charset="0"/>
              </a:rPr>
              <a:t>Wages and salaries contracted less sharply than employment and will recover more quickly</a:t>
            </a:r>
          </a:p>
          <a:p>
            <a:pPr>
              <a:buClr>
                <a:schemeClr val="bg2">
                  <a:lumMod val="50000"/>
                </a:schemeClr>
              </a:buClr>
              <a:buFont typeface="Arial" panose="020B0604020202020204" pitchFamily="34" charset="0"/>
              <a:buChar char="•"/>
            </a:pPr>
            <a:r>
              <a:rPr lang="en-US" dirty="0">
                <a:solidFill>
                  <a:schemeClr val="tx1"/>
                </a:solidFill>
                <a:cs typeface="Times New Roman" panose="02020603050405020304" pitchFamily="18" charset="0"/>
              </a:rPr>
              <a:t>This suggests a widening income gap between high and low wage workers</a:t>
            </a:r>
          </a:p>
          <a:p>
            <a:pPr>
              <a:buClr>
                <a:schemeClr val="bg2">
                  <a:lumMod val="50000"/>
                </a:schemeClr>
              </a:buClr>
              <a:buFont typeface="Arial" panose="020B0604020202020204" pitchFamily="34" charset="0"/>
              <a:buChar char="•"/>
            </a:pPr>
            <a:r>
              <a:rPr lang="en-US" dirty="0">
                <a:solidFill>
                  <a:schemeClr val="tx1"/>
                </a:solidFill>
                <a:cs typeface="Times New Roman" panose="02020603050405020304" pitchFamily="18" charset="0"/>
              </a:rPr>
              <a:t>In New Mexico, Retail and Accommodations &amp; Food Services are large lower-wage sectors that are not forecasted to return to pre-recession levels during the forecast outlook</a:t>
            </a:r>
          </a:p>
        </p:txBody>
      </p:sp>
      <p:sp>
        <p:nvSpPr>
          <p:cNvPr id="4" name="Title 1"/>
          <p:cNvSpPr txBox="1">
            <a:spLocks/>
          </p:cNvSpPr>
          <p:nvPr/>
        </p:nvSpPr>
        <p:spPr>
          <a:xfrm>
            <a:off x="0" y="0"/>
            <a:ext cx="12192000" cy="6881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2"/>
                </a:solidFill>
                <a:latin typeface="Times New Roman" panose="02020603050405020304" pitchFamily="18" charset="0"/>
                <a:cs typeface="Times New Roman" panose="02020603050405020304" pitchFamily="18" charset="0"/>
              </a:rPr>
              <a:t>“K-Shaped” Recovery with Wages Recovering Faster than Jobs Props Up Higher Wage Earners</a:t>
            </a:r>
          </a:p>
        </p:txBody>
      </p:sp>
      <p:pic>
        <p:nvPicPr>
          <p:cNvPr id="5" name="Picture 4"/>
          <p:cNvPicPr>
            <a:picLocks noChangeAspect="1"/>
          </p:cNvPicPr>
          <p:nvPr/>
        </p:nvPicPr>
        <p:blipFill>
          <a:blip r:embed="rId3"/>
          <a:stretch>
            <a:fillRect/>
          </a:stretch>
        </p:blipFill>
        <p:spPr>
          <a:xfrm>
            <a:off x="159797" y="1287261"/>
            <a:ext cx="8014947" cy="5460180"/>
          </a:xfrm>
          <a:prstGeom prst="rect">
            <a:avLst/>
          </a:prstGeom>
        </p:spPr>
      </p:pic>
    </p:spTree>
    <p:extLst>
      <p:ext uri="{BB962C8B-B14F-4D97-AF65-F5344CB8AC3E}">
        <p14:creationId xmlns:p14="http://schemas.microsoft.com/office/powerpoint/2010/main" val="340448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pPr/>
              <a:t>9</a:t>
            </a:fld>
            <a:endParaRPr lang="en-US" dirty="0"/>
          </a:p>
        </p:txBody>
      </p:sp>
      <p:sp>
        <p:nvSpPr>
          <p:cNvPr id="3" name="Content Placeholder 2"/>
          <p:cNvSpPr txBox="1">
            <a:spLocks/>
          </p:cNvSpPr>
          <p:nvPr/>
        </p:nvSpPr>
        <p:spPr>
          <a:xfrm>
            <a:off x="155448" y="1356852"/>
            <a:ext cx="4623029" cy="537431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Bef>
                <a:spcPts val="0"/>
              </a:spcBef>
              <a:spcAft>
                <a:spcPts val="0"/>
              </a:spcAft>
              <a:buClr>
                <a:schemeClr val="bg2">
                  <a:lumMod val="50000"/>
                </a:schemeClr>
              </a:buClr>
              <a:buFont typeface="Arial" panose="020B0604020202020204" pitchFamily="34" charset="0"/>
              <a:buChar char="•"/>
            </a:pPr>
            <a:r>
              <a:rPr lang="en-US" dirty="0">
                <a:solidFill>
                  <a:schemeClr val="tx1"/>
                </a:solidFill>
                <a:cs typeface="Times New Roman" panose="02020603050405020304" pitchFamily="18" charset="0"/>
              </a:rPr>
              <a:t>Total recurring GF revenue is estimated to decrease by 8.5% in FY21 due to the widespread impact of COVID-19.</a:t>
            </a:r>
          </a:p>
          <a:p>
            <a:pPr>
              <a:lnSpc>
                <a:spcPct val="100000"/>
              </a:lnSpc>
              <a:spcBef>
                <a:spcPts val="0"/>
              </a:spcBef>
              <a:spcAft>
                <a:spcPts val="0"/>
              </a:spcAft>
              <a:buClr>
                <a:schemeClr val="bg2">
                  <a:lumMod val="50000"/>
                </a:schemeClr>
              </a:buClr>
              <a:buFont typeface="Arial" panose="020B0604020202020204" pitchFamily="34" charset="0"/>
              <a:buChar char="•"/>
            </a:pPr>
            <a:r>
              <a:rPr lang="en-US" dirty="0">
                <a:solidFill>
                  <a:schemeClr val="tx1"/>
                </a:solidFill>
                <a:cs typeface="Times New Roman" panose="02020603050405020304" pitchFamily="18" charset="0"/>
              </a:rPr>
              <a:t>Total recurring General Fund revenue is estimated to grow in FY22 by 4.9% over FY21</a:t>
            </a:r>
          </a:p>
          <a:p>
            <a:pPr>
              <a:lnSpc>
                <a:spcPct val="100000"/>
              </a:lnSpc>
              <a:spcBef>
                <a:spcPts val="0"/>
              </a:spcBef>
              <a:spcAft>
                <a:spcPts val="0"/>
              </a:spcAft>
              <a:buClr>
                <a:schemeClr val="bg2">
                  <a:lumMod val="50000"/>
                </a:schemeClr>
              </a:buClr>
              <a:buFont typeface="Arial" panose="020B0604020202020204" pitchFamily="34" charset="0"/>
              <a:buChar char="•"/>
            </a:pPr>
            <a:r>
              <a:rPr lang="en-US" dirty="0">
                <a:cs typeface="Times New Roman" panose="02020603050405020304" pitchFamily="18" charset="0"/>
              </a:rPr>
              <a:t>Risks to the forecast:</a:t>
            </a:r>
          </a:p>
          <a:p>
            <a:pPr>
              <a:lnSpc>
                <a:spcPct val="100000"/>
              </a:lnSpc>
              <a:spcBef>
                <a:spcPts val="0"/>
              </a:spcBef>
              <a:spcAft>
                <a:spcPts val="0"/>
              </a:spcAft>
              <a:buClr>
                <a:schemeClr val="bg2">
                  <a:lumMod val="50000"/>
                </a:schemeClr>
              </a:buClr>
              <a:buFont typeface="Arial" panose="020B0604020202020204" pitchFamily="34" charset="0"/>
              <a:buChar char="•"/>
            </a:pPr>
            <a:endParaRPr lang="en-US" dirty="0">
              <a:solidFill>
                <a:schemeClr val="tx1"/>
              </a:solidFill>
              <a:cs typeface="Times New Roman" panose="02020603050405020304" pitchFamily="18" charset="0"/>
            </a:endParaRPr>
          </a:p>
          <a:p>
            <a:pPr>
              <a:lnSpc>
                <a:spcPct val="100000"/>
              </a:lnSpc>
              <a:spcBef>
                <a:spcPts val="0"/>
              </a:spcBef>
              <a:spcAft>
                <a:spcPts val="0"/>
              </a:spcAft>
              <a:buClr>
                <a:schemeClr val="bg2">
                  <a:lumMod val="50000"/>
                </a:schemeClr>
              </a:buClr>
              <a:buFont typeface="Arial" panose="020B0604020202020204" pitchFamily="34" charset="0"/>
              <a:buChar char="•"/>
            </a:pPr>
            <a:endParaRPr lang="en-US" dirty="0">
              <a:solidFill>
                <a:schemeClr val="tx1"/>
              </a:solidFill>
              <a:cs typeface="Times New Roman" panose="02020603050405020304" pitchFamily="18" charset="0"/>
            </a:endParaRPr>
          </a:p>
        </p:txBody>
      </p:sp>
      <p:sp>
        <p:nvSpPr>
          <p:cNvPr id="4" name="Title 1"/>
          <p:cNvSpPr txBox="1">
            <a:spLocks/>
          </p:cNvSpPr>
          <p:nvPr/>
        </p:nvSpPr>
        <p:spPr>
          <a:xfrm>
            <a:off x="0" y="1"/>
            <a:ext cx="10058400" cy="66751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tx2"/>
                </a:solidFill>
                <a:latin typeface="Times New Roman" panose="02020603050405020304" pitchFamily="18" charset="0"/>
                <a:cs typeface="Times New Roman" panose="02020603050405020304" pitchFamily="18" charset="0"/>
              </a:rPr>
              <a:t>Consensus Revenue Summary</a:t>
            </a:r>
          </a:p>
        </p:txBody>
      </p:sp>
      <p:pic>
        <p:nvPicPr>
          <p:cNvPr id="5" name="Picture 4"/>
          <p:cNvPicPr>
            <a:picLocks noChangeAspect="1"/>
          </p:cNvPicPr>
          <p:nvPr/>
        </p:nvPicPr>
        <p:blipFill rotWithShape="1">
          <a:blip r:embed="rId3"/>
          <a:srcRect t="6836" b="20728"/>
          <a:stretch/>
        </p:blipFill>
        <p:spPr>
          <a:xfrm>
            <a:off x="4819773" y="667513"/>
            <a:ext cx="6299215" cy="2652234"/>
          </a:xfrm>
          <a:prstGeom prst="rect">
            <a:avLst/>
          </a:prstGeom>
        </p:spPr>
      </p:pic>
      <p:sp>
        <p:nvSpPr>
          <p:cNvPr id="6" name="TextBox 5">
            <a:extLst>
              <a:ext uri="{FF2B5EF4-FFF2-40B4-BE49-F238E27FC236}">
                <a16:creationId xmlns:a16="http://schemas.microsoft.com/office/drawing/2014/main" id="{F7A02DCA-C243-47BC-A1C5-6B258BCE7FB6}"/>
              </a:ext>
            </a:extLst>
          </p:cNvPr>
          <p:cNvSpPr txBox="1"/>
          <p:nvPr/>
        </p:nvSpPr>
        <p:spPr>
          <a:xfrm>
            <a:off x="155448" y="3533714"/>
            <a:ext cx="10963540" cy="2554545"/>
          </a:xfrm>
          <a:prstGeom prst="rect">
            <a:avLst/>
          </a:prstGeom>
          <a:noFill/>
        </p:spPr>
        <p:txBody>
          <a:bodyPr wrap="square" rtlCol="0">
            <a:spAutoFit/>
          </a:bodyPr>
          <a:lstStyle/>
          <a:p>
            <a:pPr lvl="1">
              <a:lnSpc>
                <a:spcPct val="100000"/>
              </a:lnSpc>
              <a:spcBef>
                <a:spcPts val="0"/>
              </a:spcBef>
              <a:spcAft>
                <a:spcPts val="0"/>
              </a:spcAft>
              <a:buClr>
                <a:schemeClr val="bg2">
                  <a:lumMod val="50000"/>
                </a:schemeClr>
              </a:buClr>
              <a:buFont typeface="Arial" panose="020B0604020202020204" pitchFamily="34" charset="0"/>
              <a:buChar char="•"/>
            </a:pPr>
            <a:r>
              <a:rPr lang="en-US" sz="2000" dirty="0">
                <a:cs typeface="Times New Roman" panose="02020603050405020304" pitchFamily="18" charset="0"/>
              </a:rPr>
              <a:t>COVID – continued outbreaks</a:t>
            </a:r>
          </a:p>
          <a:p>
            <a:pPr lvl="1">
              <a:lnSpc>
                <a:spcPct val="100000"/>
              </a:lnSpc>
              <a:spcBef>
                <a:spcPts val="0"/>
              </a:spcBef>
              <a:spcAft>
                <a:spcPts val="0"/>
              </a:spcAft>
              <a:buClr>
                <a:schemeClr val="bg2">
                  <a:lumMod val="50000"/>
                </a:schemeClr>
              </a:buClr>
              <a:buFont typeface="Arial" panose="020B0604020202020204" pitchFamily="34" charset="0"/>
              <a:buChar char="•"/>
            </a:pPr>
            <a:r>
              <a:rPr lang="en-US" sz="2000" dirty="0">
                <a:cs typeface="Times New Roman" panose="02020603050405020304" pitchFamily="18" charset="0"/>
              </a:rPr>
              <a:t>Vaccine efficacy and adoption</a:t>
            </a:r>
          </a:p>
          <a:p>
            <a:pPr lvl="1">
              <a:lnSpc>
                <a:spcPct val="100000"/>
              </a:lnSpc>
              <a:spcBef>
                <a:spcPts val="0"/>
              </a:spcBef>
              <a:spcAft>
                <a:spcPts val="0"/>
              </a:spcAft>
              <a:buClr>
                <a:schemeClr val="bg2">
                  <a:lumMod val="50000"/>
                </a:schemeClr>
              </a:buClr>
              <a:buFont typeface="Arial" panose="020B0604020202020204" pitchFamily="34" charset="0"/>
              <a:buChar char="•"/>
            </a:pPr>
            <a:r>
              <a:rPr lang="en-US" sz="2000" dirty="0">
                <a:cs typeface="Times New Roman" panose="02020603050405020304" pitchFamily="18" charset="0"/>
              </a:rPr>
              <a:t>Drilling and permitting on </a:t>
            </a:r>
            <a:r>
              <a:rPr lang="en-US" sz="2000">
                <a:cs typeface="Times New Roman" panose="02020603050405020304" pitchFamily="18" charset="0"/>
              </a:rPr>
              <a:t>federal lands</a:t>
            </a:r>
            <a:endParaRPr lang="en-US" sz="2000" dirty="0">
              <a:cs typeface="Times New Roman" panose="02020603050405020304" pitchFamily="18" charset="0"/>
            </a:endParaRPr>
          </a:p>
          <a:p>
            <a:pPr>
              <a:buClr>
                <a:schemeClr val="bg2">
                  <a:lumMod val="50000"/>
                </a:schemeClr>
              </a:buClr>
              <a:buFont typeface="Arial" panose="020B0604020202020204" pitchFamily="34" charset="0"/>
              <a:buChar char="•"/>
            </a:pPr>
            <a:r>
              <a:rPr lang="en-US" sz="2000" dirty="0">
                <a:cs typeface="Times New Roman" panose="02020603050405020304" pitchFamily="18" charset="0"/>
              </a:rPr>
              <a:t>FY20 general fund ending reserves were $2.5 billion or 35.4% of recurring appropriations</a:t>
            </a:r>
          </a:p>
          <a:p>
            <a:pPr>
              <a:buClr>
                <a:schemeClr val="bg2">
                  <a:lumMod val="50000"/>
                </a:schemeClr>
              </a:buClr>
              <a:buFont typeface="Arial" panose="020B0604020202020204" pitchFamily="34" charset="0"/>
              <a:buChar char="•"/>
            </a:pPr>
            <a:r>
              <a:rPr lang="en-US" sz="2000" dirty="0">
                <a:cs typeface="Times New Roman" panose="02020603050405020304" pitchFamily="18" charset="0"/>
              </a:rPr>
              <a:t>2021 legislation (some pending Governor action) are preliminarily expected to bring reserves to 21.6% and end of FY21 and 23.5% at end of FY22</a:t>
            </a:r>
          </a:p>
          <a:p>
            <a:pPr>
              <a:buClr>
                <a:schemeClr val="bg2">
                  <a:lumMod val="50000"/>
                </a:schemeClr>
              </a:buClr>
              <a:buFont typeface="Arial" panose="020B0604020202020204" pitchFamily="34" charset="0"/>
              <a:buChar char="•"/>
            </a:pPr>
            <a:r>
              <a:rPr lang="en-US" sz="2000" dirty="0">
                <a:cs typeface="Times New Roman" panose="02020603050405020304" pitchFamily="18" charset="0"/>
              </a:rPr>
              <a:t>Reserves have stayed strong in large part due to influx of federal funding</a:t>
            </a:r>
          </a:p>
          <a:p>
            <a:endParaRPr lang="en-US" sz="2000" dirty="0"/>
          </a:p>
        </p:txBody>
      </p:sp>
    </p:spTree>
    <p:extLst>
      <p:ext uri="{BB962C8B-B14F-4D97-AF65-F5344CB8AC3E}">
        <p14:creationId xmlns:p14="http://schemas.microsoft.com/office/powerpoint/2010/main" val="19519910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5">
      <a:dk1>
        <a:srgbClr val="2F2B20"/>
      </a:dk1>
      <a:lt1>
        <a:srgbClr val="FFFFFF"/>
      </a:lt1>
      <a:dk2>
        <a:srgbClr val="326468"/>
      </a:dk2>
      <a:lt2>
        <a:srgbClr val="B1D6D9"/>
      </a:lt2>
      <a:accent1>
        <a:srgbClr val="DA4433"/>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RD PPT template 2019-10-222" id="{7B5F7941-80A2-4164-B163-4EABDA135669}" vid="{B4D5606E-AFB0-4940-BB9F-DD60D5816D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28271</TotalTime>
  <Words>2958</Words>
  <Application>Microsoft Macintosh PowerPoint</Application>
  <PresentationFormat>Widescreen</PresentationFormat>
  <Paragraphs>277</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&amp;quot</vt:lpstr>
      <vt:lpstr>Arial</vt:lpstr>
      <vt:lpstr>Calibri</vt:lpstr>
      <vt:lpstr>Calibri,sans-serif</vt:lpstr>
      <vt:lpstr>Cambria</vt:lpstr>
      <vt:lpstr>Times New Roman</vt:lpstr>
      <vt:lpstr>Adjacency</vt:lpstr>
      <vt:lpstr>Presentation to the  Association of Governmental Accountants New Mexico Chapter  2021 Legislative Session Review, and Tax and Fiscal Update  April 6, 2021</vt:lpstr>
      <vt:lpstr>Executive Leadership Team</vt:lpstr>
      <vt:lpstr>TRD Mission and Vision</vt:lpstr>
      <vt:lpstr>TRD’s Core Values and Guiding Principles</vt:lpstr>
      <vt:lpstr>TRD’s 2020 3-Year Strategic Plan Overview</vt:lpstr>
      <vt:lpstr>Fiscal and Economic Outlook</vt:lpstr>
      <vt:lpstr>Macroeconomic Outlook – GDP and Employment</vt:lpstr>
      <vt:lpstr>PowerPoint Presentation</vt:lpstr>
      <vt:lpstr>PowerPoint Presentation</vt:lpstr>
      <vt:lpstr>Reminder: Changes Already Underway in Tax Administration  (Mark your calendars for July 1, 2021)</vt:lpstr>
      <vt:lpstr>Internet Sales GRT Continues to be Implemented</vt:lpstr>
      <vt:lpstr>Internet Sales GRT: TRD Location and GRT Rate Database</vt:lpstr>
      <vt:lpstr>Internet Sales GRT: Origin vs. Destination-Based Sourcing  </vt:lpstr>
      <vt:lpstr>Local Option Compensating Tax</vt:lpstr>
      <vt:lpstr>Combined Reporting System Redesign</vt:lpstr>
      <vt:lpstr>2021 Regular and Special Session Review</vt:lpstr>
      <vt:lpstr>HB291: Expansion of Working Families Tax Credit and Low Income Comprehensive Tax Rebate</vt:lpstr>
      <vt:lpstr>SB1: $600 Rebates and Restaurant and Bar Tax Holiday</vt:lpstr>
      <vt:lpstr>Liquor Reforms: HB255 and SB2</vt:lpstr>
      <vt:lpstr>SB317: Health Care Affordability Fund and Premium Surtax Increase (awaiting Governor action)</vt:lpstr>
      <vt:lpstr>HB98: TRD Administrative Clean Up Bill  (awaiting Governor action)</vt:lpstr>
      <vt:lpstr>Special Session HB2 and SB2: Cannabis  (awaiting Governor action)</vt:lpstr>
      <vt:lpstr>Special Session SB1: Local Economic Development Act Changes (awaiting Governor action)</vt:lpstr>
      <vt:lpstr>Other Tax and Fiscal Legislation  (some awaiting Governor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FY19 Appropriation REQUEST</dc:title>
  <dc:creator>Drew Roybal-Chavez</dc:creator>
  <cp:lastModifiedBy>Elena Tercero</cp:lastModifiedBy>
  <cp:revision>432</cp:revision>
  <cp:lastPrinted>2019-05-02T02:14:11Z</cp:lastPrinted>
  <dcterms:created xsi:type="dcterms:W3CDTF">2017-11-06T15:02:41Z</dcterms:created>
  <dcterms:modified xsi:type="dcterms:W3CDTF">2021-04-05T18:32:45Z</dcterms:modified>
</cp:coreProperties>
</file>