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3" r:id="rId20"/>
    <p:sldId id="285" r:id="rId21"/>
    <p:sldId id="284" r:id="rId22"/>
    <p:sldId id="286" r:id="rId23"/>
    <p:sldId id="280" r:id="rId24"/>
    <p:sldId id="281" r:id="rId25"/>
    <p:sldId id="282" r:id="rId26"/>
    <p:sldId id="287" r:id="rId27"/>
    <p:sldId id="288" r:id="rId28"/>
    <p:sldId id="265" r:id="rId29"/>
    <p:sldId id="266" r:id="rId30"/>
    <p:sldId id="267" r:id="rId31"/>
    <p:sldId id="268" r:id="rId32"/>
    <p:sldId id="269" r:id="rId33"/>
    <p:sldId id="270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633"/>
    <a:srgbClr val="4D4D4D"/>
    <a:srgbClr val="333333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1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B999C-9CD9-42A6-BADE-EA022C8397ED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B1D6-F5A2-4CBD-8890-F119B4AB3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8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68F0-4D70-4F0C-B75E-B68A87BABC3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1567C-2424-400B-981A-65A57570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8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0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4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8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016F-E5EC-43C2-99EA-24C0C02EF071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E950-BD57-4F41-84C9-5377C010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8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7247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Audit Findings</a:t>
            </a:r>
            <a:endParaRPr lang="en-US" b="1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What are Deficiencies in Internal Control over Financial Reporting?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Deficiency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Design, implementation, or operation of a control does not allow management or personnel, in the normal course of performing their assigned functions, to achieve control objectives and address related risks (Source: Independent Auditor’s Report on Internal Control Over Financial Reporting)</a:t>
            </a: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What are Deficiencies in Internal Control over Financial Reporting?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Examples of deficiencies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Inadequate design of internal control over a significant account or process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Inadequate segregation of duties within a significant account or process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Employees or management who lack the qualifications for their assigned function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Absence of an internal process to report deficiencies in internal control to management on a timely basis</a:t>
            </a:r>
          </a:p>
        </p:txBody>
      </p:sp>
    </p:spTree>
    <p:extLst>
      <p:ext uri="{BB962C8B-B14F-4D97-AF65-F5344CB8AC3E}">
        <p14:creationId xmlns:p14="http://schemas.microsoft.com/office/powerpoint/2010/main" val="21523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What are Deficiencies in Internal Control over Financial Reporting?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Significant Deficiency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A deficiency, or combination of deficiencies, in internal control that is less severe than a material weakness, yet important enough to merit the attention by those charged with governance (Source: Independent Auditor’s Report on Internal Control Over Financial Reporting)</a:t>
            </a:r>
          </a:p>
        </p:txBody>
      </p:sp>
    </p:spTree>
    <p:extLst>
      <p:ext uri="{BB962C8B-B14F-4D97-AF65-F5344CB8AC3E}">
        <p14:creationId xmlns:p14="http://schemas.microsoft.com/office/powerpoint/2010/main" val="39792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What are Deficiencies in Internal Control over Financial Reporting?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Examples of significant deficiencies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Controls over </a:t>
            </a:r>
            <a:r>
              <a:rPr lang="en-US" dirty="0" err="1">
                <a:solidFill>
                  <a:srgbClr val="4D4D4D"/>
                </a:solidFill>
              </a:rPr>
              <a:t>nonroutine</a:t>
            </a:r>
            <a:r>
              <a:rPr lang="en-US" dirty="0">
                <a:solidFill>
                  <a:srgbClr val="4D4D4D"/>
                </a:solidFill>
              </a:rPr>
              <a:t> and nonsystematic transactions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Controls over the period-end financial reporting process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Controls over the selection and application of accounting principles</a:t>
            </a:r>
          </a:p>
        </p:txBody>
      </p:sp>
    </p:spTree>
    <p:extLst>
      <p:ext uri="{BB962C8B-B14F-4D97-AF65-F5344CB8AC3E}">
        <p14:creationId xmlns:p14="http://schemas.microsoft.com/office/powerpoint/2010/main" val="4227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What are Deficiencies in Internal Control over Financial Reporting?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Material Weakness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A deficiency, or combination of deficiencies, in internal control such that there is a reasonable possibility that a material misstatement of the entity’s financial statements will not be prevented, or detected and corrected, in a timely basis (Source: Independent Auditor’s Report on Internal Control Over Financial Reporting)</a:t>
            </a:r>
          </a:p>
        </p:txBody>
      </p:sp>
    </p:spTree>
    <p:extLst>
      <p:ext uri="{BB962C8B-B14F-4D97-AF65-F5344CB8AC3E}">
        <p14:creationId xmlns:p14="http://schemas.microsoft.com/office/powerpoint/2010/main" val="6444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What are Deficiencies in Internal Control over Financial Reporting?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Examples of material weaknesses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Ineffective oversight of the entity’s financial report and internal control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Restatement of previously issued financial statements to reflect the correction of a material misstatement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Ineffective regulatory compliance function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Identification of fraud on the part of senior management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An ineffective control environment</a:t>
            </a:r>
          </a:p>
        </p:txBody>
      </p:sp>
    </p:spTree>
    <p:extLst>
      <p:ext uri="{BB962C8B-B14F-4D97-AF65-F5344CB8AC3E}">
        <p14:creationId xmlns:p14="http://schemas.microsoft.com/office/powerpoint/2010/main" val="840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What are Deficiencies in Internal Control over Financial Reporting?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Other audit observations</a:t>
            </a:r>
          </a:p>
          <a:p>
            <a:pPr lvl="1"/>
            <a:r>
              <a:rPr lang="en-US" b="1" dirty="0">
                <a:solidFill>
                  <a:srgbClr val="4D4D4D"/>
                </a:solidFill>
              </a:rPr>
              <a:t>Audit recommendations to management 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Do not rise to level of significant deficiency or material weakness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Do not affect audit report on financial statements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Communicated to management either verbally or in writing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Examples </a:t>
            </a:r>
          </a:p>
          <a:p>
            <a:pPr lvl="3"/>
            <a:r>
              <a:rPr lang="en-US" b="1" dirty="0">
                <a:solidFill>
                  <a:srgbClr val="4D4D4D"/>
                </a:solidFill>
              </a:rPr>
              <a:t>Initial reconciliations to verify a review is taking place</a:t>
            </a:r>
          </a:p>
          <a:p>
            <a:pPr lvl="3"/>
            <a:r>
              <a:rPr lang="en-US" b="1" dirty="0">
                <a:solidFill>
                  <a:srgbClr val="4D4D4D"/>
                </a:solidFill>
              </a:rPr>
              <a:t>Adapt to published organization polices (i.e. accrued vacation)</a:t>
            </a:r>
          </a:p>
          <a:p>
            <a:pPr lvl="3"/>
            <a:r>
              <a:rPr lang="en-US" b="1" dirty="0">
                <a:solidFill>
                  <a:srgbClr val="4D4D4D"/>
                </a:solidFill>
              </a:rPr>
              <a:t>Document retention</a:t>
            </a:r>
          </a:p>
          <a:p>
            <a:pPr lvl="3"/>
            <a:r>
              <a:rPr lang="en-US" b="1" dirty="0">
                <a:solidFill>
                  <a:srgbClr val="4D4D4D"/>
                </a:solidFill>
              </a:rPr>
              <a:t>Insufficient descriptions for general ledger detail</a:t>
            </a:r>
          </a:p>
        </p:txBody>
      </p:sp>
    </p:spTree>
    <p:extLst>
      <p:ext uri="{BB962C8B-B14F-4D97-AF65-F5344CB8AC3E}">
        <p14:creationId xmlns:p14="http://schemas.microsoft.com/office/powerpoint/2010/main" val="24457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Where are Significant Deficiencies and Material Weaknesses Reported?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Financial Statements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Independent Auditor’s Report on Internal Control over Financial Reporting and on Compliance and Other Matters Based on an Audit of Financial </a:t>
            </a:r>
            <a:r>
              <a:rPr lang="en-US" dirty="0" smtClean="0">
                <a:solidFill>
                  <a:srgbClr val="4D4D4D"/>
                </a:solidFill>
              </a:rPr>
              <a:t>Statements </a:t>
            </a:r>
            <a:r>
              <a:rPr lang="en-US" dirty="0">
                <a:solidFill>
                  <a:srgbClr val="4D4D4D"/>
                </a:solidFill>
              </a:rPr>
              <a:t>Performed in Accordance with Government Auditing Standards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Schedule of Findings and Questioned Costs</a:t>
            </a:r>
          </a:p>
          <a:p>
            <a:r>
              <a:rPr lang="en-US" b="1" dirty="0">
                <a:solidFill>
                  <a:srgbClr val="4D4D4D"/>
                </a:solidFill>
              </a:rPr>
              <a:t>AU-C 265 Letter</a:t>
            </a:r>
          </a:p>
          <a:p>
            <a:r>
              <a:rPr lang="en-US" b="1" dirty="0">
                <a:solidFill>
                  <a:srgbClr val="4D4D4D"/>
                </a:solidFill>
              </a:rPr>
              <a:t>Communications with Management</a:t>
            </a: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922351"/>
            <a:ext cx="10879442" cy="80844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Independent Auditor’s Report on Internal Control over Financial Reporting</a:t>
            </a:r>
            <a:b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</a:b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Report content: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Auditor’s consider internal control over financial reporting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Provides definition of deficiency, significant deficiency, and material weakness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If applicable, states that findings exist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Auditor performed tests of compliance to obtain reasonable assurance that the financial statements are free from material misstatement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Does not provide an opinion on the effectiveness of the Organization's internal controls</a:t>
            </a:r>
          </a:p>
        </p:txBody>
      </p:sp>
    </p:spTree>
    <p:extLst>
      <p:ext uri="{BB962C8B-B14F-4D97-AF65-F5344CB8AC3E}">
        <p14:creationId xmlns:p14="http://schemas.microsoft.com/office/powerpoint/2010/main" val="12036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922351"/>
            <a:ext cx="10879442" cy="80844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Independent Auditor’s Report on Internal Control over Financial Reporting</a:t>
            </a:r>
            <a:b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</a:b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5" y="1691038"/>
            <a:ext cx="5495748" cy="47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Introductions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061" y="2187030"/>
            <a:ext cx="4200346" cy="200397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4D4D4D"/>
                </a:solidFill>
              </a:rPr>
              <a:t>Tom Kenenitz, CPA</a:t>
            </a:r>
          </a:p>
          <a:p>
            <a:r>
              <a:rPr lang="en-US" sz="2400" b="1" dirty="0" smtClean="0">
                <a:solidFill>
                  <a:srgbClr val="4D4D4D"/>
                </a:solidFill>
              </a:rPr>
              <a:t>McKonly &amp; Asbury</a:t>
            </a:r>
          </a:p>
          <a:p>
            <a:r>
              <a:rPr lang="en-US" sz="2400" b="1" dirty="0" smtClean="0">
                <a:solidFill>
                  <a:srgbClr val="4D4D4D"/>
                </a:solidFill>
              </a:rPr>
              <a:t>Audit Supervisor</a:t>
            </a:r>
          </a:p>
          <a:p>
            <a:r>
              <a:rPr lang="en-US" sz="2400" b="1" dirty="0" smtClean="0">
                <a:solidFill>
                  <a:srgbClr val="862633"/>
                </a:solidFill>
              </a:rPr>
              <a:t>TKenenitz@macpas.com</a:t>
            </a:r>
            <a:endParaRPr lang="en-US" sz="2400" b="1" dirty="0">
              <a:solidFill>
                <a:srgbClr val="8626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1584960" cy="1981200"/>
          </a:xfrm>
          <a:prstGeom prst="rect">
            <a:avLst/>
          </a:prstGeom>
          <a:effectLst>
            <a:outerShdw blurRad="50800" dist="38100" dir="2700000" sx="1000" sy="1000" algn="tl" rotWithShape="0">
              <a:prstClr val="black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43" y="2181225"/>
            <a:ext cx="1607820" cy="20097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759741" y="2209800"/>
            <a:ext cx="4200346" cy="2003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rgbClr val="4D4D4D"/>
                </a:solidFill>
              </a:rPr>
              <a:t>Jackie Winchell</a:t>
            </a:r>
          </a:p>
          <a:p>
            <a:r>
              <a:rPr lang="en-US" sz="2400" b="1" dirty="0" smtClean="0">
                <a:solidFill>
                  <a:srgbClr val="4D4D4D"/>
                </a:solidFill>
              </a:rPr>
              <a:t>McKonly &amp; Asbury</a:t>
            </a:r>
          </a:p>
          <a:p>
            <a:r>
              <a:rPr lang="en-US" sz="2400" b="1" dirty="0" smtClean="0">
                <a:solidFill>
                  <a:srgbClr val="4D4D4D"/>
                </a:solidFill>
              </a:rPr>
              <a:t>Audit Senior Accountant</a:t>
            </a:r>
          </a:p>
          <a:p>
            <a:r>
              <a:rPr lang="en-US" sz="2400" b="1" dirty="0" smtClean="0">
                <a:solidFill>
                  <a:srgbClr val="862633"/>
                </a:solidFill>
              </a:rPr>
              <a:t>JWinchell@macpas.com</a:t>
            </a:r>
            <a:endParaRPr lang="en-US" sz="2400" b="1" dirty="0">
              <a:solidFill>
                <a:srgbClr val="862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922351"/>
            <a:ext cx="10879442" cy="80844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Independent Auditor’s Report on Internal Control over Financial Reporting</a:t>
            </a:r>
            <a:b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</a:b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0" y="1630534"/>
            <a:ext cx="5729244" cy="48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699714"/>
            <a:ext cx="10879442" cy="80844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Schedule of Findings and Questioned Costs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Report content:</a:t>
            </a:r>
          </a:p>
          <a:p>
            <a:pPr lvl="1"/>
            <a:r>
              <a:rPr lang="en-US" b="1" dirty="0">
                <a:solidFill>
                  <a:srgbClr val="4D4D4D"/>
                </a:solidFill>
              </a:rPr>
              <a:t>Condition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Observed audit finding</a:t>
            </a:r>
          </a:p>
          <a:p>
            <a:pPr lvl="1"/>
            <a:r>
              <a:rPr lang="en-US" b="1" dirty="0">
                <a:solidFill>
                  <a:srgbClr val="4D4D4D"/>
                </a:solidFill>
              </a:rPr>
              <a:t>Criteria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What should be happening?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Why is the condition happening?</a:t>
            </a:r>
          </a:p>
          <a:p>
            <a:pPr lvl="1"/>
            <a:r>
              <a:rPr lang="en-US" b="1" dirty="0">
                <a:solidFill>
                  <a:srgbClr val="4D4D4D"/>
                </a:solidFill>
              </a:rPr>
              <a:t>Effects of Condition</a:t>
            </a:r>
          </a:p>
          <a:p>
            <a:pPr lvl="1"/>
            <a:r>
              <a:rPr lang="en-US" b="1" dirty="0">
                <a:solidFill>
                  <a:srgbClr val="4D4D4D"/>
                </a:solidFill>
              </a:rPr>
              <a:t>Recommendation</a:t>
            </a:r>
          </a:p>
          <a:p>
            <a:pPr lvl="1"/>
            <a:r>
              <a:rPr lang="en-US" b="1" dirty="0">
                <a:solidFill>
                  <a:srgbClr val="4D4D4D"/>
                </a:solidFill>
              </a:rPr>
              <a:t>Management Response</a:t>
            </a:r>
          </a:p>
          <a:p>
            <a:endParaRPr lang="en-US" b="1" dirty="0">
              <a:solidFill>
                <a:srgbClr val="4D4D4D"/>
              </a:solidFill>
            </a:endParaRP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675870"/>
            <a:ext cx="10879442" cy="80844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Schedule of Findings and Questioned Costs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69" y="1452888"/>
            <a:ext cx="5704399" cy="49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Corrective Action Plan (CAP)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Required for significant deficiencies and material weaknesses </a:t>
            </a:r>
          </a:p>
          <a:p>
            <a:r>
              <a:rPr lang="en-US" b="1" dirty="0">
                <a:solidFill>
                  <a:srgbClr val="4D4D4D"/>
                </a:solidFill>
              </a:rPr>
              <a:t>Components of a CAP: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Description of deficiency (What went wrong?)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Steps to correct the deficiency (What was done to correct it?) and prevent it from recurring (What should be done to prevent it?)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Responsible party for ensuring correction of deficiency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Action plan that details the steps to correct/prevent from recurring</a:t>
            </a:r>
          </a:p>
        </p:txBody>
      </p:sp>
    </p:spTree>
    <p:extLst>
      <p:ext uri="{BB962C8B-B14F-4D97-AF65-F5344CB8AC3E}">
        <p14:creationId xmlns:p14="http://schemas.microsoft.com/office/powerpoint/2010/main" val="39122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AU-C 265 Letter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Communication between auditor and those charged with governance</a:t>
            </a:r>
          </a:p>
          <a:p>
            <a:r>
              <a:rPr lang="en-US" b="1" dirty="0">
                <a:solidFill>
                  <a:srgbClr val="4D4D4D"/>
                </a:solidFill>
              </a:rPr>
              <a:t>Defines deficiencies, significant deficiencies, and material weaknesses</a:t>
            </a:r>
          </a:p>
          <a:p>
            <a:r>
              <a:rPr lang="en-US" b="1" dirty="0">
                <a:solidFill>
                  <a:srgbClr val="4D4D4D"/>
                </a:solidFill>
              </a:rPr>
              <a:t>States if findings exist and provides detailed description of finding,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0816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AU-C 265 Letter Examples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1431117"/>
            <a:ext cx="7445125" cy="50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AU-C 265 Letter Examples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5" y="1486894"/>
            <a:ext cx="8212962" cy="494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AU-C 265 Letter Examples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7" y="1474484"/>
            <a:ext cx="9575537" cy="45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AU-C 265 Letter Examples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endParaRPr lang="en-US" b="1" dirty="0">
              <a:solidFill>
                <a:srgbClr val="4D4D4D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0" y="1604288"/>
            <a:ext cx="9678904" cy="42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Impact on a Single Audit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What is a single audit?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Required for all organizations expending $750,000 in federal awards</a:t>
            </a:r>
          </a:p>
          <a:p>
            <a:pPr lvl="2"/>
            <a:r>
              <a:rPr lang="en-US" b="1" dirty="0">
                <a:solidFill>
                  <a:srgbClr val="4D4D4D"/>
                </a:solidFill>
              </a:rPr>
              <a:t>Office of Management and Budget (OMB) Uniform Administrative Requirements, Cost Principles, and Audit Requirements for Federal Awards (2 CFR part 200)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Audit of compliance and internal controls over federal programs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Audit of financial statements</a:t>
            </a: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Disclaimer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The information contained in this presentation, both that contained in the slides and that expressed by the presenter, is not intended to be complete and comprehensive. To obtain a more detailed understanding of technical literature mentioned, please consult the full standards and interpretations.</a:t>
            </a: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Impact on a Single Audit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High Risk Auditee</a:t>
            </a:r>
          </a:p>
          <a:p>
            <a:pPr lvl="1"/>
            <a:r>
              <a:rPr lang="en-US" b="1" dirty="0">
                <a:solidFill>
                  <a:srgbClr val="4D4D4D"/>
                </a:solidFill>
              </a:rPr>
              <a:t>If a material weakness existed in the prior two years, the auditee is high risk</a:t>
            </a:r>
          </a:p>
          <a:p>
            <a:pPr lvl="1"/>
            <a:r>
              <a:rPr lang="en-US" b="1" dirty="0">
                <a:solidFill>
                  <a:srgbClr val="4D4D4D"/>
                </a:solidFill>
              </a:rPr>
              <a:t>Other Factors 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Personnel Changes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Multiple Internal Control Structures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Oversight by Federal Agencies and Pass-Through Entities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Use of </a:t>
            </a:r>
            <a:r>
              <a:rPr lang="en-US" dirty="0" err="1">
                <a:solidFill>
                  <a:srgbClr val="4D4D4D"/>
                </a:solidFill>
              </a:rPr>
              <a:t>Subrecipients</a:t>
            </a:r>
            <a:endParaRPr lang="en-US" dirty="0">
              <a:solidFill>
                <a:srgbClr val="4D4D4D"/>
              </a:solidFill>
            </a:endParaRPr>
          </a:p>
          <a:p>
            <a:pPr lvl="2"/>
            <a:r>
              <a:rPr lang="en-US" dirty="0">
                <a:solidFill>
                  <a:srgbClr val="4D4D4D"/>
                </a:solidFill>
              </a:rPr>
              <a:t>Program Maturity at the Auditee and at Federal Agency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Size of Program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Complexity</a:t>
            </a:r>
          </a:p>
          <a:p>
            <a:r>
              <a:rPr lang="en-US" b="1" dirty="0">
                <a:solidFill>
                  <a:srgbClr val="4D4D4D"/>
                </a:solidFill>
              </a:rPr>
              <a:t>Difference between high risk and low risk auditee</a:t>
            </a:r>
          </a:p>
          <a:p>
            <a:pPr lvl="1"/>
            <a:r>
              <a:rPr lang="en-US" b="1" dirty="0">
                <a:solidFill>
                  <a:srgbClr val="4D4D4D"/>
                </a:solidFill>
              </a:rPr>
              <a:t>Low-risk = 20% of federal funding audited</a:t>
            </a:r>
          </a:p>
          <a:p>
            <a:pPr lvl="1"/>
            <a:r>
              <a:rPr lang="en-US" b="1" dirty="0">
                <a:solidFill>
                  <a:srgbClr val="4D4D4D"/>
                </a:solidFill>
              </a:rPr>
              <a:t>High-risk = 40% of federal funding audited</a:t>
            </a:r>
          </a:p>
          <a:p>
            <a:pPr lvl="1"/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Single Audit Reports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Schedule of Expenditures of Federal Awards (SEFA)</a:t>
            </a:r>
          </a:p>
          <a:p>
            <a:r>
              <a:rPr lang="en-US" b="1" dirty="0">
                <a:solidFill>
                  <a:srgbClr val="4D4D4D"/>
                </a:solidFill>
              </a:rPr>
              <a:t>Notes to SEFA</a:t>
            </a:r>
          </a:p>
          <a:p>
            <a:r>
              <a:rPr lang="en-US" b="1" dirty="0">
                <a:solidFill>
                  <a:srgbClr val="4D4D4D"/>
                </a:solidFill>
              </a:rPr>
              <a:t>Report on Internal Control over Financial Reporting</a:t>
            </a:r>
          </a:p>
          <a:p>
            <a:r>
              <a:rPr lang="en-US" b="1" dirty="0">
                <a:solidFill>
                  <a:srgbClr val="4D4D4D"/>
                </a:solidFill>
              </a:rPr>
              <a:t>Report on Internal Control over Federal Programs</a:t>
            </a:r>
          </a:p>
          <a:p>
            <a:r>
              <a:rPr lang="en-US" b="1" dirty="0">
                <a:solidFill>
                  <a:srgbClr val="4D4D4D"/>
                </a:solidFill>
              </a:rPr>
              <a:t>Schedule of Findings and Questioned Costs</a:t>
            </a:r>
          </a:p>
          <a:p>
            <a:r>
              <a:rPr lang="en-US" b="1" dirty="0">
                <a:solidFill>
                  <a:srgbClr val="4D4D4D"/>
                </a:solidFill>
              </a:rPr>
              <a:t>Summary Schedule of PY Audit Findings</a:t>
            </a: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Single Audit Reports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Schedule of Expenditures of Federal Awards (SEFA)</a:t>
            </a:r>
          </a:p>
          <a:p>
            <a:r>
              <a:rPr lang="en-US" b="1" dirty="0">
                <a:solidFill>
                  <a:srgbClr val="4D4D4D"/>
                </a:solidFill>
              </a:rPr>
              <a:t>Notes to SEFA</a:t>
            </a:r>
          </a:p>
          <a:p>
            <a:r>
              <a:rPr lang="en-US" b="1" dirty="0">
                <a:solidFill>
                  <a:srgbClr val="4D4D4D"/>
                </a:solidFill>
              </a:rPr>
              <a:t>Report on Internal Control over Financial Reporting</a:t>
            </a:r>
          </a:p>
          <a:p>
            <a:r>
              <a:rPr lang="en-US" b="1" dirty="0">
                <a:solidFill>
                  <a:srgbClr val="4D4D4D"/>
                </a:solidFill>
              </a:rPr>
              <a:t>Report on Internal Control over Federal Programs</a:t>
            </a:r>
          </a:p>
          <a:p>
            <a:r>
              <a:rPr lang="en-US" b="1" dirty="0">
                <a:solidFill>
                  <a:srgbClr val="4D4D4D"/>
                </a:solidFill>
              </a:rPr>
              <a:t>Schedule of Findings and Questioned Costs</a:t>
            </a:r>
          </a:p>
          <a:p>
            <a:r>
              <a:rPr lang="en-US" b="1" dirty="0">
                <a:solidFill>
                  <a:srgbClr val="4D4D4D"/>
                </a:solidFill>
              </a:rPr>
              <a:t>Summary Schedule of PY Audit Findings</a:t>
            </a: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Impact of Findings on Future Audits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Auditors will revisit prior year findings to determine if they have been resolved</a:t>
            </a:r>
          </a:p>
          <a:p>
            <a:r>
              <a:rPr lang="en-US" b="1" dirty="0">
                <a:solidFill>
                  <a:srgbClr val="4D4D4D"/>
                </a:solidFill>
              </a:rPr>
              <a:t>If significant deficiency existed in the prior year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And same deficiency exists in the current year, consider if it rises to the level of a material weakness</a:t>
            </a:r>
          </a:p>
          <a:p>
            <a:r>
              <a:rPr lang="en-US" b="1" dirty="0">
                <a:solidFill>
                  <a:srgbClr val="4D4D4D"/>
                </a:solidFill>
              </a:rPr>
              <a:t>Single Audit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Auditee at potential risk of decrease in funding or losing funding</a:t>
            </a: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Questions?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061" y="2187030"/>
            <a:ext cx="4200346" cy="200397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4D4D4D"/>
                </a:solidFill>
              </a:rPr>
              <a:t>Tom Kenenitz, CPA</a:t>
            </a:r>
          </a:p>
          <a:p>
            <a:r>
              <a:rPr lang="en-US" sz="2400" b="1" dirty="0" smtClean="0">
                <a:solidFill>
                  <a:srgbClr val="4D4D4D"/>
                </a:solidFill>
              </a:rPr>
              <a:t>McKonly &amp; Asbury</a:t>
            </a:r>
          </a:p>
          <a:p>
            <a:r>
              <a:rPr lang="en-US" sz="2400" b="1" dirty="0" smtClean="0">
                <a:solidFill>
                  <a:srgbClr val="4D4D4D"/>
                </a:solidFill>
              </a:rPr>
              <a:t>Audit Supervisor</a:t>
            </a:r>
          </a:p>
          <a:p>
            <a:r>
              <a:rPr lang="en-US" sz="2400" b="1" dirty="0" smtClean="0">
                <a:solidFill>
                  <a:srgbClr val="862633"/>
                </a:solidFill>
              </a:rPr>
              <a:t>TKenenitz@macpas.com</a:t>
            </a:r>
            <a:endParaRPr lang="en-US" sz="2400" b="1" dirty="0">
              <a:solidFill>
                <a:srgbClr val="8626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1584960" cy="1981200"/>
          </a:xfrm>
          <a:prstGeom prst="rect">
            <a:avLst/>
          </a:prstGeom>
          <a:effectLst>
            <a:outerShdw blurRad="50800" dist="38100" dir="2700000" sx="1000" sy="1000" algn="tl" rotWithShape="0">
              <a:prstClr val="black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43" y="2181225"/>
            <a:ext cx="1607820" cy="20097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759741" y="2209800"/>
            <a:ext cx="4200346" cy="2003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rgbClr val="4D4D4D"/>
                </a:solidFill>
              </a:rPr>
              <a:t>Jackie Winchell</a:t>
            </a:r>
          </a:p>
          <a:p>
            <a:r>
              <a:rPr lang="en-US" sz="2400" b="1" dirty="0" smtClean="0">
                <a:solidFill>
                  <a:srgbClr val="4D4D4D"/>
                </a:solidFill>
              </a:rPr>
              <a:t>McKonly &amp; Asbury</a:t>
            </a:r>
          </a:p>
          <a:p>
            <a:r>
              <a:rPr lang="en-US" sz="2400" b="1" dirty="0" smtClean="0">
                <a:solidFill>
                  <a:srgbClr val="4D4D4D"/>
                </a:solidFill>
              </a:rPr>
              <a:t>Audit Senior Accountant</a:t>
            </a:r>
          </a:p>
          <a:p>
            <a:r>
              <a:rPr lang="en-US" sz="2400" b="1" dirty="0" smtClean="0">
                <a:solidFill>
                  <a:srgbClr val="862633"/>
                </a:solidFill>
              </a:rPr>
              <a:t>JWinchell@macpas.com</a:t>
            </a:r>
            <a:endParaRPr lang="en-US" sz="2400" b="1" dirty="0">
              <a:solidFill>
                <a:srgbClr val="862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Learning Objectives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Introduction to Internal Controls</a:t>
            </a:r>
          </a:p>
          <a:p>
            <a:endParaRPr lang="en-US" b="1" dirty="0">
              <a:solidFill>
                <a:srgbClr val="4D4D4D"/>
              </a:solidFill>
            </a:endParaRPr>
          </a:p>
          <a:p>
            <a:r>
              <a:rPr lang="en-US" b="1" dirty="0">
                <a:solidFill>
                  <a:srgbClr val="4D4D4D"/>
                </a:solidFill>
              </a:rPr>
              <a:t>Deficiencies in Internal Controls</a:t>
            </a:r>
          </a:p>
          <a:p>
            <a:endParaRPr lang="en-US" b="1" dirty="0">
              <a:solidFill>
                <a:srgbClr val="4D4D4D"/>
              </a:solidFill>
            </a:endParaRPr>
          </a:p>
          <a:p>
            <a:r>
              <a:rPr lang="en-US" b="1" dirty="0">
                <a:solidFill>
                  <a:srgbClr val="4D4D4D"/>
                </a:solidFill>
              </a:rPr>
              <a:t>Impact of Deficiencies on an Audit</a:t>
            </a:r>
          </a:p>
          <a:p>
            <a:endParaRPr lang="en-US" b="1" dirty="0">
              <a:solidFill>
                <a:srgbClr val="4D4D4D"/>
              </a:solidFill>
            </a:endParaRPr>
          </a:p>
          <a:p>
            <a:endParaRPr lang="en-US" b="1" dirty="0">
              <a:solidFill>
                <a:srgbClr val="4D4D4D"/>
              </a:solidFill>
            </a:endParaRPr>
          </a:p>
          <a:p>
            <a:endParaRPr lang="en-US" b="1" dirty="0">
              <a:solidFill>
                <a:srgbClr val="4D4D4D"/>
              </a:solidFill>
            </a:endParaRP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What are Internal Controls?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Process used by management to help an entity achieve its objectives</a:t>
            </a:r>
          </a:p>
          <a:p>
            <a:r>
              <a:rPr lang="en-US" b="1" dirty="0">
                <a:solidFill>
                  <a:srgbClr val="4D4D4D"/>
                </a:solidFill>
              </a:rPr>
              <a:t>Can help an entity 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Run its operations efficiently and effectively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Report reliable information about its operations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Comply with applicable laws and regulations </a:t>
            </a:r>
          </a:p>
          <a:p>
            <a:pPr lvl="1"/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Internal Control Requirements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Operations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Effectiveness and Efficiency of Operations</a:t>
            </a:r>
          </a:p>
          <a:p>
            <a:r>
              <a:rPr lang="en-US" b="1" dirty="0">
                <a:solidFill>
                  <a:srgbClr val="4D4D4D"/>
                </a:solidFill>
              </a:rPr>
              <a:t>Financial Reporting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Reliability of reporting for internal and external use</a:t>
            </a:r>
          </a:p>
          <a:p>
            <a:r>
              <a:rPr lang="en-US" b="1" dirty="0">
                <a:solidFill>
                  <a:srgbClr val="4D4D4D"/>
                </a:solidFill>
              </a:rPr>
              <a:t>Compliance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Demonstrate compliance with laws, federal statutes, regulations, and the terms and conditions of federal awards</a:t>
            </a:r>
          </a:p>
          <a:p>
            <a:endParaRPr lang="en-US" b="1" dirty="0">
              <a:solidFill>
                <a:srgbClr val="4D4D4D"/>
              </a:solidFill>
            </a:endParaRP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sz="4100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Internal Controls for Compliance Requirements</a:t>
            </a:r>
            <a:endParaRPr lang="en-US" sz="4100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sz="3200" b="1" dirty="0">
                <a:solidFill>
                  <a:srgbClr val="4D4D4D"/>
                </a:solidFill>
              </a:rPr>
              <a:t>Transactions that are properly recorded and accounted for:</a:t>
            </a:r>
            <a:r>
              <a:rPr lang="en-US" b="1" dirty="0">
                <a:solidFill>
                  <a:srgbClr val="4D4D4D"/>
                </a:solidFill>
              </a:rPr>
              <a:t> </a:t>
            </a:r>
          </a:p>
          <a:p>
            <a:pPr lvl="1"/>
            <a:r>
              <a:rPr lang="en-US" sz="2800" dirty="0">
                <a:solidFill>
                  <a:srgbClr val="4D4D4D"/>
                </a:solidFill>
              </a:rPr>
              <a:t>Permit the preparation of financial statements</a:t>
            </a:r>
          </a:p>
          <a:p>
            <a:pPr lvl="1"/>
            <a:r>
              <a:rPr lang="en-US" sz="2800" dirty="0">
                <a:solidFill>
                  <a:srgbClr val="4D4D4D"/>
                </a:solidFill>
              </a:rPr>
              <a:t>Maintain accountability over assets</a:t>
            </a:r>
          </a:p>
          <a:p>
            <a:pPr lvl="1"/>
            <a:r>
              <a:rPr lang="en-US" sz="2800" dirty="0">
                <a:solidFill>
                  <a:srgbClr val="4D4D4D"/>
                </a:solidFill>
              </a:rPr>
              <a:t>Demonstrate compliance with federal statutes, regulations, and the terms and conditions of federal awards</a:t>
            </a: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62633"/>
                </a:solidFill>
                <a:latin typeface="Myriad Pro" panose="020B0503030403020204" pitchFamily="34" charset="0"/>
              </a:rPr>
              <a:t>Limitations of Internal Controls</a:t>
            </a:r>
            <a:endParaRPr lang="en-US" b="1" u="sng" dirty="0">
              <a:solidFill>
                <a:srgbClr val="8626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Provides reasonable, </a:t>
            </a:r>
            <a:r>
              <a:rPr lang="en-US" b="1" dirty="0">
                <a:solidFill>
                  <a:srgbClr val="862633"/>
                </a:solidFill>
              </a:rPr>
              <a:t>not absolute assurance</a:t>
            </a:r>
            <a:r>
              <a:rPr lang="en-US" b="1" dirty="0">
                <a:solidFill>
                  <a:srgbClr val="4D4D4D"/>
                </a:solidFill>
              </a:rPr>
              <a:t>, that an entity’s objectives are being achieved</a:t>
            </a:r>
          </a:p>
          <a:p>
            <a:r>
              <a:rPr lang="en-US" b="1" dirty="0">
                <a:solidFill>
                  <a:srgbClr val="4D4D4D"/>
                </a:solidFill>
              </a:rPr>
              <a:t>Specific Limitations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Unrealistic objectives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Faulty human judgment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Errors and mistakes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Controls may fail due to breakdowns</a:t>
            </a:r>
          </a:p>
          <a:p>
            <a:pPr lvl="2"/>
            <a:r>
              <a:rPr lang="en-US" dirty="0">
                <a:solidFill>
                  <a:srgbClr val="4D4D4D"/>
                </a:solidFill>
              </a:rPr>
              <a:t>Employee misunderstanding, carelessness, or fatigue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Management override of internal controls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Controls circumvented by collusion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External events beyond an entity’s control</a:t>
            </a:r>
          </a:p>
          <a:p>
            <a:pPr lvl="1"/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9" y="405230"/>
            <a:ext cx="10879442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862633"/>
                </a:solidFill>
                <a:latin typeface="Myriad Pro" panose="020B0503030403020204" pitchFamily="34" charset="0"/>
              </a:rPr>
              <a:t>What are Deficiencies in Internal Control over Financial Reporting?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79" y="173079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4D4D4D"/>
                </a:solidFill>
              </a:rPr>
              <a:t>Introduction to: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Deficiency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Significant Deficiency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Material Weakness</a:t>
            </a:r>
          </a:p>
          <a:p>
            <a:pPr lvl="1"/>
            <a:r>
              <a:rPr lang="en-US" dirty="0">
                <a:solidFill>
                  <a:srgbClr val="4D4D4D"/>
                </a:solidFill>
              </a:rPr>
              <a:t>Examples</a:t>
            </a:r>
          </a:p>
          <a:p>
            <a:endParaRPr 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 Template - Boxes.potx" id="{A84DFC1C-4B82-49C8-BBF3-ED1A450EFE1D}" vid="{C45FF21A-74EA-4F5E-885E-72E7C62F66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 Template - Boxes</Template>
  <TotalTime>46</TotalTime>
  <Words>1282</Words>
  <Application>Microsoft Office PowerPoint</Application>
  <PresentationFormat>Custom</PresentationFormat>
  <Paragraphs>183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Audit Findings</vt:lpstr>
      <vt:lpstr>Introductions</vt:lpstr>
      <vt:lpstr>Disclaimer</vt:lpstr>
      <vt:lpstr>Learning Objectives</vt:lpstr>
      <vt:lpstr>What are Internal Controls?</vt:lpstr>
      <vt:lpstr>Internal Control Requirements</vt:lpstr>
      <vt:lpstr>Internal Controls for Compliance Requirements</vt:lpstr>
      <vt:lpstr>Limitations of Internal Controls</vt:lpstr>
      <vt:lpstr>What are Deficiencies in Internal Control over Financial Reporting?</vt:lpstr>
      <vt:lpstr>What are Deficiencies in Internal Control over Financial Reporting?</vt:lpstr>
      <vt:lpstr>What are Deficiencies in Internal Control over Financial Reporting?</vt:lpstr>
      <vt:lpstr>What are Deficiencies in Internal Control over Financial Reporting?</vt:lpstr>
      <vt:lpstr>What are Deficiencies in Internal Control over Financial Reporting?</vt:lpstr>
      <vt:lpstr>What are Deficiencies in Internal Control over Financial Reporting?</vt:lpstr>
      <vt:lpstr>What are Deficiencies in Internal Control over Financial Reporting?</vt:lpstr>
      <vt:lpstr>What are Deficiencies in Internal Control over Financial Reporting?</vt:lpstr>
      <vt:lpstr>Where are Significant Deficiencies and Material Weaknesses Reported?</vt:lpstr>
      <vt:lpstr>Independent Auditor’s Report on Internal Control over Financial Reporting </vt:lpstr>
      <vt:lpstr>Independent Auditor’s Report on Internal Control over Financial Reporting </vt:lpstr>
      <vt:lpstr>Independent Auditor’s Report on Internal Control over Financial Reporting </vt:lpstr>
      <vt:lpstr>Schedule of Findings and Questioned Costs</vt:lpstr>
      <vt:lpstr>Schedule of Findings and Questioned Costs</vt:lpstr>
      <vt:lpstr>Corrective Action Plan (CAP)</vt:lpstr>
      <vt:lpstr>AU-C 265 Letter</vt:lpstr>
      <vt:lpstr>AU-C 265 Letter Examples</vt:lpstr>
      <vt:lpstr>AU-C 265 Letter Examples</vt:lpstr>
      <vt:lpstr>AU-C 265 Letter Examples</vt:lpstr>
      <vt:lpstr>AU-C 265 Letter Examples</vt:lpstr>
      <vt:lpstr>Impact on a Single Audit</vt:lpstr>
      <vt:lpstr>Impact on a Single Audit</vt:lpstr>
      <vt:lpstr>Single Audit Reports</vt:lpstr>
      <vt:lpstr>Single Audit Reports</vt:lpstr>
      <vt:lpstr>Impact of Findings on Future Audits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Findings</dc:title>
  <dc:creator>Tyler C. Wenger</dc:creator>
  <cp:lastModifiedBy>Buti37512</cp:lastModifiedBy>
  <cp:revision>5</cp:revision>
  <dcterms:created xsi:type="dcterms:W3CDTF">2016-10-20T15:30:54Z</dcterms:created>
  <dcterms:modified xsi:type="dcterms:W3CDTF">2016-10-21T15:27:35Z</dcterms:modified>
</cp:coreProperties>
</file>