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7" r:id="rId5"/>
  </p:sldMasterIdLst>
  <p:notesMasterIdLst>
    <p:notesMasterId r:id="rId31"/>
  </p:notesMasterIdLst>
  <p:handoutMasterIdLst>
    <p:handoutMasterId r:id="rId32"/>
  </p:handoutMasterIdLst>
  <p:sldIdLst>
    <p:sldId id="268" r:id="rId6"/>
    <p:sldId id="299" r:id="rId7"/>
    <p:sldId id="308" r:id="rId8"/>
    <p:sldId id="307" r:id="rId9"/>
    <p:sldId id="288" r:id="rId10"/>
    <p:sldId id="289" r:id="rId11"/>
    <p:sldId id="309" r:id="rId12"/>
    <p:sldId id="296" r:id="rId13"/>
    <p:sldId id="297" r:id="rId14"/>
    <p:sldId id="290" r:id="rId15"/>
    <p:sldId id="298" r:id="rId16"/>
    <p:sldId id="301" r:id="rId17"/>
    <p:sldId id="302" r:id="rId18"/>
    <p:sldId id="303" r:id="rId19"/>
    <p:sldId id="304" r:id="rId20"/>
    <p:sldId id="305" r:id="rId21"/>
    <p:sldId id="306" r:id="rId22"/>
    <p:sldId id="310" r:id="rId23"/>
    <p:sldId id="292" r:id="rId24"/>
    <p:sldId id="291" r:id="rId25"/>
    <p:sldId id="293" r:id="rId26"/>
    <p:sldId id="295" r:id="rId27"/>
    <p:sldId id="294" r:id="rId28"/>
    <p:sldId id="300" r:id="rId29"/>
    <p:sldId id="283" r:id="rId3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SAFMCOM" id="{E29DCA40-D224-445E-97F9-DB38C7D5F64E}">
          <p14:sldIdLst>
            <p14:sldId id="268"/>
            <p14:sldId id="299"/>
            <p14:sldId id="308"/>
            <p14:sldId id="307"/>
            <p14:sldId id="288"/>
            <p14:sldId id="289"/>
            <p14:sldId id="309"/>
            <p14:sldId id="296"/>
            <p14:sldId id="297"/>
            <p14:sldId id="290"/>
            <p14:sldId id="298"/>
            <p14:sldId id="301"/>
            <p14:sldId id="302"/>
            <p14:sldId id="303"/>
            <p14:sldId id="304"/>
            <p14:sldId id="305"/>
            <p14:sldId id="306"/>
            <p14:sldId id="310"/>
            <p14:sldId id="292"/>
            <p14:sldId id="291"/>
            <p14:sldId id="293"/>
            <p14:sldId id="295"/>
            <p14:sldId id="294"/>
            <p14:sldId id="300"/>
            <p14:sldId id="28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09" autoAdjust="0"/>
    <p:restoredTop sz="94660"/>
  </p:normalViewPr>
  <p:slideViewPr>
    <p:cSldViewPr snapToGrid="0">
      <p:cViewPr varScale="1">
        <p:scale>
          <a:sx n="80" d="100"/>
          <a:sy n="80" d="100"/>
        </p:scale>
        <p:origin x="972" y="52"/>
      </p:cViewPr>
      <p:guideLst/>
    </p:cSldViewPr>
  </p:slideViewPr>
  <p:notesTextViewPr>
    <p:cViewPr>
      <p:scale>
        <a:sx n="3" d="2"/>
        <a:sy n="3" d="2"/>
      </p:scale>
      <p:origin x="0" y="0"/>
    </p:cViewPr>
  </p:notesTextViewPr>
  <p:notesViewPr>
    <p:cSldViewPr snapToGrid="0">
      <p:cViewPr varScale="1">
        <p:scale>
          <a:sx n="64" d="100"/>
          <a:sy n="64" d="100"/>
        </p:scale>
        <p:origin x="3158"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C91B3368-2D57-4F50-B33E-E1CB151D5810}" type="datetimeFigureOut">
              <a:rPr lang="en-US" smtClean="0"/>
              <a:t>3/30/2022</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B097E317-8FAC-497C-AD41-35CA2F21FE31}" type="slidenum">
              <a:rPr lang="en-US" smtClean="0"/>
              <a:t>‹#›</a:t>
            </a:fld>
            <a:endParaRPr lang="en-US"/>
          </a:p>
        </p:txBody>
      </p:sp>
    </p:spTree>
    <p:extLst>
      <p:ext uri="{BB962C8B-B14F-4D97-AF65-F5344CB8AC3E}">
        <p14:creationId xmlns:p14="http://schemas.microsoft.com/office/powerpoint/2010/main" val="3973181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1E4B8CC-50C6-460D-A937-1D42699A48E1}" type="datetimeFigureOut">
              <a:rPr lang="en-US" smtClean="0"/>
              <a:t>3/30/2022</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3AFE1A4-0A45-453D-A823-FBDE329F22DD}" type="slidenum">
              <a:rPr lang="en-US" smtClean="0"/>
              <a:t>‹#›</a:t>
            </a:fld>
            <a:endParaRPr lang="en-US" dirty="0"/>
          </a:p>
        </p:txBody>
      </p:sp>
    </p:spTree>
    <p:extLst>
      <p:ext uri="{BB962C8B-B14F-4D97-AF65-F5344CB8AC3E}">
        <p14:creationId xmlns:p14="http://schemas.microsoft.com/office/powerpoint/2010/main" val="196148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a:t>
            </a:fld>
            <a:endParaRPr lang="en-US" dirty="0"/>
          </a:p>
        </p:txBody>
      </p:sp>
    </p:spTree>
    <p:extLst>
      <p:ext uri="{BB962C8B-B14F-4D97-AF65-F5344CB8AC3E}">
        <p14:creationId xmlns:p14="http://schemas.microsoft.com/office/powerpoint/2010/main" val="614722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46" name="Picture 4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8309" y="5408627"/>
            <a:ext cx="2545301" cy="1447925"/>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31721" y="5831347"/>
            <a:ext cx="1055077" cy="785446"/>
          </a:xfrm>
          <a:prstGeom prst="rect">
            <a:avLst/>
          </a:prstGeom>
        </p:spPr>
      </p:pic>
      <p:sp>
        <p:nvSpPr>
          <p:cNvPr id="10" name="Subtitle 2"/>
          <p:cNvSpPr>
            <a:spLocks noGrp="1"/>
          </p:cNvSpPr>
          <p:nvPr>
            <p:ph type="subTitle" idx="1"/>
          </p:nvPr>
        </p:nvSpPr>
        <p:spPr>
          <a:xfrm>
            <a:off x="229804" y="3654026"/>
            <a:ext cx="7155611" cy="332399"/>
          </a:xfrm>
        </p:spPr>
        <p:txBody>
          <a:bodyPr lIns="0" tIns="0" rIns="0" bIns="0">
            <a:spAutoFit/>
          </a:bodyPr>
          <a:lstStyle>
            <a:lvl1pPr marL="0" indent="0" algn="l" defTabSz="914400" rtl="0" eaLnBrk="1" latinLnBrk="0" hangingPunct="1">
              <a:lnSpc>
                <a:spcPct val="90000"/>
              </a:lnSpc>
              <a:spcBef>
                <a:spcPct val="0"/>
              </a:spcBef>
              <a:buNone/>
              <a:defRPr lang="en-US" sz="2400" b="1" kern="1200" dirty="0">
                <a:solidFill>
                  <a:schemeClr val="bg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3" name="Title 1"/>
          <p:cNvSpPr>
            <a:spLocks noGrp="1"/>
          </p:cNvSpPr>
          <p:nvPr>
            <p:ph type="ctrTitle"/>
          </p:nvPr>
        </p:nvSpPr>
        <p:spPr bwMode="ltGray">
          <a:xfrm>
            <a:off x="229804" y="3157734"/>
            <a:ext cx="7155611" cy="484748"/>
          </a:xfrm>
        </p:spPr>
        <p:txBody>
          <a:bodyPr lIns="0" tIns="0" rIns="0" bIns="0" anchor="b"/>
          <a:lstStyle>
            <a:lvl1pPr marL="0" algn="l" defTabSz="914400" rtl="0" eaLnBrk="1" latinLnBrk="0" hangingPunct="1">
              <a:lnSpc>
                <a:spcPct val="90000"/>
              </a:lnSpc>
              <a:spcBef>
                <a:spcPct val="0"/>
              </a:spcBef>
              <a:buNone/>
              <a:defRPr lang="en-US" sz="3500" b="1" kern="1200" dirty="0">
                <a:solidFill>
                  <a:schemeClr val="bg1"/>
                </a:solidFill>
                <a:effectLst>
                  <a:outerShdw blurRad="63500" dist="508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lvl="0"/>
            <a:r>
              <a:rPr lang="en-US" dirty="0" smtClean="0"/>
              <a:t>Click to edit Master title style</a:t>
            </a:r>
            <a:endParaRPr lang="en-US" dirty="0"/>
          </a:p>
        </p:txBody>
      </p:sp>
      <p:sp>
        <p:nvSpPr>
          <p:cNvPr id="14" name="TextBox 13"/>
          <p:cNvSpPr txBox="1"/>
          <p:nvPr userDrawn="1"/>
        </p:nvSpPr>
        <p:spPr bwMode="black">
          <a:xfrm>
            <a:off x="0" y="6700838"/>
            <a:ext cx="1828800" cy="160337"/>
          </a:xfrm>
          <a:prstGeom prst="rect">
            <a:avLst/>
          </a:prstGeom>
          <a:noFill/>
        </p:spPr>
        <p:txBody>
          <a:bodyPr wrap="none" lIns="45720" tIns="18288" rIns="0" bIns="18288"/>
          <a:lstStyle/>
          <a:p>
            <a:pPr eaLnBrk="1" fontAlgn="auto" hangingPunct="1">
              <a:spcBef>
                <a:spcPts val="0"/>
              </a:spcBef>
              <a:spcAft>
                <a:spcPts val="0"/>
              </a:spcAft>
              <a:defRPr/>
            </a:pPr>
            <a:r>
              <a:rPr lang="en-US" sz="700" b="1" kern="600" dirty="0" smtClean="0">
                <a:solidFill>
                  <a:schemeClr val="bg1"/>
                </a:solidFill>
                <a:latin typeface="Arial" panose="020B0604020202020204" pitchFamily="34" charset="0"/>
                <a:cs typeface="Arial" panose="020B0604020202020204" pitchFamily="34" charset="0"/>
              </a:rPr>
              <a:t>CUI</a:t>
            </a:r>
            <a:endParaRPr lang="en-US" sz="700" b="1" kern="600" dirty="0">
              <a:solidFill>
                <a:schemeClr val="bg1"/>
              </a:solidFill>
              <a:latin typeface="Arial" panose="020B0604020202020204" pitchFamily="34" charset="0"/>
              <a:cs typeface="Arial" panose="020B0604020202020204" pitchFamily="34" charset="0"/>
            </a:endParaRPr>
          </a:p>
        </p:txBody>
      </p:sp>
      <p:sp>
        <p:nvSpPr>
          <p:cNvPr id="15" name="TextBox 14"/>
          <p:cNvSpPr txBox="1"/>
          <p:nvPr userDrawn="1"/>
        </p:nvSpPr>
        <p:spPr bwMode="white">
          <a:xfrm>
            <a:off x="3657600" y="0"/>
            <a:ext cx="1828800" cy="160338"/>
          </a:xfrm>
          <a:prstGeom prst="rect">
            <a:avLst/>
          </a:prstGeom>
          <a:noFill/>
        </p:spPr>
        <p:txBody>
          <a:bodyPr wrap="none" lIns="0" tIns="9144" rIns="0" bIns="18288"/>
          <a:lstStyle/>
          <a:p>
            <a:pPr algn="ctr" eaLnBrk="1" fontAlgn="auto" hangingPunct="1">
              <a:spcBef>
                <a:spcPts val="0"/>
              </a:spcBef>
              <a:spcAft>
                <a:spcPts val="0"/>
              </a:spcAft>
              <a:defRPr/>
            </a:pPr>
            <a:r>
              <a:rPr lang="en-US" sz="700" b="1" kern="600" dirty="0" smtClean="0">
                <a:solidFill>
                  <a:schemeClr val="bg1"/>
                </a:solidFill>
                <a:latin typeface="Arial" panose="020B0604020202020204" pitchFamily="34" charset="0"/>
                <a:cs typeface="Arial" panose="020B0604020202020204" pitchFamily="34" charset="0"/>
              </a:rPr>
              <a:t>CUI</a:t>
            </a:r>
            <a:endParaRPr lang="en-US" sz="800" b="1" kern="600" dirty="0">
              <a:solidFill>
                <a:schemeClr val="bg1"/>
              </a:solidFill>
              <a:latin typeface="Arial" panose="020B0604020202020204" pitchFamily="34" charset="0"/>
              <a:cs typeface="Arial" panose="020B0604020202020204" pitchFamily="34" charset="0"/>
            </a:endParaRPr>
          </a:p>
        </p:txBody>
      </p:sp>
      <p:grpSp>
        <p:nvGrpSpPr>
          <p:cNvPr id="17" name="Group 16"/>
          <p:cNvGrpSpPr>
            <a:grpSpLocks noChangeAspect="1"/>
          </p:cNvGrpSpPr>
          <p:nvPr userDrawn="1"/>
        </p:nvGrpSpPr>
        <p:grpSpPr>
          <a:xfrm>
            <a:off x="510982" y="-1"/>
            <a:ext cx="1570733" cy="1868351"/>
            <a:chOff x="125730" y="0"/>
            <a:chExt cx="526946" cy="626790"/>
          </a:xfrm>
        </p:grpSpPr>
        <p:sp>
          <p:nvSpPr>
            <p:cNvPr id="18" name="Round Same Side Corner Rectangle 17"/>
            <p:cNvSpPr/>
            <p:nvPr userDrawn="1"/>
          </p:nvSpPr>
          <p:spPr>
            <a:xfrm>
              <a:off x="125730" y="0"/>
              <a:ext cx="526946" cy="626790"/>
            </a:xfrm>
            <a:prstGeom prst="round2SameRect">
              <a:avLst>
                <a:gd name="adj1" fmla="val 0"/>
                <a:gd name="adj2" fmla="val 7443"/>
              </a:avLst>
            </a:prstGeom>
            <a:gradFill>
              <a:gsLst>
                <a:gs pos="0">
                  <a:schemeClr val="tx1">
                    <a:lumMod val="50000"/>
                    <a:lumOff val="50000"/>
                  </a:schemeClr>
                </a:gs>
                <a:gs pos="68000">
                  <a:schemeClr val="tx1">
                    <a:lumMod val="95000"/>
                    <a:lumOff val="5000"/>
                  </a:schemeClr>
                </a:gs>
                <a:gs pos="34000">
                  <a:schemeClr val="tx1">
                    <a:lumMod val="85000"/>
                    <a:lumOff val="1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U.S. ARMY for dark bkgrnds"/>
            <p:cNvGrpSpPr>
              <a:grpSpLocks noChangeAspect="1"/>
            </p:cNvGrpSpPr>
            <p:nvPr userDrawn="1"/>
          </p:nvGrpSpPr>
          <p:grpSpPr bwMode="auto">
            <a:xfrm>
              <a:off x="208305" y="59287"/>
              <a:ext cx="361795" cy="457200"/>
              <a:chOff x="2205" y="1186"/>
              <a:chExt cx="1425" cy="1802"/>
            </a:xfrm>
          </p:grpSpPr>
          <p:sp>
            <p:nvSpPr>
              <p:cNvPr id="20" name="Freeform 19"/>
              <p:cNvSpPr>
                <a:spLocks noEditPoints="1"/>
              </p:cNvSpPr>
              <p:nvPr/>
            </p:nvSpPr>
            <p:spPr bwMode="invGray">
              <a:xfrm>
                <a:off x="3562" y="2500"/>
                <a:ext cx="68" cy="66"/>
              </a:xfrm>
              <a:custGeom>
                <a:avLst/>
                <a:gdLst>
                  <a:gd name="T0" fmla="*/ 0 w 125"/>
                  <a:gd name="T1" fmla="*/ 18 h 122"/>
                  <a:gd name="T2" fmla="*/ 18 w 125"/>
                  <a:gd name="T3" fmla="*/ 0 h 122"/>
                  <a:gd name="T4" fmla="*/ 37 w 125"/>
                  <a:gd name="T5" fmla="*/ 18 h 122"/>
                  <a:gd name="T6" fmla="*/ 18 w 125"/>
                  <a:gd name="T7" fmla="*/ 36 h 122"/>
                  <a:gd name="T8" fmla="*/ 0 w 125"/>
                  <a:gd name="T9" fmla="*/ 18 h 122"/>
                  <a:gd name="T10" fmla="*/ 18 w 125"/>
                  <a:gd name="T11" fmla="*/ 4 h 122"/>
                  <a:gd name="T12" fmla="*/ 5 w 125"/>
                  <a:gd name="T13" fmla="*/ 18 h 122"/>
                  <a:gd name="T14" fmla="*/ 18 w 125"/>
                  <a:gd name="T15" fmla="*/ 32 h 122"/>
                  <a:gd name="T16" fmla="*/ 32 w 125"/>
                  <a:gd name="T17" fmla="*/ 18 h 122"/>
                  <a:gd name="T18" fmla="*/ 18 w 125"/>
                  <a:gd name="T19" fmla="*/ 4 h 122"/>
                  <a:gd name="T20" fmla="*/ 15 w 125"/>
                  <a:gd name="T21" fmla="*/ 28 h 122"/>
                  <a:gd name="T22" fmla="*/ 11 w 125"/>
                  <a:gd name="T23" fmla="*/ 28 h 122"/>
                  <a:gd name="T24" fmla="*/ 11 w 125"/>
                  <a:gd name="T25" fmla="*/ 8 h 122"/>
                  <a:gd name="T26" fmla="*/ 19 w 125"/>
                  <a:gd name="T27" fmla="*/ 8 h 122"/>
                  <a:gd name="T28" fmla="*/ 27 w 125"/>
                  <a:gd name="T29" fmla="*/ 14 h 122"/>
                  <a:gd name="T30" fmla="*/ 22 w 125"/>
                  <a:gd name="T31" fmla="*/ 19 h 122"/>
                  <a:gd name="T32" fmla="*/ 22 w 125"/>
                  <a:gd name="T33" fmla="*/ 19 h 122"/>
                  <a:gd name="T34" fmla="*/ 27 w 125"/>
                  <a:gd name="T35" fmla="*/ 28 h 122"/>
                  <a:gd name="T36" fmla="*/ 22 w 125"/>
                  <a:gd name="T37" fmla="*/ 28 h 122"/>
                  <a:gd name="T38" fmla="*/ 18 w 125"/>
                  <a:gd name="T39" fmla="*/ 19 h 122"/>
                  <a:gd name="T40" fmla="*/ 15 w 125"/>
                  <a:gd name="T41" fmla="*/ 19 h 122"/>
                  <a:gd name="T42" fmla="*/ 15 w 125"/>
                  <a:gd name="T43" fmla="*/ 28 h 122"/>
                  <a:gd name="T44" fmla="*/ 15 w 125"/>
                  <a:gd name="T45" fmla="*/ 16 h 122"/>
                  <a:gd name="T46" fmla="*/ 18 w 125"/>
                  <a:gd name="T47" fmla="*/ 16 h 122"/>
                  <a:gd name="T48" fmla="*/ 23 w 125"/>
                  <a:gd name="T49" fmla="*/ 14 h 122"/>
                  <a:gd name="T50" fmla="*/ 18 w 125"/>
                  <a:gd name="T51" fmla="*/ 11 h 122"/>
                  <a:gd name="T52" fmla="*/ 15 w 125"/>
                  <a:gd name="T53" fmla="*/ 11 h 122"/>
                  <a:gd name="T54" fmla="*/ 15 w 125"/>
                  <a:gd name="T55" fmla="*/ 16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122">
                    <a:moveTo>
                      <a:pt x="0" y="61"/>
                    </a:moveTo>
                    <a:cubicBezTo>
                      <a:pt x="0" y="24"/>
                      <a:pt x="29" y="0"/>
                      <a:pt x="62" y="0"/>
                    </a:cubicBezTo>
                    <a:cubicBezTo>
                      <a:pt x="95" y="0"/>
                      <a:pt x="125" y="24"/>
                      <a:pt x="125" y="61"/>
                    </a:cubicBezTo>
                    <a:cubicBezTo>
                      <a:pt x="125" y="98"/>
                      <a:pt x="96" y="122"/>
                      <a:pt x="62" y="122"/>
                    </a:cubicBezTo>
                    <a:cubicBezTo>
                      <a:pt x="29" y="122"/>
                      <a:pt x="0" y="98"/>
                      <a:pt x="0" y="61"/>
                    </a:cubicBezTo>
                    <a:close/>
                    <a:moveTo>
                      <a:pt x="62" y="13"/>
                    </a:moveTo>
                    <a:cubicBezTo>
                      <a:pt x="36" y="13"/>
                      <a:pt x="16" y="33"/>
                      <a:pt x="16" y="61"/>
                    </a:cubicBezTo>
                    <a:cubicBezTo>
                      <a:pt x="16" y="89"/>
                      <a:pt x="36" y="109"/>
                      <a:pt x="62" y="109"/>
                    </a:cubicBezTo>
                    <a:cubicBezTo>
                      <a:pt x="89" y="109"/>
                      <a:pt x="109" y="89"/>
                      <a:pt x="109" y="61"/>
                    </a:cubicBezTo>
                    <a:cubicBezTo>
                      <a:pt x="109" y="33"/>
                      <a:pt x="88" y="13"/>
                      <a:pt x="62" y="13"/>
                    </a:cubicBezTo>
                    <a:close/>
                    <a:moveTo>
                      <a:pt x="52" y="95"/>
                    </a:moveTo>
                    <a:cubicBezTo>
                      <a:pt x="38" y="95"/>
                      <a:pt x="38" y="95"/>
                      <a:pt x="38" y="95"/>
                    </a:cubicBezTo>
                    <a:cubicBezTo>
                      <a:pt x="38" y="27"/>
                      <a:pt x="38" y="27"/>
                      <a:pt x="38" y="27"/>
                    </a:cubicBezTo>
                    <a:cubicBezTo>
                      <a:pt x="64" y="27"/>
                      <a:pt x="64" y="27"/>
                      <a:pt x="64" y="27"/>
                    </a:cubicBezTo>
                    <a:cubicBezTo>
                      <a:pt x="81" y="27"/>
                      <a:pt x="90" y="32"/>
                      <a:pt x="90" y="47"/>
                    </a:cubicBezTo>
                    <a:cubicBezTo>
                      <a:pt x="91" y="56"/>
                      <a:pt x="84" y="64"/>
                      <a:pt x="75" y="65"/>
                    </a:cubicBezTo>
                    <a:cubicBezTo>
                      <a:pt x="75" y="65"/>
                      <a:pt x="74" y="65"/>
                      <a:pt x="74" y="65"/>
                    </a:cubicBezTo>
                    <a:cubicBezTo>
                      <a:pt x="90" y="95"/>
                      <a:pt x="90" y="95"/>
                      <a:pt x="90" y="95"/>
                    </a:cubicBezTo>
                    <a:cubicBezTo>
                      <a:pt x="75" y="95"/>
                      <a:pt x="75" y="95"/>
                      <a:pt x="75" y="95"/>
                    </a:cubicBezTo>
                    <a:cubicBezTo>
                      <a:pt x="60" y="66"/>
                      <a:pt x="60" y="66"/>
                      <a:pt x="60" y="66"/>
                    </a:cubicBezTo>
                    <a:cubicBezTo>
                      <a:pt x="52" y="66"/>
                      <a:pt x="52" y="66"/>
                      <a:pt x="52" y="66"/>
                    </a:cubicBezTo>
                    <a:lnTo>
                      <a:pt x="52" y="95"/>
                    </a:lnTo>
                    <a:close/>
                    <a:moveTo>
                      <a:pt x="52" y="55"/>
                    </a:moveTo>
                    <a:cubicBezTo>
                      <a:pt x="63" y="55"/>
                      <a:pt x="63" y="55"/>
                      <a:pt x="63" y="55"/>
                    </a:cubicBezTo>
                    <a:cubicBezTo>
                      <a:pt x="73" y="55"/>
                      <a:pt x="77" y="52"/>
                      <a:pt x="77" y="46"/>
                    </a:cubicBezTo>
                    <a:cubicBezTo>
                      <a:pt x="77" y="39"/>
                      <a:pt x="72" y="37"/>
                      <a:pt x="63" y="37"/>
                    </a:cubicBezTo>
                    <a:cubicBezTo>
                      <a:pt x="52" y="37"/>
                      <a:pt x="52" y="37"/>
                      <a:pt x="52" y="37"/>
                    </a:cubicBezTo>
                    <a:lnTo>
                      <a:pt x="52" y="5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dirty="0">
                  <a:latin typeface="Adobe Garamond Pro" panose="02020502060506020403" pitchFamily="18" charset="0"/>
                </a:endParaRPr>
              </a:p>
            </p:txBody>
          </p:sp>
          <p:sp>
            <p:nvSpPr>
              <p:cNvPr id="21" name="Freeform 20"/>
              <p:cNvSpPr>
                <a:spLocks/>
              </p:cNvSpPr>
              <p:nvPr/>
            </p:nvSpPr>
            <p:spPr bwMode="invGray">
              <a:xfrm>
                <a:off x="2205" y="2508"/>
                <a:ext cx="1354" cy="480"/>
              </a:xfrm>
              <a:custGeom>
                <a:avLst/>
                <a:gdLst>
                  <a:gd name="T0" fmla="*/ 61 w 2500"/>
                  <a:gd name="T1" fmla="*/ 0 h 887"/>
                  <a:gd name="T2" fmla="*/ 0 w 2500"/>
                  <a:gd name="T3" fmla="*/ 60 h 887"/>
                  <a:gd name="T4" fmla="*/ 0 w 2500"/>
                  <a:gd name="T5" fmla="*/ 200 h 887"/>
                  <a:gd name="T6" fmla="*/ 61 w 2500"/>
                  <a:gd name="T7" fmla="*/ 260 h 887"/>
                  <a:gd name="T8" fmla="*/ 673 w 2500"/>
                  <a:gd name="T9" fmla="*/ 260 h 887"/>
                  <a:gd name="T10" fmla="*/ 733 w 2500"/>
                  <a:gd name="T11" fmla="*/ 200 h 887"/>
                  <a:gd name="T12" fmla="*/ 733 w 2500"/>
                  <a:gd name="T13" fmla="*/ 60 h 887"/>
                  <a:gd name="T14" fmla="*/ 673 w 2500"/>
                  <a:gd name="T15" fmla="*/ 0 h 887"/>
                  <a:gd name="T16" fmla="*/ 61 w 2500"/>
                  <a:gd name="T17" fmla="*/ 0 h 8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887">
                    <a:moveTo>
                      <a:pt x="206" y="0"/>
                    </a:moveTo>
                    <a:cubicBezTo>
                      <a:pt x="92" y="0"/>
                      <a:pt x="0" y="92"/>
                      <a:pt x="0" y="206"/>
                    </a:cubicBezTo>
                    <a:cubicBezTo>
                      <a:pt x="0" y="681"/>
                      <a:pt x="0" y="681"/>
                      <a:pt x="0" y="681"/>
                    </a:cubicBezTo>
                    <a:cubicBezTo>
                      <a:pt x="0" y="795"/>
                      <a:pt x="92" y="887"/>
                      <a:pt x="206" y="887"/>
                    </a:cubicBezTo>
                    <a:cubicBezTo>
                      <a:pt x="2294" y="887"/>
                      <a:pt x="2294" y="887"/>
                      <a:pt x="2294" y="887"/>
                    </a:cubicBezTo>
                    <a:cubicBezTo>
                      <a:pt x="2408" y="887"/>
                      <a:pt x="2500" y="795"/>
                      <a:pt x="2500" y="681"/>
                    </a:cubicBezTo>
                    <a:cubicBezTo>
                      <a:pt x="2500" y="206"/>
                      <a:pt x="2500" y="206"/>
                      <a:pt x="2500" y="206"/>
                    </a:cubicBezTo>
                    <a:cubicBezTo>
                      <a:pt x="2500" y="92"/>
                      <a:pt x="2408" y="0"/>
                      <a:pt x="2294" y="0"/>
                    </a:cubicBezTo>
                    <a:lnTo>
                      <a:pt x="20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dirty="0">
                  <a:latin typeface="Adobe Garamond Pro" panose="02020502060506020403" pitchFamily="18" charset="0"/>
                </a:endParaRPr>
              </a:p>
            </p:txBody>
          </p:sp>
          <p:sp>
            <p:nvSpPr>
              <p:cNvPr id="22" name="Freeform 21"/>
              <p:cNvSpPr>
                <a:spLocks noEditPoints="1"/>
              </p:cNvSpPr>
              <p:nvPr/>
            </p:nvSpPr>
            <p:spPr bwMode="invGray">
              <a:xfrm>
                <a:off x="2241" y="2543"/>
                <a:ext cx="1283" cy="409"/>
              </a:xfrm>
              <a:custGeom>
                <a:avLst/>
                <a:gdLst>
                  <a:gd name="T0" fmla="*/ 654 w 2369"/>
                  <a:gd name="T1" fmla="*/ 0 h 755"/>
                  <a:gd name="T2" fmla="*/ 41 w 2369"/>
                  <a:gd name="T3" fmla="*/ 0 h 755"/>
                  <a:gd name="T4" fmla="*/ 0 w 2369"/>
                  <a:gd name="T5" fmla="*/ 41 h 755"/>
                  <a:gd name="T6" fmla="*/ 0 w 2369"/>
                  <a:gd name="T7" fmla="*/ 180 h 755"/>
                  <a:gd name="T8" fmla="*/ 41 w 2369"/>
                  <a:gd name="T9" fmla="*/ 222 h 755"/>
                  <a:gd name="T10" fmla="*/ 654 w 2369"/>
                  <a:gd name="T11" fmla="*/ 222 h 755"/>
                  <a:gd name="T12" fmla="*/ 695 w 2369"/>
                  <a:gd name="T13" fmla="*/ 180 h 755"/>
                  <a:gd name="T14" fmla="*/ 695 w 2369"/>
                  <a:gd name="T15" fmla="*/ 41 h 755"/>
                  <a:gd name="T16" fmla="*/ 654 w 2369"/>
                  <a:gd name="T17" fmla="*/ 0 h 755"/>
                  <a:gd name="T18" fmla="*/ 675 w 2369"/>
                  <a:gd name="T19" fmla="*/ 180 h 755"/>
                  <a:gd name="T20" fmla="*/ 654 w 2369"/>
                  <a:gd name="T21" fmla="*/ 202 h 755"/>
                  <a:gd name="T22" fmla="*/ 41 w 2369"/>
                  <a:gd name="T23" fmla="*/ 202 h 755"/>
                  <a:gd name="T24" fmla="*/ 19 w 2369"/>
                  <a:gd name="T25" fmla="*/ 180 h 755"/>
                  <a:gd name="T26" fmla="*/ 19 w 2369"/>
                  <a:gd name="T27" fmla="*/ 41 h 755"/>
                  <a:gd name="T28" fmla="*/ 41 w 2369"/>
                  <a:gd name="T29" fmla="*/ 19 h 755"/>
                  <a:gd name="T30" fmla="*/ 654 w 2369"/>
                  <a:gd name="T31" fmla="*/ 19 h 755"/>
                  <a:gd name="T32" fmla="*/ 675 w 2369"/>
                  <a:gd name="T33" fmla="*/ 41 h 755"/>
                  <a:gd name="T34" fmla="*/ 675 w 2369"/>
                  <a:gd name="T35" fmla="*/ 180 h 7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755">
                    <a:moveTo>
                      <a:pt x="2228" y="0"/>
                    </a:moveTo>
                    <a:cubicBezTo>
                      <a:pt x="140" y="0"/>
                      <a:pt x="140" y="0"/>
                      <a:pt x="140" y="0"/>
                    </a:cubicBezTo>
                    <a:cubicBezTo>
                      <a:pt x="63" y="0"/>
                      <a:pt x="0" y="63"/>
                      <a:pt x="0" y="140"/>
                    </a:cubicBezTo>
                    <a:cubicBezTo>
                      <a:pt x="0" y="615"/>
                      <a:pt x="0" y="615"/>
                      <a:pt x="0" y="615"/>
                    </a:cubicBezTo>
                    <a:cubicBezTo>
                      <a:pt x="0" y="692"/>
                      <a:pt x="63" y="755"/>
                      <a:pt x="140" y="755"/>
                    </a:cubicBezTo>
                    <a:cubicBezTo>
                      <a:pt x="2228" y="755"/>
                      <a:pt x="2228" y="755"/>
                      <a:pt x="2228" y="755"/>
                    </a:cubicBezTo>
                    <a:cubicBezTo>
                      <a:pt x="2306" y="755"/>
                      <a:pt x="2369" y="692"/>
                      <a:pt x="2369" y="615"/>
                    </a:cubicBezTo>
                    <a:cubicBezTo>
                      <a:pt x="2369" y="140"/>
                      <a:pt x="2369" y="140"/>
                      <a:pt x="2369" y="140"/>
                    </a:cubicBezTo>
                    <a:cubicBezTo>
                      <a:pt x="2369" y="63"/>
                      <a:pt x="2306" y="0"/>
                      <a:pt x="2228" y="0"/>
                    </a:cubicBezTo>
                    <a:close/>
                    <a:moveTo>
                      <a:pt x="2303" y="615"/>
                    </a:moveTo>
                    <a:cubicBezTo>
                      <a:pt x="2303" y="656"/>
                      <a:pt x="2269" y="689"/>
                      <a:pt x="2228" y="689"/>
                    </a:cubicBezTo>
                    <a:cubicBezTo>
                      <a:pt x="140" y="689"/>
                      <a:pt x="140" y="689"/>
                      <a:pt x="140" y="689"/>
                    </a:cubicBezTo>
                    <a:cubicBezTo>
                      <a:pt x="99" y="689"/>
                      <a:pt x="66" y="656"/>
                      <a:pt x="66" y="615"/>
                    </a:cubicBezTo>
                    <a:cubicBezTo>
                      <a:pt x="66" y="140"/>
                      <a:pt x="66" y="140"/>
                      <a:pt x="66" y="140"/>
                    </a:cubicBezTo>
                    <a:cubicBezTo>
                      <a:pt x="66" y="99"/>
                      <a:pt x="99" y="66"/>
                      <a:pt x="140" y="65"/>
                    </a:cubicBezTo>
                    <a:cubicBezTo>
                      <a:pt x="2228" y="65"/>
                      <a:pt x="2228" y="65"/>
                      <a:pt x="2228" y="65"/>
                    </a:cubicBezTo>
                    <a:cubicBezTo>
                      <a:pt x="2269" y="66"/>
                      <a:pt x="2303" y="99"/>
                      <a:pt x="2303" y="140"/>
                    </a:cubicBezTo>
                    <a:lnTo>
                      <a:pt x="2303" y="61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dirty="0">
                  <a:latin typeface="Adobe Garamond Pro" panose="02020502060506020403" pitchFamily="18" charset="0"/>
                </a:endParaRPr>
              </a:p>
            </p:txBody>
          </p:sp>
          <p:sp>
            <p:nvSpPr>
              <p:cNvPr id="23" name="Freeform 22"/>
              <p:cNvSpPr>
                <a:spLocks/>
              </p:cNvSpPr>
              <p:nvPr/>
            </p:nvSpPr>
            <p:spPr bwMode="invGray">
              <a:xfrm>
                <a:off x="2205" y="1186"/>
                <a:ext cx="1354" cy="1287"/>
              </a:xfrm>
              <a:custGeom>
                <a:avLst/>
                <a:gdLst>
                  <a:gd name="T0" fmla="*/ 61 w 2500"/>
                  <a:gd name="T1" fmla="*/ 0 h 2376"/>
                  <a:gd name="T2" fmla="*/ 0 w 2500"/>
                  <a:gd name="T3" fmla="*/ 61 h 2376"/>
                  <a:gd name="T4" fmla="*/ 0 w 2500"/>
                  <a:gd name="T5" fmla="*/ 636 h 2376"/>
                  <a:gd name="T6" fmla="*/ 61 w 2500"/>
                  <a:gd name="T7" fmla="*/ 697 h 2376"/>
                  <a:gd name="T8" fmla="*/ 673 w 2500"/>
                  <a:gd name="T9" fmla="*/ 697 h 2376"/>
                  <a:gd name="T10" fmla="*/ 733 w 2500"/>
                  <a:gd name="T11" fmla="*/ 636 h 2376"/>
                  <a:gd name="T12" fmla="*/ 733 w 2500"/>
                  <a:gd name="T13" fmla="*/ 61 h 2376"/>
                  <a:gd name="T14" fmla="*/ 673 w 2500"/>
                  <a:gd name="T15" fmla="*/ 0 h 2376"/>
                  <a:gd name="T16" fmla="*/ 61 w 2500"/>
                  <a:gd name="T17" fmla="*/ 0 h 2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2376">
                    <a:moveTo>
                      <a:pt x="206" y="0"/>
                    </a:moveTo>
                    <a:cubicBezTo>
                      <a:pt x="92" y="1"/>
                      <a:pt x="0" y="93"/>
                      <a:pt x="0" y="207"/>
                    </a:cubicBezTo>
                    <a:cubicBezTo>
                      <a:pt x="0" y="2170"/>
                      <a:pt x="0" y="2170"/>
                      <a:pt x="0" y="2170"/>
                    </a:cubicBezTo>
                    <a:cubicBezTo>
                      <a:pt x="0" y="2284"/>
                      <a:pt x="92" y="2376"/>
                      <a:pt x="206" y="2376"/>
                    </a:cubicBezTo>
                    <a:cubicBezTo>
                      <a:pt x="2294" y="2376"/>
                      <a:pt x="2294" y="2376"/>
                      <a:pt x="2294" y="2376"/>
                    </a:cubicBezTo>
                    <a:cubicBezTo>
                      <a:pt x="2408" y="2376"/>
                      <a:pt x="2500" y="2284"/>
                      <a:pt x="2500" y="2170"/>
                    </a:cubicBezTo>
                    <a:cubicBezTo>
                      <a:pt x="2500" y="207"/>
                      <a:pt x="2500" y="207"/>
                      <a:pt x="2500" y="207"/>
                    </a:cubicBezTo>
                    <a:cubicBezTo>
                      <a:pt x="2500" y="93"/>
                      <a:pt x="2408" y="1"/>
                      <a:pt x="2294" y="0"/>
                    </a:cubicBezTo>
                    <a:lnTo>
                      <a:pt x="20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dirty="0">
                  <a:latin typeface="Adobe Garamond Pro" panose="02020502060506020403" pitchFamily="18" charset="0"/>
                </a:endParaRPr>
              </a:p>
            </p:txBody>
          </p:sp>
          <p:sp>
            <p:nvSpPr>
              <p:cNvPr id="24" name="Freeform 23"/>
              <p:cNvSpPr>
                <a:spLocks noEditPoints="1"/>
              </p:cNvSpPr>
              <p:nvPr/>
            </p:nvSpPr>
            <p:spPr bwMode="invGray">
              <a:xfrm>
                <a:off x="2241" y="1222"/>
                <a:ext cx="1283" cy="1216"/>
              </a:xfrm>
              <a:custGeom>
                <a:avLst/>
                <a:gdLst>
                  <a:gd name="T0" fmla="*/ 654 w 2369"/>
                  <a:gd name="T1" fmla="*/ 0 h 2245"/>
                  <a:gd name="T2" fmla="*/ 41 w 2369"/>
                  <a:gd name="T3" fmla="*/ 0 h 2245"/>
                  <a:gd name="T4" fmla="*/ 0 w 2369"/>
                  <a:gd name="T5" fmla="*/ 41 h 2245"/>
                  <a:gd name="T6" fmla="*/ 0 w 2369"/>
                  <a:gd name="T7" fmla="*/ 617 h 2245"/>
                  <a:gd name="T8" fmla="*/ 41 w 2369"/>
                  <a:gd name="T9" fmla="*/ 659 h 2245"/>
                  <a:gd name="T10" fmla="*/ 654 w 2369"/>
                  <a:gd name="T11" fmla="*/ 659 h 2245"/>
                  <a:gd name="T12" fmla="*/ 695 w 2369"/>
                  <a:gd name="T13" fmla="*/ 617 h 2245"/>
                  <a:gd name="T14" fmla="*/ 695 w 2369"/>
                  <a:gd name="T15" fmla="*/ 41 h 2245"/>
                  <a:gd name="T16" fmla="*/ 654 w 2369"/>
                  <a:gd name="T17" fmla="*/ 0 h 2245"/>
                  <a:gd name="T18" fmla="*/ 675 w 2369"/>
                  <a:gd name="T19" fmla="*/ 617 h 2245"/>
                  <a:gd name="T20" fmla="*/ 654 w 2369"/>
                  <a:gd name="T21" fmla="*/ 639 h 2245"/>
                  <a:gd name="T22" fmla="*/ 41 w 2369"/>
                  <a:gd name="T23" fmla="*/ 639 h 2245"/>
                  <a:gd name="T24" fmla="*/ 19 w 2369"/>
                  <a:gd name="T25" fmla="*/ 617 h 2245"/>
                  <a:gd name="T26" fmla="*/ 19 w 2369"/>
                  <a:gd name="T27" fmla="*/ 41 h 2245"/>
                  <a:gd name="T28" fmla="*/ 41 w 2369"/>
                  <a:gd name="T29" fmla="*/ 19 h 2245"/>
                  <a:gd name="T30" fmla="*/ 654 w 2369"/>
                  <a:gd name="T31" fmla="*/ 19 h 2245"/>
                  <a:gd name="T32" fmla="*/ 675 w 2369"/>
                  <a:gd name="T33" fmla="*/ 41 h 2245"/>
                  <a:gd name="T34" fmla="*/ 675 w 2369"/>
                  <a:gd name="T35" fmla="*/ 617 h 2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2245">
                    <a:moveTo>
                      <a:pt x="2228" y="0"/>
                    </a:moveTo>
                    <a:cubicBezTo>
                      <a:pt x="140" y="0"/>
                      <a:pt x="140" y="0"/>
                      <a:pt x="140" y="0"/>
                    </a:cubicBezTo>
                    <a:cubicBezTo>
                      <a:pt x="63" y="0"/>
                      <a:pt x="0" y="63"/>
                      <a:pt x="0" y="141"/>
                    </a:cubicBezTo>
                    <a:cubicBezTo>
                      <a:pt x="0" y="2104"/>
                      <a:pt x="0" y="2104"/>
                      <a:pt x="0" y="2104"/>
                    </a:cubicBezTo>
                    <a:cubicBezTo>
                      <a:pt x="0" y="2182"/>
                      <a:pt x="63" y="2245"/>
                      <a:pt x="140" y="2245"/>
                    </a:cubicBezTo>
                    <a:cubicBezTo>
                      <a:pt x="2228" y="2245"/>
                      <a:pt x="2228" y="2245"/>
                      <a:pt x="2228" y="2245"/>
                    </a:cubicBezTo>
                    <a:cubicBezTo>
                      <a:pt x="2306" y="2245"/>
                      <a:pt x="2369" y="2182"/>
                      <a:pt x="2369" y="2104"/>
                    </a:cubicBezTo>
                    <a:cubicBezTo>
                      <a:pt x="2369" y="141"/>
                      <a:pt x="2369" y="141"/>
                      <a:pt x="2369" y="141"/>
                    </a:cubicBezTo>
                    <a:cubicBezTo>
                      <a:pt x="2369" y="63"/>
                      <a:pt x="2306" y="0"/>
                      <a:pt x="2228" y="0"/>
                    </a:cubicBezTo>
                    <a:close/>
                    <a:moveTo>
                      <a:pt x="2303" y="2104"/>
                    </a:moveTo>
                    <a:cubicBezTo>
                      <a:pt x="2303" y="2145"/>
                      <a:pt x="2269" y="2179"/>
                      <a:pt x="2228" y="2179"/>
                    </a:cubicBezTo>
                    <a:cubicBezTo>
                      <a:pt x="140" y="2179"/>
                      <a:pt x="140" y="2179"/>
                      <a:pt x="140" y="2179"/>
                    </a:cubicBezTo>
                    <a:cubicBezTo>
                      <a:pt x="99" y="2179"/>
                      <a:pt x="66" y="2145"/>
                      <a:pt x="66" y="2104"/>
                    </a:cubicBezTo>
                    <a:cubicBezTo>
                      <a:pt x="66" y="141"/>
                      <a:pt x="66" y="141"/>
                      <a:pt x="66" y="141"/>
                    </a:cubicBezTo>
                    <a:cubicBezTo>
                      <a:pt x="66" y="100"/>
                      <a:pt x="99" y="66"/>
                      <a:pt x="140" y="66"/>
                    </a:cubicBezTo>
                    <a:cubicBezTo>
                      <a:pt x="2228" y="66"/>
                      <a:pt x="2228" y="66"/>
                      <a:pt x="2228" y="66"/>
                    </a:cubicBezTo>
                    <a:cubicBezTo>
                      <a:pt x="2269" y="66"/>
                      <a:pt x="2303" y="100"/>
                      <a:pt x="2303" y="141"/>
                    </a:cubicBezTo>
                    <a:lnTo>
                      <a:pt x="2303" y="2104"/>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dirty="0">
                  <a:latin typeface="Adobe Garamond Pro" panose="02020502060506020403" pitchFamily="18" charset="0"/>
                </a:endParaRPr>
              </a:p>
            </p:txBody>
          </p:sp>
          <p:sp>
            <p:nvSpPr>
              <p:cNvPr id="25" name="Freeform 24"/>
              <p:cNvSpPr>
                <a:spLocks/>
              </p:cNvSpPr>
              <p:nvPr/>
            </p:nvSpPr>
            <p:spPr bwMode="invGray">
              <a:xfrm>
                <a:off x="2359" y="2636"/>
                <a:ext cx="124" cy="223"/>
              </a:xfrm>
              <a:custGeom>
                <a:avLst/>
                <a:gdLst>
                  <a:gd name="T0" fmla="*/ 124 w 124"/>
                  <a:gd name="T1" fmla="*/ 191 h 223"/>
                  <a:gd name="T2" fmla="*/ 91 w 124"/>
                  <a:gd name="T3" fmla="*/ 223 h 223"/>
                  <a:gd name="T4" fmla="*/ 34 w 124"/>
                  <a:gd name="T5" fmla="*/ 223 h 223"/>
                  <a:gd name="T6" fmla="*/ 0 w 124"/>
                  <a:gd name="T7" fmla="*/ 191 h 223"/>
                  <a:gd name="T8" fmla="*/ 0 w 124"/>
                  <a:gd name="T9" fmla="*/ 0 h 223"/>
                  <a:gd name="T10" fmla="*/ 51 w 124"/>
                  <a:gd name="T11" fmla="*/ 0 h 223"/>
                  <a:gd name="T12" fmla="*/ 51 w 124"/>
                  <a:gd name="T13" fmla="*/ 181 h 223"/>
                  <a:gd name="T14" fmla="*/ 73 w 124"/>
                  <a:gd name="T15" fmla="*/ 181 h 223"/>
                  <a:gd name="T16" fmla="*/ 73 w 124"/>
                  <a:gd name="T17" fmla="*/ 0 h 223"/>
                  <a:gd name="T18" fmla="*/ 124 w 124"/>
                  <a:gd name="T19" fmla="*/ 0 h 223"/>
                  <a:gd name="T20" fmla="*/ 124 w 124"/>
                  <a:gd name="T21" fmla="*/ 191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223">
                    <a:moveTo>
                      <a:pt x="124" y="191"/>
                    </a:moveTo>
                    <a:lnTo>
                      <a:pt x="91" y="223"/>
                    </a:lnTo>
                    <a:lnTo>
                      <a:pt x="34" y="223"/>
                    </a:lnTo>
                    <a:lnTo>
                      <a:pt x="0" y="191"/>
                    </a:lnTo>
                    <a:lnTo>
                      <a:pt x="0" y="0"/>
                    </a:lnTo>
                    <a:lnTo>
                      <a:pt x="51" y="0"/>
                    </a:lnTo>
                    <a:lnTo>
                      <a:pt x="51" y="181"/>
                    </a:lnTo>
                    <a:lnTo>
                      <a:pt x="73" y="181"/>
                    </a:lnTo>
                    <a:lnTo>
                      <a:pt x="73" y="0"/>
                    </a:lnTo>
                    <a:lnTo>
                      <a:pt x="124" y="0"/>
                    </a:lnTo>
                    <a:lnTo>
                      <a:pt x="124"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dirty="0">
                  <a:latin typeface="Adobe Garamond Pro" panose="02020502060506020403" pitchFamily="18" charset="0"/>
                </a:endParaRPr>
              </a:p>
            </p:txBody>
          </p:sp>
          <p:sp>
            <p:nvSpPr>
              <p:cNvPr id="26" name="Rectangle 25"/>
              <p:cNvSpPr>
                <a:spLocks noChangeArrowheads="1"/>
              </p:cNvSpPr>
              <p:nvPr/>
            </p:nvSpPr>
            <p:spPr bwMode="invGray">
              <a:xfrm>
                <a:off x="2503" y="2817"/>
                <a:ext cx="49"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hangingPunct="1">
                  <a:defRPr/>
                </a:pPr>
                <a:endParaRPr lang="en-US" altLang="en-US" dirty="0" smtClean="0">
                  <a:latin typeface="Adobe Garamond Pro" panose="02020502060506020403" pitchFamily="18" charset="0"/>
                </a:endParaRPr>
              </a:p>
            </p:txBody>
          </p:sp>
          <p:sp>
            <p:nvSpPr>
              <p:cNvPr id="27" name="Freeform 26"/>
              <p:cNvSpPr>
                <a:spLocks/>
              </p:cNvSpPr>
              <p:nvPr/>
            </p:nvSpPr>
            <p:spPr bwMode="invGray">
              <a:xfrm>
                <a:off x="2573" y="2636"/>
                <a:ext cx="123" cy="223"/>
              </a:xfrm>
              <a:custGeom>
                <a:avLst/>
                <a:gdLst>
                  <a:gd name="T0" fmla="*/ 87 w 123"/>
                  <a:gd name="T1" fmla="*/ 0 h 223"/>
                  <a:gd name="T2" fmla="*/ 123 w 123"/>
                  <a:gd name="T3" fmla="*/ 33 h 223"/>
                  <a:gd name="T4" fmla="*/ 123 w 123"/>
                  <a:gd name="T5" fmla="*/ 73 h 223"/>
                  <a:gd name="T6" fmla="*/ 72 w 123"/>
                  <a:gd name="T7" fmla="*/ 73 h 223"/>
                  <a:gd name="T8" fmla="*/ 72 w 123"/>
                  <a:gd name="T9" fmla="*/ 43 h 223"/>
                  <a:gd name="T10" fmla="*/ 51 w 123"/>
                  <a:gd name="T11" fmla="*/ 43 h 223"/>
                  <a:gd name="T12" fmla="*/ 51 w 123"/>
                  <a:gd name="T13" fmla="*/ 88 h 223"/>
                  <a:gd name="T14" fmla="*/ 88 w 123"/>
                  <a:gd name="T15" fmla="*/ 91 h 223"/>
                  <a:gd name="T16" fmla="*/ 123 w 123"/>
                  <a:gd name="T17" fmla="*/ 123 h 223"/>
                  <a:gd name="T18" fmla="*/ 123 w 123"/>
                  <a:gd name="T19" fmla="*/ 191 h 223"/>
                  <a:gd name="T20" fmla="*/ 90 w 123"/>
                  <a:gd name="T21" fmla="*/ 223 h 223"/>
                  <a:gd name="T22" fmla="*/ 33 w 123"/>
                  <a:gd name="T23" fmla="*/ 223 h 223"/>
                  <a:gd name="T24" fmla="*/ 0 w 123"/>
                  <a:gd name="T25" fmla="*/ 191 h 223"/>
                  <a:gd name="T26" fmla="*/ 0 w 123"/>
                  <a:gd name="T27" fmla="*/ 152 h 223"/>
                  <a:gd name="T28" fmla="*/ 51 w 123"/>
                  <a:gd name="T29" fmla="*/ 152 h 223"/>
                  <a:gd name="T30" fmla="*/ 51 w 123"/>
                  <a:gd name="T31" fmla="*/ 181 h 223"/>
                  <a:gd name="T32" fmla="*/ 72 w 123"/>
                  <a:gd name="T33" fmla="*/ 181 h 223"/>
                  <a:gd name="T34" fmla="*/ 72 w 123"/>
                  <a:gd name="T35" fmla="*/ 134 h 223"/>
                  <a:gd name="T36" fmla="*/ 36 w 123"/>
                  <a:gd name="T37" fmla="*/ 132 h 223"/>
                  <a:gd name="T38" fmla="*/ 0 w 123"/>
                  <a:gd name="T39" fmla="*/ 100 h 223"/>
                  <a:gd name="T40" fmla="*/ 0 w 123"/>
                  <a:gd name="T41" fmla="*/ 33 h 223"/>
                  <a:gd name="T42" fmla="*/ 34 w 123"/>
                  <a:gd name="T43" fmla="*/ 0 h 223"/>
                  <a:gd name="T44" fmla="*/ 87 w 123"/>
                  <a:gd name="T45" fmla="*/ 0 h 2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3" h="223">
                    <a:moveTo>
                      <a:pt x="87" y="0"/>
                    </a:moveTo>
                    <a:lnTo>
                      <a:pt x="123" y="33"/>
                    </a:lnTo>
                    <a:lnTo>
                      <a:pt x="123" y="73"/>
                    </a:lnTo>
                    <a:lnTo>
                      <a:pt x="72" y="73"/>
                    </a:lnTo>
                    <a:lnTo>
                      <a:pt x="72" y="43"/>
                    </a:lnTo>
                    <a:lnTo>
                      <a:pt x="51" y="43"/>
                    </a:lnTo>
                    <a:lnTo>
                      <a:pt x="51" y="88"/>
                    </a:lnTo>
                    <a:lnTo>
                      <a:pt x="88" y="91"/>
                    </a:lnTo>
                    <a:lnTo>
                      <a:pt x="123" y="123"/>
                    </a:lnTo>
                    <a:lnTo>
                      <a:pt x="123" y="191"/>
                    </a:lnTo>
                    <a:lnTo>
                      <a:pt x="90" y="223"/>
                    </a:lnTo>
                    <a:lnTo>
                      <a:pt x="33" y="223"/>
                    </a:lnTo>
                    <a:lnTo>
                      <a:pt x="0" y="191"/>
                    </a:lnTo>
                    <a:lnTo>
                      <a:pt x="0" y="152"/>
                    </a:lnTo>
                    <a:lnTo>
                      <a:pt x="51" y="152"/>
                    </a:lnTo>
                    <a:lnTo>
                      <a:pt x="51" y="181"/>
                    </a:lnTo>
                    <a:lnTo>
                      <a:pt x="72" y="181"/>
                    </a:lnTo>
                    <a:lnTo>
                      <a:pt x="72" y="134"/>
                    </a:lnTo>
                    <a:lnTo>
                      <a:pt x="36" y="132"/>
                    </a:lnTo>
                    <a:lnTo>
                      <a:pt x="0" y="100"/>
                    </a:lnTo>
                    <a:lnTo>
                      <a:pt x="0" y="33"/>
                    </a:lnTo>
                    <a:lnTo>
                      <a:pt x="34"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dirty="0">
                  <a:latin typeface="Adobe Garamond Pro" panose="02020502060506020403" pitchFamily="18" charset="0"/>
                </a:endParaRPr>
              </a:p>
            </p:txBody>
          </p:sp>
          <p:sp>
            <p:nvSpPr>
              <p:cNvPr id="28" name="Rectangle 27"/>
              <p:cNvSpPr>
                <a:spLocks noChangeArrowheads="1"/>
              </p:cNvSpPr>
              <p:nvPr/>
            </p:nvSpPr>
            <p:spPr bwMode="invGray">
              <a:xfrm>
                <a:off x="2713" y="2817"/>
                <a:ext cx="54"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hangingPunct="1">
                  <a:defRPr/>
                </a:pPr>
                <a:endParaRPr lang="en-US" altLang="en-US" dirty="0" smtClean="0">
                  <a:latin typeface="Adobe Garamond Pro" panose="02020502060506020403" pitchFamily="18" charset="0"/>
                </a:endParaRPr>
              </a:p>
            </p:txBody>
          </p:sp>
          <p:sp>
            <p:nvSpPr>
              <p:cNvPr id="29" name="Freeform 28"/>
              <p:cNvSpPr>
                <a:spLocks noEditPoints="1"/>
              </p:cNvSpPr>
              <p:nvPr/>
            </p:nvSpPr>
            <p:spPr bwMode="invGray">
              <a:xfrm>
                <a:off x="2787" y="2636"/>
                <a:ext cx="138" cy="223"/>
              </a:xfrm>
              <a:custGeom>
                <a:avLst/>
                <a:gdLst>
                  <a:gd name="T0" fmla="*/ 80 w 138"/>
                  <a:gd name="T1" fmla="*/ 140 h 223"/>
                  <a:gd name="T2" fmla="*/ 58 w 138"/>
                  <a:gd name="T3" fmla="*/ 140 h 223"/>
                  <a:gd name="T4" fmla="*/ 66 w 138"/>
                  <a:gd name="T5" fmla="*/ 48 h 223"/>
                  <a:gd name="T6" fmla="*/ 71 w 138"/>
                  <a:gd name="T7" fmla="*/ 48 h 223"/>
                  <a:gd name="T8" fmla="*/ 80 w 138"/>
                  <a:gd name="T9" fmla="*/ 140 h 223"/>
                  <a:gd name="T10" fmla="*/ 105 w 138"/>
                  <a:gd name="T11" fmla="*/ 0 h 223"/>
                  <a:gd name="T12" fmla="*/ 31 w 138"/>
                  <a:gd name="T13" fmla="*/ 0 h 223"/>
                  <a:gd name="T14" fmla="*/ 0 w 138"/>
                  <a:gd name="T15" fmla="*/ 223 h 223"/>
                  <a:gd name="T16" fmla="*/ 49 w 138"/>
                  <a:gd name="T17" fmla="*/ 223 h 223"/>
                  <a:gd name="T18" fmla="*/ 54 w 138"/>
                  <a:gd name="T19" fmla="*/ 182 h 223"/>
                  <a:gd name="T20" fmla="*/ 84 w 138"/>
                  <a:gd name="T21" fmla="*/ 182 h 223"/>
                  <a:gd name="T22" fmla="*/ 88 w 138"/>
                  <a:gd name="T23" fmla="*/ 223 h 223"/>
                  <a:gd name="T24" fmla="*/ 138 w 138"/>
                  <a:gd name="T25" fmla="*/ 223 h 223"/>
                  <a:gd name="T26" fmla="*/ 105 w 138"/>
                  <a:gd name="T27" fmla="*/ 0 h 2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223">
                    <a:moveTo>
                      <a:pt x="80" y="140"/>
                    </a:moveTo>
                    <a:lnTo>
                      <a:pt x="58" y="140"/>
                    </a:lnTo>
                    <a:lnTo>
                      <a:pt x="66" y="48"/>
                    </a:lnTo>
                    <a:lnTo>
                      <a:pt x="71" y="48"/>
                    </a:lnTo>
                    <a:lnTo>
                      <a:pt x="80" y="140"/>
                    </a:lnTo>
                    <a:close/>
                    <a:moveTo>
                      <a:pt x="105" y="0"/>
                    </a:moveTo>
                    <a:lnTo>
                      <a:pt x="31" y="0"/>
                    </a:lnTo>
                    <a:lnTo>
                      <a:pt x="0" y="223"/>
                    </a:lnTo>
                    <a:lnTo>
                      <a:pt x="49" y="223"/>
                    </a:lnTo>
                    <a:lnTo>
                      <a:pt x="54" y="182"/>
                    </a:lnTo>
                    <a:lnTo>
                      <a:pt x="84" y="182"/>
                    </a:lnTo>
                    <a:lnTo>
                      <a:pt x="88" y="223"/>
                    </a:lnTo>
                    <a:lnTo>
                      <a:pt x="138" y="223"/>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dirty="0">
                  <a:latin typeface="Adobe Garamond Pro" panose="02020502060506020403" pitchFamily="18" charset="0"/>
                </a:endParaRPr>
              </a:p>
            </p:txBody>
          </p:sp>
          <p:sp>
            <p:nvSpPr>
              <p:cNvPr id="30" name="Freeform 29"/>
              <p:cNvSpPr>
                <a:spLocks noEditPoints="1"/>
              </p:cNvSpPr>
              <p:nvPr/>
            </p:nvSpPr>
            <p:spPr bwMode="invGray">
              <a:xfrm>
                <a:off x="2946" y="2636"/>
                <a:ext cx="122" cy="223"/>
              </a:xfrm>
              <a:custGeom>
                <a:avLst/>
                <a:gdLst>
                  <a:gd name="T0" fmla="*/ 72 w 122"/>
                  <a:gd name="T1" fmla="*/ 43 h 223"/>
                  <a:gd name="T2" fmla="*/ 72 w 122"/>
                  <a:gd name="T3" fmla="*/ 93 h 223"/>
                  <a:gd name="T4" fmla="*/ 51 w 122"/>
                  <a:gd name="T5" fmla="*/ 93 h 223"/>
                  <a:gd name="T6" fmla="*/ 51 w 122"/>
                  <a:gd name="T7" fmla="*/ 43 h 223"/>
                  <a:gd name="T8" fmla="*/ 72 w 122"/>
                  <a:gd name="T9" fmla="*/ 43 h 223"/>
                  <a:gd name="T10" fmla="*/ 122 w 122"/>
                  <a:gd name="T11" fmla="*/ 33 h 223"/>
                  <a:gd name="T12" fmla="*/ 87 w 122"/>
                  <a:gd name="T13" fmla="*/ 0 h 223"/>
                  <a:gd name="T14" fmla="*/ 0 w 122"/>
                  <a:gd name="T15" fmla="*/ 0 h 223"/>
                  <a:gd name="T16" fmla="*/ 0 w 122"/>
                  <a:gd name="T17" fmla="*/ 223 h 223"/>
                  <a:gd name="T18" fmla="*/ 51 w 122"/>
                  <a:gd name="T19" fmla="*/ 223 h 223"/>
                  <a:gd name="T20" fmla="*/ 51 w 122"/>
                  <a:gd name="T21" fmla="*/ 134 h 223"/>
                  <a:gd name="T22" fmla="*/ 72 w 122"/>
                  <a:gd name="T23" fmla="*/ 134 h 223"/>
                  <a:gd name="T24" fmla="*/ 72 w 122"/>
                  <a:gd name="T25" fmla="*/ 223 h 223"/>
                  <a:gd name="T26" fmla="*/ 122 w 122"/>
                  <a:gd name="T27" fmla="*/ 223 h 223"/>
                  <a:gd name="T28" fmla="*/ 122 w 122"/>
                  <a:gd name="T29" fmla="*/ 134 h 223"/>
                  <a:gd name="T30" fmla="*/ 96 w 122"/>
                  <a:gd name="T31" fmla="*/ 113 h 223"/>
                  <a:gd name="T32" fmla="*/ 122 w 122"/>
                  <a:gd name="T33" fmla="*/ 91 h 223"/>
                  <a:gd name="T34" fmla="*/ 122 w 122"/>
                  <a:gd name="T35" fmla="*/ 3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2" h="223">
                    <a:moveTo>
                      <a:pt x="72" y="43"/>
                    </a:moveTo>
                    <a:lnTo>
                      <a:pt x="72" y="93"/>
                    </a:lnTo>
                    <a:lnTo>
                      <a:pt x="51" y="93"/>
                    </a:lnTo>
                    <a:lnTo>
                      <a:pt x="51" y="43"/>
                    </a:lnTo>
                    <a:lnTo>
                      <a:pt x="72" y="43"/>
                    </a:lnTo>
                    <a:close/>
                    <a:moveTo>
                      <a:pt x="122" y="33"/>
                    </a:moveTo>
                    <a:lnTo>
                      <a:pt x="87" y="0"/>
                    </a:lnTo>
                    <a:lnTo>
                      <a:pt x="0" y="0"/>
                    </a:lnTo>
                    <a:lnTo>
                      <a:pt x="0" y="223"/>
                    </a:lnTo>
                    <a:lnTo>
                      <a:pt x="51" y="223"/>
                    </a:lnTo>
                    <a:lnTo>
                      <a:pt x="51" y="134"/>
                    </a:lnTo>
                    <a:lnTo>
                      <a:pt x="72" y="134"/>
                    </a:lnTo>
                    <a:lnTo>
                      <a:pt x="72" y="223"/>
                    </a:lnTo>
                    <a:lnTo>
                      <a:pt x="122" y="223"/>
                    </a:lnTo>
                    <a:lnTo>
                      <a:pt x="122" y="134"/>
                    </a:lnTo>
                    <a:lnTo>
                      <a:pt x="96" y="113"/>
                    </a:lnTo>
                    <a:lnTo>
                      <a:pt x="122" y="91"/>
                    </a:lnTo>
                    <a:lnTo>
                      <a:pt x="122"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dirty="0">
                  <a:latin typeface="Adobe Garamond Pro" panose="02020502060506020403" pitchFamily="18" charset="0"/>
                </a:endParaRPr>
              </a:p>
            </p:txBody>
          </p:sp>
          <p:sp>
            <p:nvSpPr>
              <p:cNvPr id="31" name="Freeform 30"/>
              <p:cNvSpPr>
                <a:spLocks/>
              </p:cNvSpPr>
              <p:nvPr/>
            </p:nvSpPr>
            <p:spPr bwMode="invGray">
              <a:xfrm>
                <a:off x="3094" y="2636"/>
                <a:ext cx="159" cy="223"/>
              </a:xfrm>
              <a:custGeom>
                <a:avLst/>
                <a:gdLst>
                  <a:gd name="T0" fmla="*/ 159 w 159"/>
                  <a:gd name="T1" fmla="*/ 223 h 223"/>
                  <a:gd name="T2" fmla="*/ 112 w 159"/>
                  <a:gd name="T3" fmla="*/ 223 h 223"/>
                  <a:gd name="T4" fmla="*/ 112 w 159"/>
                  <a:gd name="T5" fmla="*/ 82 h 223"/>
                  <a:gd name="T6" fmla="*/ 110 w 159"/>
                  <a:gd name="T7" fmla="*/ 82 h 223"/>
                  <a:gd name="T8" fmla="*/ 89 w 159"/>
                  <a:gd name="T9" fmla="*/ 223 h 223"/>
                  <a:gd name="T10" fmla="*/ 70 w 159"/>
                  <a:gd name="T11" fmla="*/ 223 h 223"/>
                  <a:gd name="T12" fmla="*/ 48 w 159"/>
                  <a:gd name="T13" fmla="*/ 82 h 223"/>
                  <a:gd name="T14" fmla="*/ 46 w 159"/>
                  <a:gd name="T15" fmla="*/ 82 h 223"/>
                  <a:gd name="T16" fmla="*/ 46 w 159"/>
                  <a:gd name="T17" fmla="*/ 223 h 223"/>
                  <a:gd name="T18" fmla="*/ 0 w 159"/>
                  <a:gd name="T19" fmla="*/ 223 h 223"/>
                  <a:gd name="T20" fmla="*/ 0 w 159"/>
                  <a:gd name="T21" fmla="*/ 0 h 223"/>
                  <a:gd name="T22" fmla="*/ 60 w 159"/>
                  <a:gd name="T23" fmla="*/ 0 h 223"/>
                  <a:gd name="T24" fmla="*/ 78 w 159"/>
                  <a:gd name="T25" fmla="*/ 108 h 223"/>
                  <a:gd name="T26" fmla="*/ 82 w 159"/>
                  <a:gd name="T27" fmla="*/ 108 h 223"/>
                  <a:gd name="T28" fmla="*/ 99 w 159"/>
                  <a:gd name="T29" fmla="*/ 0 h 223"/>
                  <a:gd name="T30" fmla="*/ 159 w 159"/>
                  <a:gd name="T31" fmla="*/ 0 h 223"/>
                  <a:gd name="T32" fmla="*/ 159 w 159"/>
                  <a:gd name="T33" fmla="*/ 223 h 2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 h="223">
                    <a:moveTo>
                      <a:pt x="159" y="223"/>
                    </a:moveTo>
                    <a:lnTo>
                      <a:pt x="112" y="223"/>
                    </a:lnTo>
                    <a:lnTo>
                      <a:pt x="112" y="82"/>
                    </a:lnTo>
                    <a:lnTo>
                      <a:pt x="110" y="82"/>
                    </a:lnTo>
                    <a:lnTo>
                      <a:pt x="89" y="223"/>
                    </a:lnTo>
                    <a:lnTo>
                      <a:pt x="70" y="223"/>
                    </a:lnTo>
                    <a:lnTo>
                      <a:pt x="48" y="82"/>
                    </a:lnTo>
                    <a:lnTo>
                      <a:pt x="46" y="82"/>
                    </a:lnTo>
                    <a:lnTo>
                      <a:pt x="46" y="223"/>
                    </a:lnTo>
                    <a:lnTo>
                      <a:pt x="0" y="223"/>
                    </a:lnTo>
                    <a:lnTo>
                      <a:pt x="0" y="0"/>
                    </a:lnTo>
                    <a:lnTo>
                      <a:pt x="60" y="0"/>
                    </a:lnTo>
                    <a:lnTo>
                      <a:pt x="78" y="108"/>
                    </a:lnTo>
                    <a:lnTo>
                      <a:pt x="82" y="108"/>
                    </a:lnTo>
                    <a:lnTo>
                      <a:pt x="99" y="0"/>
                    </a:lnTo>
                    <a:lnTo>
                      <a:pt x="159" y="0"/>
                    </a:lnTo>
                    <a:lnTo>
                      <a:pt x="159"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dirty="0">
                  <a:latin typeface="Adobe Garamond Pro" panose="02020502060506020403" pitchFamily="18" charset="0"/>
                </a:endParaRPr>
              </a:p>
            </p:txBody>
          </p:sp>
          <p:sp>
            <p:nvSpPr>
              <p:cNvPr id="32" name="Freeform 31"/>
              <p:cNvSpPr>
                <a:spLocks/>
              </p:cNvSpPr>
              <p:nvPr/>
            </p:nvSpPr>
            <p:spPr bwMode="invGray">
              <a:xfrm>
                <a:off x="3274" y="2636"/>
                <a:ext cx="139" cy="223"/>
              </a:xfrm>
              <a:custGeom>
                <a:avLst/>
                <a:gdLst>
                  <a:gd name="T0" fmla="*/ 95 w 139"/>
                  <a:gd name="T1" fmla="*/ 130 h 223"/>
                  <a:gd name="T2" fmla="*/ 95 w 139"/>
                  <a:gd name="T3" fmla="*/ 223 h 223"/>
                  <a:gd name="T4" fmla="*/ 44 w 139"/>
                  <a:gd name="T5" fmla="*/ 223 h 223"/>
                  <a:gd name="T6" fmla="*/ 44 w 139"/>
                  <a:gd name="T7" fmla="*/ 130 h 223"/>
                  <a:gd name="T8" fmla="*/ 0 w 139"/>
                  <a:gd name="T9" fmla="*/ 0 h 223"/>
                  <a:gd name="T10" fmla="*/ 51 w 139"/>
                  <a:gd name="T11" fmla="*/ 0 h 223"/>
                  <a:gd name="T12" fmla="*/ 69 w 139"/>
                  <a:gd name="T13" fmla="*/ 81 h 223"/>
                  <a:gd name="T14" fmla="*/ 70 w 139"/>
                  <a:gd name="T15" fmla="*/ 81 h 223"/>
                  <a:gd name="T16" fmla="*/ 88 w 139"/>
                  <a:gd name="T17" fmla="*/ 0 h 223"/>
                  <a:gd name="T18" fmla="*/ 139 w 139"/>
                  <a:gd name="T19" fmla="*/ 0 h 223"/>
                  <a:gd name="T20" fmla="*/ 95 w 139"/>
                  <a:gd name="T21" fmla="*/ 13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9" h="223">
                    <a:moveTo>
                      <a:pt x="95" y="130"/>
                    </a:moveTo>
                    <a:lnTo>
                      <a:pt x="95" y="223"/>
                    </a:lnTo>
                    <a:lnTo>
                      <a:pt x="44" y="223"/>
                    </a:lnTo>
                    <a:lnTo>
                      <a:pt x="44" y="130"/>
                    </a:lnTo>
                    <a:lnTo>
                      <a:pt x="0" y="0"/>
                    </a:lnTo>
                    <a:lnTo>
                      <a:pt x="51" y="0"/>
                    </a:lnTo>
                    <a:lnTo>
                      <a:pt x="69" y="81"/>
                    </a:lnTo>
                    <a:lnTo>
                      <a:pt x="70" y="81"/>
                    </a:lnTo>
                    <a:lnTo>
                      <a:pt x="88" y="0"/>
                    </a:lnTo>
                    <a:lnTo>
                      <a:pt x="139" y="0"/>
                    </a:lnTo>
                    <a:lnTo>
                      <a:pt x="95"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dirty="0">
                  <a:latin typeface="Adobe Garamond Pro" panose="02020502060506020403" pitchFamily="18" charset="0"/>
                </a:endParaRPr>
              </a:p>
            </p:txBody>
          </p:sp>
          <p:sp>
            <p:nvSpPr>
              <p:cNvPr id="33" name="Freeform 32"/>
              <p:cNvSpPr>
                <a:spLocks/>
              </p:cNvSpPr>
              <p:nvPr/>
            </p:nvSpPr>
            <p:spPr bwMode="invGray">
              <a:xfrm>
                <a:off x="2371" y="1344"/>
                <a:ext cx="1022" cy="971"/>
              </a:xfrm>
              <a:custGeom>
                <a:avLst/>
                <a:gdLst>
                  <a:gd name="T0" fmla="*/ 827 w 1022"/>
                  <a:gd name="T1" fmla="*/ 971 h 971"/>
                  <a:gd name="T2" fmla="*/ 511 w 1022"/>
                  <a:gd name="T3" fmla="*/ 741 h 971"/>
                  <a:gd name="T4" fmla="*/ 196 w 1022"/>
                  <a:gd name="T5" fmla="*/ 971 h 971"/>
                  <a:gd name="T6" fmla="*/ 316 w 1022"/>
                  <a:gd name="T7" fmla="*/ 600 h 971"/>
                  <a:gd name="T8" fmla="*/ 0 w 1022"/>
                  <a:gd name="T9" fmla="*/ 371 h 971"/>
                  <a:gd name="T10" fmla="*/ 391 w 1022"/>
                  <a:gd name="T11" fmla="*/ 371 h 971"/>
                  <a:gd name="T12" fmla="*/ 511 w 1022"/>
                  <a:gd name="T13" fmla="*/ 0 h 971"/>
                  <a:gd name="T14" fmla="*/ 632 w 1022"/>
                  <a:gd name="T15" fmla="*/ 371 h 971"/>
                  <a:gd name="T16" fmla="*/ 1022 w 1022"/>
                  <a:gd name="T17" fmla="*/ 371 h 971"/>
                  <a:gd name="T18" fmla="*/ 706 w 1022"/>
                  <a:gd name="T19" fmla="*/ 600 h 971"/>
                  <a:gd name="T20" fmla="*/ 827 w 1022"/>
                  <a:gd name="T21" fmla="*/ 971 h 971"/>
                  <a:gd name="T22" fmla="*/ 827 w 1022"/>
                  <a:gd name="T23" fmla="*/ 971 h 9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2" h="971">
                    <a:moveTo>
                      <a:pt x="827" y="971"/>
                    </a:moveTo>
                    <a:lnTo>
                      <a:pt x="511" y="741"/>
                    </a:lnTo>
                    <a:lnTo>
                      <a:pt x="196" y="971"/>
                    </a:lnTo>
                    <a:lnTo>
                      <a:pt x="316" y="600"/>
                    </a:lnTo>
                    <a:lnTo>
                      <a:pt x="0" y="371"/>
                    </a:lnTo>
                    <a:lnTo>
                      <a:pt x="391" y="371"/>
                    </a:lnTo>
                    <a:lnTo>
                      <a:pt x="511" y="0"/>
                    </a:lnTo>
                    <a:lnTo>
                      <a:pt x="632" y="371"/>
                    </a:lnTo>
                    <a:lnTo>
                      <a:pt x="1022" y="371"/>
                    </a:lnTo>
                    <a:lnTo>
                      <a:pt x="706" y="600"/>
                    </a:lnTo>
                    <a:lnTo>
                      <a:pt x="827" y="971"/>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dirty="0">
                  <a:latin typeface="Adobe Garamond Pro" panose="02020502060506020403" pitchFamily="18" charset="0"/>
                </a:endParaRPr>
              </a:p>
            </p:txBody>
          </p:sp>
          <p:sp>
            <p:nvSpPr>
              <p:cNvPr id="34" name="Freeform 33"/>
              <p:cNvSpPr>
                <a:spLocks/>
              </p:cNvSpPr>
              <p:nvPr/>
            </p:nvSpPr>
            <p:spPr bwMode="invGray">
              <a:xfrm>
                <a:off x="2486" y="1463"/>
                <a:ext cx="793" cy="755"/>
              </a:xfrm>
              <a:custGeom>
                <a:avLst/>
                <a:gdLst>
                  <a:gd name="T0" fmla="*/ 641 w 793"/>
                  <a:gd name="T1" fmla="*/ 755 h 755"/>
                  <a:gd name="T2" fmla="*/ 396 w 793"/>
                  <a:gd name="T3" fmla="*/ 577 h 755"/>
                  <a:gd name="T4" fmla="*/ 151 w 793"/>
                  <a:gd name="T5" fmla="*/ 755 h 755"/>
                  <a:gd name="T6" fmla="*/ 245 w 793"/>
                  <a:gd name="T7" fmla="*/ 467 h 755"/>
                  <a:gd name="T8" fmla="*/ 0 w 793"/>
                  <a:gd name="T9" fmla="*/ 288 h 755"/>
                  <a:gd name="T10" fmla="*/ 303 w 793"/>
                  <a:gd name="T11" fmla="*/ 288 h 755"/>
                  <a:gd name="T12" fmla="*/ 396 w 793"/>
                  <a:gd name="T13" fmla="*/ 0 h 755"/>
                  <a:gd name="T14" fmla="*/ 490 w 793"/>
                  <a:gd name="T15" fmla="*/ 288 h 755"/>
                  <a:gd name="T16" fmla="*/ 793 w 793"/>
                  <a:gd name="T17" fmla="*/ 288 h 755"/>
                  <a:gd name="T18" fmla="*/ 548 w 793"/>
                  <a:gd name="T19" fmla="*/ 467 h 755"/>
                  <a:gd name="T20" fmla="*/ 641 w 793"/>
                  <a:gd name="T21" fmla="*/ 755 h 755"/>
                  <a:gd name="T22" fmla="*/ 641 w 793"/>
                  <a:gd name="T23" fmla="*/ 755 h 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3" h="755">
                    <a:moveTo>
                      <a:pt x="641" y="755"/>
                    </a:moveTo>
                    <a:lnTo>
                      <a:pt x="396" y="577"/>
                    </a:lnTo>
                    <a:lnTo>
                      <a:pt x="151" y="755"/>
                    </a:lnTo>
                    <a:lnTo>
                      <a:pt x="245" y="467"/>
                    </a:lnTo>
                    <a:lnTo>
                      <a:pt x="0" y="288"/>
                    </a:lnTo>
                    <a:lnTo>
                      <a:pt x="303" y="288"/>
                    </a:lnTo>
                    <a:lnTo>
                      <a:pt x="396" y="0"/>
                    </a:lnTo>
                    <a:lnTo>
                      <a:pt x="490" y="288"/>
                    </a:lnTo>
                    <a:lnTo>
                      <a:pt x="793" y="288"/>
                    </a:lnTo>
                    <a:lnTo>
                      <a:pt x="548" y="467"/>
                    </a:lnTo>
                    <a:lnTo>
                      <a:pt x="641" y="75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dirty="0">
                  <a:latin typeface="Adobe Garamond Pro" panose="02020502060506020403" pitchFamily="18" charset="0"/>
                </a:endParaRPr>
              </a:p>
            </p:txBody>
          </p:sp>
          <p:sp>
            <p:nvSpPr>
              <p:cNvPr id="35" name="Freeform 34"/>
              <p:cNvSpPr>
                <a:spLocks/>
              </p:cNvSpPr>
              <p:nvPr/>
            </p:nvSpPr>
            <p:spPr bwMode="invGray">
              <a:xfrm>
                <a:off x="2595" y="1579"/>
                <a:ext cx="574" cy="545"/>
              </a:xfrm>
              <a:custGeom>
                <a:avLst/>
                <a:gdLst>
                  <a:gd name="T0" fmla="*/ 287 w 574"/>
                  <a:gd name="T1" fmla="*/ 0 h 545"/>
                  <a:gd name="T2" fmla="*/ 355 w 574"/>
                  <a:gd name="T3" fmla="*/ 208 h 545"/>
                  <a:gd name="T4" fmla="*/ 574 w 574"/>
                  <a:gd name="T5" fmla="*/ 208 h 545"/>
                  <a:gd name="T6" fmla="*/ 396 w 574"/>
                  <a:gd name="T7" fmla="*/ 337 h 545"/>
                  <a:gd name="T8" fmla="*/ 464 w 574"/>
                  <a:gd name="T9" fmla="*/ 545 h 545"/>
                  <a:gd name="T10" fmla="*/ 287 w 574"/>
                  <a:gd name="T11" fmla="*/ 416 h 545"/>
                  <a:gd name="T12" fmla="*/ 110 w 574"/>
                  <a:gd name="T13" fmla="*/ 545 h 545"/>
                  <a:gd name="T14" fmla="*/ 178 w 574"/>
                  <a:gd name="T15" fmla="*/ 337 h 545"/>
                  <a:gd name="T16" fmla="*/ 0 w 574"/>
                  <a:gd name="T17" fmla="*/ 208 h 545"/>
                  <a:gd name="T18" fmla="*/ 219 w 574"/>
                  <a:gd name="T19" fmla="*/ 208 h 545"/>
                  <a:gd name="T20" fmla="*/ 287 w 574"/>
                  <a:gd name="T21" fmla="*/ 0 h 5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4" h="545">
                    <a:moveTo>
                      <a:pt x="287" y="0"/>
                    </a:moveTo>
                    <a:lnTo>
                      <a:pt x="355" y="208"/>
                    </a:lnTo>
                    <a:lnTo>
                      <a:pt x="574" y="208"/>
                    </a:lnTo>
                    <a:lnTo>
                      <a:pt x="396" y="337"/>
                    </a:lnTo>
                    <a:lnTo>
                      <a:pt x="464" y="545"/>
                    </a:lnTo>
                    <a:lnTo>
                      <a:pt x="287" y="416"/>
                    </a:lnTo>
                    <a:lnTo>
                      <a:pt x="110" y="545"/>
                    </a:lnTo>
                    <a:lnTo>
                      <a:pt x="178" y="337"/>
                    </a:lnTo>
                    <a:lnTo>
                      <a:pt x="0" y="208"/>
                    </a:lnTo>
                    <a:lnTo>
                      <a:pt x="219" y="208"/>
                    </a:lnTo>
                    <a:lnTo>
                      <a:pt x="2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dirty="0">
                  <a:latin typeface="Adobe Garamond Pro" panose="02020502060506020403" pitchFamily="18" charset="0"/>
                </a:endParaRPr>
              </a:p>
            </p:txBody>
          </p:sp>
        </p:grpSp>
      </p:grpSp>
      <p:grpSp>
        <p:nvGrpSpPr>
          <p:cNvPr id="41" name="AMC insignia"/>
          <p:cNvGrpSpPr>
            <a:grpSpLocks noChangeAspect="1"/>
          </p:cNvGrpSpPr>
          <p:nvPr userDrawn="1"/>
        </p:nvGrpSpPr>
        <p:grpSpPr bwMode="auto">
          <a:xfrm>
            <a:off x="6745713" y="5802773"/>
            <a:ext cx="713456" cy="838201"/>
            <a:chOff x="4592" y="1364"/>
            <a:chExt cx="1161" cy="1364"/>
          </a:xfrm>
        </p:grpSpPr>
        <p:sp>
          <p:nvSpPr>
            <p:cNvPr id="42" name="Crest Freeform"/>
            <p:cNvSpPr>
              <a:spLocks/>
            </p:cNvSpPr>
            <p:nvPr userDrawn="1"/>
          </p:nvSpPr>
          <p:spPr bwMode="auto">
            <a:xfrm>
              <a:off x="4605" y="1378"/>
              <a:ext cx="1135" cy="1335"/>
            </a:xfrm>
            <a:custGeom>
              <a:avLst/>
              <a:gdLst>
                <a:gd name="T0" fmla="*/ 1477 w 2954"/>
                <a:gd name="T1" fmla="*/ 0 h 3479"/>
                <a:gd name="T2" fmla="*/ 2954 w 2954"/>
                <a:gd name="T3" fmla="*/ 356 h 3479"/>
                <a:gd name="T4" fmla="*/ 2954 w 2954"/>
                <a:gd name="T5" fmla="*/ 1377 h 3479"/>
                <a:gd name="T6" fmla="*/ 1477 w 2954"/>
                <a:gd name="T7" fmla="*/ 3479 h 3479"/>
                <a:gd name="T8" fmla="*/ 0 w 2954"/>
                <a:gd name="T9" fmla="*/ 1377 h 3479"/>
                <a:gd name="T10" fmla="*/ 0 w 2954"/>
                <a:gd name="T11" fmla="*/ 356 h 3479"/>
                <a:gd name="T12" fmla="*/ 1477 w 2954"/>
                <a:gd name="T13" fmla="*/ 0 h 3479"/>
              </a:gdLst>
              <a:ahLst/>
              <a:cxnLst>
                <a:cxn ang="0">
                  <a:pos x="T0" y="T1"/>
                </a:cxn>
                <a:cxn ang="0">
                  <a:pos x="T2" y="T3"/>
                </a:cxn>
                <a:cxn ang="0">
                  <a:pos x="T4" y="T5"/>
                </a:cxn>
                <a:cxn ang="0">
                  <a:pos x="T6" y="T7"/>
                </a:cxn>
                <a:cxn ang="0">
                  <a:pos x="T8" y="T9"/>
                </a:cxn>
                <a:cxn ang="0">
                  <a:pos x="T10" y="T11"/>
                </a:cxn>
                <a:cxn ang="0">
                  <a:pos x="T12" y="T13"/>
                </a:cxn>
              </a:cxnLst>
              <a:rect l="0" t="0" r="r" b="b"/>
              <a:pathLst>
                <a:path w="2954" h="3479">
                  <a:moveTo>
                    <a:pt x="1477" y="0"/>
                  </a:moveTo>
                  <a:cubicBezTo>
                    <a:pt x="2003" y="0"/>
                    <a:pt x="2609" y="127"/>
                    <a:pt x="2954" y="356"/>
                  </a:cubicBezTo>
                  <a:cubicBezTo>
                    <a:pt x="2954" y="1377"/>
                    <a:pt x="2954" y="1377"/>
                    <a:pt x="2954" y="1377"/>
                  </a:cubicBezTo>
                  <a:cubicBezTo>
                    <a:pt x="2954" y="2275"/>
                    <a:pt x="2402" y="3111"/>
                    <a:pt x="1477" y="3479"/>
                  </a:cubicBezTo>
                  <a:cubicBezTo>
                    <a:pt x="552" y="3111"/>
                    <a:pt x="0" y="2275"/>
                    <a:pt x="0" y="1377"/>
                  </a:cubicBezTo>
                  <a:cubicBezTo>
                    <a:pt x="0" y="356"/>
                    <a:pt x="0" y="356"/>
                    <a:pt x="0" y="356"/>
                  </a:cubicBezTo>
                  <a:cubicBezTo>
                    <a:pt x="345" y="127"/>
                    <a:pt x="951" y="0"/>
                    <a:pt x="14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3" name="Black Frame Freeform"/>
            <p:cNvSpPr>
              <a:spLocks noEditPoints="1"/>
            </p:cNvSpPr>
            <p:nvPr userDrawn="1"/>
          </p:nvSpPr>
          <p:spPr bwMode="auto">
            <a:xfrm>
              <a:off x="4592" y="1364"/>
              <a:ext cx="1161" cy="1364"/>
            </a:xfrm>
            <a:custGeom>
              <a:avLst/>
              <a:gdLst>
                <a:gd name="T0" fmla="*/ 3010 w 3026"/>
                <a:gd name="T1" fmla="*/ 362 h 3554"/>
                <a:gd name="T2" fmla="*/ 2328 w 3026"/>
                <a:gd name="T3" fmla="*/ 93 h 3554"/>
                <a:gd name="T4" fmla="*/ 1513 w 3026"/>
                <a:gd name="T5" fmla="*/ 0 h 3554"/>
                <a:gd name="T6" fmla="*/ 698 w 3026"/>
                <a:gd name="T7" fmla="*/ 93 h 3554"/>
                <a:gd name="T8" fmla="*/ 16 w 3026"/>
                <a:gd name="T9" fmla="*/ 362 h 3554"/>
                <a:gd name="T10" fmla="*/ 0 w 3026"/>
                <a:gd name="T11" fmla="*/ 373 h 3554"/>
                <a:gd name="T12" fmla="*/ 0 w 3026"/>
                <a:gd name="T13" fmla="*/ 1413 h 3554"/>
                <a:gd name="T14" fmla="*/ 398 w 3026"/>
                <a:gd name="T15" fmla="*/ 2683 h 3554"/>
                <a:gd name="T16" fmla="*/ 1500 w 3026"/>
                <a:gd name="T17" fmla="*/ 3548 h 3554"/>
                <a:gd name="T18" fmla="*/ 1513 w 3026"/>
                <a:gd name="T19" fmla="*/ 3554 h 3554"/>
                <a:gd name="T20" fmla="*/ 1526 w 3026"/>
                <a:gd name="T21" fmla="*/ 3548 h 3554"/>
                <a:gd name="T22" fmla="*/ 2628 w 3026"/>
                <a:gd name="T23" fmla="*/ 2683 h 3554"/>
                <a:gd name="T24" fmla="*/ 3026 w 3026"/>
                <a:gd name="T25" fmla="*/ 1413 h 3554"/>
                <a:gd name="T26" fmla="*/ 3026 w 3026"/>
                <a:gd name="T27" fmla="*/ 373 h 3554"/>
                <a:gd name="T28" fmla="*/ 3010 w 3026"/>
                <a:gd name="T29" fmla="*/ 362 h 3554"/>
                <a:gd name="T30" fmla="*/ 2954 w 3026"/>
                <a:gd name="T31" fmla="*/ 1413 h 3554"/>
                <a:gd name="T32" fmla="*/ 1513 w 3026"/>
                <a:gd name="T33" fmla="*/ 3476 h 3554"/>
                <a:gd name="T34" fmla="*/ 72 w 3026"/>
                <a:gd name="T35" fmla="*/ 1413 h 3554"/>
                <a:gd name="T36" fmla="*/ 72 w 3026"/>
                <a:gd name="T37" fmla="*/ 412 h 3554"/>
                <a:gd name="T38" fmla="*/ 1513 w 3026"/>
                <a:gd name="T39" fmla="*/ 72 h 3554"/>
                <a:gd name="T40" fmla="*/ 2954 w 3026"/>
                <a:gd name="T41" fmla="*/ 412 h 3554"/>
                <a:gd name="T42" fmla="*/ 2954 w 3026"/>
                <a:gd name="T43" fmla="*/ 1413 h 3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6" h="3554">
                  <a:moveTo>
                    <a:pt x="3010" y="362"/>
                  </a:moveTo>
                  <a:cubicBezTo>
                    <a:pt x="2842" y="251"/>
                    <a:pt x="2606" y="158"/>
                    <a:pt x="2328" y="93"/>
                  </a:cubicBezTo>
                  <a:cubicBezTo>
                    <a:pt x="2069" y="33"/>
                    <a:pt x="1779" y="0"/>
                    <a:pt x="1513" y="0"/>
                  </a:cubicBezTo>
                  <a:cubicBezTo>
                    <a:pt x="1247" y="0"/>
                    <a:pt x="957" y="33"/>
                    <a:pt x="698" y="93"/>
                  </a:cubicBezTo>
                  <a:cubicBezTo>
                    <a:pt x="420" y="158"/>
                    <a:pt x="184" y="251"/>
                    <a:pt x="16" y="362"/>
                  </a:cubicBezTo>
                  <a:cubicBezTo>
                    <a:pt x="0" y="373"/>
                    <a:pt x="0" y="373"/>
                    <a:pt x="0" y="373"/>
                  </a:cubicBezTo>
                  <a:cubicBezTo>
                    <a:pt x="0" y="1413"/>
                    <a:pt x="0" y="1413"/>
                    <a:pt x="0" y="1413"/>
                  </a:cubicBezTo>
                  <a:cubicBezTo>
                    <a:pt x="0" y="1867"/>
                    <a:pt x="138" y="2306"/>
                    <a:pt x="398" y="2683"/>
                  </a:cubicBezTo>
                  <a:cubicBezTo>
                    <a:pt x="664" y="3068"/>
                    <a:pt x="1045" y="3368"/>
                    <a:pt x="1500" y="3548"/>
                  </a:cubicBezTo>
                  <a:cubicBezTo>
                    <a:pt x="1513" y="3554"/>
                    <a:pt x="1513" y="3554"/>
                    <a:pt x="1513" y="3554"/>
                  </a:cubicBezTo>
                  <a:cubicBezTo>
                    <a:pt x="1526" y="3548"/>
                    <a:pt x="1526" y="3548"/>
                    <a:pt x="1526" y="3548"/>
                  </a:cubicBezTo>
                  <a:cubicBezTo>
                    <a:pt x="1981" y="3368"/>
                    <a:pt x="2362" y="3068"/>
                    <a:pt x="2628" y="2683"/>
                  </a:cubicBezTo>
                  <a:cubicBezTo>
                    <a:pt x="2888" y="2306"/>
                    <a:pt x="3026" y="1867"/>
                    <a:pt x="3026" y="1413"/>
                  </a:cubicBezTo>
                  <a:cubicBezTo>
                    <a:pt x="3026" y="373"/>
                    <a:pt x="3026" y="373"/>
                    <a:pt x="3026" y="373"/>
                  </a:cubicBezTo>
                  <a:lnTo>
                    <a:pt x="3010" y="362"/>
                  </a:lnTo>
                  <a:close/>
                  <a:moveTo>
                    <a:pt x="2954" y="1413"/>
                  </a:moveTo>
                  <a:cubicBezTo>
                    <a:pt x="2954" y="2314"/>
                    <a:pt x="2389" y="3122"/>
                    <a:pt x="1513" y="3476"/>
                  </a:cubicBezTo>
                  <a:cubicBezTo>
                    <a:pt x="637" y="3122"/>
                    <a:pt x="72" y="2314"/>
                    <a:pt x="72" y="1413"/>
                  </a:cubicBezTo>
                  <a:cubicBezTo>
                    <a:pt x="72" y="412"/>
                    <a:pt x="72" y="412"/>
                    <a:pt x="72" y="412"/>
                  </a:cubicBezTo>
                  <a:cubicBezTo>
                    <a:pt x="391" y="208"/>
                    <a:pt x="966" y="72"/>
                    <a:pt x="1513" y="72"/>
                  </a:cubicBezTo>
                  <a:cubicBezTo>
                    <a:pt x="2060" y="72"/>
                    <a:pt x="2635" y="208"/>
                    <a:pt x="2954" y="412"/>
                  </a:cubicBezTo>
                  <a:lnTo>
                    <a:pt x="2954" y="14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4" name="Blue Freeform"/>
            <p:cNvSpPr>
              <a:spLocks/>
            </p:cNvSpPr>
            <p:nvPr userDrawn="1"/>
          </p:nvSpPr>
          <p:spPr bwMode="auto">
            <a:xfrm>
              <a:off x="5172" y="1540"/>
              <a:ext cx="511" cy="1116"/>
            </a:xfrm>
            <a:custGeom>
              <a:avLst/>
              <a:gdLst>
                <a:gd name="T0" fmla="*/ 1329 w 1329"/>
                <a:gd name="T1" fmla="*/ 40 h 2908"/>
                <a:gd name="T2" fmla="*/ 302 w 1329"/>
                <a:gd name="T3" fmla="*/ 1068 h 2908"/>
                <a:gd name="T4" fmla="*/ 544 w 1329"/>
                <a:gd name="T5" fmla="*/ 1370 h 2908"/>
                <a:gd name="T6" fmla="*/ 0 w 1329"/>
                <a:gd name="T7" fmla="*/ 1991 h 2908"/>
                <a:gd name="T8" fmla="*/ 0 w 1329"/>
                <a:gd name="T9" fmla="*/ 2908 h 2908"/>
                <a:gd name="T10" fmla="*/ 1329 w 1329"/>
                <a:gd name="T11" fmla="*/ 930 h 2908"/>
                <a:gd name="T12" fmla="*/ 1329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1329" y="40"/>
                  </a:moveTo>
                  <a:cubicBezTo>
                    <a:pt x="302" y="1068"/>
                    <a:pt x="302" y="1068"/>
                    <a:pt x="302" y="1068"/>
                  </a:cubicBezTo>
                  <a:cubicBezTo>
                    <a:pt x="544" y="1370"/>
                    <a:pt x="544" y="1370"/>
                    <a:pt x="544" y="1370"/>
                  </a:cubicBezTo>
                  <a:cubicBezTo>
                    <a:pt x="0" y="1991"/>
                    <a:pt x="0" y="1991"/>
                    <a:pt x="0" y="1991"/>
                  </a:cubicBezTo>
                  <a:cubicBezTo>
                    <a:pt x="0" y="2908"/>
                    <a:pt x="0" y="2908"/>
                    <a:pt x="0" y="2908"/>
                  </a:cubicBezTo>
                  <a:cubicBezTo>
                    <a:pt x="540" y="2665"/>
                    <a:pt x="1329" y="2054"/>
                    <a:pt x="1329" y="930"/>
                  </a:cubicBezTo>
                  <a:cubicBezTo>
                    <a:pt x="1329" y="0"/>
                    <a:pt x="1329" y="41"/>
                    <a:pt x="1329" y="40"/>
                  </a:cubicBezTo>
                  <a:close/>
                </a:path>
              </a:pathLst>
            </a:custGeom>
            <a:solidFill>
              <a:srgbClr val="005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5" name="Red Freeform"/>
            <p:cNvSpPr>
              <a:spLocks/>
            </p:cNvSpPr>
            <p:nvPr userDrawn="1"/>
          </p:nvSpPr>
          <p:spPr bwMode="auto">
            <a:xfrm>
              <a:off x="4662" y="1540"/>
              <a:ext cx="510" cy="1116"/>
            </a:xfrm>
            <a:custGeom>
              <a:avLst/>
              <a:gdLst>
                <a:gd name="T0" fmla="*/ 0 w 1329"/>
                <a:gd name="T1" fmla="*/ 40 h 2908"/>
                <a:gd name="T2" fmla="*/ 1027 w 1329"/>
                <a:gd name="T3" fmla="*/ 1068 h 2908"/>
                <a:gd name="T4" fmla="*/ 785 w 1329"/>
                <a:gd name="T5" fmla="*/ 1370 h 2908"/>
                <a:gd name="T6" fmla="*/ 1329 w 1329"/>
                <a:gd name="T7" fmla="*/ 1991 h 2908"/>
                <a:gd name="T8" fmla="*/ 1329 w 1329"/>
                <a:gd name="T9" fmla="*/ 2908 h 2908"/>
                <a:gd name="T10" fmla="*/ 0 w 1329"/>
                <a:gd name="T11" fmla="*/ 930 h 2908"/>
                <a:gd name="T12" fmla="*/ 0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0" y="40"/>
                  </a:moveTo>
                  <a:cubicBezTo>
                    <a:pt x="1027" y="1068"/>
                    <a:pt x="1027" y="1068"/>
                    <a:pt x="1027" y="1068"/>
                  </a:cubicBezTo>
                  <a:cubicBezTo>
                    <a:pt x="785" y="1370"/>
                    <a:pt x="785" y="1370"/>
                    <a:pt x="785" y="1370"/>
                  </a:cubicBezTo>
                  <a:cubicBezTo>
                    <a:pt x="1329" y="1991"/>
                    <a:pt x="1329" y="1991"/>
                    <a:pt x="1329" y="1991"/>
                  </a:cubicBezTo>
                  <a:cubicBezTo>
                    <a:pt x="1329" y="2908"/>
                    <a:pt x="1329" y="2908"/>
                    <a:pt x="1329" y="2908"/>
                  </a:cubicBezTo>
                  <a:cubicBezTo>
                    <a:pt x="789" y="2665"/>
                    <a:pt x="0" y="2054"/>
                    <a:pt x="0" y="930"/>
                  </a:cubicBezTo>
                  <a:cubicBezTo>
                    <a:pt x="0" y="0"/>
                    <a:pt x="0" y="41"/>
                    <a:pt x="0" y="40"/>
                  </a:cubicBezTo>
                  <a:close/>
                </a:path>
              </a:pathLst>
            </a:custGeom>
            <a:solidFill>
              <a:srgbClr val="C32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88103" y="5521568"/>
            <a:ext cx="2355560" cy="1339685"/>
          </a:xfrm>
          <a:prstGeom prst="rect">
            <a:avLst/>
          </a:prstGeom>
        </p:spPr>
      </p:pic>
    </p:spTree>
    <p:extLst>
      <p:ext uri="{BB962C8B-B14F-4D97-AF65-F5344CB8AC3E}">
        <p14:creationId xmlns:p14="http://schemas.microsoft.com/office/powerpoint/2010/main" val="2407133491"/>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Content and Bumper">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7252" y="6193640"/>
            <a:ext cx="7352812"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bumper</a:t>
            </a:r>
            <a:endParaRPr lang="en-US" dirty="0"/>
          </a:p>
        </p:txBody>
      </p:sp>
      <p:sp>
        <p:nvSpPr>
          <p:cNvPr id="32" name="Title Placeholder 1"/>
          <p:cNvSpPr>
            <a:spLocks noGrp="1"/>
          </p:cNvSpPr>
          <p:nvPr>
            <p:ph type="title" hasCustomPrompt="1"/>
          </p:nvPr>
        </p:nvSpPr>
        <p:spPr bwMode="gray">
          <a:xfrm>
            <a:off x="836761" y="99565"/>
            <a:ext cx="7955280" cy="480131"/>
          </a:xfrm>
          <a:prstGeom prst="rect">
            <a:avLst/>
          </a:prstGeom>
        </p:spPr>
        <p:txBody>
          <a:bodyPr vert="horz" lIns="182880" tIns="45720" rIns="91440" bIns="45720" rtlCol="0" anchor="t" anchorCtr="0">
            <a:spAutoFit/>
          </a:bodyPr>
          <a:lstStyle>
            <a:lvl1pPr marL="0">
              <a:defRPr>
                <a:solidFill>
                  <a:schemeClr val="tx1"/>
                </a:solidFill>
              </a:defRPr>
            </a:lvl1pPr>
          </a:lstStyle>
          <a:p>
            <a:pPr marL="0" lvl="0"/>
            <a:r>
              <a:rPr lang="en-US" dirty="0" smtClean="0"/>
              <a:t>Slide Title — Arial 28 Bold</a:t>
            </a:r>
            <a:endParaRPr lang="en-US" dirty="0"/>
          </a:p>
        </p:txBody>
      </p:sp>
      <p:sp>
        <p:nvSpPr>
          <p:cNvPr id="37" name="Text Placeholder 36"/>
          <p:cNvSpPr>
            <a:spLocks noGrp="1"/>
          </p:cNvSpPr>
          <p:nvPr>
            <p:ph type="body" sz="quarter" idx="14"/>
          </p:nvPr>
        </p:nvSpPr>
        <p:spPr>
          <a:xfrm>
            <a:off x="836761" y="683879"/>
            <a:ext cx="7955280" cy="914400"/>
          </a:xfrm>
        </p:spPr>
        <p:txBody>
          <a:bodyPr/>
          <a:lstStyle>
            <a:lvl1pPr marL="228600" indent="-228600">
              <a:buFont typeface="Wingdings" panose="05000000000000000000" pitchFamily="2" charset="2"/>
              <a:buChar char="ü"/>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sz="quarter" idx="18" hasCustomPrompt="1"/>
          </p:nvPr>
        </p:nvSpPr>
        <p:spPr>
          <a:xfrm>
            <a:off x="5118100" y="6742889"/>
            <a:ext cx="2537995" cy="96950"/>
          </a:xfrm>
        </p:spPr>
        <p:txBody>
          <a:bodyPr wrap="square" lIns="0" tIns="0" rIns="18288" bIns="0" anchor="ctr" anchorCtr="0">
            <a:spAutoFit/>
          </a:bodyPr>
          <a:lstStyle>
            <a:lvl1pPr marL="0" indent="0" algn="r">
              <a:buFontTx/>
              <a:buNone/>
              <a:defRPr sz="700" b="0"/>
            </a:lvl1pPr>
            <a:lvl2pPr marL="457200" indent="0" algn="r">
              <a:buFontTx/>
              <a:buNone/>
              <a:defRPr sz="700" b="0"/>
            </a:lvl2pPr>
            <a:lvl3pPr marL="914400" indent="0" algn="r">
              <a:buFontTx/>
              <a:buNone/>
              <a:defRPr sz="700" b="0"/>
            </a:lvl3pPr>
            <a:lvl4pPr marL="1371600" indent="0" algn="r">
              <a:buFontTx/>
              <a:buNone/>
              <a:defRPr sz="700" b="0"/>
            </a:lvl4pPr>
            <a:lvl5pPr marL="1828800" indent="0" algn="r">
              <a:buFontTx/>
              <a:buNone/>
              <a:defRPr sz="700" b="0"/>
            </a:lvl5pPr>
          </a:lstStyle>
          <a:p>
            <a:pPr lvl="0"/>
            <a:r>
              <a:rPr lang="en-US" dirty="0" smtClean="0"/>
              <a:t>POC Name/Phone Number – if necessary— Arial 7</a:t>
            </a:r>
            <a:endParaRPr lang="en-US" dirty="0"/>
          </a:p>
        </p:txBody>
      </p:sp>
      <p:sp>
        <p:nvSpPr>
          <p:cNvPr id="16" name="Slide Number Placeholder 5"/>
          <p:cNvSpPr>
            <a:spLocks noGrp="1"/>
          </p:cNvSpPr>
          <p:nvPr>
            <p:ph type="sldNum" sz="quarter" idx="4"/>
          </p:nvPr>
        </p:nvSpPr>
        <p:spPr>
          <a:xfrm>
            <a:off x="4076700" y="6737503"/>
            <a:ext cx="990600" cy="107722"/>
          </a:xfrm>
          <a:prstGeom prst="rect">
            <a:avLst/>
          </a:prstGeom>
        </p:spPr>
        <p:txBody>
          <a:bodyPr vert="horz" wrap="square" lIns="0" tIns="0" rIns="0" bIns="0" rtlCol="0" anchor="ctr">
            <a:spAutoFit/>
          </a:bodyPr>
          <a:lstStyle>
            <a:lvl1pPr>
              <a:defRPr kumimoji="0" lang="en-US" sz="700" b="1" i="0" u="none" strike="noStrike" kern="600" cap="none" spc="0" normalizeH="0" baseline="0" smtClean="0">
                <a:ln>
                  <a:noFill/>
                </a:ln>
                <a:solidFill>
                  <a:prstClr val="black"/>
                </a:solidFill>
                <a:effectLst/>
                <a:uLnTx/>
                <a:uFillTx/>
                <a:latin typeface="Arial" panose="020B0604020202020204" pitchFamily="34" charset="0"/>
                <a:cs typeface="Arial" panose="020B0604020202020204" pitchFamily="34" charset="0"/>
              </a:defRPr>
            </a:lvl1pPr>
          </a:lstStyle>
          <a:p>
            <a:pPr algn="ctr"/>
            <a:fld id="{C097D8A2-1060-445D-9A44-8315A403614E}" type="slidenum">
              <a:rPr lang="en-US" smtClean="0"/>
              <a:pPr algn="ctr"/>
              <a:t>‹#›</a:t>
            </a:fld>
            <a:endParaRPr lang="en-US" dirty="0"/>
          </a:p>
        </p:txBody>
      </p:sp>
    </p:spTree>
    <p:extLst>
      <p:ext uri="{BB962C8B-B14F-4D97-AF65-F5344CB8AC3E}">
        <p14:creationId xmlns:p14="http://schemas.microsoft.com/office/powerpoint/2010/main" val="3889041106"/>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Facer_Title and Content">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2856" y="798311"/>
            <a:ext cx="7225373" cy="4180599"/>
          </a:xfrm>
          <a:prstGeom prst="rect">
            <a:avLst/>
          </a:prstGeom>
        </p:spPr>
      </p:pic>
      <p:sp>
        <p:nvSpPr>
          <p:cNvPr id="3" name="Content Placeholder 2"/>
          <p:cNvSpPr>
            <a:spLocks noGrp="1"/>
          </p:cNvSpPr>
          <p:nvPr>
            <p:ph idx="1"/>
          </p:nvPr>
        </p:nvSpPr>
        <p:spPr>
          <a:xfrm>
            <a:off x="1912621" y="5330180"/>
            <a:ext cx="7231380" cy="528561"/>
          </a:xfrm>
        </p:spPr>
        <p:txBody>
          <a:bodyPr/>
          <a:lstStyle>
            <a:lvl1pPr marL="171450" indent="-171450">
              <a:buFont typeface="Arial" panose="020B0604020202020204" pitchFamily="34" charset="0"/>
              <a:buChar char="•"/>
              <a:defRPr sz="1200" b="1"/>
            </a:lvl1pPr>
            <a:lvl2pPr marL="227013" indent="-173038">
              <a:buFont typeface="Wingdings" panose="05000000000000000000" pitchFamily="2" charset="2"/>
              <a:buChar char="ü"/>
              <a:defRPr sz="1000"/>
            </a:lvl2pPr>
            <a:lvl3pPr marL="400050" indent="-168275">
              <a:defRPr sz="1000"/>
            </a:lvl3pPr>
            <a:lvl4pPr marL="574675" indent="-174625">
              <a:defRPr sz="1000"/>
            </a:lvl4pPr>
            <a:lvl5pPr marL="741363" indent="-168275">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lassification top"/>
          <p:cNvSpPr txBox="1"/>
          <p:nvPr userDrawn="1"/>
        </p:nvSpPr>
        <p:spPr bwMode="white">
          <a:xfrm>
            <a:off x="3657600" y="0"/>
            <a:ext cx="1828800" cy="160338"/>
          </a:xfrm>
          <a:prstGeom prst="rect">
            <a:avLst/>
          </a:prstGeom>
          <a:noFill/>
        </p:spPr>
        <p:txBody>
          <a:bodyPr wrap="none" lIns="0" tIns="9144" rIns="0" bIns="18288"/>
          <a:lstStyle/>
          <a:p>
            <a:pPr algn="ctr" eaLnBrk="1" fontAlgn="auto" hangingPunct="1">
              <a:spcBef>
                <a:spcPts val="0"/>
              </a:spcBef>
              <a:spcAft>
                <a:spcPts val="0"/>
              </a:spcAft>
              <a:defRPr/>
            </a:pPr>
            <a:r>
              <a:rPr lang="en-US" sz="700" b="1" kern="600" dirty="0" smtClean="0">
                <a:solidFill>
                  <a:schemeClr val="tx1"/>
                </a:solidFill>
                <a:latin typeface="Arial" panose="020B0604020202020204" pitchFamily="34" charset="0"/>
                <a:cs typeface="Arial" panose="020B0604020202020204" pitchFamily="34" charset="0"/>
              </a:rPr>
              <a:t>CUI</a:t>
            </a:r>
          </a:p>
        </p:txBody>
      </p:sp>
      <p:graphicFrame>
        <p:nvGraphicFramePr>
          <p:cNvPr id="6" name="Table 5"/>
          <p:cNvGraphicFramePr>
            <a:graphicFrameLocks noGrp="1"/>
          </p:cNvGraphicFramePr>
          <p:nvPr userDrawn="1">
            <p:extLst>
              <p:ext uri="{D42A27DB-BD31-4B8C-83A1-F6EECF244321}">
                <p14:modId xmlns:p14="http://schemas.microsoft.com/office/powerpoint/2010/main" val="1359156079"/>
              </p:ext>
            </p:extLst>
          </p:nvPr>
        </p:nvGraphicFramePr>
        <p:xfrm>
          <a:off x="0" y="804301"/>
          <a:ext cx="997527" cy="731520"/>
        </p:xfrm>
        <a:graphic>
          <a:graphicData uri="http://schemas.openxmlformats.org/drawingml/2006/table">
            <a:tbl>
              <a:tblPr firstRow="1" bandRow="1">
                <a:tableStyleId>{2D5ABB26-0587-4C30-8999-92F81FD0307C}</a:tableStyleId>
              </a:tblPr>
              <a:tblGrid>
                <a:gridCol w="997527">
                  <a:extLst>
                    <a:ext uri="{9D8B030D-6E8A-4147-A177-3AD203B41FA5}">
                      <a16:colId xmlns:a16="http://schemas.microsoft.com/office/drawing/2014/main" val="20000"/>
                    </a:ext>
                  </a:extLst>
                </a:gridCol>
              </a:tblGrid>
              <a:tr h="137076">
                <a:tc>
                  <a:txBody>
                    <a:bodyPr/>
                    <a:lstStyle/>
                    <a:p>
                      <a:pPr algn="r"/>
                      <a:r>
                        <a:rPr lang="en-US" sz="1000" b="1" dirty="0" smtClean="0"/>
                        <a:t>EVENT CHAIR:</a:t>
                      </a:r>
                      <a:endParaRPr lang="en-US" sz="1000" b="1" dirty="0"/>
                    </a:p>
                  </a:txBody>
                  <a:tcPr marL="0" marR="45720"/>
                </a:tc>
                <a:extLst>
                  <a:ext uri="{0D108BD9-81ED-4DB2-BD59-A6C34878D82A}">
                    <a16:rowId xmlns:a16="http://schemas.microsoft.com/office/drawing/2014/main" val="10000"/>
                  </a:ext>
                </a:extLst>
              </a:tr>
              <a:tr h="157732">
                <a:tc>
                  <a:txBody>
                    <a:bodyPr/>
                    <a:lstStyle/>
                    <a:p>
                      <a:pPr algn="r"/>
                      <a:r>
                        <a:rPr lang="en-US" sz="1000" b="1" dirty="0" smtClean="0"/>
                        <a:t>EVENT TOR:</a:t>
                      </a:r>
                      <a:endParaRPr lang="en-US" sz="1000" b="1" dirty="0"/>
                    </a:p>
                  </a:txBody>
                  <a:tcPr marL="0" marR="45720"/>
                </a:tc>
                <a:extLst>
                  <a:ext uri="{0D108BD9-81ED-4DB2-BD59-A6C34878D82A}">
                    <a16:rowId xmlns:a16="http://schemas.microsoft.com/office/drawing/2014/main" val="10001"/>
                  </a:ext>
                </a:extLst>
              </a:tr>
              <a:tr h="0">
                <a:tc>
                  <a:txBody>
                    <a:bodyPr/>
                    <a:lstStyle/>
                    <a:p>
                      <a:pPr algn="r"/>
                      <a:r>
                        <a:rPr lang="en-US" sz="1000" b="1" dirty="0" smtClean="0"/>
                        <a:t>OTHER:</a:t>
                      </a:r>
                      <a:endParaRPr lang="en-US" sz="1000" b="1" dirty="0"/>
                    </a:p>
                  </a:txBody>
                  <a:tcPr marL="0" marR="45720"/>
                </a:tc>
                <a:extLst>
                  <a:ext uri="{0D108BD9-81ED-4DB2-BD59-A6C34878D82A}">
                    <a16:rowId xmlns:a16="http://schemas.microsoft.com/office/drawing/2014/main" val="10002"/>
                  </a:ext>
                </a:extLst>
              </a:tr>
            </a:tbl>
          </a:graphicData>
        </a:graphic>
      </p:graphicFrame>
      <p:graphicFrame>
        <p:nvGraphicFramePr>
          <p:cNvPr id="15" name="Table 14"/>
          <p:cNvGraphicFramePr>
            <a:graphicFrameLocks noGrp="1"/>
          </p:cNvGraphicFramePr>
          <p:nvPr userDrawn="1">
            <p:extLst>
              <p:ext uri="{D42A27DB-BD31-4B8C-83A1-F6EECF244321}">
                <p14:modId xmlns:p14="http://schemas.microsoft.com/office/powerpoint/2010/main" val="1005777472"/>
              </p:ext>
            </p:extLst>
          </p:nvPr>
        </p:nvGraphicFramePr>
        <p:xfrm>
          <a:off x="38101" y="1532783"/>
          <a:ext cx="1277136" cy="731520"/>
        </p:xfrm>
        <a:graphic>
          <a:graphicData uri="http://schemas.openxmlformats.org/drawingml/2006/table">
            <a:tbl>
              <a:tblPr firstRow="1" bandRow="1">
                <a:tableStyleId>{2D5ABB26-0587-4C30-8999-92F81FD0307C}</a:tableStyleId>
              </a:tblPr>
              <a:tblGrid>
                <a:gridCol w="1277136">
                  <a:extLst>
                    <a:ext uri="{9D8B030D-6E8A-4147-A177-3AD203B41FA5}">
                      <a16:colId xmlns:a16="http://schemas.microsoft.com/office/drawing/2014/main" val="20000"/>
                    </a:ext>
                  </a:extLst>
                </a:gridCol>
              </a:tblGrid>
              <a:tr h="137076">
                <a:tc>
                  <a:txBody>
                    <a:bodyPr/>
                    <a:lstStyle/>
                    <a:p>
                      <a:pPr algn="l"/>
                      <a:r>
                        <a:rPr lang="en-US" sz="1000" b="1" dirty="0" smtClean="0"/>
                        <a:t>USAFMCOM Staff</a:t>
                      </a:r>
                      <a:endParaRPr lang="en-US" sz="1000" b="1" dirty="0"/>
                    </a:p>
                  </a:txBody>
                  <a:tcPr marL="0" marR="45720"/>
                </a:tc>
                <a:extLst>
                  <a:ext uri="{0D108BD9-81ED-4DB2-BD59-A6C34878D82A}">
                    <a16:rowId xmlns:a16="http://schemas.microsoft.com/office/drawing/2014/main" val="10000"/>
                  </a:ext>
                </a:extLst>
              </a:tr>
              <a:tr h="157732">
                <a:tc>
                  <a:txBody>
                    <a:bodyPr/>
                    <a:lstStyle/>
                    <a:p>
                      <a:pPr algn="l"/>
                      <a:r>
                        <a:rPr lang="en-US" sz="1000" b="1" dirty="0" smtClean="0"/>
                        <a:t>OPR:</a:t>
                      </a:r>
                      <a:endParaRPr lang="en-US" sz="1000" b="1" dirty="0"/>
                    </a:p>
                  </a:txBody>
                  <a:tcPr marL="45720" marR="45720"/>
                </a:tc>
                <a:extLst>
                  <a:ext uri="{0D108BD9-81ED-4DB2-BD59-A6C34878D82A}">
                    <a16:rowId xmlns:a16="http://schemas.microsoft.com/office/drawing/2014/main" val="10001"/>
                  </a:ext>
                </a:extLst>
              </a:tr>
              <a:tr h="0">
                <a:tc>
                  <a:txBody>
                    <a:bodyPr/>
                    <a:lstStyle/>
                    <a:p>
                      <a:pPr algn="l"/>
                      <a:r>
                        <a:rPr lang="en-US" sz="1000" b="1" dirty="0" smtClean="0"/>
                        <a:t>OCR:</a:t>
                      </a:r>
                      <a:endParaRPr lang="en-US" sz="1000" b="1" dirty="0"/>
                    </a:p>
                  </a:txBody>
                  <a:tcPr marL="45720" marR="45720"/>
                </a:tc>
                <a:extLst>
                  <a:ext uri="{0D108BD9-81ED-4DB2-BD59-A6C34878D82A}">
                    <a16:rowId xmlns:a16="http://schemas.microsoft.com/office/drawing/2014/main" val="10002"/>
                  </a:ext>
                </a:extLst>
              </a:tr>
            </a:tbl>
          </a:graphicData>
        </a:graphic>
      </p:graphicFrame>
      <p:sp>
        <p:nvSpPr>
          <p:cNvPr id="18" name="Text Placeholder 16"/>
          <p:cNvSpPr>
            <a:spLocks noGrp="1"/>
          </p:cNvSpPr>
          <p:nvPr>
            <p:ph type="body" sz="quarter" idx="12" hasCustomPrompt="1"/>
          </p:nvPr>
        </p:nvSpPr>
        <p:spPr>
          <a:xfrm>
            <a:off x="397629" y="1785351"/>
            <a:ext cx="1540073" cy="150813"/>
          </a:xfrm>
        </p:spPr>
        <p:txBody>
          <a:bodyPr lIns="45720" rIns="45720">
            <a:noAutofit/>
          </a:bodyPr>
          <a:lstStyle>
            <a:lvl1pPr marL="0" indent="0">
              <a:buNone/>
              <a:defRPr sz="1000"/>
            </a:lvl1pPr>
            <a:lvl2pPr>
              <a:defRPr sz="1000"/>
            </a:lvl2pPr>
            <a:lvl3pPr>
              <a:defRPr sz="1000"/>
            </a:lvl3pPr>
            <a:lvl4pPr>
              <a:defRPr sz="1000"/>
            </a:lvl4pPr>
            <a:lvl5pPr>
              <a:defRPr sz="1000"/>
            </a:lvl5pPr>
          </a:lstStyle>
          <a:p>
            <a:pPr lvl="0"/>
            <a:r>
              <a:rPr lang="en-US" dirty="0" smtClean="0"/>
              <a:t>Click to enter OPR</a:t>
            </a:r>
            <a:endParaRPr lang="en-US" dirty="0"/>
          </a:p>
        </p:txBody>
      </p:sp>
      <p:sp>
        <p:nvSpPr>
          <p:cNvPr id="19" name="Text Placeholder 16"/>
          <p:cNvSpPr>
            <a:spLocks noGrp="1"/>
          </p:cNvSpPr>
          <p:nvPr>
            <p:ph type="body" sz="quarter" idx="13" hasCustomPrompt="1"/>
          </p:nvPr>
        </p:nvSpPr>
        <p:spPr>
          <a:xfrm>
            <a:off x="397629" y="2036681"/>
            <a:ext cx="1540073" cy="150813"/>
          </a:xfrm>
        </p:spPr>
        <p:txBody>
          <a:bodyPr lIns="45720" rIns="45720">
            <a:noAutofit/>
          </a:bodyPr>
          <a:lstStyle>
            <a:lvl1pPr marL="0" indent="0">
              <a:buNone/>
              <a:defRPr sz="1000"/>
            </a:lvl1pPr>
            <a:lvl2pPr>
              <a:defRPr sz="1000"/>
            </a:lvl2pPr>
            <a:lvl3pPr>
              <a:defRPr sz="1000"/>
            </a:lvl3pPr>
            <a:lvl4pPr>
              <a:defRPr sz="1000"/>
            </a:lvl4pPr>
            <a:lvl5pPr>
              <a:defRPr sz="1000"/>
            </a:lvl5pPr>
          </a:lstStyle>
          <a:p>
            <a:pPr lvl="0"/>
            <a:r>
              <a:rPr lang="en-US" dirty="0" smtClean="0"/>
              <a:t>Click to enter OCR</a:t>
            </a:r>
            <a:endParaRPr lang="en-US" dirty="0"/>
          </a:p>
        </p:txBody>
      </p:sp>
      <p:cxnSp>
        <p:nvCxnSpPr>
          <p:cNvPr id="20" name="Straight Connector 19"/>
          <p:cNvCxnSpPr/>
          <p:nvPr userDrawn="1"/>
        </p:nvCxnSpPr>
        <p:spPr>
          <a:xfrm flipV="1">
            <a:off x="1912620" y="708660"/>
            <a:ext cx="0" cy="60416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912620" y="5105400"/>
            <a:ext cx="72313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22"/>
          <p:cNvSpPr>
            <a:spLocks noGrp="1"/>
          </p:cNvSpPr>
          <p:nvPr>
            <p:ph type="body" sz="quarter" idx="15" hasCustomPrompt="1"/>
          </p:nvPr>
        </p:nvSpPr>
        <p:spPr>
          <a:xfrm>
            <a:off x="0" y="3631164"/>
            <a:ext cx="1887539" cy="1125309"/>
          </a:xfrm>
        </p:spPr>
        <p:txBody>
          <a:bodyPr vert="horz" lIns="45720" tIns="45720" rIns="45720" bIns="45720" rtlCol="0">
            <a:normAutofit/>
          </a:bodyPr>
          <a:lstStyle>
            <a:lvl1pPr marL="228600" indent="-228600">
              <a:defRPr lang="en-US" sz="1200" b="1" kern="1200" dirty="0" smtClean="0">
                <a:solidFill>
                  <a:schemeClr val="tx1"/>
                </a:solidFill>
                <a:latin typeface="+mn-lt"/>
                <a:ea typeface="+mn-ea"/>
                <a:cs typeface="+mn-cs"/>
              </a:defRPr>
            </a:lvl1pPr>
            <a:lvl2pPr>
              <a:defRPr lang="en-US" sz="1000" smtClean="0"/>
            </a:lvl2pPr>
            <a:lvl3pPr>
              <a:defRPr lang="en-US" sz="1000" smtClean="0"/>
            </a:lvl3pPr>
            <a:lvl4pPr>
              <a:defRPr lang="en-US" sz="1000" smtClean="0"/>
            </a:lvl4pPr>
            <a:lvl5pPr>
              <a:defRPr lang="en-US" sz="1000"/>
            </a:lvl5pPr>
          </a:lstStyle>
          <a:p>
            <a:pPr marL="0" lvl="0" indent="0" algn="l" defTabSz="914400" rtl="0" eaLnBrk="1" latinLnBrk="0" hangingPunct="1">
              <a:lnSpc>
                <a:spcPct val="90000"/>
              </a:lnSpc>
              <a:spcBef>
                <a:spcPts val="1000"/>
              </a:spcBef>
              <a:buFont typeface="Arial" panose="020B0604020202020204" pitchFamily="34" charset="0"/>
              <a:buChar char="•"/>
            </a:pPr>
            <a:r>
              <a:rPr lang="en-US" dirty="0" smtClean="0"/>
              <a:t>Click to edit External:</a:t>
            </a:r>
          </a:p>
          <a:p>
            <a:pPr marL="227013" lvl="1" indent="-173038">
              <a:buFont typeface="Wingdings" panose="05000000000000000000" pitchFamily="2" charset="2"/>
              <a:buChar char="ü"/>
            </a:pPr>
            <a:r>
              <a:rPr lang="en-US" dirty="0" smtClean="0"/>
              <a:t>Second level</a:t>
            </a:r>
          </a:p>
          <a:p>
            <a:pPr marL="400050" lvl="2" indent="-168275"/>
            <a:r>
              <a:rPr lang="en-US" dirty="0" smtClean="0"/>
              <a:t>Third level</a:t>
            </a:r>
          </a:p>
          <a:p>
            <a:pPr marL="574675" lvl="3" indent="-174625"/>
            <a:r>
              <a:rPr lang="en-US" dirty="0" smtClean="0"/>
              <a:t>Fourth level</a:t>
            </a:r>
          </a:p>
          <a:p>
            <a:pPr marL="741363" lvl="4" indent="-168275"/>
            <a:r>
              <a:rPr lang="en-US" dirty="0" smtClean="0"/>
              <a:t>Fifth level</a:t>
            </a:r>
            <a:endParaRPr lang="en-US" dirty="0"/>
          </a:p>
        </p:txBody>
      </p:sp>
      <p:sp>
        <p:nvSpPr>
          <p:cNvPr id="26" name="TextBox 25"/>
          <p:cNvSpPr txBox="1"/>
          <p:nvPr userDrawn="1"/>
        </p:nvSpPr>
        <p:spPr>
          <a:xfrm>
            <a:off x="19304" y="2297636"/>
            <a:ext cx="1064715" cy="258532"/>
          </a:xfrm>
          <a:prstGeom prst="rect">
            <a:avLst/>
          </a:prstGeom>
        </p:spPr>
        <p:txBody>
          <a:bodyPr vert="horz" lIns="91440" tIns="45720" rIns="91440" bIns="45720" rtlCol="0">
            <a:normAutofit/>
          </a:bodyPr>
          <a:lstStyle>
            <a:lvl1pPr marL="0" lvl="0" indent="0" defTabSz="914400" eaLnBrk="1" latinLnBrk="0" hangingPunct="1">
              <a:lnSpc>
                <a:spcPct val="90000"/>
              </a:lnSpc>
              <a:spcBef>
                <a:spcPts val="1000"/>
              </a:spcBef>
              <a:buFont typeface="Arial" panose="020B0604020202020204" pitchFamily="34" charset="0"/>
              <a:buNone/>
              <a:defRPr sz="1200" b="1">
                <a:latin typeface="+mn-lt"/>
              </a:defRPr>
            </a:lvl1pPr>
            <a:lvl2pPr marL="227013" lvl="1" indent="-173038" defTabSz="914400" eaLnBrk="1" latinLnBrk="0" hangingPunct="1">
              <a:lnSpc>
                <a:spcPct val="90000"/>
              </a:lnSpc>
              <a:spcBef>
                <a:spcPts val="500"/>
              </a:spcBef>
              <a:buFont typeface="Wingdings" panose="05000000000000000000" pitchFamily="2" charset="2"/>
              <a:buChar char="ü"/>
              <a:defRPr sz="1000">
                <a:latin typeface="+mn-lt"/>
              </a:defRPr>
            </a:lvl2pPr>
            <a:lvl3pPr marL="400050" lvl="2" indent="-168275" defTabSz="914400" eaLnBrk="1" latinLnBrk="0" hangingPunct="1">
              <a:lnSpc>
                <a:spcPct val="90000"/>
              </a:lnSpc>
              <a:spcBef>
                <a:spcPts val="500"/>
              </a:spcBef>
              <a:buFont typeface="Arial" panose="020B0604020202020204" pitchFamily="34" charset="0"/>
              <a:buChar char="•"/>
              <a:defRPr sz="1000">
                <a:latin typeface="+mn-lt"/>
              </a:defRPr>
            </a:lvl3pPr>
            <a:lvl4pPr marL="574675" lvl="3" indent="-174625" defTabSz="914400" eaLnBrk="1" latinLnBrk="0" hangingPunct="1">
              <a:lnSpc>
                <a:spcPct val="90000"/>
              </a:lnSpc>
              <a:spcBef>
                <a:spcPts val="500"/>
              </a:spcBef>
              <a:buFont typeface="Arial" panose="020B0604020202020204" pitchFamily="34" charset="0"/>
              <a:buChar char="•"/>
              <a:defRPr sz="1000">
                <a:latin typeface="+mn-lt"/>
              </a:defRPr>
            </a:lvl4pPr>
            <a:lvl5pPr marL="741363" lvl="4" indent="-168275" defTabSz="914400" eaLnBrk="1" latinLnBrk="0" hangingPunct="1">
              <a:lnSpc>
                <a:spcPct val="90000"/>
              </a:lnSpc>
              <a:spcBef>
                <a:spcPts val="500"/>
              </a:spcBef>
              <a:buFont typeface="Arial" panose="020B0604020202020204" pitchFamily="34" charset="0"/>
              <a:buChar char="•"/>
              <a:defRPr sz="1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lvl="0"/>
            <a:r>
              <a:rPr lang="en-US" dirty="0" smtClean="0"/>
              <a:t>Participants</a:t>
            </a:r>
            <a:endParaRPr lang="en-US" dirty="0"/>
          </a:p>
        </p:txBody>
      </p:sp>
      <p:sp>
        <p:nvSpPr>
          <p:cNvPr id="28" name="TextBox 27"/>
          <p:cNvSpPr txBox="1"/>
          <p:nvPr userDrawn="1"/>
        </p:nvSpPr>
        <p:spPr>
          <a:xfrm>
            <a:off x="19304" y="4760892"/>
            <a:ext cx="1257833" cy="258532"/>
          </a:xfrm>
          <a:prstGeom prst="rect">
            <a:avLst/>
          </a:prstGeom>
        </p:spPr>
        <p:txBody>
          <a:bodyPr vert="horz" lIns="91440" tIns="45720" rIns="91440" bIns="45720" rtlCol="0">
            <a:normAutofit fontScale="92500"/>
          </a:bodyPr>
          <a:lstStyle>
            <a:lvl1pPr marL="0" lvl="0" indent="0" defTabSz="914400" eaLnBrk="1" latinLnBrk="0" hangingPunct="1">
              <a:lnSpc>
                <a:spcPct val="90000"/>
              </a:lnSpc>
              <a:spcBef>
                <a:spcPts val="1000"/>
              </a:spcBef>
              <a:buFont typeface="Arial" panose="020B0604020202020204" pitchFamily="34" charset="0"/>
              <a:buNone/>
              <a:defRPr sz="1200" b="1">
                <a:latin typeface="+mn-lt"/>
              </a:defRPr>
            </a:lvl1pPr>
            <a:lvl2pPr marL="227013" lvl="1" indent="-173038" defTabSz="914400" eaLnBrk="1" latinLnBrk="0" hangingPunct="1">
              <a:lnSpc>
                <a:spcPct val="90000"/>
              </a:lnSpc>
              <a:spcBef>
                <a:spcPts val="500"/>
              </a:spcBef>
              <a:buFont typeface="Wingdings" panose="05000000000000000000" pitchFamily="2" charset="2"/>
              <a:buChar char="ü"/>
              <a:defRPr sz="1000">
                <a:latin typeface="+mn-lt"/>
              </a:defRPr>
            </a:lvl2pPr>
            <a:lvl3pPr marL="400050" lvl="2" indent="-168275" defTabSz="914400" eaLnBrk="1" latinLnBrk="0" hangingPunct="1">
              <a:lnSpc>
                <a:spcPct val="90000"/>
              </a:lnSpc>
              <a:spcBef>
                <a:spcPts val="500"/>
              </a:spcBef>
              <a:buFont typeface="Arial" panose="020B0604020202020204" pitchFamily="34" charset="0"/>
              <a:buChar char="•"/>
              <a:defRPr sz="1000">
                <a:latin typeface="+mn-lt"/>
              </a:defRPr>
            </a:lvl3pPr>
            <a:lvl4pPr marL="574675" lvl="3" indent="-174625" defTabSz="914400" eaLnBrk="1" latinLnBrk="0" hangingPunct="1">
              <a:lnSpc>
                <a:spcPct val="90000"/>
              </a:lnSpc>
              <a:spcBef>
                <a:spcPts val="500"/>
              </a:spcBef>
              <a:buFont typeface="Arial" panose="020B0604020202020204" pitchFamily="34" charset="0"/>
              <a:buChar char="•"/>
              <a:defRPr sz="1000">
                <a:latin typeface="+mn-lt"/>
              </a:defRPr>
            </a:lvl4pPr>
            <a:lvl5pPr marL="741363" lvl="4" indent="-168275" defTabSz="914400" eaLnBrk="1" latinLnBrk="0" hangingPunct="1">
              <a:lnSpc>
                <a:spcPct val="90000"/>
              </a:lnSpc>
              <a:spcBef>
                <a:spcPts val="500"/>
              </a:spcBef>
              <a:buFont typeface="Arial" panose="020B0604020202020204" pitchFamily="34" charset="0"/>
              <a:buChar char="•"/>
              <a:defRPr sz="1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lvl="0"/>
            <a:r>
              <a:rPr lang="en-US" dirty="0" smtClean="0"/>
              <a:t>AMC Staff OPR:</a:t>
            </a:r>
            <a:endParaRPr lang="en-US" dirty="0"/>
          </a:p>
        </p:txBody>
      </p:sp>
      <p:sp>
        <p:nvSpPr>
          <p:cNvPr id="29" name="TextBox 28"/>
          <p:cNvSpPr txBox="1"/>
          <p:nvPr userDrawn="1"/>
        </p:nvSpPr>
        <p:spPr>
          <a:xfrm>
            <a:off x="1931926" y="5129541"/>
            <a:ext cx="5080993" cy="258532"/>
          </a:xfrm>
          <a:prstGeom prst="rect">
            <a:avLst/>
          </a:prstGeom>
        </p:spPr>
        <p:txBody>
          <a:bodyPr vert="horz" lIns="91440" tIns="45720" rIns="91440" bIns="45720" rtlCol="0">
            <a:normAutofit/>
          </a:bodyPr>
          <a:lstStyle>
            <a:lvl1pPr marL="0" lvl="0" indent="0" defTabSz="914400" eaLnBrk="1" latinLnBrk="0" hangingPunct="1">
              <a:lnSpc>
                <a:spcPct val="90000"/>
              </a:lnSpc>
              <a:spcBef>
                <a:spcPts val="1000"/>
              </a:spcBef>
              <a:buFont typeface="Arial" panose="020B0604020202020204" pitchFamily="34" charset="0"/>
              <a:buNone/>
              <a:defRPr sz="1200" b="1">
                <a:latin typeface="+mn-lt"/>
              </a:defRPr>
            </a:lvl1pPr>
            <a:lvl2pPr marL="227013" lvl="1" indent="-173038" defTabSz="914400" eaLnBrk="1" latinLnBrk="0" hangingPunct="1">
              <a:lnSpc>
                <a:spcPct val="90000"/>
              </a:lnSpc>
              <a:spcBef>
                <a:spcPts val="500"/>
              </a:spcBef>
              <a:buFont typeface="Wingdings" panose="05000000000000000000" pitchFamily="2" charset="2"/>
              <a:buChar char="ü"/>
              <a:defRPr sz="1000">
                <a:latin typeface="+mn-lt"/>
              </a:defRPr>
            </a:lvl2pPr>
            <a:lvl3pPr marL="400050" lvl="2" indent="-168275" defTabSz="914400" eaLnBrk="1" latinLnBrk="0" hangingPunct="1">
              <a:lnSpc>
                <a:spcPct val="90000"/>
              </a:lnSpc>
              <a:spcBef>
                <a:spcPts val="500"/>
              </a:spcBef>
              <a:buFont typeface="Arial" panose="020B0604020202020204" pitchFamily="34" charset="0"/>
              <a:buChar char="•"/>
              <a:defRPr sz="1000">
                <a:latin typeface="+mn-lt"/>
              </a:defRPr>
            </a:lvl3pPr>
            <a:lvl4pPr marL="574675" lvl="3" indent="-174625" defTabSz="914400" eaLnBrk="1" latinLnBrk="0" hangingPunct="1">
              <a:lnSpc>
                <a:spcPct val="90000"/>
              </a:lnSpc>
              <a:spcBef>
                <a:spcPts val="500"/>
              </a:spcBef>
              <a:buFont typeface="Arial" panose="020B0604020202020204" pitchFamily="34" charset="0"/>
              <a:buChar char="•"/>
              <a:defRPr sz="1000">
                <a:latin typeface="+mn-lt"/>
              </a:defRPr>
            </a:lvl4pPr>
            <a:lvl5pPr marL="741363" lvl="4" indent="-168275" defTabSz="914400" eaLnBrk="1" latinLnBrk="0" hangingPunct="1">
              <a:lnSpc>
                <a:spcPct val="90000"/>
              </a:lnSpc>
              <a:spcBef>
                <a:spcPts val="500"/>
              </a:spcBef>
              <a:buFont typeface="Arial" panose="020B0604020202020204" pitchFamily="34" charset="0"/>
              <a:buChar char="•"/>
              <a:defRPr sz="1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lvl="0"/>
            <a:r>
              <a:rPr lang="en-US" dirty="0" smtClean="0"/>
              <a:t>Macro Context – Purpose of Event:</a:t>
            </a:r>
            <a:endParaRPr lang="en-US" dirty="0"/>
          </a:p>
        </p:txBody>
      </p:sp>
      <p:sp>
        <p:nvSpPr>
          <p:cNvPr id="31" name="TextBox 30"/>
          <p:cNvSpPr txBox="1"/>
          <p:nvPr userDrawn="1"/>
        </p:nvSpPr>
        <p:spPr>
          <a:xfrm>
            <a:off x="1931926" y="5815678"/>
            <a:ext cx="5080993" cy="258532"/>
          </a:xfrm>
          <a:prstGeom prst="rect">
            <a:avLst/>
          </a:prstGeom>
        </p:spPr>
        <p:txBody>
          <a:bodyPr vert="horz" lIns="91440" tIns="45720" rIns="91440" bIns="45720" rtlCol="0">
            <a:normAutofit/>
          </a:bodyPr>
          <a:lstStyle>
            <a:lvl1pPr marL="0" lvl="0" indent="0" defTabSz="914400" eaLnBrk="1" latinLnBrk="0" hangingPunct="1">
              <a:lnSpc>
                <a:spcPct val="90000"/>
              </a:lnSpc>
              <a:spcBef>
                <a:spcPts val="1000"/>
              </a:spcBef>
              <a:buFont typeface="Arial" panose="020B0604020202020204" pitchFamily="34" charset="0"/>
              <a:buNone/>
              <a:defRPr sz="1200" b="1">
                <a:latin typeface="+mn-lt"/>
              </a:defRPr>
            </a:lvl1pPr>
            <a:lvl2pPr marL="227013" lvl="1" indent="-173038" defTabSz="914400" eaLnBrk="1" latinLnBrk="0" hangingPunct="1">
              <a:lnSpc>
                <a:spcPct val="90000"/>
              </a:lnSpc>
              <a:spcBef>
                <a:spcPts val="500"/>
              </a:spcBef>
              <a:buFont typeface="Wingdings" panose="05000000000000000000" pitchFamily="2" charset="2"/>
              <a:buChar char="ü"/>
              <a:defRPr sz="1000">
                <a:latin typeface="+mn-lt"/>
              </a:defRPr>
            </a:lvl2pPr>
            <a:lvl3pPr marL="400050" lvl="2" indent="-168275" defTabSz="914400" eaLnBrk="1" latinLnBrk="0" hangingPunct="1">
              <a:lnSpc>
                <a:spcPct val="90000"/>
              </a:lnSpc>
              <a:spcBef>
                <a:spcPts val="500"/>
              </a:spcBef>
              <a:buFont typeface="Arial" panose="020B0604020202020204" pitchFamily="34" charset="0"/>
              <a:buChar char="•"/>
              <a:defRPr sz="1000">
                <a:latin typeface="+mn-lt"/>
              </a:defRPr>
            </a:lvl3pPr>
            <a:lvl4pPr marL="574675" lvl="3" indent="-174625" defTabSz="914400" eaLnBrk="1" latinLnBrk="0" hangingPunct="1">
              <a:lnSpc>
                <a:spcPct val="90000"/>
              </a:lnSpc>
              <a:spcBef>
                <a:spcPts val="500"/>
              </a:spcBef>
              <a:buFont typeface="Arial" panose="020B0604020202020204" pitchFamily="34" charset="0"/>
              <a:buChar char="•"/>
              <a:defRPr sz="1000">
                <a:latin typeface="+mn-lt"/>
              </a:defRPr>
            </a:lvl4pPr>
            <a:lvl5pPr marL="741363" lvl="4" indent="-168275" defTabSz="914400" eaLnBrk="1" latinLnBrk="0" hangingPunct="1">
              <a:lnSpc>
                <a:spcPct val="90000"/>
              </a:lnSpc>
              <a:spcBef>
                <a:spcPts val="500"/>
              </a:spcBef>
              <a:buFont typeface="Arial" panose="020B0604020202020204" pitchFamily="34" charset="0"/>
              <a:buChar char="•"/>
              <a:defRPr sz="1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lvl="0"/>
            <a:r>
              <a:rPr lang="en-US" dirty="0" smtClean="0"/>
              <a:t>Guidance / Decision:</a:t>
            </a:r>
            <a:endParaRPr lang="en-US" dirty="0"/>
          </a:p>
        </p:txBody>
      </p:sp>
      <p:sp>
        <p:nvSpPr>
          <p:cNvPr id="32" name="Text Placeholder 22"/>
          <p:cNvSpPr>
            <a:spLocks noGrp="1"/>
          </p:cNvSpPr>
          <p:nvPr>
            <p:ph type="body" sz="quarter" idx="16" hasCustomPrompt="1"/>
          </p:nvPr>
        </p:nvSpPr>
        <p:spPr>
          <a:xfrm>
            <a:off x="1931926" y="6013813"/>
            <a:ext cx="7212074" cy="567580"/>
          </a:xfrm>
        </p:spPr>
        <p:txBody>
          <a:bodyPr vert="horz" lIns="91440" tIns="45720" rIns="91440" bIns="45720" rtlCol="0">
            <a:normAutofit/>
          </a:bodyPr>
          <a:lstStyle>
            <a:lvl1pPr>
              <a:defRPr lang="en-US" sz="1200" b="1" dirty="0" smtClean="0"/>
            </a:lvl1pPr>
            <a:lvl2pPr>
              <a:defRPr lang="en-US" sz="1000" dirty="0" smtClean="0"/>
            </a:lvl2pPr>
            <a:lvl3pPr>
              <a:defRPr lang="en-US" sz="1000" dirty="0" smtClean="0"/>
            </a:lvl3pPr>
            <a:lvl4pPr>
              <a:defRPr lang="en-US" sz="1000" dirty="0" smtClean="0"/>
            </a:lvl4pPr>
            <a:lvl5pPr>
              <a:defRPr lang="en-US" sz="1000" dirty="0"/>
            </a:lvl5pPr>
          </a:lstStyle>
          <a:p>
            <a:pPr marL="171450" lvl="0" indent="-171450"/>
            <a:r>
              <a:rPr lang="en-US" dirty="0" smtClean="0"/>
              <a:t>Click to edit text:</a:t>
            </a:r>
          </a:p>
          <a:p>
            <a:pPr marL="227013" lvl="1" indent="-173038">
              <a:buFont typeface="Wingdings" panose="05000000000000000000" pitchFamily="2" charset="2"/>
              <a:buChar char="ü"/>
            </a:pPr>
            <a:r>
              <a:rPr lang="en-US" dirty="0" smtClean="0"/>
              <a:t>Second level</a:t>
            </a:r>
          </a:p>
          <a:p>
            <a:pPr marL="400050" lvl="2" indent="-168275"/>
            <a:r>
              <a:rPr lang="en-US" dirty="0" smtClean="0"/>
              <a:t>Third level</a:t>
            </a:r>
          </a:p>
          <a:p>
            <a:pPr marL="574675" lvl="3" indent="-174625"/>
            <a:r>
              <a:rPr lang="en-US" dirty="0" smtClean="0"/>
              <a:t>Fourth level</a:t>
            </a:r>
          </a:p>
          <a:p>
            <a:pPr marL="741363" lvl="4" indent="-168275"/>
            <a:r>
              <a:rPr lang="en-US" dirty="0" smtClean="0"/>
              <a:t>Fifth level</a:t>
            </a:r>
            <a:endParaRPr lang="en-US" dirty="0"/>
          </a:p>
        </p:txBody>
      </p:sp>
      <p:sp>
        <p:nvSpPr>
          <p:cNvPr id="25" name="Classification bottom"/>
          <p:cNvSpPr txBox="1"/>
          <p:nvPr userDrawn="1"/>
        </p:nvSpPr>
        <p:spPr bwMode="black">
          <a:xfrm>
            <a:off x="0" y="6753453"/>
            <a:ext cx="1188720" cy="107722"/>
          </a:xfrm>
          <a:prstGeom prst="rect">
            <a:avLst/>
          </a:prstGeom>
          <a:noFill/>
        </p:spPr>
        <p:txBody>
          <a:bodyPr wrap="none" lIns="45720" tIns="0" rIns="0" bIns="0" anchor="b" anchorCtr="0">
            <a:noAutofit/>
          </a:bodyPr>
          <a:lstStyle/>
          <a:p>
            <a:pPr>
              <a:defRPr/>
            </a:pPr>
            <a:r>
              <a:rPr lang="en-US" sz="700" b="1" kern="600" dirty="0" smtClean="0">
                <a:solidFill>
                  <a:prstClr val="black"/>
                </a:solidFill>
                <a:cs typeface="Arial" panose="020B0604020202020204" pitchFamily="34" charset="0"/>
              </a:rPr>
              <a:t>CUI</a:t>
            </a:r>
          </a:p>
        </p:txBody>
      </p:sp>
      <p:grpSp>
        <p:nvGrpSpPr>
          <p:cNvPr id="41" name="Group 40"/>
          <p:cNvGrpSpPr>
            <a:grpSpLocks noChangeAspect="1"/>
          </p:cNvGrpSpPr>
          <p:nvPr userDrawn="1"/>
        </p:nvGrpSpPr>
        <p:grpSpPr>
          <a:xfrm>
            <a:off x="43924" y="0"/>
            <a:ext cx="614993" cy="731520"/>
            <a:chOff x="125730" y="0"/>
            <a:chExt cx="526946" cy="626790"/>
          </a:xfrm>
        </p:grpSpPr>
        <p:sp>
          <p:nvSpPr>
            <p:cNvPr id="42" name="Round Same Side Corner Rectangle 41"/>
            <p:cNvSpPr/>
            <p:nvPr userDrawn="1"/>
          </p:nvSpPr>
          <p:spPr>
            <a:xfrm>
              <a:off x="125730" y="0"/>
              <a:ext cx="526946" cy="626790"/>
            </a:xfrm>
            <a:prstGeom prst="round2SameRect">
              <a:avLst>
                <a:gd name="adj1" fmla="val 0"/>
                <a:gd name="adj2" fmla="val 7443"/>
              </a:avLst>
            </a:prstGeom>
            <a:gradFill>
              <a:gsLst>
                <a:gs pos="0">
                  <a:sysClr val="windowText" lastClr="000000">
                    <a:lumMod val="50000"/>
                    <a:lumOff val="50000"/>
                  </a:sysClr>
                </a:gs>
                <a:gs pos="68000">
                  <a:sysClr val="windowText" lastClr="000000">
                    <a:lumMod val="95000"/>
                    <a:lumOff val="5000"/>
                  </a:sysClr>
                </a:gs>
                <a:gs pos="34000">
                  <a:sysClr val="windowText" lastClr="000000">
                    <a:lumMod val="85000"/>
                    <a:lumOff val="15000"/>
                  </a:sysClr>
                </a:gs>
              </a:gsLst>
              <a:lin ang="36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panose="020B0604020202020204"/>
                <a:ea typeface="+mn-ea"/>
                <a:cs typeface="+mn-cs"/>
              </a:endParaRPr>
            </a:p>
          </p:txBody>
        </p:sp>
        <p:grpSp>
          <p:nvGrpSpPr>
            <p:cNvPr id="43" name="U.S. ARMY for dark bkgrnds"/>
            <p:cNvGrpSpPr>
              <a:grpSpLocks noChangeAspect="1"/>
            </p:cNvGrpSpPr>
            <p:nvPr userDrawn="1"/>
          </p:nvGrpSpPr>
          <p:grpSpPr bwMode="auto">
            <a:xfrm>
              <a:off x="208305" y="59287"/>
              <a:ext cx="361795" cy="457200"/>
              <a:chOff x="2205" y="1186"/>
              <a:chExt cx="1425" cy="1802"/>
            </a:xfrm>
          </p:grpSpPr>
          <p:sp>
            <p:nvSpPr>
              <p:cNvPr id="44" name="Freeform 43"/>
              <p:cNvSpPr>
                <a:spLocks noEditPoints="1"/>
              </p:cNvSpPr>
              <p:nvPr/>
            </p:nvSpPr>
            <p:spPr bwMode="invGray">
              <a:xfrm>
                <a:off x="3562" y="2500"/>
                <a:ext cx="68" cy="66"/>
              </a:xfrm>
              <a:custGeom>
                <a:avLst/>
                <a:gdLst>
                  <a:gd name="T0" fmla="*/ 0 w 125"/>
                  <a:gd name="T1" fmla="*/ 18 h 122"/>
                  <a:gd name="T2" fmla="*/ 18 w 125"/>
                  <a:gd name="T3" fmla="*/ 0 h 122"/>
                  <a:gd name="T4" fmla="*/ 37 w 125"/>
                  <a:gd name="T5" fmla="*/ 18 h 122"/>
                  <a:gd name="T6" fmla="*/ 18 w 125"/>
                  <a:gd name="T7" fmla="*/ 36 h 122"/>
                  <a:gd name="T8" fmla="*/ 0 w 125"/>
                  <a:gd name="T9" fmla="*/ 18 h 122"/>
                  <a:gd name="T10" fmla="*/ 18 w 125"/>
                  <a:gd name="T11" fmla="*/ 4 h 122"/>
                  <a:gd name="T12" fmla="*/ 5 w 125"/>
                  <a:gd name="T13" fmla="*/ 18 h 122"/>
                  <a:gd name="T14" fmla="*/ 18 w 125"/>
                  <a:gd name="T15" fmla="*/ 32 h 122"/>
                  <a:gd name="T16" fmla="*/ 32 w 125"/>
                  <a:gd name="T17" fmla="*/ 18 h 122"/>
                  <a:gd name="T18" fmla="*/ 18 w 125"/>
                  <a:gd name="T19" fmla="*/ 4 h 122"/>
                  <a:gd name="T20" fmla="*/ 15 w 125"/>
                  <a:gd name="T21" fmla="*/ 28 h 122"/>
                  <a:gd name="T22" fmla="*/ 11 w 125"/>
                  <a:gd name="T23" fmla="*/ 28 h 122"/>
                  <a:gd name="T24" fmla="*/ 11 w 125"/>
                  <a:gd name="T25" fmla="*/ 8 h 122"/>
                  <a:gd name="T26" fmla="*/ 19 w 125"/>
                  <a:gd name="T27" fmla="*/ 8 h 122"/>
                  <a:gd name="T28" fmla="*/ 27 w 125"/>
                  <a:gd name="T29" fmla="*/ 14 h 122"/>
                  <a:gd name="T30" fmla="*/ 22 w 125"/>
                  <a:gd name="T31" fmla="*/ 19 h 122"/>
                  <a:gd name="T32" fmla="*/ 22 w 125"/>
                  <a:gd name="T33" fmla="*/ 19 h 122"/>
                  <a:gd name="T34" fmla="*/ 27 w 125"/>
                  <a:gd name="T35" fmla="*/ 28 h 122"/>
                  <a:gd name="T36" fmla="*/ 22 w 125"/>
                  <a:gd name="T37" fmla="*/ 28 h 122"/>
                  <a:gd name="T38" fmla="*/ 18 w 125"/>
                  <a:gd name="T39" fmla="*/ 19 h 122"/>
                  <a:gd name="T40" fmla="*/ 15 w 125"/>
                  <a:gd name="T41" fmla="*/ 19 h 122"/>
                  <a:gd name="T42" fmla="*/ 15 w 125"/>
                  <a:gd name="T43" fmla="*/ 28 h 122"/>
                  <a:gd name="T44" fmla="*/ 15 w 125"/>
                  <a:gd name="T45" fmla="*/ 16 h 122"/>
                  <a:gd name="T46" fmla="*/ 18 w 125"/>
                  <a:gd name="T47" fmla="*/ 16 h 122"/>
                  <a:gd name="T48" fmla="*/ 23 w 125"/>
                  <a:gd name="T49" fmla="*/ 14 h 122"/>
                  <a:gd name="T50" fmla="*/ 18 w 125"/>
                  <a:gd name="T51" fmla="*/ 11 h 122"/>
                  <a:gd name="T52" fmla="*/ 15 w 125"/>
                  <a:gd name="T53" fmla="*/ 11 h 122"/>
                  <a:gd name="T54" fmla="*/ 15 w 125"/>
                  <a:gd name="T55" fmla="*/ 16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122">
                    <a:moveTo>
                      <a:pt x="0" y="61"/>
                    </a:moveTo>
                    <a:cubicBezTo>
                      <a:pt x="0" y="24"/>
                      <a:pt x="29" y="0"/>
                      <a:pt x="62" y="0"/>
                    </a:cubicBezTo>
                    <a:cubicBezTo>
                      <a:pt x="95" y="0"/>
                      <a:pt x="125" y="24"/>
                      <a:pt x="125" y="61"/>
                    </a:cubicBezTo>
                    <a:cubicBezTo>
                      <a:pt x="125" y="98"/>
                      <a:pt x="96" y="122"/>
                      <a:pt x="62" y="122"/>
                    </a:cubicBezTo>
                    <a:cubicBezTo>
                      <a:pt x="29" y="122"/>
                      <a:pt x="0" y="98"/>
                      <a:pt x="0" y="61"/>
                    </a:cubicBezTo>
                    <a:close/>
                    <a:moveTo>
                      <a:pt x="62" y="13"/>
                    </a:moveTo>
                    <a:cubicBezTo>
                      <a:pt x="36" y="13"/>
                      <a:pt x="16" y="33"/>
                      <a:pt x="16" y="61"/>
                    </a:cubicBezTo>
                    <a:cubicBezTo>
                      <a:pt x="16" y="89"/>
                      <a:pt x="36" y="109"/>
                      <a:pt x="62" y="109"/>
                    </a:cubicBezTo>
                    <a:cubicBezTo>
                      <a:pt x="89" y="109"/>
                      <a:pt x="109" y="89"/>
                      <a:pt x="109" y="61"/>
                    </a:cubicBezTo>
                    <a:cubicBezTo>
                      <a:pt x="109" y="33"/>
                      <a:pt x="88" y="13"/>
                      <a:pt x="62" y="13"/>
                    </a:cubicBezTo>
                    <a:close/>
                    <a:moveTo>
                      <a:pt x="52" y="95"/>
                    </a:moveTo>
                    <a:cubicBezTo>
                      <a:pt x="38" y="95"/>
                      <a:pt x="38" y="95"/>
                      <a:pt x="38" y="95"/>
                    </a:cubicBezTo>
                    <a:cubicBezTo>
                      <a:pt x="38" y="27"/>
                      <a:pt x="38" y="27"/>
                      <a:pt x="38" y="27"/>
                    </a:cubicBezTo>
                    <a:cubicBezTo>
                      <a:pt x="64" y="27"/>
                      <a:pt x="64" y="27"/>
                      <a:pt x="64" y="27"/>
                    </a:cubicBezTo>
                    <a:cubicBezTo>
                      <a:pt x="81" y="27"/>
                      <a:pt x="90" y="32"/>
                      <a:pt x="90" y="47"/>
                    </a:cubicBezTo>
                    <a:cubicBezTo>
                      <a:pt x="91" y="56"/>
                      <a:pt x="84" y="64"/>
                      <a:pt x="75" y="65"/>
                    </a:cubicBezTo>
                    <a:cubicBezTo>
                      <a:pt x="75" y="65"/>
                      <a:pt x="74" y="65"/>
                      <a:pt x="74" y="65"/>
                    </a:cubicBezTo>
                    <a:cubicBezTo>
                      <a:pt x="90" y="95"/>
                      <a:pt x="90" y="95"/>
                      <a:pt x="90" y="95"/>
                    </a:cubicBezTo>
                    <a:cubicBezTo>
                      <a:pt x="75" y="95"/>
                      <a:pt x="75" y="95"/>
                      <a:pt x="75" y="95"/>
                    </a:cubicBezTo>
                    <a:cubicBezTo>
                      <a:pt x="60" y="66"/>
                      <a:pt x="60" y="66"/>
                      <a:pt x="60" y="66"/>
                    </a:cubicBezTo>
                    <a:cubicBezTo>
                      <a:pt x="52" y="66"/>
                      <a:pt x="52" y="66"/>
                      <a:pt x="52" y="66"/>
                    </a:cubicBezTo>
                    <a:lnTo>
                      <a:pt x="52" y="95"/>
                    </a:lnTo>
                    <a:close/>
                    <a:moveTo>
                      <a:pt x="52" y="55"/>
                    </a:moveTo>
                    <a:cubicBezTo>
                      <a:pt x="63" y="55"/>
                      <a:pt x="63" y="55"/>
                      <a:pt x="63" y="55"/>
                    </a:cubicBezTo>
                    <a:cubicBezTo>
                      <a:pt x="73" y="55"/>
                      <a:pt x="77" y="52"/>
                      <a:pt x="77" y="46"/>
                    </a:cubicBezTo>
                    <a:cubicBezTo>
                      <a:pt x="77" y="39"/>
                      <a:pt x="72" y="37"/>
                      <a:pt x="63" y="37"/>
                    </a:cubicBezTo>
                    <a:cubicBezTo>
                      <a:pt x="52" y="37"/>
                      <a:pt x="52" y="37"/>
                      <a:pt x="52" y="37"/>
                    </a:cubicBezTo>
                    <a:lnTo>
                      <a:pt x="52" y="5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45" name="Freeform 44"/>
              <p:cNvSpPr>
                <a:spLocks/>
              </p:cNvSpPr>
              <p:nvPr/>
            </p:nvSpPr>
            <p:spPr bwMode="invGray">
              <a:xfrm>
                <a:off x="2205" y="2508"/>
                <a:ext cx="1354" cy="480"/>
              </a:xfrm>
              <a:custGeom>
                <a:avLst/>
                <a:gdLst>
                  <a:gd name="T0" fmla="*/ 61 w 2500"/>
                  <a:gd name="T1" fmla="*/ 0 h 887"/>
                  <a:gd name="T2" fmla="*/ 0 w 2500"/>
                  <a:gd name="T3" fmla="*/ 60 h 887"/>
                  <a:gd name="T4" fmla="*/ 0 w 2500"/>
                  <a:gd name="T5" fmla="*/ 200 h 887"/>
                  <a:gd name="T6" fmla="*/ 61 w 2500"/>
                  <a:gd name="T7" fmla="*/ 260 h 887"/>
                  <a:gd name="T8" fmla="*/ 673 w 2500"/>
                  <a:gd name="T9" fmla="*/ 260 h 887"/>
                  <a:gd name="T10" fmla="*/ 733 w 2500"/>
                  <a:gd name="T11" fmla="*/ 200 h 887"/>
                  <a:gd name="T12" fmla="*/ 733 w 2500"/>
                  <a:gd name="T13" fmla="*/ 60 h 887"/>
                  <a:gd name="T14" fmla="*/ 673 w 2500"/>
                  <a:gd name="T15" fmla="*/ 0 h 887"/>
                  <a:gd name="T16" fmla="*/ 61 w 2500"/>
                  <a:gd name="T17" fmla="*/ 0 h 8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887">
                    <a:moveTo>
                      <a:pt x="206" y="0"/>
                    </a:moveTo>
                    <a:cubicBezTo>
                      <a:pt x="92" y="0"/>
                      <a:pt x="0" y="92"/>
                      <a:pt x="0" y="206"/>
                    </a:cubicBezTo>
                    <a:cubicBezTo>
                      <a:pt x="0" y="681"/>
                      <a:pt x="0" y="681"/>
                      <a:pt x="0" y="681"/>
                    </a:cubicBezTo>
                    <a:cubicBezTo>
                      <a:pt x="0" y="795"/>
                      <a:pt x="92" y="887"/>
                      <a:pt x="206" y="887"/>
                    </a:cubicBezTo>
                    <a:cubicBezTo>
                      <a:pt x="2294" y="887"/>
                      <a:pt x="2294" y="887"/>
                      <a:pt x="2294" y="887"/>
                    </a:cubicBezTo>
                    <a:cubicBezTo>
                      <a:pt x="2408" y="887"/>
                      <a:pt x="2500" y="795"/>
                      <a:pt x="2500" y="681"/>
                    </a:cubicBezTo>
                    <a:cubicBezTo>
                      <a:pt x="2500" y="206"/>
                      <a:pt x="2500" y="206"/>
                      <a:pt x="2500" y="206"/>
                    </a:cubicBezTo>
                    <a:cubicBezTo>
                      <a:pt x="2500" y="92"/>
                      <a:pt x="2408" y="0"/>
                      <a:pt x="2294" y="0"/>
                    </a:cubicBezTo>
                    <a:lnTo>
                      <a:pt x="20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46" name="Freeform 45"/>
              <p:cNvSpPr>
                <a:spLocks noEditPoints="1"/>
              </p:cNvSpPr>
              <p:nvPr/>
            </p:nvSpPr>
            <p:spPr bwMode="invGray">
              <a:xfrm>
                <a:off x="2241" y="2543"/>
                <a:ext cx="1283" cy="409"/>
              </a:xfrm>
              <a:custGeom>
                <a:avLst/>
                <a:gdLst>
                  <a:gd name="T0" fmla="*/ 654 w 2369"/>
                  <a:gd name="T1" fmla="*/ 0 h 755"/>
                  <a:gd name="T2" fmla="*/ 41 w 2369"/>
                  <a:gd name="T3" fmla="*/ 0 h 755"/>
                  <a:gd name="T4" fmla="*/ 0 w 2369"/>
                  <a:gd name="T5" fmla="*/ 41 h 755"/>
                  <a:gd name="T6" fmla="*/ 0 w 2369"/>
                  <a:gd name="T7" fmla="*/ 180 h 755"/>
                  <a:gd name="T8" fmla="*/ 41 w 2369"/>
                  <a:gd name="T9" fmla="*/ 222 h 755"/>
                  <a:gd name="T10" fmla="*/ 654 w 2369"/>
                  <a:gd name="T11" fmla="*/ 222 h 755"/>
                  <a:gd name="T12" fmla="*/ 695 w 2369"/>
                  <a:gd name="T13" fmla="*/ 180 h 755"/>
                  <a:gd name="T14" fmla="*/ 695 w 2369"/>
                  <a:gd name="T15" fmla="*/ 41 h 755"/>
                  <a:gd name="T16" fmla="*/ 654 w 2369"/>
                  <a:gd name="T17" fmla="*/ 0 h 755"/>
                  <a:gd name="T18" fmla="*/ 675 w 2369"/>
                  <a:gd name="T19" fmla="*/ 180 h 755"/>
                  <a:gd name="T20" fmla="*/ 654 w 2369"/>
                  <a:gd name="T21" fmla="*/ 202 h 755"/>
                  <a:gd name="T22" fmla="*/ 41 w 2369"/>
                  <a:gd name="T23" fmla="*/ 202 h 755"/>
                  <a:gd name="T24" fmla="*/ 19 w 2369"/>
                  <a:gd name="T25" fmla="*/ 180 h 755"/>
                  <a:gd name="T26" fmla="*/ 19 w 2369"/>
                  <a:gd name="T27" fmla="*/ 41 h 755"/>
                  <a:gd name="T28" fmla="*/ 41 w 2369"/>
                  <a:gd name="T29" fmla="*/ 19 h 755"/>
                  <a:gd name="T30" fmla="*/ 654 w 2369"/>
                  <a:gd name="T31" fmla="*/ 19 h 755"/>
                  <a:gd name="T32" fmla="*/ 675 w 2369"/>
                  <a:gd name="T33" fmla="*/ 41 h 755"/>
                  <a:gd name="T34" fmla="*/ 675 w 2369"/>
                  <a:gd name="T35" fmla="*/ 180 h 7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755">
                    <a:moveTo>
                      <a:pt x="2228" y="0"/>
                    </a:moveTo>
                    <a:cubicBezTo>
                      <a:pt x="140" y="0"/>
                      <a:pt x="140" y="0"/>
                      <a:pt x="140" y="0"/>
                    </a:cubicBezTo>
                    <a:cubicBezTo>
                      <a:pt x="63" y="0"/>
                      <a:pt x="0" y="63"/>
                      <a:pt x="0" y="140"/>
                    </a:cubicBezTo>
                    <a:cubicBezTo>
                      <a:pt x="0" y="615"/>
                      <a:pt x="0" y="615"/>
                      <a:pt x="0" y="615"/>
                    </a:cubicBezTo>
                    <a:cubicBezTo>
                      <a:pt x="0" y="692"/>
                      <a:pt x="63" y="755"/>
                      <a:pt x="140" y="755"/>
                    </a:cubicBezTo>
                    <a:cubicBezTo>
                      <a:pt x="2228" y="755"/>
                      <a:pt x="2228" y="755"/>
                      <a:pt x="2228" y="755"/>
                    </a:cubicBezTo>
                    <a:cubicBezTo>
                      <a:pt x="2306" y="755"/>
                      <a:pt x="2369" y="692"/>
                      <a:pt x="2369" y="615"/>
                    </a:cubicBezTo>
                    <a:cubicBezTo>
                      <a:pt x="2369" y="140"/>
                      <a:pt x="2369" y="140"/>
                      <a:pt x="2369" y="140"/>
                    </a:cubicBezTo>
                    <a:cubicBezTo>
                      <a:pt x="2369" y="63"/>
                      <a:pt x="2306" y="0"/>
                      <a:pt x="2228" y="0"/>
                    </a:cubicBezTo>
                    <a:close/>
                    <a:moveTo>
                      <a:pt x="2303" y="615"/>
                    </a:moveTo>
                    <a:cubicBezTo>
                      <a:pt x="2303" y="656"/>
                      <a:pt x="2269" y="689"/>
                      <a:pt x="2228" y="689"/>
                    </a:cubicBezTo>
                    <a:cubicBezTo>
                      <a:pt x="140" y="689"/>
                      <a:pt x="140" y="689"/>
                      <a:pt x="140" y="689"/>
                    </a:cubicBezTo>
                    <a:cubicBezTo>
                      <a:pt x="99" y="689"/>
                      <a:pt x="66" y="656"/>
                      <a:pt x="66" y="615"/>
                    </a:cubicBezTo>
                    <a:cubicBezTo>
                      <a:pt x="66" y="140"/>
                      <a:pt x="66" y="140"/>
                      <a:pt x="66" y="140"/>
                    </a:cubicBezTo>
                    <a:cubicBezTo>
                      <a:pt x="66" y="99"/>
                      <a:pt x="99" y="66"/>
                      <a:pt x="140" y="65"/>
                    </a:cubicBezTo>
                    <a:cubicBezTo>
                      <a:pt x="2228" y="65"/>
                      <a:pt x="2228" y="65"/>
                      <a:pt x="2228" y="65"/>
                    </a:cubicBezTo>
                    <a:cubicBezTo>
                      <a:pt x="2269" y="66"/>
                      <a:pt x="2303" y="99"/>
                      <a:pt x="2303" y="140"/>
                    </a:cubicBezTo>
                    <a:lnTo>
                      <a:pt x="2303" y="61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47" name="Freeform 46"/>
              <p:cNvSpPr>
                <a:spLocks/>
              </p:cNvSpPr>
              <p:nvPr/>
            </p:nvSpPr>
            <p:spPr bwMode="invGray">
              <a:xfrm>
                <a:off x="2205" y="1186"/>
                <a:ext cx="1354" cy="1287"/>
              </a:xfrm>
              <a:custGeom>
                <a:avLst/>
                <a:gdLst>
                  <a:gd name="T0" fmla="*/ 61 w 2500"/>
                  <a:gd name="T1" fmla="*/ 0 h 2376"/>
                  <a:gd name="T2" fmla="*/ 0 w 2500"/>
                  <a:gd name="T3" fmla="*/ 61 h 2376"/>
                  <a:gd name="T4" fmla="*/ 0 w 2500"/>
                  <a:gd name="T5" fmla="*/ 636 h 2376"/>
                  <a:gd name="T6" fmla="*/ 61 w 2500"/>
                  <a:gd name="T7" fmla="*/ 697 h 2376"/>
                  <a:gd name="T8" fmla="*/ 673 w 2500"/>
                  <a:gd name="T9" fmla="*/ 697 h 2376"/>
                  <a:gd name="T10" fmla="*/ 733 w 2500"/>
                  <a:gd name="T11" fmla="*/ 636 h 2376"/>
                  <a:gd name="T12" fmla="*/ 733 w 2500"/>
                  <a:gd name="T13" fmla="*/ 61 h 2376"/>
                  <a:gd name="T14" fmla="*/ 673 w 2500"/>
                  <a:gd name="T15" fmla="*/ 0 h 2376"/>
                  <a:gd name="T16" fmla="*/ 61 w 2500"/>
                  <a:gd name="T17" fmla="*/ 0 h 2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2376">
                    <a:moveTo>
                      <a:pt x="206" y="0"/>
                    </a:moveTo>
                    <a:cubicBezTo>
                      <a:pt x="92" y="1"/>
                      <a:pt x="0" y="93"/>
                      <a:pt x="0" y="207"/>
                    </a:cubicBezTo>
                    <a:cubicBezTo>
                      <a:pt x="0" y="2170"/>
                      <a:pt x="0" y="2170"/>
                      <a:pt x="0" y="2170"/>
                    </a:cubicBezTo>
                    <a:cubicBezTo>
                      <a:pt x="0" y="2284"/>
                      <a:pt x="92" y="2376"/>
                      <a:pt x="206" y="2376"/>
                    </a:cubicBezTo>
                    <a:cubicBezTo>
                      <a:pt x="2294" y="2376"/>
                      <a:pt x="2294" y="2376"/>
                      <a:pt x="2294" y="2376"/>
                    </a:cubicBezTo>
                    <a:cubicBezTo>
                      <a:pt x="2408" y="2376"/>
                      <a:pt x="2500" y="2284"/>
                      <a:pt x="2500" y="2170"/>
                    </a:cubicBezTo>
                    <a:cubicBezTo>
                      <a:pt x="2500" y="207"/>
                      <a:pt x="2500" y="207"/>
                      <a:pt x="2500" y="207"/>
                    </a:cubicBezTo>
                    <a:cubicBezTo>
                      <a:pt x="2500" y="93"/>
                      <a:pt x="2408" y="1"/>
                      <a:pt x="2294" y="0"/>
                    </a:cubicBezTo>
                    <a:lnTo>
                      <a:pt x="20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48" name="Freeform 47"/>
              <p:cNvSpPr>
                <a:spLocks noEditPoints="1"/>
              </p:cNvSpPr>
              <p:nvPr/>
            </p:nvSpPr>
            <p:spPr bwMode="invGray">
              <a:xfrm>
                <a:off x="2241" y="1222"/>
                <a:ext cx="1283" cy="1216"/>
              </a:xfrm>
              <a:custGeom>
                <a:avLst/>
                <a:gdLst>
                  <a:gd name="T0" fmla="*/ 654 w 2369"/>
                  <a:gd name="T1" fmla="*/ 0 h 2245"/>
                  <a:gd name="T2" fmla="*/ 41 w 2369"/>
                  <a:gd name="T3" fmla="*/ 0 h 2245"/>
                  <a:gd name="T4" fmla="*/ 0 w 2369"/>
                  <a:gd name="T5" fmla="*/ 41 h 2245"/>
                  <a:gd name="T6" fmla="*/ 0 w 2369"/>
                  <a:gd name="T7" fmla="*/ 617 h 2245"/>
                  <a:gd name="T8" fmla="*/ 41 w 2369"/>
                  <a:gd name="T9" fmla="*/ 659 h 2245"/>
                  <a:gd name="T10" fmla="*/ 654 w 2369"/>
                  <a:gd name="T11" fmla="*/ 659 h 2245"/>
                  <a:gd name="T12" fmla="*/ 695 w 2369"/>
                  <a:gd name="T13" fmla="*/ 617 h 2245"/>
                  <a:gd name="T14" fmla="*/ 695 w 2369"/>
                  <a:gd name="T15" fmla="*/ 41 h 2245"/>
                  <a:gd name="T16" fmla="*/ 654 w 2369"/>
                  <a:gd name="T17" fmla="*/ 0 h 2245"/>
                  <a:gd name="T18" fmla="*/ 675 w 2369"/>
                  <a:gd name="T19" fmla="*/ 617 h 2245"/>
                  <a:gd name="T20" fmla="*/ 654 w 2369"/>
                  <a:gd name="T21" fmla="*/ 639 h 2245"/>
                  <a:gd name="T22" fmla="*/ 41 w 2369"/>
                  <a:gd name="T23" fmla="*/ 639 h 2245"/>
                  <a:gd name="T24" fmla="*/ 19 w 2369"/>
                  <a:gd name="T25" fmla="*/ 617 h 2245"/>
                  <a:gd name="T26" fmla="*/ 19 w 2369"/>
                  <a:gd name="T27" fmla="*/ 41 h 2245"/>
                  <a:gd name="T28" fmla="*/ 41 w 2369"/>
                  <a:gd name="T29" fmla="*/ 19 h 2245"/>
                  <a:gd name="T30" fmla="*/ 654 w 2369"/>
                  <a:gd name="T31" fmla="*/ 19 h 2245"/>
                  <a:gd name="T32" fmla="*/ 675 w 2369"/>
                  <a:gd name="T33" fmla="*/ 41 h 2245"/>
                  <a:gd name="T34" fmla="*/ 675 w 2369"/>
                  <a:gd name="T35" fmla="*/ 617 h 2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2245">
                    <a:moveTo>
                      <a:pt x="2228" y="0"/>
                    </a:moveTo>
                    <a:cubicBezTo>
                      <a:pt x="140" y="0"/>
                      <a:pt x="140" y="0"/>
                      <a:pt x="140" y="0"/>
                    </a:cubicBezTo>
                    <a:cubicBezTo>
                      <a:pt x="63" y="0"/>
                      <a:pt x="0" y="63"/>
                      <a:pt x="0" y="141"/>
                    </a:cubicBezTo>
                    <a:cubicBezTo>
                      <a:pt x="0" y="2104"/>
                      <a:pt x="0" y="2104"/>
                      <a:pt x="0" y="2104"/>
                    </a:cubicBezTo>
                    <a:cubicBezTo>
                      <a:pt x="0" y="2182"/>
                      <a:pt x="63" y="2245"/>
                      <a:pt x="140" y="2245"/>
                    </a:cubicBezTo>
                    <a:cubicBezTo>
                      <a:pt x="2228" y="2245"/>
                      <a:pt x="2228" y="2245"/>
                      <a:pt x="2228" y="2245"/>
                    </a:cubicBezTo>
                    <a:cubicBezTo>
                      <a:pt x="2306" y="2245"/>
                      <a:pt x="2369" y="2182"/>
                      <a:pt x="2369" y="2104"/>
                    </a:cubicBezTo>
                    <a:cubicBezTo>
                      <a:pt x="2369" y="141"/>
                      <a:pt x="2369" y="141"/>
                      <a:pt x="2369" y="141"/>
                    </a:cubicBezTo>
                    <a:cubicBezTo>
                      <a:pt x="2369" y="63"/>
                      <a:pt x="2306" y="0"/>
                      <a:pt x="2228" y="0"/>
                    </a:cubicBezTo>
                    <a:close/>
                    <a:moveTo>
                      <a:pt x="2303" y="2104"/>
                    </a:moveTo>
                    <a:cubicBezTo>
                      <a:pt x="2303" y="2145"/>
                      <a:pt x="2269" y="2179"/>
                      <a:pt x="2228" y="2179"/>
                    </a:cubicBezTo>
                    <a:cubicBezTo>
                      <a:pt x="140" y="2179"/>
                      <a:pt x="140" y="2179"/>
                      <a:pt x="140" y="2179"/>
                    </a:cubicBezTo>
                    <a:cubicBezTo>
                      <a:pt x="99" y="2179"/>
                      <a:pt x="66" y="2145"/>
                      <a:pt x="66" y="2104"/>
                    </a:cubicBezTo>
                    <a:cubicBezTo>
                      <a:pt x="66" y="141"/>
                      <a:pt x="66" y="141"/>
                      <a:pt x="66" y="141"/>
                    </a:cubicBezTo>
                    <a:cubicBezTo>
                      <a:pt x="66" y="100"/>
                      <a:pt x="99" y="66"/>
                      <a:pt x="140" y="66"/>
                    </a:cubicBezTo>
                    <a:cubicBezTo>
                      <a:pt x="2228" y="66"/>
                      <a:pt x="2228" y="66"/>
                      <a:pt x="2228" y="66"/>
                    </a:cubicBezTo>
                    <a:cubicBezTo>
                      <a:pt x="2269" y="66"/>
                      <a:pt x="2303" y="100"/>
                      <a:pt x="2303" y="141"/>
                    </a:cubicBezTo>
                    <a:lnTo>
                      <a:pt x="2303" y="2104"/>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49" name="Freeform 48"/>
              <p:cNvSpPr>
                <a:spLocks/>
              </p:cNvSpPr>
              <p:nvPr/>
            </p:nvSpPr>
            <p:spPr bwMode="invGray">
              <a:xfrm>
                <a:off x="2359" y="2636"/>
                <a:ext cx="124" cy="223"/>
              </a:xfrm>
              <a:custGeom>
                <a:avLst/>
                <a:gdLst>
                  <a:gd name="T0" fmla="*/ 124 w 124"/>
                  <a:gd name="T1" fmla="*/ 191 h 223"/>
                  <a:gd name="T2" fmla="*/ 91 w 124"/>
                  <a:gd name="T3" fmla="*/ 223 h 223"/>
                  <a:gd name="T4" fmla="*/ 34 w 124"/>
                  <a:gd name="T5" fmla="*/ 223 h 223"/>
                  <a:gd name="T6" fmla="*/ 0 w 124"/>
                  <a:gd name="T7" fmla="*/ 191 h 223"/>
                  <a:gd name="T8" fmla="*/ 0 w 124"/>
                  <a:gd name="T9" fmla="*/ 0 h 223"/>
                  <a:gd name="T10" fmla="*/ 51 w 124"/>
                  <a:gd name="T11" fmla="*/ 0 h 223"/>
                  <a:gd name="T12" fmla="*/ 51 w 124"/>
                  <a:gd name="T13" fmla="*/ 181 h 223"/>
                  <a:gd name="T14" fmla="*/ 73 w 124"/>
                  <a:gd name="T15" fmla="*/ 181 h 223"/>
                  <a:gd name="T16" fmla="*/ 73 w 124"/>
                  <a:gd name="T17" fmla="*/ 0 h 223"/>
                  <a:gd name="T18" fmla="*/ 124 w 124"/>
                  <a:gd name="T19" fmla="*/ 0 h 223"/>
                  <a:gd name="T20" fmla="*/ 124 w 124"/>
                  <a:gd name="T21" fmla="*/ 191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223">
                    <a:moveTo>
                      <a:pt x="124" y="191"/>
                    </a:moveTo>
                    <a:lnTo>
                      <a:pt x="91" y="223"/>
                    </a:lnTo>
                    <a:lnTo>
                      <a:pt x="34" y="223"/>
                    </a:lnTo>
                    <a:lnTo>
                      <a:pt x="0" y="191"/>
                    </a:lnTo>
                    <a:lnTo>
                      <a:pt x="0" y="0"/>
                    </a:lnTo>
                    <a:lnTo>
                      <a:pt x="51" y="0"/>
                    </a:lnTo>
                    <a:lnTo>
                      <a:pt x="51" y="181"/>
                    </a:lnTo>
                    <a:lnTo>
                      <a:pt x="73" y="181"/>
                    </a:lnTo>
                    <a:lnTo>
                      <a:pt x="73" y="0"/>
                    </a:lnTo>
                    <a:lnTo>
                      <a:pt x="124" y="0"/>
                    </a:lnTo>
                    <a:lnTo>
                      <a:pt x="124"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50" name="Rectangle 49"/>
              <p:cNvSpPr>
                <a:spLocks noChangeArrowheads="1"/>
              </p:cNvSpPr>
              <p:nvPr/>
            </p:nvSpPr>
            <p:spPr bwMode="invGray">
              <a:xfrm>
                <a:off x="2503" y="2817"/>
                <a:ext cx="49"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prstClr val="black"/>
                  </a:solidFill>
                  <a:effectLst/>
                  <a:uLnTx/>
                  <a:uFillTx/>
                  <a:latin typeface="Adobe Garamond Pro" panose="02020502060506020403" pitchFamily="18" charset="0"/>
                  <a:ea typeface="+mn-ea"/>
                  <a:cs typeface="+mn-cs"/>
                </a:endParaRPr>
              </a:p>
            </p:txBody>
          </p:sp>
          <p:sp>
            <p:nvSpPr>
              <p:cNvPr id="51" name="Freeform 50"/>
              <p:cNvSpPr>
                <a:spLocks/>
              </p:cNvSpPr>
              <p:nvPr/>
            </p:nvSpPr>
            <p:spPr bwMode="invGray">
              <a:xfrm>
                <a:off x="2573" y="2636"/>
                <a:ext cx="123" cy="223"/>
              </a:xfrm>
              <a:custGeom>
                <a:avLst/>
                <a:gdLst>
                  <a:gd name="T0" fmla="*/ 87 w 123"/>
                  <a:gd name="T1" fmla="*/ 0 h 223"/>
                  <a:gd name="T2" fmla="*/ 123 w 123"/>
                  <a:gd name="T3" fmla="*/ 33 h 223"/>
                  <a:gd name="T4" fmla="*/ 123 w 123"/>
                  <a:gd name="T5" fmla="*/ 73 h 223"/>
                  <a:gd name="T6" fmla="*/ 72 w 123"/>
                  <a:gd name="T7" fmla="*/ 73 h 223"/>
                  <a:gd name="T8" fmla="*/ 72 w 123"/>
                  <a:gd name="T9" fmla="*/ 43 h 223"/>
                  <a:gd name="T10" fmla="*/ 51 w 123"/>
                  <a:gd name="T11" fmla="*/ 43 h 223"/>
                  <a:gd name="T12" fmla="*/ 51 w 123"/>
                  <a:gd name="T13" fmla="*/ 88 h 223"/>
                  <a:gd name="T14" fmla="*/ 88 w 123"/>
                  <a:gd name="T15" fmla="*/ 91 h 223"/>
                  <a:gd name="T16" fmla="*/ 123 w 123"/>
                  <a:gd name="T17" fmla="*/ 123 h 223"/>
                  <a:gd name="T18" fmla="*/ 123 w 123"/>
                  <a:gd name="T19" fmla="*/ 191 h 223"/>
                  <a:gd name="T20" fmla="*/ 90 w 123"/>
                  <a:gd name="T21" fmla="*/ 223 h 223"/>
                  <a:gd name="T22" fmla="*/ 33 w 123"/>
                  <a:gd name="T23" fmla="*/ 223 h 223"/>
                  <a:gd name="T24" fmla="*/ 0 w 123"/>
                  <a:gd name="T25" fmla="*/ 191 h 223"/>
                  <a:gd name="T26" fmla="*/ 0 w 123"/>
                  <a:gd name="T27" fmla="*/ 152 h 223"/>
                  <a:gd name="T28" fmla="*/ 51 w 123"/>
                  <a:gd name="T29" fmla="*/ 152 h 223"/>
                  <a:gd name="T30" fmla="*/ 51 w 123"/>
                  <a:gd name="T31" fmla="*/ 181 h 223"/>
                  <a:gd name="T32" fmla="*/ 72 w 123"/>
                  <a:gd name="T33" fmla="*/ 181 h 223"/>
                  <a:gd name="T34" fmla="*/ 72 w 123"/>
                  <a:gd name="T35" fmla="*/ 134 h 223"/>
                  <a:gd name="T36" fmla="*/ 36 w 123"/>
                  <a:gd name="T37" fmla="*/ 132 h 223"/>
                  <a:gd name="T38" fmla="*/ 0 w 123"/>
                  <a:gd name="T39" fmla="*/ 100 h 223"/>
                  <a:gd name="T40" fmla="*/ 0 w 123"/>
                  <a:gd name="T41" fmla="*/ 33 h 223"/>
                  <a:gd name="T42" fmla="*/ 34 w 123"/>
                  <a:gd name="T43" fmla="*/ 0 h 223"/>
                  <a:gd name="T44" fmla="*/ 87 w 123"/>
                  <a:gd name="T45" fmla="*/ 0 h 2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3" h="223">
                    <a:moveTo>
                      <a:pt x="87" y="0"/>
                    </a:moveTo>
                    <a:lnTo>
                      <a:pt x="123" y="33"/>
                    </a:lnTo>
                    <a:lnTo>
                      <a:pt x="123" y="73"/>
                    </a:lnTo>
                    <a:lnTo>
                      <a:pt x="72" y="73"/>
                    </a:lnTo>
                    <a:lnTo>
                      <a:pt x="72" y="43"/>
                    </a:lnTo>
                    <a:lnTo>
                      <a:pt x="51" y="43"/>
                    </a:lnTo>
                    <a:lnTo>
                      <a:pt x="51" y="88"/>
                    </a:lnTo>
                    <a:lnTo>
                      <a:pt x="88" y="91"/>
                    </a:lnTo>
                    <a:lnTo>
                      <a:pt x="123" y="123"/>
                    </a:lnTo>
                    <a:lnTo>
                      <a:pt x="123" y="191"/>
                    </a:lnTo>
                    <a:lnTo>
                      <a:pt x="90" y="223"/>
                    </a:lnTo>
                    <a:lnTo>
                      <a:pt x="33" y="223"/>
                    </a:lnTo>
                    <a:lnTo>
                      <a:pt x="0" y="191"/>
                    </a:lnTo>
                    <a:lnTo>
                      <a:pt x="0" y="152"/>
                    </a:lnTo>
                    <a:lnTo>
                      <a:pt x="51" y="152"/>
                    </a:lnTo>
                    <a:lnTo>
                      <a:pt x="51" y="181"/>
                    </a:lnTo>
                    <a:lnTo>
                      <a:pt x="72" y="181"/>
                    </a:lnTo>
                    <a:lnTo>
                      <a:pt x="72" y="134"/>
                    </a:lnTo>
                    <a:lnTo>
                      <a:pt x="36" y="132"/>
                    </a:lnTo>
                    <a:lnTo>
                      <a:pt x="0" y="100"/>
                    </a:lnTo>
                    <a:lnTo>
                      <a:pt x="0" y="33"/>
                    </a:lnTo>
                    <a:lnTo>
                      <a:pt x="34"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52" name="Rectangle 51"/>
              <p:cNvSpPr>
                <a:spLocks noChangeArrowheads="1"/>
              </p:cNvSpPr>
              <p:nvPr/>
            </p:nvSpPr>
            <p:spPr bwMode="invGray">
              <a:xfrm>
                <a:off x="2713" y="2817"/>
                <a:ext cx="54"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prstClr val="black"/>
                  </a:solidFill>
                  <a:effectLst/>
                  <a:uLnTx/>
                  <a:uFillTx/>
                  <a:latin typeface="Adobe Garamond Pro" panose="02020502060506020403" pitchFamily="18" charset="0"/>
                  <a:ea typeface="+mn-ea"/>
                  <a:cs typeface="+mn-cs"/>
                </a:endParaRPr>
              </a:p>
            </p:txBody>
          </p:sp>
          <p:sp>
            <p:nvSpPr>
              <p:cNvPr id="53" name="Freeform 52"/>
              <p:cNvSpPr>
                <a:spLocks noEditPoints="1"/>
              </p:cNvSpPr>
              <p:nvPr/>
            </p:nvSpPr>
            <p:spPr bwMode="invGray">
              <a:xfrm>
                <a:off x="2787" y="2636"/>
                <a:ext cx="138" cy="223"/>
              </a:xfrm>
              <a:custGeom>
                <a:avLst/>
                <a:gdLst>
                  <a:gd name="T0" fmla="*/ 80 w 138"/>
                  <a:gd name="T1" fmla="*/ 140 h 223"/>
                  <a:gd name="T2" fmla="*/ 58 w 138"/>
                  <a:gd name="T3" fmla="*/ 140 h 223"/>
                  <a:gd name="T4" fmla="*/ 66 w 138"/>
                  <a:gd name="T5" fmla="*/ 48 h 223"/>
                  <a:gd name="T6" fmla="*/ 71 w 138"/>
                  <a:gd name="T7" fmla="*/ 48 h 223"/>
                  <a:gd name="T8" fmla="*/ 80 w 138"/>
                  <a:gd name="T9" fmla="*/ 140 h 223"/>
                  <a:gd name="T10" fmla="*/ 105 w 138"/>
                  <a:gd name="T11" fmla="*/ 0 h 223"/>
                  <a:gd name="T12" fmla="*/ 31 w 138"/>
                  <a:gd name="T13" fmla="*/ 0 h 223"/>
                  <a:gd name="T14" fmla="*/ 0 w 138"/>
                  <a:gd name="T15" fmla="*/ 223 h 223"/>
                  <a:gd name="T16" fmla="*/ 49 w 138"/>
                  <a:gd name="T17" fmla="*/ 223 h 223"/>
                  <a:gd name="T18" fmla="*/ 54 w 138"/>
                  <a:gd name="T19" fmla="*/ 182 h 223"/>
                  <a:gd name="T20" fmla="*/ 84 w 138"/>
                  <a:gd name="T21" fmla="*/ 182 h 223"/>
                  <a:gd name="T22" fmla="*/ 88 w 138"/>
                  <a:gd name="T23" fmla="*/ 223 h 223"/>
                  <a:gd name="T24" fmla="*/ 138 w 138"/>
                  <a:gd name="T25" fmla="*/ 223 h 223"/>
                  <a:gd name="T26" fmla="*/ 105 w 138"/>
                  <a:gd name="T27" fmla="*/ 0 h 2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223">
                    <a:moveTo>
                      <a:pt x="80" y="140"/>
                    </a:moveTo>
                    <a:lnTo>
                      <a:pt x="58" y="140"/>
                    </a:lnTo>
                    <a:lnTo>
                      <a:pt x="66" y="48"/>
                    </a:lnTo>
                    <a:lnTo>
                      <a:pt x="71" y="48"/>
                    </a:lnTo>
                    <a:lnTo>
                      <a:pt x="80" y="140"/>
                    </a:lnTo>
                    <a:close/>
                    <a:moveTo>
                      <a:pt x="105" y="0"/>
                    </a:moveTo>
                    <a:lnTo>
                      <a:pt x="31" y="0"/>
                    </a:lnTo>
                    <a:lnTo>
                      <a:pt x="0" y="223"/>
                    </a:lnTo>
                    <a:lnTo>
                      <a:pt x="49" y="223"/>
                    </a:lnTo>
                    <a:lnTo>
                      <a:pt x="54" y="182"/>
                    </a:lnTo>
                    <a:lnTo>
                      <a:pt x="84" y="182"/>
                    </a:lnTo>
                    <a:lnTo>
                      <a:pt x="88" y="223"/>
                    </a:lnTo>
                    <a:lnTo>
                      <a:pt x="138" y="223"/>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54" name="Freeform 53"/>
              <p:cNvSpPr>
                <a:spLocks noEditPoints="1"/>
              </p:cNvSpPr>
              <p:nvPr/>
            </p:nvSpPr>
            <p:spPr bwMode="invGray">
              <a:xfrm>
                <a:off x="2946" y="2636"/>
                <a:ext cx="122" cy="223"/>
              </a:xfrm>
              <a:custGeom>
                <a:avLst/>
                <a:gdLst>
                  <a:gd name="T0" fmla="*/ 72 w 122"/>
                  <a:gd name="T1" fmla="*/ 43 h 223"/>
                  <a:gd name="T2" fmla="*/ 72 w 122"/>
                  <a:gd name="T3" fmla="*/ 93 h 223"/>
                  <a:gd name="T4" fmla="*/ 51 w 122"/>
                  <a:gd name="T5" fmla="*/ 93 h 223"/>
                  <a:gd name="T6" fmla="*/ 51 w 122"/>
                  <a:gd name="T7" fmla="*/ 43 h 223"/>
                  <a:gd name="T8" fmla="*/ 72 w 122"/>
                  <a:gd name="T9" fmla="*/ 43 h 223"/>
                  <a:gd name="T10" fmla="*/ 122 w 122"/>
                  <a:gd name="T11" fmla="*/ 33 h 223"/>
                  <a:gd name="T12" fmla="*/ 87 w 122"/>
                  <a:gd name="T13" fmla="*/ 0 h 223"/>
                  <a:gd name="T14" fmla="*/ 0 w 122"/>
                  <a:gd name="T15" fmla="*/ 0 h 223"/>
                  <a:gd name="T16" fmla="*/ 0 w 122"/>
                  <a:gd name="T17" fmla="*/ 223 h 223"/>
                  <a:gd name="T18" fmla="*/ 51 w 122"/>
                  <a:gd name="T19" fmla="*/ 223 h 223"/>
                  <a:gd name="T20" fmla="*/ 51 w 122"/>
                  <a:gd name="T21" fmla="*/ 134 h 223"/>
                  <a:gd name="T22" fmla="*/ 72 w 122"/>
                  <a:gd name="T23" fmla="*/ 134 h 223"/>
                  <a:gd name="T24" fmla="*/ 72 w 122"/>
                  <a:gd name="T25" fmla="*/ 223 h 223"/>
                  <a:gd name="T26" fmla="*/ 122 w 122"/>
                  <a:gd name="T27" fmla="*/ 223 h 223"/>
                  <a:gd name="T28" fmla="*/ 122 w 122"/>
                  <a:gd name="T29" fmla="*/ 134 h 223"/>
                  <a:gd name="T30" fmla="*/ 96 w 122"/>
                  <a:gd name="T31" fmla="*/ 113 h 223"/>
                  <a:gd name="T32" fmla="*/ 122 w 122"/>
                  <a:gd name="T33" fmla="*/ 91 h 223"/>
                  <a:gd name="T34" fmla="*/ 122 w 122"/>
                  <a:gd name="T35" fmla="*/ 3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2" h="223">
                    <a:moveTo>
                      <a:pt x="72" y="43"/>
                    </a:moveTo>
                    <a:lnTo>
                      <a:pt x="72" y="93"/>
                    </a:lnTo>
                    <a:lnTo>
                      <a:pt x="51" y="93"/>
                    </a:lnTo>
                    <a:lnTo>
                      <a:pt x="51" y="43"/>
                    </a:lnTo>
                    <a:lnTo>
                      <a:pt x="72" y="43"/>
                    </a:lnTo>
                    <a:close/>
                    <a:moveTo>
                      <a:pt x="122" y="33"/>
                    </a:moveTo>
                    <a:lnTo>
                      <a:pt x="87" y="0"/>
                    </a:lnTo>
                    <a:lnTo>
                      <a:pt x="0" y="0"/>
                    </a:lnTo>
                    <a:lnTo>
                      <a:pt x="0" y="223"/>
                    </a:lnTo>
                    <a:lnTo>
                      <a:pt x="51" y="223"/>
                    </a:lnTo>
                    <a:lnTo>
                      <a:pt x="51" y="134"/>
                    </a:lnTo>
                    <a:lnTo>
                      <a:pt x="72" y="134"/>
                    </a:lnTo>
                    <a:lnTo>
                      <a:pt x="72" y="223"/>
                    </a:lnTo>
                    <a:lnTo>
                      <a:pt x="122" y="223"/>
                    </a:lnTo>
                    <a:lnTo>
                      <a:pt x="122" y="134"/>
                    </a:lnTo>
                    <a:lnTo>
                      <a:pt x="96" y="113"/>
                    </a:lnTo>
                    <a:lnTo>
                      <a:pt x="122" y="91"/>
                    </a:lnTo>
                    <a:lnTo>
                      <a:pt x="122"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55" name="Freeform 54"/>
              <p:cNvSpPr>
                <a:spLocks/>
              </p:cNvSpPr>
              <p:nvPr/>
            </p:nvSpPr>
            <p:spPr bwMode="invGray">
              <a:xfrm>
                <a:off x="3094" y="2636"/>
                <a:ext cx="159" cy="223"/>
              </a:xfrm>
              <a:custGeom>
                <a:avLst/>
                <a:gdLst>
                  <a:gd name="T0" fmla="*/ 159 w 159"/>
                  <a:gd name="T1" fmla="*/ 223 h 223"/>
                  <a:gd name="T2" fmla="*/ 112 w 159"/>
                  <a:gd name="T3" fmla="*/ 223 h 223"/>
                  <a:gd name="T4" fmla="*/ 112 w 159"/>
                  <a:gd name="T5" fmla="*/ 82 h 223"/>
                  <a:gd name="T6" fmla="*/ 110 w 159"/>
                  <a:gd name="T7" fmla="*/ 82 h 223"/>
                  <a:gd name="T8" fmla="*/ 89 w 159"/>
                  <a:gd name="T9" fmla="*/ 223 h 223"/>
                  <a:gd name="T10" fmla="*/ 70 w 159"/>
                  <a:gd name="T11" fmla="*/ 223 h 223"/>
                  <a:gd name="T12" fmla="*/ 48 w 159"/>
                  <a:gd name="T13" fmla="*/ 82 h 223"/>
                  <a:gd name="T14" fmla="*/ 46 w 159"/>
                  <a:gd name="T15" fmla="*/ 82 h 223"/>
                  <a:gd name="T16" fmla="*/ 46 w 159"/>
                  <a:gd name="T17" fmla="*/ 223 h 223"/>
                  <a:gd name="T18" fmla="*/ 0 w 159"/>
                  <a:gd name="T19" fmla="*/ 223 h 223"/>
                  <a:gd name="T20" fmla="*/ 0 w 159"/>
                  <a:gd name="T21" fmla="*/ 0 h 223"/>
                  <a:gd name="T22" fmla="*/ 60 w 159"/>
                  <a:gd name="T23" fmla="*/ 0 h 223"/>
                  <a:gd name="T24" fmla="*/ 78 w 159"/>
                  <a:gd name="T25" fmla="*/ 108 h 223"/>
                  <a:gd name="T26" fmla="*/ 82 w 159"/>
                  <a:gd name="T27" fmla="*/ 108 h 223"/>
                  <a:gd name="T28" fmla="*/ 99 w 159"/>
                  <a:gd name="T29" fmla="*/ 0 h 223"/>
                  <a:gd name="T30" fmla="*/ 159 w 159"/>
                  <a:gd name="T31" fmla="*/ 0 h 223"/>
                  <a:gd name="T32" fmla="*/ 159 w 159"/>
                  <a:gd name="T33" fmla="*/ 223 h 2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 h="223">
                    <a:moveTo>
                      <a:pt x="159" y="223"/>
                    </a:moveTo>
                    <a:lnTo>
                      <a:pt x="112" y="223"/>
                    </a:lnTo>
                    <a:lnTo>
                      <a:pt x="112" y="82"/>
                    </a:lnTo>
                    <a:lnTo>
                      <a:pt x="110" y="82"/>
                    </a:lnTo>
                    <a:lnTo>
                      <a:pt x="89" y="223"/>
                    </a:lnTo>
                    <a:lnTo>
                      <a:pt x="70" y="223"/>
                    </a:lnTo>
                    <a:lnTo>
                      <a:pt x="48" y="82"/>
                    </a:lnTo>
                    <a:lnTo>
                      <a:pt x="46" y="82"/>
                    </a:lnTo>
                    <a:lnTo>
                      <a:pt x="46" y="223"/>
                    </a:lnTo>
                    <a:lnTo>
                      <a:pt x="0" y="223"/>
                    </a:lnTo>
                    <a:lnTo>
                      <a:pt x="0" y="0"/>
                    </a:lnTo>
                    <a:lnTo>
                      <a:pt x="60" y="0"/>
                    </a:lnTo>
                    <a:lnTo>
                      <a:pt x="78" y="108"/>
                    </a:lnTo>
                    <a:lnTo>
                      <a:pt x="82" y="108"/>
                    </a:lnTo>
                    <a:lnTo>
                      <a:pt x="99" y="0"/>
                    </a:lnTo>
                    <a:lnTo>
                      <a:pt x="159" y="0"/>
                    </a:lnTo>
                    <a:lnTo>
                      <a:pt x="159"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56" name="Freeform 55"/>
              <p:cNvSpPr>
                <a:spLocks/>
              </p:cNvSpPr>
              <p:nvPr/>
            </p:nvSpPr>
            <p:spPr bwMode="invGray">
              <a:xfrm>
                <a:off x="3274" y="2636"/>
                <a:ext cx="139" cy="223"/>
              </a:xfrm>
              <a:custGeom>
                <a:avLst/>
                <a:gdLst>
                  <a:gd name="T0" fmla="*/ 95 w 139"/>
                  <a:gd name="T1" fmla="*/ 130 h 223"/>
                  <a:gd name="T2" fmla="*/ 95 w 139"/>
                  <a:gd name="T3" fmla="*/ 223 h 223"/>
                  <a:gd name="T4" fmla="*/ 44 w 139"/>
                  <a:gd name="T5" fmla="*/ 223 h 223"/>
                  <a:gd name="T6" fmla="*/ 44 w 139"/>
                  <a:gd name="T7" fmla="*/ 130 h 223"/>
                  <a:gd name="T8" fmla="*/ 0 w 139"/>
                  <a:gd name="T9" fmla="*/ 0 h 223"/>
                  <a:gd name="T10" fmla="*/ 51 w 139"/>
                  <a:gd name="T11" fmla="*/ 0 h 223"/>
                  <a:gd name="T12" fmla="*/ 69 w 139"/>
                  <a:gd name="T13" fmla="*/ 81 h 223"/>
                  <a:gd name="T14" fmla="*/ 70 w 139"/>
                  <a:gd name="T15" fmla="*/ 81 h 223"/>
                  <a:gd name="T16" fmla="*/ 88 w 139"/>
                  <a:gd name="T17" fmla="*/ 0 h 223"/>
                  <a:gd name="T18" fmla="*/ 139 w 139"/>
                  <a:gd name="T19" fmla="*/ 0 h 223"/>
                  <a:gd name="T20" fmla="*/ 95 w 139"/>
                  <a:gd name="T21" fmla="*/ 13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9" h="223">
                    <a:moveTo>
                      <a:pt x="95" y="130"/>
                    </a:moveTo>
                    <a:lnTo>
                      <a:pt x="95" y="223"/>
                    </a:lnTo>
                    <a:lnTo>
                      <a:pt x="44" y="223"/>
                    </a:lnTo>
                    <a:lnTo>
                      <a:pt x="44" y="130"/>
                    </a:lnTo>
                    <a:lnTo>
                      <a:pt x="0" y="0"/>
                    </a:lnTo>
                    <a:lnTo>
                      <a:pt x="51" y="0"/>
                    </a:lnTo>
                    <a:lnTo>
                      <a:pt x="69" y="81"/>
                    </a:lnTo>
                    <a:lnTo>
                      <a:pt x="70" y="81"/>
                    </a:lnTo>
                    <a:lnTo>
                      <a:pt x="88" y="0"/>
                    </a:lnTo>
                    <a:lnTo>
                      <a:pt x="139" y="0"/>
                    </a:lnTo>
                    <a:lnTo>
                      <a:pt x="95"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57" name="Freeform 56"/>
              <p:cNvSpPr>
                <a:spLocks/>
              </p:cNvSpPr>
              <p:nvPr/>
            </p:nvSpPr>
            <p:spPr bwMode="invGray">
              <a:xfrm>
                <a:off x="2371" y="1344"/>
                <a:ext cx="1022" cy="971"/>
              </a:xfrm>
              <a:custGeom>
                <a:avLst/>
                <a:gdLst>
                  <a:gd name="T0" fmla="*/ 827 w 1022"/>
                  <a:gd name="T1" fmla="*/ 971 h 971"/>
                  <a:gd name="T2" fmla="*/ 511 w 1022"/>
                  <a:gd name="T3" fmla="*/ 741 h 971"/>
                  <a:gd name="T4" fmla="*/ 196 w 1022"/>
                  <a:gd name="T5" fmla="*/ 971 h 971"/>
                  <a:gd name="T6" fmla="*/ 316 w 1022"/>
                  <a:gd name="T7" fmla="*/ 600 h 971"/>
                  <a:gd name="T8" fmla="*/ 0 w 1022"/>
                  <a:gd name="T9" fmla="*/ 371 h 971"/>
                  <a:gd name="T10" fmla="*/ 391 w 1022"/>
                  <a:gd name="T11" fmla="*/ 371 h 971"/>
                  <a:gd name="T12" fmla="*/ 511 w 1022"/>
                  <a:gd name="T13" fmla="*/ 0 h 971"/>
                  <a:gd name="T14" fmla="*/ 632 w 1022"/>
                  <a:gd name="T15" fmla="*/ 371 h 971"/>
                  <a:gd name="T16" fmla="*/ 1022 w 1022"/>
                  <a:gd name="T17" fmla="*/ 371 h 971"/>
                  <a:gd name="T18" fmla="*/ 706 w 1022"/>
                  <a:gd name="T19" fmla="*/ 600 h 971"/>
                  <a:gd name="T20" fmla="*/ 827 w 1022"/>
                  <a:gd name="T21" fmla="*/ 971 h 971"/>
                  <a:gd name="T22" fmla="*/ 827 w 1022"/>
                  <a:gd name="T23" fmla="*/ 971 h 9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2" h="971">
                    <a:moveTo>
                      <a:pt x="827" y="971"/>
                    </a:moveTo>
                    <a:lnTo>
                      <a:pt x="511" y="741"/>
                    </a:lnTo>
                    <a:lnTo>
                      <a:pt x="196" y="971"/>
                    </a:lnTo>
                    <a:lnTo>
                      <a:pt x="316" y="600"/>
                    </a:lnTo>
                    <a:lnTo>
                      <a:pt x="0" y="371"/>
                    </a:lnTo>
                    <a:lnTo>
                      <a:pt x="391" y="371"/>
                    </a:lnTo>
                    <a:lnTo>
                      <a:pt x="511" y="0"/>
                    </a:lnTo>
                    <a:lnTo>
                      <a:pt x="632" y="371"/>
                    </a:lnTo>
                    <a:lnTo>
                      <a:pt x="1022" y="371"/>
                    </a:lnTo>
                    <a:lnTo>
                      <a:pt x="706" y="600"/>
                    </a:lnTo>
                    <a:lnTo>
                      <a:pt x="827" y="971"/>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58" name="Freeform 57"/>
              <p:cNvSpPr>
                <a:spLocks/>
              </p:cNvSpPr>
              <p:nvPr/>
            </p:nvSpPr>
            <p:spPr bwMode="invGray">
              <a:xfrm>
                <a:off x="2486" y="1463"/>
                <a:ext cx="793" cy="755"/>
              </a:xfrm>
              <a:custGeom>
                <a:avLst/>
                <a:gdLst>
                  <a:gd name="T0" fmla="*/ 641 w 793"/>
                  <a:gd name="T1" fmla="*/ 755 h 755"/>
                  <a:gd name="T2" fmla="*/ 396 w 793"/>
                  <a:gd name="T3" fmla="*/ 577 h 755"/>
                  <a:gd name="T4" fmla="*/ 151 w 793"/>
                  <a:gd name="T5" fmla="*/ 755 h 755"/>
                  <a:gd name="T6" fmla="*/ 245 w 793"/>
                  <a:gd name="T7" fmla="*/ 467 h 755"/>
                  <a:gd name="T8" fmla="*/ 0 w 793"/>
                  <a:gd name="T9" fmla="*/ 288 h 755"/>
                  <a:gd name="T10" fmla="*/ 303 w 793"/>
                  <a:gd name="T11" fmla="*/ 288 h 755"/>
                  <a:gd name="T12" fmla="*/ 396 w 793"/>
                  <a:gd name="T13" fmla="*/ 0 h 755"/>
                  <a:gd name="T14" fmla="*/ 490 w 793"/>
                  <a:gd name="T15" fmla="*/ 288 h 755"/>
                  <a:gd name="T16" fmla="*/ 793 w 793"/>
                  <a:gd name="T17" fmla="*/ 288 h 755"/>
                  <a:gd name="T18" fmla="*/ 548 w 793"/>
                  <a:gd name="T19" fmla="*/ 467 h 755"/>
                  <a:gd name="T20" fmla="*/ 641 w 793"/>
                  <a:gd name="T21" fmla="*/ 755 h 755"/>
                  <a:gd name="T22" fmla="*/ 641 w 793"/>
                  <a:gd name="T23" fmla="*/ 755 h 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3" h="755">
                    <a:moveTo>
                      <a:pt x="641" y="755"/>
                    </a:moveTo>
                    <a:lnTo>
                      <a:pt x="396" y="577"/>
                    </a:lnTo>
                    <a:lnTo>
                      <a:pt x="151" y="755"/>
                    </a:lnTo>
                    <a:lnTo>
                      <a:pt x="245" y="467"/>
                    </a:lnTo>
                    <a:lnTo>
                      <a:pt x="0" y="288"/>
                    </a:lnTo>
                    <a:lnTo>
                      <a:pt x="303" y="288"/>
                    </a:lnTo>
                    <a:lnTo>
                      <a:pt x="396" y="0"/>
                    </a:lnTo>
                    <a:lnTo>
                      <a:pt x="490" y="288"/>
                    </a:lnTo>
                    <a:lnTo>
                      <a:pt x="793" y="288"/>
                    </a:lnTo>
                    <a:lnTo>
                      <a:pt x="548" y="467"/>
                    </a:lnTo>
                    <a:lnTo>
                      <a:pt x="641" y="75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59" name="Freeform 58"/>
              <p:cNvSpPr>
                <a:spLocks/>
              </p:cNvSpPr>
              <p:nvPr/>
            </p:nvSpPr>
            <p:spPr bwMode="invGray">
              <a:xfrm>
                <a:off x="2595" y="1579"/>
                <a:ext cx="574" cy="545"/>
              </a:xfrm>
              <a:custGeom>
                <a:avLst/>
                <a:gdLst>
                  <a:gd name="T0" fmla="*/ 287 w 574"/>
                  <a:gd name="T1" fmla="*/ 0 h 545"/>
                  <a:gd name="T2" fmla="*/ 355 w 574"/>
                  <a:gd name="T3" fmla="*/ 208 h 545"/>
                  <a:gd name="T4" fmla="*/ 574 w 574"/>
                  <a:gd name="T5" fmla="*/ 208 h 545"/>
                  <a:gd name="T6" fmla="*/ 396 w 574"/>
                  <a:gd name="T7" fmla="*/ 337 h 545"/>
                  <a:gd name="T8" fmla="*/ 464 w 574"/>
                  <a:gd name="T9" fmla="*/ 545 h 545"/>
                  <a:gd name="T10" fmla="*/ 287 w 574"/>
                  <a:gd name="T11" fmla="*/ 416 h 545"/>
                  <a:gd name="T12" fmla="*/ 110 w 574"/>
                  <a:gd name="T13" fmla="*/ 545 h 545"/>
                  <a:gd name="T14" fmla="*/ 178 w 574"/>
                  <a:gd name="T15" fmla="*/ 337 h 545"/>
                  <a:gd name="T16" fmla="*/ 0 w 574"/>
                  <a:gd name="T17" fmla="*/ 208 h 545"/>
                  <a:gd name="T18" fmla="*/ 219 w 574"/>
                  <a:gd name="T19" fmla="*/ 208 h 545"/>
                  <a:gd name="T20" fmla="*/ 287 w 574"/>
                  <a:gd name="T21" fmla="*/ 0 h 5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4" h="545">
                    <a:moveTo>
                      <a:pt x="287" y="0"/>
                    </a:moveTo>
                    <a:lnTo>
                      <a:pt x="355" y="208"/>
                    </a:lnTo>
                    <a:lnTo>
                      <a:pt x="574" y="208"/>
                    </a:lnTo>
                    <a:lnTo>
                      <a:pt x="396" y="337"/>
                    </a:lnTo>
                    <a:lnTo>
                      <a:pt x="464" y="545"/>
                    </a:lnTo>
                    <a:lnTo>
                      <a:pt x="287" y="416"/>
                    </a:lnTo>
                    <a:lnTo>
                      <a:pt x="110" y="545"/>
                    </a:lnTo>
                    <a:lnTo>
                      <a:pt x="178" y="337"/>
                    </a:lnTo>
                    <a:lnTo>
                      <a:pt x="0" y="208"/>
                    </a:lnTo>
                    <a:lnTo>
                      <a:pt x="219" y="208"/>
                    </a:lnTo>
                    <a:lnTo>
                      <a:pt x="2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grpSp>
      </p:grpSp>
      <p:sp>
        <p:nvSpPr>
          <p:cNvPr id="60" name="Slide Number Placeholder 5" hidden="1"/>
          <p:cNvSpPr>
            <a:spLocks noGrp="1"/>
          </p:cNvSpPr>
          <p:nvPr>
            <p:ph type="sldNum" sz="quarter" idx="4"/>
          </p:nvPr>
        </p:nvSpPr>
        <p:spPr>
          <a:xfrm>
            <a:off x="3505200" y="6737503"/>
            <a:ext cx="2133600" cy="107722"/>
          </a:xfrm>
          <a:prstGeom prst="rect">
            <a:avLst/>
          </a:prstGeom>
        </p:spPr>
        <p:txBody>
          <a:bodyPr vert="horz" lIns="0" tIns="0" rIns="0" bIns="0" rtlCol="0" anchor="ctr">
            <a:spAutoFit/>
          </a:bodyPr>
          <a:lstStyle>
            <a:lvl1pPr>
              <a:defRPr kumimoji="0" lang="en-US" sz="700" b="1" i="0" u="none" strike="noStrike" kern="600" cap="none" spc="0" normalizeH="0" baseline="0" smtClean="0">
                <a:ln>
                  <a:noFill/>
                </a:ln>
                <a:solidFill>
                  <a:prstClr val="black"/>
                </a:solidFill>
                <a:effectLst/>
                <a:uLnTx/>
                <a:uFillTx/>
                <a:latin typeface="Arial" panose="020B0604020202020204" pitchFamily="34" charset="0"/>
                <a:cs typeface="Arial" panose="020B0604020202020204" pitchFamily="34" charset="0"/>
              </a:defRPr>
            </a:lvl1pPr>
          </a:lstStyle>
          <a:p>
            <a:pPr algn="ctr"/>
            <a:fld id="{C097D8A2-1060-445D-9A44-8315A403614E}" type="slidenum">
              <a:rPr lang="en-US" smtClean="0"/>
              <a:pPr algn="ctr"/>
              <a:t>‹#›</a:t>
            </a:fld>
            <a:endParaRPr lang="en-US" dirty="0"/>
          </a:p>
        </p:txBody>
      </p:sp>
      <p:sp>
        <p:nvSpPr>
          <p:cNvPr id="61" name="TextBox 60"/>
          <p:cNvSpPr txBox="1"/>
          <p:nvPr userDrawn="1"/>
        </p:nvSpPr>
        <p:spPr>
          <a:xfrm>
            <a:off x="7247917" y="4988927"/>
            <a:ext cx="1136530" cy="92333"/>
          </a:xfrm>
          <a:prstGeom prst="rect">
            <a:avLst/>
          </a:prstGeom>
          <a:noFill/>
        </p:spPr>
        <p:txBody>
          <a:bodyPr wrap="none" lIns="0" tIns="0" rIns="0" bIns="0" rtlCol="0">
            <a:spAutoFit/>
          </a:bodyPr>
          <a:lstStyle>
            <a:defPPr>
              <a:defRPr lang="en-US"/>
            </a:defPPr>
            <a:lvl1pPr algn="r" defTabSz="457200">
              <a:defRPr sz="600">
                <a:solidFill>
                  <a:prstClr val="black"/>
                </a:solidFill>
                <a:latin typeface=" Arial"/>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600" b="0" i="0" u="none" strike="noStrike" kern="1200" cap="none" spc="0" normalizeH="0" baseline="0" noProof="0" dirty="0" smtClean="0">
                <a:ln>
                  <a:noFill/>
                </a:ln>
                <a:solidFill>
                  <a:prstClr val="black"/>
                </a:solidFill>
                <a:effectLst/>
                <a:uLnTx/>
                <a:uFillTx/>
                <a:latin typeface=" Arial"/>
                <a:ea typeface="+mn-ea"/>
                <a:cs typeface="+mn-cs"/>
              </a:rPr>
              <a:t>Version 14_2 As of 12 OCT 2021</a:t>
            </a:r>
            <a:endParaRPr kumimoji="0" lang="en-US" sz="600" b="0" i="0" u="none" strike="noStrike" kern="1200" cap="none" spc="0" normalizeH="0" baseline="0" noProof="0" dirty="0">
              <a:ln>
                <a:noFill/>
              </a:ln>
              <a:solidFill>
                <a:prstClr val="black"/>
              </a:solidFill>
              <a:effectLst/>
              <a:uLnTx/>
              <a:uFillTx/>
              <a:latin typeface=" Arial"/>
              <a:ea typeface="+mn-ea"/>
              <a:cs typeface="+mn-cs"/>
            </a:endParaRPr>
          </a:p>
        </p:txBody>
      </p:sp>
      <p:sp>
        <p:nvSpPr>
          <p:cNvPr id="62" name="Title Placeholder 1"/>
          <p:cNvSpPr>
            <a:spLocks noGrp="1"/>
          </p:cNvSpPr>
          <p:nvPr>
            <p:ph type="title" hasCustomPrompt="1"/>
          </p:nvPr>
        </p:nvSpPr>
        <p:spPr bwMode="gray">
          <a:xfrm>
            <a:off x="836761" y="99565"/>
            <a:ext cx="7955280" cy="480131"/>
          </a:xfrm>
          <a:prstGeom prst="rect">
            <a:avLst/>
          </a:prstGeom>
        </p:spPr>
        <p:txBody>
          <a:bodyPr vert="horz" lIns="182880" tIns="45720" rIns="91440" bIns="45720" rtlCol="0" anchor="t" anchorCtr="0">
            <a:spAutoFit/>
          </a:bodyPr>
          <a:lstStyle>
            <a:lvl1pPr marL="0">
              <a:defRPr baseline="0">
                <a:solidFill>
                  <a:schemeClr val="tx1"/>
                </a:solidFill>
              </a:defRPr>
            </a:lvl1pPr>
          </a:lstStyle>
          <a:p>
            <a:pPr marL="0" lvl="0"/>
            <a:r>
              <a:rPr lang="en-US" dirty="0" smtClean="0"/>
              <a:t>AMC Campaign Plan Linkage</a:t>
            </a:r>
            <a:endParaRPr lang="en-US" dirty="0"/>
          </a:p>
        </p:txBody>
      </p:sp>
      <p:sp>
        <p:nvSpPr>
          <p:cNvPr id="63" name="Text Placeholder 16"/>
          <p:cNvSpPr>
            <a:spLocks noGrp="1"/>
          </p:cNvSpPr>
          <p:nvPr>
            <p:ph type="body" sz="quarter" idx="17" hasCustomPrompt="1"/>
          </p:nvPr>
        </p:nvSpPr>
        <p:spPr>
          <a:xfrm>
            <a:off x="997528" y="816945"/>
            <a:ext cx="874858" cy="142132"/>
          </a:xfrm>
        </p:spPr>
        <p:txBody>
          <a:bodyPr lIns="45720" rIns="45720">
            <a:noAutofit/>
          </a:bodyPr>
          <a:lstStyle>
            <a:lvl1pPr marL="0" indent="0">
              <a:buNone/>
              <a:defRPr sz="1000"/>
            </a:lvl1pPr>
            <a:lvl2pPr>
              <a:defRPr sz="1000"/>
            </a:lvl2pPr>
            <a:lvl3pPr>
              <a:defRPr sz="1000"/>
            </a:lvl3pPr>
            <a:lvl4pPr>
              <a:defRPr sz="1000"/>
            </a:lvl4pPr>
            <a:lvl5pPr>
              <a:defRPr sz="1000"/>
            </a:lvl5pPr>
          </a:lstStyle>
          <a:p>
            <a:pPr lvl="0"/>
            <a:r>
              <a:rPr lang="en-US" dirty="0" smtClean="0"/>
              <a:t>Enter Chair</a:t>
            </a:r>
            <a:endParaRPr lang="en-US" dirty="0"/>
          </a:p>
        </p:txBody>
      </p:sp>
      <p:sp>
        <p:nvSpPr>
          <p:cNvPr id="64" name="Text Placeholder 16"/>
          <p:cNvSpPr>
            <a:spLocks noGrp="1"/>
          </p:cNvSpPr>
          <p:nvPr>
            <p:ph type="body" sz="quarter" idx="18" hasCustomPrompt="1"/>
          </p:nvPr>
        </p:nvSpPr>
        <p:spPr>
          <a:xfrm>
            <a:off x="997528" y="1069065"/>
            <a:ext cx="874858" cy="144012"/>
          </a:xfrm>
        </p:spPr>
        <p:txBody>
          <a:bodyPr lIns="45720" rIns="45720">
            <a:noAutofit/>
          </a:bodyPr>
          <a:lstStyle>
            <a:lvl1pPr marL="0" indent="0">
              <a:buNone/>
              <a:defRPr sz="1000"/>
            </a:lvl1pPr>
            <a:lvl2pPr>
              <a:defRPr sz="1000"/>
            </a:lvl2pPr>
            <a:lvl3pPr>
              <a:defRPr sz="1000"/>
            </a:lvl3pPr>
            <a:lvl4pPr>
              <a:defRPr sz="1000"/>
            </a:lvl4pPr>
            <a:lvl5pPr>
              <a:defRPr sz="1000"/>
            </a:lvl5pPr>
          </a:lstStyle>
          <a:p>
            <a:pPr lvl="0"/>
            <a:r>
              <a:rPr lang="en-US" dirty="0" smtClean="0"/>
              <a:t>Enter TOR</a:t>
            </a:r>
            <a:endParaRPr lang="en-US" dirty="0"/>
          </a:p>
        </p:txBody>
      </p:sp>
      <p:sp>
        <p:nvSpPr>
          <p:cNvPr id="65" name="Text Placeholder 16"/>
          <p:cNvSpPr>
            <a:spLocks noGrp="1"/>
          </p:cNvSpPr>
          <p:nvPr>
            <p:ph type="body" sz="quarter" idx="19" hasCustomPrompt="1"/>
          </p:nvPr>
        </p:nvSpPr>
        <p:spPr>
          <a:xfrm>
            <a:off x="997528" y="1318595"/>
            <a:ext cx="934398" cy="137379"/>
          </a:xfrm>
        </p:spPr>
        <p:txBody>
          <a:bodyPr lIns="45720" rIns="45720">
            <a:noAutofit/>
          </a:bodyPr>
          <a:lstStyle>
            <a:lvl1pPr marL="0" indent="0">
              <a:buNone/>
              <a:defRPr sz="1000"/>
            </a:lvl1pPr>
            <a:lvl2pPr>
              <a:defRPr sz="1000"/>
            </a:lvl2pPr>
            <a:lvl3pPr>
              <a:defRPr sz="1000"/>
            </a:lvl3pPr>
            <a:lvl4pPr>
              <a:defRPr sz="1000"/>
            </a:lvl4pPr>
            <a:lvl5pPr>
              <a:defRPr sz="1000"/>
            </a:lvl5pPr>
          </a:lstStyle>
          <a:p>
            <a:pPr lvl="0"/>
            <a:r>
              <a:rPr lang="en-US" dirty="0" smtClean="0"/>
              <a:t>Click to enter</a:t>
            </a:r>
            <a:endParaRPr lang="en-US" dirty="0"/>
          </a:p>
        </p:txBody>
      </p:sp>
      <p:sp>
        <p:nvSpPr>
          <p:cNvPr id="66" name="Text Placeholder 22"/>
          <p:cNvSpPr>
            <a:spLocks noGrp="1"/>
          </p:cNvSpPr>
          <p:nvPr>
            <p:ph type="body" sz="quarter" idx="20" hasCustomPrompt="1"/>
          </p:nvPr>
        </p:nvSpPr>
        <p:spPr>
          <a:xfrm>
            <a:off x="570" y="2512687"/>
            <a:ext cx="1887539" cy="1125309"/>
          </a:xfrm>
        </p:spPr>
        <p:txBody>
          <a:bodyPr vert="horz" lIns="45720" tIns="45720" rIns="45720" bIns="45720" rtlCol="0">
            <a:normAutofit/>
          </a:bodyPr>
          <a:lstStyle>
            <a:lvl1pPr marL="228600" indent="-228600">
              <a:defRPr lang="en-US" sz="1200" b="1" kern="1200" dirty="0" smtClean="0">
                <a:solidFill>
                  <a:schemeClr val="tx1"/>
                </a:solidFill>
                <a:latin typeface="+mn-lt"/>
                <a:ea typeface="+mn-ea"/>
                <a:cs typeface="+mn-cs"/>
              </a:defRPr>
            </a:lvl1pPr>
            <a:lvl2pPr>
              <a:defRPr lang="en-US" sz="1000" smtClean="0"/>
            </a:lvl2pPr>
            <a:lvl3pPr>
              <a:defRPr lang="en-US" sz="1000" smtClean="0"/>
            </a:lvl3pPr>
            <a:lvl4pPr>
              <a:defRPr lang="en-US" sz="1000" smtClean="0"/>
            </a:lvl4pPr>
            <a:lvl5pPr>
              <a:defRPr lang="en-US" sz="1000"/>
            </a:lvl5pPr>
          </a:lstStyle>
          <a:p>
            <a:pPr marL="0" lvl="0" indent="0" algn="l" defTabSz="914400" rtl="0" eaLnBrk="1" latinLnBrk="0" hangingPunct="1">
              <a:lnSpc>
                <a:spcPct val="90000"/>
              </a:lnSpc>
              <a:spcBef>
                <a:spcPts val="1000"/>
              </a:spcBef>
              <a:buFont typeface="Arial" panose="020B0604020202020204" pitchFamily="34" charset="0"/>
              <a:buChar char="•"/>
            </a:pPr>
            <a:r>
              <a:rPr lang="en-US" dirty="0" smtClean="0"/>
              <a:t>Click to edit Internal:</a:t>
            </a:r>
          </a:p>
          <a:p>
            <a:pPr marL="227013" lvl="1" indent="-173038">
              <a:buFont typeface="Wingdings" panose="05000000000000000000" pitchFamily="2" charset="2"/>
              <a:buChar char="ü"/>
            </a:pPr>
            <a:r>
              <a:rPr lang="en-US" dirty="0" smtClean="0"/>
              <a:t>Second level</a:t>
            </a:r>
          </a:p>
          <a:p>
            <a:pPr marL="400050" lvl="2" indent="-168275"/>
            <a:r>
              <a:rPr lang="en-US" dirty="0" smtClean="0"/>
              <a:t>Third level</a:t>
            </a:r>
          </a:p>
          <a:p>
            <a:pPr marL="574675" lvl="3" indent="-174625"/>
            <a:r>
              <a:rPr lang="en-US" dirty="0" smtClean="0"/>
              <a:t>Fourth level</a:t>
            </a:r>
          </a:p>
          <a:p>
            <a:pPr marL="741363" lvl="4" indent="-168275"/>
            <a:r>
              <a:rPr lang="en-US" dirty="0" smtClean="0"/>
              <a:t>Fifth level</a:t>
            </a:r>
            <a:endParaRPr lang="en-US" dirty="0"/>
          </a:p>
        </p:txBody>
      </p:sp>
      <p:sp>
        <p:nvSpPr>
          <p:cNvPr id="67" name="Text Placeholder 2"/>
          <p:cNvSpPr>
            <a:spLocks noGrp="1"/>
          </p:cNvSpPr>
          <p:nvPr>
            <p:ph type="body" sz="quarter" idx="21" hasCustomPrompt="1"/>
          </p:nvPr>
        </p:nvSpPr>
        <p:spPr>
          <a:xfrm>
            <a:off x="5118100" y="6742889"/>
            <a:ext cx="2537995" cy="96950"/>
          </a:xfrm>
        </p:spPr>
        <p:txBody>
          <a:bodyPr wrap="square" lIns="0" tIns="0" rIns="18288" bIns="0" anchor="ctr" anchorCtr="0">
            <a:spAutoFit/>
          </a:bodyPr>
          <a:lstStyle>
            <a:lvl1pPr marL="0" indent="0" algn="r">
              <a:buFontTx/>
              <a:buNone/>
              <a:defRPr sz="700" b="0"/>
            </a:lvl1pPr>
            <a:lvl2pPr marL="457200" indent="0" algn="r">
              <a:buFontTx/>
              <a:buNone/>
              <a:defRPr sz="700" b="0"/>
            </a:lvl2pPr>
            <a:lvl3pPr marL="914400" indent="0" algn="r">
              <a:buFontTx/>
              <a:buNone/>
              <a:defRPr sz="700" b="0"/>
            </a:lvl3pPr>
            <a:lvl4pPr marL="1371600" indent="0" algn="r">
              <a:buFontTx/>
              <a:buNone/>
              <a:defRPr sz="700" b="0"/>
            </a:lvl4pPr>
            <a:lvl5pPr marL="1828800" indent="0" algn="r">
              <a:buFontTx/>
              <a:buNone/>
              <a:defRPr sz="700" b="0"/>
            </a:lvl5pPr>
          </a:lstStyle>
          <a:p>
            <a:pPr lvl="0"/>
            <a:r>
              <a:rPr lang="en-US" dirty="0" smtClean="0"/>
              <a:t>POC Name/Phone Number – if necessary— Arial 7</a:t>
            </a:r>
            <a:endParaRPr lang="en-US" dirty="0"/>
          </a:p>
        </p:txBody>
      </p:sp>
    </p:spTree>
    <p:extLst>
      <p:ext uri="{BB962C8B-B14F-4D97-AF65-F5344CB8AC3E}">
        <p14:creationId xmlns:p14="http://schemas.microsoft.com/office/powerpoint/2010/main" val="376567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bwMode="gray">
          <a:xfrm>
            <a:off x="836761" y="99565"/>
            <a:ext cx="7955280" cy="480131"/>
          </a:xfrm>
          <a:prstGeom prst="rect">
            <a:avLst/>
          </a:prstGeom>
        </p:spPr>
        <p:txBody>
          <a:bodyPr vert="horz" lIns="182880" tIns="45720" rIns="91440" bIns="45720" rtlCol="0" anchor="t" anchorCtr="0">
            <a:spAutoFit/>
          </a:bodyPr>
          <a:lstStyle>
            <a:lvl1pPr marL="0">
              <a:defRPr baseline="0">
                <a:solidFill>
                  <a:schemeClr val="tx1"/>
                </a:solidFill>
              </a:defRPr>
            </a:lvl1pPr>
          </a:lstStyle>
          <a:p>
            <a:pPr marL="0" lvl="0"/>
            <a:r>
              <a:rPr lang="en-US" dirty="0" smtClean="0"/>
              <a:t>AMC Campaign Plan Linkage</a:t>
            </a:r>
            <a:endParaRPr lang="en-US" dirty="0"/>
          </a:p>
        </p:txBody>
      </p:sp>
      <p:sp>
        <p:nvSpPr>
          <p:cNvPr id="104" name="Pentagon 103"/>
          <p:cNvSpPr/>
          <p:nvPr/>
        </p:nvSpPr>
        <p:spPr>
          <a:xfrm>
            <a:off x="3446" y="6279487"/>
            <a:ext cx="7597843" cy="373434"/>
          </a:xfrm>
          <a:prstGeom prst="homePlate">
            <a:avLst>
              <a:gd name="adj" fmla="val 56224"/>
            </a:avLst>
          </a:prstGeom>
          <a:solidFill>
            <a:srgbClr val="FFD530"/>
          </a:solidFill>
          <a:ln w="19050" cap="flat" cmpd="sng" algn="ctr">
            <a:noFill/>
            <a:prstDash val="solid"/>
            <a:miter lim="800000"/>
          </a:ln>
          <a:effectLst/>
          <a:scene3d>
            <a:camera prst="orthographicFront"/>
            <a:lightRig rig="balanced" dir="t"/>
          </a:scene3d>
          <a:sp3d/>
        </p:spPr>
        <p:txBody>
          <a:bodyPr lIns="0" tIns="405245" rIns="0" bIns="0" anchor="b" anchorCtr="0"/>
          <a:lstStyle/>
          <a:p>
            <a:pPr algn="ctr"/>
            <a:r>
              <a:rPr lang="en-US" sz="1400" b="1" i="1" kern="0" dirty="0">
                <a:solidFill>
                  <a:prstClr val="black">
                    <a:lumMod val="65000"/>
                    <a:lumOff val="35000"/>
                  </a:prstClr>
                </a:solidFill>
              </a:rPr>
              <a:t>LEAD &amp; ASSESS</a:t>
            </a:r>
          </a:p>
        </p:txBody>
      </p:sp>
      <p:sp>
        <p:nvSpPr>
          <p:cNvPr id="106" name="Pentagon 105"/>
          <p:cNvSpPr/>
          <p:nvPr/>
        </p:nvSpPr>
        <p:spPr>
          <a:xfrm>
            <a:off x="3445" y="6276537"/>
            <a:ext cx="1850719" cy="165553"/>
          </a:xfrm>
          <a:prstGeom prst="homePlate">
            <a:avLst/>
          </a:prstGeom>
          <a:solidFill>
            <a:schemeClr val="tx1">
              <a:lumMod val="75000"/>
              <a:lumOff val="25000"/>
            </a:schemeClr>
          </a:solidFill>
          <a:ln w="19050" cap="flat" cmpd="sng" algn="ctr">
            <a:noFill/>
            <a:prstDash val="solid"/>
            <a:miter lim="800000"/>
          </a:ln>
          <a:effectLst/>
          <a:scene3d>
            <a:camera prst="orthographicFront"/>
            <a:lightRig rig="balanced" dir="t"/>
          </a:scene3d>
          <a:sp3d/>
        </p:spPr>
        <p:txBody>
          <a:bodyPr lIns="548640" anchor="ctr"/>
          <a:lstStyle/>
          <a:p>
            <a:pPr algn="l"/>
            <a:endParaRPr lang="en-US" sz="1400" b="1" i="1" kern="0" dirty="0">
              <a:solidFill>
                <a:prstClr val="white"/>
              </a:solidFill>
            </a:endParaRPr>
          </a:p>
        </p:txBody>
      </p:sp>
      <p:sp>
        <p:nvSpPr>
          <p:cNvPr id="110" name="TextBox 109"/>
          <p:cNvSpPr txBox="1"/>
          <p:nvPr userDrawn="1"/>
        </p:nvSpPr>
        <p:spPr>
          <a:xfrm>
            <a:off x="-63627" y="6212089"/>
            <a:ext cx="197105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1" kern="0" dirty="0" smtClean="0">
                <a:solidFill>
                  <a:prstClr val="white"/>
                </a:solidFill>
              </a:rPr>
              <a:t>UNDERSTAND</a:t>
            </a:r>
            <a:endParaRPr lang="en-US" sz="1400" dirty="0"/>
          </a:p>
        </p:txBody>
      </p:sp>
      <p:sp>
        <p:nvSpPr>
          <p:cNvPr id="112" name="Freeform 111"/>
          <p:cNvSpPr/>
          <p:nvPr userDrawn="1"/>
        </p:nvSpPr>
        <p:spPr>
          <a:xfrm>
            <a:off x="1854165" y="6284972"/>
            <a:ext cx="1882859" cy="164073"/>
          </a:xfrm>
          <a:custGeom>
            <a:avLst/>
            <a:gdLst>
              <a:gd name="connsiteX0" fmla="*/ 0 w 2173973"/>
              <a:gd name="connsiteY0" fmla="*/ 0 h 222839"/>
              <a:gd name="connsiteX1" fmla="*/ 2062554 w 2173973"/>
              <a:gd name="connsiteY1" fmla="*/ 0 h 222839"/>
              <a:gd name="connsiteX2" fmla="*/ 2173973 w 2173973"/>
              <a:gd name="connsiteY2" fmla="*/ 111420 h 222839"/>
              <a:gd name="connsiteX3" fmla="*/ 2062554 w 2173973"/>
              <a:gd name="connsiteY3" fmla="*/ 222839 h 222839"/>
              <a:gd name="connsiteX4" fmla="*/ 0 w 2173973"/>
              <a:gd name="connsiteY4" fmla="*/ 222839 h 222839"/>
              <a:gd name="connsiteX5" fmla="*/ 111419 w 2173973"/>
              <a:gd name="connsiteY5" fmla="*/ 111420 h 22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3973" h="222839">
                <a:moveTo>
                  <a:pt x="0" y="0"/>
                </a:moveTo>
                <a:lnTo>
                  <a:pt x="2062554" y="0"/>
                </a:lnTo>
                <a:lnTo>
                  <a:pt x="2173973" y="111420"/>
                </a:lnTo>
                <a:lnTo>
                  <a:pt x="2062554" y="222839"/>
                </a:lnTo>
                <a:lnTo>
                  <a:pt x="0" y="222839"/>
                </a:lnTo>
                <a:lnTo>
                  <a:pt x="111419" y="111420"/>
                </a:lnTo>
                <a:close/>
              </a:path>
            </a:pathLst>
          </a:custGeom>
          <a:solidFill>
            <a:schemeClr val="tx1">
              <a:lumMod val="75000"/>
              <a:lumOff val="25000"/>
            </a:schemeClr>
          </a:solidFill>
          <a:ln w="19050" cap="flat" cmpd="sng" algn="ctr">
            <a:noFill/>
            <a:prstDash val="solid"/>
            <a:miter lim="800000"/>
          </a:ln>
          <a:effectLst/>
          <a:scene3d>
            <a:camera prst="orthographicFront"/>
            <a:lightRig rig="balanced" dir="t"/>
          </a:scene3d>
          <a:sp3d/>
        </p:spPr>
        <p:txBody>
          <a:bodyPr wrap="square" lIns="640080" anchor="ctr">
            <a:noAutofit/>
          </a:bodyPr>
          <a:lstStyle/>
          <a:p>
            <a:endParaRPr lang="en-US" sz="1400" b="1" i="1" kern="0" dirty="0">
              <a:solidFill>
                <a:prstClr val="white"/>
              </a:solidFill>
            </a:endParaRPr>
          </a:p>
        </p:txBody>
      </p:sp>
      <p:sp>
        <p:nvSpPr>
          <p:cNvPr id="115" name="Freeform 114"/>
          <p:cNvSpPr/>
          <p:nvPr userDrawn="1"/>
        </p:nvSpPr>
        <p:spPr>
          <a:xfrm>
            <a:off x="3728146" y="6278017"/>
            <a:ext cx="1882859" cy="164073"/>
          </a:xfrm>
          <a:custGeom>
            <a:avLst/>
            <a:gdLst>
              <a:gd name="connsiteX0" fmla="*/ 0 w 2173973"/>
              <a:gd name="connsiteY0" fmla="*/ 0 h 222839"/>
              <a:gd name="connsiteX1" fmla="*/ 2062554 w 2173973"/>
              <a:gd name="connsiteY1" fmla="*/ 0 h 222839"/>
              <a:gd name="connsiteX2" fmla="*/ 2173973 w 2173973"/>
              <a:gd name="connsiteY2" fmla="*/ 111420 h 222839"/>
              <a:gd name="connsiteX3" fmla="*/ 2062554 w 2173973"/>
              <a:gd name="connsiteY3" fmla="*/ 222839 h 222839"/>
              <a:gd name="connsiteX4" fmla="*/ 0 w 2173973"/>
              <a:gd name="connsiteY4" fmla="*/ 222839 h 222839"/>
              <a:gd name="connsiteX5" fmla="*/ 111419 w 2173973"/>
              <a:gd name="connsiteY5" fmla="*/ 111420 h 22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3973" h="222839">
                <a:moveTo>
                  <a:pt x="0" y="0"/>
                </a:moveTo>
                <a:lnTo>
                  <a:pt x="2062554" y="0"/>
                </a:lnTo>
                <a:lnTo>
                  <a:pt x="2173973" y="111420"/>
                </a:lnTo>
                <a:lnTo>
                  <a:pt x="2062554" y="222839"/>
                </a:lnTo>
                <a:lnTo>
                  <a:pt x="0" y="222839"/>
                </a:lnTo>
                <a:lnTo>
                  <a:pt x="111419" y="111420"/>
                </a:lnTo>
                <a:close/>
              </a:path>
            </a:pathLst>
          </a:custGeom>
          <a:solidFill>
            <a:schemeClr val="tx1">
              <a:lumMod val="75000"/>
              <a:lumOff val="25000"/>
            </a:schemeClr>
          </a:solidFill>
          <a:ln w="19050" cap="flat" cmpd="sng" algn="ctr">
            <a:noFill/>
            <a:prstDash val="solid"/>
            <a:miter lim="800000"/>
          </a:ln>
          <a:effectLst/>
          <a:scene3d>
            <a:camera prst="orthographicFront"/>
            <a:lightRig rig="balanced" dir="t"/>
          </a:scene3d>
          <a:sp3d/>
        </p:spPr>
        <p:txBody>
          <a:bodyPr wrap="square" lIns="640080" anchor="ctr">
            <a:noAutofit/>
          </a:bodyPr>
          <a:lstStyle/>
          <a:p>
            <a:endParaRPr lang="en-US" sz="1400" b="1" i="1" kern="0" dirty="0">
              <a:solidFill>
                <a:prstClr val="white"/>
              </a:solidFill>
            </a:endParaRPr>
          </a:p>
        </p:txBody>
      </p:sp>
      <p:sp>
        <p:nvSpPr>
          <p:cNvPr id="116" name="Freeform 115"/>
          <p:cNvSpPr/>
          <p:nvPr userDrawn="1"/>
        </p:nvSpPr>
        <p:spPr>
          <a:xfrm>
            <a:off x="5610223" y="6278017"/>
            <a:ext cx="1882859" cy="164073"/>
          </a:xfrm>
          <a:custGeom>
            <a:avLst/>
            <a:gdLst>
              <a:gd name="connsiteX0" fmla="*/ 0 w 2173973"/>
              <a:gd name="connsiteY0" fmla="*/ 0 h 222839"/>
              <a:gd name="connsiteX1" fmla="*/ 2062554 w 2173973"/>
              <a:gd name="connsiteY1" fmla="*/ 0 h 222839"/>
              <a:gd name="connsiteX2" fmla="*/ 2173973 w 2173973"/>
              <a:gd name="connsiteY2" fmla="*/ 111420 h 222839"/>
              <a:gd name="connsiteX3" fmla="*/ 2062554 w 2173973"/>
              <a:gd name="connsiteY3" fmla="*/ 222839 h 222839"/>
              <a:gd name="connsiteX4" fmla="*/ 0 w 2173973"/>
              <a:gd name="connsiteY4" fmla="*/ 222839 h 222839"/>
              <a:gd name="connsiteX5" fmla="*/ 111419 w 2173973"/>
              <a:gd name="connsiteY5" fmla="*/ 111420 h 22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3973" h="222839">
                <a:moveTo>
                  <a:pt x="0" y="0"/>
                </a:moveTo>
                <a:lnTo>
                  <a:pt x="2062554" y="0"/>
                </a:lnTo>
                <a:lnTo>
                  <a:pt x="2173973" y="111420"/>
                </a:lnTo>
                <a:lnTo>
                  <a:pt x="2062554" y="222839"/>
                </a:lnTo>
                <a:lnTo>
                  <a:pt x="0" y="222839"/>
                </a:lnTo>
                <a:lnTo>
                  <a:pt x="111419" y="111420"/>
                </a:lnTo>
                <a:close/>
              </a:path>
            </a:pathLst>
          </a:custGeom>
          <a:solidFill>
            <a:schemeClr val="tx1">
              <a:lumMod val="75000"/>
              <a:lumOff val="25000"/>
            </a:schemeClr>
          </a:solidFill>
          <a:ln w="19050" cap="flat" cmpd="sng" algn="ctr">
            <a:noFill/>
            <a:prstDash val="solid"/>
            <a:miter lim="800000"/>
          </a:ln>
          <a:effectLst/>
          <a:scene3d>
            <a:camera prst="orthographicFront"/>
            <a:lightRig rig="balanced" dir="t"/>
          </a:scene3d>
          <a:sp3d/>
        </p:spPr>
        <p:txBody>
          <a:bodyPr wrap="square" lIns="640080" anchor="ctr">
            <a:noAutofit/>
          </a:bodyPr>
          <a:lstStyle/>
          <a:p>
            <a:endParaRPr lang="en-US" sz="1400" b="1" i="1" kern="0" dirty="0">
              <a:solidFill>
                <a:prstClr val="white"/>
              </a:solidFill>
            </a:endParaRPr>
          </a:p>
        </p:txBody>
      </p:sp>
      <p:sp>
        <p:nvSpPr>
          <p:cNvPr id="117" name="TextBox 116"/>
          <p:cNvSpPr txBox="1"/>
          <p:nvPr userDrawn="1"/>
        </p:nvSpPr>
        <p:spPr>
          <a:xfrm>
            <a:off x="1846069" y="6213559"/>
            <a:ext cx="1881294"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1" kern="0" dirty="0" smtClean="0">
                <a:solidFill>
                  <a:prstClr val="white"/>
                </a:solidFill>
              </a:rPr>
              <a:t>VISUALIZE</a:t>
            </a:r>
            <a:endParaRPr lang="en-US" sz="1400" dirty="0"/>
          </a:p>
        </p:txBody>
      </p:sp>
      <p:sp>
        <p:nvSpPr>
          <p:cNvPr id="118" name="TextBox 117"/>
          <p:cNvSpPr txBox="1"/>
          <p:nvPr userDrawn="1"/>
        </p:nvSpPr>
        <p:spPr>
          <a:xfrm>
            <a:off x="3719268" y="6214681"/>
            <a:ext cx="1881294"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1" kern="0" dirty="0" smtClean="0">
                <a:solidFill>
                  <a:prstClr val="white"/>
                </a:solidFill>
              </a:rPr>
              <a:t>DESCRIBE</a:t>
            </a:r>
            <a:endParaRPr lang="en-US" sz="1400" dirty="0"/>
          </a:p>
        </p:txBody>
      </p:sp>
      <p:sp>
        <p:nvSpPr>
          <p:cNvPr id="119" name="TextBox 118"/>
          <p:cNvSpPr txBox="1"/>
          <p:nvPr userDrawn="1"/>
        </p:nvSpPr>
        <p:spPr>
          <a:xfrm>
            <a:off x="5600562" y="6215877"/>
            <a:ext cx="1881294"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1" kern="0" dirty="0" smtClean="0">
                <a:solidFill>
                  <a:prstClr val="white"/>
                </a:solidFill>
              </a:rPr>
              <a:t>DIRECT</a:t>
            </a:r>
            <a:endParaRPr lang="en-US" sz="1400" dirty="0"/>
          </a:p>
        </p:txBody>
      </p:sp>
      <p:pic>
        <p:nvPicPr>
          <p:cNvPr id="108" name="Picture 10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98215"/>
            <a:ext cx="9229725" cy="5340317"/>
          </a:xfrm>
          <a:prstGeom prst="rect">
            <a:avLst/>
          </a:prstGeom>
        </p:spPr>
      </p:pic>
      <p:sp>
        <p:nvSpPr>
          <p:cNvPr id="109" name="Text Placeholder 2"/>
          <p:cNvSpPr>
            <a:spLocks noGrp="1"/>
          </p:cNvSpPr>
          <p:nvPr>
            <p:ph type="body" sz="quarter" idx="18" hasCustomPrompt="1"/>
          </p:nvPr>
        </p:nvSpPr>
        <p:spPr>
          <a:xfrm>
            <a:off x="5118100" y="6742889"/>
            <a:ext cx="2537995" cy="96950"/>
          </a:xfrm>
        </p:spPr>
        <p:txBody>
          <a:bodyPr wrap="square" lIns="0" tIns="0" rIns="18288" bIns="0" anchor="ctr" anchorCtr="0">
            <a:spAutoFit/>
          </a:bodyPr>
          <a:lstStyle>
            <a:lvl1pPr marL="0" indent="0" algn="r">
              <a:buFontTx/>
              <a:buNone/>
              <a:defRPr sz="700" b="0"/>
            </a:lvl1pPr>
            <a:lvl2pPr marL="457200" indent="0" algn="r">
              <a:buFontTx/>
              <a:buNone/>
              <a:defRPr sz="700" b="0"/>
            </a:lvl2pPr>
            <a:lvl3pPr marL="914400" indent="0" algn="r">
              <a:buFontTx/>
              <a:buNone/>
              <a:defRPr sz="700" b="0"/>
            </a:lvl3pPr>
            <a:lvl4pPr marL="1371600" indent="0" algn="r">
              <a:buFontTx/>
              <a:buNone/>
              <a:defRPr sz="700" b="0"/>
            </a:lvl4pPr>
            <a:lvl5pPr marL="1828800" indent="0" algn="r">
              <a:buFontTx/>
              <a:buNone/>
              <a:defRPr sz="700" b="0"/>
            </a:lvl5pPr>
          </a:lstStyle>
          <a:p>
            <a:pPr lvl="0"/>
            <a:r>
              <a:rPr lang="en-US" dirty="0" smtClean="0"/>
              <a:t>POC Name/Phone Number – if necessary— Arial 7</a:t>
            </a:r>
            <a:endParaRPr lang="en-US" dirty="0"/>
          </a:p>
        </p:txBody>
      </p:sp>
    </p:spTree>
    <p:extLst>
      <p:ext uri="{BB962C8B-B14F-4D97-AF65-F5344CB8AC3E}">
        <p14:creationId xmlns:p14="http://schemas.microsoft.com/office/powerpoint/2010/main" val="4106015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ubtitle, Content and Bump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2" name="Title Placeholder 1"/>
          <p:cNvSpPr>
            <a:spLocks noGrp="1"/>
          </p:cNvSpPr>
          <p:nvPr>
            <p:ph type="title" hasCustomPrompt="1"/>
          </p:nvPr>
        </p:nvSpPr>
        <p:spPr bwMode="gray">
          <a:xfrm>
            <a:off x="836761" y="99565"/>
            <a:ext cx="7955280" cy="480131"/>
          </a:xfrm>
          <a:prstGeom prst="rect">
            <a:avLst/>
          </a:prstGeom>
        </p:spPr>
        <p:txBody>
          <a:bodyPr vert="horz" lIns="182880" tIns="45720" rIns="91440" bIns="45720" rtlCol="0" anchor="t" anchorCtr="0">
            <a:spAutoFit/>
          </a:bodyPr>
          <a:lstStyle>
            <a:lvl1pPr marL="0">
              <a:defRPr>
                <a:solidFill>
                  <a:schemeClr val="bg1"/>
                </a:solidFill>
              </a:defRPr>
            </a:lvl1pPr>
          </a:lstStyle>
          <a:p>
            <a:pPr marL="0" lvl="0"/>
            <a:r>
              <a:rPr lang="en-US" dirty="0" smtClean="0"/>
              <a:t>Our Purpose</a:t>
            </a:r>
            <a:endParaRPr lang="en-US" dirty="0"/>
          </a:p>
        </p:txBody>
      </p:sp>
      <p:grpSp>
        <p:nvGrpSpPr>
          <p:cNvPr id="10" name="Group 9"/>
          <p:cNvGrpSpPr>
            <a:grpSpLocks noChangeAspect="1"/>
          </p:cNvGrpSpPr>
          <p:nvPr userDrawn="1"/>
        </p:nvGrpSpPr>
        <p:grpSpPr>
          <a:xfrm>
            <a:off x="43924" y="0"/>
            <a:ext cx="614993" cy="731520"/>
            <a:chOff x="125730" y="0"/>
            <a:chExt cx="526946" cy="626790"/>
          </a:xfrm>
        </p:grpSpPr>
        <p:sp>
          <p:nvSpPr>
            <p:cNvPr id="11" name="Round Same Side Corner Rectangle 10"/>
            <p:cNvSpPr/>
            <p:nvPr userDrawn="1"/>
          </p:nvSpPr>
          <p:spPr>
            <a:xfrm>
              <a:off x="125730" y="0"/>
              <a:ext cx="526946" cy="626790"/>
            </a:xfrm>
            <a:prstGeom prst="round2SameRect">
              <a:avLst>
                <a:gd name="adj1" fmla="val 0"/>
                <a:gd name="adj2" fmla="val 7443"/>
              </a:avLst>
            </a:prstGeom>
            <a:gradFill>
              <a:gsLst>
                <a:gs pos="0">
                  <a:sysClr val="windowText" lastClr="000000">
                    <a:lumMod val="50000"/>
                    <a:lumOff val="50000"/>
                  </a:sysClr>
                </a:gs>
                <a:gs pos="68000">
                  <a:sysClr val="windowText" lastClr="000000">
                    <a:lumMod val="95000"/>
                    <a:lumOff val="5000"/>
                  </a:sysClr>
                </a:gs>
                <a:gs pos="34000">
                  <a:sysClr val="windowText" lastClr="000000">
                    <a:lumMod val="85000"/>
                    <a:lumOff val="15000"/>
                  </a:sysClr>
                </a:gs>
              </a:gsLst>
              <a:lin ang="36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panose="020B0604020202020204"/>
                <a:ea typeface="+mn-ea"/>
                <a:cs typeface="+mn-cs"/>
              </a:endParaRPr>
            </a:p>
          </p:txBody>
        </p:sp>
        <p:grpSp>
          <p:nvGrpSpPr>
            <p:cNvPr id="12" name="U.S. ARMY for dark bkgrnds"/>
            <p:cNvGrpSpPr>
              <a:grpSpLocks noChangeAspect="1"/>
            </p:cNvGrpSpPr>
            <p:nvPr userDrawn="1"/>
          </p:nvGrpSpPr>
          <p:grpSpPr bwMode="auto">
            <a:xfrm>
              <a:off x="208305" y="59287"/>
              <a:ext cx="361795" cy="457200"/>
              <a:chOff x="2205" y="1186"/>
              <a:chExt cx="1425" cy="1802"/>
            </a:xfrm>
          </p:grpSpPr>
          <p:sp>
            <p:nvSpPr>
              <p:cNvPr id="13" name="Freeform 12"/>
              <p:cNvSpPr>
                <a:spLocks noEditPoints="1"/>
              </p:cNvSpPr>
              <p:nvPr/>
            </p:nvSpPr>
            <p:spPr bwMode="invGray">
              <a:xfrm>
                <a:off x="3562" y="2500"/>
                <a:ext cx="68" cy="66"/>
              </a:xfrm>
              <a:custGeom>
                <a:avLst/>
                <a:gdLst>
                  <a:gd name="T0" fmla="*/ 0 w 125"/>
                  <a:gd name="T1" fmla="*/ 18 h 122"/>
                  <a:gd name="T2" fmla="*/ 18 w 125"/>
                  <a:gd name="T3" fmla="*/ 0 h 122"/>
                  <a:gd name="T4" fmla="*/ 37 w 125"/>
                  <a:gd name="T5" fmla="*/ 18 h 122"/>
                  <a:gd name="T6" fmla="*/ 18 w 125"/>
                  <a:gd name="T7" fmla="*/ 36 h 122"/>
                  <a:gd name="T8" fmla="*/ 0 w 125"/>
                  <a:gd name="T9" fmla="*/ 18 h 122"/>
                  <a:gd name="T10" fmla="*/ 18 w 125"/>
                  <a:gd name="T11" fmla="*/ 4 h 122"/>
                  <a:gd name="T12" fmla="*/ 5 w 125"/>
                  <a:gd name="T13" fmla="*/ 18 h 122"/>
                  <a:gd name="T14" fmla="*/ 18 w 125"/>
                  <a:gd name="T15" fmla="*/ 32 h 122"/>
                  <a:gd name="T16" fmla="*/ 32 w 125"/>
                  <a:gd name="T17" fmla="*/ 18 h 122"/>
                  <a:gd name="T18" fmla="*/ 18 w 125"/>
                  <a:gd name="T19" fmla="*/ 4 h 122"/>
                  <a:gd name="T20" fmla="*/ 15 w 125"/>
                  <a:gd name="T21" fmla="*/ 28 h 122"/>
                  <a:gd name="T22" fmla="*/ 11 w 125"/>
                  <a:gd name="T23" fmla="*/ 28 h 122"/>
                  <a:gd name="T24" fmla="*/ 11 w 125"/>
                  <a:gd name="T25" fmla="*/ 8 h 122"/>
                  <a:gd name="T26" fmla="*/ 19 w 125"/>
                  <a:gd name="T27" fmla="*/ 8 h 122"/>
                  <a:gd name="T28" fmla="*/ 27 w 125"/>
                  <a:gd name="T29" fmla="*/ 14 h 122"/>
                  <a:gd name="T30" fmla="*/ 22 w 125"/>
                  <a:gd name="T31" fmla="*/ 19 h 122"/>
                  <a:gd name="T32" fmla="*/ 22 w 125"/>
                  <a:gd name="T33" fmla="*/ 19 h 122"/>
                  <a:gd name="T34" fmla="*/ 27 w 125"/>
                  <a:gd name="T35" fmla="*/ 28 h 122"/>
                  <a:gd name="T36" fmla="*/ 22 w 125"/>
                  <a:gd name="T37" fmla="*/ 28 h 122"/>
                  <a:gd name="T38" fmla="*/ 18 w 125"/>
                  <a:gd name="T39" fmla="*/ 19 h 122"/>
                  <a:gd name="T40" fmla="*/ 15 w 125"/>
                  <a:gd name="T41" fmla="*/ 19 h 122"/>
                  <a:gd name="T42" fmla="*/ 15 w 125"/>
                  <a:gd name="T43" fmla="*/ 28 h 122"/>
                  <a:gd name="T44" fmla="*/ 15 w 125"/>
                  <a:gd name="T45" fmla="*/ 16 h 122"/>
                  <a:gd name="T46" fmla="*/ 18 w 125"/>
                  <a:gd name="T47" fmla="*/ 16 h 122"/>
                  <a:gd name="T48" fmla="*/ 23 w 125"/>
                  <a:gd name="T49" fmla="*/ 14 h 122"/>
                  <a:gd name="T50" fmla="*/ 18 w 125"/>
                  <a:gd name="T51" fmla="*/ 11 h 122"/>
                  <a:gd name="T52" fmla="*/ 15 w 125"/>
                  <a:gd name="T53" fmla="*/ 11 h 122"/>
                  <a:gd name="T54" fmla="*/ 15 w 125"/>
                  <a:gd name="T55" fmla="*/ 16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122">
                    <a:moveTo>
                      <a:pt x="0" y="61"/>
                    </a:moveTo>
                    <a:cubicBezTo>
                      <a:pt x="0" y="24"/>
                      <a:pt x="29" y="0"/>
                      <a:pt x="62" y="0"/>
                    </a:cubicBezTo>
                    <a:cubicBezTo>
                      <a:pt x="95" y="0"/>
                      <a:pt x="125" y="24"/>
                      <a:pt x="125" y="61"/>
                    </a:cubicBezTo>
                    <a:cubicBezTo>
                      <a:pt x="125" y="98"/>
                      <a:pt x="96" y="122"/>
                      <a:pt x="62" y="122"/>
                    </a:cubicBezTo>
                    <a:cubicBezTo>
                      <a:pt x="29" y="122"/>
                      <a:pt x="0" y="98"/>
                      <a:pt x="0" y="61"/>
                    </a:cubicBezTo>
                    <a:close/>
                    <a:moveTo>
                      <a:pt x="62" y="13"/>
                    </a:moveTo>
                    <a:cubicBezTo>
                      <a:pt x="36" y="13"/>
                      <a:pt x="16" y="33"/>
                      <a:pt x="16" y="61"/>
                    </a:cubicBezTo>
                    <a:cubicBezTo>
                      <a:pt x="16" y="89"/>
                      <a:pt x="36" y="109"/>
                      <a:pt x="62" y="109"/>
                    </a:cubicBezTo>
                    <a:cubicBezTo>
                      <a:pt x="89" y="109"/>
                      <a:pt x="109" y="89"/>
                      <a:pt x="109" y="61"/>
                    </a:cubicBezTo>
                    <a:cubicBezTo>
                      <a:pt x="109" y="33"/>
                      <a:pt x="88" y="13"/>
                      <a:pt x="62" y="13"/>
                    </a:cubicBezTo>
                    <a:close/>
                    <a:moveTo>
                      <a:pt x="52" y="95"/>
                    </a:moveTo>
                    <a:cubicBezTo>
                      <a:pt x="38" y="95"/>
                      <a:pt x="38" y="95"/>
                      <a:pt x="38" y="95"/>
                    </a:cubicBezTo>
                    <a:cubicBezTo>
                      <a:pt x="38" y="27"/>
                      <a:pt x="38" y="27"/>
                      <a:pt x="38" y="27"/>
                    </a:cubicBezTo>
                    <a:cubicBezTo>
                      <a:pt x="64" y="27"/>
                      <a:pt x="64" y="27"/>
                      <a:pt x="64" y="27"/>
                    </a:cubicBezTo>
                    <a:cubicBezTo>
                      <a:pt x="81" y="27"/>
                      <a:pt x="90" y="32"/>
                      <a:pt x="90" y="47"/>
                    </a:cubicBezTo>
                    <a:cubicBezTo>
                      <a:pt x="91" y="56"/>
                      <a:pt x="84" y="64"/>
                      <a:pt x="75" y="65"/>
                    </a:cubicBezTo>
                    <a:cubicBezTo>
                      <a:pt x="75" y="65"/>
                      <a:pt x="74" y="65"/>
                      <a:pt x="74" y="65"/>
                    </a:cubicBezTo>
                    <a:cubicBezTo>
                      <a:pt x="90" y="95"/>
                      <a:pt x="90" y="95"/>
                      <a:pt x="90" y="95"/>
                    </a:cubicBezTo>
                    <a:cubicBezTo>
                      <a:pt x="75" y="95"/>
                      <a:pt x="75" y="95"/>
                      <a:pt x="75" y="95"/>
                    </a:cubicBezTo>
                    <a:cubicBezTo>
                      <a:pt x="60" y="66"/>
                      <a:pt x="60" y="66"/>
                      <a:pt x="60" y="66"/>
                    </a:cubicBezTo>
                    <a:cubicBezTo>
                      <a:pt x="52" y="66"/>
                      <a:pt x="52" y="66"/>
                      <a:pt x="52" y="66"/>
                    </a:cubicBezTo>
                    <a:lnTo>
                      <a:pt x="52" y="95"/>
                    </a:lnTo>
                    <a:close/>
                    <a:moveTo>
                      <a:pt x="52" y="55"/>
                    </a:moveTo>
                    <a:cubicBezTo>
                      <a:pt x="63" y="55"/>
                      <a:pt x="63" y="55"/>
                      <a:pt x="63" y="55"/>
                    </a:cubicBezTo>
                    <a:cubicBezTo>
                      <a:pt x="73" y="55"/>
                      <a:pt x="77" y="52"/>
                      <a:pt x="77" y="46"/>
                    </a:cubicBezTo>
                    <a:cubicBezTo>
                      <a:pt x="77" y="39"/>
                      <a:pt x="72" y="37"/>
                      <a:pt x="63" y="37"/>
                    </a:cubicBezTo>
                    <a:cubicBezTo>
                      <a:pt x="52" y="37"/>
                      <a:pt x="52" y="37"/>
                      <a:pt x="52" y="37"/>
                    </a:cubicBezTo>
                    <a:lnTo>
                      <a:pt x="52" y="5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14" name="Freeform 13"/>
              <p:cNvSpPr>
                <a:spLocks/>
              </p:cNvSpPr>
              <p:nvPr/>
            </p:nvSpPr>
            <p:spPr bwMode="invGray">
              <a:xfrm>
                <a:off x="2205" y="2508"/>
                <a:ext cx="1354" cy="480"/>
              </a:xfrm>
              <a:custGeom>
                <a:avLst/>
                <a:gdLst>
                  <a:gd name="T0" fmla="*/ 61 w 2500"/>
                  <a:gd name="T1" fmla="*/ 0 h 887"/>
                  <a:gd name="T2" fmla="*/ 0 w 2500"/>
                  <a:gd name="T3" fmla="*/ 60 h 887"/>
                  <a:gd name="T4" fmla="*/ 0 w 2500"/>
                  <a:gd name="T5" fmla="*/ 200 h 887"/>
                  <a:gd name="T6" fmla="*/ 61 w 2500"/>
                  <a:gd name="T7" fmla="*/ 260 h 887"/>
                  <a:gd name="T8" fmla="*/ 673 w 2500"/>
                  <a:gd name="T9" fmla="*/ 260 h 887"/>
                  <a:gd name="T10" fmla="*/ 733 w 2500"/>
                  <a:gd name="T11" fmla="*/ 200 h 887"/>
                  <a:gd name="T12" fmla="*/ 733 w 2500"/>
                  <a:gd name="T13" fmla="*/ 60 h 887"/>
                  <a:gd name="T14" fmla="*/ 673 w 2500"/>
                  <a:gd name="T15" fmla="*/ 0 h 887"/>
                  <a:gd name="T16" fmla="*/ 61 w 2500"/>
                  <a:gd name="T17" fmla="*/ 0 h 8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887">
                    <a:moveTo>
                      <a:pt x="206" y="0"/>
                    </a:moveTo>
                    <a:cubicBezTo>
                      <a:pt x="92" y="0"/>
                      <a:pt x="0" y="92"/>
                      <a:pt x="0" y="206"/>
                    </a:cubicBezTo>
                    <a:cubicBezTo>
                      <a:pt x="0" y="681"/>
                      <a:pt x="0" y="681"/>
                      <a:pt x="0" y="681"/>
                    </a:cubicBezTo>
                    <a:cubicBezTo>
                      <a:pt x="0" y="795"/>
                      <a:pt x="92" y="887"/>
                      <a:pt x="206" y="887"/>
                    </a:cubicBezTo>
                    <a:cubicBezTo>
                      <a:pt x="2294" y="887"/>
                      <a:pt x="2294" y="887"/>
                      <a:pt x="2294" y="887"/>
                    </a:cubicBezTo>
                    <a:cubicBezTo>
                      <a:pt x="2408" y="887"/>
                      <a:pt x="2500" y="795"/>
                      <a:pt x="2500" y="681"/>
                    </a:cubicBezTo>
                    <a:cubicBezTo>
                      <a:pt x="2500" y="206"/>
                      <a:pt x="2500" y="206"/>
                      <a:pt x="2500" y="206"/>
                    </a:cubicBezTo>
                    <a:cubicBezTo>
                      <a:pt x="2500" y="92"/>
                      <a:pt x="2408" y="0"/>
                      <a:pt x="2294" y="0"/>
                    </a:cubicBezTo>
                    <a:lnTo>
                      <a:pt x="20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15" name="Freeform 14"/>
              <p:cNvSpPr>
                <a:spLocks noEditPoints="1"/>
              </p:cNvSpPr>
              <p:nvPr/>
            </p:nvSpPr>
            <p:spPr bwMode="invGray">
              <a:xfrm>
                <a:off x="2241" y="2543"/>
                <a:ext cx="1283" cy="409"/>
              </a:xfrm>
              <a:custGeom>
                <a:avLst/>
                <a:gdLst>
                  <a:gd name="T0" fmla="*/ 654 w 2369"/>
                  <a:gd name="T1" fmla="*/ 0 h 755"/>
                  <a:gd name="T2" fmla="*/ 41 w 2369"/>
                  <a:gd name="T3" fmla="*/ 0 h 755"/>
                  <a:gd name="T4" fmla="*/ 0 w 2369"/>
                  <a:gd name="T5" fmla="*/ 41 h 755"/>
                  <a:gd name="T6" fmla="*/ 0 w 2369"/>
                  <a:gd name="T7" fmla="*/ 180 h 755"/>
                  <a:gd name="T8" fmla="*/ 41 w 2369"/>
                  <a:gd name="T9" fmla="*/ 222 h 755"/>
                  <a:gd name="T10" fmla="*/ 654 w 2369"/>
                  <a:gd name="T11" fmla="*/ 222 h 755"/>
                  <a:gd name="T12" fmla="*/ 695 w 2369"/>
                  <a:gd name="T13" fmla="*/ 180 h 755"/>
                  <a:gd name="T14" fmla="*/ 695 w 2369"/>
                  <a:gd name="T15" fmla="*/ 41 h 755"/>
                  <a:gd name="T16" fmla="*/ 654 w 2369"/>
                  <a:gd name="T17" fmla="*/ 0 h 755"/>
                  <a:gd name="T18" fmla="*/ 675 w 2369"/>
                  <a:gd name="T19" fmla="*/ 180 h 755"/>
                  <a:gd name="T20" fmla="*/ 654 w 2369"/>
                  <a:gd name="T21" fmla="*/ 202 h 755"/>
                  <a:gd name="T22" fmla="*/ 41 w 2369"/>
                  <a:gd name="T23" fmla="*/ 202 h 755"/>
                  <a:gd name="T24" fmla="*/ 19 w 2369"/>
                  <a:gd name="T25" fmla="*/ 180 h 755"/>
                  <a:gd name="T26" fmla="*/ 19 w 2369"/>
                  <a:gd name="T27" fmla="*/ 41 h 755"/>
                  <a:gd name="T28" fmla="*/ 41 w 2369"/>
                  <a:gd name="T29" fmla="*/ 19 h 755"/>
                  <a:gd name="T30" fmla="*/ 654 w 2369"/>
                  <a:gd name="T31" fmla="*/ 19 h 755"/>
                  <a:gd name="T32" fmla="*/ 675 w 2369"/>
                  <a:gd name="T33" fmla="*/ 41 h 755"/>
                  <a:gd name="T34" fmla="*/ 675 w 2369"/>
                  <a:gd name="T35" fmla="*/ 180 h 7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755">
                    <a:moveTo>
                      <a:pt x="2228" y="0"/>
                    </a:moveTo>
                    <a:cubicBezTo>
                      <a:pt x="140" y="0"/>
                      <a:pt x="140" y="0"/>
                      <a:pt x="140" y="0"/>
                    </a:cubicBezTo>
                    <a:cubicBezTo>
                      <a:pt x="63" y="0"/>
                      <a:pt x="0" y="63"/>
                      <a:pt x="0" y="140"/>
                    </a:cubicBezTo>
                    <a:cubicBezTo>
                      <a:pt x="0" y="615"/>
                      <a:pt x="0" y="615"/>
                      <a:pt x="0" y="615"/>
                    </a:cubicBezTo>
                    <a:cubicBezTo>
                      <a:pt x="0" y="692"/>
                      <a:pt x="63" y="755"/>
                      <a:pt x="140" y="755"/>
                    </a:cubicBezTo>
                    <a:cubicBezTo>
                      <a:pt x="2228" y="755"/>
                      <a:pt x="2228" y="755"/>
                      <a:pt x="2228" y="755"/>
                    </a:cubicBezTo>
                    <a:cubicBezTo>
                      <a:pt x="2306" y="755"/>
                      <a:pt x="2369" y="692"/>
                      <a:pt x="2369" y="615"/>
                    </a:cubicBezTo>
                    <a:cubicBezTo>
                      <a:pt x="2369" y="140"/>
                      <a:pt x="2369" y="140"/>
                      <a:pt x="2369" y="140"/>
                    </a:cubicBezTo>
                    <a:cubicBezTo>
                      <a:pt x="2369" y="63"/>
                      <a:pt x="2306" y="0"/>
                      <a:pt x="2228" y="0"/>
                    </a:cubicBezTo>
                    <a:close/>
                    <a:moveTo>
                      <a:pt x="2303" y="615"/>
                    </a:moveTo>
                    <a:cubicBezTo>
                      <a:pt x="2303" y="656"/>
                      <a:pt x="2269" y="689"/>
                      <a:pt x="2228" y="689"/>
                    </a:cubicBezTo>
                    <a:cubicBezTo>
                      <a:pt x="140" y="689"/>
                      <a:pt x="140" y="689"/>
                      <a:pt x="140" y="689"/>
                    </a:cubicBezTo>
                    <a:cubicBezTo>
                      <a:pt x="99" y="689"/>
                      <a:pt x="66" y="656"/>
                      <a:pt x="66" y="615"/>
                    </a:cubicBezTo>
                    <a:cubicBezTo>
                      <a:pt x="66" y="140"/>
                      <a:pt x="66" y="140"/>
                      <a:pt x="66" y="140"/>
                    </a:cubicBezTo>
                    <a:cubicBezTo>
                      <a:pt x="66" y="99"/>
                      <a:pt x="99" y="66"/>
                      <a:pt x="140" y="65"/>
                    </a:cubicBezTo>
                    <a:cubicBezTo>
                      <a:pt x="2228" y="65"/>
                      <a:pt x="2228" y="65"/>
                      <a:pt x="2228" y="65"/>
                    </a:cubicBezTo>
                    <a:cubicBezTo>
                      <a:pt x="2269" y="66"/>
                      <a:pt x="2303" y="99"/>
                      <a:pt x="2303" y="140"/>
                    </a:cubicBezTo>
                    <a:lnTo>
                      <a:pt x="2303" y="61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16" name="Freeform 15"/>
              <p:cNvSpPr>
                <a:spLocks/>
              </p:cNvSpPr>
              <p:nvPr/>
            </p:nvSpPr>
            <p:spPr bwMode="invGray">
              <a:xfrm>
                <a:off x="2205" y="1186"/>
                <a:ext cx="1354" cy="1287"/>
              </a:xfrm>
              <a:custGeom>
                <a:avLst/>
                <a:gdLst>
                  <a:gd name="T0" fmla="*/ 61 w 2500"/>
                  <a:gd name="T1" fmla="*/ 0 h 2376"/>
                  <a:gd name="T2" fmla="*/ 0 w 2500"/>
                  <a:gd name="T3" fmla="*/ 61 h 2376"/>
                  <a:gd name="T4" fmla="*/ 0 w 2500"/>
                  <a:gd name="T5" fmla="*/ 636 h 2376"/>
                  <a:gd name="T6" fmla="*/ 61 w 2500"/>
                  <a:gd name="T7" fmla="*/ 697 h 2376"/>
                  <a:gd name="T8" fmla="*/ 673 w 2500"/>
                  <a:gd name="T9" fmla="*/ 697 h 2376"/>
                  <a:gd name="T10" fmla="*/ 733 w 2500"/>
                  <a:gd name="T11" fmla="*/ 636 h 2376"/>
                  <a:gd name="T12" fmla="*/ 733 w 2500"/>
                  <a:gd name="T13" fmla="*/ 61 h 2376"/>
                  <a:gd name="T14" fmla="*/ 673 w 2500"/>
                  <a:gd name="T15" fmla="*/ 0 h 2376"/>
                  <a:gd name="T16" fmla="*/ 61 w 2500"/>
                  <a:gd name="T17" fmla="*/ 0 h 2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2376">
                    <a:moveTo>
                      <a:pt x="206" y="0"/>
                    </a:moveTo>
                    <a:cubicBezTo>
                      <a:pt x="92" y="1"/>
                      <a:pt x="0" y="93"/>
                      <a:pt x="0" y="207"/>
                    </a:cubicBezTo>
                    <a:cubicBezTo>
                      <a:pt x="0" y="2170"/>
                      <a:pt x="0" y="2170"/>
                      <a:pt x="0" y="2170"/>
                    </a:cubicBezTo>
                    <a:cubicBezTo>
                      <a:pt x="0" y="2284"/>
                      <a:pt x="92" y="2376"/>
                      <a:pt x="206" y="2376"/>
                    </a:cubicBezTo>
                    <a:cubicBezTo>
                      <a:pt x="2294" y="2376"/>
                      <a:pt x="2294" y="2376"/>
                      <a:pt x="2294" y="2376"/>
                    </a:cubicBezTo>
                    <a:cubicBezTo>
                      <a:pt x="2408" y="2376"/>
                      <a:pt x="2500" y="2284"/>
                      <a:pt x="2500" y="2170"/>
                    </a:cubicBezTo>
                    <a:cubicBezTo>
                      <a:pt x="2500" y="207"/>
                      <a:pt x="2500" y="207"/>
                      <a:pt x="2500" y="207"/>
                    </a:cubicBezTo>
                    <a:cubicBezTo>
                      <a:pt x="2500" y="93"/>
                      <a:pt x="2408" y="1"/>
                      <a:pt x="2294" y="0"/>
                    </a:cubicBezTo>
                    <a:lnTo>
                      <a:pt x="20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17" name="Freeform 16"/>
              <p:cNvSpPr>
                <a:spLocks noEditPoints="1"/>
              </p:cNvSpPr>
              <p:nvPr/>
            </p:nvSpPr>
            <p:spPr bwMode="invGray">
              <a:xfrm>
                <a:off x="2241" y="1222"/>
                <a:ext cx="1283" cy="1216"/>
              </a:xfrm>
              <a:custGeom>
                <a:avLst/>
                <a:gdLst>
                  <a:gd name="T0" fmla="*/ 654 w 2369"/>
                  <a:gd name="T1" fmla="*/ 0 h 2245"/>
                  <a:gd name="T2" fmla="*/ 41 w 2369"/>
                  <a:gd name="T3" fmla="*/ 0 h 2245"/>
                  <a:gd name="T4" fmla="*/ 0 w 2369"/>
                  <a:gd name="T5" fmla="*/ 41 h 2245"/>
                  <a:gd name="T6" fmla="*/ 0 w 2369"/>
                  <a:gd name="T7" fmla="*/ 617 h 2245"/>
                  <a:gd name="T8" fmla="*/ 41 w 2369"/>
                  <a:gd name="T9" fmla="*/ 659 h 2245"/>
                  <a:gd name="T10" fmla="*/ 654 w 2369"/>
                  <a:gd name="T11" fmla="*/ 659 h 2245"/>
                  <a:gd name="T12" fmla="*/ 695 w 2369"/>
                  <a:gd name="T13" fmla="*/ 617 h 2245"/>
                  <a:gd name="T14" fmla="*/ 695 w 2369"/>
                  <a:gd name="T15" fmla="*/ 41 h 2245"/>
                  <a:gd name="T16" fmla="*/ 654 w 2369"/>
                  <a:gd name="T17" fmla="*/ 0 h 2245"/>
                  <a:gd name="T18" fmla="*/ 675 w 2369"/>
                  <a:gd name="T19" fmla="*/ 617 h 2245"/>
                  <a:gd name="T20" fmla="*/ 654 w 2369"/>
                  <a:gd name="T21" fmla="*/ 639 h 2245"/>
                  <a:gd name="T22" fmla="*/ 41 w 2369"/>
                  <a:gd name="T23" fmla="*/ 639 h 2245"/>
                  <a:gd name="T24" fmla="*/ 19 w 2369"/>
                  <a:gd name="T25" fmla="*/ 617 h 2245"/>
                  <a:gd name="T26" fmla="*/ 19 w 2369"/>
                  <a:gd name="T27" fmla="*/ 41 h 2245"/>
                  <a:gd name="T28" fmla="*/ 41 w 2369"/>
                  <a:gd name="T29" fmla="*/ 19 h 2245"/>
                  <a:gd name="T30" fmla="*/ 654 w 2369"/>
                  <a:gd name="T31" fmla="*/ 19 h 2245"/>
                  <a:gd name="T32" fmla="*/ 675 w 2369"/>
                  <a:gd name="T33" fmla="*/ 41 h 2245"/>
                  <a:gd name="T34" fmla="*/ 675 w 2369"/>
                  <a:gd name="T35" fmla="*/ 617 h 2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2245">
                    <a:moveTo>
                      <a:pt x="2228" y="0"/>
                    </a:moveTo>
                    <a:cubicBezTo>
                      <a:pt x="140" y="0"/>
                      <a:pt x="140" y="0"/>
                      <a:pt x="140" y="0"/>
                    </a:cubicBezTo>
                    <a:cubicBezTo>
                      <a:pt x="63" y="0"/>
                      <a:pt x="0" y="63"/>
                      <a:pt x="0" y="141"/>
                    </a:cubicBezTo>
                    <a:cubicBezTo>
                      <a:pt x="0" y="2104"/>
                      <a:pt x="0" y="2104"/>
                      <a:pt x="0" y="2104"/>
                    </a:cubicBezTo>
                    <a:cubicBezTo>
                      <a:pt x="0" y="2182"/>
                      <a:pt x="63" y="2245"/>
                      <a:pt x="140" y="2245"/>
                    </a:cubicBezTo>
                    <a:cubicBezTo>
                      <a:pt x="2228" y="2245"/>
                      <a:pt x="2228" y="2245"/>
                      <a:pt x="2228" y="2245"/>
                    </a:cubicBezTo>
                    <a:cubicBezTo>
                      <a:pt x="2306" y="2245"/>
                      <a:pt x="2369" y="2182"/>
                      <a:pt x="2369" y="2104"/>
                    </a:cubicBezTo>
                    <a:cubicBezTo>
                      <a:pt x="2369" y="141"/>
                      <a:pt x="2369" y="141"/>
                      <a:pt x="2369" y="141"/>
                    </a:cubicBezTo>
                    <a:cubicBezTo>
                      <a:pt x="2369" y="63"/>
                      <a:pt x="2306" y="0"/>
                      <a:pt x="2228" y="0"/>
                    </a:cubicBezTo>
                    <a:close/>
                    <a:moveTo>
                      <a:pt x="2303" y="2104"/>
                    </a:moveTo>
                    <a:cubicBezTo>
                      <a:pt x="2303" y="2145"/>
                      <a:pt x="2269" y="2179"/>
                      <a:pt x="2228" y="2179"/>
                    </a:cubicBezTo>
                    <a:cubicBezTo>
                      <a:pt x="140" y="2179"/>
                      <a:pt x="140" y="2179"/>
                      <a:pt x="140" y="2179"/>
                    </a:cubicBezTo>
                    <a:cubicBezTo>
                      <a:pt x="99" y="2179"/>
                      <a:pt x="66" y="2145"/>
                      <a:pt x="66" y="2104"/>
                    </a:cubicBezTo>
                    <a:cubicBezTo>
                      <a:pt x="66" y="141"/>
                      <a:pt x="66" y="141"/>
                      <a:pt x="66" y="141"/>
                    </a:cubicBezTo>
                    <a:cubicBezTo>
                      <a:pt x="66" y="100"/>
                      <a:pt x="99" y="66"/>
                      <a:pt x="140" y="66"/>
                    </a:cubicBezTo>
                    <a:cubicBezTo>
                      <a:pt x="2228" y="66"/>
                      <a:pt x="2228" y="66"/>
                      <a:pt x="2228" y="66"/>
                    </a:cubicBezTo>
                    <a:cubicBezTo>
                      <a:pt x="2269" y="66"/>
                      <a:pt x="2303" y="100"/>
                      <a:pt x="2303" y="141"/>
                    </a:cubicBezTo>
                    <a:lnTo>
                      <a:pt x="2303" y="2104"/>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18" name="Freeform 17"/>
              <p:cNvSpPr>
                <a:spLocks/>
              </p:cNvSpPr>
              <p:nvPr/>
            </p:nvSpPr>
            <p:spPr bwMode="invGray">
              <a:xfrm>
                <a:off x="2359" y="2636"/>
                <a:ext cx="124" cy="223"/>
              </a:xfrm>
              <a:custGeom>
                <a:avLst/>
                <a:gdLst>
                  <a:gd name="T0" fmla="*/ 124 w 124"/>
                  <a:gd name="T1" fmla="*/ 191 h 223"/>
                  <a:gd name="T2" fmla="*/ 91 w 124"/>
                  <a:gd name="T3" fmla="*/ 223 h 223"/>
                  <a:gd name="T4" fmla="*/ 34 w 124"/>
                  <a:gd name="T5" fmla="*/ 223 h 223"/>
                  <a:gd name="T6" fmla="*/ 0 w 124"/>
                  <a:gd name="T7" fmla="*/ 191 h 223"/>
                  <a:gd name="T8" fmla="*/ 0 w 124"/>
                  <a:gd name="T9" fmla="*/ 0 h 223"/>
                  <a:gd name="T10" fmla="*/ 51 w 124"/>
                  <a:gd name="T11" fmla="*/ 0 h 223"/>
                  <a:gd name="T12" fmla="*/ 51 w 124"/>
                  <a:gd name="T13" fmla="*/ 181 h 223"/>
                  <a:gd name="T14" fmla="*/ 73 w 124"/>
                  <a:gd name="T15" fmla="*/ 181 h 223"/>
                  <a:gd name="T16" fmla="*/ 73 w 124"/>
                  <a:gd name="T17" fmla="*/ 0 h 223"/>
                  <a:gd name="T18" fmla="*/ 124 w 124"/>
                  <a:gd name="T19" fmla="*/ 0 h 223"/>
                  <a:gd name="T20" fmla="*/ 124 w 124"/>
                  <a:gd name="T21" fmla="*/ 191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223">
                    <a:moveTo>
                      <a:pt x="124" y="191"/>
                    </a:moveTo>
                    <a:lnTo>
                      <a:pt x="91" y="223"/>
                    </a:lnTo>
                    <a:lnTo>
                      <a:pt x="34" y="223"/>
                    </a:lnTo>
                    <a:lnTo>
                      <a:pt x="0" y="191"/>
                    </a:lnTo>
                    <a:lnTo>
                      <a:pt x="0" y="0"/>
                    </a:lnTo>
                    <a:lnTo>
                      <a:pt x="51" y="0"/>
                    </a:lnTo>
                    <a:lnTo>
                      <a:pt x="51" y="181"/>
                    </a:lnTo>
                    <a:lnTo>
                      <a:pt x="73" y="181"/>
                    </a:lnTo>
                    <a:lnTo>
                      <a:pt x="73" y="0"/>
                    </a:lnTo>
                    <a:lnTo>
                      <a:pt x="124" y="0"/>
                    </a:lnTo>
                    <a:lnTo>
                      <a:pt x="124"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19" name="Rectangle 18"/>
              <p:cNvSpPr>
                <a:spLocks noChangeArrowheads="1"/>
              </p:cNvSpPr>
              <p:nvPr/>
            </p:nvSpPr>
            <p:spPr bwMode="invGray">
              <a:xfrm>
                <a:off x="2503" y="2817"/>
                <a:ext cx="49"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prstClr val="black"/>
                  </a:solidFill>
                  <a:effectLst/>
                  <a:uLnTx/>
                  <a:uFillTx/>
                  <a:latin typeface="Adobe Garamond Pro" panose="02020502060506020403" pitchFamily="18" charset="0"/>
                  <a:ea typeface="+mn-ea"/>
                  <a:cs typeface="+mn-cs"/>
                </a:endParaRPr>
              </a:p>
            </p:txBody>
          </p:sp>
          <p:sp>
            <p:nvSpPr>
              <p:cNvPr id="20" name="Freeform 19"/>
              <p:cNvSpPr>
                <a:spLocks/>
              </p:cNvSpPr>
              <p:nvPr/>
            </p:nvSpPr>
            <p:spPr bwMode="invGray">
              <a:xfrm>
                <a:off x="2573" y="2636"/>
                <a:ext cx="123" cy="223"/>
              </a:xfrm>
              <a:custGeom>
                <a:avLst/>
                <a:gdLst>
                  <a:gd name="T0" fmla="*/ 87 w 123"/>
                  <a:gd name="T1" fmla="*/ 0 h 223"/>
                  <a:gd name="T2" fmla="*/ 123 w 123"/>
                  <a:gd name="T3" fmla="*/ 33 h 223"/>
                  <a:gd name="T4" fmla="*/ 123 w 123"/>
                  <a:gd name="T5" fmla="*/ 73 h 223"/>
                  <a:gd name="T6" fmla="*/ 72 w 123"/>
                  <a:gd name="T7" fmla="*/ 73 h 223"/>
                  <a:gd name="T8" fmla="*/ 72 w 123"/>
                  <a:gd name="T9" fmla="*/ 43 h 223"/>
                  <a:gd name="T10" fmla="*/ 51 w 123"/>
                  <a:gd name="T11" fmla="*/ 43 h 223"/>
                  <a:gd name="T12" fmla="*/ 51 w 123"/>
                  <a:gd name="T13" fmla="*/ 88 h 223"/>
                  <a:gd name="T14" fmla="*/ 88 w 123"/>
                  <a:gd name="T15" fmla="*/ 91 h 223"/>
                  <a:gd name="T16" fmla="*/ 123 w 123"/>
                  <a:gd name="T17" fmla="*/ 123 h 223"/>
                  <a:gd name="T18" fmla="*/ 123 w 123"/>
                  <a:gd name="T19" fmla="*/ 191 h 223"/>
                  <a:gd name="T20" fmla="*/ 90 w 123"/>
                  <a:gd name="T21" fmla="*/ 223 h 223"/>
                  <a:gd name="T22" fmla="*/ 33 w 123"/>
                  <a:gd name="T23" fmla="*/ 223 h 223"/>
                  <a:gd name="T24" fmla="*/ 0 w 123"/>
                  <a:gd name="T25" fmla="*/ 191 h 223"/>
                  <a:gd name="T26" fmla="*/ 0 w 123"/>
                  <a:gd name="T27" fmla="*/ 152 h 223"/>
                  <a:gd name="T28" fmla="*/ 51 w 123"/>
                  <a:gd name="T29" fmla="*/ 152 h 223"/>
                  <a:gd name="T30" fmla="*/ 51 w 123"/>
                  <a:gd name="T31" fmla="*/ 181 h 223"/>
                  <a:gd name="T32" fmla="*/ 72 w 123"/>
                  <a:gd name="T33" fmla="*/ 181 h 223"/>
                  <a:gd name="T34" fmla="*/ 72 w 123"/>
                  <a:gd name="T35" fmla="*/ 134 h 223"/>
                  <a:gd name="T36" fmla="*/ 36 w 123"/>
                  <a:gd name="T37" fmla="*/ 132 h 223"/>
                  <a:gd name="T38" fmla="*/ 0 w 123"/>
                  <a:gd name="T39" fmla="*/ 100 h 223"/>
                  <a:gd name="T40" fmla="*/ 0 w 123"/>
                  <a:gd name="T41" fmla="*/ 33 h 223"/>
                  <a:gd name="T42" fmla="*/ 34 w 123"/>
                  <a:gd name="T43" fmla="*/ 0 h 223"/>
                  <a:gd name="T44" fmla="*/ 87 w 123"/>
                  <a:gd name="T45" fmla="*/ 0 h 2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3" h="223">
                    <a:moveTo>
                      <a:pt x="87" y="0"/>
                    </a:moveTo>
                    <a:lnTo>
                      <a:pt x="123" y="33"/>
                    </a:lnTo>
                    <a:lnTo>
                      <a:pt x="123" y="73"/>
                    </a:lnTo>
                    <a:lnTo>
                      <a:pt x="72" y="73"/>
                    </a:lnTo>
                    <a:lnTo>
                      <a:pt x="72" y="43"/>
                    </a:lnTo>
                    <a:lnTo>
                      <a:pt x="51" y="43"/>
                    </a:lnTo>
                    <a:lnTo>
                      <a:pt x="51" y="88"/>
                    </a:lnTo>
                    <a:lnTo>
                      <a:pt x="88" y="91"/>
                    </a:lnTo>
                    <a:lnTo>
                      <a:pt x="123" y="123"/>
                    </a:lnTo>
                    <a:lnTo>
                      <a:pt x="123" y="191"/>
                    </a:lnTo>
                    <a:lnTo>
                      <a:pt x="90" y="223"/>
                    </a:lnTo>
                    <a:lnTo>
                      <a:pt x="33" y="223"/>
                    </a:lnTo>
                    <a:lnTo>
                      <a:pt x="0" y="191"/>
                    </a:lnTo>
                    <a:lnTo>
                      <a:pt x="0" y="152"/>
                    </a:lnTo>
                    <a:lnTo>
                      <a:pt x="51" y="152"/>
                    </a:lnTo>
                    <a:lnTo>
                      <a:pt x="51" y="181"/>
                    </a:lnTo>
                    <a:lnTo>
                      <a:pt x="72" y="181"/>
                    </a:lnTo>
                    <a:lnTo>
                      <a:pt x="72" y="134"/>
                    </a:lnTo>
                    <a:lnTo>
                      <a:pt x="36" y="132"/>
                    </a:lnTo>
                    <a:lnTo>
                      <a:pt x="0" y="100"/>
                    </a:lnTo>
                    <a:lnTo>
                      <a:pt x="0" y="33"/>
                    </a:lnTo>
                    <a:lnTo>
                      <a:pt x="34"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21" name="Rectangle 20"/>
              <p:cNvSpPr>
                <a:spLocks noChangeArrowheads="1"/>
              </p:cNvSpPr>
              <p:nvPr/>
            </p:nvSpPr>
            <p:spPr bwMode="invGray">
              <a:xfrm>
                <a:off x="2713" y="2817"/>
                <a:ext cx="54"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prstClr val="black"/>
                  </a:solidFill>
                  <a:effectLst/>
                  <a:uLnTx/>
                  <a:uFillTx/>
                  <a:latin typeface="Adobe Garamond Pro" panose="02020502060506020403" pitchFamily="18" charset="0"/>
                  <a:ea typeface="+mn-ea"/>
                  <a:cs typeface="+mn-cs"/>
                </a:endParaRPr>
              </a:p>
            </p:txBody>
          </p:sp>
          <p:sp>
            <p:nvSpPr>
              <p:cNvPr id="22" name="Freeform 21"/>
              <p:cNvSpPr>
                <a:spLocks noEditPoints="1"/>
              </p:cNvSpPr>
              <p:nvPr/>
            </p:nvSpPr>
            <p:spPr bwMode="invGray">
              <a:xfrm>
                <a:off x="2787" y="2636"/>
                <a:ext cx="138" cy="223"/>
              </a:xfrm>
              <a:custGeom>
                <a:avLst/>
                <a:gdLst>
                  <a:gd name="T0" fmla="*/ 80 w 138"/>
                  <a:gd name="T1" fmla="*/ 140 h 223"/>
                  <a:gd name="T2" fmla="*/ 58 w 138"/>
                  <a:gd name="T3" fmla="*/ 140 h 223"/>
                  <a:gd name="T4" fmla="*/ 66 w 138"/>
                  <a:gd name="T5" fmla="*/ 48 h 223"/>
                  <a:gd name="T6" fmla="*/ 71 w 138"/>
                  <a:gd name="T7" fmla="*/ 48 h 223"/>
                  <a:gd name="T8" fmla="*/ 80 w 138"/>
                  <a:gd name="T9" fmla="*/ 140 h 223"/>
                  <a:gd name="T10" fmla="*/ 105 w 138"/>
                  <a:gd name="T11" fmla="*/ 0 h 223"/>
                  <a:gd name="T12" fmla="*/ 31 w 138"/>
                  <a:gd name="T13" fmla="*/ 0 h 223"/>
                  <a:gd name="T14" fmla="*/ 0 w 138"/>
                  <a:gd name="T15" fmla="*/ 223 h 223"/>
                  <a:gd name="T16" fmla="*/ 49 w 138"/>
                  <a:gd name="T17" fmla="*/ 223 h 223"/>
                  <a:gd name="T18" fmla="*/ 54 w 138"/>
                  <a:gd name="T19" fmla="*/ 182 h 223"/>
                  <a:gd name="T20" fmla="*/ 84 w 138"/>
                  <a:gd name="T21" fmla="*/ 182 h 223"/>
                  <a:gd name="T22" fmla="*/ 88 w 138"/>
                  <a:gd name="T23" fmla="*/ 223 h 223"/>
                  <a:gd name="T24" fmla="*/ 138 w 138"/>
                  <a:gd name="T25" fmla="*/ 223 h 223"/>
                  <a:gd name="T26" fmla="*/ 105 w 138"/>
                  <a:gd name="T27" fmla="*/ 0 h 2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223">
                    <a:moveTo>
                      <a:pt x="80" y="140"/>
                    </a:moveTo>
                    <a:lnTo>
                      <a:pt x="58" y="140"/>
                    </a:lnTo>
                    <a:lnTo>
                      <a:pt x="66" y="48"/>
                    </a:lnTo>
                    <a:lnTo>
                      <a:pt x="71" y="48"/>
                    </a:lnTo>
                    <a:lnTo>
                      <a:pt x="80" y="140"/>
                    </a:lnTo>
                    <a:close/>
                    <a:moveTo>
                      <a:pt x="105" y="0"/>
                    </a:moveTo>
                    <a:lnTo>
                      <a:pt x="31" y="0"/>
                    </a:lnTo>
                    <a:lnTo>
                      <a:pt x="0" y="223"/>
                    </a:lnTo>
                    <a:lnTo>
                      <a:pt x="49" y="223"/>
                    </a:lnTo>
                    <a:lnTo>
                      <a:pt x="54" y="182"/>
                    </a:lnTo>
                    <a:lnTo>
                      <a:pt x="84" y="182"/>
                    </a:lnTo>
                    <a:lnTo>
                      <a:pt x="88" y="223"/>
                    </a:lnTo>
                    <a:lnTo>
                      <a:pt x="138" y="223"/>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23" name="Freeform 22"/>
              <p:cNvSpPr>
                <a:spLocks noEditPoints="1"/>
              </p:cNvSpPr>
              <p:nvPr/>
            </p:nvSpPr>
            <p:spPr bwMode="invGray">
              <a:xfrm>
                <a:off x="2946" y="2636"/>
                <a:ext cx="122" cy="223"/>
              </a:xfrm>
              <a:custGeom>
                <a:avLst/>
                <a:gdLst>
                  <a:gd name="T0" fmla="*/ 72 w 122"/>
                  <a:gd name="T1" fmla="*/ 43 h 223"/>
                  <a:gd name="T2" fmla="*/ 72 w 122"/>
                  <a:gd name="T3" fmla="*/ 93 h 223"/>
                  <a:gd name="T4" fmla="*/ 51 w 122"/>
                  <a:gd name="T5" fmla="*/ 93 h 223"/>
                  <a:gd name="T6" fmla="*/ 51 w 122"/>
                  <a:gd name="T7" fmla="*/ 43 h 223"/>
                  <a:gd name="T8" fmla="*/ 72 w 122"/>
                  <a:gd name="T9" fmla="*/ 43 h 223"/>
                  <a:gd name="T10" fmla="*/ 122 w 122"/>
                  <a:gd name="T11" fmla="*/ 33 h 223"/>
                  <a:gd name="T12" fmla="*/ 87 w 122"/>
                  <a:gd name="T13" fmla="*/ 0 h 223"/>
                  <a:gd name="T14" fmla="*/ 0 w 122"/>
                  <a:gd name="T15" fmla="*/ 0 h 223"/>
                  <a:gd name="T16" fmla="*/ 0 w 122"/>
                  <a:gd name="T17" fmla="*/ 223 h 223"/>
                  <a:gd name="T18" fmla="*/ 51 w 122"/>
                  <a:gd name="T19" fmla="*/ 223 h 223"/>
                  <a:gd name="T20" fmla="*/ 51 w 122"/>
                  <a:gd name="T21" fmla="*/ 134 h 223"/>
                  <a:gd name="T22" fmla="*/ 72 w 122"/>
                  <a:gd name="T23" fmla="*/ 134 h 223"/>
                  <a:gd name="T24" fmla="*/ 72 w 122"/>
                  <a:gd name="T25" fmla="*/ 223 h 223"/>
                  <a:gd name="T26" fmla="*/ 122 w 122"/>
                  <a:gd name="T27" fmla="*/ 223 h 223"/>
                  <a:gd name="T28" fmla="*/ 122 w 122"/>
                  <a:gd name="T29" fmla="*/ 134 h 223"/>
                  <a:gd name="T30" fmla="*/ 96 w 122"/>
                  <a:gd name="T31" fmla="*/ 113 h 223"/>
                  <a:gd name="T32" fmla="*/ 122 w 122"/>
                  <a:gd name="T33" fmla="*/ 91 h 223"/>
                  <a:gd name="T34" fmla="*/ 122 w 122"/>
                  <a:gd name="T35" fmla="*/ 3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2" h="223">
                    <a:moveTo>
                      <a:pt x="72" y="43"/>
                    </a:moveTo>
                    <a:lnTo>
                      <a:pt x="72" y="93"/>
                    </a:lnTo>
                    <a:lnTo>
                      <a:pt x="51" y="93"/>
                    </a:lnTo>
                    <a:lnTo>
                      <a:pt x="51" y="43"/>
                    </a:lnTo>
                    <a:lnTo>
                      <a:pt x="72" y="43"/>
                    </a:lnTo>
                    <a:close/>
                    <a:moveTo>
                      <a:pt x="122" y="33"/>
                    </a:moveTo>
                    <a:lnTo>
                      <a:pt x="87" y="0"/>
                    </a:lnTo>
                    <a:lnTo>
                      <a:pt x="0" y="0"/>
                    </a:lnTo>
                    <a:lnTo>
                      <a:pt x="0" y="223"/>
                    </a:lnTo>
                    <a:lnTo>
                      <a:pt x="51" y="223"/>
                    </a:lnTo>
                    <a:lnTo>
                      <a:pt x="51" y="134"/>
                    </a:lnTo>
                    <a:lnTo>
                      <a:pt x="72" y="134"/>
                    </a:lnTo>
                    <a:lnTo>
                      <a:pt x="72" y="223"/>
                    </a:lnTo>
                    <a:lnTo>
                      <a:pt x="122" y="223"/>
                    </a:lnTo>
                    <a:lnTo>
                      <a:pt x="122" y="134"/>
                    </a:lnTo>
                    <a:lnTo>
                      <a:pt x="96" y="113"/>
                    </a:lnTo>
                    <a:lnTo>
                      <a:pt x="122" y="91"/>
                    </a:lnTo>
                    <a:lnTo>
                      <a:pt x="122"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24" name="Freeform 23"/>
              <p:cNvSpPr>
                <a:spLocks/>
              </p:cNvSpPr>
              <p:nvPr/>
            </p:nvSpPr>
            <p:spPr bwMode="invGray">
              <a:xfrm>
                <a:off x="3094" y="2636"/>
                <a:ext cx="159" cy="223"/>
              </a:xfrm>
              <a:custGeom>
                <a:avLst/>
                <a:gdLst>
                  <a:gd name="T0" fmla="*/ 159 w 159"/>
                  <a:gd name="T1" fmla="*/ 223 h 223"/>
                  <a:gd name="T2" fmla="*/ 112 w 159"/>
                  <a:gd name="T3" fmla="*/ 223 h 223"/>
                  <a:gd name="T4" fmla="*/ 112 w 159"/>
                  <a:gd name="T5" fmla="*/ 82 h 223"/>
                  <a:gd name="T6" fmla="*/ 110 w 159"/>
                  <a:gd name="T7" fmla="*/ 82 h 223"/>
                  <a:gd name="T8" fmla="*/ 89 w 159"/>
                  <a:gd name="T9" fmla="*/ 223 h 223"/>
                  <a:gd name="T10" fmla="*/ 70 w 159"/>
                  <a:gd name="T11" fmla="*/ 223 h 223"/>
                  <a:gd name="T12" fmla="*/ 48 w 159"/>
                  <a:gd name="T13" fmla="*/ 82 h 223"/>
                  <a:gd name="T14" fmla="*/ 46 w 159"/>
                  <a:gd name="T15" fmla="*/ 82 h 223"/>
                  <a:gd name="T16" fmla="*/ 46 w 159"/>
                  <a:gd name="T17" fmla="*/ 223 h 223"/>
                  <a:gd name="T18" fmla="*/ 0 w 159"/>
                  <a:gd name="T19" fmla="*/ 223 h 223"/>
                  <a:gd name="T20" fmla="*/ 0 w 159"/>
                  <a:gd name="T21" fmla="*/ 0 h 223"/>
                  <a:gd name="T22" fmla="*/ 60 w 159"/>
                  <a:gd name="T23" fmla="*/ 0 h 223"/>
                  <a:gd name="T24" fmla="*/ 78 w 159"/>
                  <a:gd name="T25" fmla="*/ 108 h 223"/>
                  <a:gd name="T26" fmla="*/ 82 w 159"/>
                  <a:gd name="T27" fmla="*/ 108 h 223"/>
                  <a:gd name="T28" fmla="*/ 99 w 159"/>
                  <a:gd name="T29" fmla="*/ 0 h 223"/>
                  <a:gd name="T30" fmla="*/ 159 w 159"/>
                  <a:gd name="T31" fmla="*/ 0 h 223"/>
                  <a:gd name="T32" fmla="*/ 159 w 159"/>
                  <a:gd name="T33" fmla="*/ 223 h 2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 h="223">
                    <a:moveTo>
                      <a:pt x="159" y="223"/>
                    </a:moveTo>
                    <a:lnTo>
                      <a:pt x="112" y="223"/>
                    </a:lnTo>
                    <a:lnTo>
                      <a:pt x="112" y="82"/>
                    </a:lnTo>
                    <a:lnTo>
                      <a:pt x="110" y="82"/>
                    </a:lnTo>
                    <a:lnTo>
                      <a:pt x="89" y="223"/>
                    </a:lnTo>
                    <a:lnTo>
                      <a:pt x="70" y="223"/>
                    </a:lnTo>
                    <a:lnTo>
                      <a:pt x="48" y="82"/>
                    </a:lnTo>
                    <a:lnTo>
                      <a:pt x="46" y="82"/>
                    </a:lnTo>
                    <a:lnTo>
                      <a:pt x="46" y="223"/>
                    </a:lnTo>
                    <a:lnTo>
                      <a:pt x="0" y="223"/>
                    </a:lnTo>
                    <a:lnTo>
                      <a:pt x="0" y="0"/>
                    </a:lnTo>
                    <a:lnTo>
                      <a:pt x="60" y="0"/>
                    </a:lnTo>
                    <a:lnTo>
                      <a:pt x="78" y="108"/>
                    </a:lnTo>
                    <a:lnTo>
                      <a:pt x="82" y="108"/>
                    </a:lnTo>
                    <a:lnTo>
                      <a:pt x="99" y="0"/>
                    </a:lnTo>
                    <a:lnTo>
                      <a:pt x="159" y="0"/>
                    </a:lnTo>
                    <a:lnTo>
                      <a:pt x="159"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25" name="Freeform 24"/>
              <p:cNvSpPr>
                <a:spLocks/>
              </p:cNvSpPr>
              <p:nvPr/>
            </p:nvSpPr>
            <p:spPr bwMode="invGray">
              <a:xfrm>
                <a:off x="3274" y="2636"/>
                <a:ext cx="139" cy="223"/>
              </a:xfrm>
              <a:custGeom>
                <a:avLst/>
                <a:gdLst>
                  <a:gd name="T0" fmla="*/ 95 w 139"/>
                  <a:gd name="T1" fmla="*/ 130 h 223"/>
                  <a:gd name="T2" fmla="*/ 95 w 139"/>
                  <a:gd name="T3" fmla="*/ 223 h 223"/>
                  <a:gd name="T4" fmla="*/ 44 w 139"/>
                  <a:gd name="T5" fmla="*/ 223 h 223"/>
                  <a:gd name="T6" fmla="*/ 44 w 139"/>
                  <a:gd name="T7" fmla="*/ 130 h 223"/>
                  <a:gd name="T8" fmla="*/ 0 w 139"/>
                  <a:gd name="T9" fmla="*/ 0 h 223"/>
                  <a:gd name="T10" fmla="*/ 51 w 139"/>
                  <a:gd name="T11" fmla="*/ 0 h 223"/>
                  <a:gd name="T12" fmla="*/ 69 w 139"/>
                  <a:gd name="T13" fmla="*/ 81 h 223"/>
                  <a:gd name="T14" fmla="*/ 70 w 139"/>
                  <a:gd name="T15" fmla="*/ 81 h 223"/>
                  <a:gd name="T16" fmla="*/ 88 w 139"/>
                  <a:gd name="T17" fmla="*/ 0 h 223"/>
                  <a:gd name="T18" fmla="*/ 139 w 139"/>
                  <a:gd name="T19" fmla="*/ 0 h 223"/>
                  <a:gd name="T20" fmla="*/ 95 w 139"/>
                  <a:gd name="T21" fmla="*/ 13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9" h="223">
                    <a:moveTo>
                      <a:pt x="95" y="130"/>
                    </a:moveTo>
                    <a:lnTo>
                      <a:pt x="95" y="223"/>
                    </a:lnTo>
                    <a:lnTo>
                      <a:pt x="44" y="223"/>
                    </a:lnTo>
                    <a:lnTo>
                      <a:pt x="44" y="130"/>
                    </a:lnTo>
                    <a:lnTo>
                      <a:pt x="0" y="0"/>
                    </a:lnTo>
                    <a:lnTo>
                      <a:pt x="51" y="0"/>
                    </a:lnTo>
                    <a:lnTo>
                      <a:pt x="69" y="81"/>
                    </a:lnTo>
                    <a:lnTo>
                      <a:pt x="70" y="81"/>
                    </a:lnTo>
                    <a:lnTo>
                      <a:pt x="88" y="0"/>
                    </a:lnTo>
                    <a:lnTo>
                      <a:pt x="139" y="0"/>
                    </a:lnTo>
                    <a:lnTo>
                      <a:pt x="95"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26" name="Freeform 25"/>
              <p:cNvSpPr>
                <a:spLocks/>
              </p:cNvSpPr>
              <p:nvPr/>
            </p:nvSpPr>
            <p:spPr bwMode="invGray">
              <a:xfrm>
                <a:off x="2371" y="1344"/>
                <a:ext cx="1022" cy="971"/>
              </a:xfrm>
              <a:custGeom>
                <a:avLst/>
                <a:gdLst>
                  <a:gd name="T0" fmla="*/ 827 w 1022"/>
                  <a:gd name="T1" fmla="*/ 971 h 971"/>
                  <a:gd name="T2" fmla="*/ 511 w 1022"/>
                  <a:gd name="T3" fmla="*/ 741 h 971"/>
                  <a:gd name="T4" fmla="*/ 196 w 1022"/>
                  <a:gd name="T5" fmla="*/ 971 h 971"/>
                  <a:gd name="T6" fmla="*/ 316 w 1022"/>
                  <a:gd name="T7" fmla="*/ 600 h 971"/>
                  <a:gd name="T8" fmla="*/ 0 w 1022"/>
                  <a:gd name="T9" fmla="*/ 371 h 971"/>
                  <a:gd name="T10" fmla="*/ 391 w 1022"/>
                  <a:gd name="T11" fmla="*/ 371 h 971"/>
                  <a:gd name="T12" fmla="*/ 511 w 1022"/>
                  <a:gd name="T13" fmla="*/ 0 h 971"/>
                  <a:gd name="T14" fmla="*/ 632 w 1022"/>
                  <a:gd name="T15" fmla="*/ 371 h 971"/>
                  <a:gd name="T16" fmla="*/ 1022 w 1022"/>
                  <a:gd name="T17" fmla="*/ 371 h 971"/>
                  <a:gd name="T18" fmla="*/ 706 w 1022"/>
                  <a:gd name="T19" fmla="*/ 600 h 971"/>
                  <a:gd name="T20" fmla="*/ 827 w 1022"/>
                  <a:gd name="T21" fmla="*/ 971 h 971"/>
                  <a:gd name="T22" fmla="*/ 827 w 1022"/>
                  <a:gd name="T23" fmla="*/ 971 h 9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2" h="971">
                    <a:moveTo>
                      <a:pt x="827" y="971"/>
                    </a:moveTo>
                    <a:lnTo>
                      <a:pt x="511" y="741"/>
                    </a:lnTo>
                    <a:lnTo>
                      <a:pt x="196" y="971"/>
                    </a:lnTo>
                    <a:lnTo>
                      <a:pt x="316" y="600"/>
                    </a:lnTo>
                    <a:lnTo>
                      <a:pt x="0" y="371"/>
                    </a:lnTo>
                    <a:lnTo>
                      <a:pt x="391" y="371"/>
                    </a:lnTo>
                    <a:lnTo>
                      <a:pt x="511" y="0"/>
                    </a:lnTo>
                    <a:lnTo>
                      <a:pt x="632" y="371"/>
                    </a:lnTo>
                    <a:lnTo>
                      <a:pt x="1022" y="371"/>
                    </a:lnTo>
                    <a:lnTo>
                      <a:pt x="706" y="600"/>
                    </a:lnTo>
                    <a:lnTo>
                      <a:pt x="827" y="971"/>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27" name="Freeform 26"/>
              <p:cNvSpPr>
                <a:spLocks/>
              </p:cNvSpPr>
              <p:nvPr/>
            </p:nvSpPr>
            <p:spPr bwMode="invGray">
              <a:xfrm>
                <a:off x="2486" y="1463"/>
                <a:ext cx="793" cy="755"/>
              </a:xfrm>
              <a:custGeom>
                <a:avLst/>
                <a:gdLst>
                  <a:gd name="T0" fmla="*/ 641 w 793"/>
                  <a:gd name="T1" fmla="*/ 755 h 755"/>
                  <a:gd name="T2" fmla="*/ 396 w 793"/>
                  <a:gd name="T3" fmla="*/ 577 h 755"/>
                  <a:gd name="T4" fmla="*/ 151 w 793"/>
                  <a:gd name="T5" fmla="*/ 755 h 755"/>
                  <a:gd name="T6" fmla="*/ 245 w 793"/>
                  <a:gd name="T7" fmla="*/ 467 h 755"/>
                  <a:gd name="T8" fmla="*/ 0 w 793"/>
                  <a:gd name="T9" fmla="*/ 288 h 755"/>
                  <a:gd name="T10" fmla="*/ 303 w 793"/>
                  <a:gd name="T11" fmla="*/ 288 h 755"/>
                  <a:gd name="T12" fmla="*/ 396 w 793"/>
                  <a:gd name="T13" fmla="*/ 0 h 755"/>
                  <a:gd name="T14" fmla="*/ 490 w 793"/>
                  <a:gd name="T15" fmla="*/ 288 h 755"/>
                  <a:gd name="T16" fmla="*/ 793 w 793"/>
                  <a:gd name="T17" fmla="*/ 288 h 755"/>
                  <a:gd name="T18" fmla="*/ 548 w 793"/>
                  <a:gd name="T19" fmla="*/ 467 h 755"/>
                  <a:gd name="T20" fmla="*/ 641 w 793"/>
                  <a:gd name="T21" fmla="*/ 755 h 755"/>
                  <a:gd name="T22" fmla="*/ 641 w 793"/>
                  <a:gd name="T23" fmla="*/ 755 h 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3" h="755">
                    <a:moveTo>
                      <a:pt x="641" y="755"/>
                    </a:moveTo>
                    <a:lnTo>
                      <a:pt x="396" y="577"/>
                    </a:lnTo>
                    <a:lnTo>
                      <a:pt x="151" y="755"/>
                    </a:lnTo>
                    <a:lnTo>
                      <a:pt x="245" y="467"/>
                    </a:lnTo>
                    <a:lnTo>
                      <a:pt x="0" y="288"/>
                    </a:lnTo>
                    <a:lnTo>
                      <a:pt x="303" y="288"/>
                    </a:lnTo>
                    <a:lnTo>
                      <a:pt x="396" y="0"/>
                    </a:lnTo>
                    <a:lnTo>
                      <a:pt x="490" y="288"/>
                    </a:lnTo>
                    <a:lnTo>
                      <a:pt x="793" y="288"/>
                    </a:lnTo>
                    <a:lnTo>
                      <a:pt x="548" y="467"/>
                    </a:lnTo>
                    <a:lnTo>
                      <a:pt x="641" y="75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28" name="Freeform 27"/>
              <p:cNvSpPr>
                <a:spLocks/>
              </p:cNvSpPr>
              <p:nvPr/>
            </p:nvSpPr>
            <p:spPr bwMode="invGray">
              <a:xfrm>
                <a:off x="2595" y="1579"/>
                <a:ext cx="574" cy="545"/>
              </a:xfrm>
              <a:custGeom>
                <a:avLst/>
                <a:gdLst>
                  <a:gd name="T0" fmla="*/ 287 w 574"/>
                  <a:gd name="T1" fmla="*/ 0 h 545"/>
                  <a:gd name="T2" fmla="*/ 355 w 574"/>
                  <a:gd name="T3" fmla="*/ 208 h 545"/>
                  <a:gd name="T4" fmla="*/ 574 w 574"/>
                  <a:gd name="T5" fmla="*/ 208 h 545"/>
                  <a:gd name="T6" fmla="*/ 396 w 574"/>
                  <a:gd name="T7" fmla="*/ 337 h 545"/>
                  <a:gd name="T8" fmla="*/ 464 w 574"/>
                  <a:gd name="T9" fmla="*/ 545 h 545"/>
                  <a:gd name="T10" fmla="*/ 287 w 574"/>
                  <a:gd name="T11" fmla="*/ 416 h 545"/>
                  <a:gd name="T12" fmla="*/ 110 w 574"/>
                  <a:gd name="T13" fmla="*/ 545 h 545"/>
                  <a:gd name="T14" fmla="*/ 178 w 574"/>
                  <a:gd name="T15" fmla="*/ 337 h 545"/>
                  <a:gd name="T16" fmla="*/ 0 w 574"/>
                  <a:gd name="T17" fmla="*/ 208 h 545"/>
                  <a:gd name="T18" fmla="*/ 219 w 574"/>
                  <a:gd name="T19" fmla="*/ 208 h 545"/>
                  <a:gd name="T20" fmla="*/ 287 w 574"/>
                  <a:gd name="T21" fmla="*/ 0 h 5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4" h="545">
                    <a:moveTo>
                      <a:pt x="287" y="0"/>
                    </a:moveTo>
                    <a:lnTo>
                      <a:pt x="355" y="208"/>
                    </a:lnTo>
                    <a:lnTo>
                      <a:pt x="574" y="208"/>
                    </a:lnTo>
                    <a:lnTo>
                      <a:pt x="396" y="337"/>
                    </a:lnTo>
                    <a:lnTo>
                      <a:pt x="464" y="545"/>
                    </a:lnTo>
                    <a:lnTo>
                      <a:pt x="287" y="416"/>
                    </a:lnTo>
                    <a:lnTo>
                      <a:pt x="110" y="545"/>
                    </a:lnTo>
                    <a:lnTo>
                      <a:pt x="178" y="337"/>
                    </a:lnTo>
                    <a:lnTo>
                      <a:pt x="0" y="208"/>
                    </a:lnTo>
                    <a:lnTo>
                      <a:pt x="219" y="208"/>
                    </a:lnTo>
                    <a:lnTo>
                      <a:pt x="2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grpSp>
      </p:grpSp>
      <p:sp>
        <p:nvSpPr>
          <p:cNvPr id="29" name="Classification Top"/>
          <p:cNvSpPr txBox="1">
            <a:spLocks/>
          </p:cNvSpPr>
          <p:nvPr userDrawn="1"/>
        </p:nvSpPr>
        <p:spPr bwMode="white">
          <a:xfrm>
            <a:off x="781050" y="0"/>
            <a:ext cx="7886700" cy="10772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b="1" dirty="0" smtClean="0">
                <a:solidFill>
                  <a:schemeClr val="bg1"/>
                </a:solidFill>
              </a:rPr>
              <a:t>CUI</a:t>
            </a:r>
            <a:endParaRPr lang="en-US" sz="700" b="1" dirty="0">
              <a:solidFill>
                <a:schemeClr val="bg1"/>
              </a:solidFill>
            </a:endParaRPr>
          </a:p>
        </p:txBody>
      </p:sp>
      <p:sp>
        <p:nvSpPr>
          <p:cNvPr id="30" name="Classification bottom"/>
          <p:cNvSpPr txBox="1"/>
          <p:nvPr userDrawn="1"/>
        </p:nvSpPr>
        <p:spPr bwMode="black">
          <a:xfrm>
            <a:off x="0" y="6753453"/>
            <a:ext cx="1188720" cy="107722"/>
          </a:xfrm>
          <a:prstGeom prst="rect">
            <a:avLst/>
          </a:prstGeom>
          <a:noFill/>
        </p:spPr>
        <p:txBody>
          <a:bodyPr wrap="none" lIns="45720" tIns="0" rIns="0" bIns="0" anchor="b" anchorCtr="0">
            <a:noAutofit/>
          </a:bodyPr>
          <a:lstStyle/>
          <a:p>
            <a:pPr>
              <a:defRPr/>
            </a:pPr>
            <a:r>
              <a:rPr lang="en-US" sz="700" b="1" kern="600" dirty="0" smtClean="0">
                <a:solidFill>
                  <a:schemeClr val="bg1"/>
                </a:solidFill>
                <a:cs typeface="Arial" panose="020B0604020202020204" pitchFamily="34" charset="0"/>
              </a:rPr>
              <a:t>CUI</a:t>
            </a:r>
          </a:p>
        </p:txBody>
      </p:sp>
    </p:spTree>
    <p:extLst>
      <p:ext uri="{BB962C8B-B14F-4D97-AF65-F5344CB8AC3E}">
        <p14:creationId xmlns:p14="http://schemas.microsoft.com/office/powerpoint/2010/main" val="1002506594"/>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62672" y="6120404"/>
            <a:ext cx="1421862" cy="739737"/>
          </a:xfrm>
          <a:prstGeom prst="rect">
            <a:avLst/>
          </a:prstGeom>
        </p:spPr>
      </p:pic>
      <p:sp>
        <p:nvSpPr>
          <p:cNvPr id="2" name="Title Placeholder 1"/>
          <p:cNvSpPr>
            <a:spLocks noGrp="1"/>
          </p:cNvSpPr>
          <p:nvPr>
            <p:ph type="title"/>
          </p:nvPr>
        </p:nvSpPr>
        <p:spPr bwMode="gray">
          <a:xfrm>
            <a:off x="836760" y="99565"/>
            <a:ext cx="8232971" cy="480131"/>
          </a:xfrm>
          <a:prstGeom prst="rect">
            <a:avLst/>
          </a:prstGeom>
        </p:spPr>
        <p:txBody>
          <a:bodyPr vert="horz" wrap="square" lIns="182880" tIns="45720" rIns="91440" bIns="45720" rtlCol="0" anchor="t" anchorCtr="0">
            <a:spAutoFit/>
          </a:bodyPr>
          <a:lstStyle/>
          <a:p>
            <a:pPr marL="0" lvl="0"/>
            <a:r>
              <a:rPr kumimoji="0" lang="en-US" sz="2800" b="1" i="0" u="none" strike="noStrike" kern="1200" cap="none" spc="0" normalizeH="0" baseline="0" noProof="0" dirty="0" smtClean="0">
                <a:ln>
                  <a:noFill/>
                </a:ln>
                <a:solidFill>
                  <a:prstClr val="black"/>
                </a:solidFill>
                <a:effectLst/>
                <a:uLnTx/>
                <a:uFillTx/>
                <a:latin typeface="Arial" panose="020B0604020202020204"/>
                <a:ea typeface="+mj-ea"/>
                <a:cs typeface="+mj-cs"/>
              </a:rPr>
              <a:t>Click to edit Master title style – Arial 28pt Bold</a:t>
            </a:r>
            <a:endParaRPr lang="en-US" dirty="0"/>
          </a:p>
        </p:txBody>
      </p:sp>
      <p:sp>
        <p:nvSpPr>
          <p:cNvPr id="3" name="Text Placeholder 2"/>
          <p:cNvSpPr>
            <a:spLocks noGrp="1"/>
          </p:cNvSpPr>
          <p:nvPr>
            <p:ph type="body" idx="1"/>
          </p:nvPr>
        </p:nvSpPr>
        <p:spPr>
          <a:xfrm>
            <a:off x="836761" y="711257"/>
            <a:ext cx="7772400" cy="4351338"/>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Arial" panose="020B0604020202020204"/>
                <a:ea typeface="+mn-ea"/>
                <a:cs typeface="+mn-cs"/>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Arial" panose="020B0604020202020204"/>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panose="020B0604020202020204"/>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a:ea typeface="+mn-ea"/>
                <a:cs typeface="+mn-cs"/>
              </a:rPr>
              <a:t>Fifth level</a:t>
            </a:r>
          </a:p>
          <a:p>
            <a:pPr lvl="4"/>
            <a:endParaRPr lang="en-US" dirty="0"/>
          </a:p>
        </p:txBody>
      </p:sp>
      <p:sp>
        <p:nvSpPr>
          <p:cNvPr id="7" name="Classification Top"/>
          <p:cNvSpPr txBox="1">
            <a:spLocks/>
          </p:cNvSpPr>
          <p:nvPr userDrawn="1"/>
        </p:nvSpPr>
        <p:spPr bwMode="white">
          <a:xfrm>
            <a:off x="781050" y="0"/>
            <a:ext cx="7886700" cy="10772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b="1" dirty="0" smtClean="0">
                <a:solidFill>
                  <a:schemeClr val="tx1"/>
                </a:solidFill>
              </a:rPr>
              <a:t>CUI</a:t>
            </a:r>
            <a:endParaRPr lang="en-US" sz="700" b="1" dirty="0">
              <a:solidFill>
                <a:schemeClr val="tx1"/>
              </a:solidFill>
            </a:endParaRPr>
          </a:p>
        </p:txBody>
      </p:sp>
      <p:sp>
        <p:nvSpPr>
          <p:cNvPr id="33" name="Classification bottom"/>
          <p:cNvSpPr txBox="1"/>
          <p:nvPr userDrawn="1"/>
        </p:nvSpPr>
        <p:spPr bwMode="black">
          <a:xfrm>
            <a:off x="0" y="6753453"/>
            <a:ext cx="1188720" cy="107722"/>
          </a:xfrm>
          <a:prstGeom prst="rect">
            <a:avLst/>
          </a:prstGeom>
          <a:noFill/>
        </p:spPr>
        <p:txBody>
          <a:bodyPr wrap="none" lIns="45720" tIns="0" rIns="0" bIns="0" anchor="b" anchorCtr="0">
            <a:noAutofit/>
          </a:bodyPr>
          <a:lstStyle/>
          <a:p>
            <a:pPr>
              <a:defRPr/>
            </a:pPr>
            <a:r>
              <a:rPr lang="en-US" sz="700" b="1" kern="600" dirty="0" smtClean="0">
                <a:solidFill>
                  <a:prstClr val="black"/>
                </a:solidFill>
                <a:cs typeface="Arial" panose="020B0604020202020204" pitchFamily="34" charset="0"/>
              </a:rPr>
              <a:t>CUI</a:t>
            </a:r>
          </a:p>
        </p:txBody>
      </p:sp>
      <p:grpSp>
        <p:nvGrpSpPr>
          <p:cNvPr id="34" name="Group 33"/>
          <p:cNvGrpSpPr>
            <a:grpSpLocks noChangeAspect="1"/>
          </p:cNvGrpSpPr>
          <p:nvPr userDrawn="1"/>
        </p:nvGrpSpPr>
        <p:grpSpPr>
          <a:xfrm>
            <a:off x="43924" y="0"/>
            <a:ext cx="614993" cy="731520"/>
            <a:chOff x="125730" y="0"/>
            <a:chExt cx="526946" cy="626790"/>
          </a:xfrm>
        </p:grpSpPr>
        <p:sp>
          <p:nvSpPr>
            <p:cNvPr id="35" name="Round Same Side Corner Rectangle 34"/>
            <p:cNvSpPr/>
            <p:nvPr userDrawn="1"/>
          </p:nvSpPr>
          <p:spPr>
            <a:xfrm>
              <a:off x="125730" y="0"/>
              <a:ext cx="526946" cy="626790"/>
            </a:xfrm>
            <a:prstGeom prst="round2SameRect">
              <a:avLst>
                <a:gd name="adj1" fmla="val 0"/>
                <a:gd name="adj2" fmla="val 7443"/>
              </a:avLst>
            </a:prstGeom>
            <a:gradFill>
              <a:gsLst>
                <a:gs pos="0">
                  <a:sysClr val="windowText" lastClr="000000">
                    <a:lumMod val="50000"/>
                    <a:lumOff val="50000"/>
                  </a:sysClr>
                </a:gs>
                <a:gs pos="68000">
                  <a:sysClr val="windowText" lastClr="000000">
                    <a:lumMod val="95000"/>
                    <a:lumOff val="5000"/>
                  </a:sysClr>
                </a:gs>
                <a:gs pos="34000">
                  <a:sysClr val="windowText" lastClr="000000">
                    <a:lumMod val="85000"/>
                    <a:lumOff val="15000"/>
                  </a:sysClr>
                </a:gs>
              </a:gsLst>
              <a:lin ang="36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panose="020B0604020202020204"/>
                <a:ea typeface="+mn-ea"/>
                <a:cs typeface="+mn-cs"/>
              </a:endParaRPr>
            </a:p>
          </p:txBody>
        </p:sp>
        <p:grpSp>
          <p:nvGrpSpPr>
            <p:cNvPr id="36" name="U.S. ARMY for dark bkgrnds"/>
            <p:cNvGrpSpPr>
              <a:grpSpLocks noChangeAspect="1"/>
            </p:cNvGrpSpPr>
            <p:nvPr userDrawn="1"/>
          </p:nvGrpSpPr>
          <p:grpSpPr bwMode="auto">
            <a:xfrm>
              <a:off x="208305" y="59287"/>
              <a:ext cx="361795" cy="457200"/>
              <a:chOff x="2205" y="1186"/>
              <a:chExt cx="1425" cy="1802"/>
            </a:xfrm>
          </p:grpSpPr>
          <p:sp>
            <p:nvSpPr>
              <p:cNvPr id="37" name="Freeform 36"/>
              <p:cNvSpPr>
                <a:spLocks noEditPoints="1"/>
              </p:cNvSpPr>
              <p:nvPr/>
            </p:nvSpPr>
            <p:spPr bwMode="invGray">
              <a:xfrm>
                <a:off x="3562" y="2500"/>
                <a:ext cx="68" cy="66"/>
              </a:xfrm>
              <a:custGeom>
                <a:avLst/>
                <a:gdLst>
                  <a:gd name="T0" fmla="*/ 0 w 125"/>
                  <a:gd name="T1" fmla="*/ 18 h 122"/>
                  <a:gd name="T2" fmla="*/ 18 w 125"/>
                  <a:gd name="T3" fmla="*/ 0 h 122"/>
                  <a:gd name="T4" fmla="*/ 37 w 125"/>
                  <a:gd name="T5" fmla="*/ 18 h 122"/>
                  <a:gd name="T6" fmla="*/ 18 w 125"/>
                  <a:gd name="T7" fmla="*/ 36 h 122"/>
                  <a:gd name="T8" fmla="*/ 0 w 125"/>
                  <a:gd name="T9" fmla="*/ 18 h 122"/>
                  <a:gd name="T10" fmla="*/ 18 w 125"/>
                  <a:gd name="T11" fmla="*/ 4 h 122"/>
                  <a:gd name="T12" fmla="*/ 5 w 125"/>
                  <a:gd name="T13" fmla="*/ 18 h 122"/>
                  <a:gd name="T14" fmla="*/ 18 w 125"/>
                  <a:gd name="T15" fmla="*/ 32 h 122"/>
                  <a:gd name="T16" fmla="*/ 32 w 125"/>
                  <a:gd name="T17" fmla="*/ 18 h 122"/>
                  <a:gd name="T18" fmla="*/ 18 w 125"/>
                  <a:gd name="T19" fmla="*/ 4 h 122"/>
                  <a:gd name="T20" fmla="*/ 15 w 125"/>
                  <a:gd name="T21" fmla="*/ 28 h 122"/>
                  <a:gd name="T22" fmla="*/ 11 w 125"/>
                  <a:gd name="T23" fmla="*/ 28 h 122"/>
                  <a:gd name="T24" fmla="*/ 11 w 125"/>
                  <a:gd name="T25" fmla="*/ 8 h 122"/>
                  <a:gd name="T26" fmla="*/ 19 w 125"/>
                  <a:gd name="T27" fmla="*/ 8 h 122"/>
                  <a:gd name="T28" fmla="*/ 27 w 125"/>
                  <a:gd name="T29" fmla="*/ 14 h 122"/>
                  <a:gd name="T30" fmla="*/ 22 w 125"/>
                  <a:gd name="T31" fmla="*/ 19 h 122"/>
                  <a:gd name="T32" fmla="*/ 22 w 125"/>
                  <a:gd name="T33" fmla="*/ 19 h 122"/>
                  <a:gd name="T34" fmla="*/ 27 w 125"/>
                  <a:gd name="T35" fmla="*/ 28 h 122"/>
                  <a:gd name="T36" fmla="*/ 22 w 125"/>
                  <a:gd name="T37" fmla="*/ 28 h 122"/>
                  <a:gd name="T38" fmla="*/ 18 w 125"/>
                  <a:gd name="T39" fmla="*/ 19 h 122"/>
                  <a:gd name="T40" fmla="*/ 15 w 125"/>
                  <a:gd name="T41" fmla="*/ 19 h 122"/>
                  <a:gd name="T42" fmla="*/ 15 w 125"/>
                  <a:gd name="T43" fmla="*/ 28 h 122"/>
                  <a:gd name="T44" fmla="*/ 15 w 125"/>
                  <a:gd name="T45" fmla="*/ 16 h 122"/>
                  <a:gd name="T46" fmla="*/ 18 w 125"/>
                  <a:gd name="T47" fmla="*/ 16 h 122"/>
                  <a:gd name="T48" fmla="*/ 23 w 125"/>
                  <a:gd name="T49" fmla="*/ 14 h 122"/>
                  <a:gd name="T50" fmla="*/ 18 w 125"/>
                  <a:gd name="T51" fmla="*/ 11 h 122"/>
                  <a:gd name="T52" fmla="*/ 15 w 125"/>
                  <a:gd name="T53" fmla="*/ 11 h 122"/>
                  <a:gd name="T54" fmla="*/ 15 w 125"/>
                  <a:gd name="T55" fmla="*/ 16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122">
                    <a:moveTo>
                      <a:pt x="0" y="61"/>
                    </a:moveTo>
                    <a:cubicBezTo>
                      <a:pt x="0" y="24"/>
                      <a:pt x="29" y="0"/>
                      <a:pt x="62" y="0"/>
                    </a:cubicBezTo>
                    <a:cubicBezTo>
                      <a:pt x="95" y="0"/>
                      <a:pt x="125" y="24"/>
                      <a:pt x="125" y="61"/>
                    </a:cubicBezTo>
                    <a:cubicBezTo>
                      <a:pt x="125" y="98"/>
                      <a:pt x="96" y="122"/>
                      <a:pt x="62" y="122"/>
                    </a:cubicBezTo>
                    <a:cubicBezTo>
                      <a:pt x="29" y="122"/>
                      <a:pt x="0" y="98"/>
                      <a:pt x="0" y="61"/>
                    </a:cubicBezTo>
                    <a:close/>
                    <a:moveTo>
                      <a:pt x="62" y="13"/>
                    </a:moveTo>
                    <a:cubicBezTo>
                      <a:pt x="36" y="13"/>
                      <a:pt x="16" y="33"/>
                      <a:pt x="16" y="61"/>
                    </a:cubicBezTo>
                    <a:cubicBezTo>
                      <a:pt x="16" y="89"/>
                      <a:pt x="36" y="109"/>
                      <a:pt x="62" y="109"/>
                    </a:cubicBezTo>
                    <a:cubicBezTo>
                      <a:pt x="89" y="109"/>
                      <a:pt x="109" y="89"/>
                      <a:pt x="109" y="61"/>
                    </a:cubicBezTo>
                    <a:cubicBezTo>
                      <a:pt x="109" y="33"/>
                      <a:pt x="88" y="13"/>
                      <a:pt x="62" y="13"/>
                    </a:cubicBezTo>
                    <a:close/>
                    <a:moveTo>
                      <a:pt x="52" y="95"/>
                    </a:moveTo>
                    <a:cubicBezTo>
                      <a:pt x="38" y="95"/>
                      <a:pt x="38" y="95"/>
                      <a:pt x="38" y="95"/>
                    </a:cubicBezTo>
                    <a:cubicBezTo>
                      <a:pt x="38" y="27"/>
                      <a:pt x="38" y="27"/>
                      <a:pt x="38" y="27"/>
                    </a:cubicBezTo>
                    <a:cubicBezTo>
                      <a:pt x="64" y="27"/>
                      <a:pt x="64" y="27"/>
                      <a:pt x="64" y="27"/>
                    </a:cubicBezTo>
                    <a:cubicBezTo>
                      <a:pt x="81" y="27"/>
                      <a:pt x="90" y="32"/>
                      <a:pt x="90" y="47"/>
                    </a:cubicBezTo>
                    <a:cubicBezTo>
                      <a:pt x="91" y="56"/>
                      <a:pt x="84" y="64"/>
                      <a:pt x="75" y="65"/>
                    </a:cubicBezTo>
                    <a:cubicBezTo>
                      <a:pt x="75" y="65"/>
                      <a:pt x="74" y="65"/>
                      <a:pt x="74" y="65"/>
                    </a:cubicBezTo>
                    <a:cubicBezTo>
                      <a:pt x="90" y="95"/>
                      <a:pt x="90" y="95"/>
                      <a:pt x="90" y="95"/>
                    </a:cubicBezTo>
                    <a:cubicBezTo>
                      <a:pt x="75" y="95"/>
                      <a:pt x="75" y="95"/>
                      <a:pt x="75" y="95"/>
                    </a:cubicBezTo>
                    <a:cubicBezTo>
                      <a:pt x="60" y="66"/>
                      <a:pt x="60" y="66"/>
                      <a:pt x="60" y="66"/>
                    </a:cubicBezTo>
                    <a:cubicBezTo>
                      <a:pt x="52" y="66"/>
                      <a:pt x="52" y="66"/>
                      <a:pt x="52" y="66"/>
                    </a:cubicBezTo>
                    <a:lnTo>
                      <a:pt x="52" y="95"/>
                    </a:lnTo>
                    <a:close/>
                    <a:moveTo>
                      <a:pt x="52" y="55"/>
                    </a:moveTo>
                    <a:cubicBezTo>
                      <a:pt x="63" y="55"/>
                      <a:pt x="63" y="55"/>
                      <a:pt x="63" y="55"/>
                    </a:cubicBezTo>
                    <a:cubicBezTo>
                      <a:pt x="73" y="55"/>
                      <a:pt x="77" y="52"/>
                      <a:pt x="77" y="46"/>
                    </a:cubicBezTo>
                    <a:cubicBezTo>
                      <a:pt x="77" y="39"/>
                      <a:pt x="72" y="37"/>
                      <a:pt x="63" y="37"/>
                    </a:cubicBezTo>
                    <a:cubicBezTo>
                      <a:pt x="52" y="37"/>
                      <a:pt x="52" y="37"/>
                      <a:pt x="52" y="37"/>
                    </a:cubicBezTo>
                    <a:lnTo>
                      <a:pt x="52" y="5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38" name="Freeform 37"/>
              <p:cNvSpPr>
                <a:spLocks/>
              </p:cNvSpPr>
              <p:nvPr/>
            </p:nvSpPr>
            <p:spPr bwMode="invGray">
              <a:xfrm>
                <a:off x="2205" y="2508"/>
                <a:ext cx="1354" cy="480"/>
              </a:xfrm>
              <a:custGeom>
                <a:avLst/>
                <a:gdLst>
                  <a:gd name="T0" fmla="*/ 61 w 2500"/>
                  <a:gd name="T1" fmla="*/ 0 h 887"/>
                  <a:gd name="T2" fmla="*/ 0 w 2500"/>
                  <a:gd name="T3" fmla="*/ 60 h 887"/>
                  <a:gd name="T4" fmla="*/ 0 w 2500"/>
                  <a:gd name="T5" fmla="*/ 200 h 887"/>
                  <a:gd name="T6" fmla="*/ 61 w 2500"/>
                  <a:gd name="T7" fmla="*/ 260 h 887"/>
                  <a:gd name="T8" fmla="*/ 673 w 2500"/>
                  <a:gd name="T9" fmla="*/ 260 h 887"/>
                  <a:gd name="T10" fmla="*/ 733 w 2500"/>
                  <a:gd name="T11" fmla="*/ 200 h 887"/>
                  <a:gd name="T12" fmla="*/ 733 w 2500"/>
                  <a:gd name="T13" fmla="*/ 60 h 887"/>
                  <a:gd name="T14" fmla="*/ 673 w 2500"/>
                  <a:gd name="T15" fmla="*/ 0 h 887"/>
                  <a:gd name="T16" fmla="*/ 61 w 2500"/>
                  <a:gd name="T17" fmla="*/ 0 h 8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887">
                    <a:moveTo>
                      <a:pt x="206" y="0"/>
                    </a:moveTo>
                    <a:cubicBezTo>
                      <a:pt x="92" y="0"/>
                      <a:pt x="0" y="92"/>
                      <a:pt x="0" y="206"/>
                    </a:cubicBezTo>
                    <a:cubicBezTo>
                      <a:pt x="0" y="681"/>
                      <a:pt x="0" y="681"/>
                      <a:pt x="0" y="681"/>
                    </a:cubicBezTo>
                    <a:cubicBezTo>
                      <a:pt x="0" y="795"/>
                      <a:pt x="92" y="887"/>
                      <a:pt x="206" y="887"/>
                    </a:cubicBezTo>
                    <a:cubicBezTo>
                      <a:pt x="2294" y="887"/>
                      <a:pt x="2294" y="887"/>
                      <a:pt x="2294" y="887"/>
                    </a:cubicBezTo>
                    <a:cubicBezTo>
                      <a:pt x="2408" y="887"/>
                      <a:pt x="2500" y="795"/>
                      <a:pt x="2500" y="681"/>
                    </a:cubicBezTo>
                    <a:cubicBezTo>
                      <a:pt x="2500" y="206"/>
                      <a:pt x="2500" y="206"/>
                      <a:pt x="2500" y="206"/>
                    </a:cubicBezTo>
                    <a:cubicBezTo>
                      <a:pt x="2500" y="92"/>
                      <a:pt x="2408" y="0"/>
                      <a:pt x="2294" y="0"/>
                    </a:cubicBezTo>
                    <a:lnTo>
                      <a:pt x="20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39" name="Freeform 38"/>
              <p:cNvSpPr>
                <a:spLocks noEditPoints="1"/>
              </p:cNvSpPr>
              <p:nvPr/>
            </p:nvSpPr>
            <p:spPr bwMode="invGray">
              <a:xfrm>
                <a:off x="2241" y="2543"/>
                <a:ext cx="1283" cy="409"/>
              </a:xfrm>
              <a:custGeom>
                <a:avLst/>
                <a:gdLst>
                  <a:gd name="T0" fmla="*/ 654 w 2369"/>
                  <a:gd name="T1" fmla="*/ 0 h 755"/>
                  <a:gd name="T2" fmla="*/ 41 w 2369"/>
                  <a:gd name="T3" fmla="*/ 0 h 755"/>
                  <a:gd name="T4" fmla="*/ 0 w 2369"/>
                  <a:gd name="T5" fmla="*/ 41 h 755"/>
                  <a:gd name="T6" fmla="*/ 0 w 2369"/>
                  <a:gd name="T7" fmla="*/ 180 h 755"/>
                  <a:gd name="T8" fmla="*/ 41 w 2369"/>
                  <a:gd name="T9" fmla="*/ 222 h 755"/>
                  <a:gd name="T10" fmla="*/ 654 w 2369"/>
                  <a:gd name="T11" fmla="*/ 222 h 755"/>
                  <a:gd name="T12" fmla="*/ 695 w 2369"/>
                  <a:gd name="T13" fmla="*/ 180 h 755"/>
                  <a:gd name="T14" fmla="*/ 695 w 2369"/>
                  <a:gd name="T15" fmla="*/ 41 h 755"/>
                  <a:gd name="T16" fmla="*/ 654 w 2369"/>
                  <a:gd name="T17" fmla="*/ 0 h 755"/>
                  <a:gd name="T18" fmla="*/ 675 w 2369"/>
                  <a:gd name="T19" fmla="*/ 180 h 755"/>
                  <a:gd name="T20" fmla="*/ 654 w 2369"/>
                  <a:gd name="T21" fmla="*/ 202 h 755"/>
                  <a:gd name="T22" fmla="*/ 41 w 2369"/>
                  <a:gd name="T23" fmla="*/ 202 h 755"/>
                  <a:gd name="T24" fmla="*/ 19 w 2369"/>
                  <a:gd name="T25" fmla="*/ 180 h 755"/>
                  <a:gd name="T26" fmla="*/ 19 w 2369"/>
                  <a:gd name="T27" fmla="*/ 41 h 755"/>
                  <a:gd name="T28" fmla="*/ 41 w 2369"/>
                  <a:gd name="T29" fmla="*/ 19 h 755"/>
                  <a:gd name="T30" fmla="*/ 654 w 2369"/>
                  <a:gd name="T31" fmla="*/ 19 h 755"/>
                  <a:gd name="T32" fmla="*/ 675 w 2369"/>
                  <a:gd name="T33" fmla="*/ 41 h 755"/>
                  <a:gd name="T34" fmla="*/ 675 w 2369"/>
                  <a:gd name="T35" fmla="*/ 180 h 7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755">
                    <a:moveTo>
                      <a:pt x="2228" y="0"/>
                    </a:moveTo>
                    <a:cubicBezTo>
                      <a:pt x="140" y="0"/>
                      <a:pt x="140" y="0"/>
                      <a:pt x="140" y="0"/>
                    </a:cubicBezTo>
                    <a:cubicBezTo>
                      <a:pt x="63" y="0"/>
                      <a:pt x="0" y="63"/>
                      <a:pt x="0" y="140"/>
                    </a:cubicBezTo>
                    <a:cubicBezTo>
                      <a:pt x="0" y="615"/>
                      <a:pt x="0" y="615"/>
                      <a:pt x="0" y="615"/>
                    </a:cubicBezTo>
                    <a:cubicBezTo>
                      <a:pt x="0" y="692"/>
                      <a:pt x="63" y="755"/>
                      <a:pt x="140" y="755"/>
                    </a:cubicBezTo>
                    <a:cubicBezTo>
                      <a:pt x="2228" y="755"/>
                      <a:pt x="2228" y="755"/>
                      <a:pt x="2228" y="755"/>
                    </a:cubicBezTo>
                    <a:cubicBezTo>
                      <a:pt x="2306" y="755"/>
                      <a:pt x="2369" y="692"/>
                      <a:pt x="2369" y="615"/>
                    </a:cubicBezTo>
                    <a:cubicBezTo>
                      <a:pt x="2369" y="140"/>
                      <a:pt x="2369" y="140"/>
                      <a:pt x="2369" y="140"/>
                    </a:cubicBezTo>
                    <a:cubicBezTo>
                      <a:pt x="2369" y="63"/>
                      <a:pt x="2306" y="0"/>
                      <a:pt x="2228" y="0"/>
                    </a:cubicBezTo>
                    <a:close/>
                    <a:moveTo>
                      <a:pt x="2303" y="615"/>
                    </a:moveTo>
                    <a:cubicBezTo>
                      <a:pt x="2303" y="656"/>
                      <a:pt x="2269" y="689"/>
                      <a:pt x="2228" y="689"/>
                    </a:cubicBezTo>
                    <a:cubicBezTo>
                      <a:pt x="140" y="689"/>
                      <a:pt x="140" y="689"/>
                      <a:pt x="140" y="689"/>
                    </a:cubicBezTo>
                    <a:cubicBezTo>
                      <a:pt x="99" y="689"/>
                      <a:pt x="66" y="656"/>
                      <a:pt x="66" y="615"/>
                    </a:cubicBezTo>
                    <a:cubicBezTo>
                      <a:pt x="66" y="140"/>
                      <a:pt x="66" y="140"/>
                      <a:pt x="66" y="140"/>
                    </a:cubicBezTo>
                    <a:cubicBezTo>
                      <a:pt x="66" y="99"/>
                      <a:pt x="99" y="66"/>
                      <a:pt x="140" y="65"/>
                    </a:cubicBezTo>
                    <a:cubicBezTo>
                      <a:pt x="2228" y="65"/>
                      <a:pt x="2228" y="65"/>
                      <a:pt x="2228" y="65"/>
                    </a:cubicBezTo>
                    <a:cubicBezTo>
                      <a:pt x="2269" y="66"/>
                      <a:pt x="2303" y="99"/>
                      <a:pt x="2303" y="140"/>
                    </a:cubicBezTo>
                    <a:lnTo>
                      <a:pt x="2303" y="61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40" name="Freeform 39"/>
              <p:cNvSpPr>
                <a:spLocks/>
              </p:cNvSpPr>
              <p:nvPr/>
            </p:nvSpPr>
            <p:spPr bwMode="invGray">
              <a:xfrm>
                <a:off x="2205" y="1186"/>
                <a:ext cx="1354" cy="1287"/>
              </a:xfrm>
              <a:custGeom>
                <a:avLst/>
                <a:gdLst>
                  <a:gd name="T0" fmla="*/ 61 w 2500"/>
                  <a:gd name="T1" fmla="*/ 0 h 2376"/>
                  <a:gd name="T2" fmla="*/ 0 w 2500"/>
                  <a:gd name="T3" fmla="*/ 61 h 2376"/>
                  <a:gd name="T4" fmla="*/ 0 w 2500"/>
                  <a:gd name="T5" fmla="*/ 636 h 2376"/>
                  <a:gd name="T6" fmla="*/ 61 w 2500"/>
                  <a:gd name="T7" fmla="*/ 697 h 2376"/>
                  <a:gd name="T8" fmla="*/ 673 w 2500"/>
                  <a:gd name="T9" fmla="*/ 697 h 2376"/>
                  <a:gd name="T10" fmla="*/ 733 w 2500"/>
                  <a:gd name="T11" fmla="*/ 636 h 2376"/>
                  <a:gd name="T12" fmla="*/ 733 w 2500"/>
                  <a:gd name="T13" fmla="*/ 61 h 2376"/>
                  <a:gd name="T14" fmla="*/ 673 w 2500"/>
                  <a:gd name="T15" fmla="*/ 0 h 2376"/>
                  <a:gd name="T16" fmla="*/ 61 w 2500"/>
                  <a:gd name="T17" fmla="*/ 0 h 2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2376">
                    <a:moveTo>
                      <a:pt x="206" y="0"/>
                    </a:moveTo>
                    <a:cubicBezTo>
                      <a:pt x="92" y="1"/>
                      <a:pt x="0" y="93"/>
                      <a:pt x="0" y="207"/>
                    </a:cubicBezTo>
                    <a:cubicBezTo>
                      <a:pt x="0" y="2170"/>
                      <a:pt x="0" y="2170"/>
                      <a:pt x="0" y="2170"/>
                    </a:cubicBezTo>
                    <a:cubicBezTo>
                      <a:pt x="0" y="2284"/>
                      <a:pt x="92" y="2376"/>
                      <a:pt x="206" y="2376"/>
                    </a:cubicBezTo>
                    <a:cubicBezTo>
                      <a:pt x="2294" y="2376"/>
                      <a:pt x="2294" y="2376"/>
                      <a:pt x="2294" y="2376"/>
                    </a:cubicBezTo>
                    <a:cubicBezTo>
                      <a:pt x="2408" y="2376"/>
                      <a:pt x="2500" y="2284"/>
                      <a:pt x="2500" y="2170"/>
                    </a:cubicBezTo>
                    <a:cubicBezTo>
                      <a:pt x="2500" y="207"/>
                      <a:pt x="2500" y="207"/>
                      <a:pt x="2500" y="207"/>
                    </a:cubicBezTo>
                    <a:cubicBezTo>
                      <a:pt x="2500" y="93"/>
                      <a:pt x="2408" y="1"/>
                      <a:pt x="2294" y="0"/>
                    </a:cubicBezTo>
                    <a:lnTo>
                      <a:pt x="20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41" name="Freeform 40"/>
              <p:cNvSpPr>
                <a:spLocks noEditPoints="1"/>
              </p:cNvSpPr>
              <p:nvPr/>
            </p:nvSpPr>
            <p:spPr bwMode="invGray">
              <a:xfrm>
                <a:off x="2241" y="1222"/>
                <a:ext cx="1283" cy="1216"/>
              </a:xfrm>
              <a:custGeom>
                <a:avLst/>
                <a:gdLst>
                  <a:gd name="T0" fmla="*/ 654 w 2369"/>
                  <a:gd name="T1" fmla="*/ 0 h 2245"/>
                  <a:gd name="T2" fmla="*/ 41 w 2369"/>
                  <a:gd name="T3" fmla="*/ 0 h 2245"/>
                  <a:gd name="T4" fmla="*/ 0 w 2369"/>
                  <a:gd name="T5" fmla="*/ 41 h 2245"/>
                  <a:gd name="T6" fmla="*/ 0 w 2369"/>
                  <a:gd name="T7" fmla="*/ 617 h 2245"/>
                  <a:gd name="T8" fmla="*/ 41 w 2369"/>
                  <a:gd name="T9" fmla="*/ 659 h 2245"/>
                  <a:gd name="T10" fmla="*/ 654 w 2369"/>
                  <a:gd name="T11" fmla="*/ 659 h 2245"/>
                  <a:gd name="T12" fmla="*/ 695 w 2369"/>
                  <a:gd name="T13" fmla="*/ 617 h 2245"/>
                  <a:gd name="T14" fmla="*/ 695 w 2369"/>
                  <a:gd name="T15" fmla="*/ 41 h 2245"/>
                  <a:gd name="T16" fmla="*/ 654 w 2369"/>
                  <a:gd name="T17" fmla="*/ 0 h 2245"/>
                  <a:gd name="T18" fmla="*/ 675 w 2369"/>
                  <a:gd name="T19" fmla="*/ 617 h 2245"/>
                  <a:gd name="T20" fmla="*/ 654 w 2369"/>
                  <a:gd name="T21" fmla="*/ 639 h 2245"/>
                  <a:gd name="T22" fmla="*/ 41 w 2369"/>
                  <a:gd name="T23" fmla="*/ 639 h 2245"/>
                  <a:gd name="T24" fmla="*/ 19 w 2369"/>
                  <a:gd name="T25" fmla="*/ 617 h 2245"/>
                  <a:gd name="T26" fmla="*/ 19 w 2369"/>
                  <a:gd name="T27" fmla="*/ 41 h 2245"/>
                  <a:gd name="T28" fmla="*/ 41 w 2369"/>
                  <a:gd name="T29" fmla="*/ 19 h 2245"/>
                  <a:gd name="T30" fmla="*/ 654 w 2369"/>
                  <a:gd name="T31" fmla="*/ 19 h 2245"/>
                  <a:gd name="T32" fmla="*/ 675 w 2369"/>
                  <a:gd name="T33" fmla="*/ 41 h 2245"/>
                  <a:gd name="T34" fmla="*/ 675 w 2369"/>
                  <a:gd name="T35" fmla="*/ 617 h 2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2245">
                    <a:moveTo>
                      <a:pt x="2228" y="0"/>
                    </a:moveTo>
                    <a:cubicBezTo>
                      <a:pt x="140" y="0"/>
                      <a:pt x="140" y="0"/>
                      <a:pt x="140" y="0"/>
                    </a:cubicBezTo>
                    <a:cubicBezTo>
                      <a:pt x="63" y="0"/>
                      <a:pt x="0" y="63"/>
                      <a:pt x="0" y="141"/>
                    </a:cubicBezTo>
                    <a:cubicBezTo>
                      <a:pt x="0" y="2104"/>
                      <a:pt x="0" y="2104"/>
                      <a:pt x="0" y="2104"/>
                    </a:cubicBezTo>
                    <a:cubicBezTo>
                      <a:pt x="0" y="2182"/>
                      <a:pt x="63" y="2245"/>
                      <a:pt x="140" y="2245"/>
                    </a:cubicBezTo>
                    <a:cubicBezTo>
                      <a:pt x="2228" y="2245"/>
                      <a:pt x="2228" y="2245"/>
                      <a:pt x="2228" y="2245"/>
                    </a:cubicBezTo>
                    <a:cubicBezTo>
                      <a:pt x="2306" y="2245"/>
                      <a:pt x="2369" y="2182"/>
                      <a:pt x="2369" y="2104"/>
                    </a:cubicBezTo>
                    <a:cubicBezTo>
                      <a:pt x="2369" y="141"/>
                      <a:pt x="2369" y="141"/>
                      <a:pt x="2369" y="141"/>
                    </a:cubicBezTo>
                    <a:cubicBezTo>
                      <a:pt x="2369" y="63"/>
                      <a:pt x="2306" y="0"/>
                      <a:pt x="2228" y="0"/>
                    </a:cubicBezTo>
                    <a:close/>
                    <a:moveTo>
                      <a:pt x="2303" y="2104"/>
                    </a:moveTo>
                    <a:cubicBezTo>
                      <a:pt x="2303" y="2145"/>
                      <a:pt x="2269" y="2179"/>
                      <a:pt x="2228" y="2179"/>
                    </a:cubicBezTo>
                    <a:cubicBezTo>
                      <a:pt x="140" y="2179"/>
                      <a:pt x="140" y="2179"/>
                      <a:pt x="140" y="2179"/>
                    </a:cubicBezTo>
                    <a:cubicBezTo>
                      <a:pt x="99" y="2179"/>
                      <a:pt x="66" y="2145"/>
                      <a:pt x="66" y="2104"/>
                    </a:cubicBezTo>
                    <a:cubicBezTo>
                      <a:pt x="66" y="141"/>
                      <a:pt x="66" y="141"/>
                      <a:pt x="66" y="141"/>
                    </a:cubicBezTo>
                    <a:cubicBezTo>
                      <a:pt x="66" y="100"/>
                      <a:pt x="99" y="66"/>
                      <a:pt x="140" y="66"/>
                    </a:cubicBezTo>
                    <a:cubicBezTo>
                      <a:pt x="2228" y="66"/>
                      <a:pt x="2228" y="66"/>
                      <a:pt x="2228" y="66"/>
                    </a:cubicBezTo>
                    <a:cubicBezTo>
                      <a:pt x="2269" y="66"/>
                      <a:pt x="2303" y="100"/>
                      <a:pt x="2303" y="141"/>
                    </a:cubicBezTo>
                    <a:lnTo>
                      <a:pt x="2303" y="2104"/>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42" name="Freeform 41"/>
              <p:cNvSpPr>
                <a:spLocks/>
              </p:cNvSpPr>
              <p:nvPr/>
            </p:nvSpPr>
            <p:spPr bwMode="invGray">
              <a:xfrm>
                <a:off x="2359" y="2636"/>
                <a:ext cx="124" cy="223"/>
              </a:xfrm>
              <a:custGeom>
                <a:avLst/>
                <a:gdLst>
                  <a:gd name="T0" fmla="*/ 124 w 124"/>
                  <a:gd name="T1" fmla="*/ 191 h 223"/>
                  <a:gd name="T2" fmla="*/ 91 w 124"/>
                  <a:gd name="T3" fmla="*/ 223 h 223"/>
                  <a:gd name="T4" fmla="*/ 34 w 124"/>
                  <a:gd name="T5" fmla="*/ 223 h 223"/>
                  <a:gd name="T6" fmla="*/ 0 w 124"/>
                  <a:gd name="T7" fmla="*/ 191 h 223"/>
                  <a:gd name="T8" fmla="*/ 0 w 124"/>
                  <a:gd name="T9" fmla="*/ 0 h 223"/>
                  <a:gd name="T10" fmla="*/ 51 w 124"/>
                  <a:gd name="T11" fmla="*/ 0 h 223"/>
                  <a:gd name="T12" fmla="*/ 51 w 124"/>
                  <a:gd name="T13" fmla="*/ 181 h 223"/>
                  <a:gd name="T14" fmla="*/ 73 w 124"/>
                  <a:gd name="T15" fmla="*/ 181 h 223"/>
                  <a:gd name="T16" fmla="*/ 73 w 124"/>
                  <a:gd name="T17" fmla="*/ 0 h 223"/>
                  <a:gd name="T18" fmla="*/ 124 w 124"/>
                  <a:gd name="T19" fmla="*/ 0 h 223"/>
                  <a:gd name="T20" fmla="*/ 124 w 124"/>
                  <a:gd name="T21" fmla="*/ 191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223">
                    <a:moveTo>
                      <a:pt x="124" y="191"/>
                    </a:moveTo>
                    <a:lnTo>
                      <a:pt x="91" y="223"/>
                    </a:lnTo>
                    <a:lnTo>
                      <a:pt x="34" y="223"/>
                    </a:lnTo>
                    <a:lnTo>
                      <a:pt x="0" y="191"/>
                    </a:lnTo>
                    <a:lnTo>
                      <a:pt x="0" y="0"/>
                    </a:lnTo>
                    <a:lnTo>
                      <a:pt x="51" y="0"/>
                    </a:lnTo>
                    <a:lnTo>
                      <a:pt x="51" y="181"/>
                    </a:lnTo>
                    <a:lnTo>
                      <a:pt x="73" y="181"/>
                    </a:lnTo>
                    <a:lnTo>
                      <a:pt x="73" y="0"/>
                    </a:lnTo>
                    <a:lnTo>
                      <a:pt x="124" y="0"/>
                    </a:lnTo>
                    <a:lnTo>
                      <a:pt x="124"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43" name="Rectangle 42"/>
              <p:cNvSpPr>
                <a:spLocks noChangeArrowheads="1"/>
              </p:cNvSpPr>
              <p:nvPr/>
            </p:nvSpPr>
            <p:spPr bwMode="invGray">
              <a:xfrm>
                <a:off x="2503" y="2817"/>
                <a:ext cx="49"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prstClr val="black"/>
                  </a:solidFill>
                  <a:effectLst/>
                  <a:uLnTx/>
                  <a:uFillTx/>
                  <a:latin typeface="Adobe Garamond Pro" panose="02020502060506020403" pitchFamily="18" charset="0"/>
                  <a:ea typeface="+mn-ea"/>
                  <a:cs typeface="+mn-cs"/>
                </a:endParaRPr>
              </a:p>
            </p:txBody>
          </p:sp>
          <p:sp>
            <p:nvSpPr>
              <p:cNvPr id="44" name="Freeform 43"/>
              <p:cNvSpPr>
                <a:spLocks/>
              </p:cNvSpPr>
              <p:nvPr/>
            </p:nvSpPr>
            <p:spPr bwMode="invGray">
              <a:xfrm>
                <a:off x="2573" y="2636"/>
                <a:ext cx="123" cy="223"/>
              </a:xfrm>
              <a:custGeom>
                <a:avLst/>
                <a:gdLst>
                  <a:gd name="T0" fmla="*/ 87 w 123"/>
                  <a:gd name="T1" fmla="*/ 0 h 223"/>
                  <a:gd name="T2" fmla="*/ 123 w 123"/>
                  <a:gd name="T3" fmla="*/ 33 h 223"/>
                  <a:gd name="T4" fmla="*/ 123 w 123"/>
                  <a:gd name="T5" fmla="*/ 73 h 223"/>
                  <a:gd name="T6" fmla="*/ 72 w 123"/>
                  <a:gd name="T7" fmla="*/ 73 h 223"/>
                  <a:gd name="T8" fmla="*/ 72 w 123"/>
                  <a:gd name="T9" fmla="*/ 43 h 223"/>
                  <a:gd name="T10" fmla="*/ 51 w 123"/>
                  <a:gd name="T11" fmla="*/ 43 h 223"/>
                  <a:gd name="T12" fmla="*/ 51 w 123"/>
                  <a:gd name="T13" fmla="*/ 88 h 223"/>
                  <a:gd name="T14" fmla="*/ 88 w 123"/>
                  <a:gd name="T15" fmla="*/ 91 h 223"/>
                  <a:gd name="T16" fmla="*/ 123 w 123"/>
                  <a:gd name="T17" fmla="*/ 123 h 223"/>
                  <a:gd name="T18" fmla="*/ 123 w 123"/>
                  <a:gd name="T19" fmla="*/ 191 h 223"/>
                  <a:gd name="T20" fmla="*/ 90 w 123"/>
                  <a:gd name="T21" fmla="*/ 223 h 223"/>
                  <a:gd name="T22" fmla="*/ 33 w 123"/>
                  <a:gd name="T23" fmla="*/ 223 h 223"/>
                  <a:gd name="T24" fmla="*/ 0 w 123"/>
                  <a:gd name="T25" fmla="*/ 191 h 223"/>
                  <a:gd name="T26" fmla="*/ 0 w 123"/>
                  <a:gd name="T27" fmla="*/ 152 h 223"/>
                  <a:gd name="T28" fmla="*/ 51 w 123"/>
                  <a:gd name="T29" fmla="*/ 152 h 223"/>
                  <a:gd name="T30" fmla="*/ 51 w 123"/>
                  <a:gd name="T31" fmla="*/ 181 h 223"/>
                  <a:gd name="T32" fmla="*/ 72 w 123"/>
                  <a:gd name="T33" fmla="*/ 181 h 223"/>
                  <a:gd name="T34" fmla="*/ 72 w 123"/>
                  <a:gd name="T35" fmla="*/ 134 h 223"/>
                  <a:gd name="T36" fmla="*/ 36 w 123"/>
                  <a:gd name="T37" fmla="*/ 132 h 223"/>
                  <a:gd name="T38" fmla="*/ 0 w 123"/>
                  <a:gd name="T39" fmla="*/ 100 h 223"/>
                  <a:gd name="T40" fmla="*/ 0 w 123"/>
                  <a:gd name="T41" fmla="*/ 33 h 223"/>
                  <a:gd name="T42" fmla="*/ 34 w 123"/>
                  <a:gd name="T43" fmla="*/ 0 h 223"/>
                  <a:gd name="T44" fmla="*/ 87 w 123"/>
                  <a:gd name="T45" fmla="*/ 0 h 2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3" h="223">
                    <a:moveTo>
                      <a:pt x="87" y="0"/>
                    </a:moveTo>
                    <a:lnTo>
                      <a:pt x="123" y="33"/>
                    </a:lnTo>
                    <a:lnTo>
                      <a:pt x="123" y="73"/>
                    </a:lnTo>
                    <a:lnTo>
                      <a:pt x="72" y="73"/>
                    </a:lnTo>
                    <a:lnTo>
                      <a:pt x="72" y="43"/>
                    </a:lnTo>
                    <a:lnTo>
                      <a:pt x="51" y="43"/>
                    </a:lnTo>
                    <a:lnTo>
                      <a:pt x="51" y="88"/>
                    </a:lnTo>
                    <a:lnTo>
                      <a:pt x="88" y="91"/>
                    </a:lnTo>
                    <a:lnTo>
                      <a:pt x="123" y="123"/>
                    </a:lnTo>
                    <a:lnTo>
                      <a:pt x="123" y="191"/>
                    </a:lnTo>
                    <a:lnTo>
                      <a:pt x="90" y="223"/>
                    </a:lnTo>
                    <a:lnTo>
                      <a:pt x="33" y="223"/>
                    </a:lnTo>
                    <a:lnTo>
                      <a:pt x="0" y="191"/>
                    </a:lnTo>
                    <a:lnTo>
                      <a:pt x="0" y="152"/>
                    </a:lnTo>
                    <a:lnTo>
                      <a:pt x="51" y="152"/>
                    </a:lnTo>
                    <a:lnTo>
                      <a:pt x="51" y="181"/>
                    </a:lnTo>
                    <a:lnTo>
                      <a:pt x="72" y="181"/>
                    </a:lnTo>
                    <a:lnTo>
                      <a:pt x="72" y="134"/>
                    </a:lnTo>
                    <a:lnTo>
                      <a:pt x="36" y="132"/>
                    </a:lnTo>
                    <a:lnTo>
                      <a:pt x="0" y="100"/>
                    </a:lnTo>
                    <a:lnTo>
                      <a:pt x="0" y="33"/>
                    </a:lnTo>
                    <a:lnTo>
                      <a:pt x="34"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45" name="Rectangle 44"/>
              <p:cNvSpPr>
                <a:spLocks noChangeArrowheads="1"/>
              </p:cNvSpPr>
              <p:nvPr/>
            </p:nvSpPr>
            <p:spPr bwMode="invGray">
              <a:xfrm>
                <a:off x="2713" y="2817"/>
                <a:ext cx="54"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prstClr val="black"/>
                  </a:solidFill>
                  <a:effectLst/>
                  <a:uLnTx/>
                  <a:uFillTx/>
                  <a:latin typeface="Adobe Garamond Pro" panose="02020502060506020403" pitchFamily="18" charset="0"/>
                  <a:ea typeface="+mn-ea"/>
                  <a:cs typeface="+mn-cs"/>
                </a:endParaRPr>
              </a:p>
            </p:txBody>
          </p:sp>
          <p:sp>
            <p:nvSpPr>
              <p:cNvPr id="46" name="Freeform 45"/>
              <p:cNvSpPr>
                <a:spLocks noEditPoints="1"/>
              </p:cNvSpPr>
              <p:nvPr/>
            </p:nvSpPr>
            <p:spPr bwMode="invGray">
              <a:xfrm>
                <a:off x="2787" y="2636"/>
                <a:ext cx="138" cy="223"/>
              </a:xfrm>
              <a:custGeom>
                <a:avLst/>
                <a:gdLst>
                  <a:gd name="T0" fmla="*/ 80 w 138"/>
                  <a:gd name="T1" fmla="*/ 140 h 223"/>
                  <a:gd name="T2" fmla="*/ 58 w 138"/>
                  <a:gd name="T3" fmla="*/ 140 h 223"/>
                  <a:gd name="T4" fmla="*/ 66 w 138"/>
                  <a:gd name="T5" fmla="*/ 48 h 223"/>
                  <a:gd name="T6" fmla="*/ 71 w 138"/>
                  <a:gd name="T7" fmla="*/ 48 h 223"/>
                  <a:gd name="T8" fmla="*/ 80 w 138"/>
                  <a:gd name="T9" fmla="*/ 140 h 223"/>
                  <a:gd name="T10" fmla="*/ 105 w 138"/>
                  <a:gd name="T11" fmla="*/ 0 h 223"/>
                  <a:gd name="T12" fmla="*/ 31 w 138"/>
                  <a:gd name="T13" fmla="*/ 0 h 223"/>
                  <a:gd name="T14" fmla="*/ 0 w 138"/>
                  <a:gd name="T15" fmla="*/ 223 h 223"/>
                  <a:gd name="T16" fmla="*/ 49 w 138"/>
                  <a:gd name="T17" fmla="*/ 223 h 223"/>
                  <a:gd name="T18" fmla="*/ 54 w 138"/>
                  <a:gd name="T19" fmla="*/ 182 h 223"/>
                  <a:gd name="T20" fmla="*/ 84 w 138"/>
                  <a:gd name="T21" fmla="*/ 182 h 223"/>
                  <a:gd name="T22" fmla="*/ 88 w 138"/>
                  <a:gd name="T23" fmla="*/ 223 h 223"/>
                  <a:gd name="T24" fmla="*/ 138 w 138"/>
                  <a:gd name="T25" fmla="*/ 223 h 223"/>
                  <a:gd name="T26" fmla="*/ 105 w 138"/>
                  <a:gd name="T27" fmla="*/ 0 h 2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223">
                    <a:moveTo>
                      <a:pt x="80" y="140"/>
                    </a:moveTo>
                    <a:lnTo>
                      <a:pt x="58" y="140"/>
                    </a:lnTo>
                    <a:lnTo>
                      <a:pt x="66" y="48"/>
                    </a:lnTo>
                    <a:lnTo>
                      <a:pt x="71" y="48"/>
                    </a:lnTo>
                    <a:lnTo>
                      <a:pt x="80" y="140"/>
                    </a:lnTo>
                    <a:close/>
                    <a:moveTo>
                      <a:pt x="105" y="0"/>
                    </a:moveTo>
                    <a:lnTo>
                      <a:pt x="31" y="0"/>
                    </a:lnTo>
                    <a:lnTo>
                      <a:pt x="0" y="223"/>
                    </a:lnTo>
                    <a:lnTo>
                      <a:pt x="49" y="223"/>
                    </a:lnTo>
                    <a:lnTo>
                      <a:pt x="54" y="182"/>
                    </a:lnTo>
                    <a:lnTo>
                      <a:pt x="84" y="182"/>
                    </a:lnTo>
                    <a:lnTo>
                      <a:pt x="88" y="223"/>
                    </a:lnTo>
                    <a:lnTo>
                      <a:pt x="138" y="223"/>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47" name="Freeform 46"/>
              <p:cNvSpPr>
                <a:spLocks noEditPoints="1"/>
              </p:cNvSpPr>
              <p:nvPr/>
            </p:nvSpPr>
            <p:spPr bwMode="invGray">
              <a:xfrm>
                <a:off x="2946" y="2636"/>
                <a:ext cx="122" cy="223"/>
              </a:xfrm>
              <a:custGeom>
                <a:avLst/>
                <a:gdLst>
                  <a:gd name="T0" fmla="*/ 72 w 122"/>
                  <a:gd name="T1" fmla="*/ 43 h 223"/>
                  <a:gd name="T2" fmla="*/ 72 w 122"/>
                  <a:gd name="T3" fmla="*/ 93 h 223"/>
                  <a:gd name="T4" fmla="*/ 51 w 122"/>
                  <a:gd name="T5" fmla="*/ 93 h 223"/>
                  <a:gd name="T6" fmla="*/ 51 w 122"/>
                  <a:gd name="T7" fmla="*/ 43 h 223"/>
                  <a:gd name="T8" fmla="*/ 72 w 122"/>
                  <a:gd name="T9" fmla="*/ 43 h 223"/>
                  <a:gd name="T10" fmla="*/ 122 w 122"/>
                  <a:gd name="T11" fmla="*/ 33 h 223"/>
                  <a:gd name="T12" fmla="*/ 87 w 122"/>
                  <a:gd name="T13" fmla="*/ 0 h 223"/>
                  <a:gd name="T14" fmla="*/ 0 w 122"/>
                  <a:gd name="T15" fmla="*/ 0 h 223"/>
                  <a:gd name="T16" fmla="*/ 0 w 122"/>
                  <a:gd name="T17" fmla="*/ 223 h 223"/>
                  <a:gd name="T18" fmla="*/ 51 w 122"/>
                  <a:gd name="T19" fmla="*/ 223 h 223"/>
                  <a:gd name="T20" fmla="*/ 51 w 122"/>
                  <a:gd name="T21" fmla="*/ 134 h 223"/>
                  <a:gd name="T22" fmla="*/ 72 w 122"/>
                  <a:gd name="T23" fmla="*/ 134 h 223"/>
                  <a:gd name="T24" fmla="*/ 72 w 122"/>
                  <a:gd name="T25" fmla="*/ 223 h 223"/>
                  <a:gd name="T26" fmla="*/ 122 w 122"/>
                  <a:gd name="T27" fmla="*/ 223 h 223"/>
                  <a:gd name="T28" fmla="*/ 122 w 122"/>
                  <a:gd name="T29" fmla="*/ 134 h 223"/>
                  <a:gd name="T30" fmla="*/ 96 w 122"/>
                  <a:gd name="T31" fmla="*/ 113 h 223"/>
                  <a:gd name="T32" fmla="*/ 122 w 122"/>
                  <a:gd name="T33" fmla="*/ 91 h 223"/>
                  <a:gd name="T34" fmla="*/ 122 w 122"/>
                  <a:gd name="T35" fmla="*/ 3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2" h="223">
                    <a:moveTo>
                      <a:pt x="72" y="43"/>
                    </a:moveTo>
                    <a:lnTo>
                      <a:pt x="72" y="93"/>
                    </a:lnTo>
                    <a:lnTo>
                      <a:pt x="51" y="93"/>
                    </a:lnTo>
                    <a:lnTo>
                      <a:pt x="51" y="43"/>
                    </a:lnTo>
                    <a:lnTo>
                      <a:pt x="72" y="43"/>
                    </a:lnTo>
                    <a:close/>
                    <a:moveTo>
                      <a:pt x="122" y="33"/>
                    </a:moveTo>
                    <a:lnTo>
                      <a:pt x="87" y="0"/>
                    </a:lnTo>
                    <a:lnTo>
                      <a:pt x="0" y="0"/>
                    </a:lnTo>
                    <a:lnTo>
                      <a:pt x="0" y="223"/>
                    </a:lnTo>
                    <a:lnTo>
                      <a:pt x="51" y="223"/>
                    </a:lnTo>
                    <a:lnTo>
                      <a:pt x="51" y="134"/>
                    </a:lnTo>
                    <a:lnTo>
                      <a:pt x="72" y="134"/>
                    </a:lnTo>
                    <a:lnTo>
                      <a:pt x="72" y="223"/>
                    </a:lnTo>
                    <a:lnTo>
                      <a:pt x="122" y="223"/>
                    </a:lnTo>
                    <a:lnTo>
                      <a:pt x="122" y="134"/>
                    </a:lnTo>
                    <a:lnTo>
                      <a:pt x="96" y="113"/>
                    </a:lnTo>
                    <a:lnTo>
                      <a:pt x="122" y="91"/>
                    </a:lnTo>
                    <a:lnTo>
                      <a:pt x="122"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48" name="Freeform 47"/>
              <p:cNvSpPr>
                <a:spLocks/>
              </p:cNvSpPr>
              <p:nvPr/>
            </p:nvSpPr>
            <p:spPr bwMode="invGray">
              <a:xfrm>
                <a:off x="3094" y="2636"/>
                <a:ext cx="159" cy="223"/>
              </a:xfrm>
              <a:custGeom>
                <a:avLst/>
                <a:gdLst>
                  <a:gd name="T0" fmla="*/ 159 w 159"/>
                  <a:gd name="T1" fmla="*/ 223 h 223"/>
                  <a:gd name="T2" fmla="*/ 112 w 159"/>
                  <a:gd name="T3" fmla="*/ 223 h 223"/>
                  <a:gd name="T4" fmla="*/ 112 w 159"/>
                  <a:gd name="T5" fmla="*/ 82 h 223"/>
                  <a:gd name="T6" fmla="*/ 110 w 159"/>
                  <a:gd name="T7" fmla="*/ 82 h 223"/>
                  <a:gd name="T8" fmla="*/ 89 w 159"/>
                  <a:gd name="T9" fmla="*/ 223 h 223"/>
                  <a:gd name="T10" fmla="*/ 70 w 159"/>
                  <a:gd name="T11" fmla="*/ 223 h 223"/>
                  <a:gd name="T12" fmla="*/ 48 w 159"/>
                  <a:gd name="T13" fmla="*/ 82 h 223"/>
                  <a:gd name="T14" fmla="*/ 46 w 159"/>
                  <a:gd name="T15" fmla="*/ 82 h 223"/>
                  <a:gd name="T16" fmla="*/ 46 w 159"/>
                  <a:gd name="T17" fmla="*/ 223 h 223"/>
                  <a:gd name="T18" fmla="*/ 0 w 159"/>
                  <a:gd name="T19" fmla="*/ 223 h 223"/>
                  <a:gd name="T20" fmla="*/ 0 w 159"/>
                  <a:gd name="T21" fmla="*/ 0 h 223"/>
                  <a:gd name="T22" fmla="*/ 60 w 159"/>
                  <a:gd name="T23" fmla="*/ 0 h 223"/>
                  <a:gd name="T24" fmla="*/ 78 w 159"/>
                  <a:gd name="T25" fmla="*/ 108 h 223"/>
                  <a:gd name="T26" fmla="*/ 82 w 159"/>
                  <a:gd name="T27" fmla="*/ 108 h 223"/>
                  <a:gd name="T28" fmla="*/ 99 w 159"/>
                  <a:gd name="T29" fmla="*/ 0 h 223"/>
                  <a:gd name="T30" fmla="*/ 159 w 159"/>
                  <a:gd name="T31" fmla="*/ 0 h 223"/>
                  <a:gd name="T32" fmla="*/ 159 w 159"/>
                  <a:gd name="T33" fmla="*/ 223 h 2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 h="223">
                    <a:moveTo>
                      <a:pt x="159" y="223"/>
                    </a:moveTo>
                    <a:lnTo>
                      <a:pt x="112" y="223"/>
                    </a:lnTo>
                    <a:lnTo>
                      <a:pt x="112" y="82"/>
                    </a:lnTo>
                    <a:lnTo>
                      <a:pt x="110" y="82"/>
                    </a:lnTo>
                    <a:lnTo>
                      <a:pt x="89" y="223"/>
                    </a:lnTo>
                    <a:lnTo>
                      <a:pt x="70" y="223"/>
                    </a:lnTo>
                    <a:lnTo>
                      <a:pt x="48" y="82"/>
                    </a:lnTo>
                    <a:lnTo>
                      <a:pt x="46" y="82"/>
                    </a:lnTo>
                    <a:lnTo>
                      <a:pt x="46" y="223"/>
                    </a:lnTo>
                    <a:lnTo>
                      <a:pt x="0" y="223"/>
                    </a:lnTo>
                    <a:lnTo>
                      <a:pt x="0" y="0"/>
                    </a:lnTo>
                    <a:lnTo>
                      <a:pt x="60" y="0"/>
                    </a:lnTo>
                    <a:lnTo>
                      <a:pt x="78" y="108"/>
                    </a:lnTo>
                    <a:lnTo>
                      <a:pt x="82" y="108"/>
                    </a:lnTo>
                    <a:lnTo>
                      <a:pt x="99" y="0"/>
                    </a:lnTo>
                    <a:lnTo>
                      <a:pt x="159" y="0"/>
                    </a:lnTo>
                    <a:lnTo>
                      <a:pt x="159"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49" name="Freeform 48"/>
              <p:cNvSpPr>
                <a:spLocks/>
              </p:cNvSpPr>
              <p:nvPr/>
            </p:nvSpPr>
            <p:spPr bwMode="invGray">
              <a:xfrm>
                <a:off x="3274" y="2636"/>
                <a:ext cx="139" cy="223"/>
              </a:xfrm>
              <a:custGeom>
                <a:avLst/>
                <a:gdLst>
                  <a:gd name="T0" fmla="*/ 95 w 139"/>
                  <a:gd name="T1" fmla="*/ 130 h 223"/>
                  <a:gd name="T2" fmla="*/ 95 w 139"/>
                  <a:gd name="T3" fmla="*/ 223 h 223"/>
                  <a:gd name="T4" fmla="*/ 44 w 139"/>
                  <a:gd name="T5" fmla="*/ 223 h 223"/>
                  <a:gd name="T6" fmla="*/ 44 w 139"/>
                  <a:gd name="T7" fmla="*/ 130 h 223"/>
                  <a:gd name="T8" fmla="*/ 0 w 139"/>
                  <a:gd name="T9" fmla="*/ 0 h 223"/>
                  <a:gd name="T10" fmla="*/ 51 w 139"/>
                  <a:gd name="T11" fmla="*/ 0 h 223"/>
                  <a:gd name="T12" fmla="*/ 69 w 139"/>
                  <a:gd name="T13" fmla="*/ 81 h 223"/>
                  <a:gd name="T14" fmla="*/ 70 w 139"/>
                  <a:gd name="T15" fmla="*/ 81 h 223"/>
                  <a:gd name="T16" fmla="*/ 88 w 139"/>
                  <a:gd name="T17" fmla="*/ 0 h 223"/>
                  <a:gd name="T18" fmla="*/ 139 w 139"/>
                  <a:gd name="T19" fmla="*/ 0 h 223"/>
                  <a:gd name="T20" fmla="*/ 95 w 139"/>
                  <a:gd name="T21" fmla="*/ 13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9" h="223">
                    <a:moveTo>
                      <a:pt x="95" y="130"/>
                    </a:moveTo>
                    <a:lnTo>
                      <a:pt x="95" y="223"/>
                    </a:lnTo>
                    <a:lnTo>
                      <a:pt x="44" y="223"/>
                    </a:lnTo>
                    <a:lnTo>
                      <a:pt x="44" y="130"/>
                    </a:lnTo>
                    <a:lnTo>
                      <a:pt x="0" y="0"/>
                    </a:lnTo>
                    <a:lnTo>
                      <a:pt x="51" y="0"/>
                    </a:lnTo>
                    <a:lnTo>
                      <a:pt x="69" y="81"/>
                    </a:lnTo>
                    <a:lnTo>
                      <a:pt x="70" y="81"/>
                    </a:lnTo>
                    <a:lnTo>
                      <a:pt x="88" y="0"/>
                    </a:lnTo>
                    <a:lnTo>
                      <a:pt x="139" y="0"/>
                    </a:lnTo>
                    <a:lnTo>
                      <a:pt x="95"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50" name="Freeform 49"/>
              <p:cNvSpPr>
                <a:spLocks/>
              </p:cNvSpPr>
              <p:nvPr/>
            </p:nvSpPr>
            <p:spPr bwMode="invGray">
              <a:xfrm>
                <a:off x="2371" y="1344"/>
                <a:ext cx="1022" cy="971"/>
              </a:xfrm>
              <a:custGeom>
                <a:avLst/>
                <a:gdLst>
                  <a:gd name="T0" fmla="*/ 827 w 1022"/>
                  <a:gd name="T1" fmla="*/ 971 h 971"/>
                  <a:gd name="T2" fmla="*/ 511 w 1022"/>
                  <a:gd name="T3" fmla="*/ 741 h 971"/>
                  <a:gd name="T4" fmla="*/ 196 w 1022"/>
                  <a:gd name="T5" fmla="*/ 971 h 971"/>
                  <a:gd name="T6" fmla="*/ 316 w 1022"/>
                  <a:gd name="T7" fmla="*/ 600 h 971"/>
                  <a:gd name="T8" fmla="*/ 0 w 1022"/>
                  <a:gd name="T9" fmla="*/ 371 h 971"/>
                  <a:gd name="T10" fmla="*/ 391 w 1022"/>
                  <a:gd name="T11" fmla="*/ 371 h 971"/>
                  <a:gd name="T12" fmla="*/ 511 w 1022"/>
                  <a:gd name="T13" fmla="*/ 0 h 971"/>
                  <a:gd name="T14" fmla="*/ 632 w 1022"/>
                  <a:gd name="T15" fmla="*/ 371 h 971"/>
                  <a:gd name="T16" fmla="*/ 1022 w 1022"/>
                  <a:gd name="T17" fmla="*/ 371 h 971"/>
                  <a:gd name="T18" fmla="*/ 706 w 1022"/>
                  <a:gd name="T19" fmla="*/ 600 h 971"/>
                  <a:gd name="T20" fmla="*/ 827 w 1022"/>
                  <a:gd name="T21" fmla="*/ 971 h 971"/>
                  <a:gd name="T22" fmla="*/ 827 w 1022"/>
                  <a:gd name="T23" fmla="*/ 971 h 9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2" h="971">
                    <a:moveTo>
                      <a:pt x="827" y="971"/>
                    </a:moveTo>
                    <a:lnTo>
                      <a:pt x="511" y="741"/>
                    </a:lnTo>
                    <a:lnTo>
                      <a:pt x="196" y="971"/>
                    </a:lnTo>
                    <a:lnTo>
                      <a:pt x="316" y="600"/>
                    </a:lnTo>
                    <a:lnTo>
                      <a:pt x="0" y="371"/>
                    </a:lnTo>
                    <a:lnTo>
                      <a:pt x="391" y="371"/>
                    </a:lnTo>
                    <a:lnTo>
                      <a:pt x="511" y="0"/>
                    </a:lnTo>
                    <a:lnTo>
                      <a:pt x="632" y="371"/>
                    </a:lnTo>
                    <a:lnTo>
                      <a:pt x="1022" y="371"/>
                    </a:lnTo>
                    <a:lnTo>
                      <a:pt x="706" y="600"/>
                    </a:lnTo>
                    <a:lnTo>
                      <a:pt x="827" y="971"/>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51" name="Freeform 50"/>
              <p:cNvSpPr>
                <a:spLocks/>
              </p:cNvSpPr>
              <p:nvPr/>
            </p:nvSpPr>
            <p:spPr bwMode="invGray">
              <a:xfrm>
                <a:off x="2486" y="1463"/>
                <a:ext cx="793" cy="755"/>
              </a:xfrm>
              <a:custGeom>
                <a:avLst/>
                <a:gdLst>
                  <a:gd name="T0" fmla="*/ 641 w 793"/>
                  <a:gd name="T1" fmla="*/ 755 h 755"/>
                  <a:gd name="T2" fmla="*/ 396 w 793"/>
                  <a:gd name="T3" fmla="*/ 577 h 755"/>
                  <a:gd name="T4" fmla="*/ 151 w 793"/>
                  <a:gd name="T5" fmla="*/ 755 h 755"/>
                  <a:gd name="T6" fmla="*/ 245 w 793"/>
                  <a:gd name="T7" fmla="*/ 467 h 755"/>
                  <a:gd name="T8" fmla="*/ 0 w 793"/>
                  <a:gd name="T9" fmla="*/ 288 h 755"/>
                  <a:gd name="T10" fmla="*/ 303 w 793"/>
                  <a:gd name="T11" fmla="*/ 288 h 755"/>
                  <a:gd name="T12" fmla="*/ 396 w 793"/>
                  <a:gd name="T13" fmla="*/ 0 h 755"/>
                  <a:gd name="T14" fmla="*/ 490 w 793"/>
                  <a:gd name="T15" fmla="*/ 288 h 755"/>
                  <a:gd name="T16" fmla="*/ 793 w 793"/>
                  <a:gd name="T17" fmla="*/ 288 h 755"/>
                  <a:gd name="T18" fmla="*/ 548 w 793"/>
                  <a:gd name="T19" fmla="*/ 467 h 755"/>
                  <a:gd name="T20" fmla="*/ 641 w 793"/>
                  <a:gd name="T21" fmla="*/ 755 h 755"/>
                  <a:gd name="T22" fmla="*/ 641 w 793"/>
                  <a:gd name="T23" fmla="*/ 755 h 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3" h="755">
                    <a:moveTo>
                      <a:pt x="641" y="755"/>
                    </a:moveTo>
                    <a:lnTo>
                      <a:pt x="396" y="577"/>
                    </a:lnTo>
                    <a:lnTo>
                      <a:pt x="151" y="755"/>
                    </a:lnTo>
                    <a:lnTo>
                      <a:pt x="245" y="467"/>
                    </a:lnTo>
                    <a:lnTo>
                      <a:pt x="0" y="288"/>
                    </a:lnTo>
                    <a:lnTo>
                      <a:pt x="303" y="288"/>
                    </a:lnTo>
                    <a:lnTo>
                      <a:pt x="396" y="0"/>
                    </a:lnTo>
                    <a:lnTo>
                      <a:pt x="490" y="288"/>
                    </a:lnTo>
                    <a:lnTo>
                      <a:pt x="793" y="288"/>
                    </a:lnTo>
                    <a:lnTo>
                      <a:pt x="548" y="467"/>
                    </a:lnTo>
                    <a:lnTo>
                      <a:pt x="641" y="75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52" name="Freeform 51"/>
              <p:cNvSpPr>
                <a:spLocks/>
              </p:cNvSpPr>
              <p:nvPr/>
            </p:nvSpPr>
            <p:spPr bwMode="invGray">
              <a:xfrm>
                <a:off x="2595" y="1579"/>
                <a:ext cx="574" cy="545"/>
              </a:xfrm>
              <a:custGeom>
                <a:avLst/>
                <a:gdLst>
                  <a:gd name="T0" fmla="*/ 287 w 574"/>
                  <a:gd name="T1" fmla="*/ 0 h 545"/>
                  <a:gd name="T2" fmla="*/ 355 w 574"/>
                  <a:gd name="T3" fmla="*/ 208 h 545"/>
                  <a:gd name="T4" fmla="*/ 574 w 574"/>
                  <a:gd name="T5" fmla="*/ 208 h 545"/>
                  <a:gd name="T6" fmla="*/ 396 w 574"/>
                  <a:gd name="T7" fmla="*/ 337 h 545"/>
                  <a:gd name="T8" fmla="*/ 464 w 574"/>
                  <a:gd name="T9" fmla="*/ 545 h 545"/>
                  <a:gd name="T10" fmla="*/ 287 w 574"/>
                  <a:gd name="T11" fmla="*/ 416 h 545"/>
                  <a:gd name="T12" fmla="*/ 110 w 574"/>
                  <a:gd name="T13" fmla="*/ 545 h 545"/>
                  <a:gd name="T14" fmla="*/ 178 w 574"/>
                  <a:gd name="T15" fmla="*/ 337 h 545"/>
                  <a:gd name="T16" fmla="*/ 0 w 574"/>
                  <a:gd name="T17" fmla="*/ 208 h 545"/>
                  <a:gd name="T18" fmla="*/ 219 w 574"/>
                  <a:gd name="T19" fmla="*/ 208 h 545"/>
                  <a:gd name="T20" fmla="*/ 287 w 574"/>
                  <a:gd name="T21" fmla="*/ 0 h 5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4" h="545">
                    <a:moveTo>
                      <a:pt x="287" y="0"/>
                    </a:moveTo>
                    <a:lnTo>
                      <a:pt x="355" y="208"/>
                    </a:lnTo>
                    <a:lnTo>
                      <a:pt x="574" y="208"/>
                    </a:lnTo>
                    <a:lnTo>
                      <a:pt x="396" y="337"/>
                    </a:lnTo>
                    <a:lnTo>
                      <a:pt x="464" y="545"/>
                    </a:lnTo>
                    <a:lnTo>
                      <a:pt x="287" y="416"/>
                    </a:lnTo>
                    <a:lnTo>
                      <a:pt x="110" y="545"/>
                    </a:lnTo>
                    <a:lnTo>
                      <a:pt x="178" y="337"/>
                    </a:lnTo>
                    <a:lnTo>
                      <a:pt x="0" y="208"/>
                    </a:lnTo>
                    <a:lnTo>
                      <a:pt x="219" y="208"/>
                    </a:lnTo>
                    <a:lnTo>
                      <a:pt x="2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grpSp>
      </p:grpSp>
      <p:sp>
        <p:nvSpPr>
          <p:cNvPr id="64" name="Slide Number Placeholder 5"/>
          <p:cNvSpPr>
            <a:spLocks noGrp="1"/>
          </p:cNvSpPr>
          <p:nvPr>
            <p:ph type="sldNum" sz="quarter" idx="4"/>
          </p:nvPr>
        </p:nvSpPr>
        <p:spPr>
          <a:xfrm>
            <a:off x="4076700" y="6737503"/>
            <a:ext cx="990600" cy="107722"/>
          </a:xfrm>
          <a:prstGeom prst="rect">
            <a:avLst/>
          </a:prstGeom>
        </p:spPr>
        <p:txBody>
          <a:bodyPr vert="horz" wrap="square" lIns="0" tIns="0" rIns="0" bIns="0" rtlCol="0" anchor="ctr">
            <a:spAutoFit/>
          </a:bodyPr>
          <a:lstStyle>
            <a:lvl1pPr>
              <a:defRPr kumimoji="0" lang="en-US" sz="700" b="1" i="0" u="none" strike="noStrike" kern="600" cap="none" spc="0" normalizeH="0" baseline="0" smtClean="0">
                <a:ln>
                  <a:noFill/>
                </a:ln>
                <a:solidFill>
                  <a:prstClr val="black"/>
                </a:solidFill>
                <a:effectLst/>
                <a:uLnTx/>
                <a:uFillTx/>
                <a:latin typeface="Arial" panose="020B0604020202020204" pitchFamily="34" charset="0"/>
                <a:cs typeface="Arial" panose="020B0604020202020204" pitchFamily="34" charset="0"/>
              </a:defRPr>
            </a:lvl1pPr>
          </a:lstStyle>
          <a:p>
            <a:pPr algn="ctr"/>
            <a:fld id="{C097D8A2-1060-445D-9A44-8315A403614E}" type="slidenum">
              <a:rPr lang="en-US" smtClean="0"/>
              <a:pPr algn="ctr"/>
              <a:t>‹#›</a:t>
            </a:fld>
            <a:endParaRPr lang="en-US" dirty="0"/>
          </a:p>
        </p:txBody>
      </p:sp>
    </p:spTree>
    <p:extLst>
      <p:ext uri="{BB962C8B-B14F-4D97-AF65-F5344CB8AC3E}">
        <p14:creationId xmlns:p14="http://schemas.microsoft.com/office/powerpoint/2010/main" val="2522633552"/>
      </p:ext>
    </p:extLst>
  </p:cSld>
  <p:clrMap bg1="lt1" tx1="dk1" bg2="lt2" tx2="dk2" accent1="accent1" accent2="accent2" accent3="accent3" accent4="accent4" accent5="accent5" accent6="accent6" hlink="hlink" folHlink="folHlink"/>
  <p:sldLayoutIdLst>
    <p:sldLayoutId id="2147483711" r:id="rId1"/>
    <p:sldLayoutId id="2147483709" r:id="rId2"/>
    <p:sldLayoutId id="2147483710" r:id="rId3"/>
    <p:sldLayoutId id="2147483716" r:id="rId4"/>
    <p:sldLayoutId id="2147483715" r:id="rId5"/>
  </p:sldLayoutIdLst>
  <p:transition spd="slow">
    <p:fade/>
  </p:transition>
  <p:timing>
    <p:tnLst>
      <p:par>
        <p:cTn id="1" dur="indefinite" restart="never" nodeType="tmRoot"/>
      </p:par>
    </p:tnLst>
  </p:timing>
  <p:hf hdr="0" ftr="0" dt="0"/>
  <p:txStyles>
    <p:title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lang="en-US" sz="2400" b="1" kern="1200" noProof="0" dirty="0" smtClean="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2400" b="1"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2400" b="1"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2400" b="1"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2400" b="1" kern="1200" noProof="0" dirty="0" smtClean="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792">
          <p15:clr>
            <a:srgbClr val="F26B43"/>
          </p15:clr>
        </p15:guide>
        <p15:guide id="3" pos="5352">
          <p15:clr>
            <a:srgbClr val="F26B43"/>
          </p15:clr>
        </p15:guide>
        <p15:guide id="4" orient="horz" pos="1104">
          <p15:clr>
            <a:srgbClr val="F26B43"/>
          </p15:clr>
        </p15:guide>
        <p15:guide id="5" orient="horz" pos="2376">
          <p15:clr>
            <a:srgbClr val="F26B43"/>
          </p15:clr>
        </p15:guide>
        <p15:guide id="6" orient="horz" pos="3432">
          <p15:clr>
            <a:srgbClr val="F26B43"/>
          </p15:clr>
        </p15:guide>
        <p15:guide id="7" pos="5760">
          <p15:clr>
            <a:srgbClr val="F26B43"/>
          </p15:clr>
        </p15:guide>
        <p15:guide id="8" orient="horz">
          <p15:clr>
            <a:srgbClr val="F26B43"/>
          </p15:clr>
        </p15:guide>
        <p15:guide id="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271828"/>
            <a:ext cx="1543050" cy="369332"/>
          </a:xfrm>
          <a:prstGeom prst="rect">
            <a:avLst/>
          </a:prstGeom>
          <a:noFill/>
        </p:spPr>
        <p:txBody>
          <a:bodyPr wrap="square" rtlCol="0">
            <a:spAutoFit/>
          </a:bodyPr>
          <a:lstStyle/>
          <a:p>
            <a:r>
              <a:rPr lang="en-US" sz="900" dirty="0" smtClean="0">
                <a:latin typeface="Arial" pitchFamily="34" charset="0"/>
                <a:cs typeface="Arial" pitchFamily="34" charset="0"/>
              </a:rPr>
              <a:t>Version Number</a:t>
            </a:r>
          </a:p>
          <a:p>
            <a:r>
              <a:rPr lang="en-US" sz="900" dirty="0" smtClean="0">
                <a:latin typeface="Arial" pitchFamily="34" charset="0"/>
                <a:cs typeface="Arial" pitchFamily="34" charset="0"/>
              </a:rPr>
              <a:t>As of DD MMM YYYY</a:t>
            </a:r>
            <a:endParaRPr lang="en-US" sz="900" dirty="0">
              <a:latin typeface="Arial" pitchFamily="34" charset="0"/>
              <a:cs typeface="Arial" pitchFamily="34" charset="0"/>
            </a:endParaRPr>
          </a:p>
        </p:txBody>
      </p:sp>
      <p:sp>
        <p:nvSpPr>
          <p:cNvPr id="3" name="Subtitle 2"/>
          <p:cNvSpPr>
            <a:spLocks noGrp="1"/>
          </p:cNvSpPr>
          <p:nvPr>
            <p:ph type="subTitle" idx="1"/>
          </p:nvPr>
        </p:nvSpPr>
        <p:spPr/>
        <p:txBody>
          <a:bodyPr/>
          <a:lstStyle/>
          <a:p>
            <a:r>
              <a:rPr lang="en-US" dirty="0" smtClean="0"/>
              <a:t>Spring 2022</a:t>
            </a:r>
            <a:endParaRPr lang="en-US" dirty="0"/>
          </a:p>
        </p:txBody>
      </p:sp>
      <p:sp>
        <p:nvSpPr>
          <p:cNvPr id="2" name="Title 1"/>
          <p:cNvSpPr>
            <a:spLocks noGrp="1"/>
          </p:cNvSpPr>
          <p:nvPr>
            <p:ph type="ctrTitle"/>
          </p:nvPr>
        </p:nvSpPr>
        <p:spPr/>
        <p:txBody>
          <a:bodyPr/>
          <a:lstStyle/>
          <a:p>
            <a:r>
              <a:rPr lang="en-US" dirty="0" smtClean="0"/>
              <a:t>Ethics Update</a:t>
            </a:r>
            <a:endParaRPr lang="en-US" dirty="0"/>
          </a:p>
        </p:txBody>
      </p:sp>
      <p:sp>
        <p:nvSpPr>
          <p:cNvPr id="13" name="Subtitle 8"/>
          <p:cNvSpPr txBox="1">
            <a:spLocks/>
          </p:cNvSpPr>
          <p:nvPr/>
        </p:nvSpPr>
        <p:spPr>
          <a:xfrm>
            <a:off x="229804" y="4576925"/>
            <a:ext cx="7155611" cy="276999"/>
          </a:xfrm>
          <a:prstGeom prst="rect">
            <a:avLst/>
          </a:prstGeom>
        </p:spPr>
        <p:txBody>
          <a:bodyPr vert="horz" lIns="0" tIns="0" rIns="0" bIns="0" rtlCol="0">
            <a:spAutoFit/>
          </a:bodyPr>
          <a:lstStyle>
            <a:lvl1pPr marL="0" indent="0" algn="l" defTabSz="914400" rtl="0" eaLnBrk="1" latinLnBrk="0" hangingPunct="1">
              <a:lnSpc>
                <a:spcPct val="90000"/>
              </a:lnSpc>
              <a:spcBef>
                <a:spcPct val="0"/>
              </a:spcBef>
              <a:buFont typeface="Arial" panose="020B0604020202020204" pitchFamily="34" charset="0"/>
              <a:buNone/>
              <a:defRPr lang="en-US" sz="2400" b="1" kern="1200" dirty="0">
                <a:solidFill>
                  <a:schemeClr val="bg1"/>
                </a:solidFill>
                <a:latin typeface="Arial" panose="020B0604020202020204" pitchFamily="34" charset="0"/>
                <a:ea typeface="+mj-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smtClean="0">
                <a:ln>
                  <a:noFill/>
                </a:ln>
                <a:solidFill>
                  <a:sysClr val="window" lastClr="FFFFFF"/>
                </a:solidFill>
                <a:effectLst>
                  <a:outerShdw blurRad="50800" dist="38100" dir="3600000" algn="t" rotWithShape="0">
                    <a:prstClr val="black"/>
                  </a:outerShdw>
                </a:effectLst>
                <a:uLnTx/>
                <a:uFillTx/>
                <a:latin typeface="Arial" panose="020B0604020202020204" pitchFamily="34" charset="0"/>
                <a:ea typeface="+mj-ea"/>
                <a:cs typeface="Arial" panose="020B0604020202020204" pitchFamily="34" charset="0"/>
              </a:rPr>
              <a:t>Ethics in the</a:t>
            </a:r>
            <a:r>
              <a:rPr kumimoji="0" lang="en-US" sz="2000" b="1" i="0" u="none" strike="noStrike" kern="1200" cap="none" spc="0" normalizeH="0" noProof="0" dirty="0" smtClean="0">
                <a:ln>
                  <a:noFill/>
                </a:ln>
                <a:solidFill>
                  <a:sysClr val="window" lastClr="FFFFFF"/>
                </a:solidFill>
                <a:effectLst>
                  <a:outerShdw blurRad="50800" dist="38100" dir="3600000" algn="t" rotWithShape="0">
                    <a:prstClr val="black"/>
                  </a:outerShdw>
                </a:effectLst>
                <a:uLnTx/>
                <a:uFillTx/>
                <a:latin typeface="Arial" panose="020B0604020202020204" pitchFamily="34" charset="0"/>
                <a:ea typeface="+mj-ea"/>
                <a:cs typeface="Arial" panose="020B0604020202020204" pitchFamily="34" charset="0"/>
              </a:rPr>
              <a:t> </a:t>
            </a:r>
            <a:r>
              <a:rPr kumimoji="0" lang="en-US" sz="2000" b="1" i="0" u="none" strike="noStrike" kern="1200" cap="none" spc="0" normalizeH="0" noProof="0" dirty="0" err="1" smtClean="0">
                <a:ln>
                  <a:noFill/>
                </a:ln>
                <a:solidFill>
                  <a:sysClr val="window" lastClr="FFFFFF"/>
                </a:solidFill>
                <a:effectLst>
                  <a:outerShdw blurRad="50800" dist="38100" dir="3600000" algn="t" rotWithShape="0">
                    <a:prstClr val="black"/>
                  </a:outerShdw>
                </a:effectLst>
                <a:uLnTx/>
                <a:uFillTx/>
                <a:latin typeface="Arial" panose="020B0604020202020204" pitchFamily="34" charset="0"/>
                <a:ea typeface="+mj-ea"/>
                <a:cs typeface="Arial" panose="020B0604020202020204" pitchFamily="34" charset="0"/>
              </a:rPr>
              <a:t>Zoombie</a:t>
            </a:r>
            <a:r>
              <a:rPr kumimoji="0" lang="en-US" sz="2000" b="1" i="0" u="none" strike="noStrike" kern="1200" cap="none" spc="0" normalizeH="0" noProof="0" dirty="0" smtClean="0">
                <a:ln>
                  <a:noFill/>
                </a:ln>
                <a:solidFill>
                  <a:sysClr val="window" lastClr="FFFFFF"/>
                </a:solidFill>
                <a:effectLst>
                  <a:outerShdw blurRad="50800" dist="38100" dir="3600000" algn="t" rotWithShape="0">
                    <a:prstClr val="black"/>
                  </a:outerShdw>
                </a:effectLst>
                <a:uLnTx/>
                <a:uFillTx/>
                <a:latin typeface="Arial" panose="020B0604020202020204" pitchFamily="34" charset="0"/>
                <a:ea typeface="+mj-ea"/>
                <a:cs typeface="Arial" panose="020B0604020202020204" pitchFamily="34" charset="0"/>
              </a:rPr>
              <a:t> Apocalypse</a:t>
            </a:r>
            <a:endParaRPr kumimoji="0" lang="en-US" sz="2000" b="1" i="0" u="none" strike="noStrike" kern="1200" cap="none" spc="0" normalizeH="0" baseline="0" noProof="0" dirty="0">
              <a:ln>
                <a:noFill/>
              </a:ln>
              <a:solidFill>
                <a:sysClr val="window" lastClr="FFFFFF"/>
              </a:solidFill>
              <a:effectLst>
                <a:outerShdw blurRad="50800" dist="38100" dir="3600000" algn="t" rotWithShape="0">
                  <a:prstClr val="black"/>
                </a:outerShdw>
              </a:effectLst>
              <a:uLnTx/>
              <a:uFillTx/>
              <a:latin typeface="Arial" panose="020B0604020202020204" pitchFamily="34" charset="0"/>
              <a:ea typeface="+mj-ea"/>
              <a:cs typeface="Arial" panose="020B0604020202020204" pitchFamily="34" charset="0"/>
            </a:endParaRPr>
          </a:p>
        </p:txBody>
      </p:sp>
      <p:sp>
        <p:nvSpPr>
          <p:cNvPr id="22" name="Title 1"/>
          <p:cNvSpPr txBox="1">
            <a:spLocks/>
          </p:cNvSpPr>
          <p:nvPr/>
        </p:nvSpPr>
        <p:spPr>
          <a:xfrm>
            <a:off x="0" y="6302744"/>
            <a:ext cx="1730921" cy="457200"/>
          </a:xfrm>
          <a:prstGeom prst="rect">
            <a:avLst/>
          </a:prstGeom>
        </p:spPr>
        <p:txBody>
          <a:bodyPr vert="horz" lIns="91440" tIns="45720" rIns="91440" bIns="45720" rtlCol="0" anchor="t">
            <a:normAutofit fontScale="40000" lnSpcReduction="20000"/>
          </a:bodyPr>
          <a:lstStyle/>
          <a:p>
            <a:pPr>
              <a:lnSpc>
                <a:spcPct val="120000"/>
              </a:lnSpc>
              <a:spcBef>
                <a:spcPct val="0"/>
              </a:spcBef>
              <a:defRPr/>
            </a:pPr>
            <a:r>
              <a:rPr lang="en-US" sz="3200" b="1" dirty="0">
                <a:solidFill>
                  <a:prstClr val="white"/>
                </a:solidFill>
                <a:cs typeface="Arial" pitchFamily="34" charset="0"/>
              </a:rPr>
              <a:t>Version </a:t>
            </a:r>
            <a:r>
              <a:rPr lang="en-US" sz="3200" b="1" dirty="0" smtClean="0">
                <a:solidFill>
                  <a:prstClr val="white"/>
                </a:solidFill>
                <a:cs typeface="Arial" pitchFamily="34" charset="0"/>
              </a:rPr>
              <a:t>Number 1.0</a:t>
            </a:r>
            <a:r>
              <a:rPr lang="en-US" sz="3200" b="1" dirty="0">
                <a:solidFill>
                  <a:prstClr val="white"/>
                </a:solidFill>
                <a:cs typeface="Arial" pitchFamily="34" charset="0"/>
              </a:rPr>
              <a:t/>
            </a:r>
            <a:br>
              <a:rPr lang="en-US" sz="3200" b="1" dirty="0">
                <a:solidFill>
                  <a:prstClr val="white"/>
                </a:solidFill>
                <a:cs typeface="Arial" pitchFamily="34" charset="0"/>
              </a:rPr>
            </a:br>
            <a:r>
              <a:rPr lang="en-US" sz="2000" dirty="0" smtClean="0">
                <a:solidFill>
                  <a:prstClr val="white"/>
                </a:solidFill>
                <a:cs typeface="Arial" pitchFamily="34" charset="0"/>
              </a:rPr>
              <a:t>As </a:t>
            </a:r>
            <a:r>
              <a:rPr lang="en-US" sz="2000" dirty="0">
                <a:solidFill>
                  <a:prstClr val="white"/>
                </a:solidFill>
                <a:cs typeface="Arial" pitchFamily="34" charset="0"/>
              </a:rPr>
              <a:t>of  </a:t>
            </a:r>
            <a:r>
              <a:rPr lang="en-US" sz="2000" dirty="0" smtClean="0">
                <a:solidFill>
                  <a:prstClr val="white"/>
                </a:solidFill>
                <a:cs typeface="Arial" pitchFamily="34" charset="0"/>
              </a:rPr>
              <a:t>08-FEB-2022</a:t>
            </a:r>
          </a:p>
        </p:txBody>
      </p:sp>
      <p:sp>
        <p:nvSpPr>
          <p:cNvPr id="23" name="TextBox 22"/>
          <p:cNvSpPr txBox="1"/>
          <p:nvPr/>
        </p:nvSpPr>
        <p:spPr>
          <a:xfrm>
            <a:off x="3853115" y="5623825"/>
            <a:ext cx="2657413" cy="1054135"/>
          </a:xfrm>
          <a:prstGeom prst="rect">
            <a:avLst/>
          </a:prstGeom>
          <a:noFill/>
        </p:spPr>
        <p:txBody>
          <a:bodyPr wrap="square" rtlCol="0">
            <a:spAutoFit/>
          </a:bodyPr>
          <a:lstStyle/>
          <a:p>
            <a:pPr algn="ctr"/>
            <a:r>
              <a:rPr lang="en-US" b="1" dirty="0" smtClean="0">
                <a:latin typeface="Arial" pitchFamily="34" charset="0"/>
                <a:cs typeface="Arial" pitchFamily="34" charset="0"/>
              </a:rPr>
              <a:t>Joby D. Jerrells</a:t>
            </a:r>
          </a:p>
          <a:p>
            <a:pPr algn="ctr">
              <a:spcBef>
                <a:spcPts val="300"/>
              </a:spcBef>
            </a:pPr>
            <a:r>
              <a:rPr lang="en-US" sz="1400" b="1" dirty="0" smtClean="0">
                <a:latin typeface="Arial" pitchFamily="34" charset="0"/>
                <a:cs typeface="Arial" pitchFamily="34" charset="0"/>
              </a:rPr>
              <a:t>Attorney-Advisor</a:t>
            </a:r>
          </a:p>
          <a:p>
            <a:pPr algn="ctr"/>
            <a:r>
              <a:rPr lang="en-US" sz="1400" b="1" dirty="0" smtClean="0">
                <a:latin typeface="Arial" pitchFamily="34" charset="0"/>
                <a:cs typeface="Arial" pitchFamily="34" charset="0"/>
              </a:rPr>
              <a:t>US Army Financial Management Command</a:t>
            </a:r>
            <a:endParaRPr lang="en-US" sz="1400" b="1" dirty="0">
              <a:latin typeface="Arial" pitchFamily="34" charset="0"/>
              <a:cs typeface="Arial" pitchFamily="34" charset="0"/>
            </a:endParaRPr>
          </a:p>
        </p:txBody>
      </p:sp>
    </p:spTree>
    <p:extLst>
      <p:ext uri="{BB962C8B-B14F-4D97-AF65-F5344CB8AC3E}">
        <p14:creationId xmlns:p14="http://schemas.microsoft.com/office/powerpoint/2010/main" val="1902321964"/>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p:txBody>
          <a:bodyPr/>
          <a:lstStyle/>
          <a:p>
            <a:r>
              <a:rPr lang="en-US" dirty="0" smtClean="0"/>
              <a:t>Examples of Regulatory Ethics</a:t>
            </a:r>
            <a:endParaRPr lang="en-US" dirty="0"/>
          </a:p>
        </p:txBody>
      </p:sp>
      <p:sp>
        <p:nvSpPr>
          <p:cNvPr id="4" name="Text Placeholder 3"/>
          <p:cNvSpPr>
            <a:spLocks noGrp="1"/>
          </p:cNvSpPr>
          <p:nvPr>
            <p:ph type="body" sz="quarter" idx="14"/>
          </p:nvPr>
        </p:nvSpPr>
        <p:spPr>
          <a:xfrm>
            <a:off x="326003" y="683879"/>
            <a:ext cx="4031312" cy="5329844"/>
          </a:xfrm>
        </p:spPr>
        <p:txBody>
          <a:bodyPr/>
          <a:lstStyle/>
          <a:p>
            <a:r>
              <a:rPr lang="en-US" dirty="0" smtClean="0"/>
              <a:t>Business </a:t>
            </a:r>
            <a:r>
              <a:rPr lang="en-US" dirty="0"/>
              <a:t>Transactions with Clients</a:t>
            </a:r>
          </a:p>
          <a:p>
            <a:r>
              <a:rPr lang="en-US" dirty="0" smtClean="0"/>
              <a:t>Competence</a:t>
            </a:r>
            <a:endParaRPr lang="en-US" dirty="0"/>
          </a:p>
          <a:p>
            <a:r>
              <a:rPr lang="en-US" dirty="0" smtClean="0"/>
              <a:t>Confidential </a:t>
            </a:r>
            <a:r>
              <a:rPr lang="en-US" dirty="0"/>
              <a:t>Client Information</a:t>
            </a:r>
          </a:p>
          <a:p>
            <a:r>
              <a:rPr lang="en-US" dirty="0" smtClean="0"/>
              <a:t>Conflict </a:t>
            </a:r>
            <a:r>
              <a:rPr lang="en-US" dirty="0"/>
              <a:t>of Interest</a:t>
            </a:r>
          </a:p>
          <a:p>
            <a:r>
              <a:rPr lang="en-US" dirty="0" smtClean="0"/>
              <a:t>Contingent </a:t>
            </a:r>
            <a:r>
              <a:rPr lang="en-US" dirty="0"/>
              <a:t>Fees, Commissions and Other Considerations</a:t>
            </a:r>
          </a:p>
          <a:p>
            <a:r>
              <a:rPr lang="en-US" dirty="0" smtClean="0"/>
              <a:t>Discreditable </a:t>
            </a:r>
            <a:r>
              <a:rPr lang="en-US" dirty="0"/>
              <a:t>Acts</a:t>
            </a:r>
          </a:p>
          <a:p>
            <a:r>
              <a:rPr lang="en-US" dirty="0" smtClean="0"/>
              <a:t>General </a:t>
            </a:r>
            <a:r>
              <a:rPr lang="en-US" dirty="0"/>
              <a:t>and </a:t>
            </a:r>
            <a:r>
              <a:rPr lang="en-US" dirty="0" smtClean="0"/>
              <a:t>Professional Standards</a:t>
            </a:r>
          </a:p>
          <a:p>
            <a:r>
              <a:rPr lang="en-US" dirty="0" smtClean="0"/>
              <a:t>Independence</a:t>
            </a:r>
            <a:endParaRPr lang="en-US" dirty="0"/>
          </a:p>
        </p:txBody>
      </p:sp>
      <p:sp>
        <p:nvSpPr>
          <p:cNvPr id="5" name="Text Placeholder 4"/>
          <p:cNvSpPr>
            <a:spLocks noGrp="1"/>
          </p:cNvSpPr>
          <p:nvPr>
            <p:ph type="body" sz="quarter" idx="18"/>
          </p:nvPr>
        </p:nvSpPr>
        <p:spPr/>
        <p:txBody>
          <a:bodyPr/>
          <a:lstStyle/>
          <a:p>
            <a:endParaRPr lang="en-US"/>
          </a:p>
        </p:txBody>
      </p:sp>
      <p:sp>
        <p:nvSpPr>
          <p:cNvPr id="6" name="Slide Number Placeholder 5"/>
          <p:cNvSpPr>
            <a:spLocks noGrp="1"/>
          </p:cNvSpPr>
          <p:nvPr>
            <p:ph type="sldNum" sz="quarter" idx="4"/>
          </p:nvPr>
        </p:nvSpPr>
        <p:spPr/>
        <p:txBody>
          <a:bodyPr/>
          <a:lstStyle/>
          <a:p>
            <a:pPr algn="ctr"/>
            <a:fld id="{C097D8A2-1060-445D-9A44-8315A403614E}" type="slidenum">
              <a:rPr lang="en-US" smtClean="0"/>
              <a:pPr algn="ctr"/>
              <a:t>10</a:t>
            </a:fld>
            <a:endParaRPr lang="en-US" dirty="0"/>
          </a:p>
        </p:txBody>
      </p:sp>
      <p:sp>
        <p:nvSpPr>
          <p:cNvPr id="8" name="Text Placeholder 3"/>
          <p:cNvSpPr txBox="1">
            <a:spLocks/>
          </p:cNvSpPr>
          <p:nvPr/>
        </p:nvSpPr>
        <p:spPr>
          <a:xfrm>
            <a:off x="4760729" y="683879"/>
            <a:ext cx="4031312" cy="5329844"/>
          </a:xfrm>
          <a:prstGeom prst="rect">
            <a:avLst/>
          </a:prstGeom>
        </p:spPr>
        <p:txBody>
          <a:bodyPr vert="horz" lIns="91440" tIns="45720" rIns="91440" bIns="45720" rtlCol="0">
            <a:noAutofit/>
          </a:bodyPr>
          <a:lstStyle>
            <a:lvl1pPr marL="228600" marR="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lang="en-US" sz="2400" b="1" kern="1200" noProof="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2400" b="1"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2400" b="1"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2400" b="1"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2400" b="1" kern="1200" noProof="0" dirty="0" smtClean="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Integrity and Objectivity</a:t>
            </a:r>
          </a:p>
          <a:p>
            <a:r>
              <a:rPr lang="en-US" dirty="0" smtClean="0"/>
              <a:t>Licenses and Renewals</a:t>
            </a:r>
          </a:p>
          <a:p>
            <a:r>
              <a:rPr lang="en-US" dirty="0" smtClean="0"/>
              <a:t>Malpractice</a:t>
            </a:r>
          </a:p>
          <a:p>
            <a:r>
              <a:rPr lang="en-US" dirty="0" smtClean="0"/>
              <a:t>Professional Conduct</a:t>
            </a:r>
          </a:p>
          <a:p>
            <a:r>
              <a:rPr lang="en-US" dirty="0" smtClean="0"/>
              <a:t>Public Interest and Responsibilities</a:t>
            </a:r>
          </a:p>
          <a:p>
            <a:r>
              <a:rPr lang="en-US" dirty="0" smtClean="0"/>
              <a:t>Regulatory Oversight</a:t>
            </a:r>
          </a:p>
          <a:p>
            <a:r>
              <a:rPr lang="en-US" dirty="0" smtClean="0"/>
              <a:t>Retention of Client Records</a:t>
            </a:r>
          </a:p>
          <a:p>
            <a:r>
              <a:rPr lang="en-US" dirty="0" smtClean="0"/>
              <a:t>State Rules and Regulations</a:t>
            </a:r>
          </a:p>
          <a:p>
            <a:endParaRPr lang="en-US" dirty="0"/>
          </a:p>
        </p:txBody>
      </p:sp>
    </p:spTree>
    <p:extLst>
      <p:ext uri="{BB962C8B-B14F-4D97-AF65-F5344CB8AC3E}">
        <p14:creationId xmlns:p14="http://schemas.microsoft.com/office/powerpoint/2010/main" val="662038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p:txBody>
          <a:bodyPr/>
          <a:lstStyle/>
          <a:p>
            <a:r>
              <a:rPr lang="en-US" dirty="0" smtClean="0"/>
              <a:t>Working with Contractors or 3</a:t>
            </a:r>
            <a:r>
              <a:rPr lang="en-US" baseline="30000" dirty="0" smtClean="0"/>
              <a:t>rd</a:t>
            </a:r>
            <a:r>
              <a:rPr lang="en-US" dirty="0" smtClean="0"/>
              <a:t> Parties</a:t>
            </a:r>
            <a:endParaRPr lang="en-US" dirty="0"/>
          </a:p>
        </p:txBody>
      </p:sp>
      <p:sp>
        <p:nvSpPr>
          <p:cNvPr id="4" name="Text Placeholder 3"/>
          <p:cNvSpPr>
            <a:spLocks noGrp="1"/>
          </p:cNvSpPr>
          <p:nvPr>
            <p:ph type="body" sz="quarter" idx="14"/>
          </p:nvPr>
        </p:nvSpPr>
        <p:spPr>
          <a:xfrm>
            <a:off x="836761" y="683879"/>
            <a:ext cx="7955280" cy="5160330"/>
          </a:xfrm>
        </p:spPr>
        <p:txBody>
          <a:bodyPr/>
          <a:lstStyle/>
          <a:p>
            <a:r>
              <a:rPr lang="en-US" dirty="0" smtClean="0"/>
              <a:t>From GOV perspective:</a:t>
            </a:r>
          </a:p>
          <a:p>
            <a:pPr lvl="1"/>
            <a:r>
              <a:rPr lang="en-US" dirty="0" smtClean="0"/>
              <a:t>Contractors cannot perform inherently governmental functions, such as:  Criminal investigations, adjudicatory functions, direction of federal employees, hiring, discretionary functions</a:t>
            </a:r>
          </a:p>
          <a:p>
            <a:r>
              <a:rPr lang="en-US" dirty="0" smtClean="0"/>
              <a:t>Contractors have their own system of ethics as required by FAR 3.10</a:t>
            </a:r>
          </a:p>
          <a:p>
            <a:r>
              <a:rPr lang="en-US" dirty="0" smtClean="0"/>
              <a:t>Gifts:  Exclusions, 20/50 Rule</a:t>
            </a:r>
          </a:p>
          <a:p>
            <a:r>
              <a:rPr lang="en-US" dirty="0" smtClean="0"/>
              <a:t>Parties/unofficial outings</a:t>
            </a:r>
          </a:p>
          <a:p>
            <a:r>
              <a:rPr lang="en-US" dirty="0" smtClean="0"/>
              <a:t>Time Management</a:t>
            </a:r>
          </a:p>
          <a:p>
            <a:pPr lvl="1"/>
            <a:r>
              <a:rPr lang="en-US" dirty="0" smtClean="0"/>
              <a:t>GOV may not:  Authorize comp time, authorize activities outside the contract (including team building events, retirement ceremonies, “Org Day” events), grant early release</a:t>
            </a:r>
          </a:p>
          <a:p>
            <a:r>
              <a:rPr lang="en-US" dirty="0" smtClean="0"/>
              <a:t>Awards</a:t>
            </a:r>
          </a:p>
          <a:p>
            <a:endParaRPr lang="en-US" dirty="0"/>
          </a:p>
        </p:txBody>
      </p:sp>
      <p:sp>
        <p:nvSpPr>
          <p:cNvPr id="5" name="Text Placeholder 4"/>
          <p:cNvSpPr>
            <a:spLocks noGrp="1"/>
          </p:cNvSpPr>
          <p:nvPr>
            <p:ph type="body" sz="quarter" idx="18"/>
          </p:nvPr>
        </p:nvSpPr>
        <p:spPr/>
        <p:txBody>
          <a:bodyPr/>
          <a:lstStyle/>
          <a:p>
            <a:endParaRPr lang="en-US"/>
          </a:p>
        </p:txBody>
      </p:sp>
      <p:sp>
        <p:nvSpPr>
          <p:cNvPr id="6" name="Slide Number Placeholder 5"/>
          <p:cNvSpPr>
            <a:spLocks noGrp="1"/>
          </p:cNvSpPr>
          <p:nvPr>
            <p:ph type="sldNum" sz="quarter" idx="4"/>
          </p:nvPr>
        </p:nvSpPr>
        <p:spPr/>
        <p:txBody>
          <a:bodyPr/>
          <a:lstStyle/>
          <a:p>
            <a:pPr algn="ctr"/>
            <a:fld id="{C097D8A2-1060-445D-9A44-8315A403614E}" type="slidenum">
              <a:rPr lang="en-US" smtClean="0"/>
              <a:pPr algn="ctr"/>
              <a:t>11</a:t>
            </a:fld>
            <a:endParaRPr lang="en-US" dirty="0"/>
          </a:p>
        </p:txBody>
      </p:sp>
    </p:spTree>
    <p:extLst>
      <p:ext uri="{BB962C8B-B14F-4D97-AF65-F5344CB8AC3E}">
        <p14:creationId xmlns:p14="http://schemas.microsoft.com/office/powerpoint/2010/main" val="280226849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p:txBody>
          <a:bodyPr/>
          <a:lstStyle/>
          <a:p>
            <a:r>
              <a:rPr lang="en-US" dirty="0" smtClean="0"/>
              <a:t>Working with Contractors or 3</a:t>
            </a:r>
            <a:r>
              <a:rPr lang="en-US" baseline="30000" dirty="0" smtClean="0"/>
              <a:t>rd</a:t>
            </a:r>
            <a:r>
              <a:rPr lang="en-US" dirty="0" smtClean="0"/>
              <a:t> Parties</a:t>
            </a:r>
            <a:endParaRPr lang="en-US" dirty="0"/>
          </a:p>
        </p:txBody>
      </p:sp>
      <p:sp>
        <p:nvSpPr>
          <p:cNvPr id="4" name="Text Placeholder 3"/>
          <p:cNvSpPr>
            <a:spLocks noGrp="1"/>
          </p:cNvSpPr>
          <p:nvPr>
            <p:ph type="body" sz="quarter" idx="14"/>
          </p:nvPr>
        </p:nvSpPr>
        <p:spPr>
          <a:xfrm>
            <a:off x="836761" y="683879"/>
            <a:ext cx="7955280" cy="5160330"/>
          </a:xfrm>
        </p:spPr>
        <p:txBody>
          <a:bodyPr/>
          <a:lstStyle/>
          <a:p>
            <a:r>
              <a:rPr lang="en-US" dirty="0" smtClean="0"/>
              <a:t>Use of government resources (use of recreational facilities is typically an exception)</a:t>
            </a:r>
          </a:p>
          <a:p>
            <a:r>
              <a:rPr lang="en-US" dirty="0" smtClean="0"/>
              <a:t>Transportation</a:t>
            </a:r>
          </a:p>
          <a:p>
            <a:pPr lvl="1"/>
            <a:r>
              <a:rPr lang="en-US" dirty="0" smtClean="0"/>
              <a:t>GOV may accept contractor-transportation for official business as a gift to the government (exceptions apply, prior approval needed)</a:t>
            </a:r>
          </a:p>
          <a:p>
            <a:r>
              <a:rPr lang="en-US" dirty="0" smtClean="0"/>
              <a:t>Training: Contractors must provide “ready to work” labor.  “All-hands” training not typically for contractors</a:t>
            </a:r>
          </a:p>
          <a:p>
            <a:r>
              <a:rPr lang="en-US" dirty="0" smtClean="0"/>
              <a:t>Switching teams, moonlighting</a:t>
            </a:r>
          </a:p>
          <a:p>
            <a:r>
              <a:rPr lang="en-US" dirty="0" smtClean="0"/>
              <a:t>Non-disclosure</a:t>
            </a:r>
          </a:p>
          <a:p>
            <a:r>
              <a:rPr lang="en-US" dirty="0" smtClean="0"/>
              <a:t>Fundraising</a:t>
            </a:r>
          </a:p>
          <a:p>
            <a:r>
              <a:rPr lang="en-US" dirty="0" smtClean="0"/>
              <a:t>Confusion of identity:  FAR 37.114(c)</a:t>
            </a:r>
            <a:endParaRPr lang="en-US" dirty="0"/>
          </a:p>
        </p:txBody>
      </p:sp>
      <p:sp>
        <p:nvSpPr>
          <p:cNvPr id="5" name="Text Placeholder 4"/>
          <p:cNvSpPr>
            <a:spLocks noGrp="1"/>
          </p:cNvSpPr>
          <p:nvPr>
            <p:ph type="body" sz="quarter" idx="18"/>
          </p:nvPr>
        </p:nvSpPr>
        <p:spPr/>
        <p:txBody>
          <a:bodyPr/>
          <a:lstStyle/>
          <a:p>
            <a:endParaRPr lang="en-US"/>
          </a:p>
        </p:txBody>
      </p:sp>
      <p:sp>
        <p:nvSpPr>
          <p:cNvPr id="6" name="Slide Number Placeholder 5"/>
          <p:cNvSpPr>
            <a:spLocks noGrp="1"/>
          </p:cNvSpPr>
          <p:nvPr>
            <p:ph type="sldNum" sz="quarter" idx="4"/>
          </p:nvPr>
        </p:nvSpPr>
        <p:spPr/>
        <p:txBody>
          <a:bodyPr/>
          <a:lstStyle/>
          <a:p>
            <a:pPr algn="ctr"/>
            <a:fld id="{C097D8A2-1060-445D-9A44-8315A403614E}" type="slidenum">
              <a:rPr lang="en-US" smtClean="0"/>
              <a:pPr algn="ctr"/>
              <a:t>12</a:t>
            </a:fld>
            <a:endParaRPr lang="en-US" dirty="0"/>
          </a:p>
        </p:txBody>
      </p:sp>
    </p:spTree>
    <p:extLst>
      <p:ext uri="{BB962C8B-B14F-4D97-AF65-F5344CB8AC3E}">
        <p14:creationId xmlns:p14="http://schemas.microsoft.com/office/powerpoint/2010/main" val="36513579"/>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Source:  DoD Encyclopedia of Ethical Failures (2019)</a:t>
            </a:r>
            <a:endParaRPr lang="en-US" dirty="0"/>
          </a:p>
        </p:txBody>
      </p:sp>
      <p:sp>
        <p:nvSpPr>
          <p:cNvPr id="3" name="Title 2"/>
          <p:cNvSpPr>
            <a:spLocks noGrp="1"/>
          </p:cNvSpPr>
          <p:nvPr>
            <p:ph type="title"/>
          </p:nvPr>
        </p:nvSpPr>
        <p:spPr/>
        <p:txBody>
          <a:bodyPr/>
          <a:lstStyle/>
          <a:p>
            <a:r>
              <a:rPr lang="en-US" dirty="0" smtClean="0"/>
              <a:t>Tales from </a:t>
            </a:r>
            <a:r>
              <a:rPr lang="en-US" dirty="0"/>
              <a:t>the Ethical </a:t>
            </a:r>
            <a:r>
              <a:rPr lang="en-US" dirty="0" err="1"/>
              <a:t>Darkside</a:t>
            </a:r>
            <a:endParaRPr lang="en-US" dirty="0"/>
          </a:p>
        </p:txBody>
      </p:sp>
      <p:sp>
        <p:nvSpPr>
          <p:cNvPr id="4" name="Text Placeholder 3"/>
          <p:cNvSpPr>
            <a:spLocks noGrp="1"/>
          </p:cNvSpPr>
          <p:nvPr>
            <p:ph type="body" sz="quarter" idx="14"/>
          </p:nvPr>
        </p:nvSpPr>
        <p:spPr>
          <a:xfrm>
            <a:off x="326002" y="683879"/>
            <a:ext cx="8364773" cy="5329844"/>
          </a:xfrm>
        </p:spPr>
        <p:txBody>
          <a:bodyPr/>
          <a:lstStyle/>
          <a:p>
            <a:r>
              <a:rPr lang="en-US" dirty="0"/>
              <a:t>The Director of the Centers for Disease Control and Prevention resigned after numerous financial conflicts of interest were brought to light. The Director of the Centers for Disease Control and Prevention, bought shares of stock in tobacco, drug and food companies one month into the job. These companies were the very ones she was regulating. When this was discovered, and she was unable to disqualify herself because of the breadth of purchases, the Director had no choice but to resign since she would not divest her financial interests</a:t>
            </a:r>
            <a:r>
              <a:rPr lang="en-US" dirty="0" smtClean="0"/>
              <a:t>.</a:t>
            </a:r>
          </a:p>
          <a:p>
            <a:r>
              <a:rPr lang="en-US" dirty="0" smtClean="0"/>
              <a:t>Cannot ethically regulate an industry in which you hold a financial interest.</a:t>
            </a:r>
            <a:endParaRPr lang="en-US" dirty="0"/>
          </a:p>
          <a:p>
            <a:r>
              <a:rPr lang="en-US" dirty="0" smtClean="0"/>
              <a:t>Section 208-type violation</a:t>
            </a:r>
            <a:endParaRPr lang="en-US" dirty="0"/>
          </a:p>
        </p:txBody>
      </p:sp>
      <p:sp>
        <p:nvSpPr>
          <p:cNvPr id="5" name="Text Placeholder 4"/>
          <p:cNvSpPr>
            <a:spLocks noGrp="1"/>
          </p:cNvSpPr>
          <p:nvPr>
            <p:ph type="body" sz="quarter" idx="18"/>
          </p:nvPr>
        </p:nvSpPr>
        <p:spPr/>
        <p:txBody>
          <a:bodyPr/>
          <a:lstStyle/>
          <a:p>
            <a:endParaRPr lang="en-US"/>
          </a:p>
        </p:txBody>
      </p:sp>
      <p:sp>
        <p:nvSpPr>
          <p:cNvPr id="6" name="Slide Number Placeholder 5"/>
          <p:cNvSpPr>
            <a:spLocks noGrp="1"/>
          </p:cNvSpPr>
          <p:nvPr>
            <p:ph type="sldNum" sz="quarter" idx="4"/>
          </p:nvPr>
        </p:nvSpPr>
        <p:spPr/>
        <p:txBody>
          <a:bodyPr/>
          <a:lstStyle/>
          <a:p>
            <a:pPr algn="ctr"/>
            <a:fld id="{C097D8A2-1060-445D-9A44-8315A403614E}" type="slidenum">
              <a:rPr lang="en-US" smtClean="0"/>
              <a:pPr algn="ctr"/>
              <a:t>13</a:t>
            </a:fld>
            <a:endParaRPr lang="en-US" dirty="0"/>
          </a:p>
        </p:txBody>
      </p:sp>
    </p:spTree>
    <p:extLst>
      <p:ext uri="{BB962C8B-B14F-4D97-AF65-F5344CB8AC3E}">
        <p14:creationId xmlns:p14="http://schemas.microsoft.com/office/powerpoint/2010/main" val="2595994877"/>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Source:  DoD Encyclopedia of Ethical Failures (2019)</a:t>
            </a:r>
          </a:p>
        </p:txBody>
      </p:sp>
      <p:sp>
        <p:nvSpPr>
          <p:cNvPr id="3" name="Title 2"/>
          <p:cNvSpPr>
            <a:spLocks noGrp="1"/>
          </p:cNvSpPr>
          <p:nvPr>
            <p:ph type="title"/>
          </p:nvPr>
        </p:nvSpPr>
        <p:spPr>
          <a:xfrm>
            <a:off x="836761" y="99565"/>
            <a:ext cx="7955280" cy="480131"/>
          </a:xfrm>
        </p:spPr>
        <p:txBody>
          <a:bodyPr/>
          <a:lstStyle/>
          <a:p>
            <a:r>
              <a:rPr lang="en-US" dirty="0" smtClean="0"/>
              <a:t>Tweet and Re-tweet were sitting on a fence…</a:t>
            </a:r>
            <a:endParaRPr lang="en-US" dirty="0"/>
          </a:p>
        </p:txBody>
      </p:sp>
      <p:sp>
        <p:nvSpPr>
          <p:cNvPr id="4" name="Text Placeholder 3"/>
          <p:cNvSpPr>
            <a:spLocks noGrp="1"/>
          </p:cNvSpPr>
          <p:nvPr>
            <p:ph type="body" sz="quarter" idx="14"/>
          </p:nvPr>
        </p:nvSpPr>
        <p:spPr>
          <a:xfrm>
            <a:off x="326002" y="683879"/>
            <a:ext cx="8364773" cy="5329844"/>
          </a:xfrm>
        </p:spPr>
        <p:txBody>
          <a:bodyPr/>
          <a:lstStyle/>
          <a:p>
            <a:r>
              <a:rPr lang="en-US" dirty="0"/>
              <a:t>The U.S. Department of Transportation (DOT) violated an anti-lobbying provision in the Financial Services and General Government Appropriations Act, 2017, when it “retweeted” and “liked” a tweet urging followers to “tell congress to pass” pending legislation. Although DOT was not the author of the tweet, DOT, by retweeting and liking it, not only endorsed the message, but also created agency content. Because DOT obligated and expended appropriated funds in violation of a statutory prohibition, DOT also violated the </a:t>
            </a:r>
            <a:r>
              <a:rPr lang="en-US" dirty="0" smtClean="0"/>
              <a:t>Anti-Deficiency </a:t>
            </a:r>
            <a:r>
              <a:rPr lang="en-US" dirty="0"/>
              <a:t>Act.</a:t>
            </a:r>
            <a:endParaRPr lang="en-US" dirty="0" smtClean="0"/>
          </a:p>
          <a:p>
            <a:r>
              <a:rPr lang="en-US" dirty="0" smtClean="0"/>
              <a:t>Violation of anti-lobbying laws and the Anti-Deficiency Act</a:t>
            </a:r>
            <a:endParaRPr lang="en-US" dirty="0"/>
          </a:p>
        </p:txBody>
      </p:sp>
      <p:sp>
        <p:nvSpPr>
          <p:cNvPr id="5" name="Text Placeholder 4"/>
          <p:cNvSpPr>
            <a:spLocks noGrp="1"/>
          </p:cNvSpPr>
          <p:nvPr>
            <p:ph type="body" sz="quarter" idx="18"/>
          </p:nvPr>
        </p:nvSpPr>
        <p:spPr/>
        <p:txBody>
          <a:bodyPr/>
          <a:lstStyle/>
          <a:p>
            <a:endParaRPr lang="en-US"/>
          </a:p>
        </p:txBody>
      </p:sp>
      <p:sp>
        <p:nvSpPr>
          <p:cNvPr id="6" name="Slide Number Placeholder 5"/>
          <p:cNvSpPr>
            <a:spLocks noGrp="1"/>
          </p:cNvSpPr>
          <p:nvPr>
            <p:ph type="sldNum" sz="quarter" idx="4"/>
          </p:nvPr>
        </p:nvSpPr>
        <p:spPr/>
        <p:txBody>
          <a:bodyPr/>
          <a:lstStyle/>
          <a:p>
            <a:pPr algn="ctr"/>
            <a:fld id="{C097D8A2-1060-445D-9A44-8315A403614E}" type="slidenum">
              <a:rPr lang="en-US" smtClean="0"/>
              <a:pPr algn="ctr"/>
              <a:t>14</a:t>
            </a:fld>
            <a:endParaRPr lang="en-US" dirty="0"/>
          </a:p>
        </p:txBody>
      </p:sp>
    </p:spTree>
    <p:extLst>
      <p:ext uri="{BB962C8B-B14F-4D97-AF65-F5344CB8AC3E}">
        <p14:creationId xmlns:p14="http://schemas.microsoft.com/office/powerpoint/2010/main" val="4183175934"/>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Source:  DoD Encyclopedia of Ethical Failures (2019)</a:t>
            </a:r>
          </a:p>
        </p:txBody>
      </p:sp>
      <p:sp>
        <p:nvSpPr>
          <p:cNvPr id="3" name="Title 2"/>
          <p:cNvSpPr>
            <a:spLocks noGrp="1"/>
          </p:cNvSpPr>
          <p:nvPr>
            <p:ph type="title"/>
          </p:nvPr>
        </p:nvSpPr>
        <p:spPr>
          <a:xfrm>
            <a:off x="836761" y="99565"/>
            <a:ext cx="7955280" cy="480131"/>
          </a:xfrm>
        </p:spPr>
        <p:txBody>
          <a:bodyPr/>
          <a:lstStyle/>
          <a:p>
            <a:r>
              <a:rPr lang="en-US" dirty="0" smtClean="0"/>
              <a:t>Official Time</a:t>
            </a:r>
            <a:endParaRPr lang="en-US" dirty="0"/>
          </a:p>
        </p:txBody>
      </p:sp>
      <p:sp>
        <p:nvSpPr>
          <p:cNvPr id="4" name="Text Placeholder 3"/>
          <p:cNvSpPr>
            <a:spLocks noGrp="1"/>
          </p:cNvSpPr>
          <p:nvPr>
            <p:ph type="body" sz="quarter" idx="14"/>
          </p:nvPr>
        </p:nvSpPr>
        <p:spPr>
          <a:xfrm>
            <a:off x="326002" y="683879"/>
            <a:ext cx="8364773" cy="5329844"/>
          </a:xfrm>
        </p:spPr>
        <p:txBody>
          <a:bodyPr/>
          <a:lstStyle/>
          <a:p>
            <a:r>
              <a:rPr lang="en-US" dirty="0" smtClean="0"/>
              <a:t>“It’s 5:00 somewhere” – A </a:t>
            </a:r>
            <a:r>
              <a:rPr lang="en-US" dirty="0"/>
              <a:t>government employee attached to a Service base in the United States ended up taking a permanent vacation after a pattern of working an abbreviated work week. The investigation showed the employee worked an average of three hours a day, before leaving around nine or ten each morning to spend the rest of the day drinking at a local bar. The employee put in for retirement in lieu of disciplinary </a:t>
            </a:r>
            <a:r>
              <a:rPr lang="en-US" dirty="0" smtClean="0"/>
              <a:t>action.</a:t>
            </a:r>
          </a:p>
          <a:p>
            <a:r>
              <a:rPr lang="en-US" dirty="0" smtClean="0"/>
              <a:t>Homer </a:t>
            </a:r>
            <a:r>
              <a:rPr lang="en-US" dirty="0"/>
              <a:t>Simpson Defense – A Government employee was reported by his co-workers for sleeping on the job. When confronted, he admitted that he may have dozed off a time or two, but never actually slept at work. His three day suspension was reduced to one day after he revealed that drowsiness was a potential side-effect of his prescribed </a:t>
            </a:r>
            <a:r>
              <a:rPr lang="en-US" dirty="0" smtClean="0"/>
              <a:t>medication.</a:t>
            </a:r>
          </a:p>
        </p:txBody>
      </p:sp>
      <p:sp>
        <p:nvSpPr>
          <p:cNvPr id="5" name="Text Placeholder 4"/>
          <p:cNvSpPr>
            <a:spLocks noGrp="1"/>
          </p:cNvSpPr>
          <p:nvPr>
            <p:ph type="body" sz="quarter" idx="18"/>
          </p:nvPr>
        </p:nvSpPr>
        <p:spPr/>
        <p:txBody>
          <a:bodyPr/>
          <a:lstStyle/>
          <a:p>
            <a:endParaRPr lang="en-US"/>
          </a:p>
        </p:txBody>
      </p:sp>
      <p:sp>
        <p:nvSpPr>
          <p:cNvPr id="6" name="Slide Number Placeholder 5"/>
          <p:cNvSpPr>
            <a:spLocks noGrp="1"/>
          </p:cNvSpPr>
          <p:nvPr>
            <p:ph type="sldNum" sz="quarter" idx="4"/>
          </p:nvPr>
        </p:nvSpPr>
        <p:spPr/>
        <p:txBody>
          <a:bodyPr/>
          <a:lstStyle/>
          <a:p>
            <a:pPr algn="ctr"/>
            <a:fld id="{C097D8A2-1060-445D-9A44-8315A403614E}" type="slidenum">
              <a:rPr lang="en-US" smtClean="0"/>
              <a:pPr algn="ctr"/>
              <a:t>15</a:t>
            </a:fld>
            <a:endParaRPr lang="en-US" dirty="0"/>
          </a:p>
        </p:txBody>
      </p:sp>
    </p:spTree>
    <p:extLst>
      <p:ext uri="{BB962C8B-B14F-4D97-AF65-F5344CB8AC3E}">
        <p14:creationId xmlns:p14="http://schemas.microsoft.com/office/powerpoint/2010/main" val="232008687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Source:  DoD Encyclopedia of Ethical Failures (2019)</a:t>
            </a:r>
          </a:p>
        </p:txBody>
      </p:sp>
      <p:sp>
        <p:nvSpPr>
          <p:cNvPr id="3" name="Title 2"/>
          <p:cNvSpPr>
            <a:spLocks noGrp="1"/>
          </p:cNvSpPr>
          <p:nvPr>
            <p:ph type="title"/>
          </p:nvPr>
        </p:nvSpPr>
        <p:spPr>
          <a:xfrm>
            <a:off x="836761" y="99565"/>
            <a:ext cx="7955280" cy="480131"/>
          </a:xfrm>
        </p:spPr>
        <p:txBody>
          <a:bodyPr/>
          <a:lstStyle/>
          <a:p>
            <a:r>
              <a:rPr lang="en-US" dirty="0" smtClean="0"/>
              <a:t>Interns</a:t>
            </a:r>
            <a:endParaRPr lang="en-US" dirty="0"/>
          </a:p>
        </p:txBody>
      </p:sp>
      <p:sp>
        <p:nvSpPr>
          <p:cNvPr id="4" name="Text Placeholder 3"/>
          <p:cNvSpPr>
            <a:spLocks noGrp="1"/>
          </p:cNvSpPr>
          <p:nvPr>
            <p:ph type="body" sz="quarter" idx="14"/>
          </p:nvPr>
        </p:nvSpPr>
        <p:spPr>
          <a:xfrm>
            <a:off x="326002" y="683879"/>
            <a:ext cx="8364773" cy="5329844"/>
          </a:xfrm>
        </p:spPr>
        <p:txBody>
          <a:bodyPr/>
          <a:lstStyle/>
          <a:p>
            <a:r>
              <a:rPr lang="en-US" dirty="0"/>
              <a:t>A group of interns used a Government rental vehicle to attend a 5-day Defense Acquisition University (DAU) class in Alabama. However, after the class was over they decided to drive to Nashville for a little weekend vacation, ultimately dropping the car off with an empty tank of gas. They charged the Government an extra two days for the weekend car rental and the $5/gallon gas refill. They were also improperly paid for an extra day of per diem during their boondoggle to Music City. The original vouchers claimed days that were not part of the interns’ official TDY, but were subsequently corrected. The intern group was counseled, received training on filing travel vouchers, and was made to contact DFAS regarding reimbursement to the Government for the improper expenditures.</a:t>
            </a:r>
            <a:endParaRPr lang="en-US" dirty="0" smtClean="0"/>
          </a:p>
        </p:txBody>
      </p:sp>
      <p:sp>
        <p:nvSpPr>
          <p:cNvPr id="5" name="Text Placeholder 4"/>
          <p:cNvSpPr>
            <a:spLocks noGrp="1"/>
          </p:cNvSpPr>
          <p:nvPr>
            <p:ph type="body" sz="quarter" idx="18"/>
          </p:nvPr>
        </p:nvSpPr>
        <p:spPr/>
        <p:txBody>
          <a:bodyPr/>
          <a:lstStyle/>
          <a:p>
            <a:endParaRPr lang="en-US"/>
          </a:p>
        </p:txBody>
      </p:sp>
      <p:sp>
        <p:nvSpPr>
          <p:cNvPr id="6" name="Slide Number Placeholder 5"/>
          <p:cNvSpPr>
            <a:spLocks noGrp="1"/>
          </p:cNvSpPr>
          <p:nvPr>
            <p:ph type="sldNum" sz="quarter" idx="4"/>
          </p:nvPr>
        </p:nvSpPr>
        <p:spPr/>
        <p:txBody>
          <a:bodyPr/>
          <a:lstStyle/>
          <a:p>
            <a:pPr algn="ctr"/>
            <a:fld id="{C097D8A2-1060-445D-9A44-8315A403614E}" type="slidenum">
              <a:rPr lang="en-US" smtClean="0"/>
              <a:pPr algn="ctr"/>
              <a:t>16</a:t>
            </a:fld>
            <a:endParaRPr lang="en-US" dirty="0"/>
          </a:p>
        </p:txBody>
      </p:sp>
    </p:spTree>
    <p:extLst>
      <p:ext uri="{BB962C8B-B14F-4D97-AF65-F5344CB8AC3E}">
        <p14:creationId xmlns:p14="http://schemas.microsoft.com/office/powerpoint/2010/main" val="2927575208"/>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Source:  DoD Encyclopedia of Ethical Failures (2019)</a:t>
            </a:r>
          </a:p>
        </p:txBody>
      </p:sp>
      <p:sp>
        <p:nvSpPr>
          <p:cNvPr id="3" name="Title 2"/>
          <p:cNvSpPr>
            <a:spLocks noGrp="1"/>
          </p:cNvSpPr>
          <p:nvPr>
            <p:ph type="title"/>
          </p:nvPr>
        </p:nvSpPr>
        <p:spPr>
          <a:xfrm>
            <a:off x="836761" y="99565"/>
            <a:ext cx="7955280" cy="480131"/>
          </a:xfrm>
        </p:spPr>
        <p:txBody>
          <a:bodyPr/>
          <a:lstStyle/>
          <a:p>
            <a:r>
              <a:rPr lang="en-US" dirty="0" smtClean="0"/>
              <a:t>Frolic and Detour</a:t>
            </a:r>
            <a:endParaRPr lang="en-US" dirty="0"/>
          </a:p>
        </p:txBody>
      </p:sp>
      <p:sp>
        <p:nvSpPr>
          <p:cNvPr id="4" name="Text Placeholder 3"/>
          <p:cNvSpPr>
            <a:spLocks noGrp="1"/>
          </p:cNvSpPr>
          <p:nvPr>
            <p:ph type="body" sz="quarter" idx="14"/>
          </p:nvPr>
        </p:nvSpPr>
        <p:spPr>
          <a:xfrm>
            <a:off x="326002" y="683879"/>
            <a:ext cx="8364773" cy="5329844"/>
          </a:xfrm>
        </p:spPr>
        <p:txBody>
          <a:bodyPr/>
          <a:lstStyle/>
          <a:p>
            <a:r>
              <a:rPr lang="en-US" dirty="0" smtClean="0"/>
              <a:t>An employee </a:t>
            </a:r>
            <a:r>
              <a:rPr lang="en-US" dirty="0"/>
              <a:t>was reprimanded after it was discovered that he drove his official Government vehicle every morning to </a:t>
            </a:r>
            <a:r>
              <a:rPr lang="en-US" dirty="0" smtClean="0"/>
              <a:t>the base eatery </a:t>
            </a:r>
            <a:r>
              <a:rPr lang="en-US" dirty="0"/>
              <a:t>for coffee and breakfast. The employee readily admitted his actions, but indicated that he believed them to be proper because they were “official visits” to an activity under his command. He </a:t>
            </a:r>
            <a:r>
              <a:rPr lang="en-US" dirty="0" smtClean="0"/>
              <a:t>noted </a:t>
            </a:r>
            <a:r>
              <a:rPr lang="en-US" dirty="0"/>
              <a:t>that he had formerly used his personal vehicle for all such visits, but with rising gas prices, that practice had become too expensive. </a:t>
            </a:r>
            <a:r>
              <a:rPr lang="en-US" u="sng" dirty="0"/>
              <a:t>He further hypothesized that the person who had tipped off investigators was simply jealous</a:t>
            </a:r>
            <a:r>
              <a:rPr lang="en-US" dirty="0"/>
              <a:t> as they probably did not have a Government vehicle and were forced to drive their personal vehicle to get </a:t>
            </a:r>
            <a:r>
              <a:rPr lang="en-US" dirty="0" smtClean="0"/>
              <a:t>food.</a:t>
            </a:r>
          </a:p>
          <a:p>
            <a:r>
              <a:rPr lang="en-US" dirty="0" smtClean="0"/>
              <a:t>31 U.S.C. § 1349 – Misuse of a government vehicle has a minimum </a:t>
            </a:r>
            <a:r>
              <a:rPr lang="en-US" u="sng" dirty="0" smtClean="0"/>
              <a:t>statutory</a:t>
            </a:r>
            <a:r>
              <a:rPr lang="en-US" dirty="0" smtClean="0"/>
              <a:t> suspension penalty of “at least” one month, but could result in removal.</a:t>
            </a:r>
          </a:p>
        </p:txBody>
      </p:sp>
      <p:sp>
        <p:nvSpPr>
          <p:cNvPr id="5" name="Text Placeholder 4"/>
          <p:cNvSpPr>
            <a:spLocks noGrp="1"/>
          </p:cNvSpPr>
          <p:nvPr>
            <p:ph type="body" sz="quarter" idx="18"/>
          </p:nvPr>
        </p:nvSpPr>
        <p:spPr/>
        <p:txBody>
          <a:bodyPr/>
          <a:lstStyle/>
          <a:p>
            <a:endParaRPr lang="en-US"/>
          </a:p>
        </p:txBody>
      </p:sp>
      <p:sp>
        <p:nvSpPr>
          <p:cNvPr id="6" name="Slide Number Placeholder 5"/>
          <p:cNvSpPr>
            <a:spLocks noGrp="1"/>
          </p:cNvSpPr>
          <p:nvPr>
            <p:ph type="sldNum" sz="quarter" idx="4"/>
          </p:nvPr>
        </p:nvSpPr>
        <p:spPr/>
        <p:txBody>
          <a:bodyPr/>
          <a:lstStyle/>
          <a:p>
            <a:pPr algn="ctr"/>
            <a:fld id="{C097D8A2-1060-445D-9A44-8315A403614E}" type="slidenum">
              <a:rPr lang="en-US" smtClean="0"/>
              <a:pPr algn="ctr"/>
              <a:t>17</a:t>
            </a:fld>
            <a:endParaRPr lang="en-US" dirty="0"/>
          </a:p>
        </p:txBody>
      </p:sp>
    </p:spTree>
    <p:extLst>
      <p:ext uri="{BB962C8B-B14F-4D97-AF65-F5344CB8AC3E}">
        <p14:creationId xmlns:p14="http://schemas.microsoft.com/office/powerpoint/2010/main" val="3257457674"/>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Title 2"/>
          <p:cNvSpPr>
            <a:spLocks noGrp="1"/>
          </p:cNvSpPr>
          <p:nvPr>
            <p:ph type="title"/>
          </p:nvPr>
        </p:nvSpPr>
        <p:spPr>
          <a:xfrm>
            <a:off x="836761" y="99565"/>
            <a:ext cx="7955280" cy="480131"/>
          </a:xfrm>
        </p:spPr>
        <p:txBody>
          <a:bodyPr/>
          <a:lstStyle/>
          <a:p>
            <a:r>
              <a:rPr lang="en-US" dirty="0" smtClean="0"/>
              <a:t>Second polling question</a:t>
            </a:r>
            <a:endParaRPr lang="en-US" dirty="0"/>
          </a:p>
        </p:txBody>
      </p:sp>
      <p:sp>
        <p:nvSpPr>
          <p:cNvPr id="4" name="Text Placeholder 3"/>
          <p:cNvSpPr>
            <a:spLocks noGrp="1"/>
          </p:cNvSpPr>
          <p:nvPr>
            <p:ph type="body" sz="quarter" idx="14"/>
          </p:nvPr>
        </p:nvSpPr>
        <p:spPr>
          <a:xfrm>
            <a:off x="326002" y="683879"/>
            <a:ext cx="8364773" cy="5329844"/>
          </a:xfrm>
        </p:spPr>
        <p:txBody>
          <a:bodyPr/>
          <a:lstStyle/>
          <a:p>
            <a:r>
              <a:rPr lang="en-US" dirty="0" smtClean="0"/>
              <a:t>Have you ever used the </a:t>
            </a:r>
            <a:r>
              <a:rPr lang="en-US" smtClean="0"/>
              <a:t>government vehicle or </a:t>
            </a:r>
            <a:r>
              <a:rPr lang="en-US" dirty="0" smtClean="0"/>
              <a:t>company car for personal business?</a:t>
            </a:r>
            <a:endParaRPr lang="en-US" dirty="0" smtClean="0"/>
          </a:p>
        </p:txBody>
      </p:sp>
      <p:sp>
        <p:nvSpPr>
          <p:cNvPr id="5" name="Text Placeholder 4"/>
          <p:cNvSpPr>
            <a:spLocks noGrp="1"/>
          </p:cNvSpPr>
          <p:nvPr>
            <p:ph type="body" sz="quarter" idx="18"/>
          </p:nvPr>
        </p:nvSpPr>
        <p:spPr/>
        <p:txBody>
          <a:bodyPr/>
          <a:lstStyle/>
          <a:p>
            <a:endParaRPr lang="en-US"/>
          </a:p>
        </p:txBody>
      </p:sp>
      <p:sp>
        <p:nvSpPr>
          <p:cNvPr id="6" name="Slide Number Placeholder 5"/>
          <p:cNvSpPr>
            <a:spLocks noGrp="1"/>
          </p:cNvSpPr>
          <p:nvPr>
            <p:ph type="sldNum" sz="quarter" idx="4"/>
          </p:nvPr>
        </p:nvSpPr>
        <p:spPr/>
        <p:txBody>
          <a:bodyPr/>
          <a:lstStyle/>
          <a:p>
            <a:pPr algn="ctr"/>
            <a:fld id="{C097D8A2-1060-445D-9A44-8315A403614E}" type="slidenum">
              <a:rPr lang="en-US" smtClean="0"/>
              <a:pPr algn="ctr"/>
              <a:t>18</a:t>
            </a:fld>
            <a:endParaRPr lang="en-US" dirty="0"/>
          </a:p>
        </p:txBody>
      </p:sp>
    </p:spTree>
    <p:extLst>
      <p:ext uri="{BB962C8B-B14F-4D97-AF65-F5344CB8AC3E}">
        <p14:creationId xmlns:p14="http://schemas.microsoft.com/office/powerpoint/2010/main" val="200030903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p:txBody>
          <a:bodyPr/>
          <a:lstStyle/>
          <a:p>
            <a:r>
              <a:rPr lang="en-US" dirty="0" smtClean="0"/>
              <a:t>“</a:t>
            </a:r>
            <a:r>
              <a:rPr lang="en-US" dirty="0" err="1" smtClean="0"/>
              <a:t>Tworking</a:t>
            </a:r>
            <a:r>
              <a:rPr lang="en-US" dirty="0" smtClean="0"/>
              <a:t>” Ethics</a:t>
            </a:r>
            <a:endParaRPr lang="en-US" dirty="0"/>
          </a:p>
        </p:txBody>
      </p:sp>
      <p:sp>
        <p:nvSpPr>
          <p:cNvPr id="4" name="Text Placeholder 3"/>
          <p:cNvSpPr>
            <a:spLocks noGrp="1"/>
          </p:cNvSpPr>
          <p:nvPr>
            <p:ph type="body" sz="quarter" idx="14"/>
          </p:nvPr>
        </p:nvSpPr>
        <p:spPr>
          <a:xfrm>
            <a:off x="836761" y="683879"/>
            <a:ext cx="3790898" cy="4284965"/>
          </a:xfrm>
        </p:spPr>
        <p:txBody>
          <a:bodyPr/>
          <a:lstStyle/>
          <a:p>
            <a:r>
              <a:rPr lang="en-US" dirty="0"/>
              <a:t>Challenges:  When does the workday start or end? Can I let the dog out? Can I switch out my laundry?</a:t>
            </a:r>
          </a:p>
          <a:p>
            <a:r>
              <a:rPr lang="en-US" dirty="0"/>
              <a:t>Teleworking employees are considered to be at work.</a:t>
            </a:r>
          </a:p>
          <a:p>
            <a:r>
              <a:rPr lang="en-US" dirty="0" smtClean="0"/>
              <a:t>If you are teleworking, the workplace ethics rules still apply.</a:t>
            </a:r>
          </a:p>
        </p:txBody>
      </p:sp>
      <p:sp>
        <p:nvSpPr>
          <p:cNvPr id="5" name="Text Placeholder 4"/>
          <p:cNvSpPr>
            <a:spLocks noGrp="1"/>
          </p:cNvSpPr>
          <p:nvPr>
            <p:ph type="body" sz="quarter" idx="18"/>
          </p:nvPr>
        </p:nvSpPr>
        <p:spPr/>
        <p:txBody>
          <a:bodyPr/>
          <a:lstStyle/>
          <a:p>
            <a:endParaRPr lang="en-US"/>
          </a:p>
        </p:txBody>
      </p:sp>
      <p:sp>
        <p:nvSpPr>
          <p:cNvPr id="6" name="Slide Number Placeholder 5"/>
          <p:cNvSpPr>
            <a:spLocks noGrp="1"/>
          </p:cNvSpPr>
          <p:nvPr>
            <p:ph type="sldNum" sz="quarter" idx="4"/>
          </p:nvPr>
        </p:nvSpPr>
        <p:spPr/>
        <p:txBody>
          <a:bodyPr/>
          <a:lstStyle/>
          <a:p>
            <a:pPr algn="ctr"/>
            <a:fld id="{C097D8A2-1060-445D-9A44-8315A403614E}" type="slidenum">
              <a:rPr lang="en-US" smtClean="0"/>
              <a:pPr algn="ctr"/>
              <a:t>19</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9810" y="574311"/>
            <a:ext cx="3625810" cy="4214617"/>
          </a:xfrm>
          <a:prstGeom prst="rect">
            <a:avLst/>
          </a:prstGeom>
        </p:spPr>
      </p:pic>
      <p:sp>
        <p:nvSpPr>
          <p:cNvPr id="10" name="Text Placeholder 3"/>
          <p:cNvSpPr txBox="1">
            <a:spLocks/>
          </p:cNvSpPr>
          <p:nvPr/>
        </p:nvSpPr>
        <p:spPr>
          <a:xfrm>
            <a:off x="5067300" y="0"/>
            <a:ext cx="3790898" cy="1877618"/>
          </a:xfrm>
          <a:prstGeom prst="rect">
            <a:avLst/>
          </a:prstGeom>
        </p:spPr>
        <p:txBody>
          <a:bodyPr vert="horz" lIns="91440" tIns="45720" rIns="91440" bIns="45720" rtlCol="0">
            <a:noAutofit/>
          </a:bodyPr>
          <a:lstStyle>
            <a:lvl1pPr marL="228600" marR="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lang="en-US" sz="2400" b="1" kern="1200" noProof="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2400" b="1"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2400" b="1"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2400" b="1"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2400" b="1" kern="1200" noProof="0" dirty="0" smtClean="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p:txBody>
      </p:sp>
      <p:sp>
        <p:nvSpPr>
          <p:cNvPr id="11" name="Text Placeholder 3"/>
          <p:cNvSpPr txBox="1">
            <a:spLocks/>
          </p:cNvSpPr>
          <p:nvPr/>
        </p:nvSpPr>
        <p:spPr>
          <a:xfrm>
            <a:off x="836762" y="4968845"/>
            <a:ext cx="7698858" cy="1224796"/>
          </a:xfrm>
          <a:prstGeom prst="rect">
            <a:avLst/>
          </a:prstGeom>
        </p:spPr>
        <p:txBody>
          <a:bodyPr vert="horz" lIns="91440" tIns="45720" rIns="91440" bIns="45720" rtlCol="0">
            <a:noAutofit/>
          </a:bodyPr>
          <a:lstStyle>
            <a:lvl1pPr marL="228600" marR="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lang="en-US" sz="2400" b="1" kern="1200" noProof="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2400" b="1"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2400" b="1"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2400" b="1"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2400" b="1" kern="1200" noProof="0" dirty="0" smtClean="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Check in with other employees.</a:t>
            </a:r>
          </a:p>
          <a:p>
            <a:r>
              <a:rPr lang="en-US" dirty="0" smtClean="0"/>
              <a:t>Stick with an approved work schedule so the lines are less blurry.</a:t>
            </a:r>
            <a:endParaRPr lang="en-US" dirty="0"/>
          </a:p>
        </p:txBody>
      </p:sp>
    </p:spTree>
    <p:extLst>
      <p:ext uri="{BB962C8B-B14F-4D97-AF65-F5344CB8AC3E}">
        <p14:creationId xmlns:p14="http://schemas.microsoft.com/office/powerpoint/2010/main" val="109090655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Disclaimers</a:t>
            </a:r>
            <a:endParaRPr lang="en-US" dirty="0"/>
          </a:p>
        </p:txBody>
      </p:sp>
      <p:sp>
        <p:nvSpPr>
          <p:cNvPr id="4" name="Text Placeholder 3"/>
          <p:cNvSpPr>
            <a:spLocks noGrp="1"/>
          </p:cNvSpPr>
          <p:nvPr>
            <p:ph type="body" sz="quarter" idx="14"/>
          </p:nvPr>
        </p:nvSpPr>
        <p:spPr>
          <a:xfrm>
            <a:off x="836761" y="683878"/>
            <a:ext cx="7955280" cy="5329845"/>
          </a:xfrm>
        </p:spPr>
        <p:txBody>
          <a:bodyPr/>
          <a:lstStyle/>
          <a:p>
            <a:r>
              <a:rPr lang="en-US" dirty="0" smtClean="0"/>
              <a:t>This presentation represents the personal views of the presenter and does not represent the views of the Department of the Army, Department of Defense, or the federal government.</a:t>
            </a:r>
          </a:p>
          <a:p>
            <a:r>
              <a:rPr lang="en-US" dirty="0" smtClean="0"/>
              <a:t>This training was developed for annual training for government employees.</a:t>
            </a:r>
          </a:p>
          <a:p>
            <a:r>
              <a:rPr lang="en-US" dirty="0" smtClean="0"/>
              <a:t>Use at your own risk, you assume all liability for your own actions.</a:t>
            </a:r>
          </a:p>
          <a:p>
            <a:r>
              <a:rPr lang="en-US" dirty="0" smtClean="0"/>
              <a:t>Not responsible for windshield damage.  Stay Back 200 Feet (you wouldn’t be able to read this warning at </a:t>
            </a:r>
            <a:r>
              <a:rPr lang="en-US" smtClean="0"/>
              <a:t>that distance anyway).</a:t>
            </a:r>
            <a:endParaRPr lang="en-US" dirty="0" smtClean="0"/>
          </a:p>
          <a:p>
            <a:r>
              <a:rPr lang="en-US" dirty="0" smtClean="0"/>
              <a:t>Peanut butter warning label:  Warning! May contain peanuts!</a:t>
            </a:r>
            <a:endParaRPr lang="en-US" dirty="0"/>
          </a:p>
          <a:p>
            <a:r>
              <a:rPr lang="en-US" dirty="0" smtClean="0"/>
              <a:t>No animals were harmed during the presentation or preparation of these materials.</a:t>
            </a:r>
            <a:endParaRPr lang="en-US" dirty="0"/>
          </a:p>
        </p:txBody>
      </p:sp>
      <p:sp>
        <p:nvSpPr>
          <p:cNvPr id="5" name="Text Placeholder 4"/>
          <p:cNvSpPr>
            <a:spLocks noGrp="1"/>
          </p:cNvSpPr>
          <p:nvPr>
            <p:ph type="body" sz="quarter" idx="18"/>
          </p:nvPr>
        </p:nvSpPr>
        <p:spPr/>
        <p:txBody>
          <a:bodyPr/>
          <a:lstStyle/>
          <a:p>
            <a:endParaRPr lang="en-US"/>
          </a:p>
        </p:txBody>
      </p:sp>
      <p:sp>
        <p:nvSpPr>
          <p:cNvPr id="6" name="Slide Number Placeholder 5"/>
          <p:cNvSpPr>
            <a:spLocks noGrp="1"/>
          </p:cNvSpPr>
          <p:nvPr>
            <p:ph type="sldNum" sz="quarter" idx="4"/>
          </p:nvPr>
        </p:nvSpPr>
        <p:spPr/>
        <p:txBody>
          <a:bodyPr/>
          <a:lstStyle/>
          <a:p>
            <a:pPr algn="ctr"/>
            <a:fld id="{C097D8A2-1060-445D-9A44-8315A403614E}" type="slidenum">
              <a:rPr lang="en-US" smtClean="0"/>
              <a:pPr algn="ctr"/>
              <a:t>2</a:t>
            </a:fld>
            <a:endParaRPr lang="en-US" dirty="0"/>
          </a:p>
        </p:txBody>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1477339"/>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p:txBody>
          <a:bodyPr/>
          <a:lstStyle/>
          <a:p>
            <a:r>
              <a:rPr lang="en-US" dirty="0" smtClean="0"/>
              <a:t>Ethics in Practice</a:t>
            </a:r>
            <a:endParaRPr lang="en-US" dirty="0"/>
          </a:p>
        </p:txBody>
      </p:sp>
      <p:sp>
        <p:nvSpPr>
          <p:cNvPr id="4" name="Text Placeholder 3"/>
          <p:cNvSpPr>
            <a:spLocks noGrp="1"/>
          </p:cNvSpPr>
          <p:nvPr>
            <p:ph type="body" sz="quarter" idx="14"/>
          </p:nvPr>
        </p:nvSpPr>
        <p:spPr/>
        <p:txBody>
          <a:bodyPr/>
          <a:lstStyle/>
          <a:p>
            <a:r>
              <a:rPr lang="en-US" dirty="0" smtClean="0"/>
              <a:t>Detailed to the White House as Ethics Counsel to the Office of the Vice President of the United States</a:t>
            </a:r>
            <a:endParaRPr lang="en-US" dirty="0"/>
          </a:p>
        </p:txBody>
      </p:sp>
      <p:sp>
        <p:nvSpPr>
          <p:cNvPr id="5" name="Text Placeholder 4"/>
          <p:cNvSpPr>
            <a:spLocks noGrp="1"/>
          </p:cNvSpPr>
          <p:nvPr>
            <p:ph type="body" sz="quarter" idx="18"/>
          </p:nvPr>
        </p:nvSpPr>
        <p:spPr>
          <a:xfrm>
            <a:off x="5118100" y="6154494"/>
            <a:ext cx="2537995" cy="96950"/>
          </a:xfrm>
        </p:spPr>
        <p:txBody>
          <a:bodyPr/>
          <a:lstStyle/>
          <a:p>
            <a:endParaRPr lang="en-US"/>
          </a:p>
        </p:txBody>
      </p:sp>
      <p:sp>
        <p:nvSpPr>
          <p:cNvPr id="6" name="Slide Number Placeholder 5"/>
          <p:cNvSpPr>
            <a:spLocks noGrp="1"/>
          </p:cNvSpPr>
          <p:nvPr>
            <p:ph type="sldNum" sz="quarter" idx="4"/>
          </p:nvPr>
        </p:nvSpPr>
        <p:spPr>
          <a:xfrm>
            <a:off x="4076700" y="6149108"/>
            <a:ext cx="990600" cy="107722"/>
          </a:xfrm>
        </p:spPr>
        <p:txBody>
          <a:bodyPr/>
          <a:lstStyle/>
          <a:p>
            <a:pPr algn="ctr"/>
            <a:fld id="{C097D8A2-1060-445D-9A44-8315A403614E}" type="slidenum">
              <a:rPr lang="en-US" smtClean="0"/>
              <a:pPr algn="ctr"/>
              <a:t>20</a:t>
            </a:fld>
            <a:endParaRPr lang="en-US" dirty="0"/>
          </a:p>
        </p:txBody>
      </p:sp>
      <p:pic>
        <p:nvPicPr>
          <p:cNvPr id="1026" name="Picture 2" descr="Seal of the Vice President of the United State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9496" y="1595324"/>
            <a:ext cx="1144894" cy="11448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25936" y="3719441"/>
            <a:ext cx="2576880" cy="193266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6700565" y="1848451"/>
            <a:ext cx="1602783" cy="118073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53964" y="1833339"/>
            <a:ext cx="1567313" cy="117548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7097" y="3478508"/>
            <a:ext cx="2285586" cy="2566272"/>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2483100" y="3422173"/>
            <a:ext cx="3841485" cy="2881114"/>
          </a:xfrm>
          <a:prstGeom prst="rect">
            <a:avLst/>
          </a:prstGeom>
        </p:spPr>
      </p:pic>
    </p:spTree>
    <p:extLst>
      <p:ext uri="{BB962C8B-B14F-4D97-AF65-F5344CB8AC3E}">
        <p14:creationId xmlns:p14="http://schemas.microsoft.com/office/powerpoint/2010/main" val="4269091723"/>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p:txBody>
          <a:bodyPr/>
          <a:lstStyle/>
          <a:p>
            <a:r>
              <a:rPr lang="en-US" dirty="0" smtClean="0"/>
              <a:t>Ethics in Practice</a:t>
            </a:r>
            <a:endParaRPr lang="en-US" dirty="0"/>
          </a:p>
        </p:txBody>
      </p:sp>
      <p:sp>
        <p:nvSpPr>
          <p:cNvPr id="4" name="Text Placeholder 3"/>
          <p:cNvSpPr>
            <a:spLocks noGrp="1"/>
          </p:cNvSpPr>
          <p:nvPr>
            <p:ph type="body" sz="quarter" idx="14"/>
          </p:nvPr>
        </p:nvSpPr>
        <p:spPr>
          <a:xfrm>
            <a:off x="836761" y="683879"/>
            <a:ext cx="7955280" cy="5329844"/>
          </a:xfrm>
        </p:spPr>
        <p:txBody>
          <a:bodyPr/>
          <a:lstStyle/>
          <a:p>
            <a:r>
              <a:rPr lang="en-US" dirty="0" smtClean="0"/>
              <a:t>Gifts</a:t>
            </a:r>
          </a:p>
          <a:p>
            <a:r>
              <a:rPr lang="en-US" dirty="0" smtClean="0"/>
              <a:t>Conference attendance</a:t>
            </a:r>
          </a:p>
          <a:p>
            <a:r>
              <a:rPr lang="en-US" dirty="0" smtClean="0"/>
              <a:t>Annual ethics reporting</a:t>
            </a:r>
          </a:p>
          <a:p>
            <a:r>
              <a:rPr lang="en-US" dirty="0" smtClean="0"/>
              <a:t>Working with contractors</a:t>
            </a:r>
          </a:p>
          <a:p>
            <a:r>
              <a:rPr lang="en-US" dirty="0" smtClean="0"/>
              <a:t>Ethics orientation:  You never know when you may have a first chance to make a lasting impression on a new employee…</a:t>
            </a:r>
          </a:p>
          <a:p>
            <a:endParaRPr lang="en-US" dirty="0" smtClean="0"/>
          </a:p>
          <a:p>
            <a:endParaRPr lang="en-US" dirty="0"/>
          </a:p>
        </p:txBody>
      </p:sp>
      <p:sp>
        <p:nvSpPr>
          <p:cNvPr id="5" name="Text Placeholder 4"/>
          <p:cNvSpPr>
            <a:spLocks noGrp="1"/>
          </p:cNvSpPr>
          <p:nvPr>
            <p:ph type="body" sz="quarter" idx="18"/>
          </p:nvPr>
        </p:nvSpPr>
        <p:spPr/>
        <p:txBody>
          <a:bodyPr/>
          <a:lstStyle/>
          <a:p>
            <a:endParaRPr lang="en-US"/>
          </a:p>
        </p:txBody>
      </p:sp>
      <p:sp>
        <p:nvSpPr>
          <p:cNvPr id="6" name="Slide Number Placeholder 5"/>
          <p:cNvSpPr>
            <a:spLocks noGrp="1"/>
          </p:cNvSpPr>
          <p:nvPr>
            <p:ph type="sldNum" sz="quarter" idx="4"/>
          </p:nvPr>
        </p:nvSpPr>
        <p:spPr/>
        <p:txBody>
          <a:bodyPr/>
          <a:lstStyle/>
          <a:p>
            <a:pPr algn="ctr"/>
            <a:fld id="{C097D8A2-1060-445D-9A44-8315A403614E}" type="slidenum">
              <a:rPr lang="en-US" smtClean="0"/>
              <a:pPr algn="ctr"/>
              <a:t>21</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659" y="3760273"/>
            <a:ext cx="4179850" cy="2340716"/>
          </a:xfrm>
          <a:prstGeom prst="rect">
            <a:avLst/>
          </a:prstGeom>
        </p:spPr>
      </p:pic>
    </p:spTree>
    <p:extLst>
      <p:ext uri="{BB962C8B-B14F-4D97-AF65-F5344CB8AC3E}">
        <p14:creationId xmlns:p14="http://schemas.microsoft.com/office/powerpoint/2010/main" val="4196664744"/>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p:txBody>
          <a:bodyPr/>
          <a:lstStyle/>
          <a:p>
            <a:r>
              <a:rPr lang="en-US" dirty="0" smtClean="0"/>
              <a:t>Ethics in Practice</a:t>
            </a:r>
            <a:endParaRPr lang="en-US" dirty="0"/>
          </a:p>
        </p:txBody>
      </p:sp>
      <p:sp>
        <p:nvSpPr>
          <p:cNvPr id="4" name="Text Placeholder 3"/>
          <p:cNvSpPr>
            <a:spLocks noGrp="1"/>
          </p:cNvSpPr>
          <p:nvPr>
            <p:ph type="body" sz="quarter" idx="14"/>
          </p:nvPr>
        </p:nvSpPr>
        <p:spPr/>
        <p:txBody>
          <a:bodyPr/>
          <a:lstStyle/>
          <a:p>
            <a:r>
              <a:rPr lang="en-US" dirty="0" smtClean="0"/>
              <a:t>Wacky gifts to POTUS and VPOTUS</a:t>
            </a:r>
          </a:p>
          <a:p>
            <a:r>
              <a:rPr lang="en-US" dirty="0" smtClean="0"/>
              <a:t>White House Records</a:t>
            </a:r>
          </a:p>
        </p:txBody>
      </p:sp>
      <p:sp>
        <p:nvSpPr>
          <p:cNvPr id="5" name="Text Placeholder 4"/>
          <p:cNvSpPr>
            <a:spLocks noGrp="1"/>
          </p:cNvSpPr>
          <p:nvPr>
            <p:ph type="body" sz="quarter" idx="18"/>
          </p:nvPr>
        </p:nvSpPr>
        <p:spPr/>
        <p:txBody>
          <a:bodyPr/>
          <a:lstStyle/>
          <a:p>
            <a:endParaRPr lang="en-US"/>
          </a:p>
        </p:txBody>
      </p:sp>
      <p:sp>
        <p:nvSpPr>
          <p:cNvPr id="6" name="Slide Number Placeholder 5"/>
          <p:cNvSpPr>
            <a:spLocks noGrp="1"/>
          </p:cNvSpPr>
          <p:nvPr>
            <p:ph type="sldNum" sz="quarter" idx="4"/>
          </p:nvPr>
        </p:nvSpPr>
        <p:spPr/>
        <p:txBody>
          <a:bodyPr/>
          <a:lstStyle/>
          <a:p>
            <a:pPr algn="ctr"/>
            <a:fld id="{C097D8A2-1060-445D-9A44-8315A403614E}" type="slidenum">
              <a:rPr lang="en-US" smtClean="0"/>
              <a:pPr algn="ctr"/>
              <a:t>22</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405" y="1725497"/>
            <a:ext cx="8101100" cy="4126027"/>
          </a:xfrm>
          <a:prstGeom prst="rect">
            <a:avLst/>
          </a:prstGeom>
        </p:spPr>
      </p:pic>
    </p:spTree>
    <p:extLst>
      <p:ext uri="{BB962C8B-B14F-4D97-AF65-F5344CB8AC3E}">
        <p14:creationId xmlns:p14="http://schemas.microsoft.com/office/powerpoint/2010/main" val="1712429651"/>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p:txBody>
          <a:bodyPr/>
          <a:lstStyle/>
          <a:p>
            <a:r>
              <a:rPr lang="en-US" dirty="0" smtClean="0"/>
              <a:t>Attorney Ethics Example</a:t>
            </a:r>
            <a:endParaRPr lang="en-US" dirty="0"/>
          </a:p>
        </p:txBody>
      </p:sp>
      <p:sp>
        <p:nvSpPr>
          <p:cNvPr id="4" name="Text Placeholder 3"/>
          <p:cNvSpPr>
            <a:spLocks noGrp="1"/>
          </p:cNvSpPr>
          <p:nvPr>
            <p:ph type="body" sz="quarter" idx="14"/>
          </p:nvPr>
        </p:nvSpPr>
        <p:spPr>
          <a:xfrm>
            <a:off x="836761" y="683879"/>
            <a:ext cx="7955280" cy="5200086"/>
          </a:xfrm>
        </p:spPr>
        <p:txBody>
          <a:bodyPr/>
          <a:lstStyle/>
          <a:p>
            <a:r>
              <a:rPr lang="en-US" dirty="0" smtClean="0"/>
              <a:t>Indiana Professional Conduct Rule 3.8 (Special Responsibilities of a Prosecutor), requires, </a:t>
            </a:r>
            <a:r>
              <a:rPr lang="en-US" i="1" dirty="0" smtClean="0"/>
              <a:t>inter alia</a:t>
            </a:r>
            <a:r>
              <a:rPr lang="en-US" dirty="0" smtClean="0"/>
              <a:t>:</a:t>
            </a:r>
          </a:p>
          <a:p>
            <a:pPr lvl="1"/>
            <a:r>
              <a:rPr lang="en-US" dirty="0" smtClean="0"/>
              <a:t>“[A prosecutor shall ] refrain from making extrajudicial comments that have a substantial likelihood of heightening public condemnation of the accused…”</a:t>
            </a:r>
          </a:p>
          <a:p>
            <a:pPr lvl="1"/>
            <a:r>
              <a:rPr lang="en-US" dirty="0" smtClean="0"/>
              <a:t>Comment:  “A prosecutor has the responsibility of a minister of justice and not simply that of an advocate.”</a:t>
            </a:r>
          </a:p>
          <a:p>
            <a:pPr lvl="1"/>
            <a:r>
              <a:rPr lang="en-US" i="1" dirty="0" smtClean="0"/>
              <a:t>King v. State</a:t>
            </a:r>
            <a:r>
              <a:rPr lang="en-US" dirty="0" smtClean="0"/>
              <a:t>, 877 N.E.2d 518 (Ind. Ct. App. 2007)</a:t>
            </a:r>
          </a:p>
          <a:p>
            <a:pPr lvl="2"/>
            <a:r>
              <a:rPr lang="en-US" dirty="0" smtClean="0"/>
              <a:t>“Here, we reach an age old conclusion – a worthy end does not necessarily justify the means.”</a:t>
            </a:r>
            <a:endParaRPr lang="en-US" dirty="0"/>
          </a:p>
        </p:txBody>
      </p:sp>
      <p:sp>
        <p:nvSpPr>
          <p:cNvPr id="5" name="Text Placeholder 4"/>
          <p:cNvSpPr>
            <a:spLocks noGrp="1"/>
          </p:cNvSpPr>
          <p:nvPr>
            <p:ph type="body" sz="quarter" idx="18"/>
          </p:nvPr>
        </p:nvSpPr>
        <p:spPr/>
        <p:txBody>
          <a:bodyPr/>
          <a:lstStyle/>
          <a:p>
            <a:endParaRPr lang="en-US"/>
          </a:p>
        </p:txBody>
      </p:sp>
      <p:sp>
        <p:nvSpPr>
          <p:cNvPr id="6" name="Slide Number Placeholder 5"/>
          <p:cNvSpPr>
            <a:spLocks noGrp="1"/>
          </p:cNvSpPr>
          <p:nvPr>
            <p:ph type="sldNum" sz="quarter" idx="4"/>
          </p:nvPr>
        </p:nvSpPr>
        <p:spPr/>
        <p:txBody>
          <a:bodyPr/>
          <a:lstStyle/>
          <a:p>
            <a:pPr algn="ctr"/>
            <a:fld id="{C097D8A2-1060-445D-9A44-8315A403614E}" type="slidenum">
              <a:rPr lang="en-US" smtClean="0"/>
              <a:pPr algn="ctr"/>
              <a:t>23</a:t>
            </a:fld>
            <a:endParaRPr lang="en-US" dirty="0"/>
          </a:p>
        </p:txBody>
      </p:sp>
    </p:spTree>
    <p:extLst>
      <p:ext uri="{BB962C8B-B14F-4D97-AF65-F5344CB8AC3E}">
        <p14:creationId xmlns:p14="http://schemas.microsoft.com/office/powerpoint/2010/main" val="1006484144"/>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p:txBody>
          <a:bodyPr/>
          <a:lstStyle/>
          <a:p>
            <a:r>
              <a:rPr lang="en-US" dirty="0" smtClean="0"/>
              <a:t>Summation</a:t>
            </a:r>
            <a:endParaRPr lang="en-US" dirty="0"/>
          </a:p>
        </p:txBody>
      </p:sp>
      <p:sp>
        <p:nvSpPr>
          <p:cNvPr id="4" name="Text Placeholder 3"/>
          <p:cNvSpPr>
            <a:spLocks noGrp="1"/>
          </p:cNvSpPr>
          <p:nvPr>
            <p:ph type="body" sz="quarter" idx="14"/>
          </p:nvPr>
        </p:nvSpPr>
        <p:spPr>
          <a:xfrm>
            <a:off x="836761" y="683879"/>
            <a:ext cx="7955280" cy="5200086"/>
          </a:xfrm>
        </p:spPr>
        <p:txBody>
          <a:bodyPr/>
          <a:lstStyle/>
          <a:p>
            <a:r>
              <a:rPr lang="en-US" dirty="0" smtClean="0"/>
              <a:t>Discussed Ethics vs. Morality</a:t>
            </a:r>
          </a:p>
          <a:p>
            <a:r>
              <a:rPr lang="en-US" dirty="0" smtClean="0"/>
              <a:t>Defined Behavioral Ethics</a:t>
            </a:r>
          </a:p>
          <a:p>
            <a:r>
              <a:rPr lang="en-US" dirty="0" smtClean="0"/>
              <a:t>Defined Regulatory Ethics</a:t>
            </a:r>
          </a:p>
          <a:p>
            <a:r>
              <a:rPr lang="en-US" dirty="0"/>
              <a:t>Discussed Working with Contractors</a:t>
            </a:r>
          </a:p>
          <a:p>
            <a:r>
              <a:rPr lang="en-US" dirty="0" smtClean="0"/>
              <a:t>Discussed examples of Regulatory Ethics</a:t>
            </a:r>
          </a:p>
          <a:p>
            <a:r>
              <a:rPr lang="en-US" dirty="0" smtClean="0"/>
              <a:t>Discussed special considerations for Teleworking</a:t>
            </a:r>
          </a:p>
          <a:p>
            <a:r>
              <a:rPr lang="en-US" dirty="0" smtClean="0"/>
              <a:t>Ethics in Practice</a:t>
            </a:r>
          </a:p>
        </p:txBody>
      </p:sp>
      <p:sp>
        <p:nvSpPr>
          <p:cNvPr id="5" name="Text Placeholder 4"/>
          <p:cNvSpPr>
            <a:spLocks noGrp="1"/>
          </p:cNvSpPr>
          <p:nvPr>
            <p:ph type="body" sz="quarter" idx="18"/>
          </p:nvPr>
        </p:nvSpPr>
        <p:spPr/>
        <p:txBody>
          <a:bodyPr/>
          <a:lstStyle/>
          <a:p>
            <a:endParaRPr lang="en-US"/>
          </a:p>
        </p:txBody>
      </p:sp>
      <p:sp>
        <p:nvSpPr>
          <p:cNvPr id="6" name="Slide Number Placeholder 5"/>
          <p:cNvSpPr>
            <a:spLocks noGrp="1"/>
          </p:cNvSpPr>
          <p:nvPr>
            <p:ph type="sldNum" sz="quarter" idx="4"/>
          </p:nvPr>
        </p:nvSpPr>
        <p:spPr/>
        <p:txBody>
          <a:bodyPr/>
          <a:lstStyle/>
          <a:p>
            <a:pPr algn="ctr"/>
            <a:fld id="{C097D8A2-1060-445D-9A44-8315A403614E}" type="slidenum">
              <a:rPr lang="en-US" smtClean="0"/>
              <a:pPr algn="ctr"/>
              <a:t>24</a:t>
            </a:fld>
            <a:endParaRPr lang="en-US" dirty="0"/>
          </a:p>
        </p:txBody>
      </p:sp>
    </p:spTree>
    <p:extLst>
      <p:ext uri="{BB962C8B-B14F-4D97-AF65-F5344CB8AC3E}">
        <p14:creationId xmlns:p14="http://schemas.microsoft.com/office/powerpoint/2010/main" val="1425657511"/>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4"/>
          <p:cNvSpPr>
            <a:spLocks noGrp="1"/>
          </p:cNvSpPr>
          <p:nvPr>
            <p:ph type="body" sz="quarter" idx="4294967295"/>
          </p:nvPr>
        </p:nvSpPr>
        <p:spPr>
          <a:xfrm>
            <a:off x="0" y="6194425"/>
            <a:ext cx="7353300" cy="368300"/>
          </a:xfrm>
        </p:spPr>
        <p:txBody>
          <a:bodyPr/>
          <a:lstStyle/>
          <a:p>
            <a:r>
              <a:rPr lang="en-US" smtClean="0"/>
              <a:t>Slide Subtitle Here</a:t>
            </a:r>
            <a:endParaRPr lang="en-US" dirty="0"/>
          </a:p>
        </p:txBody>
      </p:sp>
      <p:sp>
        <p:nvSpPr>
          <p:cNvPr id="8" name="Slide Number Placeholder 5"/>
          <p:cNvSpPr>
            <a:spLocks noGrp="1"/>
          </p:cNvSpPr>
          <p:nvPr>
            <p:ph type="sldNum" sz="quarter" idx="4294967295"/>
          </p:nvPr>
        </p:nvSpPr>
        <p:spPr>
          <a:xfrm>
            <a:off x="0" y="6737350"/>
            <a:ext cx="990600" cy="107950"/>
          </a:xfrm>
          <a:prstGeom prst="rect">
            <a:avLst/>
          </a:prstGeom>
        </p:spPr>
        <p:txBody>
          <a:bodyPr vert="horz" wrap="square" lIns="0" tIns="0" rIns="0" bIns="0" rtlCol="0" anchor="ctr">
            <a:spAutoFit/>
          </a:bodyPr>
          <a:lstStyle>
            <a:lvl1pPr>
              <a:defRPr kumimoji="0" lang="en-US" sz="700" b="1" i="0" u="none" strike="noStrike" kern="600" cap="none" spc="0" normalizeH="0" baseline="0" smtClean="0">
                <a:ln>
                  <a:noFill/>
                </a:ln>
                <a:solidFill>
                  <a:prstClr val="black"/>
                </a:solidFill>
                <a:effectLst/>
                <a:uLnTx/>
                <a:uFillTx/>
                <a:latin typeface="Arial" panose="020B0604020202020204" pitchFamily="34" charset="0"/>
                <a:cs typeface="Arial" panose="020B0604020202020204" pitchFamily="34" charset="0"/>
              </a:defRPr>
            </a:lvl1pPr>
          </a:lstStyle>
          <a:p>
            <a:pPr algn="ctr"/>
            <a:fld id="{C097D8A2-1060-445D-9A44-8315A403614E}" type="slidenum">
              <a:rPr lang="en-US" smtClean="0"/>
              <a:pPr algn="ctr"/>
              <a:t>25</a:t>
            </a:fld>
            <a:endParaRPr lang="en-US" dirty="0"/>
          </a:p>
        </p:txBody>
      </p:sp>
      <p:sp>
        <p:nvSpPr>
          <p:cNvPr id="6" name="Text Placeholder 3"/>
          <p:cNvSpPr txBox="1">
            <a:spLocks/>
          </p:cNvSpPr>
          <p:nvPr/>
        </p:nvSpPr>
        <p:spPr>
          <a:xfrm>
            <a:off x="836761" y="683879"/>
            <a:ext cx="7955280" cy="5200086"/>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lang="en-US" sz="2400" b="1" kern="1200" noProof="0" dirty="0" smtClean="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2400" b="1"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2400" b="1"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2400" b="1"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2400" b="1" kern="1200" noProof="0" dirty="0" smtClean="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chemeClr val="bg1"/>
                </a:solidFill>
              </a:rPr>
              <a:t>“It takes a lifetime to build a good reputation, </a:t>
            </a:r>
          </a:p>
          <a:p>
            <a:pPr marL="0" indent="0" algn="ctr">
              <a:buNone/>
            </a:pPr>
            <a:r>
              <a:rPr lang="en-US" dirty="0" smtClean="0">
                <a:solidFill>
                  <a:schemeClr val="bg1"/>
                </a:solidFill>
              </a:rPr>
              <a:t>but you can lose it in a minute.”</a:t>
            </a:r>
          </a:p>
          <a:p>
            <a:pPr marL="0" indent="0" algn="ctr">
              <a:buNone/>
            </a:pPr>
            <a:endParaRPr lang="en-US" dirty="0" smtClean="0">
              <a:solidFill>
                <a:schemeClr val="bg1"/>
              </a:solidFill>
            </a:endParaRPr>
          </a:p>
          <a:p>
            <a:pPr marL="0" indent="0" algn="ctr">
              <a:buNone/>
            </a:pPr>
            <a:r>
              <a:rPr lang="en-US" dirty="0" smtClean="0">
                <a:solidFill>
                  <a:schemeClr val="bg1"/>
                </a:solidFill>
              </a:rPr>
              <a:t>Will Rogers</a:t>
            </a:r>
            <a:endParaRPr lang="en-US" dirty="0">
              <a:solidFill>
                <a:schemeClr val="bg1"/>
              </a:solidFill>
            </a:endParaRPr>
          </a:p>
        </p:txBody>
      </p:sp>
    </p:spTree>
    <p:extLst>
      <p:ext uri="{BB962C8B-B14F-4D97-AF65-F5344CB8AC3E}">
        <p14:creationId xmlns:p14="http://schemas.microsoft.com/office/powerpoint/2010/main" val="310075906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Learning Objectives</a:t>
            </a:r>
            <a:endParaRPr lang="en-US" dirty="0"/>
          </a:p>
        </p:txBody>
      </p:sp>
      <p:sp>
        <p:nvSpPr>
          <p:cNvPr id="4" name="Text Placeholder 3"/>
          <p:cNvSpPr>
            <a:spLocks noGrp="1"/>
          </p:cNvSpPr>
          <p:nvPr>
            <p:ph type="body" sz="quarter" idx="14"/>
          </p:nvPr>
        </p:nvSpPr>
        <p:spPr>
          <a:xfrm>
            <a:off x="836761" y="683878"/>
            <a:ext cx="7955280" cy="5329845"/>
          </a:xfrm>
        </p:spPr>
        <p:txBody>
          <a:bodyPr/>
          <a:lstStyle/>
          <a:p>
            <a:r>
              <a:rPr lang="en-US" dirty="0" smtClean="0"/>
              <a:t>Attendees will gain a better understanding of </a:t>
            </a:r>
            <a:r>
              <a:rPr lang="en-US" dirty="0" smtClean="0"/>
              <a:t>Behavioral and Regulatory Ethics</a:t>
            </a:r>
          </a:p>
          <a:p>
            <a:r>
              <a:rPr lang="en-US" dirty="0" smtClean="0"/>
              <a:t>Attendees will have a better understanding about the limits and issues of working with 3</a:t>
            </a:r>
            <a:r>
              <a:rPr lang="en-US" baseline="30000" dirty="0" smtClean="0"/>
              <a:t>rd</a:t>
            </a:r>
            <a:r>
              <a:rPr lang="en-US" dirty="0" smtClean="0"/>
              <a:t> parties, or contractors</a:t>
            </a:r>
            <a:endParaRPr lang="en-US" dirty="0" smtClean="0"/>
          </a:p>
          <a:p>
            <a:r>
              <a:rPr lang="en-US" dirty="0" smtClean="0"/>
              <a:t>Attendees will look closer at the ethics of telework or remote work</a:t>
            </a:r>
          </a:p>
          <a:p>
            <a:r>
              <a:rPr lang="en-US" dirty="0" smtClean="0"/>
              <a:t>Attendees will review applied ethics principles from real-life cases</a:t>
            </a:r>
            <a:endParaRPr lang="en-US" dirty="0"/>
          </a:p>
        </p:txBody>
      </p:sp>
      <p:sp>
        <p:nvSpPr>
          <p:cNvPr id="5" name="Text Placeholder 4"/>
          <p:cNvSpPr>
            <a:spLocks noGrp="1"/>
          </p:cNvSpPr>
          <p:nvPr>
            <p:ph type="body" sz="quarter" idx="18"/>
          </p:nvPr>
        </p:nvSpPr>
        <p:spPr/>
        <p:txBody>
          <a:bodyPr/>
          <a:lstStyle/>
          <a:p>
            <a:endParaRPr lang="en-US"/>
          </a:p>
        </p:txBody>
      </p:sp>
      <p:sp>
        <p:nvSpPr>
          <p:cNvPr id="6" name="Slide Number Placeholder 5"/>
          <p:cNvSpPr>
            <a:spLocks noGrp="1"/>
          </p:cNvSpPr>
          <p:nvPr>
            <p:ph type="sldNum" sz="quarter" idx="4"/>
          </p:nvPr>
        </p:nvSpPr>
        <p:spPr/>
        <p:txBody>
          <a:bodyPr/>
          <a:lstStyle/>
          <a:p>
            <a:pPr algn="ctr"/>
            <a:fld id="{C097D8A2-1060-445D-9A44-8315A403614E}" type="slidenum">
              <a:rPr lang="en-US" smtClean="0"/>
              <a:pPr algn="ctr"/>
              <a:t>3</a:t>
            </a:fld>
            <a:endParaRPr lang="en-US" dirty="0"/>
          </a:p>
        </p:txBody>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51413542"/>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981298" y="6193640"/>
            <a:ext cx="6388766" cy="646331"/>
          </a:xfrm>
        </p:spPr>
        <p:txBody>
          <a:bodyPr/>
          <a:lstStyle/>
          <a:p>
            <a:r>
              <a:rPr lang="en-US" dirty="0" smtClean="0"/>
              <a:t>Superman </a:t>
            </a:r>
            <a:r>
              <a:rPr lang="en-US" u="sng" dirty="0" smtClean="0"/>
              <a:t>and</a:t>
            </a:r>
            <a:r>
              <a:rPr lang="en-US" dirty="0" smtClean="0"/>
              <a:t> Batman do good, in different ways!</a:t>
            </a:r>
            <a:endParaRPr lang="en-US" dirty="0"/>
          </a:p>
        </p:txBody>
      </p:sp>
      <p:sp>
        <p:nvSpPr>
          <p:cNvPr id="3" name="Title 2"/>
          <p:cNvSpPr>
            <a:spLocks noGrp="1"/>
          </p:cNvSpPr>
          <p:nvPr>
            <p:ph type="title"/>
          </p:nvPr>
        </p:nvSpPr>
        <p:spPr/>
        <p:txBody>
          <a:bodyPr/>
          <a:lstStyle/>
          <a:p>
            <a:r>
              <a:rPr lang="en-US" dirty="0" smtClean="0"/>
              <a:t>Ethics vs. Morals</a:t>
            </a:r>
            <a:endParaRPr lang="en-US" dirty="0"/>
          </a:p>
        </p:txBody>
      </p:sp>
      <p:sp>
        <p:nvSpPr>
          <p:cNvPr id="4" name="Text Placeholder 3"/>
          <p:cNvSpPr>
            <a:spLocks noGrp="1"/>
          </p:cNvSpPr>
          <p:nvPr>
            <p:ph type="body" sz="quarter" idx="14"/>
          </p:nvPr>
        </p:nvSpPr>
        <p:spPr>
          <a:xfrm>
            <a:off x="836761" y="683878"/>
            <a:ext cx="7955280" cy="3053235"/>
          </a:xfrm>
        </p:spPr>
        <p:txBody>
          <a:bodyPr/>
          <a:lstStyle/>
          <a:p>
            <a:r>
              <a:rPr lang="en-US" dirty="0" smtClean="0"/>
              <a:t>What is the difference?</a:t>
            </a:r>
          </a:p>
          <a:p>
            <a:r>
              <a:rPr lang="en-US" dirty="0"/>
              <a:t>Morality is typically </a:t>
            </a:r>
            <a:r>
              <a:rPr lang="en-US" dirty="0" smtClean="0"/>
              <a:t>normative or personal</a:t>
            </a:r>
          </a:p>
          <a:p>
            <a:pPr lvl="1"/>
            <a:r>
              <a:rPr lang="en-US" dirty="0" smtClean="0"/>
              <a:t>Innate, intuitive</a:t>
            </a:r>
            <a:endParaRPr lang="en-US" dirty="0"/>
          </a:p>
          <a:p>
            <a:r>
              <a:rPr lang="en-US" dirty="0"/>
              <a:t>Ethics </a:t>
            </a:r>
            <a:r>
              <a:rPr lang="en-US" dirty="0" smtClean="0"/>
              <a:t>is the </a:t>
            </a:r>
            <a:r>
              <a:rPr lang="en-US" dirty="0"/>
              <a:t>standards of good and bad as established by </a:t>
            </a:r>
            <a:r>
              <a:rPr lang="en-US" dirty="0" smtClean="0"/>
              <a:t>a communal standard</a:t>
            </a:r>
            <a:endParaRPr lang="en-US" dirty="0"/>
          </a:p>
          <a:p>
            <a:pPr lvl="1"/>
            <a:r>
              <a:rPr lang="en-US" dirty="0" smtClean="0"/>
              <a:t>Learned behavior</a:t>
            </a:r>
            <a:endParaRPr lang="en-US" dirty="0"/>
          </a:p>
          <a:p>
            <a:r>
              <a:rPr lang="en-US" dirty="0" smtClean="0"/>
              <a:t>Can following an ethical code be immoral?</a:t>
            </a:r>
          </a:p>
        </p:txBody>
      </p:sp>
      <p:sp>
        <p:nvSpPr>
          <p:cNvPr id="5" name="Text Placeholder 4"/>
          <p:cNvSpPr>
            <a:spLocks noGrp="1"/>
          </p:cNvSpPr>
          <p:nvPr>
            <p:ph type="body" sz="quarter" idx="18"/>
          </p:nvPr>
        </p:nvSpPr>
        <p:spPr/>
        <p:txBody>
          <a:bodyPr/>
          <a:lstStyle/>
          <a:p>
            <a:endParaRPr lang="en-US"/>
          </a:p>
        </p:txBody>
      </p:sp>
      <p:sp>
        <p:nvSpPr>
          <p:cNvPr id="6" name="Slide Number Placeholder 5"/>
          <p:cNvSpPr>
            <a:spLocks noGrp="1"/>
          </p:cNvSpPr>
          <p:nvPr>
            <p:ph type="sldNum" sz="quarter" idx="4"/>
          </p:nvPr>
        </p:nvSpPr>
        <p:spPr/>
        <p:txBody>
          <a:bodyPr/>
          <a:lstStyle/>
          <a:p>
            <a:pPr algn="ctr"/>
            <a:fld id="{C097D8A2-1060-445D-9A44-8315A403614E}" type="slidenum">
              <a:rPr lang="en-US" smtClean="0"/>
              <a:pPr algn="ctr"/>
              <a:t>4</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364" y="3978145"/>
            <a:ext cx="1671813" cy="126185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8265" y="4034168"/>
            <a:ext cx="2111279" cy="1313169"/>
          </a:xfrm>
          <a:prstGeom prst="rect">
            <a:avLst/>
          </a:prstGeom>
        </p:spPr>
      </p:pic>
      <p:sp>
        <p:nvSpPr>
          <p:cNvPr id="11" name="TextBox 10"/>
          <p:cNvSpPr txBox="1"/>
          <p:nvPr/>
        </p:nvSpPr>
        <p:spPr>
          <a:xfrm>
            <a:off x="981298" y="5347336"/>
            <a:ext cx="2843279" cy="646331"/>
          </a:xfrm>
          <a:prstGeom prst="rect">
            <a:avLst/>
          </a:prstGeom>
          <a:noFill/>
        </p:spPr>
        <p:txBody>
          <a:bodyPr wrap="square" rtlCol="0">
            <a:spAutoFit/>
          </a:bodyPr>
          <a:lstStyle/>
          <a:p>
            <a:r>
              <a:rPr lang="en-US" dirty="0" smtClean="0"/>
              <a:t>Uses innate superpowers to do good</a:t>
            </a:r>
            <a:endParaRPr lang="en-US" dirty="0"/>
          </a:p>
        </p:txBody>
      </p:sp>
      <p:sp>
        <p:nvSpPr>
          <p:cNvPr id="12" name="TextBox 11"/>
          <p:cNvSpPr txBox="1"/>
          <p:nvPr/>
        </p:nvSpPr>
        <p:spPr>
          <a:xfrm>
            <a:off x="4494566" y="5347337"/>
            <a:ext cx="2531462" cy="646331"/>
          </a:xfrm>
          <a:prstGeom prst="rect">
            <a:avLst/>
          </a:prstGeom>
          <a:noFill/>
        </p:spPr>
        <p:txBody>
          <a:bodyPr wrap="none" rtlCol="0">
            <a:spAutoFit/>
          </a:bodyPr>
          <a:lstStyle/>
          <a:p>
            <a:r>
              <a:rPr lang="en-US" dirty="0" smtClean="0"/>
              <a:t>Uses toolkit to do good</a:t>
            </a:r>
          </a:p>
          <a:p>
            <a:r>
              <a:rPr lang="en-US" dirty="0" smtClean="0"/>
              <a:t>Has no superpowers</a:t>
            </a:r>
            <a:endParaRPr lang="en-US" dirty="0"/>
          </a:p>
        </p:txBody>
      </p:sp>
    </p:spTree>
    <p:extLst>
      <p:ext uri="{BB962C8B-B14F-4D97-AF65-F5344CB8AC3E}">
        <p14:creationId xmlns:p14="http://schemas.microsoft.com/office/powerpoint/2010/main" val="430766288"/>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p:txBody>
          <a:bodyPr/>
          <a:lstStyle/>
          <a:p>
            <a:r>
              <a:rPr lang="en-US" dirty="0" smtClean="0"/>
              <a:t>Behavioral Ethics</a:t>
            </a:r>
            <a:endParaRPr lang="en-US" dirty="0"/>
          </a:p>
        </p:txBody>
      </p:sp>
      <p:sp>
        <p:nvSpPr>
          <p:cNvPr id="4" name="Text Placeholder 3"/>
          <p:cNvSpPr>
            <a:spLocks noGrp="1"/>
          </p:cNvSpPr>
          <p:nvPr>
            <p:ph type="body" sz="quarter" idx="14"/>
          </p:nvPr>
        </p:nvSpPr>
        <p:spPr>
          <a:xfrm>
            <a:off x="836761" y="683878"/>
            <a:ext cx="7955280" cy="2361471"/>
          </a:xfrm>
        </p:spPr>
        <p:txBody>
          <a:bodyPr/>
          <a:lstStyle/>
          <a:p>
            <a:r>
              <a:rPr lang="en-US" dirty="0" smtClean="0"/>
              <a:t>Ethical </a:t>
            </a:r>
            <a:r>
              <a:rPr lang="en-US" dirty="0"/>
              <a:t>Decision-Making</a:t>
            </a:r>
          </a:p>
          <a:p>
            <a:r>
              <a:rPr lang="en-US" dirty="0" smtClean="0"/>
              <a:t>Ethical </a:t>
            </a:r>
            <a:r>
              <a:rPr lang="en-US" dirty="0"/>
              <a:t>Practice in Business</a:t>
            </a:r>
          </a:p>
          <a:p>
            <a:r>
              <a:rPr lang="en-US" dirty="0" smtClean="0"/>
              <a:t>Personal </a:t>
            </a:r>
            <a:r>
              <a:rPr lang="en-US" dirty="0"/>
              <a:t>Ethics</a:t>
            </a:r>
          </a:p>
          <a:p>
            <a:r>
              <a:rPr lang="en-US" dirty="0" smtClean="0"/>
              <a:t>Diversity</a:t>
            </a:r>
            <a:r>
              <a:rPr lang="en-US" dirty="0"/>
              <a:t>, Equity and Inclusion including unconscious bias training and Awareness</a:t>
            </a:r>
          </a:p>
          <a:p>
            <a:pPr marL="0" indent="0">
              <a:buNone/>
            </a:pPr>
            <a:endParaRPr lang="en-US" dirty="0"/>
          </a:p>
        </p:txBody>
      </p:sp>
      <p:sp>
        <p:nvSpPr>
          <p:cNvPr id="5" name="Text Placeholder 4"/>
          <p:cNvSpPr>
            <a:spLocks noGrp="1"/>
          </p:cNvSpPr>
          <p:nvPr>
            <p:ph type="body" sz="quarter" idx="18"/>
          </p:nvPr>
        </p:nvSpPr>
        <p:spPr/>
        <p:txBody>
          <a:bodyPr/>
          <a:lstStyle/>
          <a:p>
            <a:endParaRPr lang="en-US"/>
          </a:p>
        </p:txBody>
      </p:sp>
      <p:sp>
        <p:nvSpPr>
          <p:cNvPr id="6" name="Slide Number Placeholder 5"/>
          <p:cNvSpPr>
            <a:spLocks noGrp="1"/>
          </p:cNvSpPr>
          <p:nvPr>
            <p:ph type="sldNum" sz="quarter" idx="4"/>
          </p:nvPr>
        </p:nvSpPr>
        <p:spPr/>
        <p:txBody>
          <a:bodyPr/>
          <a:lstStyle/>
          <a:p>
            <a:pPr algn="ctr"/>
            <a:fld id="{C097D8A2-1060-445D-9A44-8315A403614E}" type="slidenum">
              <a:rPr lang="en-US" smtClean="0"/>
              <a:pPr algn="ctr"/>
              <a:t>5</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582" y="3045349"/>
            <a:ext cx="6245482" cy="2559576"/>
          </a:xfrm>
          <a:prstGeom prst="rect">
            <a:avLst/>
          </a:prstGeom>
        </p:spPr>
      </p:pic>
      <p:sp>
        <p:nvSpPr>
          <p:cNvPr id="9" name="TextBox 8"/>
          <p:cNvSpPr txBox="1"/>
          <p:nvPr/>
        </p:nvSpPr>
        <p:spPr>
          <a:xfrm>
            <a:off x="508886" y="5724943"/>
            <a:ext cx="7383753" cy="400110"/>
          </a:xfrm>
          <a:prstGeom prst="rect">
            <a:avLst/>
          </a:prstGeom>
          <a:noFill/>
        </p:spPr>
        <p:txBody>
          <a:bodyPr wrap="none" rtlCol="0">
            <a:spAutoFit/>
          </a:bodyPr>
          <a:lstStyle/>
          <a:p>
            <a:r>
              <a:rPr lang="en-US" sz="2000" b="1" dirty="0" smtClean="0"/>
              <a:t>Maximus </a:t>
            </a:r>
            <a:r>
              <a:rPr lang="en-US" sz="2000" b="1" dirty="0" err="1" smtClean="0"/>
              <a:t>Decimus</a:t>
            </a:r>
            <a:r>
              <a:rPr lang="en-US" sz="2000" b="1" dirty="0" smtClean="0"/>
              <a:t>:  “What we do in life, echoes in eternity”</a:t>
            </a:r>
            <a:endParaRPr lang="en-US" sz="2000" b="1" dirty="0"/>
          </a:p>
        </p:txBody>
      </p:sp>
    </p:spTree>
    <p:extLst>
      <p:ext uri="{BB962C8B-B14F-4D97-AF65-F5344CB8AC3E}">
        <p14:creationId xmlns:p14="http://schemas.microsoft.com/office/powerpoint/2010/main" val="86835873"/>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p:txBody>
          <a:bodyPr/>
          <a:lstStyle/>
          <a:p>
            <a:r>
              <a:rPr lang="en-US" dirty="0" smtClean="0"/>
              <a:t>What is Regulatory Ethics</a:t>
            </a:r>
            <a:endParaRPr lang="en-US" dirty="0"/>
          </a:p>
        </p:txBody>
      </p:sp>
      <p:sp>
        <p:nvSpPr>
          <p:cNvPr id="4" name="Text Placeholder 3"/>
          <p:cNvSpPr>
            <a:spLocks noGrp="1"/>
          </p:cNvSpPr>
          <p:nvPr>
            <p:ph type="body" sz="quarter" idx="14"/>
          </p:nvPr>
        </p:nvSpPr>
        <p:spPr>
          <a:xfrm>
            <a:off x="836761" y="683878"/>
            <a:ext cx="7955280" cy="5056963"/>
          </a:xfrm>
        </p:spPr>
        <p:txBody>
          <a:bodyPr/>
          <a:lstStyle/>
          <a:p>
            <a:r>
              <a:rPr lang="en-US" dirty="0" smtClean="0"/>
              <a:t>This </a:t>
            </a:r>
            <a:r>
              <a:rPr lang="en-US" dirty="0"/>
              <a:t>field of study deals with the necessary ethical background knowledge required to adhere to rules and regulations of state licensing bodies, other governmental entities, membership associations and other professional organizations or bodies. </a:t>
            </a:r>
            <a:endParaRPr lang="en-US" dirty="0" smtClean="0"/>
          </a:p>
          <a:p>
            <a:r>
              <a:rPr lang="en-US" dirty="0" smtClean="0"/>
              <a:t>Creating </a:t>
            </a:r>
            <a:r>
              <a:rPr lang="en-US" dirty="0"/>
              <a:t>an ethical framework is absolutely necessary to be able to sort through professional dilemmas.</a:t>
            </a:r>
          </a:p>
          <a:p>
            <a:r>
              <a:rPr lang="en-US" dirty="0" smtClean="0"/>
              <a:t>Includes professional licensure </a:t>
            </a:r>
            <a:r>
              <a:rPr lang="en-US" dirty="0"/>
              <a:t>in public practice, industry and government</a:t>
            </a:r>
            <a:r>
              <a:rPr lang="en-US" dirty="0" smtClean="0"/>
              <a:t>.</a:t>
            </a:r>
          </a:p>
          <a:p>
            <a:pPr lvl="1"/>
            <a:r>
              <a:rPr lang="en-US" dirty="0" smtClean="0"/>
              <a:t>National Association of State Boards of Accountancy (NASBA), State Boards</a:t>
            </a:r>
          </a:p>
          <a:p>
            <a:pPr lvl="1"/>
            <a:r>
              <a:rPr lang="en-US" dirty="0" smtClean="0"/>
              <a:t>ABA, State Bar Associations</a:t>
            </a:r>
          </a:p>
          <a:p>
            <a:pPr lvl="1"/>
            <a:r>
              <a:rPr lang="en-US" dirty="0" smtClean="0"/>
              <a:t>Office of Government Ethics</a:t>
            </a:r>
          </a:p>
        </p:txBody>
      </p:sp>
      <p:sp>
        <p:nvSpPr>
          <p:cNvPr id="5" name="Text Placeholder 4"/>
          <p:cNvSpPr>
            <a:spLocks noGrp="1"/>
          </p:cNvSpPr>
          <p:nvPr>
            <p:ph type="body" sz="quarter" idx="18"/>
          </p:nvPr>
        </p:nvSpPr>
        <p:spPr/>
        <p:txBody>
          <a:bodyPr/>
          <a:lstStyle/>
          <a:p>
            <a:endParaRPr lang="en-US"/>
          </a:p>
        </p:txBody>
      </p:sp>
      <p:sp>
        <p:nvSpPr>
          <p:cNvPr id="6" name="Slide Number Placeholder 5"/>
          <p:cNvSpPr>
            <a:spLocks noGrp="1"/>
          </p:cNvSpPr>
          <p:nvPr>
            <p:ph type="sldNum" sz="quarter" idx="4"/>
          </p:nvPr>
        </p:nvSpPr>
        <p:spPr/>
        <p:txBody>
          <a:bodyPr/>
          <a:lstStyle/>
          <a:p>
            <a:pPr algn="ctr"/>
            <a:fld id="{C097D8A2-1060-445D-9A44-8315A403614E}" type="slidenum">
              <a:rPr lang="en-US" smtClean="0"/>
              <a:pPr algn="ctr"/>
              <a:t>6</a:t>
            </a:fld>
            <a:endParaRPr lang="en-US" dirty="0"/>
          </a:p>
        </p:txBody>
      </p:sp>
    </p:spTree>
    <p:extLst>
      <p:ext uri="{BB962C8B-B14F-4D97-AF65-F5344CB8AC3E}">
        <p14:creationId xmlns:p14="http://schemas.microsoft.com/office/powerpoint/2010/main" val="3306971154"/>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p:txBody>
          <a:bodyPr/>
          <a:lstStyle/>
          <a:p>
            <a:r>
              <a:rPr lang="en-US" dirty="0" smtClean="0"/>
              <a:t>Why is Regulatory Ethics important?</a:t>
            </a:r>
            <a:endParaRPr lang="en-US" dirty="0"/>
          </a:p>
        </p:txBody>
      </p:sp>
      <p:sp>
        <p:nvSpPr>
          <p:cNvPr id="4" name="Text Placeholder 3"/>
          <p:cNvSpPr>
            <a:spLocks noGrp="1"/>
          </p:cNvSpPr>
          <p:nvPr>
            <p:ph type="body" sz="quarter" idx="14"/>
          </p:nvPr>
        </p:nvSpPr>
        <p:spPr>
          <a:xfrm>
            <a:off x="836761" y="683879"/>
            <a:ext cx="7955280" cy="5200086"/>
          </a:xfrm>
        </p:spPr>
        <p:txBody>
          <a:bodyPr/>
          <a:lstStyle/>
          <a:p>
            <a:r>
              <a:rPr lang="en-US" dirty="0" smtClean="0"/>
              <a:t>To ensure competence</a:t>
            </a:r>
          </a:p>
          <a:p>
            <a:pPr lvl="1"/>
            <a:r>
              <a:rPr lang="en-US" dirty="0" smtClean="0"/>
              <a:t>AICPA Standard 1.300.010 (Competence):  A member (or member’s staff) possesses the necessary technical qualifications to perform professional services.</a:t>
            </a:r>
          </a:p>
          <a:p>
            <a:r>
              <a:rPr lang="en-US" dirty="0" smtClean="0"/>
              <a:t>To ensure conflict-free services</a:t>
            </a:r>
          </a:p>
          <a:p>
            <a:pPr lvl="1"/>
            <a:r>
              <a:rPr lang="en-US" dirty="0" smtClean="0"/>
              <a:t>AICPA Standard 1.110.010 (Conflicts of interest):  Would a 3</a:t>
            </a:r>
            <a:r>
              <a:rPr lang="en-US" baseline="30000" dirty="0" smtClean="0"/>
              <a:t>rd</a:t>
            </a:r>
            <a:r>
              <a:rPr lang="en-US" dirty="0" smtClean="0"/>
              <a:t> party conclude there is a conflict?</a:t>
            </a:r>
          </a:p>
          <a:p>
            <a:pPr lvl="2"/>
            <a:r>
              <a:rPr lang="en-US" dirty="0" smtClean="0"/>
              <a:t>What types of conflicts might exist?</a:t>
            </a:r>
          </a:p>
          <a:p>
            <a:pPr lvl="1"/>
            <a:r>
              <a:rPr lang="en-US" dirty="0" smtClean="0"/>
              <a:t>GOV Employee Ethics Standards:</a:t>
            </a:r>
          </a:p>
          <a:p>
            <a:pPr lvl="2"/>
            <a:r>
              <a:rPr lang="en-US" dirty="0" smtClean="0"/>
              <a:t>5 CFR 2635.403 (Prohibited financial interests)</a:t>
            </a:r>
          </a:p>
          <a:p>
            <a:pPr lvl="2"/>
            <a:r>
              <a:rPr lang="en-US" dirty="0" smtClean="0"/>
              <a:t>18 U.S.C. § 208 (Acts affecting a personal financial interest</a:t>
            </a:r>
            <a:r>
              <a:rPr lang="en-US" dirty="0" smtClean="0"/>
              <a:t>)</a:t>
            </a:r>
            <a:endParaRPr lang="en-US" dirty="0" smtClean="0"/>
          </a:p>
        </p:txBody>
      </p:sp>
      <p:sp>
        <p:nvSpPr>
          <p:cNvPr id="5" name="Text Placeholder 4"/>
          <p:cNvSpPr>
            <a:spLocks noGrp="1"/>
          </p:cNvSpPr>
          <p:nvPr>
            <p:ph type="body" sz="quarter" idx="18"/>
          </p:nvPr>
        </p:nvSpPr>
        <p:spPr/>
        <p:txBody>
          <a:bodyPr/>
          <a:lstStyle/>
          <a:p>
            <a:endParaRPr lang="en-US"/>
          </a:p>
        </p:txBody>
      </p:sp>
      <p:sp>
        <p:nvSpPr>
          <p:cNvPr id="6" name="Slide Number Placeholder 5"/>
          <p:cNvSpPr>
            <a:spLocks noGrp="1"/>
          </p:cNvSpPr>
          <p:nvPr>
            <p:ph type="sldNum" sz="quarter" idx="4"/>
          </p:nvPr>
        </p:nvSpPr>
        <p:spPr/>
        <p:txBody>
          <a:bodyPr/>
          <a:lstStyle/>
          <a:p>
            <a:pPr algn="ctr"/>
            <a:fld id="{C097D8A2-1060-445D-9A44-8315A403614E}" type="slidenum">
              <a:rPr lang="en-US" smtClean="0"/>
              <a:pPr algn="ctr"/>
              <a:t>7</a:t>
            </a:fld>
            <a:endParaRPr lang="en-US" dirty="0"/>
          </a:p>
        </p:txBody>
      </p:sp>
    </p:spTree>
    <p:extLst>
      <p:ext uri="{BB962C8B-B14F-4D97-AF65-F5344CB8AC3E}">
        <p14:creationId xmlns:p14="http://schemas.microsoft.com/office/powerpoint/2010/main" val="184524775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p:txBody>
          <a:bodyPr/>
          <a:lstStyle/>
          <a:p>
            <a:r>
              <a:rPr lang="en-US" dirty="0" smtClean="0"/>
              <a:t>First polling question</a:t>
            </a:r>
            <a:endParaRPr lang="en-US" dirty="0"/>
          </a:p>
        </p:txBody>
      </p:sp>
      <p:sp>
        <p:nvSpPr>
          <p:cNvPr id="4" name="Text Placeholder 3"/>
          <p:cNvSpPr>
            <a:spLocks noGrp="1"/>
          </p:cNvSpPr>
          <p:nvPr>
            <p:ph type="body" sz="quarter" idx="14"/>
          </p:nvPr>
        </p:nvSpPr>
        <p:spPr>
          <a:xfrm>
            <a:off x="836761" y="683879"/>
            <a:ext cx="7955280" cy="5200086"/>
          </a:xfrm>
        </p:spPr>
        <p:txBody>
          <a:bodyPr/>
          <a:lstStyle/>
          <a:p>
            <a:r>
              <a:rPr lang="en-US" dirty="0" smtClean="0"/>
              <a:t>Should realtors be allowed to represent both the buyer and seller in the same transaction?</a:t>
            </a:r>
          </a:p>
          <a:p>
            <a:endParaRPr lang="en-US" dirty="0"/>
          </a:p>
          <a:p>
            <a:r>
              <a:rPr lang="en-US" dirty="0" smtClean="0"/>
              <a:t>What ethical principle does dual agency address?</a:t>
            </a:r>
          </a:p>
        </p:txBody>
      </p:sp>
      <p:sp>
        <p:nvSpPr>
          <p:cNvPr id="5" name="Text Placeholder 4"/>
          <p:cNvSpPr>
            <a:spLocks noGrp="1"/>
          </p:cNvSpPr>
          <p:nvPr>
            <p:ph type="body" sz="quarter" idx="18"/>
          </p:nvPr>
        </p:nvSpPr>
        <p:spPr/>
        <p:txBody>
          <a:bodyPr/>
          <a:lstStyle/>
          <a:p>
            <a:endParaRPr lang="en-US"/>
          </a:p>
        </p:txBody>
      </p:sp>
      <p:sp>
        <p:nvSpPr>
          <p:cNvPr id="6" name="Slide Number Placeholder 5"/>
          <p:cNvSpPr>
            <a:spLocks noGrp="1"/>
          </p:cNvSpPr>
          <p:nvPr>
            <p:ph type="sldNum" sz="quarter" idx="4"/>
          </p:nvPr>
        </p:nvSpPr>
        <p:spPr/>
        <p:txBody>
          <a:bodyPr/>
          <a:lstStyle/>
          <a:p>
            <a:pPr algn="ctr"/>
            <a:fld id="{C097D8A2-1060-445D-9A44-8315A403614E}" type="slidenum">
              <a:rPr lang="en-US" smtClean="0"/>
              <a:pPr algn="ctr"/>
              <a:t>8</a:t>
            </a:fld>
            <a:endParaRPr lang="en-US" dirty="0"/>
          </a:p>
        </p:txBody>
      </p:sp>
    </p:spTree>
    <p:extLst>
      <p:ext uri="{BB962C8B-B14F-4D97-AF65-F5344CB8AC3E}">
        <p14:creationId xmlns:p14="http://schemas.microsoft.com/office/powerpoint/2010/main" val="123334450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p:txBody>
          <a:bodyPr/>
          <a:lstStyle/>
          <a:p>
            <a:r>
              <a:rPr lang="en-US" dirty="0"/>
              <a:t>Why is Regulatory Ethics important?</a:t>
            </a:r>
            <a:endParaRPr lang="en-US" dirty="0"/>
          </a:p>
        </p:txBody>
      </p:sp>
      <p:sp>
        <p:nvSpPr>
          <p:cNvPr id="4" name="Text Placeholder 3"/>
          <p:cNvSpPr>
            <a:spLocks noGrp="1"/>
          </p:cNvSpPr>
          <p:nvPr>
            <p:ph type="body" sz="quarter" idx="14"/>
          </p:nvPr>
        </p:nvSpPr>
        <p:spPr>
          <a:xfrm>
            <a:off x="836761" y="675927"/>
            <a:ext cx="7955280" cy="5724873"/>
          </a:xfrm>
        </p:spPr>
        <p:txBody>
          <a:bodyPr/>
          <a:lstStyle/>
          <a:p>
            <a:r>
              <a:rPr lang="en-US" dirty="0" smtClean="0"/>
              <a:t>To protect Confidentiality</a:t>
            </a:r>
          </a:p>
          <a:p>
            <a:pPr lvl="1"/>
            <a:r>
              <a:rPr lang="en-US" dirty="0"/>
              <a:t>AICPA Standard </a:t>
            </a:r>
            <a:r>
              <a:rPr lang="en-US" dirty="0" smtClean="0"/>
              <a:t>1.700.001 (Confidentiality):  Prohibition on disclosing confidential client information without specific consent of the client.</a:t>
            </a:r>
            <a:endParaRPr lang="en-US" dirty="0"/>
          </a:p>
          <a:p>
            <a:pPr lvl="1"/>
            <a:r>
              <a:rPr lang="en-US" dirty="0" smtClean="0"/>
              <a:t>Safe harbor provisions.</a:t>
            </a:r>
          </a:p>
          <a:p>
            <a:pPr lvl="1"/>
            <a:r>
              <a:rPr lang="en-US" dirty="0" smtClean="0"/>
              <a:t>Must be able to explain how client information is protected.</a:t>
            </a:r>
          </a:p>
          <a:p>
            <a:r>
              <a:rPr lang="en-US" dirty="0" smtClean="0"/>
              <a:t>To ensure the reasonability of fees</a:t>
            </a:r>
          </a:p>
          <a:p>
            <a:pPr lvl="1"/>
            <a:r>
              <a:rPr lang="en-US" dirty="0" smtClean="0"/>
              <a:t>AICPA Standard 1.510.001 (Contingent Fees Rule):  Contingency fees prohibited.  Why?</a:t>
            </a:r>
          </a:p>
          <a:p>
            <a:pPr lvl="1"/>
            <a:r>
              <a:rPr lang="en-US" dirty="0" smtClean="0"/>
              <a:t>GOV Practice:  </a:t>
            </a:r>
          </a:p>
          <a:p>
            <a:pPr lvl="2"/>
            <a:r>
              <a:rPr lang="en-US" dirty="0" smtClean="0"/>
              <a:t>5 CFR 2635.203 (Gifts given because of EE’s position are prohibited)</a:t>
            </a:r>
          </a:p>
          <a:p>
            <a:pPr lvl="2"/>
            <a:r>
              <a:rPr lang="en-US" dirty="0"/>
              <a:t>18 U.S.C. § </a:t>
            </a:r>
            <a:r>
              <a:rPr lang="en-US" dirty="0" smtClean="0"/>
              <a:t>201 (Bribery) </a:t>
            </a:r>
          </a:p>
        </p:txBody>
      </p:sp>
      <p:sp>
        <p:nvSpPr>
          <p:cNvPr id="5" name="Text Placeholder 4"/>
          <p:cNvSpPr>
            <a:spLocks noGrp="1"/>
          </p:cNvSpPr>
          <p:nvPr>
            <p:ph type="body" sz="quarter" idx="18"/>
          </p:nvPr>
        </p:nvSpPr>
        <p:spPr/>
        <p:txBody>
          <a:bodyPr/>
          <a:lstStyle/>
          <a:p>
            <a:endParaRPr lang="en-US"/>
          </a:p>
        </p:txBody>
      </p:sp>
      <p:sp>
        <p:nvSpPr>
          <p:cNvPr id="6" name="Slide Number Placeholder 5"/>
          <p:cNvSpPr>
            <a:spLocks noGrp="1"/>
          </p:cNvSpPr>
          <p:nvPr>
            <p:ph type="sldNum" sz="quarter" idx="4"/>
          </p:nvPr>
        </p:nvSpPr>
        <p:spPr/>
        <p:txBody>
          <a:bodyPr/>
          <a:lstStyle/>
          <a:p>
            <a:pPr algn="ctr"/>
            <a:fld id="{C097D8A2-1060-445D-9A44-8315A403614E}" type="slidenum">
              <a:rPr lang="en-US" smtClean="0"/>
              <a:pPr algn="ctr"/>
              <a:t>9</a:t>
            </a:fld>
            <a:endParaRPr lang="en-US" dirty="0"/>
          </a:p>
        </p:txBody>
      </p:sp>
    </p:spTree>
    <p:extLst>
      <p:ext uri="{BB962C8B-B14F-4D97-AF65-F5344CB8AC3E}">
        <p14:creationId xmlns:p14="http://schemas.microsoft.com/office/powerpoint/2010/main" val="2872641965"/>
      </p:ext>
    </p:extLst>
  </p:cSld>
  <p:clrMapOvr>
    <a:masterClrMapping/>
  </p:clrMapOvr>
  <p:transition spd="slow">
    <p:fade/>
  </p:transition>
</p:sld>
</file>

<file path=ppt/theme/theme1.xml><?xml version="1.0" encoding="utf-8"?>
<a:theme xmlns:a="http://schemas.openxmlformats.org/drawingml/2006/main" name="AMC MSC Theme">
  <a:themeElements>
    <a:clrScheme name="AMC Branding">
      <a:dk1>
        <a:sysClr val="windowText" lastClr="000000"/>
      </a:dk1>
      <a:lt1>
        <a:sysClr val="window" lastClr="FFFFFF"/>
      </a:lt1>
      <a:dk2>
        <a:srgbClr val="525349"/>
      </a:dk2>
      <a:lt2>
        <a:srgbClr val="7F7F73"/>
      </a:lt2>
      <a:accent1>
        <a:srgbClr val="B8B09C"/>
      </a:accent1>
      <a:accent2>
        <a:srgbClr val="DE1F27"/>
      </a:accent2>
      <a:accent3>
        <a:srgbClr val="214292"/>
      </a:accent3>
      <a:accent4>
        <a:srgbClr val="FFC425"/>
      </a:accent4>
      <a:accent5>
        <a:srgbClr val="F26522"/>
      </a:accent5>
      <a:accent6>
        <a:srgbClr val="70AD47"/>
      </a:accent6>
      <a:hlink>
        <a:srgbClr val="0563C1"/>
      </a:hlink>
      <a:folHlink>
        <a:srgbClr val="7F3F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FFA7CAA4382D42A8082F6D8D33F123" ma:contentTypeVersion="8" ma:contentTypeDescription="Create a new document." ma:contentTypeScope="" ma:versionID="f887601fb16cd485d6cfe2db19313355">
  <xsd:schema xmlns:xsd="http://www.w3.org/2001/XMLSchema" xmlns:xs="http://www.w3.org/2001/XMLSchema" xmlns:p="http://schemas.microsoft.com/office/2006/metadata/properties" xmlns:ns2="612021a1-4093-498d-a7c0-4d8dd748b784" targetNamespace="http://schemas.microsoft.com/office/2006/metadata/properties" ma:root="true" ma:fieldsID="73b2e1b05bb5551f963c11a727ebac90" ns2:_="">
    <xsd:import namespace="612021a1-4093-498d-a7c0-4d8dd748b7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2021a1-4093-498d-a7c0-4d8dd748b7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tns:customPropertyEditors xmlns:tns="http://schemas.microsoft.com/office/2006/customDocumentInformationPanel">
  <tns:showOnOpen>false</tns:showOnOpen>
  <tns:defaultPropertyEditorNamespace>Standard properties</tns:defaultPropertyEditorNamespace>
</tns:customPropertyEditor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F3CA8D-7E36-41DB-8D74-4D6BCDCF9E27}"/>
</file>

<file path=customXml/itemProps2.xml><?xml version="1.0" encoding="utf-8"?>
<ds:datastoreItem xmlns:ds="http://schemas.openxmlformats.org/officeDocument/2006/customXml" ds:itemID="{1D9B490E-0250-4FC5-A478-10AD24AAD525}">
  <ds:schemaRefs>
    <ds:schemaRef ds:uri="http://schemas.microsoft.com/office/2006/customDocumentInformationPanel"/>
  </ds:schemaRefs>
</ds:datastoreItem>
</file>

<file path=customXml/itemProps3.xml><?xml version="1.0" encoding="utf-8"?>
<ds:datastoreItem xmlns:ds="http://schemas.openxmlformats.org/officeDocument/2006/customXml" ds:itemID="{EE87DDFF-D288-43B3-9099-279B39DE680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54466fac-a2d6-432f-9485-7202b6d3341a"/>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EC6486FF-65CB-499E-AA83-1D0A1646FE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3885</TotalTime>
  <Words>1859</Words>
  <Application>Microsoft Office PowerPoint</Application>
  <PresentationFormat>On-screen Show (4:3)</PresentationFormat>
  <Paragraphs>186</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 Arial</vt:lpstr>
      <vt:lpstr>Adobe Garamond Pro</vt:lpstr>
      <vt:lpstr>Arial</vt:lpstr>
      <vt:lpstr>Calibri</vt:lpstr>
      <vt:lpstr>Wingdings</vt:lpstr>
      <vt:lpstr>AMC MSC Theme</vt:lpstr>
      <vt:lpstr>Ethics Update</vt:lpstr>
      <vt:lpstr>Disclaimers</vt:lpstr>
      <vt:lpstr>Learning Objectives</vt:lpstr>
      <vt:lpstr>Ethics vs. Morals</vt:lpstr>
      <vt:lpstr>Behavioral Ethics</vt:lpstr>
      <vt:lpstr>What is Regulatory Ethics</vt:lpstr>
      <vt:lpstr>Why is Regulatory Ethics important?</vt:lpstr>
      <vt:lpstr>First polling question</vt:lpstr>
      <vt:lpstr>Why is Regulatory Ethics important?</vt:lpstr>
      <vt:lpstr>Examples of Regulatory Ethics</vt:lpstr>
      <vt:lpstr>Working with Contractors or 3rd Parties</vt:lpstr>
      <vt:lpstr>Working with Contractors or 3rd Parties</vt:lpstr>
      <vt:lpstr>Tales from the Ethical Darkside</vt:lpstr>
      <vt:lpstr>Tweet and Re-tweet were sitting on a fence…</vt:lpstr>
      <vt:lpstr>Official Time</vt:lpstr>
      <vt:lpstr>Interns</vt:lpstr>
      <vt:lpstr>Frolic and Detour</vt:lpstr>
      <vt:lpstr>Second polling question</vt:lpstr>
      <vt:lpstr>“Tworking” Ethics</vt:lpstr>
      <vt:lpstr>Ethics in Practice</vt:lpstr>
      <vt:lpstr>Ethics in Practice</vt:lpstr>
      <vt:lpstr>Ethics in Practice</vt:lpstr>
      <vt:lpstr>Attorney Ethics Example</vt:lpstr>
      <vt:lpstr>Summation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AMC PowerPoint Presentation Template</dc:title>
  <dc:subject>Presentation</dc:subject>
  <dc:creator>Jones, Mark S CTR AMC</dc:creator>
  <cp:keywords>AMC  &amp; MSC PowerPoint Presentation Template</cp:keywords>
  <cp:lastModifiedBy>Jerrells, Joby Mr CIV USA USAFMCOM</cp:lastModifiedBy>
  <cp:revision>234</cp:revision>
  <cp:lastPrinted>2017-09-18T14:44:47Z</cp:lastPrinted>
  <dcterms:created xsi:type="dcterms:W3CDTF">2017-05-18T14:22:46Z</dcterms:created>
  <dcterms:modified xsi:type="dcterms:W3CDTF">2022-03-30T18:27:03Z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0x010100ABFFA7CAA4382D42A8082F6D8D33F123</vt:lpwstr>
  </property>
</Properties>
</file>