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6" r:id="rId4"/>
  </p:sldMasterIdLst>
  <p:notesMasterIdLst>
    <p:notesMasterId r:id="rId23"/>
  </p:notesMasterIdLst>
  <p:handoutMasterIdLst>
    <p:handoutMasterId r:id="rId24"/>
  </p:handoutMasterIdLst>
  <p:sldIdLst>
    <p:sldId id="1691" r:id="rId5"/>
    <p:sldId id="4762" r:id="rId6"/>
    <p:sldId id="4733" r:id="rId7"/>
    <p:sldId id="4761" r:id="rId8"/>
    <p:sldId id="4758" r:id="rId9"/>
    <p:sldId id="4750" r:id="rId10"/>
    <p:sldId id="4770" r:id="rId11"/>
    <p:sldId id="4766" r:id="rId12"/>
    <p:sldId id="4763" r:id="rId13"/>
    <p:sldId id="4764" r:id="rId14"/>
    <p:sldId id="4765" r:id="rId15"/>
    <p:sldId id="4744" r:id="rId16"/>
    <p:sldId id="4743" r:id="rId17"/>
    <p:sldId id="4754" r:id="rId18"/>
    <p:sldId id="4755" r:id="rId19"/>
    <p:sldId id="4767" r:id="rId20"/>
    <p:sldId id="4768" r:id="rId21"/>
    <p:sldId id="4769" r:id="rId22"/>
  </p:sldIdLst>
  <p:sldSz cx="12192000" cy="6858000"/>
  <p:notesSz cx="7010400" cy="9296400"/>
  <p:custShowLst>
    <p:custShow name="CS21" id="0">
      <p:sldLst/>
    </p:custShow>
    <p:custShow name="Appropriations" id="1">
      <p:sldLst/>
    </p:custShow>
    <p:custShow name="NOC08" id="2">
      <p:sldLst/>
    </p:custShow>
    <p:custShow name="View_RS" id="3">
      <p:sldLst/>
    </p:custShow>
    <p:custShow name="View_PRMAR" id="4">
      <p:sldLst/>
    </p:custShow>
    <p:custShow name="View_DoDCP" id="5">
      <p:sldLst/>
    </p:custShow>
    <p:custShow name="JCA" id="6">
      <p:sldLst/>
    </p:custShow>
    <p:custShow name="SP21" id="7">
      <p:sldLst/>
    </p:custShow>
  </p:custShowLst>
  <p:defaultTextStyle>
    <a:defPPr>
      <a:defRPr lang="en-US"/>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2862C86D-675C-4BB3-A365-C61C4A6B0880}">
          <p14:sldIdLst>
            <p14:sldId id="1691"/>
            <p14:sldId id="4762"/>
            <p14:sldId id="4733"/>
            <p14:sldId id="4761"/>
            <p14:sldId id="4758"/>
            <p14:sldId id="4750"/>
            <p14:sldId id="4770"/>
            <p14:sldId id="4766"/>
            <p14:sldId id="4763"/>
            <p14:sldId id="4764"/>
            <p14:sldId id="4765"/>
            <p14:sldId id="4744"/>
            <p14:sldId id="4743"/>
            <p14:sldId id="4754"/>
            <p14:sldId id="4755"/>
            <p14:sldId id="4767"/>
            <p14:sldId id="4768"/>
            <p14:sldId id="4769"/>
          </p14:sldIdLst>
        </p14:section>
      </p14:sectionLst>
    </p:ext>
    <p:ext uri="{EFAFB233-063F-42B5-8137-9DF3F51BA10A}">
      <p15:sldGuideLst xmlns:p15="http://schemas.microsoft.com/office/powerpoint/2012/main">
        <p15:guide id="1" orient="horz" pos="1305" userDrawn="1">
          <p15:clr>
            <a:srgbClr val="A4A3A4"/>
          </p15:clr>
        </p15:guide>
        <p15:guide id="2" pos="3836" userDrawn="1">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5" userDrawn="1">
          <p15:clr>
            <a:srgbClr val="A4A3A4"/>
          </p15:clr>
        </p15:guide>
        <p15:guide id="3" orient="horz" pos="2928" userDrawn="1">
          <p15:clr>
            <a:srgbClr val="A4A3A4"/>
          </p15:clr>
        </p15:guide>
        <p15:guide id="4"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avy Reviewer" initials="NR" lastIdx="2" clrIdx="6">
    <p:extLst>
      <p:ext uri="{19B8F6BF-5375-455C-9EA6-DF929625EA0E}">
        <p15:presenceInfo xmlns:p15="http://schemas.microsoft.com/office/powerpoint/2012/main" userId="Navy Reviewer" providerId="None"/>
      </p:ext>
    </p:extLst>
  </p:cmAuthor>
  <p:cmAuthor id="1" name="KPMG Stephen Ponce" initials="SMP" lastIdx="1" clrIdx="0">
    <p:extLst>
      <p:ext uri="{19B8F6BF-5375-455C-9EA6-DF929625EA0E}">
        <p15:presenceInfo xmlns:p15="http://schemas.microsoft.com/office/powerpoint/2012/main" userId="KPMG Stephen Ponce" providerId="None"/>
      </p:ext>
    </p:extLst>
  </p:cmAuthor>
  <p:cmAuthor id="2" name="Campbell, Colin" initials="CC" lastIdx="3" clrIdx="1">
    <p:extLst>
      <p:ext uri="{19B8F6BF-5375-455C-9EA6-DF929625EA0E}">
        <p15:presenceInfo xmlns:p15="http://schemas.microsoft.com/office/powerpoint/2012/main" userId="S::colincampbell@deloitte.com::6ae16c4f-29e7-4063-826d-bbceb6c24611" providerId="AD"/>
      </p:ext>
    </p:extLst>
  </p:cmAuthor>
  <p:cmAuthor id="3" name="VyVy Le" initials="VL" lastIdx="19" clrIdx="2">
    <p:extLst>
      <p:ext uri="{19B8F6BF-5375-455C-9EA6-DF929625EA0E}">
        <p15:presenceInfo xmlns:p15="http://schemas.microsoft.com/office/powerpoint/2012/main" userId="S::vle@guidehousefederal.com::0341327b-8f00-4712-9b0f-c4b322408799" providerId="AD"/>
      </p:ext>
    </p:extLst>
  </p:cmAuthor>
  <p:cmAuthor id="4" name="Zeitouneh, Rima" initials="ZR" lastIdx="14" clrIdx="3">
    <p:extLst>
      <p:ext uri="{19B8F6BF-5375-455C-9EA6-DF929625EA0E}">
        <p15:presenceInfo xmlns:p15="http://schemas.microsoft.com/office/powerpoint/2012/main" userId="S::rzeitouneh@deloitte.com::5e45dcba-2540-49bd-9aee-56502bc1636a" providerId="AD"/>
      </p:ext>
    </p:extLst>
  </p:cmAuthor>
  <p:cmAuthor id="5" name="Colin Campbell" initials="CC" lastIdx="17" clrIdx="4">
    <p:extLst>
      <p:ext uri="{19B8F6BF-5375-455C-9EA6-DF929625EA0E}">
        <p15:presenceInfo xmlns:p15="http://schemas.microsoft.com/office/powerpoint/2012/main" userId="Colin Campbell" providerId="None"/>
      </p:ext>
    </p:extLst>
  </p:cmAuthor>
  <p:cmAuthor id="6" name="Le, VyVy T CTR (USA)" initials="L(" lastIdx="7" clrIdx="5">
    <p:extLst>
      <p:ext uri="{19B8F6BF-5375-455C-9EA6-DF929625EA0E}">
        <p15:presenceInfo xmlns:p15="http://schemas.microsoft.com/office/powerpoint/2012/main" userId="S::vyvy.t.le.ctr@cvr.mil::b966f191-6579-43b8-9cd6-20662e807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975"/>
    <a:srgbClr val="008000"/>
    <a:srgbClr val="FFFFFF"/>
    <a:srgbClr val="84F200"/>
    <a:srgbClr val="C41230"/>
    <a:srgbClr val="000000"/>
    <a:srgbClr val="1258A4"/>
    <a:srgbClr val="CCFF99"/>
    <a:srgbClr val="9F9F9F"/>
    <a:srgbClr val="3549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A1D31D-BD97-4D06-8D64-BED6B6C54250}" v="19" dt="2021-04-12T16:53:03.614"/>
    <p1510:client id="{65E0F8A4-AAC9-46E5-95B1-A981D5F5881C}" v="7" dt="2021-04-12T17:51:27.915"/>
    <p1510:client id="{7A1839CD-F59B-4E65-8B02-42037D912D3A}" v="151" dt="2021-04-12T15:04:31.859"/>
    <p1510:client id="{B2D15FD1-1678-4548-B3D0-71A1C7078376}" v="6" dt="2021-04-12T14:50:31.5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304" y="300"/>
      </p:cViewPr>
      <p:guideLst>
        <p:guide orient="horz" pos="1305"/>
        <p:guide pos="3836"/>
      </p:guideLst>
    </p:cSldViewPr>
  </p:slideViewPr>
  <p:notesTextViewPr>
    <p:cViewPr>
      <p:scale>
        <a:sx n="1" d="1"/>
        <a:sy n="1" d="1"/>
      </p:scale>
      <p:origin x="0" y="0"/>
    </p:cViewPr>
  </p:notesTextViewPr>
  <p:notesViewPr>
    <p:cSldViewPr snapToGrid="0">
      <p:cViewPr>
        <p:scale>
          <a:sx n="1" d="2"/>
          <a:sy n="1" d="2"/>
        </p:scale>
        <p:origin x="2688" y="576"/>
      </p:cViewPr>
      <p:guideLst>
        <p:guide orient="horz" pos="2924"/>
        <p:guide pos="2205"/>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VyVy T CTR (USA)" userId="S::vyvy.t.le.ctr@cvr.mil::b966f191-6579-43b8-9cd6-20662e807134" providerId="AD" clId="Web-{7A1839CD-F59B-4E65-8B02-42037D912D3A}"/>
    <pc:docChg chg="addSld delSld modSld sldOrd modSection">
      <pc:chgData name="Le, VyVy T CTR (USA)" userId="S::vyvy.t.le.ctr@cvr.mil::b966f191-6579-43b8-9cd6-20662e807134" providerId="AD" clId="Web-{7A1839CD-F59B-4E65-8B02-42037D912D3A}" dt="2021-04-12T15:04:31.859" v="113"/>
      <pc:docMkLst>
        <pc:docMk/>
      </pc:docMkLst>
      <pc:sldChg chg="del">
        <pc:chgData name="Le, VyVy T CTR (USA)" userId="S::vyvy.t.le.ctr@cvr.mil::b966f191-6579-43b8-9cd6-20662e807134" providerId="AD" clId="Web-{7A1839CD-F59B-4E65-8B02-42037D912D3A}" dt="2021-04-12T14:58:40.494" v="29"/>
        <pc:sldMkLst>
          <pc:docMk/>
          <pc:sldMk cId="2468599453" sldId="4732"/>
        </pc:sldMkLst>
      </pc:sldChg>
      <pc:sldChg chg="ord">
        <pc:chgData name="Le, VyVy T CTR (USA)" userId="S::vyvy.t.le.ctr@cvr.mil::b966f191-6579-43b8-9cd6-20662e807134" providerId="AD" clId="Web-{7A1839CD-F59B-4E65-8B02-42037D912D3A}" dt="2021-04-12T14:55:25.569" v="28"/>
        <pc:sldMkLst>
          <pc:docMk/>
          <pc:sldMk cId="2107906801" sldId="4753"/>
        </pc:sldMkLst>
      </pc:sldChg>
      <pc:sldChg chg="addSp modSp del">
        <pc:chgData name="Le, VyVy T CTR (USA)" userId="S::vyvy.t.le.ctr@cvr.mil::b966f191-6579-43b8-9cd6-20662e807134" providerId="AD" clId="Web-{7A1839CD-F59B-4E65-8B02-42037D912D3A}" dt="2021-04-12T15:04:31.859" v="113"/>
        <pc:sldMkLst>
          <pc:docMk/>
          <pc:sldMk cId="3486981756" sldId="4760"/>
        </pc:sldMkLst>
        <pc:spChg chg="mod">
          <ac:chgData name="Le, VyVy T CTR (USA)" userId="S::vyvy.t.le.ctr@cvr.mil::b966f191-6579-43b8-9cd6-20662e807134" providerId="AD" clId="Web-{7A1839CD-F59B-4E65-8B02-42037D912D3A}" dt="2021-04-12T15:01:32.966" v="51" actId="20577"/>
          <ac:spMkLst>
            <pc:docMk/>
            <pc:sldMk cId="3486981756" sldId="4760"/>
            <ac:spMk id="2" creationId="{1096E5B2-D883-4BBA-B9A3-C6CEF0A45E02}"/>
          </ac:spMkLst>
        </pc:spChg>
        <pc:spChg chg="add mod">
          <ac:chgData name="Le, VyVy T CTR (USA)" userId="S::vyvy.t.le.ctr@cvr.mil::b966f191-6579-43b8-9cd6-20662e807134" providerId="AD" clId="Web-{7A1839CD-F59B-4E65-8B02-42037D912D3A}" dt="2021-04-12T15:02:48.451" v="71" actId="1076"/>
          <ac:spMkLst>
            <pc:docMk/>
            <pc:sldMk cId="3486981756" sldId="4760"/>
            <ac:spMk id="3" creationId="{011AE157-C813-4E1F-AFEA-C57B4EF34CBA}"/>
          </ac:spMkLst>
        </pc:spChg>
        <pc:spChg chg="add mod">
          <ac:chgData name="Le, VyVy T CTR (USA)" userId="S::vyvy.t.le.ctr@cvr.mil::b966f191-6579-43b8-9cd6-20662e807134" providerId="AD" clId="Web-{7A1839CD-F59B-4E65-8B02-42037D912D3A}" dt="2021-04-12T15:02:58.061" v="72" actId="1076"/>
          <ac:spMkLst>
            <pc:docMk/>
            <pc:sldMk cId="3486981756" sldId="4760"/>
            <ac:spMk id="4" creationId="{BE9D696F-FE22-4279-86D9-08360744F7D1}"/>
          </ac:spMkLst>
        </pc:spChg>
        <pc:spChg chg="add mod">
          <ac:chgData name="Le, VyVy T CTR (USA)" userId="S::vyvy.t.le.ctr@cvr.mil::b966f191-6579-43b8-9cd6-20662e807134" providerId="AD" clId="Web-{7A1839CD-F59B-4E65-8B02-42037D912D3A}" dt="2021-04-12T15:02:45.014" v="62" actId="1076"/>
          <ac:spMkLst>
            <pc:docMk/>
            <pc:sldMk cId="3486981756" sldId="4760"/>
            <ac:spMk id="5" creationId="{50CFEC1C-D7D8-429E-AF31-D543D37BBFF2}"/>
          </ac:spMkLst>
        </pc:spChg>
        <pc:spChg chg="add mod">
          <ac:chgData name="Le, VyVy T CTR (USA)" userId="S::vyvy.t.le.ctr@cvr.mil::b966f191-6579-43b8-9cd6-20662e807134" providerId="AD" clId="Web-{7A1839CD-F59B-4E65-8B02-42037D912D3A}" dt="2021-04-12T15:02:45.029" v="63" actId="1076"/>
          <ac:spMkLst>
            <pc:docMk/>
            <pc:sldMk cId="3486981756" sldId="4760"/>
            <ac:spMk id="6" creationId="{992783DA-7D10-4299-8A27-21A386E21B7F}"/>
          </ac:spMkLst>
        </pc:spChg>
        <pc:spChg chg="add mod">
          <ac:chgData name="Le, VyVy T CTR (USA)" userId="S::vyvy.t.le.ctr@cvr.mil::b966f191-6579-43b8-9cd6-20662e807134" providerId="AD" clId="Web-{7A1839CD-F59B-4E65-8B02-42037D912D3A}" dt="2021-04-12T15:02:45.045" v="64" actId="1076"/>
          <ac:spMkLst>
            <pc:docMk/>
            <pc:sldMk cId="3486981756" sldId="4760"/>
            <ac:spMk id="7" creationId="{C226AA6C-89B9-4084-BAA8-54E3A7A8D528}"/>
          </ac:spMkLst>
        </pc:spChg>
        <pc:spChg chg="add mod">
          <ac:chgData name="Le, VyVy T CTR (USA)" userId="S::vyvy.t.le.ctr@cvr.mil::b966f191-6579-43b8-9cd6-20662e807134" providerId="AD" clId="Web-{7A1839CD-F59B-4E65-8B02-42037D912D3A}" dt="2021-04-12T15:02:45.061" v="65" actId="1076"/>
          <ac:spMkLst>
            <pc:docMk/>
            <pc:sldMk cId="3486981756" sldId="4760"/>
            <ac:spMk id="8" creationId="{F6B2D5FC-D68D-498B-AF98-19EE7C676764}"/>
          </ac:spMkLst>
        </pc:spChg>
        <pc:spChg chg="add mod">
          <ac:chgData name="Le, VyVy T CTR (USA)" userId="S::vyvy.t.le.ctr@cvr.mil::b966f191-6579-43b8-9cd6-20662e807134" providerId="AD" clId="Web-{7A1839CD-F59B-4E65-8B02-42037D912D3A}" dt="2021-04-12T15:02:45.076" v="66" actId="1076"/>
          <ac:spMkLst>
            <pc:docMk/>
            <pc:sldMk cId="3486981756" sldId="4760"/>
            <ac:spMk id="9" creationId="{F66E49DE-8CD3-4957-94BF-6E2175615447}"/>
          </ac:spMkLst>
        </pc:spChg>
        <pc:spChg chg="add mod">
          <ac:chgData name="Le, VyVy T CTR (USA)" userId="S::vyvy.t.le.ctr@cvr.mil::b966f191-6579-43b8-9cd6-20662e807134" providerId="AD" clId="Web-{7A1839CD-F59B-4E65-8B02-42037D912D3A}" dt="2021-04-12T15:02:45.092" v="67" actId="1076"/>
          <ac:spMkLst>
            <pc:docMk/>
            <pc:sldMk cId="3486981756" sldId="4760"/>
            <ac:spMk id="10" creationId="{BE48B92A-FE07-416F-99B8-482E235E752A}"/>
          </ac:spMkLst>
        </pc:spChg>
        <pc:spChg chg="add mod">
          <ac:chgData name="Le, VyVy T CTR (USA)" userId="S::vyvy.t.le.ctr@cvr.mil::b966f191-6579-43b8-9cd6-20662e807134" providerId="AD" clId="Web-{7A1839CD-F59B-4E65-8B02-42037D912D3A}" dt="2021-04-12T15:02:45.108" v="68" actId="1076"/>
          <ac:spMkLst>
            <pc:docMk/>
            <pc:sldMk cId="3486981756" sldId="4760"/>
            <ac:spMk id="11" creationId="{5D621F6E-1458-4307-A9B6-1501282A69BE}"/>
          </ac:spMkLst>
        </pc:spChg>
        <pc:spChg chg="add mod">
          <ac:chgData name="Le, VyVy T CTR (USA)" userId="S::vyvy.t.le.ctr@cvr.mil::b966f191-6579-43b8-9cd6-20662e807134" providerId="AD" clId="Web-{7A1839CD-F59B-4E65-8B02-42037D912D3A}" dt="2021-04-12T15:02:45.108" v="69" actId="1076"/>
          <ac:spMkLst>
            <pc:docMk/>
            <pc:sldMk cId="3486981756" sldId="4760"/>
            <ac:spMk id="12" creationId="{51F59B00-CFD0-4C0A-B0C6-F38D812EF008}"/>
          </ac:spMkLst>
        </pc:spChg>
        <pc:spChg chg="add mod">
          <ac:chgData name="Le, VyVy T CTR (USA)" userId="S::vyvy.t.le.ctr@cvr.mil::b966f191-6579-43b8-9cd6-20662e807134" providerId="AD" clId="Web-{7A1839CD-F59B-4E65-8B02-42037D912D3A}" dt="2021-04-12T15:02:45.123" v="70" actId="1076"/>
          <ac:spMkLst>
            <pc:docMk/>
            <pc:sldMk cId="3486981756" sldId="4760"/>
            <ac:spMk id="13" creationId="{152631E3-B008-47B5-9866-529096E0426B}"/>
          </ac:spMkLst>
        </pc:spChg>
      </pc:sldChg>
      <pc:sldChg chg="addSp delSp modSp add mod replId modClrScheme chgLayout">
        <pc:chgData name="Le, VyVy T CTR (USA)" userId="S::vyvy.t.le.ctr@cvr.mil::b966f191-6579-43b8-9cd6-20662e807134" providerId="AD" clId="Web-{7A1839CD-F59B-4E65-8B02-42037D912D3A}" dt="2021-04-12T15:04:24.750" v="112"/>
        <pc:sldMkLst>
          <pc:docMk/>
          <pc:sldMk cId="2228581798" sldId="4761"/>
        </pc:sldMkLst>
        <pc:spChg chg="add del mod ord">
          <ac:chgData name="Le, VyVy T CTR (USA)" userId="S::vyvy.t.le.ctr@cvr.mil::b966f191-6579-43b8-9cd6-20662e807134" providerId="AD" clId="Web-{7A1839CD-F59B-4E65-8B02-42037D912D3A}" dt="2021-04-12T15:03:50.952" v="95"/>
          <ac:spMkLst>
            <pc:docMk/>
            <pc:sldMk cId="2228581798" sldId="4761"/>
            <ac:spMk id="2" creationId="{E60D6774-E62D-4B12-B4AD-7FD634304F33}"/>
          </ac:spMkLst>
        </pc:spChg>
        <pc:spChg chg="add del mod ord">
          <ac:chgData name="Le, VyVy T CTR (USA)" userId="S::vyvy.t.le.ctr@cvr.mil::b966f191-6579-43b8-9cd6-20662e807134" providerId="AD" clId="Web-{7A1839CD-F59B-4E65-8B02-42037D912D3A}" dt="2021-04-12T15:04:08.687" v="110"/>
          <ac:spMkLst>
            <pc:docMk/>
            <pc:sldMk cId="2228581798" sldId="4761"/>
            <ac:spMk id="3" creationId="{5DA48065-9AF6-4997-9205-3799188DFCE6}"/>
          </ac:spMkLst>
        </pc:spChg>
        <pc:spChg chg="add">
          <ac:chgData name="Le, VyVy T CTR (USA)" userId="S::vyvy.t.le.ctr@cvr.mil::b966f191-6579-43b8-9cd6-20662e807134" providerId="AD" clId="Web-{7A1839CD-F59B-4E65-8B02-42037D912D3A}" dt="2021-04-12T15:04:06.031" v="99"/>
          <ac:spMkLst>
            <pc:docMk/>
            <pc:sldMk cId="2228581798" sldId="4761"/>
            <ac:spMk id="4" creationId="{555E3674-61BA-49C0-B958-9C4EFB81789E}"/>
          </ac:spMkLst>
        </pc:spChg>
        <pc:spChg chg="add mod">
          <ac:chgData name="Le, VyVy T CTR (USA)" userId="S::vyvy.t.le.ctr@cvr.mil::b966f191-6579-43b8-9cd6-20662e807134" providerId="AD" clId="Web-{7A1839CD-F59B-4E65-8B02-42037D912D3A}" dt="2021-04-12T15:04:24.750" v="112"/>
          <ac:spMkLst>
            <pc:docMk/>
            <pc:sldMk cId="2228581798" sldId="4761"/>
            <ac:spMk id="5" creationId="{D418C82A-471B-400A-9474-889B555F77AF}"/>
          </ac:spMkLst>
        </pc:spChg>
        <pc:spChg chg="add">
          <ac:chgData name="Le, VyVy T CTR (USA)" userId="S::vyvy.t.le.ctr@cvr.mil::b966f191-6579-43b8-9cd6-20662e807134" providerId="AD" clId="Web-{7A1839CD-F59B-4E65-8B02-42037D912D3A}" dt="2021-04-12T15:04:06.062" v="101"/>
          <ac:spMkLst>
            <pc:docMk/>
            <pc:sldMk cId="2228581798" sldId="4761"/>
            <ac:spMk id="6" creationId="{5773CE0B-922C-4458-8B5C-1FC018413D4E}"/>
          </ac:spMkLst>
        </pc:spChg>
        <pc:spChg chg="mod">
          <ac:chgData name="Le, VyVy T CTR (USA)" userId="S::vyvy.t.le.ctr@cvr.mil::b966f191-6579-43b8-9cd6-20662e807134" providerId="AD" clId="Web-{7A1839CD-F59B-4E65-8B02-42037D912D3A}" dt="2021-04-12T15:03:56.312" v="98" actId="20577"/>
          <ac:spMkLst>
            <pc:docMk/>
            <pc:sldMk cId="2228581798" sldId="4761"/>
            <ac:spMk id="7" creationId="{3E4D7949-2CA2-4C0A-93B6-53E36C2AC9F5}"/>
          </ac:spMkLst>
        </pc:spChg>
        <pc:spChg chg="add">
          <ac:chgData name="Le, VyVy T CTR (USA)" userId="S::vyvy.t.le.ctr@cvr.mil::b966f191-6579-43b8-9cd6-20662e807134" providerId="AD" clId="Web-{7A1839CD-F59B-4E65-8B02-42037D912D3A}" dt="2021-04-12T15:04:06.078" v="102"/>
          <ac:spMkLst>
            <pc:docMk/>
            <pc:sldMk cId="2228581798" sldId="4761"/>
            <ac:spMk id="8" creationId="{45545437-5B3B-4666-B7D7-3E3067C0A23C}"/>
          </ac:spMkLst>
        </pc:spChg>
        <pc:spChg chg="del">
          <ac:chgData name="Le, VyVy T CTR (USA)" userId="S::vyvy.t.le.ctr@cvr.mil::b966f191-6579-43b8-9cd6-20662e807134" providerId="AD" clId="Web-{7A1839CD-F59B-4E65-8B02-42037D912D3A}" dt="2021-04-12T15:03:32.280" v="90"/>
          <ac:spMkLst>
            <pc:docMk/>
            <pc:sldMk cId="2228581798" sldId="4761"/>
            <ac:spMk id="12" creationId="{5036A89C-61F0-4D37-AB65-42054BE9F18B}"/>
          </ac:spMkLst>
        </pc:spChg>
        <pc:spChg chg="del">
          <ac:chgData name="Le, VyVy T CTR (USA)" userId="S::vyvy.t.le.ctr@cvr.mil::b966f191-6579-43b8-9cd6-20662e807134" providerId="AD" clId="Web-{7A1839CD-F59B-4E65-8B02-42037D912D3A}" dt="2021-04-12T15:03:33.546" v="91"/>
          <ac:spMkLst>
            <pc:docMk/>
            <pc:sldMk cId="2228581798" sldId="4761"/>
            <ac:spMk id="13" creationId="{2A2E3E4C-2878-403F-B6B9-7BE63403DA3F}"/>
          </ac:spMkLst>
        </pc:spChg>
        <pc:spChg chg="del mod">
          <ac:chgData name="Le, VyVy T CTR (USA)" userId="S::vyvy.t.le.ctr@cvr.mil::b966f191-6579-43b8-9cd6-20662e807134" providerId="AD" clId="Web-{7A1839CD-F59B-4E65-8B02-42037D912D3A}" dt="2021-04-12T15:03:35.312" v="93"/>
          <ac:spMkLst>
            <pc:docMk/>
            <pc:sldMk cId="2228581798" sldId="4761"/>
            <ac:spMk id="14" creationId="{305CBCD8-22B9-4D82-B648-32BA8CAB3A1D}"/>
          </ac:spMkLst>
        </pc:spChg>
        <pc:spChg chg="add">
          <ac:chgData name="Le, VyVy T CTR (USA)" userId="S::vyvy.t.le.ctr@cvr.mil::b966f191-6579-43b8-9cd6-20662e807134" providerId="AD" clId="Web-{7A1839CD-F59B-4E65-8B02-42037D912D3A}" dt="2021-04-12T15:04:06.093" v="103"/>
          <ac:spMkLst>
            <pc:docMk/>
            <pc:sldMk cId="2228581798" sldId="4761"/>
            <ac:spMk id="18" creationId="{BE2E6CDA-55DD-475A-98D0-8D531AAF86D9}"/>
          </ac:spMkLst>
        </pc:spChg>
        <pc:spChg chg="add">
          <ac:chgData name="Le, VyVy T CTR (USA)" userId="S::vyvy.t.le.ctr@cvr.mil::b966f191-6579-43b8-9cd6-20662e807134" providerId="AD" clId="Web-{7A1839CD-F59B-4E65-8B02-42037D912D3A}" dt="2021-04-12T15:04:06.109" v="104"/>
          <ac:spMkLst>
            <pc:docMk/>
            <pc:sldMk cId="2228581798" sldId="4761"/>
            <ac:spMk id="20" creationId="{6915D131-34A4-4640-A796-14BD23225DD0}"/>
          </ac:spMkLst>
        </pc:spChg>
        <pc:spChg chg="add">
          <ac:chgData name="Le, VyVy T CTR (USA)" userId="S::vyvy.t.le.ctr@cvr.mil::b966f191-6579-43b8-9cd6-20662e807134" providerId="AD" clId="Web-{7A1839CD-F59B-4E65-8B02-42037D912D3A}" dt="2021-04-12T15:04:06.109" v="105"/>
          <ac:spMkLst>
            <pc:docMk/>
            <pc:sldMk cId="2228581798" sldId="4761"/>
            <ac:spMk id="22" creationId="{B9E13F27-B6CB-481A-8FD1-A94FD97AD0F5}"/>
          </ac:spMkLst>
        </pc:spChg>
        <pc:spChg chg="add">
          <ac:chgData name="Le, VyVy T CTR (USA)" userId="S::vyvy.t.le.ctr@cvr.mil::b966f191-6579-43b8-9cd6-20662e807134" providerId="AD" clId="Web-{7A1839CD-F59B-4E65-8B02-42037D912D3A}" dt="2021-04-12T15:04:06.125" v="106"/>
          <ac:spMkLst>
            <pc:docMk/>
            <pc:sldMk cId="2228581798" sldId="4761"/>
            <ac:spMk id="24" creationId="{4AB6D4F0-76B5-4E4E-820E-0F4967E8910B}"/>
          </ac:spMkLst>
        </pc:spChg>
        <pc:spChg chg="add">
          <ac:chgData name="Le, VyVy T CTR (USA)" userId="S::vyvy.t.le.ctr@cvr.mil::b966f191-6579-43b8-9cd6-20662e807134" providerId="AD" clId="Web-{7A1839CD-F59B-4E65-8B02-42037D912D3A}" dt="2021-04-12T15:04:06.140" v="107"/>
          <ac:spMkLst>
            <pc:docMk/>
            <pc:sldMk cId="2228581798" sldId="4761"/>
            <ac:spMk id="26" creationId="{6BFA6246-99B8-43E7-94DD-4E5E7ADFD74C}"/>
          </ac:spMkLst>
        </pc:spChg>
        <pc:spChg chg="add">
          <ac:chgData name="Le, VyVy T CTR (USA)" userId="S::vyvy.t.le.ctr@cvr.mil::b966f191-6579-43b8-9cd6-20662e807134" providerId="AD" clId="Web-{7A1839CD-F59B-4E65-8B02-42037D912D3A}" dt="2021-04-12T15:04:06.156" v="108"/>
          <ac:spMkLst>
            <pc:docMk/>
            <pc:sldMk cId="2228581798" sldId="4761"/>
            <ac:spMk id="28" creationId="{8C1CD362-CDA7-4A31-9DCF-CFB95A0A0528}"/>
          </ac:spMkLst>
        </pc:spChg>
        <pc:spChg chg="add">
          <ac:chgData name="Le, VyVy T CTR (USA)" userId="S::vyvy.t.le.ctr@cvr.mil::b966f191-6579-43b8-9cd6-20662e807134" providerId="AD" clId="Web-{7A1839CD-F59B-4E65-8B02-42037D912D3A}" dt="2021-04-12T15:04:06.171" v="109"/>
          <ac:spMkLst>
            <pc:docMk/>
            <pc:sldMk cId="2228581798" sldId="4761"/>
            <ac:spMk id="30" creationId="{7C483D8C-83F2-4177-8BBA-381687CD6CB9}"/>
          </ac:spMkLst>
        </pc:spChg>
        <pc:picChg chg="del">
          <ac:chgData name="Le, VyVy T CTR (USA)" userId="S::vyvy.t.le.ctr@cvr.mil::b966f191-6579-43b8-9cd6-20662e807134" providerId="AD" clId="Web-{7A1839CD-F59B-4E65-8B02-42037D912D3A}" dt="2021-04-12T15:03:26.389" v="89"/>
          <ac:picMkLst>
            <pc:docMk/>
            <pc:sldMk cId="2228581798" sldId="4761"/>
            <ac:picMk id="9" creationId="{752929B8-4794-467F-AEFA-A9375F1A42EC}"/>
          </ac:picMkLst>
        </pc:picChg>
      </pc:sldChg>
    </pc:docChg>
  </pc:docChgLst>
  <pc:docChgLst>
    <pc:chgData name="Le, VyVy T CTR (USA)" userId="S::vyvy.t.le.ctr@cvr.mil::b966f191-6579-43b8-9cd6-20662e807134" providerId="AD" clId="Web-{22A1D31D-BD97-4D06-8D64-BED6B6C54250}"/>
    <pc:docChg chg="sldOrd">
      <pc:chgData name="Le, VyVy T CTR (USA)" userId="S::vyvy.t.le.ctr@cvr.mil::b966f191-6579-43b8-9cd6-20662e807134" providerId="AD" clId="Web-{22A1D31D-BD97-4D06-8D64-BED6B6C54250}" dt="2021-04-12T16:53:03.614" v="18"/>
      <pc:docMkLst>
        <pc:docMk/>
      </pc:docMkLst>
      <pc:sldChg chg="addCm modCm">
        <pc:chgData name="Le, VyVy T CTR (USA)" userId="S::vyvy.t.le.ctr@cvr.mil::b966f191-6579-43b8-9cd6-20662e807134" providerId="AD" clId="Web-{22A1D31D-BD97-4D06-8D64-BED6B6C54250}" dt="2021-04-12T16:52:20.767" v="17"/>
        <pc:sldMkLst>
          <pc:docMk/>
          <pc:sldMk cId="1014975661" sldId="4733"/>
        </pc:sldMkLst>
      </pc:sldChg>
      <pc:sldChg chg="addCm modCm">
        <pc:chgData name="Le, VyVy T CTR (USA)" userId="S::vyvy.t.le.ctr@cvr.mil::b966f191-6579-43b8-9cd6-20662e807134" providerId="AD" clId="Web-{22A1D31D-BD97-4D06-8D64-BED6B6C54250}" dt="2021-04-12T16:53:03.614" v="18"/>
        <pc:sldMkLst>
          <pc:docMk/>
          <pc:sldMk cId="338160748" sldId="4750"/>
        </pc:sldMkLst>
      </pc:sldChg>
      <pc:sldChg chg="addCm modCm">
        <pc:chgData name="Le, VyVy T CTR (USA)" userId="S::vyvy.t.le.ctr@cvr.mil::b966f191-6579-43b8-9cd6-20662e807134" providerId="AD" clId="Web-{22A1D31D-BD97-4D06-8D64-BED6B6C54250}" dt="2021-04-12T16:51:20.809" v="15"/>
        <pc:sldMkLst>
          <pc:docMk/>
          <pc:sldMk cId="3922819310" sldId="4755"/>
        </pc:sldMkLst>
      </pc:sldChg>
      <pc:sldChg chg="addCm modCm">
        <pc:chgData name="Le, VyVy T CTR (USA)" userId="S::vyvy.t.le.ctr@cvr.mil::b966f191-6579-43b8-9cd6-20662e807134" providerId="AD" clId="Web-{22A1D31D-BD97-4D06-8D64-BED6B6C54250}" dt="2021-04-12T16:51:40.826" v="16"/>
        <pc:sldMkLst>
          <pc:docMk/>
          <pc:sldMk cId="3431795103" sldId="4757"/>
        </pc:sldMkLst>
      </pc:sldChg>
      <pc:sldChg chg="ord">
        <pc:chgData name="Le, VyVy T CTR (USA)" userId="S::vyvy.t.le.ctr@cvr.mil::b966f191-6579-43b8-9cd6-20662e807134" providerId="AD" clId="Web-{22A1D31D-BD97-4D06-8D64-BED6B6C54250}" dt="2021-04-12T15:53:42.844" v="2"/>
        <pc:sldMkLst>
          <pc:docMk/>
          <pc:sldMk cId="2228581798" sldId="4761"/>
        </pc:sldMkLst>
      </pc:sldChg>
    </pc:docChg>
  </pc:docChgLst>
  <pc:docChgLst>
    <pc:chgData name="Le, VyVy T CTR (USA)" userId="S::vyvy.t.le.ctr@cvr.mil::b966f191-6579-43b8-9cd6-20662e807134" providerId="AD" clId="Web-{65E0F8A4-AAC9-46E5-95B1-A981D5F5881C}"/>
    <pc:docChg chg="">
      <pc:chgData name="Le, VyVy T CTR (USA)" userId="S::vyvy.t.le.ctr@cvr.mil::b966f191-6579-43b8-9cd6-20662e807134" providerId="AD" clId="Web-{65E0F8A4-AAC9-46E5-95B1-A981D5F5881C}" dt="2021-04-12T17:51:27.915" v="6"/>
      <pc:docMkLst>
        <pc:docMk/>
      </pc:docMkLst>
      <pc:sldChg chg="delCm">
        <pc:chgData name="Le, VyVy T CTR (USA)" userId="S::vyvy.t.le.ctr@cvr.mil::b966f191-6579-43b8-9cd6-20662e807134" providerId="AD" clId="Web-{65E0F8A4-AAC9-46E5-95B1-A981D5F5881C}" dt="2021-04-12T17:45:35.288" v="3"/>
        <pc:sldMkLst>
          <pc:docMk/>
          <pc:sldMk cId="1014975661" sldId="4733"/>
        </pc:sldMkLst>
      </pc:sldChg>
      <pc:sldChg chg="addCm delCm modCm">
        <pc:chgData name="Le, VyVy T CTR (USA)" userId="S::vyvy.t.le.ctr@cvr.mil::b966f191-6579-43b8-9cd6-20662e807134" providerId="AD" clId="Web-{65E0F8A4-AAC9-46E5-95B1-A981D5F5881C}" dt="2021-04-12T17:51:27.915" v="6"/>
        <pc:sldMkLst>
          <pc:docMk/>
          <pc:sldMk cId="338160748" sldId="4750"/>
        </pc:sldMkLst>
      </pc:sldChg>
      <pc:sldChg chg="modCm">
        <pc:chgData name="Le, VyVy T CTR (USA)" userId="S::vyvy.t.le.ctr@cvr.mil::b966f191-6579-43b8-9cd6-20662e807134" providerId="AD" clId="Web-{65E0F8A4-AAC9-46E5-95B1-A981D5F5881C}" dt="2021-04-12T17:27:48.749" v="0"/>
        <pc:sldMkLst>
          <pc:docMk/>
          <pc:sldMk cId="3922819310" sldId="4755"/>
        </pc:sldMkLst>
      </pc:sldChg>
      <pc:sldChg chg="modCm">
        <pc:chgData name="Le, VyVy T CTR (USA)" userId="S::vyvy.t.le.ctr@cvr.mil::b966f191-6579-43b8-9cd6-20662e807134" providerId="AD" clId="Web-{65E0F8A4-AAC9-46E5-95B1-A981D5F5881C}" dt="2021-04-12T17:28:14.187" v="1"/>
        <pc:sldMkLst>
          <pc:docMk/>
          <pc:sldMk cId="3431795103" sldId="4757"/>
        </pc:sldMkLst>
      </pc:sldChg>
    </pc:docChg>
  </pc:docChgLst>
  <pc:docChgLst>
    <pc:chgData name="Le, VyVy T CTR (USA)" userId="S::vyvy.t.le.ctr@cvr.mil::b966f191-6579-43b8-9cd6-20662e807134" providerId="AD" clId="Web-{B2D15FD1-1678-4548-B3D0-71A1C7078376}"/>
    <pc:docChg chg="addSld modSld modSection">
      <pc:chgData name="Le, VyVy T CTR (USA)" userId="S::vyvy.t.le.ctr@cvr.mil::b966f191-6579-43b8-9cd6-20662e807134" providerId="AD" clId="Web-{B2D15FD1-1678-4548-B3D0-71A1C7078376}" dt="2021-04-12T14:50:31.580" v="5"/>
      <pc:docMkLst>
        <pc:docMk/>
      </pc:docMkLst>
      <pc:sldChg chg="addSp delSp modSp new">
        <pc:chgData name="Le, VyVy T CTR (USA)" userId="S::vyvy.t.le.ctr@cvr.mil::b966f191-6579-43b8-9cd6-20662e807134" providerId="AD" clId="Web-{B2D15FD1-1678-4548-B3D0-71A1C7078376}" dt="2021-04-12T14:50:31.580" v="5"/>
        <pc:sldMkLst>
          <pc:docMk/>
          <pc:sldMk cId="3486981756" sldId="4760"/>
        </pc:sldMkLst>
        <pc:spChg chg="del">
          <ac:chgData name="Le, VyVy T CTR (USA)" userId="S::vyvy.t.le.ctr@cvr.mil::b966f191-6579-43b8-9cd6-20662e807134" providerId="AD" clId="Web-{B2D15FD1-1678-4548-B3D0-71A1C7078376}" dt="2021-04-12T14:50:19.861" v="1"/>
          <ac:spMkLst>
            <pc:docMk/>
            <pc:sldMk cId="3486981756" sldId="4760"/>
            <ac:spMk id="3" creationId="{8775CD3D-032E-44EC-9930-52002E3848AA}"/>
          </ac:spMkLst>
        </pc:spChg>
        <pc:picChg chg="add del mod">
          <ac:chgData name="Le, VyVy T CTR (USA)" userId="S::vyvy.t.le.ctr@cvr.mil::b966f191-6579-43b8-9cd6-20662e807134" providerId="AD" clId="Web-{B2D15FD1-1678-4548-B3D0-71A1C7078376}" dt="2021-04-12T14:50:23.220" v="3"/>
          <ac:picMkLst>
            <pc:docMk/>
            <pc:sldMk cId="3486981756" sldId="4760"/>
            <ac:picMk id="4" creationId="{1750FE9C-255A-4ACE-9C46-497EFF02FEEE}"/>
          </ac:picMkLst>
        </pc:picChg>
        <pc:picChg chg="add del mod">
          <ac:chgData name="Le, VyVy T CTR (USA)" userId="S::vyvy.t.le.ctr@cvr.mil::b966f191-6579-43b8-9cd6-20662e807134" providerId="AD" clId="Web-{B2D15FD1-1678-4548-B3D0-71A1C7078376}" dt="2021-04-12T14:50:31.580" v="5"/>
          <ac:picMkLst>
            <pc:docMk/>
            <pc:sldMk cId="3486981756" sldId="4760"/>
            <ac:picMk id="5" creationId="{1B716302-B53E-4454-A999-C3B94D26399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0" y="5"/>
            <a:ext cx="3036888" cy="461963"/>
          </a:xfrm>
          <a:prstGeom prst="rect">
            <a:avLst/>
          </a:prstGeom>
          <a:noFill/>
          <a:ln w="9525">
            <a:noFill/>
            <a:miter lim="800000"/>
            <a:headEnd/>
            <a:tailEnd/>
          </a:ln>
        </p:spPr>
        <p:txBody>
          <a:bodyPr vert="horz" wrap="square" lIns="92249" tIns="46123" rIns="92249" bIns="46123" numCol="1" anchor="t" anchorCtr="0" compatLnSpc="1">
            <a:prstTxWarp prst="textNoShape">
              <a:avLst/>
            </a:prstTxWarp>
          </a:bodyPr>
          <a:lstStyle>
            <a:lvl1pPr algn="l">
              <a:defRPr sz="1200">
                <a:latin typeface="Arial" charset="0"/>
                <a:cs typeface="Arial" charset="0"/>
              </a:defRPr>
            </a:lvl1pPr>
          </a:lstStyle>
          <a:p>
            <a:pPr>
              <a:defRPr/>
            </a:pPr>
            <a:endParaRPr lang="en-US" dirty="0"/>
          </a:p>
        </p:txBody>
      </p:sp>
      <p:sp>
        <p:nvSpPr>
          <p:cNvPr id="182275" name="Rectangle 3"/>
          <p:cNvSpPr>
            <a:spLocks noGrp="1" noChangeArrowheads="1"/>
          </p:cNvSpPr>
          <p:nvPr>
            <p:ph type="dt" sz="quarter" idx="1"/>
          </p:nvPr>
        </p:nvSpPr>
        <p:spPr bwMode="auto">
          <a:xfrm>
            <a:off x="3971925" y="5"/>
            <a:ext cx="3036888" cy="461963"/>
          </a:xfrm>
          <a:prstGeom prst="rect">
            <a:avLst/>
          </a:prstGeom>
          <a:noFill/>
          <a:ln w="9525">
            <a:noFill/>
            <a:miter lim="800000"/>
            <a:headEnd/>
            <a:tailEnd/>
          </a:ln>
        </p:spPr>
        <p:txBody>
          <a:bodyPr vert="horz" wrap="square" lIns="92249" tIns="46123" rIns="92249" bIns="46123" numCol="1" anchor="t" anchorCtr="0" compatLnSpc="1">
            <a:prstTxWarp prst="textNoShape">
              <a:avLst/>
            </a:prstTxWarp>
          </a:bodyPr>
          <a:lstStyle>
            <a:lvl1pPr algn="r">
              <a:defRPr sz="1200">
                <a:latin typeface="Arial" charset="0"/>
                <a:cs typeface="Arial" charset="0"/>
              </a:defRPr>
            </a:lvl1pPr>
          </a:lstStyle>
          <a:p>
            <a:pPr>
              <a:defRPr/>
            </a:pPr>
            <a:endParaRPr lang="en-US" dirty="0"/>
          </a:p>
        </p:txBody>
      </p:sp>
      <p:sp>
        <p:nvSpPr>
          <p:cNvPr id="182276" name="Rectangle 4"/>
          <p:cNvSpPr>
            <a:spLocks noGrp="1" noChangeArrowheads="1"/>
          </p:cNvSpPr>
          <p:nvPr>
            <p:ph type="ftr" sz="quarter" idx="2"/>
          </p:nvPr>
        </p:nvSpPr>
        <p:spPr bwMode="auto">
          <a:xfrm>
            <a:off x="0" y="8832852"/>
            <a:ext cx="3036888" cy="461963"/>
          </a:xfrm>
          <a:prstGeom prst="rect">
            <a:avLst/>
          </a:prstGeom>
          <a:noFill/>
          <a:ln w="9525">
            <a:noFill/>
            <a:miter lim="800000"/>
            <a:headEnd/>
            <a:tailEnd/>
          </a:ln>
        </p:spPr>
        <p:txBody>
          <a:bodyPr vert="horz" wrap="square" lIns="92249" tIns="46123" rIns="92249" bIns="46123" numCol="1" anchor="b" anchorCtr="0" compatLnSpc="1">
            <a:prstTxWarp prst="textNoShape">
              <a:avLst/>
            </a:prstTxWarp>
          </a:bodyPr>
          <a:lstStyle>
            <a:lvl1pPr algn="l">
              <a:defRPr sz="1200">
                <a:latin typeface="Arial" charset="0"/>
                <a:cs typeface="Arial" charset="0"/>
              </a:defRPr>
            </a:lvl1pPr>
          </a:lstStyle>
          <a:p>
            <a:pPr>
              <a:defRPr/>
            </a:pPr>
            <a:endParaRPr lang="en-US" dirty="0"/>
          </a:p>
        </p:txBody>
      </p:sp>
      <p:sp>
        <p:nvSpPr>
          <p:cNvPr id="182277" name="Rectangle 5"/>
          <p:cNvSpPr>
            <a:spLocks noGrp="1" noChangeArrowheads="1"/>
          </p:cNvSpPr>
          <p:nvPr>
            <p:ph type="sldNum" sz="quarter" idx="3"/>
          </p:nvPr>
        </p:nvSpPr>
        <p:spPr bwMode="auto">
          <a:xfrm>
            <a:off x="3971925" y="8832852"/>
            <a:ext cx="3036888" cy="461963"/>
          </a:xfrm>
          <a:prstGeom prst="rect">
            <a:avLst/>
          </a:prstGeom>
          <a:noFill/>
          <a:ln w="9525">
            <a:noFill/>
            <a:miter lim="800000"/>
            <a:headEnd/>
            <a:tailEnd/>
          </a:ln>
        </p:spPr>
        <p:txBody>
          <a:bodyPr vert="horz" wrap="square" lIns="92249" tIns="46123" rIns="92249" bIns="46123" numCol="1" anchor="b" anchorCtr="0" compatLnSpc="1">
            <a:prstTxWarp prst="textNoShape">
              <a:avLst/>
            </a:prstTxWarp>
          </a:bodyPr>
          <a:lstStyle>
            <a:lvl1pPr algn="r">
              <a:defRPr sz="1200">
                <a:latin typeface="Arial" charset="0"/>
                <a:cs typeface="Arial" charset="0"/>
              </a:defRPr>
            </a:lvl1pPr>
          </a:lstStyle>
          <a:p>
            <a:pPr>
              <a:defRPr/>
            </a:pPr>
            <a:fld id="{AAEDEB0E-A32C-4FD8-8756-A66FB33DEFF4}" type="slidenum">
              <a:rPr lang="en-US"/>
              <a:pPr>
                <a:defRPr/>
              </a:pPr>
              <a:t>‹#›</a:t>
            </a:fld>
            <a:endParaRPr lang="en-US" dirty="0"/>
          </a:p>
        </p:txBody>
      </p:sp>
    </p:spTree>
    <p:extLst>
      <p:ext uri="{BB962C8B-B14F-4D97-AF65-F5344CB8AC3E}">
        <p14:creationId xmlns:p14="http://schemas.microsoft.com/office/powerpoint/2010/main" val="3302737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5"/>
            <a:ext cx="3036888" cy="460375"/>
          </a:xfrm>
          <a:prstGeom prst="rect">
            <a:avLst/>
          </a:prstGeom>
          <a:noFill/>
          <a:ln w="9525">
            <a:noFill/>
            <a:miter lim="800000"/>
            <a:headEnd/>
            <a:tailEnd/>
          </a:ln>
        </p:spPr>
        <p:txBody>
          <a:bodyPr vert="horz" wrap="square" lIns="93125" tIns="46562" rIns="93125" bIns="46562" numCol="1" anchor="t" anchorCtr="0" compatLnSpc="1">
            <a:prstTxWarp prst="textNoShape">
              <a:avLst/>
            </a:prstTxWarp>
          </a:bodyPr>
          <a:lstStyle>
            <a:lvl1pPr algn="l" defTabSz="929941">
              <a:defRPr sz="1200">
                <a:latin typeface="Arial" charset="0"/>
                <a:cs typeface="Arial" charset="0"/>
              </a:defRPr>
            </a:lvl1pPr>
          </a:lstStyle>
          <a:p>
            <a:pPr>
              <a:defRPr/>
            </a:pPr>
            <a:endParaRPr lang="en-US" dirty="0"/>
          </a:p>
        </p:txBody>
      </p:sp>
      <p:sp>
        <p:nvSpPr>
          <p:cNvPr id="4099" name="Rectangle 3"/>
          <p:cNvSpPr>
            <a:spLocks noGrp="1" noChangeArrowheads="1"/>
          </p:cNvSpPr>
          <p:nvPr>
            <p:ph type="dt" idx="1"/>
          </p:nvPr>
        </p:nvSpPr>
        <p:spPr bwMode="auto">
          <a:xfrm>
            <a:off x="3971925" y="5"/>
            <a:ext cx="3036888" cy="460375"/>
          </a:xfrm>
          <a:prstGeom prst="rect">
            <a:avLst/>
          </a:prstGeom>
          <a:noFill/>
          <a:ln w="9525">
            <a:noFill/>
            <a:miter lim="800000"/>
            <a:headEnd/>
            <a:tailEnd/>
          </a:ln>
        </p:spPr>
        <p:txBody>
          <a:bodyPr vert="horz" wrap="square" lIns="93125" tIns="46562" rIns="93125" bIns="46562" numCol="1" anchor="t" anchorCtr="0" compatLnSpc="1">
            <a:prstTxWarp prst="textNoShape">
              <a:avLst/>
            </a:prstTxWarp>
          </a:bodyPr>
          <a:lstStyle>
            <a:lvl1pPr algn="r" defTabSz="929941">
              <a:defRPr sz="1200">
                <a:latin typeface="Arial" charset="0"/>
                <a:cs typeface="Arial" charset="0"/>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409575" y="698500"/>
            <a:ext cx="6202363"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678" y="4416431"/>
            <a:ext cx="5607051" cy="4181475"/>
          </a:xfrm>
          <a:prstGeom prst="rect">
            <a:avLst/>
          </a:prstGeom>
          <a:noFill/>
          <a:ln w="9525">
            <a:noFill/>
            <a:miter lim="800000"/>
            <a:headEnd/>
            <a:tailEnd/>
          </a:ln>
        </p:spPr>
        <p:txBody>
          <a:bodyPr vert="horz" wrap="square" lIns="93125" tIns="46562" rIns="93125" bIns="465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4443"/>
            <a:ext cx="3036888" cy="460375"/>
          </a:xfrm>
          <a:prstGeom prst="rect">
            <a:avLst/>
          </a:prstGeom>
          <a:noFill/>
          <a:ln w="9525">
            <a:noFill/>
            <a:miter lim="800000"/>
            <a:headEnd/>
            <a:tailEnd/>
          </a:ln>
        </p:spPr>
        <p:txBody>
          <a:bodyPr vert="horz" wrap="square" lIns="93125" tIns="46562" rIns="93125" bIns="46562" numCol="1" anchor="b" anchorCtr="0" compatLnSpc="1">
            <a:prstTxWarp prst="textNoShape">
              <a:avLst/>
            </a:prstTxWarp>
          </a:bodyPr>
          <a:lstStyle>
            <a:lvl1pPr algn="l" defTabSz="929941">
              <a:defRPr sz="1200">
                <a:latin typeface="Arial" charset="0"/>
                <a:cs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3971925" y="8834443"/>
            <a:ext cx="3036888" cy="460375"/>
          </a:xfrm>
          <a:prstGeom prst="rect">
            <a:avLst/>
          </a:prstGeom>
          <a:noFill/>
          <a:ln w="9525">
            <a:noFill/>
            <a:miter lim="800000"/>
            <a:headEnd/>
            <a:tailEnd/>
          </a:ln>
        </p:spPr>
        <p:txBody>
          <a:bodyPr vert="horz" wrap="square" lIns="93125" tIns="46562" rIns="93125" bIns="46562" numCol="1" anchor="b" anchorCtr="0" compatLnSpc="1">
            <a:prstTxWarp prst="textNoShape">
              <a:avLst/>
            </a:prstTxWarp>
          </a:bodyPr>
          <a:lstStyle>
            <a:lvl1pPr algn="r" defTabSz="929941">
              <a:defRPr sz="1200">
                <a:latin typeface="Arial" charset="0"/>
                <a:cs typeface="Arial" charset="0"/>
              </a:defRPr>
            </a:lvl1pPr>
          </a:lstStyle>
          <a:p>
            <a:pPr>
              <a:defRPr/>
            </a:pPr>
            <a:fld id="{0DFC4389-B312-40F9-8767-8CBFC01CCDD8}" type="slidenum">
              <a:rPr lang="en-US"/>
              <a:pPr>
                <a:defRPr/>
              </a:pPr>
              <a:t>‹#›</a:t>
            </a:fld>
            <a:endParaRPr lang="en-US" dirty="0"/>
          </a:p>
        </p:txBody>
      </p:sp>
    </p:spTree>
    <p:extLst>
      <p:ext uri="{BB962C8B-B14F-4D97-AF65-F5344CB8AC3E}">
        <p14:creationId xmlns:p14="http://schemas.microsoft.com/office/powerpoint/2010/main" val="4278451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FC4389-B312-40F9-8767-8CBFC01CCDD8}" type="slidenum">
              <a:rPr lang="en-US" smtClean="0"/>
              <a:pPr>
                <a:defRPr/>
              </a:pPr>
              <a:t>0</a:t>
            </a:fld>
            <a:endParaRPr lang="en-US" dirty="0"/>
          </a:p>
        </p:txBody>
      </p:sp>
    </p:spTree>
    <p:extLst>
      <p:ext uri="{BB962C8B-B14F-4D97-AF65-F5344CB8AC3E}">
        <p14:creationId xmlns:p14="http://schemas.microsoft.com/office/powerpoint/2010/main" val="3536630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FC4389-B312-40F9-8767-8CBFC01CCDD8}" type="slidenum">
              <a:rPr lang="en-US" smtClean="0"/>
              <a:pPr>
                <a:defRPr/>
              </a:pPr>
              <a:t>9</a:t>
            </a:fld>
            <a:endParaRPr lang="en-US" dirty="0"/>
          </a:p>
        </p:txBody>
      </p:sp>
    </p:spTree>
    <p:extLst>
      <p:ext uri="{BB962C8B-B14F-4D97-AF65-F5344CB8AC3E}">
        <p14:creationId xmlns:p14="http://schemas.microsoft.com/office/powerpoint/2010/main" val="3998715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FC4389-B312-40F9-8767-8CBFC01CCDD8}" type="slidenum">
              <a:rPr lang="en-US" smtClean="0"/>
              <a:pPr>
                <a:defRPr/>
              </a:pPr>
              <a:t>10</a:t>
            </a:fld>
            <a:endParaRPr lang="en-US" dirty="0"/>
          </a:p>
        </p:txBody>
      </p:sp>
    </p:spTree>
    <p:extLst>
      <p:ext uri="{BB962C8B-B14F-4D97-AF65-F5344CB8AC3E}">
        <p14:creationId xmlns:p14="http://schemas.microsoft.com/office/powerpoint/2010/main" val="3847809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DFC4389-B312-40F9-8767-8CBFC01CCDD8}" type="slidenum">
              <a:rPr lang="en-US" smtClean="0"/>
              <a:pPr>
                <a:defRPr/>
              </a:pPr>
              <a:t>11</a:t>
            </a:fld>
            <a:endParaRPr lang="en-US" dirty="0"/>
          </a:p>
        </p:txBody>
      </p:sp>
    </p:spTree>
    <p:extLst>
      <p:ext uri="{BB962C8B-B14F-4D97-AF65-F5344CB8AC3E}">
        <p14:creationId xmlns:p14="http://schemas.microsoft.com/office/powerpoint/2010/main" val="600197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DFC4389-B312-40F9-8767-8CBFC01CCDD8}" type="slidenum">
              <a:rPr lang="en-US" smtClean="0"/>
              <a:pPr>
                <a:defRPr/>
              </a:pPr>
              <a:t>12</a:t>
            </a:fld>
            <a:endParaRPr lang="en-US" dirty="0"/>
          </a:p>
        </p:txBody>
      </p:sp>
    </p:spTree>
    <p:extLst>
      <p:ext uri="{BB962C8B-B14F-4D97-AF65-F5344CB8AC3E}">
        <p14:creationId xmlns:p14="http://schemas.microsoft.com/office/powerpoint/2010/main" val="2870852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8475"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576" fontAlgn="auto">
              <a:spcBef>
                <a:spcPts val="0"/>
              </a:spcBef>
              <a:spcAft>
                <a:spcPts val="0"/>
              </a:spcAft>
              <a:defRPr/>
            </a:pPr>
            <a:fld id="{FF8DDE1E-E2AA-4663-A8B7-DB07F08A0C73}" type="slidenum">
              <a:rPr lang="en-US">
                <a:solidFill>
                  <a:prstClr val="black"/>
                </a:solidFill>
                <a:latin typeface="Calibri" panose="020F0502020204030204"/>
                <a:cs typeface="+mn-cs"/>
              </a:rPr>
              <a:pPr defTabSz="913576" fontAlgn="auto">
                <a:spcBef>
                  <a:spcPts val="0"/>
                </a:spcBef>
                <a:spcAft>
                  <a:spcPts val="0"/>
                </a:spcAft>
                <a:defRPr/>
              </a:pPr>
              <a:t>14</a:t>
            </a:fld>
            <a:endParaRPr lang="en-US" dirty="0">
              <a:solidFill>
                <a:prstClr val="black"/>
              </a:solidFill>
              <a:latin typeface="Calibri" panose="020F0502020204030204"/>
              <a:cs typeface="+mn-cs"/>
            </a:endParaRPr>
          </a:p>
        </p:txBody>
      </p:sp>
    </p:spTree>
    <p:extLst>
      <p:ext uri="{BB962C8B-B14F-4D97-AF65-F5344CB8AC3E}">
        <p14:creationId xmlns:p14="http://schemas.microsoft.com/office/powerpoint/2010/main" val="1722154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FC4389-B312-40F9-8767-8CBFC01CCDD8}" type="slidenum">
              <a:rPr lang="en-US" smtClean="0"/>
              <a:pPr>
                <a:defRPr/>
              </a:pPr>
              <a:t>1</a:t>
            </a:fld>
            <a:endParaRPr lang="en-US" dirty="0"/>
          </a:p>
        </p:txBody>
      </p:sp>
    </p:spTree>
    <p:extLst>
      <p:ext uri="{BB962C8B-B14F-4D97-AF65-F5344CB8AC3E}">
        <p14:creationId xmlns:p14="http://schemas.microsoft.com/office/powerpoint/2010/main" val="130510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FC4389-B312-40F9-8767-8CBFC01CCDD8}" type="slidenum">
              <a:rPr lang="en-US" smtClean="0"/>
              <a:pPr>
                <a:defRPr/>
              </a:pPr>
              <a:t>2</a:t>
            </a:fld>
            <a:endParaRPr lang="en-US" dirty="0"/>
          </a:p>
        </p:txBody>
      </p:sp>
    </p:spTree>
    <p:extLst>
      <p:ext uri="{BB962C8B-B14F-4D97-AF65-F5344CB8AC3E}">
        <p14:creationId xmlns:p14="http://schemas.microsoft.com/office/powerpoint/2010/main" val="895103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660" marR="33547">
              <a:tabLst>
                <a:tab pos="184827" algn="l"/>
              </a:tabLst>
            </a:pP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0DFC4389-B312-40F9-8767-8CBFC01CCDD8}" type="slidenum">
              <a:rPr lang="en-US" smtClean="0"/>
              <a:pPr>
                <a:defRPr/>
              </a:pPr>
              <a:t>3</a:t>
            </a:fld>
            <a:endParaRPr lang="en-US" dirty="0"/>
          </a:p>
        </p:txBody>
      </p:sp>
    </p:spTree>
    <p:extLst>
      <p:ext uri="{BB962C8B-B14F-4D97-AF65-F5344CB8AC3E}">
        <p14:creationId xmlns:p14="http://schemas.microsoft.com/office/powerpoint/2010/main" val="1180039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660" marR="33547">
              <a:tabLst>
                <a:tab pos="184827" algn="l"/>
              </a:tabLst>
            </a:pP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0DFC4389-B312-40F9-8767-8CBFC01CCDD8}" type="slidenum">
              <a:rPr lang="en-US" smtClean="0"/>
              <a:pPr>
                <a:defRPr/>
              </a:pPr>
              <a:t>4</a:t>
            </a:fld>
            <a:endParaRPr lang="en-US" dirty="0"/>
          </a:p>
        </p:txBody>
      </p:sp>
    </p:spTree>
    <p:extLst>
      <p:ext uri="{BB962C8B-B14F-4D97-AF65-F5344CB8AC3E}">
        <p14:creationId xmlns:p14="http://schemas.microsoft.com/office/powerpoint/2010/main" val="2823871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FC4389-B312-40F9-8767-8CBFC01CCDD8}" type="slidenum">
              <a:rPr lang="en-US" smtClean="0"/>
              <a:pPr>
                <a:defRPr/>
              </a:pPr>
              <a:t>5</a:t>
            </a:fld>
            <a:endParaRPr lang="en-US" dirty="0"/>
          </a:p>
        </p:txBody>
      </p:sp>
    </p:spTree>
    <p:extLst>
      <p:ext uri="{BB962C8B-B14F-4D97-AF65-F5344CB8AC3E}">
        <p14:creationId xmlns:p14="http://schemas.microsoft.com/office/powerpoint/2010/main" val="1032368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362B5-40DE-4589-9954-B3350A830A84}" type="slidenum">
              <a:rPr lang="en-US" smtClean="0"/>
              <a:t>6</a:t>
            </a:fld>
            <a:endParaRPr lang="en-US" dirty="0"/>
          </a:p>
        </p:txBody>
      </p:sp>
    </p:spTree>
    <p:extLst>
      <p:ext uri="{BB962C8B-B14F-4D97-AF65-F5344CB8AC3E}">
        <p14:creationId xmlns:p14="http://schemas.microsoft.com/office/powerpoint/2010/main" val="4200635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431" rtl="0" eaLnBrk="1" fontAlgn="base" latinLnBrk="0" hangingPunct="1">
              <a:lnSpc>
                <a:spcPct val="100000"/>
              </a:lnSpc>
              <a:spcBef>
                <a:spcPct val="0"/>
              </a:spcBef>
              <a:spcAft>
                <a:spcPct val="0"/>
              </a:spcAft>
              <a:buClrTx/>
              <a:buSzTx/>
              <a:buFontTx/>
              <a:buNone/>
              <a:tabLst/>
              <a:defRPr/>
            </a:pPr>
            <a:fld id="{0DFC4389-B312-40F9-8767-8CBFC01CCDD8}"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431"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9162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FC4389-B312-40F9-8767-8CBFC01CCDD8}" type="slidenum">
              <a:rPr lang="en-US" smtClean="0"/>
              <a:pPr>
                <a:defRPr/>
              </a:pPr>
              <a:t>8</a:t>
            </a:fld>
            <a:endParaRPr lang="en-US" dirty="0"/>
          </a:p>
        </p:txBody>
      </p:sp>
    </p:spTree>
    <p:extLst>
      <p:ext uri="{BB962C8B-B14F-4D97-AF65-F5344CB8AC3E}">
        <p14:creationId xmlns:p14="http://schemas.microsoft.com/office/powerpoint/2010/main" val="3553459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AcnStamp_ID_1033" hidden="1"/>
          <p:cNvSpPr>
            <a:spLocks noChangeArrowheads="1"/>
          </p:cNvSpPr>
          <p:nvPr userDrawn="1">
            <p:custDataLst>
              <p:tags r:id="rId1"/>
            </p:custDataLst>
          </p:nvPr>
        </p:nvSpPr>
        <p:spPr bwMode="gray">
          <a:xfrm>
            <a:off x="11194997" y="219075"/>
            <a:ext cx="607538" cy="26674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5400" rIns="0" bIns="25400">
            <a:spAutoFit/>
          </a:bodyPr>
          <a:lstStyle/>
          <a:p>
            <a:pPr algn="r"/>
            <a:r>
              <a:rPr lang="en-US" sz="1400" b="1" dirty="0"/>
              <a:t>DRAFT</a:t>
            </a:r>
          </a:p>
        </p:txBody>
      </p:sp>
      <p:cxnSp>
        <p:nvCxnSpPr>
          <p:cNvPr id="7" name="AcnStpConnector_ID_1034" hidden="1"/>
          <p:cNvCxnSpPr>
            <a:cxnSpLocks noChangeShapeType="1"/>
          </p:cNvCxnSpPr>
          <p:nvPr userDrawn="1">
            <p:custDataLst>
              <p:tags r:id="rId2"/>
            </p:custDataLst>
          </p:nvPr>
        </p:nvCxnSpPr>
        <p:spPr bwMode="gray">
          <a:xfrm>
            <a:off x="11000317" y="219075"/>
            <a:ext cx="80221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AcnStpConnector_ID_1035" hidden="1"/>
          <p:cNvCxnSpPr>
            <a:cxnSpLocks noChangeShapeType="1"/>
          </p:cNvCxnSpPr>
          <p:nvPr userDrawn="1">
            <p:custDataLst>
              <p:tags r:id="rId3"/>
            </p:custDataLst>
          </p:nvPr>
        </p:nvCxnSpPr>
        <p:spPr bwMode="gray">
          <a:xfrm>
            <a:off x="11000317" y="482600"/>
            <a:ext cx="80221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3" name="Rectangle 22">
            <a:extLst>
              <a:ext uri="{FF2B5EF4-FFF2-40B4-BE49-F238E27FC236}">
                <a16:creationId xmlns:a16="http://schemas.microsoft.com/office/drawing/2014/main" id="{D1F37E19-6372-4A0D-A195-2312B3DDB462}"/>
              </a:ext>
            </a:extLst>
          </p:cNvPr>
          <p:cNvSpPr/>
          <p:nvPr userDrawn="1"/>
        </p:nvSpPr>
        <p:spPr bwMode="auto">
          <a:xfrm>
            <a:off x="3" y="6476612"/>
            <a:ext cx="12191999" cy="381388"/>
          </a:xfrm>
          <a:prstGeom prst="rect">
            <a:avLst/>
          </a:prstGeom>
          <a:solidFill>
            <a:srgbClr val="03397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p:txBody>
      </p:sp>
      <p:sp>
        <p:nvSpPr>
          <p:cNvPr id="24" name="Title Placeholder 1">
            <a:extLst>
              <a:ext uri="{FF2B5EF4-FFF2-40B4-BE49-F238E27FC236}">
                <a16:creationId xmlns:a16="http://schemas.microsoft.com/office/drawing/2014/main" id="{D3B825C0-637C-4356-97DC-68AB3397C87A}"/>
              </a:ext>
            </a:extLst>
          </p:cNvPr>
          <p:cNvSpPr>
            <a:spLocks noGrp="1"/>
          </p:cNvSpPr>
          <p:nvPr>
            <p:ph type="ctrTitle" hasCustomPrompt="1"/>
          </p:nvPr>
        </p:nvSpPr>
        <p:spPr>
          <a:xfrm>
            <a:off x="1885669" y="2662423"/>
            <a:ext cx="8420662" cy="941833"/>
          </a:xfrm>
          <a:prstGeom prst="rect">
            <a:avLst/>
          </a:prstGeom>
          <a:ln>
            <a:noFill/>
          </a:ln>
        </p:spPr>
        <p:txBody>
          <a:bodyPr/>
          <a:lstStyle>
            <a:lvl1pPr algn="ctr">
              <a:lnSpc>
                <a:spcPts val="2400"/>
              </a:lnSpc>
              <a:defRPr sz="2200" b="1" cap="all" baseline="0">
                <a:solidFill>
                  <a:schemeClr val="tx1"/>
                </a:solidFill>
                <a:effectLst/>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25" name="Text Placeholder 2">
            <a:extLst>
              <a:ext uri="{FF2B5EF4-FFF2-40B4-BE49-F238E27FC236}">
                <a16:creationId xmlns:a16="http://schemas.microsoft.com/office/drawing/2014/main" id="{1DC8031B-E549-4C9C-BB65-46918E74220D}"/>
              </a:ext>
            </a:extLst>
          </p:cNvPr>
          <p:cNvSpPr>
            <a:spLocks noGrp="1"/>
          </p:cNvSpPr>
          <p:nvPr>
            <p:ph type="subTitle" idx="1" hasCustomPrompt="1"/>
          </p:nvPr>
        </p:nvSpPr>
        <p:spPr>
          <a:xfrm>
            <a:off x="8179770" y="5541687"/>
            <a:ext cx="2126561" cy="496560"/>
          </a:xfrm>
          <a:prstGeom prst="rect">
            <a:avLst/>
          </a:prstGeom>
        </p:spPr>
        <p:txBody>
          <a:bodyPr wrap="none" anchor="ctr"/>
          <a:lstStyle>
            <a:lvl1pPr marL="0" indent="0" algn="l">
              <a:buFont typeface="Arial" charset="0"/>
              <a:buNone/>
              <a:defRPr sz="1600" b="0">
                <a:solidFill>
                  <a:schemeClr val="tx1">
                    <a:lumMod val="65000"/>
                    <a:lumOff val="35000"/>
                  </a:schemeClr>
                </a:solidFill>
                <a:latin typeface="Times New Roman" panose="02020603050405020304" pitchFamily="18" charset="0"/>
                <a:cs typeface="Times New Roman" panose="02020603050405020304" pitchFamily="18" charset="0"/>
              </a:defRPr>
            </a:lvl1pPr>
          </a:lstStyle>
          <a:p>
            <a:r>
              <a:rPr lang="en-US"/>
              <a:t>MONTH YEAR</a:t>
            </a:r>
          </a:p>
        </p:txBody>
      </p:sp>
      <p:sp>
        <p:nvSpPr>
          <p:cNvPr id="26" name="Text Placeholder 3">
            <a:extLst>
              <a:ext uri="{FF2B5EF4-FFF2-40B4-BE49-F238E27FC236}">
                <a16:creationId xmlns:a16="http://schemas.microsoft.com/office/drawing/2014/main" id="{96D81CF6-B786-4CAD-BA83-322C89BE5436}"/>
              </a:ext>
            </a:extLst>
          </p:cNvPr>
          <p:cNvSpPr>
            <a:spLocks noGrp="1"/>
          </p:cNvSpPr>
          <p:nvPr>
            <p:ph type="body" sz="quarter" idx="10" hasCustomPrompt="1"/>
          </p:nvPr>
        </p:nvSpPr>
        <p:spPr>
          <a:xfrm>
            <a:off x="1885669" y="3705670"/>
            <a:ext cx="8420662" cy="688295"/>
          </a:xfrm>
          <a:prstGeom prst="rect">
            <a:avLst/>
          </a:prstGeom>
        </p:spPr>
        <p:txBody>
          <a:bodyPr/>
          <a:lstStyle>
            <a:lvl1pPr marL="0" indent="0" algn="ctr">
              <a:buFontTx/>
              <a:buNone/>
              <a:defRPr sz="2000" b="1" cap="all" baseline="0">
                <a:solidFill>
                  <a:srgbClr val="033975"/>
                </a:solidFill>
                <a:latin typeface="Times New Roman" panose="02020603050405020304" pitchFamily="18" charset="0"/>
                <a:cs typeface="Times New Roman" panose="02020603050405020304" pitchFamily="18" charset="0"/>
              </a:defRPr>
            </a:lvl1pPr>
            <a:lvl2pPr marL="457200" indent="0">
              <a:buFontTx/>
              <a:buNone/>
              <a:defRPr sz="2200">
                <a:latin typeface="Franklin Gothic Medium" panose="020B0603020102020204" pitchFamily="34" charset="0"/>
              </a:defRPr>
            </a:lvl2pPr>
            <a:lvl3pPr marL="914400" indent="0">
              <a:buFontTx/>
              <a:buNone/>
              <a:defRPr sz="2200">
                <a:latin typeface="Franklin Gothic Medium" panose="020B0603020102020204" pitchFamily="34" charset="0"/>
              </a:defRPr>
            </a:lvl3pPr>
            <a:lvl4pPr marL="1371600" indent="0">
              <a:buFontTx/>
              <a:buNone/>
              <a:defRPr sz="2200">
                <a:latin typeface="Franklin Gothic Medium" panose="020B0603020102020204" pitchFamily="34" charset="0"/>
              </a:defRPr>
            </a:lvl4pPr>
            <a:lvl5pPr marL="1828800" indent="0">
              <a:buFontTx/>
              <a:buNone/>
              <a:defRPr sz="2200">
                <a:latin typeface="Franklin Gothic Medium" panose="020B0603020102020204" pitchFamily="34" charset="0"/>
              </a:defRPr>
            </a:lvl5pPr>
          </a:lstStyle>
          <a:p>
            <a:pPr lvl="0"/>
            <a:r>
              <a:rPr lang="en-US"/>
              <a:t>CLICK TO EDIT MASTER SUBTITLE STYLE</a:t>
            </a:r>
          </a:p>
        </p:txBody>
      </p:sp>
      <p:grpSp>
        <p:nvGrpSpPr>
          <p:cNvPr id="27" name="Group 26">
            <a:extLst>
              <a:ext uri="{FF2B5EF4-FFF2-40B4-BE49-F238E27FC236}">
                <a16:creationId xmlns:a16="http://schemas.microsoft.com/office/drawing/2014/main" id="{4E4CA338-B8D8-44E0-A0A9-BDA8E1CDF1D6}"/>
              </a:ext>
            </a:extLst>
          </p:cNvPr>
          <p:cNvGrpSpPr/>
          <p:nvPr userDrawn="1"/>
        </p:nvGrpSpPr>
        <p:grpSpPr>
          <a:xfrm>
            <a:off x="1082805" y="4963760"/>
            <a:ext cx="2727143" cy="1297582"/>
            <a:chOff x="613483" y="5132615"/>
            <a:chExt cx="2727143" cy="1297582"/>
          </a:xfrm>
        </p:grpSpPr>
        <p:grpSp>
          <p:nvGrpSpPr>
            <p:cNvPr id="28" name="Group 27">
              <a:extLst>
                <a:ext uri="{FF2B5EF4-FFF2-40B4-BE49-F238E27FC236}">
                  <a16:creationId xmlns:a16="http://schemas.microsoft.com/office/drawing/2014/main" id="{31B5D047-B4AF-4433-817D-02081AC3B258}"/>
                </a:ext>
              </a:extLst>
            </p:cNvPr>
            <p:cNvGrpSpPr/>
            <p:nvPr/>
          </p:nvGrpSpPr>
          <p:grpSpPr>
            <a:xfrm>
              <a:off x="2043044" y="5132615"/>
              <a:ext cx="1297582" cy="1297582"/>
              <a:chOff x="1824930" y="5132615"/>
              <a:chExt cx="1297582" cy="1297582"/>
            </a:xfrm>
          </p:grpSpPr>
          <p:sp>
            <p:nvSpPr>
              <p:cNvPr id="32" name="Oval 31">
                <a:extLst>
                  <a:ext uri="{FF2B5EF4-FFF2-40B4-BE49-F238E27FC236}">
                    <a16:creationId xmlns:a16="http://schemas.microsoft.com/office/drawing/2014/main" id="{0124A691-1010-4B55-BB8A-5E4316BF57DA}"/>
                  </a:ext>
                </a:extLst>
              </p:cNvPr>
              <p:cNvSpPr/>
              <p:nvPr/>
            </p:nvSpPr>
            <p:spPr bwMode="auto">
              <a:xfrm>
                <a:off x="1824930" y="5132615"/>
                <a:ext cx="1297582" cy="129758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bg1"/>
                  </a:solidFill>
                  <a:effectLst/>
                  <a:latin typeface="Arial" charset="0"/>
                  <a:cs typeface="Arial" charset="0"/>
                </a:endParaRPr>
              </a:p>
            </p:txBody>
          </p:sp>
          <p:pic>
            <p:nvPicPr>
              <p:cNvPr id="33" name="Picture 2" descr="Image result for navy fm&amp;c logo">
                <a:extLst>
                  <a:ext uri="{FF2B5EF4-FFF2-40B4-BE49-F238E27FC236}">
                    <a16:creationId xmlns:a16="http://schemas.microsoft.com/office/drawing/2014/main" id="{DB6BDB40-9515-4448-A198-FB2B3EDE2B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6375" y="5187046"/>
                <a:ext cx="1194692" cy="1188720"/>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12B0F81B-ADBC-4070-AF10-037875ECCAAC}"/>
                </a:ext>
              </a:extLst>
            </p:cNvPr>
            <p:cNvGrpSpPr/>
            <p:nvPr/>
          </p:nvGrpSpPr>
          <p:grpSpPr>
            <a:xfrm>
              <a:off x="613483" y="5132615"/>
              <a:ext cx="1297582" cy="1297582"/>
              <a:chOff x="395369" y="5132615"/>
              <a:chExt cx="1297582" cy="1297582"/>
            </a:xfrm>
          </p:grpSpPr>
          <p:sp>
            <p:nvSpPr>
              <p:cNvPr id="30" name="Oval 29">
                <a:extLst>
                  <a:ext uri="{FF2B5EF4-FFF2-40B4-BE49-F238E27FC236}">
                    <a16:creationId xmlns:a16="http://schemas.microsoft.com/office/drawing/2014/main" id="{BC60E8C4-335C-479F-B741-6DD1D65C7F9C}"/>
                  </a:ext>
                </a:extLst>
              </p:cNvPr>
              <p:cNvSpPr/>
              <p:nvPr/>
            </p:nvSpPr>
            <p:spPr bwMode="auto">
              <a:xfrm>
                <a:off x="395369" y="5132615"/>
                <a:ext cx="1297582" cy="129758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bg1"/>
                  </a:solidFill>
                  <a:effectLst/>
                  <a:latin typeface="Arial" charset="0"/>
                  <a:cs typeface="Arial" charset="0"/>
                </a:endParaRPr>
              </a:p>
            </p:txBody>
          </p:sp>
          <p:pic>
            <p:nvPicPr>
              <p:cNvPr id="31" name="Picture 30">
                <a:extLst>
                  <a:ext uri="{FF2B5EF4-FFF2-40B4-BE49-F238E27FC236}">
                    <a16:creationId xmlns:a16="http://schemas.microsoft.com/office/drawing/2014/main" id="{C1A77BD8-DD30-4D01-A2FA-CA9C4D3731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800" y="5187046"/>
                <a:ext cx="1188720" cy="1188720"/>
              </a:xfrm>
              <a:prstGeom prst="rect">
                <a:avLst/>
              </a:prstGeom>
            </p:spPr>
          </p:pic>
        </p:grpSp>
      </p:grpSp>
      <p:pic>
        <p:nvPicPr>
          <p:cNvPr id="34" name="Picture 33">
            <a:extLst>
              <a:ext uri="{FF2B5EF4-FFF2-40B4-BE49-F238E27FC236}">
                <a16:creationId xmlns:a16="http://schemas.microsoft.com/office/drawing/2014/main" id="{45CC9332-6AED-471A-8207-6EDCC07E3ED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77916" y="568135"/>
            <a:ext cx="6036169" cy="1510413"/>
          </a:xfrm>
          <a:prstGeom prst="rect">
            <a:avLst/>
          </a:prstGeom>
        </p:spPr>
      </p:pic>
      <p:cxnSp>
        <p:nvCxnSpPr>
          <p:cNvPr id="36" name="Straight Connector 35">
            <a:extLst>
              <a:ext uri="{FF2B5EF4-FFF2-40B4-BE49-F238E27FC236}">
                <a16:creationId xmlns:a16="http://schemas.microsoft.com/office/drawing/2014/main" id="{27F67FD4-8C49-43C9-AB6D-987C11D2646D}"/>
              </a:ext>
            </a:extLst>
          </p:cNvPr>
          <p:cNvCxnSpPr>
            <a:cxnSpLocks/>
          </p:cNvCxnSpPr>
          <p:nvPr userDrawn="1"/>
        </p:nvCxnSpPr>
        <p:spPr bwMode="auto">
          <a:xfrm>
            <a:off x="1536393" y="2265293"/>
            <a:ext cx="9119215" cy="0"/>
          </a:xfrm>
          <a:prstGeom prst="line">
            <a:avLst/>
          </a:prstGeom>
          <a:solidFill>
            <a:schemeClr val="accent1"/>
          </a:solidFill>
          <a:ln w="12700" cap="flat" cmpd="sng" algn="ctr">
            <a:solidFill>
              <a:srgbClr val="C41230"/>
            </a:solidFill>
            <a:prstDash val="solid"/>
            <a:round/>
            <a:headEnd type="none" w="med" len="med"/>
            <a:tailEnd type="none" w="med" len="med"/>
          </a:ln>
          <a:effectLst/>
        </p:spPr>
      </p:cxnSp>
      <p:sp>
        <p:nvSpPr>
          <p:cNvPr id="37" name="Rectangle 36">
            <a:extLst>
              <a:ext uri="{FF2B5EF4-FFF2-40B4-BE49-F238E27FC236}">
                <a16:creationId xmlns:a16="http://schemas.microsoft.com/office/drawing/2014/main" id="{8C572DF8-4D6D-4A0E-8CA1-7061E2F5022C}"/>
              </a:ext>
            </a:extLst>
          </p:cNvPr>
          <p:cNvSpPr/>
          <p:nvPr userDrawn="1"/>
        </p:nvSpPr>
        <p:spPr bwMode="auto">
          <a:xfrm>
            <a:off x="1" y="6476612"/>
            <a:ext cx="9143999" cy="381388"/>
          </a:xfrm>
          <a:prstGeom prst="rect">
            <a:avLst/>
          </a:prstGeom>
          <a:solidFill>
            <a:srgbClr val="03397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p:txBody>
      </p:sp>
      <p:sp>
        <p:nvSpPr>
          <p:cNvPr id="38" name="Rectangle 37">
            <a:extLst>
              <a:ext uri="{FF2B5EF4-FFF2-40B4-BE49-F238E27FC236}">
                <a16:creationId xmlns:a16="http://schemas.microsoft.com/office/drawing/2014/main" id="{CBA8426E-21B4-434E-AEED-80885FC3A050}"/>
              </a:ext>
            </a:extLst>
          </p:cNvPr>
          <p:cNvSpPr/>
          <p:nvPr userDrawn="1"/>
        </p:nvSpPr>
        <p:spPr bwMode="auto">
          <a:xfrm>
            <a:off x="1" y="2"/>
            <a:ext cx="12191999" cy="381388"/>
          </a:xfrm>
          <a:prstGeom prst="rect">
            <a:avLst/>
          </a:prstGeom>
          <a:solidFill>
            <a:srgbClr val="03397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327722232"/>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D29F1F-9C1D-4B97-83BB-306F13878FB2}"/>
              </a:ext>
            </a:extLst>
          </p:cNvPr>
          <p:cNvSpPr>
            <a:spLocks noGrp="1"/>
          </p:cNvSpPr>
          <p:nvPr>
            <p:ph type="title"/>
          </p:nvPr>
        </p:nvSpPr>
        <p:spPr>
          <a:xfrm>
            <a:off x="457201" y="306095"/>
            <a:ext cx="9019308" cy="684506"/>
          </a:xfrm>
          <a:prstGeom prst="rect">
            <a:avLst/>
          </a:prstGeom>
        </p:spPr>
        <p:txBody>
          <a:bodyPr>
            <a:noAutofit/>
          </a:bodyPr>
          <a:lstStyle>
            <a:lvl1pPr algn="l">
              <a:defRPr sz="4800" b="1" cap="all" baseline="0">
                <a:solidFill>
                  <a:srgbClr val="033975"/>
                </a:solidFill>
                <a:latin typeface="Agency FB" panose="020B0503020202020204" pitchFamily="34" charset="0"/>
                <a:cs typeface="Times New Roman" panose="02020603050405020304" pitchFamily="18" charset="0"/>
              </a:defRPr>
            </a:lvl1pPr>
          </a:lstStyle>
          <a:p>
            <a:endParaRPr lang="en-US"/>
          </a:p>
        </p:txBody>
      </p:sp>
      <p:sp>
        <p:nvSpPr>
          <p:cNvPr id="9" name="Content Placeholder 2">
            <a:extLst>
              <a:ext uri="{FF2B5EF4-FFF2-40B4-BE49-F238E27FC236}">
                <a16:creationId xmlns:a16="http://schemas.microsoft.com/office/drawing/2014/main" id="{0D66BB4A-D8E9-49CA-B0BE-BBD45593F380}"/>
              </a:ext>
            </a:extLst>
          </p:cNvPr>
          <p:cNvSpPr>
            <a:spLocks noGrp="1"/>
          </p:cNvSpPr>
          <p:nvPr>
            <p:ph idx="1"/>
          </p:nvPr>
        </p:nvSpPr>
        <p:spPr>
          <a:xfrm>
            <a:off x="457200" y="1343029"/>
            <a:ext cx="11272058" cy="4926009"/>
          </a:xfrm>
          <a:prstGeom prst="rect">
            <a:avLst/>
          </a:prstGeom>
        </p:spPr>
        <p:txBody>
          <a:bodyPr/>
          <a:lstStyle>
            <a:lvl1pPr>
              <a:defRPr sz="2000">
                <a:latin typeface="Times New Roman" panose="02020603050405020304" pitchFamily="18" charset="0"/>
                <a:cs typeface="Times New Roman" panose="02020603050405020304" pitchFamily="18" charset="0"/>
              </a:defRPr>
            </a:lvl1pPr>
            <a:lvl2pPr>
              <a:defRPr sz="1800">
                <a:latin typeface="Times New Roman" panose="02020603050405020304" pitchFamily="18" charset="0"/>
                <a:cs typeface="Times New Roman" panose="02020603050405020304" pitchFamily="18" charset="0"/>
              </a:defRPr>
            </a:lvl2pPr>
            <a:lvl3pPr>
              <a:defRPr sz="1600">
                <a:latin typeface="Times New Roman" panose="02020603050405020304" pitchFamily="18" charset="0"/>
                <a:cs typeface="Times New Roman" panose="02020603050405020304" pitchFamily="18" charset="0"/>
              </a:defRPr>
            </a:lvl3pPr>
            <a:lvl4pPr>
              <a:defRPr sz="1400">
                <a:latin typeface="Times New Roman" panose="02020603050405020304" pitchFamily="18" charset="0"/>
                <a:cs typeface="Times New Roman" panose="02020603050405020304" pitchFamily="18" charset="0"/>
              </a:defRPr>
            </a:lvl4pPr>
            <a:lvl5pPr>
              <a:defRPr sz="140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015F80ED-ACDF-41C7-A3BA-260FDB4779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6864" y="266539"/>
            <a:ext cx="2092394" cy="523574"/>
          </a:xfrm>
          <a:prstGeom prst="rect">
            <a:avLst/>
          </a:prstGeom>
        </p:spPr>
      </p:pic>
      <p:sp>
        <p:nvSpPr>
          <p:cNvPr id="8" name="Slide Number Placeholder 5">
            <a:extLst>
              <a:ext uri="{FF2B5EF4-FFF2-40B4-BE49-F238E27FC236}">
                <a16:creationId xmlns:a16="http://schemas.microsoft.com/office/drawing/2014/main" id="{921DC98B-1BE0-40FC-806A-E431FCCBB78B}"/>
              </a:ext>
            </a:extLst>
          </p:cNvPr>
          <p:cNvSpPr txBox="1">
            <a:spLocks/>
          </p:cNvSpPr>
          <p:nvPr userDrawn="1"/>
        </p:nvSpPr>
        <p:spPr>
          <a:xfrm>
            <a:off x="11737651" y="6318323"/>
            <a:ext cx="382385" cy="457200"/>
          </a:xfrm>
          <a:prstGeom prst="rect">
            <a:avLst/>
          </a:prstGeom>
        </p:spPr>
        <p:txBody>
          <a:bodyPr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a:lstStyle>
          <a:p>
            <a:pPr algn="l">
              <a:defRPr/>
            </a:pPr>
            <a:fld id="{814631BC-5865-4B9F-81A2-F7AFA843145F}" type="slidenum">
              <a:rPr lang="en-US" sz="1100" smtClean="0">
                <a:solidFill>
                  <a:schemeClr val="tx1"/>
                </a:solidFill>
                <a:latin typeface="Times New Roman" panose="02020603050405020304" pitchFamily="18" charset="0"/>
                <a:cs typeface="Times New Roman" panose="02020603050405020304" pitchFamily="18" charset="0"/>
              </a:rPr>
              <a:pPr algn="l">
                <a:defRPr/>
              </a:pPr>
              <a:t>‹#›</a:t>
            </a:fld>
            <a:endParaRPr lang="en-US" sz="1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5855426"/>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310151F-D021-47E9-908B-DF588731813A}"/>
              </a:ext>
            </a:extLst>
          </p:cNvPr>
          <p:cNvCxnSpPr>
            <a:cxnSpLocks/>
          </p:cNvCxnSpPr>
          <p:nvPr userDrawn="1"/>
        </p:nvCxnSpPr>
        <p:spPr bwMode="auto">
          <a:xfrm>
            <a:off x="6093229" y="1296695"/>
            <a:ext cx="0" cy="5054321"/>
          </a:xfrm>
          <a:prstGeom prst="line">
            <a:avLst/>
          </a:prstGeom>
          <a:solidFill>
            <a:schemeClr val="accent1"/>
          </a:solidFill>
          <a:ln w="9525" cap="flat" cmpd="sng" algn="ctr">
            <a:solidFill>
              <a:srgbClr val="033975"/>
            </a:solidFill>
            <a:prstDash val="solid"/>
            <a:round/>
            <a:headEnd type="none" w="med" len="med"/>
            <a:tailEnd type="none" w="med" len="med"/>
          </a:ln>
          <a:effectLst/>
        </p:spPr>
      </p:cxnSp>
      <p:sp>
        <p:nvSpPr>
          <p:cNvPr id="10" name="Picture Placeholder 3">
            <a:extLst>
              <a:ext uri="{FF2B5EF4-FFF2-40B4-BE49-F238E27FC236}">
                <a16:creationId xmlns:a16="http://schemas.microsoft.com/office/drawing/2014/main" id="{FADACB78-BAF9-42F4-AC56-4667E0324CE2}"/>
              </a:ext>
            </a:extLst>
          </p:cNvPr>
          <p:cNvSpPr>
            <a:spLocks noGrp="1"/>
          </p:cNvSpPr>
          <p:nvPr>
            <p:ph type="pic" sz="quarter" idx="10"/>
          </p:nvPr>
        </p:nvSpPr>
        <p:spPr>
          <a:xfrm>
            <a:off x="6744371" y="1296695"/>
            <a:ext cx="4973753" cy="4926009"/>
          </a:xfrm>
          <a:prstGeom prst="rect">
            <a:avLst/>
          </a:prstGeom>
        </p:spPr>
        <p:txBody>
          <a:bodyPr/>
          <a:lstStyle>
            <a:lvl1pPr marL="0" indent="0">
              <a:buFontTx/>
              <a:buNone/>
              <a:defRPr sz="2000">
                <a:latin typeface="Times New Roman" panose="02020603050405020304" pitchFamily="18" charset="0"/>
                <a:cs typeface="Times New Roman" panose="02020603050405020304" pitchFamily="18" charset="0"/>
              </a:defRPr>
            </a:lvl1pPr>
          </a:lstStyle>
          <a:p>
            <a:endParaRPr lang="en-US" dirty="0"/>
          </a:p>
        </p:txBody>
      </p:sp>
      <p:sp>
        <p:nvSpPr>
          <p:cNvPr id="11" name="Content Placeholder 2">
            <a:extLst>
              <a:ext uri="{FF2B5EF4-FFF2-40B4-BE49-F238E27FC236}">
                <a16:creationId xmlns:a16="http://schemas.microsoft.com/office/drawing/2014/main" id="{005283C2-B576-4D89-A09F-DA05D8C8B305}"/>
              </a:ext>
            </a:extLst>
          </p:cNvPr>
          <p:cNvSpPr>
            <a:spLocks noGrp="1"/>
          </p:cNvSpPr>
          <p:nvPr>
            <p:ph idx="1"/>
          </p:nvPr>
        </p:nvSpPr>
        <p:spPr>
          <a:xfrm>
            <a:off x="457199" y="1343029"/>
            <a:ext cx="4962695" cy="4926010"/>
          </a:xfrm>
          <a:prstGeom prst="rect">
            <a:avLst/>
          </a:prstGeom>
        </p:spPr>
        <p:txBody>
          <a:bodyPr/>
          <a:lstStyle>
            <a:lvl1pPr marL="0" indent="0">
              <a:buNone/>
              <a:defRPr sz="2000">
                <a:latin typeface="Times New Roman" panose="02020603050405020304" pitchFamily="18" charset="0"/>
                <a:cs typeface="Times New Roman" panose="02020603050405020304" pitchFamily="18" charset="0"/>
              </a:defRPr>
            </a:lvl1pPr>
            <a:lvl2pPr marL="45720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1800">
                <a:latin typeface="Times New Roman" panose="02020603050405020304" pitchFamily="18" charset="0"/>
                <a:cs typeface="Times New Roman" panose="02020603050405020304" pitchFamily="18" charset="0"/>
              </a:defRPr>
            </a:lvl2pPr>
            <a:lvl3pPr>
              <a:defRPr sz="1600">
                <a:latin typeface="Franklin Gothic Book" panose="020B0503020102020204" pitchFamily="34" charset="0"/>
              </a:defRPr>
            </a:lvl3pPr>
            <a:lvl4pPr>
              <a:defRPr sz="1400">
                <a:latin typeface="Franklin Gothic Book" panose="020B0503020102020204" pitchFamily="34" charset="0"/>
              </a:defRPr>
            </a:lvl4pPr>
            <a:lvl5pPr>
              <a:defRPr sz="1400">
                <a:latin typeface="Franklin Gothic Book" panose="020B0503020102020204" pitchFamily="34" charset="0"/>
              </a:defRPr>
            </a:lvl5pPr>
          </a:lstStyle>
          <a:p>
            <a:pPr lvl="0"/>
            <a:r>
              <a:rPr lang="en-US"/>
              <a:t>Click to edit Master text styles</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a:t>Click to edit Master text styles</a:t>
            </a:r>
          </a:p>
          <a:p>
            <a:pPr lvl="1"/>
            <a:endParaRPr lang="en-US"/>
          </a:p>
        </p:txBody>
      </p:sp>
      <p:sp>
        <p:nvSpPr>
          <p:cNvPr id="20" name="Title 1">
            <a:extLst>
              <a:ext uri="{FF2B5EF4-FFF2-40B4-BE49-F238E27FC236}">
                <a16:creationId xmlns:a16="http://schemas.microsoft.com/office/drawing/2014/main" id="{27D4E89E-A8D5-4CC7-A6E5-2D91E01C3A40}"/>
              </a:ext>
            </a:extLst>
          </p:cNvPr>
          <p:cNvSpPr>
            <a:spLocks noGrp="1"/>
          </p:cNvSpPr>
          <p:nvPr>
            <p:ph type="title"/>
          </p:nvPr>
        </p:nvSpPr>
        <p:spPr>
          <a:xfrm>
            <a:off x="457201" y="306095"/>
            <a:ext cx="9019308" cy="684506"/>
          </a:xfrm>
          <a:prstGeom prst="rect">
            <a:avLst/>
          </a:prstGeom>
        </p:spPr>
        <p:txBody>
          <a:bodyPr>
            <a:noAutofit/>
          </a:bodyPr>
          <a:lstStyle>
            <a:lvl1pPr algn="l">
              <a:defRPr sz="4800" b="1" cap="all" baseline="0">
                <a:solidFill>
                  <a:srgbClr val="033975"/>
                </a:solidFill>
                <a:latin typeface="Agency FB" panose="020B0503020202020204" pitchFamily="34" charset="0"/>
                <a:cs typeface="Times New Roman" panose="02020603050405020304" pitchFamily="18" charset="0"/>
              </a:defRPr>
            </a:lvl1pPr>
          </a:lstStyle>
          <a:p>
            <a:endParaRPr lang="en-US"/>
          </a:p>
        </p:txBody>
      </p:sp>
      <p:pic>
        <p:nvPicPr>
          <p:cNvPr id="23" name="Picture 22">
            <a:extLst>
              <a:ext uri="{FF2B5EF4-FFF2-40B4-BE49-F238E27FC236}">
                <a16:creationId xmlns:a16="http://schemas.microsoft.com/office/drawing/2014/main" id="{3B341673-98CA-4A94-B286-EE2A90C62A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6864" y="266539"/>
            <a:ext cx="2092394" cy="523574"/>
          </a:xfrm>
          <a:prstGeom prst="rect">
            <a:avLst/>
          </a:prstGeom>
        </p:spPr>
      </p:pic>
      <p:sp>
        <p:nvSpPr>
          <p:cNvPr id="12" name="Slide Number Placeholder 5">
            <a:extLst>
              <a:ext uri="{FF2B5EF4-FFF2-40B4-BE49-F238E27FC236}">
                <a16:creationId xmlns:a16="http://schemas.microsoft.com/office/drawing/2014/main" id="{921DC98B-1BE0-40FC-806A-E431FCCBB78B}"/>
              </a:ext>
            </a:extLst>
          </p:cNvPr>
          <p:cNvSpPr txBox="1">
            <a:spLocks/>
          </p:cNvSpPr>
          <p:nvPr userDrawn="1"/>
        </p:nvSpPr>
        <p:spPr>
          <a:xfrm>
            <a:off x="11737651" y="6318323"/>
            <a:ext cx="382385" cy="457200"/>
          </a:xfrm>
          <a:prstGeom prst="rect">
            <a:avLst/>
          </a:prstGeom>
        </p:spPr>
        <p:txBody>
          <a:bodyPr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a:lstStyle>
          <a:p>
            <a:pPr algn="l">
              <a:defRPr/>
            </a:pPr>
            <a:fld id="{814631BC-5865-4B9F-81A2-F7AFA843145F}" type="slidenum">
              <a:rPr lang="en-US" sz="1100" smtClean="0">
                <a:solidFill>
                  <a:schemeClr val="tx1"/>
                </a:solidFill>
                <a:latin typeface="Times New Roman" panose="02020603050405020304" pitchFamily="18" charset="0"/>
                <a:cs typeface="Times New Roman" panose="02020603050405020304" pitchFamily="18" charset="0"/>
              </a:rPr>
              <a:pPr algn="l">
                <a:defRPr/>
              </a:pPr>
              <a:t>‹#›</a:t>
            </a:fld>
            <a:endParaRPr lang="en-US" sz="1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4798172"/>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DE4A5003-F357-457A-9FFF-13DEEE92CB5E}"/>
              </a:ext>
            </a:extLst>
          </p:cNvPr>
          <p:cNvSpPr>
            <a:spLocks noGrp="1"/>
          </p:cNvSpPr>
          <p:nvPr>
            <p:ph type="body" sz="quarter" idx="12" hasCustomPrompt="1"/>
          </p:nvPr>
        </p:nvSpPr>
        <p:spPr>
          <a:xfrm>
            <a:off x="457201" y="1343029"/>
            <a:ext cx="4962694" cy="4926009"/>
          </a:xfrm>
          <a:prstGeom prst="rect">
            <a:avLst/>
          </a:prstGeom>
        </p:spPr>
        <p:txBody>
          <a:bodyPr/>
          <a:lstStyle>
            <a:lvl1pPr marL="342900" marR="0" indent="-342900" algn="l" defTabSz="914400" rtl="0" eaLnBrk="0" fontAlgn="base" latinLnBrk="0" hangingPunct="0">
              <a:lnSpc>
                <a:spcPct val="100000"/>
              </a:lnSpc>
              <a:spcBef>
                <a:spcPct val="20000"/>
              </a:spcBef>
              <a:spcAft>
                <a:spcPct val="0"/>
              </a:spcAft>
              <a:buClrTx/>
              <a:buSzTx/>
              <a:buFont typeface="Arial" charset="0"/>
              <a:buChar char="•"/>
              <a:tabLst/>
              <a:defRPr sz="1700" b="1" cap="all" baseline="0">
                <a:solidFill>
                  <a:srgbClr val="033975"/>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TOPIC</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US"/>
              <a:t>TOPIC</a:t>
            </a:r>
          </a:p>
          <a:p>
            <a:pPr lvl="0"/>
            <a:endParaRPr lang="en-US"/>
          </a:p>
        </p:txBody>
      </p:sp>
      <p:sp>
        <p:nvSpPr>
          <p:cNvPr id="12" name="Text Placeholder 4">
            <a:extLst>
              <a:ext uri="{FF2B5EF4-FFF2-40B4-BE49-F238E27FC236}">
                <a16:creationId xmlns:a16="http://schemas.microsoft.com/office/drawing/2014/main" id="{FF121F4E-5A06-4E4D-AB4C-B04F40C6D181}"/>
              </a:ext>
            </a:extLst>
          </p:cNvPr>
          <p:cNvSpPr>
            <a:spLocks noGrp="1"/>
          </p:cNvSpPr>
          <p:nvPr>
            <p:ph type="body" sz="quarter" idx="13" hasCustomPrompt="1"/>
          </p:nvPr>
        </p:nvSpPr>
        <p:spPr>
          <a:xfrm>
            <a:off x="6744371" y="1343029"/>
            <a:ext cx="4984874" cy="4926009"/>
          </a:xfrm>
          <a:prstGeom prst="rect">
            <a:avLst/>
          </a:prstGeom>
        </p:spPr>
        <p:txBody>
          <a:bodyPr/>
          <a:lstStyle>
            <a:lvl1pPr>
              <a:defRPr sz="1700" b="1" cap="all" baseline="0">
                <a:solidFill>
                  <a:srgbClr val="033975"/>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OBJECTIVE</a:t>
            </a:r>
          </a:p>
          <a:p>
            <a:pPr lvl="0"/>
            <a:r>
              <a:rPr lang="en-US"/>
              <a:t>OBJECTIVE</a:t>
            </a:r>
          </a:p>
        </p:txBody>
      </p:sp>
      <p:sp>
        <p:nvSpPr>
          <p:cNvPr id="19" name="Title 1">
            <a:extLst>
              <a:ext uri="{FF2B5EF4-FFF2-40B4-BE49-F238E27FC236}">
                <a16:creationId xmlns:a16="http://schemas.microsoft.com/office/drawing/2014/main" id="{1E20D137-9810-4343-A87B-4ABA998766B7}"/>
              </a:ext>
            </a:extLst>
          </p:cNvPr>
          <p:cNvSpPr>
            <a:spLocks noGrp="1"/>
          </p:cNvSpPr>
          <p:nvPr>
            <p:ph type="title"/>
          </p:nvPr>
        </p:nvSpPr>
        <p:spPr>
          <a:xfrm>
            <a:off x="457201" y="306095"/>
            <a:ext cx="9019308" cy="684506"/>
          </a:xfrm>
          <a:prstGeom prst="rect">
            <a:avLst/>
          </a:prstGeom>
        </p:spPr>
        <p:txBody>
          <a:bodyPr>
            <a:noAutofit/>
          </a:bodyPr>
          <a:lstStyle>
            <a:lvl1pPr algn="l">
              <a:defRPr sz="4800" b="1" cap="all" baseline="0">
                <a:solidFill>
                  <a:srgbClr val="033975"/>
                </a:solidFill>
                <a:latin typeface="Agency FB" panose="020B0503020202020204" pitchFamily="34" charset="0"/>
                <a:cs typeface="Times New Roman" panose="02020603050405020304" pitchFamily="18" charset="0"/>
              </a:defRPr>
            </a:lvl1pPr>
          </a:lstStyle>
          <a:p>
            <a:endParaRPr lang="en-US"/>
          </a:p>
        </p:txBody>
      </p:sp>
      <p:pic>
        <p:nvPicPr>
          <p:cNvPr id="22" name="Picture 21">
            <a:extLst>
              <a:ext uri="{FF2B5EF4-FFF2-40B4-BE49-F238E27FC236}">
                <a16:creationId xmlns:a16="http://schemas.microsoft.com/office/drawing/2014/main" id="{5C0249C1-E075-431A-AA40-B9DC98E41F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6864" y="266539"/>
            <a:ext cx="2092394" cy="523574"/>
          </a:xfrm>
          <a:prstGeom prst="rect">
            <a:avLst/>
          </a:prstGeom>
        </p:spPr>
      </p:pic>
      <p:cxnSp>
        <p:nvCxnSpPr>
          <p:cNvPr id="27" name="Straight Connector 26">
            <a:extLst>
              <a:ext uri="{FF2B5EF4-FFF2-40B4-BE49-F238E27FC236}">
                <a16:creationId xmlns:a16="http://schemas.microsoft.com/office/drawing/2014/main" id="{FE0D14D0-1391-45D1-AC96-B18379092583}"/>
              </a:ext>
            </a:extLst>
          </p:cNvPr>
          <p:cNvCxnSpPr>
            <a:cxnSpLocks/>
          </p:cNvCxnSpPr>
          <p:nvPr userDrawn="1"/>
        </p:nvCxnSpPr>
        <p:spPr bwMode="auto">
          <a:xfrm>
            <a:off x="6093229" y="1296695"/>
            <a:ext cx="0" cy="5054321"/>
          </a:xfrm>
          <a:prstGeom prst="line">
            <a:avLst/>
          </a:prstGeom>
          <a:solidFill>
            <a:schemeClr val="accent1"/>
          </a:solidFill>
          <a:ln w="9525" cap="flat" cmpd="sng" algn="ctr">
            <a:solidFill>
              <a:srgbClr val="033975"/>
            </a:solidFill>
            <a:prstDash val="solid"/>
            <a:round/>
            <a:headEnd type="none" w="med" len="med"/>
            <a:tailEnd type="none" w="med" len="med"/>
          </a:ln>
          <a:effectLst/>
        </p:spPr>
      </p:cxnSp>
      <p:sp>
        <p:nvSpPr>
          <p:cNvPr id="10" name="Slide Number Placeholder 5">
            <a:extLst>
              <a:ext uri="{FF2B5EF4-FFF2-40B4-BE49-F238E27FC236}">
                <a16:creationId xmlns:a16="http://schemas.microsoft.com/office/drawing/2014/main" id="{921DC98B-1BE0-40FC-806A-E431FCCBB78B}"/>
              </a:ext>
            </a:extLst>
          </p:cNvPr>
          <p:cNvSpPr txBox="1">
            <a:spLocks/>
          </p:cNvSpPr>
          <p:nvPr userDrawn="1"/>
        </p:nvSpPr>
        <p:spPr>
          <a:xfrm>
            <a:off x="11737651" y="6318323"/>
            <a:ext cx="382385" cy="457200"/>
          </a:xfrm>
          <a:prstGeom prst="rect">
            <a:avLst/>
          </a:prstGeom>
        </p:spPr>
        <p:txBody>
          <a:bodyPr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a:lstStyle>
          <a:p>
            <a:pPr algn="l">
              <a:defRPr/>
            </a:pPr>
            <a:fld id="{814631BC-5865-4B9F-81A2-F7AFA843145F}" type="slidenum">
              <a:rPr lang="en-US" sz="1100" smtClean="0">
                <a:solidFill>
                  <a:schemeClr val="tx1"/>
                </a:solidFill>
                <a:latin typeface="Times New Roman" panose="02020603050405020304" pitchFamily="18" charset="0"/>
                <a:cs typeface="Times New Roman" panose="02020603050405020304" pitchFamily="18" charset="0"/>
              </a:rPr>
              <a:pPr algn="l">
                <a:defRPr/>
              </a:pPr>
              <a:t>‹#›</a:t>
            </a:fld>
            <a:endParaRPr lang="en-US" sz="1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3933199"/>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B0BB500-557E-4458-8D2E-74F9A4A0601F}"/>
              </a:ext>
            </a:extLst>
          </p:cNvPr>
          <p:cNvSpPr>
            <a:spLocks noGrp="1"/>
          </p:cNvSpPr>
          <p:nvPr>
            <p:ph type="title"/>
          </p:nvPr>
        </p:nvSpPr>
        <p:spPr>
          <a:xfrm>
            <a:off x="457201" y="306095"/>
            <a:ext cx="9019308" cy="684506"/>
          </a:xfrm>
          <a:prstGeom prst="rect">
            <a:avLst/>
          </a:prstGeom>
        </p:spPr>
        <p:txBody>
          <a:bodyPr>
            <a:noAutofit/>
          </a:bodyPr>
          <a:lstStyle>
            <a:lvl1pPr algn="l">
              <a:defRPr sz="4800" b="1" cap="all" baseline="0">
                <a:solidFill>
                  <a:srgbClr val="033975"/>
                </a:solidFill>
                <a:latin typeface="Agency FB" panose="020B0503020202020204" pitchFamily="34" charset="0"/>
                <a:cs typeface="Times New Roman" panose="02020603050405020304" pitchFamily="18" charset="0"/>
              </a:defRPr>
            </a:lvl1pPr>
          </a:lstStyle>
          <a:p>
            <a:endParaRPr lang="en-US"/>
          </a:p>
        </p:txBody>
      </p:sp>
      <p:pic>
        <p:nvPicPr>
          <p:cNvPr id="23" name="Picture 22">
            <a:extLst>
              <a:ext uri="{FF2B5EF4-FFF2-40B4-BE49-F238E27FC236}">
                <a16:creationId xmlns:a16="http://schemas.microsoft.com/office/drawing/2014/main" id="{D2728365-5308-44C0-96E3-E34A25B49E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6864" y="266539"/>
            <a:ext cx="2092394" cy="523574"/>
          </a:xfrm>
          <a:prstGeom prst="rect">
            <a:avLst/>
          </a:prstGeom>
        </p:spPr>
      </p:pic>
      <p:sp>
        <p:nvSpPr>
          <p:cNvPr id="34" name="Content Placeholder 12">
            <a:extLst>
              <a:ext uri="{FF2B5EF4-FFF2-40B4-BE49-F238E27FC236}">
                <a16:creationId xmlns:a16="http://schemas.microsoft.com/office/drawing/2014/main" id="{379F11D0-6082-4359-8D45-3ADE896F54F6}"/>
              </a:ext>
            </a:extLst>
          </p:cNvPr>
          <p:cNvSpPr>
            <a:spLocks noGrp="1"/>
          </p:cNvSpPr>
          <p:nvPr>
            <p:ph sz="quarter" idx="10"/>
          </p:nvPr>
        </p:nvSpPr>
        <p:spPr>
          <a:xfrm>
            <a:off x="457200" y="1348578"/>
            <a:ext cx="5131724" cy="2175933"/>
          </a:xfrm>
          <a:prstGeom prst="rect">
            <a:avLst/>
          </a:prstGeom>
        </p:spPr>
        <p:txBody>
          <a:bodyPr/>
          <a:lstStyle>
            <a:lvl1pPr marL="0" indent="0">
              <a:buFontTx/>
              <a:buNone/>
              <a:defRPr sz="2000">
                <a:latin typeface="Times New Roman" panose="02020603050405020304" pitchFamily="18" charset="0"/>
                <a:cs typeface="Times New Roman" panose="02020603050405020304" pitchFamily="18" charset="0"/>
              </a:defRPr>
            </a:lvl1pPr>
          </a:lstStyle>
          <a:p>
            <a:pPr lvl="0"/>
            <a:r>
              <a:rPr lang="en-US"/>
              <a:t>Click to edit Master</a:t>
            </a:r>
          </a:p>
        </p:txBody>
      </p:sp>
      <p:sp>
        <p:nvSpPr>
          <p:cNvPr id="35" name="Content Placeholder 12">
            <a:extLst>
              <a:ext uri="{FF2B5EF4-FFF2-40B4-BE49-F238E27FC236}">
                <a16:creationId xmlns:a16="http://schemas.microsoft.com/office/drawing/2014/main" id="{87A6A538-580A-4FBF-BA2C-39363627F5DE}"/>
              </a:ext>
            </a:extLst>
          </p:cNvPr>
          <p:cNvSpPr>
            <a:spLocks noGrp="1"/>
          </p:cNvSpPr>
          <p:nvPr>
            <p:ph sz="quarter" idx="11"/>
          </p:nvPr>
        </p:nvSpPr>
        <p:spPr>
          <a:xfrm>
            <a:off x="6597534" y="1348578"/>
            <a:ext cx="5131710" cy="2175933"/>
          </a:xfrm>
          <a:prstGeom prst="rect">
            <a:avLst/>
          </a:prstGeom>
        </p:spPr>
        <p:txBody>
          <a:bodyPr/>
          <a:lstStyle>
            <a:lvl1pPr marL="0" indent="0">
              <a:buFontTx/>
              <a:buNone/>
              <a:defRPr sz="2000">
                <a:latin typeface="Times New Roman" panose="02020603050405020304" pitchFamily="18" charset="0"/>
                <a:cs typeface="Times New Roman" panose="02020603050405020304" pitchFamily="18" charset="0"/>
              </a:defRPr>
            </a:lvl1pPr>
          </a:lstStyle>
          <a:p>
            <a:pPr lvl="0"/>
            <a:r>
              <a:rPr lang="en-US"/>
              <a:t>Click to edit Master</a:t>
            </a:r>
          </a:p>
        </p:txBody>
      </p:sp>
      <p:sp>
        <p:nvSpPr>
          <p:cNvPr id="36" name="Content Placeholder 12">
            <a:extLst>
              <a:ext uri="{FF2B5EF4-FFF2-40B4-BE49-F238E27FC236}">
                <a16:creationId xmlns:a16="http://schemas.microsoft.com/office/drawing/2014/main" id="{CBADC92B-5F3E-4AC7-B9D2-6281593FE18F}"/>
              </a:ext>
            </a:extLst>
          </p:cNvPr>
          <p:cNvSpPr>
            <a:spLocks noGrp="1"/>
          </p:cNvSpPr>
          <p:nvPr>
            <p:ph sz="quarter" idx="12"/>
          </p:nvPr>
        </p:nvSpPr>
        <p:spPr>
          <a:xfrm>
            <a:off x="457200" y="4104353"/>
            <a:ext cx="5131724" cy="2175933"/>
          </a:xfrm>
          <a:prstGeom prst="rect">
            <a:avLst/>
          </a:prstGeom>
        </p:spPr>
        <p:txBody>
          <a:bodyPr/>
          <a:lstStyle>
            <a:lvl1pPr marL="0" indent="0">
              <a:buFontTx/>
              <a:buNone/>
              <a:defRPr sz="2000">
                <a:latin typeface="Times New Roman" panose="02020603050405020304" pitchFamily="18" charset="0"/>
                <a:cs typeface="Times New Roman" panose="02020603050405020304" pitchFamily="18" charset="0"/>
              </a:defRPr>
            </a:lvl1pPr>
          </a:lstStyle>
          <a:p>
            <a:pPr lvl="0"/>
            <a:r>
              <a:rPr lang="en-US"/>
              <a:t>Click to edit Master</a:t>
            </a:r>
          </a:p>
        </p:txBody>
      </p:sp>
      <p:sp>
        <p:nvSpPr>
          <p:cNvPr id="37" name="Content Placeholder 12">
            <a:extLst>
              <a:ext uri="{FF2B5EF4-FFF2-40B4-BE49-F238E27FC236}">
                <a16:creationId xmlns:a16="http://schemas.microsoft.com/office/drawing/2014/main" id="{3B8EAD0B-CBB9-41B9-9AE6-720254925391}"/>
              </a:ext>
            </a:extLst>
          </p:cNvPr>
          <p:cNvSpPr>
            <a:spLocks noGrp="1"/>
          </p:cNvSpPr>
          <p:nvPr>
            <p:ph sz="quarter" idx="13"/>
          </p:nvPr>
        </p:nvSpPr>
        <p:spPr>
          <a:xfrm>
            <a:off x="6597534" y="4104353"/>
            <a:ext cx="5131710" cy="2175933"/>
          </a:xfrm>
          <a:prstGeom prst="rect">
            <a:avLst/>
          </a:prstGeom>
        </p:spPr>
        <p:txBody>
          <a:bodyPr/>
          <a:lstStyle>
            <a:lvl1pPr marL="0" indent="0">
              <a:buFontTx/>
              <a:buNone/>
              <a:defRPr sz="2000">
                <a:latin typeface="Times New Roman" panose="02020603050405020304" pitchFamily="18" charset="0"/>
                <a:cs typeface="Times New Roman" panose="02020603050405020304" pitchFamily="18" charset="0"/>
              </a:defRPr>
            </a:lvl1pPr>
          </a:lstStyle>
          <a:p>
            <a:pPr lvl="0"/>
            <a:r>
              <a:rPr lang="en-US"/>
              <a:t>Click to edit Master</a:t>
            </a:r>
          </a:p>
        </p:txBody>
      </p:sp>
      <p:cxnSp>
        <p:nvCxnSpPr>
          <p:cNvPr id="45" name="Straight Connector 44">
            <a:extLst>
              <a:ext uri="{FF2B5EF4-FFF2-40B4-BE49-F238E27FC236}">
                <a16:creationId xmlns:a16="http://schemas.microsoft.com/office/drawing/2014/main" id="{A806577B-873D-4BC5-8052-C0FDED4DC9E8}"/>
              </a:ext>
            </a:extLst>
          </p:cNvPr>
          <p:cNvCxnSpPr>
            <a:cxnSpLocks/>
          </p:cNvCxnSpPr>
          <p:nvPr userDrawn="1"/>
        </p:nvCxnSpPr>
        <p:spPr bwMode="auto">
          <a:xfrm>
            <a:off x="6093229" y="1296695"/>
            <a:ext cx="0" cy="5054321"/>
          </a:xfrm>
          <a:prstGeom prst="line">
            <a:avLst/>
          </a:prstGeom>
          <a:solidFill>
            <a:schemeClr val="accent1"/>
          </a:solidFill>
          <a:ln w="9525" cap="flat" cmpd="sng" algn="ctr">
            <a:solidFill>
              <a:srgbClr val="033975"/>
            </a:solidFill>
            <a:prstDash val="solid"/>
            <a:round/>
            <a:headEnd type="none" w="med" len="med"/>
            <a:tailEnd type="none" w="med" len="med"/>
          </a:ln>
          <a:effectLst/>
        </p:spPr>
      </p:cxnSp>
      <p:sp>
        <p:nvSpPr>
          <p:cNvPr id="11" name="Slide Number Placeholder 5">
            <a:extLst>
              <a:ext uri="{FF2B5EF4-FFF2-40B4-BE49-F238E27FC236}">
                <a16:creationId xmlns:a16="http://schemas.microsoft.com/office/drawing/2014/main" id="{921DC98B-1BE0-40FC-806A-E431FCCBB78B}"/>
              </a:ext>
            </a:extLst>
          </p:cNvPr>
          <p:cNvSpPr txBox="1">
            <a:spLocks/>
          </p:cNvSpPr>
          <p:nvPr userDrawn="1"/>
        </p:nvSpPr>
        <p:spPr>
          <a:xfrm>
            <a:off x="11737651" y="6318323"/>
            <a:ext cx="382385" cy="457200"/>
          </a:xfrm>
          <a:prstGeom prst="rect">
            <a:avLst/>
          </a:prstGeom>
        </p:spPr>
        <p:txBody>
          <a:bodyPr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a:lstStyle>
          <a:p>
            <a:pPr algn="l">
              <a:defRPr/>
            </a:pPr>
            <a:fld id="{814631BC-5865-4B9F-81A2-F7AFA843145F}" type="slidenum">
              <a:rPr lang="en-US" sz="1100" smtClean="0">
                <a:solidFill>
                  <a:schemeClr val="tx1"/>
                </a:solidFill>
                <a:latin typeface="Times New Roman" panose="02020603050405020304" pitchFamily="18" charset="0"/>
                <a:cs typeface="Times New Roman" panose="02020603050405020304" pitchFamily="18" charset="0"/>
              </a:rPr>
              <a:pPr algn="l">
                <a:defRPr/>
              </a:pPr>
              <a:t>‹#›</a:t>
            </a:fld>
            <a:endParaRPr lang="en-US" sz="1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1347694"/>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Content Placeholder 12">
            <a:extLst>
              <a:ext uri="{FF2B5EF4-FFF2-40B4-BE49-F238E27FC236}">
                <a16:creationId xmlns:a16="http://schemas.microsoft.com/office/drawing/2014/main" id="{5AE7382F-8493-48A1-AC21-FDB2CF6DE0FC}"/>
              </a:ext>
            </a:extLst>
          </p:cNvPr>
          <p:cNvSpPr>
            <a:spLocks noGrp="1"/>
          </p:cNvSpPr>
          <p:nvPr>
            <p:ph sz="quarter" idx="10"/>
          </p:nvPr>
        </p:nvSpPr>
        <p:spPr>
          <a:xfrm>
            <a:off x="457201" y="1343029"/>
            <a:ext cx="3291854" cy="4940019"/>
          </a:xfrm>
          <a:prstGeom prst="rect">
            <a:avLst/>
          </a:prstGeom>
        </p:spPr>
        <p:txBody>
          <a:bodyPr/>
          <a:lstStyle>
            <a:lvl1pPr marL="0" indent="0">
              <a:buFontTx/>
              <a:buNone/>
              <a:defRPr sz="2000">
                <a:latin typeface="Times New Roman" panose="02020603050405020304" pitchFamily="18" charset="0"/>
                <a:cs typeface="Times New Roman" panose="02020603050405020304" pitchFamily="18" charset="0"/>
              </a:defRPr>
            </a:lvl1pPr>
          </a:lstStyle>
          <a:p>
            <a:pPr lvl="0"/>
            <a:r>
              <a:rPr lang="en-US"/>
              <a:t>Click to edit Master</a:t>
            </a:r>
          </a:p>
        </p:txBody>
      </p:sp>
      <p:sp>
        <p:nvSpPr>
          <p:cNvPr id="10" name="Content Placeholder 12">
            <a:extLst>
              <a:ext uri="{FF2B5EF4-FFF2-40B4-BE49-F238E27FC236}">
                <a16:creationId xmlns:a16="http://schemas.microsoft.com/office/drawing/2014/main" id="{5625E02D-B5DB-45F0-A796-A1C0589F1370}"/>
              </a:ext>
            </a:extLst>
          </p:cNvPr>
          <p:cNvSpPr>
            <a:spLocks noGrp="1"/>
          </p:cNvSpPr>
          <p:nvPr>
            <p:ph sz="quarter" idx="11"/>
          </p:nvPr>
        </p:nvSpPr>
        <p:spPr>
          <a:xfrm>
            <a:off x="4408515" y="1343029"/>
            <a:ext cx="3316775" cy="4925993"/>
          </a:xfrm>
          <a:prstGeom prst="rect">
            <a:avLst/>
          </a:prstGeom>
        </p:spPr>
        <p:txBody>
          <a:bodyPr/>
          <a:lstStyle>
            <a:lvl1pPr marL="0" indent="0">
              <a:buFontTx/>
              <a:buNone/>
              <a:defRPr sz="2000">
                <a:latin typeface="Times New Roman" panose="02020603050405020304" pitchFamily="18" charset="0"/>
                <a:cs typeface="Times New Roman" panose="02020603050405020304" pitchFamily="18" charset="0"/>
              </a:defRPr>
            </a:lvl1pPr>
          </a:lstStyle>
          <a:p>
            <a:pPr lvl="0"/>
            <a:r>
              <a:rPr lang="en-US"/>
              <a:t>Click to edit Master</a:t>
            </a:r>
          </a:p>
        </p:txBody>
      </p:sp>
      <p:sp>
        <p:nvSpPr>
          <p:cNvPr id="11" name="Content Placeholder 12">
            <a:extLst>
              <a:ext uri="{FF2B5EF4-FFF2-40B4-BE49-F238E27FC236}">
                <a16:creationId xmlns:a16="http://schemas.microsoft.com/office/drawing/2014/main" id="{EFCE29BC-7CA6-4280-8CDE-E93DBBCB0C40}"/>
              </a:ext>
            </a:extLst>
          </p:cNvPr>
          <p:cNvSpPr>
            <a:spLocks noGrp="1"/>
          </p:cNvSpPr>
          <p:nvPr>
            <p:ph sz="quarter" idx="12"/>
          </p:nvPr>
        </p:nvSpPr>
        <p:spPr>
          <a:xfrm>
            <a:off x="8404132" y="1343029"/>
            <a:ext cx="3316771" cy="4933006"/>
          </a:xfrm>
          <a:prstGeom prst="rect">
            <a:avLst/>
          </a:prstGeom>
        </p:spPr>
        <p:txBody>
          <a:bodyPr/>
          <a:lstStyle>
            <a:lvl1pPr marL="0" indent="0">
              <a:buFontTx/>
              <a:buNone/>
              <a:defRPr sz="2000">
                <a:latin typeface="Times New Roman" panose="02020603050405020304" pitchFamily="18" charset="0"/>
                <a:cs typeface="Times New Roman" panose="02020603050405020304" pitchFamily="18" charset="0"/>
              </a:defRPr>
            </a:lvl1pPr>
          </a:lstStyle>
          <a:p>
            <a:pPr lvl="0"/>
            <a:r>
              <a:rPr lang="en-US"/>
              <a:t>Click to edit Master</a:t>
            </a:r>
          </a:p>
        </p:txBody>
      </p:sp>
      <p:sp>
        <p:nvSpPr>
          <p:cNvPr id="17" name="Title 1">
            <a:extLst>
              <a:ext uri="{FF2B5EF4-FFF2-40B4-BE49-F238E27FC236}">
                <a16:creationId xmlns:a16="http://schemas.microsoft.com/office/drawing/2014/main" id="{AC9CCFC4-B2B7-45C0-AE1A-D8A269A21046}"/>
              </a:ext>
            </a:extLst>
          </p:cNvPr>
          <p:cNvSpPr>
            <a:spLocks noGrp="1"/>
          </p:cNvSpPr>
          <p:nvPr>
            <p:ph type="title"/>
          </p:nvPr>
        </p:nvSpPr>
        <p:spPr>
          <a:xfrm>
            <a:off x="457201" y="306095"/>
            <a:ext cx="9019308" cy="684506"/>
          </a:xfrm>
          <a:prstGeom prst="rect">
            <a:avLst/>
          </a:prstGeom>
        </p:spPr>
        <p:txBody>
          <a:bodyPr>
            <a:noAutofit/>
          </a:bodyPr>
          <a:lstStyle>
            <a:lvl1pPr algn="l">
              <a:defRPr sz="4800" b="1" cap="all" baseline="0">
                <a:solidFill>
                  <a:srgbClr val="033975"/>
                </a:solidFill>
                <a:latin typeface="Agency FB" panose="020B0503020202020204" pitchFamily="34" charset="0"/>
                <a:cs typeface="Times New Roman" panose="02020603050405020304" pitchFamily="18" charset="0"/>
              </a:defRPr>
            </a:lvl1pPr>
          </a:lstStyle>
          <a:p>
            <a:endParaRPr lang="en-US"/>
          </a:p>
        </p:txBody>
      </p:sp>
      <p:pic>
        <p:nvPicPr>
          <p:cNvPr id="19" name="Picture 18">
            <a:extLst>
              <a:ext uri="{FF2B5EF4-FFF2-40B4-BE49-F238E27FC236}">
                <a16:creationId xmlns:a16="http://schemas.microsoft.com/office/drawing/2014/main" id="{82FD9557-1FFC-4F15-8F04-D44EEC7F8A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6864" y="266539"/>
            <a:ext cx="2092394" cy="523574"/>
          </a:xfrm>
          <a:prstGeom prst="rect">
            <a:avLst/>
          </a:prstGeom>
        </p:spPr>
      </p:pic>
      <p:sp>
        <p:nvSpPr>
          <p:cNvPr id="12" name="Slide Number Placeholder 5">
            <a:extLst>
              <a:ext uri="{FF2B5EF4-FFF2-40B4-BE49-F238E27FC236}">
                <a16:creationId xmlns:a16="http://schemas.microsoft.com/office/drawing/2014/main" id="{921DC98B-1BE0-40FC-806A-E431FCCBB78B}"/>
              </a:ext>
            </a:extLst>
          </p:cNvPr>
          <p:cNvSpPr txBox="1">
            <a:spLocks/>
          </p:cNvSpPr>
          <p:nvPr userDrawn="1"/>
        </p:nvSpPr>
        <p:spPr>
          <a:xfrm>
            <a:off x="11737651" y="6318323"/>
            <a:ext cx="382385" cy="457200"/>
          </a:xfrm>
          <a:prstGeom prst="rect">
            <a:avLst/>
          </a:prstGeom>
        </p:spPr>
        <p:txBody>
          <a:bodyPr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a:lstStyle>
          <a:p>
            <a:pPr algn="l">
              <a:defRPr/>
            </a:pPr>
            <a:fld id="{814631BC-5865-4B9F-81A2-F7AFA843145F}" type="slidenum">
              <a:rPr lang="en-US" sz="1100" smtClean="0">
                <a:solidFill>
                  <a:schemeClr val="tx1"/>
                </a:solidFill>
                <a:latin typeface="Times New Roman" panose="02020603050405020304" pitchFamily="18" charset="0"/>
                <a:cs typeface="Times New Roman" panose="02020603050405020304" pitchFamily="18" charset="0"/>
              </a:rPr>
              <a:pPr algn="l">
                <a:defRPr/>
              </a:pPr>
              <a:t>‹#›</a:t>
            </a:fld>
            <a:endParaRPr lang="en-US" sz="1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400009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86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43030"/>
            <a:ext cx="10972800" cy="4926009"/>
          </a:xfrm>
          <a:prstGeom prst="rect">
            <a:avLst/>
          </a:prstGeom>
        </p:spPr>
        <p:txBody>
          <a:bodyPr/>
          <a:lstStyle>
            <a:lvl1pPr>
              <a:defRPr sz="2000">
                <a:latin typeface="Times New Roman" panose="02020603050405020304" pitchFamily="18" charset="0"/>
                <a:cs typeface="Times New Roman" panose="02020603050405020304" pitchFamily="18" charset="0"/>
              </a:defRPr>
            </a:lvl1pPr>
            <a:lvl2pPr>
              <a:defRPr sz="1800">
                <a:latin typeface="Times New Roman" panose="02020603050405020304" pitchFamily="18" charset="0"/>
                <a:cs typeface="Times New Roman" panose="02020603050405020304" pitchFamily="18" charset="0"/>
              </a:defRPr>
            </a:lvl2pPr>
            <a:lvl3pPr>
              <a:defRPr sz="1600">
                <a:latin typeface="Times New Roman" panose="02020603050405020304" pitchFamily="18" charset="0"/>
                <a:cs typeface="Times New Roman" panose="02020603050405020304" pitchFamily="18" charset="0"/>
              </a:defRPr>
            </a:lvl3pPr>
            <a:lvl4pPr>
              <a:defRPr sz="1400">
                <a:latin typeface="Times New Roman" panose="02020603050405020304" pitchFamily="18" charset="0"/>
                <a:cs typeface="Times New Roman" panose="02020603050405020304" pitchFamily="18" charset="0"/>
              </a:defRPr>
            </a:lvl4pPr>
            <a:lvl5pPr>
              <a:defRPr sz="140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9E7D1D35-90C2-4DB2-951E-704A8F16369F}"/>
              </a:ext>
            </a:extLst>
          </p:cNvPr>
          <p:cNvCxnSpPr>
            <a:cxnSpLocks/>
          </p:cNvCxnSpPr>
          <p:nvPr userDrawn="1"/>
        </p:nvCxnSpPr>
        <p:spPr bwMode="auto">
          <a:xfrm>
            <a:off x="609601" y="1065143"/>
            <a:ext cx="8432801" cy="0"/>
          </a:xfrm>
          <a:prstGeom prst="line">
            <a:avLst/>
          </a:prstGeom>
          <a:solidFill>
            <a:schemeClr val="accent1"/>
          </a:solidFill>
          <a:ln w="12700" cap="flat" cmpd="sng" algn="ctr">
            <a:solidFill>
              <a:srgbClr val="C41230"/>
            </a:solidFill>
            <a:prstDash val="solid"/>
            <a:round/>
            <a:headEnd type="none" w="med" len="med"/>
            <a:tailEnd type="none" w="med" len="med"/>
          </a:ln>
          <a:effectLst/>
        </p:spPr>
      </p:cxnSp>
      <p:sp>
        <p:nvSpPr>
          <p:cNvPr id="7" name="Slide Number Placeholder 5">
            <a:extLst>
              <a:ext uri="{FF2B5EF4-FFF2-40B4-BE49-F238E27FC236}">
                <a16:creationId xmlns:a16="http://schemas.microsoft.com/office/drawing/2014/main" id="{B3AD4516-8BD7-4D4A-9EDD-B21F02685D98}"/>
              </a:ext>
            </a:extLst>
          </p:cNvPr>
          <p:cNvSpPr txBox="1">
            <a:spLocks/>
          </p:cNvSpPr>
          <p:nvPr userDrawn="1"/>
        </p:nvSpPr>
        <p:spPr>
          <a:xfrm>
            <a:off x="11586007" y="6338045"/>
            <a:ext cx="509847" cy="457200"/>
          </a:xfrm>
          <a:prstGeom prst="rect">
            <a:avLst/>
          </a:prstGeom>
        </p:spPr>
        <p:txBody>
          <a:bodyPr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a:lstStyle>
          <a:p>
            <a:pPr algn="l">
              <a:defRPr/>
            </a:pPr>
            <a:fld id="{814631BC-5865-4B9F-81A2-F7AFA843145F}" type="slidenum">
              <a:rPr lang="en-US" sz="1100" smtClean="0">
                <a:solidFill>
                  <a:schemeClr val="tx1"/>
                </a:solidFill>
                <a:latin typeface="Times New Roman" panose="02020603050405020304" pitchFamily="18" charset="0"/>
                <a:cs typeface="Times New Roman" panose="02020603050405020304" pitchFamily="18" charset="0"/>
              </a:rPr>
              <a:pPr algn="l">
                <a:defRPr/>
              </a:pPr>
              <a:t>‹#›</a:t>
            </a:fld>
            <a:endParaRPr lang="en-US" sz="1100" dirty="0">
              <a:solidFill>
                <a:schemeClr val="tx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958DF2D-32D3-4C9D-B3C6-C04FC58C8825}"/>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621691" y="281655"/>
            <a:ext cx="2379116" cy="684506"/>
          </a:xfrm>
          <a:prstGeom prst="rect">
            <a:avLst/>
          </a:prstGeom>
          <a:noFill/>
          <a:ln>
            <a:noFill/>
          </a:ln>
        </p:spPr>
      </p:pic>
      <p:sp>
        <p:nvSpPr>
          <p:cNvPr id="9" name="Title 1">
            <a:extLst>
              <a:ext uri="{FF2B5EF4-FFF2-40B4-BE49-F238E27FC236}">
                <a16:creationId xmlns:a16="http://schemas.microsoft.com/office/drawing/2014/main" id="{B1A1A4BC-66AE-4695-A52C-6086BB5321A1}"/>
              </a:ext>
            </a:extLst>
          </p:cNvPr>
          <p:cNvSpPr>
            <a:spLocks noGrp="1"/>
          </p:cNvSpPr>
          <p:nvPr>
            <p:ph type="title"/>
          </p:nvPr>
        </p:nvSpPr>
        <p:spPr>
          <a:xfrm>
            <a:off x="457201" y="306095"/>
            <a:ext cx="9019308" cy="684506"/>
          </a:xfrm>
          <a:prstGeom prst="rect">
            <a:avLst/>
          </a:prstGeom>
        </p:spPr>
        <p:txBody>
          <a:bodyPr anchor="b">
            <a:noAutofit/>
          </a:bodyPr>
          <a:lstStyle>
            <a:lvl1pPr algn="l">
              <a:defRPr sz="2000" b="1" cap="all" baseline="0">
                <a:solidFill>
                  <a:srgbClr val="033975"/>
                </a:solidFill>
                <a:latin typeface="+mn-lt"/>
                <a:cs typeface="Times New Roman" panose="02020603050405020304" pitchFamily="18" charset="0"/>
              </a:defRPr>
            </a:lvl1pPr>
          </a:lstStyle>
          <a:p>
            <a:endParaRPr lang="en-US"/>
          </a:p>
        </p:txBody>
      </p:sp>
    </p:spTree>
    <p:extLst>
      <p:ext uri="{BB962C8B-B14F-4D97-AF65-F5344CB8AC3E}">
        <p14:creationId xmlns:p14="http://schemas.microsoft.com/office/powerpoint/2010/main" val="3726355204"/>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2" name="AcnStamp_ID_387096" hidden="1"/>
          <p:cNvSpPr>
            <a:spLocks noChangeArrowheads="1"/>
          </p:cNvSpPr>
          <p:nvPr>
            <p:custDataLst>
              <p:tags r:id="rId10"/>
            </p:custDataLst>
          </p:nvPr>
        </p:nvSpPr>
        <p:spPr bwMode="gray">
          <a:xfrm>
            <a:off x="11360097" y="128588"/>
            <a:ext cx="607538" cy="26674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25400" rIns="0" bIns="25400">
            <a:spAutoFit/>
          </a:bodyPr>
          <a:lstStyle/>
          <a:p>
            <a:pPr algn="r"/>
            <a:r>
              <a:rPr lang="en-US" sz="1400" b="1" dirty="0"/>
              <a:t>DRAFT</a:t>
            </a:r>
          </a:p>
        </p:txBody>
      </p:sp>
      <p:cxnSp>
        <p:nvCxnSpPr>
          <p:cNvPr id="1033" name="AcnStpConnector_ID_387097" hidden="1"/>
          <p:cNvCxnSpPr>
            <a:cxnSpLocks noChangeShapeType="1"/>
            <a:stCxn id="1032" idx="2"/>
            <a:endCxn id="1032" idx="0"/>
          </p:cNvCxnSpPr>
          <p:nvPr>
            <p:custDataLst>
              <p:tags r:id="rId11"/>
            </p:custDataLst>
          </p:nvPr>
        </p:nvCxnSpPr>
        <p:spPr bwMode="gray">
          <a:xfrm>
            <a:off x="11360097" y="128588"/>
            <a:ext cx="6075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34" name="AcnStpConnector_ID_387098" hidden="1"/>
          <p:cNvCxnSpPr>
            <a:cxnSpLocks noChangeShapeType="1"/>
            <a:stCxn id="1032" idx="4"/>
            <a:endCxn id="1032" idx="6"/>
          </p:cNvCxnSpPr>
          <p:nvPr>
            <p:custDataLst>
              <p:tags r:id="rId12"/>
            </p:custDataLst>
          </p:nvPr>
        </p:nvCxnSpPr>
        <p:spPr bwMode="gray">
          <a:xfrm>
            <a:off x="11360097" y="395328"/>
            <a:ext cx="6075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0" name="Title 1">
            <a:extLst>
              <a:ext uri="{FF2B5EF4-FFF2-40B4-BE49-F238E27FC236}">
                <a16:creationId xmlns:a16="http://schemas.microsoft.com/office/drawing/2014/main" id="{2F9AC5B6-6FC8-46A2-836F-F8777B7BCC78}"/>
              </a:ext>
            </a:extLst>
          </p:cNvPr>
          <p:cNvSpPr txBox="1">
            <a:spLocks/>
          </p:cNvSpPr>
          <p:nvPr userDrawn="1"/>
        </p:nvSpPr>
        <p:spPr>
          <a:xfrm>
            <a:off x="609602" y="418745"/>
            <a:ext cx="11582399" cy="625698"/>
          </a:xfrm>
          <a:prstGeom prst="rect">
            <a:avLst/>
          </a:prstGeom>
        </p:spPr>
        <p:txBody>
          <a:bodyPr/>
          <a:lstStyle>
            <a:lvl1pPr algn="l" rtl="0" eaLnBrk="0" fontAlgn="base" hangingPunct="0">
              <a:spcBef>
                <a:spcPct val="0"/>
              </a:spcBef>
              <a:spcAft>
                <a:spcPct val="0"/>
              </a:spcAft>
              <a:defRPr sz="2600">
                <a:solidFill>
                  <a:schemeClr val="bg1"/>
                </a:solidFill>
                <a:effectLst/>
                <a:latin typeface="Colaborate-Regular" panose="02000503060000020004" pitchFamily="50" charset="0"/>
                <a:ea typeface="+mj-ea"/>
                <a:cs typeface="+mj-cs"/>
              </a:defRPr>
            </a:lvl1pPr>
            <a:lvl2pPr algn="ctr"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5pPr>
            <a:lvl6pPr marL="457200" algn="ctr" rtl="0" eaLnBrk="0" fontAlgn="base" hangingPunct="0">
              <a:spcBef>
                <a:spcPct val="0"/>
              </a:spcBef>
              <a:spcAft>
                <a:spcPct val="0"/>
              </a:spcAft>
              <a:defRPr sz="3600">
                <a:solidFill>
                  <a:srgbClr val="183363"/>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3600">
                <a:solidFill>
                  <a:srgbClr val="183363"/>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3600">
                <a:solidFill>
                  <a:srgbClr val="183363"/>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3600">
                <a:solidFill>
                  <a:srgbClr val="183363"/>
                </a:solidFill>
                <a:effectLst>
                  <a:outerShdw blurRad="38100" dist="38100" dir="2700000" algn="tl">
                    <a:srgbClr val="C0C0C0"/>
                  </a:outerShdw>
                </a:effectLst>
                <a:latin typeface="Arial" charset="0"/>
              </a:defRPr>
            </a:lvl9pPr>
          </a:lstStyle>
          <a:p>
            <a:r>
              <a:rPr lang="en-US" sz="2600" kern="0" dirty="0"/>
              <a:t>Click to edit Master title style</a:t>
            </a:r>
          </a:p>
        </p:txBody>
      </p:sp>
      <p:sp>
        <p:nvSpPr>
          <p:cNvPr id="6" name="bk object 16">
            <a:extLst>
              <a:ext uri="{FF2B5EF4-FFF2-40B4-BE49-F238E27FC236}">
                <a16:creationId xmlns:a16="http://schemas.microsoft.com/office/drawing/2014/main" id="{32A61874-CF2A-4686-9EE5-90C9122AE5F7}"/>
              </a:ext>
            </a:extLst>
          </p:cNvPr>
          <p:cNvSpPr/>
          <p:nvPr userDrawn="1"/>
        </p:nvSpPr>
        <p:spPr>
          <a:xfrm>
            <a:off x="8279893" y="2887981"/>
            <a:ext cx="3912107" cy="3970019"/>
          </a:xfrm>
          <a:prstGeom prst="rect">
            <a:avLst/>
          </a:prstGeom>
          <a:blipFill>
            <a:blip r:embed="rId13" cstate="print"/>
            <a:stretch>
              <a:fillRect/>
            </a:stretch>
          </a:blipFill>
        </p:spPr>
        <p:txBody>
          <a:bodyPr wrap="square" lIns="0" tIns="0" rIns="0" bIns="0" rtlCol="0"/>
          <a:lstStyle/>
          <a:p>
            <a:endParaRPr dirty="0"/>
          </a:p>
        </p:txBody>
      </p:sp>
    </p:spTree>
  </p:cSld>
  <p:clrMap bg1="lt1" tx1="dk1" bg2="lt2" tx2="dk2" accent1="accent1" accent2="accent2" accent3="accent3" accent4="accent4" accent5="accent5" accent6="accent6" hlink="hlink" folHlink="folHlink"/>
  <p:sldLayoutIdLst>
    <p:sldLayoutId id="2147483940" r:id="rId1"/>
    <p:sldLayoutId id="2147483939" r:id="rId2"/>
    <p:sldLayoutId id="2147483946" r:id="rId3"/>
    <p:sldLayoutId id="2147483947" r:id="rId4"/>
    <p:sldLayoutId id="2147483943" r:id="rId5"/>
    <p:sldLayoutId id="2147483944" r:id="rId6"/>
    <p:sldLayoutId id="2147483949" r:id="rId7"/>
    <p:sldLayoutId id="2147483950" r:id="rId8"/>
  </p:sldLayoutIdLst>
  <p:transition>
    <p:fade thruBlk="1"/>
  </p:transition>
  <p:hf hdr="0" dt="0"/>
  <p:txStyles>
    <p:titleStyle>
      <a:lvl1pPr algn="ctr" rtl="0" eaLnBrk="0" fontAlgn="base" hangingPunct="0">
        <a:spcBef>
          <a:spcPct val="0"/>
        </a:spcBef>
        <a:spcAft>
          <a:spcPct val="0"/>
        </a:spcAft>
        <a:defRPr sz="3200">
          <a:solidFill>
            <a:schemeClr val="bg1"/>
          </a:solidFill>
          <a:effectLst/>
          <a:latin typeface="Collaborate"/>
          <a:ea typeface="+mj-ea"/>
          <a:cs typeface="+mj-cs"/>
        </a:defRPr>
      </a:lvl1pPr>
      <a:lvl2pPr algn="ctr"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5pPr>
      <a:lvl6pPr marL="457200" algn="ctr" rtl="0" eaLnBrk="0" fontAlgn="base" hangingPunct="0">
        <a:spcBef>
          <a:spcPct val="0"/>
        </a:spcBef>
        <a:spcAft>
          <a:spcPct val="0"/>
        </a:spcAft>
        <a:defRPr sz="3600">
          <a:solidFill>
            <a:srgbClr val="183363"/>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3600">
          <a:solidFill>
            <a:srgbClr val="183363"/>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3600">
          <a:solidFill>
            <a:srgbClr val="183363"/>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3600">
          <a:solidFill>
            <a:srgbClr val="183363"/>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defRPr>
      </a:lvl2pPr>
      <a:lvl3pPr marL="1143000" indent="-228600" algn="l" rtl="0" eaLnBrk="0" fontAlgn="base" hangingPunct="0">
        <a:spcBef>
          <a:spcPct val="20000"/>
        </a:spcBef>
        <a:spcAft>
          <a:spcPct val="0"/>
        </a:spcAft>
        <a:buFont typeface="Arial" charset="0"/>
        <a:buChar char="•"/>
        <a:defRPr>
          <a:solidFill>
            <a:schemeClr val="tx1"/>
          </a:solidFill>
          <a:latin typeface="+mn-lt"/>
        </a:defRPr>
      </a:lvl3pPr>
      <a:lvl4pPr marL="1600200" indent="-228600" algn="l" rtl="0" eaLnBrk="0" fontAlgn="base" hangingPunct="0">
        <a:spcBef>
          <a:spcPct val="20000"/>
        </a:spcBef>
        <a:spcAft>
          <a:spcPct val="0"/>
        </a:spcAft>
        <a:buFont typeface="Arial" charset="0"/>
        <a:buChar char="–"/>
        <a:defRPr sz="1600">
          <a:solidFill>
            <a:schemeClr val="tx1"/>
          </a:solidFill>
          <a:latin typeface="+mn-lt"/>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defRPr>
      </a:lvl5pPr>
      <a:lvl6pPr marL="2514600" indent="-228600" algn="l" rtl="0" eaLnBrk="0" fontAlgn="base" hangingPunct="0">
        <a:spcBef>
          <a:spcPct val="20000"/>
        </a:spcBef>
        <a:spcAft>
          <a:spcPct val="0"/>
        </a:spcAft>
        <a:buFont typeface="Arial" charset="0"/>
        <a:buChar char="»"/>
        <a:defRPr sz="1600">
          <a:solidFill>
            <a:schemeClr val="tx1"/>
          </a:solidFill>
          <a:latin typeface="+mn-lt"/>
        </a:defRPr>
      </a:lvl6pPr>
      <a:lvl7pPr marL="2971800" indent="-228600" algn="l" rtl="0" eaLnBrk="0" fontAlgn="base" hangingPunct="0">
        <a:spcBef>
          <a:spcPct val="20000"/>
        </a:spcBef>
        <a:spcAft>
          <a:spcPct val="0"/>
        </a:spcAft>
        <a:buFont typeface="Arial" charset="0"/>
        <a:buChar char="»"/>
        <a:defRPr sz="1600">
          <a:solidFill>
            <a:schemeClr val="tx1"/>
          </a:solidFill>
          <a:latin typeface="+mn-lt"/>
        </a:defRPr>
      </a:lvl7pPr>
      <a:lvl8pPr marL="3429000" indent="-228600" algn="l" rtl="0" eaLnBrk="0" fontAlgn="base" hangingPunct="0">
        <a:spcBef>
          <a:spcPct val="20000"/>
        </a:spcBef>
        <a:spcAft>
          <a:spcPct val="0"/>
        </a:spcAft>
        <a:buFont typeface="Arial" charset="0"/>
        <a:buChar char="»"/>
        <a:defRPr sz="1600">
          <a:solidFill>
            <a:schemeClr val="tx1"/>
          </a:solidFill>
          <a:latin typeface="+mn-lt"/>
        </a:defRPr>
      </a:lvl8pPr>
      <a:lvl9pPr marL="3886200" indent="-228600" algn="l" rtl="0" eaLnBrk="0" fontAlgn="base" hangingPunct="0">
        <a:spcBef>
          <a:spcPct val="20000"/>
        </a:spcBef>
        <a:spcAft>
          <a:spcPct val="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8C30D3-FC6A-4A6C-8932-68D45501C6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3" t="8808" r="3066" b="5056"/>
          <a:stretch/>
        </p:blipFill>
        <p:spPr>
          <a:xfrm>
            <a:off x="0" y="0"/>
            <a:ext cx="12192000" cy="6858000"/>
          </a:xfrm>
          <a:prstGeom prst="rect">
            <a:avLst/>
          </a:prstGeom>
        </p:spPr>
      </p:pic>
      <p:sp>
        <p:nvSpPr>
          <p:cNvPr id="7" name="object 3">
            <a:extLst>
              <a:ext uri="{FF2B5EF4-FFF2-40B4-BE49-F238E27FC236}">
                <a16:creationId xmlns:a16="http://schemas.microsoft.com/office/drawing/2014/main" id="{23D607BE-B0BC-4370-B129-7BD62930C24E}"/>
              </a:ext>
            </a:extLst>
          </p:cNvPr>
          <p:cNvSpPr/>
          <p:nvPr/>
        </p:nvSpPr>
        <p:spPr>
          <a:xfrm>
            <a:off x="0" y="1748027"/>
            <a:ext cx="12192000" cy="1987550"/>
          </a:xfrm>
          <a:custGeom>
            <a:avLst/>
            <a:gdLst/>
            <a:ahLst/>
            <a:cxnLst/>
            <a:rect l="l" t="t" r="r" b="b"/>
            <a:pathLst>
              <a:path w="8714740" h="1987550">
                <a:moveTo>
                  <a:pt x="0" y="1987296"/>
                </a:moveTo>
                <a:lnTo>
                  <a:pt x="8714232" y="1987296"/>
                </a:lnTo>
                <a:lnTo>
                  <a:pt x="8714232" y="0"/>
                </a:lnTo>
                <a:lnTo>
                  <a:pt x="0" y="0"/>
                </a:lnTo>
                <a:lnTo>
                  <a:pt x="0" y="1987296"/>
                </a:lnTo>
                <a:close/>
              </a:path>
            </a:pathLst>
          </a:custGeom>
          <a:solidFill>
            <a:srgbClr val="FFFFFF">
              <a:alpha val="70195"/>
            </a:srgbClr>
          </a:solidFill>
        </p:spPr>
        <p:txBody>
          <a:bodyPr wrap="square" lIns="0" tIns="0" rIns="0" bIns="0" rtlCol="0"/>
          <a:lstStyle/>
          <a:p>
            <a:endParaRPr dirty="0"/>
          </a:p>
        </p:txBody>
      </p:sp>
      <p:sp>
        <p:nvSpPr>
          <p:cNvPr id="10" name="object 8">
            <a:extLst>
              <a:ext uri="{FF2B5EF4-FFF2-40B4-BE49-F238E27FC236}">
                <a16:creationId xmlns:a16="http://schemas.microsoft.com/office/drawing/2014/main" id="{009D3A80-54FB-4E87-8CB8-F2E345C4E81D}"/>
              </a:ext>
            </a:extLst>
          </p:cNvPr>
          <p:cNvSpPr txBox="1"/>
          <p:nvPr/>
        </p:nvSpPr>
        <p:spPr>
          <a:xfrm>
            <a:off x="299545" y="1921064"/>
            <a:ext cx="7630510" cy="1718419"/>
          </a:xfrm>
          <a:prstGeom prst="rect">
            <a:avLst/>
          </a:prstGeom>
        </p:spPr>
        <p:txBody>
          <a:bodyPr vert="horz" wrap="square" lIns="0" tIns="0" rIns="0" bIns="0" rtlCol="0" anchor="t">
            <a:spAutoFit/>
          </a:bodyPr>
          <a:lstStyle/>
          <a:p>
            <a:pPr marL="12700">
              <a:lnSpc>
                <a:spcPts val="3195"/>
              </a:lnSpc>
            </a:pPr>
            <a:r>
              <a:rPr lang="en-US" sz="3200" b="1" kern="0" spc="-10" dirty="0">
                <a:solidFill>
                  <a:srgbClr val="203864"/>
                </a:solidFill>
                <a:latin typeface="Agency FB"/>
                <a:cs typeface="Agency FB"/>
              </a:rPr>
              <a:t>Department o</a:t>
            </a:r>
            <a:r>
              <a:rPr lang="en-US" sz="3200" b="1" kern="0" spc="-5" dirty="0">
                <a:solidFill>
                  <a:srgbClr val="203864"/>
                </a:solidFill>
                <a:latin typeface="Agency FB"/>
                <a:cs typeface="Agency FB"/>
              </a:rPr>
              <a:t>f t</a:t>
            </a:r>
            <a:r>
              <a:rPr lang="en-US" sz="3200" b="1" kern="0" spc="-10" dirty="0">
                <a:solidFill>
                  <a:srgbClr val="203864"/>
                </a:solidFill>
                <a:latin typeface="Agency FB"/>
                <a:cs typeface="Agency FB"/>
              </a:rPr>
              <a:t>he</a:t>
            </a:r>
            <a:r>
              <a:rPr lang="en-US" sz="3200" b="1" kern="0" spc="50" dirty="0">
                <a:solidFill>
                  <a:srgbClr val="203864"/>
                </a:solidFill>
                <a:latin typeface="Agency FB"/>
                <a:cs typeface="Agency FB"/>
              </a:rPr>
              <a:t> </a:t>
            </a:r>
            <a:r>
              <a:rPr lang="en-US" sz="3200" b="1" kern="0" dirty="0">
                <a:solidFill>
                  <a:srgbClr val="203864"/>
                </a:solidFill>
                <a:latin typeface="Agency FB"/>
                <a:cs typeface="Agency FB"/>
              </a:rPr>
              <a:t>Navy</a:t>
            </a:r>
            <a:r>
              <a:rPr lang="en-US" sz="3200" b="1" kern="0" dirty="0" smtClean="0">
                <a:solidFill>
                  <a:srgbClr val="203864"/>
                </a:solidFill>
                <a:latin typeface="Agency FB"/>
                <a:cs typeface="Agency FB"/>
              </a:rPr>
              <a:t>, </a:t>
            </a:r>
            <a:r>
              <a:rPr lang="en-US" sz="3200" b="1" spc="-10" dirty="0" smtClean="0">
                <a:solidFill>
                  <a:srgbClr val="203864"/>
                </a:solidFill>
                <a:latin typeface="Agency FB"/>
                <a:cs typeface="Agency FB"/>
              </a:rPr>
              <a:t>Office of </a:t>
            </a:r>
            <a:r>
              <a:rPr sz="3200" b="1" spc="-10" dirty="0" smtClean="0">
                <a:solidFill>
                  <a:srgbClr val="203864"/>
                </a:solidFill>
                <a:latin typeface="Agency FB"/>
                <a:cs typeface="Agency FB"/>
              </a:rPr>
              <a:t>Financial</a:t>
            </a:r>
            <a:r>
              <a:rPr lang="en-US" sz="3200" b="1" spc="-10" dirty="0" smtClean="0">
                <a:solidFill>
                  <a:srgbClr val="203864"/>
                </a:solidFill>
                <a:latin typeface="Agency FB"/>
                <a:cs typeface="Agency FB"/>
              </a:rPr>
              <a:t> Operations</a:t>
            </a:r>
            <a:endParaRPr lang="en-US" sz="3200" b="1" spc="-5" dirty="0">
              <a:solidFill>
                <a:srgbClr val="203864"/>
              </a:solidFill>
              <a:latin typeface="Agency FB"/>
              <a:cs typeface="Agency FB"/>
            </a:endParaRPr>
          </a:p>
          <a:p>
            <a:pPr marL="12700">
              <a:lnSpc>
                <a:spcPts val="3195"/>
              </a:lnSpc>
            </a:pPr>
            <a:endParaRPr lang="en-US" sz="2400" b="1" spc="-5" dirty="0">
              <a:solidFill>
                <a:srgbClr val="203864"/>
              </a:solidFill>
              <a:latin typeface="Agency FB"/>
              <a:cs typeface="Agency FB"/>
            </a:endParaRPr>
          </a:p>
          <a:p>
            <a:pPr marL="12700">
              <a:lnSpc>
                <a:spcPts val="3195"/>
              </a:lnSpc>
              <a:spcAft>
                <a:spcPts val="600"/>
              </a:spcAft>
            </a:pPr>
            <a:r>
              <a:rPr lang="en-US" sz="2000" b="1" spc="-5" dirty="0" smtClean="0">
                <a:solidFill>
                  <a:srgbClr val="203864"/>
                </a:solidFill>
                <a:latin typeface="Agency FB"/>
                <a:cs typeface="Agency FB"/>
              </a:rPr>
              <a:t>April 22, 2021, Presentation to the NOVA AGA Chapter on</a:t>
            </a:r>
          </a:p>
          <a:p>
            <a:pPr marL="12700">
              <a:lnSpc>
                <a:spcPts val="3195"/>
              </a:lnSpc>
            </a:pPr>
            <a:r>
              <a:rPr lang="en-US" sz="4000" b="1" i="1" spc="-5" dirty="0" smtClean="0">
                <a:solidFill>
                  <a:srgbClr val="203864"/>
                </a:solidFill>
                <a:latin typeface="Agency FB"/>
                <a:cs typeface="Agency FB"/>
              </a:rPr>
              <a:t>DON Financial Management Transformation</a:t>
            </a:r>
            <a:endParaRPr sz="4000" i="1" dirty="0">
              <a:latin typeface="Agency FB"/>
              <a:cs typeface="Agency FB"/>
            </a:endParaRPr>
          </a:p>
        </p:txBody>
      </p:sp>
      <p:grpSp>
        <p:nvGrpSpPr>
          <p:cNvPr id="13" name="Group 12">
            <a:extLst>
              <a:ext uri="{FF2B5EF4-FFF2-40B4-BE49-F238E27FC236}">
                <a16:creationId xmlns:a16="http://schemas.microsoft.com/office/drawing/2014/main" id="{9C6BD63C-CFA4-4C2C-BFD1-22BBDBF63F85}"/>
              </a:ext>
            </a:extLst>
          </p:cNvPr>
          <p:cNvGrpSpPr/>
          <p:nvPr/>
        </p:nvGrpSpPr>
        <p:grpSpPr>
          <a:xfrm>
            <a:off x="8049912" y="2101721"/>
            <a:ext cx="3550919" cy="1280159"/>
            <a:chOff x="5466588" y="2017776"/>
            <a:chExt cx="3550919" cy="1280159"/>
          </a:xfrm>
        </p:grpSpPr>
        <p:sp>
          <p:nvSpPr>
            <p:cNvPr id="8" name="object 6">
              <a:extLst>
                <a:ext uri="{FF2B5EF4-FFF2-40B4-BE49-F238E27FC236}">
                  <a16:creationId xmlns:a16="http://schemas.microsoft.com/office/drawing/2014/main" id="{F3C524DE-1E7F-4F06-A8A0-4E0A0E54FEC0}"/>
                </a:ext>
              </a:extLst>
            </p:cNvPr>
            <p:cNvSpPr/>
            <p:nvPr/>
          </p:nvSpPr>
          <p:spPr>
            <a:xfrm>
              <a:off x="6609588" y="2017776"/>
              <a:ext cx="1280159" cy="1280159"/>
            </a:xfrm>
            <a:prstGeom prst="rect">
              <a:avLst/>
            </a:prstGeom>
            <a:blipFill>
              <a:blip r:embed="rId4" cstate="print"/>
              <a:stretch>
                <a:fillRect/>
              </a:stretch>
            </a:blipFill>
          </p:spPr>
          <p:txBody>
            <a:bodyPr wrap="square" lIns="0" tIns="0" rIns="0" bIns="0" rtlCol="0"/>
            <a:lstStyle/>
            <a:p>
              <a:endParaRPr dirty="0"/>
            </a:p>
          </p:txBody>
        </p:sp>
        <p:sp>
          <p:nvSpPr>
            <p:cNvPr id="11" name="object 9">
              <a:extLst>
                <a:ext uri="{FF2B5EF4-FFF2-40B4-BE49-F238E27FC236}">
                  <a16:creationId xmlns:a16="http://schemas.microsoft.com/office/drawing/2014/main" id="{0E03F152-3213-4555-8824-A9F2CAD34398}"/>
                </a:ext>
              </a:extLst>
            </p:cNvPr>
            <p:cNvSpPr/>
            <p:nvPr/>
          </p:nvSpPr>
          <p:spPr>
            <a:xfrm>
              <a:off x="7920228" y="2113788"/>
              <a:ext cx="1097279" cy="1097279"/>
            </a:xfrm>
            <a:prstGeom prst="rect">
              <a:avLst/>
            </a:prstGeom>
            <a:blipFill>
              <a:blip r:embed="rId5" cstate="print"/>
              <a:stretch>
                <a:fillRect/>
              </a:stretch>
            </a:blipFill>
          </p:spPr>
          <p:txBody>
            <a:bodyPr wrap="square" lIns="0" tIns="0" rIns="0" bIns="0" rtlCol="0"/>
            <a:lstStyle/>
            <a:p>
              <a:endParaRPr dirty="0"/>
            </a:p>
          </p:txBody>
        </p:sp>
        <p:sp>
          <p:nvSpPr>
            <p:cNvPr id="12" name="object 10">
              <a:extLst>
                <a:ext uri="{FF2B5EF4-FFF2-40B4-BE49-F238E27FC236}">
                  <a16:creationId xmlns:a16="http://schemas.microsoft.com/office/drawing/2014/main" id="{FC015F2F-858E-48A9-B0B9-5DC754715154}"/>
                </a:ext>
              </a:extLst>
            </p:cNvPr>
            <p:cNvSpPr/>
            <p:nvPr/>
          </p:nvSpPr>
          <p:spPr>
            <a:xfrm>
              <a:off x="5466588" y="2109216"/>
              <a:ext cx="1083563" cy="1097279"/>
            </a:xfrm>
            <a:prstGeom prst="rect">
              <a:avLst/>
            </a:prstGeom>
            <a:blipFill>
              <a:blip r:embed="rId6" cstate="print"/>
              <a:stretch>
                <a:fillRect/>
              </a:stretch>
            </a:blipFill>
          </p:spPr>
          <p:txBody>
            <a:bodyPr wrap="square" lIns="0" tIns="0" rIns="0" bIns="0" rtlCol="0"/>
            <a:lstStyle/>
            <a:p>
              <a:endParaRPr dirty="0"/>
            </a:p>
          </p:txBody>
        </p:sp>
      </p:grpSp>
    </p:spTree>
    <p:extLst>
      <p:ext uri="{BB962C8B-B14F-4D97-AF65-F5344CB8AC3E}">
        <p14:creationId xmlns:p14="http://schemas.microsoft.com/office/powerpoint/2010/main" val="385671885"/>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a:extLst>
              <a:ext uri="{FF2B5EF4-FFF2-40B4-BE49-F238E27FC236}">
                <a16:creationId xmlns:a16="http://schemas.microsoft.com/office/drawing/2014/main" id="{EA0EF168-D42D-4E16-B221-5487484B7758}"/>
              </a:ext>
            </a:extLst>
          </p:cNvPr>
          <p:cNvCxnSpPr>
            <a:cxnSpLocks/>
          </p:cNvCxnSpPr>
          <p:nvPr/>
        </p:nvCxnSpPr>
        <p:spPr>
          <a:xfrm>
            <a:off x="760990" y="4038825"/>
            <a:ext cx="10398362" cy="0"/>
          </a:xfrm>
          <a:prstGeom prst="line">
            <a:avLst/>
          </a:prstGeom>
          <a:noFill/>
          <a:ln w="28575" cap="flat" cmpd="sng" algn="ctr">
            <a:solidFill>
              <a:srgbClr val="92D050"/>
            </a:solidFill>
            <a:prstDash val="solid"/>
            <a:headEnd type="none" w="med" len="med"/>
            <a:tailEnd type="none" w="med" len="med"/>
          </a:ln>
          <a:effectLst/>
        </p:spPr>
      </p:cxnSp>
      <p:sp>
        <p:nvSpPr>
          <p:cNvPr id="59" name="TextBox 58">
            <a:extLst>
              <a:ext uri="{FF2B5EF4-FFF2-40B4-BE49-F238E27FC236}">
                <a16:creationId xmlns:a16="http://schemas.microsoft.com/office/drawing/2014/main" id="{96619213-2946-467D-8761-792ED1FBD565}"/>
              </a:ext>
            </a:extLst>
          </p:cNvPr>
          <p:cNvSpPr txBox="1"/>
          <p:nvPr/>
        </p:nvSpPr>
        <p:spPr>
          <a:xfrm>
            <a:off x="4920311" y="3884938"/>
            <a:ext cx="2033578" cy="338554"/>
          </a:xfrm>
          <a:prstGeom prst="rect">
            <a:avLst/>
          </a:prstGeom>
          <a:solidFill>
            <a:sysClr val="window" lastClr="FFFFFF"/>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12169"/>
                </a:solidFill>
                <a:effectLst/>
                <a:uLnTx/>
                <a:uFillTx/>
                <a:latin typeface="Arial"/>
                <a:ea typeface="+mn-ea"/>
                <a:cs typeface="Arial" charset="0"/>
              </a:rPr>
              <a:t> </a:t>
            </a:r>
            <a:r>
              <a:rPr kumimoji="0" lang="en-US" sz="1600" b="1" i="0" u="none" strike="noStrike" kern="0" cap="none" spc="0" normalizeH="0" baseline="0" noProof="0" dirty="0">
                <a:ln>
                  <a:noFill/>
                </a:ln>
                <a:solidFill>
                  <a:srgbClr val="012169"/>
                </a:solidFill>
                <a:effectLst/>
                <a:uLnTx/>
                <a:uFillTx/>
                <a:latin typeface="Arial"/>
                <a:ea typeface="+mn-ea"/>
                <a:cs typeface="Arial" charset="0"/>
              </a:rPr>
              <a:t>Impact </a:t>
            </a:r>
          </a:p>
        </p:txBody>
      </p:sp>
      <p:sp>
        <p:nvSpPr>
          <p:cNvPr id="60" name="AutoShape 3">
            <a:extLst>
              <a:ext uri="{FF2B5EF4-FFF2-40B4-BE49-F238E27FC236}">
                <a16:creationId xmlns:a16="http://schemas.microsoft.com/office/drawing/2014/main" id="{AA6D32BC-EC2F-43AA-998E-2ECF636E6475}"/>
              </a:ext>
            </a:extLst>
          </p:cNvPr>
          <p:cNvSpPr>
            <a:spLocks noChangeArrowheads="1"/>
          </p:cNvSpPr>
          <p:nvPr/>
        </p:nvSpPr>
        <p:spPr bwMode="gray">
          <a:xfrm>
            <a:off x="654113" y="2227510"/>
            <a:ext cx="2300319" cy="476748"/>
          </a:xfrm>
          <a:prstGeom prst="chevron">
            <a:avLst>
              <a:gd name="adj" fmla="val 34952"/>
            </a:avLst>
          </a:prstGeom>
          <a:solidFill>
            <a:srgbClr val="75787B"/>
          </a:solidFill>
          <a:ln w="12700" cap="rnd" algn="ctr">
            <a:noFill/>
            <a:miter lim="800000"/>
            <a:headEnd/>
            <a:tailEnd/>
          </a:ln>
        </p:spPr>
        <p:txBody>
          <a:bodyPr lIns="88900" tIns="88900" rIns="88900" bIns="88900" anchor="ctr" anchorCtr="0"/>
          <a:lstStyle/>
          <a:p>
            <a:pPr marL="0" marR="0" lvl="0" indent="0" algn="l" defTabSz="913912" rtl="0" eaLnBrk="1" fontAlgn="auto" latinLnBrk="0" hangingPunct="1">
              <a:lnSpc>
                <a:spcPct val="106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a:ea typeface="+mn-ea"/>
                <a:cs typeface="Arial" charset="0"/>
              </a:rPr>
              <a:t>Navigate to ARC Website </a:t>
            </a:r>
          </a:p>
        </p:txBody>
      </p:sp>
      <p:sp>
        <p:nvSpPr>
          <p:cNvPr id="61" name="AutoShape 4">
            <a:extLst>
              <a:ext uri="{FF2B5EF4-FFF2-40B4-BE49-F238E27FC236}">
                <a16:creationId xmlns:a16="http://schemas.microsoft.com/office/drawing/2014/main" id="{0A52EE24-F7E0-405F-BA71-73681B61545B}"/>
              </a:ext>
            </a:extLst>
          </p:cNvPr>
          <p:cNvSpPr>
            <a:spLocks noChangeArrowheads="1"/>
          </p:cNvSpPr>
          <p:nvPr/>
        </p:nvSpPr>
        <p:spPr bwMode="gray">
          <a:xfrm>
            <a:off x="2828250" y="2227510"/>
            <a:ext cx="2300319" cy="476748"/>
          </a:xfrm>
          <a:prstGeom prst="chevron">
            <a:avLst>
              <a:gd name="adj" fmla="val 34975"/>
            </a:avLst>
          </a:prstGeom>
          <a:solidFill>
            <a:srgbClr val="75787B"/>
          </a:solidFill>
          <a:ln w="12700" cap="rnd" algn="ctr">
            <a:noFill/>
            <a:miter lim="800000"/>
            <a:headEnd/>
            <a:tailEnd/>
          </a:ln>
        </p:spPr>
        <p:txBody>
          <a:bodyPr lIns="88900" tIns="88900" rIns="88900" bIns="88900" anchor="ctr" anchorCtr="0"/>
          <a:lstStyle/>
          <a:p>
            <a:pPr marL="0" marR="0" lvl="0" indent="0" algn="ctr" defTabSz="913912" rtl="0" eaLnBrk="1" fontAlgn="auto" latinLnBrk="0" hangingPunct="1">
              <a:lnSpc>
                <a:spcPct val="106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a:ea typeface="+mn-ea"/>
                <a:cs typeface="Arial" charset="0"/>
              </a:rPr>
              <a:t>Navigate to Folder Location</a:t>
            </a:r>
          </a:p>
        </p:txBody>
      </p:sp>
      <p:sp>
        <p:nvSpPr>
          <p:cNvPr id="62" name="AutoShape 5">
            <a:extLst>
              <a:ext uri="{FF2B5EF4-FFF2-40B4-BE49-F238E27FC236}">
                <a16:creationId xmlns:a16="http://schemas.microsoft.com/office/drawing/2014/main" id="{75C568E0-B29F-49C5-A1D3-BFA478DCDFE0}"/>
              </a:ext>
            </a:extLst>
          </p:cNvPr>
          <p:cNvSpPr>
            <a:spLocks noChangeArrowheads="1"/>
          </p:cNvSpPr>
          <p:nvPr/>
        </p:nvSpPr>
        <p:spPr bwMode="gray">
          <a:xfrm>
            <a:off x="5002389" y="2227510"/>
            <a:ext cx="2300319" cy="476748"/>
          </a:xfrm>
          <a:prstGeom prst="chevron">
            <a:avLst>
              <a:gd name="adj" fmla="val 34975"/>
            </a:avLst>
          </a:prstGeom>
          <a:solidFill>
            <a:srgbClr val="75787B"/>
          </a:solidFill>
          <a:ln w="12700" cap="rnd" algn="ctr">
            <a:noFill/>
            <a:miter lim="800000"/>
            <a:headEnd/>
            <a:tailEnd/>
          </a:ln>
        </p:spPr>
        <p:txBody>
          <a:bodyPr lIns="88900" tIns="88900" rIns="88900" bIns="88900" anchor="ctr" anchorCtr="0"/>
          <a:lstStyle/>
          <a:p>
            <a:pPr marL="0" marR="0" lvl="0" indent="0" algn="ctr" defTabSz="913912" rtl="0" eaLnBrk="1" fontAlgn="auto" latinLnBrk="0" hangingPunct="1">
              <a:lnSpc>
                <a:spcPct val="106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a:ea typeface="+mn-ea"/>
                <a:cs typeface="Arial" charset="0"/>
              </a:rPr>
              <a:t>Select and save each file for the current quarter</a:t>
            </a:r>
          </a:p>
        </p:txBody>
      </p:sp>
      <p:sp>
        <p:nvSpPr>
          <p:cNvPr id="63" name="AutoShape 6">
            <a:extLst>
              <a:ext uri="{FF2B5EF4-FFF2-40B4-BE49-F238E27FC236}">
                <a16:creationId xmlns:a16="http://schemas.microsoft.com/office/drawing/2014/main" id="{DDD3BF41-7426-4634-A9F8-CD2661851CE5}"/>
              </a:ext>
            </a:extLst>
          </p:cNvPr>
          <p:cNvSpPr>
            <a:spLocks noChangeArrowheads="1"/>
          </p:cNvSpPr>
          <p:nvPr/>
        </p:nvSpPr>
        <p:spPr bwMode="gray">
          <a:xfrm>
            <a:off x="7176528" y="2227510"/>
            <a:ext cx="2300319" cy="476748"/>
          </a:xfrm>
          <a:prstGeom prst="chevron">
            <a:avLst>
              <a:gd name="adj" fmla="val 34975"/>
            </a:avLst>
          </a:prstGeom>
          <a:solidFill>
            <a:srgbClr val="75787B"/>
          </a:solidFill>
          <a:ln w="12700" cap="rnd" algn="ctr">
            <a:noFill/>
            <a:miter lim="800000"/>
            <a:headEnd/>
            <a:tailEnd/>
          </a:ln>
        </p:spPr>
        <p:txBody>
          <a:bodyPr lIns="88900" tIns="88900" rIns="88900" bIns="88900" anchor="ctr" anchorCtr="0"/>
          <a:lstStyle/>
          <a:p>
            <a:pPr marL="0" marR="0" lvl="0" indent="0" algn="ctr" defTabSz="913912"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a:ea typeface="+mn-ea"/>
                <a:cs typeface="Arial" charset="0"/>
              </a:rPr>
              <a:t>Transfer Data to APSR Reconciliation Workbook</a:t>
            </a:r>
          </a:p>
        </p:txBody>
      </p:sp>
      <p:sp>
        <p:nvSpPr>
          <p:cNvPr id="64" name="Text Placeholder 5">
            <a:extLst>
              <a:ext uri="{FF2B5EF4-FFF2-40B4-BE49-F238E27FC236}">
                <a16:creationId xmlns:a16="http://schemas.microsoft.com/office/drawing/2014/main" id="{17B11E35-EE66-47E8-9DD4-D32C9110CCD7}"/>
              </a:ext>
            </a:extLst>
          </p:cNvPr>
          <p:cNvSpPr txBox="1">
            <a:spLocks/>
          </p:cNvSpPr>
          <p:nvPr/>
        </p:nvSpPr>
        <p:spPr>
          <a:xfrm>
            <a:off x="687393" y="2772002"/>
            <a:ext cx="2012779" cy="810382"/>
          </a:xfrm>
          <a:prstGeom prst="rect">
            <a:avLst/>
          </a:prstGeom>
        </p:spPr>
        <p:txBody>
          <a:bodyPr wrap="square" lIns="0" tIns="0" rIns="0" bIns="0">
            <a:no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400"/>
              </a:spcBef>
              <a:spcAft>
                <a:spcPts val="0"/>
              </a:spcAft>
              <a:buClrTx/>
              <a:buSzTx/>
              <a:buFont typeface="Arial" charset="0"/>
              <a:buNone/>
              <a:tabLst/>
              <a:defRPr/>
            </a:pPr>
            <a:r>
              <a:rPr kumimoji="0" lang="en-US" sz="1100" b="0" i="1" u="none" strike="noStrike" kern="1200" cap="none" spc="0" normalizeH="0" baseline="0" noProof="0" dirty="0">
                <a:ln>
                  <a:noFill/>
                </a:ln>
                <a:solidFill>
                  <a:srgbClr val="012169"/>
                </a:solidFill>
                <a:effectLst/>
                <a:uLnTx/>
                <a:uFillTx/>
                <a:latin typeface="Arial"/>
                <a:ea typeface="+mn-ea"/>
                <a:cs typeface="+mn-cs"/>
              </a:rPr>
              <a:t>Bot navigates to the ARC website to download the Asset Listings and supporting documentation. </a:t>
            </a:r>
          </a:p>
        </p:txBody>
      </p:sp>
      <p:sp>
        <p:nvSpPr>
          <p:cNvPr id="65" name="Text Placeholder 5">
            <a:extLst>
              <a:ext uri="{FF2B5EF4-FFF2-40B4-BE49-F238E27FC236}">
                <a16:creationId xmlns:a16="http://schemas.microsoft.com/office/drawing/2014/main" id="{01176C90-1754-4379-88DC-F24A247C4ABB}"/>
              </a:ext>
            </a:extLst>
          </p:cNvPr>
          <p:cNvSpPr txBox="1">
            <a:spLocks/>
          </p:cNvSpPr>
          <p:nvPr/>
        </p:nvSpPr>
        <p:spPr>
          <a:xfrm>
            <a:off x="2828250" y="2768815"/>
            <a:ext cx="2012779" cy="810382"/>
          </a:xfrm>
          <a:prstGeom prst="rect">
            <a:avLst/>
          </a:prstGeom>
        </p:spPr>
        <p:txBody>
          <a:bodyPr wrap="square" lIns="0" tIns="0" rIns="0" bIns="0">
            <a:no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400"/>
              </a:spcBef>
              <a:spcAft>
                <a:spcPts val="0"/>
              </a:spcAft>
              <a:buClrTx/>
              <a:buSzTx/>
              <a:buFont typeface="Arial" charset="0"/>
              <a:buNone/>
              <a:tabLst/>
              <a:defRPr/>
            </a:pPr>
            <a:r>
              <a:rPr kumimoji="0" lang="en-US" sz="1100" b="0" i="1" u="none" strike="noStrike" kern="1200" cap="none" spc="0" normalizeH="0" baseline="0" noProof="0" dirty="0">
                <a:ln>
                  <a:noFill/>
                </a:ln>
                <a:solidFill>
                  <a:srgbClr val="012169"/>
                </a:solidFill>
                <a:effectLst/>
                <a:uLnTx/>
                <a:uFillTx/>
                <a:latin typeface="Arial"/>
                <a:ea typeface="+mn-ea"/>
                <a:cs typeface="+mn-cs"/>
              </a:rPr>
              <a:t>Bot navigates to the Asset Universe tab to retrieve the files for the current quarter and fiscal year. </a:t>
            </a:r>
          </a:p>
        </p:txBody>
      </p:sp>
      <p:sp>
        <p:nvSpPr>
          <p:cNvPr id="66" name="Text Placeholder 5">
            <a:extLst>
              <a:ext uri="{FF2B5EF4-FFF2-40B4-BE49-F238E27FC236}">
                <a16:creationId xmlns:a16="http://schemas.microsoft.com/office/drawing/2014/main" id="{841A9D02-6724-4A47-AD28-3D2A8680735B}"/>
              </a:ext>
            </a:extLst>
          </p:cNvPr>
          <p:cNvSpPr txBox="1">
            <a:spLocks/>
          </p:cNvSpPr>
          <p:nvPr/>
        </p:nvSpPr>
        <p:spPr>
          <a:xfrm>
            <a:off x="5002389" y="2768815"/>
            <a:ext cx="2012779" cy="735507"/>
          </a:xfrm>
          <a:prstGeom prst="rect">
            <a:avLst/>
          </a:prstGeom>
        </p:spPr>
        <p:txBody>
          <a:bodyPr wrap="square" lIns="0" tIns="0" rIns="0" bIns="0">
            <a:no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400"/>
              </a:spcBef>
              <a:spcAft>
                <a:spcPts val="0"/>
              </a:spcAft>
              <a:buClrTx/>
              <a:buSzTx/>
              <a:buFont typeface="Arial" charset="0"/>
              <a:buNone/>
              <a:tabLst/>
              <a:defRPr/>
            </a:pPr>
            <a:r>
              <a:rPr kumimoji="0" lang="en-US" sz="1100" b="0" i="1" u="none" strike="noStrike" kern="1200" cap="none" spc="0" normalizeH="0" baseline="0" noProof="0" dirty="0">
                <a:ln>
                  <a:noFill/>
                </a:ln>
                <a:solidFill>
                  <a:srgbClr val="012169"/>
                </a:solidFill>
                <a:effectLst/>
                <a:uLnTx/>
                <a:uFillTx/>
                <a:latin typeface="Arial"/>
                <a:ea typeface="+mn-ea"/>
                <a:cs typeface="+mn-cs"/>
              </a:rPr>
              <a:t>Bot navigates to the Asset Listings, Trial Balances Certification letters  for each BSO and saves each file to a local folder.</a:t>
            </a:r>
          </a:p>
        </p:txBody>
      </p:sp>
      <p:sp>
        <p:nvSpPr>
          <p:cNvPr id="67" name="Text Placeholder 5">
            <a:extLst>
              <a:ext uri="{FF2B5EF4-FFF2-40B4-BE49-F238E27FC236}">
                <a16:creationId xmlns:a16="http://schemas.microsoft.com/office/drawing/2014/main" id="{93605996-4BA8-48F7-8D7B-2ABD0E38E5C2}"/>
              </a:ext>
            </a:extLst>
          </p:cNvPr>
          <p:cNvSpPr txBox="1">
            <a:spLocks/>
          </p:cNvSpPr>
          <p:nvPr/>
        </p:nvSpPr>
        <p:spPr>
          <a:xfrm>
            <a:off x="7143244" y="2768816"/>
            <a:ext cx="2012779" cy="473438"/>
          </a:xfrm>
          <a:prstGeom prst="rect">
            <a:avLst/>
          </a:prstGeom>
        </p:spPr>
        <p:txBody>
          <a:bodyPr wrap="square" lIns="0" tIns="0" rIns="0" bIns="0">
            <a:no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400"/>
              </a:spcBef>
              <a:spcAft>
                <a:spcPts val="0"/>
              </a:spcAft>
              <a:buClrTx/>
              <a:buSzTx/>
              <a:buFont typeface="Arial" charset="0"/>
              <a:buNone/>
              <a:tabLst/>
              <a:defRPr/>
            </a:pPr>
            <a:r>
              <a:rPr kumimoji="0" lang="en-US" sz="1100" b="0" i="1" u="none" strike="noStrike" kern="1200" cap="none" spc="0" normalizeH="0" baseline="0" noProof="0" dirty="0">
                <a:ln>
                  <a:noFill/>
                </a:ln>
                <a:solidFill>
                  <a:srgbClr val="012169"/>
                </a:solidFill>
                <a:effectLst/>
                <a:uLnTx/>
                <a:uFillTx/>
                <a:latin typeface="Arial"/>
                <a:ea typeface="+mn-ea"/>
                <a:cs typeface="+mn-cs"/>
              </a:rPr>
              <a:t>Bot copies data pulled from each asset listing and supporting documentation into the APSR Reconciliation Workbook</a:t>
            </a:r>
          </a:p>
        </p:txBody>
      </p:sp>
      <p:sp>
        <p:nvSpPr>
          <p:cNvPr id="68" name="AutoShape 6">
            <a:extLst>
              <a:ext uri="{FF2B5EF4-FFF2-40B4-BE49-F238E27FC236}">
                <a16:creationId xmlns:a16="http://schemas.microsoft.com/office/drawing/2014/main" id="{03F7079C-9CF2-4DA9-9056-94AA59C50BBF}"/>
              </a:ext>
            </a:extLst>
          </p:cNvPr>
          <p:cNvSpPr>
            <a:spLocks noChangeArrowheads="1"/>
          </p:cNvSpPr>
          <p:nvPr/>
        </p:nvSpPr>
        <p:spPr bwMode="gray">
          <a:xfrm>
            <a:off x="9350663" y="2227510"/>
            <a:ext cx="2300319" cy="476748"/>
          </a:xfrm>
          <a:prstGeom prst="chevron">
            <a:avLst>
              <a:gd name="adj" fmla="val 34975"/>
            </a:avLst>
          </a:prstGeom>
          <a:solidFill>
            <a:srgbClr val="75787B"/>
          </a:solidFill>
          <a:ln w="12700" cap="rnd" algn="ctr">
            <a:noFill/>
            <a:miter lim="800000"/>
            <a:headEnd/>
            <a:tailEnd/>
          </a:ln>
        </p:spPr>
        <p:txBody>
          <a:bodyPr lIns="88900" tIns="88900" rIns="88900" bIns="88900" anchor="ctr" anchorCtr="0"/>
          <a:lstStyle/>
          <a:p>
            <a:pPr marL="0" marR="0" lvl="0" indent="0" algn="ctr" defTabSz="913912"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a:ea typeface="+mn-ea"/>
                <a:cs typeface="Arial" charset="0"/>
              </a:rPr>
              <a:t>Save APSR Reconciliation Workbook</a:t>
            </a:r>
          </a:p>
        </p:txBody>
      </p:sp>
      <p:sp>
        <p:nvSpPr>
          <p:cNvPr id="69" name="Text Placeholder 5">
            <a:extLst>
              <a:ext uri="{FF2B5EF4-FFF2-40B4-BE49-F238E27FC236}">
                <a16:creationId xmlns:a16="http://schemas.microsoft.com/office/drawing/2014/main" id="{B5EC3B3D-B02D-4AE2-8558-FCF89BEF398E}"/>
              </a:ext>
            </a:extLst>
          </p:cNvPr>
          <p:cNvSpPr txBox="1">
            <a:spLocks/>
          </p:cNvSpPr>
          <p:nvPr/>
        </p:nvSpPr>
        <p:spPr>
          <a:xfrm>
            <a:off x="9284101" y="2768815"/>
            <a:ext cx="2012779" cy="810382"/>
          </a:xfrm>
          <a:prstGeom prst="rect">
            <a:avLst/>
          </a:prstGeom>
        </p:spPr>
        <p:txBody>
          <a:bodyPr wrap="square" lIns="0" tIns="0" rIns="0" bIns="0">
            <a:no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400"/>
              </a:spcBef>
              <a:spcAft>
                <a:spcPts val="0"/>
              </a:spcAft>
              <a:buClrTx/>
              <a:buSzTx/>
              <a:buFont typeface="Arial" charset="0"/>
              <a:buNone/>
              <a:tabLst/>
              <a:defRPr/>
            </a:pPr>
            <a:r>
              <a:rPr kumimoji="0" lang="en-US" sz="1100" b="0" i="1" u="none" strike="noStrike" kern="1200" cap="none" spc="0" normalizeH="0" baseline="0" noProof="0" dirty="0">
                <a:ln>
                  <a:noFill/>
                </a:ln>
                <a:solidFill>
                  <a:srgbClr val="012169"/>
                </a:solidFill>
                <a:effectLst/>
                <a:uLnTx/>
                <a:uFillTx/>
                <a:latin typeface="Arial"/>
                <a:ea typeface="+mn-ea"/>
                <a:cs typeface="+mn-cs"/>
              </a:rPr>
              <a:t>Bot saves the workbook to the shared location for process owners, FMO stakeholders and auditors to perform their reviews.  </a:t>
            </a:r>
          </a:p>
        </p:txBody>
      </p:sp>
      <p:cxnSp>
        <p:nvCxnSpPr>
          <p:cNvPr id="70" name="Straight Connector 69">
            <a:extLst>
              <a:ext uri="{FF2B5EF4-FFF2-40B4-BE49-F238E27FC236}">
                <a16:creationId xmlns:a16="http://schemas.microsoft.com/office/drawing/2014/main" id="{FF5E7905-12E2-438A-B2A6-5DE73928D013}"/>
              </a:ext>
            </a:extLst>
          </p:cNvPr>
          <p:cNvCxnSpPr>
            <a:cxnSpLocks/>
          </p:cNvCxnSpPr>
          <p:nvPr/>
        </p:nvCxnSpPr>
        <p:spPr>
          <a:xfrm>
            <a:off x="654114" y="1979204"/>
            <a:ext cx="10572374" cy="0"/>
          </a:xfrm>
          <a:prstGeom prst="line">
            <a:avLst/>
          </a:prstGeom>
          <a:noFill/>
          <a:ln w="28575" cap="flat" cmpd="sng" algn="ctr">
            <a:solidFill>
              <a:srgbClr val="92D050"/>
            </a:solidFill>
            <a:prstDash val="solid"/>
            <a:headEnd type="none" w="med" len="med"/>
            <a:tailEnd type="none" w="med" len="med"/>
          </a:ln>
          <a:effectLst/>
        </p:spPr>
      </p:cxnSp>
      <p:sp>
        <p:nvSpPr>
          <p:cNvPr id="71" name="TextBox 70">
            <a:extLst>
              <a:ext uri="{FF2B5EF4-FFF2-40B4-BE49-F238E27FC236}">
                <a16:creationId xmlns:a16="http://schemas.microsoft.com/office/drawing/2014/main" id="{E09AB232-8085-477B-A0EB-375D2058A51F}"/>
              </a:ext>
            </a:extLst>
          </p:cNvPr>
          <p:cNvSpPr txBox="1"/>
          <p:nvPr/>
        </p:nvSpPr>
        <p:spPr>
          <a:xfrm>
            <a:off x="4841028" y="1817482"/>
            <a:ext cx="2174139" cy="338554"/>
          </a:xfrm>
          <a:prstGeom prst="rect">
            <a:avLst/>
          </a:prstGeom>
          <a:solidFill>
            <a:sysClr val="window" lastClr="FFFFFF"/>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12169"/>
                </a:solidFill>
                <a:effectLst/>
                <a:uLnTx/>
                <a:uFillTx/>
                <a:latin typeface="Arial"/>
                <a:ea typeface="+mn-ea"/>
                <a:cs typeface="Arial" charset="0"/>
              </a:rPr>
              <a:t>High Level Process</a:t>
            </a:r>
          </a:p>
        </p:txBody>
      </p:sp>
      <p:sp>
        <p:nvSpPr>
          <p:cNvPr id="6" name="Title 5">
            <a:extLst>
              <a:ext uri="{FF2B5EF4-FFF2-40B4-BE49-F238E27FC236}">
                <a16:creationId xmlns:a16="http://schemas.microsoft.com/office/drawing/2014/main" id="{8018CE0D-DEC3-4C2A-B4A2-1CAFDFB4A2B6}"/>
              </a:ext>
            </a:extLst>
          </p:cNvPr>
          <p:cNvSpPr>
            <a:spLocks noGrp="1"/>
          </p:cNvSpPr>
          <p:nvPr>
            <p:ph type="title"/>
          </p:nvPr>
        </p:nvSpPr>
        <p:spPr>
          <a:xfrm>
            <a:off x="457200" y="306095"/>
            <a:ext cx="9425907" cy="684506"/>
          </a:xfrm>
        </p:spPr>
        <p:txBody>
          <a:bodyPr/>
          <a:lstStyle/>
          <a:p>
            <a:r>
              <a:rPr lang="en-US" sz="2400" dirty="0" smtClean="0">
                <a:solidFill>
                  <a:srgbClr val="002060"/>
                </a:solidFill>
              </a:rPr>
              <a:t>RPA Example: </a:t>
            </a:r>
            <a:br>
              <a:rPr lang="en-US" sz="2400" dirty="0" smtClean="0">
                <a:solidFill>
                  <a:srgbClr val="002060"/>
                </a:solidFill>
              </a:rPr>
            </a:br>
            <a:r>
              <a:rPr lang="en-US" sz="2400" dirty="0" smtClean="0">
                <a:solidFill>
                  <a:srgbClr val="002060"/>
                </a:solidFill>
              </a:rPr>
              <a:t>Accountable </a:t>
            </a:r>
            <a:r>
              <a:rPr lang="en-US" sz="2400" dirty="0">
                <a:solidFill>
                  <a:srgbClr val="002060"/>
                </a:solidFill>
              </a:rPr>
              <a:t>Property Systems of Record (APSR) Bot at </a:t>
            </a:r>
            <a:r>
              <a:rPr lang="en-US" sz="2400" dirty="0" smtClean="0">
                <a:solidFill>
                  <a:srgbClr val="002060"/>
                </a:solidFill>
              </a:rPr>
              <a:t>FMO</a:t>
            </a:r>
            <a:endParaRPr lang="en-US" sz="2400" dirty="0"/>
          </a:p>
        </p:txBody>
      </p:sp>
      <p:sp>
        <p:nvSpPr>
          <p:cNvPr id="7" name="TextBox 6">
            <a:extLst>
              <a:ext uri="{FF2B5EF4-FFF2-40B4-BE49-F238E27FC236}">
                <a16:creationId xmlns:a16="http://schemas.microsoft.com/office/drawing/2014/main" id="{945B4FA6-EEBA-46D7-B578-A111BDC3B83A}"/>
              </a:ext>
            </a:extLst>
          </p:cNvPr>
          <p:cNvSpPr txBox="1"/>
          <p:nvPr/>
        </p:nvSpPr>
        <p:spPr>
          <a:xfrm>
            <a:off x="513053" y="1232707"/>
            <a:ext cx="110682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0" cap="none" spc="0" normalizeH="0" baseline="0" noProof="0" dirty="0">
                <a:ln>
                  <a:noFill/>
                </a:ln>
                <a:solidFill>
                  <a:srgbClr val="012169"/>
                </a:solidFill>
                <a:effectLst/>
                <a:uLnTx/>
                <a:uFillTx/>
                <a:latin typeface="Arial" charset="0"/>
                <a:ea typeface="+mn-ea"/>
                <a:cs typeface="Arial" charset="0"/>
              </a:rPr>
              <a:t>Process Description: </a:t>
            </a:r>
            <a:r>
              <a:rPr kumimoji="0" lang="en-US" sz="1600" b="0" u="none" strike="noStrike" kern="0" cap="none" spc="0" normalizeH="0" baseline="0" noProof="0" dirty="0">
                <a:ln>
                  <a:noFill/>
                </a:ln>
                <a:solidFill>
                  <a:srgbClr val="012169"/>
                </a:solidFill>
                <a:effectLst/>
                <a:uLnTx/>
                <a:uFillTx/>
                <a:latin typeface="Arial" charset="0"/>
                <a:ea typeface="+mn-ea"/>
                <a:cs typeface="Arial" charset="0"/>
              </a:rPr>
              <a:t>Bot to support quarterly Budget Submitting Office (BSO) reconciliations of asset listings from their APSRs or supporting (Feeder) systems against their Trial Balance values.  </a:t>
            </a:r>
          </a:p>
        </p:txBody>
      </p:sp>
      <p:sp>
        <p:nvSpPr>
          <p:cNvPr id="2" name="Rectangle 1">
            <a:extLst>
              <a:ext uri="{FF2B5EF4-FFF2-40B4-BE49-F238E27FC236}">
                <a16:creationId xmlns:a16="http://schemas.microsoft.com/office/drawing/2014/main" id="{16981B06-70A2-42AD-A8EE-A4FC988FA18C}"/>
              </a:ext>
            </a:extLst>
          </p:cNvPr>
          <p:cNvSpPr/>
          <p:nvPr/>
        </p:nvSpPr>
        <p:spPr>
          <a:xfrm>
            <a:off x="513053" y="4352320"/>
            <a:ext cx="8057904" cy="1831784"/>
          </a:xfrm>
          <a:prstGeom prst="rect">
            <a:avLst/>
          </a:prstGeom>
        </p:spPr>
        <p:txBody>
          <a:bodyPr wrap="square">
            <a:spAutoFit/>
          </a:bodyPr>
          <a:lstStyle/>
          <a:p>
            <a:pPr marL="285750" marR="0" lvl="0" indent="-285750" algn="l" defTabSz="914400" rtl="0" eaLnBrk="1" fontAlgn="base" latinLnBrk="0" hangingPunct="1">
              <a:lnSpc>
                <a:spcPct val="250000"/>
              </a:lnSpc>
              <a:spcBef>
                <a:spcPct val="0"/>
              </a:spcBef>
              <a:spcAft>
                <a:spcPct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srgbClr val="012169"/>
                </a:solidFill>
                <a:effectLst/>
                <a:uLnTx/>
                <a:uFillTx/>
                <a:latin typeface="Arial" charset="0"/>
                <a:ea typeface="+mn-ea"/>
                <a:cs typeface="Arial" charset="0"/>
              </a:rPr>
              <a:t>Ability to quickly download over 200+ files in a timely manner on a quarterly basis</a:t>
            </a:r>
          </a:p>
          <a:p>
            <a:pPr marL="285750" marR="0" lvl="0" indent="-285750" algn="l" defTabSz="914400" rtl="0" eaLnBrk="1" fontAlgn="base" latinLnBrk="0" hangingPunct="1">
              <a:lnSpc>
                <a:spcPct val="250000"/>
              </a:lnSpc>
              <a:spcBef>
                <a:spcPct val="0"/>
              </a:spcBef>
              <a:spcAft>
                <a:spcPct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srgbClr val="012169"/>
                </a:solidFill>
                <a:effectLst/>
                <a:uLnTx/>
                <a:uFillTx/>
                <a:latin typeface="Arial" charset="0"/>
                <a:ea typeface="+mn-ea"/>
                <a:cs typeface="Arial" charset="0"/>
              </a:rPr>
              <a:t>Improved financial management across (BSO)s</a:t>
            </a:r>
          </a:p>
          <a:p>
            <a:pPr marL="285750" marR="0" lvl="0" indent="-285750" algn="l" defTabSz="914400" rtl="0" eaLnBrk="1" fontAlgn="base" latinLnBrk="0" hangingPunct="1">
              <a:lnSpc>
                <a:spcPct val="250000"/>
              </a:lnSpc>
              <a:spcBef>
                <a:spcPct val="0"/>
              </a:spcBef>
              <a:spcAft>
                <a:spcPct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srgbClr val="012169"/>
                </a:solidFill>
                <a:effectLst/>
                <a:uLnTx/>
                <a:uFillTx/>
                <a:latin typeface="Arial" charset="0"/>
                <a:ea typeface="+mn-ea"/>
                <a:cs typeface="Arial" charset="0"/>
              </a:rPr>
              <a:t>Increased Data Readiness</a:t>
            </a:r>
          </a:p>
        </p:txBody>
      </p:sp>
      <p:grpSp>
        <p:nvGrpSpPr>
          <p:cNvPr id="16" name="Group 15">
            <a:extLst>
              <a:ext uri="{FF2B5EF4-FFF2-40B4-BE49-F238E27FC236}">
                <a16:creationId xmlns:a16="http://schemas.microsoft.com/office/drawing/2014/main" id="{8959D068-0B14-45C2-B24E-EED289A0574A}"/>
              </a:ext>
            </a:extLst>
          </p:cNvPr>
          <p:cNvGrpSpPr/>
          <p:nvPr/>
        </p:nvGrpSpPr>
        <p:grpSpPr>
          <a:xfrm>
            <a:off x="8602257" y="4336222"/>
            <a:ext cx="3131934" cy="1842360"/>
            <a:chOff x="8128004" y="4400060"/>
            <a:chExt cx="3241954" cy="1842360"/>
          </a:xfrm>
        </p:grpSpPr>
        <p:sp>
          <p:nvSpPr>
            <p:cNvPr id="112" name="Textfeld 266">
              <a:extLst>
                <a:ext uri="{FF2B5EF4-FFF2-40B4-BE49-F238E27FC236}">
                  <a16:creationId xmlns:a16="http://schemas.microsoft.com/office/drawing/2014/main" id="{3E98539F-05A6-468C-AEF2-913354A21210}"/>
                </a:ext>
              </a:extLst>
            </p:cNvPr>
            <p:cNvSpPr txBox="1"/>
            <p:nvPr/>
          </p:nvSpPr>
          <p:spPr bwMode="gray">
            <a:xfrm>
              <a:off x="8128004" y="4400060"/>
              <a:ext cx="3241954" cy="452565"/>
            </a:xfrm>
            <a:prstGeom prst="rect">
              <a:avLst/>
            </a:prstGeom>
            <a:solidFill>
              <a:schemeClr val="accent1"/>
            </a:solidFill>
            <a:ln w="6350">
              <a:noFill/>
            </a:ln>
          </p:spPr>
          <p:txBody>
            <a:bodyPr wrap="square" lIns="72000" tIns="0" rIns="0" bIns="0" rtlCol="0" anchor="ctr" anchorCtr="0">
              <a:noAutofit/>
            </a:bodyPr>
            <a:lstStyle>
              <a:defPPr>
                <a:defRPr lang="de-DE"/>
              </a:defPPr>
              <a:lvl1pPr lvl="0" algn="ctr">
                <a:spcAft>
                  <a:spcPts val="600"/>
                </a:spcAft>
                <a:defRPr sz="1200">
                  <a:solidFill>
                    <a:prstClr val="black"/>
                  </a:solidFill>
                </a:defRPr>
              </a:lvl1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81% Time Savings</a:t>
              </a:r>
            </a:p>
          </p:txBody>
        </p:sp>
        <p:grpSp>
          <p:nvGrpSpPr>
            <p:cNvPr id="15" name="Group 14">
              <a:extLst>
                <a:ext uri="{FF2B5EF4-FFF2-40B4-BE49-F238E27FC236}">
                  <a16:creationId xmlns:a16="http://schemas.microsoft.com/office/drawing/2014/main" id="{540B71B8-6FC0-4A9E-815A-2A3C426D2EEB}"/>
                </a:ext>
              </a:extLst>
            </p:cNvPr>
            <p:cNvGrpSpPr/>
            <p:nvPr/>
          </p:nvGrpSpPr>
          <p:grpSpPr>
            <a:xfrm>
              <a:off x="8263634" y="5005778"/>
              <a:ext cx="3006063" cy="1236642"/>
              <a:chOff x="8082531" y="5023201"/>
              <a:chExt cx="3144420" cy="1236642"/>
            </a:xfrm>
          </p:grpSpPr>
          <p:cxnSp>
            <p:nvCxnSpPr>
              <p:cNvPr id="109" name="Gerade Verbindung 60">
                <a:extLst>
                  <a:ext uri="{FF2B5EF4-FFF2-40B4-BE49-F238E27FC236}">
                    <a16:creationId xmlns:a16="http://schemas.microsoft.com/office/drawing/2014/main" id="{32909CB0-C4EB-40EA-8C20-8A827718D64C}"/>
                  </a:ext>
                </a:extLst>
              </p:cNvPr>
              <p:cNvCxnSpPr>
                <a:cxnSpLocks/>
              </p:cNvCxnSpPr>
              <p:nvPr/>
            </p:nvCxnSpPr>
            <p:spPr bwMode="gray">
              <a:xfrm flipV="1">
                <a:off x="9579714" y="5739280"/>
                <a:ext cx="1" cy="239326"/>
              </a:xfrm>
              <a:prstGeom prst="line">
                <a:avLst/>
              </a:prstGeom>
              <a:ln w="19050">
                <a:noFill/>
                <a:prstDash val="sysDot"/>
              </a:ln>
            </p:spPr>
            <p:style>
              <a:lnRef idx="1">
                <a:schemeClr val="accent1"/>
              </a:lnRef>
              <a:fillRef idx="0">
                <a:schemeClr val="accent1"/>
              </a:fillRef>
              <a:effectRef idx="0">
                <a:schemeClr val="accent1"/>
              </a:effectRef>
              <a:fontRef idx="minor">
                <a:schemeClr val="tx1"/>
              </a:fontRef>
            </p:style>
          </p:cxnSp>
          <p:grpSp>
            <p:nvGrpSpPr>
              <p:cNvPr id="111" name="Group 110">
                <a:extLst>
                  <a:ext uri="{FF2B5EF4-FFF2-40B4-BE49-F238E27FC236}">
                    <a16:creationId xmlns:a16="http://schemas.microsoft.com/office/drawing/2014/main" id="{FA65B56D-C3DA-4C26-A29F-22738D2B7D39}"/>
                  </a:ext>
                </a:extLst>
              </p:cNvPr>
              <p:cNvGrpSpPr/>
              <p:nvPr/>
            </p:nvGrpSpPr>
            <p:grpSpPr>
              <a:xfrm>
                <a:off x="8082531" y="5276468"/>
                <a:ext cx="3144420" cy="983375"/>
                <a:chOff x="10415681" y="3007763"/>
                <a:chExt cx="3423222" cy="1074865"/>
              </a:xfrm>
            </p:grpSpPr>
            <p:sp>
              <p:nvSpPr>
                <p:cNvPr id="113" name="Content Placeholder 2">
                  <a:extLst>
                    <a:ext uri="{FF2B5EF4-FFF2-40B4-BE49-F238E27FC236}">
                      <a16:creationId xmlns:a16="http://schemas.microsoft.com/office/drawing/2014/main" id="{FAE7F005-301F-4640-8226-626D9F975419}"/>
                    </a:ext>
                  </a:extLst>
                </p:cNvPr>
                <p:cNvSpPr txBox="1">
                  <a:spLocks/>
                </p:cNvSpPr>
                <p:nvPr/>
              </p:nvSpPr>
              <p:spPr>
                <a:xfrm>
                  <a:off x="10415681" y="3309440"/>
                  <a:ext cx="1442635" cy="773188"/>
                </a:xfrm>
                <a:prstGeom prst="rect">
                  <a:avLst/>
                </a:prstGeom>
                <a:ln>
                  <a:noFill/>
                </a:ln>
              </p:spPr>
              <p:txBody>
                <a:bodyPr/>
                <a:lstStyle>
                  <a:lvl1pPr marL="342900" indent="-342900" algn="l" rtl="0" eaLnBrk="0" fontAlgn="base" hangingPunct="0">
                    <a:spcBef>
                      <a:spcPct val="20000"/>
                    </a:spcBef>
                    <a:spcAft>
                      <a:spcPct val="0"/>
                    </a:spcAft>
                    <a:buFont typeface="Arial" charset="0"/>
                    <a:buChar char="•"/>
                    <a:defRPr sz="20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6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4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4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Font typeface="Arial" charset="0"/>
                    <a:buChar char="»"/>
                    <a:defRPr sz="1600">
                      <a:solidFill>
                        <a:schemeClr val="tx1"/>
                      </a:solidFill>
                      <a:latin typeface="+mn-lt"/>
                    </a:defRPr>
                  </a:lvl6pPr>
                  <a:lvl7pPr marL="2971800" indent="-228600" algn="l" rtl="0" eaLnBrk="0" fontAlgn="base" hangingPunct="0">
                    <a:spcBef>
                      <a:spcPct val="20000"/>
                    </a:spcBef>
                    <a:spcAft>
                      <a:spcPct val="0"/>
                    </a:spcAft>
                    <a:buFont typeface="Arial" charset="0"/>
                    <a:buChar char="»"/>
                    <a:defRPr sz="1600">
                      <a:solidFill>
                        <a:schemeClr val="tx1"/>
                      </a:solidFill>
                      <a:latin typeface="+mn-lt"/>
                    </a:defRPr>
                  </a:lvl7pPr>
                  <a:lvl8pPr marL="3429000" indent="-228600" algn="l" rtl="0" eaLnBrk="0" fontAlgn="base" hangingPunct="0">
                    <a:spcBef>
                      <a:spcPct val="20000"/>
                    </a:spcBef>
                    <a:spcAft>
                      <a:spcPct val="0"/>
                    </a:spcAft>
                    <a:buFont typeface="Arial" charset="0"/>
                    <a:buChar char="»"/>
                    <a:defRPr sz="1600">
                      <a:solidFill>
                        <a:schemeClr val="tx1"/>
                      </a:solidFill>
                      <a:latin typeface="+mn-lt"/>
                    </a:defRPr>
                  </a:lvl8pPr>
                  <a:lvl9pPr marL="3886200" indent="-228600" algn="l" rtl="0" eaLnBrk="0" fontAlgn="base" hangingPunct="0">
                    <a:spcBef>
                      <a:spcPct val="20000"/>
                    </a:spcBef>
                    <a:spcAft>
                      <a:spcPct val="0"/>
                    </a:spcAft>
                    <a:buFont typeface="Arial" charset="0"/>
                    <a:buChar char="»"/>
                    <a:defRPr sz="1600">
                      <a:solidFill>
                        <a:schemeClr val="tx1"/>
                      </a:solidFill>
                      <a:latin typeface="+mn-lt"/>
                    </a:defRPr>
                  </a:lvl9pP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n-US" sz="1800" b="0" i="0" u="none" strike="noStrike" kern="0" cap="none" spc="0" normalizeH="0" baseline="0" noProof="0" dirty="0">
                      <a:ln>
                        <a:noFill/>
                      </a:ln>
                      <a:solidFill>
                        <a:srgbClr val="012169"/>
                      </a:solidFill>
                      <a:effectLst/>
                      <a:uLnTx/>
                      <a:uFillTx/>
                      <a:latin typeface="Arial"/>
                      <a:ea typeface="+mn-ea"/>
                      <a:cs typeface="Times New Roman" panose="02020603050405020304" pitchFamily="18" charset="0"/>
                    </a:rPr>
                    <a:t>Bot</a:t>
                  </a:r>
                </a:p>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n-US" sz="1000" b="0" i="0" u="none" strike="noStrike" kern="0" cap="none" spc="0" normalizeH="0" baseline="0" noProof="0" dirty="0">
                      <a:ln>
                        <a:noFill/>
                      </a:ln>
                      <a:solidFill>
                        <a:srgbClr val="012169"/>
                      </a:solidFill>
                      <a:effectLst/>
                      <a:uLnTx/>
                      <a:uFillTx/>
                      <a:latin typeface="Arial"/>
                      <a:ea typeface="+mn-ea"/>
                      <a:cs typeface="Times New Roman" panose="02020603050405020304" pitchFamily="18" charset="0"/>
                      <a:sym typeface="Arial"/>
                    </a:rPr>
                    <a:t>3 hours /Quarter</a:t>
                  </a:r>
                </a:p>
              </p:txBody>
            </p:sp>
            <p:sp>
              <p:nvSpPr>
                <p:cNvPr id="114" name="Content Placeholder 2">
                  <a:extLst>
                    <a:ext uri="{FF2B5EF4-FFF2-40B4-BE49-F238E27FC236}">
                      <a16:creationId xmlns:a16="http://schemas.microsoft.com/office/drawing/2014/main" id="{DD0387D9-0231-4717-B513-E0F86C0DE972}"/>
                    </a:ext>
                  </a:extLst>
                </p:cNvPr>
                <p:cNvSpPr txBox="1">
                  <a:spLocks/>
                </p:cNvSpPr>
                <p:nvPr/>
              </p:nvSpPr>
              <p:spPr>
                <a:xfrm>
                  <a:off x="12360104" y="3309440"/>
                  <a:ext cx="1478799" cy="773188"/>
                </a:xfrm>
                <a:prstGeom prst="rect">
                  <a:avLst/>
                </a:prstGeom>
                <a:ln>
                  <a:noFill/>
                </a:ln>
              </p:spPr>
              <p:txBody>
                <a:bodyPr/>
                <a:lstStyle>
                  <a:lvl1pPr marL="342900" indent="-342900" algn="l" rtl="0" eaLnBrk="0" fontAlgn="base" hangingPunct="0">
                    <a:spcBef>
                      <a:spcPct val="20000"/>
                    </a:spcBef>
                    <a:spcAft>
                      <a:spcPct val="0"/>
                    </a:spcAft>
                    <a:buFont typeface="Arial" charset="0"/>
                    <a:buChar char="•"/>
                    <a:defRPr sz="20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6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4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4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Font typeface="Arial" charset="0"/>
                    <a:buChar char="»"/>
                    <a:defRPr sz="1600">
                      <a:solidFill>
                        <a:schemeClr val="tx1"/>
                      </a:solidFill>
                      <a:latin typeface="+mn-lt"/>
                    </a:defRPr>
                  </a:lvl6pPr>
                  <a:lvl7pPr marL="2971800" indent="-228600" algn="l" rtl="0" eaLnBrk="0" fontAlgn="base" hangingPunct="0">
                    <a:spcBef>
                      <a:spcPct val="20000"/>
                    </a:spcBef>
                    <a:spcAft>
                      <a:spcPct val="0"/>
                    </a:spcAft>
                    <a:buFont typeface="Arial" charset="0"/>
                    <a:buChar char="»"/>
                    <a:defRPr sz="1600">
                      <a:solidFill>
                        <a:schemeClr val="tx1"/>
                      </a:solidFill>
                      <a:latin typeface="+mn-lt"/>
                    </a:defRPr>
                  </a:lvl7pPr>
                  <a:lvl8pPr marL="3429000" indent="-228600" algn="l" rtl="0" eaLnBrk="0" fontAlgn="base" hangingPunct="0">
                    <a:spcBef>
                      <a:spcPct val="20000"/>
                    </a:spcBef>
                    <a:spcAft>
                      <a:spcPct val="0"/>
                    </a:spcAft>
                    <a:buFont typeface="Arial" charset="0"/>
                    <a:buChar char="»"/>
                    <a:defRPr sz="1600">
                      <a:solidFill>
                        <a:schemeClr val="tx1"/>
                      </a:solidFill>
                      <a:latin typeface="+mn-lt"/>
                    </a:defRPr>
                  </a:lvl8pPr>
                  <a:lvl9pPr marL="3886200" indent="-228600" algn="l" rtl="0" eaLnBrk="0" fontAlgn="base" hangingPunct="0">
                    <a:spcBef>
                      <a:spcPct val="20000"/>
                    </a:spcBef>
                    <a:spcAft>
                      <a:spcPct val="0"/>
                    </a:spcAft>
                    <a:buFont typeface="Arial" charset="0"/>
                    <a:buChar char="»"/>
                    <a:defRPr sz="1600">
                      <a:solidFill>
                        <a:schemeClr val="tx1"/>
                      </a:solidFill>
                      <a:latin typeface="+mn-lt"/>
                    </a:defRPr>
                  </a:lvl9pP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n-US" sz="1800" b="0" i="0" u="none" strike="noStrike" kern="0" cap="none" spc="0" normalizeH="0" baseline="0" noProof="0" dirty="0">
                      <a:ln>
                        <a:noFill/>
                      </a:ln>
                      <a:solidFill>
                        <a:srgbClr val="012169"/>
                      </a:solidFill>
                      <a:effectLst/>
                      <a:uLnTx/>
                      <a:uFillTx/>
                      <a:latin typeface="Arial"/>
                      <a:ea typeface="+mn-ea"/>
                      <a:cs typeface="Times New Roman" panose="02020603050405020304" pitchFamily="18" charset="0"/>
                    </a:rPr>
                    <a:t>Human</a:t>
                  </a:r>
                </a:p>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n-US" sz="1000" b="0" i="0" u="none" strike="noStrike" kern="0" cap="none" spc="0" normalizeH="0" baseline="0" noProof="0" dirty="0">
                      <a:ln>
                        <a:noFill/>
                      </a:ln>
                      <a:solidFill>
                        <a:srgbClr val="012169"/>
                      </a:solidFill>
                      <a:effectLst/>
                      <a:uLnTx/>
                      <a:uFillTx/>
                      <a:latin typeface="Arial"/>
                      <a:ea typeface="+mn-ea"/>
                      <a:cs typeface="Times New Roman" panose="02020603050405020304" pitchFamily="18" charset="0"/>
                      <a:sym typeface="Arial"/>
                    </a:rPr>
                    <a:t>16 hours / Quarter</a:t>
                  </a:r>
                </a:p>
              </p:txBody>
            </p:sp>
            <p:sp>
              <p:nvSpPr>
                <p:cNvPr id="115" name="Content Placeholder 2">
                  <a:extLst>
                    <a:ext uri="{FF2B5EF4-FFF2-40B4-BE49-F238E27FC236}">
                      <a16:creationId xmlns:a16="http://schemas.microsoft.com/office/drawing/2014/main" id="{CD2AC935-BDB3-4FE6-B5A7-B5651053FD91}"/>
                    </a:ext>
                  </a:extLst>
                </p:cNvPr>
                <p:cNvSpPr txBox="1">
                  <a:spLocks/>
                </p:cNvSpPr>
                <p:nvPr/>
              </p:nvSpPr>
              <p:spPr>
                <a:xfrm>
                  <a:off x="11788520" y="3007763"/>
                  <a:ext cx="522288" cy="320884"/>
                </a:xfrm>
                <a:prstGeom prst="rect">
                  <a:avLst/>
                </a:prstGeom>
                <a:ln>
                  <a:noFill/>
                </a:ln>
              </p:spPr>
              <p:txBody>
                <a:bodyPr/>
                <a:lstStyle>
                  <a:lvl1pPr marL="342900" indent="-342900" algn="l" rtl="0" eaLnBrk="0" fontAlgn="base" hangingPunct="0">
                    <a:spcBef>
                      <a:spcPct val="20000"/>
                    </a:spcBef>
                    <a:spcAft>
                      <a:spcPct val="0"/>
                    </a:spcAft>
                    <a:buFont typeface="Arial" charset="0"/>
                    <a:buChar char="•"/>
                    <a:defRPr sz="20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6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4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4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Font typeface="Arial" charset="0"/>
                    <a:buChar char="»"/>
                    <a:defRPr sz="1600">
                      <a:solidFill>
                        <a:schemeClr val="tx1"/>
                      </a:solidFill>
                      <a:latin typeface="+mn-lt"/>
                    </a:defRPr>
                  </a:lvl6pPr>
                  <a:lvl7pPr marL="2971800" indent="-228600" algn="l" rtl="0" eaLnBrk="0" fontAlgn="base" hangingPunct="0">
                    <a:spcBef>
                      <a:spcPct val="20000"/>
                    </a:spcBef>
                    <a:spcAft>
                      <a:spcPct val="0"/>
                    </a:spcAft>
                    <a:buFont typeface="Arial" charset="0"/>
                    <a:buChar char="»"/>
                    <a:defRPr sz="1600">
                      <a:solidFill>
                        <a:schemeClr val="tx1"/>
                      </a:solidFill>
                      <a:latin typeface="+mn-lt"/>
                    </a:defRPr>
                  </a:lvl7pPr>
                  <a:lvl8pPr marL="3429000" indent="-228600" algn="l" rtl="0" eaLnBrk="0" fontAlgn="base" hangingPunct="0">
                    <a:spcBef>
                      <a:spcPct val="20000"/>
                    </a:spcBef>
                    <a:spcAft>
                      <a:spcPct val="0"/>
                    </a:spcAft>
                    <a:buFont typeface="Arial" charset="0"/>
                    <a:buChar char="»"/>
                    <a:defRPr sz="1600">
                      <a:solidFill>
                        <a:schemeClr val="tx1"/>
                      </a:solidFill>
                      <a:latin typeface="+mn-lt"/>
                    </a:defRPr>
                  </a:lvl8pPr>
                  <a:lvl9pPr marL="3886200" indent="-228600" algn="l" rtl="0" eaLnBrk="0" fontAlgn="base" hangingPunct="0">
                    <a:spcBef>
                      <a:spcPct val="20000"/>
                    </a:spcBef>
                    <a:spcAft>
                      <a:spcPct val="0"/>
                    </a:spcAft>
                    <a:buFont typeface="Arial" charset="0"/>
                    <a:buChar char="»"/>
                    <a:defRPr sz="1600">
                      <a:solidFill>
                        <a:schemeClr val="tx1"/>
                      </a:solidFill>
                      <a:latin typeface="+mn-lt"/>
                    </a:defRPr>
                  </a:lvl9pP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n-US" sz="1400" b="0" i="1" u="none" strike="noStrike" kern="0" cap="none" spc="0" normalizeH="0" baseline="0" noProof="0" dirty="0">
                      <a:ln>
                        <a:noFill/>
                      </a:ln>
                      <a:solidFill>
                        <a:srgbClr val="012169"/>
                      </a:solidFill>
                      <a:effectLst/>
                      <a:highlight>
                        <a:srgbClr val="FFFFFF"/>
                      </a:highlight>
                      <a:uLnTx/>
                      <a:uFillTx/>
                      <a:latin typeface="Arial"/>
                      <a:ea typeface="+mn-ea"/>
                      <a:cs typeface="Times New Roman" panose="02020603050405020304" pitchFamily="18" charset="0"/>
                      <a:sym typeface="Arial"/>
                    </a:rPr>
                    <a:t>VS</a:t>
                  </a:r>
                  <a:endParaRPr kumimoji="0" lang="en-US" sz="800" b="0" i="1" u="none" strike="noStrike" kern="0" cap="none" spc="0" normalizeH="0" baseline="0" noProof="0" dirty="0">
                    <a:ln>
                      <a:noFill/>
                    </a:ln>
                    <a:solidFill>
                      <a:srgbClr val="012169"/>
                    </a:solidFill>
                    <a:effectLst/>
                    <a:highlight>
                      <a:srgbClr val="FFFFFF"/>
                    </a:highlight>
                    <a:uLnTx/>
                    <a:uFillTx/>
                    <a:latin typeface="Arial"/>
                    <a:ea typeface="+mn-ea"/>
                    <a:cs typeface="Times New Roman" panose="02020603050405020304" pitchFamily="18" charset="0"/>
                    <a:sym typeface="Arial"/>
                  </a:endParaRPr>
                </a:p>
              </p:txBody>
            </p:sp>
          </p:grpSp>
          <p:sp>
            <p:nvSpPr>
              <p:cNvPr id="117" name="Freeform 41">
                <a:extLst>
                  <a:ext uri="{FF2B5EF4-FFF2-40B4-BE49-F238E27FC236}">
                    <a16:creationId xmlns:a16="http://schemas.microsoft.com/office/drawing/2014/main" id="{278ADCFF-8A29-45DE-B694-1C9BA7122DA6}"/>
                  </a:ext>
                </a:extLst>
              </p:cNvPr>
              <p:cNvSpPr>
                <a:spLocks noEditPoints="1"/>
              </p:cNvSpPr>
              <p:nvPr/>
            </p:nvSpPr>
            <p:spPr bwMode="auto">
              <a:xfrm>
                <a:off x="8442869" y="5023201"/>
                <a:ext cx="507925" cy="476379"/>
              </a:xfrm>
              <a:custGeom>
                <a:avLst/>
                <a:gdLst>
                  <a:gd name="T0" fmla="*/ 311 w 658"/>
                  <a:gd name="T1" fmla="*/ 657 h 657"/>
                  <a:gd name="T2" fmla="*/ 263 w 658"/>
                  <a:gd name="T3" fmla="*/ 650 h 657"/>
                  <a:gd name="T4" fmla="*/ 201 w 658"/>
                  <a:gd name="T5" fmla="*/ 631 h 657"/>
                  <a:gd name="T6" fmla="*/ 119 w 658"/>
                  <a:gd name="T7" fmla="*/ 582 h 657"/>
                  <a:gd name="T8" fmla="*/ 56 w 658"/>
                  <a:gd name="T9" fmla="*/ 512 h 657"/>
                  <a:gd name="T10" fmla="*/ 15 w 658"/>
                  <a:gd name="T11" fmla="*/ 426 h 657"/>
                  <a:gd name="T12" fmla="*/ 4 w 658"/>
                  <a:gd name="T13" fmla="*/ 379 h 657"/>
                  <a:gd name="T14" fmla="*/ 0 w 658"/>
                  <a:gd name="T15" fmla="*/ 329 h 657"/>
                  <a:gd name="T16" fmla="*/ 2 w 658"/>
                  <a:gd name="T17" fmla="*/ 296 h 657"/>
                  <a:gd name="T18" fmla="*/ 10 w 658"/>
                  <a:gd name="T19" fmla="*/ 246 h 657"/>
                  <a:gd name="T20" fmla="*/ 40 w 658"/>
                  <a:gd name="T21" fmla="*/ 172 h 657"/>
                  <a:gd name="T22" fmla="*/ 96 w 658"/>
                  <a:gd name="T23" fmla="*/ 97 h 657"/>
                  <a:gd name="T24" fmla="*/ 172 w 658"/>
                  <a:gd name="T25" fmla="*/ 39 h 657"/>
                  <a:gd name="T26" fmla="*/ 247 w 658"/>
                  <a:gd name="T27" fmla="*/ 9 h 657"/>
                  <a:gd name="T28" fmla="*/ 295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2 w 658"/>
                  <a:gd name="T41" fmla="*/ 200 h 657"/>
                  <a:gd name="T42" fmla="*/ 651 w 658"/>
                  <a:gd name="T43" fmla="*/ 262 h 657"/>
                  <a:gd name="T44" fmla="*/ 657 w 658"/>
                  <a:gd name="T45" fmla="*/ 312 h 657"/>
                  <a:gd name="T46" fmla="*/ 657 w 658"/>
                  <a:gd name="T47" fmla="*/ 345 h 657"/>
                  <a:gd name="T48" fmla="*/ 651 w 658"/>
                  <a:gd name="T49" fmla="*/ 395 h 657"/>
                  <a:gd name="T50" fmla="*/ 632 w 658"/>
                  <a:gd name="T51" fmla="*/ 457 h 657"/>
                  <a:gd name="T52" fmla="*/ 583 w 658"/>
                  <a:gd name="T53" fmla="*/ 537 h 657"/>
                  <a:gd name="T54" fmla="*/ 513 w 658"/>
                  <a:gd name="T55" fmla="*/ 601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6 w 658"/>
                  <a:gd name="T67" fmla="*/ 87 h 657"/>
                  <a:gd name="T68" fmla="*/ 105 w 658"/>
                  <a:gd name="T69" fmla="*/ 144 h 657"/>
                  <a:gd name="T70" fmla="*/ 60 w 658"/>
                  <a:gd name="T71" fmla="*/ 215 h 657"/>
                  <a:gd name="T72" fmla="*/ 39 w 658"/>
                  <a:gd name="T73" fmla="*/ 298 h 657"/>
                  <a:gd name="T74" fmla="*/ 39 w 658"/>
                  <a:gd name="T75" fmla="*/ 359 h 657"/>
                  <a:gd name="T76" fmla="*/ 60 w 658"/>
                  <a:gd name="T77" fmla="*/ 442 h 657"/>
                  <a:gd name="T78" fmla="*/ 105 w 658"/>
                  <a:gd name="T79" fmla="*/ 513 h 657"/>
                  <a:gd name="T80" fmla="*/ 166 w 658"/>
                  <a:gd name="T81" fmla="*/ 570 h 657"/>
                  <a:gd name="T82" fmla="*/ 243 w 658"/>
                  <a:gd name="T83" fmla="*/ 607 h 657"/>
                  <a:gd name="T84" fmla="*/ 329 w 658"/>
                  <a:gd name="T85" fmla="*/ 619 h 657"/>
                  <a:gd name="T86" fmla="*/ 388 w 658"/>
                  <a:gd name="T87" fmla="*/ 614 h 657"/>
                  <a:gd name="T88" fmla="*/ 467 w 658"/>
                  <a:gd name="T89" fmla="*/ 584 h 657"/>
                  <a:gd name="T90" fmla="*/ 534 w 658"/>
                  <a:gd name="T91" fmla="*/ 535 h 657"/>
                  <a:gd name="T92" fmla="*/ 585 w 658"/>
                  <a:gd name="T93" fmla="*/ 468 h 657"/>
                  <a:gd name="T94" fmla="*/ 614 w 658"/>
                  <a:gd name="T95" fmla="*/ 387 h 657"/>
                  <a:gd name="T96" fmla="*/ 620 w 658"/>
                  <a:gd name="T97" fmla="*/ 329 h 657"/>
                  <a:gd name="T98" fmla="*/ 607 w 658"/>
                  <a:gd name="T99" fmla="*/ 242 h 657"/>
                  <a:gd name="T100" fmla="*/ 571 w 658"/>
                  <a:gd name="T101" fmla="*/ 165 h 657"/>
                  <a:gd name="T102" fmla="*/ 514 w 658"/>
                  <a:gd name="T103" fmla="*/ 103 h 657"/>
                  <a:gd name="T104" fmla="*/ 442 w 658"/>
                  <a:gd name="T105" fmla="*/ 60 h 657"/>
                  <a:gd name="T106" fmla="*/ 358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1" y="657"/>
                    </a:lnTo>
                    <a:lnTo>
                      <a:pt x="295" y="656"/>
                    </a:lnTo>
                    <a:lnTo>
                      <a:pt x="279" y="653"/>
                    </a:lnTo>
                    <a:lnTo>
                      <a:pt x="263" y="650"/>
                    </a:lnTo>
                    <a:lnTo>
                      <a:pt x="247" y="648"/>
                    </a:lnTo>
                    <a:lnTo>
                      <a:pt x="231" y="642"/>
                    </a:lnTo>
                    <a:lnTo>
                      <a:pt x="201" y="631"/>
                    </a:lnTo>
                    <a:lnTo>
                      <a:pt x="172" y="618"/>
                    </a:lnTo>
                    <a:lnTo>
                      <a:pt x="145" y="601"/>
                    </a:lnTo>
                    <a:lnTo>
                      <a:pt x="119" y="582"/>
                    </a:lnTo>
                    <a:lnTo>
                      <a:pt x="96" y="562"/>
                    </a:lnTo>
                    <a:lnTo>
                      <a:pt x="75" y="537"/>
                    </a:lnTo>
                    <a:lnTo>
                      <a:pt x="56" y="512"/>
                    </a:lnTo>
                    <a:lnTo>
                      <a:pt x="40" y="485"/>
                    </a:lnTo>
                    <a:lnTo>
                      <a:pt x="25" y="457"/>
                    </a:lnTo>
                    <a:lnTo>
                      <a:pt x="15" y="426"/>
                    </a:lnTo>
                    <a:lnTo>
                      <a:pt x="10" y="411"/>
                    </a:lnTo>
                    <a:lnTo>
                      <a:pt x="6" y="395"/>
                    </a:lnTo>
                    <a:lnTo>
                      <a:pt x="4" y="379"/>
                    </a:lnTo>
                    <a:lnTo>
                      <a:pt x="2" y="363"/>
                    </a:lnTo>
                    <a:lnTo>
                      <a:pt x="1" y="345"/>
                    </a:lnTo>
                    <a:lnTo>
                      <a:pt x="0" y="329"/>
                    </a:lnTo>
                    <a:lnTo>
                      <a:pt x="0" y="329"/>
                    </a:lnTo>
                    <a:lnTo>
                      <a:pt x="1" y="312"/>
                    </a:lnTo>
                    <a:lnTo>
                      <a:pt x="2" y="296"/>
                    </a:lnTo>
                    <a:lnTo>
                      <a:pt x="4" y="278"/>
                    </a:lnTo>
                    <a:lnTo>
                      <a:pt x="6" y="262"/>
                    </a:lnTo>
                    <a:lnTo>
                      <a:pt x="10" y="246"/>
                    </a:lnTo>
                    <a:lnTo>
                      <a:pt x="15" y="231"/>
                    </a:lnTo>
                    <a:lnTo>
                      <a:pt x="25" y="200"/>
                    </a:lnTo>
                    <a:lnTo>
                      <a:pt x="40" y="172"/>
                    </a:lnTo>
                    <a:lnTo>
                      <a:pt x="56" y="145"/>
                    </a:lnTo>
                    <a:lnTo>
                      <a:pt x="75" y="120"/>
                    </a:lnTo>
                    <a:lnTo>
                      <a:pt x="96" y="97"/>
                    </a:lnTo>
                    <a:lnTo>
                      <a:pt x="119" y="75"/>
                    </a:lnTo>
                    <a:lnTo>
                      <a:pt x="145" y="56"/>
                    </a:lnTo>
                    <a:lnTo>
                      <a:pt x="172" y="39"/>
                    </a:lnTo>
                    <a:lnTo>
                      <a:pt x="201" y="26"/>
                    </a:lnTo>
                    <a:lnTo>
                      <a:pt x="231" y="15"/>
                    </a:lnTo>
                    <a:lnTo>
                      <a:pt x="247" y="9"/>
                    </a:lnTo>
                    <a:lnTo>
                      <a:pt x="263" y="7"/>
                    </a:lnTo>
                    <a:lnTo>
                      <a:pt x="279" y="4"/>
                    </a:lnTo>
                    <a:lnTo>
                      <a:pt x="295" y="1"/>
                    </a:lnTo>
                    <a:lnTo>
                      <a:pt x="311" y="0"/>
                    </a:lnTo>
                    <a:lnTo>
                      <a:pt x="329" y="0"/>
                    </a:lnTo>
                    <a:lnTo>
                      <a:pt x="329" y="0"/>
                    </a:lnTo>
                    <a:lnTo>
                      <a:pt x="346" y="0"/>
                    </a:lnTo>
                    <a:lnTo>
                      <a:pt x="362" y="1"/>
                    </a:lnTo>
                    <a:lnTo>
                      <a:pt x="379" y="4"/>
                    </a:lnTo>
                    <a:lnTo>
                      <a:pt x="395" y="7"/>
                    </a:lnTo>
                    <a:lnTo>
                      <a:pt x="411" y="9"/>
                    </a:lnTo>
                    <a:lnTo>
                      <a:pt x="427" y="15"/>
                    </a:lnTo>
                    <a:lnTo>
                      <a:pt x="456" y="26"/>
                    </a:lnTo>
                    <a:lnTo>
                      <a:pt x="486" y="39"/>
                    </a:lnTo>
                    <a:lnTo>
                      <a:pt x="513" y="56"/>
                    </a:lnTo>
                    <a:lnTo>
                      <a:pt x="538" y="75"/>
                    </a:lnTo>
                    <a:lnTo>
                      <a:pt x="561" y="97"/>
                    </a:lnTo>
                    <a:lnTo>
                      <a:pt x="583" y="120"/>
                    </a:lnTo>
                    <a:lnTo>
                      <a:pt x="602" y="145"/>
                    </a:lnTo>
                    <a:lnTo>
                      <a:pt x="618" y="172"/>
                    </a:lnTo>
                    <a:lnTo>
                      <a:pt x="632" y="200"/>
                    </a:lnTo>
                    <a:lnTo>
                      <a:pt x="643" y="231"/>
                    </a:lnTo>
                    <a:lnTo>
                      <a:pt x="647" y="246"/>
                    </a:lnTo>
                    <a:lnTo>
                      <a:pt x="651" y="262"/>
                    </a:lnTo>
                    <a:lnTo>
                      <a:pt x="654" y="278"/>
                    </a:lnTo>
                    <a:lnTo>
                      <a:pt x="655" y="296"/>
                    </a:lnTo>
                    <a:lnTo>
                      <a:pt x="657" y="312"/>
                    </a:lnTo>
                    <a:lnTo>
                      <a:pt x="658" y="329"/>
                    </a:lnTo>
                    <a:lnTo>
                      <a:pt x="658" y="329"/>
                    </a:lnTo>
                    <a:lnTo>
                      <a:pt x="657" y="345"/>
                    </a:lnTo>
                    <a:lnTo>
                      <a:pt x="655" y="363"/>
                    </a:lnTo>
                    <a:lnTo>
                      <a:pt x="654" y="379"/>
                    </a:lnTo>
                    <a:lnTo>
                      <a:pt x="651" y="395"/>
                    </a:lnTo>
                    <a:lnTo>
                      <a:pt x="647" y="411"/>
                    </a:lnTo>
                    <a:lnTo>
                      <a:pt x="643" y="426"/>
                    </a:lnTo>
                    <a:lnTo>
                      <a:pt x="632" y="457"/>
                    </a:lnTo>
                    <a:lnTo>
                      <a:pt x="618" y="485"/>
                    </a:lnTo>
                    <a:lnTo>
                      <a:pt x="602" y="512"/>
                    </a:lnTo>
                    <a:lnTo>
                      <a:pt x="583" y="537"/>
                    </a:lnTo>
                    <a:lnTo>
                      <a:pt x="561" y="562"/>
                    </a:lnTo>
                    <a:lnTo>
                      <a:pt x="538" y="582"/>
                    </a:lnTo>
                    <a:lnTo>
                      <a:pt x="513" y="601"/>
                    </a:lnTo>
                    <a:lnTo>
                      <a:pt x="486" y="618"/>
                    </a:lnTo>
                    <a:lnTo>
                      <a:pt x="456" y="631"/>
                    </a:lnTo>
                    <a:lnTo>
                      <a:pt x="427" y="642"/>
                    </a:lnTo>
                    <a:lnTo>
                      <a:pt x="411" y="648"/>
                    </a:lnTo>
                    <a:lnTo>
                      <a:pt x="395" y="650"/>
                    </a:lnTo>
                    <a:lnTo>
                      <a:pt x="379" y="653"/>
                    </a:lnTo>
                    <a:lnTo>
                      <a:pt x="362" y="656"/>
                    </a:lnTo>
                    <a:lnTo>
                      <a:pt x="346" y="657"/>
                    </a:lnTo>
                    <a:lnTo>
                      <a:pt x="329" y="657"/>
                    </a:lnTo>
                    <a:lnTo>
                      <a:pt x="329" y="657"/>
                    </a:lnTo>
                    <a:close/>
                    <a:moveTo>
                      <a:pt x="329" y="38"/>
                    </a:moveTo>
                    <a:lnTo>
                      <a:pt x="329" y="38"/>
                    </a:lnTo>
                    <a:lnTo>
                      <a:pt x="299" y="39"/>
                    </a:lnTo>
                    <a:lnTo>
                      <a:pt x="270" y="43"/>
                    </a:lnTo>
                    <a:lnTo>
                      <a:pt x="243" y="51"/>
                    </a:lnTo>
                    <a:lnTo>
                      <a:pt x="216" y="60"/>
                    </a:lnTo>
                    <a:lnTo>
                      <a:pt x="191" y="73"/>
                    </a:lnTo>
                    <a:lnTo>
                      <a:pt x="166" y="87"/>
                    </a:lnTo>
                    <a:lnTo>
                      <a:pt x="143" y="103"/>
                    </a:lnTo>
                    <a:lnTo>
                      <a:pt x="123" y="122"/>
                    </a:lnTo>
                    <a:lnTo>
                      <a:pt x="105" y="144"/>
                    </a:lnTo>
                    <a:lnTo>
                      <a:pt x="87" y="165"/>
                    </a:lnTo>
                    <a:lnTo>
                      <a:pt x="72" y="189"/>
                    </a:lnTo>
                    <a:lnTo>
                      <a:pt x="60" y="215"/>
                    </a:lnTo>
                    <a:lnTo>
                      <a:pt x="51" y="242"/>
                    </a:lnTo>
                    <a:lnTo>
                      <a:pt x="44" y="270"/>
                    </a:lnTo>
                    <a:lnTo>
                      <a:pt x="39" y="298"/>
                    </a:lnTo>
                    <a:lnTo>
                      <a:pt x="37" y="329"/>
                    </a:lnTo>
                    <a:lnTo>
                      <a:pt x="37" y="329"/>
                    </a:lnTo>
                    <a:lnTo>
                      <a:pt x="39" y="359"/>
                    </a:lnTo>
                    <a:lnTo>
                      <a:pt x="44" y="387"/>
                    </a:lnTo>
                    <a:lnTo>
                      <a:pt x="51" y="415"/>
                    </a:lnTo>
                    <a:lnTo>
                      <a:pt x="60" y="442"/>
                    </a:lnTo>
                    <a:lnTo>
                      <a:pt x="72" y="468"/>
                    </a:lnTo>
                    <a:lnTo>
                      <a:pt x="87" y="492"/>
                    </a:lnTo>
                    <a:lnTo>
                      <a:pt x="105" y="513"/>
                    </a:lnTo>
                    <a:lnTo>
                      <a:pt x="123" y="535"/>
                    </a:lnTo>
                    <a:lnTo>
                      <a:pt x="143" y="553"/>
                    </a:lnTo>
                    <a:lnTo>
                      <a:pt x="166" y="570"/>
                    </a:lnTo>
                    <a:lnTo>
                      <a:pt x="191" y="584"/>
                    </a:lnTo>
                    <a:lnTo>
                      <a:pt x="216" y="596"/>
                    </a:lnTo>
                    <a:lnTo>
                      <a:pt x="243" y="607"/>
                    </a:lnTo>
                    <a:lnTo>
                      <a:pt x="270" y="614"/>
                    </a:lnTo>
                    <a:lnTo>
                      <a:pt x="299" y="618"/>
                    </a:lnTo>
                    <a:lnTo>
                      <a:pt x="329" y="619"/>
                    </a:lnTo>
                    <a:lnTo>
                      <a:pt x="329" y="619"/>
                    </a:lnTo>
                    <a:lnTo>
                      <a:pt x="358" y="618"/>
                    </a:lnTo>
                    <a:lnTo>
                      <a:pt x="388" y="614"/>
                    </a:lnTo>
                    <a:lnTo>
                      <a:pt x="415" y="607"/>
                    </a:lnTo>
                    <a:lnTo>
                      <a:pt x="442" y="596"/>
                    </a:lnTo>
                    <a:lnTo>
                      <a:pt x="467" y="584"/>
                    </a:lnTo>
                    <a:lnTo>
                      <a:pt x="491" y="570"/>
                    </a:lnTo>
                    <a:lnTo>
                      <a:pt x="514" y="553"/>
                    </a:lnTo>
                    <a:lnTo>
                      <a:pt x="534" y="535"/>
                    </a:lnTo>
                    <a:lnTo>
                      <a:pt x="553" y="513"/>
                    </a:lnTo>
                    <a:lnTo>
                      <a:pt x="571" y="492"/>
                    </a:lnTo>
                    <a:lnTo>
                      <a:pt x="585" y="468"/>
                    </a:lnTo>
                    <a:lnTo>
                      <a:pt x="598" y="442"/>
                    </a:lnTo>
                    <a:lnTo>
                      <a:pt x="607" y="415"/>
                    </a:lnTo>
                    <a:lnTo>
                      <a:pt x="614" y="387"/>
                    </a:lnTo>
                    <a:lnTo>
                      <a:pt x="619" y="359"/>
                    </a:lnTo>
                    <a:lnTo>
                      <a:pt x="620" y="329"/>
                    </a:lnTo>
                    <a:lnTo>
                      <a:pt x="620" y="329"/>
                    </a:lnTo>
                    <a:lnTo>
                      <a:pt x="619" y="298"/>
                    </a:lnTo>
                    <a:lnTo>
                      <a:pt x="614" y="270"/>
                    </a:lnTo>
                    <a:lnTo>
                      <a:pt x="607" y="242"/>
                    </a:lnTo>
                    <a:lnTo>
                      <a:pt x="598" y="215"/>
                    </a:lnTo>
                    <a:lnTo>
                      <a:pt x="585" y="189"/>
                    </a:lnTo>
                    <a:lnTo>
                      <a:pt x="571" y="165"/>
                    </a:lnTo>
                    <a:lnTo>
                      <a:pt x="553" y="144"/>
                    </a:lnTo>
                    <a:lnTo>
                      <a:pt x="534" y="122"/>
                    </a:lnTo>
                    <a:lnTo>
                      <a:pt x="514" y="103"/>
                    </a:lnTo>
                    <a:lnTo>
                      <a:pt x="491" y="87"/>
                    </a:lnTo>
                    <a:lnTo>
                      <a:pt x="467" y="73"/>
                    </a:lnTo>
                    <a:lnTo>
                      <a:pt x="442" y="60"/>
                    </a:lnTo>
                    <a:lnTo>
                      <a:pt x="415" y="51"/>
                    </a:lnTo>
                    <a:lnTo>
                      <a:pt x="388" y="43"/>
                    </a:lnTo>
                    <a:lnTo>
                      <a:pt x="358" y="39"/>
                    </a:lnTo>
                    <a:lnTo>
                      <a:pt x="329" y="38"/>
                    </a:lnTo>
                    <a:lnTo>
                      <a:pt x="329" y="38"/>
                    </a:lnTo>
                    <a:close/>
                  </a:path>
                </a:pathLst>
              </a:custGeom>
              <a:solidFill>
                <a:srgbClr val="00206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18" name="Freeform 180">
                <a:extLst>
                  <a:ext uri="{FF2B5EF4-FFF2-40B4-BE49-F238E27FC236}">
                    <a16:creationId xmlns:a16="http://schemas.microsoft.com/office/drawing/2014/main" id="{2411CBC2-3686-4422-9F71-AB2CBA408EEA}"/>
                  </a:ext>
                </a:extLst>
              </p:cNvPr>
              <p:cNvSpPr>
                <a:spLocks noEditPoints="1"/>
              </p:cNvSpPr>
              <p:nvPr/>
            </p:nvSpPr>
            <p:spPr bwMode="auto">
              <a:xfrm>
                <a:off x="8575639" y="5162629"/>
                <a:ext cx="243927" cy="214952"/>
              </a:xfrm>
              <a:custGeom>
                <a:avLst/>
                <a:gdLst>
                  <a:gd name="T0" fmla="*/ 6 w 317"/>
                  <a:gd name="T1" fmla="*/ 0 h 296"/>
                  <a:gd name="T2" fmla="*/ 4 w 317"/>
                  <a:gd name="T3" fmla="*/ 1 h 296"/>
                  <a:gd name="T4" fmla="*/ 2 w 317"/>
                  <a:gd name="T5" fmla="*/ 4 h 296"/>
                  <a:gd name="T6" fmla="*/ 0 w 317"/>
                  <a:gd name="T7" fmla="*/ 241 h 296"/>
                  <a:gd name="T8" fmla="*/ 2 w 317"/>
                  <a:gd name="T9" fmla="*/ 242 h 296"/>
                  <a:gd name="T10" fmla="*/ 4 w 317"/>
                  <a:gd name="T11" fmla="*/ 245 h 296"/>
                  <a:gd name="T12" fmla="*/ 123 w 317"/>
                  <a:gd name="T13" fmla="*/ 245 h 296"/>
                  <a:gd name="T14" fmla="*/ 88 w 317"/>
                  <a:gd name="T15" fmla="*/ 286 h 296"/>
                  <a:gd name="T16" fmla="*/ 85 w 317"/>
                  <a:gd name="T17" fmla="*/ 286 h 296"/>
                  <a:gd name="T18" fmla="*/ 82 w 317"/>
                  <a:gd name="T19" fmla="*/ 289 h 296"/>
                  <a:gd name="T20" fmla="*/ 82 w 317"/>
                  <a:gd name="T21" fmla="*/ 292 h 296"/>
                  <a:gd name="T22" fmla="*/ 84 w 317"/>
                  <a:gd name="T23" fmla="*/ 294 h 296"/>
                  <a:gd name="T24" fmla="*/ 88 w 317"/>
                  <a:gd name="T25" fmla="*/ 296 h 296"/>
                  <a:gd name="T26" fmla="*/ 190 w 317"/>
                  <a:gd name="T27" fmla="*/ 296 h 296"/>
                  <a:gd name="T28" fmla="*/ 230 w 317"/>
                  <a:gd name="T29" fmla="*/ 296 h 296"/>
                  <a:gd name="T30" fmla="*/ 234 w 317"/>
                  <a:gd name="T31" fmla="*/ 294 h 296"/>
                  <a:gd name="T32" fmla="*/ 235 w 317"/>
                  <a:gd name="T33" fmla="*/ 292 h 296"/>
                  <a:gd name="T34" fmla="*/ 235 w 317"/>
                  <a:gd name="T35" fmla="*/ 289 h 296"/>
                  <a:gd name="T36" fmla="*/ 233 w 317"/>
                  <a:gd name="T37" fmla="*/ 286 h 296"/>
                  <a:gd name="T38" fmla="*/ 195 w 317"/>
                  <a:gd name="T39" fmla="*/ 286 h 296"/>
                  <a:gd name="T40" fmla="*/ 312 w 317"/>
                  <a:gd name="T41" fmla="*/ 245 h 296"/>
                  <a:gd name="T42" fmla="*/ 313 w 317"/>
                  <a:gd name="T43" fmla="*/ 245 h 296"/>
                  <a:gd name="T44" fmla="*/ 316 w 317"/>
                  <a:gd name="T45" fmla="*/ 242 h 296"/>
                  <a:gd name="T46" fmla="*/ 317 w 317"/>
                  <a:gd name="T47" fmla="*/ 5 h 296"/>
                  <a:gd name="T48" fmla="*/ 316 w 317"/>
                  <a:gd name="T49" fmla="*/ 4 h 296"/>
                  <a:gd name="T50" fmla="*/ 313 w 317"/>
                  <a:gd name="T51" fmla="*/ 1 h 296"/>
                  <a:gd name="T52" fmla="*/ 312 w 317"/>
                  <a:gd name="T53" fmla="*/ 0 h 296"/>
                  <a:gd name="T54" fmla="*/ 299 w 317"/>
                  <a:gd name="T55" fmla="*/ 220 h 296"/>
                  <a:gd name="T56" fmla="*/ 296 w 317"/>
                  <a:gd name="T57" fmla="*/ 224 h 296"/>
                  <a:gd name="T58" fmla="*/ 293 w 317"/>
                  <a:gd name="T59" fmla="*/ 226 h 296"/>
                  <a:gd name="T60" fmla="*/ 25 w 317"/>
                  <a:gd name="T61" fmla="*/ 226 h 296"/>
                  <a:gd name="T62" fmla="*/ 22 w 317"/>
                  <a:gd name="T63" fmla="*/ 224 h 296"/>
                  <a:gd name="T64" fmla="*/ 19 w 317"/>
                  <a:gd name="T65" fmla="*/ 220 h 296"/>
                  <a:gd name="T66" fmla="*/ 19 w 317"/>
                  <a:gd name="T67" fmla="*/ 26 h 296"/>
                  <a:gd name="T68" fmla="*/ 22 w 317"/>
                  <a:gd name="T69" fmla="*/ 22 h 296"/>
                  <a:gd name="T70" fmla="*/ 25 w 317"/>
                  <a:gd name="T71" fmla="*/ 20 h 296"/>
                  <a:gd name="T72" fmla="*/ 293 w 317"/>
                  <a:gd name="T73" fmla="*/ 20 h 296"/>
                  <a:gd name="T74" fmla="*/ 296 w 317"/>
                  <a:gd name="T75" fmla="*/ 22 h 296"/>
                  <a:gd name="T76" fmla="*/ 299 w 317"/>
                  <a:gd name="T77" fmla="*/ 2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7" h="296">
                    <a:moveTo>
                      <a:pt x="312" y="0"/>
                    </a:moveTo>
                    <a:lnTo>
                      <a:pt x="6" y="0"/>
                    </a:lnTo>
                    <a:lnTo>
                      <a:pt x="6" y="0"/>
                    </a:lnTo>
                    <a:lnTo>
                      <a:pt x="4" y="1"/>
                    </a:lnTo>
                    <a:lnTo>
                      <a:pt x="3" y="1"/>
                    </a:lnTo>
                    <a:lnTo>
                      <a:pt x="2" y="4"/>
                    </a:lnTo>
                    <a:lnTo>
                      <a:pt x="0" y="5"/>
                    </a:lnTo>
                    <a:lnTo>
                      <a:pt x="0" y="241"/>
                    </a:lnTo>
                    <a:lnTo>
                      <a:pt x="0" y="241"/>
                    </a:lnTo>
                    <a:lnTo>
                      <a:pt x="2" y="242"/>
                    </a:lnTo>
                    <a:lnTo>
                      <a:pt x="3" y="243"/>
                    </a:lnTo>
                    <a:lnTo>
                      <a:pt x="4" y="245"/>
                    </a:lnTo>
                    <a:lnTo>
                      <a:pt x="6" y="245"/>
                    </a:lnTo>
                    <a:lnTo>
                      <a:pt x="123" y="245"/>
                    </a:lnTo>
                    <a:lnTo>
                      <a:pt x="123" y="286"/>
                    </a:lnTo>
                    <a:lnTo>
                      <a:pt x="88" y="286"/>
                    </a:lnTo>
                    <a:lnTo>
                      <a:pt x="88" y="286"/>
                    </a:lnTo>
                    <a:lnTo>
                      <a:pt x="85" y="286"/>
                    </a:lnTo>
                    <a:lnTo>
                      <a:pt x="84" y="288"/>
                    </a:lnTo>
                    <a:lnTo>
                      <a:pt x="82" y="289"/>
                    </a:lnTo>
                    <a:lnTo>
                      <a:pt x="82" y="292"/>
                    </a:lnTo>
                    <a:lnTo>
                      <a:pt x="82" y="292"/>
                    </a:lnTo>
                    <a:lnTo>
                      <a:pt x="82" y="293"/>
                    </a:lnTo>
                    <a:lnTo>
                      <a:pt x="84" y="294"/>
                    </a:lnTo>
                    <a:lnTo>
                      <a:pt x="85" y="296"/>
                    </a:lnTo>
                    <a:lnTo>
                      <a:pt x="88" y="296"/>
                    </a:lnTo>
                    <a:lnTo>
                      <a:pt x="128" y="296"/>
                    </a:lnTo>
                    <a:lnTo>
                      <a:pt x="190" y="296"/>
                    </a:lnTo>
                    <a:lnTo>
                      <a:pt x="230" y="296"/>
                    </a:lnTo>
                    <a:lnTo>
                      <a:pt x="230" y="296"/>
                    </a:lnTo>
                    <a:lnTo>
                      <a:pt x="233" y="296"/>
                    </a:lnTo>
                    <a:lnTo>
                      <a:pt x="234" y="294"/>
                    </a:lnTo>
                    <a:lnTo>
                      <a:pt x="235" y="293"/>
                    </a:lnTo>
                    <a:lnTo>
                      <a:pt x="235" y="292"/>
                    </a:lnTo>
                    <a:lnTo>
                      <a:pt x="235" y="292"/>
                    </a:lnTo>
                    <a:lnTo>
                      <a:pt x="235" y="289"/>
                    </a:lnTo>
                    <a:lnTo>
                      <a:pt x="234" y="288"/>
                    </a:lnTo>
                    <a:lnTo>
                      <a:pt x="233" y="286"/>
                    </a:lnTo>
                    <a:lnTo>
                      <a:pt x="230" y="286"/>
                    </a:lnTo>
                    <a:lnTo>
                      <a:pt x="195" y="286"/>
                    </a:lnTo>
                    <a:lnTo>
                      <a:pt x="195" y="245"/>
                    </a:lnTo>
                    <a:lnTo>
                      <a:pt x="312" y="245"/>
                    </a:lnTo>
                    <a:lnTo>
                      <a:pt x="312" y="245"/>
                    </a:lnTo>
                    <a:lnTo>
                      <a:pt x="313" y="245"/>
                    </a:lnTo>
                    <a:lnTo>
                      <a:pt x="315" y="243"/>
                    </a:lnTo>
                    <a:lnTo>
                      <a:pt x="316" y="242"/>
                    </a:lnTo>
                    <a:lnTo>
                      <a:pt x="317" y="241"/>
                    </a:lnTo>
                    <a:lnTo>
                      <a:pt x="317" y="5"/>
                    </a:lnTo>
                    <a:lnTo>
                      <a:pt x="317" y="5"/>
                    </a:lnTo>
                    <a:lnTo>
                      <a:pt x="316" y="4"/>
                    </a:lnTo>
                    <a:lnTo>
                      <a:pt x="315" y="1"/>
                    </a:lnTo>
                    <a:lnTo>
                      <a:pt x="313" y="1"/>
                    </a:lnTo>
                    <a:lnTo>
                      <a:pt x="312" y="0"/>
                    </a:lnTo>
                    <a:lnTo>
                      <a:pt x="312" y="0"/>
                    </a:lnTo>
                    <a:close/>
                    <a:moveTo>
                      <a:pt x="299" y="220"/>
                    </a:moveTo>
                    <a:lnTo>
                      <a:pt x="299" y="220"/>
                    </a:lnTo>
                    <a:lnTo>
                      <a:pt x="297" y="223"/>
                    </a:lnTo>
                    <a:lnTo>
                      <a:pt x="296" y="224"/>
                    </a:lnTo>
                    <a:lnTo>
                      <a:pt x="295" y="226"/>
                    </a:lnTo>
                    <a:lnTo>
                      <a:pt x="293" y="226"/>
                    </a:lnTo>
                    <a:lnTo>
                      <a:pt x="25" y="226"/>
                    </a:lnTo>
                    <a:lnTo>
                      <a:pt x="25" y="226"/>
                    </a:lnTo>
                    <a:lnTo>
                      <a:pt x="23" y="226"/>
                    </a:lnTo>
                    <a:lnTo>
                      <a:pt x="22" y="224"/>
                    </a:lnTo>
                    <a:lnTo>
                      <a:pt x="21" y="223"/>
                    </a:lnTo>
                    <a:lnTo>
                      <a:pt x="19" y="220"/>
                    </a:lnTo>
                    <a:lnTo>
                      <a:pt x="19" y="26"/>
                    </a:lnTo>
                    <a:lnTo>
                      <a:pt x="19" y="26"/>
                    </a:lnTo>
                    <a:lnTo>
                      <a:pt x="21" y="23"/>
                    </a:lnTo>
                    <a:lnTo>
                      <a:pt x="22" y="22"/>
                    </a:lnTo>
                    <a:lnTo>
                      <a:pt x="23" y="20"/>
                    </a:lnTo>
                    <a:lnTo>
                      <a:pt x="25" y="20"/>
                    </a:lnTo>
                    <a:lnTo>
                      <a:pt x="293" y="20"/>
                    </a:lnTo>
                    <a:lnTo>
                      <a:pt x="293" y="20"/>
                    </a:lnTo>
                    <a:lnTo>
                      <a:pt x="295" y="20"/>
                    </a:lnTo>
                    <a:lnTo>
                      <a:pt x="296" y="22"/>
                    </a:lnTo>
                    <a:lnTo>
                      <a:pt x="297" y="23"/>
                    </a:lnTo>
                    <a:lnTo>
                      <a:pt x="299" y="26"/>
                    </a:lnTo>
                    <a:lnTo>
                      <a:pt x="299" y="220"/>
                    </a:lnTo>
                    <a:close/>
                  </a:path>
                </a:pathLst>
              </a:custGeom>
              <a:solidFill>
                <a:srgbClr val="00206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20" name="Freeform 22">
                <a:extLst>
                  <a:ext uri="{FF2B5EF4-FFF2-40B4-BE49-F238E27FC236}">
                    <a16:creationId xmlns:a16="http://schemas.microsoft.com/office/drawing/2014/main" id="{8C633D37-0F73-4DFC-BB85-266FE1943F18}"/>
                  </a:ext>
                </a:extLst>
              </p:cNvPr>
              <p:cNvSpPr>
                <a:spLocks noEditPoints="1"/>
              </p:cNvSpPr>
              <p:nvPr/>
            </p:nvSpPr>
            <p:spPr bwMode="auto">
              <a:xfrm>
                <a:off x="10312108" y="5023201"/>
                <a:ext cx="507925" cy="479284"/>
              </a:xfrm>
              <a:custGeom>
                <a:avLst/>
                <a:gdLst>
                  <a:gd name="T0" fmla="*/ 312 w 658"/>
                  <a:gd name="T1" fmla="*/ 659 h 659"/>
                  <a:gd name="T2" fmla="*/ 262 w 658"/>
                  <a:gd name="T3" fmla="*/ 652 h 659"/>
                  <a:gd name="T4" fmla="*/ 202 w 658"/>
                  <a:gd name="T5" fmla="*/ 634 h 659"/>
                  <a:gd name="T6" fmla="*/ 120 w 658"/>
                  <a:gd name="T7" fmla="*/ 584 h 659"/>
                  <a:gd name="T8" fmla="*/ 56 w 658"/>
                  <a:gd name="T9" fmla="*/ 514 h 659"/>
                  <a:gd name="T10" fmla="*/ 15 w 658"/>
                  <a:gd name="T11" fmla="*/ 428 h 659"/>
                  <a:gd name="T12" fmla="*/ 4 w 658"/>
                  <a:gd name="T13" fmla="*/ 380 h 659"/>
                  <a:gd name="T14" fmla="*/ 0 w 658"/>
                  <a:gd name="T15" fmla="*/ 330 h 659"/>
                  <a:gd name="T16" fmla="*/ 1 w 658"/>
                  <a:gd name="T17" fmla="*/ 296 h 659"/>
                  <a:gd name="T18" fmla="*/ 11 w 658"/>
                  <a:gd name="T19" fmla="*/ 248 h 659"/>
                  <a:gd name="T20" fmla="*/ 40 w 658"/>
                  <a:gd name="T21" fmla="*/ 174 h 659"/>
                  <a:gd name="T22" fmla="*/ 97 w 658"/>
                  <a:gd name="T23" fmla="*/ 97 h 659"/>
                  <a:gd name="T24" fmla="*/ 172 w 658"/>
                  <a:gd name="T25" fmla="*/ 41 h 659"/>
                  <a:gd name="T26" fmla="*/ 247 w 658"/>
                  <a:gd name="T27" fmla="*/ 11 h 659"/>
                  <a:gd name="T28" fmla="*/ 296 w 658"/>
                  <a:gd name="T29" fmla="*/ 3 h 659"/>
                  <a:gd name="T30" fmla="*/ 329 w 658"/>
                  <a:gd name="T31" fmla="*/ 0 h 659"/>
                  <a:gd name="T32" fmla="*/ 379 w 658"/>
                  <a:gd name="T33" fmla="*/ 5 h 659"/>
                  <a:gd name="T34" fmla="*/ 426 w 658"/>
                  <a:gd name="T35" fmla="*/ 15 h 659"/>
                  <a:gd name="T36" fmla="*/ 513 w 658"/>
                  <a:gd name="T37" fmla="*/ 57 h 659"/>
                  <a:gd name="T38" fmla="*/ 583 w 658"/>
                  <a:gd name="T39" fmla="*/ 121 h 659"/>
                  <a:gd name="T40" fmla="*/ 632 w 658"/>
                  <a:gd name="T41" fmla="*/ 202 h 659"/>
                  <a:gd name="T42" fmla="*/ 652 w 658"/>
                  <a:gd name="T43" fmla="*/ 264 h 659"/>
                  <a:gd name="T44" fmla="*/ 657 w 658"/>
                  <a:gd name="T45" fmla="*/ 314 h 659"/>
                  <a:gd name="T46" fmla="*/ 657 w 658"/>
                  <a:gd name="T47" fmla="*/ 347 h 659"/>
                  <a:gd name="T48" fmla="*/ 652 w 658"/>
                  <a:gd name="T49" fmla="*/ 396 h 659"/>
                  <a:gd name="T50" fmla="*/ 632 w 658"/>
                  <a:gd name="T51" fmla="*/ 457 h 659"/>
                  <a:gd name="T52" fmla="*/ 583 w 658"/>
                  <a:gd name="T53" fmla="*/ 539 h 659"/>
                  <a:gd name="T54" fmla="*/ 513 w 658"/>
                  <a:gd name="T55" fmla="*/ 603 h 659"/>
                  <a:gd name="T56" fmla="*/ 426 w 658"/>
                  <a:gd name="T57" fmla="*/ 644 h 659"/>
                  <a:gd name="T58" fmla="*/ 379 w 658"/>
                  <a:gd name="T59" fmla="*/ 655 h 659"/>
                  <a:gd name="T60" fmla="*/ 329 w 658"/>
                  <a:gd name="T61" fmla="*/ 659 h 659"/>
                  <a:gd name="T62" fmla="*/ 329 w 658"/>
                  <a:gd name="T63" fmla="*/ 38 h 659"/>
                  <a:gd name="T64" fmla="*/ 242 w 658"/>
                  <a:gd name="T65" fmla="*/ 52 h 659"/>
                  <a:gd name="T66" fmla="*/ 167 w 658"/>
                  <a:gd name="T67" fmla="*/ 89 h 659"/>
                  <a:gd name="T68" fmla="*/ 105 w 658"/>
                  <a:gd name="T69" fmla="*/ 144 h 659"/>
                  <a:gd name="T70" fmla="*/ 60 w 658"/>
                  <a:gd name="T71" fmla="*/ 217 h 659"/>
                  <a:gd name="T72" fmla="*/ 39 w 658"/>
                  <a:gd name="T73" fmla="*/ 300 h 659"/>
                  <a:gd name="T74" fmla="*/ 39 w 658"/>
                  <a:gd name="T75" fmla="*/ 359 h 659"/>
                  <a:gd name="T76" fmla="*/ 60 w 658"/>
                  <a:gd name="T77" fmla="*/ 444 h 659"/>
                  <a:gd name="T78" fmla="*/ 105 w 658"/>
                  <a:gd name="T79" fmla="*/ 515 h 659"/>
                  <a:gd name="T80" fmla="*/ 167 w 658"/>
                  <a:gd name="T81" fmla="*/ 572 h 659"/>
                  <a:gd name="T82" fmla="*/ 242 w 658"/>
                  <a:gd name="T83" fmla="*/ 608 h 659"/>
                  <a:gd name="T84" fmla="*/ 329 w 658"/>
                  <a:gd name="T85" fmla="*/ 621 h 659"/>
                  <a:gd name="T86" fmla="*/ 387 w 658"/>
                  <a:gd name="T87" fmla="*/ 616 h 659"/>
                  <a:gd name="T88" fmla="*/ 468 w 658"/>
                  <a:gd name="T89" fmla="*/ 586 h 659"/>
                  <a:gd name="T90" fmla="*/ 535 w 658"/>
                  <a:gd name="T91" fmla="*/ 535 h 659"/>
                  <a:gd name="T92" fmla="*/ 585 w 658"/>
                  <a:gd name="T93" fmla="*/ 468 h 659"/>
                  <a:gd name="T94" fmla="*/ 614 w 658"/>
                  <a:gd name="T95" fmla="*/ 389 h 659"/>
                  <a:gd name="T96" fmla="*/ 621 w 658"/>
                  <a:gd name="T97" fmla="*/ 330 h 659"/>
                  <a:gd name="T98" fmla="*/ 607 w 658"/>
                  <a:gd name="T99" fmla="*/ 244 h 659"/>
                  <a:gd name="T100" fmla="*/ 570 w 658"/>
                  <a:gd name="T101" fmla="*/ 167 h 659"/>
                  <a:gd name="T102" fmla="*/ 515 w 658"/>
                  <a:gd name="T103" fmla="*/ 105 h 659"/>
                  <a:gd name="T104" fmla="*/ 442 w 658"/>
                  <a:gd name="T105" fmla="*/ 62 h 659"/>
                  <a:gd name="T106" fmla="*/ 359 w 658"/>
                  <a:gd name="T107" fmla="*/ 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9">
                    <a:moveTo>
                      <a:pt x="329" y="659"/>
                    </a:moveTo>
                    <a:lnTo>
                      <a:pt x="329" y="659"/>
                    </a:lnTo>
                    <a:lnTo>
                      <a:pt x="312" y="659"/>
                    </a:lnTo>
                    <a:lnTo>
                      <a:pt x="296" y="658"/>
                    </a:lnTo>
                    <a:lnTo>
                      <a:pt x="279" y="655"/>
                    </a:lnTo>
                    <a:lnTo>
                      <a:pt x="262" y="652"/>
                    </a:lnTo>
                    <a:lnTo>
                      <a:pt x="247" y="648"/>
                    </a:lnTo>
                    <a:lnTo>
                      <a:pt x="231" y="644"/>
                    </a:lnTo>
                    <a:lnTo>
                      <a:pt x="202" y="634"/>
                    </a:lnTo>
                    <a:lnTo>
                      <a:pt x="172" y="619"/>
                    </a:lnTo>
                    <a:lnTo>
                      <a:pt x="145" y="603"/>
                    </a:lnTo>
                    <a:lnTo>
                      <a:pt x="120" y="584"/>
                    </a:lnTo>
                    <a:lnTo>
                      <a:pt x="97" y="562"/>
                    </a:lnTo>
                    <a:lnTo>
                      <a:pt x="75" y="539"/>
                    </a:lnTo>
                    <a:lnTo>
                      <a:pt x="56" y="514"/>
                    </a:lnTo>
                    <a:lnTo>
                      <a:pt x="40" y="487"/>
                    </a:lnTo>
                    <a:lnTo>
                      <a:pt x="25" y="457"/>
                    </a:lnTo>
                    <a:lnTo>
                      <a:pt x="15" y="428"/>
                    </a:lnTo>
                    <a:lnTo>
                      <a:pt x="11" y="412"/>
                    </a:lnTo>
                    <a:lnTo>
                      <a:pt x="7" y="396"/>
                    </a:lnTo>
                    <a:lnTo>
                      <a:pt x="4" y="380"/>
                    </a:lnTo>
                    <a:lnTo>
                      <a:pt x="1" y="363"/>
                    </a:lnTo>
                    <a:lnTo>
                      <a:pt x="0" y="347"/>
                    </a:lnTo>
                    <a:lnTo>
                      <a:pt x="0" y="330"/>
                    </a:lnTo>
                    <a:lnTo>
                      <a:pt x="0" y="330"/>
                    </a:lnTo>
                    <a:lnTo>
                      <a:pt x="0" y="314"/>
                    </a:lnTo>
                    <a:lnTo>
                      <a:pt x="1" y="296"/>
                    </a:lnTo>
                    <a:lnTo>
                      <a:pt x="4" y="280"/>
                    </a:lnTo>
                    <a:lnTo>
                      <a:pt x="7" y="264"/>
                    </a:lnTo>
                    <a:lnTo>
                      <a:pt x="11" y="248"/>
                    </a:lnTo>
                    <a:lnTo>
                      <a:pt x="15" y="233"/>
                    </a:lnTo>
                    <a:lnTo>
                      <a:pt x="25" y="202"/>
                    </a:lnTo>
                    <a:lnTo>
                      <a:pt x="40" y="174"/>
                    </a:lnTo>
                    <a:lnTo>
                      <a:pt x="56" y="146"/>
                    </a:lnTo>
                    <a:lnTo>
                      <a:pt x="75" y="121"/>
                    </a:lnTo>
                    <a:lnTo>
                      <a:pt x="97" y="97"/>
                    </a:lnTo>
                    <a:lnTo>
                      <a:pt x="120" y="76"/>
                    </a:lnTo>
                    <a:lnTo>
                      <a:pt x="145" y="57"/>
                    </a:lnTo>
                    <a:lnTo>
                      <a:pt x="172" y="41"/>
                    </a:lnTo>
                    <a:lnTo>
                      <a:pt x="202" y="27"/>
                    </a:lnTo>
                    <a:lnTo>
                      <a:pt x="231" y="15"/>
                    </a:lnTo>
                    <a:lnTo>
                      <a:pt x="247" y="11"/>
                    </a:lnTo>
                    <a:lnTo>
                      <a:pt x="262" y="7"/>
                    </a:lnTo>
                    <a:lnTo>
                      <a:pt x="279" y="5"/>
                    </a:lnTo>
                    <a:lnTo>
                      <a:pt x="296" y="3"/>
                    </a:lnTo>
                    <a:lnTo>
                      <a:pt x="312" y="2"/>
                    </a:lnTo>
                    <a:lnTo>
                      <a:pt x="329" y="0"/>
                    </a:lnTo>
                    <a:lnTo>
                      <a:pt x="329" y="0"/>
                    </a:lnTo>
                    <a:lnTo>
                      <a:pt x="345" y="2"/>
                    </a:lnTo>
                    <a:lnTo>
                      <a:pt x="363" y="3"/>
                    </a:lnTo>
                    <a:lnTo>
                      <a:pt x="379" y="5"/>
                    </a:lnTo>
                    <a:lnTo>
                      <a:pt x="395" y="7"/>
                    </a:lnTo>
                    <a:lnTo>
                      <a:pt x="411" y="11"/>
                    </a:lnTo>
                    <a:lnTo>
                      <a:pt x="426" y="15"/>
                    </a:lnTo>
                    <a:lnTo>
                      <a:pt x="457" y="27"/>
                    </a:lnTo>
                    <a:lnTo>
                      <a:pt x="485" y="41"/>
                    </a:lnTo>
                    <a:lnTo>
                      <a:pt x="513" y="57"/>
                    </a:lnTo>
                    <a:lnTo>
                      <a:pt x="538" y="76"/>
                    </a:lnTo>
                    <a:lnTo>
                      <a:pt x="562" y="97"/>
                    </a:lnTo>
                    <a:lnTo>
                      <a:pt x="583" y="121"/>
                    </a:lnTo>
                    <a:lnTo>
                      <a:pt x="602" y="146"/>
                    </a:lnTo>
                    <a:lnTo>
                      <a:pt x="618" y="174"/>
                    </a:lnTo>
                    <a:lnTo>
                      <a:pt x="632" y="202"/>
                    </a:lnTo>
                    <a:lnTo>
                      <a:pt x="644" y="233"/>
                    </a:lnTo>
                    <a:lnTo>
                      <a:pt x="648" y="248"/>
                    </a:lnTo>
                    <a:lnTo>
                      <a:pt x="652" y="264"/>
                    </a:lnTo>
                    <a:lnTo>
                      <a:pt x="654" y="280"/>
                    </a:lnTo>
                    <a:lnTo>
                      <a:pt x="656" y="296"/>
                    </a:lnTo>
                    <a:lnTo>
                      <a:pt x="657" y="314"/>
                    </a:lnTo>
                    <a:lnTo>
                      <a:pt x="658" y="330"/>
                    </a:lnTo>
                    <a:lnTo>
                      <a:pt x="658" y="330"/>
                    </a:lnTo>
                    <a:lnTo>
                      <a:pt x="657" y="347"/>
                    </a:lnTo>
                    <a:lnTo>
                      <a:pt x="656" y="363"/>
                    </a:lnTo>
                    <a:lnTo>
                      <a:pt x="654" y="380"/>
                    </a:lnTo>
                    <a:lnTo>
                      <a:pt x="652" y="396"/>
                    </a:lnTo>
                    <a:lnTo>
                      <a:pt x="648" y="412"/>
                    </a:lnTo>
                    <a:lnTo>
                      <a:pt x="644" y="428"/>
                    </a:lnTo>
                    <a:lnTo>
                      <a:pt x="632" y="457"/>
                    </a:lnTo>
                    <a:lnTo>
                      <a:pt x="618" y="487"/>
                    </a:lnTo>
                    <a:lnTo>
                      <a:pt x="602" y="514"/>
                    </a:lnTo>
                    <a:lnTo>
                      <a:pt x="583" y="539"/>
                    </a:lnTo>
                    <a:lnTo>
                      <a:pt x="562" y="562"/>
                    </a:lnTo>
                    <a:lnTo>
                      <a:pt x="538" y="584"/>
                    </a:lnTo>
                    <a:lnTo>
                      <a:pt x="513" y="603"/>
                    </a:lnTo>
                    <a:lnTo>
                      <a:pt x="485" y="619"/>
                    </a:lnTo>
                    <a:lnTo>
                      <a:pt x="457" y="634"/>
                    </a:lnTo>
                    <a:lnTo>
                      <a:pt x="426" y="644"/>
                    </a:lnTo>
                    <a:lnTo>
                      <a:pt x="411" y="648"/>
                    </a:lnTo>
                    <a:lnTo>
                      <a:pt x="395" y="652"/>
                    </a:lnTo>
                    <a:lnTo>
                      <a:pt x="379" y="655"/>
                    </a:lnTo>
                    <a:lnTo>
                      <a:pt x="363" y="658"/>
                    </a:lnTo>
                    <a:lnTo>
                      <a:pt x="345" y="659"/>
                    </a:lnTo>
                    <a:lnTo>
                      <a:pt x="329" y="659"/>
                    </a:lnTo>
                    <a:lnTo>
                      <a:pt x="329" y="659"/>
                    </a:lnTo>
                    <a:close/>
                    <a:moveTo>
                      <a:pt x="329" y="38"/>
                    </a:moveTo>
                    <a:lnTo>
                      <a:pt x="329" y="38"/>
                    </a:lnTo>
                    <a:lnTo>
                      <a:pt x="300" y="41"/>
                    </a:lnTo>
                    <a:lnTo>
                      <a:pt x="270" y="45"/>
                    </a:lnTo>
                    <a:lnTo>
                      <a:pt x="242" y="52"/>
                    </a:lnTo>
                    <a:lnTo>
                      <a:pt x="215" y="62"/>
                    </a:lnTo>
                    <a:lnTo>
                      <a:pt x="191" y="74"/>
                    </a:lnTo>
                    <a:lnTo>
                      <a:pt x="167" y="89"/>
                    </a:lnTo>
                    <a:lnTo>
                      <a:pt x="144" y="105"/>
                    </a:lnTo>
                    <a:lnTo>
                      <a:pt x="124" y="124"/>
                    </a:lnTo>
                    <a:lnTo>
                      <a:pt x="105" y="144"/>
                    </a:lnTo>
                    <a:lnTo>
                      <a:pt x="87" y="167"/>
                    </a:lnTo>
                    <a:lnTo>
                      <a:pt x="73" y="191"/>
                    </a:lnTo>
                    <a:lnTo>
                      <a:pt x="60" y="217"/>
                    </a:lnTo>
                    <a:lnTo>
                      <a:pt x="51" y="244"/>
                    </a:lnTo>
                    <a:lnTo>
                      <a:pt x="43" y="272"/>
                    </a:lnTo>
                    <a:lnTo>
                      <a:pt x="39" y="300"/>
                    </a:lnTo>
                    <a:lnTo>
                      <a:pt x="38" y="330"/>
                    </a:lnTo>
                    <a:lnTo>
                      <a:pt x="38" y="330"/>
                    </a:lnTo>
                    <a:lnTo>
                      <a:pt x="39" y="359"/>
                    </a:lnTo>
                    <a:lnTo>
                      <a:pt x="43" y="389"/>
                    </a:lnTo>
                    <a:lnTo>
                      <a:pt x="51" y="417"/>
                    </a:lnTo>
                    <a:lnTo>
                      <a:pt x="60" y="444"/>
                    </a:lnTo>
                    <a:lnTo>
                      <a:pt x="73" y="468"/>
                    </a:lnTo>
                    <a:lnTo>
                      <a:pt x="87" y="492"/>
                    </a:lnTo>
                    <a:lnTo>
                      <a:pt x="105" y="515"/>
                    </a:lnTo>
                    <a:lnTo>
                      <a:pt x="124" y="535"/>
                    </a:lnTo>
                    <a:lnTo>
                      <a:pt x="144" y="554"/>
                    </a:lnTo>
                    <a:lnTo>
                      <a:pt x="167" y="572"/>
                    </a:lnTo>
                    <a:lnTo>
                      <a:pt x="191" y="586"/>
                    </a:lnTo>
                    <a:lnTo>
                      <a:pt x="215" y="599"/>
                    </a:lnTo>
                    <a:lnTo>
                      <a:pt x="242" y="608"/>
                    </a:lnTo>
                    <a:lnTo>
                      <a:pt x="270" y="616"/>
                    </a:lnTo>
                    <a:lnTo>
                      <a:pt x="300" y="620"/>
                    </a:lnTo>
                    <a:lnTo>
                      <a:pt x="329" y="621"/>
                    </a:lnTo>
                    <a:lnTo>
                      <a:pt x="329" y="621"/>
                    </a:lnTo>
                    <a:lnTo>
                      <a:pt x="359" y="620"/>
                    </a:lnTo>
                    <a:lnTo>
                      <a:pt x="387" y="616"/>
                    </a:lnTo>
                    <a:lnTo>
                      <a:pt x="415" y="608"/>
                    </a:lnTo>
                    <a:lnTo>
                      <a:pt x="442" y="599"/>
                    </a:lnTo>
                    <a:lnTo>
                      <a:pt x="468" y="586"/>
                    </a:lnTo>
                    <a:lnTo>
                      <a:pt x="492" y="572"/>
                    </a:lnTo>
                    <a:lnTo>
                      <a:pt x="515" y="554"/>
                    </a:lnTo>
                    <a:lnTo>
                      <a:pt x="535" y="535"/>
                    </a:lnTo>
                    <a:lnTo>
                      <a:pt x="554" y="515"/>
                    </a:lnTo>
                    <a:lnTo>
                      <a:pt x="570" y="492"/>
                    </a:lnTo>
                    <a:lnTo>
                      <a:pt x="585" y="468"/>
                    </a:lnTo>
                    <a:lnTo>
                      <a:pt x="597" y="444"/>
                    </a:lnTo>
                    <a:lnTo>
                      <a:pt x="607" y="417"/>
                    </a:lnTo>
                    <a:lnTo>
                      <a:pt x="614" y="389"/>
                    </a:lnTo>
                    <a:lnTo>
                      <a:pt x="618" y="359"/>
                    </a:lnTo>
                    <a:lnTo>
                      <a:pt x="621" y="330"/>
                    </a:lnTo>
                    <a:lnTo>
                      <a:pt x="621" y="330"/>
                    </a:lnTo>
                    <a:lnTo>
                      <a:pt x="618" y="300"/>
                    </a:lnTo>
                    <a:lnTo>
                      <a:pt x="614" y="272"/>
                    </a:lnTo>
                    <a:lnTo>
                      <a:pt x="607" y="244"/>
                    </a:lnTo>
                    <a:lnTo>
                      <a:pt x="597" y="217"/>
                    </a:lnTo>
                    <a:lnTo>
                      <a:pt x="585" y="191"/>
                    </a:lnTo>
                    <a:lnTo>
                      <a:pt x="570" y="167"/>
                    </a:lnTo>
                    <a:lnTo>
                      <a:pt x="554" y="144"/>
                    </a:lnTo>
                    <a:lnTo>
                      <a:pt x="535" y="124"/>
                    </a:lnTo>
                    <a:lnTo>
                      <a:pt x="515" y="105"/>
                    </a:lnTo>
                    <a:lnTo>
                      <a:pt x="492" y="89"/>
                    </a:lnTo>
                    <a:lnTo>
                      <a:pt x="468" y="74"/>
                    </a:lnTo>
                    <a:lnTo>
                      <a:pt x="442" y="62"/>
                    </a:lnTo>
                    <a:lnTo>
                      <a:pt x="415" y="52"/>
                    </a:lnTo>
                    <a:lnTo>
                      <a:pt x="387" y="45"/>
                    </a:lnTo>
                    <a:lnTo>
                      <a:pt x="359" y="41"/>
                    </a:lnTo>
                    <a:lnTo>
                      <a:pt x="329" y="38"/>
                    </a:lnTo>
                    <a:lnTo>
                      <a:pt x="329" y="38"/>
                    </a:lnTo>
                    <a:close/>
                  </a:path>
                </a:pathLst>
              </a:custGeom>
              <a:solidFill>
                <a:srgbClr val="00206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charset="0"/>
                  <a:ea typeface="+mn-ea"/>
                  <a:cs typeface="Arial" charset="0"/>
                </a:endParaRPr>
              </a:p>
            </p:txBody>
          </p:sp>
          <p:sp>
            <p:nvSpPr>
              <p:cNvPr id="121" name="Freeform 138">
                <a:extLst>
                  <a:ext uri="{FF2B5EF4-FFF2-40B4-BE49-F238E27FC236}">
                    <a16:creationId xmlns:a16="http://schemas.microsoft.com/office/drawing/2014/main" id="{EF4D1614-B93A-4D03-8556-5B752EDEC1B1}"/>
                  </a:ext>
                </a:extLst>
              </p:cNvPr>
              <p:cNvSpPr>
                <a:spLocks/>
              </p:cNvSpPr>
              <p:nvPr/>
            </p:nvSpPr>
            <p:spPr bwMode="auto">
              <a:xfrm>
                <a:off x="10500457" y="5127772"/>
                <a:ext cx="131227" cy="153952"/>
              </a:xfrm>
              <a:custGeom>
                <a:avLst/>
                <a:gdLst>
                  <a:gd name="T0" fmla="*/ 84 w 169"/>
                  <a:gd name="T1" fmla="*/ 213 h 213"/>
                  <a:gd name="T2" fmla="*/ 84 w 169"/>
                  <a:gd name="T3" fmla="*/ 213 h 213"/>
                  <a:gd name="T4" fmla="*/ 92 w 169"/>
                  <a:gd name="T5" fmla="*/ 211 h 213"/>
                  <a:gd name="T6" fmla="*/ 100 w 169"/>
                  <a:gd name="T7" fmla="*/ 211 h 213"/>
                  <a:gd name="T8" fmla="*/ 108 w 169"/>
                  <a:gd name="T9" fmla="*/ 209 h 213"/>
                  <a:gd name="T10" fmla="*/ 116 w 169"/>
                  <a:gd name="T11" fmla="*/ 206 h 213"/>
                  <a:gd name="T12" fmla="*/ 131 w 169"/>
                  <a:gd name="T13" fmla="*/ 198 h 213"/>
                  <a:gd name="T14" fmla="*/ 143 w 169"/>
                  <a:gd name="T15" fmla="*/ 187 h 213"/>
                  <a:gd name="T16" fmla="*/ 154 w 169"/>
                  <a:gd name="T17" fmla="*/ 175 h 213"/>
                  <a:gd name="T18" fmla="*/ 162 w 169"/>
                  <a:gd name="T19" fmla="*/ 160 h 213"/>
                  <a:gd name="T20" fmla="*/ 165 w 169"/>
                  <a:gd name="T21" fmla="*/ 154 h 213"/>
                  <a:gd name="T22" fmla="*/ 166 w 169"/>
                  <a:gd name="T23" fmla="*/ 144 h 213"/>
                  <a:gd name="T24" fmla="*/ 168 w 169"/>
                  <a:gd name="T25" fmla="*/ 136 h 213"/>
                  <a:gd name="T26" fmla="*/ 169 w 169"/>
                  <a:gd name="T27" fmla="*/ 128 h 213"/>
                  <a:gd name="T28" fmla="*/ 169 w 169"/>
                  <a:gd name="T29" fmla="*/ 85 h 213"/>
                  <a:gd name="T30" fmla="*/ 169 w 169"/>
                  <a:gd name="T31" fmla="*/ 85 h 213"/>
                  <a:gd name="T32" fmla="*/ 168 w 169"/>
                  <a:gd name="T33" fmla="*/ 77 h 213"/>
                  <a:gd name="T34" fmla="*/ 166 w 169"/>
                  <a:gd name="T35" fmla="*/ 69 h 213"/>
                  <a:gd name="T36" fmla="*/ 165 w 169"/>
                  <a:gd name="T37" fmla="*/ 61 h 213"/>
                  <a:gd name="T38" fmla="*/ 162 w 169"/>
                  <a:gd name="T39" fmla="*/ 53 h 213"/>
                  <a:gd name="T40" fmla="*/ 154 w 169"/>
                  <a:gd name="T41" fmla="*/ 38 h 213"/>
                  <a:gd name="T42" fmla="*/ 143 w 169"/>
                  <a:gd name="T43" fmla="*/ 26 h 213"/>
                  <a:gd name="T44" fmla="*/ 131 w 169"/>
                  <a:gd name="T45" fmla="*/ 15 h 213"/>
                  <a:gd name="T46" fmla="*/ 116 w 169"/>
                  <a:gd name="T47" fmla="*/ 7 h 213"/>
                  <a:gd name="T48" fmla="*/ 108 w 169"/>
                  <a:gd name="T49" fmla="*/ 4 h 213"/>
                  <a:gd name="T50" fmla="*/ 100 w 169"/>
                  <a:gd name="T51" fmla="*/ 3 h 213"/>
                  <a:gd name="T52" fmla="*/ 92 w 169"/>
                  <a:gd name="T53" fmla="*/ 2 h 213"/>
                  <a:gd name="T54" fmla="*/ 84 w 169"/>
                  <a:gd name="T55" fmla="*/ 0 h 213"/>
                  <a:gd name="T56" fmla="*/ 84 w 169"/>
                  <a:gd name="T57" fmla="*/ 0 h 213"/>
                  <a:gd name="T58" fmla="*/ 75 w 169"/>
                  <a:gd name="T59" fmla="*/ 2 h 213"/>
                  <a:gd name="T60" fmla="*/ 67 w 169"/>
                  <a:gd name="T61" fmla="*/ 3 h 213"/>
                  <a:gd name="T62" fmla="*/ 59 w 169"/>
                  <a:gd name="T63" fmla="*/ 4 h 213"/>
                  <a:gd name="T64" fmla="*/ 51 w 169"/>
                  <a:gd name="T65" fmla="*/ 7 h 213"/>
                  <a:gd name="T66" fmla="*/ 37 w 169"/>
                  <a:gd name="T67" fmla="*/ 15 h 213"/>
                  <a:gd name="T68" fmla="*/ 24 w 169"/>
                  <a:gd name="T69" fmla="*/ 26 h 213"/>
                  <a:gd name="T70" fmla="*/ 14 w 169"/>
                  <a:gd name="T71" fmla="*/ 38 h 213"/>
                  <a:gd name="T72" fmla="*/ 6 w 169"/>
                  <a:gd name="T73" fmla="*/ 53 h 213"/>
                  <a:gd name="T74" fmla="*/ 4 w 169"/>
                  <a:gd name="T75" fmla="*/ 61 h 213"/>
                  <a:gd name="T76" fmla="*/ 1 w 169"/>
                  <a:gd name="T77" fmla="*/ 69 h 213"/>
                  <a:gd name="T78" fmla="*/ 0 w 169"/>
                  <a:gd name="T79" fmla="*/ 77 h 213"/>
                  <a:gd name="T80" fmla="*/ 0 w 169"/>
                  <a:gd name="T81" fmla="*/ 85 h 213"/>
                  <a:gd name="T82" fmla="*/ 0 w 169"/>
                  <a:gd name="T83" fmla="*/ 128 h 213"/>
                  <a:gd name="T84" fmla="*/ 0 w 169"/>
                  <a:gd name="T85" fmla="*/ 128 h 213"/>
                  <a:gd name="T86" fmla="*/ 0 w 169"/>
                  <a:gd name="T87" fmla="*/ 136 h 213"/>
                  <a:gd name="T88" fmla="*/ 1 w 169"/>
                  <a:gd name="T89" fmla="*/ 144 h 213"/>
                  <a:gd name="T90" fmla="*/ 4 w 169"/>
                  <a:gd name="T91" fmla="*/ 154 h 213"/>
                  <a:gd name="T92" fmla="*/ 6 w 169"/>
                  <a:gd name="T93" fmla="*/ 160 h 213"/>
                  <a:gd name="T94" fmla="*/ 14 w 169"/>
                  <a:gd name="T95" fmla="*/ 175 h 213"/>
                  <a:gd name="T96" fmla="*/ 24 w 169"/>
                  <a:gd name="T97" fmla="*/ 187 h 213"/>
                  <a:gd name="T98" fmla="*/ 37 w 169"/>
                  <a:gd name="T99" fmla="*/ 198 h 213"/>
                  <a:gd name="T100" fmla="*/ 51 w 169"/>
                  <a:gd name="T101" fmla="*/ 206 h 213"/>
                  <a:gd name="T102" fmla="*/ 59 w 169"/>
                  <a:gd name="T103" fmla="*/ 209 h 213"/>
                  <a:gd name="T104" fmla="*/ 67 w 169"/>
                  <a:gd name="T105" fmla="*/ 211 h 213"/>
                  <a:gd name="T106" fmla="*/ 75 w 169"/>
                  <a:gd name="T107" fmla="*/ 211 h 213"/>
                  <a:gd name="T108" fmla="*/ 84 w 169"/>
                  <a:gd name="T109" fmla="*/ 213 h 213"/>
                  <a:gd name="T110" fmla="*/ 84 w 169"/>
                  <a:gd name="T111"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213">
                    <a:moveTo>
                      <a:pt x="84" y="213"/>
                    </a:moveTo>
                    <a:lnTo>
                      <a:pt x="84" y="213"/>
                    </a:lnTo>
                    <a:lnTo>
                      <a:pt x="92" y="211"/>
                    </a:lnTo>
                    <a:lnTo>
                      <a:pt x="100" y="211"/>
                    </a:lnTo>
                    <a:lnTo>
                      <a:pt x="108" y="209"/>
                    </a:lnTo>
                    <a:lnTo>
                      <a:pt x="116" y="206"/>
                    </a:lnTo>
                    <a:lnTo>
                      <a:pt x="131" y="198"/>
                    </a:lnTo>
                    <a:lnTo>
                      <a:pt x="143" y="187"/>
                    </a:lnTo>
                    <a:lnTo>
                      <a:pt x="154" y="175"/>
                    </a:lnTo>
                    <a:lnTo>
                      <a:pt x="162" y="160"/>
                    </a:lnTo>
                    <a:lnTo>
                      <a:pt x="165" y="154"/>
                    </a:lnTo>
                    <a:lnTo>
                      <a:pt x="166" y="144"/>
                    </a:lnTo>
                    <a:lnTo>
                      <a:pt x="168" y="136"/>
                    </a:lnTo>
                    <a:lnTo>
                      <a:pt x="169" y="128"/>
                    </a:lnTo>
                    <a:lnTo>
                      <a:pt x="169" y="85"/>
                    </a:lnTo>
                    <a:lnTo>
                      <a:pt x="169" y="85"/>
                    </a:lnTo>
                    <a:lnTo>
                      <a:pt x="168" y="77"/>
                    </a:lnTo>
                    <a:lnTo>
                      <a:pt x="166" y="69"/>
                    </a:lnTo>
                    <a:lnTo>
                      <a:pt x="165" y="61"/>
                    </a:lnTo>
                    <a:lnTo>
                      <a:pt x="162" y="53"/>
                    </a:lnTo>
                    <a:lnTo>
                      <a:pt x="154" y="38"/>
                    </a:lnTo>
                    <a:lnTo>
                      <a:pt x="143" y="26"/>
                    </a:lnTo>
                    <a:lnTo>
                      <a:pt x="131" y="15"/>
                    </a:lnTo>
                    <a:lnTo>
                      <a:pt x="116" y="7"/>
                    </a:lnTo>
                    <a:lnTo>
                      <a:pt x="108" y="4"/>
                    </a:lnTo>
                    <a:lnTo>
                      <a:pt x="100" y="3"/>
                    </a:lnTo>
                    <a:lnTo>
                      <a:pt x="92" y="2"/>
                    </a:lnTo>
                    <a:lnTo>
                      <a:pt x="84" y="0"/>
                    </a:lnTo>
                    <a:lnTo>
                      <a:pt x="84" y="0"/>
                    </a:lnTo>
                    <a:lnTo>
                      <a:pt x="75" y="2"/>
                    </a:lnTo>
                    <a:lnTo>
                      <a:pt x="67" y="3"/>
                    </a:lnTo>
                    <a:lnTo>
                      <a:pt x="59" y="4"/>
                    </a:lnTo>
                    <a:lnTo>
                      <a:pt x="51" y="7"/>
                    </a:lnTo>
                    <a:lnTo>
                      <a:pt x="37" y="15"/>
                    </a:lnTo>
                    <a:lnTo>
                      <a:pt x="24" y="26"/>
                    </a:lnTo>
                    <a:lnTo>
                      <a:pt x="14" y="38"/>
                    </a:lnTo>
                    <a:lnTo>
                      <a:pt x="6" y="53"/>
                    </a:lnTo>
                    <a:lnTo>
                      <a:pt x="4" y="61"/>
                    </a:lnTo>
                    <a:lnTo>
                      <a:pt x="1" y="69"/>
                    </a:lnTo>
                    <a:lnTo>
                      <a:pt x="0" y="77"/>
                    </a:lnTo>
                    <a:lnTo>
                      <a:pt x="0" y="85"/>
                    </a:lnTo>
                    <a:lnTo>
                      <a:pt x="0" y="128"/>
                    </a:lnTo>
                    <a:lnTo>
                      <a:pt x="0" y="128"/>
                    </a:lnTo>
                    <a:lnTo>
                      <a:pt x="0" y="136"/>
                    </a:lnTo>
                    <a:lnTo>
                      <a:pt x="1" y="144"/>
                    </a:lnTo>
                    <a:lnTo>
                      <a:pt x="4" y="154"/>
                    </a:lnTo>
                    <a:lnTo>
                      <a:pt x="6" y="160"/>
                    </a:lnTo>
                    <a:lnTo>
                      <a:pt x="14" y="175"/>
                    </a:lnTo>
                    <a:lnTo>
                      <a:pt x="24" y="187"/>
                    </a:lnTo>
                    <a:lnTo>
                      <a:pt x="37" y="198"/>
                    </a:lnTo>
                    <a:lnTo>
                      <a:pt x="51" y="206"/>
                    </a:lnTo>
                    <a:lnTo>
                      <a:pt x="59" y="209"/>
                    </a:lnTo>
                    <a:lnTo>
                      <a:pt x="67" y="211"/>
                    </a:lnTo>
                    <a:lnTo>
                      <a:pt x="75" y="211"/>
                    </a:lnTo>
                    <a:lnTo>
                      <a:pt x="84" y="213"/>
                    </a:lnTo>
                    <a:lnTo>
                      <a:pt x="84" y="213"/>
                    </a:lnTo>
                    <a:close/>
                  </a:path>
                </a:pathLst>
              </a:custGeom>
              <a:solidFill>
                <a:srgbClr val="00206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charset="0"/>
                  <a:ea typeface="+mn-ea"/>
                  <a:cs typeface="Arial" charset="0"/>
                </a:endParaRPr>
              </a:p>
            </p:txBody>
          </p:sp>
          <p:sp>
            <p:nvSpPr>
              <p:cNvPr id="122" name="Freeform 139">
                <a:extLst>
                  <a:ext uri="{FF2B5EF4-FFF2-40B4-BE49-F238E27FC236}">
                    <a16:creationId xmlns:a16="http://schemas.microsoft.com/office/drawing/2014/main" id="{34FBFDFD-DAD9-48E9-BDC0-86A4191A3695}"/>
                  </a:ext>
                </a:extLst>
              </p:cNvPr>
              <p:cNvSpPr>
                <a:spLocks/>
              </p:cNvSpPr>
              <p:nvPr/>
            </p:nvSpPr>
            <p:spPr bwMode="auto">
              <a:xfrm>
                <a:off x="10443335" y="5281724"/>
                <a:ext cx="243927" cy="92952"/>
              </a:xfrm>
              <a:custGeom>
                <a:avLst/>
                <a:gdLst>
                  <a:gd name="T0" fmla="*/ 216 w 315"/>
                  <a:gd name="T1" fmla="*/ 0 h 128"/>
                  <a:gd name="T2" fmla="*/ 216 w 315"/>
                  <a:gd name="T3" fmla="*/ 0 h 128"/>
                  <a:gd name="T4" fmla="*/ 204 w 315"/>
                  <a:gd name="T5" fmla="*/ 8 h 128"/>
                  <a:gd name="T6" fmla="*/ 189 w 315"/>
                  <a:gd name="T7" fmla="*/ 15 h 128"/>
                  <a:gd name="T8" fmla="*/ 174 w 315"/>
                  <a:gd name="T9" fmla="*/ 19 h 128"/>
                  <a:gd name="T10" fmla="*/ 158 w 315"/>
                  <a:gd name="T11" fmla="*/ 20 h 128"/>
                  <a:gd name="T12" fmla="*/ 158 w 315"/>
                  <a:gd name="T13" fmla="*/ 20 h 128"/>
                  <a:gd name="T14" fmla="*/ 142 w 315"/>
                  <a:gd name="T15" fmla="*/ 19 h 128"/>
                  <a:gd name="T16" fmla="*/ 126 w 315"/>
                  <a:gd name="T17" fmla="*/ 15 h 128"/>
                  <a:gd name="T18" fmla="*/ 113 w 315"/>
                  <a:gd name="T19" fmla="*/ 8 h 128"/>
                  <a:gd name="T20" fmla="*/ 99 w 315"/>
                  <a:gd name="T21" fmla="*/ 0 h 128"/>
                  <a:gd name="T22" fmla="*/ 99 w 315"/>
                  <a:gd name="T23" fmla="*/ 0 h 128"/>
                  <a:gd name="T24" fmla="*/ 90 w 315"/>
                  <a:gd name="T25" fmla="*/ 3 h 128"/>
                  <a:gd name="T26" fmla="*/ 80 w 315"/>
                  <a:gd name="T27" fmla="*/ 6 h 128"/>
                  <a:gd name="T28" fmla="*/ 71 w 315"/>
                  <a:gd name="T29" fmla="*/ 10 h 128"/>
                  <a:gd name="T30" fmla="*/ 63 w 315"/>
                  <a:gd name="T31" fmla="*/ 14 h 128"/>
                  <a:gd name="T32" fmla="*/ 53 w 315"/>
                  <a:gd name="T33" fmla="*/ 20 h 128"/>
                  <a:gd name="T34" fmla="*/ 47 w 315"/>
                  <a:gd name="T35" fmla="*/ 26 h 128"/>
                  <a:gd name="T36" fmla="*/ 39 w 315"/>
                  <a:gd name="T37" fmla="*/ 34 h 128"/>
                  <a:gd name="T38" fmla="*/ 32 w 315"/>
                  <a:gd name="T39" fmla="*/ 41 h 128"/>
                  <a:gd name="T40" fmla="*/ 20 w 315"/>
                  <a:gd name="T41" fmla="*/ 58 h 128"/>
                  <a:gd name="T42" fmla="*/ 10 w 315"/>
                  <a:gd name="T43" fmla="*/ 77 h 128"/>
                  <a:gd name="T44" fmla="*/ 4 w 315"/>
                  <a:gd name="T45" fmla="*/ 97 h 128"/>
                  <a:gd name="T46" fmla="*/ 1 w 315"/>
                  <a:gd name="T47" fmla="*/ 106 h 128"/>
                  <a:gd name="T48" fmla="*/ 0 w 315"/>
                  <a:gd name="T49" fmla="*/ 116 h 128"/>
                  <a:gd name="T50" fmla="*/ 0 w 315"/>
                  <a:gd name="T51" fmla="*/ 116 h 128"/>
                  <a:gd name="T52" fmla="*/ 0 w 315"/>
                  <a:gd name="T53" fmla="*/ 121 h 128"/>
                  <a:gd name="T54" fmla="*/ 2 w 315"/>
                  <a:gd name="T55" fmla="*/ 124 h 128"/>
                  <a:gd name="T56" fmla="*/ 6 w 315"/>
                  <a:gd name="T57" fmla="*/ 127 h 128"/>
                  <a:gd name="T58" fmla="*/ 10 w 315"/>
                  <a:gd name="T59" fmla="*/ 128 h 128"/>
                  <a:gd name="T60" fmla="*/ 306 w 315"/>
                  <a:gd name="T61" fmla="*/ 128 h 128"/>
                  <a:gd name="T62" fmla="*/ 306 w 315"/>
                  <a:gd name="T63" fmla="*/ 128 h 128"/>
                  <a:gd name="T64" fmla="*/ 310 w 315"/>
                  <a:gd name="T65" fmla="*/ 127 h 128"/>
                  <a:gd name="T66" fmla="*/ 313 w 315"/>
                  <a:gd name="T67" fmla="*/ 124 h 128"/>
                  <a:gd name="T68" fmla="*/ 315 w 315"/>
                  <a:gd name="T69" fmla="*/ 121 h 128"/>
                  <a:gd name="T70" fmla="*/ 315 w 315"/>
                  <a:gd name="T71" fmla="*/ 116 h 128"/>
                  <a:gd name="T72" fmla="*/ 315 w 315"/>
                  <a:gd name="T73" fmla="*/ 116 h 128"/>
                  <a:gd name="T74" fmla="*/ 314 w 315"/>
                  <a:gd name="T75" fmla="*/ 106 h 128"/>
                  <a:gd name="T76" fmla="*/ 313 w 315"/>
                  <a:gd name="T77" fmla="*/ 97 h 128"/>
                  <a:gd name="T78" fmla="*/ 306 w 315"/>
                  <a:gd name="T79" fmla="*/ 77 h 128"/>
                  <a:gd name="T80" fmla="*/ 297 w 315"/>
                  <a:gd name="T81" fmla="*/ 58 h 128"/>
                  <a:gd name="T82" fmla="*/ 285 w 315"/>
                  <a:gd name="T83" fmla="*/ 41 h 128"/>
                  <a:gd name="T84" fmla="*/ 276 w 315"/>
                  <a:gd name="T85" fmla="*/ 34 h 128"/>
                  <a:gd name="T86" fmla="*/ 270 w 315"/>
                  <a:gd name="T87" fmla="*/ 26 h 128"/>
                  <a:gd name="T88" fmla="*/ 262 w 315"/>
                  <a:gd name="T89" fmla="*/ 20 h 128"/>
                  <a:gd name="T90" fmla="*/ 254 w 315"/>
                  <a:gd name="T91" fmla="*/ 14 h 128"/>
                  <a:gd name="T92" fmla="*/ 244 w 315"/>
                  <a:gd name="T93" fmla="*/ 10 h 128"/>
                  <a:gd name="T94" fmla="*/ 235 w 315"/>
                  <a:gd name="T95" fmla="*/ 6 h 128"/>
                  <a:gd name="T96" fmla="*/ 225 w 315"/>
                  <a:gd name="T97" fmla="*/ 3 h 128"/>
                  <a:gd name="T98" fmla="*/ 216 w 315"/>
                  <a:gd name="T99" fmla="*/ 0 h 128"/>
                  <a:gd name="T100" fmla="*/ 216 w 315"/>
                  <a:gd name="T10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5" h="128">
                    <a:moveTo>
                      <a:pt x="216" y="0"/>
                    </a:moveTo>
                    <a:lnTo>
                      <a:pt x="216" y="0"/>
                    </a:lnTo>
                    <a:lnTo>
                      <a:pt x="204" y="8"/>
                    </a:lnTo>
                    <a:lnTo>
                      <a:pt x="189" y="15"/>
                    </a:lnTo>
                    <a:lnTo>
                      <a:pt x="174" y="19"/>
                    </a:lnTo>
                    <a:lnTo>
                      <a:pt x="158" y="20"/>
                    </a:lnTo>
                    <a:lnTo>
                      <a:pt x="158" y="20"/>
                    </a:lnTo>
                    <a:lnTo>
                      <a:pt x="142" y="19"/>
                    </a:lnTo>
                    <a:lnTo>
                      <a:pt x="126" y="15"/>
                    </a:lnTo>
                    <a:lnTo>
                      <a:pt x="113" y="8"/>
                    </a:lnTo>
                    <a:lnTo>
                      <a:pt x="99" y="0"/>
                    </a:lnTo>
                    <a:lnTo>
                      <a:pt x="99" y="0"/>
                    </a:lnTo>
                    <a:lnTo>
                      <a:pt x="90" y="3"/>
                    </a:lnTo>
                    <a:lnTo>
                      <a:pt x="80" y="6"/>
                    </a:lnTo>
                    <a:lnTo>
                      <a:pt x="71" y="10"/>
                    </a:lnTo>
                    <a:lnTo>
                      <a:pt x="63" y="14"/>
                    </a:lnTo>
                    <a:lnTo>
                      <a:pt x="53" y="20"/>
                    </a:lnTo>
                    <a:lnTo>
                      <a:pt x="47" y="26"/>
                    </a:lnTo>
                    <a:lnTo>
                      <a:pt x="39" y="34"/>
                    </a:lnTo>
                    <a:lnTo>
                      <a:pt x="32" y="41"/>
                    </a:lnTo>
                    <a:lnTo>
                      <a:pt x="20" y="58"/>
                    </a:lnTo>
                    <a:lnTo>
                      <a:pt x="10" y="77"/>
                    </a:lnTo>
                    <a:lnTo>
                      <a:pt x="4" y="97"/>
                    </a:lnTo>
                    <a:lnTo>
                      <a:pt x="1" y="106"/>
                    </a:lnTo>
                    <a:lnTo>
                      <a:pt x="0" y="116"/>
                    </a:lnTo>
                    <a:lnTo>
                      <a:pt x="0" y="116"/>
                    </a:lnTo>
                    <a:lnTo>
                      <a:pt x="0" y="121"/>
                    </a:lnTo>
                    <a:lnTo>
                      <a:pt x="2" y="124"/>
                    </a:lnTo>
                    <a:lnTo>
                      <a:pt x="6" y="127"/>
                    </a:lnTo>
                    <a:lnTo>
                      <a:pt x="10" y="128"/>
                    </a:lnTo>
                    <a:lnTo>
                      <a:pt x="306" y="128"/>
                    </a:lnTo>
                    <a:lnTo>
                      <a:pt x="306" y="128"/>
                    </a:lnTo>
                    <a:lnTo>
                      <a:pt x="310" y="127"/>
                    </a:lnTo>
                    <a:lnTo>
                      <a:pt x="313" y="124"/>
                    </a:lnTo>
                    <a:lnTo>
                      <a:pt x="315" y="121"/>
                    </a:lnTo>
                    <a:lnTo>
                      <a:pt x="315" y="116"/>
                    </a:lnTo>
                    <a:lnTo>
                      <a:pt x="315" y="116"/>
                    </a:lnTo>
                    <a:lnTo>
                      <a:pt x="314" y="106"/>
                    </a:lnTo>
                    <a:lnTo>
                      <a:pt x="313" y="97"/>
                    </a:lnTo>
                    <a:lnTo>
                      <a:pt x="306" y="77"/>
                    </a:lnTo>
                    <a:lnTo>
                      <a:pt x="297" y="58"/>
                    </a:lnTo>
                    <a:lnTo>
                      <a:pt x="285" y="41"/>
                    </a:lnTo>
                    <a:lnTo>
                      <a:pt x="276" y="34"/>
                    </a:lnTo>
                    <a:lnTo>
                      <a:pt x="270" y="26"/>
                    </a:lnTo>
                    <a:lnTo>
                      <a:pt x="262" y="20"/>
                    </a:lnTo>
                    <a:lnTo>
                      <a:pt x="254" y="14"/>
                    </a:lnTo>
                    <a:lnTo>
                      <a:pt x="244" y="10"/>
                    </a:lnTo>
                    <a:lnTo>
                      <a:pt x="235" y="6"/>
                    </a:lnTo>
                    <a:lnTo>
                      <a:pt x="225" y="3"/>
                    </a:lnTo>
                    <a:lnTo>
                      <a:pt x="216" y="0"/>
                    </a:lnTo>
                    <a:lnTo>
                      <a:pt x="216" y="0"/>
                    </a:lnTo>
                    <a:close/>
                  </a:path>
                </a:pathLst>
              </a:custGeom>
              <a:solidFill>
                <a:srgbClr val="00206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charset="0"/>
                  <a:ea typeface="+mn-ea"/>
                  <a:cs typeface="Arial" charset="0"/>
                </a:endParaRPr>
              </a:p>
            </p:txBody>
          </p:sp>
          <p:cxnSp>
            <p:nvCxnSpPr>
              <p:cNvPr id="123" name="Gerade Verbindung 60">
                <a:extLst>
                  <a:ext uri="{FF2B5EF4-FFF2-40B4-BE49-F238E27FC236}">
                    <a16:creationId xmlns:a16="http://schemas.microsoft.com/office/drawing/2014/main" id="{7772B751-10FD-4392-84D4-934B5335A0B6}"/>
                  </a:ext>
                </a:extLst>
              </p:cNvPr>
              <p:cNvCxnSpPr>
                <a:cxnSpLocks/>
              </p:cNvCxnSpPr>
              <p:nvPr/>
            </p:nvCxnSpPr>
            <p:spPr bwMode="gray">
              <a:xfrm flipV="1">
                <a:off x="9583420" y="5023201"/>
                <a:ext cx="1" cy="239326"/>
              </a:xfrm>
              <a:prstGeom prst="line">
                <a:avLst/>
              </a:prstGeom>
              <a:ln w="19050">
                <a:no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21928460"/>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F388286-1160-45EC-85B7-DD2F2A06A8B3}"/>
              </a:ext>
            </a:extLst>
          </p:cNvPr>
          <p:cNvGrpSpPr/>
          <p:nvPr/>
        </p:nvGrpSpPr>
        <p:grpSpPr>
          <a:xfrm>
            <a:off x="846113" y="4067231"/>
            <a:ext cx="10398362" cy="338554"/>
            <a:chOff x="760990" y="3951613"/>
            <a:chExt cx="10398362" cy="338554"/>
          </a:xfrm>
        </p:grpSpPr>
        <p:cxnSp>
          <p:nvCxnSpPr>
            <p:cNvPr id="58" name="Straight Connector 57">
              <a:extLst>
                <a:ext uri="{FF2B5EF4-FFF2-40B4-BE49-F238E27FC236}">
                  <a16:creationId xmlns:a16="http://schemas.microsoft.com/office/drawing/2014/main" id="{EA0EF168-D42D-4E16-B221-5487484B7758}"/>
                </a:ext>
              </a:extLst>
            </p:cNvPr>
            <p:cNvCxnSpPr>
              <a:cxnSpLocks/>
            </p:cNvCxnSpPr>
            <p:nvPr/>
          </p:nvCxnSpPr>
          <p:spPr>
            <a:xfrm>
              <a:off x="760990" y="4105500"/>
              <a:ext cx="10398362" cy="0"/>
            </a:xfrm>
            <a:prstGeom prst="line">
              <a:avLst/>
            </a:prstGeom>
            <a:noFill/>
            <a:ln w="28575" cap="flat" cmpd="sng" algn="ctr">
              <a:solidFill>
                <a:srgbClr val="92D050"/>
              </a:solidFill>
              <a:prstDash val="solid"/>
              <a:headEnd type="none" w="med" len="med"/>
              <a:tailEnd type="none" w="med" len="med"/>
            </a:ln>
            <a:effectLst/>
          </p:spPr>
        </p:cxnSp>
        <p:sp>
          <p:nvSpPr>
            <p:cNvPr id="59" name="TextBox 58">
              <a:extLst>
                <a:ext uri="{FF2B5EF4-FFF2-40B4-BE49-F238E27FC236}">
                  <a16:creationId xmlns:a16="http://schemas.microsoft.com/office/drawing/2014/main" id="{96619213-2946-467D-8761-792ED1FBD565}"/>
                </a:ext>
              </a:extLst>
            </p:cNvPr>
            <p:cNvSpPr txBox="1"/>
            <p:nvPr/>
          </p:nvSpPr>
          <p:spPr>
            <a:xfrm>
              <a:off x="4920311" y="3951613"/>
              <a:ext cx="2033578" cy="338554"/>
            </a:xfrm>
            <a:prstGeom prst="rect">
              <a:avLst/>
            </a:prstGeom>
            <a:solidFill>
              <a:sysClr val="window" lastClr="FFFFFF"/>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12169"/>
                  </a:solidFill>
                  <a:effectLst/>
                  <a:uLnTx/>
                  <a:uFillTx/>
                  <a:latin typeface="Arial"/>
                  <a:ea typeface="+mn-ea"/>
                  <a:cs typeface="Arial" charset="0"/>
                </a:rPr>
                <a:t> </a:t>
              </a:r>
              <a:r>
                <a:rPr kumimoji="0" lang="en-US" sz="1600" b="1" i="0" u="none" strike="noStrike" kern="0" cap="none" spc="0" normalizeH="0" baseline="0" noProof="0" dirty="0">
                  <a:ln>
                    <a:noFill/>
                  </a:ln>
                  <a:solidFill>
                    <a:srgbClr val="012169"/>
                  </a:solidFill>
                  <a:effectLst/>
                  <a:uLnTx/>
                  <a:uFillTx/>
                  <a:latin typeface="Arial"/>
                  <a:ea typeface="+mn-ea"/>
                  <a:cs typeface="Arial" charset="0"/>
                </a:rPr>
                <a:t>Impact </a:t>
              </a:r>
            </a:p>
          </p:txBody>
        </p:sp>
      </p:grpSp>
      <p:sp>
        <p:nvSpPr>
          <p:cNvPr id="64" name="Text Placeholder 5">
            <a:extLst>
              <a:ext uri="{FF2B5EF4-FFF2-40B4-BE49-F238E27FC236}">
                <a16:creationId xmlns:a16="http://schemas.microsoft.com/office/drawing/2014/main" id="{17B11E35-EE66-47E8-9DD4-D32C9110CCD7}"/>
              </a:ext>
            </a:extLst>
          </p:cNvPr>
          <p:cNvSpPr txBox="1">
            <a:spLocks/>
          </p:cNvSpPr>
          <p:nvPr/>
        </p:nvSpPr>
        <p:spPr>
          <a:xfrm>
            <a:off x="687393" y="3010127"/>
            <a:ext cx="2012779" cy="810382"/>
          </a:xfrm>
          <a:prstGeom prst="rect">
            <a:avLst/>
          </a:prstGeom>
        </p:spPr>
        <p:txBody>
          <a:bodyPr wrap="square" lIns="0" tIns="0" rIns="0" bIns="0">
            <a:no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400"/>
              </a:spcBef>
              <a:spcAft>
                <a:spcPts val="0"/>
              </a:spcAft>
              <a:buClrTx/>
              <a:buSzTx/>
              <a:buFont typeface="Arial" charset="0"/>
              <a:buNone/>
              <a:tabLst/>
              <a:defRPr/>
            </a:pPr>
            <a:r>
              <a:rPr kumimoji="0" lang="en-US" sz="1100" b="0" i="1" u="none" strike="noStrike" kern="1200" cap="none" spc="0" normalizeH="0" baseline="0" noProof="0" dirty="0">
                <a:ln>
                  <a:noFill/>
                </a:ln>
                <a:solidFill>
                  <a:srgbClr val="012169"/>
                </a:solidFill>
                <a:effectLst/>
                <a:uLnTx/>
                <a:uFillTx/>
                <a:latin typeface="Arial" panose="020B0604020202020204" pitchFamily="34" charset="0"/>
                <a:ea typeface="+mn-ea"/>
                <a:cs typeface="Arial" panose="020B0604020202020204" pitchFamily="34" charset="0"/>
              </a:rPr>
              <a:t>Bot navigates to DDRS to access requisite PDF reports for download.</a:t>
            </a:r>
          </a:p>
          <a:p>
            <a:pPr marL="0" marR="0" lvl="0" indent="0" algn="l" defTabSz="957263" rtl="0" eaLnBrk="1" fontAlgn="base" latinLnBrk="0" hangingPunct="1">
              <a:lnSpc>
                <a:spcPct val="100000"/>
              </a:lnSpc>
              <a:spcBef>
                <a:spcPts val="400"/>
              </a:spcBef>
              <a:spcAft>
                <a:spcPts val="0"/>
              </a:spcAft>
              <a:buClrTx/>
              <a:buSzTx/>
              <a:buFont typeface="Arial" charset="0"/>
              <a:buNone/>
              <a:tabLst/>
              <a:defRPr/>
            </a:pPr>
            <a:r>
              <a:rPr kumimoji="0" lang="en-US" sz="1100" b="0" i="1" u="none" strike="noStrike" kern="1200" cap="none" spc="0" normalizeH="0" baseline="0" noProof="0" dirty="0">
                <a:ln>
                  <a:noFill/>
                </a:ln>
                <a:solidFill>
                  <a:srgbClr val="012169"/>
                </a:solidFill>
                <a:effectLst/>
                <a:uLnTx/>
                <a:uFillTx/>
                <a:latin typeface="Arial" panose="020B0604020202020204" pitchFamily="34" charset="0"/>
                <a:ea typeface="+mn-ea"/>
                <a:cs typeface="Arial" panose="020B0604020202020204" pitchFamily="34" charset="0"/>
              </a:rPr>
              <a:t>. </a:t>
            </a:r>
          </a:p>
        </p:txBody>
      </p:sp>
      <p:sp>
        <p:nvSpPr>
          <p:cNvPr id="65" name="Text Placeholder 5">
            <a:extLst>
              <a:ext uri="{FF2B5EF4-FFF2-40B4-BE49-F238E27FC236}">
                <a16:creationId xmlns:a16="http://schemas.microsoft.com/office/drawing/2014/main" id="{01176C90-1754-4379-88DC-F24A247C4ABB}"/>
              </a:ext>
            </a:extLst>
          </p:cNvPr>
          <p:cNvSpPr txBox="1">
            <a:spLocks/>
          </p:cNvSpPr>
          <p:nvPr/>
        </p:nvSpPr>
        <p:spPr>
          <a:xfrm>
            <a:off x="2828250" y="3006940"/>
            <a:ext cx="2012779" cy="810382"/>
          </a:xfrm>
          <a:prstGeom prst="rect">
            <a:avLst/>
          </a:prstGeom>
        </p:spPr>
        <p:txBody>
          <a:bodyPr wrap="square" lIns="0" tIns="0" rIns="0" bIns="0">
            <a:no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400"/>
              </a:spcBef>
              <a:spcAft>
                <a:spcPts val="0"/>
              </a:spcAft>
              <a:buClrTx/>
              <a:buSzTx/>
              <a:buFont typeface="Arial" charset="0"/>
              <a:buNone/>
              <a:tabLst/>
              <a:defRPr/>
            </a:pPr>
            <a:endParaRPr kumimoji="0" lang="en-US" sz="1100" b="0" i="1" u="none" strike="noStrike" kern="1200" cap="none" spc="0" normalizeH="0" baseline="0" noProof="0" dirty="0">
              <a:ln>
                <a:noFill/>
              </a:ln>
              <a:solidFill>
                <a:srgbClr val="012169"/>
              </a:solidFill>
              <a:effectLst/>
              <a:uLnTx/>
              <a:uFillTx/>
              <a:latin typeface="Arial" panose="020B0604020202020204" pitchFamily="34" charset="0"/>
              <a:ea typeface="+mn-ea"/>
              <a:cs typeface="Arial" panose="020B0604020202020204" pitchFamily="34" charset="0"/>
            </a:endParaRPr>
          </a:p>
        </p:txBody>
      </p:sp>
      <p:sp>
        <p:nvSpPr>
          <p:cNvPr id="66" name="Text Placeholder 5">
            <a:extLst>
              <a:ext uri="{FF2B5EF4-FFF2-40B4-BE49-F238E27FC236}">
                <a16:creationId xmlns:a16="http://schemas.microsoft.com/office/drawing/2014/main" id="{841A9D02-6724-4A47-AD28-3D2A8680735B}"/>
              </a:ext>
            </a:extLst>
          </p:cNvPr>
          <p:cNvSpPr txBox="1">
            <a:spLocks/>
          </p:cNvSpPr>
          <p:nvPr/>
        </p:nvSpPr>
        <p:spPr>
          <a:xfrm>
            <a:off x="5089610" y="2988978"/>
            <a:ext cx="2012779" cy="735507"/>
          </a:xfrm>
          <a:prstGeom prst="rect">
            <a:avLst/>
          </a:prstGeom>
        </p:spPr>
        <p:txBody>
          <a:bodyPr wrap="square" lIns="0" tIns="0" rIns="0" bIns="0">
            <a:no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400"/>
              </a:spcBef>
              <a:spcAft>
                <a:spcPts val="0"/>
              </a:spcAft>
              <a:buClrTx/>
              <a:buSzTx/>
              <a:buFont typeface="Arial" charset="0"/>
              <a:buNone/>
              <a:tabLst/>
              <a:defRPr/>
            </a:pPr>
            <a:r>
              <a:rPr kumimoji="0" lang="en-US" sz="1100" b="0" i="1" u="none" strike="noStrike" kern="1200" cap="none" spc="0" normalizeH="0" baseline="0" noProof="0" dirty="0">
                <a:ln>
                  <a:noFill/>
                </a:ln>
                <a:solidFill>
                  <a:srgbClr val="012169"/>
                </a:solidFill>
                <a:effectLst/>
                <a:uLnTx/>
                <a:uFillTx/>
                <a:latin typeface="Arial" panose="020B0604020202020204" pitchFamily="34" charset="0"/>
                <a:ea typeface="+mn-ea"/>
                <a:cs typeface="Arial" panose="020B0604020202020204" pitchFamily="34" charset="0"/>
              </a:rPr>
              <a:t>Bot navigates to the downloaded PDF files and extrapolates requisite links to download the financial reports. </a:t>
            </a:r>
          </a:p>
        </p:txBody>
      </p:sp>
      <p:sp>
        <p:nvSpPr>
          <p:cNvPr id="67" name="Text Placeholder 5">
            <a:extLst>
              <a:ext uri="{FF2B5EF4-FFF2-40B4-BE49-F238E27FC236}">
                <a16:creationId xmlns:a16="http://schemas.microsoft.com/office/drawing/2014/main" id="{93605996-4BA8-48F7-8D7B-2ABD0E38E5C2}"/>
              </a:ext>
            </a:extLst>
          </p:cNvPr>
          <p:cNvSpPr txBox="1">
            <a:spLocks/>
          </p:cNvSpPr>
          <p:nvPr/>
        </p:nvSpPr>
        <p:spPr>
          <a:xfrm>
            <a:off x="7176528" y="3006941"/>
            <a:ext cx="2081772" cy="473438"/>
          </a:xfrm>
          <a:prstGeom prst="rect">
            <a:avLst/>
          </a:prstGeom>
        </p:spPr>
        <p:txBody>
          <a:bodyPr wrap="square" lIns="0" tIns="0" rIns="0" bIns="0">
            <a:no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400"/>
              </a:spcBef>
              <a:spcAft>
                <a:spcPts val="0"/>
              </a:spcAft>
              <a:buClrTx/>
              <a:buSzTx/>
              <a:buFont typeface="Arial" charset="0"/>
              <a:buNone/>
              <a:tabLst/>
              <a:defRPr/>
            </a:pPr>
            <a:r>
              <a:rPr kumimoji="0" lang="en-US" sz="1100" b="0" i="1" u="none" strike="noStrike" kern="1200" cap="none" spc="0" normalizeH="0" baseline="0" noProof="0" dirty="0">
                <a:ln>
                  <a:noFill/>
                </a:ln>
                <a:solidFill>
                  <a:srgbClr val="012169"/>
                </a:solidFill>
                <a:effectLst/>
                <a:uLnTx/>
                <a:uFillTx/>
                <a:latin typeface="Arial" panose="020B0604020202020204" pitchFamily="34" charset="0"/>
                <a:ea typeface="+mn-ea"/>
                <a:cs typeface="Arial" panose="020B0604020202020204" pitchFamily="34" charset="0"/>
              </a:rPr>
              <a:t>Bot zips all the financial reports and saves them within their respective folder on the process owners’ local drive.</a:t>
            </a:r>
          </a:p>
        </p:txBody>
      </p:sp>
      <p:sp>
        <p:nvSpPr>
          <p:cNvPr id="69" name="Text Placeholder 5">
            <a:extLst>
              <a:ext uri="{FF2B5EF4-FFF2-40B4-BE49-F238E27FC236}">
                <a16:creationId xmlns:a16="http://schemas.microsoft.com/office/drawing/2014/main" id="{B5EC3B3D-B02D-4AE2-8558-FCF89BEF398E}"/>
              </a:ext>
            </a:extLst>
          </p:cNvPr>
          <p:cNvSpPr txBox="1">
            <a:spLocks/>
          </p:cNvSpPr>
          <p:nvPr/>
        </p:nvSpPr>
        <p:spPr>
          <a:xfrm>
            <a:off x="9420295" y="2995518"/>
            <a:ext cx="1946217" cy="810382"/>
          </a:xfrm>
          <a:prstGeom prst="rect">
            <a:avLst/>
          </a:prstGeom>
        </p:spPr>
        <p:txBody>
          <a:bodyPr wrap="square" lIns="0" tIns="0" rIns="0" bIns="0">
            <a:no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400"/>
              </a:spcBef>
              <a:spcAft>
                <a:spcPts val="0"/>
              </a:spcAft>
              <a:buClrTx/>
              <a:buSzTx/>
              <a:buFont typeface="Arial" charset="0"/>
              <a:buNone/>
              <a:tabLst/>
              <a:defRPr/>
            </a:pPr>
            <a:r>
              <a:rPr kumimoji="0" lang="en-US" sz="1100" b="0" i="1" u="none" strike="noStrike" kern="1200" cap="none" spc="0" normalizeH="0" baseline="0" noProof="0" dirty="0">
                <a:ln>
                  <a:noFill/>
                </a:ln>
                <a:solidFill>
                  <a:srgbClr val="012169"/>
                </a:solidFill>
                <a:effectLst/>
                <a:uLnTx/>
                <a:uFillTx/>
                <a:latin typeface="Arial" panose="020B0604020202020204" pitchFamily="34" charset="0"/>
                <a:ea typeface="+mn-ea"/>
                <a:cs typeface="Arial" panose="020B0604020202020204" pitchFamily="34" charset="0"/>
              </a:rPr>
              <a:t>Bot creates new outlook emails and attaches requisite zip files containing the financial reports and sends them to the respective POC(s).</a:t>
            </a:r>
          </a:p>
        </p:txBody>
      </p:sp>
      <p:sp>
        <p:nvSpPr>
          <p:cNvPr id="60" name="AutoShape 3">
            <a:extLst>
              <a:ext uri="{FF2B5EF4-FFF2-40B4-BE49-F238E27FC236}">
                <a16:creationId xmlns:a16="http://schemas.microsoft.com/office/drawing/2014/main" id="{AA6D32BC-EC2F-43AA-998E-2ECF636E6475}"/>
              </a:ext>
            </a:extLst>
          </p:cNvPr>
          <p:cNvSpPr>
            <a:spLocks noChangeArrowheads="1"/>
          </p:cNvSpPr>
          <p:nvPr/>
        </p:nvSpPr>
        <p:spPr bwMode="gray">
          <a:xfrm>
            <a:off x="654113" y="2465635"/>
            <a:ext cx="2300319" cy="476748"/>
          </a:xfrm>
          <a:prstGeom prst="chevron">
            <a:avLst>
              <a:gd name="adj" fmla="val 34952"/>
            </a:avLst>
          </a:prstGeom>
          <a:solidFill>
            <a:srgbClr val="75787B"/>
          </a:solidFill>
          <a:ln w="12700" cap="rnd" algn="ctr">
            <a:noFill/>
            <a:miter lim="800000"/>
            <a:headEnd/>
            <a:tailEnd/>
          </a:ln>
        </p:spPr>
        <p:txBody>
          <a:bodyPr lIns="88900" tIns="88900" rIns="88900" bIns="88900" anchor="ctr" anchorCtr="0"/>
          <a:lstStyle/>
          <a:p>
            <a:pPr marL="0" marR="0" lvl="0" indent="0" algn="ctr" defTabSz="913912" rtl="0" eaLnBrk="1" fontAlgn="auto" latinLnBrk="0" hangingPunct="1">
              <a:lnSpc>
                <a:spcPct val="106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a:ea typeface="+mn-ea"/>
                <a:cs typeface="Arial" charset="0"/>
              </a:rPr>
              <a:t>Navigate to DDRS-B </a:t>
            </a:r>
          </a:p>
        </p:txBody>
      </p:sp>
      <p:sp>
        <p:nvSpPr>
          <p:cNvPr id="61" name="AutoShape 4">
            <a:extLst>
              <a:ext uri="{FF2B5EF4-FFF2-40B4-BE49-F238E27FC236}">
                <a16:creationId xmlns:a16="http://schemas.microsoft.com/office/drawing/2014/main" id="{0A52EE24-F7E0-405F-BA71-73681B61545B}"/>
              </a:ext>
            </a:extLst>
          </p:cNvPr>
          <p:cNvSpPr>
            <a:spLocks noChangeArrowheads="1"/>
          </p:cNvSpPr>
          <p:nvPr/>
        </p:nvSpPr>
        <p:spPr bwMode="gray">
          <a:xfrm>
            <a:off x="2828250" y="2465635"/>
            <a:ext cx="2300319" cy="476748"/>
          </a:xfrm>
          <a:prstGeom prst="chevron">
            <a:avLst>
              <a:gd name="adj" fmla="val 34975"/>
            </a:avLst>
          </a:prstGeom>
          <a:solidFill>
            <a:srgbClr val="75787B"/>
          </a:solidFill>
          <a:ln w="12700" cap="rnd" algn="ctr">
            <a:noFill/>
            <a:miter lim="800000"/>
            <a:headEnd/>
            <a:tailEnd/>
          </a:ln>
        </p:spPr>
        <p:txBody>
          <a:bodyPr lIns="88900" tIns="88900" rIns="88900" bIns="88900" anchor="ctr" anchorCtr="0"/>
          <a:lstStyle/>
          <a:p>
            <a:pPr marL="0" marR="0" lvl="0" indent="0" algn="ctr" defTabSz="913912" rtl="0" eaLnBrk="1" fontAlgn="auto" latinLnBrk="0" hangingPunct="1">
              <a:lnSpc>
                <a:spcPct val="106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a:ea typeface="+mn-ea"/>
                <a:cs typeface="Arial" charset="0"/>
              </a:rPr>
              <a:t>Download Report</a:t>
            </a:r>
          </a:p>
        </p:txBody>
      </p:sp>
      <p:sp>
        <p:nvSpPr>
          <p:cNvPr id="62" name="AutoShape 5">
            <a:extLst>
              <a:ext uri="{FF2B5EF4-FFF2-40B4-BE49-F238E27FC236}">
                <a16:creationId xmlns:a16="http://schemas.microsoft.com/office/drawing/2014/main" id="{75C568E0-B29F-49C5-A1D3-BFA478DCDFE0}"/>
              </a:ext>
            </a:extLst>
          </p:cNvPr>
          <p:cNvSpPr>
            <a:spLocks noChangeArrowheads="1"/>
          </p:cNvSpPr>
          <p:nvPr/>
        </p:nvSpPr>
        <p:spPr bwMode="gray">
          <a:xfrm>
            <a:off x="5002389" y="2465635"/>
            <a:ext cx="2300319" cy="476748"/>
          </a:xfrm>
          <a:prstGeom prst="chevron">
            <a:avLst>
              <a:gd name="adj" fmla="val 34975"/>
            </a:avLst>
          </a:prstGeom>
          <a:solidFill>
            <a:srgbClr val="75787B"/>
          </a:solidFill>
          <a:ln w="12700" cap="rnd" algn="ctr">
            <a:noFill/>
            <a:miter lim="800000"/>
            <a:headEnd/>
            <a:tailEnd/>
          </a:ln>
        </p:spPr>
        <p:txBody>
          <a:bodyPr lIns="88900" tIns="88900" rIns="88900" bIns="88900" anchor="ctr" anchorCtr="0"/>
          <a:lstStyle/>
          <a:p>
            <a:pPr marL="0" marR="0" lvl="0" indent="0" algn="ctr" defTabSz="913912" rtl="0" eaLnBrk="1" fontAlgn="auto" latinLnBrk="0" hangingPunct="1">
              <a:lnSpc>
                <a:spcPct val="106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a:ea typeface="+mn-ea"/>
                <a:cs typeface="Arial" charset="0"/>
              </a:rPr>
              <a:t>Access Report to Retrieve Link</a:t>
            </a:r>
          </a:p>
        </p:txBody>
      </p:sp>
      <p:sp>
        <p:nvSpPr>
          <p:cNvPr id="63" name="AutoShape 6">
            <a:extLst>
              <a:ext uri="{FF2B5EF4-FFF2-40B4-BE49-F238E27FC236}">
                <a16:creationId xmlns:a16="http://schemas.microsoft.com/office/drawing/2014/main" id="{DDD3BF41-7426-4634-A9F8-CD2661851CE5}"/>
              </a:ext>
            </a:extLst>
          </p:cNvPr>
          <p:cNvSpPr>
            <a:spLocks noChangeArrowheads="1"/>
          </p:cNvSpPr>
          <p:nvPr/>
        </p:nvSpPr>
        <p:spPr bwMode="gray">
          <a:xfrm>
            <a:off x="7176528" y="2465635"/>
            <a:ext cx="2300319" cy="476748"/>
          </a:xfrm>
          <a:prstGeom prst="chevron">
            <a:avLst>
              <a:gd name="adj" fmla="val 34975"/>
            </a:avLst>
          </a:prstGeom>
          <a:solidFill>
            <a:srgbClr val="75787B"/>
          </a:solidFill>
          <a:ln w="12700" cap="rnd" algn="ctr">
            <a:noFill/>
            <a:miter lim="800000"/>
            <a:headEnd/>
            <a:tailEnd/>
          </a:ln>
        </p:spPr>
        <p:txBody>
          <a:bodyPr lIns="88900" tIns="88900" rIns="88900" bIns="88900" anchor="ctr" anchorCtr="0"/>
          <a:lstStyle/>
          <a:p>
            <a:pPr marL="0" marR="0" lvl="0" indent="0" algn="ctr" defTabSz="913912" rtl="0" eaLnBrk="1" fontAlgn="auto" latinLnBrk="0" hangingPunct="1">
              <a:lnSpc>
                <a:spcPct val="106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a:ea typeface="+mn-ea"/>
                <a:cs typeface="Arial" charset="0"/>
              </a:rPr>
              <a:t>Save Reports </a:t>
            </a:r>
          </a:p>
        </p:txBody>
      </p:sp>
      <p:sp>
        <p:nvSpPr>
          <p:cNvPr id="68" name="AutoShape 6">
            <a:extLst>
              <a:ext uri="{FF2B5EF4-FFF2-40B4-BE49-F238E27FC236}">
                <a16:creationId xmlns:a16="http://schemas.microsoft.com/office/drawing/2014/main" id="{03F7079C-9CF2-4DA9-9056-94AA59C50BBF}"/>
              </a:ext>
            </a:extLst>
          </p:cNvPr>
          <p:cNvSpPr>
            <a:spLocks noChangeArrowheads="1"/>
          </p:cNvSpPr>
          <p:nvPr/>
        </p:nvSpPr>
        <p:spPr bwMode="gray">
          <a:xfrm>
            <a:off x="9350663" y="2465635"/>
            <a:ext cx="2300319" cy="476748"/>
          </a:xfrm>
          <a:prstGeom prst="chevron">
            <a:avLst>
              <a:gd name="adj" fmla="val 34975"/>
            </a:avLst>
          </a:prstGeom>
          <a:solidFill>
            <a:srgbClr val="75787B"/>
          </a:solidFill>
          <a:ln w="12700" cap="rnd" algn="ctr">
            <a:noFill/>
            <a:miter lim="800000"/>
            <a:headEnd/>
            <a:tailEnd/>
          </a:ln>
        </p:spPr>
        <p:txBody>
          <a:bodyPr lIns="88900" tIns="88900" rIns="88900" bIns="88900" anchor="ctr" anchorCtr="0"/>
          <a:lstStyle/>
          <a:p>
            <a:pPr marL="0" marR="0" lvl="0" indent="0" algn="ctr" defTabSz="913912" rtl="0" eaLnBrk="1" fontAlgn="auto" latinLnBrk="0" hangingPunct="1">
              <a:lnSpc>
                <a:spcPct val="106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Arial"/>
                <a:ea typeface="+mn-ea"/>
                <a:cs typeface="Arial" charset="0"/>
              </a:rPr>
              <a:t>Email Reports</a:t>
            </a:r>
          </a:p>
        </p:txBody>
      </p:sp>
      <p:cxnSp>
        <p:nvCxnSpPr>
          <p:cNvPr id="70" name="Straight Connector 69">
            <a:extLst>
              <a:ext uri="{FF2B5EF4-FFF2-40B4-BE49-F238E27FC236}">
                <a16:creationId xmlns:a16="http://schemas.microsoft.com/office/drawing/2014/main" id="{FF5E7905-12E2-438A-B2A6-5DE73928D013}"/>
              </a:ext>
            </a:extLst>
          </p:cNvPr>
          <p:cNvCxnSpPr>
            <a:cxnSpLocks/>
          </p:cNvCxnSpPr>
          <p:nvPr/>
        </p:nvCxnSpPr>
        <p:spPr>
          <a:xfrm>
            <a:off x="654114" y="2217329"/>
            <a:ext cx="10572374" cy="0"/>
          </a:xfrm>
          <a:prstGeom prst="line">
            <a:avLst/>
          </a:prstGeom>
          <a:noFill/>
          <a:ln w="28575" cap="flat" cmpd="sng" algn="ctr">
            <a:solidFill>
              <a:srgbClr val="92D050"/>
            </a:solidFill>
            <a:prstDash val="solid"/>
            <a:headEnd type="none" w="med" len="med"/>
            <a:tailEnd type="none" w="med" len="med"/>
          </a:ln>
          <a:effectLst/>
        </p:spPr>
      </p:cxnSp>
      <p:sp>
        <p:nvSpPr>
          <p:cNvPr id="71" name="TextBox 70">
            <a:extLst>
              <a:ext uri="{FF2B5EF4-FFF2-40B4-BE49-F238E27FC236}">
                <a16:creationId xmlns:a16="http://schemas.microsoft.com/office/drawing/2014/main" id="{E09AB232-8085-477B-A0EB-375D2058A51F}"/>
              </a:ext>
            </a:extLst>
          </p:cNvPr>
          <p:cNvSpPr txBox="1"/>
          <p:nvPr/>
        </p:nvSpPr>
        <p:spPr>
          <a:xfrm>
            <a:off x="4841028" y="1969882"/>
            <a:ext cx="2174139" cy="338554"/>
          </a:xfrm>
          <a:prstGeom prst="rect">
            <a:avLst/>
          </a:prstGeom>
          <a:solidFill>
            <a:sysClr val="window" lastClr="FFFFFF"/>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12169"/>
                </a:solidFill>
                <a:effectLst/>
                <a:uLnTx/>
                <a:uFillTx/>
                <a:latin typeface="Arial"/>
                <a:ea typeface="+mn-ea"/>
                <a:cs typeface="Arial" charset="0"/>
              </a:rPr>
              <a:t>High Level Process</a:t>
            </a:r>
          </a:p>
        </p:txBody>
      </p:sp>
      <p:sp>
        <p:nvSpPr>
          <p:cNvPr id="7" name="TextBox 6">
            <a:extLst>
              <a:ext uri="{FF2B5EF4-FFF2-40B4-BE49-F238E27FC236}">
                <a16:creationId xmlns:a16="http://schemas.microsoft.com/office/drawing/2014/main" id="{945B4FA6-EEBA-46D7-B578-A111BDC3B83A}"/>
              </a:ext>
            </a:extLst>
          </p:cNvPr>
          <p:cNvSpPr txBox="1"/>
          <p:nvPr/>
        </p:nvSpPr>
        <p:spPr>
          <a:xfrm>
            <a:off x="168092" y="1185363"/>
            <a:ext cx="11198420" cy="584775"/>
          </a:xfrm>
          <a:prstGeom prst="rect">
            <a:avLst/>
          </a:prstGeom>
          <a:noFill/>
        </p:spPr>
        <p:txBody>
          <a:bodyPr wrap="square" rtlCol="0">
            <a:spAutoFit/>
          </a:bodyPr>
          <a:lstStyle/>
          <a:p>
            <a:pPr marL="91440" marR="0" lvl="0" indent="0" algn="l" defTabSz="914400" rtl="0" eaLnBrk="1" fontAlgn="t" latinLnBrk="0" hangingPunct="1">
              <a:lnSpc>
                <a:spcPct val="100000"/>
              </a:lnSpc>
              <a:spcBef>
                <a:spcPts val="300"/>
              </a:spcBef>
              <a:spcAft>
                <a:spcPts val="300"/>
              </a:spcAft>
              <a:buClrTx/>
              <a:buSzTx/>
              <a:buFontTx/>
              <a:buNone/>
              <a:tabLst/>
              <a:defRPr/>
            </a:pPr>
            <a:r>
              <a:rPr kumimoji="0" lang="en-US" sz="1600" b="1" i="0" u="none" strike="noStrike" kern="0" cap="none" spc="0" normalizeH="0" baseline="0" noProof="0" dirty="0">
                <a:ln>
                  <a:noFill/>
                </a:ln>
                <a:solidFill>
                  <a:srgbClr val="012169"/>
                </a:solidFill>
                <a:effectLst/>
                <a:uLnTx/>
                <a:uFillTx/>
                <a:latin typeface="Arial" charset="0"/>
                <a:ea typeface="+mn-ea"/>
                <a:cs typeface="Arial" charset="0"/>
              </a:rPr>
              <a:t>Process Description:</a:t>
            </a:r>
            <a:r>
              <a:rPr kumimoji="0" lang="en-US" sz="1600" b="0" i="1" u="none" strike="noStrike" kern="0" cap="none" spc="0" normalizeH="0" baseline="0" noProof="0" dirty="0">
                <a:ln>
                  <a:noFill/>
                </a:ln>
                <a:solidFill>
                  <a:srgbClr val="012169"/>
                </a:solidFill>
                <a:effectLst/>
                <a:uLnTx/>
                <a:uFillTx/>
                <a:latin typeface="Arial" charset="0"/>
                <a:ea typeface="+mn-ea"/>
                <a:cs typeface="Arial" charset="0"/>
              </a:rPr>
              <a:t> </a:t>
            </a:r>
            <a:r>
              <a:rPr kumimoji="0" lang="en-US" sz="1600" b="0" u="none" strike="noStrike" kern="0" cap="none" spc="0" normalizeH="0" baseline="0" noProof="0" dirty="0">
                <a:ln>
                  <a:noFill/>
                </a:ln>
                <a:solidFill>
                  <a:srgbClr val="012169"/>
                </a:solidFill>
                <a:effectLst/>
                <a:uLnTx/>
                <a:uFillTx/>
                <a:latin typeface="Arial" charset="0"/>
                <a:ea typeface="+mn-ea"/>
                <a:cs typeface="Arial" charset="0"/>
              </a:rPr>
              <a:t>Bot to support the process for DDRS-B report pull on a quarterly basis. This process often requires staff to stay beyond normal working hours waiting for DDRS-B to load, in order maintain the reporting timeline.</a:t>
            </a:r>
          </a:p>
        </p:txBody>
      </p:sp>
      <p:sp>
        <p:nvSpPr>
          <p:cNvPr id="2" name="Rectangle 1">
            <a:extLst>
              <a:ext uri="{FF2B5EF4-FFF2-40B4-BE49-F238E27FC236}">
                <a16:creationId xmlns:a16="http://schemas.microsoft.com/office/drawing/2014/main" id="{16981B06-70A2-42AD-A8EE-A4FC988FA18C}"/>
              </a:ext>
            </a:extLst>
          </p:cNvPr>
          <p:cNvSpPr/>
          <p:nvPr/>
        </p:nvSpPr>
        <p:spPr>
          <a:xfrm>
            <a:off x="456357" y="4449538"/>
            <a:ext cx="8057904" cy="2308324"/>
          </a:xfrm>
          <a:prstGeom prst="rect">
            <a:avLst/>
          </a:prstGeom>
        </p:spPr>
        <p:txBody>
          <a:bodyPr wrap="square">
            <a:spAutoFit/>
          </a:bodyPr>
          <a:lstStyle/>
          <a:p>
            <a:pPr marL="285750" marR="0" lvl="0" indent="-285750" algn="l" defTabSz="914400" rtl="0" eaLnBrk="1" fontAlgn="base" latinLnBrk="0" hangingPunct="1">
              <a:lnSpc>
                <a:spcPct val="200000"/>
              </a:lnSpc>
              <a:spcBef>
                <a:spcPct val="0"/>
              </a:spcBef>
              <a:spcAft>
                <a:spcPct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srgbClr val="012169"/>
                </a:solidFill>
                <a:effectLst/>
                <a:uLnTx/>
                <a:uFillTx/>
                <a:latin typeface="Arial" charset="0"/>
                <a:ea typeface="+mn-ea"/>
                <a:cs typeface="Arial" charset="0"/>
              </a:rPr>
              <a:t>Increased processing capacity downloading quarterly reports </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srgbClr val="012169"/>
                </a:solidFill>
                <a:effectLst/>
                <a:uLnTx/>
                <a:uFillTx/>
                <a:latin typeface="Arial" charset="0"/>
                <a:ea typeface="+mn-ea"/>
                <a:cs typeface="Arial" charset="0"/>
              </a:rPr>
              <a:t>Improved time saving which provides more opportunity focus on analysis </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srgbClr val="012169"/>
                </a:solidFill>
                <a:effectLst/>
                <a:uLnTx/>
                <a:uFillTx/>
                <a:latin typeface="Arial" charset="0"/>
                <a:ea typeface="+mn-ea"/>
                <a:cs typeface="Arial" charset="0"/>
              </a:rPr>
              <a:t>Reduced risk for manual errors when reconciling the reports </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srgbClr val="012169"/>
                </a:solidFill>
                <a:effectLst/>
                <a:uLnTx/>
                <a:uFillTx/>
                <a:latin typeface="Arial" charset="0"/>
                <a:ea typeface="+mn-ea"/>
                <a:cs typeface="Arial" charset="0"/>
              </a:rPr>
              <a:t>Improved financial management reporting </a:t>
            </a:r>
          </a:p>
          <a:p>
            <a:pPr marL="0" marR="0" lvl="0" indent="0" algn="l" defTabSz="914400" rtl="0" eaLnBrk="1" fontAlgn="base" latinLnBrk="0" hangingPunct="1">
              <a:lnSpc>
                <a:spcPct val="100000"/>
              </a:lnSpc>
              <a:spcBef>
                <a:spcPts val="0"/>
              </a:spcBef>
              <a:spcAft>
                <a:spcPts val="2400"/>
              </a:spcAft>
              <a:buClrTx/>
              <a:buSzTx/>
              <a:buFontTx/>
              <a:buNone/>
              <a:tabLst/>
              <a:defRPr/>
            </a:pPr>
            <a:endParaRPr kumimoji="0" lang="en-US" sz="1600" b="0" i="0" u="none" strike="noStrike" kern="0" cap="none" spc="0" normalizeH="0" baseline="0" noProof="0" dirty="0">
              <a:ln>
                <a:noFill/>
              </a:ln>
              <a:solidFill>
                <a:srgbClr val="012169"/>
              </a:solidFill>
              <a:effectLst/>
              <a:uLnTx/>
              <a:uFillTx/>
              <a:latin typeface="Arial" charset="0"/>
              <a:ea typeface="+mn-ea"/>
              <a:cs typeface="Arial" charset="0"/>
            </a:endParaRPr>
          </a:p>
        </p:txBody>
      </p:sp>
      <p:grpSp>
        <p:nvGrpSpPr>
          <p:cNvPr id="16" name="Group 15">
            <a:extLst>
              <a:ext uri="{FF2B5EF4-FFF2-40B4-BE49-F238E27FC236}">
                <a16:creationId xmlns:a16="http://schemas.microsoft.com/office/drawing/2014/main" id="{8959D068-0B14-45C2-B24E-EED289A0574A}"/>
              </a:ext>
            </a:extLst>
          </p:cNvPr>
          <p:cNvGrpSpPr/>
          <p:nvPr/>
        </p:nvGrpSpPr>
        <p:grpSpPr>
          <a:xfrm>
            <a:off x="8673847" y="4546639"/>
            <a:ext cx="3131934" cy="1842360"/>
            <a:chOff x="8128004" y="4400060"/>
            <a:chExt cx="3241954" cy="1842360"/>
          </a:xfrm>
        </p:grpSpPr>
        <p:sp>
          <p:nvSpPr>
            <p:cNvPr id="112" name="Textfeld 266">
              <a:extLst>
                <a:ext uri="{FF2B5EF4-FFF2-40B4-BE49-F238E27FC236}">
                  <a16:creationId xmlns:a16="http://schemas.microsoft.com/office/drawing/2014/main" id="{3E98539F-05A6-468C-AEF2-913354A21210}"/>
                </a:ext>
              </a:extLst>
            </p:cNvPr>
            <p:cNvSpPr txBox="1"/>
            <p:nvPr/>
          </p:nvSpPr>
          <p:spPr bwMode="gray">
            <a:xfrm>
              <a:off x="8128004" y="4400060"/>
              <a:ext cx="3241954" cy="452565"/>
            </a:xfrm>
            <a:prstGeom prst="rect">
              <a:avLst/>
            </a:prstGeom>
            <a:solidFill>
              <a:schemeClr val="accent1"/>
            </a:solidFill>
            <a:ln w="6350">
              <a:noFill/>
            </a:ln>
          </p:spPr>
          <p:txBody>
            <a:bodyPr wrap="square" lIns="72000" tIns="0" rIns="0" bIns="0" rtlCol="0" anchor="ctr" anchorCtr="0">
              <a:noAutofit/>
            </a:bodyPr>
            <a:lstStyle>
              <a:defPPr>
                <a:defRPr lang="de-DE"/>
              </a:defPPr>
              <a:lvl1pPr lvl="0" algn="ctr">
                <a:spcAft>
                  <a:spcPts val="600"/>
                </a:spcAft>
                <a:defRPr sz="1200">
                  <a:solidFill>
                    <a:prstClr val="black"/>
                  </a:solidFill>
                </a:defRPr>
              </a:lvl1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de-DE"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91% Time Savings</a:t>
              </a:r>
            </a:p>
          </p:txBody>
        </p:sp>
        <p:grpSp>
          <p:nvGrpSpPr>
            <p:cNvPr id="15" name="Group 14">
              <a:extLst>
                <a:ext uri="{FF2B5EF4-FFF2-40B4-BE49-F238E27FC236}">
                  <a16:creationId xmlns:a16="http://schemas.microsoft.com/office/drawing/2014/main" id="{540B71B8-6FC0-4A9E-815A-2A3C426D2EEB}"/>
                </a:ext>
              </a:extLst>
            </p:cNvPr>
            <p:cNvGrpSpPr/>
            <p:nvPr/>
          </p:nvGrpSpPr>
          <p:grpSpPr>
            <a:xfrm>
              <a:off x="8128009" y="5005778"/>
              <a:ext cx="3180091" cy="1236642"/>
              <a:chOff x="7940661" y="5023201"/>
              <a:chExt cx="3326457" cy="1236642"/>
            </a:xfrm>
          </p:grpSpPr>
          <p:cxnSp>
            <p:nvCxnSpPr>
              <p:cNvPr id="109" name="Gerade Verbindung 60">
                <a:extLst>
                  <a:ext uri="{FF2B5EF4-FFF2-40B4-BE49-F238E27FC236}">
                    <a16:creationId xmlns:a16="http://schemas.microsoft.com/office/drawing/2014/main" id="{32909CB0-C4EB-40EA-8C20-8A827718D64C}"/>
                  </a:ext>
                </a:extLst>
              </p:cNvPr>
              <p:cNvCxnSpPr>
                <a:cxnSpLocks/>
              </p:cNvCxnSpPr>
              <p:nvPr/>
            </p:nvCxnSpPr>
            <p:spPr bwMode="gray">
              <a:xfrm flipV="1">
                <a:off x="9579714" y="5739280"/>
                <a:ext cx="1" cy="239326"/>
              </a:xfrm>
              <a:prstGeom prst="line">
                <a:avLst/>
              </a:prstGeom>
              <a:ln w="19050">
                <a:noFill/>
                <a:prstDash val="sysDot"/>
              </a:ln>
            </p:spPr>
            <p:style>
              <a:lnRef idx="1">
                <a:schemeClr val="accent1"/>
              </a:lnRef>
              <a:fillRef idx="0">
                <a:schemeClr val="accent1"/>
              </a:fillRef>
              <a:effectRef idx="0">
                <a:schemeClr val="accent1"/>
              </a:effectRef>
              <a:fontRef idx="minor">
                <a:schemeClr val="tx1"/>
              </a:fontRef>
            </p:style>
          </p:cxnSp>
          <p:grpSp>
            <p:nvGrpSpPr>
              <p:cNvPr id="111" name="Group 110">
                <a:extLst>
                  <a:ext uri="{FF2B5EF4-FFF2-40B4-BE49-F238E27FC236}">
                    <a16:creationId xmlns:a16="http://schemas.microsoft.com/office/drawing/2014/main" id="{FA65B56D-C3DA-4C26-A29F-22738D2B7D39}"/>
                  </a:ext>
                </a:extLst>
              </p:cNvPr>
              <p:cNvGrpSpPr/>
              <p:nvPr/>
            </p:nvGrpSpPr>
            <p:grpSpPr>
              <a:xfrm>
                <a:off x="7940661" y="5276468"/>
                <a:ext cx="3326457" cy="983375"/>
                <a:chOff x="10261230" y="3007763"/>
                <a:chExt cx="3621399" cy="1074865"/>
              </a:xfrm>
            </p:grpSpPr>
            <p:sp>
              <p:nvSpPr>
                <p:cNvPr id="113" name="Content Placeholder 2">
                  <a:extLst>
                    <a:ext uri="{FF2B5EF4-FFF2-40B4-BE49-F238E27FC236}">
                      <a16:creationId xmlns:a16="http://schemas.microsoft.com/office/drawing/2014/main" id="{FAE7F005-301F-4640-8226-626D9F975419}"/>
                    </a:ext>
                  </a:extLst>
                </p:cNvPr>
                <p:cNvSpPr txBox="1">
                  <a:spLocks/>
                </p:cNvSpPr>
                <p:nvPr/>
              </p:nvSpPr>
              <p:spPr>
                <a:xfrm>
                  <a:off x="10261230" y="3309440"/>
                  <a:ext cx="1597087" cy="773188"/>
                </a:xfrm>
                <a:prstGeom prst="rect">
                  <a:avLst/>
                </a:prstGeom>
                <a:ln>
                  <a:noFill/>
                </a:ln>
              </p:spPr>
              <p:txBody>
                <a:bodyPr/>
                <a:lstStyle>
                  <a:lvl1pPr marL="342900" indent="-342900" algn="l" rtl="0" eaLnBrk="0" fontAlgn="base" hangingPunct="0">
                    <a:spcBef>
                      <a:spcPct val="20000"/>
                    </a:spcBef>
                    <a:spcAft>
                      <a:spcPct val="0"/>
                    </a:spcAft>
                    <a:buFont typeface="Arial" charset="0"/>
                    <a:buChar char="•"/>
                    <a:defRPr sz="20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6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4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4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Font typeface="Arial" charset="0"/>
                    <a:buChar char="»"/>
                    <a:defRPr sz="1600">
                      <a:solidFill>
                        <a:schemeClr val="tx1"/>
                      </a:solidFill>
                      <a:latin typeface="+mn-lt"/>
                    </a:defRPr>
                  </a:lvl6pPr>
                  <a:lvl7pPr marL="2971800" indent="-228600" algn="l" rtl="0" eaLnBrk="0" fontAlgn="base" hangingPunct="0">
                    <a:spcBef>
                      <a:spcPct val="20000"/>
                    </a:spcBef>
                    <a:spcAft>
                      <a:spcPct val="0"/>
                    </a:spcAft>
                    <a:buFont typeface="Arial" charset="0"/>
                    <a:buChar char="»"/>
                    <a:defRPr sz="1600">
                      <a:solidFill>
                        <a:schemeClr val="tx1"/>
                      </a:solidFill>
                      <a:latin typeface="+mn-lt"/>
                    </a:defRPr>
                  </a:lvl7pPr>
                  <a:lvl8pPr marL="3429000" indent="-228600" algn="l" rtl="0" eaLnBrk="0" fontAlgn="base" hangingPunct="0">
                    <a:spcBef>
                      <a:spcPct val="20000"/>
                    </a:spcBef>
                    <a:spcAft>
                      <a:spcPct val="0"/>
                    </a:spcAft>
                    <a:buFont typeface="Arial" charset="0"/>
                    <a:buChar char="»"/>
                    <a:defRPr sz="1600">
                      <a:solidFill>
                        <a:schemeClr val="tx1"/>
                      </a:solidFill>
                      <a:latin typeface="+mn-lt"/>
                    </a:defRPr>
                  </a:lvl8pPr>
                  <a:lvl9pPr marL="3886200" indent="-228600" algn="l" rtl="0" eaLnBrk="0" fontAlgn="base" hangingPunct="0">
                    <a:spcBef>
                      <a:spcPct val="20000"/>
                    </a:spcBef>
                    <a:spcAft>
                      <a:spcPct val="0"/>
                    </a:spcAft>
                    <a:buFont typeface="Arial" charset="0"/>
                    <a:buChar char="»"/>
                    <a:defRPr sz="1600">
                      <a:solidFill>
                        <a:schemeClr val="tx1"/>
                      </a:solidFill>
                      <a:latin typeface="+mn-lt"/>
                    </a:defRPr>
                  </a:lvl9pP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n-US" sz="1800" b="0" i="0" u="none" strike="noStrike" kern="0" cap="none" spc="0" normalizeH="0" baseline="0" noProof="0" dirty="0">
                      <a:ln>
                        <a:noFill/>
                      </a:ln>
                      <a:solidFill>
                        <a:srgbClr val="012169"/>
                      </a:solidFill>
                      <a:effectLst/>
                      <a:uLnTx/>
                      <a:uFillTx/>
                      <a:latin typeface="Arial"/>
                      <a:ea typeface="+mn-ea"/>
                      <a:cs typeface="Times New Roman" panose="02020603050405020304" pitchFamily="18" charset="0"/>
                    </a:rPr>
                    <a:t>Bot</a:t>
                  </a:r>
                </a:p>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n-US" sz="1000" b="0" i="0" u="none" strike="noStrike" kern="0" cap="none" spc="0" normalizeH="0" baseline="0" noProof="0" dirty="0">
                      <a:ln>
                        <a:noFill/>
                      </a:ln>
                      <a:solidFill>
                        <a:srgbClr val="012169"/>
                      </a:solidFill>
                      <a:effectLst/>
                      <a:uLnTx/>
                      <a:uFillTx/>
                      <a:latin typeface="Arial"/>
                      <a:ea typeface="+mn-ea"/>
                      <a:cs typeface="Times New Roman" panose="02020603050405020304" pitchFamily="18" charset="0"/>
                      <a:sym typeface="Arial"/>
                    </a:rPr>
                    <a:t>85 minutes</a:t>
                  </a:r>
                </a:p>
              </p:txBody>
            </p:sp>
            <p:sp>
              <p:nvSpPr>
                <p:cNvPr id="114" name="Content Placeholder 2">
                  <a:extLst>
                    <a:ext uri="{FF2B5EF4-FFF2-40B4-BE49-F238E27FC236}">
                      <a16:creationId xmlns:a16="http://schemas.microsoft.com/office/drawing/2014/main" id="{DD0387D9-0231-4717-B513-E0F86C0DE972}"/>
                    </a:ext>
                  </a:extLst>
                </p:cNvPr>
                <p:cNvSpPr txBox="1">
                  <a:spLocks/>
                </p:cNvSpPr>
                <p:nvPr/>
              </p:nvSpPr>
              <p:spPr>
                <a:xfrm>
                  <a:off x="12354537" y="3298682"/>
                  <a:ext cx="1528092" cy="773188"/>
                </a:xfrm>
                <a:prstGeom prst="rect">
                  <a:avLst/>
                </a:prstGeom>
                <a:ln>
                  <a:noFill/>
                </a:ln>
              </p:spPr>
              <p:txBody>
                <a:bodyPr/>
                <a:lstStyle>
                  <a:lvl1pPr marL="342900" indent="-342900" algn="l" rtl="0" eaLnBrk="0" fontAlgn="base" hangingPunct="0">
                    <a:spcBef>
                      <a:spcPct val="20000"/>
                    </a:spcBef>
                    <a:spcAft>
                      <a:spcPct val="0"/>
                    </a:spcAft>
                    <a:buFont typeface="Arial" charset="0"/>
                    <a:buChar char="•"/>
                    <a:defRPr sz="20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6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4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4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Font typeface="Arial" charset="0"/>
                    <a:buChar char="»"/>
                    <a:defRPr sz="1600">
                      <a:solidFill>
                        <a:schemeClr val="tx1"/>
                      </a:solidFill>
                      <a:latin typeface="+mn-lt"/>
                    </a:defRPr>
                  </a:lvl6pPr>
                  <a:lvl7pPr marL="2971800" indent="-228600" algn="l" rtl="0" eaLnBrk="0" fontAlgn="base" hangingPunct="0">
                    <a:spcBef>
                      <a:spcPct val="20000"/>
                    </a:spcBef>
                    <a:spcAft>
                      <a:spcPct val="0"/>
                    </a:spcAft>
                    <a:buFont typeface="Arial" charset="0"/>
                    <a:buChar char="»"/>
                    <a:defRPr sz="1600">
                      <a:solidFill>
                        <a:schemeClr val="tx1"/>
                      </a:solidFill>
                      <a:latin typeface="+mn-lt"/>
                    </a:defRPr>
                  </a:lvl7pPr>
                  <a:lvl8pPr marL="3429000" indent="-228600" algn="l" rtl="0" eaLnBrk="0" fontAlgn="base" hangingPunct="0">
                    <a:spcBef>
                      <a:spcPct val="20000"/>
                    </a:spcBef>
                    <a:spcAft>
                      <a:spcPct val="0"/>
                    </a:spcAft>
                    <a:buFont typeface="Arial" charset="0"/>
                    <a:buChar char="»"/>
                    <a:defRPr sz="1600">
                      <a:solidFill>
                        <a:schemeClr val="tx1"/>
                      </a:solidFill>
                      <a:latin typeface="+mn-lt"/>
                    </a:defRPr>
                  </a:lvl8pPr>
                  <a:lvl9pPr marL="3886200" indent="-228600" algn="l" rtl="0" eaLnBrk="0" fontAlgn="base" hangingPunct="0">
                    <a:spcBef>
                      <a:spcPct val="20000"/>
                    </a:spcBef>
                    <a:spcAft>
                      <a:spcPct val="0"/>
                    </a:spcAft>
                    <a:buFont typeface="Arial" charset="0"/>
                    <a:buChar char="»"/>
                    <a:defRPr sz="1600">
                      <a:solidFill>
                        <a:schemeClr val="tx1"/>
                      </a:solidFill>
                      <a:latin typeface="+mn-lt"/>
                    </a:defRPr>
                  </a:lvl9pP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n-US" sz="1800" b="0" i="0" u="none" strike="noStrike" kern="0" cap="none" spc="0" normalizeH="0" baseline="0" noProof="0" dirty="0">
                      <a:ln>
                        <a:noFill/>
                      </a:ln>
                      <a:solidFill>
                        <a:srgbClr val="012169"/>
                      </a:solidFill>
                      <a:effectLst/>
                      <a:uLnTx/>
                      <a:uFillTx/>
                      <a:latin typeface="Arial"/>
                      <a:ea typeface="+mn-ea"/>
                      <a:cs typeface="Times New Roman" panose="02020603050405020304" pitchFamily="18" charset="0"/>
                    </a:rPr>
                    <a:t>Human</a:t>
                  </a:r>
                </a:p>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n-US" sz="1000" b="0" i="0" u="none" strike="noStrike" kern="0" cap="none" spc="0" normalizeH="0" baseline="0" noProof="0" dirty="0">
                      <a:ln>
                        <a:noFill/>
                      </a:ln>
                      <a:solidFill>
                        <a:srgbClr val="012169"/>
                      </a:solidFill>
                      <a:effectLst/>
                      <a:uLnTx/>
                      <a:uFillTx/>
                      <a:latin typeface="Arial"/>
                      <a:ea typeface="+mn-ea"/>
                      <a:cs typeface="Times New Roman" panose="02020603050405020304" pitchFamily="18" charset="0"/>
                      <a:sym typeface="Arial"/>
                    </a:rPr>
                    <a:t>960 minutes</a:t>
                  </a:r>
                </a:p>
              </p:txBody>
            </p:sp>
            <p:sp>
              <p:nvSpPr>
                <p:cNvPr id="115" name="Content Placeholder 2">
                  <a:extLst>
                    <a:ext uri="{FF2B5EF4-FFF2-40B4-BE49-F238E27FC236}">
                      <a16:creationId xmlns:a16="http://schemas.microsoft.com/office/drawing/2014/main" id="{CD2AC935-BDB3-4FE6-B5A7-B5651053FD91}"/>
                    </a:ext>
                  </a:extLst>
                </p:cNvPr>
                <p:cNvSpPr txBox="1">
                  <a:spLocks/>
                </p:cNvSpPr>
                <p:nvPr/>
              </p:nvSpPr>
              <p:spPr>
                <a:xfrm>
                  <a:off x="11788520" y="3007763"/>
                  <a:ext cx="522288" cy="320884"/>
                </a:xfrm>
                <a:prstGeom prst="rect">
                  <a:avLst/>
                </a:prstGeom>
                <a:ln>
                  <a:noFill/>
                </a:ln>
              </p:spPr>
              <p:txBody>
                <a:bodyPr/>
                <a:lstStyle>
                  <a:lvl1pPr marL="342900" indent="-342900" algn="l" rtl="0" eaLnBrk="0" fontAlgn="base" hangingPunct="0">
                    <a:spcBef>
                      <a:spcPct val="20000"/>
                    </a:spcBef>
                    <a:spcAft>
                      <a:spcPct val="0"/>
                    </a:spcAft>
                    <a:buFont typeface="Arial" charset="0"/>
                    <a:buChar char="•"/>
                    <a:defRPr sz="20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800">
                      <a:solidFill>
                        <a:schemeClr val="tx1"/>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600">
                      <a:solidFill>
                        <a:schemeClr val="tx1"/>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400">
                      <a:solidFill>
                        <a:schemeClr val="tx1"/>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4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Font typeface="Arial" charset="0"/>
                    <a:buChar char="»"/>
                    <a:defRPr sz="1600">
                      <a:solidFill>
                        <a:schemeClr val="tx1"/>
                      </a:solidFill>
                      <a:latin typeface="+mn-lt"/>
                    </a:defRPr>
                  </a:lvl6pPr>
                  <a:lvl7pPr marL="2971800" indent="-228600" algn="l" rtl="0" eaLnBrk="0" fontAlgn="base" hangingPunct="0">
                    <a:spcBef>
                      <a:spcPct val="20000"/>
                    </a:spcBef>
                    <a:spcAft>
                      <a:spcPct val="0"/>
                    </a:spcAft>
                    <a:buFont typeface="Arial" charset="0"/>
                    <a:buChar char="»"/>
                    <a:defRPr sz="1600">
                      <a:solidFill>
                        <a:schemeClr val="tx1"/>
                      </a:solidFill>
                      <a:latin typeface="+mn-lt"/>
                    </a:defRPr>
                  </a:lvl7pPr>
                  <a:lvl8pPr marL="3429000" indent="-228600" algn="l" rtl="0" eaLnBrk="0" fontAlgn="base" hangingPunct="0">
                    <a:spcBef>
                      <a:spcPct val="20000"/>
                    </a:spcBef>
                    <a:spcAft>
                      <a:spcPct val="0"/>
                    </a:spcAft>
                    <a:buFont typeface="Arial" charset="0"/>
                    <a:buChar char="»"/>
                    <a:defRPr sz="1600">
                      <a:solidFill>
                        <a:schemeClr val="tx1"/>
                      </a:solidFill>
                      <a:latin typeface="+mn-lt"/>
                    </a:defRPr>
                  </a:lvl8pPr>
                  <a:lvl9pPr marL="3886200" indent="-228600" algn="l" rtl="0" eaLnBrk="0" fontAlgn="base" hangingPunct="0">
                    <a:spcBef>
                      <a:spcPct val="20000"/>
                    </a:spcBef>
                    <a:spcAft>
                      <a:spcPct val="0"/>
                    </a:spcAft>
                    <a:buFont typeface="Arial" charset="0"/>
                    <a:buChar char="»"/>
                    <a:defRPr sz="1600">
                      <a:solidFill>
                        <a:schemeClr val="tx1"/>
                      </a:solidFill>
                      <a:latin typeface="+mn-lt"/>
                    </a:defRPr>
                  </a:lvl9pP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n-US" sz="1400" b="0" i="1" u="none" strike="noStrike" kern="0" cap="none" spc="0" normalizeH="0" baseline="0" noProof="0" dirty="0">
                      <a:ln>
                        <a:noFill/>
                      </a:ln>
                      <a:solidFill>
                        <a:srgbClr val="012169"/>
                      </a:solidFill>
                      <a:effectLst/>
                      <a:highlight>
                        <a:srgbClr val="FFFFFF"/>
                      </a:highlight>
                      <a:uLnTx/>
                      <a:uFillTx/>
                      <a:latin typeface="Arial"/>
                      <a:ea typeface="+mn-ea"/>
                      <a:cs typeface="Times New Roman" panose="02020603050405020304" pitchFamily="18" charset="0"/>
                      <a:sym typeface="Arial"/>
                    </a:rPr>
                    <a:t>VS</a:t>
                  </a:r>
                  <a:endParaRPr kumimoji="0" lang="en-US" sz="800" b="0" i="1" u="none" strike="noStrike" kern="0" cap="none" spc="0" normalizeH="0" baseline="0" noProof="0" dirty="0">
                    <a:ln>
                      <a:noFill/>
                    </a:ln>
                    <a:solidFill>
                      <a:srgbClr val="012169"/>
                    </a:solidFill>
                    <a:effectLst/>
                    <a:highlight>
                      <a:srgbClr val="FFFFFF"/>
                    </a:highlight>
                    <a:uLnTx/>
                    <a:uFillTx/>
                    <a:latin typeface="Arial"/>
                    <a:ea typeface="+mn-ea"/>
                    <a:cs typeface="Times New Roman" panose="02020603050405020304" pitchFamily="18" charset="0"/>
                    <a:sym typeface="Arial"/>
                  </a:endParaRPr>
                </a:p>
              </p:txBody>
            </p:sp>
          </p:grpSp>
          <p:sp>
            <p:nvSpPr>
              <p:cNvPr id="117" name="Freeform 41">
                <a:extLst>
                  <a:ext uri="{FF2B5EF4-FFF2-40B4-BE49-F238E27FC236}">
                    <a16:creationId xmlns:a16="http://schemas.microsoft.com/office/drawing/2014/main" id="{278ADCFF-8A29-45DE-B694-1C9BA7122DA6}"/>
                  </a:ext>
                </a:extLst>
              </p:cNvPr>
              <p:cNvSpPr>
                <a:spLocks noEditPoints="1"/>
              </p:cNvSpPr>
              <p:nvPr/>
            </p:nvSpPr>
            <p:spPr bwMode="auto">
              <a:xfrm>
                <a:off x="8442869" y="5023201"/>
                <a:ext cx="507925" cy="476379"/>
              </a:xfrm>
              <a:custGeom>
                <a:avLst/>
                <a:gdLst>
                  <a:gd name="T0" fmla="*/ 311 w 658"/>
                  <a:gd name="T1" fmla="*/ 657 h 657"/>
                  <a:gd name="T2" fmla="*/ 263 w 658"/>
                  <a:gd name="T3" fmla="*/ 650 h 657"/>
                  <a:gd name="T4" fmla="*/ 201 w 658"/>
                  <a:gd name="T5" fmla="*/ 631 h 657"/>
                  <a:gd name="T6" fmla="*/ 119 w 658"/>
                  <a:gd name="T7" fmla="*/ 582 h 657"/>
                  <a:gd name="T8" fmla="*/ 56 w 658"/>
                  <a:gd name="T9" fmla="*/ 512 h 657"/>
                  <a:gd name="T10" fmla="*/ 15 w 658"/>
                  <a:gd name="T11" fmla="*/ 426 h 657"/>
                  <a:gd name="T12" fmla="*/ 4 w 658"/>
                  <a:gd name="T13" fmla="*/ 379 h 657"/>
                  <a:gd name="T14" fmla="*/ 0 w 658"/>
                  <a:gd name="T15" fmla="*/ 329 h 657"/>
                  <a:gd name="T16" fmla="*/ 2 w 658"/>
                  <a:gd name="T17" fmla="*/ 296 h 657"/>
                  <a:gd name="T18" fmla="*/ 10 w 658"/>
                  <a:gd name="T19" fmla="*/ 246 h 657"/>
                  <a:gd name="T20" fmla="*/ 40 w 658"/>
                  <a:gd name="T21" fmla="*/ 172 h 657"/>
                  <a:gd name="T22" fmla="*/ 96 w 658"/>
                  <a:gd name="T23" fmla="*/ 97 h 657"/>
                  <a:gd name="T24" fmla="*/ 172 w 658"/>
                  <a:gd name="T25" fmla="*/ 39 h 657"/>
                  <a:gd name="T26" fmla="*/ 247 w 658"/>
                  <a:gd name="T27" fmla="*/ 9 h 657"/>
                  <a:gd name="T28" fmla="*/ 295 w 658"/>
                  <a:gd name="T29" fmla="*/ 1 h 657"/>
                  <a:gd name="T30" fmla="*/ 329 w 658"/>
                  <a:gd name="T31" fmla="*/ 0 h 657"/>
                  <a:gd name="T32" fmla="*/ 379 w 658"/>
                  <a:gd name="T33" fmla="*/ 4 h 657"/>
                  <a:gd name="T34" fmla="*/ 427 w 658"/>
                  <a:gd name="T35" fmla="*/ 15 h 657"/>
                  <a:gd name="T36" fmla="*/ 513 w 658"/>
                  <a:gd name="T37" fmla="*/ 56 h 657"/>
                  <a:gd name="T38" fmla="*/ 583 w 658"/>
                  <a:gd name="T39" fmla="*/ 120 h 657"/>
                  <a:gd name="T40" fmla="*/ 632 w 658"/>
                  <a:gd name="T41" fmla="*/ 200 h 657"/>
                  <a:gd name="T42" fmla="*/ 651 w 658"/>
                  <a:gd name="T43" fmla="*/ 262 h 657"/>
                  <a:gd name="T44" fmla="*/ 657 w 658"/>
                  <a:gd name="T45" fmla="*/ 312 h 657"/>
                  <a:gd name="T46" fmla="*/ 657 w 658"/>
                  <a:gd name="T47" fmla="*/ 345 h 657"/>
                  <a:gd name="T48" fmla="*/ 651 w 658"/>
                  <a:gd name="T49" fmla="*/ 395 h 657"/>
                  <a:gd name="T50" fmla="*/ 632 w 658"/>
                  <a:gd name="T51" fmla="*/ 457 h 657"/>
                  <a:gd name="T52" fmla="*/ 583 w 658"/>
                  <a:gd name="T53" fmla="*/ 537 h 657"/>
                  <a:gd name="T54" fmla="*/ 513 w 658"/>
                  <a:gd name="T55" fmla="*/ 601 h 657"/>
                  <a:gd name="T56" fmla="*/ 427 w 658"/>
                  <a:gd name="T57" fmla="*/ 642 h 657"/>
                  <a:gd name="T58" fmla="*/ 379 w 658"/>
                  <a:gd name="T59" fmla="*/ 653 h 657"/>
                  <a:gd name="T60" fmla="*/ 329 w 658"/>
                  <a:gd name="T61" fmla="*/ 657 h 657"/>
                  <a:gd name="T62" fmla="*/ 329 w 658"/>
                  <a:gd name="T63" fmla="*/ 38 h 657"/>
                  <a:gd name="T64" fmla="*/ 243 w 658"/>
                  <a:gd name="T65" fmla="*/ 51 h 657"/>
                  <a:gd name="T66" fmla="*/ 166 w 658"/>
                  <a:gd name="T67" fmla="*/ 87 h 657"/>
                  <a:gd name="T68" fmla="*/ 105 w 658"/>
                  <a:gd name="T69" fmla="*/ 144 h 657"/>
                  <a:gd name="T70" fmla="*/ 60 w 658"/>
                  <a:gd name="T71" fmla="*/ 215 h 657"/>
                  <a:gd name="T72" fmla="*/ 39 w 658"/>
                  <a:gd name="T73" fmla="*/ 298 h 657"/>
                  <a:gd name="T74" fmla="*/ 39 w 658"/>
                  <a:gd name="T75" fmla="*/ 359 h 657"/>
                  <a:gd name="T76" fmla="*/ 60 w 658"/>
                  <a:gd name="T77" fmla="*/ 442 h 657"/>
                  <a:gd name="T78" fmla="*/ 105 w 658"/>
                  <a:gd name="T79" fmla="*/ 513 h 657"/>
                  <a:gd name="T80" fmla="*/ 166 w 658"/>
                  <a:gd name="T81" fmla="*/ 570 h 657"/>
                  <a:gd name="T82" fmla="*/ 243 w 658"/>
                  <a:gd name="T83" fmla="*/ 607 h 657"/>
                  <a:gd name="T84" fmla="*/ 329 w 658"/>
                  <a:gd name="T85" fmla="*/ 619 h 657"/>
                  <a:gd name="T86" fmla="*/ 388 w 658"/>
                  <a:gd name="T87" fmla="*/ 614 h 657"/>
                  <a:gd name="T88" fmla="*/ 467 w 658"/>
                  <a:gd name="T89" fmla="*/ 584 h 657"/>
                  <a:gd name="T90" fmla="*/ 534 w 658"/>
                  <a:gd name="T91" fmla="*/ 535 h 657"/>
                  <a:gd name="T92" fmla="*/ 585 w 658"/>
                  <a:gd name="T93" fmla="*/ 468 h 657"/>
                  <a:gd name="T94" fmla="*/ 614 w 658"/>
                  <a:gd name="T95" fmla="*/ 387 h 657"/>
                  <a:gd name="T96" fmla="*/ 620 w 658"/>
                  <a:gd name="T97" fmla="*/ 329 h 657"/>
                  <a:gd name="T98" fmla="*/ 607 w 658"/>
                  <a:gd name="T99" fmla="*/ 242 h 657"/>
                  <a:gd name="T100" fmla="*/ 571 w 658"/>
                  <a:gd name="T101" fmla="*/ 165 h 657"/>
                  <a:gd name="T102" fmla="*/ 514 w 658"/>
                  <a:gd name="T103" fmla="*/ 103 h 657"/>
                  <a:gd name="T104" fmla="*/ 442 w 658"/>
                  <a:gd name="T105" fmla="*/ 60 h 657"/>
                  <a:gd name="T106" fmla="*/ 358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1" y="657"/>
                    </a:lnTo>
                    <a:lnTo>
                      <a:pt x="295" y="656"/>
                    </a:lnTo>
                    <a:lnTo>
                      <a:pt x="279" y="653"/>
                    </a:lnTo>
                    <a:lnTo>
                      <a:pt x="263" y="650"/>
                    </a:lnTo>
                    <a:lnTo>
                      <a:pt x="247" y="648"/>
                    </a:lnTo>
                    <a:lnTo>
                      <a:pt x="231" y="642"/>
                    </a:lnTo>
                    <a:lnTo>
                      <a:pt x="201" y="631"/>
                    </a:lnTo>
                    <a:lnTo>
                      <a:pt x="172" y="618"/>
                    </a:lnTo>
                    <a:lnTo>
                      <a:pt x="145" y="601"/>
                    </a:lnTo>
                    <a:lnTo>
                      <a:pt x="119" y="582"/>
                    </a:lnTo>
                    <a:lnTo>
                      <a:pt x="96" y="562"/>
                    </a:lnTo>
                    <a:lnTo>
                      <a:pt x="75" y="537"/>
                    </a:lnTo>
                    <a:lnTo>
                      <a:pt x="56" y="512"/>
                    </a:lnTo>
                    <a:lnTo>
                      <a:pt x="40" y="485"/>
                    </a:lnTo>
                    <a:lnTo>
                      <a:pt x="25" y="457"/>
                    </a:lnTo>
                    <a:lnTo>
                      <a:pt x="15" y="426"/>
                    </a:lnTo>
                    <a:lnTo>
                      <a:pt x="10" y="411"/>
                    </a:lnTo>
                    <a:lnTo>
                      <a:pt x="6" y="395"/>
                    </a:lnTo>
                    <a:lnTo>
                      <a:pt x="4" y="379"/>
                    </a:lnTo>
                    <a:lnTo>
                      <a:pt x="2" y="363"/>
                    </a:lnTo>
                    <a:lnTo>
                      <a:pt x="1" y="345"/>
                    </a:lnTo>
                    <a:lnTo>
                      <a:pt x="0" y="329"/>
                    </a:lnTo>
                    <a:lnTo>
                      <a:pt x="0" y="329"/>
                    </a:lnTo>
                    <a:lnTo>
                      <a:pt x="1" y="312"/>
                    </a:lnTo>
                    <a:lnTo>
                      <a:pt x="2" y="296"/>
                    </a:lnTo>
                    <a:lnTo>
                      <a:pt x="4" y="278"/>
                    </a:lnTo>
                    <a:lnTo>
                      <a:pt x="6" y="262"/>
                    </a:lnTo>
                    <a:lnTo>
                      <a:pt x="10" y="246"/>
                    </a:lnTo>
                    <a:lnTo>
                      <a:pt x="15" y="231"/>
                    </a:lnTo>
                    <a:lnTo>
                      <a:pt x="25" y="200"/>
                    </a:lnTo>
                    <a:lnTo>
                      <a:pt x="40" y="172"/>
                    </a:lnTo>
                    <a:lnTo>
                      <a:pt x="56" y="145"/>
                    </a:lnTo>
                    <a:lnTo>
                      <a:pt x="75" y="120"/>
                    </a:lnTo>
                    <a:lnTo>
                      <a:pt x="96" y="97"/>
                    </a:lnTo>
                    <a:lnTo>
                      <a:pt x="119" y="75"/>
                    </a:lnTo>
                    <a:lnTo>
                      <a:pt x="145" y="56"/>
                    </a:lnTo>
                    <a:lnTo>
                      <a:pt x="172" y="39"/>
                    </a:lnTo>
                    <a:lnTo>
                      <a:pt x="201" y="26"/>
                    </a:lnTo>
                    <a:lnTo>
                      <a:pt x="231" y="15"/>
                    </a:lnTo>
                    <a:lnTo>
                      <a:pt x="247" y="9"/>
                    </a:lnTo>
                    <a:lnTo>
                      <a:pt x="263" y="7"/>
                    </a:lnTo>
                    <a:lnTo>
                      <a:pt x="279" y="4"/>
                    </a:lnTo>
                    <a:lnTo>
                      <a:pt x="295" y="1"/>
                    </a:lnTo>
                    <a:lnTo>
                      <a:pt x="311" y="0"/>
                    </a:lnTo>
                    <a:lnTo>
                      <a:pt x="329" y="0"/>
                    </a:lnTo>
                    <a:lnTo>
                      <a:pt x="329" y="0"/>
                    </a:lnTo>
                    <a:lnTo>
                      <a:pt x="346" y="0"/>
                    </a:lnTo>
                    <a:lnTo>
                      <a:pt x="362" y="1"/>
                    </a:lnTo>
                    <a:lnTo>
                      <a:pt x="379" y="4"/>
                    </a:lnTo>
                    <a:lnTo>
                      <a:pt x="395" y="7"/>
                    </a:lnTo>
                    <a:lnTo>
                      <a:pt x="411" y="9"/>
                    </a:lnTo>
                    <a:lnTo>
                      <a:pt x="427" y="15"/>
                    </a:lnTo>
                    <a:lnTo>
                      <a:pt x="456" y="26"/>
                    </a:lnTo>
                    <a:lnTo>
                      <a:pt x="486" y="39"/>
                    </a:lnTo>
                    <a:lnTo>
                      <a:pt x="513" y="56"/>
                    </a:lnTo>
                    <a:lnTo>
                      <a:pt x="538" y="75"/>
                    </a:lnTo>
                    <a:lnTo>
                      <a:pt x="561" y="97"/>
                    </a:lnTo>
                    <a:lnTo>
                      <a:pt x="583" y="120"/>
                    </a:lnTo>
                    <a:lnTo>
                      <a:pt x="602" y="145"/>
                    </a:lnTo>
                    <a:lnTo>
                      <a:pt x="618" y="172"/>
                    </a:lnTo>
                    <a:lnTo>
                      <a:pt x="632" y="200"/>
                    </a:lnTo>
                    <a:lnTo>
                      <a:pt x="643" y="231"/>
                    </a:lnTo>
                    <a:lnTo>
                      <a:pt x="647" y="246"/>
                    </a:lnTo>
                    <a:lnTo>
                      <a:pt x="651" y="262"/>
                    </a:lnTo>
                    <a:lnTo>
                      <a:pt x="654" y="278"/>
                    </a:lnTo>
                    <a:lnTo>
                      <a:pt x="655" y="296"/>
                    </a:lnTo>
                    <a:lnTo>
                      <a:pt x="657" y="312"/>
                    </a:lnTo>
                    <a:lnTo>
                      <a:pt x="658" y="329"/>
                    </a:lnTo>
                    <a:lnTo>
                      <a:pt x="658" y="329"/>
                    </a:lnTo>
                    <a:lnTo>
                      <a:pt x="657" y="345"/>
                    </a:lnTo>
                    <a:lnTo>
                      <a:pt x="655" y="363"/>
                    </a:lnTo>
                    <a:lnTo>
                      <a:pt x="654" y="379"/>
                    </a:lnTo>
                    <a:lnTo>
                      <a:pt x="651" y="395"/>
                    </a:lnTo>
                    <a:lnTo>
                      <a:pt x="647" y="411"/>
                    </a:lnTo>
                    <a:lnTo>
                      <a:pt x="643" y="426"/>
                    </a:lnTo>
                    <a:lnTo>
                      <a:pt x="632" y="457"/>
                    </a:lnTo>
                    <a:lnTo>
                      <a:pt x="618" y="485"/>
                    </a:lnTo>
                    <a:lnTo>
                      <a:pt x="602" y="512"/>
                    </a:lnTo>
                    <a:lnTo>
                      <a:pt x="583" y="537"/>
                    </a:lnTo>
                    <a:lnTo>
                      <a:pt x="561" y="562"/>
                    </a:lnTo>
                    <a:lnTo>
                      <a:pt x="538" y="582"/>
                    </a:lnTo>
                    <a:lnTo>
                      <a:pt x="513" y="601"/>
                    </a:lnTo>
                    <a:lnTo>
                      <a:pt x="486" y="618"/>
                    </a:lnTo>
                    <a:lnTo>
                      <a:pt x="456" y="631"/>
                    </a:lnTo>
                    <a:lnTo>
                      <a:pt x="427" y="642"/>
                    </a:lnTo>
                    <a:lnTo>
                      <a:pt x="411" y="648"/>
                    </a:lnTo>
                    <a:lnTo>
                      <a:pt x="395" y="650"/>
                    </a:lnTo>
                    <a:lnTo>
                      <a:pt x="379" y="653"/>
                    </a:lnTo>
                    <a:lnTo>
                      <a:pt x="362" y="656"/>
                    </a:lnTo>
                    <a:lnTo>
                      <a:pt x="346" y="657"/>
                    </a:lnTo>
                    <a:lnTo>
                      <a:pt x="329" y="657"/>
                    </a:lnTo>
                    <a:lnTo>
                      <a:pt x="329" y="657"/>
                    </a:lnTo>
                    <a:close/>
                    <a:moveTo>
                      <a:pt x="329" y="38"/>
                    </a:moveTo>
                    <a:lnTo>
                      <a:pt x="329" y="38"/>
                    </a:lnTo>
                    <a:lnTo>
                      <a:pt x="299" y="39"/>
                    </a:lnTo>
                    <a:lnTo>
                      <a:pt x="270" y="43"/>
                    </a:lnTo>
                    <a:lnTo>
                      <a:pt x="243" y="51"/>
                    </a:lnTo>
                    <a:lnTo>
                      <a:pt x="216" y="60"/>
                    </a:lnTo>
                    <a:lnTo>
                      <a:pt x="191" y="73"/>
                    </a:lnTo>
                    <a:lnTo>
                      <a:pt x="166" y="87"/>
                    </a:lnTo>
                    <a:lnTo>
                      <a:pt x="143" y="103"/>
                    </a:lnTo>
                    <a:lnTo>
                      <a:pt x="123" y="122"/>
                    </a:lnTo>
                    <a:lnTo>
                      <a:pt x="105" y="144"/>
                    </a:lnTo>
                    <a:lnTo>
                      <a:pt x="87" y="165"/>
                    </a:lnTo>
                    <a:lnTo>
                      <a:pt x="72" y="189"/>
                    </a:lnTo>
                    <a:lnTo>
                      <a:pt x="60" y="215"/>
                    </a:lnTo>
                    <a:lnTo>
                      <a:pt x="51" y="242"/>
                    </a:lnTo>
                    <a:lnTo>
                      <a:pt x="44" y="270"/>
                    </a:lnTo>
                    <a:lnTo>
                      <a:pt x="39" y="298"/>
                    </a:lnTo>
                    <a:lnTo>
                      <a:pt x="37" y="329"/>
                    </a:lnTo>
                    <a:lnTo>
                      <a:pt x="37" y="329"/>
                    </a:lnTo>
                    <a:lnTo>
                      <a:pt x="39" y="359"/>
                    </a:lnTo>
                    <a:lnTo>
                      <a:pt x="44" y="387"/>
                    </a:lnTo>
                    <a:lnTo>
                      <a:pt x="51" y="415"/>
                    </a:lnTo>
                    <a:lnTo>
                      <a:pt x="60" y="442"/>
                    </a:lnTo>
                    <a:lnTo>
                      <a:pt x="72" y="468"/>
                    </a:lnTo>
                    <a:lnTo>
                      <a:pt x="87" y="492"/>
                    </a:lnTo>
                    <a:lnTo>
                      <a:pt x="105" y="513"/>
                    </a:lnTo>
                    <a:lnTo>
                      <a:pt x="123" y="535"/>
                    </a:lnTo>
                    <a:lnTo>
                      <a:pt x="143" y="553"/>
                    </a:lnTo>
                    <a:lnTo>
                      <a:pt x="166" y="570"/>
                    </a:lnTo>
                    <a:lnTo>
                      <a:pt x="191" y="584"/>
                    </a:lnTo>
                    <a:lnTo>
                      <a:pt x="216" y="596"/>
                    </a:lnTo>
                    <a:lnTo>
                      <a:pt x="243" y="607"/>
                    </a:lnTo>
                    <a:lnTo>
                      <a:pt x="270" y="614"/>
                    </a:lnTo>
                    <a:lnTo>
                      <a:pt x="299" y="618"/>
                    </a:lnTo>
                    <a:lnTo>
                      <a:pt x="329" y="619"/>
                    </a:lnTo>
                    <a:lnTo>
                      <a:pt x="329" y="619"/>
                    </a:lnTo>
                    <a:lnTo>
                      <a:pt x="358" y="618"/>
                    </a:lnTo>
                    <a:lnTo>
                      <a:pt x="388" y="614"/>
                    </a:lnTo>
                    <a:lnTo>
                      <a:pt x="415" y="607"/>
                    </a:lnTo>
                    <a:lnTo>
                      <a:pt x="442" y="596"/>
                    </a:lnTo>
                    <a:lnTo>
                      <a:pt x="467" y="584"/>
                    </a:lnTo>
                    <a:lnTo>
                      <a:pt x="491" y="570"/>
                    </a:lnTo>
                    <a:lnTo>
                      <a:pt x="514" y="553"/>
                    </a:lnTo>
                    <a:lnTo>
                      <a:pt x="534" y="535"/>
                    </a:lnTo>
                    <a:lnTo>
                      <a:pt x="553" y="513"/>
                    </a:lnTo>
                    <a:lnTo>
                      <a:pt x="571" y="492"/>
                    </a:lnTo>
                    <a:lnTo>
                      <a:pt x="585" y="468"/>
                    </a:lnTo>
                    <a:lnTo>
                      <a:pt x="598" y="442"/>
                    </a:lnTo>
                    <a:lnTo>
                      <a:pt x="607" y="415"/>
                    </a:lnTo>
                    <a:lnTo>
                      <a:pt x="614" y="387"/>
                    </a:lnTo>
                    <a:lnTo>
                      <a:pt x="619" y="359"/>
                    </a:lnTo>
                    <a:lnTo>
                      <a:pt x="620" y="329"/>
                    </a:lnTo>
                    <a:lnTo>
                      <a:pt x="620" y="329"/>
                    </a:lnTo>
                    <a:lnTo>
                      <a:pt x="619" y="298"/>
                    </a:lnTo>
                    <a:lnTo>
                      <a:pt x="614" y="270"/>
                    </a:lnTo>
                    <a:lnTo>
                      <a:pt x="607" y="242"/>
                    </a:lnTo>
                    <a:lnTo>
                      <a:pt x="598" y="215"/>
                    </a:lnTo>
                    <a:lnTo>
                      <a:pt x="585" y="189"/>
                    </a:lnTo>
                    <a:lnTo>
                      <a:pt x="571" y="165"/>
                    </a:lnTo>
                    <a:lnTo>
                      <a:pt x="553" y="144"/>
                    </a:lnTo>
                    <a:lnTo>
                      <a:pt x="534" y="122"/>
                    </a:lnTo>
                    <a:lnTo>
                      <a:pt x="514" y="103"/>
                    </a:lnTo>
                    <a:lnTo>
                      <a:pt x="491" y="87"/>
                    </a:lnTo>
                    <a:lnTo>
                      <a:pt x="467" y="73"/>
                    </a:lnTo>
                    <a:lnTo>
                      <a:pt x="442" y="60"/>
                    </a:lnTo>
                    <a:lnTo>
                      <a:pt x="415" y="51"/>
                    </a:lnTo>
                    <a:lnTo>
                      <a:pt x="388" y="43"/>
                    </a:lnTo>
                    <a:lnTo>
                      <a:pt x="358" y="39"/>
                    </a:lnTo>
                    <a:lnTo>
                      <a:pt x="329" y="38"/>
                    </a:lnTo>
                    <a:lnTo>
                      <a:pt x="329" y="38"/>
                    </a:lnTo>
                    <a:close/>
                  </a:path>
                </a:pathLst>
              </a:custGeom>
              <a:solidFill>
                <a:srgbClr val="00206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18" name="Freeform 180">
                <a:extLst>
                  <a:ext uri="{FF2B5EF4-FFF2-40B4-BE49-F238E27FC236}">
                    <a16:creationId xmlns:a16="http://schemas.microsoft.com/office/drawing/2014/main" id="{2411CBC2-3686-4422-9F71-AB2CBA408EEA}"/>
                  </a:ext>
                </a:extLst>
              </p:cNvPr>
              <p:cNvSpPr>
                <a:spLocks noEditPoints="1"/>
              </p:cNvSpPr>
              <p:nvPr/>
            </p:nvSpPr>
            <p:spPr bwMode="auto">
              <a:xfrm>
                <a:off x="8575639" y="5162629"/>
                <a:ext cx="243927" cy="214952"/>
              </a:xfrm>
              <a:custGeom>
                <a:avLst/>
                <a:gdLst>
                  <a:gd name="T0" fmla="*/ 6 w 317"/>
                  <a:gd name="T1" fmla="*/ 0 h 296"/>
                  <a:gd name="T2" fmla="*/ 4 w 317"/>
                  <a:gd name="T3" fmla="*/ 1 h 296"/>
                  <a:gd name="T4" fmla="*/ 2 w 317"/>
                  <a:gd name="T5" fmla="*/ 4 h 296"/>
                  <a:gd name="T6" fmla="*/ 0 w 317"/>
                  <a:gd name="T7" fmla="*/ 241 h 296"/>
                  <a:gd name="T8" fmla="*/ 2 w 317"/>
                  <a:gd name="T9" fmla="*/ 242 h 296"/>
                  <a:gd name="T10" fmla="*/ 4 w 317"/>
                  <a:gd name="T11" fmla="*/ 245 h 296"/>
                  <a:gd name="T12" fmla="*/ 123 w 317"/>
                  <a:gd name="T13" fmla="*/ 245 h 296"/>
                  <a:gd name="T14" fmla="*/ 88 w 317"/>
                  <a:gd name="T15" fmla="*/ 286 h 296"/>
                  <a:gd name="T16" fmla="*/ 85 w 317"/>
                  <a:gd name="T17" fmla="*/ 286 h 296"/>
                  <a:gd name="T18" fmla="*/ 82 w 317"/>
                  <a:gd name="T19" fmla="*/ 289 h 296"/>
                  <a:gd name="T20" fmla="*/ 82 w 317"/>
                  <a:gd name="T21" fmla="*/ 292 h 296"/>
                  <a:gd name="T22" fmla="*/ 84 w 317"/>
                  <a:gd name="T23" fmla="*/ 294 h 296"/>
                  <a:gd name="T24" fmla="*/ 88 w 317"/>
                  <a:gd name="T25" fmla="*/ 296 h 296"/>
                  <a:gd name="T26" fmla="*/ 190 w 317"/>
                  <a:gd name="T27" fmla="*/ 296 h 296"/>
                  <a:gd name="T28" fmla="*/ 230 w 317"/>
                  <a:gd name="T29" fmla="*/ 296 h 296"/>
                  <a:gd name="T30" fmla="*/ 234 w 317"/>
                  <a:gd name="T31" fmla="*/ 294 h 296"/>
                  <a:gd name="T32" fmla="*/ 235 w 317"/>
                  <a:gd name="T33" fmla="*/ 292 h 296"/>
                  <a:gd name="T34" fmla="*/ 235 w 317"/>
                  <a:gd name="T35" fmla="*/ 289 h 296"/>
                  <a:gd name="T36" fmla="*/ 233 w 317"/>
                  <a:gd name="T37" fmla="*/ 286 h 296"/>
                  <a:gd name="T38" fmla="*/ 195 w 317"/>
                  <a:gd name="T39" fmla="*/ 286 h 296"/>
                  <a:gd name="T40" fmla="*/ 312 w 317"/>
                  <a:gd name="T41" fmla="*/ 245 h 296"/>
                  <a:gd name="T42" fmla="*/ 313 w 317"/>
                  <a:gd name="T43" fmla="*/ 245 h 296"/>
                  <a:gd name="T44" fmla="*/ 316 w 317"/>
                  <a:gd name="T45" fmla="*/ 242 h 296"/>
                  <a:gd name="T46" fmla="*/ 317 w 317"/>
                  <a:gd name="T47" fmla="*/ 5 h 296"/>
                  <a:gd name="T48" fmla="*/ 316 w 317"/>
                  <a:gd name="T49" fmla="*/ 4 h 296"/>
                  <a:gd name="T50" fmla="*/ 313 w 317"/>
                  <a:gd name="T51" fmla="*/ 1 h 296"/>
                  <a:gd name="T52" fmla="*/ 312 w 317"/>
                  <a:gd name="T53" fmla="*/ 0 h 296"/>
                  <a:gd name="T54" fmla="*/ 299 w 317"/>
                  <a:gd name="T55" fmla="*/ 220 h 296"/>
                  <a:gd name="T56" fmla="*/ 296 w 317"/>
                  <a:gd name="T57" fmla="*/ 224 h 296"/>
                  <a:gd name="T58" fmla="*/ 293 w 317"/>
                  <a:gd name="T59" fmla="*/ 226 h 296"/>
                  <a:gd name="T60" fmla="*/ 25 w 317"/>
                  <a:gd name="T61" fmla="*/ 226 h 296"/>
                  <a:gd name="T62" fmla="*/ 22 w 317"/>
                  <a:gd name="T63" fmla="*/ 224 h 296"/>
                  <a:gd name="T64" fmla="*/ 19 w 317"/>
                  <a:gd name="T65" fmla="*/ 220 h 296"/>
                  <a:gd name="T66" fmla="*/ 19 w 317"/>
                  <a:gd name="T67" fmla="*/ 26 h 296"/>
                  <a:gd name="T68" fmla="*/ 22 w 317"/>
                  <a:gd name="T69" fmla="*/ 22 h 296"/>
                  <a:gd name="T70" fmla="*/ 25 w 317"/>
                  <a:gd name="T71" fmla="*/ 20 h 296"/>
                  <a:gd name="T72" fmla="*/ 293 w 317"/>
                  <a:gd name="T73" fmla="*/ 20 h 296"/>
                  <a:gd name="T74" fmla="*/ 296 w 317"/>
                  <a:gd name="T75" fmla="*/ 22 h 296"/>
                  <a:gd name="T76" fmla="*/ 299 w 317"/>
                  <a:gd name="T77" fmla="*/ 2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7" h="296">
                    <a:moveTo>
                      <a:pt x="312" y="0"/>
                    </a:moveTo>
                    <a:lnTo>
                      <a:pt x="6" y="0"/>
                    </a:lnTo>
                    <a:lnTo>
                      <a:pt x="6" y="0"/>
                    </a:lnTo>
                    <a:lnTo>
                      <a:pt x="4" y="1"/>
                    </a:lnTo>
                    <a:lnTo>
                      <a:pt x="3" y="1"/>
                    </a:lnTo>
                    <a:lnTo>
                      <a:pt x="2" y="4"/>
                    </a:lnTo>
                    <a:lnTo>
                      <a:pt x="0" y="5"/>
                    </a:lnTo>
                    <a:lnTo>
                      <a:pt x="0" y="241"/>
                    </a:lnTo>
                    <a:lnTo>
                      <a:pt x="0" y="241"/>
                    </a:lnTo>
                    <a:lnTo>
                      <a:pt x="2" y="242"/>
                    </a:lnTo>
                    <a:lnTo>
                      <a:pt x="3" y="243"/>
                    </a:lnTo>
                    <a:lnTo>
                      <a:pt x="4" y="245"/>
                    </a:lnTo>
                    <a:lnTo>
                      <a:pt x="6" y="245"/>
                    </a:lnTo>
                    <a:lnTo>
                      <a:pt x="123" y="245"/>
                    </a:lnTo>
                    <a:lnTo>
                      <a:pt x="123" y="286"/>
                    </a:lnTo>
                    <a:lnTo>
                      <a:pt x="88" y="286"/>
                    </a:lnTo>
                    <a:lnTo>
                      <a:pt x="88" y="286"/>
                    </a:lnTo>
                    <a:lnTo>
                      <a:pt x="85" y="286"/>
                    </a:lnTo>
                    <a:lnTo>
                      <a:pt x="84" y="288"/>
                    </a:lnTo>
                    <a:lnTo>
                      <a:pt x="82" y="289"/>
                    </a:lnTo>
                    <a:lnTo>
                      <a:pt x="82" y="292"/>
                    </a:lnTo>
                    <a:lnTo>
                      <a:pt x="82" y="292"/>
                    </a:lnTo>
                    <a:lnTo>
                      <a:pt x="82" y="293"/>
                    </a:lnTo>
                    <a:lnTo>
                      <a:pt x="84" y="294"/>
                    </a:lnTo>
                    <a:lnTo>
                      <a:pt x="85" y="296"/>
                    </a:lnTo>
                    <a:lnTo>
                      <a:pt x="88" y="296"/>
                    </a:lnTo>
                    <a:lnTo>
                      <a:pt x="128" y="296"/>
                    </a:lnTo>
                    <a:lnTo>
                      <a:pt x="190" y="296"/>
                    </a:lnTo>
                    <a:lnTo>
                      <a:pt x="230" y="296"/>
                    </a:lnTo>
                    <a:lnTo>
                      <a:pt x="230" y="296"/>
                    </a:lnTo>
                    <a:lnTo>
                      <a:pt x="233" y="296"/>
                    </a:lnTo>
                    <a:lnTo>
                      <a:pt x="234" y="294"/>
                    </a:lnTo>
                    <a:lnTo>
                      <a:pt x="235" y="293"/>
                    </a:lnTo>
                    <a:lnTo>
                      <a:pt x="235" y="292"/>
                    </a:lnTo>
                    <a:lnTo>
                      <a:pt x="235" y="292"/>
                    </a:lnTo>
                    <a:lnTo>
                      <a:pt x="235" y="289"/>
                    </a:lnTo>
                    <a:lnTo>
                      <a:pt x="234" y="288"/>
                    </a:lnTo>
                    <a:lnTo>
                      <a:pt x="233" y="286"/>
                    </a:lnTo>
                    <a:lnTo>
                      <a:pt x="230" y="286"/>
                    </a:lnTo>
                    <a:lnTo>
                      <a:pt x="195" y="286"/>
                    </a:lnTo>
                    <a:lnTo>
                      <a:pt x="195" y="245"/>
                    </a:lnTo>
                    <a:lnTo>
                      <a:pt x="312" y="245"/>
                    </a:lnTo>
                    <a:lnTo>
                      <a:pt x="312" y="245"/>
                    </a:lnTo>
                    <a:lnTo>
                      <a:pt x="313" y="245"/>
                    </a:lnTo>
                    <a:lnTo>
                      <a:pt x="315" y="243"/>
                    </a:lnTo>
                    <a:lnTo>
                      <a:pt x="316" y="242"/>
                    </a:lnTo>
                    <a:lnTo>
                      <a:pt x="317" y="241"/>
                    </a:lnTo>
                    <a:lnTo>
                      <a:pt x="317" y="5"/>
                    </a:lnTo>
                    <a:lnTo>
                      <a:pt x="317" y="5"/>
                    </a:lnTo>
                    <a:lnTo>
                      <a:pt x="316" y="4"/>
                    </a:lnTo>
                    <a:lnTo>
                      <a:pt x="315" y="1"/>
                    </a:lnTo>
                    <a:lnTo>
                      <a:pt x="313" y="1"/>
                    </a:lnTo>
                    <a:lnTo>
                      <a:pt x="312" y="0"/>
                    </a:lnTo>
                    <a:lnTo>
                      <a:pt x="312" y="0"/>
                    </a:lnTo>
                    <a:close/>
                    <a:moveTo>
                      <a:pt x="299" y="220"/>
                    </a:moveTo>
                    <a:lnTo>
                      <a:pt x="299" y="220"/>
                    </a:lnTo>
                    <a:lnTo>
                      <a:pt x="297" y="223"/>
                    </a:lnTo>
                    <a:lnTo>
                      <a:pt x="296" y="224"/>
                    </a:lnTo>
                    <a:lnTo>
                      <a:pt x="295" y="226"/>
                    </a:lnTo>
                    <a:lnTo>
                      <a:pt x="293" y="226"/>
                    </a:lnTo>
                    <a:lnTo>
                      <a:pt x="25" y="226"/>
                    </a:lnTo>
                    <a:lnTo>
                      <a:pt x="25" y="226"/>
                    </a:lnTo>
                    <a:lnTo>
                      <a:pt x="23" y="226"/>
                    </a:lnTo>
                    <a:lnTo>
                      <a:pt x="22" y="224"/>
                    </a:lnTo>
                    <a:lnTo>
                      <a:pt x="21" y="223"/>
                    </a:lnTo>
                    <a:lnTo>
                      <a:pt x="19" y="220"/>
                    </a:lnTo>
                    <a:lnTo>
                      <a:pt x="19" y="26"/>
                    </a:lnTo>
                    <a:lnTo>
                      <a:pt x="19" y="26"/>
                    </a:lnTo>
                    <a:lnTo>
                      <a:pt x="21" y="23"/>
                    </a:lnTo>
                    <a:lnTo>
                      <a:pt x="22" y="22"/>
                    </a:lnTo>
                    <a:lnTo>
                      <a:pt x="23" y="20"/>
                    </a:lnTo>
                    <a:lnTo>
                      <a:pt x="25" y="20"/>
                    </a:lnTo>
                    <a:lnTo>
                      <a:pt x="293" y="20"/>
                    </a:lnTo>
                    <a:lnTo>
                      <a:pt x="293" y="20"/>
                    </a:lnTo>
                    <a:lnTo>
                      <a:pt x="295" y="20"/>
                    </a:lnTo>
                    <a:lnTo>
                      <a:pt x="296" y="22"/>
                    </a:lnTo>
                    <a:lnTo>
                      <a:pt x="297" y="23"/>
                    </a:lnTo>
                    <a:lnTo>
                      <a:pt x="299" y="26"/>
                    </a:lnTo>
                    <a:lnTo>
                      <a:pt x="299" y="220"/>
                    </a:lnTo>
                    <a:close/>
                  </a:path>
                </a:pathLst>
              </a:custGeom>
              <a:solidFill>
                <a:srgbClr val="00206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20" name="Freeform 22">
                <a:extLst>
                  <a:ext uri="{FF2B5EF4-FFF2-40B4-BE49-F238E27FC236}">
                    <a16:creationId xmlns:a16="http://schemas.microsoft.com/office/drawing/2014/main" id="{8C633D37-0F73-4DFC-BB85-266FE1943F18}"/>
                  </a:ext>
                </a:extLst>
              </p:cNvPr>
              <p:cNvSpPr>
                <a:spLocks noEditPoints="1"/>
              </p:cNvSpPr>
              <p:nvPr/>
            </p:nvSpPr>
            <p:spPr bwMode="auto">
              <a:xfrm>
                <a:off x="10312108" y="5023201"/>
                <a:ext cx="507925" cy="479284"/>
              </a:xfrm>
              <a:custGeom>
                <a:avLst/>
                <a:gdLst>
                  <a:gd name="T0" fmla="*/ 312 w 658"/>
                  <a:gd name="T1" fmla="*/ 659 h 659"/>
                  <a:gd name="T2" fmla="*/ 262 w 658"/>
                  <a:gd name="T3" fmla="*/ 652 h 659"/>
                  <a:gd name="T4" fmla="*/ 202 w 658"/>
                  <a:gd name="T5" fmla="*/ 634 h 659"/>
                  <a:gd name="T6" fmla="*/ 120 w 658"/>
                  <a:gd name="T7" fmla="*/ 584 h 659"/>
                  <a:gd name="T8" fmla="*/ 56 w 658"/>
                  <a:gd name="T9" fmla="*/ 514 h 659"/>
                  <a:gd name="T10" fmla="*/ 15 w 658"/>
                  <a:gd name="T11" fmla="*/ 428 h 659"/>
                  <a:gd name="T12" fmla="*/ 4 w 658"/>
                  <a:gd name="T13" fmla="*/ 380 h 659"/>
                  <a:gd name="T14" fmla="*/ 0 w 658"/>
                  <a:gd name="T15" fmla="*/ 330 h 659"/>
                  <a:gd name="T16" fmla="*/ 1 w 658"/>
                  <a:gd name="T17" fmla="*/ 296 h 659"/>
                  <a:gd name="T18" fmla="*/ 11 w 658"/>
                  <a:gd name="T19" fmla="*/ 248 h 659"/>
                  <a:gd name="T20" fmla="*/ 40 w 658"/>
                  <a:gd name="T21" fmla="*/ 174 h 659"/>
                  <a:gd name="T22" fmla="*/ 97 w 658"/>
                  <a:gd name="T23" fmla="*/ 97 h 659"/>
                  <a:gd name="T24" fmla="*/ 172 w 658"/>
                  <a:gd name="T25" fmla="*/ 41 h 659"/>
                  <a:gd name="T26" fmla="*/ 247 w 658"/>
                  <a:gd name="T27" fmla="*/ 11 h 659"/>
                  <a:gd name="T28" fmla="*/ 296 w 658"/>
                  <a:gd name="T29" fmla="*/ 3 h 659"/>
                  <a:gd name="T30" fmla="*/ 329 w 658"/>
                  <a:gd name="T31" fmla="*/ 0 h 659"/>
                  <a:gd name="T32" fmla="*/ 379 w 658"/>
                  <a:gd name="T33" fmla="*/ 5 h 659"/>
                  <a:gd name="T34" fmla="*/ 426 w 658"/>
                  <a:gd name="T35" fmla="*/ 15 h 659"/>
                  <a:gd name="T36" fmla="*/ 513 w 658"/>
                  <a:gd name="T37" fmla="*/ 57 h 659"/>
                  <a:gd name="T38" fmla="*/ 583 w 658"/>
                  <a:gd name="T39" fmla="*/ 121 h 659"/>
                  <a:gd name="T40" fmla="*/ 632 w 658"/>
                  <a:gd name="T41" fmla="*/ 202 h 659"/>
                  <a:gd name="T42" fmla="*/ 652 w 658"/>
                  <a:gd name="T43" fmla="*/ 264 h 659"/>
                  <a:gd name="T44" fmla="*/ 657 w 658"/>
                  <a:gd name="T45" fmla="*/ 314 h 659"/>
                  <a:gd name="T46" fmla="*/ 657 w 658"/>
                  <a:gd name="T47" fmla="*/ 347 h 659"/>
                  <a:gd name="T48" fmla="*/ 652 w 658"/>
                  <a:gd name="T49" fmla="*/ 396 h 659"/>
                  <a:gd name="T50" fmla="*/ 632 w 658"/>
                  <a:gd name="T51" fmla="*/ 457 h 659"/>
                  <a:gd name="T52" fmla="*/ 583 w 658"/>
                  <a:gd name="T53" fmla="*/ 539 h 659"/>
                  <a:gd name="T54" fmla="*/ 513 w 658"/>
                  <a:gd name="T55" fmla="*/ 603 h 659"/>
                  <a:gd name="T56" fmla="*/ 426 w 658"/>
                  <a:gd name="T57" fmla="*/ 644 h 659"/>
                  <a:gd name="T58" fmla="*/ 379 w 658"/>
                  <a:gd name="T59" fmla="*/ 655 h 659"/>
                  <a:gd name="T60" fmla="*/ 329 w 658"/>
                  <a:gd name="T61" fmla="*/ 659 h 659"/>
                  <a:gd name="T62" fmla="*/ 329 w 658"/>
                  <a:gd name="T63" fmla="*/ 38 h 659"/>
                  <a:gd name="T64" fmla="*/ 242 w 658"/>
                  <a:gd name="T65" fmla="*/ 52 h 659"/>
                  <a:gd name="T66" fmla="*/ 167 w 658"/>
                  <a:gd name="T67" fmla="*/ 89 h 659"/>
                  <a:gd name="T68" fmla="*/ 105 w 658"/>
                  <a:gd name="T69" fmla="*/ 144 h 659"/>
                  <a:gd name="T70" fmla="*/ 60 w 658"/>
                  <a:gd name="T71" fmla="*/ 217 h 659"/>
                  <a:gd name="T72" fmla="*/ 39 w 658"/>
                  <a:gd name="T73" fmla="*/ 300 h 659"/>
                  <a:gd name="T74" fmla="*/ 39 w 658"/>
                  <a:gd name="T75" fmla="*/ 359 h 659"/>
                  <a:gd name="T76" fmla="*/ 60 w 658"/>
                  <a:gd name="T77" fmla="*/ 444 h 659"/>
                  <a:gd name="T78" fmla="*/ 105 w 658"/>
                  <a:gd name="T79" fmla="*/ 515 h 659"/>
                  <a:gd name="T80" fmla="*/ 167 w 658"/>
                  <a:gd name="T81" fmla="*/ 572 h 659"/>
                  <a:gd name="T82" fmla="*/ 242 w 658"/>
                  <a:gd name="T83" fmla="*/ 608 h 659"/>
                  <a:gd name="T84" fmla="*/ 329 w 658"/>
                  <a:gd name="T85" fmla="*/ 621 h 659"/>
                  <a:gd name="T86" fmla="*/ 387 w 658"/>
                  <a:gd name="T87" fmla="*/ 616 h 659"/>
                  <a:gd name="T88" fmla="*/ 468 w 658"/>
                  <a:gd name="T89" fmla="*/ 586 h 659"/>
                  <a:gd name="T90" fmla="*/ 535 w 658"/>
                  <a:gd name="T91" fmla="*/ 535 h 659"/>
                  <a:gd name="T92" fmla="*/ 585 w 658"/>
                  <a:gd name="T93" fmla="*/ 468 h 659"/>
                  <a:gd name="T94" fmla="*/ 614 w 658"/>
                  <a:gd name="T95" fmla="*/ 389 h 659"/>
                  <a:gd name="T96" fmla="*/ 621 w 658"/>
                  <a:gd name="T97" fmla="*/ 330 h 659"/>
                  <a:gd name="T98" fmla="*/ 607 w 658"/>
                  <a:gd name="T99" fmla="*/ 244 h 659"/>
                  <a:gd name="T100" fmla="*/ 570 w 658"/>
                  <a:gd name="T101" fmla="*/ 167 h 659"/>
                  <a:gd name="T102" fmla="*/ 515 w 658"/>
                  <a:gd name="T103" fmla="*/ 105 h 659"/>
                  <a:gd name="T104" fmla="*/ 442 w 658"/>
                  <a:gd name="T105" fmla="*/ 62 h 659"/>
                  <a:gd name="T106" fmla="*/ 359 w 658"/>
                  <a:gd name="T107" fmla="*/ 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9">
                    <a:moveTo>
                      <a:pt x="329" y="659"/>
                    </a:moveTo>
                    <a:lnTo>
                      <a:pt x="329" y="659"/>
                    </a:lnTo>
                    <a:lnTo>
                      <a:pt x="312" y="659"/>
                    </a:lnTo>
                    <a:lnTo>
                      <a:pt x="296" y="658"/>
                    </a:lnTo>
                    <a:lnTo>
                      <a:pt x="279" y="655"/>
                    </a:lnTo>
                    <a:lnTo>
                      <a:pt x="262" y="652"/>
                    </a:lnTo>
                    <a:lnTo>
                      <a:pt x="247" y="648"/>
                    </a:lnTo>
                    <a:lnTo>
                      <a:pt x="231" y="644"/>
                    </a:lnTo>
                    <a:lnTo>
                      <a:pt x="202" y="634"/>
                    </a:lnTo>
                    <a:lnTo>
                      <a:pt x="172" y="619"/>
                    </a:lnTo>
                    <a:lnTo>
                      <a:pt x="145" y="603"/>
                    </a:lnTo>
                    <a:lnTo>
                      <a:pt x="120" y="584"/>
                    </a:lnTo>
                    <a:lnTo>
                      <a:pt x="97" y="562"/>
                    </a:lnTo>
                    <a:lnTo>
                      <a:pt x="75" y="539"/>
                    </a:lnTo>
                    <a:lnTo>
                      <a:pt x="56" y="514"/>
                    </a:lnTo>
                    <a:lnTo>
                      <a:pt x="40" y="487"/>
                    </a:lnTo>
                    <a:lnTo>
                      <a:pt x="25" y="457"/>
                    </a:lnTo>
                    <a:lnTo>
                      <a:pt x="15" y="428"/>
                    </a:lnTo>
                    <a:lnTo>
                      <a:pt x="11" y="412"/>
                    </a:lnTo>
                    <a:lnTo>
                      <a:pt x="7" y="396"/>
                    </a:lnTo>
                    <a:lnTo>
                      <a:pt x="4" y="380"/>
                    </a:lnTo>
                    <a:lnTo>
                      <a:pt x="1" y="363"/>
                    </a:lnTo>
                    <a:lnTo>
                      <a:pt x="0" y="347"/>
                    </a:lnTo>
                    <a:lnTo>
                      <a:pt x="0" y="330"/>
                    </a:lnTo>
                    <a:lnTo>
                      <a:pt x="0" y="330"/>
                    </a:lnTo>
                    <a:lnTo>
                      <a:pt x="0" y="314"/>
                    </a:lnTo>
                    <a:lnTo>
                      <a:pt x="1" y="296"/>
                    </a:lnTo>
                    <a:lnTo>
                      <a:pt x="4" y="280"/>
                    </a:lnTo>
                    <a:lnTo>
                      <a:pt x="7" y="264"/>
                    </a:lnTo>
                    <a:lnTo>
                      <a:pt x="11" y="248"/>
                    </a:lnTo>
                    <a:lnTo>
                      <a:pt x="15" y="233"/>
                    </a:lnTo>
                    <a:lnTo>
                      <a:pt x="25" y="202"/>
                    </a:lnTo>
                    <a:lnTo>
                      <a:pt x="40" y="174"/>
                    </a:lnTo>
                    <a:lnTo>
                      <a:pt x="56" y="146"/>
                    </a:lnTo>
                    <a:lnTo>
                      <a:pt x="75" y="121"/>
                    </a:lnTo>
                    <a:lnTo>
                      <a:pt x="97" y="97"/>
                    </a:lnTo>
                    <a:lnTo>
                      <a:pt x="120" y="76"/>
                    </a:lnTo>
                    <a:lnTo>
                      <a:pt x="145" y="57"/>
                    </a:lnTo>
                    <a:lnTo>
                      <a:pt x="172" y="41"/>
                    </a:lnTo>
                    <a:lnTo>
                      <a:pt x="202" y="27"/>
                    </a:lnTo>
                    <a:lnTo>
                      <a:pt x="231" y="15"/>
                    </a:lnTo>
                    <a:lnTo>
                      <a:pt x="247" y="11"/>
                    </a:lnTo>
                    <a:lnTo>
                      <a:pt x="262" y="7"/>
                    </a:lnTo>
                    <a:lnTo>
                      <a:pt x="279" y="5"/>
                    </a:lnTo>
                    <a:lnTo>
                      <a:pt x="296" y="3"/>
                    </a:lnTo>
                    <a:lnTo>
                      <a:pt x="312" y="2"/>
                    </a:lnTo>
                    <a:lnTo>
                      <a:pt x="329" y="0"/>
                    </a:lnTo>
                    <a:lnTo>
                      <a:pt x="329" y="0"/>
                    </a:lnTo>
                    <a:lnTo>
                      <a:pt x="345" y="2"/>
                    </a:lnTo>
                    <a:lnTo>
                      <a:pt x="363" y="3"/>
                    </a:lnTo>
                    <a:lnTo>
                      <a:pt x="379" y="5"/>
                    </a:lnTo>
                    <a:lnTo>
                      <a:pt x="395" y="7"/>
                    </a:lnTo>
                    <a:lnTo>
                      <a:pt x="411" y="11"/>
                    </a:lnTo>
                    <a:lnTo>
                      <a:pt x="426" y="15"/>
                    </a:lnTo>
                    <a:lnTo>
                      <a:pt x="457" y="27"/>
                    </a:lnTo>
                    <a:lnTo>
                      <a:pt x="485" y="41"/>
                    </a:lnTo>
                    <a:lnTo>
                      <a:pt x="513" y="57"/>
                    </a:lnTo>
                    <a:lnTo>
                      <a:pt x="538" y="76"/>
                    </a:lnTo>
                    <a:lnTo>
                      <a:pt x="562" y="97"/>
                    </a:lnTo>
                    <a:lnTo>
                      <a:pt x="583" y="121"/>
                    </a:lnTo>
                    <a:lnTo>
                      <a:pt x="602" y="146"/>
                    </a:lnTo>
                    <a:lnTo>
                      <a:pt x="618" y="174"/>
                    </a:lnTo>
                    <a:lnTo>
                      <a:pt x="632" y="202"/>
                    </a:lnTo>
                    <a:lnTo>
                      <a:pt x="644" y="233"/>
                    </a:lnTo>
                    <a:lnTo>
                      <a:pt x="648" y="248"/>
                    </a:lnTo>
                    <a:lnTo>
                      <a:pt x="652" y="264"/>
                    </a:lnTo>
                    <a:lnTo>
                      <a:pt x="654" y="280"/>
                    </a:lnTo>
                    <a:lnTo>
                      <a:pt x="656" y="296"/>
                    </a:lnTo>
                    <a:lnTo>
                      <a:pt x="657" y="314"/>
                    </a:lnTo>
                    <a:lnTo>
                      <a:pt x="658" y="330"/>
                    </a:lnTo>
                    <a:lnTo>
                      <a:pt x="658" y="330"/>
                    </a:lnTo>
                    <a:lnTo>
                      <a:pt x="657" y="347"/>
                    </a:lnTo>
                    <a:lnTo>
                      <a:pt x="656" y="363"/>
                    </a:lnTo>
                    <a:lnTo>
                      <a:pt x="654" y="380"/>
                    </a:lnTo>
                    <a:lnTo>
                      <a:pt x="652" y="396"/>
                    </a:lnTo>
                    <a:lnTo>
                      <a:pt x="648" y="412"/>
                    </a:lnTo>
                    <a:lnTo>
                      <a:pt x="644" y="428"/>
                    </a:lnTo>
                    <a:lnTo>
                      <a:pt x="632" y="457"/>
                    </a:lnTo>
                    <a:lnTo>
                      <a:pt x="618" y="487"/>
                    </a:lnTo>
                    <a:lnTo>
                      <a:pt x="602" y="514"/>
                    </a:lnTo>
                    <a:lnTo>
                      <a:pt x="583" y="539"/>
                    </a:lnTo>
                    <a:lnTo>
                      <a:pt x="562" y="562"/>
                    </a:lnTo>
                    <a:lnTo>
                      <a:pt x="538" y="584"/>
                    </a:lnTo>
                    <a:lnTo>
                      <a:pt x="513" y="603"/>
                    </a:lnTo>
                    <a:lnTo>
                      <a:pt x="485" y="619"/>
                    </a:lnTo>
                    <a:lnTo>
                      <a:pt x="457" y="634"/>
                    </a:lnTo>
                    <a:lnTo>
                      <a:pt x="426" y="644"/>
                    </a:lnTo>
                    <a:lnTo>
                      <a:pt x="411" y="648"/>
                    </a:lnTo>
                    <a:lnTo>
                      <a:pt x="395" y="652"/>
                    </a:lnTo>
                    <a:lnTo>
                      <a:pt x="379" y="655"/>
                    </a:lnTo>
                    <a:lnTo>
                      <a:pt x="363" y="658"/>
                    </a:lnTo>
                    <a:lnTo>
                      <a:pt x="345" y="659"/>
                    </a:lnTo>
                    <a:lnTo>
                      <a:pt x="329" y="659"/>
                    </a:lnTo>
                    <a:lnTo>
                      <a:pt x="329" y="659"/>
                    </a:lnTo>
                    <a:close/>
                    <a:moveTo>
                      <a:pt x="329" y="38"/>
                    </a:moveTo>
                    <a:lnTo>
                      <a:pt x="329" y="38"/>
                    </a:lnTo>
                    <a:lnTo>
                      <a:pt x="300" y="41"/>
                    </a:lnTo>
                    <a:lnTo>
                      <a:pt x="270" y="45"/>
                    </a:lnTo>
                    <a:lnTo>
                      <a:pt x="242" y="52"/>
                    </a:lnTo>
                    <a:lnTo>
                      <a:pt x="215" y="62"/>
                    </a:lnTo>
                    <a:lnTo>
                      <a:pt x="191" y="74"/>
                    </a:lnTo>
                    <a:lnTo>
                      <a:pt x="167" y="89"/>
                    </a:lnTo>
                    <a:lnTo>
                      <a:pt x="144" y="105"/>
                    </a:lnTo>
                    <a:lnTo>
                      <a:pt x="124" y="124"/>
                    </a:lnTo>
                    <a:lnTo>
                      <a:pt x="105" y="144"/>
                    </a:lnTo>
                    <a:lnTo>
                      <a:pt x="87" y="167"/>
                    </a:lnTo>
                    <a:lnTo>
                      <a:pt x="73" y="191"/>
                    </a:lnTo>
                    <a:lnTo>
                      <a:pt x="60" y="217"/>
                    </a:lnTo>
                    <a:lnTo>
                      <a:pt x="51" y="244"/>
                    </a:lnTo>
                    <a:lnTo>
                      <a:pt x="43" y="272"/>
                    </a:lnTo>
                    <a:lnTo>
                      <a:pt x="39" y="300"/>
                    </a:lnTo>
                    <a:lnTo>
                      <a:pt x="38" y="330"/>
                    </a:lnTo>
                    <a:lnTo>
                      <a:pt x="38" y="330"/>
                    </a:lnTo>
                    <a:lnTo>
                      <a:pt x="39" y="359"/>
                    </a:lnTo>
                    <a:lnTo>
                      <a:pt x="43" y="389"/>
                    </a:lnTo>
                    <a:lnTo>
                      <a:pt x="51" y="417"/>
                    </a:lnTo>
                    <a:lnTo>
                      <a:pt x="60" y="444"/>
                    </a:lnTo>
                    <a:lnTo>
                      <a:pt x="73" y="468"/>
                    </a:lnTo>
                    <a:lnTo>
                      <a:pt x="87" y="492"/>
                    </a:lnTo>
                    <a:lnTo>
                      <a:pt x="105" y="515"/>
                    </a:lnTo>
                    <a:lnTo>
                      <a:pt x="124" y="535"/>
                    </a:lnTo>
                    <a:lnTo>
                      <a:pt x="144" y="554"/>
                    </a:lnTo>
                    <a:lnTo>
                      <a:pt x="167" y="572"/>
                    </a:lnTo>
                    <a:lnTo>
                      <a:pt x="191" y="586"/>
                    </a:lnTo>
                    <a:lnTo>
                      <a:pt x="215" y="599"/>
                    </a:lnTo>
                    <a:lnTo>
                      <a:pt x="242" y="608"/>
                    </a:lnTo>
                    <a:lnTo>
                      <a:pt x="270" y="616"/>
                    </a:lnTo>
                    <a:lnTo>
                      <a:pt x="300" y="620"/>
                    </a:lnTo>
                    <a:lnTo>
                      <a:pt x="329" y="621"/>
                    </a:lnTo>
                    <a:lnTo>
                      <a:pt x="329" y="621"/>
                    </a:lnTo>
                    <a:lnTo>
                      <a:pt x="359" y="620"/>
                    </a:lnTo>
                    <a:lnTo>
                      <a:pt x="387" y="616"/>
                    </a:lnTo>
                    <a:lnTo>
                      <a:pt x="415" y="608"/>
                    </a:lnTo>
                    <a:lnTo>
                      <a:pt x="442" y="599"/>
                    </a:lnTo>
                    <a:lnTo>
                      <a:pt x="468" y="586"/>
                    </a:lnTo>
                    <a:lnTo>
                      <a:pt x="492" y="572"/>
                    </a:lnTo>
                    <a:lnTo>
                      <a:pt x="515" y="554"/>
                    </a:lnTo>
                    <a:lnTo>
                      <a:pt x="535" y="535"/>
                    </a:lnTo>
                    <a:lnTo>
                      <a:pt x="554" y="515"/>
                    </a:lnTo>
                    <a:lnTo>
                      <a:pt x="570" y="492"/>
                    </a:lnTo>
                    <a:lnTo>
                      <a:pt x="585" y="468"/>
                    </a:lnTo>
                    <a:lnTo>
                      <a:pt x="597" y="444"/>
                    </a:lnTo>
                    <a:lnTo>
                      <a:pt x="607" y="417"/>
                    </a:lnTo>
                    <a:lnTo>
                      <a:pt x="614" y="389"/>
                    </a:lnTo>
                    <a:lnTo>
                      <a:pt x="618" y="359"/>
                    </a:lnTo>
                    <a:lnTo>
                      <a:pt x="621" y="330"/>
                    </a:lnTo>
                    <a:lnTo>
                      <a:pt x="621" y="330"/>
                    </a:lnTo>
                    <a:lnTo>
                      <a:pt x="618" y="300"/>
                    </a:lnTo>
                    <a:lnTo>
                      <a:pt x="614" y="272"/>
                    </a:lnTo>
                    <a:lnTo>
                      <a:pt x="607" y="244"/>
                    </a:lnTo>
                    <a:lnTo>
                      <a:pt x="597" y="217"/>
                    </a:lnTo>
                    <a:lnTo>
                      <a:pt x="585" y="191"/>
                    </a:lnTo>
                    <a:lnTo>
                      <a:pt x="570" y="167"/>
                    </a:lnTo>
                    <a:lnTo>
                      <a:pt x="554" y="144"/>
                    </a:lnTo>
                    <a:lnTo>
                      <a:pt x="535" y="124"/>
                    </a:lnTo>
                    <a:lnTo>
                      <a:pt x="515" y="105"/>
                    </a:lnTo>
                    <a:lnTo>
                      <a:pt x="492" y="89"/>
                    </a:lnTo>
                    <a:lnTo>
                      <a:pt x="468" y="74"/>
                    </a:lnTo>
                    <a:lnTo>
                      <a:pt x="442" y="62"/>
                    </a:lnTo>
                    <a:lnTo>
                      <a:pt x="415" y="52"/>
                    </a:lnTo>
                    <a:lnTo>
                      <a:pt x="387" y="45"/>
                    </a:lnTo>
                    <a:lnTo>
                      <a:pt x="359" y="41"/>
                    </a:lnTo>
                    <a:lnTo>
                      <a:pt x="329" y="38"/>
                    </a:lnTo>
                    <a:lnTo>
                      <a:pt x="329" y="38"/>
                    </a:lnTo>
                    <a:close/>
                  </a:path>
                </a:pathLst>
              </a:custGeom>
              <a:solidFill>
                <a:srgbClr val="00206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charset="0"/>
                  <a:ea typeface="+mn-ea"/>
                  <a:cs typeface="Arial" charset="0"/>
                </a:endParaRPr>
              </a:p>
            </p:txBody>
          </p:sp>
          <p:sp>
            <p:nvSpPr>
              <p:cNvPr id="121" name="Freeform 138">
                <a:extLst>
                  <a:ext uri="{FF2B5EF4-FFF2-40B4-BE49-F238E27FC236}">
                    <a16:creationId xmlns:a16="http://schemas.microsoft.com/office/drawing/2014/main" id="{EF4D1614-B93A-4D03-8556-5B752EDEC1B1}"/>
                  </a:ext>
                </a:extLst>
              </p:cNvPr>
              <p:cNvSpPr>
                <a:spLocks/>
              </p:cNvSpPr>
              <p:nvPr/>
            </p:nvSpPr>
            <p:spPr bwMode="auto">
              <a:xfrm>
                <a:off x="10500457" y="5127772"/>
                <a:ext cx="131227" cy="153952"/>
              </a:xfrm>
              <a:custGeom>
                <a:avLst/>
                <a:gdLst>
                  <a:gd name="T0" fmla="*/ 84 w 169"/>
                  <a:gd name="T1" fmla="*/ 213 h 213"/>
                  <a:gd name="T2" fmla="*/ 84 w 169"/>
                  <a:gd name="T3" fmla="*/ 213 h 213"/>
                  <a:gd name="T4" fmla="*/ 92 w 169"/>
                  <a:gd name="T5" fmla="*/ 211 h 213"/>
                  <a:gd name="T6" fmla="*/ 100 w 169"/>
                  <a:gd name="T7" fmla="*/ 211 h 213"/>
                  <a:gd name="T8" fmla="*/ 108 w 169"/>
                  <a:gd name="T9" fmla="*/ 209 h 213"/>
                  <a:gd name="T10" fmla="*/ 116 w 169"/>
                  <a:gd name="T11" fmla="*/ 206 h 213"/>
                  <a:gd name="T12" fmla="*/ 131 w 169"/>
                  <a:gd name="T13" fmla="*/ 198 h 213"/>
                  <a:gd name="T14" fmla="*/ 143 w 169"/>
                  <a:gd name="T15" fmla="*/ 187 h 213"/>
                  <a:gd name="T16" fmla="*/ 154 w 169"/>
                  <a:gd name="T17" fmla="*/ 175 h 213"/>
                  <a:gd name="T18" fmla="*/ 162 w 169"/>
                  <a:gd name="T19" fmla="*/ 160 h 213"/>
                  <a:gd name="T20" fmla="*/ 165 w 169"/>
                  <a:gd name="T21" fmla="*/ 154 h 213"/>
                  <a:gd name="T22" fmla="*/ 166 w 169"/>
                  <a:gd name="T23" fmla="*/ 144 h 213"/>
                  <a:gd name="T24" fmla="*/ 168 w 169"/>
                  <a:gd name="T25" fmla="*/ 136 h 213"/>
                  <a:gd name="T26" fmla="*/ 169 w 169"/>
                  <a:gd name="T27" fmla="*/ 128 h 213"/>
                  <a:gd name="T28" fmla="*/ 169 w 169"/>
                  <a:gd name="T29" fmla="*/ 85 h 213"/>
                  <a:gd name="T30" fmla="*/ 169 w 169"/>
                  <a:gd name="T31" fmla="*/ 85 h 213"/>
                  <a:gd name="T32" fmla="*/ 168 w 169"/>
                  <a:gd name="T33" fmla="*/ 77 h 213"/>
                  <a:gd name="T34" fmla="*/ 166 w 169"/>
                  <a:gd name="T35" fmla="*/ 69 h 213"/>
                  <a:gd name="T36" fmla="*/ 165 w 169"/>
                  <a:gd name="T37" fmla="*/ 61 h 213"/>
                  <a:gd name="T38" fmla="*/ 162 w 169"/>
                  <a:gd name="T39" fmla="*/ 53 h 213"/>
                  <a:gd name="T40" fmla="*/ 154 w 169"/>
                  <a:gd name="T41" fmla="*/ 38 h 213"/>
                  <a:gd name="T42" fmla="*/ 143 w 169"/>
                  <a:gd name="T43" fmla="*/ 26 h 213"/>
                  <a:gd name="T44" fmla="*/ 131 w 169"/>
                  <a:gd name="T45" fmla="*/ 15 h 213"/>
                  <a:gd name="T46" fmla="*/ 116 w 169"/>
                  <a:gd name="T47" fmla="*/ 7 h 213"/>
                  <a:gd name="T48" fmla="*/ 108 w 169"/>
                  <a:gd name="T49" fmla="*/ 4 h 213"/>
                  <a:gd name="T50" fmla="*/ 100 w 169"/>
                  <a:gd name="T51" fmla="*/ 3 h 213"/>
                  <a:gd name="T52" fmla="*/ 92 w 169"/>
                  <a:gd name="T53" fmla="*/ 2 h 213"/>
                  <a:gd name="T54" fmla="*/ 84 w 169"/>
                  <a:gd name="T55" fmla="*/ 0 h 213"/>
                  <a:gd name="T56" fmla="*/ 84 w 169"/>
                  <a:gd name="T57" fmla="*/ 0 h 213"/>
                  <a:gd name="T58" fmla="*/ 75 w 169"/>
                  <a:gd name="T59" fmla="*/ 2 h 213"/>
                  <a:gd name="T60" fmla="*/ 67 w 169"/>
                  <a:gd name="T61" fmla="*/ 3 h 213"/>
                  <a:gd name="T62" fmla="*/ 59 w 169"/>
                  <a:gd name="T63" fmla="*/ 4 h 213"/>
                  <a:gd name="T64" fmla="*/ 51 w 169"/>
                  <a:gd name="T65" fmla="*/ 7 h 213"/>
                  <a:gd name="T66" fmla="*/ 37 w 169"/>
                  <a:gd name="T67" fmla="*/ 15 h 213"/>
                  <a:gd name="T68" fmla="*/ 24 w 169"/>
                  <a:gd name="T69" fmla="*/ 26 h 213"/>
                  <a:gd name="T70" fmla="*/ 14 w 169"/>
                  <a:gd name="T71" fmla="*/ 38 h 213"/>
                  <a:gd name="T72" fmla="*/ 6 w 169"/>
                  <a:gd name="T73" fmla="*/ 53 h 213"/>
                  <a:gd name="T74" fmla="*/ 4 w 169"/>
                  <a:gd name="T75" fmla="*/ 61 h 213"/>
                  <a:gd name="T76" fmla="*/ 1 w 169"/>
                  <a:gd name="T77" fmla="*/ 69 h 213"/>
                  <a:gd name="T78" fmla="*/ 0 w 169"/>
                  <a:gd name="T79" fmla="*/ 77 h 213"/>
                  <a:gd name="T80" fmla="*/ 0 w 169"/>
                  <a:gd name="T81" fmla="*/ 85 h 213"/>
                  <a:gd name="T82" fmla="*/ 0 w 169"/>
                  <a:gd name="T83" fmla="*/ 128 h 213"/>
                  <a:gd name="T84" fmla="*/ 0 w 169"/>
                  <a:gd name="T85" fmla="*/ 128 h 213"/>
                  <a:gd name="T86" fmla="*/ 0 w 169"/>
                  <a:gd name="T87" fmla="*/ 136 h 213"/>
                  <a:gd name="T88" fmla="*/ 1 w 169"/>
                  <a:gd name="T89" fmla="*/ 144 h 213"/>
                  <a:gd name="T90" fmla="*/ 4 w 169"/>
                  <a:gd name="T91" fmla="*/ 154 h 213"/>
                  <a:gd name="T92" fmla="*/ 6 w 169"/>
                  <a:gd name="T93" fmla="*/ 160 h 213"/>
                  <a:gd name="T94" fmla="*/ 14 w 169"/>
                  <a:gd name="T95" fmla="*/ 175 h 213"/>
                  <a:gd name="T96" fmla="*/ 24 w 169"/>
                  <a:gd name="T97" fmla="*/ 187 h 213"/>
                  <a:gd name="T98" fmla="*/ 37 w 169"/>
                  <a:gd name="T99" fmla="*/ 198 h 213"/>
                  <a:gd name="T100" fmla="*/ 51 w 169"/>
                  <a:gd name="T101" fmla="*/ 206 h 213"/>
                  <a:gd name="T102" fmla="*/ 59 w 169"/>
                  <a:gd name="T103" fmla="*/ 209 h 213"/>
                  <a:gd name="T104" fmla="*/ 67 w 169"/>
                  <a:gd name="T105" fmla="*/ 211 h 213"/>
                  <a:gd name="T106" fmla="*/ 75 w 169"/>
                  <a:gd name="T107" fmla="*/ 211 h 213"/>
                  <a:gd name="T108" fmla="*/ 84 w 169"/>
                  <a:gd name="T109" fmla="*/ 213 h 213"/>
                  <a:gd name="T110" fmla="*/ 84 w 169"/>
                  <a:gd name="T111"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213">
                    <a:moveTo>
                      <a:pt x="84" y="213"/>
                    </a:moveTo>
                    <a:lnTo>
                      <a:pt x="84" y="213"/>
                    </a:lnTo>
                    <a:lnTo>
                      <a:pt x="92" y="211"/>
                    </a:lnTo>
                    <a:lnTo>
                      <a:pt x="100" y="211"/>
                    </a:lnTo>
                    <a:lnTo>
                      <a:pt x="108" y="209"/>
                    </a:lnTo>
                    <a:lnTo>
                      <a:pt x="116" y="206"/>
                    </a:lnTo>
                    <a:lnTo>
                      <a:pt x="131" y="198"/>
                    </a:lnTo>
                    <a:lnTo>
                      <a:pt x="143" y="187"/>
                    </a:lnTo>
                    <a:lnTo>
                      <a:pt x="154" y="175"/>
                    </a:lnTo>
                    <a:lnTo>
                      <a:pt x="162" y="160"/>
                    </a:lnTo>
                    <a:lnTo>
                      <a:pt x="165" y="154"/>
                    </a:lnTo>
                    <a:lnTo>
                      <a:pt x="166" y="144"/>
                    </a:lnTo>
                    <a:lnTo>
                      <a:pt x="168" y="136"/>
                    </a:lnTo>
                    <a:lnTo>
                      <a:pt x="169" y="128"/>
                    </a:lnTo>
                    <a:lnTo>
                      <a:pt x="169" y="85"/>
                    </a:lnTo>
                    <a:lnTo>
                      <a:pt x="169" y="85"/>
                    </a:lnTo>
                    <a:lnTo>
                      <a:pt x="168" y="77"/>
                    </a:lnTo>
                    <a:lnTo>
                      <a:pt x="166" y="69"/>
                    </a:lnTo>
                    <a:lnTo>
                      <a:pt x="165" y="61"/>
                    </a:lnTo>
                    <a:lnTo>
                      <a:pt x="162" y="53"/>
                    </a:lnTo>
                    <a:lnTo>
                      <a:pt x="154" y="38"/>
                    </a:lnTo>
                    <a:lnTo>
                      <a:pt x="143" y="26"/>
                    </a:lnTo>
                    <a:lnTo>
                      <a:pt x="131" y="15"/>
                    </a:lnTo>
                    <a:lnTo>
                      <a:pt x="116" y="7"/>
                    </a:lnTo>
                    <a:lnTo>
                      <a:pt x="108" y="4"/>
                    </a:lnTo>
                    <a:lnTo>
                      <a:pt x="100" y="3"/>
                    </a:lnTo>
                    <a:lnTo>
                      <a:pt x="92" y="2"/>
                    </a:lnTo>
                    <a:lnTo>
                      <a:pt x="84" y="0"/>
                    </a:lnTo>
                    <a:lnTo>
                      <a:pt x="84" y="0"/>
                    </a:lnTo>
                    <a:lnTo>
                      <a:pt x="75" y="2"/>
                    </a:lnTo>
                    <a:lnTo>
                      <a:pt x="67" y="3"/>
                    </a:lnTo>
                    <a:lnTo>
                      <a:pt x="59" y="4"/>
                    </a:lnTo>
                    <a:lnTo>
                      <a:pt x="51" y="7"/>
                    </a:lnTo>
                    <a:lnTo>
                      <a:pt x="37" y="15"/>
                    </a:lnTo>
                    <a:lnTo>
                      <a:pt x="24" y="26"/>
                    </a:lnTo>
                    <a:lnTo>
                      <a:pt x="14" y="38"/>
                    </a:lnTo>
                    <a:lnTo>
                      <a:pt x="6" y="53"/>
                    </a:lnTo>
                    <a:lnTo>
                      <a:pt x="4" y="61"/>
                    </a:lnTo>
                    <a:lnTo>
                      <a:pt x="1" y="69"/>
                    </a:lnTo>
                    <a:lnTo>
                      <a:pt x="0" y="77"/>
                    </a:lnTo>
                    <a:lnTo>
                      <a:pt x="0" y="85"/>
                    </a:lnTo>
                    <a:lnTo>
                      <a:pt x="0" y="128"/>
                    </a:lnTo>
                    <a:lnTo>
                      <a:pt x="0" y="128"/>
                    </a:lnTo>
                    <a:lnTo>
                      <a:pt x="0" y="136"/>
                    </a:lnTo>
                    <a:lnTo>
                      <a:pt x="1" y="144"/>
                    </a:lnTo>
                    <a:lnTo>
                      <a:pt x="4" y="154"/>
                    </a:lnTo>
                    <a:lnTo>
                      <a:pt x="6" y="160"/>
                    </a:lnTo>
                    <a:lnTo>
                      <a:pt x="14" y="175"/>
                    </a:lnTo>
                    <a:lnTo>
                      <a:pt x="24" y="187"/>
                    </a:lnTo>
                    <a:lnTo>
                      <a:pt x="37" y="198"/>
                    </a:lnTo>
                    <a:lnTo>
                      <a:pt x="51" y="206"/>
                    </a:lnTo>
                    <a:lnTo>
                      <a:pt x="59" y="209"/>
                    </a:lnTo>
                    <a:lnTo>
                      <a:pt x="67" y="211"/>
                    </a:lnTo>
                    <a:lnTo>
                      <a:pt x="75" y="211"/>
                    </a:lnTo>
                    <a:lnTo>
                      <a:pt x="84" y="213"/>
                    </a:lnTo>
                    <a:lnTo>
                      <a:pt x="84" y="213"/>
                    </a:lnTo>
                    <a:close/>
                  </a:path>
                </a:pathLst>
              </a:custGeom>
              <a:solidFill>
                <a:srgbClr val="00206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charset="0"/>
                  <a:ea typeface="+mn-ea"/>
                  <a:cs typeface="Arial" charset="0"/>
                </a:endParaRPr>
              </a:p>
            </p:txBody>
          </p:sp>
          <p:sp>
            <p:nvSpPr>
              <p:cNvPr id="122" name="Freeform 139">
                <a:extLst>
                  <a:ext uri="{FF2B5EF4-FFF2-40B4-BE49-F238E27FC236}">
                    <a16:creationId xmlns:a16="http://schemas.microsoft.com/office/drawing/2014/main" id="{34FBFDFD-DAD9-48E9-BDC0-86A4191A3695}"/>
                  </a:ext>
                </a:extLst>
              </p:cNvPr>
              <p:cNvSpPr>
                <a:spLocks/>
              </p:cNvSpPr>
              <p:nvPr/>
            </p:nvSpPr>
            <p:spPr bwMode="auto">
              <a:xfrm>
                <a:off x="10443335" y="5281724"/>
                <a:ext cx="243927" cy="92952"/>
              </a:xfrm>
              <a:custGeom>
                <a:avLst/>
                <a:gdLst>
                  <a:gd name="T0" fmla="*/ 216 w 315"/>
                  <a:gd name="T1" fmla="*/ 0 h 128"/>
                  <a:gd name="T2" fmla="*/ 216 w 315"/>
                  <a:gd name="T3" fmla="*/ 0 h 128"/>
                  <a:gd name="T4" fmla="*/ 204 w 315"/>
                  <a:gd name="T5" fmla="*/ 8 h 128"/>
                  <a:gd name="T6" fmla="*/ 189 w 315"/>
                  <a:gd name="T7" fmla="*/ 15 h 128"/>
                  <a:gd name="T8" fmla="*/ 174 w 315"/>
                  <a:gd name="T9" fmla="*/ 19 h 128"/>
                  <a:gd name="T10" fmla="*/ 158 w 315"/>
                  <a:gd name="T11" fmla="*/ 20 h 128"/>
                  <a:gd name="T12" fmla="*/ 158 w 315"/>
                  <a:gd name="T13" fmla="*/ 20 h 128"/>
                  <a:gd name="T14" fmla="*/ 142 w 315"/>
                  <a:gd name="T15" fmla="*/ 19 h 128"/>
                  <a:gd name="T16" fmla="*/ 126 w 315"/>
                  <a:gd name="T17" fmla="*/ 15 h 128"/>
                  <a:gd name="T18" fmla="*/ 113 w 315"/>
                  <a:gd name="T19" fmla="*/ 8 h 128"/>
                  <a:gd name="T20" fmla="*/ 99 w 315"/>
                  <a:gd name="T21" fmla="*/ 0 h 128"/>
                  <a:gd name="T22" fmla="*/ 99 w 315"/>
                  <a:gd name="T23" fmla="*/ 0 h 128"/>
                  <a:gd name="T24" fmla="*/ 90 w 315"/>
                  <a:gd name="T25" fmla="*/ 3 h 128"/>
                  <a:gd name="T26" fmla="*/ 80 w 315"/>
                  <a:gd name="T27" fmla="*/ 6 h 128"/>
                  <a:gd name="T28" fmla="*/ 71 w 315"/>
                  <a:gd name="T29" fmla="*/ 10 h 128"/>
                  <a:gd name="T30" fmla="*/ 63 w 315"/>
                  <a:gd name="T31" fmla="*/ 14 h 128"/>
                  <a:gd name="T32" fmla="*/ 53 w 315"/>
                  <a:gd name="T33" fmla="*/ 20 h 128"/>
                  <a:gd name="T34" fmla="*/ 47 w 315"/>
                  <a:gd name="T35" fmla="*/ 26 h 128"/>
                  <a:gd name="T36" fmla="*/ 39 w 315"/>
                  <a:gd name="T37" fmla="*/ 34 h 128"/>
                  <a:gd name="T38" fmla="*/ 32 w 315"/>
                  <a:gd name="T39" fmla="*/ 41 h 128"/>
                  <a:gd name="T40" fmla="*/ 20 w 315"/>
                  <a:gd name="T41" fmla="*/ 58 h 128"/>
                  <a:gd name="T42" fmla="*/ 10 w 315"/>
                  <a:gd name="T43" fmla="*/ 77 h 128"/>
                  <a:gd name="T44" fmla="*/ 4 w 315"/>
                  <a:gd name="T45" fmla="*/ 97 h 128"/>
                  <a:gd name="T46" fmla="*/ 1 w 315"/>
                  <a:gd name="T47" fmla="*/ 106 h 128"/>
                  <a:gd name="T48" fmla="*/ 0 w 315"/>
                  <a:gd name="T49" fmla="*/ 116 h 128"/>
                  <a:gd name="T50" fmla="*/ 0 w 315"/>
                  <a:gd name="T51" fmla="*/ 116 h 128"/>
                  <a:gd name="T52" fmla="*/ 0 w 315"/>
                  <a:gd name="T53" fmla="*/ 121 h 128"/>
                  <a:gd name="T54" fmla="*/ 2 w 315"/>
                  <a:gd name="T55" fmla="*/ 124 h 128"/>
                  <a:gd name="T56" fmla="*/ 6 w 315"/>
                  <a:gd name="T57" fmla="*/ 127 h 128"/>
                  <a:gd name="T58" fmla="*/ 10 w 315"/>
                  <a:gd name="T59" fmla="*/ 128 h 128"/>
                  <a:gd name="T60" fmla="*/ 306 w 315"/>
                  <a:gd name="T61" fmla="*/ 128 h 128"/>
                  <a:gd name="T62" fmla="*/ 306 w 315"/>
                  <a:gd name="T63" fmla="*/ 128 h 128"/>
                  <a:gd name="T64" fmla="*/ 310 w 315"/>
                  <a:gd name="T65" fmla="*/ 127 h 128"/>
                  <a:gd name="T66" fmla="*/ 313 w 315"/>
                  <a:gd name="T67" fmla="*/ 124 h 128"/>
                  <a:gd name="T68" fmla="*/ 315 w 315"/>
                  <a:gd name="T69" fmla="*/ 121 h 128"/>
                  <a:gd name="T70" fmla="*/ 315 w 315"/>
                  <a:gd name="T71" fmla="*/ 116 h 128"/>
                  <a:gd name="T72" fmla="*/ 315 w 315"/>
                  <a:gd name="T73" fmla="*/ 116 h 128"/>
                  <a:gd name="T74" fmla="*/ 314 w 315"/>
                  <a:gd name="T75" fmla="*/ 106 h 128"/>
                  <a:gd name="T76" fmla="*/ 313 w 315"/>
                  <a:gd name="T77" fmla="*/ 97 h 128"/>
                  <a:gd name="T78" fmla="*/ 306 w 315"/>
                  <a:gd name="T79" fmla="*/ 77 h 128"/>
                  <a:gd name="T80" fmla="*/ 297 w 315"/>
                  <a:gd name="T81" fmla="*/ 58 h 128"/>
                  <a:gd name="T82" fmla="*/ 285 w 315"/>
                  <a:gd name="T83" fmla="*/ 41 h 128"/>
                  <a:gd name="T84" fmla="*/ 276 w 315"/>
                  <a:gd name="T85" fmla="*/ 34 h 128"/>
                  <a:gd name="T86" fmla="*/ 270 w 315"/>
                  <a:gd name="T87" fmla="*/ 26 h 128"/>
                  <a:gd name="T88" fmla="*/ 262 w 315"/>
                  <a:gd name="T89" fmla="*/ 20 h 128"/>
                  <a:gd name="T90" fmla="*/ 254 w 315"/>
                  <a:gd name="T91" fmla="*/ 14 h 128"/>
                  <a:gd name="T92" fmla="*/ 244 w 315"/>
                  <a:gd name="T93" fmla="*/ 10 h 128"/>
                  <a:gd name="T94" fmla="*/ 235 w 315"/>
                  <a:gd name="T95" fmla="*/ 6 h 128"/>
                  <a:gd name="T96" fmla="*/ 225 w 315"/>
                  <a:gd name="T97" fmla="*/ 3 h 128"/>
                  <a:gd name="T98" fmla="*/ 216 w 315"/>
                  <a:gd name="T99" fmla="*/ 0 h 128"/>
                  <a:gd name="T100" fmla="*/ 216 w 315"/>
                  <a:gd name="T10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5" h="128">
                    <a:moveTo>
                      <a:pt x="216" y="0"/>
                    </a:moveTo>
                    <a:lnTo>
                      <a:pt x="216" y="0"/>
                    </a:lnTo>
                    <a:lnTo>
                      <a:pt x="204" y="8"/>
                    </a:lnTo>
                    <a:lnTo>
                      <a:pt x="189" y="15"/>
                    </a:lnTo>
                    <a:lnTo>
                      <a:pt x="174" y="19"/>
                    </a:lnTo>
                    <a:lnTo>
                      <a:pt x="158" y="20"/>
                    </a:lnTo>
                    <a:lnTo>
                      <a:pt x="158" y="20"/>
                    </a:lnTo>
                    <a:lnTo>
                      <a:pt x="142" y="19"/>
                    </a:lnTo>
                    <a:lnTo>
                      <a:pt x="126" y="15"/>
                    </a:lnTo>
                    <a:lnTo>
                      <a:pt x="113" y="8"/>
                    </a:lnTo>
                    <a:lnTo>
                      <a:pt x="99" y="0"/>
                    </a:lnTo>
                    <a:lnTo>
                      <a:pt x="99" y="0"/>
                    </a:lnTo>
                    <a:lnTo>
                      <a:pt x="90" y="3"/>
                    </a:lnTo>
                    <a:lnTo>
                      <a:pt x="80" y="6"/>
                    </a:lnTo>
                    <a:lnTo>
                      <a:pt x="71" y="10"/>
                    </a:lnTo>
                    <a:lnTo>
                      <a:pt x="63" y="14"/>
                    </a:lnTo>
                    <a:lnTo>
                      <a:pt x="53" y="20"/>
                    </a:lnTo>
                    <a:lnTo>
                      <a:pt x="47" y="26"/>
                    </a:lnTo>
                    <a:lnTo>
                      <a:pt x="39" y="34"/>
                    </a:lnTo>
                    <a:lnTo>
                      <a:pt x="32" y="41"/>
                    </a:lnTo>
                    <a:lnTo>
                      <a:pt x="20" y="58"/>
                    </a:lnTo>
                    <a:lnTo>
                      <a:pt x="10" y="77"/>
                    </a:lnTo>
                    <a:lnTo>
                      <a:pt x="4" y="97"/>
                    </a:lnTo>
                    <a:lnTo>
                      <a:pt x="1" y="106"/>
                    </a:lnTo>
                    <a:lnTo>
                      <a:pt x="0" y="116"/>
                    </a:lnTo>
                    <a:lnTo>
                      <a:pt x="0" y="116"/>
                    </a:lnTo>
                    <a:lnTo>
                      <a:pt x="0" y="121"/>
                    </a:lnTo>
                    <a:lnTo>
                      <a:pt x="2" y="124"/>
                    </a:lnTo>
                    <a:lnTo>
                      <a:pt x="6" y="127"/>
                    </a:lnTo>
                    <a:lnTo>
                      <a:pt x="10" y="128"/>
                    </a:lnTo>
                    <a:lnTo>
                      <a:pt x="306" y="128"/>
                    </a:lnTo>
                    <a:lnTo>
                      <a:pt x="306" y="128"/>
                    </a:lnTo>
                    <a:lnTo>
                      <a:pt x="310" y="127"/>
                    </a:lnTo>
                    <a:lnTo>
                      <a:pt x="313" y="124"/>
                    </a:lnTo>
                    <a:lnTo>
                      <a:pt x="315" y="121"/>
                    </a:lnTo>
                    <a:lnTo>
                      <a:pt x="315" y="116"/>
                    </a:lnTo>
                    <a:lnTo>
                      <a:pt x="315" y="116"/>
                    </a:lnTo>
                    <a:lnTo>
                      <a:pt x="314" y="106"/>
                    </a:lnTo>
                    <a:lnTo>
                      <a:pt x="313" y="97"/>
                    </a:lnTo>
                    <a:lnTo>
                      <a:pt x="306" y="77"/>
                    </a:lnTo>
                    <a:lnTo>
                      <a:pt x="297" y="58"/>
                    </a:lnTo>
                    <a:lnTo>
                      <a:pt x="285" y="41"/>
                    </a:lnTo>
                    <a:lnTo>
                      <a:pt x="276" y="34"/>
                    </a:lnTo>
                    <a:lnTo>
                      <a:pt x="270" y="26"/>
                    </a:lnTo>
                    <a:lnTo>
                      <a:pt x="262" y="20"/>
                    </a:lnTo>
                    <a:lnTo>
                      <a:pt x="254" y="14"/>
                    </a:lnTo>
                    <a:lnTo>
                      <a:pt x="244" y="10"/>
                    </a:lnTo>
                    <a:lnTo>
                      <a:pt x="235" y="6"/>
                    </a:lnTo>
                    <a:lnTo>
                      <a:pt x="225" y="3"/>
                    </a:lnTo>
                    <a:lnTo>
                      <a:pt x="216" y="0"/>
                    </a:lnTo>
                    <a:lnTo>
                      <a:pt x="216" y="0"/>
                    </a:lnTo>
                    <a:close/>
                  </a:path>
                </a:pathLst>
              </a:custGeom>
              <a:solidFill>
                <a:srgbClr val="00206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charset="0"/>
                  <a:ea typeface="+mn-ea"/>
                  <a:cs typeface="Arial" charset="0"/>
                </a:endParaRPr>
              </a:p>
            </p:txBody>
          </p:sp>
          <p:cxnSp>
            <p:nvCxnSpPr>
              <p:cNvPr id="123" name="Gerade Verbindung 60">
                <a:extLst>
                  <a:ext uri="{FF2B5EF4-FFF2-40B4-BE49-F238E27FC236}">
                    <a16:creationId xmlns:a16="http://schemas.microsoft.com/office/drawing/2014/main" id="{7772B751-10FD-4392-84D4-934B5335A0B6}"/>
                  </a:ext>
                </a:extLst>
              </p:cNvPr>
              <p:cNvCxnSpPr>
                <a:cxnSpLocks/>
              </p:cNvCxnSpPr>
              <p:nvPr/>
            </p:nvCxnSpPr>
            <p:spPr bwMode="gray">
              <a:xfrm flipV="1">
                <a:off x="9583420" y="5023201"/>
                <a:ext cx="1" cy="239326"/>
              </a:xfrm>
              <a:prstGeom prst="line">
                <a:avLst/>
              </a:prstGeom>
              <a:ln w="19050">
                <a:noFill/>
                <a:prstDash val="sysDot"/>
              </a:ln>
            </p:spPr>
            <p:style>
              <a:lnRef idx="1">
                <a:schemeClr val="accent1"/>
              </a:lnRef>
              <a:fillRef idx="0">
                <a:schemeClr val="accent1"/>
              </a:fillRef>
              <a:effectRef idx="0">
                <a:schemeClr val="accent1"/>
              </a:effectRef>
              <a:fontRef idx="minor">
                <a:schemeClr val="tx1"/>
              </a:fontRef>
            </p:style>
          </p:cxnSp>
        </p:grpSp>
      </p:grpSp>
      <p:sp>
        <p:nvSpPr>
          <p:cNvPr id="35" name="Text Placeholder 5">
            <a:extLst>
              <a:ext uri="{FF2B5EF4-FFF2-40B4-BE49-F238E27FC236}">
                <a16:creationId xmlns:a16="http://schemas.microsoft.com/office/drawing/2014/main" id="{03315671-E604-41EE-800A-F61923346AA1}"/>
              </a:ext>
            </a:extLst>
          </p:cNvPr>
          <p:cNvSpPr txBox="1">
            <a:spLocks/>
          </p:cNvSpPr>
          <p:nvPr/>
        </p:nvSpPr>
        <p:spPr>
          <a:xfrm>
            <a:off x="3018932" y="3022673"/>
            <a:ext cx="1855382" cy="810382"/>
          </a:xfrm>
          <a:prstGeom prst="rect">
            <a:avLst/>
          </a:prstGeom>
        </p:spPr>
        <p:txBody>
          <a:bodyPr wrap="square" lIns="0" tIns="0" rIns="0" bIns="0">
            <a:no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0" indent="0" algn="l" defTabSz="957263" rtl="0" eaLnBrk="1" fontAlgn="base" latinLnBrk="0" hangingPunct="1">
              <a:lnSpc>
                <a:spcPct val="100000"/>
              </a:lnSpc>
              <a:spcBef>
                <a:spcPts val="400"/>
              </a:spcBef>
              <a:spcAft>
                <a:spcPts val="0"/>
              </a:spcAft>
              <a:buClrTx/>
              <a:buSzTx/>
              <a:buFont typeface="Arial" charset="0"/>
              <a:buNone/>
              <a:tabLst/>
              <a:defRPr/>
            </a:pPr>
            <a:r>
              <a:rPr kumimoji="0" lang="en-US" sz="1100" b="0" i="1" u="none" strike="noStrike" kern="1200" cap="none" spc="0" normalizeH="0" baseline="0" noProof="0" dirty="0">
                <a:ln>
                  <a:noFill/>
                </a:ln>
                <a:solidFill>
                  <a:srgbClr val="012169"/>
                </a:solidFill>
                <a:effectLst/>
                <a:uLnTx/>
                <a:uFillTx/>
                <a:latin typeface="Arial" panose="020B0604020202020204" pitchFamily="34" charset="0"/>
                <a:ea typeface="+mn-ea"/>
                <a:cs typeface="Arial" panose="020B0604020202020204" pitchFamily="34" charset="0"/>
              </a:rPr>
              <a:t>Bot downloads  and saves PDF files to the process owner’s local drive. </a:t>
            </a:r>
          </a:p>
        </p:txBody>
      </p:sp>
      <p:sp>
        <p:nvSpPr>
          <p:cNvPr id="36" name="Title 5">
            <a:extLst>
              <a:ext uri="{FF2B5EF4-FFF2-40B4-BE49-F238E27FC236}">
                <a16:creationId xmlns:a16="http://schemas.microsoft.com/office/drawing/2014/main" id="{21FFA700-1CC1-4BA1-A6B5-AEF595B22FA6}"/>
              </a:ext>
            </a:extLst>
          </p:cNvPr>
          <p:cNvSpPr txBox="1">
            <a:spLocks/>
          </p:cNvSpPr>
          <p:nvPr/>
        </p:nvSpPr>
        <p:spPr>
          <a:xfrm>
            <a:off x="168092" y="252541"/>
            <a:ext cx="9425907" cy="684506"/>
          </a:xfrm>
          <a:prstGeom prst="rect">
            <a:avLst/>
          </a:prstGeom>
        </p:spPr>
        <p:txBody>
          <a:bodyPr>
            <a:noAutofit/>
          </a:bodyPr>
          <a:lstStyle>
            <a:lvl1pPr algn="l" rtl="0" eaLnBrk="0" fontAlgn="base" hangingPunct="0">
              <a:spcBef>
                <a:spcPct val="0"/>
              </a:spcBef>
              <a:spcAft>
                <a:spcPct val="0"/>
              </a:spcAft>
              <a:defRPr sz="2000" b="1" cap="all" baseline="0">
                <a:solidFill>
                  <a:srgbClr val="033975"/>
                </a:solidFill>
                <a:effectLst/>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5pPr>
            <a:lvl6pPr marL="457200" algn="ctr" rtl="0" eaLnBrk="0" fontAlgn="base" hangingPunct="0">
              <a:spcBef>
                <a:spcPct val="0"/>
              </a:spcBef>
              <a:spcAft>
                <a:spcPct val="0"/>
              </a:spcAft>
              <a:defRPr sz="3600">
                <a:solidFill>
                  <a:srgbClr val="183363"/>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3600">
                <a:solidFill>
                  <a:srgbClr val="183363"/>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3600">
                <a:solidFill>
                  <a:srgbClr val="183363"/>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3600">
                <a:solidFill>
                  <a:srgbClr val="183363"/>
                </a:solidFill>
                <a:effectLst>
                  <a:outerShdw blurRad="38100" dist="38100" dir="2700000" algn="tl">
                    <a:srgbClr val="C0C0C0"/>
                  </a:outerShdw>
                </a:effectLst>
                <a:latin typeface="Arial" charset="0"/>
              </a:defRPr>
            </a:lvl9pPr>
          </a:lstStyle>
          <a:p>
            <a:r>
              <a:rPr lang="en-US" sz="2400" dirty="0" smtClean="0">
                <a:solidFill>
                  <a:srgbClr val="002060"/>
                </a:solidFill>
                <a:latin typeface="Agency FB" panose="020B0503020202020204" pitchFamily="34" charset="0"/>
              </a:rPr>
              <a:t>RPA Example: </a:t>
            </a:r>
          </a:p>
          <a:p>
            <a:r>
              <a:rPr lang="en-US" sz="2400" dirty="0" smtClean="0">
                <a:solidFill>
                  <a:srgbClr val="002060"/>
                </a:solidFill>
                <a:latin typeface="Agency FB" panose="020B0503020202020204" pitchFamily="34" charset="0"/>
              </a:rPr>
              <a:t>Defense </a:t>
            </a:r>
            <a:r>
              <a:rPr lang="en-US" sz="2400" dirty="0">
                <a:solidFill>
                  <a:srgbClr val="002060"/>
                </a:solidFill>
                <a:latin typeface="Agency FB" panose="020B0503020202020204" pitchFamily="34" charset="0"/>
              </a:rPr>
              <a:t>Departmental Reporting System budgetary (DDRS-B) at FMO </a:t>
            </a:r>
            <a:br>
              <a:rPr lang="en-US" sz="2400" dirty="0">
                <a:solidFill>
                  <a:srgbClr val="002060"/>
                </a:solidFill>
                <a:latin typeface="Agency FB" panose="020B0503020202020204" pitchFamily="34" charset="0"/>
              </a:rPr>
            </a:br>
            <a:endParaRPr lang="en-US" sz="2400" spc="-10" dirty="0">
              <a:solidFill>
                <a:schemeClr val="accent1"/>
              </a:solidFill>
              <a:latin typeface="Agency FB" panose="020B0503020202020204" pitchFamily="34" charset="0"/>
            </a:endParaRPr>
          </a:p>
        </p:txBody>
      </p:sp>
    </p:spTree>
    <p:extLst>
      <p:ext uri="{BB962C8B-B14F-4D97-AF65-F5344CB8AC3E}">
        <p14:creationId xmlns:p14="http://schemas.microsoft.com/office/powerpoint/2010/main" val="1630471810"/>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A5502780-BFBA-44FA-B758-7C0BD5E6A4C5}"/>
              </a:ext>
            </a:extLst>
          </p:cNvPr>
          <p:cNvSpPr txBox="1">
            <a:spLocks noGrp="1"/>
          </p:cNvSpPr>
          <p:nvPr>
            <p:ph type="title"/>
          </p:nvPr>
        </p:nvSpPr>
        <p:spPr>
          <a:xfrm>
            <a:off x="228600" y="228600"/>
            <a:ext cx="9410187" cy="1090042"/>
          </a:xfrm>
          <a:prstGeom prst="rect">
            <a:avLst/>
          </a:prstGeom>
        </p:spPr>
        <p:txBody>
          <a:bodyPr vert="horz" wrap="square" lIns="0" tIns="0" rIns="0" bIns="0" rtlCol="0">
            <a:spAutoFit/>
          </a:bodyPr>
          <a:lstStyle/>
          <a:p>
            <a:pPr marL="12700">
              <a:lnSpc>
                <a:spcPts val="3275"/>
              </a:lnSpc>
            </a:pPr>
            <a:r>
              <a:rPr sz="3200" b="0" dirty="0"/>
              <a:t>DON Financial Management</a:t>
            </a:r>
            <a:r>
              <a:rPr sz="3200" b="0" spc="-40" dirty="0"/>
              <a:t> </a:t>
            </a:r>
            <a:r>
              <a:rPr sz="3200" b="0" spc="-5" dirty="0"/>
              <a:t>Transformation</a:t>
            </a:r>
          </a:p>
          <a:p>
            <a:pPr marL="12700">
              <a:lnSpc>
                <a:spcPts val="5195"/>
              </a:lnSpc>
            </a:pPr>
            <a:r>
              <a:rPr lang="en-US" sz="4800" dirty="0">
                <a:latin typeface="Agency FB"/>
                <a:cs typeface="Agency FB"/>
              </a:rPr>
              <a:t>Return on Investments</a:t>
            </a:r>
            <a:endParaRPr sz="4800" dirty="0">
              <a:latin typeface="Agency FB"/>
              <a:cs typeface="Agency FB"/>
            </a:endParaRPr>
          </a:p>
        </p:txBody>
      </p:sp>
      <p:sp>
        <p:nvSpPr>
          <p:cNvPr id="4" name="TextBox 3">
            <a:extLst>
              <a:ext uri="{FF2B5EF4-FFF2-40B4-BE49-F238E27FC236}">
                <a16:creationId xmlns:a16="http://schemas.microsoft.com/office/drawing/2014/main" id="{BE0E9D43-0116-4339-8155-F4B79C4BC058}"/>
              </a:ext>
            </a:extLst>
          </p:cNvPr>
          <p:cNvSpPr txBox="1"/>
          <p:nvPr/>
        </p:nvSpPr>
        <p:spPr>
          <a:xfrm>
            <a:off x="457200" y="1318642"/>
            <a:ext cx="11272058" cy="663529"/>
          </a:xfrm>
          <a:prstGeom prst="rect">
            <a:avLst/>
          </a:prstGeom>
          <a:solidFill>
            <a:srgbClr val="92D050"/>
          </a:solidFill>
        </p:spPr>
        <p:txBody>
          <a:bodyPr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Returns through cost savings and cost avoidance have exceeded the costs of audit,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enabling re-investment in operational readiness and lethality.</a:t>
            </a:r>
          </a:p>
        </p:txBody>
      </p:sp>
      <p:cxnSp>
        <p:nvCxnSpPr>
          <p:cNvPr id="6" name="Straight Connector 5">
            <a:extLst>
              <a:ext uri="{FF2B5EF4-FFF2-40B4-BE49-F238E27FC236}">
                <a16:creationId xmlns:a16="http://schemas.microsoft.com/office/drawing/2014/main" id="{A41B3106-A81A-4B1C-A5BE-DA8B1548D7E2}"/>
              </a:ext>
            </a:extLst>
          </p:cNvPr>
          <p:cNvCxnSpPr>
            <a:cxnSpLocks/>
            <a:stCxn id="32" idx="1"/>
            <a:endCxn id="17" idx="3"/>
          </p:cNvCxnSpPr>
          <p:nvPr/>
        </p:nvCxnSpPr>
        <p:spPr>
          <a:xfrm flipH="1">
            <a:off x="6984459" y="4428773"/>
            <a:ext cx="1169560" cy="180058"/>
          </a:xfrm>
          <a:prstGeom prst="line">
            <a:avLst/>
          </a:prstGeom>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D3D0CA07-C388-4DE0-8922-4FB9A3AA4DF5}"/>
              </a:ext>
            </a:extLst>
          </p:cNvPr>
          <p:cNvGrpSpPr/>
          <p:nvPr/>
        </p:nvGrpSpPr>
        <p:grpSpPr>
          <a:xfrm>
            <a:off x="453341" y="1999100"/>
            <a:ext cx="6531119" cy="1826260"/>
            <a:chOff x="453341" y="1999100"/>
            <a:chExt cx="6531119" cy="1826260"/>
          </a:xfrm>
        </p:grpSpPr>
        <p:sp>
          <p:nvSpPr>
            <p:cNvPr id="9" name="Rectangle 8">
              <a:extLst>
                <a:ext uri="{FF2B5EF4-FFF2-40B4-BE49-F238E27FC236}">
                  <a16:creationId xmlns:a16="http://schemas.microsoft.com/office/drawing/2014/main" id="{33ADA029-F23C-4BE6-8A3F-3B195E89CB12}"/>
                </a:ext>
              </a:extLst>
            </p:cNvPr>
            <p:cNvSpPr/>
            <p:nvPr/>
          </p:nvSpPr>
          <p:spPr bwMode="auto">
            <a:xfrm>
              <a:off x="453344" y="1999100"/>
              <a:ext cx="6531116" cy="1826260"/>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PROPERTY MAINTENANCE FUNDS REINVESTED</a:t>
              </a:r>
            </a:p>
          </p:txBody>
        </p:sp>
        <p:grpSp>
          <p:nvGrpSpPr>
            <p:cNvPr id="46" name="Group 45">
              <a:extLst>
                <a:ext uri="{FF2B5EF4-FFF2-40B4-BE49-F238E27FC236}">
                  <a16:creationId xmlns:a16="http://schemas.microsoft.com/office/drawing/2014/main" id="{9C737F7C-F4C5-4A47-93AB-0AD1460A9D09}"/>
                </a:ext>
              </a:extLst>
            </p:cNvPr>
            <p:cNvGrpSpPr/>
            <p:nvPr/>
          </p:nvGrpSpPr>
          <p:grpSpPr>
            <a:xfrm>
              <a:off x="453343" y="2199087"/>
              <a:ext cx="6531117" cy="800219"/>
              <a:chOff x="453343" y="2229823"/>
              <a:chExt cx="6531117" cy="800219"/>
            </a:xfrm>
          </p:grpSpPr>
          <p:sp>
            <p:nvSpPr>
              <p:cNvPr id="10" name="Rectangle 9">
                <a:extLst>
                  <a:ext uri="{FF2B5EF4-FFF2-40B4-BE49-F238E27FC236}">
                    <a16:creationId xmlns:a16="http://schemas.microsoft.com/office/drawing/2014/main" id="{61E82973-680D-4A3B-9835-17484CB40B69}"/>
                  </a:ext>
                </a:extLst>
              </p:cNvPr>
              <p:cNvSpPr/>
              <p:nvPr/>
            </p:nvSpPr>
            <p:spPr>
              <a:xfrm>
                <a:off x="1663633" y="2337545"/>
                <a:ext cx="5320827"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RP </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100% inventory</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resulted in improved accuracy of inventory records, redeployed maintenance and replacement dollars. </a:t>
                </a:r>
              </a:p>
            </p:txBody>
          </p:sp>
          <p:sp>
            <p:nvSpPr>
              <p:cNvPr id="11" name="TextBox 10">
                <a:extLst>
                  <a:ext uri="{FF2B5EF4-FFF2-40B4-BE49-F238E27FC236}">
                    <a16:creationId xmlns:a16="http://schemas.microsoft.com/office/drawing/2014/main" id="{054E9367-C07F-4CCE-9B05-92B61A6B8D44}"/>
                  </a:ext>
                </a:extLst>
              </p:cNvPr>
              <p:cNvSpPr txBox="1"/>
              <p:nvPr/>
            </p:nvSpPr>
            <p:spPr>
              <a:xfrm>
                <a:off x="453343" y="2229823"/>
                <a:ext cx="1210290" cy="800219"/>
              </a:xfrm>
              <a:prstGeom prst="rect">
                <a:avLst/>
              </a:prstGeom>
              <a:noFill/>
            </p:spPr>
            <p:txBody>
              <a:bodyPr wrap="square" rtlCol="0">
                <a:spAutoFit/>
              </a:bodyPr>
              <a:lstStyle/>
              <a:p>
                <a:pPr lvl="0" algn="just">
                  <a:defRPr/>
                </a:pPr>
                <a:r>
                  <a:rPr kumimoji="0" lang="en-US" sz="36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t>100%</a:t>
                </a:r>
                <a:endParaRPr lang="en-US" b="1" dirty="0">
                  <a:solidFill>
                    <a:srgbClr val="000000"/>
                  </a:solidFill>
                  <a:latin typeface="Calibri" panose="020F0502020204030204" pitchFamily="34" charset="0"/>
                  <a:cs typeface="Calibri" panose="020F0502020204030204" pitchFamily="34" charset="0"/>
                </a:endParaRPr>
              </a:p>
              <a:p>
                <a:pPr lvl="0" algn="just">
                  <a:defRPr/>
                </a:pPr>
                <a:r>
                  <a:rPr lang="en-US" b="1" dirty="0">
                    <a:solidFill>
                      <a:srgbClr val="000000"/>
                    </a:solidFill>
                    <a:latin typeface="Calibri" panose="020F0502020204030204" pitchFamily="34" charset="0"/>
                    <a:cs typeface="Calibri" panose="020F0502020204030204" pitchFamily="34" charset="0"/>
                  </a:rPr>
                  <a:t>Inventory</a:t>
                </a:r>
              </a:p>
            </p:txBody>
          </p:sp>
        </p:grpSp>
        <p:grpSp>
          <p:nvGrpSpPr>
            <p:cNvPr id="45" name="Group 44">
              <a:extLst>
                <a:ext uri="{FF2B5EF4-FFF2-40B4-BE49-F238E27FC236}">
                  <a16:creationId xmlns:a16="http://schemas.microsoft.com/office/drawing/2014/main" id="{AAE8FF2D-A0B1-4E2B-A055-05F8540BFD3E}"/>
                </a:ext>
              </a:extLst>
            </p:cNvPr>
            <p:cNvGrpSpPr/>
            <p:nvPr/>
          </p:nvGrpSpPr>
          <p:grpSpPr>
            <a:xfrm>
              <a:off x="453341" y="2994362"/>
              <a:ext cx="6468881" cy="830997"/>
              <a:chOff x="453341" y="3032782"/>
              <a:chExt cx="6468881" cy="830997"/>
            </a:xfrm>
          </p:grpSpPr>
          <p:sp>
            <p:nvSpPr>
              <p:cNvPr id="13" name="TextBox 12">
                <a:extLst>
                  <a:ext uri="{FF2B5EF4-FFF2-40B4-BE49-F238E27FC236}">
                    <a16:creationId xmlns:a16="http://schemas.microsoft.com/office/drawing/2014/main" id="{EE23B8A9-88CF-48F8-8611-D8CD5D501E07}"/>
                  </a:ext>
                </a:extLst>
              </p:cNvPr>
              <p:cNvSpPr txBox="1"/>
              <p:nvPr/>
            </p:nvSpPr>
            <p:spPr>
              <a:xfrm>
                <a:off x="5509836" y="3048171"/>
                <a:ext cx="1412386" cy="800219"/>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t>$29M</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Found and repurposed</a:t>
                </a:r>
              </a:p>
            </p:txBody>
          </p:sp>
          <p:sp>
            <p:nvSpPr>
              <p:cNvPr id="14" name="Rectangle 13">
                <a:extLst>
                  <a:ext uri="{FF2B5EF4-FFF2-40B4-BE49-F238E27FC236}">
                    <a16:creationId xmlns:a16="http://schemas.microsoft.com/office/drawing/2014/main" id="{24161EBC-2405-4266-9642-52EC3B8AC38A}"/>
                  </a:ext>
                </a:extLst>
              </p:cNvPr>
              <p:cNvSpPr/>
              <p:nvPr/>
            </p:nvSpPr>
            <p:spPr>
              <a:xfrm>
                <a:off x="453341" y="3032782"/>
                <a:ext cx="5038034" cy="83099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425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non-utility buildings/structures and </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504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utilities removed from the inventory and funds earmarked to maintain or replace them repurposed to other projects. </a:t>
                </a:r>
              </a:p>
            </p:txBody>
          </p:sp>
        </p:grpSp>
        <p:cxnSp>
          <p:nvCxnSpPr>
            <p:cNvPr id="19" name="Straight Connector 18">
              <a:extLst>
                <a:ext uri="{FF2B5EF4-FFF2-40B4-BE49-F238E27FC236}">
                  <a16:creationId xmlns:a16="http://schemas.microsoft.com/office/drawing/2014/main" id="{CD02344F-6609-4CF8-AF1F-22DED27A99B0}"/>
                </a:ext>
              </a:extLst>
            </p:cNvPr>
            <p:cNvCxnSpPr>
              <a:cxnSpLocks/>
            </p:cNvCxnSpPr>
            <p:nvPr/>
          </p:nvCxnSpPr>
          <p:spPr>
            <a:xfrm>
              <a:off x="564222" y="2983947"/>
              <a:ext cx="630936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2363238F-B05E-4380-A340-5F22009E1A92}"/>
              </a:ext>
            </a:extLst>
          </p:cNvPr>
          <p:cNvGrpSpPr/>
          <p:nvPr/>
        </p:nvGrpSpPr>
        <p:grpSpPr>
          <a:xfrm>
            <a:off x="453341" y="4010631"/>
            <a:ext cx="6531118" cy="1204083"/>
            <a:chOff x="453341" y="4031201"/>
            <a:chExt cx="6531118" cy="1204083"/>
          </a:xfrm>
        </p:grpSpPr>
        <p:sp>
          <p:nvSpPr>
            <p:cNvPr id="17" name="Rectangle 16">
              <a:extLst>
                <a:ext uri="{FF2B5EF4-FFF2-40B4-BE49-F238E27FC236}">
                  <a16:creationId xmlns:a16="http://schemas.microsoft.com/office/drawing/2014/main" id="{11B504EE-7B76-4A86-BD8A-BC835A887056}"/>
                </a:ext>
              </a:extLst>
            </p:cNvPr>
            <p:cNvSpPr/>
            <p:nvPr/>
          </p:nvSpPr>
          <p:spPr bwMode="auto">
            <a:xfrm>
              <a:off x="453343" y="4031201"/>
              <a:ext cx="6531116" cy="1196399"/>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FOUND MATERIAL ENHANCES WARFIGHTER POSTURE</a:t>
              </a:r>
            </a:p>
          </p:txBody>
        </p:sp>
        <p:grpSp>
          <p:nvGrpSpPr>
            <p:cNvPr id="44" name="Group 43">
              <a:extLst>
                <a:ext uri="{FF2B5EF4-FFF2-40B4-BE49-F238E27FC236}">
                  <a16:creationId xmlns:a16="http://schemas.microsoft.com/office/drawing/2014/main" id="{AA069E8E-7F3E-4F54-9EB8-080A7DBFBB5B}"/>
                </a:ext>
              </a:extLst>
            </p:cNvPr>
            <p:cNvGrpSpPr/>
            <p:nvPr/>
          </p:nvGrpSpPr>
          <p:grpSpPr>
            <a:xfrm>
              <a:off x="453341" y="4281177"/>
              <a:ext cx="6468881" cy="954107"/>
              <a:chOff x="453341" y="4399957"/>
              <a:chExt cx="6468881" cy="954107"/>
            </a:xfrm>
          </p:grpSpPr>
          <p:sp>
            <p:nvSpPr>
              <p:cNvPr id="20" name="Rectangle 19">
                <a:extLst>
                  <a:ext uri="{FF2B5EF4-FFF2-40B4-BE49-F238E27FC236}">
                    <a16:creationId xmlns:a16="http://schemas.microsoft.com/office/drawing/2014/main" id="{4306DF25-F562-4DB8-A05F-D135ECFFA849}"/>
                  </a:ext>
                </a:extLst>
              </p:cNvPr>
              <p:cNvSpPr/>
              <p:nvPr/>
            </p:nvSpPr>
            <p:spPr>
              <a:xfrm>
                <a:off x="453341" y="4461512"/>
                <a:ext cx="5056492" cy="830997"/>
              </a:xfrm>
              <a:prstGeom prst="rect">
                <a:avLst/>
              </a:prstGeom>
            </p:spPr>
            <p:txBody>
              <a:bodyPr wrap="square">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Inventory clean-up initiatives (e.g., NMAC) have identified </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$2.78 billion in materials</a:t>
                </a:r>
                <a:r>
                  <a:rPr kumimoji="0" lang="en-US" sz="1600" b="1"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t>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to-date for redeployment.</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$50 million</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items used to fill +12 thousand requisitions.</a:t>
                </a:r>
              </a:p>
            </p:txBody>
          </p:sp>
          <p:sp>
            <p:nvSpPr>
              <p:cNvPr id="21" name="TextBox 20">
                <a:extLst>
                  <a:ext uri="{FF2B5EF4-FFF2-40B4-BE49-F238E27FC236}">
                    <a16:creationId xmlns:a16="http://schemas.microsoft.com/office/drawing/2014/main" id="{A10B8D2C-2D93-480F-8F45-A1A5A342B8E5}"/>
                  </a:ext>
                </a:extLst>
              </p:cNvPr>
              <p:cNvSpPr txBox="1"/>
              <p:nvPr/>
            </p:nvSpPr>
            <p:spPr>
              <a:xfrm>
                <a:off x="5397166" y="4399957"/>
                <a:ext cx="1525056" cy="954107"/>
              </a:xfrm>
              <a:prstGeom prst="rect">
                <a:avLst/>
              </a:prstGeom>
              <a:noFill/>
            </p:spPr>
            <p:txBody>
              <a:bodyPr wrap="square" rtlCol="0">
                <a:spAutoFit/>
              </a:bodyPr>
              <a:lstStyle/>
              <a:p>
                <a:pPr algn="r">
                  <a:defRPr/>
                </a:pPr>
                <a:r>
                  <a:rPr kumimoji="0" lang="en-US" sz="3600" b="0" i="0" u="none" strike="noStrike" kern="1200" cap="none" spc="0" normalizeH="0" baseline="0" noProof="0" dirty="0" smtClean="0">
                    <a:ln>
                      <a:noFill/>
                    </a:ln>
                    <a:solidFill>
                      <a:srgbClr val="008000"/>
                    </a:solidFill>
                    <a:effectLst/>
                    <a:uLnTx/>
                    <a:uFillTx/>
                    <a:latin typeface="Calibri" panose="020F0502020204030204" pitchFamily="34" charset="0"/>
                    <a:cs typeface="Calibri" panose="020F0502020204030204" pitchFamily="34" charset="0"/>
                  </a:rPr>
                  <a:t>$3.2B</a:t>
                </a:r>
                <a:r>
                  <a:rPr kumimoji="0" lang="en-US" sz="36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t/>
                </a:r>
                <a:br>
                  <a:rPr kumimoji="0" lang="en-US" sz="36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br>
                <a:r>
                  <a:rPr lang="en-US" b="1" dirty="0">
                    <a:solidFill>
                      <a:srgbClr val="000000"/>
                    </a:solidFill>
                    <a:latin typeface="Calibri" panose="020F0502020204030204" pitchFamily="34" charset="0"/>
                    <a:cs typeface="Calibri" panose="020F0502020204030204" pitchFamily="34" charset="0"/>
                  </a:rPr>
                  <a:t>Material identified for redeployment</a:t>
                </a:r>
                <a:endParaRPr kumimoji="0" lang="en-US" sz="36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endParaRPr>
              </a:p>
            </p:txBody>
          </p:sp>
        </p:grpSp>
      </p:grpSp>
      <p:grpSp>
        <p:nvGrpSpPr>
          <p:cNvPr id="50" name="Group 49">
            <a:extLst>
              <a:ext uri="{FF2B5EF4-FFF2-40B4-BE49-F238E27FC236}">
                <a16:creationId xmlns:a16="http://schemas.microsoft.com/office/drawing/2014/main" id="{CE83CF19-C0FE-4605-8607-600050A036A2}"/>
              </a:ext>
            </a:extLst>
          </p:cNvPr>
          <p:cNvGrpSpPr/>
          <p:nvPr/>
        </p:nvGrpSpPr>
        <p:grpSpPr>
          <a:xfrm>
            <a:off x="453341" y="5399986"/>
            <a:ext cx="6531117" cy="1388679"/>
            <a:chOff x="453341" y="5484510"/>
            <a:chExt cx="6531117" cy="1388679"/>
          </a:xfrm>
        </p:grpSpPr>
        <p:sp>
          <p:nvSpPr>
            <p:cNvPr id="23" name="Rectangle 22">
              <a:extLst>
                <a:ext uri="{FF2B5EF4-FFF2-40B4-BE49-F238E27FC236}">
                  <a16:creationId xmlns:a16="http://schemas.microsoft.com/office/drawing/2014/main" id="{0BE9A0F2-17F3-42CC-8531-6A58EDF9B27D}"/>
                </a:ext>
              </a:extLst>
            </p:cNvPr>
            <p:cNvSpPr/>
            <p:nvPr/>
          </p:nvSpPr>
          <p:spPr bwMode="auto">
            <a:xfrm>
              <a:off x="453343" y="5484510"/>
              <a:ext cx="6531115" cy="1333040"/>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OPTIMIZED OBLIGATION MANAGEMENT</a:t>
              </a:r>
            </a:p>
          </p:txBody>
        </p:sp>
        <p:grpSp>
          <p:nvGrpSpPr>
            <p:cNvPr id="43" name="Group 42">
              <a:extLst>
                <a:ext uri="{FF2B5EF4-FFF2-40B4-BE49-F238E27FC236}">
                  <a16:creationId xmlns:a16="http://schemas.microsoft.com/office/drawing/2014/main" id="{B38FC515-09FD-43F6-ACF8-078F717FCB49}"/>
                </a:ext>
              </a:extLst>
            </p:cNvPr>
            <p:cNvGrpSpPr/>
            <p:nvPr/>
          </p:nvGrpSpPr>
          <p:grpSpPr>
            <a:xfrm>
              <a:off x="453341" y="5795971"/>
              <a:ext cx="6468881" cy="1077218"/>
              <a:chOff x="453341" y="5795971"/>
              <a:chExt cx="6468881" cy="1077218"/>
            </a:xfrm>
          </p:grpSpPr>
          <p:sp>
            <p:nvSpPr>
              <p:cNvPr id="7" name="Rectangle 6">
                <a:extLst>
                  <a:ext uri="{FF2B5EF4-FFF2-40B4-BE49-F238E27FC236}">
                    <a16:creationId xmlns:a16="http://schemas.microsoft.com/office/drawing/2014/main" id="{5CD51200-E929-43CA-A716-20CABD31114D}"/>
                  </a:ext>
                </a:extLst>
              </p:cNvPr>
              <p:cNvSpPr/>
              <p:nvPr/>
            </p:nvSpPr>
            <p:spPr>
              <a:xfrm>
                <a:off x="453341" y="5795971"/>
                <a:ext cx="4620593" cy="1077218"/>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BUMED &amp; CNRF increased control over obligations by implementing risk-based contract close-out controls tools to cancel aged  obligations, zero out canceled vouchers, and repurpose reimbursable obligations.</a:t>
                </a:r>
              </a:p>
            </p:txBody>
          </p:sp>
          <p:sp>
            <p:nvSpPr>
              <p:cNvPr id="25" name="TextBox 24">
                <a:extLst>
                  <a:ext uri="{FF2B5EF4-FFF2-40B4-BE49-F238E27FC236}">
                    <a16:creationId xmlns:a16="http://schemas.microsoft.com/office/drawing/2014/main" id="{6EC22B98-E276-4F02-A999-3770387A1A20}"/>
                  </a:ext>
                </a:extLst>
              </p:cNvPr>
              <p:cNvSpPr txBox="1"/>
              <p:nvPr/>
            </p:nvSpPr>
            <p:spPr>
              <a:xfrm>
                <a:off x="5073936" y="5857527"/>
                <a:ext cx="1848286" cy="954107"/>
              </a:xfrm>
              <a:prstGeom prst="rect">
                <a:avLst/>
              </a:prstGeom>
              <a:noFill/>
            </p:spPr>
            <p:txBody>
              <a:bodyPr wrap="square" lIns="36576" rIns="36576" rtlCol="0">
                <a:spAutoFit/>
              </a:bodyPr>
              <a:lstStyle/>
              <a:p>
                <a:pPr algn="r">
                  <a:defRPr/>
                </a:pPr>
                <a:r>
                  <a:rPr kumimoji="0" lang="en-US" sz="36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t>$</a:t>
                </a:r>
                <a:r>
                  <a:rPr kumimoji="0" lang="en-US" sz="3600" b="0" i="0" u="none" strike="noStrike" kern="1200" cap="none" spc="0" normalizeH="0" baseline="0" noProof="0" dirty="0" smtClean="0">
                    <a:ln>
                      <a:noFill/>
                    </a:ln>
                    <a:solidFill>
                      <a:srgbClr val="008000"/>
                    </a:solidFill>
                    <a:effectLst/>
                    <a:uLnTx/>
                    <a:uFillTx/>
                    <a:latin typeface="Calibri" panose="020F0502020204030204" pitchFamily="34" charset="0"/>
                    <a:cs typeface="Calibri" panose="020F0502020204030204" pitchFamily="34" charset="0"/>
                  </a:rPr>
                  <a:t>119.3M</a:t>
                </a:r>
                <a:r>
                  <a:rPr kumimoji="0" lang="en-US" sz="36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t/>
                </a:r>
                <a:br>
                  <a:rPr kumimoji="0" lang="en-US" sz="36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br>
                <a:r>
                  <a:rPr lang="en-US" b="1" dirty="0">
                    <a:solidFill>
                      <a:srgbClr val="000000"/>
                    </a:solidFill>
                    <a:latin typeface="Calibri" panose="020F0502020204030204" pitchFamily="34" charset="0"/>
                    <a:cs typeface="Calibri" panose="020F0502020204030204" pitchFamily="34" charset="0"/>
                  </a:rPr>
                  <a:t>Obligations optimized, greater buying power</a:t>
                </a:r>
              </a:p>
            </p:txBody>
          </p:sp>
        </p:grpSp>
      </p:grpSp>
      <p:cxnSp>
        <p:nvCxnSpPr>
          <p:cNvPr id="27" name="Straight Connector 26">
            <a:extLst>
              <a:ext uri="{FF2B5EF4-FFF2-40B4-BE49-F238E27FC236}">
                <a16:creationId xmlns:a16="http://schemas.microsoft.com/office/drawing/2014/main" id="{9161D292-89BE-4798-AC28-4BC46F5457A8}"/>
              </a:ext>
            </a:extLst>
          </p:cNvPr>
          <p:cNvCxnSpPr>
            <a:cxnSpLocks/>
            <a:stCxn id="30" idx="1"/>
            <a:endCxn id="17" idx="3"/>
          </p:cNvCxnSpPr>
          <p:nvPr/>
        </p:nvCxnSpPr>
        <p:spPr>
          <a:xfrm flipH="1" flipV="1">
            <a:off x="6984459" y="4608831"/>
            <a:ext cx="356608" cy="13369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52BB1C8-53DD-4DB4-AC89-C5071DB03737}"/>
              </a:ext>
            </a:extLst>
          </p:cNvPr>
          <p:cNvCxnSpPr>
            <a:cxnSpLocks/>
            <a:stCxn id="34" idx="1"/>
            <a:endCxn id="9" idx="3"/>
          </p:cNvCxnSpPr>
          <p:nvPr/>
        </p:nvCxnSpPr>
        <p:spPr>
          <a:xfrm flipH="1">
            <a:off x="6984460" y="2834966"/>
            <a:ext cx="1169559" cy="77264"/>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DD4B356B-FC1B-40CC-AE59-CFD44803CDEA}"/>
              </a:ext>
            </a:extLst>
          </p:cNvPr>
          <p:cNvGrpSpPr/>
          <p:nvPr/>
        </p:nvGrpSpPr>
        <p:grpSpPr>
          <a:xfrm>
            <a:off x="7341067" y="5230170"/>
            <a:ext cx="4413002" cy="1431174"/>
            <a:chOff x="7121926" y="5322160"/>
            <a:chExt cx="4413002" cy="1431174"/>
          </a:xfrm>
        </p:grpSpPr>
        <p:pic>
          <p:nvPicPr>
            <p:cNvPr id="30" name="Picture 29">
              <a:extLst>
                <a:ext uri="{FF2B5EF4-FFF2-40B4-BE49-F238E27FC236}">
                  <a16:creationId xmlns:a16="http://schemas.microsoft.com/office/drawing/2014/main" id="{C583AAC2-337B-47AC-8158-DA8376AFFD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7170" b="16268"/>
            <a:stretch/>
          </p:blipFill>
          <p:spPr>
            <a:xfrm>
              <a:off x="7121926" y="5322160"/>
              <a:ext cx="4413002" cy="1431174"/>
            </a:xfrm>
            <a:prstGeom prst="rect">
              <a:avLst/>
            </a:prstGeom>
          </p:spPr>
        </p:pic>
        <p:sp>
          <p:nvSpPr>
            <p:cNvPr id="31" name="TextBox 30">
              <a:extLst>
                <a:ext uri="{FF2B5EF4-FFF2-40B4-BE49-F238E27FC236}">
                  <a16:creationId xmlns:a16="http://schemas.microsoft.com/office/drawing/2014/main" id="{5E849614-C19F-452E-990C-D0316A08369A}"/>
                </a:ext>
              </a:extLst>
            </p:cNvPr>
            <p:cNvSpPr txBox="1"/>
            <p:nvPr/>
          </p:nvSpPr>
          <p:spPr>
            <a:xfrm>
              <a:off x="7121926" y="6476335"/>
              <a:ext cx="4413002" cy="276999"/>
            </a:xfrm>
            <a:prstGeom prst="rect">
              <a:avLst/>
            </a:prstGeom>
            <a:solidFill>
              <a:srgbClr val="FFFFFF">
                <a:alpha val="69804"/>
              </a:srgbClr>
            </a:solidFill>
          </p:spPr>
          <p:txBody>
            <a:bodyPr wrap="square" rtlCol="0">
              <a:spAutoFit/>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0343F"/>
                  </a:solidFill>
                  <a:effectLst/>
                  <a:uLnTx/>
                  <a:uFillTx/>
                  <a:latin typeface="Arial"/>
                  <a:ea typeface="+mn-ea"/>
                  <a:cs typeface="+mn-cs"/>
                </a:rPr>
                <a:t>Super Hornet Tailhook sub-assemblies turned in for repair</a:t>
              </a:r>
            </a:p>
          </p:txBody>
        </p:sp>
      </p:grpSp>
      <p:grpSp>
        <p:nvGrpSpPr>
          <p:cNvPr id="58" name="Group 57">
            <a:extLst>
              <a:ext uri="{FF2B5EF4-FFF2-40B4-BE49-F238E27FC236}">
                <a16:creationId xmlns:a16="http://schemas.microsoft.com/office/drawing/2014/main" id="{A20CD384-5C11-4435-9199-D72BAE44C1D3}"/>
              </a:ext>
            </a:extLst>
          </p:cNvPr>
          <p:cNvGrpSpPr/>
          <p:nvPr/>
        </p:nvGrpSpPr>
        <p:grpSpPr>
          <a:xfrm>
            <a:off x="8154019" y="3715221"/>
            <a:ext cx="2787099" cy="1427104"/>
            <a:chOff x="8154019" y="3715221"/>
            <a:chExt cx="2787099" cy="1427104"/>
          </a:xfrm>
        </p:grpSpPr>
        <p:pic>
          <p:nvPicPr>
            <p:cNvPr id="32" name="Picture 31">
              <a:extLst>
                <a:ext uri="{FF2B5EF4-FFF2-40B4-BE49-F238E27FC236}">
                  <a16:creationId xmlns:a16="http://schemas.microsoft.com/office/drawing/2014/main" id="{4CA6C696-3D92-45B1-8203-310F75FBD37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773" t="18916" r="4773" b="26721"/>
            <a:stretch/>
          </p:blipFill>
          <p:spPr>
            <a:xfrm>
              <a:off x="8154019" y="3715221"/>
              <a:ext cx="2787099" cy="1427104"/>
            </a:xfrm>
            <a:prstGeom prst="rect">
              <a:avLst/>
            </a:prstGeom>
          </p:spPr>
        </p:pic>
        <p:sp>
          <p:nvSpPr>
            <p:cNvPr id="33" name="TextBox 32">
              <a:extLst>
                <a:ext uri="{FF2B5EF4-FFF2-40B4-BE49-F238E27FC236}">
                  <a16:creationId xmlns:a16="http://schemas.microsoft.com/office/drawing/2014/main" id="{D991D926-9A60-4D1F-97C2-FCE77F7E3E9B}"/>
                </a:ext>
              </a:extLst>
            </p:cNvPr>
            <p:cNvSpPr txBox="1"/>
            <p:nvPr/>
          </p:nvSpPr>
          <p:spPr>
            <a:xfrm>
              <a:off x="8154019" y="4865326"/>
              <a:ext cx="2787099" cy="276999"/>
            </a:xfrm>
            <a:prstGeom prst="rect">
              <a:avLst/>
            </a:prstGeom>
            <a:solidFill>
              <a:srgbClr val="FFFFFF">
                <a:alpha val="69804"/>
              </a:srgbClr>
            </a:solidFill>
          </p:spPr>
          <p:txBody>
            <a:bodyPr wrap="square" rtlCol="0">
              <a:spAutoFit/>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0343F"/>
                  </a:solidFill>
                  <a:effectLst/>
                  <a:uLnTx/>
                  <a:uFillTx/>
                  <a:latin typeface="Arial"/>
                  <a:ea typeface="+mn-ea"/>
                  <a:cs typeface="+mn-cs"/>
                </a:rPr>
                <a:t>“Bird in a box” – NAS Patuxent River</a:t>
              </a:r>
            </a:p>
          </p:txBody>
        </p:sp>
      </p:grpSp>
      <p:pic>
        <p:nvPicPr>
          <p:cNvPr id="34" name="Picture 33">
            <a:extLst>
              <a:ext uri="{FF2B5EF4-FFF2-40B4-BE49-F238E27FC236}">
                <a16:creationId xmlns:a16="http://schemas.microsoft.com/office/drawing/2014/main" id="{586B1631-7E51-4C82-8F5B-1E44D203E667}"/>
              </a:ext>
            </a:extLst>
          </p:cNvPr>
          <p:cNvPicPr>
            <a:picLocks noChangeAspect="1"/>
          </p:cNvPicPr>
          <p:nvPr/>
        </p:nvPicPr>
        <p:blipFill>
          <a:blip r:embed="rId5"/>
          <a:stretch>
            <a:fillRect/>
          </a:stretch>
        </p:blipFill>
        <p:spPr>
          <a:xfrm>
            <a:off x="8154019" y="2042556"/>
            <a:ext cx="2787099" cy="1584820"/>
          </a:xfrm>
          <a:prstGeom prst="rect">
            <a:avLst/>
          </a:prstGeom>
          <a:effectLst>
            <a:outerShdw blurRad="50800" dist="38100" dir="2700000" algn="tl" rotWithShape="0">
              <a:prstClr val="black">
                <a:alpha val="40000"/>
              </a:prstClr>
            </a:outerShdw>
          </a:effectLst>
        </p:spPr>
      </p:pic>
      <p:sp>
        <p:nvSpPr>
          <p:cNvPr id="35" name="Slide Number Placeholder 3">
            <a:extLst>
              <a:ext uri="{FF2B5EF4-FFF2-40B4-BE49-F238E27FC236}">
                <a16:creationId xmlns:a16="http://schemas.microsoft.com/office/drawing/2014/main" id="{328D7246-B070-4A89-AD3E-8B960BB63862}"/>
              </a:ext>
            </a:extLst>
          </p:cNvPr>
          <p:cNvSpPr txBox="1">
            <a:spLocks/>
          </p:cNvSpPr>
          <p:nvPr/>
        </p:nvSpPr>
        <p:spPr>
          <a:xfrm>
            <a:off x="7311344" y="6492876"/>
            <a:ext cx="2133600" cy="365125"/>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a:lstStyle>
          <a:p>
            <a:pPr algn="r" defTabSz="914318" fontAlgn="auto">
              <a:spcBef>
                <a:spcPts val="0"/>
              </a:spcBef>
              <a:spcAft>
                <a:spcPts val="0"/>
              </a:spcAft>
              <a:defRPr/>
            </a:pPr>
            <a:endParaRPr lang="en-US" dirty="0">
              <a:solidFill>
                <a:srgbClr val="30343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898672"/>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A5502780-BFBA-44FA-B758-7C0BD5E6A4C5}"/>
              </a:ext>
            </a:extLst>
          </p:cNvPr>
          <p:cNvSpPr txBox="1">
            <a:spLocks noGrp="1"/>
          </p:cNvSpPr>
          <p:nvPr>
            <p:ph type="title"/>
          </p:nvPr>
        </p:nvSpPr>
        <p:spPr>
          <a:xfrm>
            <a:off x="228600" y="228600"/>
            <a:ext cx="9410187" cy="1090042"/>
          </a:xfrm>
          <a:prstGeom prst="rect">
            <a:avLst/>
          </a:prstGeom>
        </p:spPr>
        <p:txBody>
          <a:bodyPr vert="horz" wrap="square" lIns="0" tIns="0" rIns="0" bIns="0" rtlCol="0">
            <a:spAutoFit/>
          </a:bodyPr>
          <a:lstStyle/>
          <a:p>
            <a:pPr marL="12700">
              <a:lnSpc>
                <a:spcPts val="3275"/>
              </a:lnSpc>
            </a:pPr>
            <a:r>
              <a:rPr sz="3200" b="0" dirty="0"/>
              <a:t>DON Financial Management</a:t>
            </a:r>
            <a:r>
              <a:rPr sz="3200" b="0" spc="-40" dirty="0"/>
              <a:t> </a:t>
            </a:r>
            <a:r>
              <a:rPr sz="3200" b="0" spc="-5" dirty="0"/>
              <a:t>Transformation</a:t>
            </a:r>
          </a:p>
          <a:p>
            <a:pPr marL="12700">
              <a:lnSpc>
                <a:spcPts val="5195"/>
              </a:lnSpc>
            </a:pPr>
            <a:r>
              <a:rPr lang="en-US" sz="4800" dirty="0">
                <a:latin typeface="Agency FB"/>
                <a:cs typeface="Agency FB"/>
              </a:rPr>
              <a:t>Return on Investments</a:t>
            </a:r>
            <a:endParaRPr sz="4800" dirty="0">
              <a:latin typeface="Agency FB"/>
              <a:cs typeface="Agency FB"/>
            </a:endParaRPr>
          </a:p>
        </p:txBody>
      </p:sp>
      <p:sp>
        <p:nvSpPr>
          <p:cNvPr id="4" name="TextBox 3">
            <a:extLst>
              <a:ext uri="{FF2B5EF4-FFF2-40B4-BE49-F238E27FC236}">
                <a16:creationId xmlns:a16="http://schemas.microsoft.com/office/drawing/2014/main" id="{BE0E9D43-0116-4339-8155-F4B79C4BC058}"/>
              </a:ext>
            </a:extLst>
          </p:cNvPr>
          <p:cNvSpPr txBox="1"/>
          <p:nvPr/>
        </p:nvSpPr>
        <p:spPr>
          <a:xfrm>
            <a:off x="457200" y="1318642"/>
            <a:ext cx="11272058" cy="663529"/>
          </a:xfrm>
          <a:prstGeom prst="rect">
            <a:avLst/>
          </a:prstGeom>
          <a:solidFill>
            <a:srgbClr val="92D050"/>
          </a:solidFill>
        </p:spPr>
        <p:txBody>
          <a:bodyPr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Returns through cost savings and cost avoidance have exceeded the costs of audit,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enabling re-investment in operational readiness and lethality.</a:t>
            </a:r>
          </a:p>
        </p:txBody>
      </p:sp>
      <p:grpSp>
        <p:nvGrpSpPr>
          <p:cNvPr id="51" name="Group 50">
            <a:extLst>
              <a:ext uri="{FF2B5EF4-FFF2-40B4-BE49-F238E27FC236}">
                <a16:creationId xmlns:a16="http://schemas.microsoft.com/office/drawing/2014/main" id="{2363238F-B05E-4380-A340-5F22009E1A92}"/>
              </a:ext>
            </a:extLst>
          </p:cNvPr>
          <p:cNvGrpSpPr/>
          <p:nvPr/>
        </p:nvGrpSpPr>
        <p:grpSpPr>
          <a:xfrm>
            <a:off x="5189167" y="4074700"/>
            <a:ext cx="6531118" cy="1136242"/>
            <a:chOff x="453341" y="4031202"/>
            <a:chExt cx="6531118" cy="1136242"/>
          </a:xfrm>
        </p:grpSpPr>
        <p:sp>
          <p:nvSpPr>
            <p:cNvPr id="17" name="Rectangle 16">
              <a:extLst>
                <a:ext uri="{FF2B5EF4-FFF2-40B4-BE49-F238E27FC236}">
                  <a16:creationId xmlns:a16="http://schemas.microsoft.com/office/drawing/2014/main" id="{11B504EE-7B76-4A86-BD8A-BC835A887056}"/>
                </a:ext>
              </a:extLst>
            </p:cNvPr>
            <p:cNvSpPr/>
            <p:nvPr/>
          </p:nvSpPr>
          <p:spPr bwMode="auto">
            <a:xfrm>
              <a:off x="453343" y="4031202"/>
              <a:ext cx="6531116" cy="1134054"/>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IMPROVED MANAGEMENT STRETCHES MILITARY PCS FUNDS</a:t>
              </a:r>
            </a:p>
          </p:txBody>
        </p:sp>
        <p:grpSp>
          <p:nvGrpSpPr>
            <p:cNvPr id="44" name="Group 43">
              <a:extLst>
                <a:ext uri="{FF2B5EF4-FFF2-40B4-BE49-F238E27FC236}">
                  <a16:creationId xmlns:a16="http://schemas.microsoft.com/office/drawing/2014/main" id="{AA069E8E-7F3E-4F54-9EB8-080A7DBFBB5B}"/>
                </a:ext>
              </a:extLst>
            </p:cNvPr>
            <p:cNvGrpSpPr/>
            <p:nvPr/>
          </p:nvGrpSpPr>
          <p:grpSpPr>
            <a:xfrm>
              <a:off x="453341" y="4336447"/>
              <a:ext cx="6468880" cy="830997"/>
              <a:chOff x="453341" y="4455227"/>
              <a:chExt cx="6468880" cy="830997"/>
            </a:xfrm>
          </p:grpSpPr>
          <p:sp>
            <p:nvSpPr>
              <p:cNvPr id="20" name="Rectangle 19">
                <a:extLst>
                  <a:ext uri="{FF2B5EF4-FFF2-40B4-BE49-F238E27FC236}">
                    <a16:creationId xmlns:a16="http://schemas.microsoft.com/office/drawing/2014/main" id="{4306DF25-F562-4DB8-A05F-D135ECFFA849}"/>
                  </a:ext>
                </a:extLst>
              </p:cNvPr>
              <p:cNvSpPr/>
              <p:nvPr/>
            </p:nvSpPr>
            <p:spPr>
              <a:xfrm>
                <a:off x="453341" y="4455227"/>
                <a:ext cx="5131880" cy="830997"/>
              </a:xfrm>
              <a:prstGeom prst="rect">
                <a:avLst/>
              </a:prstGeom>
            </p:spPr>
            <p:txBody>
              <a:bodyPr wrap="square">
                <a:spAutoFit/>
              </a:bodyPr>
              <a:lstStyle/>
              <a:p>
                <a:pPr lvl="0">
                  <a:spcBef>
                    <a:spcPts val="600"/>
                  </a:spcBef>
                  <a:defRPr/>
                </a:pPr>
                <a:r>
                  <a:rPr lang="en-US" sz="1600" dirty="0">
                    <a:solidFill>
                      <a:srgbClr val="000000"/>
                    </a:solidFill>
                    <a:latin typeface="Calibri" panose="020F0502020204030204" pitchFamily="34" charset="0"/>
                    <a:cs typeface="Calibri" panose="020F0502020204030204" pitchFamily="34" charset="0"/>
                  </a:rPr>
                  <a:t>BUPERS used statistical analysis and historical Permanent Change of Station (PCS) data to compare estimated &amp; actual costs, which identified unliquidated obligations for re-use.</a:t>
                </a:r>
              </a:p>
            </p:txBody>
          </p:sp>
          <p:sp>
            <p:nvSpPr>
              <p:cNvPr id="21" name="TextBox 20">
                <a:extLst>
                  <a:ext uri="{FF2B5EF4-FFF2-40B4-BE49-F238E27FC236}">
                    <a16:creationId xmlns:a16="http://schemas.microsoft.com/office/drawing/2014/main" id="{A10B8D2C-2D93-480F-8F45-A1A5A342B8E5}"/>
                  </a:ext>
                </a:extLst>
              </p:cNvPr>
              <p:cNvSpPr txBox="1"/>
              <p:nvPr/>
            </p:nvSpPr>
            <p:spPr>
              <a:xfrm>
                <a:off x="5482540" y="4470616"/>
                <a:ext cx="1439681" cy="800219"/>
              </a:xfrm>
              <a:prstGeom prst="rect">
                <a:avLst/>
              </a:prstGeom>
              <a:noFill/>
            </p:spPr>
            <p:txBody>
              <a:bodyPr wrap="square" rtlCol="0">
                <a:spAutoFit/>
              </a:bodyPr>
              <a:lstStyle/>
              <a:p>
                <a:pPr algn="r">
                  <a:defRPr/>
                </a:pPr>
                <a:r>
                  <a:rPr kumimoji="0" lang="en-US" sz="36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t>$36M</a:t>
                </a:r>
              </a:p>
              <a:p>
                <a:pPr algn="r">
                  <a:defRPr/>
                </a:pPr>
                <a:r>
                  <a:rPr lang="en-US" b="1" dirty="0">
                    <a:solidFill>
                      <a:srgbClr val="000000"/>
                    </a:solidFill>
                    <a:latin typeface="Calibri" panose="020F0502020204030204" pitchFamily="34" charset="0"/>
                    <a:cs typeface="Calibri" panose="020F0502020204030204" pitchFamily="34" charset="0"/>
                  </a:rPr>
                  <a:t>De-obligated &amp; reused</a:t>
                </a:r>
                <a:endParaRPr kumimoji="0" lang="en-US" sz="36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endParaRPr>
              </a:p>
            </p:txBody>
          </p:sp>
        </p:grpSp>
      </p:grpSp>
      <p:grpSp>
        <p:nvGrpSpPr>
          <p:cNvPr id="50" name="Group 49">
            <a:extLst>
              <a:ext uri="{FF2B5EF4-FFF2-40B4-BE49-F238E27FC236}">
                <a16:creationId xmlns:a16="http://schemas.microsoft.com/office/drawing/2014/main" id="{CE83CF19-C0FE-4605-8607-600050A036A2}"/>
              </a:ext>
            </a:extLst>
          </p:cNvPr>
          <p:cNvGrpSpPr/>
          <p:nvPr/>
        </p:nvGrpSpPr>
        <p:grpSpPr>
          <a:xfrm>
            <a:off x="5189168" y="5399986"/>
            <a:ext cx="6531117" cy="1333040"/>
            <a:chOff x="453341" y="5484510"/>
            <a:chExt cx="6531117" cy="1333040"/>
          </a:xfrm>
        </p:grpSpPr>
        <p:sp>
          <p:nvSpPr>
            <p:cNvPr id="23" name="Rectangle 22">
              <a:extLst>
                <a:ext uri="{FF2B5EF4-FFF2-40B4-BE49-F238E27FC236}">
                  <a16:creationId xmlns:a16="http://schemas.microsoft.com/office/drawing/2014/main" id="{0BE9A0F2-17F3-42CC-8531-6A58EDF9B27D}"/>
                </a:ext>
              </a:extLst>
            </p:cNvPr>
            <p:cNvSpPr/>
            <p:nvPr/>
          </p:nvSpPr>
          <p:spPr bwMode="auto">
            <a:xfrm>
              <a:off x="453343" y="5484510"/>
              <a:ext cx="6531115" cy="1333040"/>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ENHANCED EFFICIENCY OF IT BUSINESS SYSTEMS</a:t>
              </a:r>
              <a:r>
                <a:rPr lang="en-US" sz="1800" b="1" dirty="0">
                  <a:solidFill>
                    <a:srgbClr val="002060"/>
                  </a:solidFill>
                  <a:latin typeface="Calibri" panose="020F0502020204030204" pitchFamily="34" charset="0"/>
                  <a:cs typeface="Calibri" panose="020F0502020204030204" pitchFamily="34" charset="0"/>
                </a:rPr>
                <a:t/>
              </a:r>
              <a:br>
                <a:rPr lang="en-US" sz="1800" b="1" dirty="0">
                  <a:solidFill>
                    <a:srgbClr val="002060"/>
                  </a:solidFill>
                  <a:latin typeface="Calibri" panose="020F0502020204030204" pitchFamily="34" charset="0"/>
                  <a:cs typeface="Calibri" panose="020F0502020204030204" pitchFamily="34" charset="0"/>
                </a:rPr>
              </a:br>
              <a:r>
                <a:rPr lang="en-US" sz="1400" b="1" dirty="0">
                  <a:solidFill>
                    <a:srgbClr val="002060"/>
                  </a:solidFill>
                  <a:latin typeface="Calibri" panose="020F0502020204030204" pitchFamily="34" charset="0"/>
                  <a:cs typeface="Calibri" panose="020F0502020204030204" pitchFamily="34" charset="0"/>
                </a:rPr>
                <a:t>(STARS-HCM, DIFMS, AND DWAS SHUTDOWNS)</a:t>
              </a:r>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43" name="Group 42">
              <a:extLst>
                <a:ext uri="{FF2B5EF4-FFF2-40B4-BE49-F238E27FC236}">
                  <a16:creationId xmlns:a16="http://schemas.microsoft.com/office/drawing/2014/main" id="{B38FC515-09FD-43F6-ACF8-078F717FCB49}"/>
                </a:ext>
              </a:extLst>
            </p:cNvPr>
            <p:cNvGrpSpPr/>
            <p:nvPr/>
          </p:nvGrpSpPr>
          <p:grpSpPr>
            <a:xfrm>
              <a:off x="453341" y="5979188"/>
              <a:ext cx="6468880" cy="830997"/>
              <a:chOff x="453341" y="5979188"/>
              <a:chExt cx="6468880" cy="830997"/>
            </a:xfrm>
          </p:grpSpPr>
          <p:sp>
            <p:nvSpPr>
              <p:cNvPr id="7" name="Rectangle 6">
                <a:extLst>
                  <a:ext uri="{FF2B5EF4-FFF2-40B4-BE49-F238E27FC236}">
                    <a16:creationId xmlns:a16="http://schemas.microsoft.com/office/drawing/2014/main" id="{5CD51200-E929-43CA-A716-20CABD31114D}"/>
                  </a:ext>
                </a:extLst>
              </p:cNvPr>
              <p:cNvSpPr/>
              <p:nvPr/>
            </p:nvSpPr>
            <p:spPr>
              <a:xfrm>
                <a:off x="453341" y="5979188"/>
                <a:ext cx="5029200" cy="830997"/>
              </a:xfrm>
              <a:prstGeom prst="rect">
                <a:avLst/>
              </a:prstGeom>
            </p:spPr>
            <p:txBody>
              <a:bodyPr wrap="square">
                <a:spAutoFit/>
              </a:bodyPr>
              <a:lstStyle/>
              <a:p>
                <a:pPr lvl="0">
                  <a:spcBef>
                    <a:spcPts val="0"/>
                  </a:spcBef>
                  <a:defRPr/>
                </a:pPr>
                <a:r>
                  <a:rPr lang="en-US" sz="1600" dirty="0">
                    <a:solidFill>
                      <a:srgbClr val="000000"/>
                    </a:solidFill>
                    <a:latin typeface="Calibri" panose="020F0502020204030204" pitchFamily="34" charset="0"/>
                    <a:cs typeface="Calibri" panose="020F0502020204030204" pitchFamily="34" charset="0"/>
                  </a:rPr>
                  <a:t>Consolidated IT systems to reduce complexity, improve data flow, and improve internal controls. </a:t>
                </a:r>
                <a:r>
                  <a:rPr lang="en-US" sz="1600" b="1" dirty="0">
                    <a:solidFill>
                      <a:srgbClr val="000000"/>
                    </a:solidFill>
                    <a:latin typeface="Calibri" panose="020F0502020204030204" pitchFamily="34" charset="0"/>
                    <a:cs typeface="Calibri" panose="020F0502020204030204" pitchFamily="34" charset="0"/>
                  </a:rPr>
                  <a:t>$19 million</a:t>
                </a:r>
                <a:r>
                  <a:rPr lang="en-US" sz="1600" dirty="0">
                    <a:solidFill>
                      <a:srgbClr val="000000"/>
                    </a:solidFill>
                    <a:latin typeface="Calibri" panose="020F0502020204030204" pitchFamily="34" charset="0"/>
                    <a:cs typeface="Calibri" panose="020F0502020204030204" pitchFamily="34" charset="0"/>
                  </a:rPr>
                  <a:t> saved in recurring maintenance costs for legacy systems.</a:t>
                </a:r>
              </a:p>
            </p:txBody>
          </p:sp>
          <p:sp>
            <p:nvSpPr>
              <p:cNvPr id="25" name="TextBox 24">
                <a:extLst>
                  <a:ext uri="{FF2B5EF4-FFF2-40B4-BE49-F238E27FC236}">
                    <a16:creationId xmlns:a16="http://schemas.microsoft.com/office/drawing/2014/main" id="{6EC22B98-E276-4F02-A999-3770387A1A20}"/>
                  </a:ext>
                </a:extLst>
              </p:cNvPr>
              <p:cNvSpPr txBox="1"/>
              <p:nvPr/>
            </p:nvSpPr>
            <p:spPr>
              <a:xfrm>
                <a:off x="5657308" y="5994577"/>
                <a:ext cx="1264913" cy="800219"/>
              </a:xfrm>
              <a:prstGeom prst="rect">
                <a:avLst/>
              </a:prstGeom>
              <a:noFill/>
            </p:spPr>
            <p:txBody>
              <a:bodyPr wrap="square" lIns="36576" rIns="36576" rtlCol="0">
                <a:spAutoFit/>
              </a:bodyPr>
              <a:lstStyle/>
              <a:p>
                <a:pPr algn="r">
                  <a:defRPr/>
                </a:pPr>
                <a:r>
                  <a:rPr kumimoji="0" lang="en-US" sz="36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t>$19M</a:t>
                </a:r>
                <a:br>
                  <a:rPr kumimoji="0" lang="en-US" sz="36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br>
                <a:r>
                  <a:rPr lang="en-US" b="1" dirty="0">
                    <a:solidFill>
                      <a:srgbClr val="000000"/>
                    </a:solidFill>
                    <a:latin typeface="Calibri" panose="020F0502020204030204" pitchFamily="34" charset="0"/>
                    <a:cs typeface="Calibri" panose="020F0502020204030204" pitchFamily="34" charset="0"/>
                  </a:rPr>
                  <a:t>Greater buying power</a:t>
                </a:r>
              </a:p>
            </p:txBody>
          </p:sp>
        </p:grpSp>
      </p:grpSp>
      <p:sp>
        <p:nvSpPr>
          <p:cNvPr id="35" name="Slide Number Placeholder 3">
            <a:extLst>
              <a:ext uri="{FF2B5EF4-FFF2-40B4-BE49-F238E27FC236}">
                <a16:creationId xmlns:a16="http://schemas.microsoft.com/office/drawing/2014/main" id="{328D7246-B070-4A89-AD3E-8B960BB63862}"/>
              </a:ext>
            </a:extLst>
          </p:cNvPr>
          <p:cNvSpPr txBox="1">
            <a:spLocks/>
          </p:cNvSpPr>
          <p:nvPr/>
        </p:nvSpPr>
        <p:spPr>
          <a:xfrm>
            <a:off x="7311344" y="6492876"/>
            <a:ext cx="2133600" cy="365125"/>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a:lstStyle>
          <a:p>
            <a:pPr algn="r" defTabSz="914318" fontAlgn="auto">
              <a:spcBef>
                <a:spcPts val="0"/>
              </a:spcBef>
              <a:spcAft>
                <a:spcPts val="0"/>
              </a:spcAft>
              <a:defRPr/>
            </a:pPr>
            <a:endParaRPr lang="en-US" dirty="0">
              <a:solidFill>
                <a:srgbClr val="30343F"/>
              </a:solidFill>
              <a:latin typeface="Arial" panose="020B0604020202020204" pitchFamily="34" charset="0"/>
              <a:cs typeface="Arial" panose="020B0604020202020204" pitchFamily="34" charset="0"/>
            </a:endParaRPr>
          </a:p>
        </p:txBody>
      </p:sp>
      <p:grpSp>
        <p:nvGrpSpPr>
          <p:cNvPr id="59" name="Group 58">
            <a:extLst>
              <a:ext uri="{FF2B5EF4-FFF2-40B4-BE49-F238E27FC236}">
                <a16:creationId xmlns:a16="http://schemas.microsoft.com/office/drawing/2014/main" id="{CF516D6D-6957-4407-9228-8D5776221F60}"/>
              </a:ext>
            </a:extLst>
          </p:cNvPr>
          <p:cNvGrpSpPr/>
          <p:nvPr/>
        </p:nvGrpSpPr>
        <p:grpSpPr>
          <a:xfrm>
            <a:off x="5189167" y="2010139"/>
            <a:ext cx="6531118" cy="1875517"/>
            <a:chOff x="453341" y="4031201"/>
            <a:chExt cx="6531118" cy="1875517"/>
          </a:xfrm>
        </p:grpSpPr>
        <p:sp>
          <p:nvSpPr>
            <p:cNvPr id="60" name="Rectangle 59">
              <a:extLst>
                <a:ext uri="{FF2B5EF4-FFF2-40B4-BE49-F238E27FC236}">
                  <a16:creationId xmlns:a16="http://schemas.microsoft.com/office/drawing/2014/main" id="{1CE5430F-B532-403E-8013-A90BBF6258E2}"/>
                </a:ext>
              </a:extLst>
            </p:cNvPr>
            <p:cNvSpPr/>
            <p:nvPr/>
          </p:nvSpPr>
          <p:spPr bwMode="auto">
            <a:xfrm>
              <a:off x="453343" y="4031201"/>
              <a:ext cx="6531116" cy="1875517"/>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IMPROVED PROCESSES, INCREASED BUYING POWER</a:t>
              </a:r>
            </a:p>
          </p:txBody>
        </p:sp>
        <p:grpSp>
          <p:nvGrpSpPr>
            <p:cNvPr id="61" name="Group 60">
              <a:extLst>
                <a:ext uri="{FF2B5EF4-FFF2-40B4-BE49-F238E27FC236}">
                  <a16:creationId xmlns:a16="http://schemas.microsoft.com/office/drawing/2014/main" id="{DED1F2B8-2AE1-4540-B6D5-83BB517CFAD9}"/>
                </a:ext>
              </a:extLst>
            </p:cNvPr>
            <p:cNvGrpSpPr/>
            <p:nvPr/>
          </p:nvGrpSpPr>
          <p:grpSpPr>
            <a:xfrm>
              <a:off x="453341" y="4336446"/>
              <a:ext cx="6468881" cy="1569660"/>
              <a:chOff x="453341" y="4455226"/>
              <a:chExt cx="6468881" cy="1569660"/>
            </a:xfrm>
          </p:grpSpPr>
          <p:sp>
            <p:nvSpPr>
              <p:cNvPr id="62" name="Rectangle 61">
                <a:extLst>
                  <a:ext uri="{FF2B5EF4-FFF2-40B4-BE49-F238E27FC236}">
                    <a16:creationId xmlns:a16="http://schemas.microsoft.com/office/drawing/2014/main" id="{1C65803D-45DE-438C-AC05-770AF0FA42D3}"/>
                  </a:ext>
                </a:extLst>
              </p:cNvPr>
              <p:cNvSpPr/>
              <p:nvPr/>
            </p:nvSpPr>
            <p:spPr>
              <a:xfrm>
                <a:off x="453341" y="4455226"/>
                <a:ext cx="4937760" cy="1569660"/>
              </a:xfrm>
              <a:prstGeom prst="rect">
                <a:avLst/>
              </a:prstGeom>
            </p:spPr>
            <p:txBody>
              <a:bodyPr wrap="square">
                <a:spAutoFit/>
              </a:bodyPr>
              <a:lstStyle/>
              <a:p>
                <a:pPr lvl="0" algn="ctr">
                  <a:spcBef>
                    <a:spcPts val="0"/>
                  </a:spcBef>
                  <a:defRPr/>
                </a:pPr>
                <a:r>
                  <a:rPr lang="en-US" sz="1600" b="1" dirty="0">
                    <a:solidFill>
                      <a:srgbClr val="000000"/>
                    </a:solidFill>
                    <a:latin typeface="Calibri" panose="020F0502020204030204" pitchFamily="34" charset="0"/>
                    <a:cs typeface="Calibri" panose="020F0502020204030204" pitchFamily="34" charset="0"/>
                  </a:rPr>
                  <a:t>Process to Improve Expenditure Efficiency (PIEE) </a:t>
                </a:r>
              </a:p>
              <a:p>
                <a:pPr lvl="0" algn="ctr">
                  <a:spcBef>
                    <a:spcPts val="0"/>
                  </a:spcBef>
                  <a:defRPr/>
                </a:pPr>
                <a:r>
                  <a:rPr lang="en-US" sz="1600" b="1" dirty="0">
                    <a:solidFill>
                      <a:srgbClr val="000000"/>
                    </a:solidFill>
                    <a:latin typeface="Calibri" panose="020F0502020204030204" pitchFamily="34" charset="0"/>
                    <a:cs typeface="Calibri" panose="020F0502020204030204" pitchFamily="34" charset="0"/>
                  </a:rPr>
                  <a:t>Budgetary Reform initiative</a:t>
                </a:r>
              </a:p>
              <a:p>
                <a:pPr lvl="0">
                  <a:spcBef>
                    <a:spcPts val="0"/>
                  </a:spcBef>
                  <a:defRPr/>
                </a:pPr>
                <a:r>
                  <a:rPr lang="en-US" sz="1600" b="1" dirty="0">
                    <a:solidFill>
                      <a:srgbClr val="000000"/>
                    </a:solidFill>
                    <a:latin typeface="Calibri" panose="020F0502020204030204" pitchFamily="34" charset="0"/>
                    <a:cs typeface="Calibri" panose="020F0502020204030204" pitchFamily="34" charset="0"/>
                  </a:rPr>
                  <a:t>$3.406 billion</a:t>
                </a:r>
                <a:r>
                  <a:rPr lang="en-US" sz="1600" dirty="0">
                    <a:solidFill>
                      <a:srgbClr val="000000"/>
                    </a:solidFill>
                    <a:latin typeface="Calibri" panose="020F0502020204030204" pitchFamily="34" charset="0"/>
                    <a:cs typeface="Calibri" panose="020F0502020204030204" pitchFamily="34" charset="0"/>
                  </a:rPr>
                  <a:t> in Program Objective Memorandum 19 reductions across appropriations.</a:t>
                </a:r>
              </a:p>
              <a:p>
                <a:pPr lvl="0">
                  <a:spcBef>
                    <a:spcPts val="0"/>
                  </a:spcBef>
                  <a:defRPr/>
                </a:pPr>
                <a:r>
                  <a:rPr lang="en-US" sz="1600" dirty="0">
                    <a:solidFill>
                      <a:srgbClr val="000000"/>
                    </a:solidFill>
                    <a:latin typeface="Calibri" panose="020F0502020204030204" pitchFamily="34" charset="0"/>
                    <a:cs typeface="Calibri" panose="020F0502020204030204" pitchFamily="34" charset="0"/>
                  </a:rPr>
                  <a:t>Ensured spending power is optimized by reducing the </a:t>
                </a:r>
                <a:br>
                  <a:rPr lang="en-US" sz="1600" dirty="0">
                    <a:solidFill>
                      <a:srgbClr val="000000"/>
                    </a:solidFill>
                    <a:latin typeface="Calibri" panose="020F0502020204030204" pitchFamily="34" charset="0"/>
                    <a:cs typeface="Calibri" panose="020F0502020204030204" pitchFamily="34" charset="0"/>
                  </a:rPr>
                </a:br>
                <a:r>
                  <a:rPr lang="en-US" sz="1600" dirty="0">
                    <a:solidFill>
                      <a:srgbClr val="000000"/>
                    </a:solidFill>
                    <a:latin typeface="Calibri" panose="020F0502020204030204" pitchFamily="34" charset="0"/>
                    <a:cs typeface="Calibri" panose="020F0502020204030204" pitchFamily="34" charset="0"/>
                  </a:rPr>
                  <a:t>de-obligation of cancelled or expired funds.</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FFEC6346-934D-4A3F-BE40-81D5949FE46E}"/>
                  </a:ext>
                </a:extLst>
              </p:cNvPr>
              <p:cNvSpPr txBox="1"/>
              <p:nvPr/>
            </p:nvSpPr>
            <p:spPr>
              <a:xfrm>
                <a:off x="5397166" y="4839947"/>
                <a:ext cx="1525056" cy="800219"/>
              </a:xfrm>
              <a:prstGeom prst="rect">
                <a:avLst/>
              </a:prstGeom>
              <a:noFill/>
            </p:spPr>
            <p:txBody>
              <a:bodyPr wrap="square" rtlCol="0">
                <a:spAutoFit/>
              </a:bodyPr>
              <a:lstStyle/>
              <a:p>
                <a:pPr algn="r">
                  <a:defRPr/>
                </a:pPr>
                <a:r>
                  <a:rPr kumimoji="0" lang="en-US" sz="36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t>$</a:t>
                </a:r>
                <a:r>
                  <a:rPr lang="en-US" sz="3600" dirty="0">
                    <a:solidFill>
                      <a:srgbClr val="008000"/>
                    </a:solidFill>
                    <a:latin typeface="Calibri" panose="020F0502020204030204" pitchFamily="34" charset="0"/>
                    <a:cs typeface="Calibri" panose="020F0502020204030204" pitchFamily="34" charset="0"/>
                  </a:rPr>
                  <a:t>3.4</a:t>
                </a:r>
                <a:r>
                  <a:rPr kumimoji="0" lang="en-US" sz="36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t>B</a:t>
                </a:r>
                <a:br>
                  <a:rPr kumimoji="0" lang="en-US" sz="36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br>
                <a:r>
                  <a:rPr lang="en-US" b="1" dirty="0">
                    <a:solidFill>
                      <a:srgbClr val="000000"/>
                    </a:solidFill>
                    <a:latin typeface="Calibri" panose="020F0502020204030204" pitchFamily="34" charset="0"/>
                    <a:cs typeface="Calibri" panose="020F0502020204030204" pitchFamily="34" charset="0"/>
                  </a:rPr>
                  <a:t>Greater buying power</a:t>
                </a:r>
                <a:endParaRPr kumimoji="0" lang="en-US" sz="3600" b="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endParaRPr>
              </a:p>
            </p:txBody>
          </p:sp>
        </p:grpSp>
      </p:grpSp>
      <p:pic>
        <p:nvPicPr>
          <p:cNvPr id="64" name="Picture 63">
            <a:extLst>
              <a:ext uri="{FF2B5EF4-FFF2-40B4-BE49-F238E27FC236}">
                <a16:creationId xmlns:a16="http://schemas.microsoft.com/office/drawing/2014/main" id="{27762AA1-81AD-478F-92A3-325E08E48EB8}"/>
              </a:ext>
            </a:extLst>
          </p:cNvPr>
          <p:cNvPicPr>
            <a:picLocks noChangeAspect="1"/>
          </p:cNvPicPr>
          <p:nvPr/>
        </p:nvPicPr>
        <p:blipFill rotWithShape="1">
          <a:blip r:embed="rId3">
            <a:extLst>
              <a:ext uri="{28A0092B-C50C-407E-A947-70E740481C1C}">
                <a14:useLocalDpi xmlns:a14="http://schemas.microsoft.com/office/drawing/2010/main"/>
              </a:ext>
            </a:extLst>
          </a:blip>
          <a:srcRect b="21411"/>
          <a:stretch/>
        </p:blipFill>
        <p:spPr>
          <a:xfrm>
            <a:off x="473492" y="2060282"/>
            <a:ext cx="4133850" cy="1034598"/>
          </a:xfrm>
          <a:prstGeom prst="rect">
            <a:avLst/>
          </a:prstGeom>
          <a:effectLst>
            <a:outerShdw blurRad="50800" dist="38100" dir="2700000" algn="tl" rotWithShape="0">
              <a:prstClr val="black">
                <a:alpha val="40000"/>
              </a:prstClr>
            </a:outerShdw>
          </a:effectLst>
        </p:spPr>
      </p:pic>
      <p:pic>
        <p:nvPicPr>
          <p:cNvPr id="65" name="Picture 64">
            <a:extLst>
              <a:ext uri="{FF2B5EF4-FFF2-40B4-BE49-F238E27FC236}">
                <a16:creationId xmlns:a16="http://schemas.microsoft.com/office/drawing/2014/main" id="{FB64DD1A-BBF7-499A-86F2-C15488A600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6917" y="3234055"/>
            <a:ext cx="2667000" cy="1778000"/>
          </a:xfrm>
          <a:prstGeom prst="rect">
            <a:avLst/>
          </a:prstGeom>
          <a:effectLst>
            <a:outerShdw blurRad="50800" dist="38100" dir="2700000" algn="tl" rotWithShape="0">
              <a:prstClr val="black">
                <a:alpha val="40000"/>
              </a:prstClr>
            </a:outerShdw>
          </a:effectLst>
        </p:spPr>
      </p:pic>
      <p:pic>
        <p:nvPicPr>
          <p:cNvPr id="66" name="Picture 65">
            <a:extLst>
              <a:ext uri="{FF2B5EF4-FFF2-40B4-BE49-F238E27FC236}">
                <a16:creationId xmlns:a16="http://schemas.microsoft.com/office/drawing/2014/main" id="{4634F3C0-C767-4ECB-B5EC-78E98577D12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93875" y="5151230"/>
            <a:ext cx="2893084" cy="1581796"/>
          </a:xfrm>
          <a:prstGeom prst="rect">
            <a:avLst/>
          </a:prstGeom>
          <a:effectLst>
            <a:outerShdw blurRad="50800" dist="38100" dir="2700000" algn="tl" rotWithShape="0">
              <a:prstClr val="black">
                <a:alpha val="40000"/>
              </a:prstClr>
            </a:outerShdw>
          </a:effectLst>
        </p:spPr>
      </p:pic>
      <p:cxnSp>
        <p:nvCxnSpPr>
          <p:cNvPr id="67" name="Straight Connector 66">
            <a:extLst>
              <a:ext uri="{FF2B5EF4-FFF2-40B4-BE49-F238E27FC236}">
                <a16:creationId xmlns:a16="http://schemas.microsoft.com/office/drawing/2014/main" id="{2701AC58-B53A-44F7-B293-AC0DCD63085E}"/>
              </a:ext>
            </a:extLst>
          </p:cNvPr>
          <p:cNvCxnSpPr>
            <a:cxnSpLocks/>
            <a:stCxn id="62" idx="1"/>
            <a:endCxn id="64" idx="3"/>
          </p:cNvCxnSpPr>
          <p:nvPr/>
        </p:nvCxnSpPr>
        <p:spPr>
          <a:xfrm flipH="1" flipV="1">
            <a:off x="4607342" y="2577581"/>
            <a:ext cx="581825" cy="522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18A15DD-71C0-4330-942D-2B216D900F95}"/>
              </a:ext>
            </a:extLst>
          </p:cNvPr>
          <p:cNvCxnSpPr>
            <a:cxnSpLocks/>
            <a:endCxn id="65" idx="3"/>
          </p:cNvCxnSpPr>
          <p:nvPr/>
        </p:nvCxnSpPr>
        <p:spPr>
          <a:xfrm flipH="1" flipV="1">
            <a:off x="3873917" y="4123055"/>
            <a:ext cx="1315252" cy="522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E61AD9F-3F8E-4190-8D52-B1D48D7AF55E}"/>
              </a:ext>
            </a:extLst>
          </p:cNvPr>
          <p:cNvCxnSpPr>
            <a:cxnSpLocks/>
            <a:endCxn id="66" idx="3"/>
          </p:cNvCxnSpPr>
          <p:nvPr/>
        </p:nvCxnSpPr>
        <p:spPr>
          <a:xfrm flipH="1" flipV="1">
            <a:off x="3986959" y="5942128"/>
            <a:ext cx="1202208" cy="1243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804767"/>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outdoor, engine, tarmac&#10;&#10;Description automatically generated">
            <a:extLst>
              <a:ext uri="{FF2B5EF4-FFF2-40B4-BE49-F238E27FC236}">
                <a16:creationId xmlns:a16="http://schemas.microsoft.com/office/drawing/2014/main" id="{61950C70-E2A6-479F-AAD2-F75CC55A44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871" b="4871"/>
          <a:stretch/>
        </p:blipFill>
        <p:spPr>
          <a:xfrm>
            <a:off x="2" y="0"/>
            <a:ext cx="12191998" cy="6858000"/>
          </a:xfrm>
          <a:prstGeom prst="rect">
            <a:avLst/>
          </a:prstGeom>
        </p:spPr>
      </p:pic>
      <p:grpSp>
        <p:nvGrpSpPr>
          <p:cNvPr id="6" name="Group 5">
            <a:extLst>
              <a:ext uri="{FF2B5EF4-FFF2-40B4-BE49-F238E27FC236}">
                <a16:creationId xmlns:a16="http://schemas.microsoft.com/office/drawing/2014/main" id="{93A150B6-E77E-417D-8366-39816E761D01}"/>
              </a:ext>
            </a:extLst>
          </p:cNvPr>
          <p:cNvGrpSpPr/>
          <p:nvPr/>
        </p:nvGrpSpPr>
        <p:grpSpPr>
          <a:xfrm>
            <a:off x="590495" y="4798786"/>
            <a:ext cx="3845581" cy="2059214"/>
            <a:chOff x="8038042" y="4905775"/>
            <a:chExt cx="3845581" cy="2059214"/>
          </a:xfrm>
        </p:grpSpPr>
        <p:grpSp>
          <p:nvGrpSpPr>
            <p:cNvPr id="7" name="Group 6">
              <a:extLst>
                <a:ext uri="{FF2B5EF4-FFF2-40B4-BE49-F238E27FC236}">
                  <a16:creationId xmlns:a16="http://schemas.microsoft.com/office/drawing/2014/main" id="{E42352DF-C284-4448-9D4E-15C0DFF1D387}"/>
                </a:ext>
              </a:extLst>
            </p:cNvPr>
            <p:cNvGrpSpPr/>
            <p:nvPr/>
          </p:nvGrpSpPr>
          <p:grpSpPr>
            <a:xfrm>
              <a:off x="8038042" y="4905775"/>
              <a:ext cx="3845581" cy="2059214"/>
              <a:chOff x="8094450" y="4088499"/>
              <a:chExt cx="3671727" cy="3080781"/>
            </a:xfrm>
          </p:grpSpPr>
          <p:sp>
            <p:nvSpPr>
              <p:cNvPr id="12" name="Rectangle 11">
                <a:extLst>
                  <a:ext uri="{FF2B5EF4-FFF2-40B4-BE49-F238E27FC236}">
                    <a16:creationId xmlns:a16="http://schemas.microsoft.com/office/drawing/2014/main" id="{E9E00F0C-10E6-4738-89CF-5085FA0D245D}"/>
                  </a:ext>
                </a:extLst>
              </p:cNvPr>
              <p:cNvSpPr/>
              <p:nvPr/>
            </p:nvSpPr>
            <p:spPr>
              <a:xfrm>
                <a:off x="8094450" y="4088499"/>
                <a:ext cx="3671727" cy="3080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7E8FFA25-C2C2-45E6-A602-FDA41CC26DE6}"/>
                  </a:ext>
                </a:extLst>
              </p:cNvPr>
              <p:cNvSpPr/>
              <p:nvPr/>
            </p:nvSpPr>
            <p:spPr>
              <a:xfrm>
                <a:off x="8094450" y="5105693"/>
                <a:ext cx="3671727" cy="607811"/>
              </a:xfrm>
              <a:prstGeom prst="rect">
                <a:avLst/>
              </a:prstGeom>
            </p:spPr>
            <p:txBody>
              <a:bodyPr wrap="square">
                <a:spAutoFit/>
              </a:bodyPr>
              <a:lstStyle/>
              <a:p>
                <a:pPr lvl="0" algn="ctr" fontAlgn="auto">
                  <a:lnSpc>
                    <a:spcPct val="85000"/>
                  </a:lnSpc>
                  <a:spcBef>
                    <a:spcPts val="0"/>
                  </a:spcBef>
                  <a:spcAft>
                    <a:spcPts val="400"/>
                  </a:spcAft>
                  <a:defRPr/>
                </a:pPr>
                <a:r>
                  <a:rPr lang="en-US" sz="2400" b="1" dirty="0">
                    <a:solidFill>
                      <a:srgbClr val="033975"/>
                    </a:solidFill>
                    <a:latin typeface="Times New Roman" panose="02020603050405020304" pitchFamily="18" charset="0"/>
                    <a:cs typeface="Times New Roman" panose="02020603050405020304" pitchFamily="18" charset="0"/>
                  </a:rPr>
                  <a:t>Questions?</a:t>
                </a:r>
              </a:p>
            </p:txBody>
          </p:sp>
          <p:grpSp>
            <p:nvGrpSpPr>
              <p:cNvPr id="14" name="Group 13">
                <a:extLst>
                  <a:ext uri="{FF2B5EF4-FFF2-40B4-BE49-F238E27FC236}">
                    <a16:creationId xmlns:a16="http://schemas.microsoft.com/office/drawing/2014/main" id="{7244E081-F5BC-4C4E-8EA5-B87B9D96DA49}"/>
                  </a:ext>
                </a:extLst>
              </p:cNvPr>
              <p:cNvGrpSpPr/>
              <p:nvPr/>
            </p:nvGrpSpPr>
            <p:grpSpPr>
              <a:xfrm rot="2700000">
                <a:off x="8573814" y="4900217"/>
                <a:ext cx="64325" cy="124823"/>
                <a:chOff x="9659410" y="3134207"/>
                <a:chExt cx="202974" cy="349955"/>
              </a:xfrm>
              <a:solidFill>
                <a:schemeClr val="bg1"/>
              </a:solidFill>
            </p:grpSpPr>
            <p:sp>
              <p:nvSpPr>
                <p:cNvPr id="15" name="Rectangle 14">
                  <a:extLst>
                    <a:ext uri="{FF2B5EF4-FFF2-40B4-BE49-F238E27FC236}">
                      <a16:creationId xmlns:a16="http://schemas.microsoft.com/office/drawing/2014/main" id="{310608E4-B538-4721-8119-36F7F668CFFB}"/>
                    </a:ext>
                  </a:extLst>
                </p:cNvPr>
                <p:cNvSpPr/>
                <p:nvPr/>
              </p:nvSpPr>
              <p:spPr>
                <a:xfrm>
                  <a:off x="9659410" y="3390771"/>
                  <a:ext cx="180751" cy="93391"/>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100" normalizeH="0" baseline="0" noProof="0" dirty="0">
                    <a:ln>
                      <a:noFill/>
                    </a:ln>
                    <a:solidFill>
                      <a:srgbClr val="FFFFFF">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16" name="Rectangle 15">
                  <a:extLst>
                    <a:ext uri="{FF2B5EF4-FFF2-40B4-BE49-F238E27FC236}">
                      <a16:creationId xmlns:a16="http://schemas.microsoft.com/office/drawing/2014/main" id="{A83C7B36-5195-4152-A210-5E3F69647A9D}"/>
                    </a:ext>
                  </a:extLst>
                </p:cNvPr>
                <p:cNvSpPr/>
                <p:nvPr/>
              </p:nvSpPr>
              <p:spPr>
                <a:xfrm rot="5400000">
                  <a:off x="9640711" y="3262489"/>
                  <a:ext cx="349955" cy="93391"/>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100" normalizeH="0" baseline="0" noProof="0" dirty="0">
                    <a:ln>
                      <a:noFill/>
                    </a:ln>
                    <a:solidFill>
                      <a:srgbClr val="FFFFFF">
                        <a:lumMod val="50000"/>
                      </a:srgbClr>
                    </a:solidFill>
                    <a:effectLst/>
                    <a:uLnTx/>
                    <a:uFillTx/>
                    <a:latin typeface="Times New Roman" panose="02020603050405020304" pitchFamily="18" charset="0"/>
                    <a:ea typeface="+mn-ea"/>
                    <a:cs typeface="Times New Roman" panose="02020603050405020304" pitchFamily="18" charset="0"/>
                  </a:endParaRPr>
                </a:p>
              </p:txBody>
            </p:sp>
          </p:grpSp>
        </p:grpSp>
        <p:grpSp>
          <p:nvGrpSpPr>
            <p:cNvPr id="8" name="Group 7">
              <a:extLst>
                <a:ext uri="{FF2B5EF4-FFF2-40B4-BE49-F238E27FC236}">
                  <a16:creationId xmlns:a16="http://schemas.microsoft.com/office/drawing/2014/main" id="{3D9A0CD8-3F3A-4206-AFA4-53F0B519EC05}"/>
                </a:ext>
              </a:extLst>
            </p:cNvPr>
            <p:cNvGrpSpPr/>
            <p:nvPr/>
          </p:nvGrpSpPr>
          <p:grpSpPr>
            <a:xfrm rot="2700000">
              <a:off x="8354270" y="5415318"/>
              <a:ext cx="64326" cy="110906"/>
              <a:chOff x="9659410" y="3134207"/>
              <a:chExt cx="202974" cy="349955"/>
            </a:xfrm>
            <a:solidFill>
              <a:schemeClr val="bg1"/>
            </a:solidFill>
          </p:grpSpPr>
          <p:sp>
            <p:nvSpPr>
              <p:cNvPr id="10" name="Rectangle 9">
                <a:extLst>
                  <a:ext uri="{FF2B5EF4-FFF2-40B4-BE49-F238E27FC236}">
                    <a16:creationId xmlns:a16="http://schemas.microsoft.com/office/drawing/2014/main" id="{665A2799-E135-444C-B50C-1BD1B14AF086}"/>
                  </a:ext>
                </a:extLst>
              </p:cNvPr>
              <p:cNvSpPr/>
              <p:nvPr/>
            </p:nvSpPr>
            <p:spPr>
              <a:xfrm>
                <a:off x="9659410" y="3390771"/>
                <a:ext cx="180751" cy="93391"/>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00" normalizeH="0" baseline="0" noProof="0" dirty="0">
                  <a:ln>
                    <a:noFill/>
                  </a:ln>
                  <a:solidFill>
                    <a:srgbClr val="FFFFFF">
                      <a:lumMod val="65000"/>
                    </a:srgbClr>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B73B52B0-FF04-4D32-8A52-50EA084E0535}"/>
                  </a:ext>
                </a:extLst>
              </p:cNvPr>
              <p:cNvSpPr/>
              <p:nvPr/>
            </p:nvSpPr>
            <p:spPr>
              <a:xfrm rot="5400000">
                <a:off x="9640711" y="3262489"/>
                <a:ext cx="349955" cy="93391"/>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00" normalizeH="0" baseline="0" noProof="0" dirty="0">
                  <a:ln>
                    <a:noFill/>
                  </a:ln>
                  <a:solidFill>
                    <a:srgbClr val="FFFFFF">
                      <a:lumMod val="65000"/>
                    </a:srgbClr>
                  </a:solidFill>
                  <a:effectLst/>
                  <a:uLnTx/>
                  <a:uFillTx/>
                  <a:latin typeface="Open Sans"/>
                  <a:ea typeface="+mn-ea"/>
                  <a:cs typeface="+mn-cs"/>
                </a:endParaRPr>
              </a:p>
            </p:txBody>
          </p:sp>
        </p:grpSp>
        <p:sp>
          <p:nvSpPr>
            <p:cNvPr id="9" name="Rectangle 8">
              <a:extLst>
                <a:ext uri="{FF2B5EF4-FFF2-40B4-BE49-F238E27FC236}">
                  <a16:creationId xmlns:a16="http://schemas.microsoft.com/office/drawing/2014/main" id="{692BC145-702E-4460-A522-7B8E6BAD2D87}"/>
                </a:ext>
              </a:extLst>
            </p:cNvPr>
            <p:cNvSpPr/>
            <p:nvPr/>
          </p:nvSpPr>
          <p:spPr>
            <a:xfrm rot="2700000">
              <a:off x="8338461" y="6039489"/>
              <a:ext cx="57282" cy="2959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00" normalizeH="0" baseline="0" noProof="0" dirty="0">
                <a:ln>
                  <a:noFill/>
                </a:ln>
                <a:solidFill>
                  <a:srgbClr val="FFFFFF">
                    <a:lumMod val="65000"/>
                  </a:srgbClr>
                </a:solidFill>
                <a:effectLst/>
                <a:uLnTx/>
                <a:uFillTx/>
                <a:latin typeface="Open Sans"/>
                <a:ea typeface="+mn-ea"/>
                <a:cs typeface="+mn-cs"/>
              </a:endParaRPr>
            </a:p>
          </p:txBody>
        </p:sp>
      </p:grpSp>
      <p:sp>
        <p:nvSpPr>
          <p:cNvPr id="17" name="Rectangle 16">
            <a:extLst>
              <a:ext uri="{FF2B5EF4-FFF2-40B4-BE49-F238E27FC236}">
                <a16:creationId xmlns:a16="http://schemas.microsoft.com/office/drawing/2014/main" id="{7E8FFA25-C2C2-45E6-A602-FDA41CC26DE6}"/>
              </a:ext>
            </a:extLst>
          </p:cNvPr>
          <p:cNvSpPr/>
          <p:nvPr/>
        </p:nvSpPr>
        <p:spPr>
          <a:xfrm>
            <a:off x="488366" y="5951597"/>
            <a:ext cx="3845581" cy="406265"/>
          </a:xfrm>
          <a:prstGeom prst="rect">
            <a:avLst/>
          </a:prstGeom>
        </p:spPr>
        <p:txBody>
          <a:bodyPr wrap="square">
            <a:spAutoFit/>
          </a:bodyPr>
          <a:lstStyle/>
          <a:p>
            <a:pPr lvl="0" algn="ctr" fontAlgn="auto">
              <a:lnSpc>
                <a:spcPct val="85000"/>
              </a:lnSpc>
              <a:spcBef>
                <a:spcPts val="0"/>
              </a:spcBef>
              <a:spcAft>
                <a:spcPts val="400"/>
              </a:spcAft>
              <a:defRPr/>
            </a:pPr>
            <a:r>
              <a:rPr lang="en-US" sz="2400" b="1" dirty="0" smtClean="0">
                <a:solidFill>
                  <a:srgbClr val="033975"/>
                </a:solidFill>
                <a:latin typeface="Times New Roman" panose="02020603050405020304" pitchFamily="18" charset="0"/>
                <a:cs typeface="Times New Roman" panose="02020603050405020304" pitchFamily="18" charset="0"/>
              </a:rPr>
              <a:t>Back-Up</a:t>
            </a:r>
            <a:endParaRPr lang="en-US" sz="2400" b="1" dirty="0">
              <a:solidFill>
                <a:srgbClr val="03397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4638986"/>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lIns="91440" tIns="45720" rIns="91440" bIns="45720" anchor="t">
            <a:noAutofit/>
          </a:bodyPr>
          <a:lstStyle/>
          <a:p>
            <a:r>
              <a:rPr lang="en-US" dirty="0">
                <a:latin typeface="Agency FB"/>
                <a:cs typeface="Times New Roman"/>
              </a:rPr>
              <a:t>DEPARTMENT OF the NAVY Roadmap</a:t>
            </a:r>
          </a:p>
        </p:txBody>
      </p:sp>
      <p:sp>
        <p:nvSpPr>
          <p:cNvPr id="2" name="Rectangle 1">
            <a:extLst>
              <a:ext uri="{FF2B5EF4-FFF2-40B4-BE49-F238E27FC236}">
                <a16:creationId xmlns:a16="http://schemas.microsoft.com/office/drawing/2014/main" id="{0352C9BB-FC38-436E-81AF-ABBF3D9F9B1E}"/>
              </a:ext>
            </a:extLst>
          </p:cNvPr>
          <p:cNvSpPr/>
          <p:nvPr/>
        </p:nvSpPr>
        <p:spPr bwMode="auto">
          <a:xfrm>
            <a:off x="450086" y="1127004"/>
            <a:ext cx="1280160" cy="327133"/>
          </a:xfrm>
          <a:prstGeom prst="rect">
            <a:avLst/>
          </a:prstGeom>
          <a:solidFill>
            <a:srgbClr val="033975"/>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2020</a:t>
            </a:r>
          </a:p>
        </p:txBody>
      </p:sp>
      <p:sp>
        <p:nvSpPr>
          <p:cNvPr id="4" name="Rectangle 3">
            <a:extLst>
              <a:ext uri="{FF2B5EF4-FFF2-40B4-BE49-F238E27FC236}">
                <a16:creationId xmlns:a16="http://schemas.microsoft.com/office/drawing/2014/main" id="{6AE17973-2A4F-42E8-BC5C-DAA0200EDC33}"/>
              </a:ext>
            </a:extLst>
          </p:cNvPr>
          <p:cNvSpPr/>
          <p:nvPr/>
        </p:nvSpPr>
        <p:spPr bwMode="auto">
          <a:xfrm>
            <a:off x="1810642" y="1127004"/>
            <a:ext cx="1280160" cy="327133"/>
          </a:xfrm>
          <a:prstGeom prst="rect">
            <a:avLst/>
          </a:prstGeom>
          <a:solidFill>
            <a:srgbClr val="033975"/>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2021</a:t>
            </a:r>
          </a:p>
        </p:txBody>
      </p:sp>
      <p:sp>
        <p:nvSpPr>
          <p:cNvPr id="6" name="Rectangle 5">
            <a:extLst>
              <a:ext uri="{FF2B5EF4-FFF2-40B4-BE49-F238E27FC236}">
                <a16:creationId xmlns:a16="http://schemas.microsoft.com/office/drawing/2014/main" id="{3ED1C24C-261B-4C66-B468-8F1EC2675E75}"/>
              </a:ext>
            </a:extLst>
          </p:cNvPr>
          <p:cNvSpPr/>
          <p:nvPr/>
        </p:nvSpPr>
        <p:spPr bwMode="auto">
          <a:xfrm>
            <a:off x="3166256" y="1127004"/>
            <a:ext cx="1280160" cy="327133"/>
          </a:xfrm>
          <a:prstGeom prst="rect">
            <a:avLst/>
          </a:prstGeom>
          <a:solidFill>
            <a:srgbClr val="033975"/>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2022</a:t>
            </a:r>
          </a:p>
        </p:txBody>
      </p:sp>
      <p:sp>
        <p:nvSpPr>
          <p:cNvPr id="7" name="Rectangle 6">
            <a:extLst>
              <a:ext uri="{FF2B5EF4-FFF2-40B4-BE49-F238E27FC236}">
                <a16:creationId xmlns:a16="http://schemas.microsoft.com/office/drawing/2014/main" id="{63771913-3A8A-4F89-B359-73975101E4E5}"/>
              </a:ext>
            </a:extLst>
          </p:cNvPr>
          <p:cNvSpPr/>
          <p:nvPr/>
        </p:nvSpPr>
        <p:spPr bwMode="auto">
          <a:xfrm>
            <a:off x="4520903" y="1127004"/>
            <a:ext cx="1280160" cy="327133"/>
          </a:xfrm>
          <a:prstGeom prst="rect">
            <a:avLst/>
          </a:prstGeom>
          <a:solidFill>
            <a:srgbClr val="033975"/>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2023</a:t>
            </a:r>
          </a:p>
        </p:txBody>
      </p:sp>
      <p:sp>
        <p:nvSpPr>
          <p:cNvPr id="8" name="Rectangle 7">
            <a:extLst>
              <a:ext uri="{FF2B5EF4-FFF2-40B4-BE49-F238E27FC236}">
                <a16:creationId xmlns:a16="http://schemas.microsoft.com/office/drawing/2014/main" id="{9B36C86A-2489-4BF7-8546-386D2ED5BC48}"/>
              </a:ext>
            </a:extLst>
          </p:cNvPr>
          <p:cNvSpPr/>
          <p:nvPr/>
        </p:nvSpPr>
        <p:spPr bwMode="auto">
          <a:xfrm>
            <a:off x="5882426" y="1127004"/>
            <a:ext cx="1280160" cy="327133"/>
          </a:xfrm>
          <a:prstGeom prst="rect">
            <a:avLst/>
          </a:prstGeom>
          <a:solidFill>
            <a:srgbClr val="033975"/>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2024</a:t>
            </a:r>
          </a:p>
        </p:txBody>
      </p:sp>
      <p:sp>
        <p:nvSpPr>
          <p:cNvPr id="9" name="Rectangle 8">
            <a:extLst>
              <a:ext uri="{FF2B5EF4-FFF2-40B4-BE49-F238E27FC236}">
                <a16:creationId xmlns:a16="http://schemas.microsoft.com/office/drawing/2014/main" id="{E68AB886-1D59-429B-B50D-DAA6651A84BF}"/>
              </a:ext>
            </a:extLst>
          </p:cNvPr>
          <p:cNvSpPr/>
          <p:nvPr/>
        </p:nvSpPr>
        <p:spPr bwMode="auto">
          <a:xfrm>
            <a:off x="7240953" y="1127004"/>
            <a:ext cx="1280160" cy="327133"/>
          </a:xfrm>
          <a:prstGeom prst="rect">
            <a:avLst/>
          </a:prstGeom>
          <a:solidFill>
            <a:srgbClr val="033975"/>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2025</a:t>
            </a:r>
          </a:p>
        </p:txBody>
      </p:sp>
      <p:sp>
        <p:nvSpPr>
          <p:cNvPr id="10" name="Rectangle 9">
            <a:extLst>
              <a:ext uri="{FF2B5EF4-FFF2-40B4-BE49-F238E27FC236}">
                <a16:creationId xmlns:a16="http://schemas.microsoft.com/office/drawing/2014/main" id="{D82B216A-97AD-4971-BA37-D3C5553A5D21}"/>
              </a:ext>
            </a:extLst>
          </p:cNvPr>
          <p:cNvSpPr/>
          <p:nvPr/>
        </p:nvSpPr>
        <p:spPr bwMode="auto">
          <a:xfrm>
            <a:off x="8598596" y="1127004"/>
            <a:ext cx="1280160" cy="327133"/>
          </a:xfrm>
          <a:prstGeom prst="rect">
            <a:avLst/>
          </a:prstGeom>
          <a:solidFill>
            <a:srgbClr val="033975"/>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2026</a:t>
            </a:r>
          </a:p>
        </p:txBody>
      </p:sp>
      <p:sp>
        <p:nvSpPr>
          <p:cNvPr id="11" name="Rectangle 10">
            <a:extLst>
              <a:ext uri="{FF2B5EF4-FFF2-40B4-BE49-F238E27FC236}">
                <a16:creationId xmlns:a16="http://schemas.microsoft.com/office/drawing/2014/main" id="{2496191E-7CD9-401E-A1A0-955B59C79C89}"/>
              </a:ext>
            </a:extLst>
          </p:cNvPr>
          <p:cNvSpPr/>
          <p:nvPr/>
        </p:nvSpPr>
        <p:spPr bwMode="auto">
          <a:xfrm>
            <a:off x="9963511" y="1116426"/>
            <a:ext cx="1280160" cy="348289"/>
          </a:xfrm>
          <a:prstGeom prst="rect">
            <a:avLst/>
          </a:prstGeom>
          <a:solidFill>
            <a:srgbClr val="033975"/>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2027</a:t>
            </a:r>
          </a:p>
        </p:txBody>
      </p:sp>
      <p:grpSp>
        <p:nvGrpSpPr>
          <p:cNvPr id="12" name="Group 11">
            <a:extLst>
              <a:ext uri="{FF2B5EF4-FFF2-40B4-BE49-F238E27FC236}">
                <a16:creationId xmlns:a16="http://schemas.microsoft.com/office/drawing/2014/main" id="{7D8EFC66-6768-49D2-B34B-AC16F476DD1A}"/>
              </a:ext>
            </a:extLst>
          </p:cNvPr>
          <p:cNvGrpSpPr/>
          <p:nvPr/>
        </p:nvGrpSpPr>
        <p:grpSpPr>
          <a:xfrm>
            <a:off x="501032" y="1447800"/>
            <a:ext cx="10696886" cy="338554"/>
            <a:chOff x="450085" y="1447800"/>
            <a:chExt cx="10696886" cy="338554"/>
          </a:xfrm>
        </p:grpSpPr>
        <p:cxnSp>
          <p:nvCxnSpPr>
            <p:cNvPr id="148" name="Straight Connector 147">
              <a:extLst>
                <a:ext uri="{FF2B5EF4-FFF2-40B4-BE49-F238E27FC236}">
                  <a16:creationId xmlns:a16="http://schemas.microsoft.com/office/drawing/2014/main" id="{3C170F41-B402-4FCC-B718-7CC6EDC9701F}"/>
                </a:ext>
              </a:extLst>
            </p:cNvPr>
            <p:cNvCxnSpPr/>
            <p:nvPr/>
          </p:nvCxnSpPr>
          <p:spPr bwMode="auto">
            <a:xfrm>
              <a:off x="450085" y="1762483"/>
              <a:ext cx="10696886" cy="0"/>
            </a:xfrm>
            <a:prstGeom prst="line">
              <a:avLst/>
            </a:prstGeom>
            <a:solidFill>
              <a:srgbClr val="4F81BD"/>
            </a:solidFill>
            <a:ln w="19050" cap="flat" cmpd="sng" algn="ctr">
              <a:solidFill>
                <a:srgbClr val="033975"/>
              </a:solidFill>
              <a:prstDash val="solid"/>
              <a:round/>
              <a:headEnd type="none" w="med" len="med"/>
              <a:tailEnd type="none" w="med" len="med"/>
            </a:ln>
            <a:effectLst/>
          </p:spPr>
        </p:cxnSp>
        <p:sp>
          <p:nvSpPr>
            <p:cNvPr id="149" name="TextBox 148">
              <a:extLst>
                <a:ext uri="{FF2B5EF4-FFF2-40B4-BE49-F238E27FC236}">
                  <a16:creationId xmlns:a16="http://schemas.microsoft.com/office/drawing/2014/main" id="{830C6A76-48D8-422A-8A6D-5B5B5CD284E5}"/>
                </a:ext>
              </a:extLst>
            </p:cNvPr>
            <p:cNvSpPr txBox="1"/>
            <p:nvPr/>
          </p:nvSpPr>
          <p:spPr>
            <a:xfrm>
              <a:off x="4570467" y="1447800"/>
              <a:ext cx="245612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all" spc="0" normalizeH="0" baseline="0" noProof="0" dirty="0">
                  <a:ln>
                    <a:noFill/>
                  </a:ln>
                  <a:solidFill>
                    <a:srgbClr val="033975"/>
                  </a:solidFill>
                  <a:effectLst/>
                  <a:uLnTx/>
                  <a:uFillTx/>
                  <a:latin typeface="Times New Roman" panose="02020603050405020304" pitchFamily="18" charset="0"/>
                  <a:ea typeface="+mn-ea"/>
                  <a:cs typeface="Times New Roman" panose="02020603050405020304" pitchFamily="18" charset="0"/>
                </a:rPr>
                <a:t>Navy General Fund</a:t>
              </a:r>
            </a:p>
          </p:txBody>
        </p:sp>
      </p:grpSp>
      <p:grpSp>
        <p:nvGrpSpPr>
          <p:cNvPr id="13" name="Group 12">
            <a:extLst>
              <a:ext uri="{FF2B5EF4-FFF2-40B4-BE49-F238E27FC236}">
                <a16:creationId xmlns:a16="http://schemas.microsoft.com/office/drawing/2014/main" id="{CEF7FD78-1520-4168-A8ED-E3DDBB8E9818}"/>
              </a:ext>
            </a:extLst>
          </p:cNvPr>
          <p:cNvGrpSpPr/>
          <p:nvPr/>
        </p:nvGrpSpPr>
        <p:grpSpPr>
          <a:xfrm>
            <a:off x="545316" y="2449558"/>
            <a:ext cx="941890" cy="246221"/>
            <a:chOff x="468316" y="2432875"/>
            <a:chExt cx="941890" cy="246221"/>
          </a:xfrm>
        </p:grpSpPr>
        <p:sp>
          <p:nvSpPr>
            <p:cNvPr id="152" name="Star: 5 Points 14">
              <a:extLst>
                <a:ext uri="{FF2B5EF4-FFF2-40B4-BE49-F238E27FC236}">
                  <a16:creationId xmlns:a16="http://schemas.microsoft.com/office/drawing/2014/main" id="{50DCEFDE-CEEB-4EA1-93A9-052E8F44BB68}"/>
                </a:ext>
              </a:extLst>
            </p:cNvPr>
            <p:cNvSpPr/>
            <p:nvPr/>
          </p:nvSpPr>
          <p:spPr>
            <a:xfrm>
              <a:off x="468316" y="2481099"/>
              <a:ext cx="157655" cy="149773"/>
            </a:xfrm>
            <a:prstGeom prst="star5">
              <a:avLst/>
            </a:prstGeom>
            <a:solidFill>
              <a:srgbClr val="002060"/>
            </a:solidFill>
            <a:ln>
              <a:solidFill>
                <a:srgbClr val="C41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53" name="TextBox 152">
              <a:extLst>
                <a:ext uri="{FF2B5EF4-FFF2-40B4-BE49-F238E27FC236}">
                  <a16:creationId xmlns:a16="http://schemas.microsoft.com/office/drawing/2014/main" id="{1AFE1842-7C83-4DA0-99E6-1321C9742CEE}"/>
                </a:ext>
              </a:extLst>
            </p:cNvPr>
            <p:cNvSpPr txBox="1"/>
            <p:nvPr/>
          </p:nvSpPr>
          <p:spPr>
            <a:xfrm>
              <a:off x="587246" y="2432875"/>
              <a:ext cx="8229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EDL</a:t>
              </a:r>
            </a:p>
          </p:txBody>
        </p:sp>
      </p:grpSp>
      <p:grpSp>
        <p:nvGrpSpPr>
          <p:cNvPr id="14" name="Group 13">
            <a:extLst>
              <a:ext uri="{FF2B5EF4-FFF2-40B4-BE49-F238E27FC236}">
                <a16:creationId xmlns:a16="http://schemas.microsoft.com/office/drawing/2014/main" id="{E6F73BB8-A1D5-4DE6-91F3-982EA93012C6}"/>
              </a:ext>
            </a:extLst>
          </p:cNvPr>
          <p:cNvGrpSpPr/>
          <p:nvPr/>
        </p:nvGrpSpPr>
        <p:grpSpPr>
          <a:xfrm>
            <a:off x="545316" y="1809615"/>
            <a:ext cx="941890" cy="246221"/>
            <a:chOff x="468316" y="1767597"/>
            <a:chExt cx="941890" cy="246221"/>
          </a:xfrm>
        </p:grpSpPr>
        <p:sp>
          <p:nvSpPr>
            <p:cNvPr id="156" name="TextBox 155">
              <a:extLst>
                <a:ext uri="{FF2B5EF4-FFF2-40B4-BE49-F238E27FC236}">
                  <a16:creationId xmlns:a16="http://schemas.microsoft.com/office/drawing/2014/main" id="{A1B7421B-8858-4939-B8B8-EF8F0172D6A6}"/>
                </a:ext>
              </a:extLst>
            </p:cNvPr>
            <p:cNvSpPr txBox="1"/>
            <p:nvPr/>
          </p:nvSpPr>
          <p:spPr>
            <a:xfrm>
              <a:off x="587246" y="1767597"/>
              <a:ext cx="8229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Aircraft</a:t>
              </a:r>
            </a:p>
          </p:txBody>
        </p:sp>
        <p:sp>
          <p:nvSpPr>
            <p:cNvPr id="157" name="Star: 5 Points 14">
              <a:extLst>
                <a:ext uri="{FF2B5EF4-FFF2-40B4-BE49-F238E27FC236}">
                  <a16:creationId xmlns:a16="http://schemas.microsoft.com/office/drawing/2014/main" id="{6224B76C-E066-46E9-95F5-9D83A3C44D6C}"/>
                </a:ext>
              </a:extLst>
            </p:cNvPr>
            <p:cNvSpPr/>
            <p:nvPr/>
          </p:nvSpPr>
          <p:spPr>
            <a:xfrm>
              <a:off x="468316" y="1815821"/>
              <a:ext cx="157655" cy="149773"/>
            </a:xfrm>
            <a:prstGeom prst="star5">
              <a:avLst/>
            </a:prstGeom>
            <a:solidFill>
              <a:srgbClr val="002060"/>
            </a:solidFill>
            <a:ln>
              <a:solidFill>
                <a:srgbClr val="C41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grpSp>
        <p:nvGrpSpPr>
          <p:cNvPr id="15" name="Group 14">
            <a:extLst>
              <a:ext uri="{FF2B5EF4-FFF2-40B4-BE49-F238E27FC236}">
                <a16:creationId xmlns:a16="http://schemas.microsoft.com/office/drawing/2014/main" id="{DDF27430-572F-466E-A008-93AA1B2D852D}"/>
              </a:ext>
            </a:extLst>
          </p:cNvPr>
          <p:cNvGrpSpPr/>
          <p:nvPr/>
        </p:nvGrpSpPr>
        <p:grpSpPr>
          <a:xfrm>
            <a:off x="545316" y="2111798"/>
            <a:ext cx="941890" cy="246221"/>
            <a:chOff x="468316" y="2094570"/>
            <a:chExt cx="941890" cy="246221"/>
          </a:xfrm>
        </p:grpSpPr>
        <p:sp>
          <p:nvSpPr>
            <p:cNvPr id="160" name="Star: 5 Points 14">
              <a:extLst>
                <a:ext uri="{FF2B5EF4-FFF2-40B4-BE49-F238E27FC236}">
                  <a16:creationId xmlns:a16="http://schemas.microsoft.com/office/drawing/2014/main" id="{C7035F43-9ABC-4DCD-BDDE-4C1A59FC8B78}"/>
                </a:ext>
              </a:extLst>
            </p:cNvPr>
            <p:cNvSpPr/>
            <p:nvPr/>
          </p:nvSpPr>
          <p:spPr>
            <a:xfrm>
              <a:off x="468316" y="2142794"/>
              <a:ext cx="157655" cy="149773"/>
            </a:xfrm>
            <a:prstGeom prst="star5">
              <a:avLst/>
            </a:prstGeom>
            <a:solidFill>
              <a:srgbClr val="002060"/>
            </a:solidFill>
            <a:ln>
              <a:solidFill>
                <a:srgbClr val="C41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61" name="TextBox 160">
              <a:extLst>
                <a:ext uri="{FF2B5EF4-FFF2-40B4-BE49-F238E27FC236}">
                  <a16:creationId xmlns:a16="http://schemas.microsoft.com/office/drawing/2014/main" id="{4526AE5E-6855-4D56-9230-458E9C96A8B9}"/>
                </a:ext>
              </a:extLst>
            </p:cNvPr>
            <p:cNvSpPr txBox="1"/>
            <p:nvPr/>
          </p:nvSpPr>
          <p:spPr>
            <a:xfrm>
              <a:off x="587246" y="2094570"/>
              <a:ext cx="8229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Vessels</a:t>
              </a:r>
            </a:p>
          </p:txBody>
        </p:sp>
      </p:grpSp>
      <p:grpSp>
        <p:nvGrpSpPr>
          <p:cNvPr id="16" name="Group 15">
            <a:extLst>
              <a:ext uri="{FF2B5EF4-FFF2-40B4-BE49-F238E27FC236}">
                <a16:creationId xmlns:a16="http://schemas.microsoft.com/office/drawing/2014/main" id="{737DDCC7-EEA2-433D-9A9F-A3E743839AED}"/>
              </a:ext>
            </a:extLst>
          </p:cNvPr>
          <p:cNvGrpSpPr/>
          <p:nvPr/>
        </p:nvGrpSpPr>
        <p:grpSpPr>
          <a:xfrm>
            <a:off x="545316" y="2775871"/>
            <a:ext cx="1050310" cy="246221"/>
            <a:chOff x="468316" y="2795121"/>
            <a:chExt cx="1050310" cy="246221"/>
          </a:xfrm>
        </p:grpSpPr>
        <p:sp>
          <p:nvSpPr>
            <p:cNvPr id="164" name="Star: 5 Points 14">
              <a:extLst>
                <a:ext uri="{FF2B5EF4-FFF2-40B4-BE49-F238E27FC236}">
                  <a16:creationId xmlns:a16="http://schemas.microsoft.com/office/drawing/2014/main" id="{5A7AD2C2-FE3C-4282-AC69-D8F251E051F9}"/>
                </a:ext>
              </a:extLst>
            </p:cNvPr>
            <p:cNvSpPr/>
            <p:nvPr/>
          </p:nvSpPr>
          <p:spPr>
            <a:xfrm>
              <a:off x="468316" y="2843345"/>
              <a:ext cx="157655" cy="149773"/>
            </a:xfrm>
            <a:prstGeom prst="star5">
              <a:avLst/>
            </a:prstGeom>
            <a:solidFill>
              <a:srgbClr val="002060"/>
            </a:solidFill>
            <a:ln>
              <a:solidFill>
                <a:srgbClr val="C41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65" name="TextBox 164">
              <a:extLst>
                <a:ext uri="{FF2B5EF4-FFF2-40B4-BE49-F238E27FC236}">
                  <a16:creationId xmlns:a16="http://schemas.microsoft.com/office/drawing/2014/main" id="{19CD37B4-B99C-4743-AA0A-780B552F9348}"/>
                </a:ext>
              </a:extLst>
            </p:cNvPr>
            <p:cNvSpPr txBox="1"/>
            <p:nvPr/>
          </p:nvSpPr>
          <p:spPr>
            <a:xfrm>
              <a:off x="587245" y="2795121"/>
              <a:ext cx="93138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OM&amp;S - UAE</a:t>
              </a:r>
            </a:p>
          </p:txBody>
        </p:sp>
      </p:grpSp>
      <p:grpSp>
        <p:nvGrpSpPr>
          <p:cNvPr id="17" name="Group 16">
            <a:extLst>
              <a:ext uri="{FF2B5EF4-FFF2-40B4-BE49-F238E27FC236}">
                <a16:creationId xmlns:a16="http://schemas.microsoft.com/office/drawing/2014/main" id="{A867233F-5CFF-4103-BDE8-940AFE571473}"/>
              </a:ext>
            </a:extLst>
          </p:cNvPr>
          <p:cNvGrpSpPr/>
          <p:nvPr/>
        </p:nvGrpSpPr>
        <p:grpSpPr>
          <a:xfrm>
            <a:off x="1870523" y="1809615"/>
            <a:ext cx="953771" cy="246221"/>
            <a:chOff x="1870523" y="1767597"/>
            <a:chExt cx="953771" cy="246221"/>
          </a:xfrm>
        </p:grpSpPr>
        <p:sp>
          <p:nvSpPr>
            <p:cNvPr id="168" name="Star: 5 Points 14">
              <a:extLst>
                <a:ext uri="{FF2B5EF4-FFF2-40B4-BE49-F238E27FC236}">
                  <a16:creationId xmlns:a16="http://schemas.microsoft.com/office/drawing/2014/main" id="{DF1023C7-E0AA-427B-A291-67CF4E8E97A8}"/>
                </a:ext>
              </a:extLst>
            </p:cNvPr>
            <p:cNvSpPr/>
            <p:nvPr/>
          </p:nvSpPr>
          <p:spPr>
            <a:xfrm>
              <a:off x="1870523" y="1815821"/>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69" name="TextBox 168">
              <a:extLst>
                <a:ext uri="{FF2B5EF4-FFF2-40B4-BE49-F238E27FC236}">
                  <a16:creationId xmlns:a16="http://schemas.microsoft.com/office/drawing/2014/main" id="{29193FA1-D20C-466A-965A-DDC0B0CAC87E}"/>
                </a:ext>
              </a:extLst>
            </p:cNvPr>
            <p:cNvSpPr txBox="1"/>
            <p:nvPr/>
          </p:nvSpPr>
          <p:spPr>
            <a:xfrm>
              <a:off x="2001334" y="1767597"/>
              <a:ext cx="8229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FBWT</a:t>
              </a:r>
            </a:p>
          </p:txBody>
        </p:sp>
      </p:grpSp>
      <p:grpSp>
        <p:nvGrpSpPr>
          <p:cNvPr id="18" name="Group 17">
            <a:extLst>
              <a:ext uri="{FF2B5EF4-FFF2-40B4-BE49-F238E27FC236}">
                <a16:creationId xmlns:a16="http://schemas.microsoft.com/office/drawing/2014/main" id="{EC24B4F0-96E9-4DDB-907F-4DEE95F1D8A4}"/>
              </a:ext>
            </a:extLst>
          </p:cNvPr>
          <p:cNvGrpSpPr/>
          <p:nvPr/>
        </p:nvGrpSpPr>
        <p:grpSpPr>
          <a:xfrm>
            <a:off x="1870523" y="2111798"/>
            <a:ext cx="953771" cy="246221"/>
            <a:chOff x="1870523" y="2094570"/>
            <a:chExt cx="953771" cy="246221"/>
          </a:xfrm>
        </p:grpSpPr>
        <p:sp>
          <p:nvSpPr>
            <p:cNvPr id="172" name="Star: 5 Points 14">
              <a:extLst>
                <a:ext uri="{FF2B5EF4-FFF2-40B4-BE49-F238E27FC236}">
                  <a16:creationId xmlns:a16="http://schemas.microsoft.com/office/drawing/2014/main" id="{AE1B5DF8-AFBD-4F5E-9CD7-CA65C3ED6C91}"/>
                </a:ext>
              </a:extLst>
            </p:cNvPr>
            <p:cNvSpPr/>
            <p:nvPr/>
          </p:nvSpPr>
          <p:spPr>
            <a:xfrm>
              <a:off x="1870523" y="2142794"/>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73" name="TextBox 172">
              <a:extLst>
                <a:ext uri="{FF2B5EF4-FFF2-40B4-BE49-F238E27FC236}">
                  <a16:creationId xmlns:a16="http://schemas.microsoft.com/office/drawing/2014/main" id="{DDC7BCAC-2E79-4010-9679-D02B04E9ADEB}"/>
                </a:ext>
              </a:extLst>
            </p:cNvPr>
            <p:cNvSpPr txBox="1"/>
            <p:nvPr/>
          </p:nvSpPr>
          <p:spPr>
            <a:xfrm>
              <a:off x="2001334" y="2094570"/>
              <a:ext cx="8229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CIP</a:t>
              </a:r>
            </a:p>
          </p:txBody>
        </p:sp>
      </p:grpSp>
      <p:grpSp>
        <p:nvGrpSpPr>
          <p:cNvPr id="19" name="Group 18">
            <a:extLst>
              <a:ext uri="{FF2B5EF4-FFF2-40B4-BE49-F238E27FC236}">
                <a16:creationId xmlns:a16="http://schemas.microsoft.com/office/drawing/2014/main" id="{528FB68E-ABC5-45F8-AA05-E8135A6674C9}"/>
              </a:ext>
            </a:extLst>
          </p:cNvPr>
          <p:cNvGrpSpPr/>
          <p:nvPr/>
        </p:nvGrpSpPr>
        <p:grpSpPr>
          <a:xfrm>
            <a:off x="1870523" y="2372613"/>
            <a:ext cx="1470030" cy="400110"/>
            <a:chOff x="1870523" y="2364418"/>
            <a:chExt cx="1470030" cy="400110"/>
          </a:xfrm>
        </p:grpSpPr>
        <p:sp>
          <p:nvSpPr>
            <p:cNvPr id="176" name="TextBox 175">
              <a:extLst>
                <a:ext uri="{FF2B5EF4-FFF2-40B4-BE49-F238E27FC236}">
                  <a16:creationId xmlns:a16="http://schemas.microsoft.com/office/drawing/2014/main" id="{C0D3CD43-B71D-4145-B47F-053663F0F15C}"/>
                </a:ext>
              </a:extLst>
            </p:cNvPr>
            <p:cNvSpPr txBox="1"/>
            <p:nvPr/>
          </p:nvSpPr>
          <p:spPr>
            <a:xfrm>
              <a:off x="2001334" y="2364418"/>
              <a:ext cx="133921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Buildings &amp; Structures / Utilities</a:t>
              </a:r>
            </a:p>
          </p:txBody>
        </p:sp>
        <p:sp>
          <p:nvSpPr>
            <p:cNvPr id="177" name="Star: 5 Points 14">
              <a:extLst>
                <a:ext uri="{FF2B5EF4-FFF2-40B4-BE49-F238E27FC236}">
                  <a16:creationId xmlns:a16="http://schemas.microsoft.com/office/drawing/2014/main" id="{8135597E-690E-4B8E-9835-2700746A5798}"/>
                </a:ext>
              </a:extLst>
            </p:cNvPr>
            <p:cNvSpPr/>
            <p:nvPr/>
          </p:nvSpPr>
          <p:spPr>
            <a:xfrm>
              <a:off x="1870523" y="2489587"/>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grpSp>
        <p:nvGrpSpPr>
          <p:cNvPr id="20" name="Group 19">
            <a:extLst>
              <a:ext uri="{FF2B5EF4-FFF2-40B4-BE49-F238E27FC236}">
                <a16:creationId xmlns:a16="http://schemas.microsoft.com/office/drawing/2014/main" id="{069C72EB-2C4C-4FED-8E79-BDCA589E1B22}"/>
              </a:ext>
            </a:extLst>
          </p:cNvPr>
          <p:cNvGrpSpPr/>
          <p:nvPr/>
        </p:nvGrpSpPr>
        <p:grpSpPr>
          <a:xfrm>
            <a:off x="1870523" y="2775871"/>
            <a:ext cx="1498849" cy="246221"/>
            <a:chOff x="1870523" y="2795121"/>
            <a:chExt cx="1498849" cy="246221"/>
          </a:xfrm>
        </p:grpSpPr>
        <p:sp>
          <p:nvSpPr>
            <p:cNvPr id="180" name="TextBox 179">
              <a:extLst>
                <a:ext uri="{FF2B5EF4-FFF2-40B4-BE49-F238E27FC236}">
                  <a16:creationId xmlns:a16="http://schemas.microsoft.com/office/drawing/2014/main" id="{B6257D5F-315A-4515-AB90-E4784A48FFDB}"/>
                </a:ext>
              </a:extLst>
            </p:cNvPr>
            <p:cNvSpPr txBox="1"/>
            <p:nvPr/>
          </p:nvSpPr>
          <p:spPr>
            <a:xfrm>
              <a:off x="2001333" y="2795121"/>
              <a:ext cx="136803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OM&amp;S - Tridents</a:t>
              </a:r>
            </a:p>
          </p:txBody>
        </p:sp>
        <p:sp>
          <p:nvSpPr>
            <p:cNvPr id="181" name="Star: 5 Points 14">
              <a:extLst>
                <a:ext uri="{FF2B5EF4-FFF2-40B4-BE49-F238E27FC236}">
                  <a16:creationId xmlns:a16="http://schemas.microsoft.com/office/drawing/2014/main" id="{99447866-6F6A-4EE3-85B8-2D326E6348C6}"/>
                </a:ext>
              </a:extLst>
            </p:cNvPr>
            <p:cNvSpPr/>
            <p:nvPr/>
          </p:nvSpPr>
          <p:spPr>
            <a:xfrm>
              <a:off x="1870523" y="2843345"/>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grpSp>
        <p:nvGrpSpPr>
          <p:cNvPr id="21" name="Group 20">
            <a:extLst>
              <a:ext uri="{FF2B5EF4-FFF2-40B4-BE49-F238E27FC236}">
                <a16:creationId xmlns:a16="http://schemas.microsoft.com/office/drawing/2014/main" id="{3701904F-02F6-434C-BDDE-3450683F8397}"/>
              </a:ext>
            </a:extLst>
          </p:cNvPr>
          <p:cNvGrpSpPr/>
          <p:nvPr/>
        </p:nvGrpSpPr>
        <p:grpSpPr>
          <a:xfrm>
            <a:off x="3225386" y="1809615"/>
            <a:ext cx="1281104" cy="246221"/>
            <a:chOff x="3225386" y="1798499"/>
            <a:chExt cx="1281104" cy="246221"/>
          </a:xfrm>
        </p:grpSpPr>
        <p:sp>
          <p:nvSpPr>
            <p:cNvPr id="184" name="Star: 5 Points 14">
              <a:extLst>
                <a:ext uri="{FF2B5EF4-FFF2-40B4-BE49-F238E27FC236}">
                  <a16:creationId xmlns:a16="http://schemas.microsoft.com/office/drawing/2014/main" id="{C0974C4B-8224-4C6C-803E-AE44BC8E70E5}"/>
                </a:ext>
              </a:extLst>
            </p:cNvPr>
            <p:cNvSpPr/>
            <p:nvPr/>
          </p:nvSpPr>
          <p:spPr>
            <a:xfrm>
              <a:off x="3225386" y="1846723"/>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85" name="TextBox 184">
              <a:extLst>
                <a:ext uri="{FF2B5EF4-FFF2-40B4-BE49-F238E27FC236}">
                  <a16:creationId xmlns:a16="http://schemas.microsoft.com/office/drawing/2014/main" id="{085E7276-1253-49EF-B5E3-1B80FEE4C3FE}"/>
                </a:ext>
              </a:extLst>
            </p:cNvPr>
            <p:cNvSpPr txBox="1"/>
            <p:nvPr/>
          </p:nvSpPr>
          <p:spPr>
            <a:xfrm>
              <a:off x="3361418" y="1798499"/>
              <a:ext cx="114507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OM&amp;S-Ordnance</a:t>
              </a:r>
            </a:p>
          </p:txBody>
        </p:sp>
      </p:grpSp>
      <p:grpSp>
        <p:nvGrpSpPr>
          <p:cNvPr id="22" name="Group 21">
            <a:extLst>
              <a:ext uri="{FF2B5EF4-FFF2-40B4-BE49-F238E27FC236}">
                <a16:creationId xmlns:a16="http://schemas.microsoft.com/office/drawing/2014/main" id="{154D4024-4602-4DB5-B56D-529B6ACAA8FB}"/>
              </a:ext>
            </a:extLst>
          </p:cNvPr>
          <p:cNvGrpSpPr/>
          <p:nvPr/>
        </p:nvGrpSpPr>
        <p:grpSpPr>
          <a:xfrm>
            <a:off x="8698302" y="1809615"/>
            <a:ext cx="1376993" cy="246221"/>
            <a:chOff x="8698302" y="1852488"/>
            <a:chExt cx="1376993" cy="246221"/>
          </a:xfrm>
        </p:grpSpPr>
        <p:sp>
          <p:nvSpPr>
            <p:cNvPr id="188" name="Star: 5 Points 16">
              <a:extLst>
                <a:ext uri="{FF2B5EF4-FFF2-40B4-BE49-F238E27FC236}">
                  <a16:creationId xmlns:a16="http://schemas.microsoft.com/office/drawing/2014/main" id="{48F756E0-E05A-4C63-9AA7-FAFECA31A34F}"/>
                </a:ext>
              </a:extLst>
            </p:cNvPr>
            <p:cNvSpPr/>
            <p:nvPr/>
          </p:nvSpPr>
          <p:spPr>
            <a:xfrm>
              <a:off x="8698302" y="1900712"/>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89" name="TextBox 188">
              <a:extLst>
                <a:ext uri="{FF2B5EF4-FFF2-40B4-BE49-F238E27FC236}">
                  <a16:creationId xmlns:a16="http://schemas.microsoft.com/office/drawing/2014/main" id="{9DE296EE-C7CC-4374-A071-7059BB056995}"/>
                </a:ext>
              </a:extLst>
            </p:cNvPr>
            <p:cNvSpPr txBox="1"/>
            <p:nvPr/>
          </p:nvSpPr>
          <p:spPr>
            <a:xfrm>
              <a:off x="8819677" y="1852488"/>
              <a:ext cx="125561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Financial Reporting</a:t>
              </a:r>
            </a:p>
          </p:txBody>
        </p:sp>
      </p:grpSp>
      <p:grpSp>
        <p:nvGrpSpPr>
          <p:cNvPr id="23" name="Group 22">
            <a:extLst>
              <a:ext uri="{FF2B5EF4-FFF2-40B4-BE49-F238E27FC236}">
                <a16:creationId xmlns:a16="http://schemas.microsoft.com/office/drawing/2014/main" id="{A29C6153-FFBD-48F3-A046-03A386332145}"/>
              </a:ext>
            </a:extLst>
          </p:cNvPr>
          <p:cNvGrpSpPr/>
          <p:nvPr/>
        </p:nvGrpSpPr>
        <p:grpSpPr>
          <a:xfrm>
            <a:off x="8698302" y="2110542"/>
            <a:ext cx="1381869" cy="248732"/>
            <a:chOff x="8698302" y="2180343"/>
            <a:chExt cx="1381869" cy="248732"/>
          </a:xfrm>
        </p:grpSpPr>
        <p:sp>
          <p:nvSpPr>
            <p:cNvPr id="192" name="Star: 5 Points 18">
              <a:extLst>
                <a:ext uri="{FF2B5EF4-FFF2-40B4-BE49-F238E27FC236}">
                  <a16:creationId xmlns:a16="http://schemas.microsoft.com/office/drawing/2014/main" id="{49AC4103-F291-42EC-BC21-709B14B3D91C}"/>
                </a:ext>
              </a:extLst>
            </p:cNvPr>
            <p:cNvSpPr/>
            <p:nvPr/>
          </p:nvSpPr>
          <p:spPr>
            <a:xfrm>
              <a:off x="8698302" y="2229823"/>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93" name="TextBox 192">
              <a:extLst>
                <a:ext uri="{FF2B5EF4-FFF2-40B4-BE49-F238E27FC236}">
                  <a16:creationId xmlns:a16="http://schemas.microsoft.com/office/drawing/2014/main" id="{30E13865-E23C-4689-9370-9A7E1E8D6190}"/>
                </a:ext>
              </a:extLst>
            </p:cNvPr>
            <p:cNvSpPr txBox="1"/>
            <p:nvPr/>
          </p:nvSpPr>
          <p:spPr>
            <a:xfrm>
              <a:off x="8824553" y="2180343"/>
              <a:ext cx="1255618" cy="2487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ELCs</a:t>
              </a:r>
            </a:p>
          </p:txBody>
        </p:sp>
      </p:grpSp>
      <p:grpSp>
        <p:nvGrpSpPr>
          <p:cNvPr id="24" name="Group 23">
            <a:extLst>
              <a:ext uri="{FF2B5EF4-FFF2-40B4-BE49-F238E27FC236}">
                <a16:creationId xmlns:a16="http://schemas.microsoft.com/office/drawing/2014/main" id="{5B93C35D-C509-4887-877F-AA8CE055D93C}"/>
              </a:ext>
            </a:extLst>
          </p:cNvPr>
          <p:cNvGrpSpPr/>
          <p:nvPr/>
        </p:nvGrpSpPr>
        <p:grpSpPr>
          <a:xfrm>
            <a:off x="5959427" y="1732670"/>
            <a:ext cx="1356485" cy="400110"/>
            <a:chOff x="5958029" y="1832497"/>
            <a:chExt cx="1356485" cy="400110"/>
          </a:xfrm>
        </p:grpSpPr>
        <p:sp>
          <p:nvSpPr>
            <p:cNvPr id="196" name="Star: 5 Points 18">
              <a:extLst>
                <a:ext uri="{FF2B5EF4-FFF2-40B4-BE49-F238E27FC236}">
                  <a16:creationId xmlns:a16="http://schemas.microsoft.com/office/drawing/2014/main" id="{A7E15EF7-C682-435C-AEF7-BAF6206EAB26}"/>
                </a:ext>
              </a:extLst>
            </p:cNvPr>
            <p:cNvSpPr/>
            <p:nvPr/>
          </p:nvSpPr>
          <p:spPr>
            <a:xfrm>
              <a:off x="5958029" y="1957666"/>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97" name="TextBox 196">
              <a:extLst>
                <a:ext uri="{FF2B5EF4-FFF2-40B4-BE49-F238E27FC236}">
                  <a16:creationId xmlns:a16="http://schemas.microsoft.com/office/drawing/2014/main" id="{67815023-A370-4956-8431-B4E6EA4DEB46}"/>
                </a:ext>
              </a:extLst>
            </p:cNvPr>
            <p:cNvSpPr txBox="1"/>
            <p:nvPr/>
          </p:nvSpPr>
          <p:spPr>
            <a:xfrm>
              <a:off x="6067183" y="1832497"/>
              <a:ext cx="12473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General Equipment Remainder (GE-R)</a:t>
              </a:r>
            </a:p>
          </p:txBody>
        </p:sp>
      </p:grpSp>
      <p:grpSp>
        <p:nvGrpSpPr>
          <p:cNvPr id="25" name="Group 24">
            <a:extLst>
              <a:ext uri="{FF2B5EF4-FFF2-40B4-BE49-F238E27FC236}">
                <a16:creationId xmlns:a16="http://schemas.microsoft.com/office/drawing/2014/main" id="{F8AAE478-1CC2-4EBB-A101-524E5E4ABA86}"/>
              </a:ext>
            </a:extLst>
          </p:cNvPr>
          <p:cNvGrpSpPr/>
          <p:nvPr/>
        </p:nvGrpSpPr>
        <p:grpSpPr>
          <a:xfrm>
            <a:off x="7292925" y="2034853"/>
            <a:ext cx="1428657" cy="400110"/>
            <a:chOff x="7286288" y="2092603"/>
            <a:chExt cx="1428657" cy="400110"/>
          </a:xfrm>
        </p:grpSpPr>
        <p:sp>
          <p:nvSpPr>
            <p:cNvPr id="200" name="Star: 5 Points 16">
              <a:extLst>
                <a:ext uri="{FF2B5EF4-FFF2-40B4-BE49-F238E27FC236}">
                  <a16:creationId xmlns:a16="http://schemas.microsoft.com/office/drawing/2014/main" id="{2204CF8E-A528-47FD-85DE-CAD26780650D}"/>
                </a:ext>
              </a:extLst>
            </p:cNvPr>
            <p:cNvSpPr/>
            <p:nvPr/>
          </p:nvSpPr>
          <p:spPr>
            <a:xfrm>
              <a:off x="7286288" y="2217772"/>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01" name="TextBox 200">
              <a:extLst>
                <a:ext uri="{FF2B5EF4-FFF2-40B4-BE49-F238E27FC236}">
                  <a16:creationId xmlns:a16="http://schemas.microsoft.com/office/drawing/2014/main" id="{70144485-5578-4DF4-9E4D-C4267262DEEC}"/>
                </a:ext>
              </a:extLst>
            </p:cNvPr>
            <p:cNvSpPr txBox="1"/>
            <p:nvPr/>
          </p:nvSpPr>
          <p:spPr>
            <a:xfrm>
              <a:off x="7422361" y="2092603"/>
              <a:ext cx="12925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Internal-use Software (IUS)</a:t>
              </a:r>
            </a:p>
          </p:txBody>
        </p:sp>
      </p:grpSp>
      <p:grpSp>
        <p:nvGrpSpPr>
          <p:cNvPr id="26" name="Group 25">
            <a:extLst>
              <a:ext uri="{FF2B5EF4-FFF2-40B4-BE49-F238E27FC236}">
                <a16:creationId xmlns:a16="http://schemas.microsoft.com/office/drawing/2014/main" id="{FDA3FA38-FCE5-4437-AA4E-E9D49070F143}"/>
              </a:ext>
            </a:extLst>
          </p:cNvPr>
          <p:cNvGrpSpPr/>
          <p:nvPr/>
        </p:nvGrpSpPr>
        <p:grpSpPr>
          <a:xfrm>
            <a:off x="8698302" y="2449558"/>
            <a:ext cx="1381869" cy="246221"/>
            <a:chOff x="8698302" y="2450190"/>
            <a:chExt cx="1381869" cy="246221"/>
          </a:xfrm>
        </p:grpSpPr>
        <p:sp>
          <p:nvSpPr>
            <p:cNvPr id="204" name="Star: 5 Points 18">
              <a:extLst>
                <a:ext uri="{FF2B5EF4-FFF2-40B4-BE49-F238E27FC236}">
                  <a16:creationId xmlns:a16="http://schemas.microsoft.com/office/drawing/2014/main" id="{CCF64F28-DD8F-4CAD-AF59-BC50C25D30D5}"/>
                </a:ext>
              </a:extLst>
            </p:cNvPr>
            <p:cNvSpPr/>
            <p:nvPr/>
          </p:nvSpPr>
          <p:spPr>
            <a:xfrm>
              <a:off x="8698302" y="2498414"/>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05" name="TextBox 204">
              <a:extLst>
                <a:ext uri="{FF2B5EF4-FFF2-40B4-BE49-F238E27FC236}">
                  <a16:creationId xmlns:a16="http://schemas.microsoft.com/office/drawing/2014/main" id="{E9B48C34-807F-46A0-B6AF-BC6CFE6881CB}"/>
                </a:ext>
              </a:extLst>
            </p:cNvPr>
            <p:cNvSpPr txBox="1"/>
            <p:nvPr/>
          </p:nvSpPr>
          <p:spPr>
            <a:xfrm>
              <a:off x="8824553" y="2450190"/>
              <a:ext cx="125561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Budget Execution</a:t>
              </a:r>
            </a:p>
          </p:txBody>
        </p:sp>
      </p:grpSp>
      <p:grpSp>
        <p:nvGrpSpPr>
          <p:cNvPr id="27" name="Group 26">
            <a:extLst>
              <a:ext uri="{FF2B5EF4-FFF2-40B4-BE49-F238E27FC236}">
                <a16:creationId xmlns:a16="http://schemas.microsoft.com/office/drawing/2014/main" id="{B4DD883C-4BA2-4AD4-BFDB-6846BE43C6CF}"/>
              </a:ext>
            </a:extLst>
          </p:cNvPr>
          <p:cNvGrpSpPr/>
          <p:nvPr/>
        </p:nvGrpSpPr>
        <p:grpSpPr>
          <a:xfrm>
            <a:off x="3225386" y="2111798"/>
            <a:ext cx="1257594" cy="246221"/>
            <a:chOff x="3225386" y="2184808"/>
            <a:chExt cx="1257594" cy="246221"/>
          </a:xfrm>
        </p:grpSpPr>
        <p:sp>
          <p:nvSpPr>
            <p:cNvPr id="208" name="Star: 5 Points 14">
              <a:extLst>
                <a:ext uri="{FF2B5EF4-FFF2-40B4-BE49-F238E27FC236}">
                  <a16:creationId xmlns:a16="http://schemas.microsoft.com/office/drawing/2014/main" id="{E831EC07-7A5D-4220-A91E-D65A38A2809C}"/>
                </a:ext>
              </a:extLst>
            </p:cNvPr>
            <p:cNvSpPr/>
            <p:nvPr/>
          </p:nvSpPr>
          <p:spPr>
            <a:xfrm>
              <a:off x="3225386" y="2233032"/>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09" name="TextBox 208">
              <a:extLst>
                <a:ext uri="{FF2B5EF4-FFF2-40B4-BE49-F238E27FC236}">
                  <a16:creationId xmlns:a16="http://schemas.microsoft.com/office/drawing/2014/main" id="{94501D2C-E3EE-45BB-AF58-988E1A82E825}"/>
                </a:ext>
              </a:extLst>
            </p:cNvPr>
            <p:cNvSpPr txBox="1"/>
            <p:nvPr/>
          </p:nvSpPr>
          <p:spPr>
            <a:xfrm>
              <a:off x="3361418" y="2184808"/>
              <a:ext cx="11215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Other Liabilities</a:t>
              </a:r>
            </a:p>
          </p:txBody>
        </p:sp>
      </p:grpSp>
      <p:grpSp>
        <p:nvGrpSpPr>
          <p:cNvPr id="28" name="Group 27">
            <a:extLst>
              <a:ext uri="{FF2B5EF4-FFF2-40B4-BE49-F238E27FC236}">
                <a16:creationId xmlns:a16="http://schemas.microsoft.com/office/drawing/2014/main" id="{AB40257D-03D0-4E0D-A38A-5FC5A65637C8}"/>
              </a:ext>
            </a:extLst>
          </p:cNvPr>
          <p:cNvGrpSpPr/>
          <p:nvPr/>
        </p:nvGrpSpPr>
        <p:grpSpPr>
          <a:xfrm>
            <a:off x="4652615" y="2111798"/>
            <a:ext cx="1027315" cy="246221"/>
            <a:chOff x="4652615" y="2123445"/>
            <a:chExt cx="1027315" cy="246221"/>
          </a:xfrm>
        </p:grpSpPr>
        <p:sp>
          <p:nvSpPr>
            <p:cNvPr id="212" name="Star: 5 Points 14">
              <a:extLst>
                <a:ext uri="{FF2B5EF4-FFF2-40B4-BE49-F238E27FC236}">
                  <a16:creationId xmlns:a16="http://schemas.microsoft.com/office/drawing/2014/main" id="{B2F2A917-1998-4C8B-875B-70C3E4491E4A}"/>
                </a:ext>
              </a:extLst>
            </p:cNvPr>
            <p:cNvSpPr/>
            <p:nvPr/>
          </p:nvSpPr>
          <p:spPr>
            <a:xfrm>
              <a:off x="4652615" y="2171669"/>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13" name="TextBox 212">
              <a:extLst>
                <a:ext uri="{FF2B5EF4-FFF2-40B4-BE49-F238E27FC236}">
                  <a16:creationId xmlns:a16="http://schemas.microsoft.com/office/drawing/2014/main" id="{4CC825FB-39E4-4D97-9CC1-BFA57B453869}"/>
                </a:ext>
              </a:extLst>
            </p:cNvPr>
            <p:cNvSpPr txBox="1"/>
            <p:nvPr/>
          </p:nvSpPr>
          <p:spPr>
            <a:xfrm>
              <a:off x="4785987" y="2123445"/>
              <a:ext cx="89394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A/P-Intragov</a:t>
              </a:r>
            </a:p>
          </p:txBody>
        </p:sp>
      </p:grpSp>
      <p:grpSp>
        <p:nvGrpSpPr>
          <p:cNvPr id="29" name="Group 28">
            <a:extLst>
              <a:ext uri="{FF2B5EF4-FFF2-40B4-BE49-F238E27FC236}">
                <a16:creationId xmlns:a16="http://schemas.microsoft.com/office/drawing/2014/main" id="{287B45C2-1087-4199-A6E3-2360FAFA486F}"/>
              </a:ext>
            </a:extLst>
          </p:cNvPr>
          <p:cNvGrpSpPr/>
          <p:nvPr/>
        </p:nvGrpSpPr>
        <p:grpSpPr>
          <a:xfrm>
            <a:off x="4652615" y="1809615"/>
            <a:ext cx="956332" cy="246221"/>
            <a:chOff x="4652615" y="1796472"/>
            <a:chExt cx="956332" cy="246221"/>
          </a:xfrm>
        </p:grpSpPr>
        <p:sp>
          <p:nvSpPr>
            <p:cNvPr id="216" name="Star: 5 Points 14">
              <a:extLst>
                <a:ext uri="{FF2B5EF4-FFF2-40B4-BE49-F238E27FC236}">
                  <a16:creationId xmlns:a16="http://schemas.microsoft.com/office/drawing/2014/main" id="{6603D956-0A19-4B74-BFD8-3E233FCA209D}"/>
                </a:ext>
              </a:extLst>
            </p:cNvPr>
            <p:cNvSpPr/>
            <p:nvPr/>
          </p:nvSpPr>
          <p:spPr>
            <a:xfrm>
              <a:off x="4652615" y="1844696"/>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17" name="TextBox 216">
              <a:extLst>
                <a:ext uri="{FF2B5EF4-FFF2-40B4-BE49-F238E27FC236}">
                  <a16:creationId xmlns:a16="http://schemas.microsoft.com/office/drawing/2014/main" id="{3FD07BEE-19B6-410A-8875-4ECD0FCE3266}"/>
                </a:ext>
              </a:extLst>
            </p:cNvPr>
            <p:cNvSpPr txBox="1"/>
            <p:nvPr/>
          </p:nvSpPr>
          <p:spPr>
            <a:xfrm>
              <a:off x="4785987" y="1796472"/>
              <a:ext cx="8229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A/P-Public</a:t>
              </a:r>
            </a:p>
          </p:txBody>
        </p:sp>
      </p:grpSp>
      <p:grpSp>
        <p:nvGrpSpPr>
          <p:cNvPr id="30" name="Group 29">
            <a:extLst>
              <a:ext uri="{FF2B5EF4-FFF2-40B4-BE49-F238E27FC236}">
                <a16:creationId xmlns:a16="http://schemas.microsoft.com/office/drawing/2014/main" id="{2A628B6F-01FB-4F85-89E8-4B51DD1A79A0}"/>
              </a:ext>
            </a:extLst>
          </p:cNvPr>
          <p:cNvGrpSpPr/>
          <p:nvPr/>
        </p:nvGrpSpPr>
        <p:grpSpPr>
          <a:xfrm>
            <a:off x="5959427" y="2111798"/>
            <a:ext cx="932115" cy="246221"/>
            <a:chOff x="5958029" y="2520606"/>
            <a:chExt cx="932115" cy="246221"/>
          </a:xfrm>
        </p:grpSpPr>
        <p:sp>
          <p:nvSpPr>
            <p:cNvPr id="220" name="Star: 5 Points 18">
              <a:extLst>
                <a:ext uri="{FF2B5EF4-FFF2-40B4-BE49-F238E27FC236}">
                  <a16:creationId xmlns:a16="http://schemas.microsoft.com/office/drawing/2014/main" id="{BC589EE1-A96E-49E6-9467-5D2B840DE584}"/>
                </a:ext>
              </a:extLst>
            </p:cNvPr>
            <p:cNvSpPr/>
            <p:nvPr/>
          </p:nvSpPr>
          <p:spPr>
            <a:xfrm>
              <a:off x="5958029" y="2568830"/>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21" name="TextBox 220">
              <a:extLst>
                <a:ext uri="{FF2B5EF4-FFF2-40B4-BE49-F238E27FC236}">
                  <a16:creationId xmlns:a16="http://schemas.microsoft.com/office/drawing/2014/main" id="{E3EF5500-A23C-442B-AC65-63BC514A66DF}"/>
                </a:ext>
              </a:extLst>
            </p:cNvPr>
            <p:cNvSpPr txBox="1"/>
            <p:nvPr/>
          </p:nvSpPr>
          <p:spPr>
            <a:xfrm>
              <a:off x="6067184" y="2520606"/>
              <a:ext cx="8229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OM&amp;S-R</a:t>
              </a:r>
            </a:p>
          </p:txBody>
        </p:sp>
      </p:grpSp>
      <p:grpSp>
        <p:nvGrpSpPr>
          <p:cNvPr id="31" name="Group 30">
            <a:extLst>
              <a:ext uri="{FF2B5EF4-FFF2-40B4-BE49-F238E27FC236}">
                <a16:creationId xmlns:a16="http://schemas.microsoft.com/office/drawing/2014/main" id="{98B2D88E-4BAB-45CF-8165-0BD379178019}"/>
              </a:ext>
            </a:extLst>
          </p:cNvPr>
          <p:cNvGrpSpPr/>
          <p:nvPr/>
        </p:nvGrpSpPr>
        <p:grpSpPr>
          <a:xfrm>
            <a:off x="7292925" y="1809615"/>
            <a:ext cx="959033" cy="246221"/>
            <a:chOff x="7286288" y="1842575"/>
            <a:chExt cx="959033" cy="246221"/>
          </a:xfrm>
        </p:grpSpPr>
        <p:sp>
          <p:nvSpPr>
            <p:cNvPr id="224" name="Star: 5 Points 16">
              <a:extLst>
                <a:ext uri="{FF2B5EF4-FFF2-40B4-BE49-F238E27FC236}">
                  <a16:creationId xmlns:a16="http://schemas.microsoft.com/office/drawing/2014/main" id="{6DA0A355-AD8D-45FD-A1FC-4298A266F6B0}"/>
                </a:ext>
              </a:extLst>
            </p:cNvPr>
            <p:cNvSpPr/>
            <p:nvPr/>
          </p:nvSpPr>
          <p:spPr>
            <a:xfrm>
              <a:off x="7286288" y="1890799"/>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25" name="TextBox 224">
              <a:extLst>
                <a:ext uri="{FF2B5EF4-FFF2-40B4-BE49-F238E27FC236}">
                  <a16:creationId xmlns:a16="http://schemas.microsoft.com/office/drawing/2014/main" id="{35FE91B7-E7D1-458B-AEAD-872C20B672A9}"/>
                </a:ext>
              </a:extLst>
            </p:cNvPr>
            <p:cNvSpPr txBox="1"/>
            <p:nvPr/>
          </p:nvSpPr>
          <p:spPr>
            <a:xfrm>
              <a:off x="7422361" y="1842575"/>
              <a:ext cx="8229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Leases </a:t>
              </a:r>
            </a:p>
          </p:txBody>
        </p:sp>
      </p:grpSp>
      <p:grpSp>
        <p:nvGrpSpPr>
          <p:cNvPr id="32" name="Group 31">
            <a:extLst>
              <a:ext uri="{FF2B5EF4-FFF2-40B4-BE49-F238E27FC236}">
                <a16:creationId xmlns:a16="http://schemas.microsoft.com/office/drawing/2014/main" id="{BC27F011-FCA5-472B-859B-300FC87265EA}"/>
              </a:ext>
            </a:extLst>
          </p:cNvPr>
          <p:cNvGrpSpPr/>
          <p:nvPr/>
        </p:nvGrpSpPr>
        <p:grpSpPr>
          <a:xfrm>
            <a:off x="545316" y="4197463"/>
            <a:ext cx="2331668" cy="246221"/>
            <a:chOff x="468316" y="4312964"/>
            <a:chExt cx="2331668" cy="246221"/>
          </a:xfrm>
        </p:grpSpPr>
        <p:sp>
          <p:nvSpPr>
            <p:cNvPr id="228" name="Star: 5 Points 14">
              <a:extLst>
                <a:ext uri="{FF2B5EF4-FFF2-40B4-BE49-F238E27FC236}">
                  <a16:creationId xmlns:a16="http://schemas.microsoft.com/office/drawing/2014/main" id="{33997D48-2B76-490E-94E9-6B224E2CF8C3}"/>
                </a:ext>
              </a:extLst>
            </p:cNvPr>
            <p:cNvSpPr/>
            <p:nvPr/>
          </p:nvSpPr>
          <p:spPr>
            <a:xfrm>
              <a:off x="468316" y="4355441"/>
              <a:ext cx="157655" cy="149773"/>
            </a:xfrm>
            <a:prstGeom prst="star5">
              <a:avLst/>
            </a:prstGeom>
            <a:solidFill>
              <a:srgbClr val="002060"/>
            </a:solidFill>
            <a:ln>
              <a:solidFill>
                <a:srgbClr val="047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29" name="TextBox 228">
              <a:extLst>
                <a:ext uri="{FF2B5EF4-FFF2-40B4-BE49-F238E27FC236}">
                  <a16:creationId xmlns:a16="http://schemas.microsoft.com/office/drawing/2014/main" id="{FC4108B3-3050-4BA8-A4E2-10C72EF073E3}"/>
                </a:ext>
              </a:extLst>
            </p:cNvPr>
            <p:cNvSpPr txBox="1"/>
            <p:nvPr/>
          </p:nvSpPr>
          <p:spPr>
            <a:xfrm>
              <a:off x="587246" y="4312964"/>
              <a:ext cx="221273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Federal Employee &amp; Veteran Benefits</a:t>
              </a:r>
            </a:p>
          </p:txBody>
        </p:sp>
      </p:grpSp>
      <p:grpSp>
        <p:nvGrpSpPr>
          <p:cNvPr id="33" name="Group 32">
            <a:extLst>
              <a:ext uri="{FF2B5EF4-FFF2-40B4-BE49-F238E27FC236}">
                <a16:creationId xmlns:a16="http://schemas.microsoft.com/office/drawing/2014/main" id="{9CA36A39-4389-4CE7-9861-546A95642261}"/>
              </a:ext>
            </a:extLst>
          </p:cNvPr>
          <p:cNvGrpSpPr/>
          <p:nvPr/>
        </p:nvGrpSpPr>
        <p:grpSpPr>
          <a:xfrm>
            <a:off x="545316" y="3935448"/>
            <a:ext cx="2309996" cy="246221"/>
            <a:chOff x="468316" y="4050949"/>
            <a:chExt cx="2309996" cy="246221"/>
          </a:xfrm>
        </p:grpSpPr>
        <p:sp>
          <p:nvSpPr>
            <p:cNvPr id="232" name="Star: 5 Points 14">
              <a:extLst>
                <a:ext uri="{FF2B5EF4-FFF2-40B4-BE49-F238E27FC236}">
                  <a16:creationId xmlns:a16="http://schemas.microsoft.com/office/drawing/2014/main" id="{222B42E7-D65A-44EE-B559-30148D0887BE}"/>
                </a:ext>
              </a:extLst>
            </p:cNvPr>
            <p:cNvSpPr/>
            <p:nvPr/>
          </p:nvSpPr>
          <p:spPr>
            <a:xfrm>
              <a:off x="468316" y="4091376"/>
              <a:ext cx="157655" cy="149773"/>
            </a:xfrm>
            <a:prstGeom prst="star5">
              <a:avLst/>
            </a:prstGeom>
            <a:solidFill>
              <a:srgbClr val="002060"/>
            </a:solidFill>
            <a:ln>
              <a:solidFill>
                <a:srgbClr val="047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33" name="TextBox 232">
              <a:extLst>
                <a:ext uri="{FF2B5EF4-FFF2-40B4-BE49-F238E27FC236}">
                  <a16:creationId xmlns:a16="http://schemas.microsoft.com/office/drawing/2014/main" id="{6E8E86BF-45DF-427E-AED5-71C3A407D0AD}"/>
                </a:ext>
              </a:extLst>
            </p:cNvPr>
            <p:cNvSpPr txBox="1"/>
            <p:nvPr/>
          </p:nvSpPr>
          <p:spPr>
            <a:xfrm>
              <a:off x="587246" y="4050949"/>
              <a:ext cx="219106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Accrued Unfunded Annual Leave</a:t>
              </a:r>
            </a:p>
          </p:txBody>
        </p:sp>
      </p:grpSp>
      <p:grpSp>
        <p:nvGrpSpPr>
          <p:cNvPr id="34" name="Group 33">
            <a:extLst>
              <a:ext uri="{FF2B5EF4-FFF2-40B4-BE49-F238E27FC236}">
                <a16:creationId xmlns:a16="http://schemas.microsoft.com/office/drawing/2014/main" id="{C495AE72-71B0-406D-82FF-26E48D26A282}"/>
              </a:ext>
            </a:extLst>
          </p:cNvPr>
          <p:cNvGrpSpPr/>
          <p:nvPr/>
        </p:nvGrpSpPr>
        <p:grpSpPr>
          <a:xfrm>
            <a:off x="4652615" y="5245848"/>
            <a:ext cx="1024446" cy="246221"/>
            <a:chOff x="4652615" y="5551673"/>
            <a:chExt cx="1024446" cy="246221"/>
          </a:xfrm>
        </p:grpSpPr>
        <p:sp>
          <p:nvSpPr>
            <p:cNvPr id="236" name="Star: 5 Points 14">
              <a:extLst>
                <a:ext uri="{FF2B5EF4-FFF2-40B4-BE49-F238E27FC236}">
                  <a16:creationId xmlns:a16="http://schemas.microsoft.com/office/drawing/2014/main" id="{188F5CC6-44AB-4380-8A48-291FEF63AC60}"/>
                </a:ext>
              </a:extLst>
            </p:cNvPr>
            <p:cNvSpPr/>
            <p:nvPr/>
          </p:nvSpPr>
          <p:spPr>
            <a:xfrm>
              <a:off x="4652615" y="5599897"/>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37" name="TextBox 236">
              <a:extLst>
                <a:ext uri="{FF2B5EF4-FFF2-40B4-BE49-F238E27FC236}">
                  <a16:creationId xmlns:a16="http://schemas.microsoft.com/office/drawing/2014/main" id="{5E62634A-7BB8-4F2E-B124-C0009E8EF36C}"/>
                </a:ext>
              </a:extLst>
            </p:cNvPr>
            <p:cNvSpPr txBox="1"/>
            <p:nvPr/>
          </p:nvSpPr>
          <p:spPr>
            <a:xfrm>
              <a:off x="4785987" y="5551673"/>
              <a:ext cx="89107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A/R-Intragov</a:t>
              </a:r>
            </a:p>
          </p:txBody>
        </p:sp>
      </p:grpSp>
      <p:grpSp>
        <p:nvGrpSpPr>
          <p:cNvPr id="35" name="Group 34">
            <a:extLst>
              <a:ext uri="{FF2B5EF4-FFF2-40B4-BE49-F238E27FC236}">
                <a16:creationId xmlns:a16="http://schemas.microsoft.com/office/drawing/2014/main" id="{042CDA3F-0A8D-4774-A5FC-87D9A7482C02}"/>
              </a:ext>
            </a:extLst>
          </p:cNvPr>
          <p:cNvGrpSpPr/>
          <p:nvPr/>
        </p:nvGrpSpPr>
        <p:grpSpPr>
          <a:xfrm>
            <a:off x="4652615" y="4911780"/>
            <a:ext cx="1024446" cy="246221"/>
            <a:chOff x="4652615" y="5203006"/>
            <a:chExt cx="1024446" cy="246221"/>
          </a:xfrm>
        </p:grpSpPr>
        <p:sp>
          <p:nvSpPr>
            <p:cNvPr id="240" name="Star: 5 Points 14">
              <a:extLst>
                <a:ext uri="{FF2B5EF4-FFF2-40B4-BE49-F238E27FC236}">
                  <a16:creationId xmlns:a16="http://schemas.microsoft.com/office/drawing/2014/main" id="{8EA8668D-550E-498E-9FD5-315B2DB1C348}"/>
                </a:ext>
              </a:extLst>
            </p:cNvPr>
            <p:cNvSpPr/>
            <p:nvPr/>
          </p:nvSpPr>
          <p:spPr>
            <a:xfrm>
              <a:off x="4652615" y="5251230"/>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41" name="TextBox 240">
              <a:extLst>
                <a:ext uri="{FF2B5EF4-FFF2-40B4-BE49-F238E27FC236}">
                  <a16:creationId xmlns:a16="http://schemas.microsoft.com/office/drawing/2014/main" id="{C1015C7A-FDB5-4AE4-B10A-D7BA47F3FB56}"/>
                </a:ext>
              </a:extLst>
            </p:cNvPr>
            <p:cNvSpPr txBox="1"/>
            <p:nvPr/>
          </p:nvSpPr>
          <p:spPr>
            <a:xfrm>
              <a:off x="4785987" y="5203006"/>
              <a:ext cx="89107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A/P-Intragov</a:t>
              </a:r>
            </a:p>
          </p:txBody>
        </p:sp>
      </p:grpSp>
      <p:grpSp>
        <p:nvGrpSpPr>
          <p:cNvPr id="36" name="Group 35">
            <a:extLst>
              <a:ext uri="{FF2B5EF4-FFF2-40B4-BE49-F238E27FC236}">
                <a16:creationId xmlns:a16="http://schemas.microsoft.com/office/drawing/2014/main" id="{B77FEF16-CD23-4BC1-825B-F2B8D1EFBF28}"/>
              </a:ext>
            </a:extLst>
          </p:cNvPr>
          <p:cNvGrpSpPr/>
          <p:nvPr/>
        </p:nvGrpSpPr>
        <p:grpSpPr>
          <a:xfrm>
            <a:off x="4652615" y="4568390"/>
            <a:ext cx="956332" cy="246221"/>
            <a:chOff x="4652615" y="4824751"/>
            <a:chExt cx="956332" cy="246221"/>
          </a:xfrm>
        </p:grpSpPr>
        <p:sp>
          <p:nvSpPr>
            <p:cNvPr id="272" name="Star: 5 Points 14">
              <a:extLst>
                <a:ext uri="{FF2B5EF4-FFF2-40B4-BE49-F238E27FC236}">
                  <a16:creationId xmlns:a16="http://schemas.microsoft.com/office/drawing/2014/main" id="{37F77E24-0C2E-4CE9-9DFF-CBA35F26676D}"/>
                </a:ext>
              </a:extLst>
            </p:cNvPr>
            <p:cNvSpPr/>
            <p:nvPr/>
          </p:nvSpPr>
          <p:spPr>
            <a:xfrm>
              <a:off x="4652615" y="4872975"/>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73" name="TextBox 272">
              <a:extLst>
                <a:ext uri="{FF2B5EF4-FFF2-40B4-BE49-F238E27FC236}">
                  <a16:creationId xmlns:a16="http://schemas.microsoft.com/office/drawing/2014/main" id="{B52738CF-8988-4B10-BDAD-FAE35475E149}"/>
                </a:ext>
              </a:extLst>
            </p:cNvPr>
            <p:cNvSpPr txBox="1"/>
            <p:nvPr/>
          </p:nvSpPr>
          <p:spPr>
            <a:xfrm>
              <a:off x="4785987" y="4824751"/>
              <a:ext cx="8229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A/P-Public</a:t>
              </a:r>
            </a:p>
          </p:txBody>
        </p:sp>
      </p:grpSp>
      <p:grpSp>
        <p:nvGrpSpPr>
          <p:cNvPr id="37" name="Group 36">
            <a:extLst>
              <a:ext uri="{FF2B5EF4-FFF2-40B4-BE49-F238E27FC236}">
                <a16:creationId xmlns:a16="http://schemas.microsoft.com/office/drawing/2014/main" id="{7C5EEB4C-6316-4E74-83E8-8F2EA192F220}"/>
              </a:ext>
            </a:extLst>
          </p:cNvPr>
          <p:cNvGrpSpPr/>
          <p:nvPr/>
        </p:nvGrpSpPr>
        <p:grpSpPr>
          <a:xfrm>
            <a:off x="486663" y="4255145"/>
            <a:ext cx="10725624" cy="338554"/>
            <a:chOff x="421347" y="4399520"/>
            <a:chExt cx="10725624" cy="338554"/>
          </a:xfrm>
        </p:grpSpPr>
        <p:cxnSp>
          <p:nvCxnSpPr>
            <p:cNvPr id="275" name="Straight Connector 274">
              <a:extLst>
                <a:ext uri="{FF2B5EF4-FFF2-40B4-BE49-F238E27FC236}">
                  <a16:creationId xmlns:a16="http://schemas.microsoft.com/office/drawing/2014/main" id="{69C590BE-A5AC-4E4B-96DF-4079EF66D583}"/>
                </a:ext>
              </a:extLst>
            </p:cNvPr>
            <p:cNvCxnSpPr/>
            <p:nvPr/>
          </p:nvCxnSpPr>
          <p:spPr bwMode="auto">
            <a:xfrm>
              <a:off x="421347" y="4682199"/>
              <a:ext cx="10725624" cy="0"/>
            </a:xfrm>
            <a:prstGeom prst="line">
              <a:avLst/>
            </a:prstGeom>
            <a:solidFill>
              <a:srgbClr val="4F81BD"/>
            </a:solidFill>
            <a:ln w="19050" cap="flat" cmpd="sng" algn="ctr">
              <a:solidFill>
                <a:srgbClr val="033975"/>
              </a:solidFill>
              <a:prstDash val="solid"/>
              <a:round/>
              <a:headEnd type="none" w="med" len="med"/>
              <a:tailEnd type="none" w="med" len="med"/>
            </a:ln>
            <a:effectLst/>
          </p:spPr>
        </p:cxnSp>
        <p:sp>
          <p:nvSpPr>
            <p:cNvPr id="276" name="TextBox 275">
              <a:extLst>
                <a:ext uri="{FF2B5EF4-FFF2-40B4-BE49-F238E27FC236}">
                  <a16:creationId xmlns:a16="http://schemas.microsoft.com/office/drawing/2014/main" id="{693C1D87-C2EB-4699-93D3-7647E2CAE6BC}"/>
                </a:ext>
              </a:extLst>
            </p:cNvPr>
            <p:cNvSpPr txBox="1"/>
            <p:nvPr/>
          </p:nvSpPr>
          <p:spPr>
            <a:xfrm>
              <a:off x="4112868" y="4399520"/>
              <a:ext cx="334258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all" spc="0" normalizeH="0" baseline="0" noProof="0" dirty="0">
                  <a:ln>
                    <a:noFill/>
                  </a:ln>
                  <a:solidFill>
                    <a:srgbClr val="033975"/>
                  </a:solidFill>
                  <a:effectLst/>
                  <a:uLnTx/>
                  <a:uFillTx/>
                  <a:latin typeface="Times New Roman" panose="02020603050405020304" pitchFamily="18" charset="0"/>
                  <a:ea typeface="+mn-ea"/>
                  <a:cs typeface="Times New Roman" panose="02020603050405020304" pitchFamily="18" charset="0"/>
                </a:rPr>
                <a:t>DON Working Capital Fund</a:t>
              </a:r>
            </a:p>
          </p:txBody>
        </p:sp>
      </p:grpSp>
      <p:sp>
        <p:nvSpPr>
          <p:cNvPr id="38" name="Rectangle 37">
            <a:extLst>
              <a:ext uri="{FF2B5EF4-FFF2-40B4-BE49-F238E27FC236}">
                <a16:creationId xmlns:a16="http://schemas.microsoft.com/office/drawing/2014/main" id="{71077A5E-B27D-4A8A-B707-50D7B15D10A6}"/>
              </a:ext>
            </a:extLst>
          </p:cNvPr>
          <p:cNvSpPr/>
          <p:nvPr/>
        </p:nvSpPr>
        <p:spPr bwMode="auto">
          <a:xfrm>
            <a:off x="450085" y="3762438"/>
            <a:ext cx="1998181" cy="162936"/>
          </a:xfrm>
          <a:prstGeom prst="rect">
            <a:avLst/>
          </a:prstGeom>
          <a:solidFill>
            <a:srgbClr val="033975"/>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Completed – Prior to FY2020</a:t>
            </a:r>
          </a:p>
        </p:txBody>
      </p:sp>
      <p:sp>
        <p:nvSpPr>
          <p:cNvPr id="39" name="Scroll: Vertical 38">
            <a:extLst>
              <a:ext uri="{FF2B5EF4-FFF2-40B4-BE49-F238E27FC236}">
                <a16:creationId xmlns:a16="http://schemas.microsoft.com/office/drawing/2014/main" id="{549360F7-AE0C-4446-A019-3E501A2D229A}"/>
              </a:ext>
            </a:extLst>
          </p:cNvPr>
          <p:cNvSpPr/>
          <p:nvPr/>
        </p:nvSpPr>
        <p:spPr bwMode="auto">
          <a:xfrm>
            <a:off x="10189779" y="4618372"/>
            <a:ext cx="821666" cy="710018"/>
          </a:xfrm>
          <a:prstGeom prst="verticalScroll">
            <a:avLst/>
          </a:prstGeom>
          <a:solidFill>
            <a:srgbClr val="008A3E"/>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Audit </a:t>
            </a:r>
            <a:r>
              <a:rPr kumimoji="0" lang="en-US" sz="105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Opinion</a:t>
            </a:r>
          </a:p>
        </p:txBody>
      </p:sp>
      <p:sp>
        <p:nvSpPr>
          <p:cNvPr id="40" name="Scroll: Vertical 39">
            <a:extLst>
              <a:ext uri="{FF2B5EF4-FFF2-40B4-BE49-F238E27FC236}">
                <a16:creationId xmlns:a16="http://schemas.microsoft.com/office/drawing/2014/main" id="{8AE1423B-6E76-4029-84BC-B6B6A1B799C1}"/>
              </a:ext>
            </a:extLst>
          </p:cNvPr>
          <p:cNvSpPr/>
          <p:nvPr/>
        </p:nvSpPr>
        <p:spPr bwMode="auto">
          <a:xfrm>
            <a:off x="10189779" y="1845967"/>
            <a:ext cx="821666" cy="710018"/>
          </a:xfrm>
          <a:prstGeom prst="verticalScroll">
            <a:avLst/>
          </a:prstGeom>
          <a:solidFill>
            <a:srgbClr val="008A3E"/>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Audit </a:t>
            </a:r>
            <a:r>
              <a:rPr kumimoji="0" lang="en-US" sz="1050"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Opinion</a:t>
            </a:r>
          </a:p>
        </p:txBody>
      </p:sp>
      <p:grpSp>
        <p:nvGrpSpPr>
          <p:cNvPr id="41" name="Group 40">
            <a:extLst>
              <a:ext uri="{FF2B5EF4-FFF2-40B4-BE49-F238E27FC236}">
                <a16:creationId xmlns:a16="http://schemas.microsoft.com/office/drawing/2014/main" id="{1733DA70-D35E-4BF6-9427-9F123433965E}"/>
              </a:ext>
            </a:extLst>
          </p:cNvPr>
          <p:cNvGrpSpPr/>
          <p:nvPr/>
        </p:nvGrpSpPr>
        <p:grpSpPr>
          <a:xfrm>
            <a:off x="545316" y="4568390"/>
            <a:ext cx="1293594" cy="246221"/>
            <a:chOff x="548029" y="4802896"/>
            <a:chExt cx="1293594" cy="246221"/>
          </a:xfrm>
        </p:grpSpPr>
        <p:sp>
          <p:nvSpPr>
            <p:cNvPr id="281" name="Star: 5 Points 14">
              <a:extLst>
                <a:ext uri="{FF2B5EF4-FFF2-40B4-BE49-F238E27FC236}">
                  <a16:creationId xmlns:a16="http://schemas.microsoft.com/office/drawing/2014/main" id="{87FB9AE7-F9BB-4FC2-9BAA-CC265A0E7AFC}"/>
                </a:ext>
              </a:extLst>
            </p:cNvPr>
            <p:cNvSpPr/>
            <p:nvPr/>
          </p:nvSpPr>
          <p:spPr>
            <a:xfrm>
              <a:off x="548029" y="4851120"/>
              <a:ext cx="157655" cy="149773"/>
            </a:xfrm>
            <a:prstGeom prst="star5">
              <a:avLst/>
            </a:prstGeom>
            <a:solidFill>
              <a:srgbClr val="002060"/>
            </a:solidFill>
            <a:ln>
              <a:solidFill>
                <a:srgbClr val="047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82" name="TextBox 281">
              <a:extLst>
                <a:ext uri="{FF2B5EF4-FFF2-40B4-BE49-F238E27FC236}">
                  <a16:creationId xmlns:a16="http://schemas.microsoft.com/office/drawing/2014/main" id="{432B63FB-5E05-4C18-B993-8B6004BDEFD1}"/>
                </a:ext>
              </a:extLst>
            </p:cNvPr>
            <p:cNvSpPr txBox="1"/>
            <p:nvPr/>
          </p:nvSpPr>
          <p:spPr>
            <a:xfrm>
              <a:off x="666958" y="4802896"/>
              <a:ext cx="117466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Contract Authority</a:t>
              </a:r>
            </a:p>
          </p:txBody>
        </p:sp>
      </p:grpSp>
      <p:grpSp>
        <p:nvGrpSpPr>
          <p:cNvPr id="42" name="Group 41">
            <a:extLst>
              <a:ext uri="{FF2B5EF4-FFF2-40B4-BE49-F238E27FC236}">
                <a16:creationId xmlns:a16="http://schemas.microsoft.com/office/drawing/2014/main" id="{B50B1CD9-B3CA-4DD9-A2C9-4A152129F0B5}"/>
              </a:ext>
            </a:extLst>
          </p:cNvPr>
          <p:cNvGrpSpPr/>
          <p:nvPr/>
        </p:nvGrpSpPr>
        <p:grpSpPr>
          <a:xfrm>
            <a:off x="545316" y="4757891"/>
            <a:ext cx="1325907" cy="553998"/>
            <a:chOff x="548029" y="5184781"/>
            <a:chExt cx="1325907" cy="553998"/>
          </a:xfrm>
        </p:grpSpPr>
        <p:sp>
          <p:nvSpPr>
            <p:cNvPr id="284" name="Star: 5 Points 14">
              <a:extLst>
                <a:ext uri="{FF2B5EF4-FFF2-40B4-BE49-F238E27FC236}">
                  <a16:creationId xmlns:a16="http://schemas.microsoft.com/office/drawing/2014/main" id="{DC563DF8-8643-413C-85CA-D345B3C70976}"/>
                </a:ext>
              </a:extLst>
            </p:cNvPr>
            <p:cNvSpPr/>
            <p:nvPr/>
          </p:nvSpPr>
          <p:spPr>
            <a:xfrm>
              <a:off x="548029" y="5386894"/>
              <a:ext cx="157655" cy="149773"/>
            </a:xfrm>
            <a:prstGeom prst="star5">
              <a:avLst/>
            </a:prstGeom>
            <a:solidFill>
              <a:srgbClr val="002060"/>
            </a:solidFill>
            <a:ln>
              <a:solidFill>
                <a:srgbClr val="047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85" name="TextBox 284">
              <a:extLst>
                <a:ext uri="{FF2B5EF4-FFF2-40B4-BE49-F238E27FC236}">
                  <a16:creationId xmlns:a16="http://schemas.microsoft.com/office/drawing/2014/main" id="{EDF0E7FF-7481-4909-A043-B9B830BBE9FD}"/>
                </a:ext>
              </a:extLst>
            </p:cNvPr>
            <p:cNvSpPr txBox="1"/>
            <p:nvPr/>
          </p:nvSpPr>
          <p:spPr>
            <a:xfrm>
              <a:off x="666959" y="5184781"/>
              <a:ext cx="120697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Other Liab.: </a:t>
              </a:r>
              <a:r>
                <a:rPr kumimoji="0" lang="en-US" sz="1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Contingent Legal Liab</a:t>
              </a: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grpSp>
      <p:grpSp>
        <p:nvGrpSpPr>
          <p:cNvPr id="43" name="Group 42">
            <a:extLst>
              <a:ext uri="{FF2B5EF4-FFF2-40B4-BE49-F238E27FC236}">
                <a16:creationId xmlns:a16="http://schemas.microsoft.com/office/drawing/2014/main" id="{3BED8DF2-5DD1-491B-B403-E607B0B2FD93}"/>
              </a:ext>
            </a:extLst>
          </p:cNvPr>
          <p:cNvGrpSpPr/>
          <p:nvPr/>
        </p:nvGrpSpPr>
        <p:grpSpPr>
          <a:xfrm>
            <a:off x="545316" y="2976054"/>
            <a:ext cx="1344457" cy="553998"/>
            <a:chOff x="468316" y="3072304"/>
            <a:chExt cx="1344457" cy="553998"/>
          </a:xfrm>
        </p:grpSpPr>
        <p:sp>
          <p:nvSpPr>
            <p:cNvPr id="287" name="Star: 5 Points 14">
              <a:extLst>
                <a:ext uri="{FF2B5EF4-FFF2-40B4-BE49-F238E27FC236}">
                  <a16:creationId xmlns:a16="http://schemas.microsoft.com/office/drawing/2014/main" id="{A1D04746-BA12-404E-9417-7EF5B7FDB9D4}"/>
                </a:ext>
              </a:extLst>
            </p:cNvPr>
            <p:cNvSpPr/>
            <p:nvPr/>
          </p:nvSpPr>
          <p:spPr>
            <a:xfrm>
              <a:off x="468316" y="3274417"/>
              <a:ext cx="157655" cy="149773"/>
            </a:xfrm>
            <a:prstGeom prst="star5">
              <a:avLst/>
            </a:prstGeom>
            <a:solidFill>
              <a:srgbClr val="002060"/>
            </a:solidFill>
            <a:ln>
              <a:solidFill>
                <a:srgbClr val="047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88" name="TextBox 287">
              <a:extLst>
                <a:ext uri="{FF2B5EF4-FFF2-40B4-BE49-F238E27FC236}">
                  <a16:creationId xmlns:a16="http://schemas.microsoft.com/office/drawing/2014/main" id="{33984B30-2319-481C-93E4-0F5BBF20A039}"/>
                </a:ext>
              </a:extLst>
            </p:cNvPr>
            <p:cNvSpPr txBox="1"/>
            <p:nvPr/>
          </p:nvSpPr>
          <p:spPr>
            <a:xfrm>
              <a:off x="587246" y="3072304"/>
              <a:ext cx="122552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Other Liab.: </a:t>
              </a:r>
              <a:r>
                <a:rPr kumimoji="0" lang="en-US" sz="1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Contingent Legal Liab.</a:t>
              </a:r>
            </a:p>
          </p:txBody>
        </p:sp>
      </p:grpSp>
      <p:grpSp>
        <p:nvGrpSpPr>
          <p:cNvPr id="44" name="Group 43">
            <a:extLst>
              <a:ext uri="{FF2B5EF4-FFF2-40B4-BE49-F238E27FC236}">
                <a16:creationId xmlns:a16="http://schemas.microsoft.com/office/drawing/2014/main" id="{1A058DA8-6738-46D3-9877-DBA159293DEB}"/>
              </a:ext>
            </a:extLst>
          </p:cNvPr>
          <p:cNvGrpSpPr/>
          <p:nvPr/>
        </p:nvGrpSpPr>
        <p:grpSpPr>
          <a:xfrm>
            <a:off x="1857910" y="3052943"/>
            <a:ext cx="2014648" cy="246221"/>
            <a:chOff x="1857910" y="3163743"/>
            <a:chExt cx="2014648" cy="246221"/>
          </a:xfrm>
        </p:grpSpPr>
        <p:sp>
          <p:nvSpPr>
            <p:cNvPr id="290" name="Rectangle 289">
              <a:extLst>
                <a:ext uri="{FF2B5EF4-FFF2-40B4-BE49-F238E27FC236}">
                  <a16:creationId xmlns:a16="http://schemas.microsoft.com/office/drawing/2014/main" id="{7CFE58AC-74BA-4865-AF49-CBA6F9659E68}"/>
                </a:ext>
              </a:extLst>
            </p:cNvPr>
            <p:cNvSpPr/>
            <p:nvPr/>
          </p:nvSpPr>
          <p:spPr>
            <a:xfrm>
              <a:off x="2028178" y="3163743"/>
              <a:ext cx="184438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G-Invoicing Implementation</a:t>
              </a:r>
            </a:p>
          </p:txBody>
        </p:sp>
        <p:sp>
          <p:nvSpPr>
            <p:cNvPr id="291" name="Plus Sign 290">
              <a:extLst>
                <a:ext uri="{FF2B5EF4-FFF2-40B4-BE49-F238E27FC236}">
                  <a16:creationId xmlns:a16="http://schemas.microsoft.com/office/drawing/2014/main" id="{082C9FEC-374D-42DA-85DF-E0C5A574214E}"/>
                </a:ext>
              </a:extLst>
            </p:cNvPr>
            <p:cNvSpPr/>
            <p:nvPr/>
          </p:nvSpPr>
          <p:spPr bwMode="auto">
            <a:xfrm>
              <a:off x="1857910" y="3195413"/>
              <a:ext cx="182880" cy="182880"/>
            </a:xfrm>
            <a:prstGeom prst="mathPlus">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p:txBody>
        </p:sp>
      </p:grpSp>
      <p:grpSp>
        <p:nvGrpSpPr>
          <p:cNvPr id="45" name="Group 44">
            <a:extLst>
              <a:ext uri="{FF2B5EF4-FFF2-40B4-BE49-F238E27FC236}">
                <a16:creationId xmlns:a16="http://schemas.microsoft.com/office/drawing/2014/main" id="{DCD35CCC-3853-4E26-8AF7-6B37132695F2}"/>
              </a:ext>
            </a:extLst>
          </p:cNvPr>
          <p:cNvGrpSpPr/>
          <p:nvPr/>
        </p:nvGrpSpPr>
        <p:grpSpPr>
          <a:xfrm>
            <a:off x="3212773" y="2372613"/>
            <a:ext cx="1346996" cy="400110"/>
            <a:chOff x="3212773" y="2534867"/>
            <a:chExt cx="1346996" cy="400110"/>
          </a:xfrm>
        </p:grpSpPr>
        <p:sp>
          <p:nvSpPr>
            <p:cNvPr id="293" name="TextBox 292">
              <a:extLst>
                <a:ext uri="{FF2B5EF4-FFF2-40B4-BE49-F238E27FC236}">
                  <a16:creationId xmlns:a16="http://schemas.microsoft.com/office/drawing/2014/main" id="{A0ABB7E8-4BE7-4683-A0E5-8E1F94D0C386}"/>
                </a:ext>
              </a:extLst>
            </p:cNvPr>
            <p:cNvSpPr txBox="1"/>
            <p:nvPr/>
          </p:nvSpPr>
          <p:spPr>
            <a:xfrm>
              <a:off x="3340553" y="2534867"/>
              <a:ext cx="12192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Accounting System Consolidation</a:t>
              </a:r>
            </a:p>
          </p:txBody>
        </p:sp>
        <p:sp>
          <p:nvSpPr>
            <p:cNvPr id="294" name="Plus Sign 293">
              <a:extLst>
                <a:ext uri="{FF2B5EF4-FFF2-40B4-BE49-F238E27FC236}">
                  <a16:creationId xmlns:a16="http://schemas.microsoft.com/office/drawing/2014/main" id="{78A91365-E92D-45A6-955E-BD6ECE187671}"/>
                </a:ext>
              </a:extLst>
            </p:cNvPr>
            <p:cNvSpPr/>
            <p:nvPr/>
          </p:nvSpPr>
          <p:spPr bwMode="auto">
            <a:xfrm>
              <a:off x="3212773" y="2643482"/>
              <a:ext cx="182880" cy="182880"/>
            </a:xfrm>
            <a:prstGeom prst="mathPlus">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p:txBody>
        </p:sp>
      </p:grpSp>
      <p:grpSp>
        <p:nvGrpSpPr>
          <p:cNvPr id="46" name="Group 45">
            <a:extLst>
              <a:ext uri="{FF2B5EF4-FFF2-40B4-BE49-F238E27FC236}">
                <a16:creationId xmlns:a16="http://schemas.microsoft.com/office/drawing/2014/main" id="{BD2A45A9-93FE-4F4B-AF7C-0D79F4BAA805}"/>
              </a:ext>
            </a:extLst>
          </p:cNvPr>
          <p:cNvGrpSpPr/>
          <p:nvPr/>
        </p:nvGrpSpPr>
        <p:grpSpPr>
          <a:xfrm>
            <a:off x="1855988" y="3317099"/>
            <a:ext cx="2016570" cy="400110"/>
            <a:chOff x="1855988" y="3394099"/>
            <a:chExt cx="2016570" cy="400110"/>
          </a:xfrm>
        </p:grpSpPr>
        <p:sp>
          <p:nvSpPr>
            <p:cNvPr id="296" name="TextBox 295">
              <a:extLst>
                <a:ext uri="{FF2B5EF4-FFF2-40B4-BE49-F238E27FC236}">
                  <a16:creationId xmlns:a16="http://schemas.microsoft.com/office/drawing/2014/main" id="{FA3E9C18-E6D5-4C8E-99DC-6BF660EB9615}"/>
                </a:ext>
              </a:extLst>
            </p:cNvPr>
            <p:cNvSpPr txBox="1"/>
            <p:nvPr/>
          </p:nvSpPr>
          <p:spPr>
            <a:xfrm>
              <a:off x="2001334" y="3394099"/>
              <a:ext cx="18712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IT General Control Remediation (Navy ERP &amp; NSABRS)</a:t>
              </a:r>
            </a:p>
          </p:txBody>
        </p:sp>
        <p:sp>
          <p:nvSpPr>
            <p:cNvPr id="297" name="Plus Sign 296">
              <a:extLst>
                <a:ext uri="{FF2B5EF4-FFF2-40B4-BE49-F238E27FC236}">
                  <a16:creationId xmlns:a16="http://schemas.microsoft.com/office/drawing/2014/main" id="{D94DAC5D-ED88-4783-BCC9-D46FEF444553}"/>
                </a:ext>
              </a:extLst>
            </p:cNvPr>
            <p:cNvSpPr/>
            <p:nvPr/>
          </p:nvSpPr>
          <p:spPr bwMode="auto">
            <a:xfrm>
              <a:off x="1855988" y="3502714"/>
              <a:ext cx="182880" cy="182880"/>
            </a:xfrm>
            <a:prstGeom prst="mathPlus">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p:txBody>
        </p:sp>
      </p:grpSp>
      <p:grpSp>
        <p:nvGrpSpPr>
          <p:cNvPr id="47" name="Group 46">
            <a:extLst>
              <a:ext uri="{FF2B5EF4-FFF2-40B4-BE49-F238E27FC236}">
                <a16:creationId xmlns:a16="http://schemas.microsoft.com/office/drawing/2014/main" id="{0D319DA8-EAD6-4EBA-A21E-91DB1C5F2F17}"/>
              </a:ext>
            </a:extLst>
          </p:cNvPr>
          <p:cNvGrpSpPr/>
          <p:nvPr/>
        </p:nvGrpSpPr>
        <p:grpSpPr>
          <a:xfrm>
            <a:off x="7292925" y="2372613"/>
            <a:ext cx="1458821" cy="400110"/>
            <a:chOff x="7273675" y="2465154"/>
            <a:chExt cx="1458821" cy="400110"/>
          </a:xfrm>
        </p:grpSpPr>
        <p:sp>
          <p:nvSpPr>
            <p:cNvPr id="299" name="TextBox 298">
              <a:extLst>
                <a:ext uri="{FF2B5EF4-FFF2-40B4-BE49-F238E27FC236}">
                  <a16:creationId xmlns:a16="http://schemas.microsoft.com/office/drawing/2014/main" id="{E1BE87AD-BC80-4A3F-B765-68D094BBC758}"/>
                </a:ext>
              </a:extLst>
            </p:cNvPr>
            <p:cNvSpPr txBox="1"/>
            <p:nvPr/>
          </p:nvSpPr>
          <p:spPr>
            <a:xfrm>
              <a:off x="7422360" y="2465154"/>
              <a:ext cx="13101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Contract Writing System Consolidation</a:t>
              </a:r>
            </a:p>
          </p:txBody>
        </p:sp>
        <p:sp>
          <p:nvSpPr>
            <p:cNvPr id="300" name="Plus Sign 299">
              <a:extLst>
                <a:ext uri="{FF2B5EF4-FFF2-40B4-BE49-F238E27FC236}">
                  <a16:creationId xmlns:a16="http://schemas.microsoft.com/office/drawing/2014/main" id="{A829678E-227E-4E0E-9B55-180CB4434200}"/>
                </a:ext>
              </a:extLst>
            </p:cNvPr>
            <p:cNvSpPr/>
            <p:nvPr/>
          </p:nvSpPr>
          <p:spPr bwMode="auto">
            <a:xfrm>
              <a:off x="7273675" y="2573769"/>
              <a:ext cx="182880" cy="182880"/>
            </a:xfrm>
            <a:prstGeom prst="mathPlus">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p:txBody>
        </p:sp>
      </p:grpSp>
      <p:grpSp>
        <p:nvGrpSpPr>
          <p:cNvPr id="48" name="Group 47">
            <a:extLst>
              <a:ext uri="{FF2B5EF4-FFF2-40B4-BE49-F238E27FC236}">
                <a16:creationId xmlns:a16="http://schemas.microsoft.com/office/drawing/2014/main" id="{506ECD81-701C-4FF4-B02F-68E8286173AE}"/>
              </a:ext>
            </a:extLst>
          </p:cNvPr>
          <p:cNvGrpSpPr/>
          <p:nvPr/>
        </p:nvGrpSpPr>
        <p:grpSpPr>
          <a:xfrm>
            <a:off x="6435148" y="5630267"/>
            <a:ext cx="4759306" cy="534016"/>
            <a:chOff x="4307841" y="3825191"/>
            <a:chExt cx="4759306" cy="534016"/>
          </a:xfrm>
        </p:grpSpPr>
        <p:sp>
          <p:nvSpPr>
            <p:cNvPr id="302" name="Star: 5 Points 14">
              <a:extLst>
                <a:ext uri="{FF2B5EF4-FFF2-40B4-BE49-F238E27FC236}">
                  <a16:creationId xmlns:a16="http://schemas.microsoft.com/office/drawing/2014/main" id="{8838D0B9-7FB0-46D2-92C5-D3C8E4F3B885}"/>
                </a:ext>
              </a:extLst>
            </p:cNvPr>
            <p:cNvSpPr/>
            <p:nvPr/>
          </p:nvSpPr>
          <p:spPr>
            <a:xfrm>
              <a:off x="7046674" y="4079840"/>
              <a:ext cx="157655" cy="152722"/>
            </a:xfrm>
            <a:prstGeom prst="star5">
              <a:avLst/>
            </a:prstGeom>
            <a:solidFill>
              <a:srgbClr val="002060"/>
            </a:solidFill>
            <a:ln>
              <a:solidFill>
                <a:srgbClr val="C41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03" name="Star: 5 Points 14">
              <a:extLst>
                <a:ext uri="{FF2B5EF4-FFF2-40B4-BE49-F238E27FC236}">
                  <a16:creationId xmlns:a16="http://schemas.microsoft.com/office/drawing/2014/main" id="{47DF5F4D-311B-44DC-BBBD-09FC25D73091}"/>
                </a:ext>
              </a:extLst>
            </p:cNvPr>
            <p:cNvSpPr/>
            <p:nvPr/>
          </p:nvSpPr>
          <p:spPr>
            <a:xfrm>
              <a:off x="5547970" y="4079840"/>
              <a:ext cx="157655" cy="152722"/>
            </a:xfrm>
            <a:prstGeom prst="star5">
              <a:avLst/>
            </a:prstGeom>
            <a:solidFill>
              <a:srgbClr val="002060"/>
            </a:solidFill>
            <a:ln>
              <a:solidFill>
                <a:srgbClr val="047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04" name="TextBox 303">
              <a:extLst>
                <a:ext uri="{FF2B5EF4-FFF2-40B4-BE49-F238E27FC236}">
                  <a16:creationId xmlns:a16="http://schemas.microsoft.com/office/drawing/2014/main" id="{05304820-6F9B-4142-A4AE-77D2B8BE6522}"/>
                </a:ext>
              </a:extLst>
            </p:cNvPr>
            <p:cNvSpPr txBox="1"/>
            <p:nvPr/>
          </p:nvSpPr>
          <p:spPr>
            <a:xfrm>
              <a:off x="5683318" y="4046358"/>
              <a:ext cx="752308" cy="2196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Completed</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305" name="Star: 5 Points 14">
              <a:extLst>
                <a:ext uri="{FF2B5EF4-FFF2-40B4-BE49-F238E27FC236}">
                  <a16:creationId xmlns:a16="http://schemas.microsoft.com/office/drawing/2014/main" id="{F70BA8C8-2C09-44C1-854D-C49AD6393BAC}"/>
                </a:ext>
              </a:extLst>
            </p:cNvPr>
            <p:cNvSpPr/>
            <p:nvPr/>
          </p:nvSpPr>
          <p:spPr>
            <a:xfrm>
              <a:off x="6294928" y="4079840"/>
              <a:ext cx="157655" cy="152722"/>
            </a:xfrm>
            <a:prstGeom prst="star5">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06" name="TextBox 305">
              <a:extLst>
                <a:ext uri="{FF2B5EF4-FFF2-40B4-BE49-F238E27FC236}">
                  <a16:creationId xmlns:a16="http://schemas.microsoft.com/office/drawing/2014/main" id="{18FC86EE-E2C2-442D-9E56-64E2F428F105}"/>
                </a:ext>
              </a:extLst>
            </p:cNvPr>
            <p:cNvSpPr txBox="1"/>
            <p:nvPr/>
          </p:nvSpPr>
          <p:spPr>
            <a:xfrm>
              <a:off x="6430275" y="4046358"/>
              <a:ext cx="834069" cy="2196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In-Progress</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307" name="TextBox 306">
              <a:extLst>
                <a:ext uri="{FF2B5EF4-FFF2-40B4-BE49-F238E27FC236}">
                  <a16:creationId xmlns:a16="http://schemas.microsoft.com/office/drawing/2014/main" id="{51062DBA-EE31-40DA-8271-B0B9D39CF0A7}"/>
                </a:ext>
              </a:extLst>
            </p:cNvPr>
            <p:cNvSpPr txBox="1"/>
            <p:nvPr/>
          </p:nvSpPr>
          <p:spPr>
            <a:xfrm>
              <a:off x="7193281" y="3986924"/>
              <a:ext cx="18738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Behind Schedule – Targeting Completion of Recovery Plan in FY 21</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308" name="TextBox 307">
              <a:extLst>
                <a:ext uri="{FF2B5EF4-FFF2-40B4-BE49-F238E27FC236}">
                  <a16:creationId xmlns:a16="http://schemas.microsoft.com/office/drawing/2014/main" id="{1E9C6BED-D87E-4C5D-A873-FDD1058E13FF}"/>
                </a:ext>
              </a:extLst>
            </p:cNvPr>
            <p:cNvSpPr txBox="1"/>
            <p:nvPr/>
          </p:nvSpPr>
          <p:spPr>
            <a:xfrm>
              <a:off x="4489249" y="3981000"/>
              <a:ext cx="1090752" cy="35040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0" dirty="0">
                  <a:solidFill>
                    <a:schemeClr val="tx2"/>
                  </a:solidFill>
                  <a:latin typeface="Times New Roman" panose="02020603050405020304" pitchFamily="18" charset="0"/>
                  <a:cs typeface="Times New Roman" panose="02020603050405020304" pitchFamily="18" charset="0"/>
                </a:rPr>
                <a:t>Key FM Transformation Effort</a:t>
              </a:r>
              <a:endParaRPr kumimoji="0" lang="en-US" sz="800" b="0" i="0" u="none" strike="noStrike" kern="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p:txBody>
        </p:sp>
        <p:sp>
          <p:nvSpPr>
            <p:cNvPr id="309" name="Rectangle: Rounded Corners 308">
              <a:extLst>
                <a:ext uri="{FF2B5EF4-FFF2-40B4-BE49-F238E27FC236}">
                  <a16:creationId xmlns:a16="http://schemas.microsoft.com/office/drawing/2014/main" id="{81498DCF-BEA7-4848-90D1-7930850071D9}"/>
                </a:ext>
              </a:extLst>
            </p:cNvPr>
            <p:cNvSpPr/>
            <p:nvPr/>
          </p:nvSpPr>
          <p:spPr bwMode="auto">
            <a:xfrm>
              <a:off x="4307841" y="3825191"/>
              <a:ext cx="4659074" cy="534016"/>
            </a:xfrm>
            <a:prstGeom prst="roundRect">
              <a:avLst/>
            </a:prstGeom>
            <a:noFill/>
            <a:ln w="12700">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Arial" charset="0"/>
                </a:rPr>
                <a:t>Legend</a:t>
              </a:r>
            </a:p>
          </p:txBody>
        </p:sp>
        <p:sp>
          <p:nvSpPr>
            <p:cNvPr id="310" name="Plus Sign 309">
              <a:extLst>
                <a:ext uri="{FF2B5EF4-FFF2-40B4-BE49-F238E27FC236}">
                  <a16:creationId xmlns:a16="http://schemas.microsoft.com/office/drawing/2014/main" id="{07BD1E67-980C-4BF3-B37E-C8299AB8EAC6}"/>
                </a:ext>
              </a:extLst>
            </p:cNvPr>
            <p:cNvSpPr/>
            <p:nvPr/>
          </p:nvSpPr>
          <p:spPr bwMode="auto">
            <a:xfrm>
              <a:off x="4341288" y="4064761"/>
              <a:ext cx="182880" cy="182880"/>
            </a:xfrm>
            <a:prstGeom prst="mathPlus">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p:txBody>
        </p:sp>
      </p:grpSp>
      <p:grpSp>
        <p:nvGrpSpPr>
          <p:cNvPr id="49" name="Group 48">
            <a:extLst>
              <a:ext uri="{FF2B5EF4-FFF2-40B4-BE49-F238E27FC236}">
                <a16:creationId xmlns:a16="http://schemas.microsoft.com/office/drawing/2014/main" id="{26FD8005-B6A5-4498-B7B7-9196B68BB971}"/>
              </a:ext>
            </a:extLst>
          </p:cNvPr>
          <p:cNvGrpSpPr/>
          <p:nvPr/>
        </p:nvGrpSpPr>
        <p:grpSpPr>
          <a:xfrm>
            <a:off x="545316" y="5245848"/>
            <a:ext cx="941890" cy="246221"/>
            <a:chOff x="548029" y="5756096"/>
            <a:chExt cx="941890" cy="246221"/>
          </a:xfrm>
        </p:grpSpPr>
        <p:sp>
          <p:nvSpPr>
            <p:cNvPr id="312" name="Star: 5 Points 14">
              <a:extLst>
                <a:ext uri="{FF2B5EF4-FFF2-40B4-BE49-F238E27FC236}">
                  <a16:creationId xmlns:a16="http://schemas.microsoft.com/office/drawing/2014/main" id="{DBD0CCE0-AA32-44AA-A66C-6F4108D19E88}"/>
                </a:ext>
              </a:extLst>
            </p:cNvPr>
            <p:cNvSpPr/>
            <p:nvPr/>
          </p:nvSpPr>
          <p:spPr>
            <a:xfrm>
              <a:off x="548029" y="5792573"/>
              <a:ext cx="157655" cy="149773"/>
            </a:xfrm>
            <a:prstGeom prst="star5">
              <a:avLst/>
            </a:prstGeom>
            <a:solidFill>
              <a:srgbClr val="002060"/>
            </a:solidFill>
            <a:ln>
              <a:solidFill>
                <a:srgbClr val="C41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13" name="TextBox 312">
              <a:extLst>
                <a:ext uri="{FF2B5EF4-FFF2-40B4-BE49-F238E27FC236}">
                  <a16:creationId xmlns:a16="http://schemas.microsoft.com/office/drawing/2014/main" id="{B11626EB-E4E1-4D2B-A180-86D93E61C2D5}"/>
                </a:ext>
              </a:extLst>
            </p:cNvPr>
            <p:cNvSpPr txBox="1"/>
            <p:nvPr/>
          </p:nvSpPr>
          <p:spPr>
            <a:xfrm>
              <a:off x="666959" y="5756096"/>
              <a:ext cx="8229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EDL</a:t>
              </a:r>
            </a:p>
          </p:txBody>
        </p:sp>
      </p:grpSp>
      <p:grpSp>
        <p:nvGrpSpPr>
          <p:cNvPr id="50" name="Group 49">
            <a:extLst>
              <a:ext uri="{FF2B5EF4-FFF2-40B4-BE49-F238E27FC236}">
                <a16:creationId xmlns:a16="http://schemas.microsoft.com/office/drawing/2014/main" id="{A4BBD347-A449-45B7-9293-0AA7C616BAA2}"/>
              </a:ext>
            </a:extLst>
          </p:cNvPr>
          <p:cNvGrpSpPr/>
          <p:nvPr/>
        </p:nvGrpSpPr>
        <p:grpSpPr>
          <a:xfrm>
            <a:off x="8693426" y="4568390"/>
            <a:ext cx="1376993" cy="246221"/>
            <a:chOff x="8698302" y="1852488"/>
            <a:chExt cx="1376993" cy="246221"/>
          </a:xfrm>
        </p:grpSpPr>
        <p:sp>
          <p:nvSpPr>
            <p:cNvPr id="315" name="Star: 5 Points 16">
              <a:extLst>
                <a:ext uri="{FF2B5EF4-FFF2-40B4-BE49-F238E27FC236}">
                  <a16:creationId xmlns:a16="http://schemas.microsoft.com/office/drawing/2014/main" id="{61909458-22FC-404C-A110-855AB6B353E9}"/>
                </a:ext>
              </a:extLst>
            </p:cNvPr>
            <p:cNvSpPr/>
            <p:nvPr/>
          </p:nvSpPr>
          <p:spPr>
            <a:xfrm>
              <a:off x="8698302" y="1900712"/>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16" name="TextBox 315">
              <a:extLst>
                <a:ext uri="{FF2B5EF4-FFF2-40B4-BE49-F238E27FC236}">
                  <a16:creationId xmlns:a16="http://schemas.microsoft.com/office/drawing/2014/main" id="{325C1FB2-B1B0-4A05-9B5B-849EC4908DC8}"/>
                </a:ext>
              </a:extLst>
            </p:cNvPr>
            <p:cNvSpPr txBox="1"/>
            <p:nvPr/>
          </p:nvSpPr>
          <p:spPr>
            <a:xfrm>
              <a:off x="8819677" y="1852488"/>
              <a:ext cx="125561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Financial Reporting</a:t>
              </a:r>
            </a:p>
          </p:txBody>
        </p:sp>
      </p:grpSp>
      <p:grpSp>
        <p:nvGrpSpPr>
          <p:cNvPr id="51" name="Group 50">
            <a:extLst>
              <a:ext uri="{FF2B5EF4-FFF2-40B4-BE49-F238E27FC236}">
                <a16:creationId xmlns:a16="http://schemas.microsoft.com/office/drawing/2014/main" id="{7F4DE77D-748B-413F-8BB3-9A507905D72B}"/>
              </a:ext>
            </a:extLst>
          </p:cNvPr>
          <p:cNvGrpSpPr/>
          <p:nvPr/>
        </p:nvGrpSpPr>
        <p:grpSpPr>
          <a:xfrm>
            <a:off x="8693426" y="4910524"/>
            <a:ext cx="1381869" cy="248732"/>
            <a:chOff x="8698302" y="2180343"/>
            <a:chExt cx="1381869" cy="248732"/>
          </a:xfrm>
        </p:grpSpPr>
        <p:sp>
          <p:nvSpPr>
            <p:cNvPr id="318" name="Star: 5 Points 18">
              <a:extLst>
                <a:ext uri="{FF2B5EF4-FFF2-40B4-BE49-F238E27FC236}">
                  <a16:creationId xmlns:a16="http://schemas.microsoft.com/office/drawing/2014/main" id="{2386119D-E3FE-4AB1-8639-2362BD129E62}"/>
                </a:ext>
              </a:extLst>
            </p:cNvPr>
            <p:cNvSpPr/>
            <p:nvPr/>
          </p:nvSpPr>
          <p:spPr>
            <a:xfrm>
              <a:off x="8698302" y="2229823"/>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19" name="TextBox 318">
              <a:extLst>
                <a:ext uri="{FF2B5EF4-FFF2-40B4-BE49-F238E27FC236}">
                  <a16:creationId xmlns:a16="http://schemas.microsoft.com/office/drawing/2014/main" id="{5DA7C78F-55B3-4C12-BCEF-CF902F9DEA31}"/>
                </a:ext>
              </a:extLst>
            </p:cNvPr>
            <p:cNvSpPr txBox="1"/>
            <p:nvPr/>
          </p:nvSpPr>
          <p:spPr>
            <a:xfrm>
              <a:off x="8824553" y="2180343"/>
              <a:ext cx="1255618" cy="2487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ELCs</a:t>
              </a:r>
            </a:p>
          </p:txBody>
        </p:sp>
      </p:grpSp>
      <p:grpSp>
        <p:nvGrpSpPr>
          <p:cNvPr id="52" name="Group 51">
            <a:extLst>
              <a:ext uri="{FF2B5EF4-FFF2-40B4-BE49-F238E27FC236}">
                <a16:creationId xmlns:a16="http://schemas.microsoft.com/office/drawing/2014/main" id="{32E1F8AC-FA0B-490F-9186-9161FFE8032C}"/>
              </a:ext>
            </a:extLst>
          </p:cNvPr>
          <p:cNvGrpSpPr/>
          <p:nvPr/>
        </p:nvGrpSpPr>
        <p:grpSpPr>
          <a:xfrm>
            <a:off x="8693426" y="5245848"/>
            <a:ext cx="1381869" cy="246221"/>
            <a:chOff x="8698302" y="2450190"/>
            <a:chExt cx="1381869" cy="246221"/>
          </a:xfrm>
        </p:grpSpPr>
        <p:sp>
          <p:nvSpPr>
            <p:cNvPr id="321" name="Star: 5 Points 18">
              <a:extLst>
                <a:ext uri="{FF2B5EF4-FFF2-40B4-BE49-F238E27FC236}">
                  <a16:creationId xmlns:a16="http://schemas.microsoft.com/office/drawing/2014/main" id="{1ECE6ACE-9309-4931-936A-BCD03949E892}"/>
                </a:ext>
              </a:extLst>
            </p:cNvPr>
            <p:cNvSpPr/>
            <p:nvPr/>
          </p:nvSpPr>
          <p:spPr>
            <a:xfrm>
              <a:off x="8698302" y="2498414"/>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22" name="TextBox 321">
              <a:extLst>
                <a:ext uri="{FF2B5EF4-FFF2-40B4-BE49-F238E27FC236}">
                  <a16:creationId xmlns:a16="http://schemas.microsoft.com/office/drawing/2014/main" id="{89B6E710-D454-4820-A7E9-F28B1BA9EA3E}"/>
                </a:ext>
              </a:extLst>
            </p:cNvPr>
            <p:cNvSpPr txBox="1"/>
            <p:nvPr/>
          </p:nvSpPr>
          <p:spPr>
            <a:xfrm>
              <a:off x="8824553" y="2450190"/>
              <a:ext cx="125561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Budget Execution</a:t>
              </a:r>
            </a:p>
          </p:txBody>
        </p:sp>
      </p:grpSp>
      <p:grpSp>
        <p:nvGrpSpPr>
          <p:cNvPr id="53" name="Group 52">
            <a:extLst>
              <a:ext uri="{FF2B5EF4-FFF2-40B4-BE49-F238E27FC236}">
                <a16:creationId xmlns:a16="http://schemas.microsoft.com/office/drawing/2014/main" id="{2B5B56D3-CA60-4C87-8768-5D4CC8E40EE5}"/>
              </a:ext>
            </a:extLst>
          </p:cNvPr>
          <p:cNvGrpSpPr/>
          <p:nvPr/>
        </p:nvGrpSpPr>
        <p:grpSpPr>
          <a:xfrm>
            <a:off x="7292925" y="4911780"/>
            <a:ext cx="1428657" cy="246221"/>
            <a:chOff x="7286288" y="2106964"/>
            <a:chExt cx="1428657" cy="246221"/>
          </a:xfrm>
        </p:grpSpPr>
        <p:sp>
          <p:nvSpPr>
            <p:cNvPr id="324" name="Star: 5 Points 16">
              <a:extLst>
                <a:ext uri="{FF2B5EF4-FFF2-40B4-BE49-F238E27FC236}">
                  <a16:creationId xmlns:a16="http://schemas.microsoft.com/office/drawing/2014/main" id="{6DBF1F07-B3DE-40A8-830C-B300B479D29C}"/>
                </a:ext>
              </a:extLst>
            </p:cNvPr>
            <p:cNvSpPr/>
            <p:nvPr/>
          </p:nvSpPr>
          <p:spPr>
            <a:xfrm>
              <a:off x="7286288" y="2155188"/>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25" name="TextBox 324">
              <a:extLst>
                <a:ext uri="{FF2B5EF4-FFF2-40B4-BE49-F238E27FC236}">
                  <a16:creationId xmlns:a16="http://schemas.microsoft.com/office/drawing/2014/main" id="{1116FAD3-091B-487E-8DA7-1802A2E08BDC}"/>
                </a:ext>
              </a:extLst>
            </p:cNvPr>
            <p:cNvSpPr txBox="1"/>
            <p:nvPr/>
          </p:nvSpPr>
          <p:spPr>
            <a:xfrm>
              <a:off x="7422361" y="2106964"/>
              <a:ext cx="129258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IUS</a:t>
              </a:r>
            </a:p>
          </p:txBody>
        </p:sp>
      </p:grpSp>
      <p:grpSp>
        <p:nvGrpSpPr>
          <p:cNvPr id="54" name="Group 53">
            <a:extLst>
              <a:ext uri="{FF2B5EF4-FFF2-40B4-BE49-F238E27FC236}">
                <a16:creationId xmlns:a16="http://schemas.microsoft.com/office/drawing/2014/main" id="{820997FD-45E9-4781-B5C8-D11B571F5305}"/>
              </a:ext>
            </a:extLst>
          </p:cNvPr>
          <p:cNvGrpSpPr/>
          <p:nvPr/>
        </p:nvGrpSpPr>
        <p:grpSpPr>
          <a:xfrm>
            <a:off x="7292925" y="4568390"/>
            <a:ext cx="959033" cy="246221"/>
            <a:chOff x="7286288" y="1842575"/>
            <a:chExt cx="959033" cy="246221"/>
          </a:xfrm>
        </p:grpSpPr>
        <p:sp>
          <p:nvSpPr>
            <p:cNvPr id="327" name="Star: 5 Points 16">
              <a:extLst>
                <a:ext uri="{FF2B5EF4-FFF2-40B4-BE49-F238E27FC236}">
                  <a16:creationId xmlns:a16="http://schemas.microsoft.com/office/drawing/2014/main" id="{D730ECB9-A553-4A73-AAFE-8EA87CBA2C2C}"/>
                </a:ext>
              </a:extLst>
            </p:cNvPr>
            <p:cNvSpPr/>
            <p:nvPr/>
          </p:nvSpPr>
          <p:spPr>
            <a:xfrm>
              <a:off x="7286288" y="1890799"/>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28" name="TextBox 327">
              <a:extLst>
                <a:ext uri="{FF2B5EF4-FFF2-40B4-BE49-F238E27FC236}">
                  <a16:creationId xmlns:a16="http://schemas.microsoft.com/office/drawing/2014/main" id="{23489C29-0FFA-4A9C-8860-D8F3C4E37328}"/>
                </a:ext>
              </a:extLst>
            </p:cNvPr>
            <p:cNvSpPr txBox="1"/>
            <p:nvPr/>
          </p:nvSpPr>
          <p:spPr>
            <a:xfrm>
              <a:off x="7422361" y="1842575"/>
              <a:ext cx="8229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Leases </a:t>
              </a:r>
            </a:p>
          </p:txBody>
        </p:sp>
      </p:grpSp>
      <p:grpSp>
        <p:nvGrpSpPr>
          <p:cNvPr id="55" name="Group 54">
            <a:extLst>
              <a:ext uri="{FF2B5EF4-FFF2-40B4-BE49-F238E27FC236}">
                <a16:creationId xmlns:a16="http://schemas.microsoft.com/office/drawing/2014/main" id="{FCF56DFE-66C1-4775-B10E-2D8F1E4247BC}"/>
              </a:ext>
            </a:extLst>
          </p:cNvPr>
          <p:cNvGrpSpPr/>
          <p:nvPr/>
        </p:nvGrpSpPr>
        <p:grpSpPr>
          <a:xfrm>
            <a:off x="7292925" y="5168903"/>
            <a:ext cx="1458821" cy="400110"/>
            <a:chOff x="7273675" y="2465154"/>
            <a:chExt cx="1458821" cy="400110"/>
          </a:xfrm>
        </p:grpSpPr>
        <p:sp>
          <p:nvSpPr>
            <p:cNvPr id="330" name="TextBox 329">
              <a:extLst>
                <a:ext uri="{FF2B5EF4-FFF2-40B4-BE49-F238E27FC236}">
                  <a16:creationId xmlns:a16="http://schemas.microsoft.com/office/drawing/2014/main" id="{6502DB42-958F-43C4-B2AB-61AF304B5AA3}"/>
                </a:ext>
              </a:extLst>
            </p:cNvPr>
            <p:cNvSpPr txBox="1"/>
            <p:nvPr/>
          </p:nvSpPr>
          <p:spPr>
            <a:xfrm>
              <a:off x="7422360" y="2465154"/>
              <a:ext cx="13101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Contract Writing System Consolidation</a:t>
              </a:r>
            </a:p>
          </p:txBody>
        </p:sp>
        <p:sp>
          <p:nvSpPr>
            <p:cNvPr id="331" name="Plus Sign 330">
              <a:extLst>
                <a:ext uri="{FF2B5EF4-FFF2-40B4-BE49-F238E27FC236}">
                  <a16:creationId xmlns:a16="http://schemas.microsoft.com/office/drawing/2014/main" id="{FA911030-4000-4432-9631-34E48DB79F03}"/>
                </a:ext>
              </a:extLst>
            </p:cNvPr>
            <p:cNvSpPr/>
            <p:nvPr/>
          </p:nvSpPr>
          <p:spPr bwMode="auto">
            <a:xfrm>
              <a:off x="7273675" y="2573769"/>
              <a:ext cx="182880" cy="182880"/>
            </a:xfrm>
            <a:prstGeom prst="mathPlus">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p:txBody>
        </p:sp>
      </p:grpSp>
      <p:grpSp>
        <p:nvGrpSpPr>
          <p:cNvPr id="56" name="Group 55">
            <a:extLst>
              <a:ext uri="{FF2B5EF4-FFF2-40B4-BE49-F238E27FC236}">
                <a16:creationId xmlns:a16="http://schemas.microsoft.com/office/drawing/2014/main" id="{839E2E6E-D742-472A-8026-41375899E311}"/>
              </a:ext>
            </a:extLst>
          </p:cNvPr>
          <p:cNvGrpSpPr/>
          <p:nvPr/>
        </p:nvGrpSpPr>
        <p:grpSpPr>
          <a:xfrm>
            <a:off x="5959427" y="2372613"/>
            <a:ext cx="1458821" cy="400110"/>
            <a:chOff x="7273675" y="2465154"/>
            <a:chExt cx="1458821" cy="400110"/>
          </a:xfrm>
        </p:grpSpPr>
        <p:sp>
          <p:nvSpPr>
            <p:cNvPr id="333" name="TextBox 332">
              <a:extLst>
                <a:ext uri="{FF2B5EF4-FFF2-40B4-BE49-F238E27FC236}">
                  <a16:creationId xmlns:a16="http://schemas.microsoft.com/office/drawing/2014/main" id="{04EA2165-DD2F-44A5-B807-44DDAD2A1932}"/>
                </a:ext>
              </a:extLst>
            </p:cNvPr>
            <p:cNvSpPr txBox="1"/>
            <p:nvPr/>
          </p:nvSpPr>
          <p:spPr>
            <a:xfrm>
              <a:off x="7422360" y="2465154"/>
              <a:ext cx="13101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LOG IT System Consolidation</a:t>
              </a:r>
            </a:p>
          </p:txBody>
        </p:sp>
        <p:sp>
          <p:nvSpPr>
            <p:cNvPr id="334" name="Plus Sign 333">
              <a:extLst>
                <a:ext uri="{FF2B5EF4-FFF2-40B4-BE49-F238E27FC236}">
                  <a16:creationId xmlns:a16="http://schemas.microsoft.com/office/drawing/2014/main" id="{0DF9399F-0446-4F10-96BD-EC0A771CCF81}"/>
                </a:ext>
              </a:extLst>
            </p:cNvPr>
            <p:cNvSpPr/>
            <p:nvPr/>
          </p:nvSpPr>
          <p:spPr bwMode="auto">
            <a:xfrm>
              <a:off x="7273675" y="2573769"/>
              <a:ext cx="182880" cy="182880"/>
            </a:xfrm>
            <a:prstGeom prst="mathPlus">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p:txBody>
        </p:sp>
      </p:grpSp>
      <p:grpSp>
        <p:nvGrpSpPr>
          <p:cNvPr id="57" name="Group 56">
            <a:extLst>
              <a:ext uri="{FF2B5EF4-FFF2-40B4-BE49-F238E27FC236}">
                <a16:creationId xmlns:a16="http://schemas.microsoft.com/office/drawing/2014/main" id="{9AF0DF39-3787-4016-B938-B2F5C89A48DC}"/>
              </a:ext>
            </a:extLst>
          </p:cNvPr>
          <p:cNvGrpSpPr/>
          <p:nvPr/>
        </p:nvGrpSpPr>
        <p:grpSpPr>
          <a:xfrm>
            <a:off x="5959441" y="4568390"/>
            <a:ext cx="1356485" cy="246221"/>
            <a:chOff x="5958029" y="1904608"/>
            <a:chExt cx="1356485" cy="246221"/>
          </a:xfrm>
        </p:grpSpPr>
        <p:sp>
          <p:nvSpPr>
            <p:cNvPr id="336" name="Star: 5 Points 18">
              <a:extLst>
                <a:ext uri="{FF2B5EF4-FFF2-40B4-BE49-F238E27FC236}">
                  <a16:creationId xmlns:a16="http://schemas.microsoft.com/office/drawing/2014/main" id="{AB04B038-ACA6-4380-B6EE-EF4D660CE0B8}"/>
                </a:ext>
              </a:extLst>
            </p:cNvPr>
            <p:cNvSpPr/>
            <p:nvPr/>
          </p:nvSpPr>
          <p:spPr>
            <a:xfrm>
              <a:off x="5958029" y="1952832"/>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37" name="TextBox 336">
              <a:extLst>
                <a:ext uri="{FF2B5EF4-FFF2-40B4-BE49-F238E27FC236}">
                  <a16:creationId xmlns:a16="http://schemas.microsoft.com/office/drawing/2014/main" id="{587ED0E6-2DC6-4E1A-B45E-AE1CAB8C0B38}"/>
                </a:ext>
              </a:extLst>
            </p:cNvPr>
            <p:cNvSpPr txBox="1"/>
            <p:nvPr/>
          </p:nvSpPr>
          <p:spPr>
            <a:xfrm>
              <a:off x="6067183" y="1904608"/>
              <a:ext cx="124733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General Equipment </a:t>
              </a:r>
            </a:p>
          </p:txBody>
        </p:sp>
      </p:grpSp>
      <p:grpSp>
        <p:nvGrpSpPr>
          <p:cNvPr id="58" name="Group 57">
            <a:extLst>
              <a:ext uri="{FF2B5EF4-FFF2-40B4-BE49-F238E27FC236}">
                <a16:creationId xmlns:a16="http://schemas.microsoft.com/office/drawing/2014/main" id="{A4A45FEC-9353-4DE7-9727-A0053C0A44EF}"/>
              </a:ext>
            </a:extLst>
          </p:cNvPr>
          <p:cNvGrpSpPr/>
          <p:nvPr/>
        </p:nvGrpSpPr>
        <p:grpSpPr>
          <a:xfrm>
            <a:off x="5959441" y="4911780"/>
            <a:ext cx="932115" cy="246221"/>
            <a:chOff x="5958029" y="2520606"/>
            <a:chExt cx="932115" cy="246221"/>
          </a:xfrm>
        </p:grpSpPr>
        <p:sp>
          <p:nvSpPr>
            <p:cNvPr id="339" name="Star: 5 Points 18">
              <a:extLst>
                <a:ext uri="{FF2B5EF4-FFF2-40B4-BE49-F238E27FC236}">
                  <a16:creationId xmlns:a16="http://schemas.microsoft.com/office/drawing/2014/main" id="{C9E451C3-6735-4BCB-BBD6-44C725F7BB58}"/>
                </a:ext>
              </a:extLst>
            </p:cNvPr>
            <p:cNvSpPr/>
            <p:nvPr/>
          </p:nvSpPr>
          <p:spPr>
            <a:xfrm>
              <a:off x="5958029" y="2568830"/>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40" name="TextBox 339">
              <a:extLst>
                <a:ext uri="{FF2B5EF4-FFF2-40B4-BE49-F238E27FC236}">
                  <a16:creationId xmlns:a16="http://schemas.microsoft.com/office/drawing/2014/main" id="{E4B2726B-2D81-4872-86A4-BB516B5013CD}"/>
                </a:ext>
              </a:extLst>
            </p:cNvPr>
            <p:cNvSpPr txBox="1"/>
            <p:nvPr/>
          </p:nvSpPr>
          <p:spPr>
            <a:xfrm>
              <a:off x="6067184" y="2520606"/>
              <a:ext cx="8229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Inventory</a:t>
              </a:r>
            </a:p>
          </p:txBody>
        </p:sp>
      </p:grpSp>
      <p:grpSp>
        <p:nvGrpSpPr>
          <p:cNvPr id="59" name="Group 58">
            <a:extLst>
              <a:ext uri="{FF2B5EF4-FFF2-40B4-BE49-F238E27FC236}">
                <a16:creationId xmlns:a16="http://schemas.microsoft.com/office/drawing/2014/main" id="{479C65FE-2253-4166-9CE2-8BA8A0D40F97}"/>
              </a:ext>
            </a:extLst>
          </p:cNvPr>
          <p:cNvGrpSpPr/>
          <p:nvPr/>
        </p:nvGrpSpPr>
        <p:grpSpPr>
          <a:xfrm>
            <a:off x="5959441" y="5168903"/>
            <a:ext cx="1458821" cy="400110"/>
            <a:chOff x="7273675" y="2465154"/>
            <a:chExt cx="1458821" cy="400110"/>
          </a:xfrm>
        </p:grpSpPr>
        <p:sp>
          <p:nvSpPr>
            <p:cNvPr id="342" name="TextBox 341">
              <a:extLst>
                <a:ext uri="{FF2B5EF4-FFF2-40B4-BE49-F238E27FC236}">
                  <a16:creationId xmlns:a16="http://schemas.microsoft.com/office/drawing/2014/main" id="{BBB1FB5A-9588-4F64-AA96-A8D6990C45BB}"/>
                </a:ext>
              </a:extLst>
            </p:cNvPr>
            <p:cNvSpPr txBox="1"/>
            <p:nvPr/>
          </p:nvSpPr>
          <p:spPr>
            <a:xfrm>
              <a:off x="7422360" y="2465154"/>
              <a:ext cx="13101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LOG IT System Consolidation</a:t>
              </a:r>
            </a:p>
          </p:txBody>
        </p:sp>
        <p:sp>
          <p:nvSpPr>
            <p:cNvPr id="343" name="Plus Sign 342">
              <a:extLst>
                <a:ext uri="{FF2B5EF4-FFF2-40B4-BE49-F238E27FC236}">
                  <a16:creationId xmlns:a16="http://schemas.microsoft.com/office/drawing/2014/main" id="{3791CAB1-72E5-47B8-85E3-86C49E257267}"/>
                </a:ext>
              </a:extLst>
            </p:cNvPr>
            <p:cNvSpPr/>
            <p:nvPr/>
          </p:nvSpPr>
          <p:spPr bwMode="auto">
            <a:xfrm>
              <a:off x="7273675" y="2573769"/>
              <a:ext cx="182880" cy="182880"/>
            </a:xfrm>
            <a:prstGeom prst="mathPlus">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p:txBody>
        </p:sp>
      </p:grpSp>
      <p:grpSp>
        <p:nvGrpSpPr>
          <p:cNvPr id="60" name="Group 59">
            <a:extLst>
              <a:ext uri="{FF2B5EF4-FFF2-40B4-BE49-F238E27FC236}">
                <a16:creationId xmlns:a16="http://schemas.microsoft.com/office/drawing/2014/main" id="{0F5D149F-4712-4770-ACD9-85C4A02B0AA7}"/>
              </a:ext>
            </a:extLst>
          </p:cNvPr>
          <p:cNvGrpSpPr/>
          <p:nvPr/>
        </p:nvGrpSpPr>
        <p:grpSpPr>
          <a:xfrm>
            <a:off x="3233341" y="4568390"/>
            <a:ext cx="1257594" cy="246221"/>
            <a:chOff x="3225386" y="2184808"/>
            <a:chExt cx="1257594" cy="246221"/>
          </a:xfrm>
        </p:grpSpPr>
        <p:sp>
          <p:nvSpPr>
            <p:cNvPr id="345" name="Star: 5 Points 14">
              <a:extLst>
                <a:ext uri="{FF2B5EF4-FFF2-40B4-BE49-F238E27FC236}">
                  <a16:creationId xmlns:a16="http://schemas.microsoft.com/office/drawing/2014/main" id="{9A60BAC9-D21F-4DB7-BA50-6A9EE2273099}"/>
                </a:ext>
              </a:extLst>
            </p:cNvPr>
            <p:cNvSpPr/>
            <p:nvPr/>
          </p:nvSpPr>
          <p:spPr>
            <a:xfrm>
              <a:off x="3225386" y="2233032"/>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46" name="TextBox 345">
              <a:extLst>
                <a:ext uri="{FF2B5EF4-FFF2-40B4-BE49-F238E27FC236}">
                  <a16:creationId xmlns:a16="http://schemas.microsoft.com/office/drawing/2014/main" id="{1E678A6E-A99A-4FBD-A16F-E6E7B7BCFA27}"/>
                </a:ext>
              </a:extLst>
            </p:cNvPr>
            <p:cNvSpPr txBox="1"/>
            <p:nvPr/>
          </p:nvSpPr>
          <p:spPr>
            <a:xfrm>
              <a:off x="3361418" y="2184808"/>
              <a:ext cx="11215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Other Liabilities</a:t>
              </a:r>
            </a:p>
          </p:txBody>
        </p:sp>
      </p:grpSp>
      <p:grpSp>
        <p:nvGrpSpPr>
          <p:cNvPr id="61" name="Group 60">
            <a:extLst>
              <a:ext uri="{FF2B5EF4-FFF2-40B4-BE49-F238E27FC236}">
                <a16:creationId xmlns:a16="http://schemas.microsoft.com/office/drawing/2014/main" id="{5F964E1E-FE8B-45C5-81A2-DD0485512D2B}"/>
              </a:ext>
            </a:extLst>
          </p:cNvPr>
          <p:cNvGrpSpPr/>
          <p:nvPr/>
        </p:nvGrpSpPr>
        <p:grpSpPr>
          <a:xfrm>
            <a:off x="3220728" y="4834835"/>
            <a:ext cx="1346996" cy="400110"/>
            <a:chOff x="3212773" y="2534867"/>
            <a:chExt cx="1346996" cy="400110"/>
          </a:xfrm>
        </p:grpSpPr>
        <p:sp>
          <p:nvSpPr>
            <p:cNvPr id="348" name="TextBox 347">
              <a:extLst>
                <a:ext uri="{FF2B5EF4-FFF2-40B4-BE49-F238E27FC236}">
                  <a16:creationId xmlns:a16="http://schemas.microsoft.com/office/drawing/2014/main" id="{896FC67C-C991-4FFC-B5FC-937F84687B1C}"/>
                </a:ext>
              </a:extLst>
            </p:cNvPr>
            <p:cNvSpPr txBox="1"/>
            <p:nvPr/>
          </p:nvSpPr>
          <p:spPr>
            <a:xfrm>
              <a:off x="3340553" y="2534867"/>
              <a:ext cx="12192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Accounting System Consolidation</a:t>
              </a:r>
            </a:p>
          </p:txBody>
        </p:sp>
        <p:sp>
          <p:nvSpPr>
            <p:cNvPr id="349" name="Plus Sign 348">
              <a:extLst>
                <a:ext uri="{FF2B5EF4-FFF2-40B4-BE49-F238E27FC236}">
                  <a16:creationId xmlns:a16="http://schemas.microsoft.com/office/drawing/2014/main" id="{BB483ACF-F4E8-4394-88EB-36CBC8F7D97B}"/>
                </a:ext>
              </a:extLst>
            </p:cNvPr>
            <p:cNvSpPr/>
            <p:nvPr/>
          </p:nvSpPr>
          <p:spPr bwMode="auto">
            <a:xfrm>
              <a:off x="3212773" y="2643482"/>
              <a:ext cx="182880" cy="182880"/>
            </a:xfrm>
            <a:prstGeom prst="mathPlus">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p:txBody>
        </p:sp>
      </p:grpSp>
      <p:grpSp>
        <p:nvGrpSpPr>
          <p:cNvPr id="62" name="Group 61">
            <a:extLst>
              <a:ext uri="{FF2B5EF4-FFF2-40B4-BE49-F238E27FC236}">
                <a16:creationId xmlns:a16="http://schemas.microsoft.com/office/drawing/2014/main" id="{60BC8104-E247-4993-A245-CA6CCB0EEA9A}"/>
              </a:ext>
            </a:extLst>
          </p:cNvPr>
          <p:cNvGrpSpPr/>
          <p:nvPr/>
        </p:nvGrpSpPr>
        <p:grpSpPr>
          <a:xfrm>
            <a:off x="1888471" y="4568390"/>
            <a:ext cx="953771" cy="246221"/>
            <a:chOff x="1870523" y="1767597"/>
            <a:chExt cx="953771" cy="246221"/>
          </a:xfrm>
        </p:grpSpPr>
        <p:sp>
          <p:nvSpPr>
            <p:cNvPr id="351" name="Star: 5 Points 14">
              <a:extLst>
                <a:ext uri="{FF2B5EF4-FFF2-40B4-BE49-F238E27FC236}">
                  <a16:creationId xmlns:a16="http://schemas.microsoft.com/office/drawing/2014/main" id="{CCF68BFF-4AC8-477C-B87F-8241CD8E9FC7}"/>
                </a:ext>
              </a:extLst>
            </p:cNvPr>
            <p:cNvSpPr/>
            <p:nvPr/>
          </p:nvSpPr>
          <p:spPr>
            <a:xfrm>
              <a:off x="1870523" y="1815821"/>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52" name="TextBox 351">
              <a:extLst>
                <a:ext uri="{FF2B5EF4-FFF2-40B4-BE49-F238E27FC236}">
                  <a16:creationId xmlns:a16="http://schemas.microsoft.com/office/drawing/2014/main" id="{6B3ADAAA-51D3-4AC7-ADA3-F791B3C1692A}"/>
                </a:ext>
              </a:extLst>
            </p:cNvPr>
            <p:cNvSpPr txBox="1"/>
            <p:nvPr/>
          </p:nvSpPr>
          <p:spPr>
            <a:xfrm>
              <a:off x="2001334" y="1767597"/>
              <a:ext cx="8229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FBWT</a:t>
              </a:r>
            </a:p>
          </p:txBody>
        </p:sp>
      </p:grpSp>
      <p:grpSp>
        <p:nvGrpSpPr>
          <p:cNvPr id="63" name="Group 62">
            <a:extLst>
              <a:ext uri="{FF2B5EF4-FFF2-40B4-BE49-F238E27FC236}">
                <a16:creationId xmlns:a16="http://schemas.microsoft.com/office/drawing/2014/main" id="{398AF4ED-A612-43EA-8445-55879AE36647}"/>
              </a:ext>
            </a:extLst>
          </p:cNvPr>
          <p:cNvGrpSpPr/>
          <p:nvPr/>
        </p:nvGrpSpPr>
        <p:grpSpPr>
          <a:xfrm>
            <a:off x="1888471" y="4911780"/>
            <a:ext cx="953771" cy="246221"/>
            <a:chOff x="1870523" y="2094570"/>
            <a:chExt cx="953771" cy="246221"/>
          </a:xfrm>
        </p:grpSpPr>
        <p:sp>
          <p:nvSpPr>
            <p:cNvPr id="354" name="Star: 5 Points 14">
              <a:extLst>
                <a:ext uri="{FF2B5EF4-FFF2-40B4-BE49-F238E27FC236}">
                  <a16:creationId xmlns:a16="http://schemas.microsoft.com/office/drawing/2014/main" id="{FE86AD92-BB26-4491-98DA-BDFB7D4CEC3D}"/>
                </a:ext>
              </a:extLst>
            </p:cNvPr>
            <p:cNvSpPr/>
            <p:nvPr/>
          </p:nvSpPr>
          <p:spPr>
            <a:xfrm>
              <a:off x="1870523" y="2142794"/>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355" name="TextBox 354">
              <a:extLst>
                <a:ext uri="{FF2B5EF4-FFF2-40B4-BE49-F238E27FC236}">
                  <a16:creationId xmlns:a16="http://schemas.microsoft.com/office/drawing/2014/main" id="{679EA4A4-2EDA-4877-9AE2-19AC1062BF07}"/>
                </a:ext>
              </a:extLst>
            </p:cNvPr>
            <p:cNvSpPr txBox="1"/>
            <p:nvPr/>
          </p:nvSpPr>
          <p:spPr>
            <a:xfrm>
              <a:off x="2001334" y="2094570"/>
              <a:ext cx="8229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CIP</a:t>
              </a:r>
            </a:p>
          </p:txBody>
        </p:sp>
      </p:grpSp>
      <p:grpSp>
        <p:nvGrpSpPr>
          <p:cNvPr id="459" name="Group 458">
            <a:extLst>
              <a:ext uri="{FF2B5EF4-FFF2-40B4-BE49-F238E27FC236}">
                <a16:creationId xmlns:a16="http://schemas.microsoft.com/office/drawing/2014/main" id="{BD0BC1F3-F3A3-4B04-B50A-ECEFDB9C6210}"/>
              </a:ext>
            </a:extLst>
          </p:cNvPr>
          <p:cNvGrpSpPr/>
          <p:nvPr/>
        </p:nvGrpSpPr>
        <p:grpSpPr>
          <a:xfrm>
            <a:off x="1888471" y="5168903"/>
            <a:ext cx="1520473" cy="400110"/>
            <a:chOff x="1870523" y="2364417"/>
            <a:chExt cx="1520473" cy="400110"/>
          </a:xfrm>
        </p:grpSpPr>
        <p:sp>
          <p:nvSpPr>
            <p:cNvPr id="357" name="TextBox 356">
              <a:extLst>
                <a:ext uri="{FF2B5EF4-FFF2-40B4-BE49-F238E27FC236}">
                  <a16:creationId xmlns:a16="http://schemas.microsoft.com/office/drawing/2014/main" id="{9CD0A371-964F-4551-8E6F-9AC066CB25D6}"/>
                </a:ext>
              </a:extLst>
            </p:cNvPr>
            <p:cNvSpPr txBox="1"/>
            <p:nvPr/>
          </p:nvSpPr>
          <p:spPr>
            <a:xfrm>
              <a:off x="2001334" y="2364417"/>
              <a:ext cx="1389662" cy="400110"/>
            </a:xfrm>
            <a:prstGeom prst="rect">
              <a:avLst/>
            </a:prstGeom>
            <a:noFill/>
          </p:spPr>
          <p:txBody>
            <a:bodyPr wrap="square" rtlCol="0">
              <a:spAutoFit/>
            </a:bodyPr>
            <a:lstStyle/>
            <a:p>
              <a:pPr lvl="0" fontAlgn="auto">
                <a:spcBef>
                  <a:spcPts val="0"/>
                </a:spcBef>
                <a:spcAft>
                  <a:spcPts val="0"/>
                </a:spcAft>
                <a:defRPr/>
              </a:pPr>
              <a:r>
                <a:rPr lang="en-US" dirty="0">
                  <a:solidFill>
                    <a:srgbClr val="000000"/>
                  </a:solidFill>
                  <a:latin typeface="Times New Roman" panose="02020603050405020304" pitchFamily="18" charset="0"/>
                  <a:cs typeface="Times New Roman" panose="02020603050405020304" pitchFamily="18" charset="0"/>
                </a:rPr>
                <a:t>Other Assets: </a:t>
              </a:r>
              <a:r>
                <a:rPr lang="en-US" i="1" dirty="0">
                  <a:solidFill>
                    <a:srgbClr val="000000"/>
                  </a:solidFill>
                  <a:latin typeface="Times New Roman" panose="02020603050405020304" pitchFamily="18" charset="0"/>
                  <a:cs typeface="Times New Roman" panose="02020603050405020304" pitchFamily="18" charset="0"/>
                </a:rPr>
                <a:t>Contract Financing Payments</a:t>
              </a:r>
            </a:p>
          </p:txBody>
        </p:sp>
        <p:sp>
          <p:nvSpPr>
            <p:cNvPr id="358" name="Star: 5 Points 14">
              <a:extLst>
                <a:ext uri="{FF2B5EF4-FFF2-40B4-BE49-F238E27FC236}">
                  <a16:creationId xmlns:a16="http://schemas.microsoft.com/office/drawing/2014/main" id="{9740FAEE-AC52-4F79-8A9D-E5A8DBC9FB1D}"/>
                </a:ext>
              </a:extLst>
            </p:cNvPr>
            <p:cNvSpPr/>
            <p:nvPr/>
          </p:nvSpPr>
          <p:spPr>
            <a:xfrm>
              <a:off x="1870523" y="2489586"/>
              <a:ext cx="157655" cy="149773"/>
            </a:xfrm>
            <a:prstGeom prst="star5">
              <a:avLst/>
            </a:prstGeom>
            <a:solidFill>
              <a:srgbClr val="002060"/>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grpSp>
        <p:nvGrpSpPr>
          <p:cNvPr id="461" name="Group 460">
            <a:extLst>
              <a:ext uri="{FF2B5EF4-FFF2-40B4-BE49-F238E27FC236}">
                <a16:creationId xmlns:a16="http://schemas.microsoft.com/office/drawing/2014/main" id="{5BD0D592-6E7E-4F7B-9659-F9BAB68232D1}"/>
              </a:ext>
            </a:extLst>
          </p:cNvPr>
          <p:cNvGrpSpPr/>
          <p:nvPr/>
        </p:nvGrpSpPr>
        <p:grpSpPr>
          <a:xfrm>
            <a:off x="1875858" y="5554166"/>
            <a:ext cx="2014648" cy="246221"/>
            <a:chOff x="1857910" y="3163743"/>
            <a:chExt cx="2014648" cy="246221"/>
          </a:xfrm>
        </p:grpSpPr>
        <p:sp>
          <p:nvSpPr>
            <p:cNvPr id="361" name="Rectangle 360">
              <a:extLst>
                <a:ext uri="{FF2B5EF4-FFF2-40B4-BE49-F238E27FC236}">
                  <a16:creationId xmlns:a16="http://schemas.microsoft.com/office/drawing/2014/main" id="{749B5602-407E-48F9-8A8B-108C97E478D4}"/>
                </a:ext>
              </a:extLst>
            </p:cNvPr>
            <p:cNvSpPr/>
            <p:nvPr/>
          </p:nvSpPr>
          <p:spPr>
            <a:xfrm>
              <a:off x="2028178" y="3163743"/>
              <a:ext cx="184438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G-Invoicing Implementation</a:t>
              </a:r>
            </a:p>
          </p:txBody>
        </p:sp>
        <p:sp>
          <p:nvSpPr>
            <p:cNvPr id="460" name="Plus Sign 459">
              <a:extLst>
                <a:ext uri="{FF2B5EF4-FFF2-40B4-BE49-F238E27FC236}">
                  <a16:creationId xmlns:a16="http://schemas.microsoft.com/office/drawing/2014/main" id="{3025318C-5E48-457E-9322-25F9313FF2D0}"/>
                </a:ext>
              </a:extLst>
            </p:cNvPr>
            <p:cNvSpPr/>
            <p:nvPr/>
          </p:nvSpPr>
          <p:spPr bwMode="auto">
            <a:xfrm>
              <a:off x="1857910" y="3195413"/>
              <a:ext cx="182880" cy="182880"/>
            </a:xfrm>
            <a:prstGeom prst="mathPlus">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p:txBody>
        </p:sp>
      </p:grpSp>
      <p:grpSp>
        <p:nvGrpSpPr>
          <p:cNvPr id="465" name="Group 464">
            <a:extLst>
              <a:ext uri="{FF2B5EF4-FFF2-40B4-BE49-F238E27FC236}">
                <a16:creationId xmlns:a16="http://schemas.microsoft.com/office/drawing/2014/main" id="{49AE2DBA-0EF2-4DE8-B882-E7620DAB98EE}"/>
              </a:ext>
            </a:extLst>
          </p:cNvPr>
          <p:cNvGrpSpPr/>
          <p:nvPr/>
        </p:nvGrpSpPr>
        <p:grpSpPr>
          <a:xfrm>
            <a:off x="1873936" y="5784522"/>
            <a:ext cx="2016570" cy="400110"/>
            <a:chOff x="1855988" y="3394099"/>
            <a:chExt cx="2016570" cy="400110"/>
          </a:xfrm>
        </p:grpSpPr>
        <p:sp>
          <p:nvSpPr>
            <p:cNvPr id="463" name="TextBox 462">
              <a:extLst>
                <a:ext uri="{FF2B5EF4-FFF2-40B4-BE49-F238E27FC236}">
                  <a16:creationId xmlns:a16="http://schemas.microsoft.com/office/drawing/2014/main" id="{9C603F2C-C6EC-4A1B-AB85-8DF8C7933067}"/>
                </a:ext>
              </a:extLst>
            </p:cNvPr>
            <p:cNvSpPr txBox="1"/>
            <p:nvPr/>
          </p:nvSpPr>
          <p:spPr>
            <a:xfrm>
              <a:off x="2001334" y="3394099"/>
              <a:ext cx="18712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IT General Control Remediation (Navy ERP)</a:t>
              </a:r>
            </a:p>
          </p:txBody>
        </p:sp>
        <p:sp>
          <p:nvSpPr>
            <p:cNvPr id="464" name="Plus Sign 463">
              <a:extLst>
                <a:ext uri="{FF2B5EF4-FFF2-40B4-BE49-F238E27FC236}">
                  <a16:creationId xmlns:a16="http://schemas.microsoft.com/office/drawing/2014/main" id="{32FD0228-50B0-4BCD-8878-0DC0A63A1257}"/>
                </a:ext>
              </a:extLst>
            </p:cNvPr>
            <p:cNvSpPr/>
            <p:nvPr/>
          </p:nvSpPr>
          <p:spPr bwMode="auto">
            <a:xfrm>
              <a:off x="1855988" y="3502714"/>
              <a:ext cx="182880" cy="182880"/>
            </a:xfrm>
            <a:prstGeom prst="mathPlus">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p:txBody>
        </p:sp>
      </p:grpSp>
      <p:sp>
        <p:nvSpPr>
          <p:cNvPr id="467" name="TextBox 466">
            <a:extLst>
              <a:ext uri="{FF2B5EF4-FFF2-40B4-BE49-F238E27FC236}">
                <a16:creationId xmlns:a16="http://schemas.microsoft.com/office/drawing/2014/main" id="{E8388369-F696-4335-BEB6-4A2EF082BA26}"/>
              </a:ext>
            </a:extLst>
          </p:cNvPr>
          <p:cNvSpPr txBox="1"/>
          <p:nvPr/>
        </p:nvSpPr>
        <p:spPr>
          <a:xfrm>
            <a:off x="2019300" y="6256955"/>
            <a:ext cx="8176147" cy="458138"/>
          </a:xfrm>
          <a:prstGeom prst="roundRect">
            <a:avLst/>
          </a:prstGeom>
          <a:solidFill>
            <a:srgbClr val="1F497D"/>
          </a:solidFill>
        </p:spPr>
        <p:txBody>
          <a:bodyPr wrap="square" lIns="0" tIns="0" rIns="0" bIns="0" rtlCol="0" anchor="ctr">
            <a:noAutofit/>
          </a:bodyPr>
          <a:lstStyle/>
          <a:p>
            <a:pPr algn="ctr">
              <a:defRPr/>
            </a:pPr>
            <a:r>
              <a:rPr lang="en-US" sz="2000" b="1" dirty="0">
                <a:solidFill>
                  <a:srgbClr val="FFFFFF"/>
                </a:solidFill>
                <a:latin typeface="Times New Roman"/>
                <a:cs typeface="Times New Roman"/>
              </a:rPr>
              <a:t>Goal:</a:t>
            </a:r>
            <a:r>
              <a:rPr kumimoji="0" lang="en-US" sz="2000" b="1" i="0" u="none" strike="noStrike" kern="1200" cap="none" spc="0" normalizeH="0" baseline="0" noProof="0" dirty="0">
                <a:ln>
                  <a:noFill/>
                </a:ln>
                <a:solidFill>
                  <a:srgbClr val="FFFFFF"/>
                </a:solidFill>
                <a:effectLst/>
                <a:uLnTx/>
                <a:uFillTx/>
                <a:latin typeface="Times New Roman"/>
                <a:cs typeface="Times New Roman"/>
              </a:rPr>
              <a:t> </a:t>
            </a:r>
            <a:r>
              <a:rPr lang="en-US" sz="2000" b="1" dirty="0">
                <a:solidFill>
                  <a:srgbClr val="FFFFFF"/>
                </a:solidFill>
                <a:latin typeface="Times New Roman"/>
                <a:cs typeface="Times New Roman"/>
              </a:rPr>
              <a:t>Obtain </a:t>
            </a:r>
            <a:r>
              <a:rPr kumimoji="0" lang="en-US" sz="2000" b="1" i="0" u="none" strike="noStrike" kern="1200" cap="none" spc="0" normalizeH="0" baseline="0" noProof="0" dirty="0">
                <a:ln>
                  <a:noFill/>
                </a:ln>
                <a:solidFill>
                  <a:srgbClr val="FFFFFF"/>
                </a:solidFill>
                <a:effectLst/>
                <a:uLnTx/>
                <a:uFillTx/>
                <a:latin typeface="Times New Roman"/>
                <a:cs typeface="Times New Roman"/>
              </a:rPr>
              <a:t>USMC Audit Opinion in FY21</a:t>
            </a:r>
          </a:p>
        </p:txBody>
      </p:sp>
    </p:spTree>
    <p:extLst>
      <p:ext uri="{BB962C8B-B14F-4D97-AF65-F5344CB8AC3E}">
        <p14:creationId xmlns:p14="http://schemas.microsoft.com/office/powerpoint/2010/main" val="3922819310"/>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FFD0B7E-5325-4004-9242-FB6F5BA65DB8}"/>
              </a:ext>
            </a:extLst>
          </p:cNvPr>
          <p:cNvGraphicFramePr>
            <a:graphicFrameLocks noGrp="1"/>
          </p:cNvGraphicFramePr>
          <p:nvPr>
            <p:extLst/>
          </p:nvPr>
        </p:nvGraphicFramePr>
        <p:xfrm>
          <a:off x="0" y="874108"/>
          <a:ext cx="12191999" cy="5732720"/>
        </p:xfrm>
        <a:graphic>
          <a:graphicData uri="http://schemas.openxmlformats.org/drawingml/2006/table">
            <a:tbl>
              <a:tblPr/>
              <a:tblGrid>
                <a:gridCol w="414115">
                  <a:extLst>
                    <a:ext uri="{9D8B030D-6E8A-4147-A177-3AD203B41FA5}">
                      <a16:colId xmlns:a16="http://schemas.microsoft.com/office/drawing/2014/main" val="1382208510"/>
                    </a:ext>
                  </a:extLst>
                </a:gridCol>
                <a:gridCol w="1406769">
                  <a:extLst>
                    <a:ext uri="{9D8B030D-6E8A-4147-A177-3AD203B41FA5}">
                      <a16:colId xmlns:a16="http://schemas.microsoft.com/office/drawing/2014/main" val="1077781287"/>
                    </a:ext>
                  </a:extLst>
                </a:gridCol>
                <a:gridCol w="4630455">
                  <a:extLst>
                    <a:ext uri="{9D8B030D-6E8A-4147-A177-3AD203B41FA5}">
                      <a16:colId xmlns:a16="http://schemas.microsoft.com/office/drawing/2014/main" val="1110641938"/>
                    </a:ext>
                  </a:extLst>
                </a:gridCol>
                <a:gridCol w="916885">
                  <a:extLst>
                    <a:ext uri="{9D8B030D-6E8A-4147-A177-3AD203B41FA5}">
                      <a16:colId xmlns:a16="http://schemas.microsoft.com/office/drawing/2014/main" val="4283377022"/>
                    </a:ext>
                  </a:extLst>
                </a:gridCol>
                <a:gridCol w="711700">
                  <a:extLst>
                    <a:ext uri="{9D8B030D-6E8A-4147-A177-3AD203B41FA5}">
                      <a16:colId xmlns:a16="http://schemas.microsoft.com/office/drawing/2014/main" val="2648631893"/>
                    </a:ext>
                  </a:extLst>
                </a:gridCol>
                <a:gridCol w="4112075">
                  <a:extLst>
                    <a:ext uri="{9D8B030D-6E8A-4147-A177-3AD203B41FA5}">
                      <a16:colId xmlns:a16="http://schemas.microsoft.com/office/drawing/2014/main" val="3054102054"/>
                    </a:ext>
                  </a:extLst>
                </a:gridCol>
              </a:tblGrid>
              <a:tr h="346906">
                <a:tc>
                  <a:txBody>
                    <a:bodyPr/>
                    <a:lstStyle/>
                    <a:p>
                      <a:pPr algn="ctr" fontAlgn="ctr"/>
                      <a:r>
                        <a:rPr lang="en-US" sz="1050" b="1" i="0" u="none" strike="noStrike" dirty="0">
                          <a:solidFill>
                            <a:srgbClr val="FFFFFF"/>
                          </a:solidFill>
                          <a:effectLst/>
                          <a:latin typeface="+mj-lt"/>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50" b="1" i="0" u="none" strike="noStrike" dirty="0">
                          <a:solidFill>
                            <a:srgbClr val="FFFFFF"/>
                          </a:solidFill>
                          <a:effectLst/>
                          <a:latin typeface="+mj-lt"/>
                        </a:rPr>
                        <a:t> Name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50" b="1" i="0" u="none" strike="noStrike" dirty="0">
                          <a:solidFill>
                            <a:srgbClr val="FFFFFF"/>
                          </a:solidFill>
                          <a:effectLst/>
                          <a:latin typeface="+mj-lt"/>
                        </a:rPr>
                        <a:t>Description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50" b="1" i="0" u="none" strike="noStrike" dirty="0">
                          <a:solidFill>
                            <a:srgbClr val="FFFFFF"/>
                          </a:solidFill>
                          <a:effectLst/>
                          <a:latin typeface="+mj-lt"/>
                        </a:rPr>
                        <a:t>ABC Alignment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50" b="1" i="0" u="none" strike="noStrike" dirty="0">
                          <a:solidFill>
                            <a:srgbClr val="FFFFFF"/>
                          </a:solidFill>
                          <a:effectLst/>
                          <a:latin typeface="+mj-lt"/>
                        </a:rPr>
                        <a:t>Org.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50" b="1" i="0" u="none" strike="noStrike" dirty="0">
                          <a:solidFill>
                            <a:srgbClr val="FFFFFF"/>
                          </a:solidFill>
                          <a:effectLst/>
                          <a:latin typeface="+mj-lt"/>
                        </a:rPr>
                        <a:t>ROI/Impact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656699349"/>
                  </a:ext>
                </a:extLst>
              </a:tr>
              <a:tr h="198232">
                <a:tc>
                  <a:txBody>
                    <a:bodyPr/>
                    <a:lstStyle/>
                    <a:p>
                      <a:pPr algn="ctr" fontAlgn="t"/>
                      <a:r>
                        <a:rPr lang="en-US" sz="1050" b="1" i="0" u="none" strike="noStrike" dirty="0">
                          <a:solidFill>
                            <a:schemeClr val="bg1">
                              <a:lumMod val="95000"/>
                            </a:schemeClr>
                          </a:solidFill>
                          <a:effectLst/>
                          <a:latin typeface="+mj-lt"/>
                        </a:rPr>
                        <a:t>1</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l" fontAlgn="t"/>
                      <a:r>
                        <a:rPr lang="en-US" sz="1100" b="1" i="0" u="none" strike="noStrike" dirty="0">
                          <a:solidFill>
                            <a:srgbClr val="000000"/>
                          </a:solidFill>
                          <a:effectLst/>
                          <a:latin typeface="Calibri" panose="020F0502020204030204" pitchFamily="34" charset="0"/>
                        </a:rPr>
                        <a:t>EDW ("Hanz")</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Download reports from EDW to refresh data in QlikSense.</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Audit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NAVAIR</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274320" lvl="1" indent="-171450" algn="l" defTabSz="914400" rtl="0" eaLnBrk="1" fontAlgn="t" latinLnBrk="0" hangingPunct="1">
                        <a:buFont typeface="Arial" panose="020B0604020202020204" pitchFamily="34" charset="0"/>
                        <a:buChar char="•"/>
                      </a:pPr>
                      <a:r>
                        <a:rPr lang="en-US" sz="1200" b="0" i="0" u="none" strike="noStrike" kern="1200" dirty="0">
                          <a:solidFill>
                            <a:srgbClr val="000000"/>
                          </a:solidFill>
                          <a:effectLst/>
                          <a:latin typeface="Calibri" panose="020F0502020204030204" pitchFamily="34" charset="0"/>
                          <a:ea typeface="+mn-ea"/>
                          <a:cs typeface="+mn-cs"/>
                        </a:rPr>
                        <a:t>89% Reduction in processing time</a:t>
                      </a:r>
                      <a:endParaRPr lang="sv-SE" sz="1200" b="0" i="0" u="none" strike="noStrike" kern="1200" dirty="0">
                        <a:solidFill>
                          <a:srgbClr val="000000"/>
                        </a:solidFill>
                        <a:effectLst/>
                        <a:latin typeface="Calibri" panose="020F0502020204030204" pitchFamily="34" charset="0"/>
                        <a:ea typeface="+mn-ea"/>
                        <a:cs typeface="+mn-cs"/>
                      </a:endParaRP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09801432"/>
                  </a:ext>
                </a:extLst>
              </a:tr>
              <a:tr h="908563">
                <a:tc>
                  <a:txBody>
                    <a:bodyPr/>
                    <a:lstStyle/>
                    <a:p>
                      <a:pPr algn="ctr" fontAlgn="t"/>
                      <a:r>
                        <a:rPr lang="en-US" sz="1050" b="1" i="0" u="none" strike="noStrike" dirty="0">
                          <a:solidFill>
                            <a:schemeClr val="bg1">
                              <a:lumMod val="95000"/>
                            </a:schemeClr>
                          </a:solidFill>
                          <a:effectLst/>
                          <a:latin typeface="+mj-lt"/>
                        </a:rPr>
                        <a:t>2</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l" fontAlgn="t"/>
                      <a:r>
                        <a:rPr lang="en-US" sz="1100" b="1" i="0" u="none" strike="noStrike" dirty="0">
                          <a:solidFill>
                            <a:srgbClr val="000000"/>
                          </a:solidFill>
                          <a:effectLst/>
                          <a:latin typeface="Calibri" panose="020F0502020204030204" pitchFamily="34" charset="0"/>
                        </a:rPr>
                        <a:t>OMPF BOT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The automation reads the listing of sampled entitlements, accesses MILPAY document repositories, downloads supporting documentation, saves the documentation with unique naming convention. </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
                      </a:r>
                      <a:br>
                        <a:rPr lang="en-US" sz="1100" b="0" i="0" u="none" strike="noStrike" dirty="0">
                          <a:solidFill>
                            <a:srgbClr val="000000"/>
                          </a:solidFill>
                          <a:effectLst/>
                          <a:latin typeface="Calibri" panose="020F0502020204030204" pitchFamily="34" charset="0"/>
                        </a:rPr>
                      </a:br>
                      <a:endParaRPr lang="en-US" sz="1100" b="0" i="0" u="none" strike="noStrike" dirty="0">
                        <a:solidFill>
                          <a:srgbClr val="000000"/>
                        </a:solidFill>
                        <a:effectLst/>
                        <a:latin typeface="Calibri" panose="020F0502020204030204" pitchFamily="34" charset="0"/>
                      </a:endParaRP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Audit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BUPERS</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274320" lvl="1" indent="-171450" algn="l" fontAlgn="t">
                        <a:buFont typeface="Arial" panose="020B0604020202020204" pitchFamily="34" charset="0"/>
                        <a:buChar char="•"/>
                      </a:pPr>
                      <a:r>
                        <a:rPr lang="sv-SE" sz="1200" b="0" i="0" u="none" strike="noStrike" kern="1200" dirty="0">
                          <a:solidFill>
                            <a:srgbClr val="000000"/>
                          </a:solidFill>
                          <a:effectLst/>
                          <a:latin typeface="Calibri" panose="020F0502020204030204" pitchFamily="34" charset="0"/>
                          <a:ea typeface="+mn-ea"/>
                          <a:cs typeface="+mn-cs"/>
                        </a:rPr>
                        <a:t>Manual process required 20 FTEs reduce to 1 attended Bot runner</a:t>
                      </a:r>
                    </a:p>
                    <a:p>
                      <a:pPr marL="274320" lvl="1" indent="-171450" algn="l" fontAlgn="t">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Bot improves audit response time during external/internal audits and reduces number of FTEs used to pull doc’s</a:t>
                      </a:r>
                      <a:endParaRPr lang="sv-SE" sz="1200" b="0" i="0" u="none" strike="noStrike" kern="1200" dirty="0">
                        <a:solidFill>
                          <a:srgbClr val="000000"/>
                        </a:solidFill>
                        <a:effectLst/>
                        <a:latin typeface="Calibri" panose="020F0502020204030204" pitchFamily="34" charset="0"/>
                        <a:ea typeface="+mn-ea"/>
                        <a:cs typeface="+mn-cs"/>
                      </a:endParaRP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70272653"/>
                  </a:ext>
                </a:extLst>
              </a:tr>
              <a:tr h="361839">
                <a:tc>
                  <a:txBody>
                    <a:bodyPr/>
                    <a:lstStyle/>
                    <a:p>
                      <a:pPr algn="ctr" fontAlgn="t"/>
                      <a:r>
                        <a:rPr lang="en-US" sz="1050" b="1" i="0" u="none" strike="noStrike" dirty="0">
                          <a:solidFill>
                            <a:schemeClr val="bg1">
                              <a:lumMod val="95000"/>
                            </a:schemeClr>
                          </a:solidFill>
                          <a:effectLst/>
                          <a:latin typeface="+mj-lt"/>
                        </a:rPr>
                        <a:t>3</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l" fontAlgn="t"/>
                      <a:r>
                        <a:rPr lang="en-US" sz="1100" b="1" i="0" u="none" strike="noStrike" dirty="0">
                          <a:solidFill>
                            <a:srgbClr val="000000"/>
                          </a:solidFill>
                          <a:effectLst/>
                          <a:latin typeface="Calibri" panose="020F0502020204030204" pitchFamily="34" charset="0"/>
                        </a:rPr>
                        <a:t>Travel Claims</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This automation will perform the intake portion of the travel claim processing function.</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Audit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BUPERS</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274320" lvl="1" indent="-171450" algn="l" fontAlgn="t">
                        <a:buFont typeface="Arial" panose="020B0604020202020204" pitchFamily="34" charset="0"/>
                        <a:buChar char="•"/>
                      </a:pPr>
                      <a:r>
                        <a:rPr lang="sv-SE" sz="1200" b="0" i="0" u="none" strike="noStrike" kern="1200" dirty="0">
                          <a:solidFill>
                            <a:srgbClr val="000000"/>
                          </a:solidFill>
                          <a:effectLst/>
                          <a:latin typeface="Calibri" panose="020F0502020204030204" pitchFamily="34" charset="0"/>
                          <a:ea typeface="+mn-ea"/>
                          <a:cs typeface="+mn-cs"/>
                        </a:rPr>
                        <a:t>Yearly ROI of 2,158 hrs</a:t>
                      </a:r>
                    </a:p>
                    <a:p>
                      <a:pPr marL="274320" lvl="1" indent="-171450" algn="l" fontAlgn="t">
                        <a:buFont typeface="Arial" panose="020B0604020202020204" pitchFamily="34" charset="0"/>
                        <a:buChar char="•"/>
                      </a:pPr>
                      <a:r>
                        <a:rPr lang="en-US" sz="1200" b="0" i="0" u="none" strike="noStrike" kern="1200" dirty="0">
                          <a:solidFill>
                            <a:srgbClr val="000000"/>
                          </a:solidFill>
                          <a:effectLst/>
                          <a:latin typeface="Calibri" panose="020F0502020204030204" pitchFamily="34" charset="0"/>
                          <a:ea typeface="+mn-ea"/>
                          <a:cs typeface="+mn-cs"/>
                        </a:rPr>
                        <a:t>Facilitates and expedite the intake, upload, and transfer portion of blocks and claims requisite system</a:t>
                      </a:r>
                      <a:endParaRPr lang="sv-SE" sz="1200" b="0" i="0" u="none" strike="noStrike" kern="1200" dirty="0">
                        <a:solidFill>
                          <a:srgbClr val="000000"/>
                        </a:solidFill>
                        <a:effectLst/>
                        <a:latin typeface="Calibri" panose="020F0502020204030204" pitchFamily="34" charset="0"/>
                        <a:ea typeface="+mn-ea"/>
                        <a:cs typeface="+mn-cs"/>
                      </a:endParaRP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18831822"/>
                  </a:ext>
                </a:extLst>
              </a:tr>
              <a:tr h="545138">
                <a:tc>
                  <a:txBody>
                    <a:bodyPr/>
                    <a:lstStyle/>
                    <a:p>
                      <a:pPr algn="ctr" fontAlgn="t"/>
                      <a:r>
                        <a:rPr lang="en-US" sz="1050" b="1" i="0" u="none" strike="noStrike" dirty="0">
                          <a:solidFill>
                            <a:schemeClr val="bg1">
                              <a:lumMod val="95000"/>
                            </a:schemeClr>
                          </a:solidFill>
                          <a:effectLst/>
                          <a:latin typeface="+mj-lt"/>
                        </a:rPr>
                        <a:t>4</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l" fontAlgn="t"/>
                      <a:r>
                        <a:rPr lang="en-US" sz="1100" b="1" i="0" u="none" strike="noStrike" dirty="0">
                          <a:solidFill>
                            <a:srgbClr val="000000"/>
                          </a:solidFill>
                          <a:effectLst/>
                          <a:latin typeface="Calibri" panose="020F0502020204030204" pitchFamily="34" charset="0"/>
                        </a:rPr>
                        <a:t>Transcript Processing</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When a school transcript is received, information needs to be manually entered into a spreadsheet and multiple systems. The bot will automate and expedite the data input in OPINS.</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Audit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BUPERS</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274320" lvl="1" indent="-171450" algn="l" fontAlgn="t">
                        <a:buFont typeface="Arial" panose="020B0604020202020204" pitchFamily="34" charset="0"/>
                        <a:buChar char="•"/>
                      </a:pPr>
                      <a:r>
                        <a:rPr lang="sv-SE" sz="1200" b="0" i="0" u="none" strike="noStrike" kern="1200" dirty="0">
                          <a:solidFill>
                            <a:srgbClr val="000000"/>
                          </a:solidFill>
                          <a:effectLst/>
                          <a:latin typeface="Calibri" panose="020F0502020204030204" pitchFamily="34" charset="0"/>
                          <a:ea typeface="+mn-ea"/>
                          <a:cs typeface="+mn-cs"/>
                        </a:rPr>
                        <a:t>Yearly ROI of 416 hrs</a:t>
                      </a:r>
                    </a:p>
                    <a:p>
                      <a:pPr marL="27432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dirty="0">
                          <a:solidFill>
                            <a:srgbClr val="000000"/>
                          </a:solidFill>
                          <a:effectLst/>
                          <a:latin typeface="Calibri" panose="020F0502020204030204" pitchFamily="34" charset="0"/>
                          <a:ea typeface="+mn-ea"/>
                          <a:cs typeface="+mn-cs"/>
                        </a:rPr>
                        <a:t>Increased processing capacity and reduction of manual error</a:t>
                      </a:r>
                    </a:p>
                    <a:p>
                      <a:pPr marL="274320" lvl="1" indent="-171450" algn="l" fontAlgn="t">
                        <a:buFont typeface="Arial" panose="020B0604020202020204" pitchFamily="34" charset="0"/>
                        <a:buChar char="•"/>
                      </a:pPr>
                      <a:endParaRPr lang="sv-SE" sz="1200" b="0" i="0" u="none" strike="noStrike" kern="1200" dirty="0">
                        <a:solidFill>
                          <a:srgbClr val="000000"/>
                        </a:solidFill>
                        <a:effectLst/>
                        <a:latin typeface="Calibri" panose="020F0502020204030204" pitchFamily="34" charset="0"/>
                        <a:ea typeface="+mn-ea"/>
                        <a:cs typeface="+mn-cs"/>
                      </a:endParaRP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63412691"/>
                  </a:ext>
                </a:extLst>
              </a:tr>
              <a:tr h="484074">
                <a:tc>
                  <a:txBody>
                    <a:bodyPr/>
                    <a:lstStyle/>
                    <a:p>
                      <a:pPr algn="ctr" fontAlgn="t"/>
                      <a:r>
                        <a:rPr lang="en-US" sz="1050" b="1" i="0" u="none" strike="noStrike" dirty="0">
                          <a:solidFill>
                            <a:schemeClr val="bg1">
                              <a:lumMod val="95000"/>
                            </a:schemeClr>
                          </a:solidFill>
                          <a:effectLst/>
                          <a:latin typeface="+mj-lt"/>
                        </a:rPr>
                        <a:t>5</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l" fontAlgn="t"/>
                      <a:r>
                        <a:rPr lang="en-US" sz="1100" b="1" i="0" u="none" strike="noStrike" dirty="0">
                          <a:solidFill>
                            <a:srgbClr val="000000"/>
                          </a:solidFill>
                          <a:effectLst/>
                          <a:latin typeface="Calibri" panose="020F0502020204030204" pitchFamily="34" charset="0"/>
                        </a:rPr>
                        <a:t>FIAR- KSD 1</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Screenshot Load Data for Purchase Requisitions.</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Audit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NAVAIR</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274320" lvl="1" indent="-171450" algn="l" fontAlgn="t">
                        <a:buFont typeface="Arial" panose="020B0604020202020204" pitchFamily="34" charset="0"/>
                        <a:buChar char="•"/>
                      </a:pPr>
                      <a:r>
                        <a:rPr lang="sv-SE" sz="1200" b="0" i="0" u="none" strike="noStrike" kern="1200" dirty="0">
                          <a:solidFill>
                            <a:srgbClr val="000000"/>
                          </a:solidFill>
                          <a:effectLst/>
                          <a:latin typeface="Calibri" panose="020F0502020204030204" pitchFamily="34" charset="0"/>
                          <a:ea typeface="+mn-ea"/>
                          <a:cs typeface="+mn-cs"/>
                        </a:rPr>
                        <a:t>Yearly ROI of 171 hrs in support of Audit/4 FTEs</a:t>
                      </a:r>
                    </a:p>
                    <a:p>
                      <a:pPr marL="274320" lvl="1" indent="-171450" algn="l" fontAlgn="t">
                        <a:buFont typeface="Arial" panose="020B0604020202020204" pitchFamily="34" charset="0"/>
                        <a:buChar char="•"/>
                      </a:pPr>
                      <a:r>
                        <a:rPr lang="sv-SE" sz="1200" b="0" i="0" u="none" strike="noStrike" kern="1200" dirty="0">
                          <a:solidFill>
                            <a:srgbClr val="000000"/>
                          </a:solidFill>
                          <a:effectLst/>
                          <a:latin typeface="Calibri" panose="020F0502020204030204" pitchFamily="34" charset="0"/>
                          <a:ea typeface="+mn-ea"/>
                          <a:cs typeface="+mn-cs"/>
                        </a:rPr>
                        <a:t>Increase audit response accuracy and reporting time</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13707165"/>
                  </a:ext>
                </a:extLst>
              </a:tr>
              <a:tr h="484074">
                <a:tc>
                  <a:txBody>
                    <a:bodyPr/>
                    <a:lstStyle/>
                    <a:p>
                      <a:pPr algn="ctr" fontAlgn="t"/>
                      <a:r>
                        <a:rPr lang="en-US" sz="1050" b="1" i="0" u="none" strike="noStrike" dirty="0">
                          <a:solidFill>
                            <a:schemeClr val="bg1">
                              <a:lumMod val="95000"/>
                            </a:schemeClr>
                          </a:solidFill>
                          <a:effectLst/>
                          <a:latin typeface="+mj-lt"/>
                        </a:rPr>
                        <a:t>6</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l" fontAlgn="t"/>
                      <a:r>
                        <a:rPr lang="en-US" sz="1100" b="1" i="0" u="none" strike="noStrike" dirty="0">
                          <a:solidFill>
                            <a:srgbClr val="000000"/>
                          </a:solidFill>
                          <a:effectLst/>
                          <a:latin typeface="Calibri" panose="020F0502020204030204" pitchFamily="34" charset="0"/>
                        </a:rPr>
                        <a:t>FIAR- KSD 2</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Screenshot Load Data for Purchase Orders.</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Audit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NAVAIR</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274320" lvl="1" indent="-171450" algn="l" fontAlgn="t">
                        <a:buFont typeface="Arial" panose="020B0604020202020204" pitchFamily="34" charset="0"/>
                        <a:buChar char="•"/>
                      </a:pPr>
                      <a:r>
                        <a:rPr lang="sv-SE" sz="1200" b="0" i="0" u="none" strike="noStrike" kern="1200" dirty="0">
                          <a:solidFill>
                            <a:srgbClr val="000000"/>
                          </a:solidFill>
                          <a:effectLst/>
                          <a:latin typeface="Calibri" panose="020F0502020204030204" pitchFamily="34" charset="0"/>
                          <a:ea typeface="+mn-ea"/>
                          <a:cs typeface="+mn-cs"/>
                        </a:rPr>
                        <a:t>Yearly ROI of 25 hrs/4 FTEs </a:t>
                      </a:r>
                    </a:p>
                    <a:p>
                      <a:pPr marL="274320" lvl="1" indent="-171450" algn="l" fontAlgn="t">
                        <a:buFont typeface="Arial" panose="020B0604020202020204" pitchFamily="34" charset="0"/>
                        <a:buChar char="•"/>
                      </a:pPr>
                      <a:r>
                        <a:rPr lang="sv-SE" sz="1200" b="0" i="0" u="none" strike="noStrike" kern="1200" dirty="0">
                          <a:solidFill>
                            <a:srgbClr val="000000"/>
                          </a:solidFill>
                          <a:effectLst/>
                          <a:latin typeface="Calibri" panose="020F0502020204030204" pitchFamily="34" charset="0"/>
                          <a:ea typeface="+mn-ea"/>
                          <a:cs typeface="+mn-cs"/>
                        </a:rPr>
                        <a:t>Increase audit response accuracy and reporting time</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72295511"/>
                  </a:ext>
                </a:extLst>
              </a:tr>
              <a:tr h="545138">
                <a:tc>
                  <a:txBody>
                    <a:bodyPr/>
                    <a:lstStyle/>
                    <a:p>
                      <a:pPr algn="ctr" fontAlgn="t"/>
                      <a:r>
                        <a:rPr lang="en-US" sz="1050" b="1" i="0" u="none" strike="noStrike" dirty="0">
                          <a:solidFill>
                            <a:schemeClr val="bg1">
                              <a:lumMod val="95000"/>
                            </a:schemeClr>
                          </a:solidFill>
                          <a:effectLst/>
                          <a:latin typeface="+mj-lt"/>
                        </a:rPr>
                        <a:t>7</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l" fontAlgn="t"/>
                      <a:r>
                        <a:rPr lang="en-US" sz="1100" b="1" i="0" u="none" strike="noStrike" dirty="0">
                          <a:solidFill>
                            <a:srgbClr val="000000"/>
                          </a:solidFill>
                          <a:effectLst/>
                          <a:latin typeface="Calibri" panose="020F0502020204030204" pitchFamily="34" charset="0"/>
                        </a:rPr>
                        <a:t>Civilian Discrepancy Report </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Bot accesses Business Objects, grabs recent DCPDS and TTFMS reports, updates per specific parameters and to delivers updated BSC / Discrepancy Report to customer.</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Audit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NAVAIR</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274320" lvl="1" indent="-171450" algn="l" fontAlgn="t">
                        <a:buFont typeface="Arial" panose="020B0604020202020204" pitchFamily="34" charset="0"/>
                        <a:buChar char="•"/>
                      </a:pPr>
                      <a:r>
                        <a:rPr lang="sv-SE" sz="1200" b="0" i="0" u="none" strike="noStrike" kern="1200" dirty="0">
                          <a:solidFill>
                            <a:srgbClr val="000000"/>
                          </a:solidFill>
                          <a:effectLst/>
                          <a:latin typeface="Calibri" panose="020F0502020204030204" pitchFamily="34" charset="0"/>
                          <a:ea typeface="+mn-ea"/>
                          <a:cs typeface="+mn-cs"/>
                        </a:rPr>
                        <a:t>Yearly ROI of 338 hrs </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3263975"/>
                  </a:ext>
                </a:extLst>
              </a:tr>
              <a:tr h="545138">
                <a:tc>
                  <a:txBody>
                    <a:bodyPr/>
                    <a:lstStyle/>
                    <a:p>
                      <a:pPr algn="ctr" fontAlgn="t"/>
                      <a:r>
                        <a:rPr lang="en-US" sz="1050" b="1" i="0" u="none" strike="noStrike" dirty="0">
                          <a:solidFill>
                            <a:schemeClr val="bg1">
                              <a:lumMod val="95000"/>
                            </a:schemeClr>
                          </a:solidFill>
                          <a:effectLst/>
                          <a:latin typeface="+mj-lt"/>
                        </a:rPr>
                        <a:t>8</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l" fontAlgn="t"/>
                      <a:r>
                        <a:rPr lang="en-US" sz="1100" b="1" i="0" u="none" strike="noStrike" dirty="0">
                          <a:solidFill>
                            <a:srgbClr val="000000"/>
                          </a:solidFill>
                          <a:effectLst/>
                          <a:latin typeface="Calibri" panose="020F0502020204030204" pitchFamily="34" charset="0"/>
                        </a:rPr>
                        <a:t>ROSR Document Closeout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Document closeout form automation for ROSR, ROFL, and 448-2 forms.  Automation to generate .pdf forms for each type vice manual creation and data entry.</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System Consolidation</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NAVWAR</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27432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Awaiting update from Command</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27919483"/>
                  </a:ext>
                </a:extLst>
              </a:tr>
              <a:tr h="726851">
                <a:tc>
                  <a:txBody>
                    <a:bodyPr/>
                    <a:lstStyle/>
                    <a:p>
                      <a:pPr algn="ctr" fontAlgn="t"/>
                      <a:r>
                        <a:rPr lang="en-US" sz="1050" b="1" i="0" u="none" strike="noStrike" dirty="0">
                          <a:solidFill>
                            <a:schemeClr val="bg1">
                              <a:lumMod val="95000"/>
                            </a:schemeClr>
                          </a:solidFill>
                          <a:effectLst/>
                          <a:latin typeface="+mj-lt"/>
                        </a:rPr>
                        <a:t>9</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l" fontAlgn="t"/>
                      <a:r>
                        <a:rPr lang="en-US" sz="1100" b="1" i="0" u="none" strike="noStrike" dirty="0">
                          <a:solidFill>
                            <a:srgbClr val="000000"/>
                          </a:solidFill>
                          <a:effectLst/>
                          <a:latin typeface="Calibri" panose="020F0502020204030204" pitchFamily="34" charset="0"/>
                        </a:rPr>
                        <a:t>Record of Emergency Data/Dependency Application (RED/DA) Manager Bot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Triages records of Emergency Data/Dependency Application (RED/DA)  records; approves/recycles simple records, and leaves pay-impacting records in the queue for humans.</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200" b="0" i="0" u="none" strike="noStrike" dirty="0">
                          <a:solidFill>
                            <a:srgbClr val="000000"/>
                          </a:solidFill>
                          <a:effectLst/>
                          <a:latin typeface="Calibri" panose="020F0502020204030204" pitchFamily="34" charset="0"/>
                        </a:rPr>
                        <a:t>Audit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PSD Norfolk </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27432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Awaiting update from Command</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67149395"/>
                  </a:ext>
                </a:extLst>
              </a:tr>
              <a:tr h="396464">
                <a:tc>
                  <a:txBody>
                    <a:bodyPr/>
                    <a:lstStyle/>
                    <a:p>
                      <a:pPr algn="ctr" fontAlgn="t"/>
                      <a:r>
                        <a:rPr lang="en-US" sz="1050" b="1" i="0" u="none" strike="noStrike" dirty="0">
                          <a:solidFill>
                            <a:schemeClr val="bg1">
                              <a:lumMod val="95000"/>
                            </a:schemeClr>
                          </a:solidFill>
                          <a:effectLst/>
                          <a:latin typeface="+mj-lt"/>
                        </a:rPr>
                        <a:t>10</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l" fontAlgn="t"/>
                      <a:r>
                        <a:rPr lang="en-US" sz="1100" b="1" i="0" u="none" strike="noStrike" dirty="0">
                          <a:solidFill>
                            <a:srgbClr val="000000"/>
                          </a:solidFill>
                          <a:effectLst/>
                          <a:latin typeface="Calibri" panose="020F0502020204030204" pitchFamily="34" charset="0"/>
                        </a:rPr>
                        <a:t>Closeout: Form Generator</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Generates three types of forms required for the closeout process (ROSR, ROFL &amp; 448-2).</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System Consolidation</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NIWC LANT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274320" lvl="1" indent="-171450" algn="l" fontAlgn="t">
                        <a:buFont typeface="Arial" panose="020B0604020202020204" pitchFamily="34" charset="0"/>
                        <a:buChar char="•"/>
                      </a:pPr>
                      <a:r>
                        <a:rPr lang="sv-SE" sz="1200" b="0" i="0" u="none" strike="noStrike" kern="1200" dirty="0">
                          <a:solidFill>
                            <a:srgbClr val="000000"/>
                          </a:solidFill>
                          <a:effectLst/>
                          <a:latin typeface="Calibri" panose="020F0502020204030204" pitchFamily="34" charset="0"/>
                          <a:ea typeface="+mn-ea"/>
                          <a:cs typeface="+mn-cs"/>
                        </a:rPr>
                        <a:t>Manual process took 5 minutes to process 1 form</a:t>
                      </a:r>
                    </a:p>
                    <a:p>
                      <a:pPr marL="274320" lvl="1" indent="-171450" algn="l" fontAlgn="t">
                        <a:buFont typeface="Arial" panose="020B0604020202020204" pitchFamily="34" charset="0"/>
                        <a:buChar char="•"/>
                      </a:pPr>
                      <a:r>
                        <a:rPr lang="sv-SE" sz="1200" b="0" i="0" u="none" strike="noStrike" kern="1200" dirty="0">
                          <a:solidFill>
                            <a:srgbClr val="000000"/>
                          </a:solidFill>
                          <a:effectLst/>
                          <a:latin typeface="Calibri" panose="020F0502020204030204" pitchFamily="34" charset="0"/>
                          <a:ea typeface="+mn-ea"/>
                          <a:cs typeface="+mn-cs"/>
                        </a:rPr>
                        <a:t>Automated process completes 100 forms in 1 minute</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3185580"/>
                  </a:ext>
                </a:extLst>
              </a:tr>
            </a:tbl>
          </a:graphicData>
        </a:graphic>
      </p:graphicFrame>
      <p:sp>
        <p:nvSpPr>
          <p:cNvPr id="5" name="Title 5">
            <a:extLst>
              <a:ext uri="{FF2B5EF4-FFF2-40B4-BE49-F238E27FC236}">
                <a16:creationId xmlns:a16="http://schemas.microsoft.com/office/drawing/2014/main" id="{CED22CF3-C5EE-44D0-9CA1-9E4EDCB30AC6}"/>
              </a:ext>
            </a:extLst>
          </p:cNvPr>
          <p:cNvSpPr>
            <a:spLocks noGrp="1"/>
          </p:cNvSpPr>
          <p:nvPr>
            <p:ph type="title"/>
          </p:nvPr>
        </p:nvSpPr>
        <p:spPr>
          <a:xfrm>
            <a:off x="273295" y="301972"/>
            <a:ext cx="10549581" cy="684506"/>
          </a:xfrm>
          <a:noFill/>
        </p:spPr>
        <p:txBody>
          <a:bodyPr/>
          <a:lstStyle/>
          <a:p>
            <a:r>
              <a:rPr lang="en-US" sz="1800" spc="-10" dirty="0">
                <a:solidFill>
                  <a:srgbClr val="002060"/>
                </a:solidFill>
              </a:rPr>
              <a:t>Command deployed automations *</a:t>
            </a:r>
            <a:r>
              <a:rPr lang="en-US" sz="1800" i="1" spc="-10" dirty="0">
                <a:solidFill>
                  <a:schemeClr val="accent1"/>
                </a:solidFill>
              </a:rPr>
              <a:t/>
            </a:r>
            <a:br>
              <a:rPr lang="en-US" sz="1800" i="1" spc="-10" dirty="0">
                <a:solidFill>
                  <a:schemeClr val="accent1"/>
                </a:solidFill>
              </a:rPr>
            </a:br>
            <a:endParaRPr lang="en-US" sz="1800" dirty="0"/>
          </a:p>
        </p:txBody>
      </p:sp>
      <p:sp>
        <p:nvSpPr>
          <p:cNvPr id="3" name="TextBox 2">
            <a:extLst>
              <a:ext uri="{FF2B5EF4-FFF2-40B4-BE49-F238E27FC236}">
                <a16:creationId xmlns:a16="http://schemas.microsoft.com/office/drawing/2014/main" id="{02CAB4ED-44D7-47A6-B4E5-BBB40833A9D1}"/>
              </a:ext>
            </a:extLst>
          </p:cNvPr>
          <p:cNvSpPr txBox="1"/>
          <p:nvPr/>
        </p:nvSpPr>
        <p:spPr>
          <a:xfrm>
            <a:off x="3921760" y="6606828"/>
            <a:ext cx="8311891" cy="246221"/>
          </a:xfrm>
          <a:prstGeom prst="rect">
            <a:avLst/>
          </a:prstGeom>
          <a:noFill/>
        </p:spPr>
        <p:txBody>
          <a:bodyPr wrap="none" rtlCol="0">
            <a:spAutoFit/>
          </a:bodyPr>
          <a:lstStyle/>
          <a:p>
            <a:r>
              <a:rPr lang="en-US" dirty="0"/>
              <a:t>* NOTE: The number of deployed bots changes each month as Commands utilize RPA more steadily. Data depicted herein is as of March 2021.</a:t>
            </a:r>
          </a:p>
        </p:txBody>
      </p:sp>
    </p:spTree>
    <p:extLst>
      <p:ext uri="{BB962C8B-B14F-4D97-AF65-F5344CB8AC3E}">
        <p14:creationId xmlns:p14="http://schemas.microsoft.com/office/powerpoint/2010/main" val="1006673831"/>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FFD0B7E-5325-4004-9242-FB6F5BA65DB8}"/>
              </a:ext>
            </a:extLst>
          </p:cNvPr>
          <p:cNvGraphicFramePr>
            <a:graphicFrameLocks noGrp="1"/>
          </p:cNvGraphicFramePr>
          <p:nvPr>
            <p:extLst/>
          </p:nvPr>
        </p:nvGraphicFramePr>
        <p:xfrm>
          <a:off x="1" y="880253"/>
          <a:ext cx="12191999" cy="5794604"/>
        </p:xfrm>
        <a:graphic>
          <a:graphicData uri="http://schemas.openxmlformats.org/drawingml/2006/table">
            <a:tbl>
              <a:tblPr/>
              <a:tblGrid>
                <a:gridCol w="414115">
                  <a:extLst>
                    <a:ext uri="{9D8B030D-6E8A-4147-A177-3AD203B41FA5}">
                      <a16:colId xmlns:a16="http://schemas.microsoft.com/office/drawing/2014/main" val="1382208510"/>
                    </a:ext>
                  </a:extLst>
                </a:gridCol>
                <a:gridCol w="1406769">
                  <a:extLst>
                    <a:ext uri="{9D8B030D-6E8A-4147-A177-3AD203B41FA5}">
                      <a16:colId xmlns:a16="http://schemas.microsoft.com/office/drawing/2014/main" val="1077781287"/>
                    </a:ext>
                  </a:extLst>
                </a:gridCol>
                <a:gridCol w="4505487">
                  <a:extLst>
                    <a:ext uri="{9D8B030D-6E8A-4147-A177-3AD203B41FA5}">
                      <a16:colId xmlns:a16="http://schemas.microsoft.com/office/drawing/2014/main" val="1110641938"/>
                    </a:ext>
                  </a:extLst>
                </a:gridCol>
                <a:gridCol w="723014">
                  <a:extLst>
                    <a:ext uri="{9D8B030D-6E8A-4147-A177-3AD203B41FA5}">
                      <a16:colId xmlns:a16="http://schemas.microsoft.com/office/drawing/2014/main" val="4283377022"/>
                    </a:ext>
                  </a:extLst>
                </a:gridCol>
                <a:gridCol w="765544">
                  <a:extLst>
                    <a:ext uri="{9D8B030D-6E8A-4147-A177-3AD203B41FA5}">
                      <a16:colId xmlns:a16="http://schemas.microsoft.com/office/drawing/2014/main" val="2648631893"/>
                    </a:ext>
                  </a:extLst>
                </a:gridCol>
                <a:gridCol w="4377070">
                  <a:extLst>
                    <a:ext uri="{9D8B030D-6E8A-4147-A177-3AD203B41FA5}">
                      <a16:colId xmlns:a16="http://schemas.microsoft.com/office/drawing/2014/main" val="3054102054"/>
                    </a:ext>
                  </a:extLst>
                </a:gridCol>
              </a:tblGrid>
              <a:tr h="286426">
                <a:tc>
                  <a:txBody>
                    <a:bodyPr/>
                    <a:lstStyle/>
                    <a:p>
                      <a:pPr algn="ctr" fontAlgn="ctr"/>
                      <a:r>
                        <a:rPr lang="en-US" sz="1050" b="1" i="0" u="none" strike="noStrike" dirty="0">
                          <a:solidFill>
                            <a:srgbClr val="FFFFFF"/>
                          </a:solidFill>
                          <a:effectLst/>
                          <a:latin typeface="+mj-lt"/>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50" b="1" i="0" u="none" strike="noStrike" dirty="0">
                          <a:solidFill>
                            <a:srgbClr val="FFFFFF"/>
                          </a:solidFill>
                          <a:effectLst/>
                          <a:latin typeface="+mj-lt"/>
                        </a:rPr>
                        <a:t> Name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50" b="1" i="0" u="none" strike="noStrike" dirty="0">
                          <a:solidFill>
                            <a:srgbClr val="FFFFFF"/>
                          </a:solidFill>
                          <a:effectLst/>
                          <a:latin typeface="+mj-lt"/>
                        </a:rPr>
                        <a:t>Description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50" b="1" i="0" u="none" strike="noStrike" dirty="0">
                          <a:solidFill>
                            <a:srgbClr val="FFFFFF"/>
                          </a:solidFill>
                          <a:effectLst/>
                          <a:latin typeface="+mj-lt"/>
                        </a:rPr>
                        <a:t>ABC Alignment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50" b="1" i="0" u="none" strike="noStrike" dirty="0">
                          <a:solidFill>
                            <a:srgbClr val="FFFFFF"/>
                          </a:solidFill>
                          <a:effectLst/>
                          <a:latin typeface="+mj-lt"/>
                        </a:rPr>
                        <a:t>Org.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50" b="1" i="0" u="none" strike="noStrike" dirty="0">
                          <a:solidFill>
                            <a:srgbClr val="FFFFFF"/>
                          </a:solidFill>
                          <a:effectLst/>
                          <a:latin typeface="+mj-lt"/>
                        </a:rPr>
                        <a:t>ROI/Impact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656699349"/>
                  </a:ext>
                </a:extLst>
              </a:tr>
              <a:tr h="750164">
                <a:tc>
                  <a:txBody>
                    <a:bodyPr/>
                    <a:lstStyle/>
                    <a:p>
                      <a:pPr algn="ctr" fontAlgn="t"/>
                      <a:r>
                        <a:rPr lang="en-US" sz="1050" b="1" i="0" u="none" strike="noStrike" dirty="0">
                          <a:solidFill>
                            <a:schemeClr val="bg1">
                              <a:lumMod val="95000"/>
                            </a:schemeClr>
                          </a:solidFill>
                          <a:effectLst/>
                          <a:latin typeface="+mj-lt"/>
                        </a:rPr>
                        <a:t>11</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l" fontAlgn="t"/>
                      <a:r>
                        <a:rPr lang="en-US" sz="1100" b="1" i="0" u="none" strike="noStrike" dirty="0">
                          <a:solidFill>
                            <a:srgbClr val="000000"/>
                          </a:solidFill>
                          <a:effectLst/>
                          <a:latin typeface="Calibri" panose="020F0502020204030204" pitchFamily="34" charset="0"/>
                        </a:rPr>
                        <a:t>TRIM BOT </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This bot downloads supporting documentation and saves the documentation with unique naming convention to support monthly WINiats testing. Bot will improve audit response time during external/internal audits and reduces number of FTEs used to pull documents.</a:t>
                      </a:r>
                      <a:br>
                        <a:rPr lang="en-US" sz="1100" b="0" i="0" u="none" strike="noStrike" dirty="0">
                          <a:solidFill>
                            <a:srgbClr val="000000"/>
                          </a:solidFill>
                          <a:effectLst/>
                          <a:latin typeface="Calibri" panose="020F0502020204030204" pitchFamily="34" charset="0"/>
                        </a:rPr>
                      </a:br>
                      <a:endParaRPr lang="en-US" sz="1100" b="0" i="0" u="none" strike="noStrike" dirty="0">
                        <a:solidFill>
                          <a:srgbClr val="000000"/>
                        </a:solidFill>
                        <a:effectLst/>
                        <a:latin typeface="Calibri" panose="020F0502020204030204" pitchFamily="34" charset="0"/>
                      </a:endParaRP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Audit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BUPERS</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274320" lvl="1" indent="-171450" algn="l" fontAlgn="t">
                        <a:buFont typeface="Arial" panose="020B0604020202020204" pitchFamily="34" charset="0"/>
                        <a:buChar char="•"/>
                      </a:pPr>
                      <a:r>
                        <a:rPr lang="en-US" sz="1200" b="0" i="0" u="none" strike="noStrike" kern="1200" dirty="0">
                          <a:solidFill>
                            <a:srgbClr val="000000"/>
                          </a:solidFill>
                          <a:effectLst/>
                          <a:latin typeface="Calibri" panose="020F0502020204030204" pitchFamily="34" charset="0"/>
                          <a:ea typeface="+mn-ea"/>
                          <a:cs typeface="+mn-cs"/>
                        </a:rPr>
                        <a:t>Manual process took around 3 days to complete for monthly testing, 2 weeks for audit testing with 20+ FTEs performing the process</a:t>
                      </a:r>
                    </a:p>
                    <a:p>
                      <a:pPr marL="274320" lvl="1" indent="-171450" algn="l" fontAlgn="t">
                        <a:buFont typeface="Arial" panose="020B0604020202020204" pitchFamily="34" charset="0"/>
                        <a:buChar char="•"/>
                      </a:pPr>
                      <a:r>
                        <a:rPr lang="en-US" sz="1200" b="0" i="0" u="none" strike="noStrike" kern="1200" dirty="0">
                          <a:solidFill>
                            <a:srgbClr val="000000"/>
                          </a:solidFill>
                          <a:effectLst/>
                          <a:latin typeface="Calibri" panose="020F0502020204030204" pitchFamily="34" charset="0"/>
                          <a:ea typeface="+mn-ea"/>
                          <a:cs typeface="+mn-cs"/>
                        </a:rPr>
                        <a:t>Automated solution can be run by 1 individual</a:t>
                      </a:r>
                      <a:endParaRPr lang="sv-SE" sz="1200" b="0" i="0" u="none" strike="noStrike" kern="1200" dirty="0">
                        <a:solidFill>
                          <a:srgbClr val="000000"/>
                        </a:solidFill>
                        <a:effectLst/>
                        <a:latin typeface="Calibri" panose="020F0502020204030204" pitchFamily="34" charset="0"/>
                        <a:ea typeface="+mn-ea"/>
                        <a:cs typeface="+mn-cs"/>
                      </a:endParaRP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18831822"/>
                  </a:ext>
                </a:extLst>
              </a:tr>
              <a:tr h="300065">
                <a:tc>
                  <a:txBody>
                    <a:bodyPr/>
                    <a:lstStyle/>
                    <a:p>
                      <a:pPr algn="ctr" fontAlgn="t"/>
                      <a:r>
                        <a:rPr lang="en-US" sz="1050" b="1" i="0" u="none" strike="noStrike" dirty="0">
                          <a:solidFill>
                            <a:schemeClr val="bg1">
                              <a:lumMod val="95000"/>
                            </a:schemeClr>
                          </a:solidFill>
                          <a:effectLst/>
                          <a:latin typeface="+mj-lt"/>
                        </a:rPr>
                        <a:t>12</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l" fontAlgn="t"/>
                      <a:r>
                        <a:rPr lang="en-US" sz="1100" b="1" i="0" u="none" strike="noStrike" dirty="0">
                          <a:solidFill>
                            <a:srgbClr val="000000"/>
                          </a:solidFill>
                          <a:effectLst/>
                          <a:latin typeface="Calibri" panose="020F0502020204030204" pitchFamily="34" charset="0"/>
                        </a:rPr>
                        <a:t>XK03 RPA</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XK03 RPA - Lookup bot to find Vendor assigned to Chare Code. (This is a Lookup "Only").</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Other</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NAVSEA</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274320" lvl="1" indent="-171450" algn="l" fontAlgn="t">
                        <a:buFont typeface="Arial" panose="020B0604020202020204" pitchFamily="34" charset="0"/>
                        <a:buChar char="•"/>
                      </a:pPr>
                      <a:r>
                        <a:rPr lang="sv-SE" sz="1200" b="0" i="0" u="none" strike="noStrike" kern="1200" dirty="0">
                          <a:solidFill>
                            <a:srgbClr val="000000"/>
                          </a:solidFill>
                          <a:effectLst/>
                          <a:latin typeface="Calibri" panose="020F0502020204030204" pitchFamily="34" charset="0"/>
                          <a:ea typeface="+mn-ea"/>
                          <a:cs typeface="+mn-cs"/>
                        </a:rPr>
                        <a:t>90% time savings</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18131420"/>
                  </a:ext>
                </a:extLst>
              </a:tr>
              <a:tr h="300065">
                <a:tc>
                  <a:txBody>
                    <a:bodyPr/>
                    <a:lstStyle/>
                    <a:p>
                      <a:pPr algn="ctr" fontAlgn="t"/>
                      <a:r>
                        <a:rPr lang="en-US" sz="1050" b="1" i="0" u="none" strike="noStrike" dirty="0">
                          <a:solidFill>
                            <a:schemeClr val="bg1">
                              <a:lumMod val="95000"/>
                            </a:schemeClr>
                          </a:solidFill>
                          <a:effectLst/>
                          <a:latin typeface="+mj-lt"/>
                        </a:rPr>
                        <a:t>13</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l" fontAlgn="t"/>
                      <a:r>
                        <a:rPr lang="en-US" sz="1100" b="1" i="0" u="none" strike="noStrike" dirty="0">
                          <a:solidFill>
                            <a:srgbClr val="000000"/>
                          </a:solidFill>
                          <a:effectLst/>
                          <a:latin typeface="Calibri" panose="020F0502020204030204" pitchFamily="34" charset="0"/>
                        </a:rPr>
                        <a:t>Open Obligation Clearing </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RPA clears outstanding obligations on Purchase Orders with a final Sales Order and the SO amount matches the PO amount.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Audit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NAVSEA</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274320" lvl="1" indent="-171450" algn="l" fontAlgn="t">
                        <a:buFont typeface="Arial" panose="020B0604020202020204" pitchFamily="34" charset="0"/>
                        <a:buChar char="•"/>
                      </a:pPr>
                      <a:r>
                        <a:rPr lang="sv-SE" sz="1200" b="0" i="0" u="none" strike="noStrike" kern="1200" dirty="0">
                          <a:solidFill>
                            <a:srgbClr val="000000"/>
                          </a:solidFill>
                          <a:effectLst/>
                          <a:latin typeface="Calibri" panose="020F0502020204030204" pitchFamily="34" charset="0"/>
                          <a:ea typeface="+mn-ea"/>
                          <a:cs typeface="+mn-cs"/>
                        </a:rPr>
                        <a:t>Yearly ROI of 180 hrs </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63412691"/>
                  </a:ext>
                </a:extLst>
              </a:tr>
              <a:tr h="450098">
                <a:tc>
                  <a:txBody>
                    <a:bodyPr/>
                    <a:lstStyle/>
                    <a:p>
                      <a:pPr algn="ctr" fontAlgn="t"/>
                      <a:r>
                        <a:rPr lang="en-US" sz="1050" b="1" i="0" u="none" strike="noStrike" dirty="0">
                          <a:solidFill>
                            <a:schemeClr val="bg1">
                              <a:lumMod val="95000"/>
                            </a:schemeClr>
                          </a:solidFill>
                          <a:effectLst/>
                          <a:latin typeface="+mj-lt"/>
                        </a:rPr>
                        <a:t>14</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l" fontAlgn="t"/>
                      <a:r>
                        <a:rPr lang="en-US" sz="1100" b="1" i="0" u="none" strike="noStrike" dirty="0">
                          <a:solidFill>
                            <a:srgbClr val="000000"/>
                          </a:solidFill>
                          <a:effectLst/>
                          <a:latin typeface="Calibri" panose="020F0502020204030204" pitchFamily="34" charset="0"/>
                        </a:rPr>
                        <a:t>ERP Direct Projects Automation</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This BOT automates the creation of Direct Projects for the Spend Plan build. The automation performs data entry for CJ20N transactions based on a template.</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Audit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NAVWAR</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274320" lvl="1" indent="-171450" algn="l" fontAlgn="t">
                        <a:buFont typeface="Arial" panose="020B0604020202020204" pitchFamily="34" charset="0"/>
                        <a:buChar char="•"/>
                      </a:pPr>
                      <a:r>
                        <a:rPr lang="sv-SE" sz="1200" b="0" i="0" u="none" strike="noStrike" kern="1200" dirty="0">
                          <a:solidFill>
                            <a:srgbClr val="000000"/>
                          </a:solidFill>
                          <a:effectLst/>
                          <a:latin typeface="Calibri" panose="020F0502020204030204" pitchFamily="34" charset="0"/>
                          <a:ea typeface="+mn-ea"/>
                          <a:cs typeface="+mn-cs"/>
                        </a:rPr>
                        <a:t>Awaiting update from Command</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13707165"/>
                  </a:ext>
                </a:extLst>
              </a:tr>
              <a:tr h="450098">
                <a:tc>
                  <a:txBody>
                    <a:bodyPr/>
                    <a:lstStyle/>
                    <a:p>
                      <a:pPr algn="ctr" fontAlgn="t"/>
                      <a:r>
                        <a:rPr lang="en-US" sz="1050" b="1" i="0" u="none" strike="noStrike" dirty="0">
                          <a:solidFill>
                            <a:schemeClr val="bg1">
                              <a:lumMod val="95000"/>
                            </a:schemeClr>
                          </a:solidFill>
                          <a:effectLst/>
                          <a:latin typeface="+mj-lt"/>
                        </a:rPr>
                        <a:t>15</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l" fontAlgn="t"/>
                      <a:r>
                        <a:rPr lang="en-US" sz="1100" b="1" i="0" u="none" strike="noStrike" dirty="0">
                          <a:solidFill>
                            <a:srgbClr val="000000"/>
                          </a:solidFill>
                          <a:effectLst/>
                          <a:latin typeface="Calibri" panose="020F0502020204030204" pitchFamily="34" charset="0"/>
                        </a:rPr>
                        <a:t>Navy ERP Budget Structure Automation</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The BOT automates data entry for building out Level 5 Budget Structures and Cost Plans in NERP as part of the Spend Plan Development process. This automates CJ20N and CJ40 ERP transactions based on a template.</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Audit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NAVWAR</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27432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Awaiting update from Command</a:t>
                      </a:r>
                      <a:endParaRPr kumimoji="0" lang="sv-SE"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72295511"/>
                  </a:ext>
                </a:extLst>
              </a:tr>
              <a:tr h="750164">
                <a:tc>
                  <a:txBody>
                    <a:bodyPr/>
                    <a:lstStyle/>
                    <a:p>
                      <a:pPr algn="ctr" fontAlgn="t"/>
                      <a:r>
                        <a:rPr lang="en-US" sz="1050" b="1" i="0" u="none" strike="noStrike" dirty="0">
                          <a:solidFill>
                            <a:schemeClr val="bg1">
                              <a:lumMod val="95000"/>
                            </a:schemeClr>
                          </a:solidFill>
                          <a:effectLst/>
                          <a:latin typeface="+mj-lt"/>
                        </a:rPr>
                        <a:t>16</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l" fontAlgn="t"/>
                      <a:r>
                        <a:rPr lang="en-US" sz="1100" b="1" i="0" u="none" strike="noStrike" dirty="0">
                          <a:solidFill>
                            <a:srgbClr val="000000"/>
                          </a:solidFill>
                          <a:effectLst/>
                          <a:latin typeface="Calibri" panose="020F0502020204030204" pitchFamily="34" charset="0"/>
                        </a:rPr>
                        <a:t>Navy Purchase Requisition for Processing</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This Bot automates input all data required to initiate contract purchase requisitions  (SPS PR) into NERP from an Excel template. Updated in FY20 to add capability to accommodate any Plant, APPN, procurement type, Basic and Amendments. This automates ME51N and ME52N ERP transactions.</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Audit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NAVWAR</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27432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Awaiting update from Command</a:t>
                      </a:r>
                      <a:endParaRPr kumimoji="0" lang="sv-SE"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3263975"/>
                  </a:ext>
                </a:extLst>
              </a:tr>
              <a:tr h="750164">
                <a:tc>
                  <a:txBody>
                    <a:bodyPr/>
                    <a:lstStyle/>
                    <a:p>
                      <a:pPr algn="ctr" fontAlgn="t"/>
                      <a:r>
                        <a:rPr lang="en-US" sz="1050" b="1" i="0" u="none" strike="noStrike" dirty="0">
                          <a:solidFill>
                            <a:schemeClr val="bg1">
                              <a:lumMod val="95000"/>
                            </a:schemeClr>
                          </a:solidFill>
                          <a:effectLst/>
                          <a:latin typeface="+mj-lt"/>
                        </a:rPr>
                        <a:t>17</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l" fontAlgn="t"/>
                      <a:r>
                        <a:rPr lang="en-US" sz="1100" b="1" i="0" u="none" strike="noStrike" dirty="0">
                          <a:solidFill>
                            <a:srgbClr val="000000"/>
                          </a:solidFill>
                          <a:effectLst/>
                          <a:latin typeface="Calibri" panose="020F0502020204030204" pitchFamily="34" charset="0"/>
                        </a:rPr>
                        <a:t>eMASS Data Extraction &amp; Data Visualization</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Automates the extraction of data from eMASS that is not exposed to the inherent reporting function. Bot logs into eMASS and systematically browses to a specified set of systems and extracts associated RMF data (e.g., CCI compliance, POA&amp;M entries). This data is then used to develop Data visualizations for leadership awareness and decision-making.</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Audit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NAVWAR</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27432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Awaiting update from Command</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27919483"/>
                  </a:ext>
                </a:extLst>
              </a:tr>
              <a:tr h="600131">
                <a:tc>
                  <a:txBody>
                    <a:bodyPr/>
                    <a:lstStyle/>
                    <a:p>
                      <a:pPr algn="ctr" fontAlgn="t"/>
                      <a:r>
                        <a:rPr lang="en-US" sz="1050" b="1" i="0" u="none" strike="noStrike" dirty="0">
                          <a:solidFill>
                            <a:schemeClr val="bg1">
                              <a:lumMod val="95000"/>
                            </a:schemeClr>
                          </a:solidFill>
                          <a:effectLst/>
                          <a:latin typeface="+mj-lt"/>
                        </a:rPr>
                        <a:t>18</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l" fontAlgn="t"/>
                      <a:r>
                        <a:rPr lang="en-US" sz="1100" b="1" i="0" u="none" strike="noStrike" dirty="0">
                          <a:solidFill>
                            <a:srgbClr val="000000"/>
                          </a:solidFill>
                          <a:effectLst/>
                          <a:latin typeface="Calibri" panose="020F0502020204030204" pitchFamily="34" charset="0"/>
                        </a:rPr>
                        <a:t>PCAP Data Transformation</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Automates the data transformation of raw packet capture (PCAP) data so it can be visualized and analyzed to identify bottlenecks in network traffic. Previously this data transformation relied on user input to a SQL database that took nearly 8 hours.</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Other</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NAVWAR</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27432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Awaiting update from Command</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5715660"/>
                  </a:ext>
                </a:extLst>
              </a:tr>
              <a:tr h="300065">
                <a:tc>
                  <a:txBody>
                    <a:bodyPr/>
                    <a:lstStyle/>
                    <a:p>
                      <a:pPr algn="ctr" fontAlgn="t"/>
                      <a:r>
                        <a:rPr lang="en-US" sz="1050" b="1" i="0" u="none" strike="noStrike" dirty="0">
                          <a:solidFill>
                            <a:schemeClr val="bg1">
                              <a:lumMod val="95000"/>
                            </a:schemeClr>
                          </a:solidFill>
                          <a:effectLst/>
                          <a:latin typeface="+mj-lt"/>
                        </a:rPr>
                        <a:t>19</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l" fontAlgn="t"/>
                      <a:r>
                        <a:rPr lang="en-US" sz="1100" b="1" i="0" u="none" strike="noStrike" dirty="0">
                          <a:solidFill>
                            <a:srgbClr val="000000"/>
                          </a:solidFill>
                          <a:effectLst/>
                          <a:latin typeface="Calibri" panose="020F0502020204030204" pitchFamily="34" charset="0"/>
                        </a:rPr>
                        <a:t>Project Performance Metrics</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Daily automation pull from SharePoint to update internal CIC performance metrics.</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Other</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Navy BUMED</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27432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dirty="0">
                          <a:solidFill>
                            <a:srgbClr val="000000"/>
                          </a:solidFill>
                          <a:effectLst/>
                          <a:latin typeface="Calibri" panose="020F0502020204030204" pitchFamily="34" charset="0"/>
                          <a:ea typeface="+mn-ea"/>
                          <a:cs typeface="+mn-cs"/>
                        </a:rPr>
                        <a:t>Utilized to track internal performance of projects regarding KPIs</a:t>
                      </a:r>
                      <a:endParaRPr kumimoji="0" lang="sv-SE"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01555028"/>
                  </a:ext>
                </a:extLst>
              </a:tr>
              <a:tr h="300185">
                <a:tc>
                  <a:txBody>
                    <a:bodyPr/>
                    <a:lstStyle/>
                    <a:p>
                      <a:pPr algn="ctr" fontAlgn="t"/>
                      <a:r>
                        <a:rPr lang="en-US" sz="1050" b="1" i="0" u="none" strike="noStrike" dirty="0">
                          <a:solidFill>
                            <a:schemeClr val="bg1">
                              <a:lumMod val="95000"/>
                            </a:schemeClr>
                          </a:solidFill>
                          <a:effectLst/>
                          <a:latin typeface="+mj-lt"/>
                        </a:rPr>
                        <a:t>20</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l" fontAlgn="t"/>
                      <a:r>
                        <a:rPr lang="en-US" sz="1100" b="1" i="0" u="none" strike="noStrike" dirty="0">
                          <a:solidFill>
                            <a:srgbClr val="000000"/>
                          </a:solidFill>
                          <a:effectLst/>
                          <a:latin typeface="Calibri" panose="020F0502020204030204" pitchFamily="34" charset="0"/>
                        </a:rPr>
                        <a:t>Message Traffic Consolidation</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Daily automation pull from the OIX Message Traffic to collect all messages to/from Navy BUMED from the previous day.</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Other</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100" b="0" i="0" u="none" strike="noStrike" dirty="0">
                          <a:solidFill>
                            <a:srgbClr val="000000"/>
                          </a:solidFill>
                          <a:effectLst/>
                          <a:latin typeface="Calibri" panose="020F0502020204030204" pitchFamily="34" charset="0"/>
                        </a:rPr>
                        <a:t>Navy BUMED</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27432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Yearly ROI of 640 hrs</a:t>
                      </a:r>
                    </a:p>
                    <a:p>
                      <a:pPr marL="274320" marR="0" lvl="1"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Candidate as POC for unattended implementation</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84493088"/>
                  </a:ext>
                </a:extLst>
              </a:tr>
            </a:tbl>
          </a:graphicData>
        </a:graphic>
      </p:graphicFrame>
      <p:sp>
        <p:nvSpPr>
          <p:cNvPr id="6" name="Title 5">
            <a:extLst>
              <a:ext uri="{FF2B5EF4-FFF2-40B4-BE49-F238E27FC236}">
                <a16:creationId xmlns:a16="http://schemas.microsoft.com/office/drawing/2014/main" id="{97D29D1F-C8FC-446F-893E-08EDA04F94ED}"/>
              </a:ext>
            </a:extLst>
          </p:cNvPr>
          <p:cNvSpPr>
            <a:spLocks noGrp="1"/>
          </p:cNvSpPr>
          <p:nvPr>
            <p:ph type="title"/>
          </p:nvPr>
        </p:nvSpPr>
        <p:spPr>
          <a:xfrm>
            <a:off x="273295" y="301972"/>
            <a:ext cx="10549581" cy="684506"/>
          </a:xfrm>
          <a:noFill/>
        </p:spPr>
        <p:txBody>
          <a:bodyPr/>
          <a:lstStyle/>
          <a:p>
            <a:r>
              <a:rPr lang="en-US" sz="1800" spc="-10" dirty="0">
                <a:solidFill>
                  <a:srgbClr val="002060"/>
                </a:solidFill>
              </a:rPr>
              <a:t>Command deployed automations (</a:t>
            </a:r>
            <a:r>
              <a:rPr lang="en-US" sz="1800" cap="none" spc="-10" dirty="0">
                <a:solidFill>
                  <a:srgbClr val="002060"/>
                </a:solidFill>
              </a:rPr>
              <a:t>continued</a:t>
            </a:r>
            <a:r>
              <a:rPr lang="en-US" sz="1800" spc="-10" dirty="0">
                <a:solidFill>
                  <a:srgbClr val="002060"/>
                </a:solidFill>
              </a:rPr>
              <a:t>)</a:t>
            </a:r>
            <a:r>
              <a:rPr lang="en-US" sz="1800" i="1" spc="-10" dirty="0">
                <a:solidFill>
                  <a:schemeClr val="accent1"/>
                </a:solidFill>
              </a:rPr>
              <a:t/>
            </a:r>
            <a:br>
              <a:rPr lang="en-US" sz="1800" i="1" spc="-10" dirty="0">
                <a:solidFill>
                  <a:schemeClr val="accent1"/>
                </a:solidFill>
              </a:rPr>
            </a:br>
            <a:endParaRPr lang="en-US" sz="1800" dirty="0"/>
          </a:p>
        </p:txBody>
      </p:sp>
    </p:spTree>
    <p:extLst>
      <p:ext uri="{BB962C8B-B14F-4D97-AF65-F5344CB8AC3E}">
        <p14:creationId xmlns:p14="http://schemas.microsoft.com/office/powerpoint/2010/main" val="2698661026"/>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FFD0B7E-5325-4004-9242-FB6F5BA65DB8}"/>
              </a:ext>
            </a:extLst>
          </p:cNvPr>
          <p:cNvGraphicFramePr>
            <a:graphicFrameLocks noGrp="1"/>
          </p:cNvGraphicFramePr>
          <p:nvPr>
            <p:extLst/>
          </p:nvPr>
        </p:nvGraphicFramePr>
        <p:xfrm>
          <a:off x="0" y="879918"/>
          <a:ext cx="12191999" cy="5856162"/>
        </p:xfrm>
        <a:graphic>
          <a:graphicData uri="http://schemas.openxmlformats.org/drawingml/2006/table">
            <a:tbl>
              <a:tblPr/>
              <a:tblGrid>
                <a:gridCol w="414115">
                  <a:extLst>
                    <a:ext uri="{9D8B030D-6E8A-4147-A177-3AD203B41FA5}">
                      <a16:colId xmlns:a16="http://schemas.microsoft.com/office/drawing/2014/main" val="1382208510"/>
                    </a:ext>
                  </a:extLst>
                </a:gridCol>
                <a:gridCol w="1074442">
                  <a:extLst>
                    <a:ext uri="{9D8B030D-6E8A-4147-A177-3AD203B41FA5}">
                      <a16:colId xmlns:a16="http://schemas.microsoft.com/office/drawing/2014/main" val="1077781287"/>
                    </a:ext>
                  </a:extLst>
                </a:gridCol>
                <a:gridCol w="4423145">
                  <a:extLst>
                    <a:ext uri="{9D8B030D-6E8A-4147-A177-3AD203B41FA5}">
                      <a16:colId xmlns:a16="http://schemas.microsoft.com/office/drawing/2014/main" val="1110641938"/>
                    </a:ext>
                  </a:extLst>
                </a:gridCol>
                <a:gridCol w="763418">
                  <a:extLst>
                    <a:ext uri="{9D8B030D-6E8A-4147-A177-3AD203B41FA5}">
                      <a16:colId xmlns:a16="http://schemas.microsoft.com/office/drawing/2014/main" val="4283377022"/>
                    </a:ext>
                  </a:extLst>
                </a:gridCol>
                <a:gridCol w="538480">
                  <a:extLst>
                    <a:ext uri="{9D8B030D-6E8A-4147-A177-3AD203B41FA5}">
                      <a16:colId xmlns:a16="http://schemas.microsoft.com/office/drawing/2014/main" val="2648631893"/>
                    </a:ext>
                  </a:extLst>
                </a:gridCol>
                <a:gridCol w="4978399">
                  <a:extLst>
                    <a:ext uri="{9D8B030D-6E8A-4147-A177-3AD203B41FA5}">
                      <a16:colId xmlns:a16="http://schemas.microsoft.com/office/drawing/2014/main" val="3054102054"/>
                    </a:ext>
                  </a:extLst>
                </a:gridCol>
              </a:tblGrid>
              <a:tr h="296082">
                <a:tc>
                  <a:txBody>
                    <a:bodyPr/>
                    <a:lstStyle/>
                    <a:p>
                      <a:pPr algn="ctr" fontAlgn="ctr"/>
                      <a:r>
                        <a:rPr lang="en-US" sz="1050" b="1" i="0" u="none" strike="noStrike" dirty="0">
                          <a:solidFill>
                            <a:srgbClr val="FFFFFF"/>
                          </a:solidFill>
                          <a:effectLst/>
                          <a:latin typeface="+mj-lt"/>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50" b="1" i="0" u="none" strike="noStrike" dirty="0">
                          <a:solidFill>
                            <a:srgbClr val="FFFFFF"/>
                          </a:solidFill>
                          <a:effectLst/>
                          <a:latin typeface="+mj-lt"/>
                        </a:rPr>
                        <a:t> Name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50" b="1" i="0" u="none" strike="noStrike" dirty="0">
                          <a:solidFill>
                            <a:srgbClr val="FFFFFF"/>
                          </a:solidFill>
                          <a:effectLst/>
                          <a:latin typeface="+mj-lt"/>
                        </a:rPr>
                        <a:t>Description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50" b="1" i="0" u="none" strike="noStrike" dirty="0">
                          <a:solidFill>
                            <a:srgbClr val="FFFFFF"/>
                          </a:solidFill>
                          <a:effectLst/>
                          <a:latin typeface="+mj-lt"/>
                        </a:rPr>
                        <a:t>ABC Alignment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50" b="1" i="0" u="none" strike="noStrike" dirty="0">
                          <a:solidFill>
                            <a:srgbClr val="FFFFFF"/>
                          </a:solidFill>
                          <a:effectLst/>
                          <a:latin typeface="+mj-lt"/>
                        </a:rPr>
                        <a:t>Org.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50" b="1" i="0" u="none" strike="noStrike" dirty="0">
                          <a:solidFill>
                            <a:srgbClr val="FFFFFF"/>
                          </a:solidFill>
                          <a:effectLst/>
                          <a:latin typeface="+mj-lt"/>
                        </a:rPr>
                        <a:t>ROI/Impact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656699349"/>
                  </a:ext>
                </a:extLst>
              </a:tr>
              <a:tr h="704957">
                <a:tc>
                  <a:txBody>
                    <a:bodyPr/>
                    <a:lstStyle/>
                    <a:p>
                      <a:pPr algn="ctr" fontAlgn="t"/>
                      <a:r>
                        <a:rPr lang="en-US" sz="1050" b="1" i="0" u="none" strike="noStrike" dirty="0">
                          <a:solidFill>
                            <a:schemeClr val="bg1">
                              <a:lumMod val="95000"/>
                            </a:schemeClr>
                          </a:solidFill>
                          <a:effectLst/>
                          <a:latin typeface="+mj-lt"/>
                        </a:rPr>
                        <a:t>21</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Calibri" panose="020F0502020204030204" pitchFamily="34" charset="0"/>
                          <a:ea typeface="+mn-ea"/>
                          <a:cs typeface="+mn-cs"/>
                        </a:rPr>
                        <a:t>Accountable Property Systems of Record (APSR)</a:t>
                      </a:r>
                    </a:p>
                    <a:p>
                      <a:pPr marL="0" algn="l" defTabSz="914400" rtl="0" eaLnBrk="1" fontAlgn="t" latinLnBrk="0" hangingPunct="1"/>
                      <a:endParaRPr lang="en-US" sz="1000" b="1" i="0" u="none" strike="noStrike" kern="1200" dirty="0">
                        <a:solidFill>
                          <a:srgbClr val="000000"/>
                        </a:solidFill>
                        <a:effectLst/>
                        <a:latin typeface="Calibri" panose="020F0502020204030204" pitchFamily="34" charset="0"/>
                        <a:ea typeface="+mn-ea"/>
                        <a:cs typeface="+mn-cs"/>
                      </a:endParaRP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000" b="0" i="0" u="none" strike="noStrike" kern="1200" noProof="0" dirty="0">
                          <a:solidFill>
                            <a:srgbClr val="000000"/>
                          </a:solidFill>
                          <a:effectLst/>
                          <a:latin typeface="Calibri" panose="020F0502020204030204" pitchFamily="34" charset="0"/>
                          <a:ea typeface="+mn-ea"/>
                          <a:cs typeface="+mn-cs"/>
                        </a:rPr>
                        <a:t>Bot to support quarterly Budget Submitting Office (BSO) reconciliations of asset listings from their APSRs or supporting (Feeder) systems against their Trial Balance values. </a:t>
                      </a:r>
                      <a:endParaRPr lang="en-US" sz="1000" b="0" i="0" u="none" strike="noStrike" kern="1200" dirty="0">
                        <a:solidFill>
                          <a:srgbClr val="000000"/>
                        </a:solidFill>
                        <a:effectLst/>
                        <a:latin typeface="Calibri" panose="020F0502020204030204" pitchFamily="34" charset="0"/>
                        <a:ea typeface="+mn-ea"/>
                        <a:cs typeface="+mn-cs"/>
                      </a:endParaRP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Calibri" panose="020F0502020204030204" pitchFamily="34" charset="0"/>
                          <a:ea typeface="+mn-ea"/>
                          <a:cs typeface="+mn-cs"/>
                        </a:rPr>
                        <a:t>Audit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Calibri" panose="020F0502020204030204" pitchFamily="34" charset="0"/>
                          <a:ea typeface="+mn-ea"/>
                          <a:cs typeface="+mn-cs"/>
                        </a:rPr>
                        <a:t>FMO 4.1</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171450" lvl="0" indent="-171450">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81 % increase in processing capacity </a:t>
                      </a:r>
                    </a:p>
                    <a:p>
                      <a:pPr marL="171450" lvl="0" indent="-171450">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Ability to quickly download over 200+ files in a timely manner on a quarterly basis</a:t>
                      </a:r>
                    </a:p>
                    <a:p>
                      <a:pPr marL="171450" lvl="0" indent="-171450">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Improved Financial Management Budget Submitting Offices (BSO)s</a:t>
                      </a:r>
                    </a:p>
                    <a:p>
                      <a:pPr marL="171450" lvl="0" indent="-171450">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Increased Data Readiness</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18831822"/>
                  </a:ext>
                </a:extLst>
              </a:tr>
              <a:tr h="514243">
                <a:tc>
                  <a:txBody>
                    <a:bodyPr/>
                    <a:lstStyle/>
                    <a:p>
                      <a:pPr algn="ctr" fontAlgn="t"/>
                      <a:r>
                        <a:rPr lang="en-US" sz="1050" b="1" i="0" u="none" strike="noStrike" dirty="0">
                          <a:solidFill>
                            <a:schemeClr val="bg1">
                              <a:lumMod val="95000"/>
                            </a:schemeClr>
                          </a:solidFill>
                          <a:effectLst/>
                          <a:latin typeface="+mj-lt"/>
                        </a:rPr>
                        <a:t>22</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Calibri" panose="020F0502020204030204" pitchFamily="34" charset="0"/>
                          <a:ea typeface="+mn-ea"/>
                          <a:cs typeface="+mn-cs"/>
                        </a:rPr>
                        <a:t>Unmatched Transactions (UMT) Automation </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000" b="0" i="0" u="none" strike="noStrike" kern="1200" dirty="0">
                          <a:solidFill>
                            <a:srgbClr val="000000"/>
                          </a:solidFill>
                          <a:effectLst/>
                          <a:latin typeface="Calibri" panose="020F0502020204030204" pitchFamily="34" charset="0"/>
                          <a:ea typeface="+mn-ea"/>
                          <a:cs typeface="+mn-cs"/>
                        </a:rPr>
                        <a:t>The automation supports BSO identification of the authoritative source of inaccurate data that causes a transaction to fail a systemic three-way match control.</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Calibri" panose="020F0502020204030204" pitchFamily="34" charset="0"/>
                          <a:ea typeface="+mn-ea"/>
                          <a:cs typeface="+mn-cs"/>
                        </a:rPr>
                        <a:t>Audit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Calibri" panose="020F0502020204030204" pitchFamily="34" charset="0"/>
                          <a:ea typeface="+mn-ea"/>
                          <a:cs typeface="+mn-cs"/>
                        </a:rPr>
                        <a:t>BUPERS</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171450" lvl="0" indent="-171450" algn="l" defTabSz="914400" rtl="0" eaLnBrk="1" fontAlgn="t" latinLnBrk="0" hangingPunct="1">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99% increase in processing capacity</a:t>
                      </a:r>
                    </a:p>
                    <a:p>
                      <a:pPr marL="171450" lvl="0" indent="-171450" algn="l" defTabSz="914400" rtl="0" eaLnBrk="1" fontAlgn="t" latinLnBrk="0" hangingPunct="1">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Ability to process weekly 20,000 Unmatched Transactions</a:t>
                      </a:r>
                    </a:p>
                    <a:p>
                      <a:pPr marL="171450" lvl="0" indent="-171450" algn="l" defTabSz="914400" rtl="0" eaLnBrk="1" fontAlgn="t" latinLnBrk="0" hangingPunct="1">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Allows BUPERS to process all transactions vs prioritizing a select few</a:t>
                      </a:r>
                    </a:p>
                    <a:p>
                      <a:pPr marL="171450" lvl="0" indent="-171450" algn="l" defTabSz="914400" rtl="0" eaLnBrk="1" fontAlgn="t" latinLnBrk="0" hangingPunct="1">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Increased Auditability</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18131420"/>
                  </a:ext>
                </a:extLst>
              </a:tr>
              <a:tr h="563965">
                <a:tc>
                  <a:txBody>
                    <a:bodyPr/>
                    <a:lstStyle/>
                    <a:p>
                      <a:pPr algn="ctr" fontAlgn="t"/>
                      <a:r>
                        <a:rPr lang="en-US" sz="1050" b="1" i="0" u="none" strike="noStrike" dirty="0">
                          <a:solidFill>
                            <a:schemeClr val="bg1">
                              <a:lumMod val="95000"/>
                            </a:schemeClr>
                          </a:solidFill>
                          <a:effectLst/>
                          <a:latin typeface="+mj-lt"/>
                        </a:rPr>
                        <a:t>23</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b="1" i="0" u="none" strike="noStrike" kern="1200" dirty="0">
                          <a:solidFill>
                            <a:srgbClr val="000000"/>
                          </a:solidFill>
                          <a:effectLst/>
                          <a:latin typeface="Calibri" panose="020F0502020204030204" pitchFamily="34" charset="0"/>
                          <a:ea typeface="+mn-ea"/>
                          <a:cs typeface="+mn-cs"/>
                        </a:rPr>
                        <a:t>Inventory Audit Home Guard</a:t>
                      </a:r>
                      <a:endParaRPr lang="en-US" sz="1000" b="1" i="0" u="none" strike="noStrike" kern="1200" dirty="0">
                        <a:solidFill>
                          <a:srgbClr val="000000"/>
                        </a:solidFill>
                        <a:effectLst/>
                        <a:latin typeface="Calibri" panose="020F050202020403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1" i="0" u="none" strike="noStrike" kern="1200" dirty="0">
                        <a:solidFill>
                          <a:srgbClr val="000000"/>
                        </a:solidFill>
                        <a:effectLst/>
                        <a:latin typeface="Calibri" panose="020F0502020204030204" pitchFamily="34" charset="0"/>
                        <a:ea typeface="+mn-ea"/>
                        <a:cs typeface="+mn-cs"/>
                      </a:endParaRP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r>
                        <a:rPr lang="en-US" sz="1000" b="0" i="0" u="none" strike="noStrike" kern="1200" dirty="0">
                          <a:solidFill>
                            <a:srgbClr val="000000"/>
                          </a:solidFill>
                          <a:effectLst/>
                          <a:latin typeface="Calibri" panose="020F0502020204030204" pitchFamily="34" charset="0"/>
                          <a:ea typeface="+mn-ea"/>
                          <a:cs typeface="+mn-cs"/>
                        </a:rPr>
                        <a:t>Bot to support the on hand, due-in quantity and transaction history for Existence and Completeness NIIN(s) selected by the IPA during quarterly audits.</a:t>
                      </a:r>
                    </a:p>
                    <a:p>
                      <a:endParaRPr lang="en-US" sz="1000" b="0" i="0" u="none" strike="noStrike" kern="1200" dirty="0">
                        <a:solidFill>
                          <a:srgbClr val="000000"/>
                        </a:solidFill>
                        <a:effectLst/>
                        <a:latin typeface="Calibri" panose="020F0502020204030204" pitchFamily="34" charset="0"/>
                        <a:ea typeface="+mn-ea"/>
                        <a:cs typeface="+mn-cs"/>
                      </a:endParaRP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Calibri" panose="020F0502020204030204" pitchFamily="34" charset="0"/>
                          <a:ea typeface="+mn-ea"/>
                          <a:cs typeface="+mn-cs"/>
                        </a:rPr>
                        <a:t>Audit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Calibri" panose="020F0502020204030204" pitchFamily="34" charset="0"/>
                          <a:ea typeface="+mn-ea"/>
                          <a:cs typeface="+mn-cs"/>
                        </a:rPr>
                        <a:t>NAVSUP</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171450" lvl="0" indent="-171450" algn="l" defTabSz="914400" rtl="0" eaLnBrk="1" fontAlgn="t" latinLnBrk="0" hangingPunct="1">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50% increase in processing capacity</a:t>
                      </a:r>
                    </a:p>
                    <a:p>
                      <a:pPr marL="171450" lvl="0" indent="-171450">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Elimination of risk of manual errors transposing NIIN numbers</a:t>
                      </a:r>
                    </a:p>
                    <a:p>
                      <a:pPr marL="171450" lvl="0" indent="-171450">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Reduced risk for incomplete responses Standardized documentation for IPA</a:t>
                      </a:r>
                    </a:p>
                    <a:p>
                      <a:pPr marL="171450" lvl="0" indent="-171450">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Improved financial management reporting </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63412691"/>
                  </a:ext>
                </a:extLst>
              </a:tr>
              <a:tr h="563965">
                <a:tc>
                  <a:txBody>
                    <a:bodyPr/>
                    <a:lstStyle/>
                    <a:p>
                      <a:pPr algn="ctr" fontAlgn="t"/>
                      <a:r>
                        <a:rPr lang="en-US" sz="1050" b="1" i="0" u="none" strike="noStrike" dirty="0">
                          <a:solidFill>
                            <a:schemeClr val="bg1">
                              <a:lumMod val="95000"/>
                            </a:schemeClr>
                          </a:solidFill>
                          <a:effectLst/>
                          <a:latin typeface="+mj-lt"/>
                        </a:rPr>
                        <a:t>24</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Calibri" panose="020F0502020204030204" pitchFamily="34" charset="0"/>
                          <a:ea typeface="+mn-ea"/>
                          <a:cs typeface="+mn-cs"/>
                        </a:rPr>
                        <a:t>Electronic Document Access (EDA) Extraction </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Calibri" panose="020F0502020204030204" pitchFamily="34" charset="0"/>
                          <a:ea typeface="+mn-ea"/>
                          <a:cs typeface="+mn-cs"/>
                        </a:rPr>
                        <a:t>The EDA extraction automation performs daily contract downloading, parsing, and searching for DoDAAC’s. A report is created and then emailed out to different POCs if there is a matching contract identified per requirements. </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Calibri" panose="020F0502020204030204" pitchFamily="34" charset="0"/>
                          <a:ea typeface="+mn-ea"/>
                          <a:cs typeface="+mn-cs"/>
                        </a:rPr>
                        <a:t>Audit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Calibri" panose="020F0502020204030204" pitchFamily="34" charset="0"/>
                          <a:ea typeface="+mn-ea"/>
                          <a:cs typeface="+mn-cs"/>
                        </a:rPr>
                        <a:t>NSMA</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171450" lvl="0" indent="-171450" algn="l" defTabSz="914400" rtl="0" eaLnBrk="1" fontAlgn="t" latinLnBrk="0" hangingPunct="1">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50% increase in processing capacity</a:t>
                      </a:r>
                    </a:p>
                    <a:p>
                      <a:pPr marL="171450" lvl="0" indent="-171450" algn="l" defTabSz="914400" rtl="0" eaLnBrk="1" fontAlgn="t" latinLnBrk="0" hangingPunct="1">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Improved throughput of EDA contracts</a:t>
                      </a:r>
                    </a:p>
                    <a:p>
                      <a:pPr marL="171450" lvl="0" indent="-171450" algn="l" defTabSz="914400" rtl="0" eaLnBrk="1" fontAlgn="t" latinLnBrk="0" hangingPunct="1">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Decreased processing time allowing for process owners to focus on high value tasks</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13707165"/>
                  </a:ext>
                </a:extLst>
              </a:tr>
              <a:tr h="325120">
                <a:tc>
                  <a:txBody>
                    <a:bodyPr/>
                    <a:lstStyle/>
                    <a:p>
                      <a:pPr algn="ctr" fontAlgn="t"/>
                      <a:r>
                        <a:rPr lang="en-US" sz="1050" b="1" i="0" u="none" strike="noStrike" dirty="0">
                          <a:solidFill>
                            <a:schemeClr val="bg1">
                              <a:lumMod val="95000"/>
                            </a:schemeClr>
                          </a:solidFill>
                          <a:effectLst/>
                          <a:latin typeface="+mj-lt"/>
                        </a:rPr>
                        <a:t>25</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Calibri" panose="020F0502020204030204" pitchFamily="34" charset="0"/>
                          <a:ea typeface="+mn-ea"/>
                          <a:cs typeface="+mn-cs"/>
                        </a:rPr>
                        <a:t>Pre-Validation</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1" i="0" u="none" strike="noStrike" kern="1200" dirty="0">
                        <a:solidFill>
                          <a:srgbClr val="000000"/>
                        </a:solidFill>
                        <a:effectLst/>
                        <a:latin typeface="Calibri" panose="020F0502020204030204" pitchFamily="34" charset="0"/>
                        <a:ea typeface="+mn-ea"/>
                        <a:cs typeface="+mn-cs"/>
                      </a:endParaRP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Calibri" panose="020F0502020204030204" pitchFamily="34" charset="0"/>
                          <a:ea typeface="+mn-ea"/>
                          <a:cs typeface="+mn-cs"/>
                        </a:rPr>
                        <a:t>The Pre-validation automation searches for and prints denied accounting pre-validation authorization requests.</a:t>
                      </a:r>
                    </a:p>
                    <a:p>
                      <a:pPr algn="l" fontAlgn="t"/>
                      <a:endParaRPr lang="en-US" sz="1000" b="0" i="0" u="none" strike="noStrike" kern="1200" dirty="0">
                        <a:solidFill>
                          <a:srgbClr val="000000"/>
                        </a:solidFill>
                        <a:effectLst/>
                        <a:latin typeface="Calibri" panose="020F0502020204030204" pitchFamily="34" charset="0"/>
                        <a:ea typeface="+mn-ea"/>
                        <a:cs typeface="+mn-cs"/>
                      </a:endParaRP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Calibri" panose="020F0502020204030204" pitchFamily="34" charset="0"/>
                          <a:ea typeface="+mn-ea"/>
                          <a:cs typeface="+mn-cs"/>
                        </a:rPr>
                        <a:t>Audit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Calibri" panose="020F0502020204030204" pitchFamily="34" charset="0"/>
                          <a:ea typeface="+mn-ea"/>
                          <a:cs typeface="+mn-cs"/>
                        </a:rPr>
                        <a:t>NSMA</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171450" lvl="0" indent="-171450" algn="l" defTabSz="914400" rtl="0" eaLnBrk="1" fontAlgn="t" latinLnBrk="0" hangingPunct="1">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50% increase in processing capacity</a:t>
                      </a:r>
                    </a:p>
                    <a:p>
                      <a:pPr marL="171450" lvl="0" indent="-171450" algn="l" defTabSz="914400" rtl="0" eaLnBrk="1" fontAlgn="t" latinLnBrk="0" hangingPunct="1">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Improved throughput of completed pre-validation authorized requests</a:t>
                      </a:r>
                    </a:p>
                    <a:p>
                      <a:pPr marL="171450" lvl="0" indent="-171450" algn="l" defTabSz="914400" rtl="0" eaLnBrk="1" fontAlgn="t" latinLnBrk="0" hangingPunct="1">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Decreased processing time allowing for process owners to focus on other high-value tasks </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72295511"/>
                  </a:ext>
                </a:extLst>
              </a:tr>
              <a:tr h="563965">
                <a:tc>
                  <a:txBody>
                    <a:bodyPr/>
                    <a:lstStyle/>
                    <a:p>
                      <a:pPr algn="ctr" fontAlgn="t"/>
                      <a:r>
                        <a:rPr lang="en-US" sz="1050" b="1" i="0" u="none" strike="noStrike" dirty="0">
                          <a:solidFill>
                            <a:schemeClr val="bg1">
                              <a:lumMod val="95000"/>
                            </a:schemeClr>
                          </a:solidFill>
                          <a:effectLst/>
                          <a:latin typeface="+mj-lt"/>
                        </a:rPr>
                        <a:t>26</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Calibri" panose="020F0502020204030204" pitchFamily="34" charset="0"/>
                          <a:ea typeface="+mn-ea"/>
                          <a:cs typeface="+mn-cs"/>
                        </a:rPr>
                        <a:t>Step 1 Table Updates </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000" b="0" i="0" u="none" strike="noStrike" kern="1200" dirty="0">
                          <a:solidFill>
                            <a:srgbClr val="000000"/>
                          </a:solidFill>
                          <a:effectLst/>
                          <a:latin typeface="Calibri" panose="020F0502020204030204" pitchFamily="34" charset="0"/>
                          <a:ea typeface="+mn-ea"/>
                          <a:cs typeface="+mn-cs"/>
                        </a:rPr>
                        <a:t>The BUPERS Step 1 Table Updates automation updates the Change of Station report in preparation for submission to the Enlisted Assignment Information System (EAIS) or Officer Assignment Information System (OAIS). </a:t>
                      </a:r>
                    </a:p>
                    <a:p>
                      <a:pPr algn="l" fontAlgn="t"/>
                      <a:endParaRPr lang="en-US" sz="1000" b="0" i="0" u="none" strike="noStrike" kern="1200" dirty="0">
                        <a:solidFill>
                          <a:srgbClr val="000000"/>
                        </a:solidFill>
                        <a:effectLst/>
                        <a:latin typeface="Calibri" panose="020F0502020204030204" pitchFamily="34" charset="0"/>
                        <a:ea typeface="+mn-ea"/>
                        <a:cs typeface="+mn-cs"/>
                      </a:endParaRP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Calibri" panose="020F0502020204030204" pitchFamily="34" charset="0"/>
                          <a:ea typeface="+mn-ea"/>
                          <a:cs typeface="+mn-cs"/>
                        </a:rPr>
                        <a:t>Audit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Calibri" panose="020F0502020204030204" pitchFamily="34" charset="0"/>
                          <a:ea typeface="+mn-ea"/>
                          <a:cs typeface="+mn-cs"/>
                        </a:rPr>
                        <a:t>BUPERS</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171450" lvl="0" indent="-171450" algn="l" defTabSz="914400" rtl="0" eaLnBrk="1" fontAlgn="t" latinLnBrk="0" hangingPunct="1">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90% increase in processing capacity</a:t>
                      </a:r>
                    </a:p>
                    <a:p>
                      <a:pPr marL="171450" lvl="0" indent="-171450" algn="l" defTabSz="914400" rtl="0" eaLnBrk="1" fontAlgn="t" latinLnBrk="0" hangingPunct="1">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Improved throughput of completed table updates</a:t>
                      </a:r>
                    </a:p>
                    <a:p>
                      <a:pPr marL="171450" lvl="0" indent="-171450" algn="l" defTabSz="914400" rtl="0" eaLnBrk="1" fontAlgn="t" latinLnBrk="0" hangingPunct="1">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Significant reduction and/or elimination of manual entry errors</a:t>
                      </a:r>
                    </a:p>
                    <a:p>
                      <a:pPr marL="171450" lvl="0" indent="-171450" algn="l" defTabSz="914400" rtl="0" eaLnBrk="1" fontAlgn="t" latinLnBrk="0" hangingPunct="1">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Increased auditability of all contract closed/de-obligated</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3263975"/>
                  </a:ext>
                </a:extLst>
              </a:tr>
              <a:tr h="563965">
                <a:tc>
                  <a:txBody>
                    <a:bodyPr/>
                    <a:lstStyle/>
                    <a:p>
                      <a:pPr algn="ctr" fontAlgn="t"/>
                      <a:r>
                        <a:rPr lang="en-US" sz="1050" b="1" i="0" u="none" strike="noStrike" dirty="0">
                          <a:solidFill>
                            <a:schemeClr val="bg1">
                              <a:lumMod val="95000"/>
                            </a:schemeClr>
                          </a:solidFill>
                          <a:effectLst/>
                          <a:latin typeface="+mj-lt"/>
                        </a:rPr>
                        <a:t>27</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Calibri" panose="020F0502020204030204" pitchFamily="34" charset="0"/>
                          <a:ea typeface="+mn-ea"/>
                          <a:cs typeface="+mn-cs"/>
                        </a:rPr>
                        <a:t>SMARTS Daily Reports </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000" b="0" i="0" u="none" strike="noStrike" kern="1200" dirty="0">
                          <a:solidFill>
                            <a:srgbClr val="000000"/>
                          </a:solidFill>
                          <a:effectLst/>
                          <a:latin typeface="Calibri" panose="020F0502020204030204" pitchFamily="34" charset="0"/>
                          <a:ea typeface="+mn-ea"/>
                          <a:cs typeface="+mn-cs"/>
                        </a:rPr>
                        <a:t>The automation daily report downloads reports from CFMS and SMARTS to use in the tracking, correction, and budgeting of funds for the entire BSO. Each report provides a different level of visibility of funds and can be tied to multiple accounting systems</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Calibri" panose="020F0502020204030204" pitchFamily="34" charset="0"/>
                          <a:ea typeface="+mn-ea"/>
                          <a:cs typeface="+mn-cs"/>
                        </a:rPr>
                        <a:t>Audit</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Calibri" panose="020F0502020204030204" pitchFamily="34" charset="0"/>
                          <a:ea typeface="+mn-ea"/>
                          <a:cs typeface="+mn-cs"/>
                        </a:rPr>
                        <a:t>FMB-7</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171450" lvl="0" indent="-171450" algn="l" defTabSz="914400" rtl="0" eaLnBrk="1" fontAlgn="t" latinLnBrk="0" hangingPunct="1">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40% increase in processing capacity</a:t>
                      </a:r>
                    </a:p>
                    <a:p>
                      <a:pPr marL="171450" lvl="0" indent="-171450" algn="l" defTabSz="914400" rtl="0" eaLnBrk="1" fontAlgn="t" latinLnBrk="0" hangingPunct="1">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Ability to download multiple reports for multiple FYs on a daily basis</a:t>
                      </a:r>
                    </a:p>
                    <a:p>
                      <a:pPr marL="171450" lvl="0" indent="-171450" algn="l" defTabSz="914400" rtl="0" eaLnBrk="1" fontAlgn="t" latinLnBrk="0" hangingPunct="1">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Provides key supporting documentation and data for audit reviews</a:t>
                      </a:r>
                    </a:p>
                    <a:p>
                      <a:pPr marL="171450" lvl="0" indent="-171450" algn="l" defTabSz="914400" rtl="0" eaLnBrk="1" fontAlgn="t" latinLnBrk="0" hangingPunct="1">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Supports budgeting of funds for FMB-7</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27919483"/>
                  </a:ext>
                </a:extLst>
              </a:tr>
              <a:tr h="704957">
                <a:tc>
                  <a:txBody>
                    <a:bodyPr/>
                    <a:lstStyle/>
                    <a:p>
                      <a:pPr algn="ctr" fontAlgn="t"/>
                      <a:r>
                        <a:rPr lang="en-US" sz="1050" b="1" i="0" u="none" strike="noStrike" dirty="0">
                          <a:solidFill>
                            <a:schemeClr val="bg1">
                              <a:lumMod val="95000"/>
                            </a:schemeClr>
                          </a:solidFill>
                          <a:effectLst/>
                          <a:latin typeface="+mj-lt"/>
                        </a:rPr>
                        <a:t>28</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Calibri" panose="020F0502020204030204" pitchFamily="34" charset="0"/>
                          <a:ea typeface="+mn-ea"/>
                          <a:cs typeface="+mn-cs"/>
                        </a:rPr>
                        <a:t>STARS-FL Contract De-obligation</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1" i="0" u="none" strike="noStrike" kern="1200" dirty="0">
                        <a:solidFill>
                          <a:srgbClr val="000000"/>
                        </a:solidFill>
                        <a:effectLst/>
                        <a:latin typeface="Calibri" panose="020F0502020204030204" pitchFamily="34" charset="0"/>
                        <a:ea typeface="+mn-ea"/>
                        <a:cs typeface="+mn-cs"/>
                      </a:endParaRP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Calibri" panose="020F0502020204030204" pitchFamily="34" charset="0"/>
                          <a:ea typeface="+mn-ea"/>
                          <a:cs typeface="+mn-cs"/>
                        </a:rPr>
                        <a:t>Bot to support the close out of and de-obligation of dormant contracts in STARS-FL which will result in time savings for contracting specialists, eliminate old obligations from the DARQ report, and enable DON’s effort in the consolation of General Ledger systems</a:t>
                      </a:r>
                    </a:p>
                    <a:p>
                      <a:pPr algn="l" fontAlgn="t"/>
                      <a:endParaRPr lang="en-US" sz="1000" b="0" i="0" u="none" strike="noStrike" kern="1200" dirty="0">
                        <a:solidFill>
                          <a:srgbClr val="000000"/>
                        </a:solidFill>
                        <a:effectLst/>
                        <a:latin typeface="Calibri" panose="020F0502020204030204" pitchFamily="34" charset="0"/>
                        <a:ea typeface="+mn-ea"/>
                        <a:cs typeface="+mn-cs"/>
                      </a:endParaRP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Calibri" panose="020F0502020204030204" pitchFamily="34" charset="0"/>
                          <a:ea typeface="+mn-ea"/>
                          <a:cs typeface="+mn-cs"/>
                        </a:rPr>
                        <a:t>Consolidated</a:t>
                      </a: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Calibri" panose="020F0502020204030204" pitchFamily="34" charset="0"/>
                          <a:ea typeface="+mn-ea"/>
                          <a:cs typeface="+mn-cs"/>
                        </a:rPr>
                        <a:t> Systems</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0000"/>
                        </a:solidFill>
                        <a:effectLst/>
                        <a:latin typeface="Calibri" panose="020F0502020204030204" pitchFamily="34" charset="0"/>
                        <a:ea typeface="+mn-ea"/>
                        <a:cs typeface="+mn-cs"/>
                      </a:endParaRP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Calibri" panose="020F0502020204030204" pitchFamily="34" charset="0"/>
                          <a:ea typeface="+mn-ea"/>
                          <a:cs typeface="+mn-cs"/>
                        </a:rPr>
                        <a:t>NAVSUP</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171450" lvl="0" indent="-171450" algn="l" defTabSz="914400" rtl="0" eaLnBrk="1" fontAlgn="t" latinLnBrk="0" hangingPunct="1">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97% increase in processing capacity </a:t>
                      </a:r>
                    </a:p>
                    <a:p>
                      <a:pPr marL="171450" lvl="0" indent="-171450" algn="l" defTabSz="914400" rtl="0" eaLnBrk="1" fontAlgn="t" latinLnBrk="0" hangingPunct="1">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Accelerate and improve the accuracy of the completion of over 8,000 contract closeouts through automating the STARS-FL data cleansing efforts across more than 10 Budget Submitting Offices (BSOs)</a:t>
                      </a:r>
                    </a:p>
                    <a:p>
                      <a:pPr marL="171450" lvl="0" indent="-171450" algn="l" defTabSz="914400" rtl="0" eaLnBrk="1" fontAlgn="t" latinLnBrk="0" hangingPunct="1">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Reduce manual error rate </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5715660"/>
                  </a:ext>
                </a:extLst>
              </a:tr>
              <a:tr h="0">
                <a:tc>
                  <a:txBody>
                    <a:bodyPr/>
                    <a:lstStyle/>
                    <a:p>
                      <a:pPr algn="ctr" fontAlgn="t"/>
                      <a:r>
                        <a:rPr lang="en-US" sz="1050" b="1" i="0" u="none" strike="noStrike" dirty="0">
                          <a:solidFill>
                            <a:schemeClr val="bg1">
                              <a:lumMod val="95000"/>
                            </a:schemeClr>
                          </a:solidFill>
                          <a:effectLst/>
                          <a:latin typeface="+mj-lt"/>
                        </a:rPr>
                        <a:t>29</a:t>
                      </a:r>
                    </a:p>
                  </a:txBody>
                  <a:tcPr marL="4572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Calibri" panose="020F0502020204030204" pitchFamily="34" charset="0"/>
                          <a:ea typeface="+mn-ea"/>
                          <a:cs typeface="+mn-cs"/>
                        </a:rPr>
                        <a:t>DDRS-B GF/WCF Report Download</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1" i="0" u="none" strike="noStrike" kern="1200" dirty="0">
                        <a:solidFill>
                          <a:srgbClr val="000000"/>
                        </a:solidFill>
                        <a:effectLst/>
                        <a:latin typeface="Calibri" panose="020F0502020204030204" pitchFamily="34" charset="0"/>
                        <a:ea typeface="+mn-ea"/>
                        <a:cs typeface="+mn-cs"/>
                      </a:endParaRP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t"/>
                      <a:r>
                        <a:rPr lang="en-US" sz="1000" b="0" i="0" u="none" strike="noStrike" kern="1200" dirty="0">
                          <a:solidFill>
                            <a:srgbClr val="000000"/>
                          </a:solidFill>
                          <a:effectLst/>
                          <a:latin typeface="Calibri" panose="020F0502020204030204" pitchFamily="34" charset="0"/>
                          <a:ea typeface="+mn-ea"/>
                          <a:cs typeface="+mn-cs"/>
                        </a:rPr>
                        <a:t>Bot to support the process for DDRS-B report pull on a quarterly basis. This process often requires staff to stay beyond normal working hours waiting for DDRS-B to load, in order maintain the reporting timeline. </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Calibri" panose="020F0502020204030204" pitchFamily="34" charset="0"/>
                          <a:ea typeface="+mn-ea"/>
                          <a:cs typeface="+mn-cs"/>
                        </a:rPr>
                        <a:t>Budgetary</a:t>
                      </a: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Calibri" panose="020F0502020204030204" pitchFamily="34" charset="0"/>
                          <a:ea typeface="+mn-ea"/>
                          <a:cs typeface="+mn-cs"/>
                        </a:rPr>
                        <a:t> Reform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0000"/>
                        </a:solidFill>
                        <a:effectLst/>
                        <a:latin typeface="Calibri" panose="020F0502020204030204" pitchFamily="34" charset="0"/>
                        <a:ea typeface="+mn-ea"/>
                        <a:cs typeface="+mn-cs"/>
                      </a:endParaRP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Calibri" panose="020F0502020204030204" pitchFamily="34" charset="0"/>
                          <a:ea typeface="+mn-ea"/>
                          <a:cs typeface="+mn-cs"/>
                        </a:rPr>
                        <a:t>FMO 4.1</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171450" lvl="0" indent="-171450">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91% increase in processing capacity </a:t>
                      </a:r>
                    </a:p>
                    <a:p>
                      <a:pPr marL="171450" lvl="0" indent="-171450">
                        <a:buFont typeface="Arial" panose="020B0604020202020204" pitchFamily="34" charset="0"/>
                        <a:buChar cha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Increased processing capacity downloading quarterly reports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Improved time saving which provides more opportunity focus on analysis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mn-cs"/>
                        </a:rPr>
                        <a:t>Reduced risk for manual errors when reconciling the reports </a:t>
                      </a:r>
                    </a:p>
                  </a:txBody>
                  <a:tcPr marL="4572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01555028"/>
                  </a:ext>
                </a:extLst>
              </a:tr>
            </a:tbl>
          </a:graphicData>
        </a:graphic>
      </p:graphicFrame>
      <p:sp>
        <p:nvSpPr>
          <p:cNvPr id="6" name="Title 5">
            <a:extLst>
              <a:ext uri="{FF2B5EF4-FFF2-40B4-BE49-F238E27FC236}">
                <a16:creationId xmlns:a16="http://schemas.microsoft.com/office/drawing/2014/main" id="{491C687E-280C-41AA-9D99-6C333D02733D}"/>
              </a:ext>
            </a:extLst>
          </p:cNvPr>
          <p:cNvSpPr>
            <a:spLocks noGrp="1"/>
          </p:cNvSpPr>
          <p:nvPr>
            <p:ph type="title"/>
          </p:nvPr>
        </p:nvSpPr>
        <p:spPr>
          <a:xfrm>
            <a:off x="273295" y="301972"/>
            <a:ext cx="10549581" cy="684506"/>
          </a:xfrm>
          <a:noFill/>
        </p:spPr>
        <p:txBody>
          <a:bodyPr/>
          <a:lstStyle/>
          <a:p>
            <a:r>
              <a:rPr lang="en-US" sz="1800" spc="-10" dirty="0">
                <a:solidFill>
                  <a:srgbClr val="002060"/>
                </a:solidFill>
              </a:rPr>
              <a:t>FM&amp;C deployed automations</a:t>
            </a:r>
            <a:r>
              <a:rPr lang="en-US" sz="1800" i="1" spc="-10" dirty="0">
                <a:solidFill>
                  <a:schemeClr val="accent1"/>
                </a:solidFill>
              </a:rPr>
              <a:t/>
            </a:r>
            <a:br>
              <a:rPr lang="en-US" sz="1800" i="1" spc="-10" dirty="0">
                <a:solidFill>
                  <a:schemeClr val="accent1"/>
                </a:solidFill>
              </a:rPr>
            </a:br>
            <a:endParaRPr lang="en-US" sz="1800" dirty="0"/>
          </a:p>
        </p:txBody>
      </p:sp>
    </p:spTree>
    <p:extLst>
      <p:ext uri="{BB962C8B-B14F-4D97-AF65-F5344CB8AC3E}">
        <p14:creationId xmlns:p14="http://schemas.microsoft.com/office/powerpoint/2010/main" val="2317001000"/>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Department of the Navy Goals</a:t>
            </a:r>
          </a:p>
          <a:p>
            <a:r>
              <a:rPr lang="en-US" dirty="0" smtClean="0"/>
              <a:t>FM Workforce Readiness</a:t>
            </a:r>
          </a:p>
          <a:p>
            <a:r>
              <a:rPr lang="en-US" dirty="0" smtClean="0"/>
              <a:t>Enhancing Our Value</a:t>
            </a:r>
          </a:p>
          <a:p>
            <a:r>
              <a:rPr lang="en-US" dirty="0" smtClean="0"/>
              <a:t>Data Analysis</a:t>
            </a:r>
          </a:p>
          <a:p>
            <a:r>
              <a:rPr lang="en-US" dirty="0" smtClean="0"/>
              <a:t>Examples of Obligation and Execution Data Analytics</a:t>
            </a:r>
          </a:p>
          <a:p>
            <a:r>
              <a:rPr lang="en-US" dirty="0" smtClean="0"/>
              <a:t>RPA Center of Excellence</a:t>
            </a:r>
          </a:p>
          <a:p>
            <a:r>
              <a:rPr lang="en-US" dirty="0" smtClean="0"/>
              <a:t>RPA Examples</a:t>
            </a:r>
          </a:p>
          <a:p>
            <a:r>
              <a:rPr lang="en-US" dirty="0" smtClean="0"/>
              <a:t>Return on Investment</a:t>
            </a:r>
          </a:p>
          <a:p>
            <a:r>
              <a:rPr lang="en-US" dirty="0" smtClean="0"/>
              <a:t>Question &amp; Answers</a:t>
            </a:r>
          </a:p>
          <a:p>
            <a:pPr marL="0" indent="0">
              <a:buNone/>
            </a:pPr>
            <a:endParaRPr lang="en-US" dirty="0"/>
          </a:p>
        </p:txBody>
      </p:sp>
    </p:spTree>
    <p:extLst>
      <p:ext uri="{BB962C8B-B14F-4D97-AF65-F5344CB8AC3E}">
        <p14:creationId xmlns:p14="http://schemas.microsoft.com/office/powerpoint/2010/main" val="333600601"/>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131334FC-08D5-4081-8850-2BF1DA150D92}"/>
              </a:ext>
            </a:extLst>
          </p:cNvPr>
          <p:cNvGraphicFramePr>
            <a:graphicFrameLocks noGrp="1"/>
          </p:cNvGraphicFramePr>
          <p:nvPr>
            <p:ph idx="1"/>
            <p:extLst>
              <p:ext uri="{D42A27DB-BD31-4B8C-83A1-F6EECF244321}">
                <p14:modId xmlns:p14="http://schemas.microsoft.com/office/powerpoint/2010/main" val="402676326"/>
              </p:ext>
            </p:extLst>
          </p:nvPr>
        </p:nvGraphicFramePr>
        <p:xfrm>
          <a:off x="457200" y="1343025"/>
          <a:ext cx="11272838" cy="5248275"/>
        </p:xfrm>
        <a:graphic>
          <a:graphicData uri="http://schemas.openxmlformats.org/drawingml/2006/table">
            <a:tbl>
              <a:tblPr firstRow="1" bandRow="1">
                <a:tableStyleId>{BC89EF96-8CEA-46FF-86C4-4CE0E7609802}</a:tableStyleId>
              </a:tblPr>
              <a:tblGrid>
                <a:gridCol w="11272838">
                  <a:extLst>
                    <a:ext uri="{9D8B030D-6E8A-4147-A177-3AD203B41FA5}">
                      <a16:colId xmlns:a16="http://schemas.microsoft.com/office/drawing/2014/main" val="177706081"/>
                    </a:ext>
                  </a:extLst>
                </a:gridCol>
              </a:tblGrid>
              <a:tr h="370840">
                <a:tc>
                  <a:txBody>
                    <a:bodyPr/>
                    <a:lstStyle/>
                    <a:p>
                      <a:pPr marL="86995">
                        <a:lnSpc>
                          <a:spcPct val="100000"/>
                        </a:lnSpc>
                        <a:spcBef>
                          <a:spcPts val="180"/>
                        </a:spcBef>
                      </a:pPr>
                      <a:r>
                        <a:rPr sz="2800" b="1" u="heavy" spc="-5" dirty="0">
                          <a:solidFill>
                            <a:srgbClr val="FFFFFF"/>
                          </a:solidFill>
                          <a:latin typeface="Calibri"/>
                          <a:cs typeface="Calibri"/>
                        </a:rPr>
                        <a:t>A</a:t>
                      </a:r>
                      <a:r>
                        <a:rPr sz="2800" spc="-5" dirty="0">
                          <a:solidFill>
                            <a:srgbClr val="FFFFFF"/>
                          </a:solidFill>
                          <a:latin typeface="Calibri"/>
                          <a:cs typeface="Calibri"/>
                        </a:rPr>
                        <a:t>UDIT</a:t>
                      </a:r>
                      <a:endParaRPr sz="2800" dirty="0">
                        <a:latin typeface="Calibri"/>
                        <a:cs typeface="Calibri"/>
                      </a:endParaRPr>
                    </a:p>
                  </a:txBody>
                  <a:tcPr marL="0" marR="0" marT="22860" marB="0">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818145360"/>
                  </a:ext>
                </a:extLst>
              </a:tr>
              <a:tr h="370840">
                <a:tc>
                  <a:txBody>
                    <a:bodyPr/>
                    <a:lstStyle/>
                    <a:p>
                      <a:pPr marL="86360" indent="0">
                        <a:lnSpc>
                          <a:spcPct val="100000"/>
                        </a:lnSpc>
                        <a:buFont typeface="Arial"/>
                        <a:buNone/>
                        <a:tabLst>
                          <a:tab pos="259715" algn="l"/>
                        </a:tabLst>
                      </a:pPr>
                      <a:r>
                        <a:rPr lang="en-US" sz="2800" spc="-10" dirty="0">
                          <a:latin typeface="Calibri"/>
                          <a:cs typeface="Calibri"/>
                        </a:rPr>
                        <a:t>Execute to the targeted auditability timeline</a:t>
                      </a:r>
                    </a:p>
                    <a:p>
                      <a:pPr marL="258445" indent="-172085">
                        <a:lnSpc>
                          <a:spcPct val="100000"/>
                        </a:lnSpc>
                        <a:buFont typeface="Arial"/>
                        <a:buChar char="•"/>
                        <a:tabLst>
                          <a:tab pos="259715" algn="l"/>
                        </a:tabLst>
                      </a:pPr>
                      <a:r>
                        <a:rPr lang="en-US" sz="2800" spc="-10" dirty="0">
                          <a:latin typeface="Calibri"/>
                          <a:cs typeface="Calibri"/>
                        </a:rPr>
                        <a:t>Prioritize and remediate findings</a:t>
                      </a:r>
                    </a:p>
                    <a:p>
                      <a:pPr marL="258445" indent="-172085">
                        <a:lnSpc>
                          <a:spcPct val="100000"/>
                        </a:lnSpc>
                        <a:buFont typeface="Arial"/>
                        <a:buChar char="•"/>
                        <a:tabLst>
                          <a:tab pos="259715" algn="l"/>
                        </a:tabLst>
                      </a:pPr>
                      <a:r>
                        <a:rPr lang="en-US" sz="2800" spc="-10" dirty="0">
                          <a:latin typeface="Calibri"/>
                          <a:cs typeface="Calibri"/>
                        </a:rPr>
                        <a:t>Strengthen internal controls</a:t>
                      </a:r>
                    </a:p>
                    <a:p>
                      <a:pPr marL="258445" indent="-172085">
                        <a:lnSpc>
                          <a:spcPct val="100000"/>
                        </a:lnSpc>
                        <a:buFont typeface="Arial"/>
                        <a:buChar char="•"/>
                        <a:tabLst>
                          <a:tab pos="259715" algn="l"/>
                        </a:tabLst>
                      </a:pPr>
                      <a:r>
                        <a:rPr lang="en-US" sz="2800" spc="-10" dirty="0">
                          <a:latin typeface="Calibri"/>
                          <a:cs typeface="Calibri"/>
                        </a:rPr>
                        <a:t>Produce compliant and accurate financial reports</a:t>
                      </a:r>
                    </a:p>
                  </a:txBody>
                  <a:tcPr marL="0" marR="0" marT="10160" marB="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85517035"/>
                  </a:ext>
                </a:extLst>
              </a:tr>
              <a:tr h="370840">
                <a:tc>
                  <a:txBody>
                    <a:bodyPr/>
                    <a:lstStyle/>
                    <a:p>
                      <a:pPr marL="82550">
                        <a:lnSpc>
                          <a:spcPct val="100000"/>
                        </a:lnSpc>
                        <a:spcBef>
                          <a:spcPts val="180"/>
                        </a:spcBef>
                      </a:pPr>
                      <a:r>
                        <a:rPr sz="2800" b="1" u="heavy" spc="-20" dirty="0">
                          <a:solidFill>
                            <a:srgbClr val="FFFFFF"/>
                          </a:solidFill>
                          <a:latin typeface="Calibri"/>
                          <a:cs typeface="Calibri"/>
                        </a:rPr>
                        <a:t>B</a:t>
                      </a:r>
                      <a:r>
                        <a:rPr sz="2800" spc="-20" dirty="0">
                          <a:solidFill>
                            <a:srgbClr val="FFFFFF"/>
                          </a:solidFill>
                          <a:latin typeface="Calibri"/>
                          <a:cs typeface="Calibri"/>
                        </a:rPr>
                        <a:t>UDGETARY</a:t>
                      </a:r>
                      <a:r>
                        <a:rPr sz="2800" spc="-110" dirty="0">
                          <a:solidFill>
                            <a:srgbClr val="FFFFFF"/>
                          </a:solidFill>
                          <a:latin typeface="Calibri"/>
                          <a:cs typeface="Calibri"/>
                        </a:rPr>
                        <a:t> </a:t>
                      </a:r>
                      <a:r>
                        <a:rPr sz="2800" dirty="0">
                          <a:solidFill>
                            <a:srgbClr val="FFFFFF"/>
                          </a:solidFill>
                          <a:latin typeface="Calibri"/>
                          <a:cs typeface="Calibri"/>
                        </a:rPr>
                        <a:t>REFORM</a:t>
                      </a:r>
                      <a:endParaRPr sz="2800" dirty="0">
                        <a:latin typeface="Calibri"/>
                        <a:cs typeface="Calibri"/>
                      </a:endParaRPr>
                    </a:p>
                  </a:txBody>
                  <a:tcPr marL="0" marR="0" marT="22860" marB="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620444060"/>
                  </a:ext>
                </a:extLst>
              </a:tr>
              <a:tr h="370840">
                <a:tc>
                  <a:txBody>
                    <a:bodyPr/>
                    <a:lstStyle/>
                    <a:p>
                      <a:pPr marL="82550">
                        <a:lnSpc>
                          <a:spcPct val="100000"/>
                        </a:lnSpc>
                        <a:spcBef>
                          <a:spcPts val="305"/>
                        </a:spcBef>
                      </a:pPr>
                      <a:r>
                        <a:rPr lang="en-US" sz="2800" spc="-10" dirty="0">
                          <a:latin typeface="Calibri"/>
                          <a:cs typeface="Calibri"/>
                        </a:rPr>
                        <a:t>Rigorously </a:t>
                      </a:r>
                      <a:r>
                        <a:rPr lang="en-US" sz="2800" spc="-20" dirty="0">
                          <a:latin typeface="Calibri"/>
                          <a:cs typeface="Calibri"/>
                        </a:rPr>
                        <a:t>execute </a:t>
                      </a:r>
                      <a:r>
                        <a:rPr lang="en-US" sz="2800" dirty="0">
                          <a:latin typeface="Calibri"/>
                          <a:cs typeface="Calibri"/>
                        </a:rPr>
                        <a:t>the </a:t>
                      </a:r>
                      <a:r>
                        <a:rPr lang="en-US" sz="2800" spc="-5" dirty="0">
                          <a:latin typeface="Calibri"/>
                          <a:cs typeface="Calibri"/>
                        </a:rPr>
                        <a:t>budget</a:t>
                      </a:r>
                      <a:endParaRPr lang="en-US" sz="2800" dirty="0">
                        <a:latin typeface="Calibri"/>
                        <a:cs typeface="Calibri"/>
                      </a:endParaRPr>
                    </a:p>
                    <a:p>
                      <a:pPr marL="255270" indent="-172720">
                        <a:lnSpc>
                          <a:spcPct val="100000"/>
                        </a:lnSpc>
                        <a:buFont typeface="Arial"/>
                        <a:buChar char="•"/>
                        <a:tabLst>
                          <a:tab pos="255904" algn="l"/>
                        </a:tabLst>
                      </a:pPr>
                      <a:r>
                        <a:rPr lang="en-US" sz="2800" spc="-15" dirty="0">
                          <a:latin typeface="Calibri"/>
                          <a:cs typeface="Calibri"/>
                        </a:rPr>
                        <a:t>Improve budget execution performance and transparency</a:t>
                      </a:r>
                    </a:p>
                    <a:p>
                      <a:pPr marL="255270" indent="-172720">
                        <a:lnSpc>
                          <a:spcPct val="100000"/>
                        </a:lnSpc>
                        <a:buFont typeface="Arial"/>
                        <a:buChar char="•"/>
                      </a:pPr>
                      <a:r>
                        <a:rPr lang="en-US" sz="2800" spc="-15" dirty="0">
                          <a:latin typeface="Calibri"/>
                          <a:cs typeface="Calibri"/>
                        </a:rPr>
                        <a:t>Increase responsiveness to dynamic operations </a:t>
                      </a:r>
                    </a:p>
                  </a:txBody>
                  <a:tcPr marL="0" marR="0" marT="38735" marB="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56154846"/>
                  </a:ext>
                </a:extLst>
              </a:tr>
              <a:tr h="370840">
                <a:tc>
                  <a:txBody>
                    <a:bodyPr/>
                    <a:lstStyle/>
                    <a:p>
                      <a:pPr marL="82550">
                        <a:lnSpc>
                          <a:spcPct val="100000"/>
                        </a:lnSpc>
                        <a:spcBef>
                          <a:spcPts val="180"/>
                        </a:spcBef>
                      </a:pPr>
                      <a:r>
                        <a:rPr sz="2800" b="1" u="heavy" spc="-15" dirty="0">
                          <a:solidFill>
                            <a:srgbClr val="FFFFFF"/>
                          </a:solidFill>
                          <a:latin typeface="Calibri"/>
                          <a:cs typeface="Calibri"/>
                        </a:rPr>
                        <a:t>C</a:t>
                      </a:r>
                      <a:r>
                        <a:rPr sz="2800" spc="-15" dirty="0">
                          <a:solidFill>
                            <a:srgbClr val="FFFFFF"/>
                          </a:solidFill>
                          <a:latin typeface="Calibri"/>
                          <a:cs typeface="Calibri"/>
                        </a:rPr>
                        <a:t>ONSOLIDATION </a:t>
                      </a:r>
                      <a:r>
                        <a:rPr sz="2800" dirty="0">
                          <a:solidFill>
                            <a:srgbClr val="FFFFFF"/>
                          </a:solidFill>
                          <a:latin typeface="Calibri"/>
                          <a:cs typeface="Calibri"/>
                        </a:rPr>
                        <a:t>OF</a:t>
                      </a:r>
                      <a:r>
                        <a:rPr sz="2800" spc="-80" dirty="0">
                          <a:solidFill>
                            <a:srgbClr val="FFFFFF"/>
                          </a:solidFill>
                          <a:latin typeface="Calibri"/>
                          <a:cs typeface="Calibri"/>
                        </a:rPr>
                        <a:t> </a:t>
                      </a:r>
                      <a:r>
                        <a:rPr sz="2800" spc="-10" dirty="0">
                          <a:solidFill>
                            <a:srgbClr val="FFFFFF"/>
                          </a:solidFill>
                          <a:latin typeface="Calibri"/>
                          <a:cs typeface="Calibri"/>
                        </a:rPr>
                        <a:t>SYSTEMS</a:t>
                      </a:r>
                      <a:endParaRPr sz="2800" dirty="0">
                        <a:latin typeface="Calibri"/>
                        <a:cs typeface="Calibri"/>
                      </a:endParaRPr>
                    </a:p>
                  </a:txBody>
                  <a:tcPr marL="0" marR="0" marT="22860" marB="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065959737"/>
                  </a:ext>
                </a:extLst>
              </a:tr>
              <a:tr h="370840">
                <a:tc>
                  <a:txBody>
                    <a:bodyPr/>
                    <a:lstStyle/>
                    <a:p>
                      <a:pPr marL="82550">
                        <a:lnSpc>
                          <a:spcPct val="100000"/>
                        </a:lnSpc>
                        <a:spcBef>
                          <a:spcPts val="80"/>
                        </a:spcBef>
                      </a:pPr>
                      <a:r>
                        <a:rPr sz="2800" spc="-10" dirty="0">
                          <a:latin typeface="Calibri"/>
                          <a:cs typeface="Calibri"/>
                        </a:rPr>
                        <a:t>Consolidate </a:t>
                      </a:r>
                      <a:r>
                        <a:rPr sz="2800" dirty="0">
                          <a:latin typeface="Calibri"/>
                          <a:cs typeface="Calibri"/>
                        </a:rPr>
                        <a:t>and </a:t>
                      </a:r>
                      <a:r>
                        <a:rPr sz="2800" spc="-5" dirty="0">
                          <a:latin typeface="Calibri"/>
                          <a:cs typeface="Calibri"/>
                        </a:rPr>
                        <a:t>reduce </a:t>
                      </a:r>
                      <a:r>
                        <a:rPr sz="2800" spc="-10" dirty="0">
                          <a:latin typeface="Calibri"/>
                          <a:cs typeface="Calibri"/>
                        </a:rPr>
                        <a:t>feeder </a:t>
                      </a:r>
                      <a:r>
                        <a:rPr sz="2800" dirty="0">
                          <a:latin typeface="Calibri"/>
                          <a:cs typeface="Calibri"/>
                        </a:rPr>
                        <a:t>and </a:t>
                      </a:r>
                      <a:r>
                        <a:rPr sz="2800" spc="-10" dirty="0">
                          <a:latin typeface="Calibri"/>
                          <a:cs typeface="Calibri"/>
                        </a:rPr>
                        <a:t>general </a:t>
                      </a:r>
                      <a:r>
                        <a:rPr sz="2800" spc="-5" dirty="0">
                          <a:latin typeface="Calibri"/>
                          <a:cs typeface="Calibri"/>
                        </a:rPr>
                        <a:t>ledger</a:t>
                      </a:r>
                      <a:r>
                        <a:rPr sz="2800" spc="25" dirty="0">
                          <a:latin typeface="Calibri"/>
                          <a:cs typeface="Calibri"/>
                        </a:rPr>
                        <a:t> </a:t>
                      </a:r>
                      <a:r>
                        <a:rPr sz="2800" spc="-20" dirty="0">
                          <a:latin typeface="Calibri"/>
                          <a:cs typeface="Calibri"/>
                        </a:rPr>
                        <a:t>systems</a:t>
                      </a:r>
                      <a:endParaRPr sz="2800" dirty="0">
                        <a:latin typeface="Calibri"/>
                        <a:cs typeface="Calibri"/>
                      </a:endParaRPr>
                    </a:p>
                    <a:p>
                      <a:pPr marL="255270" indent="-172720">
                        <a:lnSpc>
                          <a:spcPct val="100000"/>
                        </a:lnSpc>
                        <a:buFont typeface="Arial"/>
                        <a:buChar char="•"/>
                        <a:tabLst>
                          <a:tab pos="255904" algn="l"/>
                        </a:tabLst>
                      </a:pPr>
                      <a:r>
                        <a:rPr lang="en-US" sz="2800" spc="-10" dirty="0">
                          <a:latin typeface="Calibri"/>
                          <a:cs typeface="Calibri"/>
                        </a:rPr>
                        <a:t>Standardize</a:t>
                      </a:r>
                      <a:r>
                        <a:rPr sz="2800" spc="-10" dirty="0">
                          <a:latin typeface="Calibri"/>
                          <a:cs typeface="Calibri"/>
                        </a:rPr>
                        <a:t> Navy </a:t>
                      </a:r>
                      <a:r>
                        <a:rPr sz="2800" dirty="0">
                          <a:latin typeface="Calibri"/>
                          <a:cs typeface="Calibri"/>
                        </a:rPr>
                        <a:t>ERP </a:t>
                      </a:r>
                      <a:r>
                        <a:rPr sz="2800" spc="-10" dirty="0">
                          <a:latin typeface="Calibri"/>
                          <a:cs typeface="Calibri"/>
                        </a:rPr>
                        <a:t>processes</a:t>
                      </a:r>
                      <a:endParaRPr lang="en-US" sz="2800" spc="-10" dirty="0">
                        <a:latin typeface="Calibri"/>
                        <a:cs typeface="Calibri"/>
                      </a:endParaRPr>
                    </a:p>
                  </a:txBody>
                  <a:tcPr marL="0" marR="0" marT="10160" marB="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912355915"/>
                  </a:ext>
                </a:extLst>
              </a:tr>
            </a:tbl>
          </a:graphicData>
        </a:graphic>
      </p:graphicFrame>
      <p:sp>
        <p:nvSpPr>
          <p:cNvPr id="8" name="object 3">
            <a:extLst>
              <a:ext uri="{FF2B5EF4-FFF2-40B4-BE49-F238E27FC236}">
                <a16:creationId xmlns:a16="http://schemas.microsoft.com/office/drawing/2014/main" id="{A5502780-BFBA-44FA-B758-7C0BD5E6A4C5}"/>
              </a:ext>
            </a:extLst>
          </p:cNvPr>
          <p:cNvSpPr txBox="1">
            <a:spLocks noGrp="1"/>
          </p:cNvSpPr>
          <p:nvPr>
            <p:ph type="title"/>
          </p:nvPr>
        </p:nvSpPr>
        <p:spPr>
          <a:xfrm>
            <a:off x="457204" y="228600"/>
            <a:ext cx="7811814" cy="1090042"/>
          </a:xfrm>
          <a:prstGeom prst="rect">
            <a:avLst/>
          </a:prstGeom>
        </p:spPr>
        <p:txBody>
          <a:bodyPr vert="horz" wrap="square" lIns="0" tIns="0" rIns="0" bIns="0" rtlCol="0">
            <a:spAutoFit/>
          </a:bodyPr>
          <a:lstStyle/>
          <a:p>
            <a:pPr marL="12700">
              <a:lnSpc>
                <a:spcPts val="3275"/>
              </a:lnSpc>
            </a:pPr>
            <a:r>
              <a:rPr sz="3200" b="0" dirty="0"/>
              <a:t>DON Financial Management</a:t>
            </a:r>
            <a:r>
              <a:rPr sz="3200" b="0" spc="-40" dirty="0"/>
              <a:t> </a:t>
            </a:r>
            <a:r>
              <a:rPr sz="3200" b="0" spc="-5" dirty="0"/>
              <a:t>Transformation</a:t>
            </a:r>
          </a:p>
          <a:p>
            <a:pPr marL="12700">
              <a:lnSpc>
                <a:spcPts val="5195"/>
              </a:lnSpc>
            </a:pPr>
            <a:r>
              <a:rPr lang="en-US" dirty="0">
                <a:latin typeface="Agency FB"/>
                <a:cs typeface="Agency FB"/>
              </a:rPr>
              <a:t>Primary goals</a:t>
            </a:r>
            <a:endParaRPr sz="4800" dirty="0">
              <a:latin typeface="Agency FB"/>
              <a:cs typeface="Agency FB"/>
            </a:endParaRPr>
          </a:p>
        </p:txBody>
      </p:sp>
    </p:spTree>
    <p:extLst>
      <p:ext uri="{BB962C8B-B14F-4D97-AF65-F5344CB8AC3E}">
        <p14:creationId xmlns:p14="http://schemas.microsoft.com/office/powerpoint/2010/main" val="1014975661"/>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3E4D7949-2CA2-4C0A-93B6-53E36C2AC9F5}"/>
              </a:ext>
            </a:extLst>
          </p:cNvPr>
          <p:cNvSpPr txBox="1">
            <a:spLocks/>
          </p:cNvSpPr>
          <p:nvPr/>
        </p:nvSpPr>
        <p:spPr>
          <a:xfrm>
            <a:off x="228600" y="228600"/>
            <a:ext cx="9410187" cy="1090042"/>
          </a:xfrm>
          <a:prstGeom prst="rect">
            <a:avLst/>
          </a:prstGeom>
        </p:spPr>
        <p:txBody>
          <a:bodyPr vert="horz" wrap="square" lIns="0" tIns="0" rIns="0" bIns="0" rtlCol="0" anchor="t">
            <a:spAutoFit/>
          </a:bodyPr>
          <a:lstStyle>
            <a:lvl1pPr algn="l" rtl="0" eaLnBrk="0" fontAlgn="base" hangingPunct="0">
              <a:spcBef>
                <a:spcPct val="0"/>
              </a:spcBef>
              <a:spcAft>
                <a:spcPct val="0"/>
              </a:spcAft>
              <a:defRPr sz="4800" b="1" cap="all" baseline="0">
                <a:solidFill>
                  <a:srgbClr val="033975"/>
                </a:solidFill>
                <a:effectLst/>
                <a:latin typeface="Agency FB" panose="020B0503020202020204" pitchFamily="34" charset="0"/>
                <a:ea typeface="+mj-ea"/>
                <a:cs typeface="Times New Roman" panose="02020603050405020304" pitchFamily="18" charset="0"/>
              </a:defRPr>
            </a:lvl1pPr>
            <a:lvl2pPr algn="ctr"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5pPr>
            <a:lvl6pPr marL="457200" algn="ctr" rtl="0" eaLnBrk="0" fontAlgn="base" hangingPunct="0">
              <a:spcBef>
                <a:spcPct val="0"/>
              </a:spcBef>
              <a:spcAft>
                <a:spcPct val="0"/>
              </a:spcAft>
              <a:defRPr sz="3600">
                <a:solidFill>
                  <a:srgbClr val="183363"/>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3600">
                <a:solidFill>
                  <a:srgbClr val="183363"/>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3600">
                <a:solidFill>
                  <a:srgbClr val="183363"/>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3600">
                <a:solidFill>
                  <a:srgbClr val="183363"/>
                </a:solidFill>
                <a:effectLst>
                  <a:outerShdw blurRad="38100" dist="38100" dir="2700000" algn="tl">
                    <a:srgbClr val="C0C0C0"/>
                  </a:outerShdw>
                </a:effectLst>
                <a:latin typeface="Arial" charset="0"/>
              </a:defRPr>
            </a:lvl9pPr>
          </a:lstStyle>
          <a:p>
            <a:pPr marL="12700">
              <a:lnSpc>
                <a:spcPts val="3275"/>
              </a:lnSpc>
            </a:pPr>
            <a:r>
              <a:rPr lang="en-US" sz="3200" b="0" cap="none" dirty="0">
                <a:latin typeface="Agency FB"/>
                <a:cs typeface="Times New Roman"/>
              </a:rPr>
              <a:t>VISION FOR THE FUTURE OF FINANCIAL MANAGEMENT:</a:t>
            </a:r>
            <a:endParaRPr lang="fr-FR" sz="3200" b="0" kern="0" spc="-5" dirty="0">
              <a:latin typeface="Agency FB"/>
              <a:cs typeface="Times New Roman"/>
            </a:endParaRPr>
          </a:p>
          <a:p>
            <a:pPr marL="12700">
              <a:lnSpc>
                <a:spcPts val="5195"/>
              </a:lnSpc>
            </a:pPr>
            <a:r>
              <a:rPr lang="fr-FR" kern="0" dirty="0">
                <a:latin typeface="Agency FB"/>
                <a:cs typeface="Agency FB"/>
              </a:rPr>
              <a:t>FM Workforce Readiness</a:t>
            </a:r>
          </a:p>
        </p:txBody>
      </p:sp>
      <p:sp>
        <p:nvSpPr>
          <p:cNvPr id="4" name="Title 1">
            <a:extLst>
              <a:ext uri="{FF2B5EF4-FFF2-40B4-BE49-F238E27FC236}">
                <a16:creationId xmlns:a16="http://schemas.microsoft.com/office/drawing/2014/main" id="{555E3674-61BA-49C0-B958-9C4EFB81789E}"/>
              </a:ext>
            </a:extLst>
          </p:cNvPr>
          <p:cNvSpPr>
            <a:spLocks noGrp="1"/>
          </p:cNvSpPr>
          <p:nvPr/>
        </p:nvSpPr>
        <p:spPr>
          <a:xfrm>
            <a:off x="462102" y="1484653"/>
            <a:ext cx="10933350"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a:lstStyle>
          <a:p>
            <a:r>
              <a:rPr lang="en-US" dirty="0">
                <a:latin typeface="Calibri"/>
                <a:cs typeface="Calibri"/>
              </a:rPr>
              <a:t>Navy FM&amp;C's aims to drive value for BSO customers, staff, and managers by realigning to a target state focused on insights and analytics</a:t>
            </a:r>
          </a:p>
        </p:txBody>
      </p:sp>
      <p:sp>
        <p:nvSpPr>
          <p:cNvPr id="5" name="Rectangle 4">
            <a:extLst>
              <a:ext uri="{FF2B5EF4-FFF2-40B4-BE49-F238E27FC236}">
                <a16:creationId xmlns:a16="http://schemas.microsoft.com/office/drawing/2014/main" id="{D418C82A-471B-400A-9474-889B555F77AF}"/>
              </a:ext>
            </a:extLst>
          </p:cNvPr>
          <p:cNvSpPr/>
          <p:nvPr/>
        </p:nvSpPr>
        <p:spPr>
          <a:xfrm>
            <a:off x="7127018" y="2192835"/>
            <a:ext cx="4778091" cy="4431983"/>
          </a:xfrm>
          <a:prstGeom prst="rect">
            <a:avLst/>
          </a:prstGeom>
          <a:noFill/>
          <a:ln w="19050" cap="rnd" cmpd="sng" algn="ctr">
            <a:noFill/>
            <a:prstDash val="solid"/>
            <a:round/>
            <a:headEnd type="none" w="med" len="med"/>
            <a:tailEnd type="none" w="med" len="med"/>
          </a:ln>
          <a:effectLst/>
          <a:extLst>
            <a:ext uri="{91240B29-F687-4F45-9708-019B960494DF}">
              <a14:hiddenLine xmlns:a14="http://schemas.microsoft.com/office/drawing/2010/main" w="19050" cap="rnd" cmpd="sng" algn="ctr">
                <a:solidFill>
                  <a:srgbClr val="DC6E00"/>
                </a:solidFill>
                <a:prstDash val="solid"/>
                <a:round/>
                <a:headEnd type="none" w="med" len="med"/>
                <a:tailEnd type="none" w="med" len="med"/>
              </a14:hiddenLine>
            </a:ext>
          </a:extLst>
        </p:spPr>
        <p:txBody>
          <a:bodyPr wrap="square" lIns="9144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b="1" u="sng" kern="0" dirty="0">
                <a:solidFill>
                  <a:srgbClr val="1B416F"/>
                </a:solidFill>
                <a:latin typeface="Calibri"/>
                <a:cs typeface="Calibri"/>
              </a:rPr>
              <a:t>Resulting FM Workforce of the Future</a:t>
            </a:r>
          </a:p>
          <a:p>
            <a:pPr lvl="0">
              <a:defRPr/>
            </a:pPr>
            <a:r>
              <a:rPr lang="en-US" kern="0" dirty="0">
                <a:latin typeface="Calibri"/>
                <a:cs typeface="Calibri"/>
              </a:rPr>
              <a:t>Improved service levels offered to </a:t>
            </a:r>
            <a:r>
              <a:rPr lang="en-US" b="1" u="sng" kern="0" dirty="0">
                <a:solidFill>
                  <a:srgbClr val="1B416F"/>
                </a:solidFill>
                <a:latin typeface="Calibri"/>
                <a:cs typeface="Calibri"/>
              </a:rPr>
              <a:t>customers</a:t>
            </a:r>
            <a:r>
              <a:rPr lang="en-US" u="sng" kern="0" dirty="0">
                <a:solidFill>
                  <a:srgbClr val="1B416F"/>
                </a:solidFill>
                <a:latin typeface="Calibri"/>
                <a:cs typeface="Calibri"/>
              </a:rPr>
              <a:t> </a:t>
            </a:r>
            <a:r>
              <a:rPr lang="en-US" kern="0" dirty="0">
                <a:latin typeface="Calibri"/>
                <a:cs typeface="Calibri"/>
              </a:rPr>
              <a:t>by prioritizing the highest value add activities</a:t>
            </a:r>
          </a:p>
          <a:p>
            <a:pPr>
              <a:defRPr/>
            </a:pPr>
            <a:endParaRPr lang="en-US" kern="0" dirty="0">
              <a:latin typeface="Calibri"/>
              <a:cs typeface="Calibri"/>
            </a:endParaRPr>
          </a:p>
          <a:p>
            <a:pPr>
              <a:defRPr/>
            </a:pPr>
            <a:r>
              <a:rPr lang="en-US" kern="0" dirty="0">
                <a:latin typeface="Calibri"/>
                <a:cs typeface="Calibri"/>
              </a:rPr>
              <a:t>Enabled </a:t>
            </a:r>
            <a:r>
              <a:rPr lang="en-US" b="1" u="sng" kern="0" dirty="0">
                <a:solidFill>
                  <a:srgbClr val="1B416F"/>
                </a:solidFill>
                <a:latin typeface="Calibri"/>
                <a:cs typeface="Calibri"/>
              </a:rPr>
              <a:t>staff</a:t>
            </a:r>
            <a:r>
              <a:rPr lang="en-US" kern="0" dirty="0">
                <a:solidFill>
                  <a:srgbClr val="1B416F"/>
                </a:solidFill>
                <a:latin typeface="Calibri"/>
                <a:cs typeface="Calibri"/>
              </a:rPr>
              <a:t> </a:t>
            </a:r>
            <a:r>
              <a:rPr lang="en-US" kern="0" dirty="0">
                <a:solidFill>
                  <a:srgbClr val="000000"/>
                </a:solidFill>
                <a:latin typeface="Calibri"/>
                <a:cs typeface="Calibri"/>
              </a:rPr>
              <a:t>through standardized </a:t>
            </a:r>
            <a:r>
              <a:rPr lang="en-US" kern="0" dirty="0">
                <a:latin typeface="Calibri"/>
                <a:cs typeface="Calibri"/>
              </a:rPr>
              <a:t>reporting and accounting procedures and by performing  transactional activities through automation, AI, and shared services</a:t>
            </a:r>
          </a:p>
          <a:p>
            <a:pPr>
              <a:defRPr/>
            </a:pPr>
            <a:endParaRPr lang="en-US" kern="0" dirty="0">
              <a:latin typeface="Calibri"/>
              <a:cs typeface="Calibri"/>
            </a:endParaRPr>
          </a:p>
          <a:p>
            <a:pPr>
              <a:defRPr/>
            </a:pPr>
            <a:r>
              <a:rPr lang="en-US" kern="0" dirty="0">
                <a:latin typeface="Calibri"/>
                <a:cs typeface="Calibri"/>
              </a:rPr>
              <a:t>Empowered </a:t>
            </a:r>
            <a:r>
              <a:rPr lang="en-US" b="1" u="sng" kern="0" dirty="0">
                <a:solidFill>
                  <a:srgbClr val="1B416F"/>
                </a:solidFill>
                <a:latin typeface="Calibri"/>
                <a:cs typeface="Calibri"/>
              </a:rPr>
              <a:t>managers</a:t>
            </a:r>
            <a:r>
              <a:rPr lang="en-US" kern="0" dirty="0">
                <a:solidFill>
                  <a:srgbClr val="4182D0"/>
                </a:solidFill>
                <a:latin typeface="Calibri"/>
                <a:cs typeface="Calibri"/>
              </a:rPr>
              <a:t> </a:t>
            </a:r>
            <a:r>
              <a:rPr lang="en-US" kern="0" dirty="0">
                <a:latin typeface="Calibri"/>
                <a:cs typeface="Calibri"/>
              </a:rPr>
              <a:t>to focus on value-adding activities (e.g., budget formulation/execution, internal controls, financial analysis)</a:t>
            </a:r>
          </a:p>
          <a:p>
            <a:pPr>
              <a:defRPr/>
            </a:pPr>
            <a:endParaRPr lang="en-US" b="1" kern="0" dirty="0">
              <a:solidFill>
                <a:srgbClr val="1B416F"/>
              </a:solidFill>
              <a:latin typeface="Calibri"/>
              <a:cs typeface="Calibri"/>
            </a:endParaRPr>
          </a:p>
          <a:p>
            <a:pPr>
              <a:defRPr/>
            </a:pPr>
            <a:r>
              <a:rPr lang="en-US" b="1" u="sng" kern="0" dirty="0">
                <a:solidFill>
                  <a:srgbClr val="1B416F"/>
                </a:solidFill>
                <a:latin typeface="Calibri"/>
                <a:cs typeface="Calibri"/>
              </a:rPr>
              <a:t>FM&amp;C </a:t>
            </a:r>
            <a:r>
              <a:rPr lang="en-US" kern="0" dirty="0">
                <a:solidFill>
                  <a:srgbClr val="000000"/>
                </a:solidFill>
                <a:latin typeface="Calibri"/>
                <a:cs typeface="Calibri"/>
              </a:rPr>
              <a:t>to continue providing overarching vision and policy guidance in addition to support functions</a:t>
            </a:r>
            <a:endParaRPr lang="en-US" kern="0" dirty="0">
              <a:latin typeface="Calibri"/>
              <a:cs typeface="Calibri"/>
            </a:endParaRPr>
          </a:p>
        </p:txBody>
      </p:sp>
      <p:sp>
        <p:nvSpPr>
          <p:cNvPr id="6" name="Freeform 5">
            <a:extLst>
              <a:ext uri="{FF2B5EF4-FFF2-40B4-BE49-F238E27FC236}">
                <a16:creationId xmlns:a16="http://schemas.microsoft.com/office/drawing/2014/main" id="{5773CE0B-922C-4458-8B5C-1FC018413D4E}"/>
              </a:ext>
            </a:extLst>
          </p:cNvPr>
          <p:cNvSpPr>
            <a:spLocks noEditPoints="1"/>
          </p:cNvSpPr>
          <p:nvPr/>
        </p:nvSpPr>
        <p:spPr bwMode="auto">
          <a:xfrm>
            <a:off x="3999441" y="2458621"/>
            <a:ext cx="1114673" cy="1099920"/>
          </a:xfrm>
          <a:custGeom>
            <a:avLst/>
            <a:gdLst>
              <a:gd name="T0" fmla="*/ 816 w 822"/>
              <a:gd name="T1" fmla="*/ 362 h 808"/>
              <a:gd name="T2" fmla="*/ 758 w 822"/>
              <a:gd name="T3" fmla="*/ 327 h 808"/>
              <a:gd name="T4" fmla="*/ 736 w 822"/>
              <a:gd name="T5" fmla="*/ 261 h 808"/>
              <a:gd name="T6" fmla="*/ 701 w 822"/>
              <a:gd name="T7" fmla="*/ 196 h 808"/>
              <a:gd name="T8" fmla="*/ 714 w 822"/>
              <a:gd name="T9" fmla="*/ 130 h 808"/>
              <a:gd name="T10" fmla="*/ 575 w 822"/>
              <a:gd name="T11" fmla="*/ 28 h 808"/>
              <a:gd name="T12" fmla="*/ 515 w 822"/>
              <a:gd name="T13" fmla="*/ 62 h 808"/>
              <a:gd name="T14" fmla="*/ 384 w 822"/>
              <a:gd name="T15" fmla="*/ 47 h 808"/>
              <a:gd name="T16" fmla="*/ 333 w 822"/>
              <a:gd name="T17" fmla="*/ 0 h 808"/>
              <a:gd name="T18" fmla="*/ 249 w 822"/>
              <a:gd name="T19" fmla="*/ 26 h 808"/>
              <a:gd name="T20" fmla="*/ 173 w 822"/>
              <a:gd name="T21" fmla="*/ 69 h 808"/>
              <a:gd name="T22" fmla="*/ 173 w 822"/>
              <a:gd name="T23" fmla="*/ 140 h 808"/>
              <a:gd name="T24" fmla="*/ 92 w 822"/>
              <a:gd name="T25" fmla="*/ 246 h 808"/>
              <a:gd name="T26" fmla="*/ 27 w 822"/>
              <a:gd name="T27" fmla="*/ 267 h 808"/>
              <a:gd name="T28" fmla="*/ 4 w 822"/>
              <a:gd name="T29" fmla="*/ 441 h 808"/>
              <a:gd name="T30" fmla="*/ 62 w 822"/>
              <a:gd name="T31" fmla="*/ 475 h 808"/>
              <a:gd name="T32" fmla="*/ 85 w 822"/>
              <a:gd name="T33" fmla="*/ 546 h 808"/>
              <a:gd name="T34" fmla="*/ 118 w 822"/>
              <a:gd name="T35" fmla="*/ 607 h 808"/>
              <a:gd name="T36" fmla="*/ 102 w 822"/>
              <a:gd name="T37" fmla="*/ 673 h 808"/>
              <a:gd name="T38" fmla="*/ 237 w 822"/>
              <a:gd name="T39" fmla="*/ 777 h 808"/>
              <a:gd name="T40" fmla="*/ 295 w 822"/>
              <a:gd name="T41" fmla="*/ 743 h 808"/>
              <a:gd name="T42" fmla="*/ 442 w 822"/>
              <a:gd name="T43" fmla="*/ 762 h 808"/>
              <a:gd name="T44" fmla="*/ 493 w 822"/>
              <a:gd name="T45" fmla="*/ 808 h 808"/>
              <a:gd name="T46" fmla="*/ 572 w 822"/>
              <a:gd name="T47" fmla="*/ 783 h 808"/>
              <a:gd name="T48" fmla="*/ 646 w 822"/>
              <a:gd name="T49" fmla="*/ 741 h 808"/>
              <a:gd name="T50" fmla="*/ 646 w 822"/>
              <a:gd name="T51" fmla="*/ 673 h 808"/>
              <a:gd name="T52" fmla="*/ 734 w 822"/>
              <a:gd name="T53" fmla="*/ 552 h 808"/>
              <a:gd name="T54" fmla="*/ 797 w 822"/>
              <a:gd name="T55" fmla="*/ 532 h 808"/>
              <a:gd name="T56" fmla="*/ 816 w 822"/>
              <a:gd name="T57" fmla="*/ 362 h 808"/>
              <a:gd name="T58" fmla="*/ 482 w 822"/>
              <a:gd name="T59" fmla="*/ 569 h 808"/>
              <a:gd name="T60" fmla="*/ 247 w 822"/>
              <a:gd name="T61" fmla="*/ 475 h 808"/>
              <a:gd name="T62" fmla="*/ 339 w 822"/>
              <a:gd name="T63" fmla="*/ 239 h 808"/>
              <a:gd name="T64" fmla="*/ 573 w 822"/>
              <a:gd name="T65" fmla="*/ 333 h 808"/>
              <a:gd name="T66" fmla="*/ 482 w 822"/>
              <a:gd name="T67" fmla="*/ 56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2" h="808">
                <a:moveTo>
                  <a:pt x="816" y="362"/>
                </a:moveTo>
                <a:cubicBezTo>
                  <a:pt x="758" y="327"/>
                  <a:pt x="758" y="327"/>
                  <a:pt x="758" y="327"/>
                </a:cubicBezTo>
                <a:cubicBezTo>
                  <a:pt x="753" y="305"/>
                  <a:pt x="745" y="283"/>
                  <a:pt x="736" y="261"/>
                </a:cubicBezTo>
                <a:cubicBezTo>
                  <a:pt x="727" y="239"/>
                  <a:pt x="714" y="217"/>
                  <a:pt x="701" y="196"/>
                </a:cubicBezTo>
                <a:cubicBezTo>
                  <a:pt x="714" y="130"/>
                  <a:pt x="714" y="130"/>
                  <a:pt x="714" y="130"/>
                </a:cubicBezTo>
                <a:cubicBezTo>
                  <a:pt x="676" y="87"/>
                  <a:pt x="627" y="51"/>
                  <a:pt x="575" y="28"/>
                </a:cubicBezTo>
                <a:cubicBezTo>
                  <a:pt x="515" y="62"/>
                  <a:pt x="515" y="62"/>
                  <a:pt x="515" y="62"/>
                </a:cubicBezTo>
                <a:cubicBezTo>
                  <a:pt x="472" y="48"/>
                  <a:pt x="429" y="43"/>
                  <a:pt x="384" y="47"/>
                </a:cubicBezTo>
                <a:cubicBezTo>
                  <a:pt x="333" y="0"/>
                  <a:pt x="333" y="0"/>
                  <a:pt x="333" y="0"/>
                </a:cubicBezTo>
                <a:cubicBezTo>
                  <a:pt x="305" y="6"/>
                  <a:pt x="277" y="13"/>
                  <a:pt x="249" y="26"/>
                </a:cubicBezTo>
                <a:cubicBezTo>
                  <a:pt x="222" y="38"/>
                  <a:pt x="195" y="53"/>
                  <a:pt x="173" y="69"/>
                </a:cubicBezTo>
                <a:cubicBezTo>
                  <a:pt x="173" y="140"/>
                  <a:pt x="173" y="140"/>
                  <a:pt x="173" y="140"/>
                </a:cubicBezTo>
                <a:cubicBezTo>
                  <a:pt x="139" y="171"/>
                  <a:pt x="111" y="206"/>
                  <a:pt x="92" y="246"/>
                </a:cubicBezTo>
                <a:cubicBezTo>
                  <a:pt x="27" y="267"/>
                  <a:pt x="27" y="267"/>
                  <a:pt x="27" y="267"/>
                </a:cubicBezTo>
                <a:cubicBezTo>
                  <a:pt x="7" y="321"/>
                  <a:pt x="0" y="380"/>
                  <a:pt x="4" y="441"/>
                </a:cubicBezTo>
                <a:cubicBezTo>
                  <a:pt x="62" y="475"/>
                  <a:pt x="62" y="475"/>
                  <a:pt x="62" y="475"/>
                </a:cubicBezTo>
                <a:cubicBezTo>
                  <a:pt x="67" y="498"/>
                  <a:pt x="74" y="523"/>
                  <a:pt x="85" y="546"/>
                </a:cubicBezTo>
                <a:cubicBezTo>
                  <a:pt x="95" y="567"/>
                  <a:pt x="105" y="588"/>
                  <a:pt x="118" y="607"/>
                </a:cubicBezTo>
                <a:cubicBezTo>
                  <a:pt x="102" y="673"/>
                  <a:pt x="102" y="673"/>
                  <a:pt x="102" y="673"/>
                </a:cubicBezTo>
                <a:cubicBezTo>
                  <a:pt x="140" y="718"/>
                  <a:pt x="186" y="752"/>
                  <a:pt x="237" y="777"/>
                </a:cubicBezTo>
                <a:cubicBezTo>
                  <a:pt x="295" y="743"/>
                  <a:pt x="295" y="743"/>
                  <a:pt x="295" y="743"/>
                </a:cubicBezTo>
                <a:cubicBezTo>
                  <a:pt x="342" y="760"/>
                  <a:pt x="391" y="766"/>
                  <a:pt x="442" y="762"/>
                </a:cubicBezTo>
                <a:cubicBezTo>
                  <a:pt x="493" y="808"/>
                  <a:pt x="493" y="808"/>
                  <a:pt x="493" y="808"/>
                </a:cubicBezTo>
                <a:cubicBezTo>
                  <a:pt x="518" y="802"/>
                  <a:pt x="546" y="794"/>
                  <a:pt x="572" y="783"/>
                </a:cubicBezTo>
                <a:cubicBezTo>
                  <a:pt x="598" y="771"/>
                  <a:pt x="622" y="757"/>
                  <a:pt x="646" y="741"/>
                </a:cubicBezTo>
                <a:cubicBezTo>
                  <a:pt x="646" y="673"/>
                  <a:pt x="646" y="673"/>
                  <a:pt x="646" y="673"/>
                </a:cubicBezTo>
                <a:cubicBezTo>
                  <a:pt x="683" y="639"/>
                  <a:pt x="713" y="597"/>
                  <a:pt x="734" y="552"/>
                </a:cubicBezTo>
                <a:cubicBezTo>
                  <a:pt x="797" y="532"/>
                  <a:pt x="797" y="532"/>
                  <a:pt x="797" y="532"/>
                </a:cubicBezTo>
                <a:cubicBezTo>
                  <a:pt x="816" y="479"/>
                  <a:pt x="822" y="420"/>
                  <a:pt x="816" y="362"/>
                </a:cubicBezTo>
                <a:close/>
                <a:moveTo>
                  <a:pt x="482" y="569"/>
                </a:moveTo>
                <a:cubicBezTo>
                  <a:pt x="391" y="610"/>
                  <a:pt x="286" y="566"/>
                  <a:pt x="247" y="475"/>
                </a:cubicBezTo>
                <a:cubicBezTo>
                  <a:pt x="208" y="383"/>
                  <a:pt x="249" y="278"/>
                  <a:pt x="339" y="239"/>
                </a:cubicBezTo>
                <a:cubicBezTo>
                  <a:pt x="430" y="199"/>
                  <a:pt x="536" y="242"/>
                  <a:pt x="573" y="333"/>
                </a:cubicBezTo>
                <a:cubicBezTo>
                  <a:pt x="613" y="424"/>
                  <a:pt x="572" y="531"/>
                  <a:pt x="482" y="5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 name="Freeform 6">
            <a:extLst>
              <a:ext uri="{FF2B5EF4-FFF2-40B4-BE49-F238E27FC236}">
                <a16:creationId xmlns:a16="http://schemas.microsoft.com/office/drawing/2014/main" id="{45545437-5B3B-4666-B7D7-3E3067C0A23C}"/>
              </a:ext>
            </a:extLst>
          </p:cNvPr>
          <p:cNvSpPr>
            <a:spLocks noEditPoints="1"/>
          </p:cNvSpPr>
          <p:nvPr/>
        </p:nvSpPr>
        <p:spPr bwMode="auto">
          <a:xfrm>
            <a:off x="4673063" y="3032870"/>
            <a:ext cx="2235737" cy="2200994"/>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path>
            </a:pathLst>
          </a:custGeom>
          <a:solidFill>
            <a:srgbClr val="6E6F73"/>
          </a:solidFill>
          <a:ln w="9525" cap="flat" cmpd="sng" algn="ctr">
            <a:solidFill>
              <a:srgbClr val="6E6F73"/>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DC6E00"/>
              </a:solidFill>
            </a:endParaRPr>
          </a:p>
        </p:txBody>
      </p:sp>
      <p:sp>
        <p:nvSpPr>
          <p:cNvPr id="18" name="Oval 17">
            <a:extLst>
              <a:ext uri="{FF2B5EF4-FFF2-40B4-BE49-F238E27FC236}">
                <a16:creationId xmlns:a16="http://schemas.microsoft.com/office/drawing/2014/main" id="{BE2E6CDA-55DD-475A-98D0-8D531AAF86D9}"/>
              </a:ext>
            </a:extLst>
          </p:cNvPr>
          <p:cNvSpPr>
            <a:spLocks noChangeArrowheads="1"/>
          </p:cNvSpPr>
          <p:nvPr/>
        </p:nvSpPr>
        <p:spPr bwMode="auto">
          <a:xfrm>
            <a:off x="5478731" y="3841149"/>
            <a:ext cx="612307" cy="612307"/>
          </a:xfrm>
          <a:prstGeom prst="ellipse">
            <a:avLst/>
          </a:prstGeom>
          <a:solidFill>
            <a:srgbClr val="6E6F73"/>
          </a:solidFill>
          <a:ln w="9525" cap="flat" cmpd="sng" algn="ctr">
            <a:solidFill>
              <a:srgbClr val="6E6F73"/>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Freeform 8">
            <a:extLst>
              <a:ext uri="{FF2B5EF4-FFF2-40B4-BE49-F238E27FC236}">
                <a16:creationId xmlns:a16="http://schemas.microsoft.com/office/drawing/2014/main" id="{6915D131-34A4-4640-A796-14BD23225DD0}"/>
              </a:ext>
            </a:extLst>
          </p:cNvPr>
          <p:cNvSpPr>
            <a:spLocks noEditPoints="1"/>
          </p:cNvSpPr>
          <p:nvPr/>
        </p:nvSpPr>
        <p:spPr bwMode="auto">
          <a:xfrm>
            <a:off x="5090268" y="3452687"/>
            <a:ext cx="1397008" cy="1389230"/>
          </a:xfrm>
          <a:custGeom>
            <a:avLst/>
            <a:gdLst>
              <a:gd name="T0" fmla="*/ 425 w 851"/>
              <a:gd name="T1" fmla="*/ 851 h 851"/>
              <a:gd name="T2" fmla="*/ 0 w 851"/>
              <a:gd name="T3" fmla="*/ 426 h 851"/>
              <a:gd name="T4" fmla="*/ 425 w 851"/>
              <a:gd name="T5" fmla="*/ 0 h 851"/>
              <a:gd name="T6" fmla="*/ 851 w 851"/>
              <a:gd name="T7" fmla="*/ 426 h 851"/>
              <a:gd name="T8" fmla="*/ 425 w 851"/>
              <a:gd name="T9" fmla="*/ 851 h 851"/>
              <a:gd name="T10" fmla="*/ 425 w 851"/>
              <a:gd name="T11" fmla="*/ 44 h 851"/>
              <a:gd name="T12" fmla="*/ 44 w 851"/>
              <a:gd name="T13" fmla="*/ 426 h 851"/>
              <a:gd name="T14" fmla="*/ 425 w 851"/>
              <a:gd name="T15" fmla="*/ 807 h 851"/>
              <a:gd name="T16" fmla="*/ 807 w 851"/>
              <a:gd name="T17" fmla="*/ 426 h 851"/>
              <a:gd name="T18" fmla="*/ 425 w 851"/>
              <a:gd name="T19" fmla="*/ 44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1" h="851">
                <a:moveTo>
                  <a:pt x="425" y="851"/>
                </a:moveTo>
                <a:cubicBezTo>
                  <a:pt x="191" y="851"/>
                  <a:pt x="0" y="660"/>
                  <a:pt x="0" y="426"/>
                </a:cubicBezTo>
                <a:cubicBezTo>
                  <a:pt x="0" y="191"/>
                  <a:pt x="191" y="0"/>
                  <a:pt x="425" y="0"/>
                </a:cubicBezTo>
                <a:cubicBezTo>
                  <a:pt x="660" y="0"/>
                  <a:pt x="851" y="191"/>
                  <a:pt x="851" y="426"/>
                </a:cubicBezTo>
                <a:cubicBezTo>
                  <a:pt x="851" y="660"/>
                  <a:pt x="660" y="851"/>
                  <a:pt x="425" y="851"/>
                </a:cubicBezTo>
                <a:close/>
                <a:moveTo>
                  <a:pt x="425" y="44"/>
                </a:moveTo>
                <a:cubicBezTo>
                  <a:pt x="215" y="44"/>
                  <a:pt x="44" y="216"/>
                  <a:pt x="44" y="426"/>
                </a:cubicBezTo>
                <a:cubicBezTo>
                  <a:pt x="44" y="636"/>
                  <a:pt x="215" y="807"/>
                  <a:pt x="425" y="807"/>
                </a:cubicBezTo>
                <a:cubicBezTo>
                  <a:pt x="636" y="807"/>
                  <a:pt x="807" y="636"/>
                  <a:pt x="807" y="426"/>
                </a:cubicBezTo>
                <a:cubicBezTo>
                  <a:pt x="807" y="216"/>
                  <a:pt x="636" y="44"/>
                  <a:pt x="425" y="44"/>
                </a:cubicBezTo>
                <a:close/>
              </a:path>
            </a:pathLst>
          </a:custGeom>
          <a:solidFill>
            <a:srgbClr val="6E6F73"/>
          </a:solidFill>
          <a:ln w="9525" cap="flat" cmpd="sng" algn="ctr">
            <a:solidFill>
              <a:srgbClr val="6E6F73"/>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DC6E00"/>
              </a:solidFill>
            </a:endParaRPr>
          </a:p>
        </p:txBody>
      </p:sp>
      <p:sp>
        <p:nvSpPr>
          <p:cNvPr id="22" name="Freeform 5">
            <a:extLst>
              <a:ext uri="{FF2B5EF4-FFF2-40B4-BE49-F238E27FC236}">
                <a16:creationId xmlns:a16="http://schemas.microsoft.com/office/drawing/2014/main" id="{B9E13F27-B6CB-481A-8FD1-A94FD97AD0F5}"/>
              </a:ext>
            </a:extLst>
          </p:cNvPr>
          <p:cNvSpPr>
            <a:spLocks noEditPoints="1"/>
          </p:cNvSpPr>
          <p:nvPr/>
        </p:nvSpPr>
        <p:spPr bwMode="auto">
          <a:xfrm>
            <a:off x="3606081" y="3796316"/>
            <a:ext cx="1114673" cy="1099920"/>
          </a:xfrm>
          <a:custGeom>
            <a:avLst/>
            <a:gdLst>
              <a:gd name="T0" fmla="*/ 816 w 822"/>
              <a:gd name="T1" fmla="*/ 362 h 808"/>
              <a:gd name="T2" fmla="*/ 758 w 822"/>
              <a:gd name="T3" fmla="*/ 327 h 808"/>
              <a:gd name="T4" fmla="*/ 736 w 822"/>
              <a:gd name="T5" fmla="*/ 261 h 808"/>
              <a:gd name="T6" fmla="*/ 701 w 822"/>
              <a:gd name="T7" fmla="*/ 196 h 808"/>
              <a:gd name="T8" fmla="*/ 714 w 822"/>
              <a:gd name="T9" fmla="*/ 130 h 808"/>
              <a:gd name="T10" fmla="*/ 575 w 822"/>
              <a:gd name="T11" fmla="*/ 28 h 808"/>
              <a:gd name="T12" fmla="*/ 515 w 822"/>
              <a:gd name="T13" fmla="*/ 62 h 808"/>
              <a:gd name="T14" fmla="*/ 384 w 822"/>
              <a:gd name="T15" fmla="*/ 47 h 808"/>
              <a:gd name="T16" fmla="*/ 333 w 822"/>
              <a:gd name="T17" fmla="*/ 0 h 808"/>
              <a:gd name="T18" fmla="*/ 249 w 822"/>
              <a:gd name="T19" fmla="*/ 26 h 808"/>
              <a:gd name="T20" fmla="*/ 173 w 822"/>
              <a:gd name="T21" fmla="*/ 69 h 808"/>
              <a:gd name="T22" fmla="*/ 173 w 822"/>
              <a:gd name="T23" fmla="*/ 140 h 808"/>
              <a:gd name="T24" fmla="*/ 92 w 822"/>
              <a:gd name="T25" fmla="*/ 246 h 808"/>
              <a:gd name="T26" fmla="*/ 27 w 822"/>
              <a:gd name="T27" fmla="*/ 267 h 808"/>
              <a:gd name="T28" fmla="*/ 4 w 822"/>
              <a:gd name="T29" fmla="*/ 441 h 808"/>
              <a:gd name="T30" fmla="*/ 62 w 822"/>
              <a:gd name="T31" fmla="*/ 475 h 808"/>
              <a:gd name="T32" fmla="*/ 85 w 822"/>
              <a:gd name="T33" fmla="*/ 546 h 808"/>
              <a:gd name="T34" fmla="*/ 118 w 822"/>
              <a:gd name="T35" fmla="*/ 607 h 808"/>
              <a:gd name="T36" fmla="*/ 102 w 822"/>
              <a:gd name="T37" fmla="*/ 673 h 808"/>
              <a:gd name="T38" fmla="*/ 237 w 822"/>
              <a:gd name="T39" fmla="*/ 777 h 808"/>
              <a:gd name="T40" fmla="*/ 295 w 822"/>
              <a:gd name="T41" fmla="*/ 743 h 808"/>
              <a:gd name="T42" fmla="*/ 442 w 822"/>
              <a:gd name="T43" fmla="*/ 762 h 808"/>
              <a:gd name="T44" fmla="*/ 493 w 822"/>
              <a:gd name="T45" fmla="*/ 808 h 808"/>
              <a:gd name="T46" fmla="*/ 572 w 822"/>
              <a:gd name="T47" fmla="*/ 783 h 808"/>
              <a:gd name="T48" fmla="*/ 646 w 822"/>
              <a:gd name="T49" fmla="*/ 741 h 808"/>
              <a:gd name="T50" fmla="*/ 646 w 822"/>
              <a:gd name="T51" fmla="*/ 673 h 808"/>
              <a:gd name="T52" fmla="*/ 734 w 822"/>
              <a:gd name="T53" fmla="*/ 552 h 808"/>
              <a:gd name="T54" fmla="*/ 797 w 822"/>
              <a:gd name="T55" fmla="*/ 532 h 808"/>
              <a:gd name="T56" fmla="*/ 816 w 822"/>
              <a:gd name="T57" fmla="*/ 362 h 808"/>
              <a:gd name="T58" fmla="*/ 482 w 822"/>
              <a:gd name="T59" fmla="*/ 569 h 808"/>
              <a:gd name="T60" fmla="*/ 247 w 822"/>
              <a:gd name="T61" fmla="*/ 475 h 808"/>
              <a:gd name="T62" fmla="*/ 339 w 822"/>
              <a:gd name="T63" fmla="*/ 239 h 808"/>
              <a:gd name="T64" fmla="*/ 573 w 822"/>
              <a:gd name="T65" fmla="*/ 333 h 808"/>
              <a:gd name="T66" fmla="*/ 482 w 822"/>
              <a:gd name="T67" fmla="*/ 56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2" h="808">
                <a:moveTo>
                  <a:pt x="816" y="362"/>
                </a:moveTo>
                <a:cubicBezTo>
                  <a:pt x="758" y="327"/>
                  <a:pt x="758" y="327"/>
                  <a:pt x="758" y="327"/>
                </a:cubicBezTo>
                <a:cubicBezTo>
                  <a:pt x="753" y="305"/>
                  <a:pt x="745" y="283"/>
                  <a:pt x="736" y="261"/>
                </a:cubicBezTo>
                <a:cubicBezTo>
                  <a:pt x="727" y="239"/>
                  <a:pt x="714" y="217"/>
                  <a:pt x="701" y="196"/>
                </a:cubicBezTo>
                <a:cubicBezTo>
                  <a:pt x="714" y="130"/>
                  <a:pt x="714" y="130"/>
                  <a:pt x="714" y="130"/>
                </a:cubicBezTo>
                <a:cubicBezTo>
                  <a:pt x="676" y="87"/>
                  <a:pt x="627" y="51"/>
                  <a:pt x="575" y="28"/>
                </a:cubicBezTo>
                <a:cubicBezTo>
                  <a:pt x="515" y="62"/>
                  <a:pt x="515" y="62"/>
                  <a:pt x="515" y="62"/>
                </a:cubicBezTo>
                <a:cubicBezTo>
                  <a:pt x="472" y="48"/>
                  <a:pt x="429" y="43"/>
                  <a:pt x="384" y="47"/>
                </a:cubicBezTo>
                <a:cubicBezTo>
                  <a:pt x="333" y="0"/>
                  <a:pt x="333" y="0"/>
                  <a:pt x="333" y="0"/>
                </a:cubicBezTo>
                <a:cubicBezTo>
                  <a:pt x="305" y="6"/>
                  <a:pt x="277" y="13"/>
                  <a:pt x="249" y="26"/>
                </a:cubicBezTo>
                <a:cubicBezTo>
                  <a:pt x="222" y="38"/>
                  <a:pt x="195" y="53"/>
                  <a:pt x="173" y="69"/>
                </a:cubicBezTo>
                <a:cubicBezTo>
                  <a:pt x="173" y="140"/>
                  <a:pt x="173" y="140"/>
                  <a:pt x="173" y="140"/>
                </a:cubicBezTo>
                <a:cubicBezTo>
                  <a:pt x="139" y="171"/>
                  <a:pt x="111" y="206"/>
                  <a:pt x="92" y="246"/>
                </a:cubicBezTo>
                <a:cubicBezTo>
                  <a:pt x="27" y="267"/>
                  <a:pt x="27" y="267"/>
                  <a:pt x="27" y="267"/>
                </a:cubicBezTo>
                <a:cubicBezTo>
                  <a:pt x="7" y="321"/>
                  <a:pt x="0" y="380"/>
                  <a:pt x="4" y="441"/>
                </a:cubicBezTo>
                <a:cubicBezTo>
                  <a:pt x="62" y="475"/>
                  <a:pt x="62" y="475"/>
                  <a:pt x="62" y="475"/>
                </a:cubicBezTo>
                <a:cubicBezTo>
                  <a:pt x="67" y="498"/>
                  <a:pt x="74" y="523"/>
                  <a:pt x="85" y="546"/>
                </a:cubicBezTo>
                <a:cubicBezTo>
                  <a:pt x="95" y="567"/>
                  <a:pt x="105" y="588"/>
                  <a:pt x="118" y="607"/>
                </a:cubicBezTo>
                <a:cubicBezTo>
                  <a:pt x="102" y="673"/>
                  <a:pt x="102" y="673"/>
                  <a:pt x="102" y="673"/>
                </a:cubicBezTo>
                <a:cubicBezTo>
                  <a:pt x="140" y="718"/>
                  <a:pt x="186" y="752"/>
                  <a:pt x="237" y="777"/>
                </a:cubicBezTo>
                <a:cubicBezTo>
                  <a:pt x="295" y="743"/>
                  <a:pt x="295" y="743"/>
                  <a:pt x="295" y="743"/>
                </a:cubicBezTo>
                <a:cubicBezTo>
                  <a:pt x="342" y="760"/>
                  <a:pt x="391" y="766"/>
                  <a:pt x="442" y="762"/>
                </a:cubicBezTo>
                <a:cubicBezTo>
                  <a:pt x="493" y="808"/>
                  <a:pt x="493" y="808"/>
                  <a:pt x="493" y="808"/>
                </a:cubicBezTo>
                <a:cubicBezTo>
                  <a:pt x="518" y="802"/>
                  <a:pt x="546" y="794"/>
                  <a:pt x="572" y="783"/>
                </a:cubicBezTo>
                <a:cubicBezTo>
                  <a:pt x="598" y="771"/>
                  <a:pt x="622" y="757"/>
                  <a:pt x="646" y="741"/>
                </a:cubicBezTo>
                <a:cubicBezTo>
                  <a:pt x="646" y="673"/>
                  <a:pt x="646" y="673"/>
                  <a:pt x="646" y="673"/>
                </a:cubicBezTo>
                <a:cubicBezTo>
                  <a:pt x="683" y="639"/>
                  <a:pt x="713" y="597"/>
                  <a:pt x="734" y="552"/>
                </a:cubicBezTo>
                <a:cubicBezTo>
                  <a:pt x="797" y="532"/>
                  <a:pt x="797" y="532"/>
                  <a:pt x="797" y="532"/>
                </a:cubicBezTo>
                <a:cubicBezTo>
                  <a:pt x="816" y="479"/>
                  <a:pt x="822" y="420"/>
                  <a:pt x="816" y="362"/>
                </a:cubicBezTo>
                <a:close/>
                <a:moveTo>
                  <a:pt x="482" y="569"/>
                </a:moveTo>
                <a:cubicBezTo>
                  <a:pt x="391" y="610"/>
                  <a:pt x="286" y="566"/>
                  <a:pt x="247" y="475"/>
                </a:cubicBezTo>
                <a:cubicBezTo>
                  <a:pt x="208" y="383"/>
                  <a:pt x="249" y="278"/>
                  <a:pt x="339" y="239"/>
                </a:cubicBezTo>
                <a:cubicBezTo>
                  <a:pt x="430" y="199"/>
                  <a:pt x="536" y="242"/>
                  <a:pt x="573" y="333"/>
                </a:cubicBezTo>
                <a:cubicBezTo>
                  <a:pt x="613" y="424"/>
                  <a:pt x="572" y="531"/>
                  <a:pt x="482" y="569"/>
                </a:cubicBezTo>
                <a:close/>
              </a:path>
            </a:pathLst>
          </a:custGeom>
          <a:solidFill>
            <a:srgbClr val="DC6E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4" name="Freeform 5">
            <a:extLst>
              <a:ext uri="{FF2B5EF4-FFF2-40B4-BE49-F238E27FC236}">
                <a16:creationId xmlns:a16="http://schemas.microsoft.com/office/drawing/2014/main" id="{4AB6D4F0-76B5-4E4E-820E-0F4967E8910B}"/>
              </a:ext>
            </a:extLst>
          </p:cNvPr>
          <p:cNvSpPr>
            <a:spLocks noEditPoints="1"/>
          </p:cNvSpPr>
          <p:nvPr/>
        </p:nvSpPr>
        <p:spPr bwMode="auto">
          <a:xfrm rot="20738424">
            <a:off x="4338701" y="4952922"/>
            <a:ext cx="1114673" cy="1099920"/>
          </a:xfrm>
          <a:custGeom>
            <a:avLst/>
            <a:gdLst>
              <a:gd name="T0" fmla="*/ 816 w 822"/>
              <a:gd name="T1" fmla="*/ 362 h 808"/>
              <a:gd name="T2" fmla="*/ 758 w 822"/>
              <a:gd name="T3" fmla="*/ 327 h 808"/>
              <a:gd name="T4" fmla="*/ 736 w 822"/>
              <a:gd name="T5" fmla="*/ 261 h 808"/>
              <a:gd name="T6" fmla="*/ 701 w 822"/>
              <a:gd name="T7" fmla="*/ 196 h 808"/>
              <a:gd name="T8" fmla="*/ 714 w 822"/>
              <a:gd name="T9" fmla="*/ 130 h 808"/>
              <a:gd name="T10" fmla="*/ 575 w 822"/>
              <a:gd name="T11" fmla="*/ 28 h 808"/>
              <a:gd name="T12" fmla="*/ 515 w 822"/>
              <a:gd name="T13" fmla="*/ 62 h 808"/>
              <a:gd name="T14" fmla="*/ 384 w 822"/>
              <a:gd name="T15" fmla="*/ 47 h 808"/>
              <a:gd name="T16" fmla="*/ 333 w 822"/>
              <a:gd name="T17" fmla="*/ 0 h 808"/>
              <a:gd name="T18" fmla="*/ 249 w 822"/>
              <a:gd name="T19" fmla="*/ 26 h 808"/>
              <a:gd name="T20" fmla="*/ 173 w 822"/>
              <a:gd name="T21" fmla="*/ 69 h 808"/>
              <a:gd name="T22" fmla="*/ 173 w 822"/>
              <a:gd name="T23" fmla="*/ 140 h 808"/>
              <a:gd name="T24" fmla="*/ 92 w 822"/>
              <a:gd name="T25" fmla="*/ 246 h 808"/>
              <a:gd name="T26" fmla="*/ 27 w 822"/>
              <a:gd name="T27" fmla="*/ 267 h 808"/>
              <a:gd name="T28" fmla="*/ 4 w 822"/>
              <a:gd name="T29" fmla="*/ 441 h 808"/>
              <a:gd name="T30" fmla="*/ 62 w 822"/>
              <a:gd name="T31" fmla="*/ 475 h 808"/>
              <a:gd name="T32" fmla="*/ 85 w 822"/>
              <a:gd name="T33" fmla="*/ 546 h 808"/>
              <a:gd name="T34" fmla="*/ 118 w 822"/>
              <a:gd name="T35" fmla="*/ 607 h 808"/>
              <a:gd name="T36" fmla="*/ 102 w 822"/>
              <a:gd name="T37" fmla="*/ 673 h 808"/>
              <a:gd name="T38" fmla="*/ 237 w 822"/>
              <a:gd name="T39" fmla="*/ 777 h 808"/>
              <a:gd name="T40" fmla="*/ 295 w 822"/>
              <a:gd name="T41" fmla="*/ 743 h 808"/>
              <a:gd name="T42" fmla="*/ 442 w 822"/>
              <a:gd name="T43" fmla="*/ 762 h 808"/>
              <a:gd name="T44" fmla="*/ 493 w 822"/>
              <a:gd name="T45" fmla="*/ 808 h 808"/>
              <a:gd name="T46" fmla="*/ 572 w 822"/>
              <a:gd name="T47" fmla="*/ 783 h 808"/>
              <a:gd name="T48" fmla="*/ 646 w 822"/>
              <a:gd name="T49" fmla="*/ 741 h 808"/>
              <a:gd name="T50" fmla="*/ 646 w 822"/>
              <a:gd name="T51" fmla="*/ 673 h 808"/>
              <a:gd name="T52" fmla="*/ 734 w 822"/>
              <a:gd name="T53" fmla="*/ 552 h 808"/>
              <a:gd name="T54" fmla="*/ 797 w 822"/>
              <a:gd name="T55" fmla="*/ 532 h 808"/>
              <a:gd name="T56" fmla="*/ 816 w 822"/>
              <a:gd name="T57" fmla="*/ 362 h 808"/>
              <a:gd name="T58" fmla="*/ 482 w 822"/>
              <a:gd name="T59" fmla="*/ 569 h 808"/>
              <a:gd name="T60" fmla="*/ 247 w 822"/>
              <a:gd name="T61" fmla="*/ 475 h 808"/>
              <a:gd name="T62" fmla="*/ 339 w 822"/>
              <a:gd name="T63" fmla="*/ 239 h 808"/>
              <a:gd name="T64" fmla="*/ 573 w 822"/>
              <a:gd name="T65" fmla="*/ 333 h 808"/>
              <a:gd name="T66" fmla="*/ 482 w 822"/>
              <a:gd name="T67" fmla="*/ 56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2" h="808">
                <a:moveTo>
                  <a:pt x="816" y="362"/>
                </a:moveTo>
                <a:cubicBezTo>
                  <a:pt x="758" y="327"/>
                  <a:pt x="758" y="327"/>
                  <a:pt x="758" y="327"/>
                </a:cubicBezTo>
                <a:cubicBezTo>
                  <a:pt x="753" y="305"/>
                  <a:pt x="745" y="283"/>
                  <a:pt x="736" y="261"/>
                </a:cubicBezTo>
                <a:cubicBezTo>
                  <a:pt x="727" y="239"/>
                  <a:pt x="714" y="217"/>
                  <a:pt x="701" y="196"/>
                </a:cubicBezTo>
                <a:cubicBezTo>
                  <a:pt x="714" y="130"/>
                  <a:pt x="714" y="130"/>
                  <a:pt x="714" y="130"/>
                </a:cubicBezTo>
                <a:cubicBezTo>
                  <a:pt x="676" y="87"/>
                  <a:pt x="627" y="51"/>
                  <a:pt x="575" y="28"/>
                </a:cubicBezTo>
                <a:cubicBezTo>
                  <a:pt x="515" y="62"/>
                  <a:pt x="515" y="62"/>
                  <a:pt x="515" y="62"/>
                </a:cubicBezTo>
                <a:cubicBezTo>
                  <a:pt x="472" y="48"/>
                  <a:pt x="429" y="43"/>
                  <a:pt x="384" y="47"/>
                </a:cubicBezTo>
                <a:cubicBezTo>
                  <a:pt x="333" y="0"/>
                  <a:pt x="333" y="0"/>
                  <a:pt x="333" y="0"/>
                </a:cubicBezTo>
                <a:cubicBezTo>
                  <a:pt x="305" y="6"/>
                  <a:pt x="277" y="13"/>
                  <a:pt x="249" y="26"/>
                </a:cubicBezTo>
                <a:cubicBezTo>
                  <a:pt x="222" y="38"/>
                  <a:pt x="195" y="53"/>
                  <a:pt x="173" y="69"/>
                </a:cubicBezTo>
                <a:cubicBezTo>
                  <a:pt x="173" y="140"/>
                  <a:pt x="173" y="140"/>
                  <a:pt x="173" y="140"/>
                </a:cubicBezTo>
                <a:cubicBezTo>
                  <a:pt x="139" y="171"/>
                  <a:pt x="111" y="206"/>
                  <a:pt x="92" y="246"/>
                </a:cubicBezTo>
                <a:cubicBezTo>
                  <a:pt x="27" y="267"/>
                  <a:pt x="27" y="267"/>
                  <a:pt x="27" y="267"/>
                </a:cubicBezTo>
                <a:cubicBezTo>
                  <a:pt x="7" y="321"/>
                  <a:pt x="0" y="380"/>
                  <a:pt x="4" y="441"/>
                </a:cubicBezTo>
                <a:cubicBezTo>
                  <a:pt x="62" y="475"/>
                  <a:pt x="62" y="475"/>
                  <a:pt x="62" y="475"/>
                </a:cubicBezTo>
                <a:cubicBezTo>
                  <a:pt x="67" y="498"/>
                  <a:pt x="74" y="523"/>
                  <a:pt x="85" y="546"/>
                </a:cubicBezTo>
                <a:cubicBezTo>
                  <a:pt x="95" y="567"/>
                  <a:pt x="105" y="588"/>
                  <a:pt x="118" y="607"/>
                </a:cubicBezTo>
                <a:cubicBezTo>
                  <a:pt x="102" y="673"/>
                  <a:pt x="102" y="673"/>
                  <a:pt x="102" y="673"/>
                </a:cubicBezTo>
                <a:cubicBezTo>
                  <a:pt x="140" y="718"/>
                  <a:pt x="186" y="752"/>
                  <a:pt x="237" y="777"/>
                </a:cubicBezTo>
                <a:cubicBezTo>
                  <a:pt x="295" y="743"/>
                  <a:pt x="295" y="743"/>
                  <a:pt x="295" y="743"/>
                </a:cubicBezTo>
                <a:cubicBezTo>
                  <a:pt x="342" y="760"/>
                  <a:pt x="391" y="766"/>
                  <a:pt x="442" y="762"/>
                </a:cubicBezTo>
                <a:cubicBezTo>
                  <a:pt x="493" y="808"/>
                  <a:pt x="493" y="808"/>
                  <a:pt x="493" y="808"/>
                </a:cubicBezTo>
                <a:cubicBezTo>
                  <a:pt x="518" y="802"/>
                  <a:pt x="546" y="794"/>
                  <a:pt x="572" y="783"/>
                </a:cubicBezTo>
                <a:cubicBezTo>
                  <a:pt x="598" y="771"/>
                  <a:pt x="622" y="757"/>
                  <a:pt x="646" y="741"/>
                </a:cubicBezTo>
                <a:cubicBezTo>
                  <a:pt x="646" y="673"/>
                  <a:pt x="646" y="673"/>
                  <a:pt x="646" y="673"/>
                </a:cubicBezTo>
                <a:cubicBezTo>
                  <a:pt x="683" y="639"/>
                  <a:pt x="713" y="597"/>
                  <a:pt x="734" y="552"/>
                </a:cubicBezTo>
                <a:cubicBezTo>
                  <a:pt x="797" y="532"/>
                  <a:pt x="797" y="532"/>
                  <a:pt x="797" y="532"/>
                </a:cubicBezTo>
                <a:cubicBezTo>
                  <a:pt x="816" y="479"/>
                  <a:pt x="822" y="420"/>
                  <a:pt x="816" y="362"/>
                </a:cubicBezTo>
                <a:close/>
                <a:moveTo>
                  <a:pt x="482" y="569"/>
                </a:moveTo>
                <a:cubicBezTo>
                  <a:pt x="391" y="610"/>
                  <a:pt x="286" y="566"/>
                  <a:pt x="247" y="475"/>
                </a:cubicBezTo>
                <a:cubicBezTo>
                  <a:pt x="208" y="383"/>
                  <a:pt x="249" y="278"/>
                  <a:pt x="339" y="239"/>
                </a:cubicBezTo>
                <a:cubicBezTo>
                  <a:pt x="430" y="199"/>
                  <a:pt x="536" y="242"/>
                  <a:pt x="573" y="333"/>
                </a:cubicBezTo>
                <a:cubicBezTo>
                  <a:pt x="613" y="424"/>
                  <a:pt x="572" y="531"/>
                  <a:pt x="482" y="569"/>
                </a:cubicBezTo>
                <a:close/>
              </a:path>
            </a:pathLst>
          </a:custGeom>
          <a:solidFill>
            <a:srgbClr val="4182D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6" name="TextBox 9">
            <a:extLst>
              <a:ext uri="{FF2B5EF4-FFF2-40B4-BE49-F238E27FC236}">
                <a16:creationId xmlns:a16="http://schemas.microsoft.com/office/drawing/2014/main" id="{6BFA6246-99B8-43E7-94DD-4E5E7ADFD74C}"/>
              </a:ext>
            </a:extLst>
          </p:cNvPr>
          <p:cNvSpPr txBox="1"/>
          <p:nvPr/>
        </p:nvSpPr>
        <p:spPr>
          <a:xfrm>
            <a:off x="1507098" y="2458621"/>
            <a:ext cx="2509521" cy="76344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b="1" dirty="0">
                <a:solidFill>
                  <a:srgbClr val="1B416F"/>
                </a:solidFill>
                <a:latin typeface="Calibri"/>
                <a:cs typeface="Calibri"/>
              </a:rPr>
              <a:t>Optimize systems </a:t>
            </a:r>
            <a:r>
              <a:rPr lang="en-US" b="1" dirty="0">
                <a:solidFill>
                  <a:srgbClr val="575757"/>
                </a:solidFill>
                <a:latin typeface="Calibri"/>
                <a:cs typeface="Calibri"/>
              </a:rPr>
              <a:t>by modernizing tools and leveraging technology</a:t>
            </a:r>
          </a:p>
        </p:txBody>
      </p:sp>
      <p:sp>
        <p:nvSpPr>
          <p:cNvPr id="28" name="TextBox 10">
            <a:extLst>
              <a:ext uri="{FF2B5EF4-FFF2-40B4-BE49-F238E27FC236}">
                <a16:creationId xmlns:a16="http://schemas.microsoft.com/office/drawing/2014/main" id="{8C1CD362-CDA7-4A31-9DCF-CFB95A0A0528}"/>
              </a:ext>
            </a:extLst>
          </p:cNvPr>
          <p:cNvSpPr txBox="1"/>
          <p:nvPr/>
        </p:nvSpPr>
        <p:spPr>
          <a:xfrm>
            <a:off x="365760" y="3964553"/>
            <a:ext cx="3172385" cy="76344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b="1" dirty="0">
                <a:solidFill>
                  <a:srgbClr val="DC6E00"/>
                </a:solidFill>
                <a:latin typeface="Calibri"/>
                <a:cs typeface="Calibri"/>
              </a:rPr>
              <a:t>Enhance processes </a:t>
            </a:r>
            <a:r>
              <a:rPr lang="en-US" b="1" dirty="0">
                <a:solidFill>
                  <a:srgbClr val="575757"/>
                </a:solidFill>
                <a:latin typeface="Calibri"/>
                <a:cs typeface="Calibri"/>
              </a:rPr>
              <a:t>by standardization, reducing duplication, and improving auditability </a:t>
            </a:r>
          </a:p>
        </p:txBody>
      </p:sp>
      <p:sp>
        <p:nvSpPr>
          <p:cNvPr id="30" name="TextBox 11">
            <a:extLst>
              <a:ext uri="{FF2B5EF4-FFF2-40B4-BE49-F238E27FC236}">
                <a16:creationId xmlns:a16="http://schemas.microsoft.com/office/drawing/2014/main" id="{7C483D8C-83F2-4177-8BBA-381687CD6CB9}"/>
              </a:ext>
            </a:extLst>
          </p:cNvPr>
          <p:cNvSpPr txBox="1"/>
          <p:nvPr/>
        </p:nvSpPr>
        <p:spPr>
          <a:xfrm>
            <a:off x="1425819" y="5489967"/>
            <a:ext cx="2882726" cy="76344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b="1" dirty="0">
                <a:solidFill>
                  <a:srgbClr val="4182D0"/>
                </a:solidFill>
                <a:latin typeface="Calibri"/>
                <a:cs typeface="Calibri"/>
              </a:rPr>
              <a:t>Invest in workforce </a:t>
            </a:r>
            <a:r>
              <a:rPr lang="en-US" b="1" dirty="0">
                <a:solidFill>
                  <a:srgbClr val="575757"/>
                </a:solidFill>
                <a:latin typeface="Calibri"/>
                <a:cs typeface="Calibri"/>
              </a:rPr>
              <a:t>through upskilling and "CFO of the Future" best practices</a:t>
            </a:r>
          </a:p>
        </p:txBody>
      </p:sp>
    </p:spTree>
    <p:extLst>
      <p:ext uri="{BB962C8B-B14F-4D97-AF65-F5344CB8AC3E}">
        <p14:creationId xmlns:p14="http://schemas.microsoft.com/office/powerpoint/2010/main" val="2228581798"/>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36A89C-61F0-4D37-AB65-42054BE9F18B}"/>
              </a:ext>
            </a:extLst>
          </p:cNvPr>
          <p:cNvSpPr/>
          <p:nvPr/>
        </p:nvSpPr>
        <p:spPr bwMode="gray">
          <a:xfrm>
            <a:off x="6766551" y="1353902"/>
            <a:ext cx="4984874" cy="1323439"/>
          </a:xfrm>
          <a:prstGeom prst="rect">
            <a:avLst/>
          </a:prstGeom>
          <a:noFill/>
          <a:ln w="19050" algn="ctr">
            <a:noFill/>
            <a:miter lim="800000"/>
            <a:headEnd/>
            <a:tailEnd/>
          </a:ln>
        </p:spPr>
        <p:txBody>
          <a:bodyPr wrap="square" lIns="88900" tIns="91440" rIns="88900" bIns="91440" rtlCol="0" anchor="ctr">
            <a:spAutoFit/>
          </a:bodyPr>
          <a:lstStyle/>
          <a:p>
            <a:pPr fontAlgn="auto">
              <a:spcBef>
                <a:spcPts val="600"/>
              </a:spcBef>
              <a:spcAft>
                <a:spcPts val="0"/>
              </a:spcAft>
              <a:defRPr/>
            </a:pPr>
            <a:r>
              <a:rPr lang="en-US" sz="2400" b="1" dirty="0">
                <a:solidFill>
                  <a:srgbClr val="000000"/>
                </a:solidFill>
                <a:latin typeface="Calibri" panose="020F0502020204030204" pitchFamily="34" charset="0"/>
                <a:cs typeface="Calibri" panose="020F0502020204030204" pitchFamily="34" charset="0"/>
              </a:rPr>
              <a:t>Fix the Foundation</a:t>
            </a:r>
          </a:p>
          <a:p>
            <a:pPr marL="228600" indent="-228600" fontAlgn="auto">
              <a:spcBef>
                <a:spcPts val="600"/>
              </a:spcBef>
              <a:spcAft>
                <a:spcPts val="0"/>
              </a:spcAft>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Standardize business processes</a:t>
            </a:r>
          </a:p>
          <a:p>
            <a:pPr marL="228600" indent="-228600" fontAlgn="auto">
              <a:spcBef>
                <a:spcPts val="600"/>
              </a:spcBef>
              <a:spcAft>
                <a:spcPts val="0"/>
              </a:spcAft>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Get control over financial operations</a:t>
            </a:r>
          </a:p>
        </p:txBody>
      </p:sp>
      <p:sp>
        <p:nvSpPr>
          <p:cNvPr id="13" name="Rectangle 12">
            <a:extLst>
              <a:ext uri="{FF2B5EF4-FFF2-40B4-BE49-F238E27FC236}">
                <a16:creationId xmlns:a16="http://schemas.microsoft.com/office/drawing/2014/main" id="{2A2E3E4C-2878-403F-B6B9-7BE63403DA3F}"/>
              </a:ext>
            </a:extLst>
          </p:cNvPr>
          <p:cNvSpPr/>
          <p:nvPr/>
        </p:nvSpPr>
        <p:spPr bwMode="gray">
          <a:xfrm>
            <a:off x="6766551" y="2733809"/>
            <a:ext cx="4984874" cy="1938992"/>
          </a:xfrm>
          <a:prstGeom prst="rect">
            <a:avLst/>
          </a:prstGeom>
          <a:solidFill>
            <a:schemeClr val="accent5">
              <a:lumMod val="20000"/>
              <a:lumOff val="80000"/>
            </a:schemeClr>
          </a:solidFill>
          <a:ln w="19050" algn="ctr">
            <a:noFill/>
            <a:miter lim="800000"/>
            <a:headEnd/>
            <a:tailEnd/>
          </a:ln>
        </p:spPr>
        <p:txBody>
          <a:bodyPr wrap="square" lIns="88900" tIns="91440" rIns="88900" bIns="91440" rtlCol="0" anchor="ctr">
            <a:spAutoFit/>
          </a:bodyPr>
          <a:lstStyle/>
          <a:p>
            <a:pPr fontAlgn="auto">
              <a:spcBef>
                <a:spcPts val="600"/>
              </a:spcBef>
              <a:spcAft>
                <a:spcPts val="0"/>
              </a:spcAft>
              <a:defRPr/>
            </a:pPr>
            <a:r>
              <a:rPr lang="en-US" sz="2400" b="1" dirty="0">
                <a:solidFill>
                  <a:srgbClr val="000000"/>
                </a:solidFill>
                <a:latin typeface="Calibri" panose="020F0502020204030204" pitchFamily="34" charset="0"/>
                <a:cs typeface="Calibri" panose="020F0502020204030204" pitchFamily="34" charset="0"/>
              </a:rPr>
              <a:t>Focus on Performance</a:t>
            </a:r>
          </a:p>
          <a:p>
            <a:pPr marL="228600" indent="-228600" fontAlgn="auto">
              <a:spcBef>
                <a:spcPts val="600"/>
              </a:spcBef>
              <a:spcAft>
                <a:spcPts val="0"/>
              </a:spcAft>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Establish performance metrics aligned to strategy</a:t>
            </a:r>
          </a:p>
          <a:p>
            <a:pPr marL="228600" indent="-228600" fontAlgn="auto">
              <a:spcBef>
                <a:spcPts val="600"/>
              </a:spcBef>
              <a:spcAft>
                <a:spcPts val="0"/>
              </a:spcAft>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Tie execution performance &amp; cost data to planning </a:t>
            </a:r>
          </a:p>
        </p:txBody>
      </p:sp>
      <p:sp>
        <p:nvSpPr>
          <p:cNvPr id="14" name="Rectangle 13">
            <a:extLst>
              <a:ext uri="{FF2B5EF4-FFF2-40B4-BE49-F238E27FC236}">
                <a16:creationId xmlns:a16="http://schemas.microsoft.com/office/drawing/2014/main" id="{305CBCD8-22B9-4D82-B648-32BA8CAB3A1D}"/>
              </a:ext>
            </a:extLst>
          </p:cNvPr>
          <p:cNvSpPr/>
          <p:nvPr/>
        </p:nvSpPr>
        <p:spPr bwMode="gray">
          <a:xfrm>
            <a:off x="6766551" y="4729270"/>
            <a:ext cx="4984874" cy="1631216"/>
          </a:xfrm>
          <a:prstGeom prst="rect">
            <a:avLst/>
          </a:prstGeom>
          <a:noFill/>
          <a:ln w="19050" algn="ctr">
            <a:noFill/>
            <a:miter lim="800000"/>
            <a:headEnd/>
            <a:tailEnd/>
          </a:ln>
        </p:spPr>
        <p:txBody>
          <a:bodyPr wrap="square" lIns="88900" tIns="91440" rIns="88900" bIns="91440" rtlCol="0" anchor="ctr">
            <a:spAutoFit/>
          </a:bodyPr>
          <a:lstStyle/>
          <a:p>
            <a:pPr fontAlgn="auto">
              <a:spcBef>
                <a:spcPts val="600"/>
              </a:spcBef>
              <a:spcAft>
                <a:spcPts val="0"/>
              </a:spcAft>
              <a:defRPr/>
            </a:pPr>
            <a:r>
              <a:rPr lang="en-US" sz="2400" b="1" dirty="0">
                <a:solidFill>
                  <a:srgbClr val="000000"/>
                </a:solidFill>
                <a:latin typeface="Calibri" panose="020F0502020204030204" pitchFamily="34" charset="0"/>
                <a:cs typeface="Calibri" panose="020F0502020204030204" pitchFamily="34" charset="0"/>
              </a:rPr>
              <a:t>Harness the Power of Data</a:t>
            </a:r>
          </a:p>
          <a:p>
            <a:pPr marL="228600" indent="-228600" fontAlgn="auto">
              <a:spcBef>
                <a:spcPts val="600"/>
              </a:spcBef>
              <a:spcAft>
                <a:spcPts val="0"/>
              </a:spcAft>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Get to a single, visible source of truth</a:t>
            </a:r>
          </a:p>
          <a:p>
            <a:pPr marL="228600" indent="-228600" fontAlgn="auto">
              <a:spcBef>
                <a:spcPts val="600"/>
              </a:spcBef>
              <a:spcAft>
                <a:spcPts val="0"/>
              </a:spcAft>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Leverage accelerators (e.g., Advana, automation)</a:t>
            </a:r>
          </a:p>
        </p:txBody>
      </p:sp>
      <p:pic>
        <p:nvPicPr>
          <p:cNvPr id="9" name="Picture Placeholder 8">
            <a:extLst>
              <a:ext uri="{FF2B5EF4-FFF2-40B4-BE49-F238E27FC236}">
                <a16:creationId xmlns:a16="http://schemas.microsoft.com/office/drawing/2014/main" id="{752929B8-4794-467F-AEFA-A9375F1A42EC}"/>
              </a:ext>
            </a:extLst>
          </p:cNvPr>
          <p:cNvPicPr>
            <a:picLocks noChangeAspect="1"/>
          </p:cNvPicPr>
          <p:nvPr/>
        </p:nvPicPr>
        <p:blipFill>
          <a:blip r:embed="rId3" cstate="print">
            <a:extLst>
              <a:ext uri="{28A0092B-C50C-407E-A947-70E740481C1C}">
                <a14:useLocalDpi xmlns:a14="http://schemas.microsoft.com/office/drawing/2010/main" val="0"/>
              </a:ext>
            </a:extLst>
          </a:blip>
          <a:srcRect l="16327" r="16327"/>
          <a:stretch>
            <a:fillRect/>
          </a:stretch>
        </p:blipFill>
        <p:spPr>
          <a:xfrm>
            <a:off x="473877" y="1343029"/>
            <a:ext cx="4973753" cy="4926009"/>
          </a:xfrm>
          <a:prstGeom prst="rect">
            <a:avLst/>
          </a:prstGeom>
        </p:spPr>
      </p:pic>
      <p:sp>
        <p:nvSpPr>
          <p:cNvPr id="7" name="object 3">
            <a:extLst>
              <a:ext uri="{FF2B5EF4-FFF2-40B4-BE49-F238E27FC236}">
                <a16:creationId xmlns:a16="http://schemas.microsoft.com/office/drawing/2014/main" id="{3E4D7949-2CA2-4C0A-93B6-53E36C2AC9F5}"/>
              </a:ext>
            </a:extLst>
          </p:cNvPr>
          <p:cNvSpPr txBox="1">
            <a:spLocks/>
          </p:cNvSpPr>
          <p:nvPr/>
        </p:nvSpPr>
        <p:spPr>
          <a:xfrm>
            <a:off x="228600" y="228600"/>
            <a:ext cx="9410187" cy="1090042"/>
          </a:xfrm>
          <a:prstGeom prst="rect">
            <a:avLst/>
          </a:prstGeom>
        </p:spPr>
        <p:txBody>
          <a:bodyPr vert="horz" wrap="square" lIns="0" tIns="0" rIns="0" bIns="0" rtlCol="0">
            <a:spAutoFit/>
          </a:bodyPr>
          <a:lstStyle>
            <a:lvl1pPr algn="l" rtl="0" eaLnBrk="0" fontAlgn="base" hangingPunct="0">
              <a:spcBef>
                <a:spcPct val="0"/>
              </a:spcBef>
              <a:spcAft>
                <a:spcPct val="0"/>
              </a:spcAft>
              <a:defRPr sz="4800" b="1" cap="all" baseline="0">
                <a:solidFill>
                  <a:srgbClr val="033975"/>
                </a:solidFill>
                <a:effectLst/>
                <a:latin typeface="Agency FB" panose="020B0503020202020204" pitchFamily="34" charset="0"/>
                <a:ea typeface="+mj-ea"/>
                <a:cs typeface="Times New Roman" panose="02020603050405020304" pitchFamily="18" charset="0"/>
              </a:defRPr>
            </a:lvl1pPr>
            <a:lvl2pPr algn="ctr"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a:solidFill>
                  <a:schemeClr val="bg1"/>
                </a:solidFill>
                <a:effectLst>
                  <a:outerShdw blurRad="38100" dist="38100" dir="2700000" algn="tl">
                    <a:srgbClr val="C0C0C0"/>
                  </a:outerShdw>
                </a:effectLst>
                <a:latin typeface="Arial" charset="0"/>
              </a:defRPr>
            </a:lvl5pPr>
            <a:lvl6pPr marL="457200" algn="ctr" rtl="0" eaLnBrk="0" fontAlgn="base" hangingPunct="0">
              <a:spcBef>
                <a:spcPct val="0"/>
              </a:spcBef>
              <a:spcAft>
                <a:spcPct val="0"/>
              </a:spcAft>
              <a:defRPr sz="3600">
                <a:solidFill>
                  <a:srgbClr val="183363"/>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3600">
                <a:solidFill>
                  <a:srgbClr val="183363"/>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3600">
                <a:solidFill>
                  <a:srgbClr val="183363"/>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3600">
                <a:solidFill>
                  <a:srgbClr val="183363"/>
                </a:solidFill>
                <a:effectLst>
                  <a:outerShdw blurRad="38100" dist="38100" dir="2700000" algn="tl">
                    <a:srgbClr val="C0C0C0"/>
                  </a:outerShdw>
                </a:effectLst>
                <a:latin typeface="Arial" charset="0"/>
              </a:defRPr>
            </a:lvl9pPr>
          </a:lstStyle>
          <a:p>
            <a:pPr marL="12700">
              <a:lnSpc>
                <a:spcPts val="3275"/>
              </a:lnSpc>
            </a:pPr>
            <a:r>
              <a:rPr lang="en-US" sz="3200" b="0" cap="none" dirty="0"/>
              <a:t>VISION FOR THE FUTURE OF FINANCIAL MANAGEMENT:</a:t>
            </a:r>
            <a:endParaRPr lang="fr-FR" sz="3200" b="0" kern="0" spc="-5" dirty="0"/>
          </a:p>
          <a:p>
            <a:pPr marL="12700">
              <a:lnSpc>
                <a:spcPts val="5195"/>
              </a:lnSpc>
            </a:pPr>
            <a:r>
              <a:rPr lang="fr-FR" kern="0" dirty="0">
                <a:latin typeface="Agency FB"/>
                <a:cs typeface="Agency FB"/>
              </a:rPr>
              <a:t>Enhancing our value</a:t>
            </a:r>
          </a:p>
        </p:txBody>
      </p:sp>
    </p:spTree>
    <p:extLst>
      <p:ext uri="{BB962C8B-B14F-4D97-AF65-F5344CB8AC3E}">
        <p14:creationId xmlns:p14="http://schemas.microsoft.com/office/powerpoint/2010/main" val="3147321577"/>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D8749-B32E-4EA2-BB65-7C06015F8BFE}"/>
              </a:ext>
            </a:extLst>
          </p:cNvPr>
          <p:cNvSpPr>
            <a:spLocks noGrp="1"/>
          </p:cNvSpPr>
          <p:nvPr>
            <p:ph idx="1"/>
          </p:nvPr>
        </p:nvSpPr>
        <p:spPr/>
        <p:txBody>
          <a:bodyPr/>
          <a:lstStyle/>
          <a:p>
            <a:pPr marL="0" indent="0">
              <a:buNone/>
            </a:pPr>
            <a:r>
              <a:rPr lang="en-US" b="1" dirty="0">
                <a:solidFill>
                  <a:srgbClr val="033975"/>
                </a:solidFill>
                <a:latin typeface="Calibri" panose="020F0502020204030204" pitchFamily="34" charset="0"/>
                <a:cs typeface="Calibri" panose="020F0502020204030204" pitchFamily="34" charset="0"/>
              </a:rPr>
              <a:t>The Opportunity:</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DON data has been siloed in disparate systems and organizations, making it nearly impossible to conduct simple enterprise-wide analysis. </a:t>
            </a:r>
          </a:p>
          <a:p>
            <a:pPr marL="0" indent="0">
              <a:spcBef>
                <a:spcPts val="600"/>
              </a:spcBef>
              <a:buNone/>
            </a:pPr>
            <a:r>
              <a:rPr lang="en-US" b="1" dirty="0">
                <a:solidFill>
                  <a:srgbClr val="033975"/>
                </a:solidFill>
                <a:latin typeface="Calibri" panose="020F0502020204030204" pitchFamily="34" charset="0"/>
                <a:cs typeface="Calibri" panose="020F0502020204030204" pitchFamily="34" charset="0"/>
              </a:rPr>
              <a:t>The Value Proposition:</a:t>
            </a:r>
            <a:r>
              <a:rPr lang="en-US" dirty="0">
                <a:latin typeface="Calibri" panose="020F0502020204030204" pitchFamily="34" charset="0"/>
                <a:cs typeface="Calibri" panose="020F0502020204030204" pitchFamily="34" charset="0"/>
              </a:rPr>
              <a:t> FM Standard Enterprise data with Speed of Relevance (near real time) –</a:t>
            </a:r>
          </a:p>
          <a:p>
            <a:pPr lvl="1">
              <a:buFont typeface="Arial" panose="020B0604020202020204" pitchFamily="34" charset="0"/>
              <a:buChar char="•"/>
            </a:pPr>
            <a:r>
              <a:rPr lang="en-US" dirty="0">
                <a:solidFill>
                  <a:prstClr val="black"/>
                </a:solidFill>
                <a:latin typeface="Calibri" panose="020F0502020204030204" pitchFamily="34" charset="0"/>
                <a:ea typeface="ＭＳ Ｐゴシック" charset="-128"/>
                <a:cs typeface="Calibri" panose="020F0502020204030204" pitchFamily="34" charset="0"/>
              </a:rPr>
              <a:t>The DON requires an agile FM systems architecture that fast, efficient, and provides real-time access to financial information to enable data-driven decisions that can rapidly evolve to meet the demands of constantly changing operations. </a:t>
            </a:r>
          </a:p>
          <a:p>
            <a:pPr lvl="1">
              <a:buFont typeface="Arial" panose="020B0604020202020204" pitchFamily="34" charset="0"/>
              <a:buChar char="•"/>
            </a:pPr>
            <a:r>
              <a:rPr lang="en-US" dirty="0">
                <a:solidFill>
                  <a:prstClr val="black"/>
                </a:solidFill>
                <a:latin typeface="Calibri" panose="020F0502020204030204" pitchFamily="34" charset="0"/>
                <a:ea typeface="ＭＳ Ｐゴシック" charset="-128"/>
                <a:cs typeface="Calibri" panose="020F0502020204030204" pitchFamily="34" charset="0"/>
              </a:rPr>
              <a:t>Deploy user driven analytics prioritized to meet pressing business and audit needs</a:t>
            </a:r>
          </a:p>
          <a:p>
            <a:pPr marL="457200" lvl="1" indent="0">
              <a:buNone/>
            </a:pPr>
            <a:endParaRPr lang="en-US" sz="1400" dirty="0">
              <a:latin typeface="Noto Sans"/>
            </a:endParaRPr>
          </a:p>
        </p:txBody>
      </p:sp>
      <p:sp>
        <p:nvSpPr>
          <p:cNvPr id="6" name="object 3">
            <a:extLst>
              <a:ext uri="{FF2B5EF4-FFF2-40B4-BE49-F238E27FC236}">
                <a16:creationId xmlns:a16="http://schemas.microsoft.com/office/drawing/2014/main" id="{D4741112-8FF2-472A-9F92-A4A7949D4193}"/>
              </a:ext>
            </a:extLst>
          </p:cNvPr>
          <p:cNvSpPr txBox="1">
            <a:spLocks noGrp="1"/>
          </p:cNvSpPr>
          <p:nvPr>
            <p:ph type="title"/>
          </p:nvPr>
        </p:nvSpPr>
        <p:spPr>
          <a:xfrm>
            <a:off x="228600" y="228600"/>
            <a:ext cx="9410187" cy="1090042"/>
          </a:xfrm>
          <a:prstGeom prst="rect">
            <a:avLst/>
          </a:prstGeom>
        </p:spPr>
        <p:txBody>
          <a:bodyPr vert="horz" wrap="square" lIns="0" tIns="0" rIns="0" bIns="0" rtlCol="0">
            <a:spAutoFit/>
          </a:bodyPr>
          <a:lstStyle/>
          <a:p>
            <a:pPr marL="12700">
              <a:lnSpc>
                <a:spcPts val="3275"/>
              </a:lnSpc>
            </a:pPr>
            <a:r>
              <a:rPr sz="3200" b="0" dirty="0"/>
              <a:t>DON Financial Management</a:t>
            </a:r>
            <a:r>
              <a:rPr sz="3200" b="0" spc="-40" dirty="0"/>
              <a:t> </a:t>
            </a:r>
            <a:r>
              <a:rPr sz="3200" b="0" spc="-5" dirty="0"/>
              <a:t>Transformation</a:t>
            </a:r>
          </a:p>
          <a:p>
            <a:pPr marL="12700">
              <a:lnSpc>
                <a:spcPts val="5195"/>
              </a:lnSpc>
            </a:pPr>
            <a:r>
              <a:rPr lang="en-US" sz="4800" dirty="0">
                <a:latin typeface="Agency FB"/>
                <a:cs typeface="Agency FB"/>
              </a:rPr>
              <a:t>Data analysis</a:t>
            </a:r>
            <a:endParaRPr sz="4800" dirty="0">
              <a:latin typeface="Agency FB"/>
              <a:cs typeface="Agency FB"/>
            </a:endParaRPr>
          </a:p>
        </p:txBody>
      </p:sp>
      <p:grpSp>
        <p:nvGrpSpPr>
          <p:cNvPr id="4" name="Group 3">
            <a:extLst>
              <a:ext uri="{FF2B5EF4-FFF2-40B4-BE49-F238E27FC236}">
                <a16:creationId xmlns:a16="http://schemas.microsoft.com/office/drawing/2014/main" id="{F2FBCEEB-D2E8-436C-9070-A3800D03E1E8}"/>
              </a:ext>
            </a:extLst>
          </p:cNvPr>
          <p:cNvGrpSpPr>
            <a:grpSpLocks noChangeAspect="1"/>
          </p:cNvGrpSpPr>
          <p:nvPr/>
        </p:nvGrpSpPr>
        <p:grpSpPr>
          <a:xfrm>
            <a:off x="4322244" y="4001396"/>
            <a:ext cx="3880465" cy="2594699"/>
            <a:chOff x="5171607" y="1724612"/>
            <a:chExt cx="6461593" cy="4320588"/>
          </a:xfrm>
        </p:grpSpPr>
        <p:sp>
          <p:nvSpPr>
            <p:cNvPr id="5" name="Rectangle 4">
              <a:extLst>
                <a:ext uri="{FF2B5EF4-FFF2-40B4-BE49-F238E27FC236}">
                  <a16:creationId xmlns:a16="http://schemas.microsoft.com/office/drawing/2014/main" id="{031FE49A-3EDE-485B-8020-98C06A79B93E}"/>
                </a:ext>
              </a:extLst>
            </p:cNvPr>
            <p:cNvSpPr/>
            <p:nvPr/>
          </p:nvSpPr>
          <p:spPr bwMode="auto">
            <a:xfrm>
              <a:off x="5171607" y="1724612"/>
              <a:ext cx="6461593" cy="4320588"/>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7" name="Picture 6" descr="Graphical user interface&#10;&#10;Description automatically generated">
              <a:extLst>
                <a:ext uri="{FF2B5EF4-FFF2-40B4-BE49-F238E27FC236}">
                  <a16:creationId xmlns:a16="http://schemas.microsoft.com/office/drawing/2014/main" id="{022C9B4F-C7E6-4D35-9B94-9CCE884AB7C6}"/>
                </a:ext>
              </a:extLst>
            </p:cNvPr>
            <p:cNvPicPr>
              <a:picLocks noChangeAspect="1"/>
            </p:cNvPicPr>
            <p:nvPr/>
          </p:nvPicPr>
          <p:blipFill>
            <a:blip r:embed="rId3"/>
            <a:stretch>
              <a:fillRect/>
            </a:stretch>
          </p:blipFill>
          <p:spPr>
            <a:xfrm>
              <a:off x="5306506" y="1906808"/>
              <a:ext cx="6191794" cy="3956196"/>
            </a:xfrm>
            <a:prstGeom prst="rect">
              <a:avLst/>
            </a:prstGeom>
            <a:solidFill>
              <a:schemeClr val="bg1"/>
            </a:solidFill>
            <a:ln w="12700">
              <a:noFill/>
            </a:ln>
            <a:effectLst/>
          </p:spPr>
        </p:pic>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689" y="4001396"/>
            <a:ext cx="3837197" cy="259469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1076" y="3881302"/>
            <a:ext cx="3930923" cy="2834886"/>
          </a:xfrm>
          <a:prstGeom prst="rect">
            <a:avLst/>
          </a:prstGeom>
        </p:spPr>
      </p:pic>
      <p:sp>
        <p:nvSpPr>
          <p:cNvPr id="9" name="TextBox 8"/>
          <p:cNvSpPr txBox="1"/>
          <p:nvPr/>
        </p:nvSpPr>
        <p:spPr>
          <a:xfrm>
            <a:off x="1089836" y="3755175"/>
            <a:ext cx="2110563"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President’s Budget Application</a:t>
            </a:r>
          </a:p>
        </p:txBody>
      </p:sp>
      <p:sp>
        <p:nvSpPr>
          <p:cNvPr id="10" name="TextBox 9"/>
          <p:cNvSpPr txBox="1"/>
          <p:nvPr/>
        </p:nvSpPr>
        <p:spPr>
          <a:xfrm>
            <a:off x="9319307" y="3682922"/>
            <a:ext cx="2004238"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CFO Dashboard Application</a:t>
            </a:r>
          </a:p>
        </p:txBody>
      </p:sp>
    </p:spTree>
    <p:extLst>
      <p:ext uri="{BB962C8B-B14F-4D97-AF65-F5344CB8AC3E}">
        <p14:creationId xmlns:p14="http://schemas.microsoft.com/office/powerpoint/2010/main" val="338160748"/>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E3DFE8E-01C1-4113-8CAC-95C946654010}"/>
              </a:ext>
            </a:extLst>
          </p:cNvPr>
          <p:cNvSpPr/>
          <p:nvPr/>
        </p:nvSpPr>
        <p:spPr>
          <a:xfrm>
            <a:off x="489044" y="1284051"/>
            <a:ext cx="2278351" cy="1003596"/>
          </a:xfrm>
          <a:prstGeom prst="rect">
            <a:avLst/>
          </a:prstGeom>
          <a:noFill/>
        </p:spPr>
        <p:txBody>
          <a:bodyPr wrap="square" lIns="79490" tIns="39745" rIns="79490" bIns="39745">
            <a:spAutoFit/>
          </a:bodyPr>
          <a:lstStyle/>
          <a:p>
            <a:pPr algn="r" defTabSz="914284"/>
            <a:r>
              <a:rPr lang="en-US" sz="3000" b="1" dirty="0">
                <a:ln w="0"/>
                <a:solidFill>
                  <a:schemeClr val="bg1"/>
                </a:solidFill>
                <a:latin typeface="Calibri" panose="020F0502020204030204" pitchFamily="34" charset="0"/>
                <a:cs typeface="Calibri" panose="020F0502020204030204" pitchFamily="34" charset="0"/>
              </a:rPr>
              <a:t>Our</a:t>
            </a:r>
            <a:br>
              <a:rPr lang="en-US" sz="3000" b="1" dirty="0">
                <a:ln w="0"/>
                <a:solidFill>
                  <a:schemeClr val="bg1"/>
                </a:solidFill>
                <a:latin typeface="Calibri" panose="020F0502020204030204" pitchFamily="34" charset="0"/>
                <a:cs typeface="Calibri" panose="020F0502020204030204" pitchFamily="34" charset="0"/>
              </a:rPr>
            </a:br>
            <a:r>
              <a:rPr lang="en-US" sz="3000" b="1" dirty="0">
                <a:ln w="0"/>
                <a:solidFill>
                  <a:schemeClr val="bg1"/>
                </a:solidFill>
                <a:latin typeface="Calibri" panose="020F0502020204030204" pitchFamily="34" charset="0"/>
                <a:cs typeface="Calibri" panose="020F0502020204030204" pitchFamily="34" charset="0"/>
              </a:rPr>
              <a:t>Goal</a:t>
            </a:r>
          </a:p>
        </p:txBody>
      </p:sp>
      <p:sp>
        <p:nvSpPr>
          <p:cNvPr id="2" name="Title 1">
            <a:extLst>
              <a:ext uri="{FF2B5EF4-FFF2-40B4-BE49-F238E27FC236}">
                <a16:creationId xmlns:a16="http://schemas.microsoft.com/office/drawing/2014/main" id="{FA4094FF-7FD6-43E7-9844-595501C126EF}"/>
              </a:ext>
            </a:extLst>
          </p:cNvPr>
          <p:cNvSpPr>
            <a:spLocks noGrp="1"/>
          </p:cNvSpPr>
          <p:nvPr>
            <p:ph type="title"/>
          </p:nvPr>
        </p:nvSpPr>
        <p:spPr>
          <a:xfrm>
            <a:off x="609600" y="306095"/>
            <a:ext cx="8953499" cy="684506"/>
          </a:xfrm>
          <a:prstGeom prst="rect">
            <a:avLst/>
          </a:prstGeom>
        </p:spPr>
        <p:txBody>
          <a:bodyPr anchor="b"/>
          <a:lstStyle/>
          <a:p>
            <a:r>
              <a:rPr lang="en-US" sz="4800" dirty="0" smtClean="0">
                <a:latin typeface="Agency FB" panose="020B0503020202020204" pitchFamily="34" charset="0"/>
              </a:rPr>
              <a:t>Sample execution review (FY20)</a:t>
            </a:r>
            <a:endParaRPr lang="en-US" sz="4800" dirty="0">
              <a:latin typeface="Agency FB" panose="020B0503020202020204" pitchFamily="34" charset="0"/>
            </a:endParaRPr>
          </a:p>
        </p:txBody>
      </p:sp>
      <p:pic>
        <p:nvPicPr>
          <p:cNvPr id="4" name="Picture 3"/>
          <p:cNvPicPr>
            <a:picLocks noChangeAspect="1"/>
          </p:cNvPicPr>
          <p:nvPr/>
        </p:nvPicPr>
        <p:blipFill>
          <a:blip r:embed="rId3"/>
          <a:stretch>
            <a:fillRect/>
          </a:stretch>
        </p:blipFill>
        <p:spPr>
          <a:xfrm>
            <a:off x="374574" y="1309451"/>
            <a:ext cx="5907566" cy="5276893"/>
          </a:xfrm>
          <a:prstGeom prst="rect">
            <a:avLst/>
          </a:prstGeom>
        </p:spPr>
      </p:pic>
      <p:pic>
        <p:nvPicPr>
          <p:cNvPr id="6" name="Picture 5"/>
          <p:cNvPicPr>
            <a:picLocks noChangeAspect="1"/>
          </p:cNvPicPr>
          <p:nvPr/>
        </p:nvPicPr>
        <p:blipFill>
          <a:blip r:embed="rId4"/>
          <a:stretch>
            <a:fillRect/>
          </a:stretch>
        </p:blipFill>
        <p:spPr>
          <a:xfrm>
            <a:off x="6282140" y="4124757"/>
            <a:ext cx="5743283" cy="2559321"/>
          </a:xfrm>
          <a:prstGeom prst="rect">
            <a:avLst/>
          </a:prstGeom>
        </p:spPr>
      </p:pic>
      <p:pic>
        <p:nvPicPr>
          <p:cNvPr id="9" name="New picture"/>
          <p:cNvPicPr/>
          <p:nvPr/>
        </p:nvPicPr>
        <p:blipFill>
          <a:blip r:embed="rId5"/>
          <a:stretch>
            <a:fillRect/>
          </a:stretch>
        </p:blipFill>
        <p:spPr>
          <a:xfrm>
            <a:off x="4826001" y="1818166"/>
            <a:ext cx="6816650" cy="2306591"/>
          </a:xfrm>
          <a:prstGeom prst="rect">
            <a:avLst/>
          </a:prstGeom>
        </p:spPr>
      </p:pic>
      <p:pic>
        <p:nvPicPr>
          <p:cNvPr id="7" name="Picture 6"/>
          <p:cNvPicPr>
            <a:picLocks noChangeAspect="1"/>
          </p:cNvPicPr>
          <p:nvPr/>
        </p:nvPicPr>
        <p:blipFill>
          <a:blip r:embed="rId6"/>
          <a:stretch>
            <a:fillRect/>
          </a:stretch>
        </p:blipFill>
        <p:spPr>
          <a:xfrm>
            <a:off x="6143217" y="1160917"/>
            <a:ext cx="4182218" cy="534115"/>
          </a:xfrm>
          <a:prstGeom prst="rect">
            <a:avLst/>
          </a:prstGeom>
        </p:spPr>
      </p:pic>
    </p:spTree>
    <p:extLst>
      <p:ext uri="{BB962C8B-B14F-4D97-AF65-F5344CB8AC3E}">
        <p14:creationId xmlns:p14="http://schemas.microsoft.com/office/powerpoint/2010/main" val="635968996"/>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409C-4211-4D73-AFE9-A288CF16FC1C}"/>
              </a:ext>
            </a:extLst>
          </p:cNvPr>
          <p:cNvSpPr>
            <a:spLocks noGrp="1"/>
          </p:cNvSpPr>
          <p:nvPr>
            <p:ph type="title"/>
          </p:nvPr>
        </p:nvSpPr>
        <p:spPr/>
        <p:txBody>
          <a:bodyPr/>
          <a:lstStyle/>
          <a:p>
            <a:r>
              <a:rPr lang="en-US" dirty="0"/>
              <a:t>FMS RPA Center of Excellence (CoE)</a:t>
            </a:r>
          </a:p>
        </p:txBody>
      </p:sp>
      <p:grpSp>
        <p:nvGrpSpPr>
          <p:cNvPr id="101" name="Group 100">
            <a:extLst>
              <a:ext uri="{FF2B5EF4-FFF2-40B4-BE49-F238E27FC236}">
                <a16:creationId xmlns:a16="http://schemas.microsoft.com/office/drawing/2014/main" id="{F47773F4-31A5-4236-B0BF-9E273121C756}"/>
              </a:ext>
            </a:extLst>
          </p:cNvPr>
          <p:cNvGrpSpPr/>
          <p:nvPr/>
        </p:nvGrpSpPr>
        <p:grpSpPr>
          <a:xfrm>
            <a:off x="4938891" y="1986503"/>
            <a:ext cx="6928343" cy="4544874"/>
            <a:chOff x="5476875" y="1264263"/>
            <a:chExt cx="6963654" cy="4885496"/>
          </a:xfrm>
        </p:grpSpPr>
        <p:grpSp>
          <p:nvGrpSpPr>
            <p:cNvPr id="42" name="Group 41">
              <a:extLst>
                <a:ext uri="{FF2B5EF4-FFF2-40B4-BE49-F238E27FC236}">
                  <a16:creationId xmlns:a16="http://schemas.microsoft.com/office/drawing/2014/main" id="{2B9E4349-AD0B-4EE3-9C5E-DF5E0F1C2491}"/>
                </a:ext>
              </a:extLst>
            </p:cNvPr>
            <p:cNvGrpSpPr/>
            <p:nvPr/>
          </p:nvGrpSpPr>
          <p:grpSpPr>
            <a:xfrm>
              <a:off x="5476875" y="1264263"/>
              <a:ext cx="6963654" cy="4885496"/>
              <a:chOff x="711200" y="944315"/>
              <a:chExt cx="8915519" cy="5910272"/>
            </a:xfrm>
          </p:grpSpPr>
          <p:sp>
            <p:nvSpPr>
              <p:cNvPr id="4" name="Hexagon 3">
                <a:extLst>
                  <a:ext uri="{FF2B5EF4-FFF2-40B4-BE49-F238E27FC236}">
                    <a16:creationId xmlns:a16="http://schemas.microsoft.com/office/drawing/2014/main" id="{755D5F14-5371-460A-B9AE-D5571627C4CD}"/>
                  </a:ext>
                </a:extLst>
              </p:cNvPr>
              <p:cNvSpPr/>
              <p:nvPr/>
            </p:nvSpPr>
            <p:spPr bwMode="gray">
              <a:xfrm>
                <a:off x="4031611" y="3157631"/>
                <a:ext cx="1087502" cy="937501"/>
              </a:xfrm>
              <a:prstGeom prst="hexagon">
                <a:avLst/>
              </a:prstGeom>
              <a:solidFill>
                <a:srgbClr val="86BC25"/>
              </a:solidFill>
              <a:ln w="9525" cap="flat" cmpd="sng" algn="ctr">
                <a:noFill/>
                <a:prstDash val="solid"/>
              </a:ln>
              <a:effectLst/>
            </p:spPr>
            <p:txBody>
              <a:bodyPr lIns="91440" tIns="91440" r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Verdana"/>
                  <a:ea typeface="+mn-ea"/>
                  <a:cs typeface="Arial" pitchFamily="34" charset="0"/>
                </a:endParaRPr>
              </a:p>
            </p:txBody>
          </p:sp>
          <p:sp>
            <p:nvSpPr>
              <p:cNvPr id="5" name="Hexagon 4">
                <a:extLst>
                  <a:ext uri="{FF2B5EF4-FFF2-40B4-BE49-F238E27FC236}">
                    <a16:creationId xmlns:a16="http://schemas.microsoft.com/office/drawing/2014/main" id="{18429679-680F-4E96-A153-75AE5AE77E28}"/>
                  </a:ext>
                </a:extLst>
              </p:cNvPr>
              <p:cNvSpPr/>
              <p:nvPr/>
            </p:nvSpPr>
            <p:spPr bwMode="gray">
              <a:xfrm>
                <a:off x="4031611" y="2173772"/>
                <a:ext cx="1087501" cy="937501"/>
              </a:xfrm>
              <a:prstGeom prst="hexagon">
                <a:avLst/>
              </a:prstGeom>
              <a:solidFill>
                <a:srgbClr val="75787B"/>
              </a:solidFill>
              <a:ln w="9525" cap="flat" cmpd="sng" algn="ctr">
                <a:noFill/>
                <a:prstDash val="solid"/>
              </a:ln>
              <a:effectLst/>
            </p:spPr>
            <p:txBody>
              <a:bodyPr lIns="91440" tIns="91440" r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Verdana"/>
                  <a:ea typeface="+mn-ea"/>
                  <a:cs typeface="Arial" charset="0"/>
                </a:endParaRPr>
              </a:p>
            </p:txBody>
          </p:sp>
          <p:sp>
            <p:nvSpPr>
              <p:cNvPr id="6" name="Hexagon 5">
                <a:extLst>
                  <a:ext uri="{FF2B5EF4-FFF2-40B4-BE49-F238E27FC236}">
                    <a16:creationId xmlns:a16="http://schemas.microsoft.com/office/drawing/2014/main" id="{4FF1095D-D3F9-4B94-830A-D626417EE914}"/>
                  </a:ext>
                </a:extLst>
              </p:cNvPr>
              <p:cNvSpPr/>
              <p:nvPr/>
            </p:nvSpPr>
            <p:spPr bwMode="gray">
              <a:xfrm>
                <a:off x="4031610" y="4141493"/>
                <a:ext cx="1087503" cy="937500"/>
              </a:xfrm>
              <a:prstGeom prst="hexagon">
                <a:avLst/>
              </a:prstGeom>
              <a:solidFill>
                <a:srgbClr val="75787B"/>
              </a:solidFill>
              <a:ln w="9525" cap="flat" cmpd="sng" algn="ctr">
                <a:noFill/>
                <a:prstDash val="solid"/>
              </a:ln>
              <a:effectLst/>
            </p:spPr>
            <p:txBody>
              <a:bodyPr lIns="91440" tIns="91440" r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Verdana"/>
                  <a:ea typeface="+mn-ea"/>
                  <a:cs typeface="Arial" pitchFamily="34" charset="0"/>
                </a:endParaRPr>
              </a:p>
            </p:txBody>
          </p:sp>
          <p:sp>
            <p:nvSpPr>
              <p:cNvPr id="7" name="Hexagon 6">
                <a:extLst>
                  <a:ext uri="{FF2B5EF4-FFF2-40B4-BE49-F238E27FC236}">
                    <a16:creationId xmlns:a16="http://schemas.microsoft.com/office/drawing/2014/main" id="{6E3A3CDC-475C-4FCA-B651-42CB668060A6}"/>
                  </a:ext>
                </a:extLst>
              </p:cNvPr>
              <p:cNvSpPr/>
              <p:nvPr/>
            </p:nvSpPr>
            <p:spPr bwMode="gray">
              <a:xfrm>
                <a:off x="4933054" y="3646986"/>
                <a:ext cx="1087502" cy="937501"/>
              </a:xfrm>
              <a:prstGeom prst="hexagon">
                <a:avLst/>
              </a:prstGeom>
              <a:solidFill>
                <a:srgbClr val="75787B"/>
              </a:solidFill>
              <a:ln w="9525" cap="flat" cmpd="sng" algn="ctr">
                <a:noFill/>
                <a:prstDash val="solid"/>
              </a:ln>
              <a:effectLst/>
            </p:spPr>
            <p:txBody>
              <a:bodyPr lIns="91440" tIns="91440" r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Verdana"/>
                  <a:ea typeface="+mn-ea"/>
                  <a:cs typeface="Arial" pitchFamily="34" charset="0"/>
                </a:endParaRPr>
              </a:p>
            </p:txBody>
          </p:sp>
          <p:sp>
            <p:nvSpPr>
              <p:cNvPr id="8" name="Hexagon 7">
                <a:extLst>
                  <a:ext uri="{FF2B5EF4-FFF2-40B4-BE49-F238E27FC236}">
                    <a16:creationId xmlns:a16="http://schemas.microsoft.com/office/drawing/2014/main" id="{137A47CC-DE14-4D4F-9F82-700913D632FC}"/>
                  </a:ext>
                </a:extLst>
              </p:cNvPr>
              <p:cNvSpPr/>
              <p:nvPr/>
            </p:nvSpPr>
            <p:spPr bwMode="gray">
              <a:xfrm>
                <a:off x="4933054" y="2668277"/>
                <a:ext cx="1087502" cy="937501"/>
              </a:xfrm>
              <a:prstGeom prst="hexagon">
                <a:avLst/>
              </a:prstGeom>
              <a:solidFill>
                <a:srgbClr val="75787B"/>
              </a:solidFill>
              <a:ln w="9525" cap="flat" cmpd="sng" algn="ctr">
                <a:noFill/>
                <a:prstDash val="solid"/>
              </a:ln>
              <a:effectLst/>
            </p:spPr>
            <p:txBody>
              <a:bodyPr lIns="91440" tIns="91440" r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Verdana"/>
                  <a:ea typeface="+mn-ea"/>
                  <a:cs typeface="Arial" pitchFamily="34" charset="0"/>
                </a:endParaRPr>
              </a:p>
            </p:txBody>
          </p:sp>
          <p:sp>
            <p:nvSpPr>
              <p:cNvPr id="9" name="Hexagon 8">
                <a:extLst>
                  <a:ext uri="{FF2B5EF4-FFF2-40B4-BE49-F238E27FC236}">
                    <a16:creationId xmlns:a16="http://schemas.microsoft.com/office/drawing/2014/main" id="{900266A0-0142-43BA-A4DC-E8E47A8CB20D}"/>
                  </a:ext>
                </a:extLst>
              </p:cNvPr>
              <p:cNvSpPr/>
              <p:nvPr/>
            </p:nvSpPr>
            <p:spPr bwMode="gray">
              <a:xfrm>
                <a:off x="3130168" y="3646986"/>
                <a:ext cx="1087502" cy="937501"/>
              </a:xfrm>
              <a:prstGeom prst="hexagon">
                <a:avLst/>
              </a:prstGeom>
              <a:solidFill>
                <a:srgbClr val="75787B"/>
              </a:solidFill>
              <a:ln w="9525" cap="flat" cmpd="sng" algn="ctr">
                <a:noFill/>
                <a:prstDash val="solid"/>
              </a:ln>
              <a:effectLst/>
            </p:spPr>
            <p:txBody>
              <a:bodyPr lIns="91440" tIns="91440" r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Verdana"/>
                  <a:ea typeface="+mn-ea"/>
                  <a:cs typeface="Arial" pitchFamily="34" charset="0"/>
                </a:endParaRPr>
              </a:p>
            </p:txBody>
          </p:sp>
          <p:sp>
            <p:nvSpPr>
              <p:cNvPr id="10" name="Hexagon 9">
                <a:extLst>
                  <a:ext uri="{FF2B5EF4-FFF2-40B4-BE49-F238E27FC236}">
                    <a16:creationId xmlns:a16="http://schemas.microsoft.com/office/drawing/2014/main" id="{09A2B7C1-1E0C-4636-A943-3C533C963051}"/>
                  </a:ext>
                </a:extLst>
              </p:cNvPr>
              <p:cNvSpPr/>
              <p:nvPr/>
            </p:nvSpPr>
            <p:spPr bwMode="gray">
              <a:xfrm>
                <a:off x="3130168" y="2668277"/>
                <a:ext cx="1087501" cy="937501"/>
              </a:xfrm>
              <a:prstGeom prst="hexagon">
                <a:avLst/>
              </a:prstGeom>
              <a:solidFill>
                <a:srgbClr val="75787B"/>
              </a:solidFill>
              <a:ln w="9525" cap="flat" cmpd="sng" algn="ctr">
                <a:noFill/>
                <a:prstDash val="solid"/>
              </a:ln>
              <a:effectLst/>
            </p:spPr>
            <p:txBody>
              <a:bodyPr lIns="91440" tIns="91440" r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Verdana"/>
                  <a:ea typeface="+mn-ea"/>
                  <a:cs typeface="Arial" pitchFamily="34" charset="0"/>
                </a:endParaRPr>
              </a:p>
            </p:txBody>
          </p:sp>
          <p:sp>
            <p:nvSpPr>
              <p:cNvPr id="11" name="Rectangle 10">
                <a:extLst>
                  <a:ext uri="{FF2B5EF4-FFF2-40B4-BE49-F238E27FC236}">
                    <a16:creationId xmlns:a16="http://schemas.microsoft.com/office/drawing/2014/main" id="{8700D542-EC47-45DE-B062-DD22EB672AEC}"/>
                  </a:ext>
                </a:extLst>
              </p:cNvPr>
              <p:cNvSpPr/>
              <p:nvPr/>
            </p:nvSpPr>
            <p:spPr>
              <a:xfrm>
                <a:off x="6669442" y="4861196"/>
                <a:ext cx="2957277" cy="22013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12169"/>
                    </a:solidFill>
                    <a:effectLst/>
                    <a:uLnTx/>
                    <a:uFillTx/>
                    <a:latin typeface="Arial"/>
                    <a:ea typeface="+mn-ea"/>
                    <a:cs typeface="Arial" charset="0"/>
                  </a:rPr>
                  <a:t>Manage Vendor Relationships</a:t>
                </a:r>
              </a:p>
            </p:txBody>
          </p:sp>
          <p:sp>
            <p:nvSpPr>
              <p:cNvPr id="12" name="Rectangle 11">
                <a:extLst>
                  <a:ext uri="{FF2B5EF4-FFF2-40B4-BE49-F238E27FC236}">
                    <a16:creationId xmlns:a16="http://schemas.microsoft.com/office/drawing/2014/main" id="{EC6B915A-B088-42D2-A85F-7854C40C65FC}"/>
                  </a:ext>
                </a:extLst>
              </p:cNvPr>
              <p:cNvSpPr/>
              <p:nvPr/>
            </p:nvSpPr>
            <p:spPr>
              <a:xfrm>
                <a:off x="6702413" y="5256965"/>
                <a:ext cx="2494479" cy="110066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12169"/>
                    </a:solidFill>
                    <a:effectLst/>
                    <a:uLnTx/>
                    <a:uFillTx/>
                    <a:latin typeface="Arial"/>
                    <a:ea typeface="Verdana" panose="020B0604030504040204" pitchFamily="34" charset="0"/>
                    <a:cs typeface="Arial" charset="0"/>
                  </a:rPr>
                  <a:t>Collaborate with vendors to ensure software issues are addressed in a timely fashion and requisite license needs are met</a:t>
                </a:r>
                <a:r>
                  <a:rPr kumimoji="0" lang="en-US" sz="1000" b="0" i="1" u="none" strike="noStrike" kern="1200" cap="none" spc="0" normalizeH="0" baseline="0" noProof="0" dirty="0">
                    <a:ln>
                      <a:noFill/>
                    </a:ln>
                    <a:solidFill>
                      <a:srgbClr val="012169"/>
                    </a:solidFill>
                    <a:effectLst/>
                    <a:uLnTx/>
                    <a:uFillTx/>
                    <a:latin typeface="Arial"/>
                    <a:ea typeface="Verdana" panose="020B0604030504040204" pitchFamily="34" charset="0"/>
                    <a:cs typeface="Arial" charset="0"/>
                  </a:rPr>
                  <a:t>.</a:t>
                </a:r>
              </a:p>
            </p:txBody>
          </p:sp>
          <p:sp>
            <p:nvSpPr>
              <p:cNvPr id="13" name="Freeform 42">
                <a:extLst>
                  <a:ext uri="{FF2B5EF4-FFF2-40B4-BE49-F238E27FC236}">
                    <a16:creationId xmlns:a16="http://schemas.microsoft.com/office/drawing/2014/main" id="{03BF766A-0B9A-4A4F-AFB5-56022F20D19A}"/>
                  </a:ext>
                </a:extLst>
              </p:cNvPr>
              <p:cNvSpPr/>
              <p:nvPr/>
            </p:nvSpPr>
            <p:spPr bwMode="gray">
              <a:xfrm flipH="1">
                <a:off x="5834497" y="4275670"/>
                <a:ext cx="3362395" cy="803323"/>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rgbClr val="75787B"/>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Verdana"/>
                  <a:ea typeface="+mn-ea"/>
                  <a:cs typeface="Arial" charset="0"/>
                </a:endParaRPr>
              </a:p>
            </p:txBody>
          </p:sp>
          <p:sp>
            <p:nvSpPr>
              <p:cNvPr id="14" name="Freeform 43">
                <a:extLst>
                  <a:ext uri="{FF2B5EF4-FFF2-40B4-BE49-F238E27FC236}">
                    <a16:creationId xmlns:a16="http://schemas.microsoft.com/office/drawing/2014/main" id="{C37A9A81-6E89-44E4-8F9E-DD1C1D12E4A8}"/>
                  </a:ext>
                </a:extLst>
              </p:cNvPr>
              <p:cNvSpPr/>
              <p:nvPr/>
            </p:nvSpPr>
            <p:spPr bwMode="gray">
              <a:xfrm>
                <a:off x="711200" y="4546600"/>
                <a:ext cx="2692400" cy="731520"/>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rgbClr val="75787B"/>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Verdana"/>
                  <a:ea typeface="+mn-ea"/>
                  <a:cs typeface="Arial" charset="0"/>
                </a:endParaRPr>
              </a:p>
            </p:txBody>
          </p:sp>
          <p:sp>
            <p:nvSpPr>
              <p:cNvPr id="15" name="Rectangle 14">
                <a:extLst>
                  <a:ext uri="{FF2B5EF4-FFF2-40B4-BE49-F238E27FC236}">
                    <a16:creationId xmlns:a16="http://schemas.microsoft.com/office/drawing/2014/main" id="{AD798232-F160-4967-99B0-53140AE669BF}"/>
                  </a:ext>
                </a:extLst>
              </p:cNvPr>
              <p:cNvSpPr/>
              <p:nvPr/>
            </p:nvSpPr>
            <p:spPr>
              <a:xfrm>
                <a:off x="766136" y="4818874"/>
                <a:ext cx="2011680" cy="44026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12169"/>
                    </a:solidFill>
                    <a:effectLst/>
                    <a:uLnTx/>
                    <a:uFillTx/>
                    <a:latin typeface="Arial"/>
                    <a:ea typeface="+mn-ea"/>
                    <a:cs typeface="Arial" charset="0"/>
                  </a:rPr>
                  <a:t>Stakeholder Coordination </a:t>
                </a:r>
                <a:endParaRPr kumimoji="0" lang="en-US" sz="1100" b="0" i="0" u="none" strike="noStrike" kern="1200" cap="none" spc="0" normalizeH="0" baseline="0" noProof="0" dirty="0">
                  <a:ln>
                    <a:noFill/>
                  </a:ln>
                  <a:solidFill>
                    <a:srgbClr val="012169"/>
                  </a:solidFill>
                  <a:effectLst/>
                  <a:uLnTx/>
                  <a:uFillTx/>
                  <a:latin typeface="Arial"/>
                  <a:ea typeface="+mn-ea"/>
                  <a:cs typeface="Arial" charset="0"/>
                </a:endParaRPr>
              </a:p>
            </p:txBody>
          </p:sp>
          <p:sp>
            <p:nvSpPr>
              <p:cNvPr id="16" name="Rectangle 15">
                <a:extLst>
                  <a:ext uri="{FF2B5EF4-FFF2-40B4-BE49-F238E27FC236}">
                    <a16:creationId xmlns:a16="http://schemas.microsoft.com/office/drawing/2014/main" id="{64B7CD4C-07C4-464E-9AFE-E00ABA9D2420}"/>
                  </a:ext>
                </a:extLst>
              </p:cNvPr>
              <p:cNvSpPr/>
              <p:nvPr/>
            </p:nvSpPr>
            <p:spPr>
              <a:xfrm>
                <a:off x="711200" y="5313660"/>
                <a:ext cx="2011681" cy="154092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12169"/>
                    </a:solidFill>
                    <a:effectLst/>
                    <a:uLnTx/>
                    <a:uFillTx/>
                    <a:latin typeface="Arial"/>
                    <a:ea typeface="Verdana" panose="020B0604030504040204" pitchFamily="34" charset="0"/>
                    <a:cs typeface="Arial" charset="0"/>
                  </a:rPr>
                  <a:t>Coordinate across Commands, Syscoms, and BSO(s) and DoD RPA leaders to share and gather lessons learned and best practices</a:t>
                </a:r>
                <a:r>
                  <a:rPr kumimoji="0" lang="en-US" sz="1000" b="0" i="1" u="none" strike="noStrike" kern="1200" cap="none" spc="0" normalizeH="0" baseline="0" noProof="0" dirty="0">
                    <a:ln>
                      <a:noFill/>
                    </a:ln>
                    <a:solidFill>
                      <a:srgbClr val="012169"/>
                    </a:solidFill>
                    <a:effectLst/>
                    <a:uLnTx/>
                    <a:uFillTx/>
                    <a:latin typeface="Arial"/>
                    <a:ea typeface="Verdana" panose="020B0604030504040204" pitchFamily="34" charset="0"/>
                    <a:cs typeface="Arial" charset="0"/>
                  </a:rPr>
                  <a:t>.</a:t>
                </a:r>
              </a:p>
            </p:txBody>
          </p:sp>
          <p:sp>
            <p:nvSpPr>
              <p:cNvPr id="17" name="Freeform 48">
                <a:extLst>
                  <a:ext uri="{FF2B5EF4-FFF2-40B4-BE49-F238E27FC236}">
                    <a16:creationId xmlns:a16="http://schemas.microsoft.com/office/drawing/2014/main" id="{D5B7D0BD-B1B0-494A-95D3-06D0DEC36C34}"/>
                  </a:ext>
                </a:extLst>
              </p:cNvPr>
              <p:cNvSpPr/>
              <p:nvPr/>
            </p:nvSpPr>
            <p:spPr bwMode="gray">
              <a:xfrm>
                <a:off x="4054323" y="4682518"/>
                <a:ext cx="2286093" cy="955660"/>
              </a:xfrm>
              <a:custGeom>
                <a:avLst/>
                <a:gdLst>
                  <a:gd name="connsiteX0" fmla="*/ 0 w 2241550"/>
                  <a:gd name="connsiteY0" fmla="*/ 0 h 819150"/>
                  <a:gd name="connsiteX1" fmla="*/ 165100 w 2241550"/>
                  <a:gd name="connsiteY1" fmla="*/ 819150 h 819150"/>
                  <a:gd name="connsiteX2" fmla="*/ 2241550 w 2241550"/>
                  <a:gd name="connsiteY2" fmla="*/ 819150 h 819150"/>
                </a:gdLst>
                <a:ahLst/>
                <a:cxnLst>
                  <a:cxn ang="0">
                    <a:pos x="connsiteX0" y="connsiteY0"/>
                  </a:cxn>
                  <a:cxn ang="0">
                    <a:pos x="connsiteX1" y="connsiteY1"/>
                  </a:cxn>
                  <a:cxn ang="0">
                    <a:pos x="connsiteX2" y="connsiteY2"/>
                  </a:cxn>
                </a:cxnLst>
                <a:rect l="l" t="t" r="r" b="b"/>
                <a:pathLst>
                  <a:path w="2241550" h="819150">
                    <a:moveTo>
                      <a:pt x="0" y="0"/>
                    </a:moveTo>
                    <a:lnTo>
                      <a:pt x="165100" y="819150"/>
                    </a:lnTo>
                    <a:lnTo>
                      <a:pt x="2241550" y="819150"/>
                    </a:lnTo>
                  </a:path>
                </a:pathLst>
              </a:custGeom>
              <a:noFill/>
              <a:ln w="9525" algn="ctr">
                <a:solidFill>
                  <a:srgbClr val="75787B"/>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Verdana"/>
                  <a:ea typeface="+mn-ea"/>
                  <a:cs typeface="Arial" charset="0"/>
                </a:endParaRPr>
              </a:p>
            </p:txBody>
          </p:sp>
          <p:sp>
            <p:nvSpPr>
              <p:cNvPr id="18" name="Rectangle 17">
                <a:extLst>
                  <a:ext uri="{FF2B5EF4-FFF2-40B4-BE49-F238E27FC236}">
                    <a16:creationId xmlns:a16="http://schemas.microsoft.com/office/drawing/2014/main" id="{FF510E69-6C97-4B96-8759-A685CA69EB02}"/>
                  </a:ext>
                </a:extLst>
              </p:cNvPr>
              <p:cNvSpPr/>
              <p:nvPr/>
            </p:nvSpPr>
            <p:spPr>
              <a:xfrm>
                <a:off x="4269217" y="5412672"/>
                <a:ext cx="2286092" cy="22013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12169"/>
                    </a:solidFill>
                    <a:effectLst/>
                    <a:uLnTx/>
                    <a:uFillTx/>
                    <a:latin typeface="Arial"/>
                    <a:ea typeface="+mn-ea"/>
                    <a:cs typeface="Arial" charset="0"/>
                  </a:rPr>
                  <a:t>Community of Practice </a:t>
                </a:r>
                <a:endParaRPr kumimoji="0" lang="en-US" sz="1100" b="0" i="0" u="none" strike="noStrike" kern="1200" cap="none" spc="0" normalizeH="0" baseline="0" noProof="0" dirty="0">
                  <a:ln>
                    <a:noFill/>
                  </a:ln>
                  <a:solidFill>
                    <a:srgbClr val="012169"/>
                  </a:solidFill>
                  <a:effectLst/>
                  <a:uLnTx/>
                  <a:uFillTx/>
                  <a:latin typeface="Arial"/>
                  <a:ea typeface="+mn-ea"/>
                  <a:cs typeface="Arial" charset="0"/>
                </a:endParaRPr>
              </a:p>
            </p:txBody>
          </p:sp>
          <p:sp>
            <p:nvSpPr>
              <p:cNvPr id="19" name="Rectangle 18">
                <a:extLst>
                  <a:ext uri="{FF2B5EF4-FFF2-40B4-BE49-F238E27FC236}">
                    <a16:creationId xmlns:a16="http://schemas.microsoft.com/office/drawing/2014/main" id="{66110623-34B6-4CA3-B95C-D1E9C6136153}"/>
                  </a:ext>
                </a:extLst>
              </p:cNvPr>
              <p:cNvSpPr/>
              <p:nvPr/>
            </p:nvSpPr>
            <p:spPr>
              <a:xfrm>
                <a:off x="4251236" y="5712235"/>
                <a:ext cx="1828802" cy="88052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12169"/>
                    </a:solidFill>
                    <a:effectLst/>
                    <a:uLnTx/>
                    <a:uFillTx/>
                    <a:latin typeface="Arial"/>
                    <a:ea typeface="Verdana" panose="020B0604030504040204" pitchFamily="34" charset="0"/>
                    <a:cs typeface="Arial" charset="0"/>
                  </a:rPr>
                  <a:t>Drive Navy RPA CoP to share best practices and avoid duplication of efforts. </a:t>
                </a:r>
              </a:p>
            </p:txBody>
          </p:sp>
          <p:sp>
            <p:nvSpPr>
              <p:cNvPr id="20" name="Freeform 51">
                <a:extLst>
                  <a:ext uri="{FF2B5EF4-FFF2-40B4-BE49-F238E27FC236}">
                    <a16:creationId xmlns:a16="http://schemas.microsoft.com/office/drawing/2014/main" id="{6CBD6B80-664E-4A3B-875B-FCA3715DA572}"/>
                  </a:ext>
                </a:extLst>
              </p:cNvPr>
              <p:cNvSpPr/>
              <p:nvPr/>
            </p:nvSpPr>
            <p:spPr bwMode="gray">
              <a:xfrm flipV="1">
                <a:off x="711200" y="1974850"/>
                <a:ext cx="2692400" cy="731520"/>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rgbClr val="75787B"/>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Verdana"/>
                  <a:ea typeface="+mn-ea"/>
                  <a:cs typeface="Arial" charset="0"/>
                </a:endParaRPr>
              </a:p>
            </p:txBody>
          </p:sp>
          <p:sp>
            <p:nvSpPr>
              <p:cNvPr id="21" name="Rectangle 20">
                <a:extLst>
                  <a:ext uri="{FF2B5EF4-FFF2-40B4-BE49-F238E27FC236}">
                    <a16:creationId xmlns:a16="http://schemas.microsoft.com/office/drawing/2014/main" id="{9C488058-D990-453C-A6DA-CD5C5F27E675}"/>
                  </a:ext>
                </a:extLst>
              </p:cNvPr>
              <p:cNvSpPr/>
              <p:nvPr/>
            </p:nvSpPr>
            <p:spPr>
              <a:xfrm>
                <a:off x="711200" y="1469894"/>
                <a:ext cx="2631115" cy="44026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12169"/>
                    </a:solidFill>
                    <a:effectLst/>
                    <a:uLnTx/>
                    <a:uFillTx/>
                    <a:latin typeface="Arial"/>
                    <a:ea typeface="+mn-ea"/>
                    <a:cs typeface="Arial" charset="0"/>
                  </a:rPr>
                  <a:t>Change Management &amp; Strategic Communications </a:t>
                </a:r>
              </a:p>
            </p:txBody>
          </p:sp>
          <p:sp>
            <p:nvSpPr>
              <p:cNvPr id="22" name="Rectangle 21">
                <a:extLst>
                  <a:ext uri="{FF2B5EF4-FFF2-40B4-BE49-F238E27FC236}">
                    <a16:creationId xmlns:a16="http://schemas.microsoft.com/office/drawing/2014/main" id="{EE861950-E81F-4D8C-BFE4-DE778C68ED7D}"/>
                  </a:ext>
                </a:extLst>
              </p:cNvPr>
              <p:cNvSpPr/>
              <p:nvPr/>
            </p:nvSpPr>
            <p:spPr>
              <a:xfrm>
                <a:off x="733492" y="2067586"/>
                <a:ext cx="2011681" cy="198119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12169"/>
                    </a:solidFill>
                    <a:effectLst/>
                    <a:uLnTx/>
                    <a:uFillTx/>
                    <a:latin typeface="Arial"/>
                    <a:ea typeface="Verdana" panose="020B0604030504040204" pitchFamily="34" charset="0"/>
                    <a:cs typeface="Arial" charset="0"/>
                  </a:rPr>
                  <a:t>Coordinate with and inform Commands, Syscoms, and BSO(s) of current automations to identify areas where automations can be scaled and training needs across organizations.</a:t>
                </a:r>
                <a:endParaRPr kumimoji="0" lang="en-US" sz="1100" b="0" i="1" u="none" strike="noStrike" kern="1200" cap="none" spc="0" normalizeH="0" baseline="0" noProof="0" dirty="0">
                  <a:ln>
                    <a:noFill/>
                  </a:ln>
                  <a:solidFill>
                    <a:prstClr val="black"/>
                  </a:solidFill>
                  <a:effectLst/>
                  <a:uLnTx/>
                  <a:uFillTx/>
                  <a:latin typeface="Arial"/>
                  <a:ea typeface="Verdana" panose="020B0604030504040204" pitchFamily="34" charset="0"/>
                  <a:cs typeface="Arial" charset="0"/>
                </a:endParaRPr>
              </a:p>
            </p:txBody>
          </p:sp>
          <p:sp>
            <p:nvSpPr>
              <p:cNvPr id="23" name="Freeform 54">
                <a:extLst>
                  <a:ext uri="{FF2B5EF4-FFF2-40B4-BE49-F238E27FC236}">
                    <a16:creationId xmlns:a16="http://schemas.microsoft.com/office/drawing/2014/main" id="{BFEEC293-9064-4AB6-8A5D-6F56D4143243}"/>
                  </a:ext>
                </a:extLst>
              </p:cNvPr>
              <p:cNvSpPr/>
              <p:nvPr/>
            </p:nvSpPr>
            <p:spPr bwMode="gray">
              <a:xfrm flipH="1" flipV="1">
                <a:off x="5799879" y="2796867"/>
                <a:ext cx="2747898" cy="648827"/>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rgbClr val="75787B"/>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Verdana"/>
                  <a:ea typeface="+mn-ea"/>
                  <a:cs typeface="Arial" charset="0"/>
                </a:endParaRPr>
              </a:p>
            </p:txBody>
          </p:sp>
          <p:sp>
            <p:nvSpPr>
              <p:cNvPr id="24" name="Rectangle 23">
                <a:extLst>
                  <a:ext uri="{FF2B5EF4-FFF2-40B4-BE49-F238E27FC236}">
                    <a16:creationId xmlns:a16="http://schemas.microsoft.com/office/drawing/2014/main" id="{1233E6C6-4DD6-4F29-8C1D-068653A4C886}"/>
                  </a:ext>
                </a:extLst>
              </p:cNvPr>
              <p:cNvSpPr/>
              <p:nvPr/>
            </p:nvSpPr>
            <p:spPr>
              <a:xfrm>
                <a:off x="6832371" y="2147099"/>
                <a:ext cx="2011680" cy="15388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Verdana"/>
                  <a:ea typeface="+mn-ea"/>
                  <a:cs typeface="Arial" charset="0"/>
                </a:endParaRPr>
              </a:p>
            </p:txBody>
          </p:sp>
          <p:sp>
            <p:nvSpPr>
              <p:cNvPr id="25" name="Rectangle 24">
                <a:extLst>
                  <a:ext uri="{FF2B5EF4-FFF2-40B4-BE49-F238E27FC236}">
                    <a16:creationId xmlns:a16="http://schemas.microsoft.com/office/drawing/2014/main" id="{B9A36DFE-5146-442D-BF9E-FB1841334A21}"/>
                  </a:ext>
                </a:extLst>
              </p:cNvPr>
              <p:cNvSpPr/>
              <p:nvPr/>
            </p:nvSpPr>
            <p:spPr>
              <a:xfrm>
                <a:off x="6601027" y="2882072"/>
                <a:ext cx="2595865" cy="66039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12169"/>
                    </a:solidFill>
                    <a:effectLst/>
                    <a:uLnTx/>
                    <a:uFillTx/>
                    <a:latin typeface="Arial"/>
                    <a:ea typeface="Verdana" panose="020B0604030504040204" pitchFamily="34" charset="0"/>
                    <a:cs typeface="Arial" charset="0"/>
                  </a:rPr>
                  <a:t>Manage intake and prioritization process for use cases received for FM automation opportunities.</a:t>
                </a:r>
              </a:p>
            </p:txBody>
          </p:sp>
          <p:sp>
            <p:nvSpPr>
              <p:cNvPr id="26" name="Rectangle 25">
                <a:extLst>
                  <a:ext uri="{FF2B5EF4-FFF2-40B4-BE49-F238E27FC236}">
                    <a16:creationId xmlns:a16="http://schemas.microsoft.com/office/drawing/2014/main" id="{5540C7BC-BBA7-4737-B406-C325799D6E93}"/>
                  </a:ext>
                </a:extLst>
              </p:cNvPr>
              <p:cNvSpPr/>
              <p:nvPr/>
            </p:nvSpPr>
            <p:spPr>
              <a:xfrm>
                <a:off x="4419059" y="944315"/>
                <a:ext cx="2581896" cy="22013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12169"/>
                    </a:solidFill>
                    <a:effectLst/>
                    <a:uLnTx/>
                    <a:uFillTx/>
                    <a:latin typeface="Arial"/>
                    <a:ea typeface="+mn-ea"/>
                    <a:cs typeface="Arial" charset="0"/>
                  </a:rPr>
                  <a:t>Govern &amp; Develop FM Bots </a:t>
                </a:r>
                <a:endParaRPr kumimoji="0" lang="en-US" sz="1100" b="0" i="0" u="none" strike="noStrike" kern="1200" cap="none" spc="0" normalizeH="0" baseline="0" noProof="0" dirty="0">
                  <a:ln>
                    <a:noFill/>
                  </a:ln>
                  <a:solidFill>
                    <a:srgbClr val="012169"/>
                  </a:solidFill>
                  <a:effectLst/>
                  <a:uLnTx/>
                  <a:uFillTx/>
                  <a:latin typeface="Arial"/>
                  <a:ea typeface="+mn-ea"/>
                  <a:cs typeface="Arial" charset="0"/>
                </a:endParaRPr>
              </a:p>
            </p:txBody>
          </p:sp>
          <p:sp>
            <p:nvSpPr>
              <p:cNvPr id="27" name="Rectangle 26">
                <a:extLst>
                  <a:ext uri="{FF2B5EF4-FFF2-40B4-BE49-F238E27FC236}">
                    <a16:creationId xmlns:a16="http://schemas.microsoft.com/office/drawing/2014/main" id="{EF8C34BF-BC00-4799-9F96-636E17E9B13E}"/>
                  </a:ext>
                </a:extLst>
              </p:cNvPr>
              <p:cNvSpPr/>
              <p:nvPr/>
            </p:nvSpPr>
            <p:spPr>
              <a:xfrm>
                <a:off x="4414482" y="1225648"/>
                <a:ext cx="5172947" cy="88052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12169"/>
                    </a:solidFill>
                    <a:effectLst/>
                    <a:uLnTx/>
                    <a:uFillTx/>
                    <a:latin typeface="Arial"/>
                    <a:ea typeface="Verdana" panose="020B0604030504040204" pitchFamily="34" charset="0"/>
                    <a:cs typeface="Arial" charset="0"/>
                  </a:rPr>
                  <a:t>Drives the lifecycle of automation efforts for use cases submitted to the CoE through development to production. In addition, the CoE offers bots as a service across Commands, BSO(s), and Syscoms for applicable use cases. </a:t>
                </a:r>
              </a:p>
            </p:txBody>
          </p:sp>
          <p:sp>
            <p:nvSpPr>
              <p:cNvPr id="28" name="Freeform 45">
                <a:extLst>
                  <a:ext uri="{FF2B5EF4-FFF2-40B4-BE49-F238E27FC236}">
                    <a16:creationId xmlns:a16="http://schemas.microsoft.com/office/drawing/2014/main" id="{A0339681-4AD7-42FC-B05D-DA9B720096EC}"/>
                  </a:ext>
                </a:extLst>
              </p:cNvPr>
              <p:cNvSpPr/>
              <p:nvPr/>
            </p:nvSpPr>
            <p:spPr bwMode="gray">
              <a:xfrm flipV="1">
                <a:off x="4167321" y="1158052"/>
                <a:ext cx="2747899" cy="1199780"/>
              </a:xfrm>
              <a:custGeom>
                <a:avLst/>
                <a:gdLst>
                  <a:gd name="connsiteX0" fmla="*/ 0 w 2241550"/>
                  <a:gd name="connsiteY0" fmla="*/ 0 h 819150"/>
                  <a:gd name="connsiteX1" fmla="*/ 165100 w 2241550"/>
                  <a:gd name="connsiteY1" fmla="*/ 819150 h 819150"/>
                  <a:gd name="connsiteX2" fmla="*/ 2241550 w 2241550"/>
                  <a:gd name="connsiteY2" fmla="*/ 819150 h 819150"/>
                </a:gdLst>
                <a:ahLst/>
                <a:cxnLst>
                  <a:cxn ang="0">
                    <a:pos x="connsiteX0" y="connsiteY0"/>
                  </a:cxn>
                  <a:cxn ang="0">
                    <a:pos x="connsiteX1" y="connsiteY1"/>
                  </a:cxn>
                  <a:cxn ang="0">
                    <a:pos x="connsiteX2" y="connsiteY2"/>
                  </a:cxn>
                </a:cxnLst>
                <a:rect l="l" t="t" r="r" b="b"/>
                <a:pathLst>
                  <a:path w="2241550" h="819150">
                    <a:moveTo>
                      <a:pt x="0" y="0"/>
                    </a:moveTo>
                    <a:lnTo>
                      <a:pt x="165100" y="819150"/>
                    </a:lnTo>
                    <a:lnTo>
                      <a:pt x="2241550" y="819150"/>
                    </a:lnTo>
                  </a:path>
                </a:pathLst>
              </a:custGeom>
              <a:noFill/>
              <a:ln w="9525" algn="ctr">
                <a:solidFill>
                  <a:srgbClr val="75787B"/>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Verdana"/>
                  <a:ea typeface="+mn-ea"/>
                  <a:cs typeface="Arial" charset="0"/>
                </a:endParaRPr>
              </a:p>
            </p:txBody>
          </p:sp>
        </p:grpSp>
        <p:sp>
          <p:nvSpPr>
            <p:cNvPr id="43" name="TextBox 42">
              <a:extLst>
                <a:ext uri="{FF2B5EF4-FFF2-40B4-BE49-F238E27FC236}">
                  <a16:creationId xmlns:a16="http://schemas.microsoft.com/office/drawing/2014/main" id="{B2635C6E-98C7-4B85-A0AB-85A86B1B0266}"/>
                </a:ext>
              </a:extLst>
            </p:cNvPr>
            <p:cNvSpPr txBox="1"/>
            <p:nvPr/>
          </p:nvSpPr>
          <p:spPr>
            <a:xfrm>
              <a:off x="8059307" y="3298477"/>
              <a:ext cx="90084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charset="0"/>
                  <a:ea typeface="+mn-ea"/>
                  <a:cs typeface="Arial" charset="0"/>
                </a:rPr>
                <a:t>Center of Excellence </a:t>
              </a:r>
            </a:p>
          </p:txBody>
        </p:sp>
        <p:sp>
          <p:nvSpPr>
            <p:cNvPr id="82" name="Rectangle 81">
              <a:extLst>
                <a:ext uri="{FF2B5EF4-FFF2-40B4-BE49-F238E27FC236}">
                  <a16:creationId xmlns:a16="http://schemas.microsoft.com/office/drawing/2014/main" id="{79B8FCBD-F9F0-417F-BA25-1C3E4D5930E3}"/>
                </a:ext>
              </a:extLst>
            </p:cNvPr>
            <p:cNvSpPr/>
            <p:nvPr/>
          </p:nvSpPr>
          <p:spPr>
            <a:xfrm>
              <a:off x="10119043" y="2610636"/>
              <a:ext cx="2095330" cy="18196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12169"/>
                  </a:solidFill>
                  <a:effectLst/>
                  <a:uLnTx/>
                  <a:uFillTx/>
                  <a:latin typeface="Arial"/>
                  <a:ea typeface="+mn-ea"/>
                  <a:cs typeface="Arial" charset="0"/>
                </a:rPr>
                <a:t>Maintain Bot Inventory </a:t>
              </a:r>
            </a:p>
          </p:txBody>
        </p:sp>
        <p:grpSp>
          <p:nvGrpSpPr>
            <p:cNvPr id="84" name="Group 262">
              <a:extLst>
                <a:ext uri="{FF2B5EF4-FFF2-40B4-BE49-F238E27FC236}">
                  <a16:creationId xmlns:a16="http://schemas.microsoft.com/office/drawing/2014/main" id="{345C790D-DBD7-44F6-896A-E49DB73086E5}"/>
                </a:ext>
              </a:extLst>
            </p:cNvPr>
            <p:cNvGrpSpPr>
              <a:grpSpLocks noChangeAspect="1"/>
            </p:cNvGrpSpPr>
            <p:nvPr/>
          </p:nvGrpSpPr>
          <p:grpSpPr bwMode="auto">
            <a:xfrm>
              <a:off x="7508857" y="2780567"/>
              <a:ext cx="579235" cy="579233"/>
              <a:chOff x="5792" y="779"/>
              <a:chExt cx="340" cy="340"/>
            </a:xfrm>
            <a:solidFill>
              <a:schemeClr val="bg1"/>
            </a:solidFill>
          </p:grpSpPr>
          <p:sp>
            <p:nvSpPr>
              <p:cNvPr id="85" name="Freeform 263">
                <a:extLst>
                  <a:ext uri="{FF2B5EF4-FFF2-40B4-BE49-F238E27FC236}">
                    <a16:creationId xmlns:a16="http://schemas.microsoft.com/office/drawing/2014/main" id="{C8680127-B675-4767-B030-1D72C7537C6E}"/>
                  </a:ext>
                </a:extLst>
              </p:cNvPr>
              <p:cNvSpPr>
                <a:spLocks noEditPoints="1"/>
              </p:cNvSpPr>
              <p:nvPr/>
            </p:nvSpPr>
            <p:spPr bwMode="auto">
              <a:xfrm>
                <a:off x="5870" y="843"/>
                <a:ext cx="184" cy="212"/>
              </a:xfrm>
              <a:custGeom>
                <a:avLst/>
                <a:gdLst>
                  <a:gd name="T0" fmla="*/ 267 w 277"/>
                  <a:gd name="T1" fmla="*/ 128 h 320"/>
                  <a:gd name="T2" fmla="*/ 149 w 277"/>
                  <a:gd name="T3" fmla="*/ 128 h 320"/>
                  <a:gd name="T4" fmla="*/ 149 w 277"/>
                  <a:gd name="T5" fmla="*/ 106 h 320"/>
                  <a:gd name="T6" fmla="*/ 224 w 277"/>
                  <a:gd name="T7" fmla="*/ 106 h 320"/>
                  <a:gd name="T8" fmla="*/ 230 w 277"/>
                  <a:gd name="T9" fmla="*/ 104 h 320"/>
                  <a:gd name="T10" fmla="*/ 273 w 277"/>
                  <a:gd name="T11" fmla="*/ 72 h 320"/>
                  <a:gd name="T12" fmla="*/ 277 w 277"/>
                  <a:gd name="T13" fmla="*/ 64 h 320"/>
                  <a:gd name="T14" fmla="*/ 273 w 277"/>
                  <a:gd name="T15" fmla="*/ 55 h 320"/>
                  <a:gd name="T16" fmla="*/ 230 w 277"/>
                  <a:gd name="T17" fmla="*/ 23 h 320"/>
                  <a:gd name="T18" fmla="*/ 224 w 277"/>
                  <a:gd name="T19" fmla="*/ 21 h 320"/>
                  <a:gd name="T20" fmla="*/ 149 w 277"/>
                  <a:gd name="T21" fmla="*/ 21 h 320"/>
                  <a:gd name="T22" fmla="*/ 149 w 277"/>
                  <a:gd name="T23" fmla="*/ 10 h 320"/>
                  <a:gd name="T24" fmla="*/ 139 w 277"/>
                  <a:gd name="T25" fmla="*/ 0 h 320"/>
                  <a:gd name="T26" fmla="*/ 128 w 277"/>
                  <a:gd name="T27" fmla="*/ 10 h 320"/>
                  <a:gd name="T28" fmla="*/ 128 w 277"/>
                  <a:gd name="T29" fmla="*/ 21 h 320"/>
                  <a:gd name="T30" fmla="*/ 11 w 277"/>
                  <a:gd name="T31" fmla="*/ 21 h 320"/>
                  <a:gd name="T32" fmla="*/ 0 w 277"/>
                  <a:gd name="T33" fmla="*/ 32 h 320"/>
                  <a:gd name="T34" fmla="*/ 0 w 277"/>
                  <a:gd name="T35" fmla="*/ 96 h 320"/>
                  <a:gd name="T36" fmla="*/ 11 w 277"/>
                  <a:gd name="T37" fmla="*/ 106 h 320"/>
                  <a:gd name="T38" fmla="*/ 128 w 277"/>
                  <a:gd name="T39" fmla="*/ 106 h 320"/>
                  <a:gd name="T40" fmla="*/ 128 w 277"/>
                  <a:gd name="T41" fmla="*/ 128 h 320"/>
                  <a:gd name="T42" fmla="*/ 53 w 277"/>
                  <a:gd name="T43" fmla="*/ 128 h 320"/>
                  <a:gd name="T44" fmla="*/ 47 w 277"/>
                  <a:gd name="T45" fmla="*/ 130 h 320"/>
                  <a:gd name="T46" fmla="*/ 4 w 277"/>
                  <a:gd name="T47" fmla="*/ 162 h 320"/>
                  <a:gd name="T48" fmla="*/ 0 w 277"/>
                  <a:gd name="T49" fmla="*/ 170 h 320"/>
                  <a:gd name="T50" fmla="*/ 4 w 277"/>
                  <a:gd name="T51" fmla="*/ 179 h 320"/>
                  <a:gd name="T52" fmla="*/ 47 w 277"/>
                  <a:gd name="T53" fmla="*/ 211 h 320"/>
                  <a:gd name="T54" fmla="*/ 53 w 277"/>
                  <a:gd name="T55" fmla="*/ 213 h 320"/>
                  <a:gd name="T56" fmla="*/ 128 w 277"/>
                  <a:gd name="T57" fmla="*/ 213 h 320"/>
                  <a:gd name="T58" fmla="*/ 128 w 277"/>
                  <a:gd name="T59" fmla="*/ 309 h 320"/>
                  <a:gd name="T60" fmla="*/ 139 w 277"/>
                  <a:gd name="T61" fmla="*/ 320 h 320"/>
                  <a:gd name="T62" fmla="*/ 149 w 277"/>
                  <a:gd name="T63" fmla="*/ 309 h 320"/>
                  <a:gd name="T64" fmla="*/ 149 w 277"/>
                  <a:gd name="T65" fmla="*/ 213 h 320"/>
                  <a:gd name="T66" fmla="*/ 267 w 277"/>
                  <a:gd name="T67" fmla="*/ 213 h 320"/>
                  <a:gd name="T68" fmla="*/ 277 w 277"/>
                  <a:gd name="T69" fmla="*/ 202 h 320"/>
                  <a:gd name="T70" fmla="*/ 277 w 277"/>
                  <a:gd name="T71" fmla="*/ 138 h 320"/>
                  <a:gd name="T72" fmla="*/ 267 w 277"/>
                  <a:gd name="T73" fmla="*/ 128 h 320"/>
                  <a:gd name="T74" fmla="*/ 21 w 277"/>
                  <a:gd name="T75" fmla="*/ 85 h 320"/>
                  <a:gd name="T76" fmla="*/ 21 w 277"/>
                  <a:gd name="T77" fmla="*/ 42 h 320"/>
                  <a:gd name="T78" fmla="*/ 220 w 277"/>
                  <a:gd name="T79" fmla="*/ 42 h 320"/>
                  <a:gd name="T80" fmla="*/ 249 w 277"/>
                  <a:gd name="T81" fmla="*/ 64 h 320"/>
                  <a:gd name="T82" fmla="*/ 220 w 277"/>
                  <a:gd name="T83" fmla="*/ 85 h 320"/>
                  <a:gd name="T84" fmla="*/ 21 w 277"/>
                  <a:gd name="T85" fmla="*/ 85 h 320"/>
                  <a:gd name="T86" fmla="*/ 256 w 277"/>
                  <a:gd name="T87" fmla="*/ 192 h 320"/>
                  <a:gd name="T88" fmla="*/ 57 w 277"/>
                  <a:gd name="T89" fmla="*/ 192 h 320"/>
                  <a:gd name="T90" fmla="*/ 28 w 277"/>
                  <a:gd name="T91" fmla="*/ 170 h 320"/>
                  <a:gd name="T92" fmla="*/ 57 w 277"/>
                  <a:gd name="T93" fmla="*/ 149 h 320"/>
                  <a:gd name="T94" fmla="*/ 256 w 277"/>
                  <a:gd name="T95" fmla="*/ 149 h 320"/>
                  <a:gd name="T96" fmla="*/ 256 w 277"/>
                  <a:gd name="T97" fmla="*/ 19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7" h="320">
                    <a:moveTo>
                      <a:pt x="267" y="128"/>
                    </a:moveTo>
                    <a:cubicBezTo>
                      <a:pt x="149" y="128"/>
                      <a:pt x="149" y="128"/>
                      <a:pt x="149" y="128"/>
                    </a:cubicBezTo>
                    <a:cubicBezTo>
                      <a:pt x="149" y="106"/>
                      <a:pt x="149" y="106"/>
                      <a:pt x="149" y="106"/>
                    </a:cubicBezTo>
                    <a:cubicBezTo>
                      <a:pt x="224" y="106"/>
                      <a:pt x="224" y="106"/>
                      <a:pt x="224" y="106"/>
                    </a:cubicBezTo>
                    <a:cubicBezTo>
                      <a:pt x="226" y="106"/>
                      <a:pt x="229" y="106"/>
                      <a:pt x="230" y="104"/>
                    </a:cubicBezTo>
                    <a:cubicBezTo>
                      <a:pt x="273" y="72"/>
                      <a:pt x="273" y="72"/>
                      <a:pt x="273" y="72"/>
                    </a:cubicBezTo>
                    <a:cubicBezTo>
                      <a:pt x="276" y="70"/>
                      <a:pt x="277" y="67"/>
                      <a:pt x="277" y="64"/>
                    </a:cubicBezTo>
                    <a:cubicBezTo>
                      <a:pt x="277" y="60"/>
                      <a:pt x="276" y="57"/>
                      <a:pt x="273" y="55"/>
                    </a:cubicBezTo>
                    <a:cubicBezTo>
                      <a:pt x="230" y="23"/>
                      <a:pt x="230" y="23"/>
                      <a:pt x="230" y="23"/>
                    </a:cubicBezTo>
                    <a:cubicBezTo>
                      <a:pt x="229" y="22"/>
                      <a:pt x="226" y="21"/>
                      <a:pt x="224" y="21"/>
                    </a:cubicBezTo>
                    <a:cubicBezTo>
                      <a:pt x="149" y="21"/>
                      <a:pt x="149" y="21"/>
                      <a:pt x="149" y="21"/>
                    </a:cubicBezTo>
                    <a:cubicBezTo>
                      <a:pt x="149" y="10"/>
                      <a:pt x="149" y="10"/>
                      <a:pt x="149" y="10"/>
                    </a:cubicBezTo>
                    <a:cubicBezTo>
                      <a:pt x="149" y="4"/>
                      <a:pt x="145" y="0"/>
                      <a:pt x="139" y="0"/>
                    </a:cubicBezTo>
                    <a:cubicBezTo>
                      <a:pt x="133" y="0"/>
                      <a:pt x="128" y="4"/>
                      <a:pt x="128" y="10"/>
                    </a:cubicBezTo>
                    <a:cubicBezTo>
                      <a:pt x="128" y="21"/>
                      <a:pt x="128" y="21"/>
                      <a:pt x="128" y="21"/>
                    </a:cubicBezTo>
                    <a:cubicBezTo>
                      <a:pt x="11" y="21"/>
                      <a:pt x="11" y="21"/>
                      <a:pt x="11" y="21"/>
                    </a:cubicBezTo>
                    <a:cubicBezTo>
                      <a:pt x="5" y="21"/>
                      <a:pt x="0" y="26"/>
                      <a:pt x="0" y="32"/>
                    </a:cubicBezTo>
                    <a:cubicBezTo>
                      <a:pt x="0" y="96"/>
                      <a:pt x="0" y="96"/>
                      <a:pt x="0" y="96"/>
                    </a:cubicBezTo>
                    <a:cubicBezTo>
                      <a:pt x="0" y="102"/>
                      <a:pt x="5" y="106"/>
                      <a:pt x="11" y="106"/>
                    </a:cubicBezTo>
                    <a:cubicBezTo>
                      <a:pt x="128" y="106"/>
                      <a:pt x="128" y="106"/>
                      <a:pt x="128" y="106"/>
                    </a:cubicBezTo>
                    <a:cubicBezTo>
                      <a:pt x="128" y="128"/>
                      <a:pt x="128" y="128"/>
                      <a:pt x="128" y="128"/>
                    </a:cubicBezTo>
                    <a:cubicBezTo>
                      <a:pt x="53" y="128"/>
                      <a:pt x="53" y="128"/>
                      <a:pt x="53" y="128"/>
                    </a:cubicBezTo>
                    <a:cubicBezTo>
                      <a:pt x="51" y="128"/>
                      <a:pt x="49" y="128"/>
                      <a:pt x="47" y="130"/>
                    </a:cubicBezTo>
                    <a:cubicBezTo>
                      <a:pt x="4" y="162"/>
                      <a:pt x="4" y="162"/>
                      <a:pt x="4" y="162"/>
                    </a:cubicBezTo>
                    <a:cubicBezTo>
                      <a:pt x="2" y="164"/>
                      <a:pt x="0" y="167"/>
                      <a:pt x="0" y="170"/>
                    </a:cubicBezTo>
                    <a:cubicBezTo>
                      <a:pt x="0" y="174"/>
                      <a:pt x="2" y="177"/>
                      <a:pt x="4" y="179"/>
                    </a:cubicBezTo>
                    <a:cubicBezTo>
                      <a:pt x="47" y="211"/>
                      <a:pt x="47" y="211"/>
                      <a:pt x="47" y="211"/>
                    </a:cubicBezTo>
                    <a:cubicBezTo>
                      <a:pt x="49" y="212"/>
                      <a:pt x="51" y="213"/>
                      <a:pt x="53" y="213"/>
                    </a:cubicBezTo>
                    <a:cubicBezTo>
                      <a:pt x="128" y="213"/>
                      <a:pt x="128" y="213"/>
                      <a:pt x="128" y="213"/>
                    </a:cubicBezTo>
                    <a:cubicBezTo>
                      <a:pt x="128" y="309"/>
                      <a:pt x="128" y="309"/>
                      <a:pt x="128" y="309"/>
                    </a:cubicBezTo>
                    <a:cubicBezTo>
                      <a:pt x="128" y="315"/>
                      <a:pt x="133" y="320"/>
                      <a:pt x="139" y="320"/>
                    </a:cubicBezTo>
                    <a:cubicBezTo>
                      <a:pt x="145" y="320"/>
                      <a:pt x="149" y="315"/>
                      <a:pt x="149" y="309"/>
                    </a:cubicBezTo>
                    <a:cubicBezTo>
                      <a:pt x="149" y="213"/>
                      <a:pt x="149" y="213"/>
                      <a:pt x="149" y="213"/>
                    </a:cubicBezTo>
                    <a:cubicBezTo>
                      <a:pt x="267" y="213"/>
                      <a:pt x="267" y="213"/>
                      <a:pt x="267" y="213"/>
                    </a:cubicBezTo>
                    <a:cubicBezTo>
                      <a:pt x="273" y="213"/>
                      <a:pt x="277" y="208"/>
                      <a:pt x="277" y="202"/>
                    </a:cubicBezTo>
                    <a:cubicBezTo>
                      <a:pt x="277" y="138"/>
                      <a:pt x="277" y="138"/>
                      <a:pt x="277" y="138"/>
                    </a:cubicBezTo>
                    <a:cubicBezTo>
                      <a:pt x="277" y="132"/>
                      <a:pt x="273" y="128"/>
                      <a:pt x="267" y="128"/>
                    </a:cubicBezTo>
                    <a:close/>
                    <a:moveTo>
                      <a:pt x="21" y="85"/>
                    </a:moveTo>
                    <a:cubicBezTo>
                      <a:pt x="21" y="42"/>
                      <a:pt x="21" y="42"/>
                      <a:pt x="21" y="42"/>
                    </a:cubicBezTo>
                    <a:cubicBezTo>
                      <a:pt x="220" y="42"/>
                      <a:pt x="220" y="42"/>
                      <a:pt x="220" y="42"/>
                    </a:cubicBezTo>
                    <a:cubicBezTo>
                      <a:pt x="249" y="64"/>
                      <a:pt x="249" y="64"/>
                      <a:pt x="249" y="64"/>
                    </a:cubicBezTo>
                    <a:cubicBezTo>
                      <a:pt x="220" y="85"/>
                      <a:pt x="220" y="85"/>
                      <a:pt x="220" y="85"/>
                    </a:cubicBezTo>
                    <a:lnTo>
                      <a:pt x="21" y="85"/>
                    </a:lnTo>
                    <a:close/>
                    <a:moveTo>
                      <a:pt x="256" y="192"/>
                    </a:moveTo>
                    <a:cubicBezTo>
                      <a:pt x="57" y="192"/>
                      <a:pt x="57" y="192"/>
                      <a:pt x="57" y="192"/>
                    </a:cubicBezTo>
                    <a:cubicBezTo>
                      <a:pt x="28" y="170"/>
                      <a:pt x="28" y="170"/>
                      <a:pt x="28" y="170"/>
                    </a:cubicBezTo>
                    <a:cubicBezTo>
                      <a:pt x="57" y="149"/>
                      <a:pt x="57" y="149"/>
                      <a:pt x="57" y="149"/>
                    </a:cubicBezTo>
                    <a:cubicBezTo>
                      <a:pt x="256" y="149"/>
                      <a:pt x="256" y="149"/>
                      <a:pt x="256" y="149"/>
                    </a:cubicBezTo>
                    <a:lnTo>
                      <a:pt x="256" y="19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86" name="Freeform 264">
                <a:extLst>
                  <a:ext uri="{FF2B5EF4-FFF2-40B4-BE49-F238E27FC236}">
                    <a16:creationId xmlns:a16="http://schemas.microsoft.com/office/drawing/2014/main" id="{0B62DD15-0DCD-4ABE-8D2B-434FBE03D94A}"/>
                  </a:ext>
                </a:extLst>
              </p:cNvPr>
              <p:cNvSpPr>
                <a:spLocks noEditPoints="1"/>
              </p:cNvSpPr>
              <p:nvPr/>
            </p:nvSpPr>
            <p:spPr bwMode="auto">
              <a:xfrm>
                <a:off x="5792" y="77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grpSp>
        <p:grpSp>
          <p:nvGrpSpPr>
            <p:cNvPr id="88" name="Group 192">
              <a:extLst>
                <a:ext uri="{FF2B5EF4-FFF2-40B4-BE49-F238E27FC236}">
                  <a16:creationId xmlns:a16="http://schemas.microsoft.com/office/drawing/2014/main" id="{D2C77FBF-4846-47D8-A073-4CDF198D1E9E}"/>
                </a:ext>
              </a:extLst>
            </p:cNvPr>
            <p:cNvGrpSpPr>
              <a:grpSpLocks noChangeAspect="1"/>
            </p:cNvGrpSpPr>
            <p:nvPr/>
          </p:nvGrpSpPr>
          <p:grpSpPr bwMode="auto">
            <a:xfrm>
              <a:off x="8956108" y="3642059"/>
              <a:ext cx="504405" cy="504405"/>
              <a:chOff x="378" y="713"/>
              <a:chExt cx="340" cy="340"/>
            </a:xfrm>
            <a:solidFill>
              <a:schemeClr val="bg1"/>
            </a:solidFill>
          </p:grpSpPr>
          <p:sp>
            <p:nvSpPr>
              <p:cNvPr id="89" name="Freeform 193">
                <a:extLst>
                  <a:ext uri="{FF2B5EF4-FFF2-40B4-BE49-F238E27FC236}">
                    <a16:creationId xmlns:a16="http://schemas.microsoft.com/office/drawing/2014/main" id="{8F1EA40C-EA7D-4152-8275-8F9D3AA2B088}"/>
                  </a:ext>
                </a:extLst>
              </p:cNvPr>
              <p:cNvSpPr>
                <a:spLocks noEditPoints="1"/>
              </p:cNvSpPr>
              <p:nvPr/>
            </p:nvSpPr>
            <p:spPr bwMode="auto">
              <a:xfrm>
                <a:off x="378" y="71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90" name="Freeform 194">
                <a:extLst>
                  <a:ext uri="{FF2B5EF4-FFF2-40B4-BE49-F238E27FC236}">
                    <a16:creationId xmlns:a16="http://schemas.microsoft.com/office/drawing/2014/main" id="{D3BF843E-D3F7-4DB4-BCBD-9D7FFCAF6C68}"/>
                  </a:ext>
                </a:extLst>
              </p:cNvPr>
              <p:cNvSpPr>
                <a:spLocks noEditPoints="1"/>
              </p:cNvSpPr>
              <p:nvPr/>
            </p:nvSpPr>
            <p:spPr bwMode="auto">
              <a:xfrm>
                <a:off x="442" y="812"/>
                <a:ext cx="212" cy="157"/>
              </a:xfrm>
              <a:custGeom>
                <a:avLst/>
                <a:gdLst>
                  <a:gd name="T0" fmla="*/ 309 w 320"/>
                  <a:gd name="T1" fmla="*/ 21 h 236"/>
                  <a:gd name="T2" fmla="*/ 309 w 320"/>
                  <a:gd name="T3" fmla="*/ 0 h 236"/>
                  <a:gd name="T4" fmla="*/ 288 w 320"/>
                  <a:gd name="T5" fmla="*/ 11 h 236"/>
                  <a:gd name="T6" fmla="*/ 247 w 320"/>
                  <a:gd name="T7" fmla="*/ 32 h 236"/>
                  <a:gd name="T8" fmla="*/ 165 w 320"/>
                  <a:gd name="T9" fmla="*/ 12 h 236"/>
                  <a:gd name="T10" fmla="*/ 128 w 320"/>
                  <a:gd name="T11" fmla="*/ 32 h 236"/>
                  <a:gd name="T12" fmla="*/ 32 w 320"/>
                  <a:gd name="T13" fmla="*/ 11 h 236"/>
                  <a:gd name="T14" fmla="*/ 10 w 320"/>
                  <a:gd name="T15" fmla="*/ 0 h 236"/>
                  <a:gd name="T16" fmla="*/ 10 w 320"/>
                  <a:gd name="T17" fmla="*/ 21 h 236"/>
                  <a:gd name="T18" fmla="*/ 0 w 320"/>
                  <a:gd name="T19" fmla="*/ 181 h 236"/>
                  <a:gd name="T20" fmla="*/ 21 w 320"/>
                  <a:gd name="T21" fmla="*/ 192 h 236"/>
                  <a:gd name="T22" fmla="*/ 32 w 320"/>
                  <a:gd name="T23" fmla="*/ 171 h 236"/>
                  <a:gd name="T24" fmla="*/ 76 w 320"/>
                  <a:gd name="T25" fmla="*/ 219 h 236"/>
                  <a:gd name="T26" fmla="*/ 121 w 320"/>
                  <a:gd name="T27" fmla="*/ 232 h 236"/>
                  <a:gd name="T28" fmla="*/ 154 w 320"/>
                  <a:gd name="T29" fmla="*/ 235 h 236"/>
                  <a:gd name="T30" fmla="*/ 181 w 320"/>
                  <a:gd name="T31" fmla="*/ 221 h 236"/>
                  <a:gd name="T32" fmla="*/ 222 w 320"/>
                  <a:gd name="T33" fmla="*/ 227 h 236"/>
                  <a:gd name="T34" fmla="*/ 242 w 320"/>
                  <a:gd name="T35" fmla="*/ 210 h 236"/>
                  <a:gd name="T36" fmla="*/ 275 w 320"/>
                  <a:gd name="T37" fmla="*/ 185 h 236"/>
                  <a:gd name="T38" fmla="*/ 288 w 320"/>
                  <a:gd name="T39" fmla="*/ 171 h 236"/>
                  <a:gd name="T40" fmla="*/ 298 w 320"/>
                  <a:gd name="T41" fmla="*/ 192 h 236"/>
                  <a:gd name="T42" fmla="*/ 320 w 320"/>
                  <a:gd name="T43" fmla="*/ 181 h 236"/>
                  <a:gd name="T44" fmla="*/ 254 w 320"/>
                  <a:gd name="T45" fmla="*/ 179 h 236"/>
                  <a:gd name="T46" fmla="*/ 239 w 320"/>
                  <a:gd name="T47" fmla="*/ 188 h 236"/>
                  <a:gd name="T48" fmla="*/ 232 w 320"/>
                  <a:gd name="T49" fmla="*/ 183 h 236"/>
                  <a:gd name="T50" fmla="*/ 198 w 320"/>
                  <a:gd name="T51" fmla="*/ 125 h 236"/>
                  <a:gd name="T52" fmla="*/ 179 w 320"/>
                  <a:gd name="T53" fmla="*/ 135 h 236"/>
                  <a:gd name="T54" fmla="*/ 214 w 320"/>
                  <a:gd name="T55" fmla="*/ 194 h 236"/>
                  <a:gd name="T56" fmla="*/ 194 w 320"/>
                  <a:gd name="T57" fmla="*/ 204 h 236"/>
                  <a:gd name="T58" fmla="*/ 147 w 320"/>
                  <a:gd name="T59" fmla="*/ 147 h 236"/>
                  <a:gd name="T60" fmla="*/ 164 w 320"/>
                  <a:gd name="T61" fmla="*/ 196 h 236"/>
                  <a:gd name="T62" fmla="*/ 160 w 320"/>
                  <a:gd name="T63" fmla="*/ 212 h 236"/>
                  <a:gd name="T64" fmla="*/ 143 w 320"/>
                  <a:gd name="T65" fmla="*/ 208 h 236"/>
                  <a:gd name="T66" fmla="*/ 132 w 320"/>
                  <a:gd name="T67" fmla="*/ 188 h 236"/>
                  <a:gd name="T68" fmla="*/ 124 w 320"/>
                  <a:gd name="T69" fmla="*/ 176 h 236"/>
                  <a:gd name="T70" fmla="*/ 106 w 320"/>
                  <a:gd name="T71" fmla="*/ 188 h 236"/>
                  <a:gd name="T72" fmla="*/ 111 w 320"/>
                  <a:gd name="T73" fmla="*/ 214 h 236"/>
                  <a:gd name="T74" fmla="*/ 62 w 320"/>
                  <a:gd name="T75" fmla="*/ 155 h 236"/>
                  <a:gd name="T76" fmla="*/ 32 w 320"/>
                  <a:gd name="T77" fmla="*/ 149 h 236"/>
                  <a:gd name="T78" fmla="*/ 88 w 320"/>
                  <a:gd name="T79" fmla="*/ 53 h 236"/>
                  <a:gd name="T80" fmla="*/ 64 w 320"/>
                  <a:gd name="T81" fmla="*/ 85 h 236"/>
                  <a:gd name="T82" fmla="*/ 97 w 320"/>
                  <a:gd name="T83" fmla="*/ 117 h 236"/>
                  <a:gd name="T84" fmla="*/ 253 w 320"/>
                  <a:gd name="T85" fmla="*/ 170 h 236"/>
                  <a:gd name="T86" fmla="*/ 288 w 320"/>
                  <a:gd name="T87" fmla="*/ 149 h 236"/>
                  <a:gd name="T88" fmla="*/ 265 w 320"/>
                  <a:gd name="T89" fmla="*/ 150 h 236"/>
                  <a:gd name="T90" fmla="*/ 215 w 320"/>
                  <a:gd name="T91" fmla="*/ 76 h 236"/>
                  <a:gd name="T92" fmla="*/ 88 w 320"/>
                  <a:gd name="T93" fmla="*/ 95 h 236"/>
                  <a:gd name="T94" fmla="*/ 90 w 320"/>
                  <a:gd name="T95" fmla="*/ 77 h 236"/>
                  <a:gd name="T96" fmla="*/ 242 w 320"/>
                  <a:gd name="T97" fmla="*/ 53 h 236"/>
                  <a:gd name="T98" fmla="*/ 288 w 320"/>
                  <a:gd name="T99" fmla="*/ 5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0" h="236">
                    <a:moveTo>
                      <a:pt x="309" y="171"/>
                    </a:moveTo>
                    <a:cubicBezTo>
                      <a:pt x="309" y="21"/>
                      <a:pt x="309" y="21"/>
                      <a:pt x="309" y="21"/>
                    </a:cubicBezTo>
                    <a:cubicBezTo>
                      <a:pt x="315" y="21"/>
                      <a:pt x="320" y="17"/>
                      <a:pt x="320" y="11"/>
                    </a:cubicBezTo>
                    <a:cubicBezTo>
                      <a:pt x="320" y="5"/>
                      <a:pt x="315" y="0"/>
                      <a:pt x="309" y="0"/>
                    </a:cubicBezTo>
                    <a:cubicBezTo>
                      <a:pt x="298" y="0"/>
                      <a:pt x="298" y="0"/>
                      <a:pt x="298" y="0"/>
                    </a:cubicBezTo>
                    <a:cubicBezTo>
                      <a:pt x="292" y="0"/>
                      <a:pt x="288" y="5"/>
                      <a:pt x="288" y="11"/>
                    </a:cubicBezTo>
                    <a:cubicBezTo>
                      <a:pt x="288" y="32"/>
                      <a:pt x="288" y="32"/>
                      <a:pt x="288" y="32"/>
                    </a:cubicBezTo>
                    <a:cubicBezTo>
                      <a:pt x="247" y="32"/>
                      <a:pt x="247" y="32"/>
                      <a:pt x="247" y="32"/>
                    </a:cubicBezTo>
                    <a:cubicBezTo>
                      <a:pt x="173" y="11"/>
                      <a:pt x="173" y="11"/>
                      <a:pt x="173" y="11"/>
                    </a:cubicBezTo>
                    <a:cubicBezTo>
                      <a:pt x="171" y="10"/>
                      <a:pt x="168" y="11"/>
                      <a:pt x="165" y="12"/>
                    </a:cubicBezTo>
                    <a:cubicBezTo>
                      <a:pt x="128" y="32"/>
                      <a:pt x="128" y="32"/>
                      <a:pt x="128" y="32"/>
                    </a:cubicBezTo>
                    <a:cubicBezTo>
                      <a:pt x="128" y="32"/>
                      <a:pt x="128" y="32"/>
                      <a:pt x="128" y="32"/>
                    </a:cubicBezTo>
                    <a:cubicBezTo>
                      <a:pt x="32" y="32"/>
                      <a:pt x="32" y="32"/>
                      <a:pt x="32" y="32"/>
                    </a:cubicBezTo>
                    <a:cubicBezTo>
                      <a:pt x="32" y="11"/>
                      <a:pt x="32" y="11"/>
                      <a:pt x="32" y="11"/>
                    </a:cubicBezTo>
                    <a:cubicBezTo>
                      <a:pt x="32" y="5"/>
                      <a:pt x="27" y="0"/>
                      <a:pt x="21" y="0"/>
                    </a:cubicBezTo>
                    <a:cubicBezTo>
                      <a:pt x="10" y="0"/>
                      <a:pt x="10" y="0"/>
                      <a:pt x="10" y="0"/>
                    </a:cubicBezTo>
                    <a:cubicBezTo>
                      <a:pt x="4" y="0"/>
                      <a:pt x="0" y="5"/>
                      <a:pt x="0" y="11"/>
                    </a:cubicBezTo>
                    <a:cubicBezTo>
                      <a:pt x="0" y="17"/>
                      <a:pt x="4" y="21"/>
                      <a:pt x="10" y="21"/>
                    </a:cubicBezTo>
                    <a:cubicBezTo>
                      <a:pt x="10" y="171"/>
                      <a:pt x="10" y="171"/>
                      <a:pt x="10" y="171"/>
                    </a:cubicBezTo>
                    <a:cubicBezTo>
                      <a:pt x="4" y="171"/>
                      <a:pt x="0" y="175"/>
                      <a:pt x="0" y="181"/>
                    </a:cubicBezTo>
                    <a:cubicBezTo>
                      <a:pt x="0" y="187"/>
                      <a:pt x="4" y="192"/>
                      <a:pt x="10" y="192"/>
                    </a:cubicBezTo>
                    <a:cubicBezTo>
                      <a:pt x="21" y="192"/>
                      <a:pt x="21" y="192"/>
                      <a:pt x="21" y="192"/>
                    </a:cubicBezTo>
                    <a:cubicBezTo>
                      <a:pt x="27" y="192"/>
                      <a:pt x="32" y="187"/>
                      <a:pt x="32" y="181"/>
                    </a:cubicBezTo>
                    <a:cubicBezTo>
                      <a:pt x="32" y="171"/>
                      <a:pt x="32" y="171"/>
                      <a:pt x="32" y="171"/>
                    </a:cubicBezTo>
                    <a:cubicBezTo>
                      <a:pt x="47" y="171"/>
                      <a:pt x="47" y="171"/>
                      <a:pt x="47" y="171"/>
                    </a:cubicBezTo>
                    <a:cubicBezTo>
                      <a:pt x="76" y="219"/>
                      <a:pt x="76" y="219"/>
                      <a:pt x="76" y="219"/>
                    </a:cubicBezTo>
                    <a:cubicBezTo>
                      <a:pt x="82" y="230"/>
                      <a:pt x="94" y="236"/>
                      <a:pt x="106" y="236"/>
                    </a:cubicBezTo>
                    <a:cubicBezTo>
                      <a:pt x="111" y="236"/>
                      <a:pt x="116" y="235"/>
                      <a:pt x="121" y="232"/>
                    </a:cubicBezTo>
                    <a:cubicBezTo>
                      <a:pt x="125" y="230"/>
                      <a:pt x="128" y="227"/>
                      <a:pt x="130" y="225"/>
                    </a:cubicBezTo>
                    <a:cubicBezTo>
                      <a:pt x="136" y="231"/>
                      <a:pt x="145" y="235"/>
                      <a:pt x="154" y="235"/>
                    </a:cubicBezTo>
                    <a:cubicBezTo>
                      <a:pt x="160" y="235"/>
                      <a:pt x="165" y="233"/>
                      <a:pt x="171" y="230"/>
                    </a:cubicBezTo>
                    <a:cubicBezTo>
                      <a:pt x="175" y="228"/>
                      <a:pt x="178" y="225"/>
                      <a:pt x="181" y="221"/>
                    </a:cubicBezTo>
                    <a:cubicBezTo>
                      <a:pt x="187" y="228"/>
                      <a:pt x="196" y="232"/>
                      <a:pt x="205" y="232"/>
                    </a:cubicBezTo>
                    <a:cubicBezTo>
                      <a:pt x="211" y="232"/>
                      <a:pt x="217" y="231"/>
                      <a:pt x="222" y="227"/>
                    </a:cubicBezTo>
                    <a:cubicBezTo>
                      <a:pt x="229" y="223"/>
                      <a:pt x="234" y="216"/>
                      <a:pt x="236" y="209"/>
                    </a:cubicBezTo>
                    <a:cubicBezTo>
                      <a:pt x="238" y="209"/>
                      <a:pt x="240" y="210"/>
                      <a:pt x="242" y="210"/>
                    </a:cubicBezTo>
                    <a:cubicBezTo>
                      <a:pt x="248" y="210"/>
                      <a:pt x="254" y="208"/>
                      <a:pt x="259" y="205"/>
                    </a:cubicBezTo>
                    <a:cubicBezTo>
                      <a:pt x="267" y="201"/>
                      <a:pt x="272" y="193"/>
                      <a:pt x="275" y="185"/>
                    </a:cubicBezTo>
                    <a:cubicBezTo>
                      <a:pt x="276" y="180"/>
                      <a:pt x="276" y="175"/>
                      <a:pt x="275" y="171"/>
                    </a:cubicBezTo>
                    <a:cubicBezTo>
                      <a:pt x="288" y="171"/>
                      <a:pt x="288" y="171"/>
                      <a:pt x="288" y="171"/>
                    </a:cubicBezTo>
                    <a:cubicBezTo>
                      <a:pt x="288" y="181"/>
                      <a:pt x="288" y="181"/>
                      <a:pt x="288" y="181"/>
                    </a:cubicBezTo>
                    <a:cubicBezTo>
                      <a:pt x="288" y="187"/>
                      <a:pt x="292" y="192"/>
                      <a:pt x="298" y="192"/>
                    </a:cubicBezTo>
                    <a:cubicBezTo>
                      <a:pt x="309" y="192"/>
                      <a:pt x="309" y="192"/>
                      <a:pt x="309" y="192"/>
                    </a:cubicBezTo>
                    <a:cubicBezTo>
                      <a:pt x="315" y="192"/>
                      <a:pt x="320" y="187"/>
                      <a:pt x="320" y="181"/>
                    </a:cubicBezTo>
                    <a:cubicBezTo>
                      <a:pt x="320" y="175"/>
                      <a:pt x="315" y="171"/>
                      <a:pt x="309" y="171"/>
                    </a:cubicBezTo>
                    <a:close/>
                    <a:moveTo>
                      <a:pt x="254" y="179"/>
                    </a:moveTo>
                    <a:cubicBezTo>
                      <a:pt x="253" y="183"/>
                      <a:pt x="251" y="185"/>
                      <a:pt x="248" y="187"/>
                    </a:cubicBezTo>
                    <a:cubicBezTo>
                      <a:pt x="246" y="188"/>
                      <a:pt x="242" y="189"/>
                      <a:pt x="239" y="188"/>
                    </a:cubicBezTo>
                    <a:cubicBezTo>
                      <a:pt x="236" y="187"/>
                      <a:pt x="234" y="185"/>
                      <a:pt x="232" y="183"/>
                    </a:cubicBezTo>
                    <a:cubicBezTo>
                      <a:pt x="232" y="183"/>
                      <a:pt x="232" y="183"/>
                      <a:pt x="232" y="183"/>
                    </a:cubicBezTo>
                    <a:cubicBezTo>
                      <a:pt x="232" y="183"/>
                      <a:pt x="232" y="183"/>
                      <a:pt x="232" y="182"/>
                    </a:cubicBezTo>
                    <a:cubicBezTo>
                      <a:pt x="198" y="125"/>
                      <a:pt x="198" y="125"/>
                      <a:pt x="198" y="125"/>
                    </a:cubicBezTo>
                    <a:cubicBezTo>
                      <a:pt x="195" y="119"/>
                      <a:pt x="188" y="118"/>
                      <a:pt x="183" y="121"/>
                    </a:cubicBezTo>
                    <a:cubicBezTo>
                      <a:pt x="178" y="124"/>
                      <a:pt x="176" y="130"/>
                      <a:pt x="179" y="135"/>
                    </a:cubicBezTo>
                    <a:cubicBezTo>
                      <a:pt x="214" y="194"/>
                      <a:pt x="214" y="194"/>
                      <a:pt x="214" y="194"/>
                    </a:cubicBezTo>
                    <a:cubicBezTo>
                      <a:pt x="214" y="194"/>
                      <a:pt x="214" y="194"/>
                      <a:pt x="214" y="194"/>
                    </a:cubicBezTo>
                    <a:cubicBezTo>
                      <a:pt x="217" y="199"/>
                      <a:pt x="217" y="206"/>
                      <a:pt x="211" y="209"/>
                    </a:cubicBezTo>
                    <a:cubicBezTo>
                      <a:pt x="205" y="212"/>
                      <a:pt x="198" y="210"/>
                      <a:pt x="194" y="204"/>
                    </a:cubicBezTo>
                    <a:cubicBezTo>
                      <a:pt x="162" y="151"/>
                      <a:pt x="162" y="151"/>
                      <a:pt x="162" y="151"/>
                    </a:cubicBezTo>
                    <a:cubicBezTo>
                      <a:pt x="159" y="146"/>
                      <a:pt x="153" y="144"/>
                      <a:pt x="147" y="147"/>
                    </a:cubicBezTo>
                    <a:cubicBezTo>
                      <a:pt x="142" y="150"/>
                      <a:pt x="141" y="157"/>
                      <a:pt x="144" y="162"/>
                    </a:cubicBezTo>
                    <a:cubicBezTo>
                      <a:pt x="164" y="196"/>
                      <a:pt x="164" y="196"/>
                      <a:pt x="164" y="196"/>
                    </a:cubicBezTo>
                    <a:cubicBezTo>
                      <a:pt x="166" y="198"/>
                      <a:pt x="166" y="201"/>
                      <a:pt x="165" y="204"/>
                    </a:cubicBezTo>
                    <a:cubicBezTo>
                      <a:pt x="165" y="207"/>
                      <a:pt x="163" y="210"/>
                      <a:pt x="160" y="212"/>
                    </a:cubicBezTo>
                    <a:cubicBezTo>
                      <a:pt x="154" y="215"/>
                      <a:pt x="147" y="213"/>
                      <a:pt x="143" y="208"/>
                    </a:cubicBezTo>
                    <a:cubicBezTo>
                      <a:pt x="143" y="208"/>
                      <a:pt x="143" y="208"/>
                      <a:pt x="143" y="208"/>
                    </a:cubicBezTo>
                    <a:cubicBezTo>
                      <a:pt x="132" y="188"/>
                      <a:pt x="132" y="188"/>
                      <a:pt x="132" y="188"/>
                    </a:cubicBezTo>
                    <a:cubicBezTo>
                      <a:pt x="132" y="188"/>
                      <a:pt x="132" y="188"/>
                      <a:pt x="132" y="188"/>
                    </a:cubicBezTo>
                    <a:cubicBezTo>
                      <a:pt x="132" y="188"/>
                      <a:pt x="132" y="188"/>
                      <a:pt x="132" y="188"/>
                    </a:cubicBezTo>
                    <a:cubicBezTo>
                      <a:pt x="124" y="176"/>
                      <a:pt x="124" y="176"/>
                      <a:pt x="124" y="176"/>
                    </a:cubicBezTo>
                    <a:cubicBezTo>
                      <a:pt x="121" y="171"/>
                      <a:pt x="114" y="170"/>
                      <a:pt x="110" y="173"/>
                    </a:cubicBezTo>
                    <a:cubicBezTo>
                      <a:pt x="105" y="176"/>
                      <a:pt x="103" y="183"/>
                      <a:pt x="106" y="188"/>
                    </a:cubicBezTo>
                    <a:cubicBezTo>
                      <a:pt x="114" y="199"/>
                      <a:pt x="114" y="199"/>
                      <a:pt x="114" y="199"/>
                    </a:cubicBezTo>
                    <a:cubicBezTo>
                      <a:pt x="115" y="201"/>
                      <a:pt x="118" y="209"/>
                      <a:pt x="111" y="214"/>
                    </a:cubicBezTo>
                    <a:cubicBezTo>
                      <a:pt x="105" y="217"/>
                      <a:pt x="97" y="213"/>
                      <a:pt x="94" y="208"/>
                    </a:cubicBezTo>
                    <a:cubicBezTo>
                      <a:pt x="62" y="155"/>
                      <a:pt x="62" y="155"/>
                      <a:pt x="62" y="155"/>
                    </a:cubicBezTo>
                    <a:cubicBezTo>
                      <a:pt x="60" y="151"/>
                      <a:pt x="57" y="149"/>
                      <a:pt x="53" y="149"/>
                    </a:cubicBezTo>
                    <a:cubicBezTo>
                      <a:pt x="32" y="149"/>
                      <a:pt x="32" y="149"/>
                      <a:pt x="32" y="149"/>
                    </a:cubicBezTo>
                    <a:cubicBezTo>
                      <a:pt x="32" y="53"/>
                      <a:pt x="32" y="53"/>
                      <a:pt x="32" y="53"/>
                    </a:cubicBezTo>
                    <a:cubicBezTo>
                      <a:pt x="88" y="53"/>
                      <a:pt x="88" y="53"/>
                      <a:pt x="88" y="53"/>
                    </a:cubicBezTo>
                    <a:cubicBezTo>
                      <a:pt x="80" y="58"/>
                      <a:pt x="80" y="58"/>
                      <a:pt x="80" y="58"/>
                    </a:cubicBezTo>
                    <a:cubicBezTo>
                      <a:pt x="70" y="64"/>
                      <a:pt x="64" y="74"/>
                      <a:pt x="64" y="85"/>
                    </a:cubicBezTo>
                    <a:cubicBezTo>
                      <a:pt x="64" y="95"/>
                      <a:pt x="68" y="105"/>
                      <a:pt x="74" y="111"/>
                    </a:cubicBezTo>
                    <a:cubicBezTo>
                      <a:pt x="81" y="116"/>
                      <a:pt x="89" y="118"/>
                      <a:pt x="97" y="117"/>
                    </a:cubicBezTo>
                    <a:cubicBezTo>
                      <a:pt x="211" y="98"/>
                      <a:pt x="211" y="98"/>
                      <a:pt x="211" y="98"/>
                    </a:cubicBezTo>
                    <a:cubicBezTo>
                      <a:pt x="253" y="170"/>
                      <a:pt x="253" y="170"/>
                      <a:pt x="253" y="170"/>
                    </a:cubicBezTo>
                    <a:cubicBezTo>
                      <a:pt x="254" y="173"/>
                      <a:pt x="255" y="176"/>
                      <a:pt x="254" y="179"/>
                    </a:cubicBezTo>
                    <a:close/>
                    <a:moveTo>
                      <a:pt x="288" y="149"/>
                    </a:moveTo>
                    <a:cubicBezTo>
                      <a:pt x="266" y="149"/>
                      <a:pt x="266" y="149"/>
                      <a:pt x="266" y="149"/>
                    </a:cubicBezTo>
                    <a:cubicBezTo>
                      <a:pt x="266" y="149"/>
                      <a:pt x="266" y="150"/>
                      <a:pt x="265" y="150"/>
                    </a:cubicBezTo>
                    <a:cubicBezTo>
                      <a:pt x="226" y="81"/>
                      <a:pt x="226" y="81"/>
                      <a:pt x="226" y="81"/>
                    </a:cubicBezTo>
                    <a:cubicBezTo>
                      <a:pt x="224" y="77"/>
                      <a:pt x="220" y="75"/>
                      <a:pt x="215" y="76"/>
                    </a:cubicBezTo>
                    <a:cubicBezTo>
                      <a:pt x="94" y="96"/>
                      <a:pt x="94" y="96"/>
                      <a:pt x="94" y="96"/>
                    </a:cubicBezTo>
                    <a:cubicBezTo>
                      <a:pt x="91" y="97"/>
                      <a:pt x="89" y="96"/>
                      <a:pt x="88" y="95"/>
                    </a:cubicBezTo>
                    <a:cubicBezTo>
                      <a:pt x="86" y="93"/>
                      <a:pt x="85" y="89"/>
                      <a:pt x="85" y="85"/>
                    </a:cubicBezTo>
                    <a:cubicBezTo>
                      <a:pt x="85" y="80"/>
                      <a:pt x="88" y="78"/>
                      <a:pt x="90" y="77"/>
                    </a:cubicBezTo>
                    <a:cubicBezTo>
                      <a:pt x="172" y="33"/>
                      <a:pt x="172" y="33"/>
                      <a:pt x="172" y="33"/>
                    </a:cubicBezTo>
                    <a:cubicBezTo>
                      <a:pt x="242" y="53"/>
                      <a:pt x="242" y="53"/>
                      <a:pt x="242" y="53"/>
                    </a:cubicBezTo>
                    <a:cubicBezTo>
                      <a:pt x="243" y="53"/>
                      <a:pt x="244" y="53"/>
                      <a:pt x="245" y="53"/>
                    </a:cubicBezTo>
                    <a:cubicBezTo>
                      <a:pt x="288" y="53"/>
                      <a:pt x="288" y="53"/>
                      <a:pt x="288" y="53"/>
                    </a:cubicBezTo>
                    <a:lnTo>
                      <a:pt x="288" y="1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grpSp>
        <p:grpSp>
          <p:nvGrpSpPr>
            <p:cNvPr id="91" name="Group 349">
              <a:extLst>
                <a:ext uri="{FF2B5EF4-FFF2-40B4-BE49-F238E27FC236}">
                  <a16:creationId xmlns:a16="http://schemas.microsoft.com/office/drawing/2014/main" id="{9A7262B5-3558-4BF6-B5FD-A494FD267128}"/>
                </a:ext>
              </a:extLst>
            </p:cNvPr>
            <p:cNvGrpSpPr>
              <a:grpSpLocks noChangeAspect="1"/>
            </p:cNvGrpSpPr>
            <p:nvPr/>
          </p:nvGrpSpPr>
          <p:grpSpPr bwMode="auto">
            <a:xfrm>
              <a:off x="8963118" y="2843551"/>
              <a:ext cx="488378" cy="488378"/>
              <a:chOff x="5018" y="1229"/>
              <a:chExt cx="340" cy="340"/>
            </a:xfrm>
            <a:solidFill>
              <a:schemeClr val="bg1"/>
            </a:solidFill>
          </p:grpSpPr>
          <p:sp>
            <p:nvSpPr>
              <p:cNvPr id="92" name="Freeform 350">
                <a:extLst>
                  <a:ext uri="{FF2B5EF4-FFF2-40B4-BE49-F238E27FC236}">
                    <a16:creationId xmlns:a16="http://schemas.microsoft.com/office/drawing/2014/main" id="{76590C20-3A18-4DC9-AAEC-C94B908829E6}"/>
                  </a:ext>
                </a:extLst>
              </p:cNvPr>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93" name="Freeform 351">
                <a:extLst>
                  <a:ext uri="{FF2B5EF4-FFF2-40B4-BE49-F238E27FC236}">
                    <a16:creationId xmlns:a16="http://schemas.microsoft.com/office/drawing/2014/main" id="{D7EBD10B-DDA4-4486-AFE2-04C2D90C54DC}"/>
                  </a:ext>
                </a:extLst>
              </p:cNvPr>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grpSp>
        <p:grpSp>
          <p:nvGrpSpPr>
            <p:cNvPr id="94" name="Group 93">
              <a:extLst>
                <a:ext uri="{FF2B5EF4-FFF2-40B4-BE49-F238E27FC236}">
                  <a16:creationId xmlns:a16="http://schemas.microsoft.com/office/drawing/2014/main" id="{9D1BE76F-7066-41E6-903F-257B005F148C}"/>
                </a:ext>
              </a:extLst>
            </p:cNvPr>
            <p:cNvGrpSpPr>
              <a:grpSpLocks noChangeAspect="1"/>
            </p:cNvGrpSpPr>
            <p:nvPr/>
          </p:nvGrpSpPr>
          <p:grpSpPr>
            <a:xfrm>
              <a:off x="8255939" y="2397244"/>
              <a:ext cx="518504" cy="515632"/>
              <a:chOff x="5157788" y="2657475"/>
              <a:chExt cx="3159125" cy="3141663"/>
            </a:xfrm>
            <a:solidFill>
              <a:schemeClr val="bg1"/>
            </a:solidFill>
          </p:grpSpPr>
          <p:sp>
            <p:nvSpPr>
              <p:cNvPr id="95" name="Freeform 9">
                <a:extLst>
                  <a:ext uri="{FF2B5EF4-FFF2-40B4-BE49-F238E27FC236}">
                    <a16:creationId xmlns:a16="http://schemas.microsoft.com/office/drawing/2014/main" id="{6FFB44ED-C638-4BEC-BD8C-CF8A07E28D2B}"/>
                  </a:ext>
                </a:extLst>
              </p:cNvPr>
              <p:cNvSpPr>
                <a:spLocks noEditPoints="1"/>
              </p:cNvSpPr>
              <p:nvPr/>
            </p:nvSpPr>
            <p:spPr bwMode="auto">
              <a:xfrm>
                <a:off x="6013451" y="3246438"/>
                <a:ext cx="1447800" cy="1963738"/>
              </a:xfrm>
              <a:custGeom>
                <a:avLst/>
                <a:gdLst>
                  <a:gd name="T0" fmla="*/ 175 w 176"/>
                  <a:gd name="T1" fmla="*/ 61 h 240"/>
                  <a:gd name="T2" fmla="*/ 173 w 176"/>
                  <a:gd name="T3" fmla="*/ 58 h 240"/>
                  <a:gd name="T4" fmla="*/ 117 w 176"/>
                  <a:gd name="T5" fmla="*/ 2 h 240"/>
                  <a:gd name="T6" fmla="*/ 117 w 176"/>
                  <a:gd name="T7" fmla="*/ 2 h 240"/>
                  <a:gd name="T8" fmla="*/ 117 w 176"/>
                  <a:gd name="T9" fmla="*/ 2 h 240"/>
                  <a:gd name="T10" fmla="*/ 117 w 176"/>
                  <a:gd name="T11" fmla="*/ 2 h 240"/>
                  <a:gd name="T12" fmla="*/ 112 w 176"/>
                  <a:gd name="T13" fmla="*/ 0 h 240"/>
                  <a:gd name="T14" fmla="*/ 8 w 176"/>
                  <a:gd name="T15" fmla="*/ 0 h 240"/>
                  <a:gd name="T16" fmla="*/ 0 w 176"/>
                  <a:gd name="T17" fmla="*/ 8 h 240"/>
                  <a:gd name="T18" fmla="*/ 0 w 176"/>
                  <a:gd name="T19" fmla="*/ 232 h 240"/>
                  <a:gd name="T20" fmla="*/ 8 w 176"/>
                  <a:gd name="T21" fmla="*/ 240 h 240"/>
                  <a:gd name="T22" fmla="*/ 168 w 176"/>
                  <a:gd name="T23" fmla="*/ 240 h 240"/>
                  <a:gd name="T24" fmla="*/ 176 w 176"/>
                  <a:gd name="T25" fmla="*/ 232 h 240"/>
                  <a:gd name="T26" fmla="*/ 176 w 176"/>
                  <a:gd name="T27" fmla="*/ 64 h 240"/>
                  <a:gd name="T28" fmla="*/ 176 w 176"/>
                  <a:gd name="T29" fmla="*/ 64 h 240"/>
                  <a:gd name="T30" fmla="*/ 175 w 176"/>
                  <a:gd name="T31" fmla="*/ 61 h 240"/>
                  <a:gd name="T32" fmla="*/ 120 w 176"/>
                  <a:gd name="T33" fmla="*/ 27 h 240"/>
                  <a:gd name="T34" fmla="*/ 148 w 176"/>
                  <a:gd name="T35" fmla="*/ 56 h 240"/>
                  <a:gd name="T36" fmla="*/ 120 w 176"/>
                  <a:gd name="T37" fmla="*/ 56 h 240"/>
                  <a:gd name="T38" fmla="*/ 120 w 176"/>
                  <a:gd name="T39" fmla="*/ 27 h 240"/>
                  <a:gd name="T40" fmla="*/ 160 w 176"/>
                  <a:gd name="T41" fmla="*/ 224 h 240"/>
                  <a:gd name="T42" fmla="*/ 16 w 176"/>
                  <a:gd name="T43" fmla="*/ 224 h 240"/>
                  <a:gd name="T44" fmla="*/ 16 w 176"/>
                  <a:gd name="T45" fmla="*/ 16 h 240"/>
                  <a:gd name="T46" fmla="*/ 104 w 176"/>
                  <a:gd name="T47" fmla="*/ 16 h 240"/>
                  <a:gd name="T48" fmla="*/ 104 w 176"/>
                  <a:gd name="T49" fmla="*/ 64 h 240"/>
                  <a:gd name="T50" fmla="*/ 112 w 176"/>
                  <a:gd name="T51" fmla="*/ 72 h 240"/>
                  <a:gd name="T52" fmla="*/ 160 w 176"/>
                  <a:gd name="T53" fmla="*/ 72 h 240"/>
                  <a:gd name="T54" fmla="*/ 160 w 176"/>
                  <a:gd name="T55" fmla="*/ 22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240">
                    <a:moveTo>
                      <a:pt x="175" y="61"/>
                    </a:moveTo>
                    <a:cubicBezTo>
                      <a:pt x="175" y="60"/>
                      <a:pt x="174" y="59"/>
                      <a:pt x="173" y="58"/>
                    </a:cubicBezTo>
                    <a:cubicBezTo>
                      <a:pt x="117" y="2"/>
                      <a:pt x="117" y="2"/>
                      <a:pt x="117" y="2"/>
                    </a:cubicBezTo>
                    <a:cubicBezTo>
                      <a:pt x="117" y="2"/>
                      <a:pt x="117" y="2"/>
                      <a:pt x="117" y="2"/>
                    </a:cubicBezTo>
                    <a:cubicBezTo>
                      <a:pt x="117" y="2"/>
                      <a:pt x="117" y="2"/>
                      <a:pt x="117" y="2"/>
                    </a:cubicBezTo>
                    <a:cubicBezTo>
                      <a:pt x="117" y="2"/>
                      <a:pt x="117" y="2"/>
                      <a:pt x="117" y="2"/>
                    </a:cubicBezTo>
                    <a:cubicBezTo>
                      <a:pt x="116" y="0"/>
                      <a:pt x="114" y="0"/>
                      <a:pt x="112" y="0"/>
                    </a:cubicBezTo>
                    <a:cubicBezTo>
                      <a:pt x="8" y="0"/>
                      <a:pt x="8" y="0"/>
                      <a:pt x="8" y="0"/>
                    </a:cubicBezTo>
                    <a:cubicBezTo>
                      <a:pt x="3" y="0"/>
                      <a:pt x="0" y="3"/>
                      <a:pt x="0" y="8"/>
                    </a:cubicBezTo>
                    <a:cubicBezTo>
                      <a:pt x="0" y="232"/>
                      <a:pt x="0" y="232"/>
                      <a:pt x="0" y="232"/>
                    </a:cubicBezTo>
                    <a:cubicBezTo>
                      <a:pt x="0" y="236"/>
                      <a:pt x="3" y="240"/>
                      <a:pt x="8" y="240"/>
                    </a:cubicBezTo>
                    <a:cubicBezTo>
                      <a:pt x="168" y="240"/>
                      <a:pt x="168" y="240"/>
                      <a:pt x="168" y="240"/>
                    </a:cubicBezTo>
                    <a:cubicBezTo>
                      <a:pt x="172" y="240"/>
                      <a:pt x="176" y="236"/>
                      <a:pt x="176" y="232"/>
                    </a:cubicBezTo>
                    <a:cubicBezTo>
                      <a:pt x="176" y="64"/>
                      <a:pt x="176" y="64"/>
                      <a:pt x="176" y="64"/>
                    </a:cubicBezTo>
                    <a:cubicBezTo>
                      <a:pt x="176" y="64"/>
                      <a:pt x="176" y="64"/>
                      <a:pt x="176" y="64"/>
                    </a:cubicBezTo>
                    <a:cubicBezTo>
                      <a:pt x="176" y="63"/>
                      <a:pt x="175" y="62"/>
                      <a:pt x="175" y="61"/>
                    </a:cubicBezTo>
                    <a:close/>
                    <a:moveTo>
                      <a:pt x="120" y="27"/>
                    </a:moveTo>
                    <a:cubicBezTo>
                      <a:pt x="148" y="56"/>
                      <a:pt x="148" y="56"/>
                      <a:pt x="148" y="56"/>
                    </a:cubicBezTo>
                    <a:cubicBezTo>
                      <a:pt x="120" y="56"/>
                      <a:pt x="120" y="56"/>
                      <a:pt x="120" y="56"/>
                    </a:cubicBezTo>
                    <a:lnTo>
                      <a:pt x="120" y="27"/>
                    </a:lnTo>
                    <a:close/>
                    <a:moveTo>
                      <a:pt x="160" y="224"/>
                    </a:moveTo>
                    <a:cubicBezTo>
                      <a:pt x="16" y="224"/>
                      <a:pt x="16" y="224"/>
                      <a:pt x="16" y="224"/>
                    </a:cubicBezTo>
                    <a:cubicBezTo>
                      <a:pt x="16" y="16"/>
                      <a:pt x="16" y="16"/>
                      <a:pt x="16" y="16"/>
                    </a:cubicBezTo>
                    <a:cubicBezTo>
                      <a:pt x="104" y="16"/>
                      <a:pt x="104" y="16"/>
                      <a:pt x="104" y="16"/>
                    </a:cubicBezTo>
                    <a:cubicBezTo>
                      <a:pt x="104" y="64"/>
                      <a:pt x="104" y="64"/>
                      <a:pt x="104" y="64"/>
                    </a:cubicBezTo>
                    <a:cubicBezTo>
                      <a:pt x="104" y="68"/>
                      <a:pt x="107" y="72"/>
                      <a:pt x="112" y="72"/>
                    </a:cubicBezTo>
                    <a:cubicBezTo>
                      <a:pt x="160" y="72"/>
                      <a:pt x="160" y="72"/>
                      <a:pt x="160" y="72"/>
                    </a:cubicBezTo>
                    <a:lnTo>
                      <a:pt x="160"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96" name="Freeform 10">
                <a:extLst>
                  <a:ext uri="{FF2B5EF4-FFF2-40B4-BE49-F238E27FC236}">
                    <a16:creationId xmlns:a16="http://schemas.microsoft.com/office/drawing/2014/main" id="{DBAF8385-86D8-47B3-9686-FBF358818C8E}"/>
                  </a:ext>
                </a:extLst>
              </p:cNvPr>
              <p:cNvSpPr>
                <a:spLocks/>
              </p:cNvSpPr>
              <p:nvPr/>
            </p:nvSpPr>
            <p:spPr bwMode="auto">
              <a:xfrm>
                <a:off x="6465888" y="4024313"/>
                <a:ext cx="542925" cy="727075"/>
              </a:xfrm>
              <a:custGeom>
                <a:avLst/>
                <a:gdLst>
                  <a:gd name="T0" fmla="*/ 2 w 66"/>
                  <a:gd name="T1" fmla="*/ 76 h 89"/>
                  <a:gd name="T2" fmla="*/ 4 w 66"/>
                  <a:gd name="T3" fmla="*/ 87 h 89"/>
                  <a:gd name="T4" fmla="*/ 9 w 66"/>
                  <a:gd name="T5" fmla="*/ 89 h 89"/>
                  <a:gd name="T6" fmla="*/ 15 w 66"/>
                  <a:gd name="T7" fmla="*/ 85 h 89"/>
                  <a:gd name="T8" fmla="*/ 63 w 66"/>
                  <a:gd name="T9" fmla="*/ 13 h 89"/>
                  <a:gd name="T10" fmla="*/ 61 w 66"/>
                  <a:gd name="T11" fmla="*/ 2 h 89"/>
                  <a:gd name="T12" fmla="*/ 50 w 66"/>
                  <a:gd name="T13" fmla="*/ 4 h 89"/>
                  <a:gd name="T14" fmla="*/ 2 w 66"/>
                  <a:gd name="T15" fmla="*/ 76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89">
                    <a:moveTo>
                      <a:pt x="2" y="76"/>
                    </a:moveTo>
                    <a:cubicBezTo>
                      <a:pt x="0" y="80"/>
                      <a:pt x="1" y="85"/>
                      <a:pt x="4" y="87"/>
                    </a:cubicBezTo>
                    <a:cubicBezTo>
                      <a:pt x="6" y="88"/>
                      <a:pt x="7" y="89"/>
                      <a:pt x="9" y="89"/>
                    </a:cubicBezTo>
                    <a:cubicBezTo>
                      <a:pt x="11" y="89"/>
                      <a:pt x="14" y="87"/>
                      <a:pt x="15" y="85"/>
                    </a:cubicBezTo>
                    <a:cubicBezTo>
                      <a:pt x="63" y="13"/>
                      <a:pt x="63" y="13"/>
                      <a:pt x="63" y="13"/>
                    </a:cubicBezTo>
                    <a:cubicBezTo>
                      <a:pt x="66" y="9"/>
                      <a:pt x="65" y="4"/>
                      <a:pt x="61" y="2"/>
                    </a:cubicBezTo>
                    <a:cubicBezTo>
                      <a:pt x="57" y="0"/>
                      <a:pt x="52" y="1"/>
                      <a:pt x="50" y="4"/>
                    </a:cubicBezTo>
                    <a:lnTo>
                      <a:pt x="2"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97" name="Freeform 11">
                <a:extLst>
                  <a:ext uri="{FF2B5EF4-FFF2-40B4-BE49-F238E27FC236}">
                    <a16:creationId xmlns:a16="http://schemas.microsoft.com/office/drawing/2014/main" id="{EF02DE37-0FE6-4A43-A115-6D259DE68BBB}"/>
                  </a:ext>
                </a:extLst>
              </p:cNvPr>
              <p:cNvSpPr>
                <a:spLocks/>
              </p:cNvSpPr>
              <p:nvPr/>
            </p:nvSpPr>
            <p:spPr bwMode="auto">
              <a:xfrm>
                <a:off x="6276976" y="3957638"/>
                <a:ext cx="336550" cy="401638"/>
              </a:xfrm>
              <a:custGeom>
                <a:avLst/>
                <a:gdLst>
                  <a:gd name="T0" fmla="*/ 32 w 41"/>
                  <a:gd name="T1" fmla="*/ 49 h 49"/>
                  <a:gd name="T2" fmla="*/ 38 w 41"/>
                  <a:gd name="T3" fmla="*/ 45 h 49"/>
                  <a:gd name="T4" fmla="*/ 36 w 41"/>
                  <a:gd name="T5" fmla="*/ 34 h 49"/>
                  <a:gd name="T6" fmla="*/ 22 w 41"/>
                  <a:gd name="T7" fmla="*/ 25 h 49"/>
                  <a:gd name="T8" fmla="*/ 36 w 41"/>
                  <a:gd name="T9" fmla="*/ 15 h 49"/>
                  <a:gd name="T10" fmla="*/ 38 w 41"/>
                  <a:gd name="T11" fmla="*/ 4 h 49"/>
                  <a:gd name="T12" fmla="*/ 27 w 41"/>
                  <a:gd name="T13" fmla="*/ 2 h 49"/>
                  <a:gd name="T14" fmla="*/ 3 w 41"/>
                  <a:gd name="T15" fmla="*/ 18 h 49"/>
                  <a:gd name="T16" fmla="*/ 0 w 41"/>
                  <a:gd name="T17" fmla="*/ 25 h 49"/>
                  <a:gd name="T18" fmla="*/ 3 w 41"/>
                  <a:gd name="T19" fmla="*/ 31 h 49"/>
                  <a:gd name="T20" fmla="*/ 27 w 41"/>
                  <a:gd name="T21" fmla="*/ 47 h 49"/>
                  <a:gd name="T22" fmla="*/ 32 w 41"/>
                  <a:gd name="T2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9">
                    <a:moveTo>
                      <a:pt x="32" y="49"/>
                    </a:moveTo>
                    <a:cubicBezTo>
                      <a:pt x="34" y="49"/>
                      <a:pt x="37" y="47"/>
                      <a:pt x="38" y="45"/>
                    </a:cubicBezTo>
                    <a:cubicBezTo>
                      <a:pt x="41" y="41"/>
                      <a:pt x="40" y="36"/>
                      <a:pt x="36" y="34"/>
                    </a:cubicBezTo>
                    <a:cubicBezTo>
                      <a:pt x="22" y="25"/>
                      <a:pt x="22" y="25"/>
                      <a:pt x="22" y="25"/>
                    </a:cubicBezTo>
                    <a:cubicBezTo>
                      <a:pt x="36" y="15"/>
                      <a:pt x="36" y="15"/>
                      <a:pt x="36" y="15"/>
                    </a:cubicBezTo>
                    <a:cubicBezTo>
                      <a:pt x="40" y="13"/>
                      <a:pt x="41" y="8"/>
                      <a:pt x="38" y="4"/>
                    </a:cubicBezTo>
                    <a:cubicBezTo>
                      <a:pt x="36" y="1"/>
                      <a:pt x="31" y="0"/>
                      <a:pt x="27" y="2"/>
                    </a:cubicBezTo>
                    <a:cubicBezTo>
                      <a:pt x="3" y="18"/>
                      <a:pt x="3" y="18"/>
                      <a:pt x="3" y="18"/>
                    </a:cubicBezTo>
                    <a:cubicBezTo>
                      <a:pt x="1" y="19"/>
                      <a:pt x="0" y="22"/>
                      <a:pt x="0" y="25"/>
                    </a:cubicBezTo>
                    <a:cubicBezTo>
                      <a:pt x="0" y="27"/>
                      <a:pt x="1" y="30"/>
                      <a:pt x="3" y="31"/>
                    </a:cubicBezTo>
                    <a:cubicBezTo>
                      <a:pt x="27" y="47"/>
                      <a:pt x="27" y="47"/>
                      <a:pt x="27" y="47"/>
                    </a:cubicBezTo>
                    <a:cubicBezTo>
                      <a:pt x="29" y="48"/>
                      <a:pt x="30" y="49"/>
                      <a:pt x="3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98" name="Freeform 12">
                <a:extLst>
                  <a:ext uri="{FF2B5EF4-FFF2-40B4-BE49-F238E27FC236}">
                    <a16:creationId xmlns:a16="http://schemas.microsoft.com/office/drawing/2014/main" id="{6CD5228B-2BE4-442F-B593-592EFD3A1E12}"/>
                  </a:ext>
                </a:extLst>
              </p:cNvPr>
              <p:cNvSpPr>
                <a:spLocks/>
              </p:cNvSpPr>
              <p:nvPr/>
            </p:nvSpPr>
            <p:spPr bwMode="auto">
              <a:xfrm>
                <a:off x="6861176" y="4416425"/>
                <a:ext cx="336550" cy="401638"/>
              </a:xfrm>
              <a:custGeom>
                <a:avLst/>
                <a:gdLst>
                  <a:gd name="T0" fmla="*/ 2 w 41"/>
                  <a:gd name="T1" fmla="*/ 4 h 49"/>
                  <a:gd name="T2" fmla="*/ 4 w 41"/>
                  <a:gd name="T3" fmla="*/ 15 h 49"/>
                  <a:gd name="T4" fmla="*/ 18 w 41"/>
                  <a:gd name="T5" fmla="*/ 25 h 49"/>
                  <a:gd name="T6" fmla="*/ 4 w 41"/>
                  <a:gd name="T7" fmla="*/ 34 h 49"/>
                  <a:gd name="T8" fmla="*/ 2 w 41"/>
                  <a:gd name="T9" fmla="*/ 45 h 49"/>
                  <a:gd name="T10" fmla="*/ 9 w 41"/>
                  <a:gd name="T11" fmla="*/ 49 h 49"/>
                  <a:gd name="T12" fmla="*/ 13 w 41"/>
                  <a:gd name="T13" fmla="*/ 47 h 49"/>
                  <a:gd name="T14" fmla="*/ 37 w 41"/>
                  <a:gd name="T15" fmla="*/ 31 h 49"/>
                  <a:gd name="T16" fmla="*/ 41 w 41"/>
                  <a:gd name="T17" fmla="*/ 25 h 49"/>
                  <a:gd name="T18" fmla="*/ 37 w 41"/>
                  <a:gd name="T19" fmla="*/ 18 h 49"/>
                  <a:gd name="T20" fmla="*/ 13 w 41"/>
                  <a:gd name="T21" fmla="*/ 2 h 49"/>
                  <a:gd name="T22" fmla="*/ 2 w 41"/>
                  <a:gd name="T23"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9">
                    <a:moveTo>
                      <a:pt x="2" y="4"/>
                    </a:moveTo>
                    <a:cubicBezTo>
                      <a:pt x="0" y="8"/>
                      <a:pt x="1" y="13"/>
                      <a:pt x="4" y="15"/>
                    </a:cubicBezTo>
                    <a:cubicBezTo>
                      <a:pt x="18" y="25"/>
                      <a:pt x="18" y="25"/>
                      <a:pt x="18" y="25"/>
                    </a:cubicBezTo>
                    <a:cubicBezTo>
                      <a:pt x="4" y="34"/>
                      <a:pt x="4" y="34"/>
                      <a:pt x="4" y="34"/>
                    </a:cubicBezTo>
                    <a:cubicBezTo>
                      <a:pt x="1" y="36"/>
                      <a:pt x="0" y="41"/>
                      <a:pt x="2" y="45"/>
                    </a:cubicBezTo>
                    <a:cubicBezTo>
                      <a:pt x="4" y="47"/>
                      <a:pt x="6" y="49"/>
                      <a:pt x="9" y="49"/>
                    </a:cubicBezTo>
                    <a:cubicBezTo>
                      <a:pt x="10" y="49"/>
                      <a:pt x="12" y="48"/>
                      <a:pt x="13" y="47"/>
                    </a:cubicBezTo>
                    <a:cubicBezTo>
                      <a:pt x="37" y="31"/>
                      <a:pt x="37" y="31"/>
                      <a:pt x="37" y="31"/>
                    </a:cubicBezTo>
                    <a:cubicBezTo>
                      <a:pt x="39" y="30"/>
                      <a:pt x="41" y="27"/>
                      <a:pt x="41" y="25"/>
                    </a:cubicBezTo>
                    <a:cubicBezTo>
                      <a:pt x="41" y="22"/>
                      <a:pt x="39" y="19"/>
                      <a:pt x="37" y="18"/>
                    </a:cubicBezTo>
                    <a:cubicBezTo>
                      <a:pt x="13" y="2"/>
                      <a:pt x="13" y="2"/>
                      <a:pt x="13" y="2"/>
                    </a:cubicBezTo>
                    <a:cubicBezTo>
                      <a:pt x="9" y="0"/>
                      <a:pt x="4" y="1"/>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99" name="Freeform 13">
                <a:extLst>
                  <a:ext uri="{FF2B5EF4-FFF2-40B4-BE49-F238E27FC236}">
                    <a16:creationId xmlns:a16="http://schemas.microsoft.com/office/drawing/2014/main" id="{81218685-0500-4094-B14E-48FC328B944F}"/>
                  </a:ext>
                </a:extLst>
              </p:cNvPr>
              <p:cNvSpPr>
                <a:spLocks noEditPoints="1"/>
              </p:cNvSpPr>
              <p:nvPr/>
            </p:nvSpPr>
            <p:spPr bwMode="auto">
              <a:xfrm>
                <a:off x="5157788" y="2657475"/>
                <a:ext cx="3159125" cy="3141663"/>
              </a:xfrm>
              <a:custGeom>
                <a:avLst/>
                <a:gdLst>
                  <a:gd name="T0" fmla="*/ 192 w 384"/>
                  <a:gd name="T1" fmla="*/ 16 h 384"/>
                  <a:gd name="T2" fmla="*/ 368 w 384"/>
                  <a:gd name="T3" fmla="*/ 192 h 384"/>
                  <a:gd name="T4" fmla="*/ 192 w 384"/>
                  <a:gd name="T5" fmla="*/ 368 h 384"/>
                  <a:gd name="T6" fmla="*/ 16 w 384"/>
                  <a:gd name="T7" fmla="*/ 192 h 384"/>
                  <a:gd name="T8" fmla="*/ 192 w 384"/>
                  <a:gd name="T9" fmla="*/ 16 h 384"/>
                  <a:gd name="T10" fmla="*/ 192 w 384"/>
                  <a:gd name="T11" fmla="*/ 0 h 384"/>
                  <a:gd name="T12" fmla="*/ 0 w 384"/>
                  <a:gd name="T13" fmla="*/ 192 h 384"/>
                  <a:gd name="T14" fmla="*/ 192 w 384"/>
                  <a:gd name="T15" fmla="*/ 384 h 384"/>
                  <a:gd name="T16" fmla="*/ 384 w 384"/>
                  <a:gd name="T17" fmla="*/ 192 h 384"/>
                  <a:gd name="T18" fmla="*/ 192 w 384"/>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16"/>
                    </a:moveTo>
                    <a:cubicBezTo>
                      <a:pt x="289" y="16"/>
                      <a:pt x="368" y="95"/>
                      <a:pt x="368" y="192"/>
                    </a:cubicBezTo>
                    <a:cubicBezTo>
                      <a:pt x="368" y="289"/>
                      <a:pt x="289" y="368"/>
                      <a:pt x="192" y="368"/>
                    </a:cubicBezTo>
                    <a:cubicBezTo>
                      <a:pt x="95" y="368"/>
                      <a:pt x="16" y="289"/>
                      <a:pt x="16" y="192"/>
                    </a:cubicBezTo>
                    <a:cubicBezTo>
                      <a:pt x="16" y="95"/>
                      <a:pt x="95" y="16"/>
                      <a:pt x="192" y="16"/>
                    </a:cubicBezTo>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grpSp>
      </p:grpSp>
      <p:sp>
        <p:nvSpPr>
          <p:cNvPr id="102" name="Rectangle 101">
            <a:extLst>
              <a:ext uri="{FF2B5EF4-FFF2-40B4-BE49-F238E27FC236}">
                <a16:creationId xmlns:a16="http://schemas.microsoft.com/office/drawing/2014/main" id="{53B421C4-FD82-453D-B3B2-BA98CEE62CB3}"/>
              </a:ext>
            </a:extLst>
          </p:cNvPr>
          <p:cNvSpPr/>
          <p:nvPr/>
        </p:nvSpPr>
        <p:spPr>
          <a:xfrm>
            <a:off x="387001" y="1082237"/>
            <a:ext cx="10878551" cy="83099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012169"/>
                </a:solidFill>
                <a:effectLst/>
                <a:uLnTx/>
                <a:uFillTx/>
                <a:latin typeface="Arial" charset="0"/>
                <a:ea typeface="+mn-ea"/>
                <a:cs typeface="Arial" panose="020B0604020202020204" pitchFamily="34" charset="0"/>
              </a:rPr>
              <a:t>The RPA program is aligned with the Financial Management and Comptroller (FM&amp;C)’s goals of Audit, Budgetary Reform, and Consolidated Systems and serves as governing body for financial management automation implementations across DON.</a:t>
            </a:r>
          </a:p>
        </p:txBody>
      </p:sp>
      <p:sp>
        <p:nvSpPr>
          <p:cNvPr id="29" name="Isosceles Triangle 28">
            <a:extLst>
              <a:ext uri="{FF2B5EF4-FFF2-40B4-BE49-F238E27FC236}">
                <a16:creationId xmlns:a16="http://schemas.microsoft.com/office/drawing/2014/main" id="{30C8B3B5-8373-47A0-A088-558451DA3086}"/>
              </a:ext>
            </a:extLst>
          </p:cNvPr>
          <p:cNvSpPr/>
          <p:nvPr/>
        </p:nvSpPr>
        <p:spPr bwMode="auto">
          <a:xfrm rot="5400000">
            <a:off x="2707611" y="3976164"/>
            <a:ext cx="3630472" cy="565729"/>
          </a:xfrm>
          <a:prstGeom prst="triangle">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30" name="Rectangle 29">
            <a:extLst>
              <a:ext uri="{FF2B5EF4-FFF2-40B4-BE49-F238E27FC236}">
                <a16:creationId xmlns:a16="http://schemas.microsoft.com/office/drawing/2014/main" id="{ED566F52-8A87-422C-86C9-F639EF3246C7}"/>
              </a:ext>
            </a:extLst>
          </p:cNvPr>
          <p:cNvSpPr/>
          <p:nvPr/>
        </p:nvSpPr>
        <p:spPr>
          <a:xfrm>
            <a:off x="417413" y="2482555"/>
            <a:ext cx="3453107" cy="1446550"/>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Arial" charset="0"/>
              </a:rPr>
              <a:t>Mission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charset="0"/>
              </a:rPr>
              <a:t>To promote the use of intelligent automation tools  across the DON that enables agile business operations which enhance mission capability of the warfighter. </a:t>
            </a:r>
          </a:p>
        </p:txBody>
      </p:sp>
      <p:sp>
        <p:nvSpPr>
          <p:cNvPr id="31" name="Rectangle 30">
            <a:extLst>
              <a:ext uri="{FF2B5EF4-FFF2-40B4-BE49-F238E27FC236}">
                <a16:creationId xmlns:a16="http://schemas.microsoft.com/office/drawing/2014/main" id="{CC6040FE-0B7A-4C66-822E-3980801BDC0E}"/>
              </a:ext>
            </a:extLst>
          </p:cNvPr>
          <p:cNvSpPr/>
          <p:nvPr/>
        </p:nvSpPr>
        <p:spPr>
          <a:xfrm>
            <a:off x="414088" y="4589510"/>
            <a:ext cx="3456432" cy="1446550"/>
          </a:xfrm>
          <a:prstGeom prst="rect">
            <a:avLst/>
          </a:prstGeom>
          <a:solidFill>
            <a:schemeClr val="accent4"/>
          </a:solidFill>
        </p:spPr>
        <p:txBody>
          <a:bodyPr wrap="square"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Arial" charset="0"/>
              </a:rPr>
              <a:t>Vision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charset="0"/>
              </a:rPr>
              <a:t>Business operations, powered by intelligent automation, provides strategic advantage to warfighter.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a:ea typeface="+mn-ea"/>
              <a:cs typeface="Arial" charset="0"/>
            </a:endParaRPr>
          </a:p>
        </p:txBody>
      </p:sp>
      <p:grpSp>
        <p:nvGrpSpPr>
          <p:cNvPr id="61" name="Group 60">
            <a:extLst>
              <a:ext uri="{FF2B5EF4-FFF2-40B4-BE49-F238E27FC236}">
                <a16:creationId xmlns:a16="http://schemas.microsoft.com/office/drawing/2014/main" id="{A012ED3F-3B8C-4298-911B-FAD780B7B3D2}"/>
              </a:ext>
            </a:extLst>
          </p:cNvPr>
          <p:cNvGrpSpPr>
            <a:grpSpLocks noChangeAspect="1"/>
          </p:cNvGrpSpPr>
          <p:nvPr/>
        </p:nvGrpSpPr>
        <p:grpSpPr>
          <a:xfrm>
            <a:off x="7703507" y="4578366"/>
            <a:ext cx="452979" cy="450257"/>
            <a:chOff x="6537910" y="4611206"/>
            <a:chExt cx="1849437" cy="1838325"/>
          </a:xfrm>
          <a:solidFill>
            <a:schemeClr val="bg1"/>
          </a:solidFill>
        </p:grpSpPr>
        <p:sp>
          <p:nvSpPr>
            <p:cNvPr id="62" name="Freeform 15">
              <a:extLst>
                <a:ext uri="{FF2B5EF4-FFF2-40B4-BE49-F238E27FC236}">
                  <a16:creationId xmlns:a16="http://schemas.microsoft.com/office/drawing/2014/main" id="{1C94C8B8-04BA-455C-BF3A-50D0F51B65F3}"/>
                </a:ext>
              </a:extLst>
            </p:cNvPr>
            <p:cNvSpPr>
              <a:spLocks noEditPoints="1"/>
            </p:cNvSpPr>
            <p:nvPr/>
          </p:nvSpPr>
          <p:spPr bwMode="auto">
            <a:xfrm>
              <a:off x="7688847" y="5262081"/>
              <a:ext cx="312737" cy="766763"/>
            </a:xfrm>
            <a:custGeom>
              <a:avLst/>
              <a:gdLst>
                <a:gd name="T0" fmla="*/ 41 w 65"/>
                <a:gd name="T1" fmla="*/ 0 h 160"/>
                <a:gd name="T2" fmla="*/ 25 w 65"/>
                <a:gd name="T3" fmla="*/ 0 h 160"/>
                <a:gd name="T4" fmla="*/ 17 w 65"/>
                <a:gd name="T5" fmla="*/ 6 h 160"/>
                <a:gd name="T6" fmla="*/ 1 w 65"/>
                <a:gd name="T7" fmla="*/ 86 h 160"/>
                <a:gd name="T8" fmla="*/ 2 w 65"/>
                <a:gd name="T9" fmla="*/ 93 h 160"/>
                <a:gd name="T10" fmla="*/ 9 w 65"/>
                <a:gd name="T11" fmla="*/ 96 h 160"/>
                <a:gd name="T12" fmla="*/ 9 w 65"/>
                <a:gd name="T13" fmla="*/ 152 h 160"/>
                <a:gd name="T14" fmla="*/ 17 w 65"/>
                <a:gd name="T15" fmla="*/ 160 h 160"/>
                <a:gd name="T16" fmla="*/ 25 w 65"/>
                <a:gd name="T17" fmla="*/ 152 h 160"/>
                <a:gd name="T18" fmla="*/ 25 w 65"/>
                <a:gd name="T19" fmla="*/ 96 h 160"/>
                <a:gd name="T20" fmla="*/ 41 w 65"/>
                <a:gd name="T21" fmla="*/ 96 h 160"/>
                <a:gd name="T22" fmla="*/ 41 w 65"/>
                <a:gd name="T23" fmla="*/ 152 h 160"/>
                <a:gd name="T24" fmla="*/ 49 w 65"/>
                <a:gd name="T25" fmla="*/ 160 h 160"/>
                <a:gd name="T26" fmla="*/ 57 w 65"/>
                <a:gd name="T27" fmla="*/ 152 h 160"/>
                <a:gd name="T28" fmla="*/ 57 w 65"/>
                <a:gd name="T29" fmla="*/ 96 h 160"/>
                <a:gd name="T30" fmla="*/ 63 w 65"/>
                <a:gd name="T31" fmla="*/ 93 h 160"/>
                <a:gd name="T32" fmla="*/ 65 w 65"/>
                <a:gd name="T33" fmla="*/ 86 h 160"/>
                <a:gd name="T34" fmla="*/ 49 w 65"/>
                <a:gd name="T35" fmla="*/ 6 h 160"/>
                <a:gd name="T36" fmla="*/ 41 w 65"/>
                <a:gd name="T37" fmla="*/ 0 h 160"/>
                <a:gd name="T38" fmla="*/ 31 w 65"/>
                <a:gd name="T39" fmla="*/ 16 h 160"/>
                <a:gd name="T40" fmla="*/ 34 w 65"/>
                <a:gd name="T41" fmla="*/ 16 h 160"/>
                <a:gd name="T42" fmla="*/ 47 w 65"/>
                <a:gd name="T43" fmla="*/ 80 h 160"/>
                <a:gd name="T44" fmla="*/ 18 w 65"/>
                <a:gd name="T45" fmla="*/ 80 h 160"/>
                <a:gd name="T46" fmla="*/ 31 w 65"/>
                <a:gd name="T47"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60">
                  <a:moveTo>
                    <a:pt x="41" y="0"/>
                  </a:moveTo>
                  <a:cubicBezTo>
                    <a:pt x="25" y="0"/>
                    <a:pt x="25" y="0"/>
                    <a:pt x="25" y="0"/>
                  </a:cubicBezTo>
                  <a:cubicBezTo>
                    <a:pt x="21" y="0"/>
                    <a:pt x="18" y="2"/>
                    <a:pt x="17" y="6"/>
                  </a:cubicBezTo>
                  <a:cubicBezTo>
                    <a:pt x="1" y="86"/>
                    <a:pt x="1" y="86"/>
                    <a:pt x="1" y="86"/>
                  </a:cubicBezTo>
                  <a:cubicBezTo>
                    <a:pt x="0" y="88"/>
                    <a:pt x="1" y="91"/>
                    <a:pt x="2" y="93"/>
                  </a:cubicBezTo>
                  <a:cubicBezTo>
                    <a:pt x="4" y="95"/>
                    <a:pt x="6" y="96"/>
                    <a:pt x="9" y="96"/>
                  </a:cubicBezTo>
                  <a:cubicBezTo>
                    <a:pt x="9" y="152"/>
                    <a:pt x="9" y="152"/>
                    <a:pt x="9" y="152"/>
                  </a:cubicBezTo>
                  <a:cubicBezTo>
                    <a:pt x="9" y="156"/>
                    <a:pt x="12" y="160"/>
                    <a:pt x="17" y="160"/>
                  </a:cubicBezTo>
                  <a:cubicBezTo>
                    <a:pt x="21" y="160"/>
                    <a:pt x="25" y="156"/>
                    <a:pt x="25" y="152"/>
                  </a:cubicBezTo>
                  <a:cubicBezTo>
                    <a:pt x="25" y="96"/>
                    <a:pt x="25" y="96"/>
                    <a:pt x="25" y="96"/>
                  </a:cubicBezTo>
                  <a:cubicBezTo>
                    <a:pt x="41" y="96"/>
                    <a:pt x="41" y="96"/>
                    <a:pt x="41" y="96"/>
                  </a:cubicBezTo>
                  <a:cubicBezTo>
                    <a:pt x="41" y="152"/>
                    <a:pt x="41" y="152"/>
                    <a:pt x="41" y="152"/>
                  </a:cubicBezTo>
                  <a:cubicBezTo>
                    <a:pt x="41" y="156"/>
                    <a:pt x="44" y="160"/>
                    <a:pt x="49" y="160"/>
                  </a:cubicBezTo>
                  <a:cubicBezTo>
                    <a:pt x="53" y="160"/>
                    <a:pt x="57" y="156"/>
                    <a:pt x="57" y="152"/>
                  </a:cubicBezTo>
                  <a:cubicBezTo>
                    <a:pt x="57" y="96"/>
                    <a:pt x="57" y="96"/>
                    <a:pt x="57" y="96"/>
                  </a:cubicBezTo>
                  <a:cubicBezTo>
                    <a:pt x="59" y="96"/>
                    <a:pt x="61" y="95"/>
                    <a:pt x="63" y="93"/>
                  </a:cubicBezTo>
                  <a:cubicBezTo>
                    <a:pt x="64" y="91"/>
                    <a:pt x="65" y="88"/>
                    <a:pt x="65" y="86"/>
                  </a:cubicBezTo>
                  <a:cubicBezTo>
                    <a:pt x="49" y="6"/>
                    <a:pt x="49" y="6"/>
                    <a:pt x="49" y="6"/>
                  </a:cubicBezTo>
                  <a:cubicBezTo>
                    <a:pt x="48" y="2"/>
                    <a:pt x="44" y="0"/>
                    <a:pt x="41" y="0"/>
                  </a:cubicBezTo>
                  <a:close/>
                  <a:moveTo>
                    <a:pt x="31" y="16"/>
                  </a:moveTo>
                  <a:cubicBezTo>
                    <a:pt x="34" y="16"/>
                    <a:pt x="34" y="16"/>
                    <a:pt x="34" y="16"/>
                  </a:cubicBezTo>
                  <a:cubicBezTo>
                    <a:pt x="47" y="80"/>
                    <a:pt x="47" y="80"/>
                    <a:pt x="47" y="80"/>
                  </a:cubicBezTo>
                  <a:cubicBezTo>
                    <a:pt x="18" y="80"/>
                    <a:pt x="18" y="80"/>
                    <a:pt x="18" y="80"/>
                  </a:cubicBezTo>
                  <a:lnTo>
                    <a:pt x="3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63" name="Freeform 16">
              <a:extLst>
                <a:ext uri="{FF2B5EF4-FFF2-40B4-BE49-F238E27FC236}">
                  <a16:creationId xmlns:a16="http://schemas.microsoft.com/office/drawing/2014/main" id="{A0388B11-825A-462C-997D-89319D427963}"/>
                </a:ext>
              </a:extLst>
            </p:cNvPr>
            <p:cNvSpPr>
              <a:spLocks noEditPoints="1"/>
            </p:cNvSpPr>
            <p:nvPr/>
          </p:nvSpPr>
          <p:spPr bwMode="auto">
            <a:xfrm>
              <a:off x="7731710"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64" name="Freeform 17">
              <a:extLst>
                <a:ext uri="{FF2B5EF4-FFF2-40B4-BE49-F238E27FC236}">
                  <a16:creationId xmlns:a16="http://schemas.microsoft.com/office/drawing/2014/main" id="{BA3D995A-186A-4AC2-B4DB-F678A2D2321F}"/>
                </a:ext>
              </a:extLst>
            </p:cNvPr>
            <p:cNvSpPr>
              <a:spLocks noEditPoints="1"/>
            </p:cNvSpPr>
            <p:nvPr/>
          </p:nvSpPr>
          <p:spPr bwMode="auto">
            <a:xfrm>
              <a:off x="6923672" y="5262081"/>
              <a:ext cx="307975"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65" name="Freeform 18">
              <a:extLst>
                <a:ext uri="{FF2B5EF4-FFF2-40B4-BE49-F238E27FC236}">
                  <a16:creationId xmlns:a16="http://schemas.microsoft.com/office/drawing/2014/main" id="{0A585B9B-A6B7-4BD1-8521-48032E3583DF}"/>
                </a:ext>
              </a:extLst>
            </p:cNvPr>
            <p:cNvSpPr>
              <a:spLocks noEditPoints="1"/>
            </p:cNvSpPr>
            <p:nvPr/>
          </p:nvSpPr>
          <p:spPr bwMode="auto">
            <a:xfrm>
              <a:off x="6961772"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66" name="Freeform 19">
              <a:extLst>
                <a:ext uri="{FF2B5EF4-FFF2-40B4-BE49-F238E27FC236}">
                  <a16:creationId xmlns:a16="http://schemas.microsoft.com/office/drawing/2014/main" id="{3EFCDAE7-A320-45E1-B806-E5D626F2C80F}"/>
                </a:ext>
              </a:extLst>
            </p:cNvPr>
            <p:cNvSpPr>
              <a:spLocks noEditPoints="1"/>
            </p:cNvSpPr>
            <p:nvPr/>
          </p:nvSpPr>
          <p:spPr bwMode="auto">
            <a:xfrm>
              <a:off x="7307847" y="5262081"/>
              <a:ext cx="309562"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67" name="Freeform 20">
              <a:extLst>
                <a:ext uri="{FF2B5EF4-FFF2-40B4-BE49-F238E27FC236}">
                  <a16:creationId xmlns:a16="http://schemas.microsoft.com/office/drawing/2014/main" id="{61F4FDF0-8DC9-45F0-A11A-14DCFBB0E321}"/>
                </a:ext>
              </a:extLst>
            </p:cNvPr>
            <p:cNvSpPr>
              <a:spLocks noEditPoints="1"/>
            </p:cNvSpPr>
            <p:nvPr/>
          </p:nvSpPr>
          <p:spPr bwMode="auto">
            <a:xfrm>
              <a:off x="7347535" y="4955694"/>
              <a:ext cx="230187"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68" name="Freeform 21">
              <a:extLst>
                <a:ext uri="{FF2B5EF4-FFF2-40B4-BE49-F238E27FC236}">
                  <a16:creationId xmlns:a16="http://schemas.microsoft.com/office/drawing/2014/main" id="{01C5DB5F-C8DB-4DF0-A78D-4A50F8384F42}"/>
                </a:ext>
              </a:extLst>
            </p:cNvPr>
            <p:cNvSpPr>
              <a:spLocks noEditPoints="1"/>
            </p:cNvSpPr>
            <p:nvPr/>
          </p:nvSpPr>
          <p:spPr bwMode="auto">
            <a:xfrm>
              <a:off x="6537910" y="4611206"/>
              <a:ext cx="1849437" cy="1838325"/>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68 h 384"/>
                <a:gd name="T12" fmla="*/ 16 w 384"/>
                <a:gd name="T13" fmla="*/ 192 h 384"/>
                <a:gd name="T14" fmla="*/ 192 w 384"/>
                <a:gd name="T15" fmla="*/ 16 h 384"/>
                <a:gd name="T16" fmla="*/ 368 w 384"/>
                <a:gd name="T17" fmla="*/ 192 h 384"/>
                <a:gd name="T18" fmla="*/ 192 w 384"/>
                <a:gd name="T19" fmla="*/ 36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68"/>
                  </a:moveTo>
                  <a:cubicBezTo>
                    <a:pt x="95" y="368"/>
                    <a:pt x="16" y="289"/>
                    <a:pt x="16" y="192"/>
                  </a:cubicBezTo>
                  <a:cubicBezTo>
                    <a:pt x="16" y="95"/>
                    <a:pt x="95" y="16"/>
                    <a:pt x="192" y="16"/>
                  </a:cubicBezTo>
                  <a:cubicBezTo>
                    <a:pt x="289" y="16"/>
                    <a:pt x="368" y="95"/>
                    <a:pt x="368" y="192"/>
                  </a:cubicBezTo>
                  <a:cubicBezTo>
                    <a:pt x="368" y="289"/>
                    <a:pt x="289" y="368"/>
                    <a:pt x="192"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grpSp>
      <p:grpSp>
        <p:nvGrpSpPr>
          <p:cNvPr id="69" name="Group 1037">
            <a:extLst>
              <a:ext uri="{FF2B5EF4-FFF2-40B4-BE49-F238E27FC236}">
                <a16:creationId xmlns:a16="http://schemas.microsoft.com/office/drawing/2014/main" id="{7DA37FC1-C524-4455-B481-B0F6465279D8}"/>
              </a:ext>
            </a:extLst>
          </p:cNvPr>
          <p:cNvGrpSpPr>
            <a:grpSpLocks noChangeAspect="1"/>
          </p:cNvGrpSpPr>
          <p:nvPr/>
        </p:nvGrpSpPr>
        <p:grpSpPr bwMode="auto">
          <a:xfrm>
            <a:off x="6977788" y="4153806"/>
            <a:ext cx="580275" cy="581981"/>
            <a:chOff x="7382" y="4025"/>
            <a:chExt cx="340" cy="341"/>
          </a:xfrm>
          <a:solidFill>
            <a:schemeClr val="bg1"/>
          </a:solidFill>
        </p:grpSpPr>
        <p:sp>
          <p:nvSpPr>
            <p:cNvPr id="70" name="Freeform 1038">
              <a:extLst>
                <a:ext uri="{FF2B5EF4-FFF2-40B4-BE49-F238E27FC236}">
                  <a16:creationId xmlns:a16="http://schemas.microsoft.com/office/drawing/2014/main" id="{F88582F0-97A2-4A7A-B678-419F6DBCCDC2}"/>
                </a:ext>
              </a:extLst>
            </p:cNvPr>
            <p:cNvSpPr>
              <a:spLocks noEditPoints="1"/>
            </p:cNvSpPr>
            <p:nvPr/>
          </p:nvSpPr>
          <p:spPr bwMode="auto">
            <a:xfrm>
              <a:off x="7382" y="4025"/>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1" name="Freeform 1039">
              <a:extLst>
                <a:ext uri="{FF2B5EF4-FFF2-40B4-BE49-F238E27FC236}">
                  <a16:creationId xmlns:a16="http://schemas.microsoft.com/office/drawing/2014/main" id="{468BAD7B-99B7-44C9-B3A6-85ED2AD266D2}"/>
                </a:ext>
              </a:extLst>
            </p:cNvPr>
            <p:cNvSpPr>
              <a:spLocks noEditPoints="1"/>
            </p:cNvSpPr>
            <p:nvPr/>
          </p:nvSpPr>
          <p:spPr bwMode="auto">
            <a:xfrm>
              <a:off x="7446" y="4103"/>
              <a:ext cx="212" cy="170"/>
            </a:xfrm>
            <a:custGeom>
              <a:avLst/>
              <a:gdLst>
                <a:gd name="T0" fmla="*/ 256 w 320"/>
                <a:gd name="T1" fmla="*/ 11 h 256"/>
                <a:gd name="T2" fmla="*/ 64 w 320"/>
                <a:gd name="T3" fmla="*/ 11 h 256"/>
                <a:gd name="T4" fmla="*/ 0 w 320"/>
                <a:gd name="T5" fmla="*/ 32 h 256"/>
                <a:gd name="T6" fmla="*/ 309 w 320"/>
                <a:gd name="T7" fmla="*/ 256 h 256"/>
                <a:gd name="T8" fmla="*/ 309 w 320"/>
                <a:gd name="T9" fmla="*/ 21 h 256"/>
                <a:gd name="T10" fmla="*/ 149 w 320"/>
                <a:gd name="T11" fmla="*/ 171 h 256"/>
                <a:gd name="T12" fmla="*/ 298 w 320"/>
                <a:gd name="T13" fmla="*/ 235 h 256"/>
                <a:gd name="T14" fmla="*/ 181 w 320"/>
                <a:gd name="T15" fmla="*/ 149 h 256"/>
                <a:gd name="T16" fmla="*/ 128 w 320"/>
                <a:gd name="T17" fmla="*/ 235 h 256"/>
                <a:gd name="T18" fmla="*/ 74 w 320"/>
                <a:gd name="T19" fmla="*/ 43 h 256"/>
                <a:gd name="T20" fmla="*/ 234 w 320"/>
                <a:gd name="T21" fmla="*/ 21 h 256"/>
                <a:gd name="T22" fmla="*/ 298 w 320"/>
                <a:gd name="T23" fmla="*/ 43 h 256"/>
                <a:gd name="T24" fmla="*/ 53 w 320"/>
                <a:gd name="T25" fmla="*/ 85 h 256"/>
                <a:gd name="T26" fmla="*/ 64 w 320"/>
                <a:gd name="T27" fmla="*/ 75 h 256"/>
                <a:gd name="T28" fmla="*/ 85 w 320"/>
                <a:gd name="T29" fmla="*/ 75 h 256"/>
                <a:gd name="T30" fmla="*/ 149 w 320"/>
                <a:gd name="T31" fmla="*/ 75 h 256"/>
                <a:gd name="T32" fmla="*/ 138 w 320"/>
                <a:gd name="T33" fmla="*/ 64 h 256"/>
                <a:gd name="T34" fmla="*/ 181 w 320"/>
                <a:gd name="T35" fmla="*/ 85 h 256"/>
                <a:gd name="T36" fmla="*/ 192 w 320"/>
                <a:gd name="T37" fmla="*/ 75 h 256"/>
                <a:gd name="T38" fmla="*/ 213 w 320"/>
                <a:gd name="T39" fmla="*/ 75 h 256"/>
                <a:gd name="T40" fmla="*/ 256 w 320"/>
                <a:gd name="T41" fmla="*/ 75 h 256"/>
                <a:gd name="T42" fmla="*/ 266 w 320"/>
                <a:gd name="T43" fmla="*/ 85 h 256"/>
                <a:gd name="T44" fmla="*/ 53 w 320"/>
                <a:gd name="T45" fmla="*/ 128 h 256"/>
                <a:gd name="T46" fmla="*/ 64 w 320"/>
                <a:gd name="T47" fmla="*/ 117 h 256"/>
                <a:gd name="T48" fmla="*/ 85 w 320"/>
                <a:gd name="T49" fmla="*/ 117 h 256"/>
                <a:gd name="T50" fmla="*/ 149 w 320"/>
                <a:gd name="T51" fmla="*/ 117 h 256"/>
                <a:gd name="T52" fmla="*/ 138 w 320"/>
                <a:gd name="T53" fmla="*/ 107 h 256"/>
                <a:gd name="T54" fmla="*/ 181 w 320"/>
                <a:gd name="T55" fmla="*/ 128 h 256"/>
                <a:gd name="T56" fmla="*/ 192 w 320"/>
                <a:gd name="T57" fmla="*/ 117 h 256"/>
                <a:gd name="T58" fmla="*/ 213 w 320"/>
                <a:gd name="T59" fmla="*/ 117 h 256"/>
                <a:gd name="T60" fmla="*/ 256 w 320"/>
                <a:gd name="T61" fmla="*/ 117 h 256"/>
                <a:gd name="T62" fmla="*/ 266 w 320"/>
                <a:gd name="T63" fmla="*/ 128 h 256"/>
                <a:gd name="T64" fmla="*/ 53 w 320"/>
                <a:gd name="T65" fmla="*/ 171 h 256"/>
                <a:gd name="T66" fmla="*/ 64 w 320"/>
                <a:gd name="T67" fmla="*/ 160 h 256"/>
                <a:gd name="T68" fmla="*/ 85 w 320"/>
                <a:gd name="T69" fmla="*/ 160 h 256"/>
                <a:gd name="T70" fmla="*/ 234 w 320"/>
                <a:gd name="T71" fmla="*/ 160 h 256"/>
                <a:gd name="T72" fmla="*/ 224 w 320"/>
                <a:gd name="T73" fmla="*/ 149 h 256"/>
                <a:gd name="T74" fmla="*/ 266 w 320"/>
                <a:gd name="T75" fmla="*/ 149 h 256"/>
                <a:gd name="T76" fmla="*/ 256 w 320"/>
                <a:gd name="T77" fmla="*/ 160 h 256"/>
                <a:gd name="T78" fmla="*/ 42 w 320"/>
                <a:gd name="T79" fmla="*/ 203 h 256"/>
                <a:gd name="T80" fmla="*/ 106 w 320"/>
                <a:gd name="T81" fmla="*/ 203 h 256"/>
                <a:gd name="T82" fmla="*/ 96 w 320"/>
                <a:gd name="T83" fmla="*/ 192 h 256"/>
                <a:gd name="T84" fmla="*/ 224 w 320"/>
                <a:gd name="T85" fmla="*/ 213 h 256"/>
                <a:gd name="T86" fmla="*/ 234 w 320"/>
                <a:gd name="T87" fmla="*/ 203 h 256"/>
                <a:gd name="T88" fmla="*/ 277 w 320"/>
                <a:gd name="T89" fmla="*/ 20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0" h="256">
                  <a:moveTo>
                    <a:pt x="309" y="21"/>
                  </a:moveTo>
                  <a:cubicBezTo>
                    <a:pt x="256" y="21"/>
                    <a:pt x="256" y="21"/>
                    <a:pt x="256" y="21"/>
                  </a:cubicBezTo>
                  <a:cubicBezTo>
                    <a:pt x="256" y="11"/>
                    <a:pt x="256" y="11"/>
                    <a:pt x="256" y="11"/>
                  </a:cubicBezTo>
                  <a:cubicBezTo>
                    <a:pt x="256" y="5"/>
                    <a:pt x="251" y="0"/>
                    <a:pt x="245" y="0"/>
                  </a:cubicBezTo>
                  <a:cubicBezTo>
                    <a:pt x="74" y="0"/>
                    <a:pt x="74" y="0"/>
                    <a:pt x="74" y="0"/>
                  </a:cubicBezTo>
                  <a:cubicBezTo>
                    <a:pt x="68" y="0"/>
                    <a:pt x="64" y="5"/>
                    <a:pt x="64" y="11"/>
                  </a:cubicBezTo>
                  <a:cubicBezTo>
                    <a:pt x="64" y="21"/>
                    <a:pt x="64" y="21"/>
                    <a:pt x="64" y="21"/>
                  </a:cubicBezTo>
                  <a:cubicBezTo>
                    <a:pt x="10" y="21"/>
                    <a:pt x="10" y="21"/>
                    <a:pt x="10" y="21"/>
                  </a:cubicBezTo>
                  <a:cubicBezTo>
                    <a:pt x="4" y="21"/>
                    <a:pt x="0" y="26"/>
                    <a:pt x="0" y="32"/>
                  </a:cubicBezTo>
                  <a:cubicBezTo>
                    <a:pt x="0" y="245"/>
                    <a:pt x="0" y="245"/>
                    <a:pt x="0" y="245"/>
                  </a:cubicBezTo>
                  <a:cubicBezTo>
                    <a:pt x="0" y="251"/>
                    <a:pt x="4" y="256"/>
                    <a:pt x="10" y="256"/>
                  </a:cubicBezTo>
                  <a:cubicBezTo>
                    <a:pt x="309" y="256"/>
                    <a:pt x="309" y="256"/>
                    <a:pt x="309" y="256"/>
                  </a:cubicBezTo>
                  <a:cubicBezTo>
                    <a:pt x="315" y="256"/>
                    <a:pt x="320" y="251"/>
                    <a:pt x="320" y="245"/>
                  </a:cubicBezTo>
                  <a:cubicBezTo>
                    <a:pt x="320" y="32"/>
                    <a:pt x="320" y="32"/>
                    <a:pt x="320" y="32"/>
                  </a:cubicBezTo>
                  <a:cubicBezTo>
                    <a:pt x="320" y="26"/>
                    <a:pt x="315" y="21"/>
                    <a:pt x="309" y="21"/>
                  </a:cubicBezTo>
                  <a:close/>
                  <a:moveTo>
                    <a:pt x="170" y="235"/>
                  </a:moveTo>
                  <a:cubicBezTo>
                    <a:pt x="149" y="235"/>
                    <a:pt x="149" y="235"/>
                    <a:pt x="149" y="235"/>
                  </a:cubicBezTo>
                  <a:cubicBezTo>
                    <a:pt x="149" y="171"/>
                    <a:pt x="149" y="171"/>
                    <a:pt x="149" y="171"/>
                  </a:cubicBezTo>
                  <a:cubicBezTo>
                    <a:pt x="170" y="171"/>
                    <a:pt x="170" y="171"/>
                    <a:pt x="170" y="171"/>
                  </a:cubicBezTo>
                  <a:lnTo>
                    <a:pt x="170" y="235"/>
                  </a:lnTo>
                  <a:close/>
                  <a:moveTo>
                    <a:pt x="298" y="235"/>
                  </a:moveTo>
                  <a:cubicBezTo>
                    <a:pt x="192" y="235"/>
                    <a:pt x="192" y="235"/>
                    <a:pt x="192" y="235"/>
                  </a:cubicBezTo>
                  <a:cubicBezTo>
                    <a:pt x="192" y="160"/>
                    <a:pt x="192" y="160"/>
                    <a:pt x="192" y="160"/>
                  </a:cubicBezTo>
                  <a:cubicBezTo>
                    <a:pt x="192" y="154"/>
                    <a:pt x="187" y="149"/>
                    <a:pt x="181" y="149"/>
                  </a:cubicBezTo>
                  <a:cubicBezTo>
                    <a:pt x="138" y="149"/>
                    <a:pt x="138" y="149"/>
                    <a:pt x="138" y="149"/>
                  </a:cubicBezTo>
                  <a:cubicBezTo>
                    <a:pt x="132" y="149"/>
                    <a:pt x="128" y="154"/>
                    <a:pt x="128" y="160"/>
                  </a:cubicBezTo>
                  <a:cubicBezTo>
                    <a:pt x="128" y="235"/>
                    <a:pt x="128" y="235"/>
                    <a:pt x="128" y="235"/>
                  </a:cubicBezTo>
                  <a:cubicBezTo>
                    <a:pt x="21" y="235"/>
                    <a:pt x="21" y="235"/>
                    <a:pt x="21" y="235"/>
                  </a:cubicBezTo>
                  <a:cubicBezTo>
                    <a:pt x="21" y="43"/>
                    <a:pt x="21" y="43"/>
                    <a:pt x="21" y="43"/>
                  </a:cubicBezTo>
                  <a:cubicBezTo>
                    <a:pt x="74" y="43"/>
                    <a:pt x="74" y="43"/>
                    <a:pt x="74" y="43"/>
                  </a:cubicBezTo>
                  <a:cubicBezTo>
                    <a:pt x="80" y="43"/>
                    <a:pt x="85" y="38"/>
                    <a:pt x="85" y="32"/>
                  </a:cubicBezTo>
                  <a:cubicBezTo>
                    <a:pt x="85" y="21"/>
                    <a:pt x="85" y="21"/>
                    <a:pt x="85" y="21"/>
                  </a:cubicBezTo>
                  <a:cubicBezTo>
                    <a:pt x="234" y="21"/>
                    <a:pt x="234" y="21"/>
                    <a:pt x="234" y="21"/>
                  </a:cubicBezTo>
                  <a:cubicBezTo>
                    <a:pt x="234" y="32"/>
                    <a:pt x="234" y="32"/>
                    <a:pt x="234" y="32"/>
                  </a:cubicBezTo>
                  <a:cubicBezTo>
                    <a:pt x="234" y="38"/>
                    <a:pt x="239" y="43"/>
                    <a:pt x="245" y="43"/>
                  </a:cubicBezTo>
                  <a:cubicBezTo>
                    <a:pt x="298" y="43"/>
                    <a:pt x="298" y="43"/>
                    <a:pt x="298" y="43"/>
                  </a:cubicBezTo>
                  <a:lnTo>
                    <a:pt x="298" y="235"/>
                  </a:lnTo>
                  <a:close/>
                  <a:moveTo>
                    <a:pt x="64" y="75"/>
                  </a:moveTo>
                  <a:cubicBezTo>
                    <a:pt x="64" y="81"/>
                    <a:pt x="59" y="85"/>
                    <a:pt x="53" y="85"/>
                  </a:cubicBezTo>
                  <a:cubicBezTo>
                    <a:pt x="47" y="85"/>
                    <a:pt x="42" y="81"/>
                    <a:pt x="42" y="75"/>
                  </a:cubicBezTo>
                  <a:cubicBezTo>
                    <a:pt x="42" y="69"/>
                    <a:pt x="47" y="64"/>
                    <a:pt x="53" y="64"/>
                  </a:cubicBezTo>
                  <a:cubicBezTo>
                    <a:pt x="59" y="64"/>
                    <a:pt x="64" y="69"/>
                    <a:pt x="64" y="75"/>
                  </a:cubicBezTo>
                  <a:close/>
                  <a:moveTo>
                    <a:pt x="106" y="75"/>
                  </a:moveTo>
                  <a:cubicBezTo>
                    <a:pt x="106" y="81"/>
                    <a:pt x="102" y="85"/>
                    <a:pt x="96" y="85"/>
                  </a:cubicBezTo>
                  <a:cubicBezTo>
                    <a:pt x="90" y="85"/>
                    <a:pt x="85" y="81"/>
                    <a:pt x="85" y="75"/>
                  </a:cubicBezTo>
                  <a:cubicBezTo>
                    <a:pt x="85" y="69"/>
                    <a:pt x="90" y="64"/>
                    <a:pt x="96" y="64"/>
                  </a:cubicBezTo>
                  <a:cubicBezTo>
                    <a:pt x="102" y="64"/>
                    <a:pt x="106" y="69"/>
                    <a:pt x="106" y="75"/>
                  </a:cubicBezTo>
                  <a:close/>
                  <a:moveTo>
                    <a:pt x="149" y="75"/>
                  </a:moveTo>
                  <a:cubicBezTo>
                    <a:pt x="149" y="81"/>
                    <a:pt x="144" y="85"/>
                    <a:pt x="138" y="85"/>
                  </a:cubicBezTo>
                  <a:cubicBezTo>
                    <a:pt x="132" y="85"/>
                    <a:pt x="128" y="81"/>
                    <a:pt x="128" y="75"/>
                  </a:cubicBezTo>
                  <a:cubicBezTo>
                    <a:pt x="128" y="69"/>
                    <a:pt x="132" y="64"/>
                    <a:pt x="138" y="64"/>
                  </a:cubicBezTo>
                  <a:cubicBezTo>
                    <a:pt x="144" y="64"/>
                    <a:pt x="149" y="69"/>
                    <a:pt x="149" y="75"/>
                  </a:cubicBezTo>
                  <a:close/>
                  <a:moveTo>
                    <a:pt x="192" y="75"/>
                  </a:moveTo>
                  <a:cubicBezTo>
                    <a:pt x="192" y="81"/>
                    <a:pt x="187" y="85"/>
                    <a:pt x="181" y="85"/>
                  </a:cubicBezTo>
                  <a:cubicBezTo>
                    <a:pt x="175" y="85"/>
                    <a:pt x="170" y="81"/>
                    <a:pt x="170" y="75"/>
                  </a:cubicBezTo>
                  <a:cubicBezTo>
                    <a:pt x="170" y="69"/>
                    <a:pt x="175" y="64"/>
                    <a:pt x="181" y="64"/>
                  </a:cubicBezTo>
                  <a:cubicBezTo>
                    <a:pt x="187" y="64"/>
                    <a:pt x="192" y="69"/>
                    <a:pt x="192" y="75"/>
                  </a:cubicBezTo>
                  <a:close/>
                  <a:moveTo>
                    <a:pt x="234" y="75"/>
                  </a:moveTo>
                  <a:cubicBezTo>
                    <a:pt x="234" y="81"/>
                    <a:pt x="230" y="85"/>
                    <a:pt x="224" y="85"/>
                  </a:cubicBezTo>
                  <a:cubicBezTo>
                    <a:pt x="218" y="85"/>
                    <a:pt x="213" y="81"/>
                    <a:pt x="213" y="75"/>
                  </a:cubicBezTo>
                  <a:cubicBezTo>
                    <a:pt x="213" y="69"/>
                    <a:pt x="218" y="64"/>
                    <a:pt x="224" y="64"/>
                  </a:cubicBezTo>
                  <a:cubicBezTo>
                    <a:pt x="230" y="64"/>
                    <a:pt x="234" y="69"/>
                    <a:pt x="234" y="75"/>
                  </a:cubicBezTo>
                  <a:close/>
                  <a:moveTo>
                    <a:pt x="256" y="75"/>
                  </a:moveTo>
                  <a:cubicBezTo>
                    <a:pt x="256" y="69"/>
                    <a:pt x="260" y="64"/>
                    <a:pt x="266" y="64"/>
                  </a:cubicBezTo>
                  <a:cubicBezTo>
                    <a:pt x="272" y="64"/>
                    <a:pt x="277" y="69"/>
                    <a:pt x="277" y="75"/>
                  </a:cubicBezTo>
                  <a:cubicBezTo>
                    <a:pt x="277" y="81"/>
                    <a:pt x="272" y="85"/>
                    <a:pt x="266" y="85"/>
                  </a:cubicBezTo>
                  <a:cubicBezTo>
                    <a:pt x="260" y="85"/>
                    <a:pt x="256" y="81"/>
                    <a:pt x="256" y="75"/>
                  </a:cubicBezTo>
                  <a:close/>
                  <a:moveTo>
                    <a:pt x="64" y="117"/>
                  </a:moveTo>
                  <a:cubicBezTo>
                    <a:pt x="64" y="123"/>
                    <a:pt x="59" y="128"/>
                    <a:pt x="53" y="128"/>
                  </a:cubicBezTo>
                  <a:cubicBezTo>
                    <a:pt x="47" y="128"/>
                    <a:pt x="42" y="123"/>
                    <a:pt x="42" y="117"/>
                  </a:cubicBezTo>
                  <a:cubicBezTo>
                    <a:pt x="42" y="111"/>
                    <a:pt x="47" y="107"/>
                    <a:pt x="53" y="107"/>
                  </a:cubicBezTo>
                  <a:cubicBezTo>
                    <a:pt x="59" y="107"/>
                    <a:pt x="64" y="111"/>
                    <a:pt x="64" y="117"/>
                  </a:cubicBezTo>
                  <a:close/>
                  <a:moveTo>
                    <a:pt x="106" y="117"/>
                  </a:moveTo>
                  <a:cubicBezTo>
                    <a:pt x="106" y="123"/>
                    <a:pt x="102" y="128"/>
                    <a:pt x="96" y="128"/>
                  </a:cubicBezTo>
                  <a:cubicBezTo>
                    <a:pt x="90" y="128"/>
                    <a:pt x="85" y="123"/>
                    <a:pt x="85" y="117"/>
                  </a:cubicBezTo>
                  <a:cubicBezTo>
                    <a:pt x="85" y="111"/>
                    <a:pt x="90" y="107"/>
                    <a:pt x="96" y="107"/>
                  </a:cubicBezTo>
                  <a:cubicBezTo>
                    <a:pt x="102" y="107"/>
                    <a:pt x="106" y="111"/>
                    <a:pt x="106" y="117"/>
                  </a:cubicBezTo>
                  <a:close/>
                  <a:moveTo>
                    <a:pt x="149" y="117"/>
                  </a:moveTo>
                  <a:cubicBezTo>
                    <a:pt x="149" y="123"/>
                    <a:pt x="144" y="128"/>
                    <a:pt x="138" y="128"/>
                  </a:cubicBezTo>
                  <a:cubicBezTo>
                    <a:pt x="132" y="128"/>
                    <a:pt x="128" y="123"/>
                    <a:pt x="128" y="117"/>
                  </a:cubicBezTo>
                  <a:cubicBezTo>
                    <a:pt x="128" y="111"/>
                    <a:pt x="132" y="107"/>
                    <a:pt x="138" y="107"/>
                  </a:cubicBezTo>
                  <a:cubicBezTo>
                    <a:pt x="144" y="107"/>
                    <a:pt x="149" y="111"/>
                    <a:pt x="149" y="117"/>
                  </a:cubicBezTo>
                  <a:close/>
                  <a:moveTo>
                    <a:pt x="192" y="117"/>
                  </a:moveTo>
                  <a:cubicBezTo>
                    <a:pt x="192" y="123"/>
                    <a:pt x="187" y="128"/>
                    <a:pt x="181" y="128"/>
                  </a:cubicBezTo>
                  <a:cubicBezTo>
                    <a:pt x="175" y="128"/>
                    <a:pt x="170" y="123"/>
                    <a:pt x="170" y="117"/>
                  </a:cubicBezTo>
                  <a:cubicBezTo>
                    <a:pt x="170" y="111"/>
                    <a:pt x="175" y="107"/>
                    <a:pt x="181" y="107"/>
                  </a:cubicBezTo>
                  <a:cubicBezTo>
                    <a:pt x="187" y="107"/>
                    <a:pt x="192" y="111"/>
                    <a:pt x="192" y="117"/>
                  </a:cubicBezTo>
                  <a:close/>
                  <a:moveTo>
                    <a:pt x="234" y="117"/>
                  </a:moveTo>
                  <a:cubicBezTo>
                    <a:pt x="234" y="123"/>
                    <a:pt x="230" y="128"/>
                    <a:pt x="224" y="128"/>
                  </a:cubicBezTo>
                  <a:cubicBezTo>
                    <a:pt x="218" y="128"/>
                    <a:pt x="213" y="123"/>
                    <a:pt x="213" y="117"/>
                  </a:cubicBezTo>
                  <a:cubicBezTo>
                    <a:pt x="213" y="111"/>
                    <a:pt x="218" y="107"/>
                    <a:pt x="224" y="107"/>
                  </a:cubicBezTo>
                  <a:cubicBezTo>
                    <a:pt x="230" y="107"/>
                    <a:pt x="234" y="111"/>
                    <a:pt x="234" y="117"/>
                  </a:cubicBezTo>
                  <a:close/>
                  <a:moveTo>
                    <a:pt x="256" y="117"/>
                  </a:moveTo>
                  <a:cubicBezTo>
                    <a:pt x="256" y="111"/>
                    <a:pt x="260" y="107"/>
                    <a:pt x="266" y="107"/>
                  </a:cubicBezTo>
                  <a:cubicBezTo>
                    <a:pt x="272" y="107"/>
                    <a:pt x="277" y="111"/>
                    <a:pt x="277" y="117"/>
                  </a:cubicBezTo>
                  <a:cubicBezTo>
                    <a:pt x="277" y="123"/>
                    <a:pt x="272" y="128"/>
                    <a:pt x="266" y="128"/>
                  </a:cubicBezTo>
                  <a:cubicBezTo>
                    <a:pt x="260" y="128"/>
                    <a:pt x="256" y="123"/>
                    <a:pt x="256" y="117"/>
                  </a:cubicBezTo>
                  <a:close/>
                  <a:moveTo>
                    <a:pt x="64" y="160"/>
                  </a:moveTo>
                  <a:cubicBezTo>
                    <a:pt x="64" y="166"/>
                    <a:pt x="59" y="171"/>
                    <a:pt x="53" y="171"/>
                  </a:cubicBezTo>
                  <a:cubicBezTo>
                    <a:pt x="47" y="171"/>
                    <a:pt x="42" y="166"/>
                    <a:pt x="42" y="160"/>
                  </a:cubicBezTo>
                  <a:cubicBezTo>
                    <a:pt x="42" y="154"/>
                    <a:pt x="47" y="149"/>
                    <a:pt x="53" y="149"/>
                  </a:cubicBezTo>
                  <a:cubicBezTo>
                    <a:pt x="59" y="149"/>
                    <a:pt x="64" y="154"/>
                    <a:pt x="64" y="160"/>
                  </a:cubicBezTo>
                  <a:close/>
                  <a:moveTo>
                    <a:pt x="106" y="160"/>
                  </a:moveTo>
                  <a:cubicBezTo>
                    <a:pt x="106" y="166"/>
                    <a:pt x="102" y="171"/>
                    <a:pt x="96" y="171"/>
                  </a:cubicBezTo>
                  <a:cubicBezTo>
                    <a:pt x="90" y="171"/>
                    <a:pt x="85" y="166"/>
                    <a:pt x="85" y="160"/>
                  </a:cubicBezTo>
                  <a:cubicBezTo>
                    <a:pt x="85" y="154"/>
                    <a:pt x="90" y="149"/>
                    <a:pt x="96" y="149"/>
                  </a:cubicBezTo>
                  <a:cubicBezTo>
                    <a:pt x="102" y="149"/>
                    <a:pt x="106" y="154"/>
                    <a:pt x="106" y="160"/>
                  </a:cubicBezTo>
                  <a:close/>
                  <a:moveTo>
                    <a:pt x="234" y="160"/>
                  </a:moveTo>
                  <a:cubicBezTo>
                    <a:pt x="234" y="166"/>
                    <a:pt x="230" y="171"/>
                    <a:pt x="224" y="171"/>
                  </a:cubicBezTo>
                  <a:cubicBezTo>
                    <a:pt x="218" y="171"/>
                    <a:pt x="213" y="166"/>
                    <a:pt x="213" y="160"/>
                  </a:cubicBezTo>
                  <a:cubicBezTo>
                    <a:pt x="213" y="154"/>
                    <a:pt x="218" y="149"/>
                    <a:pt x="224" y="149"/>
                  </a:cubicBezTo>
                  <a:cubicBezTo>
                    <a:pt x="230" y="149"/>
                    <a:pt x="234" y="154"/>
                    <a:pt x="234" y="160"/>
                  </a:cubicBezTo>
                  <a:close/>
                  <a:moveTo>
                    <a:pt x="256" y="160"/>
                  </a:moveTo>
                  <a:cubicBezTo>
                    <a:pt x="256" y="154"/>
                    <a:pt x="260" y="149"/>
                    <a:pt x="266" y="149"/>
                  </a:cubicBezTo>
                  <a:cubicBezTo>
                    <a:pt x="272" y="149"/>
                    <a:pt x="277" y="154"/>
                    <a:pt x="277" y="160"/>
                  </a:cubicBezTo>
                  <a:cubicBezTo>
                    <a:pt x="277" y="166"/>
                    <a:pt x="272" y="171"/>
                    <a:pt x="266" y="171"/>
                  </a:cubicBezTo>
                  <a:cubicBezTo>
                    <a:pt x="260" y="171"/>
                    <a:pt x="256" y="166"/>
                    <a:pt x="256" y="160"/>
                  </a:cubicBezTo>
                  <a:close/>
                  <a:moveTo>
                    <a:pt x="64" y="203"/>
                  </a:moveTo>
                  <a:cubicBezTo>
                    <a:pt x="64" y="209"/>
                    <a:pt x="59" y="213"/>
                    <a:pt x="53" y="213"/>
                  </a:cubicBezTo>
                  <a:cubicBezTo>
                    <a:pt x="47" y="213"/>
                    <a:pt x="42" y="209"/>
                    <a:pt x="42" y="203"/>
                  </a:cubicBezTo>
                  <a:cubicBezTo>
                    <a:pt x="42" y="197"/>
                    <a:pt x="47" y="192"/>
                    <a:pt x="53" y="192"/>
                  </a:cubicBezTo>
                  <a:cubicBezTo>
                    <a:pt x="59" y="192"/>
                    <a:pt x="64" y="197"/>
                    <a:pt x="64" y="203"/>
                  </a:cubicBezTo>
                  <a:close/>
                  <a:moveTo>
                    <a:pt x="106" y="203"/>
                  </a:moveTo>
                  <a:cubicBezTo>
                    <a:pt x="106" y="209"/>
                    <a:pt x="102" y="213"/>
                    <a:pt x="96" y="213"/>
                  </a:cubicBezTo>
                  <a:cubicBezTo>
                    <a:pt x="90" y="213"/>
                    <a:pt x="85" y="209"/>
                    <a:pt x="85" y="203"/>
                  </a:cubicBezTo>
                  <a:cubicBezTo>
                    <a:pt x="85" y="197"/>
                    <a:pt x="90" y="192"/>
                    <a:pt x="96" y="192"/>
                  </a:cubicBezTo>
                  <a:cubicBezTo>
                    <a:pt x="102" y="192"/>
                    <a:pt x="106" y="197"/>
                    <a:pt x="106" y="203"/>
                  </a:cubicBezTo>
                  <a:close/>
                  <a:moveTo>
                    <a:pt x="234" y="203"/>
                  </a:moveTo>
                  <a:cubicBezTo>
                    <a:pt x="234" y="209"/>
                    <a:pt x="230" y="213"/>
                    <a:pt x="224" y="213"/>
                  </a:cubicBezTo>
                  <a:cubicBezTo>
                    <a:pt x="218" y="213"/>
                    <a:pt x="213" y="209"/>
                    <a:pt x="213" y="203"/>
                  </a:cubicBezTo>
                  <a:cubicBezTo>
                    <a:pt x="213" y="197"/>
                    <a:pt x="218" y="192"/>
                    <a:pt x="224" y="192"/>
                  </a:cubicBezTo>
                  <a:cubicBezTo>
                    <a:pt x="230" y="192"/>
                    <a:pt x="234" y="197"/>
                    <a:pt x="234" y="203"/>
                  </a:cubicBezTo>
                  <a:close/>
                  <a:moveTo>
                    <a:pt x="256" y="203"/>
                  </a:moveTo>
                  <a:cubicBezTo>
                    <a:pt x="256" y="197"/>
                    <a:pt x="260" y="192"/>
                    <a:pt x="266" y="192"/>
                  </a:cubicBezTo>
                  <a:cubicBezTo>
                    <a:pt x="272" y="192"/>
                    <a:pt x="277" y="197"/>
                    <a:pt x="277" y="203"/>
                  </a:cubicBezTo>
                  <a:cubicBezTo>
                    <a:pt x="277" y="209"/>
                    <a:pt x="272" y="213"/>
                    <a:pt x="266" y="213"/>
                  </a:cubicBezTo>
                  <a:cubicBezTo>
                    <a:pt x="260" y="213"/>
                    <a:pt x="256" y="209"/>
                    <a:pt x="256" y="20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68932422"/>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Robotic process automation efforts</a:t>
            </a:r>
            <a:endParaRPr lang="en-US" dirty="0"/>
          </a:p>
        </p:txBody>
      </p:sp>
      <p:sp>
        <p:nvSpPr>
          <p:cNvPr id="3" name="Content Placeholder 2"/>
          <p:cNvSpPr>
            <a:spLocks noGrp="1"/>
          </p:cNvSpPr>
          <p:nvPr>
            <p:ph idx="1"/>
          </p:nvPr>
        </p:nvSpPr>
        <p:spPr/>
        <p:txBody>
          <a:bodyPr/>
          <a:lstStyle/>
          <a:p>
            <a:pPr marL="0" lvl="0" indent="0">
              <a:buNone/>
            </a:pPr>
            <a:r>
              <a:rPr lang="en-US" dirty="0" smtClean="0"/>
              <a:t>The </a:t>
            </a:r>
            <a:r>
              <a:rPr lang="en-US" dirty="0"/>
              <a:t>DON implemented Robotic Process Automation (RPA), or “bots,” to increase efficiency and accuracy within audit efforts, as well as ERP migration efforts.  RPA increases back-office efficiency and capacity to directly support the Warfighter and mission needs</a:t>
            </a:r>
            <a:r>
              <a:rPr lang="en-US" dirty="0" smtClean="0"/>
              <a:t>. </a:t>
            </a:r>
            <a:r>
              <a:rPr lang="en-US" dirty="0"/>
              <a:t>Automating manual and repetitive processes allows our </a:t>
            </a:r>
            <a:r>
              <a:rPr lang="en-US" dirty="0" smtClean="0"/>
              <a:t>workforce </a:t>
            </a:r>
            <a:r>
              <a:rPr lang="en-US" dirty="0"/>
              <a:t>to focus their time on critical analysis and perform more interesting and meaningful work. </a:t>
            </a:r>
          </a:p>
          <a:p>
            <a:pPr marL="0" indent="0">
              <a:buNone/>
            </a:pPr>
            <a:endParaRPr lang="en-US" dirty="0"/>
          </a:p>
          <a:p>
            <a:pPr lvl="0"/>
            <a:r>
              <a:rPr lang="en-US" dirty="0"/>
              <a:t>As of March 2021, 29 DON bots have been deployed, of which nine are FM&amp;C with an additional three automations to be deployed in April 2021.</a:t>
            </a:r>
          </a:p>
          <a:p>
            <a:pPr marL="0" indent="0">
              <a:buNone/>
            </a:pPr>
            <a:endParaRPr lang="en-US" dirty="0"/>
          </a:p>
          <a:p>
            <a:pPr lvl="0"/>
            <a:r>
              <a:rPr lang="en-US" dirty="0"/>
              <a:t>As of 6 April 2021, the DON has deployed 29 RPA bots achieving an estimated savings of 70k labor hours.  The DON has an additional 81 automations in development with an additional anticipated labor hour savings of 67K hours. </a:t>
            </a:r>
          </a:p>
          <a:p>
            <a:pPr marL="0" indent="0">
              <a:buNone/>
            </a:pPr>
            <a:endParaRPr lang="en-US" dirty="0"/>
          </a:p>
          <a:p>
            <a:pPr lvl="0"/>
            <a:r>
              <a:rPr lang="en-US" dirty="0"/>
              <a:t>To support audit, the Navy developed bots to assist remediating auditor findings.  For example, one bot helps Navy respond timely to auditor’s requests for key supporting documentation.  This bot addresses an audit finding that Navy is unable to respond timely to audit inquiries</a:t>
            </a:r>
            <a:r>
              <a:rPr lang="en-US" dirty="0" smtClean="0"/>
              <a:t>.</a:t>
            </a:r>
            <a:endParaRPr lang="en-US" dirty="0"/>
          </a:p>
        </p:txBody>
      </p:sp>
    </p:spTree>
    <p:extLst>
      <p:ext uri="{BB962C8B-B14F-4D97-AF65-F5344CB8AC3E}">
        <p14:creationId xmlns:p14="http://schemas.microsoft.com/office/powerpoint/2010/main" val="917356125"/>
      </p:ext>
    </p:extLst>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STYLE" val="AcnStamp"/>
  <p:tag name="DATE" val="6/14/2008 11:25:35 AM"/>
</p:tagLst>
</file>

<file path=ppt/tags/tag2.xml><?xml version="1.0" encoding="utf-8"?>
<p:tagLst xmlns:a="http://schemas.openxmlformats.org/drawingml/2006/main" xmlns:r="http://schemas.openxmlformats.org/officeDocument/2006/relationships" xmlns:p="http://schemas.openxmlformats.org/presentationml/2006/main">
  <p:tag name="STYLE" val="AcnStpConnector"/>
  <p:tag name="DATE" val="6/14/2008 11:25:36 AM"/>
</p:tagLst>
</file>

<file path=ppt/tags/tag3.xml><?xml version="1.0" encoding="utf-8"?>
<p:tagLst xmlns:a="http://schemas.openxmlformats.org/drawingml/2006/main" xmlns:r="http://schemas.openxmlformats.org/officeDocument/2006/relationships" xmlns:p="http://schemas.openxmlformats.org/presentationml/2006/main">
  <p:tag name="STYLE" val="AcnStpConnector"/>
  <p:tag name="DATE" val="6/14/2008 11:25:36 AM"/>
</p:tagLst>
</file>

<file path=ppt/tags/tag4.xml><?xml version="1.0" encoding="utf-8"?>
<p:tagLst xmlns:a="http://schemas.openxmlformats.org/drawingml/2006/main" xmlns:r="http://schemas.openxmlformats.org/officeDocument/2006/relationships" xmlns:p="http://schemas.openxmlformats.org/presentationml/2006/main">
  <p:tag name="STYLE" val="AcnStamp"/>
  <p:tag name="DATE" val="4/8/2008 7:58:37 AM"/>
</p:tagLst>
</file>

<file path=ppt/tags/tag5.xml><?xml version="1.0" encoding="utf-8"?>
<p:tagLst xmlns:a="http://schemas.openxmlformats.org/drawingml/2006/main" xmlns:r="http://schemas.openxmlformats.org/officeDocument/2006/relationships" xmlns:p="http://schemas.openxmlformats.org/presentationml/2006/main">
  <p:tag name="STYLE" val="AcnStpConnector"/>
  <p:tag name="DATE" val="4/8/2008 7:58:37 AM"/>
</p:tagLst>
</file>

<file path=ppt/tags/tag6.xml><?xml version="1.0" encoding="utf-8"?>
<p:tagLst xmlns:a="http://schemas.openxmlformats.org/drawingml/2006/main" xmlns:r="http://schemas.openxmlformats.org/officeDocument/2006/relationships" xmlns:p="http://schemas.openxmlformats.org/presentationml/2006/main">
  <p:tag name="STYLE" val="AcnStpConnector"/>
  <p:tag name="DATE" val="4/8/2008 7:58:37 AM"/>
</p:tagLst>
</file>

<file path=ppt/theme/theme1.xml><?xml version="1.0" encoding="utf-8"?>
<a:theme xmlns:a="http://schemas.openxmlformats.org/drawingml/2006/main" name="NE20080211l">
  <a:themeElements>
    <a:clrScheme name="NE20080211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E20080211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E20080211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E732ED852E6348B5F01D1ACC10646F" ma:contentTypeVersion="6" ma:contentTypeDescription="Create a new document." ma:contentTypeScope="" ma:versionID="5ceac0a72867527d9ffe594651cb3db9">
  <xsd:schema xmlns:xsd="http://www.w3.org/2001/XMLSchema" xmlns:xs="http://www.w3.org/2001/XMLSchema" xmlns:p="http://schemas.microsoft.com/office/2006/metadata/properties" xmlns:ns2="a0da5817-ecc0-40e3-943a-34ac429f870d" targetNamespace="http://schemas.microsoft.com/office/2006/metadata/properties" ma:root="true" ma:fieldsID="3a277319a3434a9407e300e43cf70a63" ns2:_="">
    <xsd:import namespace="a0da5817-ecc0-40e3-943a-34ac429f870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a5817-ecc0-40e3-943a-34ac429f8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6D6238-8A16-4F47-863A-EC4DFC3612C8}">
  <ds:schemaRefs>
    <ds:schemaRef ds:uri="a0da5817-ecc0-40e3-943a-34ac429f87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AFD5C9A-9CCD-4B5D-AF30-B37FA8EBE99D}">
  <ds:schemaRefs>
    <ds:schemaRef ds:uri="http://schemas.microsoft.com/sharepoint/v3/contenttype/forms"/>
  </ds:schemaRefs>
</ds:datastoreItem>
</file>

<file path=customXml/itemProps3.xml><?xml version="1.0" encoding="utf-8"?>
<ds:datastoreItem xmlns:ds="http://schemas.openxmlformats.org/officeDocument/2006/customXml" ds:itemID="{33501405-0BE8-4C59-8DC3-6FF00AE22E88}">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a0da5817-ecc0-40e3-943a-34ac429f870d"/>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863</TotalTime>
  <Words>3428</Words>
  <Application>Microsoft Office PowerPoint</Application>
  <PresentationFormat>Widescreen</PresentationFormat>
  <Paragraphs>490</Paragraphs>
  <Slides>18</Slides>
  <Notes>14</Notes>
  <HiddenSlides>0</HiddenSlides>
  <MMClips>0</MMClips>
  <ScaleCrop>false</ScaleCrop>
  <HeadingPairs>
    <vt:vector size="8" baseType="variant">
      <vt:variant>
        <vt:lpstr>Fonts Used</vt:lpstr>
      </vt:variant>
      <vt:variant>
        <vt:i4>14</vt:i4>
      </vt:variant>
      <vt:variant>
        <vt:lpstr>Theme</vt:lpstr>
      </vt:variant>
      <vt:variant>
        <vt:i4>1</vt:i4>
      </vt:variant>
      <vt:variant>
        <vt:lpstr>Slide Titles</vt:lpstr>
      </vt:variant>
      <vt:variant>
        <vt:i4>18</vt:i4>
      </vt:variant>
      <vt:variant>
        <vt:lpstr>Custom Shows</vt:lpstr>
      </vt:variant>
      <vt:variant>
        <vt:i4>8</vt:i4>
      </vt:variant>
    </vt:vector>
  </HeadingPairs>
  <TitlesOfParts>
    <vt:vector size="41" baseType="lpstr">
      <vt:lpstr>ＭＳ Ｐゴシック</vt:lpstr>
      <vt:lpstr>Agency FB</vt:lpstr>
      <vt:lpstr>Arial</vt:lpstr>
      <vt:lpstr>Calibri</vt:lpstr>
      <vt:lpstr>Colaborate-Regular</vt:lpstr>
      <vt:lpstr>Collaborate</vt:lpstr>
      <vt:lpstr>Franklin Gothic Book</vt:lpstr>
      <vt:lpstr>Franklin Gothic Medium</vt:lpstr>
      <vt:lpstr>Noto Sans</vt:lpstr>
      <vt:lpstr>Open Sans</vt:lpstr>
      <vt:lpstr>Times New Roman</vt:lpstr>
      <vt:lpstr>Trebuchet MS</vt:lpstr>
      <vt:lpstr>Verdana</vt:lpstr>
      <vt:lpstr>Wingdings</vt:lpstr>
      <vt:lpstr>NE20080211l</vt:lpstr>
      <vt:lpstr>PowerPoint Presentation</vt:lpstr>
      <vt:lpstr>Agenda:</vt:lpstr>
      <vt:lpstr>DON Financial Management Transformation Primary goals</vt:lpstr>
      <vt:lpstr>PowerPoint Presentation</vt:lpstr>
      <vt:lpstr>PowerPoint Presentation</vt:lpstr>
      <vt:lpstr>DON Financial Management Transformation Data analysis</vt:lpstr>
      <vt:lpstr>Sample execution review (FY20)</vt:lpstr>
      <vt:lpstr>FMS RPA Center of Excellence (CoE)</vt:lpstr>
      <vt:lpstr>Robotic process automation efforts</vt:lpstr>
      <vt:lpstr>RPA Example:  Accountable Property Systems of Record (APSR) Bot at FMO</vt:lpstr>
      <vt:lpstr>PowerPoint Presentation</vt:lpstr>
      <vt:lpstr>DON Financial Management Transformation Return on Investments</vt:lpstr>
      <vt:lpstr>DON Financial Management Transformation Return on Investments</vt:lpstr>
      <vt:lpstr>PowerPoint Presentation</vt:lpstr>
      <vt:lpstr>DEPARTMENT OF the NAVY Roadmap</vt:lpstr>
      <vt:lpstr>Command deployed automations * </vt:lpstr>
      <vt:lpstr>Command deployed automations (continued) </vt:lpstr>
      <vt:lpstr>FM&amp;C deployed automations </vt:lpstr>
      <vt:lpstr>CS21</vt:lpstr>
      <vt:lpstr>Appropriations</vt:lpstr>
      <vt:lpstr>NOC08</vt:lpstr>
      <vt:lpstr>View_RS</vt:lpstr>
      <vt:lpstr>View_PRMAR</vt:lpstr>
      <vt:lpstr>View_DoDCP</vt:lpstr>
      <vt:lpstr>JCA</vt:lpstr>
      <vt:lpstr>SP21</vt:lpstr>
    </vt:vector>
  </TitlesOfParts>
  <Company>OPNAV N09X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PPBE Steering Group</dc:title>
  <dc:creator>Balisle, Jennifer CIV OPNAV, N4</dc:creator>
  <cp:lastModifiedBy>ASN Feedback</cp:lastModifiedBy>
  <cp:revision>22</cp:revision>
  <cp:lastPrinted>2021-03-11T13:38:46Z</cp:lastPrinted>
  <dcterms:created xsi:type="dcterms:W3CDTF">2007-05-04T12:27:00Z</dcterms:created>
  <dcterms:modified xsi:type="dcterms:W3CDTF">2021-04-19T12:21:41Z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0x0101003EE732ED852E6348B5F01D1ACC10646F</vt:lpwstr>
  </property>
  <property fmtid="{D5CDD505-2E9C-101B-9397-08002B2CF9AE}" pid="3" name="NXPowerLiteLastOptimized">
    <vt:lpwstr>374262</vt:lpwstr>
  </property>
  <property fmtid="{D5CDD505-2E9C-101B-9397-08002B2CF9AE}" pid="4" name="NXPowerLiteSettings">
    <vt:lpwstr>F7000400038000</vt:lpwstr>
  </property>
  <property fmtid="{D5CDD505-2E9C-101B-9397-08002B2CF9AE}" pid="5" name="NXPowerLiteVersion">
    <vt:lpwstr>D6.2.12</vt:lpwstr>
  </property>
  <property fmtid="{D5CDD505-2E9C-101B-9397-08002B2CF9AE}" pid="6" name="_dlc_DocIdItemGuid">
    <vt:lpwstr>fd046c29-b766-4848-80e5-b1cade831888</vt:lpwstr>
  </property>
</Properties>
</file>