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1"/>
  </p:sldMasterIdLst>
  <p:notesMasterIdLst>
    <p:notesMasterId r:id="rId46"/>
  </p:notesMasterIdLst>
  <p:handoutMasterIdLst>
    <p:handoutMasterId r:id="rId47"/>
  </p:handoutMasterIdLst>
  <p:sldIdLst>
    <p:sldId id="256" r:id="rId2"/>
    <p:sldId id="311" r:id="rId3"/>
    <p:sldId id="312" r:id="rId4"/>
    <p:sldId id="434" r:id="rId5"/>
    <p:sldId id="435" r:id="rId6"/>
    <p:sldId id="436" r:id="rId7"/>
    <p:sldId id="438" r:id="rId8"/>
    <p:sldId id="393" r:id="rId9"/>
    <p:sldId id="394" r:id="rId10"/>
    <p:sldId id="395" r:id="rId11"/>
    <p:sldId id="396" r:id="rId12"/>
    <p:sldId id="399" r:id="rId13"/>
    <p:sldId id="400" r:id="rId14"/>
    <p:sldId id="273" r:id="rId15"/>
    <p:sldId id="391" r:id="rId16"/>
    <p:sldId id="429" r:id="rId17"/>
    <p:sldId id="413" r:id="rId18"/>
    <p:sldId id="439" r:id="rId19"/>
    <p:sldId id="409" r:id="rId20"/>
    <p:sldId id="371" r:id="rId21"/>
    <p:sldId id="410" r:id="rId22"/>
    <p:sldId id="440" r:id="rId23"/>
    <p:sldId id="397" r:id="rId24"/>
    <p:sldId id="411" r:id="rId25"/>
    <p:sldId id="430" r:id="rId26"/>
    <p:sldId id="421" r:id="rId27"/>
    <p:sldId id="426" r:id="rId28"/>
    <p:sldId id="420" r:id="rId29"/>
    <p:sldId id="437" r:id="rId30"/>
    <p:sldId id="424" r:id="rId31"/>
    <p:sldId id="425" r:id="rId32"/>
    <p:sldId id="398" r:id="rId33"/>
    <p:sldId id="433" r:id="rId34"/>
    <p:sldId id="401" r:id="rId35"/>
    <p:sldId id="404" r:id="rId36"/>
    <p:sldId id="403" r:id="rId37"/>
    <p:sldId id="402" r:id="rId38"/>
    <p:sldId id="415" r:id="rId39"/>
    <p:sldId id="416" r:id="rId40"/>
    <p:sldId id="431" r:id="rId41"/>
    <p:sldId id="432" r:id="rId42"/>
    <p:sldId id="412" r:id="rId43"/>
    <p:sldId id="408" r:id="rId44"/>
    <p:sldId id="302"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37476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495" autoAdjust="0"/>
    <p:restoredTop sz="86044" autoAdjust="0"/>
  </p:normalViewPr>
  <p:slideViewPr>
    <p:cSldViewPr>
      <p:cViewPr varScale="1">
        <p:scale>
          <a:sx n="91" d="100"/>
          <a:sy n="91" d="100"/>
        </p:scale>
        <p:origin x="1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2444" tIns="46222" rIns="92444" bIns="46222" rtlCol="0"/>
          <a:lstStyle>
            <a:lvl1pPr algn="l">
              <a:defRPr sz="1200"/>
            </a:lvl1pPr>
          </a:lstStyle>
          <a:p>
            <a:endParaRPr lang="en-US" dirty="0"/>
          </a:p>
        </p:txBody>
      </p:sp>
      <p:sp>
        <p:nvSpPr>
          <p:cNvPr id="3" name="Date Placeholder 2"/>
          <p:cNvSpPr>
            <a:spLocks noGrp="1"/>
          </p:cNvSpPr>
          <p:nvPr>
            <p:ph type="dt" sz="quarter" idx="1"/>
          </p:nvPr>
        </p:nvSpPr>
        <p:spPr>
          <a:xfrm>
            <a:off x="3884615" y="0"/>
            <a:ext cx="2971800" cy="464820"/>
          </a:xfrm>
          <a:prstGeom prst="rect">
            <a:avLst/>
          </a:prstGeom>
        </p:spPr>
        <p:txBody>
          <a:bodyPr vert="horz" lIns="92444" tIns="46222" rIns="92444" bIns="46222" rtlCol="0"/>
          <a:lstStyle>
            <a:lvl1pPr algn="r">
              <a:defRPr sz="1200"/>
            </a:lvl1pPr>
          </a:lstStyle>
          <a:p>
            <a:fld id="{0E46DD9A-6884-4CBC-BD0C-39A34451DD48}" type="datetimeFigureOut">
              <a:rPr lang="en-US" smtClean="0"/>
              <a:pPr/>
              <a:t>4/2/2018</a:t>
            </a:fld>
            <a:endParaRPr lang="en-US" dirty="0"/>
          </a:p>
        </p:txBody>
      </p:sp>
      <p:sp>
        <p:nvSpPr>
          <p:cNvPr id="4" name="Footer Placeholder 3"/>
          <p:cNvSpPr>
            <a:spLocks noGrp="1"/>
          </p:cNvSpPr>
          <p:nvPr>
            <p:ph type="ftr" sz="quarter" idx="2"/>
          </p:nvPr>
        </p:nvSpPr>
        <p:spPr>
          <a:xfrm>
            <a:off x="2" y="8829967"/>
            <a:ext cx="2971800" cy="464820"/>
          </a:xfrm>
          <a:prstGeom prst="rect">
            <a:avLst/>
          </a:prstGeom>
        </p:spPr>
        <p:txBody>
          <a:bodyPr vert="horz" lIns="92444" tIns="46222" rIns="92444" bIns="462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5" y="8829967"/>
            <a:ext cx="2971800" cy="464820"/>
          </a:xfrm>
          <a:prstGeom prst="rect">
            <a:avLst/>
          </a:prstGeom>
        </p:spPr>
        <p:txBody>
          <a:bodyPr vert="horz" lIns="92444" tIns="46222" rIns="92444" bIns="46222" rtlCol="0" anchor="b"/>
          <a:lstStyle>
            <a:lvl1pPr algn="r">
              <a:defRPr sz="1200"/>
            </a:lvl1pPr>
          </a:lstStyle>
          <a:p>
            <a:fld id="{8505A582-2502-4F47-A49A-E629FDBA047B}" type="slidenum">
              <a:rPr lang="en-US" smtClean="0"/>
              <a:pPr/>
              <a:t>‹#›</a:t>
            </a:fld>
            <a:endParaRPr lang="en-US" dirty="0"/>
          </a:p>
        </p:txBody>
      </p:sp>
    </p:spTree>
    <p:extLst>
      <p:ext uri="{BB962C8B-B14F-4D97-AF65-F5344CB8AC3E}">
        <p14:creationId xmlns:p14="http://schemas.microsoft.com/office/powerpoint/2010/main" val="2664922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64820"/>
          </a:xfrm>
          <a:prstGeom prst="rect">
            <a:avLst/>
          </a:prstGeom>
        </p:spPr>
        <p:txBody>
          <a:bodyPr vert="horz" lIns="92444" tIns="46222" rIns="92444" bIns="46222" rtlCol="0"/>
          <a:lstStyle>
            <a:lvl1pPr algn="l">
              <a:defRPr sz="1200"/>
            </a:lvl1pPr>
          </a:lstStyle>
          <a:p>
            <a:endParaRPr lang="en-US" dirty="0"/>
          </a:p>
        </p:txBody>
      </p:sp>
      <p:sp>
        <p:nvSpPr>
          <p:cNvPr id="3" name="Date Placeholder 2"/>
          <p:cNvSpPr>
            <a:spLocks noGrp="1"/>
          </p:cNvSpPr>
          <p:nvPr>
            <p:ph type="dt" idx="1"/>
          </p:nvPr>
        </p:nvSpPr>
        <p:spPr>
          <a:xfrm>
            <a:off x="3884615" y="0"/>
            <a:ext cx="2971800" cy="464820"/>
          </a:xfrm>
          <a:prstGeom prst="rect">
            <a:avLst/>
          </a:prstGeom>
        </p:spPr>
        <p:txBody>
          <a:bodyPr vert="horz" lIns="92444" tIns="46222" rIns="92444" bIns="46222" rtlCol="0"/>
          <a:lstStyle>
            <a:lvl1pPr algn="r">
              <a:defRPr sz="1200"/>
            </a:lvl1pPr>
          </a:lstStyle>
          <a:p>
            <a:fld id="{1519FF55-FACA-4502-A6E6-398C9C472B87}" type="datetimeFigureOut">
              <a:rPr lang="en-US" smtClean="0"/>
              <a:pPr/>
              <a:t>4/2/2018</a:t>
            </a:fld>
            <a:endParaRPr lang="en-US" dirty="0"/>
          </a:p>
        </p:txBody>
      </p:sp>
      <p:sp>
        <p:nvSpPr>
          <p:cNvPr id="4" name="Slide Image Placeholder 3"/>
          <p:cNvSpPr>
            <a:spLocks noGrp="1" noRot="1" noChangeAspect="1"/>
          </p:cNvSpPr>
          <p:nvPr>
            <p:ph type="sldImg" idx="2"/>
          </p:nvPr>
        </p:nvSpPr>
        <p:spPr>
          <a:xfrm>
            <a:off x="1106488" y="696913"/>
            <a:ext cx="4648200" cy="3486150"/>
          </a:xfrm>
          <a:prstGeom prst="rect">
            <a:avLst/>
          </a:prstGeom>
          <a:noFill/>
          <a:ln w="12700">
            <a:solidFill>
              <a:prstClr val="black"/>
            </a:solidFill>
          </a:ln>
        </p:spPr>
        <p:txBody>
          <a:bodyPr vert="horz" lIns="92444" tIns="46222" rIns="92444" bIns="46222"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44" tIns="46222" rIns="92444" bIns="462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2971800" cy="464820"/>
          </a:xfrm>
          <a:prstGeom prst="rect">
            <a:avLst/>
          </a:prstGeom>
        </p:spPr>
        <p:txBody>
          <a:bodyPr vert="horz" lIns="92444" tIns="46222" rIns="92444" bIns="462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29967"/>
            <a:ext cx="2971800" cy="464820"/>
          </a:xfrm>
          <a:prstGeom prst="rect">
            <a:avLst/>
          </a:prstGeom>
        </p:spPr>
        <p:txBody>
          <a:bodyPr vert="horz" lIns="92444" tIns="46222" rIns="92444" bIns="46222" rtlCol="0" anchor="b"/>
          <a:lstStyle>
            <a:lvl1pPr algn="r">
              <a:defRPr sz="1200"/>
            </a:lvl1pPr>
          </a:lstStyle>
          <a:p>
            <a:fld id="{1F2AD815-7573-4F13-A730-75D68D963B43}" type="slidenum">
              <a:rPr lang="en-US" smtClean="0"/>
              <a:pPr/>
              <a:t>‹#›</a:t>
            </a:fld>
            <a:endParaRPr lang="en-US" dirty="0"/>
          </a:p>
        </p:txBody>
      </p:sp>
    </p:spTree>
    <p:extLst>
      <p:ext uri="{BB962C8B-B14F-4D97-AF65-F5344CB8AC3E}">
        <p14:creationId xmlns:p14="http://schemas.microsoft.com/office/powerpoint/2010/main" val="389008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AD815-7573-4F13-A730-75D68D963B43}" type="slidenum">
              <a:rPr lang="en-US" smtClean="0"/>
              <a:pPr/>
              <a:t>2</a:t>
            </a:fld>
            <a:endParaRPr lang="en-US" dirty="0"/>
          </a:p>
        </p:txBody>
      </p:sp>
    </p:spTree>
    <p:extLst>
      <p:ext uri="{BB962C8B-B14F-4D97-AF65-F5344CB8AC3E}">
        <p14:creationId xmlns:p14="http://schemas.microsoft.com/office/powerpoint/2010/main" val="139993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2AD815-7573-4F13-A730-75D68D963B43}" type="slidenum">
              <a:rPr lang="en-US" smtClean="0"/>
              <a:pPr/>
              <a:t>24</a:t>
            </a:fld>
            <a:endParaRPr lang="en-US" dirty="0"/>
          </a:p>
        </p:txBody>
      </p:sp>
    </p:spTree>
    <p:extLst>
      <p:ext uri="{BB962C8B-B14F-4D97-AF65-F5344CB8AC3E}">
        <p14:creationId xmlns:p14="http://schemas.microsoft.com/office/powerpoint/2010/main" val="166363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673261" y="1082736"/>
            <a:ext cx="2286000" cy="563721"/>
          </a:xfrm>
        </p:spPr>
        <p:txBody>
          <a:bodyPr/>
          <a:lstStyle/>
          <a:p>
            <a:endParaRPr lang="en-US" dirty="0"/>
          </a:p>
        </p:txBody>
      </p:sp>
      <p:sp>
        <p:nvSpPr>
          <p:cNvPr id="17" name="Footer Placeholder 16"/>
          <p:cNvSpPr>
            <a:spLocks noGrp="1"/>
          </p:cNvSpPr>
          <p:nvPr>
            <p:ph type="ftr" sz="quarter" idx="11"/>
          </p:nvPr>
        </p:nvSpPr>
        <p:spPr bwMode="auto">
          <a:xfrm rot="5400000">
            <a:off x="7025547" y="4129946"/>
            <a:ext cx="3657600" cy="487493"/>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4D79CB0-9D77-4AD3-AD7E-7AEDD8B1C53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5DBD13-DD48-4FD9-9871-08283576DDAE}" type="datetime1">
              <a:rPr lang="en-US" smtClean="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D79CB0-9D77-4AD3-AD7E-7AEDD8B1C53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B0141A-7519-4C11-B707-D1629E85AC6B}" type="datetime1">
              <a:rPr lang="en-US" smtClean="0"/>
              <a:pPr/>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D79CB0-9D77-4AD3-AD7E-7AEDD8B1C53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4"/>
          </p:nvPr>
        </p:nvSpPr>
        <p:spPr>
          <a:xfrm rot="5400000">
            <a:off x="7540752" y="1033083"/>
            <a:ext cx="2011680" cy="481584"/>
          </a:xfrm>
        </p:spPr>
        <p:txBody>
          <a:bodyPr rtlCol="0"/>
          <a:lstStyle/>
          <a:p>
            <a:endParaRPr lang="en-US" dirty="0"/>
          </a:p>
        </p:txBody>
      </p:sp>
      <p:sp>
        <p:nvSpPr>
          <p:cNvPr id="9" name="Slide Number Placeholder 8"/>
          <p:cNvSpPr>
            <a:spLocks noGrp="1"/>
          </p:cNvSpPr>
          <p:nvPr>
            <p:ph type="sldNum" sz="quarter" idx="15"/>
          </p:nvPr>
        </p:nvSpPr>
        <p:spPr/>
        <p:txBody>
          <a:bodyPr rtlCol="0"/>
          <a:lstStyle/>
          <a:p>
            <a:fld id="{F4D79CB0-9D77-4AD3-AD7E-7AEDD8B1C53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3C4AD9E-5310-4F2B-9A99-D455D0300D43}" type="datetime1">
              <a:rPr lang="en-US" smtClean="0"/>
              <a:pPr/>
              <a:t>4/2/2018</a:t>
            </a:fld>
            <a:endParaRPr lang="en-US" dirty="0"/>
          </a:p>
        </p:txBody>
      </p:sp>
      <p:sp>
        <p:nvSpPr>
          <p:cNvPr id="5" name="Footer Placeholder 4"/>
          <p:cNvSpPr>
            <a:spLocks noGrp="1"/>
          </p:cNvSpPr>
          <p:nvPr>
            <p:ph type="ftr" sz="quarter" idx="11"/>
          </p:nvPr>
        </p:nvSpPr>
        <p:spPr bwMode="auto">
          <a:xfrm rot="5400000">
            <a:off x="7025640" y="4126992"/>
            <a:ext cx="3657600" cy="487680"/>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F4D79CB0-9D77-4AD3-AD7E-7AEDD8B1C53B}" type="slidenum">
              <a:rPr lang="en-US" smtClean="0"/>
              <a:pPr/>
              <a:t>‹#›</a:t>
            </a:fld>
            <a:endParaRPr lang="en-US" dirty="0"/>
          </a:p>
        </p:txBody>
      </p:sp>
      <p:pic>
        <p:nvPicPr>
          <p:cNvPr id="24" name="Picture 23" descr="atkinson logo_centered_green15-72.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rot="5400000">
            <a:off x="8017329" y="854528"/>
            <a:ext cx="1752599" cy="500743"/>
          </a:xfrm>
          <a:prstGeom prst="rect">
            <a:avLst/>
          </a:prstGeom>
          <a:effectLst>
            <a:outerShdw blurRad="50800" dist="50800" dir="5400000" algn="ctr" rotWithShape="0">
              <a:srgbClr val="000000">
                <a:alpha val="0"/>
              </a:srgbClr>
            </a:outerShdw>
          </a:effectLst>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3B56295-35E3-406F-B939-FF107DC4EA24}" type="datetime1">
              <a:rPr lang="en-US" smtClean="0"/>
              <a:pPr/>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D79CB0-9D77-4AD3-AD7E-7AEDD8B1C53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6B0B99F-3094-40E8-AA8F-5A5FE61855AA}" type="datetime1">
              <a:rPr lang="en-US" smtClean="0"/>
              <a:pPr/>
              <a:t>4/2/2018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D79CB0-9D77-4AD3-AD7E-7AEDD8B1C53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55AFE10F-4F5B-49C9-B58C-E5DCE1CE1645}" type="datetime1">
              <a:rPr lang="en-US" smtClean="0"/>
              <a:pPr/>
              <a:t>4/2/2018</a:t>
            </a:fld>
            <a:endParaRPr lang="en-US" dirty="0"/>
          </a:p>
        </p:txBody>
      </p:sp>
      <p:sp>
        <p:nvSpPr>
          <p:cNvPr id="7" name="Slide Number Placeholder 6"/>
          <p:cNvSpPr>
            <a:spLocks noGrp="1"/>
          </p:cNvSpPr>
          <p:nvPr>
            <p:ph type="sldNum" sz="quarter" idx="11"/>
          </p:nvPr>
        </p:nvSpPr>
        <p:spPr/>
        <p:txBody>
          <a:bodyPr rtlCol="0"/>
          <a:lstStyle/>
          <a:p>
            <a:fld id="{F4D79CB0-9D77-4AD3-AD7E-7AEDD8B1C53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06BE0-3C03-4AEE-BEF8-EF0285E5EC2A}" type="datetime1">
              <a:rPr lang="en-US" smtClean="0"/>
              <a:pPr/>
              <a:t>4/2/2018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D79CB0-9D77-4AD3-AD7E-7AEDD8B1C53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C17C9DF-D715-42E0-A36F-B23D744AA68D}" type="datetime1">
              <a:rPr lang="en-US" smtClean="0"/>
              <a:pPr/>
              <a:t>4/2/2018</a:t>
            </a:fld>
            <a:endParaRPr lang="en-US" dirty="0"/>
          </a:p>
        </p:txBody>
      </p:sp>
      <p:sp>
        <p:nvSpPr>
          <p:cNvPr id="22" name="Slide Number Placeholder 21"/>
          <p:cNvSpPr>
            <a:spLocks noGrp="1"/>
          </p:cNvSpPr>
          <p:nvPr>
            <p:ph type="sldNum" sz="quarter" idx="15"/>
          </p:nvPr>
        </p:nvSpPr>
        <p:spPr/>
        <p:txBody>
          <a:bodyPr rtlCol="0"/>
          <a:lstStyle/>
          <a:p>
            <a:fld id="{F4D79CB0-9D77-4AD3-AD7E-7AEDD8B1C53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B460D45-6952-4FC4-B728-01C007AADC8E}" type="datetime1">
              <a:rPr lang="en-US" smtClean="0"/>
              <a:pPr/>
              <a:t>4/2/2018</a:t>
            </a:fld>
            <a:endParaRPr lang="en-US" dirty="0"/>
          </a:p>
        </p:txBody>
      </p:sp>
      <p:sp>
        <p:nvSpPr>
          <p:cNvPr id="18" name="Slide Number Placeholder 17"/>
          <p:cNvSpPr>
            <a:spLocks noGrp="1"/>
          </p:cNvSpPr>
          <p:nvPr>
            <p:ph type="sldNum" sz="quarter" idx="11"/>
          </p:nvPr>
        </p:nvSpPr>
        <p:spPr/>
        <p:txBody>
          <a:bodyPr rtlCol="0"/>
          <a:lstStyle/>
          <a:p>
            <a:fld id="{F4D79CB0-9D77-4AD3-AD7E-7AEDD8B1C53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391718D-ACB6-4F68-BB9D-534E3BEADD81}" type="datetime1">
              <a:rPr lang="en-US" smtClean="0"/>
              <a:pPr/>
              <a:t>4/2/2018</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4D79CB0-9D77-4AD3-AD7E-7AEDD8B1C5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ebelem.com/morphine-kills-in-acute-decompensated-heart-failure/"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hatisprojectmanagement.wordpress.com/2014/11/28/habilidades-interpersonale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ontentarealearningstrategies.wikispaces.com/Day+2"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moffou.blogspot.com/2011/01/beautiful-world.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topics.law.cornell.edu/wex/fiduci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57400" y="4800600"/>
            <a:ext cx="6646606" cy="914400"/>
          </a:xfrm>
        </p:spPr>
        <p:txBody>
          <a:bodyPr>
            <a:normAutofit/>
          </a:bodyPr>
          <a:lstStyle/>
          <a:p>
            <a:pPr algn="ctr"/>
            <a:r>
              <a:rPr lang="en-US" sz="2000" i="1" dirty="0">
                <a:solidFill>
                  <a:schemeClr val="bg1">
                    <a:lumMod val="50000"/>
                  </a:schemeClr>
                </a:solidFill>
                <a:latin typeface="+mj-lt"/>
                <a:cs typeface="Arial" panose="020B0604020202020204" pitchFamily="34" charset="0"/>
              </a:rPr>
              <a:t>Presented by</a:t>
            </a:r>
          </a:p>
          <a:p>
            <a:pPr algn="ctr"/>
            <a:r>
              <a:rPr lang="en-US" sz="2000" dirty="0">
                <a:solidFill>
                  <a:schemeClr val="bg1">
                    <a:lumMod val="50000"/>
                  </a:schemeClr>
                </a:solidFill>
                <a:latin typeface="+mj-lt"/>
                <a:cs typeface="Arial" panose="020B0604020202020204" pitchFamily="34" charset="0"/>
              </a:rPr>
              <a:t>Marty Mathisen, CPA, CGFM</a:t>
            </a:r>
          </a:p>
        </p:txBody>
      </p:sp>
      <p:pic>
        <p:nvPicPr>
          <p:cNvPr id="11" name="Picture 2" descr="http://t0.gstatic.com/images?q=tbn:ANd9GcQanH-n_TszYy8zW1cZX6FIEq_67ncm60WK73TXTH6cjeYRbruTCA">
            <a:extLst>
              <a:ext uri="{FF2B5EF4-FFF2-40B4-BE49-F238E27FC236}">
                <a16:creationId xmlns:a16="http://schemas.microsoft.com/office/drawing/2014/main" id="{EB18FD92-C422-4433-8470-90ED11FA2B4F}"/>
              </a:ext>
            </a:extLst>
          </p:cNvPr>
          <p:cNvPicPr>
            <a:picLocks noChangeAspect="1" noChangeArrowheads="1"/>
          </p:cNvPicPr>
          <p:nvPr/>
        </p:nvPicPr>
        <p:blipFill>
          <a:blip r:embed="rId2" cstate="print">
            <a:lum contrast="9000"/>
          </a:blip>
          <a:srcRect/>
          <a:stretch>
            <a:fillRect/>
          </a:stretch>
        </p:blipFill>
        <p:spPr bwMode="auto">
          <a:xfrm>
            <a:off x="3406210" y="381000"/>
            <a:ext cx="3336176" cy="1659707"/>
          </a:xfrm>
          <a:prstGeom prst="rect">
            <a:avLst/>
          </a:prstGeom>
          <a:noFill/>
          <a:ln w="76200" cap="flat" cmpd="thickThin">
            <a:solidFill>
              <a:srgbClr val="CC9900">
                <a:alpha val="49804"/>
              </a:srgbClr>
            </a:solidFill>
            <a:miter lim="800000"/>
          </a:ln>
          <a:effectLst>
            <a:outerShdw blurRad="50800" dist="50800" dir="5400000" sx="1000" sy="1000" algn="ctr" rotWithShape="0">
              <a:schemeClr val="accent1">
                <a:lumMod val="60000"/>
                <a:lumOff val="40000"/>
              </a:schemeClr>
            </a:outerShdw>
          </a:effectLst>
        </p:spPr>
      </p:pic>
      <p:sp>
        <p:nvSpPr>
          <p:cNvPr id="7" name="Rectangle 6">
            <a:extLst>
              <a:ext uri="{FF2B5EF4-FFF2-40B4-BE49-F238E27FC236}">
                <a16:creationId xmlns:a16="http://schemas.microsoft.com/office/drawing/2014/main" id="{3E8355EE-DF62-4D98-9ADE-F3FA33ECE6B2}"/>
              </a:ext>
            </a:extLst>
          </p:cNvPr>
          <p:cNvSpPr/>
          <p:nvPr/>
        </p:nvSpPr>
        <p:spPr>
          <a:xfrm>
            <a:off x="3187691" y="2044577"/>
            <a:ext cx="3773214" cy="369332"/>
          </a:xfrm>
          <a:prstGeom prst="rect">
            <a:avLst/>
          </a:prstGeom>
        </p:spPr>
        <p:txBody>
          <a:bodyPr wrap="square">
            <a:spAutoFit/>
          </a:bodyPr>
          <a:lstStyle/>
          <a:p>
            <a:r>
              <a:rPr lang="en-US" b="1" dirty="0">
                <a:solidFill>
                  <a:srgbClr val="37476B"/>
                </a:solidFill>
                <a:effectLst>
                  <a:outerShdw blurRad="38100" dist="38100" dir="2700000" algn="tl">
                    <a:srgbClr val="000000">
                      <a:alpha val="43137"/>
                    </a:srgbClr>
                  </a:outerShdw>
                </a:effectLst>
              </a:rPr>
              <a:t>2014 ANNUAL CONFERENCE</a:t>
            </a:r>
            <a:endParaRPr lang="en-US" b="1" dirty="0">
              <a:solidFill>
                <a:srgbClr val="37476B"/>
              </a:solidFill>
            </a:endParaRPr>
          </a:p>
        </p:txBody>
      </p:sp>
      <p:pic>
        <p:nvPicPr>
          <p:cNvPr id="14" name="Picture 13">
            <a:extLst>
              <a:ext uri="{FF2B5EF4-FFF2-40B4-BE49-F238E27FC236}">
                <a16:creationId xmlns:a16="http://schemas.microsoft.com/office/drawing/2014/main" id="{3AF67CA3-B242-4905-B070-97F624B31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838" y="5562600"/>
            <a:ext cx="3943730" cy="1123825"/>
          </a:xfrm>
          <a:prstGeom prst="rect">
            <a:avLst/>
          </a:prstGeom>
        </p:spPr>
      </p:pic>
      <p:sp>
        <p:nvSpPr>
          <p:cNvPr id="15" name="Rectangle 14">
            <a:extLst>
              <a:ext uri="{FF2B5EF4-FFF2-40B4-BE49-F238E27FC236}">
                <a16:creationId xmlns:a16="http://schemas.microsoft.com/office/drawing/2014/main" id="{3FC269A2-E90C-4776-8BE8-782BFD1DE50B}"/>
              </a:ext>
            </a:extLst>
          </p:cNvPr>
          <p:cNvSpPr/>
          <p:nvPr/>
        </p:nvSpPr>
        <p:spPr>
          <a:xfrm>
            <a:off x="2590800" y="3276600"/>
            <a:ext cx="5791200" cy="1384995"/>
          </a:xfrm>
          <a:prstGeom prst="rect">
            <a:avLst/>
          </a:prstGeom>
        </p:spPr>
        <p:txBody>
          <a:bodyPr wrap="square">
            <a:spAutoFit/>
          </a:bodyPr>
          <a:lstStyle/>
          <a:p>
            <a:pPr algn="ctr"/>
            <a:r>
              <a:rPr lang="en-US" sz="2800" b="1" i="1" dirty="0">
                <a:solidFill>
                  <a:schemeClr val="accent1">
                    <a:lumMod val="75000"/>
                  </a:schemeClr>
                </a:solidFill>
              </a:rPr>
              <a:t>Best Practices For Those In Charge Of Governance</a:t>
            </a:r>
          </a:p>
          <a:p>
            <a:pPr algn="ctr"/>
            <a:r>
              <a:rPr lang="en-US" sz="2800" b="1" i="1" dirty="0">
                <a:solidFill>
                  <a:schemeClr val="accent1">
                    <a:lumMod val="75000"/>
                  </a:schemeClr>
                </a:solidFill>
              </a:rPr>
              <a:t> &amp; Top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E44C-8526-415D-B625-60ED50A6BB28}"/>
              </a:ext>
            </a:extLst>
          </p:cNvPr>
          <p:cNvSpPr>
            <a:spLocks noGrp="1"/>
          </p:cNvSpPr>
          <p:nvPr>
            <p:ph type="title"/>
          </p:nvPr>
        </p:nvSpPr>
        <p:spPr>
          <a:xfrm>
            <a:off x="457200" y="136634"/>
            <a:ext cx="7772400" cy="685800"/>
          </a:xfrm>
        </p:spPr>
        <p:txBody>
          <a:bodyPr>
            <a:noAutofit/>
          </a:bodyPr>
          <a:lstStyle/>
          <a:p>
            <a:r>
              <a:rPr lang="en-US" sz="2900" b="1" dirty="0">
                <a:solidFill>
                  <a:schemeClr val="tx1">
                    <a:lumMod val="65000"/>
                    <a:lumOff val="35000"/>
                  </a:schemeClr>
                </a:solidFill>
              </a:rPr>
              <a:t>Board Of Directors And Governance</a:t>
            </a:r>
          </a:p>
        </p:txBody>
      </p:sp>
      <p:sp>
        <p:nvSpPr>
          <p:cNvPr id="3" name="Content Placeholder 2">
            <a:extLst>
              <a:ext uri="{FF2B5EF4-FFF2-40B4-BE49-F238E27FC236}">
                <a16:creationId xmlns:a16="http://schemas.microsoft.com/office/drawing/2014/main" id="{E38DC6F5-495E-4582-AAFE-D52F10453218}"/>
              </a:ext>
            </a:extLst>
          </p:cNvPr>
          <p:cNvSpPr>
            <a:spLocks noGrp="1"/>
          </p:cNvSpPr>
          <p:nvPr>
            <p:ph sz="quarter" idx="1"/>
          </p:nvPr>
        </p:nvSpPr>
        <p:spPr>
          <a:xfrm>
            <a:off x="457200" y="1066800"/>
            <a:ext cx="7772400" cy="6019800"/>
          </a:xfrm>
        </p:spPr>
        <p:txBody>
          <a:bodyPr>
            <a:normAutofit fontScale="92500" lnSpcReduction="20000"/>
          </a:bodyPr>
          <a:lstStyle/>
          <a:p>
            <a:pPr marL="0" indent="0" algn="ctr">
              <a:buNone/>
            </a:pPr>
            <a:r>
              <a:rPr lang="en-US" b="1" dirty="0">
                <a:latin typeface="Arial" panose="020B0604020202020204" pitchFamily="34" charset="0"/>
                <a:cs typeface="Arial" panose="020B0604020202020204" pitchFamily="34" charset="0"/>
              </a:rPr>
              <a:t>Role Of The Board</a:t>
            </a:r>
          </a:p>
          <a:p>
            <a:r>
              <a:rPr lang="en-US" dirty="0">
                <a:latin typeface="Arial" panose="020B0604020202020204" pitchFamily="34" charset="0"/>
                <a:cs typeface="Arial" panose="020B0604020202020204" pitchFamily="34" charset="0"/>
              </a:rPr>
              <a:t>Like a Football Coach in relation to the team – Big picture review of organization</a:t>
            </a:r>
          </a:p>
          <a:p>
            <a:r>
              <a:rPr lang="en-US" dirty="0">
                <a:latin typeface="Arial" panose="020B0604020202020204" pitchFamily="34" charset="0"/>
                <a:cs typeface="Arial" panose="020B0604020202020204" pitchFamily="34" charset="0"/>
              </a:rPr>
              <a:t>Positively challenge management’s plans and strategies—yet advise and counsel management</a:t>
            </a:r>
          </a:p>
          <a:p>
            <a:r>
              <a:rPr lang="en-US" dirty="0">
                <a:latin typeface="Arial" panose="020B0604020202020204" pitchFamily="34" charset="0"/>
                <a:cs typeface="Arial" panose="020B0604020202020204" pitchFamily="34" charset="0"/>
              </a:rPr>
              <a:t>Monitor performance and implementation of organization priorities</a:t>
            </a:r>
          </a:p>
          <a:p>
            <a:r>
              <a:rPr lang="en-US" dirty="0">
                <a:latin typeface="Arial" panose="020B0604020202020204" pitchFamily="34" charset="0"/>
                <a:cs typeface="Arial" panose="020B0604020202020204" pitchFamily="34" charset="0"/>
              </a:rPr>
              <a:t>Understand risks of organization (including internal control risks)</a:t>
            </a:r>
          </a:p>
          <a:p>
            <a:r>
              <a:rPr lang="en-US" dirty="0">
                <a:latin typeface="Arial" panose="020B0604020202020204" pitchFamily="34" charset="0"/>
                <a:cs typeface="Arial" panose="020B0604020202020204" pitchFamily="34" charset="0"/>
              </a:rPr>
              <a:t>Consult on special transaction deals</a:t>
            </a:r>
          </a:p>
          <a:p>
            <a:r>
              <a:rPr lang="en-US" dirty="0">
                <a:latin typeface="Arial" panose="020B0604020202020204" pitchFamily="34" charset="0"/>
                <a:cs typeface="Arial" panose="020B0604020202020204" pitchFamily="34" charset="0"/>
              </a:rPr>
              <a:t>Consider Code of Conduct</a:t>
            </a:r>
          </a:p>
          <a:p>
            <a:r>
              <a:rPr lang="en-US" dirty="0">
                <a:latin typeface="Arial" panose="020B0604020202020204" pitchFamily="34" charset="0"/>
                <a:cs typeface="Arial" panose="020B0604020202020204" pitchFamily="34" charset="0"/>
              </a:rPr>
              <a:t>Establish and protect whistleblower channel</a:t>
            </a:r>
          </a:p>
          <a:p>
            <a:r>
              <a:rPr lang="en-US" dirty="0">
                <a:latin typeface="Arial" panose="020B0604020202020204" pitchFamily="34" charset="0"/>
                <a:cs typeface="Arial" panose="020B0604020202020204" pitchFamily="34" charset="0"/>
              </a:rPr>
              <a:t>Review upload of information from audit/finance committee</a:t>
            </a:r>
          </a:p>
          <a:p>
            <a:r>
              <a:rPr lang="en-US" dirty="0">
                <a:latin typeface="Arial" panose="020B0604020202020204" pitchFamily="34" charset="0"/>
                <a:cs typeface="Arial" panose="020B0604020202020204" pitchFamily="34" charset="0"/>
              </a:rPr>
              <a:t>Select chief executive officer and other needed talent</a:t>
            </a:r>
          </a:p>
          <a:p>
            <a:r>
              <a:rPr lang="en-US" dirty="0">
                <a:latin typeface="Arial" panose="020B0604020202020204" pitchFamily="34" charset="0"/>
                <a:cs typeface="Arial" panose="020B0604020202020204" pitchFamily="34" charset="0"/>
              </a:rPr>
              <a:t>Ensure effective organization planning</a:t>
            </a:r>
          </a:p>
          <a:p>
            <a:r>
              <a:rPr lang="en-US" dirty="0">
                <a:latin typeface="Arial" panose="020B0604020202020204" pitchFamily="34" charset="0"/>
                <a:cs typeface="Arial" panose="020B0604020202020204" pitchFamily="34" charset="0"/>
              </a:rPr>
              <a:t>Ensure adequate resources</a:t>
            </a:r>
          </a:p>
          <a:p>
            <a:r>
              <a:rPr lang="en-US" dirty="0">
                <a:latin typeface="Arial" panose="020B0604020202020204" pitchFamily="34" charset="0"/>
                <a:cs typeface="Arial" panose="020B0604020202020204" pitchFamily="34" charset="0"/>
              </a:rPr>
              <a:t>Assess Board performance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A2D2CE1-8A37-4606-A723-3B77C0FF8076}"/>
              </a:ext>
            </a:extLst>
          </p:cNvPr>
          <p:cNvSpPr>
            <a:spLocks noGrp="1"/>
          </p:cNvSpPr>
          <p:nvPr>
            <p:ph type="sldNum" sz="quarter" idx="15"/>
          </p:nvPr>
        </p:nvSpPr>
        <p:spPr/>
        <p:txBody>
          <a:bodyPr/>
          <a:lstStyle/>
          <a:p>
            <a:fld id="{F4D79CB0-9D77-4AD3-AD7E-7AEDD8B1C53B}" type="slidenum">
              <a:rPr lang="en-US" smtClean="0"/>
              <a:pPr/>
              <a:t>10</a:t>
            </a:fld>
            <a:endParaRPr lang="en-US" dirty="0"/>
          </a:p>
        </p:txBody>
      </p:sp>
    </p:spTree>
    <p:extLst>
      <p:ext uri="{BB962C8B-B14F-4D97-AF65-F5344CB8AC3E}">
        <p14:creationId xmlns:p14="http://schemas.microsoft.com/office/powerpoint/2010/main" val="286426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04BC2D-996D-47FD-B544-41BDDE4BB22F}"/>
              </a:ext>
            </a:extLst>
          </p:cNvPr>
          <p:cNvSpPr>
            <a:spLocks noGrp="1"/>
          </p:cNvSpPr>
          <p:nvPr>
            <p:ph sz="quarter" idx="1"/>
          </p:nvPr>
        </p:nvSpPr>
        <p:spPr>
          <a:xfrm>
            <a:off x="457200" y="1381506"/>
            <a:ext cx="7467600" cy="4873752"/>
          </a:xfrm>
        </p:spPr>
        <p:txBody>
          <a:bodyPr>
            <a:normAutofit lnSpcReduction="10000"/>
          </a:bodyPr>
          <a:lstStyle/>
          <a:p>
            <a:r>
              <a:rPr lang="en-US" dirty="0">
                <a:latin typeface="Arial" panose="020B0604020202020204" pitchFamily="34" charset="0"/>
                <a:cs typeface="Arial" panose="020B0604020202020204" pitchFamily="34" charset="0"/>
              </a:rPr>
              <a:t>Linkage between strategic plan and annual plan</a:t>
            </a:r>
          </a:p>
          <a:p>
            <a:r>
              <a:rPr lang="en-US" dirty="0">
                <a:latin typeface="Arial" panose="020B0604020202020204" pitchFamily="34" charset="0"/>
                <a:cs typeface="Arial" panose="020B0604020202020204" pitchFamily="34" charset="0"/>
              </a:rPr>
              <a:t>Recruit well and boldly</a:t>
            </a:r>
          </a:p>
          <a:p>
            <a:r>
              <a:rPr lang="en-US" dirty="0">
                <a:latin typeface="Arial" panose="020B0604020202020204" pitchFamily="34" charset="0"/>
                <a:cs typeface="Arial" panose="020B0604020202020204" pitchFamily="34" charset="0"/>
              </a:rPr>
              <a:t>Urgency - 1% better every month</a:t>
            </a:r>
          </a:p>
          <a:p>
            <a:r>
              <a:rPr lang="en-US" dirty="0">
                <a:latin typeface="Arial" panose="020B0604020202020204" pitchFamily="34" charset="0"/>
                <a:cs typeface="Arial" panose="020B0604020202020204" pitchFamily="34" charset="0"/>
              </a:rPr>
              <a:t>Remain respectful</a:t>
            </a:r>
          </a:p>
          <a:p>
            <a:r>
              <a:rPr lang="en-US" dirty="0">
                <a:latin typeface="Arial" panose="020B0604020202020204" pitchFamily="34" charset="0"/>
                <a:cs typeface="Arial" panose="020B0604020202020204" pitchFamily="34" charset="0"/>
              </a:rPr>
              <a:t>Focus on solutions</a:t>
            </a:r>
          </a:p>
          <a:p>
            <a:r>
              <a:rPr lang="en-US" dirty="0">
                <a:latin typeface="Arial" panose="020B0604020202020204" pitchFamily="34" charset="0"/>
                <a:cs typeface="Arial" panose="020B0604020202020204" pitchFamily="34" charset="0"/>
              </a:rPr>
              <a:t>Practice twice as much – positive thinking rather than flaw finding</a:t>
            </a:r>
          </a:p>
          <a:p>
            <a:r>
              <a:rPr lang="en-US" dirty="0">
                <a:latin typeface="Arial" panose="020B0604020202020204" pitchFamily="34" charset="0"/>
                <a:cs typeface="Arial" panose="020B0604020202020204" pitchFamily="34" charset="0"/>
              </a:rPr>
              <a:t>Monitor risk periodically</a:t>
            </a:r>
          </a:p>
          <a:p>
            <a:r>
              <a:rPr lang="en-US" dirty="0">
                <a:latin typeface="Arial" panose="020B0604020202020204" pitchFamily="34" charset="0"/>
                <a:cs typeface="Arial" panose="020B0604020202020204" pitchFamily="34" charset="0"/>
              </a:rPr>
              <a:t>The ability to read financial statements</a:t>
            </a:r>
          </a:p>
          <a:p>
            <a:r>
              <a:rPr lang="en-US" dirty="0">
                <a:latin typeface="Arial" panose="020B0604020202020204" pitchFamily="34" charset="0"/>
                <a:cs typeface="Arial" panose="020B0604020202020204" pitchFamily="34" charset="0"/>
              </a:rPr>
              <a:t>Put aside any personal interests</a:t>
            </a:r>
          </a:p>
          <a:p>
            <a:r>
              <a:rPr lang="en-US" dirty="0">
                <a:latin typeface="Arial" panose="020B0604020202020204" pitchFamily="34" charset="0"/>
                <a:cs typeface="Arial" panose="020B0604020202020204" pitchFamily="34" charset="0"/>
              </a:rPr>
              <a:t>Make decisions in the organization and stakeholders interests</a:t>
            </a:r>
          </a:p>
          <a:p>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E1AC7438-7DB7-4AD7-94DD-34AAB1A05168}"/>
              </a:ext>
            </a:extLst>
          </p:cNvPr>
          <p:cNvSpPr>
            <a:spLocks noGrp="1"/>
          </p:cNvSpPr>
          <p:nvPr>
            <p:ph type="sldNum" sz="quarter" idx="15"/>
          </p:nvPr>
        </p:nvSpPr>
        <p:spPr/>
        <p:txBody>
          <a:bodyPr/>
          <a:lstStyle/>
          <a:p>
            <a:fld id="{F4D79CB0-9D77-4AD3-AD7E-7AEDD8B1C53B}" type="slidenum">
              <a:rPr lang="en-US" smtClean="0"/>
              <a:pPr/>
              <a:t>11</a:t>
            </a:fld>
            <a:endParaRPr lang="en-US" dirty="0"/>
          </a:p>
        </p:txBody>
      </p:sp>
      <p:sp>
        <p:nvSpPr>
          <p:cNvPr id="5" name="Title 1">
            <a:extLst>
              <a:ext uri="{FF2B5EF4-FFF2-40B4-BE49-F238E27FC236}">
                <a16:creationId xmlns:a16="http://schemas.microsoft.com/office/drawing/2014/main" id="{1DB4C9CF-2579-4BE7-BC2F-00207CCC6172}"/>
              </a:ext>
            </a:extLst>
          </p:cNvPr>
          <p:cNvSpPr>
            <a:spLocks noGrp="1"/>
          </p:cNvSpPr>
          <p:nvPr>
            <p:ph type="title"/>
          </p:nvPr>
        </p:nvSpPr>
        <p:spPr>
          <a:xfrm>
            <a:off x="457200" y="152400"/>
            <a:ext cx="7467600" cy="990600"/>
          </a:xfrm>
        </p:spPr>
        <p:txBody>
          <a:bodyPr>
            <a:noAutofit/>
          </a:bodyPr>
          <a:lstStyle/>
          <a:p>
            <a:r>
              <a:rPr lang="en-US" sz="3200" b="1" dirty="0">
                <a:solidFill>
                  <a:schemeClr val="tx1">
                    <a:lumMod val="65000"/>
                    <a:lumOff val="35000"/>
                  </a:schemeClr>
                </a:solidFill>
              </a:rPr>
              <a:t>Board Of Directors And Governance</a:t>
            </a:r>
          </a:p>
        </p:txBody>
      </p:sp>
    </p:spTree>
    <p:extLst>
      <p:ext uri="{BB962C8B-B14F-4D97-AF65-F5344CB8AC3E}">
        <p14:creationId xmlns:p14="http://schemas.microsoft.com/office/powerpoint/2010/main" val="100401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558" y="609600"/>
            <a:ext cx="7467600" cy="639762"/>
          </a:xfrm>
        </p:spPr>
        <p:txBody>
          <a:bodyPr>
            <a:noAutofit/>
          </a:bodyPr>
          <a:lstStyle/>
          <a:p>
            <a:r>
              <a:rPr lang="en-US" b="1" dirty="0"/>
              <a:t>What Really Matters In Business Success</a:t>
            </a:r>
          </a:p>
        </p:txBody>
      </p:sp>
      <p:sp>
        <p:nvSpPr>
          <p:cNvPr id="3" name="Content Placeholder 2"/>
          <p:cNvSpPr>
            <a:spLocks noGrp="1"/>
          </p:cNvSpPr>
          <p:nvPr>
            <p:ph sz="quarter" idx="1"/>
          </p:nvPr>
        </p:nvSpPr>
        <p:spPr>
          <a:xfrm>
            <a:off x="400558" y="1600200"/>
            <a:ext cx="7467600" cy="4873752"/>
          </a:xfrm>
        </p:spPr>
        <p:txBody>
          <a:bodyPr/>
          <a:lstStyle/>
          <a:p>
            <a:pPr marL="457200" indent="-457200">
              <a:buFont typeface="+mj-lt"/>
              <a:buAutoNum type="arabicPeriod"/>
            </a:pPr>
            <a:r>
              <a:rPr lang="en-US" dirty="0">
                <a:latin typeface="Arial" panose="020B0604020202020204" pitchFamily="34" charset="0"/>
                <a:cs typeface="Arial" panose="020B0604020202020204" pitchFamily="34" charset="0"/>
              </a:rPr>
              <a:t>Information flows</a:t>
            </a:r>
          </a:p>
          <a:p>
            <a:pPr marL="457200" indent="-457200">
              <a:buFont typeface="+mj-lt"/>
              <a:buAutoNum type="arabicPeriod"/>
            </a:pPr>
            <a:r>
              <a:rPr lang="en-US" dirty="0">
                <a:latin typeface="Arial" panose="020B0604020202020204" pitchFamily="34" charset="0"/>
                <a:cs typeface="Arial" panose="020B0604020202020204" pitchFamily="34" charset="0"/>
              </a:rPr>
              <a:t>Decision making process</a:t>
            </a:r>
          </a:p>
          <a:p>
            <a:pPr marL="457200" indent="-457200">
              <a:buFont typeface="+mj-lt"/>
              <a:buAutoNum type="arabicPeriod"/>
            </a:pPr>
            <a:endParaRPr lang="en-US"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Many executives make gut decisions and filter data to support the decision</a:t>
            </a:r>
          </a:p>
        </p:txBody>
      </p:sp>
      <p:sp>
        <p:nvSpPr>
          <p:cNvPr id="4" name="Slide Number Placeholder 3"/>
          <p:cNvSpPr>
            <a:spLocks noGrp="1"/>
          </p:cNvSpPr>
          <p:nvPr>
            <p:ph type="sldNum" sz="quarter" idx="15"/>
          </p:nvPr>
        </p:nvSpPr>
        <p:spPr/>
        <p:txBody>
          <a:bodyPr/>
          <a:lstStyle/>
          <a:p>
            <a:fld id="{F4D79CB0-9D77-4AD3-AD7E-7AEDD8B1C53B}"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984" y="3816992"/>
            <a:ext cx="2730500" cy="1917058"/>
          </a:xfrm>
          <a:prstGeom prst="rect">
            <a:avLst/>
          </a:prstGeom>
        </p:spPr>
      </p:pic>
    </p:spTree>
    <p:extLst>
      <p:ext uri="{BB962C8B-B14F-4D97-AF65-F5344CB8AC3E}">
        <p14:creationId xmlns:p14="http://schemas.microsoft.com/office/powerpoint/2010/main" val="127702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16AD-8AA6-4741-8241-71A72D731951}"/>
              </a:ext>
            </a:extLst>
          </p:cNvPr>
          <p:cNvSpPr>
            <a:spLocks noGrp="1"/>
          </p:cNvSpPr>
          <p:nvPr>
            <p:ph type="title"/>
          </p:nvPr>
        </p:nvSpPr>
        <p:spPr/>
        <p:txBody>
          <a:bodyPr>
            <a:normAutofit/>
          </a:bodyPr>
          <a:lstStyle/>
          <a:p>
            <a:r>
              <a:rPr lang="en-US" sz="3200" b="1" dirty="0"/>
              <a:t>Timely Decision Making: Some Principles</a:t>
            </a:r>
          </a:p>
        </p:txBody>
      </p:sp>
      <p:sp>
        <p:nvSpPr>
          <p:cNvPr id="3" name="Content Placeholder 2">
            <a:extLst>
              <a:ext uri="{FF2B5EF4-FFF2-40B4-BE49-F238E27FC236}">
                <a16:creationId xmlns:a16="http://schemas.microsoft.com/office/drawing/2014/main" id="{9FEDA437-143F-404D-BB76-10CF88EA77AC}"/>
              </a:ext>
            </a:extLst>
          </p:cNvPr>
          <p:cNvSpPr>
            <a:spLocks noGrp="1"/>
          </p:cNvSpPr>
          <p:nvPr>
            <p:ph sz="quarter" idx="1"/>
          </p:nvPr>
        </p:nvSpPr>
        <p:spPr>
          <a:xfrm>
            <a:off x="457200" y="1981200"/>
            <a:ext cx="7467600" cy="4492752"/>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“You can’t  wait for all possible information…</a:t>
            </a:r>
            <a:r>
              <a:rPr lang="en-US" sz="2800" b="1" dirty="0">
                <a:latin typeface="Arial" panose="020B0604020202020204" pitchFamily="34" charset="0"/>
                <a:cs typeface="Arial" panose="020B0604020202020204" pitchFamily="34" charset="0"/>
              </a:rPr>
              <a:t>just enough information</a:t>
            </a:r>
            <a:r>
              <a:rPr lang="en-US" sz="2800" dirty="0">
                <a:latin typeface="Arial" panose="020B0604020202020204" pitchFamily="34" charset="0"/>
                <a:cs typeface="Arial" panose="020B0604020202020204" pitchFamily="34" charset="0"/>
              </a:rPr>
              <a:t> to give you confidence in the likely outcome of decision.  All decisions are educated guesses”</a:t>
            </a:r>
          </a:p>
        </p:txBody>
      </p:sp>
      <p:sp>
        <p:nvSpPr>
          <p:cNvPr id="4" name="Slide Number Placeholder 3">
            <a:extLst>
              <a:ext uri="{FF2B5EF4-FFF2-40B4-BE49-F238E27FC236}">
                <a16:creationId xmlns:a16="http://schemas.microsoft.com/office/drawing/2014/main" id="{28D86F68-566E-4D67-950C-10432FDF2787}"/>
              </a:ext>
            </a:extLst>
          </p:cNvPr>
          <p:cNvSpPr>
            <a:spLocks noGrp="1"/>
          </p:cNvSpPr>
          <p:nvPr>
            <p:ph type="sldNum" sz="quarter" idx="15"/>
          </p:nvPr>
        </p:nvSpPr>
        <p:spPr/>
        <p:txBody>
          <a:bodyPr/>
          <a:lstStyle/>
          <a:p>
            <a:fld id="{F4D79CB0-9D77-4AD3-AD7E-7AEDD8B1C53B}" type="slidenum">
              <a:rPr lang="en-US" smtClean="0"/>
              <a:pPr/>
              <a:t>13</a:t>
            </a:fld>
            <a:endParaRPr lang="en-US" dirty="0"/>
          </a:p>
        </p:txBody>
      </p:sp>
    </p:spTree>
    <p:extLst>
      <p:ext uri="{BB962C8B-B14F-4D97-AF65-F5344CB8AC3E}">
        <p14:creationId xmlns:p14="http://schemas.microsoft.com/office/powerpoint/2010/main" val="122997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82" y="331501"/>
            <a:ext cx="7467600" cy="1020762"/>
          </a:xfrm>
        </p:spPr>
        <p:txBody>
          <a:bodyPr>
            <a:noAutofit/>
          </a:bodyPr>
          <a:lstStyle/>
          <a:p>
            <a:r>
              <a:rPr lang="en-US" sz="3200" b="1" dirty="0"/>
              <a:t>What You Must Have - Tone At The Top</a:t>
            </a:r>
          </a:p>
        </p:txBody>
      </p:sp>
      <p:sp>
        <p:nvSpPr>
          <p:cNvPr id="3" name="Content Placeholder 2"/>
          <p:cNvSpPr>
            <a:spLocks noGrp="1"/>
          </p:cNvSpPr>
          <p:nvPr>
            <p:ph sz="quarter" idx="1"/>
          </p:nvPr>
        </p:nvSpPr>
        <p:spPr>
          <a:xfrm>
            <a:off x="439882" y="1524000"/>
            <a:ext cx="7467600" cy="4645152"/>
          </a:xfrm>
        </p:spPr>
        <p:txBody>
          <a:bodyPr>
            <a:normAutofit/>
          </a:bodyPr>
          <a:lstStyle/>
          <a:p>
            <a:pPr>
              <a:lnSpc>
                <a:spcPct val="90000"/>
              </a:lnSpc>
            </a:pPr>
            <a:r>
              <a:rPr lang="en-US" dirty="0">
                <a:latin typeface="Arial" pitchFamily="34" charset="0"/>
                <a:cs typeface="Arial" pitchFamily="34" charset="0"/>
              </a:rPr>
              <a:t>Everyone looks to the leaders for cues, leadership, behavior</a:t>
            </a:r>
          </a:p>
          <a:p>
            <a:pPr>
              <a:lnSpc>
                <a:spcPct val="90000"/>
              </a:lnSpc>
            </a:pPr>
            <a:r>
              <a:rPr lang="en-US" dirty="0">
                <a:latin typeface="Arial" pitchFamily="34" charset="0"/>
                <a:cs typeface="Arial" pitchFamily="34" charset="0"/>
              </a:rPr>
              <a:t>5-year olds testing the Tone at the Top</a:t>
            </a:r>
          </a:p>
          <a:p>
            <a:pPr>
              <a:lnSpc>
                <a:spcPct val="90000"/>
              </a:lnSpc>
            </a:pPr>
            <a:r>
              <a:rPr lang="en-US" dirty="0">
                <a:latin typeface="Arial" pitchFamily="34" charset="0"/>
                <a:cs typeface="Arial" pitchFamily="34" charset="0"/>
              </a:rPr>
              <a:t>Edward Deming consulting projects demands top management buy-in</a:t>
            </a:r>
          </a:p>
          <a:p>
            <a:pPr>
              <a:lnSpc>
                <a:spcPct val="90000"/>
              </a:lnSpc>
            </a:pPr>
            <a:r>
              <a:rPr lang="en-US" dirty="0">
                <a:latin typeface="Arial" pitchFamily="34" charset="0"/>
                <a:cs typeface="Arial" pitchFamily="34" charset="0"/>
              </a:rPr>
              <a:t>Comes down to the CEO</a:t>
            </a:r>
          </a:p>
          <a:p>
            <a:pPr>
              <a:lnSpc>
                <a:spcPct val="90000"/>
              </a:lnSpc>
            </a:pPr>
            <a:r>
              <a:rPr lang="en-US" dirty="0">
                <a:latin typeface="Arial" pitchFamily="34" charset="0"/>
                <a:cs typeface="Arial" pitchFamily="34" charset="0"/>
              </a:rPr>
              <a:t>The only way that works is Top Down</a:t>
            </a:r>
          </a:p>
          <a:p>
            <a:pPr>
              <a:lnSpc>
                <a:spcPct val="90000"/>
              </a:lnSpc>
            </a:pPr>
            <a:r>
              <a:rPr lang="en-US" dirty="0">
                <a:latin typeface="Arial" pitchFamily="34" charset="0"/>
                <a:cs typeface="Arial" pitchFamily="34" charset="0"/>
              </a:rPr>
              <a:t>The Board takes a hard look at the Tone at the Top</a:t>
            </a:r>
          </a:p>
          <a:p>
            <a:pPr>
              <a:lnSpc>
                <a:spcPct val="90000"/>
              </a:lnSpc>
            </a:pPr>
            <a:r>
              <a:rPr lang="en-US" dirty="0">
                <a:latin typeface="Arial" pitchFamily="34" charset="0"/>
                <a:cs typeface="Arial" pitchFamily="34" charset="0"/>
              </a:rPr>
              <a:t>The Board should fulfill its responsibility to evaluate the CEO annually</a:t>
            </a:r>
          </a:p>
          <a:p>
            <a:pPr>
              <a:lnSpc>
                <a:spcPct val="90000"/>
              </a:lnSpc>
            </a:pPr>
            <a:r>
              <a:rPr lang="en-US" dirty="0">
                <a:latin typeface="Arial" pitchFamily="34" charset="0"/>
                <a:cs typeface="Arial" pitchFamily="34" charset="0"/>
              </a:rPr>
              <a:t>Code of Conduct and increased communication on other policies</a:t>
            </a:r>
          </a:p>
          <a:p>
            <a:pPr>
              <a:lnSpc>
                <a:spcPct val="90000"/>
              </a:lnSpc>
            </a:pPr>
            <a:endParaRPr lang="en-US" b="1" dirty="0">
              <a:latin typeface="Arial" pitchFamily="34" charset="0"/>
              <a:cs typeface="Arial" pitchFamily="34" charset="0"/>
            </a:endParaRP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14</a:t>
            </a:fld>
            <a:endParaRPr lang="en-US" dirty="0"/>
          </a:p>
        </p:txBody>
      </p:sp>
      <p:pic>
        <p:nvPicPr>
          <p:cNvPr id="6" name="Picture 8" descr="MCBD19878_0000[1]">
            <a:extLst>
              <a:ext uri="{FF2B5EF4-FFF2-40B4-BE49-F238E27FC236}">
                <a16:creationId xmlns:a16="http://schemas.microsoft.com/office/drawing/2014/main" id="{55B04793-C20A-4259-8A02-08C414BFDF09}"/>
              </a:ext>
            </a:extLst>
          </p:cNvPr>
          <p:cNvPicPr>
            <a:picLocks noChangeAspect="1" noChangeArrowheads="1"/>
          </p:cNvPicPr>
          <p:nvPr/>
        </p:nvPicPr>
        <p:blipFill>
          <a:blip r:embed="rId2" cstate="print"/>
          <a:srcRect/>
          <a:stretch>
            <a:fillRect/>
          </a:stretch>
        </p:blipFill>
        <p:spPr>
          <a:xfrm>
            <a:off x="7331920" y="1765449"/>
            <a:ext cx="1406696" cy="26077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200" b="1" dirty="0"/>
              <a:t>Directors Need To Know</a:t>
            </a:r>
          </a:p>
        </p:txBody>
      </p:sp>
      <p:sp>
        <p:nvSpPr>
          <p:cNvPr id="3" name="Content Placeholder 2"/>
          <p:cNvSpPr>
            <a:spLocks noGrp="1"/>
          </p:cNvSpPr>
          <p:nvPr>
            <p:ph sz="quarter" idx="1"/>
          </p:nvPr>
        </p:nvSpPr>
        <p:spPr>
          <a:xfrm>
            <a:off x="459658" y="1219200"/>
            <a:ext cx="7669358" cy="4873752"/>
          </a:xfrm>
        </p:spPr>
        <p:txBody>
          <a:bodyPr>
            <a:normAutofit/>
          </a:bodyPr>
          <a:lstStyle/>
          <a:p>
            <a:r>
              <a:rPr lang="en-US" dirty="0">
                <a:latin typeface="Arial" panose="020B0604020202020204" pitchFamily="34" charset="0"/>
                <a:cs typeface="Arial" panose="020B0604020202020204" pitchFamily="34" charset="0"/>
              </a:rPr>
              <a:t>Fine print on many Director’s Errors and Omissions Policy - If fraud occurs, the E&amp;O Policy goes out the window</a:t>
            </a:r>
          </a:p>
          <a:p>
            <a:r>
              <a:rPr lang="en-US" dirty="0">
                <a:latin typeface="Arial" panose="020B0604020202020204" pitchFamily="34" charset="0"/>
                <a:cs typeface="Arial" panose="020B0604020202020204" pitchFamily="34" charset="0"/>
              </a:rPr>
              <a:t>Statutorily, the Board has a fiduciary responsibility to the organization </a:t>
            </a:r>
          </a:p>
          <a:p>
            <a:r>
              <a:rPr lang="en-US" dirty="0">
                <a:latin typeface="Arial" panose="020B0604020202020204" pitchFamily="34" charset="0"/>
                <a:cs typeface="Arial" panose="020B0604020202020204" pitchFamily="34" charset="0"/>
              </a:rPr>
              <a:t>Internal control if strong is a framework that allows the Board to exercise additional oversight</a:t>
            </a:r>
          </a:p>
          <a:p>
            <a:r>
              <a:rPr lang="en-US" dirty="0">
                <a:latin typeface="Arial" panose="020B0604020202020204" pitchFamily="34" charset="0"/>
                <a:cs typeface="Arial" panose="020B0604020202020204" pitchFamily="34" charset="0"/>
              </a:rPr>
              <a:t>Audit Committees helps ensure the Board will hear “bad news” from auditors</a:t>
            </a:r>
          </a:p>
          <a:p>
            <a:r>
              <a:rPr lang="en-US" dirty="0">
                <a:latin typeface="Arial" panose="020B0604020202020204" pitchFamily="34" charset="0"/>
                <a:cs typeface="Arial" panose="020B0604020202020204" pitchFamily="34" charset="0"/>
              </a:rPr>
              <a:t>Board has a responsibility for the “Tone at the Top” (wouldn’t want to be a Board member with a crummy “Tone at the Top”)</a:t>
            </a:r>
          </a:p>
          <a:p>
            <a:endParaRPr lang="en-US"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15</a:t>
            </a:fld>
            <a:endParaRPr lang="en-US" dirty="0"/>
          </a:p>
        </p:txBody>
      </p:sp>
    </p:spTree>
    <p:extLst>
      <p:ext uri="{BB962C8B-B14F-4D97-AF65-F5344CB8AC3E}">
        <p14:creationId xmlns:p14="http://schemas.microsoft.com/office/powerpoint/2010/main" val="257335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01000" cy="4709160"/>
          </a:xfrm>
        </p:spPr>
        <p:txBody>
          <a:bodyPr>
            <a:normAutofit/>
          </a:bodyPr>
          <a:lstStyle/>
          <a:p>
            <a:pPr>
              <a:buNone/>
            </a:pPr>
            <a:r>
              <a:rPr lang="en-US" sz="2800" b="1" dirty="0"/>
              <a:t>						</a:t>
            </a:r>
            <a:endParaRPr lang="en-US" sz="4000" b="1" u="dbl" dirty="0"/>
          </a:p>
        </p:txBody>
      </p:sp>
      <p:sp>
        <p:nvSpPr>
          <p:cNvPr id="24" name="TextBox 23"/>
          <p:cNvSpPr txBox="1"/>
          <p:nvPr/>
        </p:nvSpPr>
        <p:spPr>
          <a:xfrm>
            <a:off x="2133600" y="4059108"/>
            <a:ext cx="4114800" cy="1569660"/>
          </a:xfrm>
          <a:prstGeom prst="rect">
            <a:avLst/>
          </a:prstGeom>
          <a:noFill/>
        </p:spPr>
        <p:txBody>
          <a:bodyPr wrap="square" rtlCol="0">
            <a:spAutoFit/>
          </a:bodyPr>
          <a:lstStyle/>
          <a:p>
            <a:pPr algn="ctr"/>
            <a:r>
              <a:rPr lang="en-US" sz="3200" b="1" i="1" dirty="0">
                <a:latin typeface="Arial" pitchFamily="34" charset="0"/>
                <a:cs typeface="Arial" pitchFamily="34" charset="0"/>
              </a:rPr>
              <a:t>Internal Controls are the Boards best friend</a:t>
            </a:r>
            <a:endParaRPr lang="en-US" sz="3200" b="1" i="1" u="dbl" dirty="0">
              <a:latin typeface="Arial" pitchFamily="34" charset="0"/>
              <a:cs typeface="Arial"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2209800" y="533400"/>
            <a:ext cx="3962400" cy="3115651"/>
          </a:xfrm>
          <a:prstGeom prst="rect">
            <a:avLst/>
          </a:prstGeom>
          <a:noFill/>
          <a:ln w="9525">
            <a:noFill/>
            <a:miter lim="800000"/>
            <a:headEnd/>
            <a:tailEnd/>
          </a:ln>
        </p:spPr>
      </p:pic>
    </p:spTree>
    <p:extLst>
      <p:ext uri="{BB962C8B-B14F-4D97-AF65-F5344CB8AC3E}">
        <p14:creationId xmlns:p14="http://schemas.microsoft.com/office/powerpoint/2010/main" val="309438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04FF-88C2-4EEC-8AF3-064176F5F9B9}"/>
              </a:ext>
            </a:extLst>
          </p:cNvPr>
          <p:cNvSpPr>
            <a:spLocks noGrp="1"/>
          </p:cNvSpPr>
          <p:nvPr>
            <p:ph type="title"/>
          </p:nvPr>
        </p:nvSpPr>
        <p:spPr>
          <a:xfrm>
            <a:off x="533400" y="304800"/>
            <a:ext cx="7467600" cy="563562"/>
          </a:xfrm>
        </p:spPr>
        <p:txBody>
          <a:bodyPr/>
          <a:lstStyle/>
          <a:p>
            <a:r>
              <a:rPr lang="en-US" b="1" dirty="0"/>
              <a:t>What You Must Have!</a:t>
            </a:r>
          </a:p>
        </p:txBody>
      </p:sp>
      <p:sp>
        <p:nvSpPr>
          <p:cNvPr id="3" name="Content Placeholder 2">
            <a:extLst>
              <a:ext uri="{FF2B5EF4-FFF2-40B4-BE49-F238E27FC236}">
                <a16:creationId xmlns:a16="http://schemas.microsoft.com/office/drawing/2014/main" id="{E2D33681-0A6F-48F7-ACED-4CE75A75A4DE}"/>
              </a:ext>
            </a:extLst>
          </p:cNvPr>
          <p:cNvSpPr>
            <a:spLocks noGrp="1"/>
          </p:cNvSpPr>
          <p:nvPr>
            <p:ph sz="quarter" idx="1"/>
          </p:nvPr>
        </p:nvSpPr>
        <p:spPr>
          <a:xfrm>
            <a:off x="533400" y="990600"/>
            <a:ext cx="7467600" cy="5264658"/>
          </a:xfrm>
        </p:spPr>
        <p:txBody>
          <a:bodyPr>
            <a:normAutofit/>
          </a:bodyPr>
          <a:lstStyle/>
          <a:p>
            <a:r>
              <a:rPr lang="en-US" sz="2000" u="sng" dirty="0">
                <a:latin typeface="Arial" panose="020B0604020202020204" pitchFamily="34" charset="0"/>
                <a:cs typeface="Arial" panose="020B0604020202020204" pitchFamily="34" charset="0"/>
              </a:rPr>
              <a:t>Must have controls over controller</a:t>
            </a:r>
            <a:r>
              <a:rPr lang="en-US" sz="2000" dirty="0">
                <a:latin typeface="Arial" panose="020B0604020202020204" pitchFamily="34" charset="0"/>
                <a:cs typeface="Arial" panose="020B0604020202020204" pitchFamily="34" charset="0"/>
              </a:rPr>
              <a:t>, CFO (main accounting person) in instances of fraud 44 out of 50 times it is the controller, must plug in the hole</a:t>
            </a:r>
          </a:p>
          <a:p>
            <a:r>
              <a:rPr lang="en-US" sz="2000" dirty="0">
                <a:latin typeface="Arial" panose="020B0604020202020204" pitchFamily="34" charset="0"/>
                <a:cs typeface="Arial" panose="020B0604020202020204" pitchFamily="34" charset="0"/>
              </a:rPr>
              <a:t>Controller should not sign checks</a:t>
            </a:r>
          </a:p>
          <a:p>
            <a:r>
              <a:rPr lang="en-US" sz="2000" dirty="0">
                <a:latin typeface="Arial" panose="020B0604020202020204" pitchFamily="34" charset="0"/>
                <a:cs typeface="Arial" panose="020B0604020202020204" pitchFamily="34" charset="0"/>
              </a:rPr>
              <a:t>Reporting package should be received by clockwork</a:t>
            </a:r>
          </a:p>
          <a:p>
            <a:r>
              <a:rPr lang="en-US" sz="2000" dirty="0">
                <a:latin typeface="Arial" panose="020B0604020202020204" pitchFamily="34" charset="0"/>
                <a:cs typeface="Arial" panose="020B0604020202020204" pitchFamily="34" charset="0"/>
              </a:rPr>
              <a:t>AJEs approved by someone who can provide effective oversight</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3000" b="1" cap="small" dirty="0">
                <a:solidFill>
                  <a:schemeClr val="tx1">
                    <a:lumMod val="65000"/>
                    <a:lumOff val="35000"/>
                  </a:schemeClr>
                </a:solidFill>
                <a:ea typeface="+mj-ea"/>
                <a:cs typeface="+mj-cs"/>
              </a:rPr>
              <a:t>What You Do</a:t>
            </a:r>
          </a:p>
          <a:p>
            <a:r>
              <a:rPr lang="en-US" sz="2000" dirty="0">
                <a:latin typeface="Arial" panose="020B0604020202020204" pitchFamily="34" charset="0"/>
                <a:cs typeface="Arial" panose="020B0604020202020204" pitchFamily="34" charset="0"/>
              </a:rPr>
              <a:t>Give absolute priority to adopting the controls over the controller or CFO</a:t>
            </a:r>
          </a:p>
          <a:p>
            <a:endParaRPr lang="en-US" sz="2000" cap="small" dirty="0">
              <a:solidFill>
                <a:srgbClr val="575F6D"/>
              </a:solidFill>
              <a:ea typeface="+mj-ea"/>
              <a:cs typeface="+mj-cs"/>
            </a:endParaRPr>
          </a:p>
        </p:txBody>
      </p:sp>
      <p:sp>
        <p:nvSpPr>
          <p:cNvPr id="4" name="Slide Number Placeholder 3">
            <a:extLst>
              <a:ext uri="{FF2B5EF4-FFF2-40B4-BE49-F238E27FC236}">
                <a16:creationId xmlns:a16="http://schemas.microsoft.com/office/drawing/2014/main" id="{7DAD52B2-4930-40F2-998C-C3B2D6359531}"/>
              </a:ext>
            </a:extLst>
          </p:cNvPr>
          <p:cNvSpPr>
            <a:spLocks noGrp="1"/>
          </p:cNvSpPr>
          <p:nvPr>
            <p:ph type="sldNum" sz="quarter" idx="15"/>
          </p:nvPr>
        </p:nvSpPr>
        <p:spPr/>
        <p:txBody>
          <a:bodyPr/>
          <a:lstStyle/>
          <a:p>
            <a:fld id="{F4D79CB0-9D77-4AD3-AD7E-7AEDD8B1C53B}" type="slidenum">
              <a:rPr lang="en-US" smtClean="0"/>
              <a:pPr/>
              <a:t>17</a:t>
            </a:fld>
            <a:endParaRPr lang="en-US" dirty="0"/>
          </a:p>
        </p:txBody>
      </p:sp>
    </p:spTree>
    <p:extLst>
      <p:ext uri="{BB962C8B-B14F-4D97-AF65-F5344CB8AC3E}">
        <p14:creationId xmlns:p14="http://schemas.microsoft.com/office/powerpoint/2010/main" val="24726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72"/>
            <a:ext cx="7467600" cy="563562"/>
          </a:xfrm>
        </p:spPr>
        <p:txBody>
          <a:bodyPr/>
          <a:lstStyle/>
          <a:p>
            <a:r>
              <a:rPr lang="en-US" b="1" dirty="0"/>
              <a:t>What You Must Have!</a:t>
            </a:r>
          </a:p>
        </p:txBody>
      </p:sp>
      <p:sp>
        <p:nvSpPr>
          <p:cNvPr id="3" name="Content Placeholder 2"/>
          <p:cNvSpPr>
            <a:spLocks noGrp="1"/>
          </p:cNvSpPr>
          <p:nvPr>
            <p:ph sz="quarter" idx="1"/>
          </p:nvPr>
        </p:nvSpPr>
        <p:spPr>
          <a:xfrm>
            <a:off x="533400" y="845058"/>
            <a:ext cx="7848600" cy="5631942"/>
          </a:xfrm>
        </p:spPr>
        <p:txBody>
          <a:bodyPr>
            <a:normAutofit fontScale="92500" lnSpcReduction="20000"/>
          </a:bodyPr>
          <a:lstStyle/>
          <a:p>
            <a:r>
              <a:rPr lang="en-US" u="sng" dirty="0">
                <a:latin typeface="Arial" pitchFamily="34" charset="0"/>
                <a:cs typeface="Arial" pitchFamily="34" charset="0"/>
              </a:rPr>
              <a:t>Must have controls over cash</a:t>
            </a:r>
          </a:p>
          <a:p>
            <a:r>
              <a:rPr lang="en-US" dirty="0">
                <a:latin typeface="Arial" pitchFamily="34" charset="0"/>
                <a:cs typeface="Arial" pitchFamily="34" charset="0"/>
              </a:rPr>
              <a:t>Signatures</a:t>
            </a:r>
          </a:p>
          <a:p>
            <a:r>
              <a:rPr lang="en-US" dirty="0">
                <a:latin typeface="Arial" pitchFamily="34" charset="0"/>
                <a:cs typeface="Arial" pitchFamily="34" charset="0"/>
              </a:rPr>
              <a:t>Text confirmations, ACH Positive Pay</a:t>
            </a:r>
          </a:p>
          <a:p>
            <a:r>
              <a:rPr lang="en-US" dirty="0">
                <a:latin typeface="Arial" pitchFamily="34" charset="0"/>
                <a:cs typeface="Arial" pitchFamily="34" charset="0"/>
              </a:rPr>
              <a:t>Daily reconciliation between receipts, GL totals and bank deposits</a:t>
            </a:r>
          </a:p>
          <a:p>
            <a:r>
              <a:rPr lang="en-US" dirty="0">
                <a:latin typeface="Arial" pitchFamily="34" charset="0"/>
                <a:cs typeface="Arial" pitchFamily="34" charset="0"/>
              </a:rPr>
              <a:t>Excessive number of voids, discounts or returns – must account for these documents </a:t>
            </a:r>
          </a:p>
          <a:p>
            <a:r>
              <a:rPr lang="en-US" dirty="0">
                <a:latin typeface="Arial" pitchFamily="34" charset="0"/>
                <a:cs typeface="Arial" pitchFamily="34" charset="0"/>
              </a:rPr>
              <a:t>CEO or Board member opens bank statement</a:t>
            </a:r>
          </a:p>
          <a:p>
            <a:r>
              <a:rPr lang="en-US" dirty="0">
                <a:latin typeface="Arial" pitchFamily="34" charset="0"/>
                <a:cs typeface="Arial" pitchFamily="34" charset="0"/>
              </a:rPr>
              <a:t>Independent bank reconciliation approved</a:t>
            </a:r>
          </a:p>
          <a:p>
            <a:r>
              <a:rPr lang="en-US" dirty="0">
                <a:latin typeface="Arial" pitchFamily="34" charset="0"/>
                <a:cs typeface="Arial" pitchFamily="34" charset="0"/>
              </a:rPr>
              <a:t>If you can automate controls – This is the strongest control</a:t>
            </a:r>
          </a:p>
          <a:p>
            <a:endParaRPr lang="en-US" dirty="0">
              <a:latin typeface="Arial" pitchFamily="34" charset="0"/>
              <a:cs typeface="Arial" pitchFamily="34" charset="0"/>
            </a:endParaRPr>
          </a:p>
          <a:p>
            <a:pPr marL="0" indent="0">
              <a:buNone/>
            </a:pPr>
            <a:r>
              <a:rPr lang="en-US" sz="2600" b="1" cap="all" dirty="0">
                <a:solidFill>
                  <a:schemeClr val="bg2">
                    <a:lumMod val="75000"/>
                    <a:lumOff val="25000"/>
                  </a:schemeClr>
                </a:solidFill>
                <a:cs typeface="Arial" pitchFamily="34" charset="0"/>
              </a:rPr>
              <a:t>What you do</a:t>
            </a:r>
          </a:p>
          <a:p>
            <a:r>
              <a:rPr lang="en-US" dirty="0">
                <a:latin typeface="Arial" pitchFamily="34" charset="0"/>
                <a:cs typeface="Arial" pitchFamily="34" charset="0"/>
              </a:rPr>
              <a:t>Focus on daily reconciliation, accounting for all related documents</a:t>
            </a:r>
          </a:p>
          <a:p>
            <a:r>
              <a:rPr lang="en-US" dirty="0">
                <a:latin typeface="Arial" pitchFamily="34" charset="0"/>
                <a:cs typeface="Arial" pitchFamily="34" charset="0"/>
              </a:rPr>
              <a:t>Take advantage of everything the bank offers in terms of cash controls</a:t>
            </a: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18</a:t>
            </a:fld>
            <a:endParaRPr lang="en-US" dirty="0"/>
          </a:p>
        </p:txBody>
      </p:sp>
    </p:spTree>
    <p:extLst>
      <p:ext uri="{BB962C8B-B14F-4D97-AF65-F5344CB8AC3E}">
        <p14:creationId xmlns:p14="http://schemas.microsoft.com/office/powerpoint/2010/main" val="3437435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Autofit/>
          </a:bodyPr>
          <a:lstStyle/>
          <a:p>
            <a:r>
              <a:rPr lang="en-US" sz="3200" b="1" dirty="0"/>
              <a:t>Anti-Fraud Culture</a:t>
            </a:r>
          </a:p>
        </p:txBody>
      </p:sp>
      <p:sp>
        <p:nvSpPr>
          <p:cNvPr id="3" name="Content Placeholder 2"/>
          <p:cNvSpPr>
            <a:spLocks noGrp="1"/>
          </p:cNvSpPr>
          <p:nvPr>
            <p:ph sz="quarter" idx="1"/>
          </p:nvPr>
        </p:nvSpPr>
        <p:spPr>
          <a:xfrm>
            <a:off x="465083" y="921258"/>
            <a:ext cx="7467600" cy="5784342"/>
          </a:xfrm>
        </p:spPr>
        <p:txBody>
          <a:bodyPr>
            <a:normAutofit fontScale="77500" lnSpcReduction="20000"/>
          </a:bodyPr>
          <a:lstStyle/>
          <a:p>
            <a:pPr algn="ctr">
              <a:lnSpc>
                <a:spcPct val="80000"/>
              </a:lnSpc>
              <a:buFontTx/>
              <a:buNone/>
            </a:pPr>
            <a:endParaRPr lang="en-US" b="1" i="1" dirty="0">
              <a:solidFill>
                <a:srgbClr val="CC3300"/>
              </a:solidFill>
              <a:latin typeface="Arial" pitchFamily="34" charset="0"/>
              <a:cs typeface="Arial" pitchFamily="34" charset="0"/>
            </a:endParaRPr>
          </a:p>
          <a:p>
            <a:pPr algn="ctr">
              <a:lnSpc>
                <a:spcPct val="80000"/>
              </a:lnSpc>
              <a:buFontTx/>
              <a:buNone/>
            </a:pPr>
            <a:r>
              <a:rPr lang="en-US" sz="2600" b="1" i="1" dirty="0">
                <a:solidFill>
                  <a:srgbClr val="CC3300"/>
                </a:solidFill>
                <a:latin typeface="Arial" pitchFamily="34" charset="0"/>
                <a:cs typeface="Arial" pitchFamily="34" charset="0"/>
              </a:rPr>
              <a:t>If You Had The Following, Could Top</a:t>
            </a:r>
          </a:p>
          <a:p>
            <a:pPr algn="ctr">
              <a:lnSpc>
                <a:spcPct val="80000"/>
              </a:lnSpc>
              <a:buFontTx/>
              <a:buNone/>
            </a:pPr>
            <a:r>
              <a:rPr lang="en-US" sz="2600" b="1" i="1" dirty="0">
                <a:solidFill>
                  <a:srgbClr val="CC3300"/>
                </a:solidFill>
                <a:latin typeface="Arial" pitchFamily="34" charset="0"/>
                <a:cs typeface="Arial" pitchFamily="34" charset="0"/>
              </a:rPr>
              <a:t>Management Or Others Commit Fraud?</a:t>
            </a:r>
          </a:p>
          <a:p>
            <a:pPr algn="ctr">
              <a:lnSpc>
                <a:spcPct val="80000"/>
              </a:lnSpc>
              <a:buFontTx/>
              <a:buNone/>
            </a:pPr>
            <a:endParaRPr lang="en-US" sz="2600" b="1" dirty="0">
              <a:solidFill>
                <a:srgbClr val="CC3300"/>
              </a:solidFill>
              <a:latin typeface="Arial" pitchFamily="34" charset="0"/>
              <a:cs typeface="Arial" pitchFamily="34" charset="0"/>
            </a:endParaRPr>
          </a:p>
          <a:p>
            <a:pPr>
              <a:lnSpc>
                <a:spcPct val="120000"/>
              </a:lnSpc>
              <a:spcBef>
                <a:spcPts val="0"/>
              </a:spcBef>
            </a:pPr>
            <a:r>
              <a:rPr lang="en-US" sz="2600" dirty="0">
                <a:latin typeface="Arial" pitchFamily="34" charset="0"/>
                <a:cs typeface="Arial" pitchFamily="34" charset="0"/>
              </a:rPr>
              <a:t>Audit Committee</a:t>
            </a:r>
          </a:p>
          <a:p>
            <a:pPr>
              <a:lnSpc>
                <a:spcPct val="120000"/>
              </a:lnSpc>
              <a:spcBef>
                <a:spcPts val="0"/>
              </a:spcBef>
            </a:pPr>
            <a:r>
              <a:rPr lang="en-US" sz="2600" dirty="0">
                <a:latin typeface="Arial" pitchFamily="34" charset="0"/>
                <a:cs typeface="Arial" pitchFamily="34" charset="0"/>
              </a:rPr>
              <a:t>Bank statements opened first by CEO</a:t>
            </a:r>
          </a:p>
          <a:p>
            <a:pPr>
              <a:lnSpc>
                <a:spcPct val="120000"/>
              </a:lnSpc>
              <a:spcBef>
                <a:spcPts val="0"/>
              </a:spcBef>
            </a:pPr>
            <a:r>
              <a:rPr lang="en-US" sz="2600" dirty="0">
                <a:latin typeface="Arial" pitchFamily="34" charset="0"/>
                <a:cs typeface="Arial" pitchFamily="34" charset="0"/>
              </a:rPr>
              <a:t>Preventative controls</a:t>
            </a:r>
          </a:p>
          <a:p>
            <a:pPr>
              <a:lnSpc>
                <a:spcPct val="120000"/>
              </a:lnSpc>
              <a:spcBef>
                <a:spcPts val="0"/>
              </a:spcBef>
            </a:pPr>
            <a:r>
              <a:rPr lang="en-US" sz="2600" dirty="0">
                <a:latin typeface="Arial" pitchFamily="34" charset="0"/>
                <a:cs typeface="Arial" pitchFamily="34" charset="0"/>
              </a:rPr>
              <a:t>Thorough review of budget variances and metrics</a:t>
            </a:r>
          </a:p>
          <a:p>
            <a:pPr>
              <a:lnSpc>
                <a:spcPct val="120000"/>
              </a:lnSpc>
              <a:spcBef>
                <a:spcPts val="0"/>
              </a:spcBef>
            </a:pPr>
            <a:r>
              <a:rPr lang="en-US" sz="2600" dirty="0">
                <a:latin typeface="Arial" pitchFamily="34" charset="0"/>
                <a:cs typeface="Arial" pitchFamily="34" charset="0"/>
              </a:rPr>
              <a:t>Segregation of duties</a:t>
            </a:r>
          </a:p>
          <a:p>
            <a:pPr>
              <a:lnSpc>
                <a:spcPct val="120000"/>
              </a:lnSpc>
              <a:spcBef>
                <a:spcPts val="0"/>
              </a:spcBef>
            </a:pPr>
            <a:r>
              <a:rPr lang="en-US" sz="2600" dirty="0">
                <a:latin typeface="Arial" pitchFamily="34" charset="0"/>
                <a:cs typeface="Arial" pitchFamily="34" charset="0"/>
              </a:rPr>
              <a:t>Two signatures on checks and wire transfers</a:t>
            </a:r>
          </a:p>
          <a:p>
            <a:pPr>
              <a:lnSpc>
                <a:spcPct val="120000"/>
              </a:lnSpc>
              <a:spcBef>
                <a:spcPts val="0"/>
              </a:spcBef>
            </a:pPr>
            <a:r>
              <a:rPr lang="en-US" sz="2600" dirty="0">
                <a:latin typeface="Arial" pitchFamily="34" charset="0"/>
                <a:cs typeface="Arial" pitchFamily="34" charset="0"/>
              </a:rPr>
              <a:t>Anti-fraud policies and procedures presented to employees</a:t>
            </a:r>
          </a:p>
          <a:p>
            <a:pPr>
              <a:lnSpc>
                <a:spcPct val="120000"/>
              </a:lnSpc>
              <a:spcBef>
                <a:spcPts val="0"/>
              </a:spcBef>
            </a:pPr>
            <a:r>
              <a:rPr lang="en-US" sz="2600" dirty="0">
                <a:latin typeface="Arial" pitchFamily="34" charset="0"/>
                <a:cs typeface="Arial" pitchFamily="34" charset="0"/>
              </a:rPr>
              <a:t>Background checks and bonding</a:t>
            </a:r>
          </a:p>
          <a:p>
            <a:pPr>
              <a:lnSpc>
                <a:spcPct val="120000"/>
              </a:lnSpc>
              <a:spcBef>
                <a:spcPts val="0"/>
              </a:spcBef>
            </a:pPr>
            <a:r>
              <a:rPr lang="en-US" sz="2600" dirty="0">
                <a:latin typeface="Arial" pitchFamily="34" charset="0"/>
                <a:cs typeface="Arial" pitchFamily="34" charset="0"/>
              </a:rPr>
              <a:t>Fraud training program – what could happen and what would it look like</a:t>
            </a:r>
          </a:p>
          <a:p>
            <a:pPr>
              <a:lnSpc>
                <a:spcPct val="120000"/>
              </a:lnSpc>
              <a:spcBef>
                <a:spcPts val="0"/>
              </a:spcBef>
            </a:pPr>
            <a:r>
              <a:rPr lang="en-US" sz="2600" dirty="0">
                <a:latin typeface="Arial" pitchFamily="34" charset="0"/>
                <a:cs typeface="Arial" pitchFamily="34" charset="0"/>
              </a:rPr>
              <a:t>Fraud hotline</a:t>
            </a:r>
          </a:p>
          <a:p>
            <a:pPr>
              <a:lnSpc>
                <a:spcPct val="120000"/>
              </a:lnSpc>
              <a:spcBef>
                <a:spcPts val="0"/>
              </a:spcBef>
            </a:pPr>
            <a:r>
              <a:rPr lang="en-US" sz="2600" dirty="0">
                <a:latin typeface="Arial" pitchFamily="34" charset="0"/>
                <a:cs typeface="Arial" pitchFamily="34" charset="0"/>
              </a:rPr>
              <a:t>Follow Federal sentencing guidelines</a:t>
            </a:r>
          </a:p>
          <a:p>
            <a:pPr>
              <a:lnSpc>
                <a:spcPct val="120000"/>
              </a:lnSpc>
              <a:spcBef>
                <a:spcPts val="0"/>
              </a:spcBef>
            </a:pPr>
            <a:r>
              <a:rPr lang="en-US" sz="2600" dirty="0">
                <a:latin typeface="Arial" pitchFamily="34" charset="0"/>
                <a:cs typeface="Arial" pitchFamily="34" charset="0"/>
              </a:rPr>
              <a:t>Internal Auditor</a:t>
            </a:r>
          </a:p>
          <a:p>
            <a:pPr>
              <a:lnSpc>
                <a:spcPct val="120000"/>
              </a:lnSpc>
              <a:spcBef>
                <a:spcPts val="0"/>
              </a:spcBef>
            </a:pPr>
            <a:r>
              <a:rPr lang="en-US" sz="2600" dirty="0">
                <a:latin typeface="Arial" pitchFamily="34" charset="0"/>
                <a:cs typeface="Arial" pitchFamily="34" charset="0"/>
              </a:rPr>
              <a:t>Strong Board oversight</a:t>
            </a:r>
          </a:p>
          <a:p>
            <a:pPr>
              <a:lnSpc>
                <a:spcPct val="120000"/>
              </a:lnSpc>
              <a:spcBef>
                <a:spcPts val="0"/>
              </a:spcBef>
            </a:pPr>
            <a:r>
              <a:rPr lang="en-US" sz="2600" dirty="0">
                <a:latin typeface="Arial" pitchFamily="34" charset="0"/>
                <a:cs typeface="Arial" pitchFamily="34" charset="0"/>
              </a:rPr>
              <a:t>Controls over the controller</a:t>
            </a:r>
          </a:p>
          <a:p>
            <a:pPr>
              <a:lnSpc>
                <a:spcPct val="120000"/>
              </a:lnSpc>
              <a:spcBef>
                <a:spcPts val="0"/>
              </a:spcBef>
            </a:pPr>
            <a:endParaRPr lang="en-US" sz="2600" dirty="0">
              <a:latin typeface="Arial" pitchFamily="34" charset="0"/>
              <a:cs typeface="Arial" pitchFamily="34" charset="0"/>
            </a:endParaRP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19</a:t>
            </a:fld>
            <a:endParaRPr lang="en-US" dirty="0"/>
          </a:p>
        </p:txBody>
      </p:sp>
    </p:spTree>
    <p:extLst>
      <p:ext uri="{BB962C8B-B14F-4D97-AF65-F5344CB8AC3E}">
        <p14:creationId xmlns:p14="http://schemas.microsoft.com/office/powerpoint/2010/main" val="2846321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34" y="0"/>
            <a:ext cx="7848600" cy="1524000"/>
          </a:xfrm>
        </p:spPr>
        <p:txBody>
          <a:bodyPr>
            <a:noAutofit/>
          </a:bodyPr>
          <a:lstStyle/>
          <a:p>
            <a:r>
              <a:rPr lang="en-US" sz="3200" b="1" dirty="0"/>
              <a:t>Protecting Directors, Officers, and Nonprofit Executives From Potential Liability</a:t>
            </a:r>
          </a:p>
        </p:txBody>
      </p:sp>
      <p:sp>
        <p:nvSpPr>
          <p:cNvPr id="3" name="Content Placeholder 2"/>
          <p:cNvSpPr>
            <a:spLocks noGrp="1"/>
          </p:cNvSpPr>
          <p:nvPr>
            <p:ph sz="quarter" idx="1"/>
          </p:nvPr>
        </p:nvSpPr>
        <p:spPr>
          <a:xfrm>
            <a:off x="550580" y="1676400"/>
            <a:ext cx="7543800" cy="4953000"/>
          </a:xfrm>
        </p:spPr>
        <p:txBody>
          <a:bodyPr>
            <a:normAutofit fontScale="92500" lnSpcReduction="10000"/>
          </a:bodyPr>
          <a:lstStyle/>
          <a:p>
            <a:pPr marL="0" indent="0">
              <a:buNone/>
            </a:pPr>
            <a:r>
              <a:rPr lang="en-US" sz="2000" dirty="0">
                <a:latin typeface="Arial" pitchFamily="34" charset="0"/>
                <a:cs typeface="Arial" pitchFamily="34" charset="0"/>
              </a:rPr>
              <a:t>1.  NM Statutory Provisions</a:t>
            </a:r>
          </a:p>
          <a:p>
            <a:pPr marL="685800" lvl="1" indent="-320675">
              <a:buAutoNum type="alphaLcPeriod"/>
            </a:pPr>
            <a:r>
              <a:rPr lang="en-US" sz="2000" dirty="0">
                <a:latin typeface="Arial" pitchFamily="34" charset="0"/>
                <a:cs typeface="Arial" pitchFamily="34" charset="0"/>
              </a:rPr>
              <a:t>New Mexico statutes provide significant protection for the directors and officers of nonprofit corporations.</a:t>
            </a:r>
          </a:p>
          <a:p>
            <a:pPr marL="365760" lvl="1" indent="0">
              <a:buNone/>
              <a:tabLst>
                <a:tab pos="633413" algn="l"/>
                <a:tab pos="1028700" algn="l"/>
              </a:tabLst>
            </a:pPr>
            <a:r>
              <a:rPr lang="en-US" sz="2000" dirty="0">
                <a:latin typeface="Arial" pitchFamily="34" charset="0"/>
                <a:cs typeface="Arial" pitchFamily="34" charset="0"/>
              </a:rPr>
              <a:t>	</a:t>
            </a:r>
            <a:r>
              <a:rPr lang="en-US" sz="2000" dirty="0">
                <a:solidFill>
                  <a:schemeClr val="accent1"/>
                </a:solidFill>
                <a:latin typeface="Arial" pitchFamily="34" charset="0"/>
                <a:cs typeface="Arial" pitchFamily="34" charset="0"/>
              </a:rPr>
              <a:t>(i)</a:t>
            </a:r>
            <a:r>
              <a:rPr lang="en-US" sz="2000" dirty="0">
                <a:latin typeface="Arial" pitchFamily="34" charset="0"/>
                <a:cs typeface="Arial" pitchFamily="34" charset="0"/>
              </a:rPr>
              <a:t>	Section 53-8-25 provides that “the directors, 				officers, employees and members of the 				corporation shall not be personally liable for the 			corporation’s obligations.”</a:t>
            </a:r>
          </a:p>
          <a:p>
            <a:pPr marL="365760" lvl="1" indent="0">
              <a:buNone/>
              <a:tabLst>
                <a:tab pos="633413" algn="l"/>
                <a:tab pos="1028700" algn="l"/>
              </a:tabLst>
            </a:pPr>
            <a:r>
              <a:rPr lang="en-US" sz="2000" dirty="0">
                <a:latin typeface="Arial" pitchFamily="34" charset="0"/>
                <a:cs typeface="Arial" pitchFamily="34" charset="0"/>
              </a:rPr>
              <a:t>	</a:t>
            </a:r>
            <a:r>
              <a:rPr lang="en-US" sz="2000" dirty="0">
                <a:solidFill>
                  <a:schemeClr val="accent1"/>
                </a:solidFill>
                <a:latin typeface="Arial" pitchFamily="34" charset="0"/>
                <a:cs typeface="Arial" pitchFamily="34" charset="0"/>
              </a:rPr>
              <a:t>(ii)</a:t>
            </a:r>
            <a:r>
              <a:rPr lang="en-US" sz="2000" dirty="0">
                <a:latin typeface="Arial" pitchFamily="34" charset="0"/>
                <a:cs typeface="Arial" pitchFamily="34" charset="0"/>
              </a:rPr>
              <a:t>	Section 53-8-25.2 further provides:</a:t>
            </a:r>
          </a:p>
          <a:p>
            <a:pPr marL="365760" lvl="1" indent="0">
              <a:buNone/>
              <a:tabLst>
                <a:tab pos="976313" algn="l"/>
                <a:tab pos="1028700" algn="l"/>
                <a:tab pos="1485900" algn="l"/>
              </a:tabLst>
            </a:pPr>
            <a:r>
              <a:rPr lang="en-US" sz="2000" dirty="0">
                <a:latin typeface="Arial" pitchFamily="34" charset="0"/>
                <a:cs typeface="Arial" pitchFamily="34" charset="0"/>
              </a:rPr>
              <a:t>		</a:t>
            </a:r>
            <a:r>
              <a:rPr lang="en-US" sz="2000" dirty="0">
                <a:solidFill>
                  <a:schemeClr val="accent1"/>
                </a:solidFill>
                <a:latin typeface="Arial" pitchFamily="34" charset="0"/>
                <a:cs typeface="Arial" pitchFamily="34" charset="0"/>
              </a:rPr>
              <a:t>(A)</a:t>
            </a:r>
            <a:r>
              <a:rPr lang="en-US" sz="2000" dirty="0">
                <a:latin typeface="Arial" pitchFamily="34" charset="0"/>
                <a:cs typeface="Arial" pitchFamily="34" charset="0"/>
              </a:rPr>
              <a:t>  No director of the corporation shall be personally 				liable to the corporation or its members for 					monetary damages for breach of fiduciary duty 				as a director unless:</a:t>
            </a:r>
          </a:p>
          <a:p>
            <a:pPr marL="365760" lvl="1" indent="0">
              <a:buNone/>
              <a:tabLst>
                <a:tab pos="976313" algn="l"/>
                <a:tab pos="1028700" algn="l"/>
                <a:tab pos="1485900" algn="l"/>
              </a:tabLst>
            </a:pPr>
            <a:r>
              <a:rPr lang="en-US" sz="2000" dirty="0">
                <a:latin typeface="Arial" pitchFamily="34" charset="0"/>
                <a:cs typeface="Arial" pitchFamily="34" charset="0"/>
              </a:rPr>
              <a:t>			</a:t>
            </a:r>
            <a:r>
              <a:rPr lang="en-US" sz="2000" dirty="0">
                <a:solidFill>
                  <a:schemeClr val="accent1"/>
                </a:solidFill>
                <a:latin typeface="Arial" pitchFamily="34" charset="0"/>
                <a:cs typeface="Arial" pitchFamily="34" charset="0"/>
              </a:rPr>
              <a:t>(1)</a:t>
            </a:r>
            <a:r>
              <a:rPr lang="en-US" sz="2000" dirty="0">
                <a:latin typeface="Arial" pitchFamily="34" charset="0"/>
                <a:cs typeface="Arial" pitchFamily="34" charset="0"/>
              </a:rPr>
              <a:t>	the director has breached or failed to perform 					the duties of the director’s office in compliance 					with § 53-8-25.1 NMSA 1978; and </a:t>
            </a:r>
          </a:p>
          <a:p>
            <a:pPr marL="365760" lvl="1" indent="0">
              <a:buNone/>
              <a:tabLst>
                <a:tab pos="976313" algn="l"/>
                <a:tab pos="1028700" algn="l"/>
                <a:tab pos="1485900" algn="l"/>
                <a:tab pos="1890713" algn="l"/>
              </a:tabLst>
            </a:pPr>
            <a:r>
              <a:rPr lang="en-US" sz="2000" dirty="0">
                <a:latin typeface="Arial" pitchFamily="34" charset="0"/>
                <a:cs typeface="Arial" pitchFamily="34" charset="0"/>
              </a:rPr>
              <a:t>			</a:t>
            </a:r>
            <a:r>
              <a:rPr lang="en-US" sz="2000" dirty="0">
                <a:solidFill>
                  <a:schemeClr val="accent1"/>
                </a:solidFill>
                <a:latin typeface="Arial" pitchFamily="34" charset="0"/>
                <a:cs typeface="Arial" pitchFamily="34" charset="0"/>
              </a:rPr>
              <a:t>(2)</a:t>
            </a:r>
            <a:r>
              <a:rPr lang="en-US" sz="2000" dirty="0">
                <a:latin typeface="Arial" pitchFamily="34" charset="0"/>
                <a:cs typeface="Arial" pitchFamily="34" charset="0"/>
              </a:rPr>
              <a:t> the breach or failure to perform constitutes willful 					misconduct or recklessness.</a:t>
            </a:r>
          </a:p>
          <a:p>
            <a:pPr marL="365760" lvl="1" indent="0">
              <a:buNone/>
              <a:tabLst>
                <a:tab pos="976313" algn="l"/>
                <a:tab pos="1371600" algn="l"/>
              </a:tabLst>
            </a:pPr>
            <a:endParaRPr lang="en-US" sz="2000" dirty="0">
              <a:latin typeface="Arial" pitchFamily="34" charset="0"/>
              <a:cs typeface="Arial" pitchFamily="34" charset="0"/>
            </a:endParaRPr>
          </a:p>
          <a:p>
            <a:pPr marL="457200" indent="-457200">
              <a:buAutoNum type="arabicPeriod"/>
            </a:pPr>
            <a:endParaRPr lang="en-US" dirty="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F4D79CB0-9D77-4AD3-AD7E-7AEDD8B1C53B}" type="slidenum">
              <a:rPr lang="en-US" smtClean="0"/>
              <a:pPr/>
              <a:t>2</a:t>
            </a:fld>
            <a:endParaRPr lang="en-US" dirty="0"/>
          </a:p>
        </p:txBody>
      </p:sp>
    </p:spTree>
    <p:extLst>
      <p:ext uri="{BB962C8B-B14F-4D97-AF65-F5344CB8AC3E}">
        <p14:creationId xmlns:p14="http://schemas.microsoft.com/office/powerpoint/2010/main" val="235069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954" y="263950"/>
            <a:ext cx="7467600" cy="514965"/>
          </a:xfrm>
        </p:spPr>
        <p:txBody>
          <a:bodyPr>
            <a:normAutofit fontScale="90000"/>
          </a:bodyPr>
          <a:lstStyle/>
          <a:p>
            <a:br>
              <a:rPr lang="en-US" sz="3200" b="1" dirty="0"/>
            </a:br>
            <a:br>
              <a:rPr lang="en-US" sz="3200" b="1" dirty="0"/>
            </a:br>
            <a:r>
              <a:rPr lang="en-US" sz="3600" b="1" dirty="0"/>
              <a:t>Framework For Decisions</a:t>
            </a:r>
          </a:p>
        </p:txBody>
      </p:sp>
      <p:sp>
        <p:nvSpPr>
          <p:cNvPr id="3" name="Content Placeholder 2"/>
          <p:cNvSpPr>
            <a:spLocks noGrp="1"/>
          </p:cNvSpPr>
          <p:nvPr>
            <p:ph sz="quarter" idx="1"/>
          </p:nvPr>
        </p:nvSpPr>
        <p:spPr>
          <a:xfrm>
            <a:off x="383954" y="2114889"/>
            <a:ext cx="8354662" cy="3890318"/>
          </a:xfrm>
        </p:spPr>
        <p:txBody>
          <a:bodyPr>
            <a:normAutofit/>
          </a:bodyPr>
          <a:lstStyle/>
          <a:p>
            <a:pPr marL="0" indent="0">
              <a:buNone/>
            </a:pPr>
            <a:endParaRPr lang="en-US" sz="2200" b="1" dirty="0">
              <a:solidFill>
                <a:srgbClr val="7030A0"/>
              </a:solidFill>
              <a:latin typeface="Arial" panose="020B0604020202020204" pitchFamily="34" charset="0"/>
              <a:cs typeface="Arial" panose="020B0604020202020204" pitchFamily="34" charset="0"/>
            </a:endParaRPr>
          </a:p>
          <a:p>
            <a:pPr marL="0" indent="0">
              <a:buNone/>
            </a:pPr>
            <a:endParaRPr lang="en-US" sz="2200" b="1" dirty="0">
              <a:solidFill>
                <a:srgbClr val="7030A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4D79CB0-9D77-4AD3-AD7E-7AEDD8B1C53B}" type="slidenum">
              <a:rPr lang="en-US" smtClean="0"/>
              <a:pPr/>
              <a:t>20</a:t>
            </a:fld>
            <a:endParaRPr lang="en-US" dirty="0"/>
          </a:p>
        </p:txBody>
      </p:sp>
      <p:sp>
        <p:nvSpPr>
          <p:cNvPr id="5" name="Right Arrow 4"/>
          <p:cNvSpPr/>
          <p:nvPr/>
        </p:nvSpPr>
        <p:spPr>
          <a:xfrm rot="2700000">
            <a:off x="1413460" y="3218681"/>
            <a:ext cx="866344" cy="730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2552844">
            <a:off x="2327654" y="4094946"/>
            <a:ext cx="926450" cy="703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2191925">
            <a:off x="3415082" y="4917773"/>
            <a:ext cx="900192" cy="740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886199" y="2885801"/>
            <a:ext cx="4440621" cy="1200329"/>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C00000"/>
                </a:solidFill>
                <a:latin typeface="Arial" panose="020B0604020202020204" pitchFamily="34" charset="0"/>
                <a:cs typeface="Arial" panose="020B0604020202020204" pitchFamily="34" charset="0"/>
              </a:rPr>
              <a:t>Don’t start with controls</a:t>
            </a:r>
          </a:p>
          <a:p>
            <a:pPr marL="285750" indent="-285750">
              <a:buFont typeface="Arial" panose="020B0604020202020204" pitchFamily="34" charset="0"/>
              <a:buChar char="•"/>
            </a:pPr>
            <a:r>
              <a:rPr lang="en-US" sz="2400" b="1" dirty="0">
                <a:solidFill>
                  <a:srgbClr val="C00000"/>
                </a:solidFill>
                <a:latin typeface="Arial" panose="020B0604020202020204" pitchFamily="34" charset="0"/>
                <a:cs typeface="Arial" panose="020B0604020202020204" pitchFamily="34" charset="0"/>
              </a:rPr>
              <a:t>Don’t even start with risk</a:t>
            </a:r>
          </a:p>
          <a:p>
            <a:pPr marL="285750" indent="-285750">
              <a:buFont typeface="Arial" panose="020B0604020202020204" pitchFamily="34" charset="0"/>
              <a:buChar char="•"/>
            </a:pPr>
            <a:r>
              <a:rPr lang="en-US" sz="2400" b="1" u="sng" dirty="0">
                <a:solidFill>
                  <a:srgbClr val="C00000"/>
                </a:solidFill>
                <a:latin typeface="Arial" panose="020B0604020202020204" pitchFamily="34" charset="0"/>
                <a:cs typeface="Arial" panose="020B0604020202020204" pitchFamily="34" charset="0"/>
              </a:rPr>
              <a:t>Start with objectives</a:t>
            </a:r>
          </a:p>
        </p:txBody>
      </p:sp>
      <p:sp>
        <p:nvSpPr>
          <p:cNvPr id="9" name="TextBox 8"/>
          <p:cNvSpPr txBox="1"/>
          <p:nvPr/>
        </p:nvSpPr>
        <p:spPr>
          <a:xfrm>
            <a:off x="451457" y="2568645"/>
            <a:ext cx="2790349" cy="461665"/>
          </a:xfrm>
          <a:prstGeom prst="rect">
            <a:avLst/>
          </a:prstGeom>
          <a:noFill/>
        </p:spPr>
        <p:txBody>
          <a:bodyPr wrap="square" rtlCol="0">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Strategic Plan</a:t>
            </a:r>
          </a:p>
        </p:txBody>
      </p:sp>
      <p:sp>
        <p:nvSpPr>
          <p:cNvPr id="11" name="TextBox 10"/>
          <p:cNvSpPr txBox="1"/>
          <p:nvPr/>
        </p:nvSpPr>
        <p:spPr>
          <a:xfrm rot="19038614">
            <a:off x="1372044" y="3711908"/>
            <a:ext cx="1861316" cy="461665"/>
          </a:xfrm>
          <a:prstGeom prst="rect">
            <a:avLst/>
          </a:prstGeom>
          <a:noFill/>
        </p:spPr>
        <p:txBody>
          <a:bodyPr wrap="square" rtlCol="0">
            <a:spAutoFit/>
          </a:bodyPr>
          <a:lstStyle/>
          <a:p>
            <a:r>
              <a:rPr lang="en-US" sz="2400" b="1" dirty="0">
                <a:solidFill>
                  <a:schemeClr val="accent4">
                    <a:lumMod val="75000"/>
                  </a:schemeClr>
                </a:solidFill>
                <a:latin typeface="Arial" panose="020B0604020202020204" pitchFamily="34" charset="0"/>
                <a:cs typeface="Arial" panose="020B0604020202020204" pitchFamily="34" charset="0"/>
              </a:rPr>
              <a:t>Objectives</a:t>
            </a:r>
          </a:p>
        </p:txBody>
      </p:sp>
      <p:sp>
        <p:nvSpPr>
          <p:cNvPr id="12" name="TextBox 11"/>
          <p:cNvSpPr txBox="1"/>
          <p:nvPr/>
        </p:nvSpPr>
        <p:spPr>
          <a:xfrm rot="18808442">
            <a:off x="2756072" y="4416408"/>
            <a:ext cx="1473917" cy="461665"/>
          </a:xfrm>
          <a:prstGeom prst="rect">
            <a:avLst/>
          </a:prstGeom>
          <a:noFill/>
        </p:spPr>
        <p:txBody>
          <a:bodyPr wrap="square" rtlCol="0">
            <a:spAutoFit/>
          </a:bodyPr>
          <a:lstStyle/>
          <a:p>
            <a:r>
              <a:rPr lang="en-US" sz="2400" b="1" dirty="0">
                <a:solidFill>
                  <a:schemeClr val="accent4">
                    <a:lumMod val="75000"/>
                  </a:schemeClr>
                </a:solidFill>
                <a:latin typeface="Arial" panose="020B0604020202020204" pitchFamily="34" charset="0"/>
                <a:cs typeface="Arial" panose="020B0604020202020204" pitchFamily="34" charset="0"/>
              </a:rPr>
              <a:t>Risk</a:t>
            </a:r>
          </a:p>
        </p:txBody>
      </p:sp>
      <p:sp>
        <p:nvSpPr>
          <p:cNvPr id="13" name="TextBox 12"/>
          <p:cNvSpPr txBox="1"/>
          <p:nvPr/>
        </p:nvSpPr>
        <p:spPr>
          <a:xfrm rot="18468380">
            <a:off x="3790092" y="5411036"/>
            <a:ext cx="1439182" cy="461665"/>
          </a:xfrm>
          <a:prstGeom prst="rect">
            <a:avLst/>
          </a:prstGeom>
          <a:noFill/>
        </p:spPr>
        <p:txBody>
          <a:bodyPr wrap="square" rtlCol="0">
            <a:spAutoFit/>
          </a:bodyPr>
          <a:lstStyle/>
          <a:p>
            <a:r>
              <a:rPr lang="en-US" sz="2400" b="1" dirty="0">
                <a:solidFill>
                  <a:schemeClr val="accent4">
                    <a:lumMod val="75000"/>
                  </a:schemeClr>
                </a:solidFill>
                <a:latin typeface="Arial" panose="020B0604020202020204" pitchFamily="34" charset="0"/>
                <a:cs typeface="Arial" panose="020B0604020202020204" pitchFamily="34" charset="0"/>
              </a:rPr>
              <a:t>Controls</a:t>
            </a:r>
          </a:p>
        </p:txBody>
      </p:sp>
      <p:sp>
        <p:nvSpPr>
          <p:cNvPr id="15" name="TextBox 14">
            <a:extLst>
              <a:ext uri="{FF2B5EF4-FFF2-40B4-BE49-F238E27FC236}">
                <a16:creationId xmlns:a16="http://schemas.microsoft.com/office/drawing/2014/main" id="{B9D0D5F8-C9B9-49EC-BB92-EC88D2109E2E}"/>
              </a:ext>
            </a:extLst>
          </p:cNvPr>
          <p:cNvSpPr txBox="1"/>
          <p:nvPr/>
        </p:nvSpPr>
        <p:spPr>
          <a:xfrm rot="415075">
            <a:off x="5419655" y="1166793"/>
            <a:ext cx="3067339" cy="954107"/>
          </a:xfrm>
          <a:prstGeom prst="rect">
            <a:avLst/>
          </a:prstGeom>
          <a:noFill/>
        </p:spPr>
        <p:txBody>
          <a:bodyPr wrap="square" rtlCol="0">
            <a:spAutoFit/>
          </a:bodyPr>
          <a:lstStyle/>
          <a:p>
            <a:pPr algn="ctr"/>
            <a:r>
              <a:rPr lang="en-US" sz="2800" b="1" dirty="0">
                <a:solidFill>
                  <a:srgbClr val="7030A0"/>
                </a:solidFill>
                <a:latin typeface="Arial" panose="020B0604020202020204" pitchFamily="34" charset="0"/>
                <a:cs typeface="Arial" panose="020B0604020202020204" pitchFamily="34" charset="0"/>
              </a:rPr>
              <a:t>State Governments</a:t>
            </a:r>
          </a:p>
        </p:txBody>
      </p:sp>
      <p:sp>
        <p:nvSpPr>
          <p:cNvPr id="16" name="TextBox 15">
            <a:extLst>
              <a:ext uri="{FF2B5EF4-FFF2-40B4-BE49-F238E27FC236}">
                <a16:creationId xmlns:a16="http://schemas.microsoft.com/office/drawing/2014/main" id="{449AE8CB-48AB-448B-AC47-7767F3E7FE6D}"/>
              </a:ext>
            </a:extLst>
          </p:cNvPr>
          <p:cNvSpPr txBox="1"/>
          <p:nvPr/>
        </p:nvSpPr>
        <p:spPr>
          <a:xfrm rot="21257049">
            <a:off x="872485" y="1275060"/>
            <a:ext cx="2088055" cy="523220"/>
          </a:xfrm>
          <a:prstGeom prst="rect">
            <a:avLst/>
          </a:prstGeom>
          <a:noFill/>
        </p:spPr>
        <p:txBody>
          <a:bodyPr wrap="square" rtlCol="0">
            <a:spAutoFit/>
          </a:bodyPr>
          <a:lstStyle/>
          <a:p>
            <a:r>
              <a:rPr lang="en-US" sz="2800" b="1" dirty="0">
                <a:solidFill>
                  <a:srgbClr val="00B050"/>
                </a:solidFill>
                <a:latin typeface="Arial" panose="020B0604020202020204" pitchFamily="34" charset="0"/>
                <a:cs typeface="Arial" panose="020B0604020202020204" pitchFamily="34" charset="0"/>
              </a:rPr>
              <a:t>Nonprofits</a:t>
            </a:r>
          </a:p>
        </p:txBody>
      </p:sp>
      <p:sp>
        <p:nvSpPr>
          <p:cNvPr id="17" name="TextBox 16">
            <a:extLst>
              <a:ext uri="{FF2B5EF4-FFF2-40B4-BE49-F238E27FC236}">
                <a16:creationId xmlns:a16="http://schemas.microsoft.com/office/drawing/2014/main" id="{718E43AD-8518-4682-ACC9-1BCC9FF45E6B}"/>
              </a:ext>
            </a:extLst>
          </p:cNvPr>
          <p:cNvSpPr txBox="1"/>
          <p:nvPr/>
        </p:nvSpPr>
        <p:spPr>
          <a:xfrm>
            <a:off x="2586998" y="1064251"/>
            <a:ext cx="3441170" cy="954107"/>
          </a:xfrm>
          <a:prstGeom prst="rect">
            <a:avLst/>
          </a:prstGeom>
          <a:noFill/>
        </p:spPr>
        <p:txBody>
          <a:bodyPr wrap="square" rtlCol="0">
            <a:spAutoFit/>
          </a:bodyPr>
          <a:lstStyle/>
          <a:p>
            <a:pPr algn="ctr"/>
            <a:r>
              <a:rPr lang="en-US" sz="2800" b="1" dirty="0">
                <a:solidFill>
                  <a:srgbClr val="0070C0"/>
                </a:solidFill>
                <a:latin typeface="Arial" panose="020B0604020202020204" pitchFamily="34" charset="0"/>
                <a:cs typeface="Arial" panose="020B0604020202020204" pitchFamily="34" charset="0"/>
              </a:rPr>
              <a:t>Federal Governments</a:t>
            </a:r>
          </a:p>
        </p:txBody>
      </p:sp>
    </p:spTree>
    <p:extLst>
      <p:ext uri="{BB962C8B-B14F-4D97-AF65-F5344CB8AC3E}">
        <p14:creationId xmlns:p14="http://schemas.microsoft.com/office/powerpoint/2010/main" val="1111245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65"/>
            <a:ext cx="7467600" cy="970935"/>
          </a:xfrm>
        </p:spPr>
        <p:txBody>
          <a:bodyPr/>
          <a:lstStyle/>
          <a:p>
            <a:r>
              <a:rPr lang="en-US" b="1" dirty="0"/>
              <a:t>Control Environment</a:t>
            </a:r>
          </a:p>
        </p:txBody>
      </p:sp>
      <p:sp>
        <p:nvSpPr>
          <p:cNvPr id="3" name="Content Placeholder 2"/>
          <p:cNvSpPr>
            <a:spLocks noGrp="1"/>
          </p:cNvSpPr>
          <p:nvPr>
            <p:ph sz="quarter" idx="1"/>
          </p:nvPr>
        </p:nvSpPr>
        <p:spPr>
          <a:xfrm>
            <a:off x="457200" y="1349975"/>
            <a:ext cx="7467600" cy="4873752"/>
          </a:xfrm>
        </p:spPr>
        <p:txBody>
          <a:bodyPr/>
          <a:lstStyle/>
          <a:p>
            <a:r>
              <a:rPr lang="en-US" dirty="0">
                <a:latin typeface="Arial" panose="020B0604020202020204" pitchFamily="34" charset="0"/>
                <a:cs typeface="Arial" panose="020B0604020202020204" pitchFamily="34" charset="0"/>
              </a:rPr>
              <a:t>Positive and supportive attitude toward internal control and conscientious management (“Tone at the Top”)</a:t>
            </a:r>
          </a:p>
          <a:p>
            <a:r>
              <a:rPr lang="en-US" dirty="0">
                <a:latin typeface="Arial" panose="020B0604020202020204" pitchFamily="34" charset="0"/>
                <a:cs typeface="Arial" panose="020B0604020202020204" pitchFamily="34" charset="0"/>
              </a:rPr>
              <a:t>Integrity and ethical values demonstrated by management and staff</a:t>
            </a:r>
          </a:p>
          <a:p>
            <a:r>
              <a:rPr lang="en-US" dirty="0">
                <a:latin typeface="Arial" panose="020B0604020202020204" pitchFamily="34" charset="0"/>
                <a:cs typeface="Arial" panose="020B0604020202020204" pitchFamily="34" charset="0"/>
              </a:rPr>
              <a:t>Demonstrated commitment to competence</a:t>
            </a:r>
          </a:p>
          <a:p>
            <a:r>
              <a:rPr lang="en-US" dirty="0">
                <a:latin typeface="Arial" panose="020B0604020202020204" pitchFamily="34" charset="0"/>
                <a:cs typeface="Arial" panose="020B0604020202020204" pitchFamily="34" charset="0"/>
              </a:rPr>
              <a:t>Managerial philosophy and operating style</a:t>
            </a:r>
          </a:p>
          <a:p>
            <a:r>
              <a:rPr lang="en-US" dirty="0">
                <a:latin typeface="Arial" panose="020B0604020202020204" pitchFamily="34" charset="0"/>
                <a:cs typeface="Arial" panose="020B0604020202020204" pitchFamily="34" charset="0"/>
              </a:rPr>
              <a:t>Organizational structure (lines of authority, responsibility, and reporting)</a:t>
            </a:r>
          </a:p>
          <a:p>
            <a:r>
              <a:rPr lang="en-US" dirty="0">
                <a:latin typeface="Arial" panose="020B0604020202020204" pitchFamily="34" charset="0"/>
                <a:cs typeface="Arial" panose="020B0604020202020204" pitchFamily="34" charset="0"/>
              </a:rPr>
              <a:t>Human capital policies and practices</a:t>
            </a:r>
          </a:p>
          <a:p>
            <a:pPr lvl="1"/>
            <a:r>
              <a:rPr lang="en-US" dirty="0">
                <a:latin typeface="Arial" panose="020B0604020202020204" pitchFamily="34" charset="0"/>
                <a:cs typeface="Arial" panose="020B0604020202020204" pitchFamily="34" charset="0"/>
              </a:rPr>
              <a:t>Codes of conduct</a:t>
            </a:r>
          </a:p>
        </p:txBody>
      </p:sp>
      <p:sp>
        <p:nvSpPr>
          <p:cNvPr id="4" name="Slide Number Placeholder 3"/>
          <p:cNvSpPr>
            <a:spLocks noGrp="1"/>
          </p:cNvSpPr>
          <p:nvPr>
            <p:ph type="sldNum" sz="quarter" idx="15"/>
          </p:nvPr>
        </p:nvSpPr>
        <p:spPr/>
        <p:txBody>
          <a:bodyPr/>
          <a:lstStyle/>
          <a:p>
            <a:fld id="{F4D79CB0-9D77-4AD3-AD7E-7AEDD8B1C53B}" type="slidenum">
              <a:rPr lang="en-US" smtClean="0"/>
              <a:pPr/>
              <a:t>21</a:t>
            </a:fld>
            <a:endParaRPr lang="en-US" dirty="0"/>
          </a:p>
        </p:txBody>
      </p:sp>
    </p:spTree>
    <p:extLst>
      <p:ext uri="{BB962C8B-B14F-4D97-AF65-F5344CB8AC3E}">
        <p14:creationId xmlns:p14="http://schemas.microsoft.com/office/powerpoint/2010/main" val="364548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Commitment To Competence</a:t>
            </a:r>
          </a:p>
        </p:txBody>
      </p:sp>
      <p:sp>
        <p:nvSpPr>
          <p:cNvPr id="3" name="Content Placeholder 2"/>
          <p:cNvSpPr>
            <a:spLocks noGrp="1"/>
          </p:cNvSpPr>
          <p:nvPr>
            <p:ph sz="quarter" idx="1"/>
          </p:nvPr>
        </p:nvSpPr>
        <p:spPr>
          <a:xfrm>
            <a:off x="457200" y="1066800"/>
            <a:ext cx="7467600" cy="5486400"/>
          </a:xfrm>
        </p:spPr>
        <p:txBody>
          <a:bodyPr/>
          <a:lstStyle/>
          <a:p>
            <a:r>
              <a:rPr lang="en-US" dirty="0">
                <a:latin typeface="Arial" pitchFamily="34" charset="0"/>
                <a:cs typeface="Arial" pitchFamily="34" charset="0"/>
              </a:rPr>
              <a:t>Commitment to qualified staff</a:t>
            </a:r>
          </a:p>
          <a:p>
            <a:r>
              <a:rPr lang="en-US" dirty="0">
                <a:latin typeface="Arial" pitchFamily="34" charset="0"/>
                <a:cs typeface="Arial" pitchFamily="34" charset="0"/>
              </a:rPr>
              <a:t>The right people are in the right positions</a:t>
            </a:r>
          </a:p>
          <a:p>
            <a:r>
              <a:rPr lang="en-US" dirty="0">
                <a:latin typeface="Arial" pitchFamily="34" charset="0"/>
                <a:cs typeface="Arial" pitchFamily="34" charset="0"/>
              </a:rPr>
              <a:t>Controller is an integral part of the management team </a:t>
            </a:r>
          </a:p>
          <a:p>
            <a:r>
              <a:rPr lang="en-US" dirty="0">
                <a:latin typeface="Arial" pitchFamily="34" charset="0"/>
                <a:cs typeface="Arial" pitchFamily="34" charset="0"/>
              </a:rPr>
              <a:t>Job descriptions - who really knows their job duties and how to advance </a:t>
            </a:r>
          </a:p>
          <a:p>
            <a:r>
              <a:rPr lang="en-US" dirty="0">
                <a:latin typeface="Arial" pitchFamily="34" charset="0"/>
                <a:cs typeface="Arial" pitchFamily="34" charset="0"/>
              </a:rPr>
              <a:t>Succession Plan in place for all positions</a:t>
            </a:r>
          </a:p>
          <a:p>
            <a:r>
              <a:rPr lang="en-US" dirty="0">
                <a:latin typeface="Arial" pitchFamily="34" charset="0"/>
                <a:cs typeface="Arial" pitchFamily="34" charset="0"/>
              </a:rPr>
              <a:t>Are evaluations getting at the core issue of competency?</a:t>
            </a:r>
          </a:p>
          <a:p>
            <a:r>
              <a:rPr lang="en-US" dirty="0">
                <a:latin typeface="Arial" pitchFamily="34" charset="0"/>
                <a:cs typeface="Arial" pitchFamily="34" charset="0"/>
              </a:rPr>
              <a:t>We have to commit to attracting and retaining the brightest and best</a:t>
            </a: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22</a:t>
            </a:fld>
            <a:endParaRPr lang="en-US" dirty="0"/>
          </a:p>
        </p:txBody>
      </p:sp>
    </p:spTree>
    <p:extLst>
      <p:ext uri="{BB962C8B-B14F-4D97-AF65-F5344CB8AC3E}">
        <p14:creationId xmlns:p14="http://schemas.microsoft.com/office/powerpoint/2010/main" val="89525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520BE-0C22-4A67-A10B-7D7A4122669D}"/>
              </a:ext>
            </a:extLst>
          </p:cNvPr>
          <p:cNvSpPr>
            <a:spLocks noGrp="1"/>
          </p:cNvSpPr>
          <p:nvPr>
            <p:ph type="title"/>
          </p:nvPr>
        </p:nvSpPr>
        <p:spPr>
          <a:xfrm>
            <a:off x="457200" y="228600"/>
            <a:ext cx="7467600" cy="792162"/>
          </a:xfrm>
        </p:spPr>
        <p:txBody>
          <a:bodyPr>
            <a:normAutofit/>
          </a:bodyPr>
          <a:lstStyle/>
          <a:p>
            <a:r>
              <a:rPr lang="en-US" sz="3200" b="1" dirty="0"/>
              <a:t>Risks</a:t>
            </a:r>
          </a:p>
        </p:txBody>
      </p:sp>
      <p:sp>
        <p:nvSpPr>
          <p:cNvPr id="3" name="Content Placeholder 2">
            <a:extLst>
              <a:ext uri="{FF2B5EF4-FFF2-40B4-BE49-F238E27FC236}">
                <a16:creationId xmlns:a16="http://schemas.microsoft.com/office/drawing/2014/main" id="{63181A4A-3420-4BF0-978F-EE51566507C7}"/>
              </a:ext>
            </a:extLst>
          </p:cNvPr>
          <p:cNvSpPr>
            <a:spLocks noGrp="1"/>
          </p:cNvSpPr>
          <p:nvPr>
            <p:ph sz="quarter" idx="1"/>
          </p:nvPr>
        </p:nvSpPr>
        <p:spPr>
          <a:xfrm>
            <a:off x="457200" y="1219200"/>
            <a:ext cx="7467600" cy="5254752"/>
          </a:xfrm>
        </p:spPr>
        <p:txBody>
          <a:bodyPr>
            <a:normAutofit/>
          </a:bodyPr>
          <a:lstStyle/>
          <a:p>
            <a:r>
              <a:rPr lang="en-US" sz="2800" dirty="0">
                <a:latin typeface="Arial" panose="020B0604020202020204" pitchFamily="34" charset="0"/>
                <a:cs typeface="Arial" panose="020B0604020202020204" pitchFamily="34" charset="0"/>
              </a:rPr>
              <a:t>Reputation</a:t>
            </a:r>
          </a:p>
          <a:p>
            <a:r>
              <a:rPr lang="en-US" sz="2800" dirty="0">
                <a:latin typeface="Arial" panose="020B0604020202020204" pitchFamily="34" charset="0"/>
                <a:cs typeface="Arial" panose="020B0604020202020204" pitchFamily="34" charset="0"/>
              </a:rPr>
              <a:t>Black swan</a:t>
            </a:r>
          </a:p>
          <a:p>
            <a:r>
              <a:rPr lang="en-US" sz="2800" dirty="0">
                <a:latin typeface="Arial" panose="020B0604020202020204" pitchFamily="34" charset="0"/>
                <a:cs typeface="Arial" panose="020B0604020202020204" pitchFamily="34" charset="0"/>
              </a:rPr>
              <a:t>Trends – Changes</a:t>
            </a:r>
          </a:p>
          <a:p>
            <a:r>
              <a:rPr lang="en-US" sz="2800" dirty="0">
                <a:latin typeface="Arial" panose="020B0604020202020204" pitchFamily="34" charset="0"/>
                <a:cs typeface="Arial" panose="020B0604020202020204" pitchFamily="34" charset="0"/>
              </a:rPr>
              <a:t>Business risk</a:t>
            </a:r>
          </a:p>
          <a:p>
            <a:r>
              <a:rPr lang="en-US" sz="2800" dirty="0">
                <a:latin typeface="Arial" panose="020B0604020202020204" pitchFamily="34" charset="0"/>
                <a:cs typeface="Arial" panose="020B0604020202020204" pitchFamily="34" charset="0"/>
              </a:rPr>
              <a:t>Fraud risk</a:t>
            </a:r>
          </a:p>
          <a:p>
            <a:r>
              <a:rPr lang="en-US" sz="2800" dirty="0">
                <a:latin typeface="Arial" panose="020B0604020202020204" pitchFamily="34" charset="0"/>
                <a:cs typeface="Arial" panose="020B0604020202020204" pitchFamily="34" charset="0"/>
              </a:rPr>
              <a:t>Competition</a:t>
            </a:r>
          </a:p>
          <a:p>
            <a:r>
              <a:rPr lang="en-US" sz="2800" dirty="0">
                <a:latin typeface="Arial" panose="020B0604020202020204" pitchFamily="34" charset="0"/>
                <a:cs typeface="Arial" panose="020B0604020202020204" pitchFamily="34" charset="0"/>
              </a:rPr>
              <a:t>Controls, capabilities, competence</a:t>
            </a:r>
          </a:p>
        </p:txBody>
      </p:sp>
      <p:sp>
        <p:nvSpPr>
          <p:cNvPr id="4" name="Slide Number Placeholder 3">
            <a:extLst>
              <a:ext uri="{FF2B5EF4-FFF2-40B4-BE49-F238E27FC236}">
                <a16:creationId xmlns:a16="http://schemas.microsoft.com/office/drawing/2014/main" id="{D9A5BC07-C740-4E03-89EB-790A99E12683}"/>
              </a:ext>
            </a:extLst>
          </p:cNvPr>
          <p:cNvSpPr>
            <a:spLocks noGrp="1"/>
          </p:cNvSpPr>
          <p:nvPr>
            <p:ph type="sldNum" sz="quarter" idx="15"/>
          </p:nvPr>
        </p:nvSpPr>
        <p:spPr/>
        <p:txBody>
          <a:bodyPr/>
          <a:lstStyle/>
          <a:p>
            <a:fld id="{F4D79CB0-9D77-4AD3-AD7E-7AEDD8B1C53B}" type="slidenum">
              <a:rPr lang="en-US" smtClean="0"/>
              <a:pPr/>
              <a:t>23</a:t>
            </a:fld>
            <a:endParaRPr lang="en-US" dirty="0"/>
          </a:p>
        </p:txBody>
      </p:sp>
      <p:sp>
        <p:nvSpPr>
          <p:cNvPr id="5" name="Flowchart: Internal Storage 4">
            <a:extLst>
              <a:ext uri="{FF2B5EF4-FFF2-40B4-BE49-F238E27FC236}">
                <a16:creationId xmlns:a16="http://schemas.microsoft.com/office/drawing/2014/main" id="{4CDC5C00-89D8-4FBA-BC8C-F8B01ED260D4}"/>
              </a:ext>
            </a:extLst>
          </p:cNvPr>
          <p:cNvSpPr/>
          <p:nvPr/>
        </p:nvSpPr>
        <p:spPr>
          <a:xfrm>
            <a:off x="4191000" y="1219200"/>
            <a:ext cx="1066800" cy="990600"/>
          </a:xfrm>
          <a:prstGeom prst="flowChartInternalStorag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Internal Storage 6">
            <a:extLst>
              <a:ext uri="{FF2B5EF4-FFF2-40B4-BE49-F238E27FC236}">
                <a16:creationId xmlns:a16="http://schemas.microsoft.com/office/drawing/2014/main" id="{6CD3F2A4-7037-4DD4-8242-C68C0EB107EA}"/>
              </a:ext>
            </a:extLst>
          </p:cNvPr>
          <p:cNvSpPr/>
          <p:nvPr/>
        </p:nvSpPr>
        <p:spPr>
          <a:xfrm>
            <a:off x="4991677" y="1882666"/>
            <a:ext cx="1028123" cy="936734"/>
          </a:xfrm>
          <a:prstGeom prst="flowChartInternalStorag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Internal Storage 8">
            <a:extLst>
              <a:ext uri="{FF2B5EF4-FFF2-40B4-BE49-F238E27FC236}">
                <a16:creationId xmlns:a16="http://schemas.microsoft.com/office/drawing/2014/main" id="{BCD9C04E-93B5-41EE-B10E-C8EB3AB404F6}"/>
              </a:ext>
            </a:extLst>
          </p:cNvPr>
          <p:cNvSpPr/>
          <p:nvPr/>
        </p:nvSpPr>
        <p:spPr>
          <a:xfrm>
            <a:off x="5853605" y="2321862"/>
            <a:ext cx="966872" cy="1033955"/>
          </a:xfrm>
          <a:prstGeom prst="flowChartInternalStorag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Internal Storage 9">
            <a:extLst>
              <a:ext uri="{FF2B5EF4-FFF2-40B4-BE49-F238E27FC236}">
                <a16:creationId xmlns:a16="http://schemas.microsoft.com/office/drawing/2014/main" id="{5B1EDCF3-7A92-47A4-BCB0-1B41280AFB81}"/>
              </a:ext>
            </a:extLst>
          </p:cNvPr>
          <p:cNvSpPr/>
          <p:nvPr/>
        </p:nvSpPr>
        <p:spPr>
          <a:xfrm>
            <a:off x="6524138" y="2971800"/>
            <a:ext cx="987342" cy="1001321"/>
          </a:xfrm>
          <a:prstGeom prst="flowChartInternalStorag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A1C6F60-6653-43BA-904E-FB0CD6FF08EA}"/>
              </a:ext>
            </a:extLst>
          </p:cNvPr>
          <p:cNvSpPr txBox="1"/>
          <p:nvPr/>
        </p:nvSpPr>
        <p:spPr>
          <a:xfrm>
            <a:off x="4444561" y="1330285"/>
            <a:ext cx="685800" cy="707886"/>
          </a:xfrm>
          <a:prstGeom prst="rect">
            <a:avLst/>
          </a:prstGeom>
          <a:noFill/>
        </p:spPr>
        <p:txBody>
          <a:bodyPr wrap="square" rtlCol="0">
            <a:spAutoFit/>
          </a:bodyPr>
          <a:lstStyle/>
          <a:p>
            <a:r>
              <a:rPr lang="en-US" sz="4000" b="1" dirty="0">
                <a:solidFill>
                  <a:schemeClr val="bg1"/>
                </a:solidFill>
              </a:rPr>
              <a:t>R</a:t>
            </a:r>
          </a:p>
        </p:txBody>
      </p:sp>
      <p:sp>
        <p:nvSpPr>
          <p:cNvPr id="13" name="TextBox 12">
            <a:extLst>
              <a:ext uri="{FF2B5EF4-FFF2-40B4-BE49-F238E27FC236}">
                <a16:creationId xmlns:a16="http://schemas.microsoft.com/office/drawing/2014/main" id="{06B4457C-467B-4126-992B-81D09B84DA31}"/>
              </a:ext>
            </a:extLst>
          </p:cNvPr>
          <p:cNvSpPr txBox="1"/>
          <p:nvPr/>
        </p:nvSpPr>
        <p:spPr>
          <a:xfrm>
            <a:off x="5257800" y="1962815"/>
            <a:ext cx="685800" cy="707886"/>
          </a:xfrm>
          <a:prstGeom prst="rect">
            <a:avLst/>
          </a:prstGeom>
          <a:noFill/>
        </p:spPr>
        <p:txBody>
          <a:bodyPr wrap="square" rtlCol="0">
            <a:spAutoFit/>
          </a:bodyPr>
          <a:lstStyle/>
          <a:p>
            <a:r>
              <a:rPr lang="en-US" sz="4000" b="1" dirty="0">
                <a:solidFill>
                  <a:schemeClr val="bg1"/>
                </a:solidFill>
              </a:rPr>
              <a:t>I</a:t>
            </a:r>
          </a:p>
        </p:txBody>
      </p:sp>
      <p:sp>
        <p:nvSpPr>
          <p:cNvPr id="15" name="TextBox 14">
            <a:extLst>
              <a:ext uri="{FF2B5EF4-FFF2-40B4-BE49-F238E27FC236}">
                <a16:creationId xmlns:a16="http://schemas.microsoft.com/office/drawing/2014/main" id="{9F903103-0122-4DD7-8B7E-8F3EE2182A26}"/>
              </a:ext>
            </a:extLst>
          </p:cNvPr>
          <p:cNvSpPr txBox="1"/>
          <p:nvPr/>
        </p:nvSpPr>
        <p:spPr>
          <a:xfrm>
            <a:off x="6119728" y="2419419"/>
            <a:ext cx="685800" cy="707886"/>
          </a:xfrm>
          <a:prstGeom prst="rect">
            <a:avLst/>
          </a:prstGeom>
          <a:noFill/>
        </p:spPr>
        <p:txBody>
          <a:bodyPr wrap="square" rtlCol="0">
            <a:spAutoFit/>
          </a:bodyPr>
          <a:lstStyle/>
          <a:p>
            <a:r>
              <a:rPr lang="en-US" sz="4000" b="1" dirty="0">
                <a:solidFill>
                  <a:schemeClr val="bg1"/>
                </a:solidFill>
              </a:rPr>
              <a:t>S</a:t>
            </a:r>
          </a:p>
        </p:txBody>
      </p:sp>
      <p:sp>
        <p:nvSpPr>
          <p:cNvPr id="16" name="TextBox 15">
            <a:extLst>
              <a:ext uri="{FF2B5EF4-FFF2-40B4-BE49-F238E27FC236}">
                <a16:creationId xmlns:a16="http://schemas.microsoft.com/office/drawing/2014/main" id="{3729F1BF-600E-46FD-B382-C3E6C0CAECFB}"/>
              </a:ext>
            </a:extLst>
          </p:cNvPr>
          <p:cNvSpPr txBox="1"/>
          <p:nvPr/>
        </p:nvSpPr>
        <p:spPr>
          <a:xfrm>
            <a:off x="6820477" y="3118517"/>
            <a:ext cx="685800" cy="707886"/>
          </a:xfrm>
          <a:prstGeom prst="rect">
            <a:avLst/>
          </a:prstGeom>
          <a:noFill/>
        </p:spPr>
        <p:txBody>
          <a:bodyPr wrap="square" rtlCol="0">
            <a:spAutoFit/>
          </a:bodyPr>
          <a:lstStyle/>
          <a:p>
            <a:r>
              <a:rPr lang="en-US" sz="4000" b="1" dirty="0">
                <a:solidFill>
                  <a:schemeClr val="bg1"/>
                </a:solidFill>
              </a:rPr>
              <a:t>K</a:t>
            </a:r>
          </a:p>
        </p:txBody>
      </p:sp>
    </p:spTree>
    <p:extLst>
      <p:ext uri="{BB962C8B-B14F-4D97-AF65-F5344CB8AC3E}">
        <p14:creationId xmlns:p14="http://schemas.microsoft.com/office/powerpoint/2010/main" val="244595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408" y="41975"/>
            <a:ext cx="7900416" cy="1143000"/>
          </a:xfrm>
        </p:spPr>
        <p:txBody>
          <a:bodyPr/>
          <a:lstStyle/>
          <a:p>
            <a:r>
              <a:rPr lang="en-US" b="1" dirty="0"/>
              <a:t>Are We Quantifying And Prioritizing Our Risks?</a:t>
            </a:r>
          </a:p>
        </p:txBody>
      </p:sp>
      <p:sp>
        <p:nvSpPr>
          <p:cNvPr id="3" name="Content Placeholder 2"/>
          <p:cNvSpPr>
            <a:spLocks noGrp="1"/>
          </p:cNvSpPr>
          <p:nvPr>
            <p:ph sz="quarter" idx="1"/>
          </p:nvPr>
        </p:nvSpPr>
        <p:spPr>
          <a:xfrm>
            <a:off x="160020" y="1202292"/>
            <a:ext cx="8013192" cy="5655707"/>
          </a:xfrm>
          <a:ln w="38100">
            <a:noFill/>
          </a:ln>
        </p:spPr>
        <p:txBody>
          <a:bodyPr/>
          <a:lstStyle/>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5"/>
          </p:nvPr>
        </p:nvSpPr>
        <p:spPr/>
        <p:txBody>
          <a:bodyPr/>
          <a:lstStyle/>
          <a:p>
            <a:fld id="{F4D79CB0-9D77-4AD3-AD7E-7AEDD8B1C53B}" type="slidenum">
              <a:rPr lang="en-US" smtClean="0"/>
              <a:pPr/>
              <a:t>24</a:t>
            </a:fld>
            <a:endParaRPr lang="en-US" dirty="0"/>
          </a:p>
        </p:txBody>
      </p:sp>
      <p:cxnSp>
        <p:nvCxnSpPr>
          <p:cNvPr id="6" name="Straight Connector 5"/>
          <p:cNvCxnSpPr/>
          <p:nvPr/>
        </p:nvCxnSpPr>
        <p:spPr>
          <a:xfrm>
            <a:off x="3231964" y="1681517"/>
            <a:ext cx="0" cy="1219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23642" y="2914491"/>
            <a:ext cx="1295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51370" y="2954599"/>
            <a:ext cx="1828800" cy="461665"/>
          </a:xfrm>
          <a:prstGeom prst="rect">
            <a:avLst/>
          </a:prstGeom>
          <a:noFill/>
        </p:spPr>
        <p:txBody>
          <a:bodyPr wrap="square" rtlCol="0">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Probability</a:t>
            </a:r>
          </a:p>
        </p:txBody>
      </p:sp>
      <p:sp>
        <p:nvSpPr>
          <p:cNvPr id="11" name="TextBox 10"/>
          <p:cNvSpPr txBox="1"/>
          <p:nvPr/>
        </p:nvSpPr>
        <p:spPr>
          <a:xfrm>
            <a:off x="2806212" y="1623407"/>
            <a:ext cx="476250"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3</a:t>
            </a:r>
          </a:p>
          <a:p>
            <a:r>
              <a:rPr lang="en-US" sz="2400" b="1" dirty="0">
                <a:latin typeface="Arial" panose="020B0604020202020204" pitchFamily="34" charset="0"/>
                <a:cs typeface="Arial" panose="020B0604020202020204" pitchFamily="34" charset="0"/>
              </a:rPr>
              <a:t>2</a:t>
            </a:r>
          </a:p>
          <a:p>
            <a:r>
              <a:rPr lang="en-US" sz="2400" b="1" dirty="0">
                <a:latin typeface="Arial" panose="020B0604020202020204" pitchFamily="34" charset="0"/>
                <a:cs typeface="Arial" panose="020B0604020202020204" pitchFamily="34" charset="0"/>
              </a:rPr>
              <a:t>1</a:t>
            </a:r>
          </a:p>
        </p:txBody>
      </p:sp>
      <p:sp>
        <p:nvSpPr>
          <p:cNvPr id="12" name="TextBox 11"/>
          <p:cNvSpPr txBox="1"/>
          <p:nvPr/>
        </p:nvSpPr>
        <p:spPr>
          <a:xfrm>
            <a:off x="3282462" y="1620687"/>
            <a:ext cx="1828800" cy="2677656"/>
          </a:xfrm>
          <a:prstGeom prst="rect">
            <a:avLst/>
          </a:prstGeom>
          <a:noFill/>
        </p:spPr>
        <p:txBody>
          <a:bodyPr wrap="square" rtlCol="0">
            <a:spAutoFit/>
          </a:bodyPr>
          <a:lstStyle/>
          <a:p>
            <a:pPr marL="457200" indent="-457200">
              <a:buAutoNum type="arabicPlain" startAt="3"/>
            </a:pPr>
            <a:r>
              <a:rPr lang="en-US" sz="2400" b="1" dirty="0">
                <a:latin typeface="Arial" panose="020B0604020202020204" pitchFamily="34" charset="0"/>
                <a:cs typeface="Arial" panose="020B0604020202020204" pitchFamily="34" charset="0"/>
              </a:rPr>
              <a:t>6  9</a:t>
            </a:r>
          </a:p>
          <a:p>
            <a:pPr marL="457200" indent="-457200">
              <a:buAutoNum type="arabicPlain" startAt="2"/>
            </a:pPr>
            <a:r>
              <a:rPr lang="en-US" sz="2400" b="1" dirty="0">
                <a:latin typeface="Arial" panose="020B0604020202020204" pitchFamily="34" charset="0"/>
                <a:cs typeface="Arial" panose="020B0604020202020204" pitchFamily="34" charset="0"/>
              </a:rPr>
              <a:t>4  6</a:t>
            </a:r>
          </a:p>
          <a:p>
            <a:pPr marL="457200" indent="-457200">
              <a:buAutoNum type="arabicPlain"/>
            </a:pPr>
            <a:r>
              <a:rPr lang="en-US" sz="2400" b="1" dirty="0">
                <a:latin typeface="Arial" panose="020B0604020202020204" pitchFamily="34" charset="0"/>
                <a:cs typeface="Arial" panose="020B0604020202020204" pitchFamily="34" charset="0"/>
              </a:rPr>
              <a:t>2  3</a:t>
            </a:r>
          </a:p>
          <a:p>
            <a:endParaRPr lang="en-US"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1  2  3</a:t>
            </a:r>
          </a:p>
          <a:p>
            <a:pPr marL="457200" indent="-457200">
              <a:buAutoNum type="arabicPlain" startAt="2"/>
            </a:pPr>
            <a:endParaRPr lang="en-US" sz="2400" b="1" dirty="0">
              <a:latin typeface="Arial" panose="020B0604020202020204" pitchFamily="34" charset="0"/>
              <a:cs typeface="Arial" panose="020B0604020202020204" pitchFamily="34" charset="0"/>
            </a:endParaRPr>
          </a:p>
          <a:p>
            <a:pPr marL="457200" indent="-457200">
              <a:buAutoNum type="arabicPlain" startAt="3"/>
            </a:pPr>
            <a:endParaRPr lang="en-US" sz="2400" b="1" dirty="0">
              <a:latin typeface="Arial" panose="020B0604020202020204" pitchFamily="34" charset="0"/>
              <a:cs typeface="Arial" panose="020B0604020202020204" pitchFamily="34" charset="0"/>
            </a:endParaRPr>
          </a:p>
        </p:txBody>
      </p:sp>
      <p:sp>
        <p:nvSpPr>
          <p:cNvPr id="13" name="TextBox 12"/>
          <p:cNvSpPr txBox="1"/>
          <p:nvPr/>
        </p:nvSpPr>
        <p:spPr>
          <a:xfrm>
            <a:off x="1024128" y="1620687"/>
            <a:ext cx="1828800" cy="461665"/>
          </a:xfrm>
          <a:prstGeom prst="rect">
            <a:avLst/>
          </a:prstGeom>
          <a:noFill/>
        </p:spPr>
        <p:txBody>
          <a:bodyPr wrap="square" rtlCol="0">
            <a:spAutoFit/>
          </a:bodyPr>
          <a:lstStyle/>
          <a:p>
            <a:r>
              <a:rPr lang="en-US" sz="2400" b="1" dirty="0">
                <a:solidFill>
                  <a:schemeClr val="accent5">
                    <a:lumMod val="50000"/>
                  </a:schemeClr>
                </a:solidFill>
                <a:latin typeface="Arial" panose="020B0604020202020204" pitchFamily="34" charset="0"/>
                <a:cs typeface="Arial" panose="020B0604020202020204" pitchFamily="34" charset="0"/>
              </a:rPr>
              <a:t>Magnitude</a:t>
            </a:r>
          </a:p>
        </p:txBody>
      </p:sp>
      <p:sp>
        <p:nvSpPr>
          <p:cNvPr id="14" name="TextBox 13"/>
          <p:cNvSpPr txBox="1"/>
          <p:nvPr/>
        </p:nvSpPr>
        <p:spPr>
          <a:xfrm>
            <a:off x="228600" y="3596417"/>
            <a:ext cx="7888224" cy="353943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Do we have our objectives clearly defined?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Risk should be on the Board Meeting agenda every time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Risk assessment is owned by the business units with oversight by Board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Both external and internal information coming into the risk assessment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Can get overwhelming with risk identification, need a methodology – review by financial statement line item – what could go wrong</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Risk responses – Accept, Insure, Prevent, Minimize &amp; Share</a:t>
            </a: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11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8FAF-AC44-4E8A-8106-6B5D53F5D9C9}"/>
              </a:ext>
            </a:extLst>
          </p:cNvPr>
          <p:cNvSpPr>
            <a:spLocks noGrp="1"/>
          </p:cNvSpPr>
          <p:nvPr>
            <p:ph type="title"/>
          </p:nvPr>
        </p:nvSpPr>
        <p:spPr>
          <a:xfrm>
            <a:off x="457200" y="76200"/>
            <a:ext cx="7467600" cy="563562"/>
          </a:xfrm>
        </p:spPr>
        <p:txBody>
          <a:bodyPr>
            <a:normAutofit/>
          </a:bodyPr>
          <a:lstStyle/>
          <a:p>
            <a:endParaRPr lang="en-US" dirty="0"/>
          </a:p>
        </p:txBody>
      </p:sp>
      <p:graphicFrame>
        <p:nvGraphicFramePr>
          <p:cNvPr id="5" name="Content Placeholder 4">
            <a:extLst>
              <a:ext uri="{FF2B5EF4-FFF2-40B4-BE49-F238E27FC236}">
                <a16:creationId xmlns:a16="http://schemas.microsoft.com/office/drawing/2014/main" id="{4A4713D0-BF10-4E1A-AFD6-150CBD608CB6}"/>
              </a:ext>
            </a:extLst>
          </p:cNvPr>
          <p:cNvGraphicFramePr>
            <a:graphicFrameLocks noGrp="1"/>
          </p:cNvGraphicFramePr>
          <p:nvPr>
            <p:ph sz="quarter" idx="1"/>
            <p:extLst>
              <p:ext uri="{D42A27DB-BD31-4B8C-83A1-F6EECF244321}">
                <p14:modId xmlns:p14="http://schemas.microsoft.com/office/powerpoint/2010/main" val="2919354757"/>
              </p:ext>
            </p:extLst>
          </p:nvPr>
        </p:nvGraphicFramePr>
        <p:xfrm>
          <a:off x="457200" y="759574"/>
          <a:ext cx="7633138" cy="552196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3494600009"/>
                    </a:ext>
                  </a:extLst>
                </a:gridCol>
                <a:gridCol w="1905000">
                  <a:extLst>
                    <a:ext uri="{9D8B030D-6E8A-4147-A177-3AD203B41FA5}">
                      <a16:colId xmlns:a16="http://schemas.microsoft.com/office/drawing/2014/main" val="4270720441"/>
                    </a:ext>
                  </a:extLst>
                </a:gridCol>
                <a:gridCol w="1841938">
                  <a:extLst>
                    <a:ext uri="{9D8B030D-6E8A-4147-A177-3AD203B41FA5}">
                      <a16:colId xmlns:a16="http://schemas.microsoft.com/office/drawing/2014/main" val="1681042587"/>
                    </a:ext>
                  </a:extLst>
                </a:gridCol>
              </a:tblGrid>
              <a:tr h="370840">
                <a:tc>
                  <a:txBody>
                    <a:bodyPr/>
                    <a:lstStyle/>
                    <a:p>
                      <a:endParaRPr lang="en-US" dirty="0"/>
                    </a:p>
                  </a:txBody>
                  <a:tcPr>
                    <a:solidFill>
                      <a:schemeClr val="accent4">
                        <a:lumMod val="60000"/>
                        <a:lumOff val="40000"/>
                      </a:schemeClr>
                    </a:solidFill>
                  </a:tcPr>
                </a:tc>
                <a:tc>
                  <a:txBody>
                    <a:bodyPr/>
                    <a:lstStyle/>
                    <a:p>
                      <a:endParaRPr lang="en-US" sz="2000" b="1" dirty="0">
                        <a:solidFill>
                          <a:schemeClr val="tx1"/>
                        </a:solidFill>
                      </a:endParaRPr>
                    </a:p>
                    <a:p>
                      <a:r>
                        <a:rPr lang="en-US" sz="2000" b="1" dirty="0">
                          <a:solidFill>
                            <a:schemeClr val="tx1"/>
                          </a:solidFill>
                        </a:rPr>
                        <a:t>Management</a:t>
                      </a:r>
                    </a:p>
                  </a:txBody>
                  <a:tcPr>
                    <a:solidFill>
                      <a:schemeClr val="accent4">
                        <a:lumMod val="60000"/>
                        <a:lumOff val="40000"/>
                      </a:schemeClr>
                    </a:solidFill>
                  </a:tcPr>
                </a:tc>
                <a:tc>
                  <a:txBody>
                    <a:bodyPr/>
                    <a:lstStyle/>
                    <a:p>
                      <a:pPr algn="ctr"/>
                      <a:r>
                        <a:rPr lang="en-US" sz="2000" b="1" dirty="0">
                          <a:solidFill>
                            <a:schemeClr val="tx1"/>
                          </a:solidFill>
                        </a:rPr>
                        <a:t>Board</a:t>
                      </a:r>
                    </a:p>
                    <a:p>
                      <a:pPr algn="ctr"/>
                      <a:r>
                        <a:rPr lang="en-US" sz="2000" b="1" dirty="0">
                          <a:solidFill>
                            <a:schemeClr val="tx1"/>
                          </a:solidFill>
                        </a:rPr>
                        <a:t>Governance</a:t>
                      </a:r>
                    </a:p>
                  </a:txBody>
                  <a:tcPr>
                    <a:solidFill>
                      <a:schemeClr val="accent4">
                        <a:lumMod val="60000"/>
                        <a:lumOff val="40000"/>
                      </a:schemeClr>
                    </a:solidFill>
                  </a:tcPr>
                </a:tc>
                <a:extLst>
                  <a:ext uri="{0D108BD9-81ED-4DB2-BD59-A6C34878D82A}">
                    <a16:rowId xmlns:a16="http://schemas.microsoft.com/office/drawing/2014/main" val="200524809"/>
                  </a:ext>
                </a:extLst>
              </a:tr>
              <a:tr h="370840">
                <a:tc>
                  <a:txBody>
                    <a:bodyPr/>
                    <a:lstStyle/>
                    <a:p>
                      <a:r>
                        <a:rPr lang="en-US" dirty="0">
                          <a:latin typeface="Arial" panose="020B0604020202020204" pitchFamily="34" charset="0"/>
                          <a:cs typeface="Arial" panose="020B0604020202020204" pitchFamily="34" charset="0"/>
                        </a:rPr>
                        <a:t>Policy</a:t>
                      </a:r>
                    </a:p>
                  </a:txBody>
                  <a:tcPr/>
                </a:tc>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4149534398"/>
                  </a:ext>
                </a:extLst>
              </a:tr>
              <a:tr h="370840">
                <a:tc>
                  <a:txBody>
                    <a:bodyPr/>
                    <a:lstStyle/>
                    <a:p>
                      <a:r>
                        <a:rPr lang="en-US" dirty="0">
                          <a:latin typeface="Arial" panose="020B0604020202020204" pitchFamily="34" charset="0"/>
                          <a:cs typeface="Arial" panose="020B0604020202020204" pitchFamily="34" charset="0"/>
                        </a:rPr>
                        <a:t>Strategic Direction</a:t>
                      </a:r>
                    </a:p>
                  </a:txBody>
                  <a:tcPr/>
                </a:tc>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3287451716"/>
                  </a:ext>
                </a:extLst>
              </a:tr>
              <a:tr h="370840">
                <a:tc>
                  <a:txBody>
                    <a:bodyPr/>
                    <a:lstStyle/>
                    <a:p>
                      <a:r>
                        <a:rPr lang="en-US" dirty="0">
                          <a:latin typeface="Arial" panose="020B0604020202020204" pitchFamily="34" charset="0"/>
                          <a:cs typeface="Arial" panose="020B0604020202020204" pitchFamily="34" charset="0"/>
                        </a:rPr>
                        <a:t>Oversight</a:t>
                      </a:r>
                    </a:p>
                  </a:txBody>
                  <a:tcPr/>
                </a:tc>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3836332161"/>
                  </a:ext>
                </a:extLst>
              </a:tr>
              <a:tr h="370840">
                <a:tc>
                  <a:txBody>
                    <a:bodyPr/>
                    <a:lstStyle/>
                    <a:p>
                      <a:r>
                        <a:rPr lang="en-US" dirty="0">
                          <a:latin typeface="Arial" panose="020B0604020202020204" pitchFamily="34" charset="0"/>
                          <a:cs typeface="Arial" panose="020B0604020202020204" pitchFamily="34" charset="0"/>
                        </a:rPr>
                        <a:t>Management</a:t>
                      </a:r>
                    </a:p>
                  </a:txBody>
                  <a:tcPr/>
                </a:tc>
                <a:tc>
                  <a:txBody>
                    <a:bodyPr/>
                    <a:lstStyle/>
                    <a:p>
                      <a:pPr algn="ctr"/>
                      <a:r>
                        <a:rPr lang="en-US" dirty="0">
                          <a:latin typeface="Arial" panose="020B0604020202020204" pitchFamily="34" charset="0"/>
                          <a:cs typeface="Arial" panose="020B0604020202020204" pitchFamily="34" charset="0"/>
                        </a:rPr>
                        <a:t>100%</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2921865294"/>
                  </a:ext>
                </a:extLst>
              </a:tr>
              <a:tr h="370840">
                <a:tc>
                  <a:txBody>
                    <a:bodyPr/>
                    <a:lstStyle/>
                    <a:p>
                      <a:r>
                        <a:rPr lang="en-US" dirty="0">
                          <a:latin typeface="Arial" panose="020B0604020202020204" pitchFamily="34" charset="0"/>
                          <a:cs typeface="Arial" panose="020B0604020202020204" pitchFamily="34" charset="0"/>
                        </a:rPr>
                        <a:t>Administration</a:t>
                      </a:r>
                    </a:p>
                  </a:txBody>
                  <a:tcPr/>
                </a:tc>
                <a:tc>
                  <a:txBody>
                    <a:bodyPr/>
                    <a:lstStyle/>
                    <a:p>
                      <a:pPr algn="ctr"/>
                      <a:r>
                        <a:rPr lang="en-US" dirty="0">
                          <a:latin typeface="Arial" panose="020B0604020202020204" pitchFamily="34" charset="0"/>
                          <a:cs typeface="Arial" panose="020B0604020202020204" pitchFamily="34" charset="0"/>
                        </a:rPr>
                        <a:t>100%</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617871367"/>
                  </a:ext>
                </a:extLst>
              </a:tr>
              <a:tr h="370840">
                <a:tc>
                  <a:txBody>
                    <a:bodyPr/>
                    <a:lstStyle/>
                    <a:p>
                      <a:r>
                        <a:rPr lang="en-US" dirty="0">
                          <a:latin typeface="Arial" panose="020B0604020202020204" pitchFamily="34" charset="0"/>
                          <a:cs typeface="Arial" panose="020B0604020202020204" pitchFamily="34" charset="0"/>
                        </a:rPr>
                        <a:t>Operations</a:t>
                      </a:r>
                    </a:p>
                  </a:txBody>
                  <a:tcPr/>
                </a:tc>
                <a:tc>
                  <a:txBody>
                    <a:bodyPr/>
                    <a:lstStyle/>
                    <a:p>
                      <a:pPr algn="ctr"/>
                      <a:r>
                        <a:rPr lang="en-US" dirty="0">
                          <a:latin typeface="Arial" panose="020B0604020202020204" pitchFamily="34" charset="0"/>
                          <a:cs typeface="Arial" panose="020B0604020202020204" pitchFamily="34" charset="0"/>
                        </a:rPr>
                        <a:t>100%</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940932526"/>
                  </a:ext>
                </a:extLst>
              </a:tr>
              <a:tr h="370840">
                <a:tc>
                  <a:txBody>
                    <a:bodyPr/>
                    <a:lstStyle/>
                    <a:p>
                      <a:r>
                        <a:rPr lang="en-US" dirty="0">
                          <a:latin typeface="Arial" panose="020B0604020202020204" pitchFamily="34" charset="0"/>
                          <a:cs typeface="Arial" panose="020B0604020202020204" pitchFamily="34" charset="0"/>
                        </a:rPr>
                        <a:t>Adhere to Mission</a:t>
                      </a:r>
                    </a:p>
                  </a:txBody>
                  <a:tcPr/>
                </a:tc>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650813342"/>
                  </a:ext>
                </a:extLst>
              </a:tr>
              <a:tr h="370840">
                <a:tc>
                  <a:txBody>
                    <a:bodyPr/>
                    <a:lstStyle/>
                    <a:p>
                      <a:r>
                        <a:rPr lang="en-US" dirty="0">
                          <a:latin typeface="Arial" panose="020B0604020202020204" pitchFamily="34" charset="0"/>
                          <a:cs typeface="Arial" panose="020B0604020202020204" pitchFamily="34" charset="0"/>
                        </a:rPr>
                        <a:t>Ultimate high authority responsibility</a:t>
                      </a:r>
                    </a:p>
                  </a:txBody>
                  <a:tcPr/>
                </a:tc>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2881631205"/>
                  </a:ext>
                </a:extLst>
              </a:tr>
              <a:tr h="370840">
                <a:tc>
                  <a:txBody>
                    <a:bodyPr/>
                    <a:lstStyle/>
                    <a:p>
                      <a:r>
                        <a:rPr lang="en-US" dirty="0">
                          <a:latin typeface="Arial" panose="020B0604020202020204" pitchFamily="34" charset="0"/>
                          <a:cs typeface="Arial" panose="020B0604020202020204" pitchFamily="34" charset="0"/>
                        </a:rPr>
                        <a:t>Information feedback status</a:t>
                      </a:r>
                    </a:p>
                  </a:txBody>
                  <a:tcPr/>
                </a:tc>
                <a:tc>
                  <a:txBody>
                    <a:bodyPr/>
                    <a:lstStyle/>
                    <a:p>
                      <a:pPr algn="ctr"/>
                      <a:r>
                        <a:rPr lang="en-US" dirty="0">
                          <a:latin typeface="Arial" panose="020B0604020202020204" pitchFamily="34" charset="0"/>
                          <a:cs typeface="Arial" panose="020B0604020202020204" pitchFamily="34" charset="0"/>
                        </a:rPr>
                        <a:t>100%</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948991122"/>
                  </a:ext>
                </a:extLst>
              </a:tr>
              <a:tr h="370840">
                <a:tc>
                  <a:txBody>
                    <a:bodyPr/>
                    <a:lstStyle/>
                    <a:p>
                      <a:r>
                        <a:rPr lang="en-US" dirty="0">
                          <a:latin typeface="Arial" panose="020B0604020202020204" pitchFamily="34" charset="0"/>
                          <a:cs typeface="Arial" panose="020B0604020202020204" pitchFamily="34" charset="0"/>
                        </a:rPr>
                        <a:t>Human Resources</a:t>
                      </a:r>
                    </a:p>
                  </a:txBody>
                  <a:tcPr/>
                </a:tc>
                <a:tc>
                  <a:txBody>
                    <a:bodyPr/>
                    <a:lstStyle/>
                    <a:p>
                      <a:pPr algn="ctr"/>
                      <a:r>
                        <a:rPr lang="en-US" dirty="0">
                          <a:latin typeface="Arial" panose="020B0604020202020204" pitchFamily="34" charset="0"/>
                          <a:cs typeface="Arial" panose="020B0604020202020204" pitchFamily="34" charset="0"/>
                        </a:rPr>
                        <a:t>100%</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496238441"/>
                  </a:ext>
                </a:extLst>
              </a:tr>
              <a:tr h="370840">
                <a:tc>
                  <a:txBody>
                    <a:bodyPr/>
                    <a:lstStyle/>
                    <a:p>
                      <a:r>
                        <a:rPr lang="en-US" dirty="0">
                          <a:latin typeface="Arial" panose="020B0604020202020204" pitchFamily="34" charset="0"/>
                          <a:cs typeface="Arial" panose="020B0604020202020204" pitchFamily="34" charset="0"/>
                        </a:rPr>
                        <a:t>Direction to CEO</a:t>
                      </a:r>
                    </a:p>
                  </a:txBody>
                  <a:tcPr/>
                </a:tc>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825730828"/>
                  </a:ext>
                </a:extLst>
              </a:tr>
              <a:tr h="370840">
                <a:tc>
                  <a:txBody>
                    <a:bodyPr/>
                    <a:lstStyle/>
                    <a:p>
                      <a:r>
                        <a:rPr lang="en-US" dirty="0">
                          <a:latin typeface="Arial" panose="020B0604020202020204" pitchFamily="34" charset="0"/>
                          <a:cs typeface="Arial" panose="020B0604020202020204" pitchFamily="34" charset="0"/>
                        </a:rPr>
                        <a:t>Tone at the Top</a:t>
                      </a:r>
                    </a:p>
                  </a:txBody>
                  <a:tcPr/>
                </a:tc>
                <a:tc>
                  <a:txBody>
                    <a:bodyPr/>
                    <a:lstStyle/>
                    <a:p>
                      <a:pPr algn="ctr"/>
                      <a:r>
                        <a:rPr lang="en-US" dirty="0">
                          <a:latin typeface="Arial" panose="020B0604020202020204" pitchFamily="34" charset="0"/>
                          <a:cs typeface="Arial" panose="020B0604020202020204" pitchFamily="34" charset="0"/>
                        </a:rPr>
                        <a:t>100%</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23646530"/>
                  </a:ext>
                </a:extLst>
              </a:tr>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912160"/>
                  </a:ext>
                </a:extLst>
              </a:tr>
            </a:tbl>
          </a:graphicData>
        </a:graphic>
      </p:graphicFrame>
      <p:sp>
        <p:nvSpPr>
          <p:cNvPr id="4" name="Slide Number Placeholder 3">
            <a:extLst>
              <a:ext uri="{FF2B5EF4-FFF2-40B4-BE49-F238E27FC236}">
                <a16:creationId xmlns:a16="http://schemas.microsoft.com/office/drawing/2014/main" id="{4C1DC8EB-0D57-4654-9E7D-473AF5930346}"/>
              </a:ext>
            </a:extLst>
          </p:cNvPr>
          <p:cNvSpPr>
            <a:spLocks noGrp="1"/>
          </p:cNvSpPr>
          <p:nvPr>
            <p:ph type="sldNum" sz="quarter" idx="15"/>
          </p:nvPr>
        </p:nvSpPr>
        <p:spPr/>
        <p:txBody>
          <a:bodyPr/>
          <a:lstStyle/>
          <a:p>
            <a:fld id="{F4D79CB0-9D77-4AD3-AD7E-7AEDD8B1C53B}" type="slidenum">
              <a:rPr lang="en-US" smtClean="0"/>
              <a:pPr/>
              <a:t>25</a:t>
            </a:fld>
            <a:endParaRPr lang="en-US" dirty="0"/>
          </a:p>
        </p:txBody>
      </p:sp>
    </p:spTree>
    <p:extLst>
      <p:ext uri="{BB962C8B-B14F-4D97-AF65-F5344CB8AC3E}">
        <p14:creationId xmlns:p14="http://schemas.microsoft.com/office/powerpoint/2010/main" val="2735165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20E6-4703-43F6-A655-2D198820ED08}"/>
              </a:ext>
            </a:extLst>
          </p:cNvPr>
          <p:cNvSpPr>
            <a:spLocks noGrp="1"/>
          </p:cNvSpPr>
          <p:nvPr>
            <p:ph type="title"/>
          </p:nvPr>
        </p:nvSpPr>
        <p:spPr>
          <a:xfrm>
            <a:off x="457200" y="274638"/>
            <a:ext cx="7467600" cy="639762"/>
          </a:xfrm>
          <a:noFill/>
        </p:spPr>
        <p:txBody>
          <a:bodyPr/>
          <a:lstStyle/>
          <a:p>
            <a:r>
              <a:rPr lang="en-US" b="1" dirty="0"/>
              <a:t>Areas Of Focus</a:t>
            </a:r>
          </a:p>
        </p:txBody>
      </p:sp>
      <p:graphicFrame>
        <p:nvGraphicFramePr>
          <p:cNvPr id="6" name="Content Placeholder 5">
            <a:extLst>
              <a:ext uri="{FF2B5EF4-FFF2-40B4-BE49-F238E27FC236}">
                <a16:creationId xmlns:a16="http://schemas.microsoft.com/office/drawing/2014/main" id="{542833BA-21C0-42ED-99ED-915281F886CE}"/>
              </a:ext>
            </a:extLst>
          </p:cNvPr>
          <p:cNvGraphicFramePr>
            <a:graphicFrameLocks noGrp="1"/>
          </p:cNvGraphicFramePr>
          <p:nvPr>
            <p:ph sz="quarter" idx="1"/>
            <p:extLst>
              <p:ext uri="{D42A27DB-BD31-4B8C-83A1-F6EECF244321}">
                <p14:modId xmlns:p14="http://schemas.microsoft.com/office/powerpoint/2010/main" val="1508708339"/>
              </p:ext>
            </p:extLst>
          </p:nvPr>
        </p:nvGraphicFramePr>
        <p:xfrm>
          <a:off x="457200" y="1165098"/>
          <a:ext cx="7848599" cy="5364480"/>
        </p:xfrm>
        <a:graphic>
          <a:graphicData uri="http://schemas.openxmlformats.org/drawingml/2006/table">
            <a:tbl>
              <a:tblPr firstRow="1" bandRow="1">
                <a:tableStyleId>{5C22544A-7EE6-4342-B048-85BDC9FD1C3A}</a:tableStyleId>
              </a:tblPr>
              <a:tblGrid>
                <a:gridCol w="3844212">
                  <a:extLst>
                    <a:ext uri="{9D8B030D-6E8A-4147-A177-3AD203B41FA5}">
                      <a16:colId xmlns:a16="http://schemas.microsoft.com/office/drawing/2014/main" val="2808418564"/>
                    </a:ext>
                  </a:extLst>
                </a:gridCol>
                <a:gridCol w="2023188">
                  <a:extLst>
                    <a:ext uri="{9D8B030D-6E8A-4147-A177-3AD203B41FA5}">
                      <a16:colId xmlns:a16="http://schemas.microsoft.com/office/drawing/2014/main" val="2740782679"/>
                    </a:ext>
                  </a:extLst>
                </a:gridCol>
                <a:gridCol w="1981199">
                  <a:extLst>
                    <a:ext uri="{9D8B030D-6E8A-4147-A177-3AD203B41FA5}">
                      <a16:colId xmlns:a16="http://schemas.microsoft.com/office/drawing/2014/main" val="1350060895"/>
                    </a:ext>
                  </a:extLst>
                </a:gridCol>
              </a:tblGrid>
              <a:tr h="609600">
                <a:tc>
                  <a:txBody>
                    <a:bodyPr/>
                    <a:lstStyle/>
                    <a:p>
                      <a:endParaRPr lang="en-US" dirty="0"/>
                    </a:p>
                  </a:txBody>
                  <a:tcPr>
                    <a:solidFill>
                      <a:schemeClr val="accent4">
                        <a:lumMod val="60000"/>
                        <a:lumOff val="40000"/>
                      </a:schemeClr>
                    </a:solidFill>
                  </a:tcPr>
                </a:tc>
                <a:tc>
                  <a:txBody>
                    <a:bodyPr/>
                    <a:lstStyle/>
                    <a:p>
                      <a:pPr algn="ctr"/>
                      <a:endParaRPr lang="en-US" dirty="0">
                        <a:solidFill>
                          <a:schemeClr val="tx1"/>
                        </a:solidFill>
                        <a:latin typeface="+mn-lt"/>
                        <a:cs typeface="Arial" panose="020B0604020202020204" pitchFamily="34" charset="0"/>
                      </a:endParaRPr>
                    </a:p>
                    <a:p>
                      <a:pPr algn="ctr"/>
                      <a:endParaRPr lang="en-US" dirty="0">
                        <a:solidFill>
                          <a:schemeClr val="tx1"/>
                        </a:solidFill>
                        <a:latin typeface="+mn-lt"/>
                        <a:cs typeface="Arial" panose="020B0604020202020204" pitchFamily="34" charset="0"/>
                      </a:endParaRPr>
                    </a:p>
                    <a:p>
                      <a:pPr algn="ctr"/>
                      <a:r>
                        <a:rPr lang="en-US" dirty="0">
                          <a:solidFill>
                            <a:schemeClr val="tx1"/>
                          </a:solidFill>
                          <a:latin typeface="+mn-lt"/>
                          <a:cs typeface="Arial" panose="020B0604020202020204" pitchFamily="34" charset="0"/>
                        </a:rPr>
                        <a:t>Management</a:t>
                      </a:r>
                    </a:p>
                  </a:txBody>
                  <a:tcPr>
                    <a:solidFill>
                      <a:schemeClr val="accent4">
                        <a:lumMod val="60000"/>
                        <a:lumOff val="40000"/>
                      </a:schemeClr>
                    </a:solidFill>
                  </a:tcPr>
                </a:tc>
                <a:tc>
                  <a:txBody>
                    <a:bodyPr/>
                    <a:lstStyle/>
                    <a:p>
                      <a:pPr algn="ctr"/>
                      <a:r>
                        <a:rPr lang="en-US" dirty="0">
                          <a:solidFill>
                            <a:schemeClr val="tx1"/>
                          </a:solidFill>
                          <a:latin typeface="+mn-lt"/>
                          <a:cs typeface="Arial" panose="020B0604020202020204" pitchFamily="34" charset="0"/>
                        </a:rPr>
                        <a:t>Those In Charge</a:t>
                      </a:r>
                    </a:p>
                    <a:p>
                      <a:pPr algn="ctr"/>
                      <a:r>
                        <a:rPr lang="en-US" dirty="0">
                          <a:solidFill>
                            <a:schemeClr val="tx1"/>
                          </a:solidFill>
                          <a:latin typeface="+mn-lt"/>
                          <a:cs typeface="Arial" panose="020B0604020202020204" pitchFamily="34" charset="0"/>
                        </a:rPr>
                        <a:t>Of Governance</a:t>
                      </a:r>
                    </a:p>
                  </a:txBody>
                  <a:tcPr>
                    <a:solidFill>
                      <a:schemeClr val="accent4">
                        <a:lumMod val="60000"/>
                        <a:lumOff val="40000"/>
                      </a:schemeClr>
                    </a:solidFill>
                  </a:tcPr>
                </a:tc>
                <a:extLst>
                  <a:ext uri="{0D108BD9-81ED-4DB2-BD59-A6C34878D82A}">
                    <a16:rowId xmlns:a16="http://schemas.microsoft.com/office/drawing/2014/main" val="1346877073"/>
                  </a:ext>
                </a:extLst>
              </a:tr>
              <a:tr h="370840">
                <a:tc>
                  <a:txBody>
                    <a:bodyPr/>
                    <a:lstStyle/>
                    <a:p>
                      <a:r>
                        <a:rPr lang="en-US" dirty="0">
                          <a:latin typeface="Arial" panose="020B0604020202020204" pitchFamily="34" charset="0"/>
                          <a:cs typeface="Arial" panose="020B0604020202020204" pitchFamily="34" charset="0"/>
                        </a:rPr>
                        <a:t>Priorities of our Organization</a:t>
                      </a:r>
                    </a:p>
                  </a:txBody>
                  <a:tcPr/>
                </a:tc>
                <a:tc>
                  <a:txBody>
                    <a:bodyPr/>
                    <a:lstStyle/>
                    <a:p>
                      <a:pPr algn="ctr"/>
                      <a:r>
                        <a:rPr lang="en-US" dirty="0">
                          <a:latin typeface="Arial" panose="020B0604020202020204" pitchFamily="34" charset="0"/>
                          <a:cs typeface="Arial" panose="020B0604020202020204" pitchFamily="34" charset="0"/>
                        </a:rPr>
                        <a:t>-</a:t>
                      </a:r>
                    </a:p>
                  </a:txBody>
                  <a:tcPr/>
                </a:tc>
                <a:tc>
                  <a:txBody>
                    <a:bodyPr/>
                    <a:lstStyle/>
                    <a:p>
                      <a:pPr algn="ctr"/>
                      <a:r>
                        <a:rPr lang="en-US"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580102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Mission of our Team</a:t>
                      </a:r>
                    </a:p>
                  </a:txBody>
                  <a:tcPr/>
                </a:tc>
                <a:tc>
                  <a:txBody>
                    <a:bodyPr/>
                    <a:lstStyle/>
                    <a:p>
                      <a:pPr algn="ctr"/>
                      <a:r>
                        <a:rPr lang="en-US" dirty="0">
                          <a:latin typeface="Arial" panose="020B0604020202020204" pitchFamily="34" charset="0"/>
                          <a:cs typeface="Arial" panose="020B0604020202020204" pitchFamily="34" charset="0"/>
                        </a:rPr>
                        <a:t>20%</a:t>
                      </a:r>
                    </a:p>
                  </a:txBody>
                  <a:tcPr/>
                </a:tc>
                <a:tc>
                  <a:txBody>
                    <a:bodyPr/>
                    <a:lstStyle/>
                    <a:p>
                      <a:pPr algn="ctr"/>
                      <a:r>
                        <a:rPr lang="en-US" dirty="0">
                          <a:latin typeface="Arial" panose="020B0604020202020204" pitchFamily="34" charset="0"/>
                          <a:cs typeface="Arial" panose="020B0604020202020204" pitchFamily="34" charset="0"/>
                        </a:rPr>
                        <a:t>80%</a:t>
                      </a:r>
                    </a:p>
                  </a:txBody>
                  <a:tcPr/>
                </a:tc>
                <a:extLst>
                  <a:ext uri="{0D108BD9-81ED-4DB2-BD59-A6C34878D82A}">
                    <a16:rowId xmlns:a16="http://schemas.microsoft.com/office/drawing/2014/main" val="2745779507"/>
                  </a:ext>
                </a:extLst>
              </a:tr>
              <a:tr h="370840">
                <a:tc>
                  <a:txBody>
                    <a:bodyPr/>
                    <a:lstStyle/>
                    <a:p>
                      <a:r>
                        <a:rPr lang="en-US" dirty="0">
                          <a:latin typeface="Arial" panose="020B0604020202020204" pitchFamily="34" charset="0"/>
                          <a:cs typeface="Arial" panose="020B0604020202020204" pitchFamily="34" charset="0"/>
                        </a:rPr>
                        <a:t>Time, talent and resources</a:t>
                      </a:r>
                    </a:p>
                  </a:txBody>
                  <a:tcPr/>
                </a:tc>
                <a:tc>
                  <a:txBody>
                    <a:bodyPr/>
                    <a:lstStyle/>
                    <a:p>
                      <a:pPr algn="ctr"/>
                      <a:r>
                        <a:rPr lang="en-US" dirty="0">
                          <a:latin typeface="Arial" panose="020B0604020202020204" pitchFamily="34" charset="0"/>
                          <a:cs typeface="Arial" panose="020B0604020202020204" pitchFamily="34" charset="0"/>
                        </a:rPr>
                        <a:t>100%</a:t>
                      </a:r>
                    </a:p>
                  </a:txBody>
                  <a:tcPr/>
                </a:tc>
                <a:tc>
                  <a:txBody>
                    <a:bodyPr/>
                    <a:lstStyle/>
                    <a:p>
                      <a:pPr algn="ctr"/>
                      <a:r>
                        <a:rPr lang="en-US"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3857535571"/>
                  </a:ext>
                </a:extLst>
              </a:tr>
              <a:tr h="370840">
                <a:tc>
                  <a:txBody>
                    <a:bodyPr/>
                    <a:lstStyle/>
                    <a:p>
                      <a:r>
                        <a:rPr lang="en-US" dirty="0">
                          <a:latin typeface="Arial" panose="020B0604020202020204" pitchFamily="34" charset="0"/>
                          <a:cs typeface="Arial" panose="020B0604020202020204" pitchFamily="34" charset="0"/>
                        </a:rPr>
                        <a:t>Retention of employees</a:t>
                      </a:r>
                    </a:p>
                  </a:txBody>
                  <a:tcPr/>
                </a:tc>
                <a:tc>
                  <a:txBody>
                    <a:bodyPr/>
                    <a:lstStyle/>
                    <a:p>
                      <a:pPr algn="ctr"/>
                      <a:r>
                        <a:rPr lang="en-US" dirty="0">
                          <a:latin typeface="Arial" panose="020B0604020202020204" pitchFamily="34" charset="0"/>
                          <a:cs typeface="Arial" panose="020B0604020202020204" pitchFamily="34" charset="0"/>
                        </a:rPr>
                        <a:t>75%</a:t>
                      </a:r>
                    </a:p>
                  </a:txBody>
                  <a:tcPr/>
                </a:tc>
                <a:tc>
                  <a:txBody>
                    <a:bodyPr/>
                    <a:lstStyle/>
                    <a:p>
                      <a:pPr algn="ctr"/>
                      <a:r>
                        <a:rPr lang="en-US"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1797461604"/>
                  </a:ext>
                </a:extLst>
              </a:tr>
              <a:tr h="370840">
                <a:tc>
                  <a:txBody>
                    <a:bodyPr/>
                    <a:lstStyle/>
                    <a:p>
                      <a:r>
                        <a:rPr lang="en-US" dirty="0">
                          <a:latin typeface="Arial" panose="020B0604020202020204" pitchFamily="34" charset="0"/>
                          <a:cs typeface="Arial" panose="020B0604020202020204" pitchFamily="34" charset="0"/>
                        </a:rPr>
                        <a:t>Strength of Internal Controls</a:t>
                      </a:r>
                    </a:p>
                  </a:txBody>
                  <a:tcPr/>
                </a:tc>
                <a:tc>
                  <a:txBody>
                    <a:bodyPr/>
                    <a:lstStyle/>
                    <a:p>
                      <a:pPr algn="ctr"/>
                      <a:r>
                        <a:rPr lang="en-US" dirty="0">
                          <a:latin typeface="Arial" panose="020B0604020202020204" pitchFamily="34" charset="0"/>
                          <a:cs typeface="Arial" panose="020B0604020202020204" pitchFamily="34" charset="0"/>
                        </a:rPr>
                        <a:t>50%</a:t>
                      </a:r>
                    </a:p>
                  </a:txBody>
                  <a:tcPr/>
                </a:tc>
                <a:tc>
                  <a:txBody>
                    <a:bodyPr/>
                    <a:lstStyle/>
                    <a:p>
                      <a:pPr algn="ctr"/>
                      <a:r>
                        <a:rPr lang="en-US"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val="1520408862"/>
                  </a:ext>
                </a:extLst>
              </a:tr>
              <a:tr h="370840">
                <a:tc>
                  <a:txBody>
                    <a:bodyPr/>
                    <a:lstStyle/>
                    <a:p>
                      <a:r>
                        <a:rPr lang="en-US" dirty="0">
                          <a:latin typeface="Arial" panose="020B0604020202020204" pitchFamily="34" charset="0"/>
                          <a:cs typeface="Arial" panose="020B0604020202020204" pitchFamily="34" charset="0"/>
                        </a:rPr>
                        <a:t>Concern with quality of information</a:t>
                      </a:r>
                    </a:p>
                  </a:txBody>
                  <a:tcPr/>
                </a:tc>
                <a:tc>
                  <a:txBody>
                    <a:bodyPr/>
                    <a:lstStyle/>
                    <a:p>
                      <a:pPr algn="ctr"/>
                      <a:r>
                        <a:rPr lang="en-US" dirty="0">
                          <a:latin typeface="Arial" panose="020B0604020202020204" pitchFamily="34" charset="0"/>
                          <a:cs typeface="Arial" panose="020B0604020202020204" pitchFamily="34" charset="0"/>
                        </a:rPr>
                        <a:t>50%</a:t>
                      </a:r>
                    </a:p>
                  </a:txBody>
                  <a:tcPr/>
                </a:tc>
                <a:tc>
                  <a:txBody>
                    <a:bodyPr/>
                    <a:lstStyle/>
                    <a:p>
                      <a:pPr algn="ctr"/>
                      <a:r>
                        <a:rPr lang="en-US" dirty="0">
                          <a:latin typeface="Arial" panose="020B0604020202020204" pitchFamily="34" charset="0"/>
                          <a:cs typeface="Arial" panose="020B0604020202020204" pitchFamily="34" charset="0"/>
                        </a:rPr>
                        <a:t>50%</a:t>
                      </a:r>
                    </a:p>
                  </a:txBody>
                  <a:tcPr/>
                </a:tc>
                <a:extLst>
                  <a:ext uri="{0D108BD9-81ED-4DB2-BD59-A6C34878D82A}">
                    <a16:rowId xmlns:a16="http://schemas.microsoft.com/office/drawing/2014/main" val="2899156175"/>
                  </a:ext>
                </a:extLst>
              </a:tr>
              <a:tr h="370840">
                <a:tc>
                  <a:txBody>
                    <a:bodyPr/>
                    <a:lstStyle/>
                    <a:p>
                      <a:r>
                        <a:rPr lang="en-US" dirty="0">
                          <a:latin typeface="Arial" panose="020B0604020202020204" pitchFamily="34" charset="0"/>
                          <a:cs typeface="Arial" panose="020B0604020202020204" pitchFamily="34" charset="0"/>
                        </a:rPr>
                        <a:t>Strategic Plan</a:t>
                      </a:r>
                    </a:p>
                  </a:txBody>
                  <a:tcPr/>
                </a:tc>
                <a:tc>
                  <a:txBody>
                    <a:bodyPr/>
                    <a:lstStyle/>
                    <a:p>
                      <a:pPr algn="ctr"/>
                      <a:r>
                        <a:rPr lang="en-US" dirty="0">
                          <a:latin typeface="Arial" panose="020B0604020202020204" pitchFamily="34" charset="0"/>
                          <a:cs typeface="Arial" panose="020B0604020202020204" pitchFamily="34" charset="0"/>
                        </a:rPr>
                        <a:t>30%</a:t>
                      </a:r>
                    </a:p>
                  </a:txBody>
                  <a:tcPr/>
                </a:tc>
                <a:tc>
                  <a:txBody>
                    <a:bodyPr/>
                    <a:lstStyle/>
                    <a:p>
                      <a:pPr algn="ctr"/>
                      <a:r>
                        <a:rPr lang="en-US" dirty="0">
                          <a:latin typeface="Arial" panose="020B0604020202020204" pitchFamily="34" charset="0"/>
                          <a:cs typeface="Arial" panose="020B0604020202020204" pitchFamily="34" charset="0"/>
                        </a:rPr>
                        <a:t>70%</a:t>
                      </a:r>
                    </a:p>
                  </a:txBody>
                  <a:tcPr/>
                </a:tc>
                <a:extLst>
                  <a:ext uri="{0D108BD9-81ED-4DB2-BD59-A6C34878D82A}">
                    <a16:rowId xmlns:a16="http://schemas.microsoft.com/office/drawing/2014/main" val="1018773273"/>
                  </a:ext>
                </a:extLst>
              </a:tr>
              <a:tr h="370840">
                <a:tc>
                  <a:txBody>
                    <a:bodyPr/>
                    <a:lstStyle/>
                    <a:p>
                      <a:r>
                        <a:rPr lang="en-US" dirty="0">
                          <a:latin typeface="Arial" panose="020B0604020202020204" pitchFamily="34" charset="0"/>
                          <a:cs typeface="Arial" panose="020B0604020202020204" pitchFamily="34" charset="0"/>
                        </a:rPr>
                        <a:t>Risk Assessment</a:t>
                      </a:r>
                    </a:p>
                  </a:txBody>
                  <a:tcPr>
                    <a:solidFill>
                      <a:schemeClr val="accent1">
                        <a:lumMod val="20000"/>
                        <a:lumOff val="80000"/>
                      </a:schemeClr>
                    </a:solidFill>
                  </a:tcPr>
                </a:tc>
                <a:tc>
                  <a:txBody>
                    <a:bodyPr/>
                    <a:lstStyle/>
                    <a:p>
                      <a:pPr algn="ctr"/>
                      <a:r>
                        <a:rPr lang="en-US" dirty="0">
                          <a:latin typeface="Arial" panose="020B0604020202020204" pitchFamily="34" charset="0"/>
                          <a:cs typeface="Arial" panose="020B0604020202020204" pitchFamily="34" charset="0"/>
                        </a:rPr>
                        <a:t>70%</a:t>
                      </a:r>
                    </a:p>
                  </a:txBody>
                  <a:tcPr/>
                </a:tc>
                <a:tc>
                  <a:txBody>
                    <a:bodyPr/>
                    <a:lstStyle/>
                    <a:p>
                      <a:pPr algn="ctr"/>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2472696497"/>
                  </a:ext>
                </a:extLst>
              </a:tr>
              <a:tr h="370840">
                <a:tc>
                  <a:txBody>
                    <a:bodyPr/>
                    <a:lstStyle/>
                    <a:p>
                      <a:r>
                        <a:rPr lang="en-US" dirty="0">
                          <a:latin typeface="Arial" panose="020B0604020202020204" pitchFamily="34" charset="0"/>
                          <a:cs typeface="Arial" panose="020B0604020202020204" pitchFamily="34" charset="0"/>
                        </a:rPr>
                        <a:t>Policies and Procedures</a:t>
                      </a:r>
                    </a:p>
                  </a:txBody>
                  <a:tcPr/>
                </a:tc>
                <a:tc>
                  <a:txBody>
                    <a:bodyPr/>
                    <a:lstStyle/>
                    <a:p>
                      <a:pPr algn="ctr"/>
                      <a:r>
                        <a:rPr lang="en-US" dirty="0">
                          <a:latin typeface="Arial" panose="020B0604020202020204" pitchFamily="34" charset="0"/>
                          <a:cs typeface="Arial" panose="020B0604020202020204" pitchFamily="34" charset="0"/>
                        </a:rPr>
                        <a:t>70%</a:t>
                      </a:r>
                    </a:p>
                  </a:txBody>
                  <a:tcPr/>
                </a:tc>
                <a:tc>
                  <a:txBody>
                    <a:bodyPr/>
                    <a:lstStyle/>
                    <a:p>
                      <a:pPr algn="ctr"/>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396999985"/>
                  </a:ext>
                </a:extLst>
              </a:tr>
              <a:tr h="370840">
                <a:tc>
                  <a:txBody>
                    <a:bodyPr/>
                    <a:lstStyle/>
                    <a:p>
                      <a:r>
                        <a:rPr lang="en-US" dirty="0">
                          <a:latin typeface="Arial" panose="020B0604020202020204" pitchFamily="34" charset="0"/>
                          <a:cs typeface="Arial" panose="020B0604020202020204" pitchFamily="34" charset="0"/>
                        </a:rPr>
                        <a:t>Tone at the Top</a:t>
                      </a:r>
                    </a:p>
                  </a:txBody>
                  <a:tcPr/>
                </a:tc>
                <a:tc>
                  <a:txBody>
                    <a:bodyPr/>
                    <a:lstStyle/>
                    <a:p>
                      <a:pPr algn="ctr"/>
                      <a:r>
                        <a:rPr lang="en-US" dirty="0">
                          <a:latin typeface="Arial" panose="020B0604020202020204" pitchFamily="34" charset="0"/>
                          <a:cs typeface="Arial" panose="020B0604020202020204" pitchFamily="34" charset="0"/>
                        </a:rPr>
                        <a:t>70%</a:t>
                      </a:r>
                    </a:p>
                  </a:txBody>
                  <a:tcPr/>
                </a:tc>
                <a:tc>
                  <a:txBody>
                    <a:bodyPr/>
                    <a:lstStyle/>
                    <a:p>
                      <a:pPr algn="ctr"/>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2779746251"/>
                  </a:ext>
                </a:extLst>
              </a:tr>
              <a:tr h="370840">
                <a:tc>
                  <a:txBody>
                    <a:bodyPr/>
                    <a:lstStyle/>
                    <a:p>
                      <a:r>
                        <a:rPr lang="en-US" dirty="0">
                          <a:latin typeface="Arial" panose="020B0604020202020204" pitchFamily="34" charset="0"/>
                          <a:cs typeface="Arial" panose="020B0604020202020204" pitchFamily="34" charset="0"/>
                        </a:rPr>
                        <a:t>Qualitative/Quantitative Results</a:t>
                      </a:r>
                    </a:p>
                  </a:txBody>
                  <a:tcPr/>
                </a:tc>
                <a:tc>
                  <a:txBody>
                    <a:bodyPr/>
                    <a:lstStyle/>
                    <a:p>
                      <a:pPr algn="ctr"/>
                      <a:r>
                        <a:rPr lang="en-US" dirty="0">
                          <a:latin typeface="Arial" panose="020B0604020202020204" pitchFamily="34" charset="0"/>
                          <a:cs typeface="Arial" panose="020B0604020202020204" pitchFamily="34" charset="0"/>
                        </a:rPr>
                        <a:t>70%</a:t>
                      </a:r>
                    </a:p>
                  </a:txBody>
                  <a:tcPr/>
                </a:tc>
                <a:tc>
                  <a:txBody>
                    <a:bodyPr/>
                    <a:lstStyle/>
                    <a:p>
                      <a:pPr algn="ctr"/>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1119827601"/>
                  </a:ext>
                </a:extLst>
              </a:tr>
              <a:tr h="370840">
                <a:tc>
                  <a:txBody>
                    <a:bodyPr/>
                    <a:lstStyle/>
                    <a:p>
                      <a:r>
                        <a:rPr lang="en-US"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Commitment to Competence</a:t>
                      </a:r>
                    </a:p>
                  </a:txBody>
                  <a:tcPr/>
                </a:tc>
                <a:tc>
                  <a:txBody>
                    <a:bodyPr/>
                    <a:lstStyle/>
                    <a:p>
                      <a:pPr algn="ctr"/>
                      <a:r>
                        <a:rPr lang="en-US" dirty="0">
                          <a:solidFill>
                            <a:schemeClr val="tx1"/>
                          </a:solidFill>
                          <a:latin typeface="Arial" panose="020B0604020202020204" pitchFamily="34" charset="0"/>
                          <a:cs typeface="Arial" panose="020B0604020202020204" pitchFamily="34" charset="0"/>
                        </a:rPr>
                        <a:t>70%</a:t>
                      </a:r>
                    </a:p>
                  </a:txBody>
                  <a:tcPr/>
                </a:tc>
                <a:tc>
                  <a:txBody>
                    <a:bodyPr/>
                    <a:lstStyle/>
                    <a:p>
                      <a:pPr algn="ctr"/>
                      <a:r>
                        <a:rPr lang="en-US" dirty="0">
                          <a:latin typeface="Arial" panose="020B0604020202020204" pitchFamily="34" charset="0"/>
                          <a:cs typeface="Arial" panose="020B0604020202020204" pitchFamily="34" charset="0"/>
                        </a:rPr>
                        <a:t>30%</a:t>
                      </a:r>
                    </a:p>
                  </a:txBody>
                  <a:tcPr/>
                </a:tc>
                <a:extLst>
                  <a:ext uri="{0D108BD9-81ED-4DB2-BD59-A6C34878D82A}">
                    <a16:rowId xmlns:a16="http://schemas.microsoft.com/office/drawing/2014/main" val="1397179874"/>
                  </a:ext>
                </a:extLst>
              </a:tr>
            </a:tbl>
          </a:graphicData>
        </a:graphic>
      </p:graphicFrame>
      <p:sp>
        <p:nvSpPr>
          <p:cNvPr id="4" name="Slide Number Placeholder 3">
            <a:extLst>
              <a:ext uri="{FF2B5EF4-FFF2-40B4-BE49-F238E27FC236}">
                <a16:creationId xmlns:a16="http://schemas.microsoft.com/office/drawing/2014/main" id="{428E943D-3277-4EB6-A664-9F02F8F8EBEA}"/>
              </a:ext>
            </a:extLst>
          </p:cNvPr>
          <p:cNvSpPr>
            <a:spLocks noGrp="1"/>
          </p:cNvSpPr>
          <p:nvPr>
            <p:ph type="sldNum" sz="quarter" idx="15"/>
          </p:nvPr>
        </p:nvSpPr>
        <p:spPr/>
        <p:txBody>
          <a:bodyPr/>
          <a:lstStyle/>
          <a:p>
            <a:fld id="{F4D79CB0-9D77-4AD3-AD7E-7AEDD8B1C53B}" type="slidenum">
              <a:rPr lang="en-US" smtClean="0"/>
              <a:pPr/>
              <a:t>26</a:t>
            </a:fld>
            <a:endParaRPr lang="en-US" dirty="0"/>
          </a:p>
        </p:txBody>
      </p:sp>
    </p:spTree>
    <p:extLst>
      <p:ext uri="{BB962C8B-B14F-4D97-AF65-F5344CB8AC3E}">
        <p14:creationId xmlns:p14="http://schemas.microsoft.com/office/powerpoint/2010/main" val="169437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84B6-A7BD-4D40-B5EF-5DBA18A04B98}"/>
              </a:ext>
            </a:extLst>
          </p:cNvPr>
          <p:cNvSpPr>
            <a:spLocks noGrp="1"/>
          </p:cNvSpPr>
          <p:nvPr>
            <p:ph type="title"/>
          </p:nvPr>
        </p:nvSpPr>
        <p:spPr>
          <a:xfrm>
            <a:off x="457200" y="274638"/>
            <a:ext cx="7467600" cy="715962"/>
          </a:xfrm>
        </p:spPr>
        <p:txBody>
          <a:bodyPr>
            <a:normAutofit/>
          </a:bodyPr>
          <a:lstStyle/>
          <a:p>
            <a:r>
              <a:rPr lang="en-US" sz="3200" b="1" dirty="0"/>
              <a:t>QQQs</a:t>
            </a:r>
          </a:p>
        </p:txBody>
      </p:sp>
      <p:sp>
        <p:nvSpPr>
          <p:cNvPr id="3" name="Content Placeholder 2">
            <a:extLst>
              <a:ext uri="{FF2B5EF4-FFF2-40B4-BE49-F238E27FC236}">
                <a16:creationId xmlns:a16="http://schemas.microsoft.com/office/drawing/2014/main" id="{B84D21B9-3E91-4C83-8B29-9FC4CE223FE4}"/>
              </a:ext>
            </a:extLst>
          </p:cNvPr>
          <p:cNvSpPr>
            <a:spLocks noGrp="1"/>
          </p:cNvSpPr>
          <p:nvPr>
            <p:ph sz="quarter" idx="1"/>
          </p:nvPr>
        </p:nvSpPr>
        <p:spPr>
          <a:xfrm>
            <a:off x="457200" y="1405154"/>
            <a:ext cx="7467600" cy="4873752"/>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Do you have a handle on crucial transaction cycles and risks?</a:t>
            </a: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Do you have an overall knowledge of the condition of your organization’s operating strengths and weaknesses?</a:t>
            </a:r>
          </a:p>
          <a:p>
            <a:pPr marL="0" indent="0">
              <a:buNone/>
            </a:pPr>
            <a:endParaRPr lang="en-US" b="1" dirty="0">
              <a:solidFill>
                <a:srgbClr val="C00000"/>
              </a:solidFill>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What are the constraints holding you back?</a:t>
            </a:r>
          </a:p>
        </p:txBody>
      </p:sp>
      <p:sp>
        <p:nvSpPr>
          <p:cNvPr id="4" name="Slide Number Placeholder 3">
            <a:extLst>
              <a:ext uri="{FF2B5EF4-FFF2-40B4-BE49-F238E27FC236}">
                <a16:creationId xmlns:a16="http://schemas.microsoft.com/office/drawing/2014/main" id="{F1BCD2B1-87B1-48FC-AECD-364C2F0AFF59}"/>
              </a:ext>
            </a:extLst>
          </p:cNvPr>
          <p:cNvSpPr>
            <a:spLocks noGrp="1"/>
          </p:cNvSpPr>
          <p:nvPr>
            <p:ph type="sldNum" sz="quarter" idx="15"/>
          </p:nvPr>
        </p:nvSpPr>
        <p:spPr/>
        <p:txBody>
          <a:bodyPr/>
          <a:lstStyle/>
          <a:p>
            <a:fld id="{F4D79CB0-9D77-4AD3-AD7E-7AEDD8B1C53B}" type="slidenum">
              <a:rPr lang="en-US" smtClean="0"/>
              <a:pPr/>
              <a:t>27</a:t>
            </a:fld>
            <a:endParaRPr lang="en-US" dirty="0"/>
          </a:p>
        </p:txBody>
      </p:sp>
      <p:pic>
        <p:nvPicPr>
          <p:cNvPr id="5" name="Picture 4">
            <a:extLst>
              <a:ext uri="{FF2B5EF4-FFF2-40B4-BE49-F238E27FC236}">
                <a16:creationId xmlns:a16="http://schemas.microsoft.com/office/drawing/2014/main" id="{9A140E0C-FE8F-4CA1-8280-B53A668859A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3600" y="3962400"/>
            <a:ext cx="3473450" cy="1230283"/>
          </a:xfrm>
          <a:prstGeom prst="rect">
            <a:avLst/>
          </a:prstGeom>
        </p:spPr>
      </p:pic>
    </p:spTree>
    <p:extLst>
      <p:ext uri="{BB962C8B-B14F-4D97-AF65-F5344CB8AC3E}">
        <p14:creationId xmlns:p14="http://schemas.microsoft.com/office/powerpoint/2010/main" val="4045081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EFABD3-2C95-41AB-8F53-925144522C9C}"/>
              </a:ext>
            </a:extLst>
          </p:cNvPr>
          <p:cNvSpPr>
            <a:spLocks noGrp="1"/>
          </p:cNvSpPr>
          <p:nvPr>
            <p:ph sz="quarter" idx="1"/>
          </p:nvPr>
        </p:nvSpPr>
        <p:spPr>
          <a:xfrm>
            <a:off x="838200" y="3862972"/>
            <a:ext cx="7467600" cy="2614028"/>
          </a:xfrm>
        </p:spPr>
        <p:txBody>
          <a:bodyPr/>
          <a:lstStyle/>
          <a:p>
            <a:pPr marL="0" indent="0">
              <a:buNone/>
            </a:pPr>
            <a:r>
              <a:rPr lang="en-US" dirty="0">
                <a:latin typeface="Arial" panose="020B0604020202020204" pitchFamily="34" charset="0"/>
                <a:cs typeface="Arial" panose="020B0604020202020204" pitchFamily="34" charset="0"/>
              </a:rPr>
              <a:t>What is the most important thing I can contribute?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needs to be done?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Are we really taking the best actions based on the purpose of our organization?</a:t>
            </a:r>
          </a:p>
        </p:txBody>
      </p:sp>
      <p:sp>
        <p:nvSpPr>
          <p:cNvPr id="4" name="Slide Number Placeholder 3">
            <a:extLst>
              <a:ext uri="{FF2B5EF4-FFF2-40B4-BE49-F238E27FC236}">
                <a16:creationId xmlns:a16="http://schemas.microsoft.com/office/drawing/2014/main" id="{83916104-8814-4F8D-A045-BF4E1FE9D919}"/>
              </a:ext>
            </a:extLst>
          </p:cNvPr>
          <p:cNvSpPr>
            <a:spLocks noGrp="1"/>
          </p:cNvSpPr>
          <p:nvPr>
            <p:ph type="sldNum" sz="quarter" idx="15"/>
          </p:nvPr>
        </p:nvSpPr>
        <p:spPr/>
        <p:txBody>
          <a:bodyPr/>
          <a:lstStyle/>
          <a:p>
            <a:fld id="{F4D79CB0-9D77-4AD3-AD7E-7AEDD8B1C53B}" type="slidenum">
              <a:rPr lang="en-US" smtClean="0"/>
              <a:pPr/>
              <a:t>28</a:t>
            </a:fld>
            <a:endParaRPr lang="en-US" dirty="0"/>
          </a:p>
        </p:txBody>
      </p:sp>
      <p:pic>
        <p:nvPicPr>
          <p:cNvPr id="6" name="Picture 5">
            <a:extLst>
              <a:ext uri="{FF2B5EF4-FFF2-40B4-BE49-F238E27FC236}">
                <a16:creationId xmlns:a16="http://schemas.microsoft.com/office/drawing/2014/main" id="{8D5ED4C6-703D-4FE7-B699-D3B63C9131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04800"/>
            <a:ext cx="6019800" cy="3634372"/>
          </a:xfrm>
          <a:prstGeom prst="rect">
            <a:avLst/>
          </a:prstGeom>
        </p:spPr>
      </p:pic>
      <p:sp>
        <p:nvSpPr>
          <p:cNvPr id="7" name="TextBox 6">
            <a:extLst>
              <a:ext uri="{FF2B5EF4-FFF2-40B4-BE49-F238E27FC236}">
                <a16:creationId xmlns:a16="http://schemas.microsoft.com/office/drawing/2014/main" id="{B16A5678-6B57-4E8A-8EB9-0788E3896402}"/>
              </a:ext>
            </a:extLst>
          </p:cNvPr>
          <p:cNvSpPr txBox="1"/>
          <p:nvPr/>
        </p:nvSpPr>
        <p:spPr>
          <a:xfrm rot="20646106">
            <a:off x="2244008" y="1265826"/>
            <a:ext cx="1517577" cy="461665"/>
          </a:xfrm>
          <a:prstGeom prst="rect">
            <a:avLst/>
          </a:prstGeom>
          <a:noFill/>
        </p:spPr>
        <p:txBody>
          <a:bodyPr wrap="square" rtlCol="0">
            <a:spAutoFit/>
          </a:bodyPr>
          <a:lstStyle/>
          <a:p>
            <a:pPr algn="ctr"/>
            <a:r>
              <a:rPr lang="en-US" sz="1200" b="1" dirty="0"/>
              <a:t>The Effective Executive</a:t>
            </a:r>
          </a:p>
        </p:txBody>
      </p:sp>
      <p:sp>
        <p:nvSpPr>
          <p:cNvPr id="8" name="TextBox 7">
            <a:extLst>
              <a:ext uri="{FF2B5EF4-FFF2-40B4-BE49-F238E27FC236}">
                <a16:creationId xmlns:a16="http://schemas.microsoft.com/office/drawing/2014/main" id="{54BB53E6-6445-4A1B-8169-550BDFC512B7}"/>
              </a:ext>
            </a:extLst>
          </p:cNvPr>
          <p:cNvSpPr txBox="1"/>
          <p:nvPr/>
        </p:nvSpPr>
        <p:spPr>
          <a:xfrm>
            <a:off x="4280339" y="676557"/>
            <a:ext cx="3221420" cy="923330"/>
          </a:xfrm>
          <a:prstGeom prst="rect">
            <a:avLst/>
          </a:prstGeom>
          <a:noFill/>
        </p:spPr>
        <p:txBody>
          <a:bodyPr wrap="square" rtlCol="0">
            <a:spAutoFit/>
          </a:bodyPr>
          <a:lstStyle/>
          <a:p>
            <a:pPr algn="ctr"/>
            <a:r>
              <a:rPr lang="en-US" b="1" i="1" dirty="0"/>
              <a:t>The Effective Executive</a:t>
            </a:r>
          </a:p>
          <a:p>
            <a:pPr algn="ctr"/>
            <a:r>
              <a:rPr lang="en-US" b="1" i="1" dirty="0"/>
              <a:t> </a:t>
            </a:r>
            <a:r>
              <a:rPr lang="en-US" b="1" dirty="0"/>
              <a:t>by </a:t>
            </a:r>
          </a:p>
          <a:p>
            <a:pPr algn="ctr"/>
            <a:r>
              <a:rPr lang="en-US" b="1" dirty="0"/>
              <a:t>Peter Drucker</a:t>
            </a:r>
          </a:p>
        </p:txBody>
      </p:sp>
    </p:spTree>
    <p:extLst>
      <p:ext uri="{BB962C8B-B14F-4D97-AF65-F5344CB8AC3E}">
        <p14:creationId xmlns:p14="http://schemas.microsoft.com/office/powerpoint/2010/main" val="2666306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0297-2A29-4C60-992F-6A501AC25B1F}"/>
              </a:ext>
            </a:extLst>
          </p:cNvPr>
          <p:cNvSpPr>
            <a:spLocks noGrp="1"/>
          </p:cNvSpPr>
          <p:nvPr>
            <p:ph type="title"/>
          </p:nvPr>
        </p:nvSpPr>
        <p:spPr>
          <a:xfrm>
            <a:off x="457200" y="274638"/>
            <a:ext cx="7467600" cy="715962"/>
          </a:xfrm>
        </p:spPr>
        <p:txBody>
          <a:bodyPr/>
          <a:lstStyle/>
          <a:p>
            <a:r>
              <a:rPr lang="en-US" b="1" dirty="0">
                <a:solidFill>
                  <a:schemeClr val="tx1"/>
                </a:solidFill>
              </a:rPr>
              <a:t>Non Regular </a:t>
            </a:r>
            <a:r>
              <a:rPr lang="en-US" b="1" dirty="0"/>
              <a:t>Agenda Items</a:t>
            </a:r>
          </a:p>
        </p:txBody>
      </p:sp>
      <p:sp>
        <p:nvSpPr>
          <p:cNvPr id="3" name="Content Placeholder 2">
            <a:extLst>
              <a:ext uri="{FF2B5EF4-FFF2-40B4-BE49-F238E27FC236}">
                <a16:creationId xmlns:a16="http://schemas.microsoft.com/office/drawing/2014/main" id="{8C62B9F8-A107-4B0D-B864-3721C3A3B328}"/>
              </a:ext>
            </a:extLst>
          </p:cNvPr>
          <p:cNvSpPr>
            <a:spLocks noGrp="1"/>
          </p:cNvSpPr>
          <p:nvPr>
            <p:ph sz="quarter" idx="1"/>
          </p:nvPr>
        </p:nvSpPr>
        <p:spPr>
          <a:xfrm>
            <a:off x="457200" y="1295399"/>
            <a:ext cx="7467600" cy="4733413"/>
          </a:xfrm>
        </p:spPr>
        <p:txBody>
          <a:bodyPr/>
          <a:lstStyle/>
          <a:p>
            <a:r>
              <a:rPr lang="en-US" dirty="0">
                <a:latin typeface="Arial" panose="020B0604020202020204" pitchFamily="34" charset="0"/>
                <a:cs typeface="Arial" panose="020B0604020202020204" pitchFamily="34" charset="0"/>
              </a:rPr>
              <a:t>Strategic Plan status accomplishments</a:t>
            </a:r>
          </a:p>
          <a:p>
            <a:r>
              <a:rPr lang="en-US" dirty="0">
                <a:latin typeface="Arial" panose="020B0604020202020204" pitchFamily="34" charset="0"/>
                <a:cs typeface="Arial" panose="020B0604020202020204" pitchFamily="34" charset="0"/>
              </a:rPr>
              <a:t>Gains to the organization</a:t>
            </a:r>
          </a:p>
          <a:p>
            <a:r>
              <a:rPr lang="en-US" dirty="0">
                <a:latin typeface="Arial" panose="020B0604020202020204" pitchFamily="34" charset="0"/>
                <a:cs typeface="Arial" panose="020B0604020202020204" pitchFamily="34" charset="0"/>
              </a:rPr>
              <a:t>Risk management on every agenda</a:t>
            </a:r>
          </a:p>
          <a:p>
            <a:r>
              <a:rPr lang="en-US" dirty="0">
                <a:latin typeface="Arial" panose="020B0604020202020204" pitchFamily="34" charset="0"/>
                <a:cs typeface="Arial" panose="020B0604020202020204" pitchFamily="34" charset="0"/>
              </a:rPr>
              <a:t>Link agenda items to goals</a:t>
            </a:r>
          </a:p>
          <a:p>
            <a:r>
              <a:rPr lang="en-US" dirty="0">
                <a:latin typeface="Arial" panose="020B0604020202020204" pitchFamily="34" charset="0"/>
                <a:cs typeface="Arial" panose="020B0604020202020204" pitchFamily="34" charset="0"/>
              </a:rPr>
              <a:t>Follow up on previous action items</a:t>
            </a:r>
          </a:p>
          <a:p>
            <a:r>
              <a:rPr lang="en-US" dirty="0">
                <a:latin typeface="Arial" panose="020B0604020202020204" pitchFamily="34" charset="0"/>
                <a:cs typeface="Arial" panose="020B0604020202020204" pitchFamily="34" charset="0"/>
              </a:rPr>
              <a:t>Pareto principle</a:t>
            </a:r>
          </a:p>
          <a:p>
            <a:r>
              <a:rPr lang="en-US" dirty="0">
                <a:latin typeface="Arial" panose="020B0604020202020204" pitchFamily="34" charset="0"/>
                <a:cs typeface="Arial" panose="020B0604020202020204" pitchFamily="34" charset="0"/>
              </a:rPr>
              <a:t>Consent agenda</a:t>
            </a:r>
          </a:p>
          <a:p>
            <a:pPr marL="0" indent="0">
              <a:buNone/>
            </a:pPr>
            <a:r>
              <a:rPr lang="en-US" dirty="0">
                <a:latin typeface="Arial" panose="020B0604020202020204" pitchFamily="34" charset="0"/>
                <a:cs typeface="Arial" panose="020B0604020202020204" pitchFamily="34" charset="0"/>
              </a:rPr>
              <a:t>	</a:t>
            </a:r>
          </a:p>
          <a:p>
            <a:pPr marL="0" indent="0" algn="ctr">
              <a:buNone/>
            </a:pPr>
            <a:r>
              <a:rPr lang="en-US" sz="6600" dirty="0">
                <a:solidFill>
                  <a:schemeClr val="accent1">
                    <a:lumMod val="75000"/>
                  </a:schemeClr>
                </a:solidFill>
                <a:latin typeface="Dutch 801 Roman" panose="02020603060505020304" pitchFamily="18" charset="0"/>
                <a:cs typeface="Arial" panose="020B0604020202020204" pitchFamily="34" charset="0"/>
              </a:rPr>
              <a:t>agenda</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881B6F0-620F-439C-909B-CA6D945F7FA1}"/>
              </a:ext>
            </a:extLst>
          </p:cNvPr>
          <p:cNvSpPr>
            <a:spLocks noGrp="1"/>
          </p:cNvSpPr>
          <p:nvPr>
            <p:ph type="sldNum" sz="quarter" idx="15"/>
          </p:nvPr>
        </p:nvSpPr>
        <p:spPr/>
        <p:txBody>
          <a:bodyPr/>
          <a:lstStyle/>
          <a:p>
            <a:fld id="{F4D79CB0-9D77-4AD3-AD7E-7AEDD8B1C53B}" type="slidenum">
              <a:rPr lang="en-US" smtClean="0"/>
              <a:pPr/>
              <a:t>29</a:t>
            </a:fld>
            <a:endParaRPr lang="en-US" dirty="0"/>
          </a:p>
        </p:txBody>
      </p:sp>
    </p:spTree>
    <p:extLst>
      <p:ext uri="{BB962C8B-B14F-4D97-AF65-F5344CB8AC3E}">
        <p14:creationId xmlns:p14="http://schemas.microsoft.com/office/powerpoint/2010/main" val="88216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113"/>
            <a:ext cx="7467600" cy="411162"/>
          </a:xfrm>
        </p:spPr>
        <p:txBody>
          <a:bodyPr>
            <a:normAutofit fontScale="90000"/>
          </a:bodyPr>
          <a:lstStyle/>
          <a:p>
            <a:br>
              <a:rPr lang="en-US" b="1" dirty="0"/>
            </a:br>
            <a:br>
              <a:rPr lang="en-US" b="1" dirty="0"/>
            </a:br>
            <a:br>
              <a:rPr lang="en-US" b="1" dirty="0"/>
            </a:br>
            <a:br>
              <a:rPr lang="en-US" b="1" dirty="0"/>
            </a:br>
            <a:br>
              <a:rPr lang="en-US" b="1" dirty="0"/>
            </a:br>
            <a:br>
              <a:rPr lang="en-US" b="1" dirty="0"/>
            </a:br>
            <a:r>
              <a:rPr lang="en-US" sz="3600" b="1" dirty="0">
                <a:solidFill>
                  <a:schemeClr val="tx1">
                    <a:lumMod val="65000"/>
                    <a:lumOff val="35000"/>
                  </a:schemeClr>
                </a:solidFill>
              </a:rPr>
              <a:t>53-8-25.1</a:t>
            </a:r>
            <a:r>
              <a:rPr lang="en-US" sz="3600" b="1" dirty="0"/>
              <a:t> Duties of Directors</a:t>
            </a:r>
          </a:p>
        </p:txBody>
      </p:sp>
      <p:sp>
        <p:nvSpPr>
          <p:cNvPr id="3" name="Content Placeholder 2"/>
          <p:cNvSpPr>
            <a:spLocks noGrp="1"/>
          </p:cNvSpPr>
          <p:nvPr>
            <p:ph sz="quarter" idx="1"/>
          </p:nvPr>
        </p:nvSpPr>
        <p:spPr>
          <a:xfrm>
            <a:off x="457200" y="990600"/>
            <a:ext cx="7924800" cy="5715000"/>
          </a:xfrm>
        </p:spPr>
        <p:txBody>
          <a:bodyPr>
            <a:normAutofit fontScale="85000" lnSpcReduction="10000"/>
          </a:bodyPr>
          <a:lstStyle/>
          <a:p>
            <a:pPr marL="0" indent="0">
              <a:buClr>
                <a:schemeClr val="accent4"/>
              </a:buClr>
              <a:buSzPct val="100000"/>
              <a:buNone/>
            </a:pPr>
            <a:r>
              <a:rPr lang="en-US" sz="2000" dirty="0">
                <a:latin typeface="Arial" pitchFamily="34" charset="0"/>
                <a:cs typeface="Arial" pitchFamily="34" charset="0"/>
              </a:rPr>
              <a:t>A director shall perform his duties as a director including his duties as a member of any committee of the board upon which the director may serve, in good faith, in a manner the director believes to be in or not opposed to the best interests of the corporation and with such care as an ordinary prudent person would use under similar circumstances in a like position.  In performing such duties, a director shall be entitled to rely on factual information, opinions, reports or statements including financial statements and other financial data in each case prepared or presented by:</a:t>
            </a:r>
          </a:p>
          <a:p>
            <a:pPr marL="0" indent="0">
              <a:buClr>
                <a:schemeClr val="accent4"/>
              </a:buClr>
              <a:buSzPct val="100000"/>
              <a:buNone/>
            </a:pPr>
            <a:endParaRPr lang="en-US" sz="1200" dirty="0">
              <a:latin typeface="Arial" pitchFamily="34" charset="0"/>
              <a:cs typeface="Arial" pitchFamily="34" charset="0"/>
            </a:endParaRPr>
          </a:p>
          <a:p>
            <a:pPr marL="457200" indent="-457200">
              <a:buClr>
                <a:schemeClr val="accent4"/>
              </a:buClr>
              <a:buSzPct val="100000"/>
              <a:buAutoNum type="alphaUcPeriod"/>
            </a:pPr>
            <a:r>
              <a:rPr lang="en-US" sz="2000" dirty="0">
                <a:latin typeface="Arial" pitchFamily="34" charset="0"/>
                <a:cs typeface="Arial" pitchFamily="34" charset="0"/>
              </a:rPr>
              <a:t>One or more officers or employees of the corporation whom the director reasonably believes to be reliable and competent in the matters presented;</a:t>
            </a:r>
          </a:p>
          <a:p>
            <a:pPr marL="457200" indent="-457200">
              <a:buClr>
                <a:schemeClr val="accent4"/>
              </a:buClr>
              <a:buSzPct val="100000"/>
              <a:buAutoNum type="alphaUcPeriod"/>
            </a:pPr>
            <a:r>
              <a:rPr lang="en-US" sz="2000" dirty="0">
                <a:latin typeface="Arial" pitchFamily="34" charset="0"/>
                <a:cs typeface="Arial" pitchFamily="34" charset="0"/>
              </a:rPr>
              <a:t>Counsel, public accountants or other persons as to matters which the director reasonably believes to be within such person’s professional or expert competence; or</a:t>
            </a:r>
          </a:p>
          <a:p>
            <a:pPr marL="457200" indent="-457200">
              <a:buClr>
                <a:schemeClr val="accent4"/>
              </a:buClr>
              <a:buSzPct val="100000"/>
              <a:buAutoNum type="alphaUcPeriod"/>
            </a:pPr>
            <a:r>
              <a:rPr lang="en-US" sz="2000" dirty="0">
                <a:latin typeface="Arial" pitchFamily="34" charset="0"/>
                <a:cs typeface="Arial" pitchFamily="34" charset="0"/>
              </a:rPr>
              <a:t>A committee of the board upon which the director does not serve, duly designated in accordance with a provision of the articles of incorporation or the bylaws as to matters within its designated authority, which committee the director reasonably believes to merit confidence, but the director shall not be considered to be acting in good faith if the director has knowledge concerning the matter in question that would cause such reliance to be unwarranted.</a:t>
            </a:r>
          </a:p>
          <a:p>
            <a:pPr marL="0" indent="0">
              <a:buClr>
                <a:schemeClr val="accent4"/>
              </a:buClr>
              <a:buSzPct val="100000"/>
              <a:buNone/>
            </a:pPr>
            <a:r>
              <a:rPr lang="en-US" sz="2000" dirty="0">
                <a:latin typeface="Arial" pitchFamily="34" charset="0"/>
                <a:cs typeface="Arial" pitchFamily="34" charset="0"/>
              </a:rPr>
              <a:t>History: 1978 Comp., § 53-8-25.1, enacted by Laws 1987, ch. 238, § 5.</a:t>
            </a:r>
          </a:p>
          <a:p>
            <a:pPr marL="457200" indent="-457200">
              <a:buClr>
                <a:schemeClr val="accent4"/>
              </a:buClr>
              <a:buSzPct val="100000"/>
              <a:buAutoNum type="alphaUcPeriod"/>
            </a:pPr>
            <a:endParaRPr lang="en-US" sz="2000" dirty="0">
              <a:latin typeface="Arial" pitchFamily="34" charset="0"/>
              <a:cs typeface="Arial" pitchFamily="34" charset="0"/>
            </a:endParaRPr>
          </a:p>
          <a:p>
            <a:pPr marL="0" indent="0">
              <a:buClr>
                <a:schemeClr val="accent4"/>
              </a:buClr>
              <a:buSzPct val="100000"/>
              <a:buNone/>
            </a:pPr>
            <a:endParaRPr lang="en-US" sz="2000" dirty="0">
              <a:latin typeface="Arial" pitchFamily="34" charset="0"/>
              <a:cs typeface="Arial" pitchFamily="34" charset="0"/>
            </a:endParaRPr>
          </a:p>
          <a:p>
            <a:pPr marL="0" indent="0">
              <a:buClr>
                <a:schemeClr val="accent4"/>
              </a:buClr>
              <a:buSzPct val="100000"/>
              <a:buNone/>
            </a:pPr>
            <a:endParaRPr lang="en-US" dirty="0">
              <a:latin typeface="Arial" pitchFamily="34" charset="0"/>
              <a:cs typeface="Arial" pitchFamily="34" charset="0"/>
            </a:endParaRPr>
          </a:p>
        </p:txBody>
      </p:sp>
      <p:sp>
        <p:nvSpPr>
          <p:cNvPr id="4" name="Slide Number Placeholder 3"/>
          <p:cNvSpPr>
            <a:spLocks noGrp="1"/>
          </p:cNvSpPr>
          <p:nvPr>
            <p:ph type="sldNum" sz="quarter" idx="15"/>
          </p:nvPr>
        </p:nvSpPr>
        <p:spPr/>
        <p:txBody>
          <a:bodyPr/>
          <a:lstStyle/>
          <a:p>
            <a:fld id="{F4D79CB0-9D77-4AD3-AD7E-7AEDD8B1C53B}" type="slidenum">
              <a:rPr lang="en-US" smtClean="0"/>
              <a:pPr/>
              <a:t>3</a:t>
            </a:fld>
            <a:endParaRPr lang="en-US" dirty="0"/>
          </a:p>
        </p:txBody>
      </p:sp>
    </p:spTree>
    <p:extLst>
      <p:ext uri="{BB962C8B-B14F-4D97-AF65-F5344CB8AC3E}">
        <p14:creationId xmlns:p14="http://schemas.microsoft.com/office/powerpoint/2010/main" val="4285856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4B18-AB35-4D5A-8CF5-627B1D3D0D43}"/>
              </a:ext>
            </a:extLst>
          </p:cNvPr>
          <p:cNvSpPr>
            <a:spLocks noGrp="1"/>
          </p:cNvSpPr>
          <p:nvPr>
            <p:ph type="title"/>
          </p:nvPr>
        </p:nvSpPr>
        <p:spPr>
          <a:xfrm>
            <a:off x="457200" y="274638"/>
            <a:ext cx="7467600" cy="792162"/>
          </a:xfrm>
        </p:spPr>
        <p:txBody>
          <a:bodyPr/>
          <a:lstStyle/>
          <a:p>
            <a:r>
              <a:rPr lang="en-US" b="1" dirty="0"/>
              <a:t>Committees - Functions</a:t>
            </a:r>
          </a:p>
        </p:txBody>
      </p:sp>
      <p:sp>
        <p:nvSpPr>
          <p:cNvPr id="3" name="Content Placeholder 2">
            <a:extLst>
              <a:ext uri="{FF2B5EF4-FFF2-40B4-BE49-F238E27FC236}">
                <a16:creationId xmlns:a16="http://schemas.microsoft.com/office/drawing/2014/main" id="{EC8EDA4C-55C6-412C-A8C2-CFD788F2BBE0}"/>
              </a:ext>
            </a:extLst>
          </p:cNvPr>
          <p:cNvSpPr>
            <a:spLocks noGrp="1"/>
          </p:cNvSpPr>
          <p:nvPr>
            <p:ph sz="quarter" idx="1"/>
          </p:nvPr>
        </p:nvSpPr>
        <p:spPr>
          <a:xfrm>
            <a:off x="304800" y="1426175"/>
            <a:ext cx="7467600" cy="4873752"/>
          </a:xfrm>
        </p:spPr>
        <p:txBody>
          <a:bodyPr/>
          <a:lstStyle/>
          <a:p>
            <a:r>
              <a:rPr lang="en-US" dirty="0">
                <a:latin typeface="Arial" panose="020B0604020202020204" pitchFamily="34" charset="0"/>
                <a:cs typeface="Arial" panose="020B0604020202020204" pitchFamily="34" charset="0"/>
              </a:rPr>
              <a:t>Recruitment</a:t>
            </a:r>
          </a:p>
          <a:p>
            <a:r>
              <a:rPr lang="en-US" dirty="0">
                <a:latin typeface="Arial" panose="020B0604020202020204" pitchFamily="34" charset="0"/>
                <a:cs typeface="Arial" panose="020B0604020202020204" pitchFamily="34" charset="0"/>
              </a:rPr>
              <a:t>Finance/Audit</a:t>
            </a:r>
          </a:p>
          <a:p>
            <a:r>
              <a:rPr lang="en-US" dirty="0">
                <a:latin typeface="Arial" panose="020B0604020202020204" pitchFamily="34" charset="0"/>
                <a:cs typeface="Arial" panose="020B0604020202020204" pitchFamily="34" charset="0"/>
              </a:rPr>
              <a:t>Executive</a:t>
            </a:r>
          </a:p>
          <a:p>
            <a:r>
              <a:rPr lang="en-US" dirty="0">
                <a:latin typeface="Arial" panose="020B0604020202020204" pitchFamily="34" charset="0"/>
                <a:cs typeface="Arial" panose="020B0604020202020204" pitchFamily="34" charset="0"/>
              </a:rPr>
              <a:t>Development</a:t>
            </a:r>
          </a:p>
        </p:txBody>
      </p:sp>
      <p:sp>
        <p:nvSpPr>
          <p:cNvPr id="4" name="Slide Number Placeholder 3">
            <a:extLst>
              <a:ext uri="{FF2B5EF4-FFF2-40B4-BE49-F238E27FC236}">
                <a16:creationId xmlns:a16="http://schemas.microsoft.com/office/drawing/2014/main" id="{2B52E7BD-32AE-4157-9867-7A68D0873781}"/>
              </a:ext>
            </a:extLst>
          </p:cNvPr>
          <p:cNvSpPr>
            <a:spLocks noGrp="1"/>
          </p:cNvSpPr>
          <p:nvPr>
            <p:ph type="sldNum" sz="quarter" idx="15"/>
          </p:nvPr>
        </p:nvSpPr>
        <p:spPr/>
        <p:txBody>
          <a:bodyPr/>
          <a:lstStyle/>
          <a:p>
            <a:fld id="{F4D79CB0-9D77-4AD3-AD7E-7AEDD8B1C53B}" type="slidenum">
              <a:rPr lang="en-US" smtClean="0"/>
              <a:pPr/>
              <a:t>30</a:t>
            </a:fld>
            <a:endParaRPr lang="en-US" dirty="0"/>
          </a:p>
        </p:txBody>
      </p:sp>
      <p:pic>
        <p:nvPicPr>
          <p:cNvPr id="15" name="Picture 14">
            <a:extLst>
              <a:ext uri="{FF2B5EF4-FFF2-40B4-BE49-F238E27FC236}">
                <a16:creationId xmlns:a16="http://schemas.microsoft.com/office/drawing/2014/main" id="{5A2EA7AE-446B-4ECF-937C-6ED76B67BD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5601" y="2614304"/>
            <a:ext cx="3810000" cy="2841355"/>
          </a:xfrm>
          <a:prstGeom prst="rect">
            <a:avLst/>
          </a:prstGeom>
        </p:spPr>
      </p:pic>
    </p:spTree>
    <p:extLst>
      <p:ext uri="{BB962C8B-B14F-4D97-AF65-F5344CB8AC3E}">
        <p14:creationId xmlns:p14="http://schemas.microsoft.com/office/powerpoint/2010/main" val="2349045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0281-3140-4E9A-BBA0-80EF1B79EADA}"/>
              </a:ext>
            </a:extLst>
          </p:cNvPr>
          <p:cNvSpPr>
            <a:spLocks noGrp="1"/>
          </p:cNvSpPr>
          <p:nvPr>
            <p:ph type="title"/>
          </p:nvPr>
        </p:nvSpPr>
        <p:spPr>
          <a:xfrm>
            <a:off x="457200" y="274638"/>
            <a:ext cx="7467600" cy="639762"/>
          </a:xfrm>
        </p:spPr>
        <p:txBody>
          <a:bodyPr/>
          <a:lstStyle/>
          <a:p>
            <a:r>
              <a:rPr lang="en-US" b="1" dirty="0"/>
              <a:t>Newspaper Tes</a:t>
            </a:r>
            <a:r>
              <a:rPr lang="en-US" dirty="0"/>
              <a:t>t</a:t>
            </a:r>
          </a:p>
        </p:txBody>
      </p:sp>
      <p:sp>
        <p:nvSpPr>
          <p:cNvPr id="3" name="Content Placeholder 2">
            <a:extLst>
              <a:ext uri="{FF2B5EF4-FFF2-40B4-BE49-F238E27FC236}">
                <a16:creationId xmlns:a16="http://schemas.microsoft.com/office/drawing/2014/main" id="{D21A982E-396D-4ECF-842D-4CDDEDA2BC8E}"/>
              </a:ext>
            </a:extLst>
          </p:cNvPr>
          <p:cNvSpPr>
            <a:spLocks noGrp="1"/>
          </p:cNvSpPr>
          <p:nvPr>
            <p:ph sz="quarter" idx="1"/>
          </p:nvPr>
        </p:nvSpPr>
        <p:spPr>
          <a:xfrm>
            <a:off x="457200" y="1371600"/>
            <a:ext cx="7467600" cy="5102352"/>
          </a:xfrm>
        </p:spPr>
        <p:txBody>
          <a:bodyPr/>
          <a:lstStyle/>
          <a:p>
            <a:r>
              <a:rPr lang="en-US" dirty="0">
                <a:latin typeface="Arial" panose="020B0604020202020204" pitchFamily="34" charset="0"/>
                <a:cs typeface="Arial" panose="020B0604020202020204" pitchFamily="34" charset="0"/>
              </a:rPr>
              <a:t>How would your actions, decisions look in the paper next day?</a:t>
            </a:r>
          </a:p>
        </p:txBody>
      </p:sp>
      <p:sp>
        <p:nvSpPr>
          <p:cNvPr id="4" name="Slide Number Placeholder 3">
            <a:extLst>
              <a:ext uri="{FF2B5EF4-FFF2-40B4-BE49-F238E27FC236}">
                <a16:creationId xmlns:a16="http://schemas.microsoft.com/office/drawing/2014/main" id="{93E365FA-F040-4FFE-9D83-904D977E19C2}"/>
              </a:ext>
            </a:extLst>
          </p:cNvPr>
          <p:cNvSpPr>
            <a:spLocks noGrp="1"/>
          </p:cNvSpPr>
          <p:nvPr>
            <p:ph type="sldNum" sz="quarter" idx="15"/>
          </p:nvPr>
        </p:nvSpPr>
        <p:spPr/>
        <p:txBody>
          <a:bodyPr/>
          <a:lstStyle/>
          <a:p>
            <a:fld id="{F4D79CB0-9D77-4AD3-AD7E-7AEDD8B1C53B}" type="slidenum">
              <a:rPr lang="en-US" smtClean="0"/>
              <a:pPr/>
              <a:t>31</a:t>
            </a:fld>
            <a:endParaRPr lang="en-US" dirty="0"/>
          </a:p>
        </p:txBody>
      </p:sp>
      <p:pic>
        <p:nvPicPr>
          <p:cNvPr id="9" name="Picture 8">
            <a:extLst>
              <a:ext uri="{FF2B5EF4-FFF2-40B4-BE49-F238E27FC236}">
                <a16:creationId xmlns:a16="http://schemas.microsoft.com/office/drawing/2014/main" id="{F7BB416B-254A-48A5-A2D2-35B69FE94C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5601" y="2015562"/>
            <a:ext cx="3488432" cy="3316914"/>
          </a:xfrm>
          <a:prstGeom prst="rect">
            <a:avLst/>
          </a:prstGeom>
        </p:spPr>
      </p:pic>
    </p:spTree>
    <p:extLst>
      <p:ext uri="{BB962C8B-B14F-4D97-AF65-F5344CB8AC3E}">
        <p14:creationId xmlns:p14="http://schemas.microsoft.com/office/powerpoint/2010/main" val="4215950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40FF-F2CD-4223-8305-16F2D88D7006}"/>
              </a:ext>
            </a:extLst>
          </p:cNvPr>
          <p:cNvSpPr>
            <a:spLocks noGrp="1"/>
          </p:cNvSpPr>
          <p:nvPr>
            <p:ph type="title"/>
          </p:nvPr>
        </p:nvSpPr>
        <p:spPr>
          <a:xfrm>
            <a:off x="457200" y="228600"/>
            <a:ext cx="7832834" cy="838200"/>
          </a:xfrm>
        </p:spPr>
        <p:txBody>
          <a:bodyPr>
            <a:noAutofit/>
          </a:bodyPr>
          <a:lstStyle/>
          <a:p>
            <a:r>
              <a:rPr lang="en-US" sz="3200" b="1" dirty="0"/>
              <a:t>Ten Building Blocks For Success</a:t>
            </a:r>
          </a:p>
        </p:txBody>
      </p:sp>
      <p:sp>
        <p:nvSpPr>
          <p:cNvPr id="4" name="Slide Number Placeholder 3">
            <a:extLst>
              <a:ext uri="{FF2B5EF4-FFF2-40B4-BE49-F238E27FC236}">
                <a16:creationId xmlns:a16="http://schemas.microsoft.com/office/drawing/2014/main" id="{D459E098-D281-4AEC-8236-31E2599E2B4F}"/>
              </a:ext>
            </a:extLst>
          </p:cNvPr>
          <p:cNvSpPr>
            <a:spLocks noGrp="1"/>
          </p:cNvSpPr>
          <p:nvPr>
            <p:ph type="sldNum" sz="quarter" idx="15"/>
          </p:nvPr>
        </p:nvSpPr>
        <p:spPr/>
        <p:txBody>
          <a:bodyPr/>
          <a:lstStyle/>
          <a:p>
            <a:fld id="{F4D79CB0-9D77-4AD3-AD7E-7AEDD8B1C53B}" type="slidenum">
              <a:rPr lang="en-US" smtClean="0"/>
              <a:pPr/>
              <a:t>32</a:t>
            </a:fld>
            <a:endParaRPr lang="en-US" dirty="0"/>
          </a:p>
        </p:txBody>
      </p:sp>
      <p:sp>
        <p:nvSpPr>
          <p:cNvPr id="7" name="TextBox 6">
            <a:extLst>
              <a:ext uri="{FF2B5EF4-FFF2-40B4-BE49-F238E27FC236}">
                <a16:creationId xmlns:a16="http://schemas.microsoft.com/office/drawing/2014/main" id="{30C97678-AFB8-483D-A11E-6A9273E6A6CA}"/>
              </a:ext>
            </a:extLst>
          </p:cNvPr>
          <p:cNvSpPr txBox="1"/>
          <p:nvPr/>
        </p:nvSpPr>
        <p:spPr>
          <a:xfrm>
            <a:off x="609600" y="1353711"/>
            <a:ext cx="7680434" cy="4093428"/>
          </a:xfrm>
          <a:prstGeom prst="rect">
            <a:avLst/>
          </a:prstGeom>
          <a:noFill/>
        </p:spPr>
        <p:txBody>
          <a:bodyPr wrap="square" rtlCol="0">
            <a:spAutoFit/>
          </a:bodyPr>
          <a:lstStyle/>
          <a:p>
            <a:pPr marL="342900" indent="-342900">
              <a:buAutoNum type="arabicPeriod"/>
            </a:pPr>
            <a:r>
              <a:rPr lang="en-US" sz="2000" dirty="0">
                <a:latin typeface="Arial" panose="020B0604020202020204" pitchFamily="34" charset="0"/>
                <a:cs typeface="Arial" panose="020B0604020202020204" pitchFamily="34" charset="0"/>
              </a:rPr>
              <a:t>Have a clear mission, vision and strategy</a:t>
            </a:r>
          </a:p>
          <a:p>
            <a:pPr marL="342900" indent="-342900">
              <a:buAutoNum type="arabicPeriod"/>
            </a:pPr>
            <a:r>
              <a:rPr lang="en-US" sz="2000" dirty="0">
                <a:latin typeface="Arial" panose="020B0604020202020204" pitchFamily="34" charset="0"/>
                <a:cs typeface="Arial" panose="020B0604020202020204" pitchFamily="34" charset="0"/>
              </a:rPr>
              <a:t>Follow the highest ethical standards</a:t>
            </a:r>
          </a:p>
          <a:p>
            <a:pPr marL="342900" indent="-342900">
              <a:buAutoNum type="arabicPeriod"/>
            </a:pPr>
            <a:r>
              <a:rPr lang="en-US" sz="2000" dirty="0">
                <a:latin typeface="Arial" panose="020B0604020202020204" pitchFamily="34" charset="0"/>
                <a:cs typeface="Arial" panose="020B0604020202020204" pitchFamily="34" charset="0"/>
              </a:rPr>
              <a:t>Organize according to best practices in governance and management</a:t>
            </a:r>
          </a:p>
          <a:p>
            <a:pPr marL="342900" indent="-342900">
              <a:buAutoNum type="arabicPeriod"/>
            </a:pPr>
            <a:r>
              <a:rPr lang="en-US" sz="2000" dirty="0">
                <a:latin typeface="Arial" panose="020B0604020202020204" pitchFamily="34" charset="0"/>
                <a:cs typeface="Arial" panose="020B0604020202020204" pitchFamily="34" charset="0"/>
              </a:rPr>
              <a:t>Attract and reward the best people possible</a:t>
            </a:r>
          </a:p>
          <a:p>
            <a:pPr marL="342900" indent="-342900">
              <a:buAutoNum type="arabicPeriod"/>
            </a:pPr>
            <a:r>
              <a:rPr lang="en-US" sz="2000" dirty="0">
                <a:latin typeface="Arial" panose="020B0604020202020204" pitchFamily="34" charset="0"/>
                <a:cs typeface="Arial" panose="020B0604020202020204" pitchFamily="34" charset="0"/>
              </a:rPr>
              <a:t>Actively seek support from sponsors and donors</a:t>
            </a:r>
          </a:p>
          <a:p>
            <a:pPr marL="342900" indent="-342900">
              <a:buAutoNum type="arabicPeriod"/>
            </a:pPr>
            <a:r>
              <a:rPr lang="en-US" sz="2000" dirty="0">
                <a:latin typeface="Arial" panose="020B0604020202020204" pitchFamily="34" charset="0"/>
                <a:cs typeface="Arial" panose="020B0604020202020204" pitchFamily="34" charset="0"/>
              </a:rPr>
              <a:t>Focus on quality – get it done right the first time</a:t>
            </a:r>
          </a:p>
          <a:p>
            <a:pPr marL="342900" indent="-342900">
              <a:buAutoNum type="arabicPeriod"/>
            </a:pPr>
            <a:r>
              <a:rPr lang="en-US" sz="2000" dirty="0">
                <a:latin typeface="Arial" panose="020B0604020202020204" pitchFamily="34" charset="0"/>
                <a:cs typeface="Arial" panose="020B0604020202020204" pitchFamily="34" charset="0"/>
              </a:rPr>
              <a:t>Have sufficient resources to accomplish each task</a:t>
            </a:r>
          </a:p>
          <a:p>
            <a:pPr marL="342900" indent="-342900">
              <a:buAutoNum type="arabicPeriod"/>
            </a:pPr>
            <a:r>
              <a:rPr lang="en-US" sz="2000" dirty="0">
                <a:latin typeface="Arial" panose="020B0604020202020204" pitchFamily="34" charset="0"/>
                <a:cs typeface="Arial" panose="020B0604020202020204" pitchFamily="34" charset="0"/>
              </a:rPr>
              <a:t>Face externally into the world; avoid an inward focus – your organization exists to serve others not itself</a:t>
            </a:r>
          </a:p>
          <a:p>
            <a:pPr marL="342900" indent="-342900">
              <a:buAutoNum type="arabicPeriod"/>
            </a:pPr>
            <a:r>
              <a:rPr lang="en-US" sz="2000" dirty="0">
                <a:latin typeface="Arial" panose="020B0604020202020204" pitchFamily="34" charset="0"/>
                <a:cs typeface="Arial" panose="020B0604020202020204" pitchFamily="34" charset="0"/>
              </a:rPr>
              <a:t>Value institutional memory – learn from your successes and failures</a:t>
            </a:r>
          </a:p>
          <a:p>
            <a:pPr marL="342900" indent="-342900">
              <a:buAutoNum type="arabicPeriod"/>
            </a:pPr>
            <a:r>
              <a:rPr lang="en-US" sz="2000" dirty="0">
                <a:latin typeface="Arial" panose="020B0604020202020204" pitchFamily="34" charset="0"/>
                <a:cs typeface="Arial" panose="020B0604020202020204" pitchFamily="34" charset="0"/>
              </a:rPr>
              <a:t>Become and remain transparent to all of your stakeholders</a:t>
            </a:r>
          </a:p>
        </p:txBody>
      </p:sp>
      <p:sp>
        <p:nvSpPr>
          <p:cNvPr id="3" name="Rectangle 2">
            <a:extLst>
              <a:ext uri="{FF2B5EF4-FFF2-40B4-BE49-F238E27FC236}">
                <a16:creationId xmlns:a16="http://schemas.microsoft.com/office/drawing/2014/main" id="{F9C28520-7BC4-4CA6-9DD7-0907AA6255F0}"/>
              </a:ext>
            </a:extLst>
          </p:cNvPr>
          <p:cNvSpPr/>
          <p:nvPr/>
        </p:nvSpPr>
        <p:spPr>
          <a:xfrm>
            <a:off x="2301766" y="5734050"/>
            <a:ext cx="609600" cy="742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0360E47-0402-4065-B920-85347A81E7D2}"/>
              </a:ext>
            </a:extLst>
          </p:cNvPr>
          <p:cNvSpPr/>
          <p:nvPr/>
        </p:nvSpPr>
        <p:spPr>
          <a:xfrm>
            <a:off x="2879834" y="6020961"/>
            <a:ext cx="609600" cy="742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07438AD-4C7C-4E3E-BC39-351DB37792C8}"/>
              </a:ext>
            </a:extLst>
          </p:cNvPr>
          <p:cNvSpPr/>
          <p:nvPr/>
        </p:nvSpPr>
        <p:spPr>
          <a:xfrm>
            <a:off x="3489434" y="5734050"/>
            <a:ext cx="609600" cy="742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F3DE0AC-BFF7-48EA-BF70-FA320834D8C2}"/>
              </a:ext>
            </a:extLst>
          </p:cNvPr>
          <p:cNvSpPr/>
          <p:nvPr/>
        </p:nvSpPr>
        <p:spPr>
          <a:xfrm>
            <a:off x="4068817" y="5877506"/>
            <a:ext cx="609600" cy="742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1865A0F-4FA1-4309-A6A9-D79B8978B9BE}"/>
              </a:ext>
            </a:extLst>
          </p:cNvPr>
          <p:cNvSpPr/>
          <p:nvPr/>
        </p:nvSpPr>
        <p:spPr>
          <a:xfrm>
            <a:off x="4677102" y="5550700"/>
            <a:ext cx="609600" cy="74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10A068-0752-455C-B0D8-9F152866B8DB}"/>
              </a:ext>
            </a:extLst>
          </p:cNvPr>
          <p:cNvSpPr/>
          <p:nvPr/>
        </p:nvSpPr>
        <p:spPr>
          <a:xfrm>
            <a:off x="5286702" y="5848603"/>
            <a:ext cx="609600" cy="742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EF7C99-3F4C-4CF0-A912-52E75132511C}"/>
              </a:ext>
            </a:extLst>
          </p:cNvPr>
          <p:cNvSpPr/>
          <p:nvPr/>
        </p:nvSpPr>
        <p:spPr>
          <a:xfrm>
            <a:off x="5898562" y="5972167"/>
            <a:ext cx="609600" cy="742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3B8C946-5119-488F-99FE-2D77ADD33166}"/>
              </a:ext>
            </a:extLst>
          </p:cNvPr>
          <p:cNvSpPr txBox="1"/>
          <p:nvPr/>
        </p:nvSpPr>
        <p:spPr>
          <a:xfrm>
            <a:off x="2359389" y="5827215"/>
            <a:ext cx="381000" cy="584775"/>
          </a:xfrm>
          <a:prstGeom prst="rect">
            <a:avLst/>
          </a:prstGeom>
          <a:noFill/>
        </p:spPr>
        <p:txBody>
          <a:bodyPr wrap="square" rtlCol="0">
            <a:spAutoFit/>
          </a:bodyPr>
          <a:lstStyle/>
          <a:p>
            <a:r>
              <a:rPr lang="en-US" sz="3200" b="1" dirty="0">
                <a:solidFill>
                  <a:srgbClr val="7030A0"/>
                </a:solidFill>
              </a:rPr>
              <a:t>S</a:t>
            </a:r>
          </a:p>
        </p:txBody>
      </p:sp>
      <p:sp>
        <p:nvSpPr>
          <p:cNvPr id="16" name="TextBox 15">
            <a:extLst>
              <a:ext uri="{FF2B5EF4-FFF2-40B4-BE49-F238E27FC236}">
                <a16:creationId xmlns:a16="http://schemas.microsoft.com/office/drawing/2014/main" id="{0F49BC91-CA07-4984-8607-43A1F4A463D5}"/>
              </a:ext>
            </a:extLst>
          </p:cNvPr>
          <p:cNvSpPr txBox="1"/>
          <p:nvPr/>
        </p:nvSpPr>
        <p:spPr>
          <a:xfrm>
            <a:off x="2968989" y="6051254"/>
            <a:ext cx="388593" cy="584775"/>
          </a:xfrm>
          <a:prstGeom prst="rect">
            <a:avLst/>
          </a:prstGeom>
          <a:noFill/>
        </p:spPr>
        <p:txBody>
          <a:bodyPr wrap="square" rtlCol="0">
            <a:spAutoFit/>
          </a:bodyPr>
          <a:lstStyle/>
          <a:p>
            <a:r>
              <a:rPr lang="en-US" sz="3200" b="1" dirty="0">
                <a:solidFill>
                  <a:srgbClr val="92D050"/>
                </a:solidFill>
              </a:rPr>
              <a:t>U</a:t>
            </a:r>
          </a:p>
        </p:txBody>
      </p:sp>
      <p:sp>
        <p:nvSpPr>
          <p:cNvPr id="17" name="Rectangle 16">
            <a:extLst>
              <a:ext uri="{FF2B5EF4-FFF2-40B4-BE49-F238E27FC236}">
                <a16:creationId xmlns:a16="http://schemas.microsoft.com/office/drawing/2014/main" id="{35B07396-8EEC-4033-A0DA-DB7AD030607F}"/>
              </a:ext>
            </a:extLst>
          </p:cNvPr>
          <p:cNvSpPr/>
          <p:nvPr/>
        </p:nvSpPr>
        <p:spPr>
          <a:xfrm>
            <a:off x="3488776" y="5734050"/>
            <a:ext cx="609600" cy="742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2CC8ACC-E5E6-4C99-879E-70BC3CE641CE}"/>
              </a:ext>
            </a:extLst>
          </p:cNvPr>
          <p:cNvSpPr txBox="1"/>
          <p:nvPr/>
        </p:nvSpPr>
        <p:spPr>
          <a:xfrm>
            <a:off x="3547058" y="5734050"/>
            <a:ext cx="411216" cy="584775"/>
          </a:xfrm>
          <a:prstGeom prst="rect">
            <a:avLst/>
          </a:prstGeom>
          <a:noFill/>
        </p:spPr>
        <p:txBody>
          <a:bodyPr wrap="square" rtlCol="0">
            <a:spAutoFit/>
          </a:bodyPr>
          <a:lstStyle/>
          <a:p>
            <a:r>
              <a:rPr lang="en-US" sz="3200" b="1" dirty="0">
                <a:solidFill>
                  <a:srgbClr val="002060"/>
                </a:solidFill>
              </a:rPr>
              <a:t>C</a:t>
            </a:r>
          </a:p>
        </p:txBody>
      </p:sp>
      <p:sp>
        <p:nvSpPr>
          <p:cNvPr id="19" name="TextBox 18">
            <a:extLst>
              <a:ext uri="{FF2B5EF4-FFF2-40B4-BE49-F238E27FC236}">
                <a16:creationId xmlns:a16="http://schemas.microsoft.com/office/drawing/2014/main" id="{A8069B86-3A8F-468E-AB62-6E106252A55C}"/>
              </a:ext>
            </a:extLst>
          </p:cNvPr>
          <p:cNvSpPr txBox="1"/>
          <p:nvPr/>
        </p:nvSpPr>
        <p:spPr>
          <a:xfrm>
            <a:off x="4070880" y="5922175"/>
            <a:ext cx="504587" cy="584775"/>
          </a:xfrm>
          <a:prstGeom prst="rect">
            <a:avLst/>
          </a:prstGeom>
          <a:noFill/>
        </p:spPr>
        <p:txBody>
          <a:bodyPr wrap="square" rtlCol="0">
            <a:spAutoFit/>
          </a:bodyPr>
          <a:lstStyle/>
          <a:p>
            <a:r>
              <a:rPr lang="en-US" sz="3200" b="1" dirty="0">
                <a:solidFill>
                  <a:srgbClr val="002060"/>
                </a:solidFill>
              </a:rPr>
              <a:t>C</a:t>
            </a:r>
          </a:p>
        </p:txBody>
      </p:sp>
      <p:sp>
        <p:nvSpPr>
          <p:cNvPr id="20" name="TextBox 19">
            <a:extLst>
              <a:ext uri="{FF2B5EF4-FFF2-40B4-BE49-F238E27FC236}">
                <a16:creationId xmlns:a16="http://schemas.microsoft.com/office/drawing/2014/main" id="{BD29600F-B864-4AA3-94E7-5561007CEFD3}"/>
              </a:ext>
            </a:extLst>
          </p:cNvPr>
          <p:cNvSpPr txBox="1"/>
          <p:nvPr/>
        </p:nvSpPr>
        <p:spPr>
          <a:xfrm>
            <a:off x="4750583" y="5556215"/>
            <a:ext cx="504587" cy="584775"/>
          </a:xfrm>
          <a:prstGeom prst="rect">
            <a:avLst/>
          </a:prstGeom>
          <a:noFill/>
        </p:spPr>
        <p:txBody>
          <a:bodyPr wrap="square" rtlCol="0">
            <a:spAutoFit/>
          </a:bodyPr>
          <a:lstStyle/>
          <a:p>
            <a:r>
              <a:rPr lang="en-US" sz="3200" b="1" dirty="0">
                <a:solidFill>
                  <a:srgbClr val="FFFF00"/>
                </a:solidFill>
              </a:rPr>
              <a:t>E</a:t>
            </a:r>
          </a:p>
        </p:txBody>
      </p:sp>
      <p:sp>
        <p:nvSpPr>
          <p:cNvPr id="21" name="TextBox 20">
            <a:extLst>
              <a:ext uri="{FF2B5EF4-FFF2-40B4-BE49-F238E27FC236}">
                <a16:creationId xmlns:a16="http://schemas.microsoft.com/office/drawing/2014/main" id="{042D7D96-C442-4D9D-A979-3C3F67273D78}"/>
              </a:ext>
            </a:extLst>
          </p:cNvPr>
          <p:cNvSpPr txBox="1"/>
          <p:nvPr/>
        </p:nvSpPr>
        <p:spPr>
          <a:xfrm>
            <a:off x="5397245" y="5848602"/>
            <a:ext cx="381000" cy="584775"/>
          </a:xfrm>
          <a:prstGeom prst="rect">
            <a:avLst/>
          </a:prstGeom>
          <a:noFill/>
        </p:spPr>
        <p:txBody>
          <a:bodyPr wrap="square" rtlCol="0">
            <a:spAutoFit/>
          </a:bodyPr>
          <a:lstStyle/>
          <a:p>
            <a:r>
              <a:rPr lang="en-US" sz="3200" b="1" dirty="0">
                <a:solidFill>
                  <a:srgbClr val="FFC000"/>
                </a:solidFill>
              </a:rPr>
              <a:t>S</a:t>
            </a:r>
          </a:p>
        </p:txBody>
      </p:sp>
      <p:sp>
        <p:nvSpPr>
          <p:cNvPr id="22" name="TextBox 21">
            <a:extLst>
              <a:ext uri="{FF2B5EF4-FFF2-40B4-BE49-F238E27FC236}">
                <a16:creationId xmlns:a16="http://schemas.microsoft.com/office/drawing/2014/main" id="{A6414FF6-A4CB-4D82-BBEA-F0220916A912}"/>
              </a:ext>
            </a:extLst>
          </p:cNvPr>
          <p:cNvSpPr txBox="1"/>
          <p:nvPr/>
        </p:nvSpPr>
        <p:spPr>
          <a:xfrm>
            <a:off x="6022059" y="6020961"/>
            <a:ext cx="381000" cy="584775"/>
          </a:xfrm>
          <a:prstGeom prst="rect">
            <a:avLst/>
          </a:prstGeom>
          <a:noFill/>
        </p:spPr>
        <p:txBody>
          <a:bodyPr wrap="square" rtlCol="0">
            <a:spAutoFit/>
          </a:bodyPr>
          <a:lstStyle/>
          <a:p>
            <a:r>
              <a:rPr lang="en-US" sz="3200" b="1" dirty="0">
                <a:solidFill>
                  <a:srgbClr val="FFC000"/>
                </a:solidFill>
              </a:rPr>
              <a:t>S</a:t>
            </a:r>
          </a:p>
        </p:txBody>
      </p:sp>
    </p:spTree>
    <p:extLst>
      <p:ext uri="{BB962C8B-B14F-4D97-AF65-F5344CB8AC3E}">
        <p14:creationId xmlns:p14="http://schemas.microsoft.com/office/powerpoint/2010/main" val="379320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C90E-871C-4F66-A41E-1178680F298F}"/>
              </a:ext>
            </a:extLst>
          </p:cNvPr>
          <p:cNvSpPr>
            <a:spLocks noGrp="1"/>
          </p:cNvSpPr>
          <p:nvPr>
            <p:ph type="title"/>
          </p:nvPr>
        </p:nvSpPr>
        <p:spPr>
          <a:xfrm>
            <a:off x="457200" y="274638"/>
            <a:ext cx="7467600" cy="639762"/>
          </a:xfrm>
        </p:spPr>
        <p:txBody>
          <a:bodyPr/>
          <a:lstStyle/>
          <a:p>
            <a:r>
              <a:rPr lang="en-US" b="1" dirty="0"/>
              <a:t>The Definition Of Responsibility</a:t>
            </a:r>
          </a:p>
        </p:txBody>
      </p:sp>
      <p:sp>
        <p:nvSpPr>
          <p:cNvPr id="3" name="Content Placeholder 2">
            <a:extLst>
              <a:ext uri="{FF2B5EF4-FFF2-40B4-BE49-F238E27FC236}">
                <a16:creationId xmlns:a16="http://schemas.microsoft.com/office/drawing/2014/main" id="{253812AD-D7D7-4EC5-B41E-CECBF3D3AB18}"/>
              </a:ext>
            </a:extLst>
          </p:cNvPr>
          <p:cNvSpPr>
            <a:spLocks noGrp="1"/>
          </p:cNvSpPr>
          <p:nvPr>
            <p:ph sz="quarter" idx="1"/>
          </p:nvPr>
        </p:nvSpPr>
        <p:spPr/>
        <p:txBody>
          <a:bodyPr/>
          <a:lstStyle/>
          <a:p>
            <a:r>
              <a:rPr lang="en-US" dirty="0">
                <a:latin typeface="Arial" panose="020B0604020202020204" pitchFamily="34" charset="0"/>
                <a:cs typeface="Arial" panose="020B0604020202020204" pitchFamily="34" charset="0"/>
              </a:rPr>
              <a:t>Who is on the line if something goes wrong?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Taking steps to ensure a positive outcome</a:t>
            </a:r>
          </a:p>
        </p:txBody>
      </p:sp>
      <p:sp>
        <p:nvSpPr>
          <p:cNvPr id="4" name="Slide Number Placeholder 3">
            <a:extLst>
              <a:ext uri="{FF2B5EF4-FFF2-40B4-BE49-F238E27FC236}">
                <a16:creationId xmlns:a16="http://schemas.microsoft.com/office/drawing/2014/main" id="{A771A5FC-6CC4-4A22-B8C3-8D6ADA9A84E2}"/>
              </a:ext>
            </a:extLst>
          </p:cNvPr>
          <p:cNvSpPr>
            <a:spLocks noGrp="1"/>
          </p:cNvSpPr>
          <p:nvPr>
            <p:ph type="sldNum" sz="quarter" idx="15"/>
          </p:nvPr>
        </p:nvSpPr>
        <p:spPr/>
        <p:txBody>
          <a:bodyPr/>
          <a:lstStyle/>
          <a:p>
            <a:fld id="{F4D79CB0-9D77-4AD3-AD7E-7AEDD8B1C53B}" type="slidenum">
              <a:rPr lang="en-US" smtClean="0"/>
              <a:pPr/>
              <a:t>33</a:t>
            </a:fld>
            <a:endParaRPr lang="en-US" dirty="0"/>
          </a:p>
        </p:txBody>
      </p:sp>
      <p:pic>
        <p:nvPicPr>
          <p:cNvPr id="5" name="Picture 12" descr="MCj01505630000[1]">
            <a:extLst>
              <a:ext uri="{FF2B5EF4-FFF2-40B4-BE49-F238E27FC236}">
                <a16:creationId xmlns:a16="http://schemas.microsoft.com/office/drawing/2014/main" id="{0BF52DE4-BFE9-447D-A39E-17BF013C70C0}"/>
              </a:ext>
            </a:extLst>
          </p:cNvPr>
          <p:cNvPicPr>
            <a:picLocks noChangeAspect="1" noChangeArrowheads="1"/>
          </p:cNvPicPr>
          <p:nvPr/>
        </p:nvPicPr>
        <p:blipFill>
          <a:blip r:embed="rId2" cstate="print"/>
          <a:srcRect/>
          <a:stretch>
            <a:fillRect/>
          </a:stretch>
        </p:blipFill>
        <p:spPr bwMode="auto">
          <a:xfrm>
            <a:off x="3337718" y="2438400"/>
            <a:ext cx="1706563" cy="2362200"/>
          </a:xfrm>
          <a:prstGeom prst="rect">
            <a:avLst/>
          </a:prstGeom>
          <a:noFill/>
          <a:ln w="9525">
            <a:noFill/>
            <a:miter lim="800000"/>
            <a:headEnd/>
            <a:tailEnd/>
          </a:ln>
          <a:effectLst/>
        </p:spPr>
      </p:pic>
    </p:spTree>
    <p:extLst>
      <p:ext uri="{BB962C8B-B14F-4D97-AF65-F5344CB8AC3E}">
        <p14:creationId xmlns:p14="http://schemas.microsoft.com/office/powerpoint/2010/main" val="538840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a:t>Systems Approach To Busin</a:t>
            </a:r>
            <a:r>
              <a:rPr lang="en-US" dirty="0"/>
              <a:t>ess</a:t>
            </a:r>
          </a:p>
        </p:txBody>
      </p:sp>
      <p:sp>
        <p:nvSpPr>
          <p:cNvPr id="3" name="Content Placeholder 2"/>
          <p:cNvSpPr>
            <a:spLocks noGrp="1"/>
          </p:cNvSpPr>
          <p:nvPr>
            <p:ph sz="quarter" idx="1"/>
          </p:nvPr>
        </p:nvSpPr>
        <p:spPr/>
        <p:txBody>
          <a:bodyPr/>
          <a:lstStyle/>
          <a:p>
            <a:r>
              <a:rPr lang="en-US" dirty="0">
                <a:latin typeface="Arial" panose="020B0604020202020204" pitchFamily="34" charset="0"/>
                <a:cs typeface="Arial" panose="020B0604020202020204" pitchFamily="34" charset="0"/>
              </a:rPr>
              <a:t>When something bad happens, the usual response is “who is to blame”</a:t>
            </a:r>
          </a:p>
          <a:p>
            <a:r>
              <a:rPr lang="en-US" dirty="0">
                <a:latin typeface="Arial" panose="020B0604020202020204" pitchFamily="34" charset="0"/>
                <a:cs typeface="Arial" panose="020B0604020202020204" pitchFamily="34" charset="0"/>
              </a:rPr>
              <a:t>The better response is “what is it about our systems that allows that to happen?”</a:t>
            </a:r>
          </a:p>
          <a:p>
            <a:r>
              <a:rPr lang="en-US" dirty="0">
                <a:latin typeface="Arial" panose="020B0604020202020204" pitchFamily="34" charset="0"/>
                <a:cs typeface="Arial" panose="020B0604020202020204" pitchFamily="34" charset="0"/>
              </a:rPr>
              <a:t>You will get what your systems will deliver</a:t>
            </a:r>
          </a:p>
        </p:txBody>
      </p:sp>
      <p:sp>
        <p:nvSpPr>
          <p:cNvPr id="4" name="Slide Number Placeholder 3"/>
          <p:cNvSpPr>
            <a:spLocks noGrp="1"/>
          </p:cNvSpPr>
          <p:nvPr>
            <p:ph type="sldNum" sz="quarter" idx="15"/>
          </p:nvPr>
        </p:nvSpPr>
        <p:spPr/>
        <p:txBody>
          <a:bodyPr/>
          <a:lstStyle/>
          <a:p>
            <a:fld id="{F4D79CB0-9D77-4AD3-AD7E-7AEDD8B1C53B}" type="slidenum">
              <a:rPr lang="en-US" smtClean="0"/>
              <a:pPr/>
              <a:t>34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038600"/>
            <a:ext cx="3408806" cy="2103925"/>
          </a:xfrm>
          <a:prstGeom prst="rect">
            <a:avLst/>
          </a:prstGeom>
        </p:spPr>
      </p:pic>
    </p:spTree>
    <p:extLst>
      <p:ext uri="{BB962C8B-B14F-4D97-AF65-F5344CB8AC3E}">
        <p14:creationId xmlns:p14="http://schemas.microsoft.com/office/powerpoint/2010/main" val="2943852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944562"/>
          </a:xfrm>
        </p:spPr>
        <p:txBody>
          <a:bodyPr>
            <a:noAutofit/>
          </a:bodyPr>
          <a:lstStyle/>
          <a:p>
            <a:r>
              <a:rPr lang="en-US" b="1" dirty="0"/>
              <a:t>Dashboard Or Report Card Of Key Metrics</a:t>
            </a:r>
          </a:p>
        </p:txBody>
      </p:sp>
      <p:sp>
        <p:nvSpPr>
          <p:cNvPr id="3" name="Content Placeholder 2"/>
          <p:cNvSpPr>
            <a:spLocks noGrp="1"/>
          </p:cNvSpPr>
          <p:nvPr>
            <p:ph sz="quarter" idx="1"/>
          </p:nvPr>
        </p:nvSpPr>
        <p:spPr>
          <a:xfrm>
            <a:off x="457200" y="1371600"/>
            <a:ext cx="7467600" cy="5715000"/>
          </a:xfrm>
        </p:spPr>
        <p:txBody>
          <a:bodyPr>
            <a:normAutofit/>
          </a:bodyPr>
          <a:lstStyle/>
          <a:p>
            <a:r>
              <a:rPr lang="en-US" dirty="0">
                <a:latin typeface="Arial" pitchFamily="34" charset="0"/>
                <a:cs typeface="Arial" pitchFamily="34" charset="0"/>
              </a:rPr>
              <a:t>Thoroughly investigate any result you get that is unexpected and significant</a:t>
            </a:r>
          </a:p>
          <a:p>
            <a:r>
              <a:rPr lang="en-US" dirty="0">
                <a:latin typeface="Arial" pitchFamily="34" charset="0"/>
                <a:cs typeface="Arial" pitchFamily="34" charset="0"/>
              </a:rPr>
              <a:t>Don’t settle for surface explanations – get to granite level – Root cause!</a:t>
            </a:r>
          </a:p>
          <a:p>
            <a:r>
              <a:rPr lang="en-US" dirty="0">
                <a:latin typeface="Arial" pitchFamily="34" charset="0"/>
                <a:cs typeface="Arial" pitchFamily="34" charset="0"/>
              </a:rPr>
              <a:t>Drama is a circumstance that should be identified and on alert </a:t>
            </a: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lgn="ctr">
              <a:buNone/>
            </a:pPr>
            <a:r>
              <a:rPr lang="en-US" dirty="0">
                <a:latin typeface="Arial" pitchFamily="34" charset="0"/>
                <a:cs typeface="Arial" pitchFamily="34" charset="0"/>
              </a:rPr>
              <a:t>Relevant metrics – If the metric reports positive – Company is succeeding </a:t>
            </a: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35</a:t>
            </a:fld>
            <a:endParaRPr lang="en-US" dirty="0"/>
          </a:p>
        </p:txBody>
      </p:sp>
      <p:pic>
        <p:nvPicPr>
          <p:cNvPr id="6" name="Picture 2" descr="C:\Users\roberta\AppData\Local\Microsoft\Windows\INetCache\IE\03DVT9R0\Screen%20Shot%202014-12-18%20at%204.00.37%20PM[1].png"/>
          <p:cNvPicPr>
            <a:picLocks noChangeAspect="1" noChangeArrowheads="1"/>
          </p:cNvPicPr>
          <p:nvPr/>
        </p:nvPicPr>
        <p:blipFill>
          <a:blip r:embed="rId2" cstate="print"/>
          <a:srcRect/>
          <a:stretch>
            <a:fillRect/>
          </a:stretch>
        </p:blipFill>
        <p:spPr bwMode="auto">
          <a:xfrm>
            <a:off x="1905000" y="3810000"/>
            <a:ext cx="4572000" cy="1449388"/>
          </a:xfrm>
          <a:prstGeom prst="rect">
            <a:avLst/>
          </a:prstGeom>
          <a:noFill/>
        </p:spPr>
      </p:pic>
    </p:spTree>
    <p:extLst>
      <p:ext uri="{BB962C8B-B14F-4D97-AF65-F5344CB8AC3E}">
        <p14:creationId xmlns:p14="http://schemas.microsoft.com/office/powerpoint/2010/main" val="1523104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Thoroughly Investigate Budget Variances</a:t>
            </a:r>
          </a:p>
        </p:txBody>
      </p:sp>
      <p:sp>
        <p:nvSpPr>
          <p:cNvPr id="3" name="Content Placeholder 2"/>
          <p:cNvSpPr>
            <a:spLocks noGrp="1"/>
          </p:cNvSpPr>
          <p:nvPr>
            <p:ph sz="quarter" idx="1"/>
          </p:nvPr>
        </p:nvSpPr>
        <p:spPr>
          <a:xfrm>
            <a:off x="457200" y="1828800"/>
            <a:ext cx="7467600" cy="4873752"/>
          </a:xfrm>
        </p:spPr>
        <p:txBody>
          <a:bodyPr/>
          <a:lstStyle/>
          <a:p>
            <a:pPr>
              <a:lnSpc>
                <a:spcPct val="90000"/>
              </a:lnSpc>
            </a:pPr>
            <a:r>
              <a:rPr lang="en-US" dirty="0">
                <a:latin typeface="Arial" pitchFamily="34" charset="0"/>
                <a:cs typeface="Arial" pitchFamily="34" charset="0"/>
              </a:rPr>
              <a:t>Detection control</a:t>
            </a:r>
          </a:p>
          <a:p>
            <a:pPr>
              <a:lnSpc>
                <a:spcPct val="90000"/>
              </a:lnSpc>
            </a:pPr>
            <a:r>
              <a:rPr lang="en-US" dirty="0">
                <a:latin typeface="Arial" pitchFamily="34" charset="0"/>
                <a:cs typeface="Arial" pitchFamily="34" charset="0"/>
              </a:rPr>
              <a:t>Get down to granite – Root cause!</a:t>
            </a:r>
          </a:p>
          <a:p>
            <a:pPr>
              <a:lnSpc>
                <a:spcPct val="90000"/>
              </a:lnSpc>
            </a:pPr>
            <a:r>
              <a:rPr lang="en-US" dirty="0">
                <a:latin typeface="Arial" pitchFamily="34" charset="0"/>
                <a:cs typeface="Arial" pitchFamily="34" charset="0"/>
              </a:rPr>
              <a:t>Test to support on some not just to responses</a:t>
            </a:r>
          </a:p>
          <a:p>
            <a:pPr>
              <a:lnSpc>
                <a:spcPct val="90000"/>
              </a:lnSpc>
            </a:pPr>
            <a:r>
              <a:rPr lang="en-US" dirty="0">
                <a:latin typeface="Arial" pitchFamily="34" charset="0"/>
                <a:cs typeface="Arial" pitchFamily="34" charset="0"/>
              </a:rPr>
              <a:t>Inspect don’t expect</a:t>
            </a: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36</a:t>
            </a:fld>
            <a:endParaRPr lang="en-US" dirty="0"/>
          </a:p>
        </p:txBody>
      </p:sp>
      <p:pic>
        <p:nvPicPr>
          <p:cNvPr id="5" name="Picture 9" descr="MCBD07082_0000[1]"/>
          <p:cNvPicPr>
            <a:picLocks noChangeAspect="1" noChangeArrowheads="1"/>
          </p:cNvPicPr>
          <p:nvPr/>
        </p:nvPicPr>
        <p:blipFill>
          <a:blip r:embed="rId2" cstate="print"/>
          <a:srcRect/>
          <a:stretch>
            <a:fillRect/>
          </a:stretch>
        </p:blipFill>
        <p:spPr>
          <a:xfrm>
            <a:off x="3429000" y="3886200"/>
            <a:ext cx="2582863" cy="2200275"/>
          </a:xfrm>
          <a:prstGeom prst="rect">
            <a:avLst/>
          </a:prstGeom>
        </p:spPr>
      </p:pic>
    </p:spTree>
    <p:extLst>
      <p:ext uri="{BB962C8B-B14F-4D97-AF65-F5344CB8AC3E}">
        <p14:creationId xmlns:p14="http://schemas.microsoft.com/office/powerpoint/2010/main" val="1485991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E6D6-2676-443E-86D6-4CCCED39AF9E}"/>
              </a:ext>
            </a:extLst>
          </p:cNvPr>
          <p:cNvSpPr>
            <a:spLocks noGrp="1"/>
          </p:cNvSpPr>
          <p:nvPr>
            <p:ph type="title"/>
          </p:nvPr>
        </p:nvSpPr>
        <p:spPr>
          <a:xfrm>
            <a:off x="457200" y="274638"/>
            <a:ext cx="7467600" cy="1020762"/>
          </a:xfrm>
        </p:spPr>
        <p:txBody>
          <a:bodyPr>
            <a:normAutofit/>
          </a:bodyPr>
          <a:lstStyle/>
          <a:p>
            <a:r>
              <a:rPr lang="en-US" sz="3200" b="1" dirty="0"/>
              <a:t>Board Diversity</a:t>
            </a:r>
          </a:p>
        </p:txBody>
      </p:sp>
      <p:sp>
        <p:nvSpPr>
          <p:cNvPr id="3" name="Content Placeholder 2">
            <a:extLst>
              <a:ext uri="{FF2B5EF4-FFF2-40B4-BE49-F238E27FC236}">
                <a16:creationId xmlns:a16="http://schemas.microsoft.com/office/drawing/2014/main" id="{95D6F938-8E12-4291-A49F-EA421EF56665}"/>
              </a:ext>
            </a:extLst>
          </p:cNvPr>
          <p:cNvSpPr>
            <a:spLocks noGrp="1"/>
          </p:cNvSpPr>
          <p:nvPr>
            <p:ph sz="quarter" idx="1"/>
          </p:nvPr>
        </p:nvSpPr>
        <p:spPr/>
        <p:txBody>
          <a:bodyPr/>
          <a:lstStyle/>
          <a:p>
            <a:pPr marL="0" indent="0">
              <a:buNone/>
            </a:pPr>
            <a:r>
              <a:rPr lang="en-US" dirty="0">
                <a:latin typeface="Arial" panose="020B0604020202020204" pitchFamily="34" charset="0"/>
                <a:cs typeface="Arial" panose="020B0604020202020204" pitchFamily="34" charset="0"/>
              </a:rPr>
              <a:t>Board should diversify its experience, skills and ethnicity</a:t>
            </a:r>
          </a:p>
          <a:p>
            <a:pPr marL="0" indent="0">
              <a:buNone/>
            </a:pPr>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Maximize Resources</a:t>
            </a:r>
          </a:p>
          <a:p>
            <a:r>
              <a:rPr lang="en-US" dirty="0">
                <a:latin typeface="Arial" panose="020B0604020202020204" pitchFamily="34" charset="0"/>
                <a:cs typeface="Arial" panose="020B0604020202020204" pitchFamily="34" charset="0"/>
              </a:rPr>
              <a:t>Consider Stakeholders</a:t>
            </a:r>
          </a:p>
          <a:p>
            <a:r>
              <a:rPr lang="en-US" dirty="0">
                <a:latin typeface="Arial" panose="020B0604020202020204" pitchFamily="34" charset="0"/>
                <a:cs typeface="Arial" panose="020B0604020202020204" pitchFamily="34" charset="0"/>
              </a:rPr>
              <a:t>Different Perspective</a:t>
            </a:r>
            <a:endParaRPr lang="en-US" dirty="0"/>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7761EE9-4289-41CF-8DA4-0EEA9BC59B9C}"/>
              </a:ext>
            </a:extLst>
          </p:cNvPr>
          <p:cNvSpPr>
            <a:spLocks noGrp="1"/>
          </p:cNvSpPr>
          <p:nvPr>
            <p:ph type="sldNum" sz="quarter" idx="15"/>
          </p:nvPr>
        </p:nvSpPr>
        <p:spPr/>
        <p:txBody>
          <a:bodyPr/>
          <a:lstStyle/>
          <a:p>
            <a:fld id="{F4D79CB0-9D77-4AD3-AD7E-7AEDD8B1C53B}" type="slidenum">
              <a:rPr lang="en-US" smtClean="0"/>
              <a:pPr/>
              <a:t>37</a:t>
            </a:fld>
            <a:endParaRPr lang="en-US" dirty="0"/>
          </a:p>
        </p:txBody>
      </p:sp>
      <p:pic>
        <p:nvPicPr>
          <p:cNvPr id="6" name="Picture 5">
            <a:extLst>
              <a:ext uri="{FF2B5EF4-FFF2-40B4-BE49-F238E27FC236}">
                <a16:creationId xmlns:a16="http://schemas.microsoft.com/office/drawing/2014/main" id="{D98E0FCD-946C-4E60-A5B4-E5786A1AE22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76800" y="2438400"/>
            <a:ext cx="2519363" cy="2508166"/>
          </a:xfrm>
          <a:prstGeom prst="rect">
            <a:avLst/>
          </a:prstGeom>
        </p:spPr>
      </p:pic>
    </p:spTree>
    <p:extLst>
      <p:ext uri="{BB962C8B-B14F-4D97-AF65-F5344CB8AC3E}">
        <p14:creationId xmlns:p14="http://schemas.microsoft.com/office/powerpoint/2010/main" val="2687767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85A-CBCB-4C3A-A853-B1253372011A}"/>
              </a:ext>
            </a:extLst>
          </p:cNvPr>
          <p:cNvSpPr>
            <a:spLocks noGrp="1"/>
          </p:cNvSpPr>
          <p:nvPr>
            <p:ph type="title"/>
          </p:nvPr>
        </p:nvSpPr>
        <p:spPr>
          <a:xfrm>
            <a:off x="488730" y="0"/>
            <a:ext cx="7467600" cy="639762"/>
          </a:xfrm>
        </p:spPr>
        <p:txBody>
          <a:bodyPr/>
          <a:lstStyle/>
          <a:p>
            <a:r>
              <a:rPr lang="en-US" b="1" dirty="0"/>
              <a:t>As A Board Member I will:</a:t>
            </a:r>
          </a:p>
        </p:txBody>
      </p:sp>
      <p:sp>
        <p:nvSpPr>
          <p:cNvPr id="3" name="Content Placeholder 2">
            <a:extLst>
              <a:ext uri="{FF2B5EF4-FFF2-40B4-BE49-F238E27FC236}">
                <a16:creationId xmlns:a16="http://schemas.microsoft.com/office/drawing/2014/main" id="{79498DC5-704F-4C20-B831-1D1B49373E6A}"/>
              </a:ext>
            </a:extLst>
          </p:cNvPr>
          <p:cNvSpPr>
            <a:spLocks noGrp="1"/>
          </p:cNvSpPr>
          <p:nvPr>
            <p:ph sz="quarter" idx="1"/>
          </p:nvPr>
        </p:nvSpPr>
        <p:spPr>
          <a:xfrm>
            <a:off x="488730" y="792162"/>
            <a:ext cx="7969469" cy="5761038"/>
          </a:xfrm>
        </p:spPr>
        <p:txBody>
          <a:bodyPr>
            <a:normAutofit fontScale="92500" lnSpcReduction="20000"/>
          </a:bodyPr>
          <a:lstStyle/>
          <a:p>
            <a:r>
              <a:rPr lang="en-US" sz="2000" dirty="0">
                <a:latin typeface="Arial" panose="020B0604020202020204" pitchFamily="34" charset="0"/>
                <a:cs typeface="Arial" panose="020B0604020202020204" pitchFamily="34" charset="0"/>
              </a:rPr>
              <a:t>listen carefully to my colleagues.</a:t>
            </a:r>
          </a:p>
          <a:p>
            <a:r>
              <a:rPr lang="en-US" sz="2000" dirty="0">
                <a:latin typeface="Arial" panose="020B0604020202020204" pitchFamily="34" charset="0"/>
                <a:cs typeface="Arial" panose="020B0604020202020204" pitchFamily="34" charset="0"/>
              </a:rPr>
              <a:t>respect the opinion of fellow board members.</a:t>
            </a:r>
          </a:p>
          <a:p>
            <a:r>
              <a:rPr lang="en-US" sz="2000" dirty="0">
                <a:latin typeface="Arial" panose="020B0604020202020204" pitchFamily="34" charset="0"/>
                <a:cs typeface="Arial" panose="020B0604020202020204" pitchFamily="34" charset="0"/>
              </a:rPr>
              <a:t>respect and support majority decisions of the board.</a:t>
            </a:r>
          </a:p>
          <a:p>
            <a:r>
              <a:rPr lang="en-US" sz="2000" dirty="0">
                <a:latin typeface="Arial" panose="020B0604020202020204" pitchFamily="34" charset="0"/>
                <a:cs typeface="Arial" panose="020B0604020202020204" pitchFamily="34" charset="0"/>
              </a:rPr>
              <a:t>recognize that all authority is vested in the full board only when it meets in legal session.</a:t>
            </a:r>
          </a:p>
          <a:p>
            <a:r>
              <a:rPr lang="en-US" sz="2000" dirty="0">
                <a:latin typeface="Arial" panose="020B0604020202020204" pitchFamily="34" charset="0"/>
                <a:cs typeface="Arial" panose="020B0604020202020204" pitchFamily="34" charset="0"/>
              </a:rPr>
              <a:t>keep well-informed about developments relevant to issues that may come before the board.</a:t>
            </a:r>
          </a:p>
          <a:p>
            <a:r>
              <a:rPr lang="en-US" sz="2000" dirty="0">
                <a:latin typeface="Arial" panose="020B0604020202020204" pitchFamily="34" charset="0"/>
                <a:cs typeface="Arial" panose="020B0604020202020204" pitchFamily="34" charset="0"/>
              </a:rPr>
              <a:t>participate in board meetings and actions.</a:t>
            </a:r>
          </a:p>
          <a:p>
            <a:r>
              <a:rPr lang="en-US" sz="2000" dirty="0">
                <a:latin typeface="Arial" panose="020B0604020202020204" pitchFamily="34" charset="0"/>
                <a:cs typeface="Arial" panose="020B0604020202020204" pitchFamily="34" charset="0"/>
              </a:rPr>
              <a:t>bring to the attention of the board any issues I believe will have an adverse effect on those we serve.</a:t>
            </a:r>
          </a:p>
          <a:p>
            <a:r>
              <a:rPr lang="en-US" sz="2000" dirty="0">
                <a:latin typeface="Arial" panose="020B0604020202020204" pitchFamily="34" charset="0"/>
                <a:cs typeface="Arial" panose="020B0604020202020204" pitchFamily="34" charset="0"/>
              </a:rPr>
              <a:t>attempt to interpret the needs of those we serve, and interpret the actions of those we serve.</a:t>
            </a:r>
          </a:p>
          <a:p>
            <a:r>
              <a:rPr lang="en-US" sz="2000" dirty="0">
                <a:latin typeface="Arial" panose="020B0604020202020204" pitchFamily="34" charset="0"/>
                <a:cs typeface="Arial" panose="020B0604020202020204" pitchFamily="34" charset="0"/>
              </a:rPr>
              <a:t>refer complaints to the proper level in the chain of command.</a:t>
            </a:r>
          </a:p>
          <a:p>
            <a:r>
              <a:rPr lang="en-US" sz="2000" dirty="0">
                <a:latin typeface="Arial" panose="020B0604020202020204" pitchFamily="34" charset="0"/>
                <a:cs typeface="Arial" panose="020B0604020202020204" pitchFamily="34" charset="0"/>
              </a:rPr>
              <a:t>recognize that my job is to ensure that my organization is well-managed, and not to manage its staff.</a:t>
            </a:r>
          </a:p>
          <a:p>
            <a:r>
              <a:rPr lang="en-US" sz="2000" dirty="0">
                <a:latin typeface="Arial" panose="020B0604020202020204" pitchFamily="34" charset="0"/>
                <a:cs typeface="Arial" panose="020B0604020202020204" pitchFamily="34" charset="0"/>
              </a:rPr>
              <a:t>represent all those whom we serve, not just a particular geographic area or interest group.</a:t>
            </a:r>
          </a:p>
          <a:p>
            <a:r>
              <a:rPr lang="en-US" sz="2000" dirty="0">
                <a:latin typeface="Arial" panose="020B0604020202020204" pitchFamily="34" charset="0"/>
                <a:cs typeface="Arial" panose="020B0604020202020204" pitchFamily="34" charset="0"/>
              </a:rPr>
              <a:t>Consider myself a “trustee” and do my best to ensure that my organization is well maintained, financially secure, growing and always operating in the best interest of those we serve.</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11A65A-A212-4EAD-972B-41CBD930BAB2}"/>
              </a:ext>
            </a:extLst>
          </p:cNvPr>
          <p:cNvSpPr>
            <a:spLocks noGrp="1"/>
          </p:cNvSpPr>
          <p:nvPr>
            <p:ph type="sldNum" sz="quarter" idx="15"/>
          </p:nvPr>
        </p:nvSpPr>
        <p:spPr/>
        <p:txBody>
          <a:bodyPr/>
          <a:lstStyle/>
          <a:p>
            <a:fld id="{F4D79CB0-9D77-4AD3-AD7E-7AEDD8B1C53B}" type="slidenum">
              <a:rPr lang="en-US" smtClean="0"/>
              <a:pPr/>
              <a:t>38</a:t>
            </a:fld>
            <a:endParaRPr lang="en-US" dirty="0"/>
          </a:p>
        </p:txBody>
      </p:sp>
    </p:spTree>
    <p:extLst>
      <p:ext uri="{BB962C8B-B14F-4D97-AF65-F5344CB8AC3E}">
        <p14:creationId xmlns:p14="http://schemas.microsoft.com/office/powerpoint/2010/main" val="2129149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85A-CBCB-4C3A-A853-B1253372011A}"/>
              </a:ext>
            </a:extLst>
          </p:cNvPr>
          <p:cNvSpPr>
            <a:spLocks noGrp="1"/>
          </p:cNvSpPr>
          <p:nvPr>
            <p:ph type="title"/>
          </p:nvPr>
        </p:nvSpPr>
        <p:spPr>
          <a:xfrm>
            <a:off x="488730" y="0"/>
            <a:ext cx="7467600" cy="639762"/>
          </a:xfrm>
        </p:spPr>
        <p:txBody>
          <a:bodyPr/>
          <a:lstStyle/>
          <a:p>
            <a:r>
              <a:rPr lang="en-US" b="1" dirty="0"/>
              <a:t>As A Board Member I Will:</a:t>
            </a:r>
          </a:p>
        </p:txBody>
      </p:sp>
      <p:sp>
        <p:nvSpPr>
          <p:cNvPr id="3" name="Content Placeholder 2">
            <a:extLst>
              <a:ext uri="{FF2B5EF4-FFF2-40B4-BE49-F238E27FC236}">
                <a16:creationId xmlns:a16="http://schemas.microsoft.com/office/drawing/2014/main" id="{79498DC5-704F-4C20-B831-1D1B49373E6A}"/>
              </a:ext>
            </a:extLst>
          </p:cNvPr>
          <p:cNvSpPr>
            <a:spLocks noGrp="1"/>
          </p:cNvSpPr>
          <p:nvPr>
            <p:ph sz="quarter" idx="1"/>
          </p:nvPr>
        </p:nvSpPr>
        <p:spPr>
          <a:xfrm>
            <a:off x="488730" y="792162"/>
            <a:ext cx="7969469" cy="5761038"/>
          </a:xfrm>
        </p:spPr>
        <p:txBody>
          <a:bodyPr>
            <a:normAutofit/>
          </a:bodyPr>
          <a:lstStyle/>
          <a:p>
            <a:r>
              <a:rPr lang="en-US" sz="2000" dirty="0">
                <a:latin typeface="Arial" panose="020B0604020202020204" pitchFamily="34" charset="0"/>
                <a:cs typeface="Arial" panose="020B0604020202020204" pitchFamily="34" charset="0"/>
              </a:rPr>
              <a:t>always work to learn how to do my job better.</a:t>
            </a:r>
          </a:p>
          <a:p>
            <a:r>
              <a:rPr lang="en-US" sz="2000" dirty="0">
                <a:latin typeface="Arial" panose="020B0604020202020204" pitchFamily="34" charset="0"/>
                <a:cs typeface="Arial" panose="020B0604020202020204" pitchFamily="34" charset="0"/>
              </a:rPr>
              <a:t>declare conflicts of interest between my personal life and my position on the board and abstain from voting or discussion when appropriate.</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3000" b="1" cap="small" dirty="0"/>
              <a:t>As A Board Member I Will Not</a:t>
            </a:r>
            <a:r>
              <a:rPr lang="en-US" sz="3000" b="1" dirty="0"/>
              <a:t>:</a:t>
            </a:r>
          </a:p>
          <a:p>
            <a:pPr marL="0" indent="0">
              <a:buNone/>
            </a:pPr>
            <a:endParaRPr lang="en-US" sz="400" dirty="0"/>
          </a:p>
          <a:p>
            <a:r>
              <a:rPr lang="en-US" sz="2000" dirty="0">
                <a:latin typeface="Arial" panose="020B0604020202020204" pitchFamily="34" charset="0"/>
                <a:cs typeface="Arial" panose="020B0604020202020204" pitchFamily="34" charset="0"/>
              </a:rPr>
              <a:t>criticize fellow board members or their opinions, in or out of the board room.</a:t>
            </a:r>
          </a:p>
          <a:p>
            <a:r>
              <a:rPr lang="en-US" sz="2000" dirty="0">
                <a:latin typeface="Arial" panose="020B0604020202020204" pitchFamily="34" charset="0"/>
                <a:cs typeface="Arial" panose="020B0604020202020204" pitchFamily="34" charset="0"/>
              </a:rPr>
              <a:t>use my organization for my personal advantage or that of my friends and relatives.</a:t>
            </a:r>
          </a:p>
          <a:p>
            <a:r>
              <a:rPr lang="en-US" sz="2000" dirty="0">
                <a:latin typeface="Arial" panose="020B0604020202020204" pitchFamily="34" charset="0"/>
                <a:cs typeface="Arial" panose="020B0604020202020204" pitchFamily="34" charset="0"/>
              </a:rPr>
              <a:t>discuss the confidential proceedings of the board outside the board room.</a:t>
            </a:r>
          </a:p>
          <a:p>
            <a:r>
              <a:rPr lang="en-US" sz="2000" dirty="0">
                <a:latin typeface="Arial" panose="020B0604020202020204" pitchFamily="34" charset="0"/>
                <a:cs typeface="Arial" panose="020B0604020202020204" pitchFamily="34" charset="0"/>
              </a:rPr>
              <a:t>promise before a meeting how I will vote on any issue.</a:t>
            </a:r>
          </a:p>
          <a:p>
            <a:r>
              <a:rPr lang="en-US" sz="2000" dirty="0">
                <a:latin typeface="Arial" panose="020B0604020202020204" pitchFamily="34" charset="0"/>
                <a:cs typeface="Arial" panose="020B0604020202020204" pitchFamily="34" charset="0"/>
              </a:rPr>
              <a:t>interfere with the duties of the administrator’s authority with staff members.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11A65A-A212-4EAD-972B-41CBD930BAB2}"/>
              </a:ext>
            </a:extLst>
          </p:cNvPr>
          <p:cNvSpPr>
            <a:spLocks noGrp="1"/>
          </p:cNvSpPr>
          <p:nvPr>
            <p:ph type="sldNum" sz="quarter" idx="15"/>
          </p:nvPr>
        </p:nvSpPr>
        <p:spPr/>
        <p:txBody>
          <a:bodyPr/>
          <a:lstStyle/>
          <a:p>
            <a:fld id="{F4D79CB0-9D77-4AD3-AD7E-7AEDD8B1C53B}" type="slidenum">
              <a:rPr lang="en-US" smtClean="0"/>
              <a:pPr/>
              <a:t>39</a:t>
            </a:fld>
            <a:endParaRPr lang="en-US" dirty="0"/>
          </a:p>
        </p:txBody>
      </p:sp>
    </p:spTree>
    <p:extLst>
      <p:ext uri="{BB962C8B-B14F-4D97-AF65-F5344CB8AC3E}">
        <p14:creationId xmlns:p14="http://schemas.microsoft.com/office/powerpoint/2010/main" val="376197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C333-F2C8-4FEB-99F1-281D4BBA363F}"/>
              </a:ext>
            </a:extLst>
          </p:cNvPr>
          <p:cNvSpPr>
            <a:spLocks noGrp="1"/>
          </p:cNvSpPr>
          <p:nvPr>
            <p:ph type="title"/>
          </p:nvPr>
        </p:nvSpPr>
        <p:spPr>
          <a:xfrm>
            <a:off x="457200" y="274638"/>
            <a:ext cx="7467600" cy="715962"/>
          </a:xfrm>
        </p:spPr>
        <p:txBody>
          <a:bodyPr/>
          <a:lstStyle/>
          <a:p>
            <a:r>
              <a:rPr lang="en-US" b="1" dirty="0"/>
              <a:t>Section 1 – Oath Of Office</a:t>
            </a:r>
          </a:p>
        </p:txBody>
      </p:sp>
      <p:sp>
        <p:nvSpPr>
          <p:cNvPr id="3" name="Content Placeholder 2">
            <a:extLst>
              <a:ext uri="{FF2B5EF4-FFF2-40B4-BE49-F238E27FC236}">
                <a16:creationId xmlns:a16="http://schemas.microsoft.com/office/drawing/2014/main" id="{3CAFE15C-1932-4FCE-AE4B-3CF81DF69513}"/>
              </a:ext>
            </a:extLst>
          </p:cNvPr>
          <p:cNvSpPr>
            <a:spLocks noGrp="1"/>
          </p:cNvSpPr>
          <p:nvPr>
            <p:ph sz="quarter" idx="1"/>
          </p:nvPr>
        </p:nvSpPr>
        <p:spPr>
          <a:xfrm>
            <a:off x="457200" y="1371600"/>
            <a:ext cx="7467600" cy="5102352"/>
          </a:xfrm>
        </p:spPr>
        <p:txBody>
          <a:bodyPr/>
          <a:lstStyle/>
          <a:p>
            <a:pPr marL="0" indent="0">
              <a:buNone/>
            </a:pPr>
            <a:r>
              <a:rPr lang="en-US" dirty="0">
                <a:latin typeface="Arial" panose="020B0604020202020204" pitchFamily="34" charset="0"/>
                <a:cs typeface="Arial" panose="020B0604020202020204" pitchFamily="34" charset="0"/>
              </a:rPr>
              <a:t>Every person elected or appointed to any office shall, before entering upon his duties, take and subscribe to an oath or affirmation that he will support the constitution of the United States and the constitution and laws of this state, and that he will faithfully and impartially discharge the duties of his office to the best of his ability.</a:t>
            </a:r>
          </a:p>
        </p:txBody>
      </p:sp>
      <p:sp>
        <p:nvSpPr>
          <p:cNvPr id="4" name="Slide Number Placeholder 3">
            <a:extLst>
              <a:ext uri="{FF2B5EF4-FFF2-40B4-BE49-F238E27FC236}">
                <a16:creationId xmlns:a16="http://schemas.microsoft.com/office/drawing/2014/main" id="{AF485BA3-9FD1-4FF3-9D13-595E2909C8D6}"/>
              </a:ext>
            </a:extLst>
          </p:cNvPr>
          <p:cNvSpPr>
            <a:spLocks noGrp="1"/>
          </p:cNvSpPr>
          <p:nvPr>
            <p:ph type="sldNum" sz="quarter" idx="15"/>
          </p:nvPr>
        </p:nvSpPr>
        <p:spPr/>
        <p:txBody>
          <a:bodyPr/>
          <a:lstStyle/>
          <a:p>
            <a:fld id="{F4D79CB0-9D77-4AD3-AD7E-7AEDD8B1C53B}" type="slidenum">
              <a:rPr lang="en-US" smtClean="0"/>
              <a:pPr/>
              <a:t>4</a:t>
            </a:fld>
            <a:endParaRPr lang="en-US" dirty="0"/>
          </a:p>
        </p:txBody>
      </p:sp>
      <p:pic>
        <p:nvPicPr>
          <p:cNvPr id="6" name="Picture 5">
            <a:extLst>
              <a:ext uri="{FF2B5EF4-FFF2-40B4-BE49-F238E27FC236}">
                <a16:creationId xmlns:a16="http://schemas.microsoft.com/office/drawing/2014/main" id="{4108A622-D415-4753-A974-5C5CD97A3E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343400"/>
            <a:ext cx="2668250" cy="1695450"/>
          </a:xfrm>
          <a:prstGeom prst="rect">
            <a:avLst/>
          </a:prstGeom>
        </p:spPr>
      </p:pic>
    </p:spTree>
    <p:extLst>
      <p:ext uri="{BB962C8B-B14F-4D97-AF65-F5344CB8AC3E}">
        <p14:creationId xmlns:p14="http://schemas.microsoft.com/office/powerpoint/2010/main" val="1518470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EB71-69EC-4D7C-9B63-4340FC4632AD}"/>
              </a:ext>
            </a:extLst>
          </p:cNvPr>
          <p:cNvSpPr>
            <a:spLocks noGrp="1"/>
          </p:cNvSpPr>
          <p:nvPr>
            <p:ph type="title"/>
          </p:nvPr>
        </p:nvSpPr>
        <p:spPr>
          <a:xfrm>
            <a:off x="457200" y="274638"/>
            <a:ext cx="7467600" cy="639762"/>
          </a:xfrm>
        </p:spPr>
        <p:txBody>
          <a:bodyPr/>
          <a:lstStyle/>
          <a:p>
            <a:r>
              <a:rPr lang="en-US" b="1" dirty="0"/>
              <a:t>Operating Policies &amp; Procedures</a:t>
            </a:r>
          </a:p>
        </p:txBody>
      </p:sp>
      <p:sp>
        <p:nvSpPr>
          <p:cNvPr id="3" name="Content Placeholder 2">
            <a:extLst>
              <a:ext uri="{FF2B5EF4-FFF2-40B4-BE49-F238E27FC236}">
                <a16:creationId xmlns:a16="http://schemas.microsoft.com/office/drawing/2014/main" id="{A99F6FC4-428C-46A4-A40E-54D05F779C0A}"/>
              </a:ext>
            </a:extLst>
          </p:cNvPr>
          <p:cNvSpPr>
            <a:spLocks noGrp="1"/>
          </p:cNvSpPr>
          <p:nvPr>
            <p:ph sz="quarter" idx="1"/>
          </p:nvPr>
        </p:nvSpPr>
        <p:spPr>
          <a:xfrm>
            <a:off x="457200" y="1219200"/>
            <a:ext cx="7467600" cy="5254752"/>
          </a:xfrm>
        </p:spPr>
        <p:txBody>
          <a:bodyPr/>
          <a:lstStyle/>
          <a:p>
            <a:r>
              <a:rPr lang="en-US" dirty="0">
                <a:latin typeface="Arial" panose="020B0604020202020204" pitchFamily="34" charset="0"/>
                <a:cs typeface="Arial" panose="020B0604020202020204" pitchFamily="34" charset="0"/>
              </a:rPr>
              <a:t>Minimize Risk</a:t>
            </a:r>
          </a:p>
          <a:p>
            <a:r>
              <a:rPr lang="en-US" dirty="0">
                <a:latin typeface="Arial" panose="020B0604020202020204" pitchFamily="34" charset="0"/>
                <a:cs typeface="Arial" panose="020B0604020202020204" pitchFamily="34" charset="0"/>
              </a:rPr>
              <a:t>Clarifies expectations</a:t>
            </a:r>
          </a:p>
          <a:p>
            <a:r>
              <a:rPr lang="en-US" dirty="0">
                <a:latin typeface="Arial" panose="020B0604020202020204" pitchFamily="34" charset="0"/>
                <a:cs typeface="Arial" panose="020B0604020202020204" pitchFamily="34" charset="0"/>
              </a:rPr>
              <a:t>Documents intent to comply</a:t>
            </a:r>
          </a:p>
          <a:p>
            <a:r>
              <a:rPr lang="en-US" dirty="0">
                <a:latin typeface="Arial" panose="020B0604020202020204" pitchFamily="34" charset="0"/>
                <a:cs typeface="Arial" panose="020B0604020202020204" pitchFamily="34" charset="0"/>
              </a:rPr>
              <a:t>Great orientation tool</a:t>
            </a:r>
          </a:p>
          <a:p>
            <a:r>
              <a:rPr lang="en-US" dirty="0">
                <a:latin typeface="Arial" panose="020B0604020202020204" pitchFamily="34" charset="0"/>
                <a:cs typeface="Arial" panose="020B0604020202020204" pitchFamily="34" charset="0"/>
              </a:rPr>
              <a:t>Can allow for quick action when noncompliance identified</a:t>
            </a:r>
          </a:p>
          <a:p>
            <a:r>
              <a:rPr lang="en-US" dirty="0">
                <a:latin typeface="Arial" panose="020B0604020202020204" pitchFamily="34" charset="0"/>
                <a:cs typeface="Arial" panose="020B0604020202020204" pitchFamily="34" charset="0"/>
              </a:rPr>
              <a:t>Can help define control environment</a:t>
            </a:r>
          </a:p>
          <a:p>
            <a:r>
              <a:rPr lang="en-US" dirty="0">
                <a:latin typeface="Arial" panose="020B0604020202020204" pitchFamily="34" charset="0"/>
                <a:cs typeface="Arial" panose="020B0604020202020204" pitchFamily="34" charset="0"/>
              </a:rPr>
              <a:t>Can strengthen internal controls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Once established – every person should comply to the greatest extent possible.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C1E55AB-C596-4DA4-AA7D-24CB1EA49A72}"/>
              </a:ext>
            </a:extLst>
          </p:cNvPr>
          <p:cNvSpPr>
            <a:spLocks noGrp="1"/>
          </p:cNvSpPr>
          <p:nvPr>
            <p:ph type="sldNum" sz="quarter" idx="15"/>
          </p:nvPr>
        </p:nvSpPr>
        <p:spPr/>
        <p:txBody>
          <a:bodyPr/>
          <a:lstStyle/>
          <a:p>
            <a:fld id="{F4D79CB0-9D77-4AD3-AD7E-7AEDD8B1C53B}" type="slidenum">
              <a:rPr lang="en-US" smtClean="0"/>
              <a:pPr/>
              <a:t>40</a:t>
            </a:fld>
            <a:endParaRPr lang="en-US" dirty="0"/>
          </a:p>
        </p:txBody>
      </p:sp>
    </p:spTree>
    <p:extLst>
      <p:ext uri="{BB962C8B-B14F-4D97-AF65-F5344CB8AC3E}">
        <p14:creationId xmlns:p14="http://schemas.microsoft.com/office/powerpoint/2010/main" val="321977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31DAE-DC6E-4ED3-8A81-B1864CA9FE0C}"/>
              </a:ext>
            </a:extLst>
          </p:cNvPr>
          <p:cNvSpPr>
            <a:spLocks noGrp="1"/>
          </p:cNvSpPr>
          <p:nvPr>
            <p:ph sz="quarter" idx="1"/>
          </p:nvPr>
        </p:nvSpPr>
        <p:spPr>
          <a:xfrm>
            <a:off x="661416" y="685800"/>
            <a:ext cx="7467600" cy="4873752"/>
          </a:xfrm>
        </p:spPr>
        <p:txBody>
          <a:bodyPr>
            <a:normAutofit/>
          </a:bodyPr>
          <a:lstStyle/>
          <a:p>
            <a:pPr marL="365760" lvl="1" indent="0" algn="ctr">
              <a:buNone/>
            </a:pPr>
            <a:r>
              <a:rPr lang="en-US" sz="2400" b="1" i="1" dirty="0">
                <a:latin typeface="Arial" panose="020B0604020202020204" pitchFamily="34" charset="0"/>
                <a:cs typeface="Arial" panose="020B0604020202020204" pitchFamily="34" charset="0"/>
              </a:rPr>
              <a:t>Where does 85% of your results come from? </a:t>
            </a:r>
          </a:p>
          <a:p>
            <a:pPr marL="365760" lvl="1" indent="0">
              <a:buNone/>
            </a:pPr>
            <a:endParaRPr lang="en-US" sz="2400" i="1" dirty="0">
              <a:latin typeface="Arial" panose="020B0604020202020204" pitchFamily="34" charset="0"/>
              <a:cs typeface="Arial" panose="020B0604020202020204" pitchFamily="34" charset="0"/>
            </a:endParaRPr>
          </a:p>
          <a:p>
            <a:pPr marL="365760" lvl="1" indent="0" algn="ctr">
              <a:buNone/>
            </a:pPr>
            <a:r>
              <a:rPr lang="en-US" sz="2400" b="1" i="1" dirty="0">
                <a:latin typeface="Arial" panose="020B0604020202020204" pitchFamily="34" charset="0"/>
                <a:cs typeface="Arial" panose="020B0604020202020204" pitchFamily="34" charset="0"/>
              </a:rPr>
              <a:t>It comes from the first 15% of the process</a:t>
            </a:r>
          </a:p>
          <a:p>
            <a:pPr marL="0" lvl="1" indent="0">
              <a:buNone/>
            </a:pPr>
            <a:endParaRPr lang="en-US" dirty="0">
              <a:latin typeface="Arial" panose="020B0604020202020204" pitchFamily="34" charset="0"/>
              <a:cs typeface="Arial" panose="020B0604020202020204" pitchFamily="34" charset="0"/>
            </a:endParaRPr>
          </a:p>
          <a:p>
            <a:pPr marL="0" lvl="1" indent="0">
              <a:buNone/>
            </a:pPr>
            <a:r>
              <a:rPr lang="en-US" b="1" dirty="0">
                <a:latin typeface="Arial" panose="020B0604020202020204" pitchFamily="34" charset="0"/>
                <a:cs typeface="Arial" panose="020B0604020202020204" pitchFamily="34" charset="0"/>
              </a:rPr>
              <a:t>So how important is:</a:t>
            </a:r>
          </a:p>
          <a:p>
            <a:pPr marL="342900" lvl="1" indent="-111125">
              <a:tabLst>
                <a:tab pos="461963" algn="l"/>
              </a:tabLst>
            </a:pPr>
            <a:r>
              <a:rPr lang="en-US" b="1" dirty="0">
                <a:latin typeface="Arial" panose="020B0604020202020204" pitchFamily="34" charset="0"/>
                <a:cs typeface="Arial" panose="020B0604020202020204" pitchFamily="34" charset="0"/>
              </a:rPr>
              <a:t>	Training</a:t>
            </a:r>
          </a:p>
          <a:p>
            <a:pPr marL="342900" lvl="1" indent="-111125">
              <a:tabLst>
                <a:tab pos="461963" algn="l"/>
              </a:tabLst>
            </a:pPr>
            <a:r>
              <a:rPr lang="en-US" b="1" dirty="0">
                <a:latin typeface="Arial" panose="020B0604020202020204" pitchFamily="34" charset="0"/>
                <a:cs typeface="Arial" panose="020B0604020202020204" pitchFamily="34" charset="0"/>
              </a:rPr>
              <a:t>	Planning</a:t>
            </a:r>
          </a:p>
          <a:p>
            <a:pPr marL="342900" lvl="1" indent="-111125">
              <a:tabLst>
                <a:tab pos="461963" algn="l"/>
              </a:tabLst>
            </a:pPr>
            <a:r>
              <a:rPr lang="en-US" b="1" dirty="0">
                <a:latin typeface="Arial" panose="020B0604020202020204" pitchFamily="34" charset="0"/>
                <a:cs typeface="Arial" panose="020B0604020202020204" pitchFamily="34" charset="0"/>
              </a:rPr>
              <a:t>	Telling employees why???</a:t>
            </a:r>
          </a:p>
          <a:p>
            <a:pPr marL="342900" lvl="1" indent="-111125">
              <a:tabLst>
                <a:tab pos="461963" algn="l"/>
              </a:tabLst>
            </a:pPr>
            <a:r>
              <a:rPr lang="en-US" b="1" dirty="0">
                <a:latin typeface="Arial" panose="020B0604020202020204" pitchFamily="34" charset="0"/>
                <a:cs typeface="Arial" panose="020B0604020202020204" pitchFamily="34" charset="0"/>
              </a:rPr>
              <a:t>	Identifying barriers to success</a:t>
            </a:r>
          </a:p>
          <a:p>
            <a:pPr marL="342900" lvl="1" indent="-111125">
              <a:tabLst>
                <a:tab pos="461963" algn="l"/>
              </a:tabLst>
            </a:pPr>
            <a:r>
              <a:rPr lang="en-US" b="1" dirty="0">
                <a:latin typeface="Arial" panose="020B0604020202020204" pitchFamily="34" charset="0"/>
                <a:cs typeface="Arial" panose="020B0604020202020204" pitchFamily="34" charset="0"/>
              </a:rPr>
              <a:t>	Building consensus</a:t>
            </a:r>
          </a:p>
          <a:p>
            <a:pPr marL="0" lvl="1" indent="0">
              <a:buNone/>
              <a:tabLst>
                <a:tab pos="231775" algn="l"/>
              </a:tabLst>
            </a:pPr>
            <a:endParaRPr lang="en-US" b="1" dirty="0">
              <a:latin typeface="Arial" panose="020B0604020202020204" pitchFamily="34" charset="0"/>
              <a:cs typeface="Arial" panose="020B0604020202020204" pitchFamily="34" charset="0"/>
            </a:endParaRPr>
          </a:p>
          <a:p>
            <a:pPr marL="365760" lvl="1" indent="0" algn="ctr">
              <a:buNone/>
            </a:pPr>
            <a:endParaRPr lang="en-US" b="1" dirty="0">
              <a:latin typeface="Arial" panose="020B0604020202020204" pitchFamily="34" charset="0"/>
              <a:cs typeface="Arial" panose="020B0604020202020204" pitchFamily="34" charset="0"/>
            </a:endParaRPr>
          </a:p>
          <a:p>
            <a:pPr marL="365760" lvl="1" indent="0" algn="ctr">
              <a:buNone/>
            </a:pPr>
            <a:endParaRPr lang="en-US"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73AAF28-3D8F-4EDF-B39F-4A24DC8D2221}"/>
              </a:ext>
            </a:extLst>
          </p:cNvPr>
          <p:cNvSpPr>
            <a:spLocks noGrp="1"/>
          </p:cNvSpPr>
          <p:nvPr>
            <p:ph type="sldNum" sz="quarter" idx="15"/>
          </p:nvPr>
        </p:nvSpPr>
        <p:spPr/>
        <p:txBody>
          <a:bodyPr/>
          <a:lstStyle/>
          <a:p>
            <a:fld id="{F4D79CB0-9D77-4AD3-AD7E-7AEDD8B1C53B}" type="slidenum">
              <a:rPr lang="en-US" smtClean="0"/>
              <a:pPr/>
              <a:t>41</a:t>
            </a:fld>
            <a:endParaRPr lang="en-US" dirty="0"/>
          </a:p>
        </p:txBody>
      </p:sp>
      <p:pic>
        <p:nvPicPr>
          <p:cNvPr id="6" name="Picture 5">
            <a:extLst>
              <a:ext uri="{FF2B5EF4-FFF2-40B4-BE49-F238E27FC236}">
                <a16:creationId xmlns:a16="http://schemas.microsoft.com/office/drawing/2014/main" id="{74E33CE6-EF25-4EF3-885B-B0178F6072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066" y="2362200"/>
            <a:ext cx="3409495" cy="2420741"/>
          </a:xfrm>
          <a:prstGeom prst="rect">
            <a:avLst/>
          </a:prstGeom>
        </p:spPr>
      </p:pic>
    </p:spTree>
    <p:extLst>
      <p:ext uri="{BB962C8B-B14F-4D97-AF65-F5344CB8AC3E}">
        <p14:creationId xmlns:p14="http://schemas.microsoft.com/office/powerpoint/2010/main" val="1570787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76"/>
            <a:ext cx="7467600" cy="1492624"/>
          </a:xfrm>
        </p:spPr>
        <p:txBody>
          <a:bodyPr>
            <a:noAutofit/>
          </a:bodyPr>
          <a:lstStyle/>
          <a:p>
            <a:r>
              <a:rPr lang="en-US" b="1" dirty="0"/>
              <a:t>Federal Grant Forum</a:t>
            </a:r>
            <a:br>
              <a:rPr lang="en-US" b="1" dirty="0"/>
            </a:br>
            <a:r>
              <a:rPr lang="en-US" b="1" dirty="0"/>
              <a:t>Session 5: Updating Your Policies &amp; Procedures</a:t>
            </a:r>
          </a:p>
        </p:txBody>
      </p:sp>
      <p:sp>
        <p:nvSpPr>
          <p:cNvPr id="3" name="Content Placeholder 2"/>
          <p:cNvSpPr>
            <a:spLocks noGrp="1"/>
          </p:cNvSpPr>
          <p:nvPr>
            <p:ph sz="quarter" idx="1"/>
          </p:nvPr>
        </p:nvSpPr>
        <p:spPr>
          <a:xfrm>
            <a:off x="457200" y="1752600"/>
            <a:ext cx="7467600" cy="4721352"/>
          </a:xfrm>
        </p:spPr>
        <p:txBody>
          <a:bodyPr/>
          <a:lstStyle/>
          <a:p>
            <a:pPr marL="0" indent="0">
              <a:buNone/>
            </a:pPr>
            <a:r>
              <a:rPr lang="en-US" dirty="0">
                <a:latin typeface="Arial" panose="020B0604020202020204" pitchFamily="34" charset="0"/>
                <a:cs typeface="Arial" panose="020B0604020202020204" pitchFamily="34" charset="0"/>
              </a:rPr>
              <a:t>NFE Must Develop A Business Management System Infrastructure</a:t>
            </a:r>
          </a:p>
          <a:p>
            <a:r>
              <a:rPr lang="en-US" dirty="0">
                <a:latin typeface="Arial" panose="020B0604020202020204" pitchFamily="34" charset="0"/>
                <a:cs typeface="Arial" panose="020B0604020202020204" pitchFamily="34" charset="0"/>
              </a:rPr>
              <a:t>Personnel policies and procedures</a:t>
            </a:r>
          </a:p>
          <a:p>
            <a:r>
              <a:rPr lang="en-US" dirty="0">
                <a:latin typeface="Arial" panose="020B0604020202020204" pitchFamily="34" charset="0"/>
                <a:cs typeface="Arial" panose="020B0604020202020204" pitchFamily="34" charset="0"/>
              </a:rPr>
              <a:t>Property policies and procedures</a:t>
            </a:r>
          </a:p>
          <a:p>
            <a:r>
              <a:rPr lang="en-US" dirty="0">
                <a:latin typeface="Arial" panose="020B0604020202020204" pitchFamily="34" charset="0"/>
                <a:cs typeface="Arial" panose="020B0604020202020204" pitchFamily="34" charset="0"/>
              </a:rPr>
              <a:t>Procurement policies and procedures</a:t>
            </a:r>
          </a:p>
          <a:p>
            <a:r>
              <a:rPr lang="en-US" dirty="0">
                <a:latin typeface="Arial" panose="020B0604020202020204" pitchFamily="34" charset="0"/>
                <a:cs typeface="Arial" panose="020B0604020202020204" pitchFamily="34" charset="0"/>
              </a:rPr>
              <a:t>Travel policies and procedures</a:t>
            </a:r>
          </a:p>
          <a:p>
            <a:r>
              <a:rPr lang="en-US" dirty="0">
                <a:latin typeface="Arial" panose="020B0604020202020204" pitchFamily="34" charset="0"/>
                <a:cs typeface="Arial" panose="020B0604020202020204" pitchFamily="34" charset="0"/>
              </a:rPr>
              <a:t>Financial Management policies and procedures</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Add a Program Management Plan (PMP) for program/project management.</a:t>
            </a:r>
          </a:p>
        </p:txBody>
      </p:sp>
      <p:sp>
        <p:nvSpPr>
          <p:cNvPr id="4" name="Slide Number Placeholder 3"/>
          <p:cNvSpPr>
            <a:spLocks noGrp="1"/>
          </p:cNvSpPr>
          <p:nvPr>
            <p:ph type="sldNum" sz="quarter" idx="15"/>
          </p:nvPr>
        </p:nvSpPr>
        <p:spPr/>
        <p:txBody>
          <a:bodyPr/>
          <a:lstStyle/>
          <a:p>
            <a:fld id="{F4D79CB0-9D77-4AD3-AD7E-7AEDD8B1C53B}" type="slidenum">
              <a:rPr lang="en-US" smtClean="0"/>
              <a:pPr/>
              <a:t>42</a:t>
            </a:fld>
            <a:endParaRPr lang="en-US" dirty="0"/>
          </a:p>
        </p:txBody>
      </p:sp>
    </p:spTree>
    <p:extLst>
      <p:ext uri="{BB962C8B-B14F-4D97-AF65-F5344CB8AC3E}">
        <p14:creationId xmlns:p14="http://schemas.microsoft.com/office/powerpoint/2010/main" val="632768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AE30-B245-496E-B858-C3D7E39E57A5}"/>
              </a:ext>
            </a:extLst>
          </p:cNvPr>
          <p:cNvSpPr>
            <a:spLocks noGrp="1"/>
          </p:cNvSpPr>
          <p:nvPr>
            <p:ph type="title"/>
          </p:nvPr>
        </p:nvSpPr>
        <p:spPr>
          <a:xfrm>
            <a:off x="457200" y="274637"/>
            <a:ext cx="7467600" cy="1046607"/>
          </a:xfrm>
        </p:spPr>
        <p:txBody>
          <a:bodyPr>
            <a:noAutofit/>
          </a:bodyPr>
          <a:lstStyle/>
          <a:p>
            <a:r>
              <a:rPr lang="en-US" b="1" dirty="0"/>
              <a:t>Governance And Ethics Questionnaire</a:t>
            </a:r>
          </a:p>
        </p:txBody>
      </p:sp>
      <p:graphicFrame>
        <p:nvGraphicFramePr>
          <p:cNvPr id="5" name="Content Placeholder 4">
            <a:extLst>
              <a:ext uri="{FF2B5EF4-FFF2-40B4-BE49-F238E27FC236}">
                <a16:creationId xmlns:a16="http://schemas.microsoft.com/office/drawing/2014/main" id="{5AEC8733-7E03-4980-8C48-6046D3F38E6C}"/>
              </a:ext>
            </a:extLst>
          </p:cNvPr>
          <p:cNvGraphicFramePr>
            <a:graphicFrameLocks noGrp="1"/>
          </p:cNvGraphicFramePr>
          <p:nvPr>
            <p:ph sz="quarter" idx="1"/>
            <p:extLst>
              <p:ext uri="{D42A27DB-BD31-4B8C-83A1-F6EECF244321}">
                <p14:modId xmlns:p14="http://schemas.microsoft.com/office/powerpoint/2010/main" val="1843178330"/>
              </p:ext>
            </p:extLst>
          </p:nvPr>
        </p:nvGraphicFramePr>
        <p:xfrm>
          <a:off x="228600" y="1600200"/>
          <a:ext cx="8510016" cy="2303230"/>
        </p:xfrm>
        <a:graphic>
          <a:graphicData uri="http://schemas.openxmlformats.org/drawingml/2006/table">
            <a:tbl>
              <a:tblPr firstRow="1" bandRow="1">
                <a:tableStyleId>{7DF18680-E054-41AD-8BC1-D1AEF772440D}</a:tableStyleId>
              </a:tblPr>
              <a:tblGrid>
                <a:gridCol w="4174246">
                  <a:extLst>
                    <a:ext uri="{9D8B030D-6E8A-4147-A177-3AD203B41FA5}">
                      <a16:colId xmlns:a16="http://schemas.microsoft.com/office/drawing/2014/main" val="581716925"/>
                    </a:ext>
                  </a:extLst>
                </a:gridCol>
                <a:gridCol w="243085">
                  <a:extLst>
                    <a:ext uri="{9D8B030D-6E8A-4147-A177-3AD203B41FA5}">
                      <a16:colId xmlns:a16="http://schemas.microsoft.com/office/drawing/2014/main" val="459275144"/>
                    </a:ext>
                  </a:extLst>
                </a:gridCol>
                <a:gridCol w="4092685">
                  <a:extLst>
                    <a:ext uri="{9D8B030D-6E8A-4147-A177-3AD203B41FA5}">
                      <a16:colId xmlns:a16="http://schemas.microsoft.com/office/drawing/2014/main" val="1165419007"/>
                    </a:ext>
                  </a:extLst>
                </a:gridCol>
              </a:tblGrid>
              <a:tr h="372385">
                <a:tc>
                  <a:txBody>
                    <a:bodyPr/>
                    <a:lstStyle/>
                    <a:p>
                      <a:pPr marL="285750" indent="-285750">
                        <a:buClr>
                          <a:schemeClr val="accent1"/>
                        </a:buClr>
                        <a:buFont typeface="Courier New" panose="02070309020205020404" pitchFamily="49" charset="0"/>
                        <a:buChar char="o"/>
                      </a:pPr>
                      <a:r>
                        <a:rPr lang="en-US" sz="1900" b="0" dirty="0">
                          <a:solidFill>
                            <a:schemeClr val="tx1"/>
                          </a:solidFill>
                          <a:latin typeface="Arial" panose="020B0604020202020204" pitchFamily="34" charset="0"/>
                          <a:cs typeface="Arial" panose="020B0604020202020204" pitchFamily="34" charset="0"/>
                        </a:rPr>
                        <a:t>Long term planning</a:t>
                      </a:r>
                    </a:p>
                  </a:txBody>
                  <a:tcPr>
                    <a:noFill/>
                  </a:tcPr>
                </a:tc>
                <a:tc>
                  <a:txBody>
                    <a:bodyPr/>
                    <a:lstStyle/>
                    <a:p>
                      <a:pPr marL="285750" indent="-285750">
                        <a:buClr>
                          <a:schemeClr val="accent1"/>
                        </a:buClr>
                        <a:buFont typeface="Courier New" panose="02070309020205020404" pitchFamily="49" charset="0"/>
                        <a:buChar char="o"/>
                      </a:pPr>
                      <a:endParaRPr lang="en-US" sz="1900" dirty="0">
                        <a:solidFill>
                          <a:schemeClr val="tx1"/>
                        </a:solidFill>
                        <a:latin typeface="Arial" panose="020B0604020202020204" pitchFamily="34" charset="0"/>
                        <a:cs typeface="Arial" panose="020B0604020202020204" pitchFamily="34" charset="0"/>
                      </a:endParaRPr>
                    </a:p>
                  </a:txBody>
                  <a:tcPr>
                    <a:noFill/>
                  </a:tcPr>
                </a:tc>
                <a:tc>
                  <a:txBody>
                    <a:bodyPr/>
                    <a:lstStyle/>
                    <a:p>
                      <a:pPr marL="285750" indent="-285750">
                        <a:buClr>
                          <a:schemeClr val="accent1"/>
                        </a:buClr>
                        <a:buFont typeface="Courier New" panose="02070309020205020404" pitchFamily="49" charset="0"/>
                        <a:buChar char="o"/>
                      </a:pPr>
                      <a:r>
                        <a:rPr lang="en-US" sz="1900" b="0" dirty="0">
                          <a:solidFill>
                            <a:schemeClr val="tx1"/>
                          </a:solidFill>
                          <a:latin typeface="Arial" panose="020B0604020202020204" pitchFamily="34" charset="0"/>
                          <a:cs typeface="Arial" panose="020B0604020202020204" pitchFamily="34" charset="0"/>
                        </a:rPr>
                        <a:t>Effective working relationship</a:t>
                      </a:r>
                    </a:p>
                  </a:txBody>
                  <a:tcPr>
                    <a:noFill/>
                  </a:tcPr>
                </a:tc>
                <a:extLst>
                  <a:ext uri="{0D108BD9-81ED-4DB2-BD59-A6C34878D82A}">
                    <a16:rowId xmlns:a16="http://schemas.microsoft.com/office/drawing/2014/main" val="918042391"/>
                  </a:ext>
                </a:extLst>
              </a:tr>
              <a:tr h="372385">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Develop and approve policy</a:t>
                      </a:r>
                    </a:p>
                  </a:txBody>
                  <a:tcPr>
                    <a:noFill/>
                  </a:tcPr>
                </a:tc>
                <a:tc>
                  <a:txBody>
                    <a:bodyPr/>
                    <a:lstStyle/>
                    <a:p>
                      <a:pPr marL="285750" indent="-285750">
                        <a:buClr>
                          <a:schemeClr val="accent1"/>
                        </a:buClr>
                        <a:buFont typeface="Courier New" panose="02070309020205020404" pitchFamily="49" charset="0"/>
                        <a:buChar char="o"/>
                      </a:pPr>
                      <a:endParaRPr lang="en-US" sz="1900" dirty="0">
                        <a:solidFill>
                          <a:schemeClr val="tx1"/>
                        </a:solidFill>
                        <a:latin typeface="Arial" panose="020B0604020202020204" pitchFamily="34" charset="0"/>
                        <a:cs typeface="Arial" panose="020B0604020202020204" pitchFamily="34" charset="0"/>
                      </a:endParaRPr>
                    </a:p>
                  </a:txBody>
                  <a:tcPr>
                    <a:noFill/>
                  </a:tcPr>
                </a:tc>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Community collaboration</a:t>
                      </a:r>
                    </a:p>
                  </a:txBody>
                  <a:tcPr>
                    <a:noFill/>
                  </a:tcPr>
                </a:tc>
                <a:extLst>
                  <a:ext uri="{0D108BD9-81ED-4DB2-BD59-A6C34878D82A}">
                    <a16:rowId xmlns:a16="http://schemas.microsoft.com/office/drawing/2014/main" val="1363114889"/>
                  </a:ext>
                </a:extLst>
              </a:tr>
              <a:tr h="398230">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Resource development targets set</a:t>
                      </a:r>
                    </a:p>
                  </a:txBody>
                  <a:tcPr>
                    <a:noFill/>
                  </a:tcPr>
                </a:tc>
                <a:tc>
                  <a:txBody>
                    <a:bodyPr/>
                    <a:lstStyle/>
                    <a:p>
                      <a:pPr marL="285750" indent="-285750">
                        <a:buClr>
                          <a:schemeClr val="accent1"/>
                        </a:buClr>
                        <a:buFont typeface="Courier New" panose="02070309020205020404" pitchFamily="49" charset="0"/>
                        <a:buChar char="o"/>
                      </a:pPr>
                      <a:endParaRPr lang="en-US" sz="1900" dirty="0">
                        <a:solidFill>
                          <a:schemeClr val="tx1"/>
                        </a:solidFill>
                        <a:latin typeface="Arial" panose="020B0604020202020204" pitchFamily="34" charset="0"/>
                        <a:cs typeface="Arial" panose="020B0604020202020204" pitchFamily="34" charset="0"/>
                      </a:endParaRPr>
                    </a:p>
                  </a:txBody>
                  <a:tcPr>
                    <a:noFill/>
                  </a:tcPr>
                </a:tc>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Board generation</a:t>
                      </a:r>
                    </a:p>
                  </a:txBody>
                  <a:tcPr>
                    <a:noFill/>
                  </a:tcPr>
                </a:tc>
                <a:extLst>
                  <a:ext uri="{0D108BD9-81ED-4DB2-BD59-A6C34878D82A}">
                    <a16:rowId xmlns:a16="http://schemas.microsoft.com/office/drawing/2014/main" val="3068108024"/>
                  </a:ext>
                </a:extLst>
              </a:tr>
              <a:tr h="372385">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Financial reports reviewed</a:t>
                      </a:r>
                    </a:p>
                  </a:txBody>
                  <a:tcPr>
                    <a:noFill/>
                  </a:tcPr>
                </a:tc>
                <a:tc>
                  <a:txBody>
                    <a:bodyPr/>
                    <a:lstStyle/>
                    <a:p>
                      <a:pPr marL="285750" indent="-285750">
                        <a:buClr>
                          <a:schemeClr val="accent1"/>
                        </a:buClr>
                        <a:buFont typeface="Courier New" panose="02070309020205020404" pitchFamily="49" charset="0"/>
                        <a:buChar char="o"/>
                      </a:pPr>
                      <a:endParaRPr lang="en-US" sz="1900" dirty="0">
                        <a:solidFill>
                          <a:schemeClr val="tx1"/>
                        </a:solidFill>
                        <a:latin typeface="Arial" panose="020B0604020202020204" pitchFamily="34" charset="0"/>
                        <a:cs typeface="Arial" panose="020B0604020202020204" pitchFamily="34" charset="0"/>
                      </a:endParaRPr>
                    </a:p>
                  </a:txBody>
                  <a:tcPr>
                    <a:noFill/>
                  </a:tcPr>
                </a:tc>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Board diversity</a:t>
                      </a:r>
                    </a:p>
                  </a:txBody>
                  <a:tcPr>
                    <a:noFill/>
                  </a:tcPr>
                </a:tc>
                <a:extLst>
                  <a:ext uri="{0D108BD9-81ED-4DB2-BD59-A6C34878D82A}">
                    <a16:rowId xmlns:a16="http://schemas.microsoft.com/office/drawing/2014/main" val="1055235565"/>
                  </a:ext>
                </a:extLst>
              </a:tr>
              <a:tr h="372385">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Budget approval</a:t>
                      </a:r>
                    </a:p>
                  </a:txBody>
                  <a:tcPr>
                    <a:noFill/>
                  </a:tcPr>
                </a:tc>
                <a:tc>
                  <a:txBody>
                    <a:bodyPr/>
                    <a:lstStyle/>
                    <a:p>
                      <a:pPr marL="285750" indent="-285750">
                        <a:buClr>
                          <a:schemeClr val="accent1"/>
                        </a:buClr>
                        <a:buFont typeface="Courier New" panose="02070309020205020404" pitchFamily="49" charset="0"/>
                        <a:buChar char="o"/>
                      </a:pPr>
                      <a:endParaRPr lang="en-US" sz="1900" dirty="0">
                        <a:solidFill>
                          <a:schemeClr val="tx1"/>
                        </a:solidFill>
                        <a:latin typeface="Arial" panose="020B0604020202020204" pitchFamily="34" charset="0"/>
                        <a:cs typeface="Arial" panose="020B0604020202020204" pitchFamily="34" charset="0"/>
                      </a:endParaRPr>
                    </a:p>
                  </a:txBody>
                  <a:tcPr>
                    <a:noFill/>
                  </a:tcPr>
                </a:tc>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Risk review</a:t>
                      </a:r>
                    </a:p>
                  </a:txBody>
                  <a:tcPr>
                    <a:noFill/>
                  </a:tcPr>
                </a:tc>
                <a:extLst>
                  <a:ext uri="{0D108BD9-81ED-4DB2-BD59-A6C34878D82A}">
                    <a16:rowId xmlns:a16="http://schemas.microsoft.com/office/drawing/2014/main" val="3096762068"/>
                  </a:ext>
                </a:extLst>
              </a:tr>
              <a:tr h="372385">
                <a:tc>
                  <a:txBody>
                    <a:bodyPr/>
                    <a:lstStyle/>
                    <a:p>
                      <a:pPr marL="285750" indent="-285750">
                        <a:buClr>
                          <a:schemeClr val="accent1"/>
                        </a:buClr>
                        <a:buFont typeface="Courier New" panose="02070309020205020404" pitchFamily="49" charset="0"/>
                        <a:buChar char="o"/>
                      </a:pPr>
                      <a:r>
                        <a:rPr lang="en-US" sz="1900" dirty="0">
                          <a:solidFill>
                            <a:schemeClr val="tx1"/>
                          </a:solidFill>
                          <a:latin typeface="Arial" panose="020B0604020202020204" pitchFamily="34" charset="0"/>
                          <a:cs typeface="Arial" panose="020B0604020202020204" pitchFamily="34" charset="0"/>
                        </a:rPr>
                        <a:t>Program reports</a:t>
                      </a:r>
                    </a:p>
                  </a:txBody>
                  <a:tcPr>
                    <a:noFill/>
                  </a:tcPr>
                </a:tc>
                <a:tc>
                  <a:txBody>
                    <a:bodyPr/>
                    <a:lstStyle/>
                    <a:p>
                      <a:pPr marL="285750" indent="-285750">
                        <a:buClr>
                          <a:schemeClr val="accent1"/>
                        </a:buClr>
                        <a:buFont typeface="Courier New" panose="02070309020205020404" pitchFamily="49" charset="0"/>
                        <a:buChar char="o"/>
                      </a:pPr>
                      <a:endParaRPr lang="en-US" sz="1900" dirty="0">
                        <a:solidFill>
                          <a:schemeClr val="tx1"/>
                        </a:solidFill>
                      </a:endParaRPr>
                    </a:p>
                  </a:txBody>
                  <a:tcPr>
                    <a:noFill/>
                  </a:tcPr>
                </a:tc>
                <a:tc>
                  <a:txBody>
                    <a:bodyPr/>
                    <a:lstStyle/>
                    <a:p>
                      <a:pPr marL="285750" indent="-285750">
                        <a:buClr>
                          <a:schemeClr val="accent1"/>
                        </a:buClr>
                        <a:buFont typeface="Courier New" panose="02070309020205020404" pitchFamily="49" charset="0"/>
                        <a:buChar char="o"/>
                      </a:pPr>
                      <a:endParaRPr lang="en-US" sz="1900" dirty="0">
                        <a:solidFill>
                          <a:schemeClr val="tx1"/>
                        </a:solidFill>
                      </a:endParaRPr>
                    </a:p>
                  </a:txBody>
                  <a:tcPr>
                    <a:noFill/>
                  </a:tcPr>
                </a:tc>
                <a:extLst>
                  <a:ext uri="{0D108BD9-81ED-4DB2-BD59-A6C34878D82A}">
                    <a16:rowId xmlns:a16="http://schemas.microsoft.com/office/drawing/2014/main" val="3500322955"/>
                  </a:ext>
                </a:extLst>
              </a:tr>
            </a:tbl>
          </a:graphicData>
        </a:graphic>
      </p:graphicFrame>
      <p:sp>
        <p:nvSpPr>
          <p:cNvPr id="4" name="Slide Number Placeholder 3">
            <a:extLst>
              <a:ext uri="{FF2B5EF4-FFF2-40B4-BE49-F238E27FC236}">
                <a16:creationId xmlns:a16="http://schemas.microsoft.com/office/drawing/2014/main" id="{F0A1CD03-C608-4993-A918-3DC6D30FAAE7}"/>
              </a:ext>
            </a:extLst>
          </p:cNvPr>
          <p:cNvSpPr>
            <a:spLocks noGrp="1"/>
          </p:cNvSpPr>
          <p:nvPr>
            <p:ph type="sldNum" sz="quarter" idx="15"/>
          </p:nvPr>
        </p:nvSpPr>
        <p:spPr/>
        <p:txBody>
          <a:bodyPr/>
          <a:lstStyle/>
          <a:p>
            <a:fld id="{F4D79CB0-9D77-4AD3-AD7E-7AEDD8B1C53B}" type="slidenum">
              <a:rPr lang="en-US" smtClean="0"/>
              <a:pPr/>
              <a:t>43</a:t>
            </a:fld>
            <a:endParaRPr lang="en-US" dirty="0"/>
          </a:p>
        </p:txBody>
      </p:sp>
      <p:sp>
        <p:nvSpPr>
          <p:cNvPr id="7" name="AutoShape 4" descr="Image result for Picture of questionnaires">
            <a:extLst>
              <a:ext uri="{FF2B5EF4-FFF2-40B4-BE49-F238E27FC236}">
                <a16:creationId xmlns:a16="http://schemas.microsoft.com/office/drawing/2014/main" id="{1487CE6B-2643-4A1B-B374-B87681E89F3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922A64C3-2B24-4D65-848D-61E211B8E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707012"/>
            <a:ext cx="2362200" cy="2295525"/>
          </a:xfrm>
          <a:prstGeom prst="rect">
            <a:avLst/>
          </a:prstGeom>
        </p:spPr>
      </p:pic>
    </p:spTree>
    <p:extLst>
      <p:ext uri="{BB962C8B-B14F-4D97-AF65-F5344CB8AC3E}">
        <p14:creationId xmlns:p14="http://schemas.microsoft.com/office/powerpoint/2010/main" val="3410233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90800"/>
            <a:ext cx="6172200" cy="1894362"/>
          </a:xfrm>
        </p:spPr>
        <p:txBody>
          <a:bodyPr>
            <a:normAutofit fontScale="90000"/>
          </a:bodyPr>
          <a:lstStyle/>
          <a:p>
            <a:pPr algn="ctr"/>
            <a:r>
              <a:rPr lang="en-US" sz="7200" dirty="0"/>
              <a:t>Thank You</a:t>
            </a:r>
            <a:br>
              <a:rPr lang="en-US" dirty="0"/>
            </a:br>
            <a:br>
              <a:rPr lang="en-US"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86E4-F0CA-4777-B034-D411A82E3F59}"/>
              </a:ext>
            </a:extLst>
          </p:cNvPr>
          <p:cNvSpPr>
            <a:spLocks noGrp="1"/>
          </p:cNvSpPr>
          <p:nvPr>
            <p:ph type="title"/>
          </p:nvPr>
        </p:nvSpPr>
        <p:spPr>
          <a:xfrm>
            <a:off x="457200" y="152400"/>
            <a:ext cx="7467600" cy="609600"/>
          </a:xfrm>
        </p:spPr>
        <p:txBody>
          <a:bodyPr>
            <a:normAutofit/>
          </a:bodyPr>
          <a:lstStyle/>
          <a:p>
            <a:r>
              <a:rPr lang="en-US" b="1" dirty="0"/>
              <a:t>Governmental Conduct Act</a:t>
            </a:r>
          </a:p>
        </p:txBody>
      </p:sp>
      <p:sp>
        <p:nvSpPr>
          <p:cNvPr id="3" name="Content Placeholder 2">
            <a:extLst>
              <a:ext uri="{FF2B5EF4-FFF2-40B4-BE49-F238E27FC236}">
                <a16:creationId xmlns:a16="http://schemas.microsoft.com/office/drawing/2014/main" id="{E6483AAD-A5A6-4589-B9B6-C342908F80C1}"/>
              </a:ext>
            </a:extLst>
          </p:cNvPr>
          <p:cNvSpPr>
            <a:spLocks noGrp="1"/>
          </p:cNvSpPr>
          <p:nvPr>
            <p:ph sz="quarter" idx="1"/>
          </p:nvPr>
        </p:nvSpPr>
        <p:spPr>
          <a:xfrm>
            <a:off x="457200" y="914400"/>
            <a:ext cx="7671816" cy="5559552"/>
          </a:xfrm>
        </p:spPr>
        <p:txBody>
          <a:bodyPr>
            <a:normAutofit lnSpcReduction="10000"/>
          </a:bodyPr>
          <a:lstStyle/>
          <a:p>
            <a:pPr marL="346075" indent="-346075">
              <a:buSzPct val="100000"/>
              <a:buFont typeface="+mj-lt"/>
              <a:buAutoNum type="alphaUcPeriod"/>
            </a:pPr>
            <a:r>
              <a:rPr lang="en-US" sz="2000" dirty="0">
                <a:latin typeface="Arial" panose="020B0604020202020204" pitchFamily="34" charset="0"/>
                <a:cs typeface="Arial" panose="020B0604020202020204" pitchFamily="34" charset="0"/>
              </a:rPr>
              <a:t>A legislator or public officer or employee shall treat the legislator’s or public officer’s or employee’s government position as a public trust. The legislator or public officer or employee shall use the powers and resources of public office only to advance the public interest and not to obtain personal benefits or pursue private interests.</a:t>
            </a:r>
          </a:p>
          <a:p>
            <a:pPr marL="346075" indent="-346075">
              <a:buSzPct val="100000"/>
              <a:buFont typeface="+mj-lt"/>
              <a:buAutoNum type="alphaUcPeriod"/>
            </a:pPr>
            <a:r>
              <a:rPr lang="en-US" sz="2000" dirty="0">
                <a:latin typeface="Arial" panose="020B0604020202020204" pitchFamily="34" charset="0"/>
                <a:cs typeface="Arial" panose="020B0604020202020204" pitchFamily="34" charset="0"/>
              </a:rPr>
              <a:t>Legislators and public officers and employees shall conduct themselves in a manner that justifies the confidence placed in them by the people, at all times maintaining the integrity and discharging ethically the high responsibilities of public service.</a:t>
            </a:r>
          </a:p>
          <a:p>
            <a:pPr marL="346075" indent="-346075">
              <a:buSzPct val="100000"/>
              <a:buFont typeface="+mj-lt"/>
              <a:buAutoNum type="alphaUcPeriod"/>
            </a:pPr>
            <a:r>
              <a:rPr lang="en-US" sz="2000" dirty="0">
                <a:latin typeface="Arial" panose="020B0604020202020204" pitchFamily="34" charset="0"/>
                <a:cs typeface="Arial" panose="020B0604020202020204" pitchFamily="34" charset="0"/>
              </a:rPr>
              <a:t>Full disclosure of real or potential conflicts of interest shall be a guiding principle for determining appropriate conduct.  At all times, reasonable efforts shall be made to avoid undue influence and abuse of office in public service.</a:t>
            </a:r>
          </a:p>
          <a:p>
            <a:pPr marL="346075" indent="-346075">
              <a:buSzPct val="100000"/>
              <a:buFont typeface="+mj-lt"/>
              <a:buAutoNum type="alphaUcPeriod"/>
            </a:pPr>
            <a:r>
              <a:rPr lang="en-US" sz="2000" dirty="0">
                <a:latin typeface="Arial" panose="020B0604020202020204" pitchFamily="34" charset="0"/>
                <a:cs typeface="Arial" panose="020B0604020202020204" pitchFamily="34" charset="0"/>
              </a:rPr>
              <a:t>No legislator or public officer or employee may request or receive, and no person may offer a legislator or public officer or employee, any money, thing of value or promise thereof that is conditioned upon or given in exchange for promised performance of an official act.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98A972A-EB3A-4CB8-8BAB-E311CF27B227}"/>
              </a:ext>
            </a:extLst>
          </p:cNvPr>
          <p:cNvSpPr>
            <a:spLocks noGrp="1"/>
          </p:cNvSpPr>
          <p:nvPr>
            <p:ph type="sldNum" sz="quarter" idx="15"/>
          </p:nvPr>
        </p:nvSpPr>
        <p:spPr/>
        <p:txBody>
          <a:bodyPr/>
          <a:lstStyle/>
          <a:p>
            <a:fld id="{F4D79CB0-9D77-4AD3-AD7E-7AEDD8B1C53B}" type="slidenum">
              <a:rPr lang="en-US" smtClean="0"/>
              <a:pPr/>
              <a:t>5</a:t>
            </a:fld>
            <a:endParaRPr lang="en-US" dirty="0"/>
          </a:p>
        </p:txBody>
      </p:sp>
    </p:spTree>
    <p:extLst>
      <p:ext uri="{BB962C8B-B14F-4D97-AF65-F5344CB8AC3E}">
        <p14:creationId xmlns:p14="http://schemas.microsoft.com/office/powerpoint/2010/main" val="2628395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400A-8841-4B84-8A7D-DB2C6C3CB0CD}"/>
              </a:ext>
            </a:extLst>
          </p:cNvPr>
          <p:cNvSpPr>
            <a:spLocks noGrp="1"/>
          </p:cNvSpPr>
          <p:nvPr>
            <p:ph type="title"/>
          </p:nvPr>
        </p:nvSpPr>
        <p:spPr>
          <a:xfrm>
            <a:off x="457200" y="274638"/>
            <a:ext cx="7467600" cy="563562"/>
          </a:xfrm>
        </p:spPr>
        <p:txBody>
          <a:bodyPr/>
          <a:lstStyle/>
          <a:p>
            <a:r>
              <a:rPr lang="en-US" b="1" dirty="0"/>
              <a:t>Governmental Conduct Act</a:t>
            </a:r>
          </a:p>
        </p:txBody>
      </p:sp>
      <p:sp>
        <p:nvSpPr>
          <p:cNvPr id="3" name="Content Placeholder 2">
            <a:extLst>
              <a:ext uri="{FF2B5EF4-FFF2-40B4-BE49-F238E27FC236}">
                <a16:creationId xmlns:a16="http://schemas.microsoft.com/office/drawing/2014/main" id="{502D0B3A-D22B-41AC-8092-3716AA617339}"/>
              </a:ext>
            </a:extLst>
          </p:cNvPr>
          <p:cNvSpPr>
            <a:spLocks noGrp="1"/>
          </p:cNvSpPr>
          <p:nvPr>
            <p:ph sz="quarter" idx="1"/>
          </p:nvPr>
        </p:nvSpPr>
        <p:spPr>
          <a:xfrm>
            <a:off x="457200" y="990600"/>
            <a:ext cx="7848600" cy="5715000"/>
          </a:xfrm>
        </p:spPr>
        <p:txBody>
          <a:bodyPr>
            <a:normAutofit lnSpcReduction="10000"/>
          </a:bodyPr>
          <a:lstStyle/>
          <a:p>
            <a:pPr marL="346075" indent="-346075">
              <a:buSzPct val="100000"/>
              <a:buAutoNum type="alphaUcPeriod" startAt="4"/>
              <a:tabLst>
                <a:tab pos="346075" algn="l"/>
              </a:tabLst>
            </a:pPr>
            <a:r>
              <a:rPr lang="en-US" sz="2000" dirty="0">
                <a:latin typeface="Arial" panose="020B0604020202020204" pitchFamily="34" charset="0"/>
                <a:cs typeface="Arial" panose="020B0604020202020204" pitchFamily="34" charset="0"/>
              </a:rPr>
              <a:t>Any person who knowingly and willfully violates the provisions of this subsection is guilty of a fourth degree felony and shall be sentenced pursuant to the provisions of Section 31-18-15 NMSA 1978.</a:t>
            </a:r>
          </a:p>
          <a:p>
            <a:pPr marL="0" indent="0">
              <a:buNone/>
              <a:tabLst>
                <a:tab pos="346075" algn="l"/>
              </a:tabLst>
            </a:pPr>
            <a:r>
              <a:rPr lang="en-US" sz="2000" b="1" dirty="0">
                <a:latin typeface="Arial" panose="020B0604020202020204" pitchFamily="34" charset="0"/>
                <a:cs typeface="Arial" panose="020B0604020202020204" pitchFamily="34" charset="0"/>
              </a:rPr>
              <a:t>A public officer or employee is prohibited from:</a:t>
            </a:r>
          </a:p>
          <a:p>
            <a:pPr marL="457200" indent="-457200">
              <a:buSzPct val="100000"/>
              <a:buFont typeface="+mj-lt"/>
              <a:buAutoNum type="alphaUcPeriod"/>
              <a:tabLst>
                <a:tab pos="346075" algn="l"/>
              </a:tabLst>
            </a:pPr>
            <a:r>
              <a:rPr lang="en-US" sz="2000" dirty="0">
                <a:latin typeface="Arial" panose="020B0604020202020204" pitchFamily="34" charset="0"/>
                <a:cs typeface="Arial" panose="020B0604020202020204" pitchFamily="34" charset="0"/>
              </a:rPr>
              <a:t>directly or indirectly coercing or attempting to coerce another public officer or employee to pay, lend or contribute anything of value to a party, committee, organization, agency or person for a political purpose;</a:t>
            </a:r>
          </a:p>
          <a:p>
            <a:pPr marL="457200" indent="-457200">
              <a:buSzPct val="100000"/>
              <a:buFont typeface="+mj-lt"/>
              <a:buAutoNum type="alphaUcPeriod"/>
              <a:tabLst>
                <a:tab pos="346075" algn="l"/>
              </a:tabLst>
            </a:pPr>
            <a:r>
              <a:rPr lang="en-US" sz="2000" dirty="0">
                <a:latin typeface="Arial" panose="020B0604020202020204" pitchFamily="34" charset="0"/>
                <a:cs typeface="Arial" panose="020B0604020202020204" pitchFamily="34" charset="0"/>
              </a:rPr>
              <a:t>be threatening to deny a promotion or pay increase to an employee who does or does not vote for certain candidates, requiring an employee to contribute a percentage of the employee’s pay to a political fund, influencing a subordinate employee to purchase a ticket to a political fundraising dinner or similar event, advising an employee to take part in political activity or similar activities; or</a:t>
            </a:r>
          </a:p>
          <a:p>
            <a:pPr marL="457200" indent="-457200">
              <a:buSzPct val="100000"/>
              <a:buFont typeface="+mj-lt"/>
              <a:buAutoNum type="alphaUcPeriod"/>
              <a:tabLst>
                <a:tab pos="346075" algn="l"/>
              </a:tabLst>
            </a:pPr>
            <a:r>
              <a:rPr lang="en-US" sz="2000" dirty="0">
                <a:latin typeface="Arial" panose="020B0604020202020204" pitchFamily="34" charset="0"/>
                <a:cs typeface="Arial" panose="020B0604020202020204" pitchFamily="34" charset="0"/>
              </a:rPr>
              <a:t>violating the officer’s or employee’s duty not to use property belonging to a state agency or local government agency, or allow its use, for other than authorized purposes.</a:t>
            </a:r>
          </a:p>
          <a:p>
            <a:pPr marL="457200" indent="-457200">
              <a:buSzPct val="100000"/>
              <a:buFont typeface="+mj-lt"/>
              <a:buAutoNum type="alphaUcPeriod"/>
              <a:tabLst>
                <a:tab pos="346075" algn="l"/>
              </a:tabLst>
            </a:pPr>
            <a:endParaRPr lang="en-US" sz="2000" dirty="0">
              <a:latin typeface="Arial" panose="020B0604020202020204" pitchFamily="34" charset="0"/>
              <a:cs typeface="Arial" panose="020B0604020202020204" pitchFamily="34" charset="0"/>
            </a:endParaRPr>
          </a:p>
          <a:p>
            <a:pPr marL="346075" indent="-346075">
              <a:buAutoNum type="alphaUcPeriod" startAt="4"/>
              <a:tabLst>
                <a:tab pos="346075" algn="l"/>
              </a:tabLst>
            </a:pPr>
            <a:endParaRPr lang="en-US" sz="2000" dirty="0">
              <a:latin typeface="Arial" panose="020B0604020202020204" pitchFamily="34" charset="0"/>
              <a:cs typeface="Arial" panose="020B0604020202020204" pitchFamily="34" charset="0"/>
            </a:endParaRPr>
          </a:p>
          <a:p>
            <a:pPr marL="457200" indent="-457200">
              <a:buAutoNum type="alphaUcPeriod" startAt="4"/>
              <a:tabLst>
                <a:tab pos="346075" algn="l"/>
              </a:tabLst>
            </a:pP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8A773E8-FECD-46AF-B106-C7270B79885E}"/>
              </a:ext>
            </a:extLst>
          </p:cNvPr>
          <p:cNvSpPr>
            <a:spLocks noGrp="1"/>
          </p:cNvSpPr>
          <p:nvPr>
            <p:ph type="sldNum" sz="quarter" idx="15"/>
          </p:nvPr>
        </p:nvSpPr>
        <p:spPr/>
        <p:txBody>
          <a:bodyPr/>
          <a:lstStyle/>
          <a:p>
            <a:fld id="{F4D79CB0-9D77-4AD3-AD7E-7AEDD8B1C53B}" type="slidenum">
              <a:rPr lang="en-US" smtClean="0"/>
              <a:pPr/>
              <a:t>6</a:t>
            </a:fld>
            <a:endParaRPr lang="en-US" dirty="0"/>
          </a:p>
        </p:txBody>
      </p:sp>
    </p:spTree>
    <p:extLst>
      <p:ext uri="{BB962C8B-B14F-4D97-AF65-F5344CB8AC3E}">
        <p14:creationId xmlns:p14="http://schemas.microsoft.com/office/powerpoint/2010/main" val="32690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9D539-C78E-4C3E-AE5F-E22211E6E2EE}"/>
              </a:ext>
            </a:extLst>
          </p:cNvPr>
          <p:cNvSpPr>
            <a:spLocks noGrp="1"/>
          </p:cNvSpPr>
          <p:nvPr>
            <p:ph type="title"/>
          </p:nvPr>
        </p:nvSpPr>
        <p:spPr>
          <a:xfrm>
            <a:off x="457200" y="274638"/>
            <a:ext cx="7467600" cy="563562"/>
          </a:xfrm>
        </p:spPr>
        <p:txBody>
          <a:bodyPr/>
          <a:lstStyle/>
          <a:p>
            <a:r>
              <a:rPr lang="en-US" b="1" dirty="0"/>
              <a:t>Fiduciary Definition</a:t>
            </a:r>
          </a:p>
        </p:txBody>
      </p:sp>
      <p:sp>
        <p:nvSpPr>
          <p:cNvPr id="3" name="Content Placeholder 2">
            <a:extLst>
              <a:ext uri="{FF2B5EF4-FFF2-40B4-BE49-F238E27FC236}">
                <a16:creationId xmlns:a16="http://schemas.microsoft.com/office/drawing/2014/main" id="{4F2486E4-4430-4624-818B-BF1DC0360633}"/>
              </a:ext>
            </a:extLst>
          </p:cNvPr>
          <p:cNvSpPr>
            <a:spLocks noGrp="1"/>
          </p:cNvSpPr>
          <p:nvPr>
            <p:ph sz="quarter" idx="1"/>
          </p:nvPr>
        </p:nvSpPr>
        <p:spPr>
          <a:xfrm>
            <a:off x="457200" y="990600"/>
            <a:ext cx="7772400" cy="5483352"/>
          </a:xfrm>
        </p:spPr>
        <p:txBody>
          <a:bodyPr/>
          <a:lstStyle/>
          <a:p>
            <a:r>
              <a:rPr lang="en-US" dirty="0">
                <a:latin typeface="Arial" panose="020B0604020202020204" pitchFamily="34" charset="0"/>
                <a:cs typeface="Arial" panose="020B0604020202020204" pitchFamily="34" charset="0"/>
              </a:rPr>
              <a:t>The term fiduciary derives from the Latin </a:t>
            </a:r>
            <a:r>
              <a:rPr lang="en-US" i="1" dirty="0">
                <a:latin typeface="Arial" panose="020B0604020202020204" pitchFamily="34" charset="0"/>
                <a:cs typeface="Arial" panose="020B0604020202020204" pitchFamily="34" charset="0"/>
              </a:rPr>
              <a:t>fiducia, </a:t>
            </a:r>
            <a:r>
              <a:rPr lang="en-US" dirty="0">
                <a:latin typeface="Arial" panose="020B0604020202020204" pitchFamily="34" charset="0"/>
                <a:cs typeface="Arial" panose="020B0604020202020204" pitchFamily="34" charset="0"/>
              </a:rPr>
              <a:t>meaning “trust” and it means that a person acting as a fiduciary for you has a legal or moral obligation to put your needs and interests before any needs or interests of themselves.</a:t>
            </a:r>
          </a:p>
          <a:p>
            <a:r>
              <a:rPr lang="en-US" dirty="0">
                <a:latin typeface="Arial" panose="020B0604020202020204" pitchFamily="34" charset="0"/>
                <a:cs typeface="Arial" panose="020B0604020202020204" pitchFamily="34" charset="0"/>
              </a:rPr>
              <a:t>“A fiduciary duty is a legal duty to act solely in another party’s interests.  Parties owing this duty are called fiduciaries (</a:t>
            </a:r>
            <a:r>
              <a:rPr lang="en-US" dirty="0">
                <a:latin typeface="Arial" panose="020B0604020202020204" pitchFamily="34" charset="0"/>
                <a:cs typeface="Arial" panose="020B0604020202020204" pitchFamily="34" charset="0"/>
                <a:hlinkClick r:id="rId2"/>
              </a:rPr>
              <a:t>http://topics.law.cornell.edu/wex/fiduciary</a:t>
            </a:r>
            <a:r>
              <a:rPr lang="en-US" dirty="0">
                <a:latin typeface="Arial" panose="020B0604020202020204" pitchFamily="34" charset="0"/>
                <a:cs typeface="Arial" panose="020B0604020202020204" pitchFamily="34" charset="0"/>
              </a:rPr>
              <a:t>).  A fiduciary duty is the strictest duty of care recognized by the US legal system.”</a:t>
            </a:r>
          </a:p>
        </p:txBody>
      </p:sp>
      <p:sp>
        <p:nvSpPr>
          <p:cNvPr id="4" name="Slide Number Placeholder 3">
            <a:extLst>
              <a:ext uri="{FF2B5EF4-FFF2-40B4-BE49-F238E27FC236}">
                <a16:creationId xmlns:a16="http://schemas.microsoft.com/office/drawing/2014/main" id="{747A7CBF-FBCE-454A-B418-C70827F23817}"/>
              </a:ext>
            </a:extLst>
          </p:cNvPr>
          <p:cNvSpPr>
            <a:spLocks noGrp="1"/>
          </p:cNvSpPr>
          <p:nvPr>
            <p:ph type="sldNum" sz="quarter" idx="15"/>
          </p:nvPr>
        </p:nvSpPr>
        <p:spPr/>
        <p:txBody>
          <a:bodyPr/>
          <a:lstStyle/>
          <a:p>
            <a:fld id="{F4D79CB0-9D77-4AD3-AD7E-7AEDD8B1C53B}" type="slidenum">
              <a:rPr lang="en-US" smtClean="0"/>
              <a:pPr/>
              <a:t>7</a:t>
            </a:fld>
            <a:endParaRPr lang="en-US" dirty="0"/>
          </a:p>
        </p:txBody>
      </p:sp>
    </p:spTree>
    <p:extLst>
      <p:ext uri="{BB962C8B-B14F-4D97-AF65-F5344CB8AC3E}">
        <p14:creationId xmlns:p14="http://schemas.microsoft.com/office/powerpoint/2010/main" val="408744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5322-C699-447F-936E-2198D517AF5F}"/>
              </a:ext>
            </a:extLst>
          </p:cNvPr>
          <p:cNvSpPr>
            <a:spLocks noGrp="1"/>
          </p:cNvSpPr>
          <p:nvPr>
            <p:ph type="title"/>
          </p:nvPr>
        </p:nvSpPr>
        <p:spPr>
          <a:xfrm>
            <a:off x="457200" y="274638"/>
            <a:ext cx="7467600" cy="868362"/>
          </a:xfrm>
        </p:spPr>
        <p:txBody>
          <a:bodyPr/>
          <a:lstStyle/>
          <a:p>
            <a:r>
              <a:rPr lang="en-US" sz="3200" b="1" dirty="0"/>
              <a:t>Manifestations</a:t>
            </a:r>
            <a:r>
              <a:rPr lang="en-US" b="1" dirty="0"/>
              <a:t> Of Fiduciary Duty </a:t>
            </a:r>
            <a:endParaRPr lang="en-US" dirty="0"/>
          </a:p>
        </p:txBody>
      </p:sp>
      <p:sp>
        <p:nvSpPr>
          <p:cNvPr id="3" name="Content Placeholder 2">
            <a:extLst>
              <a:ext uri="{FF2B5EF4-FFF2-40B4-BE49-F238E27FC236}">
                <a16:creationId xmlns:a16="http://schemas.microsoft.com/office/drawing/2014/main" id="{5B908002-6701-489B-B097-7BC86E1E91FD}"/>
              </a:ext>
            </a:extLst>
          </p:cNvPr>
          <p:cNvSpPr>
            <a:spLocks noGrp="1"/>
          </p:cNvSpPr>
          <p:nvPr>
            <p:ph sz="quarter" idx="1"/>
          </p:nvPr>
        </p:nvSpPr>
        <p:spPr>
          <a:xfrm>
            <a:off x="457200" y="1381506"/>
            <a:ext cx="7467600" cy="4873752"/>
          </a:xfrm>
        </p:spPr>
        <p:txBody>
          <a:bodyPr>
            <a:normAutofit lnSpcReduction="10000"/>
          </a:bodyPr>
          <a:lstStyle/>
          <a:p>
            <a:r>
              <a:rPr lang="en-US" dirty="0">
                <a:latin typeface="Arial" panose="020B0604020202020204" pitchFamily="34" charset="0"/>
                <a:cs typeface="Arial" panose="020B0604020202020204" pitchFamily="34" charset="0"/>
              </a:rPr>
              <a:t>Minutes approval</a:t>
            </a:r>
          </a:p>
          <a:p>
            <a:r>
              <a:rPr lang="en-US" dirty="0">
                <a:latin typeface="Arial" panose="020B0604020202020204" pitchFamily="34" charset="0"/>
                <a:cs typeface="Arial" panose="020B0604020202020204" pitchFamily="34" charset="0"/>
              </a:rPr>
              <a:t>Clarity in job descriptions</a:t>
            </a:r>
          </a:p>
          <a:p>
            <a:r>
              <a:rPr lang="en-US" dirty="0">
                <a:latin typeface="Arial" panose="020B0604020202020204" pitchFamily="34" charset="0"/>
                <a:cs typeface="Arial" panose="020B0604020202020204" pitchFamily="34" charset="0"/>
              </a:rPr>
              <a:t>Defining policies and procedures</a:t>
            </a:r>
          </a:p>
          <a:p>
            <a:r>
              <a:rPr lang="en-US" dirty="0">
                <a:latin typeface="Arial" panose="020B0604020202020204" pitchFamily="34" charset="0"/>
                <a:cs typeface="Arial" panose="020B0604020202020204" pitchFamily="34" charset="0"/>
              </a:rPr>
              <a:t>Implementing all other controls</a:t>
            </a:r>
          </a:p>
          <a:p>
            <a:r>
              <a:rPr lang="en-US" dirty="0">
                <a:latin typeface="Arial" panose="020B0604020202020204" pitchFamily="34" charset="0"/>
                <a:cs typeface="Arial" panose="020B0604020202020204" pitchFamily="34" charset="0"/>
              </a:rPr>
              <a:t>Budget adoption</a:t>
            </a:r>
          </a:p>
          <a:p>
            <a:r>
              <a:rPr lang="en-US" dirty="0">
                <a:latin typeface="Arial" panose="020B0604020202020204" pitchFamily="34" charset="0"/>
                <a:cs typeface="Arial" panose="020B0604020202020204" pitchFamily="34" charset="0"/>
              </a:rPr>
              <a:t>Budget and financial management </a:t>
            </a:r>
          </a:p>
          <a:p>
            <a:r>
              <a:rPr lang="en-US" dirty="0">
                <a:latin typeface="Arial" panose="020B0604020202020204" pitchFamily="34" charset="0"/>
                <a:cs typeface="Arial" panose="020B0604020202020204" pitchFamily="34" charset="0"/>
              </a:rPr>
              <a:t>Annual external audits</a:t>
            </a:r>
          </a:p>
          <a:p>
            <a:r>
              <a:rPr lang="en-US" dirty="0">
                <a:latin typeface="Arial" panose="020B0604020202020204" pitchFamily="34" charset="0"/>
                <a:cs typeface="Arial" panose="020B0604020202020204" pitchFamily="34" charset="0"/>
              </a:rPr>
              <a:t>Strategic Plan</a:t>
            </a:r>
          </a:p>
          <a:p>
            <a:r>
              <a:rPr lang="en-US" dirty="0">
                <a:latin typeface="Arial" panose="020B0604020202020204" pitchFamily="34" charset="0"/>
                <a:cs typeface="Arial" panose="020B0604020202020204" pitchFamily="34" charset="0"/>
              </a:rPr>
              <a:t>Time and talent (Resources)</a:t>
            </a:r>
          </a:p>
          <a:p>
            <a:r>
              <a:rPr lang="en-US" dirty="0">
                <a:latin typeface="Arial" panose="020B0604020202020204" pitchFamily="34" charset="0"/>
                <a:cs typeface="Arial" panose="020B0604020202020204" pitchFamily="34" charset="0"/>
              </a:rPr>
              <a:t>Utilize specialists and experts</a:t>
            </a:r>
          </a:p>
          <a:p>
            <a:r>
              <a:rPr lang="en-US" dirty="0">
                <a:latin typeface="Arial" panose="020B0604020202020204" pitchFamily="34" charset="0"/>
                <a:cs typeface="Arial" panose="020B0604020202020204" pitchFamily="34" charset="0"/>
              </a:rPr>
              <a:t>Extended procurements</a:t>
            </a: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8FA79B4-75B4-4561-84DA-B53EEE860A64}"/>
              </a:ext>
            </a:extLst>
          </p:cNvPr>
          <p:cNvSpPr>
            <a:spLocks noGrp="1"/>
          </p:cNvSpPr>
          <p:nvPr>
            <p:ph type="sldNum" sz="quarter" idx="15"/>
          </p:nvPr>
        </p:nvSpPr>
        <p:spPr/>
        <p:txBody>
          <a:bodyPr/>
          <a:lstStyle/>
          <a:p>
            <a:fld id="{F4D79CB0-9D77-4AD3-AD7E-7AEDD8B1C53B}" type="slidenum">
              <a:rPr lang="en-US" smtClean="0"/>
              <a:pPr/>
              <a:t>8</a:t>
            </a:fld>
            <a:endParaRPr lang="en-US" dirty="0"/>
          </a:p>
        </p:txBody>
      </p:sp>
      <p:sp>
        <p:nvSpPr>
          <p:cNvPr id="11" name="L-Shape 10">
            <a:extLst>
              <a:ext uri="{FF2B5EF4-FFF2-40B4-BE49-F238E27FC236}">
                <a16:creationId xmlns:a16="http://schemas.microsoft.com/office/drawing/2014/main" id="{C6F09F99-9CB8-4A29-B69E-174E5B8B3C63}"/>
              </a:ext>
            </a:extLst>
          </p:cNvPr>
          <p:cNvSpPr/>
          <p:nvPr/>
        </p:nvSpPr>
        <p:spPr>
          <a:xfrm rot="17459672">
            <a:off x="5131868" y="4731204"/>
            <a:ext cx="913841" cy="358360"/>
          </a:xfrm>
          <a:prstGeom prst="corner">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Shape 11">
            <a:extLst>
              <a:ext uri="{FF2B5EF4-FFF2-40B4-BE49-F238E27FC236}">
                <a16:creationId xmlns:a16="http://schemas.microsoft.com/office/drawing/2014/main" id="{D9E733EC-DD78-4551-846B-678546C849CB}"/>
              </a:ext>
            </a:extLst>
          </p:cNvPr>
          <p:cNvSpPr/>
          <p:nvPr/>
        </p:nvSpPr>
        <p:spPr>
          <a:xfrm rot="17459672">
            <a:off x="5884867" y="4710349"/>
            <a:ext cx="913841" cy="423353"/>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Shape 18">
            <a:extLst>
              <a:ext uri="{FF2B5EF4-FFF2-40B4-BE49-F238E27FC236}">
                <a16:creationId xmlns:a16="http://schemas.microsoft.com/office/drawing/2014/main" id="{A8E4641A-9D40-4FD4-B67F-EC947C491D81}"/>
              </a:ext>
            </a:extLst>
          </p:cNvPr>
          <p:cNvSpPr/>
          <p:nvPr/>
        </p:nvSpPr>
        <p:spPr>
          <a:xfrm rot="17459672">
            <a:off x="6686208" y="4710350"/>
            <a:ext cx="913841" cy="423353"/>
          </a:xfrm>
          <a:prstGeom prst="corner">
            <a:avLst/>
          </a:prstGeom>
          <a:solidFill>
            <a:srgbClr val="5530F0"/>
          </a:solidFill>
          <a:ln>
            <a:solidFill>
              <a:srgbClr val="553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642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671816" cy="6560401"/>
          </a:xfrm>
        </p:spPr>
        <p:txBody>
          <a:bodyPr/>
          <a:lstStyle/>
          <a:p>
            <a:pPr marL="0" indent="0">
              <a:buNone/>
            </a:pPr>
            <a:r>
              <a:rPr lang="en-US" sz="3000" b="1" cap="small" dirty="0">
                <a:solidFill>
                  <a:schemeClr val="bg2">
                    <a:lumMod val="65000"/>
                    <a:lumOff val="35000"/>
                  </a:schemeClr>
                </a:solidFill>
                <a:latin typeface="+mj-lt"/>
                <a:cs typeface="Arial" pitchFamily="34" charset="0"/>
              </a:rPr>
              <a:t>Our Best Asset</a:t>
            </a:r>
          </a:p>
          <a:p>
            <a:pPr marL="0" indent="0">
              <a:buNone/>
            </a:pPr>
            <a:endParaRPr lang="en-US" sz="1000" b="1" cap="small" dirty="0">
              <a:solidFill>
                <a:schemeClr val="bg2">
                  <a:lumMod val="65000"/>
                  <a:lumOff val="35000"/>
                </a:schemeClr>
              </a:solidFill>
              <a:latin typeface="+mj-lt"/>
              <a:cs typeface="Arial" pitchFamily="34" charset="0"/>
            </a:endParaRPr>
          </a:p>
          <a:p>
            <a:r>
              <a:rPr lang="en-US" sz="2200" dirty="0">
                <a:latin typeface="Arial" pitchFamily="34" charset="0"/>
                <a:cs typeface="Arial" pitchFamily="34" charset="0"/>
              </a:rPr>
              <a:t>Many assets we need to safeguard are not on the balance sheet.</a:t>
            </a:r>
          </a:p>
          <a:p>
            <a:r>
              <a:rPr lang="en-US" sz="2200" dirty="0">
                <a:latin typeface="Arial" pitchFamily="34" charset="0"/>
                <a:cs typeface="Arial" pitchFamily="34" charset="0"/>
              </a:rPr>
              <a:t>Another asset is your organization’s reputation and brand, perhaps your biggest asset that must be protected.</a:t>
            </a:r>
          </a:p>
          <a:p>
            <a:r>
              <a:rPr lang="en-US" sz="2200" dirty="0">
                <a:latin typeface="Arial" pitchFamily="34" charset="0"/>
                <a:cs typeface="Arial" pitchFamily="34" charset="0"/>
              </a:rPr>
              <a:t>One of the big assets of an organization is its intangibles including an organization culture.  Internal control can help you build an organization culture that is disciplined and that employees appreciate.  It literally spells out how you, as an organization, will conduct yourselves. </a:t>
            </a:r>
          </a:p>
          <a:p>
            <a:pPr marL="0" indent="0">
              <a:buNone/>
            </a:pPr>
            <a:endParaRPr lang="en-US" sz="2200" dirty="0">
              <a:latin typeface="Arial" pitchFamily="34" charset="0"/>
              <a:cs typeface="Arial" pitchFamily="34" charset="0"/>
            </a:endParaRPr>
          </a:p>
          <a:p>
            <a:endParaRPr lang="en-US" dirty="0"/>
          </a:p>
        </p:txBody>
      </p:sp>
      <p:sp>
        <p:nvSpPr>
          <p:cNvPr id="4" name="Slide Number Placeholder 3"/>
          <p:cNvSpPr>
            <a:spLocks noGrp="1"/>
          </p:cNvSpPr>
          <p:nvPr>
            <p:ph type="sldNum" sz="quarter" idx="15"/>
          </p:nvPr>
        </p:nvSpPr>
        <p:spPr/>
        <p:txBody>
          <a:bodyPr/>
          <a:lstStyle/>
          <a:p>
            <a:fld id="{F4D79CB0-9D77-4AD3-AD7E-7AEDD8B1C53B}" type="slidenum">
              <a:rPr lang="en-US" smtClean="0"/>
              <a:pPr/>
              <a:t>9</a:t>
            </a:fld>
            <a:endParaRPr lang="en-US" dirty="0"/>
          </a:p>
        </p:txBody>
      </p:sp>
      <p:pic>
        <p:nvPicPr>
          <p:cNvPr id="12292" name="Picture 4" descr="C:\Users\roberta\AppData\Local\Microsoft\Windows\INetCache\IE\EEBXIZF8\culture[1].png"/>
          <p:cNvPicPr>
            <a:picLocks noChangeAspect="1" noChangeArrowheads="1"/>
          </p:cNvPicPr>
          <p:nvPr/>
        </p:nvPicPr>
        <p:blipFill>
          <a:blip r:embed="rId2" cstate="print"/>
          <a:srcRect/>
          <a:stretch>
            <a:fillRect/>
          </a:stretch>
        </p:blipFill>
        <p:spPr bwMode="auto">
          <a:xfrm>
            <a:off x="3200400" y="4564254"/>
            <a:ext cx="2835723" cy="2046291"/>
          </a:xfrm>
          <a:prstGeom prst="rect">
            <a:avLst/>
          </a:prstGeom>
          <a:noFill/>
        </p:spPr>
      </p:pic>
    </p:spTree>
    <p:extLst>
      <p:ext uri="{BB962C8B-B14F-4D97-AF65-F5344CB8AC3E}">
        <p14:creationId xmlns:p14="http://schemas.microsoft.com/office/powerpoint/2010/main" val="638364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Oriel">
  <a:themeElements>
    <a:clrScheme name="Custom 4">
      <a:dk1>
        <a:sysClr val="windowText" lastClr="000000"/>
      </a:dk1>
      <a:lt1>
        <a:sysClr val="window" lastClr="FFFFFF"/>
      </a:lt1>
      <a:dk2>
        <a:srgbClr val="575F6D"/>
      </a:dk2>
      <a:lt2>
        <a:srgbClr val="000000"/>
      </a:lt2>
      <a:accent1>
        <a:srgbClr val="92D050"/>
      </a:accent1>
      <a:accent2>
        <a:srgbClr val="ADB0B5"/>
      </a:accent2>
      <a:accent3>
        <a:srgbClr val="7E838B"/>
      </a:accent3>
      <a:accent4>
        <a:srgbClr val="49711E"/>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3226</TotalTime>
  <Words>2941</Words>
  <Application>Microsoft Office PowerPoint</Application>
  <PresentationFormat>On-screen Show (4:3)</PresentationFormat>
  <Paragraphs>491</Paragraphs>
  <Slides>44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Century Schoolbook</vt:lpstr>
      <vt:lpstr>Courier New</vt:lpstr>
      <vt:lpstr>Dutch 801 Roman</vt:lpstr>
      <vt:lpstr>Wingdings</vt:lpstr>
      <vt:lpstr>Wingdings 2</vt:lpstr>
      <vt:lpstr>Oriel</vt:lpstr>
      <vt:lpstr>PowerPoint Presentation</vt:lpstr>
      <vt:lpstr>Protecting Directors, Officers, and Nonprofit Executives From Potential Liability</vt:lpstr>
      <vt:lpstr>      53-8-25.1 Duties of Directors</vt:lpstr>
      <vt:lpstr>Section 1 – Oath Of Office</vt:lpstr>
      <vt:lpstr>Governmental Conduct Act</vt:lpstr>
      <vt:lpstr>Governmental Conduct Act</vt:lpstr>
      <vt:lpstr>Fiduciary Definition</vt:lpstr>
      <vt:lpstr>Manifestations Of Fiduciary Duty </vt:lpstr>
      <vt:lpstr>PowerPoint Presentation</vt:lpstr>
      <vt:lpstr>Board Of Directors And Governance</vt:lpstr>
      <vt:lpstr>Board Of Directors And Governance</vt:lpstr>
      <vt:lpstr>What Really Matters In Business Success</vt:lpstr>
      <vt:lpstr>Timely Decision Making: Some Principles</vt:lpstr>
      <vt:lpstr>What You Must Have - Tone At The Top</vt:lpstr>
      <vt:lpstr>Directors Need To Know</vt:lpstr>
      <vt:lpstr>PowerPoint Presentation</vt:lpstr>
      <vt:lpstr>What You Must Have!</vt:lpstr>
      <vt:lpstr>What You Must Have!</vt:lpstr>
      <vt:lpstr>Anti-Fraud Culture</vt:lpstr>
      <vt:lpstr>  Framework For Decisions</vt:lpstr>
      <vt:lpstr>Control Environment</vt:lpstr>
      <vt:lpstr>Commitment To Competence</vt:lpstr>
      <vt:lpstr>Risks</vt:lpstr>
      <vt:lpstr>Are We Quantifying And Prioritizing Our Risks?</vt:lpstr>
      <vt:lpstr>PowerPoint Presentation</vt:lpstr>
      <vt:lpstr>Areas Of Focus</vt:lpstr>
      <vt:lpstr>QQQs</vt:lpstr>
      <vt:lpstr>PowerPoint Presentation</vt:lpstr>
      <vt:lpstr>Non Regular Agenda Items</vt:lpstr>
      <vt:lpstr>Committees - Functions</vt:lpstr>
      <vt:lpstr>Newspaper Test</vt:lpstr>
      <vt:lpstr>Ten Building Blocks For Success</vt:lpstr>
      <vt:lpstr>The Definition Of Responsibility</vt:lpstr>
      <vt:lpstr>Systems Approach To Business</vt:lpstr>
      <vt:lpstr>Dashboard Or Report Card Of Key Metrics</vt:lpstr>
      <vt:lpstr>Thoroughly Investigate Budget Variances</vt:lpstr>
      <vt:lpstr>Board Diversity</vt:lpstr>
      <vt:lpstr>As A Board Member I will:</vt:lpstr>
      <vt:lpstr>As A Board Member I Will:</vt:lpstr>
      <vt:lpstr>Operating Policies &amp; Procedures</vt:lpstr>
      <vt:lpstr>PowerPoint Presentation</vt:lpstr>
      <vt:lpstr>Federal Grant Forum Session 5: Updating Your Policies &amp; Procedures</vt:lpstr>
      <vt:lpstr>Governance And Ethics Questionnaire</vt:lpstr>
      <vt:lpstr>Thank You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Bobbi Kay Nelson</dc:creator>
  <cp:lastModifiedBy>Roberta Salas</cp:lastModifiedBy>
  <cp:revision>786</cp:revision>
  <cp:lastPrinted>2018-04-02T18:14:18Z</cp:lastPrinted>
  <dcterms:created xsi:type="dcterms:W3CDTF">2015-10-16T17:10:35Z</dcterms:created>
  <dcterms:modified xsi:type="dcterms:W3CDTF">2018-04-02T18:14:28Z</dcterms:modified>
</cp:coreProperties>
</file>