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142"/>
    <a:srgbClr val="FF0066"/>
    <a:srgbClr val="1F80BC"/>
    <a:srgbClr val="819F3D"/>
    <a:srgbClr val="7A7677"/>
    <a:srgbClr val="C87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948" autoAdjust="0"/>
  </p:normalViewPr>
  <p:slideViewPr>
    <p:cSldViewPr>
      <p:cViewPr varScale="1">
        <p:scale>
          <a:sx n="60" d="100"/>
          <a:sy n="60" d="100"/>
        </p:scale>
        <p:origin x="66" y="1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391CF86-FBC2-49C4-9D55-FA30633A8350}" type="datetimeFigureOut">
              <a:rPr lang="en-US" smtClean="0"/>
              <a:t>3/29/2018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7540E28-F1B9-4774-AE45-FEA05F322128}" type="slidenum">
              <a:rPr lang="en-US" smtClean="0"/>
              <a:t>‹#›</a:t>
            </a:fld>
            <a:endParaRPr lang="en-US"/>
          </a:p>
        </p:txBody>
      </p:sp>
    </p:spTree>
    <p:extLst>
      <p:ext uri="{BB962C8B-B14F-4D97-AF65-F5344CB8AC3E}">
        <p14:creationId xmlns:p14="http://schemas.microsoft.com/office/powerpoint/2010/main" val="50402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idx="1"/>
          </p:nvPr>
        </p:nvSpPr>
        <p:spPr>
          <a:xfrm>
            <a:off x="4143832" y="0"/>
            <a:ext cx="3169698" cy="481875"/>
          </a:xfrm>
          <a:prstGeom prst="rect">
            <a:avLst/>
          </a:prstGeom>
        </p:spPr>
        <p:txBody>
          <a:bodyPr vert="horz" lIns="95564" tIns="47782" rIns="95564" bIns="47782" rtlCol="0"/>
          <a:lstStyle>
            <a:lvl1pPr algn="r">
              <a:defRPr sz="1300"/>
            </a:lvl1pPr>
          </a:lstStyle>
          <a:p>
            <a:fld id="{3B4F4ABF-0A4F-457F-821B-3E4055FFA766}" type="datetimeFigureOut">
              <a:rPr lang="en-US" smtClean="0"/>
              <a:t>3/29/2018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564" tIns="47782" rIns="95564" bIns="47782" rtlCol="0" anchor="ctr"/>
          <a:lstStyle/>
          <a:p>
            <a:endParaRPr lang="en-US"/>
          </a:p>
        </p:txBody>
      </p:sp>
      <p:sp>
        <p:nvSpPr>
          <p:cNvPr id="5" name="Notes Placeholder 4"/>
          <p:cNvSpPr>
            <a:spLocks noGrp="1"/>
          </p:cNvSpPr>
          <p:nvPr>
            <p:ph type="body" sz="quarter" idx="3"/>
          </p:nvPr>
        </p:nvSpPr>
        <p:spPr>
          <a:xfrm>
            <a:off x="731855" y="4620723"/>
            <a:ext cx="5851492" cy="3780741"/>
          </a:xfrm>
          <a:prstGeom prst="rect">
            <a:avLst/>
          </a:prstGeom>
        </p:spPr>
        <p:txBody>
          <a:bodyPr vert="horz" lIns="95564" tIns="47782" rIns="95564" bIns="477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325"/>
            <a:ext cx="3169698" cy="481875"/>
          </a:xfrm>
          <a:prstGeom prst="rect">
            <a:avLst/>
          </a:prstGeom>
        </p:spPr>
        <p:txBody>
          <a:bodyPr vert="horz" lIns="95564" tIns="47782" rIns="95564" bIns="47782" rtlCol="0" anchor="b"/>
          <a:lstStyle>
            <a:lvl1pPr algn="l">
              <a:defRPr sz="1300"/>
            </a:lvl1pPr>
          </a:lstStyle>
          <a:p>
            <a:endParaRPr lang="en-US"/>
          </a:p>
        </p:txBody>
      </p:sp>
      <p:sp>
        <p:nvSpPr>
          <p:cNvPr id="7" name="Slide Number Placeholder 6"/>
          <p:cNvSpPr>
            <a:spLocks noGrp="1"/>
          </p:cNvSpPr>
          <p:nvPr>
            <p:ph type="sldNum" sz="quarter" idx="5"/>
          </p:nvPr>
        </p:nvSpPr>
        <p:spPr>
          <a:xfrm>
            <a:off x="4143832" y="9119325"/>
            <a:ext cx="3169698" cy="481875"/>
          </a:xfrm>
          <a:prstGeom prst="rect">
            <a:avLst/>
          </a:prstGeom>
        </p:spPr>
        <p:txBody>
          <a:bodyPr vert="horz" lIns="95564" tIns="47782" rIns="95564" bIns="47782" rtlCol="0" anchor="b"/>
          <a:lstStyle>
            <a:lvl1pPr algn="r">
              <a:defRPr sz="1300"/>
            </a:lvl1pPr>
          </a:lstStyle>
          <a:p>
            <a:fld id="{E75561CE-D02C-4BBD-8EC8-21B9F1868103}" type="slidenum">
              <a:rPr lang="en-US" smtClean="0"/>
              <a:t>‹#›</a:t>
            </a:fld>
            <a:endParaRPr lang="en-US"/>
          </a:p>
        </p:txBody>
      </p:sp>
    </p:spTree>
    <p:extLst>
      <p:ext uri="{BB962C8B-B14F-4D97-AF65-F5344CB8AC3E}">
        <p14:creationId xmlns:p14="http://schemas.microsoft.com/office/powerpoint/2010/main" val="91522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561CE-D02C-4BBD-8EC8-21B9F1868103}" type="slidenum">
              <a:rPr lang="en-US" smtClean="0"/>
              <a:t>1</a:t>
            </a:fld>
            <a:endParaRPr lang="en-US"/>
          </a:p>
        </p:txBody>
      </p:sp>
    </p:spTree>
    <p:extLst>
      <p:ext uri="{BB962C8B-B14F-4D97-AF65-F5344CB8AC3E}">
        <p14:creationId xmlns:p14="http://schemas.microsoft.com/office/powerpoint/2010/main" val="2465681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10</a:t>
            </a:fld>
            <a:endParaRPr lang="en-US" dirty="0"/>
          </a:p>
        </p:txBody>
      </p:sp>
    </p:spTree>
    <p:extLst>
      <p:ext uri="{BB962C8B-B14F-4D97-AF65-F5344CB8AC3E}">
        <p14:creationId xmlns:p14="http://schemas.microsoft.com/office/powerpoint/2010/main" val="3807611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11</a:t>
            </a:fld>
            <a:endParaRPr lang="en-US" dirty="0"/>
          </a:p>
        </p:txBody>
      </p:sp>
    </p:spTree>
    <p:extLst>
      <p:ext uri="{BB962C8B-B14F-4D97-AF65-F5344CB8AC3E}">
        <p14:creationId xmlns:p14="http://schemas.microsoft.com/office/powerpoint/2010/main" val="249324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12</a:t>
            </a:fld>
            <a:endParaRPr lang="en-US" dirty="0"/>
          </a:p>
        </p:txBody>
      </p:sp>
    </p:spTree>
    <p:extLst>
      <p:ext uri="{BB962C8B-B14F-4D97-AF65-F5344CB8AC3E}">
        <p14:creationId xmlns:p14="http://schemas.microsoft.com/office/powerpoint/2010/main" val="150212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13</a:t>
            </a:fld>
            <a:endParaRPr lang="en-US" dirty="0"/>
          </a:p>
        </p:txBody>
      </p:sp>
    </p:spTree>
    <p:extLst>
      <p:ext uri="{BB962C8B-B14F-4D97-AF65-F5344CB8AC3E}">
        <p14:creationId xmlns:p14="http://schemas.microsoft.com/office/powerpoint/2010/main" val="248936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14</a:t>
            </a:fld>
            <a:endParaRPr lang="en-US" dirty="0"/>
          </a:p>
        </p:txBody>
      </p:sp>
    </p:spTree>
    <p:extLst>
      <p:ext uri="{BB962C8B-B14F-4D97-AF65-F5344CB8AC3E}">
        <p14:creationId xmlns:p14="http://schemas.microsoft.com/office/powerpoint/2010/main" val="267253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15</a:t>
            </a:fld>
            <a:endParaRPr lang="en-US" dirty="0"/>
          </a:p>
        </p:txBody>
      </p:sp>
    </p:spTree>
    <p:extLst>
      <p:ext uri="{BB962C8B-B14F-4D97-AF65-F5344CB8AC3E}">
        <p14:creationId xmlns:p14="http://schemas.microsoft.com/office/powerpoint/2010/main" val="243791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16</a:t>
            </a:fld>
            <a:endParaRPr lang="en-US" dirty="0"/>
          </a:p>
        </p:txBody>
      </p:sp>
    </p:spTree>
    <p:extLst>
      <p:ext uri="{BB962C8B-B14F-4D97-AF65-F5344CB8AC3E}">
        <p14:creationId xmlns:p14="http://schemas.microsoft.com/office/powerpoint/2010/main" val="567905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17</a:t>
            </a:fld>
            <a:endParaRPr lang="en-US" dirty="0"/>
          </a:p>
        </p:txBody>
      </p:sp>
    </p:spTree>
    <p:extLst>
      <p:ext uri="{BB962C8B-B14F-4D97-AF65-F5344CB8AC3E}">
        <p14:creationId xmlns:p14="http://schemas.microsoft.com/office/powerpoint/2010/main" val="3779196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18</a:t>
            </a:fld>
            <a:endParaRPr lang="en-US" dirty="0"/>
          </a:p>
        </p:txBody>
      </p:sp>
    </p:spTree>
    <p:extLst>
      <p:ext uri="{BB962C8B-B14F-4D97-AF65-F5344CB8AC3E}">
        <p14:creationId xmlns:p14="http://schemas.microsoft.com/office/powerpoint/2010/main" val="80307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19</a:t>
            </a:fld>
            <a:endParaRPr lang="en-US" dirty="0"/>
          </a:p>
        </p:txBody>
      </p:sp>
    </p:spTree>
    <p:extLst>
      <p:ext uri="{BB962C8B-B14F-4D97-AF65-F5344CB8AC3E}">
        <p14:creationId xmlns:p14="http://schemas.microsoft.com/office/powerpoint/2010/main" val="151854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2</a:t>
            </a:fld>
            <a:endParaRPr lang="en-US" dirty="0"/>
          </a:p>
        </p:txBody>
      </p:sp>
    </p:spTree>
    <p:extLst>
      <p:ext uri="{BB962C8B-B14F-4D97-AF65-F5344CB8AC3E}">
        <p14:creationId xmlns:p14="http://schemas.microsoft.com/office/powerpoint/2010/main" val="29618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3</a:t>
            </a:fld>
            <a:endParaRPr lang="en-US" dirty="0"/>
          </a:p>
        </p:txBody>
      </p:sp>
    </p:spTree>
    <p:extLst>
      <p:ext uri="{BB962C8B-B14F-4D97-AF65-F5344CB8AC3E}">
        <p14:creationId xmlns:p14="http://schemas.microsoft.com/office/powerpoint/2010/main" val="415155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1" dirty="0"/>
              <a:t>Special Revenue Funds</a:t>
            </a:r>
            <a:r>
              <a:rPr lang="en-US" sz="1100" dirty="0"/>
              <a:t> </a:t>
            </a:r>
          </a:p>
          <a:p>
            <a:r>
              <a:rPr lang="en-US" sz="1100" dirty="0"/>
              <a:t>30. Special revenue funds are used to account for and report the proceeds of specific revenue sources that are restricted or committed to expenditure for specified purposes other than debt service or capital projects. The term </a:t>
            </a:r>
            <a:r>
              <a:rPr lang="en-US" sz="1100" i="1" dirty="0"/>
              <a:t>proceeds of specific revenue sources</a:t>
            </a:r>
            <a:r>
              <a:rPr lang="en-US" sz="1100" dirty="0"/>
              <a:t> establishes that one or more specific restricted or committed revenues should be the foundation for a special revenue fund. Those specific restricted or committed revenues may be initially received in another fund and subsequently distributed to a special revenue fund. Those amounts should not be recognized as revenue in the fund initially receiving them; however, those inflows should be recognized as revenue in the special revenue fund in which they will be expended in accordance with specified purposes. Special revenue funds should not be used to account for resources held in trust for individuals, private organizations, or other governments. </a:t>
            </a:r>
          </a:p>
          <a:p>
            <a:r>
              <a:rPr lang="en-US" sz="1100" dirty="0"/>
              <a:t>31. The restricted or committed proceeds of specific revenue sources should be expected to continue to comprise a substantial portion of the inflows reported in the fund.</a:t>
            </a:r>
            <a:r>
              <a:rPr lang="en-US" sz="1100" baseline="30000" dirty="0"/>
              <a:t>2</a:t>
            </a:r>
            <a:r>
              <a:rPr lang="en-US" sz="1100" dirty="0"/>
              <a:t> Other resources (investment earnings and transfers from other funds, for example) also may be reported in the fund if those resources are restricted, committed, or assigned to the specified purpose of the fund. Governments should discontinue reporting a special revenue fund, and instead report the fund's remaining resources in the general fund, if the government no longer expects that a substantial portion of the inflows will derive from restricted or committed revenue sources. </a:t>
            </a:r>
          </a:p>
          <a:p>
            <a:r>
              <a:rPr lang="en-US" sz="1100" dirty="0"/>
              <a:t>32. Governments should disclose in the notes to the financial statements the purpose for each major special revenue fund-identifying which revenues and other resources are reported in each of those funds.</a:t>
            </a:r>
          </a:p>
          <a:p>
            <a:endParaRPr lang="en-US" sz="1100" dirty="0"/>
          </a:p>
        </p:txBody>
      </p:sp>
      <p:sp>
        <p:nvSpPr>
          <p:cNvPr id="4" name="Slide Number Placeholder 3"/>
          <p:cNvSpPr>
            <a:spLocks noGrp="1"/>
          </p:cNvSpPr>
          <p:nvPr>
            <p:ph type="sldNum" sz="quarter" idx="10"/>
          </p:nvPr>
        </p:nvSpPr>
        <p:spPr/>
        <p:txBody>
          <a:bodyPr/>
          <a:lstStyle/>
          <a:p>
            <a:fld id="{C6C2FE3F-D756-4B2B-91CE-EF3183CFDC8B}" type="slidenum">
              <a:rPr lang="en-US" smtClean="0"/>
              <a:t>4</a:t>
            </a:fld>
            <a:endParaRPr lang="en-US" dirty="0"/>
          </a:p>
        </p:txBody>
      </p:sp>
    </p:spTree>
    <p:extLst>
      <p:ext uri="{BB962C8B-B14F-4D97-AF65-F5344CB8AC3E}">
        <p14:creationId xmlns:p14="http://schemas.microsoft.com/office/powerpoint/2010/main" val="370802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1" dirty="0"/>
              <a:t>Capital Projects Funds</a:t>
            </a:r>
            <a:r>
              <a:rPr lang="en-US" sz="1300" dirty="0"/>
              <a:t> </a:t>
            </a:r>
          </a:p>
          <a:p>
            <a:r>
              <a:rPr lang="en-US" sz="1300" dirty="0"/>
              <a:t>33. Capital projects funds are used to account for and report financial resources that are restricted, committed, or assigned to expenditure for capital outlays, including the acquisition or construction of capital facilities and other capital assets. Capital projects funds exclude those types of capital-related outflows financed by proprietary funds or for assets that will be held in trust for individuals, private organizations, or other governments. </a:t>
            </a:r>
          </a:p>
          <a:p>
            <a:r>
              <a:rPr lang="en-US" sz="1300" b="1" i="1" dirty="0"/>
              <a:t>Debt Service Funds</a:t>
            </a:r>
            <a:r>
              <a:rPr lang="en-US" sz="1300" dirty="0"/>
              <a:t> </a:t>
            </a:r>
          </a:p>
          <a:p>
            <a:r>
              <a:rPr lang="en-US" sz="1300" dirty="0"/>
              <a:t>34. Debt service funds are used to account for and report financial resources that are restricted, committed, or assigned to expenditure for principal and interest. Debt service funds should be used to report resources if legally mandated. Financial resources that are being accumulated for principal and interest maturing in future years also should be reported in debt service funds.</a:t>
            </a:r>
          </a:p>
          <a:p>
            <a:endParaRPr lang="en-US" dirty="0"/>
          </a:p>
        </p:txBody>
      </p:sp>
      <p:sp>
        <p:nvSpPr>
          <p:cNvPr id="4" name="Slide Number Placeholder 3"/>
          <p:cNvSpPr>
            <a:spLocks noGrp="1"/>
          </p:cNvSpPr>
          <p:nvPr>
            <p:ph type="sldNum" sz="quarter" idx="10"/>
          </p:nvPr>
        </p:nvSpPr>
        <p:spPr/>
        <p:txBody>
          <a:bodyPr/>
          <a:lstStyle/>
          <a:p>
            <a:fld id="{C6C2FE3F-D756-4B2B-91CE-EF3183CFDC8B}" type="slidenum">
              <a:rPr lang="en-US" smtClean="0"/>
              <a:t>5</a:t>
            </a:fld>
            <a:endParaRPr lang="en-US" dirty="0"/>
          </a:p>
        </p:txBody>
      </p:sp>
    </p:spTree>
    <p:extLst>
      <p:ext uri="{BB962C8B-B14F-4D97-AF65-F5344CB8AC3E}">
        <p14:creationId xmlns:p14="http://schemas.microsoft.com/office/powerpoint/2010/main" val="389572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6</a:t>
            </a:fld>
            <a:endParaRPr lang="en-US" dirty="0"/>
          </a:p>
        </p:txBody>
      </p:sp>
    </p:spTree>
    <p:extLst>
      <p:ext uri="{BB962C8B-B14F-4D97-AF65-F5344CB8AC3E}">
        <p14:creationId xmlns:p14="http://schemas.microsoft.com/office/powerpoint/2010/main" val="269048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7</a:t>
            </a:fld>
            <a:endParaRPr lang="en-US" dirty="0"/>
          </a:p>
        </p:txBody>
      </p:sp>
    </p:spTree>
    <p:extLst>
      <p:ext uri="{BB962C8B-B14F-4D97-AF65-F5344CB8AC3E}">
        <p14:creationId xmlns:p14="http://schemas.microsoft.com/office/powerpoint/2010/main" val="58130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 for other people’s money</a:t>
            </a:r>
          </a:p>
          <a:p>
            <a:endParaRPr lang="en-US" dirty="0" smtClean="0"/>
          </a:p>
          <a:p>
            <a:r>
              <a:rPr lang="en-US" dirty="0" smtClean="0"/>
              <a:t>Pension – pension plans that are offered</a:t>
            </a:r>
            <a:r>
              <a:rPr lang="en-US" baseline="0" dirty="0" smtClean="0"/>
              <a:t> to employees</a:t>
            </a:r>
          </a:p>
          <a:p>
            <a:r>
              <a:rPr lang="en-US" baseline="0" dirty="0" smtClean="0"/>
              <a:t>Investment – used by gov’t that sponsor external investment pools and that provide individual investment accounts to other legally separate entities</a:t>
            </a:r>
          </a:p>
          <a:p>
            <a:r>
              <a:rPr lang="en-US" baseline="0" dirty="0" smtClean="0"/>
              <a:t>Private-purpose – used to report all trust arrangements under which the principal and income benefit individuals, private orgs, and other gov’ts</a:t>
            </a:r>
          </a:p>
          <a:p>
            <a:r>
              <a:rPr lang="en-US" baseline="0" dirty="0" smtClean="0"/>
              <a:t>Agency – assets held solely in a custodial capacity; ex:  University accounts student group accounts; TRD – tax collections</a:t>
            </a:r>
            <a:endParaRPr lang="en-US" dirty="0"/>
          </a:p>
        </p:txBody>
      </p:sp>
      <p:sp>
        <p:nvSpPr>
          <p:cNvPr id="4" name="Slide Number Placeholder 3"/>
          <p:cNvSpPr>
            <a:spLocks noGrp="1"/>
          </p:cNvSpPr>
          <p:nvPr>
            <p:ph type="sldNum" sz="quarter" idx="10"/>
          </p:nvPr>
        </p:nvSpPr>
        <p:spPr/>
        <p:txBody>
          <a:bodyPr/>
          <a:lstStyle/>
          <a:p>
            <a:fld id="{C6C2FE3F-D756-4B2B-91CE-EF3183CFDC8B}" type="slidenum">
              <a:rPr lang="en-US" smtClean="0"/>
              <a:t>8</a:t>
            </a:fld>
            <a:endParaRPr lang="en-US" dirty="0"/>
          </a:p>
        </p:txBody>
      </p:sp>
    </p:spTree>
    <p:extLst>
      <p:ext uri="{BB962C8B-B14F-4D97-AF65-F5344CB8AC3E}">
        <p14:creationId xmlns:p14="http://schemas.microsoft.com/office/powerpoint/2010/main" val="414858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FE3F-D756-4B2B-91CE-EF3183CFDC8B}" type="slidenum">
              <a:rPr lang="en-US" smtClean="0"/>
              <a:t>9</a:t>
            </a:fld>
            <a:endParaRPr lang="en-US" dirty="0"/>
          </a:p>
        </p:txBody>
      </p:sp>
    </p:spTree>
    <p:extLst>
      <p:ext uri="{BB962C8B-B14F-4D97-AF65-F5344CB8AC3E}">
        <p14:creationId xmlns:p14="http://schemas.microsoft.com/office/powerpoint/2010/main" val="2970637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www.twitter.com/CLA_CPAs" TargetMode="External"/><Relationship Id="rId7"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hyperlink" Target="http://www.linkedin.com/company/cliftonlarsonallen" TargetMode="External"/><Relationship Id="rId10" Type="http://schemas.openxmlformats.org/officeDocument/2006/relationships/image" Target="../media/image16.png"/><Relationship Id="rId4" Type="http://schemas.openxmlformats.org/officeDocument/2006/relationships/hyperlink" Target="http://www.facebook.com/CliftonLarsonAllen" TargetMode="External"/><Relationship Id="rId9"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4325112"/>
          </a:xfrm>
          <a:prstGeom prst="rect">
            <a:avLst/>
          </a:prstGeom>
        </p:spPr>
      </p:pic>
      <p:sp>
        <p:nvSpPr>
          <p:cNvPr id="13" name="Rectangle 12"/>
          <p:cNvSpPr/>
          <p:nvPr userDrawn="1"/>
        </p:nvSpPr>
        <p:spPr bwMode="auto">
          <a:xfrm>
            <a:off x="0" y="4248150"/>
            <a:ext cx="9144000" cy="920871"/>
          </a:xfrm>
          <a:prstGeom prst="rect">
            <a:avLst/>
          </a:prstGeom>
          <a:solidFill>
            <a:srgbClr val="819F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30" name="TextBox 29"/>
          <p:cNvSpPr txBox="1"/>
          <p:nvPr userDrawn="1"/>
        </p:nvSpPr>
        <p:spPr>
          <a:xfrm>
            <a:off x="428846" y="2064341"/>
            <a:ext cx="5029200" cy="253916"/>
          </a:xfrm>
          <a:prstGeom prst="rect">
            <a:avLst/>
          </a:prstGeom>
          <a:noFill/>
        </p:spPr>
        <p:txBody>
          <a:bodyPr wrap="square" rtlCol="0">
            <a:spAutoFit/>
          </a:bodyPr>
          <a:lstStyle/>
          <a:p>
            <a:r>
              <a:rPr lang="en-US" sz="1050" kern="2000" spc="20" baseline="0" dirty="0" smtClean="0">
                <a:solidFill>
                  <a:srgbClr val="7A7677"/>
                </a:solidFill>
              </a:rPr>
              <a:t>WEALTH ADVISORY  |  OUTSOURCING  |  AUDIT, TAX, AND CONSULTING</a:t>
            </a:r>
            <a:endParaRPr lang="en-US" sz="1050" kern="2000" spc="20" baseline="0" dirty="0">
              <a:solidFill>
                <a:srgbClr val="7A7677"/>
              </a:solidFill>
            </a:endParaRPr>
          </a:p>
        </p:txBody>
      </p:sp>
      <p:sp>
        <p:nvSpPr>
          <p:cNvPr id="6" name="Rectangle 5"/>
          <p:cNvSpPr/>
          <p:nvPr userDrawn="1"/>
        </p:nvSpPr>
        <p:spPr>
          <a:xfrm>
            <a:off x="443024" y="2293685"/>
            <a:ext cx="4572000" cy="192360"/>
          </a:xfrm>
          <a:prstGeom prst="rect">
            <a:avLst/>
          </a:prstGeom>
        </p:spPr>
        <p:txBody>
          <a:bodyPr>
            <a:spAutoFit/>
          </a:bodyPr>
          <a:lstStyle/>
          <a:p>
            <a:pPr>
              <a:buNone/>
            </a:pPr>
            <a:r>
              <a:rPr lang="en-US" sz="650" dirty="0" smtClean="0">
                <a:solidFill>
                  <a:srgbClr val="7A7677"/>
                </a:solidFill>
              </a:rPr>
              <a:t>Investment advisory services are offered through CliftonLarsonAllen Wealth Advisors, LLC, an SEC-registered investment advisor</a:t>
            </a:r>
            <a:endParaRPr lang="en-US" sz="650" dirty="0">
              <a:solidFill>
                <a:srgbClr val="7A7677"/>
              </a:solidFill>
            </a:endParaRPr>
          </a:p>
        </p:txBody>
      </p:sp>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©2018 CliftonLarsonAllen LLP</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414348"/>
            <a:ext cx="590710" cy="595802"/>
          </a:xfrm>
          <a:prstGeom prst="rect">
            <a:avLst/>
          </a:prstGeom>
        </p:spPr>
      </p:pic>
      <p:sp>
        <p:nvSpPr>
          <p:cNvPr id="17" name="Rectangle 4"/>
          <p:cNvSpPr>
            <a:spLocks noGrp="1" noChangeArrowheads="1"/>
          </p:cNvSpPr>
          <p:nvPr>
            <p:ph type="subTitle" idx="1" hasCustomPrompt="1"/>
          </p:nvPr>
        </p:nvSpPr>
        <p:spPr>
          <a:xfrm>
            <a:off x="1066800" y="4719148"/>
            <a:ext cx="7765532" cy="367202"/>
          </a:xfrm>
          <a:noFill/>
        </p:spPr>
        <p:txBody>
          <a:bodyPr/>
          <a:lstStyle>
            <a:lvl1pPr marL="0" indent="0" algn="l">
              <a:buFontTx/>
              <a:buNone/>
              <a:defRPr sz="1600" b="0">
                <a:solidFill>
                  <a:schemeClr val="bg1"/>
                </a:solidFill>
              </a:defRPr>
            </a:lvl1pPr>
          </a:lstStyle>
          <a:p>
            <a:r>
              <a:rPr lang="en-US" dirty="0" smtClean="0"/>
              <a:t>Click To Edit Master Subtitle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523500"/>
            <a:ext cx="4876800" cy="1374643"/>
          </a:xfrm>
          <a:prstGeom prst="rect">
            <a:avLst/>
          </a:prstGeom>
        </p:spPr>
      </p:pic>
      <p:sp>
        <p:nvSpPr>
          <p:cNvPr id="11" name="Title 1"/>
          <p:cNvSpPr>
            <a:spLocks noGrp="1"/>
          </p:cNvSpPr>
          <p:nvPr>
            <p:ph type="title" hasCustomPrompt="1"/>
          </p:nvPr>
        </p:nvSpPr>
        <p:spPr>
          <a:xfrm>
            <a:off x="1066800" y="4393985"/>
            <a:ext cx="7765532" cy="311365"/>
          </a:xfrm>
          <a:noFill/>
        </p:spPr>
        <p:txBody>
          <a:bodyPr anchor="b"/>
          <a:lstStyle>
            <a:lvl1pPr>
              <a:defRPr sz="200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 name="Title 1"/>
          <p:cNvSpPr>
            <a:spLocks noGrp="1"/>
          </p:cNvSpPr>
          <p:nvPr>
            <p:ph type="title" hasCustomPrompt="1"/>
          </p:nvPr>
        </p:nvSpPr>
        <p:spPr>
          <a:xfrm>
            <a:off x="1792288" y="3600451"/>
            <a:ext cx="5486400" cy="425054"/>
          </a:xfrm>
        </p:spPr>
        <p:txBody>
          <a:bodyPr anchor="b"/>
          <a:lstStyle>
            <a:lvl1pPr algn="l">
              <a:defRPr sz="2400" b="1">
                <a:solidFill>
                  <a:srgbClr val="C8712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1" name="Rectangle 10"/>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 y="0"/>
            <a:ext cx="9135573" cy="5143500"/>
          </a:xfrm>
          <a:prstGeom prst="rect">
            <a:avLst/>
          </a:prstGeom>
        </p:spPr>
      </p:pic>
      <p:sp>
        <p:nvSpPr>
          <p:cNvPr id="28"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©2018 CliftonLarsonAllen LLP</a:t>
            </a:r>
            <a:endParaRPr lang="en-US"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38150"/>
            <a:ext cx="533400" cy="5334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1409700"/>
            <a:ext cx="4648200" cy="1310207"/>
          </a:xfrm>
          <a:prstGeom prst="rect">
            <a:avLst/>
          </a:prstGeom>
        </p:spPr>
      </p:pic>
      <p:cxnSp>
        <p:nvCxnSpPr>
          <p:cNvPr id="9" name="Straight Connector 8"/>
          <p:cNvCxnSpPr/>
          <p:nvPr userDrawn="1"/>
        </p:nvCxnSpPr>
        <p:spPr bwMode="auto">
          <a:xfrm>
            <a:off x="533400" y="3867150"/>
            <a:ext cx="0" cy="990600"/>
          </a:xfrm>
          <a:prstGeom prst="line">
            <a:avLst/>
          </a:prstGeom>
          <a:solidFill>
            <a:schemeClr val="accent1"/>
          </a:solidFill>
          <a:ln w="57150" cap="flat" cmpd="sng" algn="ctr">
            <a:solidFill>
              <a:srgbClr val="819F3D"/>
            </a:solidFill>
            <a:prstDash val="solid"/>
            <a:round/>
            <a:headEnd type="none" w="med" len="med"/>
            <a:tailEnd type="none" w="med" len="med"/>
          </a:ln>
          <a:effectLst/>
        </p:spPr>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000" y="3996358"/>
            <a:ext cx="3581400" cy="778565"/>
          </a:xfrm>
          <a:prstGeom prst="rect">
            <a:avLst/>
          </a:prstGeom>
        </p:spPr>
      </p:pic>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26" name="Rectangle 25">
            <a:hlinkClick r:id="rId3"/>
          </p:cNvPr>
          <p:cNvSpPr/>
          <p:nvPr userDrawn="1"/>
        </p:nvSpPr>
        <p:spPr bwMode="auto">
          <a:xfrm>
            <a:off x="3854947" y="4605290"/>
            <a:ext cx="1866900" cy="2286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mj-lt"/>
                <a:ea typeface="ヒラギノ角ゴ Pro W3" pitchFamily="1" charset="-128"/>
              </a:rPr>
              <a:t>twitter.com/</a:t>
            </a:r>
            <a:r>
              <a:rPr kumimoji="0" lang="en-US" sz="1000" b="0" i="0" u="none" strike="noStrike" cap="none" normalizeH="0" baseline="0" dirty="0" err="1" smtClean="0">
                <a:ln>
                  <a:noFill/>
                </a:ln>
                <a:solidFill>
                  <a:schemeClr val="bg1"/>
                </a:solidFill>
                <a:effectLst/>
                <a:latin typeface="+mj-lt"/>
                <a:ea typeface="ヒラギノ角ゴ Pro W3" pitchFamily="1" charset="-128"/>
              </a:rPr>
              <a:t>CLAconnect</a:t>
            </a:r>
            <a:endParaRPr kumimoji="0" lang="en-US" sz="1000" b="0" i="0" u="none" strike="noStrike" cap="none" normalizeH="0" baseline="0" dirty="0" smtClean="0">
              <a:ln>
                <a:noFill/>
              </a:ln>
              <a:solidFill>
                <a:schemeClr val="bg1"/>
              </a:solidFill>
              <a:effectLst/>
              <a:latin typeface="+mj-lt"/>
              <a:ea typeface="ヒラギノ角ゴ Pro W3" pitchFamily="1" charset="-128"/>
            </a:endParaRPr>
          </a:p>
        </p:txBody>
      </p:sp>
      <p:sp>
        <p:nvSpPr>
          <p:cNvPr id="30" name="Rectangle 29">
            <a:hlinkClick r:id="rId4"/>
          </p:cNvPr>
          <p:cNvSpPr/>
          <p:nvPr userDrawn="1"/>
        </p:nvSpPr>
        <p:spPr bwMode="auto">
          <a:xfrm>
            <a:off x="2330947" y="4552950"/>
            <a:ext cx="1524000" cy="32355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mj-lt"/>
                <a:ea typeface="ヒラギノ角ゴ Pro W3" pitchFamily="1" charset="-128"/>
              </a:rPr>
              <a:t>facebook.com/</a:t>
            </a:r>
            <a:br>
              <a:rPr kumimoji="0" lang="en-US" sz="1000" b="0" i="0" u="none" strike="noStrike" cap="none" normalizeH="0" baseline="0" dirty="0" smtClean="0">
                <a:ln>
                  <a:noFill/>
                </a:ln>
                <a:solidFill>
                  <a:schemeClr val="bg1"/>
                </a:solidFill>
                <a:effectLst/>
                <a:latin typeface="+mj-lt"/>
                <a:ea typeface="ヒラギノ角ゴ Pro W3" pitchFamily="1" charset="-128"/>
              </a:rPr>
            </a:br>
            <a:r>
              <a:rPr kumimoji="0" lang="en-US" sz="1000" b="0" i="0" u="none" strike="noStrike" cap="none" normalizeH="0" baseline="0" dirty="0" err="1" smtClean="0">
                <a:ln>
                  <a:noFill/>
                </a:ln>
                <a:solidFill>
                  <a:schemeClr val="bg1"/>
                </a:solidFill>
                <a:effectLst/>
                <a:latin typeface="+mj-lt"/>
                <a:ea typeface="ヒラギノ角ゴ Pro W3" pitchFamily="1" charset="-128"/>
              </a:rPr>
              <a:t>cliftonlarsonallen</a:t>
            </a:r>
            <a:endParaRPr kumimoji="0" lang="en-US" sz="1000" b="0" i="0" u="none" strike="noStrike" cap="none" normalizeH="0" baseline="0" dirty="0" smtClean="0">
              <a:ln>
                <a:noFill/>
              </a:ln>
              <a:solidFill>
                <a:schemeClr val="bg1"/>
              </a:solidFill>
              <a:effectLst/>
              <a:latin typeface="+mj-lt"/>
              <a:ea typeface="ヒラギノ角ゴ Pro W3" pitchFamily="1" charset="-128"/>
            </a:endParaRPr>
          </a:p>
        </p:txBody>
      </p:sp>
      <p:sp>
        <p:nvSpPr>
          <p:cNvPr id="31" name="Rectangle 30">
            <a:hlinkClick r:id="rId5"/>
          </p:cNvPr>
          <p:cNvSpPr/>
          <p:nvPr userDrawn="1"/>
        </p:nvSpPr>
        <p:spPr bwMode="auto">
          <a:xfrm>
            <a:off x="349747" y="4552950"/>
            <a:ext cx="1828800" cy="3666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mj-lt"/>
                <a:ea typeface="ヒラギノ角ゴ Pro W3" pitchFamily="1" charset="-128"/>
              </a:rPr>
              <a:t>linkedin.com/company/</a:t>
            </a:r>
            <a:br>
              <a:rPr kumimoji="0" lang="en-US" sz="1000" b="0" i="0" u="none" strike="noStrike" cap="none" normalizeH="0" baseline="0" dirty="0" smtClean="0">
                <a:ln>
                  <a:noFill/>
                </a:ln>
                <a:solidFill>
                  <a:schemeClr val="bg1"/>
                </a:solidFill>
                <a:effectLst/>
                <a:latin typeface="+mj-lt"/>
                <a:ea typeface="ヒラギノ角ゴ Pro W3" pitchFamily="1" charset="-128"/>
              </a:rPr>
            </a:br>
            <a:r>
              <a:rPr kumimoji="0" lang="en-US" sz="1000" b="0" i="0" u="none" strike="noStrike" cap="none" normalizeH="0" baseline="0" dirty="0" err="1" smtClean="0">
                <a:ln>
                  <a:noFill/>
                </a:ln>
                <a:solidFill>
                  <a:schemeClr val="bg1"/>
                </a:solidFill>
                <a:effectLst/>
                <a:latin typeface="+mj-lt"/>
                <a:ea typeface="ヒラギノ角ゴ Pro W3" pitchFamily="1" charset="-128"/>
              </a:rPr>
              <a:t>cliftonlarsonallen</a:t>
            </a:r>
            <a:endParaRPr kumimoji="0" lang="en-US" sz="1000" b="0" i="0" u="none" strike="noStrike" cap="none" normalizeH="0" baseline="0" dirty="0" smtClean="0">
              <a:ln>
                <a:noFill/>
              </a:ln>
              <a:solidFill>
                <a:schemeClr val="bg1"/>
              </a:solidFill>
              <a:effectLst/>
              <a:latin typeface="+mj-lt"/>
              <a:ea typeface="ヒラギノ角ゴ Pro W3" pitchFamily="1" charset="-128"/>
            </a:endParaRPr>
          </a:p>
        </p:txBody>
      </p:sp>
      <p:sp>
        <p:nvSpPr>
          <p:cNvPr id="14"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smtClean="0">
                <a:solidFill>
                  <a:schemeClr val="bg1"/>
                </a:solidFill>
              </a:rPr>
              <a:t>©2018 CliftonLarsonAllen</a:t>
            </a:r>
            <a:r>
              <a:rPr lang="en-US" sz="800" baseline="0" dirty="0" smtClean="0">
                <a:solidFill>
                  <a:schemeClr val="bg1"/>
                </a:solidFill>
              </a:rPr>
              <a:t> LLP</a:t>
            </a:r>
            <a:endParaRPr lang="en-US" sz="800" dirty="0">
              <a:solidFill>
                <a:schemeClr val="bg1"/>
              </a:solidFill>
            </a:endParaRPr>
          </a:p>
        </p:txBody>
      </p:sp>
      <p:sp>
        <p:nvSpPr>
          <p:cNvPr id="3" name="TextBox 2"/>
          <p:cNvSpPr txBox="1"/>
          <p:nvPr userDrawn="1"/>
        </p:nvSpPr>
        <p:spPr>
          <a:xfrm>
            <a:off x="7287825" y="209550"/>
            <a:ext cx="1464450" cy="307777"/>
          </a:xfrm>
          <a:prstGeom prst="rect">
            <a:avLst/>
          </a:prstGeom>
          <a:noFill/>
        </p:spPr>
        <p:txBody>
          <a:bodyPr wrap="square" rtlCol="0">
            <a:spAutoFit/>
          </a:bodyPr>
          <a:lstStyle/>
          <a:p>
            <a:pPr algn="r"/>
            <a:r>
              <a:rPr lang="en-US" sz="1400" b="1" dirty="0" smtClean="0">
                <a:solidFill>
                  <a:srgbClr val="C8712D"/>
                </a:solidFill>
              </a:rPr>
              <a:t>CLAconnect.com</a:t>
            </a:r>
            <a:endParaRPr lang="en-US" sz="1400" b="1" dirty="0">
              <a:solidFill>
                <a:srgbClr val="C8712D"/>
              </a:solidFill>
            </a:endParaRP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000" y="281152"/>
            <a:ext cx="533400" cy="537998"/>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07347" y="4607399"/>
            <a:ext cx="250050" cy="250050"/>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2200" y="4629150"/>
            <a:ext cx="249087" cy="249087"/>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1000" y="4615296"/>
            <a:ext cx="242153" cy="242153"/>
          </a:xfrm>
          <a:prstGeom prst="rect">
            <a:avLst/>
          </a:prstGeom>
        </p:spPr>
      </p:pic>
      <p:pic>
        <p:nvPicPr>
          <p:cNvPr id="21" name="Picture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57041" y="4629150"/>
            <a:ext cx="280419" cy="197898"/>
          </a:xfrm>
          <a:prstGeom prst="rect">
            <a:avLst/>
          </a:prstGeom>
        </p:spPr>
      </p:pic>
      <p:sp>
        <p:nvSpPr>
          <p:cNvPr id="25" name="Rectangle 24">
            <a:hlinkClick r:id="rId3"/>
          </p:cNvPr>
          <p:cNvSpPr/>
          <p:nvPr userDrawn="1"/>
        </p:nvSpPr>
        <p:spPr bwMode="auto">
          <a:xfrm>
            <a:off x="5721846" y="4613400"/>
            <a:ext cx="2279153" cy="2286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mj-lt"/>
                <a:ea typeface="ヒラギノ角ゴ Pro W3" pitchFamily="1" charset="-128"/>
              </a:rPr>
              <a:t>youtube.com/CliftonLarsonAllen</a:t>
            </a:r>
          </a:p>
        </p:txBody>
      </p:sp>
      <p:sp>
        <p:nvSpPr>
          <p:cNvPr id="18" name="Content Placeholder 3"/>
          <p:cNvSpPr>
            <a:spLocks noGrp="1"/>
          </p:cNvSpPr>
          <p:nvPr>
            <p:ph sz="half" idx="2" hasCustomPrompt="1"/>
          </p:nvPr>
        </p:nvSpPr>
        <p:spPr>
          <a:xfrm>
            <a:off x="457201" y="1504950"/>
            <a:ext cx="3276600" cy="2590800"/>
          </a:xfrm>
          <a:noFill/>
        </p:spPr>
        <p:txBody>
          <a:bodyPr anchor="ctr" anchorCtr="0"/>
          <a:lstStyle>
            <a:lvl1pPr marL="0" indent="3175">
              <a:spcBef>
                <a:spcPts val="0"/>
              </a:spcBef>
              <a:buNone/>
              <a:defRPr sz="1800" b="0">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25112"/>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©2018 CliftonLarsonAllen LLP</a:t>
            </a:r>
            <a:endParaRPr lang="en-US" dirty="0"/>
          </a:p>
        </p:txBody>
      </p:sp>
      <p:sp>
        <p:nvSpPr>
          <p:cNvPr id="13" name="Rectangle 12"/>
          <p:cNvSpPr/>
          <p:nvPr userDrawn="1"/>
        </p:nvSpPr>
        <p:spPr bwMode="auto">
          <a:xfrm>
            <a:off x="-12572" y="4248149"/>
            <a:ext cx="9156571" cy="920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0" name="TextBox 19"/>
          <p:cNvSpPr txBox="1"/>
          <p:nvPr userDrawn="1"/>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438" y="4419600"/>
            <a:ext cx="590550" cy="590550"/>
          </a:xfrm>
          <a:prstGeom prst="rect">
            <a:avLst/>
          </a:prstGeom>
        </p:spPr>
      </p:pic>
      <p:sp>
        <p:nvSpPr>
          <p:cNvPr id="10" name="Rectangle 4"/>
          <p:cNvSpPr>
            <a:spLocks noGrp="1" noChangeArrowheads="1"/>
          </p:cNvSpPr>
          <p:nvPr>
            <p:ph type="subTitle" idx="1" hasCustomPrompt="1"/>
          </p:nvPr>
        </p:nvSpPr>
        <p:spPr>
          <a:xfrm>
            <a:off x="381000" y="1442547"/>
            <a:ext cx="4800600" cy="367202"/>
          </a:xfrm>
          <a:noFill/>
        </p:spPr>
        <p:txBody>
          <a:bodyPr/>
          <a:lstStyle>
            <a:lvl1pPr marL="0" indent="0" algn="l">
              <a:buFontTx/>
              <a:buNone/>
              <a:defRPr sz="2100" b="0">
                <a:solidFill>
                  <a:srgbClr val="819F3D"/>
                </a:solidFill>
              </a:defRPr>
            </a:lvl1pPr>
          </a:lstStyle>
          <a:p>
            <a:r>
              <a:rPr lang="en-US" dirty="0" smtClean="0"/>
              <a:t>Click To Edit Master Subtitle Style</a:t>
            </a:r>
            <a:endParaRPr lang="en-US" dirty="0"/>
          </a:p>
        </p:txBody>
      </p:sp>
      <p:sp>
        <p:nvSpPr>
          <p:cNvPr id="11" name="Title 1"/>
          <p:cNvSpPr>
            <a:spLocks noGrp="1"/>
          </p:cNvSpPr>
          <p:nvPr>
            <p:ph type="title" hasCustomPrompt="1"/>
          </p:nvPr>
        </p:nvSpPr>
        <p:spPr>
          <a:xfrm>
            <a:off x="381000" y="209550"/>
            <a:ext cx="5105400" cy="1210318"/>
          </a:xfrm>
          <a:noFill/>
        </p:spPr>
        <p:txBody>
          <a:bodyPr anchor="b" anchorCtr="0"/>
          <a:lstStyle>
            <a:lvl1pPr>
              <a:defRPr>
                <a:solidFill>
                  <a:srgbClr val="1F80BC"/>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818" y="4508105"/>
            <a:ext cx="1828800" cy="457200"/>
          </a:xfrm>
          <a:prstGeom prst="rect">
            <a:avLst/>
          </a:prstGeom>
        </p:spPr>
      </p:pic>
    </p:spTree>
    <p:extLst>
      <p:ext uri="{BB962C8B-B14F-4D97-AF65-F5344CB8AC3E}">
        <p14:creationId xmlns:p14="http://schemas.microsoft.com/office/powerpoint/2010/main" val="3025740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reate Opportunities Section Header">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1" name="Freeform 20"/>
          <p:cNvSpPr/>
          <p:nvPr userDrawn="1"/>
        </p:nvSpPr>
        <p:spPr bwMode="auto">
          <a:xfrm>
            <a:off x="0" y="0"/>
            <a:ext cx="5442155" cy="5148211"/>
          </a:xfrm>
          <a:custGeom>
            <a:avLst/>
            <a:gdLst>
              <a:gd name="connsiteX0" fmla="*/ 7374 w 5442155"/>
              <a:gd name="connsiteY0" fmla="*/ 0 h 5154561"/>
              <a:gd name="connsiteX1" fmla="*/ 3340510 w 5442155"/>
              <a:gd name="connsiteY1" fmla="*/ 0 h 5154561"/>
              <a:gd name="connsiteX2" fmla="*/ 5442155 w 5442155"/>
              <a:gd name="connsiteY2" fmla="*/ 3834580 h 5154561"/>
              <a:gd name="connsiteX3" fmla="*/ 4815348 w 5442155"/>
              <a:gd name="connsiteY3" fmla="*/ 5154561 h 5154561"/>
              <a:gd name="connsiteX4" fmla="*/ 0 w 5442155"/>
              <a:gd name="connsiteY4" fmla="*/ 5154561 h 5154561"/>
              <a:gd name="connsiteX5" fmla="*/ 7374 w 5442155"/>
              <a:gd name="connsiteY5" fmla="*/ 0 h 515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155" h="5154561">
                <a:moveTo>
                  <a:pt x="7374" y="0"/>
                </a:moveTo>
                <a:lnTo>
                  <a:pt x="3340510" y="0"/>
                </a:lnTo>
                <a:lnTo>
                  <a:pt x="5442155" y="3834580"/>
                </a:lnTo>
                <a:lnTo>
                  <a:pt x="4815348" y="5154561"/>
                </a:lnTo>
                <a:lnTo>
                  <a:pt x="0" y="5154561"/>
                </a:lnTo>
                <a:lnTo>
                  <a:pt x="7374" y="0"/>
                </a:lnTo>
                <a:close/>
              </a:path>
            </a:pathLst>
          </a:custGeom>
          <a:solidFill>
            <a:schemeClr val="bg1">
              <a:alpha val="9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©2018 CliftonLarsonAllen LLP</a:t>
            </a:r>
            <a:endParaRPr lang="en-US" dirty="0">
              <a:solidFill>
                <a:schemeClr val="bg1"/>
              </a:solidFill>
            </a:endParaRP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304800" y="4566748"/>
            <a:ext cx="4572000" cy="367202"/>
          </a:xfrm>
          <a:noFill/>
        </p:spPr>
        <p:txBody>
          <a:bodyPr/>
          <a:lstStyle>
            <a:lvl1pPr marL="0" indent="0" algn="l">
              <a:buFontTx/>
              <a:buNone/>
              <a:defRPr sz="1400" b="0">
                <a:solidFill>
                  <a:srgbClr val="819F3D"/>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0" y="3790950"/>
            <a:ext cx="4572000" cy="719360"/>
          </a:xfrm>
          <a:noFill/>
        </p:spPr>
        <p:txBody>
          <a:bodyPr anchor="b" anchorCtr="0"/>
          <a:lstStyle>
            <a:lvl1pPr algn="l">
              <a:defRPr sz="1800">
                <a:solidFill>
                  <a:srgbClr val="819F3D"/>
                </a:solidFill>
              </a:defRPr>
            </a:lvl1pPr>
          </a:lstStyle>
          <a:p>
            <a:r>
              <a:rPr lang="en-US" dirty="0" smtClean="0"/>
              <a:t>Section Header Layout for </a:t>
            </a:r>
            <a:br>
              <a:rPr lang="en-US" dirty="0" smtClean="0"/>
            </a:br>
            <a:r>
              <a:rPr lang="en-US" dirty="0" smtClean="0"/>
              <a:t>Co-Sponsored Events </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2826181"/>
            <a:ext cx="590550" cy="590550"/>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9952" y="2914686"/>
            <a:ext cx="1828800" cy="457200"/>
          </a:xfrm>
          <a:prstGeom prst="rect">
            <a:avLst/>
          </a:prstGeom>
        </p:spPr>
      </p:pic>
      <p:sp>
        <p:nvSpPr>
          <p:cNvPr id="24" name="TextBox 23"/>
          <p:cNvSpPr txBox="1"/>
          <p:nvPr userDrawn="1"/>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spTree>
    <p:extLst>
      <p:ext uri="{BB962C8B-B14F-4D97-AF65-F5344CB8AC3E}">
        <p14:creationId xmlns:p14="http://schemas.microsoft.com/office/powerpoint/2010/main" val="275411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8585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8686800" y="481965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5"/>
            <a:ext cx="9144000" cy="5157117"/>
          </a:xfrm>
          <a:prstGeom prst="rect">
            <a:avLst/>
          </a:prstGeom>
        </p:spPr>
      </p:pic>
      <p:sp>
        <p:nvSpPr>
          <p:cNvPr id="14" name="Freeform 13"/>
          <p:cNvSpPr/>
          <p:nvPr userDrawn="1"/>
        </p:nvSpPr>
        <p:spPr bwMode="auto">
          <a:xfrm>
            <a:off x="0" y="0"/>
            <a:ext cx="5442155" cy="5148211"/>
          </a:xfrm>
          <a:custGeom>
            <a:avLst/>
            <a:gdLst>
              <a:gd name="connsiteX0" fmla="*/ 7374 w 5442155"/>
              <a:gd name="connsiteY0" fmla="*/ 0 h 5154561"/>
              <a:gd name="connsiteX1" fmla="*/ 3340510 w 5442155"/>
              <a:gd name="connsiteY1" fmla="*/ 0 h 5154561"/>
              <a:gd name="connsiteX2" fmla="*/ 5442155 w 5442155"/>
              <a:gd name="connsiteY2" fmla="*/ 3834580 h 5154561"/>
              <a:gd name="connsiteX3" fmla="*/ 4815348 w 5442155"/>
              <a:gd name="connsiteY3" fmla="*/ 5154561 h 5154561"/>
              <a:gd name="connsiteX4" fmla="*/ 0 w 5442155"/>
              <a:gd name="connsiteY4" fmla="*/ 5154561 h 5154561"/>
              <a:gd name="connsiteX5" fmla="*/ 7374 w 5442155"/>
              <a:gd name="connsiteY5" fmla="*/ 0 h 515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155" h="5154561">
                <a:moveTo>
                  <a:pt x="7374" y="0"/>
                </a:moveTo>
                <a:lnTo>
                  <a:pt x="3340510" y="0"/>
                </a:lnTo>
                <a:lnTo>
                  <a:pt x="5442155" y="3834580"/>
                </a:lnTo>
                <a:lnTo>
                  <a:pt x="4815348" y="5154561"/>
                </a:lnTo>
                <a:lnTo>
                  <a:pt x="0" y="5154561"/>
                </a:lnTo>
                <a:lnTo>
                  <a:pt x="7374" y="0"/>
                </a:lnTo>
                <a:close/>
              </a:path>
            </a:pathLst>
          </a:custGeom>
          <a:solidFill>
            <a:schemeClr val="accent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©2018 CliftonLarsonAllen LLP</a:t>
            </a:r>
            <a:endParaRPr lang="en-US" dirty="0">
              <a:solidFill>
                <a:schemeClr val="bg1"/>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514350"/>
            <a:ext cx="417146" cy="420742"/>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5821" y="1526486"/>
            <a:ext cx="3733800" cy="1054789"/>
          </a:xfrm>
          <a:prstGeom prst="rect">
            <a:avLst/>
          </a:prstGeom>
        </p:spPr>
      </p:pic>
      <p:sp>
        <p:nvSpPr>
          <p:cNvPr id="20" name="Rectangle 4"/>
          <p:cNvSpPr>
            <a:spLocks noGrp="1" noChangeArrowheads="1"/>
          </p:cNvSpPr>
          <p:nvPr>
            <p:ph type="subTitle" idx="1" hasCustomPrompt="1"/>
          </p:nvPr>
        </p:nvSpPr>
        <p:spPr>
          <a:xfrm>
            <a:off x="304800" y="4566748"/>
            <a:ext cx="4572000"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22" name="Rectangle 3"/>
          <p:cNvSpPr>
            <a:spLocks noGrp="1" noChangeArrowheads="1"/>
          </p:cNvSpPr>
          <p:nvPr>
            <p:ph type="ctrTitle" hasCustomPrompt="1"/>
          </p:nvPr>
        </p:nvSpPr>
        <p:spPr>
          <a:xfrm>
            <a:off x="304800" y="3790950"/>
            <a:ext cx="4572000" cy="719360"/>
          </a:xfrm>
          <a:noFill/>
        </p:spPr>
        <p:txBody>
          <a:bodyPr anchor="b" anchorCtr="0"/>
          <a:lstStyle>
            <a:lvl1pPr algn="l">
              <a:defRPr sz="1800">
                <a:solidFill>
                  <a:schemeClr val="bg1"/>
                </a:solidFill>
              </a:defRPr>
            </a:lvl1pPr>
          </a:lstStyle>
          <a:p>
            <a:r>
              <a:rPr lang="en-US" dirty="0" smtClean="0"/>
              <a:t>Click To Edit Master Title Style</a:t>
            </a:r>
            <a:endParaRPr lang="en-US" dirty="0"/>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Freeform 3"/>
          <p:cNvSpPr/>
          <p:nvPr userDrawn="1"/>
        </p:nvSpPr>
        <p:spPr bwMode="auto">
          <a:xfrm>
            <a:off x="0" y="0"/>
            <a:ext cx="5442155" cy="5148211"/>
          </a:xfrm>
          <a:custGeom>
            <a:avLst/>
            <a:gdLst>
              <a:gd name="connsiteX0" fmla="*/ 7374 w 5442155"/>
              <a:gd name="connsiteY0" fmla="*/ 0 h 5154561"/>
              <a:gd name="connsiteX1" fmla="*/ 3340510 w 5442155"/>
              <a:gd name="connsiteY1" fmla="*/ 0 h 5154561"/>
              <a:gd name="connsiteX2" fmla="*/ 5442155 w 5442155"/>
              <a:gd name="connsiteY2" fmla="*/ 3834580 h 5154561"/>
              <a:gd name="connsiteX3" fmla="*/ 4815348 w 5442155"/>
              <a:gd name="connsiteY3" fmla="*/ 5154561 h 5154561"/>
              <a:gd name="connsiteX4" fmla="*/ 0 w 5442155"/>
              <a:gd name="connsiteY4" fmla="*/ 5154561 h 5154561"/>
              <a:gd name="connsiteX5" fmla="*/ 7374 w 5442155"/>
              <a:gd name="connsiteY5" fmla="*/ 0 h 515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155" h="5154561">
                <a:moveTo>
                  <a:pt x="7374" y="0"/>
                </a:moveTo>
                <a:lnTo>
                  <a:pt x="3340510" y="0"/>
                </a:lnTo>
                <a:lnTo>
                  <a:pt x="5442155" y="3834580"/>
                </a:lnTo>
                <a:lnTo>
                  <a:pt x="4815348" y="5154561"/>
                </a:lnTo>
                <a:lnTo>
                  <a:pt x="0" y="5154561"/>
                </a:lnTo>
                <a:lnTo>
                  <a:pt x="7374" y="0"/>
                </a:lnTo>
                <a:close/>
              </a:path>
            </a:pathLst>
          </a:custGeom>
          <a:solidFill>
            <a:schemeClr val="accent2">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©2018 CliftonLarsonAllen LLP</a:t>
            </a:r>
            <a:endParaRPr lang="en-US" dirty="0">
              <a:solidFill>
                <a:schemeClr val="bg1"/>
              </a:solidFill>
            </a:endParaRP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514350"/>
            <a:ext cx="417146" cy="420742"/>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5821" y="1526486"/>
            <a:ext cx="3733800" cy="1054789"/>
          </a:xfrm>
          <a:prstGeom prst="rect">
            <a:avLst/>
          </a:prstGeom>
        </p:spPr>
      </p:pic>
      <p:sp>
        <p:nvSpPr>
          <p:cNvPr id="14" name="Rectangle 4"/>
          <p:cNvSpPr>
            <a:spLocks noGrp="1" noChangeArrowheads="1"/>
          </p:cNvSpPr>
          <p:nvPr>
            <p:ph type="subTitle" idx="1" hasCustomPrompt="1"/>
          </p:nvPr>
        </p:nvSpPr>
        <p:spPr>
          <a:xfrm>
            <a:off x="304800" y="4566748"/>
            <a:ext cx="4572000" cy="367202"/>
          </a:xfrm>
          <a:noFill/>
        </p:spPr>
        <p:txBody>
          <a:bodyPr/>
          <a:lstStyle>
            <a:lvl1pPr marL="0" indent="0" algn="l">
              <a:buFontTx/>
              <a:buNone/>
              <a:defRPr sz="1400" b="0">
                <a:solidFill>
                  <a:schemeClr val="bg1"/>
                </a:solidFill>
              </a:defRPr>
            </a:lvl1pPr>
          </a:lstStyle>
          <a:p>
            <a:r>
              <a:rPr lang="en-US" dirty="0" smtClean="0"/>
              <a:t>Click To Edit Master Subtitle Style</a:t>
            </a:r>
            <a:endParaRPr lang="en-US" dirty="0"/>
          </a:p>
        </p:txBody>
      </p:sp>
      <p:sp>
        <p:nvSpPr>
          <p:cNvPr id="15" name="Rectangle 3"/>
          <p:cNvSpPr>
            <a:spLocks noGrp="1" noChangeArrowheads="1"/>
          </p:cNvSpPr>
          <p:nvPr>
            <p:ph type="ctrTitle" hasCustomPrompt="1"/>
          </p:nvPr>
        </p:nvSpPr>
        <p:spPr>
          <a:xfrm>
            <a:off x="304800" y="3790950"/>
            <a:ext cx="4572000" cy="719360"/>
          </a:xfrm>
          <a:noFill/>
        </p:spPr>
        <p:txBody>
          <a:bodyPr anchor="b" anchorCtr="0"/>
          <a:lstStyle>
            <a:lvl1pPr algn="l">
              <a:defRPr sz="1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12317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585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071562"/>
            <a:ext cx="4040188"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55138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071562"/>
            <a:ext cx="4041775" cy="479822"/>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55138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342900"/>
            <a:ext cx="8229600" cy="685800"/>
          </a:xfrm>
          <a:noFill/>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42900"/>
            <a:ext cx="3200399" cy="733425"/>
          </a:xfrm>
        </p:spPr>
        <p:txBody>
          <a:bodyPr anchor="b"/>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1" y="514350"/>
            <a:ext cx="4572001" cy="4080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6"/>
            <a:ext cx="3200399" cy="35182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5" name="Rectangle 14"/>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9" name="Rectangle 1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4764307"/>
            <a:ext cx="9144000" cy="379193"/>
          </a:xfrm>
          <a:prstGeom prst="rect">
            <a:avLst/>
          </a:prstGeom>
          <a:solidFill>
            <a:srgbClr val="C871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 name="Slide Number Placeholder 5"/>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028700"/>
            <a:ext cx="82296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9" name="Rectangle 9"/>
          <p:cNvSpPr>
            <a:spLocks noChangeArrowheads="1"/>
          </p:cNvSpPr>
          <p:nvPr/>
        </p:nvSpPr>
        <p:spPr bwMode="auto">
          <a:xfrm>
            <a:off x="0" y="0"/>
            <a:ext cx="9144000" cy="5143500"/>
          </a:xfrm>
          <a:prstGeom prst="rect">
            <a:avLst/>
          </a:prstGeom>
          <a:noFill/>
          <a:ln w="9525">
            <a:solidFill>
              <a:schemeClr val="tx1"/>
            </a:solidFill>
            <a:miter lim="800000"/>
            <a:headEnd/>
            <a:tailEnd/>
          </a:ln>
          <a:effectLst/>
        </p:spPr>
        <p:txBody>
          <a:bodyPr wrap="none" anchor="ctr"/>
          <a:lstStyle/>
          <a:p>
            <a:endParaRPr lang="en-US"/>
          </a:p>
        </p:txBody>
      </p:sp>
      <p:sp>
        <p:nvSpPr>
          <p:cNvPr id="16"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©2018 CliftonLarsonAllen LLP</a:t>
            </a:r>
            <a:endParaRPr lang="en-US" dirty="0"/>
          </a:p>
        </p:txBody>
      </p:sp>
      <p:sp>
        <p:nvSpPr>
          <p:cNvPr id="9" name="Pentagon 8"/>
          <p:cNvSpPr/>
          <p:nvPr userDrawn="1"/>
        </p:nvSpPr>
        <p:spPr bwMode="auto">
          <a:xfrm>
            <a:off x="0" y="4764307"/>
            <a:ext cx="990600" cy="379193"/>
          </a:xfrm>
          <a:prstGeom prst="homePlate">
            <a:avLst>
              <a:gd name="adj" fmla="val 26787"/>
            </a:avLst>
          </a:prstGeom>
          <a:solidFill>
            <a:srgbClr val="1F80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4800" y="4800600"/>
            <a:ext cx="305891" cy="308528"/>
          </a:xfrm>
          <a:prstGeom prst="rect">
            <a:avLst/>
          </a:prstGeom>
        </p:spPr>
      </p:pic>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19200" y="4837628"/>
            <a:ext cx="3048000" cy="28564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64" r:id="rId5"/>
    <p:sldLayoutId id="2147483665" r:id="rId6"/>
    <p:sldLayoutId id="2147483666" r:id="rId7"/>
    <p:sldLayoutId id="2147483667" r:id="rId8"/>
    <p:sldLayoutId id="2147483668" r:id="rId9"/>
    <p:sldLayoutId id="2147483669" r:id="rId10"/>
    <p:sldLayoutId id="2147483672" r:id="rId11"/>
    <p:sldLayoutId id="2147483670" r:id="rId12"/>
    <p:sldLayoutId id="2147483675" r:id="rId13"/>
    <p:sldLayoutId id="214748367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Presented by Laura Beltran-Schmitz for the AGA PDT 2018</a:t>
            </a:r>
            <a:endParaRPr lang="en-US" dirty="0"/>
          </a:p>
        </p:txBody>
      </p:sp>
      <p:sp>
        <p:nvSpPr>
          <p:cNvPr id="3" name="Title 2"/>
          <p:cNvSpPr>
            <a:spLocks noGrp="1"/>
          </p:cNvSpPr>
          <p:nvPr>
            <p:ph type="title"/>
          </p:nvPr>
        </p:nvSpPr>
        <p:spPr/>
        <p:txBody>
          <a:bodyPr/>
          <a:lstStyle/>
          <a:p>
            <a:r>
              <a:rPr lang="en-US" dirty="0" smtClean="0"/>
              <a:t>A Walkthrough of Government Financial Statements</a:t>
            </a:r>
            <a:endParaRPr lang="en-US" dirty="0"/>
          </a:p>
        </p:txBody>
      </p:sp>
    </p:spTree>
    <p:extLst>
      <p:ext uri="{BB962C8B-B14F-4D97-AF65-F5344CB8AC3E}">
        <p14:creationId xmlns:p14="http://schemas.microsoft.com/office/powerpoint/2010/main" val="1656258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8229600" cy="685800"/>
          </a:xfrm>
        </p:spPr>
        <p:txBody>
          <a:bodyPr/>
          <a:lstStyle/>
          <a:p>
            <a:r>
              <a:rPr lang="en-US" dirty="0" smtClean="0"/>
              <a:t>Fund Financial Statements</a:t>
            </a:r>
            <a:endParaRPr lang="en-US" dirty="0"/>
          </a:p>
        </p:txBody>
      </p:sp>
      <p:sp>
        <p:nvSpPr>
          <p:cNvPr id="3" name="Content Placeholder 2"/>
          <p:cNvSpPr>
            <a:spLocks noGrp="1"/>
          </p:cNvSpPr>
          <p:nvPr>
            <p:ph idx="1"/>
          </p:nvPr>
        </p:nvSpPr>
        <p:spPr>
          <a:xfrm>
            <a:off x="457200" y="819150"/>
            <a:ext cx="8229600" cy="3429000"/>
          </a:xfrm>
        </p:spPr>
        <p:txBody>
          <a:bodyPr/>
          <a:lstStyle/>
          <a:p>
            <a:r>
              <a:rPr lang="en-US" altLang="en-US" dirty="0"/>
              <a:t>Where do the Fund Financial Statements Appear? </a:t>
            </a:r>
          </a:p>
          <a:p>
            <a:pPr>
              <a:buNone/>
            </a:pPr>
            <a:endParaRPr lang="en-US" altLang="en-US" dirty="0"/>
          </a:p>
          <a:p>
            <a:pPr>
              <a:buFont typeface="Wingdings" pitchFamily="2" charset="2"/>
              <a:buChar char="§"/>
            </a:pPr>
            <a:r>
              <a:rPr lang="en-US" altLang="en-US" dirty="0"/>
              <a:t>If the funds are major they appear as part of the basic financial statements, before the notes. </a:t>
            </a:r>
          </a:p>
          <a:p>
            <a:pPr>
              <a:buNone/>
            </a:pPr>
            <a:r>
              <a:rPr lang="en-US" altLang="en-US" dirty="0"/>
              <a:t> </a:t>
            </a:r>
          </a:p>
          <a:p>
            <a:pPr>
              <a:buFont typeface="Wingdings" pitchFamily="2" charset="2"/>
              <a:buChar char="§"/>
            </a:pPr>
            <a:r>
              <a:rPr lang="en-US" altLang="en-US" dirty="0"/>
              <a:t>Non major funds appear in the supplementary section – Combining Statements – Individual Fund Statements, after the notes</a:t>
            </a:r>
            <a:r>
              <a:rPr lang="en-US" altLang="en-US" dirty="0">
                <a:latin typeface="Arial" charset="0"/>
              </a:rPr>
              <a:t>.</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10</a:t>
            </a:fld>
            <a:endParaRPr lang="en-US" dirty="0"/>
          </a:p>
        </p:txBody>
      </p:sp>
    </p:spTree>
    <p:extLst>
      <p:ext uri="{BB962C8B-B14F-4D97-AF65-F5344CB8AC3E}">
        <p14:creationId xmlns:p14="http://schemas.microsoft.com/office/powerpoint/2010/main" val="226073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Fund Financial Statements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altLang="en-US" dirty="0"/>
              <a:t>General Fund is always major</a:t>
            </a:r>
          </a:p>
          <a:p>
            <a:pPr>
              <a:buFont typeface="Wingdings" pitchFamily="2" charset="2"/>
              <a:buChar char="§"/>
            </a:pPr>
            <a:r>
              <a:rPr lang="en-US" altLang="en-US" dirty="0"/>
              <a:t>Management may designate a fund as major</a:t>
            </a:r>
          </a:p>
          <a:p>
            <a:pPr>
              <a:spcBef>
                <a:spcPts val="450"/>
              </a:spcBef>
              <a:buFont typeface="Wingdings" pitchFamily="2" charset="2"/>
              <a:buChar char="§"/>
            </a:pPr>
            <a:r>
              <a:rPr lang="en-US" altLang="en-US" dirty="0"/>
              <a:t>Funds that meet the following criteria must also be major:</a:t>
            </a:r>
          </a:p>
          <a:p>
            <a:pPr lvl="1">
              <a:spcBef>
                <a:spcPts val="450"/>
              </a:spcBef>
              <a:buFont typeface="Wingdings" pitchFamily="2" charset="2"/>
              <a:buChar char="§"/>
            </a:pPr>
            <a:r>
              <a:rPr lang="en-US" altLang="en-US" dirty="0"/>
              <a:t>10% &amp; 5% test</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11</a:t>
            </a:fld>
            <a:endParaRPr lang="en-US" dirty="0"/>
          </a:p>
        </p:txBody>
      </p:sp>
    </p:spTree>
    <p:extLst>
      <p:ext uri="{BB962C8B-B14F-4D97-AF65-F5344CB8AC3E}">
        <p14:creationId xmlns:p14="http://schemas.microsoft.com/office/powerpoint/2010/main" val="266342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37" y="119103"/>
            <a:ext cx="8229600" cy="685800"/>
          </a:xfrm>
        </p:spPr>
        <p:txBody>
          <a:bodyPr/>
          <a:lstStyle/>
          <a:p>
            <a:r>
              <a:rPr lang="en-US" altLang="en-US" dirty="0"/>
              <a:t>Fund Financial Statements</a:t>
            </a:r>
            <a:endParaRPr lang="en-US" dirty="0"/>
          </a:p>
        </p:txBody>
      </p:sp>
      <p:sp>
        <p:nvSpPr>
          <p:cNvPr id="3" name="Content Placeholder 2"/>
          <p:cNvSpPr>
            <a:spLocks noGrp="1"/>
          </p:cNvSpPr>
          <p:nvPr>
            <p:ph idx="1"/>
          </p:nvPr>
        </p:nvSpPr>
        <p:spPr>
          <a:xfrm>
            <a:off x="430946" y="834598"/>
            <a:ext cx="8229600" cy="3429000"/>
          </a:xfrm>
        </p:spPr>
        <p:txBody>
          <a:bodyPr/>
          <a:lstStyle/>
          <a:p>
            <a:r>
              <a:rPr lang="en-US" altLang="en-US" dirty="0"/>
              <a:t>For the Governmental Funds</a:t>
            </a:r>
          </a:p>
          <a:p>
            <a:pPr lvl="1"/>
            <a:r>
              <a:rPr lang="en-US" altLang="en-US" dirty="0"/>
              <a:t>Statement of Governmental Funds – Balance Sheet</a:t>
            </a:r>
          </a:p>
          <a:p>
            <a:pPr lvl="1"/>
            <a:r>
              <a:rPr lang="en-US" altLang="en-US" dirty="0"/>
              <a:t>Reconciliation of the Balance Sheet to the Statement of Net </a:t>
            </a:r>
            <a:r>
              <a:rPr lang="en-US" altLang="en-US" dirty="0" smtClean="0"/>
              <a:t>Position</a:t>
            </a:r>
            <a:endParaRPr lang="en-US" altLang="en-US" dirty="0"/>
          </a:p>
          <a:p>
            <a:pPr lvl="1"/>
            <a:r>
              <a:rPr lang="en-US" altLang="en-US" dirty="0"/>
              <a:t>Statement of Revenues, Expenditures and Changes in Fund Balance</a:t>
            </a:r>
          </a:p>
          <a:p>
            <a:pPr lvl="1"/>
            <a:r>
              <a:rPr lang="en-US" altLang="en-US" dirty="0"/>
              <a:t>Reconciliation of the Statement of Revenues, Expenditures and Changes in Fund Balances of the Governmental Funds to the Statement of Activity</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12</a:t>
            </a:fld>
            <a:endParaRPr lang="en-US" dirty="0"/>
          </a:p>
        </p:txBody>
      </p:sp>
    </p:spTree>
    <p:extLst>
      <p:ext uri="{BB962C8B-B14F-4D97-AF65-F5344CB8AC3E}">
        <p14:creationId xmlns:p14="http://schemas.microsoft.com/office/powerpoint/2010/main" val="230927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Fund Financial Statements</a:t>
            </a:r>
            <a:endParaRPr lang="en-US" dirty="0"/>
          </a:p>
        </p:txBody>
      </p:sp>
      <p:sp>
        <p:nvSpPr>
          <p:cNvPr id="3" name="Content Placeholder 2"/>
          <p:cNvSpPr>
            <a:spLocks noGrp="1"/>
          </p:cNvSpPr>
          <p:nvPr>
            <p:ph idx="1"/>
          </p:nvPr>
        </p:nvSpPr>
        <p:spPr/>
        <p:txBody>
          <a:bodyPr/>
          <a:lstStyle/>
          <a:p>
            <a:pPr lvl="2"/>
            <a:r>
              <a:rPr lang="en-US" altLang="en-US" sz="2700" dirty="0"/>
              <a:t>Governmental Funds, cont’d:</a:t>
            </a:r>
          </a:p>
          <a:p>
            <a:pPr lvl="2">
              <a:buNone/>
            </a:pPr>
            <a:endParaRPr lang="en-US" altLang="en-US" sz="1800" dirty="0"/>
          </a:p>
          <a:p>
            <a:pPr lvl="3"/>
            <a:r>
              <a:rPr lang="en-US" altLang="en-US" dirty="0"/>
              <a:t>Statement of Revenues, Expenditures and Changes in Fund Balance Budget and Actual -General Fund</a:t>
            </a:r>
          </a:p>
          <a:p>
            <a:pPr lvl="3"/>
            <a:endParaRPr lang="en-US" altLang="en-US" dirty="0"/>
          </a:p>
          <a:p>
            <a:pPr lvl="3"/>
            <a:r>
              <a:rPr lang="en-US" altLang="en-US" dirty="0"/>
              <a:t>Statement of Revenues, Expenditures and Changes in Fund Balance Budget and Actual –Major Special Revenue Fund</a:t>
            </a:r>
          </a:p>
          <a:p>
            <a:pPr lvl="2">
              <a:buNone/>
            </a:pPr>
            <a:endParaRPr lang="en-US" altLang="en-US" sz="1800" dirty="0">
              <a:latin typeface="Arial" charset="0"/>
            </a:endParaRP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2613602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Fund Financial Statements</a:t>
            </a:r>
            <a:endParaRPr lang="en-US" dirty="0"/>
          </a:p>
        </p:txBody>
      </p:sp>
      <p:sp>
        <p:nvSpPr>
          <p:cNvPr id="3" name="Content Placeholder 2"/>
          <p:cNvSpPr>
            <a:spLocks noGrp="1"/>
          </p:cNvSpPr>
          <p:nvPr>
            <p:ph idx="1"/>
          </p:nvPr>
        </p:nvSpPr>
        <p:spPr/>
        <p:txBody>
          <a:bodyPr/>
          <a:lstStyle/>
          <a:p>
            <a:r>
              <a:rPr lang="en-US" altLang="en-US" sz="2400" dirty="0"/>
              <a:t>Proprietary Funds</a:t>
            </a:r>
          </a:p>
          <a:p>
            <a:pPr lvl="1"/>
            <a:r>
              <a:rPr lang="en-US" altLang="en-US" sz="2100" dirty="0"/>
              <a:t>Statement of Net Position</a:t>
            </a:r>
          </a:p>
          <a:p>
            <a:pPr lvl="1"/>
            <a:r>
              <a:rPr lang="en-US" altLang="en-US" sz="2100" dirty="0"/>
              <a:t>Statement of Revenues Expenses and Changes in Fund Net Position</a:t>
            </a:r>
          </a:p>
          <a:p>
            <a:pPr lvl="1"/>
            <a:r>
              <a:rPr lang="en-US" altLang="en-US" sz="2100" dirty="0"/>
              <a:t>Statement of Cash Flows</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441008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Gov’t – Wide Financial Statements</a:t>
            </a:r>
          </a:p>
        </p:txBody>
      </p:sp>
      <p:sp>
        <p:nvSpPr>
          <p:cNvPr id="3" name="Content Placeholder 2"/>
          <p:cNvSpPr>
            <a:spLocks noGrp="1"/>
          </p:cNvSpPr>
          <p:nvPr>
            <p:ph idx="1"/>
          </p:nvPr>
        </p:nvSpPr>
        <p:spPr/>
        <p:txBody>
          <a:bodyPr/>
          <a:lstStyle/>
          <a:p>
            <a:pPr>
              <a:buFont typeface="Wingdings" pitchFamily="2" charset="2"/>
              <a:buChar char="§"/>
            </a:pPr>
            <a:r>
              <a:rPr lang="en-US" altLang="en-US" dirty="0"/>
              <a:t>Include all governmental and business-type activities, but </a:t>
            </a:r>
            <a:r>
              <a:rPr lang="en-US" altLang="en-US" b="1" u="sng" dirty="0"/>
              <a:t>not</a:t>
            </a:r>
            <a:r>
              <a:rPr lang="en-US" altLang="en-US" dirty="0"/>
              <a:t> fiduciary activities</a:t>
            </a:r>
          </a:p>
          <a:p>
            <a:pPr>
              <a:buFont typeface="Wingdings" pitchFamily="2" charset="2"/>
              <a:buChar char="§"/>
            </a:pPr>
            <a:endParaRPr lang="en-US" altLang="en-US" dirty="0"/>
          </a:p>
          <a:p>
            <a:pPr>
              <a:buFont typeface="Wingdings" pitchFamily="2" charset="2"/>
              <a:buChar char="§"/>
            </a:pPr>
            <a:r>
              <a:rPr lang="en-US" altLang="en-US" dirty="0"/>
              <a:t>Statement of Net </a:t>
            </a:r>
            <a:r>
              <a:rPr lang="en-US" altLang="en-US" dirty="0" smtClean="0"/>
              <a:t>Position</a:t>
            </a:r>
            <a:endParaRPr lang="en-US" altLang="en-US" dirty="0"/>
          </a:p>
          <a:p>
            <a:pPr>
              <a:buFont typeface="Wingdings" pitchFamily="2" charset="2"/>
              <a:buChar char="§"/>
            </a:pPr>
            <a:endParaRPr lang="en-US" altLang="en-US" dirty="0"/>
          </a:p>
          <a:p>
            <a:pPr>
              <a:buFont typeface="Wingdings" pitchFamily="2" charset="2"/>
              <a:buChar char="§"/>
            </a:pPr>
            <a:r>
              <a:rPr lang="en-US" altLang="en-US" dirty="0"/>
              <a:t>Statement of Activities</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15</a:t>
            </a:fld>
            <a:endParaRPr lang="en-US" dirty="0"/>
          </a:p>
        </p:txBody>
      </p:sp>
    </p:spTree>
    <p:extLst>
      <p:ext uri="{BB962C8B-B14F-4D97-AF65-F5344CB8AC3E}">
        <p14:creationId xmlns:p14="http://schemas.microsoft.com/office/powerpoint/2010/main" val="3420227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Gov’t – Wide Financial Statements</a:t>
            </a:r>
            <a:endParaRPr lang="en-US" dirty="0"/>
          </a:p>
        </p:txBody>
      </p:sp>
      <p:sp>
        <p:nvSpPr>
          <p:cNvPr id="3" name="Content Placeholder 2"/>
          <p:cNvSpPr>
            <a:spLocks noGrp="1"/>
          </p:cNvSpPr>
          <p:nvPr>
            <p:ph idx="1"/>
          </p:nvPr>
        </p:nvSpPr>
        <p:spPr/>
        <p:txBody>
          <a:bodyPr/>
          <a:lstStyle/>
          <a:p>
            <a:r>
              <a:rPr lang="en-US" altLang="en-US" dirty="0"/>
              <a:t>Fund level to Gov’t Wide level</a:t>
            </a:r>
          </a:p>
          <a:p>
            <a:pPr lvl="1"/>
            <a:r>
              <a:rPr lang="en-US" altLang="en-US" sz="2100" dirty="0"/>
              <a:t>Modified Accrual to Full accrual</a:t>
            </a:r>
          </a:p>
          <a:p>
            <a:pPr lvl="1"/>
            <a:r>
              <a:rPr lang="en-US" altLang="en-US" sz="2100" dirty="0"/>
              <a:t>Reconciliation of the Balance Sheet to the Statement of Net Position – Governmental Funds</a:t>
            </a:r>
          </a:p>
          <a:p>
            <a:pPr lvl="1"/>
            <a:r>
              <a:rPr lang="en-US" altLang="en-US" sz="2100" dirty="0"/>
              <a:t>Reconciliation of the Statement of Revenues, Expenditures, and Changes in Fund Balances of Governmental Funds to the Statement of Activities</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3703371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Statements</a:t>
            </a:r>
            <a:endParaRPr lang="en-US" dirty="0"/>
          </a:p>
        </p:txBody>
      </p:sp>
      <p:sp>
        <p:nvSpPr>
          <p:cNvPr id="3" name="Content Placeholder 2"/>
          <p:cNvSpPr>
            <a:spLocks noGrp="1"/>
          </p:cNvSpPr>
          <p:nvPr>
            <p:ph idx="1"/>
          </p:nvPr>
        </p:nvSpPr>
        <p:spPr/>
        <p:txBody>
          <a:bodyPr/>
          <a:lstStyle/>
          <a:p>
            <a:r>
              <a:rPr lang="en-US" altLang="en-US" dirty="0"/>
              <a:t>Notes to the Financial statements</a:t>
            </a:r>
          </a:p>
          <a:p>
            <a:endParaRPr lang="en-US" altLang="en-US" dirty="0"/>
          </a:p>
          <a:p>
            <a:r>
              <a:rPr lang="en-US" altLang="en-US" dirty="0"/>
              <a:t>Budgetary comparisons</a:t>
            </a:r>
          </a:p>
          <a:p>
            <a:endParaRPr lang="en-US" altLang="en-US" dirty="0"/>
          </a:p>
          <a:p>
            <a:r>
              <a:rPr lang="en-US" altLang="en-US" dirty="0"/>
              <a:t>Schedule of Expenditures of Federal Awards (SEFA)</a:t>
            </a:r>
          </a:p>
          <a:p>
            <a:endParaRPr lang="en-US" altLang="en-US" dirty="0"/>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298439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Auditors’ Reports</a:t>
            </a:r>
            <a:endParaRPr lang="en-US" dirty="0"/>
          </a:p>
        </p:txBody>
      </p:sp>
      <p:sp>
        <p:nvSpPr>
          <p:cNvPr id="3" name="Content Placeholder 2"/>
          <p:cNvSpPr>
            <a:spLocks noGrp="1"/>
          </p:cNvSpPr>
          <p:nvPr>
            <p:ph idx="1"/>
          </p:nvPr>
        </p:nvSpPr>
        <p:spPr/>
        <p:txBody>
          <a:bodyPr/>
          <a:lstStyle/>
          <a:p>
            <a:r>
              <a:rPr lang="en-US" altLang="en-US" dirty="0"/>
              <a:t>Types of reports </a:t>
            </a:r>
          </a:p>
          <a:p>
            <a:pPr lvl="1"/>
            <a:r>
              <a:rPr lang="en-US" altLang="en-US" sz="2100" dirty="0"/>
              <a:t>Independent Auditors’ Report</a:t>
            </a:r>
          </a:p>
          <a:p>
            <a:pPr lvl="1"/>
            <a:endParaRPr lang="en-US" altLang="en-US" sz="2100" dirty="0"/>
          </a:p>
          <a:p>
            <a:pPr lvl="1"/>
            <a:r>
              <a:rPr lang="en-US" altLang="en-US" sz="2100" dirty="0"/>
              <a:t>YellowBook Report (Governmental Auditing Standards</a:t>
            </a:r>
            <a:r>
              <a:rPr lang="en-US" altLang="en-US" sz="2100" dirty="0" smtClean="0"/>
              <a:t>)</a:t>
            </a:r>
          </a:p>
          <a:p>
            <a:pPr marL="457200" lvl="1" indent="0">
              <a:buNone/>
            </a:pPr>
            <a:endParaRPr lang="en-US" altLang="en-US" sz="2100" dirty="0"/>
          </a:p>
          <a:p>
            <a:pPr lvl="1"/>
            <a:r>
              <a:rPr lang="en-US" altLang="en-US" sz="2100" dirty="0"/>
              <a:t>Uniform Guidance Report (</a:t>
            </a:r>
            <a:r>
              <a:rPr lang="en-US" altLang="en-US" sz="2100" dirty="0" err="1"/>
              <a:t>SEFA</a:t>
            </a:r>
            <a:r>
              <a:rPr lang="en-US" altLang="en-US" sz="2100" dirty="0"/>
              <a:t>/Single Audit)</a:t>
            </a:r>
          </a:p>
          <a:p>
            <a:pPr lvl="1"/>
            <a:endParaRPr lang="en-US" altLang="en-US" sz="2100" dirty="0">
              <a:solidFill>
                <a:srgbClr val="FF0066"/>
              </a:solidFill>
            </a:endParaRP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18</a:t>
            </a:fld>
            <a:endParaRPr lang="en-US" dirty="0"/>
          </a:p>
        </p:txBody>
      </p:sp>
    </p:spTree>
    <p:extLst>
      <p:ext uri="{BB962C8B-B14F-4D97-AF65-F5344CB8AC3E}">
        <p14:creationId xmlns:p14="http://schemas.microsoft.com/office/powerpoint/2010/main" val="647174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0" y="1504950"/>
            <a:ext cx="4800599" cy="2590800"/>
          </a:xfrm>
        </p:spPr>
        <p:txBody>
          <a:bodyPr/>
          <a:lstStyle/>
          <a:p>
            <a:r>
              <a:rPr lang="en-US" dirty="0" smtClean="0"/>
              <a:t>Laura Beltran-Schmitz, CPA, CFE, CGFM, CICA</a:t>
            </a:r>
          </a:p>
          <a:p>
            <a:r>
              <a:rPr lang="en-US" dirty="0" smtClean="0"/>
              <a:t>Assurance Director</a:t>
            </a:r>
          </a:p>
          <a:p>
            <a:r>
              <a:rPr lang="en-US" dirty="0" smtClean="0"/>
              <a:t>Laura.beltran-schmitz@claconnect.com</a:t>
            </a:r>
          </a:p>
          <a:p>
            <a:r>
              <a:rPr lang="en-US" dirty="0" smtClean="0"/>
              <a:t>505-222-3526</a:t>
            </a:r>
          </a:p>
          <a:p>
            <a:endParaRPr lang="en-US" dirty="0"/>
          </a:p>
        </p:txBody>
      </p:sp>
    </p:spTree>
    <p:extLst>
      <p:ext uri="{BB962C8B-B14F-4D97-AF65-F5344CB8AC3E}">
        <p14:creationId xmlns:p14="http://schemas.microsoft.com/office/powerpoint/2010/main" val="510102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01" y="95250"/>
            <a:ext cx="8229600" cy="685800"/>
          </a:xfrm>
        </p:spPr>
        <p:txBody>
          <a:bodyPr/>
          <a:lstStyle/>
          <a:p>
            <a:r>
              <a:rPr lang="en-US" dirty="0" smtClean="0"/>
              <a:t>Understanding the MD&amp;A</a:t>
            </a:r>
            <a:endParaRPr lang="en-US" dirty="0"/>
          </a:p>
        </p:txBody>
      </p:sp>
      <p:sp>
        <p:nvSpPr>
          <p:cNvPr id="3" name="Content Placeholder 2"/>
          <p:cNvSpPr>
            <a:spLocks noGrp="1"/>
          </p:cNvSpPr>
          <p:nvPr>
            <p:ph idx="1"/>
          </p:nvPr>
        </p:nvSpPr>
        <p:spPr>
          <a:xfrm>
            <a:off x="457200" y="781050"/>
            <a:ext cx="8229600" cy="3429000"/>
          </a:xfrm>
        </p:spPr>
        <p:txBody>
          <a:bodyPr/>
          <a:lstStyle/>
          <a:p>
            <a:r>
              <a:rPr lang="en-US" altLang="en-US" dirty="0"/>
              <a:t>Management’s Discussion &amp; Analysis (MDA)</a:t>
            </a:r>
          </a:p>
          <a:p>
            <a:pPr lvl="1"/>
            <a:r>
              <a:rPr lang="en-US" altLang="en-US" dirty="0"/>
              <a:t>Required Supplementary Information (RSI</a:t>
            </a:r>
            <a:r>
              <a:rPr lang="en-US" altLang="en-US" dirty="0" smtClean="0"/>
              <a:t>)</a:t>
            </a:r>
            <a:endParaRPr lang="en-US" altLang="en-US" dirty="0"/>
          </a:p>
          <a:p>
            <a:pPr lvl="1"/>
            <a:r>
              <a:rPr lang="en-US" altLang="en-US" dirty="0"/>
              <a:t>Precedes the Basic Financial </a:t>
            </a:r>
            <a:r>
              <a:rPr lang="en-US" altLang="en-US" dirty="0" smtClean="0"/>
              <a:t>Statements</a:t>
            </a:r>
            <a:endParaRPr lang="en-US" altLang="en-US" dirty="0"/>
          </a:p>
          <a:p>
            <a:pPr lvl="1"/>
            <a:r>
              <a:rPr lang="en-US" altLang="en-US" dirty="0"/>
              <a:t>Designed to introduce the basic financial statements</a:t>
            </a:r>
          </a:p>
          <a:p>
            <a:pPr lvl="1"/>
            <a:r>
              <a:rPr lang="en-US" altLang="en-US" dirty="0"/>
              <a:t>A brief discussion of the financial statements</a:t>
            </a:r>
          </a:p>
          <a:p>
            <a:pPr lvl="1"/>
            <a:r>
              <a:rPr lang="en-US" altLang="en-US" dirty="0"/>
              <a:t>Condensed financial information derived from government-wide financial statements comparing the current year to the prior </a:t>
            </a:r>
            <a:r>
              <a:rPr lang="en-US" altLang="en-US" dirty="0" smtClean="0"/>
              <a:t>year</a:t>
            </a:r>
            <a:endParaRPr lang="en-US" altLang="en-US" dirty="0"/>
          </a:p>
          <a:p>
            <a:pPr lvl="1"/>
            <a:endParaRPr lang="en-US" altLang="en-US" dirty="0">
              <a:latin typeface="Arial" charset="0"/>
            </a:endParaRPr>
          </a:p>
          <a:p>
            <a:pPr lvl="1"/>
            <a:endParaRPr lang="en-US" altLang="en-US" dirty="0">
              <a:latin typeface="Arial" charset="0"/>
            </a:endParaRPr>
          </a:p>
          <a:p>
            <a:pPr lvl="1">
              <a:buNone/>
            </a:pPr>
            <a:endParaRPr lang="en-US" altLang="en-US" dirty="0"/>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41555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229600" cy="685800"/>
          </a:xfrm>
        </p:spPr>
        <p:txBody>
          <a:bodyPr/>
          <a:lstStyle/>
          <a:p>
            <a:r>
              <a:rPr lang="en-US" dirty="0" smtClean="0"/>
              <a:t>Fund Types</a:t>
            </a:r>
            <a:endParaRPr lang="en-US" dirty="0"/>
          </a:p>
        </p:txBody>
      </p:sp>
      <p:sp>
        <p:nvSpPr>
          <p:cNvPr id="3" name="Content Placeholder 2"/>
          <p:cNvSpPr>
            <a:spLocks noGrp="1"/>
          </p:cNvSpPr>
          <p:nvPr>
            <p:ph idx="1"/>
          </p:nvPr>
        </p:nvSpPr>
        <p:spPr>
          <a:xfrm>
            <a:off x="381000" y="783451"/>
            <a:ext cx="8229600" cy="3429000"/>
          </a:xfrm>
        </p:spPr>
        <p:txBody>
          <a:bodyPr/>
          <a:lstStyle/>
          <a:p>
            <a:r>
              <a:rPr lang="en-US" altLang="en-US" dirty="0" smtClean="0"/>
              <a:t>What is a fund?</a:t>
            </a:r>
          </a:p>
          <a:p>
            <a:r>
              <a:rPr lang="en-US" altLang="en-US" dirty="0" smtClean="0"/>
              <a:t>Governmental </a:t>
            </a:r>
            <a:r>
              <a:rPr lang="en-US" altLang="en-US" dirty="0"/>
              <a:t>Funds</a:t>
            </a:r>
          </a:p>
          <a:p>
            <a:pPr lvl="1"/>
            <a:r>
              <a:rPr lang="en-US" altLang="en-US" sz="2100" dirty="0"/>
              <a:t>General, Special Revenue, Capital Projects, Debt Service, Permanent</a:t>
            </a:r>
          </a:p>
          <a:p>
            <a:pPr lvl="1">
              <a:buNone/>
            </a:pPr>
            <a:endParaRPr lang="en-US" altLang="en-US" sz="2100" dirty="0"/>
          </a:p>
          <a:p>
            <a:r>
              <a:rPr lang="en-US" altLang="en-US" dirty="0"/>
              <a:t>Proprietary Funds</a:t>
            </a:r>
          </a:p>
          <a:p>
            <a:pPr>
              <a:buNone/>
            </a:pPr>
            <a:endParaRPr lang="en-US" altLang="en-US" dirty="0"/>
          </a:p>
          <a:p>
            <a:r>
              <a:rPr lang="en-US" altLang="en-US" dirty="0"/>
              <a:t>Fiduciary Funds</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2579155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74" y="103734"/>
            <a:ext cx="8229600" cy="685800"/>
          </a:xfrm>
        </p:spPr>
        <p:txBody>
          <a:bodyPr/>
          <a:lstStyle/>
          <a:p>
            <a:r>
              <a:rPr lang="en-US" dirty="0" smtClean="0"/>
              <a:t>Gov’t Fund Types, as defined by GASB 54</a:t>
            </a:r>
            <a:endParaRPr lang="en-US" dirty="0"/>
          </a:p>
        </p:txBody>
      </p:sp>
      <p:sp>
        <p:nvSpPr>
          <p:cNvPr id="3" name="Content Placeholder 2"/>
          <p:cNvSpPr>
            <a:spLocks noGrp="1"/>
          </p:cNvSpPr>
          <p:nvPr>
            <p:ph idx="1"/>
          </p:nvPr>
        </p:nvSpPr>
        <p:spPr>
          <a:xfrm>
            <a:off x="440551" y="789534"/>
            <a:ext cx="8229600" cy="3429000"/>
          </a:xfrm>
        </p:spPr>
        <p:txBody>
          <a:bodyPr/>
          <a:lstStyle/>
          <a:p>
            <a:r>
              <a:rPr lang="en-US" sz="2000" b="1" dirty="0" smtClean="0"/>
              <a:t>General Fund </a:t>
            </a:r>
            <a:r>
              <a:rPr lang="en-US" sz="2000" dirty="0" smtClean="0"/>
              <a:t>- </a:t>
            </a:r>
            <a:r>
              <a:rPr lang="en-US" sz="2000" dirty="0"/>
              <a:t>used to account for and report all financial resources not accounted for and reported in another </a:t>
            </a:r>
            <a:r>
              <a:rPr lang="en-US" sz="2000" dirty="0" smtClean="0"/>
              <a:t>fund</a:t>
            </a:r>
          </a:p>
          <a:p>
            <a:endParaRPr lang="en-US" sz="2000" dirty="0"/>
          </a:p>
          <a:p>
            <a:r>
              <a:rPr lang="en-US" sz="2000" b="1" dirty="0" smtClean="0"/>
              <a:t>Special Revenue Funds </a:t>
            </a:r>
            <a:r>
              <a:rPr lang="en-US" sz="2000" dirty="0" smtClean="0"/>
              <a:t>- </a:t>
            </a:r>
            <a:r>
              <a:rPr lang="en-US" sz="2000" dirty="0"/>
              <a:t>used to account for and report the proceeds of specific revenue sources that are restricted or committed to expenditure for specified purposes other than debt service or capital </a:t>
            </a:r>
            <a:r>
              <a:rPr lang="en-US" sz="2000" dirty="0" smtClean="0"/>
              <a:t>projects</a:t>
            </a:r>
          </a:p>
          <a:p>
            <a:pPr lvl="1"/>
            <a:r>
              <a:rPr lang="en-US" sz="2000" dirty="0"/>
              <a:t>The restricted or committed proceeds of specific revenue sources should be expected to continue to comprise a substantial portion of the </a:t>
            </a:r>
            <a:r>
              <a:rPr lang="en-US" sz="2000" dirty="0" smtClean="0"/>
              <a:t>inflows </a:t>
            </a:r>
            <a:r>
              <a:rPr lang="en-US" sz="2000" dirty="0"/>
              <a:t>reported in the fund</a:t>
            </a:r>
          </a:p>
          <a:p>
            <a:pPr lvl="1"/>
            <a:endParaRPr lang="en-US" sz="2000" dirty="0"/>
          </a:p>
          <a:p>
            <a:endParaRPr lang="en-US" sz="20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80450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8229600" cy="685800"/>
          </a:xfrm>
        </p:spPr>
        <p:txBody>
          <a:bodyPr/>
          <a:lstStyle/>
          <a:p>
            <a:r>
              <a:rPr lang="en-US" dirty="0" smtClean="0"/>
              <a:t>Gov’t Fund </a:t>
            </a:r>
            <a:r>
              <a:rPr lang="en-US" dirty="0"/>
              <a:t>Types, as defined by GASB 54</a:t>
            </a:r>
          </a:p>
        </p:txBody>
      </p:sp>
      <p:sp>
        <p:nvSpPr>
          <p:cNvPr id="3" name="Content Placeholder 2"/>
          <p:cNvSpPr>
            <a:spLocks noGrp="1"/>
          </p:cNvSpPr>
          <p:nvPr>
            <p:ph idx="1"/>
          </p:nvPr>
        </p:nvSpPr>
        <p:spPr>
          <a:xfrm>
            <a:off x="457200" y="1047750"/>
            <a:ext cx="8229600" cy="3429000"/>
          </a:xfrm>
        </p:spPr>
        <p:txBody>
          <a:bodyPr/>
          <a:lstStyle/>
          <a:p>
            <a:r>
              <a:rPr lang="en-US" sz="2000" b="1" dirty="0" smtClean="0"/>
              <a:t>Capital Projects Funds </a:t>
            </a:r>
            <a:r>
              <a:rPr lang="en-US" sz="2000" dirty="0" smtClean="0"/>
              <a:t>- </a:t>
            </a:r>
            <a:r>
              <a:rPr lang="en-US" sz="2000" dirty="0"/>
              <a:t>used to account for and report financial resources that are restricted, committed, or assigned to expenditure for capital outlays, including the acquisition or construction of capital facilities and other capital </a:t>
            </a:r>
            <a:r>
              <a:rPr lang="en-US" sz="2000" dirty="0" smtClean="0"/>
              <a:t>assets</a:t>
            </a:r>
          </a:p>
          <a:p>
            <a:pPr marL="0" indent="0">
              <a:buNone/>
            </a:pPr>
            <a:endParaRPr lang="en-US" sz="2000" dirty="0" smtClean="0"/>
          </a:p>
          <a:p>
            <a:r>
              <a:rPr lang="en-US" sz="2000" b="1" dirty="0" smtClean="0"/>
              <a:t>Debt Service Funds </a:t>
            </a:r>
            <a:r>
              <a:rPr lang="en-US" sz="2000" dirty="0" smtClean="0"/>
              <a:t>- </a:t>
            </a:r>
            <a:r>
              <a:rPr lang="en-US" sz="2000" dirty="0"/>
              <a:t>used to account for and report financial resources that are restricted, committed, or assigned to expenditure for principal and interest.</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3189825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Gov’t Fund Types, as defined by GASB 54</a:t>
            </a:r>
          </a:p>
        </p:txBody>
      </p:sp>
      <p:sp>
        <p:nvSpPr>
          <p:cNvPr id="3" name="Content Placeholder 2"/>
          <p:cNvSpPr>
            <a:spLocks noGrp="1"/>
          </p:cNvSpPr>
          <p:nvPr>
            <p:ph idx="1"/>
          </p:nvPr>
        </p:nvSpPr>
        <p:spPr/>
        <p:txBody>
          <a:bodyPr/>
          <a:lstStyle/>
          <a:p>
            <a:r>
              <a:rPr lang="en-US" b="1" dirty="0" smtClean="0"/>
              <a:t>Permanent Funds- </a:t>
            </a:r>
            <a:r>
              <a:rPr lang="en-US" dirty="0"/>
              <a:t>used to account for and report resources that are restricted to the extent that only earnings, and not principal, may be used for purposes that support the reporting government's programs-that is, for the benefit of the government or its citizenry.</a:t>
            </a:r>
          </a:p>
          <a:p>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Tree>
    <p:extLst>
      <p:ext uri="{BB962C8B-B14F-4D97-AF65-F5344CB8AC3E}">
        <p14:creationId xmlns:p14="http://schemas.microsoft.com/office/powerpoint/2010/main" val="3278323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685800"/>
          </a:xfrm>
        </p:spPr>
        <p:txBody>
          <a:bodyPr/>
          <a:lstStyle/>
          <a:p>
            <a:r>
              <a:rPr lang="en-US" dirty="0" smtClean="0"/>
              <a:t>Proprietary and Internal Service Funds</a:t>
            </a:r>
            <a:endParaRPr lang="en-US" dirty="0"/>
          </a:p>
        </p:txBody>
      </p:sp>
      <p:sp>
        <p:nvSpPr>
          <p:cNvPr id="3" name="Content Placeholder 2"/>
          <p:cNvSpPr>
            <a:spLocks noGrp="1"/>
          </p:cNvSpPr>
          <p:nvPr>
            <p:ph idx="1"/>
          </p:nvPr>
        </p:nvSpPr>
        <p:spPr>
          <a:xfrm>
            <a:off x="457200" y="775767"/>
            <a:ext cx="8229600" cy="3429000"/>
          </a:xfrm>
        </p:spPr>
        <p:txBody>
          <a:bodyPr/>
          <a:lstStyle/>
          <a:p>
            <a:r>
              <a:rPr lang="en-US" sz="2000" b="1" dirty="0" smtClean="0"/>
              <a:t>Proprietary</a:t>
            </a:r>
          </a:p>
          <a:p>
            <a:pPr lvl="1"/>
            <a:r>
              <a:rPr lang="en-US" sz="2000" dirty="0" smtClean="0"/>
              <a:t>Business type activities</a:t>
            </a:r>
          </a:p>
          <a:p>
            <a:pPr lvl="1"/>
            <a:r>
              <a:rPr lang="en-US" sz="2000" dirty="0" smtClean="0"/>
              <a:t>Enterprise funds</a:t>
            </a:r>
          </a:p>
          <a:p>
            <a:pPr lvl="1"/>
            <a:r>
              <a:rPr lang="en-US" sz="2000" dirty="0" smtClean="0"/>
              <a:t>NMCD – Corrections Industries</a:t>
            </a:r>
          </a:p>
          <a:p>
            <a:pPr lvl="1"/>
            <a:r>
              <a:rPr lang="en-US" sz="2000" dirty="0" smtClean="0"/>
              <a:t>GSD – Workers’ Comp, State Transportation Pool, etc..</a:t>
            </a:r>
          </a:p>
          <a:p>
            <a:r>
              <a:rPr lang="en-US" sz="2000" b="1" dirty="0" smtClean="0"/>
              <a:t>Internal Service </a:t>
            </a:r>
          </a:p>
          <a:p>
            <a:pPr lvl="1"/>
            <a:r>
              <a:rPr lang="en-US" sz="2000" dirty="0" smtClean="0"/>
              <a:t>Account for financing of goods or services provided by one dept. of a gov’t unit to other depts. within same gov’t unit</a:t>
            </a:r>
          </a:p>
          <a:p>
            <a:pPr lvl="1"/>
            <a:r>
              <a:rPr lang="en-US" sz="2000" dirty="0" smtClean="0"/>
              <a:t>Cost reimbursement basis</a:t>
            </a:r>
          </a:p>
          <a:p>
            <a:pPr lvl="1"/>
            <a:r>
              <a:rPr lang="en-US" sz="2000" dirty="0" smtClean="0"/>
              <a:t>Self insurance</a:t>
            </a:r>
          </a:p>
          <a:p>
            <a:pPr lvl="1"/>
            <a:r>
              <a:rPr lang="en-US" sz="2000" dirty="0" smtClean="0"/>
              <a:t>Goal to break even (or as close as possible)</a:t>
            </a:r>
          </a:p>
          <a:p>
            <a:pPr lvl="1"/>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3954331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Fiduciary Funds</a:t>
            </a:r>
            <a:endParaRPr lang="en-US" dirty="0"/>
          </a:p>
        </p:txBody>
      </p:sp>
      <p:sp>
        <p:nvSpPr>
          <p:cNvPr id="3" name="Content Placeholder 2"/>
          <p:cNvSpPr>
            <a:spLocks noGrp="1"/>
          </p:cNvSpPr>
          <p:nvPr>
            <p:ph idx="1"/>
          </p:nvPr>
        </p:nvSpPr>
        <p:spPr/>
        <p:txBody>
          <a:bodyPr/>
          <a:lstStyle/>
          <a:p>
            <a:r>
              <a:rPr lang="en-US" dirty="0" smtClean="0"/>
              <a:t>Pension (and other employee benefit) trust funds</a:t>
            </a:r>
          </a:p>
          <a:p>
            <a:r>
              <a:rPr lang="en-US" dirty="0" smtClean="0"/>
              <a:t>Investment trust funds</a:t>
            </a:r>
          </a:p>
          <a:p>
            <a:r>
              <a:rPr lang="en-US" dirty="0" smtClean="0"/>
              <a:t>Private-purpose trust funds</a:t>
            </a:r>
          </a:p>
          <a:p>
            <a:r>
              <a:rPr lang="en-US" dirty="0" smtClean="0"/>
              <a:t>Agency funds</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2843025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685800"/>
          </a:xfrm>
        </p:spPr>
        <p:txBody>
          <a:bodyPr/>
          <a:lstStyle/>
          <a:p>
            <a:r>
              <a:rPr lang="en-US" dirty="0" smtClean="0"/>
              <a:t>Fund Types</a:t>
            </a: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9</a:t>
            </a:fld>
            <a:endParaRPr lang="en-US" dirty="0"/>
          </a:p>
        </p:txBody>
      </p:sp>
      <p:graphicFrame>
        <p:nvGraphicFramePr>
          <p:cNvPr id="5" name="Group 53"/>
          <p:cNvGraphicFramePr>
            <a:graphicFrameLocks noGrp="1"/>
          </p:cNvGraphicFramePr>
          <p:nvPr>
            <p:ph idx="1"/>
            <p:extLst>
              <p:ext uri="{D42A27DB-BD31-4B8C-83A1-F6EECF244321}">
                <p14:modId xmlns:p14="http://schemas.microsoft.com/office/powerpoint/2010/main" val="327759434"/>
              </p:ext>
            </p:extLst>
          </p:nvPr>
        </p:nvGraphicFramePr>
        <p:xfrm>
          <a:off x="1905000" y="798179"/>
          <a:ext cx="4800600" cy="3727874"/>
        </p:xfrm>
        <a:graphic>
          <a:graphicData uri="http://schemas.openxmlformats.org/drawingml/2006/table">
            <a:tbl>
              <a:tblPr/>
              <a:tblGrid>
                <a:gridCol w="1200150"/>
                <a:gridCol w="1200150"/>
                <a:gridCol w="1200150"/>
                <a:gridCol w="1200150"/>
              </a:tblGrid>
              <a:tr h="394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Governmental Funds</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Proprietary Funds</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Fiduciary Funds</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5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Basis of accounting</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Modified Accrual</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Accrual</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Accrual</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Long-term liabilities</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Capital Assets</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7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Financial Statements</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Balance sheet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Statement of             revenues, expenditures, and changes in fund balances</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Statement of net position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Statement of revenues, expenses, and changes in fund net position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Statement of cash flows</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Statement of fiduciary net position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Statement of changes in fiduciary net position</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70858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8DA3372-15E5-4DFB-B5BE-3B29A8C8D564}" vid="{68180EAE-C6AD-4A77-AA4C-D14139183F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Words>1360</Words>
  <PresentationFormat>On-screen Show (16:9)</PresentationFormat>
  <Paragraphs>180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Wingdings</vt:lpstr>
      <vt:lpstr>ヒラギノ角ゴ Pro W3</vt:lpstr>
      <vt:lpstr>1-CLA-PowerPoint HD</vt:lpstr>
      <vt:lpstr>A Walkthrough of Government Financial Statements</vt:lpstr>
      <vt:lpstr>Understanding the MD&amp;A</vt:lpstr>
      <vt:lpstr>Fund Types</vt:lpstr>
      <vt:lpstr>Gov’t Fund Types, as defined by GASB 54</vt:lpstr>
      <vt:lpstr>Gov’t Fund Types, as defined by GASB 54</vt:lpstr>
      <vt:lpstr>Gov’t Fund Types, as defined by GASB 54</vt:lpstr>
      <vt:lpstr>Proprietary and Internal Service Funds</vt:lpstr>
      <vt:lpstr>Fiduciary Funds</vt:lpstr>
      <vt:lpstr>Fund Types</vt:lpstr>
      <vt:lpstr>Fund Financial Statements</vt:lpstr>
      <vt:lpstr>Fund Financial Statements</vt:lpstr>
      <vt:lpstr>Fund Financial Statements</vt:lpstr>
      <vt:lpstr>Fund Financial Statements</vt:lpstr>
      <vt:lpstr>Fund Financial Statements</vt:lpstr>
      <vt:lpstr>Gov’t – Wide Financial Statements</vt:lpstr>
      <vt:lpstr>Gov’t – Wide Financial Statements</vt:lpstr>
      <vt:lpstr>Financial Statements</vt:lpstr>
      <vt:lpstr>Auditors’ Reports</vt:lpstr>
      <vt:lpstr>PowerPoint Presentation</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Walkthrough of Government Financial Statements</dc:title>
  <cp:revision>1</cp:revision>
</cp:coreProperties>
</file>