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90" r:id="rId3"/>
    <p:sldMasterId id="2147483705" r:id="rId4"/>
    <p:sldMasterId id="2147483720" r:id="rId5"/>
    <p:sldMasterId id="2147483735" r:id="rId6"/>
    <p:sldMasterId id="2147483750" r:id="rId7"/>
    <p:sldMasterId id="2147483765" r:id="rId8"/>
  </p:sldMasterIdLst>
  <p:notesMasterIdLst>
    <p:notesMasterId r:id="rId86"/>
  </p:notesMasterIdLst>
  <p:handoutMasterIdLst>
    <p:handoutMasterId r:id="rId87"/>
  </p:handoutMasterIdLst>
  <p:sldIdLst>
    <p:sldId id="256" r:id="rId9"/>
    <p:sldId id="361" r:id="rId10"/>
    <p:sldId id="262" r:id="rId11"/>
    <p:sldId id="263" r:id="rId12"/>
    <p:sldId id="363" r:id="rId13"/>
    <p:sldId id="364" r:id="rId14"/>
    <p:sldId id="264" r:id="rId15"/>
    <p:sldId id="365" r:id="rId16"/>
    <p:sldId id="261" r:id="rId17"/>
    <p:sldId id="265" r:id="rId18"/>
    <p:sldId id="267" r:id="rId19"/>
    <p:sldId id="380" r:id="rId20"/>
    <p:sldId id="268" r:id="rId21"/>
    <p:sldId id="399" r:id="rId22"/>
    <p:sldId id="270" r:id="rId23"/>
    <p:sldId id="271" r:id="rId24"/>
    <p:sldId id="362" r:id="rId25"/>
    <p:sldId id="426" r:id="rId26"/>
    <p:sldId id="427" r:id="rId27"/>
    <p:sldId id="272" r:id="rId28"/>
    <p:sldId id="428" r:id="rId29"/>
    <p:sldId id="429" r:id="rId30"/>
    <p:sldId id="273" r:id="rId31"/>
    <p:sldId id="274" r:id="rId32"/>
    <p:sldId id="430" r:id="rId33"/>
    <p:sldId id="275" r:id="rId34"/>
    <p:sldId id="276" r:id="rId35"/>
    <p:sldId id="278" r:id="rId36"/>
    <p:sldId id="381" r:id="rId37"/>
    <p:sldId id="382" r:id="rId38"/>
    <p:sldId id="383" r:id="rId39"/>
    <p:sldId id="279" r:id="rId40"/>
    <p:sldId id="280" r:id="rId41"/>
    <p:sldId id="281" r:id="rId42"/>
    <p:sldId id="419" r:id="rId43"/>
    <p:sldId id="282" r:id="rId44"/>
    <p:sldId id="384" r:id="rId45"/>
    <p:sldId id="420" r:id="rId46"/>
    <p:sldId id="283" r:id="rId47"/>
    <p:sldId id="421" r:id="rId48"/>
    <p:sldId id="422" r:id="rId49"/>
    <p:sldId id="385" r:id="rId50"/>
    <p:sldId id="423" r:id="rId51"/>
    <p:sldId id="284" r:id="rId52"/>
    <p:sldId id="386" r:id="rId53"/>
    <p:sldId id="424" r:id="rId54"/>
    <p:sldId id="285" r:id="rId55"/>
    <p:sldId id="431" r:id="rId56"/>
    <p:sldId id="387" r:id="rId57"/>
    <p:sldId id="425" r:id="rId58"/>
    <p:sldId id="286" r:id="rId59"/>
    <p:sldId id="432" r:id="rId60"/>
    <p:sldId id="388" r:id="rId61"/>
    <p:sldId id="287" r:id="rId62"/>
    <p:sldId id="389" r:id="rId63"/>
    <p:sldId id="289" r:id="rId64"/>
    <p:sldId id="290" r:id="rId65"/>
    <p:sldId id="291" r:id="rId66"/>
    <p:sldId id="292" r:id="rId67"/>
    <p:sldId id="293" r:id="rId68"/>
    <p:sldId id="294" r:id="rId69"/>
    <p:sldId id="295" r:id="rId70"/>
    <p:sldId id="296" r:id="rId71"/>
    <p:sldId id="392" r:id="rId72"/>
    <p:sldId id="393" r:id="rId73"/>
    <p:sldId id="394" r:id="rId74"/>
    <p:sldId id="395" r:id="rId75"/>
    <p:sldId id="396" r:id="rId76"/>
    <p:sldId id="397" r:id="rId77"/>
    <p:sldId id="434" r:id="rId78"/>
    <p:sldId id="435" r:id="rId79"/>
    <p:sldId id="436" r:id="rId80"/>
    <p:sldId id="437" r:id="rId81"/>
    <p:sldId id="398" r:id="rId82"/>
    <p:sldId id="391" r:id="rId83"/>
    <p:sldId id="360" r:id="rId84"/>
    <p:sldId id="344" r:id="rId85"/>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75A"/>
    <a:srgbClr val="3399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502" y="82"/>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90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2E322-DC4C-41CA-9F2A-EE48FF3A7475}" type="doc">
      <dgm:prSet loTypeId="urn:microsoft.com/office/officeart/2005/8/layout/hProcess9" loCatId="process" qsTypeId="urn:microsoft.com/office/officeart/2005/8/quickstyle/simple1" qsCatId="simple" csTypeId="urn:microsoft.com/office/officeart/2005/8/colors/accent1_2" csCatId="accent1" phldr="1"/>
      <dgm:spPr/>
    </dgm:pt>
    <dgm:pt modelId="{00755BA2-B694-4CD7-A39E-7247B523BB9F}">
      <dgm:prSet phldrT="[Text]"/>
      <dgm:spPr>
        <a:solidFill>
          <a:srgbClr val="00004C"/>
        </a:solidFill>
      </dgm:spPr>
      <dgm:t>
        <a:bodyPr/>
        <a:lstStyle/>
        <a:p>
          <a:r>
            <a:rPr lang="en-US" dirty="0" smtClean="0"/>
            <a:t>COSO</a:t>
          </a:r>
          <a:endParaRPr lang="en-US" dirty="0"/>
        </a:p>
      </dgm:t>
    </dgm:pt>
    <dgm:pt modelId="{F2CCD3EB-1E84-41A8-AD0D-6CB60CCA81D8}" type="parTrans" cxnId="{54843548-A22E-4A57-BA22-7764CE6F581D}">
      <dgm:prSet/>
      <dgm:spPr/>
      <dgm:t>
        <a:bodyPr/>
        <a:lstStyle/>
        <a:p>
          <a:endParaRPr lang="en-US"/>
        </a:p>
      </dgm:t>
    </dgm:pt>
    <dgm:pt modelId="{7F6D0B25-7FC4-425A-AF1A-EDC5854FC27E}" type="sibTrans" cxnId="{54843548-A22E-4A57-BA22-7764CE6F581D}">
      <dgm:prSet/>
      <dgm:spPr/>
      <dgm:t>
        <a:bodyPr/>
        <a:lstStyle/>
        <a:p>
          <a:endParaRPr lang="en-US"/>
        </a:p>
      </dgm:t>
    </dgm:pt>
    <dgm:pt modelId="{76597507-295F-43AA-869E-55BE68150EF5}">
      <dgm:prSet phldrT="[Text]"/>
      <dgm:spPr>
        <a:solidFill>
          <a:srgbClr val="104F01"/>
        </a:solidFill>
      </dgm:spPr>
      <dgm:t>
        <a:bodyPr/>
        <a:lstStyle/>
        <a:p>
          <a:r>
            <a:rPr lang="en-US" dirty="0" smtClean="0"/>
            <a:t>Green Book</a:t>
          </a:r>
          <a:endParaRPr lang="en-US" dirty="0"/>
        </a:p>
      </dgm:t>
    </dgm:pt>
    <dgm:pt modelId="{A1C6BBE6-B4B1-477E-9238-D8B0511A798C}" type="parTrans" cxnId="{496B5E5E-C89F-4794-AD42-C1FC0824BB52}">
      <dgm:prSet/>
      <dgm:spPr/>
      <dgm:t>
        <a:bodyPr/>
        <a:lstStyle/>
        <a:p>
          <a:endParaRPr lang="en-US"/>
        </a:p>
      </dgm:t>
    </dgm:pt>
    <dgm:pt modelId="{DDD8E96D-EF9E-4AF5-919D-C194D7F13735}" type="sibTrans" cxnId="{496B5E5E-C89F-4794-AD42-C1FC0824BB52}">
      <dgm:prSet/>
      <dgm:spPr/>
      <dgm:t>
        <a:bodyPr/>
        <a:lstStyle/>
        <a:p>
          <a:endParaRPr lang="en-US"/>
        </a:p>
      </dgm:t>
    </dgm:pt>
    <dgm:pt modelId="{E0B76644-4C50-49D9-96CE-181D371F2C96}" type="pres">
      <dgm:prSet presAssocID="{C332E322-DC4C-41CA-9F2A-EE48FF3A7475}" presName="CompostProcess" presStyleCnt="0">
        <dgm:presLayoutVars>
          <dgm:dir/>
          <dgm:resizeHandles val="exact"/>
        </dgm:presLayoutVars>
      </dgm:prSet>
      <dgm:spPr/>
    </dgm:pt>
    <dgm:pt modelId="{2652DD67-35C8-490A-B0E9-09CDC36009D1}" type="pres">
      <dgm:prSet presAssocID="{C332E322-DC4C-41CA-9F2A-EE48FF3A7475}" presName="arrow" presStyleLbl="bgShp" presStyleIdx="0" presStyleCnt="1" custScaleX="32260" custScaleY="85433"/>
      <dgm:spPr>
        <a:solidFill>
          <a:schemeClr val="tx1">
            <a:lumMod val="20000"/>
            <a:lumOff val="80000"/>
          </a:schemeClr>
        </a:solidFill>
      </dgm:spPr>
      <dgm:t>
        <a:bodyPr/>
        <a:lstStyle/>
        <a:p>
          <a:endParaRPr lang="en-US"/>
        </a:p>
      </dgm:t>
    </dgm:pt>
    <dgm:pt modelId="{D95C3F7B-097F-4D8F-8F35-F9ECAB068E70}" type="pres">
      <dgm:prSet presAssocID="{C332E322-DC4C-41CA-9F2A-EE48FF3A7475}" presName="linearProcess" presStyleCnt="0"/>
      <dgm:spPr/>
    </dgm:pt>
    <dgm:pt modelId="{D91A964E-2F35-44D2-B090-41EAE171CC91}" type="pres">
      <dgm:prSet presAssocID="{00755BA2-B694-4CD7-A39E-7247B523BB9F}" presName="textNode" presStyleLbl="node1" presStyleIdx="0" presStyleCnt="2" custScaleX="96482" custLinFactX="-42835" custLinFactNeighborX="-100000" custLinFactNeighborY="-913">
        <dgm:presLayoutVars>
          <dgm:bulletEnabled val="1"/>
        </dgm:presLayoutVars>
      </dgm:prSet>
      <dgm:spPr/>
      <dgm:t>
        <a:bodyPr/>
        <a:lstStyle/>
        <a:p>
          <a:endParaRPr lang="en-US"/>
        </a:p>
      </dgm:t>
    </dgm:pt>
    <dgm:pt modelId="{484F349D-B065-484B-A788-FAD999320CFB}" type="pres">
      <dgm:prSet presAssocID="{7F6D0B25-7FC4-425A-AF1A-EDC5854FC27E}" presName="sibTrans" presStyleCnt="0"/>
      <dgm:spPr/>
    </dgm:pt>
    <dgm:pt modelId="{FCF2C1F0-FC0F-4043-85B9-8E7D646356DB}" type="pres">
      <dgm:prSet presAssocID="{76597507-295F-43AA-869E-55BE68150EF5}" presName="textNode" presStyleLbl="node1" presStyleIdx="1" presStyleCnt="2" custScaleX="97047" custLinFactX="75078" custLinFactNeighborX="100000" custLinFactNeighborY="-913">
        <dgm:presLayoutVars>
          <dgm:bulletEnabled val="1"/>
        </dgm:presLayoutVars>
      </dgm:prSet>
      <dgm:spPr/>
      <dgm:t>
        <a:bodyPr/>
        <a:lstStyle/>
        <a:p>
          <a:endParaRPr lang="en-US"/>
        </a:p>
      </dgm:t>
    </dgm:pt>
  </dgm:ptLst>
  <dgm:cxnLst>
    <dgm:cxn modelId="{496B5E5E-C89F-4794-AD42-C1FC0824BB52}" srcId="{C332E322-DC4C-41CA-9F2A-EE48FF3A7475}" destId="{76597507-295F-43AA-869E-55BE68150EF5}" srcOrd="1" destOrd="0" parTransId="{A1C6BBE6-B4B1-477E-9238-D8B0511A798C}" sibTransId="{DDD8E96D-EF9E-4AF5-919D-C194D7F13735}"/>
    <dgm:cxn modelId="{54843548-A22E-4A57-BA22-7764CE6F581D}" srcId="{C332E322-DC4C-41CA-9F2A-EE48FF3A7475}" destId="{00755BA2-B694-4CD7-A39E-7247B523BB9F}" srcOrd="0" destOrd="0" parTransId="{F2CCD3EB-1E84-41A8-AD0D-6CB60CCA81D8}" sibTransId="{7F6D0B25-7FC4-425A-AF1A-EDC5854FC27E}"/>
    <dgm:cxn modelId="{92F57A70-1D08-49D5-AA9A-24A0DE16F3A3}" type="presOf" srcId="{76597507-295F-43AA-869E-55BE68150EF5}" destId="{FCF2C1F0-FC0F-4043-85B9-8E7D646356DB}" srcOrd="0" destOrd="0" presId="urn:microsoft.com/office/officeart/2005/8/layout/hProcess9"/>
    <dgm:cxn modelId="{49D495F8-B17F-43D4-8E59-E8D991D369FD}" type="presOf" srcId="{C332E322-DC4C-41CA-9F2A-EE48FF3A7475}" destId="{E0B76644-4C50-49D9-96CE-181D371F2C96}" srcOrd="0" destOrd="0" presId="urn:microsoft.com/office/officeart/2005/8/layout/hProcess9"/>
    <dgm:cxn modelId="{3B4E9C30-1696-49E7-9910-DC00CFF32910}" type="presOf" srcId="{00755BA2-B694-4CD7-A39E-7247B523BB9F}" destId="{D91A964E-2F35-44D2-B090-41EAE171CC91}" srcOrd="0" destOrd="0" presId="urn:microsoft.com/office/officeart/2005/8/layout/hProcess9"/>
    <dgm:cxn modelId="{000642B2-365F-4FB6-9341-0639F62ADEA0}" type="presParOf" srcId="{E0B76644-4C50-49D9-96CE-181D371F2C96}" destId="{2652DD67-35C8-490A-B0E9-09CDC36009D1}" srcOrd="0" destOrd="0" presId="urn:microsoft.com/office/officeart/2005/8/layout/hProcess9"/>
    <dgm:cxn modelId="{5CCDD70E-3793-46E2-8DF5-9AB633EC744D}" type="presParOf" srcId="{E0B76644-4C50-49D9-96CE-181D371F2C96}" destId="{D95C3F7B-097F-4D8F-8F35-F9ECAB068E70}" srcOrd="1" destOrd="0" presId="urn:microsoft.com/office/officeart/2005/8/layout/hProcess9"/>
    <dgm:cxn modelId="{435E56FD-ED8D-4BE6-AFEB-A4377DDCC599}" type="presParOf" srcId="{D95C3F7B-097F-4D8F-8F35-F9ECAB068E70}" destId="{D91A964E-2F35-44D2-B090-41EAE171CC91}" srcOrd="0" destOrd="0" presId="urn:microsoft.com/office/officeart/2005/8/layout/hProcess9"/>
    <dgm:cxn modelId="{EA8EE78B-1994-4107-9C03-96DFBBD2DBC4}" type="presParOf" srcId="{D95C3F7B-097F-4D8F-8F35-F9ECAB068E70}" destId="{484F349D-B065-484B-A788-FAD999320CFB}" srcOrd="1" destOrd="0" presId="urn:microsoft.com/office/officeart/2005/8/layout/hProcess9"/>
    <dgm:cxn modelId="{D2AA0354-1706-484D-BAB0-2AC5F650F335}" type="presParOf" srcId="{D95C3F7B-097F-4D8F-8F35-F9ECAB068E70}" destId="{FCF2C1F0-FC0F-4043-85B9-8E7D646356DB}"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6832B6-E5F2-4713-A032-6F459007E9EB}" type="doc">
      <dgm:prSet loTypeId="urn:microsoft.com/office/officeart/2005/8/layout/process2" loCatId="process" qsTypeId="urn:microsoft.com/office/officeart/2005/8/quickstyle/simple1" qsCatId="simple" csTypeId="urn:microsoft.com/office/officeart/2005/8/colors/accent1_2" csCatId="accent1" phldr="1"/>
      <dgm:spPr/>
    </dgm:pt>
    <dgm:pt modelId="{71A4F5E1-1BCC-4CE8-890F-66580927AB9F}">
      <dgm:prSet phldrT="[Text]"/>
      <dgm:spPr>
        <a:solidFill>
          <a:srgbClr val="104F01"/>
        </a:solidFill>
      </dgm:spPr>
      <dgm:t>
        <a:bodyPr/>
        <a:lstStyle/>
        <a:p>
          <a:r>
            <a:rPr lang="en-US" dirty="0" smtClean="0"/>
            <a:t>Achieve Objectives</a:t>
          </a:r>
          <a:endParaRPr lang="en-US" dirty="0"/>
        </a:p>
      </dgm:t>
    </dgm:pt>
    <dgm:pt modelId="{4A71690F-687E-4B05-88A8-45EA98189CF8}" type="parTrans" cxnId="{97474478-00DE-4BAE-AA6E-562D428B5D23}">
      <dgm:prSet/>
      <dgm:spPr/>
      <dgm:t>
        <a:bodyPr/>
        <a:lstStyle/>
        <a:p>
          <a:endParaRPr lang="en-US"/>
        </a:p>
      </dgm:t>
    </dgm:pt>
    <dgm:pt modelId="{D47535A5-83BE-49E4-A443-FB8455075592}" type="sibTrans" cxnId="{97474478-00DE-4BAE-AA6E-562D428B5D23}">
      <dgm:prSet/>
      <dgm:spPr>
        <a:solidFill>
          <a:schemeClr val="tx1">
            <a:lumMod val="60000"/>
            <a:lumOff val="40000"/>
          </a:schemeClr>
        </a:solidFill>
      </dgm:spPr>
      <dgm:t>
        <a:bodyPr/>
        <a:lstStyle/>
        <a:p>
          <a:endParaRPr lang="en-US"/>
        </a:p>
      </dgm:t>
    </dgm:pt>
    <dgm:pt modelId="{76609FA6-3661-4114-BC3C-FB465A905B78}">
      <dgm:prSet phldrT="[Text]"/>
      <dgm:spPr>
        <a:solidFill>
          <a:srgbClr val="104F01"/>
        </a:solidFill>
      </dgm:spPr>
      <dgm:t>
        <a:bodyPr/>
        <a:lstStyle/>
        <a:p>
          <a:r>
            <a:rPr lang="en-US" dirty="0" smtClean="0"/>
            <a:t>Principles</a:t>
          </a:r>
          <a:endParaRPr lang="en-US" dirty="0"/>
        </a:p>
      </dgm:t>
    </dgm:pt>
    <dgm:pt modelId="{AF992DFA-99F0-497B-9426-AFC1254D4387}" type="parTrans" cxnId="{AEFD45D6-0AB3-45BF-81C4-87D8FA9724DE}">
      <dgm:prSet/>
      <dgm:spPr/>
      <dgm:t>
        <a:bodyPr/>
        <a:lstStyle/>
        <a:p>
          <a:endParaRPr lang="en-US"/>
        </a:p>
      </dgm:t>
    </dgm:pt>
    <dgm:pt modelId="{3315DEF0-8AB0-4543-A1A6-62BD80EFB5FD}" type="sibTrans" cxnId="{AEFD45D6-0AB3-45BF-81C4-87D8FA9724DE}">
      <dgm:prSet/>
      <dgm:spPr>
        <a:solidFill>
          <a:schemeClr val="tx1">
            <a:lumMod val="60000"/>
            <a:lumOff val="40000"/>
          </a:schemeClr>
        </a:solidFill>
      </dgm:spPr>
      <dgm:t>
        <a:bodyPr/>
        <a:lstStyle/>
        <a:p>
          <a:endParaRPr lang="en-US"/>
        </a:p>
      </dgm:t>
    </dgm:pt>
    <dgm:pt modelId="{D6FBCE24-8155-48B7-A131-3DC683B53A74}">
      <dgm:prSet/>
      <dgm:spPr>
        <a:solidFill>
          <a:srgbClr val="104F01"/>
        </a:solidFill>
      </dgm:spPr>
      <dgm:t>
        <a:bodyPr/>
        <a:lstStyle/>
        <a:p>
          <a:r>
            <a:rPr lang="en-US" dirty="0" smtClean="0"/>
            <a:t>Attributes</a:t>
          </a:r>
          <a:endParaRPr lang="en-US" dirty="0"/>
        </a:p>
      </dgm:t>
    </dgm:pt>
    <dgm:pt modelId="{7F0463C6-7006-455D-944B-FC0076D6BB8E}" type="parTrans" cxnId="{B8DF5B98-FA1D-4C16-9A00-19F8A2F5D00B}">
      <dgm:prSet/>
      <dgm:spPr/>
      <dgm:t>
        <a:bodyPr/>
        <a:lstStyle/>
        <a:p>
          <a:endParaRPr lang="en-US"/>
        </a:p>
      </dgm:t>
    </dgm:pt>
    <dgm:pt modelId="{D0DFAD3A-6544-4DBE-8985-F9A75A5B5F8E}" type="sibTrans" cxnId="{B8DF5B98-FA1D-4C16-9A00-19F8A2F5D00B}">
      <dgm:prSet/>
      <dgm:spPr/>
      <dgm:t>
        <a:bodyPr/>
        <a:lstStyle/>
        <a:p>
          <a:endParaRPr lang="en-US"/>
        </a:p>
      </dgm:t>
    </dgm:pt>
    <dgm:pt modelId="{8E16FA7C-D93D-4A90-A097-8F072BBF5FE9}">
      <dgm:prSet phldrT="[Text]"/>
      <dgm:spPr>
        <a:solidFill>
          <a:srgbClr val="104F01"/>
        </a:solidFill>
      </dgm:spPr>
      <dgm:t>
        <a:bodyPr/>
        <a:lstStyle/>
        <a:p>
          <a:r>
            <a:rPr lang="en-US" dirty="0" smtClean="0"/>
            <a:t>Components</a:t>
          </a:r>
          <a:endParaRPr lang="en-US" dirty="0"/>
        </a:p>
      </dgm:t>
    </dgm:pt>
    <dgm:pt modelId="{C8FED65A-A960-4AB5-937F-57B079BA61F4}" type="sibTrans" cxnId="{98127867-A6B9-4318-AB0A-0BEB826F7175}">
      <dgm:prSet/>
      <dgm:spPr>
        <a:solidFill>
          <a:schemeClr val="tx1">
            <a:lumMod val="60000"/>
            <a:lumOff val="40000"/>
          </a:schemeClr>
        </a:solidFill>
      </dgm:spPr>
      <dgm:t>
        <a:bodyPr/>
        <a:lstStyle/>
        <a:p>
          <a:endParaRPr lang="en-US"/>
        </a:p>
      </dgm:t>
    </dgm:pt>
    <dgm:pt modelId="{4C785D7D-8116-4F72-BF25-AC8B0F132280}" type="parTrans" cxnId="{98127867-A6B9-4318-AB0A-0BEB826F7175}">
      <dgm:prSet/>
      <dgm:spPr/>
      <dgm:t>
        <a:bodyPr/>
        <a:lstStyle/>
        <a:p>
          <a:endParaRPr lang="en-US"/>
        </a:p>
      </dgm:t>
    </dgm:pt>
    <dgm:pt modelId="{E40AD194-2EB1-4F5B-B283-63D13E3D4A66}" type="pres">
      <dgm:prSet presAssocID="{E66832B6-E5F2-4713-A032-6F459007E9EB}" presName="linearFlow" presStyleCnt="0">
        <dgm:presLayoutVars>
          <dgm:resizeHandles val="exact"/>
        </dgm:presLayoutVars>
      </dgm:prSet>
      <dgm:spPr/>
    </dgm:pt>
    <dgm:pt modelId="{7E72B21C-061B-443C-B871-5C8128767CAF}" type="pres">
      <dgm:prSet presAssocID="{71A4F5E1-1BCC-4CE8-890F-66580927AB9F}" presName="node" presStyleLbl="node1" presStyleIdx="0" presStyleCnt="4" custScaleX="209624" custScaleY="100001">
        <dgm:presLayoutVars>
          <dgm:bulletEnabled val="1"/>
        </dgm:presLayoutVars>
      </dgm:prSet>
      <dgm:spPr/>
      <dgm:t>
        <a:bodyPr/>
        <a:lstStyle/>
        <a:p>
          <a:endParaRPr lang="en-US"/>
        </a:p>
      </dgm:t>
    </dgm:pt>
    <dgm:pt modelId="{EC5DFE1F-70E8-4B9A-93C9-E5C61793E07C}" type="pres">
      <dgm:prSet presAssocID="{D47535A5-83BE-49E4-A443-FB8455075592}" presName="sibTrans" presStyleLbl="sibTrans2D1" presStyleIdx="0" presStyleCnt="3"/>
      <dgm:spPr/>
      <dgm:t>
        <a:bodyPr/>
        <a:lstStyle/>
        <a:p>
          <a:endParaRPr lang="en-US"/>
        </a:p>
      </dgm:t>
    </dgm:pt>
    <dgm:pt modelId="{D0183646-2947-4DB5-9EFC-9B76F97C6428}" type="pres">
      <dgm:prSet presAssocID="{D47535A5-83BE-49E4-A443-FB8455075592}" presName="connectorText" presStyleLbl="sibTrans2D1" presStyleIdx="0" presStyleCnt="3"/>
      <dgm:spPr/>
      <dgm:t>
        <a:bodyPr/>
        <a:lstStyle/>
        <a:p>
          <a:endParaRPr lang="en-US"/>
        </a:p>
      </dgm:t>
    </dgm:pt>
    <dgm:pt modelId="{3CC9A585-7B4A-4EEE-BE9E-DDF5935D19D7}" type="pres">
      <dgm:prSet presAssocID="{8E16FA7C-D93D-4A90-A097-8F072BBF5FE9}" presName="node" presStyleLbl="node1" presStyleIdx="1" presStyleCnt="4">
        <dgm:presLayoutVars>
          <dgm:bulletEnabled val="1"/>
        </dgm:presLayoutVars>
      </dgm:prSet>
      <dgm:spPr/>
      <dgm:t>
        <a:bodyPr/>
        <a:lstStyle/>
        <a:p>
          <a:endParaRPr lang="en-US"/>
        </a:p>
      </dgm:t>
    </dgm:pt>
    <dgm:pt modelId="{76F797CA-43C6-4782-8700-FD7338095938}" type="pres">
      <dgm:prSet presAssocID="{C8FED65A-A960-4AB5-937F-57B079BA61F4}" presName="sibTrans" presStyleLbl="sibTrans2D1" presStyleIdx="1" presStyleCnt="3"/>
      <dgm:spPr/>
      <dgm:t>
        <a:bodyPr/>
        <a:lstStyle/>
        <a:p>
          <a:endParaRPr lang="en-US"/>
        </a:p>
      </dgm:t>
    </dgm:pt>
    <dgm:pt modelId="{1938BCC8-73B4-4EBC-AFA0-81CE10382015}" type="pres">
      <dgm:prSet presAssocID="{C8FED65A-A960-4AB5-937F-57B079BA61F4}" presName="connectorText" presStyleLbl="sibTrans2D1" presStyleIdx="1" presStyleCnt="3"/>
      <dgm:spPr/>
      <dgm:t>
        <a:bodyPr/>
        <a:lstStyle/>
        <a:p>
          <a:endParaRPr lang="en-US"/>
        </a:p>
      </dgm:t>
    </dgm:pt>
    <dgm:pt modelId="{B3708861-4520-40CD-808D-F05F0D54C7D7}" type="pres">
      <dgm:prSet presAssocID="{76609FA6-3661-4114-BC3C-FB465A905B78}" presName="node" presStyleLbl="node1" presStyleIdx="2" presStyleCnt="4">
        <dgm:presLayoutVars>
          <dgm:bulletEnabled val="1"/>
        </dgm:presLayoutVars>
      </dgm:prSet>
      <dgm:spPr/>
      <dgm:t>
        <a:bodyPr/>
        <a:lstStyle/>
        <a:p>
          <a:endParaRPr lang="en-US"/>
        </a:p>
      </dgm:t>
    </dgm:pt>
    <dgm:pt modelId="{01AEC8BE-3E87-4562-816A-B562DAD12D2D}" type="pres">
      <dgm:prSet presAssocID="{3315DEF0-8AB0-4543-A1A6-62BD80EFB5FD}" presName="sibTrans" presStyleLbl="sibTrans2D1" presStyleIdx="2" presStyleCnt="3"/>
      <dgm:spPr/>
      <dgm:t>
        <a:bodyPr/>
        <a:lstStyle/>
        <a:p>
          <a:endParaRPr lang="en-US"/>
        </a:p>
      </dgm:t>
    </dgm:pt>
    <dgm:pt modelId="{D4D8D8F5-22FB-48F3-B6C0-8C982C44CD88}" type="pres">
      <dgm:prSet presAssocID="{3315DEF0-8AB0-4543-A1A6-62BD80EFB5FD}" presName="connectorText" presStyleLbl="sibTrans2D1" presStyleIdx="2" presStyleCnt="3"/>
      <dgm:spPr/>
      <dgm:t>
        <a:bodyPr/>
        <a:lstStyle/>
        <a:p>
          <a:endParaRPr lang="en-US"/>
        </a:p>
      </dgm:t>
    </dgm:pt>
    <dgm:pt modelId="{98A6405B-91FE-4F1B-A946-562CBB87D609}" type="pres">
      <dgm:prSet presAssocID="{D6FBCE24-8155-48B7-A131-3DC683B53A74}" presName="node" presStyleLbl="node1" presStyleIdx="3" presStyleCnt="4">
        <dgm:presLayoutVars>
          <dgm:bulletEnabled val="1"/>
        </dgm:presLayoutVars>
      </dgm:prSet>
      <dgm:spPr/>
      <dgm:t>
        <a:bodyPr/>
        <a:lstStyle/>
        <a:p>
          <a:endParaRPr lang="en-US"/>
        </a:p>
      </dgm:t>
    </dgm:pt>
  </dgm:ptLst>
  <dgm:cxnLst>
    <dgm:cxn modelId="{7292009C-4375-4DC0-AD21-1668F659CE4E}" type="presOf" srcId="{8E16FA7C-D93D-4A90-A097-8F072BBF5FE9}" destId="{3CC9A585-7B4A-4EEE-BE9E-DDF5935D19D7}" srcOrd="0" destOrd="0" presId="urn:microsoft.com/office/officeart/2005/8/layout/process2"/>
    <dgm:cxn modelId="{8E43E757-2117-40CA-B406-BF1BC0D8B9D0}" type="presOf" srcId="{E66832B6-E5F2-4713-A032-6F459007E9EB}" destId="{E40AD194-2EB1-4F5B-B283-63D13E3D4A66}" srcOrd="0" destOrd="0" presId="urn:microsoft.com/office/officeart/2005/8/layout/process2"/>
    <dgm:cxn modelId="{97474478-00DE-4BAE-AA6E-562D428B5D23}" srcId="{E66832B6-E5F2-4713-A032-6F459007E9EB}" destId="{71A4F5E1-1BCC-4CE8-890F-66580927AB9F}" srcOrd="0" destOrd="0" parTransId="{4A71690F-687E-4B05-88A8-45EA98189CF8}" sibTransId="{D47535A5-83BE-49E4-A443-FB8455075592}"/>
    <dgm:cxn modelId="{98127867-A6B9-4318-AB0A-0BEB826F7175}" srcId="{E66832B6-E5F2-4713-A032-6F459007E9EB}" destId="{8E16FA7C-D93D-4A90-A097-8F072BBF5FE9}" srcOrd="1" destOrd="0" parTransId="{4C785D7D-8116-4F72-BF25-AC8B0F132280}" sibTransId="{C8FED65A-A960-4AB5-937F-57B079BA61F4}"/>
    <dgm:cxn modelId="{09932D6F-A1F2-4DDA-80DE-5264CE87E6EC}" type="presOf" srcId="{3315DEF0-8AB0-4543-A1A6-62BD80EFB5FD}" destId="{01AEC8BE-3E87-4562-816A-B562DAD12D2D}" srcOrd="0" destOrd="0" presId="urn:microsoft.com/office/officeart/2005/8/layout/process2"/>
    <dgm:cxn modelId="{67EDD771-39D4-42C1-9164-69B43E8649DC}" type="presOf" srcId="{3315DEF0-8AB0-4543-A1A6-62BD80EFB5FD}" destId="{D4D8D8F5-22FB-48F3-B6C0-8C982C44CD88}" srcOrd="1" destOrd="0" presId="urn:microsoft.com/office/officeart/2005/8/layout/process2"/>
    <dgm:cxn modelId="{EB0A734C-F240-4F01-B85F-73F76C27A4F3}" type="presOf" srcId="{D47535A5-83BE-49E4-A443-FB8455075592}" destId="{D0183646-2947-4DB5-9EFC-9B76F97C6428}" srcOrd="1" destOrd="0" presId="urn:microsoft.com/office/officeart/2005/8/layout/process2"/>
    <dgm:cxn modelId="{4847C114-76D7-4ADC-BE1E-9E5C6DD6EFBB}" type="presOf" srcId="{C8FED65A-A960-4AB5-937F-57B079BA61F4}" destId="{76F797CA-43C6-4782-8700-FD7338095938}" srcOrd="0" destOrd="0" presId="urn:microsoft.com/office/officeart/2005/8/layout/process2"/>
    <dgm:cxn modelId="{D0BA9936-62D1-42A2-93FE-2BA3FB50AE6D}" type="presOf" srcId="{D47535A5-83BE-49E4-A443-FB8455075592}" destId="{EC5DFE1F-70E8-4B9A-93C9-E5C61793E07C}" srcOrd="0" destOrd="0" presId="urn:microsoft.com/office/officeart/2005/8/layout/process2"/>
    <dgm:cxn modelId="{B8DF5B98-FA1D-4C16-9A00-19F8A2F5D00B}" srcId="{E66832B6-E5F2-4713-A032-6F459007E9EB}" destId="{D6FBCE24-8155-48B7-A131-3DC683B53A74}" srcOrd="3" destOrd="0" parTransId="{7F0463C6-7006-455D-944B-FC0076D6BB8E}" sibTransId="{D0DFAD3A-6544-4DBE-8985-F9A75A5B5F8E}"/>
    <dgm:cxn modelId="{88794404-C898-4D55-8BDA-4F536B8A5ADA}" type="presOf" srcId="{76609FA6-3661-4114-BC3C-FB465A905B78}" destId="{B3708861-4520-40CD-808D-F05F0D54C7D7}" srcOrd="0" destOrd="0" presId="urn:microsoft.com/office/officeart/2005/8/layout/process2"/>
    <dgm:cxn modelId="{CE4D6826-7717-49BF-97D8-EECC4DBA5766}" type="presOf" srcId="{71A4F5E1-1BCC-4CE8-890F-66580927AB9F}" destId="{7E72B21C-061B-443C-B871-5C8128767CAF}" srcOrd="0" destOrd="0" presId="urn:microsoft.com/office/officeart/2005/8/layout/process2"/>
    <dgm:cxn modelId="{AEFD45D6-0AB3-45BF-81C4-87D8FA9724DE}" srcId="{E66832B6-E5F2-4713-A032-6F459007E9EB}" destId="{76609FA6-3661-4114-BC3C-FB465A905B78}" srcOrd="2" destOrd="0" parTransId="{AF992DFA-99F0-497B-9426-AFC1254D4387}" sibTransId="{3315DEF0-8AB0-4543-A1A6-62BD80EFB5FD}"/>
    <dgm:cxn modelId="{1FB82E76-C151-44B3-AF8D-6111B562455F}" type="presOf" srcId="{C8FED65A-A960-4AB5-937F-57B079BA61F4}" destId="{1938BCC8-73B4-4EBC-AFA0-81CE10382015}" srcOrd="1" destOrd="0" presId="urn:microsoft.com/office/officeart/2005/8/layout/process2"/>
    <dgm:cxn modelId="{E1803FD1-E42A-42C8-87E0-A6ACC9A7D1AD}" type="presOf" srcId="{D6FBCE24-8155-48B7-A131-3DC683B53A74}" destId="{98A6405B-91FE-4F1B-A946-562CBB87D609}" srcOrd="0" destOrd="0" presId="urn:microsoft.com/office/officeart/2005/8/layout/process2"/>
    <dgm:cxn modelId="{CF47529C-CB54-47D9-9F6F-3A41E0188603}" type="presParOf" srcId="{E40AD194-2EB1-4F5B-B283-63D13E3D4A66}" destId="{7E72B21C-061B-443C-B871-5C8128767CAF}" srcOrd="0" destOrd="0" presId="urn:microsoft.com/office/officeart/2005/8/layout/process2"/>
    <dgm:cxn modelId="{7697D882-FF77-4535-9662-578ADC094A56}" type="presParOf" srcId="{E40AD194-2EB1-4F5B-B283-63D13E3D4A66}" destId="{EC5DFE1F-70E8-4B9A-93C9-E5C61793E07C}" srcOrd="1" destOrd="0" presId="urn:microsoft.com/office/officeart/2005/8/layout/process2"/>
    <dgm:cxn modelId="{89757B09-CDD1-4148-A71F-9C92E4F7FD8F}" type="presParOf" srcId="{EC5DFE1F-70E8-4B9A-93C9-E5C61793E07C}" destId="{D0183646-2947-4DB5-9EFC-9B76F97C6428}" srcOrd="0" destOrd="0" presId="urn:microsoft.com/office/officeart/2005/8/layout/process2"/>
    <dgm:cxn modelId="{0A3BC1D3-2322-40B3-AF25-31ADE525B4AD}" type="presParOf" srcId="{E40AD194-2EB1-4F5B-B283-63D13E3D4A66}" destId="{3CC9A585-7B4A-4EEE-BE9E-DDF5935D19D7}" srcOrd="2" destOrd="0" presId="urn:microsoft.com/office/officeart/2005/8/layout/process2"/>
    <dgm:cxn modelId="{034A97FC-FD3E-43CA-AADF-F3A70F5A7A37}" type="presParOf" srcId="{E40AD194-2EB1-4F5B-B283-63D13E3D4A66}" destId="{76F797CA-43C6-4782-8700-FD7338095938}" srcOrd="3" destOrd="0" presId="urn:microsoft.com/office/officeart/2005/8/layout/process2"/>
    <dgm:cxn modelId="{DDF08F94-67BC-485B-BD13-D8CB6D66C960}" type="presParOf" srcId="{76F797CA-43C6-4782-8700-FD7338095938}" destId="{1938BCC8-73B4-4EBC-AFA0-81CE10382015}" srcOrd="0" destOrd="0" presId="urn:microsoft.com/office/officeart/2005/8/layout/process2"/>
    <dgm:cxn modelId="{416A3DE7-ACC2-4F38-9B6F-D18552ED3A80}" type="presParOf" srcId="{E40AD194-2EB1-4F5B-B283-63D13E3D4A66}" destId="{B3708861-4520-40CD-808D-F05F0D54C7D7}" srcOrd="4" destOrd="0" presId="urn:microsoft.com/office/officeart/2005/8/layout/process2"/>
    <dgm:cxn modelId="{A6061115-7904-4422-86E2-EEF6D86D48F7}" type="presParOf" srcId="{E40AD194-2EB1-4F5B-B283-63D13E3D4A66}" destId="{01AEC8BE-3E87-4562-816A-B562DAD12D2D}" srcOrd="5" destOrd="0" presId="urn:microsoft.com/office/officeart/2005/8/layout/process2"/>
    <dgm:cxn modelId="{09865ACC-445D-484D-9E99-EAA5C89BCE23}" type="presParOf" srcId="{01AEC8BE-3E87-4562-816A-B562DAD12D2D}" destId="{D4D8D8F5-22FB-48F3-B6C0-8C982C44CD88}" srcOrd="0" destOrd="0" presId="urn:microsoft.com/office/officeart/2005/8/layout/process2"/>
    <dgm:cxn modelId="{62518561-2CAF-4C6E-9F4C-C6059BE19E96}" type="presParOf" srcId="{E40AD194-2EB1-4F5B-B283-63D13E3D4A66}" destId="{98A6405B-91FE-4F1B-A946-562CBB87D609}"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19DC311-1825-4A2B-9E35-F2D53A1F0279}" type="datetimeFigureOut">
              <a:rPr lang="en-US" smtClean="0"/>
              <a:t>3/8/2018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3CF5B5D-F915-47BD-A43F-159456AD91AF}" type="slidenum">
              <a:rPr lang="en-US" smtClean="0"/>
              <a:t>‹#›</a:t>
            </a:fld>
            <a:endParaRPr lang="en-US"/>
          </a:p>
        </p:txBody>
      </p:sp>
    </p:spTree>
    <p:extLst>
      <p:ext uri="{BB962C8B-B14F-4D97-AF65-F5344CB8AC3E}">
        <p14:creationId xmlns:p14="http://schemas.microsoft.com/office/powerpoint/2010/main" val="10122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5A1C6D-3FC1-401F-9823-F35F2E884998}" type="datetimeFigureOut">
              <a:rPr lang="en-US" smtClean="0"/>
              <a:pPr/>
              <a:t>3/8/2018</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7876C6-EA95-47F5-A754-C02FDB7BF9E9}" type="slidenum">
              <a:rPr lang="en-US" smtClean="0"/>
              <a:pPr/>
              <a:t>‹#›</a:t>
            </a:fld>
            <a:endParaRPr lang="en-US"/>
          </a:p>
        </p:txBody>
      </p:sp>
    </p:spTree>
    <p:extLst>
      <p:ext uri="{BB962C8B-B14F-4D97-AF65-F5344CB8AC3E}">
        <p14:creationId xmlns:p14="http://schemas.microsoft.com/office/powerpoint/2010/main" val="292902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7876C6-EA95-47F5-A754-C02FDB7BF9E9}" type="slidenum">
              <a:rPr lang="en-US" smtClean="0"/>
              <a:pPr/>
              <a:t>1</a:t>
            </a:fld>
            <a:endParaRPr lang="en-US"/>
          </a:p>
        </p:txBody>
      </p:sp>
    </p:spTree>
    <p:extLst>
      <p:ext uri="{BB962C8B-B14F-4D97-AF65-F5344CB8AC3E}">
        <p14:creationId xmlns:p14="http://schemas.microsoft.com/office/powerpoint/2010/main" val="177958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13</a:t>
            </a:fld>
            <a:endParaRPr lang="en-US"/>
          </a:p>
        </p:txBody>
      </p:sp>
    </p:spTree>
    <p:extLst>
      <p:ext uri="{BB962C8B-B14F-4D97-AF65-F5344CB8AC3E}">
        <p14:creationId xmlns:p14="http://schemas.microsoft.com/office/powerpoint/2010/main" val="193996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15</a:t>
            </a:fld>
            <a:endParaRPr lang="en-US"/>
          </a:p>
        </p:txBody>
      </p:sp>
    </p:spTree>
    <p:extLst>
      <p:ext uri="{BB962C8B-B14F-4D97-AF65-F5344CB8AC3E}">
        <p14:creationId xmlns:p14="http://schemas.microsoft.com/office/powerpoint/2010/main" val="259282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16</a:t>
            </a:fld>
            <a:endParaRPr lang="en-US"/>
          </a:p>
        </p:txBody>
      </p:sp>
    </p:spTree>
    <p:extLst>
      <p:ext uri="{BB962C8B-B14F-4D97-AF65-F5344CB8AC3E}">
        <p14:creationId xmlns:p14="http://schemas.microsoft.com/office/powerpoint/2010/main" val="389185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20</a:t>
            </a:fld>
            <a:endParaRPr lang="en-US"/>
          </a:p>
        </p:txBody>
      </p:sp>
    </p:spTree>
    <p:extLst>
      <p:ext uri="{BB962C8B-B14F-4D97-AF65-F5344CB8AC3E}">
        <p14:creationId xmlns:p14="http://schemas.microsoft.com/office/powerpoint/2010/main" val="4285671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23</a:t>
            </a:fld>
            <a:endParaRPr lang="en-US"/>
          </a:p>
        </p:txBody>
      </p:sp>
    </p:spTree>
    <p:extLst>
      <p:ext uri="{BB962C8B-B14F-4D97-AF65-F5344CB8AC3E}">
        <p14:creationId xmlns:p14="http://schemas.microsoft.com/office/powerpoint/2010/main" val="52443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24</a:t>
            </a:fld>
            <a:endParaRPr lang="en-US"/>
          </a:p>
        </p:txBody>
      </p:sp>
    </p:spTree>
    <p:extLst>
      <p:ext uri="{BB962C8B-B14F-4D97-AF65-F5344CB8AC3E}">
        <p14:creationId xmlns:p14="http://schemas.microsoft.com/office/powerpoint/2010/main" val="198905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26</a:t>
            </a:fld>
            <a:endParaRPr lang="en-US"/>
          </a:p>
        </p:txBody>
      </p:sp>
    </p:spTree>
    <p:extLst>
      <p:ext uri="{BB962C8B-B14F-4D97-AF65-F5344CB8AC3E}">
        <p14:creationId xmlns:p14="http://schemas.microsoft.com/office/powerpoint/2010/main" val="48830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27</a:t>
            </a:fld>
            <a:endParaRPr lang="en-US"/>
          </a:p>
        </p:txBody>
      </p:sp>
    </p:spTree>
    <p:extLst>
      <p:ext uri="{BB962C8B-B14F-4D97-AF65-F5344CB8AC3E}">
        <p14:creationId xmlns:p14="http://schemas.microsoft.com/office/powerpoint/2010/main" val="2672289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28</a:t>
            </a:fld>
            <a:endParaRPr lang="en-US"/>
          </a:p>
        </p:txBody>
      </p:sp>
    </p:spTree>
    <p:extLst>
      <p:ext uri="{BB962C8B-B14F-4D97-AF65-F5344CB8AC3E}">
        <p14:creationId xmlns:p14="http://schemas.microsoft.com/office/powerpoint/2010/main" val="274165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29</a:t>
            </a:fld>
            <a:endParaRPr lang="en-US"/>
          </a:p>
        </p:txBody>
      </p:sp>
    </p:spTree>
    <p:extLst>
      <p:ext uri="{BB962C8B-B14F-4D97-AF65-F5344CB8AC3E}">
        <p14:creationId xmlns:p14="http://schemas.microsoft.com/office/powerpoint/2010/main" val="31543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7876C6-EA95-47F5-A754-C02FDB7BF9E9}" type="slidenum">
              <a:rPr lang="en-US" smtClean="0"/>
              <a:pPr/>
              <a:t>2</a:t>
            </a:fld>
            <a:endParaRPr lang="en-US"/>
          </a:p>
        </p:txBody>
      </p:sp>
    </p:spTree>
    <p:extLst>
      <p:ext uri="{BB962C8B-B14F-4D97-AF65-F5344CB8AC3E}">
        <p14:creationId xmlns:p14="http://schemas.microsoft.com/office/powerpoint/2010/main" val="1538553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30</a:t>
            </a:fld>
            <a:endParaRPr lang="en-US"/>
          </a:p>
        </p:txBody>
      </p:sp>
    </p:spTree>
    <p:extLst>
      <p:ext uri="{BB962C8B-B14F-4D97-AF65-F5344CB8AC3E}">
        <p14:creationId xmlns:p14="http://schemas.microsoft.com/office/powerpoint/2010/main" val="155009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31</a:t>
            </a:fld>
            <a:endParaRPr lang="en-US"/>
          </a:p>
        </p:txBody>
      </p:sp>
    </p:spTree>
    <p:extLst>
      <p:ext uri="{BB962C8B-B14F-4D97-AF65-F5344CB8AC3E}">
        <p14:creationId xmlns:p14="http://schemas.microsoft.com/office/powerpoint/2010/main" val="355946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32</a:t>
            </a:fld>
            <a:endParaRPr lang="en-US"/>
          </a:p>
        </p:txBody>
      </p:sp>
    </p:spTree>
    <p:extLst>
      <p:ext uri="{BB962C8B-B14F-4D97-AF65-F5344CB8AC3E}">
        <p14:creationId xmlns:p14="http://schemas.microsoft.com/office/powerpoint/2010/main" val="2771164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33</a:t>
            </a:fld>
            <a:endParaRPr lang="en-US"/>
          </a:p>
        </p:txBody>
      </p:sp>
    </p:spTree>
    <p:extLst>
      <p:ext uri="{BB962C8B-B14F-4D97-AF65-F5344CB8AC3E}">
        <p14:creationId xmlns:p14="http://schemas.microsoft.com/office/powerpoint/2010/main" val="2968209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34</a:t>
            </a:fld>
            <a:endParaRPr lang="en-US"/>
          </a:p>
        </p:txBody>
      </p:sp>
    </p:spTree>
    <p:extLst>
      <p:ext uri="{BB962C8B-B14F-4D97-AF65-F5344CB8AC3E}">
        <p14:creationId xmlns:p14="http://schemas.microsoft.com/office/powerpoint/2010/main" val="3904802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36</a:t>
            </a:fld>
            <a:endParaRPr lang="en-US"/>
          </a:p>
        </p:txBody>
      </p:sp>
    </p:spTree>
    <p:extLst>
      <p:ext uri="{BB962C8B-B14F-4D97-AF65-F5344CB8AC3E}">
        <p14:creationId xmlns:p14="http://schemas.microsoft.com/office/powerpoint/2010/main" val="2742822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charset="0"/>
              </a:defRPr>
            </a:lvl1pPr>
            <a:lvl2pPr marL="744651" indent="-286404">
              <a:defRPr sz="1900">
                <a:solidFill>
                  <a:schemeClr val="tx1"/>
                </a:solidFill>
                <a:latin typeface="Arial" charset="0"/>
              </a:defRPr>
            </a:lvl2pPr>
            <a:lvl3pPr marL="1145616" indent="-229123">
              <a:defRPr sz="1900">
                <a:solidFill>
                  <a:schemeClr val="tx1"/>
                </a:solidFill>
                <a:latin typeface="Arial" charset="0"/>
              </a:defRPr>
            </a:lvl3pPr>
            <a:lvl4pPr marL="1603862" indent="-229123">
              <a:defRPr sz="1900">
                <a:solidFill>
                  <a:schemeClr val="tx1"/>
                </a:solidFill>
                <a:latin typeface="Arial" charset="0"/>
              </a:defRPr>
            </a:lvl4pPr>
            <a:lvl5pPr marL="2062109" indent="-229123">
              <a:defRPr sz="1900">
                <a:solidFill>
                  <a:schemeClr val="tx1"/>
                </a:solidFill>
                <a:latin typeface="Arial" charset="0"/>
              </a:defRPr>
            </a:lvl5pPr>
            <a:lvl6pPr marL="2520355" indent="-229123" defTabSz="994458" fontAlgn="base">
              <a:spcBef>
                <a:spcPct val="0"/>
              </a:spcBef>
              <a:spcAft>
                <a:spcPct val="0"/>
              </a:spcAft>
              <a:defRPr sz="1900">
                <a:solidFill>
                  <a:schemeClr val="tx1"/>
                </a:solidFill>
                <a:latin typeface="Arial" charset="0"/>
              </a:defRPr>
            </a:lvl6pPr>
            <a:lvl7pPr marL="2978600" indent="-229123" defTabSz="994458" fontAlgn="base">
              <a:spcBef>
                <a:spcPct val="0"/>
              </a:spcBef>
              <a:spcAft>
                <a:spcPct val="0"/>
              </a:spcAft>
              <a:defRPr sz="1900">
                <a:solidFill>
                  <a:schemeClr val="tx1"/>
                </a:solidFill>
                <a:latin typeface="Arial" charset="0"/>
              </a:defRPr>
            </a:lvl7pPr>
            <a:lvl8pPr marL="3436847" indent="-229123" defTabSz="994458" fontAlgn="base">
              <a:spcBef>
                <a:spcPct val="0"/>
              </a:spcBef>
              <a:spcAft>
                <a:spcPct val="0"/>
              </a:spcAft>
              <a:defRPr sz="1900">
                <a:solidFill>
                  <a:schemeClr val="tx1"/>
                </a:solidFill>
                <a:latin typeface="Arial" charset="0"/>
              </a:defRPr>
            </a:lvl8pPr>
            <a:lvl9pPr marL="3895093" indent="-229123" defTabSz="994458" fontAlgn="base">
              <a:spcBef>
                <a:spcPct val="0"/>
              </a:spcBef>
              <a:spcAft>
                <a:spcPct val="0"/>
              </a:spcAft>
              <a:defRPr sz="1900">
                <a:solidFill>
                  <a:schemeClr val="tx1"/>
                </a:solidFill>
                <a:latin typeface="Arial" charset="0"/>
              </a:defRPr>
            </a:lvl9pPr>
          </a:lstStyle>
          <a:p>
            <a:pPr defTabSz="994458" fontAlgn="base">
              <a:spcBef>
                <a:spcPct val="0"/>
              </a:spcBef>
              <a:spcAft>
                <a:spcPct val="0"/>
              </a:spcAft>
              <a:defRPr/>
            </a:pPr>
            <a:fld id="{F7FA8314-3317-4449-AF0D-DEB50FCB3AEF}" type="slidenum">
              <a:rPr lang="en-US" altLang="en-US" sz="1200">
                <a:latin typeface="Calibri" pitchFamily="34" charset="0"/>
              </a:rPr>
              <a:pPr defTabSz="994458" fontAlgn="base">
                <a:spcBef>
                  <a:spcPct val="0"/>
                </a:spcBef>
                <a:spcAft>
                  <a:spcPct val="0"/>
                </a:spcAft>
                <a:defRPr/>
              </a:pPr>
              <a:t>38</a:t>
            </a:fld>
            <a:endParaRPr lang="en-US" altLang="en-US" sz="1200">
              <a:latin typeface="Calibri" pitchFamily="34" charset="0"/>
            </a:endParaRPr>
          </a:p>
        </p:txBody>
      </p:sp>
    </p:spTree>
    <p:extLst>
      <p:ext uri="{BB962C8B-B14F-4D97-AF65-F5344CB8AC3E}">
        <p14:creationId xmlns:p14="http://schemas.microsoft.com/office/powerpoint/2010/main" val="3240224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39</a:t>
            </a:fld>
            <a:endParaRPr lang="en-US"/>
          </a:p>
        </p:txBody>
      </p:sp>
    </p:spTree>
    <p:extLst>
      <p:ext uri="{BB962C8B-B14F-4D97-AF65-F5344CB8AC3E}">
        <p14:creationId xmlns:p14="http://schemas.microsoft.com/office/powerpoint/2010/main" val="267396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44</a:t>
            </a:fld>
            <a:endParaRPr lang="en-US"/>
          </a:p>
        </p:txBody>
      </p:sp>
    </p:spTree>
    <p:extLst>
      <p:ext uri="{BB962C8B-B14F-4D97-AF65-F5344CB8AC3E}">
        <p14:creationId xmlns:p14="http://schemas.microsoft.com/office/powerpoint/2010/main" val="457894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47</a:t>
            </a:fld>
            <a:endParaRPr lang="en-US"/>
          </a:p>
        </p:txBody>
      </p:sp>
    </p:spTree>
    <p:extLst>
      <p:ext uri="{BB962C8B-B14F-4D97-AF65-F5344CB8AC3E}">
        <p14:creationId xmlns:p14="http://schemas.microsoft.com/office/powerpoint/2010/main" val="391177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3</a:t>
            </a:fld>
            <a:endParaRPr lang="en-US"/>
          </a:p>
        </p:txBody>
      </p:sp>
    </p:spTree>
    <p:extLst>
      <p:ext uri="{BB962C8B-B14F-4D97-AF65-F5344CB8AC3E}">
        <p14:creationId xmlns:p14="http://schemas.microsoft.com/office/powerpoint/2010/main" val="3726632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charset="0"/>
              </a:defRPr>
            </a:lvl1pPr>
            <a:lvl2pPr marL="744651" indent="-286404">
              <a:defRPr sz="1900">
                <a:solidFill>
                  <a:schemeClr val="tx1"/>
                </a:solidFill>
                <a:latin typeface="Arial" charset="0"/>
              </a:defRPr>
            </a:lvl2pPr>
            <a:lvl3pPr marL="1145616" indent="-229123">
              <a:defRPr sz="1900">
                <a:solidFill>
                  <a:schemeClr val="tx1"/>
                </a:solidFill>
                <a:latin typeface="Arial" charset="0"/>
              </a:defRPr>
            </a:lvl3pPr>
            <a:lvl4pPr marL="1603862" indent="-229123">
              <a:defRPr sz="1900">
                <a:solidFill>
                  <a:schemeClr val="tx1"/>
                </a:solidFill>
                <a:latin typeface="Arial" charset="0"/>
              </a:defRPr>
            </a:lvl4pPr>
            <a:lvl5pPr marL="2062109" indent="-229123">
              <a:defRPr sz="1900">
                <a:solidFill>
                  <a:schemeClr val="tx1"/>
                </a:solidFill>
                <a:latin typeface="Arial" charset="0"/>
              </a:defRPr>
            </a:lvl5pPr>
            <a:lvl6pPr marL="2520355" indent="-229123" defTabSz="994458" fontAlgn="base">
              <a:spcBef>
                <a:spcPct val="0"/>
              </a:spcBef>
              <a:spcAft>
                <a:spcPct val="0"/>
              </a:spcAft>
              <a:defRPr sz="1900">
                <a:solidFill>
                  <a:schemeClr val="tx1"/>
                </a:solidFill>
                <a:latin typeface="Arial" charset="0"/>
              </a:defRPr>
            </a:lvl6pPr>
            <a:lvl7pPr marL="2978600" indent="-229123" defTabSz="994458" fontAlgn="base">
              <a:spcBef>
                <a:spcPct val="0"/>
              </a:spcBef>
              <a:spcAft>
                <a:spcPct val="0"/>
              </a:spcAft>
              <a:defRPr sz="1900">
                <a:solidFill>
                  <a:schemeClr val="tx1"/>
                </a:solidFill>
                <a:latin typeface="Arial" charset="0"/>
              </a:defRPr>
            </a:lvl7pPr>
            <a:lvl8pPr marL="3436847" indent="-229123" defTabSz="994458" fontAlgn="base">
              <a:spcBef>
                <a:spcPct val="0"/>
              </a:spcBef>
              <a:spcAft>
                <a:spcPct val="0"/>
              </a:spcAft>
              <a:defRPr sz="1900">
                <a:solidFill>
                  <a:schemeClr val="tx1"/>
                </a:solidFill>
                <a:latin typeface="Arial" charset="0"/>
              </a:defRPr>
            </a:lvl8pPr>
            <a:lvl9pPr marL="3895093" indent="-229123" defTabSz="994458" fontAlgn="base">
              <a:spcBef>
                <a:spcPct val="0"/>
              </a:spcBef>
              <a:spcAft>
                <a:spcPct val="0"/>
              </a:spcAft>
              <a:defRPr sz="1900">
                <a:solidFill>
                  <a:schemeClr val="tx1"/>
                </a:solidFill>
                <a:latin typeface="Arial" charset="0"/>
              </a:defRPr>
            </a:lvl9pPr>
          </a:lstStyle>
          <a:p>
            <a:pPr defTabSz="994458" fontAlgn="base">
              <a:spcBef>
                <a:spcPct val="0"/>
              </a:spcBef>
              <a:spcAft>
                <a:spcPct val="0"/>
              </a:spcAft>
              <a:defRPr/>
            </a:pPr>
            <a:fld id="{A785B67E-DC5B-4117-85A0-39A3A513C0F2}" type="slidenum">
              <a:rPr lang="en-US" altLang="en-US" sz="1200">
                <a:latin typeface="Calibri" pitchFamily="34" charset="0"/>
              </a:rPr>
              <a:pPr defTabSz="994458" fontAlgn="base">
                <a:spcBef>
                  <a:spcPct val="0"/>
                </a:spcBef>
                <a:spcAft>
                  <a:spcPct val="0"/>
                </a:spcAft>
                <a:defRPr/>
              </a:pPr>
              <a:t>48</a:t>
            </a:fld>
            <a:endParaRPr lang="en-US" altLang="en-US" sz="1200">
              <a:latin typeface="Calibri" pitchFamily="34" charset="0"/>
            </a:endParaRPr>
          </a:p>
        </p:txBody>
      </p:sp>
    </p:spTree>
    <p:extLst>
      <p:ext uri="{BB962C8B-B14F-4D97-AF65-F5344CB8AC3E}">
        <p14:creationId xmlns:p14="http://schemas.microsoft.com/office/powerpoint/2010/main" val="1432817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51</a:t>
            </a:fld>
            <a:endParaRPr lang="en-US"/>
          </a:p>
        </p:txBody>
      </p:sp>
    </p:spTree>
    <p:extLst>
      <p:ext uri="{BB962C8B-B14F-4D97-AF65-F5344CB8AC3E}">
        <p14:creationId xmlns:p14="http://schemas.microsoft.com/office/powerpoint/2010/main" val="2676811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charset="0"/>
              </a:defRPr>
            </a:lvl1pPr>
            <a:lvl2pPr marL="744651" indent="-286404">
              <a:defRPr sz="1900">
                <a:solidFill>
                  <a:schemeClr val="tx1"/>
                </a:solidFill>
                <a:latin typeface="Arial" charset="0"/>
              </a:defRPr>
            </a:lvl2pPr>
            <a:lvl3pPr marL="1145616" indent="-229123">
              <a:defRPr sz="1900">
                <a:solidFill>
                  <a:schemeClr val="tx1"/>
                </a:solidFill>
                <a:latin typeface="Arial" charset="0"/>
              </a:defRPr>
            </a:lvl3pPr>
            <a:lvl4pPr marL="1603862" indent="-229123">
              <a:defRPr sz="1900">
                <a:solidFill>
                  <a:schemeClr val="tx1"/>
                </a:solidFill>
                <a:latin typeface="Arial" charset="0"/>
              </a:defRPr>
            </a:lvl4pPr>
            <a:lvl5pPr marL="2062109" indent="-229123">
              <a:defRPr sz="1900">
                <a:solidFill>
                  <a:schemeClr val="tx1"/>
                </a:solidFill>
                <a:latin typeface="Arial" charset="0"/>
              </a:defRPr>
            </a:lvl5pPr>
            <a:lvl6pPr marL="2520355" indent="-229123" defTabSz="994458" fontAlgn="base">
              <a:spcBef>
                <a:spcPct val="0"/>
              </a:spcBef>
              <a:spcAft>
                <a:spcPct val="0"/>
              </a:spcAft>
              <a:defRPr sz="1900">
                <a:solidFill>
                  <a:schemeClr val="tx1"/>
                </a:solidFill>
                <a:latin typeface="Arial" charset="0"/>
              </a:defRPr>
            </a:lvl6pPr>
            <a:lvl7pPr marL="2978600" indent="-229123" defTabSz="994458" fontAlgn="base">
              <a:spcBef>
                <a:spcPct val="0"/>
              </a:spcBef>
              <a:spcAft>
                <a:spcPct val="0"/>
              </a:spcAft>
              <a:defRPr sz="1900">
                <a:solidFill>
                  <a:schemeClr val="tx1"/>
                </a:solidFill>
                <a:latin typeface="Arial" charset="0"/>
              </a:defRPr>
            </a:lvl7pPr>
            <a:lvl8pPr marL="3436847" indent="-229123" defTabSz="994458" fontAlgn="base">
              <a:spcBef>
                <a:spcPct val="0"/>
              </a:spcBef>
              <a:spcAft>
                <a:spcPct val="0"/>
              </a:spcAft>
              <a:defRPr sz="1900">
                <a:solidFill>
                  <a:schemeClr val="tx1"/>
                </a:solidFill>
                <a:latin typeface="Arial" charset="0"/>
              </a:defRPr>
            </a:lvl8pPr>
            <a:lvl9pPr marL="3895093" indent="-229123" defTabSz="994458" fontAlgn="base">
              <a:spcBef>
                <a:spcPct val="0"/>
              </a:spcBef>
              <a:spcAft>
                <a:spcPct val="0"/>
              </a:spcAft>
              <a:defRPr sz="1900">
                <a:solidFill>
                  <a:schemeClr val="tx1"/>
                </a:solidFill>
                <a:latin typeface="Arial" charset="0"/>
              </a:defRPr>
            </a:lvl9pPr>
          </a:lstStyle>
          <a:p>
            <a:pPr defTabSz="994458" fontAlgn="base">
              <a:spcBef>
                <a:spcPct val="0"/>
              </a:spcBef>
              <a:spcAft>
                <a:spcPct val="0"/>
              </a:spcAft>
              <a:defRPr/>
            </a:pPr>
            <a:fld id="{4A8028FC-9FF7-498C-996A-6F906D3A3DE7}" type="slidenum">
              <a:rPr lang="en-US" altLang="en-US" sz="1200">
                <a:latin typeface="Calibri" pitchFamily="34" charset="0"/>
              </a:rPr>
              <a:pPr defTabSz="994458" fontAlgn="base">
                <a:spcBef>
                  <a:spcPct val="0"/>
                </a:spcBef>
                <a:spcAft>
                  <a:spcPct val="0"/>
                </a:spcAft>
                <a:defRPr/>
              </a:pPr>
              <a:t>52</a:t>
            </a:fld>
            <a:endParaRPr lang="en-US" altLang="en-US" sz="1200">
              <a:latin typeface="Calibri" pitchFamily="34" charset="0"/>
            </a:endParaRPr>
          </a:p>
        </p:txBody>
      </p:sp>
    </p:spTree>
    <p:extLst>
      <p:ext uri="{BB962C8B-B14F-4D97-AF65-F5344CB8AC3E}">
        <p14:creationId xmlns:p14="http://schemas.microsoft.com/office/powerpoint/2010/main" val="2834954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54</a:t>
            </a:fld>
            <a:endParaRPr lang="en-US"/>
          </a:p>
        </p:txBody>
      </p:sp>
    </p:spTree>
    <p:extLst>
      <p:ext uri="{BB962C8B-B14F-4D97-AF65-F5344CB8AC3E}">
        <p14:creationId xmlns:p14="http://schemas.microsoft.com/office/powerpoint/2010/main" val="2249388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55</a:t>
            </a:fld>
            <a:endParaRPr lang="en-US"/>
          </a:p>
        </p:txBody>
      </p:sp>
    </p:spTree>
    <p:extLst>
      <p:ext uri="{BB962C8B-B14F-4D97-AF65-F5344CB8AC3E}">
        <p14:creationId xmlns:p14="http://schemas.microsoft.com/office/powerpoint/2010/main" val="3394073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56</a:t>
            </a:fld>
            <a:endParaRPr lang="en-US"/>
          </a:p>
        </p:txBody>
      </p:sp>
    </p:spTree>
    <p:extLst>
      <p:ext uri="{BB962C8B-B14F-4D97-AF65-F5344CB8AC3E}">
        <p14:creationId xmlns:p14="http://schemas.microsoft.com/office/powerpoint/2010/main" val="1071253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57</a:t>
            </a:fld>
            <a:endParaRPr lang="en-US"/>
          </a:p>
        </p:txBody>
      </p:sp>
    </p:spTree>
    <p:extLst>
      <p:ext uri="{BB962C8B-B14F-4D97-AF65-F5344CB8AC3E}">
        <p14:creationId xmlns:p14="http://schemas.microsoft.com/office/powerpoint/2010/main" val="532008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58</a:t>
            </a:fld>
            <a:endParaRPr lang="en-US"/>
          </a:p>
        </p:txBody>
      </p:sp>
    </p:spTree>
    <p:extLst>
      <p:ext uri="{BB962C8B-B14F-4D97-AF65-F5344CB8AC3E}">
        <p14:creationId xmlns:p14="http://schemas.microsoft.com/office/powerpoint/2010/main" val="319227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59</a:t>
            </a:fld>
            <a:endParaRPr lang="en-US"/>
          </a:p>
        </p:txBody>
      </p:sp>
    </p:spTree>
    <p:extLst>
      <p:ext uri="{BB962C8B-B14F-4D97-AF65-F5344CB8AC3E}">
        <p14:creationId xmlns:p14="http://schemas.microsoft.com/office/powerpoint/2010/main" val="1233271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60</a:t>
            </a:fld>
            <a:endParaRPr lang="en-US"/>
          </a:p>
        </p:txBody>
      </p:sp>
    </p:spTree>
    <p:extLst>
      <p:ext uri="{BB962C8B-B14F-4D97-AF65-F5344CB8AC3E}">
        <p14:creationId xmlns:p14="http://schemas.microsoft.com/office/powerpoint/2010/main" val="24235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4</a:t>
            </a:fld>
            <a:endParaRPr lang="en-US"/>
          </a:p>
        </p:txBody>
      </p:sp>
    </p:spTree>
    <p:extLst>
      <p:ext uri="{BB962C8B-B14F-4D97-AF65-F5344CB8AC3E}">
        <p14:creationId xmlns:p14="http://schemas.microsoft.com/office/powerpoint/2010/main" val="3000278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61</a:t>
            </a:fld>
            <a:endParaRPr lang="en-US"/>
          </a:p>
        </p:txBody>
      </p:sp>
    </p:spTree>
    <p:extLst>
      <p:ext uri="{BB962C8B-B14F-4D97-AF65-F5344CB8AC3E}">
        <p14:creationId xmlns:p14="http://schemas.microsoft.com/office/powerpoint/2010/main" val="3802590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62</a:t>
            </a:fld>
            <a:endParaRPr lang="en-US"/>
          </a:p>
        </p:txBody>
      </p:sp>
    </p:spTree>
    <p:extLst>
      <p:ext uri="{BB962C8B-B14F-4D97-AF65-F5344CB8AC3E}">
        <p14:creationId xmlns:p14="http://schemas.microsoft.com/office/powerpoint/2010/main" val="1489075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63</a:t>
            </a:fld>
            <a:endParaRPr lang="en-US"/>
          </a:p>
        </p:txBody>
      </p:sp>
    </p:spTree>
    <p:extLst>
      <p:ext uri="{BB962C8B-B14F-4D97-AF65-F5344CB8AC3E}">
        <p14:creationId xmlns:p14="http://schemas.microsoft.com/office/powerpoint/2010/main" val="3953234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79C5632F-8ABF-444D-AA4E-9497E3216BE2}" type="slidenum">
              <a:rPr lang="en-US" smtClean="0"/>
              <a:pPr/>
              <a:t>64</a:t>
            </a:fld>
            <a:endParaRPr lang="en-US" smtClean="0"/>
          </a:p>
        </p:txBody>
      </p:sp>
      <p:sp>
        <p:nvSpPr>
          <p:cNvPr id="119811" name="Rectangle 7"/>
          <p:cNvSpPr txBox="1">
            <a:spLocks noGrp="1" noChangeArrowheads="1"/>
          </p:cNvSpPr>
          <p:nvPr/>
        </p:nvSpPr>
        <p:spPr bwMode="auto">
          <a:xfrm>
            <a:off x="3971184" y="8830627"/>
            <a:ext cx="3037628" cy="464185"/>
          </a:xfrm>
          <a:prstGeom prst="rect">
            <a:avLst/>
          </a:prstGeom>
          <a:noFill/>
          <a:ln w="9525">
            <a:noFill/>
            <a:miter lim="800000"/>
            <a:headEnd/>
            <a:tailEnd/>
          </a:ln>
        </p:spPr>
        <p:txBody>
          <a:bodyPr lIns="93121" tIns="46559" rIns="93121" bIns="46559" anchor="b"/>
          <a:lstStyle/>
          <a:p>
            <a:pPr algn="r" defTabSz="931647"/>
            <a:fld id="{1461D32D-F640-4DFF-9A0A-F7451C69B943}" type="slidenum">
              <a:rPr lang="en-US" sz="1200">
                <a:latin typeface="Arial" pitchFamily="34" charset="0"/>
              </a:rPr>
              <a:pPr algn="r" defTabSz="931647"/>
              <a:t>64</a:t>
            </a:fld>
            <a:endParaRPr lang="en-US" sz="1200" dirty="0">
              <a:latin typeface="Arial" pitchFamily="34" charset="0"/>
            </a:endParaRPr>
          </a:p>
        </p:txBody>
      </p:sp>
      <p:sp>
        <p:nvSpPr>
          <p:cNvPr id="119812" name="Rectangle 2"/>
          <p:cNvSpPr>
            <a:spLocks noGrp="1" noRot="1" noChangeAspect="1" noChangeArrowheads="1" noTextEdit="1"/>
          </p:cNvSpPr>
          <p:nvPr>
            <p:ph type="sldImg"/>
          </p:nvPr>
        </p:nvSpPr>
        <p:spPr>
          <a:xfrm>
            <a:off x="1238250" y="685800"/>
            <a:ext cx="4533900" cy="3503613"/>
          </a:xfrm>
          <a:ln/>
        </p:spPr>
      </p:sp>
      <p:sp>
        <p:nvSpPr>
          <p:cNvPr id="119813" name="Rectangle 3"/>
          <p:cNvSpPr>
            <a:spLocks noGrp="1" noChangeArrowheads="1"/>
          </p:cNvSpPr>
          <p:nvPr>
            <p:ph type="body" idx="1"/>
          </p:nvPr>
        </p:nvSpPr>
        <p:spPr>
          <a:xfrm>
            <a:off x="914471" y="4417700"/>
            <a:ext cx="5181461" cy="4193554"/>
          </a:xfrm>
          <a:noFill/>
        </p:spPr>
        <p:txBody>
          <a:bodyPr/>
          <a:lstStyle/>
          <a:p>
            <a:pPr eaLnBrk="1" hangingPunct="1"/>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3135703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65</a:t>
            </a:fld>
            <a:endParaRPr lang="en-US"/>
          </a:p>
        </p:txBody>
      </p:sp>
    </p:spTree>
    <p:extLst>
      <p:ext uri="{BB962C8B-B14F-4D97-AF65-F5344CB8AC3E}">
        <p14:creationId xmlns:p14="http://schemas.microsoft.com/office/powerpoint/2010/main" val="40752687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66</a:t>
            </a:fld>
            <a:endParaRPr lang="en-US"/>
          </a:p>
        </p:txBody>
      </p:sp>
    </p:spTree>
    <p:extLst>
      <p:ext uri="{BB962C8B-B14F-4D97-AF65-F5344CB8AC3E}">
        <p14:creationId xmlns:p14="http://schemas.microsoft.com/office/powerpoint/2010/main" val="2391144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67</a:t>
            </a:fld>
            <a:endParaRPr lang="en-US"/>
          </a:p>
        </p:txBody>
      </p:sp>
    </p:spTree>
    <p:extLst>
      <p:ext uri="{BB962C8B-B14F-4D97-AF65-F5344CB8AC3E}">
        <p14:creationId xmlns:p14="http://schemas.microsoft.com/office/powerpoint/2010/main" val="1585130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68</a:t>
            </a:fld>
            <a:endParaRPr lang="en-US"/>
          </a:p>
        </p:txBody>
      </p:sp>
    </p:spTree>
    <p:extLst>
      <p:ext uri="{BB962C8B-B14F-4D97-AF65-F5344CB8AC3E}">
        <p14:creationId xmlns:p14="http://schemas.microsoft.com/office/powerpoint/2010/main" val="27562683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69</a:t>
            </a:fld>
            <a:endParaRPr lang="en-US"/>
          </a:p>
        </p:txBody>
      </p:sp>
    </p:spTree>
    <p:extLst>
      <p:ext uri="{BB962C8B-B14F-4D97-AF65-F5344CB8AC3E}">
        <p14:creationId xmlns:p14="http://schemas.microsoft.com/office/powerpoint/2010/main" val="3054318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charset="0"/>
              </a:defRPr>
            </a:lvl1pPr>
            <a:lvl2pPr marL="744651" indent="-286404">
              <a:defRPr sz="1900">
                <a:solidFill>
                  <a:schemeClr val="tx1"/>
                </a:solidFill>
                <a:latin typeface="Arial" charset="0"/>
              </a:defRPr>
            </a:lvl2pPr>
            <a:lvl3pPr marL="1145616" indent="-229123">
              <a:defRPr sz="1900">
                <a:solidFill>
                  <a:schemeClr val="tx1"/>
                </a:solidFill>
                <a:latin typeface="Arial" charset="0"/>
              </a:defRPr>
            </a:lvl3pPr>
            <a:lvl4pPr marL="1603862" indent="-229123">
              <a:defRPr sz="1900">
                <a:solidFill>
                  <a:schemeClr val="tx1"/>
                </a:solidFill>
                <a:latin typeface="Arial" charset="0"/>
              </a:defRPr>
            </a:lvl4pPr>
            <a:lvl5pPr marL="2062109" indent="-229123">
              <a:defRPr sz="1900">
                <a:solidFill>
                  <a:schemeClr val="tx1"/>
                </a:solidFill>
                <a:latin typeface="Arial" charset="0"/>
              </a:defRPr>
            </a:lvl5pPr>
            <a:lvl6pPr marL="2520355" indent="-229123" defTabSz="994458" fontAlgn="base">
              <a:spcBef>
                <a:spcPct val="0"/>
              </a:spcBef>
              <a:spcAft>
                <a:spcPct val="0"/>
              </a:spcAft>
              <a:defRPr sz="1900">
                <a:solidFill>
                  <a:schemeClr val="tx1"/>
                </a:solidFill>
                <a:latin typeface="Arial" charset="0"/>
              </a:defRPr>
            </a:lvl6pPr>
            <a:lvl7pPr marL="2978600" indent="-229123" defTabSz="994458" fontAlgn="base">
              <a:spcBef>
                <a:spcPct val="0"/>
              </a:spcBef>
              <a:spcAft>
                <a:spcPct val="0"/>
              </a:spcAft>
              <a:defRPr sz="1900">
                <a:solidFill>
                  <a:schemeClr val="tx1"/>
                </a:solidFill>
                <a:latin typeface="Arial" charset="0"/>
              </a:defRPr>
            </a:lvl7pPr>
            <a:lvl8pPr marL="3436847" indent="-229123" defTabSz="994458" fontAlgn="base">
              <a:spcBef>
                <a:spcPct val="0"/>
              </a:spcBef>
              <a:spcAft>
                <a:spcPct val="0"/>
              </a:spcAft>
              <a:defRPr sz="1900">
                <a:solidFill>
                  <a:schemeClr val="tx1"/>
                </a:solidFill>
                <a:latin typeface="Arial" charset="0"/>
              </a:defRPr>
            </a:lvl8pPr>
            <a:lvl9pPr marL="3895093" indent="-229123" defTabSz="994458" fontAlgn="base">
              <a:spcBef>
                <a:spcPct val="0"/>
              </a:spcBef>
              <a:spcAft>
                <a:spcPct val="0"/>
              </a:spcAft>
              <a:defRPr sz="1900">
                <a:solidFill>
                  <a:schemeClr val="tx1"/>
                </a:solidFill>
                <a:latin typeface="Arial" charset="0"/>
              </a:defRPr>
            </a:lvl9pPr>
          </a:lstStyle>
          <a:p>
            <a:pPr defTabSz="994458" fontAlgn="base">
              <a:spcBef>
                <a:spcPct val="0"/>
              </a:spcBef>
              <a:spcAft>
                <a:spcPct val="0"/>
              </a:spcAft>
              <a:defRPr/>
            </a:pPr>
            <a:fld id="{030BAD7E-7950-490A-A09D-2EC5C22AA4C7}" type="slidenum">
              <a:rPr lang="en-US" altLang="en-US" sz="1200">
                <a:latin typeface="Calibri" pitchFamily="34" charset="0"/>
              </a:rPr>
              <a:pPr defTabSz="994458" fontAlgn="base">
                <a:spcBef>
                  <a:spcPct val="0"/>
                </a:spcBef>
                <a:spcAft>
                  <a:spcPct val="0"/>
                </a:spcAft>
                <a:defRPr/>
              </a:pPr>
              <a:t>70</a:t>
            </a:fld>
            <a:endParaRPr lang="en-US" altLang="en-US" sz="1200">
              <a:latin typeface="Calibri" pitchFamily="34" charset="0"/>
            </a:endParaRPr>
          </a:p>
        </p:txBody>
      </p:sp>
    </p:spTree>
    <p:extLst>
      <p:ext uri="{BB962C8B-B14F-4D97-AF65-F5344CB8AC3E}">
        <p14:creationId xmlns:p14="http://schemas.microsoft.com/office/powerpoint/2010/main" val="51730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7</a:t>
            </a:fld>
            <a:endParaRPr lang="en-US"/>
          </a:p>
        </p:txBody>
      </p:sp>
    </p:spTree>
    <p:extLst>
      <p:ext uri="{BB962C8B-B14F-4D97-AF65-F5344CB8AC3E}">
        <p14:creationId xmlns:p14="http://schemas.microsoft.com/office/powerpoint/2010/main" val="2391040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charset="0"/>
              </a:defRPr>
            </a:lvl1pPr>
            <a:lvl2pPr marL="744651" indent="-286404">
              <a:defRPr sz="1900">
                <a:solidFill>
                  <a:schemeClr val="tx1"/>
                </a:solidFill>
                <a:latin typeface="Arial" charset="0"/>
              </a:defRPr>
            </a:lvl2pPr>
            <a:lvl3pPr marL="1145616" indent="-229123">
              <a:defRPr sz="1900">
                <a:solidFill>
                  <a:schemeClr val="tx1"/>
                </a:solidFill>
                <a:latin typeface="Arial" charset="0"/>
              </a:defRPr>
            </a:lvl3pPr>
            <a:lvl4pPr marL="1603862" indent="-229123">
              <a:defRPr sz="1900">
                <a:solidFill>
                  <a:schemeClr val="tx1"/>
                </a:solidFill>
                <a:latin typeface="Arial" charset="0"/>
              </a:defRPr>
            </a:lvl4pPr>
            <a:lvl5pPr marL="2062109" indent="-229123">
              <a:defRPr sz="1900">
                <a:solidFill>
                  <a:schemeClr val="tx1"/>
                </a:solidFill>
                <a:latin typeface="Arial" charset="0"/>
              </a:defRPr>
            </a:lvl5pPr>
            <a:lvl6pPr marL="2520355" indent="-229123" defTabSz="994458" fontAlgn="base">
              <a:spcBef>
                <a:spcPct val="0"/>
              </a:spcBef>
              <a:spcAft>
                <a:spcPct val="0"/>
              </a:spcAft>
              <a:defRPr sz="1900">
                <a:solidFill>
                  <a:schemeClr val="tx1"/>
                </a:solidFill>
                <a:latin typeface="Arial" charset="0"/>
              </a:defRPr>
            </a:lvl6pPr>
            <a:lvl7pPr marL="2978600" indent="-229123" defTabSz="994458" fontAlgn="base">
              <a:spcBef>
                <a:spcPct val="0"/>
              </a:spcBef>
              <a:spcAft>
                <a:spcPct val="0"/>
              </a:spcAft>
              <a:defRPr sz="1900">
                <a:solidFill>
                  <a:schemeClr val="tx1"/>
                </a:solidFill>
                <a:latin typeface="Arial" charset="0"/>
              </a:defRPr>
            </a:lvl7pPr>
            <a:lvl8pPr marL="3436847" indent="-229123" defTabSz="994458" fontAlgn="base">
              <a:spcBef>
                <a:spcPct val="0"/>
              </a:spcBef>
              <a:spcAft>
                <a:spcPct val="0"/>
              </a:spcAft>
              <a:defRPr sz="1900">
                <a:solidFill>
                  <a:schemeClr val="tx1"/>
                </a:solidFill>
                <a:latin typeface="Arial" charset="0"/>
              </a:defRPr>
            </a:lvl8pPr>
            <a:lvl9pPr marL="3895093" indent="-229123" defTabSz="994458" fontAlgn="base">
              <a:spcBef>
                <a:spcPct val="0"/>
              </a:spcBef>
              <a:spcAft>
                <a:spcPct val="0"/>
              </a:spcAft>
              <a:defRPr sz="1900">
                <a:solidFill>
                  <a:schemeClr val="tx1"/>
                </a:solidFill>
                <a:latin typeface="Arial" charset="0"/>
              </a:defRPr>
            </a:lvl9pPr>
          </a:lstStyle>
          <a:p>
            <a:pPr defTabSz="994458" fontAlgn="base">
              <a:spcBef>
                <a:spcPct val="0"/>
              </a:spcBef>
              <a:spcAft>
                <a:spcPct val="0"/>
              </a:spcAft>
              <a:defRPr/>
            </a:pPr>
            <a:fld id="{76370596-2949-4311-9315-5BA31EC24432}" type="slidenum">
              <a:rPr lang="en-US" altLang="en-US" sz="1200">
                <a:latin typeface="Calibri" pitchFamily="34" charset="0"/>
              </a:rPr>
              <a:pPr defTabSz="994458" fontAlgn="base">
                <a:spcBef>
                  <a:spcPct val="0"/>
                </a:spcBef>
                <a:spcAft>
                  <a:spcPct val="0"/>
                </a:spcAft>
                <a:defRPr/>
              </a:pPr>
              <a:t>71</a:t>
            </a:fld>
            <a:endParaRPr lang="en-US" altLang="en-US" sz="1200">
              <a:latin typeface="Calibri" pitchFamily="34" charset="0"/>
            </a:endParaRPr>
          </a:p>
        </p:txBody>
      </p:sp>
    </p:spTree>
    <p:extLst>
      <p:ext uri="{BB962C8B-B14F-4D97-AF65-F5344CB8AC3E}">
        <p14:creationId xmlns:p14="http://schemas.microsoft.com/office/powerpoint/2010/main" val="1531010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charset="0"/>
              </a:defRPr>
            </a:lvl1pPr>
            <a:lvl2pPr marL="744651" indent="-286404">
              <a:defRPr sz="1900">
                <a:solidFill>
                  <a:schemeClr val="tx1"/>
                </a:solidFill>
                <a:latin typeface="Arial" charset="0"/>
              </a:defRPr>
            </a:lvl2pPr>
            <a:lvl3pPr marL="1145616" indent="-229123">
              <a:defRPr sz="1900">
                <a:solidFill>
                  <a:schemeClr val="tx1"/>
                </a:solidFill>
                <a:latin typeface="Arial" charset="0"/>
              </a:defRPr>
            </a:lvl3pPr>
            <a:lvl4pPr marL="1603862" indent="-229123">
              <a:defRPr sz="1900">
                <a:solidFill>
                  <a:schemeClr val="tx1"/>
                </a:solidFill>
                <a:latin typeface="Arial" charset="0"/>
              </a:defRPr>
            </a:lvl4pPr>
            <a:lvl5pPr marL="2062109" indent="-229123">
              <a:defRPr sz="1900">
                <a:solidFill>
                  <a:schemeClr val="tx1"/>
                </a:solidFill>
                <a:latin typeface="Arial" charset="0"/>
              </a:defRPr>
            </a:lvl5pPr>
            <a:lvl6pPr marL="2520355" indent="-229123" defTabSz="994458" fontAlgn="base">
              <a:spcBef>
                <a:spcPct val="0"/>
              </a:spcBef>
              <a:spcAft>
                <a:spcPct val="0"/>
              </a:spcAft>
              <a:defRPr sz="1900">
                <a:solidFill>
                  <a:schemeClr val="tx1"/>
                </a:solidFill>
                <a:latin typeface="Arial" charset="0"/>
              </a:defRPr>
            </a:lvl6pPr>
            <a:lvl7pPr marL="2978600" indent="-229123" defTabSz="994458" fontAlgn="base">
              <a:spcBef>
                <a:spcPct val="0"/>
              </a:spcBef>
              <a:spcAft>
                <a:spcPct val="0"/>
              </a:spcAft>
              <a:defRPr sz="1900">
                <a:solidFill>
                  <a:schemeClr val="tx1"/>
                </a:solidFill>
                <a:latin typeface="Arial" charset="0"/>
              </a:defRPr>
            </a:lvl7pPr>
            <a:lvl8pPr marL="3436847" indent="-229123" defTabSz="994458" fontAlgn="base">
              <a:spcBef>
                <a:spcPct val="0"/>
              </a:spcBef>
              <a:spcAft>
                <a:spcPct val="0"/>
              </a:spcAft>
              <a:defRPr sz="1900">
                <a:solidFill>
                  <a:schemeClr val="tx1"/>
                </a:solidFill>
                <a:latin typeface="Arial" charset="0"/>
              </a:defRPr>
            </a:lvl8pPr>
            <a:lvl9pPr marL="3895093" indent="-229123" defTabSz="994458" fontAlgn="base">
              <a:spcBef>
                <a:spcPct val="0"/>
              </a:spcBef>
              <a:spcAft>
                <a:spcPct val="0"/>
              </a:spcAft>
              <a:defRPr sz="1900">
                <a:solidFill>
                  <a:schemeClr val="tx1"/>
                </a:solidFill>
                <a:latin typeface="Arial" charset="0"/>
              </a:defRPr>
            </a:lvl9pPr>
          </a:lstStyle>
          <a:p>
            <a:pPr defTabSz="994458" fontAlgn="base">
              <a:spcBef>
                <a:spcPct val="0"/>
              </a:spcBef>
              <a:spcAft>
                <a:spcPct val="0"/>
              </a:spcAft>
              <a:defRPr/>
            </a:pPr>
            <a:fld id="{6FE0C982-5B92-4CA3-9BA8-EE1C2F4F9527}" type="slidenum">
              <a:rPr lang="en-US" altLang="en-US" sz="1200">
                <a:latin typeface="Calibri" pitchFamily="34" charset="0"/>
              </a:rPr>
              <a:pPr defTabSz="994458" fontAlgn="base">
                <a:spcBef>
                  <a:spcPct val="0"/>
                </a:spcBef>
                <a:spcAft>
                  <a:spcPct val="0"/>
                </a:spcAft>
                <a:defRPr/>
              </a:pPr>
              <a:t>72</a:t>
            </a:fld>
            <a:endParaRPr lang="en-US" altLang="en-US" sz="1200">
              <a:latin typeface="Calibri" pitchFamily="34" charset="0"/>
            </a:endParaRPr>
          </a:p>
        </p:txBody>
      </p:sp>
    </p:spTree>
    <p:extLst>
      <p:ext uri="{BB962C8B-B14F-4D97-AF65-F5344CB8AC3E}">
        <p14:creationId xmlns:p14="http://schemas.microsoft.com/office/powerpoint/2010/main" val="2929191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8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charset="0"/>
              </a:defRPr>
            </a:lvl1pPr>
            <a:lvl2pPr marL="744651" indent="-286404">
              <a:defRPr sz="1900">
                <a:solidFill>
                  <a:schemeClr val="tx1"/>
                </a:solidFill>
                <a:latin typeface="Arial" charset="0"/>
              </a:defRPr>
            </a:lvl2pPr>
            <a:lvl3pPr marL="1145616" indent="-229123">
              <a:defRPr sz="1900">
                <a:solidFill>
                  <a:schemeClr val="tx1"/>
                </a:solidFill>
                <a:latin typeface="Arial" charset="0"/>
              </a:defRPr>
            </a:lvl3pPr>
            <a:lvl4pPr marL="1603862" indent="-229123">
              <a:defRPr sz="1900">
                <a:solidFill>
                  <a:schemeClr val="tx1"/>
                </a:solidFill>
                <a:latin typeface="Arial" charset="0"/>
              </a:defRPr>
            </a:lvl4pPr>
            <a:lvl5pPr marL="2062109" indent="-229123">
              <a:defRPr sz="1900">
                <a:solidFill>
                  <a:schemeClr val="tx1"/>
                </a:solidFill>
                <a:latin typeface="Arial" charset="0"/>
              </a:defRPr>
            </a:lvl5pPr>
            <a:lvl6pPr marL="2520355" indent="-229123" defTabSz="994458" fontAlgn="base">
              <a:spcBef>
                <a:spcPct val="0"/>
              </a:spcBef>
              <a:spcAft>
                <a:spcPct val="0"/>
              </a:spcAft>
              <a:defRPr sz="1900">
                <a:solidFill>
                  <a:schemeClr val="tx1"/>
                </a:solidFill>
                <a:latin typeface="Arial" charset="0"/>
              </a:defRPr>
            </a:lvl6pPr>
            <a:lvl7pPr marL="2978600" indent="-229123" defTabSz="994458" fontAlgn="base">
              <a:spcBef>
                <a:spcPct val="0"/>
              </a:spcBef>
              <a:spcAft>
                <a:spcPct val="0"/>
              </a:spcAft>
              <a:defRPr sz="1900">
                <a:solidFill>
                  <a:schemeClr val="tx1"/>
                </a:solidFill>
                <a:latin typeface="Arial" charset="0"/>
              </a:defRPr>
            </a:lvl7pPr>
            <a:lvl8pPr marL="3436847" indent="-229123" defTabSz="994458" fontAlgn="base">
              <a:spcBef>
                <a:spcPct val="0"/>
              </a:spcBef>
              <a:spcAft>
                <a:spcPct val="0"/>
              </a:spcAft>
              <a:defRPr sz="1900">
                <a:solidFill>
                  <a:schemeClr val="tx1"/>
                </a:solidFill>
                <a:latin typeface="Arial" charset="0"/>
              </a:defRPr>
            </a:lvl8pPr>
            <a:lvl9pPr marL="3895093" indent="-229123" defTabSz="994458" fontAlgn="base">
              <a:spcBef>
                <a:spcPct val="0"/>
              </a:spcBef>
              <a:spcAft>
                <a:spcPct val="0"/>
              </a:spcAft>
              <a:defRPr sz="1900">
                <a:solidFill>
                  <a:schemeClr val="tx1"/>
                </a:solidFill>
                <a:latin typeface="Arial" charset="0"/>
              </a:defRPr>
            </a:lvl9pPr>
          </a:lstStyle>
          <a:p>
            <a:pPr defTabSz="994458" fontAlgn="base">
              <a:spcBef>
                <a:spcPct val="0"/>
              </a:spcBef>
              <a:spcAft>
                <a:spcPct val="0"/>
              </a:spcAft>
              <a:defRPr/>
            </a:pPr>
            <a:fld id="{7BD0525B-0AE6-4C1C-B5F2-7DA7DBE7B1B1}" type="slidenum">
              <a:rPr lang="en-US" altLang="en-US" sz="1200">
                <a:latin typeface="Calibri" pitchFamily="34" charset="0"/>
              </a:rPr>
              <a:pPr defTabSz="994458" fontAlgn="base">
                <a:spcBef>
                  <a:spcPct val="0"/>
                </a:spcBef>
                <a:spcAft>
                  <a:spcPct val="0"/>
                </a:spcAft>
                <a:defRPr/>
              </a:pPr>
              <a:t>73</a:t>
            </a:fld>
            <a:endParaRPr lang="en-US" altLang="en-US" sz="1200">
              <a:latin typeface="Calibri" pitchFamily="34" charset="0"/>
            </a:endParaRPr>
          </a:p>
        </p:txBody>
      </p:sp>
    </p:spTree>
    <p:extLst>
      <p:ext uri="{BB962C8B-B14F-4D97-AF65-F5344CB8AC3E}">
        <p14:creationId xmlns:p14="http://schemas.microsoft.com/office/powerpoint/2010/main" val="14131554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74</a:t>
            </a:fld>
            <a:endParaRPr lang="en-US"/>
          </a:p>
        </p:txBody>
      </p:sp>
    </p:spTree>
    <p:extLst>
      <p:ext uri="{BB962C8B-B14F-4D97-AF65-F5344CB8AC3E}">
        <p14:creationId xmlns:p14="http://schemas.microsoft.com/office/powerpoint/2010/main" val="29846998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75</a:t>
            </a:fld>
            <a:endParaRPr lang="en-US"/>
          </a:p>
        </p:txBody>
      </p:sp>
    </p:spTree>
    <p:extLst>
      <p:ext uri="{BB962C8B-B14F-4D97-AF65-F5344CB8AC3E}">
        <p14:creationId xmlns:p14="http://schemas.microsoft.com/office/powerpoint/2010/main" val="800856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7876C6-EA95-47F5-A754-C02FDB7BF9E9}" type="slidenum">
              <a:rPr lang="en-US" smtClean="0"/>
              <a:pPr/>
              <a:t>76</a:t>
            </a:fld>
            <a:endParaRPr lang="en-US"/>
          </a:p>
        </p:txBody>
      </p:sp>
    </p:spTree>
    <p:extLst>
      <p:ext uri="{BB962C8B-B14F-4D97-AF65-F5344CB8AC3E}">
        <p14:creationId xmlns:p14="http://schemas.microsoft.com/office/powerpoint/2010/main" val="19885003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77</a:t>
            </a:fld>
            <a:endParaRPr lang="en-US"/>
          </a:p>
        </p:txBody>
      </p:sp>
    </p:spTree>
    <p:extLst>
      <p:ext uri="{BB962C8B-B14F-4D97-AF65-F5344CB8AC3E}">
        <p14:creationId xmlns:p14="http://schemas.microsoft.com/office/powerpoint/2010/main" val="376650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9</a:t>
            </a:fld>
            <a:endParaRPr lang="en-US"/>
          </a:p>
        </p:txBody>
      </p:sp>
    </p:spTree>
    <p:extLst>
      <p:ext uri="{BB962C8B-B14F-4D97-AF65-F5344CB8AC3E}">
        <p14:creationId xmlns:p14="http://schemas.microsoft.com/office/powerpoint/2010/main" val="283574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10</a:t>
            </a:fld>
            <a:endParaRPr lang="en-US"/>
          </a:p>
        </p:txBody>
      </p:sp>
    </p:spTree>
    <p:extLst>
      <p:ext uri="{BB962C8B-B14F-4D97-AF65-F5344CB8AC3E}">
        <p14:creationId xmlns:p14="http://schemas.microsoft.com/office/powerpoint/2010/main" val="177611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11</a:t>
            </a:fld>
            <a:endParaRPr lang="en-US"/>
          </a:p>
        </p:txBody>
      </p:sp>
    </p:spTree>
    <p:extLst>
      <p:ext uri="{BB962C8B-B14F-4D97-AF65-F5344CB8AC3E}">
        <p14:creationId xmlns:p14="http://schemas.microsoft.com/office/powerpoint/2010/main" val="383394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28B377-B8D6-46B4-A10D-448433F59D6A}" type="slidenum">
              <a:rPr lang="en-US" smtClean="0"/>
              <a:pPr>
                <a:defRPr/>
              </a:pPr>
              <a:t>12</a:t>
            </a:fld>
            <a:endParaRPr lang="en-US"/>
          </a:p>
        </p:txBody>
      </p:sp>
    </p:spTree>
    <p:extLst>
      <p:ext uri="{BB962C8B-B14F-4D97-AF65-F5344CB8AC3E}">
        <p14:creationId xmlns:p14="http://schemas.microsoft.com/office/powerpoint/2010/main" val="307864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53866F-426D-49C8-BABF-407521BB1006}"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E86AC-5669-409F-B652-C6C25065A680}"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BE990B58-E561-40EB-A730-1349584871DC}"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3622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56864"/>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86396ECD-D24A-4585-BD11-7465056BB6A4}" type="datetime1">
              <a:rPr lang="en-US" smtClean="0"/>
              <a:pPr/>
              <a:t>3/8/2018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r>
              <a:rPr lang="en-US" smtClean="0"/>
              <a:t>For more information, contact &lt;AddContactHere&gt;</a:t>
            </a:r>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5415311-8D28-487E-A54F-7A77CA1A7427}"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785BB4C2-E9BE-4A68-964C-EE8CB455FBA7}"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ACA8F6-B8AC-4D43-9A5B-57C606A05855}"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209800"/>
            <a:ext cx="4640580"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09800"/>
            <a:ext cx="4645152"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0C0A85B-6C97-420E-90DB-9E65E37F4656}"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62200"/>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4199"/>
            <a:ext cx="4444207"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5400" y="2362200"/>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4199"/>
            <a:ext cx="4445953"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41B7C86-E033-4A65-9116-D58C1F6EE697}" type="datetime1">
              <a:rPr lang="en-US" smtClean="0"/>
              <a:pPr/>
              <a:t>3/8/2018</a:t>
            </a:fld>
            <a:endParaRPr lang="en-US"/>
          </a:p>
        </p:txBody>
      </p:sp>
      <p:sp>
        <p:nvSpPr>
          <p:cNvPr id="8" name="Footer Placeholder 7"/>
          <p:cNvSpPr>
            <a:spLocks noGrp="1"/>
          </p:cNvSpPr>
          <p:nvPr>
            <p:ph type="ftr" sz="quarter" idx="11"/>
          </p:nvPr>
        </p:nvSpPr>
        <p:spPr/>
        <p:txBody>
          <a:bodyPr/>
          <a:lstStyle/>
          <a:p>
            <a:r>
              <a:rPr lang="en-US" smtClean="0"/>
              <a:t>For more information, contact &lt;AddContactHere&gt;</a:t>
            </a:r>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92C39-253A-40F1-9F49-B6DB4FAEE86A}" type="datetime1">
              <a:rPr lang="en-US" smtClean="0"/>
              <a:pPr/>
              <a:t>3/8/2018</a:t>
            </a:fld>
            <a:endParaRPr lang="en-US"/>
          </a:p>
        </p:txBody>
      </p:sp>
      <p:sp>
        <p:nvSpPr>
          <p:cNvPr id="4" name="Footer Placeholder 3"/>
          <p:cNvSpPr>
            <a:spLocks noGrp="1"/>
          </p:cNvSpPr>
          <p:nvPr>
            <p:ph type="ftr" sz="quarter" idx="11"/>
          </p:nvPr>
        </p:nvSpPr>
        <p:spPr/>
        <p:txBody>
          <a:bodyPr/>
          <a:lstStyle/>
          <a:p>
            <a:r>
              <a:rPr lang="en-US" smtClean="0"/>
              <a:t>For more information, contact &lt;AddContactHere&gt;</a:t>
            </a:r>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94C6E-9900-4CD5-B866-703E8A2598C2}" type="datetime1">
              <a:rPr lang="en-US" smtClean="0"/>
              <a:pPr/>
              <a:t>3/8/2018</a:t>
            </a:fld>
            <a:endParaRPr lang="en-US"/>
          </a:p>
        </p:txBody>
      </p:sp>
      <p:sp>
        <p:nvSpPr>
          <p:cNvPr id="3" name="Footer Placeholder 2"/>
          <p:cNvSpPr>
            <a:spLocks noGrp="1"/>
          </p:cNvSpPr>
          <p:nvPr>
            <p:ph type="ftr" sz="quarter" idx="11"/>
          </p:nvPr>
        </p:nvSpPr>
        <p:spPr/>
        <p:txBody>
          <a:bodyPr/>
          <a:lstStyle/>
          <a:p>
            <a:r>
              <a:rPr lang="en-US" smtClean="0"/>
              <a:t>For more information, contact &lt;AddContactHere&gt;</a:t>
            </a:r>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539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66999"/>
            <a:ext cx="3309144" cy="4275985"/>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6A4B3C6-3C57-47EE-8F04-A04B080A83AA}"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3727F-3761-4DB5-8D23-229FA2241C29}"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lvl1pPr marL="0" marR="0" indent="0" algn="r" defTabSz="1018824" rtl="0" eaLnBrk="1" fontAlgn="auto" latinLnBrk="0" hangingPunct="1">
              <a:lnSpc>
                <a:spcPct val="100000"/>
              </a:lnSpc>
              <a:spcBef>
                <a:spcPts val="0"/>
              </a:spcBef>
              <a:spcAft>
                <a:spcPts val="0"/>
              </a:spcAft>
              <a:buClrTx/>
              <a:buSzTx/>
              <a:buFontTx/>
              <a:buNone/>
              <a:tabLst/>
              <a:defRPr/>
            </a:lvl1pPr>
          </a:lstStyle>
          <a:p>
            <a:r>
              <a:rPr lang="en-US" dirty="0" smtClean="0"/>
              <a:t>Page </a:t>
            </a:r>
            <a:fld id="{01E16EBA-0216-4FA1-BFEC-225E79399361}" type="slidenum">
              <a:rPr lang="en-US" smtClean="0"/>
              <a:pPr/>
              <a:t>‹#›</a:t>
            </a:fld>
            <a:endParaRPr lang="en-US" dirty="0" smtClean="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4918"/>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AFF8F-49E4-42A9-9420-5011A5A7CC97}"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4697C-43D9-4044-80B3-7FC695AE15F2}"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9199"/>
            <a:ext cx="2263140" cy="570585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02920" y="1219199"/>
            <a:ext cx="6621780" cy="57237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E8092-5389-48AA-A38E-392693AB2BB8}"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4384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52C2E458-6E2A-4050-BCDF-752B5448A014}"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8365BD6-A2C1-4760-88E5-95D76B9FD393}"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4384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08133"/>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AE1CFB3-0E63-465D-AC42-ECC32DA9505E}" type="datetime1">
              <a:rPr lang="en-US" smtClean="0"/>
              <a:pPr/>
              <a:t>3/8/2018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r>
              <a:rPr lang="en-US" smtClean="0"/>
              <a:t>For more information, contact &lt;AddContactHere&gt;</a:t>
            </a:r>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83F1AFCC-47BA-43CC-8AC9-85EF139D75B4}"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40D298B-4082-4BA5-8D6D-3EB8A2216B66}"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2" name="Date Placeholder 3"/>
          <p:cNvSpPr>
            <a:spLocks noGrp="1"/>
          </p:cNvSpPr>
          <p:nvPr>
            <p:ph type="dt" sz="half" idx="10"/>
          </p:nvPr>
        </p:nvSpPr>
        <p:spPr>
          <a:xfrm>
            <a:off x="338328" y="7260336"/>
            <a:ext cx="2057400" cy="347472"/>
          </a:xfrm>
        </p:spPr>
        <p:txBody>
          <a:bodyPr/>
          <a:lstStyle/>
          <a:p>
            <a:fld id="{2F57C2E7-8649-4955-852D-CFE005E9CB07}" type="datetime1">
              <a:rPr lang="en-US" smtClean="0"/>
              <a:pPr/>
              <a:t>3/8/2018</a:t>
            </a:fld>
            <a:endParaRPr lang="en-US"/>
          </a:p>
        </p:txBody>
      </p:sp>
      <p:sp>
        <p:nvSpPr>
          <p:cNvPr id="13" name="Footer Placeholder 4"/>
          <p:cNvSpPr>
            <a:spLocks noGrp="1"/>
          </p:cNvSpPr>
          <p:nvPr>
            <p:ph type="ftr" sz="quarter" idx="11"/>
          </p:nvPr>
        </p:nvSpPr>
        <p:spPr>
          <a:xfrm>
            <a:off x="3436620" y="7260336"/>
            <a:ext cx="3185160" cy="356616"/>
          </a:xfrm>
        </p:spPr>
        <p:txBody>
          <a:bodyPr/>
          <a:lstStyle/>
          <a:p>
            <a:r>
              <a:rPr lang="en-US" smtClean="0"/>
              <a:t>For more information, contact &lt;AddContactHere&gt;</a:t>
            </a:r>
            <a:endParaRPr lang="en-US"/>
          </a:p>
        </p:txBody>
      </p:sp>
      <p:sp>
        <p:nvSpPr>
          <p:cNvPr id="14"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4AD07D95-4033-4857-9CB2-12D542B2EEE3}" type="datetime1">
              <a:rPr lang="en-US" smtClean="0"/>
              <a:pPr/>
              <a:t>3/8/2018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r>
              <a:rPr lang="en-US" smtClean="0"/>
              <a:t>For more information, contact &lt;AddContactHere&gt;</a:t>
            </a:r>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962D7B3-8382-45D3-A768-665D981DF8A8}"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BCB65FB0-941D-4E5B-BE1A-B93CC7FFDC61}"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55507-EBFD-4671-B00A-A7AE367B91DF}"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92F6D8A-CF5F-463D-8AF5-28692B0BBA4B}"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06DEAD-B8D9-4C24-8424-750A9A301FB6}"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60EFB0F-732D-4DDA-B43D-5E7684F3E912}" type="datetime1">
              <a:rPr lang="en-US" smtClean="0"/>
              <a:pPr/>
              <a:t>3/8/2018</a:t>
            </a:fld>
            <a:endParaRPr lang="en-US"/>
          </a:p>
        </p:txBody>
      </p:sp>
      <p:sp>
        <p:nvSpPr>
          <p:cNvPr id="8" name="Footer Placeholder 7"/>
          <p:cNvSpPr>
            <a:spLocks noGrp="1"/>
          </p:cNvSpPr>
          <p:nvPr>
            <p:ph type="ftr" sz="quarter" idx="11"/>
          </p:nvPr>
        </p:nvSpPr>
        <p:spPr/>
        <p:txBody>
          <a:bodyPr/>
          <a:lstStyle/>
          <a:p>
            <a:r>
              <a:rPr lang="en-US" smtClean="0"/>
              <a:t>For more information, contact &lt;AddContactHere&gt;</a:t>
            </a:r>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F6C4E0-9CE4-440B-A92E-F9D1A27E7DD1}" type="datetime1">
              <a:rPr lang="en-US" smtClean="0"/>
              <a:pPr/>
              <a:t>3/8/2018</a:t>
            </a:fld>
            <a:endParaRPr lang="en-US"/>
          </a:p>
        </p:txBody>
      </p:sp>
      <p:sp>
        <p:nvSpPr>
          <p:cNvPr id="4" name="Footer Placeholder 3"/>
          <p:cNvSpPr>
            <a:spLocks noGrp="1"/>
          </p:cNvSpPr>
          <p:nvPr>
            <p:ph type="ftr" sz="quarter" idx="11"/>
          </p:nvPr>
        </p:nvSpPr>
        <p:spPr/>
        <p:txBody>
          <a:bodyPr/>
          <a:lstStyle/>
          <a:p>
            <a:r>
              <a:rPr lang="en-US" smtClean="0"/>
              <a:t>For more information, contact &lt;AddContactHere&gt;</a:t>
            </a:r>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87FE8-D4AA-435E-83F6-5A58B9D53C6C}" type="datetime1">
              <a:rPr lang="en-US" smtClean="0"/>
              <a:pPr/>
              <a:t>3/8/2018</a:t>
            </a:fld>
            <a:endParaRPr lang="en-US"/>
          </a:p>
        </p:txBody>
      </p:sp>
      <p:sp>
        <p:nvSpPr>
          <p:cNvPr id="3" name="Footer Placeholder 2"/>
          <p:cNvSpPr>
            <a:spLocks noGrp="1"/>
          </p:cNvSpPr>
          <p:nvPr>
            <p:ph type="ftr" sz="quarter" idx="11"/>
          </p:nvPr>
        </p:nvSpPr>
        <p:spPr/>
        <p:txBody>
          <a:bodyPr/>
          <a:lstStyle/>
          <a:p>
            <a:r>
              <a:rPr lang="en-US" smtClean="0"/>
              <a:t>For more information, contact &lt;AddContactHere&gt;</a:t>
            </a:r>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20687EB-5956-46C3-8D45-38C07090178C}"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5BCA3-954F-43CD-AC04-1880EA542C86}"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A6974-25EF-4498-9DBC-655189063FDC}"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058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C0FD1-DC28-4550-9F68-C6A1AE1932A3}"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112DEB45-D62B-4F1D-BE0A-3B4B3CB0ED45}"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16A74702-1CBB-476B-B916-0A0D236A5560}"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BBF69167-2D17-467A-96AD-9478F698DD6E}" type="datetime1">
              <a:rPr lang="en-US" smtClean="0"/>
              <a:pPr/>
              <a:t>3/8/2018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r>
              <a:rPr lang="en-US" smtClean="0"/>
              <a:t>For more information, contact &lt;AddContactHere&gt;</a:t>
            </a:r>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686AA-000C-493A-9BAF-06D17132A273}"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335280" y="7261437"/>
            <a:ext cx="2060575" cy="345440"/>
          </a:xfrm>
          <a:prstGeom prst="rect">
            <a:avLst/>
          </a:prstGeom>
        </p:spPr>
        <p:txBody>
          <a:bodyPr lIns="91418" tIns="45710" rIns="91418" bIns="45710"/>
          <a:lstStyle>
            <a:lvl1pPr>
              <a:defRPr/>
            </a:lvl1pPr>
          </a:lstStyle>
          <a:p>
            <a:pPr>
              <a:defRPr/>
            </a:pPr>
            <a:fld id="{D7E779E7-7DEF-43D7-8EAD-2655E02B0635}" type="datetime1">
              <a:rPr lang="en-US" smtClean="0"/>
              <a:pPr>
                <a:defRPr/>
              </a:pPr>
              <a:t>3/8/2018</a:t>
            </a:fld>
            <a:endParaRPr lang="en-US" dirty="0"/>
          </a:p>
        </p:txBody>
      </p:sp>
      <p:sp>
        <p:nvSpPr>
          <p:cNvPr id="5" name="Rectangle 6"/>
          <p:cNvSpPr>
            <a:spLocks noGrp="1" noChangeArrowheads="1"/>
          </p:cNvSpPr>
          <p:nvPr>
            <p:ph type="ftr" sz="quarter" idx="11"/>
          </p:nvPr>
        </p:nvSpPr>
        <p:spPr>
          <a:xfrm>
            <a:off x="3438368" y="7261437"/>
            <a:ext cx="3197383" cy="345440"/>
          </a:xfrm>
          <a:prstGeom prst="rect">
            <a:avLst/>
          </a:prstGeom>
        </p:spPr>
        <p:txBody>
          <a:bodyPr lIns="91418" tIns="45710" rIns="91418" bIns="45710"/>
          <a:lstStyle>
            <a:lvl1pPr>
              <a:defRPr/>
            </a:lvl1pPr>
          </a:lstStyle>
          <a:p>
            <a:pPr>
              <a:defRPr/>
            </a:pPr>
            <a:r>
              <a:rPr lang="en-US" smtClean="0"/>
              <a:t>For more information, contact &lt;AddContactHere&gt;</a:t>
            </a: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r>
              <a:rPr lang="en-US" dirty="0"/>
              <a:t>Page </a:t>
            </a:r>
            <a:fld id="{E55767D1-79AD-475D-8577-083A5C2D6AA0}"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9D90A54-7EB4-46DB-AE97-4AE3239DD83F}" type="datetime1">
              <a:rPr lang="en-US" smtClean="0"/>
              <a:pPr>
                <a:defRPr/>
              </a:pPr>
              <a:t>3/8/2018</a:t>
            </a:fld>
            <a:r>
              <a:rPr lang="en-US" smtClean="0"/>
              <a:t>January </a:t>
            </a:r>
            <a:r>
              <a:rPr lang="en-US"/>
              <a:t>20, 2006</a:t>
            </a:r>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For more information, contact &lt;AddContactHere&gt;</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AB2FE939-2E9B-492F-9877-C58DC001F12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376BFB7-5A2E-4DBA-A3D3-B0D4E19F3C3E}"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355E7770-C52F-4FA6-BCFC-D24F769E1584}"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A06C3E-9338-43AD-8C2C-83CA2CE5F389}"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91EFCD1-91FD-40A7-9477-BEFA7D306115}"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DE1C399-4C75-4A45-88A3-E215EE094AC0}" type="datetime1">
              <a:rPr lang="en-US" smtClean="0"/>
              <a:pPr/>
              <a:t>3/8/2018</a:t>
            </a:fld>
            <a:endParaRPr lang="en-US"/>
          </a:p>
        </p:txBody>
      </p:sp>
      <p:sp>
        <p:nvSpPr>
          <p:cNvPr id="8" name="Footer Placeholder 7"/>
          <p:cNvSpPr>
            <a:spLocks noGrp="1"/>
          </p:cNvSpPr>
          <p:nvPr>
            <p:ph type="ftr" sz="quarter" idx="11"/>
          </p:nvPr>
        </p:nvSpPr>
        <p:spPr/>
        <p:txBody>
          <a:bodyPr/>
          <a:lstStyle/>
          <a:p>
            <a:r>
              <a:rPr lang="en-US" smtClean="0"/>
              <a:t>For more information, contact &lt;AddContactHere&gt;</a:t>
            </a:r>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E43ECD-36E0-4C37-9F46-5423D8402E96}" type="datetime1">
              <a:rPr lang="en-US" smtClean="0"/>
              <a:pPr/>
              <a:t>3/8/2018</a:t>
            </a:fld>
            <a:endParaRPr lang="en-US"/>
          </a:p>
        </p:txBody>
      </p:sp>
      <p:sp>
        <p:nvSpPr>
          <p:cNvPr id="4" name="Footer Placeholder 3"/>
          <p:cNvSpPr>
            <a:spLocks noGrp="1"/>
          </p:cNvSpPr>
          <p:nvPr>
            <p:ph type="ftr" sz="quarter" idx="11"/>
          </p:nvPr>
        </p:nvSpPr>
        <p:spPr/>
        <p:txBody>
          <a:bodyPr/>
          <a:lstStyle/>
          <a:p>
            <a:r>
              <a:rPr lang="en-US" smtClean="0"/>
              <a:t>For more information, contact &lt;AddContactHere&gt;</a:t>
            </a:r>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B53B6-9C3F-4B83-B91D-970E53A5FBFF}" type="datetime1">
              <a:rPr lang="en-US" smtClean="0"/>
              <a:pPr/>
              <a:t>3/8/2018</a:t>
            </a:fld>
            <a:endParaRPr lang="en-US"/>
          </a:p>
        </p:txBody>
      </p:sp>
      <p:sp>
        <p:nvSpPr>
          <p:cNvPr id="3" name="Footer Placeholder 2"/>
          <p:cNvSpPr>
            <a:spLocks noGrp="1"/>
          </p:cNvSpPr>
          <p:nvPr>
            <p:ph type="ftr" sz="quarter" idx="11"/>
          </p:nvPr>
        </p:nvSpPr>
        <p:spPr/>
        <p:txBody>
          <a:bodyPr/>
          <a:lstStyle/>
          <a:p>
            <a:r>
              <a:rPr lang="en-US" smtClean="0"/>
              <a:t>For more information, contact &lt;AddContactHere&gt;</a:t>
            </a:r>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4DFBDF1-F5C0-4CAA-A1B9-80D79B69607C}"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09E3BE-1E27-40A4-A127-F8AA9BCE1CB7}"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B9508-A195-44AB-9164-47F616F74330}"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BBD99-9E83-4D01-BA3F-3AE681D94AF2}"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EA03E-38C6-4D38-A0C0-0FA8474FA1E5}"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F89B553-CD57-4F4C-9061-C078F1CB0FE0}"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marL="0" marR="0" indent="0" algn="r" defTabSz="1018824"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smtClean="0"/>
              <a:t>Page </a:t>
            </a:r>
            <a:fld id="{01E16EBA-0216-4FA1-BFEC-225E79399361}" type="slidenum">
              <a:rPr lang="en-US" smtClean="0"/>
              <a:pPr>
                <a:defRPr/>
              </a:pPr>
              <a:t>‹#›</a:t>
            </a:fld>
            <a:endParaRPr lang="en-US" dirty="0" smtClean="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6F4272BA-0B27-4729-B674-F1F8D563D18A}"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D77BD55A-9EBC-4ACD-9052-F5EA9CB5A7AC}" type="datetime1">
              <a:rPr lang="en-US" smtClean="0"/>
              <a:pPr/>
              <a:t>3/8/2018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r>
              <a:rPr lang="en-US" smtClean="0"/>
              <a:t>For more information, contact &lt;AddContactHere&gt;</a:t>
            </a:r>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4E8F49-1FF7-4952-8B39-F0F1F85F94C0}"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7FCED711-DF77-4E95-A134-E48ED64D6A3B}"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AD3ED-D6F7-443E-B4B0-22BF315650E7}"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0B4383A-93F6-43EE-9EDF-D429BF601ED2}"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3AF3D-5C22-4BA7-AC61-B2C980AA5BAE}" type="datetime1">
              <a:rPr lang="en-US" smtClean="0"/>
              <a:pPr/>
              <a:t>3/8/2018</a:t>
            </a:fld>
            <a:endParaRPr lang="en-US"/>
          </a:p>
        </p:txBody>
      </p:sp>
      <p:sp>
        <p:nvSpPr>
          <p:cNvPr id="8" name="Footer Placeholder 7"/>
          <p:cNvSpPr>
            <a:spLocks noGrp="1"/>
          </p:cNvSpPr>
          <p:nvPr>
            <p:ph type="ftr" sz="quarter" idx="11"/>
          </p:nvPr>
        </p:nvSpPr>
        <p:spPr/>
        <p:txBody>
          <a:bodyPr/>
          <a:lstStyle/>
          <a:p>
            <a:r>
              <a:rPr lang="en-US" smtClean="0"/>
              <a:t>For more information, contact &lt;AddContactHere&gt;</a:t>
            </a:r>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153695A-EDE5-4BBA-BA44-1F66C6EB4075}" type="datetime1">
              <a:rPr lang="en-US" smtClean="0"/>
              <a:pPr/>
              <a:t>3/8/2018</a:t>
            </a:fld>
            <a:endParaRPr lang="en-US"/>
          </a:p>
        </p:txBody>
      </p:sp>
      <p:sp>
        <p:nvSpPr>
          <p:cNvPr id="8" name="Footer Placeholder 7"/>
          <p:cNvSpPr>
            <a:spLocks noGrp="1"/>
          </p:cNvSpPr>
          <p:nvPr>
            <p:ph type="ftr" sz="quarter" idx="11"/>
          </p:nvPr>
        </p:nvSpPr>
        <p:spPr/>
        <p:txBody>
          <a:bodyPr/>
          <a:lstStyle/>
          <a:p>
            <a:r>
              <a:rPr lang="en-US" smtClean="0"/>
              <a:t>For more information, contact &lt;AddContactHere&gt;</a:t>
            </a:r>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52EAE-668B-46FD-9578-EEC98F283612}" type="datetime1">
              <a:rPr lang="en-US" smtClean="0"/>
              <a:pPr/>
              <a:t>3/8/2018</a:t>
            </a:fld>
            <a:endParaRPr lang="en-US"/>
          </a:p>
        </p:txBody>
      </p:sp>
      <p:sp>
        <p:nvSpPr>
          <p:cNvPr id="4" name="Footer Placeholder 3"/>
          <p:cNvSpPr>
            <a:spLocks noGrp="1"/>
          </p:cNvSpPr>
          <p:nvPr>
            <p:ph type="ftr" sz="quarter" idx="11"/>
          </p:nvPr>
        </p:nvSpPr>
        <p:spPr/>
        <p:txBody>
          <a:bodyPr/>
          <a:lstStyle/>
          <a:p>
            <a:r>
              <a:rPr lang="en-US" smtClean="0"/>
              <a:t>For more information, contact &lt;AddContactHere&gt;</a:t>
            </a:r>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0BB58-0701-4986-844C-34DECF7FF43D}" type="datetime1">
              <a:rPr lang="en-US" smtClean="0"/>
              <a:pPr/>
              <a:t>3/8/2018</a:t>
            </a:fld>
            <a:endParaRPr lang="en-US"/>
          </a:p>
        </p:txBody>
      </p:sp>
      <p:sp>
        <p:nvSpPr>
          <p:cNvPr id="3" name="Footer Placeholder 2"/>
          <p:cNvSpPr>
            <a:spLocks noGrp="1"/>
          </p:cNvSpPr>
          <p:nvPr>
            <p:ph type="ftr" sz="quarter" idx="11"/>
          </p:nvPr>
        </p:nvSpPr>
        <p:spPr/>
        <p:txBody>
          <a:bodyPr/>
          <a:lstStyle/>
          <a:p>
            <a:r>
              <a:rPr lang="en-US" smtClean="0"/>
              <a:t>For more information, contact &lt;AddContactHere&gt;</a:t>
            </a:r>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3BF59E4-61F9-44C6-8C6A-D9906869BD54}"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F8B02-E54D-4AB0-9E7A-969B0F0C73B3}"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74472-DAE0-4B76-8B10-8A205B93D19B}"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AB186-5965-4768-AD15-251B0AA84626}"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27BF66E-F2AF-412A-AAC5-9D0F01B724F2}"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D750846E-421A-45D6-BAA1-C3A3059BFEEB}"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9B85E9DA-0891-4068-BF22-A08DA75F372A}" type="datetime1">
              <a:rPr lang="en-US" smtClean="0"/>
              <a:pPr/>
              <a:t>3/8/2018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r>
              <a:rPr lang="en-US" smtClean="0"/>
              <a:t>For more information, contact &lt;AddContactHere&gt;</a:t>
            </a:r>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75E855-B4EB-48E7-B0BF-264C2A1C35FE}" type="datetime1">
              <a:rPr lang="en-US" smtClean="0"/>
              <a:pPr/>
              <a:t>3/8/2018</a:t>
            </a:fld>
            <a:endParaRPr lang="en-US"/>
          </a:p>
        </p:txBody>
      </p:sp>
      <p:sp>
        <p:nvSpPr>
          <p:cNvPr id="4" name="Footer Placeholder 3"/>
          <p:cNvSpPr>
            <a:spLocks noGrp="1"/>
          </p:cNvSpPr>
          <p:nvPr>
            <p:ph type="ftr" sz="quarter" idx="11"/>
          </p:nvPr>
        </p:nvSpPr>
        <p:spPr/>
        <p:txBody>
          <a:bodyPr/>
          <a:lstStyle/>
          <a:p>
            <a:r>
              <a:rPr lang="en-US" smtClean="0"/>
              <a:t>For more information, contact &lt;AddContactHere&gt;</a:t>
            </a:r>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B98F99A-DAA2-4B52-A6FC-B46DC5B83EB0}"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60157FCD-2D1B-42AD-BD4F-6B0E023D1B0E}"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39C86-D514-46D5-9F59-BD5DD0092A5B}"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E5FC4A4-521E-4CF9-9257-DDA8AC7D952E}"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061DA7D-EC51-418B-8252-177BC103D747}" type="datetime1">
              <a:rPr lang="en-US" smtClean="0"/>
              <a:pPr/>
              <a:t>3/8/2018</a:t>
            </a:fld>
            <a:endParaRPr lang="en-US"/>
          </a:p>
        </p:txBody>
      </p:sp>
      <p:sp>
        <p:nvSpPr>
          <p:cNvPr id="8" name="Footer Placeholder 7"/>
          <p:cNvSpPr>
            <a:spLocks noGrp="1"/>
          </p:cNvSpPr>
          <p:nvPr>
            <p:ph type="ftr" sz="quarter" idx="11"/>
          </p:nvPr>
        </p:nvSpPr>
        <p:spPr/>
        <p:txBody>
          <a:bodyPr/>
          <a:lstStyle/>
          <a:p>
            <a:r>
              <a:rPr lang="en-US" smtClean="0"/>
              <a:t>For more information, contact &lt;AddContactHere&gt;</a:t>
            </a:r>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70355-9802-4DD6-9FE8-812E2DF7FC21}" type="datetime1">
              <a:rPr lang="en-US" smtClean="0"/>
              <a:pPr/>
              <a:t>3/8/2018</a:t>
            </a:fld>
            <a:endParaRPr lang="en-US"/>
          </a:p>
        </p:txBody>
      </p:sp>
      <p:sp>
        <p:nvSpPr>
          <p:cNvPr id="4" name="Footer Placeholder 3"/>
          <p:cNvSpPr>
            <a:spLocks noGrp="1"/>
          </p:cNvSpPr>
          <p:nvPr>
            <p:ph type="ftr" sz="quarter" idx="11"/>
          </p:nvPr>
        </p:nvSpPr>
        <p:spPr/>
        <p:txBody>
          <a:bodyPr/>
          <a:lstStyle/>
          <a:p>
            <a:r>
              <a:rPr lang="en-US" smtClean="0"/>
              <a:t>For more information, contact &lt;AddContactHere&gt;</a:t>
            </a:r>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EFA99-D7B7-44C6-91AC-16FC231DFC00}" type="datetime1">
              <a:rPr lang="en-US" smtClean="0"/>
              <a:pPr/>
              <a:t>3/8/2018</a:t>
            </a:fld>
            <a:endParaRPr lang="en-US"/>
          </a:p>
        </p:txBody>
      </p:sp>
      <p:sp>
        <p:nvSpPr>
          <p:cNvPr id="3" name="Footer Placeholder 2"/>
          <p:cNvSpPr>
            <a:spLocks noGrp="1"/>
          </p:cNvSpPr>
          <p:nvPr>
            <p:ph type="ftr" sz="quarter" idx="11"/>
          </p:nvPr>
        </p:nvSpPr>
        <p:spPr/>
        <p:txBody>
          <a:bodyPr/>
          <a:lstStyle/>
          <a:p>
            <a:r>
              <a:rPr lang="en-US" smtClean="0"/>
              <a:t>For more information, contact &lt;AddContactHere&gt;</a:t>
            </a:r>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1920"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7DD36-CAD0-416F-AC9F-379A4C9619CA}"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E4CDBA-95F5-4948-9DAC-EFB031ADF177}"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655BA-461F-4758-8308-EBC159B28F1C}"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98907-4CBE-47E7-B130-8FFF40F84A0D}" type="datetime1">
              <a:rPr lang="en-US" smtClean="0"/>
              <a:pPr/>
              <a:t>3/8/2018</a:t>
            </a:fld>
            <a:endParaRPr lang="en-US"/>
          </a:p>
        </p:txBody>
      </p:sp>
      <p:sp>
        <p:nvSpPr>
          <p:cNvPr id="3" name="Footer Placeholder 2"/>
          <p:cNvSpPr>
            <a:spLocks noGrp="1"/>
          </p:cNvSpPr>
          <p:nvPr>
            <p:ph type="ftr" sz="quarter" idx="11"/>
          </p:nvPr>
        </p:nvSpPr>
        <p:spPr/>
        <p:txBody>
          <a:bodyPr/>
          <a:lstStyle/>
          <a:p>
            <a:r>
              <a:rPr lang="en-US" smtClean="0"/>
              <a:t>For more information, contact &lt;AddContactHere&gt;</a:t>
            </a:r>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495250-BCF8-43C8-85FF-5B326567ED37}"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7C4C52F-DB36-468B-8BA6-0FD231A2D89A}"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62D5A14B-042A-42A7-8F04-96BC22C846FF}"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2A2C7AF7-8797-4E2C-9F24-E3E8CE854DB8}" type="datetime1">
              <a:rPr lang="en-US" smtClean="0"/>
              <a:pPr/>
              <a:t>3/8/2018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r>
              <a:rPr lang="en-US" smtClean="0"/>
              <a:t>For more information, contact &lt;AddContactHere&gt;</a:t>
            </a:r>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86DF519-0130-4631-B3F6-F93F793E2100}"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31B7BB78-9108-4BFE-86B5-715AEED0B0BF}"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E34681-9BB1-44CF-AB1B-01BD18A0AED6}"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AFEBCCB-B6D4-486F-AD4B-7B3756182269}"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6CB5C9A-959B-49F0-8DD0-905939A26E66}" type="datetime1">
              <a:rPr lang="en-US" smtClean="0"/>
              <a:pPr/>
              <a:t>3/8/2018</a:t>
            </a:fld>
            <a:endParaRPr lang="en-US"/>
          </a:p>
        </p:txBody>
      </p:sp>
      <p:sp>
        <p:nvSpPr>
          <p:cNvPr id="8" name="Footer Placeholder 7"/>
          <p:cNvSpPr>
            <a:spLocks noGrp="1"/>
          </p:cNvSpPr>
          <p:nvPr>
            <p:ph type="ftr" sz="quarter" idx="11"/>
          </p:nvPr>
        </p:nvSpPr>
        <p:spPr/>
        <p:txBody>
          <a:bodyPr/>
          <a:lstStyle/>
          <a:p>
            <a:r>
              <a:rPr lang="en-US" smtClean="0"/>
              <a:t>For more information, contact &lt;AddContactHere&gt;</a:t>
            </a:r>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9219D-AE71-474A-AC58-47978BC1B9BC}" type="datetime1">
              <a:rPr lang="en-US" smtClean="0"/>
              <a:pPr/>
              <a:t>3/8/2018</a:t>
            </a:fld>
            <a:endParaRPr lang="en-US"/>
          </a:p>
        </p:txBody>
      </p:sp>
      <p:sp>
        <p:nvSpPr>
          <p:cNvPr id="4" name="Footer Placeholder 3"/>
          <p:cNvSpPr>
            <a:spLocks noGrp="1"/>
          </p:cNvSpPr>
          <p:nvPr>
            <p:ph type="ftr" sz="quarter" idx="11"/>
          </p:nvPr>
        </p:nvSpPr>
        <p:spPr/>
        <p:txBody>
          <a:bodyPr/>
          <a:lstStyle/>
          <a:p>
            <a:r>
              <a:rPr lang="en-US" smtClean="0"/>
              <a:t>For more information, contact &lt;AddContactHere&gt;</a:t>
            </a:r>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C158F-EF41-4276-85C9-570E9FD535E5}"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4E0AE-FC0E-4FC7-9FB5-56991074FD91}" type="datetime1">
              <a:rPr lang="en-US" smtClean="0"/>
              <a:pPr/>
              <a:t>3/8/2018</a:t>
            </a:fld>
            <a:endParaRPr lang="en-US"/>
          </a:p>
        </p:txBody>
      </p:sp>
      <p:sp>
        <p:nvSpPr>
          <p:cNvPr id="3" name="Footer Placeholder 2"/>
          <p:cNvSpPr>
            <a:spLocks noGrp="1"/>
          </p:cNvSpPr>
          <p:nvPr>
            <p:ph type="ftr" sz="quarter" idx="11"/>
          </p:nvPr>
        </p:nvSpPr>
        <p:spPr/>
        <p:txBody>
          <a:bodyPr/>
          <a:lstStyle/>
          <a:p>
            <a:r>
              <a:rPr lang="en-US" smtClean="0"/>
              <a:t>For more information, contact &lt;AddContactHere&gt;</a:t>
            </a:r>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C2E1C-2B7E-4569-9914-F1AA988F42B5}"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83F5D-B393-485C-A929-E8DF03EE178B}"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AB354-B5CD-4455-B575-8EB502D98DFE}"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44369-B68F-4F44-9025-1CB68A9D8008}"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DEFC950-C2A3-4857-A2E9-25F8F2986328}"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A2E6D7FD-2890-4D95-82F7-74CDE22CE39C}"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53144"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51199FD4-9FB5-4187-9D41-8D47584DEAC8}" type="datetime1">
              <a:rPr lang="en-US" smtClean="0"/>
              <a:pPr/>
              <a:t>3/8/2018</a:t>
            </a:fld>
            <a:endParaRPr lang="en-US"/>
          </a:p>
        </p:txBody>
      </p:sp>
      <p:sp>
        <p:nvSpPr>
          <p:cNvPr id="12" name="Footer Placeholder 4"/>
          <p:cNvSpPr>
            <a:spLocks noGrp="1"/>
          </p:cNvSpPr>
          <p:nvPr>
            <p:ph type="ftr" sz="quarter" idx="11"/>
          </p:nvPr>
        </p:nvSpPr>
        <p:spPr>
          <a:xfrm>
            <a:off x="3436620" y="7260336"/>
            <a:ext cx="3185160" cy="356616"/>
          </a:xfrm>
        </p:spPr>
        <p:txBody>
          <a:bodyPr/>
          <a:lstStyle/>
          <a:p>
            <a:r>
              <a:rPr lang="en-US" smtClean="0"/>
              <a:t>For more information, contact &lt;AddContactHere&gt;</a:t>
            </a:r>
            <a:endParaRPr lang="en-US"/>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220858A-D39A-4727-8BC5-22FF9C6C44A3}"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255EA107-0F1D-4B1F-A62B-AE59C96182DF}"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742A9-6A09-47B4-AEA7-6C59E4C41C94}"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14C12-A00C-46A1-AB91-AB8E768F889E}"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D27C465-F1EF-48C4-9FC3-749A536B440C}"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0F2EC55-5656-4F44-8AE2-168B5AD6452C}" type="datetime1">
              <a:rPr lang="en-US" smtClean="0"/>
              <a:pPr/>
              <a:t>3/8/2018</a:t>
            </a:fld>
            <a:endParaRPr lang="en-US"/>
          </a:p>
        </p:txBody>
      </p:sp>
      <p:sp>
        <p:nvSpPr>
          <p:cNvPr id="8" name="Footer Placeholder 7"/>
          <p:cNvSpPr>
            <a:spLocks noGrp="1"/>
          </p:cNvSpPr>
          <p:nvPr>
            <p:ph type="ftr" sz="quarter" idx="11"/>
          </p:nvPr>
        </p:nvSpPr>
        <p:spPr/>
        <p:txBody>
          <a:bodyPr/>
          <a:lstStyle/>
          <a:p>
            <a:r>
              <a:rPr lang="en-US" smtClean="0"/>
              <a:t>For more information, contact &lt;AddContactHere&gt;</a:t>
            </a:r>
            <a:endParaRPr lang="en-US"/>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650EA-A223-4295-A917-A78DD8FE3080}" type="datetime1">
              <a:rPr lang="en-US" smtClean="0"/>
              <a:pPr/>
              <a:t>3/8/2018</a:t>
            </a:fld>
            <a:endParaRPr lang="en-US"/>
          </a:p>
        </p:txBody>
      </p:sp>
      <p:sp>
        <p:nvSpPr>
          <p:cNvPr id="4" name="Footer Placeholder 3"/>
          <p:cNvSpPr>
            <a:spLocks noGrp="1"/>
          </p:cNvSpPr>
          <p:nvPr>
            <p:ph type="ftr" sz="quarter" idx="11"/>
          </p:nvPr>
        </p:nvSpPr>
        <p:spPr/>
        <p:txBody>
          <a:bodyPr/>
          <a:lstStyle/>
          <a:p>
            <a:r>
              <a:rPr lang="en-US" smtClean="0"/>
              <a:t>For more information, contact &lt;AddContactHere&gt;</a:t>
            </a:r>
            <a:endParaRPr lang="en-US"/>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FBB22-697C-4C27-A60B-C81D0BC11B47}" type="datetime1">
              <a:rPr lang="en-US" smtClean="0"/>
              <a:pPr/>
              <a:t>3/8/2018</a:t>
            </a:fld>
            <a:endParaRPr lang="en-US"/>
          </a:p>
        </p:txBody>
      </p:sp>
      <p:sp>
        <p:nvSpPr>
          <p:cNvPr id="3" name="Footer Placeholder 2"/>
          <p:cNvSpPr>
            <a:spLocks noGrp="1"/>
          </p:cNvSpPr>
          <p:nvPr>
            <p:ph type="ftr" sz="quarter" idx="11"/>
          </p:nvPr>
        </p:nvSpPr>
        <p:spPr/>
        <p:txBody>
          <a:bodyPr/>
          <a:lstStyle/>
          <a:p>
            <a:r>
              <a:rPr lang="en-US" smtClean="0"/>
              <a:t>For more information, contact &lt;AddContactHere&gt;</a:t>
            </a:r>
            <a:endParaRPr lang="en-US"/>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3/8/2018</a:t>
            </a:fld>
            <a:endParaRPr kumimoji="0" lang="en-US" sz="16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5401"/>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7C3AAFD-5819-404C-95CA-1585EB220AEA}"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29AA1-A852-4429-AE14-5DF80C2FA52B}" type="datetime1">
              <a:rPr lang="en-US" smtClean="0"/>
              <a:pPr/>
              <a:t>3/8/2018</a:t>
            </a:fld>
            <a:endParaRPr lang="en-US"/>
          </a:p>
        </p:txBody>
      </p:sp>
      <p:sp>
        <p:nvSpPr>
          <p:cNvPr id="6" name="Footer Placeholder 5"/>
          <p:cNvSpPr>
            <a:spLocks noGrp="1"/>
          </p:cNvSpPr>
          <p:nvPr>
            <p:ph type="ftr" sz="quarter" idx="11"/>
          </p:nvPr>
        </p:nvSpPr>
        <p:spPr/>
        <p:txBody>
          <a:bodyPr/>
          <a:lstStyle/>
          <a:p>
            <a:r>
              <a:rPr lang="en-US" smtClean="0"/>
              <a:t>For more information, contact &lt;AddContactHere&gt;</a:t>
            </a:r>
            <a:endParaRPr lang="en-US"/>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7FC61-D085-47A6-A079-1DB2B119B9C7}"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0256"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EF030-A28E-45C9-A23B-65F0B94A968A}" type="datetime1">
              <a:rPr lang="en-US" smtClean="0"/>
              <a:pPr/>
              <a:t>3/8/2018</a:t>
            </a:fld>
            <a:endParaRPr lang="en-US"/>
          </a:p>
        </p:txBody>
      </p:sp>
      <p:sp>
        <p:nvSpPr>
          <p:cNvPr id="5" name="Footer Placeholder 4"/>
          <p:cNvSpPr>
            <a:spLocks noGrp="1"/>
          </p:cNvSpPr>
          <p:nvPr>
            <p:ph type="ftr" sz="quarter" idx="11"/>
          </p:nvPr>
        </p:nvSpPr>
        <p:spPr/>
        <p:txBody>
          <a:bodyPr/>
          <a:lstStyle/>
          <a:p>
            <a:r>
              <a:rPr lang="en-US" smtClean="0"/>
              <a:t>For more information, contact &lt;AddContactHere&gt;</a:t>
            </a:r>
            <a:endParaRPr lang="en-US"/>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3622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51787050-8C4E-4BF5-B86E-71815E699C9C}" type="datetime1">
              <a:rPr lang="en-US" smtClean="0"/>
              <a:pPr>
                <a:defRPr/>
              </a:pPr>
              <a:t>3/8/2018</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For more information, contact &lt;AddContactHere&gt;</a:t>
            </a: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3.png"/><Relationship Id="rId2" Type="http://schemas.openxmlformats.org/officeDocument/2006/relationships/slideLayout" Target="../slideLayouts/slideLayout33.xml"/><Relationship Id="rId16"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3.png"/><Relationship Id="rId2" Type="http://schemas.openxmlformats.org/officeDocument/2006/relationships/slideLayout" Target="../slideLayouts/slideLayout47.xml"/><Relationship Id="rId16"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2.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5.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image" Target="../media/image2.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6.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3.pn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7.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6" Type="http://schemas.openxmlformats.org/officeDocument/2006/relationships/image" Target="../media/image3.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8.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8F068CF7-F495-4C81-8A93-C85A30E65EA4}" type="datetime1">
              <a:rPr lang="en-US" smtClean="0"/>
              <a:pPr/>
              <a:t>3/8/2018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r>
              <a:rPr lang="en-US" smtClean="0"/>
              <a:t>For more information, contact &lt;AddContactHere&gt;</a:t>
            </a:r>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8" cstate="print"/>
          <a:stretch>
            <a:fillRect/>
          </a:stretch>
        </p:blipFill>
        <p:spPr>
          <a:xfrm>
            <a:off x="338328" y="530352"/>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92" r:id="rId15"/>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F29B315A-0A90-4D96-9F21-95D5A04BC744}" type="datetime1">
              <a:rPr lang="en-US" smtClean="0"/>
              <a:pPr/>
              <a:t>3/8/2018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r>
              <a:rPr lang="en-US" smtClean="0"/>
              <a:t>For more information, contact &lt;AddContactHere&gt;</a:t>
            </a:r>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9"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793" r:id="rId15"/>
    <p:sldLayoutId id="2147483794" r:id="rId16"/>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EBFAF68A-C4C0-49F5-8352-DF573AAC217A}" type="datetime1">
              <a:rPr lang="en-US" smtClean="0"/>
              <a:pPr/>
              <a:t>3/8/2018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r>
              <a:rPr lang="en-US" smtClean="0"/>
              <a:t>For more information, contact &lt;AddContactHere&gt;</a:t>
            </a:r>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7A88E097-AFA2-4097-865C-807ABACBFBA1}" type="datetime1">
              <a:rPr lang="en-US" smtClean="0"/>
              <a:pPr/>
              <a:t>3/8/2018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r>
              <a:rPr lang="en-US" smtClean="0"/>
              <a:t>For more information, contact &lt;AddContactHere&gt;</a:t>
            </a:r>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B28B9423-7168-4800-84FB-A05108271B60}" type="datetime1">
              <a:rPr lang="en-US" smtClean="0"/>
              <a:pPr/>
              <a:t>3/8/2018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r>
              <a:rPr lang="en-US" smtClean="0"/>
              <a:t>For more information, contact &lt;AddContactHere&gt;</a:t>
            </a:r>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1A6655CA-C096-4AF7-8459-6BBEDD39A1AD}" type="datetime1">
              <a:rPr lang="en-US" smtClean="0"/>
              <a:pPr/>
              <a:t>3/8/2018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r>
              <a:rPr lang="en-US" smtClean="0"/>
              <a:t>For more information, contact &lt;AddContactHere&gt;</a:t>
            </a:r>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636F04B5-DF8C-4866-8583-B4BB06AEEF55}" type="datetime1">
              <a:rPr lang="en-US" smtClean="0"/>
              <a:pPr/>
              <a:t>3/8/2018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r>
              <a:rPr lang="en-US" smtClean="0"/>
              <a:t>For more information, contact &lt;AddContactHere&gt;</a:t>
            </a:r>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40C4F7C0-EC65-40C9-8A93-F64DBA0CD8D5}" type="datetime1">
              <a:rPr lang="en-US" smtClean="0"/>
              <a:pPr/>
              <a:t>3/8/2018</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r>
              <a:rPr lang="en-US" smtClean="0"/>
              <a:t>For more information, contact &lt;AddContactHere&gt;</a:t>
            </a:r>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4.xml"/><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6.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8.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hyperlink" Target="http://www.gao.gov/yellowbook" TargetMode="External"/><Relationship Id="rId2" Type="http://schemas.openxmlformats.org/officeDocument/2006/relationships/notesSlide" Target="../notesSlides/notesSlide55.xml"/><Relationship Id="rId1" Type="http://schemas.openxmlformats.org/officeDocument/2006/relationships/slideLayout" Target="../slideLayouts/slideLayout17.xml"/><Relationship Id="rId6" Type="http://schemas.openxmlformats.org/officeDocument/2006/relationships/hyperlink" Target="mailto:greenbook@gao.gov" TargetMode="External"/><Relationship Id="rId5" Type="http://schemas.openxmlformats.org/officeDocument/2006/relationships/hyperlink" Target="mailto:yellowbook@gao.gov" TargetMode="External"/><Relationship Id="rId4" Type="http://schemas.openxmlformats.org/officeDocument/2006/relationships/hyperlink" Target="http://www.gao.gov/greenbook"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What’s New in Government Internal Control Standards?</a:t>
            </a:r>
            <a:endParaRPr lang="en-US" dirty="0"/>
          </a:p>
        </p:txBody>
      </p:sp>
      <p:sp>
        <p:nvSpPr>
          <p:cNvPr id="8" name="Slide Number Placeholder 7"/>
          <p:cNvSpPr>
            <a:spLocks noGrp="1"/>
          </p:cNvSpPr>
          <p:nvPr>
            <p:ph type="sldNum" sz="quarter" idx="12"/>
          </p:nvPr>
        </p:nvSpPr>
        <p:spPr/>
        <p:txBody>
          <a:bodyPr/>
          <a:lstStyle/>
          <a:p>
            <a:r>
              <a:rPr lang="en-US" smtClean="0"/>
              <a:t>Page </a:t>
            </a:r>
            <a:fld id="{01E16EBA-0216-4FA1-BFEC-225E79399361}" type="slidenum">
              <a:rPr lang="en-US" smtClean="0"/>
              <a:pPr/>
              <a:t>1</a:t>
            </a:fld>
            <a:endParaRPr lang="en-US" dirty="0"/>
          </a:p>
        </p:txBody>
      </p:sp>
      <p:pic>
        <p:nvPicPr>
          <p:cNvPr id="6" name="Picture 5" descr="RGB - w text.tif"/>
          <p:cNvPicPr>
            <a:picLocks noChangeAspect="1"/>
          </p:cNvPicPr>
          <p:nvPr/>
        </p:nvPicPr>
        <p:blipFill>
          <a:blip r:embed="rId3" cstate="print"/>
          <a:stretch>
            <a:fillRect/>
          </a:stretch>
        </p:blipFill>
        <p:spPr>
          <a:xfrm>
            <a:off x="4495800" y="6629400"/>
            <a:ext cx="5076139" cy="556158"/>
          </a:xfrm>
          <a:prstGeom prst="rect">
            <a:avLst/>
          </a:prstGeom>
        </p:spPr>
      </p:pic>
      <p:pic>
        <p:nvPicPr>
          <p:cNvPr id="7" name="Picture 6" descr="JK#386-047 d14704G Proof.jpg"/>
          <p:cNvPicPr>
            <a:picLocks noChangeAspect="1"/>
          </p:cNvPicPr>
          <p:nvPr/>
        </p:nvPicPr>
        <p:blipFill>
          <a:blip r:embed="rId4" cstate="print"/>
          <a:stretch>
            <a:fillRect/>
          </a:stretch>
        </p:blipFill>
        <p:spPr>
          <a:xfrm>
            <a:off x="868680" y="3266440"/>
            <a:ext cx="2865120" cy="3820160"/>
          </a:xfrm>
          <a:prstGeom prst="rect">
            <a:avLst/>
          </a:prstGeom>
          <a:effectLst>
            <a:outerShdw blurRad="165100" dist="38100" dir="2700000" sx="103000" sy="103000" algn="tl" rotWithShape="0">
              <a:prstClr val="black">
                <a:alpha val="40000"/>
              </a:prstClr>
            </a:outerShdw>
          </a:effectLst>
        </p:spPr>
      </p:pic>
      <p:sp>
        <p:nvSpPr>
          <p:cNvPr id="9" name="Subtitle 4"/>
          <p:cNvSpPr txBox="1">
            <a:spLocks/>
          </p:cNvSpPr>
          <p:nvPr/>
        </p:nvSpPr>
        <p:spPr>
          <a:xfrm>
            <a:off x="3855720" y="3464560"/>
            <a:ext cx="5897880" cy="1488440"/>
          </a:xfrm>
          <a:prstGeom prst="rect">
            <a:avLst/>
          </a:prstGeom>
        </p:spPr>
        <p:txBody>
          <a:bodyPr vert="horz" lIns="101882" tIns="50941" rIns="101882" bIns="50941" rtlCol="0" anchor="ctr" anchorCtr="0">
            <a:normAutofit/>
          </a:bodyPr>
          <a:lstStyle/>
          <a:p>
            <a:pPr marL="382059" marR="0" lvl="0" indent="-382059" algn="ctr" defTabSz="1018824" rtl="0" eaLnBrk="1" fontAlgn="base" latinLnBrk="0" hangingPunct="1">
              <a:lnSpc>
                <a:spcPct val="100000"/>
              </a:lnSpc>
              <a:spcBef>
                <a:spcPts val="750"/>
              </a:spcBef>
              <a:spcAft>
                <a:spcPct val="0"/>
              </a:spcAft>
              <a:buClrTx/>
              <a:buSzTx/>
              <a:tabLst/>
              <a:defRPr/>
            </a:pPr>
            <a:r>
              <a:rPr kumimoji="0" lang="en-US" sz="6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Going </a:t>
            </a:r>
            <a:r>
              <a:rPr kumimoji="0" lang="en-US" sz="6000" b="1" i="0" u="none" strike="noStrike" kern="1200" cap="none" spc="0" normalizeH="0" baseline="0" noProof="0" dirty="0" smtClean="0">
                <a:ln>
                  <a:noFill/>
                </a:ln>
                <a:solidFill>
                  <a:srgbClr val="2D875A"/>
                </a:solidFill>
                <a:effectLst/>
                <a:uLnTx/>
                <a:uFillTx/>
                <a:latin typeface="Arial" pitchFamily="34" charset="0"/>
                <a:ea typeface="+mn-ea"/>
                <a:cs typeface="Arial" pitchFamily="34" charset="0"/>
              </a:rPr>
              <a:t>Green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Updated COSO Framework</a:t>
            </a:r>
            <a:endParaRPr lang="en-US" sz="3200" dirty="0"/>
          </a:p>
        </p:txBody>
      </p:sp>
      <p:sp>
        <p:nvSpPr>
          <p:cNvPr id="3" name="Content Placeholder 2"/>
          <p:cNvSpPr>
            <a:spLocks noGrp="1"/>
          </p:cNvSpPr>
          <p:nvPr>
            <p:ph idx="1"/>
          </p:nvPr>
        </p:nvSpPr>
        <p:spPr>
          <a:xfrm>
            <a:off x="5615940" y="3540760"/>
            <a:ext cx="4442460" cy="1554480"/>
          </a:xfrm>
        </p:spPr>
        <p:txBody>
          <a:bodyPr/>
          <a:lstStyle/>
          <a:p>
            <a:pPr>
              <a:buNone/>
            </a:pPr>
            <a:endParaRPr lang="en-US" dirty="0" smtClean="0"/>
          </a:p>
          <a:p>
            <a:pPr algn="ctr">
              <a:buNone/>
            </a:pPr>
            <a:r>
              <a:rPr lang="en-US" b="1" dirty="0" smtClean="0"/>
              <a:t>Released</a:t>
            </a:r>
            <a:br>
              <a:rPr lang="en-US" b="1" dirty="0" smtClean="0"/>
            </a:br>
            <a:r>
              <a:rPr lang="en-US" b="1" dirty="0" smtClean="0"/>
              <a:t>May 14, 2013</a:t>
            </a:r>
            <a:endParaRPr lang="en-US" b="1" dirty="0"/>
          </a:p>
        </p:txBody>
      </p:sp>
      <p:pic>
        <p:nvPicPr>
          <p:cNvPr id="6" name="Picture 5" descr="Framework Cover.jpg"/>
          <p:cNvPicPr>
            <a:picLocks noChangeAspect="1"/>
          </p:cNvPicPr>
          <p:nvPr/>
        </p:nvPicPr>
        <p:blipFill>
          <a:blip r:embed="rId3" cstate="print"/>
          <a:stretch>
            <a:fillRect/>
          </a:stretch>
        </p:blipFill>
        <p:spPr>
          <a:xfrm>
            <a:off x="1912620" y="2362201"/>
            <a:ext cx="3550920" cy="4734560"/>
          </a:xfrm>
          <a:prstGeom prst="rect">
            <a:avLst/>
          </a:prstGeom>
          <a:ln>
            <a:solidFill>
              <a:srgbClr val="3C421A"/>
            </a:solidFill>
          </a:ln>
          <a:effectLst>
            <a:outerShdw blurRad="215900" dist="38100" dir="2700000" sx="103000" sy="103000" algn="tl" rotWithShape="0">
              <a:prstClr val="black">
                <a:alpha val="40000"/>
              </a:prstClr>
            </a:outerShdw>
          </a:effectLst>
        </p:spPr>
      </p:pic>
      <p:sp>
        <p:nvSpPr>
          <p:cNvPr id="9" name="Slide Number Placeholder 8"/>
          <p:cNvSpPr>
            <a:spLocks noGrp="1"/>
          </p:cNvSpPr>
          <p:nvPr>
            <p:ph type="sldNum" sz="quarter" idx="12"/>
          </p:nvPr>
        </p:nvSpPr>
        <p:spPr/>
        <p:txBody>
          <a:bodyPr/>
          <a:lstStyle/>
          <a:p>
            <a:r>
              <a:rPr lang="en-US" smtClean="0"/>
              <a:t>Page </a:t>
            </a:r>
            <a:fld id="{01E16EBA-0216-4FA1-BFEC-225E7939936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From COSO to Green Book: Harmonization</a:t>
            </a:r>
            <a:endParaRPr lang="en-US" sz="3200" dirty="0"/>
          </a:p>
        </p:txBody>
      </p:sp>
      <p:graphicFrame>
        <p:nvGraphicFramePr>
          <p:cNvPr id="5" name="Content Placeholder 4"/>
          <p:cNvGraphicFramePr>
            <a:graphicFrameLocks noGrp="1"/>
          </p:cNvGraphicFramePr>
          <p:nvPr>
            <p:ph idx="1"/>
          </p:nvPr>
        </p:nvGraphicFramePr>
        <p:xfrm>
          <a:off x="534353" y="2051050"/>
          <a:ext cx="8968740" cy="5318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Work in Process\VCA_Graphics\FY 15\FMA\987236 - Green Book\Final Slides\Slide 19-Cube Obj+Comp+Org.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478" r="21160"/>
          <a:stretch/>
        </p:blipFill>
        <p:spPr>
          <a:xfrm>
            <a:off x="6477000" y="4114799"/>
            <a:ext cx="2812774" cy="2872885"/>
          </a:xfrm>
        </p:spPr>
      </p:pic>
      <p:sp>
        <p:nvSpPr>
          <p:cNvPr id="2" name="Title 1"/>
          <p:cNvSpPr>
            <a:spLocks noGrp="1"/>
          </p:cNvSpPr>
          <p:nvPr>
            <p:ph type="title"/>
          </p:nvPr>
        </p:nvSpPr>
        <p:spPr/>
        <p:txBody>
          <a:bodyPr>
            <a:normAutofit/>
          </a:bodyPr>
          <a:lstStyle/>
          <a:p>
            <a:r>
              <a:rPr lang="en-US" sz="3200" dirty="0" smtClean="0"/>
              <a:t>Core Concepts of the Green Book</a:t>
            </a:r>
            <a:endParaRPr lang="en-US" sz="3200" dirty="0"/>
          </a:p>
        </p:txBody>
      </p:sp>
      <p:sp>
        <p:nvSpPr>
          <p:cNvPr id="6" name="Rectangle 3"/>
          <p:cNvSpPr txBox="1">
            <a:spLocks noChangeArrowheads="1"/>
          </p:cNvSpPr>
          <p:nvPr/>
        </p:nvSpPr>
        <p:spPr>
          <a:xfrm>
            <a:off x="321034" y="2438400"/>
            <a:ext cx="8968740" cy="5267960"/>
          </a:xfrm>
          <a:prstGeom prst="rect">
            <a:avLst/>
          </a:prstGeom>
        </p:spPr>
        <p:txBody>
          <a:bodyPr vert="horz" lIns="101870" tIns="50935" rIns="101870" bIns="50935" rtlCol="0">
            <a:normAutofit/>
          </a:bodyPr>
          <a:lstStyle/>
          <a:p>
            <a:pPr marL="382015" indent="-382015" defTabSz="1018705">
              <a:spcBef>
                <a:spcPts val="750"/>
              </a:spcBef>
              <a:buFont typeface="Arial" pitchFamily="34" charset="0"/>
              <a:buChar char="•"/>
              <a:defRPr/>
            </a:pPr>
            <a:r>
              <a:rPr lang="en-US" sz="2500" dirty="0" smtClean="0">
                <a:cs typeface="ＭＳ Ｐゴシック" charset="0"/>
              </a:rPr>
              <a:t>Relationship of Objectives and Components</a:t>
            </a:r>
          </a:p>
          <a:p>
            <a:pPr marL="914294" lvl="3" indent="-457146">
              <a:spcBef>
                <a:spcPts val="750"/>
              </a:spcBef>
              <a:buFont typeface="Arial" pitchFamily="34" charset="0"/>
              <a:buChar char="•"/>
            </a:pPr>
            <a:r>
              <a:rPr lang="en-US" sz="2500" dirty="0" smtClean="0"/>
              <a:t>Direct relationship between objectives (which are what an entity strives to achieve) and the components (which represent what is needed to achieve the objectives)</a:t>
            </a:r>
          </a:p>
          <a:p>
            <a:pPr marL="914294" lvl="3" indent="-457146">
              <a:spcBef>
                <a:spcPts val="750"/>
              </a:spcBef>
            </a:pPr>
            <a:endParaRPr lang="en-US" sz="2500" dirty="0" smtClean="0">
              <a:cs typeface="Arial" pitchFamily="34" charset="0"/>
            </a:endParaRPr>
          </a:p>
          <a:p>
            <a:pPr marL="382015" indent="-382015" defTabSz="1018705">
              <a:spcBef>
                <a:spcPts val="750"/>
              </a:spcBef>
              <a:buFont typeface="Arial" pitchFamily="34" charset="0"/>
              <a:buChar char="•"/>
              <a:defRPr/>
            </a:pPr>
            <a:r>
              <a:rPr lang="en-US" sz="2500" dirty="0" smtClean="0"/>
              <a:t>The Internal Control Cube depicts the </a:t>
            </a:r>
          </a:p>
          <a:p>
            <a:pPr defTabSz="1018705">
              <a:spcBef>
                <a:spcPts val="750"/>
              </a:spcBef>
              <a:defRPr/>
            </a:pPr>
            <a:r>
              <a:rPr lang="en-US" sz="2500" dirty="0" smtClean="0"/>
              <a:t>    relationship of:</a:t>
            </a:r>
          </a:p>
          <a:p>
            <a:pPr marL="827698" lvl="1" indent="-318346" defTabSz="1018705">
              <a:spcBef>
                <a:spcPts val="750"/>
              </a:spcBef>
              <a:buFont typeface="Arial" pitchFamily="34" charset="0"/>
              <a:buChar char="•"/>
              <a:defRPr/>
            </a:pPr>
            <a:r>
              <a:rPr lang="en-US" sz="2500" dirty="0" smtClean="0"/>
              <a:t>	Three objectives: columns</a:t>
            </a:r>
          </a:p>
          <a:p>
            <a:pPr marL="827698" lvl="1" indent="-318346" defTabSz="1018705">
              <a:spcBef>
                <a:spcPts val="750"/>
              </a:spcBef>
              <a:buFont typeface="Arial" pitchFamily="34" charset="0"/>
              <a:buChar char="•"/>
              <a:defRPr/>
            </a:pPr>
            <a:r>
              <a:rPr lang="en-US" sz="2500" dirty="0" smtClean="0"/>
              <a:t>	Five components: rows</a:t>
            </a:r>
          </a:p>
          <a:p>
            <a:pPr marL="827698" lvl="1" indent="-318346" defTabSz="1018705">
              <a:spcBef>
                <a:spcPts val="750"/>
              </a:spcBef>
              <a:buFont typeface="Arial" pitchFamily="34" charset="0"/>
              <a:buChar char="•"/>
              <a:defRPr/>
            </a:pPr>
            <a:r>
              <a:rPr lang="en-US" sz="2500" dirty="0" smtClean="0"/>
              <a:t>	Organizational structure: third dimension</a:t>
            </a:r>
            <a:endParaRPr lang="en-US" sz="1800" dirty="0" smtClean="0">
              <a:latin typeface="Arial" pitchFamily="34" charset="0"/>
              <a:cs typeface="Arial" pitchFamily="34" charset="0"/>
            </a:endParaRPr>
          </a:p>
          <a:p>
            <a:pPr marL="382015" indent="-382015" defTabSz="1018705">
              <a:lnSpc>
                <a:spcPct val="75000"/>
              </a:lnSpc>
              <a:spcBef>
                <a:spcPts val="750"/>
              </a:spcBef>
              <a:defRPr/>
            </a:pPr>
            <a:endParaRPr lang="en-US" sz="1800" dirty="0" smtClean="0">
              <a:latin typeface="Arial" pitchFamily="34" charset="0"/>
              <a:cs typeface="Arial" pitchFamily="34" charset="0"/>
            </a:endParaRPr>
          </a:p>
          <a:p>
            <a:pPr marL="827698" lvl="1" indent="-318346" defTabSz="1018705">
              <a:lnSpc>
                <a:spcPct val="75000"/>
              </a:lnSpc>
              <a:spcBef>
                <a:spcPts val="750"/>
              </a:spcBef>
              <a:buFont typeface="Arial" pitchFamily="34" charset="0"/>
              <a:buChar char="•"/>
              <a:defRPr/>
            </a:pPr>
            <a:endParaRPr lang="en-US" sz="1800" b="1" dirty="0" smtClean="0">
              <a:latin typeface="Arial" pitchFamily="34" charset="0"/>
              <a:cs typeface="Arial" pitchFamily="34" charset="0"/>
            </a:endParaRPr>
          </a:p>
          <a:p>
            <a:pPr marL="382015" indent="-382015" defTabSz="1018705">
              <a:lnSpc>
                <a:spcPct val="75000"/>
              </a:lnSpc>
              <a:spcBef>
                <a:spcPts val="750"/>
              </a:spcBef>
              <a:defRPr/>
            </a:pPr>
            <a:endParaRPr lang="en-US" sz="2500" b="1" dirty="0" smtClean="0">
              <a:latin typeface="Arial" pitchFamily="34" charset="0"/>
              <a:cs typeface="Arial" pitchFamily="34" charset="0"/>
            </a:endParaRPr>
          </a:p>
          <a:p>
            <a:pPr marL="382015" indent="-382015" defTabSz="1018705">
              <a:lnSpc>
                <a:spcPct val="75000"/>
              </a:lnSpc>
              <a:spcBef>
                <a:spcPts val="750"/>
              </a:spcBef>
              <a:defRPr/>
            </a:pPr>
            <a:endParaRPr lang="en-US" sz="2500" dirty="0" smtClean="0">
              <a:latin typeface="Arial" pitchFamily="34" charset="0"/>
              <a:cs typeface="Arial" pitchFamily="34" charset="0"/>
            </a:endParaRPr>
          </a:p>
          <a:p>
            <a:pPr marL="382015" indent="-382015" defTabSz="1018705">
              <a:lnSpc>
                <a:spcPct val="75000"/>
              </a:lnSpc>
              <a:spcBef>
                <a:spcPts val="750"/>
              </a:spcBef>
              <a:defRPr/>
            </a:pPr>
            <a:endParaRPr lang="en-US" sz="2500" dirty="0" smtClean="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r>
              <a:rPr lang="en-US" smtClean="0"/>
              <a:t>Page </a:t>
            </a:r>
            <a:fld id="{01E16EBA-0216-4FA1-BFEC-225E79399361}" type="slidenum">
              <a:rPr lang="en-US" smtClean="0"/>
              <a:pPr/>
              <a:t>12</a:t>
            </a:fld>
            <a:endParaRPr lang="en-US" dirty="0"/>
          </a:p>
        </p:txBody>
      </p:sp>
      <p:sp>
        <p:nvSpPr>
          <p:cNvPr id="3" name="Rectangle 2"/>
          <p:cNvSpPr/>
          <p:nvPr/>
        </p:nvSpPr>
        <p:spPr>
          <a:xfrm>
            <a:off x="8382000" y="6781800"/>
            <a:ext cx="1295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smtClean="0">
                <a:solidFill>
                  <a:srgbClr val="000000"/>
                </a:solidFill>
              </a:rPr>
              <a:t>Source: COSO, GAO</a:t>
            </a:r>
            <a:endParaRPr lang="en-US" sz="800" dirty="0">
              <a:solidFill>
                <a:srgbClr val="000000"/>
              </a:solidFill>
            </a:endParaRPr>
          </a:p>
        </p:txBody>
      </p:sp>
    </p:spTree>
    <p:extLst>
      <p:ext uri="{BB962C8B-B14F-4D97-AF65-F5344CB8AC3E}">
        <p14:creationId xmlns:p14="http://schemas.microsoft.com/office/powerpoint/2010/main" val="2366546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Revised Green Book: Standards for </a:t>
            </a:r>
            <a:br>
              <a:rPr lang="en-US" sz="3200" dirty="0" smtClean="0"/>
            </a:br>
            <a:r>
              <a:rPr lang="en-US" sz="3200" dirty="0" smtClean="0"/>
              <a:t>Internal Control in the Federal Government</a:t>
            </a:r>
            <a:endParaRPr lang="en-US" sz="3200" dirty="0"/>
          </a:p>
        </p:txBody>
      </p:sp>
      <p:sp>
        <p:nvSpPr>
          <p:cNvPr id="15" name="Slide Number Placeholder 14"/>
          <p:cNvSpPr>
            <a:spLocks noGrp="1"/>
          </p:cNvSpPr>
          <p:nvPr>
            <p:ph type="sldNum" sz="quarter" idx="12"/>
          </p:nvPr>
        </p:nvSpPr>
        <p:spPr/>
        <p:txBody>
          <a:bodyPr/>
          <a:lstStyle/>
          <a:p>
            <a:pPr>
              <a:defRPr/>
            </a:pPr>
            <a:r>
              <a:rPr lang="en-US" smtClean="0"/>
              <a:t>Page </a:t>
            </a:r>
            <a:fld id="{E55767D1-79AD-475D-8577-083A5C2D6AA0}" type="slidenum">
              <a:rPr lang="en-US" smtClean="0"/>
              <a:pPr>
                <a:defRPr/>
              </a:pPr>
              <a:t>13</a:t>
            </a:fld>
            <a:endParaRPr lang="en-US" dirty="0"/>
          </a:p>
        </p:txBody>
      </p:sp>
      <p:grpSp>
        <p:nvGrpSpPr>
          <p:cNvPr id="2" name="Group 29"/>
          <p:cNvGrpSpPr/>
          <p:nvPr/>
        </p:nvGrpSpPr>
        <p:grpSpPr>
          <a:xfrm>
            <a:off x="586740" y="3281680"/>
            <a:ext cx="4107180" cy="2331720"/>
            <a:chOff x="2286001" y="2514600"/>
            <a:chExt cx="4267200" cy="2070480"/>
          </a:xfrm>
        </p:grpSpPr>
        <p:grpSp>
          <p:nvGrpSpPr>
            <p:cNvPr id="3" name="Group 5"/>
            <p:cNvGrpSpPr/>
            <p:nvPr/>
          </p:nvGrpSpPr>
          <p:grpSpPr>
            <a:xfrm>
              <a:off x="2286001" y="2514600"/>
              <a:ext cx="4267200" cy="1003680"/>
              <a:chOff x="307181" y="1578105"/>
              <a:chExt cx="4300537" cy="1003680"/>
            </a:xfrm>
          </p:grpSpPr>
          <p:sp>
            <p:nvSpPr>
              <p:cNvPr id="35" name="Rounded Rectangle 34"/>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3800" dirty="0" smtClean="0"/>
                  <a:t>Overview</a:t>
                </a:r>
                <a:endParaRPr lang="en-US" sz="3800" dirty="0"/>
              </a:p>
            </p:txBody>
          </p:sp>
        </p:grpSp>
        <p:grpSp>
          <p:nvGrpSpPr>
            <p:cNvPr id="5" name="Group 17"/>
            <p:cNvGrpSpPr/>
            <p:nvPr/>
          </p:nvGrpSpPr>
          <p:grpSpPr>
            <a:xfrm>
              <a:off x="2286001" y="3581400"/>
              <a:ext cx="4267200" cy="1003680"/>
              <a:chOff x="307181" y="1578105"/>
              <a:chExt cx="4300537" cy="1003680"/>
            </a:xfrm>
          </p:grpSpPr>
          <p:sp>
            <p:nvSpPr>
              <p:cNvPr id="33" name="Rounded Rectangle 32"/>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3800" dirty="0" smtClean="0"/>
                  <a:t>Components</a:t>
                </a:r>
                <a:endParaRPr lang="en-US" sz="3800" dirty="0"/>
              </a:p>
            </p:txBody>
          </p:sp>
        </p:grpSp>
      </p:grpSp>
      <p:pic>
        <p:nvPicPr>
          <p:cNvPr id="13" name="Picture 2" descr="U:\Work in Process\VCA_Graphics\FY 13\FMA\987236 - Green Book\GreenBookCover-DS.tif"/>
          <p:cNvPicPr>
            <a:picLocks noChangeAspect="1" noChangeArrowheads="1"/>
          </p:cNvPicPr>
          <p:nvPr/>
        </p:nvPicPr>
        <p:blipFill>
          <a:blip r:embed="rId3" cstate="print"/>
          <a:srcRect/>
          <a:stretch>
            <a:fillRect/>
          </a:stretch>
        </p:blipFill>
        <p:spPr bwMode="auto">
          <a:xfrm>
            <a:off x="6083132" y="2418080"/>
            <a:ext cx="3556168" cy="4598670"/>
          </a:xfrm>
          <a:prstGeom prst="rect">
            <a:avLst/>
          </a:prstGeom>
          <a:noFill/>
        </p:spPr>
      </p:pic>
      <p:pic>
        <p:nvPicPr>
          <p:cNvPr id="16" name="Picture 15" descr="JK#386-047 d14704G Proof.jpg"/>
          <p:cNvPicPr>
            <a:picLocks noChangeAspect="1"/>
          </p:cNvPicPr>
          <p:nvPr/>
        </p:nvPicPr>
        <p:blipFill>
          <a:blip r:embed="rId4" cstate="print"/>
          <a:stretch>
            <a:fillRect/>
          </a:stretch>
        </p:blipFill>
        <p:spPr>
          <a:xfrm>
            <a:off x="6202680" y="2514599"/>
            <a:ext cx="3101340" cy="4135121"/>
          </a:xfrm>
          <a:prstGeom prst="rect">
            <a:avLst/>
          </a:prstGeom>
        </p:spPr>
      </p:pic>
      <p:sp>
        <p:nvSpPr>
          <p:cNvPr id="19" name="Right Arrow 18"/>
          <p:cNvSpPr/>
          <p:nvPr/>
        </p:nvSpPr>
        <p:spPr bwMode="auto">
          <a:xfrm>
            <a:off x="4876800" y="2438400"/>
            <a:ext cx="1143000" cy="396240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pPr eaLnBrk="1" hangingPunct="1"/>
            <a:r>
              <a:rPr lang="en-US" altLang="en-US" sz="3200" dirty="0" smtClean="0">
                <a:latin typeface="Arial" charset="0"/>
                <a:cs typeface="Arial" charset="0"/>
              </a:rPr>
              <a:t>1999 Green Book &amp; 2014 Green Book</a:t>
            </a:r>
          </a:p>
        </p:txBody>
      </p:sp>
      <p:sp>
        <p:nvSpPr>
          <p:cNvPr id="3" name="Content Placeholder 2"/>
          <p:cNvSpPr>
            <a:spLocks noGrp="1"/>
          </p:cNvSpPr>
          <p:nvPr>
            <p:ph idx="1"/>
          </p:nvPr>
        </p:nvSpPr>
        <p:spPr>
          <a:xfrm>
            <a:off x="328613" y="2378075"/>
            <a:ext cx="6148387" cy="4791075"/>
          </a:xfrm>
        </p:spPr>
        <p:txBody>
          <a:bodyPr rtlCol="0">
            <a:normAutofit fontScale="32500" lnSpcReduction="20000"/>
          </a:bodyPr>
          <a:lstStyle/>
          <a:p>
            <a:pPr marL="372497" indent="-372497" defTabSz="993323" eaLnBrk="1" hangingPunct="1">
              <a:lnSpc>
                <a:spcPct val="110000"/>
              </a:lnSpc>
              <a:spcBef>
                <a:spcPts val="732"/>
              </a:spcBef>
              <a:buFont typeface="Wingdings" pitchFamily="2" charset="2"/>
              <a:buChar char="§"/>
              <a:defRPr/>
            </a:pPr>
            <a:r>
              <a:rPr sz="8800" dirty="0"/>
              <a:t>All requirements from the 1999 Green Book have been incorporated in the 2014 revision.</a:t>
            </a:r>
          </a:p>
          <a:p>
            <a:pPr marL="372497" indent="-372497" defTabSz="993323" eaLnBrk="1" hangingPunct="1">
              <a:lnSpc>
                <a:spcPct val="110000"/>
              </a:lnSpc>
              <a:spcBef>
                <a:spcPts val="732"/>
              </a:spcBef>
              <a:buFont typeface="Wingdings" pitchFamily="2" charset="2"/>
              <a:buChar char="§"/>
              <a:defRPr/>
            </a:pPr>
            <a:endParaRPr sz="8800" dirty="0"/>
          </a:p>
          <a:p>
            <a:pPr marL="372497" indent="-372497" defTabSz="993323" eaLnBrk="1" hangingPunct="1">
              <a:lnSpc>
                <a:spcPct val="110000"/>
              </a:lnSpc>
              <a:spcBef>
                <a:spcPts val="732"/>
              </a:spcBef>
              <a:buFont typeface="Wingdings" pitchFamily="2" charset="2"/>
              <a:buChar char="§"/>
              <a:defRPr/>
            </a:pPr>
            <a:r>
              <a:rPr sz="8800" dirty="0"/>
              <a:t>The 2014 revision provides more detail of the requirements to help management better understand and implement the standards.</a:t>
            </a:r>
          </a:p>
          <a:p>
            <a:pPr marL="372497" indent="-372497" defTabSz="993323" eaLnBrk="1" hangingPunct="1">
              <a:lnSpc>
                <a:spcPct val="110000"/>
              </a:lnSpc>
              <a:spcBef>
                <a:spcPts val="732"/>
              </a:spcBef>
              <a:buFont typeface="Wingdings" pitchFamily="2" charset="2"/>
              <a:buChar char="§"/>
              <a:defRPr/>
            </a:pPr>
            <a:endParaRPr sz="8800" dirty="0"/>
          </a:p>
          <a:p>
            <a:pPr marL="372497" indent="-372497" defTabSz="993323" eaLnBrk="1" hangingPunct="1">
              <a:lnSpc>
                <a:spcPct val="90000"/>
              </a:lnSpc>
              <a:spcBef>
                <a:spcPts val="732"/>
              </a:spcBef>
              <a:buFont typeface="Wingdings" pitchFamily="2" charset="2"/>
              <a:buChar char="§"/>
              <a:defRPr/>
            </a:pPr>
            <a:endParaRPr sz="5500" dirty="0"/>
          </a:p>
          <a:p>
            <a:pPr marL="372497" indent="-372497" defTabSz="993323" eaLnBrk="1" hangingPunct="1">
              <a:lnSpc>
                <a:spcPct val="90000"/>
              </a:lnSpc>
              <a:spcBef>
                <a:spcPts val="732"/>
              </a:spcBef>
              <a:buFont typeface="Wingdings" pitchFamily="2" charset="2"/>
              <a:buChar char="§"/>
              <a:defRPr/>
            </a:pPr>
            <a:endParaRPr dirty="0"/>
          </a:p>
          <a:p>
            <a:pPr marL="372497" indent="-372497" defTabSz="993323" eaLnBrk="1" hangingPunct="1">
              <a:spcBef>
                <a:spcPts val="732"/>
              </a:spcBef>
              <a:buFont typeface="Arial" pitchFamily="34" charset="0"/>
              <a:buChar char="•"/>
              <a:defRPr/>
            </a:pPr>
            <a:endParaRPr dirty="0"/>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EE9BBD7A-9FEF-4564-AE91-3C21DE54485E}" type="slidenum">
              <a:rPr lang="en-US" altLang="en-US" smtClean="0">
                <a:latin typeface="Arial" charset="0"/>
                <a:cs typeface="Arial" charset="0"/>
              </a:rPr>
              <a:pPr defTabSz="992188" fontAlgn="base">
                <a:spcBef>
                  <a:spcPct val="0"/>
                </a:spcBef>
                <a:spcAft>
                  <a:spcPct val="0"/>
                </a:spcAft>
              </a:pPr>
              <a:t>14</a:t>
            </a:fld>
            <a:endParaRPr lang="en-US" altLang="en-US" smtClean="0">
              <a:latin typeface="Arial" charset="0"/>
              <a:cs typeface="Arial" charset="0"/>
            </a:endParaRPr>
          </a:p>
        </p:txBody>
      </p:sp>
      <p:pic>
        <p:nvPicPr>
          <p:cNvPr id="53253" name="Picture 2" descr="U:\Work in Process\VCA_Graphics\FY 15\FMA\987236 - Green Book\Final Slides\Slide 01-Green Book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2371725"/>
            <a:ext cx="35925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96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Revised Green Book: Overview</a:t>
            </a:r>
            <a:endParaRPr lang="en-US" sz="3200" dirty="0"/>
          </a:p>
        </p:txBody>
      </p:sp>
      <p:sp>
        <p:nvSpPr>
          <p:cNvPr id="38" name="Content Placeholder 2"/>
          <p:cNvSpPr>
            <a:spLocks noGrp="1"/>
          </p:cNvSpPr>
          <p:nvPr>
            <p:ph idx="1"/>
          </p:nvPr>
        </p:nvSpPr>
        <p:spPr/>
        <p:txBody>
          <a:bodyPr/>
          <a:lstStyle/>
          <a:p>
            <a:pPr>
              <a:lnSpc>
                <a:spcPct val="150000"/>
              </a:lnSpc>
            </a:pPr>
            <a:r>
              <a:rPr lang="en-US" dirty="0" smtClean="0"/>
              <a:t>Explains fundamental concepts of internal control</a:t>
            </a:r>
          </a:p>
          <a:p>
            <a:pPr>
              <a:lnSpc>
                <a:spcPct val="150000"/>
              </a:lnSpc>
            </a:pPr>
            <a:r>
              <a:rPr lang="en-US" dirty="0" smtClean="0"/>
              <a:t>Addresses how components, principles, and attributes relate to an entity’s objectives</a:t>
            </a:r>
          </a:p>
          <a:p>
            <a:pPr>
              <a:lnSpc>
                <a:spcPct val="150000"/>
              </a:lnSpc>
            </a:pPr>
            <a:r>
              <a:rPr lang="en-US" dirty="0" smtClean="0"/>
              <a:t>Discusses management evaluation of internal control</a:t>
            </a:r>
          </a:p>
          <a:p>
            <a:pPr>
              <a:lnSpc>
                <a:spcPct val="150000"/>
              </a:lnSpc>
            </a:pPr>
            <a:r>
              <a:rPr lang="en-US" dirty="0" smtClean="0"/>
              <a:t>Discusses additional considerations</a:t>
            </a:r>
          </a:p>
          <a:p>
            <a:endParaRPr lang="en-US" dirty="0" smtClean="0"/>
          </a:p>
          <a:p>
            <a:pPr>
              <a:buNone/>
            </a:pPr>
            <a:endParaRPr lang="en-US" dirty="0"/>
          </a:p>
        </p:txBody>
      </p:sp>
      <p:grpSp>
        <p:nvGrpSpPr>
          <p:cNvPr id="3" name="Group 18"/>
          <p:cNvGrpSpPr/>
          <p:nvPr/>
        </p:nvGrpSpPr>
        <p:grpSpPr>
          <a:xfrm>
            <a:off x="8130540" y="2402481"/>
            <a:ext cx="1623060" cy="797919"/>
            <a:chOff x="2514600" y="2286000"/>
            <a:chExt cx="4300537" cy="2070481"/>
          </a:xfrm>
        </p:grpSpPr>
        <p:grpSp>
          <p:nvGrpSpPr>
            <p:cNvPr id="4" name="Group 5"/>
            <p:cNvGrpSpPr/>
            <p:nvPr/>
          </p:nvGrpSpPr>
          <p:grpSpPr>
            <a:xfrm>
              <a:off x="2514600" y="2286000"/>
              <a:ext cx="4300537" cy="1003680"/>
              <a:chOff x="307181" y="1578105"/>
              <a:chExt cx="4300537" cy="1003680"/>
            </a:xfrm>
          </p:grpSpPr>
          <p:sp>
            <p:nvSpPr>
              <p:cNvPr id="24" name="Rounded Rectangle 23"/>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5" name="Group 17"/>
            <p:cNvGrpSpPr/>
            <p:nvPr/>
          </p:nvGrpSpPr>
          <p:grpSpPr>
            <a:xfrm>
              <a:off x="2514600" y="3352801"/>
              <a:ext cx="4300537" cy="1003680"/>
              <a:chOff x="307181" y="1578105"/>
              <a:chExt cx="4300537" cy="1003680"/>
            </a:xfrm>
          </p:grpSpPr>
          <p:sp>
            <p:nvSpPr>
              <p:cNvPr id="22" name="Rounded Rectangle 21"/>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
        <p:nvSpPr>
          <p:cNvPr id="13" name="Slide Number Placeholder 12"/>
          <p:cNvSpPr>
            <a:spLocks noGrp="1"/>
          </p:cNvSpPr>
          <p:nvPr>
            <p:ph type="sldNum" sz="quarter" idx="12"/>
          </p:nvPr>
        </p:nvSpPr>
        <p:spPr/>
        <p:txBody>
          <a:bodyPr/>
          <a:lstStyle/>
          <a:p>
            <a:r>
              <a:rPr lang="en-US" smtClean="0"/>
              <a:t>Page </a:t>
            </a:r>
            <a:fld id="{01E16EBA-0216-4FA1-BFEC-225E79399361}"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Fundamental Concepts</a:t>
            </a:r>
            <a:endParaRPr lang="en-US" sz="3200" dirty="0"/>
          </a:p>
        </p:txBody>
      </p:sp>
      <p:sp>
        <p:nvSpPr>
          <p:cNvPr id="3" name="Content Placeholder 2"/>
          <p:cNvSpPr>
            <a:spLocks noGrp="1"/>
          </p:cNvSpPr>
          <p:nvPr>
            <p:ph idx="1"/>
          </p:nvPr>
        </p:nvSpPr>
        <p:spPr>
          <a:xfrm>
            <a:off x="329184" y="2371344"/>
            <a:ext cx="9372600" cy="4791456"/>
          </a:xfrm>
        </p:spPr>
        <p:txBody>
          <a:bodyPr>
            <a:normAutofit/>
          </a:bodyPr>
          <a:lstStyle/>
          <a:p>
            <a:r>
              <a:rPr lang="en-US" dirty="0"/>
              <a:t>What is internal control in Green Book?</a:t>
            </a:r>
          </a:p>
          <a:p>
            <a:pPr lvl="1"/>
            <a:r>
              <a:rPr lang="en-US" dirty="0" smtClean="0"/>
              <a:t>Internal control is a process effected by an entity’s oversight body, management, and other personnel that provides reasonable assurance that the objectives of an entity will be achieved (Para. OV1.01).</a:t>
            </a:r>
            <a:endParaRPr lang="en-US" dirty="0"/>
          </a:p>
          <a:p>
            <a:pPr lvl="1">
              <a:buNone/>
            </a:pPr>
            <a:endParaRPr lang="en-CA" dirty="0"/>
          </a:p>
          <a:p>
            <a:pPr>
              <a:lnSpc>
                <a:spcPct val="150000"/>
              </a:lnSpc>
            </a:pPr>
            <a:r>
              <a:rPr lang="en-CA" dirty="0"/>
              <a:t>What is an internal control system in Green Book?</a:t>
            </a:r>
          </a:p>
          <a:p>
            <a:pPr lvl="1"/>
            <a:r>
              <a:rPr lang="en-US" dirty="0" smtClean="0"/>
              <a:t>An internal control system is a continuous built-in component of operations, effected by people, that provides reasonable assurance, not absolute assurance, that an entity’s objectives will be achieved (Para. OV1.04).</a:t>
            </a:r>
            <a:endParaRPr lang="en-US" dirty="0"/>
          </a:p>
        </p:txBody>
      </p:sp>
      <p:sp>
        <p:nvSpPr>
          <p:cNvPr id="8" name="Slide Number Placeholder 7"/>
          <p:cNvSpPr>
            <a:spLocks noGrp="1"/>
          </p:cNvSpPr>
          <p:nvPr>
            <p:ph type="sldNum" sz="quarter" idx="12"/>
          </p:nvPr>
        </p:nvSpPr>
        <p:spPr/>
        <p:txBody>
          <a:bodyPr/>
          <a:lstStyle/>
          <a:p>
            <a:r>
              <a:rPr lang="en-US" smtClean="0"/>
              <a:t>Page </a:t>
            </a:r>
            <a:fld id="{01E16EBA-0216-4FA1-BFEC-225E79399361}"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Fundamental Concepts (cont.)</a:t>
            </a:r>
            <a:endParaRPr lang="en-US" sz="3200" dirty="0"/>
          </a:p>
        </p:txBody>
      </p:sp>
      <p:sp>
        <p:nvSpPr>
          <p:cNvPr id="3" name="Content Placeholder 2"/>
          <p:cNvSpPr>
            <a:spLocks noGrp="1"/>
          </p:cNvSpPr>
          <p:nvPr>
            <p:ph idx="1"/>
          </p:nvPr>
        </p:nvSpPr>
        <p:spPr/>
        <p:txBody>
          <a:bodyPr/>
          <a:lstStyle/>
          <a:p>
            <a:pPr>
              <a:buNone/>
            </a:pPr>
            <a:r>
              <a:rPr lang="en-US" dirty="0"/>
              <a:t>Put simply, internal control is a process to help entities achieve objectives.</a:t>
            </a:r>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17</a:t>
            </a:fld>
            <a:endParaRPr lang="en-US" dirty="0"/>
          </a:p>
        </p:txBody>
      </p:sp>
      <p:pic>
        <p:nvPicPr>
          <p:cNvPr id="5" name="Picture 4" descr="C:\Documents and Settings\KellyJM\Desktop\Green Book Graphics July\Items\Objectives Graphic2.tif"/>
          <p:cNvPicPr/>
          <p:nvPr/>
        </p:nvPicPr>
        <p:blipFill>
          <a:blip r:embed="rId2" cstate="print"/>
          <a:srcRect/>
          <a:stretch>
            <a:fillRect/>
          </a:stretch>
        </p:blipFill>
        <p:spPr bwMode="auto">
          <a:xfrm>
            <a:off x="1219200" y="3657600"/>
            <a:ext cx="7620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Fundamental Concepts (cont.)</a:t>
            </a:r>
          </a:p>
        </p:txBody>
      </p:sp>
      <p:sp>
        <p:nvSpPr>
          <p:cNvPr id="26628" name="Rectangle 3"/>
          <p:cNvSpPr>
            <a:spLocks noGrp="1" noChangeArrowheads="1"/>
          </p:cNvSpPr>
          <p:nvPr>
            <p:ph idx="1"/>
          </p:nvPr>
        </p:nvSpPr>
        <p:spPr/>
        <p:txBody>
          <a:bodyPr rtlCol="0">
            <a:normAutofit/>
          </a:bodyPr>
          <a:lstStyle/>
          <a:p>
            <a:pPr marL="0" lvl="1" indent="0" defTabSz="993323" eaLnBrk="1" hangingPunct="1">
              <a:lnSpc>
                <a:spcPct val="90000"/>
              </a:lnSpc>
              <a:spcBef>
                <a:spcPts val="0"/>
              </a:spcBef>
              <a:buFont typeface="Arial" pitchFamily="34" charset="0"/>
              <a:buNone/>
              <a:defRPr/>
            </a:pPr>
            <a:r>
              <a:rPr lang="en-CA"/>
              <a:t>Management groups objectives into one or more of the following three categories (Para. OV2.18):</a:t>
            </a:r>
          </a:p>
          <a:p>
            <a:pPr marL="0" lvl="1" indent="0" defTabSz="993323" eaLnBrk="1" hangingPunct="1">
              <a:lnSpc>
                <a:spcPct val="90000"/>
              </a:lnSpc>
              <a:spcBef>
                <a:spcPts val="0"/>
              </a:spcBef>
              <a:buFont typeface="Arial" pitchFamily="34" charset="0"/>
              <a:buNone/>
              <a:defRPr/>
            </a:pPr>
            <a:endParaRPr lang="en-CA"/>
          </a:p>
          <a:p>
            <a:pPr marL="807076" lvl="1" indent="-310413" defTabSz="993323" eaLnBrk="1" hangingPunct="1">
              <a:lnSpc>
                <a:spcPct val="90000"/>
              </a:lnSpc>
              <a:spcBef>
                <a:spcPts val="732"/>
              </a:spcBef>
              <a:buFont typeface="Wingdings" pitchFamily="2" charset="2"/>
              <a:buChar char="§"/>
              <a:defRPr/>
            </a:pPr>
            <a:r>
              <a:rPr b="1"/>
              <a:t>Operations</a:t>
            </a:r>
            <a:r>
              <a:rPr/>
              <a:t> - Effectiveness and efficiency of operations</a:t>
            </a:r>
            <a:r>
              <a:rPr lang="en-CA"/>
              <a:t> (Para. OV2.19)</a:t>
            </a:r>
            <a:endParaRPr/>
          </a:p>
          <a:p>
            <a:pPr marL="807076" lvl="1" indent="-310413" defTabSz="993323" eaLnBrk="1" hangingPunct="1">
              <a:lnSpc>
                <a:spcPct val="90000"/>
              </a:lnSpc>
              <a:spcBef>
                <a:spcPts val="732"/>
              </a:spcBef>
              <a:buFont typeface="Wingdings" pitchFamily="2" charset="2"/>
              <a:buChar char="§"/>
              <a:defRPr/>
            </a:pPr>
            <a:r>
              <a:rPr b="1"/>
              <a:t>Reporting </a:t>
            </a:r>
            <a:r>
              <a:rPr/>
              <a:t>- Reliability of reporting for internal and external use </a:t>
            </a:r>
            <a:r>
              <a:rPr lang="en-CA"/>
              <a:t>(Para. OV2.21)</a:t>
            </a:r>
            <a:endParaRPr/>
          </a:p>
          <a:p>
            <a:pPr marL="807076" lvl="1" indent="-310413" defTabSz="993323" eaLnBrk="1" hangingPunct="1">
              <a:lnSpc>
                <a:spcPct val="90000"/>
              </a:lnSpc>
              <a:spcBef>
                <a:spcPts val="732"/>
              </a:spcBef>
              <a:buFont typeface="Wingdings" pitchFamily="2" charset="2"/>
              <a:buChar char="§"/>
              <a:defRPr/>
            </a:pPr>
            <a:r>
              <a:rPr b="1"/>
              <a:t>Compliance </a:t>
            </a:r>
            <a:r>
              <a:rPr/>
              <a:t>- Compliance with applicable laws and regulations </a:t>
            </a:r>
            <a:r>
              <a:rPr lang="en-CA"/>
              <a:t>(Para. OV2.22)</a:t>
            </a:r>
          </a:p>
          <a:p>
            <a:pPr marL="0" lvl="1" indent="0" defTabSz="993323" eaLnBrk="1" hangingPunct="1">
              <a:spcBef>
                <a:spcPts val="0"/>
              </a:spcBef>
              <a:buFont typeface="Arial" pitchFamily="34" charset="0"/>
              <a:buNone/>
              <a:defRPr/>
            </a:pPr>
            <a:endParaRPr lang="en-CA" b="1"/>
          </a:p>
          <a:p>
            <a:pPr marL="0" lvl="1" indent="0" defTabSz="993323" eaLnBrk="1" hangingPunct="1">
              <a:spcBef>
                <a:spcPts val="0"/>
              </a:spcBef>
              <a:buFont typeface="Arial" pitchFamily="34" charset="0"/>
              <a:buNone/>
              <a:defRPr/>
            </a:pPr>
            <a:endParaRPr lang="en-CA" b="1"/>
          </a:p>
          <a:p>
            <a:pPr marL="0" lvl="1" indent="0" defTabSz="993323" eaLnBrk="1" hangingPunct="1">
              <a:spcBef>
                <a:spcPts val="0"/>
              </a:spcBef>
              <a:buFont typeface="Arial" pitchFamily="34" charset="0"/>
              <a:buNone/>
              <a:defRPr/>
            </a:pPr>
            <a:endParaRPr lang="en-CA" b="1"/>
          </a:p>
          <a:p>
            <a:pPr marL="807076" lvl="1" indent="-310413" defTabSz="993323" eaLnBrk="1" hangingPunct="1">
              <a:spcBef>
                <a:spcPts val="732"/>
              </a:spcBef>
              <a:buFont typeface="Arial" pitchFamily="34" charset="0"/>
              <a:buNone/>
              <a:defRPr/>
            </a:pPr>
            <a:endParaRPr lang="en-CA"/>
          </a:p>
          <a:p>
            <a:pPr marL="807076" lvl="1" indent="-310413" defTabSz="993323" eaLnBrk="1" hangingPunct="1">
              <a:spcBef>
                <a:spcPts val="732"/>
              </a:spcBef>
              <a:buFont typeface="Arial" pitchFamily="34" charset="0"/>
              <a:buNone/>
              <a:defRPr/>
            </a:pPr>
            <a:endParaRPr lang="en-CA"/>
          </a:p>
          <a:p>
            <a:pPr marL="807076" lvl="1" indent="-310413" defTabSz="993323" eaLnBrk="1" hangingPunct="1">
              <a:spcBef>
                <a:spcPts val="732"/>
              </a:spcBef>
              <a:buFont typeface="Arial" pitchFamily="34" charset="0"/>
              <a:buChar char="•"/>
              <a:defRPr/>
            </a:pPr>
            <a:endParaRPr lang="en-CA" sz="2000"/>
          </a:p>
          <a:p>
            <a:pPr marL="807076" lvl="1" indent="-310413" defTabSz="993323" eaLnBrk="1" hangingPunct="1">
              <a:spcBef>
                <a:spcPts val="732"/>
              </a:spcBef>
              <a:buFont typeface="Arial" pitchFamily="34" charset="0"/>
              <a:buChar char="•"/>
              <a:defRPr/>
            </a:pPr>
            <a:endParaRPr sz="2000"/>
          </a:p>
        </p:txBody>
      </p:sp>
      <p:sp>
        <p:nvSpPr>
          <p:cNvPr id="573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27643CD7-74E1-4FE2-97B1-2CDC0C9F1917}" type="slidenum">
              <a:rPr lang="en-US" altLang="en-US" smtClean="0">
                <a:latin typeface="Arial" charset="0"/>
                <a:cs typeface="Arial" charset="0"/>
              </a:rPr>
              <a:pPr defTabSz="992188" fontAlgn="base">
                <a:spcBef>
                  <a:spcPct val="0"/>
                </a:spcBef>
                <a:spcAft>
                  <a:spcPct val="0"/>
                </a:spcAft>
              </a:pPr>
              <a:t>18</a:t>
            </a:fld>
            <a:endParaRPr lang="en-US" altLang="en-US" smtClean="0">
              <a:latin typeface="Arial" charset="0"/>
              <a:cs typeface="Arial" charset="0"/>
            </a:endParaRPr>
          </a:p>
        </p:txBody>
      </p:sp>
    </p:spTree>
    <p:extLst>
      <p:ext uri="{BB962C8B-B14F-4D97-AF65-F5344CB8AC3E}">
        <p14:creationId xmlns:p14="http://schemas.microsoft.com/office/powerpoint/2010/main" val="898089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Fundamental Concepts (cont.)</a:t>
            </a:r>
          </a:p>
        </p:txBody>
      </p:sp>
      <p:sp>
        <p:nvSpPr>
          <p:cNvPr id="61443" name="Rectangle 3"/>
          <p:cNvSpPr>
            <a:spLocks noGrp="1" noChangeArrowheads="1"/>
          </p:cNvSpPr>
          <p:nvPr>
            <p:ph idx="1"/>
          </p:nvPr>
        </p:nvSpPr>
        <p:spPr>
          <a:xfrm>
            <a:off x="304800" y="2362200"/>
            <a:ext cx="9372600" cy="4791075"/>
          </a:xfrm>
        </p:spPr>
        <p:txBody>
          <a:bodyPr/>
          <a:lstStyle/>
          <a:p>
            <a:pPr marL="0" eaLnBrk="1" hangingPunct="1">
              <a:lnSpc>
                <a:spcPct val="90000"/>
              </a:lnSpc>
              <a:spcBef>
                <a:spcPct val="0"/>
              </a:spcBef>
              <a:buFont typeface="Arial" charset="0"/>
              <a:buNone/>
            </a:pPr>
            <a:r>
              <a:rPr altLang="en-US" b="1" smtClean="0">
                <a:latin typeface="Arial" charset="0"/>
                <a:cs typeface="Arial" charset="0"/>
              </a:rPr>
              <a:t>Organizational Structure </a:t>
            </a:r>
            <a:r>
              <a:rPr altLang="en-US" smtClean="0">
                <a:latin typeface="Arial" charset="0"/>
                <a:cs typeface="Arial" charset="0"/>
              </a:rPr>
              <a:t>encompasses the operating units, operational processes, and other structures management uses to achieve the objectives. (</a:t>
            </a:r>
            <a:r>
              <a:rPr lang="en-CA" altLang="en-US" smtClean="0">
                <a:latin typeface="Arial" charset="0"/>
                <a:cs typeface="Arial" charset="0"/>
              </a:rPr>
              <a:t>Para. </a:t>
            </a:r>
            <a:r>
              <a:rPr altLang="en-US" smtClean="0">
                <a:latin typeface="Arial" charset="0"/>
                <a:cs typeface="Arial" charset="0"/>
              </a:rPr>
              <a:t>OV2.10)</a:t>
            </a:r>
            <a:r>
              <a:rPr altLang="en-US" b="1" smtClean="0">
                <a:latin typeface="Arial" charset="0"/>
                <a:cs typeface="Arial" charset="0"/>
              </a:rPr>
              <a:t> </a:t>
            </a:r>
          </a:p>
          <a:p>
            <a:pPr lvl="2" eaLnBrk="1" hangingPunct="1">
              <a:buFont typeface="Wingdings" pitchFamily="2" charset="2"/>
              <a:buChar char="§"/>
            </a:pPr>
            <a:endParaRPr altLang="en-US" smtClean="0">
              <a:latin typeface="Arial" charset="0"/>
              <a:cs typeface="Arial" charset="0"/>
            </a:endParaRPr>
          </a:p>
          <a:p>
            <a:pPr lvl="2" eaLnBrk="1" hangingPunct="1">
              <a:buFont typeface="Wingdings" pitchFamily="2" charset="2"/>
              <a:buChar char="§"/>
            </a:pPr>
            <a:endParaRPr lang="en-CA" altLang="en-US" smtClean="0">
              <a:latin typeface="Arial" charset="0"/>
              <a:cs typeface="Arial" charset="0"/>
            </a:endParaRPr>
          </a:p>
          <a:p>
            <a:pPr lvl="1" eaLnBrk="1" hangingPunct="1"/>
            <a:endParaRPr lang="en-CA" altLang="en-US" smtClean="0">
              <a:latin typeface="Arial" charset="0"/>
              <a:cs typeface="Arial" charset="0"/>
            </a:endParaRPr>
          </a:p>
          <a:p>
            <a:pPr lvl="1" eaLnBrk="1" hangingPunct="1">
              <a:buFont typeface="Arial" charset="0"/>
              <a:buNone/>
            </a:pPr>
            <a:endParaRPr lang="en-CA" altLang="en-US" smtClean="0">
              <a:latin typeface="Arial" charset="0"/>
              <a:cs typeface="Arial" charset="0"/>
            </a:endParaRPr>
          </a:p>
          <a:p>
            <a:pPr lvl="1" eaLnBrk="1" hangingPunct="1"/>
            <a:endParaRPr altLang="en-US" sz="2000" smtClean="0">
              <a:latin typeface="Arial" charset="0"/>
              <a:cs typeface="Arial" charset="0"/>
            </a:endParaRPr>
          </a:p>
        </p:txBody>
      </p:sp>
      <p:sp>
        <p:nvSpPr>
          <p:cNvPr id="614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738"/>
              </a:spcBef>
              <a:buFont typeface="Arial" charset="0"/>
              <a:buChar char="•"/>
              <a:defRPr sz="2400">
                <a:solidFill>
                  <a:schemeClr val="tx1"/>
                </a:solidFill>
                <a:latin typeface="Arial" charset="0"/>
                <a:cs typeface="Arial" charset="0"/>
              </a:defRPr>
            </a:lvl1pPr>
            <a:lvl2pPr marL="742950" indent="-285750" eaLnBrk="0" hangingPunct="0">
              <a:lnSpc>
                <a:spcPct val="85000"/>
              </a:lnSpc>
              <a:spcBef>
                <a:spcPts val="738"/>
              </a:spcBef>
              <a:buFont typeface="Arial" charset="0"/>
              <a:buChar char="•"/>
              <a:defRPr sz="2400">
                <a:solidFill>
                  <a:schemeClr val="tx1"/>
                </a:solidFill>
                <a:latin typeface="Arial" charset="0"/>
                <a:cs typeface="Arial" charset="0"/>
              </a:defRPr>
            </a:lvl2pPr>
            <a:lvl3pPr marL="1143000" indent="-228600" eaLnBrk="0" hangingPunct="0">
              <a:lnSpc>
                <a:spcPct val="85000"/>
              </a:lnSpc>
              <a:spcBef>
                <a:spcPts val="738"/>
              </a:spcBef>
              <a:buFont typeface="Arial" charset="0"/>
              <a:buChar char="•"/>
              <a:defRPr sz="2400">
                <a:solidFill>
                  <a:schemeClr val="tx1"/>
                </a:solidFill>
                <a:latin typeface="Arial" charset="0"/>
                <a:cs typeface="Arial" charset="0"/>
              </a:defRPr>
            </a:lvl3pPr>
            <a:lvl4pPr marL="1600200" indent="-228600" eaLnBrk="0" hangingPunct="0">
              <a:lnSpc>
                <a:spcPct val="85000"/>
              </a:lnSpc>
              <a:spcBef>
                <a:spcPts val="438"/>
              </a:spcBef>
              <a:buFont typeface="Arial" charset="0"/>
              <a:buChar char="•"/>
              <a:defRPr sz="2400">
                <a:solidFill>
                  <a:schemeClr val="tx1"/>
                </a:solidFill>
                <a:latin typeface="Arial" charset="0"/>
                <a:cs typeface="Arial" charset="0"/>
              </a:defRPr>
            </a:lvl4pPr>
            <a:lvl5pPr marL="2057400" indent="-228600" eaLnBrk="0" hangingPunct="0">
              <a:spcBef>
                <a:spcPts val="438"/>
              </a:spcBef>
              <a:buFont typeface="Arial" charset="0"/>
              <a:buChar char="•"/>
              <a:defRPr sz="1700">
                <a:solidFill>
                  <a:schemeClr val="tx1"/>
                </a:solidFill>
                <a:latin typeface="Arial" charset="0"/>
                <a:cs typeface="Arial" charset="0"/>
              </a:defRPr>
            </a:lvl5pPr>
            <a:lvl6pPr marL="2514600" indent="-228600" defTabSz="992188" eaLnBrk="0" fontAlgn="base" hangingPunct="0">
              <a:spcBef>
                <a:spcPts val="438"/>
              </a:spcBef>
              <a:spcAft>
                <a:spcPct val="0"/>
              </a:spcAft>
              <a:buFont typeface="Arial" charset="0"/>
              <a:buChar char="•"/>
              <a:defRPr sz="1700">
                <a:solidFill>
                  <a:schemeClr val="tx1"/>
                </a:solidFill>
                <a:latin typeface="Arial" charset="0"/>
                <a:cs typeface="Arial" charset="0"/>
              </a:defRPr>
            </a:lvl6pPr>
            <a:lvl7pPr marL="2971800" indent="-228600" defTabSz="992188" eaLnBrk="0" fontAlgn="base" hangingPunct="0">
              <a:spcBef>
                <a:spcPts val="438"/>
              </a:spcBef>
              <a:spcAft>
                <a:spcPct val="0"/>
              </a:spcAft>
              <a:buFont typeface="Arial" charset="0"/>
              <a:buChar char="•"/>
              <a:defRPr sz="1700">
                <a:solidFill>
                  <a:schemeClr val="tx1"/>
                </a:solidFill>
                <a:latin typeface="Arial" charset="0"/>
                <a:cs typeface="Arial" charset="0"/>
              </a:defRPr>
            </a:lvl7pPr>
            <a:lvl8pPr marL="3429000" indent="-228600" defTabSz="992188" eaLnBrk="0" fontAlgn="base" hangingPunct="0">
              <a:spcBef>
                <a:spcPts val="438"/>
              </a:spcBef>
              <a:spcAft>
                <a:spcPct val="0"/>
              </a:spcAft>
              <a:buFont typeface="Arial" charset="0"/>
              <a:buChar char="•"/>
              <a:defRPr sz="1700">
                <a:solidFill>
                  <a:schemeClr val="tx1"/>
                </a:solidFill>
                <a:latin typeface="Arial" charset="0"/>
                <a:cs typeface="Arial" charset="0"/>
              </a:defRPr>
            </a:lvl8pPr>
            <a:lvl9pPr marL="3886200" indent="-228600" defTabSz="992188" eaLnBrk="0" fontAlgn="base" hangingPunct="0">
              <a:spcBef>
                <a:spcPts val="438"/>
              </a:spcBef>
              <a:spcAft>
                <a:spcPct val="0"/>
              </a:spcAft>
              <a:buFont typeface="Arial" charset="0"/>
              <a:buChar char="•"/>
              <a:defRPr sz="1700">
                <a:solidFill>
                  <a:schemeClr val="tx1"/>
                </a:solidFill>
                <a:latin typeface="Arial" charset="0"/>
                <a:cs typeface="Arial" charset="0"/>
              </a:defRPr>
            </a:lvl9pPr>
          </a:lstStyle>
          <a:p>
            <a:pPr defTabSz="992188" eaLnBrk="1" fontAlgn="base" hangingPunct="1">
              <a:spcBef>
                <a:spcPct val="0"/>
              </a:spcBef>
              <a:spcAft>
                <a:spcPct val="0"/>
              </a:spcAft>
              <a:buFontTx/>
              <a:buNone/>
            </a:pPr>
            <a:fld id="{EE1D45EA-A921-49ED-A7CA-6A511D14BE61}" type="slidenum">
              <a:rPr lang="en-US" altLang="en-US" sz="1500" smtClean="0"/>
              <a:pPr defTabSz="992188" eaLnBrk="1" fontAlgn="base" hangingPunct="1">
                <a:spcBef>
                  <a:spcPct val="0"/>
                </a:spcBef>
                <a:spcAft>
                  <a:spcPct val="0"/>
                </a:spcAft>
                <a:buFontTx/>
                <a:buNone/>
              </a:pPr>
              <a:t>19</a:t>
            </a:fld>
            <a:endParaRPr lang="en-US" altLang="en-US" sz="1500" smtClean="0"/>
          </a:p>
        </p:txBody>
      </p:sp>
      <p:pic>
        <p:nvPicPr>
          <p:cNvPr id="61445" name="Picture 2" descr="U:\Work in Process\VCA_Graphics\FY 15\FMA\987236 - Green Book\Final Slides\Slide 20-Entity-Ro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62325"/>
            <a:ext cx="6400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003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Session Objective</a:t>
            </a:r>
            <a:endParaRPr lang="en-US" sz="3200" dirty="0"/>
          </a:p>
        </p:txBody>
      </p:sp>
      <p:sp>
        <p:nvSpPr>
          <p:cNvPr id="3" name="Content Placeholder 2"/>
          <p:cNvSpPr>
            <a:spLocks noGrp="1"/>
          </p:cNvSpPr>
          <p:nvPr>
            <p:ph idx="1"/>
          </p:nvPr>
        </p:nvSpPr>
        <p:spPr/>
        <p:txBody>
          <a:bodyPr/>
          <a:lstStyle/>
          <a:p>
            <a:pPr>
              <a:lnSpc>
                <a:spcPct val="150000"/>
              </a:lnSpc>
            </a:pPr>
            <a:r>
              <a:rPr lang="en-US" dirty="0"/>
              <a:t>To discuss GAO’s revision to the </a:t>
            </a:r>
            <a:r>
              <a:rPr lang="en-US" i="1" dirty="0"/>
              <a:t>Standards for Internal Control in the Federal Government </a:t>
            </a:r>
            <a:r>
              <a:rPr lang="en-US" dirty="0"/>
              <a:t>(Green Book)</a:t>
            </a:r>
          </a:p>
          <a:p>
            <a:pPr>
              <a:buNone/>
            </a:pPr>
            <a:endParaRPr lang="en-US" dirty="0"/>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Components, Principles, and Attributes</a:t>
            </a:r>
            <a:endParaRPr lang="en-US" dirty="0"/>
          </a:p>
        </p:txBody>
      </p:sp>
      <p:graphicFrame>
        <p:nvGraphicFramePr>
          <p:cNvPr id="5" name="Content Placeholder 4"/>
          <p:cNvGraphicFramePr>
            <a:graphicFrameLocks noGrp="1"/>
          </p:cNvGraphicFramePr>
          <p:nvPr>
            <p:ph idx="1"/>
          </p:nvPr>
        </p:nvGraphicFramePr>
        <p:xfrm>
          <a:off x="914400" y="2362201"/>
          <a:ext cx="8152447" cy="4834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12"/>
          <p:cNvSpPr>
            <a:spLocks noGrp="1"/>
          </p:cNvSpPr>
          <p:nvPr>
            <p:ph type="sldNum" sz="quarter" idx="12"/>
          </p:nvPr>
        </p:nvSpPr>
        <p:spPr/>
        <p:txBody>
          <a:bodyPr/>
          <a:lstStyle/>
          <a:p>
            <a:r>
              <a:rPr lang="en-US" smtClean="0"/>
              <a:t>Page </a:t>
            </a:r>
            <a:fld id="{01E16EBA-0216-4FA1-BFEC-225E79399361}" type="slidenum">
              <a:rPr lang="en-US" smtClean="0"/>
              <a:pPr/>
              <a:t>20</a:t>
            </a:fld>
            <a:endParaRPr lang="en-US" dirty="0"/>
          </a:p>
        </p:txBody>
      </p:sp>
      <p:grpSp>
        <p:nvGrpSpPr>
          <p:cNvPr id="24" name="Group 18"/>
          <p:cNvGrpSpPr/>
          <p:nvPr/>
        </p:nvGrpSpPr>
        <p:grpSpPr>
          <a:xfrm>
            <a:off x="8130540" y="2402481"/>
            <a:ext cx="1623060" cy="797919"/>
            <a:chOff x="2514600" y="2286000"/>
            <a:chExt cx="4300537" cy="2070481"/>
          </a:xfrm>
        </p:grpSpPr>
        <p:grpSp>
          <p:nvGrpSpPr>
            <p:cNvPr id="25" name="Group 5"/>
            <p:cNvGrpSpPr/>
            <p:nvPr/>
          </p:nvGrpSpPr>
          <p:grpSpPr>
            <a:xfrm>
              <a:off x="2514600" y="2286000"/>
              <a:ext cx="4300537" cy="1003680"/>
              <a:chOff x="307181" y="1578105"/>
              <a:chExt cx="4300537" cy="1003680"/>
            </a:xfrm>
          </p:grpSpPr>
          <p:sp>
            <p:nvSpPr>
              <p:cNvPr id="29" name="Rounded Rectangle 28"/>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26" name="Group 17"/>
            <p:cNvGrpSpPr/>
            <p:nvPr/>
          </p:nvGrpSpPr>
          <p:grpSpPr>
            <a:xfrm>
              <a:off x="2514600" y="3352801"/>
              <a:ext cx="4300537" cy="1003680"/>
              <a:chOff x="307181" y="1578105"/>
              <a:chExt cx="4300537" cy="1003680"/>
            </a:xfrm>
          </p:grpSpPr>
          <p:sp>
            <p:nvSpPr>
              <p:cNvPr id="27" name="Rounded Rectangle 26"/>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U:\Work in Process\VCA_Graphics\FY 15\FMA\987236 - Green Book\Final Slides\Slide 23 -Comp-Prin-At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62400"/>
            <a:ext cx="5780088"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itle 1"/>
          <p:cNvSpPr>
            <a:spLocks noGrp="1"/>
          </p:cNvSpPr>
          <p:nvPr>
            <p:ph type="title"/>
          </p:nvPr>
        </p:nvSpPr>
        <p:spPr/>
        <p:txBody>
          <a:bodyPr>
            <a:normAutofit/>
          </a:bodyPr>
          <a:lstStyle/>
          <a:p>
            <a:pPr eaLnBrk="1" hangingPunct="1"/>
            <a:r>
              <a:rPr lang="en-US" altLang="en-US" sz="3200" dirty="0" smtClean="0">
                <a:latin typeface="Arial" charset="0"/>
                <a:cs typeface="Arial" charset="0"/>
              </a:rPr>
              <a:t>Overview: Components</a:t>
            </a:r>
          </a:p>
        </p:txBody>
      </p:sp>
      <p:sp>
        <p:nvSpPr>
          <p:cNvPr id="3" name="Content Placeholder 2"/>
          <p:cNvSpPr>
            <a:spLocks noGrp="1"/>
          </p:cNvSpPr>
          <p:nvPr>
            <p:ph idx="1"/>
          </p:nvPr>
        </p:nvSpPr>
        <p:spPr/>
        <p:txBody>
          <a:bodyPr rtlCol="0">
            <a:normAutofit/>
          </a:bodyPr>
          <a:lstStyle/>
          <a:p>
            <a:pPr marL="0" indent="-372497" defTabSz="993323" eaLnBrk="1" hangingPunct="1">
              <a:lnSpc>
                <a:spcPct val="90000"/>
              </a:lnSpc>
              <a:spcBef>
                <a:spcPts val="0"/>
              </a:spcBef>
              <a:buFont typeface="Arial" pitchFamily="34" charset="0"/>
              <a:buNone/>
              <a:defRPr/>
            </a:pPr>
            <a:r>
              <a:rPr b="1"/>
              <a:t>Components</a:t>
            </a:r>
            <a:r>
              <a:rPr/>
              <a:t> - The five components represent the highest level of the hierarchy of standards for internal control in the federal government and must be effectively designed, implemented, and operating together in an integrated manner, for an internal control system to be effective. (Para. OV2.04) </a:t>
            </a:r>
          </a:p>
          <a:p>
            <a:pPr marL="372497" indent="-372497" defTabSz="993323" eaLnBrk="1" hangingPunct="1">
              <a:lnSpc>
                <a:spcPct val="90000"/>
              </a:lnSpc>
              <a:spcBef>
                <a:spcPts val="732"/>
              </a:spcBef>
              <a:buFont typeface="Wingdings" pitchFamily="2" charset="2"/>
              <a:buChar char="§"/>
              <a:defRPr/>
            </a:pPr>
            <a:endParaRPr/>
          </a:p>
        </p:txBody>
      </p:sp>
      <p:sp>
        <p:nvSpPr>
          <p:cNvPr id="6554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82A149EB-E3DF-4DA6-8A15-A37D8D8EE75E}" type="slidenum">
              <a:rPr lang="en-US" altLang="en-US" smtClean="0">
                <a:latin typeface="Arial" charset="0"/>
                <a:cs typeface="Arial" charset="0"/>
              </a:rPr>
              <a:pPr defTabSz="992188" fontAlgn="base">
                <a:spcBef>
                  <a:spcPct val="0"/>
                </a:spcBef>
                <a:spcAft>
                  <a:spcPct val="0"/>
                </a:spcAft>
              </a:pPr>
              <a:t>21</a:t>
            </a:fld>
            <a:endParaRPr lang="en-US" altLang="en-US" smtClean="0">
              <a:latin typeface="Arial" charset="0"/>
              <a:cs typeface="Arial" charset="0"/>
            </a:endParaRPr>
          </a:p>
        </p:txBody>
      </p:sp>
    </p:spTree>
    <p:extLst>
      <p:ext uri="{BB962C8B-B14F-4D97-AF65-F5344CB8AC3E}">
        <p14:creationId xmlns:p14="http://schemas.microsoft.com/office/powerpoint/2010/main" val="3078635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a:bodyPr>
          <a:lstStyle/>
          <a:p>
            <a:pPr eaLnBrk="1" hangingPunct="1"/>
            <a:r>
              <a:rPr lang="en-US" altLang="en-US" sz="3200" dirty="0" smtClean="0">
                <a:latin typeface="Arial" charset="0"/>
                <a:cs typeface="Arial" charset="0"/>
              </a:rPr>
              <a:t>Overview: Principles</a:t>
            </a:r>
          </a:p>
        </p:txBody>
      </p:sp>
      <p:sp>
        <p:nvSpPr>
          <p:cNvPr id="3" name="Content Placeholder 2"/>
          <p:cNvSpPr>
            <a:spLocks noGrp="1"/>
          </p:cNvSpPr>
          <p:nvPr>
            <p:ph idx="1"/>
          </p:nvPr>
        </p:nvSpPr>
        <p:spPr/>
        <p:txBody>
          <a:bodyPr rtlCol="0">
            <a:normAutofit/>
          </a:bodyPr>
          <a:lstStyle/>
          <a:p>
            <a:pPr marL="0" indent="-372497" defTabSz="993323" eaLnBrk="1" hangingPunct="1">
              <a:lnSpc>
                <a:spcPct val="90000"/>
              </a:lnSpc>
              <a:spcBef>
                <a:spcPts val="0"/>
              </a:spcBef>
              <a:buFont typeface="Arial" pitchFamily="34" charset="0"/>
              <a:buNone/>
              <a:defRPr/>
            </a:pPr>
            <a:r>
              <a:rPr b="1"/>
              <a:t>Principles</a:t>
            </a:r>
            <a:r>
              <a:rPr/>
              <a:t> - The 17 principles support the effective design, implementation, and operation of the associated components and represent requirements necessary to establish an effective internal control system. (Para. OV2.05) </a:t>
            </a:r>
          </a:p>
          <a:p>
            <a:pPr marL="372497" indent="-372497" defTabSz="993323" eaLnBrk="1" hangingPunct="1">
              <a:lnSpc>
                <a:spcPct val="90000"/>
              </a:lnSpc>
              <a:spcBef>
                <a:spcPts val="732"/>
              </a:spcBef>
              <a:buFont typeface="Arial" pitchFamily="34" charset="0"/>
              <a:buNone/>
              <a:defRPr/>
            </a:pPr>
            <a:endParaRPr/>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9414560E-64DA-429F-8053-86FC8D5BE580}" type="slidenum">
              <a:rPr lang="en-US" altLang="en-US" smtClean="0">
                <a:latin typeface="Arial" charset="0"/>
                <a:cs typeface="Arial" charset="0"/>
              </a:rPr>
              <a:pPr defTabSz="992188" fontAlgn="base">
                <a:spcBef>
                  <a:spcPct val="0"/>
                </a:spcBef>
                <a:spcAft>
                  <a:spcPct val="0"/>
                </a:spcAft>
              </a:pPr>
              <a:t>22</a:t>
            </a:fld>
            <a:endParaRPr lang="en-US" altLang="en-US" smtClean="0">
              <a:latin typeface="Arial" charset="0"/>
              <a:cs typeface="Arial" charset="0"/>
            </a:endParaRPr>
          </a:p>
        </p:txBody>
      </p:sp>
      <p:pic>
        <p:nvPicPr>
          <p:cNvPr id="66565" name="Picture 2" descr="U:\Work in Process\VCA_Graphics\FY 15\FMA\987236 - Green Book\Final Slides\Slide 24 -Comp-Prin-At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62400"/>
            <a:ext cx="57912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44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12v2.tif"/>
          <p:cNvPicPr>
            <a:picLocks noChangeAspect="1"/>
          </p:cNvPicPr>
          <p:nvPr/>
        </p:nvPicPr>
        <p:blipFill>
          <a:blip r:embed="rId3" cstate="print"/>
          <a:stretch>
            <a:fillRect/>
          </a:stretch>
        </p:blipFill>
        <p:spPr>
          <a:xfrm>
            <a:off x="762000" y="2342308"/>
            <a:ext cx="8473440" cy="4858480"/>
          </a:xfrm>
          <a:prstGeom prst="rect">
            <a:avLst/>
          </a:prstGeom>
        </p:spPr>
      </p:pic>
      <p:sp>
        <p:nvSpPr>
          <p:cNvPr id="9" name="Title 8"/>
          <p:cNvSpPr>
            <a:spLocks noGrp="1"/>
          </p:cNvSpPr>
          <p:nvPr>
            <p:ph type="title"/>
          </p:nvPr>
        </p:nvSpPr>
        <p:spPr/>
        <p:txBody>
          <a:bodyPr>
            <a:normAutofit/>
          </a:bodyPr>
          <a:lstStyle/>
          <a:p>
            <a:r>
              <a:rPr lang="en-US" sz="3200" dirty="0" smtClean="0"/>
              <a:t>Revised Green Book: Principles</a:t>
            </a:r>
            <a:endParaRPr lang="en-US" sz="3200" dirty="0"/>
          </a:p>
        </p:txBody>
      </p:sp>
      <p:sp>
        <p:nvSpPr>
          <p:cNvPr id="8" name="Slide Number Placeholder 7"/>
          <p:cNvSpPr>
            <a:spLocks noGrp="1"/>
          </p:cNvSpPr>
          <p:nvPr>
            <p:ph type="sldNum" sz="quarter" idx="12"/>
          </p:nvPr>
        </p:nvSpPr>
        <p:spPr/>
        <p:txBody>
          <a:bodyPr/>
          <a:lstStyle/>
          <a:p>
            <a:r>
              <a:rPr lang="en-US" smtClean="0"/>
              <a:t>Page </a:t>
            </a:r>
            <a:fld id="{01E16EBA-0216-4FA1-BFEC-225E79399361}"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Components and Principles</a:t>
            </a:r>
            <a:endParaRPr lang="en-US" sz="3200" dirty="0"/>
          </a:p>
        </p:txBody>
      </p:sp>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24</a:t>
            </a:fld>
            <a:endParaRPr lang="en-US" dirty="0"/>
          </a:p>
        </p:txBody>
      </p:sp>
      <p:pic>
        <p:nvPicPr>
          <p:cNvPr id="8" name="Picture 7" descr="Final%20Graphics/Fig_05_5_194915.TIF"/>
          <p:cNvPicPr/>
          <p:nvPr/>
        </p:nvPicPr>
        <p:blipFill>
          <a:blip r:embed="rId3"/>
          <a:srcRect/>
          <a:stretch>
            <a:fillRect/>
          </a:stretch>
        </p:blipFill>
        <p:spPr bwMode="auto">
          <a:xfrm>
            <a:off x="1267198" y="2676524"/>
            <a:ext cx="8334002" cy="4410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pPr eaLnBrk="1" hangingPunct="1"/>
            <a:r>
              <a:rPr lang="en-US" altLang="en-US" sz="3200" dirty="0" smtClean="0">
                <a:latin typeface="Arial" charset="0"/>
                <a:cs typeface="Arial" charset="0"/>
              </a:rPr>
              <a:t>Overview: Attributes</a:t>
            </a:r>
          </a:p>
        </p:txBody>
      </p:sp>
      <p:sp>
        <p:nvSpPr>
          <p:cNvPr id="3" name="Content Placeholder 2"/>
          <p:cNvSpPr>
            <a:spLocks noGrp="1"/>
          </p:cNvSpPr>
          <p:nvPr>
            <p:ph idx="1"/>
          </p:nvPr>
        </p:nvSpPr>
        <p:spPr/>
        <p:txBody>
          <a:bodyPr rtlCol="0">
            <a:normAutofit/>
          </a:bodyPr>
          <a:lstStyle/>
          <a:p>
            <a:pPr marL="0" indent="-372497" defTabSz="993323" eaLnBrk="1" hangingPunct="1">
              <a:lnSpc>
                <a:spcPct val="90000"/>
              </a:lnSpc>
              <a:spcBef>
                <a:spcPts val="0"/>
              </a:spcBef>
              <a:buFont typeface="Arial" pitchFamily="34" charset="0"/>
              <a:buNone/>
              <a:defRPr/>
            </a:pPr>
            <a:r>
              <a:rPr b="1"/>
              <a:t>Attributes</a:t>
            </a:r>
            <a:r>
              <a:rPr/>
              <a:t> - Each principle has important characteristics, called attributes, which explain principles in greater detail. (Para. OV2.07-8) </a:t>
            </a:r>
          </a:p>
          <a:p>
            <a:pPr marL="0" indent="-372497" defTabSz="993323" eaLnBrk="1" hangingPunct="1">
              <a:lnSpc>
                <a:spcPct val="90000"/>
              </a:lnSpc>
              <a:spcBef>
                <a:spcPts val="0"/>
              </a:spcBef>
              <a:buFont typeface="Arial" pitchFamily="34" charset="0"/>
              <a:buNone/>
              <a:defRPr/>
            </a:pPr>
            <a:endParaRPr/>
          </a:p>
          <a:p>
            <a:pPr marL="0" indent="-372497" defTabSz="993323" eaLnBrk="1" hangingPunct="1">
              <a:lnSpc>
                <a:spcPct val="90000"/>
              </a:lnSpc>
              <a:spcBef>
                <a:spcPts val="0"/>
              </a:spcBef>
              <a:buFont typeface="Arial" pitchFamily="34" charset="0"/>
              <a:buNone/>
              <a:defRPr/>
            </a:pPr>
            <a:endParaRPr/>
          </a:p>
          <a:p>
            <a:pPr marL="372497" indent="-372497" defTabSz="993323" eaLnBrk="1" hangingPunct="1">
              <a:lnSpc>
                <a:spcPct val="90000"/>
              </a:lnSpc>
              <a:spcBef>
                <a:spcPts val="732"/>
              </a:spcBef>
              <a:buFont typeface="Arial" pitchFamily="34" charset="0"/>
              <a:buNone/>
              <a:defRPr/>
            </a:pPr>
            <a:endParaRP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BC7BC567-E0A9-49EE-9D80-FC1D4038FE36}" type="slidenum">
              <a:rPr lang="en-US" altLang="en-US" smtClean="0">
                <a:latin typeface="Arial" charset="0"/>
                <a:cs typeface="Arial" charset="0"/>
              </a:rPr>
              <a:pPr defTabSz="992188" fontAlgn="base">
                <a:spcBef>
                  <a:spcPct val="0"/>
                </a:spcBef>
                <a:spcAft>
                  <a:spcPct val="0"/>
                </a:spcAft>
              </a:pPr>
              <a:t>25</a:t>
            </a:fld>
            <a:endParaRPr lang="en-US" altLang="en-US" smtClean="0">
              <a:latin typeface="Arial" charset="0"/>
              <a:cs typeface="Arial" charset="0"/>
            </a:endParaRPr>
          </a:p>
        </p:txBody>
      </p:sp>
      <p:pic>
        <p:nvPicPr>
          <p:cNvPr id="69637" name="Picture 2" descr="U:\Work in Process\VCA_Graphics\FY 15\FMA\987236 - Green Book\Final Slides\Slide 27 -Comp-Prin-At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46525"/>
            <a:ext cx="5791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109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19v2.tif"/>
          <p:cNvPicPr>
            <a:picLocks noChangeAspect="1"/>
          </p:cNvPicPr>
          <p:nvPr/>
        </p:nvPicPr>
        <p:blipFill>
          <a:blip r:embed="rId3" cstate="print"/>
          <a:stretch>
            <a:fillRect/>
          </a:stretch>
        </p:blipFill>
        <p:spPr>
          <a:xfrm>
            <a:off x="1219200" y="2361443"/>
            <a:ext cx="7585318" cy="4877557"/>
          </a:xfrm>
          <a:prstGeom prst="rect">
            <a:avLst/>
          </a:prstGeom>
        </p:spPr>
      </p:pic>
      <p:sp>
        <p:nvSpPr>
          <p:cNvPr id="9" name="Title 8"/>
          <p:cNvSpPr>
            <a:spLocks noGrp="1"/>
          </p:cNvSpPr>
          <p:nvPr>
            <p:ph type="title"/>
          </p:nvPr>
        </p:nvSpPr>
        <p:spPr/>
        <p:txBody>
          <a:bodyPr>
            <a:normAutofit/>
          </a:bodyPr>
          <a:lstStyle/>
          <a:p>
            <a:r>
              <a:rPr lang="en-US" sz="3200" dirty="0" smtClean="0"/>
              <a:t>Component, Principle, Attribute</a:t>
            </a:r>
            <a:endParaRPr lang="en-US" sz="3200" dirty="0"/>
          </a:p>
        </p:txBody>
      </p:sp>
      <p:sp>
        <p:nvSpPr>
          <p:cNvPr id="8" name="Slide Number Placeholder 7"/>
          <p:cNvSpPr>
            <a:spLocks noGrp="1"/>
          </p:cNvSpPr>
          <p:nvPr>
            <p:ph type="sldNum" sz="quarter" idx="12"/>
          </p:nvPr>
        </p:nvSpPr>
        <p:spPr/>
        <p:txBody>
          <a:bodyPr/>
          <a:lstStyle/>
          <a:p>
            <a:r>
              <a:rPr lang="en-US" smtClean="0"/>
              <a:t>Page </a:t>
            </a:r>
            <a:fld id="{01E16EBA-0216-4FA1-BFEC-225E79399361}"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 Components and Principles</a:t>
            </a:r>
            <a:endParaRPr lang="en-US" sz="3200" dirty="0"/>
          </a:p>
        </p:txBody>
      </p:sp>
      <p:sp>
        <p:nvSpPr>
          <p:cNvPr id="22" name="Content Placeholder 21"/>
          <p:cNvSpPr>
            <a:spLocks noGrp="1"/>
          </p:cNvSpPr>
          <p:nvPr>
            <p:ph idx="1"/>
          </p:nvPr>
        </p:nvSpPr>
        <p:spPr>
          <a:xfrm>
            <a:off x="329184" y="2377440"/>
            <a:ext cx="9424416" cy="4791456"/>
          </a:xfrm>
        </p:spPr>
        <p:txBody>
          <a:bodyPr>
            <a:normAutofit/>
          </a:bodyPr>
          <a:lstStyle/>
          <a:p>
            <a:pPr>
              <a:spcBef>
                <a:spcPts val="0"/>
              </a:spcBef>
            </a:pPr>
            <a:r>
              <a:rPr lang="en-US" dirty="0" smtClean="0"/>
              <a:t>In general, all components and principles are </a:t>
            </a:r>
          </a:p>
          <a:p>
            <a:pPr>
              <a:spcBef>
                <a:spcPts val="0"/>
              </a:spcBef>
              <a:buNone/>
            </a:pPr>
            <a:r>
              <a:rPr lang="en-US" dirty="0"/>
              <a:t>	</a:t>
            </a:r>
            <a:r>
              <a:rPr lang="en-US" dirty="0" smtClean="0"/>
              <a:t>required for an effective internal control system</a:t>
            </a:r>
          </a:p>
          <a:p>
            <a:r>
              <a:rPr lang="en-US" dirty="0" smtClean="0"/>
              <a:t>Entity should implement relevant principles</a:t>
            </a:r>
          </a:p>
          <a:p>
            <a:r>
              <a:rPr lang="en-US" dirty="0" smtClean="0"/>
              <a:t>If a principle is not relevant, document the rationale of how, in the absence of that principle, the associated component could be designed, implemented, and operated effectively</a:t>
            </a:r>
          </a:p>
          <a:p>
            <a:pPr>
              <a:buNone/>
            </a:pPr>
            <a:endParaRPr lang="en-US" dirty="0"/>
          </a:p>
          <a:p>
            <a:pPr>
              <a:buNone/>
            </a:pPr>
            <a:r>
              <a:rPr lang="en-US" dirty="0" smtClean="0"/>
              <a:t>OV2.05</a:t>
            </a:r>
            <a:r>
              <a:rPr lang="en-US" dirty="0"/>
              <a:t>: The 17 principles support the effective design, implementation, and operation of the associated components and represent requirements necessary to establish an effective internal control system. </a:t>
            </a:r>
          </a:p>
          <a:p>
            <a:pPr lvl="1">
              <a:buNone/>
            </a:pPr>
            <a:endParaRPr lang="en-US" dirty="0"/>
          </a:p>
        </p:txBody>
      </p:sp>
      <p:sp>
        <p:nvSpPr>
          <p:cNvPr id="13" name="Slide Number Placeholder 12"/>
          <p:cNvSpPr>
            <a:spLocks noGrp="1"/>
          </p:cNvSpPr>
          <p:nvPr>
            <p:ph type="sldNum" sz="quarter" idx="12"/>
          </p:nvPr>
        </p:nvSpPr>
        <p:spPr/>
        <p:txBody>
          <a:bodyPr/>
          <a:lstStyle/>
          <a:p>
            <a:r>
              <a:rPr lang="en-US" smtClean="0"/>
              <a:t>Page </a:t>
            </a:r>
            <a:fld id="{01E16EBA-0216-4FA1-BFEC-225E79399361}" type="slidenum">
              <a:rPr lang="en-US" smtClean="0"/>
              <a:pPr/>
              <a:t>27</a:t>
            </a:fld>
            <a:endParaRPr lang="en-US" dirty="0"/>
          </a:p>
        </p:txBody>
      </p:sp>
      <p:grpSp>
        <p:nvGrpSpPr>
          <p:cNvPr id="12" name="Group 18"/>
          <p:cNvGrpSpPr/>
          <p:nvPr/>
        </p:nvGrpSpPr>
        <p:grpSpPr>
          <a:xfrm>
            <a:off x="8130540" y="2402481"/>
            <a:ext cx="1623060" cy="797919"/>
            <a:chOff x="2514600" y="2286000"/>
            <a:chExt cx="4300537" cy="2070481"/>
          </a:xfrm>
        </p:grpSpPr>
        <p:grpSp>
          <p:nvGrpSpPr>
            <p:cNvPr id="14" name="Group 5"/>
            <p:cNvGrpSpPr/>
            <p:nvPr/>
          </p:nvGrpSpPr>
          <p:grpSpPr>
            <a:xfrm>
              <a:off x="2514600" y="2286000"/>
              <a:ext cx="4300537" cy="1003680"/>
              <a:chOff x="307181" y="1578105"/>
              <a:chExt cx="4300537" cy="1003680"/>
            </a:xfrm>
          </p:grpSpPr>
          <p:sp>
            <p:nvSpPr>
              <p:cNvPr id="23" name="Rounded Rectangle 22"/>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19" name="Group 17"/>
            <p:cNvGrpSpPr/>
            <p:nvPr/>
          </p:nvGrpSpPr>
          <p:grpSpPr>
            <a:xfrm>
              <a:off x="2514600" y="3352801"/>
              <a:ext cx="4300537" cy="1003680"/>
              <a:chOff x="307181" y="1578105"/>
              <a:chExt cx="4300537" cy="1003680"/>
            </a:xfrm>
          </p:grpSpPr>
          <p:sp>
            <p:nvSpPr>
              <p:cNvPr id="20" name="Rounded Rectangle 19"/>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 Management Evaluation</a:t>
            </a:r>
            <a:endParaRPr lang="en-US" sz="3200" dirty="0"/>
          </a:p>
        </p:txBody>
      </p:sp>
      <p:sp>
        <p:nvSpPr>
          <p:cNvPr id="3" name="Content Placeholder 2"/>
          <p:cNvSpPr>
            <a:spLocks noGrp="1"/>
          </p:cNvSpPr>
          <p:nvPr>
            <p:ph idx="1"/>
          </p:nvPr>
        </p:nvSpPr>
        <p:spPr>
          <a:xfrm>
            <a:off x="471488" y="2362200"/>
            <a:ext cx="9167813" cy="5181600"/>
          </a:xfrm>
        </p:spPr>
        <p:txBody>
          <a:bodyPr/>
          <a:lstStyle/>
          <a:p>
            <a:pPr>
              <a:buNone/>
            </a:pPr>
            <a:r>
              <a:rPr lang="en-US" dirty="0" smtClean="0"/>
              <a:t>An effective internal control system requires </a:t>
            </a:r>
            <a:br>
              <a:rPr lang="en-US" dirty="0" smtClean="0"/>
            </a:br>
            <a:r>
              <a:rPr lang="en-US" dirty="0" smtClean="0"/>
              <a:t>that each of the five components are:</a:t>
            </a:r>
          </a:p>
          <a:p>
            <a:pPr marL="713177"/>
            <a:r>
              <a:rPr lang="en-US" dirty="0"/>
              <a:t>Effectively designed, implemented, and operating</a:t>
            </a:r>
          </a:p>
          <a:p>
            <a:pPr marL="713177"/>
            <a:r>
              <a:rPr lang="en-US" dirty="0"/>
              <a:t>Operating together in an integrated manner</a:t>
            </a:r>
          </a:p>
          <a:p>
            <a:pPr marL="713177"/>
            <a:endParaRPr lang="en-US" dirty="0" smtClean="0"/>
          </a:p>
          <a:p>
            <a:pPr marL="305647">
              <a:buNone/>
            </a:pPr>
            <a:r>
              <a:rPr lang="en-US" dirty="0" smtClean="0"/>
              <a:t>Management evaluates the effect of deficiencies on the internal control system</a:t>
            </a:r>
          </a:p>
          <a:p>
            <a:pPr marL="305647">
              <a:buNone/>
            </a:pPr>
            <a:endParaRPr lang="en-US" dirty="0" smtClean="0"/>
          </a:p>
          <a:p>
            <a:pPr marL="305647">
              <a:buNone/>
            </a:pPr>
            <a:r>
              <a:rPr lang="en-US" dirty="0" smtClean="0"/>
              <a:t>A component is not effective if related principles are not effective</a:t>
            </a:r>
          </a:p>
        </p:txBody>
      </p:sp>
      <p:sp>
        <p:nvSpPr>
          <p:cNvPr id="6" name="Rounded Rectangle 4"/>
          <p:cNvSpPr/>
          <p:nvPr/>
        </p:nvSpPr>
        <p:spPr>
          <a:xfrm>
            <a:off x="8145820" y="2005162"/>
            <a:ext cx="1310561" cy="349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1113" tIns="0" rIns="181113" bIns="0" numCol="1" spcCol="1415"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sp>
        <p:nvSpPr>
          <p:cNvPr id="16" name="Slide Number Placeholder 15"/>
          <p:cNvSpPr>
            <a:spLocks noGrp="1"/>
          </p:cNvSpPr>
          <p:nvPr>
            <p:ph type="sldNum" sz="quarter" idx="12"/>
          </p:nvPr>
        </p:nvSpPr>
        <p:spPr/>
        <p:txBody>
          <a:bodyPr/>
          <a:lstStyle/>
          <a:p>
            <a:r>
              <a:rPr lang="en-US" smtClean="0"/>
              <a:t>Page </a:t>
            </a:r>
            <a:fld id="{01E16EBA-0216-4FA1-BFEC-225E79399361}" type="slidenum">
              <a:rPr lang="en-US" smtClean="0"/>
              <a:pPr/>
              <a:t>28</a:t>
            </a:fld>
            <a:endParaRPr lang="en-US" dirty="0"/>
          </a:p>
        </p:txBody>
      </p:sp>
      <p:grpSp>
        <p:nvGrpSpPr>
          <p:cNvPr id="15" name="Group 18"/>
          <p:cNvGrpSpPr/>
          <p:nvPr/>
        </p:nvGrpSpPr>
        <p:grpSpPr>
          <a:xfrm>
            <a:off x="8130540" y="2402481"/>
            <a:ext cx="1623060" cy="797919"/>
            <a:chOff x="2514600" y="2286000"/>
            <a:chExt cx="4300537" cy="2070481"/>
          </a:xfrm>
        </p:grpSpPr>
        <p:grpSp>
          <p:nvGrpSpPr>
            <p:cNvPr id="17" name="Group 5"/>
            <p:cNvGrpSpPr/>
            <p:nvPr/>
          </p:nvGrpSpPr>
          <p:grpSpPr>
            <a:xfrm>
              <a:off x="2514600" y="2286000"/>
              <a:ext cx="4300537" cy="1003680"/>
              <a:chOff x="307181" y="1578105"/>
              <a:chExt cx="4300537" cy="1003680"/>
            </a:xfrm>
          </p:grpSpPr>
          <p:sp>
            <p:nvSpPr>
              <p:cNvPr id="21" name="Rounded Rectangle 20"/>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18" name="Group 17"/>
            <p:cNvGrpSpPr/>
            <p:nvPr/>
          </p:nvGrpSpPr>
          <p:grpSpPr>
            <a:xfrm>
              <a:off x="2514600" y="3352801"/>
              <a:ext cx="4300537" cy="1003680"/>
              <a:chOff x="307181" y="1578105"/>
              <a:chExt cx="4300537" cy="1003680"/>
            </a:xfrm>
          </p:grpSpPr>
          <p:sp>
            <p:nvSpPr>
              <p:cNvPr id="19" name="Rounded Rectangle 18"/>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 Management Evaluation</a:t>
            </a:r>
            <a:endParaRPr lang="en-US" sz="3200" dirty="0"/>
          </a:p>
        </p:txBody>
      </p:sp>
      <p:sp>
        <p:nvSpPr>
          <p:cNvPr id="3" name="Content Placeholder 2"/>
          <p:cNvSpPr>
            <a:spLocks noGrp="1"/>
          </p:cNvSpPr>
          <p:nvPr>
            <p:ph idx="1"/>
          </p:nvPr>
        </p:nvSpPr>
        <p:spPr>
          <a:xfrm>
            <a:off x="471488" y="2286000"/>
            <a:ext cx="9167813" cy="5181600"/>
          </a:xfrm>
        </p:spPr>
        <p:txBody>
          <a:bodyPr>
            <a:normAutofit/>
          </a:bodyPr>
          <a:lstStyle/>
          <a:p>
            <a:pPr>
              <a:buNone/>
            </a:pPr>
            <a:r>
              <a:rPr lang="en-US" b="1" dirty="0" smtClean="0"/>
              <a:t>Effectiveness of Controls </a:t>
            </a:r>
          </a:p>
          <a:p>
            <a:pPr>
              <a:buNone/>
            </a:pPr>
            <a:r>
              <a:rPr lang="en-US" dirty="0" smtClean="0"/>
              <a:t>A control cannot be operating effectively if it was not</a:t>
            </a:r>
          </a:p>
          <a:p>
            <a:pPr>
              <a:buNone/>
            </a:pPr>
            <a:r>
              <a:rPr lang="en-US" dirty="0" smtClean="0"/>
              <a:t>effectively designed and implemented.</a:t>
            </a:r>
          </a:p>
          <a:p>
            <a:r>
              <a:rPr lang="en-US" dirty="0" smtClean="0"/>
              <a:t>A deficiency in design exists when: </a:t>
            </a:r>
          </a:p>
          <a:p>
            <a:pPr marL="966612" lvl="1" indent="-457200">
              <a:buFont typeface="+mj-lt"/>
              <a:buAutoNum type="arabicPeriod"/>
            </a:pPr>
            <a:r>
              <a:rPr lang="en-US" dirty="0" smtClean="0"/>
              <a:t>A control necessary to meet a control objective is missing or </a:t>
            </a:r>
          </a:p>
          <a:p>
            <a:pPr marL="966612" lvl="1" indent="-457200">
              <a:buFont typeface="+mj-lt"/>
              <a:buAutoNum type="arabicPeriod"/>
            </a:pPr>
            <a:r>
              <a:rPr lang="en-US" dirty="0" smtClean="0"/>
              <a:t>an existing control is not properly designed so that even if the control operates as designed, the control objective would not be met.</a:t>
            </a:r>
          </a:p>
          <a:p>
            <a:r>
              <a:rPr lang="en-US" dirty="0" smtClean="0"/>
              <a:t>A deficiency in implementation exists when a properly designed control is not implemented correctly in the internal control system.</a:t>
            </a:r>
          </a:p>
          <a:p>
            <a:pPr marL="0" indent="0">
              <a:buNone/>
            </a:pPr>
            <a:endParaRPr lang="en-US" dirty="0" smtClean="0"/>
          </a:p>
        </p:txBody>
      </p:sp>
      <p:sp>
        <p:nvSpPr>
          <p:cNvPr id="6" name="Rounded Rectangle 4"/>
          <p:cNvSpPr/>
          <p:nvPr/>
        </p:nvSpPr>
        <p:spPr>
          <a:xfrm>
            <a:off x="8145820" y="2005162"/>
            <a:ext cx="1310561" cy="349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1113" tIns="0" rIns="181113" bIns="0" numCol="1" spcCol="1415"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sp>
        <p:nvSpPr>
          <p:cNvPr id="16" name="Slide Number Placeholder 15"/>
          <p:cNvSpPr>
            <a:spLocks noGrp="1"/>
          </p:cNvSpPr>
          <p:nvPr>
            <p:ph type="sldNum" sz="quarter" idx="12"/>
          </p:nvPr>
        </p:nvSpPr>
        <p:spPr/>
        <p:txBody>
          <a:bodyPr/>
          <a:lstStyle/>
          <a:p>
            <a:r>
              <a:rPr lang="en-US" smtClean="0"/>
              <a:t>Page </a:t>
            </a:r>
            <a:fld id="{01E16EBA-0216-4FA1-BFEC-225E79399361}" type="slidenum">
              <a:rPr lang="en-US" smtClean="0"/>
              <a:pPr/>
              <a:t>29</a:t>
            </a:fld>
            <a:endParaRPr lang="en-US" dirty="0"/>
          </a:p>
        </p:txBody>
      </p:sp>
      <p:grpSp>
        <p:nvGrpSpPr>
          <p:cNvPr id="15" name="Group 18"/>
          <p:cNvGrpSpPr/>
          <p:nvPr/>
        </p:nvGrpSpPr>
        <p:grpSpPr>
          <a:xfrm>
            <a:off x="8130540" y="2402481"/>
            <a:ext cx="1623060" cy="797919"/>
            <a:chOff x="2514600" y="2286000"/>
            <a:chExt cx="4300537" cy="2070481"/>
          </a:xfrm>
        </p:grpSpPr>
        <p:grpSp>
          <p:nvGrpSpPr>
            <p:cNvPr id="17" name="Group 5"/>
            <p:cNvGrpSpPr/>
            <p:nvPr/>
          </p:nvGrpSpPr>
          <p:grpSpPr>
            <a:xfrm>
              <a:off x="2514600" y="2286000"/>
              <a:ext cx="4300537" cy="1003680"/>
              <a:chOff x="307181" y="1578105"/>
              <a:chExt cx="4300537" cy="1003680"/>
            </a:xfrm>
          </p:grpSpPr>
          <p:sp>
            <p:nvSpPr>
              <p:cNvPr id="21" name="Rounded Rectangle 20"/>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18" name="Group 17"/>
            <p:cNvGrpSpPr/>
            <p:nvPr/>
          </p:nvGrpSpPr>
          <p:grpSpPr>
            <a:xfrm>
              <a:off x="2514600" y="3352801"/>
              <a:ext cx="4300537" cy="1003680"/>
              <a:chOff x="307181" y="1578105"/>
              <a:chExt cx="4300537" cy="1003680"/>
            </a:xfrm>
          </p:grpSpPr>
          <p:sp>
            <p:nvSpPr>
              <p:cNvPr id="19" name="Rounded Rectangle 18"/>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Tree>
    <p:extLst>
      <p:ext uri="{BB962C8B-B14F-4D97-AF65-F5344CB8AC3E}">
        <p14:creationId xmlns:p14="http://schemas.microsoft.com/office/powerpoint/2010/main" val="249243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What’s in Green Book for </a:t>
            </a:r>
            <a:br>
              <a:rPr lang="en-US" sz="3200" dirty="0" smtClean="0"/>
            </a:br>
            <a:r>
              <a:rPr lang="en-US" sz="3200" dirty="0" smtClean="0"/>
              <a:t>the Federal Government?</a:t>
            </a:r>
            <a:endParaRPr lang="en-US" sz="3200" dirty="0"/>
          </a:p>
        </p:txBody>
      </p:sp>
      <p:sp>
        <p:nvSpPr>
          <p:cNvPr id="3" name="Content Placeholder 2"/>
          <p:cNvSpPr>
            <a:spLocks noGrp="1"/>
          </p:cNvSpPr>
          <p:nvPr>
            <p:ph idx="1"/>
          </p:nvPr>
        </p:nvSpPr>
        <p:spPr>
          <a:xfrm>
            <a:off x="327660" y="2362200"/>
            <a:ext cx="8968740" cy="5124027"/>
          </a:xfrm>
        </p:spPr>
        <p:txBody>
          <a:bodyPr>
            <a:normAutofit/>
          </a:bodyPr>
          <a:lstStyle/>
          <a:p>
            <a:pPr>
              <a:lnSpc>
                <a:spcPct val="150000"/>
              </a:lnSpc>
            </a:pPr>
            <a:r>
              <a:rPr lang="en-US" dirty="0" smtClean="0"/>
              <a:t>Reflects federal internal control standards required per Federal Managers’ Financial Integrity Act (FMFIA) </a:t>
            </a:r>
          </a:p>
          <a:p>
            <a:pPr>
              <a:lnSpc>
                <a:spcPct val="150000"/>
              </a:lnSpc>
            </a:pPr>
            <a:r>
              <a:rPr lang="en-US" dirty="0" smtClean="0"/>
              <a:t>Serves as a base for OMB Circular A-123</a:t>
            </a:r>
          </a:p>
          <a:p>
            <a:pPr>
              <a:lnSpc>
                <a:spcPct val="150000"/>
              </a:lnSpc>
            </a:pPr>
            <a:r>
              <a:rPr lang="en-US" dirty="0" smtClean="0"/>
              <a:t>Written for government</a:t>
            </a:r>
          </a:p>
          <a:p>
            <a:pPr lvl="1">
              <a:lnSpc>
                <a:spcPct val="150000"/>
              </a:lnSpc>
            </a:pPr>
            <a:r>
              <a:rPr lang="en-US" dirty="0" smtClean="0"/>
              <a:t>Leverages the COSO Framework</a:t>
            </a:r>
          </a:p>
          <a:p>
            <a:pPr lvl="1">
              <a:lnSpc>
                <a:spcPct val="150000"/>
              </a:lnSpc>
            </a:pPr>
            <a:r>
              <a:rPr lang="en-US" dirty="0" smtClean="0"/>
              <a:t>Uses government terms</a:t>
            </a:r>
          </a:p>
          <a:p>
            <a:pPr lvl="1">
              <a:buNone/>
            </a:pPr>
            <a:endParaRPr lang="en-US" dirty="0" smtClean="0"/>
          </a:p>
        </p:txBody>
      </p:sp>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 Management Evaluation</a:t>
            </a:r>
            <a:endParaRPr lang="en-US" sz="3200" dirty="0"/>
          </a:p>
        </p:txBody>
      </p:sp>
      <p:sp>
        <p:nvSpPr>
          <p:cNvPr id="3" name="Content Placeholder 2"/>
          <p:cNvSpPr>
            <a:spLocks noGrp="1"/>
          </p:cNvSpPr>
          <p:nvPr>
            <p:ph idx="1"/>
          </p:nvPr>
        </p:nvSpPr>
        <p:spPr>
          <a:xfrm>
            <a:off x="471488" y="2286000"/>
            <a:ext cx="9167813" cy="5181600"/>
          </a:xfrm>
        </p:spPr>
        <p:txBody>
          <a:bodyPr>
            <a:normAutofit lnSpcReduction="10000"/>
          </a:bodyPr>
          <a:lstStyle/>
          <a:p>
            <a:pPr>
              <a:buNone/>
            </a:pPr>
            <a:r>
              <a:rPr lang="en-US" b="1" dirty="0" smtClean="0"/>
              <a:t>Significance of Internal Control Deficiencies</a:t>
            </a:r>
          </a:p>
          <a:p>
            <a:pPr>
              <a:buNone/>
            </a:pPr>
            <a:r>
              <a:rPr lang="en-US" sz="2400" dirty="0" smtClean="0"/>
              <a:t>Management evaluates the significance a control </a:t>
            </a:r>
          </a:p>
          <a:p>
            <a:pPr>
              <a:buNone/>
            </a:pPr>
            <a:r>
              <a:rPr lang="en-US" sz="2400" dirty="0" smtClean="0"/>
              <a:t>deficiency by considering:</a:t>
            </a:r>
          </a:p>
          <a:p>
            <a:r>
              <a:rPr lang="en-US" sz="2400" dirty="0" smtClean="0"/>
              <a:t>Magnitude of impact: the likely effect a deficiency could have on the entity achieving its objectives and is affected by factors such as size, pace, and duration of the impact.</a:t>
            </a:r>
          </a:p>
          <a:p>
            <a:r>
              <a:rPr lang="en-US" sz="2400" dirty="0" smtClean="0"/>
              <a:t>Likelihood of occurrence: the possibility of a deficiency impacting an entity’s ability to achieve its objectives.</a:t>
            </a:r>
          </a:p>
          <a:p>
            <a:r>
              <a:rPr lang="en-US" sz="2400" dirty="0" smtClean="0"/>
              <a:t>Nature of deficiency: degree of subjectivity involved and whether fraud or misconduct is involved.</a:t>
            </a:r>
          </a:p>
          <a:p>
            <a:pPr marL="0" indent="0">
              <a:buNone/>
            </a:pPr>
            <a:r>
              <a:rPr lang="en-US" sz="2400" dirty="0" smtClean="0"/>
              <a:t>Management considers the correlation among different deficiencies or groups of deficiencies when evaluating their significance. </a:t>
            </a:r>
          </a:p>
          <a:p>
            <a:pPr>
              <a:buNone/>
            </a:pPr>
            <a:endParaRPr lang="en-US" dirty="0" smtClean="0"/>
          </a:p>
        </p:txBody>
      </p:sp>
      <p:sp>
        <p:nvSpPr>
          <p:cNvPr id="6" name="Rounded Rectangle 4"/>
          <p:cNvSpPr/>
          <p:nvPr/>
        </p:nvSpPr>
        <p:spPr>
          <a:xfrm>
            <a:off x="8145820" y="2005162"/>
            <a:ext cx="1310561" cy="349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1113" tIns="0" rIns="181113" bIns="0" numCol="1" spcCol="1415"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sp>
        <p:nvSpPr>
          <p:cNvPr id="16" name="Slide Number Placeholder 15"/>
          <p:cNvSpPr>
            <a:spLocks noGrp="1"/>
          </p:cNvSpPr>
          <p:nvPr>
            <p:ph type="sldNum" sz="quarter" idx="12"/>
          </p:nvPr>
        </p:nvSpPr>
        <p:spPr/>
        <p:txBody>
          <a:bodyPr/>
          <a:lstStyle/>
          <a:p>
            <a:r>
              <a:rPr lang="en-US" smtClean="0"/>
              <a:t>Page </a:t>
            </a:r>
            <a:fld id="{01E16EBA-0216-4FA1-BFEC-225E79399361}" type="slidenum">
              <a:rPr lang="en-US" smtClean="0"/>
              <a:pPr/>
              <a:t>30</a:t>
            </a:fld>
            <a:endParaRPr lang="en-US" dirty="0"/>
          </a:p>
        </p:txBody>
      </p:sp>
      <p:grpSp>
        <p:nvGrpSpPr>
          <p:cNvPr id="15" name="Group 18"/>
          <p:cNvGrpSpPr/>
          <p:nvPr/>
        </p:nvGrpSpPr>
        <p:grpSpPr>
          <a:xfrm>
            <a:off x="8130540" y="2402481"/>
            <a:ext cx="1623060" cy="797919"/>
            <a:chOff x="2514600" y="2286000"/>
            <a:chExt cx="4300537" cy="2070481"/>
          </a:xfrm>
        </p:grpSpPr>
        <p:grpSp>
          <p:nvGrpSpPr>
            <p:cNvPr id="17" name="Group 5"/>
            <p:cNvGrpSpPr/>
            <p:nvPr/>
          </p:nvGrpSpPr>
          <p:grpSpPr>
            <a:xfrm>
              <a:off x="2514600" y="2286000"/>
              <a:ext cx="4300537" cy="1003680"/>
              <a:chOff x="307181" y="1578105"/>
              <a:chExt cx="4300537" cy="1003680"/>
            </a:xfrm>
          </p:grpSpPr>
          <p:sp>
            <p:nvSpPr>
              <p:cNvPr id="21" name="Rounded Rectangle 20"/>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18" name="Group 17"/>
            <p:cNvGrpSpPr/>
            <p:nvPr/>
          </p:nvGrpSpPr>
          <p:grpSpPr>
            <a:xfrm>
              <a:off x="2514600" y="3352801"/>
              <a:ext cx="4300537" cy="1003680"/>
              <a:chOff x="307181" y="1578105"/>
              <a:chExt cx="4300537" cy="1003680"/>
            </a:xfrm>
          </p:grpSpPr>
          <p:sp>
            <p:nvSpPr>
              <p:cNvPr id="19" name="Rounded Rectangle 18"/>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Tree>
    <p:extLst>
      <p:ext uri="{BB962C8B-B14F-4D97-AF65-F5344CB8AC3E}">
        <p14:creationId xmlns:p14="http://schemas.microsoft.com/office/powerpoint/2010/main" val="3345070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 Management Evaluation</a:t>
            </a:r>
            <a:endParaRPr lang="en-US" sz="3200" dirty="0"/>
          </a:p>
        </p:txBody>
      </p:sp>
      <p:sp>
        <p:nvSpPr>
          <p:cNvPr id="3" name="Content Placeholder 2"/>
          <p:cNvSpPr>
            <a:spLocks noGrp="1"/>
          </p:cNvSpPr>
          <p:nvPr>
            <p:ph idx="1"/>
          </p:nvPr>
        </p:nvSpPr>
        <p:spPr>
          <a:xfrm>
            <a:off x="471488" y="2362200"/>
            <a:ext cx="9167813" cy="5181600"/>
          </a:xfrm>
        </p:spPr>
        <p:txBody>
          <a:bodyPr>
            <a:normAutofit lnSpcReduction="10000"/>
          </a:bodyPr>
          <a:lstStyle/>
          <a:p>
            <a:pPr>
              <a:buNone/>
            </a:pPr>
            <a:r>
              <a:rPr lang="en-US" b="1" dirty="0" smtClean="0"/>
              <a:t>Management’s overall determination on control </a:t>
            </a:r>
          </a:p>
          <a:p>
            <a:pPr>
              <a:buNone/>
            </a:pPr>
            <a:r>
              <a:rPr lang="en-US" b="1" dirty="0" smtClean="0"/>
              <a:t>effectiveness</a:t>
            </a:r>
          </a:p>
          <a:p>
            <a:pPr>
              <a:buNone/>
            </a:pPr>
            <a:r>
              <a:rPr lang="en-US" dirty="0" smtClean="0"/>
              <a:t>Management concludes on the design, implementation, and operating effectiveness on each of the five components of internal control by:</a:t>
            </a:r>
          </a:p>
          <a:p>
            <a:pPr lvl="1"/>
            <a:r>
              <a:rPr lang="en-US" dirty="0" smtClean="0"/>
              <a:t>Developing a summary determination on the design, implementation, and operating effectiveness of each control principle (related attributes may also be considered) and</a:t>
            </a:r>
          </a:p>
          <a:p>
            <a:pPr lvl="1"/>
            <a:r>
              <a:rPr lang="en-US" dirty="0" smtClean="0"/>
              <a:t>Determining the Impact of deficiencies.</a:t>
            </a:r>
          </a:p>
          <a:p>
            <a:pPr marL="0" indent="0">
              <a:buNone/>
            </a:pPr>
            <a:r>
              <a:rPr lang="en-US" dirty="0" smtClean="0"/>
              <a:t>The internal control system is ineffective if:</a:t>
            </a:r>
          </a:p>
          <a:p>
            <a:pPr lvl="1"/>
            <a:r>
              <a:rPr lang="en-US" dirty="0" smtClean="0"/>
              <a:t>One or more of the five components is ineffective or</a:t>
            </a:r>
          </a:p>
          <a:p>
            <a:pPr lvl="1"/>
            <a:r>
              <a:rPr lang="en-US" dirty="0" smtClean="0"/>
              <a:t>The components are not operating together cohesively.</a:t>
            </a:r>
          </a:p>
          <a:p>
            <a:pPr marL="0" indent="0">
              <a:buNone/>
            </a:pPr>
            <a:endParaRPr lang="en-US" dirty="0"/>
          </a:p>
          <a:p>
            <a:pPr lvl="1"/>
            <a:endParaRPr lang="en-US" dirty="0" smtClean="0"/>
          </a:p>
          <a:p>
            <a:pPr marL="0" indent="0">
              <a:buNone/>
            </a:pPr>
            <a:endParaRPr lang="en-US" dirty="0"/>
          </a:p>
          <a:p>
            <a:endParaRPr lang="en-US" dirty="0" smtClean="0"/>
          </a:p>
          <a:p>
            <a:pPr marL="509412" lvl="1" indent="0">
              <a:buNone/>
            </a:pPr>
            <a:endParaRPr lang="en-US" dirty="0"/>
          </a:p>
          <a:p>
            <a:pPr lvl="1"/>
            <a:endParaRPr lang="en-US" dirty="0" smtClean="0"/>
          </a:p>
        </p:txBody>
      </p:sp>
      <p:sp>
        <p:nvSpPr>
          <p:cNvPr id="6" name="Rounded Rectangle 4"/>
          <p:cNvSpPr/>
          <p:nvPr/>
        </p:nvSpPr>
        <p:spPr>
          <a:xfrm>
            <a:off x="8145820" y="2005162"/>
            <a:ext cx="1310561" cy="349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1113" tIns="0" rIns="181113" bIns="0" numCol="1" spcCol="1415"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sp>
        <p:nvSpPr>
          <p:cNvPr id="16" name="Slide Number Placeholder 15"/>
          <p:cNvSpPr>
            <a:spLocks noGrp="1"/>
          </p:cNvSpPr>
          <p:nvPr>
            <p:ph type="sldNum" sz="quarter" idx="12"/>
          </p:nvPr>
        </p:nvSpPr>
        <p:spPr/>
        <p:txBody>
          <a:bodyPr/>
          <a:lstStyle/>
          <a:p>
            <a:r>
              <a:rPr lang="en-US" smtClean="0"/>
              <a:t>Page </a:t>
            </a:r>
            <a:fld id="{01E16EBA-0216-4FA1-BFEC-225E79399361}" type="slidenum">
              <a:rPr lang="en-US" smtClean="0"/>
              <a:pPr/>
              <a:t>31</a:t>
            </a:fld>
            <a:endParaRPr lang="en-US" dirty="0"/>
          </a:p>
        </p:txBody>
      </p:sp>
      <p:grpSp>
        <p:nvGrpSpPr>
          <p:cNvPr id="15" name="Group 18"/>
          <p:cNvGrpSpPr/>
          <p:nvPr/>
        </p:nvGrpSpPr>
        <p:grpSpPr>
          <a:xfrm>
            <a:off x="8130540" y="2402481"/>
            <a:ext cx="1623060" cy="797919"/>
            <a:chOff x="2514600" y="2286000"/>
            <a:chExt cx="4300537" cy="2070481"/>
          </a:xfrm>
        </p:grpSpPr>
        <p:grpSp>
          <p:nvGrpSpPr>
            <p:cNvPr id="17" name="Group 5"/>
            <p:cNvGrpSpPr/>
            <p:nvPr/>
          </p:nvGrpSpPr>
          <p:grpSpPr>
            <a:xfrm>
              <a:off x="2514600" y="2286000"/>
              <a:ext cx="4300537" cy="1003680"/>
              <a:chOff x="307181" y="1578105"/>
              <a:chExt cx="4300537" cy="1003680"/>
            </a:xfrm>
          </p:grpSpPr>
          <p:sp>
            <p:nvSpPr>
              <p:cNvPr id="21" name="Rounded Rectangle 20"/>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18" name="Group 17"/>
            <p:cNvGrpSpPr/>
            <p:nvPr/>
          </p:nvGrpSpPr>
          <p:grpSpPr>
            <a:xfrm>
              <a:off x="2514600" y="3352801"/>
              <a:ext cx="4300537" cy="1003680"/>
              <a:chOff x="307181" y="1578105"/>
              <a:chExt cx="4300537" cy="1003680"/>
            </a:xfrm>
          </p:grpSpPr>
          <p:sp>
            <p:nvSpPr>
              <p:cNvPr id="19" name="Rounded Rectangle 18"/>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Tree>
    <p:extLst>
      <p:ext uri="{BB962C8B-B14F-4D97-AF65-F5344CB8AC3E}">
        <p14:creationId xmlns:p14="http://schemas.microsoft.com/office/powerpoint/2010/main" val="3413153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 Additional Considerations</a:t>
            </a:r>
            <a:endParaRPr lang="en-US" sz="3200" dirty="0"/>
          </a:p>
        </p:txBody>
      </p:sp>
      <p:sp>
        <p:nvSpPr>
          <p:cNvPr id="3" name="Content Placeholder 2"/>
          <p:cNvSpPr>
            <a:spLocks noGrp="1"/>
          </p:cNvSpPr>
          <p:nvPr>
            <p:ph idx="1"/>
          </p:nvPr>
        </p:nvSpPr>
        <p:spPr>
          <a:xfrm>
            <a:off x="471488" y="2362200"/>
            <a:ext cx="9167813" cy="5181600"/>
          </a:xfrm>
        </p:spPr>
        <p:txBody>
          <a:bodyPr/>
          <a:lstStyle/>
          <a:p>
            <a:pPr>
              <a:buNone/>
            </a:pPr>
            <a:r>
              <a:rPr lang="en-US" dirty="0" smtClean="0"/>
              <a:t>The impact of service organizations on an entity’s           internal control system</a:t>
            </a:r>
          </a:p>
          <a:p>
            <a:pPr marL="713177"/>
            <a:endParaRPr lang="en-US" dirty="0" smtClean="0"/>
          </a:p>
          <a:p>
            <a:pPr marL="305647">
              <a:buNone/>
            </a:pPr>
            <a:r>
              <a:rPr lang="en-US" dirty="0" smtClean="0"/>
              <a:t>Discussion of documentation requirements in the Green Book</a:t>
            </a:r>
          </a:p>
          <a:p>
            <a:pPr marL="305647">
              <a:buNone/>
            </a:pPr>
            <a:endParaRPr lang="en-US" dirty="0" smtClean="0"/>
          </a:p>
          <a:p>
            <a:pPr marL="305647">
              <a:buNone/>
            </a:pPr>
            <a:r>
              <a:rPr lang="en-US" dirty="0" smtClean="0"/>
              <a:t>Applicability to state, local, and quasi-governmental entities as well as not-for-profits</a:t>
            </a:r>
          </a:p>
          <a:p>
            <a:pPr marL="305647">
              <a:buNone/>
            </a:pPr>
            <a:endParaRPr lang="en-US" dirty="0" smtClean="0"/>
          </a:p>
          <a:p>
            <a:pPr marL="305647">
              <a:buNone/>
            </a:pPr>
            <a:r>
              <a:rPr lang="en-US" dirty="0" smtClean="0"/>
              <a:t>Cost/Benefit and Large/Small Entity Considerations</a:t>
            </a:r>
          </a:p>
        </p:txBody>
      </p:sp>
      <p:sp>
        <p:nvSpPr>
          <p:cNvPr id="16" name="Slide Number Placeholder 15"/>
          <p:cNvSpPr>
            <a:spLocks noGrp="1"/>
          </p:cNvSpPr>
          <p:nvPr>
            <p:ph type="sldNum" sz="quarter" idx="12"/>
          </p:nvPr>
        </p:nvSpPr>
        <p:spPr/>
        <p:txBody>
          <a:bodyPr/>
          <a:lstStyle/>
          <a:p>
            <a:r>
              <a:rPr lang="en-US" smtClean="0"/>
              <a:t>Page </a:t>
            </a:r>
            <a:fld id="{01E16EBA-0216-4FA1-BFEC-225E79399361}" type="slidenum">
              <a:rPr lang="en-US" smtClean="0"/>
              <a:pPr/>
              <a:t>32</a:t>
            </a:fld>
            <a:endParaRPr lang="en-US" dirty="0"/>
          </a:p>
        </p:txBody>
      </p:sp>
      <p:grpSp>
        <p:nvGrpSpPr>
          <p:cNvPr id="15" name="Group 18"/>
          <p:cNvGrpSpPr/>
          <p:nvPr/>
        </p:nvGrpSpPr>
        <p:grpSpPr>
          <a:xfrm>
            <a:off x="8130540" y="2402481"/>
            <a:ext cx="1623060" cy="797919"/>
            <a:chOff x="2514600" y="2286000"/>
            <a:chExt cx="4300537" cy="2070481"/>
          </a:xfrm>
        </p:grpSpPr>
        <p:grpSp>
          <p:nvGrpSpPr>
            <p:cNvPr id="17" name="Group 5"/>
            <p:cNvGrpSpPr/>
            <p:nvPr/>
          </p:nvGrpSpPr>
          <p:grpSpPr>
            <a:xfrm>
              <a:off x="2514600" y="2286000"/>
              <a:ext cx="4300537" cy="1003680"/>
              <a:chOff x="307181" y="1578105"/>
              <a:chExt cx="4300537" cy="1003680"/>
            </a:xfrm>
          </p:grpSpPr>
          <p:sp>
            <p:nvSpPr>
              <p:cNvPr id="21" name="Rounded Rectangle 20"/>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18" name="Group 17"/>
            <p:cNvGrpSpPr/>
            <p:nvPr/>
          </p:nvGrpSpPr>
          <p:grpSpPr>
            <a:xfrm>
              <a:off x="2514600" y="3352801"/>
              <a:ext cx="4300537" cy="1003680"/>
              <a:chOff x="307181" y="1578105"/>
              <a:chExt cx="4300537" cy="1003680"/>
            </a:xfrm>
          </p:grpSpPr>
          <p:sp>
            <p:nvSpPr>
              <p:cNvPr id="19" name="Rounded Rectangle 18"/>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Revised Green Book: Standards</a:t>
            </a:r>
            <a:endParaRPr lang="en-US" sz="3200" dirty="0"/>
          </a:p>
        </p:txBody>
      </p:sp>
      <p:sp>
        <p:nvSpPr>
          <p:cNvPr id="3" name="Content Placeholder 2"/>
          <p:cNvSpPr>
            <a:spLocks noGrp="1"/>
          </p:cNvSpPr>
          <p:nvPr>
            <p:ph idx="1"/>
          </p:nvPr>
        </p:nvSpPr>
        <p:spPr>
          <a:xfrm>
            <a:off x="534353" y="2343573"/>
            <a:ext cx="8968740" cy="5124027"/>
          </a:xfrm>
        </p:spPr>
        <p:txBody>
          <a:bodyPr/>
          <a:lstStyle/>
          <a:p>
            <a:r>
              <a:rPr lang="en-US" dirty="0" smtClean="0"/>
              <a:t>Control Environment</a:t>
            </a:r>
          </a:p>
          <a:p>
            <a:pPr>
              <a:buNone/>
            </a:pPr>
            <a:endParaRPr lang="en-US" dirty="0" smtClean="0"/>
          </a:p>
          <a:p>
            <a:r>
              <a:rPr lang="en-US" dirty="0" smtClean="0"/>
              <a:t>Risk Assessment</a:t>
            </a:r>
          </a:p>
          <a:p>
            <a:pPr>
              <a:buNone/>
            </a:pPr>
            <a:endParaRPr lang="en-US" dirty="0" smtClean="0"/>
          </a:p>
          <a:p>
            <a:r>
              <a:rPr lang="en-US" dirty="0" smtClean="0"/>
              <a:t>Control Activities</a:t>
            </a:r>
          </a:p>
          <a:p>
            <a:pPr>
              <a:buNone/>
            </a:pPr>
            <a:endParaRPr lang="en-US" dirty="0" smtClean="0"/>
          </a:p>
          <a:p>
            <a:r>
              <a:rPr lang="en-US" dirty="0" smtClean="0"/>
              <a:t>Information and Communication</a:t>
            </a:r>
          </a:p>
          <a:p>
            <a:pPr>
              <a:buNone/>
            </a:pPr>
            <a:endParaRPr lang="en-US" dirty="0" smtClean="0"/>
          </a:p>
          <a:p>
            <a:r>
              <a:rPr lang="en-US" dirty="0" smtClean="0"/>
              <a:t>Monitoring</a:t>
            </a:r>
          </a:p>
        </p:txBody>
      </p:sp>
      <p:grpSp>
        <p:nvGrpSpPr>
          <p:cNvPr id="5" name="Group 4"/>
          <p:cNvGrpSpPr/>
          <p:nvPr/>
        </p:nvGrpSpPr>
        <p:grpSpPr>
          <a:xfrm>
            <a:off x="8130540" y="2402481"/>
            <a:ext cx="1623060" cy="797919"/>
            <a:chOff x="2514600" y="2286000"/>
            <a:chExt cx="4300537" cy="2070481"/>
          </a:xfrm>
        </p:grpSpPr>
        <p:grpSp>
          <p:nvGrpSpPr>
            <p:cNvPr id="6" name="Group 5"/>
            <p:cNvGrpSpPr/>
            <p:nvPr/>
          </p:nvGrpSpPr>
          <p:grpSpPr>
            <a:xfrm>
              <a:off x="2514600" y="2286000"/>
              <a:ext cx="4300537" cy="1003680"/>
              <a:chOff x="307181" y="1578105"/>
              <a:chExt cx="4300537" cy="1003680"/>
            </a:xfrm>
          </p:grpSpPr>
          <p:sp>
            <p:nvSpPr>
              <p:cNvPr id="10" name="Rounded Rectangle 9"/>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7" name="Group 17"/>
            <p:cNvGrpSpPr/>
            <p:nvPr/>
          </p:nvGrpSpPr>
          <p:grpSpPr>
            <a:xfrm>
              <a:off x="2514600" y="3352801"/>
              <a:ext cx="4300537" cy="1003680"/>
              <a:chOff x="307181" y="1578105"/>
              <a:chExt cx="4300537" cy="1003680"/>
            </a:xfrm>
          </p:grpSpPr>
          <p:sp>
            <p:nvSpPr>
              <p:cNvPr id="8" name="Rounded Rectangle 7"/>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
        <p:nvSpPr>
          <p:cNvPr id="13" name="Slide Number Placeholder 12"/>
          <p:cNvSpPr>
            <a:spLocks noGrp="1"/>
          </p:cNvSpPr>
          <p:nvPr>
            <p:ph type="sldNum" sz="quarter" idx="12"/>
          </p:nvPr>
        </p:nvSpPr>
        <p:spPr/>
        <p:txBody>
          <a:bodyPr/>
          <a:lstStyle/>
          <a:p>
            <a:r>
              <a:rPr lang="en-US" smtClean="0"/>
              <a:t>Page </a:t>
            </a:r>
            <a:fld id="{01E16EBA-0216-4FA1-BFEC-225E79399361}"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Revised Green Book: Standards</a:t>
            </a:r>
            <a:endParaRPr lang="en-US" sz="3200" dirty="0"/>
          </a:p>
        </p:txBody>
      </p:sp>
      <p:sp>
        <p:nvSpPr>
          <p:cNvPr id="38" name="Content Placeholder 2"/>
          <p:cNvSpPr>
            <a:spLocks noGrp="1"/>
          </p:cNvSpPr>
          <p:nvPr>
            <p:ph idx="1"/>
          </p:nvPr>
        </p:nvSpPr>
        <p:spPr>
          <a:xfrm>
            <a:off x="534353" y="2333413"/>
            <a:ext cx="8968740" cy="5210387"/>
          </a:xfrm>
        </p:spPr>
        <p:txBody>
          <a:bodyPr/>
          <a:lstStyle/>
          <a:p>
            <a:r>
              <a:rPr lang="en-US" dirty="0" smtClean="0"/>
              <a:t>Explains principles for each component</a:t>
            </a:r>
          </a:p>
          <a:p>
            <a:endParaRPr lang="en-US" dirty="0" smtClean="0"/>
          </a:p>
          <a:p>
            <a:r>
              <a:rPr lang="en-US" dirty="0" smtClean="0"/>
              <a:t>Includes further discussion of considerations for principles in the form of attributes</a:t>
            </a:r>
            <a:endParaRPr lang="en-US" dirty="0"/>
          </a:p>
        </p:txBody>
      </p:sp>
      <p:sp>
        <p:nvSpPr>
          <p:cNvPr id="13" name="Slide Number Placeholder 12"/>
          <p:cNvSpPr>
            <a:spLocks noGrp="1"/>
          </p:cNvSpPr>
          <p:nvPr>
            <p:ph type="sldNum" sz="quarter" idx="12"/>
          </p:nvPr>
        </p:nvSpPr>
        <p:spPr/>
        <p:txBody>
          <a:bodyPr/>
          <a:lstStyle/>
          <a:p>
            <a:r>
              <a:rPr lang="en-US" smtClean="0"/>
              <a:t>Page </a:t>
            </a:r>
            <a:fld id="{01E16EBA-0216-4FA1-BFEC-225E79399361}" type="slidenum">
              <a:rPr lang="en-US" smtClean="0"/>
              <a:pPr/>
              <a:t>34</a:t>
            </a:fld>
            <a:endParaRPr lang="en-US" dirty="0"/>
          </a:p>
        </p:txBody>
      </p:sp>
      <p:grpSp>
        <p:nvGrpSpPr>
          <p:cNvPr id="12" name="Group 11"/>
          <p:cNvGrpSpPr/>
          <p:nvPr/>
        </p:nvGrpSpPr>
        <p:grpSpPr>
          <a:xfrm>
            <a:off x="8130540" y="2402481"/>
            <a:ext cx="1623060" cy="797919"/>
            <a:chOff x="2514600" y="2286000"/>
            <a:chExt cx="4300537" cy="2070481"/>
          </a:xfrm>
        </p:grpSpPr>
        <p:grpSp>
          <p:nvGrpSpPr>
            <p:cNvPr id="14" name="Group 5"/>
            <p:cNvGrpSpPr/>
            <p:nvPr/>
          </p:nvGrpSpPr>
          <p:grpSpPr>
            <a:xfrm>
              <a:off x="2514600" y="2286000"/>
              <a:ext cx="4300537" cy="1003680"/>
              <a:chOff x="307181" y="1578105"/>
              <a:chExt cx="4300537" cy="1003680"/>
            </a:xfrm>
          </p:grpSpPr>
          <p:sp>
            <p:nvSpPr>
              <p:cNvPr id="18" name="Rounded Rectangle 17"/>
              <p:cNvSpPr/>
              <p:nvPr/>
            </p:nvSpPr>
            <p:spPr>
              <a:xfrm>
                <a:off x="307181" y="1578105"/>
                <a:ext cx="4300537" cy="1003680"/>
              </a:xfrm>
              <a:prstGeom prst="roundRect">
                <a:avLst/>
              </a:prstGeom>
              <a:solidFill>
                <a:srgbClr val="104F01">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a:bodyPr>
              <a:lstStyle/>
              <a:p>
                <a:pPr algn="ctr" defTabSz="1683890">
                  <a:lnSpc>
                    <a:spcPct val="90000"/>
                  </a:lnSpc>
                  <a:spcBef>
                    <a:spcPct val="0"/>
                  </a:spcBef>
                  <a:spcAft>
                    <a:spcPct val="35000"/>
                  </a:spcAft>
                </a:pPr>
                <a:r>
                  <a:rPr lang="en-US" sz="1600" dirty="0" smtClean="0"/>
                  <a:t>Overview</a:t>
                </a:r>
                <a:endParaRPr lang="en-US" sz="1600" dirty="0"/>
              </a:p>
            </p:txBody>
          </p:sp>
        </p:grpSp>
        <p:grpSp>
          <p:nvGrpSpPr>
            <p:cNvPr id="15" name="Group 17"/>
            <p:cNvGrpSpPr/>
            <p:nvPr/>
          </p:nvGrpSpPr>
          <p:grpSpPr>
            <a:xfrm>
              <a:off x="2514600" y="3352801"/>
              <a:ext cx="4300537" cy="1003680"/>
              <a:chOff x="307181" y="1578105"/>
              <a:chExt cx="4300537" cy="1003680"/>
            </a:xfrm>
          </p:grpSpPr>
          <p:sp>
            <p:nvSpPr>
              <p:cNvPr id="16" name="Rounded Rectangle 15"/>
              <p:cNvSpPr/>
              <p:nvPr/>
            </p:nvSpPr>
            <p:spPr>
              <a:xfrm>
                <a:off x="307181" y="1578105"/>
                <a:ext cx="4300537" cy="1003680"/>
              </a:xfrm>
              <a:prstGeom prst="roundRect">
                <a:avLst/>
              </a:prstGeom>
              <a:solidFill>
                <a:srgbClr val="104F0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356177" y="1627101"/>
                <a:ext cx="4202545" cy="905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2550" tIns="0" rIns="162550" bIns="0" numCol="1" spcCol="1270" anchor="ctr" anchorCtr="0">
                <a:normAutofit fontScale="40000" lnSpcReduction="20000"/>
              </a:bodyPr>
              <a:lstStyle/>
              <a:p>
                <a:pPr algn="ctr" defTabSz="1683890">
                  <a:lnSpc>
                    <a:spcPct val="90000"/>
                  </a:lnSpc>
                  <a:spcBef>
                    <a:spcPct val="0"/>
                  </a:spcBef>
                  <a:spcAft>
                    <a:spcPct val="35000"/>
                  </a:spcAft>
                </a:pPr>
                <a:r>
                  <a:rPr lang="en-US" sz="3800" dirty="0" smtClean="0"/>
                  <a:t>Components</a:t>
                </a:r>
                <a:endParaRPr lang="en-US" sz="3800" dirty="0"/>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Control Environment</a:t>
            </a:r>
          </a:p>
        </p:txBody>
      </p:sp>
      <p:sp>
        <p:nvSpPr>
          <p:cNvPr id="26628" name="Rectangle 3"/>
          <p:cNvSpPr>
            <a:spLocks noGrp="1" noChangeArrowheads="1"/>
          </p:cNvSpPr>
          <p:nvPr>
            <p:ph idx="1"/>
          </p:nvPr>
        </p:nvSpPr>
        <p:spPr/>
        <p:txBody>
          <a:bodyPr rtlCol="0">
            <a:normAutofit/>
          </a:bodyPr>
          <a:lstStyle/>
          <a:p>
            <a:pPr marL="0" indent="0" defTabSz="993323" eaLnBrk="1" hangingPunct="1">
              <a:spcBef>
                <a:spcPts val="0"/>
              </a:spcBef>
              <a:buFont typeface="Arial" pitchFamily="34" charset="0"/>
              <a:buNone/>
              <a:defRPr/>
            </a:pPr>
            <a:r>
              <a:rPr b="1" dirty="0"/>
              <a:t>Control Environment </a:t>
            </a:r>
            <a:r>
              <a:rPr dirty="0"/>
              <a:t>- The foundation for an internal control system. It provides the discipline and structure to help an entity achieve its objectives. (Para. OV2.04)</a:t>
            </a:r>
          </a:p>
          <a:p>
            <a:pPr marL="0" indent="-372497" defTabSz="993323" eaLnBrk="1" hangingPunct="1">
              <a:spcBef>
                <a:spcPts val="0"/>
              </a:spcBef>
              <a:buFont typeface="Arial" pitchFamily="34" charset="0"/>
              <a:buNone/>
              <a:defRPr/>
            </a:pPr>
            <a:endParaRPr dirty="0"/>
          </a:p>
          <a:p>
            <a:pPr marL="372497" indent="-372497" defTabSz="993323" eaLnBrk="1" hangingPunct="1">
              <a:spcBef>
                <a:spcPts val="1365"/>
              </a:spcBef>
              <a:buFont typeface="Arial" pitchFamily="34" charset="0"/>
              <a:buNone/>
              <a:defRPr/>
            </a:pPr>
            <a:endParaRPr dirty="0"/>
          </a:p>
        </p:txBody>
      </p:sp>
      <p:sp>
        <p:nvSpPr>
          <p:cNvPr id="7782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0A8AED0D-DBCD-47B1-8C04-F5CA465C9D9D}" type="slidenum">
              <a:rPr lang="en-US" altLang="en-US" smtClean="0">
                <a:latin typeface="Arial" charset="0"/>
                <a:cs typeface="Arial" charset="0"/>
              </a:rPr>
              <a:pPr defTabSz="992188" fontAlgn="base">
                <a:spcBef>
                  <a:spcPct val="0"/>
                </a:spcBef>
                <a:spcAft>
                  <a:spcPct val="0"/>
                </a:spcAft>
              </a:pPr>
              <a:t>35</a:t>
            </a:fld>
            <a:endParaRPr lang="en-US" altLang="en-US" smtClean="0">
              <a:latin typeface="Arial" charset="0"/>
              <a:cs typeface="Arial" charset="0"/>
            </a:endParaRPr>
          </a:p>
        </p:txBody>
      </p:sp>
      <p:pic>
        <p:nvPicPr>
          <p:cNvPr id="77829" name="Picture 6" descr="U:\Work in Process\VCA_Graphics\FY 15\FMA\987236 - Green Book\Final Slides\Slide 36- Cube-ContEn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05200"/>
            <a:ext cx="5761038"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558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 Environment</a:t>
            </a:r>
            <a:endParaRPr lang="en-US" sz="3200" dirty="0"/>
          </a:p>
        </p:txBody>
      </p:sp>
      <p:pic>
        <p:nvPicPr>
          <p:cNvPr id="5" name="Picture 2" descr="U:\Work in Process\VCA_Graphics\FY 13\FMA\987236 - Green Book\Slide 12Breakout1.tif"/>
          <p:cNvPicPr>
            <a:picLocks noChangeAspect="1" noChangeArrowheads="1"/>
          </p:cNvPicPr>
          <p:nvPr/>
        </p:nvPicPr>
        <p:blipFill>
          <a:blip r:embed="rId3" cstate="print"/>
          <a:srcRect/>
          <a:stretch>
            <a:fillRect/>
          </a:stretch>
        </p:blipFill>
        <p:spPr bwMode="auto">
          <a:xfrm>
            <a:off x="-1" y="2826102"/>
            <a:ext cx="10058401" cy="3478178"/>
          </a:xfrm>
          <a:prstGeom prst="rect">
            <a:avLst/>
          </a:prstGeom>
          <a:noFill/>
        </p:spPr>
      </p:pic>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hangingPunct="1"/>
            <a:r>
              <a:rPr lang="en-US" altLang="en-US" sz="3200" dirty="0" smtClean="0">
                <a:latin typeface="Arial" charset="0"/>
                <a:cs typeface="Arial" charset="0"/>
              </a:rPr>
              <a:t>Control Environment</a:t>
            </a:r>
            <a:br>
              <a:rPr lang="en-US" altLang="en-US" sz="3200" dirty="0" smtClean="0">
                <a:latin typeface="Arial" charset="0"/>
                <a:cs typeface="Arial" charset="0"/>
              </a:rPr>
            </a:br>
            <a:r>
              <a:rPr lang="en-US" altLang="en-US" sz="2200" dirty="0" smtClean="0">
                <a:latin typeface="Arial" charset="0"/>
                <a:cs typeface="Arial" charset="0"/>
              </a:rPr>
              <a:t>Examples that could indicate either effective or deficient internal control</a:t>
            </a:r>
          </a:p>
        </p:txBody>
      </p:sp>
      <p:sp>
        <p:nvSpPr>
          <p:cNvPr id="26628" name="Rectangle 3"/>
          <p:cNvSpPr>
            <a:spLocks noGrp="1" noChangeArrowheads="1"/>
          </p:cNvSpPr>
          <p:nvPr>
            <p:ph idx="1"/>
          </p:nvPr>
        </p:nvSpPr>
        <p:spPr>
          <a:xfrm>
            <a:off x="5281613" y="2286000"/>
            <a:ext cx="4243387" cy="4937125"/>
          </a:xfrm>
        </p:spPr>
        <p:txBody>
          <a:bodyPr rtlCol="0">
            <a:normAutofit fontScale="25000" lnSpcReduction="20000"/>
          </a:bodyPr>
          <a:lstStyle/>
          <a:p>
            <a:pPr marL="0" indent="-372497" defTabSz="993323" eaLnBrk="1" hangingPunct="1">
              <a:lnSpc>
                <a:spcPct val="110000"/>
              </a:lnSpc>
              <a:spcBef>
                <a:spcPts val="732"/>
              </a:spcBef>
              <a:buFont typeface="Arial" pitchFamily="34" charset="0"/>
              <a:buNone/>
              <a:defRPr/>
            </a:pPr>
            <a:r>
              <a:rPr sz="8800" dirty="0" smtClean="0"/>
              <a:t>Red Flags:</a:t>
            </a:r>
          </a:p>
          <a:p>
            <a:pPr marL="374904" indent="-372497" defTabSz="993323" eaLnBrk="1" hangingPunct="1">
              <a:lnSpc>
                <a:spcPct val="110000"/>
              </a:lnSpc>
              <a:spcBef>
                <a:spcPts val="732"/>
              </a:spcBef>
              <a:buFont typeface="Wingdings" pitchFamily="2" charset="2"/>
              <a:buChar char="§"/>
              <a:defRPr/>
            </a:pPr>
            <a:r>
              <a:rPr sz="8800" dirty="0" smtClean="0"/>
              <a:t>Personnel do not understand what behavior is acceptable or unacceptable.</a:t>
            </a:r>
          </a:p>
          <a:p>
            <a:pPr marL="374904" indent="-372497" defTabSz="993323" eaLnBrk="1" hangingPunct="1">
              <a:lnSpc>
                <a:spcPct val="110000"/>
              </a:lnSpc>
              <a:spcBef>
                <a:spcPts val="732"/>
              </a:spcBef>
              <a:buFont typeface="Wingdings" pitchFamily="2" charset="2"/>
              <a:buChar char="§"/>
              <a:defRPr/>
            </a:pPr>
            <a:r>
              <a:rPr sz="8800" dirty="0" smtClean="0"/>
              <a:t>Top </a:t>
            </a:r>
            <a:r>
              <a:rPr sz="8800" dirty="0"/>
              <a:t>management is unaware of actions taken at the lower level of the entity.</a:t>
            </a:r>
          </a:p>
          <a:p>
            <a:pPr marL="374904" indent="-372497" defTabSz="993323" eaLnBrk="1" hangingPunct="1">
              <a:lnSpc>
                <a:spcPct val="110000"/>
              </a:lnSpc>
              <a:spcBef>
                <a:spcPts val="732"/>
              </a:spcBef>
              <a:buFont typeface="Wingdings" pitchFamily="2" charset="2"/>
              <a:buChar char="§"/>
              <a:defRPr/>
            </a:pPr>
            <a:r>
              <a:rPr sz="8800" dirty="0"/>
              <a:t>It is difficult to determine the entities or individuals that have responsibility for programs or particular parts of a program.</a:t>
            </a:r>
          </a:p>
          <a:p>
            <a:pPr marL="374904" indent="-372497" defTabSz="993323" eaLnBrk="1" hangingPunct="1">
              <a:lnSpc>
                <a:spcPct val="110000"/>
              </a:lnSpc>
              <a:spcBef>
                <a:spcPts val="732"/>
              </a:spcBef>
              <a:buFont typeface="Wingdings" pitchFamily="2" charset="2"/>
              <a:buChar char="§"/>
              <a:defRPr/>
            </a:pPr>
            <a:r>
              <a:rPr sz="8800" dirty="0"/>
              <a:t>The entity’s structure is inefficient or dysfunctional.</a:t>
            </a:r>
          </a:p>
          <a:p>
            <a:pPr marL="374904" indent="-372497" defTabSz="993323" eaLnBrk="1" hangingPunct="1">
              <a:lnSpc>
                <a:spcPct val="110000"/>
              </a:lnSpc>
              <a:spcBef>
                <a:spcPts val="732"/>
              </a:spcBef>
              <a:buFont typeface="Arial" pitchFamily="34" charset="0"/>
              <a:buNone/>
              <a:defRPr/>
            </a:pPr>
            <a:endParaRPr sz="9600" dirty="0"/>
          </a:p>
          <a:p>
            <a:pPr marL="0" indent="-372497" defTabSz="993323" eaLnBrk="1" hangingPunct="1">
              <a:lnSpc>
                <a:spcPct val="110000"/>
              </a:lnSpc>
              <a:spcBef>
                <a:spcPts val="732"/>
              </a:spcBef>
              <a:buFont typeface="Arial" pitchFamily="34" charset="0"/>
              <a:buNone/>
              <a:defRPr/>
            </a:pPr>
            <a:endParaRPr sz="8800" dirty="0"/>
          </a:p>
          <a:p>
            <a:pPr marL="953863" lvl="1" indent="-457200" defTabSz="993323" eaLnBrk="1" hangingPunct="1">
              <a:spcBef>
                <a:spcPts val="732"/>
              </a:spcBef>
              <a:buFont typeface="Arial" pitchFamily="34" charset="0"/>
              <a:buNone/>
              <a:defRPr/>
            </a:pPr>
            <a:endParaRPr sz="9200" dirty="0"/>
          </a:p>
          <a:p>
            <a:pPr marL="953863" lvl="1" indent="-457200" defTabSz="993323" eaLnBrk="1" hangingPunct="1">
              <a:spcBef>
                <a:spcPts val="732"/>
              </a:spcBef>
              <a:buFont typeface="+mj-lt"/>
              <a:buAutoNum type="arabicPeriod"/>
              <a:defRPr/>
            </a:pPr>
            <a:endParaRPr sz="9200" dirty="0"/>
          </a:p>
          <a:p>
            <a:pPr marL="953863" lvl="1" indent="-457200" defTabSz="993323" eaLnBrk="1" hangingPunct="1">
              <a:spcBef>
                <a:spcPts val="732"/>
              </a:spcBef>
              <a:buFont typeface="Arial" pitchFamily="34" charset="0"/>
              <a:buNone/>
              <a:defRPr/>
            </a:pPr>
            <a:endParaRPr sz="8800" i="1" dirty="0"/>
          </a:p>
          <a:p>
            <a:pPr marL="0" lvl="1" indent="-457200" defTabSz="993323" eaLnBrk="1" hangingPunct="1">
              <a:spcBef>
                <a:spcPts val="0"/>
              </a:spcBef>
              <a:buFont typeface="Arial" pitchFamily="34" charset="0"/>
              <a:buNone/>
              <a:defRPr/>
            </a:pPr>
            <a:r>
              <a:rPr sz="8800" i="1" dirty="0"/>
              <a:t> </a:t>
            </a:r>
          </a:p>
          <a:p>
            <a:pPr marL="372497" indent="-372497" defTabSz="993323" eaLnBrk="1" hangingPunct="1">
              <a:spcBef>
                <a:spcPts val="1365"/>
              </a:spcBef>
              <a:buFont typeface="Arial" pitchFamily="34" charset="0"/>
              <a:buNone/>
              <a:defRPr/>
            </a:pPr>
            <a:endParaRPr dirty="0"/>
          </a:p>
        </p:txBody>
      </p:sp>
      <p:sp>
        <p:nvSpPr>
          <p:cNvPr id="798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B46EA710-4741-48E2-AE9D-4956C6D36B77}" type="slidenum">
              <a:rPr lang="en-US" altLang="en-US" smtClean="0">
                <a:latin typeface="Arial" charset="0"/>
                <a:cs typeface="Arial" charset="0"/>
              </a:rPr>
              <a:pPr defTabSz="992188" fontAlgn="base">
                <a:spcBef>
                  <a:spcPct val="0"/>
                </a:spcBef>
                <a:spcAft>
                  <a:spcPct val="0"/>
                </a:spcAft>
              </a:pPr>
              <a:t>37</a:t>
            </a:fld>
            <a:endParaRPr lang="en-US" altLang="en-US" smtClean="0">
              <a:latin typeface="Arial" charset="0"/>
              <a:cs typeface="Arial" charset="0"/>
            </a:endParaRPr>
          </a:p>
        </p:txBody>
      </p:sp>
      <p:sp>
        <p:nvSpPr>
          <p:cNvPr id="6" name="Rectangle 3"/>
          <p:cNvSpPr txBox="1">
            <a:spLocks noChangeArrowheads="1"/>
          </p:cNvSpPr>
          <p:nvPr/>
        </p:nvSpPr>
        <p:spPr>
          <a:xfrm>
            <a:off x="457200" y="2286000"/>
            <a:ext cx="4114800" cy="4937125"/>
          </a:xfrm>
          <a:prstGeom prst="rect">
            <a:avLst/>
          </a:prstGeom>
        </p:spPr>
        <p:txBody>
          <a:bodyPr vert="horz" lIns="101882" tIns="50941" rIns="101882" bIns="50941" rtlCol="0">
            <a:normAutofit fontScale="25000" lnSpcReduction="20000"/>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1971675" indent="-252413" algn="l" defTabSz="1018824" rtl="0" eaLnBrk="1" fontAlgn="base" latinLnBrk="0" hangingPunct="1">
              <a:lnSpc>
                <a:spcPct val="85000"/>
              </a:lnSpc>
              <a:spcBef>
                <a:spcPct val="15000"/>
              </a:spcBef>
              <a:spcAft>
                <a:spcPct val="0"/>
              </a:spcAft>
              <a:buFont typeface="Arial" pitchFamily="34" charset="0"/>
              <a:buChar char="•"/>
              <a:defRPr lang="en-US" sz="18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372497" defTabSz="993323">
              <a:lnSpc>
                <a:spcPct val="110000"/>
              </a:lnSpc>
              <a:spcBef>
                <a:spcPts val="732"/>
              </a:spcBef>
              <a:buFont typeface="Arial" pitchFamily="34" charset="0"/>
              <a:buNone/>
              <a:defRPr/>
            </a:pPr>
            <a:r>
              <a:rPr lang="en-US" sz="8800" dirty="0" smtClean="0"/>
              <a:t>Green Flags:</a:t>
            </a:r>
          </a:p>
          <a:p>
            <a:pPr marL="374904" indent="-372497" defTabSz="993323">
              <a:lnSpc>
                <a:spcPct val="110000"/>
              </a:lnSpc>
              <a:spcBef>
                <a:spcPts val="732"/>
              </a:spcBef>
              <a:buFont typeface="Wingdings" pitchFamily="2" charset="2"/>
              <a:buChar char="§"/>
              <a:defRPr/>
            </a:pPr>
            <a:r>
              <a:rPr lang="en-US" sz="8800" dirty="0" smtClean="0"/>
              <a:t>Management has a developed organizational structure with clearly defined roles.</a:t>
            </a:r>
          </a:p>
          <a:p>
            <a:pPr marL="374904" indent="-372497" defTabSz="993323">
              <a:lnSpc>
                <a:spcPct val="110000"/>
              </a:lnSpc>
              <a:spcBef>
                <a:spcPts val="732"/>
              </a:spcBef>
              <a:buFont typeface="Wingdings" pitchFamily="2" charset="2"/>
              <a:buChar char="§"/>
              <a:defRPr/>
            </a:pPr>
            <a:r>
              <a:rPr lang="en-US" sz="8800" dirty="0" smtClean="0"/>
              <a:t>Programs are in place to train personnel and reinforce standards of conduct.</a:t>
            </a:r>
          </a:p>
          <a:p>
            <a:pPr marL="374904" indent="-372497" defTabSz="993323">
              <a:lnSpc>
                <a:spcPct val="110000"/>
              </a:lnSpc>
              <a:spcBef>
                <a:spcPts val="732"/>
              </a:spcBef>
              <a:buFont typeface="Wingdings" pitchFamily="2" charset="2"/>
              <a:buChar char="§"/>
              <a:defRPr/>
            </a:pPr>
            <a:r>
              <a:rPr lang="en-US" sz="8800" dirty="0" smtClean="0"/>
              <a:t>Internal control is adequately documented and reflects the current operating environment.</a:t>
            </a:r>
          </a:p>
          <a:p>
            <a:pPr marL="374904" indent="-372497" defTabSz="993323">
              <a:lnSpc>
                <a:spcPct val="110000"/>
              </a:lnSpc>
              <a:spcBef>
                <a:spcPts val="732"/>
              </a:spcBef>
              <a:buFont typeface="Wingdings" pitchFamily="2" charset="2"/>
              <a:buChar char="§"/>
              <a:defRPr/>
            </a:pPr>
            <a:endParaRPr lang="en-US" sz="8800" dirty="0" smtClean="0"/>
          </a:p>
          <a:p>
            <a:pPr marL="0" indent="-372497" defTabSz="993323">
              <a:lnSpc>
                <a:spcPct val="110000"/>
              </a:lnSpc>
              <a:spcBef>
                <a:spcPts val="732"/>
              </a:spcBef>
              <a:buFont typeface="Arial" pitchFamily="34" charset="0"/>
              <a:buNone/>
              <a:defRPr/>
            </a:pPr>
            <a:endParaRPr lang="en-US" sz="8800" dirty="0" smtClean="0"/>
          </a:p>
          <a:p>
            <a:pPr marL="953863" lvl="1" indent="-457200" defTabSz="993323">
              <a:spcBef>
                <a:spcPts val="732"/>
              </a:spcBef>
              <a:buFont typeface="Arial" pitchFamily="34" charset="0"/>
              <a:buNone/>
              <a:defRPr/>
            </a:pPr>
            <a:endParaRPr lang="en-US" sz="9200" dirty="0" smtClean="0"/>
          </a:p>
          <a:p>
            <a:pPr marL="953863" lvl="1" indent="-457200" defTabSz="993323">
              <a:spcBef>
                <a:spcPts val="732"/>
              </a:spcBef>
              <a:buFont typeface="+mj-lt"/>
              <a:buAutoNum type="arabicPeriod"/>
              <a:defRPr/>
            </a:pPr>
            <a:endParaRPr lang="en-US" sz="9200" dirty="0" smtClean="0"/>
          </a:p>
          <a:p>
            <a:pPr marL="953863" lvl="1" indent="-457200" defTabSz="993323">
              <a:spcBef>
                <a:spcPts val="732"/>
              </a:spcBef>
              <a:buFont typeface="Arial" pitchFamily="34" charset="0"/>
              <a:buNone/>
              <a:defRPr/>
            </a:pPr>
            <a:endParaRPr lang="en-US" sz="8800" i="1" dirty="0" smtClean="0"/>
          </a:p>
          <a:p>
            <a:pPr marL="0" lvl="1" indent="-457200" defTabSz="993323">
              <a:spcBef>
                <a:spcPts val="0"/>
              </a:spcBef>
              <a:buFont typeface="Arial" pitchFamily="34" charset="0"/>
              <a:buNone/>
              <a:defRPr/>
            </a:pPr>
            <a:r>
              <a:rPr lang="en-US" sz="8800" i="1" dirty="0" smtClean="0"/>
              <a:t> </a:t>
            </a:r>
          </a:p>
          <a:p>
            <a:pPr marL="372497" indent="-372497" defTabSz="993323">
              <a:spcBef>
                <a:spcPts val="1365"/>
              </a:spcBef>
              <a:buFont typeface="Arial" pitchFamily="34" charset="0"/>
              <a:buNone/>
              <a:defRPr/>
            </a:pPr>
            <a:endParaRPr lang="en-US" dirty="0"/>
          </a:p>
        </p:txBody>
      </p:sp>
    </p:spTree>
    <p:extLst>
      <p:ext uri="{BB962C8B-B14F-4D97-AF65-F5344CB8AC3E}">
        <p14:creationId xmlns:p14="http://schemas.microsoft.com/office/powerpoint/2010/main" val="1436982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Risk Assessment</a:t>
            </a:r>
          </a:p>
        </p:txBody>
      </p:sp>
      <p:sp>
        <p:nvSpPr>
          <p:cNvPr id="26628" name="Rectangle 3"/>
          <p:cNvSpPr>
            <a:spLocks noGrp="1" noChangeArrowheads="1"/>
          </p:cNvSpPr>
          <p:nvPr>
            <p:ph idx="1"/>
          </p:nvPr>
        </p:nvSpPr>
        <p:spPr>
          <a:xfrm>
            <a:off x="328613" y="2378075"/>
            <a:ext cx="9372600" cy="4860925"/>
          </a:xfrm>
        </p:spPr>
        <p:txBody>
          <a:bodyPr rtlCol="0">
            <a:normAutofit fontScale="92500" lnSpcReduction="10000"/>
          </a:bodyPr>
          <a:lstStyle/>
          <a:p>
            <a:pPr marL="0" indent="-372497" defTabSz="993323" eaLnBrk="1" hangingPunct="1">
              <a:spcBef>
                <a:spcPts val="0"/>
              </a:spcBef>
              <a:buFont typeface="Arial" pitchFamily="34" charset="0"/>
              <a:buNone/>
              <a:defRPr/>
            </a:pPr>
            <a:r>
              <a:rPr sz="2600" b="1" dirty="0"/>
              <a:t>Risk Assessment </a:t>
            </a:r>
            <a:r>
              <a:rPr sz="2600" dirty="0"/>
              <a:t>- Assesses the risks facing the entity as it seeks to achieve its objectives. This assessment provides the basis for developing appropriate risk responses. (Para. OV2.04)</a:t>
            </a:r>
            <a:endParaRPr sz="2600" b="1" dirty="0"/>
          </a:p>
          <a:p>
            <a:pPr marL="0" indent="-372497" defTabSz="993323" eaLnBrk="1" hangingPunct="1">
              <a:spcBef>
                <a:spcPts val="0"/>
              </a:spcBef>
              <a:buFont typeface="Arial" pitchFamily="34" charset="0"/>
              <a:buNone/>
              <a:defRPr/>
            </a:pPr>
            <a:endParaRPr sz="8000" dirty="0"/>
          </a:p>
          <a:p>
            <a:pPr marL="953863" lvl="1" indent="-457200" defTabSz="993323" eaLnBrk="1" hangingPunct="1">
              <a:spcBef>
                <a:spcPts val="732"/>
              </a:spcBef>
              <a:buFont typeface="Arial" pitchFamily="34" charset="0"/>
              <a:buNone/>
              <a:defRPr/>
            </a:pPr>
            <a:endParaRPr sz="3800" dirty="0"/>
          </a:p>
          <a:p>
            <a:pPr marL="1241655" lvl="2" indent="-248331" defTabSz="993323" eaLnBrk="1" hangingPunct="1">
              <a:spcBef>
                <a:spcPts val="732"/>
              </a:spcBef>
              <a:buFont typeface="Arial" pitchFamily="34" charset="0"/>
              <a:buNone/>
              <a:defRPr/>
            </a:pPr>
            <a:endParaRPr sz="3100" dirty="0"/>
          </a:p>
          <a:p>
            <a:pPr marL="953863" lvl="1" indent="-457200" defTabSz="993323" eaLnBrk="1" hangingPunct="1">
              <a:spcBef>
                <a:spcPts val="732"/>
              </a:spcBef>
              <a:buFont typeface="Arial" pitchFamily="34" charset="0"/>
              <a:buNone/>
              <a:defRPr/>
            </a:pPr>
            <a:endParaRPr sz="3100" dirty="0"/>
          </a:p>
          <a:p>
            <a:pPr marL="953863" lvl="1" indent="-457200" defTabSz="993323" eaLnBrk="1" hangingPunct="1">
              <a:spcBef>
                <a:spcPts val="732"/>
              </a:spcBef>
              <a:buFont typeface="+mj-lt"/>
              <a:buAutoNum type="arabicPeriod"/>
              <a:defRPr/>
            </a:pPr>
            <a:endParaRPr dirty="0"/>
          </a:p>
          <a:p>
            <a:pPr marL="953863" lvl="1" indent="-457200" defTabSz="993323" eaLnBrk="1" hangingPunct="1">
              <a:spcBef>
                <a:spcPts val="732"/>
              </a:spcBef>
              <a:buFont typeface="Arial" pitchFamily="34" charset="0"/>
              <a:buNone/>
              <a:defRPr/>
            </a:pPr>
            <a:endParaRPr i="1" dirty="0"/>
          </a:p>
          <a:p>
            <a:pPr marL="0" lvl="1" indent="-457200" defTabSz="993323" eaLnBrk="1" hangingPunct="1">
              <a:spcBef>
                <a:spcPts val="0"/>
              </a:spcBef>
              <a:buFont typeface="Arial" pitchFamily="34" charset="0"/>
              <a:buNone/>
              <a:defRPr/>
            </a:pPr>
            <a:r>
              <a:rPr i="1" dirty="0"/>
              <a:t> </a:t>
            </a:r>
          </a:p>
          <a:p>
            <a:pPr marL="372497" indent="-372497" defTabSz="993323" eaLnBrk="1" hangingPunct="1">
              <a:spcBef>
                <a:spcPts val="1365"/>
              </a:spcBef>
              <a:buFont typeface="Arial" pitchFamily="34" charset="0"/>
              <a:buNone/>
              <a:defRPr/>
            </a:pPr>
            <a:endParaRPr dirty="0"/>
          </a:p>
        </p:txBody>
      </p:sp>
      <p:sp>
        <p:nvSpPr>
          <p:cNvPr id="809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491CE49B-5588-49BB-83D9-FB9287374CA1}" type="slidenum">
              <a:rPr lang="en-US" altLang="en-US" smtClean="0">
                <a:latin typeface="Arial" charset="0"/>
                <a:cs typeface="Arial" charset="0"/>
              </a:rPr>
              <a:pPr defTabSz="992188" fontAlgn="base">
                <a:spcBef>
                  <a:spcPct val="0"/>
                </a:spcBef>
                <a:spcAft>
                  <a:spcPct val="0"/>
                </a:spcAft>
              </a:pPr>
              <a:t>38</a:t>
            </a:fld>
            <a:endParaRPr lang="en-US" altLang="en-US" smtClean="0">
              <a:latin typeface="Arial" charset="0"/>
              <a:cs typeface="Arial" charset="0"/>
            </a:endParaRPr>
          </a:p>
        </p:txBody>
      </p:sp>
      <p:pic>
        <p:nvPicPr>
          <p:cNvPr id="80901" name="Picture 7" descr="U:\Work in Process\VCA_Graphics\FY 15\FMA\987236 - Green Book\Final Slides\Slide 39 -Cube-RiskAss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05200"/>
            <a:ext cx="5761038"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536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Risk Assessment</a:t>
            </a:r>
            <a:endParaRPr lang="en-US" sz="3200" dirty="0"/>
          </a:p>
        </p:txBody>
      </p:sp>
      <p:pic>
        <p:nvPicPr>
          <p:cNvPr id="5" name="Picture 3" descr="U:\Work in Process\VCA_Graphics\FY 13\FMA\987236 - Green Book\Slide 12Breakout2.tif"/>
          <p:cNvPicPr>
            <a:picLocks noChangeAspect="1" noChangeArrowheads="1"/>
          </p:cNvPicPr>
          <p:nvPr/>
        </p:nvPicPr>
        <p:blipFill>
          <a:blip r:embed="rId3" cstate="print"/>
          <a:srcRect/>
          <a:stretch>
            <a:fillRect/>
          </a:stretch>
        </p:blipFill>
        <p:spPr bwMode="auto">
          <a:xfrm>
            <a:off x="0" y="2849880"/>
            <a:ext cx="10058400" cy="2972341"/>
          </a:xfrm>
          <a:prstGeom prst="rect">
            <a:avLst/>
          </a:prstGeom>
          <a:noFill/>
        </p:spPr>
      </p:pic>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What’s in Green Book for </a:t>
            </a:r>
            <a:br>
              <a:rPr lang="en-US" sz="3200" dirty="0" smtClean="0"/>
            </a:br>
            <a:r>
              <a:rPr lang="en-US" sz="3200" dirty="0" smtClean="0"/>
              <a:t>State and Local Governments?</a:t>
            </a:r>
            <a:endParaRPr lang="en-US" sz="3200" dirty="0"/>
          </a:p>
        </p:txBody>
      </p:sp>
      <p:sp>
        <p:nvSpPr>
          <p:cNvPr id="3" name="Content Placeholder 2"/>
          <p:cNvSpPr>
            <a:spLocks noGrp="1"/>
          </p:cNvSpPr>
          <p:nvPr>
            <p:ph idx="1"/>
          </p:nvPr>
        </p:nvSpPr>
        <p:spPr>
          <a:xfrm>
            <a:off x="327660" y="2367703"/>
            <a:ext cx="8968740" cy="4972897"/>
          </a:xfrm>
        </p:spPr>
        <p:txBody>
          <a:bodyPr/>
          <a:lstStyle/>
          <a:p>
            <a:pPr>
              <a:lnSpc>
                <a:spcPct val="150000"/>
              </a:lnSpc>
            </a:pPr>
            <a:r>
              <a:rPr lang="en-US" dirty="0" smtClean="0"/>
              <a:t>Is an acceptable framework for internal control on the state and local government level under OMB’s Uniform Guidance for Federal Awards</a:t>
            </a:r>
          </a:p>
          <a:p>
            <a:pPr>
              <a:lnSpc>
                <a:spcPct val="150000"/>
              </a:lnSpc>
            </a:pPr>
            <a:r>
              <a:rPr lang="en-US" dirty="0" smtClean="0"/>
              <a:t>Written for government</a:t>
            </a:r>
          </a:p>
          <a:p>
            <a:pPr lvl="1">
              <a:lnSpc>
                <a:spcPct val="150000"/>
              </a:lnSpc>
            </a:pPr>
            <a:r>
              <a:rPr lang="en-US" dirty="0" smtClean="0"/>
              <a:t>Leverages the COSO Framework</a:t>
            </a:r>
          </a:p>
          <a:p>
            <a:pPr lvl="1">
              <a:lnSpc>
                <a:spcPct val="150000"/>
              </a:lnSpc>
            </a:pPr>
            <a:r>
              <a:rPr lang="en-US" dirty="0" smtClean="0"/>
              <a:t>Uses government terms</a:t>
            </a:r>
          </a:p>
        </p:txBody>
      </p:sp>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 Risk Assessment - Defining Objectives</a:t>
            </a:r>
          </a:p>
        </p:txBody>
      </p:sp>
      <p:sp>
        <p:nvSpPr>
          <p:cNvPr id="26628" name="Rectangle 3"/>
          <p:cNvSpPr>
            <a:spLocks noGrp="1" noChangeArrowheads="1"/>
          </p:cNvSpPr>
          <p:nvPr>
            <p:ph idx="1"/>
          </p:nvPr>
        </p:nvSpPr>
        <p:spPr/>
        <p:txBody>
          <a:bodyPr rtlCol="0">
            <a:normAutofit fontScale="25000" lnSpcReduction="20000"/>
          </a:bodyPr>
          <a:lstStyle/>
          <a:p>
            <a:pPr marL="1241655" lvl="2" indent="-248331" defTabSz="993323" eaLnBrk="1" hangingPunct="1">
              <a:spcBef>
                <a:spcPts val="732"/>
              </a:spcBef>
              <a:buFont typeface="Wingdings" pitchFamily="2" charset="2"/>
              <a:buChar char="Ø"/>
              <a:defRPr/>
            </a:pPr>
            <a:endParaRPr sz="3800"/>
          </a:p>
          <a:p>
            <a:pPr marL="0" lvl="2" indent="-374904" defTabSz="993323" eaLnBrk="1" hangingPunct="1">
              <a:lnSpc>
                <a:spcPct val="110000"/>
              </a:lnSpc>
              <a:spcBef>
                <a:spcPts val="732"/>
              </a:spcBef>
              <a:buFont typeface="Arial" pitchFamily="34" charset="0"/>
              <a:buNone/>
              <a:defRPr/>
            </a:pPr>
            <a:r>
              <a:rPr sz="9600"/>
              <a:t>Management is to define objectives in specific and measurable terms to enable the design of internal control for related risks. (Para. 6.02)</a:t>
            </a:r>
          </a:p>
          <a:p>
            <a:pPr marL="374904" lvl="2" indent="-374904" defTabSz="993323" eaLnBrk="1" hangingPunct="1">
              <a:lnSpc>
                <a:spcPct val="110000"/>
              </a:lnSpc>
              <a:spcBef>
                <a:spcPts val="732"/>
              </a:spcBef>
              <a:buFont typeface="Wingdings" pitchFamily="2" charset="2"/>
              <a:buChar char="§"/>
              <a:defRPr/>
            </a:pPr>
            <a:endParaRPr sz="9600"/>
          </a:p>
          <a:p>
            <a:pPr marL="871564" lvl="3" indent="-374904" defTabSz="993323" eaLnBrk="1" hangingPunct="1">
              <a:lnSpc>
                <a:spcPct val="110000"/>
              </a:lnSpc>
              <a:spcBef>
                <a:spcPts val="440"/>
              </a:spcBef>
              <a:buFont typeface="Wingdings" pitchFamily="2" charset="2"/>
              <a:buChar char="§"/>
              <a:defRPr/>
            </a:pPr>
            <a:r>
              <a:rPr sz="9600" b="1"/>
              <a:t>Specific</a:t>
            </a:r>
            <a:r>
              <a:rPr sz="9600"/>
              <a:t> - Specific terms are fully and clearly set forth so they can be easily understood.</a:t>
            </a:r>
          </a:p>
          <a:p>
            <a:pPr marL="871564" lvl="3" indent="-374904" defTabSz="993323" eaLnBrk="1" hangingPunct="1">
              <a:lnSpc>
                <a:spcPct val="110000"/>
              </a:lnSpc>
              <a:spcBef>
                <a:spcPts val="440"/>
              </a:spcBef>
              <a:buFont typeface="Wingdings" pitchFamily="2" charset="2"/>
              <a:buChar char="§"/>
              <a:defRPr/>
            </a:pPr>
            <a:endParaRPr sz="9600"/>
          </a:p>
          <a:p>
            <a:pPr marL="809483" lvl="1" indent="-374904" defTabSz="993323" eaLnBrk="1" hangingPunct="1">
              <a:lnSpc>
                <a:spcPct val="110000"/>
              </a:lnSpc>
              <a:spcBef>
                <a:spcPts val="732"/>
              </a:spcBef>
              <a:buFont typeface="Wingdings" pitchFamily="2" charset="2"/>
              <a:buChar char="§"/>
              <a:defRPr/>
            </a:pPr>
            <a:r>
              <a:rPr sz="9600" b="1"/>
              <a:t>Measurable</a:t>
            </a:r>
            <a:r>
              <a:rPr sz="9600"/>
              <a:t> - Measurable terms allow for the assessment of performance toward achieving objectives. </a:t>
            </a:r>
          </a:p>
          <a:p>
            <a:pPr marL="374904" indent="-374904" defTabSz="993323" eaLnBrk="1" hangingPunct="1">
              <a:lnSpc>
                <a:spcPct val="110000"/>
              </a:lnSpc>
              <a:spcBef>
                <a:spcPts val="732"/>
              </a:spcBef>
              <a:buFont typeface="Arial" pitchFamily="34" charset="0"/>
              <a:buNone/>
              <a:defRPr/>
            </a:pPr>
            <a:r>
              <a:rPr/>
              <a:t> </a:t>
            </a:r>
            <a:endParaRPr sz="1800"/>
          </a:p>
          <a:p>
            <a:pPr marL="0" lvl="2" indent="-248331" defTabSz="993323" eaLnBrk="1" hangingPunct="1">
              <a:lnSpc>
                <a:spcPct val="110000"/>
              </a:lnSpc>
              <a:spcBef>
                <a:spcPts val="732"/>
              </a:spcBef>
              <a:buFont typeface="Arial" pitchFamily="34" charset="0"/>
              <a:buNone/>
              <a:defRPr/>
            </a:pPr>
            <a:endParaRPr sz="7400"/>
          </a:p>
          <a:p>
            <a:pPr marL="372497" indent="-372497" defTabSz="993323" eaLnBrk="1" hangingPunct="1">
              <a:lnSpc>
                <a:spcPct val="110000"/>
              </a:lnSpc>
              <a:spcBef>
                <a:spcPts val="732"/>
              </a:spcBef>
              <a:buFont typeface="Arial" pitchFamily="34" charset="0"/>
              <a:buNone/>
              <a:defRPr/>
            </a:pPr>
            <a:endParaRPr sz="9600"/>
          </a:p>
          <a:p>
            <a:pPr marL="372497" indent="-372497" defTabSz="993323" eaLnBrk="1" hangingPunct="1">
              <a:spcBef>
                <a:spcPts val="732"/>
              </a:spcBef>
              <a:buFont typeface="Arial" pitchFamily="34" charset="0"/>
              <a:buNone/>
              <a:defRPr/>
            </a:pPr>
            <a:endParaRPr sz="9600"/>
          </a:p>
          <a:p>
            <a:pPr marL="953863" lvl="1" indent="-457200" defTabSz="993323" eaLnBrk="1" hangingPunct="1">
              <a:spcBef>
                <a:spcPts val="732"/>
              </a:spcBef>
              <a:buFont typeface="Arial" pitchFamily="34" charset="0"/>
              <a:buNone/>
              <a:defRPr/>
            </a:pPr>
            <a:endParaRPr sz="3400"/>
          </a:p>
          <a:p>
            <a:pPr marL="953863" lvl="1" indent="-457200" defTabSz="993323" eaLnBrk="1" hangingPunct="1">
              <a:spcBef>
                <a:spcPts val="732"/>
              </a:spcBef>
              <a:buFont typeface="+mj-lt"/>
              <a:buAutoNum type="arabicPeriod"/>
              <a:defRPr/>
            </a:pPr>
            <a:endParaRPr sz="3400"/>
          </a:p>
          <a:p>
            <a:pPr marL="953863" lvl="1" indent="-457200" defTabSz="993323" eaLnBrk="1" hangingPunct="1">
              <a:spcBef>
                <a:spcPts val="732"/>
              </a:spcBef>
              <a:buFont typeface="Arial" pitchFamily="34" charset="0"/>
              <a:buNone/>
              <a:defRPr/>
            </a:pPr>
            <a:endParaRPr i="1"/>
          </a:p>
          <a:p>
            <a:pPr marL="0" lvl="1" indent="-457200" defTabSz="993323" eaLnBrk="1" hangingPunct="1">
              <a:spcBef>
                <a:spcPts val="0"/>
              </a:spcBef>
              <a:buFont typeface="Arial" pitchFamily="34" charset="0"/>
              <a:buNone/>
              <a:defRPr/>
            </a:pPr>
            <a:r>
              <a:rPr i="1"/>
              <a:t> </a:t>
            </a:r>
          </a:p>
          <a:p>
            <a:pPr marL="372497" indent="-372497" defTabSz="993323" eaLnBrk="1" hangingPunct="1">
              <a:spcBef>
                <a:spcPts val="1365"/>
              </a:spcBef>
              <a:buFont typeface="Arial" pitchFamily="34" charset="0"/>
              <a:buNone/>
              <a:defRPr/>
            </a:pPr>
            <a:endParaRPr/>
          </a:p>
        </p:txBody>
      </p:sp>
      <p:sp>
        <p:nvSpPr>
          <p:cNvPr id="8294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3BF34B65-40BF-49FA-B8FC-9255CA795FD5}" type="slidenum">
              <a:rPr lang="en-US" altLang="en-US" smtClean="0">
                <a:latin typeface="Arial" charset="0"/>
                <a:cs typeface="Arial" charset="0"/>
              </a:rPr>
              <a:pPr defTabSz="992188" fontAlgn="base">
                <a:spcBef>
                  <a:spcPct val="0"/>
                </a:spcBef>
                <a:spcAft>
                  <a:spcPct val="0"/>
                </a:spcAft>
              </a:pPr>
              <a:t>40</a:t>
            </a:fld>
            <a:endParaRPr lang="en-US" altLang="en-US" smtClean="0">
              <a:latin typeface="Arial" charset="0"/>
              <a:cs typeface="Arial" charset="0"/>
            </a:endParaRPr>
          </a:p>
        </p:txBody>
      </p:sp>
    </p:spTree>
    <p:extLst>
      <p:ext uri="{BB962C8B-B14F-4D97-AF65-F5344CB8AC3E}">
        <p14:creationId xmlns:p14="http://schemas.microsoft.com/office/powerpoint/2010/main" val="1175591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04800" y="1143000"/>
            <a:ext cx="9372600" cy="1033463"/>
          </a:xfrm>
        </p:spPr>
        <p:txBody>
          <a:bodyPr/>
          <a:lstStyle/>
          <a:p>
            <a:pPr eaLnBrk="1" hangingPunct="1"/>
            <a:r>
              <a:rPr lang="en-US" altLang="en-US" sz="3000" dirty="0" smtClean="0">
                <a:latin typeface="Arial" charset="0"/>
                <a:cs typeface="Arial" charset="0"/>
              </a:rPr>
              <a:t> Risk Assessment - Internal and External Changes</a:t>
            </a:r>
          </a:p>
        </p:txBody>
      </p:sp>
      <p:sp>
        <p:nvSpPr>
          <p:cNvPr id="26628" name="Rectangle 3"/>
          <p:cNvSpPr>
            <a:spLocks noGrp="1" noChangeArrowheads="1"/>
          </p:cNvSpPr>
          <p:nvPr>
            <p:ph idx="1"/>
          </p:nvPr>
        </p:nvSpPr>
        <p:spPr/>
        <p:txBody>
          <a:bodyPr rtlCol="0">
            <a:normAutofit fontScale="25000" lnSpcReduction="20000"/>
          </a:bodyPr>
          <a:lstStyle/>
          <a:p>
            <a:pPr marL="1241655" lvl="2" indent="-248331" defTabSz="993323" eaLnBrk="1" hangingPunct="1">
              <a:spcBef>
                <a:spcPts val="732"/>
              </a:spcBef>
              <a:buFont typeface="Wingdings" pitchFamily="2" charset="2"/>
              <a:buChar char="Ø"/>
              <a:defRPr/>
            </a:pPr>
            <a:endParaRPr sz="3800" dirty="0"/>
          </a:p>
          <a:p>
            <a:pPr marL="0" indent="-372497" defTabSz="993323" eaLnBrk="1" hangingPunct="1">
              <a:lnSpc>
                <a:spcPct val="110000"/>
              </a:lnSpc>
              <a:spcBef>
                <a:spcPts val="732"/>
              </a:spcBef>
              <a:buFont typeface="Arial" pitchFamily="34" charset="0"/>
              <a:buNone/>
              <a:defRPr/>
            </a:pPr>
            <a:r>
              <a:rPr sz="9600" dirty="0"/>
              <a:t>An entity’s risk assessment process needs to capture significant changes that occur both externally and internally. (Para. 9.03)</a:t>
            </a:r>
          </a:p>
          <a:p>
            <a:pPr marL="372497" indent="-372497" defTabSz="993323" eaLnBrk="1" hangingPunct="1">
              <a:lnSpc>
                <a:spcPct val="110000"/>
              </a:lnSpc>
              <a:spcBef>
                <a:spcPts val="732"/>
              </a:spcBef>
              <a:buFont typeface="Arial" pitchFamily="34" charset="0"/>
              <a:buNone/>
              <a:defRPr/>
            </a:pPr>
            <a:endParaRPr sz="9600" dirty="0"/>
          </a:p>
          <a:p>
            <a:pPr marL="871564" lvl="3" indent="-374904" defTabSz="993323" eaLnBrk="1" hangingPunct="1">
              <a:lnSpc>
                <a:spcPct val="110000"/>
              </a:lnSpc>
              <a:spcBef>
                <a:spcPts val="440"/>
              </a:spcBef>
              <a:buFont typeface="Wingdings" pitchFamily="2" charset="2"/>
              <a:buChar char="§"/>
              <a:defRPr/>
            </a:pPr>
            <a:r>
              <a:rPr sz="9600" dirty="0"/>
              <a:t>Internal changes include changes to the entity’s programs or activities, oversight culture, organizational structure, personnel, and technology.</a:t>
            </a:r>
          </a:p>
          <a:p>
            <a:pPr marL="496660" lvl="3" indent="-248331" defTabSz="993323" eaLnBrk="1" hangingPunct="1">
              <a:lnSpc>
                <a:spcPct val="110000"/>
              </a:lnSpc>
              <a:spcBef>
                <a:spcPts val="440"/>
              </a:spcBef>
              <a:buFont typeface="Wingdings" pitchFamily="2" charset="2"/>
              <a:buChar char="§"/>
              <a:defRPr/>
            </a:pPr>
            <a:endParaRPr sz="9600" dirty="0"/>
          </a:p>
          <a:p>
            <a:pPr marL="871564" lvl="3" indent="-374904" defTabSz="993323" eaLnBrk="1" hangingPunct="1">
              <a:lnSpc>
                <a:spcPct val="110000"/>
              </a:lnSpc>
              <a:spcBef>
                <a:spcPts val="440"/>
              </a:spcBef>
              <a:buFont typeface="Wingdings" pitchFamily="2" charset="2"/>
              <a:buChar char="§"/>
              <a:defRPr/>
            </a:pPr>
            <a:r>
              <a:rPr sz="9600" dirty="0"/>
              <a:t>External changes include changes in the governmental, economic, technological, legal, regulatory, and physical environments.</a:t>
            </a:r>
          </a:p>
          <a:p>
            <a:pPr marL="372497" indent="-372497" defTabSz="993323" eaLnBrk="1" hangingPunct="1">
              <a:spcBef>
                <a:spcPts val="732"/>
              </a:spcBef>
              <a:buFont typeface="Arial" pitchFamily="34" charset="0"/>
              <a:buNone/>
              <a:defRPr/>
            </a:pPr>
            <a:endParaRPr sz="9600" dirty="0"/>
          </a:p>
          <a:p>
            <a:pPr marL="953863" lvl="1" indent="-457200" defTabSz="993323" eaLnBrk="1" hangingPunct="1">
              <a:spcBef>
                <a:spcPts val="732"/>
              </a:spcBef>
              <a:buFont typeface="Arial" pitchFamily="34" charset="0"/>
              <a:buNone/>
              <a:defRPr/>
            </a:pPr>
            <a:endParaRPr sz="3400" dirty="0"/>
          </a:p>
          <a:p>
            <a:pPr marL="953863" lvl="1" indent="-457200" defTabSz="993323" eaLnBrk="1" hangingPunct="1">
              <a:spcBef>
                <a:spcPts val="732"/>
              </a:spcBef>
              <a:buFont typeface="+mj-lt"/>
              <a:buAutoNum type="arabicPeriod"/>
              <a:defRPr/>
            </a:pPr>
            <a:endParaRPr sz="3400" dirty="0"/>
          </a:p>
          <a:p>
            <a:pPr marL="953863" lvl="1" indent="-457200" defTabSz="993323" eaLnBrk="1" hangingPunct="1">
              <a:spcBef>
                <a:spcPts val="732"/>
              </a:spcBef>
              <a:buFont typeface="Arial" pitchFamily="34" charset="0"/>
              <a:buNone/>
              <a:defRPr/>
            </a:pPr>
            <a:endParaRPr i="1" dirty="0"/>
          </a:p>
          <a:p>
            <a:pPr marL="0" lvl="1" indent="-457200" defTabSz="993323" eaLnBrk="1" hangingPunct="1">
              <a:spcBef>
                <a:spcPts val="0"/>
              </a:spcBef>
              <a:buFont typeface="Arial" pitchFamily="34" charset="0"/>
              <a:buNone/>
              <a:defRPr/>
            </a:pPr>
            <a:r>
              <a:rPr i="1" dirty="0"/>
              <a:t> </a:t>
            </a:r>
          </a:p>
          <a:p>
            <a:pPr marL="372497" indent="-372497" defTabSz="993323" eaLnBrk="1" hangingPunct="1">
              <a:spcBef>
                <a:spcPts val="1365"/>
              </a:spcBef>
              <a:buFont typeface="Arial" pitchFamily="34" charset="0"/>
              <a:buNone/>
              <a:defRPr/>
            </a:pPr>
            <a:endParaRPr dirty="0"/>
          </a:p>
        </p:txBody>
      </p:sp>
      <p:sp>
        <p:nvSpPr>
          <p:cNvPr id="839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9EA46211-FB4E-4A58-A8B9-835C1C32179F}" type="slidenum">
              <a:rPr lang="en-US" altLang="en-US" smtClean="0">
                <a:latin typeface="Arial" charset="0"/>
                <a:cs typeface="Arial" charset="0"/>
              </a:rPr>
              <a:pPr defTabSz="992188" fontAlgn="base">
                <a:spcBef>
                  <a:spcPct val="0"/>
                </a:spcBef>
                <a:spcAft>
                  <a:spcPct val="0"/>
                </a:spcAft>
              </a:pPr>
              <a:t>41</a:t>
            </a:fld>
            <a:endParaRPr lang="en-US" altLang="en-US" smtClean="0">
              <a:latin typeface="Arial" charset="0"/>
              <a:cs typeface="Arial" charset="0"/>
            </a:endParaRPr>
          </a:p>
        </p:txBody>
      </p:sp>
    </p:spTree>
    <p:extLst>
      <p:ext uri="{BB962C8B-B14F-4D97-AF65-F5344CB8AC3E}">
        <p14:creationId xmlns:p14="http://schemas.microsoft.com/office/powerpoint/2010/main" val="2140329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hangingPunct="1"/>
            <a:r>
              <a:rPr lang="en-US" altLang="en-US" sz="3200" dirty="0" smtClean="0">
                <a:latin typeface="Arial" charset="0"/>
                <a:cs typeface="Arial" charset="0"/>
              </a:rPr>
              <a:t>Risk Assessment</a:t>
            </a:r>
            <a:br>
              <a:rPr lang="en-US" altLang="en-US" sz="3200" dirty="0" smtClean="0">
                <a:latin typeface="Arial" charset="0"/>
                <a:cs typeface="Arial" charset="0"/>
              </a:rPr>
            </a:br>
            <a:r>
              <a:rPr lang="en-US" altLang="en-US" sz="2200" dirty="0" smtClean="0">
                <a:latin typeface="Arial" charset="0"/>
                <a:cs typeface="Arial" charset="0"/>
              </a:rPr>
              <a:t>Examples that could indicate either effective or deficient internal control</a:t>
            </a:r>
          </a:p>
        </p:txBody>
      </p:sp>
      <p:sp>
        <p:nvSpPr>
          <p:cNvPr id="26628" name="Rectangle 3"/>
          <p:cNvSpPr>
            <a:spLocks noGrp="1" noChangeArrowheads="1"/>
          </p:cNvSpPr>
          <p:nvPr>
            <p:ph idx="1"/>
          </p:nvPr>
        </p:nvSpPr>
        <p:spPr>
          <a:xfrm>
            <a:off x="5281613" y="2286000"/>
            <a:ext cx="4243387" cy="4937125"/>
          </a:xfrm>
        </p:spPr>
        <p:txBody>
          <a:bodyPr rtlCol="0">
            <a:normAutofit fontScale="25000" lnSpcReduction="20000"/>
          </a:bodyPr>
          <a:lstStyle/>
          <a:p>
            <a:pPr marL="0" indent="-372497" defTabSz="993323" eaLnBrk="1" hangingPunct="1">
              <a:lnSpc>
                <a:spcPct val="110000"/>
              </a:lnSpc>
              <a:spcBef>
                <a:spcPts val="732"/>
              </a:spcBef>
              <a:buFont typeface="Arial" pitchFamily="34" charset="0"/>
              <a:buNone/>
              <a:defRPr/>
            </a:pPr>
            <a:r>
              <a:rPr sz="8800" dirty="0" smtClean="0"/>
              <a:t>Red Flags:</a:t>
            </a:r>
          </a:p>
          <a:p>
            <a:pPr marL="374904" indent="-372497" defTabSz="993323">
              <a:lnSpc>
                <a:spcPct val="110000"/>
              </a:lnSpc>
              <a:spcBef>
                <a:spcPts val="732"/>
              </a:spcBef>
              <a:buFont typeface="Wingdings" pitchFamily="2" charset="2"/>
              <a:buChar char="§"/>
              <a:defRPr/>
            </a:pPr>
            <a:r>
              <a:rPr lang="en-US" sz="8800" dirty="0" smtClean="0"/>
              <a:t>The </a:t>
            </a:r>
            <a:r>
              <a:rPr lang="en-US" sz="8800" dirty="0"/>
              <a:t>agency or program does not have well-defined  objectives. </a:t>
            </a:r>
          </a:p>
          <a:p>
            <a:pPr marL="374904" indent="-372497" defTabSz="993323">
              <a:lnSpc>
                <a:spcPct val="110000"/>
              </a:lnSpc>
              <a:spcBef>
                <a:spcPts val="732"/>
              </a:spcBef>
              <a:buFont typeface="Wingdings" pitchFamily="2" charset="2"/>
              <a:buChar char="§"/>
              <a:defRPr/>
            </a:pPr>
            <a:r>
              <a:rPr lang="en-US" sz="8800" dirty="0"/>
              <a:t>The agency or program does not have adequate performance measures. </a:t>
            </a:r>
          </a:p>
          <a:p>
            <a:pPr marL="374904" indent="-372497" defTabSz="993323">
              <a:lnSpc>
                <a:spcPct val="110000"/>
              </a:lnSpc>
              <a:spcBef>
                <a:spcPts val="732"/>
              </a:spcBef>
              <a:buFont typeface="Wingdings" pitchFamily="2" charset="2"/>
              <a:buChar char="§"/>
              <a:defRPr/>
            </a:pPr>
            <a:r>
              <a:rPr lang="en-US" sz="8800" dirty="0" smtClean="0"/>
              <a:t>The </a:t>
            </a:r>
            <a:r>
              <a:rPr lang="en-US" sz="8800" dirty="0"/>
              <a:t>agency is unable to prioritize work appropriately.</a:t>
            </a:r>
          </a:p>
          <a:p>
            <a:pPr marL="374904" indent="-372497" defTabSz="993323">
              <a:lnSpc>
                <a:spcPct val="110000"/>
              </a:lnSpc>
              <a:spcBef>
                <a:spcPts val="732"/>
              </a:spcBef>
              <a:buFont typeface="Wingdings" pitchFamily="2" charset="2"/>
              <a:buChar char="§"/>
              <a:defRPr/>
            </a:pPr>
            <a:r>
              <a:rPr lang="en-US" sz="8800" dirty="0"/>
              <a:t>The agency is unaware of obstacles to its mission.</a:t>
            </a:r>
          </a:p>
          <a:p>
            <a:pPr marL="374904" indent="-372497" defTabSz="993323">
              <a:lnSpc>
                <a:spcPct val="110000"/>
              </a:lnSpc>
              <a:spcBef>
                <a:spcPts val="732"/>
              </a:spcBef>
              <a:buFont typeface="Wingdings" pitchFamily="2" charset="2"/>
              <a:buChar char="§"/>
              <a:defRPr/>
            </a:pPr>
            <a:r>
              <a:rPr lang="en-US" sz="8800" dirty="0"/>
              <a:t>The agency is not able to overcome obstacles to its mission efficiently or at all.</a:t>
            </a:r>
          </a:p>
          <a:p>
            <a:pPr marL="374904" indent="-372497" defTabSz="993323" eaLnBrk="1" hangingPunct="1">
              <a:lnSpc>
                <a:spcPct val="110000"/>
              </a:lnSpc>
              <a:spcBef>
                <a:spcPts val="732"/>
              </a:spcBef>
              <a:buFont typeface="Wingdings" pitchFamily="2" charset="2"/>
              <a:buChar char="§"/>
              <a:defRPr/>
            </a:pPr>
            <a:endParaRPr sz="8800" dirty="0"/>
          </a:p>
          <a:p>
            <a:pPr marL="374904" indent="-372497" defTabSz="993323" eaLnBrk="1" hangingPunct="1">
              <a:lnSpc>
                <a:spcPct val="110000"/>
              </a:lnSpc>
              <a:spcBef>
                <a:spcPts val="732"/>
              </a:spcBef>
              <a:buFont typeface="Arial" pitchFamily="34" charset="0"/>
              <a:buNone/>
              <a:defRPr/>
            </a:pPr>
            <a:endParaRPr sz="9600" dirty="0"/>
          </a:p>
          <a:p>
            <a:pPr marL="0" indent="-372497" defTabSz="993323" eaLnBrk="1" hangingPunct="1">
              <a:lnSpc>
                <a:spcPct val="110000"/>
              </a:lnSpc>
              <a:spcBef>
                <a:spcPts val="732"/>
              </a:spcBef>
              <a:buFont typeface="Arial" pitchFamily="34" charset="0"/>
              <a:buNone/>
              <a:defRPr/>
            </a:pPr>
            <a:endParaRPr sz="8800" dirty="0"/>
          </a:p>
          <a:p>
            <a:pPr marL="953863" lvl="1" indent="-457200" defTabSz="993323" eaLnBrk="1" hangingPunct="1">
              <a:spcBef>
                <a:spcPts val="732"/>
              </a:spcBef>
              <a:buFont typeface="Arial" pitchFamily="34" charset="0"/>
              <a:buNone/>
              <a:defRPr/>
            </a:pPr>
            <a:endParaRPr sz="9200" dirty="0"/>
          </a:p>
          <a:p>
            <a:pPr marL="953863" lvl="1" indent="-457200" defTabSz="993323" eaLnBrk="1" hangingPunct="1">
              <a:spcBef>
                <a:spcPts val="732"/>
              </a:spcBef>
              <a:buFont typeface="+mj-lt"/>
              <a:buAutoNum type="arabicPeriod"/>
              <a:defRPr/>
            </a:pPr>
            <a:endParaRPr sz="9200" dirty="0"/>
          </a:p>
          <a:p>
            <a:pPr marL="953863" lvl="1" indent="-457200" defTabSz="993323" eaLnBrk="1" hangingPunct="1">
              <a:spcBef>
                <a:spcPts val="732"/>
              </a:spcBef>
              <a:buFont typeface="Arial" pitchFamily="34" charset="0"/>
              <a:buNone/>
              <a:defRPr/>
            </a:pPr>
            <a:endParaRPr sz="8800" i="1" dirty="0"/>
          </a:p>
          <a:p>
            <a:pPr marL="0" lvl="1" indent="-457200" defTabSz="993323" eaLnBrk="1" hangingPunct="1">
              <a:spcBef>
                <a:spcPts val="0"/>
              </a:spcBef>
              <a:buFont typeface="Arial" pitchFamily="34" charset="0"/>
              <a:buNone/>
              <a:defRPr/>
            </a:pPr>
            <a:r>
              <a:rPr sz="8800" i="1" dirty="0"/>
              <a:t> </a:t>
            </a:r>
          </a:p>
          <a:p>
            <a:pPr marL="372497" indent="-372497" defTabSz="993323" eaLnBrk="1" hangingPunct="1">
              <a:spcBef>
                <a:spcPts val="1365"/>
              </a:spcBef>
              <a:buFont typeface="Arial" pitchFamily="34" charset="0"/>
              <a:buNone/>
              <a:defRPr/>
            </a:pPr>
            <a:endParaRPr dirty="0"/>
          </a:p>
        </p:txBody>
      </p:sp>
      <p:sp>
        <p:nvSpPr>
          <p:cNvPr id="798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B46EA710-4741-48E2-AE9D-4956C6D36B77}" type="slidenum">
              <a:rPr lang="en-US" altLang="en-US" smtClean="0">
                <a:latin typeface="Arial" charset="0"/>
                <a:cs typeface="Arial" charset="0"/>
              </a:rPr>
              <a:pPr defTabSz="992188" fontAlgn="base">
                <a:spcBef>
                  <a:spcPct val="0"/>
                </a:spcBef>
                <a:spcAft>
                  <a:spcPct val="0"/>
                </a:spcAft>
              </a:pPr>
              <a:t>42</a:t>
            </a:fld>
            <a:endParaRPr lang="en-US" altLang="en-US" smtClean="0">
              <a:latin typeface="Arial" charset="0"/>
              <a:cs typeface="Arial" charset="0"/>
            </a:endParaRPr>
          </a:p>
        </p:txBody>
      </p:sp>
      <p:sp>
        <p:nvSpPr>
          <p:cNvPr id="6" name="Rectangle 3"/>
          <p:cNvSpPr txBox="1">
            <a:spLocks noChangeArrowheads="1"/>
          </p:cNvSpPr>
          <p:nvPr/>
        </p:nvSpPr>
        <p:spPr>
          <a:xfrm>
            <a:off x="457200" y="2286000"/>
            <a:ext cx="4114800" cy="4937125"/>
          </a:xfrm>
          <a:prstGeom prst="rect">
            <a:avLst/>
          </a:prstGeom>
        </p:spPr>
        <p:txBody>
          <a:bodyPr vert="horz" lIns="101882" tIns="50941" rIns="101882" bIns="50941" rtlCol="0">
            <a:normAutofit fontScale="25000" lnSpcReduction="20000"/>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1971675" indent="-252413" algn="l" defTabSz="1018824" rtl="0" eaLnBrk="1" fontAlgn="base" latinLnBrk="0" hangingPunct="1">
              <a:lnSpc>
                <a:spcPct val="85000"/>
              </a:lnSpc>
              <a:spcBef>
                <a:spcPct val="15000"/>
              </a:spcBef>
              <a:spcAft>
                <a:spcPct val="0"/>
              </a:spcAft>
              <a:buFont typeface="Arial" pitchFamily="34" charset="0"/>
              <a:buChar char="•"/>
              <a:defRPr lang="en-US" sz="18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372497" defTabSz="993323">
              <a:lnSpc>
                <a:spcPct val="110000"/>
              </a:lnSpc>
              <a:spcBef>
                <a:spcPts val="732"/>
              </a:spcBef>
              <a:buFont typeface="Arial" pitchFamily="34" charset="0"/>
              <a:buNone/>
              <a:defRPr/>
            </a:pPr>
            <a:r>
              <a:rPr lang="en-US" sz="8800" dirty="0" smtClean="0"/>
              <a:t>Green Flags:</a:t>
            </a:r>
          </a:p>
          <a:p>
            <a:pPr marL="374904" indent="-372497" defTabSz="993323">
              <a:lnSpc>
                <a:spcPct val="110000"/>
              </a:lnSpc>
              <a:spcBef>
                <a:spcPts val="732"/>
              </a:spcBef>
              <a:buFont typeface="Wingdings" pitchFamily="2" charset="2"/>
              <a:buChar char="§"/>
              <a:defRPr/>
            </a:pPr>
            <a:r>
              <a:rPr lang="en-US" sz="8800" dirty="0" smtClean="0"/>
              <a:t>The agency has defined objectives that are easily understood at all levels.</a:t>
            </a:r>
          </a:p>
          <a:p>
            <a:pPr marL="374904" indent="-372497" defTabSz="993323">
              <a:lnSpc>
                <a:spcPct val="110000"/>
              </a:lnSpc>
              <a:spcBef>
                <a:spcPts val="732"/>
              </a:spcBef>
              <a:buFont typeface="Wingdings" pitchFamily="2" charset="2"/>
              <a:buChar char="§"/>
              <a:defRPr/>
            </a:pPr>
            <a:r>
              <a:rPr lang="en-US" sz="8800" dirty="0" smtClean="0"/>
              <a:t>Management acknowledges risk exists and assesses and analyzes risk throughout the agency.</a:t>
            </a:r>
          </a:p>
          <a:p>
            <a:pPr marL="374904" indent="-372497" defTabSz="993323">
              <a:lnSpc>
                <a:spcPct val="110000"/>
              </a:lnSpc>
              <a:spcBef>
                <a:spcPts val="732"/>
              </a:spcBef>
              <a:buFont typeface="Wingdings" pitchFamily="2" charset="2"/>
              <a:buChar char="§"/>
              <a:defRPr/>
            </a:pPr>
            <a:r>
              <a:rPr lang="en-US" sz="8800" dirty="0" smtClean="0"/>
              <a:t>The agency has programs in place to combat fraud, waste, and abuse.</a:t>
            </a:r>
          </a:p>
          <a:p>
            <a:pPr marL="374904" indent="-372497" defTabSz="993323">
              <a:lnSpc>
                <a:spcPct val="110000"/>
              </a:lnSpc>
              <a:spcBef>
                <a:spcPts val="732"/>
              </a:spcBef>
              <a:buFont typeface="Wingdings" pitchFamily="2" charset="2"/>
              <a:buChar char="§"/>
              <a:defRPr/>
            </a:pPr>
            <a:r>
              <a:rPr lang="en-US" sz="8800" dirty="0" smtClean="0"/>
              <a:t>The agency plans for and quickly adjusts to internal and external changes.</a:t>
            </a:r>
          </a:p>
          <a:p>
            <a:pPr marL="374904" indent="-372497" defTabSz="993323">
              <a:lnSpc>
                <a:spcPct val="110000"/>
              </a:lnSpc>
              <a:spcBef>
                <a:spcPts val="732"/>
              </a:spcBef>
              <a:buFont typeface="Wingdings" pitchFamily="2" charset="2"/>
              <a:buChar char="§"/>
              <a:defRPr/>
            </a:pPr>
            <a:endParaRPr lang="en-US" sz="8800" dirty="0" smtClean="0"/>
          </a:p>
          <a:p>
            <a:pPr marL="374904" indent="-372497" defTabSz="993323">
              <a:lnSpc>
                <a:spcPct val="110000"/>
              </a:lnSpc>
              <a:spcBef>
                <a:spcPts val="732"/>
              </a:spcBef>
              <a:buFont typeface="Wingdings" pitchFamily="2" charset="2"/>
              <a:buChar char="§"/>
              <a:defRPr/>
            </a:pPr>
            <a:endParaRPr lang="en-US" sz="8800" dirty="0" smtClean="0"/>
          </a:p>
          <a:p>
            <a:pPr marL="0" indent="-372497" defTabSz="993323">
              <a:lnSpc>
                <a:spcPct val="110000"/>
              </a:lnSpc>
              <a:spcBef>
                <a:spcPts val="732"/>
              </a:spcBef>
              <a:buFont typeface="Arial" pitchFamily="34" charset="0"/>
              <a:buNone/>
              <a:defRPr/>
            </a:pPr>
            <a:endParaRPr lang="en-US" sz="8800" dirty="0" smtClean="0"/>
          </a:p>
          <a:p>
            <a:pPr marL="953863" lvl="1" indent="-457200" defTabSz="993323">
              <a:spcBef>
                <a:spcPts val="732"/>
              </a:spcBef>
              <a:buFont typeface="Arial" pitchFamily="34" charset="0"/>
              <a:buNone/>
              <a:defRPr/>
            </a:pPr>
            <a:endParaRPr lang="en-US" sz="9200" dirty="0" smtClean="0"/>
          </a:p>
          <a:p>
            <a:pPr marL="953863" lvl="1" indent="-457200" defTabSz="993323">
              <a:spcBef>
                <a:spcPts val="732"/>
              </a:spcBef>
              <a:buFont typeface="+mj-lt"/>
              <a:buAutoNum type="arabicPeriod"/>
              <a:defRPr/>
            </a:pPr>
            <a:endParaRPr lang="en-US" sz="9200" dirty="0" smtClean="0"/>
          </a:p>
          <a:p>
            <a:pPr marL="953863" lvl="1" indent="-457200" defTabSz="993323">
              <a:spcBef>
                <a:spcPts val="732"/>
              </a:spcBef>
              <a:buFont typeface="Arial" pitchFamily="34" charset="0"/>
              <a:buNone/>
              <a:defRPr/>
            </a:pPr>
            <a:endParaRPr lang="en-US" sz="8800" i="1" dirty="0" smtClean="0"/>
          </a:p>
          <a:p>
            <a:pPr marL="0" lvl="1" indent="-457200" defTabSz="993323">
              <a:spcBef>
                <a:spcPts val="0"/>
              </a:spcBef>
              <a:buFont typeface="Arial" pitchFamily="34" charset="0"/>
              <a:buNone/>
              <a:defRPr/>
            </a:pPr>
            <a:r>
              <a:rPr lang="en-US" sz="8800" i="1" dirty="0" smtClean="0"/>
              <a:t> </a:t>
            </a:r>
          </a:p>
          <a:p>
            <a:pPr marL="372497" indent="-372497" defTabSz="993323">
              <a:spcBef>
                <a:spcPts val="1365"/>
              </a:spcBef>
              <a:buFont typeface="Arial" pitchFamily="34" charset="0"/>
              <a:buNone/>
              <a:defRPr/>
            </a:pPr>
            <a:endParaRPr lang="en-US" dirty="0"/>
          </a:p>
        </p:txBody>
      </p:sp>
    </p:spTree>
    <p:extLst>
      <p:ext uri="{BB962C8B-B14F-4D97-AF65-F5344CB8AC3E}">
        <p14:creationId xmlns:p14="http://schemas.microsoft.com/office/powerpoint/2010/main" val="3966977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8" descr="U:\Work in Process\VCA_Graphics\FY 15\FMA\987236 - Green Book\Final Slides\Slide 44 -Cube-Cont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05200"/>
            <a:ext cx="5761038"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Control Activities</a:t>
            </a:r>
          </a:p>
        </p:txBody>
      </p:sp>
      <p:sp>
        <p:nvSpPr>
          <p:cNvPr id="26628" name="Rectangle 3"/>
          <p:cNvSpPr>
            <a:spLocks noGrp="1" noChangeArrowheads="1"/>
          </p:cNvSpPr>
          <p:nvPr>
            <p:ph idx="1"/>
          </p:nvPr>
        </p:nvSpPr>
        <p:spPr>
          <a:xfrm>
            <a:off x="328613" y="2378075"/>
            <a:ext cx="9372600" cy="4937125"/>
          </a:xfrm>
        </p:spPr>
        <p:txBody>
          <a:bodyPr rtlCol="0">
            <a:normAutofit fontScale="40000" lnSpcReduction="20000"/>
          </a:bodyPr>
          <a:lstStyle/>
          <a:p>
            <a:pPr marL="0" indent="-372497" defTabSz="993323" eaLnBrk="1" hangingPunct="1">
              <a:spcBef>
                <a:spcPts val="0"/>
              </a:spcBef>
              <a:buFont typeface="Arial" pitchFamily="34" charset="0"/>
              <a:buNone/>
              <a:defRPr/>
            </a:pPr>
            <a:r>
              <a:rPr sz="6000" b="1" dirty="0"/>
              <a:t>Control Activities </a:t>
            </a:r>
            <a:r>
              <a:rPr sz="6000" dirty="0"/>
              <a:t>- The actions management establishes through policies and procedures to achieve objectives and respond to risks in the internal control system, which includes the entity’s information system. (Para. OV2.04)</a:t>
            </a:r>
          </a:p>
          <a:p>
            <a:pPr marL="0" indent="-372497" defTabSz="993323" eaLnBrk="1" hangingPunct="1">
              <a:spcBef>
                <a:spcPts val="0"/>
              </a:spcBef>
              <a:buFont typeface="Arial" pitchFamily="34" charset="0"/>
              <a:buNone/>
              <a:defRPr/>
            </a:pPr>
            <a:endParaRPr sz="9600" dirty="0"/>
          </a:p>
          <a:p>
            <a:pPr marL="953863" lvl="1" indent="-457200" defTabSz="993323" eaLnBrk="1" hangingPunct="1">
              <a:lnSpc>
                <a:spcPct val="120000"/>
              </a:lnSpc>
              <a:spcBef>
                <a:spcPts val="0"/>
              </a:spcBef>
              <a:buFont typeface="Arial" pitchFamily="34" charset="0"/>
              <a:buNone/>
              <a:defRPr/>
            </a:pPr>
            <a:endParaRPr sz="9600" dirty="0"/>
          </a:p>
          <a:p>
            <a:pPr marL="372497" indent="-372497" defTabSz="993323" eaLnBrk="1" hangingPunct="1">
              <a:lnSpc>
                <a:spcPct val="120000"/>
              </a:lnSpc>
              <a:spcBef>
                <a:spcPts val="0"/>
              </a:spcBef>
              <a:buFont typeface="Arial" pitchFamily="34" charset="0"/>
              <a:buNone/>
              <a:defRPr/>
            </a:pPr>
            <a:endParaRPr sz="9600" dirty="0"/>
          </a:p>
          <a:p>
            <a:pPr marL="274320" lvl="1" indent="0" defTabSz="993323" eaLnBrk="1" hangingPunct="1">
              <a:spcBef>
                <a:spcPts val="732"/>
              </a:spcBef>
              <a:buFont typeface="Arial" pitchFamily="34" charset="0"/>
              <a:buNone/>
              <a:defRPr/>
            </a:pPr>
            <a:r>
              <a:rPr sz="9600" dirty="0"/>
              <a:t>   </a:t>
            </a:r>
            <a:endParaRPr sz="3800" dirty="0"/>
          </a:p>
          <a:p>
            <a:pPr marL="1241655" lvl="2" indent="-248331" defTabSz="993323" eaLnBrk="1" hangingPunct="1">
              <a:spcBef>
                <a:spcPts val="732"/>
              </a:spcBef>
              <a:buFont typeface="Arial" pitchFamily="34" charset="0"/>
              <a:buNone/>
              <a:defRPr/>
            </a:pPr>
            <a:endParaRPr sz="3100" dirty="0"/>
          </a:p>
          <a:p>
            <a:pPr marL="953863" lvl="1" indent="-457200" defTabSz="993323" eaLnBrk="1" hangingPunct="1">
              <a:spcBef>
                <a:spcPts val="732"/>
              </a:spcBef>
              <a:buFont typeface="Arial" pitchFamily="34" charset="0"/>
              <a:buNone/>
              <a:defRPr/>
            </a:pPr>
            <a:endParaRPr sz="3100" dirty="0"/>
          </a:p>
          <a:p>
            <a:pPr marL="953863" lvl="1" indent="-457200" defTabSz="993323" eaLnBrk="1" hangingPunct="1">
              <a:spcBef>
                <a:spcPts val="732"/>
              </a:spcBef>
              <a:buFont typeface="+mj-lt"/>
              <a:buAutoNum type="arabicPeriod"/>
              <a:defRPr/>
            </a:pPr>
            <a:endParaRPr dirty="0"/>
          </a:p>
          <a:p>
            <a:pPr marL="953863" lvl="1" indent="-457200" defTabSz="993323" eaLnBrk="1" hangingPunct="1">
              <a:spcBef>
                <a:spcPts val="732"/>
              </a:spcBef>
              <a:buFont typeface="Arial" pitchFamily="34" charset="0"/>
              <a:buNone/>
              <a:defRPr/>
            </a:pPr>
            <a:endParaRPr i="1" dirty="0"/>
          </a:p>
          <a:p>
            <a:pPr marL="0" lvl="1" indent="-457200" defTabSz="993323" eaLnBrk="1" hangingPunct="1">
              <a:spcBef>
                <a:spcPts val="0"/>
              </a:spcBef>
              <a:buFont typeface="Arial" pitchFamily="34" charset="0"/>
              <a:buNone/>
              <a:defRPr/>
            </a:pPr>
            <a:r>
              <a:rPr i="1" dirty="0"/>
              <a:t> </a:t>
            </a:r>
          </a:p>
          <a:p>
            <a:pPr marL="372497" indent="-372497" defTabSz="993323" eaLnBrk="1" hangingPunct="1">
              <a:spcBef>
                <a:spcPts val="1365"/>
              </a:spcBef>
              <a:buFont typeface="Arial" pitchFamily="34" charset="0"/>
              <a:buNone/>
              <a:defRPr/>
            </a:pPr>
            <a:endParaRPr dirty="0"/>
          </a:p>
        </p:txBody>
      </p:sp>
      <p:sp>
        <p:nvSpPr>
          <p:cNvPr id="860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D3BBD844-95EA-4532-8B6C-CF501752F57B}" type="slidenum">
              <a:rPr lang="en-US" altLang="en-US" smtClean="0">
                <a:latin typeface="Arial" charset="0"/>
                <a:cs typeface="Arial" charset="0"/>
              </a:rPr>
              <a:pPr defTabSz="992188" fontAlgn="base">
                <a:spcBef>
                  <a:spcPct val="0"/>
                </a:spcBef>
                <a:spcAft>
                  <a:spcPct val="0"/>
                </a:spcAft>
              </a:pPr>
              <a:t>43</a:t>
            </a:fld>
            <a:endParaRPr lang="en-US" altLang="en-US" smtClean="0">
              <a:latin typeface="Arial" charset="0"/>
              <a:cs typeface="Arial" charset="0"/>
            </a:endParaRPr>
          </a:p>
        </p:txBody>
      </p:sp>
    </p:spTree>
    <p:extLst>
      <p:ext uri="{BB962C8B-B14F-4D97-AF65-F5344CB8AC3E}">
        <p14:creationId xmlns:p14="http://schemas.microsoft.com/office/powerpoint/2010/main" val="2182994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 Activities</a:t>
            </a:r>
            <a:endParaRPr lang="en-US" sz="3200" dirty="0"/>
          </a:p>
        </p:txBody>
      </p:sp>
      <p:pic>
        <p:nvPicPr>
          <p:cNvPr id="5" name="Picture 2" descr="U:\Work in Process\VCA_Graphics\FY 13\FMA\987236 - Green Book\Slide 12Breakout3.tif"/>
          <p:cNvPicPr>
            <a:picLocks noChangeAspect="1" noChangeArrowheads="1"/>
          </p:cNvPicPr>
          <p:nvPr/>
        </p:nvPicPr>
        <p:blipFill>
          <a:blip r:embed="rId3" cstate="print"/>
          <a:srcRect/>
          <a:stretch>
            <a:fillRect/>
          </a:stretch>
        </p:blipFill>
        <p:spPr bwMode="auto">
          <a:xfrm>
            <a:off x="0" y="2855177"/>
            <a:ext cx="10058400" cy="2671864"/>
          </a:xfrm>
          <a:prstGeom prst="rect">
            <a:avLst/>
          </a:prstGeom>
          <a:noFill/>
        </p:spPr>
      </p:pic>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hangingPunct="1"/>
            <a:r>
              <a:rPr lang="en-US" altLang="en-US" sz="3200" dirty="0" smtClean="0">
                <a:latin typeface="Arial" charset="0"/>
                <a:cs typeface="Arial" charset="0"/>
              </a:rPr>
              <a:t>Control Activities </a:t>
            </a:r>
            <a:br>
              <a:rPr lang="en-US" altLang="en-US" sz="3200" dirty="0" smtClean="0">
                <a:latin typeface="Arial" charset="0"/>
                <a:cs typeface="Arial" charset="0"/>
              </a:rPr>
            </a:br>
            <a:r>
              <a:rPr lang="en-US" altLang="en-US" sz="2200" dirty="0" smtClean="0">
                <a:latin typeface="Arial" charset="0"/>
                <a:cs typeface="Arial" charset="0"/>
              </a:rPr>
              <a:t>Examples that could indicate either effective or deficient internal control</a:t>
            </a:r>
          </a:p>
        </p:txBody>
      </p:sp>
      <p:sp>
        <p:nvSpPr>
          <p:cNvPr id="26628" name="Rectangle 3"/>
          <p:cNvSpPr>
            <a:spLocks noGrp="1" noChangeArrowheads="1"/>
          </p:cNvSpPr>
          <p:nvPr>
            <p:ph idx="1"/>
          </p:nvPr>
        </p:nvSpPr>
        <p:spPr>
          <a:xfrm>
            <a:off x="5281613" y="2286000"/>
            <a:ext cx="4243387" cy="4937125"/>
          </a:xfrm>
        </p:spPr>
        <p:txBody>
          <a:bodyPr rtlCol="0">
            <a:normAutofit fontScale="25000" lnSpcReduction="20000"/>
          </a:bodyPr>
          <a:lstStyle/>
          <a:p>
            <a:pPr marL="0" indent="-372497" defTabSz="993323" eaLnBrk="1" hangingPunct="1">
              <a:lnSpc>
                <a:spcPct val="110000"/>
              </a:lnSpc>
              <a:spcBef>
                <a:spcPts val="732"/>
              </a:spcBef>
              <a:buFont typeface="Arial" pitchFamily="34" charset="0"/>
              <a:buNone/>
              <a:defRPr/>
            </a:pPr>
            <a:r>
              <a:rPr sz="8800" dirty="0" smtClean="0"/>
              <a:t>Red Flags:</a:t>
            </a:r>
          </a:p>
          <a:p>
            <a:pPr marL="374904" indent="-372497" defTabSz="993323">
              <a:lnSpc>
                <a:spcPct val="110000"/>
              </a:lnSpc>
              <a:spcBef>
                <a:spcPts val="732"/>
              </a:spcBef>
              <a:buFont typeface="Wingdings" pitchFamily="2" charset="2"/>
              <a:buChar char="§"/>
              <a:defRPr/>
            </a:pPr>
            <a:r>
              <a:rPr lang="en-US" sz="8800" dirty="0"/>
              <a:t>Employees are unaware of policies and procedures, but do things the way “they have always been done.”</a:t>
            </a:r>
          </a:p>
          <a:p>
            <a:pPr marL="374904" indent="-372497" defTabSz="993323">
              <a:lnSpc>
                <a:spcPct val="110000"/>
              </a:lnSpc>
              <a:spcBef>
                <a:spcPts val="732"/>
              </a:spcBef>
              <a:buFont typeface="Wingdings" pitchFamily="2" charset="2"/>
              <a:buChar char="§"/>
              <a:defRPr/>
            </a:pPr>
            <a:r>
              <a:rPr lang="en-US" sz="8800" dirty="0"/>
              <a:t>Operating policies and procedures have not been developed or are outdated.</a:t>
            </a:r>
          </a:p>
          <a:p>
            <a:pPr marL="374904" indent="-372497" defTabSz="993323">
              <a:lnSpc>
                <a:spcPct val="110000"/>
              </a:lnSpc>
              <a:spcBef>
                <a:spcPts val="732"/>
              </a:spcBef>
              <a:buFont typeface="Wingdings" pitchFamily="2" charset="2"/>
              <a:buChar char="§"/>
              <a:defRPr/>
            </a:pPr>
            <a:r>
              <a:rPr lang="en-US" sz="8800" dirty="0"/>
              <a:t>Key documentation is often lacking or does not exist.</a:t>
            </a:r>
          </a:p>
          <a:p>
            <a:pPr marL="374904" indent="-372497" defTabSz="993323">
              <a:lnSpc>
                <a:spcPct val="110000"/>
              </a:lnSpc>
              <a:spcBef>
                <a:spcPts val="732"/>
              </a:spcBef>
              <a:buFont typeface="Wingdings" pitchFamily="2" charset="2"/>
              <a:buChar char="§"/>
              <a:defRPr/>
            </a:pPr>
            <a:r>
              <a:rPr lang="en-US" sz="8800" dirty="0"/>
              <a:t>Key steps in a process are not being performed</a:t>
            </a:r>
            <a:r>
              <a:rPr lang="en-US" sz="8800" dirty="0" smtClean="0"/>
              <a:t>.</a:t>
            </a:r>
            <a:endParaRPr sz="8800" dirty="0"/>
          </a:p>
          <a:p>
            <a:pPr marL="374904" indent="-372497" defTabSz="993323" eaLnBrk="1" hangingPunct="1">
              <a:lnSpc>
                <a:spcPct val="110000"/>
              </a:lnSpc>
              <a:spcBef>
                <a:spcPts val="732"/>
              </a:spcBef>
              <a:buFont typeface="Arial" pitchFamily="34" charset="0"/>
              <a:buNone/>
              <a:defRPr/>
            </a:pPr>
            <a:endParaRPr sz="9600" dirty="0"/>
          </a:p>
          <a:p>
            <a:pPr marL="0" indent="-372497" defTabSz="993323" eaLnBrk="1" hangingPunct="1">
              <a:lnSpc>
                <a:spcPct val="110000"/>
              </a:lnSpc>
              <a:spcBef>
                <a:spcPts val="732"/>
              </a:spcBef>
              <a:buFont typeface="Arial" pitchFamily="34" charset="0"/>
              <a:buNone/>
              <a:defRPr/>
            </a:pPr>
            <a:endParaRPr sz="8800" dirty="0"/>
          </a:p>
          <a:p>
            <a:pPr marL="953863" lvl="1" indent="-457200" defTabSz="993323" eaLnBrk="1" hangingPunct="1">
              <a:spcBef>
                <a:spcPts val="732"/>
              </a:spcBef>
              <a:buFont typeface="Arial" pitchFamily="34" charset="0"/>
              <a:buNone/>
              <a:defRPr/>
            </a:pPr>
            <a:endParaRPr sz="9200" dirty="0"/>
          </a:p>
          <a:p>
            <a:pPr marL="953863" lvl="1" indent="-457200" defTabSz="993323" eaLnBrk="1" hangingPunct="1">
              <a:spcBef>
                <a:spcPts val="732"/>
              </a:spcBef>
              <a:buFont typeface="+mj-lt"/>
              <a:buAutoNum type="arabicPeriod"/>
              <a:defRPr/>
            </a:pPr>
            <a:endParaRPr sz="9200" dirty="0"/>
          </a:p>
          <a:p>
            <a:pPr marL="953863" lvl="1" indent="-457200" defTabSz="993323" eaLnBrk="1" hangingPunct="1">
              <a:spcBef>
                <a:spcPts val="732"/>
              </a:spcBef>
              <a:buFont typeface="Arial" pitchFamily="34" charset="0"/>
              <a:buNone/>
              <a:defRPr/>
            </a:pPr>
            <a:endParaRPr sz="8800" i="1" dirty="0"/>
          </a:p>
          <a:p>
            <a:pPr marL="0" lvl="1" indent="-457200" defTabSz="993323" eaLnBrk="1" hangingPunct="1">
              <a:spcBef>
                <a:spcPts val="0"/>
              </a:spcBef>
              <a:buFont typeface="Arial" pitchFamily="34" charset="0"/>
              <a:buNone/>
              <a:defRPr/>
            </a:pPr>
            <a:r>
              <a:rPr sz="8800" i="1" dirty="0"/>
              <a:t> </a:t>
            </a:r>
          </a:p>
          <a:p>
            <a:pPr marL="372497" indent="-372497" defTabSz="993323" eaLnBrk="1" hangingPunct="1">
              <a:spcBef>
                <a:spcPts val="1365"/>
              </a:spcBef>
              <a:buFont typeface="Arial" pitchFamily="34" charset="0"/>
              <a:buNone/>
              <a:defRPr/>
            </a:pPr>
            <a:endParaRPr dirty="0"/>
          </a:p>
        </p:txBody>
      </p:sp>
      <p:sp>
        <p:nvSpPr>
          <p:cNvPr id="798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B46EA710-4741-48E2-AE9D-4956C6D36B77}" type="slidenum">
              <a:rPr lang="en-US" altLang="en-US" smtClean="0">
                <a:latin typeface="Arial" charset="0"/>
                <a:cs typeface="Arial" charset="0"/>
              </a:rPr>
              <a:pPr defTabSz="992188" fontAlgn="base">
                <a:spcBef>
                  <a:spcPct val="0"/>
                </a:spcBef>
                <a:spcAft>
                  <a:spcPct val="0"/>
                </a:spcAft>
              </a:pPr>
              <a:t>45</a:t>
            </a:fld>
            <a:endParaRPr lang="en-US" altLang="en-US" smtClean="0">
              <a:latin typeface="Arial" charset="0"/>
              <a:cs typeface="Arial" charset="0"/>
            </a:endParaRPr>
          </a:p>
        </p:txBody>
      </p:sp>
      <p:sp>
        <p:nvSpPr>
          <p:cNvPr id="6" name="Rectangle 3"/>
          <p:cNvSpPr txBox="1">
            <a:spLocks noChangeArrowheads="1"/>
          </p:cNvSpPr>
          <p:nvPr/>
        </p:nvSpPr>
        <p:spPr>
          <a:xfrm>
            <a:off x="457200" y="2286000"/>
            <a:ext cx="4114800" cy="4937125"/>
          </a:xfrm>
          <a:prstGeom prst="rect">
            <a:avLst/>
          </a:prstGeom>
        </p:spPr>
        <p:txBody>
          <a:bodyPr vert="horz" lIns="101882" tIns="50941" rIns="101882" bIns="50941" rtlCol="0">
            <a:normAutofit fontScale="25000" lnSpcReduction="20000"/>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1971675" indent="-252413" algn="l" defTabSz="1018824" rtl="0" eaLnBrk="1" fontAlgn="base" latinLnBrk="0" hangingPunct="1">
              <a:lnSpc>
                <a:spcPct val="85000"/>
              </a:lnSpc>
              <a:spcBef>
                <a:spcPct val="15000"/>
              </a:spcBef>
              <a:spcAft>
                <a:spcPct val="0"/>
              </a:spcAft>
              <a:buFont typeface="Arial" pitchFamily="34" charset="0"/>
              <a:buChar char="•"/>
              <a:defRPr lang="en-US" sz="18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372497" defTabSz="993323">
              <a:lnSpc>
                <a:spcPct val="110000"/>
              </a:lnSpc>
              <a:spcBef>
                <a:spcPts val="732"/>
              </a:spcBef>
              <a:buFont typeface="Arial" pitchFamily="34" charset="0"/>
              <a:buNone/>
              <a:defRPr/>
            </a:pPr>
            <a:r>
              <a:rPr lang="en-US" sz="8800" dirty="0" smtClean="0"/>
              <a:t>Green Flags:</a:t>
            </a:r>
          </a:p>
          <a:p>
            <a:pPr marL="374904" indent="-372497" defTabSz="993323">
              <a:lnSpc>
                <a:spcPct val="110000"/>
              </a:lnSpc>
              <a:spcBef>
                <a:spcPts val="732"/>
              </a:spcBef>
              <a:buFont typeface="Wingdings" pitchFamily="2" charset="2"/>
              <a:buChar char="§"/>
              <a:defRPr/>
            </a:pPr>
            <a:r>
              <a:rPr lang="en-US" sz="8800" dirty="0" smtClean="0"/>
              <a:t>The agency has proper segregation of duties of key duties and responsibilities.</a:t>
            </a:r>
          </a:p>
          <a:p>
            <a:pPr marL="374904" indent="-372497" defTabSz="993323">
              <a:lnSpc>
                <a:spcPct val="110000"/>
              </a:lnSpc>
              <a:spcBef>
                <a:spcPts val="732"/>
              </a:spcBef>
              <a:buFont typeface="Wingdings" pitchFamily="2" charset="2"/>
              <a:buChar char="§"/>
              <a:defRPr/>
            </a:pPr>
            <a:r>
              <a:rPr lang="en-US" sz="8800" dirty="0" smtClean="0"/>
              <a:t>The agency has policies and procedures in place to ensure the safeguarding of assets.</a:t>
            </a:r>
          </a:p>
          <a:p>
            <a:pPr marL="374904" indent="-372497" defTabSz="993323">
              <a:lnSpc>
                <a:spcPct val="110000"/>
              </a:lnSpc>
              <a:spcBef>
                <a:spcPts val="732"/>
              </a:spcBef>
              <a:buFont typeface="Wingdings" pitchFamily="2" charset="2"/>
              <a:buChar char="§"/>
              <a:defRPr/>
            </a:pPr>
            <a:r>
              <a:rPr lang="en-US" sz="8800" dirty="0" smtClean="0"/>
              <a:t>Transactional data is promptly recorded and supported by sufficient documentation.</a:t>
            </a:r>
          </a:p>
          <a:p>
            <a:pPr marL="374904" indent="-372497" defTabSz="993323">
              <a:lnSpc>
                <a:spcPct val="110000"/>
              </a:lnSpc>
              <a:spcBef>
                <a:spcPts val="732"/>
              </a:spcBef>
              <a:buFont typeface="Wingdings" pitchFamily="2" charset="2"/>
              <a:buChar char="§"/>
              <a:defRPr/>
            </a:pPr>
            <a:r>
              <a:rPr lang="en-US" sz="8800" dirty="0" smtClean="0"/>
              <a:t>Policies and procedures are routinely reviewed and updated.  </a:t>
            </a:r>
          </a:p>
          <a:p>
            <a:pPr marL="374904" indent="-372497" defTabSz="993323">
              <a:lnSpc>
                <a:spcPct val="110000"/>
              </a:lnSpc>
              <a:spcBef>
                <a:spcPts val="732"/>
              </a:spcBef>
              <a:buFont typeface="Wingdings" pitchFamily="2" charset="2"/>
              <a:buChar char="§"/>
              <a:defRPr/>
            </a:pPr>
            <a:endParaRPr lang="en-US" sz="8800" dirty="0" smtClean="0"/>
          </a:p>
          <a:p>
            <a:pPr marL="374904" indent="-372497" defTabSz="993323">
              <a:lnSpc>
                <a:spcPct val="110000"/>
              </a:lnSpc>
              <a:spcBef>
                <a:spcPts val="732"/>
              </a:spcBef>
              <a:buFont typeface="Wingdings" pitchFamily="2" charset="2"/>
              <a:buChar char="§"/>
              <a:defRPr/>
            </a:pPr>
            <a:endParaRPr lang="en-US" sz="8800" dirty="0" smtClean="0"/>
          </a:p>
          <a:p>
            <a:pPr marL="0" indent="-372497" defTabSz="993323">
              <a:lnSpc>
                <a:spcPct val="110000"/>
              </a:lnSpc>
              <a:spcBef>
                <a:spcPts val="732"/>
              </a:spcBef>
              <a:buFont typeface="Arial" pitchFamily="34" charset="0"/>
              <a:buNone/>
              <a:defRPr/>
            </a:pPr>
            <a:endParaRPr lang="en-US" sz="8800" dirty="0" smtClean="0"/>
          </a:p>
          <a:p>
            <a:pPr marL="953863" lvl="1" indent="-457200" defTabSz="993323">
              <a:spcBef>
                <a:spcPts val="732"/>
              </a:spcBef>
              <a:buFont typeface="Arial" pitchFamily="34" charset="0"/>
              <a:buNone/>
              <a:defRPr/>
            </a:pPr>
            <a:endParaRPr lang="en-US" sz="9200" dirty="0" smtClean="0"/>
          </a:p>
          <a:p>
            <a:pPr marL="953863" lvl="1" indent="-457200" defTabSz="993323">
              <a:spcBef>
                <a:spcPts val="732"/>
              </a:spcBef>
              <a:buFont typeface="+mj-lt"/>
              <a:buAutoNum type="arabicPeriod"/>
              <a:defRPr/>
            </a:pPr>
            <a:endParaRPr lang="en-US" sz="9200" dirty="0" smtClean="0"/>
          </a:p>
          <a:p>
            <a:pPr marL="953863" lvl="1" indent="-457200" defTabSz="993323">
              <a:spcBef>
                <a:spcPts val="732"/>
              </a:spcBef>
              <a:buFont typeface="Arial" pitchFamily="34" charset="0"/>
              <a:buNone/>
              <a:defRPr/>
            </a:pPr>
            <a:endParaRPr lang="en-US" sz="8800" i="1" dirty="0" smtClean="0"/>
          </a:p>
          <a:p>
            <a:pPr marL="0" lvl="1" indent="-457200" defTabSz="993323">
              <a:spcBef>
                <a:spcPts val="0"/>
              </a:spcBef>
              <a:buFont typeface="Arial" pitchFamily="34" charset="0"/>
              <a:buNone/>
              <a:defRPr/>
            </a:pPr>
            <a:r>
              <a:rPr lang="en-US" sz="8800" i="1" dirty="0" smtClean="0"/>
              <a:t> </a:t>
            </a:r>
          </a:p>
          <a:p>
            <a:pPr marL="372497" indent="-372497" defTabSz="993323">
              <a:spcBef>
                <a:spcPts val="1365"/>
              </a:spcBef>
              <a:buFont typeface="Arial" pitchFamily="34" charset="0"/>
              <a:buNone/>
              <a:defRPr/>
            </a:pPr>
            <a:endParaRPr lang="en-US" dirty="0"/>
          </a:p>
        </p:txBody>
      </p:sp>
    </p:spTree>
    <p:extLst>
      <p:ext uri="{BB962C8B-B14F-4D97-AF65-F5344CB8AC3E}">
        <p14:creationId xmlns:p14="http://schemas.microsoft.com/office/powerpoint/2010/main" val="4204317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Information and Communication</a:t>
            </a:r>
          </a:p>
        </p:txBody>
      </p:sp>
      <p:sp>
        <p:nvSpPr>
          <p:cNvPr id="26628" name="Rectangle 3"/>
          <p:cNvSpPr>
            <a:spLocks noGrp="1" noChangeArrowheads="1"/>
          </p:cNvSpPr>
          <p:nvPr>
            <p:ph idx="1"/>
          </p:nvPr>
        </p:nvSpPr>
        <p:spPr/>
        <p:txBody>
          <a:bodyPr rtlCol="0">
            <a:normAutofit fontScale="32500" lnSpcReduction="20000"/>
          </a:bodyPr>
          <a:lstStyle/>
          <a:p>
            <a:pPr marL="0" indent="-372497" defTabSz="993323" eaLnBrk="1" hangingPunct="1">
              <a:spcBef>
                <a:spcPts val="0"/>
              </a:spcBef>
              <a:buFont typeface="Arial" pitchFamily="34" charset="0"/>
              <a:buNone/>
              <a:defRPr/>
            </a:pPr>
            <a:r>
              <a:rPr sz="7400" b="1"/>
              <a:t>Information and Communication </a:t>
            </a:r>
            <a:r>
              <a:rPr sz="7400"/>
              <a:t>–</a:t>
            </a:r>
            <a:r>
              <a:rPr sz="7400" b="1"/>
              <a:t> </a:t>
            </a:r>
            <a:r>
              <a:rPr sz="7400"/>
              <a:t>The</a:t>
            </a:r>
            <a:r>
              <a:rPr sz="7400" b="1"/>
              <a:t> </a:t>
            </a:r>
            <a:r>
              <a:rPr sz="7400"/>
              <a:t>quality information management and personnel communicate and use to support the internal control system. (Para. OV2.04)</a:t>
            </a:r>
          </a:p>
          <a:p>
            <a:pPr marL="0" indent="-372497" defTabSz="993323" eaLnBrk="1" hangingPunct="1">
              <a:spcBef>
                <a:spcPts val="0"/>
              </a:spcBef>
              <a:buFont typeface="Arial" pitchFamily="34" charset="0"/>
              <a:buNone/>
              <a:defRPr/>
            </a:pPr>
            <a:endParaRPr sz="9600"/>
          </a:p>
          <a:p>
            <a:pPr marL="953863" lvl="1" indent="-457200" defTabSz="993323" eaLnBrk="1" hangingPunct="1">
              <a:lnSpc>
                <a:spcPct val="120000"/>
              </a:lnSpc>
              <a:spcBef>
                <a:spcPts val="0"/>
              </a:spcBef>
              <a:buFont typeface="Arial" pitchFamily="34" charset="0"/>
              <a:buNone/>
              <a:defRPr/>
            </a:pPr>
            <a:endParaRPr sz="9600"/>
          </a:p>
          <a:p>
            <a:pPr marL="953863" lvl="1" indent="-457200" defTabSz="993323" eaLnBrk="1" hangingPunct="1">
              <a:lnSpc>
                <a:spcPct val="120000"/>
              </a:lnSpc>
              <a:spcBef>
                <a:spcPts val="0"/>
              </a:spcBef>
              <a:buFont typeface="Arial" pitchFamily="34" charset="0"/>
              <a:buNone/>
              <a:defRPr/>
            </a:pPr>
            <a:endParaRPr sz="9600"/>
          </a:p>
          <a:p>
            <a:pPr marL="0" indent="-372497" defTabSz="993323" eaLnBrk="1" hangingPunct="1">
              <a:lnSpc>
                <a:spcPct val="120000"/>
              </a:lnSpc>
              <a:spcBef>
                <a:spcPts val="0"/>
              </a:spcBef>
              <a:buFont typeface="Arial" pitchFamily="34" charset="0"/>
              <a:buNone/>
              <a:defRPr/>
            </a:pPr>
            <a:r>
              <a:rPr sz="9600"/>
              <a:t>      </a:t>
            </a:r>
          </a:p>
          <a:p>
            <a:pPr marL="274320" lvl="1" indent="0" defTabSz="993323" eaLnBrk="1" hangingPunct="1">
              <a:spcBef>
                <a:spcPts val="732"/>
              </a:spcBef>
              <a:buFont typeface="Arial" pitchFamily="34" charset="0"/>
              <a:buNone/>
              <a:defRPr/>
            </a:pPr>
            <a:r>
              <a:rPr sz="9600"/>
              <a:t>   </a:t>
            </a:r>
            <a:endParaRPr sz="3800"/>
          </a:p>
          <a:p>
            <a:pPr marL="1241655" lvl="2" indent="-248331" defTabSz="993323" eaLnBrk="1" hangingPunct="1">
              <a:spcBef>
                <a:spcPts val="732"/>
              </a:spcBef>
              <a:buFont typeface="Arial" pitchFamily="34" charset="0"/>
              <a:buNone/>
              <a:defRPr/>
            </a:pPr>
            <a:endParaRPr sz="3100"/>
          </a:p>
          <a:p>
            <a:pPr marL="953863" lvl="1" indent="-457200" defTabSz="993323" eaLnBrk="1" hangingPunct="1">
              <a:spcBef>
                <a:spcPts val="732"/>
              </a:spcBef>
              <a:buFont typeface="Arial" pitchFamily="34" charset="0"/>
              <a:buNone/>
              <a:defRPr/>
            </a:pPr>
            <a:endParaRPr sz="3100"/>
          </a:p>
          <a:p>
            <a:pPr marL="953863" lvl="1" indent="-457200" defTabSz="993323" eaLnBrk="1" hangingPunct="1">
              <a:spcBef>
                <a:spcPts val="732"/>
              </a:spcBef>
              <a:buFont typeface="+mj-lt"/>
              <a:buAutoNum type="arabicPeriod"/>
              <a:defRPr/>
            </a:pPr>
            <a:endParaRPr/>
          </a:p>
          <a:p>
            <a:pPr marL="953863" lvl="1" indent="-457200" defTabSz="993323" eaLnBrk="1" hangingPunct="1">
              <a:spcBef>
                <a:spcPts val="732"/>
              </a:spcBef>
              <a:buFont typeface="Arial" pitchFamily="34" charset="0"/>
              <a:buNone/>
              <a:defRPr/>
            </a:pPr>
            <a:endParaRPr i="1"/>
          </a:p>
          <a:p>
            <a:pPr marL="0" lvl="1" indent="-457200" defTabSz="993323" eaLnBrk="1" hangingPunct="1">
              <a:spcBef>
                <a:spcPts val="0"/>
              </a:spcBef>
              <a:buFont typeface="Arial" pitchFamily="34" charset="0"/>
              <a:buNone/>
              <a:defRPr/>
            </a:pPr>
            <a:r>
              <a:rPr i="1"/>
              <a:t> </a:t>
            </a:r>
          </a:p>
          <a:p>
            <a:pPr marL="372497" indent="-372497" defTabSz="993323" eaLnBrk="1" hangingPunct="1">
              <a:spcBef>
                <a:spcPts val="1365"/>
              </a:spcBef>
              <a:buFont typeface="Arial" pitchFamily="34" charset="0"/>
              <a:buNone/>
              <a:defRPr/>
            </a:pPr>
            <a:endParaRPr/>
          </a:p>
        </p:txBody>
      </p:sp>
      <p:sp>
        <p:nvSpPr>
          <p:cNvPr id="901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7E2A6E65-10D5-4CA2-A3DC-3C5070C93F59}" type="slidenum">
              <a:rPr lang="en-US" altLang="en-US" smtClean="0">
                <a:latin typeface="Arial" charset="0"/>
                <a:cs typeface="Arial" charset="0"/>
              </a:rPr>
              <a:pPr defTabSz="992188" fontAlgn="base">
                <a:spcBef>
                  <a:spcPct val="0"/>
                </a:spcBef>
                <a:spcAft>
                  <a:spcPct val="0"/>
                </a:spcAft>
              </a:pPr>
              <a:t>46</a:t>
            </a:fld>
            <a:endParaRPr lang="en-US" altLang="en-US" smtClean="0">
              <a:latin typeface="Arial" charset="0"/>
              <a:cs typeface="Arial" charset="0"/>
            </a:endParaRPr>
          </a:p>
        </p:txBody>
      </p:sp>
      <p:pic>
        <p:nvPicPr>
          <p:cNvPr id="90117" name="Picture 9" descr="U:\Work in Process\VCA_Graphics\FY 15\FMA\987236 - Green Book\Final Slides\Slide 49 -Cube-InformAndCom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05200"/>
            <a:ext cx="5761038"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1482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Information &amp; Communication</a:t>
            </a:r>
            <a:endParaRPr lang="en-US" sz="3200" dirty="0"/>
          </a:p>
        </p:txBody>
      </p:sp>
      <p:pic>
        <p:nvPicPr>
          <p:cNvPr id="5" name="Picture 3" descr="U:\Work in Process\VCA_Graphics\FY 13\FMA\987236 - Green Book\Slide 12Breakout4.tif"/>
          <p:cNvPicPr>
            <a:picLocks noChangeAspect="1" noChangeArrowheads="1"/>
          </p:cNvPicPr>
          <p:nvPr/>
        </p:nvPicPr>
        <p:blipFill>
          <a:blip r:embed="rId3" cstate="print"/>
          <a:srcRect/>
          <a:stretch>
            <a:fillRect/>
          </a:stretch>
        </p:blipFill>
        <p:spPr bwMode="auto">
          <a:xfrm>
            <a:off x="1" y="2861662"/>
            <a:ext cx="10058400" cy="2665378"/>
          </a:xfrm>
          <a:prstGeom prst="rect">
            <a:avLst/>
          </a:prstGeom>
          <a:noFill/>
        </p:spPr>
      </p:pic>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Information and Communication</a:t>
            </a:r>
          </a:p>
        </p:txBody>
      </p:sp>
      <p:sp>
        <p:nvSpPr>
          <p:cNvPr id="26628" name="Rectangle 3"/>
          <p:cNvSpPr>
            <a:spLocks noGrp="1" noChangeArrowheads="1"/>
          </p:cNvSpPr>
          <p:nvPr>
            <p:ph idx="1"/>
          </p:nvPr>
        </p:nvSpPr>
        <p:spPr>
          <a:xfrm>
            <a:off x="304800" y="2514600"/>
            <a:ext cx="9372600" cy="4791075"/>
          </a:xfrm>
        </p:spPr>
        <p:txBody>
          <a:bodyPr rtlCol="0">
            <a:normAutofit/>
          </a:bodyPr>
          <a:lstStyle/>
          <a:p>
            <a:pPr marL="0" indent="-372497" defTabSz="993323" eaLnBrk="1" hangingPunct="1">
              <a:lnSpc>
                <a:spcPct val="90000"/>
              </a:lnSpc>
              <a:spcBef>
                <a:spcPts val="0"/>
              </a:spcBef>
              <a:buFont typeface="Arial" pitchFamily="34" charset="0"/>
              <a:buNone/>
              <a:defRPr/>
            </a:pPr>
            <a:r>
              <a:rPr b="1"/>
              <a:t>Quality Information </a:t>
            </a:r>
            <a:r>
              <a:rPr/>
              <a:t>- Information from relevant and reliable data that is appropriate, current, complete, accurate, accessible, and provided on a timely basis, and meets identified information </a:t>
            </a:r>
            <a:r>
              <a:rPr smtClean="0"/>
              <a:t>requirements. </a:t>
            </a:r>
            <a:r>
              <a:rPr/>
              <a:t>(Para. 13.05</a:t>
            </a:r>
            <a:r>
              <a:rPr smtClean="0"/>
              <a:t>)</a:t>
            </a:r>
            <a:endParaRPr/>
          </a:p>
          <a:p>
            <a:pPr marL="0" indent="-372497" defTabSz="993323" eaLnBrk="1" hangingPunct="1">
              <a:lnSpc>
                <a:spcPct val="90000"/>
              </a:lnSpc>
              <a:spcBef>
                <a:spcPts val="0"/>
              </a:spcBef>
              <a:buFont typeface="Arial" pitchFamily="34" charset="0"/>
              <a:buNone/>
              <a:defRPr/>
            </a:pPr>
            <a:endParaRPr/>
          </a:p>
          <a:p>
            <a:pPr marL="0" indent="-372497" defTabSz="993323" eaLnBrk="1" hangingPunct="1">
              <a:lnSpc>
                <a:spcPct val="90000"/>
              </a:lnSpc>
              <a:spcBef>
                <a:spcPts val="0"/>
              </a:spcBef>
              <a:buFont typeface="Arial" pitchFamily="34" charset="0"/>
              <a:buNone/>
              <a:defRPr/>
            </a:pPr>
            <a:r>
              <a:rPr/>
              <a:t>Management communicates quality information </a:t>
            </a:r>
            <a:r>
              <a:rPr b="1"/>
              <a:t>internally</a:t>
            </a:r>
            <a:r>
              <a:rPr/>
              <a:t> and </a:t>
            </a:r>
            <a:r>
              <a:rPr b="1"/>
              <a:t>externally</a:t>
            </a:r>
            <a:r>
              <a:rPr/>
              <a:t> through reporting lines in order to help the entity achieve  its objectives and address related </a:t>
            </a:r>
            <a:r>
              <a:rPr smtClean="0"/>
              <a:t>risks. </a:t>
            </a:r>
            <a:r>
              <a:rPr/>
              <a:t>(Paras. 14.02-14.03 and 15.02-15.03</a:t>
            </a:r>
            <a:r>
              <a:rPr smtClean="0"/>
              <a:t>)</a:t>
            </a:r>
            <a:endParaRPr/>
          </a:p>
          <a:p>
            <a:pPr marL="0" indent="-372497" defTabSz="993323" eaLnBrk="1" hangingPunct="1">
              <a:lnSpc>
                <a:spcPct val="90000"/>
              </a:lnSpc>
              <a:spcBef>
                <a:spcPts val="0"/>
              </a:spcBef>
              <a:buFont typeface="Arial" pitchFamily="34" charset="0"/>
              <a:buNone/>
              <a:defRPr/>
            </a:pPr>
            <a:endParaRPr/>
          </a:p>
          <a:p>
            <a:pPr marL="0" indent="-372497" defTabSz="993323" eaLnBrk="1" hangingPunct="1">
              <a:lnSpc>
                <a:spcPct val="90000"/>
              </a:lnSpc>
              <a:spcBef>
                <a:spcPts val="0"/>
              </a:spcBef>
              <a:buFont typeface="Arial" pitchFamily="34" charset="0"/>
              <a:buNone/>
              <a:defRPr/>
            </a:pPr>
            <a:endParaRPr/>
          </a:p>
          <a:p>
            <a:pPr marL="0" indent="-372497" defTabSz="993323" eaLnBrk="1" hangingPunct="1">
              <a:lnSpc>
                <a:spcPct val="90000"/>
              </a:lnSpc>
              <a:spcBef>
                <a:spcPts val="0"/>
              </a:spcBef>
              <a:buFont typeface="Arial" pitchFamily="34" charset="0"/>
              <a:buNone/>
              <a:defRPr/>
            </a:pPr>
            <a:endParaRPr/>
          </a:p>
          <a:p>
            <a:pPr marL="0" indent="-372497" defTabSz="993323" eaLnBrk="1" hangingPunct="1">
              <a:lnSpc>
                <a:spcPct val="120000"/>
              </a:lnSpc>
              <a:spcBef>
                <a:spcPts val="0"/>
              </a:spcBef>
              <a:buFont typeface="Arial" pitchFamily="34" charset="0"/>
              <a:buNone/>
              <a:defRPr/>
            </a:pPr>
            <a:endParaRPr/>
          </a:p>
          <a:p>
            <a:pPr marL="0" indent="-372497" defTabSz="993323" eaLnBrk="1" hangingPunct="1">
              <a:lnSpc>
                <a:spcPct val="120000"/>
              </a:lnSpc>
              <a:spcBef>
                <a:spcPts val="0"/>
              </a:spcBef>
              <a:buFont typeface="Arial" pitchFamily="34" charset="0"/>
              <a:buNone/>
              <a:defRPr/>
            </a:pPr>
            <a:endParaRPr/>
          </a:p>
          <a:p>
            <a:pPr marL="0" indent="-372497" defTabSz="993323" eaLnBrk="1" hangingPunct="1">
              <a:lnSpc>
                <a:spcPct val="120000"/>
              </a:lnSpc>
              <a:spcBef>
                <a:spcPts val="0"/>
              </a:spcBef>
              <a:buFont typeface="Arial" pitchFamily="34" charset="0"/>
              <a:buNone/>
              <a:defRPr/>
            </a:pPr>
            <a:endParaRPr/>
          </a:p>
          <a:p>
            <a:pPr marL="372497" indent="-372497" defTabSz="993323" eaLnBrk="1" hangingPunct="1">
              <a:spcBef>
                <a:spcPts val="1365"/>
              </a:spcBef>
              <a:buFont typeface="Arial" pitchFamily="34" charset="0"/>
              <a:buNone/>
              <a:defRPr/>
            </a:pPr>
            <a:endParaRPr sz="900"/>
          </a:p>
        </p:txBody>
      </p:sp>
      <p:sp>
        <p:nvSpPr>
          <p:cNvPr id="921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E0F0D2B1-A86D-4244-84FF-ADC44F0D3C19}" type="slidenum">
              <a:rPr lang="en-US" altLang="en-US" smtClean="0">
                <a:latin typeface="Arial" charset="0"/>
                <a:cs typeface="Arial" charset="0"/>
              </a:rPr>
              <a:pPr defTabSz="992188" fontAlgn="base">
                <a:spcBef>
                  <a:spcPct val="0"/>
                </a:spcBef>
                <a:spcAft>
                  <a:spcPct val="0"/>
                </a:spcAft>
              </a:pPr>
              <a:t>48</a:t>
            </a:fld>
            <a:endParaRPr lang="en-US" altLang="en-US" smtClean="0">
              <a:latin typeface="Arial" charset="0"/>
              <a:cs typeface="Arial" charset="0"/>
            </a:endParaRPr>
          </a:p>
        </p:txBody>
      </p:sp>
    </p:spTree>
    <p:extLst>
      <p:ext uri="{BB962C8B-B14F-4D97-AF65-F5344CB8AC3E}">
        <p14:creationId xmlns:p14="http://schemas.microsoft.com/office/powerpoint/2010/main" val="1955497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hangingPunct="1"/>
            <a:r>
              <a:rPr lang="en-US" altLang="en-US" sz="3200" dirty="0" smtClean="0">
                <a:latin typeface="Arial" charset="0"/>
                <a:cs typeface="Arial" charset="0"/>
              </a:rPr>
              <a:t>Information and Communication</a:t>
            </a:r>
            <a:br>
              <a:rPr lang="en-US" altLang="en-US" sz="3200" dirty="0" smtClean="0">
                <a:latin typeface="Arial" charset="0"/>
                <a:cs typeface="Arial" charset="0"/>
              </a:rPr>
            </a:br>
            <a:r>
              <a:rPr lang="en-US" altLang="en-US" sz="2200" dirty="0" smtClean="0">
                <a:latin typeface="Arial" charset="0"/>
                <a:cs typeface="Arial" charset="0"/>
              </a:rPr>
              <a:t>Examples that could indicate either effective or deficient internal control</a:t>
            </a:r>
          </a:p>
        </p:txBody>
      </p:sp>
      <p:sp>
        <p:nvSpPr>
          <p:cNvPr id="26628" name="Rectangle 3"/>
          <p:cNvSpPr>
            <a:spLocks noGrp="1" noChangeArrowheads="1"/>
          </p:cNvSpPr>
          <p:nvPr>
            <p:ph idx="1"/>
          </p:nvPr>
        </p:nvSpPr>
        <p:spPr>
          <a:xfrm>
            <a:off x="5281613" y="2286000"/>
            <a:ext cx="4243387" cy="4937125"/>
          </a:xfrm>
        </p:spPr>
        <p:txBody>
          <a:bodyPr rtlCol="0">
            <a:normAutofit fontScale="25000" lnSpcReduction="20000"/>
          </a:bodyPr>
          <a:lstStyle/>
          <a:p>
            <a:pPr marL="0" indent="-372497" defTabSz="993323" eaLnBrk="1" hangingPunct="1">
              <a:lnSpc>
                <a:spcPct val="110000"/>
              </a:lnSpc>
              <a:spcBef>
                <a:spcPts val="732"/>
              </a:spcBef>
              <a:buFont typeface="Arial" pitchFamily="34" charset="0"/>
              <a:buNone/>
              <a:defRPr/>
            </a:pPr>
            <a:r>
              <a:rPr sz="8800" dirty="0" smtClean="0"/>
              <a:t>Red Flags:</a:t>
            </a:r>
          </a:p>
          <a:p>
            <a:pPr marL="374904" indent="-372497" defTabSz="993323">
              <a:lnSpc>
                <a:spcPct val="110000"/>
              </a:lnSpc>
              <a:spcBef>
                <a:spcPts val="732"/>
              </a:spcBef>
              <a:buFont typeface="Wingdings" pitchFamily="2" charset="2"/>
              <a:buChar char="§"/>
              <a:defRPr/>
            </a:pPr>
            <a:r>
              <a:rPr lang="en-US" sz="8800" dirty="0" smtClean="0"/>
              <a:t>Management </a:t>
            </a:r>
            <a:r>
              <a:rPr lang="en-US" sz="8800" dirty="0"/>
              <a:t>is using poor quality information or outdated information for making decisions.</a:t>
            </a:r>
          </a:p>
          <a:p>
            <a:pPr marL="374904" indent="-372497" defTabSz="993323">
              <a:lnSpc>
                <a:spcPct val="110000"/>
              </a:lnSpc>
              <a:spcBef>
                <a:spcPts val="732"/>
              </a:spcBef>
              <a:buFont typeface="Wingdings" pitchFamily="2" charset="2"/>
              <a:buChar char="§"/>
              <a:defRPr/>
            </a:pPr>
            <a:r>
              <a:rPr lang="en-US" sz="8800" dirty="0"/>
              <a:t>Staff are frustrated by requests for information because it is time-consuming and difficult to provide the information.</a:t>
            </a:r>
          </a:p>
          <a:p>
            <a:pPr marL="374904" indent="-372497" defTabSz="993323">
              <a:lnSpc>
                <a:spcPct val="110000"/>
              </a:lnSpc>
              <a:spcBef>
                <a:spcPts val="732"/>
              </a:spcBef>
              <a:buFont typeface="Wingdings" pitchFamily="2" charset="2"/>
              <a:buChar char="§"/>
              <a:defRPr/>
            </a:pPr>
            <a:r>
              <a:rPr lang="en-US" sz="8800" dirty="0"/>
              <a:t>Management does not have reasonable assurance that the information it is using is accurate</a:t>
            </a:r>
            <a:r>
              <a:rPr lang="en-US" sz="8800" dirty="0" smtClean="0"/>
              <a:t>.</a:t>
            </a:r>
            <a:endParaRPr sz="8800" dirty="0"/>
          </a:p>
          <a:p>
            <a:pPr marL="953863" lvl="1" indent="-457200" defTabSz="993323" eaLnBrk="1" hangingPunct="1">
              <a:spcBef>
                <a:spcPts val="732"/>
              </a:spcBef>
              <a:buFont typeface="Arial" pitchFamily="34" charset="0"/>
              <a:buNone/>
              <a:defRPr/>
            </a:pPr>
            <a:endParaRPr sz="9200" dirty="0"/>
          </a:p>
          <a:p>
            <a:pPr marL="953863" lvl="1" indent="-457200" defTabSz="993323" eaLnBrk="1" hangingPunct="1">
              <a:spcBef>
                <a:spcPts val="732"/>
              </a:spcBef>
              <a:buFont typeface="+mj-lt"/>
              <a:buAutoNum type="arabicPeriod"/>
              <a:defRPr/>
            </a:pPr>
            <a:endParaRPr sz="9200" dirty="0"/>
          </a:p>
          <a:p>
            <a:pPr marL="953863" lvl="1" indent="-457200" defTabSz="993323" eaLnBrk="1" hangingPunct="1">
              <a:spcBef>
                <a:spcPts val="732"/>
              </a:spcBef>
              <a:buFont typeface="Arial" pitchFamily="34" charset="0"/>
              <a:buNone/>
              <a:defRPr/>
            </a:pPr>
            <a:endParaRPr sz="8800" i="1" dirty="0"/>
          </a:p>
          <a:p>
            <a:pPr marL="0" lvl="1" indent="-457200" defTabSz="993323" eaLnBrk="1" hangingPunct="1">
              <a:spcBef>
                <a:spcPts val="0"/>
              </a:spcBef>
              <a:buFont typeface="Arial" pitchFamily="34" charset="0"/>
              <a:buNone/>
              <a:defRPr/>
            </a:pPr>
            <a:r>
              <a:rPr sz="8800" i="1" dirty="0"/>
              <a:t> </a:t>
            </a:r>
          </a:p>
          <a:p>
            <a:pPr marL="372497" indent="-372497" defTabSz="993323" eaLnBrk="1" hangingPunct="1">
              <a:spcBef>
                <a:spcPts val="1365"/>
              </a:spcBef>
              <a:buFont typeface="Arial" pitchFamily="34" charset="0"/>
              <a:buNone/>
              <a:defRPr/>
            </a:pPr>
            <a:endParaRPr dirty="0"/>
          </a:p>
        </p:txBody>
      </p:sp>
      <p:sp>
        <p:nvSpPr>
          <p:cNvPr id="798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B46EA710-4741-48E2-AE9D-4956C6D36B77}" type="slidenum">
              <a:rPr lang="en-US" altLang="en-US" smtClean="0">
                <a:latin typeface="Arial" charset="0"/>
                <a:cs typeface="Arial" charset="0"/>
              </a:rPr>
              <a:pPr defTabSz="992188" fontAlgn="base">
                <a:spcBef>
                  <a:spcPct val="0"/>
                </a:spcBef>
                <a:spcAft>
                  <a:spcPct val="0"/>
                </a:spcAft>
              </a:pPr>
              <a:t>49</a:t>
            </a:fld>
            <a:endParaRPr lang="en-US" altLang="en-US" smtClean="0">
              <a:latin typeface="Arial" charset="0"/>
              <a:cs typeface="Arial" charset="0"/>
            </a:endParaRPr>
          </a:p>
        </p:txBody>
      </p:sp>
      <p:sp>
        <p:nvSpPr>
          <p:cNvPr id="6" name="Rectangle 3"/>
          <p:cNvSpPr txBox="1">
            <a:spLocks noChangeArrowheads="1"/>
          </p:cNvSpPr>
          <p:nvPr/>
        </p:nvSpPr>
        <p:spPr>
          <a:xfrm>
            <a:off x="457200" y="2286000"/>
            <a:ext cx="4114800" cy="4937125"/>
          </a:xfrm>
          <a:prstGeom prst="rect">
            <a:avLst/>
          </a:prstGeom>
        </p:spPr>
        <p:txBody>
          <a:bodyPr vert="horz" lIns="101882" tIns="50941" rIns="101882" bIns="50941" rtlCol="0">
            <a:normAutofit fontScale="25000" lnSpcReduction="20000"/>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1971675" indent="-252413" algn="l" defTabSz="1018824" rtl="0" eaLnBrk="1" fontAlgn="base" latinLnBrk="0" hangingPunct="1">
              <a:lnSpc>
                <a:spcPct val="85000"/>
              </a:lnSpc>
              <a:spcBef>
                <a:spcPct val="15000"/>
              </a:spcBef>
              <a:spcAft>
                <a:spcPct val="0"/>
              </a:spcAft>
              <a:buFont typeface="Arial" pitchFamily="34" charset="0"/>
              <a:buChar char="•"/>
              <a:defRPr lang="en-US" sz="18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372497" defTabSz="993323">
              <a:lnSpc>
                <a:spcPct val="110000"/>
              </a:lnSpc>
              <a:spcBef>
                <a:spcPts val="732"/>
              </a:spcBef>
              <a:buFont typeface="Arial" pitchFamily="34" charset="0"/>
              <a:buNone/>
              <a:defRPr/>
            </a:pPr>
            <a:r>
              <a:rPr lang="en-US" sz="8800" dirty="0" smtClean="0"/>
              <a:t>Green Flags:</a:t>
            </a:r>
          </a:p>
          <a:p>
            <a:pPr marL="374904" indent="-372497" defTabSz="993323">
              <a:lnSpc>
                <a:spcPct val="110000"/>
              </a:lnSpc>
              <a:spcBef>
                <a:spcPts val="732"/>
              </a:spcBef>
              <a:buFont typeface="Wingdings" pitchFamily="2" charset="2"/>
              <a:buChar char="§"/>
              <a:defRPr/>
            </a:pPr>
            <a:r>
              <a:rPr lang="en-US" sz="8800" dirty="0" smtClean="0"/>
              <a:t>Management continually evaluates sources of data to ensure information is reliable and accurate.</a:t>
            </a:r>
          </a:p>
          <a:p>
            <a:pPr marL="374904" indent="-372497" defTabSz="993323">
              <a:lnSpc>
                <a:spcPct val="110000"/>
              </a:lnSpc>
              <a:spcBef>
                <a:spcPts val="732"/>
              </a:spcBef>
              <a:buFont typeface="Wingdings" pitchFamily="2" charset="2"/>
              <a:buChar char="§"/>
              <a:defRPr/>
            </a:pPr>
            <a:r>
              <a:rPr lang="en-US" sz="8800" dirty="0" smtClean="0"/>
              <a:t>Information is accessible and reliable for use internally and externally.</a:t>
            </a:r>
          </a:p>
          <a:p>
            <a:pPr marL="374904" indent="-372497" defTabSz="993323">
              <a:lnSpc>
                <a:spcPct val="110000"/>
              </a:lnSpc>
              <a:spcBef>
                <a:spcPts val="732"/>
              </a:spcBef>
              <a:buFont typeface="Wingdings" pitchFamily="2" charset="2"/>
              <a:buChar char="§"/>
              <a:defRPr/>
            </a:pPr>
            <a:r>
              <a:rPr lang="en-US" sz="8800" dirty="0" smtClean="0"/>
              <a:t>Policy changes implemented by management are known to and implemented by staff.  </a:t>
            </a:r>
          </a:p>
          <a:p>
            <a:pPr marL="2407" indent="0" defTabSz="993323">
              <a:lnSpc>
                <a:spcPct val="110000"/>
              </a:lnSpc>
              <a:spcBef>
                <a:spcPts val="732"/>
              </a:spcBef>
              <a:buNone/>
              <a:defRPr/>
            </a:pPr>
            <a:r>
              <a:rPr lang="en-US" sz="8800" dirty="0" smtClean="0"/>
              <a:t> </a:t>
            </a:r>
          </a:p>
          <a:p>
            <a:pPr marL="374904" indent="-372497" defTabSz="993323">
              <a:lnSpc>
                <a:spcPct val="110000"/>
              </a:lnSpc>
              <a:spcBef>
                <a:spcPts val="732"/>
              </a:spcBef>
              <a:buFont typeface="Wingdings" pitchFamily="2" charset="2"/>
              <a:buChar char="§"/>
              <a:defRPr/>
            </a:pPr>
            <a:endParaRPr lang="en-US" sz="8800" dirty="0" smtClean="0"/>
          </a:p>
          <a:p>
            <a:pPr marL="374904" indent="-372497" defTabSz="993323">
              <a:lnSpc>
                <a:spcPct val="110000"/>
              </a:lnSpc>
              <a:spcBef>
                <a:spcPts val="732"/>
              </a:spcBef>
              <a:buFont typeface="Wingdings" pitchFamily="2" charset="2"/>
              <a:buChar char="§"/>
              <a:defRPr/>
            </a:pPr>
            <a:endParaRPr lang="en-US" sz="8800" dirty="0" smtClean="0"/>
          </a:p>
          <a:p>
            <a:pPr marL="0" indent="-372497" defTabSz="993323">
              <a:lnSpc>
                <a:spcPct val="110000"/>
              </a:lnSpc>
              <a:spcBef>
                <a:spcPts val="732"/>
              </a:spcBef>
              <a:buFont typeface="Arial" pitchFamily="34" charset="0"/>
              <a:buNone/>
              <a:defRPr/>
            </a:pPr>
            <a:endParaRPr lang="en-US" sz="8800" dirty="0" smtClean="0"/>
          </a:p>
          <a:p>
            <a:pPr marL="953863" lvl="1" indent="-457200" defTabSz="993323">
              <a:spcBef>
                <a:spcPts val="732"/>
              </a:spcBef>
              <a:buFont typeface="Arial" pitchFamily="34" charset="0"/>
              <a:buNone/>
              <a:defRPr/>
            </a:pPr>
            <a:endParaRPr lang="en-US" sz="9200" dirty="0" smtClean="0"/>
          </a:p>
          <a:p>
            <a:pPr marL="953863" lvl="1" indent="-457200" defTabSz="993323">
              <a:spcBef>
                <a:spcPts val="732"/>
              </a:spcBef>
              <a:buFont typeface="+mj-lt"/>
              <a:buAutoNum type="arabicPeriod"/>
              <a:defRPr/>
            </a:pPr>
            <a:endParaRPr lang="en-US" sz="9200" dirty="0" smtClean="0"/>
          </a:p>
          <a:p>
            <a:pPr marL="953863" lvl="1" indent="-457200" defTabSz="993323">
              <a:spcBef>
                <a:spcPts val="732"/>
              </a:spcBef>
              <a:buFont typeface="Arial" pitchFamily="34" charset="0"/>
              <a:buNone/>
              <a:defRPr/>
            </a:pPr>
            <a:endParaRPr lang="en-US" sz="8800" i="1" dirty="0" smtClean="0"/>
          </a:p>
          <a:p>
            <a:pPr marL="0" lvl="1" indent="-457200" defTabSz="993323">
              <a:spcBef>
                <a:spcPts val="0"/>
              </a:spcBef>
              <a:buFont typeface="Arial" pitchFamily="34" charset="0"/>
              <a:buNone/>
              <a:defRPr/>
            </a:pPr>
            <a:r>
              <a:rPr lang="en-US" sz="8800" i="1" dirty="0" smtClean="0"/>
              <a:t> </a:t>
            </a:r>
          </a:p>
          <a:p>
            <a:pPr marL="372497" indent="-372497" defTabSz="993323">
              <a:spcBef>
                <a:spcPts val="1365"/>
              </a:spcBef>
              <a:buFont typeface="Arial" pitchFamily="34" charset="0"/>
              <a:buNone/>
              <a:defRPr/>
            </a:pPr>
            <a:endParaRPr lang="en-US" dirty="0"/>
          </a:p>
        </p:txBody>
      </p:sp>
    </p:spTree>
    <p:extLst>
      <p:ext uri="{BB962C8B-B14F-4D97-AF65-F5344CB8AC3E}">
        <p14:creationId xmlns:p14="http://schemas.microsoft.com/office/powerpoint/2010/main" val="1360788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OMB’s Uniform Guidance for Federal </a:t>
            </a:r>
            <a:r>
              <a:rPr lang="en-US" dirty="0" smtClean="0"/>
              <a:t>Awards</a:t>
            </a:r>
            <a:endParaRPr lang="en-US" dirty="0"/>
          </a:p>
        </p:txBody>
      </p:sp>
      <p:sp>
        <p:nvSpPr>
          <p:cNvPr id="3" name="Content Placeholder 2"/>
          <p:cNvSpPr>
            <a:spLocks noGrp="1"/>
          </p:cNvSpPr>
          <p:nvPr>
            <p:ph idx="1"/>
          </p:nvPr>
        </p:nvSpPr>
        <p:spPr/>
        <p:txBody>
          <a:bodyPr/>
          <a:lstStyle/>
          <a:p>
            <a:pPr marL="0" indent="0">
              <a:buNone/>
            </a:pPr>
            <a:r>
              <a:rPr lang="en-US" b="1" dirty="0"/>
              <a:t>§ 200.61 Internal controls.</a:t>
            </a:r>
          </a:p>
          <a:p>
            <a:pPr marL="0" indent="0">
              <a:buNone/>
            </a:pPr>
            <a:r>
              <a:rPr lang="en-US" dirty="0"/>
              <a:t>Internal controls means a process, implemented by a non-Federal entity, designed to provide reasonable assurance regarding the achievement of objectives in the following categories:</a:t>
            </a:r>
          </a:p>
          <a:p>
            <a:pPr marL="0" indent="0">
              <a:buNone/>
            </a:pPr>
            <a:r>
              <a:rPr lang="en-US" dirty="0"/>
              <a:t>(a) Effectiveness and efficiency of operations;</a:t>
            </a:r>
          </a:p>
          <a:p>
            <a:pPr marL="0" indent="0">
              <a:buNone/>
            </a:pPr>
            <a:r>
              <a:rPr lang="en-US" dirty="0"/>
              <a:t>(b) Reliability of reporting for internal and external use; and</a:t>
            </a:r>
          </a:p>
          <a:p>
            <a:pPr marL="0" indent="0">
              <a:buNone/>
            </a:pPr>
            <a:r>
              <a:rPr lang="en-US" dirty="0"/>
              <a:t>(c) Compliance with applicable laws and regulations.</a:t>
            </a:r>
          </a:p>
          <a:p>
            <a:endParaRPr lang="en-US" dirty="0"/>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5</a:t>
            </a:fld>
            <a:endParaRPr lang="en-US" dirty="0"/>
          </a:p>
        </p:txBody>
      </p:sp>
    </p:spTree>
    <p:extLst>
      <p:ext uri="{BB962C8B-B14F-4D97-AF65-F5344CB8AC3E}">
        <p14:creationId xmlns:p14="http://schemas.microsoft.com/office/powerpoint/2010/main" val="2975103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Monitoring</a:t>
            </a:r>
          </a:p>
        </p:txBody>
      </p:sp>
      <p:sp>
        <p:nvSpPr>
          <p:cNvPr id="26628" name="Rectangle 3"/>
          <p:cNvSpPr>
            <a:spLocks noGrp="1" noChangeArrowheads="1"/>
          </p:cNvSpPr>
          <p:nvPr>
            <p:ph idx="1"/>
          </p:nvPr>
        </p:nvSpPr>
        <p:spPr>
          <a:xfrm>
            <a:off x="328613" y="2378075"/>
            <a:ext cx="9372600" cy="5013325"/>
          </a:xfrm>
        </p:spPr>
        <p:txBody>
          <a:bodyPr rtlCol="0">
            <a:normAutofit fontScale="47500" lnSpcReduction="20000"/>
          </a:bodyPr>
          <a:lstStyle/>
          <a:p>
            <a:pPr marL="0" indent="-372497" defTabSz="993323" eaLnBrk="1" hangingPunct="1">
              <a:spcBef>
                <a:spcPts val="732"/>
              </a:spcBef>
              <a:buFont typeface="Arial" pitchFamily="34" charset="0"/>
              <a:buNone/>
              <a:defRPr/>
            </a:pPr>
            <a:r>
              <a:rPr sz="5100" b="1"/>
              <a:t>Monitoring - </a:t>
            </a:r>
            <a:r>
              <a:rPr sz="5100"/>
              <a:t>Activities management establishes and operates to assess the quality of performance over time and promptly resolve the findings of audits and other reviews. (Para. OV2.04)</a:t>
            </a:r>
          </a:p>
          <a:p>
            <a:pPr marL="0" indent="-372497" defTabSz="993323" eaLnBrk="1" hangingPunct="1">
              <a:spcBef>
                <a:spcPts val="0"/>
              </a:spcBef>
              <a:buFont typeface="Arial" pitchFamily="34" charset="0"/>
              <a:buNone/>
              <a:defRPr/>
            </a:pPr>
            <a:endParaRPr sz="9600"/>
          </a:p>
          <a:p>
            <a:pPr marL="953863" lvl="1" indent="-457200" defTabSz="993323" eaLnBrk="1" hangingPunct="1">
              <a:lnSpc>
                <a:spcPct val="120000"/>
              </a:lnSpc>
              <a:spcBef>
                <a:spcPts val="0"/>
              </a:spcBef>
              <a:buFont typeface="Arial" pitchFamily="34" charset="0"/>
              <a:buNone/>
              <a:defRPr/>
            </a:pPr>
            <a:endParaRPr sz="9600"/>
          </a:p>
          <a:p>
            <a:pPr marL="0" indent="-372497" defTabSz="993323" eaLnBrk="1" hangingPunct="1">
              <a:lnSpc>
                <a:spcPct val="120000"/>
              </a:lnSpc>
              <a:spcBef>
                <a:spcPts val="0"/>
              </a:spcBef>
              <a:buFont typeface="Arial" pitchFamily="34" charset="0"/>
              <a:buNone/>
              <a:defRPr/>
            </a:pPr>
            <a:r>
              <a:rPr sz="9600"/>
              <a:t>      </a:t>
            </a:r>
          </a:p>
          <a:p>
            <a:pPr marL="274320" lvl="1" indent="0" defTabSz="993323" eaLnBrk="1" hangingPunct="1">
              <a:spcBef>
                <a:spcPts val="732"/>
              </a:spcBef>
              <a:buFont typeface="Arial" pitchFamily="34" charset="0"/>
              <a:buNone/>
              <a:defRPr/>
            </a:pPr>
            <a:r>
              <a:rPr sz="9600"/>
              <a:t>   </a:t>
            </a:r>
            <a:endParaRPr sz="3800"/>
          </a:p>
          <a:p>
            <a:pPr marL="1241655" lvl="2" indent="-248331" defTabSz="993323" eaLnBrk="1" hangingPunct="1">
              <a:spcBef>
                <a:spcPts val="732"/>
              </a:spcBef>
              <a:buFont typeface="Arial" pitchFamily="34" charset="0"/>
              <a:buNone/>
              <a:defRPr/>
            </a:pPr>
            <a:endParaRPr sz="3100"/>
          </a:p>
          <a:p>
            <a:pPr marL="953863" lvl="1" indent="-457200" defTabSz="993323" eaLnBrk="1" hangingPunct="1">
              <a:spcBef>
                <a:spcPts val="732"/>
              </a:spcBef>
              <a:buFont typeface="Arial" pitchFamily="34" charset="0"/>
              <a:buNone/>
              <a:defRPr/>
            </a:pPr>
            <a:endParaRPr sz="3100"/>
          </a:p>
          <a:p>
            <a:pPr marL="953863" lvl="1" indent="-457200" defTabSz="993323" eaLnBrk="1" hangingPunct="1">
              <a:spcBef>
                <a:spcPts val="732"/>
              </a:spcBef>
              <a:buFont typeface="+mj-lt"/>
              <a:buAutoNum type="arabicPeriod"/>
              <a:defRPr/>
            </a:pPr>
            <a:endParaRPr/>
          </a:p>
          <a:p>
            <a:pPr marL="953863" lvl="1" indent="-457200" defTabSz="993323" eaLnBrk="1" hangingPunct="1">
              <a:spcBef>
                <a:spcPts val="732"/>
              </a:spcBef>
              <a:buFont typeface="Arial" pitchFamily="34" charset="0"/>
              <a:buNone/>
              <a:defRPr/>
            </a:pPr>
            <a:endParaRPr i="1"/>
          </a:p>
          <a:p>
            <a:pPr marL="0" lvl="1" indent="-457200" defTabSz="993323" eaLnBrk="1" hangingPunct="1">
              <a:spcBef>
                <a:spcPts val="0"/>
              </a:spcBef>
              <a:buFont typeface="Arial" pitchFamily="34" charset="0"/>
              <a:buNone/>
              <a:defRPr/>
            </a:pPr>
            <a:r>
              <a:rPr i="1"/>
              <a:t> </a:t>
            </a:r>
          </a:p>
          <a:p>
            <a:pPr marL="372497" indent="-372497" defTabSz="993323" eaLnBrk="1" hangingPunct="1">
              <a:spcBef>
                <a:spcPts val="1365"/>
              </a:spcBef>
              <a:buFont typeface="Arial" pitchFamily="34" charset="0"/>
              <a:buNone/>
              <a:defRPr/>
            </a:pPr>
            <a:endParaRPr/>
          </a:p>
        </p:txBody>
      </p:sp>
      <p:sp>
        <p:nvSpPr>
          <p:cNvPr id="942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59D16E18-BCF3-4F82-81CE-26B7F3CC3F67}" type="slidenum">
              <a:rPr lang="en-US" altLang="en-US" smtClean="0">
                <a:latin typeface="Arial" charset="0"/>
                <a:cs typeface="Arial" charset="0"/>
              </a:rPr>
              <a:pPr defTabSz="992188" fontAlgn="base">
                <a:spcBef>
                  <a:spcPct val="0"/>
                </a:spcBef>
                <a:spcAft>
                  <a:spcPct val="0"/>
                </a:spcAft>
              </a:pPr>
              <a:t>50</a:t>
            </a:fld>
            <a:endParaRPr lang="en-US" altLang="en-US" smtClean="0">
              <a:latin typeface="Arial" charset="0"/>
              <a:cs typeface="Arial" charset="0"/>
            </a:endParaRPr>
          </a:p>
        </p:txBody>
      </p:sp>
      <p:pic>
        <p:nvPicPr>
          <p:cNvPr id="94213" name="Picture 10" descr="U:\Work in Process\VCA_Graphics\FY 15\FMA\987236 - Green Book\Final Slides\Slide 53 -Cube-Monito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3505200"/>
            <a:ext cx="5761037"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854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Monitoring</a:t>
            </a:r>
            <a:endParaRPr lang="en-US" sz="3200" dirty="0"/>
          </a:p>
        </p:txBody>
      </p:sp>
      <p:pic>
        <p:nvPicPr>
          <p:cNvPr id="6" name="Picture 5" descr="Slide 12Breakout5.tif"/>
          <p:cNvPicPr>
            <a:picLocks noChangeAspect="1"/>
          </p:cNvPicPr>
          <p:nvPr/>
        </p:nvPicPr>
        <p:blipFill>
          <a:blip r:embed="rId3" cstate="print"/>
          <a:stretch>
            <a:fillRect/>
          </a:stretch>
        </p:blipFill>
        <p:spPr>
          <a:xfrm>
            <a:off x="1" y="2849881"/>
            <a:ext cx="10058400" cy="2207938"/>
          </a:xfrm>
          <a:prstGeom prst="rect">
            <a:avLst/>
          </a:prstGeom>
        </p:spPr>
      </p:pic>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eaLnBrk="1" hangingPunct="1"/>
            <a:r>
              <a:rPr lang="en-US" altLang="en-US" sz="3200" dirty="0" smtClean="0">
                <a:latin typeface="Arial" charset="0"/>
                <a:cs typeface="Arial" charset="0"/>
              </a:rPr>
              <a:t>Monitoring</a:t>
            </a:r>
          </a:p>
        </p:txBody>
      </p:sp>
      <p:sp>
        <p:nvSpPr>
          <p:cNvPr id="26628" name="Rectangle 3"/>
          <p:cNvSpPr>
            <a:spLocks noGrp="1" noChangeArrowheads="1"/>
          </p:cNvSpPr>
          <p:nvPr>
            <p:ph idx="1"/>
          </p:nvPr>
        </p:nvSpPr>
        <p:spPr>
          <a:xfrm>
            <a:off x="304800" y="2514600"/>
            <a:ext cx="9372600" cy="4791075"/>
          </a:xfrm>
        </p:spPr>
        <p:txBody>
          <a:bodyPr rtlCol="0">
            <a:normAutofit/>
          </a:bodyPr>
          <a:lstStyle/>
          <a:p>
            <a:pPr marL="0" indent="-372497" defTabSz="993323" eaLnBrk="1" hangingPunct="1">
              <a:lnSpc>
                <a:spcPct val="90000"/>
              </a:lnSpc>
              <a:spcBef>
                <a:spcPts val="732"/>
              </a:spcBef>
              <a:buFont typeface="Arial" pitchFamily="34" charset="0"/>
              <a:buNone/>
              <a:defRPr/>
            </a:pPr>
            <a:r>
              <a:rPr/>
              <a:t> </a:t>
            </a:r>
            <a:r>
              <a:rPr b="1"/>
              <a:t>Issue vs. Deficiency</a:t>
            </a:r>
          </a:p>
          <a:p>
            <a:pPr marL="0" indent="-372497" defTabSz="993323" eaLnBrk="1" hangingPunct="1">
              <a:lnSpc>
                <a:spcPct val="90000"/>
              </a:lnSpc>
              <a:spcBef>
                <a:spcPts val="732"/>
              </a:spcBef>
              <a:buFont typeface="Arial" pitchFamily="34" charset="0"/>
              <a:buNone/>
              <a:defRPr/>
            </a:pPr>
            <a:endParaRPr/>
          </a:p>
          <a:p>
            <a:pPr marL="374904" indent="-372497" defTabSz="993323" eaLnBrk="1" hangingPunct="1">
              <a:lnSpc>
                <a:spcPct val="90000"/>
              </a:lnSpc>
              <a:spcBef>
                <a:spcPts val="732"/>
              </a:spcBef>
              <a:buFont typeface="Wingdings" pitchFamily="2" charset="2"/>
              <a:buChar char="§"/>
              <a:defRPr/>
            </a:pPr>
            <a:r>
              <a:rPr/>
              <a:t>An issue is an unexpected result from a process. Management evaluates issues identified through monitoring activities or reported by personnel to determine whether any of the issues rise to the level of an internal control deficiency. (Para. 17.05) </a:t>
            </a:r>
          </a:p>
          <a:p>
            <a:pPr marL="0" indent="-372497" defTabSz="993323" eaLnBrk="1" hangingPunct="1">
              <a:lnSpc>
                <a:spcPct val="90000"/>
              </a:lnSpc>
              <a:spcBef>
                <a:spcPts val="732"/>
              </a:spcBef>
              <a:buFont typeface="Wingdings" pitchFamily="2" charset="2"/>
              <a:buChar char="§"/>
              <a:defRPr/>
            </a:pPr>
            <a:endParaRPr/>
          </a:p>
          <a:p>
            <a:pPr marL="374904" indent="-372497" defTabSz="993323" eaLnBrk="1" hangingPunct="1">
              <a:lnSpc>
                <a:spcPct val="90000"/>
              </a:lnSpc>
              <a:spcBef>
                <a:spcPts val="732"/>
              </a:spcBef>
              <a:buFont typeface="Wingdings" pitchFamily="2" charset="2"/>
              <a:buChar char="§"/>
              <a:defRPr/>
            </a:pPr>
            <a:r>
              <a:rPr/>
              <a:t>A deficiency exists when the design, implementation, or operation of a control does not allow management or personnel, in the normal course of performing their assigned functions, to achieve control objectives and address related risks. (Para. OV3.07)</a:t>
            </a:r>
          </a:p>
          <a:p>
            <a:pPr marL="372497" indent="-372497" defTabSz="993323" eaLnBrk="1" hangingPunct="1">
              <a:spcBef>
                <a:spcPts val="1365"/>
              </a:spcBef>
              <a:buFont typeface="Wingdings" pitchFamily="2" charset="2"/>
              <a:buChar char="§"/>
              <a:defRPr/>
            </a:pPr>
            <a:endParaRPr sz="900"/>
          </a:p>
        </p:txBody>
      </p:sp>
      <p:sp>
        <p:nvSpPr>
          <p:cNvPr id="962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22A9948A-0969-4540-9CA7-7C60F442ADBD}" type="slidenum">
              <a:rPr lang="en-US" altLang="en-US" smtClean="0">
                <a:latin typeface="Arial" charset="0"/>
                <a:cs typeface="Arial" charset="0"/>
              </a:rPr>
              <a:pPr defTabSz="992188" fontAlgn="base">
                <a:spcBef>
                  <a:spcPct val="0"/>
                </a:spcBef>
                <a:spcAft>
                  <a:spcPct val="0"/>
                </a:spcAft>
              </a:pPr>
              <a:t>52</a:t>
            </a:fld>
            <a:endParaRPr lang="en-US" altLang="en-US" smtClean="0">
              <a:latin typeface="Arial" charset="0"/>
              <a:cs typeface="Arial" charset="0"/>
            </a:endParaRPr>
          </a:p>
        </p:txBody>
      </p:sp>
    </p:spTree>
    <p:extLst>
      <p:ext uri="{BB962C8B-B14F-4D97-AF65-F5344CB8AC3E}">
        <p14:creationId xmlns:p14="http://schemas.microsoft.com/office/powerpoint/2010/main" val="17314696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hangingPunct="1"/>
            <a:r>
              <a:rPr lang="en-US" altLang="en-US" sz="3200" dirty="0" smtClean="0">
                <a:latin typeface="Arial" charset="0"/>
                <a:cs typeface="Arial" charset="0"/>
              </a:rPr>
              <a:t>Monitoring</a:t>
            </a:r>
            <a:br>
              <a:rPr lang="en-US" altLang="en-US" sz="3200" dirty="0" smtClean="0">
                <a:latin typeface="Arial" charset="0"/>
                <a:cs typeface="Arial" charset="0"/>
              </a:rPr>
            </a:br>
            <a:r>
              <a:rPr lang="en-US" altLang="en-US" sz="2200" dirty="0" smtClean="0">
                <a:latin typeface="Arial" charset="0"/>
                <a:cs typeface="Arial" charset="0"/>
              </a:rPr>
              <a:t>Examples that could indicate either effective or deficient internal control</a:t>
            </a:r>
          </a:p>
        </p:txBody>
      </p:sp>
      <p:sp>
        <p:nvSpPr>
          <p:cNvPr id="26628" name="Rectangle 3"/>
          <p:cNvSpPr>
            <a:spLocks noGrp="1" noChangeArrowheads="1"/>
          </p:cNvSpPr>
          <p:nvPr>
            <p:ph idx="1"/>
          </p:nvPr>
        </p:nvSpPr>
        <p:spPr>
          <a:xfrm>
            <a:off x="5281613" y="2286000"/>
            <a:ext cx="4243387" cy="4937125"/>
          </a:xfrm>
        </p:spPr>
        <p:txBody>
          <a:bodyPr rtlCol="0">
            <a:normAutofit fontScale="25000" lnSpcReduction="20000"/>
          </a:bodyPr>
          <a:lstStyle/>
          <a:p>
            <a:pPr marL="0" indent="-372497" defTabSz="993323" eaLnBrk="1" hangingPunct="1">
              <a:lnSpc>
                <a:spcPct val="110000"/>
              </a:lnSpc>
              <a:spcBef>
                <a:spcPts val="732"/>
              </a:spcBef>
              <a:buFont typeface="Arial" pitchFamily="34" charset="0"/>
              <a:buNone/>
              <a:defRPr/>
            </a:pPr>
            <a:r>
              <a:rPr sz="8800" dirty="0" smtClean="0"/>
              <a:t>Red Flags:</a:t>
            </a:r>
          </a:p>
          <a:p>
            <a:pPr marL="374904" indent="-372497" defTabSz="993323">
              <a:lnSpc>
                <a:spcPct val="110000"/>
              </a:lnSpc>
              <a:spcBef>
                <a:spcPts val="732"/>
              </a:spcBef>
              <a:buFont typeface="Wingdings" pitchFamily="2" charset="2"/>
              <a:buChar char="§"/>
              <a:defRPr/>
            </a:pPr>
            <a:r>
              <a:rPr lang="en-US" sz="8800" dirty="0"/>
              <a:t>Management does not evaluate a program on an ongoing basis.</a:t>
            </a:r>
          </a:p>
          <a:p>
            <a:pPr marL="374904" indent="-372497" defTabSz="993323">
              <a:lnSpc>
                <a:spcPct val="110000"/>
              </a:lnSpc>
              <a:spcBef>
                <a:spcPts val="732"/>
              </a:spcBef>
              <a:buFont typeface="Wingdings" pitchFamily="2" charset="2"/>
              <a:buChar char="§"/>
              <a:defRPr/>
            </a:pPr>
            <a:r>
              <a:rPr lang="en-US" sz="8800" dirty="0"/>
              <a:t>Significant problems exist in controls and management </a:t>
            </a:r>
            <a:r>
              <a:rPr lang="en-US" sz="8800" dirty="0" smtClean="0"/>
              <a:t>is unaware </a:t>
            </a:r>
            <a:r>
              <a:rPr lang="en-US" sz="8800" dirty="0"/>
              <a:t>of </a:t>
            </a:r>
            <a:r>
              <a:rPr lang="en-US" sz="8800" dirty="0" smtClean="0"/>
              <a:t>problems </a:t>
            </a:r>
            <a:r>
              <a:rPr lang="en-US" sz="8800" dirty="0"/>
              <a:t>until a </a:t>
            </a:r>
            <a:r>
              <a:rPr lang="en-US" sz="8800" dirty="0" smtClean="0"/>
              <a:t>bigger </a:t>
            </a:r>
            <a:r>
              <a:rPr lang="en-US" sz="8800" dirty="0"/>
              <a:t>problem </a:t>
            </a:r>
            <a:r>
              <a:rPr lang="en-US" sz="8800" dirty="0" smtClean="0"/>
              <a:t>occurs.</a:t>
            </a:r>
          </a:p>
          <a:p>
            <a:pPr marL="374904" indent="-372497" defTabSz="993323">
              <a:lnSpc>
                <a:spcPct val="110000"/>
              </a:lnSpc>
              <a:spcBef>
                <a:spcPts val="732"/>
              </a:spcBef>
              <a:buFont typeface="Wingdings" pitchFamily="2" charset="2"/>
              <a:buChar char="§"/>
              <a:defRPr/>
            </a:pPr>
            <a:r>
              <a:rPr lang="en-US" sz="8800" dirty="0" smtClean="0"/>
              <a:t>There </a:t>
            </a:r>
            <a:r>
              <a:rPr lang="en-US" sz="8800" dirty="0"/>
              <a:t>are unresolved problems with the other components: control environment, risk assessment, control activities, and information and communications.</a:t>
            </a:r>
          </a:p>
          <a:p>
            <a:pPr marL="953863" lvl="1" indent="-457200" defTabSz="993323" eaLnBrk="1" hangingPunct="1">
              <a:spcBef>
                <a:spcPts val="732"/>
              </a:spcBef>
              <a:buFont typeface="Arial" pitchFamily="34" charset="0"/>
              <a:buNone/>
              <a:defRPr/>
            </a:pPr>
            <a:endParaRPr sz="9200" dirty="0"/>
          </a:p>
          <a:p>
            <a:pPr marL="953863" lvl="1" indent="-457200" defTabSz="993323" eaLnBrk="1" hangingPunct="1">
              <a:spcBef>
                <a:spcPts val="732"/>
              </a:spcBef>
              <a:buFont typeface="+mj-lt"/>
              <a:buAutoNum type="arabicPeriod"/>
              <a:defRPr/>
            </a:pPr>
            <a:endParaRPr sz="9200" dirty="0"/>
          </a:p>
          <a:p>
            <a:pPr marL="953863" lvl="1" indent="-457200" defTabSz="993323" eaLnBrk="1" hangingPunct="1">
              <a:spcBef>
                <a:spcPts val="732"/>
              </a:spcBef>
              <a:buFont typeface="Arial" pitchFamily="34" charset="0"/>
              <a:buNone/>
              <a:defRPr/>
            </a:pPr>
            <a:endParaRPr sz="8800" i="1" dirty="0"/>
          </a:p>
          <a:p>
            <a:pPr marL="0" lvl="1" indent="-457200" defTabSz="993323" eaLnBrk="1" hangingPunct="1">
              <a:spcBef>
                <a:spcPts val="0"/>
              </a:spcBef>
              <a:buFont typeface="Arial" pitchFamily="34" charset="0"/>
              <a:buNone/>
              <a:defRPr/>
            </a:pPr>
            <a:r>
              <a:rPr sz="8800" i="1" dirty="0"/>
              <a:t> </a:t>
            </a:r>
          </a:p>
          <a:p>
            <a:pPr marL="372497" indent="-372497" defTabSz="993323" eaLnBrk="1" hangingPunct="1">
              <a:spcBef>
                <a:spcPts val="1365"/>
              </a:spcBef>
              <a:buFont typeface="Arial" pitchFamily="34" charset="0"/>
              <a:buNone/>
              <a:defRPr/>
            </a:pPr>
            <a:endParaRPr dirty="0"/>
          </a:p>
        </p:txBody>
      </p:sp>
      <p:sp>
        <p:nvSpPr>
          <p:cNvPr id="798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B46EA710-4741-48E2-AE9D-4956C6D36B77}" type="slidenum">
              <a:rPr lang="en-US" altLang="en-US" smtClean="0">
                <a:latin typeface="Arial" charset="0"/>
                <a:cs typeface="Arial" charset="0"/>
              </a:rPr>
              <a:pPr defTabSz="992188" fontAlgn="base">
                <a:spcBef>
                  <a:spcPct val="0"/>
                </a:spcBef>
                <a:spcAft>
                  <a:spcPct val="0"/>
                </a:spcAft>
              </a:pPr>
              <a:t>53</a:t>
            </a:fld>
            <a:endParaRPr lang="en-US" altLang="en-US" smtClean="0">
              <a:latin typeface="Arial" charset="0"/>
              <a:cs typeface="Arial" charset="0"/>
            </a:endParaRPr>
          </a:p>
        </p:txBody>
      </p:sp>
      <p:sp>
        <p:nvSpPr>
          <p:cNvPr id="6" name="Rectangle 3"/>
          <p:cNvSpPr txBox="1">
            <a:spLocks noChangeArrowheads="1"/>
          </p:cNvSpPr>
          <p:nvPr/>
        </p:nvSpPr>
        <p:spPr>
          <a:xfrm>
            <a:off x="457200" y="2286000"/>
            <a:ext cx="4114800" cy="4937125"/>
          </a:xfrm>
          <a:prstGeom prst="rect">
            <a:avLst/>
          </a:prstGeom>
        </p:spPr>
        <p:txBody>
          <a:bodyPr vert="horz" lIns="101882" tIns="50941" rIns="101882" bIns="50941" rtlCol="0">
            <a:normAutofit fontScale="25000" lnSpcReduction="20000"/>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1971675" indent="-252413" algn="l" defTabSz="1018824" rtl="0" eaLnBrk="1" fontAlgn="base" latinLnBrk="0" hangingPunct="1">
              <a:lnSpc>
                <a:spcPct val="85000"/>
              </a:lnSpc>
              <a:spcBef>
                <a:spcPct val="15000"/>
              </a:spcBef>
              <a:spcAft>
                <a:spcPct val="0"/>
              </a:spcAft>
              <a:buFont typeface="Arial" pitchFamily="34" charset="0"/>
              <a:buChar char="•"/>
              <a:defRPr lang="en-US" sz="18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372497" defTabSz="993323">
              <a:lnSpc>
                <a:spcPct val="110000"/>
              </a:lnSpc>
              <a:spcBef>
                <a:spcPts val="732"/>
              </a:spcBef>
              <a:buFont typeface="Arial" pitchFamily="34" charset="0"/>
              <a:buNone/>
              <a:defRPr/>
            </a:pPr>
            <a:r>
              <a:rPr lang="en-US" sz="8800" dirty="0" smtClean="0"/>
              <a:t>Green Flags:</a:t>
            </a:r>
          </a:p>
          <a:p>
            <a:pPr marL="374904" indent="-372497" defTabSz="993323">
              <a:lnSpc>
                <a:spcPct val="110000"/>
              </a:lnSpc>
              <a:spcBef>
                <a:spcPts val="732"/>
              </a:spcBef>
              <a:buFont typeface="Wingdings" pitchFamily="2" charset="2"/>
              <a:buChar char="§"/>
              <a:defRPr/>
            </a:pPr>
            <a:r>
              <a:rPr lang="en-US" sz="8800" dirty="0" smtClean="0"/>
              <a:t>Management implements changes to control structure to enhance efficiency and effectiveness of procedures.</a:t>
            </a:r>
          </a:p>
          <a:p>
            <a:pPr marL="374904" indent="-372497" defTabSz="993323">
              <a:lnSpc>
                <a:spcPct val="110000"/>
              </a:lnSpc>
              <a:spcBef>
                <a:spcPts val="732"/>
              </a:spcBef>
              <a:buFont typeface="Wingdings" pitchFamily="2" charset="2"/>
              <a:buChar char="§"/>
              <a:defRPr/>
            </a:pPr>
            <a:r>
              <a:rPr lang="en-US" sz="8800" dirty="0" smtClean="0"/>
              <a:t>Documented evaluations exist related to internal control issues. </a:t>
            </a:r>
          </a:p>
          <a:p>
            <a:pPr marL="374904" indent="-372497" defTabSz="993323">
              <a:lnSpc>
                <a:spcPct val="110000"/>
              </a:lnSpc>
              <a:spcBef>
                <a:spcPts val="732"/>
              </a:spcBef>
              <a:buFont typeface="Wingdings" pitchFamily="2" charset="2"/>
              <a:buChar char="§"/>
              <a:defRPr/>
            </a:pPr>
            <a:r>
              <a:rPr lang="en-US" sz="8800" dirty="0" smtClean="0"/>
              <a:t>Corrective action plans are documented and implemented by management to ensure control deficiencies are addressed.</a:t>
            </a:r>
          </a:p>
          <a:p>
            <a:pPr marL="374904" indent="-372497" defTabSz="993323">
              <a:lnSpc>
                <a:spcPct val="110000"/>
              </a:lnSpc>
              <a:spcBef>
                <a:spcPts val="732"/>
              </a:spcBef>
              <a:buFont typeface="Wingdings" pitchFamily="2" charset="2"/>
              <a:buChar char="§"/>
              <a:defRPr/>
            </a:pPr>
            <a:endParaRPr lang="en-US" sz="8800" dirty="0" smtClean="0"/>
          </a:p>
          <a:p>
            <a:pPr marL="374904" indent="-372497" defTabSz="993323">
              <a:lnSpc>
                <a:spcPct val="110000"/>
              </a:lnSpc>
              <a:spcBef>
                <a:spcPts val="732"/>
              </a:spcBef>
              <a:buFont typeface="Wingdings" pitchFamily="2" charset="2"/>
              <a:buChar char="§"/>
              <a:defRPr/>
            </a:pPr>
            <a:endParaRPr lang="en-US" sz="8800" dirty="0" smtClean="0"/>
          </a:p>
          <a:p>
            <a:pPr marL="0" indent="-372497" defTabSz="993323">
              <a:lnSpc>
                <a:spcPct val="110000"/>
              </a:lnSpc>
              <a:spcBef>
                <a:spcPts val="732"/>
              </a:spcBef>
              <a:buFont typeface="Arial" pitchFamily="34" charset="0"/>
              <a:buNone/>
              <a:defRPr/>
            </a:pPr>
            <a:endParaRPr lang="en-US" sz="8800" dirty="0" smtClean="0"/>
          </a:p>
          <a:p>
            <a:pPr marL="953863" lvl="1" indent="-457200" defTabSz="993323">
              <a:spcBef>
                <a:spcPts val="732"/>
              </a:spcBef>
              <a:buFont typeface="Arial" pitchFamily="34" charset="0"/>
              <a:buNone/>
              <a:defRPr/>
            </a:pPr>
            <a:endParaRPr lang="en-US" sz="9200" dirty="0" smtClean="0"/>
          </a:p>
          <a:p>
            <a:pPr marL="953863" lvl="1" indent="-457200" defTabSz="993323">
              <a:spcBef>
                <a:spcPts val="732"/>
              </a:spcBef>
              <a:buFont typeface="+mj-lt"/>
              <a:buAutoNum type="arabicPeriod"/>
              <a:defRPr/>
            </a:pPr>
            <a:endParaRPr lang="en-US" sz="9200" dirty="0" smtClean="0"/>
          </a:p>
          <a:p>
            <a:pPr marL="953863" lvl="1" indent="-457200" defTabSz="993323">
              <a:spcBef>
                <a:spcPts val="732"/>
              </a:spcBef>
              <a:buFont typeface="Arial" pitchFamily="34" charset="0"/>
              <a:buNone/>
              <a:defRPr/>
            </a:pPr>
            <a:endParaRPr lang="en-US" sz="8800" i="1" dirty="0" smtClean="0"/>
          </a:p>
          <a:p>
            <a:pPr marL="0" lvl="1" indent="-457200" defTabSz="993323">
              <a:spcBef>
                <a:spcPts val="0"/>
              </a:spcBef>
              <a:buFont typeface="Arial" pitchFamily="34" charset="0"/>
              <a:buNone/>
              <a:defRPr/>
            </a:pPr>
            <a:r>
              <a:rPr lang="en-US" sz="8800" i="1" dirty="0" smtClean="0"/>
              <a:t> </a:t>
            </a:r>
          </a:p>
          <a:p>
            <a:pPr marL="372497" indent="-372497" defTabSz="993323">
              <a:spcBef>
                <a:spcPts val="1365"/>
              </a:spcBef>
              <a:buFont typeface="Arial" pitchFamily="34" charset="0"/>
              <a:buNone/>
              <a:defRPr/>
            </a:pPr>
            <a:endParaRPr lang="en-US" dirty="0"/>
          </a:p>
        </p:txBody>
      </p:sp>
    </p:spTree>
    <p:extLst>
      <p:ext uri="{BB962C8B-B14F-4D97-AF65-F5344CB8AC3E}">
        <p14:creationId xmlns:p14="http://schemas.microsoft.com/office/powerpoint/2010/main" val="10629180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Controls Across Components</a:t>
            </a:r>
            <a:endParaRPr lang="en-US" sz="3200" dirty="0"/>
          </a:p>
        </p:txBody>
      </p:sp>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54</a:t>
            </a:fld>
            <a:endParaRPr lang="en-US" dirty="0"/>
          </a:p>
        </p:txBody>
      </p:sp>
      <p:pic>
        <p:nvPicPr>
          <p:cNvPr id="5" name="Picture 4" descr="U:\Work in Process\VCA_Graphics\FY 14\FMA\987236 - Green Book\Slide 21v3.tif"/>
          <p:cNvPicPr/>
          <p:nvPr/>
        </p:nvPicPr>
        <p:blipFill>
          <a:blip r:embed="rId3" cstate="print"/>
          <a:srcRect/>
          <a:stretch>
            <a:fillRect/>
          </a:stretch>
        </p:blipFill>
        <p:spPr bwMode="auto">
          <a:xfrm>
            <a:off x="1066800" y="2314348"/>
            <a:ext cx="7924800" cy="4893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Documentation Requirements</a:t>
            </a:r>
            <a:endParaRPr lang="en-US" sz="32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Documentation is a necessary part of an effective internal control system and is required for the effective design, implementation, and operating effectiveness of the internal control system.</a:t>
            </a:r>
          </a:p>
          <a:p>
            <a:r>
              <a:rPr lang="en-US" dirty="0" smtClean="0"/>
              <a:t>The level and nature of documentation will vary depending on the size and complexity of the entity’s operational processes.</a:t>
            </a:r>
          </a:p>
          <a:p>
            <a:r>
              <a:rPr lang="en-US" dirty="0" smtClean="0"/>
              <a:t>Management uses judgment to determine the extent of documentation needed to meet requirements.</a:t>
            </a:r>
          </a:p>
          <a:p>
            <a:pPr marL="0" indent="0">
              <a:buNone/>
            </a:pPr>
            <a:endParaRPr lang="en-US" dirty="0" smtClean="0"/>
          </a:p>
          <a:p>
            <a:pPr marL="0" indent="0">
              <a:buNone/>
            </a:pPr>
            <a:r>
              <a:rPr lang="en-US" dirty="0" smtClean="0"/>
              <a:t>To document an understanding of an entity’s internal control, management may consider developing documents such as:</a:t>
            </a:r>
          </a:p>
          <a:p>
            <a:r>
              <a:rPr lang="en-US" dirty="0" smtClean="0"/>
              <a:t>Policies and procedures manuals</a:t>
            </a:r>
          </a:p>
          <a:p>
            <a:r>
              <a:rPr lang="en-US" dirty="0" smtClean="0"/>
              <a:t>Flowcharts</a:t>
            </a:r>
          </a:p>
          <a:p>
            <a:r>
              <a:rPr lang="en-US" dirty="0" smtClean="0"/>
              <a:t>Tables </a:t>
            </a:r>
            <a:endParaRPr lang="en-US" dirty="0"/>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55</a:t>
            </a:fld>
            <a:endParaRPr lang="en-US" dirty="0"/>
          </a:p>
        </p:txBody>
      </p:sp>
    </p:spTree>
    <p:extLst>
      <p:ext uri="{BB962C8B-B14F-4D97-AF65-F5344CB8AC3E}">
        <p14:creationId xmlns:p14="http://schemas.microsoft.com/office/powerpoint/2010/main" val="2211253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Documentation Requirements</a:t>
            </a:r>
            <a:endParaRPr lang="en-US" sz="3200" dirty="0"/>
          </a:p>
        </p:txBody>
      </p:sp>
      <p:sp>
        <p:nvSpPr>
          <p:cNvPr id="3" name="Content Placeholder 2"/>
          <p:cNvSpPr>
            <a:spLocks noGrp="1"/>
          </p:cNvSpPr>
          <p:nvPr>
            <p:ph idx="1"/>
          </p:nvPr>
        </p:nvSpPr>
        <p:spPr/>
        <p:txBody>
          <a:bodyPr>
            <a:normAutofit/>
          </a:bodyPr>
          <a:lstStyle/>
          <a:p>
            <a:r>
              <a:rPr lang="en-US" dirty="0"/>
              <a:t>Excerpt from OV2.06: If management determines a principle is not relevant, management supports that determination with documentation that includes the rationale of how, in the absence of that principle, the associated component could be designed, implemented, and operated effectively. </a:t>
            </a:r>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Documentation Requirements (cont.)</a:t>
            </a:r>
            <a:endParaRPr lang="en-US" sz="3200" dirty="0"/>
          </a:p>
        </p:txBody>
      </p:sp>
      <p:sp>
        <p:nvSpPr>
          <p:cNvPr id="3" name="Content Placeholder 2"/>
          <p:cNvSpPr>
            <a:spLocks noGrp="1"/>
          </p:cNvSpPr>
          <p:nvPr>
            <p:ph idx="1"/>
          </p:nvPr>
        </p:nvSpPr>
        <p:spPr/>
        <p:txBody>
          <a:bodyPr/>
          <a:lstStyle/>
          <a:p>
            <a:r>
              <a:rPr lang="en-US" dirty="0"/>
              <a:t>Control Environment</a:t>
            </a:r>
          </a:p>
          <a:p>
            <a:pPr lvl="1"/>
            <a:r>
              <a:rPr lang="en-US" dirty="0"/>
              <a:t>3.09: Management develops and maintains documentation of its internal control system. </a:t>
            </a:r>
          </a:p>
          <a:p>
            <a:endParaRPr lang="en-US" dirty="0"/>
          </a:p>
          <a:p>
            <a:r>
              <a:rPr lang="en-US" dirty="0"/>
              <a:t>Control Activities</a:t>
            </a:r>
          </a:p>
          <a:p>
            <a:pPr lvl="1"/>
            <a:r>
              <a:rPr lang="en-US" dirty="0"/>
              <a:t>12.02: Management documents in policies the internal control responsibilities of the organization. </a:t>
            </a:r>
          </a:p>
          <a:p>
            <a:endParaRPr lang="en-US" dirty="0"/>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Documentation Requirements (cont.)</a:t>
            </a:r>
            <a:endParaRPr lang="en-US" sz="3200" dirty="0"/>
          </a:p>
        </p:txBody>
      </p:sp>
      <p:sp>
        <p:nvSpPr>
          <p:cNvPr id="3" name="Content Placeholder 2"/>
          <p:cNvSpPr>
            <a:spLocks noGrp="1"/>
          </p:cNvSpPr>
          <p:nvPr>
            <p:ph idx="1"/>
          </p:nvPr>
        </p:nvSpPr>
        <p:spPr/>
        <p:txBody>
          <a:bodyPr>
            <a:normAutofit/>
          </a:bodyPr>
          <a:lstStyle/>
          <a:p>
            <a:r>
              <a:rPr lang="en-US" dirty="0"/>
              <a:t>Monitoring</a:t>
            </a:r>
          </a:p>
          <a:p>
            <a:pPr lvl="1"/>
            <a:r>
              <a:rPr lang="en-US" dirty="0"/>
              <a:t>16.09: Management evaluates and documents the results of ongoing monitoring and separate evaluations to identify internal control issues.</a:t>
            </a:r>
          </a:p>
          <a:p>
            <a:pPr lvl="1">
              <a:buNone/>
            </a:pPr>
            <a:endParaRPr lang="en-US" dirty="0"/>
          </a:p>
          <a:p>
            <a:pPr lvl="1"/>
            <a:r>
              <a:rPr lang="en-US" dirty="0"/>
              <a:t>17.05: Management evaluates and documents internal control issues and determines appropriate corrective actions for internal control deficiencies on a timely basis. </a:t>
            </a:r>
          </a:p>
          <a:p>
            <a:pPr lvl="1">
              <a:buNone/>
            </a:pPr>
            <a:endParaRPr lang="en-US" dirty="0"/>
          </a:p>
          <a:p>
            <a:pPr lvl="1"/>
            <a:r>
              <a:rPr lang="en-US" dirty="0"/>
              <a:t>17.06: Management completes and documents corrective actions to remediate internal control deficiencies on a timely basis.  </a:t>
            </a:r>
          </a:p>
          <a:p>
            <a:endParaRPr lang="en-US" dirty="0"/>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Accessibility of Green Book</a:t>
            </a:r>
            <a:endParaRPr lang="en-US" sz="3200" dirty="0"/>
          </a:p>
        </p:txBody>
      </p:sp>
      <p:sp>
        <p:nvSpPr>
          <p:cNvPr id="3" name="Content Placeholder 2"/>
          <p:cNvSpPr>
            <a:spLocks noGrp="1"/>
          </p:cNvSpPr>
          <p:nvPr>
            <p:ph idx="1"/>
          </p:nvPr>
        </p:nvSpPr>
        <p:spPr/>
        <p:txBody>
          <a:bodyPr/>
          <a:lstStyle/>
          <a:p>
            <a:r>
              <a:rPr lang="en-US" dirty="0" smtClean="0"/>
              <a:t>Comments raised during exposure identified new need: </a:t>
            </a:r>
          </a:p>
          <a:p>
            <a:pPr>
              <a:buNone/>
            </a:pPr>
            <a:endParaRPr lang="en-US" dirty="0" smtClean="0"/>
          </a:p>
          <a:p>
            <a:pPr lvl="1"/>
            <a:r>
              <a:rPr lang="en-US" dirty="0"/>
              <a:t>How do we make the Green Book more accessible to our user community?</a:t>
            </a:r>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OMB’s Uniform Guidance for Federal </a:t>
            </a:r>
            <a:r>
              <a:rPr lang="en-US" dirty="0" smtClean="0"/>
              <a:t>Awards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 200.303 Internal controls.</a:t>
            </a:r>
          </a:p>
          <a:p>
            <a:pPr marL="0" indent="0">
              <a:buNone/>
            </a:pPr>
            <a:r>
              <a:rPr lang="en-US" dirty="0"/>
              <a:t>The non-Federal entity must:</a:t>
            </a:r>
          </a:p>
          <a:p>
            <a:pPr marL="0" indent="0">
              <a:buNone/>
            </a:pPr>
            <a:r>
              <a:rPr lang="en-US" dirty="0"/>
              <a:t>(a) Establish and maintain effective internal control over the Federal award that provides reasonable assurance that the non-Federal entity is managing the Federal award in compliance with Federal statutes, regulations, and the terms and conditions of the Federal award. These internal controls should be in compliance with guidance in ‘‘Standards for Internal Control in the Federal Government’’ issued by the Comptroller General of the United States and the ‘‘Internal Control Integrated Framework’’, issued by the Committee of Sponsoring Organizations of the Treadway Commission (COSO).</a:t>
            </a:r>
          </a:p>
          <a:p>
            <a:endParaRPr lang="en-US" dirty="0"/>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6</a:t>
            </a:fld>
            <a:endParaRPr lang="en-US" dirty="0"/>
          </a:p>
        </p:txBody>
      </p:sp>
    </p:spTree>
    <p:extLst>
      <p:ext uri="{BB962C8B-B14F-4D97-AF65-F5344CB8AC3E}">
        <p14:creationId xmlns:p14="http://schemas.microsoft.com/office/powerpoint/2010/main" val="2581291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Green Book Layout</a:t>
            </a:r>
            <a:endParaRPr lang="en-US" sz="3200" dirty="0"/>
          </a:p>
        </p:txBody>
      </p:sp>
      <p:sp>
        <p:nvSpPr>
          <p:cNvPr id="3" name="Content Placeholder 2"/>
          <p:cNvSpPr>
            <a:spLocks noGrp="1"/>
          </p:cNvSpPr>
          <p:nvPr>
            <p:ph idx="1"/>
          </p:nvPr>
        </p:nvSpPr>
        <p:spPr/>
        <p:txBody>
          <a:bodyPr>
            <a:normAutofit/>
          </a:bodyPr>
          <a:lstStyle/>
          <a:p>
            <a:pPr>
              <a:lnSpc>
                <a:spcPct val="150000"/>
              </a:lnSpc>
            </a:pPr>
            <a:r>
              <a:rPr lang="en-US" dirty="0" smtClean="0"/>
              <a:t>Changed the layout of the Green Book itself to make it more user friendly:</a:t>
            </a:r>
          </a:p>
          <a:p>
            <a:pPr lvl="1">
              <a:lnSpc>
                <a:spcPct val="150000"/>
              </a:lnSpc>
            </a:pPr>
            <a:r>
              <a:rPr lang="en-US" dirty="0"/>
              <a:t>Introduced a highlights </a:t>
            </a:r>
            <a:r>
              <a:rPr lang="en-US" dirty="0" smtClean="0"/>
              <a:t>page</a:t>
            </a:r>
            <a:endParaRPr lang="en-US" dirty="0"/>
          </a:p>
          <a:p>
            <a:pPr lvl="1">
              <a:lnSpc>
                <a:spcPct val="150000"/>
              </a:lnSpc>
            </a:pPr>
            <a:r>
              <a:rPr lang="en-US" dirty="0"/>
              <a:t>Facsimile </a:t>
            </a:r>
            <a:r>
              <a:rPr lang="en-US" dirty="0" smtClean="0"/>
              <a:t>page</a:t>
            </a:r>
            <a:endParaRPr lang="en-US" dirty="0"/>
          </a:p>
          <a:p>
            <a:pPr lvl="1">
              <a:lnSpc>
                <a:spcPct val="150000"/>
              </a:lnSpc>
            </a:pPr>
            <a:r>
              <a:rPr lang="en-US" dirty="0"/>
              <a:t>Graphics throughout the overview and standards</a:t>
            </a:r>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Highlights Page</a:t>
            </a:r>
            <a:endParaRPr lang="en-US" sz="3200" dirty="0"/>
          </a:p>
        </p:txBody>
      </p:sp>
      <p:pic>
        <p:nvPicPr>
          <p:cNvPr id="5" name="Picture 4" descr="JK#386-047 d14704G Proof2.jpg"/>
          <p:cNvPicPr>
            <a:picLocks noChangeAspect="1"/>
          </p:cNvPicPr>
          <p:nvPr/>
        </p:nvPicPr>
        <p:blipFill>
          <a:blip r:embed="rId3" cstate="print"/>
          <a:stretch>
            <a:fillRect/>
          </a:stretch>
        </p:blipFill>
        <p:spPr>
          <a:xfrm>
            <a:off x="3200400" y="2367280"/>
            <a:ext cx="3596640" cy="4795520"/>
          </a:xfrm>
          <a:prstGeom prst="rect">
            <a:avLst/>
          </a:prstGeom>
          <a:ln w="6350">
            <a:solidFill>
              <a:srgbClr val="000000"/>
            </a:solidFill>
          </a:ln>
          <a:effectLst>
            <a:outerShdw blurRad="63500" dist="38100" dir="2700000" sx="102000" sy="102000" algn="tl" rotWithShape="0">
              <a:prstClr val="black">
                <a:alpha val="40000"/>
              </a:prstClr>
            </a:outerShdw>
          </a:effectLst>
        </p:spPr>
      </p:pic>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Facsimile Page</a:t>
            </a:r>
            <a:endParaRPr lang="en-US" sz="3200" dirty="0"/>
          </a:p>
        </p:txBody>
      </p:sp>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62</a:t>
            </a:fld>
            <a:endParaRPr lang="en-US" dirty="0"/>
          </a:p>
        </p:txBody>
      </p:sp>
      <p:pic>
        <p:nvPicPr>
          <p:cNvPr id="5" name="Picture 4" descr="Final%20Graphics/Fig_01_7_194915.TIF"/>
          <p:cNvPicPr/>
          <p:nvPr/>
        </p:nvPicPr>
        <p:blipFill>
          <a:blip r:embed="rId3"/>
          <a:srcRect/>
          <a:stretch>
            <a:fillRect/>
          </a:stretch>
        </p:blipFill>
        <p:spPr bwMode="auto">
          <a:xfrm>
            <a:off x="1828800" y="2301380"/>
            <a:ext cx="5410200" cy="4880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Cube as Navigation Aid</a:t>
            </a:r>
            <a:endParaRPr lang="en-US" sz="3200" dirty="0"/>
          </a:p>
        </p:txBody>
      </p:sp>
      <p:pic>
        <p:nvPicPr>
          <p:cNvPr id="5" name="Picture 4" descr="Final%20Graphics/Fig_ControlEnvironmentCube_5_194915.TIF"/>
          <p:cNvPicPr/>
          <p:nvPr/>
        </p:nvPicPr>
        <p:blipFill>
          <a:blip r:embed="rId3" cstate="print"/>
          <a:srcRect/>
          <a:stretch>
            <a:fillRect/>
          </a:stretch>
        </p:blipFill>
        <p:spPr bwMode="auto">
          <a:xfrm>
            <a:off x="1150620" y="2386748"/>
            <a:ext cx="7840980" cy="477605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smtClean="0"/>
              <a:t>Page </a:t>
            </a:r>
            <a:fld id="{01E16EBA-0216-4FA1-BFEC-225E79399361}"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normAutofit/>
          </a:bodyPr>
          <a:lstStyle/>
          <a:p>
            <a:r>
              <a:rPr lang="en-US" sz="3200" dirty="0" smtClean="0"/>
              <a:t>The Green Book in Action</a:t>
            </a:r>
          </a:p>
        </p:txBody>
      </p:sp>
      <p:sp>
        <p:nvSpPr>
          <p:cNvPr id="76805" name="Rectangle 3"/>
          <p:cNvSpPr>
            <a:spLocks noGrp="1" noChangeArrowheads="1"/>
          </p:cNvSpPr>
          <p:nvPr>
            <p:ph idx="1"/>
          </p:nvPr>
        </p:nvSpPr>
        <p:spPr/>
        <p:txBody>
          <a:bodyPr/>
          <a:lstStyle/>
          <a:p>
            <a:r>
              <a:rPr lang="en-US" dirty="0" smtClean="0"/>
              <a:t>Relationship between the Green Book and Yellow Book</a:t>
            </a:r>
            <a:endParaRPr lang="en-US" altLang="ja-JP" dirty="0" smtClean="0"/>
          </a:p>
          <a:p>
            <a:pPr>
              <a:buNone/>
            </a:pPr>
            <a:r>
              <a:rPr lang="en-US" dirty="0" smtClean="0"/>
              <a:t>		</a:t>
            </a:r>
          </a:p>
          <a:p>
            <a:endParaRPr lang="en-US" dirty="0" smtClean="0"/>
          </a:p>
          <a:p>
            <a:endParaRPr lang="en-US" dirty="0" smtClean="0"/>
          </a:p>
          <a:p>
            <a:endParaRPr lang="en-US" dirty="0" smtClean="0"/>
          </a:p>
          <a:p>
            <a:endParaRPr lang="en-US" dirty="0" smtClean="0"/>
          </a:p>
        </p:txBody>
      </p:sp>
      <p:pic>
        <p:nvPicPr>
          <p:cNvPr id="7" name="Picture 6" descr="Yellow Cover.jpg"/>
          <p:cNvPicPr>
            <a:picLocks noChangeAspect="1"/>
          </p:cNvPicPr>
          <p:nvPr/>
        </p:nvPicPr>
        <p:blipFill>
          <a:blip r:embed="rId3" cstate="print"/>
          <a:stretch>
            <a:fillRect/>
          </a:stretch>
        </p:blipFill>
        <p:spPr>
          <a:xfrm>
            <a:off x="6736080" y="3413760"/>
            <a:ext cx="2179320" cy="3368040"/>
          </a:xfrm>
          <a:prstGeom prst="rect">
            <a:avLst/>
          </a:prstGeom>
          <a:effectLst>
            <a:outerShdw blurRad="165100" dist="38100" dir="2700000" sx="103000" sy="103000" algn="tl" rotWithShape="0">
              <a:prstClr val="black">
                <a:alpha val="40000"/>
              </a:prstClr>
            </a:outerShdw>
          </a:effectLst>
        </p:spPr>
      </p:pic>
      <p:sp>
        <p:nvSpPr>
          <p:cNvPr id="10" name="Slide Number Placeholder 9"/>
          <p:cNvSpPr>
            <a:spLocks noGrp="1"/>
          </p:cNvSpPr>
          <p:nvPr>
            <p:ph type="sldNum" sz="quarter" idx="12"/>
          </p:nvPr>
        </p:nvSpPr>
        <p:spPr/>
        <p:txBody>
          <a:bodyPr/>
          <a:lstStyle/>
          <a:p>
            <a:r>
              <a:rPr lang="en-US" smtClean="0"/>
              <a:t>Page </a:t>
            </a:r>
            <a:fld id="{01E16EBA-0216-4FA1-BFEC-225E79399361}" type="slidenum">
              <a:rPr lang="en-US" smtClean="0"/>
              <a:pPr/>
              <a:t>64</a:t>
            </a:fld>
            <a:endParaRPr lang="en-US" dirty="0"/>
          </a:p>
        </p:txBody>
      </p:sp>
      <p:pic>
        <p:nvPicPr>
          <p:cNvPr id="11" name="Picture 10" descr="JK#386-047 d14704G Proof.jpg"/>
          <p:cNvPicPr>
            <a:picLocks noChangeAspect="1"/>
          </p:cNvPicPr>
          <p:nvPr/>
        </p:nvPicPr>
        <p:blipFill>
          <a:blip r:embed="rId4" cstate="print"/>
          <a:stretch>
            <a:fillRect/>
          </a:stretch>
        </p:blipFill>
        <p:spPr>
          <a:xfrm>
            <a:off x="1143000" y="3393440"/>
            <a:ext cx="2598420" cy="3464560"/>
          </a:xfrm>
          <a:prstGeom prst="rect">
            <a:avLst/>
          </a:prstGeom>
          <a:effectLst>
            <a:outerShdw blurRad="165100" dist="38100" dir="2700000" sx="103000" sy="103000" algn="ctr" rotWithShape="0">
              <a:srgbClr val="000000">
                <a:alpha val="40000"/>
              </a:srgbClr>
            </a:outerShdw>
          </a:effectLst>
        </p:spPr>
      </p:pic>
    </p:spTree>
    <p:extLst>
      <p:ext uri="{BB962C8B-B14F-4D97-AF65-F5344CB8AC3E}">
        <p14:creationId xmlns:p14="http://schemas.microsoft.com/office/powerpoint/2010/main" val="20311724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Green Book and Yellow Book</a:t>
            </a:r>
            <a:endParaRPr lang="en-US" sz="3200" dirty="0"/>
          </a:p>
        </p:txBody>
      </p:sp>
      <p:sp>
        <p:nvSpPr>
          <p:cNvPr id="13" name="Content Placeholder 12"/>
          <p:cNvSpPr>
            <a:spLocks noGrp="1"/>
          </p:cNvSpPr>
          <p:nvPr>
            <p:ph idx="1"/>
          </p:nvPr>
        </p:nvSpPr>
        <p:spPr>
          <a:xfrm>
            <a:off x="3436620" y="1899920"/>
            <a:ext cx="3688080" cy="5318337"/>
          </a:xfrm>
        </p:spPr>
        <p:txBody>
          <a:bodyPr/>
          <a:lstStyle/>
          <a:p>
            <a:endParaRPr lang="en-US" dirty="0" smtClean="0"/>
          </a:p>
          <a:p>
            <a:r>
              <a:rPr lang="en-US" dirty="0" smtClean="0"/>
              <a:t>Can be used by management to understand requirements</a:t>
            </a:r>
          </a:p>
          <a:p>
            <a:endParaRPr lang="en-US" dirty="0" smtClean="0"/>
          </a:p>
          <a:p>
            <a:r>
              <a:rPr lang="en-US" dirty="0" smtClean="0"/>
              <a:t>Can be used by auditors to understand criteria</a:t>
            </a:r>
          </a:p>
          <a:p>
            <a:endParaRPr lang="en-US" dirty="0"/>
          </a:p>
        </p:txBody>
      </p:sp>
      <p:pic>
        <p:nvPicPr>
          <p:cNvPr id="8" name="Picture 5" descr="U:\Work in Process\VCA_Graphics\FY 13\FMA\987236 - Green Book\GreenBookCover-DS.tif"/>
          <p:cNvPicPr>
            <a:picLocks noChangeAspect="1" noChangeArrowheads="1"/>
          </p:cNvPicPr>
          <p:nvPr/>
        </p:nvPicPr>
        <p:blipFill>
          <a:blip r:embed="rId3" cstate="print"/>
          <a:srcRect/>
          <a:stretch>
            <a:fillRect/>
          </a:stretch>
        </p:blipFill>
        <p:spPr bwMode="auto">
          <a:xfrm>
            <a:off x="468846" y="2504441"/>
            <a:ext cx="2883955" cy="3729395"/>
          </a:xfrm>
          <a:prstGeom prst="rect">
            <a:avLst/>
          </a:prstGeom>
          <a:noFill/>
        </p:spPr>
      </p:pic>
      <p:pic>
        <p:nvPicPr>
          <p:cNvPr id="9" name="Picture 8" descr="Yellow Cover.jpg"/>
          <p:cNvPicPr>
            <a:picLocks noChangeAspect="1"/>
          </p:cNvPicPr>
          <p:nvPr/>
        </p:nvPicPr>
        <p:blipFill>
          <a:blip r:embed="rId4" cstate="print"/>
          <a:stretch>
            <a:fillRect/>
          </a:stretch>
        </p:blipFill>
        <p:spPr>
          <a:xfrm>
            <a:off x="7208520" y="2499360"/>
            <a:ext cx="2179320" cy="3368040"/>
          </a:xfrm>
          <a:prstGeom prst="rect">
            <a:avLst/>
          </a:prstGeom>
          <a:effectLst>
            <a:outerShdw blurRad="165100" dist="38100" dir="2700000" sx="103000" sy="103000" algn="tl" rotWithShape="0">
              <a:prstClr val="black">
                <a:alpha val="40000"/>
              </a:prstClr>
            </a:outerShdw>
          </a:effectLst>
        </p:spPr>
      </p:pic>
      <p:pic>
        <p:nvPicPr>
          <p:cNvPr id="10" name="Picture 9" descr="JK#386-047 d14704G Proof.jpg"/>
          <p:cNvPicPr>
            <a:picLocks noChangeAspect="1"/>
          </p:cNvPicPr>
          <p:nvPr/>
        </p:nvPicPr>
        <p:blipFill>
          <a:blip r:embed="rId5" cstate="print"/>
          <a:stretch>
            <a:fillRect/>
          </a:stretch>
        </p:blipFill>
        <p:spPr>
          <a:xfrm>
            <a:off x="502920" y="2494280"/>
            <a:ext cx="2598420" cy="3464560"/>
          </a:xfrm>
          <a:prstGeom prst="rect">
            <a:avLst/>
          </a:prstGeom>
        </p:spPr>
      </p:pic>
      <p:sp>
        <p:nvSpPr>
          <p:cNvPr id="12" name="Slide Number Placeholder 11"/>
          <p:cNvSpPr>
            <a:spLocks noGrp="1"/>
          </p:cNvSpPr>
          <p:nvPr>
            <p:ph type="sldNum" sz="quarter" idx="12"/>
          </p:nvPr>
        </p:nvSpPr>
        <p:spPr/>
        <p:txBody>
          <a:bodyPr/>
          <a:lstStyle/>
          <a:p>
            <a:r>
              <a:rPr lang="en-US" smtClean="0"/>
              <a:t>Page </a:t>
            </a:r>
            <a:fld id="{01E16EBA-0216-4FA1-BFEC-225E79399361}" type="slidenum">
              <a:rPr lang="en-US" smtClean="0"/>
              <a:pPr/>
              <a:t>65</a:t>
            </a:fld>
            <a:endParaRPr lang="en-US" dirty="0"/>
          </a:p>
        </p:txBody>
      </p:sp>
    </p:spTree>
    <p:extLst>
      <p:ext uri="{BB962C8B-B14F-4D97-AF65-F5344CB8AC3E}">
        <p14:creationId xmlns:p14="http://schemas.microsoft.com/office/powerpoint/2010/main" val="18306920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Yellow Book: Framework for Audits</a:t>
            </a:r>
            <a:endParaRPr lang="en-US" sz="3200" dirty="0"/>
          </a:p>
        </p:txBody>
      </p:sp>
      <p:sp>
        <p:nvSpPr>
          <p:cNvPr id="3" name="Content Placeholder 2"/>
          <p:cNvSpPr>
            <a:spLocks noGrp="1"/>
          </p:cNvSpPr>
          <p:nvPr>
            <p:ph idx="1"/>
          </p:nvPr>
        </p:nvSpPr>
        <p:spPr>
          <a:xfrm>
            <a:off x="534353" y="2377863"/>
            <a:ext cx="8968740" cy="5318337"/>
          </a:xfrm>
        </p:spPr>
        <p:txBody>
          <a:bodyPr/>
          <a:lstStyle/>
          <a:p>
            <a:r>
              <a:rPr lang="en-US" dirty="0" smtClean="0"/>
              <a:t>Findings are composed of: </a:t>
            </a:r>
          </a:p>
          <a:p>
            <a:pPr lvl="1"/>
            <a:r>
              <a:rPr lang="en-US" dirty="0" smtClean="0"/>
              <a:t>Condition (What is)</a:t>
            </a:r>
          </a:p>
          <a:p>
            <a:pPr lvl="1"/>
            <a:endParaRPr lang="en-US" dirty="0" smtClean="0"/>
          </a:p>
          <a:p>
            <a:pPr lvl="1"/>
            <a:r>
              <a:rPr lang="en-US" b="1" dirty="0" smtClean="0"/>
              <a:t>Criteria (What should be)</a:t>
            </a:r>
          </a:p>
          <a:p>
            <a:pPr lvl="1"/>
            <a:endParaRPr lang="en-US" dirty="0" smtClean="0"/>
          </a:p>
          <a:p>
            <a:pPr lvl="1"/>
            <a:r>
              <a:rPr lang="en-US" dirty="0" smtClean="0"/>
              <a:t>Cause</a:t>
            </a:r>
          </a:p>
          <a:p>
            <a:pPr lvl="1"/>
            <a:endParaRPr lang="en-US" dirty="0" smtClean="0"/>
          </a:p>
          <a:p>
            <a:pPr lvl="1"/>
            <a:r>
              <a:rPr lang="en-US" dirty="0" smtClean="0"/>
              <a:t>Effect (Result)</a:t>
            </a:r>
          </a:p>
          <a:p>
            <a:pPr lvl="1"/>
            <a:endParaRPr lang="en-US" dirty="0" smtClean="0"/>
          </a:p>
          <a:p>
            <a:pPr lvl="1"/>
            <a:r>
              <a:rPr lang="en-US" dirty="0" smtClean="0"/>
              <a:t>Recommendation (as applicable) </a:t>
            </a:r>
          </a:p>
          <a:p>
            <a:endParaRPr lang="en-US" dirty="0"/>
          </a:p>
        </p:txBody>
      </p:sp>
      <p:pic>
        <p:nvPicPr>
          <p:cNvPr id="6" name="Picture 5" descr="Yellow Cover.jpg"/>
          <p:cNvPicPr>
            <a:picLocks noChangeAspect="1"/>
          </p:cNvPicPr>
          <p:nvPr/>
        </p:nvPicPr>
        <p:blipFill>
          <a:blip r:embed="rId3" cstate="print"/>
          <a:stretch>
            <a:fillRect/>
          </a:stretch>
        </p:blipFill>
        <p:spPr>
          <a:xfrm>
            <a:off x="6454140" y="2529840"/>
            <a:ext cx="2849880" cy="4404360"/>
          </a:xfrm>
          <a:prstGeom prst="rect">
            <a:avLst/>
          </a:prstGeom>
          <a:effectLst>
            <a:outerShdw blurRad="165100" dist="38100" dir="2700000" sx="103000" sy="103000" algn="tl" rotWithShape="0">
              <a:prstClr val="black">
                <a:alpha val="40000"/>
              </a:prstClr>
            </a:outerShdw>
          </a:effectLst>
        </p:spPr>
      </p:pic>
      <p:sp>
        <p:nvSpPr>
          <p:cNvPr id="8" name="Slide Number Placeholder 7"/>
          <p:cNvSpPr>
            <a:spLocks noGrp="1"/>
          </p:cNvSpPr>
          <p:nvPr>
            <p:ph type="sldNum" sz="quarter" idx="12"/>
          </p:nvPr>
        </p:nvSpPr>
        <p:spPr/>
        <p:txBody>
          <a:bodyPr/>
          <a:lstStyle/>
          <a:p>
            <a:r>
              <a:rPr lang="en-US" smtClean="0"/>
              <a:t>Page </a:t>
            </a:r>
            <a:fld id="{01E16EBA-0216-4FA1-BFEC-225E79399361}" type="slidenum">
              <a:rPr lang="en-US" smtClean="0"/>
              <a:pPr/>
              <a:t>66</a:t>
            </a:fld>
            <a:endParaRPr lang="en-US" dirty="0"/>
          </a:p>
        </p:txBody>
      </p:sp>
    </p:spTree>
    <p:extLst>
      <p:ext uri="{BB962C8B-B14F-4D97-AF65-F5344CB8AC3E}">
        <p14:creationId xmlns:p14="http://schemas.microsoft.com/office/powerpoint/2010/main" val="11630930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Linkage Between Criteria (Yellow Book) and Internal Control (Green Book)</a:t>
            </a:r>
            <a:endParaRPr lang="en-US" dirty="0"/>
          </a:p>
        </p:txBody>
      </p:sp>
      <p:sp>
        <p:nvSpPr>
          <p:cNvPr id="13" name="Content Placeholder 12"/>
          <p:cNvSpPr>
            <a:spLocks noGrp="1"/>
          </p:cNvSpPr>
          <p:nvPr>
            <p:ph idx="1"/>
          </p:nvPr>
        </p:nvSpPr>
        <p:spPr>
          <a:xfrm>
            <a:off x="4191000" y="2051050"/>
            <a:ext cx="5312093" cy="5318337"/>
          </a:xfrm>
        </p:spPr>
        <p:txBody>
          <a:bodyPr/>
          <a:lstStyle/>
          <a:p>
            <a:endParaRPr lang="en-US" dirty="0" smtClean="0"/>
          </a:p>
          <a:p>
            <a:r>
              <a:rPr lang="en-US" dirty="0" smtClean="0"/>
              <a:t>Green Book provides criteria for the design, implementation, and operating effectiveness of an effective internal control system</a:t>
            </a:r>
            <a:endParaRPr lang="en-US" dirty="0" smtClean="0">
              <a:solidFill>
                <a:srgbClr val="FF0000"/>
              </a:solidFill>
            </a:endParaRPr>
          </a:p>
          <a:p>
            <a:endParaRPr lang="en-US" dirty="0"/>
          </a:p>
        </p:txBody>
      </p:sp>
      <p:pic>
        <p:nvPicPr>
          <p:cNvPr id="6" name="Picture 5" descr="U:\Work in Process\VCA_Graphics\FY 13\FMA\987236 - Green Book\GreenBookCover-DS.tif"/>
          <p:cNvPicPr>
            <a:picLocks noChangeAspect="1" noChangeArrowheads="1"/>
          </p:cNvPicPr>
          <p:nvPr/>
        </p:nvPicPr>
        <p:blipFill>
          <a:blip r:embed="rId3" cstate="print"/>
          <a:srcRect/>
          <a:stretch>
            <a:fillRect/>
          </a:stretch>
        </p:blipFill>
        <p:spPr bwMode="auto">
          <a:xfrm>
            <a:off x="670560" y="2504440"/>
            <a:ext cx="3472691" cy="4490721"/>
          </a:xfrm>
          <a:prstGeom prst="rect">
            <a:avLst/>
          </a:prstGeom>
          <a:noFill/>
        </p:spPr>
      </p:pic>
      <p:pic>
        <p:nvPicPr>
          <p:cNvPr id="9" name="Picture 8" descr="JK#386-047 d14704G Proof.jpg"/>
          <p:cNvPicPr>
            <a:picLocks noChangeAspect="1"/>
          </p:cNvPicPr>
          <p:nvPr/>
        </p:nvPicPr>
        <p:blipFill>
          <a:blip r:embed="rId4" cstate="print"/>
          <a:stretch>
            <a:fillRect/>
          </a:stretch>
        </p:blipFill>
        <p:spPr>
          <a:xfrm>
            <a:off x="754380" y="2514600"/>
            <a:ext cx="3101340" cy="4135121"/>
          </a:xfrm>
          <a:prstGeom prst="rect">
            <a:avLst/>
          </a:prstGeom>
        </p:spPr>
      </p:pic>
      <p:sp>
        <p:nvSpPr>
          <p:cNvPr id="8" name="Slide Number Placeholder 7"/>
          <p:cNvSpPr>
            <a:spLocks noGrp="1"/>
          </p:cNvSpPr>
          <p:nvPr>
            <p:ph type="sldNum" sz="quarter" idx="12"/>
          </p:nvPr>
        </p:nvSpPr>
        <p:spPr/>
        <p:txBody>
          <a:bodyPr/>
          <a:lstStyle/>
          <a:p>
            <a:r>
              <a:rPr lang="en-US" smtClean="0"/>
              <a:t>Page </a:t>
            </a:r>
            <a:fld id="{01E16EBA-0216-4FA1-BFEC-225E79399361}" type="slidenum">
              <a:rPr lang="en-US" smtClean="0"/>
              <a:pPr/>
              <a:t>67</a:t>
            </a:fld>
            <a:endParaRPr lang="en-US" dirty="0"/>
          </a:p>
        </p:txBody>
      </p:sp>
    </p:spTree>
    <p:extLst>
      <p:ext uri="{BB962C8B-B14F-4D97-AF65-F5344CB8AC3E}">
        <p14:creationId xmlns:p14="http://schemas.microsoft.com/office/powerpoint/2010/main" val="8688041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Yellow Book: Framework for Audits</a:t>
            </a:r>
            <a:endParaRPr lang="en-US" sz="3200" dirty="0"/>
          </a:p>
        </p:txBody>
      </p:sp>
      <p:sp>
        <p:nvSpPr>
          <p:cNvPr id="3" name="Content Placeholder 2"/>
          <p:cNvSpPr>
            <a:spLocks noGrp="1"/>
          </p:cNvSpPr>
          <p:nvPr>
            <p:ph idx="1"/>
          </p:nvPr>
        </p:nvSpPr>
        <p:spPr>
          <a:xfrm>
            <a:off x="534353" y="2377863"/>
            <a:ext cx="8968740" cy="5318337"/>
          </a:xfrm>
        </p:spPr>
        <p:txBody>
          <a:bodyPr/>
          <a:lstStyle/>
          <a:p>
            <a:r>
              <a:rPr lang="en-US" dirty="0" smtClean="0"/>
              <a:t>Findings are composed of: </a:t>
            </a:r>
          </a:p>
          <a:p>
            <a:pPr lvl="1"/>
            <a:r>
              <a:rPr lang="en-US" dirty="0" smtClean="0"/>
              <a:t>Condition (What is)</a:t>
            </a:r>
          </a:p>
          <a:p>
            <a:pPr lvl="1"/>
            <a:endParaRPr lang="en-US" dirty="0" smtClean="0"/>
          </a:p>
          <a:p>
            <a:pPr lvl="1"/>
            <a:r>
              <a:rPr lang="en-US" dirty="0" smtClean="0"/>
              <a:t>Criteria (What should be)</a:t>
            </a:r>
          </a:p>
          <a:p>
            <a:pPr lvl="1"/>
            <a:endParaRPr lang="en-US" dirty="0" smtClean="0"/>
          </a:p>
          <a:p>
            <a:pPr lvl="1"/>
            <a:r>
              <a:rPr lang="en-US" b="1" dirty="0" smtClean="0"/>
              <a:t>Cause</a:t>
            </a:r>
            <a:endParaRPr lang="en-US" dirty="0" smtClean="0"/>
          </a:p>
          <a:p>
            <a:pPr lvl="1"/>
            <a:endParaRPr lang="en-US" dirty="0" smtClean="0"/>
          </a:p>
          <a:p>
            <a:pPr lvl="1"/>
            <a:r>
              <a:rPr lang="en-US" dirty="0" smtClean="0"/>
              <a:t>Effect (Result)</a:t>
            </a:r>
          </a:p>
          <a:p>
            <a:pPr lvl="1"/>
            <a:endParaRPr lang="en-US" dirty="0" smtClean="0"/>
          </a:p>
          <a:p>
            <a:pPr lvl="1"/>
            <a:r>
              <a:rPr lang="en-US" dirty="0" smtClean="0"/>
              <a:t>Recommendation (as applicable) </a:t>
            </a:r>
          </a:p>
          <a:p>
            <a:endParaRPr lang="en-US" dirty="0"/>
          </a:p>
        </p:txBody>
      </p:sp>
      <p:pic>
        <p:nvPicPr>
          <p:cNvPr id="6" name="Picture 5" descr="Yellow Cover.jpg"/>
          <p:cNvPicPr>
            <a:picLocks noChangeAspect="1"/>
          </p:cNvPicPr>
          <p:nvPr/>
        </p:nvPicPr>
        <p:blipFill>
          <a:blip r:embed="rId3" cstate="print"/>
          <a:stretch>
            <a:fillRect/>
          </a:stretch>
        </p:blipFill>
        <p:spPr>
          <a:xfrm>
            <a:off x="6454140" y="2529840"/>
            <a:ext cx="2849880" cy="4404360"/>
          </a:xfrm>
          <a:prstGeom prst="rect">
            <a:avLst/>
          </a:prstGeom>
          <a:effectLst>
            <a:outerShdw blurRad="165100" dist="38100" dir="2700000" sx="103000" sy="103000" algn="tl" rotWithShape="0">
              <a:prstClr val="black">
                <a:alpha val="40000"/>
              </a:prstClr>
            </a:outerShdw>
          </a:effectLst>
        </p:spPr>
      </p:pic>
      <p:sp>
        <p:nvSpPr>
          <p:cNvPr id="8" name="Slide Number Placeholder 7"/>
          <p:cNvSpPr>
            <a:spLocks noGrp="1"/>
          </p:cNvSpPr>
          <p:nvPr>
            <p:ph type="sldNum" sz="quarter" idx="12"/>
          </p:nvPr>
        </p:nvSpPr>
        <p:spPr/>
        <p:txBody>
          <a:bodyPr/>
          <a:lstStyle/>
          <a:p>
            <a:r>
              <a:rPr lang="en-US" smtClean="0"/>
              <a:t>Page </a:t>
            </a:r>
            <a:fld id="{01E16EBA-0216-4FA1-BFEC-225E79399361}" type="slidenum">
              <a:rPr lang="en-US" smtClean="0"/>
              <a:pPr/>
              <a:t>68</a:t>
            </a:fld>
            <a:endParaRPr lang="en-US" dirty="0"/>
          </a:p>
        </p:txBody>
      </p:sp>
    </p:spTree>
    <p:extLst>
      <p:ext uri="{BB962C8B-B14F-4D97-AF65-F5344CB8AC3E}">
        <p14:creationId xmlns:p14="http://schemas.microsoft.com/office/powerpoint/2010/main" val="41793970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Linkage Between Findings (Yellow Book) and Internal Control (Green Book)</a:t>
            </a:r>
            <a:endParaRPr lang="en-US" dirty="0"/>
          </a:p>
        </p:txBody>
      </p:sp>
      <p:sp>
        <p:nvSpPr>
          <p:cNvPr id="13" name="Content Placeholder 12"/>
          <p:cNvSpPr>
            <a:spLocks noGrp="1"/>
          </p:cNvSpPr>
          <p:nvPr>
            <p:ph idx="1"/>
          </p:nvPr>
        </p:nvSpPr>
        <p:spPr>
          <a:xfrm>
            <a:off x="4190999" y="2051050"/>
            <a:ext cx="5312093" cy="5318337"/>
          </a:xfrm>
        </p:spPr>
        <p:txBody>
          <a:bodyPr/>
          <a:lstStyle/>
          <a:p>
            <a:endParaRPr lang="en-US" dirty="0" smtClean="0"/>
          </a:p>
          <a:p>
            <a:r>
              <a:rPr lang="en-US" dirty="0" smtClean="0"/>
              <a:t>Findings may have causes that relate to internal control deficiencies</a:t>
            </a:r>
            <a:endParaRPr lang="en-US" dirty="0" smtClean="0">
              <a:solidFill>
                <a:srgbClr val="FF0000"/>
              </a:solidFill>
            </a:endParaRPr>
          </a:p>
          <a:p>
            <a:endParaRPr lang="en-US" dirty="0"/>
          </a:p>
        </p:txBody>
      </p:sp>
      <p:pic>
        <p:nvPicPr>
          <p:cNvPr id="7" name="Picture 5" descr="U:\Work in Process\VCA_Graphics\FY 13\FMA\987236 - Green Book\GreenBookCover-DS.tif"/>
          <p:cNvPicPr>
            <a:picLocks noChangeAspect="1" noChangeArrowheads="1"/>
          </p:cNvPicPr>
          <p:nvPr/>
        </p:nvPicPr>
        <p:blipFill>
          <a:blip r:embed="rId3" cstate="print"/>
          <a:srcRect/>
          <a:stretch>
            <a:fillRect/>
          </a:stretch>
        </p:blipFill>
        <p:spPr bwMode="auto">
          <a:xfrm>
            <a:off x="670561" y="2504440"/>
            <a:ext cx="3472689" cy="4490720"/>
          </a:xfrm>
          <a:prstGeom prst="rect">
            <a:avLst/>
          </a:prstGeom>
          <a:noFill/>
        </p:spPr>
      </p:pic>
      <p:pic>
        <p:nvPicPr>
          <p:cNvPr id="8" name="Picture 7" descr="JK#386-047 d14704G Proof.jpg"/>
          <p:cNvPicPr>
            <a:picLocks noChangeAspect="1"/>
          </p:cNvPicPr>
          <p:nvPr/>
        </p:nvPicPr>
        <p:blipFill>
          <a:blip r:embed="rId4" cstate="print"/>
          <a:stretch>
            <a:fillRect/>
          </a:stretch>
        </p:blipFill>
        <p:spPr>
          <a:xfrm>
            <a:off x="754380" y="2514599"/>
            <a:ext cx="3101340" cy="4135121"/>
          </a:xfrm>
          <a:prstGeom prst="rect">
            <a:avLst/>
          </a:prstGeom>
        </p:spPr>
      </p:pic>
      <p:sp>
        <p:nvSpPr>
          <p:cNvPr id="10" name="Slide Number Placeholder 9"/>
          <p:cNvSpPr>
            <a:spLocks noGrp="1"/>
          </p:cNvSpPr>
          <p:nvPr>
            <p:ph type="sldNum" sz="quarter" idx="12"/>
          </p:nvPr>
        </p:nvSpPr>
        <p:spPr/>
        <p:txBody>
          <a:bodyPr/>
          <a:lstStyle/>
          <a:p>
            <a:r>
              <a:rPr lang="en-US" smtClean="0"/>
              <a:t>Page </a:t>
            </a:r>
            <a:fld id="{01E16EBA-0216-4FA1-BFEC-225E79399361}" type="slidenum">
              <a:rPr lang="en-US" smtClean="0"/>
              <a:pPr/>
              <a:t>69</a:t>
            </a:fld>
            <a:endParaRPr lang="en-US" dirty="0"/>
          </a:p>
        </p:txBody>
      </p:sp>
    </p:spTree>
    <p:extLst>
      <p:ext uri="{BB962C8B-B14F-4D97-AF65-F5344CB8AC3E}">
        <p14:creationId xmlns:p14="http://schemas.microsoft.com/office/powerpoint/2010/main" val="2675563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What’s in Green Book for </a:t>
            </a:r>
            <a:br>
              <a:rPr lang="en-US" sz="3200" dirty="0" smtClean="0"/>
            </a:br>
            <a:r>
              <a:rPr lang="en-US" sz="3200" dirty="0" smtClean="0"/>
              <a:t>Management and Auditors? </a:t>
            </a:r>
            <a:endParaRPr lang="en-US" sz="3200" dirty="0"/>
          </a:p>
        </p:txBody>
      </p:sp>
      <p:sp>
        <p:nvSpPr>
          <p:cNvPr id="3" name="Content Placeholder 2"/>
          <p:cNvSpPr>
            <a:spLocks noGrp="1"/>
          </p:cNvSpPr>
          <p:nvPr>
            <p:ph idx="1"/>
          </p:nvPr>
        </p:nvSpPr>
        <p:spPr>
          <a:xfrm>
            <a:off x="327660" y="2367703"/>
            <a:ext cx="8968740" cy="5318337"/>
          </a:xfrm>
        </p:spPr>
        <p:txBody>
          <a:bodyPr/>
          <a:lstStyle/>
          <a:p>
            <a:pPr>
              <a:lnSpc>
                <a:spcPct val="150000"/>
              </a:lnSpc>
            </a:pPr>
            <a:r>
              <a:rPr lang="en-US" dirty="0" smtClean="0"/>
              <a:t>Provides standards for management</a:t>
            </a:r>
          </a:p>
          <a:p>
            <a:pPr>
              <a:lnSpc>
                <a:spcPct val="150000"/>
              </a:lnSpc>
            </a:pPr>
            <a:r>
              <a:rPr lang="en-US" dirty="0" smtClean="0"/>
              <a:t>Provides criteria for auditors</a:t>
            </a:r>
          </a:p>
          <a:p>
            <a:pPr>
              <a:lnSpc>
                <a:spcPct val="150000"/>
              </a:lnSpc>
            </a:pPr>
            <a:r>
              <a:rPr lang="en-US" dirty="0" smtClean="0"/>
              <a:t>Can be used in conjunction with other standards, e.g. Yellow Book</a:t>
            </a:r>
            <a:endParaRPr lang="en-US" dirty="0"/>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28613" y="1123950"/>
            <a:ext cx="9372600" cy="1085850"/>
          </a:xfrm>
        </p:spPr>
        <p:txBody>
          <a:bodyPr/>
          <a:lstStyle/>
          <a:p>
            <a:pPr eaLnBrk="1" hangingPunct="1"/>
            <a:r>
              <a:rPr lang="en-US" altLang="en-US" sz="2400" dirty="0" smtClean="0">
                <a:latin typeface="Arial" charset="0"/>
                <a:cs typeface="Arial" charset="0"/>
              </a:rPr>
              <a:t>Auditor Assessment - Evaluating Design of Internal Control</a:t>
            </a:r>
          </a:p>
        </p:txBody>
      </p:sp>
      <p:sp>
        <p:nvSpPr>
          <p:cNvPr id="26628" name="Rectangle 3"/>
          <p:cNvSpPr>
            <a:spLocks noGrp="1" noChangeArrowheads="1"/>
          </p:cNvSpPr>
          <p:nvPr>
            <p:ph idx="1"/>
          </p:nvPr>
        </p:nvSpPr>
        <p:spPr>
          <a:xfrm>
            <a:off x="304800" y="2514600"/>
            <a:ext cx="9372600" cy="4791075"/>
          </a:xfrm>
        </p:spPr>
        <p:txBody>
          <a:bodyPr rtlCol="0">
            <a:normAutofit fontScale="92500"/>
          </a:bodyPr>
          <a:lstStyle/>
          <a:p>
            <a:pPr marL="372497" indent="-372497" defTabSz="993323" eaLnBrk="1" hangingPunct="1">
              <a:spcBef>
                <a:spcPts val="732"/>
              </a:spcBef>
              <a:buFont typeface="Wingdings" pitchFamily="2" charset="2"/>
              <a:buChar char="§"/>
              <a:defRPr/>
            </a:pPr>
            <a:r>
              <a:rPr/>
              <a:t>When evaluating design of internal control, management determines if controls individually and in combination with other controls are capable of achieving an objective and addressing related risks. (Para. OV3.05)</a:t>
            </a: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r>
              <a:rPr/>
              <a:t>A deficiency in design exists when (1) a control necessary to meet a control objective is missing or (2) an existing control is not properly designed so that even if the control operates as designed, the control objective would not be met. (Para. OV3.05)</a:t>
            </a:r>
          </a:p>
          <a:p>
            <a:pPr marL="372497" indent="-372497" defTabSz="993323" eaLnBrk="1" hangingPunct="1">
              <a:spcBef>
                <a:spcPts val="732"/>
              </a:spcBef>
              <a:buFont typeface="Arial" pitchFamily="34" charset="0"/>
              <a:buNone/>
              <a:defRPr/>
            </a:pPr>
            <a:endParaRPr/>
          </a:p>
          <a:p>
            <a:pPr marL="372497" indent="-372497" defTabSz="993323" eaLnBrk="1" hangingPunct="1">
              <a:spcBef>
                <a:spcPts val="732"/>
              </a:spcBef>
              <a:buFont typeface="Wingdings" pitchFamily="2" charset="2"/>
              <a:buChar char="§"/>
              <a:defRPr/>
            </a:pPr>
            <a:r>
              <a:rPr/>
              <a:t>There is no need to </a:t>
            </a:r>
            <a:r>
              <a:rPr smtClean="0"/>
              <a:t>determine </a:t>
            </a:r>
            <a:r>
              <a:rPr/>
              <a:t>implementation if a control is not effectively designed.</a:t>
            </a: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Arial" pitchFamily="34" charset="0"/>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869158" lvl="2" indent="-248331" defTabSz="993323" eaLnBrk="1" hangingPunct="1">
              <a:lnSpc>
                <a:spcPct val="90000"/>
              </a:lnSpc>
              <a:spcBef>
                <a:spcPts val="732"/>
              </a:spcBef>
              <a:buFont typeface="Arial" pitchFamily="34" charset="0"/>
              <a:buNone/>
              <a:defRPr/>
            </a:pPr>
            <a:endParaRPr/>
          </a:p>
          <a:p>
            <a:pPr marL="869158" lvl="2" indent="-248331" defTabSz="993323" eaLnBrk="1" hangingPunct="1">
              <a:lnSpc>
                <a:spcPct val="90000"/>
              </a:lnSpc>
              <a:spcBef>
                <a:spcPts val="732"/>
              </a:spcBef>
              <a:buFont typeface="Arial" pitchFamily="34" charset="0"/>
              <a:buChar char="•"/>
              <a:defRPr/>
            </a:pPr>
            <a:endParaRPr/>
          </a:p>
          <a:p>
            <a:pPr marL="869158" lvl="2" indent="-248331" defTabSz="993323" eaLnBrk="1" hangingPunct="1">
              <a:spcBef>
                <a:spcPts val="732"/>
              </a:spcBef>
              <a:buFont typeface="Wingdings" pitchFamily="2" charset="2"/>
              <a:buChar char="§"/>
              <a:defRPr/>
            </a:pPr>
            <a:endParaRPr/>
          </a:p>
          <a:p>
            <a:pPr marL="0" indent="-372497" defTabSz="993323" eaLnBrk="1" hangingPunct="1">
              <a:spcBef>
                <a:spcPts val="732"/>
              </a:spcBef>
              <a:buFont typeface="Arial" pitchFamily="34" charset="0"/>
              <a:buNone/>
              <a:defRPr/>
            </a:pPr>
            <a:endParaRPr/>
          </a:p>
          <a:p>
            <a:pPr marL="0" indent="-372497" defTabSz="993323" eaLnBrk="1" hangingPunct="1">
              <a:lnSpc>
                <a:spcPct val="120000"/>
              </a:lnSpc>
              <a:spcBef>
                <a:spcPts val="0"/>
              </a:spcBef>
              <a:buFont typeface="Arial" pitchFamily="34" charset="0"/>
              <a:buNone/>
              <a:defRPr/>
            </a:pPr>
            <a:endParaRPr/>
          </a:p>
          <a:p>
            <a:pPr marL="372497" indent="-372497" defTabSz="993323" eaLnBrk="1" hangingPunct="1">
              <a:spcBef>
                <a:spcPts val="1365"/>
              </a:spcBef>
              <a:buFont typeface="Arial" pitchFamily="34" charset="0"/>
              <a:buNone/>
              <a:defRPr/>
            </a:pPr>
            <a:endParaRPr sz="900"/>
          </a:p>
        </p:txBody>
      </p:sp>
      <p:sp>
        <p:nvSpPr>
          <p:cNvPr id="1167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81BD1C12-7D92-4057-A383-F208C2C24387}" type="slidenum">
              <a:rPr lang="en-US" altLang="en-US" smtClean="0">
                <a:latin typeface="Arial" charset="0"/>
                <a:cs typeface="Arial" charset="0"/>
              </a:rPr>
              <a:pPr defTabSz="992188" fontAlgn="base">
                <a:spcBef>
                  <a:spcPct val="0"/>
                </a:spcBef>
                <a:spcAft>
                  <a:spcPct val="0"/>
                </a:spcAft>
              </a:pPr>
              <a:t>70</a:t>
            </a:fld>
            <a:endParaRPr lang="en-US" altLang="en-US" smtClean="0">
              <a:latin typeface="Arial" charset="0"/>
              <a:cs typeface="Arial" charset="0"/>
            </a:endParaRPr>
          </a:p>
        </p:txBody>
      </p:sp>
    </p:spTree>
    <p:extLst>
      <p:ext uri="{BB962C8B-B14F-4D97-AF65-F5344CB8AC3E}">
        <p14:creationId xmlns:p14="http://schemas.microsoft.com/office/powerpoint/2010/main" val="16297661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pPr eaLnBrk="1" hangingPunct="1"/>
            <a:r>
              <a:rPr lang="en-US" altLang="en-US" sz="2400" dirty="0" smtClean="0">
                <a:latin typeface="Arial" charset="0"/>
                <a:cs typeface="Arial" charset="0"/>
              </a:rPr>
              <a:t>Auditor Assessment - Determining Implementation and Testing Operating Effectiveness of Internal Control</a:t>
            </a:r>
          </a:p>
        </p:txBody>
      </p:sp>
      <p:sp>
        <p:nvSpPr>
          <p:cNvPr id="26628" name="Rectangle 3"/>
          <p:cNvSpPr>
            <a:spLocks noGrp="1" noChangeArrowheads="1"/>
          </p:cNvSpPr>
          <p:nvPr>
            <p:ph idx="1"/>
          </p:nvPr>
        </p:nvSpPr>
        <p:spPr>
          <a:xfrm>
            <a:off x="304800" y="2514600"/>
            <a:ext cx="9372600" cy="4791075"/>
          </a:xfrm>
        </p:spPr>
        <p:txBody>
          <a:bodyPr rtlCol="0">
            <a:normAutofit fontScale="85000" lnSpcReduction="10000"/>
          </a:bodyPr>
          <a:lstStyle/>
          <a:p>
            <a:pPr marL="372497" indent="-372497" defTabSz="993323" eaLnBrk="1" hangingPunct="1">
              <a:lnSpc>
                <a:spcPct val="90000"/>
              </a:lnSpc>
              <a:spcBef>
                <a:spcPts val="732"/>
              </a:spcBef>
              <a:buFont typeface="Wingdings" pitchFamily="2" charset="2"/>
              <a:buChar char="§"/>
              <a:defRPr/>
            </a:pPr>
            <a:r>
              <a:rPr smtClean="0"/>
              <a:t>Determining </a:t>
            </a:r>
            <a:r>
              <a:rPr/>
              <a:t>implementation of controls is verifying the existence of design of controls </a:t>
            </a:r>
            <a:r>
              <a:rPr smtClean="0"/>
              <a:t>by </a:t>
            </a:r>
            <a:r>
              <a:rPr/>
              <a:t>obtaining evidence. </a:t>
            </a:r>
          </a:p>
          <a:p>
            <a:pPr marL="372497" indent="-372497" defTabSz="993323" eaLnBrk="1" hangingPunct="1">
              <a:lnSpc>
                <a:spcPct val="90000"/>
              </a:lnSpc>
              <a:spcBef>
                <a:spcPts val="732"/>
              </a:spcBef>
              <a:buFont typeface="Wingdings" pitchFamily="2" charset="2"/>
              <a:buChar char="§"/>
              <a:defRPr/>
            </a:pPr>
            <a:endParaRPr/>
          </a:p>
          <a:p>
            <a:pPr marL="372497" indent="-372497" defTabSz="993323" eaLnBrk="1" hangingPunct="1">
              <a:lnSpc>
                <a:spcPct val="90000"/>
              </a:lnSpc>
              <a:spcBef>
                <a:spcPts val="732"/>
              </a:spcBef>
              <a:buFont typeface="Wingdings" pitchFamily="2" charset="2"/>
              <a:buChar char="§"/>
              <a:defRPr/>
            </a:pPr>
            <a:r>
              <a:rPr/>
              <a:t>A </a:t>
            </a:r>
            <a:r>
              <a:rPr smtClean="0"/>
              <a:t>deficiency </a:t>
            </a:r>
            <a:r>
              <a:rPr/>
              <a:t>in implementation exists when a properly designed control is not implemented correctly in the internal control system. (Para. OV3.05</a:t>
            </a:r>
            <a:r>
              <a:rPr smtClean="0"/>
              <a:t>)</a:t>
            </a:r>
          </a:p>
          <a:p>
            <a:pPr marL="372497" indent="-372497" defTabSz="993323" eaLnBrk="1" hangingPunct="1">
              <a:lnSpc>
                <a:spcPct val="90000"/>
              </a:lnSpc>
              <a:spcBef>
                <a:spcPts val="732"/>
              </a:spcBef>
              <a:buFont typeface="Wingdings" pitchFamily="2" charset="2"/>
              <a:buChar char="§"/>
              <a:defRPr/>
            </a:pPr>
            <a:endParaRPr smtClean="0"/>
          </a:p>
          <a:p>
            <a:pPr marL="372497" indent="-372497" defTabSz="993323" eaLnBrk="1" hangingPunct="1">
              <a:lnSpc>
                <a:spcPct val="90000"/>
              </a:lnSpc>
              <a:spcBef>
                <a:spcPts val="732"/>
              </a:spcBef>
              <a:buFont typeface="Wingdings" pitchFamily="2" charset="2"/>
              <a:buChar char="§"/>
              <a:defRPr/>
            </a:pPr>
            <a:r>
              <a:rPr/>
              <a:t>In evaluating operating effectiveness of controls, management [analyst or auditor] determines if controls were applied at relevant times during the period under evaluation, the consistency with which they were applied, and by whom or by what means they were applied. (Para. OV3.06)</a:t>
            </a:r>
          </a:p>
          <a:p>
            <a:pPr marL="372497" indent="-372497" defTabSz="993323" eaLnBrk="1" hangingPunct="1">
              <a:lnSpc>
                <a:spcPct val="90000"/>
              </a:lnSpc>
              <a:spcBef>
                <a:spcPts val="732"/>
              </a:spcBef>
              <a:buFont typeface="Wingdings" pitchFamily="2" charset="2"/>
              <a:buChar char="§"/>
              <a:defRPr/>
            </a:pPr>
            <a:endParaRPr/>
          </a:p>
          <a:p>
            <a:pPr marL="372497" indent="-372497" defTabSz="993323" eaLnBrk="1" hangingPunct="1">
              <a:lnSpc>
                <a:spcPct val="90000"/>
              </a:lnSpc>
              <a:spcBef>
                <a:spcPts val="732"/>
              </a:spcBef>
              <a:buFont typeface="Wingdings" pitchFamily="2" charset="2"/>
              <a:buChar char="§"/>
              <a:defRPr/>
            </a:pPr>
            <a:r>
              <a:rPr/>
              <a:t>A deficiency in operation exists when a properly designed control does not operate as designed, or when the person performing the control does not possess the necessary authority or competence to perform the control effectively. (Para. OV3.06)</a:t>
            </a:r>
          </a:p>
          <a:p>
            <a:pPr marL="372497" indent="-372497" defTabSz="993323" eaLnBrk="1" hangingPunct="1">
              <a:lnSpc>
                <a:spcPct val="90000"/>
              </a:lnSpc>
              <a:spcBef>
                <a:spcPts val="732"/>
              </a:spcBef>
              <a:buFont typeface="Wingdings" pitchFamily="2" charset="2"/>
              <a:buChar char="§"/>
              <a:defRPr/>
            </a:pPr>
            <a:endParaRPr/>
          </a:p>
          <a:p>
            <a:pPr marL="372497" indent="-372497" defTabSz="993323" eaLnBrk="1" hangingPunct="1">
              <a:spcBef>
                <a:spcPts val="732"/>
              </a:spcBef>
              <a:buFont typeface="Arial" pitchFamily="34" charset="0"/>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Arial" pitchFamily="34" charset="0"/>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869158" lvl="2" indent="-248331" defTabSz="993323" eaLnBrk="1" hangingPunct="1">
              <a:lnSpc>
                <a:spcPct val="90000"/>
              </a:lnSpc>
              <a:spcBef>
                <a:spcPts val="732"/>
              </a:spcBef>
              <a:buFont typeface="Arial" pitchFamily="34" charset="0"/>
              <a:buNone/>
              <a:defRPr/>
            </a:pPr>
            <a:endParaRPr/>
          </a:p>
          <a:p>
            <a:pPr marL="869158" lvl="2" indent="-248331" defTabSz="993323" eaLnBrk="1" hangingPunct="1">
              <a:lnSpc>
                <a:spcPct val="90000"/>
              </a:lnSpc>
              <a:spcBef>
                <a:spcPts val="732"/>
              </a:spcBef>
              <a:buFont typeface="Arial" pitchFamily="34" charset="0"/>
              <a:buChar char="•"/>
              <a:defRPr/>
            </a:pPr>
            <a:endParaRPr/>
          </a:p>
          <a:p>
            <a:pPr marL="869158" lvl="2" indent="-248331" defTabSz="993323" eaLnBrk="1" hangingPunct="1">
              <a:spcBef>
                <a:spcPts val="732"/>
              </a:spcBef>
              <a:buFont typeface="Wingdings" pitchFamily="2" charset="2"/>
              <a:buChar char="§"/>
              <a:defRPr/>
            </a:pPr>
            <a:endParaRPr/>
          </a:p>
          <a:p>
            <a:pPr marL="0" indent="-372497" defTabSz="993323" eaLnBrk="1" hangingPunct="1">
              <a:spcBef>
                <a:spcPts val="732"/>
              </a:spcBef>
              <a:buFont typeface="Arial" pitchFamily="34" charset="0"/>
              <a:buNone/>
              <a:defRPr/>
            </a:pPr>
            <a:endParaRPr/>
          </a:p>
          <a:p>
            <a:pPr marL="0" indent="-372497" defTabSz="993323" eaLnBrk="1" hangingPunct="1">
              <a:lnSpc>
                <a:spcPct val="120000"/>
              </a:lnSpc>
              <a:spcBef>
                <a:spcPts val="0"/>
              </a:spcBef>
              <a:buFont typeface="Arial" pitchFamily="34" charset="0"/>
              <a:buNone/>
              <a:defRPr/>
            </a:pPr>
            <a:endParaRPr/>
          </a:p>
          <a:p>
            <a:pPr marL="372497" indent="-372497" defTabSz="993323" eaLnBrk="1" hangingPunct="1">
              <a:spcBef>
                <a:spcPts val="1365"/>
              </a:spcBef>
              <a:buFont typeface="Arial" pitchFamily="34" charset="0"/>
              <a:buNone/>
              <a:defRPr/>
            </a:pPr>
            <a:endParaRPr sz="900"/>
          </a:p>
        </p:txBody>
      </p:sp>
      <p:sp>
        <p:nvSpPr>
          <p:cNvPr id="1218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C8505123-9A6F-48FF-8CDF-1A445E6E387A}" type="slidenum">
              <a:rPr lang="en-US" altLang="en-US" smtClean="0">
                <a:latin typeface="Arial" charset="0"/>
                <a:cs typeface="Arial" charset="0"/>
              </a:rPr>
              <a:pPr defTabSz="992188" fontAlgn="base">
                <a:spcBef>
                  <a:spcPct val="0"/>
                </a:spcBef>
                <a:spcAft>
                  <a:spcPct val="0"/>
                </a:spcAft>
              </a:pPr>
              <a:t>71</a:t>
            </a:fld>
            <a:endParaRPr lang="en-US" altLang="en-US" smtClean="0">
              <a:latin typeface="Arial" charset="0"/>
              <a:cs typeface="Arial" charset="0"/>
            </a:endParaRPr>
          </a:p>
        </p:txBody>
      </p:sp>
    </p:spTree>
    <p:extLst>
      <p:ext uri="{BB962C8B-B14F-4D97-AF65-F5344CB8AC3E}">
        <p14:creationId xmlns:p14="http://schemas.microsoft.com/office/powerpoint/2010/main" val="38869161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2400" dirty="0" smtClean="0">
                <a:latin typeface="Arial" charset="0"/>
                <a:cs typeface="Arial" charset="0"/>
              </a:rPr>
              <a:t>Auditor Assessment - Summary of Internal Control Assessments</a:t>
            </a:r>
          </a:p>
        </p:txBody>
      </p:sp>
      <p:sp>
        <p:nvSpPr>
          <p:cNvPr id="26628" name="Rectangle 3"/>
          <p:cNvSpPr>
            <a:spLocks noGrp="1" noChangeArrowheads="1"/>
          </p:cNvSpPr>
          <p:nvPr>
            <p:ph idx="1"/>
          </p:nvPr>
        </p:nvSpPr>
        <p:spPr>
          <a:xfrm>
            <a:off x="304800" y="2514600"/>
            <a:ext cx="9372600" cy="4791075"/>
          </a:xfrm>
        </p:spPr>
        <p:txBody>
          <a:bodyPr rtlCol="0">
            <a:normAutofit/>
          </a:bodyPr>
          <a:lstStyle/>
          <a:p>
            <a:pPr marL="372497" indent="-372497" defTabSz="993323" eaLnBrk="1" hangingPunct="1">
              <a:lnSpc>
                <a:spcPct val="90000"/>
              </a:lnSpc>
              <a:spcBef>
                <a:spcPts val="732"/>
              </a:spcBef>
              <a:buFont typeface="Wingdings" pitchFamily="2" charset="2"/>
              <a:buChar char="§"/>
              <a:defRPr/>
            </a:pPr>
            <a:r>
              <a:rPr smtClean="0"/>
              <a:t>Evaluating </a:t>
            </a:r>
            <a:r>
              <a:rPr/>
              <a:t>design of controls will not allow you to conclude on internal controls beyond the point of design.</a:t>
            </a:r>
          </a:p>
          <a:p>
            <a:pPr marL="372497" indent="-372497" defTabSz="993323" eaLnBrk="1" hangingPunct="1">
              <a:lnSpc>
                <a:spcPct val="90000"/>
              </a:lnSpc>
              <a:spcBef>
                <a:spcPts val="732"/>
              </a:spcBef>
              <a:buFont typeface="Wingdings" pitchFamily="2" charset="2"/>
              <a:buChar char="§"/>
              <a:defRPr/>
            </a:pPr>
            <a:endParaRPr/>
          </a:p>
          <a:p>
            <a:pPr marL="372497" indent="-372497" defTabSz="993323" eaLnBrk="1" hangingPunct="1">
              <a:lnSpc>
                <a:spcPct val="90000"/>
              </a:lnSpc>
              <a:spcBef>
                <a:spcPts val="732"/>
              </a:spcBef>
              <a:buFont typeface="Wingdings" pitchFamily="2" charset="2"/>
              <a:buChar char="§"/>
              <a:defRPr/>
            </a:pPr>
            <a:r>
              <a:rPr smtClean="0"/>
              <a:t>Determining implementation </a:t>
            </a:r>
            <a:r>
              <a:rPr/>
              <a:t>of controls does not provide assurance for a time period of effectiveness. It provides assurance of effective implementation for a point in time when you reviewed documentation (e.g., on March 31, 2016). </a:t>
            </a:r>
          </a:p>
          <a:p>
            <a:pPr marL="372497" indent="-372497" defTabSz="993323" eaLnBrk="1" hangingPunct="1">
              <a:lnSpc>
                <a:spcPct val="90000"/>
              </a:lnSpc>
              <a:spcBef>
                <a:spcPts val="732"/>
              </a:spcBef>
              <a:buFont typeface="Wingdings" pitchFamily="2" charset="2"/>
              <a:buChar char="§"/>
              <a:defRPr/>
            </a:pPr>
            <a:endParaRPr/>
          </a:p>
          <a:p>
            <a:pPr marL="372497" indent="-372497" defTabSz="993323" eaLnBrk="1" hangingPunct="1">
              <a:lnSpc>
                <a:spcPct val="90000"/>
              </a:lnSpc>
              <a:spcBef>
                <a:spcPts val="732"/>
              </a:spcBef>
              <a:buFont typeface="Wingdings" pitchFamily="2" charset="2"/>
              <a:buChar char="§"/>
              <a:defRPr/>
            </a:pPr>
            <a:r>
              <a:rPr/>
              <a:t>A control cannot be effectively operating if it was not effectively designed and implemented. (Para. OV3.06)</a:t>
            </a:r>
          </a:p>
          <a:p>
            <a:pPr marL="372497" indent="-372497" defTabSz="993323" eaLnBrk="1" hangingPunct="1">
              <a:lnSpc>
                <a:spcPct val="90000"/>
              </a:lnSpc>
              <a:spcBef>
                <a:spcPts val="732"/>
              </a:spcBef>
              <a:buFont typeface="Arial" pitchFamily="34" charset="0"/>
              <a:buNone/>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Arial" pitchFamily="34" charset="0"/>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869158" lvl="2" indent="-248331" defTabSz="993323" eaLnBrk="1" hangingPunct="1">
              <a:lnSpc>
                <a:spcPct val="90000"/>
              </a:lnSpc>
              <a:spcBef>
                <a:spcPts val="732"/>
              </a:spcBef>
              <a:buFont typeface="Arial" pitchFamily="34" charset="0"/>
              <a:buNone/>
              <a:defRPr/>
            </a:pPr>
            <a:endParaRPr/>
          </a:p>
          <a:p>
            <a:pPr marL="869158" lvl="2" indent="-248331" defTabSz="993323" eaLnBrk="1" hangingPunct="1">
              <a:lnSpc>
                <a:spcPct val="90000"/>
              </a:lnSpc>
              <a:spcBef>
                <a:spcPts val="732"/>
              </a:spcBef>
              <a:buFont typeface="Arial" pitchFamily="34" charset="0"/>
              <a:buChar char="•"/>
              <a:defRPr/>
            </a:pPr>
            <a:endParaRPr/>
          </a:p>
          <a:p>
            <a:pPr marL="869158" lvl="2" indent="-248331" defTabSz="993323" eaLnBrk="1" hangingPunct="1">
              <a:spcBef>
                <a:spcPts val="732"/>
              </a:spcBef>
              <a:buFont typeface="Wingdings" pitchFamily="2" charset="2"/>
              <a:buChar char="§"/>
              <a:defRPr/>
            </a:pPr>
            <a:endParaRPr/>
          </a:p>
          <a:p>
            <a:pPr marL="0" indent="-372497" defTabSz="993323" eaLnBrk="1" hangingPunct="1">
              <a:spcBef>
                <a:spcPts val="732"/>
              </a:spcBef>
              <a:buFont typeface="Arial" pitchFamily="34" charset="0"/>
              <a:buNone/>
              <a:defRPr/>
            </a:pPr>
            <a:endParaRPr/>
          </a:p>
          <a:p>
            <a:pPr marL="0" indent="-372497" defTabSz="993323" eaLnBrk="1" hangingPunct="1">
              <a:lnSpc>
                <a:spcPct val="120000"/>
              </a:lnSpc>
              <a:spcBef>
                <a:spcPts val="0"/>
              </a:spcBef>
              <a:buFont typeface="Arial" pitchFamily="34" charset="0"/>
              <a:buNone/>
              <a:defRPr/>
            </a:pPr>
            <a:endParaRPr/>
          </a:p>
          <a:p>
            <a:pPr marL="372497" indent="-372497" defTabSz="993323" eaLnBrk="1" hangingPunct="1">
              <a:spcBef>
                <a:spcPts val="1365"/>
              </a:spcBef>
              <a:buFont typeface="Arial" pitchFamily="34" charset="0"/>
              <a:buNone/>
              <a:defRPr/>
            </a:pPr>
            <a:endParaRPr sz="900"/>
          </a:p>
        </p:txBody>
      </p:sp>
      <p:sp>
        <p:nvSpPr>
          <p:cNvPr id="12288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17295518-4203-4621-9048-1E7059AC4752}" type="slidenum">
              <a:rPr lang="en-US" altLang="en-US" smtClean="0">
                <a:latin typeface="Arial" charset="0"/>
                <a:cs typeface="Arial" charset="0"/>
              </a:rPr>
              <a:pPr defTabSz="992188" fontAlgn="base">
                <a:spcBef>
                  <a:spcPct val="0"/>
                </a:spcBef>
                <a:spcAft>
                  <a:spcPct val="0"/>
                </a:spcAft>
              </a:pPr>
              <a:t>72</a:t>
            </a:fld>
            <a:endParaRPr lang="en-US" altLang="en-US" smtClean="0">
              <a:latin typeface="Arial" charset="0"/>
              <a:cs typeface="Arial" charset="0"/>
            </a:endParaRPr>
          </a:p>
        </p:txBody>
      </p:sp>
    </p:spTree>
    <p:extLst>
      <p:ext uri="{BB962C8B-B14F-4D97-AF65-F5344CB8AC3E}">
        <p14:creationId xmlns:p14="http://schemas.microsoft.com/office/powerpoint/2010/main" val="38685569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a:bodyPr>
          <a:lstStyle/>
          <a:p>
            <a:pPr eaLnBrk="1" hangingPunct="1"/>
            <a:r>
              <a:rPr lang="en-US" altLang="en-US" sz="2400" dirty="0" smtClean="0">
                <a:latin typeface="Arial" charset="0"/>
                <a:cs typeface="Arial" charset="0"/>
              </a:rPr>
              <a:t>Auditor Assessment - Significance of Internal Control Deficiencies</a:t>
            </a:r>
          </a:p>
        </p:txBody>
      </p:sp>
      <p:sp>
        <p:nvSpPr>
          <p:cNvPr id="26628" name="Rectangle 3"/>
          <p:cNvSpPr>
            <a:spLocks noGrp="1" noChangeArrowheads="1"/>
          </p:cNvSpPr>
          <p:nvPr>
            <p:ph idx="1"/>
          </p:nvPr>
        </p:nvSpPr>
        <p:spPr>
          <a:xfrm>
            <a:off x="304800" y="2514600"/>
            <a:ext cx="9372600" cy="4791075"/>
          </a:xfrm>
        </p:spPr>
        <p:txBody>
          <a:bodyPr rtlCol="0">
            <a:normAutofit/>
          </a:bodyPr>
          <a:lstStyle/>
          <a:p>
            <a:pPr marL="372497" indent="-372497" defTabSz="993323" eaLnBrk="1" hangingPunct="1">
              <a:lnSpc>
                <a:spcPct val="90000"/>
              </a:lnSpc>
              <a:spcBef>
                <a:spcPts val="732"/>
              </a:spcBef>
              <a:buFont typeface="Wingdings" pitchFamily="2" charset="2"/>
              <a:buChar char="§"/>
              <a:defRPr/>
            </a:pPr>
            <a:r>
              <a:rPr/>
              <a:t>Evaluate the significance of a deficiency by considering the magnitude of impact, likelihood of occurrence, and nature of the deficiency. (Para. OV3.08)</a:t>
            </a:r>
          </a:p>
          <a:p>
            <a:pPr marL="372497" indent="-372497" defTabSz="993323" eaLnBrk="1" hangingPunct="1">
              <a:lnSpc>
                <a:spcPct val="90000"/>
              </a:lnSpc>
              <a:spcBef>
                <a:spcPts val="732"/>
              </a:spcBef>
              <a:buFont typeface="Wingdings" pitchFamily="2" charset="2"/>
              <a:buChar char="§"/>
              <a:defRPr/>
            </a:pPr>
            <a:endParaRPr/>
          </a:p>
          <a:p>
            <a:pPr marL="372497" indent="-372497" defTabSz="993323" eaLnBrk="1" hangingPunct="1">
              <a:lnSpc>
                <a:spcPct val="90000"/>
              </a:lnSpc>
              <a:spcBef>
                <a:spcPts val="732"/>
              </a:spcBef>
              <a:buFont typeface="Wingdings" pitchFamily="2" charset="2"/>
              <a:buChar char="§"/>
              <a:defRPr/>
            </a:pPr>
            <a:r>
              <a:rPr/>
              <a:t>Significance refers to the relative importance of a deficiency to the entity achieving a defined </a:t>
            </a:r>
            <a:r>
              <a:rPr smtClean="0"/>
              <a:t>objective. </a:t>
            </a:r>
            <a:r>
              <a:rPr/>
              <a:t>(Para. OV3.08)</a:t>
            </a:r>
          </a:p>
          <a:p>
            <a:pPr marL="372497" indent="-372497" defTabSz="993323" eaLnBrk="1" hangingPunct="1">
              <a:lnSpc>
                <a:spcPct val="90000"/>
              </a:lnSpc>
              <a:spcBef>
                <a:spcPts val="732"/>
              </a:spcBef>
              <a:buFont typeface="Wingdings" pitchFamily="2" charset="2"/>
              <a:buChar char="§"/>
              <a:defRPr/>
            </a:pPr>
            <a:endParaRPr/>
          </a:p>
          <a:p>
            <a:pPr marL="372497" indent="-372497" defTabSz="993323" eaLnBrk="1" hangingPunct="1">
              <a:lnSpc>
                <a:spcPct val="90000"/>
              </a:lnSpc>
              <a:spcBef>
                <a:spcPts val="732"/>
              </a:spcBef>
              <a:buFont typeface="Wingdings" pitchFamily="2" charset="2"/>
              <a:buChar char="§"/>
              <a:defRPr/>
            </a:pPr>
            <a:r>
              <a:rPr/>
              <a:t>Deficiencies are evaluated both on an individual basis and in the aggregate. (Para. OV3.09)</a:t>
            </a:r>
          </a:p>
          <a:p>
            <a:pPr marL="372497" indent="-372497" defTabSz="993323" eaLnBrk="1" hangingPunct="1">
              <a:lnSpc>
                <a:spcPct val="90000"/>
              </a:lnSpc>
              <a:spcBef>
                <a:spcPts val="732"/>
              </a:spcBef>
              <a:buFont typeface="Wingdings" pitchFamily="2" charset="2"/>
              <a:buChar char="§"/>
              <a:defRPr/>
            </a:pPr>
            <a:endParaRPr/>
          </a:p>
          <a:p>
            <a:pPr marL="372497" indent="-372497" defTabSz="993323" eaLnBrk="1" hangingPunct="1">
              <a:lnSpc>
                <a:spcPct val="90000"/>
              </a:lnSpc>
              <a:spcBef>
                <a:spcPts val="732"/>
              </a:spcBef>
              <a:buFont typeface="Wingdings" pitchFamily="2" charset="2"/>
              <a:buChar char="§"/>
              <a:defRPr/>
            </a:pPr>
            <a:r>
              <a:rPr smtClean="0"/>
              <a:t>Analysts' and auditors' professional </a:t>
            </a:r>
            <a:r>
              <a:rPr/>
              <a:t>judgment is used in the evaluation.</a:t>
            </a:r>
          </a:p>
          <a:p>
            <a:pPr marL="372497" indent="-372497" defTabSz="993323" eaLnBrk="1" hangingPunct="1">
              <a:spcBef>
                <a:spcPts val="732"/>
              </a:spcBef>
              <a:buFont typeface="Arial" pitchFamily="34" charset="0"/>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Arial" pitchFamily="34" charset="0"/>
              <a:buChar char="•"/>
              <a:defRPr/>
            </a:pPr>
            <a:endParaRPr/>
          </a:p>
          <a:p>
            <a:pPr marL="372497" indent="-372497" defTabSz="993323" eaLnBrk="1" hangingPunct="1">
              <a:spcBef>
                <a:spcPts val="732"/>
              </a:spcBef>
              <a:buFont typeface="Wingdings" pitchFamily="2" charset="2"/>
              <a:buChar char="§"/>
              <a:defRPr/>
            </a:pPr>
            <a:endParaRPr/>
          </a:p>
          <a:p>
            <a:pPr marL="372497" indent="-372497" defTabSz="993323" eaLnBrk="1" hangingPunct="1">
              <a:spcBef>
                <a:spcPts val="732"/>
              </a:spcBef>
              <a:buFont typeface="Wingdings" pitchFamily="2" charset="2"/>
              <a:buChar char="§"/>
              <a:defRPr/>
            </a:pPr>
            <a:endParaRPr/>
          </a:p>
          <a:p>
            <a:pPr marL="869158" lvl="2" indent="-248331" defTabSz="993323" eaLnBrk="1" hangingPunct="1">
              <a:lnSpc>
                <a:spcPct val="90000"/>
              </a:lnSpc>
              <a:spcBef>
                <a:spcPts val="732"/>
              </a:spcBef>
              <a:buFont typeface="Arial" pitchFamily="34" charset="0"/>
              <a:buNone/>
              <a:defRPr/>
            </a:pPr>
            <a:endParaRPr/>
          </a:p>
          <a:p>
            <a:pPr marL="869158" lvl="2" indent="-248331" defTabSz="993323" eaLnBrk="1" hangingPunct="1">
              <a:lnSpc>
                <a:spcPct val="90000"/>
              </a:lnSpc>
              <a:spcBef>
                <a:spcPts val="732"/>
              </a:spcBef>
              <a:buFont typeface="Arial" pitchFamily="34" charset="0"/>
              <a:buChar char="•"/>
              <a:defRPr/>
            </a:pPr>
            <a:endParaRPr/>
          </a:p>
          <a:p>
            <a:pPr marL="869158" lvl="2" indent="-248331" defTabSz="993323" eaLnBrk="1" hangingPunct="1">
              <a:spcBef>
                <a:spcPts val="732"/>
              </a:spcBef>
              <a:buFont typeface="Wingdings" pitchFamily="2" charset="2"/>
              <a:buChar char="§"/>
              <a:defRPr/>
            </a:pPr>
            <a:endParaRPr/>
          </a:p>
          <a:p>
            <a:pPr marL="0" indent="-372497" defTabSz="993323" eaLnBrk="1" hangingPunct="1">
              <a:spcBef>
                <a:spcPts val="732"/>
              </a:spcBef>
              <a:buFont typeface="Arial" pitchFamily="34" charset="0"/>
              <a:buNone/>
              <a:defRPr/>
            </a:pPr>
            <a:endParaRPr/>
          </a:p>
          <a:p>
            <a:pPr marL="0" indent="-372497" defTabSz="993323" eaLnBrk="1" hangingPunct="1">
              <a:lnSpc>
                <a:spcPct val="120000"/>
              </a:lnSpc>
              <a:spcBef>
                <a:spcPts val="0"/>
              </a:spcBef>
              <a:buFont typeface="Arial" pitchFamily="34" charset="0"/>
              <a:buNone/>
              <a:defRPr/>
            </a:pPr>
            <a:endParaRPr/>
          </a:p>
          <a:p>
            <a:pPr marL="372497" indent="-372497" defTabSz="993323" eaLnBrk="1" hangingPunct="1">
              <a:spcBef>
                <a:spcPts val="1365"/>
              </a:spcBef>
              <a:buFont typeface="Arial" pitchFamily="34" charset="0"/>
              <a:buNone/>
              <a:defRPr/>
            </a:pPr>
            <a:endParaRPr sz="900"/>
          </a:p>
        </p:txBody>
      </p:sp>
      <p:sp>
        <p:nvSpPr>
          <p:cNvPr id="1239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011E22CC-1CBB-4475-BA15-4A97D96184CC}" type="slidenum">
              <a:rPr lang="en-US" altLang="en-US" smtClean="0">
                <a:latin typeface="Arial" charset="0"/>
                <a:cs typeface="Arial" charset="0"/>
              </a:rPr>
              <a:pPr defTabSz="992188" fontAlgn="base">
                <a:spcBef>
                  <a:spcPct val="0"/>
                </a:spcBef>
                <a:spcAft>
                  <a:spcPct val="0"/>
                </a:spcAft>
              </a:pPr>
              <a:t>73</a:t>
            </a:fld>
            <a:endParaRPr lang="en-US" altLang="en-US" smtClean="0">
              <a:latin typeface="Arial" charset="0"/>
              <a:cs typeface="Arial" charset="0"/>
            </a:endParaRPr>
          </a:p>
        </p:txBody>
      </p:sp>
    </p:spTree>
    <p:extLst>
      <p:ext uri="{BB962C8B-B14F-4D97-AF65-F5344CB8AC3E}">
        <p14:creationId xmlns:p14="http://schemas.microsoft.com/office/powerpoint/2010/main" val="32369580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Effective Date</a:t>
            </a:r>
            <a:endParaRPr lang="en-US" sz="3200" dirty="0"/>
          </a:p>
        </p:txBody>
      </p:sp>
      <p:sp>
        <p:nvSpPr>
          <p:cNvPr id="3" name="Content Placeholder 2"/>
          <p:cNvSpPr>
            <a:spLocks noGrp="1"/>
          </p:cNvSpPr>
          <p:nvPr>
            <p:ph idx="1"/>
          </p:nvPr>
        </p:nvSpPr>
        <p:spPr/>
        <p:txBody>
          <a:bodyPr/>
          <a:lstStyle/>
          <a:p>
            <a:r>
              <a:rPr lang="en-US" dirty="0" smtClean="0"/>
              <a:t>Green Book effective beginning fiscal year 2016 and for the Federal Managers’ </a:t>
            </a:r>
            <a:r>
              <a:rPr lang="en-US" smtClean="0"/>
              <a:t>Financial Integrity Act </a:t>
            </a:r>
            <a:r>
              <a:rPr lang="en-US" dirty="0" smtClean="0"/>
              <a:t>reports covering that year</a:t>
            </a:r>
          </a:p>
          <a:p>
            <a:endParaRPr lang="en-US" dirty="0" smtClean="0"/>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74</a:t>
            </a:fld>
            <a:endParaRPr lang="en-US" dirty="0"/>
          </a:p>
        </p:txBody>
      </p:sp>
    </p:spTree>
    <p:extLst>
      <p:ext uri="{BB962C8B-B14F-4D97-AF65-F5344CB8AC3E}">
        <p14:creationId xmlns:p14="http://schemas.microsoft.com/office/powerpoint/2010/main" val="23982016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GAO Green Book Tool</a:t>
            </a:r>
            <a:endParaRPr lang="en-US" sz="3200" dirty="0"/>
          </a:p>
        </p:txBody>
      </p:sp>
      <p:sp>
        <p:nvSpPr>
          <p:cNvPr id="3" name="Content Placeholder 2"/>
          <p:cNvSpPr>
            <a:spLocks noGrp="1"/>
          </p:cNvSpPr>
          <p:nvPr>
            <p:ph idx="1"/>
          </p:nvPr>
        </p:nvSpPr>
        <p:spPr/>
        <p:txBody>
          <a:bodyPr/>
          <a:lstStyle/>
          <a:p>
            <a:pPr marL="0" indent="0">
              <a:buNone/>
            </a:pPr>
            <a:r>
              <a:rPr lang="en-US" dirty="0" smtClean="0"/>
              <a:t>GAO is currently at work on developing an auditor tool as a companion piece to the Green Book.  </a:t>
            </a:r>
          </a:p>
          <a:p>
            <a:r>
              <a:rPr lang="en-US" sz="2400" dirty="0" smtClean="0"/>
              <a:t>The Green Book Tool will be designed to assist auditors of federal agencies, as well as other governmental entities, </a:t>
            </a:r>
            <a:r>
              <a:rPr lang="en-US" sz="2400" dirty="0"/>
              <a:t>in </a:t>
            </a:r>
            <a:r>
              <a:rPr lang="en-US" sz="2400" dirty="0" smtClean="0"/>
              <a:t>assessing auditee’s </a:t>
            </a:r>
            <a:r>
              <a:rPr lang="en-US" sz="2400" dirty="0"/>
              <a:t>effective internal control and, </a:t>
            </a:r>
            <a:r>
              <a:rPr lang="en-US" sz="2400" dirty="0" smtClean="0"/>
              <a:t>providing helpful recommendations to agencies. </a:t>
            </a:r>
            <a:endParaRPr lang="en-US" sz="2400" dirty="0"/>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75</a:t>
            </a:fld>
            <a:endParaRPr lang="en-US" dirty="0"/>
          </a:p>
        </p:txBody>
      </p:sp>
    </p:spTree>
    <p:extLst>
      <p:ext uri="{BB962C8B-B14F-4D97-AF65-F5344CB8AC3E}">
        <p14:creationId xmlns:p14="http://schemas.microsoft.com/office/powerpoint/2010/main" val="24003076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Where to Find Us</a:t>
            </a:r>
            <a:endParaRPr lang="en-US" sz="3200" dirty="0"/>
          </a:p>
        </p:txBody>
      </p:sp>
      <p:sp>
        <p:nvSpPr>
          <p:cNvPr id="3" name="Content Placeholder 2"/>
          <p:cNvSpPr>
            <a:spLocks noGrp="1"/>
          </p:cNvSpPr>
          <p:nvPr>
            <p:ph idx="1"/>
          </p:nvPr>
        </p:nvSpPr>
        <p:spPr/>
        <p:txBody>
          <a:bodyPr/>
          <a:lstStyle/>
          <a:p>
            <a:r>
              <a:rPr lang="en-US" sz="2800" dirty="0"/>
              <a:t>The Yellow Book is available on GAO</a:t>
            </a:r>
            <a:r>
              <a:rPr lang="ja-JP" altLang="en-US" sz="2800">
                <a:cs typeface="ＭＳ Ｐゴシック"/>
              </a:rPr>
              <a:t>’</a:t>
            </a:r>
            <a:r>
              <a:rPr lang="en-US" altLang="ja-JP" sz="2800" dirty="0">
                <a:cs typeface="ＭＳ Ｐゴシック"/>
              </a:rPr>
              <a:t>s website at:</a:t>
            </a:r>
          </a:p>
          <a:p>
            <a:pPr algn="ctr">
              <a:buFontTx/>
              <a:buNone/>
            </a:pPr>
            <a:r>
              <a:rPr lang="en-US" sz="2800" dirty="0">
                <a:hlinkClick r:id="rId3"/>
              </a:rPr>
              <a:t>www.gao.gov/yellowbook</a:t>
            </a:r>
            <a:r>
              <a:rPr lang="en-US" sz="2800" dirty="0"/>
              <a:t> </a:t>
            </a:r>
          </a:p>
          <a:p>
            <a:pPr algn="ctr"/>
            <a:endParaRPr lang="en-US" sz="2800" dirty="0"/>
          </a:p>
          <a:p>
            <a:r>
              <a:rPr lang="en-US" sz="2800" dirty="0"/>
              <a:t>The Green Book is available on GAO</a:t>
            </a:r>
            <a:r>
              <a:rPr lang="ja-JP" altLang="en-US" sz="2800">
                <a:cs typeface="ＭＳ Ｐゴシック"/>
              </a:rPr>
              <a:t>’</a:t>
            </a:r>
            <a:r>
              <a:rPr lang="en-US" altLang="ja-JP" sz="2800" dirty="0">
                <a:cs typeface="ＭＳ Ｐゴシック"/>
              </a:rPr>
              <a:t>s website at:</a:t>
            </a:r>
          </a:p>
          <a:p>
            <a:pPr algn="ctr">
              <a:buFontTx/>
              <a:buNone/>
            </a:pPr>
            <a:r>
              <a:rPr lang="en-US" sz="2800" dirty="0">
                <a:hlinkClick r:id="rId4"/>
              </a:rPr>
              <a:t>www.gao.gov/greenbook</a:t>
            </a:r>
            <a:r>
              <a:rPr lang="en-US" sz="2800" dirty="0"/>
              <a:t> </a:t>
            </a:r>
          </a:p>
          <a:p>
            <a:endParaRPr lang="en-US" sz="2800" dirty="0"/>
          </a:p>
          <a:p>
            <a:r>
              <a:rPr lang="en-US" sz="2800" dirty="0"/>
              <a:t>For technical assistance, contact us at:</a:t>
            </a:r>
          </a:p>
          <a:p>
            <a:pPr algn="ctr">
              <a:buNone/>
            </a:pPr>
            <a:r>
              <a:rPr lang="en-US" sz="2800" dirty="0">
                <a:hlinkClick r:id="rId5"/>
              </a:rPr>
              <a:t>yellowbook@gao.gov</a:t>
            </a:r>
            <a:r>
              <a:rPr lang="en-US" sz="2800" dirty="0"/>
              <a:t> or </a:t>
            </a:r>
            <a:r>
              <a:rPr lang="en-US" sz="2800" dirty="0">
                <a:hlinkClick r:id="rId6"/>
              </a:rPr>
              <a:t>greenbook@gao.gov</a:t>
            </a:r>
            <a:endParaRPr lang="en-US" sz="2800" dirty="0"/>
          </a:p>
          <a:p>
            <a:pPr algn="ctr">
              <a:buFontTx/>
              <a:buNone/>
            </a:pPr>
            <a:r>
              <a:rPr lang="en-US" sz="2800" dirty="0"/>
              <a:t>or call (202) 512-9535</a:t>
            </a:r>
          </a:p>
          <a:p>
            <a:endParaRPr lang="en-US" dirty="0"/>
          </a:p>
        </p:txBody>
      </p:sp>
      <p:sp>
        <p:nvSpPr>
          <p:cNvPr id="4" name="Slide Number Placeholder 3"/>
          <p:cNvSpPr>
            <a:spLocks noGrp="1"/>
          </p:cNvSpPr>
          <p:nvPr>
            <p:ph type="sldNum" sz="quarter" idx="12"/>
          </p:nvPr>
        </p:nvSpPr>
        <p:spPr/>
        <p:txBody>
          <a:bodyPr/>
          <a:lstStyle/>
          <a:p>
            <a:r>
              <a:rPr lang="en-US" smtClean="0"/>
              <a:t>Page </a:t>
            </a:r>
            <a:fld id="{01E16EBA-0216-4FA1-BFEC-225E79399361}"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Thank You</a:t>
            </a:r>
            <a:endParaRPr lang="en-US" sz="3200" dirty="0"/>
          </a:p>
        </p:txBody>
      </p:sp>
      <p:sp>
        <p:nvSpPr>
          <p:cNvPr id="3" name="Content Placeholder 2"/>
          <p:cNvSpPr>
            <a:spLocks noGrp="1"/>
          </p:cNvSpPr>
          <p:nvPr>
            <p:ph idx="1"/>
          </p:nvPr>
        </p:nvSpPr>
        <p:spPr/>
        <p:txBody>
          <a:bodyPr/>
          <a:lstStyle/>
          <a:p>
            <a:pPr algn="ctr">
              <a:buNone/>
            </a:pPr>
            <a:endParaRPr lang="en-US" sz="6700" dirty="0"/>
          </a:p>
          <a:p>
            <a:pPr algn="ctr">
              <a:buNone/>
            </a:pPr>
            <a:r>
              <a:rPr lang="en-US" sz="6700" b="1" dirty="0"/>
              <a:t>Questions?</a:t>
            </a:r>
          </a:p>
          <a:p>
            <a:endParaRPr lang="en-US" dirty="0"/>
          </a:p>
        </p:txBody>
      </p:sp>
      <p:sp>
        <p:nvSpPr>
          <p:cNvPr id="6" name="Slide Number Placeholder 5"/>
          <p:cNvSpPr>
            <a:spLocks noGrp="1"/>
          </p:cNvSpPr>
          <p:nvPr>
            <p:ph type="sldNum" sz="quarter" idx="12"/>
          </p:nvPr>
        </p:nvSpPr>
        <p:spPr/>
        <p:txBody>
          <a:bodyPr/>
          <a:lstStyle/>
          <a:p>
            <a:r>
              <a:rPr lang="en-US" smtClean="0"/>
              <a:t>Page </a:t>
            </a:r>
            <a:fld id="{01E16EBA-0216-4FA1-BFEC-225E79399361}" type="slidenum">
              <a:rPr lang="en-US" smtClean="0"/>
              <a:pPr/>
              <a:t>77</a:t>
            </a:fld>
            <a:endParaRPr lang="en-US" dirty="0"/>
          </a:p>
        </p:txBody>
      </p:sp>
      <p:pic>
        <p:nvPicPr>
          <p:cNvPr id="7" name="Picture 6" descr="RGB - w text.tif"/>
          <p:cNvPicPr>
            <a:picLocks noChangeAspect="1"/>
          </p:cNvPicPr>
          <p:nvPr/>
        </p:nvPicPr>
        <p:blipFill>
          <a:blip r:embed="rId3" cstate="print"/>
          <a:stretch>
            <a:fillRect/>
          </a:stretch>
        </p:blipFill>
        <p:spPr>
          <a:xfrm>
            <a:off x="4495800" y="6629400"/>
            <a:ext cx="5076139" cy="55615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altLang="en-US" sz="2800" dirty="0" smtClean="0">
                <a:latin typeface="Arial" charset="0"/>
                <a:cs typeface="Arial" charset="0"/>
              </a:rPr>
              <a:t>Relationship of Internal Control to the Strategic Plan and Governance</a:t>
            </a:r>
          </a:p>
        </p:txBody>
      </p:sp>
      <p:sp>
        <p:nvSpPr>
          <p:cNvPr id="50179" name="Content Placeholder 12"/>
          <p:cNvSpPr>
            <a:spLocks noGrp="1"/>
          </p:cNvSpPr>
          <p:nvPr>
            <p:ph idx="1"/>
          </p:nvPr>
        </p:nvSpPr>
        <p:spPr>
          <a:xfrm>
            <a:off x="328613" y="2378075"/>
            <a:ext cx="3862387" cy="4791075"/>
          </a:xfrm>
        </p:spPr>
        <p:txBody>
          <a:bodyPr/>
          <a:lstStyle/>
          <a:p>
            <a:pPr eaLnBrk="1" hangingPunct="1">
              <a:buFont typeface="Wingdings" pitchFamily="2" charset="2"/>
              <a:buChar char="§"/>
            </a:pPr>
            <a:endParaRPr altLang="en-US" smtClean="0">
              <a:latin typeface="Arial" charset="0"/>
              <a:cs typeface="Arial" charset="0"/>
            </a:endParaRPr>
          </a:p>
          <a:p>
            <a:pPr eaLnBrk="1" hangingPunct="1"/>
            <a:endParaRPr altLang="en-US" smtClean="0">
              <a:latin typeface="Arial" charset="0"/>
              <a:cs typeface="Arial" charset="0"/>
            </a:endParaRPr>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992188" fontAlgn="base">
              <a:spcBef>
                <a:spcPct val="0"/>
              </a:spcBef>
              <a:spcAft>
                <a:spcPct val="0"/>
              </a:spcAft>
            </a:pPr>
            <a:fld id="{8FC33FB1-8793-4F4E-9B41-3B6D1CF403F6}" type="slidenum">
              <a:rPr lang="en-US" altLang="en-US" smtClean="0">
                <a:latin typeface="Arial" charset="0"/>
                <a:cs typeface="Arial" charset="0"/>
              </a:rPr>
              <a:pPr defTabSz="992188" fontAlgn="base">
                <a:spcBef>
                  <a:spcPct val="0"/>
                </a:spcBef>
                <a:spcAft>
                  <a:spcPct val="0"/>
                </a:spcAft>
              </a:pPr>
              <a:t>8</a:t>
            </a:fld>
            <a:endParaRPr lang="en-US" altLang="en-US" smtClean="0">
              <a:latin typeface="Arial" charset="0"/>
              <a:cs typeface="Arial" charset="0"/>
            </a:endParaRPr>
          </a:p>
        </p:txBody>
      </p:sp>
      <p:sp>
        <p:nvSpPr>
          <p:cNvPr id="50181" name="Content Placeholder 12"/>
          <p:cNvSpPr txBox="1">
            <a:spLocks/>
          </p:cNvSpPr>
          <p:nvPr/>
        </p:nvSpPr>
        <p:spPr bwMode="auto">
          <a:xfrm>
            <a:off x="5943600" y="2362200"/>
            <a:ext cx="38100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32" tIns="49665" rIns="99332" bIns="49665"/>
          <a:lstStyle>
            <a:lvl1pPr marL="371475" indent="-371475" eaLnBrk="0" hangingPunct="0">
              <a:spcBef>
                <a:spcPts val="738"/>
              </a:spcBef>
              <a:buFont typeface="Arial" charset="0"/>
              <a:buChar char="•"/>
              <a:defRPr sz="2400">
                <a:solidFill>
                  <a:schemeClr val="tx1"/>
                </a:solidFill>
                <a:latin typeface="Arial" charset="0"/>
                <a:cs typeface="Arial" charset="0"/>
              </a:defRPr>
            </a:lvl1pPr>
            <a:lvl2pPr marL="806450" indent="-309563" eaLnBrk="0" hangingPunct="0">
              <a:lnSpc>
                <a:spcPct val="85000"/>
              </a:lnSpc>
              <a:spcBef>
                <a:spcPts val="738"/>
              </a:spcBef>
              <a:buFont typeface="Arial" charset="0"/>
              <a:buChar char="•"/>
              <a:defRPr sz="2400">
                <a:solidFill>
                  <a:schemeClr val="tx1"/>
                </a:solidFill>
                <a:latin typeface="Arial" charset="0"/>
                <a:cs typeface="Arial" charset="0"/>
              </a:defRPr>
            </a:lvl2pPr>
            <a:lvl3pPr marL="1241425" indent="-247650" eaLnBrk="0" hangingPunct="0">
              <a:lnSpc>
                <a:spcPct val="85000"/>
              </a:lnSpc>
              <a:spcBef>
                <a:spcPts val="738"/>
              </a:spcBef>
              <a:buFont typeface="Arial" charset="0"/>
              <a:buChar char="•"/>
              <a:defRPr sz="2400">
                <a:solidFill>
                  <a:schemeClr val="tx1"/>
                </a:solidFill>
                <a:latin typeface="Arial" charset="0"/>
                <a:cs typeface="Arial" charset="0"/>
              </a:defRPr>
            </a:lvl3pPr>
            <a:lvl4pPr marL="1738313" indent="-247650" eaLnBrk="0" hangingPunct="0">
              <a:lnSpc>
                <a:spcPct val="85000"/>
              </a:lnSpc>
              <a:spcBef>
                <a:spcPts val="438"/>
              </a:spcBef>
              <a:buFont typeface="Arial" charset="0"/>
              <a:buChar char="•"/>
              <a:defRPr sz="2400">
                <a:solidFill>
                  <a:schemeClr val="tx1"/>
                </a:solidFill>
                <a:latin typeface="Arial" charset="0"/>
                <a:cs typeface="Arial" charset="0"/>
              </a:defRPr>
            </a:lvl4pPr>
            <a:lvl5pPr marL="2233613" indent="-247650" eaLnBrk="0" hangingPunct="0">
              <a:spcBef>
                <a:spcPts val="438"/>
              </a:spcBef>
              <a:buFont typeface="Arial" charset="0"/>
              <a:buChar char="•"/>
              <a:defRPr sz="1700">
                <a:solidFill>
                  <a:schemeClr val="tx1"/>
                </a:solidFill>
                <a:latin typeface="Arial" charset="0"/>
                <a:cs typeface="Arial" charset="0"/>
              </a:defRPr>
            </a:lvl5pPr>
            <a:lvl6pPr marL="2690813" indent="-247650" defTabSz="992188" eaLnBrk="0" fontAlgn="base" hangingPunct="0">
              <a:spcBef>
                <a:spcPts val="438"/>
              </a:spcBef>
              <a:spcAft>
                <a:spcPct val="0"/>
              </a:spcAft>
              <a:buFont typeface="Arial" charset="0"/>
              <a:buChar char="•"/>
              <a:defRPr sz="1700">
                <a:solidFill>
                  <a:schemeClr val="tx1"/>
                </a:solidFill>
                <a:latin typeface="Arial" charset="0"/>
                <a:cs typeface="Arial" charset="0"/>
              </a:defRPr>
            </a:lvl6pPr>
            <a:lvl7pPr marL="3148013" indent="-247650" defTabSz="992188" eaLnBrk="0" fontAlgn="base" hangingPunct="0">
              <a:spcBef>
                <a:spcPts val="438"/>
              </a:spcBef>
              <a:spcAft>
                <a:spcPct val="0"/>
              </a:spcAft>
              <a:buFont typeface="Arial" charset="0"/>
              <a:buChar char="•"/>
              <a:defRPr sz="1700">
                <a:solidFill>
                  <a:schemeClr val="tx1"/>
                </a:solidFill>
                <a:latin typeface="Arial" charset="0"/>
                <a:cs typeface="Arial" charset="0"/>
              </a:defRPr>
            </a:lvl7pPr>
            <a:lvl8pPr marL="3605213" indent="-247650" defTabSz="992188" eaLnBrk="0" fontAlgn="base" hangingPunct="0">
              <a:spcBef>
                <a:spcPts val="438"/>
              </a:spcBef>
              <a:spcAft>
                <a:spcPct val="0"/>
              </a:spcAft>
              <a:buFont typeface="Arial" charset="0"/>
              <a:buChar char="•"/>
              <a:defRPr sz="1700">
                <a:solidFill>
                  <a:schemeClr val="tx1"/>
                </a:solidFill>
                <a:latin typeface="Arial" charset="0"/>
                <a:cs typeface="Arial" charset="0"/>
              </a:defRPr>
            </a:lvl8pPr>
            <a:lvl9pPr marL="4062413" indent="-247650" defTabSz="992188" eaLnBrk="0" fontAlgn="base" hangingPunct="0">
              <a:spcBef>
                <a:spcPts val="438"/>
              </a:spcBef>
              <a:spcAft>
                <a:spcPct val="0"/>
              </a:spcAft>
              <a:buFont typeface="Arial" charset="0"/>
              <a:buChar char="•"/>
              <a:defRPr sz="1700">
                <a:solidFill>
                  <a:schemeClr val="tx1"/>
                </a:solidFill>
                <a:latin typeface="Arial" charset="0"/>
                <a:cs typeface="Arial" charset="0"/>
              </a:defRPr>
            </a:lvl9pPr>
          </a:lstStyle>
          <a:p>
            <a:pPr eaLnBrk="1" hangingPunct="1">
              <a:buFont typeface="Wingdings" pitchFamily="2" charset="2"/>
              <a:buChar char="§"/>
            </a:pPr>
            <a:endParaRPr lang="en-US" altLang="en-US"/>
          </a:p>
          <a:p>
            <a:pPr eaLnBrk="1" hangingPunct="1"/>
            <a:endParaRPr lang="en-US" altLang="en-US"/>
          </a:p>
        </p:txBody>
      </p:sp>
      <p:pic>
        <p:nvPicPr>
          <p:cNvPr id="50182" name="Picture 9" descr="U:\Work in Process\VCA_Graphics\FY 15\FMA\987236 - Green Book\Final Slides\Slide 33 -Intro to Internal Contr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2362200"/>
            <a:ext cx="79978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88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Work in Process\VCA_Graphics\FY 13\FMA\987236 - Green Book\GreenBookCover83-DS.tif"/>
          <p:cNvPicPr>
            <a:picLocks noChangeAspect="1" noChangeArrowheads="1"/>
          </p:cNvPicPr>
          <p:nvPr/>
        </p:nvPicPr>
        <p:blipFill>
          <a:blip r:embed="rId3" cstate="print"/>
          <a:srcRect/>
          <a:stretch>
            <a:fillRect/>
          </a:stretch>
        </p:blipFill>
        <p:spPr bwMode="auto">
          <a:xfrm>
            <a:off x="502922" y="3073956"/>
            <a:ext cx="2247469" cy="2906322"/>
          </a:xfrm>
          <a:prstGeom prst="rect">
            <a:avLst/>
          </a:prstGeom>
          <a:noFill/>
        </p:spPr>
      </p:pic>
      <p:pic>
        <p:nvPicPr>
          <p:cNvPr id="9" name="Picture 3" descr="U:\Work in Process\VCA_Graphics\FY 13\FMA\987236 - Green Book\GreenBookCover99-DS.tif"/>
          <p:cNvPicPr>
            <a:picLocks noChangeAspect="1" noChangeArrowheads="1"/>
          </p:cNvPicPr>
          <p:nvPr/>
        </p:nvPicPr>
        <p:blipFill>
          <a:blip r:embed="rId4" cstate="print"/>
          <a:srcRect/>
          <a:stretch>
            <a:fillRect/>
          </a:stretch>
        </p:blipFill>
        <p:spPr bwMode="auto">
          <a:xfrm>
            <a:off x="2949668" y="3571070"/>
            <a:ext cx="1676585" cy="2436032"/>
          </a:xfrm>
          <a:prstGeom prst="rect">
            <a:avLst/>
          </a:prstGeom>
          <a:noFill/>
        </p:spPr>
      </p:pic>
      <p:pic>
        <p:nvPicPr>
          <p:cNvPr id="10" name="Picture 4" descr="U:\Work in Process\VCA_Graphics\FY 13\FMA\987236 - Green Book\GreenBookToolCover01-DS.tif"/>
          <p:cNvPicPr>
            <a:picLocks noChangeAspect="1" noChangeArrowheads="1"/>
          </p:cNvPicPr>
          <p:nvPr/>
        </p:nvPicPr>
        <p:blipFill>
          <a:blip r:embed="rId5" cstate="print"/>
          <a:srcRect/>
          <a:stretch>
            <a:fillRect/>
          </a:stretch>
        </p:blipFill>
        <p:spPr bwMode="auto">
          <a:xfrm>
            <a:off x="4945380" y="3108960"/>
            <a:ext cx="2247471" cy="2907605"/>
          </a:xfrm>
          <a:prstGeom prst="rect">
            <a:avLst/>
          </a:prstGeom>
          <a:noFill/>
        </p:spPr>
      </p:pic>
      <p:pic>
        <p:nvPicPr>
          <p:cNvPr id="11" name="Picture 5" descr="U:\Work in Process\VCA_Graphics\FY 13\FMA\987236 - Green Book\GreenBookCover-DS.tif"/>
          <p:cNvPicPr>
            <a:picLocks noChangeAspect="1" noChangeArrowheads="1"/>
          </p:cNvPicPr>
          <p:nvPr/>
        </p:nvPicPr>
        <p:blipFill>
          <a:blip r:embed="rId6" cstate="print"/>
          <a:srcRect/>
          <a:stretch>
            <a:fillRect/>
          </a:stretch>
        </p:blipFill>
        <p:spPr bwMode="auto">
          <a:xfrm>
            <a:off x="7376162" y="3108808"/>
            <a:ext cx="2247469" cy="2906322"/>
          </a:xfrm>
          <a:prstGeom prst="rect">
            <a:avLst/>
          </a:prstGeom>
          <a:noFill/>
        </p:spPr>
      </p:pic>
      <p:sp>
        <p:nvSpPr>
          <p:cNvPr id="13" name="TextBox 12"/>
          <p:cNvSpPr txBox="1"/>
          <p:nvPr/>
        </p:nvSpPr>
        <p:spPr>
          <a:xfrm>
            <a:off x="670560" y="6131561"/>
            <a:ext cx="1341120" cy="410654"/>
          </a:xfrm>
          <a:prstGeom prst="rect">
            <a:avLst/>
          </a:prstGeom>
          <a:noFill/>
        </p:spPr>
        <p:txBody>
          <a:bodyPr wrap="square" lIns="101882" tIns="50941" rIns="101882" bIns="50941" rtlCol="0">
            <a:spAutoFit/>
          </a:bodyPr>
          <a:lstStyle/>
          <a:p>
            <a:r>
              <a:rPr lang="en-US" b="1" dirty="0" smtClean="0"/>
              <a:t>1983</a:t>
            </a:r>
            <a:endParaRPr lang="en-US" b="1" dirty="0"/>
          </a:p>
        </p:txBody>
      </p:sp>
      <p:sp>
        <p:nvSpPr>
          <p:cNvPr id="14" name="TextBox 13"/>
          <p:cNvSpPr txBox="1"/>
          <p:nvPr/>
        </p:nvSpPr>
        <p:spPr>
          <a:xfrm>
            <a:off x="7879080" y="6131561"/>
            <a:ext cx="1341120" cy="410654"/>
          </a:xfrm>
          <a:prstGeom prst="rect">
            <a:avLst/>
          </a:prstGeom>
          <a:noFill/>
        </p:spPr>
        <p:txBody>
          <a:bodyPr wrap="square" lIns="101882" tIns="50941" rIns="101882" bIns="50941" rtlCol="0">
            <a:spAutoFit/>
          </a:bodyPr>
          <a:lstStyle/>
          <a:p>
            <a:r>
              <a:rPr lang="en-US" b="1" dirty="0" smtClean="0"/>
              <a:t>Present</a:t>
            </a:r>
            <a:endParaRPr lang="en-US" b="1" dirty="0"/>
          </a:p>
        </p:txBody>
      </p:sp>
      <p:cxnSp>
        <p:nvCxnSpPr>
          <p:cNvPr id="16" name="Straight Arrow Connector 15"/>
          <p:cNvCxnSpPr>
            <a:endCxn id="14" idx="1"/>
          </p:cNvCxnSpPr>
          <p:nvPr/>
        </p:nvCxnSpPr>
        <p:spPr bwMode="auto">
          <a:xfrm flipV="1">
            <a:off x="1592580" y="6336888"/>
            <a:ext cx="6286500" cy="5375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7" name="Picture 16" descr="JK#386-047 d14704G Proof.jpg"/>
          <p:cNvPicPr>
            <a:picLocks noChangeAspect="1"/>
          </p:cNvPicPr>
          <p:nvPr/>
        </p:nvPicPr>
        <p:blipFill>
          <a:blip r:embed="rId7" cstate="print"/>
          <a:stretch>
            <a:fillRect/>
          </a:stretch>
        </p:blipFill>
        <p:spPr>
          <a:xfrm>
            <a:off x="7456170" y="3195321"/>
            <a:ext cx="1950720" cy="2600960"/>
          </a:xfrm>
          <a:prstGeom prst="rect">
            <a:avLst/>
          </a:prstGeom>
        </p:spPr>
      </p:pic>
      <p:sp>
        <p:nvSpPr>
          <p:cNvPr id="19" name="Title 18"/>
          <p:cNvSpPr>
            <a:spLocks noGrp="1"/>
          </p:cNvSpPr>
          <p:nvPr>
            <p:ph type="title"/>
          </p:nvPr>
        </p:nvSpPr>
        <p:spPr/>
        <p:txBody>
          <a:bodyPr>
            <a:normAutofit/>
          </a:bodyPr>
          <a:lstStyle/>
          <a:p>
            <a:r>
              <a:rPr lang="en-US" sz="3200" dirty="0" smtClean="0"/>
              <a:t>Green Book Through the Years</a:t>
            </a:r>
            <a:endParaRPr lang="en-US" sz="3200" dirty="0"/>
          </a:p>
        </p:txBody>
      </p:sp>
      <p:sp>
        <p:nvSpPr>
          <p:cNvPr id="18" name="Slide Number Placeholder 17"/>
          <p:cNvSpPr>
            <a:spLocks noGrp="1"/>
          </p:cNvSpPr>
          <p:nvPr>
            <p:ph type="sldNum" sz="quarter" idx="12"/>
          </p:nvPr>
        </p:nvSpPr>
        <p:spPr/>
        <p:txBody>
          <a:bodyPr/>
          <a:lstStyle/>
          <a:p>
            <a:r>
              <a:rPr lang="en-US" smtClean="0"/>
              <a:t>Page </a:t>
            </a:r>
            <a:fld id="{01E16EBA-0216-4FA1-BFEC-225E79399361}"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O_Combined_Templates">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GAO_Combined_Templates</Template>
  <TotalTime>467</TotalTime>
  <Words>3456</Words>
  <Application>Microsoft Office PowerPoint</Application>
  <PresentationFormat>Custom</PresentationFormat>
  <Paragraphs>713</Paragraphs>
  <Slides>77</Slides>
  <Notes>56</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77</vt:i4>
      </vt:variant>
    </vt:vector>
  </HeadingPairs>
  <TitlesOfParts>
    <vt:vector size="90" baseType="lpstr">
      <vt:lpstr>ＭＳ Ｐゴシック</vt:lpstr>
      <vt:lpstr>Arial</vt:lpstr>
      <vt:lpstr>Calibri</vt:lpstr>
      <vt:lpstr>Times New Roman</vt:lpstr>
      <vt:lpstr>Wingdings</vt:lpstr>
      <vt:lpstr>GAO_Combined_Templates</vt:lpstr>
      <vt:lpstr>GAO Color Final with Flag</vt:lpstr>
      <vt:lpstr>GAO B&amp;W Preliminary with Flag</vt:lpstr>
      <vt:lpstr>GAO B&amp;W Final with Flag</vt:lpstr>
      <vt:lpstr>GAO Color Preliminary w/o Flag</vt:lpstr>
      <vt:lpstr>GAO Color Final w/o Flag</vt:lpstr>
      <vt:lpstr>GAO B&amp;W Preliminary w/o Flag</vt:lpstr>
      <vt:lpstr>GAO B&amp;W Final w/o Flag</vt:lpstr>
      <vt:lpstr>What’s New in Government Internal Control Standards?</vt:lpstr>
      <vt:lpstr>Session Objective</vt:lpstr>
      <vt:lpstr>What’s in Green Book for  the Federal Government?</vt:lpstr>
      <vt:lpstr>What’s in Green Book for  State and Local Governments?</vt:lpstr>
      <vt:lpstr>OMB’s Uniform Guidance for Federal Awards</vt:lpstr>
      <vt:lpstr>OMB’s Uniform Guidance for Federal Awards</vt:lpstr>
      <vt:lpstr>What’s in Green Book for  Management and Auditors? </vt:lpstr>
      <vt:lpstr>Relationship of Internal Control to the Strategic Plan and Governance</vt:lpstr>
      <vt:lpstr>Green Book Through the Years</vt:lpstr>
      <vt:lpstr>Updated COSO Framework</vt:lpstr>
      <vt:lpstr>From COSO to Green Book: Harmonization</vt:lpstr>
      <vt:lpstr>Core Concepts of the Green Book</vt:lpstr>
      <vt:lpstr>Revised Green Book: Standards for  Internal Control in the Federal Government</vt:lpstr>
      <vt:lpstr>1999 Green Book &amp; 2014 Green Book</vt:lpstr>
      <vt:lpstr>Revised Green Book: Overview</vt:lpstr>
      <vt:lpstr>Fundamental Concepts</vt:lpstr>
      <vt:lpstr>Fundamental Concepts (cont.)</vt:lpstr>
      <vt:lpstr>Fundamental Concepts (cont.)</vt:lpstr>
      <vt:lpstr>Fundamental Concepts (cont.)</vt:lpstr>
      <vt:lpstr>Overview: Components, Principles, and Attributes</vt:lpstr>
      <vt:lpstr>Overview: Components</vt:lpstr>
      <vt:lpstr>Overview: Principles</vt:lpstr>
      <vt:lpstr>Revised Green Book: Principles</vt:lpstr>
      <vt:lpstr>Components and Principles</vt:lpstr>
      <vt:lpstr>Overview: Attributes</vt:lpstr>
      <vt:lpstr>Component, Principle, Attribute</vt:lpstr>
      <vt:lpstr>Overview: Components and Principles</vt:lpstr>
      <vt:lpstr>Overview: Management Evaluation</vt:lpstr>
      <vt:lpstr>Overview: Management Evaluation</vt:lpstr>
      <vt:lpstr>Overview: Management Evaluation</vt:lpstr>
      <vt:lpstr>Overview: Management Evaluation</vt:lpstr>
      <vt:lpstr>Overview: Additional Considerations</vt:lpstr>
      <vt:lpstr>Revised Green Book: Standards</vt:lpstr>
      <vt:lpstr>Revised Green Book: Standards</vt:lpstr>
      <vt:lpstr>Control Environment</vt:lpstr>
      <vt:lpstr>Control Environment</vt:lpstr>
      <vt:lpstr>Control Environment Examples that could indicate either effective or deficient internal control</vt:lpstr>
      <vt:lpstr>Risk Assessment</vt:lpstr>
      <vt:lpstr>Risk Assessment</vt:lpstr>
      <vt:lpstr> Risk Assessment - Defining Objectives</vt:lpstr>
      <vt:lpstr> Risk Assessment - Internal and External Changes</vt:lpstr>
      <vt:lpstr>Risk Assessment Examples that could indicate either effective or deficient internal control</vt:lpstr>
      <vt:lpstr>Control Activities</vt:lpstr>
      <vt:lpstr>Control Activities</vt:lpstr>
      <vt:lpstr>Control Activities  Examples that could indicate either effective or deficient internal control</vt:lpstr>
      <vt:lpstr>Information and Communication</vt:lpstr>
      <vt:lpstr>Information &amp; Communication</vt:lpstr>
      <vt:lpstr>Information and Communication</vt:lpstr>
      <vt:lpstr>Information and Communication Examples that could indicate either effective or deficient internal control</vt:lpstr>
      <vt:lpstr>Monitoring</vt:lpstr>
      <vt:lpstr>Monitoring</vt:lpstr>
      <vt:lpstr>Monitoring</vt:lpstr>
      <vt:lpstr>Monitoring Examples that could indicate either effective or deficient internal control</vt:lpstr>
      <vt:lpstr>Controls Across Components</vt:lpstr>
      <vt:lpstr>Documentation Requirements</vt:lpstr>
      <vt:lpstr>Documentation Requirements</vt:lpstr>
      <vt:lpstr>Documentation Requirements (cont.)</vt:lpstr>
      <vt:lpstr>Documentation Requirements (cont.)</vt:lpstr>
      <vt:lpstr>Accessibility of Green Book</vt:lpstr>
      <vt:lpstr>The Green Book Layout</vt:lpstr>
      <vt:lpstr>Highlights Page</vt:lpstr>
      <vt:lpstr>Facsimile Page</vt:lpstr>
      <vt:lpstr>Cube as Navigation Aid</vt:lpstr>
      <vt:lpstr>The Green Book in Action</vt:lpstr>
      <vt:lpstr>Green Book and Yellow Book</vt:lpstr>
      <vt:lpstr>The Yellow Book: Framework for Audits</vt:lpstr>
      <vt:lpstr>Linkage Between Criteria (Yellow Book) and Internal Control (Green Book)</vt:lpstr>
      <vt:lpstr>The Yellow Book: Framework for Audits</vt:lpstr>
      <vt:lpstr>Linkage Between Findings (Yellow Book) and Internal Control (Green Book)</vt:lpstr>
      <vt:lpstr>Auditor Assessment - Evaluating Design of Internal Control</vt:lpstr>
      <vt:lpstr>Auditor Assessment - Determining Implementation and Testing Operating Effectiveness of Internal Control</vt:lpstr>
      <vt:lpstr>Auditor Assessment - Summary of Internal Control Assessments</vt:lpstr>
      <vt:lpstr>Auditor Assessment - Significance of Internal Control Deficiencies</vt:lpstr>
      <vt:lpstr>Effective Date</vt:lpstr>
      <vt:lpstr>GAO Green Book Tool</vt:lpstr>
      <vt:lpstr>Where to Find Us</vt:lpstr>
      <vt:lpstr>Thank You</vt:lpstr>
    </vt:vector>
  </TitlesOfParts>
  <Company>GAO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Christie Pugnetti</dc:creator>
  <cp:lastModifiedBy>Hamish Thomson</cp:lastModifiedBy>
  <cp:revision>109</cp:revision>
  <cp:lastPrinted>2016-03-31T14:35:42Z</cp:lastPrinted>
  <dcterms:created xsi:type="dcterms:W3CDTF">2015-02-19T16:49:21Z</dcterms:created>
  <dcterms:modified xsi:type="dcterms:W3CDTF">2018-03-08T22:46:15Z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