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0" r:id="rId2"/>
    <p:sldMasterId id="2147483678" r:id="rId3"/>
    <p:sldMasterId id="2147483687" r:id="rId4"/>
  </p:sldMasterIdLst>
  <p:notesMasterIdLst>
    <p:notesMasterId r:id="rId44"/>
  </p:notesMasterIdLst>
  <p:sldIdLst>
    <p:sldId id="258" r:id="rId5"/>
    <p:sldId id="257" r:id="rId6"/>
    <p:sldId id="279" r:id="rId7"/>
    <p:sldId id="311" r:id="rId8"/>
    <p:sldId id="309" r:id="rId9"/>
    <p:sldId id="277" r:id="rId10"/>
    <p:sldId id="266" r:id="rId11"/>
    <p:sldId id="283" r:id="rId12"/>
    <p:sldId id="285" r:id="rId13"/>
    <p:sldId id="288" r:id="rId14"/>
    <p:sldId id="312" r:id="rId15"/>
    <p:sldId id="316" r:id="rId16"/>
    <p:sldId id="314" r:id="rId17"/>
    <p:sldId id="313" r:id="rId18"/>
    <p:sldId id="315" r:id="rId19"/>
    <p:sldId id="319" r:id="rId20"/>
    <p:sldId id="320" r:id="rId21"/>
    <p:sldId id="284" r:id="rId22"/>
    <p:sldId id="305" r:id="rId23"/>
    <p:sldId id="306" r:id="rId24"/>
    <p:sldId id="290" r:id="rId25"/>
    <p:sldId id="289" r:id="rId26"/>
    <p:sldId id="300" r:id="rId27"/>
    <p:sldId id="304" r:id="rId28"/>
    <p:sldId id="303" r:id="rId29"/>
    <p:sldId id="302" r:id="rId30"/>
    <p:sldId id="301" r:id="rId31"/>
    <p:sldId id="324" r:id="rId32"/>
    <p:sldId id="323" r:id="rId33"/>
    <p:sldId id="325" r:id="rId34"/>
    <p:sldId id="326" r:id="rId35"/>
    <p:sldId id="328" r:id="rId36"/>
    <p:sldId id="280" r:id="rId37"/>
    <p:sldId id="310" r:id="rId38"/>
    <p:sldId id="308" r:id="rId39"/>
    <p:sldId id="331" r:id="rId40"/>
    <p:sldId id="333" r:id="rId41"/>
    <p:sldId id="318" r:id="rId42"/>
    <p:sldId id="317" r:id="rId43"/>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Salizzoni" initials="CS" lastIdx="1" clrIdx="0">
    <p:extLst>
      <p:ext uri="{19B8F6BF-5375-455C-9EA6-DF929625EA0E}">
        <p15:presenceInfo xmlns:p15="http://schemas.microsoft.com/office/powerpoint/2012/main" userId="S-1-5-21-179053107-1533758087-744847054-40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7590" autoAdjust="0"/>
  </p:normalViewPr>
  <p:slideViewPr>
    <p:cSldViewPr snapToGrid="0">
      <p:cViewPr>
        <p:scale>
          <a:sx n="66" d="100"/>
          <a:sy n="66" d="100"/>
        </p:scale>
        <p:origin x="924" y="5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DB01273D-0885-4703-96C6-77E0BFAA9902}" type="datetimeFigureOut">
              <a:rPr lang="en-US" smtClean="0"/>
              <a:t>4/3/2018</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14BABD6F-28E9-4CBE-B9DF-DFF86748B51B}" type="slidenum">
              <a:rPr lang="en-US" smtClean="0"/>
              <a:t>‹#›</a:t>
            </a:fld>
            <a:endParaRPr lang="en-US"/>
          </a:p>
        </p:txBody>
      </p:sp>
    </p:spTree>
    <p:extLst>
      <p:ext uri="{BB962C8B-B14F-4D97-AF65-F5344CB8AC3E}">
        <p14:creationId xmlns:p14="http://schemas.microsoft.com/office/powerpoint/2010/main" val="233838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cfr.gov/cgi-bin/text-idx?SID=649d054226c27ff0fca5629434799452&amp;mc=true&amp;node=se2.1.200_1510&amp;rgn=div8"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cfr.gov/cgi-bin/text-idx?SID=649d054226c27ff0fca5629434799452&amp;mc=true&amp;node=se2.1.200_1510&amp;rgn=div8"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ecfr.gov/cgi-bin/text-idx?SID=649d054226c27ff0fca5629434799452&amp;mc=true&amp;node=se2.1.200_1510&amp;rgn=div8"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ecfr.gov/cgi-bin/text-idx?SID=339f57afbd39fcca507aa99ad46dbe51&amp;mc=true&amp;node=se2.1.200_1520&amp;rgn=div8"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cfr.gov/cgi-bin/text-idx?SID=339f57afbd39fcca507aa99ad46dbe51&amp;mc=true&amp;node=se2.1.200_1512&amp;rgn=div8"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1</a:t>
            </a:fld>
            <a:endParaRPr lang="en-US"/>
          </a:p>
        </p:txBody>
      </p:sp>
    </p:spTree>
    <p:extLst>
      <p:ext uri="{BB962C8B-B14F-4D97-AF65-F5344CB8AC3E}">
        <p14:creationId xmlns:p14="http://schemas.microsoft.com/office/powerpoint/2010/main" val="151184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10</a:t>
            </a:fld>
            <a:endParaRPr lang="en-US"/>
          </a:p>
        </p:txBody>
      </p:sp>
    </p:spTree>
    <p:extLst>
      <p:ext uri="{BB962C8B-B14F-4D97-AF65-F5344CB8AC3E}">
        <p14:creationId xmlns:p14="http://schemas.microsoft.com/office/powerpoint/2010/main" val="69710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Prepare appropriate financial statements, including the schedule of expenditures of federal awards in accordance with the requirements of the Uniform Guidance.</a:t>
            </a:r>
          </a:p>
          <a:p>
            <a:r>
              <a:rPr lang="en-US" dirty="0" smtClean="0"/>
              <a:t>2. Evaluate and monitor noncompliance with federal statutes, regulations, and the terms and conditions of federal awards.</a:t>
            </a:r>
          </a:p>
          <a:p>
            <a:r>
              <a:rPr lang="en-US" dirty="0" smtClean="0"/>
              <a:t>3. Promptly follow up and take corrective action on audit findings, including preparation of a summary schedule of prior audit findings and a corrective action plan.</a:t>
            </a:r>
          </a:p>
          <a:p>
            <a:endParaRPr lang="en-US" dirty="0" smtClean="0"/>
          </a:p>
          <a:p>
            <a:r>
              <a:rPr lang="en-US" dirty="0" smtClean="0"/>
              <a:t>The corrective action plan is required to be on letterhead of the entity.</a:t>
            </a:r>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11</a:t>
            </a:fld>
            <a:endParaRPr lang="en-US"/>
          </a:p>
        </p:txBody>
      </p:sp>
    </p:spTree>
    <p:extLst>
      <p:ext uri="{BB962C8B-B14F-4D97-AF65-F5344CB8AC3E}">
        <p14:creationId xmlns:p14="http://schemas.microsoft.com/office/powerpoint/2010/main" val="329638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Procure or otherwise arrange for the single audit and ensure it is properly performed and submitted when due.</a:t>
            </a:r>
          </a:p>
          <a:p>
            <a:r>
              <a:rPr lang="en-US" dirty="0" smtClean="0"/>
              <a:t>2. Take reasonable measures to safeguard protected personally identifiable information.</a:t>
            </a:r>
          </a:p>
          <a:p>
            <a:r>
              <a:rPr lang="en-US" dirty="0" smtClean="0"/>
              <a:t>3. Provide the auditor with access to personnel, accounts, books, records, supporting documentation, and other information as needed for the auditor to perform the single audit.</a:t>
            </a:r>
          </a:p>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12</a:t>
            </a:fld>
            <a:endParaRPr lang="en-US"/>
          </a:p>
        </p:txBody>
      </p:sp>
    </p:spTree>
    <p:extLst>
      <p:ext uri="{BB962C8B-B14F-4D97-AF65-F5344CB8AC3E}">
        <p14:creationId xmlns:p14="http://schemas.microsoft.com/office/powerpoint/2010/main" val="117803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Therefore, the auditee’s responsibility for preparing an accurate and complete SEFA is critical.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year-end</a:t>
            </a:r>
            <a:r>
              <a:rPr lang="en-US" baseline="0" dirty="0" smtClean="0"/>
              <a:t> accruals must be captured in the SEFA.</a:t>
            </a:r>
            <a:endParaRPr lang="en-US" dirty="0" smtClean="0"/>
          </a:p>
        </p:txBody>
      </p:sp>
      <p:sp>
        <p:nvSpPr>
          <p:cNvPr id="4" name="Slide Number Placeholder 3"/>
          <p:cNvSpPr>
            <a:spLocks noGrp="1"/>
          </p:cNvSpPr>
          <p:nvPr>
            <p:ph type="sldNum" sz="quarter" idx="10"/>
          </p:nvPr>
        </p:nvSpPr>
        <p:spPr/>
        <p:txBody>
          <a:bodyPr/>
          <a:lstStyle/>
          <a:p>
            <a:fld id="{14BABD6F-28E9-4CBE-B9DF-DFF86748B51B}" type="slidenum">
              <a:rPr lang="en-US" smtClean="0"/>
              <a:t>13</a:t>
            </a:fld>
            <a:endParaRPr lang="en-US"/>
          </a:p>
        </p:txBody>
      </p:sp>
    </p:spTree>
    <p:extLst>
      <p:ext uri="{BB962C8B-B14F-4D97-AF65-F5344CB8AC3E}">
        <p14:creationId xmlns:p14="http://schemas.microsoft.com/office/powerpoint/2010/main" val="262585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-Auditees should accumulate and document key information relating to each federal program to assist in preparing the SEFA.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clusters, refer</a:t>
            </a:r>
            <a:r>
              <a:rPr lang="en-US" baseline="0" dirty="0" smtClean="0"/>
              <a:t> to Part 5 of the Compliance Supplement, which is located in 2 CFR Part 200, Appendix XI.</a:t>
            </a:r>
            <a:endParaRPr lang="en-US" dirty="0" smtClean="0"/>
          </a:p>
        </p:txBody>
      </p:sp>
      <p:sp>
        <p:nvSpPr>
          <p:cNvPr id="4" name="Slide Number Placeholder 3"/>
          <p:cNvSpPr>
            <a:spLocks noGrp="1"/>
          </p:cNvSpPr>
          <p:nvPr>
            <p:ph type="sldNum" sz="quarter" idx="10"/>
          </p:nvPr>
        </p:nvSpPr>
        <p:spPr/>
        <p:txBody>
          <a:bodyPr/>
          <a:lstStyle/>
          <a:p>
            <a:fld id="{14BABD6F-28E9-4CBE-B9DF-DFF86748B51B}" type="slidenum">
              <a:rPr lang="en-US" smtClean="0"/>
              <a:t>14</a:t>
            </a:fld>
            <a:endParaRPr lang="en-US"/>
          </a:p>
        </p:txBody>
      </p:sp>
    </p:spTree>
    <p:extLst>
      <p:ext uri="{BB962C8B-B14F-4D97-AF65-F5344CB8AC3E}">
        <p14:creationId xmlns:p14="http://schemas.microsoft.com/office/powerpoint/2010/main" val="81701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15</a:t>
            </a:fld>
            <a:endParaRPr lang="en-US"/>
          </a:p>
        </p:txBody>
      </p:sp>
    </p:spTree>
    <p:extLst>
      <p:ext uri="{BB962C8B-B14F-4D97-AF65-F5344CB8AC3E}">
        <p14:creationId xmlns:p14="http://schemas.microsoft.com/office/powerpoint/2010/main" val="261076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16</a:t>
            </a:fld>
            <a:endParaRPr lang="en-US"/>
          </a:p>
        </p:txBody>
      </p:sp>
    </p:spTree>
    <p:extLst>
      <p:ext uri="{BB962C8B-B14F-4D97-AF65-F5344CB8AC3E}">
        <p14:creationId xmlns:p14="http://schemas.microsoft.com/office/powerpoint/2010/main" val="366647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17</a:t>
            </a:fld>
            <a:endParaRPr lang="en-US"/>
          </a:p>
        </p:txBody>
      </p:sp>
    </p:spTree>
    <p:extLst>
      <p:ext uri="{BB962C8B-B14F-4D97-AF65-F5344CB8AC3E}">
        <p14:creationId xmlns:p14="http://schemas.microsoft.com/office/powerpoint/2010/main" val="249657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18</a:t>
            </a:fld>
            <a:endParaRPr lang="en-US"/>
          </a:p>
        </p:txBody>
      </p:sp>
    </p:spTree>
    <p:extLst>
      <p:ext uri="{BB962C8B-B14F-4D97-AF65-F5344CB8AC3E}">
        <p14:creationId xmlns:p14="http://schemas.microsoft.com/office/powerpoint/2010/main" val="233715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19</a:t>
            </a:fld>
            <a:endParaRPr lang="en-US"/>
          </a:p>
        </p:txBody>
      </p:sp>
    </p:spTree>
    <p:extLst>
      <p:ext uri="{BB962C8B-B14F-4D97-AF65-F5344CB8AC3E}">
        <p14:creationId xmlns:p14="http://schemas.microsoft.com/office/powerpoint/2010/main" val="274299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a:t>
            </a:fld>
            <a:endParaRPr lang="en-US"/>
          </a:p>
        </p:txBody>
      </p:sp>
    </p:spTree>
    <p:extLst>
      <p:ext uri="{BB962C8B-B14F-4D97-AF65-F5344CB8AC3E}">
        <p14:creationId xmlns:p14="http://schemas.microsoft.com/office/powerpoint/2010/main" val="54170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20</a:t>
            </a:fld>
            <a:endParaRPr lang="en-US"/>
          </a:p>
        </p:txBody>
      </p:sp>
    </p:spTree>
    <p:extLst>
      <p:ext uri="{BB962C8B-B14F-4D97-AF65-F5344CB8AC3E}">
        <p14:creationId xmlns:p14="http://schemas.microsoft.com/office/powerpoint/2010/main" val="1663682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21</a:t>
            </a:fld>
            <a:endParaRPr lang="en-US"/>
          </a:p>
        </p:txBody>
      </p:sp>
    </p:spTree>
    <p:extLst>
      <p:ext uri="{BB962C8B-B14F-4D97-AF65-F5344CB8AC3E}">
        <p14:creationId xmlns:p14="http://schemas.microsoft.com/office/powerpoint/2010/main" val="1503646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22</a:t>
            </a:fld>
            <a:endParaRPr lang="en-US"/>
          </a:p>
        </p:txBody>
      </p:sp>
    </p:spTree>
    <p:extLst>
      <p:ext uri="{BB962C8B-B14F-4D97-AF65-F5344CB8AC3E}">
        <p14:creationId xmlns:p14="http://schemas.microsoft.com/office/powerpoint/2010/main" val="929093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23</a:t>
            </a:fld>
            <a:endParaRPr lang="en-US"/>
          </a:p>
        </p:txBody>
      </p:sp>
    </p:spTree>
    <p:extLst>
      <p:ext uri="{BB962C8B-B14F-4D97-AF65-F5344CB8AC3E}">
        <p14:creationId xmlns:p14="http://schemas.microsoft.com/office/powerpoint/2010/main" val="1014998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24</a:t>
            </a:fld>
            <a:endParaRPr lang="en-US"/>
          </a:p>
        </p:txBody>
      </p:sp>
    </p:spTree>
    <p:extLst>
      <p:ext uri="{BB962C8B-B14F-4D97-AF65-F5344CB8AC3E}">
        <p14:creationId xmlns:p14="http://schemas.microsoft.com/office/powerpoint/2010/main" val="366551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25</a:t>
            </a:fld>
            <a:endParaRPr lang="en-US"/>
          </a:p>
        </p:txBody>
      </p:sp>
    </p:spTree>
    <p:extLst>
      <p:ext uri="{BB962C8B-B14F-4D97-AF65-F5344CB8AC3E}">
        <p14:creationId xmlns:p14="http://schemas.microsoft.com/office/powerpoint/2010/main" val="346002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26</a:t>
            </a:fld>
            <a:endParaRPr lang="en-US"/>
          </a:p>
        </p:txBody>
      </p:sp>
    </p:spTree>
    <p:extLst>
      <p:ext uri="{BB962C8B-B14F-4D97-AF65-F5344CB8AC3E}">
        <p14:creationId xmlns:p14="http://schemas.microsoft.com/office/powerpoint/2010/main" val="3920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27</a:t>
            </a:fld>
            <a:endParaRPr lang="en-US"/>
          </a:p>
        </p:txBody>
      </p:sp>
    </p:spTree>
    <p:extLst>
      <p:ext uri="{BB962C8B-B14F-4D97-AF65-F5344CB8AC3E}">
        <p14:creationId xmlns:p14="http://schemas.microsoft.com/office/powerpoint/2010/main" val="186069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28</a:t>
            </a:fld>
            <a:endParaRPr lang="en-US"/>
          </a:p>
        </p:txBody>
      </p:sp>
    </p:spTree>
    <p:extLst>
      <p:ext uri="{BB962C8B-B14F-4D97-AF65-F5344CB8AC3E}">
        <p14:creationId xmlns:p14="http://schemas.microsoft.com/office/powerpoint/2010/main" val="1052592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29</a:t>
            </a:fld>
            <a:endParaRPr lang="en-US"/>
          </a:p>
        </p:txBody>
      </p:sp>
    </p:spTree>
    <p:extLst>
      <p:ext uri="{BB962C8B-B14F-4D97-AF65-F5344CB8AC3E}">
        <p14:creationId xmlns:p14="http://schemas.microsoft.com/office/powerpoint/2010/main" val="37989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a:t>
            </a:fld>
            <a:endParaRPr lang="en-US"/>
          </a:p>
        </p:txBody>
      </p:sp>
    </p:spTree>
    <p:extLst>
      <p:ext uri="{BB962C8B-B14F-4D97-AF65-F5344CB8AC3E}">
        <p14:creationId xmlns:p14="http://schemas.microsoft.com/office/powerpoint/2010/main" val="355074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High-risk threshold is 40% of coverage rule.</a:t>
            </a:r>
          </a:p>
          <a:p>
            <a:r>
              <a:rPr lang="en-US" dirty="0" smtClean="0"/>
              <a:t>Low-risk threshold is 20% of coverage rule.</a:t>
            </a:r>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30</a:t>
            </a:fld>
            <a:endParaRPr lang="en-US"/>
          </a:p>
        </p:txBody>
      </p:sp>
    </p:spTree>
    <p:extLst>
      <p:ext uri="{BB962C8B-B14F-4D97-AF65-F5344CB8AC3E}">
        <p14:creationId xmlns:p14="http://schemas.microsoft.com/office/powerpoint/2010/main" val="313987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31</a:t>
            </a:fld>
            <a:endParaRPr lang="en-US"/>
          </a:p>
        </p:txBody>
      </p:sp>
    </p:spTree>
    <p:extLst>
      <p:ext uri="{BB962C8B-B14F-4D97-AF65-F5344CB8AC3E}">
        <p14:creationId xmlns:p14="http://schemas.microsoft.com/office/powerpoint/2010/main" val="2119742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Part IV, the</a:t>
            </a:r>
            <a:r>
              <a:rPr lang="en-US" baseline="0" dirty="0" smtClean="0"/>
              <a:t> a</a:t>
            </a:r>
            <a:r>
              <a:rPr lang="en-US" dirty="0" smtClean="0"/>
              <a:t>uditor performs a risk assessment process on the Type A and Type B programs,</a:t>
            </a:r>
            <a:r>
              <a:rPr lang="en-US" baseline="0" dirty="0" smtClean="0"/>
              <a:t> based on specific criteria</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 V is when the auditor has chosen the federal</a:t>
            </a:r>
            <a:r>
              <a:rPr lang="en-US" baseline="0" dirty="0" smtClean="0"/>
              <a:t> programs for audit and begins fieldwork inquiries and testing on the specific controls and compliance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32</a:t>
            </a:fld>
            <a:endParaRPr lang="en-US"/>
          </a:p>
        </p:txBody>
      </p:sp>
    </p:spTree>
    <p:extLst>
      <p:ext uri="{BB962C8B-B14F-4D97-AF65-F5344CB8AC3E}">
        <p14:creationId xmlns:p14="http://schemas.microsoft.com/office/powerpoint/2010/main" val="3702645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b="1" dirty="0" smtClean="0"/>
              <a:t>D</a:t>
            </a:r>
          </a:p>
          <a:p>
            <a:endParaRPr lang="en-US" b="1" dirty="0" smtClean="0"/>
          </a:p>
          <a:p>
            <a:r>
              <a:rPr lang="en-US" b="1" dirty="0" smtClean="0">
                <a:effectLst/>
              </a:rPr>
              <a:t>Correct! </a:t>
            </a:r>
            <a:r>
              <a:rPr lang="en-US" b="0" dirty="0" smtClean="0">
                <a:effectLst/>
                <a:hlinkClick r:id="rId3"/>
              </a:rPr>
              <a:t>Section 200.510</a:t>
            </a:r>
            <a:r>
              <a:rPr lang="en-US" b="0" dirty="0" smtClean="0">
                <a:effectLst/>
              </a:rPr>
              <a:t>, “Financial Statements,” of the Uniform Guidance includes the complete list of information required for the SEFA. </a:t>
            </a:r>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33</a:t>
            </a:fld>
            <a:endParaRPr lang="en-US"/>
          </a:p>
        </p:txBody>
      </p:sp>
    </p:spTree>
    <p:extLst>
      <p:ext uri="{BB962C8B-B14F-4D97-AF65-F5344CB8AC3E}">
        <p14:creationId xmlns:p14="http://schemas.microsoft.com/office/powerpoint/2010/main" val="3748603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t>
            </a:r>
            <a:r>
              <a:rPr lang="en-US" b="1" baseline="0" dirty="0" smtClean="0"/>
              <a:t>B</a:t>
            </a:r>
            <a:endParaRPr lang="en-US" b="0"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Correct! </a:t>
            </a:r>
            <a:r>
              <a:rPr lang="en-US" b="0" dirty="0" smtClean="0">
                <a:effectLst/>
                <a:hlinkClick r:id="rId3"/>
              </a:rPr>
              <a:t>Section 200.510</a:t>
            </a:r>
            <a:r>
              <a:rPr lang="en-US" b="0" dirty="0" smtClean="0">
                <a:effectLst/>
              </a:rPr>
              <a:t>, “Financial Statements,” of the Uniform Guidance includes the complete list of information required for the SEFA,</a:t>
            </a:r>
            <a:r>
              <a:rPr lang="en-US" b="0" baseline="0" dirty="0" smtClean="0">
                <a:effectLst/>
              </a:rPr>
              <a:t> which indicates “include the total amount provided to </a:t>
            </a:r>
            <a:r>
              <a:rPr lang="en-US" b="0" baseline="0" dirty="0" err="1" smtClean="0">
                <a:effectLst/>
              </a:rPr>
              <a:t>subrecipients</a:t>
            </a:r>
            <a:r>
              <a:rPr lang="en-US" b="0" baseline="0" dirty="0" smtClean="0">
                <a:effectLst/>
              </a:rPr>
              <a:t> from each Federal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34</a:t>
            </a:fld>
            <a:endParaRPr lang="en-US"/>
          </a:p>
        </p:txBody>
      </p:sp>
    </p:spTree>
    <p:extLst>
      <p:ext uri="{BB962C8B-B14F-4D97-AF65-F5344CB8AC3E}">
        <p14:creationId xmlns:p14="http://schemas.microsoft.com/office/powerpoint/2010/main" val="893873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t>
            </a:r>
            <a:r>
              <a:rPr lang="en-US" b="1" baseline="0" dirty="0" smtClean="0"/>
              <a:t>D</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Correct! </a:t>
            </a:r>
            <a:r>
              <a:rPr lang="en-US" b="0" dirty="0" smtClean="0">
                <a:effectLst/>
                <a:hlinkClick r:id="rId3"/>
              </a:rPr>
              <a:t>Section 200.510</a:t>
            </a:r>
            <a:r>
              <a:rPr lang="en-US" b="0" dirty="0" smtClean="0">
                <a:effectLst/>
              </a:rPr>
              <a:t>, “Financial Statements,” of the Uniform Guidance includes the complete list of information required for the SEFA and the notes, you are not required to disclose the total amount passed to</a:t>
            </a:r>
            <a:r>
              <a:rPr lang="en-US" b="0" baseline="0" dirty="0" smtClean="0">
                <a:effectLst/>
              </a:rPr>
              <a:t> </a:t>
            </a:r>
            <a:r>
              <a:rPr lang="en-US" b="0" baseline="0" dirty="0" err="1" smtClean="0">
                <a:effectLst/>
              </a:rPr>
              <a:t>subrecipients</a:t>
            </a:r>
            <a:r>
              <a:rPr lang="en-US" b="0" baseline="0" dirty="0" smtClean="0">
                <a:effectLst/>
              </a:rPr>
              <a:t> by entity name</a:t>
            </a:r>
            <a:r>
              <a:rPr lang="en-US" b="0" dirty="0" smtClean="0">
                <a:effectLst/>
              </a:rPr>
              <a:t>.</a:t>
            </a:r>
            <a:r>
              <a:rPr lang="en-US" b="0" baseline="0" dirty="0" smtClean="0">
                <a:effectLst/>
              </a:rPr>
              <a:t>  It does provide an extra level of transparency; however, it is not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35</a:t>
            </a:fld>
            <a:endParaRPr lang="en-US"/>
          </a:p>
        </p:txBody>
      </p:sp>
    </p:spTree>
    <p:extLst>
      <p:ext uri="{BB962C8B-B14F-4D97-AF65-F5344CB8AC3E}">
        <p14:creationId xmlns:p14="http://schemas.microsoft.com/office/powerpoint/2010/main" val="39840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b="1" dirty="0" smtClean="0"/>
              <a:t>D</a:t>
            </a:r>
          </a:p>
          <a:p>
            <a:endParaRPr lang="en-US" b="1" dirty="0" smtClean="0"/>
          </a:p>
          <a:p>
            <a:r>
              <a:rPr lang="en-US" b="1" dirty="0" smtClean="0">
                <a:effectLst/>
              </a:rPr>
              <a:t>Correct! </a:t>
            </a:r>
            <a:r>
              <a:rPr lang="en-US" b="0" dirty="0" smtClean="0">
                <a:effectLst/>
              </a:rPr>
              <a:t>Late submission of the data collection form and reporting package to the Federal Audit Clearinghouse in one or both of the two preceding years would prevent an auditee from being low-risk. </a:t>
            </a:r>
            <a:r>
              <a:rPr lang="en-US" b="0" dirty="0" smtClean="0">
                <a:effectLst/>
                <a:hlinkClick r:id="rId3"/>
              </a:rPr>
              <a:t>Section 200.520</a:t>
            </a:r>
            <a:r>
              <a:rPr lang="en-US" b="0" dirty="0" smtClean="0">
                <a:effectLst/>
              </a:rPr>
              <a:t>, “Criteria for a Low-Risk Auditee,” of the Uniform Guidance lists the conditions that an auditee must meet for each of the preceding two audit periods to qualify as a low-risk auditee. One of those conditions is that single audits were performed on an annual basis and that the data collection form and the reporting package were submitted to the Federal Audit Clearinghouse within the time frame specified in </a:t>
            </a:r>
            <a:r>
              <a:rPr lang="en-US" b="0" dirty="0" smtClean="0">
                <a:effectLst/>
                <a:hlinkClick r:id="rId4"/>
              </a:rPr>
              <a:t>Section 200.512</a:t>
            </a:r>
            <a:r>
              <a:rPr lang="en-US" b="0" dirty="0" smtClean="0">
                <a:effectLst/>
              </a:rPr>
              <a:t>, “Report Submission.” As a reminder, Section 200.512 indicates that the data collection form and reporting package must be submitted within the earlier of 30 calendar days after receipt of the auditor’s report(s) or nine months after the end of the audit period.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14BABD6F-28E9-4CBE-B9DF-DFF86748B51B}" type="slidenum">
              <a:rPr lang="en-US" smtClean="0"/>
              <a:t>36</a:t>
            </a:fld>
            <a:endParaRPr lang="en-US"/>
          </a:p>
        </p:txBody>
      </p:sp>
    </p:spTree>
    <p:extLst>
      <p:ext uri="{BB962C8B-B14F-4D97-AF65-F5344CB8AC3E}">
        <p14:creationId xmlns:p14="http://schemas.microsoft.com/office/powerpoint/2010/main" val="1795841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Answer:</a:t>
            </a:r>
            <a:r>
              <a:rPr lang="en-US" b="0" baseline="0" dirty="0" smtClean="0"/>
              <a:t> </a:t>
            </a:r>
            <a:r>
              <a:rPr lang="en-US" b="1" baseline="0" dirty="0" smtClean="0"/>
              <a:t>A</a:t>
            </a:r>
          </a:p>
          <a:p>
            <a:endParaRPr lang="en-US" b="1" baseline="0" dirty="0" smtClean="0"/>
          </a:p>
          <a:p>
            <a:r>
              <a:rPr lang="en-US" b="1" baseline="0" dirty="0" smtClean="0"/>
              <a:t>Correct!</a:t>
            </a:r>
            <a:r>
              <a:rPr lang="en-US" b="0" baseline="0" dirty="0" smtClean="0"/>
              <a:t> The amount should be $25 million or less, not $20 million or less.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4BABD6F-28E9-4CBE-B9DF-DFF86748B51B}" type="slidenum">
              <a:rPr lang="en-US" smtClean="0"/>
              <a:t>37</a:t>
            </a:fld>
            <a:endParaRPr lang="en-US"/>
          </a:p>
        </p:txBody>
      </p:sp>
    </p:spTree>
    <p:extLst>
      <p:ext uri="{BB962C8B-B14F-4D97-AF65-F5344CB8AC3E}">
        <p14:creationId xmlns:p14="http://schemas.microsoft.com/office/powerpoint/2010/main" val="4267553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38</a:t>
            </a:fld>
            <a:endParaRPr lang="en-US"/>
          </a:p>
        </p:txBody>
      </p:sp>
    </p:spTree>
    <p:extLst>
      <p:ext uri="{BB962C8B-B14F-4D97-AF65-F5344CB8AC3E}">
        <p14:creationId xmlns:p14="http://schemas.microsoft.com/office/powerpoint/2010/main" val="2601666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39</a:t>
            </a:fld>
            <a:endParaRPr lang="en-US"/>
          </a:p>
        </p:txBody>
      </p:sp>
    </p:spTree>
    <p:extLst>
      <p:ext uri="{BB962C8B-B14F-4D97-AF65-F5344CB8AC3E}">
        <p14:creationId xmlns:p14="http://schemas.microsoft.com/office/powerpoint/2010/main" val="6087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4</a:t>
            </a:fld>
            <a:endParaRPr lang="en-US"/>
          </a:p>
        </p:txBody>
      </p:sp>
    </p:spTree>
    <p:extLst>
      <p:ext uri="{BB962C8B-B14F-4D97-AF65-F5344CB8AC3E}">
        <p14:creationId xmlns:p14="http://schemas.microsoft.com/office/powerpoint/2010/main" val="325492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BD6F-28E9-4CBE-B9DF-DFF86748B51B}" type="slidenum">
              <a:rPr lang="en-US" smtClean="0"/>
              <a:t>5</a:t>
            </a:fld>
            <a:endParaRPr lang="en-US"/>
          </a:p>
        </p:txBody>
      </p:sp>
    </p:spTree>
    <p:extLst>
      <p:ext uri="{BB962C8B-B14F-4D97-AF65-F5344CB8AC3E}">
        <p14:creationId xmlns:p14="http://schemas.microsoft.com/office/powerpoint/2010/main" val="72195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4BABD6F-28E9-4CBE-B9DF-DFF86748B51B}" type="slidenum">
              <a:rPr lang="en-US" smtClean="0"/>
              <a:t>6</a:t>
            </a:fld>
            <a:endParaRPr lang="en-US"/>
          </a:p>
        </p:txBody>
      </p:sp>
    </p:spTree>
    <p:extLst>
      <p:ext uri="{BB962C8B-B14F-4D97-AF65-F5344CB8AC3E}">
        <p14:creationId xmlns:p14="http://schemas.microsoft.com/office/powerpoint/2010/main" val="404410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4BABD6F-28E9-4CBE-B9DF-DFF86748B51B}" type="slidenum">
              <a:rPr lang="en-US" smtClean="0"/>
              <a:t>7</a:t>
            </a:fld>
            <a:endParaRPr lang="en-US"/>
          </a:p>
        </p:txBody>
      </p:sp>
    </p:spTree>
    <p:extLst>
      <p:ext uri="{BB962C8B-B14F-4D97-AF65-F5344CB8AC3E}">
        <p14:creationId xmlns:p14="http://schemas.microsoft.com/office/powerpoint/2010/main" val="281036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1.</a:t>
            </a:r>
            <a:r>
              <a:rPr lang="en-US" baseline="0" dirty="0" smtClean="0"/>
              <a:t> </a:t>
            </a:r>
            <a:r>
              <a:rPr lang="en-US" dirty="0" smtClean="0"/>
              <a:t>Promote sound financial management, including effective internal controls, with respect to federal awards administered by nonfederal entities.</a:t>
            </a:r>
          </a:p>
          <a:p>
            <a:pPr lvl="1"/>
            <a:r>
              <a:rPr lang="en-US" dirty="0" smtClean="0"/>
              <a:t>2. Establish uniformed requirements for audits of federal awards administered by nonfederal entities.</a:t>
            </a:r>
          </a:p>
          <a:p>
            <a:pPr lvl="1"/>
            <a:r>
              <a:rPr lang="en-US" dirty="0" smtClean="0"/>
              <a:t>3. Promote the efficient and effective use of audit resources.</a:t>
            </a:r>
          </a:p>
          <a:p>
            <a:pPr lvl="1"/>
            <a:r>
              <a:rPr lang="en-US" dirty="0" smtClean="0"/>
              <a:t>4. Reduce burden on state and local government Indian tribes and nonprofit organizations.</a:t>
            </a:r>
          </a:p>
          <a:p>
            <a:pPr lvl="1"/>
            <a:r>
              <a:rPr lang="en-US" dirty="0" smtClean="0"/>
              <a:t>5. Ensure that federal department and agencies, to the maximum extent practicable, rely upon and use audit work done under the single audit requirements.</a:t>
            </a:r>
          </a:p>
        </p:txBody>
      </p:sp>
      <p:sp>
        <p:nvSpPr>
          <p:cNvPr id="4" name="Slide Number Placeholder 3"/>
          <p:cNvSpPr>
            <a:spLocks noGrp="1"/>
          </p:cNvSpPr>
          <p:nvPr>
            <p:ph type="sldNum" sz="quarter" idx="10"/>
          </p:nvPr>
        </p:nvSpPr>
        <p:spPr/>
        <p:txBody>
          <a:bodyPr/>
          <a:lstStyle/>
          <a:p>
            <a:fld id="{14BABD6F-28E9-4CBE-B9DF-DFF86748B51B}" type="slidenum">
              <a:rPr lang="en-US" smtClean="0"/>
              <a:t>8</a:t>
            </a:fld>
            <a:endParaRPr lang="en-US"/>
          </a:p>
        </p:txBody>
      </p:sp>
    </p:spTree>
    <p:extLst>
      <p:ext uri="{BB962C8B-B14F-4D97-AF65-F5344CB8AC3E}">
        <p14:creationId xmlns:p14="http://schemas.microsoft.com/office/powerpoint/2010/main" val="241524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BABD6F-28E9-4CBE-B9DF-DFF86748B51B}" type="slidenum">
              <a:rPr lang="en-US" smtClean="0"/>
              <a:t>9</a:t>
            </a:fld>
            <a:endParaRPr lang="en-US"/>
          </a:p>
        </p:txBody>
      </p:sp>
    </p:spTree>
    <p:extLst>
      <p:ext uri="{BB962C8B-B14F-4D97-AF65-F5344CB8AC3E}">
        <p14:creationId xmlns:p14="http://schemas.microsoft.com/office/powerpoint/2010/main" val="3006438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7" name="Picture 6"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0" y="3729160"/>
            <a:ext cx="9153235" cy="3120778"/>
          </a:xfrm>
          <a:prstGeom prst="rect">
            <a:avLst/>
          </a:prstGeom>
        </p:spPr>
      </p:pic>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2" name="TextBox 1"/>
          <p:cNvSpPr txBox="1"/>
          <p:nvPr/>
        </p:nvSpPr>
        <p:spPr>
          <a:xfrm>
            <a:off x="101600" y="4800600"/>
            <a:ext cx="8128000" cy="568104"/>
          </a:xfrm>
          <a:prstGeom prst="rect">
            <a:avLst/>
          </a:prstGeom>
          <a:noFill/>
        </p:spPr>
        <p:txBody>
          <a:bodyPr wrap="square" rtlCol="0">
            <a:spAutoFit/>
          </a:bodyPr>
          <a:lstStyle/>
          <a:p>
            <a:pPr algn="r">
              <a:lnSpc>
                <a:spcPts val="3600"/>
              </a:lnSpc>
            </a:pPr>
            <a:r>
              <a:rPr lang="en-US" sz="3200" dirty="0" smtClean="0">
                <a:solidFill>
                  <a:srgbClr val="FFFFFF"/>
                </a:solidFill>
                <a:latin typeface="Segoe UI Semibold" panose="020B0702040204020203" pitchFamily="34" charset="0"/>
                <a:cs typeface="Avenir LT Std 65 Medium"/>
              </a:rPr>
              <a:t>experience.</a:t>
            </a:r>
          </a:p>
        </p:txBody>
      </p:sp>
      <p:sp>
        <p:nvSpPr>
          <p:cNvPr id="5" name="Title 4"/>
          <p:cNvSpPr>
            <a:spLocks noGrp="1"/>
          </p:cNvSpPr>
          <p:nvPr>
            <p:ph type="title" hasCustomPrompt="1"/>
          </p:nvPr>
        </p:nvSpPr>
        <p:spPr>
          <a:xfrm>
            <a:off x="812800" y="685800"/>
            <a:ext cx="10972800" cy="1143000"/>
          </a:xfrm>
        </p:spPr>
        <p:txBody>
          <a:bodyPr/>
          <a:lstStyle>
            <a:lvl1pPr algn="r">
              <a:lnSpc>
                <a:spcPct val="100000"/>
              </a:lnSpc>
              <a:defRPr>
                <a:solidFill>
                  <a:srgbClr val="0570B8"/>
                </a:solidFill>
                <a:latin typeface="+mj-lt"/>
              </a:defRPr>
            </a:lvl1pPr>
          </a:lstStyle>
          <a:p>
            <a:r>
              <a:rPr lang="en-US" dirty="0" smtClean="0"/>
              <a:t>Click to add title</a:t>
            </a:r>
            <a:endParaRPr lang="en-US" dirty="0"/>
          </a:p>
        </p:txBody>
      </p:sp>
      <p:sp>
        <p:nvSpPr>
          <p:cNvPr id="8" name="Text Placeholder 7"/>
          <p:cNvSpPr>
            <a:spLocks noGrp="1"/>
          </p:cNvSpPr>
          <p:nvPr>
            <p:ph type="body" sz="quarter" idx="14" hasCustomPrompt="1"/>
          </p:nvPr>
        </p:nvSpPr>
        <p:spPr>
          <a:xfrm>
            <a:off x="3695699" y="4114800"/>
            <a:ext cx="8089900" cy="1981200"/>
          </a:xfrm>
        </p:spPr>
        <p:txBody>
          <a:bodyPr>
            <a:normAutofit/>
          </a:bodyPr>
          <a:lstStyle>
            <a:lvl1pPr marL="0" indent="0" algn="r">
              <a:buNone/>
              <a:defRPr sz="1800">
                <a:solidFill>
                  <a:schemeClr val="accent5"/>
                </a:solidFill>
              </a:defRPr>
            </a:lvl1pPr>
          </a:lstStyle>
          <a:p>
            <a:pPr lvl="0"/>
            <a:r>
              <a:rPr lang="en-US" dirty="0" smtClean="0"/>
              <a:t>Click to add copy</a:t>
            </a:r>
          </a:p>
        </p:txBody>
      </p:sp>
      <p:pic>
        <p:nvPicPr>
          <p:cNvPr id="14" name="Picture 13"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7964680" y="2427345"/>
            <a:ext cx="2126346" cy="896370"/>
          </a:xfrm>
          <a:prstGeom prst="rect">
            <a:avLst/>
          </a:prstGeom>
        </p:spPr>
      </p:pic>
      <p:sp>
        <p:nvSpPr>
          <p:cNvPr id="15" name="Rectangle 14"/>
          <p:cNvSpPr/>
          <p:nvPr/>
        </p:nvSpPr>
        <p:spPr>
          <a:xfrm>
            <a:off x="9614020" y="2656396"/>
            <a:ext cx="2171580" cy="523220"/>
          </a:xfrm>
          <a:prstGeom prst="rect">
            <a:avLst/>
          </a:prstGeom>
        </p:spPr>
        <p:txBody>
          <a:bodyPr wrap="square">
            <a:spAutoFit/>
          </a:bodyPr>
          <a:lstStyle/>
          <a:p>
            <a:pPr lvl="1"/>
            <a:r>
              <a:rPr lang="en-US" sz="2800" dirty="0" smtClean="0">
                <a:solidFill>
                  <a:schemeClr val="bg1"/>
                </a:solidFill>
                <a:effectLst/>
                <a:latin typeface="Segoe UI" panose="020B0502040204020203" pitchFamily="34" charset="0"/>
                <a:ea typeface="Segoe UI" panose="020B0502040204020203" pitchFamily="34" charset="0"/>
                <a:cs typeface="Segoe UI" panose="020B0502040204020203" pitchFamily="34" charset="0"/>
              </a:rPr>
              <a:t>expertise.</a:t>
            </a:r>
            <a:endParaRPr lang="en-US" sz="28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0" y="6451684"/>
            <a:ext cx="12192000" cy="261610"/>
          </a:xfrm>
          <a:prstGeom prst="rect">
            <a:avLst/>
          </a:prstGeom>
        </p:spPr>
        <p:txBody>
          <a:bodyPr wrap="square">
            <a:spAutoFit/>
          </a:bodyPr>
          <a:lstStyle/>
          <a:p>
            <a:pPr algn="ctr"/>
            <a:r>
              <a:rPr lang="en-US" sz="1100" dirty="0" smtClean="0">
                <a:solidFill>
                  <a:schemeClr val="accent5"/>
                </a:solidFill>
              </a:rPr>
              <a:t>The </a:t>
            </a:r>
            <a:r>
              <a:rPr lang="en-US" sz="1100" dirty="0">
                <a:solidFill>
                  <a:schemeClr val="accent5"/>
                </a:solidFill>
              </a:rPr>
              <a:t>information provided herein is for informational purposes only and should not be construed as financial, investment, tax, accounting or legal advice.</a:t>
            </a:r>
          </a:p>
        </p:txBody>
      </p:sp>
    </p:spTree>
    <p:extLst>
      <p:ext uri="{BB962C8B-B14F-4D97-AF65-F5344CB8AC3E}">
        <p14:creationId xmlns:p14="http://schemas.microsoft.com/office/powerpoint/2010/main" val="31364341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0" y="457200"/>
            <a:ext cx="12192000" cy="880532"/>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  </a:t>
            </a:r>
            <a:endParaRPr lang="en-US" sz="1800" dirty="0"/>
          </a:p>
        </p:txBody>
      </p:sp>
      <p:sp>
        <p:nvSpPr>
          <p:cNvPr id="13" name="Content Placeholder 2"/>
          <p:cNvSpPr>
            <a:spLocks noGrp="1"/>
          </p:cNvSpPr>
          <p:nvPr>
            <p:ph idx="1"/>
          </p:nvPr>
        </p:nvSpPr>
        <p:spPr>
          <a:xfrm>
            <a:off x="1016000" y="2438401"/>
            <a:ext cx="10575565" cy="3805441"/>
          </a:xfrm>
          <a:prstGeom prst="rect">
            <a:avLst/>
          </a:prstGeom>
        </p:spPr>
        <p:txBody>
          <a:bodyPr/>
          <a:lstStyle>
            <a:lvl1pPr marL="342900" indent="-342900">
              <a:lnSpc>
                <a:spcPct val="110000"/>
              </a:lnSpc>
              <a:spcBef>
                <a:spcPts val="0"/>
              </a:spcBef>
              <a:spcAft>
                <a:spcPts val="600"/>
              </a:spcAft>
              <a:buFont typeface="Arial"/>
              <a:buChar char="•"/>
              <a:defRPr sz="2400" b="0" i="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2pPr>
            <a:lvl3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3pPr>
            <a:lvl4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866342" y="752912"/>
            <a:ext cx="1461293" cy="547985"/>
          </a:xfrm>
          <a:prstGeom prst="rect">
            <a:avLst/>
          </a:prstGeom>
        </p:spPr>
      </p:pic>
      <p:sp>
        <p:nvSpPr>
          <p:cNvPr id="7" name="Rectangle 6"/>
          <p:cNvSpPr/>
          <p:nvPr/>
        </p:nvSpPr>
        <p:spPr>
          <a:xfrm>
            <a:off x="2235200" y="859104"/>
            <a:ext cx="9254765" cy="338554"/>
          </a:xfrm>
          <a:prstGeom prst="rect">
            <a:avLst/>
          </a:prstGeom>
        </p:spPr>
        <p:txBody>
          <a:bodyPr wrap="square">
            <a:spAutoFit/>
          </a:bodyPr>
          <a:lstStyle/>
          <a:p>
            <a:r>
              <a:rPr lang="en-US" sz="1600" dirty="0" smtClean="0">
                <a:solidFill>
                  <a:schemeClr val="bg1"/>
                </a:solidFill>
                <a:latin typeface="Segoe UI Semibold" panose="020B0702040204020203" pitchFamily="34" charset="0"/>
              </a:rPr>
              <a:t>expertise.</a:t>
            </a:r>
            <a:endParaRPr lang="en-US" sz="1600" dirty="0">
              <a:solidFill>
                <a:schemeClr val="bg1"/>
              </a:solidFill>
              <a:latin typeface="Segoe UI Semibold" panose="020B0702040204020203" pitchFamily="34" charset="0"/>
            </a:endParaRPr>
          </a:p>
        </p:txBody>
      </p:sp>
      <p:sp>
        <p:nvSpPr>
          <p:cNvPr id="8" name="Title 1"/>
          <p:cNvSpPr>
            <a:spLocks noGrp="1"/>
          </p:cNvSpPr>
          <p:nvPr>
            <p:ph type="title"/>
          </p:nvPr>
        </p:nvSpPr>
        <p:spPr>
          <a:xfrm>
            <a:off x="1016000" y="1600200"/>
            <a:ext cx="10566400" cy="796092"/>
          </a:xfrm>
        </p:spPr>
        <p:txBody>
          <a:bodyPr>
            <a:normAutofit/>
          </a:bodyPr>
          <a:lstStyle>
            <a:lvl1pPr algn="l">
              <a:defRPr lang="en-US" sz="2800" b="0" i="0" kern="1200" dirty="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marL="0" lvl="0" indent="0" algn="l" defTabSz="457200" rtl="0" eaLnBrk="1" latinLnBrk="0" hangingPunct="1">
              <a:lnSpc>
                <a:spcPct val="110000"/>
              </a:lnSpc>
              <a:spcBef>
                <a:spcPts val="0"/>
              </a:spcBef>
              <a:spcAft>
                <a:spcPts val="600"/>
              </a:spcAft>
              <a:buFont typeface="Arial"/>
              <a:buNone/>
            </a:pPr>
            <a:r>
              <a:rPr lang="en-US" smtClean="0"/>
              <a:t>Click to edit Master title style</a:t>
            </a:r>
            <a:endParaRPr lang="en-US" dirty="0"/>
          </a:p>
        </p:txBody>
      </p:sp>
    </p:spTree>
    <p:extLst>
      <p:ext uri="{BB962C8B-B14F-4D97-AF65-F5344CB8AC3E}">
        <p14:creationId xmlns:p14="http://schemas.microsoft.com/office/powerpoint/2010/main" val="20434302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2336800" y="1936595"/>
            <a:ext cx="9347200" cy="1815694"/>
          </a:xfrm>
          <a:prstGeom prst="rect">
            <a:avLst/>
          </a:prstGeom>
        </p:spPr>
        <p:txBody>
          <a:bodyPr>
            <a:normAutofit/>
          </a:bodyPr>
          <a:lstStyle>
            <a:lvl1pPr algn="l">
              <a:lnSpc>
                <a:spcPts val="3800"/>
              </a:lnSpc>
              <a:defRPr sz="3600" b="0" i="0" spc="-6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a:t>
            </a:r>
            <a:endParaRPr lang="en-US" dirty="0"/>
          </a:p>
        </p:txBody>
      </p:sp>
      <p:pic>
        <p:nvPicPr>
          <p:cNvPr id="16" name="Picture 15"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448334" y="2506185"/>
            <a:ext cx="1804045" cy="676517"/>
          </a:xfrm>
          <a:prstGeom prst="rect">
            <a:avLst/>
          </a:prstGeom>
        </p:spPr>
      </p:pic>
      <p:sp>
        <p:nvSpPr>
          <p:cNvPr id="4" name="Content Placeholder 3"/>
          <p:cNvSpPr>
            <a:spLocks noGrp="1"/>
          </p:cNvSpPr>
          <p:nvPr>
            <p:ph sz="quarter" idx="10" hasCustomPrompt="1"/>
          </p:nvPr>
        </p:nvSpPr>
        <p:spPr>
          <a:xfrm>
            <a:off x="2336800" y="4191000"/>
            <a:ext cx="9347200" cy="2286000"/>
          </a:xfrm>
          <a:prstGeom prst="rect">
            <a:avLst/>
          </a:prstGeom>
        </p:spPr>
        <p:txBody>
          <a:bodyPr>
            <a:normAutofit/>
          </a:bodyPr>
          <a:lstStyle>
            <a:lvl2pPr marL="0" indent="0" algn="r">
              <a:buFont typeface="Arial" panose="020B0604020202020204" pitchFamily="34" charset="0"/>
              <a:buNone/>
              <a:defRPr sz="2000" baseline="0">
                <a:solidFill>
                  <a:schemeClr val="accent5"/>
                </a:solidFill>
                <a:latin typeface="+mj-lt"/>
              </a:defRPr>
            </a:lvl2pPr>
          </a:lstStyle>
          <a:p>
            <a:pPr lvl="1"/>
            <a:r>
              <a:rPr lang="en-US" dirty="0" smtClean="0"/>
              <a:t>Click to add text</a:t>
            </a:r>
          </a:p>
        </p:txBody>
      </p:sp>
    </p:spTree>
    <p:extLst>
      <p:ext uri="{BB962C8B-B14F-4D97-AF65-F5344CB8AC3E}">
        <p14:creationId xmlns:p14="http://schemas.microsoft.com/office/powerpoint/2010/main" val="34466511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10" name="Rectangle 9"/>
          <p:cNvSpPr/>
          <p:nvPr/>
        </p:nvSpPr>
        <p:spPr>
          <a:xfrm>
            <a:off x="0" y="457200"/>
            <a:ext cx="12192000" cy="880532"/>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  </a:t>
            </a:r>
            <a:endParaRPr lang="en-US" sz="1800" dirty="0"/>
          </a:p>
        </p:txBody>
      </p:sp>
      <p:sp>
        <p:nvSpPr>
          <p:cNvPr id="3" name="Picture Placeholder 2"/>
          <p:cNvSpPr>
            <a:spLocks noGrp="1"/>
          </p:cNvSpPr>
          <p:nvPr>
            <p:ph type="pic" sz="quarter" idx="10"/>
          </p:nvPr>
        </p:nvSpPr>
        <p:spPr>
          <a:xfrm>
            <a:off x="1219200" y="1905000"/>
            <a:ext cx="1377696" cy="1371600"/>
          </a:xfrm>
          <a:prstGeom prst="rect">
            <a:avLst/>
          </a:prstGeom>
          <a:ln>
            <a:noFill/>
          </a:ln>
        </p:spPr>
        <p:txBody>
          <a:bodyPr>
            <a:normAutofit/>
          </a:bodyPr>
          <a:lstStyle>
            <a:lvl1pPr marL="0" indent="0">
              <a:buNone/>
              <a:defRPr sz="1200"/>
            </a:lvl1pPr>
          </a:lstStyle>
          <a:p>
            <a:r>
              <a:rPr lang="en-US" smtClean="0"/>
              <a:t>Click icon to add picture</a:t>
            </a:r>
            <a:endParaRPr lang="en-US" dirty="0"/>
          </a:p>
        </p:txBody>
      </p:sp>
      <p:sp>
        <p:nvSpPr>
          <p:cNvPr id="12" name="Picture Placeholder 2"/>
          <p:cNvSpPr>
            <a:spLocks noGrp="1"/>
          </p:cNvSpPr>
          <p:nvPr>
            <p:ph type="pic" sz="quarter" idx="11"/>
          </p:nvPr>
        </p:nvSpPr>
        <p:spPr>
          <a:xfrm>
            <a:off x="1219200" y="3733800"/>
            <a:ext cx="1377696" cy="1371600"/>
          </a:xfrm>
          <a:prstGeom prst="rect">
            <a:avLst/>
          </a:prstGeom>
          <a:ln>
            <a:noFill/>
          </a:ln>
        </p:spPr>
        <p:txBody>
          <a:bodyPr>
            <a:normAutofit/>
          </a:bodyPr>
          <a:lstStyle>
            <a:lvl1pPr marL="0" indent="0">
              <a:buNone/>
              <a:defRPr sz="1200"/>
            </a:lvl1pPr>
          </a:lstStyle>
          <a:p>
            <a:r>
              <a:rPr lang="en-US" smtClean="0"/>
              <a:t>Click icon to add picture</a:t>
            </a:r>
            <a:endParaRPr lang="en-US" dirty="0"/>
          </a:p>
        </p:txBody>
      </p:sp>
      <p:sp>
        <p:nvSpPr>
          <p:cNvPr id="5" name="Text Placeholder 4"/>
          <p:cNvSpPr>
            <a:spLocks noGrp="1"/>
          </p:cNvSpPr>
          <p:nvPr>
            <p:ph type="body" sz="quarter" idx="12"/>
          </p:nvPr>
        </p:nvSpPr>
        <p:spPr>
          <a:xfrm>
            <a:off x="2844800" y="2590800"/>
            <a:ext cx="4876800" cy="685800"/>
          </a:xfrm>
          <a:prstGeom prst="rect">
            <a:avLst/>
          </a:prstGeo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4" name="Text Placeholder 13"/>
          <p:cNvSpPr>
            <a:spLocks noGrp="1"/>
          </p:cNvSpPr>
          <p:nvPr>
            <p:ph type="body" sz="quarter" idx="14"/>
          </p:nvPr>
        </p:nvSpPr>
        <p:spPr>
          <a:xfrm>
            <a:off x="2844800" y="1905000"/>
            <a:ext cx="4876800" cy="609600"/>
          </a:xfrm>
          <a:prstGeom prst="rect">
            <a:avLst/>
          </a:prstGeo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5" name="Text Placeholder 4"/>
          <p:cNvSpPr>
            <a:spLocks noGrp="1"/>
          </p:cNvSpPr>
          <p:nvPr>
            <p:ph type="body" sz="quarter" idx="15"/>
          </p:nvPr>
        </p:nvSpPr>
        <p:spPr>
          <a:xfrm>
            <a:off x="2844800" y="4419600"/>
            <a:ext cx="4876800" cy="685800"/>
          </a:xfrm>
          <a:prstGeom prst="rect">
            <a:avLst/>
          </a:prstGeo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6" name="Text Placeholder 13"/>
          <p:cNvSpPr>
            <a:spLocks noGrp="1"/>
          </p:cNvSpPr>
          <p:nvPr>
            <p:ph type="body" sz="quarter" idx="16"/>
          </p:nvPr>
        </p:nvSpPr>
        <p:spPr>
          <a:xfrm>
            <a:off x="2844800" y="3733800"/>
            <a:ext cx="4876800" cy="609600"/>
          </a:xfrm>
          <a:prstGeom prst="rect">
            <a:avLst/>
          </a:prstGeo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pic>
        <p:nvPicPr>
          <p:cNvPr id="13" name="Picture 12"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866342" y="752912"/>
            <a:ext cx="1461293" cy="547985"/>
          </a:xfrm>
          <a:prstGeom prst="rect">
            <a:avLst/>
          </a:prstGeom>
        </p:spPr>
      </p:pic>
      <p:sp>
        <p:nvSpPr>
          <p:cNvPr id="17" name="Rectangle 16"/>
          <p:cNvSpPr/>
          <p:nvPr/>
        </p:nvSpPr>
        <p:spPr>
          <a:xfrm>
            <a:off x="2235200" y="859104"/>
            <a:ext cx="9254765" cy="338554"/>
          </a:xfrm>
          <a:prstGeom prst="rect">
            <a:avLst/>
          </a:prstGeom>
        </p:spPr>
        <p:txBody>
          <a:bodyPr wrap="square">
            <a:spAutoFit/>
          </a:bodyPr>
          <a:lstStyle/>
          <a:p>
            <a:r>
              <a:rPr lang="en-US" sz="1600" dirty="0" smtClean="0">
                <a:solidFill>
                  <a:schemeClr val="bg1"/>
                </a:solidFill>
                <a:latin typeface="Segoe UI Semibold" panose="020B0702040204020203" pitchFamily="34" charset="0"/>
              </a:rPr>
              <a:t>expertise.</a:t>
            </a:r>
            <a:endParaRPr lang="en-US" sz="1600" dirty="0">
              <a:solidFill>
                <a:schemeClr val="bg1"/>
              </a:solidFill>
              <a:latin typeface="Segoe UI Semibold" panose="020B0702040204020203" pitchFamily="34" charset="0"/>
            </a:endParaRPr>
          </a:p>
        </p:txBody>
      </p:sp>
    </p:spTree>
    <p:extLst>
      <p:ext uri="{BB962C8B-B14F-4D97-AF65-F5344CB8AC3E}">
        <p14:creationId xmlns:p14="http://schemas.microsoft.com/office/powerpoint/2010/main" val="2827167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or Pictur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219200" y="609600"/>
            <a:ext cx="9448800" cy="533400"/>
          </a:xfrm>
          <a:prstGeom prst="rect">
            <a:avLst/>
          </a:prstGeom>
        </p:spPr>
        <p:txBody>
          <a:bodyPr>
            <a:noAutofit/>
          </a:bodyPr>
          <a:lstStyle>
            <a:lvl1pPr marL="0" indent="0">
              <a:buNone/>
              <a:defRPr sz="2400" baseline="0">
                <a:solidFill>
                  <a:srgbClr val="0093D0"/>
                </a:solidFill>
                <a:latin typeface="+mj-lt"/>
              </a:defRPr>
            </a:lvl1pPr>
          </a:lstStyle>
          <a:p>
            <a:pPr lvl="0"/>
            <a:r>
              <a:rPr lang="en-US" dirty="0" smtClean="0"/>
              <a:t>Chart Title</a:t>
            </a:r>
            <a:endParaRPr lang="en-US" dirty="0"/>
          </a:p>
        </p:txBody>
      </p:sp>
      <p:pic>
        <p:nvPicPr>
          <p:cNvPr id="4" name="Picture 3"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944" y="6313109"/>
            <a:ext cx="1371600" cy="199598"/>
          </a:xfrm>
          <a:prstGeom prst="rect">
            <a:avLst/>
          </a:prstGeom>
        </p:spPr>
      </p:pic>
      <p:sp>
        <p:nvSpPr>
          <p:cNvPr id="6" name="Picture Placeholder 5"/>
          <p:cNvSpPr>
            <a:spLocks noGrp="1"/>
          </p:cNvSpPr>
          <p:nvPr>
            <p:ph type="pic" sz="quarter" idx="12"/>
          </p:nvPr>
        </p:nvSpPr>
        <p:spPr>
          <a:xfrm>
            <a:off x="1219200" y="1219200"/>
            <a:ext cx="9448800" cy="4876800"/>
          </a:xfrm>
          <a:prstGeom prst="rect">
            <a:avLst/>
          </a:prstGeo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734204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descr="REDW_logo_notag_rgb.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687050" y="6313109"/>
            <a:ext cx="1040493" cy="192466"/>
          </a:xfrm>
          <a:prstGeom prst="rect">
            <a:avLst/>
          </a:prstGeom>
        </p:spPr>
      </p:pic>
      <p:sp>
        <p:nvSpPr>
          <p:cNvPr id="4" name="Content Placeholder 4"/>
          <p:cNvSpPr>
            <a:spLocks noGrp="1"/>
          </p:cNvSpPr>
          <p:nvPr>
            <p:ph sz="quarter" idx="10"/>
          </p:nvPr>
        </p:nvSpPr>
        <p:spPr>
          <a:xfrm>
            <a:off x="1219200" y="838200"/>
            <a:ext cx="10363200" cy="5105400"/>
          </a:xfrm>
          <a:prstGeom prst="rect">
            <a:avLst/>
          </a:prstGeom>
        </p:spPr>
        <p:txBody>
          <a:bodyPr/>
          <a:lstStyle>
            <a:lvl1pPr marL="0" indent="0">
              <a:buNone/>
              <a:defRPr>
                <a:solidFill>
                  <a:srgbClr val="0093D0"/>
                </a:solidFill>
              </a:defRPr>
            </a:lvl1pPr>
          </a:lstStyle>
          <a:p>
            <a:pPr lvl="0"/>
            <a:r>
              <a:rPr lang="en-US" smtClean="0"/>
              <a:t>Edit Master text styles</a:t>
            </a:r>
          </a:p>
        </p:txBody>
      </p:sp>
      <p:sp>
        <p:nvSpPr>
          <p:cNvPr id="5" name="Slide Number Placeholder 5"/>
          <p:cNvSpPr>
            <a:spLocks noGrp="1"/>
          </p:cNvSpPr>
          <p:nvPr>
            <p:ph type="sldNum" sz="quarter" idx="4"/>
          </p:nvPr>
        </p:nvSpPr>
        <p:spPr>
          <a:xfrm>
            <a:off x="8737600" y="594360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FDD18-B19C-40C5-870F-23679391C9AA}" type="slidenum">
              <a:rPr lang="en-US" smtClean="0"/>
              <a:t>‹#›</a:t>
            </a:fld>
            <a:endParaRPr lang="en-US"/>
          </a:p>
        </p:txBody>
      </p:sp>
    </p:spTree>
    <p:extLst>
      <p:ext uri="{BB962C8B-B14F-4D97-AF65-F5344CB8AC3E}">
        <p14:creationId xmlns:p14="http://schemas.microsoft.com/office/powerpoint/2010/main" val="38566844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out REDW">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70668"/>
            <a:ext cx="12192000" cy="1850571"/>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399954" y="2969419"/>
            <a:ext cx="1804045" cy="676517"/>
          </a:xfrm>
          <a:prstGeom prst="rect">
            <a:avLst/>
          </a:prstGeom>
        </p:spPr>
      </p:pic>
      <p:sp>
        <p:nvSpPr>
          <p:cNvPr id="5" name="Text Placeholder 4"/>
          <p:cNvSpPr>
            <a:spLocks noGrp="1"/>
          </p:cNvSpPr>
          <p:nvPr>
            <p:ph type="body" sz="quarter" idx="11" hasCustomPrompt="1"/>
          </p:nvPr>
        </p:nvSpPr>
        <p:spPr>
          <a:xfrm>
            <a:off x="2386793" y="2370668"/>
            <a:ext cx="9369779" cy="1850571"/>
          </a:xfrm>
        </p:spPr>
        <p:txBody>
          <a:bodyPr anchor="ctr" anchorCtr="0">
            <a:noAutofit/>
          </a:bodyPr>
          <a:lstStyle>
            <a:lvl1pPr marL="0" indent="0">
              <a:lnSpc>
                <a:spcPts val="2200"/>
              </a:lnSpc>
              <a:spcBef>
                <a:spcPts val="0"/>
              </a:spcBef>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SAMPLE PLACEHOLDER COPY ONLY – CLICK TO INSERT COPY</a:t>
            </a:r>
            <a:br>
              <a:rPr lang="en-US" dirty="0" smtClean="0"/>
            </a:br>
            <a:r>
              <a:rPr lang="en-US" dirty="0" smtClean="0"/>
              <a:t>From our Albuquerque headquarters and Phoenix office, we serve the tax, business and financial consulting needs of a wide range of clients, including publicly and privately held businesses, tribes and tribal enterprises, local and state government agencies, nonprofit organizations, healthcare and financial institutions, and individuals both regionally and nationally.</a:t>
            </a:r>
          </a:p>
        </p:txBody>
      </p:sp>
    </p:spTree>
    <p:extLst>
      <p:ext uri="{BB962C8B-B14F-4D97-AF65-F5344CB8AC3E}">
        <p14:creationId xmlns:p14="http://schemas.microsoft.com/office/powerpoint/2010/main" val="41410086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7" name="Picture 6"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0" y="3729160"/>
            <a:ext cx="9153235" cy="3120778"/>
          </a:xfrm>
          <a:prstGeom prst="rect">
            <a:avLst/>
          </a:prstGeom>
        </p:spPr>
      </p:pic>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Title 4"/>
          <p:cNvSpPr>
            <a:spLocks noGrp="1"/>
          </p:cNvSpPr>
          <p:nvPr>
            <p:ph type="title" hasCustomPrompt="1"/>
          </p:nvPr>
        </p:nvSpPr>
        <p:spPr>
          <a:xfrm>
            <a:off x="812800" y="685800"/>
            <a:ext cx="10972800" cy="1143000"/>
          </a:xfrm>
        </p:spPr>
        <p:txBody>
          <a:bodyPr/>
          <a:lstStyle>
            <a:lvl1pPr algn="r">
              <a:lnSpc>
                <a:spcPct val="100000"/>
              </a:lnSpc>
              <a:defRPr>
                <a:solidFill>
                  <a:srgbClr val="0570B8"/>
                </a:solidFill>
                <a:latin typeface="+mj-lt"/>
              </a:defRPr>
            </a:lvl1pPr>
          </a:lstStyle>
          <a:p>
            <a:r>
              <a:rPr lang="en-US" dirty="0" smtClean="0"/>
              <a:t>Click to add title</a:t>
            </a:r>
            <a:endParaRPr lang="en-US" dirty="0"/>
          </a:p>
        </p:txBody>
      </p:sp>
      <p:sp>
        <p:nvSpPr>
          <p:cNvPr id="8" name="Text Placeholder 7"/>
          <p:cNvSpPr>
            <a:spLocks noGrp="1"/>
          </p:cNvSpPr>
          <p:nvPr>
            <p:ph type="body" sz="quarter" idx="14" hasCustomPrompt="1"/>
          </p:nvPr>
        </p:nvSpPr>
        <p:spPr>
          <a:xfrm>
            <a:off x="3695699" y="4114800"/>
            <a:ext cx="8089901" cy="1981200"/>
          </a:xfrm>
        </p:spPr>
        <p:txBody>
          <a:bodyPr>
            <a:normAutofit/>
          </a:bodyPr>
          <a:lstStyle>
            <a:lvl1pPr marL="0" indent="0" algn="r">
              <a:buNone/>
              <a:defRPr sz="1800">
                <a:solidFill>
                  <a:schemeClr val="accent5"/>
                </a:solidFill>
              </a:defRPr>
            </a:lvl1pPr>
          </a:lstStyle>
          <a:p>
            <a:pPr lvl="0"/>
            <a:r>
              <a:rPr lang="en-US" dirty="0" smtClean="0"/>
              <a:t>Click to add copy</a:t>
            </a:r>
          </a:p>
        </p:txBody>
      </p:sp>
      <p:pic>
        <p:nvPicPr>
          <p:cNvPr id="14" name="Picture 13"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7930496" y="2375731"/>
            <a:ext cx="2309507" cy="1033102"/>
          </a:xfrm>
          <a:prstGeom prst="rect">
            <a:avLst/>
          </a:prstGeom>
        </p:spPr>
      </p:pic>
      <p:sp>
        <p:nvSpPr>
          <p:cNvPr id="15" name="Rectangle 14"/>
          <p:cNvSpPr/>
          <p:nvPr/>
        </p:nvSpPr>
        <p:spPr>
          <a:xfrm>
            <a:off x="8892925" y="2656396"/>
            <a:ext cx="2892676" cy="523220"/>
          </a:xfrm>
          <a:prstGeom prst="rect">
            <a:avLst/>
          </a:prstGeom>
        </p:spPr>
        <p:txBody>
          <a:bodyPr wrap="square">
            <a:spAutoFit/>
          </a:bodyPr>
          <a:lstStyle/>
          <a:p>
            <a:pPr lvl="1" algn="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expertise.</a:t>
            </a:r>
            <a:endPar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0" y="6451684"/>
            <a:ext cx="12192000" cy="261610"/>
          </a:xfrm>
          <a:prstGeom prst="rect">
            <a:avLst/>
          </a:prstGeom>
        </p:spPr>
        <p:txBody>
          <a:bodyPr wrap="square">
            <a:spAutoFit/>
          </a:bodyPr>
          <a:lstStyle/>
          <a:p>
            <a:pPr algn="ctr"/>
            <a:r>
              <a:rPr lang="en-US" sz="1100" dirty="0" smtClean="0">
                <a:solidFill>
                  <a:schemeClr val="accent5"/>
                </a:solidFill>
              </a:rPr>
              <a:t>The </a:t>
            </a:r>
            <a:r>
              <a:rPr lang="en-US" sz="1100" dirty="0">
                <a:solidFill>
                  <a:schemeClr val="accent5"/>
                </a:solidFill>
              </a:rPr>
              <a:t>information provided herein is for informational purposes only and should not be construed as financial, investment, tax, accounting or legal advice.</a:t>
            </a:r>
          </a:p>
        </p:txBody>
      </p:sp>
    </p:spTree>
    <p:extLst>
      <p:ext uri="{BB962C8B-B14F-4D97-AF65-F5344CB8AC3E}">
        <p14:creationId xmlns:p14="http://schemas.microsoft.com/office/powerpoint/2010/main" val="6069462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5200" y="704392"/>
            <a:ext cx="9254765" cy="505549"/>
          </a:xfrm>
        </p:spPr>
        <p:txBody>
          <a:bodyPr>
            <a:normAutofit/>
          </a:bodyPr>
          <a:lstStyle>
            <a:lvl1pPr marL="0" algn="l" defTabSz="914400" rtl="0" eaLnBrk="1" latinLnBrk="0" hangingPunct="1">
              <a:tabLst>
                <a:tab pos="6688138" algn="l"/>
              </a:tabLst>
              <a:defRPr lang="en-US" sz="18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3" name="Content Placeholder 2"/>
          <p:cNvSpPr>
            <a:spLocks noGrp="1"/>
          </p:cNvSpPr>
          <p:nvPr>
            <p:ph idx="1"/>
          </p:nvPr>
        </p:nvSpPr>
        <p:spPr>
          <a:xfrm>
            <a:off x="1016000" y="1632468"/>
            <a:ext cx="10566400" cy="4692133"/>
          </a:xfrm>
        </p:spPr>
        <p:txBody>
          <a:bodyPr/>
          <a:lstStyle>
            <a:lvl1pPr marL="0" indent="0">
              <a:lnSpc>
                <a:spcPct val="110000"/>
              </a:lnSpc>
              <a:spcBef>
                <a:spcPts val="0"/>
              </a:spcBef>
              <a:spcAft>
                <a:spcPts val="600"/>
              </a:spcAft>
              <a:buFont typeface="Arial"/>
              <a:buNone/>
              <a:defRPr sz="28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nSpc>
                <a:spcPct val="110000"/>
              </a:lnSpc>
              <a:spcBef>
                <a:spcPts val="0"/>
              </a:spcBef>
              <a:spcAft>
                <a:spcPts val="1000"/>
              </a:spcAft>
              <a:buFont typeface="Arial" panose="020B0604020202020204" pitchFamily="34" charset="0"/>
              <a:buChar char="•"/>
              <a:defRPr sz="2600" b="0" i="0">
                <a:solidFill>
                  <a:schemeClr val="bg2"/>
                </a:solidFill>
                <a:latin typeface="Calibri Light" panose="020F0302020204030204" pitchFamily="34" charset="0"/>
                <a:cs typeface="Calibri Light" panose="020F0302020204030204" pitchFamily="34" charset="0"/>
              </a:defRPr>
            </a:lvl2pPr>
            <a:lvl3pPr marL="1143000" indent="-228600">
              <a:lnSpc>
                <a:spcPct val="110000"/>
              </a:lnSpc>
              <a:spcBef>
                <a:spcPts val="0"/>
              </a:spcBef>
              <a:spcAft>
                <a:spcPts val="1000"/>
              </a:spcAft>
              <a:buFont typeface="Courier New" panose="02070309020205020404" pitchFamily="49" charset="0"/>
              <a:buChar char="-"/>
              <a:defRPr sz="2000" b="0" i="0">
                <a:solidFill>
                  <a:schemeClr val="bg2"/>
                </a:solidFill>
                <a:latin typeface="Calibri Light" panose="020F0302020204030204" pitchFamily="34" charset="0"/>
                <a:cs typeface="Calibri Light" panose="020F0302020204030204" pitchFamily="34" charset="0"/>
              </a:defRPr>
            </a:lvl3pPr>
            <a:lvl4pPr marL="1600200" indent="-228600">
              <a:lnSpc>
                <a:spcPct val="110000"/>
              </a:lnSpc>
              <a:spcBef>
                <a:spcPts val="0"/>
              </a:spcBef>
              <a:spcAft>
                <a:spcPts val="1000"/>
              </a:spcAft>
              <a:buFont typeface="Arial" panose="020B0604020202020204" pitchFamily="34" charset="0"/>
              <a:buChar char="•"/>
              <a:defRPr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1000"/>
              </a:spcAft>
              <a:defRPr b="0" i="0">
                <a:solidFill>
                  <a:schemeClr val="bg2"/>
                </a:solidFill>
                <a:latin typeface="Calibri Light" panose="020F0302020204030204" pitchFamily="34" charset="0"/>
                <a:cs typeface="Calibri Light" panose="020F03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1016000" y="667452"/>
            <a:ext cx="1311635" cy="547985"/>
          </a:xfrm>
          <a:prstGeom prst="rect">
            <a:avLst/>
          </a:prstGeom>
        </p:spPr>
      </p:pic>
      <p:sp>
        <p:nvSpPr>
          <p:cNvPr id="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FDD18-B19C-40C5-870F-23679391C9AA}" type="slidenum">
              <a:rPr lang="en-US" smtClean="0"/>
              <a:t>‹#›</a:t>
            </a:fld>
            <a:endParaRPr lang="en-US"/>
          </a:p>
        </p:txBody>
      </p:sp>
    </p:spTree>
    <p:extLst>
      <p:ext uri="{BB962C8B-B14F-4D97-AF65-F5344CB8AC3E}">
        <p14:creationId xmlns:p14="http://schemas.microsoft.com/office/powerpoint/2010/main" val="8487431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4" name="Picture 13"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6579809" y="0"/>
            <a:ext cx="5612192" cy="1913466"/>
          </a:xfrm>
          <a:prstGeom prst="rect">
            <a:avLst/>
          </a:prstGeom>
        </p:spPr>
      </p:pic>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2336800" y="1936595"/>
            <a:ext cx="9347200" cy="1815694"/>
          </a:xfrm>
        </p:spPr>
        <p:txBody>
          <a:bodyPr>
            <a:normAutofit/>
          </a:bodyPr>
          <a:lstStyle>
            <a:lvl1pPr algn="l">
              <a:lnSpc>
                <a:spcPts val="3800"/>
              </a:lnSpc>
              <a:defRPr sz="3600" b="0" i="0" spc="-6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a:t>
            </a:r>
            <a:endParaRPr lang="en-US" dirty="0"/>
          </a:p>
        </p:txBody>
      </p:sp>
      <p:pic>
        <p:nvPicPr>
          <p:cNvPr id="16" name="Picture 15"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340468" y="2384277"/>
            <a:ext cx="1911911" cy="798425"/>
          </a:xfrm>
          <a:prstGeom prst="rect">
            <a:avLst/>
          </a:prstGeom>
        </p:spPr>
      </p:pic>
      <p:sp>
        <p:nvSpPr>
          <p:cNvPr id="4" name="Content Placeholder 3"/>
          <p:cNvSpPr>
            <a:spLocks noGrp="1"/>
          </p:cNvSpPr>
          <p:nvPr>
            <p:ph sz="quarter" idx="10" hasCustomPrompt="1"/>
          </p:nvPr>
        </p:nvSpPr>
        <p:spPr>
          <a:xfrm>
            <a:off x="2336800" y="4191000"/>
            <a:ext cx="9347200" cy="2286000"/>
          </a:xfrm>
        </p:spPr>
        <p:txBody>
          <a:bodyPr>
            <a:normAutofit/>
          </a:bodyPr>
          <a:lstStyle>
            <a:lvl2pPr marL="0" indent="0" algn="r">
              <a:buFont typeface="Arial" panose="020B0604020202020204" pitchFamily="34" charset="0"/>
              <a:buNone/>
              <a:defRPr sz="2000" baseline="0">
                <a:solidFill>
                  <a:schemeClr val="accent5"/>
                </a:solidFill>
                <a:latin typeface="+mj-lt"/>
              </a:defRPr>
            </a:lvl2pPr>
          </a:lstStyle>
          <a:p>
            <a:pPr lvl="1"/>
            <a:r>
              <a:rPr lang="en-US" dirty="0" smtClean="0"/>
              <a:t>Click to add text</a:t>
            </a:r>
          </a:p>
        </p:txBody>
      </p:sp>
    </p:spTree>
    <p:extLst>
      <p:ext uri="{BB962C8B-B14F-4D97-AF65-F5344CB8AC3E}">
        <p14:creationId xmlns:p14="http://schemas.microsoft.com/office/powerpoint/2010/main" val="12761982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s">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1008404" y="667452"/>
            <a:ext cx="1319231" cy="547985"/>
          </a:xfrm>
          <a:prstGeom prst="rect">
            <a:avLst/>
          </a:prstGeom>
        </p:spPr>
      </p:pic>
      <p:sp>
        <p:nvSpPr>
          <p:cNvPr id="5" name="Picture Placeholder 2"/>
          <p:cNvSpPr>
            <a:spLocks noGrp="1"/>
          </p:cNvSpPr>
          <p:nvPr>
            <p:ph type="pic" sz="quarter" idx="10"/>
          </p:nvPr>
        </p:nvSpPr>
        <p:spPr>
          <a:xfrm>
            <a:off x="1219200" y="1905000"/>
            <a:ext cx="1377696" cy="1371600"/>
          </a:xfrm>
          <a:ln>
            <a:noFill/>
          </a:ln>
        </p:spPr>
        <p:txBody>
          <a:bodyPr>
            <a:normAutofit/>
          </a:bodyPr>
          <a:lstStyle>
            <a:lvl1pPr marL="0" indent="0">
              <a:buNone/>
              <a:defRPr sz="1200"/>
            </a:lvl1pPr>
          </a:lstStyle>
          <a:p>
            <a:r>
              <a:rPr lang="en-US" smtClean="0"/>
              <a:t>Click icon to add picture</a:t>
            </a:r>
            <a:endParaRPr lang="en-US" dirty="0"/>
          </a:p>
        </p:txBody>
      </p:sp>
      <p:sp>
        <p:nvSpPr>
          <p:cNvPr id="6" name="Picture Placeholder 2"/>
          <p:cNvSpPr>
            <a:spLocks noGrp="1"/>
          </p:cNvSpPr>
          <p:nvPr>
            <p:ph type="pic" sz="quarter" idx="11"/>
          </p:nvPr>
        </p:nvSpPr>
        <p:spPr>
          <a:xfrm>
            <a:off x="1219200" y="3733800"/>
            <a:ext cx="1377696" cy="1371600"/>
          </a:xfrm>
          <a:ln>
            <a:noFill/>
          </a:ln>
        </p:spPr>
        <p:txBody>
          <a:bodyPr>
            <a:normAutofit/>
          </a:bodyPr>
          <a:lstStyle>
            <a:lvl1pPr marL="0" indent="0">
              <a:buNone/>
              <a:defRPr sz="1200"/>
            </a:lvl1pPr>
          </a:lstStyle>
          <a:p>
            <a:r>
              <a:rPr lang="en-US" smtClean="0"/>
              <a:t>Click icon to add picture</a:t>
            </a:r>
            <a:endParaRPr lang="en-US" dirty="0"/>
          </a:p>
        </p:txBody>
      </p:sp>
      <p:sp>
        <p:nvSpPr>
          <p:cNvPr id="7" name="Text Placeholder 4"/>
          <p:cNvSpPr>
            <a:spLocks noGrp="1"/>
          </p:cNvSpPr>
          <p:nvPr>
            <p:ph type="body" sz="quarter" idx="12"/>
          </p:nvPr>
        </p:nvSpPr>
        <p:spPr>
          <a:xfrm>
            <a:off x="2844800" y="2590800"/>
            <a:ext cx="48768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8" name="Text Placeholder 13"/>
          <p:cNvSpPr>
            <a:spLocks noGrp="1"/>
          </p:cNvSpPr>
          <p:nvPr>
            <p:ph type="body" sz="quarter" idx="14"/>
          </p:nvPr>
        </p:nvSpPr>
        <p:spPr>
          <a:xfrm>
            <a:off x="2844800" y="1905000"/>
            <a:ext cx="48768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0" name="Text Placeholder 4"/>
          <p:cNvSpPr>
            <a:spLocks noGrp="1"/>
          </p:cNvSpPr>
          <p:nvPr>
            <p:ph type="body" sz="quarter" idx="15"/>
          </p:nvPr>
        </p:nvSpPr>
        <p:spPr>
          <a:xfrm>
            <a:off x="2844800" y="4419600"/>
            <a:ext cx="48768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1" name="Text Placeholder 13"/>
          <p:cNvSpPr>
            <a:spLocks noGrp="1"/>
          </p:cNvSpPr>
          <p:nvPr>
            <p:ph type="body" sz="quarter" idx="16"/>
          </p:nvPr>
        </p:nvSpPr>
        <p:spPr>
          <a:xfrm>
            <a:off x="2844800" y="3733800"/>
            <a:ext cx="48768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2" name="Title 1"/>
          <p:cNvSpPr>
            <a:spLocks noGrp="1"/>
          </p:cNvSpPr>
          <p:nvPr>
            <p:ph type="title" hasCustomPrompt="1"/>
          </p:nvPr>
        </p:nvSpPr>
        <p:spPr>
          <a:xfrm>
            <a:off x="2235200" y="704392"/>
            <a:ext cx="9254765" cy="505549"/>
          </a:xfrm>
        </p:spPr>
        <p:txBody>
          <a:bodyPr>
            <a:normAutofit/>
          </a:bodyPr>
          <a:lstStyle>
            <a:lvl1pPr marL="0" algn="l" defTabSz="914400" rtl="0" eaLnBrk="1" latinLnBrk="0" hangingPunct="1">
              <a:tabLst>
                <a:tab pos="6688138" algn="l"/>
              </a:tabLst>
              <a:defRPr lang="en-US" sz="18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FDD18-B19C-40C5-870F-23679391C9AA}" type="slidenum">
              <a:rPr lang="en-US" smtClean="0"/>
              <a:t>‹#›</a:t>
            </a:fld>
            <a:endParaRPr lang="en-US"/>
          </a:p>
        </p:txBody>
      </p:sp>
    </p:spTree>
    <p:extLst>
      <p:ext uri="{BB962C8B-B14F-4D97-AF65-F5344CB8AC3E}">
        <p14:creationId xmlns:p14="http://schemas.microsoft.com/office/powerpoint/2010/main" val="2619978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2407837"/>
            <a:ext cx="10566400" cy="3810000"/>
          </a:xfrm>
        </p:spPr>
        <p:txBody>
          <a:bodyPr/>
          <a:lstStyle>
            <a:lvl1pPr marL="342900" indent="-342900">
              <a:lnSpc>
                <a:spcPct val="110000"/>
              </a:lnSpc>
              <a:spcBef>
                <a:spcPts val="0"/>
              </a:spcBef>
              <a:spcAft>
                <a:spcPts val="600"/>
              </a:spcAft>
              <a:buFont typeface="Arial"/>
              <a:buChar char="•"/>
              <a:defRPr sz="2400" b="0" i="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2pPr>
            <a:lvl3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3pPr>
            <a:lvl4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sz="2000" b="0" i="0">
                <a:solidFill>
                  <a:schemeClr val="bg2"/>
                </a:solidFill>
                <a:latin typeface="Calibri Light" panose="020F0302020204030204" pitchFamily="34" charset="0"/>
                <a:cs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1016000" y="752912"/>
            <a:ext cx="1311635" cy="547985"/>
          </a:xfrm>
          <a:prstGeom prst="rect">
            <a:avLst/>
          </a:prstGeom>
        </p:spPr>
      </p:pic>
      <p:sp>
        <p:nvSpPr>
          <p:cNvPr id="6" name="Rectangle 5"/>
          <p:cNvSpPr/>
          <p:nvPr/>
        </p:nvSpPr>
        <p:spPr>
          <a:xfrm>
            <a:off x="2235200" y="859104"/>
            <a:ext cx="9254765" cy="338554"/>
          </a:xfrm>
          <a:prstGeom prst="rect">
            <a:avLst/>
          </a:prstGeom>
        </p:spPr>
        <p:txBody>
          <a:bodyPr wrap="square">
            <a:spAutoFit/>
          </a:bodyPr>
          <a:lstStyle/>
          <a:p>
            <a:r>
              <a:rPr lang="en-US" sz="1600" dirty="0" smtClean="0">
                <a:solidFill>
                  <a:schemeClr val="bg1"/>
                </a:solidFill>
                <a:latin typeface="Segoe UI Semibold" panose="020B0702040204020203" pitchFamily="34" charset="0"/>
              </a:rPr>
              <a:t>expertise.</a:t>
            </a:r>
            <a:endParaRPr lang="en-US" sz="1600" dirty="0">
              <a:solidFill>
                <a:schemeClr val="bg1"/>
              </a:solidFill>
              <a:latin typeface="Segoe UI Semibold" panose="020B0702040204020203" pitchFamily="34" charset="0"/>
            </a:endParaRPr>
          </a:p>
        </p:txBody>
      </p:sp>
      <p:sp>
        <p:nvSpPr>
          <p:cNvPr id="5" name="Title 1"/>
          <p:cNvSpPr>
            <a:spLocks noGrp="1"/>
          </p:cNvSpPr>
          <p:nvPr>
            <p:ph type="title"/>
          </p:nvPr>
        </p:nvSpPr>
        <p:spPr>
          <a:xfrm>
            <a:off x="1016000" y="1600200"/>
            <a:ext cx="10566400" cy="796092"/>
          </a:xfrm>
        </p:spPr>
        <p:txBody>
          <a:bodyPr>
            <a:normAutofit/>
          </a:bodyPr>
          <a:lstStyle>
            <a:lvl1pPr algn="l">
              <a:defRPr lang="en-US" sz="2800" b="0" i="0" kern="1200" dirty="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marL="0" lvl="0" indent="0" algn="l" defTabSz="457200" rtl="0" eaLnBrk="1" latinLnBrk="0" hangingPunct="1">
              <a:lnSpc>
                <a:spcPct val="110000"/>
              </a:lnSpc>
              <a:spcBef>
                <a:spcPts val="0"/>
              </a:spcBef>
              <a:spcAft>
                <a:spcPts val="600"/>
              </a:spcAft>
              <a:buFont typeface="Arial"/>
              <a:buNone/>
            </a:pPr>
            <a:r>
              <a:rPr lang="en-US" smtClean="0"/>
              <a:t>Click to edit Master title style</a:t>
            </a:r>
            <a:endParaRPr lang="en-US" dirty="0"/>
          </a:p>
        </p:txBody>
      </p:sp>
    </p:spTree>
    <p:extLst>
      <p:ext uri="{BB962C8B-B14F-4D97-AF65-F5344CB8AC3E}">
        <p14:creationId xmlns:p14="http://schemas.microsoft.com/office/powerpoint/2010/main" val="38543596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or Picture">
    <p:spTree>
      <p:nvGrpSpPr>
        <p:cNvPr id="1" name=""/>
        <p:cNvGrpSpPr/>
        <p:nvPr/>
      </p:nvGrpSpPr>
      <p:grpSpPr>
        <a:xfrm>
          <a:off x="0" y="0"/>
          <a:ext cx="0" cy="0"/>
          <a:chOff x="0" y="0"/>
          <a:chExt cx="0" cy="0"/>
        </a:xfrm>
      </p:grpSpPr>
      <p:pic>
        <p:nvPicPr>
          <p:cNvPr id="4" name="Picture 3"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0" y="3729160"/>
            <a:ext cx="9153235" cy="3120778"/>
          </a:xfrm>
          <a:prstGeom prst="rect">
            <a:avLst/>
          </a:prstGeom>
        </p:spPr>
      </p:pic>
      <p:pic>
        <p:nvPicPr>
          <p:cNvPr id="5" name="Picture 4" descr="REDW_logo_notag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5944" y="6313109"/>
            <a:ext cx="1371600" cy="199598"/>
          </a:xfrm>
          <a:prstGeom prst="rect">
            <a:avLst/>
          </a:prstGeom>
        </p:spPr>
      </p:pic>
      <p:sp>
        <p:nvSpPr>
          <p:cNvPr id="8" name="Text Placeholder 8"/>
          <p:cNvSpPr>
            <a:spLocks noGrp="1"/>
          </p:cNvSpPr>
          <p:nvPr>
            <p:ph type="body" sz="quarter" idx="11" hasCustomPrompt="1"/>
          </p:nvPr>
        </p:nvSpPr>
        <p:spPr>
          <a:xfrm>
            <a:off x="1219200" y="609600"/>
            <a:ext cx="9448800" cy="533400"/>
          </a:xfrm>
        </p:spPr>
        <p:txBody>
          <a:bodyPr>
            <a:noAutofit/>
          </a:bodyPr>
          <a:lstStyle>
            <a:lvl1pPr marL="0" indent="0">
              <a:buNone/>
              <a:defRPr sz="2000" baseline="0">
                <a:solidFill>
                  <a:srgbClr val="0093D0"/>
                </a:solidFill>
                <a:latin typeface="+mj-lt"/>
              </a:defRPr>
            </a:lvl1pPr>
          </a:lstStyle>
          <a:p>
            <a:pPr lvl="0"/>
            <a:r>
              <a:rPr lang="en-US" dirty="0" smtClean="0"/>
              <a:t>Chart Title</a:t>
            </a:r>
            <a:endParaRPr lang="en-US" dirty="0"/>
          </a:p>
        </p:txBody>
      </p:sp>
      <p:sp>
        <p:nvSpPr>
          <p:cNvPr id="9" name="Picture Placeholder 5"/>
          <p:cNvSpPr>
            <a:spLocks noGrp="1"/>
          </p:cNvSpPr>
          <p:nvPr>
            <p:ph type="pic" sz="quarter" idx="12"/>
          </p:nvPr>
        </p:nvSpPr>
        <p:spPr>
          <a:xfrm>
            <a:off x="1219200" y="1219200"/>
            <a:ext cx="9448800" cy="48768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5659834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944" y="6313109"/>
            <a:ext cx="1371600" cy="199598"/>
          </a:xfrm>
          <a:prstGeom prst="rect">
            <a:avLst/>
          </a:prstGeom>
        </p:spPr>
      </p:pic>
      <p:pic>
        <p:nvPicPr>
          <p:cNvPr id="3" name="Picture 2" descr="REDW-106_PPTGeneralGraph_rgb.jpg"/>
          <p:cNvPicPr>
            <a:picLocks noChangeAspect="1"/>
          </p:cNvPicPr>
          <p:nvPr/>
        </p:nvPicPr>
        <p:blipFill rotWithShape="1">
          <a:blip r:embed="rId3" cstate="print">
            <a:extLst>
              <a:ext uri="{28A0092B-C50C-407E-A947-70E740481C1C}">
                <a14:useLocalDpi xmlns:a14="http://schemas.microsoft.com/office/drawing/2010/main" val="0"/>
              </a:ext>
            </a:extLst>
          </a:blip>
          <a:srcRect t="49300" r="16357" b="1"/>
          <a:stretch/>
        </p:blipFill>
        <p:spPr>
          <a:xfrm>
            <a:off x="0" y="3729160"/>
            <a:ext cx="9153235" cy="3120778"/>
          </a:xfrm>
          <a:prstGeom prst="rect">
            <a:avLst/>
          </a:prstGeom>
        </p:spPr>
      </p:pic>
      <p:sp>
        <p:nvSpPr>
          <p:cNvPr id="4" name="Content Placeholder 4"/>
          <p:cNvSpPr>
            <a:spLocks noGrp="1"/>
          </p:cNvSpPr>
          <p:nvPr>
            <p:ph sz="quarter" idx="10"/>
          </p:nvPr>
        </p:nvSpPr>
        <p:spPr>
          <a:xfrm>
            <a:off x="1219200" y="838200"/>
            <a:ext cx="10363200" cy="5105400"/>
          </a:xfrm>
        </p:spPr>
        <p:txBody>
          <a:bodyPr/>
          <a:lstStyle>
            <a:lvl1pPr marL="0" indent="0">
              <a:buNone/>
              <a:defRPr/>
            </a:lvl1pPr>
          </a:lstStyle>
          <a:p>
            <a:pPr lvl="0"/>
            <a:r>
              <a:rPr lang="en-US" smtClean="0"/>
              <a:t>Edit Master text styles</a:t>
            </a:r>
          </a:p>
        </p:txBody>
      </p:sp>
    </p:spTree>
    <p:extLst>
      <p:ext uri="{BB962C8B-B14F-4D97-AF65-F5344CB8AC3E}">
        <p14:creationId xmlns:p14="http://schemas.microsoft.com/office/powerpoint/2010/main" val="829744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bout REDW">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2370668"/>
            <a:ext cx="12192000" cy="1850571"/>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399954" y="2969419"/>
            <a:ext cx="1804045" cy="676517"/>
          </a:xfrm>
          <a:prstGeom prst="rect">
            <a:avLst/>
          </a:prstGeom>
        </p:spPr>
      </p:pic>
      <p:sp>
        <p:nvSpPr>
          <p:cNvPr id="5" name="Text Placeholder 4"/>
          <p:cNvSpPr>
            <a:spLocks noGrp="1"/>
          </p:cNvSpPr>
          <p:nvPr>
            <p:ph type="body" sz="quarter" idx="11" hasCustomPrompt="1"/>
          </p:nvPr>
        </p:nvSpPr>
        <p:spPr>
          <a:xfrm>
            <a:off x="2386793" y="2370668"/>
            <a:ext cx="9369779" cy="1850571"/>
          </a:xfrm>
        </p:spPr>
        <p:txBody>
          <a:bodyPr anchor="ctr" anchorCtr="0">
            <a:noAutofit/>
          </a:bodyPr>
          <a:lstStyle>
            <a:lvl1pPr marL="0" indent="0">
              <a:lnSpc>
                <a:spcPts val="2200"/>
              </a:lnSpc>
              <a:spcBef>
                <a:spcPts val="0"/>
              </a:spcBef>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SAMPLE PLACEHOLDER COPY ONLY – CLICK TO INSERT COPY</a:t>
            </a:r>
            <a:br>
              <a:rPr lang="en-US" dirty="0" smtClean="0"/>
            </a:br>
            <a:r>
              <a:rPr lang="en-US" dirty="0" smtClean="0"/>
              <a:t>From our Albuquerque headquarters and Phoenix office, we serve the tax, business and financial consulting needs of a wide range of clients, including publicly and privately held businesses, tribes and tribal enterprises, local and state government agencies, nonprofit organizations, healthcare and financial institutions, and individuals both regionally and nationally.</a:t>
            </a:r>
          </a:p>
        </p:txBody>
      </p:sp>
    </p:spTree>
    <p:extLst>
      <p:ext uri="{BB962C8B-B14F-4D97-AF65-F5344CB8AC3E}">
        <p14:creationId xmlns:p14="http://schemas.microsoft.com/office/powerpoint/2010/main" val="10487375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Contac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9200" y="1905000"/>
            <a:ext cx="1377696" cy="1371600"/>
          </a:xfrm>
          <a:ln>
            <a:noFill/>
          </a:ln>
        </p:spPr>
        <p:txBody>
          <a:bodyPr>
            <a:normAutofit/>
          </a:bodyPr>
          <a:lstStyle>
            <a:lvl1pPr marL="0" indent="0">
              <a:buNone/>
              <a:defRPr sz="1200"/>
            </a:lvl1pPr>
          </a:lstStyle>
          <a:p>
            <a:r>
              <a:rPr lang="en-US" smtClean="0"/>
              <a:t>Click icon to add picture</a:t>
            </a:r>
            <a:endParaRPr lang="en-US" dirty="0"/>
          </a:p>
        </p:txBody>
      </p:sp>
      <p:sp>
        <p:nvSpPr>
          <p:cNvPr id="6" name="Picture Placeholder 2"/>
          <p:cNvSpPr>
            <a:spLocks noGrp="1"/>
          </p:cNvSpPr>
          <p:nvPr>
            <p:ph type="pic" sz="quarter" idx="11"/>
          </p:nvPr>
        </p:nvSpPr>
        <p:spPr>
          <a:xfrm>
            <a:off x="1219200" y="3733800"/>
            <a:ext cx="1377696" cy="1371600"/>
          </a:xfrm>
          <a:ln>
            <a:noFill/>
          </a:ln>
        </p:spPr>
        <p:txBody>
          <a:bodyPr>
            <a:normAutofit/>
          </a:bodyPr>
          <a:lstStyle>
            <a:lvl1pPr marL="0" indent="0">
              <a:buNone/>
              <a:defRPr sz="1200"/>
            </a:lvl1pPr>
          </a:lstStyle>
          <a:p>
            <a:r>
              <a:rPr lang="en-US" smtClean="0"/>
              <a:t>Click icon to add picture</a:t>
            </a:r>
            <a:endParaRPr lang="en-US" dirty="0"/>
          </a:p>
        </p:txBody>
      </p:sp>
      <p:sp>
        <p:nvSpPr>
          <p:cNvPr id="7" name="Text Placeholder 4"/>
          <p:cNvSpPr>
            <a:spLocks noGrp="1"/>
          </p:cNvSpPr>
          <p:nvPr>
            <p:ph type="body" sz="quarter" idx="12"/>
          </p:nvPr>
        </p:nvSpPr>
        <p:spPr>
          <a:xfrm>
            <a:off x="2844800" y="2590800"/>
            <a:ext cx="48768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8" name="Text Placeholder 13"/>
          <p:cNvSpPr>
            <a:spLocks noGrp="1"/>
          </p:cNvSpPr>
          <p:nvPr>
            <p:ph type="body" sz="quarter" idx="14"/>
          </p:nvPr>
        </p:nvSpPr>
        <p:spPr>
          <a:xfrm>
            <a:off x="2844800" y="1905000"/>
            <a:ext cx="48768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0" name="Text Placeholder 4"/>
          <p:cNvSpPr>
            <a:spLocks noGrp="1"/>
          </p:cNvSpPr>
          <p:nvPr>
            <p:ph type="body" sz="quarter" idx="15"/>
          </p:nvPr>
        </p:nvSpPr>
        <p:spPr>
          <a:xfrm>
            <a:off x="2844800" y="4419600"/>
            <a:ext cx="48768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1" name="Text Placeholder 13"/>
          <p:cNvSpPr>
            <a:spLocks noGrp="1"/>
          </p:cNvSpPr>
          <p:nvPr>
            <p:ph type="body" sz="quarter" idx="16"/>
          </p:nvPr>
        </p:nvSpPr>
        <p:spPr>
          <a:xfrm>
            <a:off x="2844800" y="3733800"/>
            <a:ext cx="48768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Tree>
    <p:extLst>
      <p:ext uri="{BB962C8B-B14F-4D97-AF65-F5344CB8AC3E}">
        <p14:creationId xmlns:p14="http://schemas.microsoft.com/office/powerpoint/2010/main" val="9445433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Title 4"/>
          <p:cNvSpPr>
            <a:spLocks noGrp="1"/>
          </p:cNvSpPr>
          <p:nvPr>
            <p:ph type="title" hasCustomPrompt="1"/>
          </p:nvPr>
        </p:nvSpPr>
        <p:spPr>
          <a:xfrm>
            <a:off x="812800" y="685800"/>
            <a:ext cx="10972800" cy="1143000"/>
          </a:xfrm>
          <a:prstGeom prst="rect">
            <a:avLst/>
          </a:prstGeom>
        </p:spPr>
        <p:txBody>
          <a:bodyPr/>
          <a:lstStyle>
            <a:lvl1pPr algn="r">
              <a:lnSpc>
                <a:spcPct val="100000"/>
              </a:lnSpc>
              <a:defRPr>
                <a:solidFill>
                  <a:srgbClr val="0570B8"/>
                </a:solidFill>
                <a:latin typeface="+mj-lt"/>
                <a:ea typeface="Segoe UI" panose="020B0502040204020203" pitchFamily="34" charset="0"/>
                <a:cs typeface="Segoe UI" panose="020B0502040204020203" pitchFamily="34" charset="0"/>
              </a:defRPr>
            </a:lvl1pPr>
          </a:lstStyle>
          <a:p>
            <a:r>
              <a:rPr lang="en-US" dirty="0" smtClean="0"/>
              <a:t>Click to add title</a:t>
            </a:r>
            <a:endParaRPr lang="en-US" dirty="0"/>
          </a:p>
        </p:txBody>
      </p:sp>
      <p:sp>
        <p:nvSpPr>
          <p:cNvPr id="8" name="Text Placeholder 7"/>
          <p:cNvSpPr>
            <a:spLocks noGrp="1"/>
          </p:cNvSpPr>
          <p:nvPr>
            <p:ph type="body" sz="quarter" idx="14" hasCustomPrompt="1"/>
          </p:nvPr>
        </p:nvSpPr>
        <p:spPr>
          <a:xfrm>
            <a:off x="3695699" y="4114800"/>
            <a:ext cx="8089900" cy="1981200"/>
          </a:xfrm>
          <a:prstGeom prst="rect">
            <a:avLst/>
          </a:prstGeom>
        </p:spPr>
        <p:txBody>
          <a:bodyPr>
            <a:normAutofit/>
          </a:bodyPr>
          <a:lstStyle>
            <a:lvl1pPr marL="0" indent="0" algn="r">
              <a:buNone/>
              <a:defRPr sz="18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Click to add copy</a:t>
            </a:r>
          </a:p>
        </p:txBody>
      </p:sp>
      <p:pic>
        <p:nvPicPr>
          <p:cNvPr id="11" name="Picture 10"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7231296" y="2438400"/>
            <a:ext cx="2420704" cy="907764"/>
          </a:xfrm>
          <a:prstGeom prst="rect">
            <a:avLst/>
          </a:prstGeom>
        </p:spPr>
      </p:pic>
      <p:sp>
        <p:nvSpPr>
          <p:cNvPr id="7" name="Rectangle 6"/>
          <p:cNvSpPr/>
          <p:nvPr/>
        </p:nvSpPr>
        <p:spPr>
          <a:xfrm>
            <a:off x="8892924" y="2656396"/>
            <a:ext cx="2892675" cy="523220"/>
          </a:xfrm>
          <a:prstGeom prst="rect">
            <a:avLst/>
          </a:prstGeom>
        </p:spPr>
        <p:txBody>
          <a:bodyPr wrap="square">
            <a:spAutoFit/>
          </a:bodyPr>
          <a:lstStyle/>
          <a:p>
            <a:pPr lvl="1"/>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expertise.</a:t>
            </a:r>
            <a:endPar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0" y="6451684"/>
            <a:ext cx="12192000" cy="261610"/>
          </a:xfrm>
          <a:prstGeom prst="rect">
            <a:avLst/>
          </a:prstGeom>
        </p:spPr>
        <p:txBody>
          <a:bodyPr wrap="square">
            <a:spAutoFit/>
          </a:bodyPr>
          <a:lstStyle/>
          <a:p>
            <a:pPr algn="ctr"/>
            <a:r>
              <a:rPr lang="en-US" sz="1100" dirty="0" smtClean="0">
                <a:solidFill>
                  <a:schemeClr val="accent5"/>
                </a:solidFill>
              </a:rPr>
              <a:t>The </a:t>
            </a:r>
            <a:r>
              <a:rPr lang="en-US" sz="1100" dirty="0">
                <a:solidFill>
                  <a:schemeClr val="accent5"/>
                </a:solidFill>
              </a:rPr>
              <a:t>information provided herein is for informational purposes only and should not be construed as financial, investment, tax, accounting or legal advice.</a:t>
            </a:r>
          </a:p>
        </p:txBody>
      </p:sp>
    </p:spTree>
    <p:extLst>
      <p:ext uri="{BB962C8B-B14F-4D97-AF65-F5344CB8AC3E}">
        <p14:creationId xmlns:p14="http://schemas.microsoft.com/office/powerpoint/2010/main" val="30000599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0" y="457200"/>
            <a:ext cx="12192000" cy="880532"/>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  </a:t>
            </a:r>
            <a:endParaRPr lang="en-US" sz="1800" dirty="0"/>
          </a:p>
        </p:txBody>
      </p:sp>
      <p:pic>
        <p:nvPicPr>
          <p:cNvPr id="9" name="Picture 8"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866342" y="752912"/>
            <a:ext cx="1461293" cy="547985"/>
          </a:xfrm>
          <a:prstGeom prst="rect">
            <a:avLst/>
          </a:prstGeom>
        </p:spPr>
      </p:pic>
      <p:sp>
        <p:nvSpPr>
          <p:cNvPr id="12" name="Title 1"/>
          <p:cNvSpPr>
            <a:spLocks noGrp="1"/>
          </p:cNvSpPr>
          <p:nvPr>
            <p:ph type="title" hasCustomPrompt="1"/>
          </p:nvPr>
        </p:nvSpPr>
        <p:spPr>
          <a:xfrm>
            <a:off x="2235200" y="789852"/>
            <a:ext cx="9254765" cy="505549"/>
          </a:xfrm>
          <a:prstGeom prst="rect">
            <a:avLst/>
          </a:prstGeo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
        <p:nvSpPr>
          <p:cNvPr id="13" name="Content Placeholder 2"/>
          <p:cNvSpPr>
            <a:spLocks noGrp="1"/>
          </p:cNvSpPr>
          <p:nvPr>
            <p:ph idx="1"/>
          </p:nvPr>
        </p:nvSpPr>
        <p:spPr>
          <a:xfrm>
            <a:off x="1016000" y="1627909"/>
            <a:ext cx="10575565" cy="4692133"/>
          </a:xfrm>
          <a:prstGeom prst="rect">
            <a:avLst/>
          </a:prstGeom>
        </p:spPr>
        <p:txBody>
          <a:bodyPr/>
          <a:lstStyle>
            <a:lvl1pPr marL="0" indent="0">
              <a:lnSpc>
                <a:spcPct val="110000"/>
              </a:lnSpc>
              <a:spcBef>
                <a:spcPts val="0"/>
              </a:spcBef>
              <a:spcAft>
                <a:spcPts val="600"/>
              </a:spcAft>
              <a:buFont typeface="Arial"/>
              <a:buNone/>
              <a:defRPr sz="28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nSpc>
                <a:spcPct val="110000"/>
              </a:lnSpc>
              <a:spcBef>
                <a:spcPts val="0"/>
              </a:spcBef>
              <a:spcAft>
                <a:spcPts val="600"/>
              </a:spcAft>
              <a:buFont typeface="Arial" panose="020B0604020202020204" pitchFamily="34" charset="0"/>
              <a:buChar char="•"/>
              <a:defRPr sz="2400" b="0" i="0">
                <a:solidFill>
                  <a:schemeClr val="bg2"/>
                </a:solidFill>
                <a:latin typeface="Calibri Light" panose="020F0302020204030204" pitchFamily="34" charset="0"/>
                <a:cs typeface="Calibri Light" panose="020F0302020204030204" pitchFamily="34" charset="0"/>
              </a:defRPr>
            </a:lvl2pPr>
            <a:lvl3pPr marL="1143000" indent="-228600">
              <a:lnSpc>
                <a:spcPct val="110000"/>
              </a:lnSpc>
              <a:spcBef>
                <a:spcPts val="0"/>
              </a:spcBef>
              <a:spcAft>
                <a:spcPts val="600"/>
              </a:spcAft>
              <a:buFont typeface="Courier New" panose="02070309020205020404" pitchFamily="49" charset="0"/>
              <a:buChar char="-"/>
              <a:defRPr sz="2000" b="0" i="0">
                <a:solidFill>
                  <a:schemeClr val="bg2"/>
                </a:solidFill>
                <a:latin typeface="Calibri Light" panose="020F0302020204030204" pitchFamily="34" charset="0"/>
                <a:cs typeface="Calibri Light" panose="020F0302020204030204" pitchFamily="34" charset="0"/>
              </a:defRPr>
            </a:lvl3pPr>
            <a:lvl4pPr marL="1600200" indent="-228600">
              <a:lnSpc>
                <a:spcPct val="110000"/>
              </a:lnSpc>
              <a:spcBef>
                <a:spcPts val="0"/>
              </a:spcBef>
              <a:spcAft>
                <a:spcPts val="600"/>
              </a:spcAft>
              <a:buFont typeface="Arial" panose="020B0604020202020204" pitchFamily="34" charset="0"/>
              <a:buChar char="•"/>
              <a:defRPr b="0" i="0">
                <a:solidFill>
                  <a:schemeClr val="bg2"/>
                </a:solidFill>
                <a:latin typeface="Calibri Light" panose="020F0302020204030204" pitchFamily="34" charset="0"/>
                <a:cs typeface="Calibri Light" panose="020F0302020204030204" pitchFamily="34" charset="0"/>
              </a:defRPr>
            </a:lvl4pPr>
            <a:lvl5pPr>
              <a:lnSpc>
                <a:spcPct val="110000"/>
              </a:lnSpc>
              <a:spcBef>
                <a:spcPts val="0"/>
              </a:spcBef>
              <a:spcAft>
                <a:spcPts val="600"/>
              </a:spcAft>
              <a:defRPr b="0" i="0">
                <a:solidFill>
                  <a:schemeClr val="bg2"/>
                </a:solidFill>
                <a:latin typeface="Calibri Light" panose="020F0302020204030204" pitchFamily="34" charset="0"/>
                <a:cs typeface="Calibri Light" panose="020F03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85832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2336800" y="1936595"/>
            <a:ext cx="9347200" cy="1815694"/>
          </a:xfrm>
          <a:prstGeom prst="rect">
            <a:avLst/>
          </a:prstGeom>
        </p:spPr>
        <p:txBody>
          <a:bodyPr>
            <a:normAutofit/>
          </a:bodyPr>
          <a:lstStyle>
            <a:lvl1pPr algn="l">
              <a:lnSpc>
                <a:spcPts val="3800"/>
              </a:lnSpc>
              <a:defRPr sz="3600" b="0" i="0" spc="-6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a:t>
            </a:r>
            <a:endParaRPr lang="en-US" dirty="0"/>
          </a:p>
        </p:txBody>
      </p:sp>
      <p:pic>
        <p:nvPicPr>
          <p:cNvPr id="16" name="Picture 15"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448334" y="2506185"/>
            <a:ext cx="1804045" cy="676517"/>
          </a:xfrm>
          <a:prstGeom prst="rect">
            <a:avLst/>
          </a:prstGeom>
        </p:spPr>
      </p:pic>
      <p:sp>
        <p:nvSpPr>
          <p:cNvPr id="4" name="Content Placeholder 3"/>
          <p:cNvSpPr>
            <a:spLocks noGrp="1"/>
          </p:cNvSpPr>
          <p:nvPr>
            <p:ph sz="quarter" idx="10" hasCustomPrompt="1"/>
          </p:nvPr>
        </p:nvSpPr>
        <p:spPr>
          <a:xfrm>
            <a:off x="2336800" y="4191000"/>
            <a:ext cx="9347200" cy="2286000"/>
          </a:xfrm>
          <a:prstGeom prst="rect">
            <a:avLst/>
          </a:prstGeom>
        </p:spPr>
        <p:txBody>
          <a:bodyPr>
            <a:normAutofit/>
          </a:bodyPr>
          <a:lstStyle>
            <a:lvl2pPr marL="0" indent="0" algn="r">
              <a:buFont typeface="Arial" panose="020B0604020202020204" pitchFamily="34" charset="0"/>
              <a:buNone/>
              <a:defRPr sz="2000" baseline="0">
                <a:solidFill>
                  <a:schemeClr val="accent5"/>
                </a:solidFill>
                <a:latin typeface="+mj-lt"/>
              </a:defRPr>
            </a:lvl2pPr>
          </a:lstStyle>
          <a:p>
            <a:pPr lvl="1"/>
            <a:r>
              <a:rPr lang="en-US" dirty="0" smtClean="0"/>
              <a:t>Click to add text</a:t>
            </a:r>
          </a:p>
        </p:txBody>
      </p:sp>
    </p:spTree>
    <p:extLst>
      <p:ext uri="{BB962C8B-B14F-4D97-AF65-F5344CB8AC3E}">
        <p14:creationId xmlns:p14="http://schemas.microsoft.com/office/powerpoint/2010/main" val="5158359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10" name="Rectangle 9"/>
          <p:cNvSpPr/>
          <p:nvPr/>
        </p:nvSpPr>
        <p:spPr>
          <a:xfrm>
            <a:off x="0" y="457200"/>
            <a:ext cx="12192000" cy="880532"/>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  </a:t>
            </a:r>
            <a:endParaRPr lang="en-US" sz="1800" dirty="0"/>
          </a:p>
        </p:txBody>
      </p:sp>
      <p:pic>
        <p:nvPicPr>
          <p:cNvPr id="9" name="Picture 8"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866342" y="752912"/>
            <a:ext cx="1461293" cy="547985"/>
          </a:xfrm>
          <a:prstGeom prst="rect">
            <a:avLst/>
          </a:prstGeom>
        </p:spPr>
      </p:pic>
      <p:sp>
        <p:nvSpPr>
          <p:cNvPr id="3" name="Picture Placeholder 2"/>
          <p:cNvSpPr>
            <a:spLocks noGrp="1"/>
          </p:cNvSpPr>
          <p:nvPr>
            <p:ph type="pic" sz="quarter" idx="10"/>
          </p:nvPr>
        </p:nvSpPr>
        <p:spPr>
          <a:xfrm>
            <a:off x="1219200" y="1905000"/>
            <a:ext cx="1377696" cy="1371600"/>
          </a:xfrm>
          <a:prstGeom prst="rect">
            <a:avLst/>
          </a:prstGeom>
          <a:ln>
            <a:noFill/>
          </a:ln>
        </p:spPr>
        <p:txBody>
          <a:bodyPr>
            <a:normAutofit/>
          </a:bodyPr>
          <a:lstStyle>
            <a:lvl1pPr marL="0" indent="0">
              <a:buNone/>
              <a:defRPr sz="1200"/>
            </a:lvl1pPr>
          </a:lstStyle>
          <a:p>
            <a:r>
              <a:rPr lang="en-US" smtClean="0"/>
              <a:t>Click icon to add picture</a:t>
            </a:r>
            <a:endParaRPr lang="en-US" dirty="0"/>
          </a:p>
        </p:txBody>
      </p:sp>
      <p:sp>
        <p:nvSpPr>
          <p:cNvPr id="12" name="Picture Placeholder 2"/>
          <p:cNvSpPr>
            <a:spLocks noGrp="1"/>
          </p:cNvSpPr>
          <p:nvPr>
            <p:ph type="pic" sz="quarter" idx="11"/>
          </p:nvPr>
        </p:nvSpPr>
        <p:spPr>
          <a:xfrm>
            <a:off x="1219200" y="3733800"/>
            <a:ext cx="1377696" cy="1371600"/>
          </a:xfrm>
          <a:prstGeom prst="rect">
            <a:avLst/>
          </a:prstGeom>
          <a:ln>
            <a:noFill/>
          </a:ln>
        </p:spPr>
        <p:txBody>
          <a:bodyPr>
            <a:normAutofit/>
          </a:bodyPr>
          <a:lstStyle>
            <a:lvl1pPr marL="0" indent="0">
              <a:buNone/>
              <a:defRPr sz="1200"/>
            </a:lvl1pPr>
          </a:lstStyle>
          <a:p>
            <a:r>
              <a:rPr lang="en-US" smtClean="0"/>
              <a:t>Click icon to add picture</a:t>
            </a:r>
            <a:endParaRPr lang="en-US" dirty="0"/>
          </a:p>
        </p:txBody>
      </p:sp>
      <p:sp>
        <p:nvSpPr>
          <p:cNvPr id="5" name="Text Placeholder 4"/>
          <p:cNvSpPr>
            <a:spLocks noGrp="1"/>
          </p:cNvSpPr>
          <p:nvPr>
            <p:ph type="body" sz="quarter" idx="12"/>
          </p:nvPr>
        </p:nvSpPr>
        <p:spPr>
          <a:xfrm>
            <a:off x="2844800" y="2590800"/>
            <a:ext cx="4876800" cy="685800"/>
          </a:xfrm>
          <a:prstGeom prst="rect">
            <a:avLst/>
          </a:prstGeo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4" name="Text Placeholder 13"/>
          <p:cNvSpPr>
            <a:spLocks noGrp="1"/>
          </p:cNvSpPr>
          <p:nvPr>
            <p:ph type="body" sz="quarter" idx="14"/>
          </p:nvPr>
        </p:nvSpPr>
        <p:spPr>
          <a:xfrm>
            <a:off x="2844800" y="1905000"/>
            <a:ext cx="4876800" cy="609600"/>
          </a:xfrm>
          <a:prstGeom prst="rect">
            <a:avLst/>
          </a:prstGeo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5" name="Text Placeholder 4"/>
          <p:cNvSpPr>
            <a:spLocks noGrp="1"/>
          </p:cNvSpPr>
          <p:nvPr>
            <p:ph type="body" sz="quarter" idx="15"/>
          </p:nvPr>
        </p:nvSpPr>
        <p:spPr>
          <a:xfrm>
            <a:off x="2844800" y="4419600"/>
            <a:ext cx="4876800" cy="685800"/>
          </a:xfrm>
          <a:prstGeom prst="rect">
            <a:avLst/>
          </a:prstGeo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6" name="Text Placeholder 13"/>
          <p:cNvSpPr>
            <a:spLocks noGrp="1"/>
          </p:cNvSpPr>
          <p:nvPr>
            <p:ph type="body" sz="quarter" idx="16"/>
          </p:nvPr>
        </p:nvSpPr>
        <p:spPr>
          <a:xfrm>
            <a:off x="2844800" y="3733800"/>
            <a:ext cx="4876800" cy="609600"/>
          </a:xfrm>
          <a:prstGeom prst="rect">
            <a:avLst/>
          </a:prstGeo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3" name="Title 1"/>
          <p:cNvSpPr>
            <a:spLocks noGrp="1"/>
          </p:cNvSpPr>
          <p:nvPr>
            <p:ph type="title" hasCustomPrompt="1"/>
          </p:nvPr>
        </p:nvSpPr>
        <p:spPr>
          <a:xfrm>
            <a:off x="2235200" y="789852"/>
            <a:ext cx="9254765" cy="505549"/>
          </a:xfrm>
        </p:spPr>
        <p:txBody>
          <a:bodyPr>
            <a:normAutofit/>
          </a:bodyPr>
          <a:lstStyle>
            <a:lvl1pPr marL="0" algn="l" defTabSz="914400" rtl="0" eaLnBrk="1" latinLnBrk="0" hangingPunct="1">
              <a:tabLst>
                <a:tab pos="6688138" algn="l"/>
              </a:tabLst>
              <a:defRPr lang="en-US" sz="1600" b="0" i="0" kern="1200" baseline="0" dirty="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r>
              <a:rPr lang="en-US" dirty="0" smtClean="0"/>
              <a:t>click to add title - all lower case with period at the end.</a:t>
            </a:r>
            <a:endParaRPr lang="en-US" dirty="0"/>
          </a:p>
        </p:txBody>
      </p:sp>
    </p:spTree>
    <p:extLst>
      <p:ext uri="{BB962C8B-B14F-4D97-AF65-F5344CB8AC3E}">
        <p14:creationId xmlns:p14="http://schemas.microsoft.com/office/powerpoint/2010/main" val="35677516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or Pictur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219200" y="609600"/>
            <a:ext cx="9448800" cy="533400"/>
          </a:xfrm>
          <a:prstGeom prst="rect">
            <a:avLst/>
          </a:prstGeom>
        </p:spPr>
        <p:txBody>
          <a:bodyPr>
            <a:noAutofit/>
          </a:bodyPr>
          <a:lstStyle>
            <a:lvl1pPr marL="0" indent="0">
              <a:buNone/>
              <a:defRPr sz="2000" baseline="0">
                <a:solidFill>
                  <a:srgbClr val="0093D0"/>
                </a:solidFill>
                <a:latin typeface="+mj-lt"/>
              </a:defRPr>
            </a:lvl1pPr>
          </a:lstStyle>
          <a:p>
            <a:pPr lvl="0"/>
            <a:r>
              <a:rPr lang="en-US" dirty="0" smtClean="0"/>
              <a:t>Chart Title</a:t>
            </a:r>
            <a:endParaRPr lang="en-US" dirty="0"/>
          </a:p>
        </p:txBody>
      </p:sp>
      <p:pic>
        <p:nvPicPr>
          <p:cNvPr id="4" name="Picture 3"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944" y="6313109"/>
            <a:ext cx="1371600" cy="199598"/>
          </a:xfrm>
          <a:prstGeom prst="rect">
            <a:avLst/>
          </a:prstGeom>
        </p:spPr>
      </p:pic>
      <p:sp>
        <p:nvSpPr>
          <p:cNvPr id="6" name="Picture Placeholder 5"/>
          <p:cNvSpPr>
            <a:spLocks noGrp="1"/>
          </p:cNvSpPr>
          <p:nvPr>
            <p:ph type="pic" sz="quarter" idx="12"/>
          </p:nvPr>
        </p:nvSpPr>
        <p:spPr>
          <a:xfrm>
            <a:off x="1219200" y="1219200"/>
            <a:ext cx="9448800" cy="4876800"/>
          </a:xfrm>
          <a:prstGeom prst="rect">
            <a:avLst/>
          </a:prstGeo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1763157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944" y="6313109"/>
            <a:ext cx="1371600" cy="199598"/>
          </a:xfrm>
          <a:prstGeom prst="rect">
            <a:avLst/>
          </a:prstGeom>
        </p:spPr>
      </p:pic>
      <p:sp>
        <p:nvSpPr>
          <p:cNvPr id="4" name="Content Placeholder 4"/>
          <p:cNvSpPr>
            <a:spLocks noGrp="1"/>
          </p:cNvSpPr>
          <p:nvPr>
            <p:ph sz="quarter" idx="10"/>
          </p:nvPr>
        </p:nvSpPr>
        <p:spPr>
          <a:xfrm>
            <a:off x="1219200" y="838200"/>
            <a:ext cx="10363200" cy="5105400"/>
          </a:xfrm>
          <a:prstGeom prst="rect">
            <a:avLst/>
          </a:prstGeom>
        </p:spPr>
        <p:txBody>
          <a:bodyPr/>
          <a:lstStyle>
            <a:lvl1pPr marL="0" indent="0">
              <a:buFontTx/>
              <a:buNone/>
              <a:defRPr/>
            </a:lvl1pPr>
          </a:lstStyle>
          <a:p>
            <a:pPr lvl="0"/>
            <a:r>
              <a:rPr lang="en-US" smtClean="0"/>
              <a:t>Edit Master text styles</a:t>
            </a:r>
          </a:p>
        </p:txBody>
      </p:sp>
    </p:spTree>
    <p:extLst>
      <p:ext uri="{BB962C8B-B14F-4D97-AF65-F5344CB8AC3E}">
        <p14:creationId xmlns:p14="http://schemas.microsoft.com/office/powerpoint/2010/main" val="3032309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4" name="Picture 13"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6579809" y="0"/>
            <a:ext cx="5612192" cy="1913466"/>
          </a:xfrm>
          <a:prstGeom prst="rect">
            <a:avLst/>
          </a:prstGeom>
        </p:spPr>
      </p:pic>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2336800" y="1936595"/>
            <a:ext cx="9347200" cy="1815694"/>
          </a:xfrm>
        </p:spPr>
        <p:txBody>
          <a:bodyPr>
            <a:normAutofit/>
          </a:bodyPr>
          <a:lstStyle>
            <a:lvl1pPr algn="l">
              <a:lnSpc>
                <a:spcPts val="3800"/>
              </a:lnSpc>
              <a:defRPr sz="3600" b="0" i="0" spc="-6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a:t>
            </a:r>
            <a:endParaRPr lang="en-US" dirty="0"/>
          </a:p>
        </p:txBody>
      </p:sp>
      <p:pic>
        <p:nvPicPr>
          <p:cNvPr id="16" name="Picture 15"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581114" y="2506185"/>
            <a:ext cx="1671265" cy="676517"/>
          </a:xfrm>
          <a:prstGeom prst="rect">
            <a:avLst/>
          </a:prstGeom>
        </p:spPr>
      </p:pic>
      <p:sp>
        <p:nvSpPr>
          <p:cNvPr id="4" name="Content Placeholder 3"/>
          <p:cNvSpPr>
            <a:spLocks noGrp="1"/>
          </p:cNvSpPr>
          <p:nvPr>
            <p:ph sz="quarter" idx="10" hasCustomPrompt="1"/>
          </p:nvPr>
        </p:nvSpPr>
        <p:spPr>
          <a:xfrm>
            <a:off x="2336800" y="4191000"/>
            <a:ext cx="9347200" cy="2286000"/>
          </a:xfrm>
        </p:spPr>
        <p:txBody>
          <a:bodyPr>
            <a:normAutofit/>
          </a:bodyPr>
          <a:lstStyle>
            <a:lvl2pPr marL="0" indent="0" algn="r">
              <a:buFont typeface="Arial" panose="020B0604020202020204" pitchFamily="34" charset="0"/>
              <a:buNone/>
              <a:defRPr sz="2000" baseline="0">
                <a:solidFill>
                  <a:schemeClr val="accent5"/>
                </a:solidFill>
                <a:latin typeface="+mj-lt"/>
              </a:defRPr>
            </a:lvl2pPr>
          </a:lstStyle>
          <a:p>
            <a:pPr lvl="1"/>
            <a:r>
              <a:rPr lang="en-US" dirty="0" smtClean="0"/>
              <a:t>Click to add text</a:t>
            </a:r>
          </a:p>
        </p:txBody>
      </p:sp>
    </p:spTree>
    <p:extLst>
      <p:ext uri="{BB962C8B-B14F-4D97-AF65-F5344CB8AC3E}">
        <p14:creationId xmlns:p14="http://schemas.microsoft.com/office/powerpoint/2010/main" val="24104156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bout REDW">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70668"/>
            <a:ext cx="12192000" cy="1850571"/>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399954" y="2969419"/>
            <a:ext cx="1804045" cy="676517"/>
          </a:xfrm>
          <a:prstGeom prst="rect">
            <a:avLst/>
          </a:prstGeom>
        </p:spPr>
      </p:pic>
      <p:sp>
        <p:nvSpPr>
          <p:cNvPr id="5" name="Text Placeholder 4"/>
          <p:cNvSpPr>
            <a:spLocks noGrp="1"/>
          </p:cNvSpPr>
          <p:nvPr>
            <p:ph type="body" sz="quarter" idx="11" hasCustomPrompt="1"/>
          </p:nvPr>
        </p:nvSpPr>
        <p:spPr>
          <a:xfrm>
            <a:off x="2386793" y="2370668"/>
            <a:ext cx="9369779" cy="1850571"/>
          </a:xfrm>
        </p:spPr>
        <p:txBody>
          <a:bodyPr anchor="ctr" anchorCtr="0">
            <a:noAutofit/>
          </a:bodyPr>
          <a:lstStyle>
            <a:lvl1pPr marL="0" indent="0">
              <a:lnSpc>
                <a:spcPts val="2200"/>
              </a:lnSpc>
              <a:spcBef>
                <a:spcPts val="0"/>
              </a:spcBef>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SAMPLE PLACEHOLDER COPY ONLY – CLICK TO INSERT COPY</a:t>
            </a:r>
            <a:br>
              <a:rPr lang="en-US" dirty="0" smtClean="0"/>
            </a:br>
            <a:r>
              <a:rPr lang="en-US" dirty="0" smtClean="0"/>
              <a:t>From our Albuquerque headquarters and Phoenix office, we serve the tax, business and financial consulting needs of a wide range of clients, including publicly and privately held businesses, tribes and tribal enterprises, local and state government agencies, nonprofit organizations, healthcare and financial institutions, and individuals both regionally and nationally.</a:t>
            </a:r>
          </a:p>
        </p:txBody>
      </p:sp>
    </p:spTree>
    <p:extLst>
      <p:ext uri="{BB962C8B-B14F-4D97-AF65-F5344CB8AC3E}">
        <p14:creationId xmlns:p14="http://schemas.microsoft.com/office/powerpoint/2010/main" val="1154701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ac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219200" y="1905000"/>
            <a:ext cx="1377696" cy="1371600"/>
          </a:xfrm>
          <a:ln>
            <a:noFill/>
          </a:ln>
        </p:spPr>
        <p:txBody>
          <a:bodyPr>
            <a:normAutofit/>
          </a:bodyPr>
          <a:lstStyle>
            <a:lvl1pPr marL="0" indent="0">
              <a:buNone/>
              <a:defRPr sz="1200"/>
            </a:lvl1pPr>
          </a:lstStyle>
          <a:p>
            <a:r>
              <a:rPr lang="en-US" smtClean="0"/>
              <a:t>Click icon to add picture</a:t>
            </a:r>
            <a:endParaRPr lang="en-US" dirty="0"/>
          </a:p>
        </p:txBody>
      </p:sp>
      <p:sp>
        <p:nvSpPr>
          <p:cNvPr id="6" name="Picture Placeholder 2"/>
          <p:cNvSpPr>
            <a:spLocks noGrp="1"/>
          </p:cNvSpPr>
          <p:nvPr>
            <p:ph type="pic" sz="quarter" idx="11"/>
          </p:nvPr>
        </p:nvSpPr>
        <p:spPr>
          <a:xfrm>
            <a:off x="1219200" y="3733800"/>
            <a:ext cx="1377696" cy="1371600"/>
          </a:xfrm>
          <a:ln>
            <a:noFill/>
          </a:ln>
        </p:spPr>
        <p:txBody>
          <a:bodyPr>
            <a:normAutofit/>
          </a:bodyPr>
          <a:lstStyle>
            <a:lvl1pPr marL="0" indent="0">
              <a:buNone/>
              <a:defRPr sz="1200"/>
            </a:lvl1pPr>
          </a:lstStyle>
          <a:p>
            <a:r>
              <a:rPr lang="en-US" smtClean="0"/>
              <a:t>Click icon to add picture</a:t>
            </a:r>
            <a:endParaRPr lang="en-US" dirty="0"/>
          </a:p>
        </p:txBody>
      </p:sp>
      <p:sp>
        <p:nvSpPr>
          <p:cNvPr id="7" name="Text Placeholder 4"/>
          <p:cNvSpPr>
            <a:spLocks noGrp="1"/>
          </p:cNvSpPr>
          <p:nvPr>
            <p:ph type="body" sz="quarter" idx="12"/>
          </p:nvPr>
        </p:nvSpPr>
        <p:spPr>
          <a:xfrm>
            <a:off x="2844800" y="2590800"/>
            <a:ext cx="48768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8" name="Text Placeholder 13"/>
          <p:cNvSpPr>
            <a:spLocks noGrp="1"/>
          </p:cNvSpPr>
          <p:nvPr>
            <p:ph type="body" sz="quarter" idx="14"/>
          </p:nvPr>
        </p:nvSpPr>
        <p:spPr>
          <a:xfrm>
            <a:off x="2844800" y="1905000"/>
            <a:ext cx="48768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sp>
        <p:nvSpPr>
          <p:cNvPr id="10" name="Text Placeholder 4"/>
          <p:cNvSpPr>
            <a:spLocks noGrp="1"/>
          </p:cNvSpPr>
          <p:nvPr>
            <p:ph type="body" sz="quarter" idx="15"/>
          </p:nvPr>
        </p:nvSpPr>
        <p:spPr>
          <a:xfrm>
            <a:off x="2844800" y="4419600"/>
            <a:ext cx="4876800" cy="685800"/>
          </a:xfrm>
        </p:spPr>
        <p:txBody>
          <a:bodyPr>
            <a:noAutofit/>
          </a:bodyPr>
          <a:lstStyle>
            <a:lvl1pPr marL="0" indent="0">
              <a:lnSpc>
                <a:spcPct val="100000"/>
              </a:lnSpc>
              <a:spcAft>
                <a:spcPts val="300"/>
              </a:spcAft>
              <a:buNone/>
              <a:defRPr sz="1800">
                <a:latin typeface="Calibri Light" panose="020F0302020204030204" pitchFamily="34" charset="0"/>
              </a:defRPr>
            </a:lvl1pPr>
            <a:lvl2pPr marL="457200" indent="0">
              <a:buNone/>
              <a:defRPr sz="1800">
                <a:latin typeface="Calibri Light" panose="020F0302020204030204" pitchFamily="34" charset="0"/>
              </a:defRPr>
            </a:lvl2pPr>
            <a:lvl3pPr marL="914400" indent="0">
              <a:buNone/>
              <a:defRPr sz="1800">
                <a:latin typeface="Calibri Light" panose="020F0302020204030204" pitchFamily="34" charset="0"/>
              </a:defRPr>
            </a:lvl3pPr>
            <a:lvl4pPr marL="1371600" indent="0">
              <a:buNone/>
              <a:defRPr sz="1800">
                <a:latin typeface="Calibri Light" panose="020F0302020204030204" pitchFamily="34" charset="0"/>
              </a:defRPr>
            </a:lvl4pPr>
            <a:lvl5pPr marL="1828800" indent="0">
              <a:buNone/>
              <a:defRPr sz="1800">
                <a:latin typeface="Calibri Light" panose="020F0302020204030204" pitchFamily="34" charset="0"/>
              </a:defRPr>
            </a:lvl5pPr>
          </a:lstStyle>
          <a:p>
            <a:pPr lvl="0"/>
            <a:r>
              <a:rPr lang="en-US" smtClean="0"/>
              <a:t>Edit Master text styles</a:t>
            </a:r>
          </a:p>
        </p:txBody>
      </p:sp>
      <p:sp>
        <p:nvSpPr>
          <p:cNvPr id="11" name="Text Placeholder 13"/>
          <p:cNvSpPr>
            <a:spLocks noGrp="1"/>
          </p:cNvSpPr>
          <p:nvPr>
            <p:ph type="body" sz="quarter" idx="16"/>
          </p:nvPr>
        </p:nvSpPr>
        <p:spPr>
          <a:xfrm>
            <a:off x="2844800" y="3733800"/>
            <a:ext cx="4876800" cy="609600"/>
          </a:xfrm>
        </p:spPr>
        <p:txBody>
          <a:bodyPr/>
          <a:lstStyle>
            <a:lvl1pPr marL="0" indent="0">
              <a:lnSpc>
                <a:spcPct val="100000"/>
              </a:lnSpc>
              <a:spcAft>
                <a:spcPts val="0"/>
              </a:spcAft>
              <a:buNone/>
              <a:defRPr sz="1800">
                <a:latin typeface="Segoe UI Semibold" panose="020B0702040204020203" pitchFamily="34" charset="0"/>
              </a:defRPr>
            </a:lvl1pPr>
          </a:lstStyle>
          <a:p>
            <a:pPr lvl="0"/>
            <a:r>
              <a:rPr lang="en-US" smtClean="0"/>
              <a:t>Edit Master text styles</a:t>
            </a:r>
          </a:p>
        </p:txBody>
      </p:sp>
      <p:pic>
        <p:nvPicPr>
          <p:cNvPr id="13" name="Picture 12"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999858" y="752912"/>
            <a:ext cx="1327777" cy="547985"/>
          </a:xfrm>
          <a:prstGeom prst="rect">
            <a:avLst/>
          </a:prstGeom>
        </p:spPr>
      </p:pic>
      <p:sp>
        <p:nvSpPr>
          <p:cNvPr id="14" name="Rectangle 13"/>
          <p:cNvSpPr/>
          <p:nvPr/>
        </p:nvSpPr>
        <p:spPr>
          <a:xfrm>
            <a:off x="2235200" y="859104"/>
            <a:ext cx="9254765" cy="338554"/>
          </a:xfrm>
          <a:prstGeom prst="rect">
            <a:avLst/>
          </a:prstGeom>
        </p:spPr>
        <p:txBody>
          <a:bodyPr wrap="square">
            <a:spAutoFit/>
          </a:bodyPr>
          <a:lstStyle/>
          <a:p>
            <a:r>
              <a:rPr lang="en-US" sz="1600" dirty="0" smtClean="0">
                <a:solidFill>
                  <a:schemeClr val="bg1"/>
                </a:solidFill>
                <a:latin typeface="Segoe UI Semibold" panose="020B0702040204020203" pitchFamily="34" charset="0"/>
              </a:rPr>
              <a:t>expertise.</a:t>
            </a:r>
            <a:endParaRPr lang="en-US" sz="1600" dirty="0">
              <a:solidFill>
                <a:schemeClr val="bg1"/>
              </a:solidFill>
              <a:latin typeface="Segoe UI Semibold" panose="020B0702040204020203" pitchFamily="34" charset="0"/>
            </a:endParaRPr>
          </a:p>
        </p:txBody>
      </p:sp>
    </p:spTree>
    <p:extLst>
      <p:ext uri="{BB962C8B-B14F-4D97-AF65-F5344CB8AC3E}">
        <p14:creationId xmlns:p14="http://schemas.microsoft.com/office/powerpoint/2010/main" val="40738821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or Picture">
    <p:spTree>
      <p:nvGrpSpPr>
        <p:cNvPr id="1" name=""/>
        <p:cNvGrpSpPr/>
        <p:nvPr/>
      </p:nvGrpSpPr>
      <p:grpSpPr>
        <a:xfrm>
          <a:off x="0" y="0"/>
          <a:ext cx="0" cy="0"/>
          <a:chOff x="0" y="0"/>
          <a:chExt cx="0" cy="0"/>
        </a:xfrm>
      </p:grpSpPr>
      <p:pic>
        <p:nvPicPr>
          <p:cNvPr id="4" name="Picture 3" descr="REDW-106_PPTGeneralGraph_rgb.jpg"/>
          <p:cNvPicPr>
            <a:picLocks noChangeAspect="1"/>
          </p:cNvPicPr>
          <p:nvPr/>
        </p:nvPicPr>
        <p:blipFill rotWithShape="1">
          <a:blip r:embed="rId2" cstate="print">
            <a:extLst>
              <a:ext uri="{28A0092B-C50C-407E-A947-70E740481C1C}">
                <a14:useLocalDpi xmlns:a14="http://schemas.microsoft.com/office/drawing/2010/main" val="0"/>
              </a:ext>
            </a:extLst>
          </a:blip>
          <a:srcRect t="49300" r="16357" b="1"/>
          <a:stretch/>
        </p:blipFill>
        <p:spPr>
          <a:xfrm>
            <a:off x="0" y="3729160"/>
            <a:ext cx="9153235" cy="3120778"/>
          </a:xfrm>
          <a:prstGeom prst="rect">
            <a:avLst/>
          </a:prstGeom>
        </p:spPr>
      </p:pic>
      <p:pic>
        <p:nvPicPr>
          <p:cNvPr id="5" name="Picture 4" descr="REDW_logo_notag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8970" y="6313109"/>
            <a:ext cx="1248574" cy="181695"/>
          </a:xfrm>
          <a:prstGeom prst="rect">
            <a:avLst/>
          </a:prstGeom>
        </p:spPr>
      </p:pic>
      <p:sp>
        <p:nvSpPr>
          <p:cNvPr id="8" name="Text Placeholder 8"/>
          <p:cNvSpPr>
            <a:spLocks noGrp="1"/>
          </p:cNvSpPr>
          <p:nvPr>
            <p:ph type="body" sz="quarter" idx="11" hasCustomPrompt="1"/>
          </p:nvPr>
        </p:nvSpPr>
        <p:spPr>
          <a:xfrm>
            <a:off x="1219200" y="609600"/>
            <a:ext cx="9448800" cy="533400"/>
          </a:xfrm>
        </p:spPr>
        <p:txBody>
          <a:bodyPr>
            <a:noAutofit/>
          </a:bodyPr>
          <a:lstStyle>
            <a:lvl1pPr marL="0" indent="0">
              <a:buNone/>
              <a:defRPr sz="2000" baseline="0">
                <a:solidFill>
                  <a:srgbClr val="0093D0"/>
                </a:solidFill>
                <a:latin typeface="+mj-lt"/>
              </a:defRPr>
            </a:lvl1pPr>
          </a:lstStyle>
          <a:p>
            <a:pPr lvl="0"/>
            <a:r>
              <a:rPr lang="en-US" dirty="0" smtClean="0"/>
              <a:t>Chart Title</a:t>
            </a:r>
            <a:endParaRPr lang="en-US" dirty="0"/>
          </a:p>
        </p:txBody>
      </p:sp>
      <p:sp>
        <p:nvSpPr>
          <p:cNvPr id="9" name="Picture Placeholder 5"/>
          <p:cNvSpPr>
            <a:spLocks noGrp="1"/>
          </p:cNvSpPr>
          <p:nvPr>
            <p:ph type="pic" sz="quarter" idx="12"/>
          </p:nvPr>
        </p:nvSpPr>
        <p:spPr>
          <a:xfrm>
            <a:off x="1219200" y="1219200"/>
            <a:ext cx="9448800" cy="48768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5705933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descr="REDW_logo_notag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944" y="6313109"/>
            <a:ext cx="1371600" cy="199598"/>
          </a:xfrm>
          <a:prstGeom prst="rect">
            <a:avLst/>
          </a:prstGeom>
        </p:spPr>
      </p:pic>
      <p:pic>
        <p:nvPicPr>
          <p:cNvPr id="3" name="Picture 2" descr="REDW-106_PPTGeneralGraph_rgb.jpg"/>
          <p:cNvPicPr>
            <a:picLocks noChangeAspect="1"/>
          </p:cNvPicPr>
          <p:nvPr/>
        </p:nvPicPr>
        <p:blipFill rotWithShape="1">
          <a:blip r:embed="rId3" cstate="print">
            <a:extLst>
              <a:ext uri="{28A0092B-C50C-407E-A947-70E740481C1C}">
                <a14:useLocalDpi xmlns:a14="http://schemas.microsoft.com/office/drawing/2010/main" val="0"/>
              </a:ext>
            </a:extLst>
          </a:blip>
          <a:srcRect t="49300" r="16357" b="1"/>
          <a:stretch/>
        </p:blipFill>
        <p:spPr>
          <a:xfrm>
            <a:off x="0" y="3729160"/>
            <a:ext cx="9153235" cy="3120778"/>
          </a:xfrm>
          <a:prstGeom prst="rect">
            <a:avLst/>
          </a:prstGeom>
        </p:spPr>
      </p:pic>
      <p:sp>
        <p:nvSpPr>
          <p:cNvPr id="4" name="Content Placeholder 4"/>
          <p:cNvSpPr>
            <a:spLocks noGrp="1"/>
          </p:cNvSpPr>
          <p:nvPr>
            <p:ph sz="quarter" idx="10"/>
          </p:nvPr>
        </p:nvSpPr>
        <p:spPr>
          <a:xfrm>
            <a:off x="1219200" y="838200"/>
            <a:ext cx="10363200" cy="5105400"/>
          </a:xfrm>
        </p:spPr>
        <p:txBody>
          <a:bodyPr/>
          <a:lstStyle>
            <a:lvl1pPr marL="0" indent="0">
              <a:buFontTx/>
              <a:buNone/>
              <a:defRPr/>
            </a:lvl1pPr>
          </a:lstStyle>
          <a:p>
            <a:pPr lvl="0"/>
            <a:r>
              <a:rPr lang="en-US" smtClean="0"/>
              <a:t>Edit Master text styles</a:t>
            </a:r>
          </a:p>
        </p:txBody>
      </p:sp>
    </p:spTree>
    <p:extLst>
      <p:ext uri="{BB962C8B-B14F-4D97-AF65-F5344CB8AC3E}">
        <p14:creationId xmlns:p14="http://schemas.microsoft.com/office/powerpoint/2010/main" val="3939966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out REDW">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2370668"/>
            <a:ext cx="12192000" cy="1850571"/>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descr="redw_logo_notag_rev_lrg.png"/>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a:off x="399954" y="2969419"/>
            <a:ext cx="1804045" cy="676517"/>
          </a:xfrm>
          <a:prstGeom prst="rect">
            <a:avLst/>
          </a:prstGeom>
        </p:spPr>
      </p:pic>
      <p:sp>
        <p:nvSpPr>
          <p:cNvPr id="5" name="Text Placeholder 4"/>
          <p:cNvSpPr>
            <a:spLocks noGrp="1"/>
          </p:cNvSpPr>
          <p:nvPr>
            <p:ph type="body" sz="quarter" idx="11" hasCustomPrompt="1"/>
          </p:nvPr>
        </p:nvSpPr>
        <p:spPr>
          <a:xfrm>
            <a:off x="2386793" y="2370668"/>
            <a:ext cx="9369779" cy="1850571"/>
          </a:xfrm>
        </p:spPr>
        <p:txBody>
          <a:bodyPr anchor="ctr" anchorCtr="0">
            <a:noAutofit/>
          </a:bodyPr>
          <a:lstStyle>
            <a:lvl1pPr marL="0" indent="0">
              <a:lnSpc>
                <a:spcPts val="2200"/>
              </a:lnSpc>
              <a:spcBef>
                <a:spcPts val="0"/>
              </a:spcBef>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SAMPLE PLACEHOLDER COPY ONLY – CLICK TO INSERT COPY</a:t>
            </a:r>
            <a:br>
              <a:rPr lang="en-US" dirty="0" smtClean="0"/>
            </a:br>
            <a:r>
              <a:rPr lang="en-US" dirty="0" smtClean="0"/>
              <a:t>From our Albuquerque headquarters and Phoenix office, we serve the tax, business and financial consulting needs of a wide range of clients, including publicly and privately held businesses, tribes and tribal enterprises, local and state government agencies, nonprofit organizations, healthcare and financial institutions, and individuals both regionally and nationally.</a:t>
            </a:r>
          </a:p>
        </p:txBody>
      </p:sp>
    </p:spTree>
    <p:extLst>
      <p:ext uri="{BB962C8B-B14F-4D97-AF65-F5344CB8AC3E}">
        <p14:creationId xmlns:p14="http://schemas.microsoft.com/office/powerpoint/2010/main" val="31585539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FDD18-B19C-40C5-870F-23679391C9AA}" type="slidenum">
              <a:rPr lang="en-US" smtClean="0"/>
              <a:t>‹#›</a:t>
            </a:fld>
            <a:endParaRPr lang="en-US"/>
          </a:p>
        </p:txBody>
      </p:sp>
    </p:spTree>
    <p:extLst>
      <p:ext uri="{BB962C8B-B14F-4D97-AF65-F5344CB8AC3E}">
        <p14:creationId xmlns:p14="http://schemas.microsoft.com/office/powerpoint/2010/main" val="7388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Rectangle 11"/>
          <p:cNvSpPr/>
          <p:nvPr/>
        </p:nvSpPr>
        <p:spPr>
          <a:xfrm>
            <a:off x="0" y="1913468"/>
            <a:ext cx="12192000" cy="1815693"/>
          </a:xfrm>
          <a:prstGeom prst="rect">
            <a:avLst/>
          </a:prstGeom>
          <a:solidFill>
            <a:srgbClr val="0570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 name="Title 4"/>
          <p:cNvSpPr>
            <a:spLocks noGrp="1"/>
          </p:cNvSpPr>
          <p:nvPr>
            <p:ph type="title" hasCustomPrompt="1"/>
          </p:nvPr>
        </p:nvSpPr>
        <p:spPr>
          <a:xfrm>
            <a:off x="812800" y="685800"/>
            <a:ext cx="10972800" cy="1143000"/>
          </a:xfrm>
          <a:prstGeom prst="rect">
            <a:avLst/>
          </a:prstGeom>
        </p:spPr>
        <p:txBody>
          <a:bodyPr/>
          <a:lstStyle>
            <a:lvl1pPr algn="r">
              <a:lnSpc>
                <a:spcPct val="100000"/>
              </a:lnSpc>
              <a:defRPr>
                <a:solidFill>
                  <a:srgbClr val="0570B8"/>
                </a:solidFill>
                <a:latin typeface="+mj-lt"/>
                <a:ea typeface="Segoe UI" panose="020B0502040204020203" pitchFamily="34" charset="0"/>
                <a:cs typeface="Segoe UI" panose="020B0502040204020203" pitchFamily="34" charset="0"/>
              </a:defRPr>
            </a:lvl1pPr>
          </a:lstStyle>
          <a:p>
            <a:r>
              <a:rPr lang="en-US" dirty="0" smtClean="0"/>
              <a:t>Click to add title</a:t>
            </a:r>
            <a:endParaRPr lang="en-US" dirty="0"/>
          </a:p>
        </p:txBody>
      </p:sp>
      <p:sp>
        <p:nvSpPr>
          <p:cNvPr id="8" name="Text Placeholder 7"/>
          <p:cNvSpPr>
            <a:spLocks noGrp="1"/>
          </p:cNvSpPr>
          <p:nvPr>
            <p:ph type="body" sz="quarter" idx="14" hasCustomPrompt="1"/>
          </p:nvPr>
        </p:nvSpPr>
        <p:spPr>
          <a:xfrm>
            <a:off x="3695699" y="4114800"/>
            <a:ext cx="8089900" cy="1981200"/>
          </a:xfrm>
          <a:prstGeom prst="rect">
            <a:avLst/>
          </a:prstGeom>
        </p:spPr>
        <p:txBody>
          <a:bodyPr>
            <a:normAutofit/>
          </a:bodyPr>
          <a:lstStyle>
            <a:lvl1pPr marL="0" indent="0" algn="r">
              <a:buNone/>
              <a:defRPr sz="18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Click to add copy</a:t>
            </a:r>
          </a:p>
        </p:txBody>
      </p:sp>
      <p:pic>
        <p:nvPicPr>
          <p:cNvPr id="7" name="Picture 6" descr="redw_logo_notag_rev_lrg.png"/>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7231296" y="2438400"/>
            <a:ext cx="2420704" cy="907764"/>
          </a:xfrm>
          <a:prstGeom prst="rect">
            <a:avLst/>
          </a:prstGeom>
        </p:spPr>
      </p:pic>
      <p:sp>
        <p:nvSpPr>
          <p:cNvPr id="10" name="Rectangle 9"/>
          <p:cNvSpPr/>
          <p:nvPr/>
        </p:nvSpPr>
        <p:spPr>
          <a:xfrm>
            <a:off x="8892924" y="2656396"/>
            <a:ext cx="2892675" cy="523220"/>
          </a:xfrm>
          <a:prstGeom prst="rect">
            <a:avLst/>
          </a:prstGeom>
        </p:spPr>
        <p:txBody>
          <a:bodyPr wrap="square">
            <a:spAutoFit/>
          </a:bodyPr>
          <a:lstStyle/>
          <a:p>
            <a:pPr lvl="1"/>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expertise.</a:t>
            </a:r>
            <a:endPar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0" y="6451684"/>
            <a:ext cx="12192000" cy="261610"/>
          </a:xfrm>
          <a:prstGeom prst="rect">
            <a:avLst/>
          </a:prstGeom>
        </p:spPr>
        <p:txBody>
          <a:bodyPr wrap="square">
            <a:spAutoFit/>
          </a:bodyPr>
          <a:lstStyle/>
          <a:p>
            <a:pPr algn="ctr"/>
            <a:r>
              <a:rPr lang="en-US" sz="1100" dirty="0" smtClean="0">
                <a:solidFill>
                  <a:schemeClr val="accent5"/>
                </a:solidFill>
              </a:rPr>
              <a:t>The </a:t>
            </a:r>
            <a:r>
              <a:rPr lang="en-US" sz="1100" dirty="0">
                <a:solidFill>
                  <a:schemeClr val="accent5"/>
                </a:solidFill>
              </a:rPr>
              <a:t>information provided herein is for informational purposes only and should not be construed as financial, investment, tax, accounting or legal advice.</a:t>
            </a:r>
          </a:p>
        </p:txBody>
      </p:sp>
    </p:spTree>
    <p:extLst>
      <p:ext uri="{BB962C8B-B14F-4D97-AF65-F5344CB8AC3E}">
        <p14:creationId xmlns:p14="http://schemas.microsoft.com/office/powerpoint/2010/main" val="3800525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15389"/>
            <a:ext cx="10972800" cy="79609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609600" y="2748414"/>
            <a:ext cx="10972800" cy="3377750"/>
          </a:xfrm>
          <a:prstGeom prst="rect">
            <a:avLst/>
          </a:prstGeom>
        </p:spPr>
        <p:txBody>
          <a:bodyPr vert="horz" lIns="91440" tIns="45720" rIns="91440" bIns="45720" rtlCol="0">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FDD18-B19C-40C5-870F-23679391C9AA}" type="slidenum">
              <a:rPr lang="en-US" smtClean="0"/>
              <a:t>‹#›</a:t>
            </a:fld>
            <a:endParaRPr lang="en-US"/>
          </a:p>
        </p:txBody>
      </p:sp>
    </p:spTree>
    <p:extLst>
      <p:ext uri="{BB962C8B-B14F-4D97-AF65-F5344CB8AC3E}">
        <p14:creationId xmlns:p14="http://schemas.microsoft.com/office/powerpoint/2010/main" val="40578002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p:titleStyle>
    <p:bodyStyle>
      <a:lvl1pPr marL="342900" indent="-342900" algn="l" defTabSz="457200" rtl="0" eaLnBrk="1" latinLnBrk="0" hangingPunct="1">
        <a:lnSpc>
          <a:spcPct val="110000"/>
        </a:lnSpc>
        <a:spcBef>
          <a:spcPts val="0"/>
        </a:spcBef>
        <a:spcAft>
          <a:spcPts val="600"/>
        </a:spcAft>
        <a:buFont typeface="Arial"/>
        <a:buChar char="•"/>
        <a:defRPr sz="2800" b="0"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15389"/>
            <a:ext cx="10972800" cy="79609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609600" y="2748414"/>
            <a:ext cx="10972800" cy="3377750"/>
          </a:xfrm>
          <a:prstGeom prst="rect">
            <a:avLst/>
          </a:prstGeom>
        </p:spPr>
        <p:txBody>
          <a:bodyPr vert="horz" lIns="91440" tIns="45720" rIns="91440" bIns="45720" rtlCol="0">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268159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p:titleStyle>
    <p:bodyStyle>
      <a:lvl1pPr marL="342900" indent="-342900" algn="l" defTabSz="457200" rtl="0" eaLnBrk="1" latinLnBrk="0" hangingPunct="1">
        <a:lnSpc>
          <a:spcPct val="110000"/>
        </a:lnSpc>
        <a:spcBef>
          <a:spcPts val="0"/>
        </a:spcBef>
        <a:spcAft>
          <a:spcPts val="600"/>
        </a:spcAft>
        <a:buFont typeface="Arial"/>
        <a:buChar char="•"/>
        <a:defRPr sz="2800" b="0"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15389"/>
            <a:ext cx="10972800" cy="79609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609600" y="2748414"/>
            <a:ext cx="10972800" cy="3377750"/>
          </a:xfrm>
          <a:prstGeom prst="rect">
            <a:avLst/>
          </a:prstGeom>
        </p:spPr>
        <p:txBody>
          <a:bodyPr vert="horz" lIns="91440" tIns="45720" rIns="91440" bIns="45720" rtlCol="0">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FDD18-B19C-40C5-870F-23679391C9AA}" type="slidenum">
              <a:rPr lang="en-US" smtClean="0"/>
              <a:t>‹#›</a:t>
            </a:fld>
            <a:endParaRPr lang="en-US"/>
          </a:p>
        </p:txBody>
      </p:sp>
    </p:spTree>
    <p:extLst>
      <p:ext uri="{BB962C8B-B14F-4D97-AF65-F5344CB8AC3E}">
        <p14:creationId xmlns:p14="http://schemas.microsoft.com/office/powerpoint/2010/main" val="25040217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p:titleStyle>
    <p:bodyStyle>
      <a:lvl1pPr marL="342900" indent="-342900" algn="l" defTabSz="457200" rtl="0" eaLnBrk="1" latinLnBrk="0" hangingPunct="1">
        <a:lnSpc>
          <a:spcPct val="110000"/>
        </a:lnSpc>
        <a:spcBef>
          <a:spcPts val="0"/>
        </a:spcBef>
        <a:spcAft>
          <a:spcPts val="600"/>
        </a:spcAft>
        <a:buFont typeface="Arial"/>
        <a:buChar char="•"/>
        <a:defRPr sz="2800" b="0"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15389"/>
            <a:ext cx="10972800" cy="79609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609600" y="2748414"/>
            <a:ext cx="10972800" cy="3377750"/>
          </a:xfrm>
          <a:prstGeom prst="rect">
            <a:avLst/>
          </a:prstGeom>
        </p:spPr>
        <p:txBody>
          <a:bodyPr vert="horz" lIns="91440" tIns="45720" rIns="91440" bIns="45720" rtlCol="0">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9643E-C717-4BB6-89A0-1800B25EB49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358370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1"/>
          </a:solidFill>
          <a:latin typeface="Segoe UI Semibold" panose="020B0702040204020203" pitchFamily="34" charset="0"/>
          <a:ea typeface="+mj-ea"/>
          <a:cs typeface="Rod" panose="02030509050101010101" pitchFamily="49" charset="-79"/>
        </a:defRPr>
      </a:lvl1pPr>
    </p:titleStyle>
    <p:bodyStyle>
      <a:lvl1pPr marL="342900" indent="-342900" algn="l" defTabSz="457200" rtl="0" eaLnBrk="1" latinLnBrk="0" hangingPunct="1">
        <a:lnSpc>
          <a:spcPct val="110000"/>
        </a:lnSpc>
        <a:spcBef>
          <a:spcPts val="0"/>
        </a:spcBef>
        <a:spcAft>
          <a:spcPts val="600"/>
        </a:spcAft>
        <a:buFont typeface="Arial"/>
        <a:buChar char="•"/>
        <a:defRPr sz="2800" b="0"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lnSpc>
          <a:spcPct val="110000"/>
        </a:lnSpc>
        <a:spcBef>
          <a:spcPts val="0"/>
        </a:spcBef>
        <a:spcAft>
          <a:spcPts val="600"/>
        </a:spcAft>
        <a:buFont typeface="Arial"/>
        <a:buChar char="•"/>
        <a:defRPr sz="2400" b="0" i="0" kern="1200">
          <a:solidFill>
            <a:schemeClr val="bg2"/>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lnSpc>
          <a:spcPct val="110000"/>
        </a:lnSpc>
        <a:spcBef>
          <a:spcPts val="0"/>
        </a:spcBef>
        <a:spcAft>
          <a:spcPts val="600"/>
        </a:spcAft>
        <a:buFont typeface="Arial"/>
        <a:buChar char="»"/>
        <a:defRPr sz="2000" b="0" i="0" kern="1200">
          <a:solidFill>
            <a:schemeClr val="bg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cfda.gov/"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mailto:sspecht@redw.com"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Interactive Single Audit - A to Z</a:t>
            </a:r>
            <a:endParaRPr lang="en-US" dirty="0"/>
          </a:p>
        </p:txBody>
      </p:sp>
      <p:sp>
        <p:nvSpPr>
          <p:cNvPr id="3" name="Text Placeholder 2"/>
          <p:cNvSpPr>
            <a:spLocks noGrp="1"/>
          </p:cNvSpPr>
          <p:nvPr>
            <p:ph type="body" sz="quarter" idx="14"/>
          </p:nvPr>
        </p:nvSpPr>
        <p:spPr/>
        <p:txBody>
          <a:bodyPr/>
          <a:lstStyle/>
          <a:p>
            <a:pPr>
              <a:lnSpc>
                <a:spcPct val="100000"/>
              </a:lnSpc>
            </a:pPr>
            <a:r>
              <a:rPr lang="en-US" dirty="0" smtClean="0"/>
              <a:t>Sara Specht, CFE</a:t>
            </a:r>
          </a:p>
          <a:p>
            <a:pPr>
              <a:lnSpc>
                <a:spcPct val="100000"/>
              </a:lnSpc>
            </a:pPr>
            <a:r>
              <a:rPr lang="en-US" dirty="0" smtClean="0"/>
              <a:t>Senior Audit Associate II</a:t>
            </a:r>
          </a:p>
        </p:txBody>
      </p:sp>
    </p:spTree>
    <p:extLst>
      <p:ext uri="{BB962C8B-B14F-4D97-AF65-F5344CB8AC3E}">
        <p14:creationId xmlns:p14="http://schemas.microsoft.com/office/powerpoint/2010/main" val="3534640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Federal Program?</a:t>
            </a:r>
            <a:endParaRPr lang="en-US" dirty="0"/>
          </a:p>
        </p:txBody>
      </p:sp>
      <p:sp>
        <p:nvSpPr>
          <p:cNvPr id="3" name="Content Placeholder 2"/>
          <p:cNvSpPr>
            <a:spLocks noGrp="1"/>
          </p:cNvSpPr>
          <p:nvPr>
            <p:ph idx="1"/>
          </p:nvPr>
        </p:nvSpPr>
        <p:spPr/>
        <p:txBody>
          <a:bodyPr/>
          <a:lstStyle/>
          <a:p>
            <a:r>
              <a:rPr lang="en-US" dirty="0" smtClean="0"/>
              <a:t>The Uniform Guidance defines a </a:t>
            </a:r>
            <a:r>
              <a:rPr lang="en-US" b="1" i="1" dirty="0" smtClean="0"/>
              <a:t>federal program </a:t>
            </a:r>
            <a:r>
              <a:rPr lang="en-US" dirty="0" smtClean="0"/>
              <a:t>as: </a:t>
            </a:r>
          </a:p>
          <a:p>
            <a:pPr lvl="1"/>
            <a:r>
              <a:rPr lang="en-US" dirty="0" smtClean="0"/>
              <a:t>All federal awards which are assigned a single number in the CFDA.</a:t>
            </a:r>
          </a:p>
          <a:p>
            <a:pPr lvl="1"/>
            <a:r>
              <a:rPr lang="en-US" dirty="0" smtClean="0"/>
              <a:t>Federal programs designated as a cluster must be considered as one program when determining major programs.</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10</a:t>
            </a:fld>
            <a:endParaRPr lang="en-US"/>
          </a:p>
        </p:txBody>
      </p:sp>
    </p:spTree>
    <p:extLst>
      <p:ext uri="{BB962C8B-B14F-4D97-AF65-F5344CB8AC3E}">
        <p14:creationId xmlns:p14="http://schemas.microsoft.com/office/powerpoint/2010/main" val="12270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Responsibilities of Auditees.</a:t>
            </a:r>
            <a:endParaRPr lang="en-US" dirty="0"/>
          </a:p>
        </p:txBody>
      </p:sp>
      <p:sp>
        <p:nvSpPr>
          <p:cNvPr id="3" name="Content Placeholder 2"/>
          <p:cNvSpPr>
            <a:spLocks noGrp="1"/>
          </p:cNvSpPr>
          <p:nvPr>
            <p:ph idx="1"/>
          </p:nvPr>
        </p:nvSpPr>
        <p:spPr/>
        <p:txBody>
          <a:bodyPr/>
          <a:lstStyle/>
          <a:p>
            <a:r>
              <a:rPr lang="en-US" dirty="0" smtClean="0"/>
              <a:t>The Auditee must:</a:t>
            </a:r>
          </a:p>
          <a:p>
            <a:pPr lvl="1"/>
            <a:r>
              <a:rPr lang="en-US" dirty="0" smtClean="0"/>
              <a:t>Prepare the financial statements.</a:t>
            </a:r>
          </a:p>
          <a:p>
            <a:pPr lvl="1"/>
            <a:r>
              <a:rPr lang="en-US" dirty="0" smtClean="0"/>
              <a:t>Evaluate and monitor noncompliance with federal statutes, regulations, and the terms and conditions of federal awards.</a:t>
            </a:r>
          </a:p>
          <a:p>
            <a:pPr lvl="1"/>
            <a:r>
              <a:rPr lang="en-US" dirty="0" smtClean="0"/>
              <a:t>Promptly follow up and take corrective action on audit findings.</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11</a:t>
            </a:fld>
            <a:endParaRPr lang="en-US"/>
          </a:p>
        </p:txBody>
      </p:sp>
    </p:spTree>
    <p:extLst>
      <p:ext uri="{BB962C8B-B14F-4D97-AF65-F5344CB8AC3E}">
        <p14:creationId xmlns:p14="http://schemas.microsoft.com/office/powerpoint/2010/main" val="2539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Responsibilities of Auditees – continued. </a:t>
            </a:r>
            <a:endParaRPr lang="en-US" dirty="0"/>
          </a:p>
        </p:txBody>
      </p:sp>
      <p:sp>
        <p:nvSpPr>
          <p:cNvPr id="3" name="Content Placeholder 2"/>
          <p:cNvSpPr>
            <a:spLocks noGrp="1"/>
          </p:cNvSpPr>
          <p:nvPr>
            <p:ph idx="1"/>
          </p:nvPr>
        </p:nvSpPr>
        <p:spPr/>
        <p:txBody>
          <a:bodyPr/>
          <a:lstStyle/>
          <a:p>
            <a:pPr lvl="1"/>
            <a:r>
              <a:rPr lang="en-US" smtClean="0"/>
              <a:t>Procure and ensure it is properly performed and submitted when due.</a:t>
            </a:r>
          </a:p>
          <a:p>
            <a:pPr lvl="1"/>
            <a:r>
              <a:rPr lang="en-US" dirty="0" smtClean="0"/>
              <a:t>Take reasonable measures to safeguard protected personally identifiable information (PPI).</a:t>
            </a:r>
          </a:p>
          <a:p>
            <a:pPr lvl="1"/>
            <a:r>
              <a:rPr lang="en-US" dirty="0" smtClean="0"/>
              <a:t>Provide the auditor with access to personnel, accounts, books, records, supporting documentation, and other information as needed for the auditor to perform the single audit.</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12</a:t>
            </a:fld>
            <a:endParaRPr lang="en-US"/>
          </a:p>
        </p:txBody>
      </p:sp>
    </p:spTree>
    <p:extLst>
      <p:ext uri="{BB962C8B-B14F-4D97-AF65-F5344CB8AC3E}">
        <p14:creationId xmlns:p14="http://schemas.microsoft.com/office/powerpoint/2010/main" val="393491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 SEFA.</a:t>
            </a:r>
            <a:endParaRPr lang="en-US" dirty="0"/>
          </a:p>
        </p:txBody>
      </p:sp>
      <p:sp>
        <p:nvSpPr>
          <p:cNvPr id="3" name="Content Placeholder 2"/>
          <p:cNvSpPr>
            <a:spLocks noGrp="1"/>
          </p:cNvSpPr>
          <p:nvPr>
            <p:ph idx="1"/>
          </p:nvPr>
        </p:nvSpPr>
        <p:spPr/>
        <p:txBody>
          <a:bodyPr/>
          <a:lstStyle/>
          <a:p>
            <a:pPr lvl="1"/>
            <a:r>
              <a:rPr lang="en-US" smtClean="0"/>
              <a:t>The SEFA serves as the primary basis that auditors use to determine which programs will be audited. </a:t>
            </a:r>
          </a:p>
          <a:p>
            <a:pPr lvl="1"/>
            <a:r>
              <a:rPr lang="en-US" smtClean="0"/>
              <a:t>§200.510(b) of the Uniform Guidance requires the auditee to prepare a SEFA for the period covered by the auditee’s financial statements, which must include the total federal awards expended as determined in accordance with §200.502 of the Uniform Guidance, “Basis for Determining Federal Awards Expended.” </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13</a:t>
            </a:fld>
            <a:endParaRPr lang="en-US"/>
          </a:p>
        </p:txBody>
      </p:sp>
    </p:spTree>
    <p:extLst>
      <p:ext uri="{BB962C8B-B14F-4D97-AF65-F5344CB8AC3E}">
        <p14:creationId xmlns:p14="http://schemas.microsoft.com/office/powerpoint/2010/main" val="103967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SEFA Information.</a:t>
            </a:r>
            <a:endParaRPr lang="en-US" dirty="0"/>
          </a:p>
        </p:txBody>
      </p:sp>
      <p:sp>
        <p:nvSpPr>
          <p:cNvPr id="3" name="Content Placeholder 2"/>
          <p:cNvSpPr>
            <a:spLocks noGrp="1"/>
          </p:cNvSpPr>
          <p:nvPr>
            <p:ph idx="1"/>
          </p:nvPr>
        </p:nvSpPr>
        <p:spPr/>
        <p:txBody>
          <a:bodyPr/>
          <a:lstStyle/>
          <a:p>
            <a:pPr lvl="1"/>
            <a:r>
              <a:rPr lang="en-US" dirty="0" smtClean="0"/>
              <a:t>Federal agency prefix and </a:t>
            </a:r>
            <a:r>
              <a:rPr lang="en-US" i="1" dirty="0" smtClean="0"/>
              <a:t>Catalog of Federal Domestic Assistance </a:t>
            </a:r>
            <a:r>
              <a:rPr lang="en-US" dirty="0" smtClean="0"/>
              <a:t>(CFDA) three-digit extension (or other identifying federal numbers when the CFDA information is not available)</a:t>
            </a:r>
          </a:p>
          <a:p>
            <a:pPr lvl="2"/>
            <a:r>
              <a:rPr lang="en-US" dirty="0" smtClean="0">
                <a:hlinkClick r:id="rId3"/>
              </a:rPr>
              <a:t>https://cfda.gov/</a:t>
            </a:r>
            <a:r>
              <a:rPr lang="en-US" dirty="0" smtClean="0"/>
              <a:t> </a:t>
            </a:r>
          </a:p>
          <a:p>
            <a:pPr lvl="1"/>
            <a:r>
              <a:rPr lang="en-US" dirty="0" smtClean="0"/>
              <a:t>Federal agency name</a:t>
            </a:r>
          </a:p>
          <a:p>
            <a:pPr lvl="1"/>
            <a:r>
              <a:rPr lang="en-US" dirty="0" smtClean="0"/>
              <a:t>Name of individual federal program or cluster of programs (cluster) name</a:t>
            </a:r>
          </a:p>
          <a:p>
            <a:pPr lvl="1"/>
            <a:r>
              <a:rPr lang="en-US" dirty="0" smtClean="0"/>
              <a:t>Is this a cluster?</a:t>
            </a:r>
          </a:p>
          <a:p>
            <a:pPr lvl="2"/>
            <a:r>
              <a:rPr lang="en-US" dirty="0" smtClean="0"/>
              <a:t>If a cluster, list individual programs within the cluster.</a:t>
            </a:r>
          </a:p>
        </p:txBody>
      </p:sp>
      <p:sp>
        <p:nvSpPr>
          <p:cNvPr id="4" name="Slide Number Placeholder 3"/>
          <p:cNvSpPr>
            <a:spLocks noGrp="1"/>
          </p:cNvSpPr>
          <p:nvPr>
            <p:ph type="sldNum" sz="quarter" idx="4"/>
          </p:nvPr>
        </p:nvSpPr>
        <p:spPr/>
        <p:txBody>
          <a:bodyPr/>
          <a:lstStyle/>
          <a:p>
            <a:fld id="{DE4FDD18-B19C-40C5-870F-23679391C9AA}" type="slidenum">
              <a:rPr lang="en-US" smtClean="0"/>
              <a:pPr/>
              <a:t>14</a:t>
            </a:fld>
            <a:endParaRPr lang="en-US"/>
          </a:p>
        </p:txBody>
      </p:sp>
    </p:spTree>
    <p:extLst>
      <p:ext uri="{BB962C8B-B14F-4D97-AF65-F5344CB8AC3E}">
        <p14:creationId xmlns:p14="http://schemas.microsoft.com/office/powerpoint/2010/main" val="10789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SEFA Information – continued. </a:t>
            </a:r>
            <a:endParaRPr lang="en-US" dirty="0"/>
          </a:p>
        </p:txBody>
      </p:sp>
      <p:sp>
        <p:nvSpPr>
          <p:cNvPr id="3" name="Content Placeholder 2"/>
          <p:cNvSpPr>
            <a:spLocks noGrp="1"/>
          </p:cNvSpPr>
          <p:nvPr>
            <p:ph idx="1"/>
          </p:nvPr>
        </p:nvSpPr>
        <p:spPr/>
        <p:txBody>
          <a:bodyPr/>
          <a:lstStyle/>
          <a:p>
            <a:pPr lvl="1"/>
            <a:r>
              <a:rPr lang="en-US" dirty="0" smtClean="0"/>
              <a:t>Award number(s)</a:t>
            </a:r>
          </a:p>
          <a:p>
            <a:pPr lvl="1"/>
            <a:r>
              <a:rPr lang="en-US" dirty="0" smtClean="0"/>
              <a:t>Award period</a:t>
            </a:r>
          </a:p>
          <a:p>
            <a:pPr lvl="1"/>
            <a:r>
              <a:rPr lang="en-US" dirty="0" smtClean="0"/>
              <a:t>Was award (or incremental funding under this award) received on or after December 26, 2014?</a:t>
            </a:r>
          </a:p>
          <a:p>
            <a:pPr lvl="1"/>
            <a:r>
              <a:rPr lang="en-US" dirty="0" smtClean="0"/>
              <a:t>Award amount</a:t>
            </a:r>
          </a:p>
          <a:p>
            <a:pPr lvl="1"/>
            <a:r>
              <a:rPr lang="en-US" dirty="0" smtClean="0"/>
              <a:t>Was any portion of the award passed through to </a:t>
            </a:r>
            <a:r>
              <a:rPr lang="en-US" dirty="0" err="1" smtClean="0"/>
              <a:t>subrecipients</a:t>
            </a:r>
            <a:r>
              <a:rPr lang="en-US" dirty="0" smtClean="0"/>
              <a:t>?</a:t>
            </a:r>
          </a:p>
          <a:p>
            <a:pPr lvl="2"/>
            <a:r>
              <a:rPr lang="en-US" dirty="0" smtClean="0"/>
              <a:t>If so, total amount(s) passed through to </a:t>
            </a:r>
            <a:r>
              <a:rPr lang="en-US" dirty="0" err="1" smtClean="0"/>
              <a:t>subreceipients</a:t>
            </a:r>
            <a:endParaRPr lang="en-US" dirty="0" smtClean="0"/>
          </a:p>
        </p:txBody>
      </p:sp>
      <p:sp>
        <p:nvSpPr>
          <p:cNvPr id="4" name="Slide Number Placeholder 3"/>
          <p:cNvSpPr>
            <a:spLocks noGrp="1"/>
          </p:cNvSpPr>
          <p:nvPr>
            <p:ph type="sldNum" sz="quarter" idx="4"/>
          </p:nvPr>
        </p:nvSpPr>
        <p:spPr/>
        <p:txBody>
          <a:bodyPr/>
          <a:lstStyle/>
          <a:p>
            <a:fld id="{DE4FDD18-B19C-40C5-870F-23679391C9AA}" type="slidenum">
              <a:rPr lang="en-US" smtClean="0"/>
              <a:pPr/>
              <a:t>15</a:t>
            </a:fld>
            <a:endParaRPr lang="en-US"/>
          </a:p>
        </p:txBody>
      </p:sp>
    </p:spTree>
    <p:extLst>
      <p:ext uri="{BB962C8B-B14F-4D97-AF65-F5344CB8AC3E}">
        <p14:creationId xmlns:p14="http://schemas.microsoft.com/office/powerpoint/2010/main" val="205378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SEFA Information – continued. </a:t>
            </a:r>
            <a:endParaRPr lang="en-US" dirty="0"/>
          </a:p>
        </p:txBody>
      </p:sp>
      <p:sp>
        <p:nvSpPr>
          <p:cNvPr id="3" name="Content Placeholder 2"/>
          <p:cNvSpPr>
            <a:spLocks noGrp="1"/>
          </p:cNvSpPr>
          <p:nvPr>
            <p:ph idx="1"/>
          </p:nvPr>
        </p:nvSpPr>
        <p:spPr/>
        <p:txBody>
          <a:bodyPr>
            <a:normAutofit/>
          </a:bodyPr>
          <a:lstStyle/>
          <a:p>
            <a:pPr lvl="1"/>
            <a:r>
              <a:rPr lang="en-US" dirty="0" smtClean="0"/>
              <a:t>Is the award a </a:t>
            </a:r>
            <a:r>
              <a:rPr lang="en-US" dirty="0" err="1" smtClean="0"/>
              <a:t>subaward</a:t>
            </a:r>
            <a:r>
              <a:rPr lang="en-US" dirty="0" smtClean="0"/>
              <a:t>?</a:t>
            </a:r>
            <a:endParaRPr lang="en-US" dirty="0"/>
          </a:p>
          <a:p>
            <a:pPr lvl="2"/>
            <a:r>
              <a:rPr lang="en-US" dirty="0" smtClean="0"/>
              <a:t>If so, what is the identifying number assigned by the pass-through entity?</a:t>
            </a:r>
          </a:p>
          <a:p>
            <a:pPr lvl="2"/>
            <a:r>
              <a:rPr lang="en-US" dirty="0" smtClean="0"/>
              <a:t>Pass-through entity name</a:t>
            </a:r>
          </a:p>
          <a:p>
            <a:pPr lvl="2"/>
            <a:r>
              <a:rPr lang="en-US" dirty="0" err="1" smtClean="0"/>
              <a:t>Subaward</a:t>
            </a:r>
            <a:r>
              <a:rPr lang="en-US" dirty="0" smtClean="0"/>
              <a:t> amount</a:t>
            </a:r>
          </a:p>
          <a:p>
            <a:pPr lvl="2"/>
            <a:r>
              <a:rPr lang="en-US" dirty="0" err="1" smtClean="0"/>
              <a:t>Subaward</a:t>
            </a:r>
            <a:r>
              <a:rPr lang="en-US" dirty="0" smtClean="0"/>
              <a:t> period</a:t>
            </a:r>
          </a:p>
          <a:p>
            <a:pPr lvl="2"/>
            <a:r>
              <a:rPr lang="en-US" dirty="0" smtClean="0"/>
              <a:t>If a </a:t>
            </a:r>
            <a:r>
              <a:rPr lang="en-US" dirty="0" err="1" smtClean="0"/>
              <a:t>subaward</a:t>
            </a:r>
            <a:r>
              <a:rPr lang="en-US" dirty="0" smtClean="0"/>
              <a:t>, was the original pass-through entity award (or incremental funding) received on or after December 26, 2014?</a:t>
            </a:r>
          </a:p>
        </p:txBody>
      </p:sp>
      <p:sp>
        <p:nvSpPr>
          <p:cNvPr id="4" name="Slide Number Placeholder 3"/>
          <p:cNvSpPr>
            <a:spLocks noGrp="1"/>
          </p:cNvSpPr>
          <p:nvPr>
            <p:ph type="sldNum" sz="quarter" idx="4"/>
          </p:nvPr>
        </p:nvSpPr>
        <p:spPr/>
        <p:txBody>
          <a:bodyPr/>
          <a:lstStyle/>
          <a:p>
            <a:fld id="{DE4FDD18-B19C-40C5-870F-23679391C9AA}" type="slidenum">
              <a:rPr lang="en-US" smtClean="0"/>
              <a:pPr/>
              <a:t>16</a:t>
            </a:fld>
            <a:endParaRPr lang="en-US"/>
          </a:p>
        </p:txBody>
      </p:sp>
    </p:spTree>
    <p:extLst>
      <p:ext uri="{BB962C8B-B14F-4D97-AF65-F5344CB8AC3E}">
        <p14:creationId xmlns:p14="http://schemas.microsoft.com/office/powerpoint/2010/main" val="25913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SEFA Information – continued.</a:t>
            </a:r>
            <a:endParaRPr lang="en-US" dirty="0"/>
          </a:p>
        </p:txBody>
      </p:sp>
      <p:sp>
        <p:nvSpPr>
          <p:cNvPr id="3" name="Content Placeholder 2"/>
          <p:cNvSpPr>
            <a:spLocks noGrp="1"/>
          </p:cNvSpPr>
          <p:nvPr>
            <p:ph idx="1"/>
          </p:nvPr>
        </p:nvSpPr>
        <p:spPr/>
        <p:txBody>
          <a:bodyPr/>
          <a:lstStyle/>
          <a:p>
            <a:pPr lvl="1"/>
            <a:r>
              <a:rPr lang="en-US" smtClean="0"/>
              <a:t>Do any of the awards (or subawards) include non-cash assistance?</a:t>
            </a:r>
          </a:p>
          <a:p>
            <a:pPr lvl="1"/>
            <a:r>
              <a:rPr lang="en-US" smtClean="0"/>
              <a:t>Does any aspect of the program include loans or loan guarantees?</a:t>
            </a:r>
          </a:p>
          <a:p>
            <a:pPr lvl="1"/>
            <a:r>
              <a:rPr lang="en-US" smtClean="0"/>
              <a:t>Has the federal agency or pass-through entity requested that this program be audited as major under the provisions 200.518(c)(2) of the Uniform Guidance?</a:t>
            </a:r>
          </a:p>
          <a:p>
            <a:pPr lvl="1"/>
            <a:r>
              <a:rPr lang="en-US" smtClean="0"/>
              <a:t>Name and contact information for Program Manager(s)</a:t>
            </a:r>
          </a:p>
          <a:p>
            <a:pPr lvl="1"/>
            <a:r>
              <a:rPr lang="en-US" smtClean="0"/>
              <a:t>Name and contact information for Fiscal Manager(s)</a:t>
            </a:r>
          </a:p>
          <a:p>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17</a:t>
            </a:fld>
            <a:endParaRPr lang="en-US"/>
          </a:p>
        </p:txBody>
      </p:sp>
    </p:spTree>
    <p:extLst>
      <p:ext uri="{BB962C8B-B14F-4D97-AF65-F5344CB8AC3E}">
        <p14:creationId xmlns:p14="http://schemas.microsoft.com/office/powerpoint/2010/main" val="6588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9181" t="11305" r="11166" b="34746"/>
          <a:stretch/>
        </p:blipFill>
        <p:spPr>
          <a:xfrm>
            <a:off x="1324708" y="876300"/>
            <a:ext cx="10258947" cy="5369169"/>
          </a:xfrm>
        </p:spPr>
      </p:pic>
      <p:sp>
        <p:nvSpPr>
          <p:cNvPr id="3" name="Text Placeholder 2"/>
          <p:cNvSpPr>
            <a:spLocks noGrp="1"/>
          </p:cNvSpPr>
          <p:nvPr>
            <p:ph type="body" sz="quarter" idx="11"/>
          </p:nvPr>
        </p:nvSpPr>
        <p:spPr/>
        <p:txBody>
          <a:bodyPr/>
          <a:lstStyle/>
          <a:p>
            <a:r>
              <a:rPr lang="en-US" smtClean="0"/>
              <a:t>Disclosure Checklist.</a:t>
            </a:r>
            <a:endParaRPr lang="en-US" dirty="0"/>
          </a:p>
        </p:txBody>
      </p:sp>
    </p:spTree>
    <p:extLst>
      <p:ext uri="{BB962C8B-B14F-4D97-AF65-F5344CB8AC3E}">
        <p14:creationId xmlns:p14="http://schemas.microsoft.com/office/powerpoint/2010/main" val="3890710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mtClean="0"/>
              <a:t>Disclosure Checklist – continued.</a:t>
            </a:r>
          </a:p>
          <a:p>
            <a:endParaRPr lang="en-US" dirty="0"/>
          </a:p>
        </p:txBody>
      </p:sp>
      <p:pic>
        <p:nvPicPr>
          <p:cNvPr id="10" name="Picture Placeholder 9"/>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8189" t="13391" r="11042" b="48073"/>
          <a:stretch/>
        </p:blipFill>
        <p:spPr>
          <a:xfrm>
            <a:off x="1219200" y="1019908"/>
            <a:ext cx="10589012" cy="3903784"/>
          </a:xfrm>
        </p:spPr>
      </p:pic>
    </p:spTree>
    <p:extLst>
      <p:ext uri="{BB962C8B-B14F-4D97-AF65-F5344CB8AC3E}">
        <p14:creationId xmlns:p14="http://schemas.microsoft.com/office/powerpoint/2010/main" val="5389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pPr lvl="1"/>
            <a:r>
              <a:rPr lang="en-US" dirty="0" smtClean="0"/>
              <a:t>Quiz</a:t>
            </a:r>
          </a:p>
          <a:p>
            <a:pPr lvl="1"/>
            <a:r>
              <a:rPr lang="en-US" dirty="0" smtClean="0"/>
              <a:t>What is a Single Audit?</a:t>
            </a:r>
          </a:p>
          <a:p>
            <a:pPr lvl="1"/>
            <a:r>
              <a:rPr lang="en-US" dirty="0" smtClean="0"/>
              <a:t>Auditee Responsibilities</a:t>
            </a:r>
          </a:p>
          <a:p>
            <a:pPr lvl="1"/>
            <a:r>
              <a:rPr lang="en-US" dirty="0" smtClean="0"/>
              <a:t>Importance of a SEFA</a:t>
            </a:r>
          </a:p>
          <a:p>
            <a:pPr lvl="1"/>
            <a:r>
              <a:rPr lang="en-US" dirty="0" smtClean="0"/>
              <a:t>Major Program Determination</a:t>
            </a:r>
          </a:p>
          <a:p>
            <a:pPr lvl="1"/>
            <a:r>
              <a:rPr lang="en-US" dirty="0" smtClean="0"/>
              <a:t>Questions </a:t>
            </a:r>
            <a:endParaRPr lang="en-US" dirty="0"/>
          </a:p>
        </p:txBody>
      </p:sp>
      <p:sp>
        <p:nvSpPr>
          <p:cNvPr id="8" name="Slide Number Placeholder 7"/>
          <p:cNvSpPr>
            <a:spLocks noGrp="1"/>
          </p:cNvSpPr>
          <p:nvPr>
            <p:ph type="sldNum" sz="quarter" idx="4"/>
          </p:nvPr>
        </p:nvSpPr>
        <p:spPr/>
        <p:txBody>
          <a:bodyPr/>
          <a:lstStyle/>
          <a:p>
            <a:fld id="{DE4FDD18-B19C-40C5-870F-23679391C9AA}" type="slidenum">
              <a:rPr lang="en-US" smtClean="0"/>
              <a:pPr/>
              <a:t>2</a:t>
            </a:fld>
            <a:endParaRPr lang="en-US"/>
          </a:p>
        </p:txBody>
      </p:sp>
    </p:spTree>
    <p:extLst>
      <p:ext uri="{BB962C8B-B14F-4D97-AF65-F5344CB8AC3E}">
        <p14:creationId xmlns:p14="http://schemas.microsoft.com/office/powerpoint/2010/main" val="32376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mtClean="0"/>
              <a:t>Disclosure Checklist – continued.</a:t>
            </a:r>
            <a:endParaRPr lang="en-US" dirty="0"/>
          </a:p>
        </p:txBody>
      </p:sp>
      <p:pic>
        <p:nvPicPr>
          <p:cNvPr id="9" name="Picture Placeholder 8"/>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9926" t="13391" r="10173" b="41169"/>
          <a:stretch/>
        </p:blipFill>
        <p:spPr>
          <a:xfrm>
            <a:off x="1219200" y="1143000"/>
            <a:ext cx="10657560" cy="4683369"/>
          </a:xfrm>
        </p:spPr>
      </p:pic>
    </p:spTree>
    <p:extLst>
      <p:ext uri="{BB962C8B-B14F-4D97-AF65-F5344CB8AC3E}">
        <p14:creationId xmlns:p14="http://schemas.microsoft.com/office/powerpoint/2010/main" val="2548846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5897" y="368490"/>
            <a:ext cx="11800205" cy="5428339"/>
          </a:xfrm>
          <a:prstGeom prst="rect">
            <a:avLst/>
          </a:prstGeom>
        </p:spPr>
      </p:pic>
    </p:spTree>
    <p:extLst>
      <p:ext uri="{BB962C8B-B14F-4D97-AF65-F5344CB8AC3E}">
        <p14:creationId xmlns:p14="http://schemas.microsoft.com/office/powerpoint/2010/main" val="503158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1839" y="5446885"/>
            <a:ext cx="9163050" cy="1076325"/>
          </a:xfrm>
          <a:prstGeom prst="rect">
            <a:avLst/>
          </a:prstGeom>
        </p:spPr>
      </p:pic>
      <p:pic>
        <p:nvPicPr>
          <p:cNvPr id="6" name="Picture 5"/>
          <p:cNvPicPr>
            <a:picLocks noChangeAspect="1"/>
          </p:cNvPicPr>
          <p:nvPr/>
        </p:nvPicPr>
        <p:blipFill>
          <a:blip r:embed="rId4"/>
          <a:stretch>
            <a:fillRect/>
          </a:stretch>
        </p:blipFill>
        <p:spPr>
          <a:xfrm>
            <a:off x="921364" y="351010"/>
            <a:ext cx="9153525" cy="5095875"/>
          </a:xfrm>
          <a:prstGeom prst="rect">
            <a:avLst/>
          </a:prstGeom>
        </p:spPr>
      </p:pic>
    </p:spTree>
    <p:extLst>
      <p:ext uri="{BB962C8B-B14F-4D97-AF65-F5344CB8AC3E}">
        <p14:creationId xmlns:p14="http://schemas.microsoft.com/office/powerpoint/2010/main" val="3952418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SEFA Answers.</a:t>
            </a:r>
            <a:endParaRPr lang="en-US" dirty="0"/>
          </a:p>
        </p:txBody>
      </p:sp>
      <p:pic>
        <p:nvPicPr>
          <p:cNvPr id="7" name="Picture 6"/>
          <p:cNvPicPr>
            <a:picLocks noChangeAspect="1"/>
          </p:cNvPicPr>
          <p:nvPr/>
        </p:nvPicPr>
        <p:blipFill>
          <a:blip r:embed="rId3"/>
          <a:stretch>
            <a:fillRect/>
          </a:stretch>
        </p:blipFill>
        <p:spPr>
          <a:xfrm>
            <a:off x="527538" y="1462052"/>
            <a:ext cx="11136924" cy="4545682"/>
          </a:xfrm>
          <a:prstGeom prst="rect">
            <a:avLst/>
          </a:prstGeom>
        </p:spPr>
      </p:pic>
      <p:sp>
        <p:nvSpPr>
          <p:cNvPr id="12" name="Slide Number Placeholder 11"/>
          <p:cNvSpPr>
            <a:spLocks noGrp="1"/>
          </p:cNvSpPr>
          <p:nvPr>
            <p:ph type="sldNum" sz="quarter" idx="4"/>
          </p:nvPr>
        </p:nvSpPr>
        <p:spPr/>
        <p:txBody>
          <a:bodyPr/>
          <a:lstStyle/>
          <a:p>
            <a:fld id="{DE4FDD18-B19C-40C5-870F-23679391C9AA}" type="slidenum">
              <a:rPr lang="en-US" smtClean="0"/>
              <a:t>23</a:t>
            </a:fld>
            <a:endParaRPr lang="en-US"/>
          </a:p>
        </p:txBody>
      </p:sp>
    </p:spTree>
    <p:extLst>
      <p:ext uri="{BB962C8B-B14F-4D97-AF65-F5344CB8AC3E}">
        <p14:creationId xmlns:p14="http://schemas.microsoft.com/office/powerpoint/2010/main" val="457357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SEFA Answers – continued.	</a:t>
            </a:r>
            <a:endParaRPr lang="en-US" dirty="0"/>
          </a:p>
        </p:txBody>
      </p:sp>
      <p:pic>
        <p:nvPicPr>
          <p:cNvPr id="4" name="Content Placeholder 3"/>
          <p:cNvPicPr>
            <a:picLocks noGrp="1" noChangeAspect="1"/>
          </p:cNvPicPr>
          <p:nvPr>
            <p:ph idx="1"/>
          </p:nvPr>
        </p:nvPicPr>
        <p:blipFill>
          <a:blip r:embed="rId3"/>
          <a:stretch>
            <a:fillRect/>
          </a:stretch>
        </p:blipFill>
        <p:spPr>
          <a:xfrm>
            <a:off x="1484941" y="1770185"/>
            <a:ext cx="9628518" cy="4416180"/>
          </a:xfrm>
          <a:prstGeom prst="rect">
            <a:avLst/>
          </a:prstGeom>
        </p:spPr>
      </p:pic>
      <p:sp>
        <p:nvSpPr>
          <p:cNvPr id="3" name="Slide Number Placeholder 2"/>
          <p:cNvSpPr>
            <a:spLocks noGrp="1"/>
          </p:cNvSpPr>
          <p:nvPr>
            <p:ph type="sldNum" sz="quarter" idx="4"/>
          </p:nvPr>
        </p:nvSpPr>
        <p:spPr/>
        <p:txBody>
          <a:bodyPr/>
          <a:lstStyle/>
          <a:p>
            <a:fld id="{DE4FDD18-B19C-40C5-870F-23679391C9AA}" type="slidenum">
              <a:rPr lang="en-US" smtClean="0"/>
              <a:t>24</a:t>
            </a:fld>
            <a:endParaRPr lang="en-US"/>
          </a:p>
        </p:txBody>
      </p:sp>
    </p:spTree>
    <p:extLst>
      <p:ext uri="{BB962C8B-B14F-4D97-AF65-F5344CB8AC3E}">
        <p14:creationId xmlns:p14="http://schemas.microsoft.com/office/powerpoint/2010/main" val="1498840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Program Determination.</a:t>
            </a:r>
            <a:endParaRPr lang="en-US" dirty="0"/>
          </a:p>
        </p:txBody>
      </p:sp>
      <p:sp>
        <p:nvSpPr>
          <p:cNvPr id="3" name="Content Placeholder 2"/>
          <p:cNvSpPr>
            <a:spLocks noGrp="1"/>
          </p:cNvSpPr>
          <p:nvPr>
            <p:ph idx="1"/>
          </p:nvPr>
        </p:nvSpPr>
        <p:spPr/>
        <p:txBody>
          <a:bodyPr/>
          <a:lstStyle/>
          <a:p>
            <a:r>
              <a:rPr lang="en-US" dirty="0" smtClean="0"/>
              <a:t>Part I – Preliminary Step – Information Gathering</a:t>
            </a:r>
          </a:p>
          <a:p>
            <a:pPr lvl="1"/>
            <a:r>
              <a:rPr lang="en-US" dirty="0" smtClean="0"/>
              <a:t>Review the SEFA prepared by the auditee</a:t>
            </a:r>
            <a:endParaRPr lang="en-US" dirty="0"/>
          </a:p>
        </p:txBody>
      </p:sp>
      <p:pic>
        <p:nvPicPr>
          <p:cNvPr id="4" name="Picture 3"/>
          <p:cNvPicPr>
            <a:picLocks noChangeAspect="1"/>
          </p:cNvPicPr>
          <p:nvPr/>
        </p:nvPicPr>
        <p:blipFill>
          <a:blip r:embed="rId3"/>
          <a:stretch>
            <a:fillRect/>
          </a:stretch>
        </p:blipFill>
        <p:spPr>
          <a:xfrm>
            <a:off x="638290" y="2282747"/>
            <a:ext cx="10982325" cy="3162300"/>
          </a:xfrm>
          <a:prstGeom prst="rect">
            <a:avLst/>
          </a:prstGeom>
        </p:spPr>
      </p:pic>
      <p:sp>
        <p:nvSpPr>
          <p:cNvPr id="5" name="Slide Number Placeholder 4"/>
          <p:cNvSpPr>
            <a:spLocks noGrp="1"/>
          </p:cNvSpPr>
          <p:nvPr>
            <p:ph type="sldNum" sz="quarter" idx="4"/>
          </p:nvPr>
        </p:nvSpPr>
        <p:spPr/>
        <p:txBody>
          <a:bodyPr/>
          <a:lstStyle/>
          <a:p>
            <a:fld id="{DE4FDD18-B19C-40C5-870F-23679391C9AA}" type="slidenum">
              <a:rPr lang="en-US" smtClean="0"/>
              <a:t>25</a:t>
            </a:fld>
            <a:endParaRPr lang="en-US"/>
          </a:p>
        </p:txBody>
      </p:sp>
    </p:spTree>
    <p:extLst>
      <p:ext uri="{BB962C8B-B14F-4D97-AF65-F5344CB8AC3E}">
        <p14:creationId xmlns:p14="http://schemas.microsoft.com/office/powerpoint/2010/main" val="283306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Major Program Determination – continued. </a:t>
            </a:r>
            <a:endParaRPr lang="en-US" dirty="0"/>
          </a:p>
        </p:txBody>
      </p:sp>
      <p:sp>
        <p:nvSpPr>
          <p:cNvPr id="3" name="Content Placeholder 2"/>
          <p:cNvSpPr>
            <a:spLocks noGrp="1"/>
          </p:cNvSpPr>
          <p:nvPr>
            <p:ph idx="1"/>
          </p:nvPr>
        </p:nvSpPr>
        <p:spPr>
          <a:xfrm>
            <a:off x="1015999" y="1632468"/>
            <a:ext cx="10777415" cy="5089008"/>
          </a:xfrm>
        </p:spPr>
        <p:txBody>
          <a:bodyPr/>
          <a:lstStyle/>
          <a:p>
            <a:r>
              <a:rPr lang="en-US" smtClean="0"/>
              <a:t>Part II – Determine the Need for a Single or Program-specific Audit</a:t>
            </a:r>
          </a:p>
          <a:p>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26</a:t>
            </a:fld>
            <a:endParaRPr lang="en-US"/>
          </a:p>
        </p:txBody>
      </p:sp>
      <p:pic>
        <p:nvPicPr>
          <p:cNvPr id="5" name="Picture 4"/>
          <p:cNvPicPr>
            <a:picLocks noChangeAspect="1"/>
          </p:cNvPicPr>
          <p:nvPr/>
        </p:nvPicPr>
        <p:blipFill>
          <a:blip r:embed="rId3"/>
          <a:stretch>
            <a:fillRect/>
          </a:stretch>
        </p:blipFill>
        <p:spPr>
          <a:xfrm>
            <a:off x="1137138" y="2254637"/>
            <a:ext cx="10093570" cy="4284276"/>
          </a:xfrm>
          <a:prstGeom prst="rect">
            <a:avLst/>
          </a:prstGeom>
        </p:spPr>
      </p:pic>
    </p:spTree>
    <p:extLst>
      <p:ext uri="{BB962C8B-B14F-4D97-AF65-F5344CB8AC3E}">
        <p14:creationId xmlns:p14="http://schemas.microsoft.com/office/powerpoint/2010/main" val="781083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Program Determination – continued.</a:t>
            </a:r>
            <a:endParaRPr lang="en-US" dirty="0"/>
          </a:p>
        </p:txBody>
      </p:sp>
      <p:sp>
        <p:nvSpPr>
          <p:cNvPr id="3" name="Content Placeholder 2"/>
          <p:cNvSpPr>
            <a:spLocks noGrp="1"/>
          </p:cNvSpPr>
          <p:nvPr>
            <p:ph idx="1"/>
          </p:nvPr>
        </p:nvSpPr>
        <p:spPr>
          <a:xfrm>
            <a:off x="1016000" y="1632468"/>
            <a:ext cx="10847754" cy="4692133"/>
          </a:xfrm>
        </p:spPr>
        <p:txBody>
          <a:bodyPr/>
          <a:lstStyle/>
          <a:p>
            <a:r>
              <a:rPr lang="en-US" dirty="0"/>
              <a:t>Part II – Determine the Need for a Single or Program-specific </a:t>
            </a:r>
            <a:r>
              <a:rPr lang="en-US" dirty="0" smtClean="0"/>
              <a:t>Audit – continued  </a:t>
            </a:r>
            <a:endParaRPr lang="en-US" dirty="0"/>
          </a:p>
        </p:txBody>
      </p:sp>
      <p:pic>
        <p:nvPicPr>
          <p:cNvPr id="5" name="Picture 4"/>
          <p:cNvPicPr>
            <a:picLocks noChangeAspect="1"/>
          </p:cNvPicPr>
          <p:nvPr/>
        </p:nvPicPr>
        <p:blipFill>
          <a:blip r:embed="rId3"/>
          <a:stretch>
            <a:fillRect/>
          </a:stretch>
        </p:blipFill>
        <p:spPr>
          <a:xfrm>
            <a:off x="1599277" y="2528876"/>
            <a:ext cx="9681200" cy="3648087"/>
          </a:xfrm>
          <a:prstGeom prst="rect">
            <a:avLst/>
          </a:prstGeom>
        </p:spPr>
      </p:pic>
      <p:sp>
        <p:nvSpPr>
          <p:cNvPr id="4" name="Slide Number Placeholder 3"/>
          <p:cNvSpPr>
            <a:spLocks noGrp="1"/>
          </p:cNvSpPr>
          <p:nvPr>
            <p:ph type="sldNum" sz="quarter" idx="4"/>
          </p:nvPr>
        </p:nvSpPr>
        <p:spPr/>
        <p:txBody>
          <a:bodyPr/>
          <a:lstStyle/>
          <a:p>
            <a:fld id="{DE4FDD18-B19C-40C5-870F-23679391C9AA}" type="slidenum">
              <a:rPr lang="en-US" smtClean="0"/>
              <a:t>27</a:t>
            </a:fld>
            <a:endParaRPr lang="en-US"/>
          </a:p>
        </p:txBody>
      </p:sp>
    </p:spTree>
    <p:extLst>
      <p:ext uri="{BB962C8B-B14F-4D97-AF65-F5344CB8AC3E}">
        <p14:creationId xmlns:p14="http://schemas.microsoft.com/office/powerpoint/2010/main" val="468247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Program Determination – continued. </a:t>
            </a:r>
            <a:endParaRPr lang="en-US" dirty="0"/>
          </a:p>
        </p:txBody>
      </p:sp>
      <p:sp>
        <p:nvSpPr>
          <p:cNvPr id="3" name="Content Placeholder 2"/>
          <p:cNvSpPr>
            <a:spLocks noGrp="1"/>
          </p:cNvSpPr>
          <p:nvPr>
            <p:ph idx="1"/>
          </p:nvPr>
        </p:nvSpPr>
        <p:spPr>
          <a:xfrm>
            <a:off x="1016000" y="1632468"/>
            <a:ext cx="10742246" cy="4692133"/>
          </a:xfrm>
        </p:spPr>
        <p:txBody>
          <a:bodyPr/>
          <a:lstStyle/>
          <a:p>
            <a:r>
              <a:rPr lang="en-US" dirty="0"/>
              <a:t>Part II – Determine the Need for a Single or Program-specific </a:t>
            </a:r>
            <a:r>
              <a:rPr lang="en-US" dirty="0" smtClean="0"/>
              <a:t>Audit – continued </a:t>
            </a:r>
            <a:endParaRPr lang="en-US" dirty="0"/>
          </a:p>
          <a:p>
            <a:endParaRPr lang="en-US" dirty="0"/>
          </a:p>
        </p:txBody>
      </p:sp>
      <p:pic>
        <p:nvPicPr>
          <p:cNvPr id="4" name="Picture 3"/>
          <p:cNvPicPr>
            <a:picLocks noChangeAspect="1"/>
          </p:cNvPicPr>
          <p:nvPr/>
        </p:nvPicPr>
        <p:blipFill>
          <a:blip r:embed="rId3"/>
          <a:stretch>
            <a:fillRect/>
          </a:stretch>
        </p:blipFill>
        <p:spPr>
          <a:xfrm>
            <a:off x="1625986" y="2560913"/>
            <a:ext cx="8175936" cy="4185012"/>
          </a:xfrm>
          <a:prstGeom prst="rect">
            <a:avLst/>
          </a:prstGeom>
        </p:spPr>
      </p:pic>
      <p:sp>
        <p:nvSpPr>
          <p:cNvPr id="5" name="Slide Number Placeholder 4"/>
          <p:cNvSpPr>
            <a:spLocks noGrp="1"/>
          </p:cNvSpPr>
          <p:nvPr>
            <p:ph type="sldNum" sz="quarter" idx="4"/>
          </p:nvPr>
        </p:nvSpPr>
        <p:spPr/>
        <p:txBody>
          <a:bodyPr/>
          <a:lstStyle/>
          <a:p>
            <a:fld id="{DE4FDD18-B19C-40C5-870F-23679391C9AA}" type="slidenum">
              <a:rPr lang="en-US" smtClean="0"/>
              <a:t>28</a:t>
            </a:fld>
            <a:endParaRPr lang="en-US"/>
          </a:p>
        </p:txBody>
      </p:sp>
    </p:spTree>
    <p:extLst>
      <p:ext uri="{BB962C8B-B14F-4D97-AF65-F5344CB8AC3E}">
        <p14:creationId xmlns:p14="http://schemas.microsoft.com/office/powerpoint/2010/main" val="2996491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Program Determination – continued. </a:t>
            </a:r>
            <a:endParaRPr lang="en-US" dirty="0"/>
          </a:p>
        </p:txBody>
      </p:sp>
      <p:sp>
        <p:nvSpPr>
          <p:cNvPr id="3" name="Content Placeholder 2"/>
          <p:cNvSpPr>
            <a:spLocks noGrp="1"/>
          </p:cNvSpPr>
          <p:nvPr>
            <p:ph idx="1"/>
          </p:nvPr>
        </p:nvSpPr>
        <p:spPr>
          <a:xfrm>
            <a:off x="1016000" y="1632468"/>
            <a:ext cx="10871200" cy="4692133"/>
          </a:xfrm>
        </p:spPr>
        <p:txBody>
          <a:bodyPr/>
          <a:lstStyle/>
          <a:p>
            <a:r>
              <a:rPr lang="en-US" dirty="0"/>
              <a:t>Part II – Determine the Need for a Single or Program-specific </a:t>
            </a:r>
            <a:r>
              <a:rPr lang="en-US" dirty="0" smtClean="0"/>
              <a:t>Audit – continued </a:t>
            </a: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421684" y="3012361"/>
            <a:ext cx="10059831" cy="3052026"/>
          </a:xfrm>
          <a:prstGeom prst="rect">
            <a:avLst/>
          </a:prstGeom>
        </p:spPr>
      </p:pic>
      <p:sp>
        <p:nvSpPr>
          <p:cNvPr id="5" name="Slide Number Placeholder 4"/>
          <p:cNvSpPr>
            <a:spLocks noGrp="1"/>
          </p:cNvSpPr>
          <p:nvPr>
            <p:ph type="sldNum" sz="quarter" idx="4"/>
          </p:nvPr>
        </p:nvSpPr>
        <p:spPr/>
        <p:txBody>
          <a:bodyPr/>
          <a:lstStyle/>
          <a:p>
            <a:fld id="{DE4FDD18-B19C-40C5-870F-23679391C9AA}" type="slidenum">
              <a:rPr lang="en-US" smtClean="0"/>
              <a:t>29</a:t>
            </a:fld>
            <a:endParaRPr lang="en-US"/>
          </a:p>
        </p:txBody>
      </p:sp>
    </p:spTree>
    <p:extLst>
      <p:ext uri="{BB962C8B-B14F-4D97-AF65-F5344CB8AC3E}">
        <p14:creationId xmlns:p14="http://schemas.microsoft.com/office/powerpoint/2010/main" val="186593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1. </a:t>
            </a:r>
            <a:endParaRPr lang="en-US" dirty="0"/>
          </a:p>
        </p:txBody>
      </p:sp>
      <p:sp>
        <p:nvSpPr>
          <p:cNvPr id="3" name="Content Placeholder 2"/>
          <p:cNvSpPr>
            <a:spLocks noGrp="1"/>
          </p:cNvSpPr>
          <p:nvPr>
            <p:ph idx="1"/>
          </p:nvPr>
        </p:nvSpPr>
        <p:spPr/>
        <p:txBody>
          <a:bodyPr>
            <a:normAutofit lnSpcReduction="10000"/>
          </a:bodyPr>
          <a:lstStyle/>
          <a:p>
            <a:r>
              <a:rPr lang="en-US" dirty="0" smtClean="0"/>
              <a:t>Which of the following items are not required to be included in the Schedule of Expenditures of Federal Awards (SEFA)?</a:t>
            </a:r>
          </a:p>
          <a:p>
            <a:pPr marL="971550" lvl="1" indent="-514350">
              <a:buFont typeface="+mj-lt"/>
              <a:buAutoNum type="alphaUcPeriod"/>
            </a:pPr>
            <a:r>
              <a:rPr lang="en-US" altLang="en-US" dirty="0" smtClean="0"/>
              <a:t>List of individual federal programs by federal agency. </a:t>
            </a:r>
          </a:p>
          <a:p>
            <a:pPr marL="971550" lvl="1" indent="-514350">
              <a:buFont typeface="+mj-lt"/>
              <a:buAutoNum type="alphaUcPeriod"/>
            </a:pPr>
            <a:r>
              <a:rPr lang="en-US" dirty="0" smtClean="0"/>
              <a:t>The name of the pass-through entity and identifying number assigned by the pass-through entity for federal awards received as a </a:t>
            </a:r>
            <a:r>
              <a:rPr lang="en-US" dirty="0" err="1" smtClean="0"/>
              <a:t>subrecipient</a:t>
            </a:r>
            <a:r>
              <a:rPr lang="en-US" dirty="0" smtClean="0"/>
              <a:t>. </a:t>
            </a:r>
          </a:p>
          <a:p>
            <a:pPr marL="971550" lvl="1" indent="-514350">
              <a:buFont typeface="+mj-lt"/>
              <a:buAutoNum type="alphaUcPeriod"/>
            </a:pPr>
            <a:r>
              <a:rPr lang="en-US" dirty="0" smtClean="0"/>
              <a:t>Total federal awards expended for each individual federal program and the Catalog of Federal Domestic Assistance (CFDA) number or other identifying number when the CFDA information is not available. </a:t>
            </a:r>
          </a:p>
          <a:p>
            <a:pPr marL="971550" lvl="1" indent="-514350">
              <a:buFont typeface="+mj-lt"/>
              <a:buAutoNum type="alphaUcPeriod"/>
            </a:pPr>
            <a:r>
              <a:rPr lang="en-US" altLang="en-US" dirty="0" smtClean="0"/>
              <a:t>All of the information above is required to be included in the SEFA.</a:t>
            </a:r>
          </a:p>
        </p:txBody>
      </p:sp>
      <p:sp>
        <p:nvSpPr>
          <p:cNvPr id="6" name="Slide Number Placeholder 5"/>
          <p:cNvSpPr>
            <a:spLocks noGrp="1"/>
          </p:cNvSpPr>
          <p:nvPr>
            <p:ph type="sldNum" sz="quarter" idx="4"/>
          </p:nvPr>
        </p:nvSpPr>
        <p:spPr/>
        <p:txBody>
          <a:bodyPr/>
          <a:lstStyle/>
          <a:p>
            <a:fld id="{DE4FDD18-B19C-40C5-870F-23679391C9AA}" type="slidenum">
              <a:rPr lang="en-US" smtClean="0"/>
              <a:pPr/>
              <a:t>3</a:t>
            </a:fld>
            <a:endParaRPr lang="en-US"/>
          </a:p>
        </p:txBody>
      </p:sp>
    </p:spTree>
    <p:extLst>
      <p:ext uri="{BB962C8B-B14F-4D97-AF65-F5344CB8AC3E}">
        <p14:creationId xmlns:p14="http://schemas.microsoft.com/office/powerpoint/2010/main" val="37704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Major Program Determination – continued. </a:t>
            </a:r>
            <a:endParaRPr lang="en-US" dirty="0"/>
          </a:p>
        </p:txBody>
      </p:sp>
      <p:sp>
        <p:nvSpPr>
          <p:cNvPr id="3" name="Content Placeholder 2"/>
          <p:cNvSpPr>
            <a:spLocks noGrp="1"/>
          </p:cNvSpPr>
          <p:nvPr>
            <p:ph idx="1"/>
          </p:nvPr>
        </p:nvSpPr>
        <p:spPr/>
        <p:txBody>
          <a:bodyPr>
            <a:normAutofit lnSpcReduction="10000"/>
          </a:bodyPr>
          <a:lstStyle/>
          <a:p>
            <a:r>
              <a:rPr lang="en-US" dirty="0" smtClean="0"/>
              <a:t>Part III – Determining If the Auditee is a Low-risk Auditee</a:t>
            </a:r>
          </a:p>
          <a:p>
            <a:pPr lvl="1">
              <a:lnSpc>
                <a:spcPct val="100000"/>
              </a:lnSpc>
            </a:pPr>
            <a:r>
              <a:rPr lang="en-US" dirty="0" smtClean="0"/>
              <a:t>An entity is considered a low-risk auditee if it meets </a:t>
            </a:r>
            <a:r>
              <a:rPr lang="en-US" b="1" u="sng" dirty="0" smtClean="0"/>
              <a:t>All </a:t>
            </a:r>
            <a:r>
              <a:rPr lang="en-US" dirty="0" smtClean="0"/>
              <a:t>of the following criteria for each of the previous two audit periods.</a:t>
            </a:r>
          </a:p>
          <a:p>
            <a:pPr lvl="2">
              <a:lnSpc>
                <a:spcPct val="100000"/>
              </a:lnSpc>
            </a:pPr>
            <a:r>
              <a:rPr lang="en-US" dirty="0" smtClean="0"/>
              <a:t>Single audits were performed on an annual basis in accordance with the provisions of </a:t>
            </a:r>
            <a:br>
              <a:rPr lang="en-US" dirty="0" smtClean="0"/>
            </a:br>
            <a:r>
              <a:rPr lang="en-US" dirty="0" smtClean="0"/>
              <a:t>2 CFR part 200, subpart F, including submitting the data collection form and the reporting package to the FAC by the due date.</a:t>
            </a:r>
          </a:p>
          <a:p>
            <a:pPr lvl="2">
              <a:lnSpc>
                <a:spcPct val="100000"/>
              </a:lnSpc>
            </a:pPr>
            <a:r>
              <a:rPr lang="en-US" dirty="0" smtClean="0"/>
              <a:t>Auditor’s opinion on whether the financial statements were prepared in accordance with GAAP, or a basis of accounting required by state law, and the auditor’s in-relation-to opinion on the SEFA were unmodified.</a:t>
            </a:r>
          </a:p>
          <a:p>
            <a:pPr lvl="2">
              <a:lnSpc>
                <a:spcPct val="100000"/>
              </a:lnSpc>
            </a:pPr>
            <a:r>
              <a:rPr lang="en-US" dirty="0" smtClean="0"/>
              <a:t>Auditor’s Yellow Book report on internal control did not identify any deficiencies in internal control over financial reporting as material weaknesses.</a:t>
            </a:r>
          </a:p>
          <a:p>
            <a:pPr lvl="2">
              <a:lnSpc>
                <a:spcPct val="100000"/>
              </a:lnSpc>
            </a:pPr>
            <a:r>
              <a:rPr lang="en-US" dirty="0" smtClean="0"/>
              <a:t>Auditor did not report a substantial doubt about the entity’s ability to continue as a going concern.</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30</a:t>
            </a:fld>
            <a:endParaRPr lang="en-US" dirty="0"/>
          </a:p>
        </p:txBody>
      </p:sp>
    </p:spTree>
    <p:extLst>
      <p:ext uri="{BB962C8B-B14F-4D97-AF65-F5344CB8AC3E}">
        <p14:creationId xmlns:p14="http://schemas.microsoft.com/office/powerpoint/2010/main" val="2350687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Program Determination – continued. </a:t>
            </a:r>
            <a:endParaRPr lang="en-US" dirty="0"/>
          </a:p>
        </p:txBody>
      </p:sp>
      <p:sp>
        <p:nvSpPr>
          <p:cNvPr id="3" name="Content Placeholder 2"/>
          <p:cNvSpPr>
            <a:spLocks noGrp="1"/>
          </p:cNvSpPr>
          <p:nvPr>
            <p:ph idx="1"/>
          </p:nvPr>
        </p:nvSpPr>
        <p:spPr/>
        <p:txBody>
          <a:bodyPr/>
          <a:lstStyle/>
          <a:p>
            <a:r>
              <a:rPr lang="en-US" dirty="0" smtClean="0"/>
              <a:t>Part III – Determining If the Auditee is a Low-risk Auditee – continued  </a:t>
            </a:r>
          </a:p>
          <a:p>
            <a:pPr lvl="1"/>
            <a:r>
              <a:rPr lang="en-US" dirty="0" smtClean="0"/>
              <a:t>None of the federal programs had audit findings from any of the following in either of the preceding two audit periods in which they were classified as Type A programs.</a:t>
            </a:r>
          </a:p>
          <a:p>
            <a:pPr lvl="2"/>
            <a:r>
              <a:rPr lang="en-US" dirty="0" smtClean="0"/>
              <a:t>Internal control deficiencies that were identified as material weaknesses in the auditor’s report on internal control for major programs.</a:t>
            </a:r>
          </a:p>
          <a:p>
            <a:pPr lvl="2"/>
            <a:r>
              <a:rPr lang="en-US" dirty="0" smtClean="0"/>
              <a:t>A modified opinion on major program in the auditor’s report on major programs.</a:t>
            </a:r>
          </a:p>
          <a:p>
            <a:pPr lvl="2"/>
            <a:r>
              <a:rPr lang="en-US" dirty="0" smtClean="0"/>
              <a:t>Known or likely questioned costs that exceeded 5% of the total federal awards expended for a Type A program during the audit period.</a:t>
            </a:r>
          </a:p>
        </p:txBody>
      </p:sp>
      <p:sp>
        <p:nvSpPr>
          <p:cNvPr id="4" name="Slide Number Placeholder 3"/>
          <p:cNvSpPr>
            <a:spLocks noGrp="1"/>
          </p:cNvSpPr>
          <p:nvPr>
            <p:ph type="sldNum" sz="quarter" idx="4"/>
          </p:nvPr>
        </p:nvSpPr>
        <p:spPr/>
        <p:txBody>
          <a:bodyPr/>
          <a:lstStyle/>
          <a:p>
            <a:fld id="{DE4FDD18-B19C-40C5-870F-23679391C9AA}" type="slidenum">
              <a:rPr lang="en-US" smtClean="0"/>
              <a:t>31</a:t>
            </a:fld>
            <a:endParaRPr lang="en-US"/>
          </a:p>
        </p:txBody>
      </p:sp>
    </p:spTree>
    <p:extLst>
      <p:ext uri="{BB962C8B-B14F-4D97-AF65-F5344CB8AC3E}">
        <p14:creationId xmlns:p14="http://schemas.microsoft.com/office/powerpoint/2010/main" val="3265346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Program Determination – continued. </a:t>
            </a:r>
            <a:endParaRPr lang="en-US" dirty="0"/>
          </a:p>
        </p:txBody>
      </p:sp>
      <p:sp>
        <p:nvSpPr>
          <p:cNvPr id="3" name="Content Placeholder 2"/>
          <p:cNvSpPr>
            <a:spLocks noGrp="1"/>
          </p:cNvSpPr>
          <p:nvPr>
            <p:ph idx="1"/>
          </p:nvPr>
        </p:nvSpPr>
        <p:spPr/>
        <p:txBody>
          <a:bodyPr/>
          <a:lstStyle/>
          <a:p>
            <a:r>
              <a:rPr lang="en-US" dirty="0"/>
              <a:t>Part IV – Determining Major Programs</a:t>
            </a:r>
          </a:p>
          <a:p>
            <a:r>
              <a:rPr lang="en-US" dirty="0" smtClean="0"/>
              <a:t>Part V – Tests of Controls and Compliance Tests</a:t>
            </a:r>
          </a:p>
        </p:txBody>
      </p:sp>
      <p:sp>
        <p:nvSpPr>
          <p:cNvPr id="4" name="Slide Number Placeholder 3"/>
          <p:cNvSpPr>
            <a:spLocks noGrp="1"/>
          </p:cNvSpPr>
          <p:nvPr>
            <p:ph type="sldNum" sz="quarter" idx="4"/>
          </p:nvPr>
        </p:nvSpPr>
        <p:spPr/>
        <p:txBody>
          <a:bodyPr/>
          <a:lstStyle/>
          <a:p>
            <a:fld id="{DE4FDD18-B19C-40C5-870F-23679391C9AA}" type="slidenum">
              <a:rPr lang="en-US" smtClean="0"/>
              <a:t>32</a:t>
            </a:fld>
            <a:endParaRPr lang="en-US"/>
          </a:p>
        </p:txBody>
      </p:sp>
    </p:spTree>
    <p:extLst>
      <p:ext uri="{BB962C8B-B14F-4D97-AF65-F5344CB8AC3E}">
        <p14:creationId xmlns:p14="http://schemas.microsoft.com/office/powerpoint/2010/main" val="2623506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 Question 1.</a:t>
            </a:r>
            <a:endParaRPr lang="en-US" dirty="0"/>
          </a:p>
        </p:txBody>
      </p:sp>
      <p:sp>
        <p:nvSpPr>
          <p:cNvPr id="3" name="Content Placeholder 2"/>
          <p:cNvSpPr>
            <a:spLocks noGrp="1"/>
          </p:cNvSpPr>
          <p:nvPr>
            <p:ph idx="1"/>
          </p:nvPr>
        </p:nvSpPr>
        <p:spPr>
          <a:xfrm>
            <a:off x="1016000" y="1632468"/>
            <a:ext cx="10765692" cy="4692133"/>
          </a:xfrm>
        </p:spPr>
        <p:txBody>
          <a:bodyPr/>
          <a:lstStyle/>
          <a:p>
            <a:r>
              <a:rPr lang="en-US" dirty="0" smtClean="0"/>
              <a:t>Which of the following items are not required to be included in the Schedule of Expenditures of Federal Awards (SEFA)?</a:t>
            </a:r>
          </a:p>
          <a:p>
            <a:pPr marL="971550" lvl="1" indent="-514350">
              <a:buFont typeface="+mj-lt"/>
              <a:buAutoNum type="alphaUcPeriod"/>
            </a:pPr>
            <a:r>
              <a:rPr lang="en-US" altLang="en-US" dirty="0" smtClean="0"/>
              <a:t>List of individual federal programs by federal agency. </a:t>
            </a:r>
          </a:p>
          <a:p>
            <a:pPr marL="971550" lvl="1" indent="-514350">
              <a:buFont typeface="+mj-lt"/>
              <a:buAutoNum type="alphaUcPeriod"/>
            </a:pPr>
            <a:r>
              <a:rPr lang="en-US" dirty="0" smtClean="0"/>
              <a:t>The name of the pass-through entity and identifying number assigned by the pass-through entity for federal awards received as a </a:t>
            </a:r>
            <a:r>
              <a:rPr lang="en-US" dirty="0" err="1" smtClean="0"/>
              <a:t>subrecipient</a:t>
            </a:r>
            <a:r>
              <a:rPr lang="en-US" dirty="0" smtClean="0"/>
              <a:t>. </a:t>
            </a:r>
          </a:p>
          <a:p>
            <a:pPr marL="971550" lvl="1" indent="-514350">
              <a:buFont typeface="+mj-lt"/>
              <a:buAutoNum type="alphaUcPeriod"/>
            </a:pPr>
            <a:r>
              <a:rPr lang="en-US" dirty="0" smtClean="0"/>
              <a:t>Total federal awards expended for each individual federal program and the Catalog of Federal Domestic Assistance (CFDA) number or other identifying number when the CFDA information is not available. </a:t>
            </a:r>
          </a:p>
          <a:p>
            <a:pPr marL="971550" lvl="1" indent="-514350">
              <a:buFont typeface="+mj-lt"/>
              <a:buAutoNum type="alphaUcPeriod"/>
            </a:pPr>
            <a:r>
              <a:rPr lang="en-US" altLang="en-US" dirty="0" smtClean="0"/>
              <a:t>All of the information above is required to be included in the SEFA.</a:t>
            </a:r>
          </a:p>
        </p:txBody>
      </p:sp>
      <p:sp>
        <p:nvSpPr>
          <p:cNvPr id="5" name="Slide Number Placeholder 4"/>
          <p:cNvSpPr>
            <a:spLocks noGrp="1"/>
          </p:cNvSpPr>
          <p:nvPr>
            <p:ph type="sldNum" sz="quarter" idx="4"/>
          </p:nvPr>
        </p:nvSpPr>
        <p:spPr/>
        <p:txBody>
          <a:bodyPr/>
          <a:lstStyle/>
          <a:p>
            <a:fld id="{DE4FDD18-B19C-40C5-870F-23679391C9AA}" type="slidenum">
              <a:rPr lang="en-US" smtClean="0"/>
              <a:pPr/>
              <a:t>33</a:t>
            </a:fld>
            <a:endParaRPr lang="en-US"/>
          </a:p>
        </p:txBody>
      </p:sp>
      <p:sp>
        <p:nvSpPr>
          <p:cNvPr id="4" name="Oval 3"/>
          <p:cNvSpPr/>
          <p:nvPr/>
        </p:nvSpPr>
        <p:spPr>
          <a:xfrm>
            <a:off x="1398104" y="5659111"/>
            <a:ext cx="530085" cy="5300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2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 Question 2.</a:t>
            </a:r>
            <a:endParaRPr lang="en-US" dirty="0"/>
          </a:p>
        </p:txBody>
      </p:sp>
      <p:sp>
        <p:nvSpPr>
          <p:cNvPr id="3" name="Content Placeholder 2"/>
          <p:cNvSpPr>
            <a:spLocks noGrp="1"/>
          </p:cNvSpPr>
          <p:nvPr>
            <p:ph idx="1"/>
          </p:nvPr>
        </p:nvSpPr>
        <p:spPr/>
        <p:txBody>
          <a:bodyPr/>
          <a:lstStyle/>
          <a:p>
            <a:r>
              <a:rPr lang="en-US" dirty="0" smtClean="0"/>
              <a:t>If monies are provided to </a:t>
            </a:r>
            <a:r>
              <a:rPr lang="en-US" dirty="0" err="1" smtClean="0"/>
              <a:t>subrecipients</a:t>
            </a:r>
            <a:r>
              <a:rPr lang="en-US" dirty="0" smtClean="0"/>
              <a:t>, how does this get reported for the SEFA?</a:t>
            </a:r>
          </a:p>
          <a:p>
            <a:pPr lvl="1"/>
            <a:endParaRPr lang="en-US" dirty="0" smtClean="0"/>
          </a:p>
          <a:p>
            <a:pPr marL="971550" lvl="1" indent="-514350">
              <a:buFont typeface="+mj-lt"/>
              <a:buAutoNum type="alphaUcPeriod"/>
            </a:pPr>
            <a:r>
              <a:rPr lang="en-US" dirty="0" smtClean="0"/>
              <a:t>In the notes to the SEFA</a:t>
            </a:r>
          </a:p>
          <a:p>
            <a:pPr marL="971550" lvl="1" indent="-514350">
              <a:buFont typeface="+mj-lt"/>
              <a:buAutoNum type="alphaUcPeriod"/>
            </a:pPr>
            <a:r>
              <a:rPr lang="en-US" dirty="0" smtClean="0"/>
              <a:t>On the face of the SEFA</a:t>
            </a:r>
          </a:p>
          <a:p>
            <a:pPr marL="971550" lvl="1" indent="-514350">
              <a:buFont typeface="+mj-lt"/>
              <a:buAutoNum type="alphaUcPeriod"/>
            </a:pPr>
            <a:r>
              <a:rPr lang="en-US" dirty="0" smtClean="0"/>
              <a:t>Not required to be disclosed</a:t>
            </a:r>
          </a:p>
        </p:txBody>
      </p:sp>
      <p:sp>
        <p:nvSpPr>
          <p:cNvPr id="5" name="Slide Number Placeholder 4"/>
          <p:cNvSpPr>
            <a:spLocks noGrp="1"/>
          </p:cNvSpPr>
          <p:nvPr>
            <p:ph type="sldNum" sz="quarter" idx="4"/>
          </p:nvPr>
        </p:nvSpPr>
        <p:spPr/>
        <p:txBody>
          <a:bodyPr/>
          <a:lstStyle/>
          <a:p>
            <a:fld id="{DE4FDD18-B19C-40C5-870F-23679391C9AA}" type="slidenum">
              <a:rPr lang="en-US" smtClean="0"/>
              <a:pPr/>
              <a:t>34</a:t>
            </a:fld>
            <a:endParaRPr lang="en-US"/>
          </a:p>
        </p:txBody>
      </p:sp>
      <p:sp>
        <p:nvSpPr>
          <p:cNvPr id="4" name="Oval 3"/>
          <p:cNvSpPr/>
          <p:nvPr/>
        </p:nvSpPr>
        <p:spPr>
          <a:xfrm>
            <a:off x="1403230" y="3812625"/>
            <a:ext cx="513372" cy="4895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7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 Question 3.	</a:t>
            </a:r>
            <a:endParaRPr lang="en-US" dirty="0"/>
          </a:p>
        </p:txBody>
      </p:sp>
      <p:sp>
        <p:nvSpPr>
          <p:cNvPr id="3" name="Content Placeholder 2"/>
          <p:cNvSpPr>
            <a:spLocks noGrp="1"/>
          </p:cNvSpPr>
          <p:nvPr>
            <p:ph idx="1"/>
          </p:nvPr>
        </p:nvSpPr>
        <p:spPr/>
        <p:txBody>
          <a:bodyPr/>
          <a:lstStyle/>
          <a:p>
            <a:r>
              <a:rPr lang="en-US" dirty="0" smtClean="0"/>
              <a:t>Which of the following is not required to be disclosed in the notes to the SEFA?</a:t>
            </a:r>
          </a:p>
          <a:p>
            <a:pPr marL="971550" lvl="1" indent="-514350">
              <a:buFont typeface="+mj-lt"/>
              <a:buAutoNum type="alphaUcPeriod"/>
            </a:pPr>
            <a:r>
              <a:rPr lang="en-US" dirty="0" smtClean="0"/>
              <a:t>Significant accounting policies used in preparing the SEFA</a:t>
            </a:r>
          </a:p>
          <a:p>
            <a:pPr marL="971550" lvl="1" indent="-514350">
              <a:buFont typeface="+mj-lt"/>
              <a:buAutoNum type="alphaUcPeriod"/>
            </a:pPr>
            <a:r>
              <a:rPr lang="en-US" dirty="0" smtClean="0"/>
              <a:t>Whether the non-Federal entity elected to use the 10% </a:t>
            </a:r>
            <a:r>
              <a:rPr lang="en-US" i="1" dirty="0" smtClean="0"/>
              <a:t>de </a:t>
            </a:r>
            <a:r>
              <a:rPr lang="en-US" i="1" dirty="0" err="1" smtClean="0"/>
              <a:t>minimis</a:t>
            </a:r>
            <a:r>
              <a:rPr lang="en-US" i="1" dirty="0" smtClean="0"/>
              <a:t> </a:t>
            </a:r>
            <a:r>
              <a:rPr lang="en-US" dirty="0" smtClean="0"/>
              <a:t>indirect cost rate</a:t>
            </a:r>
          </a:p>
          <a:p>
            <a:pPr marL="971550" lvl="1" indent="-514350">
              <a:buFont typeface="+mj-lt"/>
              <a:buAutoNum type="alphaUcPeriod"/>
            </a:pPr>
            <a:r>
              <a:rPr lang="en-US" dirty="0" smtClean="0"/>
              <a:t>Balances of loan and loan guarantee programs outstanding at the end of the audit period for loans</a:t>
            </a:r>
          </a:p>
          <a:p>
            <a:pPr marL="971550" lvl="1" indent="-514350">
              <a:buFont typeface="+mj-lt"/>
              <a:buAutoNum type="alphaUcPeriod"/>
            </a:pPr>
            <a:r>
              <a:rPr lang="en-US" dirty="0" smtClean="0"/>
              <a:t>The total amount passed to </a:t>
            </a:r>
            <a:r>
              <a:rPr lang="en-US" dirty="0" err="1" smtClean="0"/>
              <a:t>subrecipients</a:t>
            </a:r>
            <a:r>
              <a:rPr lang="en-US" dirty="0" smtClean="0"/>
              <a:t> by entity name</a:t>
            </a:r>
          </a:p>
          <a:p>
            <a:pPr marL="971550" lvl="1" indent="-514350">
              <a:buFont typeface="+mj-lt"/>
              <a:buAutoNum type="alphaUcPeriod"/>
            </a:pPr>
            <a:r>
              <a:rPr lang="en-US" dirty="0" smtClean="0"/>
              <a:t>All of the above</a:t>
            </a:r>
          </a:p>
        </p:txBody>
      </p:sp>
      <p:sp>
        <p:nvSpPr>
          <p:cNvPr id="5" name="Slide Number Placeholder 4"/>
          <p:cNvSpPr>
            <a:spLocks noGrp="1"/>
          </p:cNvSpPr>
          <p:nvPr>
            <p:ph type="sldNum" sz="quarter" idx="4"/>
          </p:nvPr>
        </p:nvSpPr>
        <p:spPr/>
        <p:txBody>
          <a:bodyPr/>
          <a:lstStyle/>
          <a:p>
            <a:fld id="{DE4FDD18-B19C-40C5-870F-23679391C9AA}" type="slidenum">
              <a:rPr lang="en-US" smtClean="0"/>
              <a:pPr/>
              <a:t>35</a:t>
            </a:fld>
            <a:endParaRPr lang="en-US"/>
          </a:p>
        </p:txBody>
      </p:sp>
      <p:sp>
        <p:nvSpPr>
          <p:cNvPr id="4" name="Oval 3"/>
          <p:cNvSpPr/>
          <p:nvPr/>
        </p:nvSpPr>
        <p:spPr>
          <a:xfrm>
            <a:off x="1418386" y="5221626"/>
            <a:ext cx="529931" cy="5245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0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4. </a:t>
            </a:r>
            <a:endParaRPr lang="en-US" dirty="0"/>
          </a:p>
        </p:txBody>
      </p:sp>
      <p:sp>
        <p:nvSpPr>
          <p:cNvPr id="3" name="Content Placeholder 2"/>
          <p:cNvSpPr>
            <a:spLocks noGrp="1"/>
          </p:cNvSpPr>
          <p:nvPr>
            <p:ph idx="1"/>
          </p:nvPr>
        </p:nvSpPr>
        <p:spPr/>
        <p:txBody>
          <a:bodyPr>
            <a:normAutofit lnSpcReduction="10000"/>
          </a:bodyPr>
          <a:lstStyle/>
          <a:p>
            <a:r>
              <a:rPr lang="en-US" dirty="0" smtClean="0"/>
              <a:t>Under the Uniform Guidance, which of the following situations would prevent an auditee from being low-risk? </a:t>
            </a:r>
          </a:p>
          <a:p>
            <a:pPr marL="914400" lvl="1" indent="-457200">
              <a:buFont typeface="+mj-lt"/>
              <a:buAutoNum type="alphaUcPeriod"/>
            </a:pPr>
            <a:r>
              <a:rPr lang="en-US" sz="2500" dirty="0" smtClean="0"/>
              <a:t>A single audit was performed in each of the two preceding audit periods.</a:t>
            </a:r>
          </a:p>
          <a:p>
            <a:pPr marL="914400" lvl="1" indent="-457200">
              <a:buFont typeface="+mj-lt"/>
              <a:buAutoNum type="alphaUcPeriod"/>
            </a:pPr>
            <a:r>
              <a:rPr lang="en-US" sz="2500" dirty="0" smtClean="0"/>
              <a:t>There was a significant deficiency in internal control over financial reporting in one of the two preceding audit periods. </a:t>
            </a:r>
          </a:p>
          <a:p>
            <a:pPr marL="914400" lvl="1" indent="-457200">
              <a:buFont typeface="+mj-lt"/>
              <a:buAutoNum type="alphaUcPeriod"/>
            </a:pPr>
            <a:r>
              <a:rPr lang="en-US" altLang="en-US" sz="2500" dirty="0" smtClean="0"/>
              <a:t>A material weakness was reported in a Type B federal program in one of the two preceding audit periods. </a:t>
            </a:r>
          </a:p>
          <a:p>
            <a:pPr marL="914400" lvl="1" indent="-457200">
              <a:buFont typeface="+mj-lt"/>
              <a:buAutoNum type="alphaUcPeriod"/>
            </a:pPr>
            <a:r>
              <a:rPr lang="en-US" sz="2500" dirty="0" smtClean="0"/>
              <a:t>The data collection form and reporting package for one or both of the two preceding audit periods was submitted to the Federal Audit Clearinghouse late. </a:t>
            </a:r>
            <a:endParaRPr lang="en-US" sz="2500"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36</a:t>
            </a:fld>
            <a:endParaRPr lang="en-US"/>
          </a:p>
        </p:txBody>
      </p:sp>
      <p:sp>
        <p:nvSpPr>
          <p:cNvPr id="5" name="Oval 4"/>
          <p:cNvSpPr/>
          <p:nvPr/>
        </p:nvSpPr>
        <p:spPr>
          <a:xfrm>
            <a:off x="1395618" y="4824994"/>
            <a:ext cx="530085" cy="5300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1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5.</a:t>
            </a:r>
            <a:endParaRPr lang="en-US" dirty="0"/>
          </a:p>
        </p:txBody>
      </p:sp>
      <p:sp>
        <p:nvSpPr>
          <p:cNvPr id="3" name="Content Placeholder 2"/>
          <p:cNvSpPr>
            <a:spLocks noGrp="1"/>
          </p:cNvSpPr>
          <p:nvPr>
            <p:ph idx="1"/>
          </p:nvPr>
        </p:nvSpPr>
        <p:spPr/>
        <p:txBody>
          <a:bodyPr/>
          <a:lstStyle/>
          <a:p>
            <a:r>
              <a:rPr lang="en-US" dirty="0" smtClean="0"/>
              <a:t>Which of the following is not a threshold for determining Type A programs? </a:t>
            </a:r>
          </a:p>
          <a:p>
            <a:pPr marL="971550" lvl="1" indent="-514350">
              <a:buFont typeface="+mj-lt"/>
              <a:buAutoNum type="alphaUcPeriod"/>
            </a:pPr>
            <a:r>
              <a:rPr lang="en-US" altLang="en-US" dirty="0" smtClean="0"/>
              <a:t>At least $750,000, but is $20 million or less</a:t>
            </a:r>
          </a:p>
          <a:p>
            <a:pPr marL="971550" lvl="1" indent="-514350">
              <a:buFont typeface="+mj-lt"/>
              <a:buAutoNum type="alphaUcPeriod"/>
            </a:pPr>
            <a:r>
              <a:rPr lang="en-US" altLang="en-US" dirty="0" smtClean="0"/>
              <a:t>Greater than $25 million, but is $100 million or less</a:t>
            </a:r>
          </a:p>
          <a:p>
            <a:pPr marL="971550" lvl="1" indent="-514350">
              <a:buFont typeface="+mj-lt"/>
              <a:buAutoNum type="alphaUcPeriod"/>
            </a:pPr>
            <a:r>
              <a:rPr lang="en-US" altLang="en-US" dirty="0" smtClean="0"/>
              <a:t>Greater than $100 million, but is $1 billion or less</a:t>
            </a:r>
          </a:p>
          <a:p>
            <a:pPr marL="971550" lvl="1" indent="-514350">
              <a:buFont typeface="+mj-lt"/>
              <a:buAutoNum type="alphaUcPeriod"/>
            </a:pPr>
            <a:r>
              <a:rPr lang="en-US" altLang="en-US" dirty="0" smtClean="0"/>
              <a:t>Greater than $1 billion, but is $10 billion or less</a:t>
            </a:r>
          </a:p>
          <a:p>
            <a:pPr marL="971550" lvl="1" indent="-514350">
              <a:buFont typeface="+mj-lt"/>
              <a:buAutoNum type="alphaUcPeriod"/>
            </a:pPr>
            <a:r>
              <a:rPr lang="en-US" altLang="en-US" dirty="0" smtClean="0"/>
              <a:t>Greater than $10 billion, but is $20 billion or less</a:t>
            </a:r>
          </a:p>
          <a:p>
            <a:pPr marL="971550" lvl="1" indent="-514350">
              <a:buFont typeface="+mj-lt"/>
              <a:buAutoNum type="alphaUcPeriod"/>
            </a:pPr>
            <a:r>
              <a:rPr lang="en-US" altLang="en-US" dirty="0" smtClean="0"/>
              <a:t>Greater than $20 billion</a:t>
            </a:r>
          </a:p>
          <a:p>
            <a:pPr lvl="1"/>
            <a:endParaRPr lang="en-US" altLang="en-US" dirty="0" smtClean="0"/>
          </a:p>
          <a:p>
            <a:pPr lvl="1"/>
            <a:endParaRPr lang="en-US" altLang="en-US" dirty="0" smtClean="0"/>
          </a:p>
          <a:p>
            <a:pPr lvl="1"/>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37</a:t>
            </a:fld>
            <a:endParaRPr lang="en-US"/>
          </a:p>
        </p:txBody>
      </p:sp>
      <p:sp>
        <p:nvSpPr>
          <p:cNvPr id="5" name="Oval 4"/>
          <p:cNvSpPr/>
          <p:nvPr/>
        </p:nvSpPr>
        <p:spPr>
          <a:xfrm>
            <a:off x="1417348" y="2647079"/>
            <a:ext cx="530085" cy="5300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3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AICPA – GAQC: </a:t>
            </a:r>
            <a:r>
              <a:rPr lang="en-US" u="sng" dirty="0"/>
              <a:t>Auditee Practice Aids: The Schedule of Expenditures of Federal Awards</a:t>
            </a:r>
          </a:p>
          <a:p>
            <a:pPr marL="857250" lvl="2" indent="0">
              <a:buNone/>
            </a:pPr>
            <a:r>
              <a:rPr lang="en-US" i="1" u="sng" dirty="0" smtClean="0"/>
              <a:t>https</a:t>
            </a:r>
            <a:r>
              <a:rPr lang="en-US" i="1" u="sng" dirty="0"/>
              <a:t>://</a:t>
            </a:r>
            <a:r>
              <a:rPr lang="en-US" i="1" u="sng" dirty="0" smtClean="0"/>
              <a:t>www.aicpa.org/interestareas/governmentalauditquality/resources/auditeeresourcecenter/singleaudittoolspracticeaidsandotherresourcesforauditees.html</a:t>
            </a:r>
            <a:endParaRPr lang="en-US" u="sng" dirty="0"/>
          </a:p>
          <a:p>
            <a:pPr marL="457200" indent="-457200">
              <a:buFont typeface="Arial" panose="020B0604020202020204" pitchFamily="34" charset="0"/>
              <a:buChar char="•"/>
            </a:pPr>
            <a:r>
              <a:rPr lang="en-US" dirty="0" smtClean="0"/>
              <a:t>Catalog of Federal Domestic Assistance</a:t>
            </a:r>
          </a:p>
          <a:p>
            <a:pPr lvl="1" indent="0">
              <a:buNone/>
            </a:pPr>
            <a:r>
              <a:rPr lang="en-US" sz="2000" i="1" u="sng" dirty="0"/>
              <a:t>https://www.cfda.gov </a:t>
            </a:r>
          </a:p>
          <a:p>
            <a:pPr marL="457200" indent="-457200">
              <a:buFont typeface="Arial" panose="020B0604020202020204" pitchFamily="34" charset="0"/>
              <a:buChar char="•"/>
            </a:pPr>
            <a:r>
              <a:rPr lang="en-US" dirty="0" smtClean="0"/>
              <a:t>Federal Register – 2 CFR Part 200</a:t>
            </a:r>
          </a:p>
          <a:p>
            <a:pPr lvl="1" indent="0">
              <a:buNone/>
            </a:pPr>
            <a:r>
              <a:rPr lang="en-US" sz="2000" i="1" u="sng" dirty="0" smtClean="0"/>
              <a:t>https://www.federalregister.gov</a:t>
            </a:r>
          </a:p>
          <a:p>
            <a:pPr lvl="1" indent="0">
              <a:buNone/>
            </a:pPr>
            <a:r>
              <a:rPr lang="en-US" sz="2000" i="1" u="sng" dirty="0" smtClean="0"/>
              <a:t>https://www.ecfr.gov</a:t>
            </a:r>
          </a:p>
          <a:p>
            <a:pPr marL="342900" indent="-342900">
              <a:buFont typeface="Arial" panose="020B0604020202020204" pitchFamily="34" charset="0"/>
              <a:buChar char="•"/>
            </a:pPr>
            <a:r>
              <a:rPr lang="en-US" dirty="0" smtClean="0"/>
              <a:t>Compliance Supplement</a:t>
            </a:r>
          </a:p>
          <a:p>
            <a:pPr lvl="1" indent="0">
              <a:buNone/>
            </a:pPr>
            <a:r>
              <a:rPr lang="en-US" sz="2100" dirty="0"/>
              <a:t>Appendix XI of 2 CFR Part 200</a:t>
            </a:r>
          </a:p>
        </p:txBody>
      </p:sp>
      <p:sp>
        <p:nvSpPr>
          <p:cNvPr id="4" name="Slide Number Placeholder 3"/>
          <p:cNvSpPr>
            <a:spLocks noGrp="1"/>
          </p:cNvSpPr>
          <p:nvPr>
            <p:ph type="sldNum" sz="quarter" idx="4"/>
          </p:nvPr>
        </p:nvSpPr>
        <p:spPr/>
        <p:txBody>
          <a:bodyPr/>
          <a:lstStyle/>
          <a:p>
            <a:fld id="{DE4FDD18-B19C-40C5-870F-23679391C9AA}" type="slidenum">
              <a:rPr lang="en-US" smtClean="0"/>
              <a:t>38</a:t>
            </a:fld>
            <a:endParaRPr lang="en-US"/>
          </a:p>
        </p:txBody>
      </p:sp>
    </p:spTree>
    <p:extLst>
      <p:ext uri="{BB962C8B-B14F-4D97-AF65-F5344CB8AC3E}">
        <p14:creationId xmlns:p14="http://schemas.microsoft.com/office/powerpoint/2010/main" val="1927389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4770419" y="2641850"/>
            <a:ext cx="4876800" cy="685800"/>
          </a:xfrm>
        </p:spPr>
        <p:txBody>
          <a:bodyPr/>
          <a:lstStyle/>
          <a:p>
            <a:r>
              <a:rPr lang="en-US" dirty="0" smtClean="0">
                <a:hlinkClick r:id="rId3"/>
              </a:rPr>
              <a:t>sspecht@redw.com</a:t>
            </a:r>
            <a:r>
              <a:rPr lang="en-US" dirty="0" smtClean="0"/>
              <a:t/>
            </a:r>
            <a:br>
              <a:rPr lang="en-US" dirty="0" smtClean="0"/>
            </a:br>
            <a:r>
              <a:rPr lang="en-US" dirty="0" smtClean="0"/>
              <a:t>505.998.3428</a:t>
            </a:r>
            <a:endParaRPr lang="en-US" dirty="0"/>
          </a:p>
        </p:txBody>
      </p:sp>
      <p:sp>
        <p:nvSpPr>
          <p:cNvPr id="24" name="Text Placeholder 23"/>
          <p:cNvSpPr>
            <a:spLocks noGrp="1"/>
          </p:cNvSpPr>
          <p:nvPr>
            <p:ph type="body" sz="quarter" idx="14"/>
          </p:nvPr>
        </p:nvSpPr>
        <p:spPr>
          <a:xfrm>
            <a:off x="4770419" y="1943100"/>
            <a:ext cx="4876800" cy="609600"/>
          </a:xfrm>
        </p:spPr>
        <p:txBody>
          <a:bodyPr>
            <a:normAutofit lnSpcReduction="10000"/>
          </a:bodyPr>
          <a:lstStyle/>
          <a:p>
            <a:r>
              <a:rPr lang="en-US" dirty="0" smtClean="0"/>
              <a:t>Sara Specht, CFE</a:t>
            </a:r>
            <a:br>
              <a:rPr lang="en-US" dirty="0" smtClean="0"/>
            </a:br>
            <a:r>
              <a:rPr lang="en-US" dirty="0" smtClean="0">
                <a:latin typeface="Segoe UI Light" panose="020B0502040204020203" pitchFamily="34" charset="0"/>
                <a:cs typeface="Segoe UI Light" panose="020B0502040204020203" pitchFamily="34" charset="0"/>
              </a:rPr>
              <a:t>Senior Audit Associate II</a:t>
            </a:r>
            <a:endParaRPr lang="en-US" dirty="0">
              <a:latin typeface="Segoe UI Light" panose="020B0502040204020203" pitchFamily="34" charset="0"/>
              <a:cs typeface="Segoe UI Light" panose="020B0502040204020203" pitchFamily="34" charset="0"/>
            </a:endParaRPr>
          </a:p>
        </p:txBody>
      </p:sp>
      <p:sp>
        <p:nvSpPr>
          <p:cNvPr id="21" name="Title 20"/>
          <p:cNvSpPr>
            <a:spLocks noGrp="1"/>
          </p:cNvSpPr>
          <p:nvPr>
            <p:ph type="title"/>
          </p:nvPr>
        </p:nvSpPr>
        <p:spPr/>
        <p:txBody>
          <a:bodyPr/>
          <a:lstStyle/>
          <a:p>
            <a:r>
              <a:rPr lang="en-US" dirty="0" smtClean="0"/>
              <a:t>Questions?</a:t>
            </a:r>
            <a:endParaRPr lang="en-US" dirty="0"/>
          </a:p>
        </p:txBody>
      </p:sp>
      <p:sp>
        <p:nvSpPr>
          <p:cNvPr id="27" name="Slide Number Placeholder 26"/>
          <p:cNvSpPr>
            <a:spLocks noGrp="1"/>
          </p:cNvSpPr>
          <p:nvPr>
            <p:ph type="sldNum" sz="quarter" idx="4"/>
          </p:nvPr>
        </p:nvSpPr>
        <p:spPr/>
        <p:txBody>
          <a:bodyPr/>
          <a:lstStyle/>
          <a:p>
            <a:fld id="{DE4FDD18-B19C-40C5-870F-23679391C9AA}" type="slidenum">
              <a:rPr lang="en-US" smtClean="0"/>
              <a:t>39</a:t>
            </a:fld>
            <a:endParaRPr lang="en-US"/>
          </a:p>
        </p:txBody>
      </p:sp>
      <p:pic>
        <p:nvPicPr>
          <p:cNvPr id="6" name="Picture 5"/>
          <p:cNvPicPr>
            <a:picLocks noChangeAspect="1"/>
          </p:cNvPicPr>
          <p:nvPr/>
        </p:nvPicPr>
        <p:blipFill>
          <a:blip r:embed="rId4"/>
          <a:stretch>
            <a:fillRect/>
          </a:stretch>
        </p:blipFill>
        <p:spPr>
          <a:xfrm>
            <a:off x="845003" y="1621571"/>
            <a:ext cx="3639911" cy="4323150"/>
          </a:xfrm>
          <a:prstGeom prst="rect">
            <a:avLst/>
          </a:prstGeom>
        </p:spPr>
      </p:pic>
    </p:spTree>
    <p:extLst>
      <p:ext uri="{BB962C8B-B14F-4D97-AF65-F5344CB8AC3E}">
        <p14:creationId xmlns:p14="http://schemas.microsoft.com/office/powerpoint/2010/main" val="4290251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2.</a:t>
            </a:r>
            <a:endParaRPr lang="en-US" dirty="0"/>
          </a:p>
        </p:txBody>
      </p:sp>
      <p:sp>
        <p:nvSpPr>
          <p:cNvPr id="3" name="Content Placeholder 2"/>
          <p:cNvSpPr>
            <a:spLocks noGrp="1"/>
          </p:cNvSpPr>
          <p:nvPr>
            <p:ph idx="1"/>
          </p:nvPr>
        </p:nvSpPr>
        <p:spPr/>
        <p:txBody>
          <a:bodyPr/>
          <a:lstStyle/>
          <a:p>
            <a:r>
              <a:rPr lang="en-US" dirty="0" smtClean="0"/>
              <a:t>If monies are provided to </a:t>
            </a:r>
            <a:r>
              <a:rPr lang="en-US" dirty="0" err="1" smtClean="0"/>
              <a:t>subrecipients</a:t>
            </a:r>
            <a:r>
              <a:rPr lang="en-US" dirty="0" smtClean="0"/>
              <a:t>, how does this get reported for the SEFA?</a:t>
            </a:r>
          </a:p>
          <a:p>
            <a:pPr lvl="1"/>
            <a:endParaRPr lang="en-US" dirty="0" smtClean="0"/>
          </a:p>
          <a:p>
            <a:pPr marL="971550" lvl="1" indent="-514350">
              <a:buFont typeface="+mj-lt"/>
              <a:buAutoNum type="alphaUcPeriod"/>
            </a:pPr>
            <a:r>
              <a:rPr lang="en-US" dirty="0" smtClean="0"/>
              <a:t>In the notes to the SEFA</a:t>
            </a:r>
          </a:p>
          <a:p>
            <a:pPr marL="971550" lvl="1" indent="-514350">
              <a:buFont typeface="+mj-lt"/>
              <a:buAutoNum type="alphaUcPeriod"/>
            </a:pPr>
            <a:r>
              <a:rPr lang="en-US" dirty="0" smtClean="0"/>
              <a:t>On the face of the SEFA</a:t>
            </a:r>
          </a:p>
          <a:p>
            <a:pPr marL="971550" lvl="1" indent="-514350">
              <a:buFont typeface="+mj-lt"/>
              <a:buAutoNum type="alphaUcPeriod"/>
            </a:pPr>
            <a:r>
              <a:rPr lang="en-US" dirty="0" smtClean="0"/>
              <a:t>Not required to be disclosed</a:t>
            </a:r>
          </a:p>
        </p:txBody>
      </p:sp>
      <p:sp>
        <p:nvSpPr>
          <p:cNvPr id="6" name="Slide Number Placeholder 5"/>
          <p:cNvSpPr>
            <a:spLocks noGrp="1"/>
          </p:cNvSpPr>
          <p:nvPr>
            <p:ph type="sldNum" sz="quarter" idx="4"/>
          </p:nvPr>
        </p:nvSpPr>
        <p:spPr/>
        <p:txBody>
          <a:bodyPr/>
          <a:lstStyle/>
          <a:p>
            <a:fld id="{DE4FDD18-B19C-40C5-870F-23679391C9AA}" type="slidenum">
              <a:rPr lang="en-US" smtClean="0"/>
              <a:pPr/>
              <a:t>4</a:t>
            </a:fld>
            <a:endParaRPr lang="en-US"/>
          </a:p>
        </p:txBody>
      </p:sp>
    </p:spTree>
    <p:extLst>
      <p:ext uri="{BB962C8B-B14F-4D97-AF65-F5344CB8AC3E}">
        <p14:creationId xmlns:p14="http://schemas.microsoft.com/office/powerpoint/2010/main" val="6123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3.</a:t>
            </a:r>
            <a:endParaRPr lang="en-US" dirty="0"/>
          </a:p>
        </p:txBody>
      </p:sp>
      <p:sp>
        <p:nvSpPr>
          <p:cNvPr id="3" name="Content Placeholder 2"/>
          <p:cNvSpPr>
            <a:spLocks noGrp="1"/>
          </p:cNvSpPr>
          <p:nvPr>
            <p:ph idx="1"/>
          </p:nvPr>
        </p:nvSpPr>
        <p:spPr/>
        <p:txBody>
          <a:bodyPr/>
          <a:lstStyle/>
          <a:p>
            <a:r>
              <a:rPr lang="en-US" dirty="0" smtClean="0"/>
              <a:t>Which of the following is not required to be disclosed in the notes to the SEFA?</a:t>
            </a:r>
          </a:p>
          <a:p>
            <a:pPr marL="971550" lvl="1" indent="-514350">
              <a:buFont typeface="+mj-lt"/>
              <a:buAutoNum type="alphaUcPeriod"/>
            </a:pPr>
            <a:r>
              <a:rPr lang="en-US" dirty="0" smtClean="0"/>
              <a:t>Significant accounting policies used in preparing the SEFA</a:t>
            </a:r>
          </a:p>
          <a:p>
            <a:pPr marL="971550" lvl="1" indent="-514350">
              <a:buFont typeface="+mj-lt"/>
              <a:buAutoNum type="alphaUcPeriod"/>
            </a:pPr>
            <a:r>
              <a:rPr lang="en-US" dirty="0" smtClean="0"/>
              <a:t>Whether the non-Federal entity elected to use the 10% </a:t>
            </a:r>
            <a:r>
              <a:rPr lang="en-US" i="1" dirty="0" smtClean="0"/>
              <a:t>de </a:t>
            </a:r>
            <a:r>
              <a:rPr lang="en-US" i="1" dirty="0" err="1" smtClean="0"/>
              <a:t>minimis</a:t>
            </a:r>
            <a:r>
              <a:rPr lang="en-US" i="1" dirty="0" smtClean="0"/>
              <a:t> </a:t>
            </a:r>
            <a:r>
              <a:rPr lang="en-US" dirty="0" smtClean="0"/>
              <a:t>indirect cost rate</a:t>
            </a:r>
          </a:p>
          <a:p>
            <a:pPr marL="971550" lvl="1" indent="-514350">
              <a:buFont typeface="+mj-lt"/>
              <a:buAutoNum type="alphaUcPeriod"/>
            </a:pPr>
            <a:r>
              <a:rPr lang="en-US" dirty="0" smtClean="0"/>
              <a:t>Balances of loan and loan guarantee programs outstanding at the end of the audit period for loans</a:t>
            </a:r>
          </a:p>
          <a:p>
            <a:pPr marL="971550" lvl="1" indent="-514350">
              <a:buFont typeface="+mj-lt"/>
              <a:buAutoNum type="alphaUcPeriod"/>
            </a:pPr>
            <a:r>
              <a:rPr lang="en-US" dirty="0" smtClean="0"/>
              <a:t>The total amount passed to </a:t>
            </a:r>
            <a:r>
              <a:rPr lang="en-US" dirty="0" err="1" smtClean="0"/>
              <a:t>subrecipients</a:t>
            </a:r>
            <a:r>
              <a:rPr lang="en-US" dirty="0" smtClean="0"/>
              <a:t> by entity name</a:t>
            </a:r>
          </a:p>
          <a:p>
            <a:pPr marL="971550" lvl="1" indent="-514350">
              <a:buFont typeface="+mj-lt"/>
              <a:buAutoNum type="alphaUcPeriod"/>
            </a:pPr>
            <a:r>
              <a:rPr lang="en-US" dirty="0" smtClean="0"/>
              <a:t>All of the above</a:t>
            </a:r>
          </a:p>
        </p:txBody>
      </p:sp>
      <p:sp>
        <p:nvSpPr>
          <p:cNvPr id="4" name="Slide Number Placeholder 3"/>
          <p:cNvSpPr>
            <a:spLocks noGrp="1"/>
          </p:cNvSpPr>
          <p:nvPr>
            <p:ph type="sldNum" sz="quarter" idx="4"/>
          </p:nvPr>
        </p:nvSpPr>
        <p:spPr/>
        <p:txBody>
          <a:bodyPr/>
          <a:lstStyle/>
          <a:p>
            <a:fld id="{DE4FDD18-B19C-40C5-870F-23679391C9AA}" type="slidenum">
              <a:rPr lang="en-US" smtClean="0"/>
              <a:pPr/>
              <a:t>5</a:t>
            </a:fld>
            <a:endParaRPr lang="en-US"/>
          </a:p>
        </p:txBody>
      </p:sp>
    </p:spTree>
    <p:extLst>
      <p:ext uri="{BB962C8B-B14F-4D97-AF65-F5344CB8AC3E}">
        <p14:creationId xmlns:p14="http://schemas.microsoft.com/office/powerpoint/2010/main" val="13299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4. </a:t>
            </a:r>
            <a:endParaRPr lang="en-US" dirty="0"/>
          </a:p>
        </p:txBody>
      </p:sp>
      <p:sp>
        <p:nvSpPr>
          <p:cNvPr id="3" name="Content Placeholder 2"/>
          <p:cNvSpPr>
            <a:spLocks noGrp="1"/>
          </p:cNvSpPr>
          <p:nvPr>
            <p:ph idx="1"/>
          </p:nvPr>
        </p:nvSpPr>
        <p:spPr/>
        <p:txBody>
          <a:bodyPr>
            <a:normAutofit lnSpcReduction="10000"/>
          </a:bodyPr>
          <a:lstStyle/>
          <a:p>
            <a:r>
              <a:rPr lang="en-US" dirty="0" smtClean="0"/>
              <a:t>Under the Uniform Guidance, which of the following situations would prevent an auditee from being low-risk? </a:t>
            </a:r>
          </a:p>
          <a:p>
            <a:pPr marL="914400" lvl="1" indent="-457200">
              <a:buFont typeface="+mj-lt"/>
              <a:buAutoNum type="alphaUcPeriod"/>
            </a:pPr>
            <a:r>
              <a:rPr lang="en-US" sz="2500" dirty="0" smtClean="0"/>
              <a:t>A single audit was performed in each of the two preceding audit periods.</a:t>
            </a:r>
          </a:p>
          <a:p>
            <a:pPr marL="914400" lvl="1" indent="-457200">
              <a:buFont typeface="+mj-lt"/>
              <a:buAutoNum type="alphaUcPeriod"/>
            </a:pPr>
            <a:r>
              <a:rPr lang="en-US" sz="2500" dirty="0" smtClean="0"/>
              <a:t>There was a significant deficiency in internal control over financial reporting in one of the two preceding audit periods. </a:t>
            </a:r>
          </a:p>
          <a:p>
            <a:pPr marL="914400" lvl="1" indent="-457200">
              <a:buFont typeface="+mj-lt"/>
              <a:buAutoNum type="alphaUcPeriod"/>
            </a:pPr>
            <a:r>
              <a:rPr lang="en-US" altLang="en-US" sz="2500" dirty="0" smtClean="0"/>
              <a:t>A material weakness was reported in a Type B federal program in one of the two preceding audit periods. </a:t>
            </a:r>
          </a:p>
          <a:p>
            <a:pPr marL="914400" lvl="1" indent="-457200">
              <a:buFont typeface="+mj-lt"/>
              <a:buAutoNum type="alphaUcPeriod"/>
            </a:pPr>
            <a:r>
              <a:rPr lang="en-US" sz="2500" dirty="0" smtClean="0"/>
              <a:t>The data collection form and reporting package for one or both of the two preceding audit periods was submitted to the Federal Audit Clearinghouse late. </a:t>
            </a:r>
            <a:endParaRPr lang="en-US" sz="2500"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6</a:t>
            </a:fld>
            <a:endParaRPr lang="en-US"/>
          </a:p>
        </p:txBody>
      </p:sp>
    </p:spTree>
    <p:extLst>
      <p:ext uri="{BB962C8B-B14F-4D97-AF65-F5344CB8AC3E}">
        <p14:creationId xmlns:p14="http://schemas.microsoft.com/office/powerpoint/2010/main" val="379421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 Question 5.</a:t>
            </a:r>
            <a:endParaRPr lang="en-US" dirty="0"/>
          </a:p>
        </p:txBody>
      </p:sp>
      <p:sp>
        <p:nvSpPr>
          <p:cNvPr id="3" name="Content Placeholder 2"/>
          <p:cNvSpPr>
            <a:spLocks noGrp="1"/>
          </p:cNvSpPr>
          <p:nvPr>
            <p:ph idx="1"/>
          </p:nvPr>
        </p:nvSpPr>
        <p:spPr/>
        <p:txBody>
          <a:bodyPr/>
          <a:lstStyle/>
          <a:p>
            <a:r>
              <a:rPr lang="en-US" dirty="0" smtClean="0"/>
              <a:t>Which of the following is not a threshold for determining Type A programs? </a:t>
            </a:r>
          </a:p>
          <a:p>
            <a:pPr marL="971550" lvl="1" indent="-514350">
              <a:buFont typeface="+mj-lt"/>
              <a:buAutoNum type="alphaUcPeriod"/>
            </a:pPr>
            <a:r>
              <a:rPr lang="en-US" altLang="en-US" dirty="0" smtClean="0"/>
              <a:t>At least $750,000, but is $20 million or less</a:t>
            </a:r>
          </a:p>
          <a:p>
            <a:pPr marL="971550" lvl="1" indent="-514350">
              <a:buFont typeface="+mj-lt"/>
              <a:buAutoNum type="alphaUcPeriod"/>
            </a:pPr>
            <a:r>
              <a:rPr lang="en-US" altLang="en-US" dirty="0" smtClean="0"/>
              <a:t>Greater than $25 million, but is $100 million or less</a:t>
            </a:r>
          </a:p>
          <a:p>
            <a:pPr marL="971550" lvl="1" indent="-514350">
              <a:buFont typeface="+mj-lt"/>
              <a:buAutoNum type="alphaUcPeriod"/>
            </a:pPr>
            <a:r>
              <a:rPr lang="en-US" altLang="en-US" dirty="0" smtClean="0"/>
              <a:t>Greater than $100 million, but is $1 billion or less</a:t>
            </a:r>
          </a:p>
          <a:p>
            <a:pPr marL="971550" lvl="1" indent="-514350">
              <a:buFont typeface="+mj-lt"/>
              <a:buAutoNum type="alphaUcPeriod"/>
            </a:pPr>
            <a:r>
              <a:rPr lang="en-US" altLang="en-US" dirty="0" smtClean="0"/>
              <a:t>Greater than $1 billion, but is $10 billion or less</a:t>
            </a:r>
          </a:p>
          <a:p>
            <a:pPr marL="971550" lvl="1" indent="-514350">
              <a:buFont typeface="+mj-lt"/>
              <a:buAutoNum type="alphaUcPeriod"/>
            </a:pPr>
            <a:r>
              <a:rPr lang="en-US" altLang="en-US" dirty="0" smtClean="0"/>
              <a:t>Greater than $10 billion, but is $20 billion or less</a:t>
            </a:r>
          </a:p>
          <a:p>
            <a:pPr marL="971550" lvl="1" indent="-514350">
              <a:buFont typeface="+mj-lt"/>
              <a:buAutoNum type="alphaUcPeriod"/>
            </a:pPr>
            <a:r>
              <a:rPr lang="en-US" altLang="en-US" dirty="0" smtClean="0"/>
              <a:t>Greater than $20 billion</a:t>
            </a:r>
          </a:p>
          <a:p>
            <a:pPr lvl="1"/>
            <a:endParaRPr lang="en-US" altLang="en-US" dirty="0" smtClean="0"/>
          </a:p>
          <a:p>
            <a:pPr lvl="1"/>
            <a:endParaRPr lang="en-US" altLang="en-US" dirty="0" smtClean="0"/>
          </a:p>
          <a:p>
            <a:pPr lvl="1"/>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7</a:t>
            </a:fld>
            <a:endParaRPr lang="en-US"/>
          </a:p>
        </p:txBody>
      </p:sp>
    </p:spTree>
    <p:extLst>
      <p:ext uri="{BB962C8B-B14F-4D97-AF65-F5344CB8AC3E}">
        <p14:creationId xmlns:p14="http://schemas.microsoft.com/office/powerpoint/2010/main" val="28566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Single Audit?</a:t>
            </a:r>
            <a:endParaRPr lang="en-US" dirty="0"/>
          </a:p>
        </p:txBody>
      </p:sp>
      <p:sp>
        <p:nvSpPr>
          <p:cNvPr id="3" name="Content Placeholder 2"/>
          <p:cNvSpPr>
            <a:spLocks noGrp="1"/>
          </p:cNvSpPr>
          <p:nvPr>
            <p:ph idx="1"/>
          </p:nvPr>
        </p:nvSpPr>
        <p:spPr/>
        <p:txBody>
          <a:bodyPr/>
          <a:lstStyle/>
          <a:p>
            <a:r>
              <a:rPr lang="en-US" dirty="0" smtClean="0"/>
              <a:t>The Single Audit Act of 1996:</a:t>
            </a:r>
          </a:p>
          <a:p>
            <a:pPr lvl="1"/>
            <a:r>
              <a:rPr lang="en-US" dirty="0" smtClean="0"/>
              <a:t>Promote sound financial management.</a:t>
            </a:r>
          </a:p>
          <a:p>
            <a:pPr lvl="1"/>
            <a:r>
              <a:rPr lang="en-US" dirty="0" smtClean="0"/>
              <a:t>Establish uniformed requirements for audits.</a:t>
            </a:r>
          </a:p>
          <a:p>
            <a:pPr lvl="1"/>
            <a:r>
              <a:rPr lang="en-US" dirty="0" smtClean="0"/>
              <a:t>Promote the efficient and effective use of audit resources.</a:t>
            </a:r>
          </a:p>
          <a:p>
            <a:pPr lvl="1"/>
            <a:r>
              <a:rPr lang="en-US" dirty="0" smtClean="0"/>
              <a:t>Reduce burden.</a:t>
            </a:r>
          </a:p>
          <a:p>
            <a:pPr lvl="1"/>
            <a:r>
              <a:rPr lang="en-US" dirty="0" smtClean="0"/>
              <a:t>Reliability of audit work performed.</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8</a:t>
            </a:fld>
            <a:endParaRPr lang="en-US"/>
          </a:p>
        </p:txBody>
      </p:sp>
    </p:spTree>
    <p:extLst>
      <p:ext uri="{BB962C8B-B14F-4D97-AF65-F5344CB8AC3E}">
        <p14:creationId xmlns:p14="http://schemas.microsoft.com/office/powerpoint/2010/main" val="6100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Federal Award?</a:t>
            </a:r>
            <a:endParaRPr lang="en-US" dirty="0"/>
          </a:p>
        </p:txBody>
      </p:sp>
      <p:sp>
        <p:nvSpPr>
          <p:cNvPr id="3" name="Content Placeholder 2"/>
          <p:cNvSpPr>
            <a:spLocks noGrp="1"/>
          </p:cNvSpPr>
          <p:nvPr>
            <p:ph idx="1"/>
          </p:nvPr>
        </p:nvSpPr>
        <p:spPr/>
        <p:txBody>
          <a:bodyPr/>
          <a:lstStyle/>
          <a:p>
            <a:r>
              <a:rPr lang="en-US" dirty="0" smtClean="0"/>
              <a:t>The Uniform Guidance defines a </a:t>
            </a:r>
            <a:r>
              <a:rPr lang="en-US" b="1" i="1" dirty="0" smtClean="0"/>
              <a:t>federal award </a:t>
            </a:r>
            <a:r>
              <a:rPr lang="en-US" dirty="0" smtClean="0"/>
              <a:t>as:</a:t>
            </a:r>
          </a:p>
          <a:p>
            <a:pPr lvl="1"/>
            <a:r>
              <a:rPr lang="en-US" dirty="0" smtClean="0"/>
              <a:t>Federal financial assistance that a nonfederal entity receives directly from a federal awarding agency or indirectly from a pass-through entity.</a:t>
            </a:r>
          </a:p>
          <a:p>
            <a:pPr lvl="1"/>
            <a:r>
              <a:rPr lang="en-US" dirty="0" smtClean="0"/>
              <a:t>Cost-reimbursement contracts that a nonfederal entity receives directly from a federal awarding agency or indirectly from a pass-through entity.</a:t>
            </a:r>
          </a:p>
          <a:p>
            <a:pPr lvl="1"/>
            <a:r>
              <a:rPr lang="en-US" dirty="0" smtClean="0"/>
              <a:t>The instrument setting forth the terms and conditions of an award.</a:t>
            </a:r>
            <a:endParaRPr lang="en-US" dirty="0"/>
          </a:p>
        </p:txBody>
      </p:sp>
      <p:sp>
        <p:nvSpPr>
          <p:cNvPr id="4" name="Slide Number Placeholder 3"/>
          <p:cNvSpPr>
            <a:spLocks noGrp="1"/>
          </p:cNvSpPr>
          <p:nvPr>
            <p:ph type="sldNum" sz="quarter" idx="4"/>
          </p:nvPr>
        </p:nvSpPr>
        <p:spPr/>
        <p:txBody>
          <a:bodyPr/>
          <a:lstStyle/>
          <a:p>
            <a:fld id="{DE4FDD18-B19C-40C5-870F-23679391C9AA}" type="slidenum">
              <a:rPr lang="en-US" smtClean="0"/>
              <a:pPr/>
              <a:t>9</a:t>
            </a:fld>
            <a:endParaRPr lang="en-US"/>
          </a:p>
        </p:txBody>
      </p:sp>
    </p:spTree>
    <p:extLst>
      <p:ext uri="{BB962C8B-B14F-4D97-AF65-F5344CB8AC3E}">
        <p14:creationId xmlns:p14="http://schemas.microsoft.com/office/powerpoint/2010/main" val="19840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DW Template - Static Headers">
  <a:themeElements>
    <a:clrScheme name="Custom 1">
      <a:dk1>
        <a:srgbClr val="000000"/>
      </a:dk1>
      <a:lt1>
        <a:srgbClr val="FFFFFF"/>
      </a:lt1>
      <a:dk2>
        <a:srgbClr val="0570B8"/>
      </a:dk2>
      <a:lt2>
        <a:srgbClr val="525252"/>
      </a:lt2>
      <a:accent1>
        <a:srgbClr val="43B0F9"/>
      </a:accent1>
      <a:accent2>
        <a:srgbClr val="D8D8D8"/>
      </a:accent2>
      <a:accent3>
        <a:srgbClr val="02375C"/>
      </a:accent3>
      <a:accent4>
        <a:srgbClr val="CCE9FD"/>
      </a:accent4>
      <a:accent5>
        <a:srgbClr val="595959"/>
      </a:accent5>
      <a:accent6>
        <a:srgbClr val="011A2B"/>
      </a:accent6>
      <a:hlink>
        <a:srgbClr val="54B5F9"/>
      </a:hlink>
      <a:folHlink>
        <a:srgbClr val="C0E4FD"/>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lnSpc>
            <a:spcPts val="3600"/>
          </a:lnSpc>
          <a:spcAft>
            <a:spcPts val="0"/>
          </a:spcAft>
          <a:defRPr sz="3600" spc="-100" dirty="0" smtClean="0">
            <a:solidFill>
              <a:srgbClr val="0093D0"/>
            </a:solidFill>
            <a:latin typeface="Avenir LT Std 65 Medium"/>
            <a:cs typeface="Avenir LT Std 65 Medium"/>
          </a:defRPr>
        </a:defPPr>
      </a:lstStyle>
    </a:txDef>
  </a:objectDefaults>
  <a:extraClrSchemeLst/>
  <a:extLst>
    <a:ext uri="{05A4C25C-085E-4340-85A3-A5531E510DB2}">
      <thm15:themeFamily xmlns:thm15="http://schemas.microsoft.com/office/thememl/2012/main" name="REDW Template - Static Headers" id="{0D0B1B69-3AD0-4205-B7F5-62A0618534C7}" vid="{F6090E0D-5866-4A87-A71C-798B810E21E6}"/>
    </a:ext>
  </a:extLst>
</a:theme>
</file>

<file path=ppt/theme/theme2.xml><?xml version="1.0" encoding="utf-8"?>
<a:theme xmlns:a="http://schemas.openxmlformats.org/drawingml/2006/main" name="Master Theme (Plain)">
  <a:themeElements>
    <a:clrScheme name="Custom 1">
      <a:dk1>
        <a:srgbClr val="000000"/>
      </a:dk1>
      <a:lt1>
        <a:srgbClr val="FFFFFF"/>
      </a:lt1>
      <a:dk2>
        <a:srgbClr val="0570B8"/>
      </a:dk2>
      <a:lt2>
        <a:srgbClr val="525252"/>
      </a:lt2>
      <a:accent1>
        <a:srgbClr val="43B0F9"/>
      </a:accent1>
      <a:accent2>
        <a:srgbClr val="D8D8D8"/>
      </a:accent2>
      <a:accent3>
        <a:srgbClr val="02375C"/>
      </a:accent3>
      <a:accent4>
        <a:srgbClr val="CCE9FD"/>
      </a:accent4>
      <a:accent5>
        <a:srgbClr val="595959"/>
      </a:accent5>
      <a:accent6>
        <a:srgbClr val="011A2B"/>
      </a:accent6>
      <a:hlink>
        <a:srgbClr val="54B5F9"/>
      </a:hlink>
      <a:folHlink>
        <a:srgbClr val="C0E4FD"/>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lnSpc>
            <a:spcPts val="3600"/>
          </a:lnSpc>
          <a:spcAft>
            <a:spcPts val="0"/>
          </a:spcAft>
          <a:defRPr sz="3600" spc="-100" dirty="0" smtClean="0">
            <a:solidFill>
              <a:srgbClr val="0093D0"/>
            </a:solidFill>
            <a:latin typeface="Avenir LT Std 65 Medium"/>
            <a:cs typeface="Avenir LT Std 65 Medium"/>
          </a:defRPr>
        </a:defPPr>
      </a:lstStyle>
    </a:txDef>
  </a:objectDefaults>
  <a:extraClrSchemeLst/>
  <a:extLst>
    <a:ext uri="{05A4C25C-085E-4340-85A3-A5531E510DB2}">
      <thm15:themeFamily xmlns:thm15="http://schemas.microsoft.com/office/thememl/2012/main" name="REDW Template - Static Headers" id="{EA445536-5756-47CE-90A4-106E6E2824D8}" vid="{F90ED567-6ADB-493E-A25A-CE83A1EE7A58}"/>
    </a:ext>
  </a:extLst>
</a:theme>
</file>

<file path=ppt/theme/theme3.xml><?xml version="1.0" encoding="utf-8"?>
<a:theme xmlns:a="http://schemas.openxmlformats.org/drawingml/2006/main" name="REDW Template - Open Headers">
  <a:themeElements>
    <a:clrScheme name="Custom 1">
      <a:dk1>
        <a:srgbClr val="000000"/>
      </a:dk1>
      <a:lt1>
        <a:srgbClr val="FFFFFF"/>
      </a:lt1>
      <a:dk2>
        <a:srgbClr val="0570B8"/>
      </a:dk2>
      <a:lt2>
        <a:srgbClr val="525252"/>
      </a:lt2>
      <a:accent1>
        <a:srgbClr val="43B0F9"/>
      </a:accent1>
      <a:accent2>
        <a:srgbClr val="D8D8D8"/>
      </a:accent2>
      <a:accent3>
        <a:srgbClr val="02375C"/>
      </a:accent3>
      <a:accent4>
        <a:srgbClr val="CCE9FD"/>
      </a:accent4>
      <a:accent5>
        <a:srgbClr val="595959"/>
      </a:accent5>
      <a:accent6>
        <a:srgbClr val="011A2B"/>
      </a:accent6>
      <a:hlink>
        <a:srgbClr val="54B5F9"/>
      </a:hlink>
      <a:folHlink>
        <a:srgbClr val="C0E4FD"/>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lnSpc>
            <a:spcPts val="3600"/>
          </a:lnSpc>
          <a:spcAft>
            <a:spcPts val="0"/>
          </a:spcAft>
          <a:defRPr sz="3600" spc="-100" dirty="0" smtClean="0">
            <a:solidFill>
              <a:srgbClr val="0093D0"/>
            </a:solidFill>
            <a:latin typeface="Avenir LT Std 65 Medium"/>
            <a:cs typeface="Avenir LT Std 65 Medium"/>
          </a:defRPr>
        </a:defPPr>
      </a:lstStyle>
    </a:txDef>
  </a:objectDefaults>
  <a:extraClrSchemeLst/>
  <a:extLst>
    <a:ext uri="{05A4C25C-085E-4340-85A3-A5531E510DB2}">
      <thm15:themeFamily xmlns:thm15="http://schemas.microsoft.com/office/thememl/2012/main" name="REDW Template - Open Headers" id="{97167FB7-CADC-481E-942A-DF64E8D1E450}" vid="{C00C68F7-5A04-4845-A9EF-54ECBF5CDB7A}"/>
    </a:ext>
  </a:extLst>
</a:theme>
</file>

<file path=ppt/theme/theme4.xml><?xml version="1.0" encoding="utf-8"?>
<a:theme xmlns:a="http://schemas.openxmlformats.org/drawingml/2006/main" name="1_Master Theme (Plain)">
  <a:themeElements>
    <a:clrScheme name="Custom 1">
      <a:dk1>
        <a:srgbClr val="000000"/>
      </a:dk1>
      <a:lt1>
        <a:srgbClr val="FFFFFF"/>
      </a:lt1>
      <a:dk2>
        <a:srgbClr val="0570B8"/>
      </a:dk2>
      <a:lt2>
        <a:srgbClr val="525252"/>
      </a:lt2>
      <a:accent1>
        <a:srgbClr val="43B0F9"/>
      </a:accent1>
      <a:accent2>
        <a:srgbClr val="D8D8D8"/>
      </a:accent2>
      <a:accent3>
        <a:srgbClr val="02375C"/>
      </a:accent3>
      <a:accent4>
        <a:srgbClr val="CCE9FD"/>
      </a:accent4>
      <a:accent5>
        <a:srgbClr val="595959"/>
      </a:accent5>
      <a:accent6>
        <a:srgbClr val="011A2B"/>
      </a:accent6>
      <a:hlink>
        <a:srgbClr val="54B5F9"/>
      </a:hlink>
      <a:folHlink>
        <a:srgbClr val="C0E4FD"/>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lnSpc>
            <a:spcPts val="3600"/>
          </a:lnSpc>
          <a:spcAft>
            <a:spcPts val="0"/>
          </a:spcAft>
          <a:defRPr sz="3600" spc="-100" dirty="0" smtClean="0">
            <a:solidFill>
              <a:srgbClr val="0093D0"/>
            </a:solidFill>
            <a:latin typeface="Avenir LT Std 65 Medium"/>
            <a:cs typeface="Avenir LT Std 65 Medium"/>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REDW Template - Static Headers</Template>
  <TotalTime>2228</TotalTime>
  <Words>2576</Words>
  <Application>Microsoft Office PowerPoint</Application>
  <PresentationFormat>Widescreen</PresentationFormat>
  <Paragraphs>287</Paragraphs>
  <Slides>39</Slides>
  <Notes>39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39</vt:i4>
      </vt:variant>
    </vt:vector>
  </HeadingPairs>
  <TitlesOfParts>
    <vt:vector size="52" baseType="lpstr">
      <vt:lpstr>Arial</vt:lpstr>
      <vt:lpstr>Avenir LT Std 65 Medium</vt:lpstr>
      <vt:lpstr>Calibri</vt:lpstr>
      <vt:lpstr>Calibri Light</vt:lpstr>
      <vt:lpstr>Courier New</vt:lpstr>
      <vt:lpstr>Rod</vt:lpstr>
      <vt:lpstr>Segoe UI</vt:lpstr>
      <vt:lpstr>Segoe UI Light</vt:lpstr>
      <vt:lpstr>Segoe UI Semibold</vt:lpstr>
      <vt:lpstr>REDW Template - Static Headers</vt:lpstr>
      <vt:lpstr>Master Theme (Plain)</vt:lpstr>
      <vt:lpstr>REDW Template - Open Headers</vt:lpstr>
      <vt:lpstr>1_Master Theme (Plain)</vt:lpstr>
      <vt:lpstr>Interactive Single Audit - A to Z</vt:lpstr>
      <vt:lpstr>Agenda.</vt:lpstr>
      <vt:lpstr>Quiz – Question 1. </vt:lpstr>
      <vt:lpstr>Quiz – Question 2.</vt:lpstr>
      <vt:lpstr>Quiz – Question 3.</vt:lpstr>
      <vt:lpstr>Quiz – Question 4. </vt:lpstr>
      <vt:lpstr>Quiz – Question 5.</vt:lpstr>
      <vt:lpstr>What is a Single Audit?</vt:lpstr>
      <vt:lpstr>What is a Federal Award?</vt:lpstr>
      <vt:lpstr>What is a Federal Program?</vt:lpstr>
      <vt:lpstr>Key Responsibilities of Auditees.</vt:lpstr>
      <vt:lpstr>Key Responsibilities of Auditees – continued. </vt:lpstr>
      <vt:lpstr>Importance of a SEFA.</vt:lpstr>
      <vt:lpstr>Key SEFA Information.</vt:lpstr>
      <vt:lpstr>Key SEFA Information – continued. </vt:lpstr>
      <vt:lpstr>Key SEFA Information – continued. </vt:lpstr>
      <vt:lpstr>Key SEFA Information – continued.</vt:lpstr>
      <vt:lpstr>PowerPoint Presentation</vt:lpstr>
      <vt:lpstr>PowerPoint Presentation</vt:lpstr>
      <vt:lpstr>PowerPoint Presentation</vt:lpstr>
      <vt:lpstr>PowerPoint Presentation</vt:lpstr>
      <vt:lpstr>PowerPoint Presentation</vt:lpstr>
      <vt:lpstr>SEFA Answers.</vt:lpstr>
      <vt:lpstr>SEFA Answers – continued. </vt:lpstr>
      <vt:lpstr>Major Program Determination.</vt:lpstr>
      <vt:lpstr>Major Program Determination – continued. </vt:lpstr>
      <vt:lpstr>Major Program Determination – continued.</vt:lpstr>
      <vt:lpstr>Major Program Determination – continued. </vt:lpstr>
      <vt:lpstr>Major Program Determination – continued. </vt:lpstr>
      <vt:lpstr>Major Program Determination – continued. </vt:lpstr>
      <vt:lpstr>Major Program Determination – continued. </vt:lpstr>
      <vt:lpstr>Major Program Determination – continued. </vt:lpstr>
      <vt:lpstr>Quiz – Question 1.</vt:lpstr>
      <vt:lpstr>Quiz – Question 2.</vt:lpstr>
      <vt:lpstr>Quiz – Question 3. </vt:lpstr>
      <vt:lpstr>Quiz – Question 4. </vt:lpstr>
      <vt:lpstr>Quiz – Question 5.</vt:lpstr>
      <vt:lpstr>Resources.</vt:lpstr>
      <vt:lpstr>Questions?</vt:lpstr>
    </vt:vector>
  </TitlesOfParts>
  <Company>REDW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Single Audit - A to Z</dc:title>
  <dc:creator>Sara Specht</dc:creator>
  <cp:lastModifiedBy>Sara Specht</cp:lastModifiedBy>
  <cp:revision>168</cp:revision>
  <dcterms:created xsi:type="dcterms:W3CDTF">2018-03-30T16:14:03Z</dcterms:created>
  <dcterms:modified xsi:type="dcterms:W3CDTF">2018-04-04T00:54:47Z</dcterms:modified>
</cp:coreProperties>
</file>