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7" r:id="rId3"/>
    <p:sldId id="258" r:id="rId4"/>
    <p:sldId id="259" r:id="rId5"/>
    <p:sldId id="290" r:id="rId6"/>
    <p:sldId id="260" r:id="rId7"/>
    <p:sldId id="261" r:id="rId8"/>
    <p:sldId id="286" r:id="rId9"/>
    <p:sldId id="285" r:id="rId10"/>
    <p:sldId id="288" r:id="rId11"/>
    <p:sldId id="289" r:id="rId12"/>
    <p:sldId id="279" r:id="rId13"/>
    <p:sldId id="263" r:id="rId14"/>
    <p:sldId id="264" r:id="rId15"/>
    <p:sldId id="291" r:id="rId16"/>
    <p:sldId id="287" r:id="rId17"/>
    <p:sldId id="272" r:id="rId18"/>
    <p:sldId id="266" r:id="rId19"/>
    <p:sldId id="268" r:id="rId20"/>
    <p:sldId id="269" r:id="rId21"/>
    <p:sldId id="270" r:id="rId22"/>
    <p:sldId id="273" r:id="rId23"/>
    <p:sldId id="275" r:id="rId24"/>
    <p:sldId id="276" r:id="rId25"/>
    <p:sldId id="284" r:id="rId26"/>
    <p:sldId id="278" r:id="rId27"/>
    <p:sldId id="277" r:id="rId28"/>
    <p:sldId id="280" r:id="rId29"/>
    <p:sldId id="262" r:id="rId30"/>
    <p:sldId id="282" r:id="rId31"/>
    <p:sldId id="283" r:id="rId32"/>
    <p:sldId id="271" r:id="rId33"/>
    <p:sldId id="281"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1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sorterViewPr>
    <p:cViewPr>
      <p:scale>
        <a:sx n="100" d="100"/>
        <a:sy n="100" d="100"/>
      </p:scale>
      <p:origin x="0" y="-1790"/>
    </p:cViewPr>
  </p:sorterViewPr>
  <p:notesViewPr>
    <p:cSldViewPr snapToGrid="0">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69EFA8-1799-456B-AC8A-13B1C43D7E9D}" type="datetimeFigureOut">
              <a:rPr lang="en-US" smtClean="0"/>
              <a:t>3/26/2018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EAC045-E5EF-4837-9A63-4B1FEEFCE4FF}" type="slidenum">
              <a:rPr lang="en-US" smtClean="0"/>
              <a:t>‹#›</a:t>
            </a:fld>
            <a:endParaRPr lang="en-US"/>
          </a:p>
        </p:txBody>
      </p:sp>
    </p:spTree>
    <p:extLst>
      <p:ext uri="{BB962C8B-B14F-4D97-AF65-F5344CB8AC3E}">
        <p14:creationId xmlns:p14="http://schemas.microsoft.com/office/powerpoint/2010/main" val="270438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1</a:t>
            </a:fld>
            <a:endParaRPr lang="en-US"/>
          </a:p>
        </p:txBody>
      </p:sp>
    </p:spTree>
    <p:extLst>
      <p:ext uri="{BB962C8B-B14F-4D97-AF65-F5344CB8AC3E}">
        <p14:creationId xmlns:p14="http://schemas.microsoft.com/office/powerpoint/2010/main" val="4254982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10</a:t>
            </a:fld>
            <a:endParaRPr lang="en-US"/>
          </a:p>
        </p:txBody>
      </p:sp>
    </p:spTree>
    <p:extLst>
      <p:ext uri="{BB962C8B-B14F-4D97-AF65-F5344CB8AC3E}">
        <p14:creationId xmlns:p14="http://schemas.microsoft.com/office/powerpoint/2010/main" val="196369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endParaRPr lang="en-US" dirty="0"/>
          </a:p>
          <a:p>
            <a:endParaRPr lang="en-US" dirty="0"/>
          </a:p>
          <a:p>
            <a:endParaRPr lang="en-US" dirty="0"/>
          </a:p>
          <a:p>
            <a:endParaRPr lang="en-US" dirty="0"/>
          </a:p>
          <a:p>
            <a:r>
              <a:rPr lang="en-US" dirty="0"/>
              <a:t>This involves agencies to identify key findings from the risk profiles and make them available for discussion with OMB as part of the Agency Strategic Reviews, which occur in the Spring/Summer time period, as indicated by A-11, Part 6.  For FY2017 we kept the June requirement for an initial risk profile in place, but made it a non-deliverable to OMB.  This was in part due to the transition of the Administration, agency reform efforts under M-17-22, and the postponement of the strategic reviews for FY2017.  We hope to have a more “normal” cycle starting in FY2018.  </a:t>
            </a:r>
          </a:p>
          <a:p>
            <a:endParaRPr lang="en-US" dirty="0"/>
          </a:p>
          <a:p>
            <a:r>
              <a:rPr lang="en-US" dirty="0"/>
              <a:t>integrate ERM with the management evaluation of internal control.  This involves agencies, as part of their annual assurance process under the FMFIA to provide reasonable assurances in their AFR/PAR for formal internal controls have been both identified and linked to the risk profiles.  This usually occurs around the September/October time period.  For FY2017 reporting, we noticed that agencies reported out on ERM not just in their assurance statements, but in other parts of the AFR/PARs.  Going forward for FY2018, I hope to see further integration in areas not limited to financial controls, but expand to grants management, fraud risk management, improper payments, disaster relief assistance, and data integrity.  As A-123 encourages a maturity model approach, agencies have the flexibility in how much and how quickly they integrate ERM in other areas.  </a:t>
            </a:r>
          </a:p>
          <a:p>
            <a:endParaRPr lang="en-US" dirty="0"/>
          </a:p>
        </p:txBody>
      </p:sp>
      <p:sp>
        <p:nvSpPr>
          <p:cNvPr id="4" name="Slide Number Placeholder 3"/>
          <p:cNvSpPr>
            <a:spLocks noGrp="1"/>
          </p:cNvSpPr>
          <p:nvPr>
            <p:ph type="sldNum" sz="quarter" idx="10"/>
          </p:nvPr>
        </p:nvSpPr>
        <p:spPr/>
        <p:txBody>
          <a:bodyPr/>
          <a:lstStyle/>
          <a:p>
            <a:fld id="{E4EAC045-E5EF-4837-9A63-4B1FEEFCE4FF}" type="slidenum">
              <a:rPr lang="en-US" smtClean="0"/>
              <a:t>11</a:t>
            </a:fld>
            <a:endParaRPr lang="en-US"/>
          </a:p>
        </p:txBody>
      </p:sp>
    </p:spTree>
    <p:extLst>
      <p:ext uri="{BB962C8B-B14F-4D97-AF65-F5344CB8AC3E}">
        <p14:creationId xmlns:p14="http://schemas.microsoft.com/office/powerpoint/2010/main" val="15693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721797"/>
          </a:xfrm>
        </p:spPr>
        <p:txBody>
          <a:bodyPr/>
          <a:lstStyle/>
          <a:p>
            <a:r>
              <a:rPr lang="en-US" sz="1000" dirty="0"/>
              <a:t>1. ERM is built around a purposeful governance framework supported by the most senior levels of the organization and embedded into the day-to-day business operations and decision-making of the agency. Agencies may choose to adopt particular standards or frameworks (for example, COSO or ISO 31000), but it is important that whatever framework is selected, the agency customizes it to meet the mission, needs, structure, and culture of the organization. </a:t>
            </a:r>
          </a:p>
          <a:p>
            <a:r>
              <a:rPr lang="en-US" sz="1000" dirty="0"/>
              <a:t>2. enables understanding and appropriate management of the risks inherent in agency activities. It does not eliminate risk. </a:t>
            </a:r>
          </a:p>
          <a:p>
            <a:r>
              <a:rPr lang="en-US" sz="1000" dirty="0"/>
              <a:t>Risk management training should be available to all staff so they are equipped to manage risks associated with their work. Managers at each level should be equipped with appropriate skills and resources to manage risk appropriately.   </a:t>
            </a:r>
            <a:r>
              <a:rPr lang="en-US" sz="1000" u="sng" dirty="0"/>
              <a:t>Everyone is a risk manager.</a:t>
            </a:r>
          </a:p>
          <a:p>
            <a:r>
              <a:rPr lang="en-US" sz="1000" dirty="0"/>
              <a:t>3. Responsibility for success at each level of the organization means responsibility for managing risk at that level. </a:t>
            </a:r>
            <a:r>
              <a:rPr lang="en-US" sz="1000" u="sng" dirty="0"/>
              <a:t>Key distinction.  Even with a Chief Risk Officer (CRO) at an agency, managers still own the risk.  The CRO is more of the facilitator of the ERM process, helping connect the dots and plan next steps.  Doesn't Own the risk itself.</a:t>
            </a:r>
          </a:p>
          <a:p>
            <a:r>
              <a:rPr lang="en-US" sz="1000" dirty="0"/>
              <a:t>4. Informed decision making requires the flow of information regarding risks and clarity about uncertainties or ambiguities, up and down the hierarchy and across silos, to the relevant decision makers so they can make informed decisions. </a:t>
            </a:r>
          </a:p>
          <a:p>
            <a:r>
              <a:rPr lang="en-US" sz="1000" dirty="0"/>
              <a:t>5. establish forums or committees to facilitate an open discussion of risk. Members should include policymakers, program leaders and risk management professionals within the agency, not just risk executives speaking to each other. Discussions of risk should include those both within and across silos in agencies. </a:t>
            </a:r>
          </a:p>
          <a:p>
            <a:r>
              <a:rPr lang="en-US" sz="1000" dirty="0"/>
              <a:t>6. process should be integrated within organizational processes such as strategic planning, budgeting, and performance management. Agencies should consider risks from across the agency </a:t>
            </a:r>
          </a:p>
          <a:p>
            <a:r>
              <a:rPr lang="en-US" sz="1000" dirty="0"/>
              <a:t>7. Clearly expressed and well communicated risk appetite statements establishing thresholds for acceptable risk in the pursuit of objectives are important. </a:t>
            </a:r>
          </a:p>
          <a:p>
            <a:r>
              <a:rPr lang="en-US" sz="1000" dirty="0"/>
              <a:t>8. Risk management needs to be forward looking, learning from past mistakes as well as current best practices. Developing strategies to respond to alternate future scenarios facilitates a culture of resilience, where programs can continue to meet objectives in the face of changing realities. </a:t>
            </a:r>
          </a:p>
          <a:p>
            <a:r>
              <a:rPr lang="en-US" sz="1000" dirty="0"/>
              <a:t>9. importance of bringing together different views and perspectives to discuss issues across various departments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4EAC045-E5EF-4837-9A63-4B1FEEFCE4FF}" type="slidenum">
              <a:rPr lang="en-US" smtClean="0"/>
              <a:t>12</a:t>
            </a:fld>
            <a:endParaRPr lang="en-US" dirty="0"/>
          </a:p>
        </p:txBody>
      </p:sp>
    </p:spTree>
    <p:extLst>
      <p:ext uri="{BB962C8B-B14F-4D97-AF65-F5344CB8AC3E}">
        <p14:creationId xmlns:p14="http://schemas.microsoft.com/office/powerpoint/2010/main" val="200421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13</a:t>
            </a:fld>
            <a:endParaRPr lang="en-US"/>
          </a:p>
        </p:txBody>
      </p:sp>
    </p:spTree>
    <p:extLst>
      <p:ext uri="{BB962C8B-B14F-4D97-AF65-F5344CB8AC3E}">
        <p14:creationId xmlns:p14="http://schemas.microsoft.com/office/powerpoint/2010/main" val="63972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14</a:t>
            </a:fld>
            <a:endParaRPr lang="en-US"/>
          </a:p>
        </p:txBody>
      </p:sp>
    </p:spTree>
    <p:extLst>
      <p:ext uri="{BB962C8B-B14F-4D97-AF65-F5344CB8AC3E}">
        <p14:creationId xmlns:p14="http://schemas.microsoft.com/office/powerpoint/2010/main" val="37486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"DNA" model that incorporates 5 Components with strategy and performance management.</a:t>
            </a:r>
          </a:p>
          <a:p>
            <a:endParaRPr lang="en-US" dirty="0"/>
          </a:p>
        </p:txBody>
      </p:sp>
      <p:sp>
        <p:nvSpPr>
          <p:cNvPr id="4" name="Slide Number Placeholder 3"/>
          <p:cNvSpPr>
            <a:spLocks noGrp="1"/>
          </p:cNvSpPr>
          <p:nvPr>
            <p:ph type="sldNum" sz="quarter" idx="10"/>
          </p:nvPr>
        </p:nvSpPr>
        <p:spPr/>
        <p:txBody>
          <a:bodyPr/>
          <a:lstStyle/>
          <a:p>
            <a:fld id="{E4EAC045-E5EF-4837-9A63-4B1FEEFCE4FF}" type="slidenum">
              <a:rPr lang="en-US" smtClean="0"/>
              <a:t>15</a:t>
            </a:fld>
            <a:endParaRPr lang="en-US"/>
          </a:p>
        </p:txBody>
      </p:sp>
    </p:spTree>
    <p:extLst>
      <p:ext uri="{BB962C8B-B14F-4D97-AF65-F5344CB8AC3E}">
        <p14:creationId xmlns:p14="http://schemas.microsoft.com/office/powerpoint/2010/main" val="45505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16</a:t>
            </a:fld>
            <a:endParaRPr lang="en-US"/>
          </a:p>
        </p:txBody>
      </p:sp>
    </p:spTree>
    <p:extLst>
      <p:ext uri="{BB962C8B-B14F-4D97-AF65-F5344CB8AC3E}">
        <p14:creationId xmlns:p14="http://schemas.microsoft.com/office/powerpoint/2010/main" val="1428586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Complexity Model</a:t>
            </a:r>
          </a:p>
          <a:p>
            <a:endParaRPr lang="en-US" dirty="0"/>
          </a:p>
          <a:p>
            <a:pPr marL="174708" indent="-174708">
              <a:buFontTx/>
              <a:buChar char="-"/>
            </a:pPr>
            <a:r>
              <a:rPr lang="en-US" dirty="0"/>
              <a:t>Full circle shows all context that encompasses the org externally</a:t>
            </a:r>
          </a:p>
          <a:p>
            <a:pPr marL="174708" indent="-174708">
              <a:buFontTx/>
              <a:buChar char="-"/>
            </a:pPr>
            <a:r>
              <a:rPr lang="en-US" dirty="0"/>
              <a:t>Next circle shows factors affecting the org internally</a:t>
            </a:r>
          </a:p>
          <a:p>
            <a:pPr marL="174708" indent="-174708">
              <a:buFontTx/>
              <a:buChar char="-"/>
            </a:pPr>
            <a:r>
              <a:rPr lang="en-US" dirty="0"/>
              <a:t>Moving in, the blue circle is showing what the black portion of the cube says – that every aspect of the ERM process needs continuous monitoring as the base of the design</a:t>
            </a:r>
          </a:p>
          <a:p>
            <a:pPr marL="174708" indent="-174708">
              <a:buFontTx/>
              <a:buChar char="-"/>
            </a:pPr>
            <a:r>
              <a:rPr lang="en-US" dirty="0"/>
              <a:t>Within the circle are the steps of the ERM formation and implementation </a:t>
            </a:r>
          </a:p>
          <a:p>
            <a:pPr marL="640594" lvl="1" indent="-174708">
              <a:buFontTx/>
              <a:buChar char="-"/>
            </a:pPr>
            <a:r>
              <a:rPr lang="en-US" dirty="0"/>
              <a:t>The center of the circle shows that each step relies on communication and learning from them to be able to be effective and progressive</a:t>
            </a:r>
          </a:p>
        </p:txBody>
      </p:sp>
      <p:sp>
        <p:nvSpPr>
          <p:cNvPr id="4" name="Slide Number Placeholder 3"/>
          <p:cNvSpPr>
            <a:spLocks noGrp="1"/>
          </p:cNvSpPr>
          <p:nvPr>
            <p:ph type="sldNum" sz="quarter" idx="10"/>
          </p:nvPr>
        </p:nvSpPr>
        <p:spPr/>
        <p:txBody>
          <a:bodyPr/>
          <a:lstStyle/>
          <a:p>
            <a:fld id="{E4EAC045-E5EF-4837-9A63-4B1FEEFCE4FF}" type="slidenum">
              <a:rPr lang="en-US" smtClean="0"/>
              <a:t>17</a:t>
            </a:fld>
            <a:endParaRPr lang="en-US"/>
          </a:p>
        </p:txBody>
      </p:sp>
    </p:spTree>
    <p:extLst>
      <p:ext uri="{BB962C8B-B14F-4D97-AF65-F5344CB8AC3E}">
        <p14:creationId xmlns:p14="http://schemas.microsoft.com/office/powerpoint/2010/main" val="1483372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18</a:t>
            </a:fld>
            <a:endParaRPr lang="en-US"/>
          </a:p>
        </p:txBody>
      </p:sp>
    </p:spTree>
    <p:extLst>
      <p:ext uri="{BB962C8B-B14F-4D97-AF65-F5344CB8AC3E}">
        <p14:creationId xmlns:p14="http://schemas.microsoft.com/office/powerpoint/2010/main" val="371764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Categorize in ways that are relevant to agency mission </a:t>
            </a:r>
          </a:p>
          <a:p>
            <a:r>
              <a:rPr lang="en-US" dirty="0"/>
              <a:t>Recognize that any single risk could be associated with more than one area</a:t>
            </a:r>
          </a:p>
          <a:p>
            <a:r>
              <a:rPr lang="en-US" dirty="0"/>
              <a:t>Consider all risks without regard to which can be controlled by org or not</a:t>
            </a:r>
          </a:p>
          <a:p>
            <a:endParaRPr lang="en-US" dirty="0"/>
          </a:p>
          <a:p>
            <a:pPr marL="174708" indent="-174708">
              <a:buFontTx/>
              <a:buChar char="-"/>
            </a:pPr>
            <a:r>
              <a:rPr lang="en-US" dirty="0"/>
              <a:t>Gives segue to process for identifying the most significant to overall objectives</a:t>
            </a:r>
          </a:p>
          <a:p>
            <a:endParaRPr lang="en-US" dirty="0"/>
          </a:p>
          <a:p>
            <a:endParaRPr lang="en-US" dirty="0"/>
          </a:p>
        </p:txBody>
      </p:sp>
      <p:sp>
        <p:nvSpPr>
          <p:cNvPr id="4" name="Slide Number Placeholder 3"/>
          <p:cNvSpPr>
            <a:spLocks noGrp="1"/>
          </p:cNvSpPr>
          <p:nvPr>
            <p:ph type="sldNum" sz="quarter" idx="10"/>
          </p:nvPr>
        </p:nvSpPr>
        <p:spPr/>
        <p:txBody>
          <a:bodyPr/>
          <a:lstStyle/>
          <a:p>
            <a:fld id="{E4EAC045-E5EF-4837-9A63-4B1FEEFCE4FF}" type="slidenum">
              <a:rPr lang="en-US" smtClean="0"/>
              <a:t>19</a:t>
            </a:fld>
            <a:endParaRPr lang="en-US"/>
          </a:p>
        </p:txBody>
      </p:sp>
    </p:spTree>
    <p:extLst>
      <p:ext uri="{BB962C8B-B14F-4D97-AF65-F5344CB8AC3E}">
        <p14:creationId xmlns:p14="http://schemas.microsoft.com/office/powerpoint/2010/main" val="385173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2</a:t>
            </a:fld>
            <a:endParaRPr lang="en-US"/>
          </a:p>
        </p:txBody>
      </p:sp>
    </p:spTree>
    <p:extLst>
      <p:ext uri="{BB962C8B-B14F-4D97-AF65-F5344CB8AC3E}">
        <p14:creationId xmlns:p14="http://schemas.microsoft.com/office/powerpoint/2010/main" val="2392268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81640"/>
          </a:xfrm>
        </p:spPr>
        <p:txBody>
          <a:bodyPr/>
          <a:lstStyle/>
          <a:p>
            <a:pPr marL="174708" indent="-174708">
              <a:buFontTx/>
              <a:buChar char="-"/>
            </a:pPr>
            <a:r>
              <a:rPr lang="en-US" dirty="0"/>
              <a:t>Look at all aspects and characteristics of the risk.  </a:t>
            </a:r>
          </a:p>
          <a:p>
            <a:r>
              <a:rPr lang="en-US" dirty="0"/>
              <a:t>What is the source of the risk?  External/Internal?  Controllable?  </a:t>
            </a:r>
          </a:p>
          <a:p>
            <a:r>
              <a:rPr lang="en-US" dirty="0"/>
              <a:t>What is the probability?</a:t>
            </a:r>
          </a:p>
          <a:p>
            <a:r>
              <a:rPr lang="en-US" dirty="0"/>
              <a:t>What is the impact?</a:t>
            </a:r>
          </a:p>
          <a:p>
            <a:r>
              <a:rPr lang="en-US" dirty="0"/>
              <a:t>What would a recovery require?</a:t>
            </a:r>
          </a:p>
          <a:p>
            <a:endParaRPr lang="en-US" dirty="0"/>
          </a:p>
          <a:p>
            <a:r>
              <a:rPr lang="en-US" dirty="0"/>
              <a:t>Root causes are also very critical because the root is not identified in many cases</a:t>
            </a:r>
          </a:p>
          <a:p>
            <a:endParaRPr lang="en-US" dirty="0"/>
          </a:p>
          <a:p>
            <a:endParaRPr lang="en-US" dirty="0"/>
          </a:p>
          <a:p>
            <a:r>
              <a:rPr lang="en-US" dirty="0"/>
              <a:t>Does this risk lead to a positive or negative outcome?</a:t>
            </a:r>
          </a:p>
          <a:p>
            <a:endParaRPr lang="en-US" dirty="0"/>
          </a:p>
          <a:p>
            <a:endParaRPr lang="en-US" dirty="0"/>
          </a:p>
          <a:p>
            <a:endParaRPr lang="en-US" dirty="0"/>
          </a:p>
          <a:p>
            <a:r>
              <a:rPr lang="en-US" dirty="0"/>
              <a:t>Provide a scale for the High to Low of what has been identified</a:t>
            </a:r>
          </a:p>
          <a:p>
            <a:endParaRPr lang="en-US" dirty="0"/>
          </a:p>
          <a:p>
            <a:r>
              <a:rPr lang="en-US" dirty="0"/>
              <a:t>Assessments of the likelihood and impact of risk events help agencies monitor whether risk remains within acceptable levels and support efficient allocation of resources to addressing the highest-priority risks. Agencies can be too risk-averse. It is important to assess risks of standing still and either missing opportunities or becoming vulnerable to a changing environment. </a:t>
            </a:r>
          </a:p>
          <a:p>
            <a:endParaRPr lang="en-US" dirty="0"/>
          </a:p>
        </p:txBody>
      </p:sp>
      <p:sp>
        <p:nvSpPr>
          <p:cNvPr id="4" name="Slide Number Placeholder 3"/>
          <p:cNvSpPr>
            <a:spLocks noGrp="1"/>
          </p:cNvSpPr>
          <p:nvPr>
            <p:ph type="sldNum" sz="quarter" idx="10"/>
          </p:nvPr>
        </p:nvSpPr>
        <p:spPr/>
        <p:txBody>
          <a:bodyPr/>
          <a:lstStyle/>
          <a:p>
            <a:fld id="{E4EAC045-E5EF-4837-9A63-4B1FEEFCE4FF}" type="slidenum">
              <a:rPr lang="en-US" smtClean="0"/>
              <a:t>20</a:t>
            </a:fld>
            <a:endParaRPr lang="en-US"/>
          </a:p>
        </p:txBody>
      </p:sp>
    </p:spTree>
    <p:extLst>
      <p:ext uri="{BB962C8B-B14F-4D97-AF65-F5344CB8AC3E}">
        <p14:creationId xmlns:p14="http://schemas.microsoft.com/office/powerpoint/2010/main" val="2483417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21</a:t>
            </a:fld>
            <a:endParaRPr lang="en-US"/>
          </a:p>
        </p:txBody>
      </p:sp>
    </p:spTree>
    <p:extLst>
      <p:ext uri="{BB962C8B-B14F-4D97-AF65-F5344CB8AC3E}">
        <p14:creationId xmlns:p14="http://schemas.microsoft.com/office/powerpoint/2010/main" val="2340062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responses are not limited just to internal controls</a:t>
            </a:r>
          </a:p>
          <a:p>
            <a:endParaRPr lang="en-US" dirty="0"/>
          </a:p>
        </p:txBody>
      </p:sp>
      <p:sp>
        <p:nvSpPr>
          <p:cNvPr id="4" name="Slide Number Placeholder 3"/>
          <p:cNvSpPr>
            <a:spLocks noGrp="1"/>
          </p:cNvSpPr>
          <p:nvPr>
            <p:ph type="sldNum" sz="quarter" idx="10"/>
          </p:nvPr>
        </p:nvSpPr>
        <p:spPr/>
        <p:txBody>
          <a:bodyPr/>
          <a:lstStyle/>
          <a:p>
            <a:fld id="{E4EAC045-E5EF-4837-9A63-4B1FEEFCE4FF}" type="slidenum">
              <a:rPr lang="en-US" smtClean="0"/>
              <a:t>22</a:t>
            </a:fld>
            <a:endParaRPr lang="en-US"/>
          </a:p>
        </p:txBody>
      </p:sp>
    </p:spTree>
    <p:extLst>
      <p:ext uri="{BB962C8B-B14F-4D97-AF65-F5344CB8AC3E}">
        <p14:creationId xmlns:p14="http://schemas.microsoft.com/office/powerpoint/2010/main" val="1524658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23</a:t>
            </a:fld>
            <a:endParaRPr lang="en-US"/>
          </a:p>
        </p:txBody>
      </p:sp>
    </p:spTree>
    <p:extLst>
      <p:ext uri="{BB962C8B-B14F-4D97-AF65-F5344CB8AC3E}">
        <p14:creationId xmlns:p14="http://schemas.microsoft.com/office/powerpoint/2010/main" val="3252758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24</a:t>
            </a:fld>
            <a:endParaRPr lang="en-US"/>
          </a:p>
        </p:txBody>
      </p:sp>
    </p:spTree>
    <p:extLst>
      <p:ext uri="{BB962C8B-B14F-4D97-AF65-F5344CB8AC3E}">
        <p14:creationId xmlns:p14="http://schemas.microsoft.com/office/powerpoint/2010/main" val="2035430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25</a:t>
            </a:fld>
            <a:endParaRPr lang="en-US"/>
          </a:p>
        </p:txBody>
      </p:sp>
    </p:spTree>
    <p:extLst>
      <p:ext uri="{BB962C8B-B14F-4D97-AF65-F5344CB8AC3E}">
        <p14:creationId xmlns:p14="http://schemas.microsoft.com/office/powerpoint/2010/main" val="581765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 may seem straightforward and common sense, but agencies could benefit greatly from establishing clear roles and responsibilities for ERM.</a:t>
            </a:r>
          </a:p>
          <a:p>
            <a:endParaRPr lang="en-US" dirty="0"/>
          </a:p>
        </p:txBody>
      </p:sp>
      <p:sp>
        <p:nvSpPr>
          <p:cNvPr id="4" name="Slide Number Placeholder 3"/>
          <p:cNvSpPr>
            <a:spLocks noGrp="1"/>
          </p:cNvSpPr>
          <p:nvPr>
            <p:ph type="sldNum" sz="quarter" idx="10"/>
          </p:nvPr>
        </p:nvSpPr>
        <p:spPr/>
        <p:txBody>
          <a:bodyPr/>
          <a:lstStyle/>
          <a:p>
            <a:fld id="{E4EAC045-E5EF-4837-9A63-4B1FEEFCE4FF}" type="slidenum">
              <a:rPr lang="en-US" smtClean="0"/>
              <a:t>26</a:t>
            </a:fld>
            <a:endParaRPr lang="en-US"/>
          </a:p>
        </p:txBody>
      </p:sp>
    </p:spTree>
    <p:extLst>
      <p:ext uri="{BB962C8B-B14F-4D97-AF65-F5344CB8AC3E}">
        <p14:creationId xmlns:p14="http://schemas.microsoft.com/office/powerpoint/2010/main" val="3888986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development of an Agency risk profile:</a:t>
            </a:r>
          </a:p>
          <a:p>
            <a:r>
              <a:rPr lang="en-US" dirty="0"/>
              <a:t>􀁸 encourages open and candid conversations about risks facing an organization at all levels;</a:t>
            </a:r>
          </a:p>
          <a:p>
            <a:r>
              <a:rPr lang="en-US" dirty="0"/>
              <a:t>􀁸 facilitates the ranking of risk priorities (in particular to identify and escalate the most</a:t>
            </a:r>
          </a:p>
          <a:p>
            <a:r>
              <a:rPr lang="en-US" dirty="0"/>
              <a:t>significant risks of which senior management should be aware);</a:t>
            </a:r>
          </a:p>
          <a:p>
            <a:r>
              <a:rPr lang="en-US" dirty="0"/>
              <a:t>􀁸 captures the reasons for decisions made about risk tolerances;</a:t>
            </a:r>
          </a:p>
          <a:p>
            <a:r>
              <a:rPr lang="en-US" dirty="0"/>
              <a:t>􀁸 facilitates recording of the way in which it is decided to address risk;</a:t>
            </a:r>
          </a:p>
          <a:p>
            <a:r>
              <a:rPr lang="en-US" dirty="0"/>
              <a:t>􀁸 allows leadership at all levels to understand the overall risk profile and how their areas of</a:t>
            </a:r>
          </a:p>
          <a:p>
            <a:r>
              <a:rPr lang="en-US" dirty="0"/>
              <a:t>particular responsibility fit into it; and</a:t>
            </a:r>
          </a:p>
          <a:p>
            <a:r>
              <a:rPr lang="en-US" dirty="0"/>
              <a:t>􀁸 facilitates the review and regular monitoring of risks.</a:t>
            </a:r>
          </a:p>
        </p:txBody>
      </p:sp>
      <p:sp>
        <p:nvSpPr>
          <p:cNvPr id="4" name="Slide Number Placeholder 3"/>
          <p:cNvSpPr>
            <a:spLocks noGrp="1"/>
          </p:cNvSpPr>
          <p:nvPr>
            <p:ph type="sldNum" sz="quarter" idx="10"/>
          </p:nvPr>
        </p:nvSpPr>
        <p:spPr/>
        <p:txBody>
          <a:bodyPr/>
          <a:lstStyle/>
          <a:p>
            <a:fld id="{E4EAC045-E5EF-4837-9A63-4B1FEEFCE4FF}" type="slidenum">
              <a:rPr lang="en-US" smtClean="0"/>
              <a:t>27</a:t>
            </a:fld>
            <a:endParaRPr lang="en-US"/>
          </a:p>
        </p:txBody>
      </p:sp>
    </p:spTree>
    <p:extLst>
      <p:ext uri="{BB962C8B-B14F-4D97-AF65-F5344CB8AC3E}">
        <p14:creationId xmlns:p14="http://schemas.microsoft.com/office/powerpoint/2010/main" val="233389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28</a:t>
            </a:fld>
            <a:endParaRPr lang="en-US"/>
          </a:p>
        </p:txBody>
      </p:sp>
    </p:spTree>
    <p:extLst>
      <p:ext uri="{BB962C8B-B14F-4D97-AF65-F5344CB8AC3E}">
        <p14:creationId xmlns:p14="http://schemas.microsoft.com/office/powerpoint/2010/main" val="46292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29</a:t>
            </a:fld>
            <a:endParaRPr lang="en-US"/>
          </a:p>
        </p:txBody>
      </p:sp>
    </p:spTree>
    <p:extLst>
      <p:ext uri="{BB962C8B-B14F-4D97-AF65-F5344CB8AC3E}">
        <p14:creationId xmlns:p14="http://schemas.microsoft.com/office/powerpoint/2010/main" val="345548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heard in passing that ERM is the latest "Buzzword" or "OMB's flavor of the month".  I can say that even a year after updating A-123, OMB is still promoting implementation of ERM across the Federal government.</a:t>
            </a:r>
          </a:p>
        </p:txBody>
      </p:sp>
      <p:sp>
        <p:nvSpPr>
          <p:cNvPr id="4" name="Slide Number Placeholder 3"/>
          <p:cNvSpPr>
            <a:spLocks noGrp="1"/>
          </p:cNvSpPr>
          <p:nvPr>
            <p:ph type="sldNum" sz="quarter" idx="10"/>
          </p:nvPr>
        </p:nvSpPr>
        <p:spPr/>
        <p:txBody>
          <a:bodyPr/>
          <a:lstStyle/>
          <a:p>
            <a:fld id="{E4EAC045-E5EF-4837-9A63-4B1FEEFCE4FF}" type="slidenum">
              <a:rPr lang="en-US" smtClean="0"/>
              <a:t>3</a:t>
            </a:fld>
            <a:endParaRPr lang="en-US"/>
          </a:p>
        </p:txBody>
      </p:sp>
    </p:spTree>
    <p:extLst>
      <p:ext uri="{BB962C8B-B14F-4D97-AF65-F5344CB8AC3E}">
        <p14:creationId xmlns:p14="http://schemas.microsoft.com/office/powerpoint/2010/main" val="215241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30</a:t>
            </a:fld>
            <a:endParaRPr lang="en-US"/>
          </a:p>
        </p:txBody>
      </p:sp>
    </p:spTree>
    <p:extLst>
      <p:ext uri="{BB962C8B-B14F-4D97-AF65-F5344CB8AC3E}">
        <p14:creationId xmlns:p14="http://schemas.microsoft.com/office/powerpoint/2010/main" val="576643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31</a:t>
            </a:fld>
            <a:endParaRPr lang="en-US"/>
          </a:p>
        </p:txBody>
      </p:sp>
    </p:spTree>
    <p:extLst>
      <p:ext uri="{BB962C8B-B14F-4D97-AF65-F5344CB8AC3E}">
        <p14:creationId xmlns:p14="http://schemas.microsoft.com/office/powerpoint/2010/main" val="258681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5"/>
          </a:xfrm>
        </p:spPr>
        <p:txBody>
          <a:bodyPr/>
          <a:lstStyle/>
          <a:p>
            <a:r>
              <a:rPr lang="en-US" dirty="0"/>
              <a:t>From ERM Playbook:</a:t>
            </a:r>
          </a:p>
          <a:p>
            <a:pPr marL="171450" indent="-171450">
              <a:buFontTx/>
              <a:buChar char="-"/>
            </a:pPr>
            <a:r>
              <a:rPr lang="en-US" dirty="0"/>
              <a:t>ERM should not be an isolated exercise – s/b integrated into the management of the org and eventually into its culture</a:t>
            </a:r>
          </a:p>
          <a:p>
            <a:pPr marL="171450" indent="-171450">
              <a:buFontTx/>
              <a:buChar char="-"/>
            </a:pPr>
            <a:endParaRPr lang="en-US" dirty="0"/>
          </a:p>
          <a:p>
            <a:pPr marL="171450" indent="-171450">
              <a:buFontTx/>
              <a:buChar char="-"/>
            </a:pPr>
            <a:endParaRPr lang="en-US" dirty="0"/>
          </a:p>
          <a:p>
            <a:pPr marL="171450" indent="-171450">
              <a:buFontTx/>
              <a:buChar char="-"/>
            </a:pPr>
            <a:r>
              <a:rPr lang="en-US" dirty="0"/>
              <a:t>ERM includes internal controls but also larger issues of the external environment – transparency, business practices, reporting and governance that help to the overall risk culture. The responsibility does not rest with financial side of house.</a:t>
            </a:r>
          </a:p>
          <a:p>
            <a:pPr marL="171450" indent="-171450">
              <a:buFontTx/>
              <a:buChar char="-"/>
            </a:pPr>
            <a:r>
              <a:rPr lang="en-US" dirty="0"/>
              <a:t>ERM is an iterative effort that develops over time.  Management may consider an incremental approach, initially focusing on the top two or three risks or a type of risk.  Trying to change the makeup of an agency too much/too quickly could result in defensive mechanisms within the agency that hamper overall ERM efforts.</a:t>
            </a:r>
          </a:p>
          <a:p>
            <a:pPr marL="171450" indent="-171450">
              <a:buFontTx/>
              <a:buChar char="-"/>
            </a:pPr>
            <a:r>
              <a:rPr lang="en-US" dirty="0"/>
              <a:t>Strong leadership is essential for achieving success – these are the people who dictate the tone for risk awareness and drive change in their positions.  ERM also requires active involvement and commitment from leaders in each business and program areas to maintain a risk averse culture.</a:t>
            </a:r>
          </a:p>
          <a:p>
            <a:pPr marL="171450" indent="-171450">
              <a:buFontTx/>
              <a:buChar char="-"/>
            </a:pPr>
            <a:endParaRPr lang="en-US" dirty="0"/>
          </a:p>
          <a:p>
            <a:pPr marL="171450" indent="-171450">
              <a:buFontTx/>
              <a:buChar char="-"/>
            </a:pPr>
            <a:r>
              <a:rPr lang="en-US" dirty="0"/>
              <a:t>Having one person stand up an ERM program for mid/large agency is overwhelming.  Agencies need the level of support to implement an effective ERM system – which requires a team with knowledge and experience.  A CRO should analyze where a core team fits it to act more effectively</a:t>
            </a:r>
          </a:p>
          <a:p>
            <a:pPr marL="171450" indent="-171450">
              <a:buFontTx/>
              <a:buChar char="-"/>
            </a:pPr>
            <a:r>
              <a:rPr lang="en-US" dirty="0"/>
              <a:t> Care should be taken to ensure that what is elected makes the most sense for the agency (tailored) and provides value</a:t>
            </a:r>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E4EAC045-E5EF-4837-9A63-4B1FEEFCE4FF}" type="slidenum">
              <a:rPr lang="en-US" smtClean="0"/>
              <a:t>32</a:t>
            </a:fld>
            <a:endParaRPr lang="en-US"/>
          </a:p>
        </p:txBody>
      </p:sp>
    </p:spTree>
    <p:extLst>
      <p:ext uri="{BB962C8B-B14F-4D97-AF65-F5344CB8AC3E}">
        <p14:creationId xmlns:p14="http://schemas.microsoft.com/office/powerpoint/2010/main" val="57284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33</a:t>
            </a:fld>
            <a:endParaRPr lang="en-US"/>
          </a:p>
        </p:txBody>
      </p:sp>
    </p:spTree>
    <p:extLst>
      <p:ext uri="{BB962C8B-B14F-4D97-AF65-F5344CB8AC3E}">
        <p14:creationId xmlns:p14="http://schemas.microsoft.com/office/powerpoint/2010/main" val="81899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4</a:t>
            </a:fld>
            <a:endParaRPr lang="en-US"/>
          </a:p>
        </p:txBody>
      </p:sp>
    </p:spTree>
    <p:extLst>
      <p:ext uri="{BB962C8B-B14F-4D97-AF65-F5344CB8AC3E}">
        <p14:creationId xmlns:p14="http://schemas.microsoft.com/office/powerpoint/2010/main" val="130412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three areas that tend to have more of a direct impact on the state and local governments, and are captured in the concept of the extended enterprise within the ERM model.  Federal agencies may have less direct control over what happens in the extended enterprise, they do not lose responsibility for managing the risk.  </a:t>
            </a:r>
          </a:p>
          <a:p>
            <a:endParaRPr lang="en-US" dirty="0"/>
          </a:p>
          <a:p>
            <a:r>
              <a:rPr lang="en-US" dirty="0"/>
              <a:t>Federal agencies are still in the earlier stages of implementing ERM, but as they build capacity and maturity, they will be asking their state and local government stakeholders as well as grant recipients for risk information.</a:t>
            </a:r>
          </a:p>
          <a:p>
            <a:endParaRPr lang="en-US" dirty="0"/>
          </a:p>
          <a:p>
            <a:r>
              <a:rPr lang="en-US" dirty="0"/>
              <a:t>A-123 has a section titled “managing Grant Risks in Federal Programs” on pages 47-48.    </a:t>
            </a:r>
          </a:p>
          <a:p>
            <a:endParaRPr lang="en-US" dirty="0"/>
          </a:p>
          <a:p>
            <a:endParaRPr lang="en-US" dirty="0"/>
          </a:p>
        </p:txBody>
      </p:sp>
      <p:sp>
        <p:nvSpPr>
          <p:cNvPr id="4" name="Slide Number Placeholder 3"/>
          <p:cNvSpPr>
            <a:spLocks noGrp="1"/>
          </p:cNvSpPr>
          <p:nvPr>
            <p:ph type="sldNum" sz="quarter" idx="10"/>
          </p:nvPr>
        </p:nvSpPr>
        <p:spPr/>
        <p:txBody>
          <a:bodyPr/>
          <a:lstStyle/>
          <a:p>
            <a:fld id="{E4EAC045-E5EF-4837-9A63-4B1FEEFCE4FF}" type="slidenum">
              <a:rPr lang="en-US" smtClean="0"/>
              <a:t>5</a:t>
            </a:fld>
            <a:endParaRPr lang="en-US"/>
          </a:p>
        </p:txBody>
      </p:sp>
    </p:spTree>
    <p:extLst>
      <p:ext uri="{BB962C8B-B14F-4D97-AF65-F5344CB8AC3E}">
        <p14:creationId xmlns:p14="http://schemas.microsoft.com/office/powerpoint/2010/main" val="125423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6</a:t>
            </a:fld>
            <a:endParaRPr lang="en-US"/>
          </a:p>
        </p:txBody>
      </p:sp>
    </p:spTree>
    <p:extLst>
      <p:ext uri="{BB962C8B-B14F-4D97-AF65-F5344CB8AC3E}">
        <p14:creationId xmlns:p14="http://schemas.microsoft.com/office/powerpoint/2010/main" val="130114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RM part from ERM playbook</a:t>
            </a:r>
          </a:p>
          <a:p>
            <a:endParaRPr lang="en-US" dirty="0"/>
          </a:p>
          <a:p>
            <a:r>
              <a:rPr lang="en-US" dirty="0"/>
              <a:t>Most important takeaway from this slide is that all of the bullet items discussed on the RM side must be INCLUDED within the framework of ERM.</a:t>
            </a:r>
          </a:p>
          <a:p>
            <a:endParaRPr lang="en-US" dirty="0"/>
          </a:p>
          <a:p>
            <a:r>
              <a:rPr lang="en-US" dirty="0"/>
              <a:t>ERM constantly emphasizes the need to be integrated across the org, and to use the information for strategic planning</a:t>
            </a:r>
          </a:p>
          <a:p>
            <a:endParaRPr lang="en-US" dirty="0"/>
          </a:p>
          <a:p>
            <a:endParaRPr lang="en-US" dirty="0"/>
          </a:p>
          <a:p>
            <a:endParaRPr lang="en-US" dirty="0"/>
          </a:p>
          <a:p>
            <a:endParaRPr lang="en-US" dirty="0"/>
          </a:p>
          <a:p>
            <a:r>
              <a:rPr lang="en-US" dirty="0"/>
              <a:t>Highlighted point:  Government tends to focus on the downside (losses/damages) vs. the upside (opportunities).  This goes to the long term culture shift.</a:t>
            </a:r>
          </a:p>
          <a:p>
            <a:endParaRPr lang="en-US" dirty="0"/>
          </a:p>
          <a:p>
            <a:endParaRPr lang="en-US" dirty="0"/>
          </a:p>
        </p:txBody>
      </p:sp>
      <p:sp>
        <p:nvSpPr>
          <p:cNvPr id="4" name="Slide Number Placeholder 3"/>
          <p:cNvSpPr>
            <a:spLocks noGrp="1"/>
          </p:cNvSpPr>
          <p:nvPr>
            <p:ph type="sldNum" sz="quarter" idx="10"/>
          </p:nvPr>
        </p:nvSpPr>
        <p:spPr/>
        <p:txBody>
          <a:bodyPr/>
          <a:lstStyle/>
          <a:p>
            <a:fld id="{E4EAC045-E5EF-4837-9A63-4B1FEEFCE4FF}" type="slidenum">
              <a:rPr lang="en-US" smtClean="0"/>
              <a:t>7</a:t>
            </a:fld>
            <a:endParaRPr lang="en-US"/>
          </a:p>
        </p:txBody>
      </p:sp>
    </p:spTree>
    <p:extLst>
      <p:ext uri="{BB962C8B-B14F-4D97-AF65-F5344CB8AC3E}">
        <p14:creationId xmlns:p14="http://schemas.microsoft.com/office/powerpoint/2010/main" val="164292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8</a:t>
            </a:fld>
            <a:endParaRPr lang="en-US"/>
          </a:p>
        </p:txBody>
      </p:sp>
    </p:spTree>
    <p:extLst>
      <p:ext uri="{BB962C8B-B14F-4D97-AF65-F5344CB8AC3E}">
        <p14:creationId xmlns:p14="http://schemas.microsoft.com/office/powerpoint/2010/main" val="266241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AC045-E5EF-4837-9A63-4B1FEEFCE4FF}" type="slidenum">
              <a:rPr lang="en-US" smtClean="0"/>
              <a:t>9</a:t>
            </a:fld>
            <a:endParaRPr lang="en-US"/>
          </a:p>
        </p:txBody>
      </p:sp>
    </p:spTree>
    <p:extLst>
      <p:ext uri="{BB962C8B-B14F-4D97-AF65-F5344CB8AC3E}">
        <p14:creationId xmlns:p14="http://schemas.microsoft.com/office/powerpoint/2010/main" val="280933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3/26/2018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Intro To Enterprise risk management (ERM)</a:t>
            </a:r>
          </a:p>
        </p:txBody>
      </p:sp>
      <p:sp>
        <p:nvSpPr>
          <p:cNvPr id="3" name="Subtitle 2"/>
          <p:cNvSpPr>
            <a:spLocks noGrp="1"/>
          </p:cNvSpPr>
          <p:nvPr>
            <p:ph type="subTitle" idx="1"/>
          </p:nvPr>
        </p:nvSpPr>
        <p:spPr/>
        <p:txBody>
          <a:bodyPr/>
          <a:lstStyle/>
          <a:p>
            <a:r>
              <a:rPr lang="en-US" dirty="0"/>
              <a:t>Heather Prudhomme, </a:t>
            </a:r>
          </a:p>
          <a:p>
            <a:r>
              <a:rPr lang="en-US" dirty="0"/>
              <a:t>CPA, CGFM, CGMA</a:t>
            </a:r>
          </a:p>
          <a:p>
            <a:endParaRPr lang="en-US" dirty="0"/>
          </a:p>
          <a:p>
            <a:r>
              <a:rPr lang="en-US" dirty="0"/>
              <a:t>April 5, 2018</a:t>
            </a:r>
          </a:p>
        </p:txBody>
      </p:sp>
      <p:pic>
        <p:nvPicPr>
          <p:cNvPr id="4" name="Picture 3">
            <a:extLst>
              <a:ext uri="{FF2B5EF4-FFF2-40B4-BE49-F238E27FC236}">
                <a16:creationId xmlns:a16="http://schemas.microsoft.com/office/drawing/2014/main" id="{00BC4EAD-7134-44D8-95B5-EC2B4BB5DB1D}"/>
              </a:ext>
            </a:extLst>
          </p:cNvPr>
          <p:cNvPicPr>
            <a:picLocks noChangeAspect="1"/>
          </p:cNvPicPr>
          <p:nvPr/>
        </p:nvPicPr>
        <p:blipFill>
          <a:blip r:embed="rId3"/>
          <a:stretch>
            <a:fillRect/>
          </a:stretch>
        </p:blipFill>
        <p:spPr>
          <a:xfrm>
            <a:off x="10475483" y="5921693"/>
            <a:ext cx="1335517" cy="612112"/>
          </a:xfrm>
          <a:prstGeom prst="rect">
            <a:avLst/>
          </a:prstGeom>
        </p:spPr>
      </p:pic>
    </p:spTree>
    <p:extLst>
      <p:ext uri="{BB962C8B-B14F-4D97-AF65-F5344CB8AC3E}">
        <p14:creationId xmlns:p14="http://schemas.microsoft.com/office/powerpoint/2010/main" val="244097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544" y="664347"/>
            <a:ext cx="9720072" cy="538734"/>
          </a:xfrm>
        </p:spPr>
        <p:txBody>
          <a:bodyPr>
            <a:normAutofit fontScale="90000"/>
          </a:bodyPr>
          <a:lstStyle/>
          <a:p>
            <a:r>
              <a:rPr lang="en-US" dirty="0">
                <a:solidFill>
                  <a:schemeClr val="accent2">
                    <a:lumMod val="75000"/>
                  </a:schemeClr>
                </a:solidFill>
              </a:rPr>
              <a:t>Required by A-123 for </a:t>
            </a:r>
            <a:r>
              <a:rPr lang="en-US" dirty="0" err="1">
                <a:solidFill>
                  <a:schemeClr val="accent2">
                    <a:lumMod val="75000"/>
                  </a:schemeClr>
                </a:solidFill>
              </a:rPr>
              <a:t>erm</a:t>
            </a:r>
            <a:r>
              <a:rPr lang="en-US" dirty="0">
                <a:solidFill>
                  <a:schemeClr val="accent2">
                    <a:lumMod val="75000"/>
                  </a:schemeClr>
                </a:solidFill>
              </a:rPr>
              <a:t> implementation</a:t>
            </a:r>
          </a:p>
        </p:txBody>
      </p:sp>
      <p:pic>
        <p:nvPicPr>
          <p:cNvPr id="4" name="Content Placeholder 3"/>
          <p:cNvPicPr>
            <a:picLocks noGrp="1" noChangeAspect="1"/>
          </p:cNvPicPr>
          <p:nvPr>
            <p:ph idx="1"/>
          </p:nvPr>
        </p:nvPicPr>
        <p:blipFill>
          <a:blip r:embed="rId3"/>
          <a:stretch>
            <a:fillRect/>
          </a:stretch>
        </p:blipFill>
        <p:spPr>
          <a:xfrm>
            <a:off x="1240132" y="1336432"/>
            <a:ext cx="9407353" cy="4972294"/>
          </a:xfrm>
          <a:prstGeom prst="rect">
            <a:avLst/>
          </a:prstGeom>
        </p:spPr>
      </p:pic>
    </p:spTree>
    <p:extLst>
      <p:ext uri="{BB962C8B-B14F-4D97-AF65-F5344CB8AC3E}">
        <p14:creationId xmlns:p14="http://schemas.microsoft.com/office/powerpoint/2010/main" val="376955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C67C-EA3D-4BDD-A21F-041303B91111}"/>
              </a:ext>
            </a:extLst>
          </p:cNvPr>
          <p:cNvSpPr>
            <a:spLocks noGrp="1"/>
          </p:cNvSpPr>
          <p:nvPr>
            <p:ph type="title"/>
          </p:nvPr>
        </p:nvSpPr>
        <p:spPr>
          <a:xfrm>
            <a:off x="1024128" y="343949"/>
            <a:ext cx="9720072" cy="939567"/>
          </a:xfrm>
        </p:spPr>
        <p:txBody>
          <a:bodyPr/>
          <a:lstStyle/>
          <a:p>
            <a:r>
              <a:rPr lang="en-US" dirty="0">
                <a:solidFill>
                  <a:schemeClr val="accent1">
                    <a:lumMod val="60000"/>
                    <a:lumOff val="40000"/>
                  </a:schemeClr>
                </a:solidFill>
              </a:rPr>
              <a:t>Updates – First year down</a:t>
            </a:r>
          </a:p>
        </p:txBody>
      </p:sp>
      <p:sp>
        <p:nvSpPr>
          <p:cNvPr id="3" name="Content Placeholder 2">
            <a:extLst>
              <a:ext uri="{FF2B5EF4-FFF2-40B4-BE49-F238E27FC236}">
                <a16:creationId xmlns:a16="http://schemas.microsoft.com/office/drawing/2014/main" id="{C432FDA6-9458-4D2D-8797-09CFF7E7BB08}"/>
              </a:ext>
            </a:extLst>
          </p:cNvPr>
          <p:cNvSpPr>
            <a:spLocks noGrp="1"/>
          </p:cNvSpPr>
          <p:nvPr>
            <p:ph idx="1"/>
          </p:nvPr>
        </p:nvSpPr>
        <p:spPr>
          <a:xfrm>
            <a:off x="1258349" y="1283516"/>
            <a:ext cx="9485852" cy="5511567"/>
          </a:xfrm>
        </p:spPr>
        <p:txBody>
          <a:bodyPr>
            <a:normAutofit/>
          </a:bodyPr>
          <a:lstStyle/>
          <a:p>
            <a:pPr algn="ctr"/>
            <a:r>
              <a:rPr lang="en-US" sz="2800" dirty="0">
                <a:solidFill>
                  <a:schemeClr val="accent4">
                    <a:lumMod val="75000"/>
                  </a:schemeClr>
                </a:solidFill>
              </a:rPr>
              <a:t>Rollout of requirements occurred in FY17– what is happening now? </a:t>
            </a:r>
          </a:p>
          <a:p>
            <a:pPr>
              <a:buFont typeface="Arial" panose="020B0604020202020204" pitchFamily="34" charset="0"/>
              <a:buChar char="•"/>
            </a:pPr>
            <a:r>
              <a:rPr lang="en-US" dirty="0"/>
              <a:t>Still a key initiative of the current administration</a:t>
            </a:r>
          </a:p>
          <a:p>
            <a:pPr>
              <a:buFont typeface="Arial" panose="020B0604020202020204" pitchFamily="34" charset="0"/>
              <a:buChar char="•"/>
            </a:pPr>
            <a:r>
              <a:rPr lang="en-US" dirty="0"/>
              <a:t> Key focus for OMB - encouraging integration of ERM within strategic reviews and internal controls</a:t>
            </a:r>
          </a:p>
          <a:p>
            <a:pPr lvl="2">
              <a:buFont typeface="Courier New" panose="02070309020205020404" pitchFamily="49" charset="0"/>
              <a:buChar char="o"/>
            </a:pPr>
            <a:r>
              <a:rPr lang="en-US" dirty="0">
                <a:solidFill>
                  <a:schemeClr val="accent5">
                    <a:lumMod val="75000"/>
                  </a:schemeClr>
                </a:solidFill>
              </a:rPr>
              <a:t>These areas line up with two deliverables required by A-123</a:t>
            </a:r>
          </a:p>
          <a:p>
            <a:pPr marL="800100" lvl="3" indent="-342900">
              <a:buAutoNum type="arabicParenR"/>
            </a:pPr>
            <a:r>
              <a:rPr lang="en-US" sz="1800" dirty="0"/>
              <a:t>Integrate with Annual Strategic Reviews – Identification of key notations from risk profiles are made available for discussion with OMB as part of Agency Strategic Reviews</a:t>
            </a:r>
          </a:p>
          <a:p>
            <a:pPr lvl="7">
              <a:buFont typeface="Courier New" panose="02070309020205020404" pitchFamily="49" charset="0"/>
              <a:buChar char="o"/>
            </a:pPr>
            <a:r>
              <a:rPr lang="en-US" sz="1800" dirty="0"/>
              <a:t>Risk profiles required to be in place, but was non-deliverable to OMB in FY17</a:t>
            </a:r>
          </a:p>
          <a:p>
            <a:pPr marL="1078992" lvl="7" indent="0">
              <a:buNone/>
            </a:pPr>
            <a:r>
              <a:rPr lang="en-US" sz="1800" dirty="0"/>
              <a:t>	</a:t>
            </a:r>
          </a:p>
          <a:p>
            <a:pPr marL="800100" lvl="3" indent="-342900">
              <a:buAutoNum type="arabicParenR"/>
            </a:pPr>
            <a:r>
              <a:rPr lang="en-US" sz="1800" dirty="0"/>
              <a:t>Integrate with Evaluation of Internal Control – Agencies providing assurances about internal controls under FMFIA</a:t>
            </a:r>
          </a:p>
          <a:p>
            <a:pPr lvl="7">
              <a:buFont typeface="Courier New" panose="02070309020205020404" pitchFamily="49" charset="0"/>
              <a:buChar char="o"/>
            </a:pPr>
            <a:r>
              <a:rPr lang="en-US" sz="1800" dirty="0"/>
              <a:t> In FY17, OMB noted several agencies that reported on ERM in several locations</a:t>
            </a:r>
          </a:p>
          <a:p>
            <a:pPr lvl="7">
              <a:buFont typeface="Courier New" panose="02070309020205020404" pitchFamily="49" charset="0"/>
              <a:buChar char="o"/>
            </a:pPr>
            <a:r>
              <a:rPr lang="en-US" sz="1800" dirty="0"/>
              <a:t> Going forward, further integration of areas is encouraged (Grants Management, Fraud Risk Management, Improper Payments, Data Integrity, etc.)            </a:t>
            </a:r>
          </a:p>
          <a:p>
            <a:pPr marL="777240" lvl="5" indent="0">
              <a:buNone/>
            </a:pPr>
            <a:endParaRPr lang="en-US" dirty="0"/>
          </a:p>
        </p:txBody>
      </p:sp>
    </p:spTree>
    <p:extLst>
      <p:ext uri="{BB962C8B-B14F-4D97-AF65-F5344CB8AC3E}">
        <p14:creationId xmlns:p14="http://schemas.microsoft.com/office/powerpoint/2010/main" val="271007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a:t>
            </a:r>
          </a:p>
        </p:txBody>
      </p:sp>
      <p:sp>
        <p:nvSpPr>
          <p:cNvPr id="3" name="Content Placeholder 2"/>
          <p:cNvSpPr>
            <a:spLocks noGrp="1"/>
          </p:cNvSpPr>
          <p:nvPr>
            <p:ph idx="1"/>
          </p:nvPr>
        </p:nvSpPr>
        <p:spPr>
          <a:xfrm>
            <a:off x="1024128" y="1776046"/>
            <a:ext cx="9720073" cy="4967654"/>
          </a:xfrm>
        </p:spPr>
        <p:txBody>
          <a:bodyPr/>
          <a:lstStyle/>
          <a:p>
            <a:r>
              <a:rPr lang="en-US" dirty="0"/>
              <a:t>Underlying points for developing a risk culture</a:t>
            </a:r>
          </a:p>
          <a:p>
            <a:pPr>
              <a:buFont typeface="Wingdings" panose="05000000000000000000" pitchFamily="2" charset="2"/>
              <a:buChar char="§"/>
            </a:pPr>
            <a:r>
              <a:rPr lang="en-US" dirty="0"/>
              <a:t> Governance Framework is Important</a:t>
            </a:r>
          </a:p>
          <a:p>
            <a:pPr>
              <a:buFont typeface="Wingdings" panose="05000000000000000000" pitchFamily="2" charset="2"/>
              <a:buChar char="§"/>
            </a:pPr>
            <a:r>
              <a:rPr lang="en-US" dirty="0"/>
              <a:t> Managing Risk is </a:t>
            </a:r>
            <a:r>
              <a:rPr lang="en-US" u="sng" dirty="0"/>
              <a:t>Everyone’s</a:t>
            </a:r>
            <a:r>
              <a:rPr lang="en-US" dirty="0"/>
              <a:t> Responsibility</a:t>
            </a:r>
          </a:p>
          <a:p>
            <a:pPr>
              <a:buFont typeface="Wingdings" panose="05000000000000000000" pitchFamily="2" charset="2"/>
              <a:buChar char="§"/>
            </a:pPr>
            <a:r>
              <a:rPr lang="en-US" dirty="0"/>
              <a:t> </a:t>
            </a:r>
            <a:r>
              <a:rPr lang="en-US" u="sng" dirty="0"/>
              <a:t>Managers</a:t>
            </a:r>
            <a:r>
              <a:rPr lang="en-US" dirty="0"/>
              <a:t> Own the Risk</a:t>
            </a:r>
          </a:p>
          <a:p>
            <a:pPr>
              <a:buFont typeface="Wingdings" panose="05000000000000000000" pitchFamily="2" charset="2"/>
              <a:buChar char="§"/>
            </a:pPr>
            <a:r>
              <a:rPr lang="en-US" dirty="0"/>
              <a:t> Transparency Supports Informed Decision Making</a:t>
            </a:r>
          </a:p>
          <a:p>
            <a:pPr>
              <a:buFont typeface="Wingdings" panose="05000000000000000000" pitchFamily="2" charset="2"/>
              <a:buChar char="§"/>
            </a:pPr>
            <a:r>
              <a:rPr lang="en-US" dirty="0"/>
              <a:t> Forums for Discussing Risk are Important</a:t>
            </a:r>
          </a:p>
          <a:p>
            <a:pPr>
              <a:buFont typeface="Wingdings" panose="05000000000000000000" pitchFamily="2" charset="2"/>
              <a:buChar char="§"/>
            </a:pPr>
            <a:r>
              <a:rPr lang="en-US" dirty="0"/>
              <a:t> Risk Management Should Be Integrated into Key Agency Processes</a:t>
            </a:r>
          </a:p>
          <a:p>
            <a:pPr>
              <a:buFont typeface="Wingdings" panose="05000000000000000000" pitchFamily="2" charset="2"/>
              <a:buChar char="§"/>
            </a:pPr>
            <a:r>
              <a:rPr lang="en-US" dirty="0"/>
              <a:t> Establishing a Risk Appetite is Key</a:t>
            </a:r>
          </a:p>
          <a:p>
            <a:pPr>
              <a:buFont typeface="Wingdings" panose="05000000000000000000" pitchFamily="2" charset="2"/>
              <a:buChar char="§"/>
            </a:pPr>
            <a:r>
              <a:rPr lang="en-US" dirty="0"/>
              <a:t> Planning Fosters a Culture of Resilience</a:t>
            </a:r>
          </a:p>
          <a:p>
            <a:pPr>
              <a:buFont typeface="Wingdings" panose="05000000000000000000" pitchFamily="2" charset="2"/>
              <a:buChar char="§"/>
            </a:pPr>
            <a:r>
              <a:rPr lang="en-US" dirty="0"/>
              <a:t> Diversity of People and Thought Aids Risk Management </a:t>
            </a:r>
          </a:p>
        </p:txBody>
      </p:sp>
      <p:pic>
        <p:nvPicPr>
          <p:cNvPr id="5" name="Picture 4"/>
          <p:cNvPicPr>
            <a:picLocks noChangeAspect="1"/>
          </p:cNvPicPr>
          <p:nvPr/>
        </p:nvPicPr>
        <p:blipFill>
          <a:blip r:embed="rId3"/>
          <a:stretch>
            <a:fillRect/>
          </a:stretch>
        </p:blipFill>
        <p:spPr>
          <a:xfrm>
            <a:off x="7667625" y="252412"/>
            <a:ext cx="3981450" cy="3819525"/>
          </a:xfrm>
          <a:prstGeom prst="rect">
            <a:avLst/>
          </a:prstGeom>
        </p:spPr>
      </p:pic>
    </p:spTree>
    <p:extLst>
      <p:ext uri="{BB962C8B-B14F-4D97-AF65-F5344CB8AC3E}">
        <p14:creationId xmlns:p14="http://schemas.microsoft.com/office/powerpoint/2010/main" val="137780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a:t>
            </a:r>
          </a:p>
        </p:txBody>
      </p:sp>
      <p:pic>
        <p:nvPicPr>
          <p:cNvPr id="4" name="Content Placeholder 3"/>
          <p:cNvPicPr>
            <a:picLocks noGrp="1" noChangeAspect="1"/>
          </p:cNvPicPr>
          <p:nvPr>
            <p:ph idx="1"/>
          </p:nvPr>
        </p:nvPicPr>
        <p:blipFill>
          <a:blip r:embed="rId3"/>
          <a:stretch>
            <a:fillRect/>
          </a:stretch>
        </p:blipFill>
        <p:spPr>
          <a:xfrm>
            <a:off x="4348536" y="347824"/>
            <a:ext cx="7268933" cy="6272784"/>
          </a:xfrm>
        </p:spPr>
      </p:pic>
    </p:spTree>
    <p:extLst>
      <p:ext uri="{BB962C8B-B14F-4D97-AF65-F5344CB8AC3E}">
        <p14:creationId xmlns:p14="http://schemas.microsoft.com/office/powerpoint/2010/main" val="2677103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ERM – </a:t>
            </a:r>
            <a:br>
              <a:rPr lang="en-US" dirty="0"/>
            </a:br>
            <a:r>
              <a:rPr lang="en-US" dirty="0"/>
              <a:t>COSO 2013</a:t>
            </a:r>
          </a:p>
        </p:txBody>
      </p:sp>
      <p:sp>
        <p:nvSpPr>
          <p:cNvPr id="3" name="Content Placeholder 2"/>
          <p:cNvSpPr>
            <a:spLocks noGrp="1"/>
          </p:cNvSpPr>
          <p:nvPr>
            <p:ph sz="half" idx="1"/>
          </p:nvPr>
        </p:nvSpPr>
        <p:spPr/>
        <p:txBody>
          <a:bodyPr/>
          <a:lstStyle/>
          <a:p>
            <a:pPr>
              <a:buFont typeface="Wingdings" panose="05000000000000000000" pitchFamily="2" charset="2"/>
              <a:buChar char="§"/>
            </a:pPr>
            <a:r>
              <a:rPr lang="en-US" dirty="0"/>
              <a:t> Internal Environment</a:t>
            </a:r>
          </a:p>
          <a:p>
            <a:pPr>
              <a:buFont typeface="Wingdings" panose="05000000000000000000" pitchFamily="2" charset="2"/>
              <a:buChar char="§"/>
            </a:pPr>
            <a:r>
              <a:rPr lang="en-US" dirty="0"/>
              <a:t> Objective Setting</a:t>
            </a:r>
          </a:p>
          <a:p>
            <a:pPr>
              <a:buFont typeface="Wingdings" panose="05000000000000000000" pitchFamily="2" charset="2"/>
              <a:buChar char="§"/>
            </a:pPr>
            <a:r>
              <a:rPr lang="en-US" dirty="0"/>
              <a:t> Event Identification</a:t>
            </a:r>
          </a:p>
          <a:p>
            <a:pPr>
              <a:buFont typeface="Wingdings" panose="05000000000000000000" pitchFamily="2" charset="2"/>
              <a:buChar char="§"/>
            </a:pPr>
            <a:r>
              <a:rPr lang="en-US" dirty="0"/>
              <a:t> Risk Assessment</a:t>
            </a:r>
          </a:p>
          <a:p>
            <a:pPr>
              <a:buFont typeface="Wingdings" panose="05000000000000000000" pitchFamily="2" charset="2"/>
              <a:buChar char="§"/>
            </a:pPr>
            <a:r>
              <a:rPr lang="en-US" dirty="0"/>
              <a:t> Risk Response </a:t>
            </a:r>
          </a:p>
          <a:p>
            <a:pPr>
              <a:buFont typeface="Wingdings" panose="05000000000000000000" pitchFamily="2" charset="2"/>
              <a:buChar char="§"/>
            </a:pPr>
            <a:r>
              <a:rPr lang="en-US" dirty="0"/>
              <a:t> Control Activities</a:t>
            </a:r>
          </a:p>
          <a:p>
            <a:pPr>
              <a:buFont typeface="Wingdings" panose="05000000000000000000" pitchFamily="2" charset="2"/>
              <a:buChar char="§"/>
            </a:pPr>
            <a:r>
              <a:rPr lang="en-US" dirty="0"/>
              <a:t> Information and Communication</a:t>
            </a:r>
          </a:p>
          <a:p>
            <a:pPr>
              <a:buFont typeface="Wingdings" panose="05000000000000000000" pitchFamily="2" charset="2"/>
              <a:buChar char="§"/>
            </a:pPr>
            <a:r>
              <a:rPr lang="en-US" dirty="0"/>
              <a:t> Monitoring </a:t>
            </a:r>
          </a:p>
        </p:txBody>
      </p:sp>
      <p:pic>
        <p:nvPicPr>
          <p:cNvPr id="5" name="Content Placeholder 4"/>
          <p:cNvPicPr>
            <a:picLocks noGrp="1" noChangeAspect="1"/>
          </p:cNvPicPr>
          <p:nvPr>
            <p:ph sz="half" idx="2"/>
          </p:nvPr>
        </p:nvPicPr>
        <p:blipFill>
          <a:blip r:embed="rId3"/>
          <a:stretch>
            <a:fillRect/>
          </a:stretch>
        </p:blipFill>
        <p:spPr>
          <a:xfrm>
            <a:off x="6216162" y="885825"/>
            <a:ext cx="5593214" cy="5542976"/>
          </a:xfrm>
        </p:spPr>
      </p:pic>
    </p:spTree>
    <p:extLst>
      <p:ext uri="{BB962C8B-B14F-4D97-AF65-F5344CB8AC3E}">
        <p14:creationId xmlns:p14="http://schemas.microsoft.com/office/powerpoint/2010/main" val="17448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2C24-ABB6-4285-9870-38E2F7CC220B}"/>
              </a:ext>
            </a:extLst>
          </p:cNvPr>
          <p:cNvSpPr>
            <a:spLocks noGrp="1"/>
          </p:cNvSpPr>
          <p:nvPr>
            <p:ph type="title"/>
          </p:nvPr>
        </p:nvSpPr>
        <p:spPr/>
        <p:txBody>
          <a:bodyPr/>
          <a:lstStyle/>
          <a:p>
            <a:r>
              <a:rPr lang="en-US" dirty="0"/>
              <a:t>COSO ERM 2017</a:t>
            </a:r>
          </a:p>
        </p:txBody>
      </p:sp>
      <p:pic>
        <p:nvPicPr>
          <p:cNvPr id="3" name="Picture 2">
            <a:extLst>
              <a:ext uri="{FF2B5EF4-FFF2-40B4-BE49-F238E27FC236}">
                <a16:creationId xmlns:a16="http://schemas.microsoft.com/office/drawing/2014/main" id="{0F3450A3-0265-4AE2-B1C2-626ECB15A3CD}"/>
              </a:ext>
            </a:extLst>
          </p:cNvPr>
          <p:cNvPicPr>
            <a:picLocks noChangeAspect="1"/>
          </p:cNvPicPr>
          <p:nvPr/>
        </p:nvPicPr>
        <p:blipFill>
          <a:blip r:embed="rId3"/>
          <a:stretch>
            <a:fillRect/>
          </a:stretch>
        </p:blipFill>
        <p:spPr>
          <a:xfrm>
            <a:off x="2395537" y="2009775"/>
            <a:ext cx="7400925" cy="2838450"/>
          </a:xfrm>
          <a:prstGeom prst="rect">
            <a:avLst/>
          </a:prstGeom>
        </p:spPr>
      </p:pic>
      <p:sp>
        <p:nvSpPr>
          <p:cNvPr id="4" name="TextBox 3">
            <a:extLst>
              <a:ext uri="{FF2B5EF4-FFF2-40B4-BE49-F238E27FC236}">
                <a16:creationId xmlns:a16="http://schemas.microsoft.com/office/drawing/2014/main" id="{CA91302A-02B7-49F9-BD36-A435DA7352D1}"/>
              </a:ext>
            </a:extLst>
          </p:cNvPr>
          <p:cNvSpPr txBox="1"/>
          <p:nvPr/>
        </p:nvSpPr>
        <p:spPr>
          <a:xfrm>
            <a:off x="775855" y="5144655"/>
            <a:ext cx="10871200" cy="1477328"/>
          </a:xfrm>
          <a:prstGeom prst="rect">
            <a:avLst/>
          </a:prstGeom>
          <a:noFill/>
        </p:spPr>
        <p:txBody>
          <a:bodyPr wrap="square" rtlCol="0">
            <a:spAutoFit/>
          </a:bodyPr>
          <a:lstStyle/>
          <a:p>
            <a:r>
              <a:rPr lang="en-US" dirty="0">
                <a:solidFill>
                  <a:schemeClr val="accent5">
                    <a:lumMod val="75000"/>
                  </a:schemeClr>
                </a:solidFill>
              </a:rPr>
              <a:t>End Goal: Manage the Risks That Matter!                                         </a:t>
            </a:r>
            <a:r>
              <a:rPr lang="en-US" dirty="0">
                <a:solidFill>
                  <a:srgbClr val="C00000"/>
                </a:solidFill>
              </a:rPr>
              <a:t>NOT: Manage All the Risks that Exist</a:t>
            </a:r>
          </a:p>
          <a:p>
            <a:r>
              <a:rPr lang="en-US" dirty="0"/>
              <a:t> </a:t>
            </a:r>
          </a:p>
          <a:p>
            <a:endParaRPr lang="en-US" dirty="0"/>
          </a:p>
          <a:p>
            <a:r>
              <a:rPr lang="en-US" dirty="0"/>
              <a:t>*Represents a shift from process based risk assessment to strategy/objective linked risk assessment and management*</a:t>
            </a:r>
          </a:p>
          <a:p>
            <a:endParaRPr lang="en-US" dirty="0"/>
          </a:p>
        </p:txBody>
      </p:sp>
    </p:spTree>
    <p:extLst>
      <p:ext uri="{BB962C8B-B14F-4D97-AF65-F5344CB8AC3E}">
        <p14:creationId xmlns:p14="http://schemas.microsoft.com/office/powerpoint/2010/main" val="191482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81112" y="700087"/>
            <a:ext cx="9629775" cy="5457825"/>
          </a:xfrm>
          <a:prstGeom prst="rect">
            <a:avLst/>
          </a:prstGeom>
        </p:spPr>
      </p:pic>
    </p:spTree>
    <p:extLst>
      <p:ext uri="{BB962C8B-B14F-4D97-AF65-F5344CB8AC3E}">
        <p14:creationId xmlns:p14="http://schemas.microsoft.com/office/powerpoint/2010/main" val="228792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8424" y="454009"/>
            <a:ext cx="7308213" cy="6020322"/>
          </a:xfrm>
          <a:prstGeom prst="rect">
            <a:avLst/>
          </a:prstGeom>
        </p:spPr>
      </p:pic>
      <p:sp>
        <p:nvSpPr>
          <p:cNvPr id="4" name="TextBox 3"/>
          <p:cNvSpPr txBox="1"/>
          <p:nvPr/>
        </p:nvSpPr>
        <p:spPr>
          <a:xfrm>
            <a:off x="193431" y="1795582"/>
            <a:ext cx="4273062" cy="4985980"/>
          </a:xfrm>
          <a:prstGeom prst="rect">
            <a:avLst/>
          </a:prstGeom>
          <a:noFill/>
        </p:spPr>
        <p:txBody>
          <a:bodyPr wrap="square" rtlCol="0">
            <a:spAutoFit/>
          </a:bodyPr>
          <a:lstStyle/>
          <a:p>
            <a:r>
              <a:rPr lang="en-US" sz="2000" b="1" dirty="0">
                <a:solidFill>
                  <a:prstClr val="black"/>
                </a:solidFill>
                <a:ea typeface="Arial Unicode MS" pitchFamily="34" charset="-128"/>
                <a:cs typeface="Arial Unicode MS" pitchFamily="34" charset="-128"/>
              </a:rPr>
              <a:t>Overview:</a:t>
            </a:r>
          </a:p>
          <a:p>
            <a:pPr marL="285750" indent="-285750">
              <a:buFont typeface="Arial" panose="020B0604020202020204" pitchFamily="34" charset="0"/>
              <a:buChar char="•"/>
            </a:pPr>
            <a:r>
              <a:rPr lang="en-US" sz="2000" b="1" dirty="0">
                <a:solidFill>
                  <a:prstClr val="black"/>
                </a:solidFill>
              </a:rPr>
              <a:t>7 Cyclical Components</a:t>
            </a:r>
          </a:p>
          <a:p>
            <a:pPr marL="742950" lvl="1" indent="-285750">
              <a:buFont typeface="Arial" panose="020B0604020202020204" pitchFamily="34" charset="0"/>
              <a:buChar char="•"/>
            </a:pPr>
            <a:r>
              <a:rPr lang="en-US" sz="2000" dirty="0">
                <a:solidFill>
                  <a:prstClr val="black"/>
                </a:solidFill>
              </a:rPr>
              <a:t>Establish the Context</a:t>
            </a:r>
          </a:p>
          <a:p>
            <a:pPr marL="742950" lvl="1" indent="-285750">
              <a:buFont typeface="Arial" panose="020B0604020202020204" pitchFamily="34" charset="0"/>
              <a:buChar char="•"/>
            </a:pPr>
            <a:r>
              <a:rPr lang="en-US" sz="2000" dirty="0">
                <a:solidFill>
                  <a:prstClr val="black"/>
                </a:solidFill>
              </a:rPr>
              <a:t>Identify Risks</a:t>
            </a:r>
          </a:p>
          <a:p>
            <a:pPr marL="742950" lvl="1" indent="-285750">
              <a:buFont typeface="Arial" panose="020B0604020202020204" pitchFamily="34" charset="0"/>
              <a:buChar char="•"/>
            </a:pPr>
            <a:r>
              <a:rPr lang="en-US" sz="2000" dirty="0">
                <a:solidFill>
                  <a:prstClr val="black"/>
                </a:solidFill>
              </a:rPr>
              <a:t>Analyze and Evaluate</a:t>
            </a:r>
          </a:p>
          <a:p>
            <a:pPr marL="742950" lvl="1" indent="-285750">
              <a:buFont typeface="Arial" panose="020B0604020202020204" pitchFamily="34" charset="0"/>
              <a:buChar char="•"/>
            </a:pPr>
            <a:r>
              <a:rPr lang="en-US" sz="2000" dirty="0">
                <a:solidFill>
                  <a:prstClr val="black"/>
                </a:solidFill>
              </a:rPr>
              <a:t>Develop Alternatives</a:t>
            </a:r>
          </a:p>
          <a:p>
            <a:pPr marL="742950" lvl="1" indent="-285750">
              <a:buFont typeface="Arial" panose="020B0604020202020204" pitchFamily="34" charset="0"/>
              <a:buChar char="•"/>
            </a:pPr>
            <a:r>
              <a:rPr lang="en-US" sz="2000" dirty="0">
                <a:solidFill>
                  <a:prstClr val="black"/>
                </a:solidFill>
              </a:rPr>
              <a:t>Respond to Risks</a:t>
            </a:r>
          </a:p>
          <a:p>
            <a:pPr marL="742950" lvl="1" indent="-285750">
              <a:buFont typeface="Arial" panose="020B0604020202020204" pitchFamily="34" charset="0"/>
              <a:buChar char="•"/>
            </a:pPr>
            <a:r>
              <a:rPr lang="en-US" sz="2000" dirty="0">
                <a:solidFill>
                  <a:prstClr val="black"/>
                </a:solidFill>
              </a:rPr>
              <a:t>Monitor and Review</a:t>
            </a:r>
          </a:p>
          <a:p>
            <a:pPr marL="742950" lvl="1" indent="-285750">
              <a:buFont typeface="Arial" panose="020B0604020202020204" pitchFamily="34" charset="0"/>
              <a:buChar char="•"/>
            </a:pPr>
            <a:r>
              <a:rPr lang="en-US" sz="2000" dirty="0">
                <a:solidFill>
                  <a:prstClr val="black"/>
                </a:solidFill>
              </a:rPr>
              <a:t>Continuous Risk Identification and Awareness</a:t>
            </a:r>
          </a:p>
          <a:p>
            <a:pPr marL="742950" lvl="1" indent="-285750">
              <a:buFont typeface="Arial" panose="020B0604020202020204" pitchFamily="34" charset="0"/>
              <a:buChar char="•"/>
            </a:pPr>
            <a:endParaRPr lang="en-US" sz="2000" dirty="0">
              <a:solidFill>
                <a:prstClr val="black"/>
              </a:solidFill>
            </a:endParaRPr>
          </a:p>
          <a:p>
            <a:pPr marL="285750" indent="-285750">
              <a:buFont typeface="Arial" panose="020B0604020202020204" pitchFamily="34" charset="0"/>
              <a:buChar char="•"/>
            </a:pPr>
            <a:r>
              <a:rPr lang="en-US" sz="2000" b="1" dirty="0">
                <a:solidFill>
                  <a:prstClr val="black"/>
                </a:solidFill>
              </a:rPr>
              <a:t>3 Enterprise Components</a:t>
            </a:r>
          </a:p>
          <a:p>
            <a:pPr marL="742950" lvl="1" indent="-285750">
              <a:buFont typeface="Arial" panose="020B0604020202020204" pitchFamily="34" charset="0"/>
              <a:buChar char="•"/>
            </a:pPr>
            <a:r>
              <a:rPr lang="en-US" sz="2000" dirty="0">
                <a:solidFill>
                  <a:prstClr val="black"/>
                </a:solidFill>
              </a:rPr>
              <a:t>Communicate and Learn</a:t>
            </a:r>
          </a:p>
          <a:p>
            <a:pPr marL="742950" lvl="1" indent="-285750">
              <a:buFont typeface="Arial" panose="020B0604020202020204" pitchFamily="34" charset="0"/>
              <a:buChar char="•"/>
            </a:pPr>
            <a:r>
              <a:rPr lang="en-US" sz="2000" dirty="0">
                <a:solidFill>
                  <a:prstClr val="black"/>
                </a:solidFill>
              </a:rPr>
              <a:t>Extended Enterprise</a:t>
            </a:r>
          </a:p>
          <a:p>
            <a:pPr marL="742950" lvl="1" indent="-285750">
              <a:buFont typeface="Arial" panose="020B0604020202020204" pitchFamily="34" charset="0"/>
              <a:buChar char="•"/>
            </a:pPr>
            <a:r>
              <a:rPr lang="en-US" sz="2000" dirty="0">
                <a:solidFill>
                  <a:prstClr val="black"/>
                </a:solidFill>
              </a:rPr>
              <a:t>Risk Environment/Context</a:t>
            </a:r>
          </a:p>
          <a:p>
            <a:endParaRPr lang="en-US" dirty="0"/>
          </a:p>
        </p:txBody>
      </p:sp>
      <p:sp>
        <p:nvSpPr>
          <p:cNvPr id="5" name="TextBox 4"/>
          <p:cNvSpPr txBox="1"/>
          <p:nvPr/>
        </p:nvSpPr>
        <p:spPr>
          <a:xfrm>
            <a:off x="325314" y="281352"/>
            <a:ext cx="4578424" cy="1938992"/>
          </a:xfrm>
          <a:prstGeom prst="rect">
            <a:avLst/>
          </a:prstGeom>
          <a:noFill/>
        </p:spPr>
        <p:txBody>
          <a:bodyPr wrap="square" rtlCol="0">
            <a:spAutoFit/>
          </a:bodyPr>
          <a:lstStyle/>
          <a:p>
            <a:r>
              <a:rPr lang="en-US" sz="4000" dirty="0">
                <a:solidFill>
                  <a:schemeClr val="accent4">
                    <a:lumMod val="75000"/>
                  </a:schemeClr>
                </a:solidFill>
              </a:rPr>
              <a:t>Enterprise Risk Management Model</a:t>
            </a:r>
          </a:p>
          <a:p>
            <a:endParaRPr lang="en-US" sz="4000" dirty="0">
              <a:solidFill>
                <a:schemeClr val="accent4">
                  <a:lumMod val="75000"/>
                </a:schemeClr>
              </a:solidFill>
            </a:endParaRPr>
          </a:p>
        </p:txBody>
      </p:sp>
    </p:spTree>
    <p:extLst>
      <p:ext uri="{BB962C8B-B14F-4D97-AF65-F5344CB8AC3E}">
        <p14:creationId xmlns:p14="http://schemas.microsoft.com/office/powerpoint/2010/main" val="214550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26749"/>
          </a:xfrm>
        </p:spPr>
        <p:txBody>
          <a:bodyPr>
            <a:normAutofit fontScale="90000"/>
          </a:bodyPr>
          <a:lstStyle/>
          <a:p>
            <a:r>
              <a:rPr lang="en-US" dirty="0"/>
              <a:t>Internal environment/</a:t>
            </a:r>
            <a:br>
              <a:rPr lang="en-US" dirty="0"/>
            </a:br>
            <a:r>
              <a:rPr lang="en-US" dirty="0"/>
              <a:t>OBJECTIVE SETTING</a:t>
            </a:r>
          </a:p>
        </p:txBody>
      </p:sp>
      <p:sp>
        <p:nvSpPr>
          <p:cNvPr id="3" name="Content Placeholder 2"/>
          <p:cNvSpPr>
            <a:spLocks noGrp="1"/>
          </p:cNvSpPr>
          <p:nvPr>
            <p:ph idx="1"/>
          </p:nvPr>
        </p:nvSpPr>
        <p:spPr>
          <a:xfrm>
            <a:off x="1024128" y="1820486"/>
            <a:ext cx="9720073" cy="4488873"/>
          </a:xfrm>
        </p:spPr>
        <p:txBody>
          <a:bodyPr>
            <a:normAutofit lnSpcReduction="10000"/>
          </a:bodyPr>
          <a:lstStyle/>
          <a:p>
            <a:r>
              <a:rPr lang="en-US" sz="4000" dirty="0"/>
              <a:t>STEP 1: ESTABLISH CONTEXT</a:t>
            </a:r>
          </a:p>
          <a:p>
            <a:endParaRPr lang="en-US" sz="4000" dirty="0"/>
          </a:p>
          <a:p>
            <a:pPr>
              <a:buFont typeface="Wingdings" panose="05000000000000000000" pitchFamily="2" charset="2"/>
              <a:buChar char="§"/>
            </a:pPr>
            <a:r>
              <a:rPr lang="en-US" sz="3600" dirty="0"/>
              <a:t> Determine the requirements and constraints that influence the decision making process</a:t>
            </a:r>
          </a:p>
          <a:p>
            <a:pPr lvl="1">
              <a:buFont typeface="Wingdings" panose="05000000000000000000" pitchFamily="2" charset="2"/>
              <a:buChar char="§"/>
            </a:pPr>
            <a:r>
              <a:rPr lang="en-US" sz="3600" dirty="0"/>
              <a:t> </a:t>
            </a:r>
            <a:r>
              <a:rPr lang="en-US" sz="3200" dirty="0"/>
              <a:t>Evaluation of policy, mission needs, stakeholder interests/priorities, culture and acceptable risk levels</a:t>
            </a:r>
          </a:p>
          <a:p>
            <a:pPr lvl="1">
              <a:buFont typeface="Wingdings" panose="05000000000000000000" pitchFamily="2" charset="2"/>
              <a:buChar char="§"/>
            </a:pPr>
            <a:r>
              <a:rPr lang="en-US" sz="3200" dirty="0"/>
              <a:t> Consider how the existing control environment operates to ensure compliance with laws, regulations and policies</a:t>
            </a:r>
          </a:p>
          <a:p>
            <a:endParaRPr lang="en-US" dirty="0"/>
          </a:p>
          <a:p>
            <a:endParaRPr lang="en-US" dirty="0"/>
          </a:p>
        </p:txBody>
      </p:sp>
      <p:pic>
        <p:nvPicPr>
          <p:cNvPr id="5" name="Picture 4"/>
          <p:cNvPicPr>
            <a:picLocks noChangeAspect="1"/>
          </p:cNvPicPr>
          <p:nvPr/>
        </p:nvPicPr>
        <p:blipFill>
          <a:blip r:embed="rId3"/>
          <a:stretch>
            <a:fillRect/>
          </a:stretch>
        </p:blipFill>
        <p:spPr>
          <a:xfrm>
            <a:off x="9784078" y="66878"/>
            <a:ext cx="2343670" cy="2157664"/>
          </a:xfrm>
          <a:prstGeom prst="rect">
            <a:avLst/>
          </a:prstGeom>
        </p:spPr>
      </p:pic>
    </p:spTree>
    <p:extLst>
      <p:ext uri="{BB962C8B-B14F-4D97-AF65-F5344CB8AC3E}">
        <p14:creationId xmlns:p14="http://schemas.microsoft.com/office/powerpoint/2010/main" val="30506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identification</a:t>
            </a:r>
          </a:p>
        </p:txBody>
      </p:sp>
      <p:sp>
        <p:nvSpPr>
          <p:cNvPr id="3" name="Content Placeholder 2"/>
          <p:cNvSpPr>
            <a:spLocks noGrp="1"/>
          </p:cNvSpPr>
          <p:nvPr>
            <p:ph idx="1"/>
          </p:nvPr>
        </p:nvSpPr>
        <p:spPr>
          <a:xfrm>
            <a:off x="1024128" y="1881554"/>
            <a:ext cx="9720073" cy="4427806"/>
          </a:xfrm>
        </p:spPr>
        <p:txBody>
          <a:bodyPr>
            <a:normAutofit lnSpcReduction="10000"/>
          </a:bodyPr>
          <a:lstStyle/>
          <a:p>
            <a:r>
              <a:rPr lang="en-US" sz="4000" dirty="0"/>
              <a:t>STEP 2: IDENTIFY RISKS</a:t>
            </a:r>
          </a:p>
          <a:p>
            <a:endParaRPr lang="en-US" sz="2800" dirty="0"/>
          </a:p>
          <a:p>
            <a:pPr>
              <a:buFont typeface="Wingdings" panose="05000000000000000000" pitchFamily="2" charset="2"/>
              <a:buChar char="§"/>
            </a:pPr>
            <a:r>
              <a:rPr lang="en-US" sz="2800" dirty="0"/>
              <a:t> Use a structured and systematic approach to recognize risks in meaningful categories</a:t>
            </a:r>
          </a:p>
          <a:p>
            <a:pPr>
              <a:buFont typeface="Wingdings" panose="05000000000000000000" pitchFamily="2" charset="2"/>
              <a:buChar char="§"/>
            </a:pPr>
            <a:r>
              <a:rPr lang="en-US" sz="2800" dirty="0"/>
              <a:t> Address key risks significant to achievement of organizational objectives</a:t>
            </a:r>
          </a:p>
          <a:p>
            <a:pPr>
              <a:buFont typeface="Wingdings" panose="05000000000000000000" pitchFamily="2" charset="2"/>
              <a:buChar char="§"/>
            </a:pPr>
            <a:r>
              <a:rPr lang="en-US" sz="2800" dirty="0"/>
              <a:t> In more formal process, having a risk register of all risks and their management is effective</a:t>
            </a:r>
          </a:p>
          <a:p>
            <a:pPr>
              <a:buFont typeface="Wingdings" panose="05000000000000000000" pitchFamily="2" charset="2"/>
              <a:buChar char="§"/>
            </a:pPr>
            <a:r>
              <a:rPr lang="en-US" sz="2800" dirty="0"/>
              <a:t> Perform examination to determine highest risks for agency profile</a:t>
            </a:r>
          </a:p>
        </p:txBody>
      </p:sp>
      <p:pic>
        <p:nvPicPr>
          <p:cNvPr id="5" name="Picture 4"/>
          <p:cNvPicPr>
            <a:picLocks noChangeAspect="1"/>
          </p:cNvPicPr>
          <p:nvPr/>
        </p:nvPicPr>
        <p:blipFill>
          <a:blip r:embed="rId3"/>
          <a:stretch>
            <a:fillRect/>
          </a:stretch>
        </p:blipFill>
        <p:spPr>
          <a:xfrm>
            <a:off x="9755677" y="79738"/>
            <a:ext cx="2343670" cy="2157664"/>
          </a:xfrm>
          <a:prstGeom prst="rect">
            <a:avLst/>
          </a:prstGeom>
        </p:spPr>
      </p:pic>
    </p:spTree>
    <p:extLst>
      <p:ext uri="{BB962C8B-B14F-4D97-AF65-F5344CB8AC3E}">
        <p14:creationId xmlns:p14="http://schemas.microsoft.com/office/powerpoint/2010/main" val="343168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97399"/>
          </a:xfrm>
        </p:spPr>
        <p:txBody>
          <a:bodyPr/>
          <a:lstStyle/>
          <a:p>
            <a:r>
              <a:rPr lang="en-US" dirty="0"/>
              <a:t>Agenda/Topics</a:t>
            </a:r>
          </a:p>
        </p:txBody>
      </p:sp>
      <p:sp>
        <p:nvSpPr>
          <p:cNvPr id="3" name="Content Placeholder 2"/>
          <p:cNvSpPr>
            <a:spLocks noGrp="1"/>
          </p:cNvSpPr>
          <p:nvPr>
            <p:ph idx="1"/>
          </p:nvPr>
        </p:nvSpPr>
        <p:spPr>
          <a:xfrm>
            <a:off x="1024128" y="1776046"/>
            <a:ext cx="9720073" cy="4897316"/>
          </a:xfrm>
        </p:spPr>
        <p:txBody>
          <a:bodyPr>
            <a:normAutofit/>
          </a:bodyPr>
          <a:lstStyle/>
          <a:p>
            <a:pPr>
              <a:buFont typeface="Wingdings" panose="05000000000000000000" pitchFamily="2" charset="2"/>
              <a:buChar char="§"/>
            </a:pPr>
            <a:r>
              <a:rPr lang="en-US" dirty="0"/>
              <a:t> What is Enterprise Risk Management?</a:t>
            </a:r>
          </a:p>
          <a:p>
            <a:pPr lvl="1">
              <a:buFont typeface="Arial" panose="020B0604020202020204" pitchFamily="34" charset="0"/>
              <a:buChar char="•"/>
            </a:pPr>
            <a:r>
              <a:rPr lang="en-US" sz="2000" dirty="0"/>
              <a:t>         Federal Applications</a:t>
            </a:r>
          </a:p>
          <a:p>
            <a:pPr>
              <a:buFont typeface="Wingdings" panose="05000000000000000000" pitchFamily="2" charset="2"/>
              <a:buChar char="§"/>
            </a:pPr>
            <a:r>
              <a:rPr lang="en-US" dirty="0"/>
              <a:t> Principles </a:t>
            </a:r>
          </a:p>
          <a:p>
            <a:pPr>
              <a:buFont typeface="Wingdings" panose="05000000000000000000" pitchFamily="2" charset="2"/>
              <a:buChar char="§"/>
            </a:pPr>
            <a:r>
              <a:rPr lang="en-US" dirty="0"/>
              <a:t> ERM Framework </a:t>
            </a:r>
          </a:p>
          <a:p>
            <a:pPr>
              <a:buFont typeface="Arial" panose="020B0604020202020204" pitchFamily="34" charset="0"/>
              <a:buChar char="•"/>
            </a:pPr>
            <a:r>
              <a:rPr lang="en-US" dirty="0"/>
              <a:t> 	Components of COSO Framework with Steps in OMB Circular A-123</a:t>
            </a:r>
          </a:p>
          <a:p>
            <a:pPr>
              <a:buFont typeface="Wingdings" panose="05000000000000000000" pitchFamily="2" charset="2"/>
              <a:buChar char="§"/>
            </a:pPr>
            <a:r>
              <a:rPr lang="en-US" dirty="0"/>
              <a:t> Roles and responsibilities within ERM</a:t>
            </a:r>
          </a:p>
          <a:p>
            <a:pPr>
              <a:buFont typeface="Wingdings" panose="05000000000000000000" pitchFamily="2" charset="2"/>
              <a:buChar char="§"/>
            </a:pPr>
            <a:r>
              <a:rPr lang="en-US" dirty="0"/>
              <a:t> Developing the risk appetite and risk tolerance</a:t>
            </a:r>
          </a:p>
          <a:p>
            <a:pPr>
              <a:buFont typeface="Wingdings" panose="05000000000000000000" pitchFamily="2" charset="2"/>
              <a:buChar char="§"/>
            </a:pPr>
            <a:r>
              <a:rPr lang="en-US" dirty="0"/>
              <a:t> Establishing a risk profile</a:t>
            </a:r>
          </a:p>
          <a:p>
            <a:pPr>
              <a:buFont typeface="Wingdings" panose="05000000000000000000" pitchFamily="2" charset="2"/>
              <a:buChar char="§"/>
            </a:pPr>
            <a:r>
              <a:rPr lang="en-US" dirty="0"/>
              <a:t>Benefits </a:t>
            </a:r>
          </a:p>
          <a:p>
            <a:pPr>
              <a:buFont typeface="Wingdings" panose="05000000000000000000" pitchFamily="2" charset="2"/>
              <a:buChar char="§"/>
            </a:pPr>
            <a:r>
              <a:rPr lang="en-US" dirty="0"/>
              <a:t> Pitfalls of implementation</a:t>
            </a:r>
          </a:p>
        </p:txBody>
      </p:sp>
    </p:spTree>
    <p:extLst>
      <p:ext uri="{BB962C8B-B14F-4D97-AF65-F5344CB8AC3E}">
        <p14:creationId xmlns:p14="http://schemas.microsoft.com/office/powerpoint/2010/main" val="299509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a:t>
            </a:r>
          </a:p>
        </p:txBody>
      </p:sp>
      <p:sp>
        <p:nvSpPr>
          <p:cNvPr id="3" name="Content Placeholder 2"/>
          <p:cNvSpPr>
            <a:spLocks noGrp="1"/>
          </p:cNvSpPr>
          <p:nvPr>
            <p:ph sz="half" idx="1"/>
          </p:nvPr>
        </p:nvSpPr>
        <p:spPr/>
        <p:txBody>
          <a:bodyPr/>
          <a:lstStyle/>
          <a:p>
            <a:r>
              <a:rPr lang="en-US" dirty="0"/>
              <a:t>STEP 3: ANALYZE AND EVALUATE</a:t>
            </a:r>
          </a:p>
          <a:p>
            <a:r>
              <a:rPr lang="en-US" dirty="0"/>
              <a:t> </a:t>
            </a:r>
          </a:p>
          <a:p>
            <a:pPr>
              <a:buFont typeface="Wingdings" panose="05000000000000000000" pitchFamily="2" charset="2"/>
              <a:buChar char="§"/>
            </a:pPr>
            <a:r>
              <a:rPr lang="en-US" dirty="0"/>
              <a:t> Consider root causes, sources, and probabilities</a:t>
            </a:r>
          </a:p>
          <a:p>
            <a:pPr>
              <a:buFont typeface="Wingdings" panose="05000000000000000000" pitchFamily="2" charset="2"/>
              <a:buChar char="§"/>
            </a:pPr>
            <a:r>
              <a:rPr lang="en-US" dirty="0"/>
              <a:t> Evaluate potential positive and negative outcomes</a:t>
            </a:r>
          </a:p>
          <a:p>
            <a:pPr>
              <a:buFont typeface="Wingdings" panose="05000000000000000000" pitchFamily="2" charset="2"/>
              <a:buChar char="§"/>
            </a:pPr>
            <a:r>
              <a:rPr lang="en-US" dirty="0"/>
              <a:t> Perform prioritization of identified risks </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0" indent="0">
              <a:buNone/>
            </a:pPr>
            <a:endParaRPr lang="en-US" dirty="0"/>
          </a:p>
        </p:txBody>
      </p:sp>
      <p:sp>
        <p:nvSpPr>
          <p:cNvPr id="4" name="Content Placeholder 3"/>
          <p:cNvSpPr>
            <a:spLocks noGrp="1"/>
          </p:cNvSpPr>
          <p:nvPr>
            <p:ph sz="half" idx="2"/>
          </p:nvPr>
        </p:nvSpPr>
        <p:spPr/>
        <p:txBody>
          <a:bodyPr/>
          <a:lstStyle/>
          <a:p>
            <a:r>
              <a:rPr lang="en-US" dirty="0"/>
              <a:t>STEP 4: DEVELOP ALTERNATIVES</a:t>
            </a:r>
          </a:p>
          <a:p>
            <a:endParaRPr lang="en-US" dirty="0"/>
          </a:p>
          <a:p>
            <a:pPr>
              <a:buFont typeface="Wingdings" panose="05000000000000000000" pitchFamily="2" charset="2"/>
              <a:buChar char="§"/>
            </a:pPr>
            <a:r>
              <a:rPr lang="en-US" dirty="0"/>
              <a:t> Identify and assess response options</a:t>
            </a:r>
          </a:p>
          <a:p>
            <a:pPr lvl="1">
              <a:buFont typeface="Wingdings" panose="05000000000000000000" pitchFamily="2" charset="2"/>
              <a:buChar char="§"/>
            </a:pPr>
            <a:r>
              <a:rPr lang="en-US" dirty="0"/>
              <a:t> Accept, transfer, share, avoid, or mitigate</a:t>
            </a:r>
          </a:p>
          <a:p>
            <a:pPr marL="128016" lvl="1" indent="0">
              <a:buNone/>
            </a:pPr>
            <a:endParaRPr lang="en-US" dirty="0"/>
          </a:p>
          <a:p>
            <a:pPr lvl="1">
              <a:buFont typeface="Wingdings" panose="05000000000000000000" pitchFamily="2" charset="2"/>
              <a:buChar char="§"/>
            </a:pPr>
            <a:r>
              <a:rPr lang="en-US" dirty="0"/>
              <a:t>Evaluate costs of addressing risks, and values of benefits</a:t>
            </a:r>
          </a:p>
          <a:p>
            <a:pPr lvl="1">
              <a:buFont typeface="Wingdings" panose="05000000000000000000" pitchFamily="2" charset="2"/>
              <a:buChar char="§"/>
            </a:pPr>
            <a:endParaRPr lang="en-US" dirty="0"/>
          </a:p>
          <a:p>
            <a:pPr lvl="1">
              <a:buFont typeface="Wingdings" panose="05000000000000000000" pitchFamily="2" charset="2"/>
              <a:buChar char="§"/>
            </a:pPr>
            <a:r>
              <a:rPr lang="en-US" dirty="0"/>
              <a:t>Consider control options that respond to risk</a:t>
            </a:r>
          </a:p>
        </p:txBody>
      </p:sp>
      <p:pic>
        <p:nvPicPr>
          <p:cNvPr id="5" name="Picture 4"/>
          <p:cNvPicPr>
            <a:picLocks noChangeAspect="1"/>
          </p:cNvPicPr>
          <p:nvPr/>
        </p:nvPicPr>
        <p:blipFill>
          <a:blip r:embed="rId3"/>
          <a:stretch>
            <a:fillRect/>
          </a:stretch>
        </p:blipFill>
        <p:spPr>
          <a:xfrm>
            <a:off x="9782678" y="27752"/>
            <a:ext cx="2343670" cy="2157664"/>
          </a:xfrm>
          <a:prstGeom prst="rect">
            <a:avLst/>
          </a:prstGeom>
        </p:spPr>
      </p:pic>
    </p:spTree>
    <p:extLst>
      <p:ext uri="{BB962C8B-B14F-4D97-AF65-F5344CB8AC3E}">
        <p14:creationId xmlns:p14="http://schemas.microsoft.com/office/powerpoint/2010/main" val="207757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response</a:t>
            </a:r>
          </a:p>
        </p:txBody>
      </p:sp>
      <p:sp>
        <p:nvSpPr>
          <p:cNvPr id="3" name="Content Placeholder 2"/>
          <p:cNvSpPr>
            <a:spLocks noGrp="1"/>
          </p:cNvSpPr>
          <p:nvPr>
            <p:ph idx="1"/>
          </p:nvPr>
        </p:nvSpPr>
        <p:spPr/>
        <p:txBody>
          <a:bodyPr/>
          <a:lstStyle/>
          <a:p>
            <a:r>
              <a:rPr lang="en-US" dirty="0"/>
              <a:t>STEP 5: RESPOND TO RISKS</a:t>
            </a:r>
          </a:p>
          <a:p>
            <a:endParaRPr lang="en-US" dirty="0"/>
          </a:p>
          <a:p>
            <a:pPr>
              <a:buFont typeface="Wingdings" panose="05000000000000000000" pitchFamily="2" charset="2"/>
              <a:buChar char="§"/>
            </a:pPr>
            <a:r>
              <a:rPr lang="en-US" dirty="0"/>
              <a:t> Determine how to allocate resources to address</a:t>
            </a:r>
          </a:p>
          <a:p>
            <a:pPr>
              <a:buFont typeface="Wingdings" panose="05000000000000000000" pitchFamily="2" charset="2"/>
              <a:buChar char="§"/>
            </a:pPr>
            <a:r>
              <a:rPr lang="en-US" dirty="0"/>
              <a:t> Document milestones for carrying out management process</a:t>
            </a:r>
          </a:p>
          <a:p>
            <a:pPr>
              <a:buFont typeface="Wingdings" panose="05000000000000000000" pitchFamily="2" charset="2"/>
              <a:buChar char="§"/>
            </a:pPr>
            <a:r>
              <a:rPr lang="en-US" dirty="0"/>
              <a:t> Implement monitoring over the management process</a:t>
            </a:r>
          </a:p>
          <a:p>
            <a:pPr>
              <a:buFont typeface="Arial" panose="020B0604020202020204" pitchFamily="34" charset="0"/>
              <a:buChar char="•"/>
            </a:pPr>
            <a:r>
              <a:rPr lang="en-US" dirty="0"/>
              <a:t> 	Evaluate process for effectiveness and timeliness</a:t>
            </a:r>
          </a:p>
          <a:p>
            <a:pPr>
              <a:buFont typeface="Wingdings" panose="05000000000000000000" pitchFamily="2" charset="2"/>
              <a:buChar char="§"/>
            </a:pPr>
            <a:r>
              <a:rPr lang="en-US" dirty="0"/>
              <a:t> Prepare and execute the selected response</a:t>
            </a:r>
          </a:p>
        </p:txBody>
      </p:sp>
      <p:pic>
        <p:nvPicPr>
          <p:cNvPr id="4" name="Picture 3"/>
          <p:cNvPicPr>
            <a:picLocks noChangeAspect="1"/>
          </p:cNvPicPr>
          <p:nvPr/>
        </p:nvPicPr>
        <p:blipFill>
          <a:blip r:embed="rId3"/>
          <a:stretch>
            <a:fillRect/>
          </a:stretch>
        </p:blipFill>
        <p:spPr>
          <a:xfrm>
            <a:off x="9645014" y="128336"/>
            <a:ext cx="2343670" cy="2157664"/>
          </a:xfrm>
          <a:prstGeom prst="rect">
            <a:avLst/>
          </a:prstGeom>
        </p:spPr>
      </p:pic>
    </p:spTree>
    <p:extLst>
      <p:ext uri="{BB962C8B-B14F-4D97-AF65-F5344CB8AC3E}">
        <p14:creationId xmlns:p14="http://schemas.microsoft.com/office/powerpoint/2010/main" val="318317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908602"/>
          </a:xfrm>
        </p:spPr>
        <p:txBody>
          <a:bodyPr/>
          <a:lstStyle/>
          <a:p>
            <a:r>
              <a:rPr lang="en-US" dirty="0"/>
              <a:t>Control activities         Info &amp; 								   Communication</a:t>
            </a:r>
          </a:p>
        </p:txBody>
      </p:sp>
      <p:sp>
        <p:nvSpPr>
          <p:cNvPr id="3" name="Content Placeholder 2"/>
          <p:cNvSpPr>
            <a:spLocks noGrp="1"/>
          </p:cNvSpPr>
          <p:nvPr>
            <p:ph sz="half" idx="1"/>
          </p:nvPr>
        </p:nvSpPr>
        <p:spPr>
          <a:xfrm>
            <a:off x="1024127" y="2285999"/>
            <a:ext cx="4754880" cy="4422531"/>
          </a:xfrm>
        </p:spPr>
        <p:txBody>
          <a:bodyPr>
            <a:normAutofit/>
          </a:bodyPr>
          <a:lstStyle/>
          <a:p>
            <a:r>
              <a:rPr lang="en-US" dirty="0"/>
              <a:t>STEP 4: DEVELOP ALTERNATIVES (</a:t>
            </a:r>
            <a:r>
              <a:rPr lang="en-US" dirty="0" err="1"/>
              <a:t>con’t</a:t>
            </a:r>
            <a:r>
              <a:rPr lang="en-US" dirty="0"/>
              <a:t>.)</a:t>
            </a:r>
          </a:p>
          <a:p>
            <a:endParaRPr lang="en-US" dirty="0"/>
          </a:p>
          <a:p>
            <a:pPr marL="91440" lvl="1" indent="-91440">
              <a:spcBef>
                <a:spcPts val="1200"/>
              </a:spcBef>
              <a:spcAft>
                <a:spcPts val="200"/>
              </a:spcAft>
              <a:buSzPct val="100000"/>
              <a:buFont typeface="Wingdings" panose="05000000000000000000" pitchFamily="2" charset="2"/>
              <a:buChar char="§"/>
            </a:pPr>
            <a:r>
              <a:rPr lang="en-US" dirty="0"/>
              <a:t> Consider control options that respond to risk</a:t>
            </a:r>
          </a:p>
          <a:p>
            <a:pPr marL="420624" lvl="3" indent="-91440">
              <a:spcBef>
                <a:spcPts val="1200"/>
              </a:spcBef>
              <a:spcAft>
                <a:spcPts val="200"/>
              </a:spcAft>
              <a:buSzPct val="100000"/>
              <a:buFont typeface="Wingdings" panose="05000000000000000000" pitchFamily="2" charset="2"/>
              <a:buChar char="§"/>
            </a:pPr>
            <a:r>
              <a:rPr lang="en-US" dirty="0"/>
              <a:t> Controls are part of a full analysis of appropriate response to risks</a:t>
            </a:r>
          </a:p>
          <a:p>
            <a:pPr marL="91440" lvl="1" indent="-91440">
              <a:spcBef>
                <a:spcPts val="1200"/>
              </a:spcBef>
              <a:spcAft>
                <a:spcPts val="200"/>
              </a:spcAft>
              <a:buSzPct val="100000"/>
              <a:buFont typeface="Wingdings" panose="05000000000000000000" pitchFamily="2" charset="2"/>
              <a:buChar char="§"/>
            </a:pPr>
            <a:r>
              <a:rPr lang="en-US" dirty="0"/>
              <a:t> Design for control options: preventative, corrective, directive or detective</a:t>
            </a:r>
          </a:p>
          <a:p>
            <a:pPr marL="0" lvl="1" indent="0">
              <a:spcBef>
                <a:spcPts val="1200"/>
              </a:spcBef>
              <a:spcAft>
                <a:spcPts val="200"/>
              </a:spcAft>
              <a:buSzPct val="100000"/>
              <a:buNone/>
            </a:pPr>
            <a:endParaRPr lang="en-US" dirty="0"/>
          </a:p>
          <a:p>
            <a:pPr marL="91440" lvl="1" indent="-91440">
              <a:spcBef>
                <a:spcPts val="1200"/>
              </a:spcBef>
              <a:spcAft>
                <a:spcPts val="200"/>
              </a:spcAft>
              <a:buSzPct val="100000"/>
              <a:buFont typeface="Wingdings" panose="05000000000000000000" pitchFamily="2" charset="2"/>
              <a:buChar char="§"/>
            </a:pPr>
            <a:r>
              <a:rPr lang="en-US" dirty="0"/>
              <a:t>OMB A-123 requires:</a:t>
            </a:r>
          </a:p>
          <a:p>
            <a:pPr marL="274320" lvl="2" indent="-91440">
              <a:spcBef>
                <a:spcPts val="1200"/>
              </a:spcBef>
              <a:spcAft>
                <a:spcPts val="200"/>
              </a:spcAft>
              <a:buSzPct val="100000"/>
              <a:buFont typeface="Wingdings" panose="05000000000000000000" pitchFamily="2" charset="2"/>
              <a:buChar char="§"/>
            </a:pPr>
            <a:r>
              <a:rPr lang="en-US" dirty="0"/>
              <a:t>Management responsibility for the development and maintenance of effective internal controls</a:t>
            </a:r>
          </a:p>
          <a:p>
            <a:pPr marL="274320" lvl="2" indent="-91440">
              <a:spcBef>
                <a:spcPts val="1200"/>
              </a:spcBef>
              <a:spcAft>
                <a:spcPts val="200"/>
              </a:spcAft>
              <a:buSzPct val="100000"/>
              <a:buFont typeface="Wingdings" panose="05000000000000000000" pitchFamily="2" charset="2"/>
              <a:buChar char="§"/>
            </a:pPr>
            <a:r>
              <a:rPr lang="en-US" dirty="0"/>
              <a:t>Management evaluation of internal control effectiveness</a:t>
            </a:r>
          </a:p>
          <a:p>
            <a:pPr marL="329184" lvl="3" indent="0">
              <a:spcBef>
                <a:spcPts val="1200"/>
              </a:spcBef>
              <a:spcAft>
                <a:spcPts val="200"/>
              </a:spcAft>
              <a:buSzPct val="100000"/>
              <a:buNone/>
            </a:pPr>
            <a:endParaRPr lang="en-US" dirty="0"/>
          </a:p>
          <a:p>
            <a:pPr marL="0" indent="0">
              <a:buNone/>
            </a:pPr>
            <a:endParaRPr lang="en-US" dirty="0"/>
          </a:p>
          <a:p>
            <a:endParaRPr lang="en-US" dirty="0"/>
          </a:p>
        </p:txBody>
      </p:sp>
      <p:sp>
        <p:nvSpPr>
          <p:cNvPr id="4" name="Content Placeholder 3"/>
          <p:cNvSpPr>
            <a:spLocks noGrp="1"/>
          </p:cNvSpPr>
          <p:nvPr>
            <p:ph sz="half" idx="2"/>
          </p:nvPr>
        </p:nvSpPr>
        <p:spPr/>
        <p:txBody>
          <a:bodyPr>
            <a:normAutofit/>
          </a:bodyPr>
          <a:lstStyle/>
          <a:p>
            <a:r>
              <a:rPr lang="en-US" dirty="0"/>
              <a:t>Processes in place should have provisions for alerting appropriate levels of management to:</a:t>
            </a:r>
          </a:p>
          <a:p>
            <a:pPr lvl="1"/>
            <a:r>
              <a:rPr lang="en-US" dirty="0"/>
              <a:t> New or emerging risks</a:t>
            </a:r>
          </a:p>
          <a:p>
            <a:pPr lvl="1"/>
            <a:r>
              <a:rPr lang="en-US" dirty="0"/>
              <a:t> Changes in identified risks</a:t>
            </a:r>
          </a:p>
          <a:p>
            <a:pPr lvl="1"/>
            <a:r>
              <a:rPr lang="en-US" dirty="0"/>
              <a:t> Updates to risk environments or perceptions of threat/opportunity</a:t>
            </a:r>
          </a:p>
          <a:p>
            <a:pPr lvl="1"/>
            <a:r>
              <a:rPr lang="en-US" dirty="0"/>
              <a:t> Responses to risks not in like with established risk appetite or tolerances</a:t>
            </a:r>
          </a:p>
          <a:p>
            <a:pPr lvl="1"/>
            <a:endParaRPr lang="en-US" dirty="0"/>
          </a:p>
        </p:txBody>
      </p:sp>
      <p:pic>
        <p:nvPicPr>
          <p:cNvPr id="5" name="Picture 4"/>
          <p:cNvPicPr>
            <a:picLocks noChangeAspect="1"/>
          </p:cNvPicPr>
          <p:nvPr/>
        </p:nvPicPr>
        <p:blipFill>
          <a:blip r:embed="rId3"/>
          <a:stretch>
            <a:fillRect/>
          </a:stretch>
        </p:blipFill>
        <p:spPr>
          <a:xfrm>
            <a:off x="9848330" y="27752"/>
            <a:ext cx="2343670" cy="2157664"/>
          </a:xfrm>
          <a:prstGeom prst="rect">
            <a:avLst/>
          </a:prstGeom>
        </p:spPr>
      </p:pic>
    </p:spTree>
    <p:extLst>
      <p:ext uri="{BB962C8B-B14F-4D97-AF65-F5344CB8AC3E}">
        <p14:creationId xmlns:p14="http://schemas.microsoft.com/office/powerpoint/2010/main" val="736134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a:t>
            </a:r>
          </a:p>
        </p:txBody>
      </p:sp>
      <p:sp>
        <p:nvSpPr>
          <p:cNvPr id="3" name="Content Placeholder 2"/>
          <p:cNvSpPr>
            <a:spLocks noGrp="1"/>
          </p:cNvSpPr>
          <p:nvPr>
            <p:ph idx="1"/>
          </p:nvPr>
        </p:nvSpPr>
        <p:spPr/>
        <p:txBody>
          <a:bodyPr/>
          <a:lstStyle/>
          <a:p>
            <a:r>
              <a:rPr lang="en-US" dirty="0"/>
              <a:t>STEP 6: MONITOR AND REVIEW</a:t>
            </a:r>
          </a:p>
          <a:p>
            <a:endParaRPr lang="en-US" dirty="0"/>
          </a:p>
          <a:p>
            <a:pPr>
              <a:buFont typeface="Wingdings" panose="05000000000000000000" pitchFamily="2" charset="2"/>
              <a:buChar char="§"/>
            </a:pPr>
            <a:r>
              <a:rPr lang="en-US" dirty="0"/>
              <a:t> Evaluate performance of selected risk responses</a:t>
            </a:r>
          </a:p>
          <a:p>
            <a:pPr>
              <a:buFont typeface="Wingdings" panose="05000000000000000000" pitchFamily="2" charset="2"/>
              <a:buChar char="§"/>
            </a:pPr>
            <a:r>
              <a:rPr lang="en-US" dirty="0"/>
              <a:t> Determine if selected option is achieving desired result</a:t>
            </a:r>
          </a:p>
          <a:p>
            <a:pPr>
              <a:buFont typeface="Wingdings" panose="05000000000000000000" pitchFamily="2" charset="2"/>
              <a:buChar char="§"/>
            </a:pPr>
            <a:r>
              <a:rPr lang="en-US" dirty="0"/>
              <a:t> Develop continuous routine for ongoing assessment</a:t>
            </a:r>
          </a:p>
          <a:p>
            <a:pPr>
              <a:buFont typeface="Wingdings" panose="05000000000000000000" pitchFamily="2" charset="2"/>
              <a:buChar char="§"/>
            </a:pPr>
            <a:r>
              <a:rPr lang="en-US" dirty="0"/>
              <a:t> 	Must be a constant process to watch for leading indicators of future risks, as 	well as changing risks in those already identified </a:t>
            </a:r>
          </a:p>
        </p:txBody>
      </p:sp>
      <p:pic>
        <p:nvPicPr>
          <p:cNvPr id="5" name="Picture 4"/>
          <p:cNvPicPr>
            <a:picLocks noChangeAspect="1"/>
          </p:cNvPicPr>
          <p:nvPr/>
        </p:nvPicPr>
        <p:blipFill>
          <a:blip r:embed="rId3"/>
          <a:stretch>
            <a:fillRect/>
          </a:stretch>
        </p:blipFill>
        <p:spPr>
          <a:xfrm>
            <a:off x="9682075" y="128336"/>
            <a:ext cx="2343670" cy="2157664"/>
          </a:xfrm>
          <a:prstGeom prst="rect">
            <a:avLst/>
          </a:prstGeom>
        </p:spPr>
      </p:pic>
    </p:spTree>
    <p:extLst>
      <p:ext uri="{BB962C8B-B14F-4D97-AF65-F5344CB8AC3E}">
        <p14:creationId xmlns:p14="http://schemas.microsoft.com/office/powerpoint/2010/main" val="1437712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appetite &amp; Tolerance</a:t>
            </a:r>
          </a:p>
        </p:txBody>
      </p:sp>
      <p:sp>
        <p:nvSpPr>
          <p:cNvPr id="3" name="Content Placeholder 2"/>
          <p:cNvSpPr>
            <a:spLocks noGrp="1"/>
          </p:cNvSpPr>
          <p:nvPr>
            <p:ph idx="1"/>
          </p:nvPr>
        </p:nvSpPr>
        <p:spPr/>
        <p:txBody>
          <a:bodyPr>
            <a:normAutofit lnSpcReduction="10000"/>
          </a:bodyPr>
          <a:lstStyle/>
          <a:p>
            <a:r>
              <a:rPr lang="en-US" dirty="0"/>
              <a:t>Risk Appetite – Amount of risk that is willing to be accepted in pursuit of mission/vision</a:t>
            </a:r>
          </a:p>
          <a:p>
            <a:pPr lvl="1"/>
            <a:r>
              <a:rPr lang="en-US" dirty="0"/>
              <a:t>Established at most senior levels of leadership</a:t>
            </a:r>
          </a:p>
          <a:p>
            <a:pPr lvl="1"/>
            <a:r>
              <a:rPr lang="en-US" dirty="0"/>
              <a:t>Guidepost for setting strategy and selection of objectives</a:t>
            </a:r>
          </a:p>
          <a:p>
            <a:pPr marL="128016" lvl="1" indent="0">
              <a:buNone/>
            </a:pPr>
            <a:endParaRPr lang="en-US" dirty="0"/>
          </a:p>
          <a:p>
            <a:r>
              <a:rPr lang="en-US" dirty="0"/>
              <a:t>Risk Tolerance – Acceptable level of variance in performance relative to the achievement of objectives</a:t>
            </a:r>
          </a:p>
          <a:p>
            <a:pPr lvl="1"/>
            <a:r>
              <a:rPr lang="en-US" dirty="0"/>
              <a:t>Established at the program, objective, or component level</a:t>
            </a:r>
          </a:p>
          <a:p>
            <a:pPr lvl="1"/>
            <a:r>
              <a:rPr lang="en-US" dirty="0"/>
              <a:t>Consideration given to relative importance of objectives</a:t>
            </a:r>
          </a:p>
          <a:p>
            <a:pPr marL="128016" lvl="1" indent="0">
              <a:buNone/>
            </a:pPr>
            <a:endParaRPr lang="en-US" dirty="0"/>
          </a:p>
          <a:p>
            <a:pPr marL="128016" lvl="1" indent="0" algn="ctr">
              <a:buNone/>
            </a:pPr>
            <a:r>
              <a:rPr lang="en-US" sz="3200" dirty="0">
                <a:solidFill>
                  <a:schemeClr val="accent2">
                    <a:lumMod val="75000"/>
                  </a:schemeClr>
                </a:solidFill>
              </a:rPr>
              <a:t>Portfolio View – Having insight into ALL areas of organizational risk exposure</a:t>
            </a:r>
          </a:p>
          <a:p>
            <a:endParaRPr lang="en-US" dirty="0"/>
          </a:p>
          <a:p>
            <a:endParaRPr lang="en-US" dirty="0"/>
          </a:p>
        </p:txBody>
      </p:sp>
      <p:pic>
        <p:nvPicPr>
          <p:cNvPr id="4" name="Picture 3"/>
          <p:cNvPicPr>
            <a:picLocks noChangeAspect="1"/>
          </p:cNvPicPr>
          <p:nvPr/>
        </p:nvPicPr>
        <p:blipFill>
          <a:blip r:embed="rId3"/>
          <a:stretch>
            <a:fillRect/>
          </a:stretch>
        </p:blipFill>
        <p:spPr>
          <a:xfrm>
            <a:off x="9366700" y="287915"/>
            <a:ext cx="2034984" cy="1709738"/>
          </a:xfrm>
          <a:prstGeom prst="rect">
            <a:avLst/>
          </a:prstGeom>
        </p:spPr>
      </p:pic>
    </p:spTree>
    <p:extLst>
      <p:ext uri="{BB962C8B-B14F-4D97-AF65-F5344CB8AC3E}">
        <p14:creationId xmlns:p14="http://schemas.microsoft.com/office/powerpoint/2010/main" val="975925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0172" y="1139225"/>
            <a:ext cx="9473039" cy="5060239"/>
          </a:xfrm>
          <a:prstGeom prst="rect">
            <a:avLst/>
          </a:prstGeom>
        </p:spPr>
      </p:pic>
      <p:sp>
        <p:nvSpPr>
          <p:cNvPr id="3" name="TextBox 2">
            <a:extLst>
              <a:ext uri="{FF2B5EF4-FFF2-40B4-BE49-F238E27FC236}">
                <a16:creationId xmlns:a16="http://schemas.microsoft.com/office/drawing/2014/main" id="{6500488D-0EC1-449F-A33E-7E3DCFC48980}"/>
              </a:ext>
            </a:extLst>
          </p:cNvPr>
          <p:cNvSpPr txBox="1"/>
          <p:nvPr/>
        </p:nvSpPr>
        <p:spPr>
          <a:xfrm>
            <a:off x="327171" y="83890"/>
            <a:ext cx="11190913" cy="923330"/>
          </a:xfrm>
          <a:prstGeom prst="rect">
            <a:avLst/>
          </a:prstGeom>
          <a:noFill/>
        </p:spPr>
        <p:txBody>
          <a:bodyPr wrap="square" rtlCol="0">
            <a:spAutoFit/>
          </a:bodyPr>
          <a:lstStyle/>
          <a:p>
            <a:r>
              <a:rPr lang="en-US" i="1" dirty="0">
                <a:solidFill>
                  <a:schemeClr val="accent6">
                    <a:lumMod val="50000"/>
                  </a:schemeClr>
                </a:solidFill>
              </a:rPr>
              <a:t>NOTE: A-123 recognizes the importance of the concepts of risk appetite and tolerance within an ERM framework, but does not actually require agencies to develop a risk appetite statement.</a:t>
            </a:r>
          </a:p>
          <a:p>
            <a:endParaRPr lang="en-US" dirty="0"/>
          </a:p>
        </p:txBody>
      </p:sp>
    </p:spTree>
    <p:extLst>
      <p:ext uri="{BB962C8B-B14F-4D97-AF65-F5344CB8AC3E}">
        <p14:creationId xmlns:p14="http://schemas.microsoft.com/office/powerpoint/2010/main" val="1759371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a:t>
            </a:r>
            <a:br>
              <a:rPr lang="en-US" dirty="0"/>
            </a:br>
            <a:r>
              <a:rPr lang="en-US" dirty="0"/>
              <a:t>within framework</a:t>
            </a:r>
          </a:p>
        </p:txBody>
      </p:sp>
      <p:sp>
        <p:nvSpPr>
          <p:cNvPr id="3" name="Content Placeholder 2"/>
          <p:cNvSpPr>
            <a:spLocks noGrp="1"/>
          </p:cNvSpPr>
          <p:nvPr>
            <p:ph idx="1"/>
          </p:nvPr>
        </p:nvSpPr>
        <p:spPr>
          <a:xfrm>
            <a:off x="1024128" y="2285999"/>
            <a:ext cx="9720073" cy="4264429"/>
          </a:xfrm>
        </p:spPr>
        <p:txBody>
          <a:bodyPr>
            <a:normAutofit fontScale="92500" lnSpcReduction="20000"/>
          </a:bodyPr>
          <a:lstStyle/>
          <a:p>
            <a:r>
              <a:rPr lang="en-US" i="1" u="sng" dirty="0"/>
              <a:t>Board of Directors &amp; CEO/Director</a:t>
            </a:r>
            <a:r>
              <a:rPr lang="en-US" i="1" dirty="0"/>
              <a:t> </a:t>
            </a:r>
            <a:r>
              <a:rPr lang="en-US" dirty="0"/>
              <a:t>- Charged with ultimate accountability for all risks. Practices must be discussed periodically and related policies must be reviewed and approved.</a:t>
            </a:r>
          </a:p>
          <a:p>
            <a:r>
              <a:rPr lang="en-US" i="1" u="sng" dirty="0"/>
              <a:t>Senior management</a:t>
            </a:r>
            <a:r>
              <a:rPr lang="en-US" i="1" dirty="0"/>
              <a:t> </a:t>
            </a:r>
            <a:r>
              <a:rPr lang="en-US" dirty="0"/>
              <a:t>- Should design, implement, and maintain effective framework. Develop policies and procedures, establish and monitor the risk appetite, and report regularly to the board of directors. Promote a risk-aware culture.</a:t>
            </a:r>
          </a:p>
          <a:p>
            <a:r>
              <a:rPr lang="en-US" i="1" u="sng" dirty="0"/>
              <a:t>Middle management and Business units</a:t>
            </a:r>
            <a:r>
              <a:rPr lang="en-US" i="1" dirty="0"/>
              <a:t> </a:t>
            </a:r>
            <a:r>
              <a:rPr lang="en-US" dirty="0"/>
              <a:t>- Must identify, assess, measure, monitor, control, and report risks to senior management. Manage relevant risks within the framework established and ensure compliance with policies and procedures.</a:t>
            </a:r>
          </a:p>
          <a:p>
            <a:r>
              <a:rPr lang="en-US" i="1" u="sng" dirty="0"/>
              <a:t>Support functions (i.e. Legal, HR, IT, </a:t>
            </a:r>
            <a:r>
              <a:rPr lang="en-US" i="1" u="sng" dirty="0" err="1"/>
              <a:t>etc</a:t>
            </a:r>
            <a:r>
              <a:rPr lang="en-US" i="1" u="sng" dirty="0"/>
              <a:t>)</a:t>
            </a:r>
            <a:r>
              <a:rPr lang="en-US" u="sng" dirty="0"/>
              <a:t> </a:t>
            </a:r>
            <a:r>
              <a:rPr lang="en-US" dirty="0"/>
              <a:t>- Provide support to business units in developing and enforcing policies and procedures.</a:t>
            </a:r>
          </a:p>
          <a:p>
            <a:r>
              <a:rPr lang="en-US" i="1" u="sng" dirty="0"/>
              <a:t>Internal Audit &amp; Compliance</a:t>
            </a:r>
            <a:r>
              <a:rPr lang="en-US" dirty="0"/>
              <a:t> - Monitor and provide independent assurance of the effectiveness of the framework.</a:t>
            </a:r>
          </a:p>
          <a:p>
            <a:r>
              <a:rPr lang="en-US" i="1" u="sng" dirty="0"/>
              <a:t>Risk management</a:t>
            </a:r>
            <a:r>
              <a:rPr lang="en-US" dirty="0"/>
              <a:t> - Coordinate the establishment of the framework and provide risk management expertise.</a:t>
            </a:r>
          </a:p>
          <a:p>
            <a:endParaRPr lang="en-US" dirty="0"/>
          </a:p>
        </p:txBody>
      </p:sp>
      <p:pic>
        <p:nvPicPr>
          <p:cNvPr id="4" name="Picture 3"/>
          <p:cNvPicPr>
            <a:picLocks noChangeAspect="1"/>
          </p:cNvPicPr>
          <p:nvPr/>
        </p:nvPicPr>
        <p:blipFill>
          <a:blip r:embed="rId3"/>
          <a:stretch>
            <a:fillRect/>
          </a:stretch>
        </p:blipFill>
        <p:spPr>
          <a:xfrm>
            <a:off x="8033124" y="189946"/>
            <a:ext cx="3480003" cy="1995469"/>
          </a:xfrm>
          <a:prstGeom prst="rect">
            <a:avLst/>
          </a:prstGeom>
        </p:spPr>
      </p:pic>
    </p:spTree>
    <p:extLst>
      <p:ext uri="{BB962C8B-B14F-4D97-AF65-F5344CB8AC3E}">
        <p14:creationId xmlns:p14="http://schemas.microsoft.com/office/powerpoint/2010/main" val="18898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15939"/>
            <a:ext cx="9720072" cy="1499616"/>
          </a:xfrm>
        </p:spPr>
        <p:txBody>
          <a:bodyPr/>
          <a:lstStyle/>
          <a:p>
            <a:r>
              <a:rPr lang="en-US" dirty="0"/>
              <a:t>Risk profiling</a:t>
            </a:r>
          </a:p>
        </p:txBody>
      </p:sp>
      <p:sp>
        <p:nvSpPr>
          <p:cNvPr id="3" name="Content Placeholder 2"/>
          <p:cNvSpPr>
            <a:spLocks noGrp="1"/>
          </p:cNvSpPr>
          <p:nvPr>
            <p:ph idx="1"/>
          </p:nvPr>
        </p:nvSpPr>
        <p:spPr>
          <a:xfrm>
            <a:off x="1024128" y="1715555"/>
            <a:ext cx="9720073" cy="5054521"/>
          </a:xfrm>
        </p:spPr>
        <p:txBody>
          <a:bodyPr>
            <a:normAutofit fontScale="92500" lnSpcReduction="20000"/>
          </a:bodyPr>
          <a:lstStyle/>
          <a:p>
            <a:pPr>
              <a:buFont typeface="Wingdings" panose="05000000000000000000" pitchFamily="2" charset="2"/>
              <a:buChar char="§"/>
            </a:pPr>
            <a:r>
              <a:rPr lang="en-US" sz="2400" dirty="0"/>
              <a:t> Part of new OMB A-123 requirements is for agencies to maintain a risk profile</a:t>
            </a:r>
          </a:p>
          <a:p>
            <a:pPr>
              <a:buFont typeface="Wingdings" panose="05000000000000000000" pitchFamily="2" charset="2"/>
              <a:buChar char="§"/>
            </a:pPr>
            <a:r>
              <a:rPr lang="en-US" sz="2400" dirty="0"/>
              <a:t> An effective profile provides an analysis of the risks that an organization faces toward achieving its strategic objectives, operations, reporting and compliance objectives</a:t>
            </a:r>
          </a:p>
          <a:p>
            <a:pPr>
              <a:buFont typeface="Wingdings" panose="05000000000000000000" pitchFamily="2" charset="2"/>
              <a:buChar char="§"/>
            </a:pPr>
            <a:r>
              <a:rPr lang="en-US" sz="2400" dirty="0"/>
              <a:t> Identifies options for addressing risks arising from mission and mission-support operations</a:t>
            </a:r>
          </a:p>
          <a:p>
            <a:pPr>
              <a:buFont typeface="Wingdings" panose="05000000000000000000" pitchFamily="2" charset="2"/>
              <a:buChar char="§"/>
            </a:pPr>
            <a:r>
              <a:rPr lang="en-US" sz="2400" dirty="0"/>
              <a:t> Differs from a risk register in that it is a prioritized inventory of the most significant risks </a:t>
            </a:r>
          </a:p>
          <a:p>
            <a:pPr marL="0" indent="0">
              <a:buNone/>
            </a:pPr>
            <a:endParaRPr lang="en-US" dirty="0"/>
          </a:p>
          <a:p>
            <a:pPr>
              <a:buFont typeface="Wingdings" panose="05000000000000000000" pitchFamily="2" charset="2"/>
              <a:buChar char="§"/>
            </a:pPr>
            <a:r>
              <a:rPr lang="en-US" dirty="0"/>
              <a:t> </a:t>
            </a:r>
            <a:r>
              <a:rPr lang="en-US" dirty="0">
                <a:solidFill>
                  <a:schemeClr val="accent2">
                    <a:lumMod val="75000"/>
                  </a:schemeClr>
                </a:solidFill>
              </a:rPr>
              <a:t>MUST consider risks from the portfolio perspective AND be approved </a:t>
            </a:r>
          </a:p>
          <a:p>
            <a:pPr>
              <a:buFont typeface="Wingdings" panose="05000000000000000000" pitchFamily="2" charset="2"/>
              <a:buChar char="§"/>
            </a:pPr>
            <a:r>
              <a:rPr lang="en-US" dirty="0">
                <a:solidFill>
                  <a:schemeClr val="accent2">
                    <a:lumMod val="75000"/>
                  </a:schemeClr>
                </a:solidFill>
              </a:rPr>
              <a:t> MUST identify sources of uncertainly, and both positive opportunities and negative threats</a:t>
            </a:r>
          </a:p>
          <a:p>
            <a:pPr marL="0" indent="0" algn="ctr">
              <a:buNone/>
            </a:pPr>
            <a:r>
              <a:rPr lang="en-US" sz="3900" dirty="0">
                <a:solidFill>
                  <a:srgbClr val="00B050"/>
                </a:solidFill>
              </a:rPr>
              <a:t>1</a:t>
            </a:r>
            <a:r>
              <a:rPr lang="en-US" sz="3900" baseline="30000" dirty="0">
                <a:solidFill>
                  <a:srgbClr val="00B050"/>
                </a:solidFill>
              </a:rPr>
              <a:t>st</a:t>
            </a:r>
            <a:r>
              <a:rPr lang="en-US" sz="3900" dirty="0">
                <a:solidFill>
                  <a:srgbClr val="00B050"/>
                </a:solidFill>
              </a:rPr>
              <a:t> Milestone of ERM implementation: Risk Profiles due to OMB in June 2017</a:t>
            </a:r>
          </a:p>
        </p:txBody>
      </p:sp>
    </p:spTree>
    <p:extLst>
      <p:ext uri="{BB962C8B-B14F-4D97-AF65-F5344CB8AC3E}">
        <p14:creationId xmlns:p14="http://schemas.microsoft.com/office/powerpoint/2010/main" val="414036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risk profile</a:t>
            </a:r>
          </a:p>
        </p:txBody>
      </p:sp>
      <p:sp>
        <p:nvSpPr>
          <p:cNvPr id="3" name="Content Placeholder 2"/>
          <p:cNvSpPr>
            <a:spLocks noGrp="1"/>
          </p:cNvSpPr>
          <p:nvPr>
            <p:ph idx="1"/>
          </p:nvPr>
        </p:nvSpPr>
        <p:spPr>
          <a:xfrm>
            <a:off x="944998" y="1811214"/>
            <a:ext cx="5306334" cy="4484077"/>
          </a:xfrm>
        </p:spPr>
        <p:txBody>
          <a:bodyPr>
            <a:normAutofit lnSpcReduction="10000"/>
          </a:bodyPr>
          <a:lstStyle/>
          <a:p>
            <a:r>
              <a:rPr lang="en-US" dirty="0"/>
              <a:t>Agencies have discretion in terms of form and content, but should include the following components:</a:t>
            </a:r>
          </a:p>
          <a:p>
            <a:endParaRPr lang="en-US" dirty="0"/>
          </a:p>
          <a:p>
            <a:r>
              <a:rPr lang="en-US" dirty="0"/>
              <a:t>1. Identification of Objectives</a:t>
            </a:r>
          </a:p>
          <a:p>
            <a:r>
              <a:rPr lang="en-US" dirty="0"/>
              <a:t>2. Identification of Risk</a:t>
            </a:r>
          </a:p>
          <a:p>
            <a:r>
              <a:rPr lang="en-US" dirty="0"/>
              <a:t>3. Inherent Risk Assessment </a:t>
            </a:r>
          </a:p>
          <a:p>
            <a:r>
              <a:rPr lang="en-US" dirty="0"/>
              <a:t>4. Current risk response</a:t>
            </a:r>
          </a:p>
          <a:p>
            <a:r>
              <a:rPr lang="en-US" dirty="0"/>
              <a:t>5. Residual Risk Assessment</a:t>
            </a:r>
          </a:p>
          <a:p>
            <a:r>
              <a:rPr lang="en-US" dirty="0"/>
              <a:t>6. Proposed Risk Response</a:t>
            </a:r>
          </a:p>
          <a:p>
            <a:r>
              <a:rPr lang="en-US" dirty="0"/>
              <a:t>7. Proposed Action Category</a:t>
            </a:r>
          </a:p>
        </p:txBody>
      </p:sp>
      <p:pic>
        <p:nvPicPr>
          <p:cNvPr id="4" name="Picture 3"/>
          <p:cNvPicPr>
            <a:picLocks noChangeAspect="1"/>
          </p:cNvPicPr>
          <p:nvPr/>
        </p:nvPicPr>
        <p:blipFill>
          <a:blip r:embed="rId3"/>
          <a:stretch>
            <a:fillRect/>
          </a:stretch>
        </p:blipFill>
        <p:spPr>
          <a:xfrm>
            <a:off x="6469286" y="1988377"/>
            <a:ext cx="5224462" cy="4129750"/>
          </a:xfrm>
          <a:prstGeom prst="rect">
            <a:avLst/>
          </a:prstGeom>
        </p:spPr>
      </p:pic>
    </p:spTree>
    <p:extLst>
      <p:ext uri="{BB962C8B-B14F-4D97-AF65-F5344CB8AC3E}">
        <p14:creationId xmlns:p14="http://schemas.microsoft.com/office/powerpoint/2010/main" val="2238553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erm</a:t>
            </a:r>
            <a:endParaRPr lang="en-US" dirty="0"/>
          </a:p>
        </p:txBody>
      </p:sp>
      <p:sp>
        <p:nvSpPr>
          <p:cNvPr id="3" name="Content Placeholder 2"/>
          <p:cNvSpPr>
            <a:spLocks noGrp="1"/>
          </p:cNvSpPr>
          <p:nvPr>
            <p:ph idx="1"/>
          </p:nvPr>
        </p:nvSpPr>
        <p:spPr>
          <a:xfrm>
            <a:off x="1024128" y="2084832"/>
            <a:ext cx="9720073" cy="4553360"/>
          </a:xfrm>
        </p:spPr>
        <p:txBody>
          <a:bodyPr>
            <a:normAutofit lnSpcReduction="10000"/>
          </a:bodyPr>
          <a:lstStyle/>
          <a:p>
            <a:pPr>
              <a:buFont typeface="Wingdings" panose="05000000000000000000" pitchFamily="2" charset="2"/>
              <a:buChar char="§"/>
            </a:pPr>
            <a:r>
              <a:rPr lang="en-US" dirty="0"/>
              <a:t> Supports achievement of strategic objectives, operations, reporting</a:t>
            </a:r>
          </a:p>
          <a:p>
            <a:pPr marL="0" indent="0">
              <a:buNone/>
            </a:pPr>
            <a:r>
              <a:rPr lang="en-US" dirty="0"/>
              <a:t>   and compliance objectives</a:t>
            </a:r>
          </a:p>
          <a:p>
            <a:pPr>
              <a:buFont typeface="Wingdings" panose="05000000000000000000" pitchFamily="2" charset="2"/>
              <a:buChar char="§"/>
            </a:pPr>
            <a:r>
              <a:rPr lang="en-US" dirty="0"/>
              <a:t> Enhances institutional decision-making</a:t>
            </a:r>
          </a:p>
          <a:p>
            <a:pPr>
              <a:buFont typeface="Wingdings" panose="05000000000000000000" pitchFamily="2" charset="2"/>
              <a:buChar char="§"/>
            </a:pPr>
            <a:r>
              <a:rPr lang="en-US" dirty="0"/>
              <a:t> Create a ‘risk-aware’ culture across the organization</a:t>
            </a:r>
          </a:p>
          <a:p>
            <a:pPr>
              <a:buFont typeface="Wingdings" panose="05000000000000000000" pitchFamily="2" charset="2"/>
              <a:buChar char="§"/>
            </a:pPr>
            <a:r>
              <a:rPr lang="en-US" dirty="0"/>
              <a:t> Reduces operational surprises and losses</a:t>
            </a:r>
          </a:p>
          <a:p>
            <a:pPr>
              <a:buFont typeface="Wingdings" panose="05000000000000000000" pitchFamily="2" charset="2"/>
              <a:buChar char="§"/>
            </a:pPr>
            <a:r>
              <a:rPr lang="en-US" dirty="0"/>
              <a:t> Prepares an organization to act on acceptable opportunities</a:t>
            </a:r>
          </a:p>
          <a:p>
            <a:pPr>
              <a:buFont typeface="Wingdings" panose="05000000000000000000" pitchFamily="2" charset="2"/>
              <a:buChar char="§"/>
            </a:pPr>
            <a:r>
              <a:rPr lang="en-US" dirty="0"/>
              <a:t> Assures greater business continuity</a:t>
            </a:r>
          </a:p>
          <a:p>
            <a:pPr>
              <a:buFont typeface="Wingdings" panose="05000000000000000000" pitchFamily="2" charset="2"/>
              <a:buChar char="§"/>
            </a:pPr>
            <a:r>
              <a:rPr lang="en-US" dirty="0"/>
              <a:t> Improves resource allocation by aligning risk and resources with strategic objects</a:t>
            </a:r>
          </a:p>
          <a:p>
            <a:pPr marL="0" indent="0" algn="ctr">
              <a:buNone/>
            </a:pPr>
            <a:r>
              <a:rPr lang="en-US" sz="3200" dirty="0">
                <a:solidFill>
                  <a:schemeClr val="accent2">
                    <a:lumMod val="75000"/>
                  </a:schemeClr>
                </a:solidFill>
              </a:rPr>
              <a:t>Links strategies and business through relationships in a continuous causal analysis </a:t>
            </a:r>
          </a:p>
        </p:txBody>
      </p:sp>
      <p:pic>
        <p:nvPicPr>
          <p:cNvPr id="4" name="Picture 3"/>
          <p:cNvPicPr>
            <a:picLocks noChangeAspect="1"/>
          </p:cNvPicPr>
          <p:nvPr/>
        </p:nvPicPr>
        <p:blipFill>
          <a:blip r:embed="rId3"/>
          <a:stretch>
            <a:fillRect/>
          </a:stretch>
        </p:blipFill>
        <p:spPr>
          <a:xfrm>
            <a:off x="8753475" y="322912"/>
            <a:ext cx="2819400" cy="4038600"/>
          </a:xfrm>
          <a:prstGeom prst="rect">
            <a:avLst/>
          </a:prstGeom>
        </p:spPr>
      </p:pic>
    </p:spTree>
    <p:extLst>
      <p:ext uri="{BB962C8B-B14F-4D97-AF65-F5344CB8AC3E}">
        <p14:creationId xmlns:p14="http://schemas.microsoft.com/office/powerpoint/2010/main" val="163261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it?</a:t>
            </a:r>
          </a:p>
        </p:txBody>
      </p:sp>
      <p:sp>
        <p:nvSpPr>
          <p:cNvPr id="3" name="Content Placeholder 2"/>
          <p:cNvSpPr>
            <a:spLocks noGrp="1"/>
          </p:cNvSpPr>
          <p:nvPr>
            <p:ph idx="1"/>
          </p:nvPr>
        </p:nvSpPr>
        <p:spPr>
          <a:xfrm>
            <a:off x="1024128" y="2285999"/>
            <a:ext cx="9720073" cy="4475285"/>
          </a:xfrm>
        </p:spPr>
        <p:txBody>
          <a:bodyPr>
            <a:normAutofit/>
          </a:bodyPr>
          <a:lstStyle/>
          <a:p>
            <a:pPr>
              <a:buFont typeface="Wingdings" panose="05000000000000000000" pitchFamily="2" charset="2"/>
              <a:buChar char="§"/>
            </a:pPr>
            <a:r>
              <a:rPr lang="en-US" dirty="0"/>
              <a:t> </a:t>
            </a:r>
            <a:r>
              <a:rPr lang="en-US" sz="2800" dirty="0"/>
              <a:t>The ERM Buzzword</a:t>
            </a:r>
          </a:p>
          <a:p>
            <a:pPr marL="0" indent="0">
              <a:buNone/>
            </a:pPr>
            <a:endParaRPr lang="en-US" sz="2800" dirty="0"/>
          </a:p>
          <a:p>
            <a:pPr>
              <a:buFont typeface="Wingdings" panose="05000000000000000000" pitchFamily="2" charset="2"/>
              <a:buChar char="§"/>
            </a:pPr>
            <a:r>
              <a:rPr lang="en-US" dirty="0"/>
              <a:t> </a:t>
            </a:r>
            <a:r>
              <a:rPr lang="en-US" sz="3000" dirty="0"/>
              <a:t>OMB A-123 Definition</a:t>
            </a:r>
            <a:r>
              <a:rPr lang="en-US" sz="3600" dirty="0"/>
              <a:t>: </a:t>
            </a:r>
            <a:r>
              <a:rPr lang="en-US" sz="2400" i="1" dirty="0"/>
              <a:t>"ERM is an effective </a:t>
            </a:r>
            <a:r>
              <a:rPr lang="en-US" sz="2400" i="1" dirty="0">
                <a:solidFill>
                  <a:schemeClr val="accent2">
                    <a:lumMod val="60000"/>
                    <a:lumOff val="40000"/>
                  </a:schemeClr>
                </a:solidFill>
              </a:rPr>
              <a:t>Agency-wide approach </a:t>
            </a:r>
            <a:r>
              <a:rPr lang="en-US" sz="2400" i="1" dirty="0"/>
              <a:t>to addressing the full spectrum of the organization’s </a:t>
            </a:r>
            <a:r>
              <a:rPr lang="en-US" sz="2400" i="1" dirty="0">
                <a:solidFill>
                  <a:schemeClr val="accent4">
                    <a:lumMod val="60000"/>
                    <a:lumOff val="40000"/>
                  </a:schemeClr>
                </a:solidFill>
              </a:rPr>
              <a:t>external and internal risks </a:t>
            </a:r>
            <a:r>
              <a:rPr lang="en-US" sz="2400" i="1" dirty="0"/>
              <a:t>by understanding the </a:t>
            </a:r>
            <a:r>
              <a:rPr lang="en-US" sz="2400" i="1" dirty="0">
                <a:solidFill>
                  <a:schemeClr val="accent1">
                    <a:lumMod val="60000"/>
                    <a:lumOff val="40000"/>
                  </a:schemeClr>
                </a:solidFill>
              </a:rPr>
              <a:t>combined impact of risks as an interrelated portfolio</a:t>
            </a:r>
            <a:r>
              <a:rPr lang="en-US" sz="2400" i="1" dirty="0"/>
              <a:t>, rather than addressing risks only within silos." </a:t>
            </a:r>
          </a:p>
          <a:p>
            <a:pPr>
              <a:buFont typeface="Wingdings" panose="05000000000000000000" pitchFamily="2" charset="2"/>
              <a:buChar char="§"/>
            </a:pPr>
            <a:r>
              <a:rPr lang="en-US" sz="3000" dirty="0"/>
              <a:t>IIA Definition</a:t>
            </a:r>
            <a:r>
              <a:rPr lang="en-US" sz="2400" dirty="0"/>
              <a:t>: </a:t>
            </a:r>
            <a:r>
              <a:rPr lang="en-US" sz="2400" i="1" dirty="0"/>
              <a:t>“Enterprise risk management is a </a:t>
            </a:r>
            <a:r>
              <a:rPr lang="en-US" sz="2400" i="1" dirty="0">
                <a:solidFill>
                  <a:schemeClr val="accent3">
                    <a:lumMod val="75000"/>
                  </a:schemeClr>
                </a:solidFill>
              </a:rPr>
              <a:t>structured, consistent, and continuous process</a:t>
            </a:r>
            <a:r>
              <a:rPr lang="en-US" sz="2400" i="1" dirty="0"/>
              <a:t> </a:t>
            </a:r>
            <a:r>
              <a:rPr lang="en-US" sz="2400" i="1" dirty="0">
                <a:solidFill>
                  <a:schemeClr val="accent1">
                    <a:lumMod val="60000"/>
                    <a:lumOff val="40000"/>
                  </a:schemeClr>
                </a:solidFill>
              </a:rPr>
              <a:t>across the whole organization </a:t>
            </a:r>
            <a:r>
              <a:rPr lang="en-US" sz="2400" i="1" dirty="0"/>
              <a:t>for identifying, assessing, deciding on responses to, and reporting on </a:t>
            </a:r>
            <a:r>
              <a:rPr lang="en-US" sz="2400" i="1" dirty="0">
                <a:solidFill>
                  <a:schemeClr val="accent4">
                    <a:lumMod val="60000"/>
                    <a:lumOff val="40000"/>
                  </a:schemeClr>
                </a:solidFill>
              </a:rPr>
              <a:t>opportunities and threats </a:t>
            </a:r>
            <a:r>
              <a:rPr lang="en-US" sz="2400" i="1" dirty="0"/>
              <a:t>that affect the achievement of its objectives.”</a:t>
            </a:r>
          </a:p>
          <a:p>
            <a:pPr marL="0" indent="0">
              <a:buNone/>
            </a:pPr>
            <a:endParaRPr lang="en-US" dirty="0"/>
          </a:p>
        </p:txBody>
      </p:sp>
      <p:pic>
        <p:nvPicPr>
          <p:cNvPr id="4" name="Picture 3"/>
          <p:cNvPicPr>
            <a:picLocks noChangeAspect="1"/>
          </p:cNvPicPr>
          <p:nvPr/>
        </p:nvPicPr>
        <p:blipFill>
          <a:blip r:embed="rId3"/>
          <a:stretch>
            <a:fillRect/>
          </a:stretch>
        </p:blipFill>
        <p:spPr>
          <a:xfrm>
            <a:off x="5572125" y="211021"/>
            <a:ext cx="5740024" cy="2565430"/>
          </a:xfrm>
          <a:prstGeom prst="rect">
            <a:avLst/>
          </a:prstGeom>
        </p:spPr>
      </p:pic>
    </p:spTree>
    <p:extLst>
      <p:ext uri="{BB962C8B-B14F-4D97-AF65-F5344CB8AC3E}">
        <p14:creationId xmlns:p14="http://schemas.microsoft.com/office/powerpoint/2010/main" val="3953213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FACTORS for a mature framework</a:t>
            </a:r>
          </a:p>
        </p:txBody>
      </p:sp>
      <p:sp>
        <p:nvSpPr>
          <p:cNvPr id="3" name="Content Placeholder 2"/>
          <p:cNvSpPr>
            <a:spLocks noGrp="1"/>
          </p:cNvSpPr>
          <p:nvPr>
            <p:ph idx="1"/>
          </p:nvPr>
        </p:nvSpPr>
        <p:spPr/>
        <p:txBody>
          <a:bodyPr>
            <a:normAutofit/>
          </a:bodyPr>
          <a:lstStyle/>
          <a:p>
            <a:pPr lvl="0"/>
            <a:r>
              <a:rPr lang="en-US" b="1" dirty="0"/>
              <a:t>Strategy</a:t>
            </a:r>
            <a:r>
              <a:rPr lang="en-US" dirty="0"/>
              <a:t>: ERM is built into, and applied, across the organization</a:t>
            </a:r>
          </a:p>
          <a:p>
            <a:pPr lvl="1"/>
            <a:r>
              <a:rPr lang="en-US" dirty="0"/>
              <a:t>Aligned with strategic objectives and risk appetite</a:t>
            </a:r>
          </a:p>
          <a:p>
            <a:pPr lvl="1"/>
            <a:r>
              <a:rPr lang="en-US" dirty="0"/>
              <a:t>Engages employees at every level</a:t>
            </a:r>
          </a:p>
          <a:p>
            <a:pPr lvl="0"/>
            <a:endParaRPr lang="en-US" dirty="0"/>
          </a:p>
          <a:p>
            <a:pPr lvl="0"/>
            <a:endParaRPr lang="en-US" b="1" dirty="0"/>
          </a:p>
          <a:p>
            <a:pPr lvl="0"/>
            <a:endParaRPr lang="en-US" b="1" dirty="0"/>
          </a:p>
          <a:p>
            <a:pPr marL="0" lvl="0" indent="0">
              <a:buNone/>
            </a:pPr>
            <a:r>
              <a:rPr lang="en-US" b="1" dirty="0"/>
              <a:t>Environment</a:t>
            </a:r>
            <a:r>
              <a:rPr lang="en-US" dirty="0"/>
              <a:t>: Culture supports success of framework</a:t>
            </a:r>
          </a:p>
          <a:p>
            <a:pPr lvl="1"/>
            <a:r>
              <a:rPr lang="en-US" dirty="0"/>
              <a:t>Training and communication is provided to personnel and risk owners</a:t>
            </a:r>
          </a:p>
          <a:p>
            <a:pPr lvl="1"/>
            <a:r>
              <a:rPr lang="en-US" dirty="0"/>
              <a:t>Roles and responsibilities are configured to promote efficient and effective risk-informed culture</a:t>
            </a:r>
          </a:p>
          <a:p>
            <a:pPr lvl="1"/>
            <a:r>
              <a:rPr lang="en-US" dirty="0"/>
              <a:t>Assurance and communications are provided to management and the Board of Directors</a:t>
            </a:r>
          </a:p>
          <a:p>
            <a:endParaRPr lang="en-US" dirty="0"/>
          </a:p>
        </p:txBody>
      </p:sp>
      <p:pic>
        <p:nvPicPr>
          <p:cNvPr id="5" name="Picture 4"/>
          <p:cNvPicPr>
            <a:picLocks noChangeAspect="1"/>
          </p:cNvPicPr>
          <p:nvPr/>
        </p:nvPicPr>
        <p:blipFill>
          <a:blip r:embed="rId3"/>
          <a:stretch>
            <a:fillRect/>
          </a:stretch>
        </p:blipFill>
        <p:spPr>
          <a:xfrm>
            <a:off x="8715634" y="1796501"/>
            <a:ext cx="2790825" cy="3381375"/>
          </a:xfrm>
          <a:prstGeom prst="rect">
            <a:avLst/>
          </a:prstGeom>
        </p:spPr>
      </p:pic>
    </p:spTree>
    <p:extLst>
      <p:ext uri="{BB962C8B-B14F-4D97-AF65-F5344CB8AC3E}">
        <p14:creationId xmlns:p14="http://schemas.microsoft.com/office/powerpoint/2010/main" val="3652727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FACTORS for a mature framework</a:t>
            </a:r>
          </a:p>
        </p:txBody>
      </p:sp>
      <p:sp>
        <p:nvSpPr>
          <p:cNvPr id="3" name="Content Placeholder 2"/>
          <p:cNvSpPr>
            <a:spLocks noGrp="1"/>
          </p:cNvSpPr>
          <p:nvPr>
            <p:ph idx="1"/>
          </p:nvPr>
        </p:nvSpPr>
        <p:spPr>
          <a:xfrm>
            <a:off x="1024128" y="1978429"/>
            <a:ext cx="9720073" cy="4330931"/>
          </a:xfrm>
        </p:spPr>
        <p:txBody>
          <a:bodyPr/>
          <a:lstStyle/>
          <a:p>
            <a:pPr lvl="0"/>
            <a:r>
              <a:rPr lang="en-US" sz="2400" b="1" dirty="0"/>
              <a:t>Process Execution</a:t>
            </a:r>
            <a:r>
              <a:rPr lang="en-US" sz="2400" dirty="0"/>
              <a:t>: Ongoing ERM process has elements necessary to flow throughout organization</a:t>
            </a:r>
          </a:p>
          <a:p>
            <a:pPr lvl="2"/>
            <a:r>
              <a:rPr lang="en-US" dirty="0"/>
              <a:t>Risk identification – risks that may impact strategy through integrated or cross-disciplined approach</a:t>
            </a:r>
          </a:p>
          <a:p>
            <a:pPr lvl="2"/>
            <a:r>
              <a:rPr lang="en-US" dirty="0"/>
              <a:t>Risk Assessment – impact and prioritization of identified risks</a:t>
            </a:r>
          </a:p>
          <a:p>
            <a:pPr lvl="2"/>
            <a:r>
              <a:rPr lang="en-US" dirty="0"/>
              <a:t>Risk Response – categories of avoidance or acceptance of risk and procedures for response</a:t>
            </a:r>
          </a:p>
          <a:p>
            <a:pPr lvl="2"/>
            <a:r>
              <a:rPr lang="en-US" dirty="0"/>
              <a:t>Risk Control – adherence to procedures, policies and regulations</a:t>
            </a:r>
          </a:p>
          <a:p>
            <a:endParaRPr lang="en-US" dirty="0"/>
          </a:p>
          <a:p>
            <a:pPr lvl="0"/>
            <a:endParaRPr lang="en-US" b="1" dirty="0"/>
          </a:p>
          <a:p>
            <a:pPr lvl="0"/>
            <a:r>
              <a:rPr lang="en-US" b="1" dirty="0"/>
              <a:t>Infrastructure</a:t>
            </a:r>
            <a:r>
              <a:rPr lang="en-US" dirty="0"/>
              <a:t>: Systems, limits &amp; methodologies provide a comprehensive view of risk</a:t>
            </a:r>
          </a:p>
          <a:p>
            <a:pPr lvl="1"/>
            <a:r>
              <a:rPr lang="en-US" dirty="0"/>
              <a:t>Assists in identification of events that may affect the risk appetite</a:t>
            </a:r>
          </a:p>
          <a:p>
            <a:pPr lvl="1"/>
            <a:r>
              <a:rPr lang="en-US" dirty="0"/>
              <a:t>Provides ongoing capability for analysis, monitoring and reporting</a:t>
            </a:r>
          </a:p>
          <a:p>
            <a:endParaRPr lang="en-US" dirty="0"/>
          </a:p>
        </p:txBody>
      </p:sp>
      <p:pic>
        <p:nvPicPr>
          <p:cNvPr id="4" name="Picture 3"/>
          <p:cNvPicPr>
            <a:picLocks noChangeAspect="1"/>
          </p:cNvPicPr>
          <p:nvPr/>
        </p:nvPicPr>
        <p:blipFill>
          <a:blip r:embed="rId3"/>
          <a:stretch>
            <a:fillRect/>
          </a:stretch>
        </p:blipFill>
        <p:spPr>
          <a:xfrm>
            <a:off x="8790363" y="2738178"/>
            <a:ext cx="3039952" cy="1933575"/>
          </a:xfrm>
          <a:prstGeom prst="rect">
            <a:avLst/>
          </a:prstGeom>
        </p:spPr>
      </p:pic>
    </p:spTree>
    <p:extLst>
      <p:ext uri="{BB962C8B-B14F-4D97-AF65-F5344CB8AC3E}">
        <p14:creationId xmlns:p14="http://schemas.microsoft.com/office/powerpoint/2010/main" val="2827673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ERM PITFALLS – WHAT TO WATCH FOR</a:t>
            </a:r>
          </a:p>
        </p:txBody>
      </p:sp>
      <p:sp>
        <p:nvSpPr>
          <p:cNvPr id="3" name="Content Placeholder 2"/>
          <p:cNvSpPr>
            <a:spLocks noGrp="1"/>
          </p:cNvSpPr>
          <p:nvPr>
            <p:ph idx="1"/>
          </p:nvPr>
        </p:nvSpPr>
        <p:spPr>
          <a:xfrm>
            <a:off x="1024129" y="2390862"/>
            <a:ext cx="4961036" cy="3918497"/>
          </a:xfrm>
        </p:spPr>
        <p:txBody>
          <a:bodyPr/>
          <a:lstStyle/>
          <a:p>
            <a:pPr>
              <a:buFont typeface="Wingdings" panose="05000000000000000000" pitchFamily="2" charset="2"/>
              <a:buChar char="§"/>
            </a:pPr>
            <a:r>
              <a:rPr lang="en-US" dirty="0"/>
              <a:t> Design is not integrated </a:t>
            </a:r>
          </a:p>
          <a:p>
            <a:pPr>
              <a:buFont typeface="Wingdings" panose="05000000000000000000" pitchFamily="2" charset="2"/>
              <a:buChar char="§"/>
            </a:pPr>
            <a:r>
              <a:rPr lang="en-US" dirty="0"/>
              <a:t> Focusing too much on Internal Controls</a:t>
            </a:r>
          </a:p>
          <a:p>
            <a:pPr>
              <a:buFont typeface="Wingdings" panose="05000000000000000000" pitchFamily="2" charset="2"/>
              <a:buChar char="§"/>
            </a:pPr>
            <a:r>
              <a:rPr lang="en-US" dirty="0"/>
              <a:t> Narrow Focus on Financial View</a:t>
            </a:r>
          </a:p>
          <a:p>
            <a:pPr>
              <a:buFont typeface="Wingdings" panose="05000000000000000000" pitchFamily="2" charset="2"/>
              <a:buChar char="§"/>
            </a:pPr>
            <a:r>
              <a:rPr lang="en-US" dirty="0"/>
              <a:t> Too Much, Too Quickly</a:t>
            </a:r>
          </a:p>
          <a:p>
            <a:pPr>
              <a:buFont typeface="Wingdings" panose="05000000000000000000" pitchFamily="2" charset="2"/>
              <a:buChar char="§"/>
            </a:pPr>
            <a:r>
              <a:rPr lang="en-US" dirty="0"/>
              <a:t> Initiation of Overly Complicated Model</a:t>
            </a:r>
          </a:p>
          <a:p>
            <a:pPr>
              <a:buFont typeface="Wingdings" panose="05000000000000000000" pitchFamily="2" charset="2"/>
              <a:buChar char="§"/>
            </a:pPr>
            <a:r>
              <a:rPr lang="en-US" dirty="0"/>
              <a:t> Absence of support from senior leaders</a:t>
            </a:r>
          </a:p>
          <a:p>
            <a:pPr>
              <a:buFont typeface="Wingdings" panose="05000000000000000000" pitchFamily="2" charset="2"/>
              <a:buChar char="§"/>
            </a:pPr>
            <a:r>
              <a:rPr lang="en-US" dirty="0"/>
              <a:t> Lack of core team </a:t>
            </a:r>
          </a:p>
        </p:txBody>
      </p:sp>
      <p:pic>
        <p:nvPicPr>
          <p:cNvPr id="4" name="Picture 3"/>
          <p:cNvPicPr>
            <a:picLocks noChangeAspect="1"/>
          </p:cNvPicPr>
          <p:nvPr/>
        </p:nvPicPr>
        <p:blipFill>
          <a:blip r:embed="rId3"/>
          <a:stretch>
            <a:fillRect/>
          </a:stretch>
        </p:blipFill>
        <p:spPr>
          <a:xfrm>
            <a:off x="5985165" y="2252749"/>
            <a:ext cx="5793440" cy="3764539"/>
          </a:xfrm>
          <a:prstGeom prst="rect">
            <a:avLst/>
          </a:prstGeom>
        </p:spPr>
      </p:pic>
    </p:spTree>
    <p:extLst>
      <p:ext uri="{BB962C8B-B14F-4D97-AF65-F5344CB8AC3E}">
        <p14:creationId xmlns:p14="http://schemas.microsoft.com/office/powerpoint/2010/main" val="587978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Questions/feedback?</a:t>
            </a:r>
          </a:p>
        </p:txBody>
      </p:sp>
      <p:pic>
        <p:nvPicPr>
          <p:cNvPr id="4" name="Content Placeholder 3"/>
          <p:cNvPicPr>
            <a:picLocks noGrp="1" noChangeAspect="1"/>
          </p:cNvPicPr>
          <p:nvPr>
            <p:ph idx="1"/>
          </p:nvPr>
        </p:nvPicPr>
        <p:blipFill>
          <a:blip r:embed="rId3"/>
          <a:stretch>
            <a:fillRect/>
          </a:stretch>
        </p:blipFill>
        <p:spPr>
          <a:xfrm>
            <a:off x="2806483" y="2286000"/>
            <a:ext cx="6155172" cy="4022725"/>
          </a:xfrm>
          <a:prstGeom prst="rect">
            <a:avLst/>
          </a:prstGeom>
        </p:spPr>
      </p:pic>
    </p:spTree>
    <p:extLst>
      <p:ext uri="{BB962C8B-B14F-4D97-AF65-F5344CB8AC3E}">
        <p14:creationId xmlns:p14="http://schemas.microsoft.com/office/powerpoint/2010/main" val="332137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24128" y="342900"/>
            <a:ext cx="4754880" cy="923192"/>
          </a:xfrm>
        </p:spPr>
        <p:txBody>
          <a:bodyPr/>
          <a:lstStyle/>
          <a:p>
            <a:pPr algn="ctr"/>
            <a:r>
              <a:rPr lang="en-US" b="1" dirty="0"/>
              <a:t>What it </a:t>
            </a:r>
            <a:r>
              <a:rPr lang="en-US" b="1" dirty="0">
                <a:solidFill>
                  <a:srgbClr val="00B050"/>
                </a:solidFill>
              </a:rPr>
              <a:t>IS</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295133547"/>
              </p:ext>
            </p:extLst>
          </p:nvPr>
        </p:nvGraphicFramePr>
        <p:xfrm>
          <a:off x="1023938" y="1266091"/>
          <a:ext cx="4754562" cy="4897318"/>
        </p:xfrm>
        <a:graphic>
          <a:graphicData uri="http://schemas.openxmlformats.org/drawingml/2006/table">
            <a:tbl>
              <a:tblPr firstRow="1" bandRow="1">
                <a:tableStyleId>{5C22544A-7EE6-4342-B048-85BDC9FD1C3A}</a:tableStyleId>
              </a:tblPr>
              <a:tblGrid>
                <a:gridCol w="4754562">
                  <a:extLst>
                    <a:ext uri="{9D8B030D-6E8A-4147-A177-3AD203B41FA5}">
                      <a16:colId xmlns:a16="http://schemas.microsoft.com/office/drawing/2014/main" val="1504761354"/>
                    </a:ext>
                  </a:extLst>
                </a:gridCol>
              </a:tblGrid>
              <a:tr h="772609">
                <a:tc>
                  <a:txBody>
                    <a:bodyPr/>
                    <a:lstStyle/>
                    <a:p>
                      <a:endParaRPr lang="en-US" dirty="0"/>
                    </a:p>
                  </a:txBody>
                  <a:tcPr/>
                </a:tc>
                <a:extLst>
                  <a:ext uri="{0D108BD9-81ED-4DB2-BD59-A6C34878D82A}">
                    <a16:rowId xmlns:a16="http://schemas.microsoft.com/office/drawing/2014/main" val="2761331583"/>
                  </a:ext>
                </a:extLst>
              </a:tr>
              <a:tr h="12459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5">
                              <a:lumMod val="75000"/>
                            </a:schemeClr>
                          </a:solidFill>
                          <a:latin typeface="Baskerville Old Face" panose="02020602080505020303" pitchFamily="18" charset="0"/>
                        </a:rPr>
                        <a:t>An ongoing, living capability and commitment to the evaluation of all risks, and their integration</a:t>
                      </a:r>
                    </a:p>
                  </a:txBody>
                  <a:tcPr/>
                </a:tc>
                <a:extLst>
                  <a:ext uri="{0D108BD9-81ED-4DB2-BD59-A6C34878D82A}">
                    <a16:rowId xmlns:a16="http://schemas.microsoft.com/office/drawing/2014/main" val="56614598"/>
                  </a:ext>
                </a:extLst>
              </a:tr>
              <a:tr h="772609">
                <a:tc>
                  <a:txBody>
                    <a:bodyPr/>
                    <a:lstStyle/>
                    <a:p>
                      <a:pPr algn="ctr"/>
                      <a:r>
                        <a:rPr lang="en-US" dirty="0">
                          <a:solidFill>
                            <a:schemeClr val="accent5">
                              <a:lumMod val="75000"/>
                            </a:schemeClr>
                          </a:solidFill>
                          <a:latin typeface="Baskerville Old Face" panose="02020602080505020303" pitchFamily="18" charset="0"/>
                        </a:rPr>
                        <a:t>A continuous way of thinking </a:t>
                      </a:r>
                    </a:p>
                  </a:txBody>
                  <a:tcPr/>
                </a:tc>
                <a:extLst>
                  <a:ext uri="{0D108BD9-81ED-4DB2-BD59-A6C34878D82A}">
                    <a16:rowId xmlns:a16="http://schemas.microsoft.com/office/drawing/2014/main" val="2588373124"/>
                  </a:ext>
                </a:extLst>
              </a:tr>
              <a:tr h="7726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5">
                              <a:lumMod val="75000"/>
                            </a:schemeClr>
                          </a:solidFill>
                          <a:latin typeface="Baskerville Old Face" panose="02020602080505020303" pitchFamily="18" charset="0"/>
                        </a:rPr>
                        <a:t>A competitive advantage</a:t>
                      </a:r>
                    </a:p>
                  </a:txBody>
                  <a:tcPr/>
                </a:tc>
                <a:extLst>
                  <a:ext uri="{0D108BD9-81ED-4DB2-BD59-A6C34878D82A}">
                    <a16:rowId xmlns:a16="http://schemas.microsoft.com/office/drawing/2014/main" val="709943062"/>
                  </a:ext>
                </a:extLst>
              </a:tr>
              <a:tr h="1333543">
                <a:tc>
                  <a:txBody>
                    <a:bodyPr/>
                    <a:lstStyle/>
                    <a:p>
                      <a:pPr algn="ctr"/>
                      <a:r>
                        <a:rPr lang="en-US" dirty="0">
                          <a:solidFill>
                            <a:schemeClr val="accent5">
                              <a:lumMod val="75000"/>
                            </a:schemeClr>
                          </a:solidFill>
                          <a:latin typeface="Baskerville Old Face" panose="02020602080505020303" pitchFamily="18" charset="0"/>
                        </a:rPr>
                        <a:t>A tool to enhance</a:t>
                      </a:r>
                      <a:r>
                        <a:rPr lang="en-US" baseline="0" dirty="0">
                          <a:solidFill>
                            <a:schemeClr val="accent5">
                              <a:lumMod val="75000"/>
                            </a:schemeClr>
                          </a:solidFill>
                          <a:latin typeface="Baskerville Old Face" panose="02020602080505020303" pitchFamily="18" charset="0"/>
                        </a:rPr>
                        <a:t> management decision-making, corporate governance, and accountability</a:t>
                      </a:r>
                      <a:endParaRPr lang="en-US" dirty="0">
                        <a:solidFill>
                          <a:schemeClr val="accent5">
                            <a:lumMod val="75000"/>
                          </a:schemeClr>
                        </a:solidFill>
                        <a:latin typeface="Baskerville Old Face" panose="02020602080505020303" pitchFamily="18" charset="0"/>
                      </a:endParaRPr>
                    </a:p>
                  </a:txBody>
                  <a:tcPr/>
                </a:tc>
                <a:extLst>
                  <a:ext uri="{0D108BD9-81ED-4DB2-BD59-A6C34878D82A}">
                    <a16:rowId xmlns:a16="http://schemas.microsoft.com/office/drawing/2014/main" val="74779487"/>
                  </a:ext>
                </a:extLst>
              </a:tr>
            </a:tbl>
          </a:graphicData>
        </a:graphic>
      </p:graphicFrame>
      <p:sp>
        <p:nvSpPr>
          <p:cNvPr id="7" name="Text Placeholder 6"/>
          <p:cNvSpPr>
            <a:spLocks noGrp="1"/>
          </p:cNvSpPr>
          <p:nvPr>
            <p:ph type="body" sz="quarter" idx="3"/>
          </p:nvPr>
        </p:nvSpPr>
        <p:spPr>
          <a:xfrm>
            <a:off x="5990888" y="342900"/>
            <a:ext cx="4754880" cy="729762"/>
          </a:xfrm>
        </p:spPr>
        <p:txBody>
          <a:bodyPr/>
          <a:lstStyle/>
          <a:p>
            <a:pPr algn="ctr"/>
            <a:r>
              <a:rPr lang="en-US" b="1" dirty="0"/>
              <a:t>What it </a:t>
            </a:r>
            <a:r>
              <a:rPr lang="en-US" b="1" dirty="0">
                <a:solidFill>
                  <a:srgbClr val="631B27"/>
                </a:solidFill>
              </a:rPr>
              <a:t>IS NOT</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2293013885"/>
              </p:ext>
            </p:extLst>
          </p:nvPr>
        </p:nvGraphicFramePr>
        <p:xfrm>
          <a:off x="5991225" y="1266089"/>
          <a:ext cx="4754563" cy="4897320"/>
        </p:xfrm>
        <a:graphic>
          <a:graphicData uri="http://schemas.openxmlformats.org/drawingml/2006/table">
            <a:tbl>
              <a:tblPr firstRow="1" bandRow="1">
                <a:tableStyleId>{5C22544A-7EE6-4342-B048-85BDC9FD1C3A}</a:tableStyleId>
              </a:tblPr>
              <a:tblGrid>
                <a:gridCol w="4754563">
                  <a:extLst>
                    <a:ext uri="{9D8B030D-6E8A-4147-A177-3AD203B41FA5}">
                      <a16:colId xmlns:a16="http://schemas.microsoft.com/office/drawing/2014/main" val="2383743563"/>
                    </a:ext>
                  </a:extLst>
                </a:gridCol>
              </a:tblGrid>
              <a:tr h="724290">
                <a:tc>
                  <a:txBody>
                    <a:bodyPr/>
                    <a:lstStyle/>
                    <a:p>
                      <a:endParaRPr lang="en-US" dirty="0"/>
                    </a:p>
                  </a:txBody>
                  <a:tcPr/>
                </a:tc>
                <a:extLst>
                  <a:ext uri="{0D108BD9-81ED-4DB2-BD59-A6C34878D82A}">
                    <a16:rowId xmlns:a16="http://schemas.microsoft.com/office/drawing/2014/main" val="3302698403"/>
                  </a:ext>
                </a:extLst>
              </a:tr>
              <a:tr h="1042929">
                <a:tc>
                  <a:txBody>
                    <a:bodyPr/>
                    <a:lstStyle/>
                    <a:p>
                      <a:pPr algn="ctr"/>
                      <a:r>
                        <a:rPr lang="en-US" dirty="0">
                          <a:solidFill>
                            <a:srgbClr val="631B27"/>
                          </a:solidFill>
                          <a:latin typeface="Baskerville Old Face" panose="02020602080505020303" pitchFamily="18" charset="0"/>
                        </a:rPr>
                        <a:t>A one-time</a:t>
                      </a:r>
                      <a:r>
                        <a:rPr lang="en-US" baseline="0" dirty="0">
                          <a:solidFill>
                            <a:srgbClr val="631B27"/>
                          </a:solidFill>
                          <a:latin typeface="Baskerville Old Face" panose="02020602080505020303" pitchFamily="18" charset="0"/>
                        </a:rPr>
                        <a:t> consideration</a:t>
                      </a:r>
                      <a:endParaRPr lang="en-US" dirty="0">
                        <a:solidFill>
                          <a:srgbClr val="631B27"/>
                        </a:solidFill>
                        <a:latin typeface="Baskerville Old Face" panose="02020602080505020303" pitchFamily="18" charset="0"/>
                      </a:endParaRPr>
                    </a:p>
                  </a:txBody>
                  <a:tcPr/>
                </a:tc>
                <a:extLst>
                  <a:ext uri="{0D108BD9-81ED-4DB2-BD59-A6C34878D82A}">
                    <a16:rowId xmlns:a16="http://schemas.microsoft.com/office/drawing/2014/main" val="3828051769"/>
                  </a:ext>
                </a:extLst>
              </a:tr>
              <a:tr h="10442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631B27"/>
                          </a:solidFill>
                          <a:latin typeface="Baskerville Old Face" panose="02020602080505020303" pitchFamily="18" charset="0"/>
                        </a:rPr>
                        <a:t>A documentation exercise</a:t>
                      </a:r>
                    </a:p>
                    <a:p>
                      <a:pPr algn="ctr"/>
                      <a:endParaRPr lang="en-US" dirty="0">
                        <a:solidFill>
                          <a:srgbClr val="631B27"/>
                        </a:solidFill>
                        <a:latin typeface="Baskerville Old Face" panose="02020602080505020303" pitchFamily="18" charset="0"/>
                      </a:endParaRPr>
                    </a:p>
                  </a:txBody>
                  <a:tcPr/>
                </a:tc>
                <a:extLst>
                  <a:ext uri="{0D108BD9-81ED-4DB2-BD59-A6C34878D82A}">
                    <a16:rowId xmlns:a16="http://schemas.microsoft.com/office/drawing/2014/main" val="2210229676"/>
                  </a:ext>
                </a:extLst>
              </a:tr>
              <a:tr h="1042929">
                <a:tc>
                  <a:txBody>
                    <a:bodyPr/>
                    <a:lstStyle/>
                    <a:p>
                      <a:pPr algn="ctr"/>
                      <a:r>
                        <a:rPr lang="en-US" dirty="0">
                          <a:solidFill>
                            <a:srgbClr val="631B27"/>
                          </a:solidFill>
                          <a:latin typeface="Baskerville Old Face" panose="02020602080505020303" pitchFamily="18" charset="0"/>
                        </a:rPr>
                        <a:t>A compliance checklist</a:t>
                      </a:r>
                    </a:p>
                  </a:txBody>
                  <a:tcPr/>
                </a:tc>
                <a:extLst>
                  <a:ext uri="{0D108BD9-81ED-4DB2-BD59-A6C34878D82A}">
                    <a16:rowId xmlns:a16="http://schemas.microsoft.com/office/drawing/2014/main" val="723035288"/>
                  </a:ext>
                </a:extLst>
              </a:tr>
              <a:tr h="1042929">
                <a:tc>
                  <a:txBody>
                    <a:bodyPr/>
                    <a:lstStyle/>
                    <a:p>
                      <a:pPr algn="ctr"/>
                      <a:r>
                        <a:rPr lang="en-US" dirty="0">
                          <a:solidFill>
                            <a:srgbClr val="631B27"/>
                          </a:solidFill>
                          <a:latin typeface="Baskerville Old Face" panose="02020602080505020303" pitchFamily="18" charset="0"/>
                        </a:rPr>
                        <a:t>A</a:t>
                      </a:r>
                      <a:r>
                        <a:rPr lang="en-US" baseline="0" dirty="0">
                          <a:solidFill>
                            <a:srgbClr val="631B27"/>
                          </a:solidFill>
                          <a:latin typeface="Baskerville Old Face" panose="02020602080505020303" pitchFamily="18" charset="0"/>
                        </a:rPr>
                        <a:t> departmental/silo function</a:t>
                      </a:r>
                      <a:endParaRPr lang="en-US" dirty="0">
                        <a:solidFill>
                          <a:srgbClr val="631B27"/>
                        </a:solidFill>
                        <a:latin typeface="Baskerville Old Face" panose="02020602080505020303" pitchFamily="18" charset="0"/>
                      </a:endParaRPr>
                    </a:p>
                  </a:txBody>
                  <a:tcPr/>
                </a:tc>
                <a:extLst>
                  <a:ext uri="{0D108BD9-81ED-4DB2-BD59-A6C34878D82A}">
                    <a16:rowId xmlns:a16="http://schemas.microsoft.com/office/drawing/2014/main" val="1326603435"/>
                  </a:ext>
                </a:extLst>
              </a:tr>
            </a:tbl>
          </a:graphicData>
        </a:graphic>
      </p:graphicFrame>
    </p:spTree>
    <p:extLst>
      <p:ext uri="{BB962C8B-B14F-4D97-AF65-F5344CB8AC3E}">
        <p14:creationId xmlns:p14="http://schemas.microsoft.com/office/powerpoint/2010/main" val="69222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7ECE4-BE1E-4506-BB92-651A7845C83B}"/>
              </a:ext>
            </a:extLst>
          </p:cNvPr>
          <p:cNvSpPr>
            <a:spLocks noGrp="1"/>
          </p:cNvSpPr>
          <p:nvPr>
            <p:ph type="title"/>
          </p:nvPr>
        </p:nvSpPr>
        <p:spPr>
          <a:xfrm>
            <a:off x="1024128" y="585216"/>
            <a:ext cx="9720072" cy="1017081"/>
          </a:xfrm>
        </p:spPr>
        <p:txBody>
          <a:bodyPr/>
          <a:lstStyle/>
          <a:p>
            <a:r>
              <a:rPr lang="en-US" dirty="0"/>
              <a:t>HOW DOES IT APPLY TO STATE/LOCAL GOV?	</a:t>
            </a:r>
          </a:p>
        </p:txBody>
      </p:sp>
      <p:sp>
        <p:nvSpPr>
          <p:cNvPr id="3" name="Content Placeholder 2">
            <a:extLst>
              <a:ext uri="{FF2B5EF4-FFF2-40B4-BE49-F238E27FC236}">
                <a16:creationId xmlns:a16="http://schemas.microsoft.com/office/drawing/2014/main" id="{CA1C38FF-7201-4C50-ADF1-B5361C004FF8}"/>
              </a:ext>
            </a:extLst>
          </p:cNvPr>
          <p:cNvSpPr>
            <a:spLocks noGrp="1"/>
          </p:cNvSpPr>
          <p:nvPr>
            <p:ph idx="1"/>
          </p:nvPr>
        </p:nvSpPr>
        <p:spPr>
          <a:xfrm>
            <a:off x="1024128" y="1669409"/>
            <a:ext cx="9720073" cy="4639951"/>
          </a:xfrm>
        </p:spPr>
        <p:txBody>
          <a:bodyPr/>
          <a:lstStyle/>
          <a:p>
            <a:endParaRPr lang="en-US" dirty="0"/>
          </a:p>
          <a:p>
            <a:pPr>
              <a:buFont typeface="Wingdings" panose="05000000000000000000" pitchFamily="2" charset="2"/>
              <a:buChar char="Ø"/>
            </a:pPr>
            <a:r>
              <a:rPr lang="en-US" dirty="0"/>
              <a:t> Where the Feds go……</a:t>
            </a:r>
          </a:p>
          <a:p>
            <a:pPr lvl="1">
              <a:buFont typeface="Wingdings" panose="05000000000000000000" pitchFamily="2" charset="2"/>
              <a:buChar char="Ø"/>
            </a:pPr>
            <a:endParaRPr lang="en-US" dirty="0"/>
          </a:p>
          <a:p>
            <a:pPr>
              <a:buFont typeface="Wingdings" panose="05000000000000000000" pitchFamily="2" charset="2"/>
              <a:buChar char="Ø"/>
            </a:pPr>
            <a:r>
              <a:rPr lang="en-US" dirty="0"/>
              <a:t> State/Local entities are included in the concept of ‘Extended Enterprise’</a:t>
            </a:r>
          </a:p>
          <a:p>
            <a:pPr lvl="1">
              <a:buFont typeface="Wingdings" panose="05000000000000000000" pitchFamily="2" charset="2"/>
              <a:buChar char="Ø"/>
            </a:pPr>
            <a:r>
              <a:rPr lang="en-US" dirty="0"/>
              <a:t>  Grants, Fraud, Improper Payments, Disaster Relief</a:t>
            </a:r>
          </a:p>
          <a:p>
            <a:pPr lvl="1">
              <a:buFont typeface="Wingdings" panose="05000000000000000000" pitchFamily="2" charset="2"/>
              <a:buChar char="v"/>
            </a:pPr>
            <a:endParaRPr lang="en-US" dirty="0"/>
          </a:p>
          <a:p>
            <a:pPr lvl="1">
              <a:buFont typeface="Wingdings" panose="05000000000000000000" pitchFamily="2" charset="2"/>
              <a:buChar char="Ø"/>
            </a:pPr>
            <a:r>
              <a:rPr lang="en-US" dirty="0"/>
              <a:t> Maturing ERM models will need increasing information</a:t>
            </a:r>
          </a:p>
          <a:p>
            <a:pPr marL="128016" lvl="1" indent="0">
              <a:buNone/>
            </a:pPr>
            <a:endParaRPr lang="en-US" dirty="0"/>
          </a:p>
          <a:p>
            <a:pPr lvl="1">
              <a:buFont typeface="Wingdings" panose="05000000000000000000" pitchFamily="2" charset="2"/>
              <a:buChar char="Ø"/>
            </a:pPr>
            <a:r>
              <a:rPr lang="en-US" dirty="0"/>
              <a:t> A-123 Section “</a:t>
            </a:r>
            <a:r>
              <a:rPr lang="en-US" i="1" dirty="0"/>
              <a:t>Managing Grant Risks in Federal</a:t>
            </a:r>
          </a:p>
          <a:p>
            <a:pPr marL="128016" lvl="1" indent="0">
              <a:buNone/>
            </a:pPr>
            <a:r>
              <a:rPr lang="en-US" i="1" dirty="0"/>
              <a:t>    Programs</a:t>
            </a:r>
            <a:r>
              <a:rPr lang="en-US" dirty="0"/>
              <a:t>” (p. 47-48)</a:t>
            </a:r>
          </a:p>
          <a:p>
            <a:pPr lvl="1">
              <a:buFont typeface="Wingdings" panose="05000000000000000000" pitchFamily="2" charset="2"/>
              <a:buChar char="Ø"/>
            </a:pPr>
            <a:endParaRPr lang="en-US" dirty="0"/>
          </a:p>
          <a:p>
            <a:pPr marL="128016" lvl="1" indent="0">
              <a:buNone/>
            </a:pPr>
            <a:endParaRPr lang="en-US" dirty="0"/>
          </a:p>
          <a:p>
            <a:pPr lvl="1">
              <a:buFont typeface="Wingdings" panose="05000000000000000000" pitchFamily="2" charset="2"/>
              <a:buChar char="Ø"/>
            </a:pPr>
            <a:endParaRPr lang="en-US" dirty="0"/>
          </a:p>
        </p:txBody>
      </p:sp>
      <p:pic>
        <p:nvPicPr>
          <p:cNvPr id="4" name="Picture 3">
            <a:extLst>
              <a:ext uri="{FF2B5EF4-FFF2-40B4-BE49-F238E27FC236}">
                <a16:creationId xmlns:a16="http://schemas.microsoft.com/office/drawing/2014/main" id="{7150F2E4-47A0-4C8E-B1F5-4D729A185400}"/>
              </a:ext>
            </a:extLst>
          </p:cNvPr>
          <p:cNvPicPr>
            <a:picLocks noChangeAspect="1"/>
          </p:cNvPicPr>
          <p:nvPr/>
        </p:nvPicPr>
        <p:blipFill>
          <a:blip r:embed="rId3"/>
          <a:stretch>
            <a:fillRect/>
          </a:stretch>
        </p:blipFill>
        <p:spPr>
          <a:xfrm>
            <a:off x="6650037" y="3442660"/>
            <a:ext cx="4692217" cy="3048338"/>
          </a:xfrm>
          <a:prstGeom prst="rect">
            <a:avLst/>
          </a:prstGeom>
        </p:spPr>
      </p:pic>
    </p:spTree>
    <p:extLst>
      <p:ext uri="{BB962C8B-B14F-4D97-AF65-F5344CB8AC3E}">
        <p14:creationId xmlns:p14="http://schemas.microsoft.com/office/powerpoint/2010/main" val="2043588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Approaching risk</a:t>
            </a:r>
          </a:p>
        </p:txBody>
      </p:sp>
      <p:sp>
        <p:nvSpPr>
          <p:cNvPr id="3" name="Content Placeholder 2"/>
          <p:cNvSpPr>
            <a:spLocks noGrp="1"/>
          </p:cNvSpPr>
          <p:nvPr>
            <p:ph idx="1"/>
          </p:nvPr>
        </p:nvSpPr>
        <p:spPr/>
        <p:txBody>
          <a:bodyPr/>
          <a:lstStyle/>
          <a:p>
            <a:endParaRPr lang="en-US" dirty="0"/>
          </a:p>
          <a:p>
            <a:endParaRPr lang="en-US" dirty="0"/>
          </a:p>
          <a:p>
            <a:r>
              <a:rPr lang="en-US" dirty="0"/>
              <a:t>General Known Factors:</a:t>
            </a:r>
          </a:p>
          <a:p>
            <a:pPr>
              <a:buFont typeface="Wingdings" panose="05000000000000000000" pitchFamily="2" charset="2"/>
              <a:buChar char="§"/>
            </a:pPr>
            <a:r>
              <a:rPr lang="en-US" dirty="0"/>
              <a:t> All organizations exist to achieve their objectives</a:t>
            </a:r>
          </a:p>
          <a:p>
            <a:pPr>
              <a:buFont typeface="Wingdings" panose="05000000000000000000" pitchFamily="2" charset="2"/>
              <a:buChar char="§"/>
            </a:pPr>
            <a:r>
              <a:rPr lang="en-US" dirty="0"/>
              <a:t> Internal and external factors affect those objectives</a:t>
            </a:r>
          </a:p>
          <a:p>
            <a:pPr lvl="1">
              <a:buFont typeface="Wingdings" panose="05000000000000000000" pitchFamily="2" charset="2"/>
              <a:buChar char="§"/>
            </a:pPr>
            <a:r>
              <a:rPr lang="en-US" dirty="0"/>
              <a:t>Directly or indirectly, these factors cause uncertainly about achievement of objectives</a:t>
            </a:r>
          </a:p>
          <a:p>
            <a:pPr lvl="1">
              <a:buFont typeface="Wingdings" panose="05000000000000000000" pitchFamily="2" charset="2"/>
              <a:buChar char="§"/>
            </a:pPr>
            <a:endParaRPr lang="en-US" dirty="0"/>
          </a:p>
          <a:p>
            <a:pPr marL="128016" lvl="1" indent="0">
              <a:buNone/>
            </a:pPr>
            <a:r>
              <a:rPr lang="en-US" sz="4000" dirty="0">
                <a:solidFill>
                  <a:schemeClr val="accent2">
                    <a:lumMod val="75000"/>
                  </a:schemeClr>
                </a:solidFill>
              </a:rPr>
              <a:t>Overall effect of the uncertainty is “risk”</a:t>
            </a:r>
          </a:p>
          <a:p>
            <a:pPr lvl="1">
              <a:buFont typeface="Wingdings" panose="05000000000000000000" pitchFamily="2" charset="2"/>
              <a:buChar char="§"/>
            </a:pPr>
            <a:endParaRPr lang="en-US" dirty="0"/>
          </a:p>
        </p:txBody>
      </p:sp>
      <p:pic>
        <p:nvPicPr>
          <p:cNvPr id="4" name="Picture 3"/>
          <p:cNvPicPr>
            <a:picLocks noChangeAspect="1"/>
          </p:cNvPicPr>
          <p:nvPr/>
        </p:nvPicPr>
        <p:blipFill>
          <a:blip r:embed="rId3"/>
          <a:stretch>
            <a:fillRect/>
          </a:stretch>
        </p:blipFill>
        <p:spPr>
          <a:xfrm>
            <a:off x="5884164" y="1052392"/>
            <a:ext cx="5160744" cy="2266049"/>
          </a:xfrm>
          <a:prstGeom prst="rect">
            <a:avLst/>
          </a:prstGeom>
        </p:spPr>
      </p:pic>
    </p:spTree>
    <p:extLst>
      <p:ext uri="{BB962C8B-B14F-4D97-AF65-F5344CB8AC3E}">
        <p14:creationId xmlns:p14="http://schemas.microsoft.com/office/powerpoint/2010/main" val="277953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ERM</a:t>
            </a:r>
            <a:r>
              <a:rPr lang="en-US" dirty="0"/>
              <a:t> vs. </a:t>
            </a:r>
            <a:r>
              <a:rPr lang="en-US" dirty="0">
                <a:solidFill>
                  <a:schemeClr val="accent5">
                    <a:lumMod val="60000"/>
                    <a:lumOff val="40000"/>
                  </a:schemeClr>
                </a:solidFill>
              </a:rPr>
              <a:t>traditional risk Management (RM)</a:t>
            </a:r>
          </a:p>
        </p:txBody>
      </p:sp>
      <p:sp>
        <p:nvSpPr>
          <p:cNvPr id="3" name="Content Placeholder 2"/>
          <p:cNvSpPr>
            <a:spLocks noGrp="1"/>
          </p:cNvSpPr>
          <p:nvPr>
            <p:ph sz="half" idx="1"/>
          </p:nvPr>
        </p:nvSpPr>
        <p:spPr/>
        <p:txBody>
          <a:bodyPr>
            <a:normAutofit lnSpcReduction="10000"/>
          </a:bodyPr>
          <a:lstStyle/>
          <a:p>
            <a:pPr>
              <a:buFont typeface="Wingdings" panose="05000000000000000000" pitchFamily="2" charset="2"/>
              <a:buChar char="§"/>
            </a:pPr>
            <a:r>
              <a:rPr lang="en-US" dirty="0">
                <a:solidFill>
                  <a:schemeClr val="accent1">
                    <a:lumMod val="75000"/>
                  </a:schemeClr>
                </a:solidFill>
              </a:rPr>
              <a:t>ERM takes an enterprise-wide approach</a:t>
            </a:r>
          </a:p>
          <a:p>
            <a:pPr lvl="2">
              <a:buFont typeface="Wingdings" panose="05000000000000000000" pitchFamily="2" charset="2"/>
              <a:buChar char="§"/>
            </a:pPr>
            <a:r>
              <a:rPr lang="en-US" dirty="0">
                <a:solidFill>
                  <a:schemeClr val="accent1">
                    <a:lumMod val="75000"/>
                  </a:schemeClr>
                </a:solidFill>
              </a:rPr>
              <a:t>Considers potential impact of all types of risks on all processes, activities, stakeholders, products and services</a:t>
            </a:r>
          </a:p>
          <a:p>
            <a:pPr lvl="1">
              <a:buFont typeface="Wingdings" panose="05000000000000000000" pitchFamily="2" charset="2"/>
              <a:buChar char="§"/>
            </a:pPr>
            <a:r>
              <a:rPr lang="en-US" sz="2200" dirty="0">
                <a:solidFill>
                  <a:schemeClr val="accent1">
                    <a:lumMod val="75000"/>
                  </a:schemeClr>
                </a:solidFill>
              </a:rPr>
              <a:t>ERM looks at </a:t>
            </a:r>
            <a:r>
              <a:rPr lang="en-US" sz="2200" dirty="0">
                <a:solidFill>
                  <a:schemeClr val="accent1">
                    <a:lumMod val="75000"/>
                  </a:schemeClr>
                </a:solidFill>
                <a:highlight>
                  <a:srgbClr val="FFFF00"/>
                </a:highlight>
              </a:rPr>
              <a:t>both upside risk (opportunities) and downside risk (losses/damage)</a:t>
            </a:r>
          </a:p>
          <a:p>
            <a:pPr lvl="1">
              <a:buFont typeface="Wingdings" panose="05000000000000000000" pitchFamily="2" charset="2"/>
              <a:buChar char="§"/>
            </a:pPr>
            <a:r>
              <a:rPr lang="en-US" sz="2200" dirty="0">
                <a:solidFill>
                  <a:schemeClr val="accent1">
                    <a:lumMod val="75000"/>
                  </a:schemeClr>
                </a:solidFill>
              </a:rPr>
              <a:t>ERM assesses risk and opportunity in the context of strategic objectives</a:t>
            </a:r>
          </a:p>
          <a:p>
            <a:pPr lvl="1">
              <a:buFont typeface="Wingdings" panose="05000000000000000000" pitchFamily="2" charset="2"/>
              <a:buChar char="§"/>
            </a:pPr>
            <a:r>
              <a:rPr lang="en-US" sz="2200" dirty="0">
                <a:solidFill>
                  <a:schemeClr val="accent1">
                    <a:lumMod val="75000"/>
                  </a:schemeClr>
                </a:solidFill>
              </a:rPr>
              <a:t>ERM enhances existing strategic planning and budgeting processes</a:t>
            </a:r>
          </a:p>
          <a:p>
            <a:pPr lvl="1">
              <a:buFont typeface="Wingdings" panose="05000000000000000000" pitchFamily="2" charset="2"/>
              <a:buChar char="§"/>
            </a:pPr>
            <a:r>
              <a:rPr lang="en-US" sz="2200" dirty="0">
                <a:solidFill>
                  <a:schemeClr val="accent1">
                    <a:lumMod val="75000"/>
                  </a:schemeClr>
                </a:solidFill>
              </a:rPr>
              <a:t>ERM engages “risk owners” or subject matter experts to address and manage risks</a:t>
            </a:r>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
            </a:pPr>
            <a:r>
              <a:rPr lang="en-US" dirty="0">
                <a:solidFill>
                  <a:schemeClr val="accent5">
                    <a:lumMod val="60000"/>
                    <a:lumOff val="40000"/>
                  </a:schemeClr>
                </a:solidFill>
              </a:rPr>
              <a:t> RM risks are based on program or project executions – integration does not normally occur</a:t>
            </a:r>
          </a:p>
          <a:p>
            <a:pPr>
              <a:buFont typeface="Wingdings" panose="05000000000000000000" pitchFamily="2" charset="2"/>
              <a:buChar char="§"/>
            </a:pPr>
            <a:r>
              <a:rPr lang="en-US" dirty="0">
                <a:solidFill>
                  <a:schemeClr val="accent5">
                    <a:lumMod val="60000"/>
                    <a:lumOff val="40000"/>
                  </a:schemeClr>
                </a:solidFill>
              </a:rPr>
              <a:t> Risk focus is more forward looking, but does not extend beyond program/project scope</a:t>
            </a:r>
          </a:p>
          <a:p>
            <a:pPr>
              <a:buFont typeface="Wingdings" panose="05000000000000000000" pitchFamily="2" charset="2"/>
              <a:buChar char="§"/>
            </a:pPr>
            <a:r>
              <a:rPr lang="en-US" dirty="0">
                <a:solidFill>
                  <a:schemeClr val="accent5">
                    <a:lumMod val="60000"/>
                    <a:lumOff val="40000"/>
                  </a:schemeClr>
                </a:solidFill>
              </a:rPr>
              <a:t> Requires domain and technical expertise in specialized skillsets</a:t>
            </a:r>
          </a:p>
          <a:p>
            <a:pPr>
              <a:buFont typeface="Wingdings" panose="05000000000000000000" pitchFamily="2" charset="2"/>
              <a:buChar char="§"/>
            </a:pPr>
            <a:r>
              <a:rPr lang="en-US" dirty="0">
                <a:solidFill>
                  <a:schemeClr val="accent5">
                    <a:lumMod val="60000"/>
                    <a:lumOff val="40000"/>
                  </a:schemeClr>
                </a:solidFill>
              </a:rPr>
              <a:t> Risk appetite and tolerance is not usually addressed</a:t>
            </a:r>
          </a:p>
          <a:p>
            <a:pPr marL="0" indent="0">
              <a:buNone/>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11737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solidFill>
                  <a:srgbClr val="5B9BD5">
                    <a:lumMod val="75000"/>
                  </a:srgbClr>
                </a:solidFill>
              </a:rPr>
              <a:t>Current Risk Environment Facing Federal Government</a:t>
            </a:r>
            <a:br>
              <a:rPr lang="en-US" sz="5400" dirty="0">
                <a:solidFill>
                  <a:srgbClr val="5B9BD5">
                    <a:lumMod val="75000"/>
                  </a:srgbClr>
                </a:solidFill>
              </a:rPr>
            </a:br>
            <a:endParaRPr lang="en-US" dirty="0"/>
          </a:p>
        </p:txBody>
      </p:sp>
      <p:sp>
        <p:nvSpPr>
          <p:cNvPr id="3" name="Content Placeholder 2"/>
          <p:cNvSpPr>
            <a:spLocks noGrp="1"/>
          </p:cNvSpPr>
          <p:nvPr>
            <p:ph idx="1"/>
          </p:nvPr>
        </p:nvSpPr>
        <p:spPr>
          <a:xfrm>
            <a:off x="1024128" y="1758461"/>
            <a:ext cx="9720073" cy="5011615"/>
          </a:xfrm>
        </p:spPr>
        <p:txBody>
          <a:bodyPr>
            <a:normAutofit fontScale="92500" lnSpcReduction="10000"/>
          </a:bodyPr>
          <a:lstStyle/>
          <a:p>
            <a:pPr marL="285750" indent="-285750">
              <a:buFont typeface="Arial" panose="020B0604020202020204" pitchFamily="34" charset="0"/>
              <a:buChar char="•"/>
            </a:pPr>
            <a:r>
              <a:rPr lang="en-US" sz="2400" dirty="0">
                <a:solidFill>
                  <a:prstClr val="black"/>
                </a:solidFill>
              </a:rPr>
              <a:t>The Federal government is facing greater change than at any other point in time</a:t>
            </a:r>
          </a:p>
          <a:p>
            <a:pPr marL="285750" indent="-285750">
              <a:buFont typeface="Arial" panose="020B0604020202020204" pitchFamily="34" charset="0"/>
              <a:buChar char="•"/>
            </a:pPr>
            <a:r>
              <a:rPr lang="en-US" sz="2400" dirty="0">
                <a:solidFill>
                  <a:prstClr val="black"/>
                </a:solidFill>
              </a:rPr>
              <a:t>Current budget realities mean government agencies compete for limited resources as never before</a:t>
            </a:r>
          </a:p>
          <a:p>
            <a:pPr marL="285750" indent="-285750">
              <a:buFont typeface="Arial" panose="020B0604020202020204" pitchFamily="34" charset="0"/>
              <a:buChar char="•"/>
            </a:pPr>
            <a:r>
              <a:rPr lang="en-US" sz="2400" dirty="0">
                <a:solidFill>
                  <a:prstClr val="black"/>
                </a:solidFill>
              </a:rPr>
              <a:t>Budgets will go to those who best show value</a:t>
            </a:r>
          </a:p>
          <a:p>
            <a:pPr marL="285750" indent="-285750">
              <a:buFont typeface="Arial" panose="020B0604020202020204" pitchFamily="34" charset="0"/>
              <a:buChar char="•"/>
            </a:pPr>
            <a:r>
              <a:rPr lang="en-US" sz="2400" dirty="0">
                <a:solidFill>
                  <a:prstClr val="black"/>
                </a:solidFill>
              </a:rPr>
              <a:t>There is greater scrutiny and expectations from internal and external stakeholders for agencies to respond to risk faster and more effectively</a:t>
            </a:r>
          </a:p>
          <a:p>
            <a:pPr marL="285750" indent="-285750">
              <a:buFont typeface="Arial" panose="020B0604020202020204" pitchFamily="34" charset="0"/>
              <a:buChar char="•"/>
            </a:pPr>
            <a:r>
              <a:rPr lang="en-US" sz="2400" dirty="0">
                <a:solidFill>
                  <a:prstClr val="black"/>
                </a:solidFill>
              </a:rPr>
              <a:t>The continual focus of risk management on financial areas has limited the broader considerations of risk within organizations</a:t>
            </a:r>
          </a:p>
          <a:p>
            <a:pPr marL="285750" indent="-285750">
              <a:buFont typeface="Arial" panose="020B0604020202020204" pitchFamily="34" charset="0"/>
              <a:buChar char="•"/>
            </a:pPr>
            <a:endParaRPr lang="en-US" sz="2400" dirty="0">
              <a:solidFill>
                <a:prstClr val="black"/>
              </a:solidFill>
            </a:endParaRPr>
          </a:p>
          <a:p>
            <a:pPr algn="ctr"/>
            <a:r>
              <a:rPr lang="en-US" sz="2800" b="1" dirty="0">
                <a:solidFill>
                  <a:schemeClr val="accent4">
                    <a:lumMod val="75000"/>
                  </a:schemeClr>
                </a:solidFill>
              </a:rPr>
              <a:t>Major Management Challenges </a:t>
            </a:r>
          </a:p>
          <a:p>
            <a:pPr algn="ctr"/>
            <a:r>
              <a:rPr lang="en-US" sz="2400" dirty="0">
                <a:solidFill>
                  <a:schemeClr val="accent4">
                    <a:lumMod val="75000"/>
                  </a:schemeClr>
                </a:solidFill>
              </a:rPr>
              <a:t>Could they have been avoided? </a:t>
            </a:r>
          </a:p>
          <a:p>
            <a:pPr algn="ctr"/>
            <a:r>
              <a:rPr lang="en-US" sz="2400" dirty="0">
                <a:solidFill>
                  <a:schemeClr val="accent4">
                    <a:lumMod val="75000"/>
                  </a:schemeClr>
                </a:solidFill>
              </a:rPr>
              <a:t>Could the impact have been minimized and more manageable?</a:t>
            </a:r>
          </a:p>
          <a:p>
            <a:endParaRPr lang="en-US" sz="1800" dirty="0">
              <a:solidFill>
                <a:prstClr val="black"/>
              </a:solidFill>
              <a:latin typeface="Cambria" panose="02040503050406030204" pitchFamily="18" charset="0"/>
            </a:endParaRPr>
          </a:p>
          <a:p>
            <a:endParaRPr lang="en-US" sz="1800" dirty="0">
              <a:solidFill>
                <a:prstClr val="black"/>
              </a:solidFill>
              <a:latin typeface="Cambria" panose="02040503050406030204" pitchFamily="18" charset="0"/>
            </a:endParaRPr>
          </a:p>
          <a:p>
            <a:endParaRPr lang="en-US" sz="1800" dirty="0">
              <a:solidFill>
                <a:prstClr val="black"/>
              </a:solidFill>
              <a:latin typeface="Cambria" panose="02040503050406030204" pitchFamily="18" charset="0"/>
            </a:endParaRPr>
          </a:p>
          <a:p>
            <a:endParaRPr lang="en-US" sz="1800" dirty="0">
              <a:solidFill>
                <a:prstClr val="black"/>
              </a:solidFill>
              <a:latin typeface="Cambria" panose="02040503050406030204" pitchFamily="18" charset="0"/>
            </a:endParaRPr>
          </a:p>
          <a:p>
            <a:endParaRPr lang="en-US" sz="1800" dirty="0">
              <a:solidFill>
                <a:prstClr val="black"/>
              </a:solidFill>
              <a:latin typeface="Cambria" panose="02040503050406030204" pitchFamily="18" charset="0"/>
            </a:endParaRPr>
          </a:p>
          <a:p>
            <a:pPr marL="285750" indent="-285750">
              <a:buFont typeface="Arial" panose="020B0604020202020204" pitchFamily="34" charset="0"/>
              <a:buChar char="•"/>
            </a:pPr>
            <a:endParaRPr lang="en-US" sz="2400" dirty="0">
              <a:solidFill>
                <a:prstClr val="black"/>
              </a:solidFill>
            </a:endParaRPr>
          </a:p>
          <a:p>
            <a:endParaRPr lang="en-US" dirty="0"/>
          </a:p>
        </p:txBody>
      </p:sp>
    </p:spTree>
    <p:extLst>
      <p:ext uri="{BB962C8B-B14F-4D97-AF65-F5344CB8AC3E}">
        <p14:creationId xmlns:p14="http://schemas.microsoft.com/office/powerpoint/2010/main" val="264285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548992"/>
          </a:xfrm>
        </p:spPr>
        <p:txBody>
          <a:bodyPr>
            <a:normAutofit fontScale="90000"/>
          </a:bodyPr>
          <a:lstStyle/>
          <a:p>
            <a:r>
              <a:rPr lang="en-US" dirty="0">
                <a:solidFill>
                  <a:schemeClr val="accent4">
                    <a:lumMod val="75000"/>
                  </a:schemeClr>
                </a:solidFill>
              </a:rPr>
              <a:t>Going Forward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4449" t="16666" r="4662" b="20000"/>
          <a:stretch>
            <a:fillRect/>
          </a:stretch>
        </p:blipFill>
        <p:spPr bwMode="auto">
          <a:xfrm>
            <a:off x="1219200" y="1134208"/>
            <a:ext cx="9401907" cy="567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693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7334</TotalTime>
  <Words>3108</Words>
  <Application>Microsoft Office PowerPoint</Application>
  <PresentationFormat>Widescreen</PresentationFormat>
  <Paragraphs>386</Paragraphs>
  <Slides>33</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 Unicode MS</vt:lpstr>
      <vt:lpstr>Arial</vt:lpstr>
      <vt:lpstr>Baskerville Old Face</vt:lpstr>
      <vt:lpstr>Calibri</vt:lpstr>
      <vt:lpstr>Cambria</vt:lpstr>
      <vt:lpstr>Courier New</vt:lpstr>
      <vt:lpstr>Tw Cen MT</vt:lpstr>
      <vt:lpstr>Tw Cen MT Condensed</vt:lpstr>
      <vt:lpstr>Wingdings</vt:lpstr>
      <vt:lpstr>Wingdings 3</vt:lpstr>
      <vt:lpstr>Integral</vt:lpstr>
      <vt:lpstr>Intro To Enterprise risk management (ERM)</vt:lpstr>
      <vt:lpstr>Agenda/Topics</vt:lpstr>
      <vt:lpstr>What is it?</vt:lpstr>
      <vt:lpstr>PowerPoint Presentation</vt:lpstr>
      <vt:lpstr>HOW DOES IT APPLY TO STATE/LOCAL GOV? </vt:lpstr>
      <vt:lpstr>Approaching risk</vt:lpstr>
      <vt:lpstr>ERM vs. traditional risk Management (RM)</vt:lpstr>
      <vt:lpstr>Current Risk Environment Facing Federal Government </vt:lpstr>
      <vt:lpstr>Going Forward</vt:lpstr>
      <vt:lpstr>Required by A-123 for erm implementation</vt:lpstr>
      <vt:lpstr>Updates – First year down</vt:lpstr>
      <vt:lpstr>Principles</vt:lpstr>
      <vt:lpstr>Relationships </vt:lpstr>
      <vt:lpstr>Components of ERM –  COSO 2013</vt:lpstr>
      <vt:lpstr>COSO ERM 2017</vt:lpstr>
      <vt:lpstr>PowerPoint Presentation</vt:lpstr>
      <vt:lpstr>PowerPoint Presentation</vt:lpstr>
      <vt:lpstr>Internal environment/ OBJECTIVE SETTING</vt:lpstr>
      <vt:lpstr>Event identification</vt:lpstr>
      <vt:lpstr>Risk assessment </vt:lpstr>
      <vt:lpstr>Risk response</vt:lpstr>
      <vt:lpstr>Control activities         Info &amp;            Communication</vt:lpstr>
      <vt:lpstr>monitoring</vt:lpstr>
      <vt:lpstr>Risk appetite &amp; Tolerance</vt:lpstr>
      <vt:lpstr>PowerPoint Presentation</vt:lpstr>
      <vt:lpstr>Roles and responsibilities  within framework</vt:lpstr>
      <vt:lpstr>Risk profiling</vt:lpstr>
      <vt:lpstr>Components of a risk profile</vt:lpstr>
      <vt:lpstr>Benefits of erm</vt:lpstr>
      <vt:lpstr>CRITICAL FACTORS for a mature framework</vt:lpstr>
      <vt:lpstr>CRITICAL FACTORS for a mature framework</vt:lpstr>
      <vt:lpstr>ERM PITFALLS – WHAT TO WATCH FOR</vt:lpstr>
      <vt:lpstr>Questions/feedback?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Enterprise risk management (ERM)</dc:title>
  <dc:creator>Prudhomme, Heather J.</dc:creator>
  <cp:lastModifiedBy>Prudhomme, Heather J.</cp:lastModifiedBy>
  <cp:revision>80</cp:revision>
  <cp:lastPrinted>2017-05-16T13:53:23Z</cp:lastPrinted>
  <dcterms:created xsi:type="dcterms:W3CDTF">2017-01-20T15:23:51Z</dcterms:created>
  <dcterms:modified xsi:type="dcterms:W3CDTF">2018-03-28T21:07:10Z</dcterms:modified>
</cp:coreProperties>
</file>