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72"/>
  </p:notesMasterIdLst>
  <p:handoutMasterIdLst>
    <p:handoutMasterId r:id="rId73"/>
  </p:handoutMasterIdLst>
  <p:sldIdLst>
    <p:sldId id="281" r:id="rId5"/>
    <p:sldId id="461" r:id="rId6"/>
    <p:sldId id="462" r:id="rId7"/>
    <p:sldId id="464" r:id="rId8"/>
    <p:sldId id="282" r:id="rId9"/>
    <p:sldId id="285" r:id="rId10"/>
    <p:sldId id="286" r:id="rId11"/>
    <p:sldId id="287" r:id="rId12"/>
    <p:sldId id="289" r:id="rId13"/>
    <p:sldId id="290" r:id="rId14"/>
    <p:sldId id="291" r:id="rId15"/>
    <p:sldId id="292" r:id="rId16"/>
    <p:sldId id="293" r:id="rId17"/>
    <p:sldId id="294" r:id="rId18"/>
    <p:sldId id="295" r:id="rId19"/>
    <p:sldId id="296" r:id="rId20"/>
    <p:sldId id="297" r:id="rId21"/>
    <p:sldId id="298" r:id="rId22"/>
    <p:sldId id="299" r:id="rId23"/>
    <p:sldId id="448" r:id="rId24"/>
    <p:sldId id="449" r:id="rId25"/>
    <p:sldId id="450" r:id="rId26"/>
    <p:sldId id="451" r:id="rId27"/>
    <p:sldId id="452" r:id="rId28"/>
    <p:sldId id="466" r:id="rId29"/>
    <p:sldId id="469" r:id="rId30"/>
    <p:sldId id="470"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467" r:id="rId45"/>
    <p:sldId id="482" r:id="rId46"/>
    <p:sldId id="359" r:id="rId47"/>
    <p:sldId id="360" r:id="rId48"/>
    <p:sldId id="361" r:id="rId49"/>
    <p:sldId id="362" r:id="rId50"/>
    <p:sldId id="363" r:id="rId51"/>
    <p:sldId id="364" r:id="rId52"/>
    <p:sldId id="365" r:id="rId53"/>
    <p:sldId id="366" r:id="rId54"/>
    <p:sldId id="367" r:id="rId55"/>
    <p:sldId id="368" r:id="rId56"/>
    <p:sldId id="471" r:id="rId57"/>
    <p:sldId id="472" r:id="rId58"/>
    <p:sldId id="468" r:id="rId59"/>
    <p:sldId id="484" r:id="rId60"/>
    <p:sldId id="485" r:id="rId61"/>
    <p:sldId id="473" r:id="rId62"/>
    <p:sldId id="474" r:id="rId63"/>
    <p:sldId id="475" r:id="rId64"/>
    <p:sldId id="476" r:id="rId65"/>
    <p:sldId id="477" r:id="rId66"/>
    <p:sldId id="478" r:id="rId67"/>
    <p:sldId id="479" r:id="rId68"/>
    <p:sldId id="480" r:id="rId69"/>
    <p:sldId id="481" r:id="rId70"/>
    <p:sldId id="465" r:id="rId7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56" userDrawn="1">
          <p15:clr>
            <a:srgbClr val="A4A3A4"/>
          </p15:clr>
        </p15:guide>
        <p15:guide id="4" pos="62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74AB"/>
    <a:srgbClr val="7F7F7F"/>
    <a:srgbClr val="00609C"/>
    <a:srgbClr val="355F9A"/>
    <a:srgbClr val="3D3D3D"/>
    <a:srgbClr val="5F5F5F"/>
    <a:srgbClr val="EF4142"/>
    <a:srgbClr val="78797B"/>
    <a:srgbClr val="253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7" autoAdjust="0"/>
    <p:restoredTop sz="94660"/>
  </p:normalViewPr>
  <p:slideViewPr>
    <p:cSldViewPr snapToGrid="0">
      <p:cViewPr varScale="1">
        <p:scale>
          <a:sx n="94" d="100"/>
          <a:sy n="94" d="100"/>
        </p:scale>
        <p:origin x="600" y="66"/>
      </p:cViewPr>
      <p:guideLst>
        <p:guide orient="horz" pos="2160"/>
        <p:guide pos="2880"/>
        <p:guide orient="horz" pos="456"/>
        <p:guide pos="624"/>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175"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62FE091-9834-3248-B5DE-0B4F05D31F25}" type="datetimeFigureOut">
              <a:rPr lang="en-US" smtClean="0"/>
              <a:t>4/2/2018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57E1298-9719-A847-8A86-E02FED6E13BC}" type="slidenum">
              <a:rPr lang="en-US" smtClean="0"/>
              <a:t>‹#›</a:t>
            </a:fld>
            <a:endParaRPr lang="en-US"/>
          </a:p>
        </p:txBody>
      </p:sp>
    </p:spTree>
    <p:extLst>
      <p:ext uri="{BB962C8B-B14F-4D97-AF65-F5344CB8AC3E}">
        <p14:creationId xmlns:p14="http://schemas.microsoft.com/office/powerpoint/2010/main" val="440644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5768711-07A2-4905-A9C6-92171B1DF195}" type="datetimeFigureOut">
              <a:rPr lang="en-US"/>
              <a:pPr>
                <a:defRPr/>
              </a:pPr>
              <a:t>4/2/2018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79DEEB5-AEAE-45A6-BF9A-868FE2D85C7C}" type="slidenum">
              <a:rPr lang="en-US"/>
              <a:pPr>
                <a:defRPr/>
              </a:pPr>
              <a:t>‹#›</a:t>
            </a:fld>
            <a:endParaRPr lang="en-US"/>
          </a:p>
        </p:txBody>
      </p:sp>
    </p:spTree>
    <p:extLst>
      <p:ext uri="{BB962C8B-B14F-4D97-AF65-F5344CB8AC3E}">
        <p14:creationId xmlns:p14="http://schemas.microsoft.com/office/powerpoint/2010/main" val="1928937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a:t>
            </a:fld>
            <a:endParaRPr lang="en-US"/>
          </a:p>
        </p:txBody>
      </p:sp>
    </p:spTree>
    <p:extLst>
      <p:ext uri="{BB962C8B-B14F-4D97-AF65-F5344CB8AC3E}">
        <p14:creationId xmlns:p14="http://schemas.microsoft.com/office/powerpoint/2010/main" val="35111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changes</a:t>
            </a:r>
            <a:r>
              <a:rPr lang="en-US" baseline="0"/>
              <a:t> in the total liability are reported as deferrals and introduced into OPEB expense over the average remaining service period of the plan members.</a:t>
            </a:r>
          </a:p>
          <a:p>
            <a:endParaRPr lang="en-US" baseline="0"/>
          </a:p>
          <a:p>
            <a:r>
              <a:rPr lang="en-US" baseline="0"/>
              <a:t>The change in the liability resulting from differences between projected and actual earnings are reported as deferrals and introduced into OPEB expense over a closed, 5-year period.</a:t>
            </a:r>
          </a:p>
          <a:p>
            <a:endParaRPr lang="en-US" baseline="0"/>
          </a:p>
          <a:p>
            <a:r>
              <a:rPr lang="en-US" baseline="0"/>
              <a:t>If not administered through a trust that meets the specified criteria, benefit payments are not recognized in expense. When made, those payments reduce the total OPEB liability.</a:t>
            </a:r>
          </a:p>
          <a:p>
            <a:endParaRPr lang="en-US" baseline="0"/>
          </a:p>
          <a:p>
            <a:r>
              <a:rPr lang="en-US" baseline="0"/>
              <a:t>If administered through a trust that meets the specified criteria, employer contributions are not recognized in expense. When made, those contributions reduce the net OPEB liability.</a:t>
            </a:r>
          </a:p>
        </p:txBody>
      </p:sp>
      <p:sp>
        <p:nvSpPr>
          <p:cNvPr id="4" name="Slide Number Placeholder 3"/>
          <p:cNvSpPr>
            <a:spLocks noGrp="1"/>
          </p:cNvSpPr>
          <p:nvPr>
            <p:ph type="sldNum" sz="quarter" idx="10"/>
          </p:nvPr>
        </p:nvSpPr>
        <p:spPr/>
        <p:txBody>
          <a:bodyPr/>
          <a:lstStyle/>
          <a:p>
            <a:fld id="{829599AC-CD18-4F14-B469-B034D02387DF}" type="slidenum">
              <a:rPr lang="en-US" smtClean="0"/>
              <a:pPr/>
              <a:t>17</a:t>
            </a:fld>
            <a:endParaRPr lang="en-US"/>
          </a:p>
        </p:txBody>
      </p:sp>
    </p:spTree>
    <p:extLst>
      <p:ext uri="{BB962C8B-B14F-4D97-AF65-F5344CB8AC3E}">
        <p14:creationId xmlns:p14="http://schemas.microsoft.com/office/powerpoint/2010/main" val="1416667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Drop this slide if not in a state with cost-sharing OPEB plans</a:t>
            </a:r>
          </a:p>
        </p:txBody>
      </p:sp>
      <p:sp>
        <p:nvSpPr>
          <p:cNvPr id="4" name="Slide Number Placeholder 3"/>
          <p:cNvSpPr>
            <a:spLocks noGrp="1"/>
          </p:cNvSpPr>
          <p:nvPr>
            <p:ph type="sldNum" sz="quarter" idx="10"/>
          </p:nvPr>
        </p:nvSpPr>
        <p:spPr/>
        <p:txBody>
          <a:bodyPr/>
          <a:lstStyle/>
          <a:p>
            <a:fld id="{829599AC-CD18-4F14-B469-B034D02387DF}" type="slidenum">
              <a:rPr lang="en-US" smtClean="0"/>
              <a:pPr/>
              <a:t>18</a:t>
            </a:fld>
            <a:endParaRPr lang="en-US"/>
          </a:p>
        </p:txBody>
      </p:sp>
    </p:spTree>
    <p:extLst>
      <p:ext uri="{BB962C8B-B14F-4D97-AF65-F5344CB8AC3E}">
        <p14:creationId xmlns:p14="http://schemas.microsoft.com/office/powerpoint/2010/main" val="151903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20</a:t>
            </a:fld>
            <a:endParaRPr lang="en-US"/>
          </a:p>
        </p:txBody>
      </p:sp>
    </p:spTree>
    <p:extLst>
      <p:ext uri="{BB962C8B-B14F-4D97-AF65-F5344CB8AC3E}">
        <p14:creationId xmlns:p14="http://schemas.microsoft.com/office/powerpoint/2010/main" val="2339984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requirements of Questions 4.85, 4.103, 4.108, 4.109, 4.225, 4.239, 4.244, 4.245, and 5.1– 5.4 are effective for actuarial valuations as of December 15, 2017, or later. </a:t>
            </a:r>
          </a:p>
          <a:p>
            <a:endParaRPr lang="en-US"/>
          </a:p>
          <a:p>
            <a:r>
              <a:rPr lang="en-US"/>
              <a:t>For circumstances in which OPEB is provided through an OPEB plan that is administered through a trust that meets the criteria in paragraph 4 of Statement 75, the requirements of Questions 4.484 and 4.491 are effective for an employer or nonemployer contributing entity in the first reporting period in which the measurement date of the (collective) net OPEB liability is on or after June 15, 2018.</a:t>
            </a:r>
          </a:p>
        </p:txBody>
      </p:sp>
      <p:sp>
        <p:nvSpPr>
          <p:cNvPr id="4" name="Slide Number Placeholder 3"/>
          <p:cNvSpPr>
            <a:spLocks noGrp="1"/>
          </p:cNvSpPr>
          <p:nvPr>
            <p:ph type="sldNum" sz="quarter" idx="10"/>
          </p:nvPr>
        </p:nvSpPr>
        <p:spPr/>
        <p:txBody>
          <a:bodyPr/>
          <a:lstStyle/>
          <a:p>
            <a:fld id="{829599AC-CD18-4F14-B469-B034D02387DF}" type="slidenum">
              <a:rPr lang="en-US" smtClean="0"/>
              <a:pPr/>
              <a:t>21</a:t>
            </a:fld>
            <a:endParaRPr lang="en-US"/>
          </a:p>
        </p:txBody>
      </p:sp>
    </p:spTree>
    <p:extLst>
      <p:ext uri="{BB962C8B-B14F-4D97-AF65-F5344CB8AC3E}">
        <p14:creationId xmlns:p14="http://schemas.microsoft.com/office/powerpoint/2010/main" val="161013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-Approximately 235 “discrete” Q&amp;As (i.e., approximately</a:t>
            </a:r>
            <a:r>
              <a:rPr lang="en-US" baseline="0"/>
              <a:t> 265 Q&amp;As are variations to address different reporting circumstances—for example, OPEB that is not administered through a trust that meets the specified criteria).</a:t>
            </a:r>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22</a:t>
            </a:fld>
            <a:endParaRPr lang="en-US"/>
          </a:p>
        </p:txBody>
      </p:sp>
    </p:spTree>
    <p:extLst>
      <p:ext uri="{BB962C8B-B14F-4D97-AF65-F5344CB8AC3E}">
        <p14:creationId xmlns:p14="http://schemas.microsoft.com/office/powerpoint/2010/main" val="21204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a:p>
        </p:txBody>
      </p:sp>
      <p:sp>
        <p:nvSpPr>
          <p:cNvPr id="4" name="Slide Number Placeholder 3"/>
          <p:cNvSpPr>
            <a:spLocks noGrp="1"/>
          </p:cNvSpPr>
          <p:nvPr>
            <p:ph type="sldNum" sz="quarter" idx="10"/>
          </p:nvPr>
        </p:nvSpPr>
        <p:spPr/>
        <p:txBody>
          <a:bodyPr/>
          <a:lstStyle/>
          <a:p>
            <a:fld id="{829599AC-CD18-4F14-B469-B034D02387DF}" type="slidenum">
              <a:rPr lang="en-US" smtClean="0"/>
              <a:pPr/>
              <a:t>25</a:t>
            </a:fld>
            <a:endParaRPr lang="en-US"/>
          </a:p>
        </p:txBody>
      </p:sp>
    </p:spTree>
    <p:extLst>
      <p:ext uri="{BB962C8B-B14F-4D97-AF65-F5344CB8AC3E}">
        <p14:creationId xmlns:p14="http://schemas.microsoft.com/office/powerpoint/2010/main" val="2120832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a:p>
        </p:txBody>
      </p:sp>
      <p:sp>
        <p:nvSpPr>
          <p:cNvPr id="4" name="Slide Number Placeholder 3"/>
          <p:cNvSpPr>
            <a:spLocks noGrp="1"/>
          </p:cNvSpPr>
          <p:nvPr>
            <p:ph type="sldNum" sz="quarter" idx="10"/>
          </p:nvPr>
        </p:nvSpPr>
        <p:spPr/>
        <p:txBody>
          <a:bodyPr/>
          <a:lstStyle/>
          <a:p>
            <a:fld id="{829599AC-CD18-4F14-B469-B034D02387DF}" type="slidenum">
              <a:rPr lang="en-US" smtClean="0"/>
              <a:pPr/>
              <a:t>28</a:t>
            </a:fld>
            <a:endParaRPr lang="en-US"/>
          </a:p>
        </p:txBody>
      </p:sp>
    </p:spTree>
    <p:extLst>
      <p:ext uri="{BB962C8B-B14F-4D97-AF65-F5344CB8AC3E}">
        <p14:creationId xmlns:p14="http://schemas.microsoft.com/office/powerpoint/2010/main" val="1087585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844480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4229789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91146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a:t>*Paragraphs </a:t>
            </a:r>
            <a:r>
              <a:rPr lang="en-US" sz="1200" b="0" i="0" kern="1200">
                <a:solidFill>
                  <a:schemeClr val="tx1"/>
                </a:solidFill>
                <a:effectLst/>
                <a:latin typeface="+mn-lt"/>
                <a:ea typeface="ＭＳ Ｐゴシック" pitchFamily="-112" charset="-128"/>
                <a:cs typeface="ＭＳ Ｐゴシック" pitchFamily="-112" charset="-128"/>
              </a:rPr>
              <a:t>18, 19, 23–26, and 40</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b="0" i="0" kern="1200">
              <a:solidFill>
                <a:schemeClr val="tx1"/>
              </a:solidFill>
              <a:effectLst/>
              <a:latin typeface="+mn-lt"/>
              <a:ea typeface="ＭＳ Ｐゴシック" pitchFamily="-112" charset="-128"/>
              <a:cs typeface="ＭＳ Ｐゴシック" pitchFamily="-112" charset="-128"/>
            </a:endParaRPr>
          </a:p>
          <a:p>
            <a:r>
              <a:rPr lang="en-US" sz="1200" b="0" i="0" kern="1200">
                <a:solidFill>
                  <a:schemeClr val="tx1"/>
                </a:solidFill>
                <a:effectLst/>
                <a:latin typeface="+mn-lt"/>
                <a:ea typeface="ＭＳ Ｐゴシック" pitchFamily="-112" charset="-128"/>
              </a:rPr>
              <a:t>+</a:t>
            </a:r>
            <a:r>
              <a:rPr lang="en-US" altLang="en-US">
                <a:ea typeface="Times New Roman" panose="02020603050405020304" pitchFamily="18" charset="0"/>
              </a:rPr>
              <a:t>Except requirements related to the selection of assumptions in a circumstance in which an employer’s NPL is measured as of a date other than the employer’s most recent FYE. In that circumstance, those requirements are effective for that employer in the first reporting period in which the measurement date of the NPL is on or after June 15, 2017 or later</a:t>
            </a:r>
          </a:p>
          <a:p>
            <a:endParaRPr lang="en-US"/>
          </a:p>
          <a:p>
            <a:r>
              <a:rPr lang="en-US"/>
              <a:t>#May be implemented by topic</a:t>
            </a:r>
          </a:p>
          <a:p>
            <a:pPr marL="0" marR="0" indent="0" algn="l" defTabSz="457200" rtl="0" eaLnBrk="1" fontAlgn="base" latinLnBrk="0" hangingPunct="1">
              <a:lnSpc>
                <a:spcPct val="100000"/>
              </a:lnSpc>
              <a:spcBef>
                <a:spcPct val="0"/>
              </a:spcBef>
              <a:spcAft>
                <a:spcPct val="0"/>
              </a:spcAft>
              <a:buClrTx/>
              <a:buSzTx/>
              <a:buFontTx/>
              <a:buNone/>
              <a:tabLst/>
              <a:defRPr/>
            </a:pPr>
            <a:endParaRPr lang="en-US"/>
          </a:p>
          <a:p>
            <a:pPr eaLnBrk="1" hangingPunct="1">
              <a:spcBef>
                <a:spcPct val="0"/>
              </a:spcBef>
            </a:pPr>
            <a:endParaRPr lang="en-US"/>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771D8-322F-431E-9855-CA76D7EB5828}"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21599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3092928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407701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2264000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172814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539304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99432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281635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a:p>
        </p:txBody>
      </p:sp>
      <p:sp>
        <p:nvSpPr>
          <p:cNvPr id="4" name="Slide Number Placeholder 3"/>
          <p:cNvSpPr>
            <a:spLocks noGrp="1"/>
          </p:cNvSpPr>
          <p:nvPr>
            <p:ph type="sldNum" sz="quarter" idx="10"/>
          </p:nvPr>
        </p:nvSpPr>
        <p:spPr/>
        <p:txBody>
          <a:bodyPr/>
          <a:lstStyle/>
          <a:p>
            <a:fld id="{829599AC-CD18-4F14-B469-B034D02387DF}" type="slidenum">
              <a:rPr lang="en-US" smtClean="0"/>
              <a:pPr/>
              <a:t>41</a:t>
            </a:fld>
            <a:endParaRPr lang="en-US"/>
          </a:p>
        </p:txBody>
      </p:sp>
    </p:spTree>
    <p:extLst>
      <p:ext uri="{BB962C8B-B14F-4D97-AF65-F5344CB8AC3E}">
        <p14:creationId xmlns:p14="http://schemas.microsoft.com/office/powerpoint/2010/main" val="1468618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Statement 87 does not include nonexchange transactions, such as $1/year leases, because the Statement 87 reporting model based on leases being financing transactions does not work well for nonexchange transactions. (Report a $1 lease liability and asset?)</a:t>
            </a:r>
          </a:p>
          <a:p>
            <a:r>
              <a:rPr lang="en-US" b="1"/>
              <a:t>In final deliberations,</a:t>
            </a:r>
            <a:r>
              <a:rPr lang="en-US"/>
              <a:t> </a:t>
            </a:r>
            <a:r>
              <a:rPr lang="en-US" sz="1200" kern="1200">
                <a:solidFill>
                  <a:schemeClr val="tx1"/>
                </a:solidFill>
                <a:effectLst/>
                <a:latin typeface="+mn-lt"/>
                <a:ea typeface="ＭＳ Ｐゴシック" pitchFamily="-112" charset="-128"/>
                <a:cs typeface="ＭＳ Ｐゴシック" pitchFamily="-112" charset="-128"/>
              </a:rPr>
              <a:t>the Board decided to specifically note that the right to use a nonfinancial asset refers to the right to use another entity’s underlying asset.  The Board also decided that the right-to-use asset should be what is “specified in the contract,” which would include the right to use the underlying asset for portions of time during a lease term, such as leases for certain days each week or for certain hours each day. </a:t>
            </a:r>
          </a:p>
          <a:p>
            <a:r>
              <a:rPr lang="en-US" sz="1200" kern="1200">
                <a:solidFill>
                  <a:schemeClr val="tx1"/>
                </a:solidFill>
                <a:effectLst/>
                <a:latin typeface="+mn-lt"/>
                <a:ea typeface="ＭＳ Ｐゴシック" pitchFamily="-112" charset="-128"/>
                <a:cs typeface="ＭＳ Ｐゴシック" pitchFamily="-112" charset="-128"/>
              </a:rPr>
              <a:t>The Board also agreed to add guidance for determining when a lease contract conveys control of the right to use the underlying asset. The guidance is similar to the FASB guidance but is based on the notions of control found in Concepts Statement No. 4, </a:t>
            </a:r>
            <a:r>
              <a:rPr lang="en-US" sz="1200" i="1" kern="1200">
                <a:solidFill>
                  <a:schemeClr val="tx1"/>
                </a:solidFill>
                <a:effectLst/>
                <a:latin typeface="+mn-lt"/>
                <a:ea typeface="ＭＳ Ｐゴシック" pitchFamily="-112" charset="-128"/>
                <a:cs typeface="ＭＳ Ｐゴシック" pitchFamily="-112" charset="-128"/>
              </a:rPr>
              <a:t>Elements of Financial Statements,</a:t>
            </a:r>
            <a:r>
              <a:rPr lang="en-US" sz="1200" kern="1200">
                <a:solidFill>
                  <a:schemeClr val="tx1"/>
                </a:solidFill>
                <a:effectLst/>
                <a:latin typeface="+mn-lt"/>
                <a:ea typeface="ＭＳ Ｐゴシック" pitchFamily="-112" charset="-128"/>
                <a:cs typeface="ＭＳ Ｐゴシック" pitchFamily="-112" charset="-128"/>
              </a:rPr>
              <a:t> including (1) the right to obtain the present service capacity from use of the underlying asset and (2) the right to determine the nature and manner of use of the underlying asset. The control criteria would be applied to the right-to-use asset as specified in the contract.  The Board agreed that, unlike FASB, the criteria would </a:t>
            </a:r>
            <a:r>
              <a:rPr lang="en-US" sz="1200" i="1" kern="1200">
                <a:solidFill>
                  <a:schemeClr val="tx1"/>
                </a:solidFill>
                <a:effectLst/>
                <a:latin typeface="+mn-lt"/>
                <a:ea typeface="ＭＳ Ｐゴシック" pitchFamily="-112" charset="-128"/>
                <a:cs typeface="ＭＳ Ｐゴシック" pitchFamily="-112" charset="-128"/>
              </a:rPr>
              <a:t>not</a:t>
            </a:r>
            <a:r>
              <a:rPr lang="en-US" sz="1200" kern="1200">
                <a:solidFill>
                  <a:schemeClr val="tx1"/>
                </a:solidFill>
                <a:effectLst/>
                <a:latin typeface="+mn-lt"/>
                <a:ea typeface="ＭＳ Ｐゴシック" pitchFamily="-112" charset="-128"/>
                <a:cs typeface="ＭＳ Ｐゴシック" pitchFamily="-112" charset="-128"/>
              </a:rPr>
              <a:t> limit a lease to contracts that convey “substantially all” of the present service capacity from use of the underlying asset. </a:t>
            </a:r>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45</a:t>
            </a:fld>
            <a:endParaRPr lang="en-US"/>
          </a:p>
        </p:txBody>
      </p:sp>
    </p:spTree>
    <p:extLst>
      <p:ext uri="{BB962C8B-B14F-4D97-AF65-F5344CB8AC3E}">
        <p14:creationId xmlns:p14="http://schemas.microsoft.com/office/powerpoint/2010/main" val="3567406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46</a:t>
            </a:fld>
            <a:endParaRPr lang="en-US"/>
          </a:p>
        </p:txBody>
      </p:sp>
    </p:spTree>
    <p:extLst>
      <p:ext uri="{BB962C8B-B14F-4D97-AF65-F5344CB8AC3E}">
        <p14:creationId xmlns:p14="http://schemas.microsoft.com/office/powerpoint/2010/main" val="427648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a:t>*Paragraphs </a:t>
            </a:r>
            <a:r>
              <a:rPr lang="en-US" sz="1200" b="0" i="0" kern="1200">
                <a:solidFill>
                  <a:schemeClr val="tx1"/>
                </a:solidFill>
                <a:effectLst/>
                <a:latin typeface="+mn-lt"/>
                <a:ea typeface="ＭＳ Ｐゴシック" pitchFamily="-112" charset="-128"/>
                <a:cs typeface="ＭＳ Ｐゴシック" pitchFamily="-112" charset="-128"/>
              </a:rPr>
              <a:t>18, 19, 23–26, and 40</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b="0" i="0" kern="1200">
              <a:solidFill>
                <a:schemeClr val="tx1"/>
              </a:solidFill>
              <a:effectLst/>
              <a:latin typeface="+mn-lt"/>
              <a:ea typeface="ＭＳ Ｐゴシック" pitchFamily="-112" charset="-128"/>
              <a:cs typeface="ＭＳ Ｐゴシック" pitchFamily="-112" charset="-128"/>
            </a:endParaRPr>
          </a:p>
          <a:p>
            <a:r>
              <a:rPr lang="en-US" sz="1200" b="0" i="0" kern="1200">
                <a:solidFill>
                  <a:schemeClr val="tx1"/>
                </a:solidFill>
                <a:effectLst/>
                <a:latin typeface="+mn-lt"/>
                <a:ea typeface="ＭＳ Ｐゴシック" pitchFamily="-112" charset="-128"/>
              </a:rPr>
              <a:t>+</a:t>
            </a:r>
            <a:r>
              <a:rPr lang="en-US" altLang="en-US">
                <a:ea typeface="Times New Roman" panose="02020603050405020304" pitchFamily="18" charset="0"/>
              </a:rPr>
              <a:t>Except requirements related to the selection of assumptions in a circumstance in which an employer’s NPL is measured as of a date other than the employer’s most recent FYE. In that circumstance, those requirements are effective for that employer in the first reporting period in which the measurement date of the NPL is on or after June 15, 2017 or later</a:t>
            </a:r>
          </a:p>
          <a:p>
            <a:endParaRPr lang="en-US"/>
          </a:p>
          <a:p>
            <a:r>
              <a:rPr lang="en-US"/>
              <a:t>#May be implemented by topic</a:t>
            </a:r>
          </a:p>
          <a:p>
            <a:pPr marL="0" marR="0" indent="0" algn="l" defTabSz="457200" rtl="0" eaLnBrk="1" fontAlgn="base" latinLnBrk="0" hangingPunct="1">
              <a:lnSpc>
                <a:spcPct val="100000"/>
              </a:lnSpc>
              <a:spcBef>
                <a:spcPct val="0"/>
              </a:spcBef>
              <a:spcAft>
                <a:spcPct val="0"/>
              </a:spcAft>
              <a:buClrTx/>
              <a:buSzTx/>
              <a:buFontTx/>
              <a:buNone/>
              <a:tabLst/>
              <a:defRPr/>
            </a:pPr>
            <a:endParaRPr lang="en-US"/>
          </a:p>
          <a:p>
            <a:pPr eaLnBrk="1" hangingPunct="1">
              <a:spcBef>
                <a:spcPct val="0"/>
              </a:spcBef>
            </a:pPr>
            <a:endParaRPr lang="en-US"/>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771D8-322F-431E-9855-CA76D7EB5828}"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701611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 GASB chose </a:t>
            </a:r>
            <a:r>
              <a:rPr lang="en-US" i="1" baseline="0"/>
              <a:t>maximum possible term </a:t>
            </a:r>
            <a:r>
              <a:rPr lang="en-US" baseline="0"/>
              <a:t>rather than </a:t>
            </a:r>
            <a:r>
              <a:rPr lang="en-US" i="1" baseline="0"/>
              <a:t>lease term </a:t>
            </a:r>
            <a:r>
              <a:rPr lang="en-US" baseline="0"/>
              <a:t>because GASB was concerned about potential misapplication of lease term guidance to manufacture short-term leases, thus avoiding recording liabilities. </a:t>
            </a:r>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2155155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FASB</a:t>
            </a:r>
            <a:r>
              <a:rPr lang="en-US" baseline="0"/>
              <a:t> requires that lessors derecognize leased asset.  GASB decided to not derecognize due to cost/benefit.</a:t>
            </a:r>
          </a:p>
          <a:p>
            <a:endParaRPr lang="en-US" baseline="0"/>
          </a:p>
          <a:p>
            <a:r>
              <a:rPr lang="en-US" baseline="0"/>
              <a:t>Lease incentives also affect measurement of the lessee’s lease asset and liability, and the lessor’s receivable. </a:t>
            </a:r>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48</a:t>
            </a:fld>
            <a:endParaRPr lang="en-US"/>
          </a:p>
        </p:txBody>
      </p:sp>
    </p:spTree>
    <p:extLst>
      <p:ext uri="{BB962C8B-B14F-4D97-AF65-F5344CB8AC3E}">
        <p14:creationId xmlns:p14="http://schemas.microsoft.com/office/powerpoint/2010/main" val="3872159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Amortization of discount reported as interest revenue</a:t>
            </a:r>
          </a:p>
        </p:txBody>
      </p:sp>
      <p:sp>
        <p:nvSpPr>
          <p:cNvPr id="4" name="Slide Number Placeholder 3"/>
          <p:cNvSpPr>
            <a:spLocks noGrp="1"/>
          </p:cNvSpPr>
          <p:nvPr>
            <p:ph type="sldNum" sz="quarter" idx="10"/>
          </p:nvPr>
        </p:nvSpPr>
        <p:spPr/>
        <p:txBody>
          <a:bodyPr/>
          <a:lstStyle/>
          <a:p>
            <a:fld id="{829599AC-CD18-4F14-B469-B034D02387DF}" type="slidenum">
              <a:rPr lang="en-US" smtClean="0"/>
              <a:pPr/>
              <a:t>49</a:t>
            </a:fld>
            <a:endParaRPr lang="en-US"/>
          </a:p>
        </p:txBody>
      </p:sp>
    </p:spTree>
    <p:extLst>
      <p:ext uri="{BB962C8B-B14F-4D97-AF65-F5344CB8AC3E}">
        <p14:creationId xmlns:p14="http://schemas.microsoft.com/office/powerpoint/2010/main" val="1469004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General description includes (1) </a:t>
            </a:r>
            <a:r>
              <a:rPr lang="en-US" altLang="en-US">
                <a:solidFill>
                  <a:schemeClr val="tx1"/>
                </a:solidFill>
                <a:ea typeface="MS Mincho" panose="02020609040205080304" pitchFamily="49" charset="-128"/>
              </a:rPr>
              <a:t>the basis, terms, and conditions on which variable payments not included in the measurement of the lease liability are determined and (2) the existence, terms, and conditions of residual value guarantees provided by the lessee not included in the measurement of the lease liability. Net impairment</a:t>
            </a:r>
            <a:r>
              <a:rPr lang="en-US" altLang="en-US" baseline="0">
                <a:solidFill>
                  <a:schemeClr val="tx1"/>
                </a:solidFill>
                <a:ea typeface="MS Mincho" panose="02020609040205080304" pitchFamily="49" charset="-128"/>
              </a:rPr>
              <a:t> loss is </a:t>
            </a:r>
            <a:r>
              <a:rPr lang="en-US" altLang="en-US">
                <a:solidFill>
                  <a:schemeClr val="tx1"/>
                </a:solidFill>
                <a:ea typeface="Times New Roman" panose="02020603050405020304" pitchFamily="18" charset="0"/>
              </a:rPr>
              <a:t>gross impairment loss less change in lease liability. Specific</a:t>
            </a:r>
            <a:r>
              <a:rPr lang="en-US" altLang="en-US" baseline="0">
                <a:solidFill>
                  <a:schemeClr val="tx1"/>
                </a:solidFill>
                <a:ea typeface="Times New Roman" panose="02020603050405020304" pitchFamily="18" charset="0"/>
              </a:rPr>
              <a:t> disclosures also required for subleases, sale-leasebacks, and lease-leasebacks.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No disclosures for short-term</a:t>
            </a:r>
            <a:r>
              <a:rPr lang="en-US" baseline="0"/>
              <a:t> leases. </a:t>
            </a:r>
          </a:p>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3394274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Disclosures for leases other than short-term</a:t>
            </a:r>
            <a:r>
              <a:rPr lang="en-US" baseline="0"/>
              <a:t> leases. General description includes </a:t>
            </a:r>
            <a:r>
              <a:rPr lang="en-US" sz="1200" kern="1200">
                <a:solidFill>
                  <a:schemeClr val="tx1"/>
                </a:solidFill>
                <a:effectLst/>
                <a:latin typeface="+mn-lt"/>
                <a:ea typeface="+mn-ea"/>
                <a:cs typeface="+mn-cs"/>
              </a:rPr>
              <a:t>the basis, terms, and conditions on which any variable payments not included in the measurement of the lease receivable are determined</a:t>
            </a:r>
            <a:r>
              <a:rPr lang="en-US" altLang="en-US">
                <a:solidFill>
                  <a:schemeClr val="tx1"/>
                </a:solidFill>
                <a:ea typeface="MS Mincho" panose="02020609040205080304" pitchFamily="49" charset="-128"/>
              </a:rPr>
              <a:t>. </a:t>
            </a:r>
            <a:r>
              <a:rPr lang="en-US" altLang="en-US">
                <a:solidFill>
                  <a:schemeClr val="tx1"/>
                </a:solidFill>
                <a:ea typeface="Times New Roman" panose="02020603050405020304" pitchFamily="18" charset="0"/>
              </a:rPr>
              <a:t>Specific</a:t>
            </a:r>
            <a:r>
              <a:rPr lang="en-US" altLang="en-US" baseline="0">
                <a:solidFill>
                  <a:schemeClr val="tx1"/>
                </a:solidFill>
                <a:ea typeface="Times New Roman" panose="02020603050405020304" pitchFamily="18" charset="0"/>
              </a:rPr>
              <a:t> disclosures also required for leases of assets that are investments, certain regulated leases, subleases, sale-leasebacks, and lease-leasebacks. Inflows disclosed if not determinable on the face of the statements.</a:t>
            </a:r>
          </a:p>
          <a:p>
            <a:endParaRPr lang="en-US" baseline="0">
              <a:solidFill>
                <a:schemeClr val="tx1"/>
              </a:solidFill>
            </a:endParaRPr>
          </a:p>
          <a:p>
            <a:r>
              <a:rPr lang="en-US" sz="1200" kern="1200">
                <a:solidFill>
                  <a:schemeClr val="tx1"/>
                </a:solidFill>
                <a:effectLst/>
                <a:latin typeface="+mn-lt"/>
                <a:ea typeface="+mn-ea"/>
                <a:cs typeface="+mn-cs"/>
              </a:rPr>
              <a:t>If a lessor’s principal ongoing operations consist of leasing assets to other entities, the government should disclose a schedule of future payments that are included in the measurement of the lease receivable, showing principal and interest, for each of the five subsequent years and in five-year increments thereafter.</a:t>
            </a:r>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1865394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meant to simply identify these topics – </a:t>
            </a:r>
            <a:r>
              <a:rPr lang="en-US" b="1" u="sng"/>
              <a:t>do not</a:t>
            </a:r>
            <a:r>
              <a:rPr lang="en-US"/>
              <a:t> go through them item by item.</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38362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meant to simply identify these topics – </a:t>
            </a:r>
            <a:r>
              <a:rPr lang="en-US" b="1" u="sng"/>
              <a:t>do not</a:t>
            </a:r>
            <a:r>
              <a:rPr lang="en-US"/>
              <a:t> go through them item by item.</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2374475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meant to simply identify these topics – </a:t>
            </a:r>
            <a:r>
              <a:rPr lang="en-US" b="1" u="sng"/>
              <a:t>do not</a:t>
            </a:r>
            <a:r>
              <a:rPr lang="en-US"/>
              <a:t> go through them item by item.</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2435699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Would retain existing accounting requirements under modified accrual in the governmental funds.</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20767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14674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a:p>
        </p:txBody>
      </p:sp>
      <p:sp>
        <p:nvSpPr>
          <p:cNvPr id="4" name="Slide Number Placeholder 3"/>
          <p:cNvSpPr>
            <a:spLocks noGrp="1"/>
          </p:cNvSpPr>
          <p:nvPr>
            <p:ph type="sldNum" sz="quarter" idx="10"/>
          </p:nvPr>
        </p:nvSpPr>
        <p:spPr/>
        <p:txBody>
          <a:bodyPr/>
          <a:lstStyle/>
          <a:p>
            <a:fld id="{829599AC-CD18-4F14-B469-B034D02387DF}" type="slidenum">
              <a:rPr lang="en-US" smtClean="0"/>
              <a:pPr/>
              <a:t>9</a:t>
            </a:fld>
            <a:endParaRPr lang="en-US"/>
          </a:p>
        </p:txBody>
      </p:sp>
    </p:spTree>
    <p:extLst>
      <p:ext uri="{BB962C8B-B14F-4D97-AF65-F5344CB8AC3E}">
        <p14:creationId xmlns:p14="http://schemas.microsoft.com/office/powerpoint/2010/main" val="290746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Board exposed a proposed Implementation Guide to Statements 74 in November (final</a:t>
            </a:r>
            <a:r>
              <a:rPr lang="en-US" baseline="0"/>
              <a:t> </a:t>
            </a:r>
            <a:r>
              <a:rPr lang="en-US"/>
              <a:t>expected April</a:t>
            </a:r>
            <a:r>
              <a:rPr lang="en-US" baseline="0"/>
              <a:t> </a:t>
            </a:r>
            <a:r>
              <a:rPr lang="en-US"/>
              <a:t>2017). IG for 75 is expected November </a:t>
            </a:r>
            <a:r>
              <a:rPr lang="en-US" baseline="0"/>
              <a:t>2017.</a:t>
            </a:r>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10</a:t>
            </a:fld>
            <a:endParaRPr lang="en-US"/>
          </a:p>
        </p:txBody>
      </p:sp>
    </p:spTree>
    <p:extLst>
      <p:ext uri="{BB962C8B-B14F-4D97-AF65-F5344CB8AC3E}">
        <p14:creationId xmlns:p14="http://schemas.microsoft.com/office/powerpoint/2010/main" val="72604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13</a:t>
            </a:fld>
            <a:endParaRPr lang="en-US"/>
          </a:p>
        </p:txBody>
      </p:sp>
    </p:spTree>
    <p:extLst>
      <p:ext uri="{BB962C8B-B14F-4D97-AF65-F5344CB8AC3E}">
        <p14:creationId xmlns:p14="http://schemas.microsoft.com/office/powerpoint/2010/main" val="109834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14</a:t>
            </a:fld>
            <a:endParaRPr lang="en-US"/>
          </a:p>
        </p:txBody>
      </p:sp>
    </p:spTree>
    <p:extLst>
      <p:ext uri="{BB962C8B-B14F-4D97-AF65-F5344CB8AC3E}">
        <p14:creationId xmlns:p14="http://schemas.microsoft.com/office/powerpoint/2010/main" val="6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Discounting</a:t>
            </a:r>
            <a:r>
              <a:rPr lang="en-US" baseline="0"/>
              <a:t> follows the same basic approach as the pension standards. It should be noted that relatively few OPEB plans have assets set aside in a trust that meets the specified criteria. Therefore, most plans will discount projected benefit payments using only the municipal bond rate and not the long-term expected rate of return.</a:t>
            </a:r>
          </a:p>
          <a:p>
            <a:endParaRPr lang="en-US" baseline="0"/>
          </a:p>
          <a:p>
            <a:r>
              <a:rPr lang="en-US" baseline="0"/>
              <a:t>Attribution method is the same as for the pension standards – entry age, as a level percentage of pay.</a:t>
            </a:r>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15</a:t>
            </a:fld>
            <a:endParaRPr lang="en-US"/>
          </a:p>
        </p:txBody>
      </p:sp>
    </p:spTree>
    <p:extLst>
      <p:ext uri="{BB962C8B-B14F-4D97-AF65-F5344CB8AC3E}">
        <p14:creationId xmlns:p14="http://schemas.microsoft.com/office/powerpoint/2010/main" val="51113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Discounting</a:t>
            </a:r>
            <a:r>
              <a:rPr lang="en-US" baseline="0"/>
              <a:t> follows the same basic approach as the pension standards. It should be noted that relatively few OPEB plans have assets set aside in a trust that meets the specified criteria. Therefore, most plans will discount projected benefit payments using only the municipal bond rate and not the long-term expected rate of return.</a:t>
            </a:r>
          </a:p>
          <a:p>
            <a:endParaRPr lang="en-US" baseline="0"/>
          </a:p>
          <a:p>
            <a:r>
              <a:rPr lang="en-US" baseline="0"/>
              <a:t>Attribution method is the same as for the pension standards – entry age, as a level percentage of pay.</a:t>
            </a:r>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16</a:t>
            </a:fld>
            <a:endParaRPr lang="en-US"/>
          </a:p>
        </p:txBody>
      </p:sp>
    </p:spTree>
    <p:extLst>
      <p:ext uri="{BB962C8B-B14F-4D97-AF65-F5344CB8AC3E}">
        <p14:creationId xmlns:p14="http://schemas.microsoft.com/office/powerpoint/2010/main" val="4265587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46100" y="0"/>
            <a:ext cx="7950200" cy="2514600"/>
          </a:xfrm>
          <a:prstGeom prst="rect">
            <a:avLst/>
          </a:prstGeom>
        </p:spPr>
        <p:txBody>
          <a:bodyPr vert="horz" lIns="91440" tIns="45720" rIns="91440" bIns="45720" rtlCol="0" anchor="ctr">
            <a:normAutofit/>
          </a:bodyPr>
          <a:lstStyle>
            <a:lvl1pPr algn="l">
              <a:defRPr b="1"/>
            </a:lvl1pPr>
          </a:lstStyle>
          <a:p>
            <a:r>
              <a:rPr lang="en-US" smtClean="0"/>
              <a:t>Click to edit Master title style</a:t>
            </a:r>
            <a:endParaRPr lang="en-US" dirty="0"/>
          </a:p>
        </p:txBody>
      </p:sp>
      <p:sp>
        <p:nvSpPr>
          <p:cNvPr id="3" name="Rectangle 2"/>
          <p:cNvSpPr/>
          <p:nvPr/>
        </p:nvSpPr>
        <p:spPr>
          <a:xfrm>
            <a:off x="8382000" y="6540500"/>
            <a:ext cx="457200"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2689946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nal Slide - Two Presenters">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200536"/>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1F8AAD-849F-3348-BDDC-7CBFAAC6EFF3}" type="datetimeFigureOut">
              <a:rPr lang="en-US" smtClean="0"/>
              <a:pPr/>
              <a:t>4/2/2018</a:t>
            </a:fld>
            <a:endParaRPr lang="en-US" dirty="0"/>
          </a:p>
        </p:txBody>
      </p:sp>
      <p:sp>
        <p:nvSpPr>
          <p:cNvPr id="5" name="Title 1"/>
          <p:cNvSpPr>
            <a:spLocks noGrp="1"/>
          </p:cNvSpPr>
          <p:nvPr>
            <p:ph type="title"/>
          </p:nvPr>
        </p:nvSpPr>
        <p:spPr>
          <a:xfrm>
            <a:off x="457200" y="1285875"/>
            <a:ext cx="8229600" cy="723900"/>
          </a:xfrm>
        </p:spPr>
        <p:txBody>
          <a:bodyPr/>
          <a:lstStyle>
            <a:lvl1pPr algn="ctr">
              <a:defRPr b="1">
                <a:solidFill>
                  <a:srgbClr val="FFC000"/>
                </a:solidFill>
              </a:defRPr>
            </a:lvl1pPr>
          </a:lstStyle>
          <a:p>
            <a:r>
              <a:rPr lang="en-US" dirty="0" smtClean="0"/>
              <a:t>Click to edit Master title style</a:t>
            </a:r>
            <a:endParaRPr lang="en-US" dirty="0"/>
          </a:p>
        </p:txBody>
      </p:sp>
      <p:sp>
        <p:nvSpPr>
          <p:cNvPr id="8" name="Text Placeholder 9"/>
          <p:cNvSpPr>
            <a:spLocks noGrp="1"/>
          </p:cNvSpPr>
          <p:nvPr>
            <p:ph type="body" sz="quarter" idx="12"/>
          </p:nvPr>
        </p:nvSpPr>
        <p:spPr>
          <a:xfrm>
            <a:off x="1509420" y="2515940"/>
            <a:ext cx="6125160" cy="1034617"/>
          </a:xfrm>
        </p:spPr>
        <p:txBody>
          <a:bodyPr/>
          <a:lstStyle>
            <a:lvl1pPr marL="0" indent="0" algn="ctr">
              <a:lnSpc>
                <a:spcPct val="100000"/>
              </a:lnSpc>
              <a:spcBef>
                <a:spcPts val="0"/>
              </a:spcBef>
              <a:buNone/>
              <a:defRPr b="1">
                <a:solidFill>
                  <a:schemeClr val="bg1"/>
                </a:solidFill>
              </a:defRPr>
            </a:lvl1pPr>
            <a:lvl2pPr marL="215503" indent="0">
              <a:buNone/>
              <a:defRPr b="1"/>
            </a:lvl2pPr>
            <a:lvl3pPr marL="431006" indent="0">
              <a:buNone/>
              <a:defRPr b="1"/>
            </a:lvl3pPr>
            <a:lvl4pPr marL="684609" indent="0">
              <a:buNone/>
              <a:defRPr b="1"/>
            </a:lvl4pPr>
            <a:lvl5pPr marL="900113" indent="0">
              <a:buNone/>
              <a:defRPr b="1"/>
            </a:lvl5pPr>
          </a:lstStyle>
          <a:p>
            <a:pPr lvl="0"/>
            <a:r>
              <a:rPr lang="en-US" dirty="0"/>
              <a:t>Click to edit Master text styles</a:t>
            </a:r>
          </a:p>
        </p:txBody>
      </p:sp>
    </p:spTree>
    <p:extLst>
      <p:ext uri="{BB962C8B-B14F-4D97-AF65-F5344CB8AC3E}">
        <p14:creationId xmlns:p14="http://schemas.microsoft.com/office/powerpoint/2010/main" val="4163828255"/>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1F8AAD-849F-3348-BDDC-7CBFAAC6EFF3}" type="datetimeFigureOut">
              <a:rPr lang="en-US" smtClean="0"/>
              <a:pPr/>
              <a:t>4/2/2018</a:t>
            </a:fld>
            <a:endParaRPr lang="en-US" dirty="0"/>
          </a:p>
        </p:txBody>
      </p:sp>
    </p:spTree>
    <p:extLst>
      <p:ext uri="{BB962C8B-B14F-4D97-AF65-F5344CB8AC3E}">
        <p14:creationId xmlns:p14="http://schemas.microsoft.com/office/powerpoint/2010/main" val="343811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B8C3CD40-D32D-4A66-9ED6-B023972553E0}" type="slidenum">
              <a:rPr lang="en-US" smtClean="0"/>
              <a:pPr>
                <a:defRPr/>
              </a:pPr>
              <a:t>‹#›</a:t>
            </a:fld>
            <a:endParaRPr lang="en-US"/>
          </a:p>
        </p:txBody>
      </p:sp>
    </p:spTree>
    <p:extLst>
      <p:ext uri="{BB962C8B-B14F-4D97-AF65-F5344CB8AC3E}">
        <p14:creationId xmlns:p14="http://schemas.microsoft.com/office/powerpoint/2010/main" val="3253125843"/>
      </p:ext>
    </p:extLst>
  </p:cSld>
  <p:clrMapOvr>
    <a:masterClrMapping/>
  </p:clrMapOvr>
  <p:transition spd="slow">
    <p:cove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72742" y="2233557"/>
            <a:ext cx="8113316" cy="1509310"/>
          </a:xfrm>
        </p:spPr>
        <p:txBody>
          <a:bodyPr lIns="0" tIns="0" rIns="0" bIns="0" anchor="b">
            <a:normAutofit/>
          </a:bodyPr>
          <a:lstStyle>
            <a:lvl1pPr>
              <a:defRPr sz="3600" baseline="0">
                <a:solidFill>
                  <a:srgbClr val="355F9A"/>
                </a:solidFill>
                <a:latin typeface="Arial" pitchFamily="34" charset="0"/>
                <a:cs typeface="Arial" pitchFamily="34" charset="0"/>
              </a:defRPr>
            </a:lvl1pPr>
          </a:lstStyle>
          <a:p>
            <a:r>
              <a:rPr lang="en-US"/>
              <a:t>PRESENTATION TITLE </a:t>
            </a:r>
            <a:br>
              <a:rPr lang="en-US"/>
            </a:br>
            <a:r>
              <a:rPr lang="en-US"/>
              <a:t>IN ARIAL BOLD 36/40PT</a:t>
            </a:r>
          </a:p>
        </p:txBody>
      </p:sp>
      <p:sp>
        <p:nvSpPr>
          <p:cNvPr id="8" name="Text Placeholder 9"/>
          <p:cNvSpPr>
            <a:spLocks noGrp="1"/>
          </p:cNvSpPr>
          <p:nvPr>
            <p:ph type="body" sz="quarter" idx="12" hasCustomPrompt="1"/>
          </p:nvPr>
        </p:nvSpPr>
        <p:spPr>
          <a:xfrm>
            <a:off x="872742" y="3817682"/>
            <a:ext cx="6125160" cy="374217"/>
          </a:xfrm>
        </p:spPr>
        <p:txBody>
          <a:bodyPr lIns="0" tIns="0" rIns="0" bIns="0"/>
          <a:lstStyle>
            <a:lvl1pPr marL="0" indent="0">
              <a:lnSpc>
                <a:spcPts val="2400"/>
              </a:lnSpc>
              <a:spcBef>
                <a:spcPts val="0"/>
              </a:spcBef>
              <a:buNone/>
              <a:defRPr sz="2000" b="1">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a:t>Subtitle goes here in Arial Regular 16/20pt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3796" y="4573644"/>
            <a:ext cx="4206216" cy="228267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2742" y="1561530"/>
            <a:ext cx="2146899" cy="672192"/>
          </a:xfrm>
          <a:prstGeom prst="rect">
            <a:avLst/>
          </a:prstGeom>
        </p:spPr>
      </p:pic>
      <p:sp>
        <p:nvSpPr>
          <p:cNvPr id="11" name="Date Placeholder 3"/>
          <p:cNvSpPr>
            <a:spLocks noGrp="1"/>
          </p:cNvSpPr>
          <p:nvPr>
            <p:ph type="dt" sz="half" idx="10"/>
          </p:nvPr>
        </p:nvSpPr>
        <p:spPr>
          <a:xfrm>
            <a:off x="872742" y="5109640"/>
            <a:ext cx="2103214"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1400" smtClean="0">
                <a:solidFill>
                  <a:srgbClr val="78797B"/>
                </a:solidFill>
                <a:latin typeface="Arial" pitchFamily="34" charset="0"/>
                <a:cs typeface="Arial" pitchFamily="34" charset="0"/>
              </a:defRPr>
            </a:lvl1pPr>
          </a:lstStyle>
          <a:p>
            <a:pPr>
              <a:spcBef>
                <a:spcPts val="1500"/>
              </a:spcBef>
              <a:buClr>
                <a:srgbClr val="355F9A"/>
              </a:buClr>
              <a:buFont typeface="Wingdings" pitchFamily="2" charset="2"/>
              <a:buNone/>
            </a:pPr>
            <a:endParaRPr lang="en-US"/>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798" y="6331296"/>
            <a:ext cx="3365440" cy="251835"/>
          </a:xfrm>
          <a:prstGeom prst="rect">
            <a:avLst/>
          </a:prstGeom>
        </p:spPr>
      </p:pic>
      <p:sp>
        <p:nvSpPr>
          <p:cNvPr id="10" name="Text Placeholder 9"/>
          <p:cNvSpPr>
            <a:spLocks noGrp="1"/>
          </p:cNvSpPr>
          <p:nvPr>
            <p:ph type="body" sz="quarter" idx="13" hasCustomPrompt="1"/>
          </p:nvPr>
        </p:nvSpPr>
        <p:spPr>
          <a:xfrm>
            <a:off x="872742" y="4269596"/>
            <a:ext cx="6125160" cy="341572"/>
          </a:xfrm>
        </p:spPr>
        <p:txBody>
          <a:bodyPr lIns="0" tIns="0" rIns="0" bIns="0"/>
          <a:lstStyle>
            <a:lvl1pPr marL="0" indent="0">
              <a:buNone/>
              <a:defRPr>
                <a:solidFill>
                  <a:schemeClr val="tx1">
                    <a:lumMod val="50000"/>
                    <a:lumOff val="50000"/>
                  </a:schemeClr>
                </a:solidFill>
              </a:defRPr>
            </a:lvl1pPr>
          </a:lstStyle>
          <a:p>
            <a:pPr lvl="0"/>
            <a:r>
              <a:rPr lang="en-US"/>
              <a:t>Presenter Name(s) go here in Arial Regular 18pt</a:t>
            </a:r>
          </a:p>
        </p:txBody>
      </p:sp>
      <p:sp>
        <p:nvSpPr>
          <p:cNvPr id="12" name="Text Placeholder 9"/>
          <p:cNvSpPr>
            <a:spLocks noGrp="1"/>
          </p:cNvSpPr>
          <p:nvPr>
            <p:ph type="body" sz="quarter" idx="14" hasCustomPrompt="1"/>
          </p:nvPr>
        </p:nvSpPr>
        <p:spPr>
          <a:xfrm>
            <a:off x="872742" y="433130"/>
            <a:ext cx="6125160" cy="374217"/>
          </a:xfrm>
        </p:spPr>
        <p:txBody>
          <a:bodyPr lIns="0" tIns="0" rIns="0" bIns="0"/>
          <a:lstStyle>
            <a:lvl1pPr marL="0" indent="0">
              <a:lnSpc>
                <a:spcPts val="2400"/>
              </a:lnSpc>
              <a:spcBef>
                <a:spcPts val="0"/>
              </a:spcBef>
              <a:buNone/>
              <a:defRPr sz="2000" b="1" baseline="0">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a:t>Event Name goes here in Arial Regular 16/20pt</a:t>
            </a:r>
          </a:p>
        </p:txBody>
      </p:sp>
      <p:sp>
        <p:nvSpPr>
          <p:cNvPr id="14" name="Date Placeholder 3"/>
          <p:cNvSpPr txBox="1">
            <a:spLocks/>
          </p:cNvSpPr>
          <p:nvPr userDrawn="1"/>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a:t>Copyright 2017 by Financial</a:t>
            </a:r>
            <a:r>
              <a:rPr lang="en-US" sz="700" baseline="0"/>
              <a:t> Accounting Foundation, Norwalk CT.  For non-commercial, educational/academic purposes only.</a:t>
            </a:r>
            <a:endParaRPr lang="en-US" sz="700"/>
          </a:p>
        </p:txBody>
      </p:sp>
      <p:sp>
        <p:nvSpPr>
          <p:cNvPr id="4" name="TextBox 3"/>
          <p:cNvSpPr txBox="1"/>
          <p:nvPr userDrawn="1"/>
        </p:nvSpPr>
        <p:spPr>
          <a:xfrm>
            <a:off x="869064" y="5367968"/>
            <a:ext cx="4297680" cy="274320"/>
          </a:xfrm>
          <a:prstGeom prst="rect">
            <a:avLst/>
          </a:prstGeom>
          <a:noFill/>
        </p:spPr>
        <p:txBody>
          <a:bodyPr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a:solidFill>
                  <a:srgbClr val="7F7F7F"/>
                </a:solidFill>
                <a:effectLst/>
                <a:latin typeface="Arial" charset="0"/>
                <a:ea typeface="+mn-ea"/>
                <a:cs typeface="+mn-cs"/>
              </a:rPr>
              <a:t>The views expressed in this presentation are those of</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a:solidFill>
                  <a:srgbClr val="7F7F7F"/>
                </a:solidFill>
                <a:effectLst/>
                <a:latin typeface="Arial" charset="0"/>
                <a:ea typeface="+mn-ea"/>
                <a:cs typeface="+mn-cs"/>
              </a:rPr>
              <a:t>Official positions of the GASB are reached only after extensive due process and deliberations.</a:t>
            </a:r>
          </a:p>
        </p:txBody>
      </p:sp>
      <p:sp>
        <p:nvSpPr>
          <p:cNvPr id="18" name="Text Placeholder 9"/>
          <p:cNvSpPr>
            <a:spLocks noGrp="1"/>
          </p:cNvSpPr>
          <p:nvPr>
            <p:ph type="body" sz="quarter" idx="15" hasCustomPrompt="1"/>
          </p:nvPr>
        </p:nvSpPr>
        <p:spPr>
          <a:xfrm>
            <a:off x="3310512" y="5367968"/>
            <a:ext cx="4206240" cy="137160"/>
          </a:xfrm>
        </p:spPr>
        <p:txBody>
          <a:bodyPr lIns="0" tIns="0" rIns="0" bIns="0"/>
          <a:lstStyle>
            <a:lvl1pPr marL="0" indent="0">
              <a:buNone/>
              <a:defRPr sz="800">
                <a:solidFill>
                  <a:schemeClr val="tx1">
                    <a:lumMod val="50000"/>
                    <a:lumOff val="50000"/>
                  </a:schemeClr>
                </a:solidFill>
              </a:defRPr>
            </a:lvl1pPr>
          </a:lstStyle>
          <a:p>
            <a:pPr lvl="0"/>
            <a:r>
              <a:rPr lang="en-US"/>
              <a:t>[Mr./Ms. Name]</a:t>
            </a:r>
          </a:p>
        </p:txBody>
      </p:sp>
    </p:spTree>
    <p:extLst>
      <p:ext uri="{BB962C8B-B14F-4D97-AF65-F5344CB8AC3E}">
        <p14:creationId xmlns:p14="http://schemas.microsoft.com/office/powerpoint/2010/main" val="24056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2" y="1652677"/>
            <a:ext cx="8561387" cy="4624240"/>
          </a:xfrm>
        </p:spPr>
        <p:txBody>
          <a:bodyPr/>
          <a:lstStyle>
            <a:lvl1pPr marL="233363" indent="-227013">
              <a:lnSpc>
                <a:spcPct val="112000"/>
              </a:lnSpc>
              <a:buClr>
                <a:srgbClr val="EF4142"/>
              </a:buClr>
              <a:buFont typeface="Wingdings" charset="2"/>
              <a:buChar char="§"/>
              <a:tabLst/>
              <a:defRPr sz="2400" b="0">
                <a:solidFill>
                  <a:srgbClr val="000000"/>
                </a:solidFill>
                <a:latin typeface="Arial" pitchFamily="34" charset="0"/>
                <a:cs typeface="Arial" pitchFamily="34" charset="0"/>
              </a:defRPr>
            </a:lvl1pPr>
            <a:lvl2pPr marL="457200" indent="-223838">
              <a:lnSpc>
                <a:spcPct val="112000"/>
              </a:lnSpc>
              <a:buClr>
                <a:srgbClr val="EF4142"/>
              </a:buClr>
              <a:tabLst/>
              <a:defRPr sz="2200" baseline="0">
                <a:solidFill>
                  <a:schemeClr val="tx1">
                    <a:lumMod val="75000"/>
                    <a:lumOff val="25000"/>
                  </a:schemeClr>
                </a:solidFill>
                <a:latin typeface="Arial" pitchFamily="34" charset="0"/>
                <a:cs typeface="Arial" pitchFamily="34" charset="0"/>
              </a:defRPr>
            </a:lvl2pPr>
            <a:lvl3pPr marL="690563" indent="-222250">
              <a:lnSpc>
                <a:spcPct val="112000"/>
              </a:lnSpc>
              <a:buClr>
                <a:srgbClr val="EF4142"/>
              </a:buClr>
              <a:buFont typeface="Arial" pitchFamily="34" charset="0"/>
              <a:buChar char="•"/>
              <a:tabLst/>
              <a:defRPr sz="2000">
                <a:solidFill>
                  <a:schemeClr val="tx1">
                    <a:lumMod val="75000"/>
                    <a:lumOff val="25000"/>
                  </a:schemeClr>
                </a:solidFill>
                <a:latin typeface="Arial" pitchFamily="34" charset="0"/>
                <a:cs typeface="Arial" pitchFamily="34" charset="0"/>
              </a:defRPr>
            </a:lvl3pPr>
            <a:lvl4pPr marL="914400" indent="-227013">
              <a:lnSpc>
                <a:spcPct val="112000"/>
              </a:lnSpc>
              <a:buClr>
                <a:srgbClr val="EF4142"/>
              </a:buClr>
              <a:tabLst/>
              <a:defRPr sz="1800">
                <a:solidFill>
                  <a:schemeClr val="tx1">
                    <a:lumMod val="75000"/>
                    <a:lumOff val="25000"/>
                  </a:schemeClr>
                </a:solidFill>
                <a:latin typeface="Arial" pitchFamily="34" charset="0"/>
                <a:cs typeface="Arial" pitchFamily="34" charset="0"/>
              </a:defRPr>
            </a:lvl4pPr>
            <a:lvl5pPr marL="1147763" indent="-227013">
              <a:lnSpc>
                <a:spcPct val="112000"/>
              </a:lnSpc>
              <a:buClr>
                <a:srgbClr val="EF4142"/>
              </a:buClr>
              <a:defRPr sz="1800">
                <a:solidFill>
                  <a:schemeClr val="tx1">
                    <a:lumMod val="75000"/>
                    <a:lumOff val="25000"/>
                  </a:schemeClr>
                </a:solidFill>
                <a:latin typeface="Arial" pitchFamily="34" charset="0"/>
                <a:cs typeface="Arial" pitchFamily="34" charset="0"/>
              </a:defRPr>
            </a:lvl5pPr>
          </a:lstStyle>
          <a:p>
            <a:pPr lvl="0"/>
            <a:r>
              <a:rPr lang="en-US"/>
              <a:t>First level, Arial Regular 24pt</a:t>
            </a:r>
          </a:p>
          <a:p>
            <a:pPr lvl="1"/>
            <a:r>
              <a:rPr lang="en-US"/>
              <a:t>Second level, Arial Regular 22pt</a:t>
            </a:r>
          </a:p>
          <a:p>
            <a:pPr lvl="2"/>
            <a:r>
              <a:rPr lang="en-US"/>
              <a:t>Third level, Arial </a:t>
            </a:r>
            <a:r>
              <a:rPr lang="en-US" err="1"/>
              <a:t>Reglar</a:t>
            </a:r>
            <a:r>
              <a:rPr lang="en-US"/>
              <a:t> 18pt</a:t>
            </a:r>
          </a:p>
          <a:p>
            <a:pPr lvl="3"/>
            <a:r>
              <a:rPr lang="en-US"/>
              <a:t>Fourth level, Arial </a:t>
            </a:r>
            <a:r>
              <a:rPr lang="en-US" err="1"/>
              <a:t>Reglar</a:t>
            </a:r>
            <a:r>
              <a:rPr lang="en-US"/>
              <a:t> 18pt</a:t>
            </a:r>
          </a:p>
          <a:p>
            <a:pPr lvl="4"/>
            <a:r>
              <a:rPr lang="en-US"/>
              <a:t>Fifth level, Arial </a:t>
            </a:r>
            <a:r>
              <a:rPr lang="en-US" err="1"/>
              <a:t>Reglar</a:t>
            </a:r>
            <a:r>
              <a:rPr lang="en-US"/>
              <a:t> 18pt</a:t>
            </a:r>
          </a:p>
        </p:txBody>
      </p:sp>
      <p:sp>
        <p:nvSpPr>
          <p:cNvPr id="7"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a:p>
        </p:txBody>
      </p:sp>
    </p:spTree>
    <p:extLst>
      <p:ext uri="{BB962C8B-B14F-4D97-AF65-F5344CB8AC3E}">
        <p14:creationId xmlns:p14="http://schemas.microsoft.com/office/powerpoint/2010/main" val="256371079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Section Break">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cxnSp>
        <p:nvCxnSpPr>
          <p:cNvPr id="3" name="Straight Connector 2"/>
          <p:cNvCxnSpPr/>
          <p:nvPr userDrawn="1"/>
        </p:nvCxnSpPr>
        <p:spPr>
          <a:xfrm>
            <a:off x="347269" y="3380282"/>
            <a:ext cx="879358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1" hasCustomPrompt="1"/>
          </p:nvPr>
        </p:nvSpPr>
        <p:spPr>
          <a:xfrm>
            <a:off x="237392" y="3549366"/>
            <a:ext cx="8216651" cy="651231"/>
          </a:xfrm>
        </p:spPr>
        <p:txBody>
          <a:bodyPr/>
          <a:lstStyle>
            <a:lvl1pPr marL="0" indent="0">
              <a:buNone/>
              <a:defRPr sz="2800" baseline="0">
                <a:solidFill>
                  <a:srgbClr val="4374AB"/>
                </a:solidFill>
              </a:defRPr>
            </a:lvl1pPr>
          </a:lstStyle>
          <a:p>
            <a:pPr lvl="0"/>
            <a:r>
              <a:rPr lang="en-US" dirty="0"/>
              <a:t>Subtitle Arial 28</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91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1F8AAD-849F-3348-BDDC-7CBFAAC6EFF3}" type="datetimeFigureOut">
              <a:rPr lang="en-US" smtClean="0"/>
              <a:pPr/>
              <a:t>4/2/2018</a:t>
            </a:fld>
            <a:endParaRPr lang="en-US" dirty="0"/>
          </a:p>
        </p:txBody>
      </p:sp>
    </p:spTree>
    <p:extLst>
      <p:ext uri="{BB962C8B-B14F-4D97-AF65-F5344CB8AC3E}">
        <p14:creationId xmlns:p14="http://schemas.microsoft.com/office/powerpoint/2010/main" val="35389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12" name="Text Placeholder 2"/>
          <p:cNvSpPr>
            <a:spLocks noGrp="1"/>
          </p:cNvSpPr>
          <p:nvPr>
            <p:ph idx="1"/>
          </p:nvPr>
        </p:nvSpPr>
        <p:spPr>
          <a:xfrm>
            <a:off x="457200" y="1244600"/>
            <a:ext cx="8229600" cy="43053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7200" y="0"/>
            <a:ext cx="8229600" cy="7239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00931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9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44600"/>
            <a:ext cx="4038600" cy="4305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44600"/>
            <a:ext cx="4038600" cy="4305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553200"/>
            <a:ext cx="2349500" cy="304800"/>
          </a:xfrm>
        </p:spPr>
        <p:txBody>
          <a:bodyPr/>
          <a:lstStyle/>
          <a:p>
            <a:fld id="{AC1F8AAD-849F-3348-BDDC-7CBFAAC6EFF3}" type="datetimeFigureOut">
              <a:rPr lang="en-US" smtClean="0"/>
              <a:pPr/>
              <a:t>4/2/2018</a:t>
            </a:fld>
            <a:endParaRPr lang="en-US" dirty="0"/>
          </a:p>
        </p:txBody>
      </p:sp>
    </p:spTree>
    <p:extLst>
      <p:ext uri="{BB962C8B-B14F-4D97-AF65-F5344CB8AC3E}">
        <p14:creationId xmlns:p14="http://schemas.microsoft.com/office/powerpoint/2010/main" val="10839354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303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70075"/>
            <a:ext cx="4040188" cy="3679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303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70075"/>
            <a:ext cx="4041775" cy="3679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1F8AAD-849F-3348-BDDC-7CBFAAC6EFF3}" type="datetimeFigureOut">
              <a:rPr lang="en-US" smtClean="0"/>
              <a:pPr/>
              <a:t>4/2/2018</a:t>
            </a:fld>
            <a:endParaRPr lang="en-US" dirty="0"/>
          </a:p>
        </p:txBody>
      </p:sp>
    </p:spTree>
    <p:extLst>
      <p:ext uri="{BB962C8B-B14F-4D97-AF65-F5344CB8AC3E}">
        <p14:creationId xmlns:p14="http://schemas.microsoft.com/office/powerpoint/2010/main" val="6799506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1F8AAD-849F-3348-BDDC-7CBFAAC6EFF3}" type="datetimeFigureOut">
              <a:rPr lang="en-US" smtClean="0"/>
              <a:pPr/>
              <a:t>4/2/2018</a:t>
            </a:fld>
            <a:endParaRPr lang="en-US" dirty="0"/>
          </a:p>
        </p:txBody>
      </p:sp>
    </p:spTree>
    <p:extLst>
      <p:ext uri="{BB962C8B-B14F-4D97-AF65-F5344CB8AC3E}">
        <p14:creationId xmlns:p14="http://schemas.microsoft.com/office/powerpoint/2010/main" val="181303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44600"/>
            <a:ext cx="511175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244600"/>
            <a:ext cx="3008313" cy="4279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F8AAD-849F-3348-BDDC-7CBFAAC6EFF3}" type="datetimeFigureOut">
              <a:rPr lang="en-US" smtClean="0"/>
              <a:pPr/>
              <a:t>4/2/2018</a:t>
            </a:fld>
            <a:endParaRPr lang="en-US" dirty="0"/>
          </a:p>
        </p:txBody>
      </p:sp>
      <p:sp>
        <p:nvSpPr>
          <p:cNvPr id="6" name="Title 1"/>
          <p:cNvSpPr>
            <a:spLocks noGrp="1"/>
          </p:cNvSpPr>
          <p:nvPr>
            <p:ph type="title"/>
          </p:nvPr>
        </p:nvSpPr>
        <p:spPr>
          <a:xfrm>
            <a:off x="457200" y="0"/>
            <a:ext cx="8229600" cy="7239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58115410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92536"/>
            <a:ext cx="8301904"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40341"/>
            <a:ext cx="8301904" cy="31791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5059274"/>
            <a:ext cx="8301904" cy="4906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F8AAD-849F-3348-BDDC-7CBFAAC6EFF3}" type="datetimeFigureOut">
              <a:rPr lang="en-US" smtClean="0"/>
              <a:pPr/>
              <a:t>4/2/2018</a:t>
            </a:fld>
            <a:endParaRPr lang="en-US" dirty="0"/>
          </a:p>
        </p:txBody>
      </p:sp>
      <p:sp>
        <p:nvSpPr>
          <p:cNvPr id="11" name="Title Placeholder 1"/>
          <p:cNvSpPr txBox="1">
            <a:spLocks/>
          </p:cNvSpPr>
          <p:nvPr/>
        </p:nvSpPr>
        <p:spPr>
          <a:xfrm>
            <a:off x="457200" y="0"/>
            <a:ext cx="8229600" cy="7239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800" kern="1200">
                <a:solidFill>
                  <a:schemeClr val="accent1"/>
                </a:solidFill>
                <a:latin typeface="+mj-lt"/>
                <a:ea typeface="+mj-ea"/>
                <a:cs typeface="+mj-cs"/>
              </a:defRPr>
            </a:lvl1pPr>
          </a:lstStyle>
          <a:p>
            <a:r>
              <a:rPr lang="en-US" b="1" dirty="0" smtClean="0"/>
              <a:t>Click to edit Master title style</a:t>
            </a:r>
            <a:endParaRPr lang="en-US" b="1" dirty="0"/>
          </a:p>
        </p:txBody>
      </p:sp>
    </p:spTree>
    <p:extLst>
      <p:ext uri="{BB962C8B-B14F-4D97-AF65-F5344CB8AC3E}">
        <p14:creationId xmlns:p14="http://schemas.microsoft.com/office/powerpoint/2010/main" val="152841673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rot="10800000">
            <a:off x="457200" y="1244600"/>
            <a:ext cx="8229600" cy="430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F8AAD-849F-3348-BDDC-7CBFAAC6EFF3}" type="datetimeFigureOut">
              <a:rPr lang="en-US" smtClean="0"/>
              <a:pPr/>
              <a:t>4/2/2018</a:t>
            </a:fld>
            <a:endParaRPr lang="en-US" dirty="0"/>
          </a:p>
        </p:txBody>
      </p:sp>
    </p:spTree>
    <p:extLst>
      <p:ext uri="{BB962C8B-B14F-4D97-AF65-F5344CB8AC3E}">
        <p14:creationId xmlns:p14="http://schemas.microsoft.com/office/powerpoint/2010/main" val="24217796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 One Present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2391509"/>
            <a:ext cx="8229600" cy="1497204"/>
          </a:xfrm>
          <a:prstGeom prst="rect">
            <a:avLst/>
          </a:prstGeom>
        </p:spPr>
        <p:txBody>
          <a:bodyPr vert="horz" lIns="91440" tIns="45720" rIns="91440" bIns="45720" rtlCol="0">
            <a:normAutofit/>
          </a:bodyPr>
          <a:lstStyle>
            <a:lvl1pPr marL="0" indent="0" algn="ctr">
              <a:buNone/>
              <a:defRPr sz="2400">
                <a:solidFill>
                  <a:schemeClr val="tx2"/>
                </a:solidFill>
              </a:defRPr>
            </a:lvl1pPr>
          </a:lstStyle>
          <a:p>
            <a:pPr lvl="0"/>
            <a:endParaRPr lang="en-US" dirty="0"/>
          </a:p>
        </p:txBody>
      </p:sp>
    </p:spTree>
    <p:extLst>
      <p:ext uri="{BB962C8B-B14F-4D97-AF65-F5344CB8AC3E}">
        <p14:creationId xmlns:p14="http://schemas.microsoft.com/office/powerpoint/2010/main" val="3646502097"/>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239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4600"/>
            <a:ext cx="8229600" cy="43053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53200"/>
            <a:ext cx="44069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AC1F8AAD-849F-3348-BDDC-7CBFAAC6EFF3}" type="datetimeFigureOut">
              <a:rPr lang="en-US" smtClean="0"/>
              <a:pPr/>
              <a:t>4/2/2018</a:t>
            </a:fld>
            <a:endParaRPr lang="en-US" dirty="0"/>
          </a:p>
        </p:txBody>
      </p:sp>
      <p:sp>
        <p:nvSpPr>
          <p:cNvPr id="5" name="Date Placeholder 4"/>
          <p:cNvSpPr txBox="1">
            <a:spLocks/>
          </p:cNvSpPr>
          <p:nvPr/>
        </p:nvSpPr>
        <p:spPr>
          <a:xfrm>
            <a:off x="6438900" y="6553200"/>
            <a:ext cx="2349500"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D494CF7-3876-1C42-880F-11BC2C56227E}" type="slidenum">
              <a:rPr lang="en-US" smtClean="0"/>
              <a:t>‹#›</a:t>
            </a:fld>
            <a:endParaRPr lang="en-US" dirty="0"/>
          </a:p>
        </p:txBody>
      </p:sp>
    </p:spTree>
    <p:extLst>
      <p:ext uri="{BB962C8B-B14F-4D97-AF65-F5344CB8AC3E}">
        <p14:creationId xmlns:p14="http://schemas.microsoft.com/office/powerpoint/2010/main" val="231856391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10" r:id="rId12"/>
    <p:sldLayoutId id="2147483703" r:id="rId13"/>
    <p:sldLayoutId id="2147483704" r:id="rId14"/>
    <p:sldLayoutId id="2147483705" r:id="rId15"/>
    <p:sldLayoutId id="2147483706" r:id="rId16"/>
    <p:sldLayoutId id="2147483711" r:id="rId17"/>
  </p:sldLayoutIdLst>
  <p:hf sldNum="0" hdr="0" ftr="0" dt="0"/>
  <p:txStyles>
    <p:titleStyle>
      <a:lvl1pPr algn="l" defTabSz="457200" rtl="0" eaLnBrk="1" latinLnBrk="0" hangingPunct="1">
        <a:spcBef>
          <a:spcPct val="0"/>
        </a:spcBef>
        <a:buNone/>
        <a:defRPr sz="38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a:t/>
            </a:r>
            <a:br>
              <a:rPr lang="en-US" dirty="0"/>
            </a:br>
            <a:r>
              <a:rPr lang="en-US" dirty="0" smtClean="0"/>
              <a:t>Preparing for Upcoming GASB’s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 y="496208"/>
            <a:ext cx="2146899" cy="67219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98" y="6331296"/>
            <a:ext cx="3365440" cy="251835"/>
          </a:xfrm>
          <a:prstGeom prst="rect">
            <a:avLst/>
          </a:prstGeom>
        </p:spPr>
      </p:pic>
      <p:sp>
        <p:nvSpPr>
          <p:cNvPr id="11" name="Rectangle 10"/>
          <p:cNvSpPr/>
          <p:nvPr/>
        </p:nvSpPr>
        <p:spPr>
          <a:xfrm>
            <a:off x="344798" y="5745034"/>
            <a:ext cx="8151502" cy="461665"/>
          </a:xfrm>
          <a:prstGeom prst="rect">
            <a:avLst/>
          </a:prstGeom>
        </p:spPr>
        <p:txBody>
          <a:bodyPr wrap="square">
            <a:spAutoFit/>
          </a:bodyPr>
          <a:lstStyle/>
          <a:p>
            <a:pPr lvl="0">
              <a:defRPr/>
            </a:pPr>
            <a:r>
              <a:rPr lang="en-US" sz="1200" dirty="0">
                <a:solidFill>
                  <a:srgbClr val="7F7F7F"/>
                </a:solidFill>
              </a:rPr>
              <a:t>The views expressed in this presentation are those </a:t>
            </a:r>
            <a:r>
              <a:rPr lang="en-US" sz="1200" dirty="0" smtClean="0">
                <a:solidFill>
                  <a:srgbClr val="7F7F7F"/>
                </a:solidFill>
              </a:rPr>
              <a:t>of the speaker(s). Official </a:t>
            </a:r>
            <a:r>
              <a:rPr lang="en-US" sz="1200" dirty="0">
                <a:solidFill>
                  <a:srgbClr val="7F7F7F"/>
                </a:solidFill>
              </a:rPr>
              <a:t>positions of the GASB are reached only after extensive due process and deliberations</a:t>
            </a:r>
            <a:r>
              <a:rPr lang="en-US" sz="1200" dirty="0" smtClean="0">
                <a:solidFill>
                  <a:srgbClr val="7F7F7F"/>
                </a:solidFill>
              </a:rPr>
              <a:t>. Special thanks to GASB for the material in this presentation.</a:t>
            </a:r>
            <a:endParaRPr lang="en-US" sz="1200" dirty="0">
              <a:solidFill>
                <a:srgbClr val="7F7F7F"/>
              </a:solidFill>
            </a:endParaRPr>
          </a:p>
        </p:txBody>
      </p:sp>
    </p:spTree>
    <p:extLst>
      <p:ext uri="{BB962C8B-B14F-4D97-AF65-F5344CB8AC3E}">
        <p14:creationId xmlns:p14="http://schemas.microsoft.com/office/powerpoint/2010/main" val="232529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smtClean="0"/>
              <a:t>What: </a:t>
            </a:r>
            <a:r>
              <a:rPr lang="en-US" dirty="0" smtClean="0"/>
              <a:t>The Board issued Statements 74 (plans) and 75 (employers), making </a:t>
            </a:r>
            <a:r>
              <a:rPr lang="en-US" dirty="0" err="1" smtClean="0"/>
              <a:t>OPEB</a:t>
            </a:r>
            <a:r>
              <a:rPr lang="en-US" dirty="0" smtClean="0"/>
              <a:t> accounting and financial reporting consistent with the pension standards in Statements 67 and 68</a:t>
            </a:r>
          </a:p>
          <a:p>
            <a:r>
              <a:rPr lang="en-US" b="1" dirty="0" smtClean="0"/>
              <a:t>Why: </a:t>
            </a:r>
            <a:r>
              <a:rPr lang="en-US" dirty="0" smtClean="0"/>
              <a:t>Pension and </a:t>
            </a:r>
            <a:r>
              <a:rPr lang="en-US" dirty="0" err="1" smtClean="0"/>
              <a:t>OPEB</a:t>
            </a:r>
            <a:r>
              <a:rPr lang="en-US" dirty="0" smtClean="0"/>
              <a:t> standards were updated subsequent to a review of the effectiveness of the standards―objective was to establish a consistent set of standards for all postemployment benefits, providing more transparent reporting of the liability and more useful information about the liability and costs of benefits</a:t>
            </a:r>
          </a:p>
          <a:p>
            <a:r>
              <a:rPr lang="en-US" b="1" dirty="0" smtClean="0"/>
              <a:t>When: </a:t>
            </a:r>
            <a:r>
              <a:rPr lang="en-US" dirty="0" smtClean="0"/>
              <a:t>Effective for periods beginning after June 15, 2016 (plans) and June 15, 2017 (employers) </a:t>
            </a:r>
            <a:endParaRPr lang="en-US" dirty="0"/>
          </a:p>
        </p:txBody>
      </p:sp>
      <p:sp>
        <p:nvSpPr>
          <p:cNvPr id="2" name="Title 1"/>
          <p:cNvSpPr>
            <a:spLocks noGrp="1"/>
          </p:cNvSpPr>
          <p:nvPr>
            <p:ph type="title"/>
          </p:nvPr>
        </p:nvSpPr>
        <p:spPr/>
        <p:txBody>
          <a:bodyPr/>
          <a:lstStyle/>
          <a:p>
            <a:r>
              <a:rPr lang="en-US" smtClean="0"/>
              <a:t>Overview</a:t>
            </a:r>
            <a:endParaRPr lang="en-US"/>
          </a:p>
        </p:txBody>
      </p:sp>
    </p:spTree>
    <p:extLst>
      <p:ext uri="{BB962C8B-B14F-4D97-AF65-F5344CB8AC3E}">
        <p14:creationId xmlns:p14="http://schemas.microsoft.com/office/powerpoint/2010/main" val="346117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mtClean="0"/>
              <a:t>Scope includes defined benefit and defined contribution OPEB plans administered through trusts that meet specified criteria</a:t>
            </a:r>
          </a:p>
          <a:p>
            <a:r>
              <a:rPr lang="en-US" smtClean="0"/>
              <a:t>Also addresses assets accumulated for purposes of providing OPEB through defined benefit OPEB plans that are not administered through trusts that meet the criteria</a:t>
            </a:r>
          </a:p>
          <a:p>
            <a:pPr lvl="1"/>
            <a:r>
              <a:rPr lang="en-US" smtClean="0"/>
              <a:t>Assets reported as assets in employer’s governmental/ proprietary funds</a:t>
            </a:r>
          </a:p>
          <a:p>
            <a:pPr lvl="1"/>
            <a:r>
              <a:rPr lang="en-US" smtClean="0"/>
              <a:t>Assets held for other government reported in an agency fund</a:t>
            </a:r>
          </a:p>
          <a:p>
            <a:r>
              <a:rPr lang="en-US" smtClean="0"/>
              <a:t>Few changes from Statement 43 for financial statement recognition</a:t>
            </a:r>
          </a:p>
          <a:p>
            <a:r>
              <a:rPr lang="en-US" smtClean="0"/>
              <a:t>Notes/RSI changes primarily to reflect changes in measurement of defined benefit liabilities of employers</a:t>
            </a:r>
            <a:endParaRPr lang="en-US"/>
          </a:p>
        </p:txBody>
      </p:sp>
      <p:sp>
        <p:nvSpPr>
          <p:cNvPr id="2" name="Title 1"/>
          <p:cNvSpPr>
            <a:spLocks noGrp="1"/>
          </p:cNvSpPr>
          <p:nvPr>
            <p:ph type="title"/>
          </p:nvPr>
        </p:nvSpPr>
        <p:spPr/>
        <p:txBody>
          <a:bodyPr/>
          <a:lstStyle/>
          <a:p>
            <a:r>
              <a:rPr lang="en-US" smtClean="0"/>
              <a:t>Plan and Asset Reporting</a:t>
            </a:r>
            <a:endParaRPr lang="en-US"/>
          </a:p>
        </p:txBody>
      </p:sp>
    </p:spTree>
    <p:extLst>
      <p:ext uri="{BB962C8B-B14F-4D97-AF65-F5344CB8AC3E}">
        <p14:creationId xmlns:p14="http://schemas.microsoft.com/office/powerpoint/2010/main" val="1931340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mtClean="0"/>
              <a:t>Applies same definition of OPEB as used in Statement 45</a:t>
            </a:r>
          </a:p>
          <a:p>
            <a:pPr lvl="1"/>
            <a:r>
              <a:rPr lang="en-US" smtClean="0"/>
              <a:t>All postemployment healthcare benefits</a:t>
            </a:r>
          </a:p>
          <a:p>
            <a:pPr lvl="1"/>
            <a:r>
              <a:rPr lang="en-US" smtClean="0"/>
              <a:t>Other forms of postemployment benefits not provided through a pension plan</a:t>
            </a:r>
          </a:p>
          <a:p>
            <a:r>
              <a:rPr lang="en-US" smtClean="0"/>
              <a:t>Addresses both defined benefit OPEB and defined contribution OPEB</a:t>
            </a:r>
          </a:p>
          <a:p>
            <a:r>
              <a:rPr lang="en-US" smtClean="0"/>
              <a:t>Applies to employers and nonemployer contributing entities that have a legal obligation to make contributions directly to an OPEB plan or to make benefit payments as those payments come due</a:t>
            </a:r>
            <a:endParaRPr lang="en-US"/>
          </a:p>
        </p:txBody>
      </p:sp>
      <p:sp>
        <p:nvSpPr>
          <p:cNvPr id="2" name="Title 1"/>
          <p:cNvSpPr>
            <a:spLocks noGrp="1"/>
          </p:cNvSpPr>
          <p:nvPr>
            <p:ph type="title"/>
          </p:nvPr>
        </p:nvSpPr>
        <p:spPr/>
        <p:txBody>
          <a:bodyPr/>
          <a:lstStyle/>
          <a:p>
            <a:r>
              <a:rPr lang="en-US" smtClean="0"/>
              <a:t>Employer Scope and Applicability</a:t>
            </a:r>
            <a:endParaRPr lang="en-US"/>
          </a:p>
        </p:txBody>
      </p:sp>
    </p:spTree>
    <p:extLst>
      <p:ext uri="{BB962C8B-B14F-4D97-AF65-F5344CB8AC3E}">
        <p14:creationId xmlns:p14="http://schemas.microsoft.com/office/powerpoint/2010/main" val="74020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mtClean="0"/>
              <a:t>Based on total OPEB liability—the portion of the actuarial present value of projected benefit payments that is attributed to past periods of employee service</a:t>
            </a:r>
          </a:p>
          <a:p>
            <a:r>
              <a:rPr lang="en-US" smtClean="0"/>
              <a:t>Is OPEB administered through a trust that meets the specified criteria?</a:t>
            </a:r>
          </a:p>
          <a:p>
            <a:pPr lvl="1"/>
            <a:r>
              <a:rPr lang="en-US" smtClean="0"/>
              <a:t>Yes—recognize net OPEB liability (total OPEB liability, net of OPEB plan fiduciary net position)</a:t>
            </a:r>
          </a:p>
          <a:p>
            <a:pPr lvl="1"/>
            <a:r>
              <a:rPr lang="en-US" smtClean="0"/>
              <a:t>No—recognize total OPEB liability</a:t>
            </a:r>
          </a:p>
          <a:p>
            <a:r>
              <a:rPr lang="en-US" smtClean="0"/>
              <a:t>Employer’s liability to employees for OPEB measured as of a date no earlier than the end of the employer’s prior fiscal year and no later than the employer’s current fiscal year</a:t>
            </a:r>
          </a:p>
          <a:p>
            <a:pPr lvl="1"/>
            <a:r>
              <a:rPr lang="en-US" smtClean="0"/>
              <a:t>Based on an actuarial valuation obtained at least biennially no more than 30 months and 1 day earlier than the employer’s most recent fiscal year-end</a:t>
            </a:r>
            <a:endParaRPr lang="en-US"/>
          </a:p>
        </p:txBody>
      </p:sp>
      <p:sp>
        <p:nvSpPr>
          <p:cNvPr id="2" name="Title 1"/>
          <p:cNvSpPr>
            <a:spLocks noGrp="1"/>
          </p:cNvSpPr>
          <p:nvPr>
            <p:ph type="title"/>
          </p:nvPr>
        </p:nvSpPr>
        <p:spPr/>
        <p:txBody>
          <a:bodyPr/>
          <a:lstStyle/>
          <a:p>
            <a:r>
              <a:rPr lang="en-US" smtClean="0"/>
              <a:t>Liability to Employees for OPEB</a:t>
            </a:r>
            <a:endParaRPr lang="en-US"/>
          </a:p>
        </p:txBody>
      </p:sp>
    </p:spTree>
    <p:extLst>
      <p:ext uri="{BB962C8B-B14F-4D97-AF65-F5344CB8AC3E}">
        <p14:creationId xmlns:p14="http://schemas.microsoft.com/office/powerpoint/2010/main" val="134730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mtClean="0"/>
              <a:t>Three broad steps</a:t>
            </a:r>
          </a:p>
          <a:p>
            <a:pPr lvl="1"/>
            <a:r>
              <a:rPr lang="en-US" smtClean="0"/>
              <a:t>Project benefit payments</a:t>
            </a:r>
          </a:p>
          <a:p>
            <a:pPr lvl="1"/>
            <a:r>
              <a:rPr lang="en-US" smtClean="0"/>
              <a:t>Discount projected benefit payments to actuarial present value</a:t>
            </a:r>
          </a:p>
          <a:p>
            <a:pPr lvl="1"/>
            <a:r>
              <a:rPr lang="en-US" smtClean="0"/>
              <a:t>Attribute actuarial present value to periods</a:t>
            </a:r>
          </a:p>
          <a:p>
            <a:r>
              <a:rPr lang="en-US" smtClean="0"/>
              <a:t>Methods and assumptions</a:t>
            </a:r>
          </a:p>
          <a:p>
            <a:pPr lvl="1"/>
            <a:r>
              <a:rPr lang="en-US" smtClean="0"/>
              <a:t>Generally, assumptions in conformity with Actuarial Standards of Practice</a:t>
            </a:r>
          </a:p>
          <a:p>
            <a:pPr lvl="1"/>
            <a:r>
              <a:rPr lang="en-US" smtClean="0"/>
              <a:t>Single attribution method—entry age, level percentage of pay</a:t>
            </a:r>
            <a:endParaRPr lang="en-US"/>
          </a:p>
        </p:txBody>
      </p:sp>
      <p:sp>
        <p:nvSpPr>
          <p:cNvPr id="2" name="Title 1"/>
          <p:cNvSpPr>
            <a:spLocks noGrp="1"/>
          </p:cNvSpPr>
          <p:nvPr>
            <p:ph type="title"/>
          </p:nvPr>
        </p:nvSpPr>
        <p:spPr/>
        <p:txBody>
          <a:bodyPr>
            <a:noAutofit/>
          </a:bodyPr>
          <a:lstStyle/>
          <a:p>
            <a:r>
              <a:rPr lang="en-US" sz="2400" dirty="0" smtClean="0"/>
              <a:t>Measurement of the Total </a:t>
            </a:r>
            <a:r>
              <a:rPr lang="en-US" sz="2400" dirty="0" err="1" smtClean="0"/>
              <a:t>OPEB</a:t>
            </a:r>
            <a:r>
              <a:rPr lang="en-US" sz="2400" dirty="0" smtClean="0"/>
              <a:t> Liability—General Approach</a:t>
            </a:r>
            <a:endParaRPr lang="en-US" sz="2400" dirty="0"/>
          </a:p>
        </p:txBody>
      </p:sp>
    </p:spTree>
    <p:extLst>
      <p:ext uri="{BB962C8B-B14F-4D97-AF65-F5344CB8AC3E}">
        <p14:creationId xmlns:p14="http://schemas.microsoft.com/office/powerpoint/2010/main" val="150942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mtClean="0"/>
              <a:t>Consider established pattern of practice with regard to sharing of benefit-related costs with inactive employees</a:t>
            </a:r>
          </a:p>
          <a:p>
            <a:r>
              <a:rPr lang="en-US" smtClean="0"/>
              <a:t>Based on claims costs or age-adjusted premiums approximating claims costs, in accordance with Actuarial Standards of Practice</a:t>
            </a:r>
          </a:p>
          <a:p>
            <a:r>
              <a:rPr lang="en-US" smtClean="0"/>
              <a:t>Includes taxes or other assessments expected to be imposed on benefit payments </a:t>
            </a:r>
          </a:p>
          <a:p>
            <a:r>
              <a:rPr lang="en-US" smtClean="0"/>
              <a:t>Consider legal or contractual benefit caps if determined to be effective</a:t>
            </a:r>
          </a:p>
          <a:p>
            <a:endParaRPr lang="en-US" smtClean="0"/>
          </a:p>
          <a:p>
            <a:endParaRPr lang="en-US" smtClean="0"/>
          </a:p>
          <a:p>
            <a:endParaRPr lang="en-US" smtClean="0"/>
          </a:p>
          <a:p>
            <a:pPr lvl="1"/>
            <a:endParaRPr lang="en-US" smtClean="0"/>
          </a:p>
          <a:p>
            <a:endParaRPr lang="en-US"/>
          </a:p>
        </p:txBody>
      </p:sp>
      <p:sp>
        <p:nvSpPr>
          <p:cNvPr id="2" name="Title 1"/>
          <p:cNvSpPr>
            <a:spLocks noGrp="1"/>
          </p:cNvSpPr>
          <p:nvPr>
            <p:ph type="title"/>
          </p:nvPr>
        </p:nvSpPr>
        <p:spPr>
          <a:xfrm>
            <a:off x="457200" y="0"/>
            <a:ext cx="8585200" cy="723900"/>
          </a:xfrm>
        </p:spPr>
        <p:txBody>
          <a:bodyPr>
            <a:noAutofit/>
          </a:bodyPr>
          <a:lstStyle/>
          <a:p>
            <a:r>
              <a:rPr lang="en-US" sz="2200" dirty="0" smtClean="0"/>
              <a:t>Measurement of the Total </a:t>
            </a:r>
            <a:r>
              <a:rPr lang="en-US" sz="2200" dirty="0" err="1" smtClean="0"/>
              <a:t>OPEB</a:t>
            </a:r>
            <a:r>
              <a:rPr lang="en-US" sz="2200" dirty="0" smtClean="0"/>
              <a:t> Liability: Projections of </a:t>
            </a:r>
            <a:r>
              <a:rPr lang="en-US" sz="2200" dirty="0" err="1" smtClean="0"/>
              <a:t>OPEB</a:t>
            </a:r>
            <a:r>
              <a:rPr lang="en-US" sz="2200" dirty="0" smtClean="0"/>
              <a:t> Payments</a:t>
            </a:r>
            <a:endParaRPr lang="en-US" sz="2200" dirty="0"/>
          </a:p>
        </p:txBody>
      </p:sp>
    </p:spTree>
    <p:extLst>
      <p:ext uri="{BB962C8B-B14F-4D97-AF65-F5344CB8AC3E}">
        <p14:creationId xmlns:p14="http://schemas.microsoft.com/office/powerpoint/2010/main" val="165969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Alternative measurement method may be applied if fewer than 100 employees (active and inactive) are provided benefits through plan as of the beginning of the measurement period</a:t>
            </a:r>
          </a:p>
          <a:p>
            <a:pPr lvl="1"/>
            <a:r>
              <a:rPr lang="en-US" smtClean="0"/>
              <a:t>Generally, same simplifications to assumptions can be used as were permitted by Statement 45</a:t>
            </a:r>
          </a:p>
          <a:p>
            <a:endParaRPr lang="en-US" smtClean="0"/>
          </a:p>
          <a:p>
            <a:pPr lvl="1"/>
            <a:endParaRPr lang="en-US" smtClean="0"/>
          </a:p>
          <a:p>
            <a:endParaRPr lang="en-US"/>
          </a:p>
        </p:txBody>
      </p:sp>
      <p:sp>
        <p:nvSpPr>
          <p:cNvPr id="2" name="Title 1"/>
          <p:cNvSpPr>
            <a:spLocks noGrp="1"/>
          </p:cNvSpPr>
          <p:nvPr>
            <p:ph type="title"/>
          </p:nvPr>
        </p:nvSpPr>
        <p:spPr/>
        <p:txBody>
          <a:bodyPr>
            <a:noAutofit/>
          </a:bodyPr>
          <a:lstStyle/>
          <a:p>
            <a:r>
              <a:rPr lang="en-US" sz="2400" dirty="0" smtClean="0"/>
              <a:t>Measurement of the Total </a:t>
            </a:r>
            <a:r>
              <a:rPr lang="en-US" sz="2400" dirty="0" err="1" smtClean="0"/>
              <a:t>OPEB</a:t>
            </a:r>
            <a:r>
              <a:rPr lang="en-US" sz="2400" dirty="0" smtClean="0"/>
              <a:t> Liability: Alternative Measurement Method</a:t>
            </a:r>
            <a:endParaRPr lang="en-US" sz="2400" dirty="0"/>
          </a:p>
        </p:txBody>
      </p:sp>
    </p:spTree>
    <p:extLst>
      <p:ext uri="{BB962C8B-B14F-4D97-AF65-F5344CB8AC3E}">
        <p14:creationId xmlns:p14="http://schemas.microsoft.com/office/powerpoint/2010/main" val="2911118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mtClean="0"/>
              <a:t>Recognize most changes in liability for the current reporting period as OPEB expense immediately, except:</a:t>
            </a:r>
          </a:p>
          <a:p>
            <a:pPr lvl="1"/>
            <a:r>
              <a:rPr lang="en-US" smtClean="0"/>
              <a:t>Changes in total OPEB liability:</a:t>
            </a:r>
          </a:p>
          <a:p>
            <a:pPr lvl="2"/>
            <a:r>
              <a:rPr lang="en-US" smtClean="0"/>
              <a:t>Differences between expected and actual experience with regard to economic and demographic factors in the measurement of the total OPEB liability</a:t>
            </a:r>
          </a:p>
          <a:p>
            <a:pPr lvl="2"/>
            <a:r>
              <a:rPr lang="en-US" smtClean="0"/>
              <a:t>Changes of assumptions in the measurement of the total OPEB liability</a:t>
            </a:r>
          </a:p>
          <a:p>
            <a:pPr lvl="2"/>
            <a:r>
              <a:rPr lang="en-US" smtClean="0"/>
              <a:t>For OPEB not administered through a trust in which specified criteria are met, benefit payments</a:t>
            </a:r>
          </a:p>
          <a:p>
            <a:pPr lvl="1"/>
            <a:r>
              <a:rPr lang="en-US" smtClean="0"/>
              <a:t>For OPEB administered through trust in which specified criteria are met:</a:t>
            </a:r>
          </a:p>
          <a:p>
            <a:pPr lvl="2"/>
            <a:r>
              <a:rPr lang="en-US" smtClean="0"/>
              <a:t>Difference between projected and actual earnings on OPEB plan investments	</a:t>
            </a:r>
          </a:p>
          <a:p>
            <a:pPr lvl="2"/>
            <a:r>
              <a:rPr lang="en-US" smtClean="0"/>
              <a:t>Employer contributions</a:t>
            </a:r>
          </a:p>
          <a:p>
            <a:endParaRPr lang="en-US" smtClean="0"/>
          </a:p>
          <a:p>
            <a:endParaRPr lang="en-US" smtClean="0"/>
          </a:p>
          <a:p>
            <a:endParaRPr lang="en-US" smtClean="0"/>
          </a:p>
          <a:p>
            <a:endParaRPr lang="en-US" smtClean="0"/>
          </a:p>
          <a:p>
            <a:endParaRPr lang="en-US"/>
          </a:p>
        </p:txBody>
      </p:sp>
      <p:sp>
        <p:nvSpPr>
          <p:cNvPr id="2" name="Title 1"/>
          <p:cNvSpPr>
            <a:spLocks noGrp="1"/>
          </p:cNvSpPr>
          <p:nvPr>
            <p:ph type="title"/>
          </p:nvPr>
        </p:nvSpPr>
        <p:spPr/>
        <p:txBody>
          <a:bodyPr/>
          <a:lstStyle/>
          <a:p>
            <a:r>
              <a:rPr lang="en-US" smtClean="0"/>
              <a:t>Changes in Liability</a:t>
            </a:r>
            <a:endParaRPr lang="en-US"/>
          </a:p>
        </p:txBody>
      </p:sp>
    </p:spTree>
    <p:extLst>
      <p:ext uri="{BB962C8B-B14F-4D97-AF65-F5344CB8AC3E}">
        <p14:creationId xmlns:p14="http://schemas.microsoft.com/office/powerpoint/2010/main" val="278139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mtClean="0"/>
              <a:t>Relevant only for OPEB administered through trust in which specified criteria are met</a:t>
            </a:r>
          </a:p>
          <a:p>
            <a:r>
              <a:rPr lang="en-US" smtClean="0"/>
              <a:t>Recognize proportionate shares of collective net OPEB liability, OPEB expense, and deferred outflows of resources/deferred inflows of resources related to OPEB</a:t>
            </a:r>
          </a:p>
          <a:p>
            <a:r>
              <a:rPr lang="en-US" smtClean="0"/>
              <a:t>Proportion (%)</a:t>
            </a:r>
          </a:p>
          <a:p>
            <a:pPr lvl="1"/>
            <a:r>
              <a:rPr lang="en-US" smtClean="0"/>
              <a:t>Basis required to be consistent with contributions</a:t>
            </a:r>
          </a:p>
          <a:p>
            <a:pPr lvl="1"/>
            <a:r>
              <a:rPr lang="en-US" smtClean="0"/>
              <a:t>Use of relative long-term projected contribution effort encouraged</a:t>
            </a:r>
          </a:p>
          <a:p>
            <a:r>
              <a:rPr lang="en-US" smtClean="0"/>
              <a:t>Collective measure × proportion = proportionate share of collective measure</a:t>
            </a:r>
          </a:p>
          <a:p>
            <a:pPr lvl="1"/>
            <a:endParaRPr lang="en-US"/>
          </a:p>
        </p:txBody>
      </p:sp>
      <p:sp>
        <p:nvSpPr>
          <p:cNvPr id="2" name="Title 1"/>
          <p:cNvSpPr>
            <a:spLocks noGrp="1"/>
          </p:cNvSpPr>
          <p:nvPr>
            <p:ph type="title"/>
          </p:nvPr>
        </p:nvSpPr>
        <p:spPr/>
        <p:txBody>
          <a:bodyPr/>
          <a:lstStyle/>
          <a:p>
            <a:r>
              <a:rPr lang="en-US" smtClean="0"/>
              <a:t>Cost-Sharing Employers</a:t>
            </a:r>
            <a:endParaRPr lang="en-US"/>
          </a:p>
        </p:txBody>
      </p:sp>
    </p:spTree>
    <p:extLst>
      <p:ext uri="{BB962C8B-B14F-4D97-AF65-F5344CB8AC3E}">
        <p14:creationId xmlns:p14="http://schemas.microsoft.com/office/powerpoint/2010/main" val="3411362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mtClean="0"/>
              <a:t>Similar to those required for pensions</a:t>
            </a:r>
          </a:p>
          <a:p>
            <a:r>
              <a:rPr lang="en-US" smtClean="0"/>
              <a:t>Disclosure of effect on net/total OPEB liability of a discount rate +/- 1 percent</a:t>
            </a:r>
          </a:p>
          <a:p>
            <a:r>
              <a:rPr lang="en-US" smtClean="0"/>
              <a:t>Disclosure of effect on net/total OPEB liability of a healthcare cost trend rate +/- 1 percent </a:t>
            </a:r>
          </a:p>
          <a:p>
            <a:r>
              <a:rPr lang="en-US" smtClean="0"/>
              <a:t>Single and agent employers: 10-year RSI schedules for changes in the net OPEB liability, ratios, and actuarially determined contributions (statutorily or contractually determined contributions, if no actuarially determined contribution is calculated)</a:t>
            </a:r>
          </a:p>
          <a:p>
            <a:r>
              <a:rPr lang="en-US" smtClean="0"/>
              <a:t>Cost-sharing employers: 10-year RSI schedules for proportionate share/ratios, and statutorily or contractually determined contributions</a:t>
            </a:r>
            <a:endParaRPr lang="en-US"/>
          </a:p>
        </p:txBody>
      </p:sp>
      <p:sp>
        <p:nvSpPr>
          <p:cNvPr id="3" name="Title 2"/>
          <p:cNvSpPr>
            <a:spLocks noGrp="1"/>
          </p:cNvSpPr>
          <p:nvPr>
            <p:ph type="title"/>
          </p:nvPr>
        </p:nvSpPr>
        <p:spPr/>
        <p:txBody>
          <a:bodyPr/>
          <a:lstStyle/>
          <a:p>
            <a:r>
              <a:rPr lang="en-US" smtClean="0"/>
              <a:t>Notes and RSI</a:t>
            </a:r>
            <a:endParaRPr lang="en-US"/>
          </a:p>
        </p:txBody>
      </p:sp>
    </p:spTree>
    <p:extLst>
      <p:ext uri="{BB962C8B-B14F-4D97-AF65-F5344CB8AC3E}">
        <p14:creationId xmlns:p14="http://schemas.microsoft.com/office/powerpoint/2010/main" val="142213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937760" y="2551256"/>
            <a:ext cx="3825436" cy="1169551"/>
          </a:xfrm>
          <a:prstGeom prst="rect">
            <a:avLst/>
          </a:prstGeom>
          <a:noFill/>
        </p:spPr>
        <p:txBody>
          <a:bodyPr wrap="square" rtlCol="0">
            <a:spAutoFit/>
          </a:bodyPr>
          <a:lstStyle/>
          <a:p>
            <a:pPr algn="ctr"/>
            <a:r>
              <a:rPr lang="en-US" sz="2000" b="1" dirty="0" smtClean="0">
                <a:solidFill>
                  <a:schemeClr val="tx2"/>
                </a:solidFill>
                <a:latin typeface="+mj-lt"/>
              </a:rPr>
              <a:t>Danny Martinez, CPA, CGFM</a:t>
            </a:r>
          </a:p>
          <a:p>
            <a:pPr algn="ctr"/>
            <a:r>
              <a:rPr lang="en-US" sz="1600" dirty="0" smtClean="0">
                <a:solidFill>
                  <a:schemeClr val="tx2"/>
                </a:solidFill>
                <a:latin typeface="+mj-lt"/>
              </a:rPr>
              <a:t>Partner</a:t>
            </a:r>
          </a:p>
          <a:p>
            <a:pPr algn="ctr"/>
            <a:r>
              <a:rPr lang="en-US" sz="1600" dirty="0" err="1" smtClean="0">
                <a:solidFill>
                  <a:schemeClr val="tx2"/>
                </a:solidFill>
                <a:latin typeface="+mj-lt"/>
              </a:rPr>
              <a:t>Carr</a:t>
            </a:r>
            <a:r>
              <a:rPr lang="en-US" sz="1600" dirty="0" smtClean="0">
                <a:solidFill>
                  <a:schemeClr val="tx2"/>
                </a:solidFill>
                <a:latin typeface="+mj-lt"/>
              </a:rPr>
              <a:t>, Riggs &amp; Ingram, LLC</a:t>
            </a:r>
          </a:p>
          <a:p>
            <a:pPr algn="ctr"/>
            <a:r>
              <a:rPr lang="en-US" sz="1600" u="sng" dirty="0" smtClean="0">
                <a:solidFill>
                  <a:schemeClr val="tx2"/>
                </a:solidFill>
                <a:latin typeface="+mj-lt"/>
              </a:rPr>
              <a:t>dmartinez@cricpa.com</a:t>
            </a:r>
            <a:endParaRPr lang="en-US" sz="1600" u="sng" dirty="0">
              <a:solidFill>
                <a:schemeClr val="tx2"/>
              </a:solidFill>
              <a:latin typeface="+mj-lt"/>
            </a:endParaRPr>
          </a:p>
        </p:txBody>
      </p:sp>
      <p:sp>
        <p:nvSpPr>
          <p:cNvPr id="10" name="Rectangle 9"/>
          <p:cNvSpPr/>
          <p:nvPr/>
        </p:nvSpPr>
        <p:spPr>
          <a:xfrm>
            <a:off x="407325" y="2551257"/>
            <a:ext cx="4189614" cy="1169551"/>
          </a:xfrm>
          <a:prstGeom prst="rect">
            <a:avLst/>
          </a:prstGeom>
        </p:spPr>
        <p:txBody>
          <a:bodyPr wrap="square">
            <a:spAutoFit/>
          </a:bodyPr>
          <a:lstStyle/>
          <a:p>
            <a:pPr algn="ctr"/>
            <a:r>
              <a:rPr lang="en-US" sz="2000" b="1" dirty="0" smtClean="0">
                <a:solidFill>
                  <a:schemeClr val="tx2"/>
                </a:solidFill>
                <a:latin typeface="+mj-lt"/>
              </a:rPr>
              <a:t>Alan Bowers, </a:t>
            </a:r>
            <a:r>
              <a:rPr lang="en-US" sz="2000" b="1" dirty="0">
                <a:solidFill>
                  <a:schemeClr val="tx2"/>
                </a:solidFill>
                <a:latin typeface="+mj-lt"/>
              </a:rPr>
              <a:t>CPA</a:t>
            </a:r>
          </a:p>
          <a:p>
            <a:pPr algn="ctr"/>
            <a:r>
              <a:rPr lang="en-US" sz="1600" dirty="0" smtClean="0">
                <a:solidFill>
                  <a:schemeClr val="tx2"/>
                </a:solidFill>
                <a:latin typeface="+mj-lt"/>
              </a:rPr>
              <a:t>Partner</a:t>
            </a:r>
            <a:endParaRPr lang="en-US" sz="1600" dirty="0">
              <a:solidFill>
                <a:schemeClr val="tx2"/>
              </a:solidFill>
              <a:latin typeface="+mj-lt"/>
            </a:endParaRPr>
          </a:p>
          <a:p>
            <a:pPr algn="ctr"/>
            <a:r>
              <a:rPr lang="en-US" sz="1600" dirty="0" err="1">
                <a:solidFill>
                  <a:schemeClr val="tx2"/>
                </a:solidFill>
                <a:latin typeface="+mj-lt"/>
              </a:rPr>
              <a:t>Carr</a:t>
            </a:r>
            <a:r>
              <a:rPr lang="en-US" sz="1600" dirty="0">
                <a:solidFill>
                  <a:schemeClr val="tx2"/>
                </a:solidFill>
                <a:latin typeface="+mj-lt"/>
              </a:rPr>
              <a:t>, Riggs &amp; Ingram, LLC</a:t>
            </a:r>
          </a:p>
          <a:p>
            <a:pPr algn="ctr"/>
            <a:r>
              <a:rPr lang="en-US" sz="1600" u="sng" dirty="0" smtClean="0">
                <a:solidFill>
                  <a:schemeClr val="tx2"/>
                </a:solidFill>
                <a:latin typeface="+mj-lt"/>
              </a:rPr>
              <a:t>abowers@cricpa.com</a:t>
            </a:r>
            <a:endParaRPr lang="en-US" sz="1600" u="sng" dirty="0">
              <a:solidFill>
                <a:schemeClr val="tx2"/>
              </a:solidFill>
              <a:latin typeface="+mj-lt"/>
            </a:endParaRPr>
          </a:p>
        </p:txBody>
      </p:sp>
    </p:spTree>
    <p:extLst>
      <p:ext uri="{BB962C8B-B14F-4D97-AF65-F5344CB8AC3E}">
        <p14:creationId xmlns:p14="http://schemas.microsoft.com/office/powerpoint/2010/main" val="3930509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i="1"/>
              <a:t>Implementation Guide No. 2017-3, Accounting and Financial Reporting for Postemployment Benefits Other Than Pensions (and Certain Issues Related to OPEB Plan Reporting)</a:t>
            </a:r>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64702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smtClean="0"/>
              <a:t>What: </a:t>
            </a:r>
            <a:r>
              <a:rPr lang="en-US" dirty="0" smtClean="0"/>
              <a:t>An Implementation Guide for </a:t>
            </a:r>
            <a:r>
              <a:rPr lang="en-US" dirty="0" err="1" smtClean="0"/>
              <a:t>OPEB</a:t>
            </a:r>
            <a:r>
              <a:rPr lang="en-US" dirty="0" smtClean="0"/>
              <a:t> and certain issues related to </a:t>
            </a:r>
            <a:r>
              <a:rPr lang="en-US" dirty="0" err="1" smtClean="0"/>
              <a:t>OPEB</a:t>
            </a:r>
            <a:r>
              <a:rPr lang="en-US" dirty="0" smtClean="0"/>
              <a:t> plan reporting was published in December 2017.</a:t>
            </a:r>
          </a:p>
          <a:p>
            <a:r>
              <a:rPr lang="en-US" b="1" dirty="0" smtClean="0"/>
              <a:t>Why: </a:t>
            </a:r>
            <a:r>
              <a:rPr lang="en-US" dirty="0" smtClean="0"/>
              <a:t>The effective date for Statement 75 is periods beginning after June 15, 2017. An Implementation Guide to Statement 74 on </a:t>
            </a:r>
            <a:r>
              <a:rPr lang="en-US" dirty="0" err="1" smtClean="0"/>
              <a:t>OPEB</a:t>
            </a:r>
            <a:r>
              <a:rPr lang="en-US" dirty="0" smtClean="0"/>
              <a:t> plan reporting was published in April 2017.</a:t>
            </a:r>
          </a:p>
          <a:p>
            <a:r>
              <a:rPr lang="en-US" b="1" dirty="0" smtClean="0"/>
              <a:t>When: </a:t>
            </a:r>
            <a:r>
              <a:rPr lang="en-US" dirty="0" smtClean="0"/>
              <a:t>Generally effective for periods beginning after June 15, 2017, the same as for Statement 75.</a:t>
            </a:r>
            <a:endParaRPr lang="en-US" dirty="0"/>
          </a:p>
        </p:txBody>
      </p:sp>
      <p:sp>
        <p:nvSpPr>
          <p:cNvPr id="2" name="Title 1"/>
          <p:cNvSpPr>
            <a:spLocks noGrp="1"/>
          </p:cNvSpPr>
          <p:nvPr>
            <p:ph type="title"/>
          </p:nvPr>
        </p:nvSpPr>
        <p:spPr/>
        <p:txBody>
          <a:bodyPr/>
          <a:lstStyle/>
          <a:p>
            <a:r>
              <a:rPr lang="en-US" smtClean="0"/>
              <a:t>OPEB Implementation Guidance</a:t>
            </a:r>
            <a:endParaRPr lang="en-US"/>
          </a:p>
        </p:txBody>
      </p:sp>
    </p:spTree>
    <p:extLst>
      <p:ext uri="{BB962C8B-B14F-4D97-AF65-F5344CB8AC3E}">
        <p14:creationId xmlns:p14="http://schemas.microsoft.com/office/powerpoint/2010/main" val="979489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More than 500 questions and answers related to employer accounting and financial reporting for OPEB</a:t>
            </a:r>
          </a:p>
          <a:p>
            <a:r>
              <a:rPr lang="en-US" smtClean="0"/>
              <a:t>Additional questions and answers related to OPEB plan reporting (Statement 74)</a:t>
            </a:r>
            <a:endParaRPr lang="en-US"/>
          </a:p>
        </p:txBody>
      </p:sp>
      <p:sp>
        <p:nvSpPr>
          <p:cNvPr id="3" name="Title 2"/>
          <p:cNvSpPr>
            <a:spLocks noGrp="1"/>
          </p:cNvSpPr>
          <p:nvPr>
            <p:ph type="title"/>
          </p:nvPr>
        </p:nvSpPr>
        <p:spPr/>
        <p:txBody>
          <a:bodyPr/>
          <a:lstStyle/>
          <a:p>
            <a:r>
              <a:rPr lang="en-US" smtClean="0"/>
              <a:t>Implementation Guidance</a:t>
            </a:r>
            <a:endParaRPr lang="en-US"/>
          </a:p>
        </p:txBody>
      </p:sp>
    </p:spTree>
    <p:extLst>
      <p:ext uri="{BB962C8B-B14F-4D97-AF65-F5344CB8AC3E}">
        <p14:creationId xmlns:p14="http://schemas.microsoft.com/office/powerpoint/2010/main" val="2700057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mtClean="0"/>
              <a:t>Determination of benefit payments if blended premium rates are stated</a:t>
            </a:r>
          </a:p>
          <a:p>
            <a:r>
              <a:rPr lang="en-US" smtClean="0"/>
              <a:t>Determination of the discount rate in circumstances in which benefits are paid by the employer with its own resources as they come due and the OPEB plan is administered through a trust that meets the criteria in paragraph 4 of Statement 75</a:t>
            </a:r>
          </a:p>
          <a:p>
            <a:r>
              <a:rPr lang="en-US" smtClean="0"/>
              <a:t>Determination of certain amounts to be presented in a single or agent employer’s required supplementary information (RSI) schedule of contribution-related information</a:t>
            </a:r>
          </a:p>
          <a:p>
            <a:r>
              <a:rPr lang="en-US" smtClean="0"/>
              <a:t>Note disclosures, RSI, and calculation of certain recognized amounts for a cost-sharing employer</a:t>
            </a:r>
            <a:endParaRPr lang="en-US"/>
          </a:p>
        </p:txBody>
      </p:sp>
      <p:sp>
        <p:nvSpPr>
          <p:cNvPr id="3" name="Title 2"/>
          <p:cNvSpPr>
            <a:spLocks noGrp="1"/>
          </p:cNvSpPr>
          <p:nvPr>
            <p:ph type="title"/>
          </p:nvPr>
        </p:nvSpPr>
        <p:spPr/>
        <p:txBody>
          <a:bodyPr/>
          <a:lstStyle/>
          <a:p>
            <a:r>
              <a:rPr lang="en-US" smtClean="0"/>
              <a:t>Illustrations</a:t>
            </a:r>
            <a:endParaRPr lang="en-US"/>
          </a:p>
        </p:txBody>
      </p:sp>
    </p:spTree>
    <p:extLst>
      <p:ext uri="{BB962C8B-B14F-4D97-AF65-F5344CB8AC3E}">
        <p14:creationId xmlns:p14="http://schemas.microsoft.com/office/powerpoint/2010/main" val="52859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EB09BE3-9D92-4EB5-968A-9E5EB2E4B706}"/>
              </a:ext>
            </a:extLst>
          </p:cNvPr>
          <p:cNvSpPr>
            <a:spLocks noGrp="1"/>
          </p:cNvSpPr>
          <p:nvPr>
            <p:ph idx="1"/>
          </p:nvPr>
        </p:nvSpPr>
        <p:spPr/>
        <p:txBody>
          <a:bodyPr>
            <a:normAutofit fontScale="92500" lnSpcReduction="20000"/>
          </a:bodyPr>
          <a:lstStyle/>
          <a:p>
            <a:r>
              <a:rPr lang="en-US" smtClean="0"/>
              <a:t>In general, the same as Statement 75: periods beginning after June 15, 2017</a:t>
            </a:r>
          </a:p>
          <a:p>
            <a:r>
              <a:rPr lang="en-US" smtClean="0"/>
              <a:t>Questions 4.85, 4.103, 4.108, 4.109, 4.225, 4.239, 4.244, 4.245, and 5.1–5.4 are effective for actuarial valuations as of December 15, 2017, or later</a:t>
            </a:r>
          </a:p>
          <a:p>
            <a:r>
              <a:rPr lang="en-US" smtClean="0"/>
              <a:t>Questions 4.484 and 4.491 are effective for an employer or nonemployer contributing entity in the first reporting period in which the measurement date of the (collective) net OPEB liability is on or after June 15, 2018.</a:t>
            </a:r>
            <a:endParaRPr lang="en-US"/>
          </a:p>
        </p:txBody>
      </p:sp>
      <p:sp>
        <p:nvSpPr>
          <p:cNvPr id="3" name="Title 2">
            <a:extLst>
              <a:ext uri="{FF2B5EF4-FFF2-40B4-BE49-F238E27FC236}">
                <a16:creationId xmlns="" xmlns:a16="http://schemas.microsoft.com/office/drawing/2014/main" id="{A25C9C67-300B-4BB5-A61F-548F4AA53306}"/>
              </a:ext>
            </a:extLst>
          </p:cNvPr>
          <p:cNvSpPr>
            <a:spLocks noGrp="1"/>
          </p:cNvSpPr>
          <p:nvPr>
            <p:ph type="title"/>
          </p:nvPr>
        </p:nvSpPr>
        <p:spPr/>
        <p:txBody>
          <a:bodyPr/>
          <a:lstStyle/>
          <a:p>
            <a:r>
              <a:rPr lang="en-US" smtClean="0"/>
              <a:t>Effective Dates</a:t>
            </a:r>
            <a:endParaRPr lang="en-US"/>
          </a:p>
        </p:txBody>
      </p:sp>
    </p:spTree>
    <p:extLst>
      <p:ext uri="{BB962C8B-B14F-4D97-AF65-F5344CB8AC3E}">
        <p14:creationId xmlns:p14="http://schemas.microsoft.com/office/powerpoint/2010/main" val="458381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Should You Be Doing to Prepare</a:t>
            </a:r>
            <a:endParaRPr lang="en-US" dirty="0"/>
          </a:p>
        </p:txBody>
      </p:sp>
      <p:sp>
        <p:nvSpPr>
          <p:cNvPr id="2" name="Text Placeholder 1"/>
          <p:cNvSpPr>
            <a:spLocks noGrp="1"/>
          </p:cNvSpPr>
          <p:nvPr>
            <p:ph type="body" sz="quarter" idx="4294967295"/>
          </p:nvPr>
        </p:nvSpPr>
        <p:spPr>
          <a:xfrm>
            <a:off x="464344" y="1949453"/>
            <a:ext cx="8215313" cy="650875"/>
          </a:xfrm>
        </p:spPr>
        <p:txBody>
          <a:bodyPr/>
          <a:lstStyle/>
          <a:p>
            <a:pPr marL="0" indent="0" algn="ctr">
              <a:buNone/>
            </a:pPr>
            <a:r>
              <a:rPr lang="en-US" dirty="0">
                <a:solidFill>
                  <a:schemeClr val="bg1"/>
                </a:solidFill>
              </a:rPr>
              <a:t>Statements No. 74 and No. 75</a:t>
            </a:r>
          </a:p>
        </p:txBody>
      </p:sp>
    </p:spTree>
    <p:extLst>
      <p:ext uri="{BB962C8B-B14F-4D97-AF65-F5344CB8AC3E}">
        <p14:creationId xmlns:p14="http://schemas.microsoft.com/office/powerpoint/2010/main" val="1096630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EB09BE3-9D92-4EB5-968A-9E5EB2E4B706}"/>
              </a:ext>
            </a:extLst>
          </p:cNvPr>
          <p:cNvSpPr>
            <a:spLocks noGrp="1"/>
          </p:cNvSpPr>
          <p:nvPr>
            <p:ph idx="1"/>
          </p:nvPr>
        </p:nvSpPr>
        <p:spPr/>
        <p:txBody>
          <a:bodyPr>
            <a:normAutofit/>
          </a:bodyPr>
          <a:lstStyle/>
          <a:p>
            <a:r>
              <a:rPr lang="en-US" dirty="0" smtClean="0"/>
              <a:t>Set up necessary accounts in the chart of accounts to record OPEB liability</a:t>
            </a:r>
          </a:p>
          <a:p>
            <a:r>
              <a:rPr lang="en-US" dirty="0"/>
              <a:t>Look into OPEB’s you provide your employees and determine what they are</a:t>
            </a:r>
          </a:p>
          <a:p>
            <a:r>
              <a:rPr lang="en-US" dirty="0" smtClean="0"/>
              <a:t>Reach </a:t>
            </a:r>
            <a:r>
              <a:rPr lang="en-US" dirty="0" smtClean="0"/>
              <a:t>out to RHC and identify when their report will be issued as well as obtain plan documents used by </a:t>
            </a:r>
            <a:r>
              <a:rPr lang="en-US" dirty="0" smtClean="0"/>
              <a:t>actuary</a:t>
            </a:r>
          </a:p>
          <a:p>
            <a:endParaRPr lang="en-US" dirty="0" smtClean="0"/>
          </a:p>
        </p:txBody>
      </p:sp>
      <p:sp>
        <p:nvSpPr>
          <p:cNvPr id="3" name="Title 2">
            <a:extLst>
              <a:ext uri="{FF2B5EF4-FFF2-40B4-BE49-F238E27FC236}">
                <a16:creationId xmlns="" xmlns:a16="http://schemas.microsoft.com/office/drawing/2014/main" id="{A25C9C67-300B-4BB5-A61F-548F4AA53306}"/>
              </a:ext>
            </a:extLst>
          </p:cNvPr>
          <p:cNvSpPr>
            <a:spLocks noGrp="1"/>
          </p:cNvSpPr>
          <p:nvPr>
            <p:ph type="title"/>
          </p:nvPr>
        </p:nvSpPr>
        <p:spPr/>
        <p:txBody>
          <a:bodyPr/>
          <a:lstStyle/>
          <a:p>
            <a:r>
              <a:rPr lang="en-US" dirty="0" smtClean="0"/>
              <a:t>Steps before year-end</a:t>
            </a:r>
            <a:endParaRPr lang="en-US" dirty="0"/>
          </a:p>
        </p:txBody>
      </p:sp>
    </p:spTree>
    <p:extLst>
      <p:ext uri="{BB962C8B-B14F-4D97-AF65-F5344CB8AC3E}">
        <p14:creationId xmlns:p14="http://schemas.microsoft.com/office/powerpoint/2010/main" val="2871121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EB09BE3-9D92-4EB5-968A-9E5EB2E4B706}"/>
              </a:ext>
            </a:extLst>
          </p:cNvPr>
          <p:cNvSpPr>
            <a:spLocks noGrp="1"/>
          </p:cNvSpPr>
          <p:nvPr>
            <p:ph idx="1"/>
          </p:nvPr>
        </p:nvSpPr>
        <p:spPr/>
        <p:txBody>
          <a:bodyPr>
            <a:normAutofit/>
          </a:bodyPr>
          <a:lstStyle/>
          <a:p>
            <a:r>
              <a:rPr lang="en-US" dirty="0" smtClean="0"/>
              <a:t>Reach out to an actuary with proper qualifications and experience if you are not a </a:t>
            </a:r>
            <a:r>
              <a:rPr lang="en-US" dirty="0" smtClean="0"/>
              <a:t>participant of RHC (or have other OPEB’s)</a:t>
            </a:r>
            <a:endParaRPr lang="en-US" dirty="0" smtClean="0"/>
          </a:p>
          <a:p>
            <a:r>
              <a:rPr lang="en-US" dirty="0" smtClean="0"/>
              <a:t>Update the financial statements for all necessary note </a:t>
            </a:r>
            <a:r>
              <a:rPr lang="en-US" dirty="0" smtClean="0"/>
              <a:t>disclosures and RSI</a:t>
            </a:r>
            <a:endParaRPr lang="en-US" dirty="0" smtClean="0"/>
          </a:p>
          <a:p>
            <a:r>
              <a:rPr lang="en-US" dirty="0" smtClean="0"/>
              <a:t>Let governance know this is coming</a:t>
            </a:r>
          </a:p>
          <a:p>
            <a:endParaRPr lang="en-US" dirty="0" smtClean="0"/>
          </a:p>
        </p:txBody>
      </p:sp>
      <p:sp>
        <p:nvSpPr>
          <p:cNvPr id="3" name="Title 2">
            <a:extLst>
              <a:ext uri="{FF2B5EF4-FFF2-40B4-BE49-F238E27FC236}">
                <a16:creationId xmlns="" xmlns:a16="http://schemas.microsoft.com/office/drawing/2014/main" id="{A25C9C67-300B-4BB5-A61F-548F4AA53306}"/>
              </a:ext>
            </a:extLst>
          </p:cNvPr>
          <p:cNvSpPr>
            <a:spLocks noGrp="1"/>
          </p:cNvSpPr>
          <p:nvPr>
            <p:ph type="title"/>
          </p:nvPr>
        </p:nvSpPr>
        <p:spPr/>
        <p:txBody>
          <a:bodyPr/>
          <a:lstStyle/>
          <a:p>
            <a:r>
              <a:rPr lang="en-US" dirty="0" smtClean="0"/>
              <a:t>Steps before year-end</a:t>
            </a:r>
            <a:endParaRPr lang="en-US" dirty="0"/>
          </a:p>
        </p:txBody>
      </p:sp>
    </p:spTree>
    <p:extLst>
      <p:ext uri="{BB962C8B-B14F-4D97-AF65-F5344CB8AC3E}">
        <p14:creationId xmlns:p14="http://schemas.microsoft.com/office/powerpoint/2010/main" val="392013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Fiduciary Activities</a:t>
            </a:r>
          </a:p>
        </p:txBody>
      </p:sp>
      <p:sp>
        <p:nvSpPr>
          <p:cNvPr id="2" name="Text Placeholder 1"/>
          <p:cNvSpPr>
            <a:spLocks noGrp="1"/>
          </p:cNvSpPr>
          <p:nvPr>
            <p:ph type="body" sz="quarter" idx="12"/>
          </p:nvPr>
        </p:nvSpPr>
        <p:spPr/>
        <p:txBody>
          <a:bodyPr>
            <a:normAutofit lnSpcReduction="10000"/>
          </a:bodyPr>
          <a:lstStyle/>
          <a:p>
            <a:r>
              <a:rPr lang="en-US"/>
              <a:t>Statement No. 84</a:t>
            </a:r>
            <a:br>
              <a:rPr lang="en-US"/>
            </a:br>
            <a:endParaRPr lang="en-US"/>
          </a:p>
        </p:txBody>
      </p:sp>
    </p:spTree>
    <p:extLst>
      <p:ext uri="{BB962C8B-B14F-4D97-AF65-F5344CB8AC3E}">
        <p14:creationId xmlns:p14="http://schemas.microsoft.com/office/powerpoint/2010/main" val="501391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smtClean="0"/>
              <a:t>What: The Board issued Statement 84 to clarify when a government has a fiduciary responsibility and is required to present fiduciary fund financial statements</a:t>
            </a:r>
          </a:p>
          <a:p>
            <a:r>
              <a:rPr lang="en-US" smtClean="0"/>
              <a:t>Why: Existing standards require reporting of fiduciary responsibilities but do not define what they are; use of private-purpose trust funds and agency funds is inconsistent; business-type activities are uncertain about how to report fiduciary activities</a:t>
            </a:r>
          </a:p>
          <a:p>
            <a:r>
              <a:rPr lang="en-US" smtClean="0"/>
              <a:t>When: Effective for fiscal years beginning after December 15, 2018. Earlier application is encouraged.</a:t>
            </a:r>
            <a:endParaRPr lang="en-US"/>
          </a:p>
        </p:txBody>
      </p:sp>
      <p:sp>
        <p:nvSpPr>
          <p:cNvPr id="2" name="Title 1"/>
          <p:cNvSpPr>
            <a:spLocks noGrp="1"/>
          </p:cNvSpPr>
          <p:nvPr>
            <p:ph type="title"/>
          </p:nvPr>
        </p:nvSpPr>
        <p:spPr/>
        <p:txBody>
          <a:bodyPr/>
          <a:lstStyle/>
          <a:p>
            <a:r>
              <a:rPr lang="en-US" smtClean="0"/>
              <a:t>Fiduciary Activities</a:t>
            </a:r>
            <a:endParaRPr lang="en-US"/>
          </a:p>
        </p:txBody>
      </p:sp>
    </p:spTree>
    <p:extLst>
      <p:ext uri="{BB962C8B-B14F-4D97-AF65-F5344CB8AC3E}">
        <p14:creationId xmlns:p14="http://schemas.microsoft.com/office/powerpoint/2010/main" val="395687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CRI: Statistics</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2" y="925033"/>
            <a:ext cx="9140127" cy="5061097"/>
          </a:xfrm>
          <a:prstGeom prst="rect">
            <a:avLst/>
          </a:prstGeom>
        </p:spPr>
      </p:pic>
    </p:spTree>
    <p:extLst>
      <p:ext uri="{BB962C8B-B14F-4D97-AF65-F5344CB8AC3E}">
        <p14:creationId xmlns:p14="http://schemas.microsoft.com/office/powerpoint/2010/main" val="1088528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mtClean="0"/>
              <a:t>Four paths to making this determination:</a:t>
            </a:r>
          </a:p>
          <a:p>
            <a:r>
              <a:rPr lang="en-US" smtClean="0"/>
              <a:t>Component units that are postemployment benefit arrangements</a:t>
            </a:r>
          </a:p>
          <a:p>
            <a:r>
              <a:rPr lang="en-US" smtClean="0"/>
              <a:t>Component units that are not postemployment benefit arrangements</a:t>
            </a:r>
          </a:p>
          <a:p>
            <a:r>
              <a:rPr lang="en-US" smtClean="0"/>
              <a:t>Postemployment benefit arrangements that are not component units</a:t>
            </a:r>
          </a:p>
          <a:p>
            <a:r>
              <a:rPr lang="en-US" smtClean="0"/>
              <a:t>All other activities</a:t>
            </a:r>
          </a:p>
          <a:p>
            <a:pPr lvl="1"/>
            <a:endParaRPr lang="en-US"/>
          </a:p>
        </p:txBody>
      </p:sp>
      <p:sp>
        <p:nvSpPr>
          <p:cNvPr id="2" name="Title 1"/>
          <p:cNvSpPr>
            <a:spLocks noGrp="1"/>
          </p:cNvSpPr>
          <p:nvPr>
            <p:ph type="title"/>
          </p:nvPr>
        </p:nvSpPr>
        <p:spPr/>
        <p:txBody>
          <a:bodyPr>
            <a:noAutofit/>
          </a:bodyPr>
          <a:lstStyle/>
          <a:p>
            <a:r>
              <a:rPr lang="en-US" sz="2400" dirty="0" smtClean="0"/>
              <a:t>When Should a Government Report Assets in a Fiduciary Fund?</a:t>
            </a:r>
            <a:endParaRPr lang="en-US" sz="2400" dirty="0"/>
          </a:p>
        </p:txBody>
      </p:sp>
    </p:spTree>
    <p:extLst>
      <p:ext uri="{BB962C8B-B14F-4D97-AF65-F5344CB8AC3E}">
        <p14:creationId xmlns:p14="http://schemas.microsoft.com/office/powerpoint/2010/main" val="1219819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Four paths to making this determination:</a:t>
            </a:r>
          </a:p>
        </p:txBody>
      </p:sp>
      <p:sp>
        <p:nvSpPr>
          <p:cNvPr id="2" name="Title 1"/>
          <p:cNvSpPr>
            <a:spLocks noGrp="1"/>
          </p:cNvSpPr>
          <p:nvPr>
            <p:ph type="title"/>
          </p:nvPr>
        </p:nvSpPr>
        <p:spPr/>
        <p:txBody>
          <a:bodyPr>
            <a:noAutofit/>
          </a:bodyPr>
          <a:lstStyle/>
          <a:p>
            <a:r>
              <a:rPr lang="en-US" sz="2400" dirty="0"/>
              <a:t>When Should a Government Report Assets in a Fiduciary Fund?</a:t>
            </a:r>
          </a:p>
        </p:txBody>
      </p:sp>
      <p:grpSp>
        <p:nvGrpSpPr>
          <p:cNvPr id="12" name="Group 11"/>
          <p:cNvGrpSpPr/>
          <p:nvPr/>
        </p:nvGrpSpPr>
        <p:grpSpPr>
          <a:xfrm>
            <a:off x="2352913" y="1896264"/>
            <a:ext cx="4438174" cy="3653637"/>
            <a:chOff x="2181108" y="2391146"/>
            <a:chExt cx="4438174" cy="3653637"/>
          </a:xfrm>
        </p:grpSpPr>
        <p:sp>
          <p:nvSpPr>
            <p:cNvPr id="4" name="TextBox 3"/>
            <p:cNvSpPr txBox="1"/>
            <p:nvPr/>
          </p:nvSpPr>
          <p:spPr>
            <a:xfrm>
              <a:off x="2181108" y="2391146"/>
              <a:ext cx="4438174" cy="369332"/>
            </a:xfrm>
            <a:prstGeom prst="rect">
              <a:avLst/>
            </a:prstGeom>
            <a:solidFill>
              <a:schemeClr val="tx2">
                <a:lumMod val="75000"/>
              </a:schemeClr>
            </a:solidFill>
          </p:spPr>
          <p:txBody>
            <a:bodyPr wrap="square" rtlCol="0">
              <a:spAutoFit/>
            </a:bodyPr>
            <a:lstStyle/>
            <a:p>
              <a:pPr algn="ctr"/>
              <a:r>
                <a:rPr lang="en-US">
                  <a:solidFill>
                    <a:schemeClr val="bg1"/>
                  </a:solidFill>
                </a:rPr>
                <a:t>Are the assets held by a component unit?</a:t>
              </a:r>
            </a:p>
          </p:txBody>
        </p:sp>
        <p:sp>
          <p:nvSpPr>
            <p:cNvPr id="6" name="TextBox 5"/>
            <p:cNvSpPr txBox="1"/>
            <p:nvPr/>
          </p:nvSpPr>
          <p:spPr>
            <a:xfrm>
              <a:off x="2990627" y="3151991"/>
              <a:ext cx="559398" cy="369332"/>
            </a:xfrm>
            <a:prstGeom prst="rect">
              <a:avLst/>
            </a:prstGeom>
            <a:solidFill>
              <a:schemeClr val="tx2">
                <a:lumMod val="40000"/>
                <a:lumOff val="60000"/>
              </a:schemeClr>
            </a:solidFill>
          </p:spPr>
          <p:txBody>
            <a:bodyPr wrap="square" rtlCol="0">
              <a:spAutoFit/>
            </a:bodyPr>
            <a:lstStyle/>
            <a:p>
              <a:pPr algn="ctr"/>
              <a:r>
                <a:rPr lang="en-US"/>
                <a:t>Yes</a:t>
              </a:r>
            </a:p>
          </p:txBody>
        </p:sp>
        <p:sp>
          <p:nvSpPr>
            <p:cNvPr id="7" name="TextBox 6"/>
            <p:cNvSpPr txBox="1"/>
            <p:nvPr/>
          </p:nvSpPr>
          <p:spPr>
            <a:xfrm>
              <a:off x="5251526" y="3142972"/>
              <a:ext cx="559398" cy="369332"/>
            </a:xfrm>
            <a:prstGeom prst="rect">
              <a:avLst/>
            </a:prstGeom>
            <a:solidFill>
              <a:schemeClr val="tx2">
                <a:lumMod val="40000"/>
                <a:lumOff val="60000"/>
              </a:schemeClr>
            </a:solidFill>
          </p:spPr>
          <p:txBody>
            <a:bodyPr wrap="square" rtlCol="0">
              <a:spAutoFit/>
            </a:bodyPr>
            <a:lstStyle/>
            <a:p>
              <a:pPr algn="ctr"/>
              <a:r>
                <a:rPr lang="en-US"/>
                <a:t>No</a:t>
              </a:r>
            </a:p>
          </p:txBody>
        </p:sp>
        <p:sp>
          <p:nvSpPr>
            <p:cNvPr id="8" name="TextBox 7"/>
            <p:cNvSpPr txBox="1"/>
            <p:nvPr/>
          </p:nvSpPr>
          <p:spPr>
            <a:xfrm>
              <a:off x="2181108" y="3894799"/>
              <a:ext cx="4438174" cy="646331"/>
            </a:xfrm>
            <a:prstGeom prst="rect">
              <a:avLst/>
            </a:prstGeom>
            <a:solidFill>
              <a:schemeClr val="tx2">
                <a:lumMod val="75000"/>
              </a:schemeClr>
            </a:solidFill>
          </p:spPr>
          <p:txBody>
            <a:bodyPr wrap="square" rtlCol="0">
              <a:spAutoFit/>
            </a:bodyPr>
            <a:lstStyle/>
            <a:p>
              <a:pPr algn="ctr"/>
              <a:r>
                <a:rPr lang="en-US" dirty="0">
                  <a:solidFill>
                    <a:schemeClr val="bg1"/>
                  </a:solidFill>
                </a:rPr>
                <a:t>Are the assets held for a pension or </a:t>
              </a:r>
              <a:r>
                <a:rPr lang="en-US" dirty="0" err="1">
                  <a:solidFill>
                    <a:schemeClr val="bg1"/>
                  </a:solidFill>
                </a:rPr>
                <a:t>OPEB</a:t>
              </a:r>
              <a:r>
                <a:rPr lang="en-US" dirty="0">
                  <a:solidFill>
                    <a:schemeClr val="bg1"/>
                  </a:solidFill>
                </a:rPr>
                <a:t> arrangement?</a:t>
              </a:r>
            </a:p>
          </p:txBody>
        </p:sp>
        <p:cxnSp>
          <p:nvCxnSpPr>
            <p:cNvPr id="10" name="Straight Arrow Connector 9"/>
            <p:cNvCxnSpPr>
              <a:stCxn id="4" idx="2"/>
            </p:cNvCxnSpPr>
            <p:nvPr/>
          </p:nvCxnSpPr>
          <p:spPr>
            <a:xfrm flipH="1">
              <a:off x="3550025" y="2760478"/>
              <a:ext cx="850170" cy="382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400195" y="2760478"/>
              <a:ext cx="851331" cy="373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p:cNvCxnSpPr>
            <p:nvPr/>
          </p:nvCxnSpPr>
          <p:spPr>
            <a:xfrm>
              <a:off x="3270326" y="3521323"/>
              <a:ext cx="0" cy="373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a:off x="5531225" y="3512304"/>
              <a:ext cx="0" cy="3824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70003" y="4901701"/>
              <a:ext cx="559398" cy="369332"/>
            </a:xfrm>
            <a:prstGeom prst="rect">
              <a:avLst/>
            </a:prstGeom>
            <a:solidFill>
              <a:schemeClr val="tx2">
                <a:lumMod val="40000"/>
                <a:lumOff val="60000"/>
              </a:schemeClr>
            </a:solidFill>
          </p:spPr>
          <p:txBody>
            <a:bodyPr wrap="square" rtlCol="0">
              <a:spAutoFit/>
            </a:bodyPr>
            <a:lstStyle/>
            <a:p>
              <a:pPr algn="ctr"/>
              <a:r>
                <a:rPr lang="en-US"/>
                <a:t>Yes</a:t>
              </a:r>
            </a:p>
          </p:txBody>
        </p:sp>
        <p:sp>
          <p:nvSpPr>
            <p:cNvPr id="22" name="TextBox 21"/>
            <p:cNvSpPr txBox="1"/>
            <p:nvPr/>
          </p:nvSpPr>
          <p:spPr>
            <a:xfrm>
              <a:off x="3415712" y="4903644"/>
              <a:ext cx="559398" cy="369332"/>
            </a:xfrm>
            <a:prstGeom prst="rect">
              <a:avLst/>
            </a:prstGeom>
            <a:solidFill>
              <a:schemeClr val="tx2">
                <a:lumMod val="40000"/>
                <a:lumOff val="60000"/>
              </a:schemeClr>
            </a:solidFill>
          </p:spPr>
          <p:txBody>
            <a:bodyPr wrap="square" rtlCol="0">
              <a:spAutoFit/>
            </a:bodyPr>
            <a:lstStyle/>
            <a:p>
              <a:pPr algn="ctr"/>
              <a:r>
                <a:rPr lang="en-US"/>
                <a:t>No</a:t>
              </a:r>
            </a:p>
          </p:txBody>
        </p:sp>
        <p:cxnSp>
          <p:nvCxnSpPr>
            <p:cNvPr id="23" name="Straight Arrow Connector 22"/>
            <p:cNvCxnSpPr/>
            <p:nvPr/>
          </p:nvCxnSpPr>
          <p:spPr>
            <a:xfrm flipH="1">
              <a:off x="2849702" y="4541130"/>
              <a:ext cx="420624" cy="3605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270326" y="4541130"/>
              <a:ext cx="425085" cy="3625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61783" y="4899758"/>
              <a:ext cx="559398" cy="369332"/>
            </a:xfrm>
            <a:prstGeom prst="rect">
              <a:avLst/>
            </a:prstGeom>
            <a:solidFill>
              <a:schemeClr val="tx2">
                <a:lumMod val="40000"/>
                <a:lumOff val="60000"/>
              </a:schemeClr>
            </a:solidFill>
          </p:spPr>
          <p:txBody>
            <a:bodyPr wrap="square" rtlCol="0">
              <a:spAutoFit/>
            </a:bodyPr>
            <a:lstStyle/>
            <a:p>
              <a:pPr algn="ctr"/>
              <a:r>
                <a:rPr lang="en-US"/>
                <a:t>Yes</a:t>
              </a:r>
            </a:p>
          </p:txBody>
        </p:sp>
        <p:sp>
          <p:nvSpPr>
            <p:cNvPr id="29" name="TextBox 28"/>
            <p:cNvSpPr txBox="1"/>
            <p:nvPr/>
          </p:nvSpPr>
          <p:spPr>
            <a:xfrm>
              <a:off x="5707492" y="4901701"/>
              <a:ext cx="559398" cy="369332"/>
            </a:xfrm>
            <a:prstGeom prst="rect">
              <a:avLst/>
            </a:prstGeom>
            <a:solidFill>
              <a:schemeClr val="tx2">
                <a:lumMod val="40000"/>
                <a:lumOff val="60000"/>
              </a:schemeClr>
            </a:solidFill>
          </p:spPr>
          <p:txBody>
            <a:bodyPr wrap="square" rtlCol="0">
              <a:spAutoFit/>
            </a:bodyPr>
            <a:lstStyle/>
            <a:p>
              <a:pPr algn="ctr"/>
              <a:r>
                <a:rPr lang="en-US"/>
                <a:t>No</a:t>
              </a:r>
            </a:p>
          </p:txBody>
        </p:sp>
        <p:cxnSp>
          <p:nvCxnSpPr>
            <p:cNvPr id="30" name="Straight Arrow Connector 29"/>
            <p:cNvCxnSpPr/>
            <p:nvPr/>
          </p:nvCxnSpPr>
          <p:spPr>
            <a:xfrm flipH="1">
              <a:off x="5141482" y="4539187"/>
              <a:ext cx="420624" cy="3605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62106" y="4539187"/>
              <a:ext cx="425085" cy="3625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1" idx="2"/>
            </p:cNvCxnSpPr>
            <p:nvPr/>
          </p:nvCxnSpPr>
          <p:spPr>
            <a:xfrm>
              <a:off x="2849702" y="5271033"/>
              <a:ext cx="0" cy="40441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70003" y="5673508"/>
              <a:ext cx="559398" cy="369332"/>
            </a:xfrm>
            <a:prstGeom prst="rect">
              <a:avLst/>
            </a:prstGeom>
            <a:solidFill>
              <a:srgbClr val="00B050"/>
            </a:solidFill>
          </p:spPr>
          <p:txBody>
            <a:bodyPr wrap="square" rtlCol="0">
              <a:spAutoFit/>
            </a:bodyPr>
            <a:lstStyle/>
            <a:p>
              <a:pPr algn="ctr"/>
              <a:r>
                <a:rPr lang="en-US"/>
                <a:t>1</a:t>
              </a:r>
            </a:p>
          </p:txBody>
        </p:sp>
        <p:sp>
          <p:nvSpPr>
            <p:cNvPr id="36" name="TextBox 35"/>
            <p:cNvSpPr txBox="1"/>
            <p:nvPr/>
          </p:nvSpPr>
          <p:spPr>
            <a:xfrm>
              <a:off x="3415712" y="5675451"/>
              <a:ext cx="559398" cy="369332"/>
            </a:xfrm>
            <a:prstGeom prst="rect">
              <a:avLst/>
            </a:prstGeom>
            <a:solidFill>
              <a:srgbClr val="00B050"/>
            </a:solidFill>
          </p:spPr>
          <p:txBody>
            <a:bodyPr wrap="square" rtlCol="0">
              <a:spAutoFit/>
            </a:bodyPr>
            <a:lstStyle/>
            <a:p>
              <a:pPr algn="ctr"/>
              <a:r>
                <a:rPr lang="en-US"/>
                <a:t>2</a:t>
              </a:r>
            </a:p>
          </p:txBody>
        </p:sp>
        <p:sp>
          <p:nvSpPr>
            <p:cNvPr id="37" name="TextBox 36"/>
            <p:cNvSpPr txBox="1"/>
            <p:nvPr/>
          </p:nvSpPr>
          <p:spPr>
            <a:xfrm>
              <a:off x="4861783" y="5671565"/>
              <a:ext cx="559398" cy="369332"/>
            </a:xfrm>
            <a:prstGeom prst="rect">
              <a:avLst/>
            </a:prstGeom>
            <a:solidFill>
              <a:srgbClr val="00B050"/>
            </a:solidFill>
          </p:spPr>
          <p:txBody>
            <a:bodyPr wrap="square" rtlCol="0">
              <a:spAutoFit/>
            </a:bodyPr>
            <a:lstStyle/>
            <a:p>
              <a:pPr algn="ctr"/>
              <a:r>
                <a:rPr lang="en-US"/>
                <a:t>3</a:t>
              </a:r>
            </a:p>
          </p:txBody>
        </p:sp>
        <p:sp>
          <p:nvSpPr>
            <p:cNvPr id="38" name="TextBox 37"/>
            <p:cNvSpPr txBox="1"/>
            <p:nvPr/>
          </p:nvSpPr>
          <p:spPr>
            <a:xfrm>
              <a:off x="5707492" y="5673508"/>
              <a:ext cx="559398" cy="369332"/>
            </a:xfrm>
            <a:prstGeom prst="rect">
              <a:avLst/>
            </a:prstGeom>
            <a:solidFill>
              <a:srgbClr val="00B050"/>
            </a:solidFill>
          </p:spPr>
          <p:txBody>
            <a:bodyPr wrap="square" rtlCol="0">
              <a:spAutoFit/>
            </a:bodyPr>
            <a:lstStyle/>
            <a:p>
              <a:pPr algn="ctr"/>
              <a:r>
                <a:rPr lang="en-US"/>
                <a:t>4</a:t>
              </a:r>
            </a:p>
          </p:txBody>
        </p:sp>
        <p:cxnSp>
          <p:nvCxnSpPr>
            <p:cNvPr id="39" name="Straight Arrow Connector 38"/>
            <p:cNvCxnSpPr/>
            <p:nvPr/>
          </p:nvCxnSpPr>
          <p:spPr>
            <a:xfrm>
              <a:off x="3698281" y="5269090"/>
              <a:ext cx="0" cy="40441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141482" y="5269090"/>
              <a:ext cx="0" cy="40441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990061" y="5269090"/>
              <a:ext cx="0" cy="40441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429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They are one of the following arrangements:</a:t>
            </a:r>
          </a:p>
          <a:p>
            <a:pPr lvl="1"/>
            <a:r>
              <a:rPr lang="en-US" sz="2000"/>
              <a:t>A pension plan that is administered through a trust that meets the criteria in paragraph 3 of Statement 67</a:t>
            </a:r>
          </a:p>
          <a:p>
            <a:pPr lvl="1"/>
            <a:r>
              <a:rPr lang="en-US" sz="2000"/>
              <a:t>An OPEB plan that is administered through a trust that meets the criteria in paragraph 3 of Statement 74</a:t>
            </a:r>
          </a:p>
          <a:p>
            <a:pPr lvl="1"/>
            <a:r>
              <a:rPr lang="en-US" sz="2000"/>
              <a:t>A circumstance in which assets from entities that are not part of the reporting entity are accumulated for pensions as described in paragraph 116 of Statement 73</a:t>
            </a:r>
          </a:p>
          <a:p>
            <a:pPr lvl="1"/>
            <a:r>
              <a:rPr lang="en-US" sz="2000"/>
              <a:t>A circumstance in which assets from entities that are not part of the reporting entity are accumulated for OPEB as described in paragraph 59 of Statement 74.</a:t>
            </a:r>
          </a:p>
          <a:p>
            <a:pPr marL="287337" lvl="1" indent="0">
              <a:buNone/>
            </a:pPr>
            <a:endParaRPr lang="en-US"/>
          </a:p>
        </p:txBody>
      </p:sp>
      <p:sp>
        <p:nvSpPr>
          <p:cNvPr id="2" name="Title 1"/>
          <p:cNvSpPr>
            <a:spLocks noGrp="1"/>
          </p:cNvSpPr>
          <p:nvPr>
            <p:ph type="title"/>
          </p:nvPr>
        </p:nvSpPr>
        <p:spPr/>
        <p:txBody>
          <a:bodyPr>
            <a:noAutofit/>
          </a:bodyPr>
          <a:lstStyle/>
          <a:p>
            <a:r>
              <a:rPr lang="en-US" sz="2400" dirty="0"/>
              <a:t>Component Units That Are Postemployment Benefit Arrangements Are Fiduciary if…</a:t>
            </a:r>
          </a:p>
        </p:txBody>
      </p:sp>
      <p:sp>
        <p:nvSpPr>
          <p:cNvPr id="6" name="TextBox 5"/>
          <p:cNvSpPr txBox="1"/>
          <p:nvPr/>
        </p:nvSpPr>
        <p:spPr>
          <a:xfrm>
            <a:off x="8114933" y="182802"/>
            <a:ext cx="559398" cy="369332"/>
          </a:xfrm>
          <a:prstGeom prst="rect">
            <a:avLst/>
          </a:prstGeom>
          <a:solidFill>
            <a:srgbClr val="00B050"/>
          </a:solidFill>
        </p:spPr>
        <p:txBody>
          <a:bodyPr wrap="square" rtlCol="0">
            <a:spAutoFit/>
          </a:bodyPr>
          <a:lstStyle/>
          <a:p>
            <a:pPr algn="ctr"/>
            <a:r>
              <a:rPr lang="en-US"/>
              <a:t>1</a:t>
            </a:r>
          </a:p>
        </p:txBody>
      </p:sp>
    </p:spTree>
    <p:extLst>
      <p:ext uri="{BB962C8B-B14F-4D97-AF65-F5344CB8AC3E}">
        <p14:creationId xmlns:p14="http://schemas.microsoft.com/office/powerpoint/2010/main" val="78780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a:t>They have one or more of the following characteristics:</a:t>
            </a:r>
          </a:p>
          <a:p>
            <a:pPr lvl="1"/>
            <a:r>
              <a:rPr lang="en-US" sz="2000"/>
              <a:t>The assets are (1) administered through a trust agreement or equivalent arrangement in which the government itself is </a:t>
            </a:r>
            <a:r>
              <a:rPr lang="en-US" sz="2000" i="1"/>
              <a:t>not </a:t>
            </a:r>
            <a:r>
              <a:rPr lang="en-US" sz="2000"/>
              <a:t>a beneficiary, (2) dedicated to providing benefits to recipients in accordance with the benefit terms, and (3) legally protected from the creditors of the government.</a:t>
            </a:r>
          </a:p>
          <a:p>
            <a:pPr lvl="1"/>
            <a:r>
              <a:rPr lang="en-US" sz="2000"/>
              <a:t>The assets are for the benefit of individuals and the government does </a:t>
            </a:r>
            <a:r>
              <a:rPr lang="en-US" sz="2000" i="1"/>
              <a:t>not </a:t>
            </a:r>
            <a:r>
              <a:rPr lang="en-US" sz="2000"/>
              <a:t>have administrative involvement with the assets or direct financial involvement with the assets. In addition, the assets are </a:t>
            </a:r>
            <a:r>
              <a:rPr lang="en-US" sz="2000" i="1"/>
              <a:t>not</a:t>
            </a:r>
            <a:r>
              <a:rPr lang="en-US" sz="2000"/>
              <a:t> derived from the government’s provision of goods or services to those individuals.</a:t>
            </a:r>
          </a:p>
          <a:p>
            <a:pPr lvl="1"/>
            <a:r>
              <a:rPr lang="en-US" sz="2000"/>
              <a:t>The assets are for the benefit of organizations or other governments that are </a:t>
            </a:r>
            <a:r>
              <a:rPr lang="en-US" sz="2000" i="1"/>
              <a:t>not </a:t>
            </a:r>
            <a:r>
              <a:rPr lang="en-US" sz="2000"/>
              <a:t>part of the financial reporting entity. In addition, the assets are </a:t>
            </a:r>
            <a:r>
              <a:rPr lang="en-US" sz="2000" i="1"/>
              <a:t>not</a:t>
            </a:r>
            <a:r>
              <a:rPr lang="en-US" sz="2000"/>
              <a:t> derived from the government’s provision of goods or services to those organizations or other governments. </a:t>
            </a:r>
          </a:p>
        </p:txBody>
      </p:sp>
      <p:sp>
        <p:nvSpPr>
          <p:cNvPr id="2" name="Title 1"/>
          <p:cNvSpPr>
            <a:spLocks noGrp="1"/>
          </p:cNvSpPr>
          <p:nvPr>
            <p:ph type="title"/>
          </p:nvPr>
        </p:nvSpPr>
        <p:spPr/>
        <p:txBody>
          <a:bodyPr>
            <a:normAutofit fontScale="90000"/>
          </a:bodyPr>
          <a:lstStyle/>
          <a:p>
            <a:r>
              <a:rPr lang="en-US"/>
              <a:t>Other Component Units Are Fiduciary if…</a:t>
            </a:r>
          </a:p>
        </p:txBody>
      </p:sp>
      <p:sp>
        <p:nvSpPr>
          <p:cNvPr id="6" name="TextBox 5"/>
          <p:cNvSpPr txBox="1"/>
          <p:nvPr/>
        </p:nvSpPr>
        <p:spPr>
          <a:xfrm>
            <a:off x="8237901" y="207943"/>
            <a:ext cx="559398" cy="369332"/>
          </a:xfrm>
          <a:prstGeom prst="rect">
            <a:avLst/>
          </a:prstGeom>
          <a:solidFill>
            <a:srgbClr val="00B050"/>
          </a:solidFill>
        </p:spPr>
        <p:txBody>
          <a:bodyPr wrap="square" rtlCol="0">
            <a:spAutoFit/>
          </a:bodyPr>
          <a:lstStyle/>
          <a:p>
            <a:pPr algn="ctr"/>
            <a:r>
              <a:rPr lang="en-US"/>
              <a:t>2</a:t>
            </a:r>
          </a:p>
        </p:txBody>
      </p:sp>
    </p:spTree>
    <p:extLst>
      <p:ext uri="{BB962C8B-B14F-4D97-AF65-F5344CB8AC3E}">
        <p14:creationId xmlns:p14="http://schemas.microsoft.com/office/powerpoint/2010/main" val="124367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a:t>Examples of administrative involvement</a:t>
            </a:r>
          </a:p>
          <a:p>
            <a:pPr lvl="1"/>
            <a:r>
              <a:rPr lang="en-US"/>
              <a:t>If it monitors compliance with the requirements of the activity that are established by the government or by a resource provider that does not receive the direct benefits of the activity</a:t>
            </a:r>
          </a:p>
          <a:p>
            <a:pPr lvl="1"/>
            <a:r>
              <a:rPr lang="en-US"/>
              <a:t>If it determines eligible expenditures that are established by the government or by a resource provider that does not receive the direct benefits of the activity</a:t>
            </a:r>
          </a:p>
          <a:p>
            <a:pPr lvl="1"/>
            <a:r>
              <a:rPr lang="en-US"/>
              <a:t>If it has the ability to exercise discretion in how assets are allocated</a:t>
            </a:r>
          </a:p>
          <a:p>
            <a:r>
              <a:rPr lang="en-US"/>
              <a:t>Example of direct financial involvement</a:t>
            </a:r>
          </a:p>
          <a:p>
            <a:pPr lvl="1"/>
            <a:r>
              <a:rPr lang="en-US"/>
              <a:t>If it provides matching resources for the activities </a:t>
            </a:r>
          </a:p>
          <a:p>
            <a:pPr lvl="1"/>
            <a:endParaRPr lang="en-US"/>
          </a:p>
          <a:p>
            <a:pPr lvl="1"/>
            <a:endParaRPr lang="en-US"/>
          </a:p>
        </p:txBody>
      </p:sp>
      <p:sp>
        <p:nvSpPr>
          <p:cNvPr id="2" name="Title 1"/>
          <p:cNvSpPr>
            <a:spLocks noGrp="1"/>
          </p:cNvSpPr>
          <p:nvPr>
            <p:ph type="title"/>
          </p:nvPr>
        </p:nvSpPr>
        <p:spPr/>
        <p:txBody>
          <a:bodyPr>
            <a:noAutofit/>
          </a:bodyPr>
          <a:lstStyle/>
          <a:p>
            <a:r>
              <a:rPr lang="en-US" sz="2400" dirty="0"/>
              <a:t>When Does a Government Have Administrative Involvement or Direct Financial Involvement?</a:t>
            </a:r>
          </a:p>
        </p:txBody>
      </p:sp>
    </p:spTree>
    <p:extLst>
      <p:ext uri="{BB962C8B-B14F-4D97-AF65-F5344CB8AC3E}">
        <p14:creationId xmlns:p14="http://schemas.microsoft.com/office/powerpoint/2010/main" val="884761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a:t>The government </a:t>
            </a:r>
            <a:r>
              <a:rPr lang="en-US" b="1" u="sng"/>
              <a:t>controls</a:t>
            </a:r>
            <a:r>
              <a:rPr lang="en-US"/>
              <a:t> the assets of the arrangement and the arrangement is one of the following arrangements:</a:t>
            </a:r>
          </a:p>
          <a:p>
            <a:pPr lvl="1"/>
            <a:r>
              <a:rPr lang="en-US" sz="2000"/>
              <a:t>A pension plan that is administered through a trust that meets the criteria in paragraph 3 of Statement 67</a:t>
            </a:r>
          </a:p>
          <a:p>
            <a:pPr lvl="1"/>
            <a:r>
              <a:rPr lang="en-US" sz="2000"/>
              <a:t>An OPEB plan that is administered through a trust that meets the criteria in paragraph 3 of Statement 74</a:t>
            </a:r>
          </a:p>
          <a:p>
            <a:pPr lvl="1"/>
            <a:r>
              <a:rPr lang="en-US" sz="2000"/>
              <a:t>A circumstance in which assets from entities that are not part of the reporting entity are accumulated for pensions as described in paragraph 116 of Statement 73</a:t>
            </a:r>
          </a:p>
          <a:p>
            <a:pPr lvl="1"/>
            <a:r>
              <a:rPr lang="en-US" sz="2000"/>
              <a:t>A circumstance in which assets from entities that are not part of the reporting entity are accumulated for OPEB as described in paragraph 59 of Statement 74.</a:t>
            </a:r>
          </a:p>
          <a:p>
            <a:endParaRPr lang="en-US"/>
          </a:p>
          <a:p>
            <a:pPr marL="287337" lvl="1" indent="0">
              <a:buNone/>
            </a:pPr>
            <a:endParaRPr lang="en-US"/>
          </a:p>
        </p:txBody>
      </p:sp>
      <p:sp>
        <p:nvSpPr>
          <p:cNvPr id="6" name="Title 1"/>
          <p:cNvSpPr>
            <a:spLocks noGrp="1"/>
          </p:cNvSpPr>
          <p:nvPr>
            <p:ph type="title"/>
          </p:nvPr>
        </p:nvSpPr>
        <p:spPr/>
        <p:txBody>
          <a:bodyPr>
            <a:noAutofit/>
          </a:bodyPr>
          <a:lstStyle/>
          <a:p>
            <a:r>
              <a:rPr lang="en-US" sz="2400" dirty="0"/>
              <a:t>Postemployment Benefit Arrangements That Are Not Component Units Are Fiduciary if…</a:t>
            </a:r>
          </a:p>
        </p:txBody>
      </p:sp>
      <p:sp>
        <p:nvSpPr>
          <p:cNvPr id="7" name="TextBox 6"/>
          <p:cNvSpPr txBox="1"/>
          <p:nvPr/>
        </p:nvSpPr>
        <p:spPr>
          <a:xfrm>
            <a:off x="8237901" y="207943"/>
            <a:ext cx="559398" cy="369332"/>
          </a:xfrm>
          <a:prstGeom prst="rect">
            <a:avLst/>
          </a:prstGeom>
          <a:solidFill>
            <a:srgbClr val="00B050"/>
          </a:solidFill>
        </p:spPr>
        <p:txBody>
          <a:bodyPr wrap="square" rtlCol="0">
            <a:spAutoFit/>
          </a:bodyPr>
          <a:lstStyle/>
          <a:p>
            <a:pPr algn="ctr"/>
            <a:r>
              <a:rPr lang="en-US"/>
              <a:t>3</a:t>
            </a:r>
          </a:p>
        </p:txBody>
      </p:sp>
    </p:spTree>
    <p:extLst>
      <p:ext uri="{BB962C8B-B14F-4D97-AF65-F5344CB8AC3E}">
        <p14:creationId xmlns:p14="http://schemas.microsoft.com/office/powerpoint/2010/main" val="153590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A government controls the assets of an activity if:</a:t>
            </a:r>
          </a:p>
          <a:p>
            <a:pPr lvl="1"/>
            <a:r>
              <a:rPr lang="en-US"/>
              <a:t>The government </a:t>
            </a:r>
            <a:r>
              <a:rPr lang="en-US" i="1"/>
              <a:t>holds</a:t>
            </a:r>
            <a:r>
              <a:rPr lang="en-US"/>
              <a:t> the assets.</a:t>
            </a:r>
          </a:p>
          <a:p>
            <a:pPr lvl="1"/>
            <a:r>
              <a:rPr lang="en-US"/>
              <a:t>The government has the ability to </a:t>
            </a:r>
            <a:r>
              <a:rPr lang="en-US" i="1"/>
              <a:t>direct</a:t>
            </a:r>
            <a:r>
              <a:rPr lang="en-US"/>
              <a:t> the use, exchange, or employment of the assets in a manner that provides benefits to the specified or intended beneficiaries.</a:t>
            </a:r>
          </a:p>
          <a:p>
            <a:pPr lvl="1"/>
            <a:endParaRPr lang="en-US"/>
          </a:p>
        </p:txBody>
      </p:sp>
      <p:sp>
        <p:nvSpPr>
          <p:cNvPr id="2" name="Title 1"/>
          <p:cNvSpPr>
            <a:spLocks noGrp="1"/>
          </p:cNvSpPr>
          <p:nvPr>
            <p:ph type="title"/>
          </p:nvPr>
        </p:nvSpPr>
        <p:spPr/>
        <p:txBody>
          <a:bodyPr>
            <a:normAutofit fontScale="90000"/>
          </a:bodyPr>
          <a:lstStyle/>
          <a:p>
            <a:r>
              <a:rPr lang="en-US"/>
              <a:t>When Is a Government Controlling Assets?</a:t>
            </a:r>
          </a:p>
        </p:txBody>
      </p:sp>
    </p:spTree>
    <p:extLst>
      <p:ext uri="{BB962C8B-B14F-4D97-AF65-F5344CB8AC3E}">
        <p14:creationId xmlns:p14="http://schemas.microsoft.com/office/powerpoint/2010/main" val="1251533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a:t>All three of the following are met:</a:t>
            </a:r>
          </a:p>
          <a:p>
            <a:r>
              <a:rPr lang="en-US"/>
              <a:t>The government </a:t>
            </a:r>
            <a:r>
              <a:rPr lang="en-US" b="1" u="sng"/>
              <a:t>controls</a:t>
            </a:r>
            <a:r>
              <a:rPr lang="en-US"/>
              <a:t> the assets</a:t>
            </a:r>
          </a:p>
          <a:p>
            <a:r>
              <a:rPr lang="en-US"/>
              <a:t>Those assets are </a:t>
            </a:r>
            <a:r>
              <a:rPr lang="en-US" i="1"/>
              <a:t>not</a:t>
            </a:r>
            <a:r>
              <a:rPr lang="en-US"/>
              <a:t> derived either:</a:t>
            </a:r>
          </a:p>
          <a:p>
            <a:pPr lvl="1"/>
            <a:r>
              <a:rPr lang="en-US"/>
              <a:t>Solely from the government’s own-source revenues, or</a:t>
            </a:r>
          </a:p>
          <a:p>
            <a:pPr lvl="1"/>
            <a:r>
              <a:rPr lang="en-US"/>
              <a:t>From government-mandated nonexchange transactions or voluntary nonexchange transactions with the exception of pass-through grants and for which the government does not have administrative or direct financial involvement</a:t>
            </a:r>
          </a:p>
          <a:p>
            <a:r>
              <a:rPr lang="en-US"/>
              <a:t>One of the criteria on the next slide is met</a:t>
            </a:r>
          </a:p>
        </p:txBody>
      </p:sp>
      <p:sp>
        <p:nvSpPr>
          <p:cNvPr id="2" name="Title 1"/>
          <p:cNvSpPr>
            <a:spLocks noGrp="1"/>
          </p:cNvSpPr>
          <p:nvPr>
            <p:ph type="title"/>
          </p:nvPr>
        </p:nvSpPr>
        <p:spPr/>
        <p:txBody>
          <a:bodyPr>
            <a:normAutofit/>
          </a:bodyPr>
          <a:lstStyle/>
          <a:p>
            <a:r>
              <a:rPr lang="en-US"/>
              <a:t>All Other Activities Are Fiduciary if…</a:t>
            </a:r>
          </a:p>
        </p:txBody>
      </p:sp>
      <p:sp>
        <p:nvSpPr>
          <p:cNvPr id="6" name="TextBox 5"/>
          <p:cNvSpPr txBox="1"/>
          <p:nvPr/>
        </p:nvSpPr>
        <p:spPr>
          <a:xfrm>
            <a:off x="8237901" y="207943"/>
            <a:ext cx="559398" cy="369332"/>
          </a:xfrm>
          <a:prstGeom prst="rect">
            <a:avLst/>
          </a:prstGeom>
          <a:solidFill>
            <a:srgbClr val="00B050"/>
          </a:solidFill>
        </p:spPr>
        <p:txBody>
          <a:bodyPr wrap="square" rtlCol="0">
            <a:spAutoFit/>
          </a:bodyPr>
          <a:lstStyle/>
          <a:p>
            <a:pPr algn="ctr"/>
            <a:r>
              <a:rPr lang="en-US"/>
              <a:t>4</a:t>
            </a:r>
          </a:p>
        </p:txBody>
      </p:sp>
    </p:spTree>
    <p:extLst>
      <p:ext uri="{BB962C8B-B14F-4D97-AF65-F5344CB8AC3E}">
        <p14:creationId xmlns:p14="http://schemas.microsoft.com/office/powerpoint/2010/main" val="4068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1"/>
            <a:r>
              <a:rPr lang="en-US" sz="2000"/>
              <a:t>The assets are (1) administered through a trust agreement or equivalent arrangement in which the government itself is </a:t>
            </a:r>
            <a:r>
              <a:rPr lang="en-US" sz="2000" i="1"/>
              <a:t>not </a:t>
            </a:r>
            <a:r>
              <a:rPr lang="en-US" sz="2000"/>
              <a:t>a beneficiary, (2) dedicated to providing benefits to recipients in accordance with the benefit terms, and (3) legally protected from the creditors of the government.</a:t>
            </a:r>
          </a:p>
          <a:p>
            <a:pPr lvl="1"/>
            <a:r>
              <a:rPr lang="en-US" sz="2000"/>
              <a:t>The assets are for the benefit of individuals and the government does </a:t>
            </a:r>
            <a:r>
              <a:rPr lang="en-US" sz="2000" i="1"/>
              <a:t>not</a:t>
            </a:r>
            <a:r>
              <a:rPr lang="en-US" sz="2000"/>
              <a:t> have administrative involvement with the assets or direct financial involvement with the assets. In addition, the assets are </a:t>
            </a:r>
            <a:r>
              <a:rPr lang="en-US" sz="2000" i="1"/>
              <a:t>not</a:t>
            </a:r>
            <a:r>
              <a:rPr lang="en-US" sz="2000"/>
              <a:t> derived from the government’s provision of goods or services to those individuals.</a:t>
            </a:r>
          </a:p>
          <a:p>
            <a:pPr lvl="1"/>
            <a:r>
              <a:rPr lang="en-US" sz="2000"/>
              <a:t>The assets are for the benefit of organizations or other governments that are </a:t>
            </a:r>
            <a:r>
              <a:rPr lang="en-US" sz="2000" i="1"/>
              <a:t>not </a:t>
            </a:r>
            <a:r>
              <a:rPr lang="en-US" sz="2000"/>
              <a:t>part of the financial reporting entity. In addition, the assets are </a:t>
            </a:r>
            <a:r>
              <a:rPr lang="en-US" sz="2000" i="1"/>
              <a:t>not</a:t>
            </a:r>
            <a:r>
              <a:rPr lang="en-US" sz="2000"/>
              <a:t> derived from the government’s provision of goods or services to those organizations or other governments.  </a:t>
            </a:r>
          </a:p>
        </p:txBody>
      </p:sp>
      <p:sp>
        <p:nvSpPr>
          <p:cNvPr id="2" name="Title 1"/>
          <p:cNvSpPr>
            <a:spLocks noGrp="1"/>
          </p:cNvSpPr>
          <p:nvPr>
            <p:ph type="title"/>
          </p:nvPr>
        </p:nvSpPr>
        <p:spPr/>
        <p:txBody>
          <a:bodyPr>
            <a:normAutofit/>
          </a:bodyPr>
          <a:lstStyle/>
          <a:p>
            <a:r>
              <a:rPr lang="en-US"/>
              <a:t>All Other Activities (continued)</a:t>
            </a:r>
          </a:p>
        </p:txBody>
      </p:sp>
      <p:sp>
        <p:nvSpPr>
          <p:cNvPr id="6" name="TextBox 5"/>
          <p:cNvSpPr txBox="1"/>
          <p:nvPr/>
        </p:nvSpPr>
        <p:spPr>
          <a:xfrm>
            <a:off x="8237901" y="207943"/>
            <a:ext cx="559398" cy="369332"/>
          </a:xfrm>
          <a:prstGeom prst="rect">
            <a:avLst/>
          </a:prstGeom>
          <a:solidFill>
            <a:srgbClr val="00B050"/>
          </a:solidFill>
        </p:spPr>
        <p:txBody>
          <a:bodyPr wrap="square" rtlCol="0">
            <a:spAutoFit/>
          </a:bodyPr>
          <a:lstStyle/>
          <a:p>
            <a:pPr algn="ctr"/>
            <a:r>
              <a:rPr lang="en-US"/>
              <a:t>4</a:t>
            </a:r>
          </a:p>
        </p:txBody>
      </p:sp>
    </p:spTree>
    <p:extLst>
      <p:ext uri="{BB962C8B-B14F-4D97-AF65-F5344CB8AC3E}">
        <p14:creationId xmlns:p14="http://schemas.microsoft.com/office/powerpoint/2010/main" val="2064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a:t>New definitions for pension trust funds, investment trust funds, and private-purpose trust funds that focus on the resources that should be reported within each.</a:t>
            </a:r>
          </a:p>
          <a:p>
            <a:pPr lvl="1"/>
            <a:r>
              <a:rPr lang="en-US"/>
              <a:t>Trust agreement or equivalent arrangement should be present for an activity to be reported in a trust fund.</a:t>
            </a:r>
          </a:p>
          <a:p>
            <a:r>
              <a:rPr lang="en-US" i="1"/>
              <a:t>Custodial funds</a:t>
            </a:r>
            <a:r>
              <a:rPr lang="en-US"/>
              <a:t> would report fiduciary activities for which there is no trust agreement or equivalent arrangement.</a:t>
            </a:r>
          </a:p>
          <a:p>
            <a:pPr lvl="1"/>
            <a:r>
              <a:rPr lang="en-US"/>
              <a:t>External portions of investment pools that are </a:t>
            </a:r>
            <a:r>
              <a:rPr lang="en-US" i="1"/>
              <a:t>not</a:t>
            </a:r>
            <a:r>
              <a:rPr lang="en-US"/>
              <a:t> held in trust should be reported in a separate column under the custodial fund umbrella</a:t>
            </a:r>
          </a:p>
        </p:txBody>
      </p:sp>
      <p:sp>
        <p:nvSpPr>
          <p:cNvPr id="2" name="Title 1"/>
          <p:cNvSpPr>
            <a:spLocks noGrp="1"/>
          </p:cNvSpPr>
          <p:nvPr>
            <p:ph type="title"/>
          </p:nvPr>
        </p:nvSpPr>
        <p:spPr/>
        <p:txBody>
          <a:bodyPr/>
          <a:lstStyle/>
          <a:p>
            <a:r>
              <a:rPr lang="en-US"/>
              <a:t>Fiduciary Fund Types</a:t>
            </a:r>
          </a:p>
        </p:txBody>
      </p:sp>
    </p:spTree>
    <p:extLst>
      <p:ext uri="{BB962C8B-B14F-4D97-AF65-F5344CB8AC3E}">
        <p14:creationId xmlns:p14="http://schemas.microsoft.com/office/powerpoint/2010/main" val="26753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CRI: Government Industry Group</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9136" b="39785"/>
          <a:stretch/>
        </p:blipFill>
        <p:spPr bwMode="auto">
          <a:xfrm>
            <a:off x="457200" y="966761"/>
            <a:ext cx="8229600" cy="49025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8580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A stand alone BTA’s fiduciary activities should be reported in separate fiduciary fund financial statements.  </a:t>
            </a:r>
          </a:p>
          <a:p>
            <a:r>
              <a:rPr lang="en-US"/>
              <a:t>Resources expected to be held 3 months or less can be reported instead in the statement of net position, with inflows and outflows reported as operating cash flows in the statement of cash flows</a:t>
            </a:r>
          </a:p>
        </p:txBody>
      </p:sp>
      <p:sp>
        <p:nvSpPr>
          <p:cNvPr id="2" name="Title 1"/>
          <p:cNvSpPr>
            <a:spLocks noGrp="1"/>
          </p:cNvSpPr>
          <p:nvPr>
            <p:ph type="title"/>
          </p:nvPr>
        </p:nvSpPr>
        <p:spPr/>
        <p:txBody>
          <a:bodyPr>
            <a:normAutofit/>
          </a:bodyPr>
          <a:lstStyle/>
          <a:p>
            <a:r>
              <a:rPr lang="en-US"/>
              <a:t>Stand-Alone Business-Type Activities</a:t>
            </a:r>
          </a:p>
        </p:txBody>
      </p:sp>
    </p:spTree>
    <p:extLst>
      <p:ext uri="{BB962C8B-B14F-4D97-AF65-F5344CB8AC3E}">
        <p14:creationId xmlns:p14="http://schemas.microsoft.com/office/powerpoint/2010/main" val="4185586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Should You be Doing to Prepare?</a:t>
            </a:r>
            <a:endParaRPr lang="en-US" dirty="0"/>
          </a:p>
        </p:txBody>
      </p:sp>
      <p:sp>
        <p:nvSpPr>
          <p:cNvPr id="2" name="Text Placeholder 1"/>
          <p:cNvSpPr>
            <a:spLocks noGrp="1"/>
          </p:cNvSpPr>
          <p:nvPr>
            <p:ph type="body" sz="quarter" idx="12"/>
          </p:nvPr>
        </p:nvSpPr>
        <p:spPr/>
        <p:txBody>
          <a:bodyPr>
            <a:normAutofit lnSpcReduction="10000"/>
          </a:bodyPr>
          <a:lstStyle/>
          <a:p>
            <a:r>
              <a:rPr lang="en-US"/>
              <a:t>Statement No. 84</a:t>
            </a:r>
            <a:br>
              <a:rPr lang="en-US"/>
            </a:br>
            <a:endParaRPr lang="en-US"/>
          </a:p>
        </p:txBody>
      </p:sp>
    </p:spTree>
    <p:extLst>
      <p:ext uri="{BB962C8B-B14F-4D97-AF65-F5344CB8AC3E}">
        <p14:creationId xmlns:p14="http://schemas.microsoft.com/office/powerpoint/2010/main" val="3407235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EB09BE3-9D92-4EB5-968A-9E5EB2E4B706}"/>
              </a:ext>
            </a:extLst>
          </p:cNvPr>
          <p:cNvSpPr>
            <a:spLocks noGrp="1"/>
          </p:cNvSpPr>
          <p:nvPr>
            <p:ph idx="1"/>
          </p:nvPr>
        </p:nvSpPr>
        <p:spPr/>
        <p:txBody>
          <a:bodyPr>
            <a:normAutofit fontScale="92500"/>
          </a:bodyPr>
          <a:lstStyle/>
          <a:p>
            <a:r>
              <a:rPr lang="en-US" dirty="0" smtClean="0"/>
              <a:t>Identify those funds that you have which meet the definition of fiduciary activities under GASB 84</a:t>
            </a:r>
            <a:endParaRPr lang="en-US" dirty="0" smtClean="0"/>
          </a:p>
          <a:p>
            <a:r>
              <a:rPr lang="en-US" dirty="0" smtClean="0"/>
              <a:t>Work with your auditor to determine </a:t>
            </a:r>
            <a:r>
              <a:rPr lang="en-US" dirty="0" smtClean="0"/>
              <a:t>if early implementation makes sense</a:t>
            </a:r>
          </a:p>
          <a:p>
            <a:r>
              <a:rPr lang="en-US" dirty="0" smtClean="0"/>
              <a:t>Let governance know wha</a:t>
            </a:r>
            <a:r>
              <a:rPr lang="en-US" dirty="0" smtClean="0"/>
              <a:t>t changes are coming</a:t>
            </a:r>
          </a:p>
          <a:p>
            <a:r>
              <a:rPr lang="en-US" dirty="0" smtClean="0"/>
              <a:t>Change your policies and procedures to reflect this change</a:t>
            </a:r>
            <a:endParaRPr lang="en-US" dirty="0" smtClean="0"/>
          </a:p>
          <a:p>
            <a:endParaRPr lang="en-US" dirty="0" smtClean="0"/>
          </a:p>
        </p:txBody>
      </p:sp>
      <p:sp>
        <p:nvSpPr>
          <p:cNvPr id="3" name="Title 2">
            <a:extLst>
              <a:ext uri="{FF2B5EF4-FFF2-40B4-BE49-F238E27FC236}">
                <a16:creationId xmlns="" xmlns:a16="http://schemas.microsoft.com/office/drawing/2014/main" id="{A25C9C67-300B-4BB5-A61F-548F4AA53306}"/>
              </a:ext>
            </a:extLst>
          </p:cNvPr>
          <p:cNvSpPr>
            <a:spLocks noGrp="1"/>
          </p:cNvSpPr>
          <p:nvPr>
            <p:ph type="title"/>
          </p:nvPr>
        </p:nvSpPr>
        <p:spPr/>
        <p:txBody>
          <a:bodyPr/>
          <a:lstStyle/>
          <a:p>
            <a:r>
              <a:rPr lang="en-US" dirty="0" smtClean="0"/>
              <a:t>What do we do to Prepare?</a:t>
            </a:r>
            <a:endParaRPr lang="en-US" dirty="0"/>
          </a:p>
        </p:txBody>
      </p:sp>
    </p:spTree>
    <p:extLst>
      <p:ext uri="{BB962C8B-B14F-4D97-AF65-F5344CB8AC3E}">
        <p14:creationId xmlns:p14="http://schemas.microsoft.com/office/powerpoint/2010/main" val="802571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Leases</a:t>
            </a:r>
          </a:p>
        </p:txBody>
      </p:sp>
      <p:sp>
        <p:nvSpPr>
          <p:cNvPr id="4" name="Text Placeholder 3"/>
          <p:cNvSpPr>
            <a:spLocks noGrp="1"/>
          </p:cNvSpPr>
          <p:nvPr>
            <p:ph type="body" sz="quarter" idx="12"/>
          </p:nvPr>
        </p:nvSpPr>
        <p:spPr/>
        <p:txBody>
          <a:bodyPr/>
          <a:lstStyle/>
          <a:p>
            <a:r>
              <a:rPr lang="en-US"/>
              <a:t>Statement No. 87</a:t>
            </a:r>
          </a:p>
        </p:txBody>
      </p:sp>
    </p:spTree>
    <p:extLst>
      <p:ext uri="{BB962C8B-B14F-4D97-AF65-F5344CB8AC3E}">
        <p14:creationId xmlns:p14="http://schemas.microsoft.com/office/powerpoint/2010/main" val="4181784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smtClean="0"/>
              <a:t>What: </a:t>
            </a:r>
            <a:r>
              <a:rPr lang="en-US" dirty="0" smtClean="0"/>
              <a:t>The Board issued Statement 87 to improve lease accounting and financial reporting</a:t>
            </a:r>
          </a:p>
          <a:p>
            <a:r>
              <a:rPr lang="en-US" b="1" dirty="0" smtClean="0"/>
              <a:t>Why: </a:t>
            </a:r>
            <a:r>
              <a:rPr lang="en-US" dirty="0" smtClean="0"/>
              <a:t>The existing standards had been in effect for decades without review to determine if they remain appropriate in light of GASB conceptual framework and continue to result in useful information; FASB and </a:t>
            </a:r>
            <a:r>
              <a:rPr lang="en-US" dirty="0" err="1" smtClean="0"/>
              <a:t>IASB</a:t>
            </a:r>
            <a:r>
              <a:rPr lang="en-US" dirty="0" smtClean="0"/>
              <a:t> conducted a joint project to update their lease standards; opportunity to increase comparability and usefulness of information and reduce complexity for preparers</a:t>
            </a:r>
          </a:p>
          <a:p>
            <a:r>
              <a:rPr lang="en-US" b="1" dirty="0" smtClean="0"/>
              <a:t>When: </a:t>
            </a:r>
            <a:r>
              <a:rPr lang="en-US" dirty="0" smtClean="0"/>
              <a:t>Effective date is periods beginning after December 15, 2019</a:t>
            </a:r>
            <a:endParaRPr lang="en-US" dirty="0"/>
          </a:p>
        </p:txBody>
      </p:sp>
      <p:sp>
        <p:nvSpPr>
          <p:cNvPr id="2" name="Title 1"/>
          <p:cNvSpPr>
            <a:spLocks noGrp="1"/>
          </p:cNvSpPr>
          <p:nvPr>
            <p:ph type="title"/>
          </p:nvPr>
        </p:nvSpPr>
        <p:spPr/>
        <p:txBody>
          <a:bodyPr/>
          <a:lstStyle/>
          <a:p>
            <a:r>
              <a:rPr lang="en-US" smtClean="0"/>
              <a:t>Leases</a:t>
            </a:r>
            <a:endParaRPr lang="en-US"/>
          </a:p>
        </p:txBody>
      </p:sp>
    </p:spTree>
    <p:extLst>
      <p:ext uri="{BB962C8B-B14F-4D97-AF65-F5344CB8AC3E}">
        <p14:creationId xmlns:p14="http://schemas.microsoft.com/office/powerpoint/2010/main" val="736048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mtClean="0"/>
              <a:t>Applied to any contract that meets the definition of a lease: “A lease is a contract that conveys control of the right to use another entity’s nonfinancial asset (the underlying asset) for a period of time in an exchange or exchange-like transaction.”</a:t>
            </a:r>
          </a:p>
          <a:p>
            <a:pPr lvl="1"/>
            <a:r>
              <a:rPr lang="en-US" smtClean="0"/>
              <a:t>The right-to-use asset is that “specified in the contract”</a:t>
            </a:r>
          </a:p>
          <a:p>
            <a:pPr lvl="1"/>
            <a:r>
              <a:rPr lang="en-US" smtClean="0"/>
              <a:t>Control is manifested by (1) the right to obtain present service capacity from use of the underlying asset and (2) the right to determine the nature and manner of use of the underlying asset</a:t>
            </a:r>
          </a:p>
          <a:p>
            <a:r>
              <a:rPr lang="en-US" smtClean="0"/>
              <a:t>Leases are financings of the right to use an underlying asset </a:t>
            </a:r>
          </a:p>
          <a:p>
            <a:pPr lvl="1"/>
            <a:r>
              <a:rPr lang="en-US" smtClean="0"/>
              <a:t>Therefore, single approach applied to accounting for leases with some exceptions, such as short-term leases</a:t>
            </a:r>
            <a:endParaRPr lang="en-US"/>
          </a:p>
        </p:txBody>
      </p:sp>
      <p:sp>
        <p:nvSpPr>
          <p:cNvPr id="3" name="Title 2"/>
          <p:cNvSpPr>
            <a:spLocks noGrp="1"/>
          </p:cNvSpPr>
          <p:nvPr>
            <p:ph type="title"/>
          </p:nvPr>
        </p:nvSpPr>
        <p:spPr/>
        <p:txBody>
          <a:bodyPr/>
          <a:lstStyle/>
          <a:p>
            <a:r>
              <a:rPr lang="en-US" smtClean="0"/>
              <a:t>Scope and Approach</a:t>
            </a:r>
            <a:endParaRPr lang="en-US"/>
          </a:p>
        </p:txBody>
      </p:sp>
    </p:spTree>
    <p:extLst>
      <p:ext uri="{BB962C8B-B14F-4D97-AF65-F5344CB8AC3E}">
        <p14:creationId xmlns:p14="http://schemas.microsoft.com/office/powerpoint/2010/main" val="3132648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mtClean="0"/>
              <a:t>Intangible assets (mineral rights, patents, software, copyrights), except for the sublease of an intangible right-to-use asset</a:t>
            </a:r>
          </a:p>
          <a:p>
            <a:r>
              <a:rPr lang="en-US" smtClean="0"/>
              <a:t>Biological assets (including timber, living plants, and living animals)</a:t>
            </a:r>
          </a:p>
          <a:p>
            <a:r>
              <a:rPr lang="en-US" smtClean="0"/>
              <a:t>Inventory</a:t>
            </a:r>
          </a:p>
          <a:p>
            <a:r>
              <a:rPr lang="en-US" smtClean="0"/>
              <a:t>Service concession arrangements (Statement 60)</a:t>
            </a:r>
          </a:p>
          <a:p>
            <a:r>
              <a:rPr lang="en-US" smtClean="0"/>
              <a:t>Assets financed with outstanding conduit debt, unless both the asset and the debt are reported by the lessor</a:t>
            </a:r>
          </a:p>
          <a:p>
            <a:r>
              <a:rPr lang="en-US" smtClean="0"/>
              <a:t>Supply contracts (such as power purchase agreements that do not convey control of the right to use the underlying power generating facility)</a:t>
            </a:r>
            <a:endParaRPr lang="en-US"/>
          </a:p>
        </p:txBody>
      </p:sp>
      <p:sp>
        <p:nvSpPr>
          <p:cNvPr id="3" name="Title 2"/>
          <p:cNvSpPr>
            <a:spLocks noGrp="1"/>
          </p:cNvSpPr>
          <p:nvPr>
            <p:ph type="title"/>
          </p:nvPr>
        </p:nvSpPr>
        <p:spPr/>
        <p:txBody>
          <a:bodyPr/>
          <a:lstStyle/>
          <a:p>
            <a:r>
              <a:rPr lang="en-US" smtClean="0"/>
              <a:t>Scope Exclusions</a:t>
            </a:r>
            <a:endParaRPr lang="en-US"/>
          </a:p>
        </p:txBody>
      </p:sp>
    </p:spTree>
    <p:extLst>
      <p:ext uri="{BB962C8B-B14F-4D97-AF65-F5344CB8AC3E}">
        <p14:creationId xmlns:p14="http://schemas.microsoft.com/office/powerpoint/2010/main" val="2063441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mtClean="0"/>
              <a:t>At beginning of lease, maximum possible term under the contract is 12 months or less </a:t>
            </a:r>
          </a:p>
          <a:p>
            <a:r>
              <a:rPr lang="en-US" smtClean="0"/>
              <a:t>Lessees recognize expenses/expenditures based on the terms of the contract</a:t>
            </a:r>
          </a:p>
          <a:p>
            <a:pPr lvl="1"/>
            <a:r>
              <a:rPr lang="en-US" smtClean="0"/>
              <a:t>Do not recognize assets or liabilities associated with the right to use the underlying asset for short-term leases</a:t>
            </a:r>
          </a:p>
          <a:p>
            <a:r>
              <a:rPr lang="en-US" smtClean="0"/>
              <a:t>Lessors recognize lease payments as revenue based on the payment provisions of the contract </a:t>
            </a:r>
          </a:p>
          <a:p>
            <a:pPr lvl="1"/>
            <a:r>
              <a:rPr lang="en-US" smtClean="0"/>
              <a:t>Do not recognize receivables or deferred inflows associated with the lease</a:t>
            </a:r>
            <a:endParaRPr lang="en-US"/>
          </a:p>
        </p:txBody>
      </p:sp>
      <p:sp>
        <p:nvSpPr>
          <p:cNvPr id="2" name="Title 1"/>
          <p:cNvSpPr>
            <a:spLocks noGrp="1"/>
          </p:cNvSpPr>
          <p:nvPr>
            <p:ph type="title"/>
          </p:nvPr>
        </p:nvSpPr>
        <p:spPr/>
        <p:txBody>
          <a:bodyPr/>
          <a:lstStyle/>
          <a:p>
            <a:r>
              <a:rPr lang="en-US" smtClean="0"/>
              <a:t>Short-Term Leases</a:t>
            </a:r>
            <a:endParaRPr lang="en-US"/>
          </a:p>
        </p:txBody>
      </p:sp>
    </p:spTree>
    <p:extLst>
      <p:ext uri="{BB962C8B-B14F-4D97-AF65-F5344CB8AC3E}">
        <p14:creationId xmlns:p14="http://schemas.microsoft.com/office/powerpoint/2010/main" val="1158148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99054159"/>
              </p:ext>
            </p:extLst>
          </p:nvPr>
        </p:nvGraphicFramePr>
        <p:xfrm>
          <a:off x="463638" y="1244600"/>
          <a:ext cx="8216725" cy="4546600"/>
        </p:xfrm>
        <a:graphic>
          <a:graphicData uri="http://schemas.openxmlformats.org/drawingml/2006/table">
            <a:tbl>
              <a:tblPr firstRow="1" bandRow="1">
                <a:tableStyleId>{5C22544A-7EE6-4342-B048-85BDC9FD1C3A}</a:tableStyleId>
              </a:tblPr>
              <a:tblGrid>
                <a:gridCol w="978408">
                  <a:extLst>
                    <a:ext uri="{9D8B030D-6E8A-4147-A177-3AD203B41FA5}">
                      <a16:colId xmlns="" xmlns:a16="http://schemas.microsoft.com/office/drawing/2014/main" val="20000"/>
                    </a:ext>
                  </a:extLst>
                </a:gridCol>
                <a:gridCol w="3123891">
                  <a:extLst>
                    <a:ext uri="{9D8B030D-6E8A-4147-A177-3AD203B41FA5}">
                      <a16:colId xmlns="" xmlns:a16="http://schemas.microsoft.com/office/drawing/2014/main" val="20001"/>
                    </a:ext>
                  </a:extLst>
                </a:gridCol>
                <a:gridCol w="2057213">
                  <a:extLst>
                    <a:ext uri="{9D8B030D-6E8A-4147-A177-3AD203B41FA5}">
                      <a16:colId xmlns="" xmlns:a16="http://schemas.microsoft.com/office/drawing/2014/main" val="20002"/>
                    </a:ext>
                  </a:extLst>
                </a:gridCol>
                <a:gridCol w="2057213">
                  <a:extLst>
                    <a:ext uri="{9D8B030D-6E8A-4147-A177-3AD203B41FA5}">
                      <a16:colId xmlns="" xmlns:a16="http://schemas.microsoft.com/office/drawing/2014/main" val="20003"/>
                    </a:ext>
                  </a:extLst>
                </a:gridCol>
              </a:tblGrid>
              <a:tr h="370840">
                <a:tc>
                  <a:txBody>
                    <a:bodyPr/>
                    <a:lstStyle/>
                    <a:p>
                      <a:endParaRPr lang="en-US" dirty="0"/>
                    </a:p>
                  </a:txBody>
                  <a:tcPr marL="91848" marR="91848"/>
                </a:tc>
                <a:tc>
                  <a:txBody>
                    <a:bodyPr/>
                    <a:lstStyle/>
                    <a:p>
                      <a:r>
                        <a:rPr lang="en-US" dirty="0"/>
                        <a:t>Assets</a:t>
                      </a:r>
                    </a:p>
                  </a:txBody>
                  <a:tcPr marL="91848" marR="91848"/>
                </a:tc>
                <a:tc>
                  <a:txBody>
                    <a:bodyPr/>
                    <a:lstStyle/>
                    <a:p>
                      <a:r>
                        <a:rPr lang="en-US" dirty="0"/>
                        <a:t>Liability</a:t>
                      </a:r>
                    </a:p>
                  </a:txBody>
                  <a:tcPr marL="91848" marR="91848"/>
                </a:tc>
                <a:tc>
                  <a:txBody>
                    <a:bodyPr/>
                    <a:lstStyle/>
                    <a:p>
                      <a:r>
                        <a:rPr lang="en-US" dirty="0"/>
                        <a:t>Deferred Inflow</a:t>
                      </a:r>
                    </a:p>
                  </a:txBody>
                  <a:tcPr marL="91848" marR="91848"/>
                </a:tc>
                <a:extLst>
                  <a:ext uri="{0D108BD9-81ED-4DB2-BD59-A6C34878D82A}">
                    <a16:rowId xmlns="" xmlns:a16="http://schemas.microsoft.com/office/drawing/2014/main" val="10000"/>
                  </a:ext>
                </a:extLst>
              </a:tr>
              <a:tr h="370840">
                <a:tc>
                  <a:txBody>
                    <a:bodyPr/>
                    <a:lstStyle/>
                    <a:p>
                      <a:r>
                        <a:rPr lang="en-US" b="1" dirty="0"/>
                        <a:t>Lessee</a:t>
                      </a:r>
                    </a:p>
                  </a:txBody>
                  <a:tcPr marL="91848" marR="91848"/>
                </a:tc>
                <a:tc>
                  <a:txBody>
                    <a:bodyPr/>
                    <a:lstStyle/>
                    <a:p>
                      <a:r>
                        <a:rPr lang="en-US" dirty="0"/>
                        <a:t>Intangible lease asset (right to use underlying asset)—value of lease liability plus prepayments and initial direct costs that are ancillary to place</a:t>
                      </a:r>
                      <a:r>
                        <a:rPr lang="en-US" baseline="0" dirty="0"/>
                        <a:t> asset in use</a:t>
                      </a:r>
                      <a:endParaRPr lang="en-US" dirty="0"/>
                    </a:p>
                  </a:txBody>
                  <a:tcPr marL="91848" marR="91848"/>
                </a:tc>
                <a:tc>
                  <a:txBody>
                    <a:bodyPr/>
                    <a:lstStyle/>
                    <a:p>
                      <a:r>
                        <a:rPr lang="en-US" dirty="0"/>
                        <a:t>Present</a:t>
                      </a:r>
                      <a:r>
                        <a:rPr lang="en-US" baseline="0" dirty="0"/>
                        <a:t> value of future lease payments (incl. fixed payments, variable payments based on index or rate, reasonably certain residual guarantees, etc.)</a:t>
                      </a:r>
                      <a:endParaRPr lang="en-US" dirty="0"/>
                    </a:p>
                  </a:txBody>
                  <a:tcPr marL="91848" marR="91848"/>
                </a:tc>
                <a:tc>
                  <a:txBody>
                    <a:bodyPr/>
                    <a:lstStyle/>
                    <a:p>
                      <a:r>
                        <a:rPr lang="en-US" dirty="0"/>
                        <a:t>NA</a:t>
                      </a:r>
                    </a:p>
                  </a:txBody>
                  <a:tcPr marL="91848" marR="91848"/>
                </a:tc>
                <a:extLst>
                  <a:ext uri="{0D108BD9-81ED-4DB2-BD59-A6C34878D82A}">
                    <a16:rowId xmlns="" xmlns:a16="http://schemas.microsoft.com/office/drawing/2014/main" val="10001"/>
                  </a:ext>
                </a:extLst>
              </a:tr>
              <a:tr h="370840">
                <a:tc>
                  <a:txBody>
                    <a:bodyPr/>
                    <a:lstStyle/>
                    <a:p>
                      <a:r>
                        <a:rPr lang="en-US" b="1" dirty="0"/>
                        <a:t>Lessor</a:t>
                      </a:r>
                    </a:p>
                  </a:txBody>
                  <a:tcPr marL="91848" marR="91848"/>
                </a:tc>
                <a:tc>
                  <a:txBody>
                    <a:bodyPr/>
                    <a:lstStyle/>
                    <a:p>
                      <a:pPr marL="168275" indent="-168275">
                        <a:spcAft>
                          <a:spcPts val="1200"/>
                        </a:spcAft>
                        <a:buFont typeface="Arial" panose="020B0604020202020204" pitchFamily="34" charset="0"/>
                        <a:buChar char="•"/>
                      </a:pPr>
                      <a:r>
                        <a:rPr lang="en-US" dirty="0"/>
                        <a:t>Lease receivable (generally includes same items as lessee’s liability)</a:t>
                      </a:r>
                    </a:p>
                    <a:p>
                      <a:pPr marL="168275" indent="-168275">
                        <a:buFont typeface="Arial" panose="020B0604020202020204" pitchFamily="34" charset="0"/>
                        <a:buChar char="•"/>
                      </a:pPr>
                      <a:r>
                        <a:rPr lang="en-US" dirty="0"/>
                        <a:t>Continue to report the leased asset</a:t>
                      </a:r>
                    </a:p>
                  </a:txBody>
                  <a:tcPr marL="91848" marR="91848"/>
                </a:tc>
                <a:tc>
                  <a:txBody>
                    <a:bodyPr/>
                    <a:lstStyle/>
                    <a:p>
                      <a:r>
                        <a:rPr lang="en-US"/>
                        <a:t>NA</a:t>
                      </a:r>
                    </a:p>
                  </a:txBody>
                  <a:tcPr marL="91848" marR="91848"/>
                </a:tc>
                <a:tc>
                  <a:txBody>
                    <a:bodyPr/>
                    <a:lstStyle/>
                    <a:p>
                      <a:r>
                        <a:rPr lang="en-US" dirty="0"/>
                        <a:t>Equal to lease receivable </a:t>
                      </a:r>
                      <a:r>
                        <a:rPr lang="en-US" i="0" dirty="0"/>
                        <a:t>plus any cash received up front that relates to a future period</a:t>
                      </a:r>
                    </a:p>
                  </a:txBody>
                  <a:tcPr marL="91848" marR="91848"/>
                </a:tc>
                <a:extLst>
                  <a:ext uri="{0D108BD9-81ED-4DB2-BD59-A6C34878D82A}">
                    <a16:rowId xmlns="" xmlns:a16="http://schemas.microsoft.com/office/drawing/2014/main" val="10002"/>
                  </a:ext>
                </a:extLst>
              </a:tr>
            </a:tbl>
          </a:graphicData>
        </a:graphic>
      </p:graphicFrame>
      <p:sp>
        <p:nvSpPr>
          <p:cNvPr id="2" name="Title 1"/>
          <p:cNvSpPr>
            <a:spLocks noGrp="1"/>
          </p:cNvSpPr>
          <p:nvPr>
            <p:ph type="title"/>
          </p:nvPr>
        </p:nvSpPr>
        <p:spPr/>
        <p:txBody>
          <a:bodyPr/>
          <a:lstStyle/>
          <a:p>
            <a:r>
              <a:rPr lang="en-US" smtClean="0"/>
              <a:t>Initial Reporting</a:t>
            </a:r>
            <a:endParaRPr lang="en-US"/>
          </a:p>
        </p:txBody>
      </p:sp>
    </p:spTree>
    <p:extLst>
      <p:ext uri="{BB962C8B-B14F-4D97-AF65-F5344CB8AC3E}">
        <p14:creationId xmlns:p14="http://schemas.microsoft.com/office/powerpoint/2010/main" val="2914003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76215261"/>
              </p:ext>
            </p:extLst>
          </p:nvPr>
        </p:nvGraphicFramePr>
        <p:xfrm>
          <a:off x="463551" y="1244600"/>
          <a:ext cx="8216898" cy="4602055"/>
        </p:xfrm>
        <a:graphic>
          <a:graphicData uri="http://schemas.openxmlformats.org/drawingml/2006/table">
            <a:tbl>
              <a:tblPr firstRow="1" bandRow="1">
                <a:tableStyleId>{5C22544A-7EE6-4342-B048-85BDC9FD1C3A}</a:tableStyleId>
              </a:tblPr>
              <a:tblGrid>
                <a:gridCol w="974850">
                  <a:extLst>
                    <a:ext uri="{9D8B030D-6E8A-4147-A177-3AD203B41FA5}">
                      <a16:colId xmlns="" xmlns:a16="http://schemas.microsoft.com/office/drawing/2014/main" val="20000"/>
                    </a:ext>
                  </a:extLst>
                </a:gridCol>
                <a:gridCol w="3127248">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4904">
                <a:tc>
                  <a:txBody>
                    <a:bodyPr/>
                    <a:lstStyle/>
                    <a:p>
                      <a:endParaRPr lang="en-US" dirty="0"/>
                    </a:p>
                  </a:txBody>
                  <a:tcPr marL="89930" marR="89930"/>
                </a:tc>
                <a:tc>
                  <a:txBody>
                    <a:bodyPr/>
                    <a:lstStyle/>
                    <a:p>
                      <a:r>
                        <a:rPr lang="en-US" dirty="0"/>
                        <a:t>Assets</a:t>
                      </a:r>
                    </a:p>
                  </a:txBody>
                  <a:tcPr marL="89930" marR="89930"/>
                </a:tc>
                <a:tc>
                  <a:txBody>
                    <a:bodyPr/>
                    <a:lstStyle/>
                    <a:p>
                      <a:r>
                        <a:rPr lang="en-US" dirty="0"/>
                        <a:t>Liability</a:t>
                      </a:r>
                    </a:p>
                  </a:txBody>
                  <a:tcPr marL="89930" marR="89930"/>
                </a:tc>
                <a:tc>
                  <a:txBody>
                    <a:bodyPr/>
                    <a:lstStyle/>
                    <a:p>
                      <a:r>
                        <a:rPr lang="en-US" dirty="0"/>
                        <a:t>Deferred Inflow</a:t>
                      </a:r>
                    </a:p>
                  </a:txBody>
                  <a:tcPr marL="89930" marR="89930"/>
                </a:tc>
                <a:extLst>
                  <a:ext uri="{0D108BD9-81ED-4DB2-BD59-A6C34878D82A}">
                    <a16:rowId xmlns="" xmlns:a16="http://schemas.microsoft.com/office/drawing/2014/main" val="10000"/>
                  </a:ext>
                </a:extLst>
              </a:tr>
              <a:tr h="1666831">
                <a:tc>
                  <a:txBody>
                    <a:bodyPr/>
                    <a:lstStyle/>
                    <a:p>
                      <a:r>
                        <a:rPr lang="en-US" b="1" dirty="0"/>
                        <a:t>Lessee</a:t>
                      </a:r>
                    </a:p>
                  </a:txBody>
                  <a:tcPr marL="89930" marR="89930"/>
                </a:tc>
                <a:tc>
                  <a:txBody>
                    <a:bodyPr/>
                    <a:lstStyle/>
                    <a:p>
                      <a:r>
                        <a:rPr lang="en-US" dirty="0"/>
                        <a:t>Amortize the intangible lease asset over shorter of useful life or lease term</a:t>
                      </a:r>
                    </a:p>
                  </a:txBody>
                  <a:tcPr marL="89930" marR="89930"/>
                </a:tc>
                <a:tc>
                  <a:txBody>
                    <a:bodyPr/>
                    <a:lstStyle/>
                    <a:p>
                      <a:r>
                        <a:rPr lang="en-US" dirty="0"/>
                        <a:t>Reduce by lease payments (less amount for interest expense)</a:t>
                      </a:r>
                    </a:p>
                  </a:txBody>
                  <a:tcPr marL="89930" marR="89930"/>
                </a:tc>
                <a:tc>
                  <a:txBody>
                    <a:bodyPr/>
                    <a:lstStyle/>
                    <a:p>
                      <a:r>
                        <a:rPr lang="en-US"/>
                        <a:t>NA</a:t>
                      </a:r>
                    </a:p>
                  </a:txBody>
                  <a:tcPr marL="89930" marR="89930"/>
                </a:tc>
                <a:extLst>
                  <a:ext uri="{0D108BD9-81ED-4DB2-BD59-A6C34878D82A}">
                    <a16:rowId xmlns="" xmlns:a16="http://schemas.microsoft.com/office/drawing/2014/main" val="10001"/>
                  </a:ext>
                </a:extLst>
              </a:tr>
              <a:tr h="2276367">
                <a:tc>
                  <a:txBody>
                    <a:bodyPr/>
                    <a:lstStyle/>
                    <a:p>
                      <a:r>
                        <a:rPr lang="en-US" b="1" dirty="0"/>
                        <a:t>Lessor</a:t>
                      </a:r>
                    </a:p>
                  </a:txBody>
                  <a:tcPr marL="89930" marR="89930"/>
                </a:tc>
                <a:tc>
                  <a:txBody>
                    <a:bodyPr/>
                    <a:lstStyle/>
                    <a:p>
                      <a:pPr marL="168275" indent="-168275">
                        <a:buFont typeface="Arial" panose="020B0604020202020204" pitchFamily="34" charset="0"/>
                        <a:buChar char="•"/>
                      </a:pPr>
                      <a:r>
                        <a:rPr lang="en-US" dirty="0"/>
                        <a:t>Depreciate leased asset (unless indefinite life or required to be returned in its original or enhanced condition)</a:t>
                      </a:r>
                    </a:p>
                    <a:p>
                      <a:pPr marL="168275" indent="-168275">
                        <a:buFont typeface="Arial" panose="020B0604020202020204" pitchFamily="34" charset="0"/>
                        <a:buChar char="•"/>
                      </a:pPr>
                      <a:r>
                        <a:rPr lang="en-US" dirty="0"/>
                        <a:t>Reduce receivable by lease payments (less amount needed to cover accrued interest)</a:t>
                      </a:r>
                    </a:p>
                  </a:txBody>
                  <a:tcPr marL="89930" marR="89930"/>
                </a:tc>
                <a:tc>
                  <a:txBody>
                    <a:bodyPr/>
                    <a:lstStyle/>
                    <a:p>
                      <a:r>
                        <a:rPr lang="en-US" dirty="0"/>
                        <a:t>NA</a:t>
                      </a:r>
                    </a:p>
                  </a:txBody>
                  <a:tcPr marL="89930" marR="89930"/>
                </a:tc>
                <a:tc>
                  <a:txBody>
                    <a:bodyPr/>
                    <a:lstStyle/>
                    <a:p>
                      <a:r>
                        <a:rPr lang="en-US" dirty="0"/>
                        <a:t>Recognize revenue over the lease term in a systematic and rational manner</a:t>
                      </a:r>
                    </a:p>
                  </a:txBody>
                  <a:tcPr marL="89930" marR="89930"/>
                </a:tc>
                <a:extLst>
                  <a:ext uri="{0D108BD9-81ED-4DB2-BD59-A6C34878D82A}">
                    <a16:rowId xmlns="" xmlns:a16="http://schemas.microsoft.com/office/drawing/2014/main" val="10002"/>
                  </a:ext>
                </a:extLst>
              </a:tr>
            </a:tbl>
          </a:graphicData>
        </a:graphic>
      </p:graphicFrame>
      <p:sp>
        <p:nvSpPr>
          <p:cNvPr id="2" name="Title 1"/>
          <p:cNvSpPr>
            <a:spLocks noGrp="1"/>
          </p:cNvSpPr>
          <p:nvPr>
            <p:ph type="title"/>
          </p:nvPr>
        </p:nvSpPr>
        <p:spPr/>
        <p:txBody>
          <a:bodyPr/>
          <a:lstStyle/>
          <a:p>
            <a:r>
              <a:rPr lang="en-US" smtClean="0"/>
              <a:t>Subsequent Reporting</a:t>
            </a:r>
            <a:endParaRPr lang="en-US"/>
          </a:p>
        </p:txBody>
      </p:sp>
    </p:spTree>
    <p:extLst>
      <p:ext uri="{BB962C8B-B14F-4D97-AF65-F5344CB8AC3E}">
        <p14:creationId xmlns:p14="http://schemas.microsoft.com/office/powerpoint/2010/main" val="128989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Pronouncements currently being implemented</a:t>
            </a:r>
          </a:p>
          <a:p>
            <a:r>
              <a:rPr lang="en-US" dirty="0" smtClean="0"/>
              <a:t>What you need to be doing to prepare</a:t>
            </a:r>
          </a:p>
          <a:p>
            <a:r>
              <a:rPr lang="en-US" dirty="0" smtClean="0"/>
              <a:t>Proposals currently being exposed for public comment and being deliberated by the Board</a:t>
            </a:r>
          </a:p>
        </p:txBody>
      </p:sp>
      <p:sp>
        <p:nvSpPr>
          <p:cNvPr id="2" name="Title 1"/>
          <p:cNvSpPr>
            <a:spLocks noGrp="1"/>
          </p:cNvSpPr>
          <p:nvPr>
            <p:ph type="title"/>
          </p:nvPr>
        </p:nvSpPr>
        <p:spPr/>
        <p:txBody>
          <a:bodyPr/>
          <a:lstStyle/>
          <a:p>
            <a:r>
              <a:rPr lang="en-US" smtClean="0"/>
              <a:t>Presentation Overview</a:t>
            </a:r>
            <a:endParaRPr lang="en-US"/>
          </a:p>
        </p:txBody>
      </p:sp>
    </p:spTree>
    <p:extLst>
      <p:ext uri="{BB962C8B-B14F-4D97-AF65-F5344CB8AC3E}">
        <p14:creationId xmlns:p14="http://schemas.microsoft.com/office/powerpoint/2010/main" val="838683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smtClean="0"/>
              <a:t>General description of leasing arrangements</a:t>
            </a:r>
            <a:endParaRPr lang="en-US" altLang="en-US" smtClean="0"/>
          </a:p>
          <a:p>
            <a:pPr lvl="0"/>
            <a:r>
              <a:rPr lang="en-US" altLang="en-US" smtClean="0"/>
              <a:t>Total amount of lease assets (by major classes of underlying assets), and the related accumulated amortization</a:t>
            </a:r>
          </a:p>
          <a:p>
            <a:pPr lvl="0"/>
            <a:r>
              <a:rPr lang="en-US" altLang="en-US" smtClean="0"/>
              <a:t>Amount of outflows of resources recognized for the period for variable payments and other payments (such as residual value guarantees or penalties) not previously included in the measurement of the lease liability</a:t>
            </a:r>
          </a:p>
          <a:p>
            <a:pPr lvl="0"/>
            <a:r>
              <a:rPr lang="en-US" altLang="en-US" smtClean="0"/>
              <a:t>Principal &amp; interest requirements to maturity for each of the next 5 fiscal years and in 5-year increments thereafter</a:t>
            </a:r>
          </a:p>
          <a:p>
            <a:pPr lvl="0"/>
            <a:r>
              <a:rPr lang="en-US" altLang="en-US" smtClean="0"/>
              <a:t>Commitments under leases that have not yet begun (other than short-term leases)</a:t>
            </a:r>
          </a:p>
          <a:p>
            <a:pPr lvl="0"/>
            <a:r>
              <a:rPr lang="en-US" altLang="en-US" smtClean="0"/>
              <a:t>Components of any net impairment loss recognized on the lease asset during the period. </a:t>
            </a:r>
          </a:p>
          <a:p>
            <a:endParaRPr lang="en-US"/>
          </a:p>
        </p:txBody>
      </p:sp>
      <p:sp>
        <p:nvSpPr>
          <p:cNvPr id="2" name="Title 1"/>
          <p:cNvSpPr>
            <a:spLocks noGrp="1"/>
          </p:cNvSpPr>
          <p:nvPr>
            <p:ph type="title"/>
          </p:nvPr>
        </p:nvSpPr>
        <p:spPr/>
        <p:txBody>
          <a:bodyPr/>
          <a:lstStyle/>
          <a:p>
            <a:r>
              <a:rPr lang="en-US" smtClean="0"/>
              <a:t>General Lessee Disclosures</a:t>
            </a:r>
            <a:endParaRPr lang="en-US"/>
          </a:p>
        </p:txBody>
      </p:sp>
    </p:spTree>
    <p:extLst>
      <p:ext uri="{BB962C8B-B14F-4D97-AF65-F5344CB8AC3E}">
        <p14:creationId xmlns:p14="http://schemas.microsoft.com/office/powerpoint/2010/main" val="1521161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smtClean="0"/>
              <a:t>General description of leasing arrangements</a:t>
            </a:r>
            <a:endParaRPr lang="en-US" altLang="en-US" smtClean="0"/>
          </a:p>
          <a:p>
            <a:pPr lvl="0"/>
            <a:r>
              <a:rPr lang="en-US" altLang="en-US" smtClean="0"/>
              <a:t>Total amount of inflows of resources (such as lease revenue and interest revenue, if not otherwise displayed</a:t>
            </a:r>
          </a:p>
          <a:p>
            <a:pPr lvl="0"/>
            <a:r>
              <a:rPr lang="en-US" altLang="en-US" smtClean="0"/>
              <a:t>Amount of inflows of resources recognized for the period for variable payments and other payments (such as residual value guarantees or penalties) not previously included in the measurement of the lease receivable</a:t>
            </a:r>
          </a:p>
          <a:p>
            <a:pPr lvl="0"/>
            <a:r>
              <a:rPr lang="en-US" smtClean="0"/>
              <a:t>The existence, terms, and conditions of options by the lessee to terminate the lease or abate payments if the lessor government has issued debt for which the principal and interest payments are secured by the lease payments</a:t>
            </a:r>
            <a:endParaRPr lang="en-US"/>
          </a:p>
        </p:txBody>
      </p:sp>
      <p:sp>
        <p:nvSpPr>
          <p:cNvPr id="2" name="Title 1"/>
          <p:cNvSpPr>
            <a:spLocks noGrp="1"/>
          </p:cNvSpPr>
          <p:nvPr>
            <p:ph type="title"/>
          </p:nvPr>
        </p:nvSpPr>
        <p:spPr/>
        <p:txBody>
          <a:bodyPr/>
          <a:lstStyle/>
          <a:p>
            <a:r>
              <a:rPr lang="en-US" smtClean="0"/>
              <a:t>General Lessor Disclosures</a:t>
            </a:r>
            <a:endParaRPr lang="en-US"/>
          </a:p>
        </p:txBody>
      </p:sp>
    </p:spTree>
    <p:extLst>
      <p:ext uri="{BB962C8B-B14F-4D97-AF65-F5344CB8AC3E}">
        <p14:creationId xmlns:p14="http://schemas.microsoft.com/office/powerpoint/2010/main" val="4200088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smtClean="0"/>
              <a:t>Lease term</a:t>
            </a:r>
          </a:p>
          <a:p>
            <a:pPr lvl="0"/>
            <a:r>
              <a:rPr lang="en-US" smtClean="0"/>
              <a:t>Contracts with multiple components</a:t>
            </a:r>
          </a:p>
          <a:p>
            <a:pPr lvl="0"/>
            <a:r>
              <a:rPr lang="en-US" smtClean="0"/>
              <a:t>Contract combinations</a:t>
            </a:r>
          </a:p>
          <a:p>
            <a:pPr lvl="0"/>
            <a:r>
              <a:rPr lang="en-US" smtClean="0"/>
              <a:t>Lease modifications &amp; terminations</a:t>
            </a:r>
          </a:p>
          <a:p>
            <a:pPr lvl="0"/>
            <a:r>
              <a:rPr lang="en-US" smtClean="0"/>
              <a:t>Lease incentives</a:t>
            </a:r>
          </a:p>
          <a:p>
            <a:pPr lvl="0"/>
            <a:r>
              <a:rPr lang="en-US" smtClean="0"/>
              <a:t>Subleases</a:t>
            </a:r>
          </a:p>
          <a:p>
            <a:pPr lvl="0"/>
            <a:r>
              <a:rPr lang="en-US" smtClean="0"/>
              <a:t>Sale-leasebacks</a:t>
            </a:r>
          </a:p>
          <a:p>
            <a:pPr lvl="0"/>
            <a:r>
              <a:rPr lang="en-US" smtClean="0"/>
              <a:t>Lease-leasebacks</a:t>
            </a:r>
            <a:endParaRPr lang="en-US"/>
          </a:p>
        </p:txBody>
      </p:sp>
      <p:sp>
        <p:nvSpPr>
          <p:cNvPr id="2" name="Title 1"/>
          <p:cNvSpPr>
            <a:spLocks noGrp="1"/>
          </p:cNvSpPr>
          <p:nvPr>
            <p:ph type="title"/>
          </p:nvPr>
        </p:nvSpPr>
        <p:spPr/>
        <p:txBody>
          <a:bodyPr/>
          <a:lstStyle/>
          <a:p>
            <a:r>
              <a:rPr lang="en-US" smtClean="0"/>
              <a:t>Other Topics Covered by Statement 87</a:t>
            </a:r>
            <a:endParaRPr lang="en-US"/>
          </a:p>
        </p:txBody>
      </p:sp>
    </p:spTree>
    <p:extLst>
      <p:ext uri="{BB962C8B-B14F-4D97-AF65-F5344CB8AC3E}">
        <p14:creationId xmlns:p14="http://schemas.microsoft.com/office/powerpoint/2010/main" val="3673403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smtClean="0"/>
              <a:t>Lease term</a:t>
            </a:r>
          </a:p>
          <a:p>
            <a:pPr lvl="0"/>
            <a:r>
              <a:rPr lang="en-US" smtClean="0"/>
              <a:t>Contracts with multiple components</a:t>
            </a:r>
          </a:p>
          <a:p>
            <a:pPr lvl="0"/>
            <a:r>
              <a:rPr lang="en-US" smtClean="0"/>
              <a:t>Contract combinations</a:t>
            </a:r>
          </a:p>
          <a:p>
            <a:pPr lvl="0"/>
            <a:r>
              <a:rPr lang="en-US" smtClean="0"/>
              <a:t>Lease modifications &amp; terminations</a:t>
            </a:r>
          </a:p>
          <a:p>
            <a:pPr lvl="0"/>
            <a:r>
              <a:rPr lang="en-US" smtClean="0"/>
              <a:t>Lease incentives</a:t>
            </a:r>
          </a:p>
          <a:p>
            <a:pPr lvl="0"/>
            <a:r>
              <a:rPr lang="en-US" smtClean="0"/>
              <a:t>Subleases</a:t>
            </a:r>
          </a:p>
          <a:p>
            <a:pPr lvl="0"/>
            <a:r>
              <a:rPr lang="en-US" smtClean="0"/>
              <a:t>Sale-leasebacks</a:t>
            </a:r>
          </a:p>
          <a:p>
            <a:pPr lvl="0"/>
            <a:r>
              <a:rPr lang="en-US" smtClean="0"/>
              <a:t>Lease-leasebacks</a:t>
            </a:r>
            <a:endParaRPr lang="en-US"/>
          </a:p>
        </p:txBody>
      </p:sp>
      <p:sp>
        <p:nvSpPr>
          <p:cNvPr id="2" name="Title 1"/>
          <p:cNvSpPr>
            <a:spLocks noGrp="1"/>
          </p:cNvSpPr>
          <p:nvPr>
            <p:ph type="title"/>
          </p:nvPr>
        </p:nvSpPr>
        <p:spPr/>
        <p:txBody>
          <a:bodyPr/>
          <a:lstStyle/>
          <a:p>
            <a:r>
              <a:rPr lang="en-US" dirty="0" smtClean="0"/>
              <a:t>What you Should be Doing to Prepare?</a:t>
            </a:r>
            <a:endParaRPr lang="en-US" dirty="0"/>
          </a:p>
        </p:txBody>
      </p:sp>
    </p:spTree>
    <p:extLst>
      <p:ext uri="{BB962C8B-B14F-4D97-AF65-F5344CB8AC3E}">
        <p14:creationId xmlns:p14="http://schemas.microsoft.com/office/powerpoint/2010/main" val="4055066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smtClean="0"/>
              <a:t>Lease term</a:t>
            </a:r>
          </a:p>
          <a:p>
            <a:pPr lvl="0"/>
            <a:r>
              <a:rPr lang="en-US" smtClean="0"/>
              <a:t>Contracts with multiple components</a:t>
            </a:r>
          </a:p>
          <a:p>
            <a:pPr lvl="0"/>
            <a:r>
              <a:rPr lang="en-US" smtClean="0"/>
              <a:t>Contract combinations</a:t>
            </a:r>
          </a:p>
          <a:p>
            <a:pPr lvl="0"/>
            <a:r>
              <a:rPr lang="en-US" smtClean="0"/>
              <a:t>Lease modifications &amp; terminations</a:t>
            </a:r>
          </a:p>
          <a:p>
            <a:pPr lvl="0"/>
            <a:r>
              <a:rPr lang="en-US" smtClean="0"/>
              <a:t>Lease incentives</a:t>
            </a:r>
          </a:p>
          <a:p>
            <a:pPr lvl="0"/>
            <a:r>
              <a:rPr lang="en-US" smtClean="0"/>
              <a:t>Subleases</a:t>
            </a:r>
          </a:p>
          <a:p>
            <a:pPr lvl="0"/>
            <a:r>
              <a:rPr lang="en-US" smtClean="0"/>
              <a:t>Sale-leasebacks</a:t>
            </a:r>
          </a:p>
          <a:p>
            <a:pPr lvl="0"/>
            <a:r>
              <a:rPr lang="en-US" smtClean="0"/>
              <a:t>Lease-leasebacks</a:t>
            </a:r>
            <a:endParaRPr lang="en-US"/>
          </a:p>
        </p:txBody>
      </p:sp>
      <p:sp>
        <p:nvSpPr>
          <p:cNvPr id="2" name="Title 1"/>
          <p:cNvSpPr>
            <a:spLocks noGrp="1"/>
          </p:cNvSpPr>
          <p:nvPr>
            <p:ph type="title"/>
          </p:nvPr>
        </p:nvSpPr>
        <p:spPr/>
        <p:txBody>
          <a:bodyPr/>
          <a:lstStyle/>
          <a:p>
            <a:r>
              <a:rPr lang="en-US" smtClean="0"/>
              <a:t>Other Topics Covered by Statement 87</a:t>
            </a:r>
            <a:endParaRPr lang="en-US"/>
          </a:p>
        </p:txBody>
      </p:sp>
    </p:spTree>
    <p:extLst>
      <p:ext uri="{BB962C8B-B14F-4D97-AF65-F5344CB8AC3E}">
        <p14:creationId xmlns:p14="http://schemas.microsoft.com/office/powerpoint/2010/main" val="2994509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a:t>
            </a:r>
            <a:r>
              <a:rPr lang="en-US" dirty="0"/>
              <a:t>b</a:t>
            </a:r>
            <a:r>
              <a:rPr lang="en-US" dirty="0" smtClean="0"/>
              <a:t>e Doing to Prepare?</a:t>
            </a:r>
            <a:endParaRPr lang="en-US" dirty="0"/>
          </a:p>
        </p:txBody>
      </p:sp>
      <p:sp>
        <p:nvSpPr>
          <p:cNvPr id="4" name="Text Placeholder 3"/>
          <p:cNvSpPr>
            <a:spLocks noGrp="1"/>
          </p:cNvSpPr>
          <p:nvPr>
            <p:ph type="body" sz="quarter" idx="12"/>
          </p:nvPr>
        </p:nvSpPr>
        <p:spPr/>
        <p:txBody>
          <a:bodyPr/>
          <a:lstStyle/>
          <a:p>
            <a:r>
              <a:rPr lang="en-US"/>
              <a:t>Statement No. 87</a:t>
            </a:r>
          </a:p>
        </p:txBody>
      </p:sp>
    </p:spTree>
    <p:extLst>
      <p:ext uri="{BB962C8B-B14F-4D97-AF65-F5344CB8AC3E}">
        <p14:creationId xmlns:p14="http://schemas.microsoft.com/office/powerpoint/2010/main" val="1497601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EB09BE3-9D92-4EB5-968A-9E5EB2E4B706}"/>
              </a:ext>
            </a:extLst>
          </p:cNvPr>
          <p:cNvSpPr>
            <a:spLocks noGrp="1"/>
          </p:cNvSpPr>
          <p:nvPr>
            <p:ph idx="1"/>
          </p:nvPr>
        </p:nvSpPr>
        <p:spPr/>
        <p:txBody>
          <a:bodyPr>
            <a:normAutofit/>
          </a:bodyPr>
          <a:lstStyle/>
          <a:p>
            <a:r>
              <a:rPr lang="en-US" dirty="0" smtClean="0"/>
              <a:t>Let your departments know this is coming</a:t>
            </a:r>
            <a:endParaRPr lang="en-US" dirty="0" smtClean="0"/>
          </a:p>
          <a:p>
            <a:r>
              <a:rPr lang="en-US" dirty="0" smtClean="0"/>
              <a:t>Identify </a:t>
            </a:r>
            <a:r>
              <a:rPr lang="en-US" dirty="0"/>
              <a:t>which policies and procedures will need updating </a:t>
            </a:r>
          </a:p>
          <a:p>
            <a:r>
              <a:rPr lang="en-US" dirty="0" smtClean="0"/>
              <a:t>Determine the need for an IT solution to assist in the tracking of new leases</a:t>
            </a:r>
          </a:p>
        </p:txBody>
      </p:sp>
      <p:sp>
        <p:nvSpPr>
          <p:cNvPr id="3" name="Title 2">
            <a:extLst>
              <a:ext uri="{FF2B5EF4-FFF2-40B4-BE49-F238E27FC236}">
                <a16:creationId xmlns="" xmlns:a16="http://schemas.microsoft.com/office/drawing/2014/main" id="{A25C9C67-300B-4BB5-A61F-548F4AA53306}"/>
              </a:ext>
            </a:extLst>
          </p:cNvPr>
          <p:cNvSpPr>
            <a:spLocks noGrp="1"/>
          </p:cNvSpPr>
          <p:nvPr>
            <p:ph type="title"/>
          </p:nvPr>
        </p:nvSpPr>
        <p:spPr/>
        <p:txBody>
          <a:bodyPr/>
          <a:lstStyle/>
          <a:p>
            <a:r>
              <a:rPr lang="en-US" dirty="0" smtClean="0"/>
              <a:t>What do we do to Prepare?</a:t>
            </a:r>
            <a:endParaRPr lang="en-US" dirty="0"/>
          </a:p>
        </p:txBody>
      </p:sp>
    </p:spTree>
    <p:extLst>
      <p:ext uri="{BB962C8B-B14F-4D97-AF65-F5344CB8AC3E}">
        <p14:creationId xmlns:p14="http://schemas.microsoft.com/office/powerpoint/2010/main" val="2395642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EB09BE3-9D92-4EB5-968A-9E5EB2E4B706}"/>
              </a:ext>
            </a:extLst>
          </p:cNvPr>
          <p:cNvSpPr>
            <a:spLocks noGrp="1"/>
          </p:cNvSpPr>
          <p:nvPr>
            <p:ph idx="1"/>
          </p:nvPr>
        </p:nvSpPr>
        <p:spPr/>
        <p:txBody>
          <a:bodyPr>
            <a:normAutofit/>
          </a:bodyPr>
          <a:lstStyle/>
          <a:p>
            <a:r>
              <a:rPr lang="en-US" dirty="0"/>
              <a:t>Identify the leases you currently have, both operating and capital</a:t>
            </a:r>
          </a:p>
          <a:p>
            <a:r>
              <a:rPr lang="en-US" dirty="0" smtClean="0"/>
              <a:t>Begin analyzing agreements to determine if they meet the GASB 87 definition of a lease</a:t>
            </a:r>
          </a:p>
          <a:p>
            <a:r>
              <a:rPr lang="en-US" dirty="0" smtClean="0"/>
              <a:t>Consider if the need of an external consultant is needed for training, IT setup, and/or contract review</a:t>
            </a:r>
            <a:endParaRPr lang="en-US" dirty="0" smtClean="0"/>
          </a:p>
        </p:txBody>
      </p:sp>
      <p:sp>
        <p:nvSpPr>
          <p:cNvPr id="3" name="Title 2">
            <a:extLst>
              <a:ext uri="{FF2B5EF4-FFF2-40B4-BE49-F238E27FC236}">
                <a16:creationId xmlns="" xmlns:a16="http://schemas.microsoft.com/office/drawing/2014/main" id="{A25C9C67-300B-4BB5-A61F-548F4AA53306}"/>
              </a:ext>
            </a:extLst>
          </p:cNvPr>
          <p:cNvSpPr>
            <a:spLocks noGrp="1"/>
          </p:cNvSpPr>
          <p:nvPr>
            <p:ph type="title"/>
          </p:nvPr>
        </p:nvSpPr>
        <p:spPr/>
        <p:txBody>
          <a:bodyPr/>
          <a:lstStyle/>
          <a:p>
            <a:r>
              <a:rPr lang="en-US" dirty="0" smtClean="0"/>
              <a:t>What do we do to Prepare?</a:t>
            </a:r>
            <a:endParaRPr lang="en-US" dirty="0"/>
          </a:p>
        </p:txBody>
      </p:sp>
    </p:spTree>
    <p:extLst>
      <p:ext uri="{BB962C8B-B14F-4D97-AF65-F5344CB8AC3E}">
        <p14:creationId xmlns:p14="http://schemas.microsoft.com/office/powerpoint/2010/main" val="1030593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a:t>Current Proposals</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72238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8027" y="1351280"/>
            <a:ext cx="8587946" cy="3927889"/>
          </a:xfrm>
        </p:spPr>
        <p:txBody>
          <a:bodyPr>
            <a:normAutofit fontScale="92500" lnSpcReduction="10000"/>
          </a:bodyPr>
          <a:lstStyle/>
          <a:p>
            <a:r>
              <a:rPr lang="en-US" b="1" dirty="0"/>
              <a:t>Accounting for Interest </a:t>
            </a:r>
            <a:r>
              <a:rPr lang="en-US" b="1" dirty="0" smtClean="0"/>
              <a:t>Cost </a:t>
            </a:r>
            <a:r>
              <a:rPr lang="en-US" b="1" dirty="0"/>
              <a:t>during the Period of </a:t>
            </a:r>
            <a:r>
              <a:rPr lang="en-US" b="1" dirty="0" smtClean="0"/>
              <a:t>Construction: </a:t>
            </a:r>
            <a:r>
              <a:rPr lang="en-US" dirty="0"/>
              <a:t>Proposed effective 12/15/18, earlier application encouraged</a:t>
            </a:r>
          </a:p>
          <a:p>
            <a:endParaRPr lang="en-US" dirty="0"/>
          </a:p>
          <a:p>
            <a:r>
              <a:rPr lang="en-US" b="1" dirty="0"/>
              <a:t>Implementation Guide 201Y-X, Implementation Guidance Update – </a:t>
            </a:r>
            <a:r>
              <a:rPr lang="en-US" b="1" dirty="0" smtClean="0"/>
              <a:t>201Y: </a:t>
            </a:r>
            <a:r>
              <a:rPr lang="en-US" b="1" dirty="0"/>
              <a:t/>
            </a:r>
            <a:br>
              <a:rPr lang="en-US" b="1" dirty="0"/>
            </a:br>
            <a:r>
              <a:rPr lang="en-US" dirty="0"/>
              <a:t>Proposed effective 06/15/18, earlier implementation encouraged</a:t>
            </a:r>
          </a:p>
        </p:txBody>
      </p:sp>
      <p:sp>
        <p:nvSpPr>
          <p:cNvPr id="3" name="Title 2"/>
          <p:cNvSpPr>
            <a:spLocks noGrp="1"/>
          </p:cNvSpPr>
          <p:nvPr>
            <p:ph type="title"/>
          </p:nvPr>
        </p:nvSpPr>
        <p:spPr/>
        <p:txBody>
          <a:bodyPr/>
          <a:lstStyle/>
          <a:p>
            <a:r>
              <a:rPr lang="en-US" dirty="0" smtClean="0"/>
              <a:t>Current Proposals</a:t>
            </a:r>
            <a:endParaRPr lang="en-US" dirty="0"/>
          </a:p>
        </p:txBody>
      </p:sp>
    </p:spTree>
    <p:extLst>
      <p:ext uri="{BB962C8B-B14F-4D97-AF65-F5344CB8AC3E}">
        <p14:creationId xmlns:p14="http://schemas.microsoft.com/office/powerpoint/2010/main" val="408795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Pronouncements Currently Being Implemented</a:t>
            </a:r>
          </a:p>
        </p:txBody>
      </p:sp>
    </p:spTree>
    <p:extLst>
      <p:ext uri="{BB962C8B-B14F-4D97-AF65-F5344CB8AC3E}">
        <p14:creationId xmlns:p14="http://schemas.microsoft.com/office/powerpoint/2010/main" val="4047146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a:t>Current Technical Agenda Projects</a:t>
            </a: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35916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500" y="1491048"/>
            <a:ext cx="8763000" cy="4217773"/>
          </a:xfrm>
        </p:spPr>
        <p:txBody>
          <a:bodyPr>
            <a:normAutofit fontScale="92500" lnSpcReduction="20000"/>
          </a:bodyPr>
          <a:lstStyle/>
          <a:p>
            <a:pPr>
              <a:spcAft>
                <a:spcPts val="1800"/>
              </a:spcAft>
            </a:pPr>
            <a:r>
              <a:rPr lang="en-US" b="1" dirty="0" smtClean="0"/>
              <a:t>Conduit </a:t>
            </a:r>
            <a:r>
              <a:rPr lang="en-US" b="1" dirty="0"/>
              <a:t>Debt: Reexamination of Interpretation </a:t>
            </a:r>
            <a:r>
              <a:rPr lang="en-US" b="1" dirty="0" smtClean="0"/>
              <a:t>2:</a:t>
            </a:r>
            <a:r>
              <a:rPr lang="en-US" dirty="0" smtClean="0"/>
              <a:t/>
            </a:r>
            <a:br>
              <a:rPr lang="en-US" dirty="0" smtClean="0"/>
            </a:br>
            <a:r>
              <a:rPr lang="en-US" sz="1950" dirty="0"/>
              <a:t>Added to Current Technical agenda August 2017, exposure draft expected July </a:t>
            </a:r>
            <a:r>
              <a:rPr lang="en-US" sz="1950" dirty="0" smtClean="0"/>
              <a:t>2018.</a:t>
            </a:r>
            <a:endParaRPr lang="en-US" sz="1950" dirty="0"/>
          </a:p>
          <a:p>
            <a:pPr>
              <a:spcAft>
                <a:spcPts val="1800"/>
              </a:spcAft>
            </a:pPr>
            <a:r>
              <a:rPr lang="en-US" b="1" dirty="0"/>
              <a:t>Accounting and Financial Reporting for Majority Equity </a:t>
            </a:r>
            <a:r>
              <a:rPr lang="en-US" b="1" dirty="0" smtClean="0"/>
              <a:t>Interests:</a:t>
            </a:r>
            <a:r>
              <a:rPr lang="en-US" dirty="0" smtClean="0"/>
              <a:t/>
            </a:r>
            <a:br>
              <a:rPr lang="en-US" dirty="0" smtClean="0"/>
            </a:br>
            <a:r>
              <a:rPr lang="en-US" sz="1800" dirty="0"/>
              <a:t>Added to Current Technical agenda December 2016, final statement expected August </a:t>
            </a:r>
            <a:r>
              <a:rPr lang="en-US" sz="1800" dirty="0" smtClean="0"/>
              <a:t>2018.</a:t>
            </a:r>
            <a:endParaRPr lang="en-US" sz="1800" dirty="0"/>
          </a:p>
          <a:p>
            <a:pPr>
              <a:spcAft>
                <a:spcPts val="1800"/>
              </a:spcAft>
            </a:pPr>
            <a:r>
              <a:rPr lang="en-US" b="1" dirty="0" smtClean="0"/>
              <a:t>Financial </a:t>
            </a:r>
            <a:r>
              <a:rPr lang="en-US" b="1" dirty="0"/>
              <a:t>Reporting Model—Reexamination of Statement </a:t>
            </a:r>
            <a:r>
              <a:rPr lang="en-US" b="1" dirty="0" smtClean="0"/>
              <a:t>34:</a:t>
            </a:r>
            <a:br>
              <a:rPr lang="en-US" b="1" dirty="0" smtClean="0"/>
            </a:br>
            <a:r>
              <a:rPr lang="en-US" sz="1725" dirty="0"/>
              <a:t>Added to Current Technical agenda September 2015, preliminary views expected September </a:t>
            </a:r>
            <a:r>
              <a:rPr lang="en-US" sz="1725" dirty="0" smtClean="0"/>
              <a:t>2015.</a:t>
            </a:r>
            <a:endParaRPr lang="en-US" sz="1725" dirty="0"/>
          </a:p>
          <a:p>
            <a:pPr>
              <a:spcAft>
                <a:spcPts val="1800"/>
              </a:spcAft>
            </a:pPr>
            <a:r>
              <a:rPr lang="en-US" b="1" dirty="0" smtClean="0"/>
              <a:t>Revenue </a:t>
            </a:r>
            <a:r>
              <a:rPr lang="en-US" b="1" dirty="0"/>
              <a:t>and Expense </a:t>
            </a:r>
            <a:r>
              <a:rPr lang="en-US" b="1" dirty="0" smtClean="0"/>
              <a:t>Recognition:</a:t>
            </a:r>
            <a:br>
              <a:rPr lang="en-US" b="1" dirty="0" smtClean="0"/>
            </a:br>
            <a:r>
              <a:rPr lang="en-US" sz="1800" dirty="0"/>
              <a:t>Added to Current Technical agenda April 2016, invitation to comment expected January </a:t>
            </a:r>
            <a:r>
              <a:rPr lang="en-US" sz="1800" dirty="0" smtClean="0"/>
              <a:t>2018.</a:t>
            </a:r>
            <a:endParaRPr lang="en-US" sz="1800" dirty="0"/>
          </a:p>
        </p:txBody>
      </p:sp>
      <p:sp>
        <p:nvSpPr>
          <p:cNvPr id="4" name="Title 3"/>
          <p:cNvSpPr>
            <a:spLocks noGrp="1"/>
          </p:cNvSpPr>
          <p:nvPr>
            <p:ph type="title"/>
          </p:nvPr>
        </p:nvSpPr>
        <p:spPr/>
        <p:txBody>
          <a:bodyPr>
            <a:normAutofit/>
          </a:bodyPr>
          <a:lstStyle/>
          <a:p>
            <a:r>
              <a:rPr lang="en-US" sz="2700" dirty="0"/>
              <a:t>Current Technical Agenda Projects</a:t>
            </a:r>
            <a:endParaRPr lang="en-US" dirty="0"/>
          </a:p>
        </p:txBody>
      </p:sp>
    </p:spTree>
    <p:extLst>
      <p:ext uri="{BB962C8B-B14F-4D97-AF65-F5344CB8AC3E}">
        <p14:creationId xmlns:p14="http://schemas.microsoft.com/office/powerpoint/2010/main" val="80990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a:t>Pre-Agenda Research Activities</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56723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1341" y="1432560"/>
            <a:ext cx="8229600" cy="4235073"/>
          </a:xfrm>
        </p:spPr>
        <p:txBody>
          <a:bodyPr>
            <a:normAutofit fontScale="92500" lnSpcReduction="10000"/>
          </a:bodyPr>
          <a:lstStyle/>
          <a:p>
            <a:pPr>
              <a:spcAft>
                <a:spcPts val="1800"/>
              </a:spcAft>
            </a:pPr>
            <a:r>
              <a:rPr lang="en-US" b="1" dirty="0"/>
              <a:t>Going Concern Disclosures: Reexamination of Statement </a:t>
            </a:r>
            <a:r>
              <a:rPr lang="en-US" b="1" dirty="0" smtClean="0"/>
              <a:t>56</a:t>
            </a:r>
          </a:p>
          <a:p>
            <a:pPr>
              <a:spcAft>
                <a:spcPts val="1800"/>
              </a:spcAft>
            </a:pPr>
            <a:r>
              <a:rPr lang="en-US" b="1" dirty="0"/>
              <a:t>Information Technology Arrangements, including Cloud </a:t>
            </a:r>
            <a:r>
              <a:rPr lang="en-US" b="1" dirty="0" smtClean="0"/>
              <a:t>Computing</a:t>
            </a:r>
          </a:p>
          <a:p>
            <a:pPr>
              <a:spcAft>
                <a:spcPts val="1800"/>
              </a:spcAft>
            </a:pPr>
            <a:r>
              <a:rPr lang="en-US" b="1" dirty="0"/>
              <a:t>Note Disclosures </a:t>
            </a:r>
            <a:r>
              <a:rPr lang="en-US" b="1" dirty="0" smtClean="0"/>
              <a:t>Reexamination</a:t>
            </a:r>
          </a:p>
          <a:p>
            <a:pPr>
              <a:spcAft>
                <a:spcPts val="1800"/>
              </a:spcAft>
            </a:pPr>
            <a:r>
              <a:rPr lang="en-US" b="1" dirty="0"/>
              <a:t>Public-Private Partnerships, including Reexamination of Statement 60</a:t>
            </a:r>
          </a:p>
        </p:txBody>
      </p:sp>
      <p:sp>
        <p:nvSpPr>
          <p:cNvPr id="4" name="Title 3"/>
          <p:cNvSpPr>
            <a:spLocks noGrp="1"/>
          </p:cNvSpPr>
          <p:nvPr>
            <p:ph type="title"/>
          </p:nvPr>
        </p:nvSpPr>
        <p:spPr/>
        <p:txBody>
          <a:bodyPr/>
          <a:lstStyle/>
          <a:p>
            <a:r>
              <a:rPr lang="en-US" sz="2700" dirty="0"/>
              <a:t>Pre-Agenda Research Activities</a:t>
            </a:r>
            <a:endParaRPr lang="en-US" dirty="0"/>
          </a:p>
        </p:txBody>
      </p:sp>
    </p:spTree>
    <p:extLst>
      <p:ext uri="{BB962C8B-B14F-4D97-AF65-F5344CB8AC3E}">
        <p14:creationId xmlns:p14="http://schemas.microsoft.com/office/powerpoint/2010/main" val="2659036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5" name="Title 4"/>
          <p:cNvSpPr>
            <a:spLocks noGrp="1"/>
          </p:cNvSpPr>
          <p:nvPr>
            <p:ph type="title"/>
          </p:nvPr>
        </p:nvSpPr>
        <p:spPr/>
        <p:txBody>
          <a:bodyPr/>
          <a:lstStyle/>
          <a:p>
            <a:r>
              <a:rPr lang="en-US" smtClean="0"/>
              <a:t>www.gasb.org</a:t>
            </a:r>
            <a:endParaRPr lang="en-US"/>
          </a:p>
        </p:txBody>
      </p:sp>
      <p:pic>
        <p:nvPicPr>
          <p:cNvPr id="4" name="Picture 3">
            <a:extLst>
              <a:ext uri="{FF2B5EF4-FFF2-40B4-BE49-F238E27FC236}">
                <a16:creationId xmlns:a16="http://schemas.microsoft.com/office/drawing/2014/main" xmlns="" id="{3499F6F0-1A2F-45F6-9322-CFDF52E09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03" y="1782529"/>
            <a:ext cx="6023394" cy="3292945"/>
          </a:xfrm>
          <a:prstGeom prst="rect">
            <a:avLst/>
          </a:prstGeom>
        </p:spPr>
      </p:pic>
    </p:spTree>
    <p:extLst>
      <p:ext uri="{BB962C8B-B14F-4D97-AF65-F5344CB8AC3E}">
        <p14:creationId xmlns:p14="http://schemas.microsoft.com/office/powerpoint/2010/main" val="1040764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smtClean="0"/>
              <a:t>Free download of Statements, Implementation Guides, Concepts Statements and other pronouncements</a:t>
            </a:r>
          </a:p>
          <a:p>
            <a:r>
              <a:rPr lang="en-US" smtClean="0"/>
              <a:t>Free access to the basic view of Governmental Accounting Research System (GARS)</a:t>
            </a:r>
          </a:p>
          <a:p>
            <a:r>
              <a:rPr lang="en-US" smtClean="0"/>
              <a:t>Free copies of proposals </a:t>
            </a:r>
          </a:p>
          <a:p>
            <a:r>
              <a:rPr lang="en-US" smtClean="0"/>
              <a:t>Up-to-date information on current projects </a:t>
            </a:r>
          </a:p>
          <a:p>
            <a:r>
              <a:rPr lang="en-US" smtClean="0"/>
              <a:t>Articles and Fact Sheets about proposed and final pronouncements</a:t>
            </a:r>
          </a:p>
          <a:p>
            <a:r>
              <a:rPr lang="en-US" smtClean="0"/>
              <a:t>Form for submitting technical questions</a:t>
            </a:r>
          </a:p>
          <a:p>
            <a:r>
              <a:rPr lang="en-US" smtClean="0"/>
              <a:t>Educational materials, including podcasts</a:t>
            </a:r>
            <a:endParaRPr lang="en-US"/>
          </a:p>
        </p:txBody>
      </p:sp>
      <p:sp>
        <p:nvSpPr>
          <p:cNvPr id="2" name="Title 1"/>
          <p:cNvSpPr>
            <a:spLocks noGrp="1"/>
          </p:cNvSpPr>
          <p:nvPr>
            <p:ph type="title"/>
          </p:nvPr>
        </p:nvSpPr>
        <p:spPr/>
        <p:txBody>
          <a:bodyPr/>
          <a:lstStyle/>
          <a:p>
            <a:r>
              <a:rPr lang="en-US" smtClean="0"/>
              <a:t>Website Resources</a:t>
            </a:r>
            <a:endParaRPr lang="en-US"/>
          </a:p>
        </p:txBody>
      </p:sp>
    </p:spTree>
    <p:extLst>
      <p:ext uri="{BB962C8B-B14F-4D97-AF65-F5344CB8AC3E}">
        <p14:creationId xmlns:p14="http://schemas.microsoft.com/office/powerpoint/2010/main" val="8834602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mtClean="0"/>
              <a:t>The GASB is committed to communicating in plain language with constituents about its standards and standards-setting activities. </a:t>
            </a:r>
          </a:p>
          <a:p>
            <a:r>
              <a:rPr lang="en-US" smtClean="0"/>
              <a:t>Newly revised version of “Why Governmental Accounting Is—and Should Be—Different” (October 2017)</a:t>
            </a:r>
          </a:p>
          <a:p>
            <a:r>
              <a:rPr lang="en-US" smtClean="0"/>
              <a:t>Fact Sheets are prepared for complex projects to answer commonly raised questions</a:t>
            </a:r>
          </a:p>
          <a:p>
            <a:pPr lvl="1"/>
            <a:r>
              <a:rPr lang="en-US" smtClean="0"/>
              <a:t>Series of 8 fact sheets on Statements 67 &amp; 68 on pensions</a:t>
            </a:r>
          </a:p>
          <a:p>
            <a:r>
              <a:rPr lang="en-US" smtClean="0"/>
              <a:t>Series of 7 brief videos developed regarding the Invitation to Comment on governmental fund financial statements</a:t>
            </a:r>
          </a:p>
          <a:p>
            <a:endParaRPr lang="en-US"/>
          </a:p>
        </p:txBody>
      </p:sp>
      <p:sp>
        <p:nvSpPr>
          <p:cNvPr id="2" name="Title 1"/>
          <p:cNvSpPr>
            <a:spLocks noGrp="1"/>
          </p:cNvSpPr>
          <p:nvPr>
            <p:ph type="title"/>
          </p:nvPr>
        </p:nvSpPr>
        <p:spPr/>
        <p:txBody>
          <a:bodyPr/>
          <a:lstStyle/>
          <a:p>
            <a:r>
              <a:rPr lang="en-US" smtClean="0"/>
              <a:t>Plain-Language Materials</a:t>
            </a:r>
            <a:endParaRPr lang="en-US"/>
          </a:p>
        </p:txBody>
      </p:sp>
    </p:spTree>
    <p:extLst>
      <p:ext uri="{BB962C8B-B14F-4D97-AF65-F5344CB8AC3E}">
        <p14:creationId xmlns:p14="http://schemas.microsoft.com/office/powerpoint/2010/main" val="2824403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937760" y="2551256"/>
            <a:ext cx="3825436" cy="1169551"/>
          </a:xfrm>
          <a:prstGeom prst="rect">
            <a:avLst/>
          </a:prstGeom>
          <a:noFill/>
        </p:spPr>
        <p:txBody>
          <a:bodyPr wrap="square" rtlCol="0">
            <a:spAutoFit/>
          </a:bodyPr>
          <a:lstStyle/>
          <a:p>
            <a:pPr algn="ctr"/>
            <a:r>
              <a:rPr lang="en-US" sz="2000" b="1" dirty="0" smtClean="0">
                <a:solidFill>
                  <a:schemeClr val="tx2"/>
                </a:solidFill>
                <a:latin typeface="+mj-lt"/>
              </a:rPr>
              <a:t>Danny Martinez, CPA, CGFM</a:t>
            </a:r>
          </a:p>
          <a:p>
            <a:pPr algn="ctr"/>
            <a:r>
              <a:rPr lang="en-US" sz="1600" dirty="0" smtClean="0">
                <a:solidFill>
                  <a:schemeClr val="tx2"/>
                </a:solidFill>
                <a:latin typeface="+mj-lt"/>
              </a:rPr>
              <a:t>Partner</a:t>
            </a:r>
          </a:p>
          <a:p>
            <a:pPr algn="ctr"/>
            <a:r>
              <a:rPr lang="en-US" sz="1600" dirty="0" err="1" smtClean="0">
                <a:solidFill>
                  <a:schemeClr val="tx2"/>
                </a:solidFill>
                <a:latin typeface="+mj-lt"/>
              </a:rPr>
              <a:t>Carr</a:t>
            </a:r>
            <a:r>
              <a:rPr lang="en-US" sz="1600" dirty="0" smtClean="0">
                <a:solidFill>
                  <a:schemeClr val="tx2"/>
                </a:solidFill>
                <a:latin typeface="+mj-lt"/>
              </a:rPr>
              <a:t>, Riggs &amp; Ingram, LLC</a:t>
            </a:r>
          </a:p>
          <a:p>
            <a:pPr algn="ctr"/>
            <a:r>
              <a:rPr lang="en-US" sz="1600" u="sng" dirty="0" smtClean="0">
                <a:solidFill>
                  <a:schemeClr val="tx2"/>
                </a:solidFill>
                <a:latin typeface="+mj-lt"/>
              </a:rPr>
              <a:t>dmartinez@cricpa.com</a:t>
            </a:r>
            <a:endParaRPr lang="en-US" sz="1600" u="sng" dirty="0">
              <a:solidFill>
                <a:schemeClr val="tx2"/>
              </a:solidFill>
              <a:latin typeface="+mj-lt"/>
            </a:endParaRPr>
          </a:p>
        </p:txBody>
      </p:sp>
      <p:sp>
        <p:nvSpPr>
          <p:cNvPr id="10" name="Rectangle 9"/>
          <p:cNvSpPr/>
          <p:nvPr/>
        </p:nvSpPr>
        <p:spPr>
          <a:xfrm>
            <a:off x="407325" y="2551257"/>
            <a:ext cx="4189614" cy="1169551"/>
          </a:xfrm>
          <a:prstGeom prst="rect">
            <a:avLst/>
          </a:prstGeom>
        </p:spPr>
        <p:txBody>
          <a:bodyPr wrap="square">
            <a:spAutoFit/>
          </a:bodyPr>
          <a:lstStyle/>
          <a:p>
            <a:pPr algn="ctr"/>
            <a:r>
              <a:rPr lang="en-US" sz="2000" b="1" dirty="0" smtClean="0">
                <a:solidFill>
                  <a:schemeClr val="tx2"/>
                </a:solidFill>
                <a:latin typeface="+mj-lt"/>
              </a:rPr>
              <a:t>Alan Bowers, </a:t>
            </a:r>
            <a:r>
              <a:rPr lang="en-US" sz="2000" b="1" dirty="0">
                <a:solidFill>
                  <a:schemeClr val="tx2"/>
                </a:solidFill>
                <a:latin typeface="+mj-lt"/>
              </a:rPr>
              <a:t>CPA</a:t>
            </a:r>
          </a:p>
          <a:p>
            <a:pPr algn="ctr"/>
            <a:r>
              <a:rPr lang="en-US" sz="1600" dirty="0" smtClean="0">
                <a:solidFill>
                  <a:schemeClr val="tx2"/>
                </a:solidFill>
                <a:latin typeface="+mj-lt"/>
              </a:rPr>
              <a:t>Partner</a:t>
            </a:r>
            <a:endParaRPr lang="en-US" sz="1600" dirty="0">
              <a:solidFill>
                <a:schemeClr val="tx2"/>
              </a:solidFill>
              <a:latin typeface="+mj-lt"/>
            </a:endParaRPr>
          </a:p>
          <a:p>
            <a:pPr algn="ctr"/>
            <a:r>
              <a:rPr lang="en-US" sz="1600" dirty="0" err="1">
                <a:solidFill>
                  <a:schemeClr val="tx2"/>
                </a:solidFill>
                <a:latin typeface="+mj-lt"/>
              </a:rPr>
              <a:t>Carr</a:t>
            </a:r>
            <a:r>
              <a:rPr lang="en-US" sz="1600" dirty="0">
                <a:solidFill>
                  <a:schemeClr val="tx2"/>
                </a:solidFill>
                <a:latin typeface="+mj-lt"/>
              </a:rPr>
              <a:t>, Riggs &amp; Ingram, LLC</a:t>
            </a:r>
          </a:p>
          <a:p>
            <a:pPr algn="ctr"/>
            <a:r>
              <a:rPr lang="en-US" sz="1600" u="sng" dirty="0" smtClean="0">
                <a:solidFill>
                  <a:schemeClr val="tx2"/>
                </a:solidFill>
                <a:latin typeface="+mj-lt"/>
              </a:rPr>
              <a:t>abowers@cricpa.com</a:t>
            </a:r>
            <a:endParaRPr lang="en-US" sz="1600" u="sng" dirty="0">
              <a:solidFill>
                <a:schemeClr val="tx2"/>
              </a:solidFill>
              <a:latin typeface="+mj-lt"/>
            </a:endParaRPr>
          </a:p>
        </p:txBody>
      </p:sp>
    </p:spTree>
    <p:extLst>
      <p:ext uri="{BB962C8B-B14F-4D97-AF65-F5344CB8AC3E}">
        <p14:creationId xmlns:p14="http://schemas.microsoft.com/office/powerpoint/2010/main" val="155991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rmAutofit fontScale="62500" lnSpcReduction="20000"/>
          </a:bodyPr>
          <a:lstStyle/>
          <a:p>
            <a:r>
              <a:rPr lang="en-US" dirty="0" smtClean="0"/>
              <a:t>2017</a:t>
            </a:r>
          </a:p>
          <a:p>
            <a:pPr lvl="1"/>
            <a:r>
              <a:rPr lang="en-US" dirty="0" smtClean="0"/>
              <a:t>Statement 73—pensions not within the scope of 67/68</a:t>
            </a:r>
          </a:p>
          <a:p>
            <a:pPr lvl="1"/>
            <a:r>
              <a:rPr lang="en-US" dirty="0" smtClean="0"/>
              <a:t>Statement 74—OPEB (plans)</a:t>
            </a:r>
          </a:p>
          <a:p>
            <a:pPr lvl="1"/>
            <a:r>
              <a:rPr lang="en-US" dirty="0" smtClean="0"/>
              <a:t>Statement 77—tax abatement disclosures</a:t>
            </a:r>
          </a:p>
          <a:p>
            <a:pPr lvl="1"/>
            <a:r>
              <a:rPr lang="en-US" dirty="0" smtClean="0"/>
              <a:t>Statement 78—certain multiple-employer pension plans</a:t>
            </a:r>
          </a:p>
          <a:p>
            <a:pPr lvl="1"/>
            <a:r>
              <a:rPr lang="en-US" dirty="0" smtClean="0"/>
              <a:t>Statement 79—certain investment pools and participants</a:t>
            </a:r>
          </a:p>
          <a:p>
            <a:pPr lvl="1"/>
            <a:r>
              <a:rPr lang="en-US" dirty="0" smtClean="0"/>
              <a:t>Statement 80—blending requirements</a:t>
            </a:r>
          </a:p>
          <a:p>
            <a:pPr lvl="1"/>
            <a:r>
              <a:rPr lang="en-US" dirty="0" smtClean="0"/>
              <a:t>Statement 82—pension issues</a:t>
            </a:r>
          </a:p>
          <a:p>
            <a:pPr lvl="1"/>
            <a:r>
              <a:rPr lang="en-US" dirty="0" smtClean="0"/>
              <a:t>Implementation Guide 2016-1</a:t>
            </a:r>
          </a:p>
          <a:p>
            <a:r>
              <a:rPr lang="en-US" dirty="0" smtClean="0"/>
              <a:t>2018</a:t>
            </a:r>
          </a:p>
          <a:p>
            <a:pPr lvl="1"/>
            <a:r>
              <a:rPr lang="en-US" sz="3500" b="1" dirty="0" smtClean="0"/>
              <a:t>Statement 75—OPEB (employers)</a:t>
            </a:r>
          </a:p>
          <a:p>
            <a:pPr lvl="1"/>
            <a:r>
              <a:rPr lang="en-US" dirty="0" smtClean="0"/>
              <a:t>Statement 81—irrevocable split-interest agreements</a:t>
            </a:r>
          </a:p>
          <a:p>
            <a:pPr lvl="1"/>
            <a:r>
              <a:rPr lang="en-US" dirty="0" smtClean="0"/>
              <a:t>Statement 85—omnibus</a:t>
            </a:r>
          </a:p>
          <a:p>
            <a:pPr lvl="1"/>
            <a:r>
              <a:rPr lang="en-US" dirty="0" smtClean="0"/>
              <a:t>Statement 86—certain debt extinguishment issues</a:t>
            </a:r>
          </a:p>
          <a:p>
            <a:pPr lvl="1"/>
            <a:r>
              <a:rPr lang="en-US" b="1" dirty="0" smtClean="0"/>
              <a:t>Implementation Guide 2017-1</a:t>
            </a:r>
            <a:endParaRPr lang="en-US" b="1" dirty="0"/>
          </a:p>
        </p:txBody>
      </p:sp>
      <p:sp>
        <p:nvSpPr>
          <p:cNvPr id="20482" name="Rectangle 2"/>
          <p:cNvSpPr>
            <a:spLocks noGrp="1" noChangeArrowheads="1"/>
          </p:cNvSpPr>
          <p:nvPr>
            <p:ph type="title"/>
          </p:nvPr>
        </p:nvSpPr>
        <p:spPr/>
        <p:txBody>
          <a:bodyPr/>
          <a:lstStyle/>
          <a:p>
            <a:r>
              <a:rPr lang="en-US" smtClean="0"/>
              <a:t>Effective Dates—June 30</a:t>
            </a:r>
            <a:endParaRPr lang="en-US"/>
          </a:p>
        </p:txBody>
      </p:sp>
    </p:spTree>
    <p:extLst>
      <p:ext uri="{BB962C8B-B14F-4D97-AF65-F5344CB8AC3E}">
        <p14:creationId xmlns:p14="http://schemas.microsoft.com/office/powerpoint/2010/main" val="34974574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dirty="0" smtClean="0"/>
              <a:t>2019—Statement 83—certain asset retirement obligations</a:t>
            </a:r>
          </a:p>
          <a:p>
            <a:r>
              <a:rPr lang="en-US" b="1" dirty="0" smtClean="0"/>
              <a:t>2020—Statement 84—fiduciary activities</a:t>
            </a:r>
          </a:p>
          <a:p>
            <a:r>
              <a:rPr lang="en-US" b="1" dirty="0" smtClean="0"/>
              <a:t>2021—Statement 87—leases</a:t>
            </a:r>
            <a:endParaRPr lang="en-US" b="1" dirty="0"/>
          </a:p>
        </p:txBody>
      </p:sp>
      <p:sp>
        <p:nvSpPr>
          <p:cNvPr id="20482" name="Rectangle 2"/>
          <p:cNvSpPr>
            <a:spLocks noGrp="1" noChangeArrowheads="1"/>
          </p:cNvSpPr>
          <p:nvPr>
            <p:ph type="title"/>
          </p:nvPr>
        </p:nvSpPr>
        <p:spPr/>
        <p:txBody>
          <a:bodyPr/>
          <a:lstStyle/>
          <a:p>
            <a:r>
              <a:rPr lang="en-US" smtClean="0"/>
              <a:t>Effective Dates—June 30 (continued)</a:t>
            </a:r>
            <a:endParaRPr lang="en-US"/>
          </a:p>
        </p:txBody>
      </p:sp>
    </p:spTree>
    <p:extLst>
      <p:ext uri="{BB962C8B-B14F-4D97-AF65-F5344CB8AC3E}">
        <p14:creationId xmlns:p14="http://schemas.microsoft.com/office/powerpoint/2010/main" val="25505110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Other Postemployment Benefits</a:t>
            </a:r>
          </a:p>
        </p:txBody>
      </p:sp>
      <p:sp>
        <p:nvSpPr>
          <p:cNvPr id="2" name="Text Placeholder 1"/>
          <p:cNvSpPr>
            <a:spLocks noGrp="1"/>
          </p:cNvSpPr>
          <p:nvPr>
            <p:ph type="body" sz="quarter" idx="4294967295"/>
          </p:nvPr>
        </p:nvSpPr>
        <p:spPr>
          <a:xfrm>
            <a:off x="464344" y="1949453"/>
            <a:ext cx="8215313" cy="650875"/>
          </a:xfrm>
        </p:spPr>
        <p:txBody>
          <a:bodyPr/>
          <a:lstStyle/>
          <a:p>
            <a:pPr marL="0" indent="0" algn="ctr">
              <a:buNone/>
            </a:pPr>
            <a:r>
              <a:rPr lang="en-US" dirty="0">
                <a:solidFill>
                  <a:schemeClr val="bg1"/>
                </a:solidFill>
              </a:rPr>
              <a:t>Statements No. 74 and No. 75</a:t>
            </a:r>
          </a:p>
        </p:txBody>
      </p:sp>
    </p:spTree>
    <p:extLst>
      <p:ext uri="{BB962C8B-B14F-4D97-AF65-F5344CB8AC3E}">
        <p14:creationId xmlns:p14="http://schemas.microsoft.com/office/powerpoint/2010/main" val="114305156"/>
      </p:ext>
    </p:extLst>
  </p:cSld>
  <p:clrMapOvr>
    <a:masterClrMapping/>
  </p:clrMapOvr>
</p:sld>
</file>

<file path=ppt/theme/theme1.xml><?xml version="1.0" encoding="utf-8"?>
<a:theme xmlns:a="http://schemas.openxmlformats.org/drawingml/2006/main" name="CRI">
  <a:themeElements>
    <a:clrScheme name="CRI 2016 Color Palette">
      <a:dk1>
        <a:srgbClr val="00557B"/>
      </a:dk1>
      <a:lt1>
        <a:sysClr val="window" lastClr="FFFFFF"/>
      </a:lt1>
      <a:dk2>
        <a:srgbClr val="008ECE"/>
      </a:dk2>
      <a:lt2>
        <a:srgbClr val="EEECE1"/>
      </a:lt2>
      <a:accent1>
        <a:srgbClr val="00557B"/>
      </a:accent1>
      <a:accent2>
        <a:srgbClr val="008ECE"/>
      </a:accent2>
      <a:accent3>
        <a:srgbClr val="E8A415"/>
      </a:accent3>
      <a:accent4>
        <a:srgbClr val="FFC43B"/>
      </a:accent4>
      <a:accent5>
        <a:srgbClr val="91C84C"/>
      </a:accent5>
      <a:accent6>
        <a:srgbClr val="971B2F"/>
      </a:accent6>
      <a:hlink>
        <a:srgbClr val="FFC43B"/>
      </a:hlink>
      <a:folHlink>
        <a:srgbClr val="E8A4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I" id="{94338572-859B-4898-91A4-3071CE779ECE}" vid="{A99489A3-1176-4BFC-8C2A-DF0CD35C0C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e80f964293144cfbeb080466eb01bfa xmlns="072a10ed-8fd6-44cd-bf2f-50a035f70f79">
      <Terms xmlns="http://schemas.microsoft.com/office/infopath/2007/PartnerControls"/>
    </ie80f964293144cfbeb080466eb01bfa>
    <TaxCatchAll xmlns="072a10ed-8fd6-44cd-bf2f-50a035f70f79"/>
    <Year xmlns="072a10ed-8fd6-44cd-bf2f-50a035f70f79" xsi:nil="true"/>
    <ge0523be42774ecc9847b5957f746071 xmlns="072a10ed-8fd6-44cd-bf2f-50a035f70f79">
      <Terms xmlns="http://schemas.microsoft.com/office/infopath/2007/PartnerControls"/>
    </ge0523be42774ecc9847b5957f746071>
    <SharedWithUsers xmlns="072a10ed-8fd6-44cd-bf2f-50a035f70f79">
      <UserInfo>
        <DisplayName>David A Vaudt</DisplayName>
        <AccountId>137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48704E5017304DBBC35CF285CA1CAD" ma:contentTypeVersion="12" ma:contentTypeDescription="Create a new document." ma:contentTypeScope="" ma:versionID="59a09cb2a25a680487532bcffb965701">
  <xsd:schema xmlns:xsd="http://www.w3.org/2001/XMLSchema" xmlns:xs="http://www.w3.org/2001/XMLSchema" xmlns:p="http://schemas.microsoft.com/office/2006/metadata/properties" xmlns:ns2="072a10ed-8fd6-44cd-bf2f-50a035f70f79" xmlns:ns3="f407756b-94b0-4141-b213-d8eb74fca2d7" targetNamespace="http://schemas.microsoft.com/office/2006/metadata/properties" ma:root="true" ma:fieldsID="782bd56371afe6acd7893bd04cdd442a" ns2:_="" ns3:_="">
    <xsd:import namespace="072a10ed-8fd6-44cd-bf2f-50a035f70f79"/>
    <xsd:import namespace="f407756b-94b0-4141-b213-d8eb74fca2d7"/>
    <xsd:element name="properties">
      <xsd:complexType>
        <xsd:sequence>
          <xsd:element name="documentManagement">
            <xsd:complexType>
              <xsd:all>
                <xsd:element ref="ns2:ge0523be42774ecc9847b5957f746071" minOccurs="0"/>
                <xsd:element ref="ns2:TaxCatchAll" minOccurs="0"/>
                <xsd:element ref="ns2:ie80f964293144cfbeb080466eb01bfa" minOccurs="0"/>
                <xsd:element ref="ns2:SharedWithUsers" minOccurs="0"/>
                <xsd:element ref="ns2:SharedWithDetails" minOccurs="0"/>
                <xsd:element ref="ns2:Year"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a10ed-8fd6-44cd-bf2f-50a035f70f79" elementFormDefault="qualified">
    <xsd:import namespace="http://schemas.microsoft.com/office/2006/documentManagement/types"/>
    <xsd:import namespace="http://schemas.microsoft.com/office/infopath/2007/PartnerControls"/>
    <xsd:element name="ge0523be42774ecc9847b5957f746071" ma:index="9" nillable="true" ma:taxonomy="true" ma:internalName="ge0523be42774ecc9847b5957f746071" ma:taxonomyFieldName="Project" ma:displayName="Project" ma:default="" ma:fieldId="{0e0523be-4277-4ecc-9847-b5957f746071}" ma:sspId="b92bc272-f3df-4af5-8394-f8e52d797594" ma:termSetId="35ee0076-c06c-4a43-8a77-896fe2cfb742"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3c820e91-9012-485b-b81c-f4d05ec33800}" ma:internalName="TaxCatchAll" ma:showField="CatchAllData" ma:web="072a10ed-8fd6-44cd-bf2f-50a035f70f79">
      <xsd:complexType>
        <xsd:complexContent>
          <xsd:extension base="dms:MultiChoiceLookup">
            <xsd:sequence>
              <xsd:element name="Value" type="dms:Lookup" maxOccurs="unbounded" minOccurs="0" nillable="true"/>
            </xsd:sequence>
          </xsd:extension>
        </xsd:complexContent>
      </xsd:complexType>
    </xsd:element>
    <xsd:element name="ie80f964293144cfbeb080466eb01bfa" ma:index="12" nillable="true" ma:taxonomy="true" ma:internalName="ie80f964293144cfbeb080466eb01bfa" ma:taxonomyFieldName="Pronouncement" ma:displayName="Pronouncement" ma:default="" ma:fieldId="{2e80f964-2931-44cf-beb0-80466eb01bfa}" ma:sspId="b92bc272-f3df-4af5-8394-f8e52d797594" ma:termSetId="0af511c9-9f50-431f-8599-481643b78e90" ma:anchorId="00000000-0000-0000-0000-000000000000" ma:open="false" ma:isKeyword="false">
      <xsd:complexType>
        <xsd:sequence>
          <xsd:element ref="pc:Terms" minOccurs="0" maxOccurs="1"/>
        </xsd:sequence>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Year" ma:index="15" nillable="true" ma:displayName="Year" ma:internalName="Yea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f407756b-94b0-4141-b213-d8eb74fca2d7"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5B00-A62E-451F-81AE-40A558B1B8D3}">
  <ds:schemaRefs>
    <ds:schemaRef ds:uri="http://schemas.microsoft.com/sharepoint/v3/contenttype/forms"/>
  </ds:schemaRefs>
</ds:datastoreItem>
</file>

<file path=customXml/itemProps2.xml><?xml version="1.0" encoding="utf-8"?>
<ds:datastoreItem xmlns:ds="http://schemas.openxmlformats.org/officeDocument/2006/customXml" ds:itemID="{B9422DF0-AE4B-45FB-8483-CFB36CF6F14D}">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f407756b-94b0-4141-b213-d8eb74fca2d7"/>
    <ds:schemaRef ds:uri="http://purl.org/dc/terms/"/>
    <ds:schemaRef ds:uri="072a10ed-8fd6-44cd-bf2f-50a035f70f79"/>
    <ds:schemaRef ds:uri="http://www.w3.org/XML/1998/namespace"/>
    <ds:schemaRef ds:uri="http://purl.org/dc/dcmitype/"/>
  </ds:schemaRefs>
</ds:datastoreItem>
</file>

<file path=customXml/itemProps3.xml><?xml version="1.0" encoding="utf-8"?>
<ds:datastoreItem xmlns:ds="http://schemas.openxmlformats.org/officeDocument/2006/customXml" ds:itemID="{9FCE3B94-D028-4D31-BC25-E1FDB4A90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2a10ed-8fd6-44cd-bf2f-50a035f70f79"/>
    <ds:schemaRef ds:uri="f407756b-94b0-4141-b213-d8eb74fca2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CRI</Template>
  <TotalTime>572</TotalTime>
  <Words>5026</Words>
  <Application>Microsoft Office PowerPoint</Application>
  <PresentationFormat>On-screen Show (4:3)</PresentationFormat>
  <Paragraphs>445</Paragraphs>
  <Slides>67</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MS Mincho</vt:lpstr>
      <vt:lpstr>ＭＳ Ｐゴシック</vt:lpstr>
      <vt:lpstr>Arial</vt:lpstr>
      <vt:lpstr>Calibri</vt:lpstr>
      <vt:lpstr>Times New Roman</vt:lpstr>
      <vt:lpstr>Wingdings</vt:lpstr>
      <vt:lpstr>CRI</vt:lpstr>
      <vt:lpstr>  Preparing for Upcoming GASB’s</vt:lpstr>
      <vt:lpstr>PowerPoint Presentation</vt:lpstr>
      <vt:lpstr>CRI: Statistics</vt:lpstr>
      <vt:lpstr>CRI: Government Industry Group</vt:lpstr>
      <vt:lpstr>Presentation Overview</vt:lpstr>
      <vt:lpstr>Pronouncements Currently Being Implemented</vt:lpstr>
      <vt:lpstr>Effective Dates—June 30</vt:lpstr>
      <vt:lpstr>Effective Dates—June 30 (continued)</vt:lpstr>
      <vt:lpstr>Other Postemployment Benefits</vt:lpstr>
      <vt:lpstr>Overview</vt:lpstr>
      <vt:lpstr>Plan and Asset Reporting</vt:lpstr>
      <vt:lpstr>Employer Scope and Applicability</vt:lpstr>
      <vt:lpstr>Liability to Employees for OPEB</vt:lpstr>
      <vt:lpstr>Measurement of the Total OPEB Liability—General Approach</vt:lpstr>
      <vt:lpstr>Measurement of the Total OPEB Liability: Projections of OPEB Payments</vt:lpstr>
      <vt:lpstr>Measurement of the Total OPEB Liability: Alternative Measurement Method</vt:lpstr>
      <vt:lpstr>Changes in Liability</vt:lpstr>
      <vt:lpstr>Cost-Sharing Employers</vt:lpstr>
      <vt:lpstr>Notes and RSI</vt:lpstr>
      <vt:lpstr>Implementation Guide No. 2017-3, Accounting and Financial Reporting for Postemployment Benefits Other Than Pensions (and Certain Issues Related to OPEB Plan Reporting)</vt:lpstr>
      <vt:lpstr>OPEB Implementation Guidance</vt:lpstr>
      <vt:lpstr>Implementation Guidance</vt:lpstr>
      <vt:lpstr>Illustrations</vt:lpstr>
      <vt:lpstr>Effective Dates</vt:lpstr>
      <vt:lpstr>What Should You Be Doing to Prepare</vt:lpstr>
      <vt:lpstr>Steps before year-end</vt:lpstr>
      <vt:lpstr>Steps before year-end</vt:lpstr>
      <vt:lpstr>Fiduciary Activities</vt:lpstr>
      <vt:lpstr>Fiduciary Activities</vt:lpstr>
      <vt:lpstr>When Should a Government Report Assets in a Fiduciary Fund?</vt:lpstr>
      <vt:lpstr>When Should a Government Report Assets in a Fiduciary Fund?</vt:lpstr>
      <vt:lpstr>Component Units That Are Postemployment Benefit Arrangements Are Fiduciary if…</vt:lpstr>
      <vt:lpstr>Other Component Units Are Fiduciary if…</vt:lpstr>
      <vt:lpstr>When Does a Government Have Administrative Involvement or Direct Financial Involvement?</vt:lpstr>
      <vt:lpstr>Postemployment Benefit Arrangements That Are Not Component Units Are Fiduciary if…</vt:lpstr>
      <vt:lpstr>When Is a Government Controlling Assets?</vt:lpstr>
      <vt:lpstr>All Other Activities Are Fiduciary if…</vt:lpstr>
      <vt:lpstr>All Other Activities (continued)</vt:lpstr>
      <vt:lpstr>Fiduciary Fund Types</vt:lpstr>
      <vt:lpstr>Stand-Alone Business-Type Activities</vt:lpstr>
      <vt:lpstr>What Should You be Doing to Prepare?</vt:lpstr>
      <vt:lpstr>What do we do to Prepare?</vt:lpstr>
      <vt:lpstr>Leases</vt:lpstr>
      <vt:lpstr>Leases</vt:lpstr>
      <vt:lpstr>Scope and Approach</vt:lpstr>
      <vt:lpstr>Scope Exclusions</vt:lpstr>
      <vt:lpstr>Short-Term Leases</vt:lpstr>
      <vt:lpstr>Initial Reporting</vt:lpstr>
      <vt:lpstr>Subsequent Reporting</vt:lpstr>
      <vt:lpstr>General Lessee Disclosures</vt:lpstr>
      <vt:lpstr>General Lessor Disclosures</vt:lpstr>
      <vt:lpstr>Other Topics Covered by Statement 87</vt:lpstr>
      <vt:lpstr>What you Should be Doing to Prepare?</vt:lpstr>
      <vt:lpstr>Other Topics Covered by Statement 87</vt:lpstr>
      <vt:lpstr>What Should You be Doing to Prepare?</vt:lpstr>
      <vt:lpstr>What do we do to Prepare?</vt:lpstr>
      <vt:lpstr>What do we do to Prepare?</vt:lpstr>
      <vt:lpstr>Current Proposals</vt:lpstr>
      <vt:lpstr>Current Proposals</vt:lpstr>
      <vt:lpstr>Current Technical Agenda Projects</vt:lpstr>
      <vt:lpstr>Current Technical Agenda Projects</vt:lpstr>
      <vt:lpstr>Pre-Agenda Research Activities</vt:lpstr>
      <vt:lpstr>Pre-Agenda Research Activities</vt:lpstr>
      <vt:lpstr>www.gasb.org</vt:lpstr>
      <vt:lpstr>Website Resources</vt:lpstr>
      <vt:lpstr>Plain-Language Materials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GASB Update</dc:title>
  <dc:creator>Ken Schermann</dc:creator>
  <cp:lastModifiedBy>Danny A. Martinez</cp:lastModifiedBy>
  <cp:revision>36</cp:revision>
  <dcterms:modified xsi:type="dcterms:W3CDTF">2018-04-03T03:53:29Z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0x0101003848704E5017304DBBC35CF285CA1CAD</vt:lpwstr>
  </property>
  <property fmtid="{D5CDD505-2E9C-101B-9397-08002B2CF9AE}" pid="3" name="Project">
    <vt:lpwstr/>
  </property>
  <property fmtid="{D5CDD505-2E9C-101B-9397-08002B2CF9AE}" pid="4" name="Pronouncement">
    <vt:lpwstr/>
  </property>
</Properties>
</file>