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1" r:id="rId1"/>
  </p:sldMasterIdLst>
  <p:notesMasterIdLst>
    <p:notesMasterId r:id="rId30"/>
  </p:notesMasterIdLst>
  <p:handoutMasterIdLst>
    <p:handoutMasterId r:id="rId31"/>
  </p:handoutMasterIdLst>
  <p:sldIdLst>
    <p:sldId id="273" r:id="rId2"/>
    <p:sldId id="285" r:id="rId3"/>
    <p:sldId id="296" r:id="rId4"/>
    <p:sldId id="286" r:id="rId5"/>
    <p:sldId id="287" r:id="rId6"/>
    <p:sldId id="288" r:id="rId7"/>
    <p:sldId id="289" r:id="rId8"/>
    <p:sldId id="299" r:id="rId9"/>
    <p:sldId id="300" r:id="rId10"/>
    <p:sldId id="301" r:id="rId11"/>
    <p:sldId id="403" r:id="rId12"/>
    <p:sldId id="339" r:id="rId13"/>
    <p:sldId id="340" r:id="rId14"/>
    <p:sldId id="377" r:id="rId15"/>
    <p:sldId id="398" r:id="rId16"/>
    <p:sldId id="402" r:id="rId17"/>
    <p:sldId id="412" r:id="rId18"/>
    <p:sldId id="404" r:id="rId19"/>
    <p:sldId id="413" r:id="rId20"/>
    <p:sldId id="405" r:id="rId21"/>
    <p:sldId id="409" r:id="rId22"/>
    <p:sldId id="410" r:id="rId23"/>
    <p:sldId id="411" r:id="rId24"/>
    <p:sldId id="406" r:id="rId25"/>
    <p:sldId id="407" r:id="rId26"/>
    <p:sldId id="408" r:id="rId27"/>
    <p:sldId id="399" r:id="rId28"/>
    <p:sldId id="280"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A5D6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78970" autoAdjust="0"/>
  </p:normalViewPr>
  <p:slideViewPr>
    <p:cSldViewPr snapToGrid="0">
      <p:cViewPr varScale="1">
        <p:scale>
          <a:sx n="71" d="100"/>
          <a:sy n="71" d="100"/>
        </p:scale>
        <p:origin x="1814" y="5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1308"/>
    </p:cViewPr>
  </p:sorterViewPr>
  <p:notesViewPr>
    <p:cSldViewPr snapToGrid="0">
      <p:cViewPr varScale="1">
        <p:scale>
          <a:sx n="73" d="100"/>
          <a:sy n="73" d="100"/>
        </p:scale>
        <p:origin x="2784"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E3A796-B5DE-4D95-87DF-A9FF576F8107}"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n-US"/>
        </a:p>
      </dgm:t>
    </dgm:pt>
    <dgm:pt modelId="{DE345A90-DEF4-479E-AFF0-12FCC2E2CE18}">
      <dgm:prSet custT="1"/>
      <dgm:spPr>
        <a:solidFill>
          <a:schemeClr val="tx2"/>
        </a:solidFill>
      </dgm:spPr>
      <dgm:t>
        <a:bodyPr/>
        <a:lstStyle/>
        <a:p>
          <a:pPr rtl="0"/>
          <a:r>
            <a:rPr lang="en-US" sz="3200" baseline="0" dirty="0" smtClean="0"/>
            <a:t>Teacher expense deduction</a:t>
          </a:r>
          <a:endParaRPr lang="en-US" sz="3200" baseline="0" dirty="0"/>
        </a:p>
      </dgm:t>
    </dgm:pt>
    <dgm:pt modelId="{32E23BA7-3E3F-469F-B177-0A142A834222}" type="parTrans" cxnId="{6B49B88C-423A-4945-8C28-662D09F70172}">
      <dgm:prSet/>
      <dgm:spPr/>
      <dgm:t>
        <a:bodyPr/>
        <a:lstStyle/>
        <a:p>
          <a:endParaRPr lang="en-US"/>
        </a:p>
      </dgm:t>
    </dgm:pt>
    <dgm:pt modelId="{D71A7558-D5FA-4F21-9BC8-221411E6A768}" type="sibTrans" cxnId="{6B49B88C-423A-4945-8C28-662D09F70172}">
      <dgm:prSet/>
      <dgm:spPr/>
      <dgm:t>
        <a:bodyPr/>
        <a:lstStyle/>
        <a:p>
          <a:endParaRPr lang="en-US"/>
        </a:p>
      </dgm:t>
    </dgm:pt>
    <dgm:pt modelId="{30EF5596-4A8C-4740-A225-519B63BC802A}">
      <dgm:prSet custT="1"/>
      <dgm:spPr>
        <a:solidFill>
          <a:schemeClr val="accent1">
            <a:lumMod val="60000"/>
            <a:lumOff val="40000"/>
            <a:alpha val="90000"/>
          </a:schemeClr>
        </a:solidFill>
      </dgm:spPr>
      <dgm:t>
        <a:bodyPr/>
        <a:lstStyle/>
        <a:p>
          <a:pPr rtl="0"/>
          <a:r>
            <a:rPr lang="en-US" sz="3200" baseline="0" dirty="0" smtClean="0"/>
            <a:t>Unchanged!</a:t>
          </a:r>
          <a:endParaRPr lang="en-US" sz="3200" baseline="0" dirty="0"/>
        </a:p>
      </dgm:t>
    </dgm:pt>
    <dgm:pt modelId="{1C9F921F-C06C-4D52-982A-58A6B7CCAA9C}" type="parTrans" cxnId="{4B456A0F-13AF-42DA-8353-5366BEFC245A}">
      <dgm:prSet/>
      <dgm:spPr/>
      <dgm:t>
        <a:bodyPr/>
        <a:lstStyle/>
        <a:p>
          <a:endParaRPr lang="en-US"/>
        </a:p>
      </dgm:t>
    </dgm:pt>
    <dgm:pt modelId="{7A7F4270-49D7-4838-AF71-3B160BBF79E1}" type="sibTrans" cxnId="{4B456A0F-13AF-42DA-8353-5366BEFC245A}">
      <dgm:prSet/>
      <dgm:spPr/>
      <dgm:t>
        <a:bodyPr/>
        <a:lstStyle/>
        <a:p>
          <a:endParaRPr lang="en-US"/>
        </a:p>
      </dgm:t>
    </dgm:pt>
    <dgm:pt modelId="{36E93742-005C-42C6-923A-48748FA28D7F}" type="pres">
      <dgm:prSet presAssocID="{F8E3A796-B5DE-4D95-87DF-A9FF576F8107}" presName="diagram" presStyleCnt="0">
        <dgm:presLayoutVars>
          <dgm:chPref val="1"/>
          <dgm:dir/>
          <dgm:animOne val="branch"/>
          <dgm:animLvl val="lvl"/>
          <dgm:resizeHandles/>
        </dgm:presLayoutVars>
      </dgm:prSet>
      <dgm:spPr/>
      <dgm:t>
        <a:bodyPr/>
        <a:lstStyle/>
        <a:p>
          <a:endParaRPr lang="en-US"/>
        </a:p>
      </dgm:t>
    </dgm:pt>
    <dgm:pt modelId="{E2DEC793-DEF9-41BA-8310-F36513E418CD}" type="pres">
      <dgm:prSet presAssocID="{DE345A90-DEF4-479E-AFF0-12FCC2E2CE18}" presName="root" presStyleCnt="0"/>
      <dgm:spPr/>
    </dgm:pt>
    <dgm:pt modelId="{FC4B08A4-AE18-420F-931D-C64DAF940D33}" type="pres">
      <dgm:prSet presAssocID="{DE345A90-DEF4-479E-AFF0-12FCC2E2CE18}" presName="rootComposite" presStyleCnt="0"/>
      <dgm:spPr/>
    </dgm:pt>
    <dgm:pt modelId="{9BE45C10-7FA1-4A18-99AF-E1C6649810F9}" type="pres">
      <dgm:prSet presAssocID="{DE345A90-DEF4-479E-AFF0-12FCC2E2CE18}" presName="rootText" presStyleLbl="node1" presStyleIdx="0" presStyleCnt="1"/>
      <dgm:spPr/>
      <dgm:t>
        <a:bodyPr/>
        <a:lstStyle/>
        <a:p>
          <a:endParaRPr lang="en-US"/>
        </a:p>
      </dgm:t>
    </dgm:pt>
    <dgm:pt modelId="{B4143351-65F9-4694-8111-B8742CDC52FA}" type="pres">
      <dgm:prSet presAssocID="{DE345A90-DEF4-479E-AFF0-12FCC2E2CE18}" presName="rootConnector" presStyleLbl="node1" presStyleIdx="0" presStyleCnt="1"/>
      <dgm:spPr/>
      <dgm:t>
        <a:bodyPr/>
        <a:lstStyle/>
        <a:p>
          <a:endParaRPr lang="en-US"/>
        </a:p>
      </dgm:t>
    </dgm:pt>
    <dgm:pt modelId="{4B968D95-BDFD-41EE-AD8E-E6F053AA3011}" type="pres">
      <dgm:prSet presAssocID="{DE345A90-DEF4-479E-AFF0-12FCC2E2CE18}" presName="childShape" presStyleCnt="0"/>
      <dgm:spPr/>
    </dgm:pt>
    <dgm:pt modelId="{2676AB17-817A-452A-9D8C-66BD1C5765DC}" type="pres">
      <dgm:prSet presAssocID="{1C9F921F-C06C-4D52-982A-58A6B7CCAA9C}" presName="Name13" presStyleLbl="parChTrans1D2" presStyleIdx="0" presStyleCnt="1"/>
      <dgm:spPr/>
      <dgm:t>
        <a:bodyPr/>
        <a:lstStyle/>
        <a:p>
          <a:endParaRPr lang="en-US"/>
        </a:p>
      </dgm:t>
    </dgm:pt>
    <dgm:pt modelId="{D2E2B5CB-229B-4D3D-B7FA-E8B626302083}" type="pres">
      <dgm:prSet presAssocID="{30EF5596-4A8C-4740-A225-519B63BC802A}" presName="childText" presStyleLbl="bgAcc1" presStyleIdx="0" presStyleCnt="1" custScaleX="106651">
        <dgm:presLayoutVars>
          <dgm:bulletEnabled val="1"/>
        </dgm:presLayoutVars>
      </dgm:prSet>
      <dgm:spPr/>
      <dgm:t>
        <a:bodyPr/>
        <a:lstStyle/>
        <a:p>
          <a:endParaRPr lang="en-US"/>
        </a:p>
      </dgm:t>
    </dgm:pt>
  </dgm:ptLst>
  <dgm:cxnLst>
    <dgm:cxn modelId="{43C1629C-990C-46A6-BDBC-2F9B88245FBA}" type="presOf" srcId="{1C9F921F-C06C-4D52-982A-58A6B7CCAA9C}" destId="{2676AB17-817A-452A-9D8C-66BD1C5765DC}" srcOrd="0" destOrd="0" presId="urn:microsoft.com/office/officeart/2005/8/layout/hierarchy3"/>
    <dgm:cxn modelId="{C63895D0-D8FF-4878-BEB4-320CCD9ECE8C}" type="presOf" srcId="{F8E3A796-B5DE-4D95-87DF-A9FF576F8107}" destId="{36E93742-005C-42C6-923A-48748FA28D7F}" srcOrd="0" destOrd="0" presId="urn:microsoft.com/office/officeart/2005/8/layout/hierarchy3"/>
    <dgm:cxn modelId="{97794A6C-C2FD-49DD-9748-FE3FA79731E3}" type="presOf" srcId="{DE345A90-DEF4-479E-AFF0-12FCC2E2CE18}" destId="{9BE45C10-7FA1-4A18-99AF-E1C6649810F9}" srcOrd="0" destOrd="0" presId="urn:microsoft.com/office/officeart/2005/8/layout/hierarchy3"/>
    <dgm:cxn modelId="{4B456A0F-13AF-42DA-8353-5366BEFC245A}" srcId="{DE345A90-DEF4-479E-AFF0-12FCC2E2CE18}" destId="{30EF5596-4A8C-4740-A225-519B63BC802A}" srcOrd="0" destOrd="0" parTransId="{1C9F921F-C06C-4D52-982A-58A6B7CCAA9C}" sibTransId="{7A7F4270-49D7-4838-AF71-3B160BBF79E1}"/>
    <dgm:cxn modelId="{3E4CA572-8FDA-446A-9090-EC3A240ECCFA}" type="presOf" srcId="{30EF5596-4A8C-4740-A225-519B63BC802A}" destId="{D2E2B5CB-229B-4D3D-B7FA-E8B626302083}" srcOrd="0" destOrd="0" presId="urn:microsoft.com/office/officeart/2005/8/layout/hierarchy3"/>
    <dgm:cxn modelId="{6B49B88C-423A-4945-8C28-662D09F70172}" srcId="{F8E3A796-B5DE-4D95-87DF-A9FF576F8107}" destId="{DE345A90-DEF4-479E-AFF0-12FCC2E2CE18}" srcOrd="0" destOrd="0" parTransId="{32E23BA7-3E3F-469F-B177-0A142A834222}" sibTransId="{D71A7558-D5FA-4F21-9BC8-221411E6A768}"/>
    <dgm:cxn modelId="{2360A857-1CA0-49D1-AEF5-29422465E19C}" type="presOf" srcId="{DE345A90-DEF4-479E-AFF0-12FCC2E2CE18}" destId="{B4143351-65F9-4694-8111-B8742CDC52FA}" srcOrd="1" destOrd="0" presId="urn:microsoft.com/office/officeart/2005/8/layout/hierarchy3"/>
    <dgm:cxn modelId="{68A1C147-4C8E-415E-BAEF-E711F445A3A7}" type="presParOf" srcId="{36E93742-005C-42C6-923A-48748FA28D7F}" destId="{E2DEC793-DEF9-41BA-8310-F36513E418CD}" srcOrd="0" destOrd="0" presId="urn:microsoft.com/office/officeart/2005/8/layout/hierarchy3"/>
    <dgm:cxn modelId="{A29BC9E3-8464-4799-AA37-77EE0EB1B120}" type="presParOf" srcId="{E2DEC793-DEF9-41BA-8310-F36513E418CD}" destId="{FC4B08A4-AE18-420F-931D-C64DAF940D33}" srcOrd="0" destOrd="0" presId="urn:microsoft.com/office/officeart/2005/8/layout/hierarchy3"/>
    <dgm:cxn modelId="{A79F9384-FB4F-42E4-95EC-B3FE734A9D99}" type="presParOf" srcId="{FC4B08A4-AE18-420F-931D-C64DAF940D33}" destId="{9BE45C10-7FA1-4A18-99AF-E1C6649810F9}" srcOrd="0" destOrd="0" presId="urn:microsoft.com/office/officeart/2005/8/layout/hierarchy3"/>
    <dgm:cxn modelId="{5F4CB08A-A51F-425D-9E46-808AE95F915B}" type="presParOf" srcId="{FC4B08A4-AE18-420F-931D-C64DAF940D33}" destId="{B4143351-65F9-4694-8111-B8742CDC52FA}" srcOrd="1" destOrd="0" presId="urn:microsoft.com/office/officeart/2005/8/layout/hierarchy3"/>
    <dgm:cxn modelId="{7307B33F-9037-4FB6-BA9D-C5155CF2DDBC}" type="presParOf" srcId="{E2DEC793-DEF9-41BA-8310-F36513E418CD}" destId="{4B968D95-BDFD-41EE-AD8E-E6F053AA3011}" srcOrd="1" destOrd="0" presId="urn:microsoft.com/office/officeart/2005/8/layout/hierarchy3"/>
    <dgm:cxn modelId="{9EB75E64-79FF-46E8-B99F-85A38B074AA9}" type="presParOf" srcId="{4B968D95-BDFD-41EE-AD8E-E6F053AA3011}" destId="{2676AB17-817A-452A-9D8C-66BD1C5765DC}" srcOrd="0" destOrd="0" presId="urn:microsoft.com/office/officeart/2005/8/layout/hierarchy3"/>
    <dgm:cxn modelId="{BC839FC4-441B-410B-B8BC-579D2A1E15F6}" type="presParOf" srcId="{4B968D95-BDFD-41EE-AD8E-E6F053AA3011}" destId="{D2E2B5CB-229B-4D3D-B7FA-E8B626302083}" srcOrd="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E45C10-7FA1-4A18-99AF-E1C6649810F9}">
      <dsp:nvSpPr>
        <dsp:cNvPr id="0" name=""/>
        <dsp:cNvSpPr/>
      </dsp:nvSpPr>
      <dsp:spPr>
        <a:xfrm>
          <a:off x="1904260" y="636"/>
          <a:ext cx="4631828" cy="2315914"/>
        </a:xfrm>
        <a:prstGeom prst="roundRect">
          <a:avLst>
            <a:gd name="adj" fmla="val 10000"/>
          </a:avLst>
        </a:prstGeom>
        <a:solidFill>
          <a:schemeClr val="tx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lvl="0" algn="ctr" defTabSz="1422400" rtl="0">
            <a:lnSpc>
              <a:spcPct val="90000"/>
            </a:lnSpc>
            <a:spcBef>
              <a:spcPct val="0"/>
            </a:spcBef>
            <a:spcAft>
              <a:spcPct val="35000"/>
            </a:spcAft>
          </a:pPr>
          <a:r>
            <a:rPr lang="en-US" sz="3200" kern="1200" baseline="0" dirty="0" smtClean="0"/>
            <a:t>Teacher expense deduction</a:t>
          </a:r>
          <a:endParaRPr lang="en-US" sz="3200" kern="1200" baseline="0" dirty="0"/>
        </a:p>
      </dsp:txBody>
      <dsp:txXfrm>
        <a:off x="1972091" y="68467"/>
        <a:ext cx="4496166" cy="2180252"/>
      </dsp:txXfrm>
    </dsp:sp>
    <dsp:sp modelId="{2676AB17-817A-452A-9D8C-66BD1C5765DC}">
      <dsp:nvSpPr>
        <dsp:cNvPr id="0" name=""/>
        <dsp:cNvSpPr/>
      </dsp:nvSpPr>
      <dsp:spPr>
        <a:xfrm>
          <a:off x="2367443" y="2316550"/>
          <a:ext cx="463182" cy="1736935"/>
        </a:xfrm>
        <a:custGeom>
          <a:avLst/>
          <a:gdLst/>
          <a:ahLst/>
          <a:cxnLst/>
          <a:rect l="0" t="0" r="0" b="0"/>
          <a:pathLst>
            <a:path>
              <a:moveTo>
                <a:pt x="0" y="0"/>
              </a:moveTo>
              <a:lnTo>
                <a:pt x="0" y="1736935"/>
              </a:lnTo>
              <a:lnTo>
                <a:pt x="463182" y="173693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2E2B5CB-229B-4D3D-B7FA-E8B626302083}">
      <dsp:nvSpPr>
        <dsp:cNvPr id="0" name=""/>
        <dsp:cNvSpPr/>
      </dsp:nvSpPr>
      <dsp:spPr>
        <a:xfrm>
          <a:off x="2830626" y="2895529"/>
          <a:ext cx="3951913" cy="2315914"/>
        </a:xfrm>
        <a:prstGeom prst="roundRect">
          <a:avLst>
            <a:gd name="adj" fmla="val 10000"/>
          </a:avLst>
        </a:prstGeom>
        <a:solidFill>
          <a:schemeClr val="accent1">
            <a:lumMod val="60000"/>
            <a:lumOff val="40000"/>
            <a:alpha val="9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0960" tIns="40640" rIns="60960" bIns="40640" numCol="1" spcCol="1270" anchor="ctr" anchorCtr="0">
          <a:noAutofit/>
        </a:bodyPr>
        <a:lstStyle/>
        <a:p>
          <a:pPr lvl="0" algn="ctr" defTabSz="1422400" rtl="0">
            <a:lnSpc>
              <a:spcPct val="90000"/>
            </a:lnSpc>
            <a:spcBef>
              <a:spcPct val="0"/>
            </a:spcBef>
            <a:spcAft>
              <a:spcPct val="35000"/>
            </a:spcAft>
          </a:pPr>
          <a:r>
            <a:rPr lang="en-US" sz="3200" kern="1200" baseline="0" dirty="0" smtClean="0"/>
            <a:t>Unchanged!</a:t>
          </a:r>
          <a:endParaRPr lang="en-US" sz="3200" kern="1200" baseline="0" dirty="0"/>
        </a:p>
      </dsp:txBody>
      <dsp:txXfrm>
        <a:off x="2898457" y="2963360"/>
        <a:ext cx="3816251" cy="218025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91440" y="91440"/>
            <a:ext cx="2971800" cy="228600"/>
          </a:xfrm>
          <a:prstGeom prst="rect">
            <a:avLst/>
          </a:prstGeom>
        </p:spPr>
        <p:txBody>
          <a:bodyPr vert="horz" lIns="91440" tIns="45720" rIns="91440" bIns="45720" rtlCol="0"/>
          <a:lstStyle>
            <a:lvl1pPr algn="l">
              <a:defRPr sz="1200"/>
            </a:lvl1pPr>
          </a:lstStyle>
          <a:p>
            <a:endParaRPr lang="en-US" sz="900" dirty="0">
              <a:solidFill>
                <a:schemeClr val="accent1"/>
              </a:solidFill>
            </a:endParaRPr>
          </a:p>
        </p:txBody>
      </p:sp>
      <p:sp>
        <p:nvSpPr>
          <p:cNvPr id="3" name="Date Placeholder 2"/>
          <p:cNvSpPr>
            <a:spLocks noGrp="1"/>
          </p:cNvSpPr>
          <p:nvPr>
            <p:ph type="dt" sz="quarter" idx="1"/>
          </p:nvPr>
        </p:nvSpPr>
        <p:spPr>
          <a:xfrm>
            <a:off x="3840480" y="91440"/>
            <a:ext cx="2971800" cy="228600"/>
          </a:xfrm>
          <a:prstGeom prst="rect">
            <a:avLst/>
          </a:prstGeom>
        </p:spPr>
        <p:txBody>
          <a:bodyPr vert="horz" lIns="91440" tIns="45720" rIns="91440" bIns="45720" rtlCol="0"/>
          <a:lstStyle>
            <a:lvl1pPr algn="r">
              <a:defRPr sz="1200"/>
            </a:lvl1pPr>
          </a:lstStyle>
          <a:p>
            <a:fld id="{5109D85C-6806-4601-8914-E6B5119FB4C2}" type="datetimeFigureOut">
              <a:rPr lang="en-US" sz="900" smtClean="0">
                <a:solidFill>
                  <a:schemeClr val="accent1"/>
                </a:solidFill>
              </a:rPr>
              <a:t>3/29/2018</a:t>
            </a:fld>
            <a:endParaRPr lang="en-US" sz="900" dirty="0">
              <a:solidFill>
                <a:schemeClr val="accent1"/>
              </a:solidFill>
            </a:endParaRPr>
          </a:p>
        </p:txBody>
      </p:sp>
      <p:sp>
        <p:nvSpPr>
          <p:cNvPr id="4" name="Footer Placeholder 3"/>
          <p:cNvSpPr>
            <a:spLocks noGrp="1"/>
          </p:cNvSpPr>
          <p:nvPr>
            <p:ph type="ftr" sz="quarter" idx="2"/>
          </p:nvPr>
        </p:nvSpPr>
        <p:spPr>
          <a:xfrm>
            <a:off x="91440" y="8869680"/>
            <a:ext cx="2971800" cy="228600"/>
          </a:xfrm>
          <a:prstGeom prst="rect">
            <a:avLst/>
          </a:prstGeom>
        </p:spPr>
        <p:txBody>
          <a:bodyPr vert="horz" lIns="91440" tIns="45720" rIns="91440" bIns="45720" rtlCol="0" anchor="b"/>
          <a:lstStyle>
            <a:lvl1pPr algn="l">
              <a:defRPr sz="1200"/>
            </a:lvl1pPr>
          </a:lstStyle>
          <a:p>
            <a:endParaRPr lang="en-US" sz="900">
              <a:solidFill>
                <a:schemeClr val="accent1"/>
              </a:solidFill>
            </a:endParaRPr>
          </a:p>
        </p:txBody>
      </p:sp>
      <p:sp>
        <p:nvSpPr>
          <p:cNvPr id="5" name="Slide Number Placeholder 4"/>
          <p:cNvSpPr>
            <a:spLocks noGrp="1"/>
          </p:cNvSpPr>
          <p:nvPr>
            <p:ph type="sldNum" sz="quarter" idx="3"/>
          </p:nvPr>
        </p:nvSpPr>
        <p:spPr>
          <a:xfrm>
            <a:off x="3840480" y="8869680"/>
            <a:ext cx="2971800" cy="228600"/>
          </a:xfrm>
          <a:prstGeom prst="rect">
            <a:avLst/>
          </a:prstGeom>
        </p:spPr>
        <p:txBody>
          <a:bodyPr vert="horz" lIns="91440" tIns="45720" rIns="91440" bIns="45720" rtlCol="0" anchor="b"/>
          <a:lstStyle>
            <a:lvl1pPr algn="r">
              <a:defRPr sz="1200"/>
            </a:lvl1pPr>
          </a:lstStyle>
          <a:p>
            <a:fld id="{065FDB04-5B51-478A-A894-EE4CBA93FE69}" type="slidenum">
              <a:rPr lang="en-US" sz="900" smtClean="0">
                <a:solidFill>
                  <a:schemeClr val="accent1"/>
                </a:solidFill>
              </a:rPr>
              <a:t>‹#›</a:t>
            </a:fld>
            <a:endParaRPr lang="en-US" sz="900">
              <a:solidFill>
                <a:schemeClr val="accent1"/>
              </a:solidFill>
            </a:endParaRPr>
          </a:p>
        </p:txBody>
      </p:sp>
    </p:spTree>
    <p:extLst>
      <p:ext uri="{BB962C8B-B14F-4D97-AF65-F5344CB8AC3E}">
        <p14:creationId xmlns:p14="http://schemas.microsoft.com/office/powerpoint/2010/main" val="29483306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2"/>
          <p:cNvSpPr>
            <a:spLocks noGrp="1"/>
          </p:cNvSpPr>
          <p:nvPr>
            <p:ph type="dt" sz="quarter" idx="1"/>
          </p:nvPr>
        </p:nvSpPr>
        <p:spPr>
          <a:xfrm>
            <a:off x="3840480" y="91440"/>
            <a:ext cx="2971800" cy="228600"/>
          </a:xfrm>
          <a:prstGeom prst="rect">
            <a:avLst/>
          </a:prstGeom>
        </p:spPr>
        <p:txBody>
          <a:bodyPr vert="horz" lIns="91440" tIns="45720" rIns="91440" bIns="45720" rtlCol="0"/>
          <a:lstStyle>
            <a:lvl1pPr algn="r">
              <a:defRPr sz="900">
                <a:solidFill>
                  <a:schemeClr val="accent1"/>
                </a:solidFill>
                <a:latin typeface="+mn-lt"/>
              </a:defRPr>
            </a:lvl1pPr>
          </a:lstStyle>
          <a:p>
            <a:fld id="{5109D85C-6806-4601-8914-E6B5119FB4C2}" type="datetimeFigureOut">
              <a:rPr lang="en-US" smtClean="0"/>
              <a:pPr/>
              <a:t>3/29/2018</a:t>
            </a:fld>
            <a:endParaRPr lang="en-US" dirty="0"/>
          </a:p>
        </p:txBody>
      </p:sp>
      <p:sp>
        <p:nvSpPr>
          <p:cNvPr id="9" name="Footer Placeholder 3"/>
          <p:cNvSpPr>
            <a:spLocks noGrp="1"/>
          </p:cNvSpPr>
          <p:nvPr>
            <p:ph type="ftr" sz="quarter" idx="4"/>
          </p:nvPr>
        </p:nvSpPr>
        <p:spPr>
          <a:xfrm>
            <a:off x="91440" y="8869680"/>
            <a:ext cx="2971800" cy="228600"/>
          </a:xfrm>
          <a:prstGeom prst="rect">
            <a:avLst/>
          </a:prstGeom>
        </p:spPr>
        <p:txBody>
          <a:bodyPr vert="horz" lIns="91440" tIns="45720" rIns="91440" bIns="45720" rtlCol="0" anchor="b"/>
          <a:lstStyle>
            <a:lvl1pPr algn="l">
              <a:defRPr sz="900">
                <a:solidFill>
                  <a:schemeClr val="accent1"/>
                </a:solidFill>
                <a:latin typeface="+mn-lt"/>
              </a:defRPr>
            </a:lvl1pPr>
          </a:lstStyle>
          <a:p>
            <a:endParaRPr lang="en-US"/>
          </a:p>
        </p:txBody>
      </p:sp>
      <p:sp>
        <p:nvSpPr>
          <p:cNvPr id="10" name="Slide Number Placeholder 4"/>
          <p:cNvSpPr>
            <a:spLocks noGrp="1"/>
          </p:cNvSpPr>
          <p:nvPr>
            <p:ph type="sldNum" sz="quarter" idx="5"/>
          </p:nvPr>
        </p:nvSpPr>
        <p:spPr>
          <a:xfrm>
            <a:off x="3840480" y="8869680"/>
            <a:ext cx="2971800" cy="228600"/>
          </a:xfrm>
          <a:prstGeom prst="rect">
            <a:avLst/>
          </a:prstGeom>
        </p:spPr>
        <p:txBody>
          <a:bodyPr vert="horz" lIns="91440" tIns="45720" rIns="91440" bIns="45720" rtlCol="0" anchor="b"/>
          <a:lstStyle>
            <a:lvl1pPr algn="r">
              <a:defRPr sz="900">
                <a:solidFill>
                  <a:schemeClr val="accent1"/>
                </a:solidFill>
                <a:latin typeface="+mn-lt"/>
              </a:defRPr>
            </a:lvl1pPr>
          </a:lstStyle>
          <a:p>
            <a:fld id="{065FDB04-5B51-478A-A894-EE4CBA93FE69}" type="slidenum">
              <a:rPr lang="en-US" smtClean="0"/>
              <a:pPr/>
              <a:t>‹#›</a:t>
            </a:fld>
            <a:endParaRPr lang="en-US"/>
          </a:p>
        </p:txBody>
      </p:sp>
      <p:sp>
        <p:nvSpPr>
          <p:cNvPr id="11" name="Header Placeholder 1"/>
          <p:cNvSpPr>
            <a:spLocks noGrp="1"/>
          </p:cNvSpPr>
          <p:nvPr>
            <p:ph type="hdr" sz="quarter"/>
          </p:nvPr>
        </p:nvSpPr>
        <p:spPr>
          <a:xfrm>
            <a:off x="91440" y="91440"/>
            <a:ext cx="2971800" cy="228600"/>
          </a:xfrm>
          <a:prstGeom prst="rect">
            <a:avLst/>
          </a:prstGeom>
        </p:spPr>
        <p:txBody>
          <a:bodyPr vert="horz" lIns="91440" tIns="45720" rIns="91440" bIns="45720" rtlCol="0"/>
          <a:lstStyle>
            <a:lvl1pPr algn="l">
              <a:defRPr sz="900">
                <a:solidFill>
                  <a:schemeClr val="accent1"/>
                </a:solidFill>
                <a:latin typeface="+mn-lt"/>
              </a:defRPr>
            </a:lvl1pPr>
          </a:lstStyle>
          <a:p>
            <a:endParaRPr lang="en-US" dirty="0"/>
          </a:p>
        </p:txBody>
      </p:sp>
    </p:spTree>
    <p:extLst>
      <p:ext uri="{BB962C8B-B14F-4D97-AF65-F5344CB8AC3E}">
        <p14:creationId xmlns:p14="http://schemas.microsoft.com/office/powerpoint/2010/main" val="34668511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000" dirty="0"/>
          </a:p>
        </p:txBody>
      </p:sp>
      <p:sp>
        <p:nvSpPr>
          <p:cNvPr id="4" name="Slide Number Placeholder 3"/>
          <p:cNvSpPr>
            <a:spLocks noGrp="1"/>
          </p:cNvSpPr>
          <p:nvPr>
            <p:ph type="sldNum" sz="quarter" idx="10"/>
          </p:nvPr>
        </p:nvSpPr>
        <p:spPr/>
        <p:txBody>
          <a:bodyPr/>
          <a:lstStyle/>
          <a:p>
            <a:fld id="{065FDB04-5B51-478A-A894-EE4CBA93FE69}" type="slidenum">
              <a:rPr lang="en-US" smtClean="0"/>
              <a:pPr/>
              <a:t>1</a:t>
            </a:fld>
            <a:endParaRPr lang="en-US"/>
          </a:p>
        </p:txBody>
      </p:sp>
    </p:spTree>
    <p:extLst>
      <p:ext uri="{BB962C8B-B14F-4D97-AF65-F5344CB8AC3E}">
        <p14:creationId xmlns:p14="http://schemas.microsoft.com/office/powerpoint/2010/main" val="754892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5FDB04-5B51-478A-A894-EE4CBA93FE69}" type="slidenum">
              <a:rPr lang="en-US" sz="1000"/>
              <a:t>14</a:t>
            </a:fld>
            <a:endParaRPr lang="en-US" sz="1000" dirty="0"/>
          </a:p>
        </p:txBody>
      </p:sp>
    </p:spTree>
    <p:extLst>
      <p:ext uri="{BB962C8B-B14F-4D97-AF65-F5344CB8AC3E}">
        <p14:creationId xmlns:p14="http://schemas.microsoft.com/office/powerpoint/2010/main" val="10614348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5FDB04-5B51-478A-A894-EE4CBA93FE69}" type="slidenum">
              <a:rPr lang="en-US" sz="1000"/>
              <a:t>15</a:t>
            </a:fld>
            <a:endParaRPr lang="en-US" sz="1000" dirty="0"/>
          </a:p>
        </p:txBody>
      </p:sp>
    </p:spTree>
    <p:extLst>
      <p:ext uri="{BB962C8B-B14F-4D97-AF65-F5344CB8AC3E}">
        <p14:creationId xmlns:p14="http://schemas.microsoft.com/office/powerpoint/2010/main" val="20971314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Original</a:t>
            </a:r>
            <a:r>
              <a:rPr lang="en-US" baseline="0" dirty="0" smtClean="0"/>
              <a:t> </a:t>
            </a:r>
            <a:r>
              <a:rPr lang="en-US" baseline="0" dirty="0" smtClean="0"/>
              <a:t>provision would have applied to all private activity bonds, not just advance </a:t>
            </a:r>
            <a:r>
              <a:rPr lang="en-US" baseline="0" dirty="0" err="1" smtClean="0"/>
              <a:t>refundings</a:t>
            </a:r>
            <a:r>
              <a:rPr lang="en-US" baseline="0" dirty="0" smtClean="0"/>
              <a:t>.  It only applies to advance.</a:t>
            </a:r>
          </a:p>
          <a:p>
            <a:endParaRPr lang="en-US" baseline="0" dirty="0" smtClean="0"/>
          </a:p>
          <a:p>
            <a:r>
              <a:rPr lang="en-US" dirty="0" smtClean="0"/>
              <a:t>Only one time allowed for tax exempt for </a:t>
            </a:r>
            <a:r>
              <a:rPr lang="en-US" dirty="0" err="1" smtClean="0"/>
              <a:t>refundings</a:t>
            </a:r>
            <a:r>
              <a:rPr lang="en-US" dirty="0" smtClean="0"/>
              <a:t> - old</a:t>
            </a:r>
            <a:endParaRPr lang="en-US" dirty="0"/>
          </a:p>
        </p:txBody>
      </p:sp>
      <p:sp>
        <p:nvSpPr>
          <p:cNvPr id="4" name="Slide Number Placeholder 3"/>
          <p:cNvSpPr>
            <a:spLocks noGrp="1"/>
          </p:cNvSpPr>
          <p:nvPr>
            <p:ph type="sldNum" sz="quarter" idx="10"/>
          </p:nvPr>
        </p:nvSpPr>
        <p:spPr/>
        <p:txBody>
          <a:bodyPr/>
          <a:lstStyle/>
          <a:p>
            <a:fld id="{065FDB04-5B51-478A-A894-EE4CBA93FE69}" type="slidenum">
              <a:rPr lang="en-US" sz="1000" smtClean="0">
                <a:solidFill>
                  <a:srgbClr val="000000"/>
                </a:solidFill>
                <a:latin typeface="Arial"/>
              </a:rPr>
              <a:pPr/>
              <a:t>16</a:t>
            </a:fld>
            <a:endParaRPr lang="en-US" sz="1000" dirty="0">
              <a:solidFill>
                <a:srgbClr val="000000"/>
              </a:solidFill>
              <a:latin typeface="Arial"/>
            </a:endParaRPr>
          </a:p>
        </p:txBody>
      </p:sp>
    </p:spTree>
    <p:extLst>
      <p:ext uri="{BB962C8B-B14F-4D97-AF65-F5344CB8AC3E}">
        <p14:creationId xmlns:p14="http://schemas.microsoft.com/office/powerpoint/2010/main" val="15500477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Original</a:t>
            </a:r>
            <a:r>
              <a:rPr lang="en-US" baseline="0" dirty="0" smtClean="0"/>
              <a:t> provision would have applied to all private activity bonds, not just advance </a:t>
            </a:r>
            <a:r>
              <a:rPr lang="en-US" baseline="0" dirty="0" err="1" smtClean="0"/>
              <a:t>refundings</a:t>
            </a:r>
            <a:endParaRPr lang="en-US" baseline="0" dirty="0" smtClean="0"/>
          </a:p>
          <a:p>
            <a:r>
              <a:rPr lang="en-US" dirty="0" smtClean="0"/>
              <a:t>http://www.governing.com/week-in-finance/gov-finance-roundup-tax-reform-states-weighing-big-changes.html</a:t>
            </a:r>
          </a:p>
          <a:p>
            <a:endParaRPr lang="en-US" dirty="0" smtClean="0"/>
          </a:p>
          <a:p>
            <a:r>
              <a:rPr lang="en-US" sz="1200" kern="1200" dirty="0" smtClean="0">
                <a:solidFill>
                  <a:schemeClr val="tx1"/>
                </a:solidFill>
                <a:effectLst/>
                <a:latin typeface="+mn-lt"/>
                <a:ea typeface="+mn-ea"/>
                <a:cs typeface="+mn-cs"/>
              </a:rPr>
              <a:t>This undo’s the refunding</a:t>
            </a:r>
            <a:r>
              <a:rPr lang="en-US" sz="1200" kern="1200" baseline="0" dirty="0" smtClean="0">
                <a:solidFill>
                  <a:schemeClr val="tx1"/>
                </a:solidFill>
                <a:effectLst/>
                <a:latin typeface="+mn-lt"/>
                <a:ea typeface="+mn-ea"/>
                <a:cs typeface="+mn-cs"/>
              </a:rPr>
              <a:t> provision - </a:t>
            </a:r>
            <a:r>
              <a:rPr lang="en-US" sz="1200" kern="1200" dirty="0" smtClean="0">
                <a:solidFill>
                  <a:schemeClr val="tx1"/>
                </a:solidFill>
                <a:effectLst/>
                <a:latin typeface="+mn-lt"/>
                <a:ea typeface="+mn-ea"/>
                <a:cs typeface="+mn-cs"/>
              </a:rPr>
              <a:t>Bill number H.R.5003, Introduced by Rep Hultgren (R-IL) and co-sponsored</a:t>
            </a:r>
          </a:p>
          <a:p>
            <a:r>
              <a:rPr lang="en-US" sz="1200" kern="1200" dirty="0" smtClean="0">
                <a:solidFill>
                  <a:schemeClr val="tx1"/>
                </a:solidFill>
                <a:effectLst/>
                <a:latin typeface="+mn-lt"/>
                <a:ea typeface="+mn-ea"/>
                <a:cs typeface="+mn-cs"/>
              </a:rPr>
              <a:t>                        by a bipartisan group of 2 Republicans and 3 Democrats. Latest action it</a:t>
            </a:r>
          </a:p>
          <a:p>
            <a:r>
              <a:rPr lang="en-US" sz="1200" kern="1200" dirty="0" smtClean="0">
                <a:solidFill>
                  <a:schemeClr val="tx1"/>
                </a:solidFill>
                <a:effectLst/>
                <a:latin typeface="+mn-lt"/>
                <a:ea typeface="+mn-ea"/>
                <a:cs typeface="+mn-cs"/>
              </a:rPr>
              <a:t>                        was referred to the House Ways and Means Committee on 2/13/2018.</a:t>
            </a:r>
          </a:p>
          <a:p>
            <a:endParaRPr lang="en-US" dirty="0"/>
          </a:p>
        </p:txBody>
      </p:sp>
      <p:sp>
        <p:nvSpPr>
          <p:cNvPr id="4" name="Slide Number Placeholder 3"/>
          <p:cNvSpPr>
            <a:spLocks noGrp="1"/>
          </p:cNvSpPr>
          <p:nvPr>
            <p:ph type="sldNum" sz="quarter" idx="10"/>
          </p:nvPr>
        </p:nvSpPr>
        <p:spPr/>
        <p:txBody>
          <a:bodyPr/>
          <a:lstStyle/>
          <a:p>
            <a:fld id="{065FDB04-5B51-478A-A894-EE4CBA93FE69}" type="slidenum">
              <a:rPr lang="en-US" sz="1000" smtClean="0">
                <a:solidFill>
                  <a:srgbClr val="000000"/>
                </a:solidFill>
                <a:latin typeface="Arial"/>
              </a:rPr>
              <a:pPr/>
              <a:t>18</a:t>
            </a:fld>
            <a:endParaRPr lang="en-US" sz="1000" dirty="0">
              <a:solidFill>
                <a:srgbClr val="000000"/>
              </a:solidFill>
              <a:latin typeface="Arial"/>
            </a:endParaRPr>
          </a:p>
        </p:txBody>
      </p:sp>
    </p:spTree>
    <p:extLst>
      <p:ext uri="{BB962C8B-B14F-4D97-AF65-F5344CB8AC3E}">
        <p14:creationId xmlns:p14="http://schemas.microsoft.com/office/powerpoint/2010/main" val="6398651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https://taxfoundation.org/state-conformity-federal-tax-reform/</a:t>
            </a:r>
          </a:p>
          <a:p>
            <a:r>
              <a:rPr lang="en-US" dirty="0" smtClean="0"/>
              <a:t>http://www.governing.com/week-in-finance/gov-finance-roundup-tax-reform-states-weighing-big-changes.html</a:t>
            </a:r>
          </a:p>
          <a:p>
            <a:r>
              <a:rPr lang="en-US" dirty="0" smtClean="0"/>
              <a:t> </a:t>
            </a:r>
          </a:p>
          <a:p>
            <a:r>
              <a:rPr lang="en-US" dirty="0" smtClean="0"/>
              <a:t>Some states are telling </a:t>
            </a:r>
            <a:r>
              <a:rPr lang="en-US" sz="1200" kern="1200" dirty="0" smtClean="0">
                <a:solidFill>
                  <a:schemeClr val="tx1"/>
                </a:solidFill>
                <a:effectLst/>
                <a:latin typeface="+mn-lt"/>
                <a:ea typeface="+mn-ea"/>
                <a:cs typeface="+mn-cs"/>
              </a:rPr>
              <a:t>taxpayers to extend their tax return</a:t>
            </a:r>
          </a:p>
          <a:p>
            <a:r>
              <a:rPr lang="en-US" sz="1200" kern="1200" dirty="0" smtClean="0">
                <a:solidFill>
                  <a:schemeClr val="tx1"/>
                </a:solidFill>
                <a:effectLst/>
                <a:latin typeface="+mn-lt"/>
                <a:ea typeface="+mn-ea"/>
                <a:cs typeface="+mn-cs"/>
              </a:rPr>
              <a:t>                      while the states review their position on implementing the federal tax </a:t>
            </a:r>
          </a:p>
          <a:p>
            <a:r>
              <a:rPr lang="en-US" sz="1200" kern="1200" dirty="0" smtClean="0">
                <a:solidFill>
                  <a:schemeClr val="tx1"/>
                </a:solidFill>
                <a:effectLst/>
                <a:latin typeface="+mn-lt"/>
                <a:ea typeface="+mn-ea"/>
                <a:cs typeface="+mn-cs"/>
              </a:rPr>
              <a:t>                       reform changes. Most of the states have the changes under review, but</a:t>
            </a:r>
          </a:p>
          <a:p>
            <a:r>
              <a:rPr lang="en-US" sz="1200" kern="1200" dirty="0" smtClean="0">
                <a:solidFill>
                  <a:schemeClr val="tx1"/>
                </a:solidFill>
                <a:effectLst/>
                <a:latin typeface="+mn-lt"/>
                <a:ea typeface="+mn-ea"/>
                <a:cs typeface="+mn-cs"/>
              </a:rPr>
              <a:t>                       will not have their decision to follow or not by the due date for filing</a:t>
            </a:r>
          </a:p>
          <a:p>
            <a:r>
              <a:rPr lang="en-US" sz="1200" kern="1200" dirty="0" smtClean="0">
                <a:solidFill>
                  <a:schemeClr val="tx1"/>
                </a:solidFill>
                <a:effectLst/>
                <a:latin typeface="+mn-lt"/>
                <a:ea typeface="+mn-ea"/>
                <a:cs typeface="+mn-cs"/>
              </a:rPr>
              <a:t>                        state returns. </a:t>
            </a:r>
            <a:endParaRPr lang="en-US" dirty="0" smtClean="0"/>
          </a:p>
          <a:p>
            <a:endParaRPr lang="en-US" dirty="0"/>
          </a:p>
        </p:txBody>
      </p:sp>
      <p:sp>
        <p:nvSpPr>
          <p:cNvPr id="4" name="Slide Number Placeholder 3"/>
          <p:cNvSpPr>
            <a:spLocks noGrp="1"/>
          </p:cNvSpPr>
          <p:nvPr>
            <p:ph type="sldNum" sz="quarter" idx="10"/>
          </p:nvPr>
        </p:nvSpPr>
        <p:spPr/>
        <p:txBody>
          <a:bodyPr/>
          <a:lstStyle/>
          <a:p>
            <a:fld id="{065FDB04-5B51-478A-A894-EE4CBA93FE69}" type="slidenum">
              <a:rPr lang="en-US" smtClean="0"/>
              <a:pPr/>
              <a:t>20</a:t>
            </a:fld>
            <a:endParaRPr lang="en-US"/>
          </a:p>
        </p:txBody>
      </p:sp>
    </p:spTree>
    <p:extLst>
      <p:ext uri="{BB962C8B-B14F-4D97-AF65-F5344CB8AC3E}">
        <p14:creationId xmlns:p14="http://schemas.microsoft.com/office/powerpoint/2010/main" val="42504631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ffectLst/>
              </a:rPr>
              <a:t>The $10,000 cap on state and local tax deductions could make it challenging for state and local governments in high tax states to continue to deliver the current level of public services as their individual taxpayers will no longer be able to deduct the full amount of state and local taxes from their federal tax returns, which serves to increase the effective federal tax rate. Over time, state and local governments could face resistance to proposed increases in state and local taxes to fund public infrastructure projects and gain approval of general obligation and dedicated tax revenue bond ballot measures. This could pressure finances and have a detrimental impact on credit quality. This may be exacerbated, over the long run, by potential out migration from individuals in high tax states to lower or no tax states. The mortgage deduction caps (discussed below), can also contribute to negative credit forces through price degradation in high price, high tax states that now face SALT deduction limitations. </a:t>
            </a:r>
            <a:endParaRPr lang="en-US" dirty="0"/>
          </a:p>
        </p:txBody>
      </p:sp>
      <p:sp>
        <p:nvSpPr>
          <p:cNvPr id="4" name="Slide Number Placeholder 3"/>
          <p:cNvSpPr>
            <a:spLocks noGrp="1"/>
          </p:cNvSpPr>
          <p:nvPr>
            <p:ph type="sldNum" sz="quarter" idx="10"/>
          </p:nvPr>
        </p:nvSpPr>
        <p:spPr/>
        <p:txBody>
          <a:bodyPr/>
          <a:lstStyle/>
          <a:p>
            <a:fld id="{065FDB04-5B51-478A-A894-EE4CBA93FE69}" type="slidenum">
              <a:rPr lang="en-US" smtClean="0"/>
              <a:pPr/>
              <a:t>22</a:t>
            </a:fld>
            <a:endParaRPr lang="en-US"/>
          </a:p>
        </p:txBody>
      </p:sp>
    </p:spTree>
    <p:extLst>
      <p:ext uri="{BB962C8B-B14F-4D97-AF65-F5344CB8AC3E}">
        <p14:creationId xmlns:p14="http://schemas.microsoft.com/office/powerpoint/2010/main" val="42312334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5FDB04-5B51-478A-A894-EE4CBA93FE69}" type="slidenum">
              <a:rPr lang="en-US" sz="1000"/>
              <a:t>27</a:t>
            </a:fld>
            <a:endParaRPr lang="en-US" sz="1000" dirty="0"/>
          </a:p>
        </p:txBody>
      </p:sp>
    </p:spTree>
    <p:extLst>
      <p:ext uri="{BB962C8B-B14F-4D97-AF65-F5344CB8AC3E}">
        <p14:creationId xmlns:p14="http://schemas.microsoft.com/office/powerpoint/2010/main" val="499598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The</a:t>
            </a:r>
            <a:r>
              <a:rPr lang="en-US" b="1" baseline="0" dirty="0" smtClean="0"/>
              <a:t> material in these slides is current as of January 10, 2018.  Be sure to update before presenting.  Remind audience that application of the information to specific situations should be determined through consultation with their own tax advisers.</a:t>
            </a:r>
          </a:p>
          <a:p>
            <a:endParaRPr lang="en-US" dirty="0"/>
          </a:p>
        </p:txBody>
      </p:sp>
      <p:sp>
        <p:nvSpPr>
          <p:cNvPr id="4" name="Slide Number Placeholder 3"/>
          <p:cNvSpPr>
            <a:spLocks noGrp="1"/>
          </p:cNvSpPr>
          <p:nvPr>
            <p:ph type="sldNum" sz="quarter" idx="10"/>
          </p:nvPr>
        </p:nvSpPr>
        <p:spPr/>
        <p:txBody>
          <a:bodyPr/>
          <a:lstStyle/>
          <a:p>
            <a:fld id="{065FDB04-5B51-478A-A894-EE4CBA93FE69}" type="slidenum">
              <a:rPr lang="en-US" sz="1000"/>
              <a:t>3</a:t>
            </a:fld>
            <a:endParaRPr lang="en-US" sz="1000" dirty="0"/>
          </a:p>
        </p:txBody>
      </p:sp>
    </p:spTree>
    <p:extLst>
      <p:ext uri="{BB962C8B-B14F-4D97-AF65-F5344CB8AC3E}">
        <p14:creationId xmlns:p14="http://schemas.microsoft.com/office/powerpoint/2010/main" val="17752991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Font typeface="Arial" panose="020B0604020202020204" pitchFamily="34" charset="0"/>
              <a:buChar char="•"/>
            </a:pPr>
            <a:r>
              <a:rPr lang="en-US" dirty="0" smtClean="0"/>
              <a:t>20 percent excise tax on </a:t>
            </a:r>
          </a:p>
          <a:p>
            <a:pPr marL="685800" lvl="1" indent="-342900">
              <a:buFont typeface="Arial" panose="020B0604020202020204" pitchFamily="34" charset="0"/>
              <a:buChar char="•"/>
            </a:pPr>
            <a:r>
              <a:rPr lang="en-US" dirty="0" smtClean="0"/>
              <a:t>Any remuneration in excess of $1 million paid to a covered employee and</a:t>
            </a:r>
          </a:p>
          <a:p>
            <a:pPr marL="685800" lvl="1" indent="-342900">
              <a:buFont typeface="Arial" panose="020B0604020202020204" pitchFamily="34" charset="0"/>
              <a:buChar char="•"/>
            </a:pPr>
            <a:r>
              <a:rPr lang="en-US" dirty="0" smtClean="0"/>
              <a:t>Any excess parachute payment paid to a covered employee</a:t>
            </a:r>
          </a:p>
          <a:p>
            <a:pPr marL="342900" indent="-342900">
              <a:buFont typeface="Arial" panose="020B0604020202020204" pitchFamily="34" charset="0"/>
              <a:buChar char="•"/>
            </a:pPr>
            <a:r>
              <a:rPr lang="en-US" dirty="0" smtClean="0"/>
              <a:t>Covered employee</a:t>
            </a:r>
          </a:p>
          <a:p>
            <a:pPr marL="685800" lvl="1" indent="-342900">
              <a:buFont typeface="Arial" panose="020B0604020202020204" pitchFamily="34" charset="0"/>
              <a:buChar char="•"/>
            </a:pPr>
            <a:r>
              <a:rPr lang="en-US" dirty="0" smtClean="0"/>
              <a:t>One of five highest compensated employees for any taxable year beginning after 12/31/16 (including former employee)</a:t>
            </a:r>
          </a:p>
          <a:p>
            <a:pPr marL="342900" indent="-342900">
              <a:buFont typeface="Arial" panose="020B0604020202020204" pitchFamily="34" charset="0"/>
              <a:buChar char="•"/>
            </a:pPr>
            <a:r>
              <a:rPr lang="en-US" dirty="0" smtClean="0"/>
              <a:t>Applicable tax exempt organization</a:t>
            </a:r>
          </a:p>
          <a:p>
            <a:pPr marL="685800" lvl="1" indent="-342900">
              <a:buFont typeface="Arial" panose="020B0604020202020204" pitchFamily="34" charset="0"/>
              <a:buChar char="•"/>
            </a:pPr>
            <a:r>
              <a:rPr lang="en-US" dirty="0" smtClean="0"/>
              <a:t>Exempt from tax under 501(a)</a:t>
            </a:r>
          </a:p>
          <a:p>
            <a:pPr marL="685800" lvl="1" indent="-342900">
              <a:buFont typeface="Arial" panose="020B0604020202020204" pitchFamily="34" charset="0"/>
              <a:buChar char="•"/>
            </a:pPr>
            <a:r>
              <a:rPr lang="en-US" dirty="0" smtClean="0"/>
              <a:t>Exempt farmers cooperative</a:t>
            </a:r>
          </a:p>
          <a:p>
            <a:pPr marL="685800" lvl="1" indent="-342900">
              <a:buFont typeface="Arial" panose="020B0604020202020204" pitchFamily="34" charset="0"/>
              <a:buChar char="•"/>
            </a:pPr>
            <a:r>
              <a:rPr lang="en-US" dirty="0" smtClean="0"/>
              <a:t>Federal, State or local government entity with excludable income</a:t>
            </a:r>
          </a:p>
          <a:p>
            <a:pPr marL="685800" lvl="1" indent="-342900">
              <a:buFont typeface="Arial" panose="020B0604020202020204" pitchFamily="34" charset="0"/>
              <a:buChar char="•"/>
            </a:pPr>
            <a:r>
              <a:rPr lang="en-US" dirty="0" smtClean="0"/>
              <a:t>Political Organization</a:t>
            </a:r>
          </a:p>
          <a:p>
            <a:pPr marL="342900" indent="-342900">
              <a:buFont typeface="Arial" panose="020B0604020202020204" pitchFamily="34" charset="0"/>
              <a:buChar char="•"/>
            </a:pPr>
            <a:r>
              <a:rPr lang="en-US" dirty="0" smtClean="0"/>
              <a:t>Remuneration</a:t>
            </a:r>
          </a:p>
          <a:p>
            <a:pPr marL="685800" lvl="1" indent="-342900">
              <a:buFont typeface="Arial" panose="020B0604020202020204" pitchFamily="34" charset="0"/>
              <a:buChar char="•"/>
            </a:pPr>
            <a:r>
              <a:rPr lang="en-US" dirty="0" smtClean="0"/>
              <a:t>All compensation (other than Roth contributions) by org and related orgs</a:t>
            </a:r>
          </a:p>
          <a:p>
            <a:pPr marL="685800" lvl="1" indent="-342900">
              <a:buFont typeface="Arial" panose="020B0604020202020204" pitchFamily="34" charset="0"/>
              <a:buChar char="•"/>
            </a:pPr>
            <a:r>
              <a:rPr lang="en-US" dirty="0" smtClean="0"/>
              <a:t>Amounts included in income under Section 457(f)</a:t>
            </a:r>
          </a:p>
          <a:p>
            <a:pPr marL="685800" lvl="1" indent="-342900">
              <a:buFont typeface="Arial" panose="020B0604020202020204" pitchFamily="34" charset="0"/>
              <a:buChar char="•"/>
            </a:pPr>
            <a:r>
              <a:rPr lang="en-US" dirty="0" smtClean="0"/>
              <a:t>Considered paid when no longer subject to a substantial risk of forfeiture</a:t>
            </a:r>
          </a:p>
          <a:p>
            <a:pPr marL="685800" lvl="1" indent="-342900">
              <a:buFont typeface="Arial" panose="020B0604020202020204" pitchFamily="34" charset="0"/>
              <a:buChar char="•"/>
            </a:pPr>
            <a:r>
              <a:rPr lang="en-US" dirty="0" smtClean="0"/>
              <a:t>Does not include compensation attributable to medical services of certain qualified medical professionals</a:t>
            </a:r>
          </a:p>
          <a:p>
            <a:endParaRPr lang="en-US" dirty="0"/>
          </a:p>
        </p:txBody>
      </p:sp>
      <p:sp>
        <p:nvSpPr>
          <p:cNvPr id="4" name="Slide Number Placeholder 3"/>
          <p:cNvSpPr>
            <a:spLocks noGrp="1"/>
          </p:cNvSpPr>
          <p:nvPr>
            <p:ph type="sldNum" sz="quarter" idx="10"/>
          </p:nvPr>
        </p:nvSpPr>
        <p:spPr/>
        <p:txBody>
          <a:bodyPr/>
          <a:lstStyle/>
          <a:p>
            <a:fld id="{90EA7400-8644-4470-9E9D-F48D43301E6E}" type="slidenum">
              <a:rPr lang="en-US" smtClean="0"/>
              <a:t>5</a:t>
            </a:fld>
            <a:endParaRPr lang="en-US"/>
          </a:p>
        </p:txBody>
      </p:sp>
    </p:spTree>
    <p:extLst>
      <p:ext uri="{BB962C8B-B14F-4D97-AF65-F5344CB8AC3E}">
        <p14:creationId xmlns:p14="http://schemas.microsoft.com/office/powerpoint/2010/main" val="737768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Original provisions would have</a:t>
            </a:r>
            <a:r>
              <a:rPr lang="en-US" baseline="0" dirty="0" smtClean="0"/>
              <a:t> applied to all private </a:t>
            </a:r>
            <a:r>
              <a:rPr lang="en-US" baseline="0" smtClean="0"/>
              <a:t>activity bonds</a:t>
            </a:r>
            <a:endParaRPr lang="en-US" baseline="0" dirty="0" smtClean="0"/>
          </a:p>
          <a:p>
            <a:endParaRPr lang="en-US" baseline="0" dirty="0" smtClean="0"/>
          </a:p>
          <a:p>
            <a:r>
              <a:rPr lang="en-US" dirty="0" smtClean="0"/>
              <a:t>Advance refunding of private activity bonds</a:t>
            </a:r>
          </a:p>
          <a:p>
            <a:pPr marL="342900" indent="-342900">
              <a:buFont typeface="Arial" panose="020B0604020202020204" pitchFamily="34" charset="0"/>
              <a:buChar char="•"/>
            </a:pPr>
            <a:r>
              <a:rPr lang="en-US" dirty="0" smtClean="0"/>
              <a:t>Private activity bond</a:t>
            </a:r>
          </a:p>
          <a:p>
            <a:pPr marL="685800" lvl="1" indent="-342900">
              <a:buFont typeface="Arial" panose="020B0604020202020204" pitchFamily="34" charset="0"/>
              <a:buChar char="•"/>
            </a:pPr>
            <a:r>
              <a:rPr lang="en-US" dirty="0" smtClean="0"/>
              <a:t>Bonds in which a government unit serves as a conduit providing financing to a nongovernmental person</a:t>
            </a:r>
          </a:p>
          <a:p>
            <a:pPr marL="342900" indent="-342900">
              <a:buFont typeface="Arial" panose="020B0604020202020204" pitchFamily="34" charset="0"/>
              <a:buChar char="•"/>
            </a:pPr>
            <a:endParaRPr lang="en-US" dirty="0" smtClean="0"/>
          </a:p>
          <a:p>
            <a:pPr marL="342900" indent="-342900">
              <a:buFont typeface="Arial" panose="020B0604020202020204" pitchFamily="34" charset="0"/>
              <a:buChar char="•"/>
            </a:pPr>
            <a:r>
              <a:rPr lang="en-US" dirty="0" smtClean="0"/>
              <a:t>Refunding bond</a:t>
            </a:r>
          </a:p>
          <a:p>
            <a:pPr marL="685800" lvl="1" indent="-342900">
              <a:buFont typeface="Arial" panose="020B0604020202020204" pitchFamily="34" charset="0"/>
              <a:buChar char="•"/>
            </a:pPr>
            <a:r>
              <a:rPr lang="en-US" dirty="0" smtClean="0"/>
              <a:t>Any bond used to pay principal, interest, or redemption price on a prior bond issue</a:t>
            </a:r>
          </a:p>
          <a:p>
            <a:pPr marL="685800" lvl="1" indent="-342900">
              <a:buFont typeface="Arial" panose="020B0604020202020204" pitchFamily="34" charset="0"/>
              <a:buChar char="•"/>
            </a:pPr>
            <a:r>
              <a:rPr lang="en-US" dirty="0" smtClean="0"/>
              <a:t>Advance refunding bond-issued more than 90 days before the redemption of a refunded bond</a:t>
            </a:r>
          </a:p>
          <a:p>
            <a:endParaRPr lang="en-US" dirty="0"/>
          </a:p>
        </p:txBody>
      </p:sp>
      <p:sp>
        <p:nvSpPr>
          <p:cNvPr id="4" name="Slide Number Placeholder 3"/>
          <p:cNvSpPr>
            <a:spLocks noGrp="1"/>
          </p:cNvSpPr>
          <p:nvPr>
            <p:ph type="sldNum" sz="quarter" idx="10"/>
          </p:nvPr>
        </p:nvSpPr>
        <p:spPr/>
        <p:txBody>
          <a:bodyPr/>
          <a:lstStyle/>
          <a:p>
            <a:fld id="{90EA7400-8644-4470-9E9D-F48D43301E6E}" type="slidenum">
              <a:rPr lang="en-US" smtClean="0"/>
              <a:t>6</a:t>
            </a:fld>
            <a:endParaRPr lang="en-US"/>
          </a:p>
        </p:txBody>
      </p:sp>
    </p:spTree>
    <p:extLst>
      <p:ext uri="{BB962C8B-B14F-4D97-AF65-F5344CB8AC3E}">
        <p14:creationId xmlns:p14="http://schemas.microsoft.com/office/powerpoint/2010/main" val="31225089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Font typeface="Arial" panose="020B0604020202020204" pitchFamily="34" charset="0"/>
              <a:buChar char="•"/>
            </a:pPr>
            <a:r>
              <a:rPr lang="en-US" dirty="0" smtClean="0"/>
              <a:t>Applicable Educational Institutions</a:t>
            </a:r>
          </a:p>
          <a:p>
            <a:pPr marL="685800" lvl="1" indent="-342900">
              <a:buFont typeface="Arial" panose="020B0604020202020204" pitchFamily="34" charset="0"/>
              <a:buChar char="•"/>
            </a:pPr>
            <a:r>
              <a:rPr lang="en-US" dirty="0" smtClean="0"/>
              <a:t>Had at least 500 tuition-paying students during the preceding year</a:t>
            </a:r>
          </a:p>
          <a:p>
            <a:pPr marL="685800" lvl="1" indent="-342900">
              <a:buFont typeface="Arial" panose="020B0604020202020204" pitchFamily="34" charset="0"/>
              <a:buChar char="•"/>
            </a:pPr>
            <a:r>
              <a:rPr lang="en-US" dirty="0" smtClean="0"/>
              <a:t>More than 50% of the students are located in the United States</a:t>
            </a:r>
          </a:p>
          <a:p>
            <a:pPr marL="685800" lvl="1" indent="-342900">
              <a:buFont typeface="Arial" panose="020B0604020202020204" pitchFamily="34" charset="0"/>
              <a:buChar char="•"/>
            </a:pPr>
            <a:r>
              <a:rPr lang="en-US" dirty="0" smtClean="0"/>
              <a:t>Not a State college or university</a:t>
            </a:r>
          </a:p>
          <a:p>
            <a:pPr marL="685800" lvl="1" indent="-342900">
              <a:buFont typeface="Arial" panose="020B0604020202020204" pitchFamily="34" charset="0"/>
              <a:buChar char="•"/>
            </a:pPr>
            <a:r>
              <a:rPr lang="en-US" dirty="0" smtClean="0"/>
              <a:t>FMV of assets (excluding those used directly in carrying out exempt purposes) is at least $500,000 per student</a:t>
            </a:r>
          </a:p>
          <a:p>
            <a:pPr marL="1028700" lvl="2" indent="-342900">
              <a:buFont typeface="Arial" panose="020B0604020202020204" pitchFamily="34" charset="0"/>
              <a:buChar char="•"/>
            </a:pPr>
            <a:r>
              <a:rPr lang="en-US" dirty="0" smtClean="0"/>
              <a:t>Student based on full time equivalent</a:t>
            </a:r>
          </a:p>
          <a:p>
            <a:pPr marL="342900" indent="-342900">
              <a:buFont typeface="Arial" panose="020B0604020202020204" pitchFamily="34" charset="0"/>
              <a:buChar char="•"/>
            </a:pPr>
            <a:r>
              <a:rPr lang="en-US" dirty="0" smtClean="0"/>
              <a:t>Assets of related organizations will be considered if</a:t>
            </a:r>
          </a:p>
          <a:p>
            <a:pPr marL="685800" lvl="1" indent="-342900">
              <a:buFont typeface="Arial" panose="020B0604020202020204" pitchFamily="34" charset="0"/>
              <a:buChar char="•"/>
            </a:pPr>
            <a:r>
              <a:rPr lang="en-US" dirty="0" smtClean="0"/>
              <a:t>Entity is controlled by the institution</a:t>
            </a:r>
          </a:p>
          <a:p>
            <a:pPr marL="685800" lvl="1" indent="-342900">
              <a:buFont typeface="Arial" panose="020B0604020202020204" pitchFamily="34" charset="0"/>
              <a:buChar char="•"/>
            </a:pPr>
            <a:r>
              <a:rPr lang="en-US" dirty="0" smtClean="0"/>
              <a:t>Entity is a 509(a)(3) supporting organization to the institution</a:t>
            </a:r>
          </a:p>
          <a:p>
            <a:pPr marL="685800" lvl="1" indent="-342900">
              <a:buFont typeface="Arial" panose="020B0604020202020204" pitchFamily="34" charset="0"/>
              <a:buChar char="•"/>
            </a:pPr>
            <a:r>
              <a:rPr lang="en-US" dirty="0" smtClean="0"/>
              <a:t>Entity is not controlled or a supporting organization but the assets are intended and available for the use of the institution </a:t>
            </a:r>
          </a:p>
          <a:p>
            <a:endParaRPr lang="en-US" dirty="0"/>
          </a:p>
        </p:txBody>
      </p:sp>
      <p:sp>
        <p:nvSpPr>
          <p:cNvPr id="4" name="Slide Number Placeholder 3"/>
          <p:cNvSpPr>
            <a:spLocks noGrp="1"/>
          </p:cNvSpPr>
          <p:nvPr>
            <p:ph type="sldNum" sz="quarter" idx="10"/>
          </p:nvPr>
        </p:nvSpPr>
        <p:spPr/>
        <p:txBody>
          <a:bodyPr/>
          <a:lstStyle/>
          <a:p>
            <a:fld id="{90EA7400-8644-4470-9E9D-F48D43301E6E}" type="slidenum">
              <a:rPr lang="en-US" smtClean="0"/>
              <a:t>7</a:t>
            </a:fld>
            <a:endParaRPr lang="en-US"/>
          </a:p>
        </p:txBody>
      </p:sp>
    </p:spTree>
    <p:extLst>
      <p:ext uri="{BB962C8B-B14F-4D97-AF65-F5344CB8AC3E}">
        <p14:creationId xmlns:p14="http://schemas.microsoft.com/office/powerpoint/2010/main" val="2646092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5FDB04-5B51-478A-A894-EE4CBA93FE69}" type="slidenum">
              <a:rPr lang="en-US" sz="1000"/>
              <a:t>8</a:t>
            </a:fld>
            <a:endParaRPr lang="en-US" sz="1000" dirty="0"/>
          </a:p>
        </p:txBody>
      </p:sp>
    </p:spTree>
    <p:extLst>
      <p:ext uri="{BB962C8B-B14F-4D97-AF65-F5344CB8AC3E}">
        <p14:creationId xmlns:p14="http://schemas.microsoft.com/office/powerpoint/2010/main" val="2602466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65FDB04-5B51-478A-A894-EE4CBA93FE69}" type="slidenum">
              <a:rPr lang="en-US" sz="1000"/>
              <a:t>9</a:t>
            </a:fld>
            <a:endParaRPr lang="en-US" sz="1000" dirty="0"/>
          </a:p>
        </p:txBody>
      </p:sp>
    </p:spTree>
    <p:extLst>
      <p:ext uri="{BB962C8B-B14F-4D97-AF65-F5344CB8AC3E}">
        <p14:creationId xmlns:p14="http://schemas.microsoft.com/office/powerpoint/2010/main" val="41243189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marriage</a:t>
            </a:r>
            <a:r>
              <a:rPr lang="en-US" baseline="0" dirty="0" smtClean="0"/>
              <a:t> penalty still exists for top bracket.</a:t>
            </a:r>
            <a:endParaRPr lang="en-US" dirty="0"/>
          </a:p>
        </p:txBody>
      </p:sp>
      <p:sp>
        <p:nvSpPr>
          <p:cNvPr id="4" name="Slide Number Placeholder 3"/>
          <p:cNvSpPr>
            <a:spLocks noGrp="1"/>
          </p:cNvSpPr>
          <p:nvPr>
            <p:ph type="sldNum" sz="quarter" idx="10"/>
          </p:nvPr>
        </p:nvSpPr>
        <p:spPr/>
        <p:txBody>
          <a:bodyPr/>
          <a:lstStyle/>
          <a:p>
            <a:fld id="{065FDB04-5B51-478A-A894-EE4CBA93FE69}" type="slidenum">
              <a:rPr lang="en-US" sz="1000"/>
              <a:t>10</a:t>
            </a:fld>
            <a:endParaRPr lang="en-US" sz="1000" dirty="0"/>
          </a:p>
        </p:txBody>
      </p:sp>
    </p:spTree>
    <p:extLst>
      <p:ext uri="{BB962C8B-B14F-4D97-AF65-F5344CB8AC3E}">
        <p14:creationId xmlns:p14="http://schemas.microsoft.com/office/powerpoint/2010/main" val="1063359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https://www.bna.com/federal-tax-law-n73014474548/   - New York State contemplating switching</a:t>
            </a:r>
            <a:r>
              <a:rPr lang="en-US" baseline="0" dirty="0" smtClean="0"/>
              <a:t> from a tax abatement program to a grant program</a:t>
            </a:r>
          </a:p>
          <a:p>
            <a:endParaRPr lang="en-US" baseline="0" dirty="0" smtClean="0"/>
          </a:p>
          <a:p>
            <a:r>
              <a:rPr lang="en-US" dirty="0" smtClean="0"/>
              <a:t>https://businessfacilities.com/2018/01/tax-cuts-jobs-act-collateral-damage/</a:t>
            </a:r>
          </a:p>
          <a:p>
            <a:r>
              <a:rPr lang="en-US" dirty="0" smtClean="0"/>
              <a:t>https://www.brookings.edu/research/localities-will-deliver-the-next-wave-of-transportation-investment/</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065FDB04-5B51-478A-A894-EE4CBA93FE69}" type="slidenum">
              <a:rPr lang="en-US" smtClean="0"/>
              <a:pPr/>
              <a:t>13</a:t>
            </a:fld>
            <a:endParaRPr lang="en-US"/>
          </a:p>
        </p:txBody>
      </p:sp>
    </p:spTree>
    <p:extLst>
      <p:ext uri="{BB962C8B-B14F-4D97-AF65-F5344CB8AC3E}">
        <p14:creationId xmlns:p14="http://schemas.microsoft.com/office/powerpoint/2010/main" val="5463995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Rectangle 3"/>
          <p:cNvSpPr/>
          <p:nvPr userDrawn="1"/>
        </p:nvSpPr>
        <p:spPr>
          <a:xfrm>
            <a:off x="0" y="5120640"/>
            <a:ext cx="9144000" cy="9144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p:cNvSpPr>
            <a:spLocks noGrp="1"/>
          </p:cNvSpPr>
          <p:nvPr>
            <p:ph type="ctrTitle" hasCustomPrompt="1"/>
          </p:nvPr>
        </p:nvSpPr>
        <p:spPr>
          <a:xfrm>
            <a:off x="228598" y="5486400"/>
            <a:ext cx="8686800" cy="677108"/>
          </a:xfrm>
        </p:spPr>
        <p:txBody>
          <a:bodyPr wrap="square" tIns="0" bIns="0" anchor="b">
            <a:normAutofit/>
          </a:bodyPr>
          <a:lstStyle>
            <a:lvl1pPr algn="l">
              <a:lnSpc>
                <a:spcPct val="100000"/>
              </a:lnSpc>
              <a:defRPr sz="4400" b="1" spc="-150" baseline="0">
                <a:solidFill>
                  <a:schemeClr val="tx2"/>
                </a:solidFill>
                <a:latin typeface="+mj-lt"/>
              </a:defRPr>
            </a:lvl1pPr>
          </a:lstStyle>
          <a:p>
            <a:r>
              <a:rPr lang="en-US" dirty="0" smtClean="0"/>
              <a:t>SHORT TITLE HERE</a:t>
            </a:r>
            <a:endParaRPr lang="en-US" dirty="0"/>
          </a:p>
        </p:txBody>
      </p:sp>
      <p:sp>
        <p:nvSpPr>
          <p:cNvPr id="12" name="Subtitle 2"/>
          <p:cNvSpPr>
            <a:spLocks noGrp="1"/>
          </p:cNvSpPr>
          <p:nvPr>
            <p:ph type="subTitle" idx="1"/>
          </p:nvPr>
        </p:nvSpPr>
        <p:spPr>
          <a:xfrm>
            <a:off x="228600" y="6151419"/>
            <a:ext cx="8686798" cy="604233"/>
          </a:xfrm>
        </p:spPr>
        <p:txBody>
          <a:bodyPr lIns="0" rIns="0">
            <a:noAutofit/>
          </a:bodyPr>
          <a:lstStyle>
            <a:lvl1pPr marL="0" indent="0" algn="l">
              <a:lnSpc>
                <a:spcPct val="100000"/>
              </a:lnSpc>
              <a:spcBef>
                <a:spcPts val="0"/>
              </a:spcBef>
              <a:buNone/>
              <a:defRPr sz="2000">
                <a:latin typeface="+mn-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971800" y="1143000"/>
            <a:ext cx="3200400" cy="2279153"/>
          </a:xfrm>
          <a:prstGeom prst="rect">
            <a:avLst/>
          </a:prstGeom>
        </p:spPr>
      </p:pic>
    </p:spTree>
    <p:extLst>
      <p:ext uri="{BB962C8B-B14F-4D97-AF65-F5344CB8AC3E}">
        <p14:creationId xmlns:p14="http://schemas.microsoft.com/office/powerpoint/2010/main" val="2038708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 Two Column ">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cap="all" baseline="0"/>
            </a:lvl1pPr>
          </a:lstStyle>
          <a:p>
            <a:r>
              <a:rPr lang="en-US" dirty="0" smtClean="0"/>
              <a:t>CLICK TO EDIT MASTER TITLE STYLE</a:t>
            </a:r>
            <a:endParaRPr lang="en-US" dirty="0"/>
          </a:p>
        </p:txBody>
      </p:sp>
      <p:sp>
        <p:nvSpPr>
          <p:cNvPr id="5" name="Date Placeholder 4"/>
          <p:cNvSpPr>
            <a:spLocks noGrp="1"/>
          </p:cNvSpPr>
          <p:nvPr>
            <p:ph type="dt" sz="half" idx="10"/>
          </p:nvPr>
        </p:nvSpPr>
        <p:spPr/>
        <p:txBody>
          <a:bodyPr/>
          <a:lstStyle/>
          <a:p>
            <a:fld id="{9239D14D-A7D8-427F-8D62-8808716C1DB9}" type="datetimeFigureOut">
              <a:rPr lang="en-US" smtClean="0"/>
              <a:t>3/29/2018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CF7050-A8E5-428C-81D9-F84418705036}" type="slidenum">
              <a:rPr lang="en-US" smtClean="0"/>
              <a:t>‹#›</a:t>
            </a:fld>
            <a:endParaRPr lang="en-US"/>
          </a:p>
        </p:txBody>
      </p:sp>
      <p:sp>
        <p:nvSpPr>
          <p:cNvPr id="9" name="Content Placeholder 2"/>
          <p:cNvSpPr>
            <a:spLocks noGrp="1"/>
          </p:cNvSpPr>
          <p:nvPr>
            <p:ph idx="13" hasCustomPrompt="1"/>
          </p:nvPr>
        </p:nvSpPr>
        <p:spPr>
          <a:xfrm>
            <a:off x="228600" y="1371600"/>
            <a:ext cx="3931920" cy="327580"/>
          </a:xfrm>
        </p:spPr>
        <p:txBody>
          <a:bodyPr lIns="0" rIns="0" anchor="b" anchorCtr="0"/>
          <a:lstStyle>
            <a:lvl1pPr marL="0" indent="0">
              <a:buNone/>
              <a:defRPr sz="2400" b="1" cap="all" baseline="0">
                <a:solidFill>
                  <a:schemeClr val="tx2"/>
                </a:solidFill>
                <a:latin typeface="+mn-lt"/>
              </a:defRPr>
            </a:lvl1pPr>
            <a:lvl2pPr marL="342900" indent="0">
              <a:buNone/>
              <a:defRPr>
                <a:solidFill>
                  <a:schemeClr val="accent1"/>
                </a:solidFill>
                <a:latin typeface="Tw Cen MT" panose="020B0602020104020603" pitchFamily="34" charset="0"/>
              </a:defRPr>
            </a:lvl2pPr>
            <a:lvl3pPr marL="685800" indent="0">
              <a:buNone/>
              <a:defRPr>
                <a:solidFill>
                  <a:schemeClr val="accent1"/>
                </a:solidFill>
                <a:latin typeface="Tw Cen MT" panose="020B0602020104020603" pitchFamily="34" charset="0"/>
              </a:defRPr>
            </a:lvl3pPr>
            <a:lvl4pPr marL="1028700" indent="0">
              <a:buNone/>
              <a:defRPr>
                <a:solidFill>
                  <a:schemeClr val="accent1"/>
                </a:solidFill>
                <a:latin typeface="Tw Cen MT" panose="020B0602020104020603" pitchFamily="34" charset="0"/>
              </a:defRPr>
            </a:lvl4pPr>
            <a:lvl5pPr marL="1371600" indent="0">
              <a:buNone/>
              <a:defRPr>
                <a:solidFill>
                  <a:schemeClr val="accent1"/>
                </a:solidFill>
                <a:latin typeface="Tw Cen MT" panose="020B0602020104020603" pitchFamily="34" charset="0"/>
              </a:defRPr>
            </a:lvl5pPr>
          </a:lstStyle>
          <a:p>
            <a:pPr lvl="0"/>
            <a:r>
              <a:rPr lang="en-US" dirty="0" smtClean="0"/>
              <a:t>CLICK TO EDIT MASTER</a:t>
            </a:r>
            <a:endParaRPr lang="en-US" dirty="0"/>
          </a:p>
        </p:txBody>
      </p:sp>
      <p:sp>
        <p:nvSpPr>
          <p:cNvPr id="10" name="Content Placeholder 2"/>
          <p:cNvSpPr>
            <a:spLocks noGrp="1"/>
          </p:cNvSpPr>
          <p:nvPr>
            <p:ph idx="14" hasCustomPrompt="1"/>
          </p:nvPr>
        </p:nvSpPr>
        <p:spPr>
          <a:xfrm>
            <a:off x="228600" y="1828800"/>
            <a:ext cx="3931920" cy="4389120"/>
          </a:xfrm>
        </p:spPr>
        <p:txBody>
          <a:bodyPr lIns="0" rIns="0"/>
          <a:lstStyle>
            <a:lvl1pPr marL="0" indent="0">
              <a:buFont typeface="Arial" panose="020B0604020202020204" pitchFamily="34" charset="0"/>
              <a:buNone/>
              <a:defRPr sz="2000" b="0" baseline="0">
                <a:solidFill>
                  <a:schemeClr val="accent1"/>
                </a:solidFill>
                <a:latin typeface="+mn-lt"/>
              </a:defRPr>
            </a:lvl1pPr>
            <a:lvl2pPr marL="342900" indent="0">
              <a:buNone/>
              <a:defRPr>
                <a:solidFill>
                  <a:schemeClr val="accent1"/>
                </a:solidFill>
                <a:latin typeface="Tw Cen MT" panose="020B0602020104020603" pitchFamily="34" charset="0"/>
              </a:defRPr>
            </a:lvl2pPr>
            <a:lvl3pPr marL="685800" indent="0">
              <a:buNone/>
              <a:defRPr>
                <a:solidFill>
                  <a:schemeClr val="accent1"/>
                </a:solidFill>
                <a:latin typeface="Tw Cen MT" panose="020B0602020104020603" pitchFamily="34" charset="0"/>
              </a:defRPr>
            </a:lvl3pPr>
            <a:lvl4pPr marL="1028700" indent="0">
              <a:buNone/>
              <a:defRPr>
                <a:solidFill>
                  <a:schemeClr val="accent1"/>
                </a:solidFill>
                <a:latin typeface="Tw Cen MT" panose="020B0602020104020603" pitchFamily="34" charset="0"/>
              </a:defRPr>
            </a:lvl4pPr>
            <a:lvl5pPr marL="1371600" indent="0">
              <a:buNone/>
              <a:defRPr>
                <a:solidFill>
                  <a:schemeClr val="accent1"/>
                </a:solidFill>
                <a:latin typeface="Tw Cen MT" panose="020B0602020104020603" pitchFamily="34" charset="0"/>
              </a:defRPr>
            </a:lvl5pPr>
          </a:lstStyle>
          <a:p>
            <a:pPr lvl="0"/>
            <a:r>
              <a:rPr lang="en-US" dirty="0" smtClean="0"/>
              <a:t>Short Content</a:t>
            </a:r>
            <a:endParaRPr lang="en-US" dirty="0"/>
          </a:p>
        </p:txBody>
      </p:sp>
      <p:sp>
        <p:nvSpPr>
          <p:cNvPr id="11" name="Content Placeholder 2"/>
          <p:cNvSpPr>
            <a:spLocks noGrp="1"/>
          </p:cNvSpPr>
          <p:nvPr>
            <p:ph idx="15" hasCustomPrompt="1"/>
          </p:nvPr>
        </p:nvSpPr>
        <p:spPr>
          <a:xfrm>
            <a:off x="4604657" y="1371600"/>
            <a:ext cx="3931920" cy="327580"/>
          </a:xfrm>
        </p:spPr>
        <p:txBody>
          <a:bodyPr lIns="0" rIns="0" anchor="b" anchorCtr="0"/>
          <a:lstStyle>
            <a:lvl1pPr marL="0" indent="0">
              <a:buNone/>
              <a:defRPr sz="2400" b="1" cap="all" baseline="0">
                <a:solidFill>
                  <a:schemeClr val="tx2"/>
                </a:solidFill>
                <a:latin typeface="+mn-lt"/>
              </a:defRPr>
            </a:lvl1pPr>
            <a:lvl2pPr marL="342900" indent="0">
              <a:buNone/>
              <a:defRPr>
                <a:solidFill>
                  <a:schemeClr val="accent1"/>
                </a:solidFill>
                <a:latin typeface="Tw Cen MT" panose="020B0602020104020603" pitchFamily="34" charset="0"/>
              </a:defRPr>
            </a:lvl2pPr>
            <a:lvl3pPr marL="685800" indent="0">
              <a:buNone/>
              <a:defRPr>
                <a:solidFill>
                  <a:schemeClr val="accent1"/>
                </a:solidFill>
                <a:latin typeface="Tw Cen MT" panose="020B0602020104020603" pitchFamily="34" charset="0"/>
              </a:defRPr>
            </a:lvl3pPr>
            <a:lvl4pPr marL="1028700" indent="0">
              <a:buNone/>
              <a:defRPr>
                <a:solidFill>
                  <a:schemeClr val="accent1"/>
                </a:solidFill>
                <a:latin typeface="Tw Cen MT" panose="020B0602020104020603" pitchFamily="34" charset="0"/>
              </a:defRPr>
            </a:lvl4pPr>
            <a:lvl5pPr marL="1371600" indent="0">
              <a:buNone/>
              <a:defRPr>
                <a:solidFill>
                  <a:schemeClr val="accent1"/>
                </a:solidFill>
                <a:latin typeface="Tw Cen MT" panose="020B0602020104020603" pitchFamily="34" charset="0"/>
              </a:defRPr>
            </a:lvl5pPr>
          </a:lstStyle>
          <a:p>
            <a:pPr lvl="0"/>
            <a:r>
              <a:rPr lang="en-US" dirty="0" smtClean="0"/>
              <a:t>CLICK TO EDIT MASTER</a:t>
            </a:r>
            <a:endParaRPr lang="en-US" dirty="0"/>
          </a:p>
        </p:txBody>
      </p:sp>
      <p:sp>
        <p:nvSpPr>
          <p:cNvPr id="12" name="Content Placeholder 2"/>
          <p:cNvSpPr>
            <a:spLocks noGrp="1"/>
          </p:cNvSpPr>
          <p:nvPr>
            <p:ph idx="16" hasCustomPrompt="1"/>
          </p:nvPr>
        </p:nvSpPr>
        <p:spPr>
          <a:xfrm>
            <a:off x="4604657" y="1828800"/>
            <a:ext cx="3931920" cy="4389120"/>
          </a:xfrm>
        </p:spPr>
        <p:txBody>
          <a:bodyPr lIns="0" rIns="0"/>
          <a:lstStyle>
            <a:lvl1pPr marL="0" indent="0">
              <a:buFont typeface="Arial" panose="020B0604020202020204" pitchFamily="34" charset="0"/>
              <a:buNone/>
              <a:defRPr sz="2000" b="0" baseline="0">
                <a:solidFill>
                  <a:schemeClr val="accent1"/>
                </a:solidFill>
                <a:latin typeface="+mn-lt"/>
              </a:defRPr>
            </a:lvl1pPr>
            <a:lvl2pPr marL="342900" indent="0">
              <a:buNone/>
              <a:defRPr>
                <a:solidFill>
                  <a:schemeClr val="accent1"/>
                </a:solidFill>
                <a:latin typeface="Tw Cen MT" panose="020B0602020104020603" pitchFamily="34" charset="0"/>
              </a:defRPr>
            </a:lvl2pPr>
            <a:lvl3pPr marL="685800" indent="0">
              <a:buNone/>
              <a:defRPr>
                <a:solidFill>
                  <a:schemeClr val="accent1"/>
                </a:solidFill>
                <a:latin typeface="Tw Cen MT" panose="020B0602020104020603" pitchFamily="34" charset="0"/>
              </a:defRPr>
            </a:lvl3pPr>
            <a:lvl4pPr marL="1028700" indent="0">
              <a:buNone/>
              <a:defRPr>
                <a:solidFill>
                  <a:schemeClr val="accent1"/>
                </a:solidFill>
                <a:latin typeface="Tw Cen MT" panose="020B0602020104020603" pitchFamily="34" charset="0"/>
              </a:defRPr>
            </a:lvl4pPr>
            <a:lvl5pPr marL="1371600" indent="0">
              <a:buNone/>
              <a:defRPr>
                <a:solidFill>
                  <a:schemeClr val="accent1"/>
                </a:solidFill>
                <a:latin typeface="Tw Cen MT" panose="020B0602020104020603" pitchFamily="34" charset="0"/>
              </a:defRPr>
            </a:lvl5pPr>
          </a:lstStyle>
          <a:p>
            <a:pPr lvl="0"/>
            <a:r>
              <a:rPr lang="en-US" dirty="0" smtClean="0"/>
              <a:t>Short Content</a:t>
            </a:r>
            <a:endParaRPr lang="en-US" dirty="0"/>
          </a:p>
        </p:txBody>
      </p:sp>
    </p:spTree>
    <p:extLst>
      <p:ext uri="{BB962C8B-B14F-4D97-AF65-F5344CB8AC3E}">
        <p14:creationId xmlns:p14="http://schemas.microsoft.com/office/powerpoint/2010/main" val="349636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Numbered Content">
    <p:spTree>
      <p:nvGrpSpPr>
        <p:cNvPr id="1" name=""/>
        <p:cNvGrpSpPr/>
        <p:nvPr/>
      </p:nvGrpSpPr>
      <p:grpSpPr>
        <a:xfrm>
          <a:off x="0" y="0"/>
          <a:ext cx="0" cy="0"/>
          <a:chOff x="0" y="0"/>
          <a:chExt cx="0" cy="0"/>
        </a:xfrm>
      </p:grpSpPr>
      <p:sp>
        <p:nvSpPr>
          <p:cNvPr id="18" name="Content Placeholder 2"/>
          <p:cNvSpPr>
            <a:spLocks noGrp="1"/>
          </p:cNvSpPr>
          <p:nvPr>
            <p:ph idx="1" hasCustomPrompt="1"/>
          </p:nvPr>
        </p:nvSpPr>
        <p:spPr>
          <a:xfrm>
            <a:off x="731520" y="656489"/>
            <a:ext cx="8001000" cy="327580"/>
          </a:xfrm>
        </p:spPr>
        <p:txBody>
          <a:bodyPr lIns="0" rIns="0"/>
          <a:lstStyle>
            <a:lvl1pPr marL="0" indent="0">
              <a:buNone/>
              <a:defRPr sz="2400" b="1" cap="all" baseline="0">
                <a:solidFill>
                  <a:schemeClr val="tx2"/>
                </a:solidFill>
                <a:latin typeface="+mn-lt"/>
              </a:defRPr>
            </a:lvl1pPr>
            <a:lvl2pPr marL="342900" indent="0">
              <a:buNone/>
              <a:defRPr>
                <a:solidFill>
                  <a:schemeClr val="accent1"/>
                </a:solidFill>
                <a:latin typeface="Tw Cen MT" panose="020B0602020104020603" pitchFamily="34" charset="0"/>
              </a:defRPr>
            </a:lvl2pPr>
            <a:lvl3pPr marL="685800" indent="0">
              <a:buNone/>
              <a:defRPr>
                <a:solidFill>
                  <a:schemeClr val="accent1"/>
                </a:solidFill>
                <a:latin typeface="Tw Cen MT" panose="020B0602020104020603" pitchFamily="34" charset="0"/>
              </a:defRPr>
            </a:lvl3pPr>
            <a:lvl4pPr marL="1028700" indent="0">
              <a:buNone/>
              <a:defRPr>
                <a:solidFill>
                  <a:schemeClr val="accent1"/>
                </a:solidFill>
                <a:latin typeface="Tw Cen MT" panose="020B0602020104020603" pitchFamily="34" charset="0"/>
              </a:defRPr>
            </a:lvl4pPr>
            <a:lvl5pPr marL="1371600" indent="0">
              <a:buNone/>
              <a:defRPr>
                <a:solidFill>
                  <a:schemeClr val="accent1"/>
                </a:solidFill>
                <a:latin typeface="Tw Cen MT" panose="020B0602020104020603" pitchFamily="34" charset="0"/>
              </a:defRPr>
            </a:lvl5pPr>
          </a:lstStyle>
          <a:p>
            <a:pPr lvl="0"/>
            <a:r>
              <a:rPr lang="en-US" dirty="0" smtClean="0"/>
              <a:t>CLICK TO EDIT MASTER</a:t>
            </a:r>
            <a:endParaRPr lang="en-US" dirty="0"/>
          </a:p>
        </p:txBody>
      </p:sp>
      <p:sp>
        <p:nvSpPr>
          <p:cNvPr id="19" name="Rectangle 18"/>
          <p:cNvSpPr/>
          <p:nvPr userDrawn="1"/>
        </p:nvSpPr>
        <p:spPr>
          <a:xfrm>
            <a:off x="0" y="0"/>
            <a:ext cx="9144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Content Placeholder 2"/>
          <p:cNvSpPr>
            <a:spLocks noGrp="1"/>
          </p:cNvSpPr>
          <p:nvPr>
            <p:ph idx="13" hasCustomPrompt="1"/>
          </p:nvPr>
        </p:nvSpPr>
        <p:spPr>
          <a:xfrm>
            <a:off x="731520" y="1026918"/>
            <a:ext cx="8001000" cy="853718"/>
          </a:xfrm>
        </p:spPr>
        <p:txBody>
          <a:bodyPr lIns="0" rIns="0"/>
          <a:lstStyle>
            <a:lvl1pPr marL="0" indent="0">
              <a:buNone/>
              <a:defRPr sz="2000" b="0" baseline="0">
                <a:solidFill>
                  <a:schemeClr val="accent1"/>
                </a:solidFill>
                <a:latin typeface="+mn-lt"/>
              </a:defRPr>
            </a:lvl1pPr>
            <a:lvl2pPr marL="342900" indent="0">
              <a:buNone/>
              <a:defRPr>
                <a:solidFill>
                  <a:schemeClr val="accent1"/>
                </a:solidFill>
                <a:latin typeface="Tw Cen MT" panose="020B0602020104020603" pitchFamily="34" charset="0"/>
              </a:defRPr>
            </a:lvl2pPr>
            <a:lvl3pPr marL="685800" indent="0">
              <a:buNone/>
              <a:defRPr>
                <a:solidFill>
                  <a:schemeClr val="accent1"/>
                </a:solidFill>
                <a:latin typeface="Tw Cen MT" panose="020B0602020104020603" pitchFamily="34" charset="0"/>
              </a:defRPr>
            </a:lvl3pPr>
            <a:lvl4pPr marL="1028700" indent="0">
              <a:buNone/>
              <a:defRPr>
                <a:solidFill>
                  <a:schemeClr val="accent1"/>
                </a:solidFill>
                <a:latin typeface="Tw Cen MT" panose="020B0602020104020603" pitchFamily="34" charset="0"/>
              </a:defRPr>
            </a:lvl4pPr>
            <a:lvl5pPr marL="1371600" indent="0">
              <a:buNone/>
              <a:defRPr>
                <a:solidFill>
                  <a:schemeClr val="accent1"/>
                </a:solidFill>
                <a:latin typeface="Tw Cen MT" panose="020B0602020104020603" pitchFamily="34" charset="0"/>
              </a:defRPr>
            </a:lvl5pPr>
          </a:lstStyle>
          <a:p>
            <a:pPr lvl="0"/>
            <a:r>
              <a:rPr lang="en-US" dirty="0" smtClean="0"/>
              <a:t>Short Content</a:t>
            </a:r>
            <a:endParaRPr lang="en-US" dirty="0"/>
          </a:p>
        </p:txBody>
      </p:sp>
      <p:sp>
        <p:nvSpPr>
          <p:cNvPr id="25" name="Content Placeholder 2"/>
          <p:cNvSpPr>
            <a:spLocks noGrp="1"/>
          </p:cNvSpPr>
          <p:nvPr>
            <p:ph idx="14" hasCustomPrompt="1"/>
          </p:nvPr>
        </p:nvSpPr>
        <p:spPr>
          <a:xfrm>
            <a:off x="731520" y="2244970"/>
            <a:ext cx="8001000" cy="327580"/>
          </a:xfrm>
        </p:spPr>
        <p:txBody>
          <a:bodyPr lIns="0" rIns="0"/>
          <a:lstStyle>
            <a:lvl1pPr marL="0" indent="0">
              <a:buNone/>
              <a:defRPr sz="2400" b="1" cap="all" baseline="0">
                <a:solidFill>
                  <a:schemeClr val="tx2"/>
                </a:solidFill>
                <a:latin typeface="+mn-lt"/>
              </a:defRPr>
            </a:lvl1pPr>
            <a:lvl2pPr marL="342900" indent="0">
              <a:buNone/>
              <a:defRPr>
                <a:solidFill>
                  <a:schemeClr val="accent1"/>
                </a:solidFill>
                <a:latin typeface="Tw Cen MT" panose="020B0602020104020603" pitchFamily="34" charset="0"/>
              </a:defRPr>
            </a:lvl2pPr>
            <a:lvl3pPr marL="685800" indent="0">
              <a:buNone/>
              <a:defRPr>
                <a:solidFill>
                  <a:schemeClr val="accent1"/>
                </a:solidFill>
                <a:latin typeface="Tw Cen MT" panose="020B0602020104020603" pitchFamily="34" charset="0"/>
              </a:defRPr>
            </a:lvl3pPr>
            <a:lvl4pPr marL="1028700" indent="0">
              <a:buNone/>
              <a:defRPr>
                <a:solidFill>
                  <a:schemeClr val="accent1"/>
                </a:solidFill>
                <a:latin typeface="Tw Cen MT" panose="020B0602020104020603" pitchFamily="34" charset="0"/>
              </a:defRPr>
            </a:lvl4pPr>
            <a:lvl5pPr marL="1371600" indent="0">
              <a:buNone/>
              <a:defRPr>
                <a:solidFill>
                  <a:schemeClr val="accent1"/>
                </a:solidFill>
                <a:latin typeface="Tw Cen MT" panose="020B0602020104020603" pitchFamily="34" charset="0"/>
              </a:defRPr>
            </a:lvl5pPr>
          </a:lstStyle>
          <a:p>
            <a:pPr lvl="0"/>
            <a:r>
              <a:rPr lang="en-US" dirty="0" smtClean="0"/>
              <a:t>CLICK TO EDIT MASTER</a:t>
            </a:r>
            <a:endParaRPr lang="en-US" dirty="0"/>
          </a:p>
        </p:txBody>
      </p:sp>
      <p:sp>
        <p:nvSpPr>
          <p:cNvPr id="26" name="Content Placeholder 2"/>
          <p:cNvSpPr>
            <a:spLocks noGrp="1"/>
          </p:cNvSpPr>
          <p:nvPr>
            <p:ph idx="15" hasCustomPrompt="1"/>
          </p:nvPr>
        </p:nvSpPr>
        <p:spPr>
          <a:xfrm>
            <a:off x="731520" y="2615399"/>
            <a:ext cx="8001000" cy="853718"/>
          </a:xfrm>
        </p:spPr>
        <p:txBody>
          <a:bodyPr lIns="0" rIns="0"/>
          <a:lstStyle>
            <a:lvl1pPr marL="0" indent="0">
              <a:buNone/>
              <a:defRPr sz="2000" b="0" baseline="0">
                <a:solidFill>
                  <a:schemeClr val="accent1"/>
                </a:solidFill>
                <a:latin typeface="+mn-lt"/>
              </a:defRPr>
            </a:lvl1pPr>
            <a:lvl2pPr marL="342900" indent="0">
              <a:buNone/>
              <a:defRPr>
                <a:solidFill>
                  <a:schemeClr val="accent1"/>
                </a:solidFill>
                <a:latin typeface="Tw Cen MT" panose="020B0602020104020603" pitchFamily="34" charset="0"/>
              </a:defRPr>
            </a:lvl2pPr>
            <a:lvl3pPr marL="685800" indent="0">
              <a:buNone/>
              <a:defRPr>
                <a:solidFill>
                  <a:schemeClr val="accent1"/>
                </a:solidFill>
                <a:latin typeface="Tw Cen MT" panose="020B0602020104020603" pitchFamily="34" charset="0"/>
              </a:defRPr>
            </a:lvl3pPr>
            <a:lvl4pPr marL="1028700" indent="0">
              <a:buNone/>
              <a:defRPr>
                <a:solidFill>
                  <a:schemeClr val="accent1"/>
                </a:solidFill>
                <a:latin typeface="Tw Cen MT" panose="020B0602020104020603" pitchFamily="34" charset="0"/>
              </a:defRPr>
            </a:lvl4pPr>
            <a:lvl5pPr marL="1371600" indent="0">
              <a:buNone/>
              <a:defRPr>
                <a:solidFill>
                  <a:schemeClr val="accent1"/>
                </a:solidFill>
                <a:latin typeface="Tw Cen MT" panose="020B0602020104020603" pitchFamily="34" charset="0"/>
              </a:defRPr>
            </a:lvl5pPr>
          </a:lstStyle>
          <a:p>
            <a:pPr lvl="0"/>
            <a:r>
              <a:rPr lang="en-US" dirty="0" smtClean="0"/>
              <a:t>Short Content</a:t>
            </a:r>
            <a:endParaRPr lang="en-US" dirty="0"/>
          </a:p>
        </p:txBody>
      </p:sp>
      <p:sp>
        <p:nvSpPr>
          <p:cNvPr id="27" name="Content Placeholder 2"/>
          <p:cNvSpPr>
            <a:spLocks noGrp="1"/>
          </p:cNvSpPr>
          <p:nvPr>
            <p:ph idx="16" hasCustomPrompt="1"/>
          </p:nvPr>
        </p:nvSpPr>
        <p:spPr>
          <a:xfrm>
            <a:off x="731520" y="3846805"/>
            <a:ext cx="8001000" cy="327580"/>
          </a:xfrm>
        </p:spPr>
        <p:txBody>
          <a:bodyPr lIns="0" rIns="0"/>
          <a:lstStyle>
            <a:lvl1pPr marL="0" indent="0">
              <a:buNone/>
              <a:defRPr sz="2400" b="1" cap="all" baseline="0">
                <a:solidFill>
                  <a:schemeClr val="tx2"/>
                </a:solidFill>
                <a:latin typeface="+mn-lt"/>
              </a:defRPr>
            </a:lvl1pPr>
            <a:lvl2pPr marL="342900" indent="0">
              <a:buNone/>
              <a:defRPr>
                <a:solidFill>
                  <a:schemeClr val="accent1"/>
                </a:solidFill>
                <a:latin typeface="Tw Cen MT" panose="020B0602020104020603" pitchFamily="34" charset="0"/>
              </a:defRPr>
            </a:lvl2pPr>
            <a:lvl3pPr marL="685800" indent="0">
              <a:buNone/>
              <a:defRPr>
                <a:solidFill>
                  <a:schemeClr val="accent1"/>
                </a:solidFill>
                <a:latin typeface="Tw Cen MT" panose="020B0602020104020603" pitchFamily="34" charset="0"/>
              </a:defRPr>
            </a:lvl3pPr>
            <a:lvl4pPr marL="1028700" indent="0">
              <a:buNone/>
              <a:defRPr>
                <a:solidFill>
                  <a:schemeClr val="accent1"/>
                </a:solidFill>
                <a:latin typeface="Tw Cen MT" panose="020B0602020104020603" pitchFamily="34" charset="0"/>
              </a:defRPr>
            </a:lvl4pPr>
            <a:lvl5pPr marL="1371600" indent="0">
              <a:buNone/>
              <a:defRPr>
                <a:solidFill>
                  <a:schemeClr val="accent1"/>
                </a:solidFill>
                <a:latin typeface="Tw Cen MT" panose="020B0602020104020603" pitchFamily="34" charset="0"/>
              </a:defRPr>
            </a:lvl5pPr>
          </a:lstStyle>
          <a:p>
            <a:pPr lvl="0"/>
            <a:r>
              <a:rPr lang="en-US" dirty="0" smtClean="0"/>
              <a:t>CLICK TO EDIT MASTER</a:t>
            </a:r>
            <a:endParaRPr lang="en-US" dirty="0"/>
          </a:p>
        </p:txBody>
      </p:sp>
      <p:sp>
        <p:nvSpPr>
          <p:cNvPr id="28" name="Content Placeholder 2"/>
          <p:cNvSpPr>
            <a:spLocks noGrp="1"/>
          </p:cNvSpPr>
          <p:nvPr>
            <p:ph idx="17" hasCustomPrompt="1"/>
          </p:nvPr>
        </p:nvSpPr>
        <p:spPr>
          <a:xfrm>
            <a:off x="731520" y="4217234"/>
            <a:ext cx="8001000" cy="853718"/>
          </a:xfrm>
        </p:spPr>
        <p:txBody>
          <a:bodyPr lIns="0" rIns="0"/>
          <a:lstStyle>
            <a:lvl1pPr marL="0" indent="0">
              <a:buNone/>
              <a:defRPr sz="2000" b="0" baseline="0">
                <a:solidFill>
                  <a:schemeClr val="accent1"/>
                </a:solidFill>
                <a:latin typeface="+mn-lt"/>
              </a:defRPr>
            </a:lvl1pPr>
            <a:lvl2pPr marL="342900" indent="0">
              <a:buNone/>
              <a:defRPr>
                <a:solidFill>
                  <a:schemeClr val="accent1"/>
                </a:solidFill>
                <a:latin typeface="Tw Cen MT" panose="020B0602020104020603" pitchFamily="34" charset="0"/>
              </a:defRPr>
            </a:lvl2pPr>
            <a:lvl3pPr marL="685800" indent="0">
              <a:buNone/>
              <a:defRPr>
                <a:solidFill>
                  <a:schemeClr val="accent1"/>
                </a:solidFill>
                <a:latin typeface="Tw Cen MT" panose="020B0602020104020603" pitchFamily="34" charset="0"/>
              </a:defRPr>
            </a:lvl3pPr>
            <a:lvl4pPr marL="1028700" indent="0">
              <a:buNone/>
              <a:defRPr>
                <a:solidFill>
                  <a:schemeClr val="accent1"/>
                </a:solidFill>
                <a:latin typeface="Tw Cen MT" panose="020B0602020104020603" pitchFamily="34" charset="0"/>
              </a:defRPr>
            </a:lvl4pPr>
            <a:lvl5pPr marL="1371600" indent="0">
              <a:buNone/>
              <a:defRPr>
                <a:solidFill>
                  <a:schemeClr val="accent1"/>
                </a:solidFill>
                <a:latin typeface="Tw Cen MT" panose="020B0602020104020603" pitchFamily="34" charset="0"/>
              </a:defRPr>
            </a:lvl5pPr>
          </a:lstStyle>
          <a:p>
            <a:pPr lvl="0"/>
            <a:r>
              <a:rPr lang="en-US" dirty="0" smtClean="0"/>
              <a:t>Short Content</a:t>
            </a:r>
            <a:endParaRPr lang="en-US" dirty="0"/>
          </a:p>
        </p:txBody>
      </p:sp>
      <p:sp>
        <p:nvSpPr>
          <p:cNvPr id="29" name="Content Placeholder 2"/>
          <p:cNvSpPr>
            <a:spLocks noGrp="1"/>
          </p:cNvSpPr>
          <p:nvPr>
            <p:ph idx="18" hasCustomPrompt="1"/>
          </p:nvPr>
        </p:nvSpPr>
        <p:spPr>
          <a:xfrm>
            <a:off x="731520" y="5328189"/>
            <a:ext cx="8001000" cy="327580"/>
          </a:xfrm>
        </p:spPr>
        <p:txBody>
          <a:bodyPr lIns="0" rIns="0"/>
          <a:lstStyle>
            <a:lvl1pPr marL="0" indent="0">
              <a:buNone/>
              <a:defRPr sz="2400" b="1" cap="all" baseline="0">
                <a:solidFill>
                  <a:schemeClr val="tx2"/>
                </a:solidFill>
                <a:latin typeface="+mn-lt"/>
              </a:defRPr>
            </a:lvl1pPr>
            <a:lvl2pPr marL="342900" indent="0">
              <a:buNone/>
              <a:defRPr>
                <a:solidFill>
                  <a:schemeClr val="accent1"/>
                </a:solidFill>
                <a:latin typeface="Tw Cen MT" panose="020B0602020104020603" pitchFamily="34" charset="0"/>
              </a:defRPr>
            </a:lvl2pPr>
            <a:lvl3pPr marL="685800" indent="0">
              <a:buNone/>
              <a:defRPr>
                <a:solidFill>
                  <a:schemeClr val="accent1"/>
                </a:solidFill>
                <a:latin typeface="Tw Cen MT" panose="020B0602020104020603" pitchFamily="34" charset="0"/>
              </a:defRPr>
            </a:lvl3pPr>
            <a:lvl4pPr marL="1028700" indent="0">
              <a:buNone/>
              <a:defRPr>
                <a:solidFill>
                  <a:schemeClr val="accent1"/>
                </a:solidFill>
                <a:latin typeface="Tw Cen MT" panose="020B0602020104020603" pitchFamily="34" charset="0"/>
              </a:defRPr>
            </a:lvl4pPr>
            <a:lvl5pPr marL="1371600" indent="0">
              <a:buNone/>
              <a:defRPr>
                <a:solidFill>
                  <a:schemeClr val="accent1"/>
                </a:solidFill>
                <a:latin typeface="Tw Cen MT" panose="020B0602020104020603" pitchFamily="34" charset="0"/>
              </a:defRPr>
            </a:lvl5pPr>
          </a:lstStyle>
          <a:p>
            <a:pPr lvl="0"/>
            <a:r>
              <a:rPr lang="en-US" dirty="0" smtClean="0"/>
              <a:t>CLICK TO EDIT MASTER</a:t>
            </a:r>
            <a:endParaRPr lang="en-US" dirty="0"/>
          </a:p>
        </p:txBody>
      </p:sp>
      <p:sp>
        <p:nvSpPr>
          <p:cNvPr id="30" name="Content Placeholder 2"/>
          <p:cNvSpPr>
            <a:spLocks noGrp="1"/>
          </p:cNvSpPr>
          <p:nvPr>
            <p:ph idx="19" hasCustomPrompt="1"/>
          </p:nvPr>
        </p:nvSpPr>
        <p:spPr>
          <a:xfrm>
            <a:off x="731520" y="5698618"/>
            <a:ext cx="8001000" cy="853718"/>
          </a:xfrm>
        </p:spPr>
        <p:txBody>
          <a:bodyPr lIns="0" rIns="0"/>
          <a:lstStyle>
            <a:lvl1pPr marL="0" indent="0">
              <a:buNone/>
              <a:defRPr sz="2000" b="0" baseline="0">
                <a:solidFill>
                  <a:schemeClr val="accent1"/>
                </a:solidFill>
                <a:latin typeface="+mn-lt"/>
              </a:defRPr>
            </a:lvl1pPr>
            <a:lvl2pPr marL="342900" indent="0">
              <a:buNone/>
              <a:defRPr>
                <a:solidFill>
                  <a:schemeClr val="accent1"/>
                </a:solidFill>
                <a:latin typeface="Tw Cen MT" panose="020B0602020104020603" pitchFamily="34" charset="0"/>
              </a:defRPr>
            </a:lvl2pPr>
            <a:lvl3pPr marL="685800" indent="0">
              <a:buNone/>
              <a:defRPr>
                <a:solidFill>
                  <a:schemeClr val="accent1"/>
                </a:solidFill>
                <a:latin typeface="Tw Cen MT" panose="020B0602020104020603" pitchFamily="34" charset="0"/>
              </a:defRPr>
            </a:lvl3pPr>
            <a:lvl4pPr marL="1028700" indent="0">
              <a:buNone/>
              <a:defRPr>
                <a:solidFill>
                  <a:schemeClr val="accent1"/>
                </a:solidFill>
                <a:latin typeface="Tw Cen MT" panose="020B0602020104020603" pitchFamily="34" charset="0"/>
              </a:defRPr>
            </a:lvl4pPr>
            <a:lvl5pPr marL="1371600" indent="0">
              <a:buNone/>
              <a:defRPr>
                <a:solidFill>
                  <a:schemeClr val="accent1"/>
                </a:solidFill>
                <a:latin typeface="Tw Cen MT" panose="020B0602020104020603" pitchFamily="34" charset="0"/>
              </a:defRPr>
            </a:lvl5pPr>
          </a:lstStyle>
          <a:p>
            <a:pPr lvl="0"/>
            <a:r>
              <a:rPr lang="en-US" dirty="0" smtClean="0"/>
              <a:t>Short Content</a:t>
            </a:r>
            <a:endParaRPr lang="en-US" dirty="0"/>
          </a:p>
        </p:txBody>
      </p:sp>
      <p:sp>
        <p:nvSpPr>
          <p:cNvPr id="11" name="Date Placeholder 1"/>
          <p:cNvSpPr>
            <a:spLocks noGrp="1"/>
          </p:cNvSpPr>
          <p:nvPr>
            <p:ph type="dt" sz="half" idx="10"/>
          </p:nvPr>
        </p:nvSpPr>
        <p:spPr>
          <a:xfrm>
            <a:off x="228600" y="6629400"/>
            <a:ext cx="914400" cy="182880"/>
          </a:xfrm>
        </p:spPr>
        <p:txBody>
          <a:bodyPr/>
          <a:lstStyle/>
          <a:p>
            <a:fld id="{9239D14D-A7D8-427F-8D62-8808716C1DB9}" type="datetimeFigureOut">
              <a:rPr lang="en-US" smtClean="0"/>
              <a:t>3/29/2018</a:t>
            </a:fld>
            <a:endParaRPr lang="en-US"/>
          </a:p>
        </p:txBody>
      </p:sp>
      <p:sp>
        <p:nvSpPr>
          <p:cNvPr id="12" name="Footer Placeholder 2"/>
          <p:cNvSpPr>
            <a:spLocks noGrp="1"/>
          </p:cNvSpPr>
          <p:nvPr>
            <p:ph type="ftr" sz="quarter" idx="11"/>
          </p:nvPr>
        </p:nvSpPr>
        <p:spPr>
          <a:xfrm>
            <a:off x="1828799" y="6629400"/>
            <a:ext cx="5486400" cy="182880"/>
          </a:xfrm>
        </p:spPr>
        <p:txBody>
          <a:bodyPr/>
          <a:lstStyle/>
          <a:p>
            <a:endParaRPr lang="en-US"/>
          </a:p>
        </p:txBody>
      </p:sp>
      <p:sp>
        <p:nvSpPr>
          <p:cNvPr id="13" name="Slide Number Placeholder 3"/>
          <p:cNvSpPr>
            <a:spLocks noGrp="1"/>
          </p:cNvSpPr>
          <p:nvPr>
            <p:ph type="sldNum" sz="quarter" idx="12"/>
          </p:nvPr>
        </p:nvSpPr>
        <p:spPr>
          <a:xfrm>
            <a:off x="8229600" y="6629400"/>
            <a:ext cx="685800" cy="182880"/>
          </a:xfrm>
        </p:spPr>
        <p:txBody>
          <a:bodyPr/>
          <a:lstStyle/>
          <a:p>
            <a:fld id="{18CF7050-A8E5-428C-81D9-F84418705036}" type="slidenum">
              <a:rPr lang="en-US" smtClean="0"/>
              <a:t>‹#›</a:t>
            </a:fld>
            <a:endParaRPr lang="en-US"/>
          </a:p>
        </p:txBody>
      </p:sp>
    </p:spTree>
    <p:extLst>
      <p:ext uri="{BB962C8B-B14F-4D97-AF65-F5344CB8AC3E}">
        <p14:creationId xmlns:p14="http://schemas.microsoft.com/office/powerpoint/2010/main" val="33452188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9239D14D-A7D8-427F-8D62-8808716C1DB9}" type="datetimeFigureOut">
              <a:rPr lang="en-US" smtClean="0"/>
              <a:t>3/29/2018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CF7050-A8E5-428C-81D9-F84418705036}" type="slidenum">
              <a:rPr lang="en-US" smtClean="0"/>
              <a:t>‹#›</a:t>
            </a:fld>
            <a:endParaRPr lang="en-US"/>
          </a:p>
        </p:txBody>
      </p:sp>
    </p:spTree>
    <p:extLst>
      <p:ext uri="{BB962C8B-B14F-4D97-AF65-F5344CB8AC3E}">
        <p14:creationId xmlns:p14="http://schemas.microsoft.com/office/powerpoint/2010/main" val="31820710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Disclaimer">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7200" y="3657600"/>
            <a:ext cx="8229600" cy="914400"/>
          </a:xfrm>
        </p:spPr>
        <p:txBody>
          <a:bodyPr wrap="square" tIns="0" bIns="0" anchor="t" anchorCtr="0">
            <a:noAutofit/>
          </a:bodyPr>
          <a:lstStyle>
            <a:lvl1pPr algn="ctr">
              <a:lnSpc>
                <a:spcPct val="100000"/>
              </a:lnSpc>
              <a:defRPr sz="7200" b="1" spc="-150" baseline="0">
                <a:solidFill>
                  <a:schemeClr val="tx2"/>
                </a:solidFill>
                <a:latin typeface="+mn-lt"/>
              </a:defRPr>
            </a:lvl1pPr>
          </a:lstStyle>
          <a:p>
            <a:r>
              <a:rPr lang="en-US" dirty="0" smtClean="0"/>
              <a:t>QUESTIONS?</a:t>
            </a:r>
            <a:endParaRPr lang="en-US" dirty="0"/>
          </a:p>
        </p:txBody>
      </p:sp>
      <p:sp>
        <p:nvSpPr>
          <p:cNvPr id="5" name="TextBox 4"/>
          <p:cNvSpPr txBox="1"/>
          <p:nvPr userDrawn="1"/>
        </p:nvSpPr>
        <p:spPr>
          <a:xfrm>
            <a:off x="457200" y="5715000"/>
            <a:ext cx="8229600" cy="91307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baseline="30000" dirty="0" smtClean="0">
                <a:solidFill>
                  <a:srgbClr val="64666A"/>
                </a:solidFill>
                <a:latin typeface="Tw Cen MT" panose="020B0602020104020603" pitchFamily="34" charset="0"/>
              </a:rPr>
              <a:t>This presentation is presented with the understanding that the information contained does not constitute legal, accounting or other professional advice. It is not intended to be responsive to any individual situation or concerns, as the contents of this presentation are intended for general information purposes only. Viewers are urged not to act upon the information contained in this presentation without first consulting competent legal, accounting or other professional advice regarding implications of a particular factual situation. Questions and additional information can be submitted to your Eide Bailly representative, or to the presenter of this session. </a:t>
            </a:r>
          </a:p>
        </p:txBody>
      </p:sp>
      <p:sp>
        <p:nvSpPr>
          <p:cNvPr id="6" name="Rectangle 5"/>
          <p:cNvSpPr/>
          <p:nvPr userDrawn="1"/>
        </p:nvSpPr>
        <p:spPr>
          <a:xfrm>
            <a:off x="0" y="5120640"/>
            <a:ext cx="9144000" cy="9144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39814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hank You">
    <p:spTree>
      <p:nvGrpSpPr>
        <p:cNvPr id="1" name=""/>
        <p:cNvGrpSpPr/>
        <p:nvPr/>
      </p:nvGrpSpPr>
      <p:grpSpPr>
        <a:xfrm>
          <a:off x="0" y="0"/>
          <a:ext cx="0" cy="0"/>
          <a:chOff x="0" y="0"/>
          <a:chExt cx="0" cy="0"/>
        </a:xfrm>
      </p:grpSpPr>
      <p:sp>
        <p:nvSpPr>
          <p:cNvPr id="6" name="Rectangle 5"/>
          <p:cNvSpPr/>
          <p:nvPr userDrawn="1"/>
        </p:nvSpPr>
        <p:spPr>
          <a:xfrm>
            <a:off x="0" y="4114800"/>
            <a:ext cx="9144000" cy="9144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ctrTitle" hasCustomPrompt="1"/>
          </p:nvPr>
        </p:nvSpPr>
        <p:spPr>
          <a:xfrm>
            <a:off x="457200" y="2743200"/>
            <a:ext cx="8229600" cy="914400"/>
          </a:xfrm>
        </p:spPr>
        <p:txBody>
          <a:bodyPr wrap="square" tIns="0" bIns="0" anchor="t" anchorCtr="0">
            <a:noAutofit/>
          </a:bodyPr>
          <a:lstStyle>
            <a:lvl1pPr algn="ctr">
              <a:lnSpc>
                <a:spcPct val="100000"/>
              </a:lnSpc>
              <a:defRPr sz="7200" b="1" spc="-150" baseline="0">
                <a:solidFill>
                  <a:schemeClr val="tx2"/>
                </a:solidFill>
                <a:latin typeface="+mn-lt"/>
              </a:defRPr>
            </a:lvl1pPr>
          </a:lstStyle>
          <a:p>
            <a:r>
              <a:rPr lang="en-US" dirty="0" smtClean="0"/>
              <a:t>THANK YOU</a:t>
            </a:r>
            <a:endParaRPr lang="en-US" dirty="0"/>
          </a:p>
        </p:txBody>
      </p:sp>
      <p:sp>
        <p:nvSpPr>
          <p:cNvPr id="9" name="TextBox 8"/>
          <p:cNvSpPr txBox="1"/>
          <p:nvPr userDrawn="1"/>
        </p:nvSpPr>
        <p:spPr>
          <a:xfrm>
            <a:off x="457200" y="6375862"/>
            <a:ext cx="8229600" cy="50270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4000" b="1" i="0" u="none" strike="noStrike" baseline="30000" dirty="0" smtClean="0">
                <a:solidFill>
                  <a:schemeClr val="tx2"/>
                </a:solidFill>
                <a:latin typeface="+mn-lt"/>
              </a:rPr>
              <a:t>eidebailly.com</a:t>
            </a:r>
          </a:p>
        </p:txBody>
      </p:sp>
      <p:sp>
        <p:nvSpPr>
          <p:cNvPr id="11" name="Subtitle 3"/>
          <p:cNvSpPr>
            <a:spLocks noGrp="1"/>
          </p:cNvSpPr>
          <p:nvPr>
            <p:ph type="subTitle" idx="1"/>
          </p:nvPr>
        </p:nvSpPr>
        <p:spPr>
          <a:xfrm>
            <a:off x="457200" y="4572000"/>
            <a:ext cx="8229600" cy="1446415"/>
          </a:xfrm>
        </p:spPr>
        <p:txBody>
          <a:bodyPr>
            <a:noAutofit/>
          </a:bodyPr>
          <a:lstStyle>
            <a:lvl1pPr algn="ctr">
              <a:defRPr sz="1600" b="0">
                <a:latin typeface="+mn-lt"/>
              </a:defRPr>
            </a:lvl1pPr>
          </a:lstStyle>
          <a:p>
            <a:r>
              <a:rPr lang="en-US" sz="2000" smtClean="0"/>
              <a:t>Click to edit Master subtitle style</a:t>
            </a:r>
            <a:endParaRPr lang="en-US" sz="2000" dirty="0"/>
          </a:p>
        </p:txBody>
      </p:sp>
    </p:spTree>
    <p:extLst>
      <p:ext uri="{BB962C8B-B14F-4D97-AF65-F5344CB8AC3E}">
        <p14:creationId xmlns:p14="http://schemas.microsoft.com/office/powerpoint/2010/main" val="28761926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hank You - Blue">
    <p:spTree>
      <p:nvGrpSpPr>
        <p:cNvPr id="1" name=""/>
        <p:cNvGrpSpPr/>
        <p:nvPr/>
      </p:nvGrpSpPr>
      <p:grpSpPr>
        <a:xfrm>
          <a:off x="0" y="0"/>
          <a:ext cx="0" cy="0"/>
          <a:chOff x="0" y="0"/>
          <a:chExt cx="0" cy="0"/>
        </a:xfrm>
      </p:grpSpPr>
      <p:sp>
        <p:nvSpPr>
          <p:cNvPr id="7" name="Rectangle 6"/>
          <p:cNvSpPr/>
          <p:nvPr userDrawn="1"/>
        </p:nvSpPr>
        <p:spPr>
          <a:xfrm>
            <a:off x="0" y="0"/>
            <a:ext cx="9144000" cy="2286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p:cNvSpPr>
            <a:spLocks noGrp="1"/>
          </p:cNvSpPr>
          <p:nvPr>
            <p:ph type="ctrTitle" hasCustomPrompt="1"/>
          </p:nvPr>
        </p:nvSpPr>
        <p:spPr>
          <a:xfrm>
            <a:off x="457200" y="544484"/>
            <a:ext cx="8229600" cy="914400"/>
          </a:xfrm>
        </p:spPr>
        <p:txBody>
          <a:bodyPr wrap="square" tIns="0" bIns="0" anchor="t" anchorCtr="0">
            <a:noAutofit/>
          </a:bodyPr>
          <a:lstStyle>
            <a:lvl1pPr algn="ctr">
              <a:lnSpc>
                <a:spcPct val="100000"/>
              </a:lnSpc>
              <a:defRPr sz="7200" b="1" spc="-150" baseline="0">
                <a:solidFill>
                  <a:schemeClr val="bg1"/>
                </a:solidFill>
                <a:latin typeface="+mn-lt"/>
              </a:defRPr>
            </a:lvl1pPr>
          </a:lstStyle>
          <a:p>
            <a:r>
              <a:rPr lang="en-US" dirty="0" smtClean="0"/>
              <a:t>THANK YOU</a:t>
            </a:r>
            <a:endParaRPr lang="en-US" dirty="0"/>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429000" y="4800600"/>
            <a:ext cx="2286000" cy="1627967"/>
          </a:xfrm>
          <a:prstGeom prst="rect">
            <a:avLst/>
          </a:prstGeom>
        </p:spPr>
      </p:pic>
      <p:sp>
        <p:nvSpPr>
          <p:cNvPr id="11" name="Subtitle 3"/>
          <p:cNvSpPr>
            <a:spLocks noGrp="1"/>
          </p:cNvSpPr>
          <p:nvPr>
            <p:ph type="subTitle" idx="1"/>
          </p:nvPr>
        </p:nvSpPr>
        <p:spPr>
          <a:xfrm>
            <a:off x="457200" y="2743200"/>
            <a:ext cx="8229600" cy="1554480"/>
          </a:xfrm>
        </p:spPr>
        <p:txBody>
          <a:bodyPr>
            <a:noAutofit/>
          </a:bodyPr>
          <a:lstStyle>
            <a:lvl1pPr algn="ctr">
              <a:defRPr sz="1600" b="0">
                <a:latin typeface="+mn-lt"/>
              </a:defRPr>
            </a:lvl1pPr>
          </a:lstStyle>
          <a:p>
            <a:r>
              <a:rPr lang="en-US" sz="2000" smtClean="0"/>
              <a:t>Click to edit Master subtitle style</a:t>
            </a:r>
            <a:endParaRPr lang="en-US" sz="2000" dirty="0"/>
          </a:p>
        </p:txBody>
      </p:sp>
    </p:spTree>
    <p:extLst>
      <p:ext uri="{BB962C8B-B14F-4D97-AF65-F5344CB8AC3E}">
        <p14:creationId xmlns:p14="http://schemas.microsoft.com/office/powerpoint/2010/main" val="39265608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go">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39993" y="2124343"/>
            <a:ext cx="3664014" cy="2609314"/>
          </a:xfrm>
          <a:prstGeom prst="rect">
            <a:avLst/>
          </a:prstGeom>
        </p:spPr>
      </p:pic>
    </p:spTree>
    <p:extLst>
      <p:ext uri="{BB962C8B-B14F-4D97-AF65-F5344CB8AC3E}">
        <p14:creationId xmlns:p14="http://schemas.microsoft.com/office/powerpoint/2010/main" val="1303168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Blue">
    <p:spTree>
      <p:nvGrpSpPr>
        <p:cNvPr id="1" name=""/>
        <p:cNvGrpSpPr/>
        <p:nvPr/>
      </p:nvGrpSpPr>
      <p:grpSpPr>
        <a:xfrm>
          <a:off x="0" y="0"/>
          <a:ext cx="0" cy="0"/>
          <a:chOff x="0" y="0"/>
          <a:chExt cx="0" cy="0"/>
        </a:xfrm>
      </p:grpSpPr>
      <p:sp>
        <p:nvSpPr>
          <p:cNvPr id="4" name="Rectangle 3"/>
          <p:cNvSpPr/>
          <p:nvPr userDrawn="1"/>
        </p:nvSpPr>
        <p:spPr>
          <a:xfrm>
            <a:off x="0" y="5120640"/>
            <a:ext cx="9144000" cy="17373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ctrTitle" hasCustomPrompt="1"/>
          </p:nvPr>
        </p:nvSpPr>
        <p:spPr>
          <a:xfrm>
            <a:off x="228598" y="5486400"/>
            <a:ext cx="8686800" cy="677108"/>
          </a:xfrm>
        </p:spPr>
        <p:txBody>
          <a:bodyPr wrap="square" tIns="0" bIns="0" anchor="b">
            <a:normAutofit/>
          </a:bodyPr>
          <a:lstStyle>
            <a:lvl1pPr algn="l">
              <a:lnSpc>
                <a:spcPct val="100000"/>
              </a:lnSpc>
              <a:defRPr sz="4400" b="1" spc="-150" baseline="0">
                <a:solidFill>
                  <a:schemeClr val="bg2"/>
                </a:solidFill>
                <a:latin typeface="+mj-lt"/>
              </a:defRPr>
            </a:lvl1pPr>
          </a:lstStyle>
          <a:p>
            <a:r>
              <a:rPr lang="en-US" dirty="0" smtClean="0"/>
              <a:t>SHORT TITLE HERE</a:t>
            </a:r>
            <a:endParaRPr lang="en-US" dirty="0"/>
          </a:p>
        </p:txBody>
      </p:sp>
      <p:sp>
        <p:nvSpPr>
          <p:cNvPr id="9" name="Subtitle 2"/>
          <p:cNvSpPr>
            <a:spLocks noGrp="1"/>
          </p:cNvSpPr>
          <p:nvPr>
            <p:ph type="subTitle" idx="1"/>
          </p:nvPr>
        </p:nvSpPr>
        <p:spPr>
          <a:xfrm>
            <a:off x="228600" y="6151419"/>
            <a:ext cx="8686798" cy="604233"/>
          </a:xfrm>
        </p:spPr>
        <p:txBody>
          <a:bodyPr lIns="0" rIns="0">
            <a:noAutofit/>
          </a:bodyPr>
          <a:lstStyle>
            <a:lvl1pPr marL="0" indent="0" algn="l">
              <a:lnSpc>
                <a:spcPct val="100000"/>
              </a:lnSpc>
              <a:spcBef>
                <a:spcPts val="0"/>
              </a:spcBef>
              <a:buNone/>
              <a:defRPr sz="2000">
                <a:solidFill>
                  <a:schemeClr val="bg1"/>
                </a:solidFill>
                <a:latin typeface="+mn-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971800" y="1143000"/>
            <a:ext cx="3200400" cy="2279153"/>
          </a:xfrm>
          <a:prstGeom prst="rect">
            <a:avLst/>
          </a:prstGeom>
        </p:spPr>
      </p:pic>
    </p:spTree>
    <p:extLst>
      <p:ext uri="{BB962C8B-B14F-4D97-AF65-F5344CB8AC3E}">
        <p14:creationId xmlns:p14="http://schemas.microsoft.com/office/powerpoint/2010/main" val="3864200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 Client">
    <p:spTree>
      <p:nvGrpSpPr>
        <p:cNvPr id="1" name=""/>
        <p:cNvGrpSpPr/>
        <p:nvPr/>
      </p:nvGrpSpPr>
      <p:grpSpPr>
        <a:xfrm>
          <a:off x="0" y="0"/>
          <a:ext cx="0" cy="0"/>
          <a:chOff x="0" y="0"/>
          <a:chExt cx="0" cy="0"/>
        </a:xfrm>
      </p:grpSpPr>
      <p:sp>
        <p:nvSpPr>
          <p:cNvPr id="4" name="Rectangle 3"/>
          <p:cNvSpPr/>
          <p:nvPr userDrawn="1"/>
        </p:nvSpPr>
        <p:spPr>
          <a:xfrm>
            <a:off x="0" y="5120640"/>
            <a:ext cx="9144000" cy="9144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1"/>
          <p:cNvSpPr>
            <a:spLocks noGrp="1"/>
          </p:cNvSpPr>
          <p:nvPr>
            <p:ph type="ctrTitle" hasCustomPrompt="1"/>
          </p:nvPr>
        </p:nvSpPr>
        <p:spPr>
          <a:xfrm>
            <a:off x="228598" y="5486400"/>
            <a:ext cx="7086602" cy="677108"/>
          </a:xfrm>
        </p:spPr>
        <p:txBody>
          <a:bodyPr wrap="square" tIns="0" bIns="0" anchor="b">
            <a:normAutofit/>
          </a:bodyPr>
          <a:lstStyle>
            <a:lvl1pPr algn="l">
              <a:lnSpc>
                <a:spcPct val="100000"/>
              </a:lnSpc>
              <a:defRPr sz="4400" b="1" spc="-150" baseline="0">
                <a:solidFill>
                  <a:schemeClr val="tx2"/>
                </a:solidFill>
                <a:latin typeface="+mj-lt"/>
              </a:defRPr>
            </a:lvl1pPr>
          </a:lstStyle>
          <a:p>
            <a:r>
              <a:rPr lang="en-US" dirty="0" smtClean="0"/>
              <a:t>SHORT TITLE HERE</a:t>
            </a:r>
            <a:endParaRPr lang="en-US" dirty="0"/>
          </a:p>
        </p:txBody>
      </p:sp>
      <p:sp>
        <p:nvSpPr>
          <p:cNvPr id="12" name="Subtitle 2"/>
          <p:cNvSpPr>
            <a:spLocks noGrp="1"/>
          </p:cNvSpPr>
          <p:nvPr>
            <p:ph type="subTitle" idx="1"/>
          </p:nvPr>
        </p:nvSpPr>
        <p:spPr>
          <a:xfrm>
            <a:off x="228600" y="6151419"/>
            <a:ext cx="7086600" cy="604233"/>
          </a:xfrm>
        </p:spPr>
        <p:txBody>
          <a:bodyPr lIns="0" rIns="0">
            <a:noAutofit/>
          </a:bodyPr>
          <a:lstStyle>
            <a:lvl1pPr marL="0" indent="0" algn="l">
              <a:lnSpc>
                <a:spcPct val="100000"/>
              </a:lnSpc>
              <a:spcBef>
                <a:spcPts val="0"/>
              </a:spcBef>
              <a:buNone/>
              <a:defRPr sz="2000">
                <a:latin typeface="+mn-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43800" y="5539241"/>
            <a:ext cx="1371600" cy="976780"/>
          </a:xfrm>
          <a:prstGeom prst="rect">
            <a:avLst/>
          </a:prstGeom>
        </p:spPr>
      </p:pic>
    </p:spTree>
    <p:extLst>
      <p:ext uri="{BB962C8B-B14F-4D97-AF65-F5344CB8AC3E}">
        <p14:creationId xmlns:p14="http://schemas.microsoft.com/office/powerpoint/2010/main" val="1896628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2" name="Title Placeholder 1"/>
          <p:cNvSpPr>
            <a:spLocks noGrp="1"/>
          </p:cNvSpPr>
          <p:nvPr>
            <p:ph type="title" hasCustomPrompt="1"/>
          </p:nvPr>
        </p:nvSpPr>
        <p:spPr>
          <a:xfrm>
            <a:off x="228600" y="0"/>
            <a:ext cx="8686800" cy="914400"/>
          </a:xfrm>
          <a:prstGeom prst="rect">
            <a:avLst/>
          </a:prstGeom>
        </p:spPr>
        <p:txBody>
          <a:bodyPr vert="horz" lIns="0" tIns="45720" rIns="0" bIns="45720" rtlCol="0" anchor="b" anchorCtr="0">
            <a:normAutofit/>
          </a:bodyPr>
          <a:lstStyle>
            <a:lvl1pPr>
              <a:defRPr baseline="0"/>
            </a:lvl1pPr>
          </a:lstStyle>
          <a:p>
            <a:r>
              <a:rPr lang="en-US" dirty="0" smtClean="0"/>
              <a:t>CLICK TO EDIT MASTER TITLE STYLE</a:t>
            </a:r>
            <a:endParaRPr lang="en-US" dirty="0"/>
          </a:p>
        </p:txBody>
      </p:sp>
      <p:sp>
        <p:nvSpPr>
          <p:cNvPr id="13" name="Text Placeholder 2"/>
          <p:cNvSpPr>
            <a:spLocks noGrp="1"/>
          </p:cNvSpPr>
          <p:nvPr>
            <p:ph idx="1"/>
          </p:nvPr>
        </p:nvSpPr>
        <p:spPr>
          <a:xfrm>
            <a:off x="228600" y="1280160"/>
            <a:ext cx="8686800" cy="5212080"/>
          </a:xfrm>
          <a:prstGeom prst="rect">
            <a:avLst/>
          </a:prstGeom>
        </p:spPr>
        <p:txBody>
          <a:bodyPr vert="horz" lIns="91440" tIns="45720" rIns="91440" bIns="45720" rtlCol="0">
            <a:normAutofit/>
          </a:bodyPr>
          <a:lstStyle>
            <a:lvl1pPr marL="0" indent="0">
              <a:spcBef>
                <a:spcPts val="0"/>
              </a:spcBef>
              <a:buFont typeface="Arial" panose="020B0604020202020204" pitchFamily="34" charset="0"/>
              <a:buNone/>
              <a:defRPr/>
            </a:lvl1pPr>
            <a:lvl2pPr marL="342900" indent="0">
              <a:spcBef>
                <a:spcPts val="0"/>
              </a:spcBef>
              <a:buFont typeface="Arial" panose="020B0604020202020204" pitchFamily="34" charset="0"/>
              <a:buNone/>
              <a:defRPr/>
            </a:lvl2pPr>
            <a:lvl3pPr marL="685800" indent="0">
              <a:spcBef>
                <a:spcPts val="0"/>
              </a:spcBef>
              <a:buFont typeface="Arial" panose="020B0604020202020204" pitchFamily="34" charset="0"/>
              <a:buNone/>
              <a:defRPr/>
            </a:lvl3pPr>
            <a:lvl4pPr marL="1028700" indent="0">
              <a:spcBef>
                <a:spcPts val="0"/>
              </a:spcBef>
              <a:buFont typeface="Arial" panose="020B0604020202020204" pitchFamily="34" charset="0"/>
              <a:buNone/>
              <a:defRPr/>
            </a:lvl4pPr>
            <a:lvl5pPr marL="1371600" indent="0">
              <a:spcBef>
                <a:spcPts val="0"/>
              </a:spcBef>
              <a:buFont typeface="Arial" panose="020B0604020202020204" pitchFamily="34" charset="0"/>
              <a:buNone/>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Date Placeholder 3"/>
          <p:cNvSpPr>
            <a:spLocks noGrp="1"/>
          </p:cNvSpPr>
          <p:nvPr>
            <p:ph type="dt" sz="half" idx="2"/>
          </p:nvPr>
        </p:nvSpPr>
        <p:spPr>
          <a:xfrm>
            <a:off x="228600" y="6629400"/>
            <a:ext cx="914400" cy="182880"/>
          </a:xfrm>
          <a:prstGeom prst="rect">
            <a:avLst/>
          </a:prstGeom>
        </p:spPr>
        <p:txBody>
          <a:bodyPr vert="horz" lIns="91440" tIns="45720" rIns="91440" bIns="45720" rtlCol="0" anchor="ctr"/>
          <a:lstStyle>
            <a:lvl1pPr algn="l">
              <a:defRPr sz="900">
                <a:solidFill>
                  <a:schemeClr val="accent1"/>
                </a:solidFill>
                <a:latin typeface="Tw Cen MT" panose="020B0602020104020603" pitchFamily="34" charset="0"/>
              </a:defRPr>
            </a:lvl1pPr>
          </a:lstStyle>
          <a:p>
            <a:fld id="{9239D14D-A7D8-427F-8D62-8808716C1DB9}" type="datetimeFigureOut">
              <a:rPr lang="en-US" smtClean="0"/>
              <a:pPr/>
              <a:t>3/29/2018</a:t>
            </a:fld>
            <a:endParaRPr lang="en-US" dirty="0"/>
          </a:p>
        </p:txBody>
      </p:sp>
      <p:sp>
        <p:nvSpPr>
          <p:cNvPr id="15" name="Footer Placeholder 4"/>
          <p:cNvSpPr>
            <a:spLocks noGrp="1"/>
          </p:cNvSpPr>
          <p:nvPr>
            <p:ph type="ftr" sz="quarter" idx="3"/>
          </p:nvPr>
        </p:nvSpPr>
        <p:spPr>
          <a:xfrm>
            <a:off x="1828799" y="6629400"/>
            <a:ext cx="5486400" cy="182880"/>
          </a:xfrm>
          <a:prstGeom prst="rect">
            <a:avLst/>
          </a:prstGeom>
        </p:spPr>
        <p:txBody>
          <a:bodyPr vert="horz" lIns="91440" tIns="45720" rIns="91440" bIns="45720" rtlCol="0" anchor="ctr"/>
          <a:lstStyle>
            <a:lvl1pPr algn="ctr">
              <a:defRPr sz="900">
                <a:solidFill>
                  <a:schemeClr val="accent1"/>
                </a:solidFill>
                <a:latin typeface="Tw Cen MT" panose="020B0602020104020603" pitchFamily="34" charset="0"/>
              </a:defRPr>
            </a:lvl1pPr>
          </a:lstStyle>
          <a:p>
            <a:endParaRPr lang="en-US" dirty="0"/>
          </a:p>
        </p:txBody>
      </p:sp>
      <p:sp>
        <p:nvSpPr>
          <p:cNvPr id="16" name="Slide Number Placeholder 5"/>
          <p:cNvSpPr>
            <a:spLocks noGrp="1"/>
          </p:cNvSpPr>
          <p:nvPr>
            <p:ph type="sldNum" sz="quarter" idx="4"/>
          </p:nvPr>
        </p:nvSpPr>
        <p:spPr>
          <a:xfrm>
            <a:off x="8229600" y="6629400"/>
            <a:ext cx="685800" cy="182880"/>
          </a:xfrm>
          <a:prstGeom prst="rect">
            <a:avLst/>
          </a:prstGeom>
        </p:spPr>
        <p:txBody>
          <a:bodyPr vert="horz" lIns="91440" tIns="45720" rIns="91440" bIns="45720" rtlCol="0" anchor="ctr"/>
          <a:lstStyle>
            <a:lvl1pPr algn="r">
              <a:defRPr sz="900">
                <a:solidFill>
                  <a:schemeClr val="accent1"/>
                </a:solidFill>
                <a:latin typeface="Tw Cen MT" panose="020B0602020104020603" pitchFamily="34" charset="0"/>
              </a:defRPr>
            </a:lvl1pPr>
          </a:lstStyle>
          <a:p>
            <a:fld id="{18CF7050-A8E5-428C-81D9-F84418705036}" type="slidenum">
              <a:rPr lang="en-US" smtClean="0"/>
              <a:pPr/>
              <a:t>‹#›</a:t>
            </a:fld>
            <a:endParaRPr lang="en-US" dirty="0"/>
          </a:p>
        </p:txBody>
      </p:sp>
    </p:spTree>
    <p:extLst>
      <p:ext uri="{BB962C8B-B14F-4D97-AF65-F5344CB8AC3E}">
        <p14:creationId xmlns:p14="http://schemas.microsoft.com/office/powerpoint/2010/main" val="3551381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amp; Content with Call 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8599" y="457200"/>
            <a:ext cx="5715000" cy="1033271"/>
          </a:xfrm>
        </p:spPr>
        <p:txBody>
          <a:bodyPr lIns="91440" rIns="91440">
            <a:noAutofit/>
          </a:bodyPr>
          <a:lstStyle>
            <a:lvl1pPr>
              <a:defRPr sz="4000" spc="-150" baseline="0">
                <a:solidFill>
                  <a:schemeClr val="bg2"/>
                </a:solidFill>
              </a:defRPr>
            </a:lvl1pPr>
          </a:lstStyle>
          <a:p>
            <a:r>
              <a:rPr lang="en-US" dirty="0" smtClean="0"/>
              <a:t>CLICK TO EDIT MASTER</a:t>
            </a:r>
            <a:endParaRPr lang="en-US" dirty="0"/>
          </a:p>
        </p:txBody>
      </p:sp>
      <p:sp>
        <p:nvSpPr>
          <p:cNvPr id="3" name="Content Placeholder 2"/>
          <p:cNvSpPr>
            <a:spLocks noGrp="1"/>
          </p:cNvSpPr>
          <p:nvPr>
            <p:ph idx="1"/>
          </p:nvPr>
        </p:nvSpPr>
        <p:spPr>
          <a:xfrm>
            <a:off x="228598" y="1490471"/>
            <a:ext cx="5715000" cy="4993455"/>
          </a:xfrm>
        </p:spPr>
        <p:txBody>
          <a:bodyPr/>
          <a:lstStyle>
            <a:lvl1pPr marL="0" indent="0">
              <a:buFont typeface="Arial" panose="020B0604020202020204" pitchFamily="34" charset="0"/>
              <a:buNone/>
              <a:defRPr>
                <a:solidFill>
                  <a:schemeClr val="tx2"/>
                </a:solidFill>
                <a:latin typeface="Tw Cen MT" panose="020B0602020104020603" pitchFamily="34" charset="0"/>
              </a:defRPr>
            </a:lvl1pPr>
            <a:lvl2pPr marL="342900" indent="0">
              <a:buFont typeface="Arial" panose="020B0604020202020204" pitchFamily="34" charset="0"/>
              <a:buNone/>
              <a:defRPr>
                <a:solidFill>
                  <a:schemeClr val="accent1"/>
                </a:solidFill>
                <a:latin typeface="Tw Cen MT" panose="020B0602020104020603" pitchFamily="34" charset="0"/>
              </a:defRPr>
            </a:lvl2pPr>
            <a:lvl3pPr marL="685800" indent="0">
              <a:buFont typeface="Arial" panose="020B0604020202020204" pitchFamily="34" charset="0"/>
              <a:buNone/>
              <a:defRPr>
                <a:solidFill>
                  <a:schemeClr val="accent1"/>
                </a:solidFill>
                <a:latin typeface="Tw Cen MT" panose="020B0602020104020603" pitchFamily="34" charset="0"/>
              </a:defRPr>
            </a:lvl3pPr>
            <a:lvl4pPr marL="1028700" indent="0">
              <a:buFont typeface="Arial" panose="020B0604020202020204" pitchFamily="34" charset="0"/>
              <a:buNone/>
              <a:defRPr>
                <a:solidFill>
                  <a:schemeClr val="accent1"/>
                </a:solidFill>
                <a:latin typeface="Tw Cen MT" panose="020B0602020104020603" pitchFamily="34" charset="0"/>
              </a:defRPr>
            </a:lvl4pPr>
            <a:lvl5pPr marL="1371600" indent="0">
              <a:buFont typeface="Arial" panose="020B0604020202020204" pitchFamily="34" charset="0"/>
              <a:buNone/>
              <a:defRPr>
                <a:solidFill>
                  <a:schemeClr val="accent1"/>
                </a:solidFill>
                <a:latin typeface="Tw Cen MT" panose="020B0602020104020603"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Rectangle 7"/>
          <p:cNvSpPr/>
          <p:nvPr userDrawn="1"/>
        </p:nvSpPr>
        <p:spPr>
          <a:xfrm>
            <a:off x="6400800" y="0"/>
            <a:ext cx="27432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629400" y="1490472"/>
            <a:ext cx="640080" cy="243990"/>
          </a:xfrm>
          <a:prstGeom prst="rect">
            <a:avLst/>
          </a:prstGeom>
        </p:spPr>
      </p:pic>
      <p:sp>
        <p:nvSpPr>
          <p:cNvPr id="11" name="Date Placeholder 3"/>
          <p:cNvSpPr>
            <a:spLocks noGrp="1"/>
          </p:cNvSpPr>
          <p:nvPr>
            <p:ph type="dt" sz="half" idx="2"/>
          </p:nvPr>
        </p:nvSpPr>
        <p:spPr>
          <a:xfrm>
            <a:off x="228600" y="6629400"/>
            <a:ext cx="914400" cy="182880"/>
          </a:xfrm>
          <a:prstGeom prst="rect">
            <a:avLst/>
          </a:prstGeom>
        </p:spPr>
        <p:txBody>
          <a:bodyPr vert="horz" lIns="91440" tIns="45720" rIns="91440" bIns="45720" rtlCol="0" anchor="ctr"/>
          <a:lstStyle>
            <a:lvl1pPr algn="l">
              <a:defRPr sz="900">
                <a:solidFill>
                  <a:schemeClr val="accent1"/>
                </a:solidFill>
                <a:latin typeface="Tw Cen MT" panose="020B0602020104020603" pitchFamily="34" charset="0"/>
              </a:defRPr>
            </a:lvl1pPr>
          </a:lstStyle>
          <a:p>
            <a:fld id="{9239D14D-A7D8-427F-8D62-8808716C1DB9}" type="datetimeFigureOut">
              <a:rPr lang="en-US" smtClean="0"/>
              <a:pPr/>
              <a:t>3/29/2018</a:t>
            </a:fld>
            <a:endParaRPr lang="en-US" dirty="0"/>
          </a:p>
        </p:txBody>
      </p:sp>
      <p:sp>
        <p:nvSpPr>
          <p:cNvPr id="12" name="Footer Placeholder 4"/>
          <p:cNvSpPr>
            <a:spLocks noGrp="1"/>
          </p:cNvSpPr>
          <p:nvPr>
            <p:ph type="ftr" sz="quarter" idx="3"/>
          </p:nvPr>
        </p:nvSpPr>
        <p:spPr>
          <a:xfrm>
            <a:off x="1366684" y="6629400"/>
            <a:ext cx="3618271" cy="182880"/>
          </a:xfrm>
          <a:prstGeom prst="rect">
            <a:avLst/>
          </a:prstGeom>
        </p:spPr>
        <p:txBody>
          <a:bodyPr vert="horz" lIns="91440" tIns="45720" rIns="91440" bIns="45720" rtlCol="0" anchor="ctr"/>
          <a:lstStyle>
            <a:lvl1pPr algn="ctr">
              <a:defRPr sz="900">
                <a:solidFill>
                  <a:schemeClr val="accent1"/>
                </a:solidFill>
                <a:latin typeface="Tw Cen MT" panose="020B0602020104020603" pitchFamily="34" charset="0"/>
              </a:defRPr>
            </a:lvl1pPr>
          </a:lstStyle>
          <a:p>
            <a:endParaRPr lang="en-US" dirty="0"/>
          </a:p>
        </p:txBody>
      </p:sp>
      <p:sp>
        <p:nvSpPr>
          <p:cNvPr id="13" name="Slide Number Placeholder 5"/>
          <p:cNvSpPr>
            <a:spLocks noGrp="1"/>
          </p:cNvSpPr>
          <p:nvPr>
            <p:ph type="sldNum" sz="quarter" idx="4"/>
          </p:nvPr>
        </p:nvSpPr>
        <p:spPr>
          <a:xfrm>
            <a:off x="5257798" y="6629400"/>
            <a:ext cx="685800" cy="182880"/>
          </a:xfrm>
          <a:prstGeom prst="rect">
            <a:avLst/>
          </a:prstGeom>
        </p:spPr>
        <p:txBody>
          <a:bodyPr vert="horz" lIns="91440" tIns="45720" rIns="91440" bIns="45720" rtlCol="0" anchor="ctr"/>
          <a:lstStyle>
            <a:lvl1pPr algn="r">
              <a:defRPr sz="900">
                <a:solidFill>
                  <a:schemeClr val="accent1"/>
                </a:solidFill>
                <a:latin typeface="Tw Cen MT" panose="020B0602020104020603" pitchFamily="34" charset="0"/>
              </a:defRPr>
            </a:lvl1pPr>
          </a:lstStyle>
          <a:p>
            <a:fld id="{18CF7050-A8E5-428C-81D9-F84418705036}" type="slidenum">
              <a:rPr lang="en-US" smtClean="0"/>
              <a:pPr/>
              <a:t>‹#›</a:t>
            </a:fld>
            <a:endParaRPr lang="en-US" dirty="0"/>
          </a:p>
        </p:txBody>
      </p:sp>
      <p:sp>
        <p:nvSpPr>
          <p:cNvPr id="15" name="Content Placeholder 2"/>
          <p:cNvSpPr>
            <a:spLocks noGrp="1"/>
          </p:cNvSpPr>
          <p:nvPr>
            <p:ph idx="10"/>
          </p:nvPr>
        </p:nvSpPr>
        <p:spPr>
          <a:xfrm>
            <a:off x="6629400" y="1920240"/>
            <a:ext cx="2286000" cy="2361219"/>
          </a:xfrm>
        </p:spPr>
        <p:txBody>
          <a:bodyPr lIns="0" tIns="0" rIns="0" bIns="0">
            <a:normAutofit/>
          </a:bodyPr>
          <a:lstStyle>
            <a:lvl1pPr marL="0" indent="0">
              <a:lnSpc>
                <a:spcPct val="100000"/>
              </a:lnSpc>
              <a:spcAft>
                <a:spcPts val="200"/>
              </a:spcAft>
              <a:buNone/>
              <a:defRPr sz="1800">
                <a:solidFill>
                  <a:schemeClr val="bg1"/>
                </a:solidFill>
                <a:latin typeface="+mj-lt"/>
              </a:defRPr>
            </a:lvl1pPr>
            <a:lvl2pPr marL="342900" indent="0">
              <a:buNone/>
              <a:defRPr sz="3000">
                <a:solidFill>
                  <a:schemeClr val="bg1"/>
                </a:solidFill>
                <a:latin typeface="+mj-lt"/>
              </a:defRPr>
            </a:lvl2pPr>
            <a:lvl3pPr marL="685800" indent="0">
              <a:buNone/>
              <a:defRPr sz="3000">
                <a:solidFill>
                  <a:schemeClr val="bg1"/>
                </a:solidFill>
                <a:latin typeface="+mj-lt"/>
              </a:defRPr>
            </a:lvl3pPr>
            <a:lvl4pPr marL="1028700" indent="0">
              <a:buNone/>
              <a:defRPr sz="3000">
                <a:solidFill>
                  <a:schemeClr val="bg1"/>
                </a:solidFill>
                <a:latin typeface="+mj-lt"/>
              </a:defRPr>
            </a:lvl4pPr>
            <a:lvl5pPr marL="1371600" indent="0">
              <a:buNone/>
              <a:defRPr sz="3000">
                <a:solidFill>
                  <a:schemeClr val="bg1"/>
                </a:solidFill>
                <a:latin typeface="+mj-lt"/>
              </a:defRPr>
            </a:lvl5pPr>
          </a:lstStyle>
          <a:p>
            <a:pPr lvl="0"/>
            <a:r>
              <a:rPr lang="en-US" smtClean="0"/>
              <a:t>Click to edit Master text styles</a:t>
            </a:r>
          </a:p>
        </p:txBody>
      </p:sp>
    </p:spTree>
    <p:extLst>
      <p:ext uri="{BB962C8B-B14F-4D97-AF65-F5344CB8AC3E}">
        <p14:creationId xmlns:p14="http://schemas.microsoft.com/office/powerpoint/2010/main" val="3020006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Divider Slide - Blue">
    <p:spTree>
      <p:nvGrpSpPr>
        <p:cNvPr id="1" name=""/>
        <p:cNvGrpSpPr/>
        <p:nvPr/>
      </p:nvGrpSpPr>
      <p:grpSpPr>
        <a:xfrm>
          <a:off x="0" y="0"/>
          <a:ext cx="0" cy="0"/>
          <a:chOff x="0" y="0"/>
          <a:chExt cx="0" cy="0"/>
        </a:xfrm>
      </p:grpSpPr>
      <p:sp>
        <p:nvSpPr>
          <p:cNvPr id="6" name="Rectangle 5"/>
          <p:cNvSpPr/>
          <p:nvPr userDrawn="1"/>
        </p:nvSpPr>
        <p:spPr>
          <a:xfrm>
            <a:off x="0" y="0"/>
            <a:ext cx="9144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1371600" y="2057400"/>
            <a:ext cx="6400800" cy="4114800"/>
          </a:xfrm>
        </p:spPr>
        <p:txBody>
          <a:bodyPr anchor="t" anchorCtr="0">
            <a:normAutofit/>
          </a:bodyPr>
          <a:lstStyle>
            <a:lvl1pPr>
              <a:defRPr sz="6600" cap="all" baseline="0">
                <a:solidFill>
                  <a:schemeClr val="bg1"/>
                </a:solidFill>
              </a:defRPr>
            </a:lvl1pPr>
          </a:lstStyle>
          <a:p>
            <a:r>
              <a:rPr lang="en-US" dirty="0" smtClean="0"/>
              <a:t>SECTION TITLE</a:t>
            </a:r>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71600" y="1600200"/>
            <a:ext cx="914400" cy="348557"/>
          </a:xfrm>
          <a:prstGeom prst="rect">
            <a:avLst/>
          </a:prstGeom>
        </p:spPr>
      </p:pic>
    </p:spTree>
    <p:extLst>
      <p:ext uri="{BB962C8B-B14F-4D97-AF65-F5344CB8AC3E}">
        <p14:creationId xmlns:p14="http://schemas.microsoft.com/office/powerpoint/2010/main" val="336181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Divider Slide - Gray">
    <p:spTree>
      <p:nvGrpSpPr>
        <p:cNvPr id="1" name=""/>
        <p:cNvGrpSpPr/>
        <p:nvPr/>
      </p:nvGrpSpPr>
      <p:grpSpPr>
        <a:xfrm>
          <a:off x="0" y="0"/>
          <a:ext cx="0" cy="0"/>
          <a:chOff x="0" y="0"/>
          <a:chExt cx="0" cy="0"/>
        </a:xfrm>
      </p:grpSpPr>
      <p:sp>
        <p:nvSpPr>
          <p:cNvPr id="6" name="Rectangle 5"/>
          <p:cNvSpPr/>
          <p:nvPr userDrawn="1"/>
        </p:nvSpPr>
        <p:spPr>
          <a:xfrm>
            <a:off x="0" y="0"/>
            <a:ext cx="9144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1371600" y="2057400"/>
            <a:ext cx="6400800" cy="4114800"/>
          </a:xfrm>
        </p:spPr>
        <p:txBody>
          <a:bodyPr anchor="t" anchorCtr="0">
            <a:normAutofit/>
          </a:bodyPr>
          <a:lstStyle>
            <a:lvl1pPr>
              <a:defRPr sz="6600" cap="all" baseline="0">
                <a:solidFill>
                  <a:schemeClr val="bg1"/>
                </a:solidFill>
              </a:defRPr>
            </a:lvl1pPr>
          </a:lstStyle>
          <a:p>
            <a:r>
              <a:rPr lang="en-US" dirty="0" smtClean="0"/>
              <a:t>SECTION TITLE</a:t>
            </a:r>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71600" y="1600200"/>
            <a:ext cx="914400" cy="348557"/>
          </a:xfrm>
          <a:prstGeom prst="rect">
            <a:avLst/>
          </a:prstGeom>
        </p:spPr>
      </p:pic>
    </p:spTree>
    <p:extLst>
      <p:ext uri="{BB962C8B-B14F-4D97-AF65-F5344CB8AC3E}">
        <p14:creationId xmlns:p14="http://schemas.microsoft.com/office/powerpoint/2010/main" val="2948513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Divider Slide - White">
    <p:spTree>
      <p:nvGrpSpPr>
        <p:cNvPr id="1" name=""/>
        <p:cNvGrpSpPr/>
        <p:nvPr/>
      </p:nvGrpSpPr>
      <p:grpSpPr>
        <a:xfrm>
          <a:off x="0" y="0"/>
          <a:ext cx="0" cy="0"/>
          <a:chOff x="0" y="0"/>
          <a:chExt cx="0" cy="0"/>
        </a:xfrm>
      </p:grpSpPr>
      <p:sp>
        <p:nvSpPr>
          <p:cNvPr id="6" name="Rectangle 5"/>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1371600" y="2057400"/>
            <a:ext cx="6400800" cy="4114800"/>
          </a:xfrm>
        </p:spPr>
        <p:txBody>
          <a:bodyPr anchor="t" anchorCtr="0">
            <a:normAutofit/>
          </a:bodyPr>
          <a:lstStyle>
            <a:lvl1pPr>
              <a:defRPr sz="6600" cap="all" baseline="0">
                <a:solidFill>
                  <a:schemeClr val="tx2"/>
                </a:solidFill>
              </a:defRPr>
            </a:lvl1pPr>
          </a:lstStyle>
          <a:p>
            <a:r>
              <a:rPr lang="en-US" dirty="0" smtClean="0"/>
              <a:t>SECTION TITLE</a:t>
            </a:r>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371600" y="1600200"/>
            <a:ext cx="914400" cy="348557"/>
          </a:xfrm>
          <a:prstGeom prst="rect">
            <a:avLst/>
          </a:prstGeom>
        </p:spPr>
      </p:pic>
    </p:spTree>
    <p:extLst>
      <p:ext uri="{BB962C8B-B14F-4D97-AF65-F5344CB8AC3E}">
        <p14:creationId xmlns:p14="http://schemas.microsoft.com/office/powerpoint/2010/main" val="2810875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2" name="Rectangle 1"/>
          <p:cNvSpPr/>
          <p:nvPr userDrawn="1"/>
        </p:nvSpPr>
        <p:spPr>
          <a:xfrm>
            <a:off x="0" y="0"/>
            <a:ext cx="9144000" cy="10058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1"/>
          <p:cNvSpPr>
            <a:spLocks noGrp="1"/>
          </p:cNvSpPr>
          <p:nvPr>
            <p:ph type="dt" sz="half" idx="10"/>
          </p:nvPr>
        </p:nvSpPr>
        <p:spPr>
          <a:xfrm>
            <a:off x="228600" y="6629400"/>
            <a:ext cx="914400" cy="182880"/>
          </a:xfrm>
        </p:spPr>
        <p:txBody>
          <a:bodyPr/>
          <a:lstStyle/>
          <a:p>
            <a:fld id="{9239D14D-A7D8-427F-8D62-8808716C1DB9}" type="datetimeFigureOut">
              <a:rPr lang="en-US" smtClean="0"/>
              <a:t>3/29/2018</a:t>
            </a:fld>
            <a:endParaRPr lang="en-US"/>
          </a:p>
        </p:txBody>
      </p:sp>
      <p:sp>
        <p:nvSpPr>
          <p:cNvPr id="5" name="Footer Placeholder 2"/>
          <p:cNvSpPr>
            <a:spLocks noGrp="1"/>
          </p:cNvSpPr>
          <p:nvPr>
            <p:ph type="ftr" sz="quarter" idx="11"/>
          </p:nvPr>
        </p:nvSpPr>
        <p:spPr>
          <a:xfrm>
            <a:off x="1828799" y="6629400"/>
            <a:ext cx="5486400" cy="182880"/>
          </a:xfrm>
        </p:spPr>
        <p:txBody>
          <a:bodyPr/>
          <a:lstStyle/>
          <a:p>
            <a:endParaRPr lang="en-US"/>
          </a:p>
        </p:txBody>
      </p:sp>
      <p:sp>
        <p:nvSpPr>
          <p:cNvPr id="6" name="Slide Number Placeholder 3"/>
          <p:cNvSpPr>
            <a:spLocks noGrp="1"/>
          </p:cNvSpPr>
          <p:nvPr>
            <p:ph type="sldNum" sz="quarter" idx="12"/>
          </p:nvPr>
        </p:nvSpPr>
        <p:spPr>
          <a:xfrm>
            <a:off x="8229600" y="6629400"/>
            <a:ext cx="685800" cy="182880"/>
          </a:xfrm>
        </p:spPr>
        <p:txBody>
          <a:bodyPr/>
          <a:lstStyle/>
          <a:p>
            <a:fld id="{18CF7050-A8E5-428C-81D9-F84418705036}" type="slidenum">
              <a:rPr lang="en-US" smtClean="0"/>
              <a:t>‹#›</a:t>
            </a:fld>
            <a:endParaRPr lang="en-US"/>
          </a:p>
        </p:txBody>
      </p:sp>
    </p:spTree>
    <p:extLst>
      <p:ext uri="{BB962C8B-B14F-4D97-AF65-F5344CB8AC3E}">
        <p14:creationId xmlns:p14="http://schemas.microsoft.com/office/powerpoint/2010/main" val="3891415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8600" y="0"/>
            <a:ext cx="8686800" cy="914400"/>
          </a:xfrm>
          <a:prstGeom prst="rect">
            <a:avLst/>
          </a:prstGeom>
        </p:spPr>
        <p:txBody>
          <a:bodyPr vert="horz" lIns="0" tIns="45720" rIns="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8600" y="1280160"/>
            <a:ext cx="8686800" cy="52120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28600" y="6629400"/>
            <a:ext cx="914400" cy="182880"/>
          </a:xfrm>
          <a:prstGeom prst="rect">
            <a:avLst/>
          </a:prstGeom>
        </p:spPr>
        <p:txBody>
          <a:bodyPr vert="horz" lIns="91440" tIns="45720" rIns="91440" bIns="45720" rtlCol="0" anchor="ctr"/>
          <a:lstStyle>
            <a:lvl1pPr algn="l">
              <a:defRPr sz="900">
                <a:solidFill>
                  <a:schemeClr val="accent1"/>
                </a:solidFill>
                <a:latin typeface="Tw Cen MT" panose="020B0602020104020603" pitchFamily="34" charset="0"/>
              </a:defRPr>
            </a:lvl1pPr>
          </a:lstStyle>
          <a:p>
            <a:fld id="{9239D14D-A7D8-427F-8D62-8808716C1DB9}" type="datetimeFigureOut">
              <a:rPr lang="en-US" smtClean="0"/>
              <a:pPr/>
              <a:t>3/29/2018</a:t>
            </a:fld>
            <a:endParaRPr lang="en-US" dirty="0"/>
          </a:p>
        </p:txBody>
      </p:sp>
      <p:sp>
        <p:nvSpPr>
          <p:cNvPr id="5" name="Footer Placeholder 4"/>
          <p:cNvSpPr>
            <a:spLocks noGrp="1"/>
          </p:cNvSpPr>
          <p:nvPr>
            <p:ph type="ftr" sz="quarter" idx="3"/>
          </p:nvPr>
        </p:nvSpPr>
        <p:spPr>
          <a:xfrm>
            <a:off x="1828799" y="6629400"/>
            <a:ext cx="5486400" cy="182880"/>
          </a:xfrm>
          <a:prstGeom prst="rect">
            <a:avLst/>
          </a:prstGeom>
        </p:spPr>
        <p:txBody>
          <a:bodyPr vert="horz" lIns="91440" tIns="45720" rIns="91440" bIns="45720" rtlCol="0" anchor="ctr"/>
          <a:lstStyle>
            <a:lvl1pPr algn="ctr">
              <a:defRPr sz="900">
                <a:solidFill>
                  <a:schemeClr val="accent1"/>
                </a:solidFill>
                <a:latin typeface="Tw Cen MT" panose="020B0602020104020603" pitchFamily="34" charset="0"/>
              </a:defRPr>
            </a:lvl1pPr>
          </a:lstStyle>
          <a:p>
            <a:endParaRPr lang="en-US" dirty="0"/>
          </a:p>
        </p:txBody>
      </p:sp>
      <p:sp>
        <p:nvSpPr>
          <p:cNvPr id="6" name="Slide Number Placeholder 5"/>
          <p:cNvSpPr>
            <a:spLocks noGrp="1"/>
          </p:cNvSpPr>
          <p:nvPr>
            <p:ph type="sldNum" sz="quarter" idx="4"/>
          </p:nvPr>
        </p:nvSpPr>
        <p:spPr>
          <a:xfrm>
            <a:off x="8229600" y="6629400"/>
            <a:ext cx="685800" cy="182880"/>
          </a:xfrm>
          <a:prstGeom prst="rect">
            <a:avLst/>
          </a:prstGeom>
        </p:spPr>
        <p:txBody>
          <a:bodyPr vert="horz" lIns="91440" tIns="45720" rIns="91440" bIns="45720" rtlCol="0" anchor="ctr"/>
          <a:lstStyle>
            <a:lvl1pPr algn="r">
              <a:defRPr sz="900">
                <a:solidFill>
                  <a:schemeClr val="accent1"/>
                </a:solidFill>
                <a:latin typeface="Tw Cen MT" panose="020B0602020104020603" pitchFamily="34" charset="0"/>
              </a:defRPr>
            </a:lvl1pPr>
          </a:lstStyle>
          <a:p>
            <a:fld id="{18CF7050-A8E5-428C-81D9-F84418705036}" type="slidenum">
              <a:rPr lang="en-US" smtClean="0"/>
              <a:pPr/>
              <a:t>‹#›</a:t>
            </a:fld>
            <a:endParaRPr lang="en-US" dirty="0"/>
          </a:p>
        </p:txBody>
      </p:sp>
      <p:sp>
        <p:nvSpPr>
          <p:cNvPr id="8" name="Rectangle 7"/>
          <p:cNvSpPr/>
          <p:nvPr userDrawn="1"/>
        </p:nvSpPr>
        <p:spPr>
          <a:xfrm>
            <a:off x="-1" y="914400"/>
            <a:ext cx="9144000" cy="10058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07721210"/>
      </p:ext>
    </p:extLst>
  </p:cSld>
  <p:clrMap bg1="lt1" tx1="dk1" bg2="lt2" tx2="dk2" accent1="accent1" accent2="accent2" accent3="accent3" accent4="accent4" accent5="accent5" accent6="accent6" hlink="hlink" folHlink="folHlink"/>
  <p:sldLayoutIdLst>
    <p:sldLayoutId id="2147483755" r:id="rId1"/>
    <p:sldLayoutId id="2147483756" r:id="rId2"/>
    <p:sldLayoutId id="2147483778" r:id="rId3"/>
    <p:sldLayoutId id="2147483743" r:id="rId4"/>
    <p:sldLayoutId id="2147483758" r:id="rId5"/>
    <p:sldLayoutId id="2147483766" r:id="rId6"/>
    <p:sldLayoutId id="2147483765" r:id="rId7"/>
    <p:sldLayoutId id="2147483777" r:id="rId8"/>
    <p:sldLayoutId id="2147483767" r:id="rId9"/>
    <p:sldLayoutId id="2147483745" r:id="rId10"/>
    <p:sldLayoutId id="2147483764" r:id="rId11"/>
    <p:sldLayoutId id="2147483747" r:id="rId12"/>
    <p:sldLayoutId id="2147483772" r:id="rId13"/>
    <p:sldLayoutId id="2147483774" r:id="rId14"/>
    <p:sldLayoutId id="2147483775" r:id="rId15"/>
    <p:sldLayoutId id="2147483776" r:id="rId16"/>
  </p:sldLayoutIdLst>
  <p:txStyles>
    <p:titleStyle>
      <a:lvl1pPr algn="l" defTabSz="685800" rtl="0" eaLnBrk="1" latinLnBrk="0" hangingPunct="1">
        <a:lnSpc>
          <a:spcPct val="90000"/>
        </a:lnSpc>
        <a:spcBef>
          <a:spcPct val="0"/>
        </a:spcBef>
        <a:buNone/>
        <a:defRPr sz="4000" b="1" kern="1200" cap="all" baseline="0">
          <a:solidFill>
            <a:schemeClr val="tx2"/>
          </a:solidFill>
          <a:latin typeface="Tw Cen MT Condensed" panose="020B0606020104020203"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0" indent="0" algn="l" defTabSz="685800" rtl="0" eaLnBrk="1" latinLnBrk="0" hangingPunct="1">
        <a:lnSpc>
          <a:spcPct val="100000"/>
        </a:lnSpc>
        <a:spcBef>
          <a:spcPts val="0"/>
        </a:spcBef>
        <a:buFont typeface="Arial" panose="020B0604020202020204" pitchFamily="34" charset="0"/>
        <a:buNone/>
        <a:defRPr sz="2300" kern="1200" spc="0" baseline="0">
          <a:solidFill>
            <a:schemeClr val="tx2"/>
          </a:solidFill>
          <a:latin typeface="+mn-lt"/>
          <a:ea typeface="+mn-ea"/>
          <a:cs typeface="+mn-cs"/>
        </a:defRPr>
      </a:lvl1pPr>
      <a:lvl2pPr marL="342900" indent="0" algn="l" defTabSz="685800" rtl="0" eaLnBrk="1" latinLnBrk="0" hangingPunct="1">
        <a:lnSpc>
          <a:spcPct val="100000"/>
        </a:lnSpc>
        <a:spcBef>
          <a:spcPts val="0"/>
        </a:spcBef>
        <a:buFont typeface="Arial" panose="020B0604020202020204" pitchFamily="34" charset="0"/>
        <a:buNone/>
        <a:defRPr sz="2000" kern="1200" spc="0" baseline="0">
          <a:solidFill>
            <a:schemeClr val="accent1"/>
          </a:solidFill>
          <a:latin typeface="+mn-lt"/>
          <a:ea typeface="+mn-ea"/>
          <a:cs typeface="+mn-cs"/>
        </a:defRPr>
      </a:lvl2pPr>
      <a:lvl3pPr marL="685800" indent="0" algn="l" defTabSz="685800" rtl="0" eaLnBrk="1" latinLnBrk="0" hangingPunct="1">
        <a:lnSpc>
          <a:spcPct val="100000"/>
        </a:lnSpc>
        <a:spcBef>
          <a:spcPts val="0"/>
        </a:spcBef>
        <a:buFont typeface="Arial" panose="020B0604020202020204" pitchFamily="34" charset="0"/>
        <a:buNone/>
        <a:defRPr sz="1700" kern="1200" spc="0" baseline="0">
          <a:solidFill>
            <a:schemeClr val="accent1"/>
          </a:solidFill>
          <a:latin typeface="+mn-lt"/>
          <a:ea typeface="+mn-ea"/>
          <a:cs typeface="+mn-cs"/>
        </a:defRPr>
      </a:lvl3pPr>
      <a:lvl4pPr marL="1028700" indent="0" algn="l" defTabSz="685800" rtl="0" eaLnBrk="1" latinLnBrk="0" hangingPunct="1">
        <a:lnSpc>
          <a:spcPct val="100000"/>
        </a:lnSpc>
        <a:spcBef>
          <a:spcPts val="0"/>
        </a:spcBef>
        <a:buFont typeface="Arial" panose="020B0604020202020204" pitchFamily="34" charset="0"/>
        <a:buNone/>
        <a:defRPr sz="1550" kern="1200" spc="0" baseline="0">
          <a:solidFill>
            <a:schemeClr val="accent1"/>
          </a:solidFill>
          <a:latin typeface="+mn-lt"/>
          <a:ea typeface="+mn-ea"/>
          <a:cs typeface="+mn-cs"/>
        </a:defRPr>
      </a:lvl4pPr>
      <a:lvl5pPr marL="1371600" indent="0" algn="l" defTabSz="685800" rtl="0" eaLnBrk="1" latinLnBrk="0" hangingPunct="1">
        <a:lnSpc>
          <a:spcPct val="100000"/>
        </a:lnSpc>
        <a:spcBef>
          <a:spcPts val="0"/>
        </a:spcBef>
        <a:buFont typeface="Arial" panose="020B0604020202020204" pitchFamily="34" charset="0"/>
        <a:buNone/>
        <a:defRPr sz="1550" kern="1200" spc="0" baseline="0">
          <a:solidFill>
            <a:schemeClr val="accent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3600" dirty="0" smtClean="0"/>
              <a:t>The new tax act and state and local governments</a:t>
            </a:r>
            <a:endParaRPr lang="en-US" sz="3600" dirty="0"/>
          </a:p>
        </p:txBody>
      </p:sp>
      <p:sp>
        <p:nvSpPr>
          <p:cNvPr id="5" name="Subtitle 4"/>
          <p:cNvSpPr>
            <a:spLocks noGrp="1"/>
          </p:cNvSpPr>
          <p:nvPr>
            <p:ph type="subTitle" idx="1"/>
          </p:nvPr>
        </p:nvSpPr>
        <p:spPr/>
        <p:txBody>
          <a:bodyPr>
            <a:normAutofit fontScale="70000" lnSpcReduction="20000"/>
          </a:bodyPr>
          <a:lstStyle/>
          <a:p>
            <a:r>
              <a:rPr lang="en-US" dirty="0" smtClean="0"/>
              <a:t>AGA New Mexico</a:t>
            </a:r>
          </a:p>
          <a:p>
            <a:r>
              <a:rPr lang="en-US" dirty="0" smtClean="0"/>
              <a:t>Lealan Miller, CPA, CGFM, Partner</a:t>
            </a:r>
          </a:p>
          <a:p>
            <a:r>
              <a:rPr lang="en-US" dirty="0" smtClean="0"/>
              <a:t>208.383.4756 lmiller@eidebailly.com</a:t>
            </a:r>
            <a:endParaRPr lang="en-US" dirty="0"/>
          </a:p>
        </p:txBody>
      </p:sp>
    </p:spTree>
    <p:extLst>
      <p:ext uri="{BB962C8B-B14F-4D97-AF65-F5344CB8AC3E}">
        <p14:creationId xmlns:p14="http://schemas.microsoft.com/office/powerpoint/2010/main" val="12788424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963" y="403082"/>
            <a:ext cx="8686800" cy="914400"/>
          </a:xfrm>
        </p:spPr>
        <p:txBody>
          <a:bodyPr>
            <a:normAutofit fontScale="90000"/>
          </a:bodyPr>
          <a:lstStyle/>
          <a:p>
            <a:r>
              <a:rPr lang="en-US" dirty="0" smtClean="0"/>
              <a:t>New (2018) Individual rates: single filers</a:t>
            </a:r>
            <a:br>
              <a:rPr lang="en-US" dirty="0" smtClean="0"/>
            </a:br>
            <a:endParaRPr lang="en-US" dirty="0"/>
          </a:p>
        </p:txBody>
      </p:sp>
      <p:pic>
        <p:nvPicPr>
          <p:cNvPr id="4" name="Picture 3"/>
          <p:cNvPicPr>
            <a:picLocks noChangeAspect="1"/>
          </p:cNvPicPr>
          <p:nvPr/>
        </p:nvPicPr>
        <p:blipFill>
          <a:blip r:embed="rId3"/>
          <a:stretch>
            <a:fillRect/>
          </a:stretch>
        </p:blipFill>
        <p:spPr>
          <a:xfrm>
            <a:off x="492949" y="1936560"/>
            <a:ext cx="8247116" cy="3150447"/>
          </a:xfrm>
          <a:prstGeom prst="rect">
            <a:avLst/>
          </a:prstGeom>
        </p:spPr>
      </p:pic>
      <p:sp>
        <p:nvSpPr>
          <p:cNvPr id="3" name="TextBox 2"/>
          <p:cNvSpPr txBox="1"/>
          <p:nvPr/>
        </p:nvSpPr>
        <p:spPr>
          <a:xfrm>
            <a:off x="492950" y="5332288"/>
            <a:ext cx="8247116" cy="1200329"/>
          </a:xfrm>
          <a:prstGeom prst="rect">
            <a:avLst/>
          </a:prstGeom>
          <a:noFill/>
        </p:spPr>
        <p:txBody>
          <a:bodyPr wrap="square" rtlCol="0">
            <a:spAutoFit/>
          </a:bodyPr>
          <a:lstStyle/>
          <a:p>
            <a:pPr marL="285750" indent="-285750">
              <a:buFont typeface="Arial" panose="020B0604020202020204" pitchFamily="34" charset="0"/>
              <a:buChar char="•"/>
            </a:pPr>
            <a:r>
              <a:rPr lang="en-US" sz="2400" b="1" dirty="0" smtClean="0"/>
              <a:t>For Governments – </a:t>
            </a:r>
            <a:r>
              <a:rPr lang="en-US" sz="2400" dirty="0" smtClean="0"/>
              <a:t>Make sure right withholding tables being used</a:t>
            </a:r>
          </a:p>
          <a:p>
            <a:pPr marL="285750" indent="-285750">
              <a:buFont typeface="Arial" panose="020B0604020202020204" pitchFamily="34" charset="0"/>
              <a:buChar char="•"/>
            </a:pPr>
            <a:r>
              <a:rPr lang="en-US" sz="2400" b="1" dirty="0" smtClean="0"/>
              <a:t>For individuals – </a:t>
            </a:r>
            <a:r>
              <a:rPr lang="en-US" sz="2400" dirty="0" smtClean="0"/>
              <a:t>Make sure your W-4 is up to date!</a:t>
            </a:r>
            <a:endParaRPr lang="en-US" sz="2400" dirty="0"/>
          </a:p>
        </p:txBody>
      </p:sp>
    </p:spTree>
    <p:extLst>
      <p:ext uri="{BB962C8B-B14F-4D97-AF65-F5344CB8AC3E}">
        <p14:creationId xmlns:p14="http://schemas.microsoft.com/office/powerpoint/2010/main" val="10635222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Focus areas for state and local governments</a:t>
            </a:r>
            <a:endParaRPr lang="en-US" dirty="0"/>
          </a:p>
        </p:txBody>
      </p:sp>
    </p:spTree>
    <p:extLst>
      <p:ext uri="{BB962C8B-B14F-4D97-AF65-F5344CB8AC3E}">
        <p14:creationId xmlns:p14="http://schemas.microsoft.com/office/powerpoint/2010/main" val="1983069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 Lobbying</a:t>
            </a:r>
            <a:endParaRPr lang="en-US" dirty="0"/>
          </a:p>
        </p:txBody>
      </p:sp>
      <p:sp>
        <p:nvSpPr>
          <p:cNvPr id="3" name="Content Placeholder 2"/>
          <p:cNvSpPr>
            <a:spLocks noGrp="1"/>
          </p:cNvSpPr>
          <p:nvPr>
            <p:ph idx="1"/>
          </p:nvPr>
        </p:nvSpPr>
        <p:spPr/>
        <p:txBody>
          <a:bodyPr>
            <a:normAutofit/>
          </a:bodyPr>
          <a:lstStyle/>
          <a:p>
            <a:pPr marL="457200" indent="-457200">
              <a:buFont typeface="Arial" panose="020B0604020202020204" pitchFamily="34" charset="0"/>
              <a:buChar char="•"/>
            </a:pPr>
            <a:r>
              <a:rPr lang="en-US" sz="3200" dirty="0" smtClean="0"/>
              <a:t>Expenses for lobbying before local government bodies eliminated for amounts paid or incurred after 12/22/17.</a:t>
            </a:r>
          </a:p>
          <a:p>
            <a:pPr marL="457200" indent="-457200">
              <a:buFont typeface="Arial" panose="020B0604020202020204" pitchFamily="34" charset="0"/>
              <a:buChar char="•"/>
            </a:pPr>
            <a:r>
              <a:rPr lang="en-US" sz="3200" b="1" dirty="0" smtClean="0"/>
              <a:t>What does this mean?</a:t>
            </a:r>
          </a:p>
          <a:p>
            <a:pPr marL="800100" lvl="1" indent="-457200">
              <a:buFont typeface="Arial" panose="020B0604020202020204" pitchFamily="34" charset="0"/>
              <a:buChar char="•"/>
            </a:pPr>
            <a:r>
              <a:rPr lang="en-US" sz="2900" dirty="0" smtClean="0"/>
              <a:t>Could mean fewer visits from business representatives trying for economic development opportunities?</a:t>
            </a:r>
          </a:p>
          <a:p>
            <a:endParaRPr lang="en-US" sz="3200" dirty="0"/>
          </a:p>
        </p:txBody>
      </p:sp>
    </p:spTree>
    <p:extLst>
      <p:ext uri="{BB962C8B-B14F-4D97-AF65-F5344CB8AC3E}">
        <p14:creationId xmlns:p14="http://schemas.microsoft.com/office/powerpoint/2010/main" val="14349410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Government capital contributions taxable</a:t>
            </a:r>
            <a:endParaRPr lang="en-US" dirty="0"/>
          </a:p>
        </p:txBody>
      </p:sp>
      <p:sp>
        <p:nvSpPr>
          <p:cNvPr id="3" name="Content Placeholder 2"/>
          <p:cNvSpPr>
            <a:spLocks noGrp="1"/>
          </p:cNvSpPr>
          <p:nvPr>
            <p:ph idx="1"/>
          </p:nvPr>
        </p:nvSpPr>
        <p:spPr/>
        <p:txBody>
          <a:bodyPr>
            <a:normAutofit fontScale="92500"/>
          </a:bodyPr>
          <a:lstStyle/>
          <a:p>
            <a:pPr marL="457200" indent="-457200">
              <a:buFont typeface="Arial" panose="020B0604020202020204" pitchFamily="34" charset="0"/>
              <a:buChar char="•"/>
            </a:pPr>
            <a:r>
              <a:rPr lang="en-US" sz="3200" dirty="0" smtClean="0"/>
              <a:t>Tax-free contributions to capital no longer include:</a:t>
            </a:r>
          </a:p>
          <a:p>
            <a:pPr marL="800100" lvl="1" indent="-457200">
              <a:buFont typeface="Arial" panose="020B0604020202020204" pitchFamily="34" charset="0"/>
              <a:buChar char="•"/>
            </a:pPr>
            <a:r>
              <a:rPr lang="en-US" sz="2900" dirty="0"/>
              <a:t>A</a:t>
            </a:r>
            <a:r>
              <a:rPr lang="en-US" sz="2900" dirty="0" smtClean="0"/>
              <a:t> </a:t>
            </a:r>
            <a:r>
              <a:rPr lang="en-US" sz="2900" dirty="0"/>
              <a:t>contribution in aid of construction or any other contribution as a customer or potential customer, </a:t>
            </a:r>
            <a:r>
              <a:rPr lang="en-US" sz="2900" dirty="0" smtClean="0"/>
              <a:t>and</a:t>
            </a:r>
          </a:p>
          <a:p>
            <a:pPr marL="800100" lvl="1" indent="-457200">
              <a:buFont typeface="Arial" panose="020B0604020202020204" pitchFamily="34" charset="0"/>
              <a:buChar char="•"/>
            </a:pPr>
            <a:r>
              <a:rPr lang="en-US" sz="2900" dirty="0"/>
              <a:t>A contribution by any governmental entity or civic group (other than a contribution made by a shareholder as </a:t>
            </a:r>
            <a:r>
              <a:rPr lang="en-US" sz="2900" dirty="0" smtClean="0"/>
              <a:t>such)</a:t>
            </a:r>
          </a:p>
          <a:p>
            <a:pPr marL="800100" lvl="1" indent="-457200">
              <a:buFont typeface="Arial" panose="020B0604020202020204" pitchFamily="34" charset="0"/>
              <a:buChar char="•"/>
            </a:pPr>
            <a:r>
              <a:rPr lang="en-US" sz="2900" dirty="0" smtClean="0"/>
              <a:t>Contributions made after 12/22/2017</a:t>
            </a:r>
          </a:p>
          <a:p>
            <a:pPr marL="800100" lvl="1" indent="-457200">
              <a:buFont typeface="Arial" panose="020B0604020202020204" pitchFamily="34" charset="0"/>
              <a:buChar char="•"/>
            </a:pPr>
            <a:r>
              <a:rPr lang="en-US" sz="2900" b="1" dirty="0" smtClean="0"/>
              <a:t>Unclear how this will work with tax abatements, but they may be taxable</a:t>
            </a:r>
          </a:p>
          <a:p>
            <a:pPr marL="1485900" lvl="3" indent="-457200">
              <a:buFont typeface="Arial" panose="020B0604020202020204" pitchFamily="34" charset="0"/>
              <a:buChar char="•"/>
            </a:pPr>
            <a:r>
              <a:rPr lang="en-US" sz="2750" dirty="0" smtClean="0"/>
              <a:t>New York State contemplating converting from tax abatements to grants</a:t>
            </a:r>
          </a:p>
          <a:p>
            <a:pPr marL="1485900" lvl="3" indent="-457200">
              <a:buFont typeface="Arial" panose="020B0604020202020204" pitchFamily="34" charset="0"/>
              <a:buChar char="•"/>
            </a:pPr>
            <a:r>
              <a:rPr lang="en-US" sz="2750" dirty="0" smtClean="0"/>
              <a:t>Could they come back under infrastructure bill??</a:t>
            </a:r>
            <a:endParaRPr lang="en-US" sz="2750" dirty="0"/>
          </a:p>
          <a:p>
            <a:endParaRPr lang="en-US" sz="3200" dirty="0"/>
          </a:p>
        </p:txBody>
      </p:sp>
    </p:spTree>
    <p:extLst>
      <p:ext uri="{BB962C8B-B14F-4D97-AF65-F5344CB8AC3E}">
        <p14:creationId xmlns:p14="http://schemas.microsoft.com/office/powerpoint/2010/main" val="41060707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State and local </a:t>
            </a:r>
            <a:r>
              <a:rPr lang="en-US" dirty="0" smtClean="0"/>
              <a:t>taxes</a:t>
            </a:r>
            <a:endParaRPr lang="en-US" dirty="0"/>
          </a:p>
        </p:txBody>
      </p:sp>
      <p:sp>
        <p:nvSpPr>
          <p:cNvPr id="3" name="Content Placeholder 2"/>
          <p:cNvSpPr>
            <a:spLocks noGrp="1"/>
          </p:cNvSpPr>
          <p:nvPr>
            <p:ph idx="1"/>
          </p:nvPr>
        </p:nvSpPr>
        <p:spPr/>
        <p:txBody>
          <a:bodyPr>
            <a:normAutofit fontScale="92500" lnSpcReduction="10000"/>
          </a:bodyPr>
          <a:lstStyle/>
          <a:p>
            <a:pPr marL="342900" lvl="0" indent="-342900" fontAlgn="base">
              <a:buFont typeface="Arial" panose="020B0604020202020204" pitchFamily="34" charset="0"/>
              <a:buChar char="•"/>
            </a:pPr>
            <a:r>
              <a:rPr lang="en-US" sz="2800" dirty="0"/>
              <a:t>R</a:t>
            </a:r>
            <a:r>
              <a:rPr lang="en-US" sz="2800" dirty="0" smtClean="0"/>
              <a:t>epeals the </a:t>
            </a:r>
            <a:r>
              <a:rPr lang="en-US" sz="2800" dirty="0"/>
              <a:t>itemized deduction for state and local taxes, including income and property taxes, effective </a:t>
            </a:r>
            <a:r>
              <a:rPr lang="en-US" sz="2800" dirty="0" smtClean="0"/>
              <a:t>after </a:t>
            </a:r>
            <a:r>
              <a:rPr lang="en-US" sz="2800" dirty="0"/>
              <a:t>2017, with the exception of a $10,000 </a:t>
            </a:r>
            <a:r>
              <a:rPr lang="en-US" sz="2800" dirty="0" smtClean="0"/>
              <a:t>annual </a:t>
            </a:r>
            <a:r>
              <a:rPr lang="en-US" sz="2800" dirty="0"/>
              <a:t>allowance.</a:t>
            </a:r>
          </a:p>
          <a:p>
            <a:pPr marL="342900" indent="-342900">
              <a:buFont typeface="Arial" panose="020B0604020202020204" pitchFamily="34" charset="0"/>
              <a:buChar char="•"/>
            </a:pPr>
            <a:endParaRPr lang="en-US" sz="2800" dirty="0"/>
          </a:p>
          <a:p>
            <a:pPr marL="342900" lvl="0" indent="-342900" fontAlgn="base">
              <a:buFont typeface="Arial" panose="020B0604020202020204" pitchFamily="34" charset="0"/>
              <a:buChar char="•"/>
            </a:pPr>
            <a:r>
              <a:rPr lang="en-US" sz="2800" dirty="0" smtClean="0"/>
              <a:t>The allowance allows a maximum $10,000 deduction for state and local non-business property and income taxes, or, at the taxpayer’s option, property and sales taxes.</a:t>
            </a:r>
            <a:endParaRPr lang="en-US" sz="2800" dirty="0"/>
          </a:p>
          <a:p>
            <a:pPr marL="342900" indent="-342900">
              <a:buFont typeface="Arial" panose="020B0604020202020204" pitchFamily="34" charset="0"/>
              <a:buChar char="•"/>
            </a:pPr>
            <a:endParaRPr lang="en-US" sz="2800" dirty="0" smtClean="0"/>
          </a:p>
          <a:p>
            <a:pPr marL="342900" indent="-342900">
              <a:buFont typeface="Arial" panose="020B0604020202020204" pitchFamily="34" charset="0"/>
              <a:buChar char="•"/>
            </a:pPr>
            <a:r>
              <a:rPr lang="en-US" sz="2800" dirty="0" smtClean="0"/>
              <a:t>Same $10,000 limit for joint filers and single taxpayers.</a:t>
            </a:r>
          </a:p>
          <a:p>
            <a:pPr marL="342900" indent="-342900">
              <a:buFont typeface="Arial" panose="020B0604020202020204" pitchFamily="34" charset="0"/>
              <a:buChar char="•"/>
            </a:pPr>
            <a:r>
              <a:rPr lang="en-US" sz="2800" b="1" dirty="0" smtClean="0"/>
              <a:t>What will this mean?  Already seeing property tax rates weighing heavily on location decisions, but will states be able to adjust their tax laws to compensate?</a:t>
            </a:r>
          </a:p>
          <a:p>
            <a:pPr marL="685800" lvl="1" indent="-342900">
              <a:buFont typeface="Arial" panose="020B0604020202020204" pitchFamily="34" charset="0"/>
              <a:buChar char="•"/>
            </a:pPr>
            <a:r>
              <a:rPr lang="en-US" sz="2500" b="1" dirty="0" smtClean="0"/>
              <a:t>Also – could see a dip in property taxes next year as residents prepaid – budgeting could be harder</a:t>
            </a:r>
            <a:endParaRPr lang="en-US" sz="2500" b="1" dirty="0"/>
          </a:p>
          <a:p>
            <a:pPr marL="342900" indent="-342900">
              <a:buFont typeface="Arial" panose="020B0604020202020204" pitchFamily="34" charset="0"/>
              <a:buChar char="•"/>
            </a:pPr>
            <a:endParaRPr lang="en-US" sz="2800" dirty="0"/>
          </a:p>
        </p:txBody>
      </p:sp>
    </p:spTree>
    <p:extLst>
      <p:ext uri="{BB962C8B-B14F-4D97-AF65-F5344CB8AC3E}">
        <p14:creationId xmlns:p14="http://schemas.microsoft.com/office/powerpoint/2010/main" val="2723073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left)">
                                      <p:cBhvr>
                                        <p:cTn id="22" dur="500"/>
                                        <p:tgtEl>
                                          <p:spTgt spid="3">
                                            <p:txEl>
                                              <p:pRg st="5" end="5"/>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ipe(left)">
                                      <p:cBhvr>
                                        <p:cTn id="2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items in tax reform</a:t>
            </a:r>
            <a:endParaRPr lang="en-US" dirty="0"/>
          </a:p>
        </p:txBody>
      </p:sp>
      <p:graphicFrame>
        <p:nvGraphicFramePr>
          <p:cNvPr id="4" name="Content Placeholder 3"/>
          <p:cNvGraphicFramePr>
            <a:graphicFrameLocks noGrp="1"/>
          </p:cNvGraphicFramePr>
          <p:nvPr>
            <p:ph idx="1"/>
            <p:extLst/>
          </p:nvPr>
        </p:nvGraphicFramePr>
        <p:xfrm>
          <a:off x="228600" y="1248628"/>
          <a:ext cx="8686800" cy="52120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449707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Advance refunding </a:t>
            </a:r>
            <a:r>
              <a:rPr lang="en-US" sz="3200" dirty="0" smtClean="0"/>
              <a:t>of municipal </a:t>
            </a:r>
            <a:r>
              <a:rPr lang="en-US" sz="3200" dirty="0" smtClean="0"/>
              <a:t>bonds</a:t>
            </a:r>
            <a:endParaRPr lang="en-US" sz="3200" dirty="0"/>
          </a:p>
        </p:txBody>
      </p:sp>
      <p:sp>
        <p:nvSpPr>
          <p:cNvPr id="3" name="Content Placeholder 2"/>
          <p:cNvSpPr>
            <a:spLocks noGrp="1"/>
          </p:cNvSpPr>
          <p:nvPr>
            <p:ph idx="1"/>
          </p:nvPr>
        </p:nvSpPr>
        <p:spPr>
          <a:xfrm>
            <a:off x="457200" y="1286506"/>
            <a:ext cx="8229600" cy="4800600"/>
          </a:xfrm>
        </p:spPr>
        <p:txBody>
          <a:bodyPr>
            <a:normAutofit lnSpcReduction="10000"/>
          </a:bodyPr>
          <a:lstStyle/>
          <a:p>
            <a:pPr marL="342900" indent="-342900">
              <a:buFont typeface="Arial" panose="020B0604020202020204" pitchFamily="34" charset="0"/>
              <a:buChar char="•"/>
            </a:pPr>
            <a:r>
              <a:rPr lang="en-US" sz="2400" dirty="0" smtClean="0"/>
              <a:t>Eliminates exclusion from gross income on interest received on advanced refunding of private activity bond</a:t>
            </a:r>
            <a:endParaRPr lang="en-US" sz="2400" dirty="0"/>
          </a:p>
          <a:p>
            <a:pPr marL="342900" indent="-342900">
              <a:buFont typeface="Arial" panose="020B0604020202020204" pitchFamily="34" charset="0"/>
              <a:buChar char="•"/>
            </a:pPr>
            <a:endParaRPr lang="en-US" sz="2400" dirty="0" smtClean="0"/>
          </a:p>
          <a:p>
            <a:pPr marL="342900" indent="-342900">
              <a:buFont typeface="Arial" panose="020B0604020202020204" pitchFamily="34" charset="0"/>
              <a:buChar char="•"/>
            </a:pPr>
            <a:r>
              <a:rPr lang="en-US" sz="2400" dirty="0" smtClean="0"/>
              <a:t>Private activity bond</a:t>
            </a:r>
          </a:p>
          <a:p>
            <a:pPr marL="685800" lvl="1" indent="-342900">
              <a:buFont typeface="Arial" panose="020B0604020202020204" pitchFamily="34" charset="0"/>
              <a:buChar char="•"/>
            </a:pPr>
            <a:r>
              <a:rPr lang="en-US" sz="2400" dirty="0" smtClean="0"/>
              <a:t>Bonds in which a government unit serves as a conduit providing financing to a nongovernmental entity</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en-US" sz="2400" dirty="0" smtClean="0"/>
              <a:t>Refunding bond</a:t>
            </a:r>
          </a:p>
          <a:p>
            <a:pPr marL="685800" lvl="1" indent="-342900">
              <a:buFont typeface="Arial" panose="020B0604020202020204" pitchFamily="34" charset="0"/>
              <a:buChar char="•"/>
            </a:pPr>
            <a:r>
              <a:rPr lang="en-US" sz="2400" dirty="0" smtClean="0"/>
              <a:t>Any bond used to pay principal, interest, or redemption price on a prior bond issue</a:t>
            </a:r>
          </a:p>
          <a:p>
            <a:pPr marL="685800" lvl="1" indent="-342900">
              <a:buFont typeface="Arial" panose="020B0604020202020204" pitchFamily="34" charset="0"/>
              <a:buChar char="•"/>
            </a:pPr>
            <a:r>
              <a:rPr lang="en-US" sz="2400" dirty="0" smtClean="0"/>
              <a:t>Advance refunding bond-proceeds of which are held more than 90 days prior to refunding a prior bond issue</a:t>
            </a:r>
          </a:p>
          <a:p>
            <a:pPr marL="342900" indent="-342900">
              <a:buFont typeface="Arial" panose="020B0604020202020204" pitchFamily="34" charset="0"/>
              <a:buChar char="•"/>
            </a:pPr>
            <a:endParaRPr lang="en-US" sz="2700" dirty="0"/>
          </a:p>
          <a:p>
            <a:pPr marL="342900" indent="-342900">
              <a:buFont typeface="Arial" panose="020B0604020202020204" pitchFamily="34" charset="0"/>
              <a:buChar char="•"/>
            </a:pPr>
            <a:r>
              <a:rPr lang="en-US" sz="2700" dirty="0" smtClean="0"/>
              <a:t>Applies for </a:t>
            </a:r>
            <a:r>
              <a:rPr lang="en-US" sz="2700" dirty="0" err="1" smtClean="0"/>
              <a:t>refundings</a:t>
            </a:r>
            <a:r>
              <a:rPr lang="en-US" sz="2700" dirty="0" smtClean="0"/>
              <a:t> after 12/31/2017</a:t>
            </a:r>
          </a:p>
        </p:txBody>
      </p:sp>
    </p:spTree>
    <p:extLst>
      <p:ext uri="{BB962C8B-B14F-4D97-AF65-F5344CB8AC3E}">
        <p14:creationId xmlns:p14="http://schemas.microsoft.com/office/powerpoint/2010/main" val="36957270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Advance refunding of </a:t>
            </a:r>
            <a:r>
              <a:rPr lang="en-US" dirty="0" smtClean="0"/>
              <a:t>municipal </a:t>
            </a:r>
            <a:r>
              <a:rPr lang="en-US" dirty="0"/>
              <a:t>bonds</a:t>
            </a:r>
          </a:p>
        </p:txBody>
      </p:sp>
      <p:sp>
        <p:nvSpPr>
          <p:cNvPr id="3" name="Content Placeholder 2"/>
          <p:cNvSpPr>
            <a:spLocks noGrp="1"/>
          </p:cNvSpPr>
          <p:nvPr>
            <p:ph idx="1"/>
          </p:nvPr>
        </p:nvSpPr>
        <p:spPr/>
        <p:txBody>
          <a:bodyPr/>
          <a:lstStyle/>
          <a:p>
            <a:r>
              <a:rPr lang="en-US" dirty="0" smtClean="0"/>
              <a:t>2017 Advanced </a:t>
            </a:r>
            <a:r>
              <a:rPr lang="en-US" dirty="0" err="1" smtClean="0"/>
              <a:t>Refundings</a:t>
            </a:r>
            <a:r>
              <a:rPr lang="en-US" dirty="0" smtClean="0"/>
              <a:t> was $91 billion – 22% of total debt issuances</a:t>
            </a:r>
          </a:p>
          <a:p>
            <a:endParaRPr lang="en-US" dirty="0"/>
          </a:p>
          <a:p>
            <a:r>
              <a:rPr lang="en-US" dirty="0" smtClean="0"/>
              <a:t>Provide Federal Government approximately $17 billion over the next 10 years</a:t>
            </a:r>
          </a:p>
          <a:p>
            <a:endParaRPr lang="en-US" dirty="0"/>
          </a:p>
          <a:p>
            <a:endParaRPr lang="en-US" dirty="0"/>
          </a:p>
          <a:p>
            <a:endParaRPr lang="en-US" dirty="0" smtClean="0"/>
          </a:p>
          <a:p>
            <a:endParaRPr lang="en-US" dirty="0"/>
          </a:p>
        </p:txBody>
      </p:sp>
    </p:spTree>
    <p:extLst>
      <p:ext uri="{BB962C8B-B14F-4D97-AF65-F5344CB8AC3E}">
        <p14:creationId xmlns:p14="http://schemas.microsoft.com/office/powerpoint/2010/main" val="28076090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Advance refunding of </a:t>
            </a:r>
            <a:r>
              <a:rPr lang="en-US" sz="3200" dirty="0" smtClean="0"/>
              <a:t>municipal </a:t>
            </a:r>
            <a:r>
              <a:rPr lang="en-US" sz="3200" dirty="0" smtClean="0"/>
              <a:t>bonds</a:t>
            </a:r>
            <a:endParaRPr lang="en-US" sz="3200" dirty="0"/>
          </a:p>
        </p:txBody>
      </p:sp>
      <p:sp>
        <p:nvSpPr>
          <p:cNvPr id="3" name="Content Placeholder 2"/>
          <p:cNvSpPr>
            <a:spLocks noGrp="1"/>
          </p:cNvSpPr>
          <p:nvPr>
            <p:ph idx="1"/>
          </p:nvPr>
        </p:nvSpPr>
        <p:spPr>
          <a:xfrm>
            <a:off x="457200" y="1286506"/>
            <a:ext cx="8229600" cy="4800600"/>
          </a:xfrm>
        </p:spPr>
        <p:txBody>
          <a:bodyPr>
            <a:noAutofit/>
          </a:bodyPr>
          <a:lstStyle/>
          <a:p>
            <a:pPr marL="342900" indent="-342900">
              <a:buFont typeface="Arial" panose="020B0604020202020204" pitchFamily="34" charset="0"/>
              <a:buChar char="•"/>
            </a:pPr>
            <a:r>
              <a:rPr lang="en-US" sz="2400" b="1" dirty="0" smtClean="0"/>
              <a:t>What Will This Mean for Governments?</a:t>
            </a:r>
          </a:p>
          <a:p>
            <a:pPr marL="685800" lvl="1" indent="-342900">
              <a:buFont typeface="Arial" panose="020B0604020202020204" pitchFamily="34" charset="0"/>
              <a:buChar char="•"/>
            </a:pPr>
            <a:r>
              <a:rPr lang="en-US" b="1" dirty="0" smtClean="0"/>
              <a:t>Potentially issues with housing finance and volume cap (private activity bonds)</a:t>
            </a:r>
          </a:p>
          <a:p>
            <a:pPr marL="685800" lvl="1" indent="-342900">
              <a:buFont typeface="Arial" panose="020B0604020202020204" pitchFamily="34" charset="0"/>
              <a:buChar char="•"/>
            </a:pPr>
            <a:r>
              <a:rPr lang="en-US" b="1" dirty="0" smtClean="0"/>
              <a:t>Limitations on flexibility if interest rates become more favorable to refund debt</a:t>
            </a:r>
            <a:endParaRPr lang="en-US" sz="1800" dirty="0"/>
          </a:p>
          <a:p>
            <a:pPr marL="685800" lvl="1" indent="-342900">
              <a:buFont typeface="Arial" panose="020B0604020202020204" pitchFamily="34" charset="0"/>
              <a:buChar char="•"/>
            </a:pPr>
            <a:r>
              <a:rPr lang="en-US" sz="1800" b="1" dirty="0" smtClean="0"/>
              <a:t>Could mean more taxable deals – which means</a:t>
            </a:r>
          </a:p>
          <a:p>
            <a:pPr marL="1028700" lvl="2" indent="-342900">
              <a:buFont typeface="Arial" panose="020B0604020202020204" pitchFamily="34" charset="0"/>
              <a:buChar char="•"/>
            </a:pPr>
            <a:r>
              <a:rPr lang="en-US" sz="1800" dirty="0" smtClean="0"/>
              <a:t>Higher interest rates to compensate for tax effect</a:t>
            </a:r>
          </a:p>
          <a:p>
            <a:pPr marL="1028700" lvl="2" indent="-342900">
              <a:buFont typeface="Arial" panose="020B0604020202020204" pitchFamily="34" charset="0"/>
              <a:buChar char="•"/>
            </a:pPr>
            <a:r>
              <a:rPr lang="en-US" sz="1800" dirty="0" smtClean="0"/>
              <a:t>Potentially </a:t>
            </a:r>
            <a:r>
              <a:rPr lang="en-US" sz="1800" dirty="0" smtClean="0">
                <a:solidFill>
                  <a:srgbClr val="FF0000"/>
                </a:solidFill>
              </a:rPr>
              <a:t>not a legal defeasance </a:t>
            </a:r>
            <a:r>
              <a:rPr lang="en-US" sz="1800" dirty="0" smtClean="0"/>
              <a:t>as the escrow may not be essentially risk free (potential loss of principal or substitution risk)</a:t>
            </a:r>
          </a:p>
          <a:p>
            <a:pPr marL="1028700" lvl="2" indent="-342900">
              <a:buFont typeface="Arial" panose="020B0604020202020204" pitchFamily="34" charset="0"/>
              <a:buChar char="•"/>
            </a:pPr>
            <a:r>
              <a:rPr lang="en-US" sz="1800" dirty="0" smtClean="0"/>
              <a:t>Could result in a crossover refunding transaction [two liabilities outstanding at the same time until the crossover date(s)]</a:t>
            </a:r>
          </a:p>
          <a:p>
            <a:pPr marL="342900" indent="-342900">
              <a:buFont typeface="Arial" panose="020B0604020202020204" pitchFamily="34" charset="0"/>
              <a:buChar char="•"/>
            </a:pPr>
            <a:r>
              <a:rPr lang="en-US" sz="2400" b="1" dirty="0" smtClean="0"/>
              <a:t>Talk to your bond counsel / municipal financial advisor prior to contemplating refunding transactions</a:t>
            </a:r>
          </a:p>
          <a:p>
            <a:pPr marL="342900" indent="-342900">
              <a:buFont typeface="Arial" panose="020B0604020202020204" pitchFamily="34" charset="0"/>
              <a:buChar char="•"/>
            </a:pPr>
            <a:r>
              <a:rPr lang="en-US" sz="2400" b="1" dirty="0" smtClean="0"/>
              <a:t>Bill introduced in Congress to reverse these provisions</a:t>
            </a:r>
          </a:p>
        </p:txBody>
      </p:sp>
    </p:spTree>
    <p:extLst>
      <p:ext uri="{BB962C8B-B14F-4D97-AF65-F5344CB8AC3E}">
        <p14:creationId xmlns:p14="http://schemas.microsoft.com/office/powerpoint/2010/main" val="12515680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Advance refunding</a:t>
            </a:r>
            <a:endParaRPr lang="en-US" dirty="0"/>
          </a:p>
        </p:txBody>
      </p:sp>
      <p:sp>
        <p:nvSpPr>
          <p:cNvPr id="3" name="Content Placeholder 2"/>
          <p:cNvSpPr>
            <a:spLocks noGrp="1"/>
          </p:cNvSpPr>
          <p:nvPr>
            <p:ph idx="1"/>
          </p:nvPr>
        </p:nvSpPr>
        <p:spPr/>
        <p:txBody>
          <a:bodyPr/>
          <a:lstStyle/>
          <a:p>
            <a:r>
              <a:rPr lang="en-US" dirty="0" smtClean="0"/>
              <a:t>Options:</a:t>
            </a:r>
          </a:p>
          <a:p>
            <a:endParaRPr lang="en-US" dirty="0"/>
          </a:p>
          <a:p>
            <a:r>
              <a:rPr lang="en-US" dirty="0" smtClean="0"/>
              <a:t>“forward </a:t>
            </a:r>
            <a:r>
              <a:rPr lang="en-US" dirty="0"/>
              <a:t>delivery” bonds and so-called bond </a:t>
            </a:r>
            <a:r>
              <a:rPr lang="en-US" dirty="0" err="1"/>
              <a:t>swaptions</a:t>
            </a:r>
            <a:r>
              <a:rPr lang="en-US" dirty="0"/>
              <a:t>, </a:t>
            </a:r>
            <a:endParaRPr lang="en-US" dirty="0" smtClean="0"/>
          </a:p>
          <a:p>
            <a:r>
              <a:rPr lang="en-US" dirty="0"/>
              <a:t>	</a:t>
            </a:r>
            <a:r>
              <a:rPr lang="en-US" dirty="0" smtClean="0"/>
              <a:t>to </a:t>
            </a:r>
            <a:r>
              <a:rPr lang="en-US" dirty="0"/>
              <a:t>capture the kind of savings that otherwise would have been </a:t>
            </a:r>
            <a:r>
              <a:rPr lang="en-US" dirty="0" smtClean="0"/>
              <a:t>	available </a:t>
            </a:r>
            <a:r>
              <a:rPr lang="en-US" dirty="0"/>
              <a:t>through the direct issuance of tax-exempt advance </a:t>
            </a:r>
            <a:r>
              <a:rPr lang="en-US" dirty="0" smtClean="0"/>
              <a:t>	refunding </a:t>
            </a:r>
            <a:r>
              <a:rPr lang="en-US" dirty="0"/>
              <a:t>bonds.</a:t>
            </a:r>
          </a:p>
        </p:txBody>
      </p:sp>
    </p:spTree>
    <p:extLst>
      <p:ext uri="{BB962C8B-B14F-4D97-AF65-F5344CB8AC3E}">
        <p14:creationId xmlns:p14="http://schemas.microsoft.com/office/powerpoint/2010/main" val="3838002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Agenda</a:t>
            </a:r>
            <a:endParaRPr lang="en-US" dirty="0"/>
          </a:p>
        </p:txBody>
      </p:sp>
      <p:sp>
        <p:nvSpPr>
          <p:cNvPr id="9" name="Content Placeholder 8"/>
          <p:cNvSpPr>
            <a:spLocks noGrp="1"/>
          </p:cNvSpPr>
          <p:nvPr>
            <p:ph idx="1"/>
          </p:nvPr>
        </p:nvSpPr>
        <p:spPr/>
        <p:txBody>
          <a:bodyPr>
            <a:normAutofit/>
          </a:bodyPr>
          <a:lstStyle/>
          <a:p>
            <a:pPr marL="342900" indent="-342900">
              <a:buFont typeface="Arial" panose="020B0604020202020204" pitchFamily="34" charset="0"/>
              <a:buChar char="•"/>
            </a:pPr>
            <a:r>
              <a:rPr lang="en-US" sz="3200" dirty="0" smtClean="0"/>
              <a:t>Key Elements of the Tax Cuts and Jobs Act of 2017</a:t>
            </a:r>
          </a:p>
          <a:p>
            <a:pPr marL="342900" indent="-342900">
              <a:buFont typeface="Arial" panose="020B0604020202020204" pitchFamily="34" charset="0"/>
              <a:buChar char="•"/>
            </a:pPr>
            <a:r>
              <a:rPr lang="en-US" sz="3200" dirty="0" smtClean="0"/>
              <a:t>Focus Areas for State and Local Governments</a:t>
            </a:r>
          </a:p>
          <a:p>
            <a:pPr marL="342900" indent="-342900">
              <a:buFont typeface="Arial" panose="020B0604020202020204" pitchFamily="34" charset="0"/>
              <a:buChar char="•"/>
            </a:pPr>
            <a:r>
              <a:rPr lang="en-US" sz="3200" dirty="0" smtClean="0"/>
              <a:t>Questions</a:t>
            </a:r>
          </a:p>
          <a:p>
            <a:pPr marL="342900" indent="-342900">
              <a:buFont typeface="Arial" panose="020B0604020202020204" pitchFamily="34" charset="0"/>
              <a:buChar char="•"/>
            </a:pPr>
            <a:endParaRPr lang="en-US" sz="3200" dirty="0"/>
          </a:p>
        </p:txBody>
      </p:sp>
      <p:sp>
        <p:nvSpPr>
          <p:cNvPr id="10" name="TextBox 9"/>
          <p:cNvSpPr txBox="1"/>
          <p:nvPr/>
        </p:nvSpPr>
        <p:spPr>
          <a:xfrm>
            <a:off x="457200" y="5715000"/>
            <a:ext cx="8229600" cy="91307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i="0" u="none" strike="noStrike" baseline="30000" dirty="0" smtClean="0">
                <a:solidFill>
                  <a:srgbClr val="64666A"/>
                </a:solidFill>
                <a:latin typeface="Tw Cen MT" panose="020B0602020104020603" pitchFamily="34" charset="0"/>
              </a:rPr>
              <a:t>This presentation is presented with the understanding that the information contained does not constitute legal, accounting or other professional advice. It is not intended to be responsive to any individual situation or concerns, as the contents of this presentation are intended for general information purposes only. Viewers are urged not to act upon the information contained in this presentation without first consulting competent legal, accounting or other professional advice regarding implications of a particular factual situation. Questions and additional information can be submitted to your Eide Bailly representative, or to the presenter of this session. </a:t>
            </a:r>
          </a:p>
        </p:txBody>
      </p:sp>
    </p:spTree>
    <p:extLst>
      <p:ext uri="{BB962C8B-B14F-4D97-AF65-F5344CB8AC3E}">
        <p14:creationId xmlns:p14="http://schemas.microsoft.com/office/powerpoint/2010/main" val="42737908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Issues</a:t>
            </a:r>
            <a:endParaRPr lang="en-US" dirty="0"/>
          </a:p>
        </p:txBody>
      </p:sp>
      <p:sp>
        <p:nvSpPr>
          <p:cNvPr id="3" name="Content Placeholder 2"/>
          <p:cNvSpPr>
            <a:spLocks noGrp="1"/>
          </p:cNvSpPr>
          <p:nvPr>
            <p:ph idx="1"/>
          </p:nvPr>
        </p:nvSpPr>
        <p:spPr/>
        <p:txBody>
          <a:bodyPr>
            <a:normAutofit/>
          </a:bodyPr>
          <a:lstStyle/>
          <a:p>
            <a:pPr marL="342900" indent="-342900">
              <a:buFont typeface="Arial" panose="020B0604020202020204" pitchFamily="34" charset="0"/>
              <a:buChar char="•"/>
            </a:pPr>
            <a:r>
              <a:rPr lang="en-US" sz="2800" b="1" dirty="0" smtClean="0"/>
              <a:t>Many States (and Local Governments) start with Federal Taxable Income as a base to calculate their tax provisions</a:t>
            </a:r>
            <a:endParaRPr lang="en-US" sz="2800" dirty="0" smtClean="0"/>
          </a:p>
          <a:p>
            <a:pPr marL="685800" lvl="1" indent="-342900">
              <a:buFont typeface="Arial" panose="020B0604020202020204" pitchFamily="34" charset="0"/>
              <a:buChar char="•"/>
            </a:pPr>
            <a:r>
              <a:rPr lang="en-US" sz="2800" dirty="0"/>
              <a:t>Could result in governments revisiting their tax codes to break with Federal provisions?</a:t>
            </a:r>
          </a:p>
          <a:p>
            <a:pPr marL="685800" lvl="1" indent="-342900">
              <a:buFont typeface="Arial" panose="020B0604020202020204" pitchFamily="34" charset="0"/>
              <a:buChar char="•"/>
            </a:pPr>
            <a:r>
              <a:rPr lang="en-US" sz="2800" dirty="0" smtClean="0"/>
              <a:t>Could more states move toward a ‘millionaires tax?’</a:t>
            </a:r>
          </a:p>
          <a:p>
            <a:pPr marL="342900" indent="-342900">
              <a:buFont typeface="Arial" panose="020B0604020202020204" pitchFamily="34" charset="0"/>
              <a:buChar char="•"/>
            </a:pPr>
            <a:r>
              <a:rPr lang="en-US" sz="3100" dirty="0" smtClean="0"/>
              <a:t>Iowa contemplating undoing a ‘reverse’ tax system</a:t>
            </a:r>
          </a:p>
          <a:p>
            <a:pPr marL="685800" lvl="1" indent="-342900">
              <a:buFont typeface="Arial" panose="020B0604020202020204" pitchFamily="34" charset="0"/>
              <a:buChar char="•"/>
            </a:pPr>
            <a:r>
              <a:rPr lang="en-US" sz="2800" dirty="0" smtClean="0"/>
              <a:t>Currently allows deduction of federal taxes paid (as federal taxes drop, Iowa taxes go up)</a:t>
            </a:r>
          </a:p>
          <a:p>
            <a:pPr marL="685800" lvl="1" indent="-342900">
              <a:buFont typeface="Arial" panose="020B0604020202020204" pitchFamily="34" charset="0"/>
              <a:buChar char="•"/>
            </a:pPr>
            <a:endParaRPr lang="en-US" sz="2800" dirty="0" smtClean="0"/>
          </a:p>
          <a:p>
            <a:pPr marL="685800" lvl="1" indent="-342900">
              <a:buFont typeface="Arial" panose="020B0604020202020204" pitchFamily="34" charset="0"/>
              <a:buChar char="•"/>
            </a:pPr>
            <a:endParaRPr lang="en-US" sz="2800" b="1" dirty="0" smtClean="0"/>
          </a:p>
        </p:txBody>
      </p:sp>
    </p:spTree>
    <p:extLst>
      <p:ext uri="{BB962C8B-B14F-4D97-AF65-F5344CB8AC3E}">
        <p14:creationId xmlns:p14="http://schemas.microsoft.com/office/powerpoint/2010/main" val="1227017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STATE DEPENDENCE ON INCOME TAXES</a:t>
            </a:r>
            <a:endParaRPr lang="en-US" dirty="0"/>
          </a:p>
        </p:txBody>
      </p:sp>
    </p:spTree>
    <p:extLst>
      <p:ext uri="{BB962C8B-B14F-4D97-AF65-F5344CB8AC3E}">
        <p14:creationId xmlns:p14="http://schemas.microsoft.com/office/powerpoint/2010/main" val="34073399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PROJECTIONS	</a:t>
            </a:r>
            <a:endParaRPr lang="en-US" dirty="0"/>
          </a:p>
        </p:txBody>
      </p:sp>
      <p:sp>
        <p:nvSpPr>
          <p:cNvPr id="3" name="Content Placeholder 2"/>
          <p:cNvSpPr>
            <a:spLocks noGrp="1"/>
          </p:cNvSpPr>
          <p:nvPr>
            <p:ph idx="1"/>
          </p:nvPr>
        </p:nvSpPr>
        <p:spPr/>
        <p:txBody>
          <a:bodyPr/>
          <a:lstStyle/>
          <a:p>
            <a:r>
              <a:rPr lang="en-US" dirty="0"/>
              <a:t>As it stands today </a:t>
            </a:r>
            <a:r>
              <a:rPr lang="en-US" dirty="0" smtClean="0"/>
              <a:t>- it </a:t>
            </a:r>
            <a:r>
              <a:rPr lang="en-US" dirty="0"/>
              <a:t>is being estimated that the states will lose revenue from the corporate income tax changes.	This is primarily due to full expensing which will result in a timing issue and shift the revenues to a later year.	The elimination of the deduction for net interest should offset some of this loss.</a:t>
            </a:r>
          </a:p>
          <a:p>
            <a:endParaRPr lang="en-US" dirty="0"/>
          </a:p>
          <a:p>
            <a:r>
              <a:rPr lang="en-US" dirty="0"/>
              <a:t>However, the individual income tax (voters?) will result in a base expansion should result in a large and rapid increase in tax </a:t>
            </a:r>
            <a:r>
              <a:rPr lang="en-US" dirty="0" smtClean="0"/>
              <a:t>revenue. The </a:t>
            </a:r>
            <a:r>
              <a:rPr lang="en-US" dirty="0"/>
              <a:t>federal rate reductions have no impact on the states.</a:t>
            </a:r>
          </a:p>
          <a:p>
            <a:endParaRPr lang="en-US" dirty="0"/>
          </a:p>
        </p:txBody>
      </p:sp>
    </p:spTree>
    <p:extLst>
      <p:ext uri="{BB962C8B-B14F-4D97-AF65-F5344CB8AC3E}">
        <p14:creationId xmlns:p14="http://schemas.microsoft.com/office/powerpoint/2010/main" val="36290392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THE STATES ARE SAYING</a:t>
            </a:r>
            <a:endParaRPr lang="en-US" dirty="0"/>
          </a:p>
        </p:txBody>
      </p:sp>
      <p:sp>
        <p:nvSpPr>
          <p:cNvPr id="3" name="Content Placeholder 2"/>
          <p:cNvSpPr>
            <a:spLocks noGrp="1"/>
          </p:cNvSpPr>
          <p:nvPr>
            <p:ph idx="1"/>
          </p:nvPr>
        </p:nvSpPr>
        <p:spPr/>
        <p:txBody>
          <a:bodyPr/>
          <a:lstStyle/>
          <a:p>
            <a:r>
              <a:rPr lang="en-US" dirty="0"/>
              <a:t>Minnesota will see a tax windfall of $813 million for 2019 and</a:t>
            </a:r>
          </a:p>
          <a:p>
            <a:r>
              <a:rPr lang="en-US" dirty="0"/>
              <a:t>$1.49 billion in the following two years.</a:t>
            </a:r>
          </a:p>
          <a:p>
            <a:endParaRPr lang="en-US" dirty="0"/>
          </a:p>
          <a:p>
            <a:r>
              <a:rPr lang="en-US" dirty="0"/>
              <a:t>Iowa will see additional tax revenue of $106 million in 2019 and</a:t>
            </a:r>
          </a:p>
          <a:p>
            <a:r>
              <a:rPr lang="en-US" dirty="0"/>
              <a:t>$138 million in 2020.</a:t>
            </a:r>
          </a:p>
          <a:p>
            <a:endParaRPr lang="en-US" dirty="0"/>
          </a:p>
          <a:p>
            <a:r>
              <a:rPr lang="en-US" dirty="0"/>
              <a:t>Montana is looking at a loss of $67 million to $76 million. Missouri will see a loss of $120 million.</a:t>
            </a:r>
          </a:p>
          <a:p>
            <a:endParaRPr lang="en-US" dirty="0"/>
          </a:p>
        </p:txBody>
      </p:sp>
    </p:spTree>
    <p:extLst>
      <p:ext uri="{BB962C8B-B14F-4D97-AF65-F5344CB8AC3E}">
        <p14:creationId xmlns:p14="http://schemas.microsoft.com/office/powerpoint/2010/main" val="19465772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States reliance on Federal Aid</a:t>
            </a:r>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453398" y="1279525"/>
            <a:ext cx="6237203" cy="5578475"/>
          </a:xfrm>
        </p:spPr>
      </p:pic>
    </p:spTree>
    <p:extLst>
      <p:ext uri="{BB962C8B-B14F-4D97-AF65-F5344CB8AC3E}">
        <p14:creationId xmlns:p14="http://schemas.microsoft.com/office/powerpoint/2010/main" val="25457140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States with Revenue Shortfalls</a:t>
            </a:r>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809750" y="1376362"/>
            <a:ext cx="5524500" cy="5019675"/>
          </a:xfrm>
        </p:spPr>
      </p:pic>
    </p:spTree>
    <p:extLst>
      <p:ext uri="{BB962C8B-B14F-4D97-AF65-F5344CB8AC3E}">
        <p14:creationId xmlns:p14="http://schemas.microsoft.com/office/powerpoint/2010/main" val="51914845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Conformity for Corporate taxes</a:t>
            </a:r>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635406" y="1084505"/>
            <a:ext cx="5873187" cy="5773495"/>
          </a:xfrm>
        </p:spPr>
      </p:pic>
    </p:spTree>
    <p:extLst>
      <p:ext uri="{BB962C8B-B14F-4D97-AF65-F5344CB8AC3E}">
        <p14:creationId xmlns:p14="http://schemas.microsoft.com/office/powerpoint/2010/main" val="345719629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QUESTIONS?</a:t>
            </a:r>
            <a:endParaRPr lang="en-US" dirty="0"/>
          </a:p>
        </p:txBody>
      </p:sp>
    </p:spTree>
    <p:extLst>
      <p:ext uri="{BB962C8B-B14F-4D97-AF65-F5344CB8AC3E}">
        <p14:creationId xmlns:p14="http://schemas.microsoft.com/office/powerpoint/2010/main" val="223077157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US" smtClean="0"/>
              <a:t>THANK YOU</a:t>
            </a:r>
            <a:endParaRPr lang="en-US" dirty="0"/>
          </a:p>
        </p:txBody>
      </p:sp>
      <p:sp>
        <p:nvSpPr>
          <p:cNvPr id="5" name="Subtitle 4"/>
          <p:cNvSpPr>
            <a:spLocks noGrp="1"/>
          </p:cNvSpPr>
          <p:nvPr>
            <p:ph type="subTitle" idx="1"/>
          </p:nvPr>
        </p:nvSpPr>
        <p:spPr/>
        <p:txBody>
          <a:bodyPr/>
          <a:lstStyle/>
          <a:p>
            <a:r>
              <a:rPr lang="en-US" dirty="0" smtClean="0"/>
              <a:t>Lealan Miller, CPA, CGMA</a:t>
            </a:r>
          </a:p>
          <a:p>
            <a:r>
              <a:rPr lang="en-US" dirty="0" smtClean="0"/>
              <a:t>Partner</a:t>
            </a:r>
          </a:p>
          <a:p>
            <a:r>
              <a:rPr lang="en-US" dirty="0" smtClean="0"/>
              <a:t>lmiller@eidebailly.com</a:t>
            </a:r>
          </a:p>
          <a:p>
            <a:r>
              <a:rPr lang="en-US" dirty="0" smtClean="0"/>
              <a:t>208.383.4756</a:t>
            </a:r>
            <a:endParaRPr lang="en-US" dirty="0"/>
          </a:p>
        </p:txBody>
      </p:sp>
    </p:spTree>
    <p:extLst>
      <p:ext uri="{BB962C8B-B14F-4D97-AF65-F5344CB8AC3E}">
        <p14:creationId xmlns:p14="http://schemas.microsoft.com/office/powerpoint/2010/main" val="4094378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a:t>
            </a:r>
            <a:endParaRPr lang="en-US" dirty="0"/>
          </a:p>
        </p:txBody>
      </p:sp>
      <p:sp>
        <p:nvSpPr>
          <p:cNvPr id="3" name="Content Placeholder 2"/>
          <p:cNvSpPr>
            <a:spLocks noGrp="1"/>
          </p:cNvSpPr>
          <p:nvPr>
            <p:ph idx="1"/>
          </p:nvPr>
        </p:nvSpPr>
        <p:spPr/>
        <p:txBody>
          <a:bodyPr/>
          <a:lstStyle/>
          <a:p>
            <a:r>
              <a:rPr lang="en-US" sz="2800" dirty="0"/>
              <a:t>These materials, and the </a:t>
            </a:r>
            <a:r>
              <a:rPr lang="en-US" sz="2800" dirty="0" smtClean="0"/>
              <a:t>accompanying oral presentation, </a:t>
            </a:r>
            <a:r>
              <a:rPr lang="en-US" sz="2800" dirty="0"/>
              <a:t>are for educational purposes only and are not intended to be “written advice concerning one or more Federal tax matters” subject to the requirements of section 10.37(a)(2) of Treasury Department Circular 230</a:t>
            </a:r>
            <a:r>
              <a:rPr lang="en-US" sz="2800" dirty="0" smtClean="0"/>
              <a:t>.</a:t>
            </a:r>
          </a:p>
          <a:p>
            <a:endParaRPr lang="en-US" sz="2800" dirty="0"/>
          </a:p>
          <a:p>
            <a:r>
              <a:rPr lang="en-US" sz="2800" dirty="0"/>
              <a:t>This information is of a general nature and based on authorities that are subject to change</a:t>
            </a:r>
            <a:r>
              <a:rPr lang="en-US" sz="2800" dirty="0" smtClean="0"/>
              <a:t>.</a:t>
            </a:r>
          </a:p>
          <a:p>
            <a:endParaRPr lang="en-US" dirty="0"/>
          </a:p>
          <a:p>
            <a:endParaRPr lang="en-US" dirty="0"/>
          </a:p>
        </p:txBody>
      </p:sp>
    </p:spTree>
    <p:extLst>
      <p:ext uri="{BB962C8B-B14F-4D97-AF65-F5344CB8AC3E}">
        <p14:creationId xmlns:p14="http://schemas.microsoft.com/office/powerpoint/2010/main" val="30305344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Key elements of the tax cuts and jobs act (TCJA) of 2017.. In case you missed it..</a:t>
            </a:r>
            <a:endParaRPr lang="en-US" dirty="0"/>
          </a:p>
        </p:txBody>
      </p:sp>
    </p:spTree>
    <p:extLst>
      <p:ext uri="{BB962C8B-B14F-4D97-AF65-F5344CB8AC3E}">
        <p14:creationId xmlns:p14="http://schemas.microsoft.com/office/powerpoint/2010/main" val="2877813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Tax Cuts and Jobs Act</a:t>
            </a:r>
            <a:endParaRPr lang="en-US" dirty="0"/>
          </a:p>
        </p:txBody>
      </p:sp>
      <p:sp>
        <p:nvSpPr>
          <p:cNvPr id="3" name="Content Placeholder 2"/>
          <p:cNvSpPr>
            <a:spLocks noGrp="1"/>
          </p:cNvSpPr>
          <p:nvPr>
            <p:ph idx="1"/>
          </p:nvPr>
        </p:nvSpPr>
        <p:spPr/>
        <p:txBody>
          <a:bodyPr>
            <a:normAutofit/>
          </a:bodyPr>
          <a:lstStyle/>
          <a:p>
            <a:pPr marL="342900" indent="-342900">
              <a:buFont typeface="Arial" panose="020B0604020202020204" pitchFamily="34" charset="0"/>
              <a:buChar char="•"/>
            </a:pPr>
            <a:r>
              <a:rPr lang="en-US" dirty="0" smtClean="0"/>
              <a:t>Largest Tax Reform in over 30 Years</a:t>
            </a:r>
          </a:p>
          <a:p>
            <a:endParaRPr lang="en-US" dirty="0"/>
          </a:p>
          <a:p>
            <a:pPr marL="342900" indent="-342900">
              <a:buFont typeface="Arial" panose="020B0604020202020204" pitchFamily="34" charset="0"/>
              <a:buChar char="•"/>
            </a:pPr>
            <a:r>
              <a:rPr lang="en-US" dirty="0" smtClean="0"/>
              <a:t>Corporate Tax Reform</a:t>
            </a:r>
          </a:p>
          <a:p>
            <a:pPr marL="685800" lvl="1" indent="-342900">
              <a:buFont typeface="Arial" panose="020B0604020202020204" pitchFamily="34" charset="0"/>
              <a:buChar char="•"/>
            </a:pPr>
            <a:r>
              <a:rPr lang="en-US" dirty="0" smtClean="0"/>
              <a:t>Decreased </a:t>
            </a:r>
            <a:r>
              <a:rPr lang="en-US" dirty="0"/>
              <a:t>corporate tax </a:t>
            </a:r>
            <a:r>
              <a:rPr lang="en-US" dirty="0" smtClean="0"/>
              <a:t>rate to 21%</a:t>
            </a:r>
            <a:endParaRPr lang="en-US" dirty="0"/>
          </a:p>
          <a:p>
            <a:pPr marL="685800" lvl="1" indent="-342900">
              <a:buFont typeface="Arial" panose="020B0604020202020204" pitchFamily="34" charset="0"/>
              <a:buChar char="•"/>
            </a:pPr>
            <a:r>
              <a:rPr lang="en-US" dirty="0"/>
              <a:t>Net operating losses </a:t>
            </a:r>
            <a:r>
              <a:rPr lang="en-US" dirty="0" smtClean="0"/>
              <a:t>can only offset 80</a:t>
            </a:r>
            <a:r>
              <a:rPr lang="en-US" dirty="0"/>
              <a:t>% of income</a:t>
            </a:r>
          </a:p>
          <a:p>
            <a:pPr marL="685800" lvl="1" indent="-342900">
              <a:buFont typeface="Arial" panose="020B0604020202020204" pitchFamily="34" charset="0"/>
              <a:buChar char="•"/>
            </a:pPr>
            <a:r>
              <a:rPr lang="en-US" dirty="0" smtClean="0"/>
              <a:t>Elimination of Corporate AMT</a:t>
            </a:r>
            <a:endParaRPr lang="en-US" dirty="0"/>
          </a:p>
          <a:p>
            <a:pPr marL="685800" lvl="1" indent="-342900">
              <a:buFont typeface="Arial" panose="020B0604020202020204" pitchFamily="34" charset="0"/>
              <a:buChar char="•"/>
            </a:pPr>
            <a:r>
              <a:rPr lang="en-US" dirty="0" smtClean="0"/>
              <a:t>Income computed </a:t>
            </a:r>
            <a:r>
              <a:rPr lang="en-US" dirty="0"/>
              <a:t>separately for each </a:t>
            </a:r>
            <a:r>
              <a:rPr lang="en-US" dirty="0" smtClean="0"/>
              <a:t>unrelated trade </a:t>
            </a:r>
            <a:r>
              <a:rPr lang="en-US" dirty="0"/>
              <a:t>or business activity</a:t>
            </a:r>
          </a:p>
          <a:p>
            <a:pPr marL="1028700" lvl="2" indent="-342900">
              <a:buFont typeface="Arial" panose="020B0604020202020204" pitchFamily="34" charset="0"/>
              <a:buChar char="•"/>
            </a:pPr>
            <a:r>
              <a:rPr lang="en-US" dirty="0"/>
              <a:t>Losses of one activity can not be used to offset income of another</a:t>
            </a:r>
          </a:p>
          <a:p>
            <a:pPr marL="1028700" lvl="2" indent="-342900">
              <a:buFont typeface="Arial" panose="020B0604020202020204" pitchFamily="34" charset="0"/>
              <a:buChar char="•"/>
            </a:pPr>
            <a:r>
              <a:rPr lang="en-US" dirty="0" smtClean="0"/>
              <a:t>Can </a:t>
            </a:r>
            <a:r>
              <a:rPr lang="en-US" dirty="0"/>
              <a:t>use losses in one year to offset income on same activity in the </a:t>
            </a:r>
            <a:r>
              <a:rPr lang="en-US" dirty="0" smtClean="0"/>
              <a:t>future</a:t>
            </a:r>
            <a:endParaRPr lang="en-US" dirty="0"/>
          </a:p>
          <a:p>
            <a:endParaRPr lang="en-US" dirty="0" smtClean="0"/>
          </a:p>
          <a:p>
            <a:pPr marL="342900" indent="-342900">
              <a:buFont typeface="Arial" panose="020B0604020202020204" pitchFamily="34" charset="0"/>
              <a:buChar char="•"/>
            </a:pPr>
            <a:r>
              <a:rPr lang="en-US" dirty="0"/>
              <a:t>Excise tax on executive </a:t>
            </a:r>
            <a:r>
              <a:rPr lang="en-US" dirty="0" smtClean="0"/>
              <a:t>compensation</a:t>
            </a:r>
            <a:endParaRPr lang="en-US" dirty="0"/>
          </a:p>
          <a:p>
            <a:pPr marL="685800" lvl="1" indent="-342900">
              <a:buFont typeface="Arial" panose="020B0604020202020204" pitchFamily="34" charset="0"/>
              <a:buChar char="•"/>
            </a:pPr>
            <a:r>
              <a:rPr lang="en-US" dirty="0"/>
              <a:t>20 percent excise tax on </a:t>
            </a:r>
            <a:r>
              <a:rPr lang="en-US" dirty="0" smtClean="0"/>
              <a:t>any </a:t>
            </a:r>
            <a:r>
              <a:rPr lang="en-US" dirty="0"/>
              <a:t>remuneration in excess of $1 million paid to a covered employee </a:t>
            </a:r>
            <a:endParaRPr lang="en-US" dirty="0" smtClean="0"/>
          </a:p>
          <a:p>
            <a:pPr marL="685800" lvl="1" indent="-342900">
              <a:buFont typeface="Arial" panose="020B0604020202020204" pitchFamily="34" charset="0"/>
              <a:buChar char="•"/>
            </a:pPr>
            <a:r>
              <a:rPr lang="en-US" dirty="0" smtClean="0"/>
              <a:t>Exception for compensation to qualified medical professionals for medical services</a:t>
            </a:r>
            <a:endParaRPr lang="en-US" dirty="0"/>
          </a:p>
          <a:p>
            <a:endParaRPr lang="en-US" dirty="0"/>
          </a:p>
        </p:txBody>
      </p:sp>
    </p:spTree>
    <p:extLst>
      <p:ext uri="{BB962C8B-B14F-4D97-AF65-F5344CB8AC3E}">
        <p14:creationId xmlns:p14="http://schemas.microsoft.com/office/powerpoint/2010/main" val="2136191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Tax Cuts and Jobs Act</a:t>
            </a:r>
            <a:endParaRPr lang="en-US" dirty="0"/>
          </a:p>
        </p:txBody>
      </p:sp>
      <p:sp>
        <p:nvSpPr>
          <p:cNvPr id="3" name="Content Placeholder 2"/>
          <p:cNvSpPr>
            <a:spLocks noGrp="1"/>
          </p:cNvSpPr>
          <p:nvPr>
            <p:ph idx="1"/>
          </p:nvPr>
        </p:nvSpPr>
        <p:spPr/>
        <p:txBody>
          <a:bodyPr/>
          <a:lstStyle/>
          <a:p>
            <a:pPr lvl="1"/>
            <a:endParaRPr lang="en-US" dirty="0"/>
          </a:p>
          <a:p>
            <a:pPr marL="342900" indent="-342900">
              <a:buFont typeface="Arial" panose="020B0604020202020204" pitchFamily="34" charset="0"/>
              <a:buChar char="•"/>
            </a:pPr>
            <a:r>
              <a:rPr lang="en-US" dirty="0" smtClean="0"/>
              <a:t>Charitable Contribution Impacts</a:t>
            </a:r>
          </a:p>
          <a:p>
            <a:pPr marL="685800" lvl="1" indent="-342900">
              <a:buFont typeface="Arial" panose="020B0604020202020204" pitchFamily="34" charset="0"/>
              <a:buChar char="•"/>
            </a:pPr>
            <a:r>
              <a:rPr lang="en-US" dirty="0" smtClean="0"/>
              <a:t>Increase standard deduction</a:t>
            </a:r>
          </a:p>
          <a:p>
            <a:pPr marL="1028700" lvl="2" indent="-342900">
              <a:buFont typeface="Arial" panose="020B0604020202020204" pitchFamily="34" charset="0"/>
              <a:buChar char="•"/>
            </a:pPr>
            <a:r>
              <a:rPr lang="en-US" dirty="0" smtClean="0"/>
              <a:t>Could impact charitable giving </a:t>
            </a:r>
            <a:endParaRPr lang="en-US" dirty="0"/>
          </a:p>
          <a:p>
            <a:pPr marL="685800" lvl="1" indent="-342900">
              <a:buFont typeface="Arial" panose="020B0604020202020204" pitchFamily="34" charset="0"/>
              <a:buChar char="•"/>
            </a:pPr>
            <a:r>
              <a:rPr lang="en-US" dirty="0" smtClean="0"/>
              <a:t>Increase percentage limit to 60% of AGI for cash contributions to a public charity</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smtClean="0"/>
              <a:t>Advanced refunding of private activity bonds (and all other municipal bonds)</a:t>
            </a:r>
          </a:p>
          <a:p>
            <a:pPr marL="685800" lvl="1" indent="-342900">
              <a:buFont typeface="Arial" panose="020B0604020202020204" pitchFamily="34" charset="0"/>
              <a:buChar char="•"/>
            </a:pPr>
            <a:r>
              <a:rPr lang="en-US" dirty="0"/>
              <a:t>Eliminates exclusion from gross income on interest received on advanced refunding of private activity </a:t>
            </a:r>
            <a:r>
              <a:rPr lang="en-US" dirty="0" smtClean="0"/>
              <a:t>bond (and all other municipal bonds)</a:t>
            </a:r>
          </a:p>
          <a:p>
            <a:pPr marL="685800" lvl="1" indent="-342900">
              <a:buFont typeface="Arial" panose="020B0604020202020204" pitchFamily="34" charset="0"/>
              <a:buChar char="•"/>
            </a:pPr>
            <a:r>
              <a:rPr lang="en-US" b="1" dirty="0" smtClean="0"/>
              <a:t>More later on this…</a:t>
            </a:r>
            <a:endParaRPr lang="en-US" b="1" dirty="0"/>
          </a:p>
        </p:txBody>
      </p:sp>
    </p:spTree>
    <p:extLst>
      <p:ext uri="{BB962C8B-B14F-4D97-AF65-F5344CB8AC3E}">
        <p14:creationId xmlns:p14="http://schemas.microsoft.com/office/powerpoint/2010/main" val="3203858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Tax Cuts and Jobs Act- colleges and universities</a:t>
            </a:r>
            <a:endParaRPr lang="en-US" sz="3200" dirty="0"/>
          </a:p>
        </p:txBody>
      </p:sp>
      <p:sp>
        <p:nvSpPr>
          <p:cNvPr id="3" name="Content Placeholder 2"/>
          <p:cNvSpPr>
            <a:spLocks noGrp="1"/>
          </p:cNvSpPr>
          <p:nvPr>
            <p:ph idx="1"/>
          </p:nvPr>
        </p:nvSpPr>
        <p:spPr/>
        <p:txBody>
          <a:bodyPr>
            <a:normAutofit/>
          </a:bodyPr>
          <a:lstStyle/>
          <a:p>
            <a:pPr marL="342900" indent="-342900">
              <a:buFont typeface="Arial" panose="020B0604020202020204" pitchFamily="34" charset="0"/>
              <a:buChar char="•"/>
            </a:pPr>
            <a:r>
              <a:rPr lang="en-US" dirty="0" smtClean="0"/>
              <a:t>Excise tax on net investment income</a:t>
            </a:r>
          </a:p>
          <a:p>
            <a:pPr marL="685800" lvl="1" indent="-342900">
              <a:buFont typeface="Arial" panose="020B0604020202020204" pitchFamily="34" charset="0"/>
              <a:buChar char="•"/>
            </a:pPr>
            <a:r>
              <a:rPr lang="en-US" dirty="0" smtClean="0"/>
              <a:t>1.4% excise tax on net investment income of applicable educational institutions</a:t>
            </a:r>
          </a:p>
          <a:p>
            <a:pPr marL="685800" lvl="1" indent="-342900">
              <a:buFont typeface="Arial" panose="020B0604020202020204" pitchFamily="34" charset="0"/>
              <a:buChar char="•"/>
            </a:pPr>
            <a:r>
              <a:rPr lang="en-US" dirty="0" smtClean="0"/>
              <a:t>Assessed if fair market value </a:t>
            </a:r>
            <a:r>
              <a:rPr lang="en-US" dirty="0"/>
              <a:t>of assets (excluding those used directly in carrying out exempt purposes) is at least $500,000 per student</a:t>
            </a:r>
          </a:p>
          <a:p>
            <a:pPr marL="685800" lvl="1" indent="-342900">
              <a:buFont typeface="Arial" panose="020B0604020202020204" pitchFamily="34" charset="0"/>
              <a:buChar char="•"/>
            </a:pPr>
            <a:r>
              <a:rPr lang="en-US" dirty="0" smtClean="0"/>
              <a:t>May include assets of related organizations</a:t>
            </a:r>
          </a:p>
          <a:p>
            <a:pPr lvl="2"/>
            <a:endParaRPr lang="en-US" dirty="0"/>
          </a:p>
          <a:p>
            <a:pPr marL="342900" indent="-342900">
              <a:buFont typeface="Arial" panose="020B0604020202020204" pitchFamily="34" charset="0"/>
              <a:buChar char="•"/>
            </a:pPr>
            <a:r>
              <a:rPr lang="en-US" dirty="0" smtClean="0"/>
              <a:t>Eliminate </a:t>
            </a:r>
            <a:r>
              <a:rPr lang="en-US" dirty="0"/>
              <a:t>deduction for college athletic event seating rights</a:t>
            </a:r>
          </a:p>
          <a:p>
            <a:pPr marL="685800" lvl="1" indent="-342900">
              <a:buFont typeface="Arial" panose="020B0604020202020204" pitchFamily="34" charset="0"/>
              <a:buChar char="•"/>
            </a:pPr>
            <a:r>
              <a:rPr lang="en-US" dirty="0" smtClean="0"/>
              <a:t>Under prior law 80</a:t>
            </a:r>
            <a:r>
              <a:rPr lang="en-US" dirty="0"/>
              <a:t>% of the payment was treated as a charitable contribution if</a:t>
            </a:r>
          </a:p>
          <a:p>
            <a:pPr marL="1028700" lvl="2" indent="-342900">
              <a:buFont typeface="Arial" panose="020B0604020202020204" pitchFamily="34" charset="0"/>
              <a:buChar char="•"/>
            </a:pPr>
            <a:r>
              <a:rPr lang="en-US" dirty="0"/>
              <a:t>Paid to an institution of higher education</a:t>
            </a:r>
          </a:p>
          <a:p>
            <a:pPr marL="1028700" lvl="2" indent="-342900">
              <a:buFont typeface="Arial" panose="020B0604020202020204" pitchFamily="34" charset="0"/>
              <a:buChar char="•"/>
            </a:pPr>
            <a:r>
              <a:rPr lang="en-US" dirty="0"/>
              <a:t>Amount would have been charitable contribution but for the right to purchase tickets</a:t>
            </a:r>
          </a:p>
          <a:p>
            <a:pPr marL="342900" indent="-342900">
              <a:buFont typeface="Arial" panose="020B0604020202020204" pitchFamily="34" charset="0"/>
              <a:buChar char="•"/>
            </a:pPr>
            <a:endParaRPr lang="en-US" dirty="0" smtClean="0"/>
          </a:p>
          <a:p>
            <a:pPr marL="685800" lvl="1" indent="-342900">
              <a:buFont typeface="Arial" panose="020B0604020202020204" pitchFamily="34" charset="0"/>
              <a:buChar char="•"/>
            </a:pPr>
            <a:endParaRPr lang="en-US" dirty="0"/>
          </a:p>
          <a:p>
            <a:pPr marL="685800" lvl="1" indent="-342900">
              <a:buFont typeface="Arial" panose="020B0604020202020204" pitchFamily="34" charset="0"/>
              <a:buChar char="•"/>
            </a:pPr>
            <a:endParaRPr lang="en-US" dirty="0" smtClean="0"/>
          </a:p>
          <a:p>
            <a:pPr marL="685800" lvl="1" indent="-342900">
              <a:buFont typeface="Arial" panose="020B0604020202020204" pitchFamily="34" charset="0"/>
              <a:buChar char="•"/>
            </a:pPr>
            <a:endParaRPr lang="en-US" dirty="0"/>
          </a:p>
        </p:txBody>
      </p:sp>
    </p:spTree>
    <p:extLst>
      <p:ext uri="{BB962C8B-B14F-4D97-AF65-F5344CB8AC3E}">
        <p14:creationId xmlns:p14="http://schemas.microsoft.com/office/powerpoint/2010/main" val="2962522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2017 Rates (joint filers)</a:t>
            </a:r>
            <a:endParaRPr lang="en-US" dirty="0"/>
          </a:p>
        </p:txBody>
      </p:sp>
      <p:pic>
        <p:nvPicPr>
          <p:cNvPr id="4" name="officeArt object"/>
          <p:cNvPicPr>
            <a:picLocks noGrp="1"/>
          </p:cNvPicPr>
          <p:nvPr>
            <p:ph idx="1"/>
          </p:nvPr>
        </p:nvPicPr>
        <p:blipFill>
          <a:blip r:embed="rId3">
            <a:extLst/>
          </a:blip>
          <a:stretch>
            <a:fillRect/>
          </a:stretch>
        </p:blipFill>
        <p:spPr>
          <a:xfrm>
            <a:off x="1585912" y="1409700"/>
            <a:ext cx="5972175" cy="4953000"/>
          </a:xfrm>
        </p:spPr>
      </p:pic>
    </p:spTree>
    <p:extLst>
      <p:ext uri="{BB962C8B-B14F-4D97-AF65-F5344CB8AC3E}">
        <p14:creationId xmlns:p14="http://schemas.microsoft.com/office/powerpoint/2010/main" val="39559000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285" y="457200"/>
            <a:ext cx="8686800" cy="914400"/>
          </a:xfrm>
        </p:spPr>
        <p:txBody>
          <a:bodyPr>
            <a:normAutofit fontScale="90000"/>
          </a:bodyPr>
          <a:lstStyle/>
          <a:p>
            <a:r>
              <a:rPr lang="en-US" dirty="0" smtClean="0"/>
              <a:t>New (2018) Individual rates: joint filers</a:t>
            </a:r>
            <a:br>
              <a:rPr lang="en-US" dirty="0" smtClean="0"/>
            </a:br>
            <a:endParaRPr lang="en-US" dirty="0"/>
          </a:p>
        </p:txBody>
      </p:sp>
      <p:pic>
        <p:nvPicPr>
          <p:cNvPr id="8" name="Content Placeholder 7"/>
          <p:cNvPicPr>
            <a:picLocks noGrp="1" noChangeAspect="1"/>
          </p:cNvPicPr>
          <p:nvPr>
            <p:ph idx="1"/>
          </p:nvPr>
        </p:nvPicPr>
        <p:blipFill>
          <a:blip r:embed="rId3"/>
          <a:stretch>
            <a:fillRect/>
          </a:stretch>
        </p:blipFill>
        <p:spPr>
          <a:xfrm>
            <a:off x="486910" y="1807066"/>
            <a:ext cx="8321135" cy="3311472"/>
          </a:xfrm>
          <a:prstGeom prst="rect">
            <a:avLst/>
          </a:prstGeom>
        </p:spPr>
      </p:pic>
    </p:spTree>
    <p:extLst>
      <p:ext uri="{BB962C8B-B14F-4D97-AF65-F5344CB8AC3E}">
        <p14:creationId xmlns:p14="http://schemas.microsoft.com/office/powerpoint/2010/main" val="1321555267"/>
      </p:ext>
    </p:extLst>
  </p:cSld>
  <p:clrMapOvr>
    <a:masterClrMapping/>
  </p:clrMapOvr>
  <p:timing>
    <p:tnLst>
      <p:par>
        <p:cTn id="1" dur="indefinite" restart="never" nodeType="tmRoot"/>
      </p:par>
    </p:tnLst>
  </p:timing>
</p:sld>
</file>

<file path=ppt/theme/theme1.xml><?xml version="1.0" encoding="utf-8"?>
<a:theme xmlns:a="http://schemas.openxmlformats.org/drawingml/2006/main" name="Eide Bailly 2017">
  <a:themeElements>
    <a:clrScheme name="Eide Bailly 2017">
      <a:dk1>
        <a:srgbClr val="000000"/>
      </a:dk1>
      <a:lt1>
        <a:srgbClr val="FFFFFF"/>
      </a:lt1>
      <a:dk2>
        <a:srgbClr val="182751"/>
      </a:dk2>
      <a:lt2>
        <a:srgbClr val="FEBD11"/>
      </a:lt2>
      <a:accent1>
        <a:srgbClr val="65666A"/>
      </a:accent1>
      <a:accent2>
        <a:srgbClr val="336195"/>
      </a:accent2>
      <a:accent3>
        <a:srgbClr val="0A5D67"/>
      </a:accent3>
      <a:accent4>
        <a:srgbClr val="56A0D3"/>
      </a:accent4>
      <a:accent5>
        <a:srgbClr val="621A4B"/>
      </a:accent5>
      <a:accent6>
        <a:srgbClr val="BDBBBA"/>
      </a:accent6>
      <a:hlink>
        <a:srgbClr val="0000FF"/>
      </a:hlink>
      <a:folHlink>
        <a:srgbClr val="400080"/>
      </a:folHlink>
    </a:clrScheme>
    <a:fontScheme name="Eide Bailly - TW Cen MT">
      <a:majorFont>
        <a:latin typeface="Tw Cen MT Condensed"/>
        <a:ea typeface=""/>
        <a:cs typeface=""/>
      </a:majorFont>
      <a:minorFont>
        <a:latin typeface="Tw Cen M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ide Bailly.pptx" id="{0EC2C270-FF00-4F77-844E-3DC1B42F3932}" vid="{0D86619C-291B-48B5-9BCD-BC15B00F7F10}"/>
    </a:ext>
  </a:extLst>
</a:theme>
</file>

<file path=ppt/theme/theme2.xml><?xml version="1.0" encoding="utf-8"?>
<a:theme xmlns:a="http://schemas.openxmlformats.org/drawingml/2006/main" name="Office Theme">
  <a:themeElements>
    <a:clrScheme name="Eide Bailly">
      <a:dk1>
        <a:srgbClr val="000000"/>
      </a:dk1>
      <a:lt1>
        <a:srgbClr val="FFFFFF"/>
      </a:lt1>
      <a:dk2>
        <a:srgbClr val="182751"/>
      </a:dk2>
      <a:lt2>
        <a:srgbClr val="FEBD11"/>
      </a:lt2>
      <a:accent1>
        <a:srgbClr val="65666A"/>
      </a:accent1>
      <a:accent2>
        <a:srgbClr val="336195"/>
      </a:accent2>
      <a:accent3>
        <a:srgbClr val="0A5D67"/>
      </a:accent3>
      <a:accent4>
        <a:srgbClr val="56A0D3"/>
      </a:accent4>
      <a:accent5>
        <a:srgbClr val="621A4B"/>
      </a:accent5>
      <a:accent6>
        <a:srgbClr val="BDBBBA"/>
      </a:accent6>
      <a:hlink>
        <a:srgbClr val="0000FF"/>
      </a:hlink>
      <a:folHlink>
        <a:srgbClr val="400080"/>
      </a:folHlink>
    </a:clrScheme>
    <a:fontScheme name="Eide Bailly - Tw Cen">
      <a:majorFont>
        <a:latin typeface="Tw Cen MT Condensed"/>
        <a:ea typeface=""/>
        <a:cs typeface=""/>
      </a:majorFont>
      <a:minorFont>
        <a:latin typeface="Tw Cen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Eide Bailly">
      <a:dk1>
        <a:srgbClr val="000000"/>
      </a:dk1>
      <a:lt1>
        <a:srgbClr val="FFFFFF"/>
      </a:lt1>
      <a:dk2>
        <a:srgbClr val="182751"/>
      </a:dk2>
      <a:lt2>
        <a:srgbClr val="FEBD11"/>
      </a:lt2>
      <a:accent1>
        <a:srgbClr val="65666A"/>
      </a:accent1>
      <a:accent2>
        <a:srgbClr val="336195"/>
      </a:accent2>
      <a:accent3>
        <a:srgbClr val="0A5D67"/>
      </a:accent3>
      <a:accent4>
        <a:srgbClr val="56A0D3"/>
      </a:accent4>
      <a:accent5>
        <a:srgbClr val="621A4B"/>
      </a:accent5>
      <a:accent6>
        <a:srgbClr val="BDBBBA"/>
      </a:accent6>
      <a:hlink>
        <a:srgbClr val="0000FF"/>
      </a:hlink>
      <a:folHlink>
        <a:srgbClr val="400080"/>
      </a:folHlink>
    </a:clrScheme>
    <a:fontScheme name="Eide Bailly - Tw Cen">
      <a:majorFont>
        <a:latin typeface="Tw Cen MT Condensed"/>
        <a:ea typeface=""/>
        <a:cs typeface=""/>
      </a:majorFont>
      <a:minorFont>
        <a:latin typeface="Tw Cen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3649</TotalTime>
  <Words>1914</Words>
  <Application>Microsoft Office PowerPoint</Application>
  <PresentationFormat>On-screen Show (4:3)</PresentationFormat>
  <Paragraphs>213</Paragraphs>
  <Slides>28</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Arial</vt:lpstr>
      <vt:lpstr>Tw Cen MT</vt:lpstr>
      <vt:lpstr>Tw Cen MT Condensed</vt:lpstr>
      <vt:lpstr>Eide Bailly 2017</vt:lpstr>
      <vt:lpstr>The new tax act and state and local governments</vt:lpstr>
      <vt:lpstr>Agenda</vt:lpstr>
      <vt:lpstr>Disclaimer</vt:lpstr>
      <vt:lpstr>Key elements of the tax cuts and jobs act (TCJA) of 2017.. In case you missed it..</vt:lpstr>
      <vt:lpstr>Tax Cuts and Jobs Act</vt:lpstr>
      <vt:lpstr>Tax Cuts and Jobs Act</vt:lpstr>
      <vt:lpstr>Tax Cuts and Jobs Act- colleges and universities</vt:lpstr>
      <vt:lpstr>2017 Rates (joint filers)</vt:lpstr>
      <vt:lpstr>New (2018) Individual rates: joint filers </vt:lpstr>
      <vt:lpstr>New (2018) Individual rates: single filers </vt:lpstr>
      <vt:lpstr>Focus areas for state and local governments</vt:lpstr>
      <vt:lpstr>Local Lobbying</vt:lpstr>
      <vt:lpstr>Government capital contributions taxable</vt:lpstr>
      <vt:lpstr>State and local taxes</vt:lpstr>
      <vt:lpstr>Other items in tax reform</vt:lpstr>
      <vt:lpstr>Advance refunding of municipal bonds</vt:lpstr>
      <vt:lpstr>Advance refunding of municipal bonds</vt:lpstr>
      <vt:lpstr>Advance refunding of municipal bonds</vt:lpstr>
      <vt:lpstr>Advance refunding</vt:lpstr>
      <vt:lpstr>Other Issues</vt:lpstr>
      <vt:lpstr>STATE DEPENDENCE ON INCOME TAXES</vt:lpstr>
      <vt:lpstr>CURRENT PROJECTIONS </vt:lpstr>
      <vt:lpstr>WHAT THE STATES ARE SAYING</vt:lpstr>
      <vt:lpstr>States reliance on Federal Aid</vt:lpstr>
      <vt:lpstr>States with Revenue Shortfalls</vt:lpstr>
      <vt:lpstr>State Conformity for Corporate taxes</vt:lpstr>
      <vt:lpstr>QUESTIONS?</vt:lpstr>
      <vt:lpstr>THANK YOU</vt:lpstr>
    </vt:vector>
  </TitlesOfParts>
  <Company>Eide Bailly LLP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new tax act and state and local governments</dc:title>
  <dc:creator>Eric Berman</dc:creator>
  <cp:lastModifiedBy>Lealan Miller</cp:lastModifiedBy>
  <cp:revision>17</cp:revision>
  <dcterms:created xsi:type="dcterms:W3CDTF">2018-02-19T22:16:37Z</dcterms:created>
  <dcterms:modified xsi:type="dcterms:W3CDTF">2018-03-30T16:32:00Z</dcterms:modified>
</cp:coreProperties>
</file>