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75" r:id="rId3"/>
  </p:sldMasterIdLst>
  <p:notesMasterIdLst>
    <p:notesMasterId r:id="rId53"/>
  </p:notesMasterIdLst>
  <p:handoutMasterIdLst>
    <p:handoutMasterId r:id="rId54"/>
  </p:handoutMasterIdLst>
  <p:sldIdLst>
    <p:sldId id="256" r:id="rId4"/>
    <p:sldId id="682" r:id="rId5"/>
    <p:sldId id="440" r:id="rId6"/>
    <p:sldId id="675" r:id="rId7"/>
    <p:sldId id="511" r:id="rId8"/>
    <p:sldId id="658" r:id="rId9"/>
    <p:sldId id="528" r:id="rId10"/>
    <p:sldId id="659" r:id="rId11"/>
    <p:sldId id="660" r:id="rId12"/>
    <p:sldId id="661" r:id="rId13"/>
    <p:sldId id="444" r:id="rId14"/>
    <p:sldId id="581" r:id="rId15"/>
    <p:sldId id="465" r:id="rId16"/>
    <p:sldId id="611" r:id="rId17"/>
    <p:sldId id="612" r:id="rId18"/>
    <p:sldId id="613" r:id="rId19"/>
    <p:sldId id="582" r:id="rId20"/>
    <p:sldId id="616" r:id="rId21"/>
    <p:sldId id="614" r:id="rId22"/>
    <p:sldId id="615" r:id="rId23"/>
    <p:sldId id="466" r:id="rId24"/>
    <p:sldId id="467" r:id="rId25"/>
    <p:sldId id="618" r:id="rId26"/>
    <p:sldId id="468" r:id="rId27"/>
    <p:sldId id="619" r:id="rId28"/>
    <p:sldId id="469" r:id="rId29"/>
    <p:sldId id="620" r:id="rId30"/>
    <p:sldId id="575" r:id="rId31"/>
    <p:sldId id="634" r:id="rId32"/>
    <p:sldId id="625" r:id="rId33"/>
    <p:sldId id="629" r:id="rId34"/>
    <p:sldId id="630" r:id="rId35"/>
    <p:sldId id="631" r:id="rId36"/>
    <p:sldId id="662" r:id="rId37"/>
    <p:sldId id="663" r:id="rId38"/>
    <p:sldId id="664" r:id="rId39"/>
    <p:sldId id="686" r:id="rId40"/>
    <p:sldId id="688" r:id="rId41"/>
    <p:sldId id="689" r:id="rId42"/>
    <p:sldId id="692" r:id="rId43"/>
    <p:sldId id="665" r:id="rId44"/>
    <p:sldId id="666" r:id="rId45"/>
    <p:sldId id="641" r:id="rId46"/>
    <p:sldId id="673" r:id="rId47"/>
    <p:sldId id="674" r:id="rId48"/>
    <p:sldId id="683" r:id="rId49"/>
    <p:sldId id="690" r:id="rId50"/>
    <p:sldId id="684" r:id="rId51"/>
    <p:sldId id="685" r:id="rId52"/>
  </p:sldIdLst>
  <p:sldSz cx="9144000" cy="6858000" type="screen4x3"/>
  <p:notesSz cx="7010400" cy="9296400"/>
  <p:defaultTextStyle>
    <a:defPPr>
      <a:defRPr lang="en-US"/>
    </a:defPPr>
    <a:lvl1pPr algn="l" rtl="0" fontAlgn="base">
      <a:spcBef>
        <a:spcPct val="50000"/>
      </a:spcBef>
      <a:spcAft>
        <a:spcPct val="0"/>
      </a:spcAft>
      <a:defRPr sz="2100" kern="1200">
        <a:solidFill>
          <a:schemeClr val="tx1"/>
        </a:solidFill>
        <a:latin typeface="Arial" charset="0"/>
        <a:ea typeface="+mn-ea"/>
        <a:cs typeface="+mn-cs"/>
      </a:defRPr>
    </a:lvl1pPr>
    <a:lvl2pPr marL="457200" algn="l" rtl="0" fontAlgn="base">
      <a:spcBef>
        <a:spcPct val="50000"/>
      </a:spcBef>
      <a:spcAft>
        <a:spcPct val="0"/>
      </a:spcAft>
      <a:defRPr sz="2100" kern="1200">
        <a:solidFill>
          <a:schemeClr val="tx1"/>
        </a:solidFill>
        <a:latin typeface="Arial" charset="0"/>
        <a:ea typeface="+mn-ea"/>
        <a:cs typeface="+mn-cs"/>
      </a:defRPr>
    </a:lvl2pPr>
    <a:lvl3pPr marL="914400" algn="l" rtl="0" fontAlgn="base">
      <a:spcBef>
        <a:spcPct val="50000"/>
      </a:spcBef>
      <a:spcAft>
        <a:spcPct val="0"/>
      </a:spcAft>
      <a:defRPr sz="2100" kern="1200">
        <a:solidFill>
          <a:schemeClr val="tx1"/>
        </a:solidFill>
        <a:latin typeface="Arial" charset="0"/>
        <a:ea typeface="+mn-ea"/>
        <a:cs typeface="+mn-cs"/>
      </a:defRPr>
    </a:lvl3pPr>
    <a:lvl4pPr marL="1371600" algn="l" rtl="0" fontAlgn="base">
      <a:spcBef>
        <a:spcPct val="50000"/>
      </a:spcBef>
      <a:spcAft>
        <a:spcPct val="0"/>
      </a:spcAft>
      <a:defRPr sz="2100" kern="1200">
        <a:solidFill>
          <a:schemeClr val="tx1"/>
        </a:solidFill>
        <a:latin typeface="Arial" charset="0"/>
        <a:ea typeface="+mn-ea"/>
        <a:cs typeface="+mn-cs"/>
      </a:defRPr>
    </a:lvl4pPr>
    <a:lvl5pPr marL="1828800" algn="l" rtl="0" fontAlgn="base">
      <a:spcBef>
        <a:spcPct val="50000"/>
      </a:spcBef>
      <a:spcAft>
        <a:spcPct val="0"/>
      </a:spcAft>
      <a:defRPr sz="2100" kern="1200">
        <a:solidFill>
          <a:schemeClr val="tx1"/>
        </a:solidFill>
        <a:latin typeface="Arial" charset="0"/>
        <a:ea typeface="+mn-ea"/>
        <a:cs typeface="+mn-cs"/>
      </a:defRPr>
    </a:lvl5pPr>
    <a:lvl6pPr marL="2286000" algn="l" defTabSz="914400" rtl="0" eaLnBrk="1" latinLnBrk="0" hangingPunct="1">
      <a:defRPr sz="2100" kern="1200">
        <a:solidFill>
          <a:schemeClr val="tx1"/>
        </a:solidFill>
        <a:latin typeface="Arial" charset="0"/>
        <a:ea typeface="+mn-ea"/>
        <a:cs typeface="+mn-cs"/>
      </a:defRPr>
    </a:lvl6pPr>
    <a:lvl7pPr marL="2743200" algn="l" defTabSz="914400" rtl="0" eaLnBrk="1" latinLnBrk="0" hangingPunct="1">
      <a:defRPr sz="2100" kern="1200">
        <a:solidFill>
          <a:schemeClr val="tx1"/>
        </a:solidFill>
        <a:latin typeface="Arial" charset="0"/>
        <a:ea typeface="+mn-ea"/>
        <a:cs typeface="+mn-cs"/>
      </a:defRPr>
    </a:lvl7pPr>
    <a:lvl8pPr marL="3200400" algn="l" defTabSz="914400" rtl="0" eaLnBrk="1" latinLnBrk="0" hangingPunct="1">
      <a:defRPr sz="2100" kern="1200">
        <a:solidFill>
          <a:schemeClr val="tx1"/>
        </a:solidFill>
        <a:latin typeface="Arial" charset="0"/>
        <a:ea typeface="+mn-ea"/>
        <a:cs typeface="+mn-cs"/>
      </a:defRPr>
    </a:lvl8pPr>
    <a:lvl9pPr marL="3657600" algn="l" defTabSz="914400" rtl="0" eaLnBrk="1" latinLnBrk="0" hangingPunct="1">
      <a:defRPr sz="21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792">
          <p15:clr>
            <a:srgbClr val="A4A3A4"/>
          </p15:clr>
        </p15:guide>
        <p15:guide id="2" orient="horz" pos="1344">
          <p15:clr>
            <a:srgbClr val="A4A3A4"/>
          </p15:clr>
        </p15:guide>
        <p15:guide id="3" orient="horz" pos="2288">
          <p15:clr>
            <a:srgbClr val="A4A3A4"/>
          </p15:clr>
        </p15:guide>
        <p15:guide id="4" pos="768">
          <p15:clr>
            <a:srgbClr val="A4A3A4"/>
          </p15:clr>
        </p15:guide>
        <p15:guide id="5" pos="2880">
          <p15:clr>
            <a:srgbClr val="A4A3A4"/>
          </p15:clr>
        </p15:guide>
        <p15:guide id="6" pos="1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AEF"/>
    <a:srgbClr val="5F2987"/>
    <a:srgbClr val="681E5B"/>
    <a:srgbClr val="800000"/>
    <a:srgbClr val="CC6600"/>
    <a:srgbClr val="6D5E51"/>
    <a:srgbClr val="996600"/>
    <a:srgbClr val="1D2E59"/>
    <a:srgbClr val="FBE5A1"/>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EA3F87-C053-4306-AEEF-668A99313364}" v="4" dt="2022-10-25T23:15:43.0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65" d="100"/>
          <a:sy n="65" d="100"/>
        </p:scale>
        <p:origin x="312" y="38"/>
      </p:cViewPr>
      <p:guideLst>
        <p:guide orient="horz" pos="3792"/>
        <p:guide orient="horz" pos="1344"/>
        <p:guide orient="horz" pos="2288"/>
        <p:guide pos="768"/>
        <p:guide pos="2880"/>
        <p:guide pos="1680"/>
      </p:guideLst>
    </p:cSldViewPr>
  </p:slideViewPr>
  <p:outlineViewPr>
    <p:cViewPr>
      <p:scale>
        <a:sx n="33" d="100"/>
        <a:sy n="33" d="100"/>
      </p:scale>
      <p:origin x="0" y="0"/>
    </p:cViewPr>
  </p:outlineViewPr>
  <p:notesTextViewPr>
    <p:cViewPr>
      <p:scale>
        <a:sx n="3" d="2"/>
        <a:sy n="3" d="2"/>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microsoft.com/office/2015/10/relationships/revisionInfo" Target="revisionInfo.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t" anchorCtr="0" compatLnSpc="1">
            <a:prstTxWarp prst="textNoShape">
              <a:avLst/>
            </a:prstTxWarp>
          </a:bodyPr>
          <a:lstStyle>
            <a:lvl1pPr defTabSz="933450">
              <a:spcBef>
                <a:spcPct val="0"/>
              </a:spcBef>
              <a:defRPr sz="1200">
                <a:latin typeface="Times New Roman" pitchFamily="18" charset="0"/>
              </a:defRPr>
            </a:lvl1pPr>
          </a:lstStyle>
          <a:p>
            <a:endParaRPr lang="en-US" dirty="0"/>
          </a:p>
        </p:txBody>
      </p:sp>
      <p:sp>
        <p:nvSpPr>
          <p:cNvPr id="122883" name="Rectangle 3"/>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t" anchorCtr="0" compatLnSpc="1">
            <a:prstTxWarp prst="textNoShape">
              <a:avLst/>
            </a:prstTxWarp>
          </a:bodyPr>
          <a:lstStyle>
            <a:lvl1pPr algn="r" defTabSz="933450">
              <a:spcBef>
                <a:spcPct val="0"/>
              </a:spcBef>
              <a:defRPr sz="1200">
                <a:latin typeface="Times New Roman" pitchFamily="18" charset="0"/>
              </a:defRPr>
            </a:lvl1pPr>
          </a:lstStyle>
          <a:p>
            <a:endParaRPr lang="en-US" dirty="0"/>
          </a:p>
        </p:txBody>
      </p:sp>
      <p:sp>
        <p:nvSpPr>
          <p:cNvPr id="122884"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b" anchorCtr="0" compatLnSpc="1">
            <a:prstTxWarp prst="textNoShape">
              <a:avLst/>
            </a:prstTxWarp>
          </a:bodyPr>
          <a:lstStyle>
            <a:lvl1pPr defTabSz="933450">
              <a:spcBef>
                <a:spcPct val="0"/>
              </a:spcBef>
              <a:defRPr sz="1200">
                <a:latin typeface="Times New Roman" pitchFamily="18" charset="0"/>
              </a:defRPr>
            </a:lvl1pPr>
          </a:lstStyle>
          <a:p>
            <a:endParaRPr lang="en-US" dirty="0"/>
          </a:p>
        </p:txBody>
      </p:sp>
      <p:sp>
        <p:nvSpPr>
          <p:cNvPr id="122885" name="Rectangle 5"/>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b" anchorCtr="0" compatLnSpc="1">
            <a:prstTxWarp prst="textNoShape">
              <a:avLst/>
            </a:prstTxWarp>
          </a:bodyPr>
          <a:lstStyle>
            <a:lvl1pPr algn="r" defTabSz="933450">
              <a:spcBef>
                <a:spcPct val="0"/>
              </a:spcBef>
              <a:defRPr sz="1200">
                <a:latin typeface="Times New Roman" pitchFamily="18" charset="0"/>
              </a:defRPr>
            </a:lvl1pPr>
          </a:lstStyle>
          <a:p>
            <a:fld id="{8EC6109B-5A8D-463F-829E-728D5CB52D6D}" type="slidenum">
              <a:rPr lang="en-US"/>
              <a:pPr/>
              <a:t>‹#›</a:t>
            </a:fld>
            <a:endParaRPr lang="en-US" dirty="0"/>
          </a:p>
        </p:txBody>
      </p:sp>
    </p:spTree>
    <p:extLst>
      <p:ext uri="{BB962C8B-B14F-4D97-AF65-F5344CB8AC3E}">
        <p14:creationId xmlns:p14="http://schemas.microsoft.com/office/powerpoint/2010/main" val="36171834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t" anchorCtr="0" compatLnSpc="1">
            <a:prstTxWarp prst="textNoShape">
              <a:avLst/>
            </a:prstTxWarp>
          </a:bodyPr>
          <a:lstStyle>
            <a:lvl1pPr defTabSz="933450">
              <a:spcBef>
                <a:spcPct val="0"/>
              </a:spcBef>
              <a:defRPr sz="1200">
                <a:latin typeface="Times New Roman" pitchFamily="18" charset="0"/>
              </a:defRPr>
            </a:lvl1pPr>
          </a:lstStyle>
          <a:p>
            <a:endParaRPr lang="en-US" dirty="0"/>
          </a:p>
        </p:txBody>
      </p:sp>
      <p:sp>
        <p:nvSpPr>
          <p:cNvPr id="5123" name="Rectangle 3"/>
          <p:cNvSpPr>
            <a:spLocks noGrp="1" noChangeArrowheads="1"/>
          </p:cNvSpPr>
          <p:nvPr>
            <p:ph type="dt"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t" anchorCtr="0" compatLnSpc="1">
            <a:prstTxWarp prst="textNoShape">
              <a:avLst/>
            </a:prstTxWarp>
          </a:bodyPr>
          <a:lstStyle>
            <a:lvl1pPr algn="r" defTabSz="933450">
              <a:spcBef>
                <a:spcPct val="0"/>
              </a:spcBef>
              <a:defRPr sz="1200">
                <a:latin typeface="Times New Roman" pitchFamily="18" charset="0"/>
              </a:defRPr>
            </a:lvl1pPr>
          </a:lstStyle>
          <a:p>
            <a:endParaRPr lang="en-US" dirty="0"/>
          </a:p>
        </p:txBody>
      </p:sp>
      <p:sp>
        <p:nvSpPr>
          <p:cNvPr id="51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35038" y="4416425"/>
            <a:ext cx="5140325"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b" anchorCtr="0" compatLnSpc="1">
            <a:prstTxWarp prst="textNoShape">
              <a:avLst/>
            </a:prstTxWarp>
          </a:bodyPr>
          <a:lstStyle>
            <a:lvl1pPr defTabSz="933450">
              <a:spcBef>
                <a:spcPct val="0"/>
              </a:spcBef>
              <a:defRPr sz="1200">
                <a:latin typeface="Times New Roman" pitchFamily="18" charset="0"/>
              </a:defRPr>
            </a:lvl1pPr>
          </a:lstStyle>
          <a:p>
            <a:endParaRPr lang="en-US" dirty="0"/>
          </a:p>
        </p:txBody>
      </p:sp>
      <p:sp>
        <p:nvSpPr>
          <p:cNvPr id="5127" name="Rectangle 7"/>
          <p:cNvSpPr>
            <a:spLocks noGrp="1" noChangeArrowheads="1"/>
          </p:cNvSpPr>
          <p:nvPr>
            <p:ph type="sldNum" sz="quarter" idx="5"/>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b" anchorCtr="0" compatLnSpc="1">
            <a:prstTxWarp prst="textNoShape">
              <a:avLst/>
            </a:prstTxWarp>
          </a:bodyPr>
          <a:lstStyle>
            <a:lvl1pPr algn="r" defTabSz="933450">
              <a:spcBef>
                <a:spcPct val="0"/>
              </a:spcBef>
              <a:defRPr sz="1200">
                <a:latin typeface="Times New Roman" pitchFamily="18" charset="0"/>
              </a:defRPr>
            </a:lvl1pPr>
          </a:lstStyle>
          <a:p>
            <a:fld id="{158FDCD3-E910-48BF-B211-31F889FB04F0}" type="slidenum">
              <a:rPr lang="en-US"/>
              <a:pPr/>
              <a:t>‹#›</a:t>
            </a:fld>
            <a:endParaRPr lang="en-US" dirty="0"/>
          </a:p>
        </p:txBody>
      </p:sp>
    </p:spTree>
    <p:extLst>
      <p:ext uri="{BB962C8B-B14F-4D97-AF65-F5344CB8AC3E}">
        <p14:creationId xmlns:p14="http://schemas.microsoft.com/office/powerpoint/2010/main" val="424770553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6.pn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644848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2851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7598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95518566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963467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4984553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62025" y="1689100"/>
            <a:ext cx="37338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48225" y="1689100"/>
            <a:ext cx="37338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063184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668856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7288782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49699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2832915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604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5311009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027494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14288"/>
            <a:ext cx="1905000" cy="62753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62025" y="-14288"/>
            <a:ext cx="5562600" cy="62753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182315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62025" y="-14288"/>
            <a:ext cx="7620000" cy="1206501"/>
          </a:xfrm>
        </p:spPr>
        <p:txBody>
          <a:bodyPr/>
          <a:lstStyle/>
          <a:p>
            <a:r>
              <a:rPr lang="en-US"/>
              <a:t>Click to edit Master title style</a:t>
            </a:r>
          </a:p>
        </p:txBody>
      </p:sp>
      <p:sp>
        <p:nvSpPr>
          <p:cNvPr id="3" name="Table Placeholder 2"/>
          <p:cNvSpPr>
            <a:spLocks noGrp="1"/>
          </p:cNvSpPr>
          <p:nvPr>
            <p:ph type="tbl" idx="1"/>
          </p:nvPr>
        </p:nvSpPr>
        <p:spPr>
          <a:xfrm>
            <a:off x="962025" y="1689100"/>
            <a:ext cx="7620000" cy="4572000"/>
          </a:xfrm>
        </p:spPr>
        <p:txBody>
          <a:bodyPr/>
          <a:lstStyle/>
          <a:p>
            <a:endParaRPr lang="en-US" dirty="0"/>
          </a:p>
        </p:txBody>
      </p:sp>
    </p:spTree>
    <p:extLst>
      <p:ext uri="{BB962C8B-B14F-4D97-AF65-F5344CB8AC3E}">
        <p14:creationId xmlns:p14="http://schemas.microsoft.com/office/powerpoint/2010/main" val="184321384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62025" y="-14288"/>
            <a:ext cx="7620000" cy="1206501"/>
          </a:xfrm>
        </p:spPr>
        <p:txBody>
          <a:bodyPr/>
          <a:lstStyle/>
          <a:p>
            <a:r>
              <a:rPr lang="en-US"/>
              <a:t>Click to edit Master title style</a:t>
            </a:r>
          </a:p>
        </p:txBody>
      </p:sp>
      <p:sp>
        <p:nvSpPr>
          <p:cNvPr id="3" name="Text Placeholder 2"/>
          <p:cNvSpPr>
            <a:spLocks noGrp="1"/>
          </p:cNvSpPr>
          <p:nvPr>
            <p:ph type="body" sz="half" idx="1"/>
          </p:nvPr>
        </p:nvSpPr>
        <p:spPr>
          <a:xfrm>
            <a:off x="962025" y="1689100"/>
            <a:ext cx="3733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48225" y="1689100"/>
            <a:ext cx="3733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242152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 name="Rectangle 12"/>
          <p:cNvSpPr/>
          <p:nvPr userDrawn="1"/>
        </p:nvSpPr>
        <p:spPr>
          <a:xfrm>
            <a:off x="0" y="1803400"/>
            <a:ext cx="9144000" cy="5065776"/>
          </a:xfrm>
          <a:prstGeom prst="rect">
            <a:avLst/>
          </a:prstGeom>
          <a:blipFill dpi="0" rotWithShape="1">
            <a:blip r:embed="rId4">
              <a:alphaModFix amt="5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Rectangle 10"/>
          <p:cNvSpPr/>
          <p:nvPr userDrawn="1"/>
        </p:nvSpPr>
        <p:spPr>
          <a:xfrm>
            <a:off x="-76200" y="6787244"/>
            <a:ext cx="9296400" cy="150585"/>
          </a:xfrm>
          <a:prstGeom prst="rect">
            <a:avLst/>
          </a:prstGeom>
          <a:gradFill>
            <a:gsLst>
              <a:gs pos="0">
                <a:schemeClr val="accent1">
                  <a:lumMod val="50000"/>
                </a:schemeClr>
              </a:gs>
              <a:gs pos="50000">
                <a:schemeClr val="accent1">
                  <a:lumMod val="60000"/>
                  <a:lumOff val="40000"/>
                </a:schemeClr>
              </a:gs>
              <a:gs pos="100000">
                <a:schemeClr val="accent1">
                  <a:lumMod val="50000"/>
                </a:schemeClr>
              </a:gs>
            </a:gsLst>
            <a:lin ang="0" scaled="0"/>
          </a:gradFill>
          <a:ln w="9525">
            <a:solidFill>
              <a:schemeClr val="accent2">
                <a:lumMod val="40000"/>
                <a:lumOff val="6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dirty="0"/>
          </a:p>
        </p:txBody>
      </p:sp>
      <p:sp>
        <p:nvSpPr>
          <p:cNvPr id="9" name="Rectangle 8"/>
          <p:cNvSpPr/>
          <p:nvPr userDrawn="1"/>
        </p:nvSpPr>
        <p:spPr>
          <a:xfrm>
            <a:off x="304800" y="279400"/>
            <a:ext cx="8534400" cy="4902200"/>
          </a:xfrm>
          <a:prstGeom prst="rect">
            <a:avLst/>
          </a:prstGeom>
          <a:gradFill>
            <a:gsLst>
              <a:gs pos="0">
                <a:schemeClr val="accent1">
                  <a:lumMod val="75000"/>
                </a:schemeClr>
              </a:gs>
              <a:gs pos="80000">
                <a:schemeClr val="accent1">
                  <a:lumMod val="60000"/>
                  <a:lumOff val="40000"/>
                </a:schemeClr>
              </a:gs>
              <a:gs pos="100000">
                <a:schemeClr val="accent1">
                  <a:lumMod val="75000"/>
                </a:schemeClr>
              </a:gs>
            </a:gsLst>
          </a:gradFill>
          <a:ln>
            <a:solidFill>
              <a:schemeClr val="accent2">
                <a:lumMod val="60000"/>
                <a:lumOff val="40000"/>
              </a:schemeClr>
            </a:solidFill>
          </a:ln>
          <a:effectLst>
            <a:outerShdw blurRad="165100" dist="190500" dir="5760000" sx="103000" sy="103000" algn="t" rotWithShape="0">
              <a:prstClr val="black">
                <a:alpha val="19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2400" dirty="0"/>
          </a:p>
        </p:txBody>
      </p:sp>
      <p:sp>
        <p:nvSpPr>
          <p:cNvPr id="4" name="Date Placeholder 3"/>
          <p:cNvSpPr>
            <a:spLocks noGrp="1"/>
          </p:cNvSpPr>
          <p:nvPr>
            <p:ph type="dt" sz="half" idx="10"/>
          </p:nvPr>
        </p:nvSpPr>
        <p:spPr/>
        <p:txBody>
          <a:bodyPr/>
          <a:lstStyle/>
          <a:p>
            <a:fld id="{6EB7948D-65B7-4FEC-80B5-36D7629B101D}" type="datetimeFigureOut">
              <a:rPr lang="en-US" smtClean="0"/>
              <a:t>3/9/2023</a:t>
            </a:fld>
            <a:endParaRPr lang="en-US" dirty="0"/>
          </a:p>
        </p:txBody>
      </p:sp>
      <p:sp>
        <p:nvSpPr>
          <p:cNvPr id="5" name="Footer Placeholder 4"/>
          <p:cNvSpPr>
            <a:spLocks noGrp="1"/>
          </p:cNvSpPr>
          <p:nvPr>
            <p:ph type="ftr" sz="quarter" idx="11"/>
          </p:nvPr>
        </p:nvSpPr>
        <p:spPr/>
        <p:txBody>
          <a:bodyPr/>
          <a:lstStyle>
            <a:lvl1pPr>
              <a:defRPr>
                <a:solidFill>
                  <a:schemeClr val="tx1">
                    <a:lumMod val="10000"/>
                  </a:schemeClr>
                </a:solidFill>
              </a:defRPr>
            </a:lvl1pPr>
          </a:lstStyle>
          <a:p>
            <a:endParaRPr lang="en-US" dirty="0"/>
          </a:p>
        </p:txBody>
      </p:sp>
      <p:sp>
        <p:nvSpPr>
          <p:cNvPr id="6" name="Slide Number Placeholder 5"/>
          <p:cNvSpPr>
            <a:spLocks noGrp="1"/>
          </p:cNvSpPr>
          <p:nvPr>
            <p:ph type="sldNum" sz="quarter" idx="12"/>
          </p:nvPr>
        </p:nvSpPr>
        <p:spPr/>
        <p:txBody>
          <a:bodyPr/>
          <a:lstStyle/>
          <a:p>
            <a:fld id="{FD99AA8B-2E7A-4BBC-8FDE-CA7CF71DD330}" type="slidenum">
              <a:rPr lang="en-US" smtClean="0"/>
              <a:t>‹#›</a:t>
            </a:fld>
            <a:endParaRPr lang="en-US" dirty="0"/>
          </a:p>
        </p:txBody>
      </p:sp>
      <p:sp>
        <p:nvSpPr>
          <p:cNvPr id="2" name="Title 1"/>
          <p:cNvSpPr>
            <a:spLocks noGrp="1"/>
          </p:cNvSpPr>
          <p:nvPr>
            <p:ph type="ctrTitle"/>
          </p:nvPr>
        </p:nvSpPr>
        <p:spPr>
          <a:xfrm>
            <a:off x="685800" y="5181600"/>
            <a:ext cx="7772400" cy="933451"/>
          </a:xfrm>
        </p:spPr>
        <p:txBody>
          <a:bodyPr anchor="b">
            <a:normAutofit/>
          </a:bodyPr>
          <a:lstStyle>
            <a:lvl1pPr algn="ctr">
              <a:defRPr sz="3200">
                <a:solidFill>
                  <a:schemeClr val="accent2">
                    <a:lumMod val="75000"/>
                  </a:schemeClr>
                </a:solidFill>
              </a:defRPr>
            </a:lvl1pPr>
          </a:lstStyle>
          <a:p>
            <a:r>
              <a:rPr lang="en-US" dirty="0"/>
              <a:t>Click to edit Master title style</a:t>
            </a:r>
          </a:p>
        </p:txBody>
      </p:sp>
      <p:sp>
        <p:nvSpPr>
          <p:cNvPr id="3" name="Subtitle 2"/>
          <p:cNvSpPr>
            <a:spLocks noGrp="1"/>
          </p:cNvSpPr>
          <p:nvPr>
            <p:ph type="subTitle" idx="1"/>
          </p:nvPr>
        </p:nvSpPr>
        <p:spPr>
          <a:xfrm>
            <a:off x="1371600" y="6096000"/>
            <a:ext cx="6400800" cy="685800"/>
          </a:xfrm>
        </p:spPr>
        <p:txBody>
          <a:bodyPr>
            <a:normAutofit/>
          </a:bodyPr>
          <a:lstStyle>
            <a:lvl1pPr marL="0" indent="0" algn="ctr">
              <a:buNone/>
              <a:defRPr sz="2400">
                <a:solidFill>
                  <a:schemeClr val="accent2">
                    <a:lumMod val="60000"/>
                    <a:lumOff val="4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pic>
        <p:nvPicPr>
          <p:cNvPr id="7" name="people_search">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5"/>
          <a:stretch>
            <a:fillRect/>
          </a:stretch>
        </p:blipFill>
        <p:spPr>
          <a:xfrm>
            <a:off x="433978" y="420998"/>
            <a:ext cx="8276223" cy="4655375"/>
          </a:xfrm>
          <a:prstGeom prst="rect">
            <a:avLst/>
          </a:prstGeom>
        </p:spPr>
      </p:pic>
    </p:spTree>
    <p:extLst>
      <p:ext uri="{BB962C8B-B14F-4D97-AF65-F5344CB8AC3E}">
        <p14:creationId xmlns:p14="http://schemas.microsoft.com/office/powerpoint/2010/main" val="181807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0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B7948D-65B7-4FEC-80B5-36D7629B101D}" type="datetimeFigureOut">
              <a:rPr lang="en-US" smtClean="0"/>
              <a:t>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99AA8B-2E7A-4BBC-8FDE-CA7CF71DD330}" type="slidenum">
              <a:rPr lang="en-US" smtClean="0"/>
              <a:t>‹#›</a:t>
            </a:fld>
            <a:endParaRPr lang="en-US" dirty="0"/>
          </a:p>
        </p:txBody>
      </p:sp>
      <p:sp>
        <p:nvSpPr>
          <p:cNvPr id="10" name="Title 9"/>
          <p:cNvSpPr>
            <a:spLocks noGrp="1"/>
          </p:cNvSpPr>
          <p:nvPr>
            <p:ph type="title"/>
          </p:nvPr>
        </p:nvSpPr>
        <p:spPr>
          <a:xfrm>
            <a:off x="228600" y="482602"/>
            <a:ext cx="6019803" cy="525463"/>
          </a:xfrm>
        </p:spPr>
        <p:txBody>
          <a:bodyPr/>
          <a:lstStyle>
            <a:lvl1pPr algn="l">
              <a:defRPr>
                <a:solidFill>
                  <a:schemeClr val="accent2">
                    <a:lumMod val="75000"/>
                  </a:schemeClr>
                </a:solidFill>
              </a:defRPr>
            </a:lvl1pPr>
          </a:lstStyle>
          <a:p>
            <a:r>
              <a:rPr lang="en-US"/>
              <a:t>Click to edit Master title style</a:t>
            </a:r>
          </a:p>
        </p:txBody>
      </p:sp>
      <p:sp>
        <p:nvSpPr>
          <p:cNvPr id="13" name="Content Placeholder 12"/>
          <p:cNvSpPr>
            <a:spLocks noGrp="1"/>
          </p:cNvSpPr>
          <p:nvPr>
            <p:ph sz="quarter" idx="13"/>
          </p:nvPr>
        </p:nvSpPr>
        <p:spPr>
          <a:xfrm>
            <a:off x="3124199" y="1397000"/>
            <a:ext cx="6019800" cy="5181600"/>
          </a:xfrm>
        </p:spPr>
        <p:txBody>
          <a:bodyPr/>
          <a:lstStyle>
            <a:lvl1pPr>
              <a:defRPr>
                <a:solidFill>
                  <a:schemeClr val="accent2">
                    <a:lumMod val="60000"/>
                    <a:lumOff val="40000"/>
                  </a:schemeClr>
                </a:solidFill>
              </a:defRPr>
            </a:lvl1pPr>
            <a:lvl2pPr>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33649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Bulleted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971800" y="1295400"/>
            <a:ext cx="6019800" cy="4978400"/>
          </a:xfrm>
        </p:spPr>
        <p:txBody>
          <a:bodyPr>
            <a:normAutofit/>
          </a:bodyPr>
          <a:lstStyle>
            <a:lvl1pPr marL="228594" indent="-228594">
              <a:buFont typeface="Arial" pitchFamily="34" charset="0"/>
              <a:buChar char="•"/>
              <a:defRPr sz="3200">
                <a:solidFill>
                  <a:schemeClr val="accent2">
                    <a:lumMod val="60000"/>
                    <a:lumOff val="40000"/>
                  </a:schemeClr>
                </a:solidFill>
              </a:defRPr>
            </a:lvl1pPr>
            <a:lvl2pPr marL="838179" indent="-228594">
              <a:buFont typeface="Arial" pitchFamily="34" charset="0"/>
              <a:buChar char="•"/>
              <a:defRPr sz="2667">
                <a:solidFill>
                  <a:schemeClr val="accent2">
                    <a:lumMod val="60000"/>
                    <a:lumOff val="40000"/>
                  </a:schemeClr>
                </a:solidFill>
              </a:defRPr>
            </a:lvl2pPr>
            <a:lvl3pPr marL="1447764" indent="-228594">
              <a:buFont typeface="Arial" pitchFamily="34" charset="0"/>
              <a:buChar char="•"/>
              <a:defRPr sz="2400">
                <a:solidFill>
                  <a:schemeClr val="accent2">
                    <a:lumMod val="60000"/>
                    <a:lumOff val="40000"/>
                  </a:schemeClr>
                </a:solidFill>
              </a:defRPr>
            </a:lvl3pPr>
            <a:lvl4pPr marL="2057349" indent="-228594">
              <a:buFont typeface="Arial" pitchFamily="34" charset="0"/>
              <a:buChar char="•"/>
              <a:defRPr sz="2133">
                <a:solidFill>
                  <a:schemeClr val="accent2">
                    <a:lumMod val="60000"/>
                    <a:lumOff val="40000"/>
                  </a:schemeClr>
                </a:solidFill>
              </a:defRPr>
            </a:lvl4pPr>
            <a:lvl5pPr marL="2666933" indent="-228594">
              <a:buFont typeface="Arial" pitchFamily="34" charset="0"/>
              <a:buChar char="•"/>
              <a:defRPr sz="2133">
                <a:solidFill>
                  <a:schemeClr val="accent2">
                    <a:lumMod val="60000"/>
                    <a:lumOff val="4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t>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99AA8B-2E7A-4BBC-8FDE-CA7CF71DD330}" type="slidenum">
              <a:rPr lang="en-US" smtClean="0"/>
              <a:t>‹#›</a:t>
            </a:fld>
            <a:endParaRPr lang="en-US" dirty="0"/>
          </a:p>
        </p:txBody>
      </p:sp>
    </p:spTree>
    <p:extLst>
      <p:ext uri="{BB962C8B-B14F-4D97-AF65-F5344CB8AC3E}">
        <p14:creationId xmlns:p14="http://schemas.microsoft.com/office/powerpoint/2010/main" val="21261585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Light Backgroun">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EB7948D-65B7-4FEC-80B5-36D7629B101D}" type="datetimeFigureOut">
              <a:rPr lang="en-US" smtClean="0"/>
              <a:t>3/9/2023</a:t>
            </a:fld>
            <a:endParaRPr lang="en-US" dirty="0"/>
          </a:p>
        </p:txBody>
      </p:sp>
      <p:sp>
        <p:nvSpPr>
          <p:cNvPr id="14"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15"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FD99AA8B-2E7A-4BBC-8FDE-CA7CF71DD330}" type="slidenum">
              <a:rPr lang="en-US" smtClean="0"/>
              <a:t>‹#›</a:t>
            </a:fld>
            <a:endParaRPr lang="en-US" dirty="0"/>
          </a:p>
        </p:txBody>
      </p:sp>
      <p:sp>
        <p:nvSpPr>
          <p:cNvPr id="3" name="Content Placeholder 2"/>
          <p:cNvSpPr>
            <a:spLocks noGrp="1"/>
          </p:cNvSpPr>
          <p:nvPr>
            <p:ph sz="quarter" idx="10"/>
          </p:nvPr>
        </p:nvSpPr>
        <p:spPr>
          <a:xfrm>
            <a:off x="2971800" y="1295400"/>
            <a:ext cx="5943600" cy="4978400"/>
          </a:xfrm>
        </p:spPr>
        <p:txBody>
          <a:bodyPr/>
          <a:lstStyle>
            <a:lvl1pPr>
              <a:defRPr>
                <a:solidFill>
                  <a:schemeClr val="accent2">
                    <a:lumMod val="60000"/>
                    <a:lumOff val="40000"/>
                  </a:schemeClr>
                </a:solidFill>
              </a:defRPr>
            </a:lvl1pPr>
            <a:lvl2pPr>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668862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No Side Graphic">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EB7948D-65B7-4FEC-80B5-36D7629B101D}" type="datetimeFigureOut">
              <a:rPr lang="en-US" smtClean="0"/>
              <a:t>3/9/2023</a:t>
            </a:fld>
            <a:endParaRPr lang="en-US" dirty="0"/>
          </a:p>
        </p:txBody>
      </p:sp>
      <p:sp>
        <p:nvSpPr>
          <p:cNvPr id="14"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15"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FD99AA8B-2E7A-4BBC-8FDE-CA7CF71DD330}" type="slidenum">
              <a:rPr lang="en-US" smtClean="0"/>
              <a:t>‹#›</a:t>
            </a:fld>
            <a:endParaRPr lang="en-US" dirty="0"/>
          </a:p>
        </p:txBody>
      </p:sp>
      <p:sp>
        <p:nvSpPr>
          <p:cNvPr id="4" name="Content Placeholder 3"/>
          <p:cNvSpPr>
            <a:spLocks noGrp="1"/>
          </p:cNvSpPr>
          <p:nvPr>
            <p:ph sz="quarter" idx="10"/>
          </p:nvPr>
        </p:nvSpPr>
        <p:spPr>
          <a:xfrm>
            <a:off x="2819400" y="1295400"/>
            <a:ext cx="6172200" cy="4876800"/>
          </a:xfrm>
        </p:spPr>
        <p:txBody>
          <a:bodyPr/>
          <a:lstStyle>
            <a:lvl1pPr>
              <a:defRPr>
                <a:solidFill>
                  <a:schemeClr val="accent2">
                    <a:lumMod val="60000"/>
                    <a:lumOff val="40000"/>
                  </a:schemeClr>
                </a:solidFill>
              </a:defRPr>
            </a:lvl1pPr>
            <a:lvl2pPr>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19409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8653089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38400" y="2084388"/>
            <a:ext cx="7086600" cy="1362075"/>
          </a:xfrm>
        </p:spPr>
        <p:txBody>
          <a:bodyPr anchor="t"/>
          <a:lstStyle>
            <a:lvl1pPr algn="l">
              <a:defRPr sz="5333" b="0" cap="all">
                <a:solidFill>
                  <a:schemeClr val="bg1">
                    <a:lumMod val="10000"/>
                  </a:schemeClr>
                </a:solidFill>
              </a:defRPr>
            </a:lvl1pPr>
          </a:lstStyle>
          <a:p>
            <a:r>
              <a:rPr lang="en-US" dirty="0"/>
              <a:t>Click to edit Master title style</a:t>
            </a:r>
          </a:p>
        </p:txBody>
      </p:sp>
      <p:sp>
        <p:nvSpPr>
          <p:cNvPr id="3" name="Text Placeholder 2"/>
          <p:cNvSpPr>
            <a:spLocks noGrp="1"/>
          </p:cNvSpPr>
          <p:nvPr>
            <p:ph type="body" idx="1"/>
          </p:nvPr>
        </p:nvSpPr>
        <p:spPr>
          <a:xfrm>
            <a:off x="2438400" y="584200"/>
            <a:ext cx="7086600" cy="1500187"/>
          </a:xfrm>
        </p:spPr>
        <p:txBody>
          <a:bodyPr anchor="b"/>
          <a:lstStyle>
            <a:lvl1pPr marL="0" indent="0">
              <a:buNone/>
              <a:defRPr sz="2667">
                <a:solidFill>
                  <a:schemeClr val="bg1">
                    <a:lumMod val="10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B7948D-65B7-4FEC-80B5-36D7629B101D}" type="datetimeFigureOut">
              <a:rPr lang="en-US" smtClean="0"/>
              <a:t>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99AA8B-2E7A-4BBC-8FDE-CA7CF71DD330}" type="slidenum">
              <a:rPr lang="en-US" smtClean="0"/>
              <a:t>‹#›</a:t>
            </a:fld>
            <a:endParaRPr lang="en-US" dirty="0"/>
          </a:p>
        </p:txBody>
      </p:sp>
    </p:spTree>
    <p:extLst>
      <p:ext uri="{BB962C8B-B14F-4D97-AF65-F5344CB8AC3E}">
        <p14:creationId xmlns:p14="http://schemas.microsoft.com/office/powerpoint/2010/main" val="34586949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438400" y="1498600"/>
            <a:ext cx="1929115" cy="3048000"/>
          </a:xfrm>
        </p:spPr>
        <p:txBody>
          <a:bodyPr/>
          <a:lstStyle>
            <a:lvl1pPr>
              <a:defRPr sz="2667"/>
            </a:lvl1pPr>
            <a:lvl2pPr>
              <a:defRPr sz="2667"/>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4400" y="1498600"/>
            <a:ext cx="1929115" cy="3048000"/>
          </a:xfrm>
        </p:spPr>
        <p:txBody>
          <a:bodyPr/>
          <a:lstStyle>
            <a:lvl1pPr>
              <a:defRPr sz="2667"/>
            </a:lvl1pPr>
            <a:lvl2pPr>
              <a:defRPr sz="2667"/>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EB7948D-65B7-4FEC-80B5-36D7629B101D}" type="datetimeFigureOut">
              <a:rPr lang="en-US" smtClean="0"/>
              <a:t>3/9/2023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99AA8B-2E7A-4BBC-8FDE-CA7CF71DD330}" type="slidenum">
              <a:rPr lang="en-US" smtClean="0"/>
              <a:t>‹#›</a:t>
            </a:fld>
            <a:endParaRPr lang="en-US" dirty="0"/>
          </a:p>
        </p:txBody>
      </p:sp>
    </p:spTree>
    <p:extLst>
      <p:ext uri="{BB962C8B-B14F-4D97-AF65-F5344CB8AC3E}">
        <p14:creationId xmlns:p14="http://schemas.microsoft.com/office/powerpoint/2010/main" val="26651705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19401" y="304800"/>
            <a:ext cx="3732335" cy="639763"/>
          </a:xfrm>
        </p:spPr>
        <p:txBody>
          <a:bodyPr anchor="b">
            <a:noAutofit/>
          </a:bodyPr>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2819401" y="1066803"/>
            <a:ext cx="3732335" cy="5105399"/>
          </a:xfrm>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858000" y="304800"/>
            <a:ext cx="3733800" cy="639763"/>
          </a:xfrm>
        </p:spPr>
        <p:txBody>
          <a:bodyPr anchor="b">
            <a:noAutofit/>
          </a:bodyPr>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858000" y="1066803"/>
            <a:ext cx="3733800" cy="5105399"/>
          </a:xfrm>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EB7948D-65B7-4FEC-80B5-36D7629B101D}" type="datetimeFigureOut">
              <a:rPr lang="en-US" smtClean="0"/>
              <a:t>3/9/2023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D99AA8B-2E7A-4BBC-8FDE-CA7CF71DD330}" type="slidenum">
              <a:rPr lang="en-US" smtClean="0"/>
              <a:t>‹#›</a:t>
            </a:fld>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412745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B7948D-65B7-4FEC-80B5-36D7629B101D}" type="datetimeFigureOut">
              <a:rPr lang="en-US" smtClean="0"/>
              <a:t>3/9/2023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D99AA8B-2E7A-4BBC-8FDE-CA7CF71DD330}" type="slidenum">
              <a:rPr lang="en-US" smtClean="0"/>
              <a:t>‹#›</a:t>
            </a:fld>
            <a:endParaRPr lang="en-US" dirty="0"/>
          </a:p>
        </p:txBody>
      </p:sp>
    </p:spTree>
    <p:extLst>
      <p:ext uri="{BB962C8B-B14F-4D97-AF65-F5344CB8AC3E}">
        <p14:creationId xmlns:p14="http://schemas.microsoft.com/office/powerpoint/2010/main" val="36499461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7948D-65B7-4FEC-80B5-36D7629B101D}" type="datetimeFigureOut">
              <a:rPr lang="en-US" smtClean="0"/>
              <a:t>3/9/2023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D99AA8B-2E7A-4BBC-8FDE-CA7CF71DD330}" type="slidenum">
              <a:rPr lang="en-US" smtClean="0"/>
              <a:t>‹#›</a:t>
            </a:fld>
            <a:endParaRPr lang="en-US" dirty="0"/>
          </a:p>
        </p:txBody>
      </p:sp>
    </p:spTree>
    <p:extLst>
      <p:ext uri="{BB962C8B-B14F-4D97-AF65-F5344CB8AC3E}">
        <p14:creationId xmlns:p14="http://schemas.microsoft.com/office/powerpoint/2010/main" val="6443864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2" y="23471"/>
            <a:ext cx="5726575" cy="674688"/>
          </a:xfrm>
        </p:spPr>
        <p:txBody>
          <a:bodyPr anchor="b"/>
          <a:lstStyle>
            <a:lvl1pPr algn="l">
              <a:defRPr sz="2667" b="1">
                <a:solidFill>
                  <a:schemeClr val="bg1">
                    <a:lumMod val="90000"/>
                  </a:schemeClr>
                </a:solidFill>
              </a:defRPr>
            </a:lvl1pPr>
          </a:lstStyle>
          <a:p>
            <a:r>
              <a:rPr lang="en-US" dirty="0"/>
              <a:t>Click to edit Master title style</a:t>
            </a:r>
          </a:p>
        </p:txBody>
      </p:sp>
      <p:sp>
        <p:nvSpPr>
          <p:cNvPr id="3" name="Content Placeholder 2"/>
          <p:cNvSpPr>
            <a:spLocks noGrp="1"/>
          </p:cNvSpPr>
          <p:nvPr>
            <p:ph idx="1"/>
          </p:nvPr>
        </p:nvSpPr>
        <p:spPr>
          <a:xfrm>
            <a:off x="2438400" y="1397002"/>
            <a:ext cx="3962400" cy="3426940"/>
          </a:xfrm>
        </p:spPr>
        <p:txBody>
          <a:bodyPr>
            <a:normAutofit/>
          </a:bodyPr>
          <a:lstStyle>
            <a:lvl1pPr>
              <a:defRPr sz="2667"/>
            </a:lvl1pPr>
            <a:lvl2pPr>
              <a:defRPr sz="2667"/>
            </a:lvl2pPr>
            <a:lvl3pPr>
              <a:defRPr sz="2667"/>
            </a:lvl3pPr>
            <a:lvl4pPr>
              <a:defRPr sz="2667"/>
            </a:lvl4pPr>
            <a:lvl5pPr>
              <a:defRPr sz="2667"/>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52400" y="990600"/>
            <a:ext cx="1828800" cy="3769488"/>
          </a:xfrm>
        </p:spPr>
        <p:txBody>
          <a:bodyPr/>
          <a:lstStyle>
            <a:lvl1pPr marL="0" indent="0">
              <a:buNone/>
              <a:defRPr sz="1867">
                <a:solidFill>
                  <a:schemeClr val="bg1">
                    <a:lumMod val="9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t>3/9/2023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99AA8B-2E7A-4BBC-8FDE-CA7CF71DD330}" type="slidenum">
              <a:rPr lang="en-US" smtClean="0"/>
              <a:t>‹#›</a:t>
            </a:fld>
            <a:endParaRPr lang="en-US" dirty="0"/>
          </a:p>
        </p:txBody>
      </p:sp>
    </p:spTree>
    <p:extLst>
      <p:ext uri="{BB962C8B-B14F-4D97-AF65-F5344CB8AC3E}">
        <p14:creationId xmlns:p14="http://schemas.microsoft.com/office/powerpoint/2010/main" val="5823404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24200" y="4792663"/>
            <a:ext cx="5486400" cy="566739"/>
          </a:xfrm>
        </p:spPr>
        <p:txBody>
          <a:bodyPr anchor="b"/>
          <a:lstStyle>
            <a:lvl1pPr algn="l">
              <a:defRPr sz="2667" b="1">
                <a:solidFill>
                  <a:schemeClr val="tx1">
                    <a:lumMod val="65000"/>
                    <a:lumOff val="35000"/>
                  </a:schemeClr>
                </a:solidFill>
              </a:defRPr>
            </a:lvl1pPr>
          </a:lstStyle>
          <a:p>
            <a:r>
              <a:rPr lang="en-US" dirty="0"/>
              <a:t>Click to edit Master title style</a:t>
            </a:r>
          </a:p>
        </p:txBody>
      </p:sp>
      <p:sp>
        <p:nvSpPr>
          <p:cNvPr id="3" name="Picture Placeholder 2"/>
          <p:cNvSpPr>
            <a:spLocks noGrp="1"/>
          </p:cNvSpPr>
          <p:nvPr>
            <p:ph type="pic" idx="1"/>
          </p:nvPr>
        </p:nvSpPr>
        <p:spPr>
          <a:xfrm>
            <a:off x="2971800" y="177800"/>
            <a:ext cx="5943600" cy="44704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4" name="Text Placeholder 3"/>
          <p:cNvSpPr>
            <a:spLocks noGrp="1"/>
          </p:cNvSpPr>
          <p:nvPr>
            <p:ph type="body" sz="half" idx="2"/>
          </p:nvPr>
        </p:nvSpPr>
        <p:spPr>
          <a:xfrm>
            <a:off x="3124200" y="5359402"/>
            <a:ext cx="5486400" cy="804863"/>
          </a:xfrm>
        </p:spPr>
        <p:txBody>
          <a:bodyPr/>
          <a:lstStyle>
            <a:lvl1pPr marL="0" indent="0">
              <a:buNone/>
              <a:defRPr sz="1867">
                <a:solidFill>
                  <a:schemeClr val="bg1">
                    <a:lumMod val="9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t>3/9/2023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99AA8B-2E7A-4BBC-8FDE-CA7CF71DD330}" type="slidenum">
              <a:rPr lang="en-US" smtClean="0"/>
              <a:t>‹#›</a:t>
            </a:fld>
            <a:endParaRPr lang="en-US" dirty="0"/>
          </a:p>
        </p:txBody>
      </p:sp>
    </p:spTree>
    <p:extLst>
      <p:ext uri="{BB962C8B-B14F-4D97-AF65-F5344CB8AC3E}">
        <p14:creationId xmlns:p14="http://schemas.microsoft.com/office/powerpoint/2010/main" val="23491736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t>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99AA8B-2E7A-4BBC-8FDE-CA7CF71DD330}" type="slidenum">
              <a:rPr lang="en-US" smtClean="0"/>
              <a:t>‹#›</a:t>
            </a:fld>
            <a:endParaRPr lang="en-US" dirty="0"/>
          </a:p>
        </p:txBody>
      </p:sp>
    </p:spTree>
    <p:extLst>
      <p:ext uri="{BB962C8B-B14F-4D97-AF65-F5344CB8AC3E}">
        <p14:creationId xmlns:p14="http://schemas.microsoft.com/office/powerpoint/2010/main" val="32253526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96200" y="304800"/>
            <a:ext cx="9906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9"/>
            <a:ext cx="71628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t>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99AA8B-2E7A-4BBC-8FDE-CA7CF71DD330}" type="slidenum">
              <a:rPr lang="en-US" smtClean="0"/>
              <a:t>‹#›</a:t>
            </a:fld>
            <a:endParaRPr lang="en-US" dirty="0"/>
          </a:p>
        </p:txBody>
      </p:sp>
    </p:spTree>
    <p:extLst>
      <p:ext uri="{BB962C8B-B14F-4D97-AF65-F5344CB8AC3E}">
        <p14:creationId xmlns:p14="http://schemas.microsoft.com/office/powerpoint/2010/main" val="1946249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2362200" y="1422400"/>
            <a:ext cx="4648200" cy="838200"/>
          </a:xfrm>
        </p:spPr>
        <p:txBody>
          <a:bodyPr anchor="ctr">
            <a:normAutofit/>
          </a:bodyPr>
          <a:lstStyle>
            <a:lvl1pPr marL="76198" indent="0">
              <a:buFontTx/>
              <a:buNone/>
              <a:defRPr sz="2400" baseline="0"/>
            </a:lvl1pPr>
          </a:lstStyle>
          <a:p>
            <a:pPr lvl="0"/>
            <a:r>
              <a:rPr lang="en-US" dirty="0"/>
              <a:t>Click to edit Master text styles</a:t>
            </a:r>
          </a:p>
        </p:txBody>
      </p:sp>
      <p:sp>
        <p:nvSpPr>
          <p:cNvPr id="7" name="Text Placeholder 8"/>
          <p:cNvSpPr>
            <a:spLocks noGrp="1"/>
          </p:cNvSpPr>
          <p:nvPr>
            <p:ph type="body" sz="quarter" idx="16"/>
          </p:nvPr>
        </p:nvSpPr>
        <p:spPr>
          <a:xfrm>
            <a:off x="2362200" y="2260600"/>
            <a:ext cx="4648200" cy="838200"/>
          </a:xfrm>
        </p:spPr>
        <p:txBody>
          <a:bodyPr anchor="ctr">
            <a:normAutofit/>
          </a:bodyPr>
          <a:lstStyle>
            <a:lvl1pPr marL="76198" indent="0">
              <a:buFontTx/>
              <a:buNone/>
              <a:defRPr sz="2400" baseline="0"/>
            </a:lvl1pPr>
          </a:lstStyle>
          <a:p>
            <a:pPr lvl="0"/>
            <a:r>
              <a:rPr lang="en-US" dirty="0"/>
              <a:t>Click to edit Master text styles</a:t>
            </a:r>
          </a:p>
        </p:txBody>
      </p:sp>
      <p:sp>
        <p:nvSpPr>
          <p:cNvPr id="8" name="Text Placeholder 8"/>
          <p:cNvSpPr>
            <a:spLocks noGrp="1"/>
          </p:cNvSpPr>
          <p:nvPr>
            <p:ph type="body" sz="quarter" idx="17"/>
          </p:nvPr>
        </p:nvSpPr>
        <p:spPr>
          <a:xfrm>
            <a:off x="2362200" y="3098800"/>
            <a:ext cx="4648200" cy="838200"/>
          </a:xfrm>
        </p:spPr>
        <p:txBody>
          <a:bodyPr anchor="ctr">
            <a:normAutofit/>
          </a:bodyPr>
          <a:lstStyle>
            <a:lvl1pPr marL="76198" indent="0">
              <a:buFontTx/>
              <a:buNone/>
              <a:defRPr sz="2400" baseline="0"/>
            </a:lvl1pPr>
          </a:lstStyle>
          <a:p>
            <a:pPr lvl="0"/>
            <a:r>
              <a:rPr lang="en-US" dirty="0"/>
              <a:t>Click to edit Master text styles</a:t>
            </a:r>
          </a:p>
        </p:txBody>
      </p:sp>
      <p:sp>
        <p:nvSpPr>
          <p:cNvPr id="12" name="Text Placeholder 8"/>
          <p:cNvSpPr>
            <a:spLocks noGrp="1"/>
          </p:cNvSpPr>
          <p:nvPr>
            <p:ph type="body" sz="quarter" idx="18"/>
          </p:nvPr>
        </p:nvSpPr>
        <p:spPr>
          <a:xfrm>
            <a:off x="2362200" y="3937000"/>
            <a:ext cx="4648200" cy="838200"/>
          </a:xfrm>
        </p:spPr>
        <p:txBody>
          <a:bodyPr anchor="ctr">
            <a:normAutofit/>
          </a:bodyPr>
          <a:lstStyle>
            <a:lvl1pPr marL="76198" indent="0">
              <a:buFontTx/>
              <a:buNone/>
              <a:defRPr sz="2400" baseline="0"/>
            </a:lvl1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1563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73978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5" name="Content Placeholder 2"/>
          <p:cNvSpPr>
            <a:spLocks noGrp="1"/>
          </p:cNvSpPr>
          <p:nvPr>
            <p:ph sz="half" idx="1"/>
          </p:nvPr>
        </p:nvSpPr>
        <p:spPr>
          <a:xfrm>
            <a:off x="914400" y="304800"/>
            <a:ext cx="3276600" cy="31242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p:txBody>
      </p:sp>
      <p:sp>
        <p:nvSpPr>
          <p:cNvPr id="6" name="Content Placeholder 3"/>
          <p:cNvSpPr>
            <a:spLocks noGrp="1"/>
          </p:cNvSpPr>
          <p:nvPr>
            <p:ph sz="half" idx="2"/>
          </p:nvPr>
        </p:nvSpPr>
        <p:spPr>
          <a:xfrm>
            <a:off x="4343400" y="304800"/>
            <a:ext cx="4495800" cy="3125315"/>
          </a:xfrm>
        </p:spPr>
        <p:txBody>
          <a:bodyPr anchor="ctr">
            <a:normAutofit/>
          </a:bodyPr>
          <a:lstStyle>
            <a:lvl1pPr>
              <a:defRPr sz="2667"/>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p:txBody>
      </p:sp>
      <p:sp>
        <p:nvSpPr>
          <p:cNvPr id="9" name="Content Placeholder 2"/>
          <p:cNvSpPr>
            <a:spLocks noGrp="1"/>
          </p:cNvSpPr>
          <p:nvPr>
            <p:ph sz="half" idx="14"/>
          </p:nvPr>
        </p:nvSpPr>
        <p:spPr>
          <a:xfrm>
            <a:off x="914400" y="3429000"/>
            <a:ext cx="3276600" cy="30480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p:txBody>
      </p:sp>
      <p:sp>
        <p:nvSpPr>
          <p:cNvPr id="10" name="Content Placeholder 3"/>
          <p:cNvSpPr>
            <a:spLocks noGrp="1"/>
          </p:cNvSpPr>
          <p:nvPr>
            <p:ph sz="half" idx="15"/>
          </p:nvPr>
        </p:nvSpPr>
        <p:spPr>
          <a:xfrm>
            <a:off x="4191000" y="3429000"/>
            <a:ext cx="4648200" cy="3048000"/>
          </a:xfrm>
        </p:spPr>
        <p:txBody>
          <a:bodyPr anchor="ctr">
            <a:normAutofit/>
          </a:bodyPr>
          <a:lstStyle>
            <a:lvl1pPr>
              <a:defRPr sz="2667"/>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268188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124200" y="7559675"/>
            <a:ext cx="2895600" cy="365125"/>
          </a:xfrm>
        </p:spPr>
        <p:txBody>
          <a:bodyPr/>
          <a:lstStyle/>
          <a:p>
            <a:endParaRPr lang="en-US" dirty="0"/>
          </a:p>
        </p:txBody>
      </p:sp>
      <p:sp>
        <p:nvSpPr>
          <p:cNvPr id="4" name="Slide Number Placeholder 3"/>
          <p:cNvSpPr>
            <a:spLocks noGrp="1"/>
          </p:cNvSpPr>
          <p:nvPr>
            <p:ph type="sldNum" sz="quarter" idx="11"/>
          </p:nvPr>
        </p:nvSpPr>
        <p:spPr>
          <a:xfrm>
            <a:off x="6553200" y="7559675"/>
            <a:ext cx="2133600" cy="365125"/>
          </a:xfrm>
        </p:spPr>
        <p:txBody>
          <a:bodyPr/>
          <a:lstStyle/>
          <a:p>
            <a:fld id="{81582BD6-FC20-4557-852B-8433F8572D30}" type="slidenum">
              <a:rPr lang="en-US" smtClean="0"/>
              <a:pPr/>
              <a:t>‹#›</a:t>
            </a:fld>
            <a:endParaRPr lang="en-US" dirty="0"/>
          </a:p>
        </p:txBody>
      </p:sp>
      <p:sp>
        <p:nvSpPr>
          <p:cNvPr id="9" name="Content Placeholder 2"/>
          <p:cNvSpPr>
            <a:spLocks noGrp="1"/>
          </p:cNvSpPr>
          <p:nvPr>
            <p:ph sz="half" idx="1"/>
          </p:nvPr>
        </p:nvSpPr>
        <p:spPr>
          <a:xfrm>
            <a:off x="914402" y="4175127"/>
            <a:ext cx="2514597" cy="3352799"/>
          </a:xfrm>
        </p:spPr>
        <p:txBody>
          <a:bodyPr lIns="274320" tIns="0" rIns="182880">
            <a:normAutofit/>
          </a:bodyPr>
          <a:lstStyle>
            <a:lvl1pPr>
              <a:lnSpc>
                <a:spcPts val="2667"/>
              </a:lnSpc>
              <a:defRPr sz="240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p:txBody>
      </p:sp>
      <p:sp>
        <p:nvSpPr>
          <p:cNvPr id="10" name="Content Placeholder 3"/>
          <p:cNvSpPr>
            <a:spLocks noGrp="1"/>
          </p:cNvSpPr>
          <p:nvPr>
            <p:ph sz="half" idx="2"/>
          </p:nvPr>
        </p:nvSpPr>
        <p:spPr>
          <a:xfrm>
            <a:off x="3619499" y="4175127"/>
            <a:ext cx="2514597" cy="3352799"/>
          </a:xfrm>
        </p:spPr>
        <p:txBody>
          <a:bodyPr lIns="274320" tIns="0" rIns="182880">
            <a:normAutofit/>
          </a:bodyPr>
          <a:lstStyle>
            <a:lvl1pPr>
              <a:lnSpc>
                <a:spcPts val="2667"/>
              </a:lnSpc>
              <a:defRPr sz="240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p:txBody>
      </p:sp>
      <p:sp>
        <p:nvSpPr>
          <p:cNvPr id="11" name="Content Placeholder 3"/>
          <p:cNvSpPr>
            <a:spLocks noGrp="1"/>
          </p:cNvSpPr>
          <p:nvPr>
            <p:ph sz="half" idx="14"/>
          </p:nvPr>
        </p:nvSpPr>
        <p:spPr>
          <a:xfrm>
            <a:off x="6324598" y="4175127"/>
            <a:ext cx="2514597" cy="3352799"/>
          </a:xfrm>
        </p:spPr>
        <p:txBody>
          <a:bodyPr lIns="274320" tIns="0" rIns="182880">
            <a:normAutofit/>
          </a:bodyPr>
          <a:lstStyle>
            <a:lvl1pPr>
              <a:lnSpc>
                <a:spcPts val="2667"/>
              </a:lnSpc>
              <a:defRPr sz="240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p:txBody>
      </p:sp>
      <p:sp>
        <p:nvSpPr>
          <p:cNvPr id="15" name="Content Placeholder 2"/>
          <p:cNvSpPr>
            <a:spLocks noGrp="1"/>
          </p:cNvSpPr>
          <p:nvPr>
            <p:ph sz="half" idx="15"/>
          </p:nvPr>
        </p:nvSpPr>
        <p:spPr>
          <a:xfrm>
            <a:off x="914402" y="1660525"/>
            <a:ext cx="2514597" cy="25146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p:txBody>
      </p:sp>
      <p:sp>
        <p:nvSpPr>
          <p:cNvPr id="16" name="Content Placeholder 3"/>
          <p:cNvSpPr>
            <a:spLocks noGrp="1"/>
          </p:cNvSpPr>
          <p:nvPr>
            <p:ph sz="half" idx="16"/>
          </p:nvPr>
        </p:nvSpPr>
        <p:spPr>
          <a:xfrm>
            <a:off x="3619497" y="1660525"/>
            <a:ext cx="2514600" cy="25146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p:txBody>
      </p:sp>
      <p:sp>
        <p:nvSpPr>
          <p:cNvPr id="17" name="Content Placeholder 3"/>
          <p:cNvSpPr>
            <a:spLocks noGrp="1"/>
          </p:cNvSpPr>
          <p:nvPr>
            <p:ph sz="half" idx="17"/>
          </p:nvPr>
        </p:nvSpPr>
        <p:spPr>
          <a:xfrm>
            <a:off x="6324597" y="1660525"/>
            <a:ext cx="2514600" cy="25146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75790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4909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586552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7485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66671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28062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3.xml"/><Relationship Id="rId3" Type="http://schemas.openxmlformats.org/officeDocument/2006/relationships/slideLayout" Target="../slideLayouts/slideLayout27.xml"/><Relationship Id="rId21" Type="http://schemas.openxmlformats.org/officeDocument/2006/relationships/image" Target="../media/image4.png"/><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video" Target="../media/media1.wmv"/><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microsoft.com/office/2007/relationships/media" Target="../media/media1.wmv"/><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49571" name="Rectangle 3"/>
          <p:cNvSpPr>
            <a:spLocks noChangeArrowheads="1"/>
          </p:cNvSpPr>
          <p:nvPr/>
        </p:nvSpPr>
        <p:spPr bwMode="auto">
          <a:xfrm>
            <a:off x="2400300" y="6465888"/>
            <a:ext cx="4318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0"/>
              </a:spcBef>
            </a:pPr>
            <a:r>
              <a:rPr lang="en-US" sz="1000" dirty="0">
                <a:solidFill>
                  <a:schemeClr val="bg1"/>
                </a:solidFill>
              </a:rPr>
              <a:t>© Development Dimensions Int’l, Inc., MMVIII.  All rights reserved.</a:t>
            </a:r>
          </a:p>
        </p:txBody>
      </p:sp>
      <p:pic>
        <p:nvPicPr>
          <p:cNvPr id="749577" name="Picture 9" descr="PPT Final title backgro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49578" name="Rectangle 10"/>
          <p:cNvSpPr>
            <a:spLocks noChangeArrowheads="1"/>
          </p:cNvSpPr>
          <p:nvPr/>
        </p:nvSpPr>
        <p:spPr bwMode="auto">
          <a:xfrm>
            <a:off x="2400300" y="6465888"/>
            <a:ext cx="4318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0"/>
              </a:spcBef>
            </a:pPr>
            <a:r>
              <a:rPr lang="en-US" sz="1000" dirty="0">
                <a:solidFill>
                  <a:schemeClr val="bg1"/>
                </a:solidFill>
              </a:rPr>
              <a:t>© Development Dimensions International, Inc., MMIX.  All rights reserved.</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51624" name="Picture 8" descr="PPT Final banner 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51625" name="Rectangle 9"/>
          <p:cNvSpPr>
            <a:spLocks noGrp="1" noChangeArrowheads="1"/>
          </p:cNvSpPr>
          <p:nvPr>
            <p:ph type="body" idx="1"/>
          </p:nvPr>
        </p:nvSpPr>
        <p:spPr bwMode="auto">
          <a:xfrm>
            <a:off x="962025" y="1689100"/>
            <a:ext cx="7620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br>
              <a:rPr lang="en-US"/>
            </a:br>
            <a:r>
              <a:rPr lang="en-US"/>
              <a:t>second line </a:t>
            </a:r>
            <a:br>
              <a:rPr lang="en-US"/>
            </a:br>
            <a:r>
              <a:rPr lang="en-US"/>
              <a:t>third line</a:t>
            </a:r>
          </a:p>
          <a:p>
            <a:pPr lvl="1"/>
            <a:r>
              <a:rPr lang="en-US"/>
              <a:t>Second level</a:t>
            </a:r>
          </a:p>
          <a:p>
            <a:pPr lvl="2"/>
            <a:r>
              <a:rPr lang="en-US"/>
              <a:t>Third level</a:t>
            </a:r>
          </a:p>
          <a:p>
            <a:pPr lvl="3"/>
            <a:r>
              <a:rPr lang="en-US"/>
              <a:t>Fourth level</a:t>
            </a:r>
          </a:p>
          <a:p>
            <a:pPr lvl="4"/>
            <a:r>
              <a:rPr lang="en-US"/>
              <a:t>Fifth level</a:t>
            </a:r>
          </a:p>
        </p:txBody>
      </p:sp>
      <p:sp>
        <p:nvSpPr>
          <p:cNvPr id="751626" name="Rectangle 10"/>
          <p:cNvSpPr>
            <a:spLocks noChangeArrowheads="1"/>
          </p:cNvSpPr>
          <p:nvPr/>
        </p:nvSpPr>
        <p:spPr bwMode="auto">
          <a:xfrm>
            <a:off x="2409825" y="6465888"/>
            <a:ext cx="4318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0"/>
              </a:spcBef>
            </a:pPr>
            <a:r>
              <a:rPr lang="en-US" sz="1000" dirty="0">
                <a:solidFill>
                  <a:srgbClr val="003366"/>
                </a:solidFill>
              </a:rPr>
              <a:t>© Development Dimensions International, Inc., MMIX.  All rights reserved.</a:t>
            </a:r>
          </a:p>
        </p:txBody>
      </p:sp>
      <p:sp>
        <p:nvSpPr>
          <p:cNvPr id="751627" name="Rectangle 11"/>
          <p:cNvSpPr>
            <a:spLocks noChangeArrowheads="1"/>
          </p:cNvSpPr>
          <p:nvPr/>
        </p:nvSpPr>
        <p:spPr bwMode="auto">
          <a:xfrm>
            <a:off x="914400" y="6457950"/>
            <a:ext cx="376238"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782" tIns="47392" rIns="94782" bIns="47392">
            <a:spAutoFit/>
          </a:bodyPr>
          <a:lstStyle/>
          <a:p>
            <a:pPr defTabSz="941388" eaLnBrk="0" hangingPunct="0">
              <a:spcBef>
                <a:spcPct val="0"/>
              </a:spcBef>
            </a:pPr>
            <a:fld id="{FAE3D5A9-3A6E-4D03-BCCC-AA98F60C102F}" type="slidenum">
              <a:rPr lang="en-US" sz="1200">
                <a:solidFill>
                  <a:srgbClr val="003366"/>
                </a:solidFill>
              </a:rPr>
              <a:pPr defTabSz="941388" eaLnBrk="0" hangingPunct="0">
                <a:spcBef>
                  <a:spcPct val="0"/>
                </a:spcBef>
              </a:pPr>
              <a:t>‹#›</a:t>
            </a:fld>
            <a:endParaRPr lang="en-US" sz="1200" dirty="0">
              <a:solidFill>
                <a:srgbClr val="003366"/>
              </a:solidFill>
            </a:endParaRPr>
          </a:p>
        </p:txBody>
      </p:sp>
      <p:sp>
        <p:nvSpPr>
          <p:cNvPr id="751628" name="Rectangle 12"/>
          <p:cNvSpPr>
            <a:spLocks noGrp="1" noChangeArrowheads="1"/>
          </p:cNvSpPr>
          <p:nvPr>
            <p:ph type="title"/>
          </p:nvPr>
        </p:nvSpPr>
        <p:spPr bwMode="ltGray">
          <a:xfrm>
            <a:off x="962025" y="-14288"/>
            <a:ext cx="7620000" cy="1206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Here</a:t>
            </a:r>
            <a:br>
              <a:rPr lang="en-US"/>
            </a:br>
            <a:r>
              <a:rPr lang="en-US"/>
              <a:t>To Edit Title</a:t>
            </a:r>
          </a:p>
        </p:txBody>
      </p:sp>
      <p:pic>
        <p:nvPicPr>
          <p:cNvPr id="751629" name="Picture 13" descr="ddi logo blue bkgrnd"/>
          <p:cNvPicPr>
            <a:picLocks noChangeAspect="1" noChangeArrowheads="1"/>
          </p:cNvPicPr>
          <p:nvPr/>
        </p:nvPicPr>
        <p:blipFill>
          <a:blip r:embed="rId16" cstate="print">
            <a:lum bright="-12000" contrast="12000"/>
            <a:extLst>
              <a:ext uri="{28A0092B-C50C-407E-A947-70E740481C1C}">
                <a14:useLocalDpi xmlns:a14="http://schemas.microsoft.com/office/drawing/2010/main" val="0"/>
              </a:ext>
            </a:extLst>
          </a:blip>
          <a:srcRect/>
          <a:stretch>
            <a:fillRect/>
          </a:stretch>
        </p:blipFill>
        <p:spPr bwMode="auto">
          <a:xfrm>
            <a:off x="7620000" y="6332538"/>
            <a:ext cx="1054100" cy="32226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ransition/>
  <p:txStyles>
    <p:titleStyle>
      <a:lvl1pPr algn="l" rtl="0" fontAlgn="base">
        <a:lnSpc>
          <a:spcPct val="75000"/>
        </a:lnSpc>
        <a:spcBef>
          <a:spcPct val="0"/>
        </a:spcBef>
        <a:spcAft>
          <a:spcPct val="0"/>
        </a:spcAft>
        <a:defRPr sz="4200">
          <a:solidFill>
            <a:schemeClr val="bg1"/>
          </a:solidFill>
          <a:latin typeface="+mj-lt"/>
          <a:ea typeface="+mj-ea"/>
          <a:cs typeface="+mj-cs"/>
        </a:defRPr>
      </a:lvl1pPr>
      <a:lvl2pPr algn="l" rtl="0" fontAlgn="base">
        <a:lnSpc>
          <a:spcPct val="75000"/>
        </a:lnSpc>
        <a:spcBef>
          <a:spcPct val="0"/>
        </a:spcBef>
        <a:spcAft>
          <a:spcPct val="0"/>
        </a:spcAft>
        <a:defRPr sz="4200">
          <a:solidFill>
            <a:schemeClr val="bg1"/>
          </a:solidFill>
          <a:latin typeface="Arial Narrow" pitchFamily="34" charset="0"/>
        </a:defRPr>
      </a:lvl2pPr>
      <a:lvl3pPr algn="l" rtl="0" fontAlgn="base">
        <a:lnSpc>
          <a:spcPct val="75000"/>
        </a:lnSpc>
        <a:spcBef>
          <a:spcPct val="0"/>
        </a:spcBef>
        <a:spcAft>
          <a:spcPct val="0"/>
        </a:spcAft>
        <a:defRPr sz="4200">
          <a:solidFill>
            <a:schemeClr val="bg1"/>
          </a:solidFill>
          <a:latin typeface="Arial Narrow" pitchFamily="34" charset="0"/>
        </a:defRPr>
      </a:lvl3pPr>
      <a:lvl4pPr algn="l" rtl="0" fontAlgn="base">
        <a:lnSpc>
          <a:spcPct val="75000"/>
        </a:lnSpc>
        <a:spcBef>
          <a:spcPct val="0"/>
        </a:spcBef>
        <a:spcAft>
          <a:spcPct val="0"/>
        </a:spcAft>
        <a:defRPr sz="4200">
          <a:solidFill>
            <a:schemeClr val="bg1"/>
          </a:solidFill>
          <a:latin typeface="Arial Narrow" pitchFamily="34" charset="0"/>
        </a:defRPr>
      </a:lvl4pPr>
      <a:lvl5pPr algn="l" rtl="0" fontAlgn="base">
        <a:lnSpc>
          <a:spcPct val="75000"/>
        </a:lnSpc>
        <a:spcBef>
          <a:spcPct val="0"/>
        </a:spcBef>
        <a:spcAft>
          <a:spcPct val="0"/>
        </a:spcAft>
        <a:defRPr sz="4200">
          <a:solidFill>
            <a:schemeClr val="bg1"/>
          </a:solidFill>
          <a:latin typeface="Arial Narrow" pitchFamily="34" charset="0"/>
        </a:defRPr>
      </a:lvl5pPr>
      <a:lvl6pPr marL="457200" algn="l" rtl="0" fontAlgn="base">
        <a:lnSpc>
          <a:spcPct val="75000"/>
        </a:lnSpc>
        <a:spcBef>
          <a:spcPct val="0"/>
        </a:spcBef>
        <a:spcAft>
          <a:spcPct val="0"/>
        </a:spcAft>
        <a:defRPr sz="4200">
          <a:solidFill>
            <a:schemeClr val="bg1"/>
          </a:solidFill>
          <a:latin typeface="Arial Narrow" pitchFamily="34" charset="0"/>
        </a:defRPr>
      </a:lvl6pPr>
      <a:lvl7pPr marL="914400" algn="l" rtl="0" fontAlgn="base">
        <a:lnSpc>
          <a:spcPct val="75000"/>
        </a:lnSpc>
        <a:spcBef>
          <a:spcPct val="0"/>
        </a:spcBef>
        <a:spcAft>
          <a:spcPct val="0"/>
        </a:spcAft>
        <a:defRPr sz="4200">
          <a:solidFill>
            <a:schemeClr val="bg1"/>
          </a:solidFill>
          <a:latin typeface="Arial Narrow" pitchFamily="34" charset="0"/>
        </a:defRPr>
      </a:lvl7pPr>
      <a:lvl8pPr marL="1371600" algn="l" rtl="0" fontAlgn="base">
        <a:lnSpc>
          <a:spcPct val="75000"/>
        </a:lnSpc>
        <a:spcBef>
          <a:spcPct val="0"/>
        </a:spcBef>
        <a:spcAft>
          <a:spcPct val="0"/>
        </a:spcAft>
        <a:defRPr sz="4200">
          <a:solidFill>
            <a:schemeClr val="bg1"/>
          </a:solidFill>
          <a:latin typeface="Arial Narrow" pitchFamily="34" charset="0"/>
        </a:defRPr>
      </a:lvl8pPr>
      <a:lvl9pPr marL="1828800" algn="l" rtl="0" fontAlgn="base">
        <a:lnSpc>
          <a:spcPct val="75000"/>
        </a:lnSpc>
        <a:spcBef>
          <a:spcPct val="0"/>
        </a:spcBef>
        <a:spcAft>
          <a:spcPct val="0"/>
        </a:spcAft>
        <a:defRPr sz="4200">
          <a:solidFill>
            <a:schemeClr val="bg1"/>
          </a:solidFill>
          <a:latin typeface="Arial Narrow" pitchFamily="34" charset="0"/>
        </a:defRPr>
      </a:lvl9pPr>
    </p:titleStyle>
    <p:bodyStyle>
      <a:lvl1pPr marL="342900" indent="-342900" algn="l" rtl="0" fontAlgn="base">
        <a:lnSpc>
          <a:spcPct val="95000"/>
        </a:lnSpc>
        <a:spcBef>
          <a:spcPct val="25000"/>
        </a:spcBef>
        <a:spcAft>
          <a:spcPct val="0"/>
        </a:spcAft>
        <a:buClr>
          <a:srgbClr val="681E5B"/>
        </a:buClr>
        <a:buSzPct val="60000"/>
        <a:buFont typeface="Arial" charset="0"/>
        <a:buChar char="►"/>
        <a:defRPr sz="3100">
          <a:solidFill>
            <a:schemeClr val="tx1"/>
          </a:solidFill>
          <a:latin typeface="+mn-lt"/>
          <a:ea typeface="+mn-ea"/>
          <a:cs typeface="+mn-cs"/>
        </a:defRPr>
      </a:lvl1pPr>
      <a:lvl2pPr marL="742950" indent="-285750" algn="l" rtl="0" fontAlgn="base">
        <a:lnSpc>
          <a:spcPct val="95000"/>
        </a:lnSpc>
        <a:spcBef>
          <a:spcPct val="25000"/>
        </a:spcBef>
        <a:spcAft>
          <a:spcPct val="0"/>
        </a:spcAft>
        <a:buClr>
          <a:srgbClr val="233769"/>
        </a:buClr>
        <a:buSzPct val="80000"/>
        <a:buChar char="–"/>
        <a:defRPr sz="2700">
          <a:solidFill>
            <a:schemeClr val="tx1"/>
          </a:solidFill>
          <a:latin typeface="+mn-lt"/>
        </a:defRPr>
      </a:lvl2pPr>
      <a:lvl3pPr marL="1143000" indent="-228600" algn="l" rtl="0" fontAlgn="base">
        <a:lnSpc>
          <a:spcPct val="95000"/>
        </a:lnSpc>
        <a:spcBef>
          <a:spcPct val="25000"/>
        </a:spcBef>
        <a:spcAft>
          <a:spcPct val="0"/>
        </a:spcAft>
        <a:buClr>
          <a:srgbClr val="233769"/>
        </a:buClr>
        <a:buSzPct val="80000"/>
        <a:buChar char="•"/>
        <a:defRPr sz="2500">
          <a:solidFill>
            <a:schemeClr val="tx1"/>
          </a:solidFill>
          <a:latin typeface="+mn-lt"/>
        </a:defRPr>
      </a:lvl3pPr>
      <a:lvl4pPr marL="1600200" indent="-228600" algn="l" rtl="0" fontAlgn="base">
        <a:lnSpc>
          <a:spcPct val="95000"/>
        </a:lnSpc>
        <a:spcBef>
          <a:spcPct val="25000"/>
        </a:spcBef>
        <a:spcAft>
          <a:spcPct val="0"/>
        </a:spcAft>
        <a:buClr>
          <a:srgbClr val="233769"/>
        </a:buClr>
        <a:buSzPct val="80000"/>
        <a:buChar char="–"/>
        <a:defRPr sz="2200">
          <a:solidFill>
            <a:schemeClr val="tx1"/>
          </a:solidFill>
          <a:latin typeface="+mn-lt"/>
        </a:defRPr>
      </a:lvl4pPr>
      <a:lvl5pPr marL="2057400" indent="-228600" algn="l" rtl="0" fontAlgn="base">
        <a:lnSpc>
          <a:spcPct val="95000"/>
        </a:lnSpc>
        <a:spcBef>
          <a:spcPct val="25000"/>
        </a:spcBef>
        <a:spcAft>
          <a:spcPct val="0"/>
        </a:spcAft>
        <a:buClr>
          <a:srgbClr val="233769"/>
        </a:buClr>
        <a:buSzPct val="80000"/>
        <a:buChar char="»"/>
        <a:defRPr sz="2000">
          <a:solidFill>
            <a:schemeClr val="tx1"/>
          </a:solidFill>
          <a:latin typeface="+mn-lt"/>
        </a:defRPr>
      </a:lvl5pPr>
      <a:lvl6pPr marL="2514600" indent="-228600" algn="l" rtl="0" fontAlgn="base">
        <a:lnSpc>
          <a:spcPct val="95000"/>
        </a:lnSpc>
        <a:spcBef>
          <a:spcPct val="25000"/>
        </a:spcBef>
        <a:spcAft>
          <a:spcPct val="0"/>
        </a:spcAft>
        <a:buClr>
          <a:srgbClr val="233769"/>
        </a:buClr>
        <a:buSzPct val="80000"/>
        <a:buChar char="»"/>
        <a:defRPr sz="2000">
          <a:solidFill>
            <a:schemeClr val="tx1"/>
          </a:solidFill>
          <a:latin typeface="+mn-lt"/>
        </a:defRPr>
      </a:lvl6pPr>
      <a:lvl7pPr marL="2971800" indent="-228600" algn="l" rtl="0" fontAlgn="base">
        <a:lnSpc>
          <a:spcPct val="95000"/>
        </a:lnSpc>
        <a:spcBef>
          <a:spcPct val="25000"/>
        </a:spcBef>
        <a:spcAft>
          <a:spcPct val="0"/>
        </a:spcAft>
        <a:buClr>
          <a:srgbClr val="233769"/>
        </a:buClr>
        <a:buSzPct val="80000"/>
        <a:buChar char="»"/>
        <a:defRPr sz="2000">
          <a:solidFill>
            <a:schemeClr val="tx1"/>
          </a:solidFill>
          <a:latin typeface="+mn-lt"/>
        </a:defRPr>
      </a:lvl7pPr>
      <a:lvl8pPr marL="3429000" indent="-228600" algn="l" rtl="0" fontAlgn="base">
        <a:lnSpc>
          <a:spcPct val="95000"/>
        </a:lnSpc>
        <a:spcBef>
          <a:spcPct val="25000"/>
        </a:spcBef>
        <a:spcAft>
          <a:spcPct val="0"/>
        </a:spcAft>
        <a:buClr>
          <a:srgbClr val="233769"/>
        </a:buClr>
        <a:buSzPct val="80000"/>
        <a:buChar char="»"/>
        <a:defRPr sz="2000">
          <a:solidFill>
            <a:schemeClr val="tx1"/>
          </a:solidFill>
          <a:latin typeface="+mn-lt"/>
        </a:defRPr>
      </a:lvl8pPr>
      <a:lvl9pPr marL="3886200" indent="-228600" algn="l" rtl="0" fontAlgn="base">
        <a:lnSpc>
          <a:spcPct val="95000"/>
        </a:lnSpc>
        <a:spcBef>
          <a:spcPct val="25000"/>
        </a:spcBef>
        <a:spcAft>
          <a:spcPct val="0"/>
        </a:spcAft>
        <a:buClr>
          <a:srgbClr val="233769"/>
        </a:buClr>
        <a:buSzPct val="8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2000"/>
              </a:schemeClr>
            </a:gs>
            <a:gs pos="82000">
              <a:schemeClr val="accent1">
                <a:lumMod val="24000"/>
              </a:schemeClr>
            </a:gs>
            <a:gs pos="99167">
              <a:schemeClr val="accent1">
                <a:lumMod val="37000"/>
              </a:schemeClr>
            </a:gs>
          </a:gsLst>
          <a:lin ang="5400000" scaled="0"/>
          <a:tileRect/>
        </a:gradFill>
        <a:effectLst/>
      </p:bgPr>
    </p:bg>
    <p:spTree>
      <p:nvGrpSpPr>
        <p:cNvPr id="1" name=""/>
        <p:cNvGrpSpPr/>
        <p:nvPr/>
      </p:nvGrpSpPr>
      <p:grpSpPr>
        <a:xfrm>
          <a:off x="0" y="0"/>
          <a:ext cx="0" cy="0"/>
          <a:chOff x="0" y="0"/>
          <a:chExt cx="0" cy="0"/>
        </a:xfrm>
      </p:grpSpPr>
      <p:sp>
        <p:nvSpPr>
          <p:cNvPr id="18" name="Rectangle 17"/>
          <p:cNvSpPr/>
          <p:nvPr userDrawn="1"/>
        </p:nvSpPr>
        <p:spPr>
          <a:xfrm>
            <a:off x="0" y="1803400"/>
            <a:ext cx="9144000" cy="5065776"/>
          </a:xfrm>
          <a:prstGeom prst="rect">
            <a:avLst/>
          </a:prstGeom>
          <a:blipFill dpi="0" rotWithShape="1">
            <a:blip r:embed="rId21">
              <a:alphaModFix amt="5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p:cNvSpPr/>
          <p:nvPr userDrawn="1"/>
        </p:nvSpPr>
        <p:spPr>
          <a:xfrm>
            <a:off x="5867400" y="3835400"/>
            <a:ext cx="9525000" cy="70104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EB7948D-65B7-4FEC-80B5-36D7629B101D}" type="datetimeFigureOut">
              <a:rPr lang="en-US" smtClean="0"/>
              <a:t>3/9/2023</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FD99AA8B-2E7A-4BBC-8FDE-CA7CF71DD330}" type="slidenum">
              <a:rPr lang="en-US" smtClean="0"/>
              <a:t>‹#›</a:t>
            </a:fld>
            <a:endParaRPr lang="en-US" dirty="0"/>
          </a:p>
        </p:txBody>
      </p:sp>
      <p:sp>
        <p:nvSpPr>
          <p:cNvPr id="3" name="Text Placeholder 2"/>
          <p:cNvSpPr>
            <a:spLocks noGrp="1"/>
          </p:cNvSpPr>
          <p:nvPr>
            <p:ph type="body" idx="1"/>
          </p:nvPr>
        </p:nvSpPr>
        <p:spPr>
          <a:xfrm>
            <a:off x="3124200" y="990600"/>
            <a:ext cx="5638800" cy="5181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2209800" y="177802"/>
            <a:ext cx="6553203" cy="525463"/>
          </a:xfrm>
          <a:prstGeom prst="rect">
            <a:avLst/>
          </a:prstGeom>
        </p:spPr>
        <p:txBody>
          <a:bodyPr vert="horz" lIns="91440" tIns="45720" rIns="91440" bIns="45720" rtlCol="0" anchor="b">
            <a:normAutofit/>
          </a:bodyPr>
          <a:lstStyle/>
          <a:p>
            <a:r>
              <a:rPr lang="en-US" dirty="0"/>
              <a:t>Click to edit Master title style</a:t>
            </a:r>
          </a:p>
        </p:txBody>
      </p:sp>
      <p:sp>
        <p:nvSpPr>
          <p:cNvPr id="12" name="Rectangle 11"/>
          <p:cNvSpPr/>
          <p:nvPr userDrawn="1"/>
        </p:nvSpPr>
        <p:spPr>
          <a:xfrm>
            <a:off x="-76200" y="6787244"/>
            <a:ext cx="9296400" cy="150585"/>
          </a:xfrm>
          <a:prstGeom prst="rect">
            <a:avLst/>
          </a:prstGeom>
          <a:gradFill>
            <a:gsLst>
              <a:gs pos="0">
                <a:schemeClr val="accent1">
                  <a:lumMod val="50000"/>
                </a:schemeClr>
              </a:gs>
              <a:gs pos="50000">
                <a:schemeClr val="accent1">
                  <a:lumMod val="60000"/>
                  <a:lumOff val="40000"/>
                </a:schemeClr>
              </a:gs>
              <a:gs pos="100000">
                <a:schemeClr val="accent1">
                  <a:lumMod val="50000"/>
                </a:schemeClr>
              </a:gs>
            </a:gsLst>
            <a:lin ang="0" scaled="0"/>
          </a:gradFill>
          <a:ln w="9525">
            <a:solidFill>
              <a:schemeClr val="accent2">
                <a:lumMod val="40000"/>
                <a:lumOff val="6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dirty="0"/>
          </a:p>
        </p:txBody>
      </p:sp>
      <p:sp>
        <p:nvSpPr>
          <p:cNvPr id="14" name="Rectangle 13"/>
          <p:cNvSpPr/>
          <p:nvPr userDrawn="1"/>
        </p:nvSpPr>
        <p:spPr>
          <a:xfrm rot="10800000">
            <a:off x="-76200" y="-58057"/>
            <a:ext cx="9296400" cy="165100"/>
          </a:xfrm>
          <a:prstGeom prst="rect">
            <a:avLst/>
          </a:prstGeom>
          <a:gradFill>
            <a:gsLst>
              <a:gs pos="0">
                <a:schemeClr val="accent1">
                  <a:lumMod val="50000"/>
                </a:schemeClr>
              </a:gs>
              <a:gs pos="50000">
                <a:schemeClr val="accent1">
                  <a:lumMod val="60000"/>
                  <a:lumOff val="40000"/>
                </a:schemeClr>
              </a:gs>
              <a:gs pos="100000">
                <a:schemeClr val="accent1">
                  <a:lumMod val="50000"/>
                </a:schemeClr>
              </a:gs>
            </a:gsLst>
            <a:lin ang="0" scaled="0"/>
          </a:gradFill>
          <a:ln w="9525">
            <a:solidFill>
              <a:schemeClr val="accent2">
                <a:lumMod val="40000"/>
                <a:lumOff val="6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dirty="0"/>
          </a:p>
        </p:txBody>
      </p:sp>
      <p:sp>
        <p:nvSpPr>
          <p:cNvPr id="16" name="Rectangle 15"/>
          <p:cNvSpPr/>
          <p:nvPr userDrawn="1"/>
        </p:nvSpPr>
        <p:spPr>
          <a:xfrm>
            <a:off x="106518" y="2108201"/>
            <a:ext cx="2842985" cy="2853753"/>
          </a:xfrm>
          <a:prstGeom prst="rect">
            <a:avLst/>
          </a:prstGeom>
          <a:gradFill>
            <a:gsLst>
              <a:gs pos="0">
                <a:schemeClr val="accent1">
                  <a:lumMod val="75000"/>
                </a:schemeClr>
              </a:gs>
              <a:gs pos="80000">
                <a:schemeClr val="accent1">
                  <a:lumMod val="60000"/>
                  <a:lumOff val="40000"/>
                </a:schemeClr>
              </a:gs>
              <a:gs pos="100000">
                <a:schemeClr val="accent1">
                  <a:lumMod val="75000"/>
                </a:schemeClr>
              </a:gs>
            </a:gsLst>
          </a:gradFill>
          <a:ln>
            <a:solidFill>
              <a:schemeClr val="accent2">
                <a:lumMod val="60000"/>
                <a:lumOff val="40000"/>
              </a:schemeClr>
            </a:solidFill>
          </a:ln>
          <a:effectLst>
            <a:outerShdw blurRad="165100" dist="190500" dir="5760000" sx="103000" sy="103000" algn="t" rotWithShape="0">
              <a:prstClr val="black">
                <a:alpha val="19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2800" dirty="0"/>
          </a:p>
        </p:txBody>
      </p:sp>
      <p:pic>
        <p:nvPicPr>
          <p:cNvPr id="17" name="people_search_side.mov">
            <a:hlinkClick r:id="" action="ppaction://media"/>
          </p:cNvPr>
          <p:cNvPicPr>
            <a:picLocks noChangeAspect="1"/>
          </p:cNvPicPr>
          <p:nvPr userDrawn="1">
            <a:videoFile r:link="rId20"/>
            <p:extLst>
              <p:ext uri="{DAA4B4D4-6D71-4841-9C94-3DE7FCFB9230}">
                <p14:media xmlns:p14="http://schemas.microsoft.com/office/powerpoint/2010/main" r:embed="rId19"/>
              </p:ext>
            </p:extLst>
          </p:nvPr>
        </p:nvPicPr>
        <p:blipFill>
          <a:blip r:embed="rId22"/>
          <a:stretch>
            <a:fillRect/>
          </a:stretch>
        </p:blipFill>
        <p:spPr>
          <a:xfrm>
            <a:off x="180554" y="2187621"/>
            <a:ext cx="2694913" cy="2694913"/>
          </a:xfrm>
          <a:prstGeom prst="rect">
            <a:avLst/>
          </a:prstGeom>
        </p:spPr>
      </p:pic>
    </p:spTree>
    <p:extLst>
      <p:ext uri="{BB962C8B-B14F-4D97-AF65-F5344CB8AC3E}">
        <p14:creationId xmlns:p14="http://schemas.microsoft.com/office/powerpoint/2010/main" val="292151721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07"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7"/>
                </p:tgtEl>
              </p:cMediaNode>
            </p:video>
          </p:childTnLst>
        </p:cTn>
      </p:par>
    </p:tnLst>
  </p:timing>
  <p:txStyles>
    <p:titleStyle>
      <a:lvl1pPr algn="r" defTabSz="1219170" rtl="0" eaLnBrk="1" latinLnBrk="0" hangingPunct="1">
        <a:spcBef>
          <a:spcPct val="0"/>
        </a:spcBef>
        <a:buNone/>
        <a:defRPr sz="3733" kern="1200">
          <a:solidFill>
            <a:schemeClr val="bg1">
              <a:lumMod val="90000"/>
            </a:schemeClr>
          </a:solidFill>
          <a:latin typeface="+mj-lt"/>
          <a:ea typeface="+mj-ea"/>
          <a:cs typeface="+mj-cs"/>
        </a:defRPr>
      </a:lvl1pPr>
    </p:titleStyle>
    <p:bodyStyle>
      <a:lvl1pPr marL="0" indent="0" algn="l" defTabSz="1219170" rtl="0" eaLnBrk="1" latinLnBrk="0" hangingPunct="1">
        <a:spcBef>
          <a:spcPct val="20000"/>
        </a:spcBef>
        <a:buFontTx/>
        <a:buNone/>
        <a:defRPr sz="3200" kern="1200">
          <a:solidFill>
            <a:schemeClr val="bg1">
              <a:lumMod val="90000"/>
            </a:schemeClr>
          </a:solidFill>
          <a:latin typeface="+mn-lt"/>
          <a:ea typeface="+mn-ea"/>
          <a:cs typeface="+mn-cs"/>
        </a:defRPr>
      </a:lvl1pPr>
      <a:lvl2pPr marL="0" indent="0" algn="l" defTabSz="1219170" rtl="0" eaLnBrk="1" latinLnBrk="0" hangingPunct="1">
        <a:spcBef>
          <a:spcPct val="20000"/>
        </a:spcBef>
        <a:buFontTx/>
        <a:buNone/>
        <a:defRPr sz="3200" kern="1200">
          <a:solidFill>
            <a:schemeClr val="bg1">
              <a:lumMod val="90000"/>
            </a:schemeClr>
          </a:solidFill>
          <a:latin typeface="+mn-lt"/>
          <a:ea typeface="+mn-ea"/>
          <a:cs typeface="+mn-cs"/>
        </a:defRPr>
      </a:lvl2pPr>
      <a:lvl3pPr marL="0" indent="0" algn="l" defTabSz="1219170" rtl="0" eaLnBrk="1" latinLnBrk="0" hangingPunct="1">
        <a:spcBef>
          <a:spcPct val="20000"/>
        </a:spcBef>
        <a:buFontTx/>
        <a:buNone/>
        <a:defRPr sz="3200" kern="1200">
          <a:solidFill>
            <a:schemeClr val="bg1">
              <a:lumMod val="90000"/>
            </a:schemeClr>
          </a:solidFill>
          <a:latin typeface="+mn-lt"/>
          <a:ea typeface="+mn-ea"/>
          <a:cs typeface="+mn-cs"/>
        </a:defRPr>
      </a:lvl3pPr>
      <a:lvl4pPr marL="0" indent="0" algn="l" defTabSz="1219170" rtl="0" eaLnBrk="1" latinLnBrk="0" hangingPunct="1">
        <a:spcBef>
          <a:spcPct val="20000"/>
        </a:spcBef>
        <a:buFontTx/>
        <a:buNone/>
        <a:defRPr sz="3200" kern="1200">
          <a:solidFill>
            <a:schemeClr val="bg1">
              <a:lumMod val="90000"/>
            </a:schemeClr>
          </a:solidFill>
          <a:latin typeface="+mn-lt"/>
          <a:ea typeface="+mn-ea"/>
          <a:cs typeface="+mn-cs"/>
        </a:defRPr>
      </a:lvl4pPr>
      <a:lvl5pPr marL="0" indent="0" algn="l" defTabSz="1219170" rtl="0" eaLnBrk="1" latinLnBrk="0" hangingPunct="1">
        <a:spcBef>
          <a:spcPct val="20000"/>
        </a:spcBef>
        <a:buFontTx/>
        <a:buNone/>
        <a:defRPr sz="3200" kern="1200">
          <a:solidFill>
            <a:schemeClr val="bg1">
              <a:lumMod val="90000"/>
            </a:schemeClr>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mailto:Karen.Shannon@ollisaa.com" TargetMode="External"/><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4.xml"/><Relationship Id="rId5" Type="http://schemas.openxmlformats.org/officeDocument/2006/relationships/image" Target="../media/image17.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5340349"/>
            <a:ext cx="7162800" cy="933451"/>
          </a:xfrm>
        </p:spPr>
        <p:txBody>
          <a:bodyPr>
            <a:noAutofit/>
          </a:bodyPr>
          <a:lstStyle/>
          <a:p>
            <a:pPr algn="l"/>
            <a:r>
              <a:rPr lang="en-US" sz="5333" dirty="0">
                <a:ln w="19050">
                  <a:solidFill>
                    <a:schemeClr val="accent2">
                      <a:lumMod val="60000"/>
                      <a:lumOff val="40000"/>
                    </a:schemeClr>
                  </a:solidFill>
                </a:ln>
                <a:solidFill>
                  <a:schemeClr val="accent1">
                    <a:lumMod val="60000"/>
                    <a:lumOff val="40000"/>
                  </a:schemeClr>
                </a:solidFill>
              </a:rPr>
              <a:t>Selecting Talent</a:t>
            </a:r>
          </a:p>
        </p:txBody>
      </p:sp>
      <p:sp>
        <p:nvSpPr>
          <p:cNvPr id="3" name="Subtitle 2"/>
          <p:cNvSpPr>
            <a:spLocks noGrp="1"/>
          </p:cNvSpPr>
          <p:nvPr>
            <p:ph type="subTitle" idx="1"/>
          </p:nvPr>
        </p:nvSpPr>
        <p:spPr>
          <a:xfrm>
            <a:off x="304800" y="6197600"/>
            <a:ext cx="6553200" cy="685800"/>
          </a:xfrm>
        </p:spPr>
        <p:txBody>
          <a:bodyPr>
            <a:normAutofit/>
          </a:bodyPr>
          <a:lstStyle/>
          <a:p>
            <a:pPr algn="l"/>
            <a:r>
              <a:rPr lang="en-US" sz="2667" dirty="0">
                <a:solidFill>
                  <a:schemeClr val="accent1">
                    <a:lumMod val="20000"/>
                    <a:lumOff val="80000"/>
                  </a:schemeClr>
                </a:solidFill>
              </a:rPr>
              <a:t>For Cultural &amp; Motivational Fit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598579" y="5620288"/>
            <a:ext cx="3393021" cy="685800"/>
          </a:xfrm>
          <a:prstGeom prst="rect">
            <a:avLst/>
          </a:prstGeom>
        </p:spPr>
      </p:pic>
    </p:spTree>
    <p:extLst>
      <p:ext uri="{BB962C8B-B14F-4D97-AF65-F5344CB8AC3E}">
        <p14:creationId xmlns:p14="http://schemas.microsoft.com/office/powerpoint/2010/main" val="2477459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2098" name="Picture 2" descr="36991725"/>
          <p:cNvPicPr>
            <a:picLocks noChangeAspect="1" noChangeArrowheads="1"/>
          </p:cNvPicPr>
          <p:nvPr/>
        </p:nvPicPr>
        <p:blipFill>
          <a:blip r:embed="rId2">
            <a:extLst>
              <a:ext uri="{28A0092B-C50C-407E-A947-70E740481C1C}">
                <a14:useLocalDpi xmlns:a14="http://schemas.microsoft.com/office/drawing/2010/main" val="0"/>
              </a:ext>
            </a:extLst>
          </a:blip>
          <a:srcRect t="2768" r="2708"/>
          <a:stretch>
            <a:fillRect/>
          </a:stretch>
        </p:blipFill>
        <p:spPr bwMode="auto">
          <a:xfrm>
            <a:off x="0" y="1338263"/>
            <a:ext cx="8896350" cy="4183062"/>
          </a:xfrm>
          <a:prstGeom prst="rect">
            <a:avLst/>
          </a:prstGeom>
          <a:noFill/>
          <a:extLst>
            <a:ext uri="{909E8E84-426E-40DD-AFC4-6F175D3DCCD1}">
              <a14:hiddenFill xmlns:a14="http://schemas.microsoft.com/office/drawing/2010/main">
                <a:solidFill>
                  <a:srgbClr val="FFFFFF"/>
                </a:solidFill>
              </a14:hiddenFill>
            </a:ext>
          </a:extLst>
        </p:spPr>
      </p:pic>
      <p:sp>
        <p:nvSpPr>
          <p:cNvPr id="772099" name="Rectangle 3"/>
          <p:cNvSpPr>
            <a:spLocks noGrp="1" noChangeArrowheads="1"/>
          </p:cNvSpPr>
          <p:nvPr>
            <p:ph type="title"/>
          </p:nvPr>
        </p:nvSpPr>
        <p:spPr/>
        <p:txBody>
          <a:bodyPr/>
          <a:lstStyle/>
          <a:p>
            <a:r>
              <a:rPr lang="en-US" dirty="0"/>
              <a:t>Questionable Question #3</a:t>
            </a:r>
          </a:p>
        </p:txBody>
      </p:sp>
      <p:sp>
        <p:nvSpPr>
          <p:cNvPr id="772100" name="Text Box 4"/>
          <p:cNvSpPr txBox="1">
            <a:spLocks noChangeArrowheads="1"/>
          </p:cNvSpPr>
          <p:nvPr/>
        </p:nvSpPr>
        <p:spPr bwMode="ltGray">
          <a:xfrm>
            <a:off x="327025" y="5638800"/>
            <a:ext cx="8458200"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5000"/>
              </a:lnSpc>
              <a:spcBef>
                <a:spcPct val="25000"/>
              </a:spcBef>
              <a:buClr>
                <a:srgbClr val="233769"/>
              </a:buClr>
              <a:buSzPct val="80000"/>
            </a:pPr>
            <a:r>
              <a:rPr lang="en-US" sz="2400" dirty="0"/>
              <a:t>“What do you think of the artwork hanging on the walls?”</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20" name="Rectangle 4"/>
          <p:cNvSpPr>
            <a:spLocks noGrp="1" noChangeArrowheads="1"/>
          </p:cNvSpPr>
          <p:nvPr>
            <p:ph type="title"/>
          </p:nvPr>
        </p:nvSpPr>
        <p:spPr/>
        <p:txBody>
          <a:bodyPr/>
          <a:lstStyle/>
          <a:p>
            <a:r>
              <a:rPr lang="en-US" dirty="0"/>
              <a:t>STAR</a:t>
            </a:r>
          </a:p>
        </p:txBody>
      </p:sp>
      <p:pic>
        <p:nvPicPr>
          <p:cNvPr id="470022" name="Picture 6" descr="TS_St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1300" y="1524000"/>
            <a:ext cx="3352800"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0023" name="Rectangle 7"/>
          <p:cNvSpPr>
            <a:spLocks noChangeArrowheads="1"/>
          </p:cNvSpPr>
          <p:nvPr/>
        </p:nvSpPr>
        <p:spPr bwMode="ltGray">
          <a:xfrm>
            <a:off x="2286000" y="4797425"/>
            <a:ext cx="4422775"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b="1" dirty="0"/>
              <a:t>S</a:t>
            </a:r>
            <a:r>
              <a:rPr lang="en-US" dirty="0"/>
              <a:t>ituation/</a:t>
            </a:r>
            <a:r>
              <a:rPr lang="en-US" b="1" dirty="0"/>
              <a:t>T</a:t>
            </a:r>
            <a:r>
              <a:rPr lang="en-US" dirty="0"/>
              <a:t>ask = Why?</a:t>
            </a:r>
          </a:p>
          <a:p>
            <a:pPr algn="ctr"/>
            <a:r>
              <a:rPr lang="en-US" b="1" dirty="0"/>
              <a:t>A</a:t>
            </a:r>
            <a:r>
              <a:rPr lang="en-US" dirty="0"/>
              <a:t>ction = What done and how done?</a:t>
            </a:r>
          </a:p>
          <a:p>
            <a:pPr algn="ctr"/>
            <a:r>
              <a:rPr lang="en-US" b="1" dirty="0"/>
              <a:t>R</a:t>
            </a:r>
            <a:r>
              <a:rPr lang="en-US" dirty="0"/>
              <a:t>esult = Effect of Action</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2"/>
          <p:cNvSpPr>
            <a:spLocks noGrp="1" noChangeArrowheads="1"/>
          </p:cNvSpPr>
          <p:nvPr>
            <p:ph type="title"/>
          </p:nvPr>
        </p:nvSpPr>
        <p:spPr/>
        <p:txBody>
          <a:bodyPr/>
          <a:lstStyle/>
          <a:p>
            <a:r>
              <a:rPr lang="en-US" dirty="0"/>
              <a:t>Planned Behavioral Question</a:t>
            </a:r>
          </a:p>
        </p:txBody>
      </p:sp>
      <p:sp>
        <p:nvSpPr>
          <p:cNvPr id="645123" name="Rectangle 3"/>
          <p:cNvSpPr>
            <a:spLocks noGrp="1" noChangeArrowheads="1"/>
          </p:cNvSpPr>
          <p:nvPr>
            <p:ph type="body" idx="1"/>
          </p:nvPr>
        </p:nvSpPr>
        <p:spPr>
          <a:xfrm>
            <a:off x="1066800" y="1676400"/>
            <a:ext cx="6934200" cy="4572000"/>
          </a:xfrm>
        </p:spPr>
        <p:txBody>
          <a:bodyPr/>
          <a:lstStyle/>
          <a:p>
            <a:pPr marL="0" indent="0">
              <a:buFont typeface="Arial" charset="0"/>
              <a:buNone/>
            </a:pPr>
            <a:r>
              <a:rPr lang="en-US" sz="3000" dirty="0"/>
              <a:t>Target:  Planning and Organizing</a:t>
            </a:r>
          </a:p>
          <a:p>
            <a:pPr marL="0" indent="0">
              <a:buFont typeface="Arial" charset="0"/>
              <a:buNone/>
            </a:pPr>
            <a:r>
              <a:rPr lang="en-US" sz="3000" b="1" u="sng" dirty="0">
                <a:solidFill>
                  <a:srgbClr val="681E5B"/>
                </a:solidFill>
              </a:rPr>
              <a:t>Example #1</a:t>
            </a:r>
          </a:p>
          <a:p>
            <a:pPr marL="0" indent="0">
              <a:buFont typeface="Arial" charset="0"/>
              <a:buNone/>
            </a:pPr>
            <a:r>
              <a:rPr lang="en-US" sz="3000" dirty="0"/>
              <a:t>Tell me about a time when you needed to complete several things at the same time.  What did you do to get the work done? </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a:xfrm>
            <a:off x="533400" y="0"/>
            <a:ext cx="7620000" cy="1206500"/>
          </a:xfrm>
        </p:spPr>
        <p:txBody>
          <a:bodyPr/>
          <a:lstStyle/>
          <a:p>
            <a:r>
              <a:rPr lang="en-US" dirty="0"/>
              <a:t>STAR #1</a:t>
            </a:r>
          </a:p>
        </p:txBody>
      </p:sp>
      <p:sp>
        <p:nvSpPr>
          <p:cNvPr id="507907" name="Rectangle 3"/>
          <p:cNvSpPr>
            <a:spLocks noGrp="1" noChangeArrowheads="1"/>
          </p:cNvSpPr>
          <p:nvPr>
            <p:ph type="body" idx="1"/>
          </p:nvPr>
        </p:nvSpPr>
        <p:spPr>
          <a:xfrm>
            <a:off x="533400" y="1676400"/>
            <a:ext cx="7586663" cy="4570413"/>
          </a:xfrm>
          <a:noFill/>
        </p:spPr>
        <p:txBody>
          <a:bodyPr/>
          <a:lstStyle/>
          <a:p>
            <a:pPr marL="0" indent="0">
              <a:lnSpc>
                <a:spcPct val="90000"/>
              </a:lnSpc>
              <a:buFont typeface="Arial" charset="0"/>
              <a:buNone/>
            </a:pPr>
            <a:r>
              <a:rPr lang="en-US" sz="2700" dirty="0"/>
              <a:t>Every morning before the store opens, there’s </a:t>
            </a:r>
            <a:br>
              <a:rPr lang="en-US" sz="2700" dirty="0"/>
            </a:br>
            <a:r>
              <a:rPr lang="en-US" sz="2700" dirty="0"/>
              <a:t>a lot to do to get it ready—restocking, cleanup, taking markdowns, things like that.  Last week two people called off sick on the same day, so we had even more prep work than usual.  So I prioritized the work based on what would have the greatest impact on customers—restocking, cleanup, things like that.  Then we did the lower priority things during the day as we had time.  The store was fully stocked and looking good when we opened. </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a:xfrm>
            <a:off x="533400" y="0"/>
            <a:ext cx="7620000" cy="1206500"/>
          </a:xfrm>
        </p:spPr>
        <p:txBody>
          <a:bodyPr/>
          <a:lstStyle/>
          <a:p>
            <a:r>
              <a:rPr lang="en-US" dirty="0"/>
              <a:t>STAR #1—Situation/Task</a:t>
            </a:r>
          </a:p>
        </p:txBody>
      </p:sp>
      <p:sp>
        <p:nvSpPr>
          <p:cNvPr id="679939" name="Rectangle 3"/>
          <p:cNvSpPr>
            <a:spLocks noGrp="1" noChangeArrowheads="1"/>
          </p:cNvSpPr>
          <p:nvPr>
            <p:ph type="body" idx="1"/>
          </p:nvPr>
        </p:nvSpPr>
        <p:spPr>
          <a:xfrm>
            <a:off x="609600" y="1689100"/>
            <a:ext cx="7586663" cy="4572000"/>
          </a:xfrm>
          <a:noFill/>
        </p:spPr>
        <p:txBody>
          <a:bodyPr/>
          <a:lstStyle/>
          <a:p>
            <a:pPr marL="0" indent="0">
              <a:lnSpc>
                <a:spcPct val="90000"/>
              </a:lnSpc>
              <a:buFont typeface="Arial" charset="0"/>
              <a:buNone/>
            </a:pPr>
            <a:r>
              <a:rPr lang="en-US" sz="2700" u="sng" dirty="0">
                <a:solidFill>
                  <a:srgbClr val="681E5B"/>
                </a:solidFill>
              </a:rPr>
              <a:t>Every morning before the store opens, there’s </a:t>
            </a:r>
            <a:br>
              <a:rPr lang="en-US" sz="2700" u="sng" dirty="0">
                <a:solidFill>
                  <a:srgbClr val="681E5B"/>
                </a:solidFill>
              </a:rPr>
            </a:br>
            <a:r>
              <a:rPr lang="en-US" sz="2700" u="sng" dirty="0">
                <a:solidFill>
                  <a:srgbClr val="681E5B"/>
                </a:solidFill>
              </a:rPr>
              <a:t>a lot to do to get it ready—restocking, cleanup, taking markdowns, things like that.  Last week two people called off sick on the same day, so we had even more prep work than usual.</a:t>
            </a:r>
            <a:r>
              <a:rPr lang="en-US" sz="2700" dirty="0"/>
              <a:t>  So I prioritized the work based on what would have the greatest impact on customers—restocking, cleanup, things like that.  Then we did the lower priority things during the day as we had time.  The store was fully stocked and looking good when we opened. </a:t>
            </a:r>
          </a:p>
          <a:p>
            <a:pPr marL="0" indent="0">
              <a:lnSpc>
                <a:spcPct val="90000"/>
              </a:lnSpc>
              <a:buFont typeface="Arial" charset="0"/>
              <a:buNone/>
            </a:pPr>
            <a:endParaRPr lang="en-US" sz="2600"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p:cNvSpPr>
            <a:spLocks noGrp="1" noChangeArrowheads="1"/>
          </p:cNvSpPr>
          <p:nvPr>
            <p:ph type="title"/>
          </p:nvPr>
        </p:nvSpPr>
        <p:spPr>
          <a:xfrm>
            <a:off x="533400" y="0"/>
            <a:ext cx="7620000" cy="1206500"/>
          </a:xfrm>
        </p:spPr>
        <p:txBody>
          <a:bodyPr/>
          <a:lstStyle/>
          <a:p>
            <a:r>
              <a:rPr lang="en-US" dirty="0"/>
              <a:t>STAR #1—Action</a:t>
            </a:r>
          </a:p>
        </p:txBody>
      </p:sp>
      <p:sp>
        <p:nvSpPr>
          <p:cNvPr id="680965" name="Rectangle 5"/>
          <p:cNvSpPr>
            <a:spLocks noGrp="1" noChangeArrowheads="1"/>
          </p:cNvSpPr>
          <p:nvPr>
            <p:ph type="body" idx="1"/>
          </p:nvPr>
        </p:nvSpPr>
        <p:spPr>
          <a:xfrm>
            <a:off x="533400" y="1689100"/>
            <a:ext cx="7586663" cy="4572000"/>
          </a:xfrm>
          <a:noFill/>
          <a:ln/>
        </p:spPr>
        <p:txBody>
          <a:bodyPr/>
          <a:lstStyle/>
          <a:p>
            <a:pPr marL="0" indent="0">
              <a:lnSpc>
                <a:spcPct val="90000"/>
              </a:lnSpc>
              <a:buFont typeface="Arial" charset="0"/>
              <a:buNone/>
            </a:pPr>
            <a:r>
              <a:rPr lang="en-US" sz="2700" dirty="0"/>
              <a:t>Every morning before the store opens, there’s </a:t>
            </a:r>
            <a:br>
              <a:rPr lang="en-US" sz="2700" dirty="0"/>
            </a:br>
            <a:r>
              <a:rPr lang="en-US" sz="2700" dirty="0"/>
              <a:t>a lot to do to get it ready—restocking, cleanup, taking markdowns, things like that.  Last week two people called off sick on the same day, so we had even more prep work than usual.  </a:t>
            </a:r>
            <a:r>
              <a:rPr lang="en-US" sz="2700" u="sng" dirty="0">
                <a:solidFill>
                  <a:srgbClr val="681E5B"/>
                </a:solidFill>
              </a:rPr>
              <a:t>So I prioritized the work based on what would have the greatest impact on customers—restocking, cleanup, things like that.  Then we did the lower priority things during the day as we had time.</a:t>
            </a:r>
            <a:r>
              <a:rPr lang="en-US" sz="2700" dirty="0"/>
              <a:t>  The store was fully stocked and looking good when we opened. </a:t>
            </a:r>
          </a:p>
          <a:p>
            <a:pPr marL="0" indent="0">
              <a:lnSpc>
                <a:spcPct val="90000"/>
              </a:lnSpc>
              <a:buFont typeface="Arial" charset="0"/>
              <a:buNone/>
            </a:pPr>
            <a:endParaRPr lang="en-US" sz="2600"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Rectangle 2"/>
          <p:cNvSpPr>
            <a:spLocks noGrp="1" noChangeArrowheads="1"/>
          </p:cNvSpPr>
          <p:nvPr>
            <p:ph type="title"/>
          </p:nvPr>
        </p:nvSpPr>
        <p:spPr>
          <a:xfrm>
            <a:off x="533400" y="0"/>
            <a:ext cx="7620000" cy="1206500"/>
          </a:xfrm>
        </p:spPr>
        <p:txBody>
          <a:bodyPr/>
          <a:lstStyle/>
          <a:p>
            <a:r>
              <a:rPr lang="en-US" dirty="0"/>
              <a:t>STAR #1—Result</a:t>
            </a:r>
          </a:p>
        </p:txBody>
      </p:sp>
      <p:sp>
        <p:nvSpPr>
          <p:cNvPr id="681989" name="Rectangle 5"/>
          <p:cNvSpPr>
            <a:spLocks noGrp="1" noChangeArrowheads="1"/>
          </p:cNvSpPr>
          <p:nvPr>
            <p:ph type="body" idx="1"/>
          </p:nvPr>
        </p:nvSpPr>
        <p:spPr>
          <a:xfrm>
            <a:off x="533400" y="1689100"/>
            <a:ext cx="7586663" cy="4572000"/>
          </a:xfrm>
          <a:noFill/>
          <a:ln/>
        </p:spPr>
        <p:txBody>
          <a:bodyPr/>
          <a:lstStyle/>
          <a:p>
            <a:pPr marL="0" indent="0">
              <a:lnSpc>
                <a:spcPct val="90000"/>
              </a:lnSpc>
              <a:buFont typeface="Arial" charset="0"/>
              <a:buNone/>
            </a:pPr>
            <a:r>
              <a:rPr lang="en-US" sz="2700" dirty="0"/>
              <a:t>Every morning before the store opens, there’s </a:t>
            </a:r>
            <a:br>
              <a:rPr lang="en-US" sz="2700" dirty="0"/>
            </a:br>
            <a:r>
              <a:rPr lang="en-US" sz="2700" dirty="0"/>
              <a:t>a lot to do to get ready—re-stocking, clean-up, taking mark-downs, things like that.  Last week two people called off sick the same day, so we had even more prep work than usual.  So I prioritized the work based on what would have the greatest impact on customers—re-stocking, clean-up, things like that.  Then we did the lower priority things during the day as we had time.  </a:t>
            </a:r>
            <a:r>
              <a:rPr lang="en-US" sz="2700" u="sng" dirty="0">
                <a:solidFill>
                  <a:srgbClr val="681E5B"/>
                </a:solidFill>
              </a:rPr>
              <a:t>The store was fully stocked and looking good when we opened.</a:t>
            </a:r>
            <a:r>
              <a:rPr lang="en-US" sz="2700" dirty="0"/>
              <a:t> </a:t>
            </a:r>
          </a:p>
          <a:p>
            <a:pPr marL="0" indent="0">
              <a:lnSpc>
                <a:spcPct val="90000"/>
              </a:lnSpc>
              <a:buFont typeface="Arial" charset="0"/>
              <a:buNone/>
            </a:pPr>
            <a:endParaRPr lang="en-US" sz="2600"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2"/>
          <p:cNvSpPr>
            <a:spLocks noGrp="1" noChangeArrowheads="1"/>
          </p:cNvSpPr>
          <p:nvPr>
            <p:ph type="title"/>
          </p:nvPr>
        </p:nvSpPr>
        <p:spPr/>
        <p:txBody>
          <a:bodyPr/>
          <a:lstStyle/>
          <a:p>
            <a:r>
              <a:rPr lang="en-US" dirty="0"/>
              <a:t>Planned Behavioral Question</a:t>
            </a:r>
          </a:p>
        </p:txBody>
      </p:sp>
      <p:sp>
        <p:nvSpPr>
          <p:cNvPr id="646147" name="Rectangle 3"/>
          <p:cNvSpPr>
            <a:spLocks noGrp="1" noChangeArrowheads="1"/>
          </p:cNvSpPr>
          <p:nvPr>
            <p:ph type="body" idx="1"/>
          </p:nvPr>
        </p:nvSpPr>
        <p:spPr>
          <a:xfrm>
            <a:off x="1143000" y="1689100"/>
            <a:ext cx="6553200" cy="4572000"/>
          </a:xfrm>
        </p:spPr>
        <p:txBody>
          <a:bodyPr/>
          <a:lstStyle/>
          <a:p>
            <a:pPr marL="0" indent="0">
              <a:buFont typeface="Arial" charset="0"/>
              <a:buNone/>
            </a:pPr>
            <a:r>
              <a:rPr lang="en-US" sz="3000" dirty="0"/>
              <a:t>Target:  Planning and Organizing</a:t>
            </a:r>
            <a:endParaRPr lang="en-US" sz="3000" b="1" u="sng" dirty="0">
              <a:solidFill>
                <a:srgbClr val="FF0000"/>
              </a:solidFill>
            </a:endParaRPr>
          </a:p>
          <a:p>
            <a:pPr marL="0" indent="0">
              <a:buFont typeface="Arial" charset="0"/>
              <a:buNone/>
            </a:pPr>
            <a:r>
              <a:rPr lang="en-US" sz="3000" b="1" u="sng" dirty="0">
                <a:solidFill>
                  <a:srgbClr val="681E5B"/>
                </a:solidFill>
              </a:rPr>
              <a:t>Example #2</a:t>
            </a:r>
          </a:p>
          <a:p>
            <a:pPr marL="0" indent="0">
              <a:buFont typeface="Arial" charset="0"/>
              <a:buNone/>
            </a:pPr>
            <a:r>
              <a:rPr lang="en-US" sz="3000" dirty="0"/>
              <a:t>What have you done to make your team more efficient and organized? </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a:xfrm>
            <a:off x="457200" y="0"/>
            <a:ext cx="7620000" cy="1206500"/>
          </a:xfrm>
        </p:spPr>
        <p:txBody>
          <a:bodyPr/>
          <a:lstStyle/>
          <a:p>
            <a:r>
              <a:rPr lang="en-US" dirty="0"/>
              <a:t>STAR #2</a:t>
            </a:r>
          </a:p>
        </p:txBody>
      </p:sp>
      <p:sp>
        <p:nvSpPr>
          <p:cNvPr id="685059" name="Rectangle 3"/>
          <p:cNvSpPr>
            <a:spLocks noGrp="1" noChangeArrowheads="1"/>
          </p:cNvSpPr>
          <p:nvPr>
            <p:ph type="body" idx="1"/>
          </p:nvPr>
        </p:nvSpPr>
        <p:spPr>
          <a:xfrm>
            <a:off x="457200" y="1676400"/>
            <a:ext cx="7678738" cy="4341813"/>
          </a:xfrm>
          <a:noFill/>
        </p:spPr>
        <p:txBody>
          <a:bodyPr/>
          <a:lstStyle/>
          <a:p>
            <a:pPr marL="0" indent="0">
              <a:lnSpc>
                <a:spcPct val="90000"/>
              </a:lnSpc>
              <a:buFont typeface="Arial" charset="0"/>
              <a:buNone/>
            </a:pPr>
            <a:r>
              <a:rPr lang="en-US" sz="2800" dirty="0"/>
              <a:t>I cross-trained the team in all the responsibilities of running the store, including opening and closing and balancing the register.  The person I replaced had only trained the most experienced people in these things, so when one of them didn’t make it to work, we had more tasks than people trained to do them.  That made life miserable for me and the team.  That hasn’t happened since people have been cross-trained, and every team member has said that their jobs are more interesting now. </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2"/>
          <p:cNvSpPr>
            <a:spLocks noGrp="1" noChangeArrowheads="1"/>
          </p:cNvSpPr>
          <p:nvPr>
            <p:ph type="title"/>
          </p:nvPr>
        </p:nvSpPr>
        <p:spPr>
          <a:xfrm>
            <a:off x="457200" y="0"/>
            <a:ext cx="7620000" cy="1206500"/>
          </a:xfrm>
        </p:spPr>
        <p:txBody>
          <a:bodyPr/>
          <a:lstStyle/>
          <a:p>
            <a:r>
              <a:rPr lang="en-US" dirty="0"/>
              <a:t>STAR #2—Situation/Task</a:t>
            </a:r>
          </a:p>
        </p:txBody>
      </p:sp>
      <p:sp>
        <p:nvSpPr>
          <p:cNvPr id="683017" name="Rectangle 9"/>
          <p:cNvSpPr>
            <a:spLocks noGrp="1" noChangeArrowheads="1"/>
          </p:cNvSpPr>
          <p:nvPr>
            <p:ph type="body" idx="1"/>
          </p:nvPr>
        </p:nvSpPr>
        <p:spPr>
          <a:xfrm>
            <a:off x="474663" y="1689100"/>
            <a:ext cx="7678737" cy="4572000"/>
          </a:xfrm>
          <a:noFill/>
          <a:ln/>
        </p:spPr>
        <p:txBody>
          <a:bodyPr/>
          <a:lstStyle/>
          <a:p>
            <a:pPr marL="0" indent="0">
              <a:lnSpc>
                <a:spcPct val="90000"/>
              </a:lnSpc>
              <a:buFont typeface="Arial" charset="0"/>
              <a:buNone/>
            </a:pPr>
            <a:r>
              <a:rPr lang="en-US" sz="2800" dirty="0"/>
              <a:t>I cross-trained the team in all the responsibilities of running the store, including opening and closing and balancing the register.  </a:t>
            </a:r>
            <a:r>
              <a:rPr lang="en-US" sz="2800" u="sng" dirty="0">
                <a:solidFill>
                  <a:srgbClr val="681E5B"/>
                </a:solidFill>
              </a:rPr>
              <a:t>The person I replaced had only trained the most experienced people in these things, so when one of them didn’t make it to work, we had more tasks than people trained to do them.</a:t>
            </a:r>
            <a:r>
              <a:rPr lang="en-US" sz="2800" dirty="0"/>
              <a:t>  </a:t>
            </a:r>
            <a:r>
              <a:rPr lang="en-US" sz="2800" u="sng" dirty="0">
                <a:solidFill>
                  <a:srgbClr val="681E5B"/>
                </a:solidFill>
              </a:rPr>
              <a:t>That made life miserable for me and the team.</a:t>
            </a:r>
            <a:r>
              <a:rPr lang="en-US" sz="2800" dirty="0"/>
              <a:t>  That hasn’t happened since people have been cross-trained, and every team member has said that their jobs are more interesting now. </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720718872"/>
              </p:ext>
            </p:extLst>
          </p:nvPr>
        </p:nvGraphicFramePr>
        <p:xfrm>
          <a:off x="838200" y="1447800"/>
          <a:ext cx="7667625" cy="4655880"/>
        </p:xfrm>
        <a:graphic>
          <a:graphicData uri="http://schemas.openxmlformats.org/drawingml/2006/table">
            <a:tbl>
              <a:tblPr firstRow="1" bandRow="1">
                <a:tableStyleId>{5C22544A-7EE6-4342-B048-85BDC9FD1C3A}</a:tableStyleId>
              </a:tblPr>
              <a:tblGrid>
                <a:gridCol w="3857625">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622312">
                <a:tc>
                  <a:txBody>
                    <a:bodyPr/>
                    <a:lstStyle/>
                    <a:p>
                      <a:r>
                        <a:rPr lang="en-US" sz="2400" dirty="0"/>
                        <a:t>Best Practice</a:t>
                      </a:r>
                    </a:p>
                  </a:txBody>
                  <a:tcPr marT="45726" marB="45726"/>
                </a:tc>
                <a:tc>
                  <a:txBody>
                    <a:bodyPr/>
                    <a:lstStyle/>
                    <a:p>
                      <a:r>
                        <a:rPr lang="en-US" sz="2400" dirty="0"/>
                        <a:t>Reality</a:t>
                      </a:r>
                    </a:p>
                  </a:txBody>
                  <a:tcPr marT="45726" marB="45726"/>
                </a:tc>
                <a:extLst>
                  <a:ext uri="{0D108BD9-81ED-4DB2-BD59-A6C34878D82A}">
                    <a16:rowId xmlns:a16="http://schemas.microsoft.com/office/drawing/2014/main" val="10000"/>
                  </a:ext>
                </a:extLst>
              </a:tr>
              <a:tr h="370840">
                <a:tc>
                  <a:txBody>
                    <a:bodyPr/>
                    <a:lstStyle/>
                    <a:p>
                      <a:r>
                        <a:rPr lang="en-US" sz="1600" dirty="0"/>
                        <a:t>Make</a:t>
                      </a:r>
                      <a:r>
                        <a:rPr lang="en-US" sz="1600" baseline="0" dirty="0"/>
                        <a:t> hiring decisions based on job-relevant criteria identified by studying the targeted job(s).</a:t>
                      </a:r>
                      <a:endParaRPr lang="en-US" sz="1600" dirty="0"/>
                    </a:p>
                  </a:txBody>
                  <a:tcPr marT="45726" marB="45726"/>
                </a:tc>
                <a:tc>
                  <a:txBody>
                    <a:bodyPr/>
                    <a:lstStyle/>
                    <a:p>
                      <a:pPr marL="0" indent="0">
                        <a:buFont typeface="Arial" pitchFamily="34" charset="0"/>
                        <a:buNone/>
                      </a:pPr>
                      <a:r>
                        <a:rPr lang="en-US" sz="1600" b="1" baseline="0" dirty="0">
                          <a:solidFill>
                            <a:srgbClr val="FF0000"/>
                          </a:solidFill>
                        </a:rPr>
                        <a:t>56%</a:t>
                      </a:r>
                      <a:r>
                        <a:rPr lang="en-US" sz="1600" baseline="0" dirty="0">
                          <a:solidFill>
                            <a:srgbClr val="FF0000"/>
                          </a:solidFill>
                        </a:rPr>
                        <a:t> </a:t>
                      </a:r>
                      <a:r>
                        <a:rPr lang="en-US" sz="1600" baseline="0" dirty="0"/>
                        <a:t>make hiring decisions based on their </a:t>
                      </a:r>
                      <a:r>
                        <a:rPr lang="en-US" sz="1600" b="1" baseline="0" dirty="0">
                          <a:solidFill>
                            <a:srgbClr val="FF0000"/>
                          </a:solidFill>
                        </a:rPr>
                        <a:t>instincts</a:t>
                      </a:r>
                      <a:r>
                        <a:rPr lang="en-US" sz="1600" baseline="0" dirty="0"/>
                        <a:t>.</a:t>
                      </a:r>
                    </a:p>
                  </a:txBody>
                  <a:tcPr marT="45726" marB="45726"/>
                </a:tc>
                <a:extLst>
                  <a:ext uri="{0D108BD9-81ED-4DB2-BD59-A6C34878D82A}">
                    <a16:rowId xmlns:a16="http://schemas.microsoft.com/office/drawing/2014/main" val="10001"/>
                  </a:ext>
                </a:extLst>
              </a:tr>
              <a:tr h="370840">
                <a:tc>
                  <a:txBody>
                    <a:bodyPr/>
                    <a:lstStyle/>
                    <a:p>
                      <a:r>
                        <a:rPr lang="en-US" sz="1600" dirty="0"/>
                        <a:t>Train the interviewers to use a structured,</a:t>
                      </a:r>
                      <a:r>
                        <a:rPr lang="en-US" sz="1600" baseline="0" dirty="0"/>
                        <a:t> behavior-based </a:t>
                      </a:r>
                      <a:r>
                        <a:rPr lang="en-US" sz="1600" dirty="0"/>
                        <a:t>process</a:t>
                      </a:r>
                      <a:r>
                        <a:rPr lang="en-US" sz="1600" baseline="0" dirty="0"/>
                        <a:t> &amp; provide skill practice with feedback on how to do this.</a:t>
                      </a:r>
                      <a:endParaRPr lang="en-US" sz="1600" dirty="0"/>
                    </a:p>
                  </a:txBody>
                  <a:tcPr marT="45726" marB="45726"/>
                </a:tc>
                <a:tc>
                  <a:txBody>
                    <a:bodyPr/>
                    <a:lstStyle/>
                    <a:p>
                      <a:r>
                        <a:rPr lang="en-US" sz="1600" dirty="0"/>
                        <a:t>Only </a:t>
                      </a:r>
                      <a:r>
                        <a:rPr lang="en-US" sz="1600" b="1" dirty="0">
                          <a:solidFill>
                            <a:srgbClr val="FF0000"/>
                          </a:solidFill>
                        </a:rPr>
                        <a:t>27%</a:t>
                      </a:r>
                      <a:r>
                        <a:rPr lang="en-US" sz="1600" dirty="0"/>
                        <a:t> received</a:t>
                      </a:r>
                      <a:r>
                        <a:rPr lang="en-US" sz="1600" baseline="0" dirty="0"/>
                        <a:t> such training.</a:t>
                      </a:r>
                      <a:endParaRPr lang="en-US" sz="1600" dirty="0"/>
                    </a:p>
                  </a:txBody>
                  <a:tcPr marT="45726" marB="45726"/>
                </a:tc>
                <a:extLst>
                  <a:ext uri="{0D108BD9-81ED-4DB2-BD59-A6C34878D82A}">
                    <a16:rowId xmlns:a16="http://schemas.microsoft.com/office/drawing/2014/main" val="10002"/>
                  </a:ext>
                </a:extLst>
              </a:tr>
              <a:tr h="370840">
                <a:tc>
                  <a:txBody>
                    <a:bodyPr/>
                    <a:lstStyle/>
                    <a:p>
                      <a:r>
                        <a:rPr lang="en-US" sz="1600" dirty="0"/>
                        <a:t>Spend enough time with each candidate to make a good decision</a:t>
                      </a:r>
                      <a:r>
                        <a:rPr lang="en-US" sz="1600" baseline="0" dirty="0"/>
                        <a:t>.</a:t>
                      </a:r>
                      <a:endParaRPr lang="en-US" sz="1600" dirty="0"/>
                    </a:p>
                  </a:txBody>
                  <a:tcPr marT="45726" marB="45726"/>
                </a:tc>
                <a:tc>
                  <a:txBody>
                    <a:bodyPr/>
                    <a:lstStyle/>
                    <a:p>
                      <a:pPr marL="0" indent="0">
                        <a:buFont typeface="Arial" pitchFamily="34" charset="0"/>
                        <a:buNone/>
                      </a:pPr>
                      <a:r>
                        <a:rPr lang="en-US" sz="1600" b="1" dirty="0">
                          <a:solidFill>
                            <a:srgbClr val="FF0000"/>
                          </a:solidFill>
                        </a:rPr>
                        <a:t>47%</a:t>
                      </a:r>
                      <a:r>
                        <a:rPr lang="en-US" sz="1600" dirty="0">
                          <a:solidFill>
                            <a:srgbClr val="FF0000"/>
                          </a:solidFill>
                        </a:rPr>
                        <a:t> </a:t>
                      </a:r>
                      <a:r>
                        <a:rPr lang="en-US" sz="1600" baseline="0" dirty="0"/>
                        <a:t>spend </a:t>
                      </a:r>
                      <a:r>
                        <a:rPr lang="en-US" sz="1600" b="1" baseline="0" dirty="0">
                          <a:solidFill>
                            <a:srgbClr val="FF0000"/>
                          </a:solidFill>
                        </a:rPr>
                        <a:t>&lt; 30 </a:t>
                      </a:r>
                      <a:r>
                        <a:rPr lang="en-US" sz="1600" baseline="0" dirty="0"/>
                        <a:t>minutes per candidate.</a:t>
                      </a:r>
                    </a:p>
                  </a:txBody>
                  <a:tcPr marT="45726" marB="45726"/>
                </a:tc>
                <a:extLst>
                  <a:ext uri="{0D108BD9-81ED-4DB2-BD59-A6C34878D82A}">
                    <a16:rowId xmlns:a16="http://schemas.microsoft.com/office/drawing/2014/main" val="10003"/>
                  </a:ext>
                </a:extLst>
              </a:tr>
              <a:tr h="370840">
                <a:tc>
                  <a:txBody>
                    <a:bodyPr/>
                    <a:lstStyle/>
                    <a:p>
                      <a:r>
                        <a:rPr lang="en-US" sz="1600" dirty="0"/>
                        <a:t>Thorough</a:t>
                      </a:r>
                      <a:r>
                        <a:rPr lang="en-US" sz="1600" baseline="0" dirty="0"/>
                        <a:t>ly review each candidate’s competencies, personal characteristics, knowledge and experience.</a:t>
                      </a:r>
                      <a:endParaRPr lang="en-US" sz="1600" dirty="0"/>
                    </a:p>
                  </a:txBody>
                  <a:tcPr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baseline="0" dirty="0">
                          <a:solidFill>
                            <a:srgbClr val="FF0000"/>
                          </a:solidFill>
                        </a:rPr>
                        <a:t>64%</a:t>
                      </a:r>
                      <a:r>
                        <a:rPr lang="en-US" sz="1600" baseline="0" dirty="0"/>
                        <a:t> worry they are </a:t>
                      </a:r>
                      <a:r>
                        <a:rPr lang="en-US" sz="1600" b="1" baseline="0" dirty="0">
                          <a:solidFill>
                            <a:srgbClr val="FF0000"/>
                          </a:solidFill>
                        </a:rPr>
                        <a:t>missing data </a:t>
                      </a:r>
                      <a:r>
                        <a:rPr lang="en-US" sz="1600" baseline="0" dirty="0"/>
                        <a:t>on weaknesses that will show up later after hire.</a:t>
                      </a:r>
                      <a:endParaRPr lang="en-US" sz="1600" dirty="0"/>
                    </a:p>
                  </a:txBody>
                  <a:tcPr marT="45726" marB="45726"/>
                </a:tc>
                <a:extLst>
                  <a:ext uri="{0D108BD9-81ED-4DB2-BD59-A6C34878D82A}">
                    <a16:rowId xmlns:a16="http://schemas.microsoft.com/office/drawing/2014/main" val="10004"/>
                  </a:ext>
                </a:extLst>
              </a:tr>
              <a:tr h="370840">
                <a:tc>
                  <a:txBody>
                    <a:bodyPr/>
                    <a:lstStyle/>
                    <a:p>
                      <a:r>
                        <a:rPr lang="en-US" sz="1600" dirty="0"/>
                        <a:t>Discuss</a:t>
                      </a:r>
                      <a:r>
                        <a:rPr lang="en-US" sz="1600" baseline="0" dirty="0"/>
                        <a:t> data with other interviewers.</a:t>
                      </a:r>
                      <a:endParaRPr lang="en-US" sz="1600" dirty="0"/>
                    </a:p>
                  </a:txBody>
                  <a:tcPr marT="45726" marB="45726"/>
                </a:tc>
                <a:tc>
                  <a:txBody>
                    <a:bodyPr/>
                    <a:lstStyle/>
                    <a:p>
                      <a:r>
                        <a:rPr lang="en-US" sz="1600" dirty="0"/>
                        <a:t>Only done</a:t>
                      </a:r>
                      <a:r>
                        <a:rPr lang="en-US" sz="1600" baseline="0" dirty="0"/>
                        <a:t> </a:t>
                      </a:r>
                      <a:r>
                        <a:rPr lang="en-US" sz="1600" b="1" baseline="0" dirty="0">
                          <a:solidFill>
                            <a:srgbClr val="FF0000"/>
                          </a:solidFill>
                        </a:rPr>
                        <a:t>40% </a:t>
                      </a:r>
                      <a:r>
                        <a:rPr lang="en-US" sz="1600" baseline="0" dirty="0"/>
                        <a:t>of the time.</a:t>
                      </a:r>
                      <a:endParaRPr lang="en-US" sz="1600" dirty="0"/>
                    </a:p>
                  </a:txBody>
                  <a:tcPr marT="45726" marB="45726"/>
                </a:tc>
                <a:extLst>
                  <a:ext uri="{0D108BD9-81ED-4DB2-BD59-A6C34878D82A}">
                    <a16:rowId xmlns:a16="http://schemas.microsoft.com/office/drawing/2014/main" val="10005"/>
                  </a:ext>
                </a:extLst>
              </a:tr>
              <a:tr h="370840">
                <a:tc>
                  <a:txBody>
                    <a:bodyPr/>
                    <a:lstStyle/>
                    <a:p>
                      <a:r>
                        <a:rPr lang="en-US" sz="1600" dirty="0"/>
                        <a:t>Among</a:t>
                      </a:r>
                      <a:r>
                        <a:rPr lang="en-US" sz="1600" baseline="0" dirty="0"/>
                        <a:t> interviewers never trained</a:t>
                      </a:r>
                      <a:endParaRPr lang="en-US" sz="1600" dirty="0"/>
                    </a:p>
                  </a:txBody>
                  <a:tcPr marT="45726" marB="45726"/>
                </a:tc>
                <a:tc>
                  <a:txBody>
                    <a:bodyPr/>
                    <a:lstStyle/>
                    <a:p>
                      <a:pPr marL="0" indent="0">
                        <a:buFont typeface="Arial" pitchFamily="34" charset="0"/>
                        <a:buNone/>
                      </a:pPr>
                      <a:r>
                        <a:rPr lang="en-US" sz="1600" baseline="0" dirty="0"/>
                        <a:t>Only </a:t>
                      </a:r>
                      <a:r>
                        <a:rPr lang="en-US" sz="1600" b="1" baseline="0" dirty="0">
                          <a:solidFill>
                            <a:srgbClr val="FF0000"/>
                          </a:solidFill>
                        </a:rPr>
                        <a:t>7%</a:t>
                      </a:r>
                      <a:r>
                        <a:rPr lang="en-US" sz="1600" b="1" baseline="0" dirty="0">
                          <a:solidFill>
                            <a:schemeClr val="tx1"/>
                          </a:solidFill>
                        </a:rPr>
                        <a:t> </a:t>
                      </a:r>
                      <a:r>
                        <a:rPr lang="en-US" sz="1600" baseline="0" dirty="0">
                          <a:solidFill>
                            <a:schemeClr val="tx1"/>
                          </a:solidFill>
                        </a:rPr>
                        <a:t>lack confidence in their ability.</a:t>
                      </a:r>
                      <a:endParaRPr lang="en-US" sz="1600" baseline="0" dirty="0"/>
                    </a:p>
                  </a:txBody>
                  <a:tcPr marT="45726" marB="45726"/>
                </a:tc>
                <a:extLst>
                  <a:ext uri="{0D108BD9-81ED-4DB2-BD59-A6C34878D82A}">
                    <a16:rowId xmlns:a16="http://schemas.microsoft.com/office/drawing/2014/main" val="10006"/>
                  </a:ext>
                </a:extLst>
              </a:tr>
            </a:tbl>
          </a:graphicData>
        </a:graphic>
      </p:graphicFrame>
      <p:sp>
        <p:nvSpPr>
          <p:cNvPr id="5" name="TextBox 4"/>
          <p:cNvSpPr txBox="1"/>
          <p:nvPr/>
        </p:nvSpPr>
        <p:spPr>
          <a:xfrm>
            <a:off x="152400" y="614065"/>
            <a:ext cx="8001000" cy="553998"/>
          </a:xfrm>
          <a:prstGeom prst="rect">
            <a:avLst/>
          </a:prstGeom>
          <a:noFill/>
        </p:spPr>
        <p:txBody>
          <a:bodyPr wrap="square" rtlCol="0">
            <a:spAutoFit/>
          </a:bodyPr>
          <a:lstStyle/>
          <a:p>
            <a:pPr eaLnBrk="0" hangingPunct="0">
              <a:lnSpc>
                <a:spcPct val="75000"/>
              </a:lnSpc>
              <a:spcBef>
                <a:spcPct val="0"/>
              </a:spcBef>
            </a:pPr>
            <a:r>
              <a:rPr lang="en-US" sz="4000" dirty="0">
                <a:solidFill>
                  <a:schemeClr val="bg1"/>
                </a:solidFill>
                <a:latin typeface="Times" pitchFamily="18" charset="0"/>
              </a:rPr>
              <a:t>Good Interviewing Is Challenging</a:t>
            </a:r>
          </a:p>
        </p:txBody>
      </p:sp>
    </p:spTree>
    <p:extLst>
      <p:ext uri="{BB962C8B-B14F-4D97-AF65-F5344CB8AC3E}">
        <p14:creationId xmlns:p14="http://schemas.microsoft.com/office/powerpoint/2010/main" val="233950723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2"/>
          <p:cNvSpPr>
            <a:spLocks noGrp="1" noChangeArrowheads="1"/>
          </p:cNvSpPr>
          <p:nvPr>
            <p:ph type="title"/>
          </p:nvPr>
        </p:nvSpPr>
        <p:spPr>
          <a:xfrm>
            <a:off x="457200" y="0"/>
            <a:ext cx="7620000" cy="1206500"/>
          </a:xfrm>
        </p:spPr>
        <p:txBody>
          <a:bodyPr/>
          <a:lstStyle/>
          <a:p>
            <a:r>
              <a:rPr lang="en-US" dirty="0"/>
              <a:t>STAR #2—Action</a:t>
            </a:r>
          </a:p>
        </p:txBody>
      </p:sp>
      <p:sp>
        <p:nvSpPr>
          <p:cNvPr id="684041" name="Rectangle 9"/>
          <p:cNvSpPr>
            <a:spLocks noGrp="1" noChangeArrowheads="1"/>
          </p:cNvSpPr>
          <p:nvPr>
            <p:ph type="body" idx="1"/>
          </p:nvPr>
        </p:nvSpPr>
        <p:spPr>
          <a:xfrm>
            <a:off x="533400" y="1689100"/>
            <a:ext cx="7678738" cy="4572000"/>
          </a:xfrm>
          <a:noFill/>
          <a:ln/>
        </p:spPr>
        <p:txBody>
          <a:bodyPr/>
          <a:lstStyle/>
          <a:p>
            <a:pPr marL="0" indent="0">
              <a:lnSpc>
                <a:spcPct val="90000"/>
              </a:lnSpc>
              <a:buFont typeface="Arial" charset="0"/>
              <a:buNone/>
            </a:pPr>
            <a:r>
              <a:rPr lang="en-US" sz="2800" u="sng" dirty="0">
                <a:solidFill>
                  <a:srgbClr val="681E5B"/>
                </a:solidFill>
              </a:rPr>
              <a:t>I cross-trained the team in all the responsibilities of running the store, including opening and closing and balancing the register.</a:t>
            </a:r>
            <a:r>
              <a:rPr lang="en-US" sz="2800" dirty="0"/>
              <a:t>  The person I replaced had only trained the most experienced people in these things, so when one of them didn’t make it to work, we had more tasks than people trained to do them.  That made life miserable for me and the team.  That hasn’t happened since people have been cross-trained, and every team member has said that their jobs are more interesting now. </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a:xfrm>
            <a:off x="457200" y="0"/>
            <a:ext cx="7620000" cy="1206500"/>
          </a:xfrm>
        </p:spPr>
        <p:txBody>
          <a:bodyPr/>
          <a:lstStyle/>
          <a:p>
            <a:r>
              <a:rPr lang="en-US" dirty="0"/>
              <a:t>STAR #2—Result</a:t>
            </a:r>
          </a:p>
        </p:txBody>
      </p:sp>
      <p:sp>
        <p:nvSpPr>
          <p:cNvPr id="508938" name="Rectangle 10"/>
          <p:cNvSpPr>
            <a:spLocks noGrp="1" noChangeArrowheads="1"/>
          </p:cNvSpPr>
          <p:nvPr>
            <p:ph type="body" idx="1"/>
          </p:nvPr>
        </p:nvSpPr>
        <p:spPr>
          <a:xfrm>
            <a:off x="533400" y="1689100"/>
            <a:ext cx="7678738" cy="4572000"/>
          </a:xfrm>
          <a:noFill/>
          <a:ln/>
        </p:spPr>
        <p:txBody>
          <a:bodyPr/>
          <a:lstStyle/>
          <a:p>
            <a:pPr marL="0" indent="0">
              <a:lnSpc>
                <a:spcPct val="90000"/>
              </a:lnSpc>
              <a:buFont typeface="Arial" charset="0"/>
              <a:buNone/>
            </a:pPr>
            <a:r>
              <a:rPr lang="en-US" sz="2800" dirty="0"/>
              <a:t>I cross-trained the team in all the responsibilities of running the store, including opening and closing and balancing the register.  The person I replaced had only trained the most experienced people in these things, so when one of them didn’t make it to work, we had more tasks than people trained to do them.  That made life miserable for me and the team.  </a:t>
            </a:r>
            <a:r>
              <a:rPr lang="en-US" sz="2800" u="sng" dirty="0">
                <a:solidFill>
                  <a:srgbClr val="681E5B"/>
                </a:solidFill>
              </a:rPr>
              <a:t>That hasn’t happened since people have been cross-trained, and every team member has said that their jobs are more interesting now.</a:t>
            </a:r>
            <a:r>
              <a:rPr lang="en-US" sz="2800" dirty="0"/>
              <a:t> </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title"/>
          </p:nvPr>
        </p:nvSpPr>
        <p:spPr/>
        <p:txBody>
          <a:bodyPr/>
          <a:lstStyle/>
          <a:p>
            <a:r>
              <a:rPr lang="en-US" dirty="0"/>
              <a:t>False STARs—Part 1</a:t>
            </a:r>
          </a:p>
        </p:txBody>
      </p:sp>
      <p:sp>
        <p:nvSpPr>
          <p:cNvPr id="509955" name="Rectangle 3"/>
          <p:cNvSpPr>
            <a:spLocks noGrp="1" noChangeArrowheads="1"/>
          </p:cNvSpPr>
          <p:nvPr>
            <p:ph type="body" idx="1"/>
          </p:nvPr>
        </p:nvSpPr>
        <p:spPr>
          <a:xfrm>
            <a:off x="962025" y="1689100"/>
            <a:ext cx="7267575" cy="4572000"/>
          </a:xfrm>
        </p:spPr>
        <p:txBody>
          <a:bodyPr/>
          <a:lstStyle/>
          <a:p>
            <a:r>
              <a:rPr lang="en-US" sz="3000" dirty="0"/>
              <a:t>I usually had no problems with the doctors.  Some of the staff did, but I generally got along well with them.</a:t>
            </a:r>
          </a:p>
          <a:p>
            <a:r>
              <a:rPr lang="en-US" sz="3000" dirty="0"/>
              <a:t>We really struggled when it came time to implement the new system.  But, after a few days, we had all the problems worked out and everything was running smoothly.</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Rectangle 2"/>
          <p:cNvSpPr>
            <a:spLocks noGrp="1" noChangeArrowheads="1"/>
          </p:cNvSpPr>
          <p:nvPr>
            <p:ph type="title"/>
          </p:nvPr>
        </p:nvSpPr>
        <p:spPr/>
        <p:txBody>
          <a:bodyPr/>
          <a:lstStyle/>
          <a:p>
            <a:r>
              <a:rPr lang="en-US" dirty="0"/>
              <a:t>False STARs—Part 1—Vague</a:t>
            </a:r>
          </a:p>
        </p:txBody>
      </p:sp>
      <p:sp>
        <p:nvSpPr>
          <p:cNvPr id="688131" name="Rectangle 3"/>
          <p:cNvSpPr>
            <a:spLocks noGrp="1" noChangeArrowheads="1"/>
          </p:cNvSpPr>
          <p:nvPr>
            <p:ph type="body" idx="1"/>
          </p:nvPr>
        </p:nvSpPr>
        <p:spPr>
          <a:xfrm>
            <a:off x="962025" y="1689100"/>
            <a:ext cx="7191375" cy="4572000"/>
          </a:xfrm>
        </p:spPr>
        <p:txBody>
          <a:bodyPr/>
          <a:lstStyle/>
          <a:p>
            <a:r>
              <a:rPr lang="en-US" sz="3000" dirty="0"/>
              <a:t>I </a:t>
            </a:r>
            <a:r>
              <a:rPr lang="en-US" sz="3000" b="1" i="1" dirty="0">
                <a:solidFill>
                  <a:srgbClr val="681E5B"/>
                </a:solidFill>
              </a:rPr>
              <a:t>usually</a:t>
            </a:r>
            <a:r>
              <a:rPr lang="en-US" sz="3000" dirty="0"/>
              <a:t> had no problems with the doctors.  Some of the staff did, but I </a:t>
            </a:r>
            <a:r>
              <a:rPr lang="en-US" sz="3000" b="1" i="1" dirty="0">
                <a:solidFill>
                  <a:srgbClr val="681E5B"/>
                </a:solidFill>
              </a:rPr>
              <a:t>generally</a:t>
            </a:r>
            <a:r>
              <a:rPr lang="en-US" sz="3000" dirty="0"/>
              <a:t> got along well with them.</a:t>
            </a:r>
          </a:p>
          <a:p>
            <a:r>
              <a:rPr lang="en-US" sz="3000" b="1" i="1" dirty="0">
                <a:solidFill>
                  <a:srgbClr val="681E5B"/>
                </a:solidFill>
              </a:rPr>
              <a:t>We</a:t>
            </a:r>
            <a:r>
              <a:rPr lang="en-US" sz="3000" dirty="0"/>
              <a:t> really struggled when it came time to implement the new system.  But, after a few days, </a:t>
            </a:r>
            <a:r>
              <a:rPr lang="en-US" sz="3000" b="1" i="1" dirty="0">
                <a:solidFill>
                  <a:srgbClr val="681E5B"/>
                </a:solidFill>
              </a:rPr>
              <a:t>we</a:t>
            </a:r>
            <a:r>
              <a:rPr lang="en-US" sz="3000" dirty="0"/>
              <a:t> had all the problems worked out and everything was running smoothly.</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p:txBody>
          <a:bodyPr/>
          <a:lstStyle/>
          <a:p>
            <a:r>
              <a:rPr lang="en-US" dirty="0"/>
              <a:t>False STARs—Part 2</a:t>
            </a:r>
          </a:p>
        </p:txBody>
      </p:sp>
      <p:sp>
        <p:nvSpPr>
          <p:cNvPr id="510979" name="Rectangle 3"/>
          <p:cNvSpPr>
            <a:spLocks noGrp="1" noChangeArrowheads="1"/>
          </p:cNvSpPr>
          <p:nvPr>
            <p:ph type="body" idx="1"/>
          </p:nvPr>
        </p:nvSpPr>
        <p:spPr>
          <a:xfrm>
            <a:off x="762000" y="1689100"/>
            <a:ext cx="7543800" cy="4572000"/>
          </a:xfrm>
        </p:spPr>
        <p:txBody>
          <a:bodyPr/>
          <a:lstStyle/>
          <a:p>
            <a:r>
              <a:rPr lang="en-US" sz="3000" dirty="0"/>
              <a:t>I believe that people have an obligation to suggest new approaches, even if their ideas are controversial.</a:t>
            </a:r>
          </a:p>
          <a:p>
            <a:r>
              <a:rPr lang="en-US" sz="3000" dirty="0"/>
              <a:t>I think if you asked anybody they would tell you that my goals are very difficult and that meeting them is one of my greatest sources of satisfaction in my job.</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2"/>
          <p:cNvSpPr>
            <a:spLocks noGrp="1" noChangeArrowheads="1"/>
          </p:cNvSpPr>
          <p:nvPr>
            <p:ph type="title"/>
          </p:nvPr>
        </p:nvSpPr>
        <p:spPr/>
        <p:txBody>
          <a:bodyPr/>
          <a:lstStyle/>
          <a:p>
            <a:r>
              <a:rPr lang="en-US" dirty="0"/>
              <a:t>False STARs—Part 2—Opinions</a:t>
            </a:r>
          </a:p>
        </p:txBody>
      </p:sp>
      <p:sp>
        <p:nvSpPr>
          <p:cNvPr id="689155" name="Rectangle 3"/>
          <p:cNvSpPr>
            <a:spLocks noGrp="1" noChangeArrowheads="1"/>
          </p:cNvSpPr>
          <p:nvPr>
            <p:ph type="body" idx="1"/>
          </p:nvPr>
        </p:nvSpPr>
        <p:spPr>
          <a:xfrm>
            <a:off x="762000" y="1689100"/>
            <a:ext cx="7543800" cy="4572000"/>
          </a:xfrm>
        </p:spPr>
        <p:txBody>
          <a:bodyPr/>
          <a:lstStyle/>
          <a:p>
            <a:r>
              <a:rPr lang="en-US" sz="3000" dirty="0"/>
              <a:t>I </a:t>
            </a:r>
            <a:r>
              <a:rPr lang="en-US" sz="3000" b="1" i="1" dirty="0">
                <a:solidFill>
                  <a:srgbClr val="681E5B"/>
                </a:solidFill>
              </a:rPr>
              <a:t>believe</a:t>
            </a:r>
            <a:r>
              <a:rPr lang="en-US" sz="3000" dirty="0"/>
              <a:t> that people have an obligation to suggest new approaches, even if their ideas are controversial.</a:t>
            </a:r>
          </a:p>
          <a:p>
            <a:r>
              <a:rPr lang="en-US" sz="3000" dirty="0"/>
              <a:t>I </a:t>
            </a:r>
            <a:r>
              <a:rPr lang="en-US" sz="3000" b="1" i="1" dirty="0">
                <a:solidFill>
                  <a:srgbClr val="681E5B"/>
                </a:solidFill>
              </a:rPr>
              <a:t>think</a:t>
            </a:r>
            <a:r>
              <a:rPr lang="en-US" sz="3000" dirty="0"/>
              <a:t> if you asked anybody they would tell you that my goals are very difficult and that meeting them is one of my greatest sources of satisfaction in my job.</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p:txBody>
          <a:bodyPr/>
          <a:lstStyle/>
          <a:p>
            <a:r>
              <a:rPr lang="en-US" dirty="0"/>
              <a:t>False STARs—Part 3</a:t>
            </a:r>
          </a:p>
        </p:txBody>
      </p:sp>
      <p:sp>
        <p:nvSpPr>
          <p:cNvPr id="512003" name="Rectangle 3"/>
          <p:cNvSpPr>
            <a:spLocks noGrp="1" noChangeArrowheads="1"/>
          </p:cNvSpPr>
          <p:nvPr>
            <p:ph type="body" idx="1"/>
          </p:nvPr>
        </p:nvSpPr>
        <p:spPr>
          <a:xfrm>
            <a:off x="962025" y="1689100"/>
            <a:ext cx="7343775" cy="4572000"/>
          </a:xfrm>
        </p:spPr>
        <p:txBody>
          <a:bodyPr/>
          <a:lstStyle/>
          <a:p>
            <a:r>
              <a:rPr lang="en-US" sz="3000" dirty="0"/>
              <a:t>If it had been my decision, I wouldn’t have started the work until I had the design specifications.</a:t>
            </a:r>
          </a:p>
          <a:p>
            <a:r>
              <a:rPr lang="en-US" sz="3000" dirty="0"/>
              <a:t>The next time I get that kind of resistance, I’ll know how to handle it.</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Rectangle 2"/>
          <p:cNvSpPr>
            <a:spLocks noGrp="1" noChangeArrowheads="1"/>
          </p:cNvSpPr>
          <p:nvPr>
            <p:ph type="title"/>
          </p:nvPr>
        </p:nvSpPr>
        <p:spPr/>
        <p:txBody>
          <a:bodyPr/>
          <a:lstStyle/>
          <a:p>
            <a:r>
              <a:rPr lang="en-US" sz="4000" dirty="0"/>
              <a:t>False STARs—Part 3—Theoretical</a:t>
            </a:r>
          </a:p>
        </p:txBody>
      </p:sp>
      <p:sp>
        <p:nvSpPr>
          <p:cNvPr id="690179" name="Rectangle 3"/>
          <p:cNvSpPr>
            <a:spLocks noGrp="1" noChangeArrowheads="1"/>
          </p:cNvSpPr>
          <p:nvPr>
            <p:ph type="body" idx="1"/>
          </p:nvPr>
        </p:nvSpPr>
        <p:spPr/>
        <p:txBody>
          <a:bodyPr/>
          <a:lstStyle/>
          <a:p>
            <a:r>
              <a:rPr lang="en-US" sz="3000" dirty="0"/>
              <a:t>If it had been my decision, I </a:t>
            </a:r>
            <a:r>
              <a:rPr lang="en-US" sz="3000" b="1" i="1" dirty="0">
                <a:solidFill>
                  <a:srgbClr val="681E5B"/>
                </a:solidFill>
              </a:rPr>
              <a:t>wouldn’t have</a:t>
            </a:r>
            <a:r>
              <a:rPr lang="en-US" sz="3000" dirty="0"/>
              <a:t> started the work until I had the design specifications.</a:t>
            </a:r>
          </a:p>
          <a:p>
            <a:r>
              <a:rPr lang="en-US" sz="3000" dirty="0"/>
              <a:t>The </a:t>
            </a:r>
            <a:r>
              <a:rPr lang="en-US" sz="3000" b="1" i="1" dirty="0">
                <a:solidFill>
                  <a:srgbClr val="681E5B"/>
                </a:solidFill>
              </a:rPr>
              <a:t>next time</a:t>
            </a:r>
            <a:r>
              <a:rPr lang="en-US" sz="3000" dirty="0"/>
              <a:t> I get that kind of resistance, </a:t>
            </a:r>
            <a:r>
              <a:rPr lang="en-US" sz="3000" b="1" i="1" dirty="0">
                <a:solidFill>
                  <a:srgbClr val="681E5B"/>
                </a:solidFill>
              </a:rPr>
              <a:t>I’ll know</a:t>
            </a:r>
            <a:r>
              <a:rPr lang="en-US" sz="3000" dirty="0"/>
              <a:t> how to handle it.</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8989" name="Picture 13" descr="1768916_forest2"/>
          <p:cNvPicPr>
            <a:picLocks noChangeAspect="1" noChangeArrowheads="1"/>
          </p:cNvPicPr>
          <p:nvPr/>
        </p:nvPicPr>
        <p:blipFill>
          <a:blip r:embed="rId2">
            <a:extLst>
              <a:ext uri="{28A0092B-C50C-407E-A947-70E740481C1C}">
                <a14:useLocalDpi xmlns:a14="http://schemas.microsoft.com/office/drawing/2010/main" val="0"/>
              </a:ext>
            </a:extLst>
          </a:blip>
          <a:srcRect l="2667" r="50"/>
          <a:stretch>
            <a:fillRect/>
          </a:stretch>
        </p:blipFill>
        <p:spPr bwMode="auto">
          <a:xfrm>
            <a:off x="0" y="1343025"/>
            <a:ext cx="8890000" cy="5522913"/>
          </a:xfrm>
          <a:prstGeom prst="rect">
            <a:avLst/>
          </a:prstGeom>
          <a:noFill/>
          <a:extLst>
            <a:ext uri="{909E8E84-426E-40DD-AFC4-6F175D3DCCD1}">
              <a14:hiddenFill xmlns:a14="http://schemas.microsoft.com/office/drawing/2010/main">
                <a:solidFill>
                  <a:srgbClr val="FFFFFF"/>
                </a:solidFill>
              </a14:hiddenFill>
            </a:ext>
          </a:extLst>
        </p:spPr>
      </p:pic>
      <p:sp>
        <p:nvSpPr>
          <p:cNvPr id="638978" name="Rectangle 2"/>
          <p:cNvSpPr>
            <a:spLocks noGrp="1" noChangeArrowheads="1"/>
          </p:cNvSpPr>
          <p:nvPr>
            <p:ph type="title"/>
          </p:nvPr>
        </p:nvSpPr>
        <p:spPr/>
        <p:txBody>
          <a:bodyPr/>
          <a:lstStyle/>
          <a:p>
            <a:r>
              <a:rPr lang="en-US" dirty="0"/>
              <a:t>Stay Out of the “Woulds”</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43" name="Rectangle 15"/>
          <p:cNvSpPr>
            <a:spLocks noGrp="1" noChangeArrowheads="1"/>
          </p:cNvSpPr>
          <p:nvPr>
            <p:ph type="title"/>
          </p:nvPr>
        </p:nvSpPr>
        <p:spPr/>
        <p:txBody>
          <a:bodyPr/>
          <a:lstStyle/>
          <a:p>
            <a:r>
              <a:rPr lang="en-US" sz="3800" dirty="0"/>
              <a:t>Candidate Provides/</a:t>
            </a:r>
            <a:br>
              <a:rPr lang="en-US" sz="3800" dirty="0"/>
            </a:br>
            <a:r>
              <a:rPr lang="en-US" sz="3800" dirty="0"/>
              <a:t>Interviewer Asks</a:t>
            </a:r>
          </a:p>
        </p:txBody>
      </p:sp>
      <p:sp>
        <p:nvSpPr>
          <p:cNvPr id="713744" name="Rectangle 16"/>
          <p:cNvSpPr>
            <a:spLocks noGrp="1" noChangeArrowheads="1"/>
          </p:cNvSpPr>
          <p:nvPr>
            <p:ph type="body" sz="half" idx="1"/>
          </p:nvPr>
        </p:nvSpPr>
        <p:spPr>
          <a:xfrm>
            <a:off x="533400" y="1627188"/>
            <a:ext cx="3386138" cy="582612"/>
          </a:xfrm>
          <a:noFill/>
        </p:spPr>
        <p:txBody>
          <a:bodyPr/>
          <a:lstStyle/>
          <a:p>
            <a:pPr>
              <a:buFont typeface="Arial" charset="0"/>
              <a:buNone/>
            </a:pPr>
            <a:r>
              <a:rPr lang="en-US" sz="2700" b="1" u="sng" dirty="0"/>
              <a:t>Candidate Provides</a:t>
            </a:r>
          </a:p>
        </p:txBody>
      </p:sp>
      <p:sp>
        <p:nvSpPr>
          <p:cNvPr id="713745" name="Rectangle 17"/>
          <p:cNvSpPr>
            <a:spLocks noGrp="1" noChangeArrowheads="1"/>
          </p:cNvSpPr>
          <p:nvPr>
            <p:ph type="body" sz="half" idx="2"/>
          </p:nvPr>
        </p:nvSpPr>
        <p:spPr>
          <a:xfrm>
            <a:off x="4295775" y="1627188"/>
            <a:ext cx="3405188" cy="601662"/>
          </a:xfrm>
          <a:noFill/>
        </p:spPr>
        <p:txBody>
          <a:bodyPr/>
          <a:lstStyle/>
          <a:p>
            <a:pPr>
              <a:buFont typeface="Arial" charset="0"/>
              <a:buNone/>
            </a:pPr>
            <a:r>
              <a:rPr lang="en-US" sz="2700" b="1" u="sng" dirty="0"/>
              <a:t>Interviewer Asks</a:t>
            </a:r>
          </a:p>
        </p:txBody>
      </p:sp>
      <p:sp>
        <p:nvSpPr>
          <p:cNvPr id="713746" name="Rectangle 18"/>
          <p:cNvSpPr>
            <a:spLocks noChangeArrowheads="1"/>
          </p:cNvSpPr>
          <p:nvPr/>
        </p:nvSpPr>
        <p:spPr bwMode="auto">
          <a:xfrm>
            <a:off x="533400" y="2260600"/>
            <a:ext cx="3656013"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5000"/>
              </a:lnSpc>
              <a:spcBef>
                <a:spcPct val="25000"/>
              </a:spcBef>
              <a:buClr>
                <a:srgbClr val="681E5B"/>
              </a:buClr>
              <a:buSzPct val="60000"/>
              <a:buFont typeface="Arial" charset="0"/>
              <a:buNone/>
            </a:pPr>
            <a:r>
              <a:rPr lang="en-US" sz="2700" dirty="0"/>
              <a:t>Partial STAR	 </a:t>
            </a:r>
            <a:r>
              <a:rPr lang="en-US" sz="2700" dirty="0">
                <a:sym typeface="Wingdings" pitchFamily="2" charset="2"/>
              </a:rPr>
              <a:t></a:t>
            </a:r>
          </a:p>
        </p:txBody>
      </p:sp>
      <p:sp>
        <p:nvSpPr>
          <p:cNvPr id="713747" name="Rectangle 19"/>
          <p:cNvSpPr>
            <a:spLocks noChangeArrowheads="1"/>
          </p:cNvSpPr>
          <p:nvPr/>
        </p:nvSpPr>
        <p:spPr bwMode="auto">
          <a:xfrm>
            <a:off x="4286250" y="2222500"/>
            <a:ext cx="36766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5000"/>
              </a:lnSpc>
              <a:spcBef>
                <a:spcPct val="25000"/>
              </a:spcBef>
              <a:buClr>
                <a:srgbClr val="681E5B"/>
              </a:buClr>
              <a:buSzPct val="60000"/>
              <a:buFont typeface="Arial" charset="0"/>
              <a:buNone/>
            </a:pPr>
            <a:r>
              <a:rPr lang="en-US" sz="2700" dirty="0"/>
              <a:t>One or more follow-up questions.</a:t>
            </a:r>
          </a:p>
        </p:txBody>
      </p:sp>
      <p:sp>
        <p:nvSpPr>
          <p:cNvPr id="713749" name="Rectangle 21"/>
          <p:cNvSpPr>
            <a:spLocks noChangeArrowheads="1"/>
          </p:cNvSpPr>
          <p:nvPr/>
        </p:nvSpPr>
        <p:spPr bwMode="auto">
          <a:xfrm>
            <a:off x="533400" y="3200400"/>
            <a:ext cx="3656013"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5000"/>
              </a:lnSpc>
              <a:spcBef>
                <a:spcPct val="25000"/>
              </a:spcBef>
              <a:buClr>
                <a:srgbClr val="681E5B"/>
              </a:buClr>
              <a:buSzPct val="60000"/>
              <a:buFont typeface="Arial" charset="0"/>
              <a:buNone/>
            </a:pPr>
            <a:r>
              <a:rPr lang="en-US" sz="2700" dirty="0"/>
              <a:t>False STAR	 </a:t>
            </a:r>
            <a:r>
              <a:rPr lang="en-US" sz="2700" dirty="0">
                <a:sym typeface="Wingdings" pitchFamily="2" charset="2"/>
              </a:rPr>
              <a:t></a:t>
            </a:r>
          </a:p>
        </p:txBody>
      </p:sp>
      <p:sp>
        <p:nvSpPr>
          <p:cNvPr id="713751" name="Rectangle 23"/>
          <p:cNvSpPr>
            <a:spLocks noChangeArrowheads="1"/>
          </p:cNvSpPr>
          <p:nvPr/>
        </p:nvSpPr>
        <p:spPr bwMode="auto">
          <a:xfrm>
            <a:off x="4324350" y="3187700"/>
            <a:ext cx="36766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5000"/>
              </a:lnSpc>
              <a:spcBef>
                <a:spcPct val="25000"/>
              </a:spcBef>
              <a:buClr>
                <a:srgbClr val="681E5B"/>
              </a:buClr>
              <a:buSzPct val="60000"/>
              <a:buFont typeface="Arial" charset="0"/>
              <a:buNone/>
            </a:pPr>
            <a:r>
              <a:rPr lang="en-US" sz="2700" dirty="0"/>
              <a:t>Follow up to get a true STAR.</a:t>
            </a:r>
          </a:p>
        </p:txBody>
      </p:sp>
      <p:sp>
        <p:nvSpPr>
          <p:cNvPr id="713752" name="Rectangle 24"/>
          <p:cNvSpPr>
            <a:spLocks noChangeArrowheads="1"/>
          </p:cNvSpPr>
          <p:nvPr/>
        </p:nvSpPr>
        <p:spPr bwMode="auto">
          <a:xfrm>
            <a:off x="495300" y="4178300"/>
            <a:ext cx="3656013"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5000"/>
              </a:lnSpc>
              <a:spcBef>
                <a:spcPct val="25000"/>
              </a:spcBef>
              <a:buClr>
                <a:srgbClr val="681E5B"/>
              </a:buClr>
              <a:buSzPct val="60000"/>
              <a:buFont typeface="Arial" charset="0"/>
              <a:buNone/>
            </a:pPr>
            <a:r>
              <a:rPr lang="en-US" sz="2700" dirty="0"/>
              <a:t>Complete STAR	 </a:t>
            </a:r>
            <a:r>
              <a:rPr lang="en-US" sz="2700" dirty="0">
                <a:sym typeface="Wingdings" pitchFamily="2" charset="2"/>
              </a:rPr>
              <a:t></a:t>
            </a:r>
          </a:p>
        </p:txBody>
      </p:sp>
      <p:sp>
        <p:nvSpPr>
          <p:cNvPr id="713753" name="Rectangle 25"/>
          <p:cNvSpPr>
            <a:spLocks noChangeArrowheads="1"/>
          </p:cNvSpPr>
          <p:nvPr/>
        </p:nvSpPr>
        <p:spPr bwMode="auto">
          <a:xfrm>
            <a:off x="4305300" y="4152900"/>
            <a:ext cx="415290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5000"/>
              </a:lnSpc>
              <a:spcBef>
                <a:spcPct val="25000"/>
              </a:spcBef>
              <a:buClr>
                <a:srgbClr val="681E5B"/>
              </a:buClr>
              <a:buSzPct val="60000"/>
              <a:buFont typeface="Arial" charset="0"/>
              <a:buNone/>
            </a:pPr>
            <a:r>
              <a:rPr lang="en-US" sz="2700" dirty="0"/>
              <a:t>Ask for another STAR under the same planned question or ask another planned behavioral question for this target.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37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374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375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375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37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3747" grpId="0"/>
      <p:bldP spid="713749" grpId="0"/>
      <p:bldP spid="713751" grpId="0"/>
      <p:bldP spid="713752" grpId="0"/>
      <p:bldP spid="71375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p:txBody>
          <a:bodyPr/>
          <a:lstStyle/>
          <a:p>
            <a:r>
              <a:rPr lang="en-US" dirty="0"/>
              <a:t>Sources of Information</a:t>
            </a:r>
          </a:p>
        </p:txBody>
      </p:sp>
      <p:sp>
        <p:nvSpPr>
          <p:cNvPr id="465923" name="Rectangle 3"/>
          <p:cNvSpPr>
            <a:spLocks noGrp="1" noChangeArrowheads="1"/>
          </p:cNvSpPr>
          <p:nvPr>
            <p:ph type="body" idx="1"/>
          </p:nvPr>
        </p:nvSpPr>
        <p:spPr>
          <a:xfrm>
            <a:off x="762000" y="1689100"/>
            <a:ext cx="7820025" cy="4572000"/>
          </a:xfrm>
        </p:spPr>
        <p:txBody>
          <a:bodyPr/>
          <a:lstStyle/>
          <a:p>
            <a:pPr>
              <a:spcAft>
                <a:spcPct val="10000"/>
              </a:spcAft>
            </a:pPr>
            <a:r>
              <a:rPr lang="en-US" sz="2400" b="1" dirty="0"/>
              <a:t>Knowledge Targets</a:t>
            </a:r>
            <a:r>
              <a:rPr lang="en-US" sz="2400" dirty="0"/>
              <a:t>—Technical and/or professional information needed to perform job activities successfully.  </a:t>
            </a:r>
            <a:r>
              <a:rPr lang="en-US" sz="2400" i="1" dirty="0"/>
              <a:t>What people </a:t>
            </a:r>
            <a:r>
              <a:rPr lang="en-US" sz="2400" b="1" i="1" dirty="0"/>
              <a:t>know. </a:t>
            </a:r>
          </a:p>
          <a:p>
            <a:pPr>
              <a:spcAft>
                <a:spcPct val="10000"/>
              </a:spcAft>
            </a:pPr>
            <a:r>
              <a:rPr lang="en-US" sz="2400" b="1" dirty="0"/>
              <a:t>Experience Targ</a:t>
            </a:r>
            <a:r>
              <a:rPr lang="en-US" altLang="ug-CN" sz="2400" b="1" dirty="0"/>
              <a:t>e</a:t>
            </a:r>
            <a:r>
              <a:rPr lang="en-US" sz="2400" b="1" dirty="0"/>
              <a:t>ts</a:t>
            </a:r>
            <a:r>
              <a:rPr lang="en-US" sz="2400" dirty="0"/>
              <a:t>—Educational and work achievements needed to perform job activities successfully.  </a:t>
            </a:r>
            <a:r>
              <a:rPr lang="en-US" sz="2400" i="1" dirty="0"/>
              <a:t>What people have </a:t>
            </a:r>
            <a:r>
              <a:rPr lang="en-US" sz="2400" b="1" i="1" dirty="0"/>
              <a:t>done. </a:t>
            </a:r>
          </a:p>
          <a:p>
            <a:pPr>
              <a:spcAft>
                <a:spcPct val="10000"/>
              </a:spcAft>
            </a:pPr>
            <a:r>
              <a:rPr lang="en-US" sz="2400" b="1" dirty="0"/>
              <a:t>Competency Targ</a:t>
            </a:r>
            <a:r>
              <a:rPr lang="en-US" altLang="ug-CN" sz="2400" b="1" dirty="0"/>
              <a:t>e</a:t>
            </a:r>
            <a:r>
              <a:rPr lang="en-US" sz="2400" b="1" dirty="0"/>
              <a:t>ts</a:t>
            </a:r>
            <a:r>
              <a:rPr lang="en-US" sz="2400" dirty="0"/>
              <a:t>—A cluster of behaviors performed on a job.  </a:t>
            </a:r>
            <a:r>
              <a:rPr lang="en-US" sz="2400" i="1" dirty="0"/>
              <a:t>What people </a:t>
            </a:r>
            <a:r>
              <a:rPr lang="en-US" sz="2400" b="1" i="1" dirty="0"/>
              <a:t>can do. </a:t>
            </a:r>
          </a:p>
          <a:p>
            <a:r>
              <a:rPr lang="en-US" sz="2400" b="1" dirty="0"/>
              <a:t>Personal Attribute/Motivation Targets</a:t>
            </a:r>
            <a:r>
              <a:rPr lang="en-US" sz="2400" dirty="0"/>
              <a:t>—Dispositions that relate to satisfaction, success, or failure in a job.  </a:t>
            </a:r>
            <a:r>
              <a:rPr lang="en-US" sz="2400" i="1" dirty="0"/>
              <a:t>Who people </a:t>
            </a:r>
            <a:r>
              <a:rPr lang="en-US" sz="2400" b="1" i="1" dirty="0"/>
              <a:t>are.</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0418" name="Rectangle 2"/>
          <p:cNvSpPr>
            <a:spLocks noGrp="1" noChangeArrowheads="1"/>
          </p:cNvSpPr>
          <p:nvPr>
            <p:ph type="title"/>
          </p:nvPr>
        </p:nvSpPr>
        <p:spPr/>
        <p:txBody>
          <a:bodyPr/>
          <a:lstStyle/>
          <a:p>
            <a:r>
              <a:rPr lang="en-US" dirty="0"/>
              <a:t>Follow-up Quick Quiz—Part 1</a:t>
            </a:r>
          </a:p>
        </p:txBody>
      </p:sp>
      <p:sp>
        <p:nvSpPr>
          <p:cNvPr id="700419" name="Rectangle 3"/>
          <p:cNvSpPr>
            <a:spLocks noGrp="1" noChangeArrowheads="1"/>
          </p:cNvSpPr>
          <p:nvPr>
            <p:ph type="body" idx="1"/>
          </p:nvPr>
        </p:nvSpPr>
        <p:spPr>
          <a:xfrm>
            <a:off x="1295400" y="2305050"/>
            <a:ext cx="6862763" cy="1504950"/>
          </a:xfrm>
        </p:spPr>
        <p:txBody>
          <a:bodyPr/>
          <a:lstStyle/>
          <a:p>
            <a:pPr marL="0" indent="0">
              <a:buFont typeface="Arial" charset="0"/>
              <a:buNone/>
            </a:pPr>
            <a:r>
              <a:rPr lang="en-US" dirty="0"/>
              <a:t>You say you like working with others. Does that mean you like working in a team?</a:t>
            </a:r>
          </a:p>
          <a:p>
            <a:pPr marL="0" indent="0">
              <a:buFont typeface="Arial" charset="0"/>
              <a:buNone/>
            </a:pPr>
            <a:endParaRPr lang="en-US" dirty="0"/>
          </a:p>
        </p:txBody>
      </p:sp>
      <p:sp>
        <p:nvSpPr>
          <p:cNvPr id="700420" name="Rectangle 4"/>
          <p:cNvSpPr>
            <a:spLocks noChangeArrowheads="1"/>
          </p:cNvSpPr>
          <p:nvPr/>
        </p:nvSpPr>
        <p:spPr bwMode="auto">
          <a:xfrm>
            <a:off x="1066800" y="1524000"/>
            <a:ext cx="7162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95000"/>
              </a:lnSpc>
              <a:spcBef>
                <a:spcPct val="25000"/>
              </a:spcBef>
              <a:buClr>
                <a:srgbClr val="681E5B"/>
              </a:buClr>
              <a:buSzPct val="60000"/>
              <a:buFont typeface="Arial" charset="0"/>
              <a:buNone/>
            </a:pPr>
            <a:r>
              <a:rPr lang="en-US" sz="2800" b="1" u="sng" dirty="0">
                <a:solidFill>
                  <a:srgbClr val="008000"/>
                </a:solidFill>
              </a:rPr>
              <a:t>Behavioral</a:t>
            </a:r>
            <a:r>
              <a:rPr lang="en-US" sz="2800" b="1" dirty="0">
                <a:solidFill>
                  <a:srgbClr val="008000"/>
                </a:solidFill>
              </a:rPr>
              <a:t>?</a:t>
            </a:r>
            <a:r>
              <a:rPr lang="en-US" sz="2800" dirty="0"/>
              <a:t>  </a:t>
            </a:r>
            <a:r>
              <a:rPr lang="en-US" sz="2800" b="1" u="sng" dirty="0">
                <a:solidFill>
                  <a:schemeClr val="accent2"/>
                </a:solidFill>
              </a:rPr>
              <a:t>Theoretical</a:t>
            </a:r>
            <a:r>
              <a:rPr lang="en-US" sz="2800" b="1" dirty="0">
                <a:solidFill>
                  <a:schemeClr val="accent2"/>
                </a:solidFill>
              </a:rPr>
              <a:t>?</a:t>
            </a:r>
            <a:r>
              <a:rPr lang="en-US" sz="2800" dirty="0"/>
              <a:t>  </a:t>
            </a:r>
            <a:r>
              <a:rPr lang="en-US" sz="2800" b="1" u="sng" dirty="0">
                <a:solidFill>
                  <a:srgbClr val="CC6600"/>
                </a:solidFill>
              </a:rPr>
              <a:t>Leading</a:t>
            </a:r>
            <a:r>
              <a:rPr lang="en-US" sz="2800" b="1" dirty="0">
                <a:solidFill>
                  <a:srgbClr val="CC6600"/>
                </a:solidFill>
              </a:rPr>
              <a:t>?</a:t>
            </a:r>
          </a:p>
        </p:txBody>
      </p:sp>
      <p:sp>
        <p:nvSpPr>
          <p:cNvPr id="700421" name="Rectangle 5"/>
          <p:cNvSpPr>
            <a:spLocks noChangeArrowheads="1"/>
          </p:cNvSpPr>
          <p:nvPr/>
        </p:nvSpPr>
        <p:spPr bwMode="auto">
          <a:xfrm>
            <a:off x="1600200" y="4114800"/>
            <a:ext cx="655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5000"/>
              </a:lnSpc>
              <a:spcBef>
                <a:spcPct val="25000"/>
              </a:spcBef>
              <a:buClr>
                <a:srgbClr val="681E5B"/>
              </a:buClr>
              <a:buSzPct val="60000"/>
              <a:buFont typeface="Arial" charset="0"/>
              <a:buNone/>
            </a:pPr>
            <a:r>
              <a:rPr lang="en-US" sz="3200" b="1" dirty="0">
                <a:solidFill>
                  <a:srgbClr val="CC6600"/>
                </a:solidFill>
              </a:rPr>
              <a:t>Leading</a:t>
            </a:r>
            <a:r>
              <a:rPr lang="en-US" sz="3200" dirty="0"/>
              <a:t>—Signals the candidate that teamwork is important.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04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04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Rectangle 2"/>
          <p:cNvSpPr>
            <a:spLocks noGrp="1" noChangeArrowheads="1"/>
          </p:cNvSpPr>
          <p:nvPr>
            <p:ph type="title"/>
          </p:nvPr>
        </p:nvSpPr>
        <p:spPr/>
        <p:txBody>
          <a:bodyPr/>
          <a:lstStyle/>
          <a:p>
            <a:r>
              <a:rPr lang="en-US" dirty="0"/>
              <a:t>Follow-up Quick Quiz—Part 2</a:t>
            </a:r>
          </a:p>
        </p:txBody>
      </p:sp>
      <p:sp>
        <p:nvSpPr>
          <p:cNvPr id="704515" name="Rectangle 3"/>
          <p:cNvSpPr>
            <a:spLocks noGrp="1" noChangeArrowheads="1"/>
          </p:cNvSpPr>
          <p:nvPr>
            <p:ph type="body" idx="1"/>
          </p:nvPr>
        </p:nvSpPr>
        <p:spPr>
          <a:xfrm>
            <a:off x="1949450" y="2613025"/>
            <a:ext cx="6138863" cy="1000125"/>
          </a:xfrm>
        </p:spPr>
        <p:txBody>
          <a:bodyPr/>
          <a:lstStyle/>
          <a:p>
            <a:pPr marL="590550" indent="-590550">
              <a:lnSpc>
                <a:spcPct val="85000"/>
              </a:lnSpc>
              <a:buFont typeface="Arial" charset="0"/>
              <a:buNone/>
            </a:pPr>
            <a:r>
              <a:rPr lang="en-US" dirty="0"/>
              <a:t>What happened as a result?</a:t>
            </a:r>
          </a:p>
          <a:p>
            <a:pPr marL="590550" indent="-590550">
              <a:lnSpc>
                <a:spcPct val="85000"/>
              </a:lnSpc>
              <a:buFont typeface="Arial" charset="0"/>
              <a:buNone/>
            </a:pPr>
            <a:r>
              <a:rPr lang="en-US" sz="2700" b="1" dirty="0">
                <a:solidFill>
                  <a:srgbClr val="008000"/>
                </a:solidFill>
              </a:rPr>
              <a:t>		</a:t>
            </a:r>
            <a:endParaRPr lang="en-US" sz="2800" dirty="0"/>
          </a:p>
        </p:txBody>
      </p:sp>
      <p:sp>
        <p:nvSpPr>
          <p:cNvPr id="704516" name="Rectangle 4"/>
          <p:cNvSpPr>
            <a:spLocks noChangeArrowheads="1"/>
          </p:cNvSpPr>
          <p:nvPr/>
        </p:nvSpPr>
        <p:spPr bwMode="auto">
          <a:xfrm>
            <a:off x="1066800" y="1524000"/>
            <a:ext cx="7162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95000"/>
              </a:lnSpc>
              <a:spcBef>
                <a:spcPct val="25000"/>
              </a:spcBef>
              <a:buClr>
                <a:srgbClr val="681E5B"/>
              </a:buClr>
              <a:buSzPct val="60000"/>
              <a:buFont typeface="Arial" charset="0"/>
              <a:buNone/>
            </a:pPr>
            <a:r>
              <a:rPr lang="en-US" sz="2800" b="1" u="sng" dirty="0">
                <a:solidFill>
                  <a:srgbClr val="008000"/>
                </a:solidFill>
              </a:rPr>
              <a:t>Behavioral</a:t>
            </a:r>
            <a:r>
              <a:rPr lang="en-US" sz="2800" b="1" dirty="0">
                <a:solidFill>
                  <a:srgbClr val="008000"/>
                </a:solidFill>
              </a:rPr>
              <a:t>?</a:t>
            </a:r>
            <a:r>
              <a:rPr lang="en-US" sz="2800" dirty="0"/>
              <a:t>  </a:t>
            </a:r>
            <a:r>
              <a:rPr lang="en-US" sz="2800" b="1" u="sng" dirty="0">
                <a:solidFill>
                  <a:schemeClr val="accent2"/>
                </a:solidFill>
              </a:rPr>
              <a:t>Theoretical</a:t>
            </a:r>
            <a:r>
              <a:rPr lang="en-US" sz="2800" b="1" dirty="0">
                <a:solidFill>
                  <a:schemeClr val="accent2"/>
                </a:solidFill>
              </a:rPr>
              <a:t>?</a:t>
            </a:r>
            <a:r>
              <a:rPr lang="en-US" sz="2800" dirty="0"/>
              <a:t>  </a:t>
            </a:r>
            <a:r>
              <a:rPr lang="en-US" sz="2800" b="1" u="sng" dirty="0">
                <a:solidFill>
                  <a:srgbClr val="CC6600"/>
                </a:solidFill>
              </a:rPr>
              <a:t>Leading</a:t>
            </a:r>
            <a:r>
              <a:rPr lang="en-US" sz="2800" b="1" dirty="0">
                <a:solidFill>
                  <a:srgbClr val="CC6600"/>
                </a:solidFill>
              </a:rPr>
              <a:t>?</a:t>
            </a:r>
          </a:p>
        </p:txBody>
      </p:sp>
      <p:sp>
        <p:nvSpPr>
          <p:cNvPr id="704517" name="Rectangle 5"/>
          <p:cNvSpPr>
            <a:spLocks noChangeArrowheads="1"/>
          </p:cNvSpPr>
          <p:nvPr/>
        </p:nvSpPr>
        <p:spPr bwMode="auto">
          <a:xfrm>
            <a:off x="1066800" y="3657600"/>
            <a:ext cx="6858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90550" indent="-590550">
              <a:lnSpc>
                <a:spcPct val="95000"/>
              </a:lnSpc>
              <a:spcBef>
                <a:spcPct val="25000"/>
              </a:spcBef>
              <a:buClr>
                <a:srgbClr val="681E5B"/>
              </a:buClr>
              <a:buSzPct val="60000"/>
              <a:buFont typeface="Arial" charset="0"/>
              <a:buNone/>
            </a:pPr>
            <a:r>
              <a:rPr lang="en-US" sz="3100" b="1" dirty="0">
                <a:solidFill>
                  <a:srgbClr val="008000"/>
                </a:solidFill>
              </a:rPr>
              <a:t>	</a:t>
            </a:r>
            <a:r>
              <a:rPr lang="en-US" sz="3200" b="1" dirty="0">
                <a:solidFill>
                  <a:srgbClr val="008000"/>
                </a:solidFill>
              </a:rPr>
              <a:t>Behavioral</a:t>
            </a:r>
            <a:r>
              <a:rPr lang="en-US" sz="3200" dirty="0"/>
              <a:t>—Seeks a result.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45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p:cNvSpPr>
            <a:spLocks noGrp="1" noChangeArrowheads="1"/>
          </p:cNvSpPr>
          <p:nvPr>
            <p:ph type="title"/>
          </p:nvPr>
        </p:nvSpPr>
        <p:spPr/>
        <p:txBody>
          <a:bodyPr/>
          <a:lstStyle/>
          <a:p>
            <a:r>
              <a:rPr lang="en-US" dirty="0"/>
              <a:t>Follow-up Quick Quiz—Part 3</a:t>
            </a:r>
          </a:p>
        </p:txBody>
      </p:sp>
      <p:sp>
        <p:nvSpPr>
          <p:cNvPr id="705539" name="Rectangle 3"/>
          <p:cNvSpPr>
            <a:spLocks noGrp="1" noChangeArrowheads="1"/>
          </p:cNvSpPr>
          <p:nvPr>
            <p:ph type="body" idx="1"/>
          </p:nvPr>
        </p:nvSpPr>
        <p:spPr>
          <a:xfrm>
            <a:off x="1295400" y="2535238"/>
            <a:ext cx="7216775" cy="1155700"/>
          </a:xfrm>
        </p:spPr>
        <p:txBody>
          <a:bodyPr/>
          <a:lstStyle/>
          <a:p>
            <a:pPr marL="0" indent="0">
              <a:buFont typeface="Arial" charset="0"/>
              <a:buNone/>
            </a:pPr>
            <a:r>
              <a:rPr lang="en-US" dirty="0"/>
              <a:t>You say their processes are inefficient.  How would you change them?</a:t>
            </a:r>
          </a:p>
        </p:txBody>
      </p:sp>
      <p:sp>
        <p:nvSpPr>
          <p:cNvPr id="705540" name="Rectangle 4"/>
          <p:cNvSpPr>
            <a:spLocks noChangeArrowheads="1"/>
          </p:cNvSpPr>
          <p:nvPr/>
        </p:nvSpPr>
        <p:spPr bwMode="auto">
          <a:xfrm>
            <a:off x="1066800" y="1524000"/>
            <a:ext cx="7162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95000"/>
              </a:lnSpc>
              <a:spcBef>
                <a:spcPct val="25000"/>
              </a:spcBef>
              <a:buClr>
                <a:srgbClr val="681E5B"/>
              </a:buClr>
              <a:buSzPct val="60000"/>
              <a:buFont typeface="Arial" charset="0"/>
              <a:buNone/>
            </a:pPr>
            <a:r>
              <a:rPr lang="en-US" sz="2800" b="1" u="sng" dirty="0">
                <a:solidFill>
                  <a:srgbClr val="008000"/>
                </a:solidFill>
              </a:rPr>
              <a:t>Behavioral</a:t>
            </a:r>
            <a:r>
              <a:rPr lang="en-US" sz="2800" b="1" dirty="0">
                <a:solidFill>
                  <a:srgbClr val="008000"/>
                </a:solidFill>
              </a:rPr>
              <a:t>?</a:t>
            </a:r>
            <a:r>
              <a:rPr lang="en-US" sz="2800" dirty="0"/>
              <a:t>  </a:t>
            </a:r>
            <a:r>
              <a:rPr lang="en-US" sz="2800" b="1" u="sng" dirty="0">
                <a:solidFill>
                  <a:schemeClr val="accent2"/>
                </a:solidFill>
              </a:rPr>
              <a:t>Theoretical</a:t>
            </a:r>
            <a:r>
              <a:rPr lang="en-US" sz="2800" b="1" dirty="0">
                <a:solidFill>
                  <a:schemeClr val="accent2"/>
                </a:solidFill>
              </a:rPr>
              <a:t>?</a:t>
            </a:r>
            <a:r>
              <a:rPr lang="en-US" sz="2800" dirty="0"/>
              <a:t>  </a:t>
            </a:r>
            <a:r>
              <a:rPr lang="en-US" sz="2800" b="1" u="sng" dirty="0">
                <a:solidFill>
                  <a:srgbClr val="CC6600"/>
                </a:solidFill>
              </a:rPr>
              <a:t>Leading</a:t>
            </a:r>
            <a:r>
              <a:rPr lang="en-US" sz="2800" b="1" dirty="0">
                <a:solidFill>
                  <a:srgbClr val="CC6600"/>
                </a:solidFill>
              </a:rPr>
              <a:t>?</a:t>
            </a:r>
          </a:p>
        </p:txBody>
      </p:sp>
      <p:sp>
        <p:nvSpPr>
          <p:cNvPr id="705541" name="Rectangle 5"/>
          <p:cNvSpPr>
            <a:spLocks noChangeArrowheads="1"/>
          </p:cNvSpPr>
          <p:nvPr/>
        </p:nvSpPr>
        <p:spPr bwMode="auto">
          <a:xfrm>
            <a:off x="1371600" y="3962400"/>
            <a:ext cx="6781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5000"/>
              </a:lnSpc>
              <a:spcBef>
                <a:spcPct val="25000"/>
              </a:spcBef>
              <a:buClr>
                <a:srgbClr val="681E5B"/>
              </a:buClr>
              <a:buSzPct val="60000"/>
              <a:buFont typeface="Arial" charset="0"/>
              <a:buNone/>
            </a:pPr>
            <a:r>
              <a:rPr lang="en-US" sz="3200" b="1" dirty="0">
                <a:solidFill>
                  <a:schemeClr val="accent2"/>
                </a:solidFill>
              </a:rPr>
              <a:t>Theoretical</a:t>
            </a:r>
            <a:r>
              <a:rPr lang="en-US" sz="3200" dirty="0"/>
              <a:t>—Asks how you would change; this is hypothetical.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55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554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Rectangle 2"/>
          <p:cNvSpPr>
            <a:spLocks noGrp="1" noChangeArrowheads="1"/>
          </p:cNvSpPr>
          <p:nvPr>
            <p:ph type="title"/>
          </p:nvPr>
        </p:nvSpPr>
        <p:spPr/>
        <p:txBody>
          <a:bodyPr/>
          <a:lstStyle/>
          <a:p>
            <a:r>
              <a:rPr lang="en-US" dirty="0"/>
              <a:t>Follow-up Quick Quiz—Part 4</a:t>
            </a:r>
          </a:p>
        </p:txBody>
      </p:sp>
      <p:sp>
        <p:nvSpPr>
          <p:cNvPr id="706563" name="Rectangle 3"/>
          <p:cNvSpPr>
            <a:spLocks noGrp="1" noChangeArrowheads="1"/>
          </p:cNvSpPr>
          <p:nvPr>
            <p:ph type="body" idx="1"/>
          </p:nvPr>
        </p:nvSpPr>
        <p:spPr>
          <a:xfrm>
            <a:off x="1600200" y="2514600"/>
            <a:ext cx="5927725" cy="1001713"/>
          </a:xfrm>
        </p:spPr>
        <p:txBody>
          <a:bodyPr/>
          <a:lstStyle/>
          <a:p>
            <a:pPr marL="0" indent="0">
              <a:buFont typeface="Arial" charset="0"/>
              <a:buNone/>
            </a:pPr>
            <a:r>
              <a:rPr lang="en-US" dirty="0"/>
              <a:t>Why did you decide to do that?</a:t>
            </a:r>
          </a:p>
        </p:txBody>
      </p:sp>
      <p:sp>
        <p:nvSpPr>
          <p:cNvPr id="706564" name="Rectangle 4"/>
          <p:cNvSpPr>
            <a:spLocks noChangeArrowheads="1"/>
          </p:cNvSpPr>
          <p:nvPr/>
        </p:nvSpPr>
        <p:spPr bwMode="auto">
          <a:xfrm>
            <a:off x="1066800" y="1524000"/>
            <a:ext cx="7162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95000"/>
              </a:lnSpc>
              <a:spcBef>
                <a:spcPct val="25000"/>
              </a:spcBef>
              <a:buClr>
                <a:srgbClr val="681E5B"/>
              </a:buClr>
              <a:buSzPct val="60000"/>
              <a:buFont typeface="Arial" charset="0"/>
              <a:buNone/>
            </a:pPr>
            <a:r>
              <a:rPr lang="en-US" sz="2800" b="1" u="sng" dirty="0">
                <a:solidFill>
                  <a:srgbClr val="008000"/>
                </a:solidFill>
              </a:rPr>
              <a:t>Behavioral</a:t>
            </a:r>
            <a:r>
              <a:rPr lang="en-US" sz="2800" b="1" dirty="0">
                <a:solidFill>
                  <a:srgbClr val="008000"/>
                </a:solidFill>
              </a:rPr>
              <a:t>?</a:t>
            </a:r>
            <a:r>
              <a:rPr lang="en-US" sz="2800" dirty="0"/>
              <a:t>  </a:t>
            </a:r>
            <a:r>
              <a:rPr lang="en-US" sz="2800" b="1" u="sng" dirty="0">
                <a:solidFill>
                  <a:schemeClr val="accent2"/>
                </a:solidFill>
              </a:rPr>
              <a:t>Theoretical</a:t>
            </a:r>
            <a:r>
              <a:rPr lang="en-US" sz="2800" b="1" dirty="0">
                <a:solidFill>
                  <a:schemeClr val="accent2"/>
                </a:solidFill>
              </a:rPr>
              <a:t>?</a:t>
            </a:r>
            <a:r>
              <a:rPr lang="en-US" sz="2800" dirty="0"/>
              <a:t>  </a:t>
            </a:r>
            <a:r>
              <a:rPr lang="en-US" sz="2800" b="1" u="sng" dirty="0">
                <a:solidFill>
                  <a:srgbClr val="CC6600"/>
                </a:solidFill>
              </a:rPr>
              <a:t>Leading</a:t>
            </a:r>
            <a:r>
              <a:rPr lang="en-US" sz="2800" b="1" dirty="0">
                <a:solidFill>
                  <a:srgbClr val="CC6600"/>
                </a:solidFill>
              </a:rPr>
              <a:t>?</a:t>
            </a:r>
          </a:p>
        </p:txBody>
      </p:sp>
      <p:sp>
        <p:nvSpPr>
          <p:cNvPr id="706565" name="Rectangle 5"/>
          <p:cNvSpPr>
            <a:spLocks noChangeArrowheads="1"/>
          </p:cNvSpPr>
          <p:nvPr/>
        </p:nvSpPr>
        <p:spPr bwMode="auto">
          <a:xfrm>
            <a:off x="1295400" y="3581400"/>
            <a:ext cx="67818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5000"/>
              </a:lnSpc>
              <a:spcBef>
                <a:spcPct val="25000"/>
              </a:spcBef>
              <a:buClr>
                <a:srgbClr val="681E5B"/>
              </a:buClr>
              <a:buSzPct val="60000"/>
              <a:buFont typeface="Arial" charset="0"/>
              <a:buNone/>
            </a:pPr>
            <a:r>
              <a:rPr lang="en-US" sz="3200" b="1" dirty="0">
                <a:solidFill>
                  <a:srgbClr val="008000"/>
                </a:solidFill>
              </a:rPr>
              <a:t>Behavioral</a:t>
            </a:r>
            <a:r>
              <a:rPr lang="en-US" sz="3200" dirty="0"/>
              <a:t>—Seeks Situation/Task, factors that led to the candidate’s decision.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5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65"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3122" name="Rectangle 2"/>
          <p:cNvSpPr>
            <a:spLocks noChangeArrowheads="1"/>
          </p:cNvSpPr>
          <p:nvPr/>
        </p:nvSpPr>
        <p:spPr bwMode="auto">
          <a:xfrm>
            <a:off x="5029200" y="0"/>
            <a:ext cx="4114800" cy="6858000"/>
          </a:xfrm>
          <a:prstGeom prst="rect">
            <a:avLst/>
          </a:prstGeom>
          <a:solidFill>
            <a:srgbClr val="6699FF"/>
          </a:solidFill>
          <a:ln>
            <a:noFill/>
          </a:ln>
          <a:effectLst/>
          <a:extLst>
            <a:ext uri="{91240B29-F687-4F45-9708-019B960494DF}">
              <a14:hiddenLine xmlns:a14="http://schemas.microsoft.com/office/drawing/2010/main" w="952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dirty="0"/>
          </a:p>
        </p:txBody>
      </p:sp>
      <p:sp>
        <p:nvSpPr>
          <p:cNvPr id="773123" name="Line 3"/>
          <p:cNvSpPr>
            <a:spLocks noChangeShapeType="1"/>
          </p:cNvSpPr>
          <p:nvPr/>
        </p:nvSpPr>
        <p:spPr bwMode="auto">
          <a:xfrm flipV="1">
            <a:off x="7478713" y="3200400"/>
            <a:ext cx="0" cy="3657600"/>
          </a:xfrm>
          <a:prstGeom prst="line">
            <a:avLst/>
          </a:prstGeom>
          <a:noFill/>
          <a:ln w="15875">
            <a:solidFill>
              <a:srgbClr val="681E5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773124" name="Text Box 4"/>
          <p:cNvSpPr txBox="1">
            <a:spLocks noChangeArrowheads="1"/>
          </p:cNvSpPr>
          <p:nvPr/>
        </p:nvSpPr>
        <p:spPr bwMode="auto">
          <a:xfrm rot="21600000">
            <a:off x="6145213" y="1831975"/>
            <a:ext cx="2667000" cy="1371600"/>
          </a:xfrm>
          <a:prstGeom prst="rect">
            <a:avLst/>
          </a:prstGeom>
          <a:solidFill>
            <a:srgbClr val="FFFFE7"/>
          </a:solidFill>
          <a:ln w="15875">
            <a:solidFill>
              <a:srgbClr val="681E5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0"/>
              </a:spcBef>
            </a:pPr>
            <a:r>
              <a:rPr lang="en-US" b="1" dirty="0">
                <a:solidFill>
                  <a:srgbClr val="681E5B"/>
                </a:solidFill>
              </a:rPr>
              <a:t>INTERVIEWER</a:t>
            </a:r>
          </a:p>
          <a:p>
            <a:pPr algn="ctr">
              <a:lnSpc>
                <a:spcPct val="80000"/>
              </a:lnSpc>
              <a:spcBef>
                <a:spcPct val="0"/>
              </a:spcBef>
            </a:pPr>
            <a:r>
              <a:rPr lang="en-US" b="1" dirty="0">
                <a:solidFill>
                  <a:srgbClr val="681E5B"/>
                </a:solidFill>
              </a:rPr>
              <a:t>WORRY</a:t>
            </a:r>
          </a:p>
          <a:p>
            <a:pPr algn="ctr">
              <a:spcBef>
                <a:spcPct val="25000"/>
              </a:spcBef>
            </a:pPr>
            <a:r>
              <a:rPr lang="en-US" sz="2000" dirty="0"/>
              <a:t>I’m not sure </a:t>
            </a:r>
            <a:r>
              <a:rPr lang="en-US" sz="2000" b="1" i="1" dirty="0"/>
              <a:t>what questions</a:t>
            </a:r>
            <a:r>
              <a:rPr lang="en-US" sz="2000" dirty="0"/>
              <a:t> to ask.</a:t>
            </a:r>
          </a:p>
        </p:txBody>
      </p:sp>
      <p:pic>
        <p:nvPicPr>
          <p:cNvPr id="773125" name="Picture 5" descr="question mark_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9275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3123"/>
                                        </p:tgtEl>
                                        <p:attrNameLst>
                                          <p:attrName>style.visibility</p:attrName>
                                        </p:attrNameLst>
                                      </p:cBhvr>
                                      <p:to>
                                        <p:strVal val="visible"/>
                                      </p:to>
                                    </p:set>
                                    <p:anim calcmode="lin" valueType="num">
                                      <p:cBhvr additive="base">
                                        <p:cTn id="7" dur="500" fill="hold"/>
                                        <p:tgtEl>
                                          <p:spTgt spid="773123"/>
                                        </p:tgtEl>
                                        <p:attrNameLst>
                                          <p:attrName>ppt_x</p:attrName>
                                        </p:attrNameLst>
                                      </p:cBhvr>
                                      <p:tavLst>
                                        <p:tav tm="0">
                                          <p:val>
                                            <p:strVal val="#ppt_x"/>
                                          </p:val>
                                        </p:tav>
                                        <p:tav tm="100000">
                                          <p:val>
                                            <p:strVal val="#ppt_x"/>
                                          </p:val>
                                        </p:tav>
                                      </p:tavLst>
                                    </p:anim>
                                    <p:anim calcmode="lin" valueType="num">
                                      <p:cBhvr additive="base">
                                        <p:cTn id="8" dur="500" fill="hold"/>
                                        <p:tgtEl>
                                          <p:spTgt spid="77312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73124"/>
                                        </p:tgtEl>
                                        <p:attrNameLst>
                                          <p:attrName>style.visibility</p:attrName>
                                        </p:attrNameLst>
                                      </p:cBhvr>
                                      <p:to>
                                        <p:strVal val="visible"/>
                                      </p:to>
                                    </p:set>
                                    <p:animEffect transition="in" filter="fade">
                                      <p:cBhvr>
                                        <p:cTn id="12" dur="500"/>
                                        <p:tgtEl>
                                          <p:spTgt spid="773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3123" grpId="0" animBg="1"/>
      <p:bldP spid="773124"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4146" name="Rectangle 2"/>
          <p:cNvSpPr>
            <a:spLocks noChangeArrowheads="1"/>
          </p:cNvSpPr>
          <p:nvPr/>
        </p:nvSpPr>
        <p:spPr bwMode="auto">
          <a:xfrm>
            <a:off x="5029200" y="0"/>
            <a:ext cx="4114800" cy="6858000"/>
          </a:xfrm>
          <a:prstGeom prst="rect">
            <a:avLst/>
          </a:prstGeom>
          <a:solidFill>
            <a:srgbClr val="6699FF"/>
          </a:solidFill>
          <a:ln>
            <a:noFill/>
          </a:ln>
          <a:effectLst/>
          <a:extLst>
            <a:ext uri="{91240B29-F687-4F45-9708-019B960494DF}">
              <a14:hiddenLine xmlns:a14="http://schemas.microsoft.com/office/drawing/2010/main" w="952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dirty="0"/>
          </a:p>
        </p:txBody>
      </p:sp>
      <p:sp>
        <p:nvSpPr>
          <p:cNvPr id="774147" name="Line 3"/>
          <p:cNvSpPr>
            <a:spLocks noChangeShapeType="1"/>
          </p:cNvSpPr>
          <p:nvPr/>
        </p:nvSpPr>
        <p:spPr bwMode="auto">
          <a:xfrm flipV="1">
            <a:off x="7331075" y="-38100"/>
            <a:ext cx="0" cy="3670300"/>
          </a:xfrm>
          <a:prstGeom prst="line">
            <a:avLst/>
          </a:prstGeom>
          <a:noFill/>
          <a:ln w="15875">
            <a:solidFill>
              <a:srgbClr val="681E5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774148" name="Text Box 4"/>
          <p:cNvSpPr txBox="1">
            <a:spLocks noChangeArrowheads="1"/>
          </p:cNvSpPr>
          <p:nvPr/>
        </p:nvSpPr>
        <p:spPr bwMode="auto">
          <a:xfrm rot="21600000">
            <a:off x="5699125" y="3632200"/>
            <a:ext cx="3273425" cy="1550988"/>
          </a:xfrm>
          <a:prstGeom prst="rect">
            <a:avLst/>
          </a:prstGeom>
          <a:solidFill>
            <a:srgbClr val="FFFFE7"/>
          </a:solidFill>
          <a:ln w="15875">
            <a:solidFill>
              <a:srgbClr val="681E5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0"/>
              </a:spcBef>
            </a:pPr>
            <a:r>
              <a:rPr lang="en-US" b="1" dirty="0">
                <a:solidFill>
                  <a:srgbClr val="681E5B"/>
                </a:solidFill>
              </a:rPr>
              <a:t>INTERVIEWER WORRY</a:t>
            </a:r>
          </a:p>
          <a:p>
            <a:pPr algn="ctr"/>
            <a:r>
              <a:rPr lang="en-US" b="1" i="1" dirty="0"/>
              <a:t>It takes a psychologist</a:t>
            </a:r>
            <a:br>
              <a:rPr lang="en-US" b="1" i="1" dirty="0"/>
            </a:br>
            <a:r>
              <a:rPr lang="en-US" dirty="0"/>
              <a:t>to interpret the candidate’s answers.</a:t>
            </a:r>
            <a:endParaRPr lang="en-US" sz="2000" dirty="0"/>
          </a:p>
        </p:txBody>
      </p:sp>
      <p:pic>
        <p:nvPicPr>
          <p:cNvPr id="774149" name="Picture 5" descr="question mark_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9275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74147"/>
                                        </p:tgtEl>
                                        <p:attrNameLst>
                                          <p:attrName>style.visibility</p:attrName>
                                        </p:attrNameLst>
                                      </p:cBhvr>
                                      <p:to>
                                        <p:strVal val="visible"/>
                                      </p:to>
                                    </p:set>
                                    <p:anim calcmode="lin" valueType="num">
                                      <p:cBhvr additive="base">
                                        <p:cTn id="7" dur="500" fill="hold"/>
                                        <p:tgtEl>
                                          <p:spTgt spid="774147"/>
                                        </p:tgtEl>
                                        <p:attrNameLst>
                                          <p:attrName>ppt_x</p:attrName>
                                        </p:attrNameLst>
                                      </p:cBhvr>
                                      <p:tavLst>
                                        <p:tav tm="0">
                                          <p:val>
                                            <p:strVal val="#ppt_x"/>
                                          </p:val>
                                        </p:tav>
                                        <p:tav tm="100000">
                                          <p:val>
                                            <p:strVal val="#ppt_x"/>
                                          </p:val>
                                        </p:tav>
                                      </p:tavLst>
                                    </p:anim>
                                    <p:anim calcmode="lin" valueType="num">
                                      <p:cBhvr additive="base">
                                        <p:cTn id="8" dur="500" fill="hold"/>
                                        <p:tgtEl>
                                          <p:spTgt spid="774147"/>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74148"/>
                                        </p:tgtEl>
                                        <p:attrNameLst>
                                          <p:attrName>style.visibility</p:attrName>
                                        </p:attrNameLst>
                                      </p:cBhvr>
                                      <p:to>
                                        <p:strVal val="visible"/>
                                      </p:to>
                                    </p:set>
                                    <p:animEffect transition="in" filter="fade">
                                      <p:cBhvr>
                                        <p:cTn id="12" dur="500"/>
                                        <p:tgtEl>
                                          <p:spTgt spid="774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4147" grpId="0" animBg="1"/>
      <p:bldP spid="774148"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5170" name="Rectangle 2"/>
          <p:cNvSpPr>
            <a:spLocks noChangeArrowheads="1"/>
          </p:cNvSpPr>
          <p:nvPr/>
        </p:nvSpPr>
        <p:spPr bwMode="auto">
          <a:xfrm>
            <a:off x="5029200" y="0"/>
            <a:ext cx="4114800" cy="6858000"/>
          </a:xfrm>
          <a:prstGeom prst="rect">
            <a:avLst/>
          </a:prstGeom>
          <a:solidFill>
            <a:srgbClr val="6699FF"/>
          </a:solidFill>
          <a:ln>
            <a:noFill/>
          </a:ln>
          <a:effectLst/>
          <a:extLst>
            <a:ext uri="{91240B29-F687-4F45-9708-019B960494DF}">
              <a14:hiddenLine xmlns:a14="http://schemas.microsoft.com/office/drawing/2010/main" w="952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dirty="0"/>
          </a:p>
        </p:txBody>
      </p:sp>
      <p:sp>
        <p:nvSpPr>
          <p:cNvPr id="775171" name="Line 3"/>
          <p:cNvSpPr>
            <a:spLocks noChangeShapeType="1"/>
          </p:cNvSpPr>
          <p:nvPr/>
        </p:nvSpPr>
        <p:spPr bwMode="auto">
          <a:xfrm flipV="1">
            <a:off x="7339013" y="3276600"/>
            <a:ext cx="0" cy="3581400"/>
          </a:xfrm>
          <a:prstGeom prst="line">
            <a:avLst/>
          </a:prstGeom>
          <a:noFill/>
          <a:ln w="15875">
            <a:solidFill>
              <a:srgbClr val="681E5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775172" name="Text Box 4"/>
          <p:cNvSpPr txBox="1">
            <a:spLocks noChangeArrowheads="1"/>
          </p:cNvSpPr>
          <p:nvPr/>
        </p:nvSpPr>
        <p:spPr bwMode="auto">
          <a:xfrm rot="21600000">
            <a:off x="5738813" y="1803400"/>
            <a:ext cx="3176587" cy="1471613"/>
          </a:xfrm>
          <a:prstGeom prst="rect">
            <a:avLst/>
          </a:prstGeom>
          <a:solidFill>
            <a:srgbClr val="FFFFE7"/>
          </a:solidFill>
          <a:ln w="15875">
            <a:solidFill>
              <a:srgbClr val="681E5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0"/>
              </a:spcBef>
            </a:pPr>
            <a:r>
              <a:rPr lang="en-US" b="1" dirty="0">
                <a:solidFill>
                  <a:srgbClr val="681E5B"/>
                </a:solidFill>
              </a:rPr>
              <a:t>INTERVIEWER WORRY</a:t>
            </a:r>
          </a:p>
          <a:p>
            <a:pPr algn="ctr">
              <a:spcBef>
                <a:spcPct val="25000"/>
              </a:spcBef>
            </a:pPr>
            <a:r>
              <a:rPr lang="en-US" dirty="0"/>
              <a:t>I don’t know if I</a:t>
            </a:r>
            <a:br>
              <a:rPr lang="en-US" dirty="0"/>
            </a:br>
            <a:r>
              <a:rPr lang="en-US" dirty="0"/>
              <a:t>have </a:t>
            </a:r>
            <a:r>
              <a:rPr lang="en-US" b="1" i="1" dirty="0"/>
              <a:t>enough data</a:t>
            </a:r>
            <a:br>
              <a:rPr lang="en-US" dirty="0"/>
            </a:br>
            <a:r>
              <a:rPr lang="en-US" dirty="0"/>
              <a:t>to make a decision.</a:t>
            </a:r>
          </a:p>
        </p:txBody>
      </p:sp>
      <p:pic>
        <p:nvPicPr>
          <p:cNvPr id="775173" name="Picture 5" descr="question mark_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9275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5171"/>
                                        </p:tgtEl>
                                        <p:attrNameLst>
                                          <p:attrName>style.visibility</p:attrName>
                                        </p:attrNameLst>
                                      </p:cBhvr>
                                      <p:to>
                                        <p:strVal val="visible"/>
                                      </p:to>
                                    </p:set>
                                    <p:anim calcmode="lin" valueType="num">
                                      <p:cBhvr additive="base">
                                        <p:cTn id="7" dur="500" fill="hold"/>
                                        <p:tgtEl>
                                          <p:spTgt spid="775171"/>
                                        </p:tgtEl>
                                        <p:attrNameLst>
                                          <p:attrName>ppt_x</p:attrName>
                                        </p:attrNameLst>
                                      </p:cBhvr>
                                      <p:tavLst>
                                        <p:tav tm="0">
                                          <p:val>
                                            <p:strVal val="#ppt_x"/>
                                          </p:val>
                                        </p:tav>
                                        <p:tav tm="100000">
                                          <p:val>
                                            <p:strVal val="#ppt_x"/>
                                          </p:val>
                                        </p:tav>
                                      </p:tavLst>
                                    </p:anim>
                                    <p:anim calcmode="lin" valueType="num">
                                      <p:cBhvr additive="base">
                                        <p:cTn id="8" dur="500" fill="hold"/>
                                        <p:tgtEl>
                                          <p:spTgt spid="775171"/>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75172"/>
                                        </p:tgtEl>
                                        <p:attrNameLst>
                                          <p:attrName>style.visibility</p:attrName>
                                        </p:attrNameLst>
                                      </p:cBhvr>
                                      <p:to>
                                        <p:strVal val="visible"/>
                                      </p:to>
                                    </p:set>
                                    <p:animEffect transition="in" filter="fade">
                                      <p:cBhvr>
                                        <p:cTn id="12" dur="500"/>
                                        <p:tgtEl>
                                          <p:spTgt spid="775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5171" grpId="0" animBg="1"/>
      <p:bldP spid="77517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p:txBody>
          <a:bodyPr/>
          <a:lstStyle/>
          <a:p>
            <a:r>
              <a:rPr lang="en-US" dirty="0"/>
              <a:t>Motivational Fit</a:t>
            </a:r>
          </a:p>
        </p:txBody>
      </p:sp>
      <p:sp>
        <p:nvSpPr>
          <p:cNvPr id="479235" name="Rectangle 3"/>
          <p:cNvSpPr>
            <a:spLocks noGrp="1" noChangeArrowheads="1"/>
          </p:cNvSpPr>
          <p:nvPr>
            <p:ph type="body" idx="1"/>
          </p:nvPr>
        </p:nvSpPr>
        <p:spPr/>
        <p:txBody>
          <a:bodyPr/>
          <a:lstStyle/>
          <a:p>
            <a:pPr>
              <a:lnSpc>
                <a:spcPct val="75000"/>
              </a:lnSpc>
              <a:buFont typeface="Arial" charset="0"/>
              <a:buNone/>
            </a:pPr>
            <a:endParaRPr lang="en-US" dirty="0"/>
          </a:p>
          <a:p>
            <a:pPr>
              <a:lnSpc>
                <a:spcPct val="75000"/>
              </a:lnSpc>
            </a:pPr>
            <a:r>
              <a:rPr lang="en-US" dirty="0"/>
              <a:t>Job Fit</a:t>
            </a:r>
          </a:p>
          <a:p>
            <a:pPr>
              <a:lnSpc>
                <a:spcPct val="75000"/>
              </a:lnSpc>
            </a:pPr>
            <a:r>
              <a:rPr lang="en-US" dirty="0"/>
              <a:t>Organization Fit</a:t>
            </a:r>
          </a:p>
          <a:p>
            <a:pPr>
              <a:lnSpc>
                <a:spcPct val="75000"/>
              </a:lnSpc>
            </a:pPr>
            <a:r>
              <a:rPr lang="en-US" dirty="0"/>
              <a:t>Location Fit </a:t>
            </a:r>
          </a:p>
          <a:p>
            <a:pPr>
              <a:lnSpc>
                <a:spcPct val="75000"/>
              </a:lnSpc>
            </a:pPr>
            <a:endParaRPr lang="en-US" dirty="0"/>
          </a:p>
          <a:p>
            <a:pPr marL="0" indent="0" algn="ctr">
              <a:lnSpc>
                <a:spcPct val="75000"/>
              </a:lnSpc>
              <a:buNone/>
            </a:pPr>
            <a:r>
              <a:rPr lang="en-US" i="1" dirty="0"/>
              <a:t>“Can Do” and “Will Do”</a:t>
            </a:r>
          </a:p>
        </p:txBody>
      </p:sp>
    </p:spTree>
    <p:extLst>
      <p:ext uri="{BB962C8B-B14F-4D97-AF65-F5344CB8AC3E}">
        <p14:creationId xmlns:p14="http://schemas.microsoft.com/office/powerpoint/2010/main" val="166441064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Motivational Fit Facets - Organization</a:t>
            </a:r>
          </a:p>
        </p:txBody>
      </p:sp>
      <p:sp>
        <p:nvSpPr>
          <p:cNvPr id="3" name="Content Placeholder 2"/>
          <p:cNvSpPr>
            <a:spLocks noGrp="1"/>
          </p:cNvSpPr>
          <p:nvPr>
            <p:ph idx="1"/>
          </p:nvPr>
        </p:nvSpPr>
        <p:spPr/>
        <p:txBody>
          <a:bodyPr/>
          <a:lstStyle/>
          <a:p>
            <a:pPr marL="0" indent="0">
              <a:buNone/>
            </a:pPr>
            <a:r>
              <a:rPr lang="en-US" sz="1600" dirty="0"/>
              <a:t>	</a:t>
            </a:r>
          </a:p>
        </p:txBody>
      </p:sp>
      <p:graphicFrame>
        <p:nvGraphicFramePr>
          <p:cNvPr id="5" name="Table 4"/>
          <p:cNvGraphicFramePr>
            <a:graphicFrameLocks noGrp="1"/>
          </p:cNvGraphicFramePr>
          <p:nvPr>
            <p:extLst>
              <p:ext uri="{D42A27DB-BD31-4B8C-83A1-F6EECF244321}">
                <p14:modId xmlns:p14="http://schemas.microsoft.com/office/powerpoint/2010/main" val="1111845437"/>
              </p:ext>
            </p:extLst>
          </p:nvPr>
        </p:nvGraphicFramePr>
        <p:xfrm>
          <a:off x="1447800" y="1600200"/>
          <a:ext cx="6096000" cy="44399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187960">
                <a:tc>
                  <a:txBody>
                    <a:bodyPr/>
                    <a:lstStyle/>
                    <a:p>
                      <a:r>
                        <a:rPr lang="en-US" b="0" baseline="0" dirty="0">
                          <a:solidFill>
                            <a:schemeClr val="tx1"/>
                          </a:solidFill>
                        </a:rPr>
                        <a:t>Achievement Recognition</a:t>
                      </a:r>
                    </a:p>
                  </a:txBody>
                  <a:tcPr>
                    <a:solidFill>
                      <a:srgbClr val="E9EAEF"/>
                    </a:solidFill>
                  </a:tcPr>
                </a:tc>
                <a:tc>
                  <a:txBody>
                    <a:bodyPr/>
                    <a:lstStyle/>
                    <a:p>
                      <a:r>
                        <a:rPr lang="en-US" b="0" dirty="0">
                          <a:solidFill>
                            <a:schemeClr val="tx1"/>
                          </a:solidFill>
                        </a:rPr>
                        <a:t>Bias for Action</a:t>
                      </a:r>
                    </a:p>
                  </a:txBody>
                  <a:tcPr>
                    <a:solidFill>
                      <a:srgbClr val="E9EAEF"/>
                    </a:solidFill>
                  </a:tcPr>
                </a:tc>
                <a:extLst>
                  <a:ext uri="{0D108BD9-81ED-4DB2-BD59-A6C34878D82A}">
                    <a16:rowId xmlns:a16="http://schemas.microsoft.com/office/drawing/2014/main" val="10000"/>
                  </a:ext>
                </a:extLst>
              </a:tr>
              <a:tr h="187960">
                <a:tc>
                  <a:txBody>
                    <a:bodyPr/>
                    <a:lstStyle/>
                    <a:p>
                      <a:r>
                        <a:rPr lang="en-US" b="0" baseline="0" dirty="0">
                          <a:solidFill>
                            <a:schemeClr val="tx1"/>
                          </a:solidFill>
                        </a:rPr>
                        <a:t>Challenging the Status Quo</a:t>
                      </a:r>
                    </a:p>
                  </a:txBody>
                  <a:tcPr>
                    <a:solidFill>
                      <a:schemeClr val="tx2">
                        <a:lumMod val="20000"/>
                        <a:lumOff val="80000"/>
                      </a:schemeClr>
                    </a:solidFill>
                  </a:tcPr>
                </a:tc>
                <a:tc>
                  <a:txBody>
                    <a:bodyPr/>
                    <a:lstStyle/>
                    <a:p>
                      <a:r>
                        <a:rPr lang="en-US" b="0" dirty="0">
                          <a:solidFill>
                            <a:schemeClr val="tx1"/>
                          </a:solidFill>
                        </a:rPr>
                        <a:t>Civic</a:t>
                      </a:r>
                      <a:r>
                        <a:rPr lang="en-US" b="0" baseline="0" dirty="0">
                          <a:solidFill>
                            <a:schemeClr val="tx1"/>
                          </a:solidFill>
                        </a:rPr>
                        <a:t> Responsibility</a:t>
                      </a:r>
                      <a:endParaRPr lang="en-US" b="0" dirty="0">
                        <a:solidFill>
                          <a:schemeClr val="tx1"/>
                        </a:solidFill>
                      </a:endParaRPr>
                    </a:p>
                  </a:txBody>
                  <a:tcPr>
                    <a:solidFill>
                      <a:schemeClr val="tx2">
                        <a:lumMod val="20000"/>
                        <a:lumOff val="80000"/>
                      </a:schemeClr>
                    </a:solidFill>
                  </a:tcPr>
                </a:tc>
                <a:extLst>
                  <a:ext uri="{0D108BD9-81ED-4DB2-BD59-A6C34878D82A}">
                    <a16:rowId xmlns:a16="http://schemas.microsoft.com/office/drawing/2014/main" val="10001"/>
                  </a:ext>
                </a:extLst>
              </a:tr>
              <a:tr h="370840">
                <a:tc>
                  <a:txBody>
                    <a:bodyPr/>
                    <a:lstStyle/>
                    <a:p>
                      <a:r>
                        <a:rPr lang="en-US" dirty="0"/>
                        <a:t>Continuous Improvement</a:t>
                      </a:r>
                    </a:p>
                  </a:txBody>
                  <a:tcPr>
                    <a:solidFill>
                      <a:srgbClr val="E9EAEF"/>
                    </a:solidFill>
                  </a:tcPr>
                </a:tc>
                <a:tc>
                  <a:txBody>
                    <a:bodyPr/>
                    <a:lstStyle/>
                    <a:p>
                      <a:r>
                        <a:rPr lang="en-US" dirty="0"/>
                        <a:t>Customer Focus</a:t>
                      </a:r>
                    </a:p>
                  </a:txBody>
                  <a:tcPr/>
                </a:tc>
                <a:extLst>
                  <a:ext uri="{0D108BD9-81ED-4DB2-BD59-A6C34878D82A}">
                    <a16:rowId xmlns:a16="http://schemas.microsoft.com/office/drawing/2014/main" val="10002"/>
                  </a:ext>
                </a:extLst>
              </a:tr>
              <a:tr h="370840">
                <a:tc>
                  <a:txBody>
                    <a:bodyPr/>
                    <a:lstStyle/>
                    <a:p>
                      <a:r>
                        <a:rPr lang="en-US" dirty="0"/>
                        <a:t>Environment Sensitivity</a:t>
                      </a:r>
                    </a:p>
                  </a:txBody>
                  <a:tcPr>
                    <a:solidFill>
                      <a:schemeClr val="tx2">
                        <a:lumMod val="20000"/>
                        <a:lumOff val="80000"/>
                      </a:schemeClr>
                    </a:solidFill>
                  </a:tcPr>
                </a:tc>
                <a:tc>
                  <a:txBody>
                    <a:bodyPr/>
                    <a:lstStyle/>
                    <a:p>
                      <a:r>
                        <a:rPr lang="en-US" dirty="0"/>
                        <a:t>Fun &amp; Friendly Environment</a:t>
                      </a:r>
                    </a:p>
                  </a:txBody>
                  <a:tcPr/>
                </a:tc>
                <a:extLst>
                  <a:ext uri="{0D108BD9-81ED-4DB2-BD59-A6C34878D82A}">
                    <a16:rowId xmlns:a16="http://schemas.microsoft.com/office/drawing/2014/main" val="10003"/>
                  </a:ext>
                </a:extLst>
              </a:tr>
              <a:tr h="370840">
                <a:tc>
                  <a:txBody>
                    <a:bodyPr/>
                    <a:lstStyle/>
                    <a:p>
                      <a:r>
                        <a:rPr lang="en-US" dirty="0"/>
                        <a:t>Growth at Any Cost</a:t>
                      </a:r>
                    </a:p>
                  </a:txBody>
                  <a:tcPr/>
                </a:tc>
                <a:tc>
                  <a:txBody>
                    <a:bodyPr/>
                    <a:lstStyle/>
                    <a:p>
                      <a:r>
                        <a:rPr lang="en-US" dirty="0"/>
                        <a:t>High-Tech</a:t>
                      </a:r>
                      <a:r>
                        <a:rPr lang="en-US" baseline="0" dirty="0"/>
                        <a:t> </a:t>
                      </a:r>
                      <a:r>
                        <a:rPr lang="en-US" dirty="0"/>
                        <a:t> Orientation</a:t>
                      </a:r>
                    </a:p>
                  </a:txBody>
                  <a:tcPr/>
                </a:tc>
                <a:extLst>
                  <a:ext uri="{0D108BD9-81ED-4DB2-BD59-A6C34878D82A}">
                    <a16:rowId xmlns:a16="http://schemas.microsoft.com/office/drawing/2014/main" val="10004"/>
                  </a:ext>
                </a:extLst>
              </a:tr>
              <a:tr h="370840">
                <a:tc>
                  <a:txBody>
                    <a:bodyPr/>
                    <a:lstStyle/>
                    <a:p>
                      <a:r>
                        <a:rPr lang="en-US" dirty="0"/>
                        <a:t>Intellectual Focus</a:t>
                      </a:r>
                    </a:p>
                  </a:txBody>
                  <a:tcPr/>
                </a:tc>
                <a:tc>
                  <a:txBody>
                    <a:bodyPr/>
                    <a:lstStyle/>
                    <a:p>
                      <a:r>
                        <a:rPr lang="en-US" dirty="0"/>
                        <a:t>Lean and Mean</a:t>
                      </a:r>
                    </a:p>
                  </a:txBody>
                  <a:tcPr/>
                </a:tc>
                <a:extLst>
                  <a:ext uri="{0D108BD9-81ED-4DB2-BD59-A6C34878D82A}">
                    <a16:rowId xmlns:a16="http://schemas.microsoft.com/office/drawing/2014/main" val="10005"/>
                  </a:ext>
                </a:extLst>
              </a:tr>
              <a:tr h="370840">
                <a:tc>
                  <a:txBody>
                    <a:bodyPr/>
                    <a:lstStyle/>
                    <a:p>
                      <a:r>
                        <a:rPr lang="en-US" dirty="0"/>
                        <a:t>Minimum</a:t>
                      </a:r>
                      <a:r>
                        <a:rPr lang="en-US" baseline="0" dirty="0"/>
                        <a:t> Mgmt. Structure</a:t>
                      </a:r>
                      <a:endParaRPr lang="en-US" dirty="0"/>
                    </a:p>
                  </a:txBody>
                  <a:tcPr/>
                </a:tc>
                <a:tc>
                  <a:txBody>
                    <a:bodyPr/>
                    <a:lstStyle/>
                    <a:p>
                      <a:r>
                        <a:rPr lang="en-US" dirty="0"/>
                        <a:t>Openness</a:t>
                      </a:r>
                      <a:r>
                        <a:rPr lang="en-US" baseline="0" dirty="0"/>
                        <a:t> to Change</a:t>
                      </a:r>
                      <a:endParaRPr lang="en-US" dirty="0"/>
                    </a:p>
                  </a:txBody>
                  <a:tcPr/>
                </a:tc>
                <a:extLst>
                  <a:ext uri="{0D108BD9-81ED-4DB2-BD59-A6C34878D82A}">
                    <a16:rowId xmlns:a16="http://schemas.microsoft.com/office/drawing/2014/main" val="10006"/>
                  </a:ext>
                </a:extLst>
              </a:tr>
              <a:tr h="370840">
                <a:tc>
                  <a:txBody>
                    <a:bodyPr/>
                    <a:lstStyle/>
                    <a:p>
                      <a:r>
                        <a:rPr lang="en-US" dirty="0"/>
                        <a:t>Participative Management</a:t>
                      </a:r>
                    </a:p>
                  </a:txBody>
                  <a:tcPr/>
                </a:tc>
                <a:tc>
                  <a:txBody>
                    <a:bodyPr/>
                    <a:lstStyle/>
                    <a:p>
                      <a:r>
                        <a:rPr lang="en-US" dirty="0"/>
                        <a:t>Personal Freedom</a:t>
                      </a:r>
                    </a:p>
                  </a:txBody>
                  <a:tcPr/>
                </a:tc>
                <a:extLst>
                  <a:ext uri="{0D108BD9-81ED-4DB2-BD59-A6C34878D82A}">
                    <a16:rowId xmlns:a16="http://schemas.microsoft.com/office/drawing/2014/main" val="10007"/>
                  </a:ext>
                </a:extLst>
              </a:tr>
              <a:tr h="370840">
                <a:tc>
                  <a:txBody>
                    <a:bodyPr/>
                    <a:lstStyle/>
                    <a:p>
                      <a:r>
                        <a:rPr lang="en-US" dirty="0"/>
                        <a:t>Personal Growth</a:t>
                      </a:r>
                    </a:p>
                  </a:txBody>
                  <a:tcPr/>
                </a:tc>
                <a:tc>
                  <a:txBody>
                    <a:bodyPr/>
                    <a:lstStyle/>
                    <a:p>
                      <a:r>
                        <a:rPr lang="en-US" dirty="0"/>
                        <a:t>Planning</a:t>
                      </a:r>
                      <a:r>
                        <a:rPr lang="en-US" baseline="0" dirty="0"/>
                        <a:t> for LT Success</a:t>
                      </a:r>
                      <a:endParaRPr lang="en-US" dirty="0"/>
                    </a:p>
                  </a:txBody>
                  <a:tcPr/>
                </a:tc>
                <a:extLst>
                  <a:ext uri="{0D108BD9-81ED-4DB2-BD59-A6C34878D82A}">
                    <a16:rowId xmlns:a16="http://schemas.microsoft.com/office/drawing/2014/main" val="10008"/>
                  </a:ext>
                </a:extLst>
              </a:tr>
              <a:tr h="370840">
                <a:tc>
                  <a:txBody>
                    <a:bodyPr/>
                    <a:lstStyle/>
                    <a:p>
                      <a:r>
                        <a:rPr lang="en-US" dirty="0"/>
                        <a:t>Prestige</a:t>
                      </a:r>
                    </a:p>
                  </a:txBody>
                  <a:tcPr/>
                </a:tc>
                <a:tc>
                  <a:txBody>
                    <a:bodyPr/>
                    <a:lstStyle/>
                    <a:p>
                      <a:r>
                        <a:rPr lang="en-US" dirty="0"/>
                        <a:t>Quality Focus</a:t>
                      </a:r>
                    </a:p>
                  </a:txBody>
                  <a:tcPr/>
                </a:tc>
                <a:extLst>
                  <a:ext uri="{0D108BD9-81ED-4DB2-BD59-A6C34878D82A}">
                    <a16:rowId xmlns:a16="http://schemas.microsoft.com/office/drawing/2014/main" val="10009"/>
                  </a:ext>
                </a:extLst>
              </a:tr>
              <a:tr h="370840">
                <a:tc>
                  <a:txBody>
                    <a:bodyPr/>
                    <a:lstStyle/>
                    <a:p>
                      <a:r>
                        <a:rPr lang="en-US" dirty="0"/>
                        <a:t>Quick Reaction to Opp.</a:t>
                      </a:r>
                    </a:p>
                  </a:txBody>
                  <a:tcPr/>
                </a:tc>
                <a:tc>
                  <a:txBody>
                    <a:bodyPr/>
                    <a:lstStyle/>
                    <a:p>
                      <a:r>
                        <a:rPr lang="en-US" dirty="0"/>
                        <a:t>Resource</a:t>
                      </a:r>
                      <a:r>
                        <a:rPr lang="en-US" baseline="0" dirty="0"/>
                        <a:t> Consciousness</a:t>
                      </a:r>
                      <a:endParaRPr lang="en-US" dirty="0"/>
                    </a:p>
                  </a:txBody>
                  <a:tcPr/>
                </a:tc>
                <a:extLst>
                  <a:ext uri="{0D108BD9-81ED-4DB2-BD59-A6C34878D82A}">
                    <a16:rowId xmlns:a16="http://schemas.microsoft.com/office/drawing/2014/main" val="10010"/>
                  </a:ext>
                </a:extLst>
              </a:tr>
              <a:tr h="370840">
                <a:tc>
                  <a:txBody>
                    <a:bodyPr/>
                    <a:lstStyle/>
                    <a:p>
                      <a:r>
                        <a:rPr lang="en-US" dirty="0"/>
                        <a:t>Thriving</a:t>
                      </a:r>
                      <a:r>
                        <a:rPr lang="en-US" baseline="0" dirty="0"/>
                        <a:t> on Risk</a:t>
                      </a:r>
                      <a:endParaRPr lang="en-US" dirty="0"/>
                    </a:p>
                  </a:txBody>
                  <a:tcPr/>
                </a:tc>
                <a:tc>
                  <a:txBody>
                    <a:bodyPr/>
                    <a:lstStyle/>
                    <a:p>
                      <a:r>
                        <a:rPr lang="en-US" dirty="0"/>
                        <a:t>Valuing Diversity</a:t>
                      </a: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63123387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Motivational Fit Facets - Job</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99920264"/>
              </p:ext>
            </p:extLst>
          </p:nvPr>
        </p:nvGraphicFramePr>
        <p:xfrm>
          <a:off x="962025" y="1689100"/>
          <a:ext cx="7620000" cy="407924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70840">
                <a:tc>
                  <a:txBody>
                    <a:bodyPr/>
                    <a:lstStyle/>
                    <a:p>
                      <a:r>
                        <a:rPr lang="en-US" b="0" dirty="0">
                          <a:solidFill>
                            <a:schemeClr val="tx1"/>
                          </a:solidFill>
                        </a:rPr>
                        <a:t>Achievement</a:t>
                      </a:r>
                    </a:p>
                  </a:txBody>
                  <a:tcPr>
                    <a:solidFill>
                      <a:schemeClr val="accent2">
                        <a:lumMod val="20000"/>
                        <a:lumOff val="80000"/>
                      </a:schemeClr>
                    </a:solidFill>
                  </a:tcPr>
                </a:tc>
                <a:tc>
                  <a:txBody>
                    <a:bodyPr/>
                    <a:lstStyle/>
                    <a:p>
                      <a:r>
                        <a:rPr lang="en-US" b="0" dirty="0">
                          <a:solidFill>
                            <a:schemeClr val="tx1"/>
                          </a:solidFill>
                        </a:rPr>
                        <a:t>Center of Attention</a:t>
                      </a:r>
                    </a:p>
                  </a:txBody>
                  <a:tcPr>
                    <a:solidFill>
                      <a:schemeClr val="accent2">
                        <a:lumMod val="20000"/>
                        <a:lumOff val="80000"/>
                      </a:schemeClr>
                    </a:solidFill>
                  </a:tcPr>
                </a:tc>
                <a:extLst>
                  <a:ext uri="{0D108BD9-81ED-4DB2-BD59-A6C34878D82A}">
                    <a16:rowId xmlns:a16="http://schemas.microsoft.com/office/drawing/2014/main" val="10000"/>
                  </a:ext>
                </a:extLst>
              </a:tr>
              <a:tr h="370840">
                <a:tc>
                  <a:txBody>
                    <a:bodyPr/>
                    <a:lstStyle/>
                    <a:p>
                      <a:r>
                        <a:rPr lang="en-US" dirty="0"/>
                        <a:t>Challenging</a:t>
                      </a:r>
                      <a:r>
                        <a:rPr lang="en-US" baseline="0" dirty="0"/>
                        <a:t> Work</a:t>
                      </a:r>
                      <a:endParaRPr lang="en-US" dirty="0"/>
                    </a:p>
                  </a:txBody>
                  <a:tcPr/>
                </a:tc>
                <a:tc>
                  <a:txBody>
                    <a:bodyPr/>
                    <a:lstStyle/>
                    <a:p>
                      <a:r>
                        <a:rPr lang="en-US" dirty="0"/>
                        <a:t>Coaching Others</a:t>
                      </a:r>
                    </a:p>
                  </a:txBody>
                  <a:tcPr/>
                </a:tc>
                <a:extLst>
                  <a:ext uri="{0D108BD9-81ED-4DB2-BD59-A6C34878D82A}">
                    <a16:rowId xmlns:a16="http://schemas.microsoft.com/office/drawing/2014/main" val="10001"/>
                  </a:ext>
                </a:extLst>
              </a:tr>
              <a:tr h="370840">
                <a:tc>
                  <a:txBody>
                    <a:bodyPr/>
                    <a:lstStyle/>
                    <a:p>
                      <a:r>
                        <a:rPr lang="en-US" dirty="0"/>
                        <a:t>Commission</a:t>
                      </a:r>
                    </a:p>
                  </a:txBody>
                  <a:tcPr/>
                </a:tc>
                <a:tc>
                  <a:txBody>
                    <a:bodyPr/>
                    <a:lstStyle/>
                    <a:p>
                      <a:r>
                        <a:rPr lang="en-US" dirty="0"/>
                        <a:t>Continuous Learning</a:t>
                      </a:r>
                    </a:p>
                  </a:txBody>
                  <a:tcPr/>
                </a:tc>
                <a:extLst>
                  <a:ext uri="{0D108BD9-81ED-4DB2-BD59-A6C34878D82A}">
                    <a16:rowId xmlns:a16="http://schemas.microsoft.com/office/drawing/2014/main" val="10002"/>
                  </a:ext>
                </a:extLst>
              </a:tr>
              <a:tr h="370840">
                <a:tc>
                  <a:txBody>
                    <a:bodyPr/>
                    <a:lstStyle/>
                    <a:p>
                      <a:r>
                        <a:rPr lang="en-US" dirty="0"/>
                        <a:t>Detail</a:t>
                      </a:r>
                      <a:r>
                        <a:rPr lang="en-US" baseline="0" dirty="0"/>
                        <a:t> Orientation</a:t>
                      </a:r>
                      <a:endParaRPr lang="en-US" dirty="0"/>
                    </a:p>
                  </a:txBody>
                  <a:tcPr/>
                </a:tc>
                <a:tc>
                  <a:txBody>
                    <a:bodyPr/>
                    <a:lstStyle/>
                    <a:p>
                      <a:r>
                        <a:rPr lang="en-US" dirty="0"/>
                        <a:t>Entrepreneurialism</a:t>
                      </a:r>
                    </a:p>
                  </a:txBody>
                  <a:tcPr/>
                </a:tc>
                <a:extLst>
                  <a:ext uri="{0D108BD9-81ED-4DB2-BD59-A6C34878D82A}">
                    <a16:rowId xmlns:a16="http://schemas.microsoft.com/office/drawing/2014/main" val="10003"/>
                  </a:ext>
                </a:extLst>
              </a:tr>
              <a:tr h="370840">
                <a:tc>
                  <a:txBody>
                    <a:bodyPr/>
                    <a:lstStyle/>
                    <a:p>
                      <a:r>
                        <a:rPr lang="en-US" dirty="0"/>
                        <a:t>Formal Recognition</a:t>
                      </a:r>
                    </a:p>
                  </a:txBody>
                  <a:tcPr/>
                </a:tc>
                <a:tc>
                  <a:txBody>
                    <a:bodyPr/>
                    <a:lstStyle/>
                    <a:p>
                      <a:r>
                        <a:rPr lang="en-US" dirty="0"/>
                        <a:t>High</a:t>
                      </a:r>
                      <a:r>
                        <a:rPr lang="en-US" baseline="0" dirty="0"/>
                        <a:t> Responsibility/Accountability</a:t>
                      </a:r>
                      <a:endParaRPr lang="en-US" dirty="0"/>
                    </a:p>
                  </a:txBody>
                  <a:tcPr/>
                </a:tc>
                <a:extLst>
                  <a:ext uri="{0D108BD9-81ED-4DB2-BD59-A6C34878D82A}">
                    <a16:rowId xmlns:a16="http://schemas.microsoft.com/office/drawing/2014/main" val="10004"/>
                  </a:ext>
                </a:extLst>
              </a:tr>
              <a:tr h="370840">
                <a:tc>
                  <a:txBody>
                    <a:bodyPr/>
                    <a:lstStyle/>
                    <a:p>
                      <a:r>
                        <a:rPr lang="en-US" dirty="0"/>
                        <a:t>Influencing</a:t>
                      </a:r>
                      <a:r>
                        <a:rPr lang="en-US" baseline="0" dirty="0"/>
                        <a:t> Others</a:t>
                      </a:r>
                      <a:endParaRPr lang="en-US" dirty="0"/>
                    </a:p>
                  </a:txBody>
                  <a:tcPr/>
                </a:tc>
                <a:tc>
                  <a:txBody>
                    <a:bodyPr/>
                    <a:lstStyle/>
                    <a:p>
                      <a:r>
                        <a:rPr lang="en-US" dirty="0"/>
                        <a:t>International</a:t>
                      </a:r>
                      <a:r>
                        <a:rPr lang="en-US" baseline="0" dirty="0"/>
                        <a:t> Exposure</a:t>
                      </a:r>
                      <a:endParaRPr lang="en-US" dirty="0"/>
                    </a:p>
                  </a:txBody>
                  <a:tcPr/>
                </a:tc>
                <a:extLst>
                  <a:ext uri="{0D108BD9-81ED-4DB2-BD59-A6C34878D82A}">
                    <a16:rowId xmlns:a16="http://schemas.microsoft.com/office/drawing/2014/main" val="10005"/>
                  </a:ext>
                </a:extLst>
              </a:tr>
              <a:tr h="370840">
                <a:tc>
                  <a:txBody>
                    <a:bodyPr/>
                    <a:lstStyle/>
                    <a:p>
                      <a:r>
                        <a:rPr lang="en-US" dirty="0"/>
                        <a:t>Interpersonal Support</a:t>
                      </a:r>
                    </a:p>
                  </a:txBody>
                  <a:tcPr/>
                </a:tc>
                <a:tc>
                  <a:txBody>
                    <a:bodyPr/>
                    <a:lstStyle/>
                    <a:p>
                      <a:r>
                        <a:rPr lang="en-US" dirty="0"/>
                        <a:t>Physical Environment</a:t>
                      </a:r>
                    </a:p>
                  </a:txBody>
                  <a:tcPr/>
                </a:tc>
                <a:extLst>
                  <a:ext uri="{0D108BD9-81ED-4DB2-BD59-A6C34878D82A}">
                    <a16:rowId xmlns:a16="http://schemas.microsoft.com/office/drawing/2014/main" val="10006"/>
                  </a:ext>
                </a:extLst>
              </a:tr>
              <a:tr h="370840">
                <a:tc>
                  <a:txBody>
                    <a:bodyPr/>
                    <a:lstStyle/>
                    <a:p>
                      <a:r>
                        <a:rPr lang="en-US" dirty="0"/>
                        <a:t>Position/Status</a:t>
                      </a:r>
                    </a:p>
                  </a:txBody>
                  <a:tcPr/>
                </a:tc>
                <a:tc>
                  <a:txBody>
                    <a:bodyPr/>
                    <a:lstStyle/>
                    <a:p>
                      <a:r>
                        <a:rPr lang="en-US" dirty="0"/>
                        <a:t>Practical Results</a:t>
                      </a:r>
                    </a:p>
                  </a:txBody>
                  <a:tcPr/>
                </a:tc>
                <a:extLst>
                  <a:ext uri="{0D108BD9-81ED-4DB2-BD59-A6C34878D82A}">
                    <a16:rowId xmlns:a16="http://schemas.microsoft.com/office/drawing/2014/main" val="10007"/>
                  </a:ext>
                </a:extLst>
              </a:tr>
              <a:tr h="370840">
                <a:tc>
                  <a:txBody>
                    <a:bodyPr/>
                    <a:lstStyle/>
                    <a:p>
                      <a:r>
                        <a:rPr lang="en-US" dirty="0"/>
                        <a:t>Promotion Opportunities</a:t>
                      </a:r>
                    </a:p>
                  </a:txBody>
                  <a:tcPr/>
                </a:tc>
                <a:tc>
                  <a:txBody>
                    <a:bodyPr/>
                    <a:lstStyle/>
                    <a:p>
                      <a:r>
                        <a:rPr lang="en-US" dirty="0"/>
                        <a:t>Recognition for Expertise</a:t>
                      </a:r>
                    </a:p>
                  </a:txBody>
                  <a:tcPr/>
                </a:tc>
                <a:extLst>
                  <a:ext uri="{0D108BD9-81ED-4DB2-BD59-A6C34878D82A}">
                    <a16:rowId xmlns:a16="http://schemas.microsoft.com/office/drawing/2014/main" val="10008"/>
                  </a:ext>
                </a:extLst>
              </a:tr>
              <a:tr h="370840">
                <a:tc>
                  <a:txBody>
                    <a:bodyPr/>
                    <a:lstStyle/>
                    <a:p>
                      <a:r>
                        <a:rPr lang="en-US" dirty="0"/>
                        <a:t>Relationship</a:t>
                      </a:r>
                      <a:r>
                        <a:rPr lang="en-US" baseline="0" dirty="0"/>
                        <a:t> Building</a:t>
                      </a:r>
                      <a:endParaRPr lang="en-US" dirty="0"/>
                    </a:p>
                  </a:txBody>
                  <a:tcPr/>
                </a:tc>
                <a:tc>
                  <a:txBody>
                    <a:bodyPr/>
                    <a:lstStyle/>
                    <a:p>
                      <a:r>
                        <a:rPr lang="en-US" dirty="0"/>
                        <a:t>Standardized Work</a:t>
                      </a:r>
                    </a:p>
                  </a:txBody>
                  <a:tcPr/>
                </a:tc>
                <a:extLst>
                  <a:ext uri="{0D108BD9-81ED-4DB2-BD59-A6C34878D82A}">
                    <a16:rowId xmlns:a16="http://schemas.microsoft.com/office/drawing/2014/main" val="10009"/>
                  </a:ext>
                </a:extLst>
              </a:tr>
              <a:tr h="370840">
                <a:tc>
                  <a:txBody>
                    <a:bodyPr/>
                    <a:lstStyle/>
                    <a:p>
                      <a:r>
                        <a:rPr lang="en-US" dirty="0"/>
                        <a:t>Task Variety</a:t>
                      </a:r>
                    </a:p>
                  </a:txBody>
                  <a:tcPr/>
                </a:tc>
                <a:tc>
                  <a:txBody>
                    <a:bodyPr/>
                    <a:lstStyle/>
                    <a:p>
                      <a:r>
                        <a:rPr lang="en-US" dirty="0"/>
                        <a:t>Travel</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8543183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82" name="Picture 2" descr="selection_funn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913" y="1674813"/>
            <a:ext cx="5221287" cy="4725987"/>
          </a:xfrm>
          <a:prstGeom prst="rect">
            <a:avLst/>
          </a:prstGeom>
          <a:noFill/>
          <a:extLst>
            <a:ext uri="{909E8E84-426E-40DD-AFC4-6F175D3DCCD1}">
              <a14:hiddenFill xmlns:a14="http://schemas.microsoft.com/office/drawing/2010/main">
                <a:solidFill>
                  <a:srgbClr val="FFFFFF"/>
                </a:solidFill>
              </a14:hiddenFill>
            </a:ext>
          </a:extLst>
        </p:spPr>
      </p:pic>
      <p:pic>
        <p:nvPicPr>
          <p:cNvPr id="788483" name="Picture 3" descr="layer3_peo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7938" y="1370013"/>
            <a:ext cx="2430462" cy="1044575"/>
          </a:xfrm>
          <a:prstGeom prst="rect">
            <a:avLst/>
          </a:prstGeom>
          <a:noFill/>
          <a:extLst>
            <a:ext uri="{909E8E84-426E-40DD-AFC4-6F175D3DCCD1}">
              <a14:hiddenFill xmlns:a14="http://schemas.microsoft.com/office/drawing/2010/main">
                <a:solidFill>
                  <a:srgbClr val="FFFFFF"/>
                </a:solidFill>
              </a14:hiddenFill>
            </a:ext>
          </a:extLst>
        </p:spPr>
      </p:pic>
      <p:pic>
        <p:nvPicPr>
          <p:cNvPr id="788484" name="Picture 4" descr="layer4_peop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5100" y="1370013"/>
            <a:ext cx="2273300" cy="1003300"/>
          </a:xfrm>
          <a:prstGeom prst="rect">
            <a:avLst/>
          </a:prstGeom>
          <a:noFill/>
          <a:extLst>
            <a:ext uri="{909E8E84-426E-40DD-AFC4-6F175D3DCCD1}">
              <a14:hiddenFill xmlns:a14="http://schemas.microsoft.com/office/drawing/2010/main">
                <a:solidFill>
                  <a:srgbClr val="FFFFFF"/>
                </a:solidFill>
              </a14:hiddenFill>
            </a:ext>
          </a:extLst>
        </p:spPr>
      </p:pic>
      <p:pic>
        <p:nvPicPr>
          <p:cNvPr id="788485" name="Picture 5" descr="layer5_peop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4175" y="1370013"/>
            <a:ext cx="1673225" cy="1087437"/>
          </a:xfrm>
          <a:prstGeom prst="rect">
            <a:avLst/>
          </a:prstGeom>
          <a:noFill/>
          <a:extLst>
            <a:ext uri="{909E8E84-426E-40DD-AFC4-6F175D3DCCD1}">
              <a14:hiddenFill xmlns:a14="http://schemas.microsoft.com/office/drawing/2010/main">
                <a:solidFill>
                  <a:srgbClr val="FFFFFF"/>
                </a:solidFill>
              </a14:hiddenFill>
            </a:ext>
          </a:extLst>
        </p:spPr>
      </p:pic>
      <p:pic>
        <p:nvPicPr>
          <p:cNvPr id="788486" name="Picture 6" descr="layer6_pers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370013"/>
            <a:ext cx="860425" cy="790575"/>
          </a:xfrm>
          <a:prstGeom prst="rect">
            <a:avLst/>
          </a:prstGeom>
          <a:noFill/>
          <a:extLst>
            <a:ext uri="{909E8E84-426E-40DD-AFC4-6F175D3DCCD1}">
              <a14:hiddenFill xmlns:a14="http://schemas.microsoft.com/office/drawing/2010/main">
                <a:solidFill>
                  <a:srgbClr val="FFFFFF"/>
                </a:solidFill>
              </a14:hiddenFill>
            </a:ext>
          </a:extLst>
        </p:spPr>
      </p:pic>
      <p:sp>
        <p:nvSpPr>
          <p:cNvPr id="788487" name="Rectangle 7"/>
          <p:cNvSpPr>
            <a:spLocks noGrp="1" noChangeArrowheads="1"/>
          </p:cNvSpPr>
          <p:nvPr>
            <p:ph type="title"/>
          </p:nvPr>
        </p:nvSpPr>
        <p:spPr/>
        <p:txBody>
          <a:bodyPr/>
          <a:lstStyle/>
          <a:p>
            <a:r>
              <a:rPr lang="en-US" dirty="0"/>
              <a:t>Selection Funnel</a:t>
            </a:r>
          </a:p>
        </p:txBody>
      </p:sp>
      <p:pic>
        <p:nvPicPr>
          <p:cNvPr id="788488" name="Picture 8" descr="layer1_peopl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56075" y="1674813"/>
            <a:ext cx="1617663" cy="847725"/>
          </a:xfrm>
          <a:prstGeom prst="rect">
            <a:avLst/>
          </a:prstGeom>
          <a:noFill/>
          <a:extLst>
            <a:ext uri="{909E8E84-426E-40DD-AFC4-6F175D3DCCD1}">
              <a14:hiddenFill xmlns:a14="http://schemas.microsoft.com/office/drawing/2010/main">
                <a:solidFill>
                  <a:srgbClr val="FFFFFF"/>
                </a:solidFill>
              </a14:hiddenFill>
            </a:ext>
          </a:extLst>
        </p:spPr>
      </p:pic>
      <p:pic>
        <p:nvPicPr>
          <p:cNvPr id="788489" name="Picture 9" descr="layer2_peopl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1370013"/>
            <a:ext cx="2522538" cy="106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0399 0.08009 C 0.01076 0.11528 0.01771 0.15069 0.01649 0.19815 C 0.01528 0.2456 -0.00122 0.30694 -0.0033 0.36481 C -0.00538 0.42268 -0.0007 0.48403 0.00399 0.54537 " pathEditMode="fixed" rAng="0" ptsTypes="aaaA">
                                      <p:cBhvr>
                                        <p:cTn id="6" dur="3000" fill="hold"/>
                                        <p:tgtEl>
                                          <p:spTgt spid="788486"/>
                                        </p:tgtEl>
                                        <p:attrNameLst>
                                          <p:attrName>ppt_x</p:attrName>
                                          <p:attrName>ppt_y</p:attrName>
                                        </p:attrNameLst>
                                      </p:cBhvr>
                                      <p:rCtr x="208" y="23264"/>
                                    </p:animMotion>
                                  </p:childTnLst>
                                </p:cTn>
                              </p:par>
                              <p:par>
                                <p:cTn id="7" presetID="0" presetClass="path" presetSubtype="0" accel="50000" decel="50000" fill="hold" nodeType="withEffect">
                                  <p:stCondLst>
                                    <p:cond delay="0"/>
                                  </p:stCondLst>
                                  <p:childTnLst>
                                    <p:animMotion origin="layout" path="M -3.61111E-6 4.81481E-6 C -0.0125 0.06319 -0.02395 0.12777 -0.02517 0.17847 C -0.02517 0.22916 -0.01406 0.26342 -0.01076 0.30324 C -0.00729 0.34328 -0.00503 0.39953 -0.00416 0.41967 " pathEditMode="fixed" rAng="0" ptsTypes="aaaA">
                                      <p:cBhvr>
                                        <p:cTn id="8" dur="3000" fill="hold"/>
                                        <p:tgtEl>
                                          <p:spTgt spid="788485"/>
                                        </p:tgtEl>
                                        <p:attrNameLst>
                                          <p:attrName>ppt_x</p:attrName>
                                          <p:attrName>ppt_y</p:attrName>
                                        </p:attrNameLst>
                                      </p:cBhvr>
                                      <p:rCtr x="-1267" y="20972"/>
                                    </p:animMotion>
                                  </p:childTnLst>
                                </p:cTn>
                              </p:par>
                              <p:par>
                                <p:cTn id="9" presetID="0" presetClass="path" presetSubtype="0" accel="50000" decel="50000" fill="hold" nodeType="withEffect">
                                  <p:stCondLst>
                                    <p:cond delay="0"/>
                                  </p:stCondLst>
                                  <p:childTnLst>
                                    <p:animMotion origin="layout" path="M -0.03402 3.33333E-6 C -0.01388 0.03889 0.00625 0.07801 0.00973 0.11805 C 0.0132 0.15833 -0.01059 0.20555 -0.01319 0.24097 C -0.01579 0.27639 -0.00711 0.31551 -0.0059 0.33055 " pathEditMode="fixed" rAng="0" ptsTypes="aaaA">
                                      <p:cBhvr>
                                        <p:cTn id="10" dur="3000" fill="hold"/>
                                        <p:tgtEl>
                                          <p:spTgt spid="788484"/>
                                        </p:tgtEl>
                                        <p:attrNameLst>
                                          <p:attrName>ppt_x</p:attrName>
                                          <p:attrName>ppt_y</p:attrName>
                                        </p:attrNameLst>
                                      </p:cBhvr>
                                      <p:rCtr x="2361" y="16528"/>
                                    </p:animMotion>
                                  </p:childTnLst>
                                </p:cTn>
                              </p:par>
                              <p:par>
                                <p:cTn id="11" presetID="0" presetClass="path" presetSubtype="0" accel="50000" decel="50000" fill="hold" nodeType="withEffect">
                                  <p:stCondLst>
                                    <p:cond delay="0"/>
                                  </p:stCondLst>
                                  <p:childTnLst>
                                    <p:animMotion origin="layout" path="M -0.01007 4.07407E-6 C -0.01771 0.01713 -0.02535 0.03449 -0.02153 0.05995 C -0.01771 0.08518 0.00937 0.12407 0.01284 0.15138 C 0.01632 0.1787 0.00781 0.20138 -0.0007 0.22407 " pathEditMode="fixed" rAng="0" ptsTypes="aaaA">
                                      <p:cBhvr>
                                        <p:cTn id="12" dur="3000" fill="hold"/>
                                        <p:tgtEl>
                                          <p:spTgt spid="788483"/>
                                        </p:tgtEl>
                                        <p:attrNameLst>
                                          <p:attrName>ppt_x</p:attrName>
                                          <p:attrName>ppt_y</p:attrName>
                                        </p:attrNameLst>
                                      </p:cBhvr>
                                      <p:rCtr x="556" y="11204"/>
                                    </p:animMotion>
                                  </p:childTnLst>
                                </p:cTn>
                              </p:par>
                              <p:par>
                                <p:cTn id="13" presetID="0" presetClass="path" presetSubtype="0" accel="50000" decel="50000" fill="hold" nodeType="withEffect">
                                  <p:stCondLst>
                                    <p:cond delay="0"/>
                                  </p:stCondLst>
                                  <p:childTnLst>
                                    <p:animMotion origin="layout" path="M 0.01528 -0.01088 C 0.025 0.0118 0.0349 0.03472 0.03299 0.05671 C 0.03108 0.0787 0.00868 0.11041 0.00382 0.12129 " pathEditMode="fixed" rAng="0" ptsTypes="aaA">
                                      <p:cBhvr>
                                        <p:cTn id="14" dur="3000" fill="hold"/>
                                        <p:tgtEl>
                                          <p:spTgt spid="788489"/>
                                        </p:tgtEl>
                                        <p:attrNameLst>
                                          <p:attrName>ppt_x</p:attrName>
                                          <p:attrName>ppt_y</p:attrName>
                                        </p:attrNameLst>
                                      </p:cBhvr>
                                      <p:rCtr x="399" y="659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p:txBody>
          <a:bodyPr/>
          <a:lstStyle/>
          <a:p>
            <a:r>
              <a:rPr lang="en-US" dirty="0"/>
              <a:t>Motivational Fit</a:t>
            </a:r>
          </a:p>
        </p:txBody>
      </p:sp>
      <p:sp>
        <p:nvSpPr>
          <p:cNvPr id="479235" name="Rectangle 3"/>
          <p:cNvSpPr>
            <a:spLocks noGrp="1" noChangeArrowheads="1"/>
          </p:cNvSpPr>
          <p:nvPr>
            <p:ph type="body" idx="1"/>
          </p:nvPr>
        </p:nvSpPr>
        <p:spPr>
          <a:xfrm>
            <a:off x="609600" y="1676400"/>
            <a:ext cx="7620000" cy="4572000"/>
          </a:xfrm>
        </p:spPr>
        <p:txBody>
          <a:bodyPr/>
          <a:lstStyle/>
          <a:p>
            <a:pPr algn="ctr">
              <a:lnSpc>
                <a:spcPct val="75000"/>
              </a:lnSpc>
              <a:buFont typeface="Arial" charset="0"/>
              <a:buNone/>
            </a:pPr>
            <a:r>
              <a:rPr lang="en-US" b="1" dirty="0"/>
              <a:t>Takeaway Exercise:</a:t>
            </a:r>
          </a:p>
          <a:p>
            <a:pPr algn="ctr">
              <a:lnSpc>
                <a:spcPct val="75000"/>
              </a:lnSpc>
              <a:buFont typeface="Arial" charset="0"/>
              <a:buNone/>
            </a:pPr>
            <a:endParaRPr lang="en-US" b="1" dirty="0"/>
          </a:p>
          <a:p>
            <a:pPr>
              <a:lnSpc>
                <a:spcPct val="75000"/>
              </a:lnSpc>
            </a:pPr>
            <a:r>
              <a:rPr lang="en-US" dirty="0"/>
              <a:t>YOUR Organizational Fit</a:t>
            </a:r>
          </a:p>
          <a:p>
            <a:pPr>
              <a:lnSpc>
                <a:spcPct val="75000"/>
              </a:lnSpc>
            </a:pPr>
            <a:endParaRPr lang="en-US" dirty="0"/>
          </a:p>
          <a:p>
            <a:pPr>
              <a:lnSpc>
                <a:spcPct val="75000"/>
              </a:lnSpc>
            </a:pPr>
            <a:r>
              <a:rPr lang="en-US" dirty="0"/>
              <a:t>Job Fit</a:t>
            </a:r>
          </a:p>
          <a:p>
            <a:pPr marL="0" indent="0">
              <a:lnSpc>
                <a:spcPct val="75000"/>
              </a:lnSpc>
              <a:buNone/>
            </a:pPr>
            <a:endParaRPr lang="en-US" dirty="0"/>
          </a:p>
          <a:p>
            <a:pPr>
              <a:lnSpc>
                <a:spcPct val="75000"/>
              </a:lnSpc>
            </a:pPr>
            <a:r>
              <a:rPr lang="en-US" dirty="0"/>
              <a:t>Location Fit </a:t>
            </a:r>
          </a:p>
          <a:p>
            <a:pPr>
              <a:lnSpc>
                <a:spcPct val="75000"/>
              </a:lnSpc>
            </a:pPr>
            <a:endParaRPr lang="en-US" dirty="0"/>
          </a:p>
        </p:txBody>
      </p:sp>
    </p:spTree>
    <p:extLst>
      <p:ext uri="{BB962C8B-B14F-4D97-AF65-F5344CB8AC3E}">
        <p14:creationId xmlns:p14="http://schemas.microsoft.com/office/powerpoint/2010/main" val="224371653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76194" name="Picture 2" descr="I_qu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46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76195" name="Rectangle 3"/>
          <p:cNvSpPr>
            <a:spLocks noChangeArrowheads="1"/>
          </p:cNvSpPr>
          <p:nvPr/>
        </p:nvSpPr>
        <p:spPr bwMode="auto">
          <a:xfrm>
            <a:off x="4524375" y="0"/>
            <a:ext cx="4619625" cy="6858000"/>
          </a:xfrm>
          <a:prstGeom prst="rect">
            <a:avLst/>
          </a:prstGeom>
          <a:solidFill>
            <a:srgbClr val="79B1A8"/>
          </a:solidFill>
          <a:ln>
            <a:noFill/>
          </a:ln>
          <a:effectLst/>
          <a:extLst>
            <a:ext uri="{91240B29-F687-4F45-9708-019B960494DF}">
              <a14:hiddenLine xmlns:a14="http://schemas.microsoft.com/office/drawing/2010/main" w="952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dirty="0"/>
          </a:p>
        </p:txBody>
      </p:sp>
      <p:sp>
        <p:nvSpPr>
          <p:cNvPr id="776196" name="Text Box 4"/>
          <p:cNvSpPr txBox="1">
            <a:spLocks noChangeArrowheads="1"/>
          </p:cNvSpPr>
          <p:nvPr/>
        </p:nvSpPr>
        <p:spPr bwMode="auto">
          <a:xfrm rot="21600000">
            <a:off x="5105400" y="914400"/>
            <a:ext cx="3743325" cy="885825"/>
          </a:xfrm>
          <a:prstGeom prst="rect">
            <a:avLst/>
          </a:prstGeom>
          <a:solidFill>
            <a:srgbClr val="FFFFE7"/>
          </a:solidFill>
          <a:ln w="15875">
            <a:solidFill>
              <a:srgbClr val="681E5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US" b="1" dirty="0">
                <a:solidFill>
                  <a:srgbClr val="681E5B"/>
                </a:solidFill>
              </a:rPr>
              <a:t>INTERVIEWER WORRY</a:t>
            </a:r>
          </a:p>
          <a:p>
            <a:r>
              <a:rPr lang="en-US" sz="2000" dirty="0"/>
              <a:t>New hires </a:t>
            </a:r>
            <a:r>
              <a:rPr lang="en-US" sz="2000" b="1" i="1" dirty="0"/>
              <a:t>quit within 90 days</a:t>
            </a:r>
            <a:r>
              <a:rPr lang="en-US" sz="2000" dirty="0"/>
              <a:t>.</a:t>
            </a:r>
          </a:p>
        </p:txBody>
      </p:sp>
      <p:sp>
        <p:nvSpPr>
          <p:cNvPr id="776197" name="Line 5"/>
          <p:cNvSpPr>
            <a:spLocks noChangeShapeType="1"/>
          </p:cNvSpPr>
          <p:nvPr/>
        </p:nvSpPr>
        <p:spPr bwMode="auto">
          <a:xfrm>
            <a:off x="0" y="1363663"/>
            <a:ext cx="5105400" cy="0"/>
          </a:xfrm>
          <a:prstGeom prst="line">
            <a:avLst/>
          </a:prstGeom>
          <a:noFill/>
          <a:ln w="15875">
            <a:solidFill>
              <a:srgbClr val="681E5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6197"/>
                                        </p:tgtEl>
                                        <p:attrNameLst>
                                          <p:attrName>style.visibility</p:attrName>
                                        </p:attrNameLst>
                                      </p:cBhvr>
                                      <p:to>
                                        <p:strVal val="visible"/>
                                      </p:to>
                                    </p:set>
                                    <p:animEffect transition="in" filter="wipe(left)">
                                      <p:cBhvr>
                                        <p:cTn id="7" dur="500"/>
                                        <p:tgtEl>
                                          <p:spTgt spid="776197"/>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776196"/>
                                        </p:tgtEl>
                                        <p:attrNameLst>
                                          <p:attrName>style.visibility</p:attrName>
                                        </p:attrNameLst>
                                      </p:cBhvr>
                                      <p:to>
                                        <p:strVal val="visible"/>
                                      </p:to>
                                    </p:set>
                                    <p:anim calcmode="lin" valueType="num">
                                      <p:cBhvr>
                                        <p:cTn id="11" dur="500" fill="hold"/>
                                        <p:tgtEl>
                                          <p:spTgt spid="776196"/>
                                        </p:tgtEl>
                                        <p:attrNameLst>
                                          <p:attrName>ppt_w</p:attrName>
                                        </p:attrNameLst>
                                      </p:cBhvr>
                                      <p:tavLst>
                                        <p:tav tm="0">
                                          <p:val>
                                            <p:fltVal val="0"/>
                                          </p:val>
                                        </p:tav>
                                        <p:tav tm="100000">
                                          <p:val>
                                            <p:strVal val="#ppt_w"/>
                                          </p:val>
                                        </p:tav>
                                      </p:tavLst>
                                    </p:anim>
                                    <p:anim calcmode="lin" valueType="num">
                                      <p:cBhvr>
                                        <p:cTn id="12" dur="500" fill="hold"/>
                                        <p:tgtEl>
                                          <p:spTgt spid="77619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6196" grpId="0" animBg="1"/>
      <p:bldP spid="776197"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77218" name="Picture 2" descr="acce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77219" name="Text Box 3"/>
          <p:cNvSpPr txBox="1">
            <a:spLocks noChangeArrowheads="1"/>
          </p:cNvSpPr>
          <p:nvPr/>
        </p:nvSpPr>
        <p:spPr bwMode="auto">
          <a:xfrm rot="21600000">
            <a:off x="5192713" y="533400"/>
            <a:ext cx="3265487" cy="1190625"/>
          </a:xfrm>
          <a:prstGeom prst="rect">
            <a:avLst/>
          </a:prstGeom>
          <a:solidFill>
            <a:srgbClr val="FFFFE7"/>
          </a:solidFill>
          <a:ln w="15875">
            <a:solidFill>
              <a:srgbClr val="681E5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US" b="1" dirty="0">
                <a:solidFill>
                  <a:srgbClr val="681E5B"/>
                </a:solidFill>
              </a:rPr>
              <a:t>INTERVIEWER WORRY</a:t>
            </a:r>
          </a:p>
          <a:p>
            <a:r>
              <a:rPr lang="en-US" sz="2000" dirty="0"/>
              <a:t>Candidates </a:t>
            </a:r>
            <a:r>
              <a:rPr lang="en-US" sz="2000" b="1" i="1" dirty="0"/>
              <a:t>don’t accept</a:t>
            </a:r>
            <a:r>
              <a:rPr lang="en-US" sz="2000" dirty="0"/>
              <a:t> the job offer.</a:t>
            </a:r>
          </a:p>
        </p:txBody>
      </p:sp>
      <p:sp>
        <p:nvSpPr>
          <p:cNvPr id="777220" name="Line 4"/>
          <p:cNvSpPr>
            <a:spLocks noChangeShapeType="1"/>
          </p:cNvSpPr>
          <p:nvPr/>
        </p:nvSpPr>
        <p:spPr bwMode="auto">
          <a:xfrm>
            <a:off x="11113" y="1135063"/>
            <a:ext cx="5181600" cy="0"/>
          </a:xfrm>
          <a:prstGeom prst="line">
            <a:avLst/>
          </a:prstGeom>
          <a:noFill/>
          <a:ln w="15875">
            <a:solidFill>
              <a:srgbClr val="681E5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77220"/>
                                        </p:tgtEl>
                                        <p:attrNameLst>
                                          <p:attrName>style.visibility</p:attrName>
                                        </p:attrNameLst>
                                      </p:cBhvr>
                                      <p:to>
                                        <p:strVal val="visible"/>
                                      </p:to>
                                    </p:set>
                                    <p:anim calcmode="lin" valueType="num">
                                      <p:cBhvr additive="base">
                                        <p:cTn id="7" dur="1000" fill="hold"/>
                                        <p:tgtEl>
                                          <p:spTgt spid="777220"/>
                                        </p:tgtEl>
                                        <p:attrNameLst>
                                          <p:attrName>ppt_x</p:attrName>
                                        </p:attrNameLst>
                                      </p:cBhvr>
                                      <p:tavLst>
                                        <p:tav tm="0">
                                          <p:val>
                                            <p:strVal val="0-#ppt_w/2"/>
                                          </p:val>
                                        </p:tav>
                                        <p:tav tm="100000">
                                          <p:val>
                                            <p:strVal val="#ppt_x"/>
                                          </p:val>
                                        </p:tav>
                                      </p:tavLst>
                                    </p:anim>
                                    <p:anim calcmode="lin" valueType="num">
                                      <p:cBhvr additive="base">
                                        <p:cTn id="8" dur="1000" fill="hold"/>
                                        <p:tgtEl>
                                          <p:spTgt spid="77722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9" presetClass="entr" presetSubtype="0" fill="hold" grpId="0" nodeType="afterEffect">
                                  <p:stCondLst>
                                    <p:cond delay="0"/>
                                  </p:stCondLst>
                                  <p:childTnLst>
                                    <p:set>
                                      <p:cBhvr>
                                        <p:cTn id="11" dur="1" fill="hold">
                                          <p:stCondLst>
                                            <p:cond delay="0"/>
                                          </p:stCondLst>
                                        </p:cTn>
                                        <p:tgtEl>
                                          <p:spTgt spid="777219"/>
                                        </p:tgtEl>
                                        <p:attrNameLst>
                                          <p:attrName>style.visibility</p:attrName>
                                        </p:attrNameLst>
                                      </p:cBhvr>
                                      <p:to>
                                        <p:strVal val="visible"/>
                                      </p:to>
                                    </p:set>
                                    <p:animEffect transition="in" filter="dissolve">
                                      <p:cBhvr>
                                        <p:cTn id="12" dur="500"/>
                                        <p:tgtEl>
                                          <p:spTgt spid="777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7219" grpId="0" animBg="1"/>
      <p:bldP spid="77722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2"/>
          <p:cNvSpPr>
            <a:spLocks noGrp="1" noChangeArrowheads="1"/>
          </p:cNvSpPr>
          <p:nvPr>
            <p:ph type="title"/>
          </p:nvPr>
        </p:nvSpPr>
        <p:spPr/>
        <p:txBody>
          <a:bodyPr/>
          <a:lstStyle/>
          <a:p>
            <a:r>
              <a:rPr lang="en-US" dirty="0"/>
              <a:t>Legal Considerations</a:t>
            </a:r>
          </a:p>
        </p:txBody>
      </p:sp>
      <p:sp>
        <p:nvSpPr>
          <p:cNvPr id="727043" name="Rectangle 3"/>
          <p:cNvSpPr>
            <a:spLocks noGrp="1" noChangeArrowheads="1"/>
          </p:cNvSpPr>
          <p:nvPr>
            <p:ph type="body" idx="1"/>
          </p:nvPr>
        </p:nvSpPr>
        <p:spPr>
          <a:xfrm>
            <a:off x="685800" y="1689100"/>
            <a:ext cx="7896225" cy="4572000"/>
          </a:xfrm>
        </p:spPr>
        <p:txBody>
          <a:bodyPr/>
          <a:lstStyle/>
          <a:p>
            <a:pPr marL="0" indent="0" algn="ctr">
              <a:lnSpc>
                <a:spcPct val="85000"/>
              </a:lnSpc>
              <a:buNone/>
            </a:pPr>
            <a:r>
              <a:rPr lang="en-US" sz="2800" dirty="0"/>
              <a:t>Selection System with Legal Credibility:</a:t>
            </a:r>
          </a:p>
          <a:p>
            <a:pPr>
              <a:lnSpc>
                <a:spcPct val="85000"/>
              </a:lnSpc>
            </a:pPr>
            <a:endParaRPr lang="en-US" sz="2800" dirty="0"/>
          </a:p>
          <a:p>
            <a:pPr>
              <a:lnSpc>
                <a:spcPct val="85000"/>
              </a:lnSpc>
            </a:pPr>
            <a:r>
              <a:rPr lang="en-US" sz="2800" dirty="0"/>
              <a:t>Job-Related Competencies &amp; Components</a:t>
            </a:r>
          </a:p>
          <a:p>
            <a:pPr>
              <a:lnSpc>
                <a:spcPct val="85000"/>
              </a:lnSpc>
            </a:pPr>
            <a:endParaRPr lang="en-US" sz="2800" dirty="0"/>
          </a:p>
          <a:p>
            <a:pPr>
              <a:lnSpc>
                <a:spcPct val="85000"/>
              </a:lnSpc>
            </a:pPr>
            <a:r>
              <a:rPr lang="en-US" sz="2800" dirty="0"/>
              <a:t>Consistency in Handling Applicants </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84386" name="Picture 2" descr="illeg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86475"/>
          </a:xfrm>
          <a:prstGeom prst="rect">
            <a:avLst/>
          </a:prstGeom>
          <a:noFill/>
          <a:extLst>
            <a:ext uri="{909E8E84-426E-40DD-AFC4-6F175D3DCCD1}">
              <a14:hiddenFill xmlns:a14="http://schemas.microsoft.com/office/drawing/2010/main">
                <a:solidFill>
                  <a:srgbClr val="FFFFFF"/>
                </a:solidFill>
              </a14:hiddenFill>
            </a:ext>
          </a:extLst>
        </p:spPr>
      </p:pic>
      <p:sp>
        <p:nvSpPr>
          <p:cNvPr id="669699" name="Text Box 3"/>
          <p:cNvSpPr txBox="1">
            <a:spLocks noChangeArrowheads="1"/>
          </p:cNvSpPr>
          <p:nvPr/>
        </p:nvSpPr>
        <p:spPr bwMode="auto">
          <a:xfrm>
            <a:off x="0" y="6019800"/>
            <a:ext cx="9144000" cy="838200"/>
          </a:xfrm>
          <a:prstGeom prst="rect">
            <a:avLst/>
          </a:prstGeom>
          <a:solidFill>
            <a:srgbClr val="EAAF0F"/>
          </a:solidFill>
          <a:ln>
            <a:noFill/>
          </a:ln>
          <a:extLst>
            <a:ext uri="{91240B29-F687-4F45-9708-019B960494DF}">
              <a14:hiddenLine xmlns:a14="http://schemas.microsoft.com/office/drawing/2010/main" w="9525">
                <a:solidFill>
                  <a:srgbClr val="000000"/>
                </a:solidFill>
                <a:miter lim="800000"/>
                <a:headEnd/>
                <a:tailEnd/>
              </a14:hiddenLine>
            </a:ext>
          </a:extLst>
        </p:spPr>
        <p:txBody>
          <a:bodyPr tIns="137160"/>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ts val="1800"/>
              </a:spcBef>
            </a:pPr>
            <a:endParaRPr lang="en-US" sz="2100" dirty="0">
              <a:latin typeface="Arial" charset="0"/>
            </a:endParaRPr>
          </a:p>
        </p:txBody>
      </p:sp>
      <p:grpSp>
        <p:nvGrpSpPr>
          <p:cNvPr id="784391" name="Group 7"/>
          <p:cNvGrpSpPr>
            <a:grpSpLocks/>
          </p:cNvGrpSpPr>
          <p:nvPr/>
        </p:nvGrpSpPr>
        <p:grpSpPr bwMode="auto">
          <a:xfrm>
            <a:off x="847725" y="5578475"/>
            <a:ext cx="8305800" cy="885825"/>
            <a:chOff x="534" y="3514"/>
            <a:chExt cx="5232" cy="558"/>
          </a:xfrm>
        </p:grpSpPr>
        <p:sp>
          <p:nvSpPr>
            <p:cNvPr id="784389" name="Line 12"/>
            <p:cNvSpPr>
              <a:spLocks noChangeShapeType="1"/>
            </p:cNvSpPr>
            <p:nvPr/>
          </p:nvSpPr>
          <p:spPr bwMode="auto">
            <a:xfrm flipH="1">
              <a:off x="3054" y="3794"/>
              <a:ext cx="2712" cy="2"/>
            </a:xfrm>
            <a:prstGeom prst="line">
              <a:avLst/>
            </a:prstGeom>
            <a:noFill/>
            <a:ln w="15875">
              <a:solidFill>
                <a:srgbClr val="681E5B"/>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784390" name="Text Box 11"/>
            <p:cNvSpPr txBox="1">
              <a:spLocks noChangeArrowheads="1"/>
            </p:cNvSpPr>
            <p:nvPr/>
          </p:nvSpPr>
          <p:spPr bwMode="auto">
            <a:xfrm>
              <a:off x="534" y="3514"/>
              <a:ext cx="2682" cy="558"/>
            </a:xfrm>
            <a:prstGeom prst="rect">
              <a:avLst/>
            </a:prstGeom>
            <a:solidFill>
              <a:srgbClr val="FFFFE7"/>
            </a:solidFill>
            <a:ln w="15875">
              <a:solidFill>
                <a:srgbClr val="681E5B"/>
              </a:solidFill>
              <a:miter lim="800000"/>
              <a:headEnd/>
              <a:tailEnd/>
            </a:ln>
          </p:spPr>
          <p:txBody>
            <a:bodyPr>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sz="2100" b="1" dirty="0">
                  <a:solidFill>
                    <a:srgbClr val="681E5B"/>
                  </a:solidFill>
                  <a:latin typeface="Arial" charset="0"/>
                </a:rPr>
                <a:t>INTERVIEWER WORRY</a:t>
              </a:r>
            </a:p>
            <a:p>
              <a:pPr>
                <a:spcBef>
                  <a:spcPct val="50000"/>
                </a:spcBef>
              </a:pPr>
              <a:r>
                <a:rPr lang="en-US" sz="2000" dirty="0">
                  <a:latin typeface="Arial" charset="0"/>
                </a:rPr>
                <a:t>I might be asking </a:t>
              </a:r>
              <a:r>
                <a:rPr lang="en-US" sz="2000" b="1" i="1" dirty="0">
                  <a:latin typeface="Arial" charset="0"/>
                </a:rPr>
                <a:t>illegal</a:t>
              </a:r>
              <a:r>
                <a:rPr lang="en-US" sz="2000" dirty="0">
                  <a:latin typeface="Arial" charset="0"/>
                </a:rPr>
                <a:t> questions.</a:t>
              </a:r>
              <a:r>
                <a:rPr lang="en-US" sz="2000" dirty="0">
                  <a:solidFill>
                    <a:srgbClr val="FF0000"/>
                  </a:solidFill>
                  <a:latin typeface="Arial" charset="0"/>
                </a:rPr>
                <a:t>  </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784391"/>
                                        </p:tgtEl>
                                        <p:attrNameLst>
                                          <p:attrName>style.visibility</p:attrName>
                                        </p:attrNameLst>
                                      </p:cBhvr>
                                      <p:to>
                                        <p:strVal val="visible"/>
                                      </p:to>
                                    </p:set>
                                    <p:anim calcmode="lin" valueType="num">
                                      <p:cBhvr>
                                        <p:cTn id="7" dur="500" fill="hold"/>
                                        <p:tgtEl>
                                          <p:spTgt spid="784391"/>
                                        </p:tgtEl>
                                        <p:attrNameLst>
                                          <p:attrName>ppt_w</p:attrName>
                                        </p:attrNameLst>
                                      </p:cBhvr>
                                      <p:tavLst>
                                        <p:tav tm="0">
                                          <p:val>
                                            <p:strVal val="#ppt_w*0.70"/>
                                          </p:val>
                                        </p:tav>
                                        <p:tav tm="100000">
                                          <p:val>
                                            <p:strVal val="#ppt_w"/>
                                          </p:val>
                                        </p:tav>
                                      </p:tavLst>
                                    </p:anim>
                                    <p:anim calcmode="lin" valueType="num">
                                      <p:cBhvr>
                                        <p:cTn id="8" dur="500" fill="hold"/>
                                        <p:tgtEl>
                                          <p:spTgt spid="784391"/>
                                        </p:tgtEl>
                                        <p:attrNameLst>
                                          <p:attrName>ppt_h</p:attrName>
                                        </p:attrNameLst>
                                      </p:cBhvr>
                                      <p:tavLst>
                                        <p:tav tm="0">
                                          <p:val>
                                            <p:strVal val="#ppt_h"/>
                                          </p:val>
                                        </p:tav>
                                        <p:tav tm="100000">
                                          <p:val>
                                            <p:strVal val="#ppt_h"/>
                                          </p:val>
                                        </p:tav>
                                      </p:tavLst>
                                    </p:anim>
                                    <p:animEffect transition="in" filter="fade">
                                      <p:cBhvr>
                                        <p:cTn id="9" dur="500"/>
                                        <p:tgtEl>
                                          <p:spTgt spid="784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5410" name="Rectangle 2"/>
          <p:cNvSpPr>
            <a:spLocks noChangeArrowheads="1"/>
          </p:cNvSpPr>
          <p:nvPr/>
        </p:nvSpPr>
        <p:spPr bwMode="auto">
          <a:xfrm>
            <a:off x="4267200" y="0"/>
            <a:ext cx="4876800" cy="6858000"/>
          </a:xfrm>
          <a:prstGeom prst="rect">
            <a:avLst/>
          </a:prstGeom>
          <a:solidFill>
            <a:srgbClr val="E2C29E"/>
          </a:solidFill>
          <a:ln>
            <a:noFill/>
          </a:ln>
          <a:effectLst/>
          <a:extLst>
            <a:ext uri="{91240B29-F687-4F45-9708-019B960494DF}">
              <a14:hiddenLine xmlns:a14="http://schemas.microsoft.com/office/drawing/2010/main" w="952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dirty="0"/>
          </a:p>
        </p:txBody>
      </p:sp>
      <p:sp>
        <p:nvSpPr>
          <p:cNvPr id="785411" name="Text Box 3"/>
          <p:cNvSpPr txBox="1">
            <a:spLocks noChangeArrowheads="1"/>
          </p:cNvSpPr>
          <p:nvPr/>
        </p:nvSpPr>
        <p:spPr bwMode="auto">
          <a:xfrm>
            <a:off x="5183188" y="3048000"/>
            <a:ext cx="3429000" cy="1190625"/>
          </a:xfrm>
          <a:prstGeom prst="rect">
            <a:avLst/>
          </a:prstGeom>
          <a:solidFill>
            <a:srgbClr val="FFFFE7"/>
          </a:solidFill>
          <a:ln w="15875">
            <a:solidFill>
              <a:srgbClr val="681E5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0"/>
              </a:spcBef>
            </a:pPr>
            <a:r>
              <a:rPr lang="en-US" b="1" dirty="0">
                <a:solidFill>
                  <a:srgbClr val="681E5B"/>
                </a:solidFill>
              </a:rPr>
              <a:t>INTERVIEWER WORRY</a:t>
            </a:r>
          </a:p>
          <a:p>
            <a:pPr algn="ctr"/>
            <a:r>
              <a:rPr lang="en-US" sz="2000" dirty="0"/>
              <a:t>Interviewing is no better than </a:t>
            </a:r>
            <a:r>
              <a:rPr lang="en-US" sz="2000" b="1" i="1" dirty="0"/>
              <a:t>flipping a coin.</a:t>
            </a:r>
          </a:p>
        </p:txBody>
      </p:sp>
      <p:sp>
        <p:nvSpPr>
          <p:cNvPr id="785412" name="Line 4"/>
          <p:cNvSpPr>
            <a:spLocks noChangeShapeType="1"/>
          </p:cNvSpPr>
          <p:nvPr/>
        </p:nvSpPr>
        <p:spPr bwMode="auto">
          <a:xfrm flipV="1">
            <a:off x="6905625" y="0"/>
            <a:ext cx="0" cy="3048000"/>
          </a:xfrm>
          <a:prstGeom prst="line">
            <a:avLst/>
          </a:prstGeom>
          <a:noFill/>
          <a:ln w="15875">
            <a:solidFill>
              <a:srgbClr val="681E5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pic>
        <p:nvPicPr>
          <p:cNvPr id="785413" name="Picture 5" descr="flip_co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60888"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85412"/>
                                        </p:tgtEl>
                                        <p:attrNameLst>
                                          <p:attrName>style.visibility</p:attrName>
                                        </p:attrNameLst>
                                      </p:cBhvr>
                                      <p:to>
                                        <p:strVal val="visible"/>
                                      </p:to>
                                    </p:set>
                                    <p:anim calcmode="lin" valueType="num">
                                      <p:cBhvr additive="base">
                                        <p:cTn id="7" dur="500" fill="hold"/>
                                        <p:tgtEl>
                                          <p:spTgt spid="785412"/>
                                        </p:tgtEl>
                                        <p:attrNameLst>
                                          <p:attrName>ppt_x</p:attrName>
                                        </p:attrNameLst>
                                      </p:cBhvr>
                                      <p:tavLst>
                                        <p:tav tm="0">
                                          <p:val>
                                            <p:strVal val="#ppt_x"/>
                                          </p:val>
                                        </p:tav>
                                        <p:tav tm="100000">
                                          <p:val>
                                            <p:strVal val="#ppt_x"/>
                                          </p:val>
                                        </p:tav>
                                      </p:tavLst>
                                    </p:anim>
                                    <p:anim calcmode="lin" valueType="num">
                                      <p:cBhvr additive="base">
                                        <p:cTn id="8" dur="500" fill="hold"/>
                                        <p:tgtEl>
                                          <p:spTgt spid="78541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8" presetClass="emph" presetSubtype="0" fill="hold" grpId="0" nodeType="afterEffect">
                                  <p:stCondLst>
                                    <p:cond delay="0"/>
                                  </p:stCondLst>
                                  <p:childTnLst>
                                    <p:animRot by="21600000">
                                      <p:cBhvr>
                                        <p:cTn id="11" dur="1000" fill="hold"/>
                                        <p:tgtEl>
                                          <p:spTgt spid="7854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5411" grpId="0" animBg="1"/>
      <p:bldP spid="7854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0"/>
            <a:ext cx="7924800" cy="2708434"/>
          </a:xfrm>
          <a:prstGeom prst="rect">
            <a:avLst/>
          </a:prstGeom>
        </p:spPr>
        <p:txBody>
          <a:bodyPr wrap="square">
            <a:spAutoFit/>
          </a:bodyPr>
          <a:lstStyle/>
          <a:p>
            <a:r>
              <a:rPr lang="en-US" sz="2000" dirty="0"/>
              <a:t>Competencies for Success</a:t>
            </a:r>
          </a:p>
          <a:p>
            <a:r>
              <a:rPr lang="en-US" sz="2000" dirty="0"/>
              <a:t>Gathering In-Depth Behavioral Data</a:t>
            </a:r>
          </a:p>
          <a:p>
            <a:pPr lvl="1"/>
            <a:r>
              <a:rPr lang="en-US" sz="2000" dirty="0"/>
              <a:t>STARs</a:t>
            </a:r>
          </a:p>
          <a:p>
            <a:pPr lvl="1"/>
            <a:r>
              <a:rPr lang="en-US" sz="2000" dirty="0"/>
              <a:t>Follow Up Questions </a:t>
            </a:r>
          </a:p>
          <a:p>
            <a:r>
              <a:rPr lang="en-US" sz="2000" dirty="0"/>
              <a:t>Motivational Fit </a:t>
            </a:r>
          </a:p>
          <a:p>
            <a:r>
              <a:rPr lang="en-US" sz="2000" dirty="0"/>
              <a:t>Legal credibility</a:t>
            </a:r>
          </a:p>
        </p:txBody>
      </p:sp>
      <p:sp>
        <p:nvSpPr>
          <p:cNvPr id="3" name="TextBox 2"/>
          <p:cNvSpPr txBox="1"/>
          <p:nvPr/>
        </p:nvSpPr>
        <p:spPr>
          <a:xfrm>
            <a:off x="457200" y="457200"/>
            <a:ext cx="6477000" cy="738664"/>
          </a:xfrm>
          <a:prstGeom prst="rect">
            <a:avLst/>
          </a:prstGeom>
          <a:noFill/>
        </p:spPr>
        <p:txBody>
          <a:bodyPr wrap="square" rtlCol="0">
            <a:spAutoFit/>
          </a:bodyPr>
          <a:lstStyle/>
          <a:p>
            <a:r>
              <a:rPr lang="en-US" sz="4200" dirty="0">
                <a:solidFill>
                  <a:schemeClr val="bg1"/>
                </a:solidFill>
              </a:rPr>
              <a:t>Key Concepts</a:t>
            </a:r>
          </a:p>
        </p:txBody>
      </p:sp>
    </p:spTree>
    <p:extLst>
      <p:ext uri="{BB962C8B-B14F-4D97-AF65-F5344CB8AC3E}">
        <p14:creationId xmlns:p14="http://schemas.microsoft.com/office/powerpoint/2010/main" val="2184263832"/>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981200"/>
            <a:ext cx="7924800" cy="3785652"/>
          </a:xfrm>
          <a:prstGeom prst="rect">
            <a:avLst/>
          </a:prstGeom>
        </p:spPr>
        <p:txBody>
          <a:bodyPr wrap="square">
            <a:spAutoFit/>
          </a:bodyPr>
          <a:lstStyle/>
          <a:p>
            <a:pPr algn="ctr"/>
            <a:r>
              <a:rPr lang="en-US" sz="2400" b="1" dirty="0"/>
              <a:t>Competencies for Success</a:t>
            </a:r>
          </a:p>
          <a:p>
            <a:pPr algn="ctr"/>
            <a:endParaRPr lang="en-US" sz="2400" b="1" dirty="0"/>
          </a:p>
          <a:p>
            <a:r>
              <a:rPr lang="en-US" sz="2000" dirty="0"/>
              <a:t>Job Descriptions</a:t>
            </a:r>
          </a:p>
          <a:p>
            <a:r>
              <a:rPr lang="en-US" sz="2000" dirty="0"/>
              <a:t>Talent Selection </a:t>
            </a:r>
          </a:p>
          <a:p>
            <a:r>
              <a:rPr lang="en-US" sz="2000" dirty="0"/>
              <a:t>Organizational Development – Leaders &amp; Individual Contributors</a:t>
            </a:r>
          </a:p>
          <a:p>
            <a:r>
              <a:rPr lang="en-US" sz="2000" dirty="0"/>
              <a:t>Performance Management</a:t>
            </a:r>
          </a:p>
          <a:p>
            <a:r>
              <a:rPr lang="en-US" sz="2000" dirty="0"/>
              <a:t>Compensation Strategies</a:t>
            </a:r>
          </a:p>
          <a:p>
            <a:r>
              <a:rPr lang="en-US" sz="2000" dirty="0"/>
              <a:t>Succession Planning </a:t>
            </a:r>
          </a:p>
        </p:txBody>
      </p:sp>
      <p:sp>
        <p:nvSpPr>
          <p:cNvPr id="3" name="TextBox 2"/>
          <p:cNvSpPr txBox="1"/>
          <p:nvPr/>
        </p:nvSpPr>
        <p:spPr>
          <a:xfrm>
            <a:off x="457200" y="457200"/>
            <a:ext cx="6477000" cy="738664"/>
          </a:xfrm>
          <a:prstGeom prst="rect">
            <a:avLst/>
          </a:prstGeom>
          <a:noFill/>
        </p:spPr>
        <p:txBody>
          <a:bodyPr wrap="square" rtlCol="0">
            <a:spAutoFit/>
          </a:bodyPr>
          <a:lstStyle/>
          <a:p>
            <a:r>
              <a:rPr lang="en-US" sz="4200" dirty="0">
                <a:solidFill>
                  <a:schemeClr val="bg1"/>
                </a:solidFill>
              </a:rPr>
              <a:t>Business Integration</a:t>
            </a:r>
          </a:p>
        </p:txBody>
      </p:sp>
    </p:spTree>
    <p:extLst>
      <p:ext uri="{BB962C8B-B14F-4D97-AF65-F5344CB8AC3E}">
        <p14:creationId xmlns:p14="http://schemas.microsoft.com/office/powerpoint/2010/main" val="159808235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8686800" cy="584775"/>
          </a:xfrm>
          <a:prstGeom prst="rect">
            <a:avLst/>
          </a:prstGeom>
          <a:noFill/>
        </p:spPr>
        <p:txBody>
          <a:bodyPr wrap="square" rtlCol="0">
            <a:spAutoFit/>
          </a:bodyPr>
          <a:lstStyle/>
          <a:p>
            <a:r>
              <a:rPr lang="en-US" sz="3200" dirty="0">
                <a:solidFill>
                  <a:schemeClr val="bg1"/>
                </a:solidFill>
              </a:rPr>
              <a:t>Ollis/Akers/Arney Business Consulting Division </a:t>
            </a:r>
          </a:p>
        </p:txBody>
      </p:sp>
      <p:sp>
        <p:nvSpPr>
          <p:cNvPr id="3" name="TextBox 2"/>
          <p:cNvSpPr txBox="1"/>
          <p:nvPr/>
        </p:nvSpPr>
        <p:spPr>
          <a:xfrm>
            <a:off x="1219200" y="2895600"/>
            <a:ext cx="7086600" cy="707886"/>
          </a:xfrm>
          <a:prstGeom prst="rect">
            <a:avLst/>
          </a:prstGeom>
          <a:noFill/>
        </p:spPr>
        <p:txBody>
          <a:bodyPr wrap="square" rtlCol="0">
            <a:spAutoFit/>
          </a:bodyPr>
          <a:lstStyle/>
          <a:p>
            <a:pPr algn="ctr"/>
            <a:r>
              <a:rPr lang="en-US" sz="4000" dirty="0"/>
              <a:t>Questions?</a:t>
            </a:r>
          </a:p>
        </p:txBody>
      </p:sp>
      <p:pic>
        <p:nvPicPr>
          <p:cNvPr id="4" name="Picture 11"/>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04800" y="5213418"/>
            <a:ext cx="2926080" cy="591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0257624"/>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58280" y="3198168"/>
            <a:ext cx="4227439" cy="461665"/>
          </a:xfrm>
          <a:prstGeom prst="rect">
            <a:avLst/>
          </a:prstGeom>
        </p:spPr>
        <p:txBody>
          <a:bodyPr wrap="none">
            <a:spAutoFit/>
          </a:bodyPr>
          <a:lstStyle/>
          <a:p>
            <a:r>
              <a:rPr lang="en-US" sz="2400" dirty="0">
                <a:solidFill>
                  <a:schemeClr val="bg1"/>
                </a:solidFill>
              </a:rPr>
              <a:t>Business Consulting Division </a:t>
            </a:r>
          </a:p>
        </p:txBody>
      </p:sp>
      <p:sp>
        <p:nvSpPr>
          <p:cNvPr id="5" name="Rectangle 4"/>
          <p:cNvSpPr/>
          <p:nvPr/>
        </p:nvSpPr>
        <p:spPr>
          <a:xfrm>
            <a:off x="335280" y="2074783"/>
            <a:ext cx="8458200" cy="2708434"/>
          </a:xfrm>
          <a:prstGeom prst="rect">
            <a:avLst/>
          </a:prstGeom>
        </p:spPr>
        <p:txBody>
          <a:bodyPr wrap="square">
            <a:spAutoFit/>
          </a:bodyPr>
          <a:lstStyle/>
          <a:p>
            <a:pPr>
              <a:spcBef>
                <a:spcPct val="20000"/>
              </a:spcBef>
              <a:defRPr/>
            </a:pPr>
            <a:endParaRPr lang="en-US" sz="2000" b="1" dirty="0"/>
          </a:p>
          <a:p>
            <a:pPr>
              <a:defRPr/>
            </a:pPr>
            <a:r>
              <a:rPr lang="en-US" sz="2000" b="1" i="1" dirty="0"/>
              <a:t>Karen Shannon</a:t>
            </a:r>
            <a:endParaRPr lang="en-US" sz="2000" i="1" dirty="0"/>
          </a:p>
          <a:p>
            <a:pPr>
              <a:defRPr/>
            </a:pPr>
            <a:r>
              <a:rPr lang="en-US" sz="2000" dirty="0"/>
              <a:t>Vice President Business Consulting/CHRO </a:t>
            </a:r>
          </a:p>
          <a:p>
            <a:pPr>
              <a:defRPr/>
            </a:pPr>
            <a:r>
              <a:rPr lang="en-US" sz="2000" dirty="0"/>
              <a:t>(417) 881-8333</a:t>
            </a:r>
          </a:p>
          <a:p>
            <a:pPr>
              <a:defRPr/>
            </a:pPr>
            <a:r>
              <a:rPr lang="en-US" sz="2000" dirty="0"/>
              <a:t>(417) 848-3133 (m)</a:t>
            </a:r>
          </a:p>
          <a:p>
            <a:pPr>
              <a:defRPr/>
            </a:pPr>
            <a:r>
              <a:rPr lang="en-US" sz="2000" dirty="0">
                <a:hlinkClick r:id="rId2"/>
              </a:rPr>
              <a:t>Karen.Shannon@ollisaa.com</a:t>
            </a:r>
            <a:r>
              <a:rPr lang="en-US" sz="2000" dirty="0"/>
              <a:t> </a:t>
            </a:r>
          </a:p>
        </p:txBody>
      </p:sp>
      <p:sp>
        <p:nvSpPr>
          <p:cNvPr id="6" name="TextBox 5"/>
          <p:cNvSpPr txBox="1"/>
          <p:nvPr/>
        </p:nvSpPr>
        <p:spPr>
          <a:xfrm>
            <a:off x="228600" y="321210"/>
            <a:ext cx="8686800" cy="923330"/>
          </a:xfrm>
          <a:prstGeom prst="rect">
            <a:avLst/>
          </a:prstGeom>
          <a:noFill/>
        </p:spPr>
        <p:txBody>
          <a:bodyPr wrap="square" rtlCol="0">
            <a:spAutoFit/>
          </a:bodyPr>
          <a:lstStyle/>
          <a:p>
            <a:pPr algn="ctr"/>
            <a:r>
              <a:rPr lang="en-US" sz="5400" b="1" dirty="0">
                <a:solidFill>
                  <a:schemeClr val="bg1"/>
                </a:solidFill>
              </a:rPr>
              <a:t>Thank You</a:t>
            </a:r>
          </a:p>
        </p:txBody>
      </p:sp>
      <p:pic>
        <p:nvPicPr>
          <p:cNvPr id="7" name="Picture 1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7200" y="5181600"/>
            <a:ext cx="2926080" cy="591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hape&#10;&#10;Description automatically generated">
            <a:extLst>
              <a:ext uri="{FF2B5EF4-FFF2-40B4-BE49-F238E27FC236}">
                <a16:creationId xmlns:a16="http://schemas.microsoft.com/office/drawing/2014/main" id="{6ECE0146-3A87-4CC7-9B35-E839AEBA1A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1998" y="5015193"/>
            <a:ext cx="1066801" cy="1116509"/>
          </a:xfrm>
          <a:prstGeom prst="rect">
            <a:avLst/>
          </a:prstGeom>
        </p:spPr>
      </p:pic>
    </p:spTree>
    <p:extLst>
      <p:ext uri="{BB962C8B-B14F-4D97-AF65-F5344CB8AC3E}">
        <p14:creationId xmlns:p14="http://schemas.microsoft.com/office/powerpoint/2010/main" val="157291387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p:cNvSpPr>
            <a:spLocks noGrp="1" noChangeArrowheads="1"/>
          </p:cNvSpPr>
          <p:nvPr>
            <p:ph type="title"/>
          </p:nvPr>
        </p:nvSpPr>
        <p:spPr/>
        <p:txBody>
          <a:bodyPr/>
          <a:lstStyle/>
          <a:p>
            <a:r>
              <a:rPr lang="en-US" dirty="0"/>
              <a:t>Sample Coverage Grid</a:t>
            </a:r>
          </a:p>
        </p:txBody>
      </p:sp>
      <p:graphicFrame>
        <p:nvGraphicFramePr>
          <p:cNvPr id="556467" name="Group 435"/>
          <p:cNvGraphicFramePr>
            <a:graphicFrameLocks noGrp="1"/>
          </p:cNvGraphicFramePr>
          <p:nvPr>
            <p:ph idx="1"/>
          </p:nvPr>
        </p:nvGraphicFramePr>
        <p:xfrm>
          <a:off x="457200" y="1676400"/>
          <a:ext cx="8077200" cy="4435539"/>
        </p:xfrm>
        <a:graphic>
          <a:graphicData uri="http://schemas.openxmlformats.org/drawingml/2006/table">
            <a:tbl>
              <a:tblPr/>
              <a:tblGrid>
                <a:gridCol w="2228850">
                  <a:extLst>
                    <a:ext uri="{9D8B030D-6E8A-4147-A177-3AD203B41FA5}">
                      <a16:colId xmlns:a16="http://schemas.microsoft.com/office/drawing/2014/main" val="20000"/>
                    </a:ext>
                  </a:extLst>
                </a:gridCol>
                <a:gridCol w="614363">
                  <a:extLst>
                    <a:ext uri="{9D8B030D-6E8A-4147-A177-3AD203B41FA5}">
                      <a16:colId xmlns:a16="http://schemas.microsoft.com/office/drawing/2014/main" val="20001"/>
                    </a:ext>
                  </a:extLst>
                </a:gridCol>
                <a:gridCol w="1076325">
                  <a:extLst>
                    <a:ext uri="{9D8B030D-6E8A-4147-A177-3AD203B41FA5}">
                      <a16:colId xmlns:a16="http://schemas.microsoft.com/office/drawing/2014/main" val="20002"/>
                    </a:ext>
                  </a:extLst>
                </a:gridCol>
                <a:gridCol w="998537">
                  <a:extLst>
                    <a:ext uri="{9D8B030D-6E8A-4147-A177-3AD203B41FA5}">
                      <a16:colId xmlns:a16="http://schemas.microsoft.com/office/drawing/2014/main" val="20003"/>
                    </a:ext>
                  </a:extLst>
                </a:gridCol>
                <a:gridCol w="1076325">
                  <a:extLst>
                    <a:ext uri="{9D8B030D-6E8A-4147-A177-3AD203B41FA5}">
                      <a16:colId xmlns:a16="http://schemas.microsoft.com/office/drawing/2014/main" val="20004"/>
                    </a:ext>
                  </a:extLst>
                </a:gridCol>
                <a:gridCol w="998538">
                  <a:extLst>
                    <a:ext uri="{9D8B030D-6E8A-4147-A177-3AD203B41FA5}">
                      <a16:colId xmlns:a16="http://schemas.microsoft.com/office/drawing/2014/main" val="20005"/>
                    </a:ext>
                  </a:extLst>
                </a:gridCol>
                <a:gridCol w="1084262">
                  <a:extLst>
                    <a:ext uri="{9D8B030D-6E8A-4147-A177-3AD203B41FA5}">
                      <a16:colId xmlns:a16="http://schemas.microsoft.com/office/drawing/2014/main" val="20006"/>
                    </a:ext>
                  </a:extLst>
                </a:gridCol>
              </a:tblGrid>
              <a:tr h="512763">
                <a:tc>
                  <a:txBody>
                    <a:bodyPr/>
                    <a:lstStyle/>
                    <a:p>
                      <a:pPr marL="0" marR="0" lvl="0" indent="0" algn="l" defTabSz="914400" rtl="0" eaLnBrk="1" fontAlgn="base" latinLnBrk="0" hangingPunct="1">
                        <a:lnSpc>
                          <a:spcPct val="95000"/>
                        </a:lnSpc>
                        <a:spcBef>
                          <a:spcPct val="25000"/>
                        </a:spcBef>
                        <a:spcAft>
                          <a:spcPct val="0"/>
                        </a:spcAft>
                        <a:buClr>
                          <a:srgbClr val="681E5B"/>
                        </a:buClr>
                        <a:buSzPct val="60000"/>
                        <a:buFont typeface="Arial" charset="0"/>
                        <a:buNone/>
                        <a:tabLst/>
                      </a:pPr>
                      <a:endParaRPr kumimoji="0" lang="en-US" sz="2700" b="0" i="0" u="none" strike="noStrike" cap="none" normalizeH="0" baseline="0" dirty="0">
                        <a:ln>
                          <a:noFill/>
                        </a:ln>
                        <a:solidFill>
                          <a:schemeClr val="tx1"/>
                        </a:solidFill>
                        <a:effectLst/>
                        <a:latin typeface="Arial" charset="0"/>
                      </a:endParaRPr>
                    </a:p>
                  </a:txBody>
                  <a:tcPr anchor="b"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Arial" charset="0"/>
                        <a:buNone/>
                        <a:tabLst/>
                      </a:pPr>
                      <a:r>
                        <a:rPr kumimoji="0" lang="en-US" sz="1100" b="1" i="0" u="none" strike="noStrike" cap="none" normalizeH="0" baseline="0" dirty="0">
                          <a:ln>
                            <a:noFill/>
                          </a:ln>
                          <a:solidFill>
                            <a:schemeClr val="tx1"/>
                          </a:solidFill>
                          <a:effectLst/>
                          <a:latin typeface="Arial" charset="0"/>
                          <a:ea typeface="Times New Roman" pitchFamily="18" charset="0"/>
                          <a:cs typeface="Arial" charset="0"/>
                        </a:rPr>
                        <a:t>Test</a:t>
                      </a:r>
                      <a:endParaRPr kumimoji="0" lang="en-US" sz="11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100" b="1" i="0" u="none" strike="noStrike" cap="none" normalizeH="0" baseline="0" dirty="0">
                          <a:ln>
                            <a:noFill/>
                          </a:ln>
                          <a:solidFill>
                            <a:schemeClr val="tx1"/>
                          </a:solidFill>
                          <a:effectLst/>
                          <a:latin typeface="Arial" charset="0"/>
                          <a:ea typeface="Times New Roman" pitchFamily="18" charset="0"/>
                          <a:cs typeface="Arial" charset="0"/>
                        </a:rPr>
                        <a:t>Interviewer </a:t>
                      </a:r>
                      <a:br>
                        <a:rPr kumimoji="0" lang="en-US" sz="1100" b="1" i="0" u="none" strike="noStrike" cap="none" normalizeH="0" baseline="0" dirty="0">
                          <a:ln>
                            <a:noFill/>
                          </a:ln>
                          <a:solidFill>
                            <a:schemeClr val="tx1"/>
                          </a:solidFill>
                          <a:effectLst/>
                          <a:latin typeface="Arial" charset="0"/>
                          <a:ea typeface="Times New Roman" pitchFamily="18" charset="0"/>
                          <a:cs typeface="Arial" charset="0"/>
                        </a:rPr>
                      </a:br>
                      <a:r>
                        <a:rPr kumimoji="0" lang="en-US" sz="1100" b="1" i="0" u="none" strike="noStrike" cap="none" normalizeH="0" baseline="0" dirty="0">
                          <a:ln>
                            <a:noFill/>
                          </a:ln>
                          <a:solidFill>
                            <a:schemeClr val="tx1"/>
                          </a:solidFill>
                          <a:effectLst/>
                          <a:latin typeface="Arial" charset="0"/>
                          <a:ea typeface="Times New Roman" pitchFamily="18" charset="0"/>
                          <a:cs typeface="Arial" charset="0"/>
                        </a:rPr>
                        <a:t>A</a:t>
                      </a:r>
                      <a:endParaRPr kumimoji="0" lang="en-US" sz="11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100" b="1" i="0" u="none" strike="noStrike" cap="none" normalizeH="0" baseline="0" dirty="0">
                          <a:ln>
                            <a:noFill/>
                          </a:ln>
                          <a:solidFill>
                            <a:schemeClr val="tx1"/>
                          </a:solidFill>
                          <a:effectLst/>
                          <a:latin typeface="Arial" charset="0"/>
                          <a:ea typeface="Times New Roman" pitchFamily="18" charset="0"/>
                          <a:cs typeface="Arial" charset="0"/>
                        </a:rPr>
                        <a:t>Interviewer B</a:t>
                      </a:r>
                      <a:endParaRPr kumimoji="0" lang="en-US" sz="11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100" b="1" i="0" u="none" strike="noStrike" cap="none" normalizeH="0" baseline="0" dirty="0">
                          <a:ln>
                            <a:noFill/>
                          </a:ln>
                          <a:solidFill>
                            <a:schemeClr val="tx1"/>
                          </a:solidFill>
                          <a:effectLst/>
                          <a:latin typeface="Arial" charset="0"/>
                          <a:ea typeface="Times New Roman" pitchFamily="18" charset="0"/>
                          <a:cs typeface="Arial" charset="0"/>
                        </a:rPr>
                        <a:t>Interviewer </a:t>
                      </a:r>
                      <a:br>
                        <a:rPr kumimoji="0" lang="en-US" sz="1100" b="1" i="0" u="none" strike="noStrike" cap="none" normalizeH="0" baseline="0" dirty="0">
                          <a:ln>
                            <a:noFill/>
                          </a:ln>
                          <a:solidFill>
                            <a:schemeClr val="tx1"/>
                          </a:solidFill>
                          <a:effectLst/>
                          <a:latin typeface="Arial" charset="0"/>
                          <a:ea typeface="Times New Roman" pitchFamily="18" charset="0"/>
                          <a:cs typeface="Arial" charset="0"/>
                        </a:rPr>
                      </a:br>
                      <a:r>
                        <a:rPr kumimoji="0" lang="en-US" sz="1100" b="1" i="0" u="none" strike="noStrike" cap="none" normalizeH="0" baseline="0" dirty="0">
                          <a:ln>
                            <a:noFill/>
                          </a:ln>
                          <a:solidFill>
                            <a:schemeClr val="tx1"/>
                          </a:solidFill>
                          <a:effectLst/>
                          <a:latin typeface="Arial" charset="0"/>
                          <a:ea typeface="Times New Roman" pitchFamily="18" charset="0"/>
                          <a:cs typeface="Arial" charset="0"/>
                        </a:rPr>
                        <a:t>C</a:t>
                      </a:r>
                      <a:br>
                        <a:rPr kumimoji="0" lang="en-US" sz="1100" b="1" i="0" u="none" strike="noStrike" cap="none" normalizeH="0" baseline="0" dirty="0">
                          <a:ln>
                            <a:noFill/>
                          </a:ln>
                          <a:solidFill>
                            <a:schemeClr val="tx1"/>
                          </a:solidFill>
                          <a:effectLst/>
                          <a:latin typeface="Arial" charset="0"/>
                          <a:ea typeface="Times New Roman" pitchFamily="18" charset="0"/>
                          <a:cs typeface="Arial" charset="0"/>
                        </a:rPr>
                      </a:br>
                      <a:r>
                        <a:rPr kumimoji="0" lang="en-US" sz="1100" b="1" i="0" u="none" strike="noStrike" cap="none" normalizeH="0" baseline="0" dirty="0">
                          <a:ln>
                            <a:noFill/>
                          </a:ln>
                          <a:solidFill>
                            <a:schemeClr val="tx1"/>
                          </a:solidFill>
                          <a:effectLst/>
                          <a:latin typeface="Arial" charset="0"/>
                          <a:ea typeface="Times New Roman" pitchFamily="18" charset="0"/>
                          <a:cs typeface="Arial" charset="0"/>
                        </a:rPr>
                        <a:t>(Hiring Mgr.)</a:t>
                      </a:r>
                      <a:endParaRPr kumimoji="0" lang="en-US" sz="11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100" b="1" i="0" u="none" strike="noStrike" cap="none" normalizeH="0" baseline="0" dirty="0">
                          <a:ln>
                            <a:noFill/>
                          </a:ln>
                          <a:solidFill>
                            <a:schemeClr val="tx1"/>
                          </a:solidFill>
                          <a:effectLst/>
                          <a:latin typeface="Arial" charset="0"/>
                          <a:ea typeface="Times New Roman" pitchFamily="18" charset="0"/>
                          <a:cs typeface="Arial" charset="0"/>
                        </a:rPr>
                        <a:t>Simulation</a:t>
                      </a:r>
                      <a:endParaRPr kumimoji="0" lang="en-US" sz="11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100" b="1" i="0" u="none" strike="noStrike" cap="none" normalizeH="0" baseline="0" dirty="0">
                          <a:ln>
                            <a:noFill/>
                          </a:ln>
                          <a:solidFill>
                            <a:schemeClr val="tx1"/>
                          </a:solidFill>
                          <a:effectLst/>
                          <a:latin typeface="Arial" charset="0"/>
                          <a:ea typeface="Times New Roman" pitchFamily="18" charset="0"/>
                          <a:cs typeface="Arial" charset="0"/>
                        </a:rPr>
                        <a:t>Reference/ Background Check</a:t>
                      </a:r>
                      <a:endParaRPr kumimoji="0" lang="en-US" sz="11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2763">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a:ln>
                            <a:noFill/>
                          </a:ln>
                          <a:solidFill>
                            <a:schemeClr val="tx1"/>
                          </a:solidFill>
                          <a:effectLst/>
                          <a:latin typeface="Times New Roman" pitchFamily="18" charset="0"/>
                        </a:rPr>
                        <a:t>Key Background Review</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5000"/>
                        </a:spcBef>
                        <a:spcAft>
                          <a:spcPct val="0"/>
                        </a:spcAft>
                        <a:buClr>
                          <a:srgbClr val="681E5B"/>
                        </a:buClr>
                        <a:buSzPct val="60000"/>
                        <a:buFont typeface="Arial" charset="0"/>
                        <a:buNone/>
                        <a:tabLst/>
                      </a:pPr>
                      <a:endParaRPr kumimoji="0" lang="en-US" sz="32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Arial" charset="0"/>
                        <a:buNone/>
                        <a:tabLst/>
                      </a:pPr>
                      <a:endParaRPr kumimoji="0" lang="en-US" sz="14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Arial" charset="0"/>
                        <a:buNone/>
                        <a:tabLst/>
                      </a:pPr>
                      <a:endParaRPr kumimoji="0" lang="en-US" sz="14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25000"/>
                        </a:spcBef>
                        <a:spcAft>
                          <a:spcPct val="0"/>
                        </a:spcAft>
                        <a:buClr>
                          <a:srgbClr val="681E5B"/>
                        </a:buClr>
                        <a:buSzPct val="60000"/>
                        <a:buFont typeface="Arial" charset="0"/>
                        <a:buNone/>
                        <a:tabLst/>
                      </a:pPr>
                      <a:r>
                        <a:rPr kumimoji="0" lang="en-US" sz="1400" b="1" i="0" u="none" strike="noStrike" cap="none" normalizeH="0" baseline="0" dirty="0">
                          <a:ln>
                            <a:noFill/>
                          </a:ln>
                          <a:solidFill>
                            <a:schemeClr val="tx1"/>
                          </a:solidFill>
                          <a:effectLst/>
                          <a:latin typeface="Arial" charset="0"/>
                          <a:cs typeface="Times New Roman" pitchFamily="18" charset="0"/>
                        </a:rPr>
                        <a:t>X</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Arial" charset="0"/>
                        <a:buNone/>
                        <a:tabLst/>
                      </a:pPr>
                      <a:endParaRPr kumimoji="0" lang="en-US" sz="14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5000"/>
                        </a:spcBef>
                        <a:spcAft>
                          <a:spcPct val="0"/>
                        </a:spcAft>
                        <a:buClr>
                          <a:srgbClr val="681E5B"/>
                        </a:buClr>
                        <a:buSzPct val="60000"/>
                        <a:buFont typeface="Arial" charset="0"/>
                        <a:buNone/>
                        <a:tabLst/>
                      </a:pPr>
                      <a:endParaRPr kumimoji="0" lang="en-US" sz="14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2763">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Decision Making</a:t>
                      </a:r>
                      <a:endParaRPr kumimoji="0" lang="en-US" sz="1400" b="1" i="0" u="none" strike="noStrike" cap="none" normalizeH="0" baseline="0" dirty="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5000"/>
                        </a:spcBef>
                        <a:spcAft>
                          <a:spcPct val="0"/>
                        </a:spcAft>
                        <a:buClr>
                          <a:srgbClr val="681E5B"/>
                        </a:buClr>
                        <a:buSzPct val="60000"/>
                        <a:buFont typeface="Arial" charset="0"/>
                        <a:buNone/>
                        <a:tabLst/>
                      </a:pPr>
                      <a:endParaRPr kumimoji="0" lang="en-US" sz="32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Arial" charset="0"/>
                        <a:buNone/>
                        <a:tabLst/>
                      </a:pPr>
                      <a:r>
                        <a:rPr kumimoji="0" lang="en-US" sz="1300" b="1" i="0" u="none" strike="noStrike" cap="none" normalizeH="0" baseline="0" dirty="0">
                          <a:ln>
                            <a:noFill/>
                          </a:ln>
                          <a:solidFill>
                            <a:schemeClr val="tx1"/>
                          </a:solidFill>
                          <a:effectLst/>
                          <a:latin typeface="Arial" charset="0"/>
                          <a:cs typeface="Times New Roman" pitchFamily="18" charset="0"/>
                        </a:rPr>
                        <a:t>X</a:t>
                      </a:r>
                      <a:endParaRPr kumimoji="0"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Arial" charset="0"/>
                        <a:buNone/>
                        <a:tabLst/>
                      </a:pPr>
                      <a:r>
                        <a:rPr kumimoji="0" lang="en-US" sz="1300" b="1" i="0" u="none" strike="noStrike" cap="none" normalizeH="0" baseline="0" dirty="0">
                          <a:ln>
                            <a:noFill/>
                          </a:ln>
                          <a:solidFill>
                            <a:schemeClr val="tx1"/>
                          </a:solidFill>
                          <a:effectLst/>
                          <a:latin typeface="Arial" charset="0"/>
                          <a:cs typeface="Times New Roman" pitchFamily="18" charset="0"/>
                        </a:rPr>
                        <a:t>X</a:t>
                      </a:r>
                      <a:endParaRPr kumimoji="0"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5000"/>
                        </a:spcBef>
                        <a:spcAft>
                          <a:spcPct val="0"/>
                        </a:spcAft>
                        <a:buClr>
                          <a:srgbClr val="681E5B"/>
                        </a:buClr>
                        <a:buSzPct val="60000"/>
                        <a:buFont typeface="Arial" charset="0"/>
                        <a:buNone/>
                        <a:tabLst/>
                      </a:pPr>
                      <a:endParaRPr kumimoji="0" lang="en-US" sz="14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Arial" charset="0"/>
                        <a:buNone/>
                        <a:tabLst/>
                      </a:pPr>
                      <a:endParaRPr kumimoji="0" lang="en-US" sz="14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25000"/>
                        </a:spcBef>
                        <a:spcAft>
                          <a:spcPct val="0"/>
                        </a:spcAft>
                        <a:buClr>
                          <a:srgbClr val="681E5B"/>
                        </a:buClr>
                        <a:buSzPct val="60000"/>
                        <a:buFont typeface="Arial" charset="0"/>
                        <a:buNone/>
                        <a:tabLst/>
                      </a:pPr>
                      <a:r>
                        <a:rPr kumimoji="0" lang="en-US" sz="1300" b="1" i="0" u="none" strike="noStrike" cap="none" normalizeH="0" baseline="0" dirty="0">
                          <a:ln>
                            <a:noFill/>
                          </a:ln>
                          <a:solidFill>
                            <a:schemeClr val="tx1"/>
                          </a:solidFill>
                          <a:effectLst/>
                          <a:latin typeface="Arial" charset="0"/>
                          <a:cs typeface="Times New Roman" pitchFamily="18" charset="0"/>
                        </a:rPr>
                        <a:t>X</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2763">
                <a:tc>
                  <a:txBody>
                    <a:bodyPr/>
                    <a:lstStyle/>
                    <a:p>
                      <a:pPr marL="342900" marR="0" lvl="0" indent="-34290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Planning and Organizing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5000"/>
                        </a:spcBef>
                        <a:spcAft>
                          <a:spcPct val="0"/>
                        </a:spcAft>
                        <a:buClr>
                          <a:srgbClr val="681E5B"/>
                        </a:buClr>
                        <a:buSzPct val="60000"/>
                        <a:buFont typeface="Arial" charset="0"/>
                        <a:buNone/>
                        <a:tabLst/>
                      </a:pPr>
                      <a:endParaRPr kumimoji="0" lang="en-US" sz="32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5000"/>
                        </a:spcBef>
                        <a:spcAft>
                          <a:spcPct val="0"/>
                        </a:spcAft>
                        <a:buClr>
                          <a:srgbClr val="681E5B"/>
                        </a:buClr>
                        <a:buSzPct val="60000"/>
                        <a:buFont typeface="Arial" charset="0"/>
                        <a:buNone/>
                        <a:tabLst/>
                      </a:pPr>
                      <a:endParaRPr kumimoji="0" lang="en-US" sz="14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Arial" charset="0"/>
                        <a:buNone/>
                        <a:tabLst/>
                      </a:pPr>
                      <a:r>
                        <a:rPr kumimoji="0" lang="en-US" sz="1300" b="1" i="0" u="none" strike="noStrike" cap="none" normalizeH="0" baseline="0" dirty="0">
                          <a:ln>
                            <a:noFill/>
                          </a:ln>
                          <a:solidFill>
                            <a:schemeClr val="tx1"/>
                          </a:solidFill>
                          <a:effectLst/>
                          <a:latin typeface="Arial" charset="0"/>
                          <a:cs typeface="Times New Roman" pitchFamily="18" charset="0"/>
                        </a:rPr>
                        <a:t>X</a:t>
                      </a:r>
                      <a:endParaRPr kumimoji="0"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Arial" charset="0"/>
                        <a:buNone/>
                        <a:tabLst/>
                      </a:pPr>
                      <a:r>
                        <a:rPr kumimoji="0" lang="en-US" sz="1300" b="1" i="0" u="none" strike="noStrike" cap="none" normalizeH="0" baseline="0" dirty="0">
                          <a:ln>
                            <a:noFill/>
                          </a:ln>
                          <a:solidFill>
                            <a:schemeClr val="tx1"/>
                          </a:solidFill>
                          <a:effectLst/>
                          <a:latin typeface="Arial" charset="0"/>
                          <a:cs typeface="Times New Roman" pitchFamily="18" charset="0"/>
                        </a:rPr>
                        <a:t>X</a:t>
                      </a:r>
                      <a:endParaRPr kumimoji="0"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25000"/>
                        </a:spcBef>
                        <a:spcAft>
                          <a:spcPct val="0"/>
                        </a:spcAft>
                        <a:buClr>
                          <a:srgbClr val="681E5B"/>
                        </a:buClr>
                        <a:buSzPct val="60000"/>
                        <a:buFont typeface="Arial" charset="0"/>
                        <a:buNone/>
                        <a:tabLst/>
                      </a:pPr>
                      <a:r>
                        <a:rPr kumimoji="0" lang="en-US" sz="1400" b="1" i="0" u="none" strike="noStrike" cap="none" normalizeH="0" baseline="0" dirty="0">
                          <a:ln>
                            <a:noFill/>
                          </a:ln>
                          <a:solidFill>
                            <a:schemeClr val="tx1"/>
                          </a:solidFill>
                          <a:effectLst/>
                          <a:latin typeface="Arial" charset="0"/>
                        </a:rPr>
                        <a:t>X</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Arial" charset="0"/>
                        <a:buNone/>
                        <a:tabLst/>
                      </a:pPr>
                      <a:endParaRPr kumimoji="0"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2763">
                <a:tc>
                  <a:txBody>
                    <a:bodyPr/>
                    <a:lstStyle/>
                    <a:p>
                      <a:pPr marL="342900" marR="0" lvl="0" indent="-34290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Initiating Action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5000"/>
                        </a:spcBef>
                        <a:spcAft>
                          <a:spcPct val="0"/>
                        </a:spcAft>
                        <a:buClr>
                          <a:srgbClr val="681E5B"/>
                        </a:buClr>
                        <a:buSzPct val="60000"/>
                        <a:buFont typeface="Arial" charset="0"/>
                        <a:buNone/>
                        <a:tabLst/>
                      </a:pPr>
                      <a:endParaRPr kumimoji="0" lang="en-US" sz="32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Arial" charset="0"/>
                        <a:buNone/>
                        <a:tabLst/>
                      </a:pPr>
                      <a:r>
                        <a:rPr kumimoji="0" lang="en-US" sz="1300" b="1" i="0" u="none" strike="noStrike" cap="none" normalizeH="0" baseline="0" dirty="0">
                          <a:ln>
                            <a:noFill/>
                          </a:ln>
                          <a:solidFill>
                            <a:schemeClr val="tx1"/>
                          </a:solidFill>
                          <a:effectLst/>
                          <a:latin typeface="Arial" charset="0"/>
                          <a:cs typeface="Times New Roman" pitchFamily="18" charset="0"/>
                        </a:rPr>
                        <a:t>X</a:t>
                      </a:r>
                      <a:endParaRPr kumimoji="0"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Arial" charset="0"/>
                        <a:buNone/>
                        <a:tabLst/>
                      </a:pPr>
                      <a:r>
                        <a:rPr kumimoji="0" lang="en-US" sz="1300" b="1" i="0" u="none" strike="noStrike" cap="none" normalizeH="0" baseline="0" dirty="0">
                          <a:ln>
                            <a:noFill/>
                          </a:ln>
                          <a:solidFill>
                            <a:schemeClr val="tx1"/>
                          </a:solidFill>
                          <a:effectLst/>
                          <a:latin typeface="Arial" charset="0"/>
                          <a:cs typeface="Times New Roman" pitchFamily="18" charset="0"/>
                        </a:rPr>
                        <a:t>X</a:t>
                      </a:r>
                      <a:endParaRPr kumimoji="0"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5000"/>
                        </a:spcBef>
                        <a:spcAft>
                          <a:spcPct val="0"/>
                        </a:spcAft>
                        <a:buClr>
                          <a:srgbClr val="681E5B"/>
                        </a:buClr>
                        <a:buSzPct val="60000"/>
                        <a:buFont typeface="Arial" charset="0"/>
                        <a:buNone/>
                        <a:tabLst/>
                      </a:pPr>
                      <a:endParaRPr kumimoji="0" lang="en-US" sz="14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5000"/>
                        </a:spcBef>
                        <a:spcAft>
                          <a:spcPct val="0"/>
                        </a:spcAft>
                        <a:buClr>
                          <a:srgbClr val="681E5B"/>
                        </a:buClr>
                        <a:buSzPct val="60000"/>
                        <a:buFont typeface="Arial" charset="0"/>
                        <a:buNone/>
                        <a:tabLst/>
                      </a:pPr>
                      <a:endParaRPr kumimoji="0" lang="en-US" sz="14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5000"/>
                        </a:spcBef>
                        <a:spcAft>
                          <a:spcPct val="0"/>
                        </a:spcAft>
                        <a:buClr>
                          <a:srgbClr val="681E5B"/>
                        </a:buClr>
                        <a:buSzPct val="60000"/>
                        <a:buFont typeface="Arial" charset="0"/>
                        <a:buNone/>
                        <a:tabLst/>
                      </a:pPr>
                      <a:endParaRPr kumimoji="0" lang="en-US" sz="14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2763">
                <a:tc>
                  <a:txBody>
                    <a:bodyPr/>
                    <a:lstStyle/>
                    <a:p>
                      <a:pPr marL="342900" marR="0" lvl="0" indent="-34290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Applied Learning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5000"/>
                        </a:spcBef>
                        <a:spcAft>
                          <a:spcPct val="0"/>
                        </a:spcAft>
                        <a:buClr>
                          <a:srgbClr val="681E5B"/>
                        </a:buClr>
                        <a:buSzPct val="60000"/>
                        <a:buFont typeface="Arial" charset="0"/>
                        <a:buNone/>
                        <a:tabLst/>
                      </a:pPr>
                      <a:endParaRPr kumimoji="0" lang="en-US" sz="32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Arial" charset="0"/>
                        <a:buNone/>
                        <a:tabLst/>
                      </a:pPr>
                      <a:r>
                        <a:rPr kumimoji="0" lang="en-US" sz="1300" b="1" i="0" u="none" strike="noStrike" cap="none" normalizeH="0" baseline="0" dirty="0">
                          <a:ln>
                            <a:noFill/>
                          </a:ln>
                          <a:solidFill>
                            <a:schemeClr val="tx1"/>
                          </a:solidFill>
                          <a:effectLst/>
                          <a:latin typeface="Arial" charset="0"/>
                          <a:cs typeface="Times New Roman" pitchFamily="18" charset="0"/>
                        </a:rPr>
                        <a:t>X</a:t>
                      </a:r>
                      <a:endParaRPr kumimoji="0"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Arial" charset="0"/>
                        <a:buNone/>
                        <a:tabLst/>
                      </a:pPr>
                      <a:r>
                        <a:rPr kumimoji="0" lang="en-US" sz="1300" b="1" i="0" u="none" strike="noStrike" cap="none" normalizeH="0" baseline="0" dirty="0">
                          <a:ln>
                            <a:noFill/>
                          </a:ln>
                          <a:solidFill>
                            <a:schemeClr val="tx1"/>
                          </a:solidFill>
                          <a:effectLst/>
                          <a:latin typeface="Arial" charset="0"/>
                          <a:cs typeface="Times New Roman" pitchFamily="18" charset="0"/>
                        </a:rPr>
                        <a:t>X</a:t>
                      </a:r>
                      <a:endParaRPr kumimoji="0"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Arial" charset="0"/>
                        <a:buNone/>
                        <a:tabLst/>
                      </a:pPr>
                      <a:r>
                        <a:rPr kumimoji="0" lang="en-US" sz="1300" b="1" i="0" u="none" strike="noStrike" cap="none" normalizeH="0" baseline="0" dirty="0">
                          <a:ln>
                            <a:noFill/>
                          </a:ln>
                          <a:solidFill>
                            <a:schemeClr val="tx1"/>
                          </a:solidFill>
                          <a:effectLst/>
                          <a:latin typeface="Arial" charset="0"/>
                          <a:cs typeface="Times New Roman" pitchFamily="18" charset="0"/>
                        </a:rPr>
                        <a:t>X</a:t>
                      </a:r>
                      <a:endParaRPr kumimoji="0"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Arial" charset="0"/>
                        <a:buNone/>
                        <a:tabLst/>
                      </a:pPr>
                      <a:endParaRPr kumimoji="0"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5000"/>
                        </a:spcBef>
                        <a:spcAft>
                          <a:spcPct val="0"/>
                        </a:spcAft>
                        <a:buClr>
                          <a:srgbClr val="681E5B"/>
                        </a:buClr>
                        <a:buSzPct val="60000"/>
                        <a:buFont typeface="Arial" charset="0"/>
                        <a:buNone/>
                        <a:tabLst/>
                      </a:pPr>
                      <a:endParaRPr kumimoji="0" lang="en-US" sz="14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2763">
                <a:tc>
                  <a:txBody>
                    <a:bodyPr/>
                    <a:lstStyle/>
                    <a:p>
                      <a:pPr marL="342900" marR="0" lvl="0" indent="-34290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Motivational Fit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Arial" charset="0"/>
                        <a:buNone/>
                        <a:tabLst/>
                      </a:pPr>
                      <a:endParaRPr kumimoji="0" lang="en-US" sz="14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Arial" charset="0"/>
                        <a:buNone/>
                        <a:tabLst/>
                      </a:pPr>
                      <a:endParaRPr kumimoji="0" lang="en-US" sz="14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5000"/>
                        </a:spcBef>
                        <a:spcAft>
                          <a:spcPct val="0"/>
                        </a:spcAft>
                        <a:buClr>
                          <a:srgbClr val="681E5B"/>
                        </a:buClr>
                        <a:buSzPct val="60000"/>
                        <a:buFont typeface="Arial" charset="0"/>
                        <a:buNone/>
                        <a:tabLst/>
                      </a:pPr>
                      <a:endParaRPr kumimoji="0" lang="en-US" sz="14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Arial" charset="0"/>
                        <a:buNone/>
                        <a:tabLst/>
                      </a:pPr>
                      <a:r>
                        <a:rPr kumimoji="0" lang="en-US" sz="1300" b="1" i="0" u="none" strike="noStrike" cap="none" normalizeH="0" baseline="0" dirty="0">
                          <a:ln>
                            <a:noFill/>
                          </a:ln>
                          <a:solidFill>
                            <a:schemeClr val="tx1"/>
                          </a:solidFill>
                          <a:effectLst/>
                          <a:latin typeface="Arial" charset="0"/>
                          <a:cs typeface="Times New Roman" pitchFamily="18" charset="0"/>
                        </a:rPr>
                        <a:t>X</a:t>
                      </a:r>
                      <a:endParaRPr kumimoji="0"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Arial" charset="0"/>
                        <a:buNone/>
                        <a:tabLst/>
                      </a:pPr>
                      <a:endParaRPr kumimoji="0" lang="en-US" sz="14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Arial" charset="0"/>
                        <a:buNone/>
                        <a:tabLst/>
                      </a:pPr>
                      <a:endParaRPr kumimoji="0" lang="en-US" sz="14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2763">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Technical/Professional Knowledge and Skills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5000"/>
                        </a:spcBef>
                        <a:spcAft>
                          <a:spcPct val="0"/>
                        </a:spcAft>
                        <a:buClr>
                          <a:srgbClr val="681E5B"/>
                        </a:buClr>
                        <a:buSzPct val="60000"/>
                        <a:buFont typeface="Arial" charset="0"/>
                        <a:buNone/>
                        <a:tabLst/>
                      </a:pPr>
                      <a:endParaRPr kumimoji="0" lang="en-US" sz="32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Arial" charset="0"/>
                        <a:buNone/>
                        <a:tabLst/>
                      </a:pPr>
                      <a:endParaRPr kumimoji="0" lang="en-US" sz="14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5000"/>
                        </a:spcBef>
                        <a:spcAft>
                          <a:spcPct val="0"/>
                        </a:spcAft>
                        <a:buClr>
                          <a:srgbClr val="681E5B"/>
                        </a:buClr>
                        <a:buSzPct val="60000"/>
                        <a:buFont typeface="Arial" charset="0"/>
                        <a:buNone/>
                        <a:tabLst/>
                      </a:pPr>
                      <a:endParaRPr kumimoji="0" lang="en-US" sz="14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Arial" charset="0"/>
                        <a:buNone/>
                        <a:tabLst/>
                      </a:pPr>
                      <a:r>
                        <a:rPr kumimoji="0" lang="en-US" sz="1300" b="1" i="0" u="none" strike="noStrike" cap="none" normalizeH="0" baseline="0" dirty="0">
                          <a:ln>
                            <a:noFill/>
                          </a:ln>
                          <a:solidFill>
                            <a:schemeClr val="tx1"/>
                          </a:solidFill>
                          <a:effectLst/>
                          <a:latin typeface="Arial" charset="0"/>
                          <a:cs typeface="Times New Roman" pitchFamily="18" charset="0"/>
                        </a:rPr>
                        <a:t>X</a:t>
                      </a:r>
                      <a:endParaRPr kumimoji="0"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5000"/>
                        </a:spcBef>
                        <a:spcAft>
                          <a:spcPct val="0"/>
                        </a:spcAft>
                        <a:buClr>
                          <a:srgbClr val="681E5B"/>
                        </a:buClr>
                        <a:buSzPct val="60000"/>
                        <a:buFont typeface="Arial" charset="0"/>
                        <a:buNone/>
                        <a:tabLst/>
                      </a:pPr>
                      <a:endParaRPr kumimoji="0" lang="en-US" sz="14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5000"/>
                        </a:spcBef>
                        <a:spcAft>
                          <a:spcPct val="0"/>
                        </a:spcAft>
                        <a:buClr>
                          <a:srgbClr val="681E5B"/>
                        </a:buClr>
                        <a:buSzPct val="60000"/>
                        <a:buFont typeface="Arial" charset="0"/>
                        <a:buNone/>
                        <a:tabLst/>
                      </a:pPr>
                      <a:endParaRPr kumimoji="0" lang="en-US" sz="14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69026" name="Picture 2" descr="chain_li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6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769027" name="Rectangle 3"/>
          <p:cNvSpPr>
            <a:spLocks noChangeArrowheads="1"/>
          </p:cNvSpPr>
          <p:nvPr/>
        </p:nvSpPr>
        <p:spPr bwMode="ltGray">
          <a:xfrm>
            <a:off x="5707063" y="0"/>
            <a:ext cx="3436937" cy="6856413"/>
          </a:xfrm>
          <a:prstGeom prst="rect">
            <a:avLst/>
          </a:prstGeom>
          <a:solidFill>
            <a:srgbClr val="A5BAE0"/>
          </a:solidFill>
          <a:ln w="9525">
            <a:solidFill>
              <a:srgbClr val="A5BAE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dirty="0"/>
          </a:p>
        </p:txBody>
      </p:sp>
      <p:sp>
        <p:nvSpPr>
          <p:cNvPr id="643076" name="Text Box 4"/>
          <p:cNvSpPr txBox="1">
            <a:spLocks noChangeArrowheads="1"/>
          </p:cNvSpPr>
          <p:nvPr/>
        </p:nvSpPr>
        <p:spPr bwMode="auto">
          <a:xfrm>
            <a:off x="4448175" y="3419475"/>
            <a:ext cx="4267200" cy="1174750"/>
          </a:xfrm>
          <a:prstGeom prst="rect">
            <a:avLst/>
          </a:prstGeom>
          <a:solidFill>
            <a:srgbClr val="FFFFE7"/>
          </a:solidFill>
          <a:ln w="15875">
            <a:solidFill>
              <a:srgbClr val="681E5B"/>
            </a:solidFill>
            <a:miter lim="800000"/>
            <a:headEnd/>
            <a:tailEnd/>
          </a:ln>
        </p:spPr>
        <p:txBody>
          <a:bodyPr>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en-US" sz="2000" b="1" dirty="0">
                <a:solidFill>
                  <a:srgbClr val="681E5B"/>
                </a:solidFill>
                <a:latin typeface="Arial" charset="0"/>
              </a:rPr>
              <a:t>INTERVIEWER WORRY</a:t>
            </a:r>
            <a:endParaRPr lang="en-US" sz="2000" b="1" dirty="0">
              <a:solidFill>
                <a:srgbClr val="681E5B"/>
              </a:solidFill>
              <a:latin typeface="Arial" charset="0"/>
              <a:cs typeface="Arial" charset="0"/>
            </a:endParaRPr>
          </a:p>
          <a:p>
            <a:pPr>
              <a:spcBef>
                <a:spcPct val="50000"/>
              </a:spcBef>
            </a:pPr>
            <a:r>
              <a:rPr lang="en-US" sz="2000" dirty="0">
                <a:latin typeface="Arial" charset="0"/>
              </a:rPr>
              <a:t>I miss important </a:t>
            </a:r>
            <a:r>
              <a:rPr lang="en-US" sz="2000" b="1" i="1" dirty="0">
                <a:latin typeface="Arial" charset="0"/>
              </a:rPr>
              <a:t>information</a:t>
            </a:r>
            <a:r>
              <a:rPr lang="en-US" sz="2000" dirty="0">
                <a:latin typeface="Arial" charset="0"/>
              </a:rPr>
              <a:t> about strengths and weaknesses.</a:t>
            </a:r>
          </a:p>
        </p:txBody>
      </p:sp>
      <p:sp>
        <p:nvSpPr>
          <p:cNvPr id="643077" name="Line 5"/>
          <p:cNvSpPr>
            <a:spLocks noChangeShapeType="1"/>
          </p:cNvSpPr>
          <p:nvPr/>
        </p:nvSpPr>
        <p:spPr bwMode="auto">
          <a:xfrm>
            <a:off x="6581775" y="0"/>
            <a:ext cx="0" cy="3429000"/>
          </a:xfrm>
          <a:prstGeom prst="line">
            <a:avLst/>
          </a:prstGeom>
          <a:noFill/>
          <a:ln w="15875">
            <a:solidFill>
              <a:srgbClr val="681E5B"/>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43077"/>
                                        </p:tgtEl>
                                        <p:attrNameLst>
                                          <p:attrName>style.visibility</p:attrName>
                                        </p:attrNameLst>
                                      </p:cBhvr>
                                      <p:to>
                                        <p:strVal val="visible"/>
                                      </p:to>
                                    </p:set>
                                    <p:anim calcmode="lin" valueType="num">
                                      <p:cBhvr additive="base">
                                        <p:cTn id="7" dur="500" fill="hold"/>
                                        <p:tgtEl>
                                          <p:spTgt spid="643077"/>
                                        </p:tgtEl>
                                        <p:attrNameLst>
                                          <p:attrName>ppt_x</p:attrName>
                                        </p:attrNameLst>
                                      </p:cBhvr>
                                      <p:tavLst>
                                        <p:tav tm="0">
                                          <p:val>
                                            <p:strVal val="#ppt_x"/>
                                          </p:val>
                                        </p:tav>
                                        <p:tav tm="100000">
                                          <p:val>
                                            <p:strVal val="#ppt_x"/>
                                          </p:val>
                                        </p:tav>
                                      </p:tavLst>
                                    </p:anim>
                                    <p:anim calcmode="lin" valueType="num">
                                      <p:cBhvr additive="base">
                                        <p:cTn id="8" dur="500" fill="hold"/>
                                        <p:tgtEl>
                                          <p:spTgt spid="643077"/>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643076"/>
                                        </p:tgtEl>
                                        <p:attrNameLst>
                                          <p:attrName>style.visibility</p:attrName>
                                        </p:attrNameLst>
                                      </p:cBhvr>
                                      <p:to>
                                        <p:strVal val="visible"/>
                                      </p:to>
                                    </p:set>
                                    <p:animEffect transition="in" filter="dissolve">
                                      <p:cBhvr>
                                        <p:cTn id="12" dur="500"/>
                                        <p:tgtEl>
                                          <p:spTgt spid="64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3076" grpId="0" animBg="1"/>
      <p:bldP spid="64307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p:txBody>
          <a:bodyPr/>
          <a:lstStyle/>
          <a:p>
            <a:r>
              <a:rPr lang="en-US" dirty="0"/>
              <a:t> </a:t>
            </a:r>
          </a:p>
        </p:txBody>
      </p:sp>
      <p:sp>
        <p:nvSpPr>
          <p:cNvPr id="579587" name="Rectangle 3"/>
          <p:cNvSpPr>
            <a:spLocks noGrp="1" noChangeArrowheads="1"/>
          </p:cNvSpPr>
          <p:nvPr>
            <p:ph type="body" idx="1"/>
          </p:nvPr>
        </p:nvSpPr>
        <p:spPr>
          <a:xfrm>
            <a:off x="1447800" y="2286000"/>
            <a:ext cx="6553200" cy="3975100"/>
          </a:xfrm>
        </p:spPr>
        <p:txBody>
          <a:bodyPr/>
          <a:lstStyle/>
          <a:p>
            <a:pPr marL="0" indent="0" algn="ctr">
              <a:buFont typeface="Arial" charset="0"/>
              <a:buNone/>
            </a:pPr>
            <a:r>
              <a:rPr lang="en-US" sz="5400" dirty="0"/>
              <a:t>Past Behavior Predicts Future Behavior</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0053" name="Picture 5" descr="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250" y="1524000"/>
            <a:ext cx="5397500" cy="3581400"/>
          </a:xfrm>
          <a:prstGeom prst="rect">
            <a:avLst/>
          </a:prstGeom>
          <a:noFill/>
          <a:extLst>
            <a:ext uri="{909E8E84-426E-40DD-AFC4-6F175D3DCCD1}">
              <a14:hiddenFill xmlns:a14="http://schemas.microsoft.com/office/drawing/2010/main">
                <a:solidFill>
                  <a:srgbClr val="FFFFFF"/>
                </a:solidFill>
              </a14:hiddenFill>
            </a:ext>
          </a:extLst>
        </p:spPr>
      </p:pic>
      <p:sp>
        <p:nvSpPr>
          <p:cNvPr id="770051" name="Rectangle 3"/>
          <p:cNvSpPr>
            <a:spLocks noGrp="1" noChangeArrowheads="1"/>
          </p:cNvSpPr>
          <p:nvPr>
            <p:ph type="title"/>
          </p:nvPr>
        </p:nvSpPr>
        <p:spPr/>
        <p:txBody>
          <a:bodyPr/>
          <a:lstStyle/>
          <a:p>
            <a:r>
              <a:rPr lang="en-US" dirty="0"/>
              <a:t>Questionable Question #1</a:t>
            </a:r>
          </a:p>
        </p:txBody>
      </p:sp>
      <p:sp>
        <p:nvSpPr>
          <p:cNvPr id="770052" name="Text Box 4"/>
          <p:cNvSpPr txBox="1">
            <a:spLocks noChangeArrowheads="1"/>
          </p:cNvSpPr>
          <p:nvPr/>
        </p:nvSpPr>
        <p:spPr bwMode="ltGray">
          <a:xfrm>
            <a:off x="1295400" y="5029200"/>
            <a:ext cx="6400800"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5000"/>
              </a:lnSpc>
              <a:spcBef>
                <a:spcPct val="25000"/>
              </a:spcBef>
              <a:buClr>
                <a:srgbClr val="233769"/>
              </a:buClr>
              <a:buSzPct val="80000"/>
            </a:pPr>
            <a:r>
              <a:rPr lang="en-US" sz="2800" dirty="0"/>
              <a:t>“If you were a tree (or animal), what kind would you be, and why?”</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71080" name="Picture 8" descr="PPT Final banner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71082" name="Picture 10" descr="ddi logo blue bkgrnd"/>
          <p:cNvPicPr>
            <a:picLocks noChangeAspect="1" noChangeArrowheads="1"/>
          </p:cNvPicPr>
          <p:nvPr/>
        </p:nvPicPr>
        <p:blipFill>
          <a:blip r:embed="rId3" cstate="print">
            <a:lum bright="-12000" contrast="12000"/>
            <a:extLst>
              <a:ext uri="{28A0092B-C50C-407E-A947-70E740481C1C}">
                <a14:useLocalDpi xmlns:a14="http://schemas.microsoft.com/office/drawing/2010/main" val="0"/>
              </a:ext>
            </a:extLst>
          </a:blip>
          <a:srcRect/>
          <a:stretch>
            <a:fillRect/>
          </a:stretch>
        </p:blipFill>
        <p:spPr bwMode="auto">
          <a:xfrm>
            <a:off x="7620000" y="6332538"/>
            <a:ext cx="1054100" cy="3222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71074" name="Object 2"/>
          <p:cNvGraphicFramePr>
            <a:graphicFrameLocks noGrp="1" noChangeAspect="1"/>
          </p:cNvGraphicFramePr>
          <p:nvPr>
            <p:ph sz="half" idx="2"/>
          </p:nvPr>
        </p:nvGraphicFramePr>
        <p:xfrm>
          <a:off x="-3175" y="1352550"/>
          <a:ext cx="3695700" cy="5514975"/>
        </p:xfrm>
        <a:graphic>
          <a:graphicData uri="http://schemas.openxmlformats.org/presentationml/2006/ole">
            <mc:AlternateContent xmlns:mc="http://schemas.openxmlformats.org/markup-compatibility/2006">
              <mc:Choice xmlns:v="urn:schemas-microsoft-com:vml" Requires="v">
                <p:oleObj name="Image" r:id="rId4" imgW="3809524" imgH="5688889" progId="Photoshop.Image.9">
                  <p:embed/>
                </p:oleObj>
              </mc:Choice>
              <mc:Fallback>
                <p:oleObj name="Image" r:id="rId4" imgW="3809524" imgH="5688889" progId="Photoshop.Image.9">
                  <p:embed/>
                  <p:pic>
                    <p:nvPicPr>
                      <p:cNvPr id="77107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ltGray">
                      <a:xfrm>
                        <a:off x="-3175" y="1352550"/>
                        <a:ext cx="3695700" cy="551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71076" name="Rectangle 4"/>
          <p:cNvSpPr>
            <a:spLocks noGrp="1" noChangeArrowheads="1"/>
          </p:cNvSpPr>
          <p:nvPr>
            <p:ph type="title"/>
          </p:nvPr>
        </p:nvSpPr>
        <p:spPr/>
        <p:txBody>
          <a:bodyPr/>
          <a:lstStyle/>
          <a:p>
            <a:r>
              <a:rPr lang="en-US" dirty="0"/>
              <a:t>Questionable Question #2</a:t>
            </a:r>
          </a:p>
        </p:txBody>
      </p:sp>
      <p:sp>
        <p:nvSpPr>
          <p:cNvPr id="771077" name="Text Box 5"/>
          <p:cNvSpPr txBox="1">
            <a:spLocks noChangeArrowheads="1"/>
          </p:cNvSpPr>
          <p:nvPr/>
        </p:nvSpPr>
        <p:spPr bwMode="ltGray">
          <a:xfrm>
            <a:off x="4267200" y="2895600"/>
            <a:ext cx="4038600" cy="154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5000"/>
              </a:lnSpc>
              <a:spcBef>
                <a:spcPct val="25000"/>
              </a:spcBef>
              <a:buClr>
                <a:srgbClr val="233769"/>
              </a:buClr>
              <a:buSzPct val="80000"/>
            </a:pPr>
            <a:r>
              <a:rPr lang="en-US" sz="2800" dirty="0"/>
              <a:t>“What would you do if I gave you an elephant?”</a:t>
            </a:r>
          </a:p>
          <a:p>
            <a:endParaRPr lang="en-US" sz="2800" dirty="0"/>
          </a:p>
        </p:txBody>
      </p:sp>
      <p:sp>
        <p:nvSpPr>
          <p:cNvPr id="771083" name="Rectangle 11"/>
          <p:cNvSpPr>
            <a:spLocks noChangeArrowheads="1"/>
          </p:cNvSpPr>
          <p:nvPr/>
        </p:nvSpPr>
        <p:spPr bwMode="auto">
          <a:xfrm>
            <a:off x="3835400" y="6324600"/>
            <a:ext cx="347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0"/>
              </a:spcBef>
            </a:pPr>
            <a:r>
              <a:rPr lang="en-US" sz="1000" dirty="0">
                <a:solidFill>
                  <a:srgbClr val="003366"/>
                </a:solidFill>
              </a:rPr>
              <a:t>© Development Dimensions International, Inc., MMIX.</a:t>
            </a:r>
          </a:p>
          <a:p>
            <a:pPr eaLnBrk="0" hangingPunct="0">
              <a:spcBef>
                <a:spcPct val="0"/>
              </a:spcBef>
            </a:pPr>
            <a:r>
              <a:rPr lang="en-US" sz="1000" dirty="0">
                <a:solidFill>
                  <a:srgbClr val="003366"/>
                </a:solidFill>
              </a:rPr>
              <a:t>All rights reserved.</a:t>
            </a:r>
          </a:p>
        </p:txBody>
      </p:sp>
    </p:spTree>
  </p:cSld>
  <p:clrMapOvr>
    <a:masterClrMapping/>
  </p:clrMapOvr>
  <p:transition/>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1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1_Default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1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resenterMedia.com Animated Theme">
  <a:themeElements>
    <a:clrScheme name="Custom 11">
      <a:dk1>
        <a:srgbClr val="E6E6E6"/>
      </a:dk1>
      <a:lt1>
        <a:srgbClr val="E6E6E6"/>
      </a:lt1>
      <a:dk2>
        <a:srgbClr val="0C0C0C"/>
      </a:dk2>
      <a:lt2>
        <a:srgbClr val="0E57C4"/>
      </a:lt2>
      <a:accent1>
        <a:srgbClr val="265E95"/>
      </a:accent1>
      <a:accent2>
        <a:srgbClr val="A7CAE1"/>
      </a:accent2>
      <a:accent3>
        <a:srgbClr val="0E57C4"/>
      </a:accent3>
      <a:accent4>
        <a:srgbClr val="4A66AC"/>
      </a:accent4>
      <a:accent5>
        <a:srgbClr val="5AA2AE"/>
      </a:accent5>
      <a:accent6>
        <a:srgbClr val="0E57C4"/>
      </a:accent6>
      <a:hlink>
        <a:srgbClr val="1098D2"/>
      </a:hlink>
      <a:folHlink>
        <a:srgbClr val="062B62"/>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12751</TotalTime>
  <Words>2123</Words>
  <Application>Microsoft Office PowerPoint</Application>
  <PresentationFormat>On-screen Show (4:3)</PresentationFormat>
  <Paragraphs>247</Paragraphs>
  <Slides>49</Slides>
  <Notes>0</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49</vt:i4>
      </vt:variant>
    </vt:vector>
  </HeadingPairs>
  <TitlesOfParts>
    <vt:vector size="59" baseType="lpstr">
      <vt:lpstr>Arial</vt:lpstr>
      <vt:lpstr>Arial Narrow</vt:lpstr>
      <vt:lpstr>Calibri</vt:lpstr>
      <vt:lpstr>Franklin Gothic Heavy</vt:lpstr>
      <vt:lpstr>Times</vt:lpstr>
      <vt:lpstr>Times New Roman</vt:lpstr>
      <vt:lpstr>Custom Design</vt:lpstr>
      <vt:lpstr>1_Default Design</vt:lpstr>
      <vt:lpstr>1_PresenterMedia.com Animated Theme</vt:lpstr>
      <vt:lpstr>Image</vt:lpstr>
      <vt:lpstr>Selecting Talent</vt:lpstr>
      <vt:lpstr>PowerPoint Presentation</vt:lpstr>
      <vt:lpstr>Sources of Information</vt:lpstr>
      <vt:lpstr>Selection Funnel</vt:lpstr>
      <vt:lpstr>Sample Coverage Grid</vt:lpstr>
      <vt:lpstr>PowerPoint Presentation</vt:lpstr>
      <vt:lpstr> </vt:lpstr>
      <vt:lpstr>Questionable Question #1</vt:lpstr>
      <vt:lpstr>Questionable Question #2</vt:lpstr>
      <vt:lpstr>Questionable Question #3</vt:lpstr>
      <vt:lpstr>STAR</vt:lpstr>
      <vt:lpstr>Planned Behavioral Question</vt:lpstr>
      <vt:lpstr>STAR #1</vt:lpstr>
      <vt:lpstr>STAR #1—Situation/Task</vt:lpstr>
      <vt:lpstr>STAR #1—Action</vt:lpstr>
      <vt:lpstr>STAR #1—Result</vt:lpstr>
      <vt:lpstr>Planned Behavioral Question</vt:lpstr>
      <vt:lpstr>STAR #2</vt:lpstr>
      <vt:lpstr>STAR #2—Situation/Task</vt:lpstr>
      <vt:lpstr>STAR #2—Action</vt:lpstr>
      <vt:lpstr>STAR #2—Result</vt:lpstr>
      <vt:lpstr>False STARs—Part 1</vt:lpstr>
      <vt:lpstr>False STARs—Part 1—Vague</vt:lpstr>
      <vt:lpstr>False STARs—Part 2</vt:lpstr>
      <vt:lpstr>False STARs—Part 2—Opinions</vt:lpstr>
      <vt:lpstr>False STARs—Part 3</vt:lpstr>
      <vt:lpstr>False STARs—Part 3—Theoretical</vt:lpstr>
      <vt:lpstr>Stay Out of the “Woulds”</vt:lpstr>
      <vt:lpstr>Candidate Provides/ Interviewer Asks</vt:lpstr>
      <vt:lpstr>Follow-up Quick Quiz—Part 1</vt:lpstr>
      <vt:lpstr>Follow-up Quick Quiz—Part 2</vt:lpstr>
      <vt:lpstr>Follow-up Quick Quiz—Part 3</vt:lpstr>
      <vt:lpstr>Follow-up Quick Quiz—Part 4</vt:lpstr>
      <vt:lpstr>PowerPoint Presentation</vt:lpstr>
      <vt:lpstr>PowerPoint Presentation</vt:lpstr>
      <vt:lpstr>PowerPoint Presentation</vt:lpstr>
      <vt:lpstr>Motivational Fit</vt:lpstr>
      <vt:lpstr>Motivational Fit Facets - Organization</vt:lpstr>
      <vt:lpstr>Motivational Fit Facets - Job</vt:lpstr>
      <vt:lpstr>Motivational Fit</vt:lpstr>
      <vt:lpstr>PowerPoint Presentation</vt:lpstr>
      <vt:lpstr>PowerPoint Presentation</vt:lpstr>
      <vt:lpstr>Legal Considerations</vt:lpstr>
      <vt:lpstr>PowerPoint Presentation</vt:lpstr>
      <vt:lpstr>PowerPoint Presentation</vt:lpstr>
      <vt:lpstr>PowerPoint Presentation</vt:lpstr>
      <vt:lpstr>PowerPoint Presentation</vt:lpstr>
      <vt:lpstr>PowerPoint Presentation</vt:lpstr>
      <vt:lpstr>PowerPoint Presentation</vt:lpstr>
    </vt:vector>
  </TitlesOfParts>
  <Company>DDI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DDI</dc:creator>
  <cp:lastModifiedBy>Ownby, Melody</cp:lastModifiedBy>
  <cp:revision>780</cp:revision>
  <cp:lastPrinted>2014-03-13T14:11:50Z</cp:lastPrinted>
  <dcterms:created xsi:type="dcterms:W3CDTF">2002-06-10T16:17:11Z</dcterms:created>
  <dcterms:modified xsi:type="dcterms:W3CDTF">2023-03-09T21:46:20Z</dcterms:modified>
</cp:coreProperties>
</file>