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89" r:id="rId1"/>
  </p:sldMasterIdLst>
  <p:notesMasterIdLst>
    <p:notesMasterId r:id="rId56"/>
  </p:notesMasterIdLst>
  <p:handoutMasterIdLst>
    <p:handoutMasterId r:id="rId57"/>
  </p:handoutMasterIdLst>
  <p:sldIdLst>
    <p:sldId id="256" r:id="rId2"/>
    <p:sldId id="711" r:id="rId3"/>
    <p:sldId id="726" r:id="rId4"/>
    <p:sldId id="725" r:id="rId5"/>
    <p:sldId id="516" r:id="rId6"/>
    <p:sldId id="712" r:id="rId7"/>
    <p:sldId id="713" r:id="rId8"/>
    <p:sldId id="714" r:id="rId9"/>
    <p:sldId id="797" r:id="rId10"/>
    <p:sldId id="715" r:id="rId11"/>
    <p:sldId id="716" r:id="rId12"/>
    <p:sldId id="798" r:id="rId13"/>
    <p:sldId id="799" r:id="rId14"/>
    <p:sldId id="718" r:id="rId15"/>
    <p:sldId id="719" r:id="rId16"/>
    <p:sldId id="720" r:id="rId17"/>
    <p:sldId id="721" r:id="rId18"/>
    <p:sldId id="800" r:id="rId19"/>
    <p:sldId id="801" r:id="rId20"/>
    <p:sldId id="802" r:id="rId21"/>
    <p:sldId id="803" r:id="rId22"/>
    <p:sldId id="804" r:id="rId23"/>
    <p:sldId id="805" r:id="rId24"/>
    <p:sldId id="806" r:id="rId25"/>
    <p:sldId id="807" r:id="rId26"/>
    <p:sldId id="808" r:id="rId27"/>
    <p:sldId id="809" r:id="rId28"/>
    <p:sldId id="810" r:id="rId29"/>
    <p:sldId id="811" r:id="rId30"/>
    <p:sldId id="812" r:id="rId31"/>
    <p:sldId id="813" r:id="rId32"/>
    <p:sldId id="814" r:id="rId33"/>
    <p:sldId id="815" r:id="rId34"/>
    <p:sldId id="816" r:id="rId35"/>
    <p:sldId id="817" r:id="rId36"/>
    <p:sldId id="818" r:id="rId37"/>
    <p:sldId id="819" r:id="rId38"/>
    <p:sldId id="820" r:id="rId39"/>
    <p:sldId id="821" r:id="rId40"/>
    <p:sldId id="822" r:id="rId41"/>
    <p:sldId id="796" r:id="rId42"/>
    <p:sldId id="728" r:id="rId43"/>
    <p:sldId id="729" r:id="rId44"/>
    <p:sldId id="730" r:id="rId45"/>
    <p:sldId id="735" r:id="rId46"/>
    <p:sldId id="736" r:id="rId47"/>
    <p:sldId id="731" r:id="rId48"/>
    <p:sldId id="737" r:id="rId49"/>
    <p:sldId id="732" r:id="rId50"/>
    <p:sldId id="733" r:id="rId51"/>
    <p:sldId id="734" r:id="rId52"/>
    <p:sldId id="738" r:id="rId53"/>
    <p:sldId id="257" r:id="rId54"/>
    <p:sldId id="271"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F590C6-DF64-4657-96CB-FA54A76BA415}">
          <p14:sldIdLst>
            <p14:sldId id="256"/>
            <p14:sldId id="711"/>
            <p14:sldId id="726"/>
            <p14:sldId id="725"/>
            <p14:sldId id="516"/>
            <p14:sldId id="712"/>
            <p14:sldId id="713"/>
            <p14:sldId id="714"/>
            <p14:sldId id="797"/>
            <p14:sldId id="715"/>
            <p14:sldId id="716"/>
            <p14:sldId id="798"/>
            <p14:sldId id="799"/>
            <p14:sldId id="718"/>
            <p14:sldId id="719"/>
            <p14:sldId id="720"/>
            <p14:sldId id="721"/>
            <p14:sldId id="800"/>
            <p14:sldId id="801"/>
            <p14:sldId id="802"/>
            <p14:sldId id="803"/>
            <p14:sldId id="804"/>
            <p14:sldId id="805"/>
            <p14:sldId id="806"/>
            <p14:sldId id="807"/>
            <p14:sldId id="808"/>
            <p14:sldId id="809"/>
            <p14:sldId id="810"/>
            <p14:sldId id="811"/>
            <p14:sldId id="812"/>
            <p14:sldId id="813"/>
            <p14:sldId id="814"/>
            <p14:sldId id="815"/>
            <p14:sldId id="816"/>
            <p14:sldId id="817"/>
            <p14:sldId id="818"/>
            <p14:sldId id="819"/>
            <p14:sldId id="820"/>
            <p14:sldId id="821"/>
            <p14:sldId id="822"/>
            <p14:sldId id="796"/>
            <p14:sldId id="728"/>
            <p14:sldId id="729"/>
            <p14:sldId id="730"/>
            <p14:sldId id="735"/>
            <p14:sldId id="736"/>
            <p14:sldId id="731"/>
            <p14:sldId id="737"/>
            <p14:sldId id="732"/>
            <p14:sldId id="733"/>
            <p14:sldId id="734"/>
            <p14:sldId id="738"/>
            <p14:sldId id="257"/>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ina Pruitt" initials="Rmp" lastIdx="49" clrIdx="0">
    <p:extLst>
      <p:ext uri="{19B8F6BF-5375-455C-9EA6-DF929625EA0E}">
        <p15:presenceInfo xmlns:p15="http://schemas.microsoft.com/office/powerpoint/2012/main" userId="Regina Pruitt" providerId="None"/>
      </p:ext>
    </p:extLst>
  </p:cmAuthor>
  <p:cmAuthor id="2" name="Randy Gordon" initials="RG" lastIdx="25" clrIdx="1">
    <p:extLst>
      <p:ext uri="{19B8F6BF-5375-455C-9EA6-DF929625EA0E}">
        <p15:presenceInfo xmlns:p15="http://schemas.microsoft.com/office/powerpoint/2012/main" userId="Randy Gordon" providerId="None"/>
      </p:ext>
    </p:extLst>
  </p:cmAuthor>
  <p:cmAuthor id="3" name="Jon Halwes" initials="JH" lastIdx="6" clrIdx="2">
    <p:extLst>
      <p:ext uri="{19B8F6BF-5375-455C-9EA6-DF929625EA0E}">
        <p15:presenceInfo xmlns:p15="http://schemas.microsoft.com/office/powerpoint/2012/main" userId="Jon Halwes" providerId="None"/>
      </p:ext>
    </p:extLst>
  </p:cmAuthor>
  <p:cmAuthor id="4" name="Randall Gordon" initials="RG" lastIdx="4" clrIdx="3">
    <p:extLst>
      <p:ext uri="{19B8F6BF-5375-455C-9EA6-DF929625EA0E}">
        <p15:presenceInfo xmlns:p15="http://schemas.microsoft.com/office/powerpoint/2012/main" userId="Randall Gordon" providerId="None"/>
      </p:ext>
    </p:extLst>
  </p:cmAuthor>
  <p:cmAuthor id="5" name="Ted Fugitt" initials="TF" lastIdx="3" clrIdx="4">
    <p:extLst>
      <p:ext uri="{19B8F6BF-5375-455C-9EA6-DF929625EA0E}">
        <p15:presenceInfo xmlns:p15="http://schemas.microsoft.com/office/powerpoint/2012/main" userId="Ted Fugitt" providerId="None"/>
      </p:ext>
    </p:extLst>
  </p:cmAuthor>
  <p:cmAuthor id="6" name="Kelly Davis" initials="KD" lastIdx="2" clrIdx="5">
    <p:extLst>
      <p:ext uri="{19B8F6BF-5375-455C-9EA6-DF929625EA0E}">
        <p15:presenceInfo xmlns:p15="http://schemas.microsoft.com/office/powerpoint/2012/main" userId="Kelly Dav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p:cViewPr varScale="1">
        <p:scale>
          <a:sx n="53" d="100"/>
          <a:sy n="53" d="100"/>
        </p:scale>
        <p:origin x="90"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233EE42-895C-459B-B22E-365B08B2BF2B}" type="datetimeFigureOut">
              <a:rPr lang="en-US" smtClean="0"/>
              <a:t>1/8/2024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85A072B-C65B-42A8-BBAD-DD764AB99C07}" type="slidenum">
              <a:rPr lang="en-US" smtClean="0"/>
              <a:t>‹#›</a:t>
            </a:fld>
            <a:endParaRPr lang="en-US"/>
          </a:p>
        </p:txBody>
      </p:sp>
    </p:spTree>
    <p:extLst>
      <p:ext uri="{BB962C8B-B14F-4D97-AF65-F5344CB8AC3E}">
        <p14:creationId xmlns:p14="http://schemas.microsoft.com/office/powerpoint/2010/main" val="49137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963214-A3BD-48FC-B392-8891713454E7}" type="datetimeFigureOut">
              <a:rPr lang="en-US" smtClean="0"/>
              <a:t>1/8/2024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1D39663-E926-4696-B5EC-B04AAB84D73C}" type="slidenum">
              <a:rPr lang="en-US" smtClean="0"/>
              <a:t>‹#›</a:t>
            </a:fld>
            <a:endParaRPr lang="en-US"/>
          </a:p>
        </p:txBody>
      </p:sp>
    </p:spTree>
    <p:extLst>
      <p:ext uri="{BB962C8B-B14F-4D97-AF65-F5344CB8AC3E}">
        <p14:creationId xmlns:p14="http://schemas.microsoft.com/office/powerpoint/2010/main" val="315800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1</a:t>
            </a:fld>
            <a:endParaRPr lang="en-US"/>
          </a:p>
        </p:txBody>
      </p:sp>
    </p:spTree>
    <p:extLst>
      <p:ext uri="{BB962C8B-B14F-4D97-AF65-F5344CB8AC3E}">
        <p14:creationId xmlns:p14="http://schemas.microsoft.com/office/powerpoint/2010/main" val="2865761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1D39663-E926-4696-B5EC-B04AAB84D73C}" type="slidenum">
              <a:rPr lang="en-US" smtClean="0"/>
              <a:t>11</a:t>
            </a:fld>
            <a:endParaRPr lang="en-US"/>
          </a:p>
        </p:txBody>
      </p:sp>
    </p:spTree>
    <p:extLst>
      <p:ext uri="{BB962C8B-B14F-4D97-AF65-F5344CB8AC3E}">
        <p14:creationId xmlns:p14="http://schemas.microsoft.com/office/powerpoint/2010/main" val="416507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1D39663-E926-4696-B5EC-B04AAB84D73C}" type="slidenum">
              <a:rPr lang="en-US" smtClean="0"/>
              <a:t>14</a:t>
            </a:fld>
            <a:endParaRPr lang="en-US"/>
          </a:p>
        </p:txBody>
      </p:sp>
    </p:spTree>
    <p:extLst>
      <p:ext uri="{BB962C8B-B14F-4D97-AF65-F5344CB8AC3E}">
        <p14:creationId xmlns:p14="http://schemas.microsoft.com/office/powerpoint/2010/main" val="413036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1D39663-E926-4696-B5EC-B04AAB84D73C}" type="slidenum">
              <a:rPr lang="en-US" smtClean="0"/>
              <a:t>15</a:t>
            </a:fld>
            <a:endParaRPr lang="en-US"/>
          </a:p>
        </p:txBody>
      </p:sp>
    </p:spTree>
    <p:extLst>
      <p:ext uri="{BB962C8B-B14F-4D97-AF65-F5344CB8AC3E}">
        <p14:creationId xmlns:p14="http://schemas.microsoft.com/office/powerpoint/2010/main" val="118650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16</a:t>
            </a:fld>
            <a:endParaRPr lang="en-US"/>
          </a:p>
        </p:txBody>
      </p:sp>
    </p:spTree>
    <p:extLst>
      <p:ext uri="{BB962C8B-B14F-4D97-AF65-F5344CB8AC3E}">
        <p14:creationId xmlns:p14="http://schemas.microsoft.com/office/powerpoint/2010/main" val="387215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17</a:t>
            </a:fld>
            <a:endParaRPr lang="en-US"/>
          </a:p>
        </p:txBody>
      </p:sp>
    </p:spTree>
    <p:extLst>
      <p:ext uri="{BB962C8B-B14F-4D97-AF65-F5344CB8AC3E}">
        <p14:creationId xmlns:p14="http://schemas.microsoft.com/office/powerpoint/2010/main" val="2948344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18</a:t>
            </a:fld>
            <a:endParaRPr lang="en-US"/>
          </a:p>
        </p:txBody>
      </p:sp>
    </p:spTree>
    <p:extLst>
      <p:ext uri="{BB962C8B-B14F-4D97-AF65-F5344CB8AC3E}">
        <p14:creationId xmlns:p14="http://schemas.microsoft.com/office/powerpoint/2010/main" val="229292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19</a:t>
            </a:fld>
            <a:endParaRPr lang="en-US" dirty="0"/>
          </a:p>
        </p:txBody>
      </p:sp>
    </p:spTree>
    <p:extLst>
      <p:ext uri="{BB962C8B-B14F-4D97-AF65-F5344CB8AC3E}">
        <p14:creationId xmlns:p14="http://schemas.microsoft.com/office/powerpoint/2010/main" val="409064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22</a:t>
            </a:fld>
            <a:endParaRPr lang="en-US" dirty="0"/>
          </a:p>
        </p:txBody>
      </p:sp>
    </p:spTree>
    <p:extLst>
      <p:ext uri="{BB962C8B-B14F-4D97-AF65-F5344CB8AC3E}">
        <p14:creationId xmlns:p14="http://schemas.microsoft.com/office/powerpoint/2010/main" val="37160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27</a:t>
            </a:fld>
            <a:endParaRPr lang="en-US" dirty="0"/>
          </a:p>
        </p:txBody>
      </p:sp>
    </p:spTree>
    <p:extLst>
      <p:ext uri="{BB962C8B-B14F-4D97-AF65-F5344CB8AC3E}">
        <p14:creationId xmlns:p14="http://schemas.microsoft.com/office/powerpoint/2010/main" val="103901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32</a:t>
            </a:fld>
            <a:endParaRPr lang="en-US"/>
          </a:p>
        </p:txBody>
      </p:sp>
    </p:spTree>
    <p:extLst>
      <p:ext uri="{BB962C8B-B14F-4D97-AF65-F5344CB8AC3E}">
        <p14:creationId xmlns:p14="http://schemas.microsoft.com/office/powerpoint/2010/main" val="359146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2</a:t>
            </a:fld>
            <a:endParaRPr lang="en-US"/>
          </a:p>
        </p:txBody>
      </p:sp>
    </p:spTree>
    <p:extLst>
      <p:ext uri="{BB962C8B-B14F-4D97-AF65-F5344CB8AC3E}">
        <p14:creationId xmlns:p14="http://schemas.microsoft.com/office/powerpoint/2010/main" val="289559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33</a:t>
            </a:fld>
            <a:endParaRPr lang="en-US" dirty="0"/>
          </a:p>
        </p:txBody>
      </p:sp>
    </p:spTree>
    <p:extLst>
      <p:ext uri="{BB962C8B-B14F-4D97-AF65-F5344CB8AC3E}">
        <p14:creationId xmlns:p14="http://schemas.microsoft.com/office/powerpoint/2010/main" val="378347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34</a:t>
            </a:fld>
            <a:endParaRPr lang="en-US"/>
          </a:p>
        </p:txBody>
      </p:sp>
    </p:spTree>
    <p:extLst>
      <p:ext uri="{BB962C8B-B14F-4D97-AF65-F5344CB8AC3E}">
        <p14:creationId xmlns:p14="http://schemas.microsoft.com/office/powerpoint/2010/main" val="321523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39</a:t>
            </a:fld>
            <a:endParaRPr lang="en-US"/>
          </a:p>
        </p:txBody>
      </p:sp>
    </p:spTree>
    <p:extLst>
      <p:ext uri="{BB962C8B-B14F-4D97-AF65-F5344CB8AC3E}">
        <p14:creationId xmlns:p14="http://schemas.microsoft.com/office/powerpoint/2010/main" val="462370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40</a:t>
            </a:fld>
            <a:endParaRPr lang="en-US"/>
          </a:p>
        </p:txBody>
      </p:sp>
    </p:spTree>
    <p:extLst>
      <p:ext uri="{BB962C8B-B14F-4D97-AF65-F5344CB8AC3E}">
        <p14:creationId xmlns:p14="http://schemas.microsoft.com/office/powerpoint/2010/main" val="4225404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42</a:t>
            </a:fld>
            <a:endParaRPr lang="en-US"/>
          </a:p>
        </p:txBody>
      </p:sp>
    </p:spTree>
    <p:extLst>
      <p:ext uri="{BB962C8B-B14F-4D97-AF65-F5344CB8AC3E}">
        <p14:creationId xmlns:p14="http://schemas.microsoft.com/office/powerpoint/2010/main" val="2954035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43</a:t>
            </a:fld>
            <a:endParaRPr lang="en-US"/>
          </a:p>
        </p:txBody>
      </p:sp>
    </p:spTree>
    <p:extLst>
      <p:ext uri="{BB962C8B-B14F-4D97-AF65-F5344CB8AC3E}">
        <p14:creationId xmlns:p14="http://schemas.microsoft.com/office/powerpoint/2010/main" val="2478584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44</a:t>
            </a:fld>
            <a:endParaRPr lang="en-US"/>
          </a:p>
        </p:txBody>
      </p:sp>
    </p:spTree>
    <p:extLst>
      <p:ext uri="{BB962C8B-B14F-4D97-AF65-F5344CB8AC3E}">
        <p14:creationId xmlns:p14="http://schemas.microsoft.com/office/powerpoint/2010/main" val="1343342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46</a:t>
            </a:fld>
            <a:endParaRPr lang="en-US"/>
          </a:p>
        </p:txBody>
      </p:sp>
    </p:spTree>
    <p:extLst>
      <p:ext uri="{BB962C8B-B14F-4D97-AF65-F5344CB8AC3E}">
        <p14:creationId xmlns:p14="http://schemas.microsoft.com/office/powerpoint/2010/main" val="4279232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1D39663-E926-4696-B5EC-B04AAB84D73C}" type="slidenum">
              <a:rPr lang="en-US" smtClean="0"/>
              <a:t>47</a:t>
            </a:fld>
            <a:endParaRPr lang="en-US"/>
          </a:p>
        </p:txBody>
      </p:sp>
    </p:spTree>
    <p:extLst>
      <p:ext uri="{BB962C8B-B14F-4D97-AF65-F5344CB8AC3E}">
        <p14:creationId xmlns:p14="http://schemas.microsoft.com/office/powerpoint/2010/main" val="131864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49</a:t>
            </a:fld>
            <a:endParaRPr lang="en-US"/>
          </a:p>
        </p:txBody>
      </p:sp>
    </p:spTree>
    <p:extLst>
      <p:ext uri="{BB962C8B-B14F-4D97-AF65-F5344CB8AC3E}">
        <p14:creationId xmlns:p14="http://schemas.microsoft.com/office/powerpoint/2010/main" val="356592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3</a:t>
            </a:fld>
            <a:endParaRPr lang="en-US"/>
          </a:p>
        </p:txBody>
      </p:sp>
    </p:spTree>
    <p:extLst>
      <p:ext uri="{BB962C8B-B14F-4D97-AF65-F5344CB8AC3E}">
        <p14:creationId xmlns:p14="http://schemas.microsoft.com/office/powerpoint/2010/main" val="267779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50</a:t>
            </a:fld>
            <a:endParaRPr lang="en-US"/>
          </a:p>
        </p:txBody>
      </p:sp>
    </p:spTree>
    <p:extLst>
      <p:ext uri="{BB962C8B-B14F-4D97-AF65-F5344CB8AC3E}">
        <p14:creationId xmlns:p14="http://schemas.microsoft.com/office/powerpoint/2010/main" val="3548487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51</a:t>
            </a:fld>
            <a:endParaRPr lang="en-US"/>
          </a:p>
        </p:txBody>
      </p:sp>
    </p:spTree>
    <p:extLst>
      <p:ext uri="{BB962C8B-B14F-4D97-AF65-F5344CB8AC3E}">
        <p14:creationId xmlns:p14="http://schemas.microsoft.com/office/powerpoint/2010/main" val="2079689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39663-E926-4696-B5EC-B04AAB84D73C}" type="slidenum">
              <a:rPr lang="en-US" smtClean="0"/>
              <a:t>52</a:t>
            </a:fld>
            <a:endParaRPr lang="en-US"/>
          </a:p>
        </p:txBody>
      </p:sp>
    </p:spTree>
    <p:extLst>
      <p:ext uri="{BB962C8B-B14F-4D97-AF65-F5344CB8AC3E}">
        <p14:creationId xmlns:p14="http://schemas.microsoft.com/office/powerpoint/2010/main" val="2310348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53</a:t>
            </a:fld>
            <a:endParaRPr lang="en-US"/>
          </a:p>
        </p:txBody>
      </p:sp>
    </p:spTree>
    <p:extLst>
      <p:ext uri="{BB962C8B-B14F-4D97-AF65-F5344CB8AC3E}">
        <p14:creationId xmlns:p14="http://schemas.microsoft.com/office/powerpoint/2010/main" val="520186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54</a:t>
            </a:fld>
            <a:endParaRPr lang="en-US"/>
          </a:p>
        </p:txBody>
      </p:sp>
    </p:spTree>
    <p:extLst>
      <p:ext uri="{BB962C8B-B14F-4D97-AF65-F5344CB8AC3E}">
        <p14:creationId xmlns:p14="http://schemas.microsoft.com/office/powerpoint/2010/main" val="325644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4</a:t>
            </a:fld>
            <a:endParaRPr lang="en-US"/>
          </a:p>
        </p:txBody>
      </p:sp>
    </p:spTree>
    <p:extLst>
      <p:ext uri="{BB962C8B-B14F-4D97-AF65-F5344CB8AC3E}">
        <p14:creationId xmlns:p14="http://schemas.microsoft.com/office/powerpoint/2010/main" val="81353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5</a:t>
            </a:fld>
            <a:endParaRPr lang="en-US"/>
          </a:p>
        </p:txBody>
      </p:sp>
    </p:spTree>
    <p:extLst>
      <p:ext uri="{BB962C8B-B14F-4D97-AF65-F5344CB8AC3E}">
        <p14:creationId xmlns:p14="http://schemas.microsoft.com/office/powerpoint/2010/main" val="427263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39663-E926-4696-B5EC-B04AAB84D73C}" type="slidenum">
              <a:rPr lang="en-US" smtClean="0"/>
              <a:t>6</a:t>
            </a:fld>
            <a:endParaRPr lang="en-US"/>
          </a:p>
        </p:txBody>
      </p:sp>
    </p:spTree>
    <p:extLst>
      <p:ext uri="{BB962C8B-B14F-4D97-AF65-F5344CB8AC3E}">
        <p14:creationId xmlns:p14="http://schemas.microsoft.com/office/powerpoint/2010/main" val="58519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7</a:t>
            </a:fld>
            <a:endParaRPr lang="en-US"/>
          </a:p>
        </p:txBody>
      </p:sp>
    </p:spTree>
    <p:extLst>
      <p:ext uri="{BB962C8B-B14F-4D97-AF65-F5344CB8AC3E}">
        <p14:creationId xmlns:p14="http://schemas.microsoft.com/office/powerpoint/2010/main" val="61000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39663-E926-4696-B5EC-B04AAB84D73C}" type="slidenum">
              <a:rPr lang="en-US" smtClean="0"/>
              <a:t>8</a:t>
            </a:fld>
            <a:endParaRPr lang="en-US"/>
          </a:p>
        </p:txBody>
      </p:sp>
    </p:spTree>
    <p:extLst>
      <p:ext uri="{BB962C8B-B14F-4D97-AF65-F5344CB8AC3E}">
        <p14:creationId xmlns:p14="http://schemas.microsoft.com/office/powerpoint/2010/main" val="235539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1D39663-E926-4696-B5EC-B04AAB84D73C}" type="slidenum">
              <a:rPr lang="en-US" smtClean="0"/>
              <a:t>10</a:t>
            </a:fld>
            <a:endParaRPr lang="en-US"/>
          </a:p>
        </p:txBody>
      </p:sp>
    </p:spTree>
    <p:extLst>
      <p:ext uri="{BB962C8B-B14F-4D97-AF65-F5344CB8AC3E}">
        <p14:creationId xmlns:p14="http://schemas.microsoft.com/office/powerpoint/2010/main" val="34911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284812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46177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646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99516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8127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24092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152041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114505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264286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83A55-7B6D-4841-B727-C4E32D4D2F44}"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67997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683A55-7B6D-4841-B727-C4E32D4D2F44}"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30399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683A55-7B6D-4841-B727-C4E32D4D2F44}"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90612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683A55-7B6D-4841-B727-C4E32D4D2F44}"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58612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83A55-7B6D-4841-B727-C4E32D4D2F44}"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188906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683A55-7B6D-4841-B727-C4E32D4D2F44}"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246385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683A55-7B6D-4841-B727-C4E32D4D2F44}"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A490-D5ED-47C7-9C44-3CC17922A420}" type="slidenum">
              <a:rPr lang="en-US" smtClean="0"/>
              <a:pPr/>
              <a:t>‹#›</a:t>
            </a:fld>
            <a:endParaRPr lang="en-US"/>
          </a:p>
        </p:txBody>
      </p:sp>
    </p:spTree>
    <p:extLst>
      <p:ext uri="{BB962C8B-B14F-4D97-AF65-F5344CB8AC3E}">
        <p14:creationId xmlns:p14="http://schemas.microsoft.com/office/powerpoint/2010/main" val="348456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683A55-7B6D-4841-B727-C4E32D4D2F44}" type="datetimeFigureOut">
              <a:rPr lang="en-US" smtClean="0"/>
              <a:pPr/>
              <a:t>1/8/2024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EC3A490-D5ED-47C7-9C44-3CC17922A420}" type="slidenum">
              <a:rPr lang="en-US" smtClean="0"/>
              <a:pPr/>
              <a:t>‹#›</a:t>
            </a:fld>
            <a:endParaRPr lang="en-US"/>
          </a:p>
        </p:txBody>
      </p:sp>
    </p:spTree>
    <p:extLst>
      <p:ext uri="{BB962C8B-B14F-4D97-AF65-F5344CB8AC3E}">
        <p14:creationId xmlns:p14="http://schemas.microsoft.com/office/powerpoint/2010/main" val="39440660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uditor.mo.gov/WhistleblowerHotline/Fo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moaudit@auditor.mo.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43000"/>
            <a:ext cx="6019800" cy="1371600"/>
          </a:xfrm>
        </p:spPr>
        <p:txBody>
          <a:bodyPr>
            <a:normAutofit fontScale="90000"/>
          </a:bodyPr>
          <a:lstStyle/>
          <a:p>
            <a:pPr algn="l"/>
            <a:br>
              <a:rPr lang="en-US" dirty="0"/>
            </a:br>
            <a:br>
              <a:rPr lang="en-US" dirty="0"/>
            </a:br>
            <a:r>
              <a:rPr lang="en-US" dirty="0"/>
              <a:t>Missouri State Auditor’s Office</a:t>
            </a:r>
          </a:p>
        </p:txBody>
      </p:sp>
      <p:sp>
        <p:nvSpPr>
          <p:cNvPr id="3" name="Subtitle 2"/>
          <p:cNvSpPr>
            <a:spLocks noGrp="1"/>
          </p:cNvSpPr>
          <p:nvPr>
            <p:ph type="subTitle" idx="1"/>
          </p:nvPr>
        </p:nvSpPr>
        <p:spPr>
          <a:xfrm>
            <a:off x="533400" y="2743200"/>
            <a:ext cx="7854696" cy="3657600"/>
          </a:xfrm>
        </p:spPr>
        <p:txBody>
          <a:bodyPr>
            <a:normAutofit/>
          </a:bodyPr>
          <a:lstStyle/>
          <a:p>
            <a:pPr algn="ctr"/>
            <a:endParaRPr lang="en-US" dirty="0"/>
          </a:p>
          <a:p>
            <a:pPr algn="ctr"/>
            <a:r>
              <a:rPr lang="en-US" dirty="0"/>
              <a:t>Recent Audits Involving Fraud</a:t>
            </a:r>
          </a:p>
          <a:p>
            <a:pPr algn="ctr"/>
            <a:endParaRPr lang="en-US" dirty="0"/>
          </a:p>
          <a:p>
            <a:pPr algn="ctr"/>
            <a:r>
              <a:rPr lang="en-US" dirty="0"/>
              <a:t>Pamela Allison, CPA, </a:t>
            </a:r>
            <a:r>
              <a:rPr lang="en-US" dirty="0" err="1"/>
              <a:t>CFE</a:t>
            </a:r>
            <a:endParaRPr lang="en-US" dirty="0"/>
          </a:p>
          <a:p>
            <a:pPr algn="ctr"/>
            <a:r>
              <a:rPr lang="en-US" dirty="0"/>
              <a:t>Supervising Manager of the Public Corruption and Fraud Division</a:t>
            </a:r>
          </a:p>
          <a:p>
            <a:pPr algn="ctr"/>
            <a:endParaRPr lang="en-US" dirty="0"/>
          </a:p>
          <a:p>
            <a:pPr algn="ctr"/>
            <a:endParaRPr lang="en-US" dirty="0"/>
          </a:p>
        </p:txBody>
      </p:sp>
      <p:pic>
        <p:nvPicPr>
          <p:cNvPr id="5" name="Picture 4" descr="Seal-no background3.jpg"/>
          <p:cNvPicPr>
            <a:picLocks noChangeAspect="1"/>
          </p:cNvPicPr>
          <p:nvPr/>
        </p:nvPicPr>
        <p:blipFill>
          <a:blip r:embed="rId3" cstate="print"/>
          <a:stretch>
            <a:fillRect/>
          </a:stretch>
        </p:blipFill>
        <p:spPr>
          <a:xfrm>
            <a:off x="228600" y="1066800"/>
            <a:ext cx="1295657" cy="1300034"/>
          </a:xfrm>
          <a:prstGeom prst="rect">
            <a:avLst/>
          </a:prstGeom>
          <a:solidFill>
            <a:schemeClr val="accent5">
              <a:lumMod val="75000"/>
            </a:schemeClr>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Carroll County Ambulance District</a:t>
            </a:r>
          </a:p>
        </p:txBody>
      </p:sp>
      <p:sp>
        <p:nvSpPr>
          <p:cNvPr id="3" name="Content Placeholder 2"/>
          <p:cNvSpPr>
            <a:spLocks noGrp="1"/>
          </p:cNvSpPr>
          <p:nvPr>
            <p:ph idx="1"/>
          </p:nvPr>
        </p:nvSpPr>
        <p:spPr/>
        <p:txBody>
          <a:bodyPr>
            <a:normAutofit/>
          </a:bodyPr>
          <a:lstStyle/>
          <a:p>
            <a:r>
              <a:rPr lang="en-US" dirty="0"/>
              <a:t>The Director improperly claimed 642 overtime hours, resulting in $35,150 in overtime payments.</a:t>
            </a:r>
          </a:p>
          <a:p>
            <a:endParaRPr lang="en-US" dirty="0"/>
          </a:p>
          <a:p>
            <a:r>
              <a:rPr lang="en-US" dirty="0"/>
              <a:t>For those hours, the Director was not scheduled to work on an ambulance or did not make a run as the only driver on duty. It was only in these circumstances the Board had informally discussed overtime.</a:t>
            </a:r>
          </a:p>
        </p:txBody>
      </p:sp>
      <p:pic>
        <p:nvPicPr>
          <p:cNvPr id="5" name="Picture 4" descr="Salary To Hourly Wallpaper page of 1 - images free download - Salar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5181600"/>
            <a:ext cx="3162300" cy="1486281"/>
          </a:xfrm>
          <a:prstGeom prst="rect">
            <a:avLst/>
          </a:prstGeom>
        </p:spPr>
      </p:pic>
    </p:spTree>
    <p:extLst>
      <p:ext uri="{BB962C8B-B14F-4D97-AF65-F5344CB8AC3E}">
        <p14:creationId xmlns:p14="http://schemas.microsoft.com/office/powerpoint/2010/main" val="265100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Carroll County Ambulance District</a:t>
            </a:r>
          </a:p>
        </p:txBody>
      </p:sp>
      <p:sp>
        <p:nvSpPr>
          <p:cNvPr id="3" name="Content Placeholder 2"/>
          <p:cNvSpPr>
            <a:spLocks noGrp="1"/>
          </p:cNvSpPr>
          <p:nvPr>
            <p:ph idx="1"/>
          </p:nvPr>
        </p:nvSpPr>
        <p:spPr/>
        <p:txBody>
          <a:bodyPr>
            <a:normAutofit/>
          </a:bodyPr>
          <a:lstStyle/>
          <a:p>
            <a:r>
              <a:rPr lang="en-US" dirty="0"/>
              <a:t>The Director improperly approved the issuance of a $15,000 payment to himself on December 30, 2020.</a:t>
            </a:r>
          </a:p>
          <a:p>
            <a:endParaRPr lang="en-US" dirty="0"/>
          </a:p>
          <a:p>
            <a:r>
              <a:rPr lang="en-US" dirty="0"/>
              <a:t>The Director informed the Business Manager the payment was for $10,000 retention pay and $5,000 for personal health insurance costs.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356" y="4343400"/>
            <a:ext cx="3480197" cy="1988684"/>
          </a:xfrm>
          <a:prstGeom prst="rect">
            <a:avLst/>
          </a:prstGeom>
        </p:spPr>
      </p:pic>
    </p:spTree>
    <p:extLst>
      <p:ext uri="{BB962C8B-B14F-4D97-AF65-F5344CB8AC3E}">
        <p14:creationId xmlns:p14="http://schemas.microsoft.com/office/powerpoint/2010/main" val="169991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Carroll County Ambulance Board</a:t>
            </a:r>
          </a:p>
        </p:txBody>
      </p:sp>
      <p:sp>
        <p:nvSpPr>
          <p:cNvPr id="3" name="Content Placeholder 2"/>
          <p:cNvSpPr>
            <a:spLocks noGrp="1"/>
          </p:cNvSpPr>
          <p:nvPr>
            <p:ph idx="1"/>
          </p:nvPr>
        </p:nvSpPr>
        <p:spPr/>
        <p:txBody>
          <a:bodyPr/>
          <a:lstStyle/>
          <a:p>
            <a:r>
              <a:rPr lang="en-US" dirty="0"/>
              <a:t>Retention Incentive policy provides for an annual $200 incentive increased by $20 for each completed year of service.</a:t>
            </a:r>
          </a:p>
        </p:txBody>
      </p:sp>
    </p:spTree>
    <p:extLst>
      <p:ext uri="{BB962C8B-B14F-4D97-AF65-F5344CB8AC3E}">
        <p14:creationId xmlns:p14="http://schemas.microsoft.com/office/powerpoint/2010/main" val="280382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Carroll County Ambulance District</a:t>
            </a:r>
          </a:p>
        </p:txBody>
      </p:sp>
      <p:sp>
        <p:nvSpPr>
          <p:cNvPr id="3" name="Content Placeholder 2"/>
          <p:cNvSpPr>
            <a:spLocks noGrp="1"/>
          </p:cNvSpPr>
          <p:nvPr>
            <p:ph idx="1"/>
          </p:nvPr>
        </p:nvSpPr>
        <p:spPr/>
        <p:txBody>
          <a:bodyPr>
            <a:normAutofit lnSpcReduction="10000"/>
          </a:bodyPr>
          <a:lstStyle/>
          <a:p>
            <a:r>
              <a:rPr lang="en-US" dirty="0"/>
              <a:t>The Director improperly approved payments to himself totaling $4,380, for 72 holiday hours at time and one-half.</a:t>
            </a:r>
          </a:p>
          <a:p>
            <a:endParaRPr lang="en-US" dirty="0"/>
          </a:p>
          <a:p>
            <a:r>
              <a:rPr lang="en-US" dirty="0"/>
              <a:t>The Director claimed 3,500 miles of travel and was reimbursed $1,945 for mileage between October 2020 and January 2021 that was questionable.</a:t>
            </a:r>
          </a:p>
          <a:p>
            <a:endParaRPr lang="en-US" dirty="0"/>
          </a:p>
          <a:p>
            <a:r>
              <a:rPr lang="en-US" dirty="0"/>
              <a:t>The Director paid for $108 in questionable shipping charges with the district’s credit card on March 2, 2021, the day before his termination. One package was to his mother in Florida.</a:t>
            </a:r>
          </a:p>
          <a:p>
            <a:endParaRPr lang="en-US" dirty="0"/>
          </a:p>
        </p:txBody>
      </p:sp>
    </p:spTree>
    <p:extLst>
      <p:ext uri="{BB962C8B-B14F-4D97-AF65-F5344CB8AC3E}">
        <p14:creationId xmlns:p14="http://schemas.microsoft.com/office/powerpoint/2010/main" val="170809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Carroll County Ambulance District</a:t>
            </a:r>
          </a:p>
        </p:txBody>
      </p:sp>
      <p:sp>
        <p:nvSpPr>
          <p:cNvPr id="3" name="Content Placeholder 2"/>
          <p:cNvSpPr>
            <a:spLocks noGrp="1"/>
          </p:cNvSpPr>
          <p:nvPr>
            <p:ph idx="1"/>
          </p:nvPr>
        </p:nvSpPr>
        <p:spPr/>
        <p:txBody>
          <a:bodyPr>
            <a:normAutofit/>
          </a:bodyPr>
          <a:lstStyle/>
          <a:p>
            <a:r>
              <a:rPr lang="en-US" dirty="0"/>
              <a:t>The Director improperly authorized the creation of an employee benefit reimbursement account at a total cost of $11,385, and owes the </a:t>
            </a:r>
            <a:r>
              <a:rPr lang="en-US" dirty="0" err="1"/>
              <a:t>CCAD</a:t>
            </a:r>
            <a:r>
              <a:rPr lang="en-US" dirty="0"/>
              <a:t> $4,021 for reimbursements received. </a:t>
            </a:r>
          </a:p>
          <a:p>
            <a:r>
              <a:rPr lang="en-US" dirty="0"/>
              <a:t>Between November 2020 and May 2021, this resulted in $3,635 in administrative fees for the district and the Director also authorized $7,750 to advance fund his account. He used funds to purchase hearing aids.</a:t>
            </a:r>
          </a:p>
        </p:txBody>
      </p:sp>
      <p:pic>
        <p:nvPicPr>
          <p:cNvPr id="6" name="Picture 5" descr="News: Flipkart employees to choose their own benefits — People Matt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297306"/>
            <a:ext cx="2488439" cy="1394006"/>
          </a:xfrm>
          <a:prstGeom prst="rect">
            <a:avLst/>
          </a:prstGeom>
        </p:spPr>
      </p:pic>
    </p:spTree>
    <p:extLst>
      <p:ext uri="{BB962C8B-B14F-4D97-AF65-F5344CB8AC3E}">
        <p14:creationId xmlns:p14="http://schemas.microsoft.com/office/powerpoint/2010/main" val="90959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t>Carroll County Ambulance District</a:t>
            </a:r>
          </a:p>
        </p:txBody>
      </p:sp>
      <p:sp>
        <p:nvSpPr>
          <p:cNvPr id="3" name="Content Placeholder 2"/>
          <p:cNvSpPr>
            <a:spLocks noGrp="1"/>
          </p:cNvSpPr>
          <p:nvPr>
            <p:ph idx="1"/>
          </p:nvPr>
        </p:nvSpPr>
        <p:spPr>
          <a:xfrm>
            <a:off x="457200" y="1752600"/>
            <a:ext cx="8229600" cy="4572000"/>
          </a:xfrm>
        </p:spPr>
        <p:txBody>
          <a:bodyPr>
            <a:normAutofit/>
          </a:bodyPr>
          <a:lstStyle/>
          <a:p>
            <a:r>
              <a:rPr lang="en-US" dirty="0"/>
              <a:t>The Director requested a final payment of $23,068 prior to his termination for final hours, accrued sick and vacation leave, and overtime for the period March 7 – 20, 2021. </a:t>
            </a:r>
          </a:p>
          <a:p>
            <a:endParaRPr lang="en-US" dirty="0"/>
          </a:p>
          <a:p>
            <a:r>
              <a:rPr lang="en-US" dirty="0"/>
              <a:t>Business manager denied the hours because they had not been worked and accrued leave payouts were not allowable.</a:t>
            </a:r>
          </a:p>
        </p:txBody>
      </p:sp>
      <p:pic>
        <p:nvPicPr>
          <p:cNvPr id="4" name="Picture 3" descr="Tennessee Legal Help — Tennessee Lawyers, Tennessee Legal New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876800"/>
            <a:ext cx="2082800" cy="1562100"/>
          </a:xfrm>
          <a:prstGeom prst="rect">
            <a:avLst/>
          </a:prstGeom>
        </p:spPr>
      </p:pic>
    </p:spTree>
    <p:extLst>
      <p:ext uri="{BB962C8B-B14F-4D97-AF65-F5344CB8AC3E}">
        <p14:creationId xmlns:p14="http://schemas.microsoft.com/office/powerpoint/2010/main" val="100006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dirty="0"/>
              <a:t>Carroll County Ambulance District</a:t>
            </a:r>
          </a:p>
        </p:txBody>
      </p:sp>
      <p:sp>
        <p:nvSpPr>
          <p:cNvPr id="3" name="Content Placeholder 2"/>
          <p:cNvSpPr>
            <a:spLocks noGrp="1"/>
          </p:cNvSpPr>
          <p:nvPr>
            <p:ph idx="1"/>
          </p:nvPr>
        </p:nvSpPr>
        <p:spPr>
          <a:xfrm>
            <a:off x="457200" y="1447800"/>
            <a:ext cx="8229600" cy="4389120"/>
          </a:xfrm>
        </p:spPr>
        <p:txBody>
          <a:bodyPr>
            <a:normAutofit/>
          </a:bodyPr>
          <a:lstStyle/>
          <a:p>
            <a:r>
              <a:rPr lang="en-US" dirty="0"/>
              <a:t>The Director improperly authorized $31,190 in overpayments and final payments to other district staff.</a:t>
            </a:r>
          </a:p>
          <a:p>
            <a:r>
              <a:rPr lang="en-US" dirty="0"/>
              <a:t>Our review of the district's payroll system identified unusual increased payroll activity including time recorded as “other” during 4 bi-weekly pay periods between November 29, 2020, and January 23, 2021. </a:t>
            </a:r>
            <a:endParaRPr lang="en-US" sz="2800" dirty="0"/>
          </a:p>
          <a:p>
            <a:endParaRPr lang="en-US" dirty="0"/>
          </a:p>
        </p:txBody>
      </p:sp>
      <p:pic>
        <p:nvPicPr>
          <p:cNvPr id="6" name="Picture 5"/>
          <p:cNvPicPr>
            <a:picLocks noChangeAspect="1"/>
          </p:cNvPicPr>
          <p:nvPr/>
        </p:nvPicPr>
        <p:blipFill>
          <a:blip r:embed="rId3"/>
          <a:stretch>
            <a:fillRect/>
          </a:stretch>
        </p:blipFill>
        <p:spPr>
          <a:xfrm>
            <a:off x="2514600" y="3581693"/>
            <a:ext cx="4174578" cy="2343150"/>
          </a:xfrm>
          <a:prstGeom prst="rect">
            <a:avLst/>
          </a:prstGeom>
        </p:spPr>
      </p:pic>
    </p:spTree>
    <p:extLst>
      <p:ext uri="{BB962C8B-B14F-4D97-AF65-F5344CB8AC3E}">
        <p14:creationId xmlns:p14="http://schemas.microsoft.com/office/powerpoint/2010/main" val="44805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did this happen?</a:t>
            </a:r>
          </a:p>
        </p:txBody>
      </p:sp>
      <p:sp>
        <p:nvSpPr>
          <p:cNvPr id="3" name="Content Placeholder 2"/>
          <p:cNvSpPr>
            <a:spLocks noGrp="1"/>
          </p:cNvSpPr>
          <p:nvPr>
            <p:ph idx="1"/>
          </p:nvPr>
        </p:nvSpPr>
        <p:spPr/>
        <p:txBody>
          <a:bodyPr>
            <a:normAutofit/>
          </a:bodyPr>
          <a:lstStyle/>
          <a:p>
            <a:r>
              <a:rPr lang="en-US" sz="3200" dirty="0"/>
              <a:t>Control Weaknesses:</a:t>
            </a:r>
          </a:p>
          <a:p>
            <a:pPr lvl="1"/>
            <a:r>
              <a:rPr lang="en-US" sz="2600" dirty="0"/>
              <a:t>Inadequate oversight</a:t>
            </a:r>
          </a:p>
          <a:p>
            <a:pPr lvl="1"/>
            <a:r>
              <a:rPr lang="en-US" sz="2600" dirty="0"/>
              <a:t>Inadequate time records and review</a:t>
            </a:r>
          </a:p>
          <a:p>
            <a:pPr lvl="1"/>
            <a:r>
              <a:rPr lang="en-US" sz="2600" dirty="0"/>
              <a:t>Board was not aware of or did not review policy changes</a:t>
            </a:r>
          </a:p>
          <a:p>
            <a:pPr lvl="1"/>
            <a:r>
              <a:rPr lang="en-US" sz="2600" dirty="0"/>
              <a:t>Poor controls over credit cards</a:t>
            </a:r>
          </a:p>
          <a:p>
            <a:pPr lvl="1"/>
            <a:endParaRPr lang="en-US" sz="2600" dirty="0"/>
          </a:p>
          <a:p>
            <a:endParaRPr lang="en-US" sz="2800" dirty="0"/>
          </a:p>
          <a:p>
            <a:endParaRPr lang="en-US" dirty="0"/>
          </a:p>
        </p:txBody>
      </p:sp>
    </p:spTree>
    <p:extLst>
      <p:ext uri="{BB962C8B-B14F-4D97-AF65-F5344CB8AC3E}">
        <p14:creationId xmlns:p14="http://schemas.microsoft.com/office/powerpoint/2010/main" val="174329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6347714" cy="3880773"/>
          </a:xfrm>
        </p:spPr>
        <p:txBody>
          <a:bodyPr>
            <a:normAutofit/>
          </a:bodyPr>
          <a:lstStyle/>
          <a:p>
            <a:pPr algn="ctr"/>
            <a:endParaRPr lang="en-US" dirty="0"/>
          </a:p>
          <a:p>
            <a:pPr marL="0" indent="0" algn="ctr">
              <a:buNone/>
            </a:pPr>
            <a:r>
              <a:rPr lang="en-US" sz="4000" dirty="0"/>
              <a:t>City of Purcell</a:t>
            </a:r>
          </a:p>
          <a:p>
            <a:pPr marL="0" indent="0" algn="ctr">
              <a:buNone/>
            </a:pPr>
            <a:r>
              <a:rPr lang="en-US" sz="4000" dirty="0"/>
              <a:t>Report No. 2022-033</a:t>
            </a:r>
          </a:p>
          <a:p>
            <a:pPr marL="0" indent="0" algn="ctr">
              <a:buNone/>
            </a:pPr>
            <a:r>
              <a:rPr lang="en-US" sz="4000" dirty="0"/>
              <a:t>June 2022 </a:t>
            </a:r>
          </a:p>
        </p:txBody>
      </p:sp>
      <p:sp>
        <p:nvSpPr>
          <p:cNvPr id="4" name="AutoShape 2" descr="Audit of Carroll County Ambulance District uncovers possibly criminal  condu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886200"/>
            <a:ext cx="3450043" cy="2611855"/>
          </a:xfrm>
          <a:prstGeom prst="rect">
            <a:avLst/>
          </a:prstGeom>
        </p:spPr>
      </p:pic>
    </p:spTree>
    <p:extLst>
      <p:ext uri="{BB962C8B-B14F-4D97-AF65-F5344CB8AC3E}">
        <p14:creationId xmlns:p14="http://schemas.microsoft.com/office/powerpoint/2010/main" val="77691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City of Purcell</a:t>
            </a:r>
          </a:p>
        </p:txBody>
      </p:sp>
      <p:sp>
        <p:nvSpPr>
          <p:cNvPr id="3" name="Content Placeholder 2"/>
          <p:cNvSpPr>
            <a:spLocks noGrp="1"/>
          </p:cNvSpPr>
          <p:nvPr>
            <p:ph idx="1"/>
          </p:nvPr>
        </p:nvSpPr>
        <p:spPr>
          <a:xfrm>
            <a:off x="647298" y="2209800"/>
            <a:ext cx="6591702" cy="3200400"/>
          </a:xfrm>
        </p:spPr>
        <p:txBody>
          <a:bodyPr>
            <a:normAutofit/>
          </a:bodyPr>
          <a:lstStyle/>
          <a:p>
            <a:pPr algn="just"/>
            <a:r>
              <a:rPr lang="en-US" dirty="0"/>
              <a:t>4</a:t>
            </a:r>
            <a:r>
              <a:rPr lang="en-US" baseline="30000" dirty="0"/>
              <a:t>th</a:t>
            </a:r>
            <a:r>
              <a:rPr lang="en-US" dirty="0"/>
              <a:t>-class city in Jasper County incorporated in 1903</a:t>
            </a:r>
          </a:p>
          <a:p>
            <a:pPr algn="just"/>
            <a:r>
              <a:rPr lang="en-US" dirty="0"/>
              <a:t>Population of 318 at the 2020 census</a:t>
            </a:r>
          </a:p>
          <a:p>
            <a:pPr algn="just"/>
            <a:r>
              <a:rPr lang="en-US" dirty="0"/>
              <a:t>Total area of .44 square miles</a:t>
            </a:r>
          </a:p>
          <a:p>
            <a:pPr algn="just"/>
            <a:r>
              <a:rPr lang="en-US" dirty="0"/>
              <a:t>SAO was </a:t>
            </a:r>
            <a:r>
              <a:rPr lang="en-US" b="1" dirty="0"/>
              <a:t>petitioned</a:t>
            </a:r>
            <a:r>
              <a:rPr lang="en-US" dirty="0"/>
              <a:t> to audit the city in November 2020</a:t>
            </a:r>
          </a:p>
          <a:p>
            <a:pPr algn="just"/>
            <a:r>
              <a:rPr lang="en-US" dirty="0"/>
              <a:t>The audit started in June 2021</a:t>
            </a:r>
          </a:p>
          <a:p>
            <a:pPr algn="just"/>
            <a:endParaRPr lang="en-US" dirty="0"/>
          </a:p>
          <a:p>
            <a:pPr algn="just"/>
            <a:r>
              <a:rPr lang="en-US" dirty="0"/>
              <a:t>Audit period – Year ended December 31, 2020</a:t>
            </a:r>
          </a:p>
          <a:p>
            <a:pPr algn="just"/>
            <a:endParaRPr lang="en-US" dirty="0"/>
          </a:p>
          <a:p>
            <a:pPr marL="0" indent="0" algn="just">
              <a:buNone/>
            </a:pPr>
            <a:endParaRPr lang="en-US" dirty="0"/>
          </a:p>
          <a:p>
            <a:pPr algn="just"/>
            <a:endParaRPr lang="en-US" dirty="0"/>
          </a:p>
          <a:p>
            <a:pPr algn="just"/>
            <a:endParaRPr lang="en-US" dirty="0"/>
          </a:p>
        </p:txBody>
      </p:sp>
    </p:spTree>
    <p:extLst>
      <p:ext uri="{BB962C8B-B14F-4D97-AF65-F5344CB8AC3E}">
        <p14:creationId xmlns:p14="http://schemas.microsoft.com/office/powerpoint/2010/main" val="238960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How to Report Fraud to the SAO and How Frauds are Investigated</a:t>
            </a:r>
          </a:p>
          <a:p>
            <a:endParaRPr lang="en-US" dirty="0"/>
          </a:p>
          <a:p>
            <a:r>
              <a:rPr lang="en-US" dirty="0"/>
              <a:t>Identify the Most Recent Common Fraud Schemes Noted During Audits</a:t>
            </a:r>
          </a:p>
          <a:p>
            <a:endParaRPr lang="en-US" dirty="0"/>
          </a:p>
          <a:p>
            <a:r>
              <a:rPr lang="en-US" dirty="0"/>
              <a:t>Discuss Recent Audits Involving Fraud</a:t>
            </a:r>
          </a:p>
          <a:p>
            <a:pPr marL="0" indent="0">
              <a:buNone/>
            </a:pPr>
            <a:endParaRPr lang="en-US" dirty="0"/>
          </a:p>
          <a:p>
            <a:r>
              <a:rPr lang="en-US" dirty="0"/>
              <a:t>Identify Control Issues that Allowed Frauds to Occur</a:t>
            </a:r>
          </a:p>
          <a:p>
            <a:endParaRPr lang="en-US" dirty="0"/>
          </a:p>
          <a:p>
            <a:endParaRPr lang="en-US" dirty="0"/>
          </a:p>
        </p:txBody>
      </p:sp>
    </p:spTree>
    <p:extLst>
      <p:ext uri="{BB962C8B-B14F-4D97-AF65-F5344CB8AC3E}">
        <p14:creationId xmlns:p14="http://schemas.microsoft.com/office/powerpoint/2010/main" val="3013491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03275"/>
            <a:ext cx="7696200" cy="1558925"/>
          </a:xfrm>
        </p:spPr>
        <p:txBody>
          <a:bodyPr>
            <a:normAutofit/>
          </a:bodyPr>
          <a:lstStyle/>
          <a:p>
            <a:r>
              <a:rPr lang="en-US" dirty="0"/>
              <a:t>City of Purcell - Mayor Pro-Tem</a:t>
            </a:r>
          </a:p>
        </p:txBody>
      </p:sp>
      <p:sp>
        <p:nvSpPr>
          <p:cNvPr id="3" name="Content Placeholder 2"/>
          <p:cNvSpPr>
            <a:spLocks noGrp="1"/>
          </p:cNvSpPr>
          <p:nvPr>
            <p:ph idx="4294967295"/>
          </p:nvPr>
        </p:nvSpPr>
        <p:spPr>
          <a:xfrm>
            <a:off x="2209800" y="1447800"/>
            <a:ext cx="5410200" cy="4804978"/>
          </a:xfrm>
        </p:spPr>
        <p:txBody>
          <a:bodyPr>
            <a:normAutofit fontScale="25000" lnSpcReduction="20000"/>
          </a:bodyPr>
          <a:lstStyle/>
          <a:p>
            <a:endParaRPr lang="en-US" dirty="0"/>
          </a:p>
          <a:p>
            <a:endParaRPr lang="en-US" dirty="0"/>
          </a:p>
          <a:p>
            <a:pPr marL="0" indent="0">
              <a:buNone/>
            </a:pPr>
            <a:r>
              <a:rPr lang="en-US" sz="4800" u="sng" dirty="0"/>
              <a:t>October 2020</a:t>
            </a:r>
          </a:p>
          <a:p>
            <a:pPr algn="just"/>
            <a:r>
              <a:rPr lang="en-US" sz="4800" dirty="0"/>
              <a:t>Mayor resigned</a:t>
            </a:r>
          </a:p>
          <a:p>
            <a:pPr algn="just"/>
            <a:r>
              <a:rPr lang="en-US" sz="4800" dirty="0"/>
              <a:t>Mayor Pro Tem became responsible for providing a 2</a:t>
            </a:r>
            <a:r>
              <a:rPr lang="en-US" sz="4800" baseline="30000" dirty="0"/>
              <a:t>nd</a:t>
            </a:r>
            <a:r>
              <a:rPr lang="en-US" sz="4800" dirty="0"/>
              <a:t> signature on city checks (Elected to Board in June 2020 and appointed Mayor Pro Tem August 2020)</a:t>
            </a:r>
          </a:p>
          <a:p>
            <a:pPr marL="0" indent="0" algn="just">
              <a:buNone/>
            </a:pPr>
            <a:endParaRPr lang="en-US" sz="4800" dirty="0"/>
          </a:p>
          <a:p>
            <a:pPr marL="0" indent="0" algn="just">
              <a:buNone/>
            </a:pPr>
            <a:r>
              <a:rPr lang="en-US" sz="4800" u="sng" dirty="0"/>
              <a:t>February 2021</a:t>
            </a:r>
          </a:p>
          <a:p>
            <a:r>
              <a:rPr lang="en-US" sz="4800" dirty="0"/>
              <a:t>City Clerk and City Collector resign</a:t>
            </a:r>
          </a:p>
          <a:p>
            <a:r>
              <a:rPr lang="en-US" sz="4800" dirty="0"/>
              <a:t>Mayor  Pro Tem gained access to other financial activities including:</a:t>
            </a:r>
          </a:p>
          <a:p>
            <a:pPr lvl="1"/>
            <a:r>
              <a:rPr lang="en-US" sz="4800" dirty="0"/>
              <a:t>Utility billing</a:t>
            </a:r>
          </a:p>
          <a:p>
            <a:pPr lvl="1"/>
            <a:r>
              <a:rPr lang="en-US" sz="4800" dirty="0"/>
              <a:t>Collecting, receipting, depositing city receipts</a:t>
            </a:r>
          </a:p>
          <a:p>
            <a:pPr lvl="1"/>
            <a:r>
              <a:rPr lang="en-US" sz="4800" dirty="0"/>
              <a:t>Preparing disbursements (including payroll checks)</a:t>
            </a:r>
          </a:p>
          <a:p>
            <a:pPr lvl="1"/>
            <a:r>
              <a:rPr lang="en-US" sz="4800" dirty="0"/>
              <a:t>Reviewing bank account activity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24591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0"/>
            <a:ext cx="7035414" cy="1200329"/>
          </a:xfrm>
          <a:prstGeom prst="rect">
            <a:avLst/>
          </a:prstGeom>
          <a:noFill/>
        </p:spPr>
        <p:txBody>
          <a:bodyPr wrap="square" rtlCol="0">
            <a:spAutoFit/>
          </a:bodyPr>
          <a:lstStyle/>
          <a:p>
            <a:r>
              <a:rPr lang="en-US" sz="2400" dirty="0"/>
              <a:t>SAO Secured Records in March 2021 due to allegations that records might be removed from City Hall and/or destroyed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657600"/>
            <a:ext cx="2743200" cy="2755446"/>
          </a:xfrm>
          <a:prstGeom prst="rect">
            <a:avLst/>
          </a:prstGeom>
        </p:spPr>
      </p:pic>
      <p:sp>
        <p:nvSpPr>
          <p:cNvPr id="6" name="Title 5"/>
          <p:cNvSpPr>
            <a:spLocks noGrp="1"/>
          </p:cNvSpPr>
          <p:nvPr>
            <p:ph type="title"/>
          </p:nvPr>
        </p:nvSpPr>
        <p:spPr/>
        <p:txBody>
          <a:bodyPr/>
          <a:lstStyle/>
          <a:p>
            <a:r>
              <a:rPr lang="en-US" dirty="0"/>
              <a:t>City of Purcell</a:t>
            </a:r>
          </a:p>
        </p:txBody>
      </p:sp>
    </p:spTree>
    <p:extLst>
      <p:ext uri="{BB962C8B-B14F-4D97-AF65-F5344CB8AC3E}">
        <p14:creationId xmlns:p14="http://schemas.microsoft.com/office/powerpoint/2010/main" val="1388922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Purcell</a:t>
            </a:r>
          </a:p>
        </p:txBody>
      </p:sp>
      <p:sp>
        <p:nvSpPr>
          <p:cNvPr id="3" name="Content Placeholder 2"/>
          <p:cNvSpPr>
            <a:spLocks noGrp="1"/>
          </p:cNvSpPr>
          <p:nvPr>
            <p:ph idx="1"/>
          </p:nvPr>
        </p:nvSpPr>
        <p:spPr>
          <a:xfrm>
            <a:off x="609599" y="1447800"/>
            <a:ext cx="6347714" cy="4593563"/>
          </a:xfrm>
        </p:spPr>
        <p:txBody>
          <a:bodyPr>
            <a:normAutofit/>
          </a:bodyPr>
          <a:lstStyle/>
          <a:p>
            <a:r>
              <a:rPr lang="en-US" dirty="0"/>
              <a:t>On March 1, 2021, the State Auditor's Office received 2 emails.</a:t>
            </a:r>
          </a:p>
          <a:p>
            <a:r>
              <a:rPr lang="en-US" dirty="0"/>
              <a:t>The first email accurately represents the correspondence sent from audit staff and acknowledged by Ms. Wilson at 8:53 a.m. </a:t>
            </a:r>
          </a:p>
          <a:p>
            <a:r>
              <a:rPr lang="en-US" dirty="0"/>
              <a:t>The second email was sent to audit staff at 10:17 p.m. It included the same acknowledgement, but also included inaccurate and false information related to the audit work, including false allegations related to potential charges that may be filed. </a:t>
            </a:r>
          </a:p>
          <a:p>
            <a:r>
              <a:rPr lang="en-US" dirty="0"/>
              <a:t>The SAO subsequently notified the city by letter on March 10, 2021, that the email was inaccurate, and clarified the purpose of the audit and authority of our office. </a:t>
            </a:r>
          </a:p>
        </p:txBody>
      </p:sp>
    </p:spTree>
    <p:extLst>
      <p:ext uri="{BB962C8B-B14F-4D97-AF65-F5344CB8AC3E}">
        <p14:creationId xmlns:p14="http://schemas.microsoft.com/office/powerpoint/2010/main" val="110303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2400"/>
            <a:ext cx="7467600" cy="8264955"/>
          </a:xfrm>
        </p:spPr>
      </p:pic>
    </p:spTree>
    <p:extLst>
      <p:ext uri="{BB962C8B-B14F-4D97-AF65-F5344CB8AC3E}">
        <p14:creationId xmlns:p14="http://schemas.microsoft.com/office/powerpoint/2010/main" val="81779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solidFill>
            </a:endParaRPr>
          </a:p>
        </p:txBody>
      </p:sp>
      <p:pic>
        <p:nvPicPr>
          <p:cNvPr id="3" name="Picture 2"/>
          <p:cNvPicPr>
            <a:picLocks noChangeAspect="1"/>
          </p:cNvPicPr>
          <p:nvPr/>
        </p:nvPicPr>
        <p:blipFill>
          <a:blip r:embed="rId2"/>
          <a:stretch>
            <a:fillRect/>
          </a:stretch>
        </p:blipFill>
        <p:spPr>
          <a:xfrm>
            <a:off x="623235" y="76200"/>
            <a:ext cx="8229600" cy="9017779"/>
          </a:xfrm>
          <a:prstGeom prst="rect">
            <a:avLst/>
          </a:prstGeom>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57038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54" y="846083"/>
            <a:ext cx="3112047" cy="1287517"/>
          </a:xfrm>
        </p:spPr>
        <p:txBody>
          <a:bodyPr>
            <a:normAutofit/>
          </a:bodyPr>
          <a:lstStyle/>
          <a:p>
            <a:r>
              <a:rPr lang="en-US" sz="2400" dirty="0"/>
              <a:t>SAO Response to Email</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52400"/>
            <a:ext cx="5526023" cy="6578599"/>
          </a:xfrm>
        </p:spPr>
      </p:pic>
    </p:spTree>
    <p:extLst>
      <p:ext uri="{BB962C8B-B14F-4D97-AF65-F5344CB8AC3E}">
        <p14:creationId xmlns:p14="http://schemas.microsoft.com/office/powerpoint/2010/main" val="1593993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Purcell  - Change in Administration</a:t>
            </a:r>
          </a:p>
        </p:txBody>
      </p:sp>
      <p:sp>
        <p:nvSpPr>
          <p:cNvPr id="3" name="Content Placeholder 2"/>
          <p:cNvSpPr>
            <a:spLocks noGrp="1"/>
          </p:cNvSpPr>
          <p:nvPr>
            <p:ph idx="1"/>
          </p:nvPr>
        </p:nvSpPr>
        <p:spPr/>
        <p:txBody>
          <a:bodyPr>
            <a:normAutofit/>
          </a:bodyPr>
          <a:lstStyle/>
          <a:p>
            <a:r>
              <a:rPr lang="en-US" dirty="0">
                <a:solidFill>
                  <a:srgbClr val="0000FF"/>
                </a:solidFill>
              </a:rPr>
              <a:t>On April 6, 2021, a new Mayor and new Board members were elected. </a:t>
            </a:r>
          </a:p>
          <a:p>
            <a:r>
              <a:rPr lang="en-US" dirty="0">
                <a:solidFill>
                  <a:srgbClr val="FF0000"/>
                </a:solidFill>
              </a:rPr>
              <a:t>On April 12, 2021, Mayor Pro Tem Wilson was removed from office by vote of the Board. </a:t>
            </a:r>
          </a:p>
          <a:p>
            <a:r>
              <a:rPr lang="en-US" dirty="0">
                <a:solidFill>
                  <a:schemeClr val="accent4"/>
                </a:solidFill>
              </a:rPr>
              <a:t>On April 15, 2021, city officials provided documentation and filed a complaint with the Jasper County Sheriff's office of alleged fraudulent activity. </a:t>
            </a:r>
          </a:p>
        </p:txBody>
      </p:sp>
    </p:spTree>
    <p:extLst>
      <p:ext uri="{BB962C8B-B14F-4D97-AF65-F5344CB8AC3E}">
        <p14:creationId xmlns:p14="http://schemas.microsoft.com/office/powerpoint/2010/main" val="428464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tx1"/>
                </a:solidFill>
              </a:rPr>
            </a:br>
            <a:r>
              <a:rPr lang="en-US" dirty="0"/>
              <a:t>City of Purcell - </a:t>
            </a:r>
            <a:br>
              <a:rPr lang="en-US" dirty="0"/>
            </a:br>
            <a:r>
              <a:rPr lang="en-US" dirty="0"/>
              <a:t>Questioning and </a:t>
            </a:r>
            <a:br>
              <a:rPr lang="en-US" dirty="0"/>
            </a:br>
            <a:r>
              <a:rPr lang="en-US" dirty="0"/>
              <a:t>Arrest</a:t>
            </a:r>
          </a:p>
        </p:txBody>
      </p:sp>
      <p:sp>
        <p:nvSpPr>
          <p:cNvPr id="3" name="Content Placeholder 2"/>
          <p:cNvSpPr>
            <a:spLocks noGrp="1"/>
          </p:cNvSpPr>
          <p:nvPr>
            <p:ph idx="1"/>
          </p:nvPr>
        </p:nvSpPr>
        <p:spPr>
          <a:xfrm>
            <a:off x="4343400" y="381000"/>
            <a:ext cx="4423513" cy="6096000"/>
          </a:xfrm>
        </p:spPr>
        <p:txBody>
          <a:bodyPr>
            <a:normAutofit/>
          </a:bodyPr>
          <a:lstStyle/>
          <a:p>
            <a:pPr marL="0" indent="0">
              <a:buNone/>
            </a:pPr>
            <a:r>
              <a:rPr lang="en-US" dirty="0"/>
              <a:t>Upon investigation by the Sheriff's office:</a:t>
            </a:r>
          </a:p>
          <a:p>
            <a:pPr lvl="1"/>
            <a:r>
              <a:rPr lang="en-US" dirty="0"/>
              <a:t>5 checks totaling $2,188 were endorsed by Ms. Wilson and deposited into her personal bank account. </a:t>
            </a:r>
          </a:p>
          <a:p>
            <a:pPr lvl="1"/>
            <a:r>
              <a:rPr lang="en-US" dirty="0"/>
              <a:t>Video evidence from the bank showed that on April 2, 2021, Ms. Wilson withdrew $400 from the city's General account.</a:t>
            </a:r>
          </a:p>
          <a:p>
            <a:pPr marL="0" indent="0">
              <a:buNone/>
            </a:pPr>
            <a:r>
              <a:rPr lang="en-US" u="sng" dirty="0"/>
              <a:t>May 27, 2021</a:t>
            </a:r>
          </a:p>
          <a:p>
            <a:pPr lvl="1"/>
            <a:r>
              <a:rPr lang="en-US" dirty="0"/>
              <a:t>Sheriff's office questioned former Mayor Pro Tem</a:t>
            </a:r>
          </a:p>
          <a:p>
            <a:pPr lvl="1"/>
            <a:r>
              <a:rPr lang="en-US" dirty="0"/>
              <a:t>Arrested former Mayor Pro Tem for  class D felony of stealing of $2,588. </a:t>
            </a:r>
          </a:p>
          <a:p>
            <a:pPr marL="0" indent="0">
              <a:buNone/>
            </a:pPr>
            <a:r>
              <a:rPr lang="en-US" dirty="0">
                <a:solidFill>
                  <a:schemeClr val="tx1"/>
                </a:solidFill>
              </a:rPr>
              <a:t> </a:t>
            </a:r>
          </a:p>
        </p:txBody>
      </p:sp>
      <p:pic>
        <p:nvPicPr>
          <p:cNvPr id="6" name="Picture 5" descr="Fraud Theories and White Collar Crimes: Lessons for the Nigeria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429000"/>
            <a:ext cx="3349792" cy="2057400"/>
          </a:xfrm>
          <a:prstGeom prst="rect">
            <a:avLst/>
          </a:prstGeom>
        </p:spPr>
      </p:pic>
    </p:spTree>
    <p:extLst>
      <p:ext uri="{BB962C8B-B14F-4D97-AF65-F5344CB8AC3E}">
        <p14:creationId xmlns:p14="http://schemas.microsoft.com/office/powerpoint/2010/main" val="296487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Purcell - Audit</a:t>
            </a:r>
          </a:p>
        </p:txBody>
      </p:sp>
      <p:sp>
        <p:nvSpPr>
          <p:cNvPr id="3" name="Content Placeholder 2"/>
          <p:cNvSpPr>
            <a:spLocks noGrp="1"/>
          </p:cNvSpPr>
          <p:nvPr>
            <p:ph idx="1"/>
          </p:nvPr>
        </p:nvSpPr>
        <p:spPr>
          <a:xfrm>
            <a:off x="609598" y="1887492"/>
            <a:ext cx="5181601" cy="2913107"/>
          </a:xfrm>
        </p:spPr>
        <p:txBody>
          <a:bodyPr/>
          <a:lstStyle/>
          <a:p>
            <a:r>
              <a:rPr lang="en-US" dirty="0">
                <a:solidFill>
                  <a:schemeClr val="tx1"/>
                </a:solidFill>
              </a:rPr>
              <a:t>Everything discussed prior to this point occurred before the audit even started in June 2021. </a:t>
            </a:r>
          </a:p>
          <a:p>
            <a:r>
              <a:rPr lang="en-US" dirty="0">
                <a:solidFill>
                  <a:schemeClr val="tx1"/>
                </a:solidFill>
              </a:rPr>
              <a:t>From February 2021 – April 2021 at least $3,233 was misappropriated or is missing</a:t>
            </a:r>
          </a:p>
        </p:txBody>
      </p:sp>
      <p:pic>
        <p:nvPicPr>
          <p:cNvPr id="5" name="Picture 4"/>
          <p:cNvPicPr>
            <a:picLocks noChangeAspect="1"/>
          </p:cNvPicPr>
          <p:nvPr/>
        </p:nvPicPr>
        <p:blipFill>
          <a:blip r:embed="rId2"/>
          <a:stretch>
            <a:fillRect/>
          </a:stretch>
        </p:blipFill>
        <p:spPr>
          <a:xfrm>
            <a:off x="762000" y="3581400"/>
            <a:ext cx="7859222" cy="2848373"/>
          </a:xfrm>
          <a:prstGeom prst="rect">
            <a:avLst/>
          </a:prstGeom>
        </p:spPr>
      </p:pic>
    </p:spTree>
    <p:extLst>
      <p:ext uri="{BB962C8B-B14F-4D97-AF65-F5344CB8AC3E}">
        <p14:creationId xmlns:p14="http://schemas.microsoft.com/office/powerpoint/2010/main" val="2052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Purcell – Improper Checks</a:t>
            </a:r>
          </a:p>
        </p:txBody>
      </p:sp>
      <p:sp>
        <p:nvSpPr>
          <p:cNvPr id="3" name="Content Placeholder 2"/>
          <p:cNvSpPr>
            <a:spLocks noGrp="1"/>
          </p:cNvSpPr>
          <p:nvPr>
            <p:ph idx="1"/>
          </p:nvPr>
        </p:nvSpPr>
        <p:spPr/>
        <p:txBody>
          <a:bodyPr/>
          <a:lstStyle/>
          <a:p>
            <a:r>
              <a:rPr lang="en-US" dirty="0"/>
              <a:t>March 2021 – 4 checks totaling $1,988 to a payee and “or Nancy Wilson” as a joint payee</a:t>
            </a:r>
          </a:p>
          <a:p>
            <a:pPr lvl="1"/>
            <a:r>
              <a:rPr lang="en-US" dirty="0"/>
              <a:t>$500 – Mother plus “or Nancy Wilson” – memo said “city bills &amp; cleaning”</a:t>
            </a:r>
          </a:p>
          <a:p>
            <a:pPr lvl="1"/>
            <a:r>
              <a:rPr lang="en-US" dirty="0"/>
              <a:t>$488 – Mother plus “or Nancy Wilson”  - memo said “Invoice &amp; Reimbursement CPA”</a:t>
            </a:r>
          </a:p>
          <a:p>
            <a:pPr lvl="1"/>
            <a:r>
              <a:rPr lang="en-US" dirty="0"/>
              <a:t>Mother said she was not an employee and never saw the checks</a:t>
            </a:r>
          </a:p>
          <a:p>
            <a:pPr lvl="1"/>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47" t="18519" r="-1686" b="25925"/>
          <a:stretch/>
        </p:blipFill>
        <p:spPr>
          <a:xfrm>
            <a:off x="1295400" y="4645292"/>
            <a:ext cx="5029200" cy="1985211"/>
          </a:xfrm>
          <a:prstGeom prst="rect">
            <a:avLst/>
          </a:prstGeom>
        </p:spPr>
      </p:pic>
    </p:spTree>
    <p:extLst>
      <p:ext uri="{BB962C8B-B14F-4D97-AF65-F5344CB8AC3E}">
        <p14:creationId xmlns:p14="http://schemas.microsoft.com/office/powerpoint/2010/main" val="14344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 Corruption and Fraud Division</a:t>
            </a:r>
          </a:p>
        </p:txBody>
      </p:sp>
      <p:sp>
        <p:nvSpPr>
          <p:cNvPr id="3" name="Content Placeholder 2"/>
          <p:cNvSpPr>
            <a:spLocks noGrp="1"/>
          </p:cNvSpPr>
          <p:nvPr>
            <p:ph idx="1"/>
          </p:nvPr>
        </p:nvSpPr>
        <p:spPr/>
        <p:txBody>
          <a:bodyPr/>
          <a:lstStyle/>
          <a:p>
            <a:r>
              <a:rPr lang="en-US" dirty="0"/>
              <a:t>Reporting Fraud</a:t>
            </a:r>
          </a:p>
          <a:p>
            <a:pPr lvl="1"/>
            <a:r>
              <a:rPr lang="en-US" dirty="0"/>
              <a:t>Online Reporting Form - </a:t>
            </a:r>
            <a:r>
              <a:rPr lang="en-US" dirty="0">
                <a:hlinkClick r:id="rId3"/>
              </a:rPr>
              <a:t>https://auditor.mo.gov/WhistleblowerHotline/Form</a:t>
            </a:r>
            <a:endParaRPr lang="en-US" dirty="0"/>
          </a:p>
          <a:p>
            <a:pPr lvl="1"/>
            <a:r>
              <a:rPr lang="en-US" dirty="0"/>
              <a:t>Whistleblower Hotline – 800-347-8597</a:t>
            </a:r>
          </a:p>
          <a:p>
            <a:pPr lvl="1"/>
            <a:r>
              <a:rPr lang="en-US" dirty="0"/>
              <a:t>Email - </a:t>
            </a:r>
            <a:r>
              <a:rPr lang="en-US" b="1" dirty="0">
                <a:hlinkClick r:id="rId4"/>
              </a:rPr>
              <a:t>moaudit@auditor.mo.gov</a:t>
            </a:r>
            <a:endParaRPr lang="en-US" b="1" dirty="0"/>
          </a:p>
          <a:p>
            <a:pPr lvl="1"/>
            <a:endParaRPr lang="en-US" b="1" dirty="0"/>
          </a:p>
          <a:p>
            <a:r>
              <a:rPr lang="en-US" dirty="0"/>
              <a:t>Investigation Process</a:t>
            </a:r>
          </a:p>
          <a:p>
            <a:pPr lvl="1"/>
            <a:endParaRPr lang="en-US" dirty="0"/>
          </a:p>
        </p:txBody>
      </p:sp>
    </p:spTree>
    <p:extLst>
      <p:ext uri="{BB962C8B-B14F-4D97-AF65-F5344CB8AC3E}">
        <p14:creationId xmlns:p14="http://schemas.microsoft.com/office/powerpoint/2010/main" val="1368165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Purcell – Improper Checks</a:t>
            </a:r>
          </a:p>
        </p:txBody>
      </p:sp>
      <p:sp>
        <p:nvSpPr>
          <p:cNvPr id="3" name="Content Placeholder 2"/>
          <p:cNvSpPr>
            <a:spLocks noGrp="1"/>
          </p:cNvSpPr>
          <p:nvPr>
            <p:ph idx="1"/>
          </p:nvPr>
        </p:nvSpPr>
        <p:spPr/>
        <p:txBody>
          <a:bodyPr/>
          <a:lstStyle/>
          <a:p>
            <a:r>
              <a:rPr lang="en-US" dirty="0"/>
              <a:t>March 2021 – 4 checks totaling $1,988 to a payee and “or Nancy Wilson” as a joint payee</a:t>
            </a:r>
          </a:p>
          <a:p>
            <a:pPr lvl="1"/>
            <a:r>
              <a:rPr lang="en-US" dirty="0"/>
              <a:t>$500 – The third check was issued to "CPA or Nancy Wilson" for $500 with the memo line indicating "April Billing." </a:t>
            </a:r>
          </a:p>
          <a:p>
            <a:pPr lvl="2"/>
            <a:r>
              <a:rPr lang="en-US" dirty="0"/>
              <a:t>No work done and vendor did not receive payment</a:t>
            </a:r>
          </a:p>
          <a:p>
            <a:pPr lvl="1"/>
            <a:r>
              <a:rPr lang="en-US" dirty="0"/>
              <a:t>$500 - The fourth check was issued to an individual "and or Nancy Wilson" for $500 with the memo line partially unreadable with only "invoice 3-21" legible. </a:t>
            </a:r>
          </a:p>
          <a:p>
            <a:pPr lvl="2"/>
            <a:r>
              <a:rPr lang="en-US" dirty="0"/>
              <a:t>We were not able to locate the individual to discuss the details of this check.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425" t="8321" r="5623" b="27273"/>
          <a:stretch/>
        </p:blipFill>
        <p:spPr>
          <a:xfrm rot="187536">
            <a:off x="5014211" y="5057631"/>
            <a:ext cx="3886200" cy="1769533"/>
          </a:xfrm>
          <a:prstGeom prst="rect">
            <a:avLst/>
          </a:prstGeom>
          <a:ln w="31750">
            <a:solidFill>
              <a:schemeClr val="accent4"/>
            </a:solidFill>
          </a:ln>
        </p:spPr>
      </p:pic>
      <p:sp>
        <p:nvSpPr>
          <p:cNvPr id="6" name="TextBox 5"/>
          <p:cNvSpPr txBox="1"/>
          <p:nvPr/>
        </p:nvSpPr>
        <p:spPr>
          <a:xfrm rot="184842">
            <a:off x="5791200" y="5486400"/>
            <a:ext cx="1676400" cy="261610"/>
          </a:xfrm>
          <a:prstGeom prst="rect">
            <a:avLst/>
          </a:prstGeom>
          <a:noFill/>
        </p:spPr>
        <p:txBody>
          <a:bodyPr wrap="square" rtlCol="0">
            <a:spAutoFit/>
          </a:bodyPr>
          <a:lstStyle/>
          <a:p>
            <a:r>
              <a:rPr lang="en-US" sz="1100" dirty="0">
                <a:solidFill>
                  <a:srgbClr val="FF0000"/>
                </a:solidFill>
              </a:rPr>
              <a:t>CPA or Nancy Wilson</a:t>
            </a:r>
          </a:p>
        </p:txBody>
      </p:sp>
      <p:sp>
        <p:nvSpPr>
          <p:cNvPr id="7" name="TextBox 6"/>
          <p:cNvSpPr txBox="1"/>
          <p:nvPr/>
        </p:nvSpPr>
        <p:spPr>
          <a:xfrm rot="267560">
            <a:off x="5486400" y="6096000"/>
            <a:ext cx="1143000" cy="261610"/>
          </a:xfrm>
          <a:prstGeom prst="rect">
            <a:avLst/>
          </a:prstGeom>
          <a:noFill/>
        </p:spPr>
        <p:txBody>
          <a:bodyPr wrap="square" rtlCol="0">
            <a:spAutoFit/>
          </a:bodyPr>
          <a:lstStyle/>
          <a:p>
            <a:r>
              <a:rPr lang="en-US" sz="1100" dirty="0">
                <a:solidFill>
                  <a:srgbClr val="FF0000"/>
                </a:solidFill>
              </a:rPr>
              <a:t>April Billing</a:t>
            </a:r>
          </a:p>
        </p:txBody>
      </p:sp>
    </p:spTree>
    <p:extLst>
      <p:ext uri="{BB962C8B-B14F-4D97-AF65-F5344CB8AC3E}">
        <p14:creationId xmlns:p14="http://schemas.microsoft.com/office/powerpoint/2010/main" val="288539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City of Purcell – Cash Withdrawal</a:t>
            </a:r>
          </a:p>
        </p:txBody>
      </p:sp>
      <p:sp>
        <p:nvSpPr>
          <p:cNvPr id="3" name="Content Placeholder 2"/>
          <p:cNvSpPr>
            <a:spLocks noGrp="1"/>
          </p:cNvSpPr>
          <p:nvPr>
            <p:ph idx="1"/>
          </p:nvPr>
        </p:nvSpPr>
        <p:spPr/>
        <p:txBody>
          <a:bodyPr/>
          <a:lstStyle/>
          <a:p>
            <a:r>
              <a:rPr lang="en-US" dirty="0"/>
              <a:t>$400 on April 2, 2021</a:t>
            </a:r>
          </a:p>
          <a:p>
            <a:pPr lvl="1"/>
            <a:r>
              <a:rPr lang="en-US" dirty="0"/>
              <a:t>When questioned by the Sheriff's office about this transaction, the former Mayor Pro Tem indicated the withdrawal was reimbursement for "gas mileage and everything that she has done for the last three months." </a:t>
            </a:r>
          </a:p>
          <a:p>
            <a:pPr lvl="1"/>
            <a:r>
              <a:rPr lang="en-US" dirty="0"/>
              <a:t>However, no documentation was available to support the withdrawal (e.g., mileage log, timesheets, etc.).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30216">
            <a:off x="4818092" y="4164775"/>
            <a:ext cx="3873500" cy="2133600"/>
          </a:xfrm>
          <a:prstGeom prst="rect">
            <a:avLst/>
          </a:prstGeom>
        </p:spPr>
      </p:pic>
    </p:spTree>
    <p:extLst>
      <p:ext uri="{BB962C8B-B14F-4D97-AF65-F5344CB8AC3E}">
        <p14:creationId xmlns:p14="http://schemas.microsoft.com/office/powerpoint/2010/main" val="920547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City of Purcell – Vendor Payment</a:t>
            </a:r>
          </a:p>
        </p:txBody>
      </p:sp>
      <p:sp>
        <p:nvSpPr>
          <p:cNvPr id="3" name="Content Placeholder 2"/>
          <p:cNvSpPr>
            <a:spLocks noGrp="1"/>
          </p:cNvSpPr>
          <p:nvPr>
            <p:ph idx="1"/>
          </p:nvPr>
        </p:nvSpPr>
        <p:spPr/>
        <p:txBody>
          <a:bodyPr/>
          <a:lstStyle/>
          <a:p>
            <a:r>
              <a:rPr lang="en-US" dirty="0"/>
              <a:t>$200 check on April 10, 2021 – Wrote check to a routine city vendor and then negotiated the check. </a:t>
            </a:r>
          </a:p>
          <a:p>
            <a:pPr lvl="1"/>
            <a:r>
              <a:rPr lang="en-US" dirty="0"/>
              <a:t>The check was signed solely by the former Mayor Pro Tem, and the memo line of the check indicated "Invoice For Dig.“</a:t>
            </a:r>
          </a:p>
          <a:p>
            <a:pPr lvl="1"/>
            <a:r>
              <a:rPr lang="en-US" dirty="0"/>
              <a:t>Endorsed by the Mayor Pro 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0216">
            <a:off x="4818092" y="4164775"/>
            <a:ext cx="3873500" cy="2133600"/>
          </a:xfrm>
          <a:prstGeom prst="rect">
            <a:avLst/>
          </a:prstGeom>
        </p:spPr>
      </p:pic>
    </p:spTree>
    <p:extLst>
      <p:ext uri="{BB962C8B-B14F-4D97-AF65-F5344CB8AC3E}">
        <p14:creationId xmlns:p14="http://schemas.microsoft.com/office/powerpoint/2010/main" val="96793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00400" y="85036"/>
            <a:ext cx="5381256" cy="3886200"/>
          </a:xfrm>
          <a:prstGeom prst="rect">
            <a:avLst/>
          </a:prstGeom>
          <a:ln>
            <a:solidFill>
              <a:schemeClr val="accent1">
                <a:shade val="50000"/>
              </a:schemeClr>
            </a:solidFill>
          </a:ln>
        </p:spPr>
      </p:pic>
      <p:pic>
        <p:nvPicPr>
          <p:cNvPr id="5" name="Picture 4"/>
          <p:cNvPicPr>
            <a:picLocks noChangeAspect="1"/>
          </p:cNvPicPr>
          <p:nvPr/>
        </p:nvPicPr>
        <p:blipFill>
          <a:blip r:embed="rId4"/>
          <a:stretch>
            <a:fillRect/>
          </a:stretch>
        </p:blipFill>
        <p:spPr>
          <a:xfrm>
            <a:off x="609600" y="2133600"/>
            <a:ext cx="5402279" cy="4038600"/>
          </a:xfrm>
          <a:prstGeom prst="rect">
            <a:avLst/>
          </a:prstGeom>
        </p:spPr>
      </p:pic>
      <p:sp>
        <p:nvSpPr>
          <p:cNvPr id="2" name="Oval 1"/>
          <p:cNvSpPr/>
          <p:nvPr/>
        </p:nvSpPr>
        <p:spPr>
          <a:xfrm>
            <a:off x="4038600" y="609600"/>
            <a:ext cx="25908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24000" y="2514600"/>
            <a:ext cx="2286000" cy="533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477000" y="2590800"/>
            <a:ext cx="10668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962400" y="4695932"/>
            <a:ext cx="10668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928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City of Purcell</a:t>
            </a:r>
          </a:p>
        </p:txBody>
      </p:sp>
      <p:sp>
        <p:nvSpPr>
          <p:cNvPr id="3" name="Content Placeholder 2"/>
          <p:cNvSpPr>
            <a:spLocks noGrp="1"/>
          </p:cNvSpPr>
          <p:nvPr>
            <p:ph idx="1"/>
          </p:nvPr>
        </p:nvSpPr>
        <p:spPr>
          <a:xfrm>
            <a:off x="685799" y="1447800"/>
            <a:ext cx="6271513" cy="4593563"/>
          </a:xfrm>
        </p:spPr>
        <p:txBody>
          <a:bodyPr>
            <a:normAutofit/>
          </a:bodyPr>
          <a:lstStyle/>
          <a:p>
            <a:r>
              <a:rPr lang="en-US" dirty="0"/>
              <a:t>On April 7, 2021 - $500 check to an individual for "Mowing &amp; Cleaning City Hall." </a:t>
            </a:r>
          </a:p>
          <a:p>
            <a:r>
              <a:rPr lang="en-US" dirty="0"/>
              <a:t>The Sheriff's office obtained bank surveillance video from April 7, 2021, and determined that the former Mayor Pro Tem accompanied the payee to the bank and the check was cashed. </a:t>
            </a:r>
          </a:p>
          <a:p>
            <a:r>
              <a:rPr lang="en-US" dirty="0"/>
              <a:t>Confirmed the former Mayor Pro Tem took her to the bank to cash the check and the former Mayor Pro Tem gave her $250 cash and kept the remaining $250 cash.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6985">
            <a:off x="2887347" y="4589025"/>
            <a:ext cx="2750949" cy="2060556"/>
          </a:xfrm>
          <a:prstGeom prst="rect">
            <a:avLst/>
          </a:prstGeom>
        </p:spPr>
      </p:pic>
    </p:spTree>
    <p:extLst>
      <p:ext uri="{BB962C8B-B14F-4D97-AF65-F5344CB8AC3E}">
        <p14:creationId xmlns:p14="http://schemas.microsoft.com/office/powerpoint/2010/main" val="4034126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Purcell – Utilities Not Paid</a:t>
            </a:r>
          </a:p>
        </p:txBody>
      </p:sp>
      <p:sp>
        <p:nvSpPr>
          <p:cNvPr id="3" name="Content Placeholder 2"/>
          <p:cNvSpPr>
            <a:spLocks noGrp="1"/>
          </p:cNvSpPr>
          <p:nvPr>
            <p:ph idx="1"/>
          </p:nvPr>
        </p:nvSpPr>
        <p:spPr/>
        <p:txBody>
          <a:bodyPr/>
          <a:lstStyle/>
          <a:p>
            <a:r>
              <a:rPr lang="en-US" dirty="0"/>
              <a:t>Adjustments totaling $160 ($80 each month) were improperly applied to the former Mayor Pro </a:t>
            </a:r>
            <a:r>
              <a:rPr lang="en-US" dirty="0" err="1"/>
              <a:t>Tem's</a:t>
            </a:r>
            <a:r>
              <a:rPr lang="en-US" dirty="0"/>
              <a:t> electronic utility account in January 2021 and February 2021.</a:t>
            </a:r>
          </a:p>
          <a:p>
            <a:r>
              <a:rPr lang="en-US" dirty="0"/>
              <a:t>The former Mayor Pro Tem did not pay for utility and trash services that were due in March 2021. Her monthly billings for the year ended December 31, 2020, averaged approximately $70; therefore, we estimated the utility and trash services not paid in March 2021 at $70.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575" y="4800600"/>
            <a:ext cx="3853473" cy="1866900"/>
          </a:xfrm>
          <a:prstGeom prst="rect">
            <a:avLst/>
          </a:prstGeom>
        </p:spPr>
      </p:pic>
    </p:spTree>
    <p:extLst>
      <p:ext uri="{BB962C8B-B14F-4D97-AF65-F5344CB8AC3E}">
        <p14:creationId xmlns:p14="http://schemas.microsoft.com/office/powerpoint/2010/main" val="510752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Purcell – Missing Money</a:t>
            </a:r>
          </a:p>
        </p:txBody>
      </p:sp>
      <p:sp>
        <p:nvSpPr>
          <p:cNvPr id="3" name="Content Placeholder 2"/>
          <p:cNvSpPr>
            <a:spLocks noGrp="1"/>
          </p:cNvSpPr>
          <p:nvPr>
            <p:ph idx="1"/>
          </p:nvPr>
        </p:nvSpPr>
        <p:spPr/>
        <p:txBody>
          <a:bodyPr/>
          <a:lstStyle/>
          <a:p>
            <a:r>
              <a:rPr lang="en-US" dirty="0"/>
              <a:t>Utility receipts totaling $165 received by the Mayor Pro Tem in March 2021 were not deposited and are missing.</a:t>
            </a:r>
          </a:p>
          <a:p>
            <a:r>
              <a:rPr lang="en-US" dirty="0"/>
              <a:t>Additionally, 5 utility customers contacted city officials and indicated they made utility payments, totaling $670, during the time period the former Mayor Pro Tem was handling utility receipts, but the receipts were not deposited. </a:t>
            </a:r>
          </a:p>
        </p:txBody>
      </p:sp>
    </p:spTree>
    <p:extLst>
      <p:ext uri="{BB962C8B-B14F-4D97-AF65-F5344CB8AC3E}">
        <p14:creationId xmlns:p14="http://schemas.microsoft.com/office/powerpoint/2010/main" val="3753950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95400" y="228600"/>
            <a:ext cx="6348413" cy="2980512"/>
          </a:xfrm>
          <a:prstGeom prst="rect">
            <a:avLst/>
          </a:prstGeom>
        </p:spPr>
      </p:pic>
      <p:pic>
        <p:nvPicPr>
          <p:cNvPr id="5" name="Picture 4"/>
          <p:cNvPicPr>
            <a:picLocks noChangeAspect="1"/>
          </p:cNvPicPr>
          <p:nvPr/>
        </p:nvPicPr>
        <p:blipFill>
          <a:blip r:embed="rId3"/>
          <a:stretch>
            <a:fillRect/>
          </a:stretch>
        </p:blipFill>
        <p:spPr>
          <a:xfrm>
            <a:off x="609599" y="3429000"/>
            <a:ext cx="8002117" cy="3077004"/>
          </a:xfrm>
          <a:prstGeom prst="rect">
            <a:avLst/>
          </a:prstGeom>
        </p:spPr>
      </p:pic>
    </p:spTree>
    <p:extLst>
      <p:ext uri="{BB962C8B-B14F-4D97-AF65-F5344CB8AC3E}">
        <p14:creationId xmlns:p14="http://schemas.microsoft.com/office/powerpoint/2010/main" val="2649567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447800"/>
            <a:ext cx="3477897" cy="5248622"/>
          </a:xfrm>
        </p:spPr>
        <p:txBody>
          <a:bodyPr>
            <a:normAutofit lnSpcReduction="10000"/>
          </a:bodyPr>
          <a:lstStyle/>
          <a:p>
            <a:pPr marL="0" indent="0" algn="ctr">
              <a:buNone/>
            </a:pPr>
            <a:r>
              <a:rPr lang="en-US" b="1" u="sng" dirty="0">
                <a:solidFill>
                  <a:srgbClr val="0000FF"/>
                </a:solidFill>
              </a:rPr>
              <a:t>THE RESULTS</a:t>
            </a:r>
          </a:p>
          <a:p>
            <a:r>
              <a:rPr lang="en-US" dirty="0">
                <a:solidFill>
                  <a:srgbClr val="0000FF"/>
                </a:solidFill>
              </a:rPr>
              <a:t>In </a:t>
            </a:r>
            <a:r>
              <a:rPr lang="en-US" b="1" dirty="0">
                <a:solidFill>
                  <a:srgbClr val="0000FF"/>
                </a:solidFill>
              </a:rPr>
              <a:t>January 2022</a:t>
            </a:r>
            <a:r>
              <a:rPr lang="en-US" dirty="0">
                <a:solidFill>
                  <a:srgbClr val="0000FF"/>
                </a:solidFill>
              </a:rPr>
              <a:t>, Ms. Wilson pleaded guilty in circuit court to a class A misdemeanor of stealing </a:t>
            </a:r>
          </a:p>
          <a:p>
            <a:r>
              <a:rPr lang="en-US" dirty="0">
                <a:solidFill>
                  <a:srgbClr val="FF0000"/>
                </a:solidFill>
              </a:rPr>
              <a:t>She was sentenced to one year in jail, with a suspended execution of the sentence, and 2 years unsupervised probation. </a:t>
            </a:r>
          </a:p>
          <a:p>
            <a:r>
              <a:rPr lang="en-US" dirty="0">
                <a:solidFill>
                  <a:srgbClr val="00B050"/>
                </a:solidFill>
              </a:rPr>
              <a:t>She was also ordered to pay court costs of $147 and restitution in the amount of $2,588. </a:t>
            </a:r>
          </a:p>
          <a:p>
            <a:r>
              <a:rPr lang="en-US" dirty="0">
                <a:solidFill>
                  <a:srgbClr val="FFC000"/>
                </a:solidFill>
              </a:rPr>
              <a:t>The defendant's $2,600 cash bond was applied to restitution and court costs.</a:t>
            </a:r>
          </a:p>
        </p:txBody>
      </p:sp>
      <p:sp>
        <p:nvSpPr>
          <p:cNvPr id="5" name="Title 4"/>
          <p:cNvSpPr>
            <a:spLocks noGrp="1"/>
          </p:cNvSpPr>
          <p:nvPr>
            <p:ph type="title"/>
          </p:nvPr>
        </p:nvSpPr>
        <p:spPr/>
        <p:txBody>
          <a:bodyPr/>
          <a:lstStyle/>
          <a:p>
            <a:r>
              <a:rPr lang="en-US" dirty="0"/>
              <a:t>City of Purcell</a:t>
            </a:r>
          </a:p>
        </p:txBody>
      </p:sp>
    </p:spTree>
    <p:extLst>
      <p:ext uri="{BB962C8B-B14F-4D97-AF65-F5344CB8AC3E}">
        <p14:creationId xmlns:p14="http://schemas.microsoft.com/office/powerpoint/2010/main" val="80551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did this happen?</a:t>
            </a:r>
          </a:p>
        </p:txBody>
      </p:sp>
      <p:sp>
        <p:nvSpPr>
          <p:cNvPr id="3" name="Content Placeholder 2"/>
          <p:cNvSpPr>
            <a:spLocks noGrp="1"/>
          </p:cNvSpPr>
          <p:nvPr>
            <p:ph idx="1"/>
          </p:nvPr>
        </p:nvSpPr>
        <p:spPr/>
        <p:txBody>
          <a:bodyPr>
            <a:normAutofit/>
          </a:bodyPr>
          <a:lstStyle/>
          <a:p>
            <a:r>
              <a:rPr lang="en-US" sz="3200" dirty="0"/>
              <a:t>Control Weaknesses:</a:t>
            </a:r>
          </a:p>
          <a:p>
            <a:pPr lvl="1"/>
            <a:r>
              <a:rPr lang="en-US" sz="2600" dirty="0"/>
              <a:t>Inadequate oversight</a:t>
            </a:r>
          </a:p>
          <a:p>
            <a:pPr lvl="1"/>
            <a:r>
              <a:rPr lang="en-US" sz="2600" dirty="0"/>
              <a:t>Inadequate controls over utility systems</a:t>
            </a:r>
          </a:p>
          <a:p>
            <a:pPr lvl="1"/>
            <a:endParaRPr lang="en-US" sz="2600" dirty="0"/>
          </a:p>
          <a:p>
            <a:endParaRPr lang="en-US" sz="2800" dirty="0"/>
          </a:p>
          <a:p>
            <a:endParaRPr lang="en-US" dirty="0"/>
          </a:p>
        </p:txBody>
      </p:sp>
    </p:spTree>
    <p:extLst>
      <p:ext uri="{BB962C8B-B14F-4D97-AF65-F5344CB8AC3E}">
        <p14:creationId xmlns:p14="http://schemas.microsoft.com/office/powerpoint/2010/main" val="361952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Fraud Schemes</a:t>
            </a:r>
          </a:p>
        </p:txBody>
      </p:sp>
      <p:sp>
        <p:nvSpPr>
          <p:cNvPr id="3" name="Content Placeholder 2"/>
          <p:cNvSpPr>
            <a:spLocks noGrp="1"/>
          </p:cNvSpPr>
          <p:nvPr>
            <p:ph idx="1"/>
          </p:nvPr>
        </p:nvSpPr>
        <p:spPr/>
        <p:txBody>
          <a:bodyPr/>
          <a:lstStyle/>
          <a:p>
            <a:r>
              <a:rPr lang="en-US" dirty="0"/>
              <a:t>Payroll including benefits and leave payouts</a:t>
            </a:r>
          </a:p>
          <a:p>
            <a:endParaRPr lang="en-US" dirty="0"/>
          </a:p>
          <a:p>
            <a:r>
              <a:rPr lang="en-US" dirty="0"/>
              <a:t>Utilities</a:t>
            </a:r>
          </a:p>
          <a:p>
            <a:endParaRPr lang="en-US" dirty="0"/>
          </a:p>
          <a:p>
            <a:pPr marL="0" indent="0">
              <a:buNone/>
            </a:pPr>
            <a:endParaRPr lang="en-US" dirty="0"/>
          </a:p>
          <a:p>
            <a:endParaRPr lang="en-US" dirty="0"/>
          </a:p>
        </p:txBody>
      </p:sp>
      <p:pic>
        <p:nvPicPr>
          <p:cNvPr id="4" name="Picture 3" descr="8.0: Prelude to Fraud, Internal Controls, and Cash - Business LibreTex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4572000"/>
            <a:ext cx="3924300" cy="1610084"/>
          </a:xfrm>
          <a:prstGeom prst="rect">
            <a:avLst/>
          </a:prstGeom>
        </p:spPr>
      </p:pic>
    </p:spTree>
    <p:extLst>
      <p:ext uri="{BB962C8B-B14F-4D97-AF65-F5344CB8AC3E}">
        <p14:creationId xmlns:p14="http://schemas.microsoft.com/office/powerpoint/2010/main" val="617887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6347714" cy="3880773"/>
          </a:xfrm>
        </p:spPr>
        <p:txBody>
          <a:bodyPr>
            <a:normAutofit/>
          </a:bodyPr>
          <a:lstStyle/>
          <a:p>
            <a:pPr algn="ctr"/>
            <a:endParaRPr lang="en-US" dirty="0"/>
          </a:p>
          <a:p>
            <a:pPr marL="0" indent="0" algn="ctr">
              <a:buNone/>
            </a:pPr>
            <a:r>
              <a:rPr lang="en-US" sz="4000" dirty="0"/>
              <a:t>City of Dixon</a:t>
            </a:r>
          </a:p>
          <a:p>
            <a:pPr marL="0" indent="0" algn="ctr">
              <a:buNone/>
            </a:pPr>
            <a:r>
              <a:rPr lang="en-US" sz="4000" dirty="0"/>
              <a:t>Report No. 2022-134</a:t>
            </a:r>
          </a:p>
          <a:p>
            <a:pPr marL="0" indent="0" algn="ctr">
              <a:buNone/>
            </a:pPr>
            <a:r>
              <a:rPr lang="en-US" sz="4000" dirty="0"/>
              <a:t>December 2022 </a:t>
            </a:r>
          </a:p>
        </p:txBody>
      </p:sp>
      <p:sp>
        <p:nvSpPr>
          <p:cNvPr id="4" name="AutoShape 2" descr="Audit of Carroll County Ambulance District uncovers possibly criminal  condu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886200"/>
            <a:ext cx="4871132" cy="2659894"/>
          </a:xfrm>
          <a:prstGeom prst="rect">
            <a:avLst/>
          </a:prstGeom>
        </p:spPr>
      </p:pic>
    </p:spTree>
    <p:extLst>
      <p:ext uri="{BB962C8B-B14F-4D97-AF65-F5344CB8AC3E}">
        <p14:creationId xmlns:p14="http://schemas.microsoft.com/office/powerpoint/2010/main" val="1943997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Dixon</a:t>
            </a:r>
          </a:p>
        </p:txBody>
      </p:sp>
      <p:sp>
        <p:nvSpPr>
          <p:cNvPr id="3" name="Content Placeholder 2"/>
          <p:cNvSpPr>
            <a:spLocks noGrp="1"/>
          </p:cNvSpPr>
          <p:nvPr>
            <p:ph idx="1"/>
          </p:nvPr>
        </p:nvSpPr>
        <p:spPr/>
        <p:txBody>
          <a:bodyPr/>
          <a:lstStyle/>
          <a:p>
            <a:pPr algn="just"/>
            <a:r>
              <a:rPr lang="en-US" dirty="0"/>
              <a:t>4</a:t>
            </a:r>
            <a:r>
              <a:rPr lang="en-US" baseline="30000" dirty="0"/>
              <a:t>th</a:t>
            </a:r>
            <a:r>
              <a:rPr lang="en-US" dirty="0"/>
              <a:t>-class city in Pulaski County incorporated in 1889</a:t>
            </a:r>
          </a:p>
          <a:p>
            <a:pPr algn="just"/>
            <a:r>
              <a:rPr lang="en-US" dirty="0"/>
              <a:t>Population of 1,232 at the 2020 census</a:t>
            </a:r>
          </a:p>
          <a:p>
            <a:endParaRPr lang="en-US" dirty="0"/>
          </a:p>
        </p:txBody>
      </p:sp>
    </p:spTree>
    <p:extLst>
      <p:ext uri="{BB962C8B-B14F-4D97-AF65-F5344CB8AC3E}">
        <p14:creationId xmlns:p14="http://schemas.microsoft.com/office/powerpoint/2010/main" val="2292993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City of Dixon</a:t>
            </a:r>
          </a:p>
        </p:txBody>
      </p:sp>
      <p:sp>
        <p:nvSpPr>
          <p:cNvPr id="3" name="Content Placeholder 2"/>
          <p:cNvSpPr>
            <a:spLocks noGrp="1"/>
          </p:cNvSpPr>
          <p:nvPr>
            <p:ph idx="1"/>
          </p:nvPr>
        </p:nvSpPr>
        <p:spPr/>
        <p:txBody>
          <a:bodyPr>
            <a:normAutofit/>
          </a:bodyPr>
          <a:lstStyle/>
          <a:p>
            <a:r>
              <a:rPr lang="en-US" dirty="0"/>
              <a:t>In March 2022 - </a:t>
            </a:r>
            <a:r>
              <a:rPr lang="en-US" dirty="0" err="1"/>
              <a:t>MSHP</a:t>
            </a:r>
            <a:r>
              <a:rPr lang="en-US" dirty="0"/>
              <a:t> requested assistance with its investigation of overpayments made to the City Clerk. </a:t>
            </a:r>
          </a:p>
          <a:p>
            <a:endParaRPr lang="en-US" dirty="0"/>
          </a:p>
          <a:p>
            <a:r>
              <a:rPr lang="en-US" dirty="0"/>
              <a:t>April 2022 - City of Dixon Board of Aldermen passed an ordinance formally requesting and authorizing an audit by the SAO, and the SAO subsequently agreed to conduct the audit.</a:t>
            </a:r>
          </a:p>
          <a:p>
            <a:endParaRPr lang="en-US" dirty="0"/>
          </a:p>
          <a:p>
            <a:r>
              <a:rPr lang="en-US" dirty="0"/>
              <a:t>Audit period – November 2, 2013 – March 31, 2020 (City Clerk started November 6, 2013, and served until March 13, 2020, when he retired)</a:t>
            </a:r>
          </a:p>
        </p:txBody>
      </p:sp>
    </p:spTree>
    <p:extLst>
      <p:ext uri="{BB962C8B-B14F-4D97-AF65-F5344CB8AC3E}">
        <p14:creationId xmlns:p14="http://schemas.microsoft.com/office/powerpoint/2010/main" val="3415254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14400"/>
          </a:xfrm>
        </p:spPr>
        <p:txBody>
          <a:bodyPr>
            <a:normAutofit/>
          </a:bodyPr>
          <a:lstStyle/>
          <a:p>
            <a:r>
              <a:rPr lang="en-US" dirty="0"/>
              <a:t>City of Dixon</a:t>
            </a:r>
          </a:p>
        </p:txBody>
      </p:sp>
      <p:sp>
        <p:nvSpPr>
          <p:cNvPr id="3" name="Content Placeholder 2"/>
          <p:cNvSpPr>
            <a:spLocks noGrp="1"/>
          </p:cNvSpPr>
          <p:nvPr>
            <p:ph idx="1"/>
          </p:nvPr>
        </p:nvSpPr>
        <p:spPr>
          <a:xfrm>
            <a:off x="533400" y="1295400"/>
            <a:ext cx="6423913" cy="4745963"/>
          </a:xfrm>
        </p:spPr>
        <p:txBody>
          <a:bodyPr>
            <a:normAutofit/>
          </a:bodyPr>
          <a:lstStyle/>
          <a:p>
            <a:r>
              <a:rPr lang="en-US" dirty="0"/>
              <a:t>From November 2013 through March 2020, money totaling at least $18,910 was misappropriated</a:t>
            </a:r>
          </a:p>
        </p:txBody>
      </p:sp>
      <p:graphicFrame>
        <p:nvGraphicFramePr>
          <p:cNvPr id="6" name="Table 5"/>
          <p:cNvGraphicFramePr>
            <a:graphicFrameLocks noGrp="1"/>
          </p:cNvGraphicFramePr>
          <p:nvPr>
            <p:extLst>
              <p:ext uri="{D42A27DB-BD31-4B8C-83A1-F6EECF244321}">
                <p14:modId xmlns:p14="http://schemas.microsoft.com/office/powerpoint/2010/main" val="1702341081"/>
              </p:ext>
            </p:extLst>
          </p:nvPr>
        </p:nvGraphicFramePr>
        <p:xfrm>
          <a:off x="1066799" y="2438400"/>
          <a:ext cx="5890512" cy="2667000"/>
        </p:xfrm>
        <a:graphic>
          <a:graphicData uri="http://schemas.openxmlformats.org/drawingml/2006/table">
            <a:tbl>
              <a:tblPr firstRow="1" firstCol="1" lastRow="1" lastCol="1" bandRow="1" bandCol="1">
                <a:tableStyleId>{5C22544A-7EE6-4342-B048-85BDC9FD1C3A}</a:tableStyleId>
              </a:tblPr>
              <a:tblGrid>
                <a:gridCol w="4458627">
                  <a:extLst>
                    <a:ext uri="{9D8B030D-6E8A-4147-A177-3AD203B41FA5}">
                      <a16:colId xmlns:a16="http://schemas.microsoft.com/office/drawing/2014/main" val="512118659"/>
                    </a:ext>
                  </a:extLst>
                </a:gridCol>
                <a:gridCol w="312871">
                  <a:extLst>
                    <a:ext uri="{9D8B030D-6E8A-4147-A177-3AD203B41FA5}">
                      <a16:colId xmlns:a16="http://schemas.microsoft.com/office/drawing/2014/main" val="911596426"/>
                    </a:ext>
                  </a:extLst>
                </a:gridCol>
                <a:gridCol w="1119014">
                  <a:extLst>
                    <a:ext uri="{9D8B030D-6E8A-4147-A177-3AD203B41FA5}">
                      <a16:colId xmlns:a16="http://schemas.microsoft.com/office/drawing/2014/main" val="3055201138"/>
                    </a:ext>
                  </a:extLst>
                </a:gridCol>
              </a:tblGrid>
              <a:tr h="381000">
                <a:tc>
                  <a:txBody>
                    <a:bodyPr/>
                    <a:lstStyle/>
                    <a:p>
                      <a:pPr marL="0" marR="0" algn="ctr">
                        <a:lnSpc>
                          <a:spcPts val="1300"/>
                        </a:lnSpc>
                        <a:spcBef>
                          <a:spcPts val="0"/>
                        </a:spcBef>
                        <a:spcAft>
                          <a:spcPts val="0"/>
                        </a:spcAft>
                      </a:pPr>
                      <a:r>
                        <a:rPr lang="en-US" sz="1100" dirty="0">
                          <a:solidFill>
                            <a:schemeClr val="tx1"/>
                          </a:solidFill>
                          <a:effectLst/>
                        </a:rPr>
                        <a:t>Description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tc>
                  <a:txBody>
                    <a:bodyPr/>
                    <a:lstStyle/>
                    <a:p>
                      <a:pPr marL="0" marR="0" algn="ctr">
                        <a:lnSpc>
                          <a:spcPts val="1300"/>
                        </a:lnSpc>
                        <a:spcBef>
                          <a:spcPts val="0"/>
                        </a:spcBef>
                        <a:spcAft>
                          <a:spcPts val="0"/>
                        </a:spcAf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tc>
                  <a:txBody>
                    <a:bodyPr/>
                    <a:lstStyle/>
                    <a:p>
                      <a:pPr marL="0" marR="0" algn="ctr">
                        <a:lnSpc>
                          <a:spcPts val="1300"/>
                        </a:lnSpc>
                        <a:spcBef>
                          <a:spcPts val="0"/>
                        </a:spcBef>
                        <a:spcAft>
                          <a:spcPts val="0"/>
                        </a:spcAft>
                      </a:pPr>
                      <a:r>
                        <a:rPr lang="en-US" sz="1100" dirty="0">
                          <a:solidFill>
                            <a:schemeClr val="tx1"/>
                          </a:solidFill>
                          <a:effectLst/>
                        </a:rPr>
                        <a:t>Amount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val="1402684814"/>
                  </a:ext>
                </a:extLst>
              </a:tr>
              <a:tr h="381000">
                <a:tc>
                  <a:txBody>
                    <a:bodyPr/>
                    <a:lstStyle/>
                    <a:p>
                      <a:pPr marL="0" marR="0">
                        <a:lnSpc>
                          <a:spcPts val="1300"/>
                        </a:lnSpc>
                        <a:spcBef>
                          <a:spcPts val="0"/>
                        </a:spcBef>
                        <a:spcAft>
                          <a:spcPts val="0"/>
                        </a:spcAft>
                        <a:tabLst>
                          <a:tab pos="182880" algn="l"/>
                        </a:tabLst>
                      </a:pPr>
                      <a:r>
                        <a:rPr lang="en-US" sz="1100" dirty="0">
                          <a:solidFill>
                            <a:schemeClr val="tx1"/>
                          </a:solidFill>
                          <a:effectLst/>
                        </a:rPr>
                        <a:t>	Vacation pay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ctr">
                        <a:lnSpc>
                          <a:spcPts val="1300"/>
                        </a:lnSpc>
                        <a:spcBef>
                          <a:spcPts val="0"/>
                        </a:spcBef>
                        <a:spcAft>
                          <a:spcPts val="0"/>
                        </a:spcAft>
                        <a:tabLst>
                          <a:tab pos="182880" algn="dec"/>
                        </a:tabLs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641350" algn="dec"/>
                        </a:tabLst>
                      </a:pPr>
                      <a:r>
                        <a:rPr lang="en-US" sz="1100">
                          <a:solidFill>
                            <a:schemeClr val="tx1"/>
                          </a:solidFill>
                          <a:effectLst/>
                        </a:rPr>
                        <a:t>9,345</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390884983"/>
                  </a:ext>
                </a:extLst>
              </a:tr>
              <a:tr h="381000">
                <a:tc>
                  <a:txBody>
                    <a:bodyPr/>
                    <a:lstStyle/>
                    <a:p>
                      <a:pPr marL="0" marR="0">
                        <a:lnSpc>
                          <a:spcPts val="1300"/>
                        </a:lnSpc>
                        <a:spcBef>
                          <a:spcPts val="0"/>
                        </a:spcBef>
                        <a:spcAft>
                          <a:spcPts val="0"/>
                        </a:spcAft>
                        <a:tabLst>
                          <a:tab pos="182880" algn="l"/>
                        </a:tabLst>
                      </a:pPr>
                      <a:r>
                        <a:rPr lang="en-US" sz="1100" dirty="0">
                          <a:solidFill>
                            <a:schemeClr val="tx1"/>
                          </a:solidFill>
                          <a:effectLst/>
                        </a:rPr>
                        <a:t>	Sick leave pay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866140" algn="dec"/>
                        </a:tabLs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641350" algn="dec"/>
                        </a:tabLst>
                      </a:pPr>
                      <a:r>
                        <a:rPr lang="en-US" sz="1100">
                          <a:solidFill>
                            <a:schemeClr val="tx1"/>
                          </a:solidFill>
                          <a:effectLst/>
                        </a:rPr>
                        <a:t>3,026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886397213"/>
                  </a:ext>
                </a:extLst>
              </a:tr>
              <a:tr h="381000">
                <a:tc>
                  <a:txBody>
                    <a:bodyPr/>
                    <a:lstStyle/>
                    <a:p>
                      <a:pPr marL="0" marR="0">
                        <a:lnSpc>
                          <a:spcPts val="1300"/>
                        </a:lnSpc>
                        <a:spcBef>
                          <a:spcPts val="0"/>
                        </a:spcBef>
                        <a:spcAft>
                          <a:spcPts val="0"/>
                        </a:spcAft>
                        <a:tabLst>
                          <a:tab pos="182880" algn="l"/>
                        </a:tabLst>
                      </a:pPr>
                      <a:r>
                        <a:rPr lang="en-US" sz="1100" dirty="0">
                          <a:solidFill>
                            <a:schemeClr val="tx1"/>
                          </a:solidFill>
                          <a:effectLst/>
                        </a:rPr>
                        <a:t>	Severance pay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866140" algn="dec"/>
                        </a:tabLs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641350" algn="dec"/>
                        </a:tabLst>
                      </a:pPr>
                      <a:r>
                        <a:rPr lang="en-US" sz="1100">
                          <a:solidFill>
                            <a:schemeClr val="tx1"/>
                          </a:solidFill>
                          <a:effectLst/>
                        </a:rPr>
                        <a:t>2,639</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998240232"/>
                  </a:ext>
                </a:extLst>
              </a:tr>
              <a:tr h="381000">
                <a:tc>
                  <a:txBody>
                    <a:bodyPr/>
                    <a:lstStyle/>
                    <a:p>
                      <a:pPr marL="0" marR="0">
                        <a:lnSpc>
                          <a:spcPts val="1300"/>
                        </a:lnSpc>
                        <a:spcBef>
                          <a:spcPts val="0"/>
                        </a:spcBef>
                        <a:spcAft>
                          <a:spcPts val="0"/>
                        </a:spcAft>
                        <a:tabLst>
                          <a:tab pos="182880" algn="l"/>
                        </a:tabLst>
                      </a:pPr>
                      <a:r>
                        <a:rPr lang="en-US" sz="1100" dirty="0">
                          <a:solidFill>
                            <a:schemeClr val="tx1"/>
                          </a:solidFill>
                          <a:effectLst/>
                        </a:rPr>
                        <a:t>	Holiday pay</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866140" algn="dec"/>
                        </a:tabLs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641350" algn="dec"/>
                        </a:tabLst>
                      </a:pPr>
                      <a:r>
                        <a:rPr lang="en-US" sz="1100">
                          <a:solidFill>
                            <a:schemeClr val="tx1"/>
                          </a:solidFill>
                          <a:effectLst/>
                        </a:rPr>
                        <a:t>2,695</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984610328"/>
                  </a:ext>
                </a:extLst>
              </a:tr>
              <a:tr h="381000">
                <a:tc>
                  <a:txBody>
                    <a:bodyPr/>
                    <a:lstStyle/>
                    <a:p>
                      <a:pPr marL="0" marR="0">
                        <a:lnSpc>
                          <a:spcPts val="1300"/>
                        </a:lnSpc>
                        <a:spcBef>
                          <a:spcPts val="0"/>
                        </a:spcBef>
                        <a:spcAft>
                          <a:spcPts val="0"/>
                        </a:spcAft>
                        <a:tabLst>
                          <a:tab pos="182880" algn="l"/>
                        </a:tabLst>
                      </a:pPr>
                      <a:r>
                        <a:rPr lang="en-US" sz="1100" dirty="0">
                          <a:solidFill>
                            <a:schemeClr val="tx1"/>
                          </a:solidFill>
                          <a:effectLst/>
                        </a:rPr>
                        <a:t>	Inaccurate rate of pay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866140" algn="dec"/>
                        </a:tabLs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641350" algn="dec"/>
                        </a:tabLst>
                      </a:pPr>
                      <a:r>
                        <a:rPr lang="en-US" sz="1100">
                          <a:solidFill>
                            <a:schemeClr val="tx1"/>
                          </a:solidFill>
                          <a:effectLst/>
                        </a:rPr>
                        <a:t>1,205</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694487561"/>
                  </a:ext>
                </a:extLst>
              </a:tr>
              <a:tr h="381000">
                <a:tc>
                  <a:txBody>
                    <a:bodyPr/>
                    <a:lstStyle/>
                    <a:p>
                      <a:pPr marL="0" marR="0" indent="-2278380" algn="ctr">
                        <a:lnSpc>
                          <a:spcPts val="1300"/>
                        </a:lnSpc>
                        <a:spcBef>
                          <a:spcPts val="0"/>
                        </a:spcBef>
                        <a:spcAft>
                          <a:spcPts val="0"/>
                        </a:spcAft>
                        <a:tabLst>
                          <a:tab pos="182880" algn="l"/>
                          <a:tab pos="1360805" algn="l"/>
                        </a:tabLst>
                      </a:pPr>
                      <a:r>
                        <a:rPr lang="en-US" sz="1100" dirty="0">
                          <a:solidFill>
                            <a:schemeClr val="tx1"/>
                          </a:solidFill>
                          <a:effectLst/>
                        </a:rPr>
                        <a:t>Total</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ctr">
                        <a:lnSpc>
                          <a:spcPts val="1300"/>
                        </a:lnSpc>
                        <a:spcBef>
                          <a:spcPts val="0"/>
                        </a:spcBef>
                        <a:spcAft>
                          <a:spcPts val="0"/>
                        </a:spcAft>
                        <a:tabLst>
                          <a:tab pos="182880" algn="dec"/>
                        </a:tabLs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641350" algn="dec"/>
                        </a:tabLst>
                      </a:pPr>
                      <a:r>
                        <a:rPr lang="en-US" sz="1100" dirty="0">
                          <a:solidFill>
                            <a:schemeClr val="tx1"/>
                          </a:solidFill>
                          <a:effectLst/>
                        </a:rPr>
                        <a:t>18,910</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240486183"/>
                  </a:ext>
                </a:extLst>
              </a:tr>
            </a:tbl>
          </a:graphicData>
        </a:graphic>
      </p:graphicFrame>
    </p:spTree>
    <p:extLst>
      <p:ext uri="{BB962C8B-B14F-4D97-AF65-F5344CB8AC3E}">
        <p14:creationId xmlns:p14="http://schemas.microsoft.com/office/powerpoint/2010/main" val="1185880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City of Dixon – Vacation Pay</a:t>
            </a:r>
          </a:p>
        </p:txBody>
      </p:sp>
      <p:sp>
        <p:nvSpPr>
          <p:cNvPr id="3" name="Content Placeholder 2"/>
          <p:cNvSpPr>
            <a:spLocks noGrp="1"/>
          </p:cNvSpPr>
          <p:nvPr>
            <p:ph idx="1"/>
          </p:nvPr>
        </p:nvSpPr>
        <p:spPr/>
        <p:txBody>
          <a:bodyPr>
            <a:normAutofit/>
          </a:bodyPr>
          <a:lstStyle/>
          <a:p>
            <a:r>
              <a:rPr lang="en-US" dirty="0"/>
              <a:t>The City Clerk improperly paid himself $9,345 for 600 hours of vacation leave</a:t>
            </a:r>
          </a:p>
          <a:p>
            <a:pPr lvl="1"/>
            <a:r>
              <a:rPr lang="en-US" dirty="0"/>
              <a:t>Accrued vacation leave payouts at the end of the year - $8,686</a:t>
            </a:r>
          </a:p>
          <a:p>
            <a:pPr lvl="2"/>
            <a:r>
              <a:rPr lang="en-US" dirty="0"/>
              <a:t>Signed his own checks and Mayor signature stamp</a:t>
            </a:r>
          </a:p>
          <a:p>
            <a:pPr lvl="2"/>
            <a:endParaRPr lang="en-US" dirty="0"/>
          </a:p>
          <a:p>
            <a:pPr lvl="2"/>
            <a:r>
              <a:rPr lang="en-US" dirty="0"/>
              <a:t>Mayor stated he did not approve the transactions and did know the Clerk used his signature stamp</a:t>
            </a:r>
          </a:p>
          <a:p>
            <a:pPr lvl="2"/>
            <a:endParaRPr lang="en-US" dirty="0"/>
          </a:p>
          <a:p>
            <a:pPr lvl="2"/>
            <a:r>
              <a:rPr lang="en-US" dirty="0"/>
              <a:t>No payroll records were presented to the Board or Mayor for review or approval so they could determine what the checks were for.</a:t>
            </a:r>
          </a:p>
          <a:p>
            <a:pPr lvl="2"/>
            <a:endParaRPr lang="en-US" dirty="0"/>
          </a:p>
          <a:p>
            <a:pPr lvl="2"/>
            <a:endParaRPr lang="en-US" dirty="0"/>
          </a:p>
        </p:txBody>
      </p:sp>
    </p:spTree>
    <p:extLst>
      <p:ext uri="{BB962C8B-B14F-4D97-AF65-F5344CB8AC3E}">
        <p14:creationId xmlns:p14="http://schemas.microsoft.com/office/powerpoint/2010/main" val="1315264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2677" t="5580" r="2474"/>
          <a:stretch/>
        </p:blipFill>
        <p:spPr bwMode="auto">
          <a:xfrm>
            <a:off x="1752600" y="3505200"/>
            <a:ext cx="4953000" cy="2438400"/>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p:nvPr/>
        </p:nvPicPr>
        <p:blipFill rotWithShape="1">
          <a:blip r:embed="rId3"/>
          <a:srcRect l="950" t="2402" r="1766" b="5996"/>
          <a:stretch/>
        </p:blipFill>
        <p:spPr bwMode="auto">
          <a:xfrm>
            <a:off x="1143000" y="609600"/>
            <a:ext cx="5943601" cy="2590800"/>
          </a:xfrm>
          <a:prstGeom prst="rect">
            <a:avLst/>
          </a:prstGeom>
          <a:ln>
            <a:solidFill>
              <a:schemeClr val="tx1"/>
            </a:solidFill>
          </a:ln>
          <a:extLst>
            <a:ext uri="{53640926-AAD7-44D8-BBD7-CCE9431645EC}">
              <a14:shadowObscured xmlns:a14="http://schemas.microsoft.com/office/drawing/2010/main"/>
            </a:ext>
          </a:extLst>
        </p:spPr>
      </p:pic>
      <p:sp>
        <p:nvSpPr>
          <p:cNvPr id="7" name="Rectangle 6"/>
          <p:cNvSpPr/>
          <p:nvPr/>
        </p:nvSpPr>
        <p:spPr>
          <a:xfrm>
            <a:off x="2286000" y="1600200"/>
            <a:ext cx="44196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4572000"/>
            <a:ext cx="1600200" cy="8382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967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a:bodyPr>
          <a:lstStyle/>
          <a:p>
            <a:r>
              <a:rPr lang="en-US" dirty="0"/>
              <a:t>City of Dixon – Vacation Pay</a:t>
            </a:r>
          </a:p>
        </p:txBody>
      </p:sp>
      <p:sp>
        <p:nvSpPr>
          <p:cNvPr id="3" name="Content Placeholder 2"/>
          <p:cNvSpPr>
            <a:spLocks noGrp="1"/>
          </p:cNvSpPr>
          <p:nvPr>
            <p:ph idx="1"/>
          </p:nvPr>
        </p:nvSpPr>
        <p:spPr>
          <a:xfrm>
            <a:off x="609598" y="1828800"/>
            <a:ext cx="6858001" cy="4212563"/>
          </a:xfrm>
        </p:spPr>
        <p:txBody>
          <a:bodyPr>
            <a:normAutofit/>
          </a:bodyPr>
          <a:lstStyle/>
          <a:p>
            <a:r>
              <a:rPr lang="en-US" dirty="0"/>
              <a:t>The City Clerk overpaid himself $660 for 40 hours of accrued vacation upon separation. </a:t>
            </a:r>
          </a:p>
          <a:p>
            <a:pPr lvl="1"/>
            <a:r>
              <a:rPr lang="en-US" dirty="0"/>
              <a:t>During his last 2 months of employment, the City Clerk issued himself three checks totaling $1,980 ($660 each) for a total of 120 when only 80 hours was allowed</a:t>
            </a:r>
          </a:p>
          <a:p>
            <a:pPr lvl="1"/>
            <a:r>
              <a:rPr lang="en-US" dirty="0"/>
              <a:t>The City Clerk issued himself a $660 check for 40 hours of vacation on February 4, 2020, again on February 18, 2020, and then again on March 3, 2020. </a:t>
            </a:r>
          </a:p>
          <a:p>
            <a:pPr lvl="1"/>
            <a:r>
              <a:rPr lang="en-US" dirty="0"/>
              <a:t>The City Clerk and the then Mayor signed these 3 checks. </a:t>
            </a:r>
          </a:p>
          <a:p>
            <a:pPr lvl="1"/>
            <a:r>
              <a:rPr lang="en-US" dirty="0"/>
              <a:t>Mayor and City Clerk could not explain in recorded interviews.</a:t>
            </a:r>
          </a:p>
          <a:p>
            <a:pPr lvl="2"/>
            <a:endParaRPr lang="en-US" dirty="0"/>
          </a:p>
        </p:txBody>
      </p:sp>
    </p:spTree>
    <p:extLst>
      <p:ext uri="{BB962C8B-B14F-4D97-AF65-F5344CB8AC3E}">
        <p14:creationId xmlns:p14="http://schemas.microsoft.com/office/powerpoint/2010/main" val="3087496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a:bodyPr>
          <a:lstStyle/>
          <a:p>
            <a:r>
              <a:rPr lang="en-US" dirty="0"/>
              <a:t>City of Dixon – Sick Leave</a:t>
            </a:r>
          </a:p>
        </p:txBody>
      </p:sp>
      <p:sp>
        <p:nvSpPr>
          <p:cNvPr id="3" name="Content Placeholder 2"/>
          <p:cNvSpPr>
            <a:spLocks noGrp="1"/>
          </p:cNvSpPr>
          <p:nvPr>
            <p:ph idx="1"/>
          </p:nvPr>
        </p:nvSpPr>
        <p:spPr>
          <a:xfrm>
            <a:off x="609599" y="1752600"/>
            <a:ext cx="6347714" cy="4288763"/>
          </a:xfrm>
        </p:spPr>
        <p:txBody>
          <a:bodyPr>
            <a:normAutofit/>
          </a:bodyPr>
          <a:lstStyle/>
          <a:p>
            <a:r>
              <a:rPr lang="en-US" dirty="0"/>
              <a:t>The City Clerk overpaid himself $3,026 for accrued sick leave upon retirement.</a:t>
            </a:r>
          </a:p>
          <a:p>
            <a:r>
              <a:rPr lang="en-US" dirty="0"/>
              <a:t>The City Clerk issued himself a $3,179 check on March 13, 2020, for payment of 192.76 hours of accrued </a:t>
            </a:r>
            <a:r>
              <a:rPr lang="en-US"/>
              <a:t>sick leave.</a:t>
            </a:r>
            <a:endParaRPr lang="en-US" dirty="0"/>
          </a:p>
          <a:p>
            <a:r>
              <a:rPr lang="en-US" dirty="0"/>
              <a:t>Our review and recalculation of the City Clerk's sick leave indicated his accrued sick leave balance was only 9.25 hours on March 13, 2020, and he should have only been paid $153 upon retirement for sick leave.  </a:t>
            </a:r>
          </a:p>
          <a:p>
            <a:endParaRPr lang="en-US" dirty="0"/>
          </a:p>
        </p:txBody>
      </p:sp>
    </p:spTree>
    <p:extLst>
      <p:ext uri="{BB962C8B-B14F-4D97-AF65-F5344CB8AC3E}">
        <p14:creationId xmlns:p14="http://schemas.microsoft.com/office/powerpoint/2010/main" val="1570558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96380397"/>
              </p:ext>
            </p:extLst>
          </p:nvPr>
        </p:nvGraphicFramePr>
        <p:xfrm>
          <a:off x="609599" y="304799"/>
          <a:ext cx="7467602" cy="2939098"/>
        </p:xfrm>
        <a:graphic>
          <a:graphicData uri="http://schemas.openxmlformats.org/drawingml/2006/table">
            <a:tbl>
              <a:tblPr firstRow="1" firstCol="1" lastRow="1" lastCol="1" bandRow="1" bandCol="1">
                <a:tableStyleId>{5C22544A-7EE6-4342-B048-85BDC9FD1C3A}</a:tableStyleId>
              </a:tblPr>
              <a:tblGrid>
                <a:gridCol w="2500962">
                  <a:extLst>
                    <a:ext uri="{9D8B030D-6E8A-4147-A177-3AD203B41FA5}">
                      <a16:colId xmlns:a16="http://schemas.microsoft.com/office/drawing/2014/main" val="2291328230"/>
                    </a:ext>
                  </a:extLst>
                </a:gridCol>
                <a:gridCol w="1241660">
                  <a:extLst>
                    <a:ext uri="{9D8B030D-6E8A-4147-A177-3AD203B41FA5}">
                      <a16:colId xmlns:a16="http://schemas.microsoft.com/office/drawing/2014/main" val="216860166"/>
                    </a:ext>
                  </a:extLst>
                </a:gridCol>
                <a:gridCol w="1241660">
                  <a:extLst>
                    <a:ext uri="{9D8B030D-6E8A-4147-A177-3AD203B41FA5}">
                      <a16:colId xmlns:a16="http://schemas.microsoft.com/office/drawing/2014/main" val="1391635700"/>
                    </a:ext>
                  </a:extLst>
                </a:gridCol>
                <a:gridCol w="1241660">
                  <a:extLst>
                    <a:ext uri="{9D8B030D-6E8A-4147-A177-3AD203B41FA5}">
                      <a16:colId xmlns:a16="http://schemas.microsoft.com/office/drawing/2014/main" val="390000090"/>
                    </a:ext>
                  </a:extLst>
                </a:gridCol>
                <a:gridCol w="1241660">
                  <a:extLst>
                    <a:ext uri="{9D8B030D-6E8A-4147-A177-3AD203B41FA5}">
                      <a16:colId xmlns:a16="http://schemas.microsoft.com/office/drawing/2014/main" val="1041597710"/>
                    </a:ext>
                  </a:extLst>
                </a:gridCol>
              </a:tblGrid>
              <a:tr h="554144">
                <a:tc rowSpan="9">
                  <a:txBody>
                    <a:bodyPr/>
                    <a:lstStyle/>
                    <a:p>
                      <a:pPr marL="0" marR="0">
                        <a:lnSpc>
                          <a:spcPts val="1300"/>
                        </a:lnSpc>
                        <a:spcBef>
                          <a:spcPts val="0"/>
                        </a:spcBef>
                        <a:spcAft>
                          <a:spcPts val="0"/>
                        </a:spcAft>
                      </a:pPr>
                      <a:r>
                        <a:rPr lang="en-US" sz="1100" dirty="0">
                          <a:solidFill>
                            <a:schemeClr val="tx1"/>
                          </a:solidFill>
                          <a:effectLst/>
                        </a:rPr>
                        <a:t>Sick Leave Recorded in Accounting System</a:t>
                      </a:r>
                    </a:p>
                    <a:p>
                      <a:pPr marL="0" marR="0">
                        <a:lnSpc>
                          <a:spcPts val="1300"/>
                        </a:lnSpc>
                        <a:spcBef>
                          <a:spcPts val="0"/>
                        </a:spcBef>
                        <a:spcAft>
                          <a:spcPts val="0"/>
                        </a:spcAft>
                      </a:pPr>
                      <a:r>
                        <a:rPr lang="en-US" sz="1100" dirty="0">
                          <a:solidFill>
                            <a:schemeClr val="tx1"/>
                          </a:solidFill>
                          <a:effectLst/>
                        </a:rPr>
                        <a:t>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ctr">
                        <a:lnSpc>
                          <a:spcPts val="1300"/>
                        </a:lnSpc>
                        <a:spcBef>
                          <a:spcPts val="0"/>
                        </a:spcBef>
                        <a:spcAft>
                          <a:spcPts val="0"/>
                        </a:spcAft>
                      </a:pPr>
                      <a:r>
                        <a:rPr lang="en-US" sz="1100">
                          <a:solidFill>
                            <a:schemeClr val="tx1"/>
                          </a:solidFill>
                          <a:effectLst/>
                        </a:rPr>
                        <a:t> </a:t>
                      </a:r>
                    </a:p>
                    <a:p>
                      <a:pPr marL="0" marR="0" algn="ctr">
                        <a:lnSpc>
                          <a:spcPts val="1300"/>
                        </a:lnSpc>
                        <a:spcBef>
                          <a:spcPts val="0"/>
                        </a:spcBef>
                        <a:spcAft>
                          <a:spcPts val="0"/>
                        </a:spcAft>
                      </a:pPr>
                      <a:r>
                        <a:rPr lang="en-US" sz="1100">
                          <a:solidFill>
                            <a:schemeClr val="tx1"/>
                          </a:solidFill>
                          <a:effectLst/>
                        </a:rPr>
                        <a:t>Year Ended December 31,</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ctr">
                        <a:lnSpc>
                          <a:spcPts val="1300"/>
                        </a:lnSpc>
                        <a:spcBef>
                          <a:spcPts val="0"/>
                        </a:spcBef>
                        <a:spcAft>
                          <a:spcPts val="0"/>
                        </a:spcAft>
                      </a:pPr>
                      <a:r>
                        <a:rPr lang="en-US" sz="1100">
                          <a:solidFill>
                            <a:schemeClr val="tx1"/>
                          </a:solidFill>
                          <a:effectLst/>
                        </a:rPr>
                        <a:t>Sick Leave Accrued (1)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tc>
                  <a:txBody>
                    <a:bodyPr/>
                    <a:lstStyle/>
                    <a:p>
                      <a:pPr marL="0" marR="0" algn="ctr">
                        <a:lnSpc>
                          <a:spcPts val="1300"/>
                        </a:lnSpc>
                        <a:spcBef>
                          <a:spcPts val="0"/>
                        </a:spcBef>
                        <a:spcAft>
                          <a:spcPts val="0"/>
                        </a:spcAft>
                      </a:pPr>
                      <a:r>
                        <a:rPr lang="en-US" sz="1100">
                          <a:solidFill>
                            <a:schemeClr val="tx1"/>
                          </a:solidFill>
                          <a:effectLst/>
                        </a:rPr>
                        <a:t>Sick Leave Used</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tc>
                  <a:txBody>
                    <a:bodyPr/>
                    <a:lstStyle/>
                    <a:p>
                      <a:pPr marL="0" marR="0" algn="ctr">
                        <a:lnSpc>
                          <a:spcPts val="1300"/>
                        </a:lnSpc>
                        <a:spcBef>
                          <a:spcPts val="0"/>
                        </a:spcBef>
                        <a:spcAft>
                          <a:spcPts val="0"/>
                        </a:spcAft>
                      </a:pPr>
                      <a:r>
                        <a:rPr lang="en-US" sz="1100">
                          <a:solidFill>
                            <a:schemeClr val="tx1"/>
                          </a:solidFill>
                          <a:effectLst/>
                        </a:rPr>
                        <a:t>Cumulative</a:t>
                      </a:r>
                    </a:p>
                    <a:p>
                      <a:pPr marL="0" marR="0" algn="ctr">
                        <a:lnSpc>
                          <a:spcPts val="1300"/>
                        </a:lnSpc>
                        <a:spcBef>
                          <a:spcPts val="0"/>
                        </a:spcBef>
                        <a:spcAft>
                          <a:spcPts val="0"/>
                        </a:spcAft>
                      </a:pPr>
                      <a:r>
                        <a:rPr lang="en-US" sz="1100">
                          <a:solidFill>
                            <a:schemeClr val="tx1"/>
                          </a:solidFill>
                          <a:effectLst/>
                        </a:rPr>
                        <a:t>Sick Leave Balance</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val="2250219068"/>
                  </a:ext>
                </a:extLst>
              </a:tr>
              <a:tr h="184715">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dirty="0">
                          <a:solidFill>
                            <a:schemeClr val="tx1"/>
                          </a:solidFill>
                          <a:effectLst/>
                        </a:rPr>
                        <a:t>	2013</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16.00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5.84</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10.16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694235170"/>
                  </a:ext>
                </a:extLst>
              </a:tr>
              <a:tr h="184715">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2014</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108.00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62.11</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56.05</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421792862"/>
                  </a:ext>
                </a:extLst>
              </a:tr>
              <a:tr h="184715">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2015</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112.00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72.99</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95.06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3155631975"/>
                  </a:ext>
                </a:extLst>
              </a:tr>
              <a:tr h="184715">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112.00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77.20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129.86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850983583"/>
                  </a:ext>
                </a:extLst>
              </a:tr>
              <a:tr h="184715">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2017</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132.00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40.00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dirty="0">
                          <a:solidFill>
                            <a:schemeClr val="tx1"/>
                          </a:solidFill>
                          <a:effectLst/>
                        </a:rPr>
                        <a:t>221.86</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50437924"/>
                  </a:ext>
                </a:extLst>
              </a:tr>
              <a:tr h="184715">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2018</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118.00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72.00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267.86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3458147873"/>
                  </a:ext>
                </a:extLst>
              </a:tr>
              <a:tr h="184715">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2019</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144.00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154.10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257.76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3371081200"/>
                  </a:ext>
                </a:extLst>
              </a:tr>
              <a:tr h="184715">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2020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28.00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93.00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192.76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194241490"/>
                  </a:ext>
                </a:extLst>
              </a:tr>
              <a:tr h="184715">
                <a:tc>
                  <a:txBody>
                    <a:bodyPr/>
                    <a:lstStyle/>
                    <a:p>
                      <a:pPr marL="0" marR="0">
                        <a:lnSpc>
                          <a:spcPts val="1300"/>
                        </a:lnSpc>
                        <a:spcBef>
                          <a:spcPts val="0"/>
                        </a:spcBef>
                        <a:spcAft>
                          <a:spcPts val="0"/>
                        </a:spcAf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400050" algn="l"/>
                        </a:tabLst>
                      </a:pPr>
                      <a:r>
                        <a:rPr lang="en-US" sz="1100">
                          <a:solidFill>
                            <a:schemeClr val="tx1"/>
                          </a:solidFill>
                          <a:effectLst/>
                        </a:rPr>
                        <a:t>	Total</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770.00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577.24</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622300" algn="dec"/>
                        </a:tabLs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713353179"/>
                  </a:ext>
                </a:extLst>
              </a:tr>
              <a:tr h="722519">
                <a:tc>
                  <a:txBody>
                    <a:bodyPr/>
                    <a:lstStyle/>
                    <a:p>
                      <a:pPr marL="0" marR="0">
                        <a:lnSpc>
                          <a:spcPts val="1300"/>
                        </a:lnSpc>
                        <a:spcBef>
                          <a:spcPts val="0"/>
                        </a:spcBef>
                        <a:spcAft>
                          <a:spcPts val="0"/>
                        </a:spcAf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gridSpan="4">
                  <a:txBody>
                    <a:bodyPr/>
                    <a:lstStyle/>
                    <a:p>
                      <a:pPr marL="0" marR="0" algn="just">
                        <a:lnSpc>
                          <a:spcPts val="1300"/>
                        </a:lnSpc>
                        <a:spcBef>
                          <a:spcPts val="0"/>
                        </a:spcBef>
                        <a:spcAft>
                          <a:spcPts val="0"/>
                        </a:spcAft>
                      </a:pPr>
                      <a:r>
                        <a:rPr lang="en-US" sz="500" dirty="0">
                          <a:solidFill>
                            <a:schemeClr val="tx1"/>
                          </a:solidFill>
                          <a:effectLst/>
                        </a:rPr>
                        <a:t> </a:t>
                      </a:r>
                      <a:endParaRPr lang="en-US" sz="1100" dirty="0">
                        <a:solidFill>
                          <a:schemeClr val="tx1"/>
                        </a:solidFill>
                        <a:effectLst/>
                      </a:endParaRPr>
                    </a:p>
                    <a:p>
                      <a:pPr marL="0" marR="0" algn="just">
                        <a:lnSpc>
                          <a:spcPts val="1300"/>
                        </a:lnSpc>
                        <a:spcBef>
                          <a:spcPts val="0"/>
                        </a:spcBef>
                        <a:spcAft>
                          <a:spcPts val="0"/>
                        </a:spcAft>
                      </a:pPr>
                      <a:r>
                        <a:rPr lang="en-US" sz="900" dirty="0">
                          <a:solidFill>
                            <a:schemeClr val="tx1"/>
                          </a:solidFill>
                          <a:effectLst/>
                        </a:rPr>
                        <a:t>(1) Sick leave accrued was determined based upon the sick leave balance recorded at the beginning and ending of each year, and the amount of recorded sick leave used.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77052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1082336"/>
              </p:ext>
            </p:extLst>
          </p:nvPr>
        </p:nvGraphicFramePr>
        <p:xfrm>
          <a:off x="612807" y="3429003"/>
          <a:ext cx="7464393" cy="2456067"/>
        </p:xfrm>
        <a:graphic>
          <a:graphicData uri="http://schemas.openxmlformats.org/drawingml/2006/table">
            <a:tbl>
              <a:tblPr firstRow="1" firstCol="1" lastRow="1" lastCol="1" bandRow="1" bandCol="1">
                <a:tableStyleId>{5C22544A-7EE6-4342-B048-85BDC9FD1C3A}</a:tableStyleId>
              </a:tblPr>
              <a:tblGrid>
                <a:gridCol w="2329473">
                  <a:extLst>
                    <a:ext uri="{9D8B030D-6E8A-4147-A177-3AD203B41FA5}">
                      <a16:colId xmlns:a16="http://schemas.microsoft.com/office/drawing/2014/main" val="3588250835"/>
                    </a:ext>
                  </a:extLst>
                </a:gridCol>
                <a:gridCol w="1411542">
                  <a:extLst>
                    <a:ext uri="{9D8B030D-6E8A-4147-A177-3AD203B41FA5}">
                      <a16:colId xmlns:a16="http://schemas.microsoft.com/office/drawing/2014/main" val="3645226804"/>
                    </a:ext>
                  </a:extLst>
                </a:gridCol>
                <a:gridCol w="1241126">
                  <a:extLst>
                    <a:ext uri="{9D8B030D-6E8A-4147-A177-3AD203B41FA5}">
                      <a16:colId xmlns:a16="http://schemas.microsoft.com/office/drawing/2014/main" val="3096046398"/>
                    </a:ext>
                  </a:extLst>
                </a:gridCol>
                <a:gridCol w="1241126">
                  <a:extLst>
                    <a:ext uri="{9D8B030D-6E8A-4147-A177-3AD203B41FA5}">
                      <a16:colId xmlns:a16="http://schemas.microsoft.com/office/drawing/2014/main" val="1418273597"/>
                    </a:ext>
                  </a:extLst>
                </a:gridCol>
                <a:gridCol w="1241126">
                  <a:extLst>
                    <a:ext uri="{9D8B030D-6E8A-4147-A177-3AD203B41FA5}">
                      <a16:colId xmlns:a16="http://schemas.microsoft.com/office/drawing/2014/main" val="4201903339"/>
                    </a:ext>
                  </a:extLst>
                </a:gridCol>
              </a:tblGrid>
              <a:tr h="352044">
                <a:tc rowSpan="9">
                  <a:txBody>
                    <a:bodyPr/>
                    <a:lstStyle/>
                    <a:p>
                      <a:pPr marL="0" marR="0">
                        <a:lnSpc>
                          <a:spcPts val="1300"/>
                        </a:lnSpc>
                        <a:spcBef>
                          <a:spcPts val="0"/>
                        </a:spcBef>
                        <a:spcAft>
                          <a:spcPts val="0"/>
                        </a:spcAft>
                      </a:pPr>
                      <a:r>
                        <a:rPr lang="en-US" sz="1100" dirty="0">
                          <a:solidFill>
                            <a:schemeClr val="tx1"/>
                          </a:solidFill>
                          <a:effectLst/>
                        </a:rPr>
                        <a:t>Sick Leave per Audit</a:t>
                      </a:r>
                    </a:p>
                    <a:p>
                      <a:pPr marL="0" marR="0">
                        <a:lnSpc>
                          <a:spcPts val="1300"/>
                        </a:lnSpc>
                        <a:spcBef>
                          <a:spcPts val="0"/>
                        </a:spcBef>
                        <a:spcAft>
                          <a:spcPts val="0"/>
                        </a:spcAft>
                      </a:pPr>
                      <a:r>
                        <a:rPr lang="en-US" sz="1100" dirty="0">
                          <a:solidFill>
                            <a:schemeClr val="tx1"/>
                          </a:solidFill>
                          <a:effectLst/>
                        </a:rPr>
                        <a:t>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ctr">
                        <a:lnSpc>
                          <a:spcPts val="1300"/>
                        </a:lnSpc>
                        <a:spcBef>
                          <a:spcPts val="0"/>
                        </a:spcBef>
                        <a:spcAft>
                          <a:spcPts val="0"/>
                        </a:spcAft>
                      </a:pPr>
                      <a:r>
                        <a:rPr lang="en-US" sz="1100">
                          <a:solidFill>
                            <a:schemeClr val="tx1"/>
                          </a:solidFill>
                          <a:effectLst/>
                        </a:rPr>
                        <a:t>Year Ended December 31,</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ctr">
                        <a:lnSpc>
                          <a:spcPts val="1300"/>
                        </a:lnSpc>
                        <a:spcBef>
                          <a:spcPts val="0"/>
                        </a:spcBef>
                        <a:spcAft>
                          <a:spcPts val="0"/>
                        </a:spcAft>
                      </a:pPr>
                      <a:r>
                        <a:rPr lang="en-US" sz="1100">
                          <a:solidFill>
                            <a:schemeClr val="tx1"/>
                          </a:solidFill>
                          <a:effectLst/>
                        </a:rPr>
                        <a:t>Sick Leave Allowed (1)</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tc>
                  <a:txBody>
                    <a:bodyPr/>
                    <a:lstStyle/>
                    <a:p>
                      <a:pPr marL="0" marR="0" algn="ctr">
                        <a:lnSpc>
                          <a:spcPts val="1300"/>
                        </a:lnSpc>
                        <a:spcBef>
                          <a:spcPts val="0"/>
                        </a:spcBef>
                        <a:spcAft>
                          <a:spcPts val="0"/>
                        </a:spcAft>
                      </a:pPr>
                      <a:r>
                        <a:rPr lang="en-US" sz="1100">
                          <a:solidFill>
                            <a:schemeClr val="tx1"/>
                          </a:solidFill>
                          <a:effectLst/>
                        </a:rPr>
                        <a:t>Sick Leave Used</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tc>
                  <a:txBody>
                    <a:bodyPr/>
                    <a:lstStyle/>
                    <a:p>
                      <a:pPr marL="0" marR="0" algn="ctr">
                        <a:lnSpc>
                          <a:spcPts val="1300"/>
                        </a:lnSpc>
                        <a:spcBef>
                          <a:spcPts val="0"/>
                        </a:spcBef>
                        <a:spcAft>
                          <a:spcPts val="0"/>
                        </a:spcAft>
                      </a:pPr>
                      <a:r>
                        <a:rPr lang="en-US" sz="1100" dirty="0">
                          <a:solidFill>
                            <a:schemeClr val="tx1"/>
                          </a:solidFill>
                          <a:effectLst/>
                        </a:rPr>
                        <a:t>Sick Leave Balance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val="3801794210"/>
                  </a:ext>
                </a:extLst>
              </a:tr>
              <a:tr h="176022">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2013</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0.00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5.84</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(5.84)</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536196587"/>
                  </a:ext>
                </a:extLst>
              </a:tr>
              <a:tr h="176022">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2014</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87.14</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62.11</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19.19</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611766208"/>
                  </a:ext>
                </a:extLst>
              </a:tr>
              <a:tr h="176022">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2015</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96.00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72.99</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42.20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3865920445"/>
                  </a:ext>
                </a:extLst>
              </a:tr>
              <a:tr h="176022">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2016</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96.00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77.20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61.00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4070249914"/>
                  </a:ext>
                </a:extLst>
              </a:tr>
              <a:tr h="176022">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2017</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96.00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40.00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117.00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861256200"/>
                  </a:ext>
                </a:extLst>
              </a:tr>
              <a:tr h="176022">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2018</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96.00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72.00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141.00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41023390"/>
                  </a:ext>
                </a:extLst>
              </a:tr>
              <a:tr h="176022">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a:solidFill>
                            <a:schemeClr val="tx1"/>
                          </a:solidFill>
                          <a:effectLst/>
                        </a:rPr>
                        <a:t>	2019</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96.00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154.10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82.90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3775232126"/>
                  </a:ext>
                </a:extLst>
              </a:tr>
              <a:tr h="176022">
                <a:tc vMerge="1">
                  <a:txBody>
                    <a:bodyPr/>
                    <a:lstStyle/>
                    <a:p>
                      <a:endParaRPr lang="en-US"/>
                    </a:p>
                  </a:txBody>
                  <a:tcPr/>
                </a:tc>
                <a:tc>
                  <a:txBody>
                    <a:bodyPr/>
                    <a:lstStyle/>
                    <a:p>
                      <a:pPr marL="0" marR="0">
                        <a:lnSpc>
                          <a:spcPts val="1300"/>
                        </a:lnSpc>
                        <a:spcBef>
                          <a:spcPts val="0"/>
                        </a:spcBef>
                        <a:spcAft>
                          <a:spcPts val="0"/>
                        </a:spcAft>
                        <a:tabLst>
                          <a:tab pos="400050" algn="l"/>
                        </a:tabLst>
                      </a:pPr>
                      <a:r>
                        <a:rPr lang="en-US" sz="1100" dirty="0">
                          <a:solidFill>
                            <a:schemeClr val="tx1"/>
                          </a:solidFill>
                          <a:effectLst/>
                        </a:rPr>
                        <a:t>	2020</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19.35</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93.00</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552450" algn="dec"/>
                        </a:tabLst>
                      </a:pPr>
                      <a:r>
                        <a:rPr lang="en-US" sz="1100">
                          <a:solidFill>
                            <a:schemeClr val="tx1"/>
                          </a:solidFill>
                          <a:effectLst/>
                        </a:rPr>
                        <a:t>9.25</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449030726"/>
                  </a:ext>
                </a:extLst>
              </a:tr>
              <a:tr h="176022">
                <a:tc>
                  <a:txBody>
                    <a:bodyPr/>
                    <a:lstStyle/>
                    <a:p>
                      <a:pPr marL="0" marR="0">
                        <a:lnSpc>
                          <a:spcPts val="1300"/>
                        </a:lnSpc>
                        <a:spcBef>
                          <a:spcPts val="0"/>
                        </a:spcBef>
                        <a:spcAft>
                          <a:spcPts val="0"/>
                        </a:spcAf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400050" algn="l"/>
                        </a:tabLst>
                      </a:pPr>
                      <a:r>
                        <a:rPr lang="en-US" sz="1100" dirty="0">
                          <a:solidFill>
                            <a:schemeClr val="tx1"/>
                          </a:solidFill>
                          <a:effectLst/>
                        </a:rPr>
                        <a:t>	Total</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94995" algn="dec"/>
                        </a:tabLst>
                      </a:pPr>
                      <a:r>
                        <a:rPr lang="en-US" sz="1100">
                          <a:solidFill>
                            <a:schemeClr val="tx1"/>
                          </a:solidFill>
                          <a:effectLst/>
                        </a:rPr>
                        <a:t>586.49</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nSpc>
                          <a:spcPts val="1300"/>
                        </a:lnSpc>
                        <a:spcBef>
                          <a:spcPts val="0"/>
                        </a:spcBef>
                        <a:spcAft>
                          <a:spcPts val="0"/>
                        </a:spcAft>
                        <a:tabLst>
                          <a:tab pos="539750" algn="dec"/>
                        </a:tabLst>
                      </a:pPr>
                      <a:r>
                        <a:rPr lang="en-US" sz="1100">
                          <a:solidFill>
                            <a:schemeClr val="tx1"/>
                          </a:solidFill>
                          <a:effectLst/>
                        </a:rPr>
                        <a:t>577.24</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a:txBody>
                    <a:bodyPr/>
                    <a:lstStyle/>
                    <a:p>
                      <a:pPr marL="0" marR="0" algn="just">
                        <a:lnSpc>
                          <a:spcPts val="1300"/>
                        </a:lnSpc>
                        <a:spcBef>
                          <a:spcPts val="0"/>
                        </a:spcBef>
                        <a:spcAft>
                          <a:spcPts val="0"/>
                        </a:spcAft>
                        <a:tabLst>
                          <a:tab pos="622300" algn="dec"/>
                        </a:tabLs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3300549146"/>
                  </a:ext>
                </a:extLst>
              </a:tr>
              <a:tr h="519825">
                <a:tc>
                  <a:txBody>
                    <a:bodyPr/>
                    <a:lstStyle/>
                    <a:p>
                      <a:pPr marL="0" marR="0">
                        <a:lnSpc>
                          <a:spcPts val="1300"/>
                        </a:lnSpc>
                        <a:spcBef>
                          <a:spcPts val="0"/>
                        </a:spcBef>
                        <a:spcAft>
                          <a:spcPts val="0"/>
                        </a:spcAft>
                      </a:pPr>
                      <a:r>
                        <a:rPr lang="en-US" sz="1100">
                          <a:solidFill>
                            <a:schemeClr val="tx1"/>
                          </a:solidFill>
                          <a:effectLst/>
                        </a:rPr>
                        <a:t> </a:t>
                      </a:r>
                      <a:endParaRPr lang="en-US" sz="1100">
                        <a:solidFill>
                          <a:schemeClr val="tx1"/>
                        </a:solidFill>
                        <a:effectLst/>
                        <a:latin typeface="Times New Roman" panose="02020603050405020304" pitchFamily="18" charset="0"/>
                        <a:ea typeface="Times New Roman" panose="02020603050405020304" pitchFamily="18" charset="0"/>
                      </a:endParaRPr>
                    </a:p>
                  </a:txBody>
                  <a:tcPr marL="0" marR="0" marT="0" marB="0">
                    <a:solidFill>
                      <a:schemeClr val="accent5">
                        <a:lumMod val="20000"/>
                        <a:lumOff val="80000"/>
                      </a:schemeClr>
                    </a:solidFill>
                  </a:tcPr>
                </a:tc>
                <a:tc gridSpan="4">
                  <a:txBody>
                    <a:bodyPr/>
                    <a:lstStyle/>
                    <a:p>
                      <a:pPr marL="0" marR="0" algn="just">
                        <a:lnSpc>
                          <a:spcPts val="1300"/>
                        </a:lnSpc>
                        <a:spcBef>
                          <a:spcPts val="0"/>
                        </a:spcBef>
                        <a:spcAft>
                          <a:spcPts val="0"/>
                        </a:spcAft>
                      </a:pPr>
                      <a:r>
                        <a:rPr lang="en-US" sz="500" dirty="0">
                          <a:solidFill>
                            <a:schemeClr val="tx1"/>
                          </a:solidFill>
                          <a:effectLst/>
                        </a:rPr>
                        <a:t> </a:t>
                      </a:r>
                      <a:endParaRPr lang="en-US" sz="1100" dirty="0">
                        <a:solidFill>
                          <a:schemeClr val="tx1"/>
                        </a:solidFill>
                        <a:effectLst/>
                      </a:endParaRPr>
                    </a:p>
                    <a:p>
                      <a:pPr marL="0" marR="0" algn="just">
                        <a:lnSpc>
                          <a:spcPts val="1300"/>
                        </a:lnSpc>
                        <a:spcBef>
                          <a:spcPts val="0"/>
                        </a:spcBef>
                        <a:spcAft>
                          <a:spcPts val="0"/>
                        </a:spcAft>
                      </a:pPr>
                      <a:r>
                        <a:rPr lang="en-US" sz="900" dirty="0">
                          <a:solidFill>
                            <a:schemeClr val="tx1"/>
                          </a:solidFill>
                          <a:effectLst/>
                        </a:rPr>
                        <a:t>(1) The first and last month in which sick leave was allowed was prorated based on the days worked.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7198883"/>
                  </a:ext>
                </a:extLst>
              </a:tr>
            </a:tbl>
          </a:graphicData>
        </a:graphic>
      </p:graphicFrame>
      <p:sp>
        <p:nvSpPr>
          <p:cNvPr id="7" name="Oval 6"/>
          <p:cNvSpPr/>
          <p:nvPr/>
        </p:nvSpPr>
        <p:spPr>
          <a:xfrm>
            <a:off x="6705600" y="2044701"/>
            <a:ext cx="8382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05600" y="4972086"/>
            <a:ext cx="6858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997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City of Dixon – Severance Payment</a:t>
            </a:r>
          </a:p>
        </p:txBody>
      </p:sp>
      <p:sp>
        <p:nvSpPr>
          <p:cNvPr id="3" name="Content Placeholder 2"/>
          <p:cNvSpPr>
            <a:spLocks noGrp="1"/>
          </p:cNvSpPr>
          <p:nvPr>
            <p:ph idx="1"/>
          </p:nvPr>
        </p:nvSpPr>
        <p:spPr/>
        <p:txBody>
          <a:bodyPr>
            <a:normAutofit/>
          </a:bodyPr>
          <a:lstStyle/>
          <a:p>
            <a:r>
              <a:rPr lang="en-US" dirty="0"/>
              <a:t>The City Clerk issued himself a $3,958 check for 240 regular hours of work on February 27, 2020.</a:t>
            </a:r>
          </a:p>
          <a:p>
            <a:r>
              <a:rPr lang="en-US" dirty="0"/>
              <a:t>City policy only provided for the payment of 80 hours of severance pay or $1,319 upon retirement, resulting in an overpayment of $2,639. </a:t>
            </a:r>
          </a:p>
          <a:p>
            <a:r>
              <a:rPr lang="en-US" dirty="0"/>
              <a:t>The City Clerk and then Mayor signed this check. </a:t>
            </a:r>
          </a:p>
          <a:p>
            <a:r>
              <a:rPr lang="en-US" dirty="0"/>
              <a:t>During recorded interviews, the City Clerk and the then Mayor indicated this check represented a severance payment; however, neither could explain why the check was issued prior to the City Clerk's date of separation on March 13, 2020, or why it was more than allowed by city policy. </a:t>
            </a:r>
          </a:p>
        </p:txBody>
      </p:sp>
      <p:pic>
        <p:nvPicPr>
          <p:cNvPr id="6" name="Picture 5" descr="News: Flipkart employees to choose their own benefits — People Matt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297306"/>
            <a:ext cx="2488439" cy="1394006"/>
          </a:xfrm>
          <a:prstGeom prst="rect">
            <a:avLst/>
          </a:prstGeom>
        </p:spPr>
      </p:pic>
    </p:spTree>
    <p:extLst>
      <p:ext uri="{BB962C8B-B14F-4D97-AF65-F5344CB8AC3E}">
        <p14:creationId xmlns:p14="http://schemas.microsoft.com/office/powerpoint/2010/main" val="112645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Audits Involving Fraud</a:t>
            </a:r>
          </a:p>
        </p:txBody>
      </p:sp>
      <p:sp>
        <p:nvSpPr>
          <p:cNvPr id="3" name="Content Placeholder 2"/>
          <p:cNvSpPr>
            <a:spLocks noGrp="1"/>
          </p:cNvSpPr>
          <p:nvPr>
            <p:ph idx="1"/>
          </p:nvPr>
        </p:nvSpPr>
        <p:spPr/>
        <p:txBody>
          <a:bodyPr>
            <a:normAutofit/>
          </a:bodyPr>
          <a:lstStyle/>
          <a:p>
            <a:endParaRPr lang="en-US" dirty="0"/>
          </a:p>
          <a:p>
            <a:r>
              <a:rPr lang="en-US" dirty="0"/>
              <a:t>Carroll County Ambulance District</a:t>
            </a:r>
          </a:p>
          <a:p>
            <a:endParaRPr lang="en-US" dirty="0"/>
          </a:p>
          <a:p>
            <a:r>
              <a:rPr lang="en-US" dirty="0"/>
              <a:t>City of Purcell</a:t>
            </a:r>
          </a:p>
          <a:p>
            <a:endParaRPr lang="en-US" dirty="0"/>
          </a:p>
          <a:p>
            <a:r>
              <a:rPr lang="en-US" dirty="0"/>
              <a:t>City of Dixon</a:t>
            </a:r>
          </a:p>
          <a:p>
            <a:endParaRPr lang="en-US" dirty="0"/>
          </a:p>
        </p:txBody>
      </p:sp>
      <p:pic>
        <p:nvPicPr>
          <p:cNvPr id="4" name="Picture 3" descr="Fraud - Clipboard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270000"/>
            <a:ext cx="3886200" cy="2590800"/>
          </a:xfrm>
          <a:prstGeom prst="rect">
            <a:avLst/>
          </a:prstGeom>
        </p:spPr>
      </p:pic>
    </p:spTree>
    <p:extLst>
      <p:ext uri="{BB962C8B-B14F-4D97-AF65-F5344CB8AC3E}">
        <p14:creationId xmlns:p14="http://schemas.microsoft.com/office/powerpoint/2010/main" val="698554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t>City of Dixon – Holiday Pay</a:t>
            </a:r>
          </a:p>
        </p:txBody>
      </p:sp>
      <p:sp>
        <p:nvSpPr>
          <p:cNvPr id="3" name="Content Placeholder 2"/>
          <p:cNvSpPr>
            <a:spLocks noGrp="1"/>
          </p:cNvSpPr>
          <p:nvPr>
            <p:ph idx="1"/>
          </p:nvPr>
        </p:nvSpPr>
        <p:spPr>
          <a:xfrm>
            <a:off x="457200" y="1752600"/>
            <a:ext cx="8229600" cy="4572000"/>
          </a:xfrm>
        </p:spPr>
        <p:txBody>
          <a:bodyPr>
            <a:normAutofit/>
          </a:bodyPr>
          <a:lstStyle/>
          <a:p>
            <a:r>
              <a:rPr lang="en-US" dirty="0"/>
              <a:t>The City Clerk paid himself $2,695 for holidays in excess of those provided by ordinance.</a:t>
            </a:r>
          </a:p>
        </p:txBody>
      </p:sp>
      <p:graphicFrame>
        <p:nvGraphicFramePr>
          <p:cNvPr id="5" name="Table 4"/>
          <p:cNvGraphicFramePr>
            <a:graphicFrameLocks noGrp="1"/>
          </p:cNvGraphicFramePr>
          <p:nvPr>
            <p:extLst>
              <p:ext uri="{D42A27DB-BD31-4B8C-83A1-F6EECF244321}">
                <p14:modId xmlns:p14="http://schemas.microsoft.com/office/powerpoint/2010/main" val="1236544649"/>
              </p:ext>
            </p:extLst>
          </p:nvPr>
        </p:nvGraphicFramePr>
        <p:xfrm>
          <a:off x="1066800" y="2438400"/>
          <a:ext cx="6801062" cy="4650105"/>
        </p:xfrm>
        <a:graphic>
          <a:graphicData uri="http://schemas.openxmlformats.org/drawingml/2006/table">
            <a:tbl>
              <a:tblPr firstRow="1" firstCol="1" lastRow="1" lastCol="1" bandRow="1" bandCol="1">
                <a:tableStyleId>{5C22544A-7EE6-4342-B048-85BDC9FD1C3A}</a:tableStyleId>
              </a:tblPr>
              <a:tblGrid>
                <a:gridCol w="746704">
                  <a:extLst>
                    <a:ext uri="{9D8B030D-6E8A-4147-A177-3AD203B41FA5}">
                      <a16:colId xmlns:a16="http://schemas.microsoft.com/office/drawing/2014/main" val="1748179693"/>
                    </a:ext>
                  </a:extLst>
                </a:gridCol>
                <a:gridCol w="2058482">
                  <a:extLst>
                    <a:ext uri="{9D8B030D-6E8A-4147-A177-3AD203B41FA5}">
                      <a16:colId xmlns:a16="http://schemas.microsoft.com/office/drawing/2014/main" val="1980050878"/>
                    </a:ext>
                  </a:extLst>
                </a:gridCol>
                <a:gridCol w="799175">
                  <a:extLst>
                    <a:ext uri="{9D8B030D-6E8A-4147-A177-3AD203B41FA5}">
                      <a16:colId xmlns:a16="http://schemas.microsoft.com/office/drawing/2014/main" val="485559314"/>
                    </a:ext>
                  </a:extLst>
                </a:gridCol>
                <a:gridCol w="799175">
                  <a:extLst>
                    <a:ext uri="{9D8B030D-6E8A-4147-A177-3AD203B41FA5}">
                      <a16:colId xmlns:a16="http://schemas.microsoft.com/office/drawing/2014/main" val="2613949585"/>
                    </a:ext>
                  </a:extLst>
                </a:gridCol>
                <a:gridCol w="799175">
                  <a:extLst>
                    <a:ext uri="{9D8B030D-6E8A-4147-A177-3AD203B41FA5}">
                      <a16:colId xmlns:a16="http://schemas.microsoft.com/office/drawing/2014/main" val="733473754"/>
                    </a:ext>
                  </a:extLst>
                </a:gridCol>
                <a:gridCol w="750740">
                  <a:extLst>
                    <a:ext uri="{9D8B030D-6E8A-4147-A177-3AD203B41FA5}">
                      <a16:colId xmlns:a16="http://schemas.microsoft.com/office/drawing/2014/main" val="1306116926"/>
                    </a:ext>
                  </a:extLst>
                </a:gridCol>
                <a:gridCol w="847611">
                  <a:extLst>
                    <a:ext uri="{9D8B030D-6E8A-4147-A177-3AD203B41FA5}">
                      <a16:colId xmlns:a16="http://schemas.microsoft.com/office/drawing/2014/main" val="2618141823"/>
                    </a:ext>
                  </a:extLst>
                </a:gridCol>
              </a:tblGrid>
              <a:tr h="152401">
                <a:tc>
                  <a:txBody>
                    <a:bodyPr/>
                    <a:lstStyle/>
                    <a:p>
                      <a:pPr marL="0" marR="0">
                        <a:lnSpc>
                          <a:spcPts val="1300"/>
                        </a:lnSpc>
                        <a:spcBef>
                          <a:spcPts val="0"/>
                        </a:spcBef>
                        <a:spcAft>
                          <a:spcPts val="0"/>
                        </a:spcAft>
                      </a:pPr>
                      <a:r>
                        <a:rPr lang="en-US" sz="900" dirty="0">
                          <a:effectLst/>
                        </a:rPr>
                        <a:t> Date of</a:t>
                      </a:r>
                    </a:p>
                    <a:p>
                      <a:pPr marL="0" marR="0">
                        <a:lnSpc>
                          <a:spcPts val="1300"/>
                        </a:lnSpc>
                        <a:spcBef>
                          <a:spcPts val="0"/>
                        </a:spcBef>
                        <a:spcAft>
                          <a:spcPts val="0"/>
                        </a:spcAft>
                      </a:pPr>
                      <a:r>
                        <a:rPr lang="en-US" sz="900" dirty="0">
                          <a:effectLst/>
                        </a:rPr>
                        <a:t>  Check </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Recognized Holidays </a:t>
                      </a:r>
                    </a:p>
                    <a:p>
                      <a:pPr marL="0" marR="0" algn="ctr">
                        <a:lnSpc>
                          <a:spcPts val="1300"/>
                        </a:lnSpc>
                        <a:spcBef>
                          <a:spcPts val="0"/>
                        </a:spcBef>
                        <a:spcAft>
                          <a:spcPts val="0"/>
                        </a:spcAft>
                      </a:pPr>
                      <a:r>
                        <a:rPr lang="en-US" sz="900">
                          <a:effectLst/>
                        </a:rPr>
                        <a:t>During Pay Period</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Number of Holiday Hours Paid</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Number of Holiday Hours per Ordinance </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dirty="0">
                          <a:effectLst/>
                        </a:rPr>
                        <a:t>Number of Holiday Hours Overpaid</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 </a:t>
                      </a:r>
                    </a:p>
                    <a:p>
                      <a:pPr marL="0" marR="0" algn="ctr">
                        <a:lnSpc>
                          <a:spcPts val="1300"/>
                        </a:lnSpc>
                        <a:spcBef>
                          <a:spcPts val="0"/>
                        </a:spcBef>
                        <a:spcAft>
                          <a:spcPts val="0"/>
                        </a:spcAft>
                      </a:pPr>
                      <a:r>
                        <a:rPr lang="en-US" sz="900">
                          <a:effectLst/>
                        </a:rPr>
                        <a:t> </a:t>
                      </a:r>
                    </a:p>
                    <a:p>
                      <a:pPr marL="0" marR="0" algn="ctr">
                        <a:lnSpc>
                          <a:spcPts val="1300"/>
                        </a:lnSpc>
                        <a:spcBef>
                          <a:spcPts val="0"/>
                        </a:spcBef>
                        <a:spcAft>
                          <a:spcPts val="0"/>
                        </a:spcAft>
                      </a:pPr>
                      <a:r>
                        <a:rPr lang="en-US" sz="900">
                          <a:effectLst/>
                        </a:rPr>
                        <a:t>Hourly Rate of Pay (1)</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pPr>
                      <a:r>
                        <a:rPr lang="en-US" sz="900">
                          <a:effectLst/>
                        </a:rPr>
                        <a:t>Amount of Overpayment </a:t>
                      </a:r>
                      <a:endParaRPr lang="en-US" sz="9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85792381"/>
                  </a:ext>
                </a:extLst>
              </a:tr>
              <a:tr h="192405">
                <a:tc>
                  <a:txBody>
                    <a:bodyPr/>
                    <a:lstStyle/>
                    <a:p>
                      <a:pPr marL="0" marR="0">
                        <a:lnSpc>
                          <a:spcPts val="1300"/>
                        </a:lnSpc>
                        <a:spcBef>
                          <a:spcPts val="0"/>
                        </a:spcBef>
                        <a:spcAft>
                          <a:spcPts val="0"/>
                        </a:spcAft>
                      </a:pPr>
                      <a:r>
                        <a:rPr lang="en-US" sz="900">
                          <a:effectLst/>
                        </a:rPr>
                        <a:t>01/08/20</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 Christmas Day, New Year's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dirty="0">
                          <a:effectLst/>
                        </a:rPr>
                        <a:t>24</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$16.49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$ 132</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792326779"/>
                  </a:ext>
                </a:extLst>
              </a:tr>
              <a:tr h="131054">
                <a:tc>
                  <a:txBody>
                    <a:bodyPr/>
                    <a:lstStyle/>
                    <a:p>
                      <a:pPr marL="0" marR="0">
                        <a:lnSpc>
                          <a:spcPts val="1300"/>
                        </a:lnSpc>
                        <a:spcBef>
                          <a:spcPts val="0"/>
                        </a:spcBef>
                        <a:spcAft>
                          <a:spcPts val="0"/>
                        </a:spcAft>
                      </a:pPr>
                      <a:r>
                        <a:rPr lang="en-US" sz="900">
                          <a:effectLst/>
                        </a:rPr>
                        <a:t>10/29/19</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Columbus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dirty="0">
                          <a:effectLst/>
                        </a:rPr>
                        <a:t>8</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dirty="0">
                          <a:effectLst/>
                        </a:rPr>
                        <a:t>0</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16.49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132</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106692121"/>
                  </a:ext>
                </a:extLst>
              </a:tr>
              <a:tr h="131054">
                <a:tc>
                  <a:txBody>
                    <a:bodyPr/>
                    <a:lstStyle/>
                    <a:p>
                      <a:pPr marL="0" marR="0">
                        <a:lnSpc>
                          <a:spcPts val="1300"/>
                        </a:lnSpc>
                        <a:spcBef>
                          <a:spcPts val="0"/>
                        </a:spcBef>
                        <a:spcAft>
                          <a:spcPts val="0"/>
                        </a:spcAft>
                        <a:tabLst>
                          <a:tab pos="91440" algn="l"/>
                        </a:tabLst>
                      </a:pPr>
                      <a:r>
                        <a:rPr lang="en-US" sz="900">
                          <a:effectLst/>
                        </a:rPr>
                        <a:t>01/08/19</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71500" algn="dec"/>
                        </a:tabLst>
                      </a:pPr>
                      <a:r>
                        <a:rPr lang="en-US" sz="900">
                          <a:effectLst/>
                        </a:rPr>
                        <a:t>Christmas Day, New Year's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32</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dirty="0">
                          <a:effectLst/>
                        </a:rPr>
                        <a:t>16</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16.49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264</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498012222"/>
                  </a:ext>
                </a:extLst>
              </a:tr>
              <a:tr h="131054">
                <a:tc>
                  <a:txBody>
                    <a:bodyPr/>
                    <a:lstStyle/>
                    <a:p>
                      <a:pPr marL="0" marR="0">
                        <a:lnSpc>
                          <a:spcPts val="1300"/>
                        </a:lnSpc>
                        <a:spcBef>
                          <a:spcPts val="0"/>
                        </a:spcBef>
                        <a:spcAft>
                          <a:spcPts val="0"/>
                        </a:spcAft>
                        <a:tabLst>
                          <a:tab pos="91440" algn="l"/>
                        </a:tabLst>
                      </a:pPr>
                      <a:r>
                        <a:rPr lang="en-US" sz="900">
                          <a:effectLst/>
                        </a:rPr>
                        <a:t>10/17/18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71500" algn="dec"/>
                        </a:tabLst>
                      </a:pPr>
                      <a:r>
                        <a:rPr lang="en-US" sz="900">
                          <a:effectLst/>
                        </a:rPr>
                        <a:t>Columbus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dirty="0">
                          <a:effectLst/>
                        </a:rPr>
                        <a:t>0</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16.49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132</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183575516"/>
                  </a:ext>
                </a:extLst>
              </a:tr>
              <a:tr h="131054">
                <a:tc>
                  <a:txBody>
                    <a:bodyPr/>
                    <a:lstStyle/>
                    <a:p>
                      <a:pPr marL="0" marR="0">
                        <a:lnSpc>
                          <a:spcPts val="1300"/>
                        </a:lnSpc>
                        <a:spcBef>
                          <a:spcPts val="0"/>
                        </a:spcBef>
                        <a:spcAft>
                          <a:spcPts val="0"/>
                        </a:spcAft>
                        <a:tabLst>
                          <a:tab pos="91440" algn="l"/>
                        </a:tabLst>
                      </a:pPr>
                      <a:r>
                        <a:rPr lang="en-US" sz="900">
                          <a:effectLst/>
                        </a:rPr>
                        <a:t>09/19/18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71500" algn="dec"/>
                        </a:tabLst>
                      </a:pPr>
                      <a:r>
                        <a:rPr lang="en-US" sz="900">
                          <a:effectLst/>
                        </a:rPr>
                        <a:t>Labor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12</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dirty="0">
                          <a:effectLst/>
                        </a:rPr>
                        <a:t>8</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dirty="0">
                          <a:effectLst/>
                        </a:rPr>
                        <a:t>4</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16.49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66</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817232664"/>
                  </a:ext>
                </a:extLst>
              </a:tr>
              <a:tr h="131054">
                <a:tc>
                  <a:txBody>
                    <a:bodyPr/>
                    <a:lstStyle/>
                    <a:p>
                      <a:pPr marL="0" marR="0">
                        <a:lnSpc>
                          <a:spcPts val="1300"/>
                        </a:lnSpc>
                        <a:spcBef>
                          <a:spcPts val="0"/>
                        </a:spcBef>
                        <a:spcAft>
                          <a:spcPts val="0"/>
                        </a:spcAft>
                        <a:tabLst>
                          <a:tab pos="91440" algn="l"/>
                        </a:tabLst>
                      </a:pPr>
                      <a:r>
                        <a:rPr lang="en-US" sz="900">
                          <a:effectLst/>
                        </a:rPr>
                        <a:t>04/04/18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None</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0</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dirty="0">
                          <a:effectLst/>
                        </a:rPr>
                        <a:t>8</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16.49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132</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237094996"/>
                  </a:ext>
                </a:extLst>
              </a:tr>
              <a:tr h="131054">
                <a:tc>
                  <a:txBody>
                    <a:bodyPr/>
                    <a:lstStyle/>
                    <a:p>
                      <a:pPr marL="0" marR="0">
                        <a:lnSpc>
                          <a:spcPts val="1300"/>
                        </a:lnSpc>
                        <a:spcBef>
                          <a:spcPts val="0"/>
                        </a:spcBef>
                        <a:spcAft>
                          <a:spcPts val="0"/>
                        </a:spcAft>
                        <a:tabLst>
                          <a:tab pos="91440" algn="l"/>
                        </a:tabLst>
                      </a:pPr>
                      <a:r>
                        <a:rPr lang="en-US" sz="900">
                          <a:effectLst/>
                        </a:rPr>
                        <a:t>01/10/18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Christmas, New Year's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20</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dirty="0">
                          <a:effectLst/>
                        </a:rPr>
                        <a:t>4</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16.49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66</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857933317"/>
                  </a:ext>
                </a:extLst>
              </a:tr>
              <a:tr h="131054">
                <a:tc>
                  <a:txBody>
                    <a:bodyPr/>
                    <a:lstStyle/>
                    <a:p>
                      <a:pPr marL="0" marR="0">
                        <a:lnSpc>
                          <a:spcPts val="1300"/>
                        </a:lnSpc>
                        <a:spcBef>
                          <a:spcPts val="0"/>
                        </a:spcBef>
                        <a:spcAft>
                          <a:spcPts val="0"/>
                        </a:spcAft>
                        <a:tabLst>
                          <a:tab pos="91440" algn="l"/>
                        </a:tabLst>
                      </a:pPr>
                      <a:r>
                        <a:rPr lang="en-US" sz="900">
                          <a:effectLst/>
                        </a:rPr>
                        <a:t>12/26/17</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None</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0</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dirty="0">
                          <a:effectLst/>
                        </a:rPr>
                        <a:t>4</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16.49</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66</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645737316"/>
                  </a:ext>
                </a:extLst>
              </a:tr>
              <a:tr h="131054">
                <a:tc>
                  <a:txBody>
                    <a:bodyPr/>
                    <a:lstStyle/>
                    <a:p>
                      <a:pPr marL="0" marR="0">
                        <a:lnSpc>
                          <a:spcPts val="1300"/>
                        </a:lnSpc>
                        <a:spcBef>
                          <a:spcPts val="0"/>
                        </a:spcBef>
                        <a:spcAft>
                          <a:spcPts val="0"/>
                        </a:spcAft>
                        <a:tabLst>
                          <a:tab pos="91440" algn="l"/>
                        </a:tabLst>
                      </a:pPr>
                      <a:r>
                        <a:rPr lang="en-US" sz="900">
                          <a:effectLst/>
                        </a:rPr>
                        <a:t>10/18/17</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Columbus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0</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16.49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132</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98515302"/>
                  </a:ext>
                </a:extLst>
              </a:tr>
              <a:tr h="131054">
                <a:tc>
                  <a:txBody>
                    <a:bodyPr/>
                    <a:lstStyle/>
                    <a:p>
                      <a:pPr marL="0" marR="0">
                        <a:lnSpc>
                          <a:spcPts val="1300"/>
                        </a:lnSpc>
                        <a:spcBef>
                          <a:spcPts val="0"/>
                        </a:spcBef>
                        <a:spcAft>
                          <a:spcPts val="0"/>
                        </a:spcAft>
                        <a:tabLst>
                          <a:tab pos="91440" algn="l"/>
                        </a:tabLst>
                      </a:pPr>
                      <a:r>
                        <a:rPr lang="en-US" sz="900">
                          <a:effectLst/>
                        </a:rPr>
                        <a:t>09/20/17</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Labor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24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dirty="0">
                          <a:effectLst/>
                        </a:rPr>
                        <a:t>16</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15.49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248</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38528002"/>
                  </a:ext>
                </a:extLst>
              </a:tr>
              <a:tr h="131054">
                <a:tc>
                  <a:txBody>
                    <a:bodyPr/>
                    <a:lstStyle/>
                    <a:p>
                      <a:pPr marL="0" marR="0">
                        <a:lnSpc>
                          <a:spcPts val="1300"/>
                        </a:lnSpc>
                        <a:spcBef>
                          <a:spcPts val="0"/>
                        </a:spcBef>
                        <a:spcAft>
                          <a:spcPts val="0"/>
                        </a:spcAft>
                        <a:tabLst>
                          <a:tab pos="91440" algn="l"/>
                        </a:tabLst>
                      </a:pPr>
                      <a:r>
                        <a:rPr lang="en-US" sz="900">
                          <a:effectLst/>
                        </a:rPr>
                        <a:t>07/12/17</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Independence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dirty="0">
                          <a:effectLst/>
                        </a:rPr>
                        <a:t>8</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15.49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124</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93708374"/>
                  </a:ext>
                </a:extLst>
              </a:tr>
              <a:tr h="131054">
                <a:tc>
                  <a:txBody>
                    <a:bodyPr/>
                    <a:lstStyle/>
                    <a:p>
                      <a:pPr marL="0" marR="0">
                        <a:lnSpc>
                          <a:spcPts val="1300"/>
                        </a:lnSpc>
                        <a:spcBef>
                          <a:spcPts val="0"/>
                        </a:spcBef>
                        <a:spcAft>
                          <a:spcPts val="0"/>
                        </a:spcAft>
                        <a:tabLst>
                          <a:tab pos="91440" algn="l"/>
                        </a:tabLst>
                      </a:pPr>
                      <a:r>
                        <a:rPr lang="en-US" sz="900">
                          <a:effectLst/>
                        </a:rPr>
                        <a:t>01/23/17</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Martin Luther King, Jr.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dirty="0">
                          <a:effectLst/>
                        </a:rPr>
                        <a:t>8</a:t>
                      </a:r>
                      <a:endParaRPr lang="en-US" sz="9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a:effectLst/>
                        </a:rPr>
                        <a:t>15.49</a:t>
                      </a:r>
                      <a:endParaRPr lang="en-US" sz="9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124</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390322991"/>
                  </a:ext>
                </a:extLst>
              </a:tr>
              <a:tr h="131054">
                <a:tc>
                  <a:txBody>
                    <a:bodyPr/>
                    <a:lstStyle/>
                    <a:p>
                      <a:pPr marL="0" marR="0">
                        <a:lnSpc>
                          <a:spcPts val="1300"/>
                        </a:lnSpc>
                        <a:spcBef>
                          <a:spcPts val="0"/>
                        </a:spcBef>
                        <a:spcAft>
                          <a:spcPts val="0"/>
                        </a:spcAft>
                        <a:tabLst>
                          <a:tab pos="91440" algn="l"/>
                        </a:tabLst>
                      </a:pPr>
                      <a:r>
                        <a:rPr lang="en-US" sz="900">
                          <a:effectLst/>
                        </a:rPr>
                        <a:t>01/09/17</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Christmas Day, New Year's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24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15.49</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124</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345869346"/>
                  </a:ext>
                </a:extLst>
              </a:tr>
              <a:tr h="131054">
                <a:tc>
                  <a:txBody>
                    <a:bodyPr/>
                    <a:lstStyle/>
                    <a:p>
                      <a:pPr marL="0" marR="0">
                        <a:lnSpc>
                          <a:spcPts val="1300"/>
                        </a:lnSpc>
                        <a:spcBef>
                          <a:spcPts val="0"/>
                        </a:spcBef>
                        <a:spcAft>
                          <a:spcPts val="0"/>
                        </a:spcAft>
                        <a:tabLst>
                          <a:tab pos="91440" algn="l"/>
                        </a:tabLst>
                      </a:pPr>
                      <a:r>
                        <a:rPr lang="en-US" sz="900">
                          <a:effectLst/>
                        </a:rPr>
                        <a:t>12/27/16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None</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0</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15.49</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62</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528442837"/>
                  </a:ext>
                </a:extLst>
              </a:tr>
              <a:tr h="131054">
                <a:tc>
                  <a:txBody>
                    <a:bodyPr/>
                    <a:lstStyle/>
                    <a:p>
                      <a:pPr marL="0" marR="0">
                        <a:lnSpc>
                          <a:spcPts val="1300"/>
                        </a:lnSpc>
                        <a:spcBef>
                          <a:spcPts val="0"/>
                        </a:spcBef>
                        <a:spcAft>
                          <a:spcPts val="0"/>
                        </a:spcAft>
                        <a:tabLst>
                          <a:tab pos="91440" algn="l"/>
                        </a:tabLst>
                      </a:pPr>
                      <a:r>
                        <a:rPr lang="en-US" sz="900">
                          <a:effectLst/>
                        </a:rPr>
                        <a:t>10/17/16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Columbus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0</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15.49</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124</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29103343"/>
                  </a:ext>
                </a:extLst>
              </a:tr>
              <a:tr h="131054">
                <a:tc>
                  <a:txBody>
                    <a:bodyPr/>
                    <a:lstStyle/>
                    <a:p>
                      <a:pPr marL="0" marR="0">
                        <a:lnSpc>
                          <a:spcPts val="1300"/>
                        </a:lnSpc>
                        <a:spcBef>
                          <a:spcPts val="0"/>
                        </a:spcBef>
                        <a:spcAft>
                          <a:spcPts val="0"/>
                        </a:spcAft>
                        <a:tabLst>
                          <a:tab pos="91440" algn="l"/>
                        </a:tabLst>
                      </a:pPr>
                      <a:r>
                        <a:rPr lang="en-US" sz="900">
                          <a:effectLst/>
                        </a:rPr>
                        <a:t>09/20/16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Labor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14.75</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118</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961088501"/>
                  </a:ext>
                </a:extLst>
              </a:tr>
              <a:tr h="131054">
                <a:tc>
                  <a:txBody>
                    <a:bodyPr/>
                    <a:lstStyle/>
                    <a:p>
                      <a:pPr marL="0" marR="0">
                        <a:lnSpc>
                          <a:spcPts val="1300"/>
                        </a:lnSpc>
                        <a:spcBef>
                          <a:spcPts val="0"/>
                        </a:spcBef>
                        <a:spcAft>
                          <a:spcPts val="0"/>
                        </a:spcAft>
                        <a:tabLst>
                          <a:tab pos="91440" algn="l"/>
                        </a:tabLst>
                      </a:pPr>
                      <a:r>
                        <a:rPr lang="en-US" sz="900">
                          <a:effectLst/>
                        </a:rPr>
                        <a:t>01/12/16 (2)</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New Year's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12.25</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98</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813210846"/>
                  </a:ext>
                </a:extLst>
              </a:tr>
              <a:tr h="131054">
                <a:tc>
                  <a:txBody>
                    <a:bodyPr/>
                    <a:lstStyle/>
                    <a:p>
                      <a:pPr marL="0" marR="0">
                        <a:lnSpc>
                          <a:spcPts val="1300"/>
                        </a:lnSpc>
                        <a:spcBef>
                          <a:spcPts val="0"/>
                        </a:spcBef>
                        <a:spcAft>
                          <a:spcPts val="0"/>
                        </a:spcAft>
                        <a:tabLst>
                          <a:tab pos="91440" algn="l"/>
                        </a:tabLst>
                      </a:pPr>
                      <a:r>
                        <a:rPr lang="en-US" sz="900">
                          <a:effectLst/>
                        </a:rPr>
                        <a:t>09/23/15</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71500" algn="dec"/>
                        </a:tabLst>
                      </a:pPr>
                      <a:r>
                        <a:rPr lang="en-US" sz="900">
                          <a:effectLst/>
                        </a:rPr>
                        <a:t>Labor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12.25</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98</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716560537"/>
                  </a:ext>
                </a:extLst>
              </a:tr>
              <a:tr h="131054">
                <a:tc>
                  <a:txBody>
                    <a:bodyPr/>
                    <a:lstStyle/>
                    <a:p>
                      <a:pPr marL="0" marR="0">
                        <a:lnSpc>
                          <a:spcPts val="1300"/>
                        </a:lnSpc>
                        <a:spcBef>
                          <a:spcPts val="0"/>
                        </a:spcBef>
                        <a:spcAft>
                          <a:spcPts val="0"/>
                        </a:spcAft>
                        <a:tabLst>
                          <a:tab pos="91440" algn="l"/>
                        </a:tabLst>
                      </a:pPr>
                      <a:r>
                        <a:rPr lang="en-US" sz="900">
                          <a:effectLst/>
                        </a:rPr>
                        <a:t>01/14/15</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New Year's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12</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11.75</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47</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58740981"/>
                  </a:ext>
                </a:extLst>
              </a:tr>
              <a:tr h="131054">
                <a:tc>
                  <a:txBody>
                    <a:bodyPr/>
                    <a:lstStyle/>
                    <a:p>
                      <a:pPr marL="0" marR="0">
                        <a:lnSpc>
                          <a:spcPts val="1300"/>
                        </a:lnSpc>
                        <a:spcBef>
                          <a:spcPts val="0"/>
                        </a:spcBef>
                        <a:spcAft>
                          <a:spcPts val="0"/>
                        </a:spcAft>
                      </a:pPr>
                      <a:r>
                        <a:rPr lang="en-US" sz="900">
                          <a:effectLst/>
                        </a:rPr>
                        <a:t>01/02/15</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71500" algn="dec"/>
                        </a:tabLst>
                      </a:pPr>
                      <a:r>
                        <a:rPr lang="en-US" sz="900">
                          <a:effectLst/>
                        </a:rPr>
                        <a:t>Christmas</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24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11.75</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188</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155563978"/>
                  </a:ext>
                </a:extLst>
              </a:tr>
              <a:tr h="131054">
                <a:tc>
                  <a:txBody>
                    <a:bodyPr/>
                    <a:lstStyle/>
                    <a:p>
                      <a:pPr marL="0" marR="0">
                        <a:lnSpc>
                          <a:spcPts val="1300"/>
                        </a:lnSpc>
                        <a:spcBef>
                          <a:spcPts val="0"/>
                        </a:spcBef>
                        <a:spcAft>
                          <a:spcPts val="0"/>
                        </a:spcAft>
                      </a:pPr>
                      <a:r>
                        <a:rPr lang="en-US" sz="900">
                          <a:effectLst/>
                        </a:rPr>
                        <a:t>10/23/14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71500" algn="dec"/>
                        </a:tabLst>
                      </a:pPr>
                      <a:r>
                        <a:rPr lang="en-US" sz="900">
                          <a:effectLst/>
                        </a:rPr>
                        <a:t>Columbus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0</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11.25</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90</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54447818"/>
                  </a:ext>
                </a:extLst>
              </a:tr>
              <a:tr h="131054">
                <a:tc>
                  <a:txBody>
                    <a:bodyPr/>
                    <a:lstStyle/>
                    <a:p>
                      <a:pPr marL="0" marR="0">
                        <a:lnSpc>
                          <a:spcPts val="1300"/>
                        </a:lnSpc>
                        <a:spcBef>
                          <a:spcPts val="0"/>
                        </a:spcBef>
                        <a:spcAft>
                          <a:spcPts val="0"/>
                        </a:spcAft>
                      </a:pPr>
                      <a:r>
                        <a:rPr lang="en-US" sz="900">
                          <a:effectLst/>
                        </a:rPr>
                        <a:t>01/15/14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71500" algn="dec"/>
                        </a:tabLst>
                      </a:pPr>
                      <a:r>
                        <a:rPr lang="en-US" sz="900">
                          <a:effectLst/>
                        </a:rPr>
                        <a:t>New Year's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12</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10.75</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43</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956116273"/>
                  </a:ext>
                </a:extLst>
              </a:tr>
              <a:tr h="131054">
                <a:tc>
                  <a:txBody>
                    <a:bodyPr/>
                    <a:lstStyle/>
                    <a:p>
                      <a:pPr marL="0" marR="0">
                        <a:lnSpc>
                          <a:spcPts val="1300"/>
                        </a:lnSpc>
                        <a:spcBef>
                          <a:spcPts val="0"/>
                        </a:spcBef>
                        <a:spcAft>
                          <a:spcPts val="0"/>
                        </a:spcAft>
                      </a:pPr>
                      <a:r>
                        <a:rPr lang="en-US" sz="900">
                          <a:effectLst/>
                        </a:rPr>
                        <a:t>01/03/14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71500" algn="dec"/>
                        </a:tabLst>
                      </a:pPr>
                      <a:r>
                        <a:rPr lang="en-US" sz="900">
                          <a:effectLst/>
                        </a:rPr>
                        <a:t>Christmas Day</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16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8</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Lst>
                      </a:pPr>
                      <a:r>
                        <a:rPr lang="en-US" sz="900" dirty="0">
                          <a:effectLst/>
                        </a:rPr>
                        <a:t>10.75</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86</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490161919"/>
                  </a:ext>
                </a:extLst>
              </a:tr>
              <a:tr h="131054">
                <a:tc>
                  <a:txBody>
                    <a:bodyPr/>
                    <a:lstStyle/>
                    <a:p>
                      <a:pPr marL="0" marR="0">
                        <a:lnSpc>
                          <a:spcPts val="1300"/>
                        </a:lnSpc>
                        <a:spcBef>
                          <a:spcPts val="0"/>
                        </a:spcBef>
                        <a:spcAft>
                          <a:spcPts val="0"/>
                        </a:spcAft>
                        <a:tabLst>
                          <a:tab pos="128905" algn="l"/>
                        </a:tabLs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pPr>
                      <a:r>
                        <a:rPr lang="en-US" sz="900">
                          <a:effectLst/>
                        </a:rPr>
                        <a:t>Total</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57200" algn="dec"/>
                        </a:tabLst>
                      </a:pPr>
                      <a:r>
                        <a:rPr lang="en-US" sz="900">
                          <a:effectLst/>
                        </a:rPr>
                        <a:t>336</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501650" algn="dec"/>
                        </a:tabLst>
                      </a:pPr>
                      <a:r>
                        <a:rPr lang="en-US" sz="900">
                          <a:effectLst/>
                        </a:rPr>
                        <a:t>152</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488950" algn="dec"/>
                        </a:tabLst>
                      </a:pPr>
                      <a:r>
                        <a:rPr lang="en-US" sz="900">
                          <a:effectLst/>
                        </a:rPr>
                        <a:t>184</a:t>
                      </a:r>
                      <a:endParaRPr lang="en-US" sz="9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0" marR="0" algn="ctr">
                        <a:lnSpc>
                          <a:spcPts val="1300"/>
                        </a:lnSpc>
                        <a:spcBef>
                          <a:spcPts val="0"/>
                        </a:spcBef>
                        <a:spcAft>
                          <a:spcPts val="0"/>
                        </a:spcAft>
                        <a:tabLst>
                          <a:tab pos="368300" algn="dec"/>
                          <a:tab pos="542925" algn="dec"/>
                        </a:tabLs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0"/>
                        </a:spcBef>
                        <a:spcAft>
                          <a:spcPts val="0"/>
                        </a:spcAft>
                        <a:tabLst>
                          <a:tab pos="571500" algn="dec"/>
                        </a:tabLst>
                      </a:pPr>
                      <a:r>
                        <a:rPr lang="en-US" sz="900" dirty="0">
                          <a:effectLst/>
                        </a:rPr>
                        <a:t>$2,695</a:t>
                      </a:r>
                      <a:endParaRPr lang="en-US" sz="9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646652287"/>
                  </a:ext>
                </a:extLst>
              </a:tr>
            </a:tbl>
          </a:graphicData>
        </a:graphic>
      </p:graphicFrame>
    </p:spTree>
    <p:extLst>
      <p:ext uri="{BB962C8B-B14F-4D97-AF65-F5344CB8AC3E}">
        <p14:creationId xmlns:p14="http://schemas.microsoft.com/office/powerpoint/2010/main" val="2598182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67512"/>
          </a:xfrm>
        </p:spPr>
        <p:txBody>
          <a:bodyPr>
            <a:normAutofit/>
          </a:bodyPr>
          <a:lstStyle/>
          <a:p>
            <a:r>
              <a:rPr lang="en-US" dirty="0"/>
              <a:t>City of Dixon – Rate of Pay</a:t>
            </a:r>
          </a:p>
        </p:txBody>
      </p:sp>
      <p:sp>
        <p:nvSpPr>
          <p:cNvPr id="3" name="Content Placeholder 2"/>
          <p:cNvSpPr>
            <a:spLocks noGrp="1"/>
          </p:cNvSpPr>
          <p:nvPr>
            <p:ph idx="1"/>
          </p:nvPr>
        </p:nvSpPr>
        <p:spPr>
          <a:xfrm>
            <a:off x="457200" y="1447800"/>
            <a:ext cx="8229600" cy="4389120"/>
          </a:xfrm>
        </p:spPr>
        <p:txBody>
          <a:bodyPr>
            <a:normAutofit/>
          </a:bodyPr>
          <a:lstStyle/>
          <a:p>
            <a:r>
              <a:rPr lang="en-US" dirty="0"/>
              <a:t>The City Clerk inaccurately recorded his hourly rate in the payroll system, resulting in $1,205 in overpayments. </a:t>
            </a:r>
          </a:p>
          <a:p>
            <a:r>
              <a:rPr lang="en-US" dirty="0"/>
              <a:t>$14.25 instead of $12.25 from November 2015 to January 2016</a:t>
            </a:r>
          </a:p>
          <a:p>
            <a:r>
              <a:rPr lang="en-US" dirty="0"/>
              <a:t>$371.06 instead of $11.75 for a half hour in December 2014 ($180)</a:t>
            </a:r>
          </a:p>
        </p:txBody>
      </p:sp>
      <p:pic>
        <p:nvPicPr>
          <p:cNvPr id="5" name="Picture 4"/>
          <p:cNvPicPr/>
          <p:nvPr/>
        </p:nvPicPr>
        <p:blipFill>
          <a:blip r:embed="rId3"/>
          <a:stretch>
            <a:fillRect/>
          </a:stretch>
        </p:blipFill>
        <p:spPr>
          <a:xfrm>
            <a:off x="914400" y="3276600"/>
            <a:ext cx="6210300" cy="2898464"/>
          </a:xfrm>
          <a:prstGeom prst="rect">
            <a:avLst/>
          </a:prstGeom>
        </p:spPr>
      </p:pic>
    </p:spTree>
    <p:extLst>
      <p:ext uri="{BB962C8B-B14F-4D97-AF65-F5344CB8AC3E}">
        <p14:creationId xmlns:p14="http://schemas.microsoft.com/office/powerpoint/2010/main" val="1692663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did this happen?</a:t>
            </a:r>
          </a:p>
        </p:txBody>
      </p:sp>
      <p:sp>
        <p:nvSpPr>
          <p:cNvPr id="3" name="Content Placeholder 2"/>
          <p:cNvSpPr>
            <a:spLocks noGrp="1"/>
          </p:cNvSpPr>
          <p:nvPr>
            <p:ph idx="1"/>
          </p:nvPr>
        </p:nvSpPr>
        <p:spPr/>
        <p:txBody>
          <a:bodyPr>
            <a:normAutofit lnSpcReduction="10000"/>
          </a:bodyPr>
          <a:lstStyle/>
          <a:p>
            <a:r>
              <a:rPr lang="en-US" sz="3200" dirty="0"/>
              <a:t>Control Weaknesses:</a:t>
            </a:r>
          </a:p>
          <a:p>
            <a:pPr lvl="1"/>
            <a:r>
              <a:rPr lang="en-US" sz="2600" dirty="0"/>
              <a:t>Inadequate oversight</a:t>
            </a:r>
          </a:p>
          <a:p>
            <a:pPr lvl="1"/>
            <a:r>
              <a:rPr lang="en-US" sz="2600" dirty="0"/>
              <a:t>Inadequate time records and review</a:t>
            </a:r>
          </a:p>
          <a:p>
            <a:pPr lvl="1"/>
            <a:r>
              <a:rPr lang="en-US" sz="2600" dirty="0"/>
              <a:t>Inadequate oversight of the disbursement process</a:t>
            </a:r>
          </a:p>
          <a:p>
            <a:r>
              <a:rPr lang="en-US" sz="2800" dirty="0"/>
              <a:t>Prior Audits: 2015 Similar findings</a:t>
            </a:r>
          </a:p>
          <a:p>
            <a:r>
              <a:rPr lang="en-US" sz="2800" dirty="0"/>
              <a:t>SAO – Currently working on a </a:t>
            </a:r>
            <a:r>
              <a:rPr lang="en-US" sz="2800"/>
              <a:t>petition audit of the city</a:t>
            </a:r>
            <a:endParaRPr lang="en-US" sz="2800" dirty="0"/>
          </a:p>
          <a:p>
            <a:pPr lvl="1"/>
            <a:endParaRPr lang="en-US" sz="2600" dirty="0"/>
          </a:p>
          <a:p>
            <a:endParaRPr lang="en-US" sz="2800" dirty="0"/>
          </a:p>
          <a:p>
            <a:endParaRPr lang="en-US" dirty="0"/>
          </a:p>
        </p:txBody>
      </p:sp>
    </p:spTree>
    <p:extLst>
      <p:ext uri="{BB962C8B-B14F-4D97-AF65-F5344CB8AC3E}">
        <p14:creationId xmlns:p14="http://schemas.microsoft.com/office/powerpoint/2010/main" val="3649785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04800"/>
            <a:ext cx="8229600" cy="762000"/>
          </a:xfrm>
        </p:spPr>
        <p:txBody>
          <a:bodyPr>
            <a:normAutofit/>
          </a:bodyPr>
          <a:lstStyle/>
          <a:p>
            <a:pPr algn="ctr"/>
            <a:r>
              <a:rPr lang="en-US" dirty="0">
                <a:solidFill>
                  <a:schemeClr val="tx1"/>
                </a:solidFill>
              </a:rPr>
              <a:t>Contact Information</a:t>
            </a:r>
          </a:p>
        </p:txBody>
      </p:sp>
      <p:sp>
        <p:nvSpPr>
          <p:cNvPr id="5" name="Content Placeholder 2"/>
          <p:cNvSpPr>
            <a:spLocks noGrp="1"/>
          </p:cNvSpPr>
          <p:nvPr>
            <p:ph idx="1"/>
          </p:nvPr>
        </p:nvSpPr>
        <p:spPr>
          <a:xfrm>
            <a:off x="457200" y="1143000"/>
            <a:ext cx="8229600" cy="5181600"/>
          </a:xfrm>
        </p:spPr>
        <p:txBody>
          <a:bodyPr>
            <a:normAutofit fontScale="32500" lnSpcReduction="20000"/>
          </a:bodyPr>
          <a:lstStyle/>
          <a:p>
            <a:pPr>
              <a:buNone/>
            </a:pPr>
            <a:endParaRPr lang="en-US" dirty="0"/>
          </a:p>
          <a:p>
            <a:pPr algn="ctr">
              <a:buNone/>
            </a:pPr>
            <a:r>
              <a:rPr lang="en-US" sz="6500" b="1" dirty="0"/>
              <a:t>Hearing from you is important!</a:t>
            </a:r>
          </a:p>
          <a:p>
            <a:pPr algn="ctr">
              <a:buNone/>
            </a:pPr>
            <a:r>
              <a:rPr lang="en-US" sz="5500" b="1" dirty="0"/>
              <a:t>Please let us know your questions, comments, or suggestions.</a:t>
            </a:r>
          </a:p>
          <a:p>
            <a:pPr>
              <a:buNone/>
            </a:pPr>
            <a:endParaRPr lang="en-US" sz="5100" dirty="0"/>
          </a:p>
          <a:p>
            <a:pPr>
              <a:buNone/>
            </a:pPr>
            <a:r>
              <a:rPr lang="en-US" sz="5500" b="1" dirty="0"/>
              <a:t>Email:  moaudit@auditor.mo.gov</a:t>
            </a:r>
          </a:p>
          <a:p>
            <a:pPr>
              <a:buNone/>
            </a:pPr>
            <a:r>
              <a:rPr lang="en-US" sz="5500" b="1" dirty="0"/>
              <a:t>Website:  auditor.mo.gov</a:t>
            </a:r>
          </a:p>
          <a:p>
            <a:pPr>
              <a:buNone/>
            </a:pPr>
            <a:endParaRPr lang="en-US" sz="5500" b="1" dirty="0"/>
          </a:p>
          <a:p>
            <a:pPr>
              <a:buNone/>
            </a:pPr>
            <a:r>
              <a:rPr lang="en-US" sz="5500" b="1" dirty="0"/>
              <a:t>301 West High Street</a:t>
            </a:r>
          </a:p>
          <a:p>
            <a:pPr>
              <a:buNone/>
            </a:pPr>
            <a:r>
              <a:rPr lang="en-US" sz="5500" b="1" dirty="0"/>
              <a:t>Office 880</a:t>
            </a:r>
          </a:p>
          <a:p>
            <a:pPr>
              <a:buNone/>
            </a:pPr>
            <a:r>
              <a:rPr lang="en-US" sz="5500" b="1" dirty="0"/>
              <a:t>P.O. Box 869</a:t>
            </a:r>
          </a:p>
          <a:p>
            <a:pPr>
              <a:buNone/>
            </a:pPr>
            <a:r>
              <a:rPr lang="en-US" sz="5500" b="1" dirty="0"/>
              <a:t>Jefferson City, Missouri 65102</a:t>
            </a:r>
          </a:p>
          <a:p>
            <a:pPr>
              <a:buNone/>
            </a:pPr>
            <a:endParaRPr lang="en-US" sz="5500" b="1" dirty="0"/>
          </a:p>
          <a:p>
            <a:pPr>
              <a:buNone/>
            </a:pPr>
            <a:r>
              <a:rPr lang="en-US" sz="5500" b="1" dirty="0"/>
              <a:t>Phone:  573-751-4213</a:t>
            </a:r>
          </a:p>
          <a:p>
            <a:pPr>
              <a:buNone/>
            </a:pPr>
            <a:r>
              <a:rPr lang="en-US" sz="5500" b="1" dirty="0"/>
              <a:t>Fax:  573-751-7984</a:t>
            </a:r>
          </a:p>
          <a:p>
            <a:pPr>
              <a:buNone/>
            </a:pPr>
            <a:r>
              <a:rPr lang="en-US" sz="5500" b="1" dirty="0"/>
              <a:t>Taxpayer Hotline:  800-347-8597</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t>QUESTIONS</a:t>
            </a:r>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descr="C:\Users\rgordon\AppData\Local\Microsoft\Windows\Temporary Internet Files\Content.IE5\73XMHV27\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6059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6347714" cy="3880773"/>
          </a:xfrm>
        </p:spPr>
        <p:txBody>
          <a:bodyPr>
            <a:normAutofit lnSpcReduction="10000"/>
          </a:bodyPr>
          <a:lstStyle/>
          <a:p>
            <a:pPr algn="ctr"/>
            <a:endParaRPr lang="en-US" dirty="0"/>
          </a:p>
          <a:p>
            <a:pPr marL="0" indent="0" algn="ctr">
              <a:buNone/>
            </a:pPr>
            <a:r>
              <a:rPr lang="en-US" sz="4000" dirty="0"/>
              <a:t>Carroll County Ambulance District</a:t>
            </a:r>
          </a:p>
          <a:p>
            <a:pPr algn="ctr"/>
            <a:endParaRPr lang="en-US" sz="4000" dirty="0"/>
          </a:p>
          <a:p>
            <a:pPr marL="0" indent="0" algn="ctr">
              <a:buNone/>
            </a:pPr>
            <a:r>
              <a:rPr lang="en-US" sz="4000" dirty="0"/>
              <a:t>Report No. 2022-108</a:t>
            </a:r>
          </a:p>
          <a:p>
            <a:pPr marL="0" indent="0" algn="ctr">
              <a:buNone/>
            </a:pPr>
            <a:r>
              <a:rPr lang="en-US" sz="4000" dirty="0"/>
              <a:t>November 2022 </a:t>
            </a:r>
          </a:p>
        </p:txBody>
      </p:sp>
      <p:sp>
        <p:nvSpPr>
          <p:cNvPr id="4" name="AutoShape 2" descr="Audit of Carroll County Ambulance District uncovers possibly criminal  condu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048000" y="4800600"/>
            <a:ext cx="2952750" cy="1657350"/>
          </a:xfrm>
          <a:prstGeom prst="rect">
            <a:avLst/>
          </a:prstGeom>
        </p:spPr>
      </p:pic>
    </p:spTree>
    <p:extLst>
      <p:ext uri="{BB962C8B-B14F-4D97-AF65-F5344CB8AC3E}">
        <p14:creationId xmlns:p14="http://schemas.microsoft.com/office/powerpoint/2010/main" val="352332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Carroll County Ambulance District</a:t>
            </a:r>
          </a:p>
        </p:txBody>
      </p:sp>
      <p:sp>
        <p:nvSpPr>
          <p:cNvPr id="3" name="Content Placeholder 2"/>
          <p:cNvSpPr>
            <a:spLocks noGrp="1"/>
          </p:cNvSpPr>
          <p:nvPr>
            <p:ph idx="1"/>
          </p:nvPr>
        </p:nvSpPr>
        <p:spPr/>
        <p:txBody>
          <a:bodyPr>
            <a:normAutofit/>
          </a:bodyPr>
          <a:lstStyle/>
          <a:p>
            <a:r>
              <a:rPr lang="en-US" dirty="0"/>
              <a:t>Receipts for the year ended December 31, 2020, totaled approximately $1.3M</a:t>
            </a:r>
          </a:p>
          <a:p>
            <a:r>
              <a:rPr lang="en-US" dirty="0"/>
              <a:t>March 2021 – </a:t>
            </a:r>
            <a:r>
              <a:rPr lang="en-US" dirty="0" err="1"/>
              <a:t>CCAD</a:t>
            </a:r>
            <a:r>
              <a:rPr lang="en-US" dirty="0"/>
              <a:t> Board called the SAO Whistleblower hotline</a:t>
            </a:r>
          </a:p>
          <a:p>
            <a:r>
              <a:rPr lang="en-US" dirty="0"/>
              <a:t>April 2021 – Initial investigation determined further investigation was warranted</a:t>
            </a:r>
          </a:p>
          <a:p>
            <a:r>
              <a:rPr lang="en-US" dirty="0"/>
              <a:t>May 2021 – The Board requested an audit and the State Auditor accepted</a:t>
            </a:r>
          </a:p>
          <a:p>
            <a:r>
              <a:rPr lang="en-US" dirty="0"/>
              <a:t>Audit Period – June 1, 2020 – March 31, 2021 (Director hired June 16, 2020, and served to March 3, 2021)</a:t>
            </a:r>
          </a:p>
        </p:txBody>
      </p:sp>
    </p:spTree>
    <p:extLst>
      <p:ext uri="{BB962C8B-B14F-4D97-AF65-F5344CB8AC3E}">
        <p14:creationId xmlns:p14="http://schemas.microsoft.com/office/powerpoint/2010/main" val="276378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Carroll County Ambulance District</a:t>
            </a:r>
          </a:p>
        </p:txBody>
      </p:sp>
      <p:sp>
        <p:nvSpPr>
          <p:cNvPr id="3" name="Content Placeholder 2"/>
          <p:cNvSpPr>
            <a:spLocks noGrp="1"/>
          </p:cNvSpPr>
          <p:nvPr>
            <p:ph idx="1"/>
          </p:nvPr>
        </p:nvSpPr>
        <p:spPr/>
        <p:txBody>
          <a:bodyPr>
            <a:normAutofit/>
          </a:bodyPr>
          <a:lstStyle/>
          <a:p>
            <a:r>
              <a:rPr lang="en-US" dirty="0"/>
              <a:t>Money totaling at least $91,794 was misappropriated from the district between June 2020 and March 2021</a:t>
            </a:r>
          </a:p>
        </p:txBody>
      </p:sp>
      <p:graphicFrame>
        <p:nvGraphicFramePr>
          <p:cNvPr id="5" name="Table 4"/>
          <p:cNvGraphicFramePr>
            <a:graphicFrameLocks noGrp="1"/>
          </p:cNvGraphicFramePr>
          <p:nvPr>
            <p:extLst>
              <p:ext uri="{D42A27DB-BD31-4B8C-83A1-F6EECF244321}">
                <p14:modId xmlns:p14="http://schemas.microsoft.com/office/powerpoint/2010/main" val="1337901267"/>
              </p:ext>
            </p:extLst>
          </p:nvPr>
        </p:nvGraphicFramePr>
        <p:xfrm>
          <a:off x="-1295400" y="2995813"/>
          <a:ext cx="8102600" cy="3417179"/>
        </p:xfrm>
        <a:graphic>
          <a:graphicData uri="http://schemas.openxmlformats.org/drawingml/2006/table">
            <a:tbl>
              <a:tblPr firstRow="1" firstCol="1" lastRow="1" lastCol="1" bandRow="1" bandCol="1"/>
              <a:tblGrid>
                <a:gridCol w="3238508">
                  <a:extLst>
                    <a:ext uri="{9D8B030D-6E8A-4147-A177-3AD203B41FA5}">
                      <a16:colId xmlns:a16="http://schemas.microsoft.com/office/drawing/2014/main" val="1180545327"/>
                    </a:ext>
                  </a:extLst>
                </a:gridCol>
                <a:gridCol w="3238508">
                  <a:extLst>
                    <a:ext uri="{9D8B030D-6E8A-4147-A177-3AD203B41FA5}">
                      <a16:colId xmlns:a16="http://schemas.microsoft.com/office/drawing/2014/main" val="2426735758"/>
                    </a:ext>
                  </a:extLst>
                </a:gridCol>
                <a:gridCol w="812792">
                  <a:extLst>
                    <a:ext uri="{9D8B030D-6E8A-4147-A177-3AD203B41FA5}">
                      <a16:colId xmlns:a16="http://schemas.microsoft.com/office/drawing/2014/main" val="3949567384"/>
                    </a:ext>
                  </a:extLst>
                </a:gridCol>
                <a:gridCol w="812792">
                  <a:extLst>
                    <a:ext uri="{9D8B030D-6E8A-4147-A177-3AD203B41FA5}">
                      <a16:colId xmlns:a16="http://schemas.microsoft.com/office/drawing/2014/main" val="717453890"/>
                    </a:ext>
                  </a:extLst>
                </a:gridCol>
              </a:tblGrid>
              <a:tr h="268157">
                <a:tc rowSpan="9">
                  <a:txBody>
                    <a:bodyPr/>
                    <a:lstStyle/>
                    <a:p>
                      <a:pPr marL="0" marR="0">
                        <a:lnSpc>
                          <a:spcPts val="13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lnSpc>
                          <a:spcPts val="13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a:noFill/>
                    </a:lnB>
                  </a:tcPr>
                </a:tc>
                <a:tc>
                  <a:txBody>
                    <a:bodyPr/>
                    <a:lstStyle/>
                    <a:p>
                      <a:pPr marL="0" marR="0" algn="ctr">
                        <a:lnSpc>
                          <a:spcPts val="1300"/>
                        </a:lnSpc>
                        <a:spcBef>
                          <a:spcPts val="0"/>
                        </a:spcBef>
                        <a:spcAft>
                          <a:spcPts val="0"/>
                        </a:spcAft>
                      </a:pPr>
                      <a:r>
                        <a:rPr lang="en-US" sz="1100">
                          <a:effectLst/>
                          <a:latin typeface="Times New Roman" panose="02020603050405020304" pitchFamily="18" charset="0"/>
                          <a:ea typeface="Times New Roman" panose="02020603050405020304" pitchFamily="18" charset="0"/>
                        </a:rPr>
                        <a:t>Description</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Amount</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155857"/>
                  </a:ext>
                </a:extLst>
              </a:tr>
              <a:tr h="268157">
                <a:tc vMerge="1">
                  <a:txBody>
                    <a:bodyPr/>
                    <a:lstStyle/>
                    <a:p>
                      <a:endParaRPr lang="en-US"/>
                    </a:p>
                  </a:txBody>
                  <a:tcPr/>
                </a:tc>
                <a:tc>
                  <a:txBody>
                    <a:bodyPr/>
                    <a:lstStyle/>
                    <a:p>
                      <a:pPr marL="0" marR="0">
                        <a:lnSpc>
                          <a:spcPts val="1300"/>
                        </a:lnSpc>
                        <a:spcBef>
                          <a:spcPts val="0"/>
                        </a:spcBef>
                        <a:spcAft>
                          <a:spcPts val="0"/>
                        </a:spcAft>
                        <a:tabLst>
                          <a:tab pos="182880" algn="l"/>
                        </a:tabLst>
                      </a:pPr>
                      <a:r>
                        <a:rPr lang="en-US" sz="1100">
                          <a:effectLst/>
                          <a:latin typeface="Times New Roman" panose="02020603050405020304" pitchFamily="18" charset="0"/>
                          <a:ea typeface="Times New Roman" panose="02020603050405020304" pitchFamily="18" charset="0"/>
                        </a:rPr>
                        <a:t>	Overtime pay (Appendix A)</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00"/>
                        </a:lnSpc>
                        <a:spcBef>
                          <a:spcPts val="0"/>
                        </a:spcBef>
                        <a:spcAft>
                          <a:spcPts val="0"/>
                        </a:spcAft>
                        <a:tabLst>
                          <a:tab pos="182880" algn="dec"/>
                        </a:tabLst>
                      </a:pPr>
                      <a:r>
                        <a:rPr lang="en-US" sz="1100" dirty="0">
                          <a:effectLst/>
                          <a:latin typeface="Times New Roman" panose="02020603050405020304" pitchFamily="18" charset="0"/>
                          <a:ea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ts val="1300"/>
                        </a:lnSpc>
                        <a:spcBef>
                          <a:spcPts val="0"/>
                        </a:spcBef>
                        <a:spcAft>
                          <a:spcPts val="0"/>
                        </a:spcAft>
                        <a:tabLst>
                          <a:tab pos="641350" algn="dec"/>
                        </a:tabLst>
                      </a:pPr>
                      <a:r>
                        <a:rPr lang="en-US" sz="1100" dirty="0">
                          <a:effectLst/>
                          <a:latin typeface="Times New Roman" panose="02020603050405020304" pitchFamily="18" charset="0"/>
                          <a:ea typeface="Times New Roman" panose="02020603050405020304" pitchFamily="18" charset="0"/>
                        </a:rPr>
                        <a:t>35,150</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0920378"/>
                  </a:ext>
                </a:extLst>
              </a:tr>
              <a:tr h="268157">
                <a:tc vMerge="1">
                  <a:txBody>
                    <a:bodyPr/>
                    <a:lstStyle/>
                    <a:p>
                      <a:endParaRPr lang="en-US"/>
                    </a:p>
                  </a:txBody>
                  <a:tcPr/>
                </a:tc>
                <a:tc>
                  <a:txBody>
                    <a:bodyPr/>
                    <a:lstStyle/>
                    <a:p>
                      <a:pPr marL="0" marR="0">
                        <a:lnSpc>
                          <a:spcPts val="1300"/>
                        </a:lnSpc>
                        <a:spcBef>
                          <a:spcPts val="0"/>
                        </a:spcBef>
                        <a:spcAft>
                          <a:spcPts val="0"/>
                        </a:spcAft>
                        <a:tabLst>
                          <a:tab pos="182880" algn="l"/>
                        </a:tabLst>
                      </a:pPr>
                      <a:r>
                        <a:rPr lang="en-US" sz="1100">
                          <a:effectLst/>
                          <a:latin typeface="Times New Roman" panose="02020603050405020304" pitchFamily="18" charset="0"/>
                          <a:ea typeface="Times New Roman" panose="02020603050405020304" pitchFamily="18" charset="0"/>
                        </a:rPr>
                        <a:t>	Retention pay (Appendix A)</a:t>
                      </a:r>
                    </a:p>
                  </a:txBody>
                  <a:tcPr marL="0" marR="0" marT="0" marB="0">
                    <a:lnL>
                      <a:noFill/>
                    </a:lnL>
                    <a:lnR>
                      <a:noFill/>
                    </a:lnR>
                    <a:lnT>
                      <a:noFill/>
                    </a:lnT>
                    <a:lnB>
                      <a:noFill/>
                    </a:lnB>
                  </a:tcPr>
                </a:tc>
                <a:tc>
                  <a:txBody>
                    <a:bodyPr/>
                    <a:lstStyle/>
                    <a:p>
                      <a:pPr marL="0" marR="0">
                        <a:lnSpc>
                          <a:spcPts val="1300"/>
                        </a:lnSpc>
                        <a:spcBef>
                          <a:spcPts val="0"/>
                        </a:spcBef>
                        <a:spcAft>
                          <a:spcPts val="0"/>
                        </a:spcAft>
                        <a:tabLst>
                          <a:tab pos="866140" algn="dec"/>
                        </a:tabLst>
                      </a:pPr>
                      <a:r>
                        <a:rPr lang="en-US" sz="110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a:noFill/>
                    </a:lnB>
                  </a:tcPr>
                </a:tc>
                <a:tc>
                  <a:txBody>
                    <a:bodyPr/>
                    <a:lstStyle/>
                    <a:p>
                      <a:pPr marL="0" marR="0" algn="just">
                        <a:lnSpc>
                          <a:spcPts val="1300"/>
                        </a:lnSpc>
                        <a:spcBef>
                          <a:spcPts val="0"/>
                        </a:spcBef>
                        <a:spcAft>
                          <a:spcPts val="0"/>
                        </a:spcAft>
                        <a:tabLst>
                          <a:tab pos="641350" algn="dec"/>
                        </a:tabLst>
                      </a:pPr>
                      <a:r>
                        <a:rPr lang="en-US" sz="1100">
                          <a:effectLst/>
                          <a:latin typeface="Times New Roman" panose="02020603050405020304" pitchFamily="18" charset="0"/>
                          <a:ea typeface="Times New Roman" panose="02020603050405020304" pitchFamily="18" charset="0"/>
                        </a:rPr>
                        <a:t>15,000</a:t>
                      </a:r>
                    </a:p>
                  </a:txBody>
                  <a:tcPr marL="0" marR="0" marT="0" marB="0">
                    <a:lnL>
                      <a:noFill/>
                    </a:lnL>
                    <a:lnR>
                      <a:noFill/>
                    </a:lnR>
                    <a:lnT>
                      <a:noFill/>
                    </a:lnT>
                    <a:lnB>
                      <a:noFill/>
                    </a:lnB>
                  </a:tcPr>
                </a:tc>
                <a:extLst>
                  <a:ext uri="{0D108BD9-81ED-4DB2-BD59-A6C34878D82A}">
                    <a16:rowId xmlns:a16="http://schemas.microsoft.com/office/drawing/2014/main" val="2030160021"/>
                  </a:ext>
                </a:extLst>
              </a:tr>
              <a:tr h="268157">
                <a:tc vMerge="1">
                  <a:txBody>
                    <a:bodyPr/>
                    <a:lstStyle/>
                    <a:p>
                      <a:endParaRPr lang="en-US"/>
                    </a:p>
                  </a:txBody>
                  <a:tcPr/>
                </a:tc>
                <a:tc>
                  <a:txBody>
                    <a:bodyPr/>
                    <a:lstStyle/>
                    <a:p>
                      <a:pPr marL="0" marR="0">
                        <a:lnSpc>
                          <a:spcPts val="1300"/>
                        </a:lnSpc>
                        <a:spcBef>
                          <a:spcPts val="0"/>
                        </a:spcBef>
                        <a:spcAft>
                          <a:spcPts val="0"/>
                        </a:spcAft>
                        <a:tabLst>
                          <a:tab pos="182880" algn="l"/>
                        </a:tabLst>
                      </a:pPr>
                      <a:r>
                        <a:rPr lang="en-US" sz="1100">
                          <a:effectLst/>
                          <a:latin typeface="Times New Roman" panose="02020603050405020304" pitchFamily="18" charset="0"/>
                          <a:ea typeface="Times New Roman" panose="02020603050405020304" pitchFamily="18" charset="0"/>
                        </a:rPr>
                        <a:t>	Holiday pay (Appendix A)</a:t>
                      </a:r>
                    </a:p>
                  </a:txBody>
                  <a:tcPr marL="0" marR="0" marT="0" marB="0">
                    <a:lnL>
                      <a:noFill/>
                    </a:lnL>
                    <a:lnR>
                      <a:noFill/>
                    </a:lnR>
                    <a:lnT>
                      <a:noFill/>
                    </a:lnT>
                    <a:lnB>
                      <a:noFill/>
                    </a:lnB>
                  </a:tcPr>
                </a:tc>
                <a:tc>
                  <a:txBody>
                    <a:bodyPr/>
                    <a:lstStyle/>
                    <a:p>
                      <a:pPr marL="0" marR="0">
                        <a:lnSpc>
                          <a:spcPts val="1300"/>
                        </a:lnSpc>
                        <a:spcBef>
                          <a:spcPts val="0"/>
                        </a:spcBef>
                        <a:spcAft>
                          <a:spcPts val="0"/>
                        </a:spcAft>
                        <a:tabLst>
                          <a:tab pos="866140" algn="dec"/>
                        </a:tabLst>
                      </a:pPr>
                      <a:r>
                        <a:rPr lang="en-US" sz="110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a:noFill/>
                    </a:lnB>
                  </a:tcPr>
                </a:tc>
                <a:tc>
                  <a:txBody>
                    <a:bodyPr/>
                    <a:lstStyle/>
                    <a:p>
                      <a:pPr marL="0" marR="0" algn="just">
                        <a:lnSpc>
                          <a:spcPts val="1300"/>
                        </a:lnSpc>
                        <a:spcBef>
                          <a:spcPts val="0"/>
                        </a:spcBef>
                        <a:spcAft>
                          <a:spcPts val="0"/>
                        </a:spcAft>
                        <a:tabLst>
                          <a:tab pos="641350" algn="dec"/>
                        </a:tabLst>
                      </a:pPr>
                      <a:r>
                        <a:rPr lang="en-US" sz="1100">
                          <a:effectLst/>
                          <a:latin typeface="Times New Roman" panose="02020603050405020304" pitchFamily="18" charset="0"/>
                          <a:ea typeface="Times New Roman" panose="02020603050405020304" pitchFamily="18" charset="0"/>
                        </a:rPr>
                        <a:t>4,380</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263165"/>
                  </a:ext>
                </a:extLst>
              </a:tr>
              <a:tr h="513360">
                <a:tc vMerge="1">
                  <a:txBody>
                    <a:bodyPr/>
                    <a:lstStyle/>
                    <a:p>
                      <a:endParaRPr lang="en-US"/>
                    </a:p>
                  </a:txBody>
                  <a:tcPr/>
                </a:tc>
                <a:tc>
                  <a:txBody>
                    <a:bodyPr/>
                    <a:lstStyle/>
                    <a:p>
                      <a:pPr marL="0" marR="0" indent="350520">
                        <a:lnSpc>
                          <a:spcPts val="13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Payroll overpayments subtotal </a:t>
                      </a:r>
                    </a:p>
                  </a:txBody>
                  <a:tcPr marL="0" marR="0" marT="0" marB="0">
                    <a:lnL>
                      <a:noFill/>
                    </a:lnL>
                    <a:lnR>
                      <a:noFill/>
                    </a:lnR>
                    <a:lnT>
                      <a:noFill/>
                    </a:lnT>
                    <a:lnB>
                      <a:noFill/>
                    </a:lnB>
                  </a:tcPr>
                </a:tc>
                <a:tc>
                  <a:txBody>
                    <a:bodyPr/>
                    <a:lstStyle/>
                    <a:p>
                      <a:pPr marL="0" marR="0">
                        <a:lnSpc>
                          <a:spcPts val="1300"/>
                        </a:lnSpc>
                        <a:spcBef>
                          <a:spcPts val="0"/>
                        </a:spcBef>
                        <a:spcAft>
                          <a:spcPts val="0"/>
                        </a:spcAft>
                        <a:tabLst>
                          <a:tab pos="866140" algn="dec"/>
                        </a:tabLst>
                      </a:pPr>
                      <a:r>
                        <a:rPr lang="en-US" sz="1100" dirty="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a:noFill/>
                    </a:lnB>
                  </a:tcPr>
                </a:tc>
                <a:tc>
                  <a:txBody>
                    <a:bodyPr/>
                    <a:lstStyle/>
                    <a:p>
                      <a:pPr marL="0" marR="0" algn="just">
                        <a:lnSpc>
                          <a:spcPts val="1300"/>
                        </a:lnSpc>
                        <a:spcBef>
                          <a:spcPts val="0"/>
                        </a:spcBef>
                        <a:spcAft>
                          <a:spcPts val="0"/>
                        </a:spcAft>
                        <a:tabLst>
                          <a:tab pos="641350" algn="dec"/>
                        </a:tabLst>
                      </a:pPr>
                      <a:r>
                        <a:rPr lang="en-US" sz="1100">
                          <a:effectLst/>
                          <a:latin typeface="Times New Roman" panose="02020603050405020304" pitchFamily="18" charset="0"/>
                          <a:ea typeface="Times New Roman" panose="02020603050405020304" pitchFamily="18" charset="0"/>
                        </a:rPr>
                        <a:t>54,530</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034603"/>
                  </a:ext>
                </a:extLst>
              </a:tr>
              <a:tr h="513360">
                <a:tc vMerge="1">
                  <a:txBody>
                    <a:bodyPr/>
                    <a:lstStyle/>
                    <a:p>
                      <a:endParaRPr lang="en-US"/>
                    </a:p>
                  </a:txBody>
                  <a:tcPr/>
                </a:tc>
                <a:tc>
                  <a:txBody>
                    <a:bodyPr/>
                    <a:lstStyle/>
                    <a:p>
                      <a:pPr marL="0" marR="0">
                        <a:lnSpc>
                          <a:spcPts val="1300"/>
                        </a:lnSpc>
                        <a:spcBef>
                          <a:spcPts val="0"/>
                        </a:spcBef>
                        <a:spcAft>
                          <a:spcPts val="0"/>
                        </a:spcAft>
                        <a:tabLst>
                          <a:tab pos="182880" algn="l"/>
                        </a:tabLst>
                      </a:pPr>
                      <a:r>
                        <a:rPr lang="en-US" sz="1100" dirty="0">
                          <a:effectLst/>
                          <a:latin typeface="Times New Roman" panose="02020603050405020304" pitchFamily="18" charset="0"/>
                          <a:ea typeface="Times New Roman" panose="02020603050405020304" pitchFamily="18" charset="0"/>
                        </a:rPr>
                        <a:t>	Questionable mileage reimbursements (Appendix A)</a:t>
                      </a:r>
                    </a:p>
                  </a:txBody>
                  <a:tcPr marL="0" marR="0" marT="0" marB="0">
                    <a:lnL>
                      <a:noFill/>
                    </a:lnL>
                    <a:lnR>
                      <a:noFill/>
                    </a:lnR>
                    <a:lnT>
                      <a:noFill/>
                    </a:lnT>
                    <a:lnB>
                      <a:noFill/>
                    </a:lnB>
                  </a:tcPr>
                </a:tc>
                <a:tc>
                  <a:txBody>
                    <a:bodyPr/>
                    <a:lstStyle/>
                    <a:p>
                      <a:pPr marL="0" marR="0">
                        <a:lnSpc>
                          <a:spcPts val="1300"/>
                        </a:lnSpc>
                        <a:spcBef>
                          <a:spcPts val="0"/>
                        </a:spcBef>
                        <a:spcAft>
                          <a:spcPts val="0"/>
                        </a:spcAft>
                        <a:tabLst>
                          <a:tab pos="866140" algn="dec"/>
                        </a:tabLst>
                      </a:pPr>
                      <a:r>
                        <a:rPr lang="en-US" sz="110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a:noFill/>
                    </a:lnB>
                  </a:tcPr>
                </a:tc>
                <a:tc>
                  <a:txBody>
                    <a:bodyPr/>
                    <a:lstStyle/>
                    <a:p>
                      <a:pPr marL="0" marR="0" algn="just">
                        <a:lnSpc>
                          <a:spcPts val="1300"/>
                        </a:lnSpc>
                        <a:spcBef>
                          <a:spcPts val="0"/>
                        </a:spcBef>
                        <a:spcAft>
                          <a:spcPts val="0"/>
                        </a:spcAft>
                        <a:tabLst>
                          <a:tab pos="641350" algn="dec"/>
                        </a:tabLst>
                      </a:pPr>
                      <a:r>
                        <a:rPr lang="en-US" sz="1100">
                          <a:effectLst/>
                          <a:latin typeface="Times New Roman" panose="02020603050405020304" pitchFamily="18" charset="0"/>
                          <a:ea typeface="Times New Roman" panose="02020603050405020304" pitchFamily="18" charset="0"/>
                        </a:rPr>
                        <a:t>1,945</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096196"/>
                  </a:ext>
                </a:extLst>
              </a:tr>
              <a:tr h="268157">
                <a:tc vMerge="1">
                  <a:txBody>
                    <a:bodyPr/>
                    <a:lstStyle/>
                    <a:p>
                      <a:endParaRPr lang="en-US"/>
                    </a:p>
                  </a:txBody>
                  <a:tcPr/>
                </a:tc>
                <a:tc>
                  <a:txBody>
                    <a:bodyPr/>
                    <a:lstStyle/>
                    <a:p>
                      <a:pPr marL="0" marR="0" indent="350520">
                        <a:lnSpc>
                          <a:spcPts val="1300"/>
                        </a:lnSpc>
                        <a:spcBef>
                          <a:spcPts val="0"/>
                        </a:spcBef>
                        <a:spcAft>
                          <a:spcPts val="0"/>
                        </a:spcAft>
                        <a:tabLst>
                          <a:tab pos="182880" algn="l"/>
                        </a:tabLst>
                      </a:pPr>
                      <a:r>
                        <a:rPr lang="en-US" sz="1100">
                          <a:effectLst/>
                          <a:latin typeface="Times New Roman" panose="02020603050405020304" pitchFamily="18" charset="0"/>
                          <a:ea typeface="Times New Roman" panose="02020603050405020304" pitchFamily="18" charset="0"/>
                        </a:rPr>
                        <a:t>Subtotal (Appendix A)</a:t>
                      </a:r>
                    </a:p>
                  </a:txBody>
                  <a:tcPr marL="0" marR="0" marT="0" marB="0">
                    <a:lnL>
                      <a:noFill/>
                    </a:lnL>
                    <a:lnR>
                      <a:noFill/>
                    </a:lnR>
                    <a:lnT>
                      <a:noFill/>
                    </a:lnT>
                    <a:lnB>
                      <a:noFill/>
                    </a:lnB>
                  </a:tcPr>
                </a:tc>
                <a:tc>
                  <a:txBody>
                    <a:bodyPr/>
                    <a:lstStyle/>
                    <a:p>
                      <a:pPr marL="0" marR="0">
                        <a:lnSpc>
                          <a:spcPts val="1300"/>
                        </a:lnSpc>
                        <a:spcBef>
                          <a:spcPts val="0"/>
                        </a:spcBef>
                        <a:spcAft>
                          <a:spcPts val="0"/>
                        </a:spcAft>
                        <a:tabLst>
                          <a:tab pos="866140" algn="dec"/>
                        </a:tabLst>
                      </a:pPr>
                      <a:r>
                        <a:rPr lang="en-US" sz="110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a:noFill/>
                    </a:lnB>
                  </a:tcPr>
                </a:tc>
                <a:tc>
                  <a:txBody>
                    <a:bodyPr/>
                    <a:lstStyle/>
                    <a:p>
                      <a:pPr marL="0" marR="0" algn="just">
                        <a:lnSpc>
                          <a:spcPts val="1300"/>
                        </a:lnSpc>
                        <a:spcBef>
                          <a:spcPts val="0"/>
                        </a:spcBef>
                        <a:spcAft>
                          <a:spcPts val="0"/>
                        </a:spcAft>
                        <a:tabLst>
                          <a:tab pos="641350" algn="dec"/>
                        </a:tabLst>
                      </a:pPr>
                      <a:r>
                        <a:rPr lang="en-US" sz="1100">
                          <a:effectLst/>
                          <a:latin typeface="Times New Roman" panose="02020603050405020304" pitchFamily="18" charset="0"/>
                          <a:ea typeface="Times New Roman" panose="02020603050405020304" pitchFamily="18" charset="0"/>
                        </a:rPr>
                        <a:t>56,475</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077470"/>
                  </a:ext>
                </a:extLst>
              </a:tr>
              <a:tr h="513360">
                <a:tc vMerge="1">
                  <a:txBody>
                    <a:bodyPr/>
                    <a:lstStyle/>
                    <a:p>
                      <a:endParaRPr lang="en-US"/>
                    </a:p>
                  </a:txBody>
                  <a:tcPr/>
                </a:tc>
                <a:tc>
                  <a:txBody>
                    <a:bodyPr/>
                    <a:lstStyle/>
                    <a:p>
                      <a:pPr marL="0" marR="0">
                        <a:lnSpc>
                          <a:spcPts val="1300"/>
                        </a:lnSpc>
                        <a:spcBef>
                          <a:spcPts val="0"/>
                        </a:spcBef>
                        <a:spcAft>
                          <a:spcPts val="0"/>
                        </a:spcAft>
                        <a:tabLst>
                          <a:tab pos="182880" algn="l"/>
                        </a:tabLst>
                      </a:pPr>
                      <a:r>
                        <a:rPr lang="en-US" sz="1100">
                          <a:effectLst/>
                          <a:latin typeface="Times New Roman" panose="02020603050405020304" pitchFamily="18" charset="0"/>
                          <a:ea typeface="Times New Roman" panose="02020603050405020304" pitchFamily="18" charset="0"/>
                        </a:rPr>
                        <a:t>	Employee benefit reimbursement account</a:t>
                      </a:r>
                    </a:p>
                  </a:txBody>
                  <a:tcPr marL="0" marR="0" marT="0" marB="0">
                    <a:lnL>
                      <a:noFill/>
                    </a:lnL>
                    <a:lnR>
                      <a:noFill/>
                    </a:lnR>
                    <a:lnT>
                      <a:noFill/>
                    </a:lnT>
                    <a:lnB>
                      <a:noFill/>
                    </a:lnB>
                  </a:tcPr>
                </a:tc>
                <a:tc>
                  <a:txBody>
                    <a:bodyPr/>
                    <a:lstStyle/>
                    <a:p>
                      <a:pPr marL="0" marR="0">
                        <a:lnSpc>
                          <a:spcPts val="1300"/>
                        </a:lnSpc>
                        <a:spcBef>
                          <a:spcPts val="0"/>
                        </a:spcBef>
                        <a:spcAft>
                          <a:spcPts val="0"/>
                        </a:spcAft>
                        <a:tabLst>
                          <a:tab pos="866140" algn="dec"/>
                        </a:tabLst>
                      </a:pPr>
                      <a:r>
                        <a:rPr lang="en-US" sz="110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a:noFill/>
                    </a:lnB>
                  </a:tcPr>
                </a:tc>
                <a:tc>
                  <a:txBody>
                    <a:bodyPr/>
                    <a:lstStyle/>
                    <a:p>
                      <a:pPr marL="0" marR="0" algn="just">
                        <a:lnSpc>
                          <a:spcPts val="1300"/>
                        </a:lnSpc>
                        <a:spcBef>
                          <a:spcPts val="0"/>
                        </a:spcBef>
                        <a:spcAft>
                          <a:spcPts val="0"/>
                        </a:spcAft>
                        <a:tabLst>
                          <a:tab pos="641350" algn="dec"/>
                        </a:tabLst>
                      </a:pPr>
                      <a:r>
                        <a:rPr lang="en-US" sz="1100">
                          <a:effectLst/>
                          <a:latin typeface="Times New Roman" panose="02020603050405020304" pitchFamily="18" charset="0"/>
                          <a:ea typeface="Times New Roman" panose="02020603050405020304" pitchFamily="18" charset="0"/>
                        </a:rPr>
                        <a:t>4,021</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3601135"/>
                  </a:ext>
                </a:extLst>
              </a:tr>
              <a:tr h="268157">
                <a:tc vMerge="1">
                  <a:txBody>
                    <a:bodyPr/>
                    <a:lstStyle/>
                    <a:p>
                      <a:endParaRPr lang="en-US"/>
                    </a:p>
                  </a:txBody>
                  <a:tcPr/>
                </a:tc>
                <a:tc>
                  <a:txBody>
                    <a:bodyPr/>
                    <a:lstStyle/>
                    <a:p>
                      <a:pPr marL="0" marR="0">
                        <a:lnSpc>
                          <a:spcPts val="1300"/>
                        </a:lnSpc>
                        <a:spcBef>
                          <a:spcPts val="0"/>
                        </a:spcBef>
                        <a:spcAft>
                          <a:spcPts val="0"/>
                        </a:spcAft>
                        <a:tabLst>
                          <a:tab pos="182880" algn="l"/>
                        </a:tabLst>
                      </a:pPr>
                      <a:r>
                        <a:rPr lang="en-US" sz="1100">
                          <a:effectLst/>
                          <a:latin typeface="Times New Roman" panose="02020603050405020304" pitchFamily="18" charset="0"/>
                          <a:ea typeface="Times New Roman" panose="02020603050405020304" pitchFamily="18" charset="0"/>
                        </a:rPr>
                        <a:t>	Improper purchases</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0"/>
                        </a:spcBef>
                        <a:spcAft>
                          <a:spcPts val="0"/>
                        </a:spcAft>
                        <a:tabLst>
                          <a:tab pos="866140" algn="dec"/>
                        </a:tabLst>
                      </a:pPr>
                      <a:r>
                        <a:rPr lang="en-US" sz="110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ts val="1300"/>
                        </a:lnSpc>
                        <a:spcBef>
                          <a:spcPts val="0"/>
                        </a:spcBef>
                        <a:spcAft>
                          <a:spcPts val="0"/>
                        </a:spcAft>
                        <a:tabLst>
                          <a:tab pos="641350" algn="dec"/>
                        </a:tabLst>
                      </a:pPr>
                      <a:r>
                        <a:rPr lang="en-US" sz="1100">
                          <a:effectLst/>
                          <a:latin typeface="Times New Roman" panose="02020603050405020304" pitchFamily="18" charset="0"/>
                          <a:ea typeface="Times New Roman" panose="02020603050405020304" pitchFamily="18" charset="0"/>
                        </a:rPr>
                        <a:t>108</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841112"/>
                  </a:ext>
                </a:extLst>
              </a:tr>
              <a:tr h="268157">
                <a:tc>
                  <a:txBody>
                    <a:bodyPr/>
                    <a:lstStyle/>
                    <a:p>
                      <a:pPr marL="0" marR="0">
                        <a:lnSpc>
                          <a:spcPts val="1300"/>
                        </a:lnSpc>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0" marR="0" marT="0" marB="0">
                    <a:lnL>
                      <a:noFill/>
                    </a:lnL>
                    <a:lnR>
                      <a:noFill/>
                    </a:lnR>
                    <a:lnT>
                      <a:noFill/>
                    </a:lnT>
                    <a:lnB>
                      <a:noFill/>
                    </a:lnB>
                  </a:tcPr>
                </a:tc>
                <a:tc>
                  <a:txBody>
                    <a:bodyPr/>
                    <a:lstStyle/>
                    <a:p>
                      <a:pPr marL="0" marR="0" indent="-2278380" algn="ctr">
                        <a:lnSpc>
                          <a:spcPts val="1300"/>
                        </a:lnSpc>
                        <a:spcBef>
                          <a:spcPts val="0"/>
                        </a:spcBef>
                        <a:spcAft>
                          <a:spcPts val="0"/>
                        </a:spcAft>
                        <a:tabLst>
                          <a:tab pos="182880" algn="l"/>
                          <a:tab pos="1360805" algn="l"/>
                        </a:tabLst>
                      </a:pPr>
                      <a:r>
                        <a:rPr lang="en-US" sz="1100" dirty="0">
                          <a:effectLst/>
                          <a:latin typeface="Times New Roman" panose="02020603050405020304" pitchFamily="18" charset="0"/>
                          <a:ea typeface="Times New Roman" panose="02020603050405020304" pitchFamily="18" charset="0"/>
                        </a:rPr>
                        <a:t>Total</a:t>
                      </a:r>
                    </a:p>
                  </a:txBody>
                  <a:tcPr marL="0" marR="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182880" algn="dec"/>
                        </a:tabLst>
                      </a:pPr>
                      <a:r>
                        <a:rPr lang="en-US" sz="1100">
                          <a:effectLst/>
                          <a:latin typeface="Times New Roman" panose="02020603050405020304" pitchFamily="18" charset="0"/>
                          <a:ea typeface="Times New Roman" panose="02020603050405020304" pitchFamily="18" charset="0"/>
                        </a:rPr>
                        <a:t>$ </a:t>
                      </a:r>
                    </a:p>
                  </a:txBody>
                  <a:tcPr marL="0" marR="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ts val="1300"/>
                        </a:lnSpc>
                        <a:spcBef>
                          <a:spcPts val="0"/>
                        </a:spcBef>
                        <a:spcAft>
                          <a:spcPts val="0"/>
                        </a:spcAft>
                        <a:tabLst>
                          <a:tab pos="641350" algn="dec"/>
                        </a:tabLst>
                      </a:pPr>
                      <a:r>
                        <a:rPr lang="en-US" sz="1100" dirty="0">
                          <a:effectLst/>
                          <a:latin typeface="Times New Roman" panose="02020603050405020304" pitchFamily="18" charset="0"/>
                          <a:ea typeface="Times New Roman" panose="02020603050405020304" pitchFamily="18" charset="0"/>
                        </a:rPr>
                        <a:t>60,604</a:t>
                      </a:r>
                    </a:p>
                  </a:txBody>
                  <a:tcPr marL="0" marR="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3863"/>
                  </a:ext>
                </a:extLst>
              </a:tr>
            </a:tbl>
          </a:graphicData>
        </a:graphic>
      </p:graphicFrame>
    </p:spTree>
    <p:extLst>
      <p:ext uri="{BB962C8B-B14F-4D97-AF65-F5344CB8AC3E}">
        <p14:creationId xmlns:p14="http://schemas.microsoft.com/office/powerpoint/2010/main" val="416604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Carroll County Ambulance District</a:t>
            </a:r>
          </a:p>
        </p:txBody>
      </p:sp>
      <p:sp>
        <p:nvSpPr>
          <p:cNvPr id="3" name="Content Placeholder 2"/>
          <p:cNvSpPr>
            <a:spLocks noGrp="1"/>
          </p:cNvSpPr>
          <p:nvPr>
            <p:ph idx="1"/>
          </p:nvPr>
        </p:nvSpPr>
        <p:spPr/>
        <p:txBody>
          <a:bodyPr/>
          <a:lstStyle/>
          <a:p>
            <a:r>
              <a:rPr lang="en-US" dirty="0"/>
              <a:t>Director improperly added hours to other district employee time records that caused overpayments totaling $29,560 </a:t>
            </a:r>
          </a:p>
          <a:p>
            <a:endParaRPr lang="en-US" dirty="0"/>
          </a:p>
          <a:p>
            <a:r>
              <a:rPr lang="en-US" dirty="0"/>
              <a:t>Director improperly approved a final payment to a district employee for $1,630</a:t>
            </a:r>
          </a:p>
          <a:p>
            <a:endParaRPr lang="en-US" dirty="0"/>
          </a:p>
          <a:p>
            <a:r>
              <a:rPr lang="en-US" dirty="0"/>
              <a:t>Total of the above is $91,794</a:t>
            </a:r>
          </a:p>
        </p:txBody>
      </p:sp>
    </p:spTree>
    <p:extLst>
      <p:ext uri="{BB962C8B-B14F-4D97-AF65-F5344CB8AC3E}">
        <p14:creationId xmlns:p14="http://schemas.microsoft.com/office/powerpoint/2010/main" val="19993549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10206</TotalTime>
  <Words>3153</Words>
  <Application>Microsoft Office PowerPoint</Application>
  <PresentationFormat>On-screen Show (4:3)</PresentationFormat>
  <Paragraphs>610</Paragraphs>
  <Slides>54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Times New Roman</vt:lpstr>
      <vt:lpstr>Trebuchet MS</vt:lpstr>
      <vt:lpstr>Wingdings 3</vt:lpstr>
      <vt:lpstr>Facet</vt:lpstr>
      <vt:lpstr>  Missouri State Auditor’s Office</vt:lpstr>
      <vt:lpstr>Objectives</vt:lpstr>
      <vt:lpstr>Public Corruption and Fraud Division</vt:lpstr>
      <vt:lpstr>Recent Fraud Schemes</vt:lpstr>
      <vt:lpstr>Recent Audits Involving Fraud</vt:lpstr>
      <vt:lpstr>PowerPoint Presentation</vt:lpstr>
      <vt:lpstr>Carroll County Ambulance District</vt:lpstr>
      <vt:lpstr>Carroll County Ambulance District</vt:lpstr>
      <vt:lpstr>Carroll County Ambulance District</vt:lpstr>
      <vt:lpstr>Carroll County Ambulance District</vt:lpstr>
      <vt:lpstr>Carroll County Ambulance District</vt:lpstr>
      <vt:lpstr>Carroll County Ambulance Board</vt:lpstr>
      <vt:lpstr>Carroll County Ambulance District</vt:lpstr>
      <vt:lpstr>Carroll County Ambulance District</vt:lpstr>
      <vt:lpstr>Carroll County Ambulance District</vt:lpstr>
      <vt:lpstr>Carroll County Ambulance District</vt:lpstr>
      <vt:lpstr>How did this happen?</vt:lpstr>
      <vt:lpstr>PowerPoint Presentation</vt:lpstr>
      <vt:lpstr>City of Purcell</vt:lpstr>
      <vt:lpstr>City of Purcell - Mayor Pro-Tem</vt:lpstr>
      <vt:lpstr>City of Purcell</vt:lpstr>
      <vt:lpstr>City of Purcell</vt:lpstr>
      <vt:lpstr>PowerPoint Presentation</vt:lpstr>
      <vt:lpstr>PowerPoint Presentation</vt:lpstr>
      <vt:lpstr>SAO Response to Email</vt:lpstr>
      <vt:lpstr>City of Purcell  - Change in Administration</vt:lpstr>
      <vt:lpstr> City of Purcell -  Questioning and  Arrest</vt:lpstr>
      <vt:lpstr>City of Purcell - Audit</vt:lpstr>
      <vt:lpstr>City of Purcell – Improper Checks</vt:lpstr>
      <vt:lpstr>City of Purcell – Improper Checks</vt:lpstr>
      <vt:lpstr>City of Purcell – Cash Withdrawal</vt:lpstr>
      <vt:lpstr>City of Purcell – Vendor Payment</vt:lpstr>
      <vt:lpstr>PowerPoint Presentation</vt:lpstr>
      <vt:lpstr>City of Purcell</vt:lpstr>
      <vt:lpstr>City of Purcell – Utilities Not Paid</vt:lpstr>
      <vt:lpstr>City of Purcell – Missing Money</vt:lpstr>
      <vt:lpstr>PowerPoint Presentation</vt:lpstr>
      <vt:lpstr>City of Purcell</vt:lpstr>
      <vt:lpstr>How did this happen?</vt:lpstr>
      <vt:lpstr>PowerPoint Presentation</vt:lpstr>
      <vt:lpstr>City of Dixon</vt:lpstr>
      <vt:lpstr>City of Dixon</vt:lpstr>
      <vt:lpstr>City of Dixon</vt:lpstr>
      <vt:lpstr>City of Dixon – Vacation Pay</vt:lpstr>
      <vt:lpstr>PowerPoint Presentation</vt:lpstr>
      <vt:lpstr>City of Dixon – Vacation Pay</vt:lpstr>
      <vt:lpstr>City of Dixon – Sick Leave</vt:lpstr>
      <vt:lpstr>PowerPoint Presentation</vt:lpstr>
      <vt:lpstr>City of Dixon – Severance Payment</vt:lpstr>
      <vt:lpstr>City of Dixon – Holiday Pay</vt:lpstr>
      <vt:lpstr>City of Dixon – Rate of Pay</vt:lpstr>
      <vt:lpstr>How did this happen?</vt:lpstr>
      <vt:lpstr>Contact Information</vt:lpstr>
      <vt:lpstr>QUESTIONS</vt:lpstr>
    </vt:vector>
  </TitlesOfParts>
  <Company>SAO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 Cramer</dc:creator>
  <cp:lastModifiedBy>Candace Grossman</cp:lastModifiedBy>
  <cp:revision>779</cp:revision>
  <cp:lastPrinted>2023-04-19T18:59:45Z</cp:lastPrinted>
  <dcterms:created xsi:type="dcterms:W3CDTF">2011-04-13T15:49:48Z</dcterms:created>
  <dcterms:modified xsi:type="dcterms:W3CDTF">2024-01-08T22:42:56Z</dcterms:modified>
</cp:coreProperties>
</file>