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59" r:id="rId9"/>
    <p:sldId id="265" r:id="rId10"/>
    <p:sldId id="266" r:id="rId11"/>
    <p:sldId id="267" r:id="rId12"/>
    <p:sldId id="268" r:id="rId13"/>
    <p:sldId id="269" r:id="rId14"/>
    <p:sldId id="333" r:id="rId15"/>
    <p:sldId id="270" r:id="rId16"/>
    <p:sldId id="271" r:id="rId17"/>
    <p:sldId id="272" r:id="rId18"/>
    <p:sldId id="321" r:id="rId19"/>
    <p:sldId id="273" r:id="rId20"/>
    <p:sldId id="283" r:id="rId21"/>
    <p:sldId id="284" r:id="rId22"/>
    <p:sldId id="285" r:id="rId23"/>
    <p:sldId id="274" r:id="rId24"/>
    <p:sldId id="275" r:id="rId25"/>
    <p:sldId id="322" r:id="rId26"/>
    <p:sldId id="286" r:id="rId27"/>
    <p:sldId id="287" r:id="rId28"/>
    <p:sldId id="288" r:id="rId29"/>
    <p:sldId id="276" r:id="rId30"/>
    <p:sldId id="277" r:id="rId31"/>
    <p:sldId id="278" r:id="rId32"/>
    <p:sldId id="279" r:id="rId33"/>
    <p:sldId id="280" r:id="rId34"/>
    <p:sldId id="281" r:id="rId35"/>
    <p:sldId id="282" r:id="rId36"/>
    <p:sldId id="289" r:id="rId37"/>
    <p:sldId id="290" r:id="rId38"/>
    <p:sldId id="291" r:id="rId39"/>
    <p:sldId id="292" r:id="rId40"/>
    <p:sldId id="295" r:id="rId41"/>
    <p:sldId id="293" r:id="rId42"/>
    <p:sldId id="294" r:id="rId43"/>
    <p:sldId id="299" r:id="rId44"/>
    <p:sldId id="302" r:id="rId45"/>
    <p:sldId id="300" r:id="rId46"/>
    <p:sldId id="301" r:id="rId47"/>
    <p:sldId id="298" r:id="rId48"/>
    <p:sldId id="303" r:id="rId49"/>
    <p:sldId id="296" r:id="rId50"/>
    <p:sldId id="297" r:id="rId51"/>
    <p:sldId id="306" r:id="rId52"/>
    <p:sldId id="307" r:id="rId53"/>
    <p:sldId id="305" r:id="rId54"/>
    <p:sldId id="324" r:id="rId55"/>
    <p:sldId id="325" r:id="rId56"/>
    <p:sldId id="326" r:id="rId57"/>
    <p:sldId id="327" r:id="rId58"/>
    <p:sldId id="328" r:id="rId59"/>
    <p:sldId id="330" r:id="rId60"/>
    <p:sldId id="331" r:id="rId61"/>
    <p:sldId id="332" r:id="rId62"/>
    <p:sldId id="308" r:id="rId63"/>
    <p:sldId id="309"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napToObjects="1">
      <p:cViewPr varScale="1">
        <p:scale>
          <a:sx n="120" d="100"/>
          <a:sy n="120" d="100"/>
        </p:scale>
        <p:origin x="19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A90E91-0C1D-5042-8E7C-FC46F3D70DB7}" type="datetimeFigureOut">
              <a:rPr lang="en-US" smtClean="0"/>
              <a:t>3/28/25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192701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90E91-0C1D-5042-8E7C-FC46F3D70DB7}" type="datetimeFigureOut">
              <a:rPr lang="en-US" smtClean="0"/>
              <a:t>3/28/25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44339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90E91-0C1D-5042-8E7C-FC46F3D70DB7}" type="datetimeFigureOut">
              <a:rPr lang="en-US" smtClean="0"/>
              <a:t>3/28/25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229337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90E91-0C1D-5042-8E7C-FC46F3D70DB7}" type="datetimeFigureOut">
              <a:rPr lang="en-US" smtClean="0"/>
              <a:t>3/28/25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305029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90E91-0C1D-5042-8E7C-FC46F3D70DB7}" type="datetimeFigureOut">
              <a:rPr lang="en-US" smtClean="0"/>
              <a:t>3/28/25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348604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A90E91-0C1D-5042-8E7C-FC46F3D70DB7}" type="datetimeFigureOut">
              <a:rPr lang="en-US" smtClean="0"/>
              <a:t>3/28/25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273346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90E91-0C1D-5042-8E7C-FC46F3D70DB7}" type="datetimeFigureOut">
              <a:rPr lang="en-US" smtClean="0"/>
              <a:t>3/28/25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246255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A90E91-0C1D-5042-8E7C-FC46F3D70DB7}" type="datetimeFigureOut">
              <a:rPr lang="en-US" smtClean="0"/>
              <a:t>3/28/25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229177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90E91-0C1D-5042-8E7C-FC46F3D70DB7}" type="datetimeFigureOut">
              <a:rPr lang="en-US" smtClean="0"/>
              <a:t>3/28/25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55556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A90E91-0C1D-5042-8E7C-FC46F3D70DB7}" type="datetimeFigureOut">
              <a:rPr lang="en-US" smtClean="0"/>
              <a:t>3/28/25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84199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A90E91-0C1D-5042-8E7C-FC46F3D70DB7}" type="datetimeFigureOut">
              <a:rPr lang="en-US" smtClean="0"/>
              <a:t>3/28/25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DA320-1A20-C744-B760-19C6E7CBBD51}" type="slidenum">
              <a:rPr lang="en-US" smtClean="0"/>
              <a:t>‹#›</a:t>
            </a:fld>
            <a:endParaRPr lang="en-US"/>
          </a:p>
        </p:txBody>
      </p:sp>
    </p:spTree>
    <p:extLst>
      <p:ext uri="{BB962C8B-B14F-4D97-AF65-F5344CB8AC3E}">
        <p14:creationId xmlns:p14="http://schemas.microsoft.com/office/powerpoint/2010/main" val="2127102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90E91-0C1D-5042-8E7C-FC46F3D70DB7}" type="datetimeFigureOut">
              <a:rPr lang="en-US" smtClean="0"/>
              <a:t>3/28/25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DA320-1A20-C744-B760-19C6E7CBBD51}" type="slidenum">
              <a:rPr lang="en-US" smtClean="0"/>
              <a:t>‹#›</a:t>
            </a:fld>
            <a:endParaRPr lang="en-US"/>
          </a:p>
        </p:txBody>
      </p:sp>
    </p:spTree>
    <p:extLst>
      <p:ext uri="{BB962C8B-B14F-4D97-AF65-F5344CB8AC3E}">
        <p14:creationId xmlns:p14="http://schemas.microsoft.com/office/powerpoint/2010/main" val="862323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herlock_Holmes" TargetMode="External"/><Relationship Id="rId2" Type="http://schemas.openxmlformats.org/officeDocument/2006/relationships/hyperlink" Target="http://en.wikipedia.org/wiki/Sir_Arthur_Conan_Doy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ysanantonio.com/news/local_news/article/DiGiovanni-gets-admonishing-letter-Zachry-4197111.php" TargetMode="External"/><Relationship Id="rId2" Type="http://schemas.openxmlformats.org/officeDocument/2006/relationships/hyperlink" Target="http://www.expressnews.com/default/article/Zachry-also-didn-t-cite-potential-for-conflict-3937836.ph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A Tale of Two Cities</a:t>
            </a:r>
            <a:br>
              <a:rPr lang="en-US" sz="2800" dirty="0"/>
            </a:br>
            <a:r>
              <a:rPr lang="en-US" sz="2800" dirty="0"/>
              <a:t>A Social Mood Failure of Internal Control</a:t>
            </a:r>
          </a:p>
        </p:txBody>
      </p:sp>
      <p:sp>
        <p:nvSpPr>
          <p:cNvPr id="3" name="Subtitle 2"/>
          <p:cNvSpPr>
            <a:spLocks noGrp="1"/>
          </p:cNvSpPr>
          <p:nvPr>
            <p:ph type="subTitle" idx="1"/>
          </p:nvPr>
        </p:nvSpPr>
        <p:spPr/>
        <p:txBody>
          <a:bodyPr/>
          <a:lstStyle/>
          <a:p>
            <a:r>
              <a:rPr lang="en-US" dirty="0">
                <a:solidFill>
                  <a:srgbClr val="C00000"/>
                </a:solidFill>
              </a:rPr>
              <a:t>Professor Dennis Elam PhD CPA</a:t>
            </a:r>
          </a:p>
          <a:p>
            <a:r>
              <a:rPr lang="en-US" dirty="0">
                <a:solidFill>
                  <a:srgbClr val="C00000"/>
                </a:solidFill>
              </a:rPr>
              <a:t>Texas A &amp; M University San Antonio</a:t>
            </a:r>
          </a:p>
        </p:txBody>
      </p:sp>
    </p:spTree>
    <p:extLst>
      <p:ext uri="{BB962C8B-B14F-4D97-AF65-F5344CB8AC3E}">
        <p14:creationId xmlns:p14="http://schemas.microsoft.com/office/powerpoint/2010/main" val="185317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Scheme</a:t>
            </a:r>
          </a:p>
        </p:txBody>
      </p:sp>
      <p:sp>
        <p:nvSpPr>
          <p:cNvPr id="3" name="Content Placeholder 2"/>
          <p:cNvSpPr>
            <a:spLocks noGrp="1"/>
          </p:cNvSpPr>
          <p:nvPr>
            <p:ph idx="1"/>
          </p:nvPr>
        </p:nvSpPr>
        <p:spPr/>
        <p:txBody>
          <a:bodyPr>
            <a:normAutofit lnSpcReduction="10000"/>
          </a:bodyPr>
          <a:lstStyle/>
          <a:p>
            <a:r>
              <a:rPr lang="en-US" dirty="0"/>
              <a:t>12/8/90 creates bank account RCSDA</a:t>
            </a:r>
          </a:p>
          <a:p>
            <a:pPr lvl="1"/>
            <a:r>
              <a:rPr lang="en-US" dirty="0"/>
              <a:t>Reserve Sewer Capital Development Account </a:t>
            </a:r>
          </a:p>
          <a:p>
            <a:pPr lvl="1"/>
            <a:r>
              <a:rPr lang="en-US" dirty="0"/>
              <a:t>Note all three ladies used similar scheme</a:t>
            </a:r>
          </a:p>
          <a:p>
            <a:pPr lvl="1"/>
            <a:r>
              <a:rPr lang="en-US" dirty="0"/>
              <a:t>Looks Like City Account-only signatory</a:t>
            </a:r>
          </a:p>
          <a:p>
            <a:pPr lvl="1"/>
            <a:r>
              <a:rPr lang="en-US" dirty="0"/>
              <a:t>Money Deposited Capital </a:t>
            </a:r>
            <a:r>
              <a:rPr lang="en-US" dirty="0" err="1"/>
              <a:t>Dev</a:t>
            </a:r>
            <a:r>
              <a:rPr lang="en-US" dirty="0"/>
              <a:t> Fund</a:t>
            </a:r>
          </a:p>
          <a:p>
            <a:pPr lvl="1"/>
            <a:r>
              <a:rPr lang="en-US" dirty="0"/>
              <a:t>False Invoices to Treasurer and Money Transfer to RCSDA, and then to Rita</a:t>
            </a:r>
          </a:p>
          <a:p>
            <a:pPr lvl="1"/>
            <a:r>
              <a:rPr lang="en-US" dirty="0"/>
              <a:t>Uncomplicated Scheme 22 Years stealing $53.7M</a:t>
            </a:r>
          </a:p>
          <a:p>
            <a:pPr lvl="1"/>
            <a:r>
              <a:rPr lang="en-US" dirty="0"/>
              <a:t>RCSDA as same bank used by City of Dixon</a:t>
            </a:r>
          </a:p>
        </p:txBody>
      </p:sp>
    </p:spTree>
    <p:extLst>
      <p:ext uri="{BB962C8B-B14F-4D97-AF65-F5344CB8AC3E}">
        <p14:creationId xmlns:p14="http://schemas.microsoft.com/office/powerpoint/2010/main" val="132016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Scheme Grows</a:t>
            </a:r>
          </a:p>
        </p:txBody>
      </p:sp>
      <p:sp>
        <p:nvSpPr>
          <p:cNvPr id="3" name="Content Placeholder 2"/>
          <p:cNvSpPr>
            <a:spLocks noGrp="1"/>
          </p:cNvSpPr>
          <p:nvPr>
            <p:ph idx="1"/>
          </p:nvPr>
        </p:nvSpPr>
        <p:spPr/>
        <p:txBody>
          <a:bodyPr/>
          <a:lstStyle/>
          <a:p>
            <a:r>
              <a:rPr lang="en-US" dirty="0"/>
              <a:t>1991 </a:t>
            </a:r>
            <a:r>
              <a:rPr lang="mr-IN" dirty="0"/>
              <a:t>–</a:t>
            </a:r>
            <a:r>
              <a:rPr lang="en-US" dirty="0"/>
              <a:t> Stole $181,000</a:t>
            </a:r>
          </a:p>
          <a:p>
            <a:r>
              <a:rPr lang="en-US" dirty="0"/>
              <a:t>2008 stole $5.8 M  in a budget of $8-9 M</a:t>
            </a:r>
          </a:p>
          <a:p>
            <a:r>
              <a:rPr lang="en-US" dirty="0"/>
              <a:t>Shortfalls </a:t>
            </a:r>
            <a:r>
              <a:rPr lang="mr-IN" dirty="0"/>
              <a:t>–</a:t>
            </a:r>
            <a:r>
              <a:rPr lang="en-US" dirty="0"/>
              <a:t> IL was late with Tax Rev </a:t>
            </a:r>
            <a:r>
              <a:rPr lang="en-US" dirty="0" err="1"/>
              <a:t>Pmts</a:t>
            </a:r>
            <a:endParaRPr lang="en-US" dirty="0"/>
          </a:p>
          <a:p>
            <a:r>
              <a:rPr lang="en-US" dirty="0"/>
              <a:t>Horse Business very Successful</a:t>
            </a:r>
          </a:p>
          <a:p>
            <a:r>
              <a:rPr lang="en-US" dirty="0"/>
              <a:t>Horses eat money they don’t make money</a:t>
            </a:r>
          </a:p>
          <a:p>
            <a:r>
              <a:rPr lang="en-US" dirty="0"/>
              <a:t>IL not Kentucky or Texas where people know better</a:t>
            </a:r>
          </a:p>
        </p:txBody>
      </p:sp>
    </p:spTree>
    <p:extLst>
      <p:ext uri="{BB962C8B-B14F-4D97-AF65-F5344CB8AC3E}">
        <p14:creationId xmlns:p14="http://schemas.microsoft.com/office/powerpoint/2010/main" val="253842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Dixon Suffers</a:t>
            </a:r>
          </a:p>
        </p:txBody>
      </p:sp>
      <p:sp>
        <p:nvSpPr>
          <p:cNvPr id="3" name="Content Placeholder 2"/>
          <p:cNvSpPr>
            <a:spLocks noGrp="1"/>
          </p:cNvSpPr>
          <p:nvPr>
            <p:ph idx="1"/>
          </p:nvPr>
        </p:nvSpPr>
        <p:spPr/>
        <p:txBody>
          <a:bodyPr/>
          <a:lstStyle/>
          <a:p>
            <a:r>
              <a:rPr lang="en-US" dirty="0"/>
              <a:t>Two Years without raises</a:t>
            </a:r>
          </a:p>
          <a:p>
            <a:r>
              <a:rPr lang="en-US" dirty="0"/>
              <a:t>Police  - no radios</a:t>
            </a:r>
          </a:p>
          <a:p>
            <a:r>
              <a:rPr lang="en-US" dirty="0"/>
              <a:t>Laid off three street repair workers</a:t>
            </a:r>
          </a:p>
          <a:p>
            <a:r>
              <a:rPr lang="en-US" dirty="0"/>
              <a:t>Ten Years only 65 blocks of streets repaired</a:t>
            </a:r>
          </a:p>
          <a:p>
            <a:r>
              <a:rPr lang="en-US" dirty="0"/>
              <a:t>Heavily in debt to make ends meet</a:t>
            </a:r>
          </a:p>
          <a:p>
            <a:endParaRPr lang="en-US" dirty="0"/>
          </a:p>
        </p:txBody>
      </p:sp>
    </p:spTree>
    <p:extLst>
      <p:ext uri="{BB962C8B-B14F-4D97-AF65-F5344CB8AC3E}">
        <p14:creationId xmlns:p14="http://schemas.microsoft.com/office/powerpoint/2010/main" val="391865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a:t>
            </a:r>
            <a:r>
              <a:rPr lang="en-US" dirty="0" err="1"/>
              <a:t>Crundwell</a:t>
            </a:r>
            <a:r>
              <a:rPr lang="en-US" dirty="0"/>
              <a:t> Benefits</a:t>
            </a:r>
          </a:p>
        </p:txBody>
      </p:sp>
      <p:pic>
        <p:nvPicPr>
          <p:cNvPr id="7" name="Content Placeholder 6" descr="Screen Shot 2021-03-04 at 2.03.42 PM.png"/>
          <p:cNvPicPr>
            <a:picLocks noGrp="1" noChangeAspect="1"/>
          </p:cNvPicPr>
          <p:nvPr>
            <p:ph idx="1"/>
          </p:nvPr>
        </p:nvPicPr>
        <p:blipFill>
          <a:blip r:embed="rId2">
            <a:extLst>
              <a:ext uri="{28A0092B-C50C-407E-A947-70E740481C1C}">
                <a14:useLocalDpi xmlns:a14="http://schemas.microsoft.com/office/drawing/2010/main" val="0"/>
              </a:ext>
            </a:extLst>
          </a:blip>
          <a:srcRect l="-11926" r="-11926"/>
          <a:stretch>
            <a:fillRect/>
          </a:stretch>
        </p:blipFill>
        <p:spPr/>
      </p:pic>
    </p:spTree>
    <p:extLst>
      <p:ext uri="{BB962C8B-B14F-4D97-AF65-F5344CB8AC3E}">
        <p14:creationId xmlns:p14="http://schemas.microsoft.com/office/powerpoint/2010/main" val="137251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839B-F150-E987-077C-D5F8D6045EFD}"/>
              </a:ext>
            </a:extLst>
          </p:cNvPr>
          <p:cNvSpPr>
            <a:spLocks noGrp="1"/>
          </p:cNvSpPr>
          <p:nvPr>
            <p:ph type="title"/>
          </p:nvPr>
        </p:nvSpPr>
        <p:spPr/>
        <p:txBody>
          <a:bodyPr/>
          <a:lstStyle/>
          <a:p>
            <a:r>
              <a:rPr lang="en-US" dirty="0"/>
              <a:t>Professional Skepticism</a:t>
            </a:r>
          </a:p>
        </p:txBody>
      </p:sp>
      <p:sp>
        <p:nvSpPr>
          <p:cNvPr id="3" name="Content Placeholder 2">
            <a:extLst>
              <a:ext uri="{FF2B5EF4-FFF2-40B4-BE49-F238E27FC236}">
                <a16:creationId xmlns:a16="http://schemas.microsoft.com/office/drawing/2014/main" id="{092BF7DD-2B47-194B-5E8B-DFB11ADC51E1}"/>
              </a:ext>
            </a:extLst>
          </p:cNvPr>
          <p:cNvSpPr>
            <a:spLocks noGrp="1"/>
          </p:cNvSpPr>
          <p:nvPr>
            <p:ph idx="1"/>
          </p:nvPr>
        </p:nvSpPr>
        <p:spPr/>
        <p:txBody>
          <a:bodyPr>
            <a:normAutofit/>
          </a:bodyPr>
          <a:lstStyle/>
          <a:p>
            <a:r>
              <a:rPr lang="en-US" sz="2400" dirty="0"/>
              <a:t>If anyone should have known, it was the American Quarter Horse Association</a:t>
            </a:r>
          </a:p>
          <a:p>
            <a:r>
              <a:rPr lang="en-US" sz="2400" dirty="0"/>
              <a:t>No one makes money with horses, it requires an outside fortune, the Game of Kings!</a:t>
            </a:r>
          </a:p>
          <a:p>
            <a:r>
              <a:rPr lang="en-US" sz="2400" dirty="0"/>
              <a:t>I require my students to read original Sherlock Holmes stories, observation and deduction</a:t>
            </a:r>
          </a:p>
          <a:p>
            <a:r>
              <a:rPr lang="en-US" sz="2400" b="1" dirty="0"/>
              <a:t>When you have eliminated the impossible, whatever remains, however improbable, must be the truth. – </a:t>
            </a:r>
            <a:r>
              <a:rPr lang="en-US" sz="2400" b="1" dirty="0">
                <a:hlinkClick r:id="rId2" tooltip="Bio"/>
              </a:rPr>
              <a:t>Sir Arthur Conan Doyle</a:t>
            </a:r>
            <a:r>
              <a:rPr lang="en-US" sz="2400" b="1" dirty="0"/>
              <a:t>, stated by </a:t>
            </a:r>
            <a:r>
              <a:rPr lang="en-US" sz="2400" b="1" dirty="0">
                <a:hlinkClick r:id="rId3" tooltip="His most famous character"/>
              </a:rPr>
              <a:t>Sherlock Holmes</a:t>
            </a:r>
            <a:endParaRPr lang="en-US" sz="2400" b="1" dirty="0"/>
          </a:p>
          <a:p>
            <a:endParaRPr lang="en-US" sz="2400" dirty="0"/>
          </a:p>
        </p:txBody>
      </p:sp>
    </p:spTree>
    <p:extLst>
      <p:ext uri="{BB962C8B-B14F-4D97-AF65-F5344CB8AC3E}">
        <p14:creationId xmlns:p14="http://schemas.microsoft.com/office/powerpoint/2010/main" val="262192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Barn &amp; Tractor Trailer</a:t>
            </a:r>
          </a:p>
        </p:txBody>
      </p:sp>
      <p:pic>
        <p:nvPicPr>
          <p:cNvPr id="4" name="Content Placeholder 3" descr="Screen Shot 2021-03-04 at 2.06.34 PM.png"/>
          <p:cNvPicPr>
            <a:picLocks noGrp="1" noChangeAspect="1"/>
          </p:cNvPicPr>
          <p:nvPr>
            <p:ph idx="1"/>
          </p:nvPr>
        </p:nvPicPr>
        <p:blipFill>
          <a:blip r:embed="rId2">
            <a:extLst>
              <a:ext uri="{28A0092B-C50C-407E-A947-70E740481C1C}">
                <a14:useLocalDpi xmlns:a14="http://schemas.microsoft.com/office/drawing/2010/main" val="0"/>
              </a:ext>
            </a:extLst>
          </a:blip>
          <a:srcRect l="-10504" r="-10504"/>
          <a:stretch>
            <a:fillRect/>
          </a:stretch>
        </p:blipFill>
        <p:spPr/>
      </p:pic>
    </p:spTree>
    <p:extLst>
      <p:ext uri="{BB962C8B-B14F-4D97-AF65-F5344CB8AC3E}">
        <p14:creationId xmlns:p14="http://schemas.microsoft.com/office/powerpoint/2010/main" val="3860782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Home $800 K at Auction</a:t>
            </a:r>
          </a:p>
        </p:txBody>
      </p:sp>
      <p:pic>
        <p:nvPicPr>
          <p:cNvPr id="4" name="Content Placeholder 3" descr="Screen Shot 2021-03-04 at 2.09.05 PM.png"/>
          <p:cNvPicPr>
            <a:picLocks noGrp="1" noChangeAspect="1"/>
          </p:cNvPicPr>
          <p:nvPr>
            <p:ph idx="1"/>
          </p:nvPr>
        </p:nvPicPr>
        <p:blipFill>
          <a:blip r:embed="rId2">
            <a:extLst>
              <a:ext uri="{28A0092B-C50C-407E-A947-70E740481C1C}">
                <a14:useLocalDpi xmlns:a14="http://schemas.microsoft.com/office/drawing/2010/main" val="0"/>
              </a:ext>
            </a:extLst>
          </a:blip>
          <a:srcRect l="-7679" r="-7679"/>
          <a:stretch>
            <a:fillRect/>
          </a:stretch>
        </p:blipFill>
        <p:spPr/>
      </p:pic>
    </p:spTree>
    <p:extLst>
      <p:ext uri="{BB962C8B-B14F-4D97-AF65-F5344CB8AC3E}">
        <p14:creationId xmlns:p14="http://schemas.microsoft.com/office/powerpoint/2010/main" val="222122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Culture, TV Movies</a:t>
            </a:r>
          </a:p>
        </p:txBody>
      </p:sp>
      <p:pic>
        <p:nvPicPr>
          <p:cNvPr id="4" name="Content Placeholder 3" descr="Screen Shot 2021-03-04 at 2.09.59 PM.png"/>
          <p:cNvPicPr>
            <a:picLocks noGrp="1" noChangeAspect="1"/>
          </p:cNvPicPr>
          <p:nvPr>
            <p:ph idx="1"/>
          </p:nvPr>
        </p:nvPicPr>
        <p:blipFill>
          <a:blip r:embed="rId2">
            <a:extLst>
              <a:ext uri="{28A0092B-C50C-407E-A947-70E740481C1C}">
                <a14:useLocalDpi xmlns:a14="http://schemas.microsoft.com/office/drawing/2010/main" val="0"/>
              </a:ext>
            </a:extLst>
          </a:blip>
          <a:srcRect t="-1154" b="-1154"/>
          <a:stretch>
            <a:fillRect/>
          </a:stretch>
        </p:blipFill>
        <p:spPr/>
      </p:pic>
    </p:spTree>
    <p:extLst>
      <p:ext uri="{BB962C8B-B14F-4D97-AF65-F5344CB8AC3E}">
        <p14:creationId xmlns:p14="http://schemas.microsoft.com/office/powerpoint/2010/main" val="244864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0037-37F5-A288-D5AF-EA622D0A6867}"/>
              </a:ext>
            </a:extLst>
          </p:cNvPr>
          <p:cNvSpPr>
            <a:spLocks noGrp="1"/>
          </p:cNvSpPr>
          <p:nvPr>
            <p:ph type="title"/>
          </p:nvPr>
        </p:nvSpPr>
        <p:spPr/>
        <p:txBody>
          <a:bodyPr/>
          <a:lstStyle/>
          <a:p>
            <a:r>
              <a:rPr lang="en-US" dirty="0"/>
              <a:t>A Great Horse Breeder</a:t>
            </a:r>
          </a:p>
        </p:txBody>
      </p:sp>
      <p:sp>
        <p:nvSpPr>
          <p:cNvPr id="3" name="Content Placeholder 2">
            <a:extLst>
              <a:ext uri="{FF2B5EF4-FFF2-40B4-BE49-F238E27FC236}">
                <a16:creationId xmlns:a16="http://schemas.microsoft.com/office/drawing/2014/main" id="{073B8CA5-62EC-9698-40B8-7900D45D5931}"/>
              </a:ext>
            </a:extLst>
          </p:cNvPr>
          <p:cNvSpPr>
            <a:spLocks noGrp="1"/>
          </p:cNvSpPr>
          <p:nvPr>
            <p:ph idx="1"/>
          </p:nvPr>
        </p:nvSpPr>
        <p:spPr/>
        <p:txBody>
          <a:bodyPr/>
          <a:lstStyle/>
          <a:p>
            <a:r>
              <a:rPr lang="en-US" dirty="0"/>
              <a:t>RC Quarter Horses</a:t>
            </a:r>
          </a:p>
          <a:p>
            <a:r>
              <a:rPr lang="en-US" dirty="0"/>
              <a:t>52 World Championships</a:t>
            </a:r>
          </a:p>
          <a:p>
            <a:r>
              <a:rPr lang="en-US" dirty="0"/>
              <a:t>Named Leading Owner by American Quarter Horse Association 8 years in a row</a:t>
            </a:r>
          </a:p>
          <a:p>
            <a:r>
              <a:rPr lang="en-US" dirty="0"/>
              <a:t>300 Horses</a:t>
            </a:r>
          </a:p>
          <a:p>
            <a:r>
              <a:rPr lang="en-US" dirty="0"/>
              <a:t>Horse Farm</a:t>
            </a:r>
          </a:p>
          <a:p>
            <a:r>
              <a:rPr lang="en-US" dirty="0"/>
              <a:t>Three homes and Motorhome</a:t>
            </a:r>
          </a:p>
          <a:p>
            <a:endParaRPr lang="en-US" dirty="0"/>
          </a:p>
        </p:txBody>
      </p:sp>
    </p:spTree>
    <p:extLst>
      <p:ext uri="{BB962C8B-B14F-4D97-AF65-F5344CB8AC3E}">
        <p14:creationId xmlns:p14="http://schemas.microsoft.com/office/powerpoint/2010/main" val="282940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She Did It</a:t>
            </a:r>
          </a:p>
        </p:txBody>
      </p:sp>
      <p:sp>
        <p:nvSpPr>
          <p:cNvPr id="3" name="Content Placeholder 2"/>
          <p:cNvSpPr>
            <a:spLocks noGrp="1"/>
          </p:cNvSpPr>
          <p:nvPr>
            <p:ph idx="1"/>
          </p:nvPr>
        </p:nvSpPr>
        <p:spPr/>
        <p:txBody>
          <a:bodyPr>
            <a:normAutofit lnSpcReduction="10000"/>
          </a:bodyPr>
          <a:lstStyle/>
          <a:p>
            <a:r>
              <a:rPr lang="en-US" sz="2800" dirty="0"/>
              <a:t>Sole Signatory on all bank accounts</a:t>
            </a:r>
          </a:p>
          <a:p>
            <a:r>
              <a:rPr lang="en-US" sz="2800" dirty="0"/>
              <a:t>Both  Comptroller and Treasurer, no separation duty</a:t>
            </a:r>
          </a:p>
          <a:p>
            <a:r>
              <a:rPr lang="en-US" sz="2800" dirty="0"/>
              <a:t>12/8/90 Created Reserve Sewer Capital Development Acct RSCDA </a:t>
            </a:r>
            <a:r>
              <a:rPr lang="mr-IN" sz="2800" dirty="0"/>
              <a:t>–</a:t>
            </a:r>
            <a:r>
              <a:rPr lang="en-US" sz="2800" dirty="0"/>
              <a:t> Fake Acct</a:t>
            </a:r>
          </a:p>
          <a:p>
            <a:r>
              <a:rPr lang="en-US" sz="2800" dirty="0"/>
              <a:t>Cash came to Capital Development Fund CDF</a:t>
            </a:r>
          </a:p>
          <a:p>
            <a:r>
              <a:rPr lang="en-US" sz="2800" dirty="0"/>
              <a:t>177 False State Invoices, to CDF  </a:t>
            </a:r>
          </a:p>
          <a:p>
            <a:r>
              <a:rPr lang="en-US" sz="2800" dirty="0"/>
              <a:t>Cash transfer to RSCDA, check to Treasurer</a:t>
            </a:r>
          </a:p>
          <a:p>
            <a:r>
              <a:rPr lang="en-US" sz="2800" dirty="0"/>
              <a:t>She simply cashed the Treasurer check </a:t>
            </a:r>
          </a:p>
          <a:p>
            <a:r>
              <a:rPr lang="en-US" sz="2800" dirty="0"/>
              <a:t>No contact information on Fake Invoice</a:t>
            </a:r>
          </a:p>
        </p:txBody>
      </p:sp>
    </p:spTree>
    <p:extLst>
      <p:ext uri="{BB962C8B-B14F-4D97-AF65-F5344CB8AC3E}">
        <p14:creationId xmlns:p14="http://schemas.microsoft.com/office/powerpoint/2010/main" val="418538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Presenter	</a:t>
            </a:r>
          </a:p>
        </p:txBody>
      </p:sp>
      <p:sp>
        <p:nvSpPr>
          <p:cNvPr id="3" name="Content Placeholder 2"/>
          <p:cNvSpPr>
            <a:spLocks noGrp="1"/>
          </p:cNvSpPr>
          <p:nvPr>
            <p:ph idx="1"/>
          </p:nvPr>
        </p:nvSpPr>
        <p:spPr/>
        <p:txBody>
          <a:bodyPr>
            <a:normAutofit/>
          </a:bodyPr>
          <a:lstStyle/>
          <a:p>
            <a:r>
              <a:rPr lang="en-US" sz="2800" dirty="0"/>
              <a:t>Dennis Elam </a:t>
            </a:r>
            <a:r>
              <a:rPr lang="en-US" sz="2800" dirty="0" err="1"/>
              <a:t>Phd</a:t>
            </a:r>
            <a:r>
              <a:rPr lang="en-US" sz="2800" dirty="0"/>
              <a:t> CPA</a:t>
            </a:r>
          </a:p>
          <a:p>
            <a:pPr marL="457200" lvl="1" indent="0">
              <a:buNone/>
            </a:pPr>
            <a:r>
              <a:rPr lang="en-US" dirty="0"/>
              <a:t>Texas A &amp; M University San Antonio</a:t>
            </a:r>
          </a:p>
          <a:p>
            <a:pPr marL="457200" lvl="1" indent="0">
              <a:buNone/>
            </a:pPr>
            <a:r>
              <a:rPr lang="en-US" dirty="0"/>
              <a:t>Teaches Ethics &amp; Audit</a:t>
            </a:r>
          </a:p>
          <a:p>
            <a:pPr marL="457200" lvl="1" indent="0">
              <a:buNone/>
            </a:pPr>
            <a:r>
              <a:rPr lang="en-US" dirty="0"/>
              <a:t>Three Degrees UT Austin</a:t>
            </a:r>
          </a:p>
          <a:p>
            <a:pPr marL="0" indent="0">
              <a:buNone/>
            </a:pPr>
            <a:r>
              <a:rPr lang="en-US" sz="2800" dirty="0"/>
              <a:t>	Texas CPA # 15,532</a:t>
            </a:r>
          </a:p>
          <a:p>
            <a:pPr marL="0" indent="0">
              <a:buNone/>
            </a:pPr>
            <a:r>
              <a:rPr lang="en-US" sz="2800" dirty="0"/>
              <a:t>	  Numerous CE presentations</a:t>
            </a:r>
          </a:p>
          <a:p>
            <a:pPr marL="0" indent="0">
              <a:buNone/>
            </a:pPr>
            <a:r>
              <a:rPr lang="en-US" sz="2800" dirty="0"/>
              <a:t>	Multiple Teaching Awards</a:t>
            </a:r>
          </a:p>
        </p:txBody>
      </p:sp>
    </p:spTree>
    <p:extLst>
      <p:ext uri="{BB962C8B-B14F-4D97-AF65-F5344CB8AC3E}">
        <p14:creationId xmlns:p14="http://schemas.microsoft.com/office/powerpoint/2010/main" val="3017530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Clifton Larson Allen CLA CPAs violates I/C</a:t>
            </a:r>
          </a:p>
        </p:txBody>
      </p:sp>
      <p:sp>
        <p:nvSpPr>
          <p:cNvPr id="3" name="Content Placeholder 2"/>
          <p:cNvSpPr>
            <a:spLocks noGrp="1"/>
          </p:cNvSpPr>
          <p:nvPr>
            <p:ph idx="1"/>
          </p:nvPr>
        </p:nvSpPr>
        <p:spPr/>
        <p:txBody>
          <a:bodyPr/>
          <a:lstStyle/>
          <a:p>
            <a:r>
              <a:rPr lang="en-US" dirty="0"/>
              <a:t>CLA performs accounting work, payroll</a:t>
            </a:r>
          </a:p>
          <a:p>
            <a:r>
              <a:rPr lang="en-US" dirty="0"/>
              <a:t>CLA performs External Audit for Dixon</a:t>
            </a:r>
          </a:p>
          <a:p>
            <a:r>
              <a:rPr lang="en-US" dirty="0"/>
              <a:t>CLA prepares RC’s tax returns</a:t>
            </a:r>
          </a:p>
          <a:p>
            <a:r>
              <a:rPr lang="en-US" dirty="0"/>
              <a:t>2005 RC reports $304,000 to CLA, no 1099</a:t>
            </a:r>
          </a:p>
          <a:p>
            <a:r>
              <a:rPr lang="en-US" dirty="0"/>
              <a:t>2006 $461,000, no 1099</a:t>
            </a:r>
          </a:p>
          <a:p>
            <a:r>
              <a:rPr lang="en-US" dirty="0"/>
              <a:t>Audit Team Never Investigates Construction Expenditures at Dixon</a:t>
            </a:r>
          </a:p>
        </p:txBody>
      </p:sp>
    </p:spTree>
    <p:extLst>
      <p:ext uri="{BB962C8B-B14F-4D97-AF65-F5344CB8AC3E}">
        <p14:creationId xmlns:p14="http://schemas.microsoft.com/office/powerpoint/2010/main" val="351536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 Lack Oversight</a:t>
            </a:r>
          </a:p>
        </p:txBody>
      </p:sp>
      <p:sp>
        <p:nvSpPr>
          <p:cNvPr id="3" name="Content Placeholder 2"/>
          <p:cNvSpPr>
            <a:spLocks noGrp="1"/>
          </p:cNvSpPr>
          <p:nvPr>
            <p:ph idx="1"/>
          </p:nvPr>
        </p:nvSpPr>
        <p:spPr/>
        <p:txBody>
          <a:bodyPr/>
          <a:lstStyle/>
          <a:p>
            <a:r>
              <a:rPr lang="en-US" dirty="0"/>
              <a:t>County Engineer Office down the hall </a:t>
            </a:r>
          </a:p>
          <a:p>
            <a:r>
              <a:rPr lang="en-US" dirty="0"/>
              <a:t>Never asked for other invoices supporting construction</a:t>
            </a:r>
          </a:p>
          <a:p>
            <a:r>
              <a:rPr lang="en-US" dirty="0"/>
              <a:t>Never examined existence of 177 projects</a:t>
            </a:r>
          </a:p>
          <a:p>
            <a:r>
              <a:rPr lang="en-US" dirty="0"/>
              <a:t>Never asked for RC’s supporting documents</a:t>
            </a:r>
          </a:p>
          <a:p>
            <a:r>
              <a:rPr lang="en-US" dirty="0"/>
              <a:t>2005 Got Mom and Pop Dixon CPA firm to sign audit which local firm did not prepare</a:t>
            </a:r>
          </a:p>
        </p:txBody>
      </p:sp>
    </p:spTree>
    <p:extLst>
      <p:ext uri="{BB962C8B-B14F-4D97-AF65-F5344CB8AC3E}">
        <p14:creationId xmlns:p14="http://schemas.microsoft.com/office/powerpoint/2010/main" val="322045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Fifth Third Bank </a:t>
            </a:r>
            <a:br>
              <a:rPr lang="en-US" dirty="0"/>
            </a:br>
            <a:r>
              <a:rPr lang="en-US" dirty="0"/>
              <a:t>No Oversight</a:t>
            </a:r>
          </a:p>
        </p:txBody>
      </p:sp>
      <p:sp>
        <p:nvSpPr>
          <p:cNvPr id="3" name="Content Placeholder 2"/>
          <p:cNvSpPr>
            <a:spLocks noGrp="1"/>
          </p:cNvSpPr>
          <p:nvPr>
            <p:ph idx="1"/>
          </p:nvPr>
        </p:nvSpPr>
        <p:spPr/>
        <p:txBody>
          <a:bodyPr/>
          <a:lstStyle/>
          <a:p>
            <a:r>
              <a:rPr lang="en-US" dirty="0"/>
              <a:t>Allowed RC to open accounts with no third party permission, City Commission</a:t>
            </a:r>
          </a:p>
          <a:p>
            <a:r>
              <a:rPr lang="en-US" dirty="0"/>
              <a:t>Had RSCDA, City Accounts and incredibly, RC’s bank accounts</a:t>
            </a:r>
          </a:p>
          <a:p>
            <a:r>
              <a:rPr lang="en-US" dirty="0"/>
              <a:t>Yet never asked where the money came from in her accounts</a:t>
            </a:r>
          </a:p>
          <a:p>
            <a:r>
              <a:rPr lang="en-US" dirty="0"/>
              <a:t>Cash W/Ds tens of thousands of dollars by RC</a:t>
            </a:r>
          </a:p>
          <a:p>
            <a:r>
              <a:rPr lang="en-US" dirty="0"/>
              <a:t>No questions asked</a:t>
            </a:r>
          </a:p>
        </p:txBody>
      </p:sp>
    </p:spTree>
    <p:extLst>
      <p:ext uri="{BB962C8B-B14F-4D97-AF65-F5344CB8AC3E}">
        <p14:creationId xmlns:p14="http://schemas.microsoft.com/office/powerpoint/2010/main" val="408032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 Ends Badly</a:t>
            </a:r>
          </a:p>
        </p:txBody>
      </p:sp>
      <p:sp>
        <p:nvSpPr>
          <p:cNvPr id="3" name="Content Placeholder 2"/>
          <p:cNvSpPr>
            <a:spLocks noGrp="1"/>
          </p:cNvSpPr>
          <p:nvPr>
            <p:ph idx="1"/>
          </p:nvPr>
        </p:nvSpPr>
        <p:spPr/>
        <p:txBody>
          <a:bodyPr/>
          <a:lstStyle/>
          <a:p>
            <a:r>
              <a:rPr lang="en-US" dirty="0"/>
              <a:t>Fall 2011 (recall like it was her own money) Rita oddly takes an extended vacation</a:t>
            </a:r>
          </a:p>
          <a:p>
            <a:r>
              <a:rPr lang="en-US" dirty="0"/>
              <a:t>City Clerk Kathey Swanson discovers RSCDA with  177 deposits</a:t>
            </a:r>
          </a:p>
          <a:p>
            <a:r>
              <a:rPr lang="en-US" dirty="0"/>
              <a:t>She contacts Mayor James Burke </a:t>
            </a:r>
            <a:r>
              <a:rPr lang="mr-IN" dirty="0"/>
              <a:t>–</a:t>
            </a:r>
            <a:r>
              <a:rPr lang="en-US" dirty="0"/>
              <a:t> FBI</a:t>
            </a:r>
          </a:p>
          <a:p>
            <a:r>
              <a:rPr lang="en-US" dirty="0"/>
              <a:t>Six-month FBI investigation</a:t>
            </a:r>
          </a:p>
          <a:p>
            <a:r>
              <a:rPr lang="en-US" dirty="0"/>
              <a:t>April 17, 2012 Arrest</a:t>
            </a:r>
          </a:p>
          <a:p>
            <a:r>
              <a:rPr lang="en-US" dirty="0"/>
              <a:t>May 2 2012 Indicted for $53 M</a:t>
            </a:r>
          </a:p>
        </p:txBody>
      </p:sp>
    </p:spTree>
    <p:extLst>
      <p:ext uri="{BB962C8B-B14F-4D97-AF65-F5344CB8AC3E}">
        <p14:creationId xmlns:p14="http://schemas.microsoft.com/office/powerpoint/2010/main" val="350376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Sentencing</a:t>
            </a:r>
          </a:p>
        </p:txBody>
      </p:sp>
      <p:sp>
        <p:nvSpPr>
          <p:cNvPr id="3" name="Content Placeholder 2"/>
          <p:cNvSpPr>
            <a:spLocks noGrp="1"/>
          </p:cNvSpPr>
          <p:nvPr>
            <p:ph idx="1"/>
          </p:nvPr>
        </p:nvSpPr>
        <p:spPr/>
        <p:txBody>
          <a:bodyPr>
            <a:normAutofit lnSpcReduction="10000"/>
          </a:bodyPr>
          <a:lstStyle/>
          <a:p>
            <a:r>
              <a:rPr lang="en-US" dirty="0"/>
              <a:t>Nov 14, 2012 pleads guilty, otherwise life sentence</a:t>
            </a:r>
          </a:p>
          <a:p>
            <a:r>
              <a:rPr lang="en-US" dirty="0"/>
              <a:t>Forfeits $53.7 M in cash and assets</a:t>
            </a:r>
          </a:p>
          <a:p>
            <a:r>
              <a:rPr lang="en-US" dirty="0"/>
              <a:t>Dixon had lost  $30 M  last ten years</a:t>
            </a:r>
          </a:p>
          <a:p>
            <a:r>
              <a:rPr lang="en-US" dirty="0"/>
              <a:t>Prosecution asks 20 Y, Defense 13 Y</a:t>
            </a:r>
          </a:p>
          <a:p>
            <a:r>
              <a:rPr lang="en-US" dirty="0"/>
              <a:t>Judge  </a:t>
            </a:r>
            <a:r>
              <a:rPr lang="en-US" dirty="0" err="1"/>
              <a:t>Reinhard</a:t>
            </a:r>
            <a:r>
              <a:rPr lang="en-US" dirty="0"/>
              <a:t> 19 Y 7 M, remanded to prison</a:t>
            </a:r>
          </a:p>
          <a:p>
            <a:r>
              <a:rPr lang="en-US" dirty="0"/>
              <a:t>7th Court of Appeals rejected Nov 2013</a:t>
            </a:r>
          </a:p>
          <a:p>
            <a:r>
              <a:rPr lang="en-US" dirty="0"/>
              <a:t>April 27 2020 asked for release, rejected</a:t>
            </a:r>
          </a:p>
        </p:txBody>
      </p:sp>
    </p:spTree>
    <p:extLst>
      <p:ext uri="{BB962C8B-B14F-4D97-AF65-F5344CB8AC3E}">
        <p14:creationId xmlns:p14="http://schemas.microsoft.com/office/powerpoint/2010/main" val="321538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1C10-E3D8-5E21-AC00-1FF100DDF676}"/>
              </a:ext>
            </a:extLst>
          </p:cNvPr>
          <p:cNvSpPr>
            <a:spLocks noGrp="1"/>
          </p:cNvSpPr>
          <p:nvPr>
            <p:ph type="title"/>
          </p:nvPr>
        </p:nvSpPr>
        <p:spPr/>
        <p:txBody>
          <a:bodyPr/>
          <a:lstStyle/>
          <a:p>
            <a:r>
              <a:rPr lang="en-US" dirty="0"/>
              <a:t>Fate Intervenes</a:t>
            </a:r>
          </a:p>
        </p:txBody>
      </p:sp>
      <p:sp>
        <p:nvSpPr>
          <p:cNvPr id="3" name="Content Placeholder 2">
            <a:extLst>
              <a:ext uri="{FF2B5EF4-FFF2-40B4-BE49-F238E27FC236}">
                <a16:creationId xmlns:a16="http://schemas.microsoft.com/office/drawing/2014/main" id="{057C906A-6EFC-3B81-935F-A4F742DC1555}"/>
              </a:ext>
            </a:extLst>
          </p:cNvPr>
          <p:cNvSpPr>
            <a:spLocks noGrp="1"/>
          </p:cNvSpPr>
          <p:nvPr>
            <p:ph idx="1"/>
          </p:nvPr>
        </p:nvSpPr>
        <p:spPr/>
        <p:txBody>
          <a:bodyPr/>
          <a:lstStyle/>
          <a:p>
            <a:r>
              <a:rPr lang="en-US" dirty="0"/>
              <a:t>Served 8.5 Year of 19 Y 7M sentence</a:t>
            </a:r>
          </a:p>
          <a:p>
            <a:r>
              <a:rPr lang="en-US" dirty="0"/>
              <a:t>43% of sentence</a:t>
            </a:r>
          </a:p>
          <a:p>
            <a:r>
              <a:rPr lang="en-US" dirty="0"/>
              <a:t>Released in mid 2021 to serve remainder in home confinement due to Covid</a:t>
            </a:r>
          </a:p>
          <a:p>
            <a:r>
              <a:rPr lang="en-US" dirty="0"/>
              <a:t>Returned to Brother’s farm in Dixon!</a:t>
            </a:r>
          </a:p>
          <a:p>
            <a:r>
              <a:rPr lang="en-US" dirty="0"/>
              <a:t>President Biden commutes her sentence Dec 12, 2014, reducing punishment for her crime</a:t>
            </a:r>
          </a:p>
          <a:p>
            <a:r>
              <a:rPr lang="en-US" dirty="0"/>
              <a:t>Dixon Mayor outraged</a:t>
            </a:r>
          </a:p>
        </p:txBody>
      </p:sp>
    </p:spTree>
    <p:extLst>
      <p:ext uri="{BB962C8B-B14F-4D97-AF65-F5344CB8AC3E}">
        <p14:creationId xmlns:p14="http://schemas.microsoft.com/office/powerpoint/2010/main" val="2130015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a:t>
            </a:r>
          </a:p>
        </p:txBody>
      </p:sp>
      <p:sp>
        <p:nvSpPr>
          <p:cNvPr id="3" name="Content Placeholder 2"/>
          <p:cNvSpPr>
            <a:spLocks noGrp="1"/>
          </p:cNvSpPr>
          <p:nvPr>
            <p:ph sz="half" idx="1"/>
          </p:nvPr>
        </p:nvSpPr>
        <p:spPr/>
        <p:txBody>
          <a:bodyPr>
            <a:normAutofit fontScale="92500" lnSpcReduction="10000"/>
          </a:bodyPr>
          <a:lstStyle/>
          <a:p>
            <a:r>
              <a:rPr lang="en-US" dirty="0"/>
              <a:t>Dixon Hires Power Rogers &amp; Smith</a:t>
            </a:r>
          </a:p>
          <a:p>
            <a:r>
              <a:rPr lang="en-US" dirty="0"/>
              <a:t>Devon Bruce Partner pursues civil case</a:t>
            </a:r>
          </a:p>
          <a:p>
            <a:r>
              <a:rPr lang="en-US" dirty="0"/>
              <a:t>Recovers $40 M from CLA and Fifth Third Bank</a:t>
            </a:r>
          </a:p>
          <a:p>
            <a:r>
              <a:rPr lang="en-US" dirty="0"/>
              <a:t>Federal Marshalls horse auction $10-12 M</a:t>
            </a:r>
          </a:p>
          <a:p>
            <a:r>
              <a:rPr lang="en-US" dirty="0"/>
              <a:t>https://</a:t>
            </a:r>
            <a:r>
              <a:rPr lang="en-US" dirty="0" err="1"/>
              <a:t>www.youtube.com</a:t>
            </a:r>
            <a:r>
              <a:rPr lang="en-US" dirty="0"/>
              <a:t>/</a:t>
            </a:r>
            <a:r>
              <a:rPr lang="en-US" dirty="0" err="1"/>
              <a:t>watch?v</a:t>
            </a:r>
            <a:r>
              <a:rPr lang="en-US" dirty="0"/>
              <a:t>=EDjFX6AhwgQ</a:t>
            </a:r>
          </a:p>
        </p:txBody>
      </p:sp>
      <p:pic>
        <p:nvPicPr>
          <p:cNvPr id="5" name="Content Placeholder 4" descr="Screen Shot 2021-03-10 at 9.51.18 AM.png"/>
          <p:cNvPicPr>
            <a:picLocks noGrp="1" noChangeAspect="1"/>
          </p:cNvPicPr>
          <p:nvPr>
            <p:ph sz="half" idx="2"/>
          </p:nvPr>
        </p:nvPicPr>
        <p:blipFill>
          <a:blip r:embed="rId2">
            <a:extLst>
              <a:ext uri="{28A0092B-C50C-407E-A947-70E740481C1C}">
                <a14:useLocalDpi xmlns:a14="http://schemas.microsoft.com/office/drawing/2010/main" val="0"/>
              </a:ext>
            </a:extLst>
          </a:blip>
          <a:srcRect l="28147" r="28147"/>
          <a:stretch>
            <a:fillRect/>
          </a:stretch>
        </p:blipFill>
        <p:spPr/>
      </p:pic>
    </p:spTree>
    <p:extLst>
      <p:ext uri="{BB962C8B-B14F-4D97-AF65-F5344CB8AC3E}">
        <p14:creationId xmlns:p14="http://schemas.microsoft.com/office/powerpoint/2010/main" val="3143752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Auction – Three Days</a:t>
            </a:r>
          </a:p>
        </p:txBody>
      </p:sp>
      <p:pic>
        <p:nvPicPr>
          <p:cNvPr id="7" name="Content Placeholder 6" descr="Screen Shot 2021-03-10 at 9.53.43 AM.png"/>
          <p:cNvPicPr>
            <a:picLocks noGrp="1" noChangeAspect="1"/>
          </p:cNvPicPr>
          <p:nvPr>
            <p:ph sz="half" idx="1"/>
          </p:nvPr>
        </p:nvPicPr>
        <p:blipFill>
          <a:blip r:embed="rId2">
            <a:extLst>
              <a:ext uri="{28A0092B-C50C-407E-A947-70E740481C1C}">
                <a14:useLocalDpi xmlns:a14="http://schemas.microsoft.com/office/drawing/2010/main" val="0"/>
              </a:ext>
            </a:extLst>
          </a:blip>
          <a:srcRect l="20418" r="20418"/>
          <a:stretch>
            <a:fillRect/>
          </a:stretch>
        </p:blipFill>
        <p:spPr/>
      </p:pic>
      <p:pic>
        <p:nvPicPr>
          <p:cNvPr id="8" name="Content Placeholder 7" descr="Screen Shot 2021-03-10 at 9.56.05 AM.png"/>
          <p:cNvPicPr>
            <a:picLocks noGrp="1" noChangeAspect="1"/>
          </p:cNvPicPr>
          <p:nvPr>
            <p:ph sz="half" idx="2"/>
          </p:nvPr>
        </p:nvPicPr>
        <p:blipFill>
          <a:blip r:embed="rId3">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133676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Victims Gather at City Hall</a:t>
            </a:r>
          </a:p>
        </p:txBody>
      </p:sp>
      <p:pic>
        <p:nvPicPr>
          <p:cNvPr id="7" name="Content Placeholder 6" descr="Screen Shot 2021-03-10 at 9.57.46 AM.png"/>
          <p:cNvPicPr>
            <a:picLocks noGrp="1" noChangeAspect="1"/>
          </p:cNvPicPr>
          <p:nvPr>
            <p:ph idx="1"/>
          </p:nvPr>
        </p:nvPicPr>
        <p:blipFill>
          <a:blip r:embed="rId2">
            <a:extLst>
              <a:ext uri="{28A0092B-C50C-407E-A947-70E740481C1C}">
                <a14:useLocalDpi xmlns:a14="http://schemas.microsoft.com/office/drawing/2010/main" val="0"/>
              </a:ext>
            </a:extLst>
          </a:blip>
          <a:srcRect l="-16770" r="-16770"/>
          <a:stretch>
            <a:fillRect/>
          </a:stretch>
        </p:blipFill>
        <p:spPr/>
      </p:pic>
    </p:spTree>
    <p:extLst>
      <p:ext uri="{BB962C8B-B14F-4D97-AF65-F5344CB8AC3E}">
        <p14:creationId xmlns:p14="http://schemas.microsoft.com/office/powerpoint/2010/main" val="31096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 Checklist, all the Boxes!</a:t>
            </a:r>
          </a:p>
        </p:txBody>
      </p:sp>
      <p:sp>
        <p:nvSpPr>
          <p:cNvPr id="3" name="Content Placeholder 2"/>
          <p:cNvSpPr>
            <a:spLocks noGrp="1"/>
          </p:cNvSpPr>
          <p:nvPr>
            <p:ph idx="1"/>
          </p:nvPr>
        </p:nvSpPr>
        <p:spPr/>
        <p:txBody>
          <a:bodyPr/>
          <a:lstStyle/>
          <a:p>
            <a:r>
              <a:rPr lang="en-US" dirty="0"/>
              <a:t>Separation of Duties </a:t>
            </a:r>
            <a:r>
              <a:rPr lang="mr-IN" dirty="0"/>
              <a:t>–</a:t>
            </a:r>
            <a:r>
              <a:rPr lang="en-US" dirty="0"/>
              <a:t>  Comptroller &amp; Treasurer</a:t>
            </a:r>
          </a:p>
          <a:p>
            <a:r>
              <a:rPr lang="en-US" dirty="0"/>
              <a:t>Bank Reconciliation </a:t>
            </a:r>
            <a:r>
              <a:rPr lang="mr-IN" dirty="0"/>
              <a:t>–</a:t>
            </a:r>
            <a:r>
              <a:rPr lang="en-US" dirty="0"/>
              <a:t> all accounts same bank!</a:t>
            </a:r>
          </a:p>
          <a:p>
            <a:r>
              <a:rPr lang="en-US" dirty="0"/>
              <a:t>Actually did leave for Horse Shows</a:t>
            </a:r>
          </a:p>
          <a:p>
            <a:r>
              <a:rPr lang="en-US" dirty="0"/>
              <a:t>No real audit</a:t>
            </a:r>
          </a:p>
          <a:p>
            <a:r>
              <a:rPr lang="en-US" dirty="0"/>
              <a:t>Played on CLA softball team</a:t>
            </a:r>
          </a:p>
          <a:p>
            <a:r>
              <a:rPr lang="en-US" dirty="0"/>
              <a:t>Living beyond one’s means	Why stay City Accountant?</a:t>
            </a:r>
          </a:p>
          <a:p>
            <a:endParaRPr lang="en-US" dirty="0"/>
          </a:p>
        </p:txBody>
      </p:sp>
    </p:spTree>
    <p:extLst>
      <p:ext uri="{BB962C8B-B14F-4D97-AF65-F5344CB8AC3E}">
        <p14:creationId xmlns:p14="http://schemas.microsoft.com/office/powerpoint/2010/main" val="335055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lnSpcReduction="10000"/>
          </a:bodyPr>
          <a:lstStyle/>
          <a:p>
            <a:r>
              <a:rPr lang="en-US" dirty="0"/>
              <a:t>Rules of Internal Control</a:t>
            </a:r>
          </a:p>
          <a:p>
            <a:endParaRPr lang="en-US" dirty="0"/>
          </a:p>
          <a:p>
            <a:r>
              <a:rPr lang="en-US" dirty="0"/>
              <a:t>Rita </a:t>
            </a:r>
            <a:r>
              <a:rPr lang="en-US" dirty="0" err="1"/>
              <a:t>Crundwell</a:t>
            </a:r>
            <a:r>
              <a:rPr lang="en-US" dirty="0"/>
              <a:t> </a:t>
            </a:r>
          </a:p>
          <a:p>
            <a:r>
              <a:rPr lang="en-US" dirty="0"/>
              <a:t>Steals $53 M in Dixon,  IL over decades</a:t>
            </a:r>
          </a:p>
          <a:p>
            <a:r>
              <a:rPr lang="en-US" dirty="0"/>
              <a:t>Gloria Padilla Henderson</a:t>
            </a:r>
          </a:p>
          <a:p>
            <a:r>
              <a:rPr lang="en-US" dirty="0"/>
              <a:t>Steals $291,000 from Centro in two years</a:t>
            </a:r>
          </a:p>
          <a:p>
            <a:r>
              <a:rPr lang="en-US" dirty="0"/>
              <a:t>Janet Mello</a:t>
            </a:r>
          </a:p>
          <a:p>
            <a:r>
              <a:rPr lang="en-US" dirty="0"/>
              <a:t>Steals $108 M over six years Fort Sam</a:t>
            </a:r>
          </a:p>
        </p:txBody>
      </p:sp>
    </p:spTree>
    <p:extLst>
      <p:ext uri="{BB962C8B-B14F-4D97-AF65-F5344CB8AC3E}">
        <p14:creationId xmlns:p14="http://schemas.microsoft.com/office/powerpoint/2010/main" val="3474758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Fraud Dynamics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Fraud Triangle</a:t>
            </a:r>
          </a:p>
          <a:p>
            <a:pPr lvl="1"/>
            <a:r>
              <a:rPr lang="en-US" dirty="0"/>
              <a:t>Opportunity, Rationalization, Urge </a:t>
            </a:r>
          </a:p>
          <a:p>
            <a:r>
              <a:rPr lang="en-US" dirty="0"/>
              <a:t>Fraud Diamond</a:t>
            </a:r>
          </a:p>
          <a:p>
            <a:pPr lvl="1"/>
            <a:r>
              <a:rPr lang="en-US" dirty="0"/>
              <a:t>Ability to Pull off Scheme</a:t>
            </a:r>
          </a:p>
          <a:p>
            <a:pPr marL="514350" indent="-457200"/>
            <a:r>
              <a:rPr lang="en-US" dirty="0"/>
              <a:t>Fraud Pentagon</a:t>
            </a:r>
          </a:p>
          <a:p>
            <a:pPr marL="914400" lvl="1" indent="-457200"/>
            <a:r>
              <a:rPr lang="en-US" dirty="0"/>
              <a:t>Belief they will not be caught</a:t>
            </a:r>
          </a:p>
          <a:p>
            <a:pPr marL="914400" lvl="1" indent="-457200"/>
            <a:r>
              <a:rPr lang="en-US" dirty="0"/>
              <a:t>Weinstein, Cosby, </a:t>
            </a:r>
            <a:r>
              <a:rPr lang="en-US" dirty="0" err="1"/>
              <a:t>Crundwell</a:t>
            </a:r>
            <a:endParaRPr lang="en-US" dirty="0"/>
          </a:p>
          <a:p>
            <a:pPr marL="514350" indent="-457200"/>
            <a:r>
              <a:rPr lang="en-US" dirty="0"/>
              <a:t>Why didn’t RC shut it down before vacation?</a:t>
            </a:r>
          </a:p>
          <a:p>
            <a:pPr marL="514350" indent="-457200"/>
            <a:r>
              <a:rPr lang="en-US" dirty="0"/>
              <a:t>This was a fraud that could have been undone unlike Ponzi Scheme</a:t>
            </a:r>
          </a:p>
          <a:p>
            <a:pPr lvl="1"/>
            <a:endParaRPr lang="en-US" dirty="0"/>
          </a:p>
        </p:txBody>
      </p:sp>
    </p:spTree>
    <p:extLst>
      <p:ext uri="{BB962C8B-B14F-4D97-AF65-F5344CB8AC3E}">
        <p14:creationId xmlns:p14="http://schemas.microsoft.com/office/powerpoint/2010/main" val="2855796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Narcissistic Disorder</a:t>
            </a:r>
          </a:p>
        </p:txBody>
      </p:sp>
      <p:sp>
        <p:nvSpPr>
          <p:cNvPr id="3" name="Content Placeholder 2"/>
          <p:cNvSpPr>
            <a:spLocks noGrp="1"/>
          </p:cNvSpPr>
          <p:nvPr>
            <p:ph idx="1"/>
          </p:nvPr>
        </p:nvSpPr>
        <p:spPr/>
        <p:txBody>
          <a:bodyPr>
            <a:normAutofit/>
          </a:bodyPr>
          <a:lstStyle/>
          <a:p>
            <a:r>
              <a:rPr lang="en-US" dirty="0"/>
              <a:t>Mayo Clinic</a:t>
            </a:r>
          </a:p>
          <a:p>
            <a:r>
              <a:rPr lang="en-US" dirty="0"/>
              <a:t>a mental condition in which people have an inflated sense of their own importance, a deep need for excessive attention and admiration, troubled relationships, and a lack of empathy for others. But behind this mask of extreme confidence lies a fragile self-esteem that's vulnerable to the slightest criticism.</a:t>
            </a:r>
          </a:p>
        </p:txBody>
      </p:sp>
    </p:spTree>
    <p:extLst>
      <p:ext uri="{BB962C8B-B14F-4D97-AF65-F5344CB8AC3E}">
        <p14:creationId xmlns:p14="http://schemas.microsoft.com/office/powerpoint/2010/main" val="3406227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Sociopath</a:t>
            </a:r>
          </a:p>
        </p:txBody>
      </p:sp>
      <p:sp>
        <p:nvSpPr>
          <p:cNvPr id="3" name="Content Placeholder 2"/>
          <p:cNvSpPr>
            <a:spLocks noGrp="1"/>
          </p:cNvSpPr>
          <p:nvPr>
            <p:ph idx="1"/>
          </p:nvPr>
        </p:nvSpPr>
        <p:spPr/>
        <p:txBody>
          <a:bodyPr>
            <a:normAutofit fontScale="92500"/>
          </a:bodyPr>
          <a:lstStyle/>
          <a:p>
            <a:r>
              <a:rPr lang="en-US" dirty="0"/>
              <a:t>Mayo Clinic</a:t>
            </a:r>
          </a:p>
          <a:p>
            <a:r>
              <a:rPr lang="en-US" dirty="0"/>
              <a:t>a mental disorder in which a person consistently shows no regard for right and wrong and ignores the rights and feelings of others. People with antisocial personality disorder tend to antagonize, manipulate or treat others harshly or with callous indifference. They show no guilt or remorse for their behavior.</a:t>
            </a:r>
          </a:p>
          <a:p>
            <a:r>
              <a:rPr lang="en-US" dirty="0"/>
              <a:t>Professor, moral immoral amoral</a:t>
            </a:r>
          </a:p>
        </p:txBody>
      </p:sp>
    </p:spTree>
    <p:extLst>
      <p:ext uri="{BB962C8B-B14F-4D97-AF65-F5344CB8AC3E}">
        <p14:creationId xmlns:p14="http://schemas.microsoft.com/office/powerpoint/2010/main" val="1117285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Then and Now</a:t>
            </a:r>
            <a:br>
              <a:rPr lang="en-US" dirty="0"/>
            </a:br>
            <a:endParaRPr lang="en-US" dirty="0"/>
          </a:p>
        </p:txBody>
      </p:sp>
      <p:pic>
        <p:nvPicPr>
          <p:cNvPr id="8" name="Content Placeholder 7" descr="Screen Shot 2021-03-04 at 2.03.42 PM.png"/>
          <p:cNvPicPr>
            <a:picLocks noGrp="1" noChangeAspect="1"/>
          </p:cNvPicPr>
          <p:nvPr>
            <p:ph sz="half" idx="2"/>
          </p:nvPr>
        </p:nvPicPr>
        <p:blipFill>
          <a:blip r:embed="rId2">
            <a:extLst>
              <a:ext uri="{28A0092B-C50C-407E-A947-70E740481C1C}">
                <a14:useLocalDpi xmlns:a14="http://schemas.microsoft.com/office/drawing/2010/main" val="0"/>
              </a:ext>
            </a:extLst>
          </a:blip>
          <a:srcRect t="-32265" b="-32265"/>
          <a:stretch>
            <a:fillRect/>
          </a:stretch>
        </p:blipFill>
        <p:spPr/>
      </p:pic>
      <p:pic>
        <p:nvPicPr>
          <p:cNvPr id="10" name="Content Placeholder 9" descr="Screen Shot 2021-03-04 at 3.18.58 PM.png"/>
          <p:cNvPicPr>
            <a:picLocks noGrp="1" noChangeAspect="1"/>
          </p:cNvPicPr>
          <p:nvPr>
            <p:ph sz="half" idx="1"/>
          </p:nvPr>
        </p:nvPicPr>
        <p:blipFill>
          <a:blip r:embed="rId3">
            <a:extLst>
              <a:ext uri="{28A0092B-C50C-407E-A947-70E740481C1C}">
                <a14:useLocalDpi xmlns:a14="http://schemas.microsoft.com/office/drawing/2010/main" val="0"/>
              </a:ext>
            </a:extLst>
          </a:blip>
          <a:srcRect t="-45818" b="-45818"/>
          <a:stretch>
            <a:fillRect/>
          </a:stretch>
        </p:blipFill>
        <p:spPr/>
      </p:pic>
    </p:spTree>
    <p:extLst>
      <p:ext uri="{BB962C8B-B14F-4D97-AF65-F5344CB8AC3E}">
        <p14:creationId xmlns:p14="http://schemas.microsoft.com/office/powerpoint/2010/main" val="984462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 </a:t>
            </a:r>
            <a:r>
              <a:rPr lang="en-US" dirty="0" err="1"/>
              <a:t>Socionomic</a:t>
            </a:r>
            <a:r>
              <a:rPr lang="en-US" dirty="0"/>
              <a:t> Perspective</a:t>
            </a:r>
            <a:br>
              <a:rPr lang="en-US" dirty="0"/>
            </a:br>
            <a:r>
              <a:rPr lang="en-US" dirty="0"/>
              <a:t>1990-2011 / 2,500 </a:t>
            </a:r>
            <a:r>
              <a:rPr lang="mr-IN" dirty="0"/>
              <a:t>–</a:t>
            </a:r>
            <a:r>
              <a:rPr lang="en-US" dirty="0"/>
              <a:t> 13,000</a:t>
            </a:r>
          </a:p>
        </p:txBody>
      </p:sp>
      <p:pic>
        <p:nvPicPr>
          <p:cNvPr id="7" name="Content Placeholder 6" descr="Screen Shot 2021-03-04 at 3.25.27 PM.png"/>
          <p:cNvPicPr>
            <a:picLocks noGrp="1" noChangeAspect="1"/>
          </p:cNvPicPr>
          <p:nvPr>
            <p:ph idx="1"/>
          </p:nvPr>
        </p:nvPicPr>
        <p:blipFill>
          <a:blip r:embed="rId2">
            <a:extLst>
              <a:ext uri="{28A0092B-C50C-407E-A947-70E740481C1C}">
                <a14:useLocalDpi xmlns:a14="http://schemas.microsoft.com/office/drawing/2010/main" val="0"/>
              </a:ext>
            </a:extLst>
          </a:blip>
          <a:srcRect l="-3126" r="-3126"/>
          <a:stretch>
            <a:fillRect/>
          </a:stretch>
        </p:blipFill>
        <p:spPr/>
      </p:pic>
    </p:spTree>
    <p:extLst>
      <p:ext uri="{BB962C8B-B14F-4D97-AF65-F5344CB8AC3E}">
        <p14:creationId xmlns:p14="http://schemas.microsoft.com/office/powerpoint/2010/main" val="413009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Mood</a:t>
            </a:r>
          </a:p>
        </p:txBody>
      </p:sp>
      <p:sp>
        <p:nvSpPr>
          <p:cNvPr id="3" name="Content Placeholder 2"/>
          <p:cNvSpPr>
            <a:spLocks noGrp="1"/>
          </p:cNvSpPr>
          <p:nvPr>
            <p:ph idx="1"/>
          </p:nvPr>
        </p:nvSpPr>
        <p:spPr/>
        <p:txBody>
          <a:bodyPr/>
          <a:lstStyle/>
          <a:p>
            <a:r>
              <a:rPr lang="en-US" dirty="0"/>
              <a:t>Mood Motivates Actions</a:t>
            </a:r>
          </a:p>
          <a:p>
            <a:r>
              <a:rPr lang="en-US" dirty="0"/>
              <a:t>Mood Internally generated</a:t>
            </a:r>
          </a:p>
          <a:p>
            <a:pPr lvl="1"/>
            <a:r>
              <a:rPr lang="en-US" dirty="0"/>
              <a:t>Rita played on the CLA’s softball team</a:t>
            </a:r>
          </a:p>
          <a:p>
            <a:r>
              <a:rPr lang="en-US" dirty="0"/>
              <a:t>People are not Skeptical Enough</a:t>
            </a:r>
          </a:p>
          <a:p>
            <a:pPr lvl="1"/>
            <a:r>
              <a:rPr lang="en-US" dirty="0"/>
              <a:t>I was similar position similar sized County</a:t>
            </a:r>
          </a:p>
          <a:p>
            <a:pPr lvl="1"/>
            <a:r>
              <a:rPr lang="en-US" dirty="0"/>
              <a:t>Someone would have noticed my lifestyle</a:t>
            </a:r>
          </a:p>
          <a:p>
            <a:endParaRPr lang="en-US" dirty="0"/>
          </a:p>
          <a:p>
            <a:endParaRPr lang="en-US" dirty="0"/>
          </a:p>
        </p:txBody>
      </p:sp>
    </p:spTree>
    <p:extLst>
      <p:ext uri="{BB962C8B-B14F-4D97-AF65-F5344CB8AC3E}">
        <p14:creationId xmlns:p14="http://schemas.microsoft.com/office/powerpoint/2010/main" val="257926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Centro Case</a:t>
            </a:r>
          </a:p>
        </p:txBody>
      </p:sp>
      <p:sp>
        <p:nvSpPr>
          <p:cNvPr id="3" name="Content Placeholder 2"/>
          <p:cNvSpPr>
            <a:spLocks noGrp="1"/>
          </p:cNvSpPr>
          <p:nvPr>
            <p:ph idx="1"/>
          </p:nvPr>
        </p:nvSpPr>
        <p:spPr/>
        <p:txBody>
          <a:bodyPr/>
          <a:lstStyle/>
          <a:p>
            <a:r>
              <a:rPr lang="en-US" dirty="0"/>
              <a:t>Smaller Version of Dixon, IL</a:t>
            </a:r>
          </a:p>
          <a:p>
            <a:r>
              <a:rPr lang="en-US" dirty="0"/>
              <a:t>No background check</a:t>
            </a:r>
          </a:p>
          <a:p>
            <a:r>
              <a:rPr lang="en-US" dirty="0"/>
              <a:t>One Person Receives and Spends money</a:t>
            </a:r>
          </a:p>
          <a:p>
            <a:r>
              <a:rPr lang="en-US" dirty="0"/>
              <a:t>Where was the oversight?</a:t>
            </a:r>
          </a:p>
          <a:p>
            <a:r>
              <a:rPr lang="en-US" dirty="0"/>
              <a:t>A $291,000 fraud</a:t>
            </a:r>
          </a:p>
          <a:p>
            <a:endParaRPr lang="en-US" dirty="0"/>
          </a:p>
        </p:txBody>
      </p:sp>
    </p:spTree>
    <p:extLst>
      <p:ext uri="{BB962C8B-B14F-4D97-AF65-F5344CB8AC3E}">
        <p14:creationId xmlns:p14="http://schemas.microsoft.com/office/powerpoint/2010/main" val="3352406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Players</a:t>
            </a:r>
          </a:p>
        </p:txBody>
      </p:sp>
      <p:sp>
        <p:nvSpPr>
          <p:cNvPr id="5" name="Content Placeholder 4"/>
          <p:cNvSpPr>
            <a:spLocks noGrp="1"/>
          </p:cNvSpPr>
          <p:nvPr>
            <p:ph sz="half" idx="1"/>
          </p:nvPr>
        </p:nvSpPr>
        <p:spPr/>
        <p:txBody>
          <a:bodyPr/>
          <a:lstStyle/>
          <a:p>
            <a:r>
              <a:rPr lang="en-US" dirty="0"/>
              <a:t>NW Univ Poli Sci</a:t>
            </a:r>
          </a:p>
          <a:p>
            <a:r>
              <a:rPr lang="en-US" dirty="0"/>
              <a:t>Univ Pittsburgh MPA</a:t>
            </a:r>
          </a:p>
          <a:p>
            <a:r>
              <a:rPr lang="en-US" dirty="0"/>
              <a:t>Deputy / City </a:t>
            </a:r>
            <a:r>
              <a:rPr lang="en-US" dirty="0" err="1"/>
              <a:t>Mgr</a:t>
            </a:r>
            <a:r>
              <a:rPr lang="en-US" dirty="0"/>
              <a:t> Kalamazoo, MI</a:t>
            </a:r>
          </a:p>
          <a:p>
            <a:r>
              <a:rPr lang="en-US" dirty="0"/>
              <a:t>Eco Development </a:t>
            </a:r>
          </a:p>
          <a:p>
            <a:r>
              <a:rPr lang="en-US" dirty="0"/>
              <a:t>Deputy City </a:t>
            </a:r>
            <a:r>
              <a:rPr lang="en-US" dirty="0" err="1"/>
              <a:t>Mgr</a:t>
            </a:r>
            <a:r>
              <a:rPr lang="en-US" dirty="0"/>
              <a:t> SA 6 </a:t>
            </a:r>
            <a:r>
              <a:rPr lang="en-US" dirty="0" err="1"/>
              <a:t>Yr</a:t>
            </a:r>
            <a:endParaRPr lang="en-US" dirty="0"/>
          </a:p>
          <a:p>
            <a:r>
              <a:rPr lang="en-US" dirty="0"/>
              <a:t>President CEO Centro SA</a:t>
            </a:r>
          </a:p>
          <a:p>
            <a:r>
              <a:rPr lang="en-US" dirty="0"/>
              <a:t>Pat DiGiovanni</a:t>
            </a:r>
          </a:p>
        </p:txBody>
      </p:sp>
      <p:pic>
        <p:nvPicPr>
          <p:cNvPr id="7" name="Content Placeholder 6" descr="Screen Shot 2021-03-10 at 10.32.21 AM.png"/>
          <p:cNvPicPr>
            <a:picLocks noGrp="1" noChangeAspect="1"/>
          </p:cNvPicPr>
          <p:nvPr>
            <p:ph sz="half" idx="2"/>
          </p:nvPr>
        </p:nvPicPr>
        <p:blipFill>
          <a:blip r:embed="rId2">
            <a:extLst>
              <a:ext uri="{28A0092B-C50C-407E-A947-70E740481C1C}">
                <a14:useLocalDpi xmlns:a14="http://schemas.microsoft.com/office/drawing/2010/main" val="0"/>
              </a:ext>
            </a:extLst>
          </a:blip>
          <a:srcRect l="20916" r="20916"/>
          <a:stretch>
            <a:fillRect/>
          </a:stretch>
        </p:blipFill>
        <p:spPr/>
      </p:pic>
    </p:spTree>
    <p:extLst>
      <p:ext uri="{BB962C8B-B14F-4D97-AF65-F5344CB8AC3E}">
        <p14:creationId xmlns:p14="http://schemas.microsoft.com/office/powerpoint/2010/main" val="253571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Gloria  Padillo</a:t>
            </a:r>
          </a:p>
        </p:txBody>
      </p:sp>
      <p:sp>
        <p:nvSpPr>
          <p:cNvPr id="3" name="Content Placeholder 2"/>
          <p:cNvSpPr>
            <a:spLocks noGrp="1"/>
          </p:cNvSpPr>
          <p:nvPr>
            <p:ph sz="half" idx="1"/>
          </p:nvPr>
        </p:nvSpPr>
        <p:spPr/>
        <p:txBody>
          <a:bodyPr/>
          <a:lstStyle/>
          <a:p>
            <a:r>
              <a:rPr lang="en-US" dirty="0"/>
              <a:t>1984 UTSA Grad</a:t>
            </a:r>
          </a:p>
          <a:p>
            <a:r>
              <a:rPr lang="en-US" dirty="0"/>
              <a:t>Former Alicia Henderson</a:t>
            </a:r>
          </a:p>
          <a:p>
            <a:r>
              <a:rPr lang="en-US" dirty="0"/>
              <a:t>Divorced 2018</a:t>
            </a:r>
          </a:p>
          <a:p>
            <a:r>
              <a:rPr lang="en-US" dirty="0"/>
              <a:t>Bankrupt, Previous fraud, not clear if jail time served</a:t>
            </a:r>
          </a:p>
          <a:p>
            <a:endParaRPr lang="en-US" dirty="0"/>
          </a:p>
        </p:txBody>
      </p:sp>
      <p:pic>
        <p:nvPicPr>
          <p:cNvPr id="5" name="Content Placeholder 4" descr="Screen Shot 2021-03-10 at 10.38.07 AM.png"/>
          <p:cNvPicPr>
            <a:picLocks noGrp="1" noChangeAspect="1"/>
          </p:cNvPicPr>
          <p:nvPr>
            <p:ph sz="half" idx="2"/>
          </p:nvPr>
        </p:nvPicPr>
        <p:blipFill>
          <a:blip r:embed="rId2">
            <a:extLst>
              <a:ext uri="{28A0092B-C50C-407E-A947-70E740481C1C}">
                <a14:useLocalDpi xmlns:a14="http://schemas.microsoft.com/office/drawing/2010/main" val="0"/>
              </a:ext>
            </a:extLst>
          </a:blip>
          <a:srcRect t="946" b="946"/>
          <a:stretch>
            <a:fillRect/>
          </a:stretch>
        </p:blipFill>
        <p:spPr/>
      </p:pic>
    </p:spTree>
    <p:extLst>
      <p:ext uri="{BB962C8B-B14F-4D97-AF65-F5344CB8AC3E}">
        <p14:creationId xmlns:p14="http://schemas.microsoft.com/office/powerpoint/2010/main" val="573260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Centro</a:t>
            </a:r>
          </a:p>
        </p:txBody>
      </p:sp>
      <p:sp>
        <p:nvSpPr>
          <p:cNvPr id="6" name="Content Placeholder 5"/>
          <p:cNvSpPr>
            <a:spLocks noGrp="1"/>
          </p:cNvSpPr>
          <p:nvPr>
            <p:ph idx="1"/>
          </p:nvPr>
        </p:nvSpPr>
        <p:spPr/>
        <p:txBody>
          <a:bodyPr/>
          <a:lstStyle/>
          <a:p>
            <a:endParaRPr lang="en-US" b="1" dirty="0"/>
          </a:p>
          <a:p>
            <a:r>
              <a:rPr lang="en-US" dirty="0"/>
              <a:t>In January 2013, Pat </a:t>
            </a:r>
            <a:r>
              <a:rPr lang="en-US" dirty="0" err="1"/>
              <a:t>DiGiovanni</a:t>
            </a:r>
            <a:r>
              <a:rPr lang="en-US" dirty="0"/>
              <a:t> began leading Centro San Antonio’s efforts to foster a vibrant and prosperous downtown that benefits the entire San Antonio community, including focusing on guiding and leading development in the center city. </a:t>
            </a:r>
          </a:p>
          <a:p>
            <a:endParaRPr lang="en-US" dirty="0"/>
          </a:p>
          <a:p>
            <a:endParaRPr lang="en-US" dirty="0"/>
          </a:p>
        </p:txBody>
      </p:sp>
    </p:spTree>
    <p:extLst>
      <p:ext uri="{BB962C8B-B14F-4D97-AF65-F5344CB8AC3E}">
        <p14:creationId xmlns:p14="http://schemas.microsoft.com/office/powerpoint/2010/main" val="33252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a:t>
            </a:r>
          </a:p>
        </p:txBody>
      </p:sp>
      <p:sp>
        <p:nvSpPr>
          <p:cNvPr id="3" name="Content Placeholder 2"/>
          <p:cNvSpPr>
            <a:spLocks noGrp="1"/>
          </p:cNvSpPr>
          <p:nvPr>
            <p:ph idx="1"/>
          </p:nvPr>
        </p:nvSpPr>
        <p:spPr/>
        <p:txBody>
          <a:bodyPr/>
          <a:lstStyle/>
          <a:p>
            <a:r>
              <a:rPr lang="en-US" dirty="0"/>
              <a:t>Encourage adherence to policy &amp; Procedure</a:t>
            </a:r>
          </a:p>
          <a:p>
            <a:r>
              <a:rPr lang="en-US" dirty="0"/>
              <a:t>Promote Operational Efficiency</a:t>
            </a:r>
          </a:p>
          <a:p>
            <a:r>
              <a:rPr lang="en-US" dirty="0"/>
              <a:t>Minimize Errors and Theft</a:t>
            </a:r>
          </a:p>
          <a:p>
            <a:r>
              <a:rPr lang="en-US" dirty="0"/>
              <a:t>Enhance Reliable and Accurate Data</a:t>
            </a:r>
          </a:p>
          <a:p>
            <a:r>
              <a:rPr lang="en-US" dirty="0"/>
              <a:t>Committee of Sponsoring Organizations COSO</a:t>
            </a:r>
          </a:p>
          <a:p>
            <a:endParaRPr lang="en-US" dirty="0"/>
          </a:p>
          <a:p>
            <a:endParaRPr lang="en-US" dirty="0"/>
          </a:p>
        </p:txBody>
      </p:sp>
    </p:spTree>
    <p:extLst>
      <p:ext uri="{BB962C8B-B14F-4D97-AF65-F5344CB8AC3E}">
        <p14:creationId xmlns:p14="http://schemas.microsoft.com/office/powerpoint/2010/main" val="1440423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Centro</a:t>
            </a:r>
          </a:p>
        </p:txBody>
      </p:sp>
      <p:sp>
        <p:nvSpPr>
          <p:cNvPr id="3" name="Content Placeholder 2"/>
          <p:cNvSpPr>
            <a:spLocks noGrp="1"/>
          </p:cNvSpPr>
          <p:nvPr>
            <p:ph idx="1"/>
          </p:nvPr>
        </p:nvSpPr>
        <p:spPr/>
        <p:txBody>
          <a:bodyPr>
            <a:normAutofit fontScale="92500"/>
          </a:bodyPr>
          <a:lstStyle/>
          <a:p>
            <a:r>
              <a:rPr lang="en-US" dirty="0"/>
              <a:t>It also has a multimillion-dollar contract with the city to manage the downtown public improvement district, or PID, which collects property taxes to perform extra services such as street sweeping and graffiti removal.</a:t>
            </a:r>
          </a:p>
          <a:p>
            <a:r>
              <a:rPr lang="en-US" dirty="0"/>
              <a:t>Centro oversees two nonprofits: Centro Alliance, a lobbying wing for downtown developers and businesses, and another that oversees the PID, which the city pays the nonprofit to manage.</a:t>
            </a:r>
          </a:p>
          <a:p>
            <a:endParaRPr lang="en-US" dirty="0"/>
          </a:p>
          <a:p>
            <a:endParaRPr lang="en-US" dirty="0"/>
          </a:p>
        </p:txBody>
      </p:sp>
    </p:spTree>
    <p:extLst>
      <p:ext uri="{BB962C8B-B14F-4D97-AF65-F5344CB8AC3E}">
        <p14:creationId xmlns:p14="http://schemas.microsoft.com/office/powerpoint/2010/main" val="2971243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Pat’s Linked In Page</a:t>
            </a:r>
            <a:br>
              <a:rPr lang="en-US" dirty="0"/>
            </a:br>
            <a:r>
              <a:rPr lang="en-US" dirty="0"/>
              <a:t>Contrition?</a:t>
            </a:r>
          </a:p>
        </p:txBody>
      </p:sp>
      <p:pic>
        <p:nvPicPr>
          <p:cNvPr id="4" name="Content Placeholder 3" descr="Screen Shot 2021-03-10 at 10.41.16 AM.png"/>
          <p:cNvPicPr>
            <a:picLocks noGrp="1" noChangeAspect="1"/>
          </p:cNvPicPr>
          <p:nvPr>
            <p:ph idx="1"/>
          </p:nvPr>
        </p:nvPicPr>
        <p:blipFill>
          <a:blip r:embed="rId2">
            <a:extLst>
              <a:ext uri="{28A0092B-C50C-407E-A947-70E740481C1C}">
                <a14:useLocalDpi xmlns:a14="http://schemas.microsoft.com/office/drawing/2010/main" val="0"/>
              </a:ext>
            </a:extLst>
          </a:blip>
          <a:srcRect t="718" b="718"/>
          <a:stretch>
            <a:fillRect/>
          </a:stretch>
        </p:blipFill>
        <p:spPr/>
      </p:pic>
    </p:spTree>
    <p:extLst>
      <p:ext uri="{BB962C8B-B14F-4D97-AF65-F5344CB8AC3E}">
        <p14:creationId xmlns:p14="http://schemas.microsoft.com/office/powerpoint/2010/main" val="1154560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Set Up</a:t>
            </a:r>
          </a:p>
        </p:txBody>
      </p:sp>
      <p:sp>
        <p:nvSpPr>
          <p:cNvPr id="3" name="Content Placeholder 2"/>
          <p:cNvSpPr>
            <a:spLocks noGrp="1"/>
          </p:cNvSpPr>
          <p:nvPr>
            <p:ph idx="1"/>
          </p:nvPr>
        </p:nvSpPr>
        <p:spPr/>
        <p:txBody>
          <a:bodyPr>
            <a:normAutofit lnSpcReduction="10000"/>
          </a:bodyPr>
          <a:lstStyle/>
          <a:p>
            <a:r>
              <a:rPr lang="en-US" sz="2600" dirty="0"/>
              <a:t>Hired as the bookkeeper for Centro late 2017</a:t>
            </a:r>
          </a:p>
          <a:p>
            <a:r>
              <a:rPr lang="en-US" sz="2600" dirty="0"/>
              <a:t>No background check by </a:t>
            </a:r>
            <a:r>
              <a:rPr lang="en-US" sz="2600" dirty="0" err="1"/>
              <a:t>Emp</a:t>
            </a:r>
            <a:r>
              <a:rPr lang="en-US" sz="2600" dirty="0"/>
              <a:t> Firm or Centro</a:t>
            </a:r>
          </a:p>
          <a:p>
            <a:r>
              <a:rPr lang="en-US" sz="2600" dirty="0"/>
              <a:t>At the time of her hire, Padilla already had been convicted of felony bank fraud in 1997 and charged with theft by check in 1989 and 1991. She was sentenced to one month in prison, five years of supervised release and $113,614 in restitution in the bank fraud case, federal court filings show. It’s unclear if she actually served time.</a:t>
            </a:r>
          </a:p>
          <a:p>
            <a:r>
              <a:rPr lang="en-US" sz="2600" dirty="0"/>
              <a:t>She also had financial trouble, filing for bankruptcy protection in 2013 and again in 2017, just months before the Centro scandal erupted.</a:t>
            </a:r>
          </a:p>
          <a:p>
            <a:endParaRPr lang="en-US" dirty="0"/>
          </a:p>
        </p:txBody>
      </p:sp>
    </p:spTree>
    <p:extLst>
      <p:ext uri="{BB962C8B-B14F-4D97-AF65-F5344CB8AC3E}">
        <p14:creationId xmlns:p14="http://schemas.microsoft.com/office/powerpoint/2010/main" val="3111650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Lack Red Flags</a:t>
            </a:r>
          </a:p>
        </p:txBody>
      </p:sp>
      <p:sp>
        <p:nvSpPr>
          <p:cNvPr id="3" name="Content Placeholder 2"/>
          <p:cNvSpPr>
            <a:spLocks noGrp="1"/>
          </p:cNvSpPr>
          <p:nvPr>
            <p:ph idx="1"/>
          </p:nvPr>
        </p:nvSpPr>
        <p:spPr/>
        <p:txBody>
          <a:bodyPr>
            <a:normAutofit lnSpcReduction="10000"/>
          </a:bodyPr>
          <a:lstStyle/>
          <a:p>
            <a:r>
              <a:rPr lang="en-US" dirty="0"/>
              <a:t>E mails between Padilla and the City show she habitually turned in invoices months later than she was supposed to, and that her submissions often had errors and were missing the required backup documents.</a:t>
            </a:r>
          </a:p>
          <a:p>
            <a:r>
              <a:rPr lang="en-US" dirty="0"/>
              <a:t>She submitted the invoices late nearly every month in 2017, the emails show. City employees pointed out errors in her work on at least three occasions that year.</a:t>
            </a:r>
          </a:p>
          <a:p>
            <a:endParaRPr lang="en-US" dirty="0"/>
          </a:p>
        </p:txBody>
      </p:sp>
    </p:spTree>
    <p:extLst>
      <p:ext uri="{BB962C8B-B14F-4D97-AF65-F5344CB8AC3E}">
        <p14:creationId xmlns:p14="http://schemas.microsoft.com/office/powerpoint/2010/main" val="4141560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Oversight</a:t>
            </a:r>
          </a:p>
        </p:txBody>
      </p:sp>
      <p:sp>
        <p:nvSpPr>
          <p:cNvPr id="3" name="Content Placeholder 2"/>
          <p:cNvSpPr>
            <a:spLocks noGrp="1"/>
          </p:cNvSpPr>
          <p:nvPr>
            <p:ph idx="1"/>
          </p:nvPr>
        </p:nvSpPr>
        <p:spPr/>
        <p:txBody>
          <a:bodyPr/>
          <a:lstStyle/>
          <a:p>
            <a:r>
              <a:rPr lang="en-US" dirty="0"/>
              <a:t>During Padilla’s three years as Centro’s office manager and accountant, city employees emailed her supervisors on occasion to let them know she was late submitting invoices. But Ben </a:t>
            </a:r>
            <a:r>
              <a:rPr lang="en-US" dirty="0" err="1"/>
              <a:t>Gorzell</a:t>
            </a:r>
            <a:r>
              <a:rPr lang="en-US" dirty="0"/>
              <a:t>, the city’s chief financial officer, said he didn’t know of any instances of employees raising alarms about her work performance.</a:t>
            </a:r>
          </a:p>
          <a:p>
            <a:endParaRPr lang="en-US" dirty="0"/>
          </a:p>
        </p:txBody>
      </p:sp>
    </p:spTree>
    <p:extLst>
      <p:ext uri="{BB962C8B-B14F-4D97-AF65-F5344CB8AC3E}">
        <p14:creationId xmlns:p14="http://schemas.microsoft.com/office/powerpoint/2010/main" val="969842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Gets Better</a:t>
            </a:r>
            <a:br>
              <a:rPr lang="en-US" dirty="0"/>
            </a:br>
            <a:r>
              <a:rPr lang="en-US" dirty="0"/>
              <a:t>The Fake Audit</a:t>
            </a:r>
          </a:p>
        </p:txBody>
      </p:sp>
      <p:sp>
        <p:nvSpPr>
          <p:cNvPr id="3" name="Content Placeholder 2"/>
          <p:cNvSpPr>
            <a:spLocks noGrp="1"/>
          </p:cNvSpPr>
          <p:nvPr>
            <p:ph idx="1"/>
          </p:nvPr>
        </p:nvSpPr>
        <p:spPr/>
        <p:txBody>
          <a:bodyPr>
            <a:normAutofit/>
          </a:bodyPr>
          <a:lstStyle/>
          <a:p>
            <a:r>
              <a:rPr lang="en-US" sz="2400" dirty="0"/>
              <a:t>She had recruited her ex-husband to pose as an auditor in front of the nonprofit’s board, the two lawyers told the Express-News.</a:t>
            </a:r>
          </a:p>
          <a:p>
            <a:r>
              <a:rPr lang="en-US" sz="2400" dirty="0"/>
              <a:t>In reality, no audit had been conducted. At the January meeting, Padilla admitted she fabricated one to fool Centro’s executives and board.</a:t>
            </a:r>
          </a:p>
          <a:p>
            <a:r>
              <a:rPr lang="en-US" sz="2400" dirty="0"/>
              <a:t>Husband claimed he was with CPA firm which had audited</a:t>
            </a:r>
          </a:p>
          <a:p>
            <a:r>
              <a:rPr lang="en-US" sz="2400" dirty="0"/>
              <a:t>Centro Board Member called the firm, What audit?</a:t>
            </a:r>
          </a:p>
          <a:p>
            <a:r>
              <a:rPr lang="en-US" sz="2400" dirty="0"/>
              <a:t>Sounds a lot like Dixon IL! </a:t>
            </a:r>
          </a:p>
        </p:txBody>
      </p:sp>
    </p:spTree>
    <p:extLst>
      <p:ext uri="{BB962C8B-B14F-4D97-AF65-F5344CB8AC3E}">
        <p14:creationId xmlns:p14="http://schemas.microsoft.com/office/powerpoint/2010/main" val="632955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Might Have Been Worse</a:t>
            </a:r>
          </a:p>
        </p:txBody>
      </p:sp>
      <p:sp>
        <p:nvSpPr>
          <p:cNvPr id="3" name="Content Placeholder 2"/>
          <p:cNvSpPr>
            <a:spLocks noGrp="1"/>
          </p:cNvSpPr>
          <p:nvPr>
            <p:ph idx="1"/>
          </p:nvPr>
        </p:nvSpPr>
        <p:spPr/>
        <p:txBody>
          <a:bodyPr>
            <a:normAutofit fontScale="92500" lnSpcReduction="10000"/>
          </a:bodyPr>
          <a:lstStyle/>
          <a:p>
            <a:r>
              <a:rPr lang="en-US" dirty="0"/>
              <a:t>The city has paid Centro $22.2 million since 2013 to manage the downtown district. City Manager Sheryl </a:t>
            </a:r>
            <a:r>
              <a:rPr lang="en-US" dirty="0" err="1"/>
              <a:t>Sculley</a:t>
            </a:r>
            <a:r>
              <a:rPr lang="en-US" dirty="0"/>
              <a:t> and two other city officials serve on its board.</a:t>
            </a:r>
          </a:p>
          <a:p>
            <a:r>
              <a:rPr lang="en-US" dirty="0"/>
              <a:t>Centro’s formation in 2010 was led by </a:t>
            </a:r>
            <a:r>
              <a:rPr lang="en-US" dirty="0" err="1"/>
              <a:t>Sculley</a:t>
            </a:r>
            <a:r>
              <a:rPr lang="en-US" dirty="0"/>
              <a:t> and other city officials, who envisioned an organization that would unite political and business leaders in a mission to transform downtown from a sleepy tourist district into a dynamic urban neighborhood.</a:t>
            </a:r>
          </a:p>
          <a:p>
            <a:endParaRPr lang="en-US" dirty="0"/>
          </a:p>
        </p:txBody>
      </p:sp>
    </p:spTree>
    <p:extLst>
      <p:ext uri="{BB962C8B-B14F-4D97-AF65-F5344CB8AC3E}">
        <p14:creationId xmlns:p14="http://schemas.microsoft.com/office/powerpoint/2010/main" val="3848280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I/C Failure</a:t>
            </a:r>
          </a:p>
        </p:txBody>
      </p:sp>
      <p:sp>
        <p:nvSpPr>
          <p:cNvPr id="3" name="Content Placeholder 2"/>
          <p:cNvSpPr>
            <a:spLocks noGrp="1"/>
          </p:cNvSpPr>
          <p:nvPr>
            <p:ph idx="1"/>
          </p:nvPr>
        </p:nvSpPr>
        <p:spPr/>
        <p:txBody>
          <a:bodyPr/>
          <a:lstStyle/>
          <a:p>
            <a:r>
              <a:rPr lang="en-US" dirty="0"/>
              <a:t>No Sep of Duties, Received and wrote checks</a:t>
            </a:r>
          </a:p>
          <a:p>
            <a:r>
              <a:rPr lang="en-US" dirty="0"/>
              <a:t>7/14-11/17 forged 118 checks $291,385 on Centro at Jefferson Bank</a:t>
            </a:r>
          </a:p>
          <a:p>
            <a:r>
              <a:rPr lang="en-US" dirty="0"/>
              <a:t>Disguised Payments to herself as for various vendors</a:t>
            </a:r>
          </a:p>
          <a:p>
            <a:r>
              <a:rPr lang="en-US" dirty="0"/>
              <a:t>Serving 33 Months in Prison and Restitution</a:t>
            </a:r>
          </a:p>
          <a:p>
            <a:endParaRPr lang="en-US" dirty="0"/>
          </a:p>
        </p:txBody>
      </p:sp>
    </p:spTree>
    <p:extLst>
      <p:ext uri="{BB962C8B-B14F-4D97-AF65-F5344CB8AC3E}">
        <p14:creationId xmlns:p14="http://schemas.microsoft.com/office/powerpoint/2010/main" val="695620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by Block Complains</a:t>
            </a:r>
          </a:p>
        </p:txBody>
      </p:sp>
      <p:sp>
        <p:nvSpPr>
          <p:cNvPr id="3" name="Content Placeholder 2"/>
          <p:cNvSpPr>
            <a:spLocks noGrp="1"/>
          </p:cNvSpPr>
          <p:nvPr>
            <p:ph idx="1"/>
          </p:nvPr>
        </p:nvSpPr>
        <p:spPr/>
        <p:txBody>
          <a:bodyPr>
            <a:normAutofit lnSpcReduction="10000"/>
          </a:bodyPr>
          <a:lstStyle/>
          <a:p>
            <a:r>
              <a:rPr lang="en-US" sz="2400" dirty="0"/>
              <a:t>Contractor with Ambassador Amigos, Yellow shirted contractors</a:t>
            </a:r>
          </a:p>
          <a:p>
            <a:r>
              <a:rPr lang="en-US" sz="2400" dirty="0"/>
              <a:t>Not getting paid</a:t>
            </a:r>
          </a:p>
          <a:p>
            <a:r>
              <a:rPr lang="en-US" sz="2400" dirty="0" err="1"/>
              <a:t>Dgiovanni</a:t>
            </a:r>
            <a:r>
              <a:rPr lang="en-US" sz="2400" dirty="0"/>
              <a:t> has signed the checks!</a:t>
            </a:r>
          </a:p>
          <a:p>
            <a:r>
              <a:rPr lang="en-US" sz="2400" dirty="0" err="1"/>
              <a:t>DiGiovanne</a:t>
            </a:r>
            <a:r>
              <a:rPr lang="en-US" sz="2400" dirty="0"/>
              <a:t> talks to Don Frost, Centro Chair Asst City </a:t>
            </a:r>
            <a:r>
              <a:rPr lang="en-US" sz="2400" dirty="0" err="1"/>
              <a:t>Mgr</a:t>
            </a:r>
            <a:r>
              <a:rPr lang="en-US" sz="2400" dirty="0"/>
              <a:t> Lori Houston</a:t>
            </a:r>
          </a:p>
          <a:p>
            <a:r>
              <a:rPr lang="en-US" sz="2400" dirty="0"/>
              <a:t>The emails show Padilla and Centro’s then-chief financial officer, Tony Piazzi, met with employees of the Center City Development and Operations Department in mid-March to set up a timeline for submitting invoices.</a:t>
            </a:r>
          </a:p>
          <a:p>
            <a:r>
              <a:rPr lang="en-US" sz="2400" dirty="0"/>
              <a:t>“One crisis after another until we are back on track which is coming up,” Padilla emailed a city employee later that month.</a:t>
            </a:r>
          </a:p>
          <a:p>
            <a:endParaRPr lang="en-US" sz="2400" dirty="0"/>
          </a:p>
        </p:txBody>
      </p:sp>
    </p:spTree>
    <p:extLst>
      <p:ext uri="{BB962C8B-B14F-4D97-AF65-F5344CB8AC3E}">
        <p14:creationId xmlns:p14="http://schemas.microsoft.com/office/powerpoint/2010/main" val="1035411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Admission</a:t>
            </a:r>
          </a:p>
        </p:txBody>
      </p:sp>
      <p:sp>
        <p:nvSpPr>
          <p:cNvPr id="3" name="Content Placeholder 2"/>
          <p:cNvSpPr>
            <a:spLocks noGrp="1"/>
          </p:cNvSpPr>
          <p:nvPr>
            <p:ph idx="1"/>
          </p:nvPr>
        </p:nvSpPr>
        <p:spPr/>
        <p:txBody>
          <a:bodyPr>
            <a:normAutofit fontScale="92500"/>
          </a:bodyPr>
          <a:lstStyle/>
          <a:p>
            <a:r>
              <a:rPr lang="en-US" dirty="0"/>
              <a:t>In 2018, Padilla admitted to the embezzlement and promised to pay back what she could. She met with Centro representatives and told them no PID money had been taken </a:t>
            </a:r>
          </a:p>
          <a:p>
            <a:r>
              <a:rPr lang="en-US" dirty="0"/>
              <a:t>The Good News</a:t>
            </a:r>
          </a:p>
          <a:p>
            <a:r>
              <a:rPr lang="en-US" dirty="0"/>
              <a:t>An audit commissioned by the city found </a:t>
            </a:r>
            <a:r>
              <a:rPr lang="en-US" dirty="0">
                <a:solidFill>
                  <a:srgbClr val="FF0000"/>
                </a:solidFill>
              </a:rPr>
              <a:t>no taxpayer dollars had been embezzled,</a:t>
            </a:r>
            <a:r>
              <a:rPr lang="en-US" dirty="0"/>
              <a:t> but that the city failed to properly monitor Centro’s finances.</a:t>
            </a:r>
          </a:p>
          <a:p>
            <a:endParaRPr lang="en-US" dirty="0"/>
          </a:p>
        </p:txBody>
      </p:sp>
    </p:spTree>
    <p:extLst>
      <p:ext uri="{BB962C8B-B14F-4D97-AF65-F5344CB8AC3E}">
        <p14:creationId xmlns:p14="http://schemas.microsoft.com/office/powerpoint/2010/main" val="86513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C Regulations</a:t>
            </a:r>
          </a:p>
        </p:txBody>
      </p:sp>
      <p:sp>
        <p:nvSpPr>
          <p:cNvPr id="3" name="Content Placeholder 2"/>
          <p:cNvSpPr>
            <a:spLocks noGrp="1"/>
          </p:cNvSpPr>
          <p:nvPr>
            <p:ph sz="half" idx="1"/>
          </p:nvPr>
        </p:nvSpPr>
        <p:spPr/>
        <p:txBody>
          <a:bodyPr/>
          <a:lstStyle/>
          <a:p>
            <a:r>
              <a:rPr lang="en-US" dirty="0"/>
              <a:t>Sec 404 SARBOX document, assess IC</a:t>
            </a:r>
          </a:p>
          <a:p>
            <a:r>
              <a:rPr lang="en-US" dirty="0"/>
              <a:t>PCAOB  AS 2201</a:t>
            </a:r>
          </a:p>
          <a:p>
            <a:r>
              <a:rPr lang="en-US" dirty="0"/>
              <a:t>Examples</a:t>
            </a:r>
          </a:p>
          <a:p>
            <a:pPr lvl="1"/>
            <a:r>
              <a:rPr lang="en-US" dirty="0"/>
              <a:t>Separation Duties</a:t>
            </a:r>
          </a:p>
          <a:p>
            <a:pPr lvl="1"/>
            <a:r>
              <a:rPr lang="en-US" dirty="0"/>
              <a:t>Enforced vacation</a:t>
            </a:r>
          </a:p>
          <a:p>
            <a:pPr lvl="1"/>
            <a:r>
              <a:rPr lang="en-US" dirty="0"/>
              <a:t>Reconciliations</a:t>
            </a:r>
          </a:p>
          <a:p>
            <a:pPr lvl="1"/>
            <a:r>
              <a:rPr lang="en-US" dirty="0"/>
              <a:t>Existence?</a:t>
            </a:r>
          </a:p>
          <a:p>
            <a:pPr lvl="1"/>
            <a:endParaRPr lang="en-US" dirty="0"/>
          </a:p>
        </p:txBody>
      </p:sp>
      <p:pic>
        <p:nvPicPr>
          <p:cNvPr id="5" name="Content Placeholder 4" descr="Screen Shot 2021-03-04 at 1.23.55 PM.png"/>
          <p:cNvPicPr>
            <a:picLocks noGrp="1" noChangeAspect="1"/>
          </p:cNvPicPr>
          <p:nvPr>
            <p:ph sz="half" idx="2"/>
          </p:nvPr>
        </p:nvPicPr>
        <p:blipFill>
          <a:blip r:embed="rId2">
            <a:extLst>
              <a:ext uri="{28A0092B-C50C-407E-A947-70E740481C1C}">
                <a14:useLocalDpi xmlns:a14="http://schemas.microsoft.com/office/drawing/2010/main" val="0"/>
              </a:ext>
            </a:extLst>
          </a:blip>
          <a:srcRect t="-115390" b="-115390"/>
          <a:stretch>
            <a:fillRect/>
          </a:stretch>
        </p:blipFill>
        <p:spPr/>
      </p:pic>
    </p:spTree>
    <p:extLst>
      <p:ext uri="{BB962C8B-B14F-4D97-AF65-F5344CB8AC3E}">
        <p14:creationId xmlns:p14="http://schemas.microsoft.com/office/powerpoint/2010/main" val="619791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Check</a:t>
            </a:r>
          </a:p>
        </p:txBody>
      </p:sp>
      <p:sp>
        <p:nvSpPr>
          <p:cNvPr id="3" name="Content Placeholder 2"/>
          <p:cNvSpPr>
            <a:spLocks noGrp="1"/>
          </p:cNvSpPr>
          <p:nvPr>
            <p:ph idx="1"/>
          </p:nvPr>
        </p:nvSpPr>
        <p:spPr/>
        <p:txBody>
          <a:bodyPr/>
          <a:lstStyle/>
          <a:p>
            <a:r>
              <a:rPr lang="en-US" dirty="0"/>
              <a:t>Centro’s board forced then-CEO Pat </a:t>
            </a:r>
            <a:r>
              <a:rPr lang="en-US" dirty="0" err="1"/>
              <a:t>DiGiovanni</a:t>
            </a:r>
            <a:r>
              <a:rPr lang="en-US" dirty="0"/>
              <a:t>, a former San Antonio deputy city manager, to resign after the embezzlement was uncovered. </a:t>
            </a:r>
          </a:p>
          <a:p>
            <a:r>
              <a:rPr lang="en-US" dirty="0"/>
              <a:t>Chief Financial Officer Tony Piazzi, who oversaw Padilla, departed in March 2018.</a:t>
            </a:r>
          </a:p>
          <a:p>
            <a:endParaRPr lang="en-US" dirty="0"/>
          </a:p>
        </p:txBody>
      </p:sp>
    </p:spTree>
    <p:extLst>
      <p:ext uri="{BB962C8B-B14F-4D97-AF65-F5344CB8AC3E}">
        <p14:creationId xmlns:p14="http://schemas.microsoft.com/office/powerpoint/2010/main" val="1134631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The Tone at the Top</a:t>
            </a:r>
          </a:p>
        </p:txBody>
      </p:sp>
      <p:sp>
        <p:nvSpPr>
          <p:cNvPr id="6" name="Content Placeholder 5"/>
          <p:cNvSpPr>
            <a:spLocks noGrp="1"/>
          </p:cNvSpPr>
          <p:nvPr>
            <p:ph idx="1"/>
          </p:nvPr>
        </p:nvSpPr>
        <p:spPr/>
        <p:txBody>
          <a:bodyPr>
            <a:normAutofit fontScale="70000" lnSpcReduction="20000"/>
          </a:bodyPr>
          <a:lstStyle/>
          <a:p>
            <a:r>
              <a:rPr lang="en-US" dirty="0"/>
              <a:t>Centro spent thousands</a:t>
            </a:r>
          </a:p>
          <a:p>
            <a:pPr lvl="1"/>
            <a:r>
              <a:rPr lang="en-US" dirty="0"/>
              <a:t>Lobbying</a:t>
            </a:r>
          </a:p>
          <a:p>
            <a:pPr lvl="1"/>
            <a:r>
              <a:rPr lang="en-US" dirty="0"/>
              <a:t>Meals and trips</a:t>
            </a:r>
          </a:p>
          <a:p>
            <a:pPr lvl="1"/>
            <a:r>
              <a:rPr lang="en-US" dirty="0"/>
              <a:t>Fundraisers &amp; Mixers</a:t>
            </a:r>
          </a:p>
          <a:p>
            <a:r>
              <a:rPr lang="en-US" dirty="0"/>
              <a:t>Centro board members say they are baffled that it would take so long for the SAPD and the district attorney’s office to press charges, especially after Padilla’s admission.</a:t>
            </a:r>
          </a:p>
          <a:p>
            <a:r>
              <a:rPr lang="en-US" dirty="0"/>
              <a:t>“I would like to think that long before now they would have arrested her and try to retrieve money out of her bank accounts,” Adelman said. “I’m angry, but what can I do about that?”</a:t>
            </a:r>
          </a:p>
          <a:p>
            <a:r>
              <a:rPr lang="en-US" dirty="0"/>
              <a:t>Trish </a:t>
            </a:r>
            <a:r>
              <a:rPr lang="en-US" dirty="0" err="1"/>
              <a:t>DeBerry</a:t>
            </a:r>
            <a:r>
              <a:rPr lang="en-US" dirty="0"/>
              <a:t>, Centro’s board chairwoman, called it “completely unacceptable that an arrest has not been made.” Frost, who served as Centro’s chair until the end of last year, called it “frustrating.”</a:t>
            </a:r>
          </a:p>
          <a:p>
            <a:endParaRPr lang="en-US" dirty="0"/>
          </a:p>
        </p:txBody>
      </p:sp>
    </p:spTree>
    <p:extLst>
      <p:ext uri="{BB962C8B-B14F-4D97-AF65-F5344CB8AC3E}">
        <p14:creationId xmlns:p14="http://schemas.microsoft.com/office/powerpoint/2010/main" val="3355607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 at the </a:t>
            </a:r>
            <a:r>
              <a:rPr lang="en-US" dirty="0" err="1"/>
              <a:t>TOp</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Controversial ascent</a:t>
            </a:r>
            <a:endParaRPr lang="en-US" dirty="0"/>
          </a:p>
          <a:p>
            <a:r>
              <a:rPr lang="en-US" dirty="0" err="1"/>
              <a:t>DiGiovanni’s</a:t>
            </a:r>
            <a:r>
              <a:rPr lang="en-US" dirty="0"/>
              <a:t> ascent to president and CEO of Centro in January 2013 was also </a:t>
            </a:r>
            <a:r>
              <a:rPr lang="en-US" dirty="0">
                <a:hlinkClick r:id="rId2"/>
              </a:rPr>
              <a:t>fraught with scandal</a:t>
            </a:r>
            <a:r>
              <a:rPr lang="en-US" dirty="0"/>
              <a:t>. He was </a:t>
            </a:r>
            <a:r>
              <a:rPr lang="en-US" dirty="0">
                <a:hlinkClick r:id="rId3"/>
              </a:rPr>
              <a:t>admonished</a:t>
            </a:r>
            <a:r>
              <a:rPr lang="en-US" dirty="0"/>
              <a:t> by the city’s Ethics Review Board for “unknowingly” violating San Antonio’s code of ethics Negotiated his contract with the nonprofit. </a:t>
            </a:r>
            <a:r>
              <a:rPr lang="en-US" dirty="0" err="1"/>
              <a:t>Zachry</a:t>
            </a:r>
            <a:r>
              <a:rPr lang="en-US" dirty="0"/>
              <a:t> Corp. CEO David </a:t>
            </a:r>
            <a:r>
              <a:rPr lang="en-US" dirty="0" err="1"/>
              <a:t>Zachry</a:t>
            </a:r>
            <a:r>
              <a:rPr lang="en-US" dirty="0"/>
              <a:t>, who was vice chairman of Centro at the time, was vying for a $305 million contract to expand the Convention Center. </a:t>
            </a:r>
            <a:r>
              <a:rPr lang="en-US" dirty="0" err="1"/>
              <a:t>DiGiovanni</a:t>
            </a:r>
            <a:r>
              <a:rPr lang="en-US" dirty="0"/>
              <a:t> was on the city’s selection committee for that contract while negotiating his salary with </a:t>
            </a:r>
            <a:r>
              <a:rPr lang="en-US" dirty="0" err="1"/>
              <a:t>Zachry</a:t>
            </a:r>
            <a:r>
              <a:rPr lang="en-US" dirty="0"/>
              <a:t> and other Centro board members.</a:t>
            </a:r>
          </a:p>
          <a:p>
            <a:endParaRPr lang="en-US" dirty="0"/>
          </a:p>
        </p:txBody>
      </p:sp>
    </p:spTree>
    <p:extLst>
      <p:ext uri="{BB962C8B-B14F-4D97-AF65-F5344CB8AC3E}">
        <p14:creationId xmlns:p14="http://schemas.microsoft.com/office/powerpoint/2010/main" val="1398415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Suggested  Centro Mascot</a:t>
            </a:r>
          </a:p>
        </p:txBody>
      </p:sp>
      <p:pic>
        <p:nvPicPr>
          <p:cNvPr id="6" name="Content Placeholder 5" descr="Screen Shot 2021-03-10 at 11.09.37 AM.png"/>
          <p:cNvPicPr>
            <a:picLocks noGrp="1" noChangeAspect="1"/>
          </p:cNvPicPr>
          <p:nvPr>
            <p:ph sz="half" idx="1"/>
          </p:nvPr>
        </p:nvPicPr>
        <p:blipFill>
          <a:blip r:embed="rId2">
            <a:extLst>
              <a:ext uri="{28A0092B-C50C-407E-A947-70E740481C1C}">
                <a14:useLocalDpi xmlns:a14="http://schemas.microsoft.com/office/drawing/2010/main" val="0"/>
              </a:ext>
            </a:extLst>
          </a:blip>
          <a:srcRect l="13076" r="13076"/>
          <a:stretch>
            <a:fillRect/>
          </a:stretch>
        </p:blipFill>
        <p:spPr/>
      </p:pic>
      <p:pic>
        <p:nvPicPr>
          <p:cNvPr id="7" name="Content Placeholder 6" descr="Screen Shot 2021-03-10 at 11.10.26 AM.png"/>
          <p:cNvPicPr>
            <a:picLocks noGrp="1" noChangeAspect="1"/>
          </p:cNvPicPr>
          <p:nvPr>
            <p:ph sz="half" idx="2"/>
          </p:nvPr>
        </p:nvPicPr>
        <p:blipFill>
          <a:blip r:embed="rId3">
            <a:extLst>
              <a:ext uri="{28A0092B-C50C-407E-A947-70E740481C1C}">
                <a14:useLocalDpi xmlns:a14="http://schemas.microsoft.com/office/drawing/2010/main" val="0"/>
              </a:ext>
            </a:extLst>
          </a:blip>
          <a:srcRect l="2754" r="2754"/>
          <a:stretch>
            <a:fillRect/>
          </a:stretch>
        </p:blipFill>
        <p:spPr/>
      </p:pic>
    </p:spTree>
    <p:extLst>
      <p:ext uri="{BB962C8B-B14F-4D97-AF65-F5344CB8AC3E}">
        <p14:creationId xmlns:p14="http://schemas.microsoft.com/office/powerpoint/2010/main" val="1610185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16392-5890-05DD-5C86-89EACA4F93F4}"/>
              </a:ext>
            </a:extLst>
          </p:cNvPr>
          <p:cNvSpPr>
            <a:spLocks noGrp="1"/>
          </p:cNvSpPr>
          <p:nvPr>
            <p:ph type="title"/>
          </p:nvPr>
        </p:nvSpPr>
        <p:spPr/>
        <p:txBody>
          <a:bodyPr/>
          <a:lstStyle/>
          <a:p>
            <a:r>
              <a:rPr lang="en-US" dirty="0"/>
              <a:t>Meet Janet Mello</a:t>
            </a:r>
          </a:p>
        </p:txBody>
      </p:sp>
      <p:sp>
        <p:nvSpPr>
          <p:cNvPr id="5" name="Content Placeholder 4">
            <a:extLst>
              <a:ext uri="{FF2B5EF4-FFF2-40B4-BE49-F238E27FC236}">
                <a16:creationId xmlns:a16="http://schemas.microsoft.com/office/drawing/2014/main" id="{9F3F1420-9E5C-919F-8C96-06EA810A9A38}"/>
              </a:ext>
            </a:extLst>
          </p:cNvPr>
          <p:cNvSpPr>
            <a:spLocks noGrp="1"/>
          </p:cNvSpPr>
          <p:nvPr>
            <p:ph sz="half" idx="1"/>
          </p:nvPr>
        </p:nvSpPr>
        <p:spPr/>
        <p:txBody>
          <a:bodyPr>
            <a:normAutofit fontScale="92500"/>
          </a:bodyPr>
          <a:lstStyle/>
          <a:p>
            <a:r>
              <a:rPr lang="en-US" dirty="0"/>
              <a:t>Finance Program Manager at Army Installation Management Command</a:t>
            </a:r>
          </a:p>
          <a:p>
            <a:r>
              <a:rPr lang="en-US" dirty="0"/>
              <a:t>Steals $108 M in six years</a:t>
            </a:r>
          </a:p>
          <a:p>
            <a:r>
              <a:rPr lang="en-US" dirty="0"/>
              <a:t>Fellow Employee letter to Judge, don’t send her to jail!</a:t>
            </a:r>
          </a:p>
          <a:p>
            <a:r>
              <a:rPr lang="en-US" dirty="0"/>
              <a:t>Darn but she is good</a:t>
            </a:r>
          </a:p>
          <a:p>
            <a:r>
              <a:rPr lang="en-US" dirty="0"/>
              <a:t>The New Face of Fraud!</a:t>
            </a:r>
          </a:p>
        </p:txBody>
      </p:sp>
      <p:pic>
        <p:nvPicPr>
          <p:cNvPr id="8" name="Content Placeholder 7" descr="A person smiling at the camera&#10;&#10;AI-generated content may be incorrect.">
            <a:extLst>
              <a:ext uri="{FF2B5EF4-FFF2-40B4-BE49-F238E27FC236}">
                <a16:creationId xmlns:a16="http://schemas.microsoft.com/office/drawing/2014/main" id="{2D995176-FC72-847E-A32A-6977046E3F28}"/>
              </a:ext>
            </a:extLst>
          </p:cNvPr>
          <p:cNvPicPr>
            <a:picLocks noGrp="1" noChangeAspect="1"/>
          </p:cNvPicPr>
          <p:nvPr>
            <p:ph sz="half" idx="2"/>
          </p:nvPr>
        </p:nvPicPr>
        <p:blipFill>
          <a:blip r:embed="rId2"/>
          <a:stretch>
            <a:fillRect/>
          </a:stretch>
        </p:blipFill>
        <p:spPr>
          <a:xfrm>
            <a:off x="4696287" y="1600200"/>
            <a:ext cx="3942426" cy="4525963"/>
          </a:xfrm>
        </p:spPr>
      </p:pic>
    </p:spTree>
    <p:extLst>
      <p:ext uri="{BB962C8B-B14F-4D97-AF65-F5344CB8AC3E}">
        <p14:creationId xmlns:p14="http://schemas.microsoft.com/office/powerpoint/2010/main" val="1298361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066A12-F25D-CA33-3765-637CE22ACB75}"/>
              </a:ext>
            </a:extLst>
          </p:cNvPr>
          <p:cNvSpPr>
            <a:spLocks noGrp="1"/>
          </p:cNvSpPr>
          <p:nvPr>
            <p:ph type="title"/>
          </p:nvPr>
        </p:nvSpPr>
        <p:spPr/>
        <p:txBody>
          <a:bodyPr/>
          <a:lstStyle/>
          <a:p>
            <a:r>
              <a:rPr lang="en-US" dirty="0"/>
              <a:t>Does this Sound Familiar?</a:t>
            </a:r>
          </a:p>
        </p:txBody>
      </p:sp>
      <p:sp>
        <p:nvSpPr>
          <p:cNvPr id="6" name="Content Placeholder 5">
            <a:extLst>
              <a:ext uri="{FF2B5EF4-FFF2-40B4-BE49-F238E27FC236}">
                <a16:creationId xmlns:a16="http://schemas.microsoft.com/office/drawing/2014/main" id="{89448B75-3622-9D42-FBBF-CFA96FCAAAAD}"/>
              </a:ext>
            </a:extLst>
          </p:cNvPr>
          <p:cNvSpPr>
            <a:spLocks noGrp="1"/>
          </p:cNvSpPr>
          <p:nvPr>
            <p:ph idx="1"/>
          </p:nvPr>
        </p:nvSpPr>
        <p:spPr/>
        <p:txBody>
          <a:bodyPr/>
          <a:lstStyle/>
          <a:p>
            <a:r>
              <a:rPr lang="en-US" dirty="0"/>
              <a:t>2016 creates fake company Child Health and Youth Lifelong Development CHYLD</a:t>
            </a:r>
          </a:p>
          <a:p>
            <a:r>
              <a:rPr lang="en-US" dirty="0"/>
              <a:t>Submits fraudulent paperwork for CHLD to receive checks at UPS rented mail boxes</a:t>
            </a:r>
          </a:p>
          <a:p>
            <a:r>
              <a:rPr lang="en-US" dirty="0"/>
              <a:t>40 Instances</a:t>
            </a:r>
          </a:p>
          <a:p>
            <a:r>
              <a:rPr lang="en-US" dirty="0"/>
              <a:t>No services for Military 4 H program</a:t>
            </a:r>
          </a:p>
          <a:p>
            <a:r>
              <a:rPr lang="en-US" dirty="0" err="1"/>
              <a:t>Similarto</a:t>
            </a:r>
            <a:r>
              <a:rPr lang="en-US" dirty="0"/>
              <a:t> Rita, no one asks for results</a:t>
            </a:r>
          </a:p>
          <a:p>
            <a:endParaRPr lang="en-US" dirty="0"/>
          </a:p>
        </p:txBody>
      </p:sp>
    </p:spTree>
    <p:extLst>
      <p:ext uri="{BB962C8B-B14F-4D97-AF65-F5344CB8AC3E}">
        <p14:creationId xmlns:p14="http://schemas.microsoft.com/office/powerpoint/2010/main" val="1415214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5E1DA-91FA-A4BE-C1EE-FD8509A40B2E}"/>
              </a:ext>
            </a:extLst>
          </p:cNvPr>
          <p:cNvSpPr>
            <a:spLocks noGrp="1"/>
          </p:cNvSpPr>
          <p:nvPr>
            <p:ph type="title"/>
          </p:nvPr>
        </p:nvSpPr>
        <p:spPr/>
        <p:txBody>
          <a:bodyPr/>
          <a:lstStyle/>
          <a:p>
            <a:r>
              <a:rPr lang="en-US" dirty="0"/>
              <a:t>Gucci Queen</a:t>
            </a:r>
          </a:p>
        </p:txBody>
      </p:sp>
      <p:sp>
        <p:nvSpPr>
          <p:cNvPr id="5" name="Content Placeholder 4">
            <a:extLst>
              <a:ext uri="{FF2B5EF4-FFF2-40B4-BE49-F238E27FC236}">
                <a16:creationId xmlns:a16="http://schemas.microsoft.com/office/drawing/2014/main" id="{0E019F86-F030-7815-C342-0076CACC48E4}"/>
              </a:ext>
            </a:extLst>
          </p:cNvPr>
          <p:cNvSpPr>
            <a:spLocks noGrp="1"/>
          </p:cNvSpPr>
          <p:nvPr>
            <p:ph sz="half" idx="1"/>
          </p:nvPr>
        </p:nvSpPr>
        <p:spPr/>
        <p:txBody>
          <a:bodyPr/>
          <a:lstStyle/>
          <a:p>
            <a:r>
              <a:rPr lang="en-US" dirty="0"/>
              <a:t>UPS and Fed Ex drivers delivered so may packages of Luis Vuitton , Coach, Gucci</a:t>
            </a:r>
          </a:p>
          <a:p>
            <a:r>
              <a:rPr lang="en-US" dirty="0"/>
              <a:t>Called her</a:t>
            </a:r>
          </a:p>
          <a:p>
            <a:r>
              <a:rPr lang="en-US" dirty="0"/>
              <a:t> Gucci Goddess</a:t>
            </a:r>
          </a:p>
        </p:txBody>
      </p:sp>
      <p:pic>
        <p:nvPicPr>
          <p:cNvPr id="8" name="Content Placeholder 7" descr="A group of rings on a table&#10;&#10;AI-generated content may be incorrect.">
            <a:extLst>
              <a:ext uri="{FF2B5EF4-FFF2-40B4-BE49-F238E27FC236}">
                <a16:creationId xmlns:a16="http://schemas.microsoft.com/office/drawing/2014/main" id="{9398AD24-823D-3F25-C831-3FC41086185A}"/>
              </a:ext>
            </a:extLst>
          </p:cNvPr>
          <p:cNvPicPr>
            <a:picLocks noGrp="1" noChangeAspect="1"/>
          </p:cNvPicPr>
          <p:nvPr>
            <p:ph sz="half" idx="2"/>
          </p:nvPr>
        </p:nvPicPr>
        <p:blipFill>
          <a:blip r:embed="rId2"/>
          <a:stretch>
            <a:fillRect/>
          </a:stretch>
        </p:blipFill>
        <p:spPr>
          <a:xfrm>
            <a:off x="4648200" y="3102911"/>
            <a:ext cx="4038600" cy="1520540"/>
          </a:xfrm>
        </p:spPr>
      </p:pic>
    </p:spTree>
    <p:extLst>
      <p:ext uri="{BB962C8B-B14F-4D97-AF65-F5344CB8AC3E}">
        <p14:creationId xmlns:p14="http://schemas.microsoft.com/office/powerpoint/2010/main" val="2402363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6D917F-6D7D-7A25-E1C9-A9F55801815A}"/>
              </a:ext>
            </a:extLst>
          </p:cNvPr>
          <p:cNvSpPr>
            <a:spLocks noGrp="1"/>
          </p:cNvSpPr>
          <p:nvPr>
            <p:ph type="title"/>
          </p:nvPr>
        </p:nvSpPr>
        <p:spPr/>
        <p:txBody>
          <a:bodyPr/>
          <a:lstStyle/>
          <a:p>
            <a:r>
              <a:rPr lang="en-US" dirty="0"/>
              <a:t>Maryland Estate, Maserati</a:t>
            </a:r>
          </a:p>
        </p:txBody>
      </p:sp>
      <p:pic>
        <p:nvPicPr>
          <p:cNvPr id="8" name="Content Placeholder 7" descr="A collage of a house and a pool&#10;&#10;AI-generated content may be incorrect.">
            <a:extLst>
              <a:ext uri="{FF2B5EF4-FFF2-40B4-BE49-F238E27FC236}">
                <a16:creationId xmlns:a16="http://schemas.microsoft.com/office/drawing/2014/main" id="{9F5BCC15-DAD9-1F6A-F3D1-DD4F62B49473}"/>
              </a:ext>
            </a:extLst>
          </p:cNvPr>
          <p:cNvPicPr>
            <a:picLocks noGrp="1" noChangeAspect="1"/>
          </p:cNvPicPr>
          <p:nvPr>
            <p:ph idx="1"/>
          </p:nvPr>
        </p:nvPicPr>
        <p:blipFill>
          <a:blip r:embed="rId2"/>
          <a:stretch>
            <a:fillRect/>
          </a:stretch>
        </p:blipFill>
        <p:spPr>
          <a:xfrm>
            <a:off x="683497" y="1600200"/>
            <a:ext cx="7777006" cy="4525963"/>
          </a:xfrm>
        </p:spPr>
      </p:pic>
    </p:spTree>
    <p:extLst>
      <p:ext uri="{BB962C8B-B14F-4D97-AF65-F5344CB8AC3E}">
        <p14:creationId xmlns:p14="http://schemas.microsoft.com/office/powerpoint/2010/main" val="447228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43F8-00A0-63AE-B06D-932CB52F061F}"/>
              </a:ext>
            </a:extLst>
          </p:cNvPr>
          <p:cNvSpPr>
            <a:spLocks noGrp="1"/>
          </p:cNvSpPr>
          <p:nvPr>
            <p:ph type="title"/>
          </p:nvPr>
        </p:nvSpPr>
        <p:spPr/>
        <p:txBody>
          <a:bodyPr/>
          <a:lstStyle/>
          <a:p>
            <a:r>
              <a:rPr lang="en-US" dirty="0"/>
              <a:t>The Scheme Unravels</a:t>
            </a:r>
          </a:p>
        </p:txBody>
      </p:sp>
      <p:sp>
        <p:nvSpPr>
          <p:cNvPr id="3" name="Content Placeholder 2">
            <a:extLst>
              <a:ext uri="{FF2B5EF4-FFF2-40B4-BE49-F238E27FC236}">
                <a16:creationId xmlns:a16="http://schemas.microsoft.com/office/drawing/2014/main" id="{3CB11BB6-FB8A-1331-A636-99DAAAA157EB}"/>
              </a:ext>
            </a:extLst>
          </p:cNvPr>
          <p:cNvSpPr>
            <a:spLocks noGrp="1"/>
          </p:cNvSpPr>
          <p:nvPr>
            <p:ph idx="1"/>
          </p:nvPr>
        </p:nvSpPr>
        <p:spPr/>
        <p:txBody>
          <a:bodyPr/>
          <a:lstStyle/>
          <a:p>
            <a:r>
              <a:rPr lang="en-US" dirty="0"/>
              <a:t>CHYLD is on personal 1040</a:t>
            </a:r>
          </a:p>
          <a:p>
            <a:r>
              <a:rPr lang="en-US" dirty="0"/>
              <a:t>Under reports Income</a:t>
            </a:r>
          </a:p>
          <a:p>
            <a:r>
              <a:rPr lang="en-US" dirty="0"/>
              <a:t>IRS and Army Criminal Investigators raid her home in North SA</a:t>
            </a:r>
          </a:p>
          <a:p>
            <a:r>
              <a:rPr lang="en-US" dirty="0"/>
              <a:t>31 Real Estate, Condos, Homes, two large estates, Texas, New Mexico, Maryland, WA</a:t>
            </a:r>
          </a:p>
          <a:p>
            <a:r>
              <a:rPr lang="en-US" dirty="0"/>
              <a:t>Land Horse Shoe Bay and Canyon Lake</a:t>
            </a:r>
          </a:p>
          <a:p>
            <a:r>
              <a:rPr lang="en-US" dirty="0"/>
              <a:t>11 Acres Overlooking Puget Sound</a:t>
            </a:r>
          </a:p>
        </p:txBody>
      </p:sp>
    </p:spTree>
    <p:extLst>
      <p:ext uri="{BB962C8B-B14F-4D97-AF65-F5344CB8AC3E}">
        <p14:creationId xmlns:p14="http://schemas.microsoft.com/office/powerpoint/2010/main" val="2982297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C938-F29E-CCD1-82A4-502A1E9D8F24}"/>
              </a:ext>
            </a:extLst>
          </p:cNvPr>
          <p:cNvSpPr>
            <a:spLocks noGrp="1"/>
          </p:cNvSpPr>
          <p:nvPr>
            <p:ph type="title"/>
          </p:nvPr>
        </p:nvSpPr>
        <p:spPr/>
        <p:txBody>
          <a:bodyPr/>
          <a:lstStyle/>
          <a:p>
            <a:r>
              <a:rPr lang="en-US" dirty="0"/>
              <a:t>But!</a:t>
            </a:r>
          </a:p>
        </p:txBody>
      </p:sp>
      <p:sp>
        <p:nvSpPr>
          <p:cNvPr id="3" name="Content Placeholder 2">
            <a:extLst>
              <a:ext uri="{FF2B5EF4-FFF2-40B4-BE49-F238E27FC236}">
                <a16:creationId xmlns:a16="http://schemas.microsoft.com/office/drawing/2014/main" id="{31E61B59-3F70-1132-7F2A-75D6E63B5A0A}"/>
              </a:ext>
            </a:extLst>
          </p:cNvPr>
          <p:cNvSpPr>
            <a:spLocks noGrp="1"/>
          </p:cNvSpPr>
          <p:nvPr>
            <p:ph idx="1"/>
          </p:nvPr>
        </p:nvSpPr>
        <p:spPr/>
        <p:txBody>
          <a:bodyPr/>
          <a:lstStyle/>
          <a:p>
            <a:r>
              <a:rPr lang="en-US" dirty="0"/>
              <a:t>Base San Antonio Fort Sam Houston lets her retire with full benefits after the raid</a:t>
            </a:r>
          </a:p>
          <a:p>
            <a:r>
              <a:rPr lang="en-US" dirty="0"/>
              <a:t>Prosecutors say difficult to pursue retirement as she was not fired!</a:t>
            </a:r>
          </a:p>
          <a:p>
            <a:r>
              <a:rPr lang="en-US" dirty="0"/>
              <a:t>She was trusted, no review of CHYLD and Janet</a:t>
            </a:r>
          </a:p>
        </p:txBody>
      </p:sp>
    </p:spTree>
    <p:extLst>
      <p:ext uri="{BB962C8B-B14F-4D97-AF65-F5344CB8AC3E}">
        <p14:creationId xmlns:p14="http://schemas.microsoft.com/office/powerpoint/2010/main" val="45196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Committee Sponsoring Organizations</a:t>
            </a:r>
            <a:br>
              <a:rPr lang="en-US" dirty="0"/>
            </a:br>
            <a:r>
              <a:rPr lang="en-US" dirty="0"/>
              <a:t>COSO</a:t>
            </a:r>
          </a:p>
        </p:txBody>
      </p:sp>
      <p:sp>
        <p:nvSpPr>
          <p:cNvPr id="3" name="Content Placeholder 2"/>
          <p:cNvSpPr>
            <a:spLocks noGrp="1"/>
          </p:cNvSpPr>
          <p:nvPr>
            <p:ph sz="half" idx="1"/>
          </p:nvPr>
        </p:nvSpPr>
        <p:spPr/>
        <p:txBody>
          <a:bodyPr/>
          <a:lstStyle/>
          <a:p>
            <a:r>
              <a:rPr lang="en-US" dirty="0"/>
              <a:t>AICPA</a:t>
            </a:r>
          </a:p>
          <a:p>
            <a:r>
              <a:rPr lang="en-US" dirty="0" err="1"/>
              <a:t>Amer</a:t>
            </a:r>
            <a:r>
              <a:rPr lang="en-US" dirty="0"/>
              <a:t> Acct </a:t>
            </a:r>
            <a:r>
              <a:rPr lang="en-US" dirty="0" err="1"/>
              <a:t>Assoc</a:t>
            </a:r>
            <a:endParaRPr lang="en-US" dirty="0"/>
          </a:p>
          <a:p>
            <a:r>
              <a:rPr lang="en-US" dirty="0"/>
              <a:t>FEI</a:t>
            </a:r>
          </a:p>
          <a:p>
            <a:r>
              <a:rPr lang="en-US" dirty="0"/>
              <a:t>IMA</a:t>
            </a:r>
          </a:p>
          <a:p>
            <a:r>
              <a:rPr lang="en-US" dirty="0"/>
              <a:t>IIA</a:t>
            </a:r>
          </a:p>
        </p:txBody>
      </p:sp>
      <p:pic>
        <p:nvPicPr>
          <p:cNvPr id="5" name="Content Placeholder 4" descr="Screen Shot 2021-03-04 at 1.28.35 PM.png"/>
          <p:cNvPicPr>
            <a:picLocks noGrp="1" noChangeAspect="1"/>
          </p:cNvPicPr>
          <p:nvPr>
            <p:ph sz="half" idx="2"/>
          </p:nvPr>
        </p:nvPicPr>
        <p:blipFill>
          <a:blip r:embed="rId2">
            <a:extLst>
              <a:ext uri="{28A0092B-C50C-407E-A947-70E740481C1C}">
                <a14:useLocalDpi xmlns:a14="http://schemas.microsoft.com/office/drawing/2010/main" val="0"/>
              </a:ext>
            </a:extLst>
          </a:blip>
          <a:srcRect l="12179" r="12179"/>
          <a:stretch>
            <a:fillRect/>
          </a:stretch>
        </p:blipFill>
        <p:spPr/>
      </p:pic>
    </p:spTree>
    <p:extLst>
      <p:ext uri="{BB962C8B-B14F-4D97-AF65-F5344CB8AC3E}">
        <p14:creationId xmlns:p14="http://schemas.microsoft.com/office/powerpoint/2010/main" val="943329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63D0-3B6C-EF91-F2AF-9B4EEBF3EB34}"/>
              </a:ext>
            </a:extLst>
          </p:cNvPr>
          <p:cNvSpPr>
            <a:spLocks noGrp="1"/>
          </p:cNvSpPr>
          <p:nvPr>
            <p:ph type="title"/>
          </p:nvPr>
        </p:nvSpPr>
        <p:spPr/>
        <p:txBody>
          <a:bodyPr/>
          <a:lstStyle/>
          <a:p>
            <a:r>
              <a:rPr lang="en-US" dirty="0"/>
              <a:t>The Sentence</a:t>
            </a:r>
          </a:p>
        </p:txBody>
      </p:sp>
      <p:sp>
        <p:nvSpPr>
          <p:cNvPr id="3" name="Content Placeholder 2">
            <a:extLst>
              <a:ext uri="{FF2B5EF4-FFF2-40B4-BE49-F238E27FC236}">
                <a16:creationId xmlns:a16="http://schemas.microsoft.com/office/drawing/2014/main" id="{15CFFA56-22E4-E825-9AC8-19096AFAC2DC}"/>
              </a:ext>
            </a:extLst>
          </p:cNvPr>
          <p:cNvSpPr>
            <a:spLocks noGrp="1"/>
          </p:cNvSpPr>
          <p:nvPr>
            <p:ph idx="1"/>
          </p:nvPr>
        </p:nvSpPr>
        <p:spPr/>
        <p:txBody>
          <a:bodyPr/>
          <a:lstStyle/>
          <a:p>
            <a:r>
              <a:rPr lang="en-US" dirty="0"/>
              <a:t>Five counts mail fraud</a:t>
            </a:r>
          </a:p>
          <a:p>
            <a:r>
              <a:rPr lang="en-US" dirty="0"/>
              <a:t>Five counts false income tax return</a:t>
            </a:r>
          </a:p>
          <a:p>
            <a:r>
              <a:rPr lang="en-US" dirty="0"/>
              <a:t>Received $108,917,749</a:t>
            </a:r>
          </a:p>
          <a:p>
            <a:r>
              <a:rPr lang="en-US" dirty="0"/>
              <a:t>Oddly no one else charged</a:t>
            </a:r>
          </a:p>
          <a:p>
            <a:r>
              <a:rPr lang="en-US" dirty="0"/>
              <a:t>Fifteen Years Prison</a:t>
            </a:r>
          </a:p>
          <a:p>
            <a:r>
              <a:rPr lang="en-US" dirty="0"/>
              <a:t>Army apparently suppressing news and publicity</a:t>
            </a:r>
          </a:p>
        </p:txBody>
      </p:sp>
    </p:spTree>
    <p:extLst>
      <p:ext uri="{BB962C8B-B14F-4D97-AF65-F5344CB8AC3E}">
        <p14:creationId xmlns:p14="http://schemas.microsoft.com/office/powerpoint/2010/main" val="748790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04839-F2FB-4B45-C1E4-1BC1D7ACC801}"/>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a16="http://schemas.microsoft.com/office/drawing/2014/main" id="{EF164B3F-7D0C-B7A8-FF4E-0FE7E5D03373}"/>
              </a:ext>
            </a:extLst>
          </p:cNvPr>
          <p:cNvSpPr>
            <a:spLocks noGrp="1"/>
          </p:cNvSpPr>
          <p:nvPr>
            <p:ph idx="1"/>
          </p:nvPr>
        </p:nvSpPr>
        <p:spPr/>
        <p:txBody>
          <a:bodyPr>
            <a:normAutofit fontScale="92500"/>
          </a:bodyPr>
          <a:lstStyle/>
          <a:p>
            <a:r>
              <a:rPr lang="en-US" dirty="0"/>
              <a:t>All three female, the new trend</a:t>
            </a:r>
          </a:p>
          <a:p>
            <a:r>
              <a:rPr lang="en-US" dirty="0"/>
              <a:t>All three government employees</a:t>
            </a:r>
          </a:p>
          <a:p>
            <a:r>
              <a:rPr lang="en-US" dirty="0"/>
              <a:t>No internal audit</a:t>
            </a:r>
          </a:p>
          <a:p>
            <a:r>
              <a:rPr lang="en-US" dirty="0"/>
              <a:t>Vacations? No one steps in and recalculates</a:t>
            </a:r>
          </a:p>
          <a:p>
            <a:r>
              <a:rPr lang="en-US" dirty="0"/>
              <a:t>No inspection of results In Dixon, Centro, Mello</a:t>
            </a:r>
          </a:p>
          <a:p>
            <a:r>
              <a:rPr lang="en-US" dirty="0"/>
              <a:t>Lack of Professional Skepticism</a:t>
            </a:r>
          </a:p>
          <a:p>
            <a:r>
              <a:rPr lang="en-US" dirty="0"/>
              <a:t>Celebrity Board at Centro</a:t>
            </a:r>
          </a:p>
          <a:p>
            <a:r>
              <a:rPr lang="en-US" dirty="0"/>
              <a:t>Everyone’s Money is No One’s Money</a:t>
            </a:r>
          </a:p>
        </p:txBody>
      </p:sp>
    </p:spTree>
    <p:extLst>
      <p:ext uri="{BB962C8B-B14F-4D97-AF65-F5344CB8AC3E}">
        <p14:creationId xmlns:p14="http://schemas.microsoft.com/office/powerpoint/2010/main" val="2100524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Flags?</a:t>
            </a:r>
          </a:p>
        </p:txBody>
      </p:sp>
      <p:pic>
        <p:nvPicPr>
          <p:cNvPr id="4" name="Content Placeholder 3" descr="Screen Shot 2021-03-10 at 11.21.59 AM.png"/>
          <p:cNvPicPr>
            <a:picLocks noGrp="1" noChangeAspect="1"/>
          </p:cNvPicPr>
          <p:nvPr>
            <p:ph idx="1"/>
          </p:nvPr>
        </p:nvPicPr>
        <p:blipFill>
          <a:blip r:embed="rId2">
            <a:extLst>
              <a:ext uri="{28A0092B-C50C-407E-A947-70E740481C1C}">
                <a14:useLocalDpi xmlns:a14="http://schemas.microsoft.com/office/drawing/2010/main" val="0"/>
              </a:ext>
            </a:extLst>
          </a:blip>
          <a:srcRect l="-72849" r="-72849"/>
          <a:stretch>
            <a:fillRect/>
          </a:stretch>
        </p:blipFill>
        <p:spPr/>
      </p:pic>
    </p:spTree>
    <p:extLst>
      <p:ext uri="{BB962C8B-B14F-4D97-AF65-F5344CB8AC3E}">
        <p14:creationId xmlns:p14="http://schemas.microsoft.com/office/powerpoint/2010/main" val="2961652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Compare Dixon and Centro	</a:t>
            </a:r>
          </a:p>
        </p:txBody>
      </p:sp>
      <p:sp>
        <p:nvSpPr>
          <p:cNvPr id="3" name="Content Placeholder 2"/>
          <p:cNvSpPr>
            <a:spLocks noGrp="1"/>
          </p:cNvSpPr>
          <p:nvPr>
            <p:ph idx="1"/>
          </p:nvPr>
        </p:nvSpPr>
        <p:spPr/>
        <p:txBody>
          <a:bodyPr>
            <a:normAutofit fontScale="92500"/>
          </a:bodyPr>
          <a:lstStyle/>
          <a:p>
            <a:r>
              <a:rPr lang="en-US" dirty="0"/>
              <a:t>Rita was a clever fraudster, Gloria not so much</a:t>
            </a:r>
          </a:p>
          <a:p>
            <a:r>
              <a:rPr lang="en-US" dirty="0"/>
              <a:t>What could go wrong in a small town?</a:t>
            </a:r>
          </a:p>
          <a:p>
            <a:r>
              <a:rPr lang="en-US" dirty="0"/>
              <a:t>What could go wrong in a Big Town?</a:t>
            </a:r>
          </a:p>
          <a:p>
            <a:r>
              <a:rPr lang="en-US" dirty="0"/>
              <a:t>Ignored obvious red flags, lifestyle vs complaints</a:t>
            </a:r>
          </a:p>
          <a:p>
            <a:r>
              <a:rPr lang="en-US" dirty="0"/>
              <a:t>Apparently banks don’t investigate their account activity</a:t>
            </a:r>
          </a:p>
          <a:p>
            <a:r>
              <a:rPr lang="en-US" dirty="0"/>
              <a:t>Potential for  larger loss in Centro, what if Centro had hired Rita?</a:t>
            </a:r>
          </a:p>
        </p:txBody>
      </p:sp>
    </p:spTree>
    <p:extLst>
      <p:ext uri="{BB962C8B-B14F-4D97-AF65-F5344CB8AC3E}">
        <p14:creationId xmlns:p14="http://schemas.microsoft.com/office/powerpoint/2010/main" val="8683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COSO IC Components</a:t>
            </a:r>
          </a:p>
        </p:txBody>
      </p:sp>
      <p:sp>
        <p:nvSpPr>
          <p:cNvPr id="6" name="Content Placeholder 5"/>
          <p:cNvSpPr>
            <a:spLocks noGrp="1"/>
          </p:cNvSpPr>
          <p:nvPr>
            <p:ph idx="1"/>
          </p:nvPr>
        </p:nvSpPr>
        <p:spPr/>
        <p:txBody>
          <a:bodyPr/>
          <a:lstStyle/>
          <a:p>
            <a:r>
              <a:rPr lang="en-US" sz="2400" dirty="0"/>
              <a:t>Control Environment</a:t>
            </a:r>
          </a:p>
          <a:p>
            <a:pPr lvl="1"/>
            <a:r>
              <a:rPr lang="en-US" sz="2400" dirty="0"/>
              <a:t>Ethical Values</a:t>
            </a:r>
          </a:p>
          <a:p>
            <a:pPr lvl="1"/>
            <a:r>
              <a:rPr lang="en-US" sz="2400" dirty="0"/>
              <a:t>Organization Structure</a:t>
            </a:r>
          </a:p>
          <a:p>
            <a:pPr lvl="1"/>
            <a:r>
              <a:rPr lang="en-US" sz="2400" dirty="0"/>
              <a:t>Employ Competent Employees</a:t>
            </a:r>
          </a:p>
          <a:p>
            <a:pPr lvl="1"/>
            <a:r>
              <a:rPr lang="en-US" sz="2400" dirty="0"/>
              <a:t>HR Policies</a:t>
            </a:r>
          </a:p>
          <a:p>
            <a:r>
              <a:rPr lang="en-US" sz="2400" dirty="0"/>
              <a:t>Risk Assessment</a:t>
            </a:r>
          </a:p>
          <a:p>
            <a:r>
              <a:rPr lang="en-US" sz="2400" dirty="0"/>
              <a:t>Control Activities </a:t>
            </a:r>
            <a:r>
              <a:rPr lang="mr-IN" sz="2400" dirty="0"/>
              <a:t>–</a:t>
            </a:r>
            <a:r>
              <a:rPr lang="en-US" sz="2400" dirty="0"/>
              <a:t> Policy, Procedure</a:t>
            </a:r>
          </a:p>
          <a:p>
            <a:r>
              <a:rPr lang="en-US" sz="2400" dirty="0"/>
              <a:t>Information &amp; Communication</a:t>
            </a:r>
          </a:p>
          <a:p>
            <a:r>
              <a:rPr lang="en-US" sz="2400" dirty="0"/>
              <a:t>Monitoring</a:t>
            </a:r>
          </a:p>
          <a:p>
            <a:endParaRPr lang="en-US" dirty="0"/>
          </a:p>
        </p:txBody>
      </p:sp>
    </p:spTree>
    <p:extLst>
      <p:ext uri="{BB962C8B-B14F-4D97-AF65-F5344CB8AC3E}">
        <p14:creationId xmlns:p14="http://schemas.microsoft.com/office/powerpoint/2010/main" val="266239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Rita </a:t>
            </a:r>
            <a:r>
              <a:rPr lang="en-US" dirty="0" err="1"/>
              <a:t>Crundwell</a:t>
            </a:r>
            <a:endParaRPr lang="en-US" dirty="0"/>
          </a:p>
        </p:txBody>
      </p:sp>
      <p:sp>
        <p:nvSpPr>
          <p:cNvPr id="3" name="Content Placeholder 2"/>
          <p:cNvSpPr>
            <a:spLocks noGrp="1"/>
          </p:cNvSpPr>
          <p:nvPr>
            <p:ph idx="1"/>
          </p:nvPr>
        </p:nvSpPr>
        <p:spPr/>
        <p:txBody>
          <a:bodyPr/>
          <a:lstStyle/>
          <a:p>
            <a:r>
              <a:rPr lang="en-US" dirty="0"/>
              <a:t>Rita Born  1/120/53 near Dixon</a:t>
            </a:r>
          </a:p>
          <a:p>
            <a:r>
              <a:rPr lang="en-US" dirty="0"/>
              <a:t>Working Dixon City Hall 1970-H</a:t>
            </a:r>
            <a:r>
              <a:rPr lang="hr-HR" dirty="0"/>
              <a:t>igh School</a:t>
            </a:r>
          </a:p>
          <a:p>
            <a:r>
              <a:rPr lang="hr-HR" dirty="0"/>
              <a:t>Began Quarter Horses 1978</a:t>
            </a:r>
          </a:p>
          <a:p>
            <a:r>
              <a:rPr lang="hr-HR" dirty="0"/>
              <a:t>1983 Became Treasurer &amp; Comptroller</a:t>
            </a:r>
          </a:p>
          <a:p>
            <a:r>
              <a:rPr lang="hr-HR" dirty="0"/>
              <a:t>Married 1974, Divorced 1986, Part of Plan?</a:t>
            </a:r>
          </a:p>
          <a:p>
            <a:r>
              <a:rPr lang="en-US" dirty="0"/>
              <a:t>D</a:t>
            </a:r>
            <a:r>
              <a:rPr lang="hr-HR" dirty="0"/>
              <a:t>o You See a Problem via COSO?</a:t>
            </a:r>
          </a:p>
          <a:p>
            <a:endParaRPr lang="en-US" dirty="0"/>
          </a:p>
          <a:p>
            <a:endParaRPr lang="en-US" dirty="0"/>
          </a:p>
        </p:txBody>
      </p:sp>
    </p:spTree>
    <p:extLst>
      <p:ext uri="{BB962C8B-B14F-4D97-AF65-F5344CB8AC3E}">
        <p14:creationId xmlns:p14="http://schemas.microsoft.com/office/powerpoint/2010/main" val="226833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they ‘Con Artists?’</a:t>
            </a:r>
          </a:p>
        </p:txBody>
      </p:sp>
      <p:sp>
        <p:nvSpPr>
          <p:cNvPr id="3" name="Content Placeholder 2"/>
          <p:cNvSpPr>
            <a:spLocks noGrp="1"/>
          </p:cNvSpPr>
          <p:nvPr>
            <p:ph idx="1"/>
          </p:nvPr>
        </p:nvSpPr>
        <p:spPr/>
        <p:txBody>
          <a:bodyPr/>
          <a:lstStyle/>
          <a:p>
            <a:r>
              <a:rPr lang="en-US" dirty="0"/>
              <a:t>Get your Confidence!</a:t>
            </a:r>
          </a:p>
          <a:p>
            <a:r>
              <a:rPr lang="en-US" dirty="0"/>
              <a:t>Three Decades as Comptroller / Treasurer</a:t>
            </a:r>
          </a:p>
          <a:p>
            <a:r>
              <a:rPr lang="en-US" dirty="0"/>
              <a:t>2011 City Commissioner Declared</a:t>
            </a:r>
          </a:p>
          <a:p>
            <a:r>
              <a:rPr lang="en-US" dirty="0">
                <a:solidFill>
                  <a:srgbClr val="FF0000"/>
                </a:solidFill>
              </a:rPr>
              <a:t>She Looks After Every Tax Dollar is If It Were Her own</a:t>
            </a:r>
          </a:p>
          <a:p>
            <a:r>
              <a:rPr lang="en-US" dirty="0"/>
              <a:t>And in Fact Many Were Her Own!</a:t>
            </a:r>
          </a:p>
          <a:p>
            <a:r>
              <a:rPr lang="en-US" dirty="0"/>
              <a:t>Who Needs College to Succeed?</a:t>
            </a:r>
          </a:p>
          <a:p>
            <a:endParaRPr lang="en-US" dirty="0">
              <a:solidFill>
                <a:srgbClr val="000000"/>
              </a:solidFill>
            </a:endParaRPr>
          </a:p>
          <a:p>
            <a:endParaRPr lang="en-US" dirty="0"/>
          </a:p>
        </p:txBody>
      </p:sp>
    </p:spTree>
    <p:extLst>
      <p:ext uri="{BB962C8B-B14F-4D97-AF65-F5344CB8AC3E}">
        <p14:creationId xmlns:p14="http://schemas.microsoft.com/office/powerpoint/2010/main" val="358995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TotalTime>
  <Words>2640</Words>
  <Application>Microsoft Macintosh PowerPoint</Application>
  <PresentationFormat>On-screen Show (4:3)</PresentationFormat>
  <Paragraphs>321</Paragraphs>
  <Slides>63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63</vt:i4>
      </vt:variant>
    </vt:vector>
  </HeadingPairs>
  <TitlesOfParts>
    <vt:vector size="66" baseType="lpstr">
      <vt:lpstr>Arial</vt:lpstr>
      <vt:lpstr>Calibri</vt:lpstr>
      <vt:lpstr>Office Theme</vt:lpstr>
      <vt:lpstr>A Tale of Two Cities A Social Mood Failure of Internal Control</vt:lpstr>
      <vt:lpstr>Your Presenter </vt:lpstr>
      <vt:lpstr>Overview</vt:lpstr>
      <vt:lpstr>Internal Control</vt:lpstr>
      <vt:lpstr>I C Regulations</vt:lpstr>
      <vt:lpstr>Committee Sponsoring Organizations COSO</vt:lpstr>
      <vt:lpstr>COSO IC Components</vt:lpstr>
      <vt:lpstr>Rita Crundwell</vt:lpstr>
      <vt:lpstr>Why are they ‘Con Artists?’</vt:lpstr>
      <vt:lpstr>The Scheme</vt:lpstr>
      <vt:lpstr>The Scheme Grows</vt:lpstr>
      <vt:lpstr>City of Dixon Suffers</vt:lpstr>
      <vt:lpstr>Rita Crundwell Benefits</vt:lpstr>
      <vt:lpstr>Professional Skepticism</vt:lpstr>
      <vt:lpstr>Barn &amp; Tractor Trailer</vt:lpstr>
      <vt:lpstr>Motor Home $800 K at Auction</vt:lpstr>
      <vt:lpstr>Pop Culture, TV Movies</vt:lpstr>
      <vt:lpstr>A Great Horse Breeder</vt:lpstr>
      <vt:lpstr>How She Did It</vt:lpstr>
      <vt:lpstr>Clifton Larson Allen CLA CPAs violates I/C</vt:lpstr>
      <vt:lpstr>CLA Lack Oversight</vt:lpstr>
      <vt:lpstr>Fifth Third Bank  No Oversight</vt:lpstr>
      <vt:lpstr>Scheme Ends Badly</vt:lpstr>
      <vt:lpstr>Sentencing</vt:lpstr>
      <vt:lpstr>Fate Intervenes</vt:lpstr>
      <vt:lpstr>Recovery</vt:lpstr>
      <vt:lpstr>The Auction – Three Days</vt:lpstr>
      <vt:lpstr>The Victims Gather at City Hall</vt:lpstr>
      <vt:lpstr>Fraud Checklist, all the Boxes!</vt:lpstr>
      <vt:lpstr>Multiple Fraud Dynamics  </vt:lpstr>
      <vt:lpstr>Narcissistic Disorder</vt:lpstr>
      <vt:lpstr>Sociopath</vt:lpstr>
      <vt:lpstr>Then and Now </vt:lpstr>
      <vt:lpstr>A Socionomic Perspective 1990-2011 / 2,500 – 13,000</vt:lpstr>
      <vt:lpstr>Social Mood</vt:lpstr>
      <vt:lpstr>Centro Case</vt:lpstr>
      <vt:lpstr>The Players</vt:lpstr>
      <vt:lpstr>Gloria  Padillo</vt:lpstr>
      <vt:lpstr>Centro</vt:lpstr>
      <vt:lpstr>Centro</vt:lpstr>
      <vt:lpstr>Pat’s Linked In Page Contrition?</vt:lpstr>
      <vt:lpstr>The Set Up</vt:lpstr>
      <vt:lpstr>No Lack Red Flags</vt:lpstr>
      <vt:lpstr>Lack of Oversight</vt:lpstr>
      <vt:lpstr>It Gets Better The Fake Audit</vt:lpstr>
      <vt:lpstr>It Might Have Been Worse</vt:lpstr>
      <vt:lpstr> I/C Failure</vt:lpstr>
      <vt:lpstr>Block by Block Complains</vt:lpstr>
      <vt:lpstr>The Admission</vt:lpstr>
      <vt:lpstr>Reality Check</vt:lpstr>
      <vt:lpstr>The Tone at the Top</vt:lpstr>
      <vt:lpstr>Tone at the TOp</vt:lpstr>
      <vt:lpstr>Suggested  Centro Mascot</vt:lpstr>
      <vt:lpstr>Meet Janet Mello</vt:lpstr>
      <vt:lpstr>Does this Sound Familiar?</vt:lpstr>
      <vt:lpstr>Gucci Queen</vt:lpstr>
      <vt:lpstr>Maryland Estate, Maserati</vt:lpstr>
      <vt:lpstr>The Scheme Unravels</vt:lpstr>
      <vt:lpstr>But!</vt:lpstr>
      <vt:lpstr>The Sentence</vt:lpstr>
      <vt:lpstr>Lessons</vt:lpstr>
      <vt:lpstr>Red Flags?</vt:lpstr>
      <vt:lpstr> Compare Dixon and Centro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Tale of Two Cities A Social Mood Failure of Internal Control</dc:title>
  <dc:creator>Microsoft Office User</dc:creator>
  <cp:lastModifiedBy>Dennis Elam</cp:lastModifiedBy>
  <cp:revision>56</cp:revision>
  <dcterms:created xsi:type="dcterms:W3CDTF">2021-03-03T20:38:12Z</dcterms:created>
  <dcterms:modified xsi:type="dcterms:W3CDTF">2025-03-28T17:15:48Z</dcterms:modified>
</cp:coreProperties>
</file>