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5"/>
    <p:sldMasterId id="2147483754" r:id="rId6"/>
    <p:sldMasterId id="2147483766" r:id="rId7"/>
    <p:sldMasterId id="2147483778" r:id="rId8"/>
    <p:sldMasterId id="2147483791" r:id="rId9"/>
  </p:sldMasterIdLst>
  <p:notesMasterIdLst>
    <p:notesMasterId r:id="rId46"/>
  </p:notesMasterIdLst>
  <p:handoutMasterIdLst>
    <p:handoutMasterId r:id="rId47"/>
  </p:handoutMasterIdLst>
  <p:sldIdLst>
    <p:sldId id="256" r:id="rId10"/>
    <p:sldId id="392" r:id="rId11"/>
    <p:sldId id="393" r:id="rId12"/>
    <p:sldId id="348" r:id="rId13"/>
    <p:sldId id="371" r:id="rId14"/>
    <p:sldId id="379" r:id="rId15"/>
    <p:sldId id="380" r:id="rId16"/>
    <p:sldId id="386" r:id="rId17"/>
    <p:sldId id="388" r:id="rId18"/>
    <p:sldId id="389" r:id="rId19"/>
    <p:sldId id="372" r:id="rId20"/>
    <p:sldId id="361" r:id="rId21"/>
    <p:sldId id="366" r:id="rId22"/>
    <p:sldId id="382" r:id="rId23"/>
    <p:sldId id="367" r:id="rId24"/>
    <p:sldId id="394" r:id="rId25"/>
    <p:sldId id="383" r:id="rId26"/>
    <p:sldId id="381" r:id="rId27"/>
    <p:sldId id="360" r:id="rId28"/>
    <p:sldId id="368" r:id="rId29"/>
    <p:sldId id="369" r:id="rId30"/>
    <p:sldId id="377" r:id="rId31"/>
    <p:sldId id="354" r:id="rId32"/>
    <p:sldId id="370" r:id="rId33"/>
    <p:sldId id="358" r:id="rId34"/>
    <p:sldId id="359" r:id="rId35"/>
    <p:sldId id="350" r:id="rId36"/>
    <p:sldId id="376" r:id="rId37"/>
    <p:sldId id="384" r:id="rId38"/>
    <p:sldId id="387" r:id="rId39"/>
    <p:sldId id="395" r:id="rId40"/>
    <p:sldId id="396" r:id="rId41"/>
    <p:sldId id="397" r:id="rId42"/>
    <p:sldId id="398" r:id="rId43"/>
    <p:sldId id="399" r:id="rId44"/>
    <p:sldId id="400" r:id="rId45"/>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y Harward" initials="JH" lastIdx="1" clrIdx="0">
    <p:extLst>
      <p:ext uri="{19B8F6BF-5375-455C-9EA6-DF929625EA0E}">
        <p15:presenceInfo xmlns:p15="http://schemas.microsoft.com/office/powerpoint/2012/main" userId="S-1-5-21-473398520-1731672707-2076119496-195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EF"/>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0189" autoAdjust="0"/>
    <p:restoredTop sz="95556" autoAdjust="0"/>
  </p:normalViewPr>
  <p:slideViewPr>
    <p:cSldViewPr snapToGrid="0">
      <p:cViewPr varScale="1">
        <p:scale>
          <a:sx n="111" d="100"/>
          <a:sy n="111" d="100"/>
        </p:scale>
        <p:origin x="870" y="108"/>
      </p:cViewPr>
      <p:guideLst>
        <p:guide orient="horz" pos="2160"/>
        <p:guide pos="3840"/>
      </p:guideLst>
    </p:cSldViewPr>
  </p:slideViewPr>
  <p:notesTextViewPr>
    <p:cViewPr>
      <p:scale>
        <a:sx n="1" d="1"/>
        <a:sy n="1" d="1"/>
      </p:scale>
      <p:origin x="0" y="0"/>
    </p:cViewPr>
  </p:notesTextViewPr>
  <p:sorterViewPr>
    <p:cViewPr varScale="1">
      <p:scale>
        <a:sx n="1" d="1"/>
        <a:sy n="1" d="1"/>
      </p:scale>
      <p:origin x="0" y="-33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commentAuthors" Target="commentAuthors.xml"/><Relationship Id="rId8" Type="http://schemas.openxmlformats.org/officeDocument/2006/relationships/slideMaster" Target="slideMasters/slideMaster4.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5033A022-4514-49E7-9C1A-CF5EC31CC77D}" type="datetimeFigureOut">
              <a:rPr lang="en-US" smtClean="0"/>
              <a:t>11/27/2019</a:t>
            </a:fld>
            <a:endParaRPr lang="en-US" dirty="0"/>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ECB20408-D50F-46C1-AE84-709EACFB693F}" type="slidenum">
              <a:rPr lang="en-US" smtClean="0"/>
              <a:t>‹#›</a:t>
            </a:fld>
            <a:endParaRPr lang="en-US" dirty="0"/>
          </a:p>
        </p:txBody>
      </p:sp>
    </p:spTree>
    <p:extLst>
      <p:ext uri="{BB962C8B-B14F-4D97-AF65-F5344CB8AC3E}">
        <p14:creationId xmlns:p14="http://schemas.microsoft.com/office/powerpoint/2010/main" val="2588767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5C5EDD13-FE9B-42B0-A4EF-2CAC231F1F0B}" type="datetimeFigureOut">
              <a:rPr lang="en-US" smtClean="0"/>
              <a:t>11/27/2019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CDE5EECC-E7D5-4857-9CF2-C9291B7D21DE}" type="slidenum">
              <a:rPr lang="en-US" smtClean="0"/>
              <a:t>‹#›</a:t>
            </a:fld>
            <a:endParaRPr lang="en-US"/>
          </a:p>
        </p:txBody>
      </p:sp>
    </p:spTree>
    <p:extLst>
      <p:ext uri="{BB962C8B-B14F-4D97-AF65-F5344CB8AC3E}">
        <p14:creationId xmlns:p14="http://schemas.microsoft.com/office/powerpoint/2010/main" val="2431710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5CFEF0-BD03-44F7-90B7-A8D245C71968}"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4204432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5CFEF0-BD03-44F7-90B7-A8D245C71968}"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449596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5CFEF0-BD03-44F7-90B7-A8D245C71968}"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375594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79019B-B6C6-4C33-B0DA-DE7E2CEFFE59}"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2891101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79019B-B6C6-4C33-B0DA-DE7E2CEFFE59}"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850649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79019B-B6C6-4C33-B0DA-DE7E2CEFFE59}"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209419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79019B-B6C6-4C33-B0DA-DE7E2CEFFE59}"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792794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BA965A4-BF33-4A33-90FA-AA23D2CE5C7E}" type="datetimeFigureOut">
              <a:rPr lang="en-US" smtClean="0"/>
              <a:t>11/27/2019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F045F0-1C66-413E-8D91-AABF9A3ABFA2}" type="slidenum">
              <a:rPr lang="en-US" smtClean="0"/>
              <a:t>‹#›</a:t>
            </a:fld>
            <a:endParaRPr lang="en-US" dirty="0"/>
          </a:p>
        </p:txBody>
      </p:sp>
    </p:spTree>
    <p:extLst>
      <p:ext uri="{BB962C8B-B14F-4D97-AF65-F5344CB8AC3E}">
        <p14:creationId xmlns:p14="http://schemas.microsoft.com/office/powerpoint/2010/main" val="3144192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A965A4-BF33-4A33-90FA-AA23D2CE5C7E}" type="datetimeFigureOut">
              <a:rPr lang="en-US" smtClean="0"/>
              <a:t>11/27/2019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F045F0-1C66-413E-8D91-AABF9A3ABFA2}" type="slidenum">
              <a:rPr lang="en-US" smtClean="0"/>
              <a:t>‹#›</a:t>
            </a:fld>
            <a:endParaRPr lang="en-US" dirty="0"/>
          </a:p>
        </p:txBody>
      </p:sp>
    </p:spTree>
    <p:extLst>
      <p:ext uri="{BB962C8B-B14F-4D97-AF65-F5344CB8AC3E}">
        <p14:creationId xmlns:p14="http://schemas.microsoft.com/office/powerpoint/2010/main" val="1169116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A965A4-BF33-4A33-90FA-AA23D2CE5C7E}" type="datetimeFigureOut">
              <a:rPr lang="en-US" smtClean="0"/>
              <a:t>11/27/2019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F045F0-1C66-413E-8D91-AABF9A3ABFA2}" type="slidenum">
              <a:rPr lang="en-US" smtClean="0"/>
              <a:t>‹#›</a:t>
            </a:fld>
            <a:endParaRPr lang="en-US" dirty="0"/>
          </a:p>
        </p:txBody>
      </p:sp>
    </p:spTree>
    <p:extLst>
      <p:ext uri="{BB962C8B-B14F-4D97-AF65-F5344CB8AC3E}">
        <p14:creationId xmlns:p14="http://schemas.microsoft.com/office/powerpoint/2010/main" val="1618566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90EFFF-D900-42FB-973A-C584BB9333C4}" type="datetimeFigureOut">
              <a:rPr lang="en-US" smtClean="0">
                <a:solidFill>
                  <a:prstClr val="black">
                    <a:tint val="75000"/>
                  </a:prstClr>
                </a:solidFill>
              </a:rPr>
              <a:pPr/>
              <a:t>11/27/2019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9B2C4A-8E12-4577-A1D4-C348018B7C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9826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90EFFF-D900-42FB-973A-C584BB9333C4}" type="datetimeFigureOut">
              <a:rPr lang="en-US" smtClean="0">
                <a:solidFill>
                  <a:prstClr val="black">
                    <a:tint val="75000"/>
                  </a:prstClr>
                </a:solidFill>
              </a:rPr>
              <a:pPr/>
              <a:t>11/27/2019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9B2C4A-8E12-4577-A1D4-C348018B7C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3472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90EFFF-D900-42FB-973A-C584BB9333C4}" type="datetimeFigureOut">
              <a:rPr lang="en-US" smtClean="0">
                <a:solidFill>
                  <a:prstClr val="black">
                    <a:tint val="75000"/>
                  </a:prstClr>
                </a:solidFill>
              </a:rPr>
              <a:pPr/>
              <a:t>11/27/2019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9B2C4A-8E12-4577-A1D4-C348018B7C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2923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90EFFF-D900-42FB-973A-C584BB9333C4}" type="datetimeFigureOut">
              <a:rPr lang="en-US" smtClean="0">
                <a:solidFill>
                  <a:prstClr val="black">
                    <a:tint val="75000"/>
                  </a:prstClr>
                </a:solidFill>
              </a:rPr>
              <a:pPr/>
              <a:t>11/27/2019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79B2C4A-8E12-4577-A1D4-C348018B7C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35692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90EFFF-D900-42FB-973A-C584BB9333C4}" type="datetimeFigureOut">
              <a:rPr lang="en-US" smtClean="0">
                <a:solidFill>
                  <a:prstClr val="black">
                    <a:tint val="75000"/>
                  </a:prstClr>
                </a:solidFill>
              </a:rPr>
              <a:pPr/>
              <a:t>11/27/2019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79B2C4A-8E12-4577-A1D4-C348018B7C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7244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90EFFF-D900-42FB-973A-C584BB9333C4}" type="datetimeFigureOut">
              <a:rPr lang="en-US" smtClean="0">
                <a:solidFill>
                  <a:prstClr val="black">
                    <a:tint val="75000"/>
                  </a:prstClr>
                </a:solidFill>
              </a:rPr>
              <a:pPr/>
              <a:t>11/27/2019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79B2C4A-8E12-4577-A1D4-C348018B7C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05924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90EFFF-D900-42FB-973A-C584BB9333C4}" type="datetimeFigureOut">
              <a:rPr lang="en-US" smtClean="0">
                <a:solidFill>
                  <a:prstClr val="black">
                    <a:tint val="75000"/>
                  </a:prstClr>
                </a:solidFill>
              </a:rPr>
              <a:pPr/>
              <a:t>11/27/2019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79B2C4A-8E12-4577-A1D4-C348018B7C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50775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90EFFF-D900-42FB-973A-C584BB9333C4}" type="datetimeFigureOut">
              <a:rPr lang="en-US" smtClean="0">
                <a:solidFill>
                  <a:prstClr val="black">
                    <a:tint val="75000"/>
                  </a:prstClr>
                </a:solidFill>
              </a:rPr>
              <a:pPr/>
              <a:t>11/27/2019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79B2C4A-8E12-4577-A1D4-C348018B7C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6841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A965A4-BF33-4A33-90FA-AA23D2CE5C7E}" type="datetimeFigureOut">
              <a:rPr lang="en-US" smtClean="0"/>
              <a:t>11/27/2019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F045F0-1C66-413E-8D91-AABF9A3ABFA2}" type="slidenum">
              <a:rPr lang="en-US" smtClean="0"/>
              <a:t>‹#›</a:t>
            </a:fld>
            <a:endParaRPr lang="en-US" dirty="0"/>
          </a:p>
        </p:txBody>
      </p:sp>
    </p:spTree>
    <p:extLst>
      <p:ext uri="{BB962C8B-B14F-4D97-AF65-F5344CB8AC3E}">
        <p14:creationId xmlns:p14="http://schemas.microsoft.com/office/powerpoint/2010/main" val="20841125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90EFFF-D900-42FB-973A-C584BB9333C4}" type="datetimeFigureOut">
              <a:rPr lang="en-US" smtClean="0">
                <a:solidFill>
                  <a:prstClr val="black">
                    <a:tint val="75000"/>
                  </a:prstClr>
                </a:solidFill>
              </a:rPr>
              <a:pPr/>
              <a:t>11/27/2019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79B2C4A-8E12-4577-A1D4-C348018B7C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30963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90EFFF-D900-42FB-973A-C584BB9333C4}" type="datetimeFigureOut">
              <a:rPr lang="en-US" smtClean="0">
                <a:solidFill>
                  <a:prstClr val="black">
                    <a:tint val="75000"/>
                  </a:prstClr>
                </a:solidFill>
              </a:rPr>
              <a:pPr/>
              <a:t>11/27/2019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9B2C4A-8E12-4577-A1D4-C348018B7C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65021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90EFFF-D900-42FB-973A-C584BB9333C4}" type="datetimeFigureOut">
              <a:rPr lang="en-US" smtClean="0">
                <a:solidFill>
                  <a:prstClr val="black">
                    <a:tint val="75000"/>
                  </a:prstClr>
                </a:solidFill>
              </a:rPr>
              <a:pPr/>
              <a:t>11/27/2019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9B2C4A-8E12-4577-A1D4-C348018B7C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00004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FE370D-7198-4146-9412-9011DE47CAFB}" type="datetimeFigureOut">
              <a:rPr lang="en-US" smtClean="0">
                <a:solidFill>
                  <a:prstClr val="black">
                    <a:tint val="75000"/>
                  </a:prstClr>
                </a:solidFill>
              </a:rPr>
              <a:pPr/>
              <a:t>11/27/2019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41289B-74A7-4DAA-8549-966D8461B2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322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FE370D-7198-4146-9412-9011DE47CAFB}" type="datetimeFigureOut">
              <a:rPr lang="en-US" smtClean="0">
                <a:solidFill>
                  <a:prstClr val="black">
                    <a:tint val="75000"/>
                  </a:prstClr>
                </a:solidFill>
              </a:rPr>
              <a:pPr/>
              <a:t>11/27/2019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41289B-74A7-4DAA-8549-966D8461B2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73451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FE370D-7198-4146-9412-9011DE47CAFB}" type="datetimeFigureOut">
              <a:rPr lang="en-US" smtClean="0">
                <a:solidFill>
                  <a:prstClr val="black">
                    <a:tint val="75000"/>
                  </a:prstClr>
                </a:solidFill>
              </a:rPr>
              <a:pPr/>
              <a:t>11/27/2019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41289B-74A7-4DAA-8549-966D8461B2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22246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FE370D-7198-4146-9412-9011DE47CAFB}" type="datetimeFigureOut">
              <a:rPr lang="en-US" smtClean="0">
                <a:solidFill>
                  <a:prstClr val="black">
                    <a:tint val="75000"/>
                  </a:prstClr>
                </a:solidFill>
              </a:rPr>
              <a:pPr/>
              <a:t>11/27/2019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41289B-74A7-4DAA-8549-966D8461B2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85956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FE370D-7198-4146-9412-9011DE47CAFB}" type="datetimeFigureOut">
              <a:rPr lang="en-US" smtClean="0">
                <a:solidFill>
                  <a:prstClr val="black">
                    <a:tint val="75000"/>
                  </a:prstClr>
                </a:solidFill>
              </a:rPr>
              <a:pPr/>
              <a:t>11/27/2019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B41289B-74A7-4DAA-8549-966D8461B2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6487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FE370D-7198-4146-9412-9011DE47CAFB}" type="datetimeFigureOut">
              <a:rPr lang="en-US" smtClean="0">
                <a:solidFill>
                  <a:prstClr val="black">
                    <a:tint val="75000"/>
                  </a:prstClr>
                </a:solidFill>
              </a:rPr>
              <a:pPr/>
              <a:t>11/27/2019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B41289B-74A7-4DAA-8549-966D8461B2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01177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FE370D-7198-4146-9412-9011DE47CAFB}" type="datetimeFigureOut">
              <a:rPr lang="en-US" smtClean="0">
                <a:solidFill>
                  <a:prstClr val="black">
                    <a:tint val="75000"/>
                  </a:prstClr>
                </a:solidFill>
              </a:rPr>
              <a:pPr/>
              <a:t>11/27/2019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B41289B-74A7-4DAA-8549-966D8461B2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6792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A965A4-BF33-4A33-90FA-AA23D2CE5C7E}" type="datetimeFigureOut">
              <a:rPr lang="en-US" smtClean="0"/>
              <a:t>11/27/2019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F045F0-1C66-413E-8D91-AABF9A3ABFA2}" type="slidenum">
              <a:rPr lang="en-US" smtClean="0"/>
              <a:t>‹#›</a:t>
            </a:fld>
            <a:endParaRPr lang="en-US" dirty="0"/>
          </a:p>
        </p:txBody>
      </p:sp>
    </p:spTree>
    <p:extLst>
      <p:ext uri="{BB962C8B-B14F-4D97-AF65-F5344CB8AC3E}">
        <p14:creationId xmlns:p14="http://schemas.microsoft.com/office/powerpoint/2010/main" val="12643708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FE370D-7198-4146-9412-9011DE47CAFB}" type="datetimeFigureOut">
              <a:rPr lang="en-US" smtClean="0">
                <a:solidFill>
                  <a:prstClr val="black">
                    <a:tint val="75000"/>
                  </a:prstClr>
                </a:solidFill>
              </a:rPr>
              <a:pPr/>
              <a:t>11/27/2019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41289B-74A7-4DAA-8549-966D8461B2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970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FE370D-7198-4146-9412-9011DE47CAFB}" type="datetimeFigureOut">
              <a:rPr lang="en-US" smtClean="0">
                <a:solidFill>
                  <a:prstClr val="black">
                    <a:tint val="75000"/>
                  </a:prstClr>
                </a:solidFill>
              </a:rPr>
              <a:pPr/>
              <a:t>11/27/2019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41289B-74A7-4DAA-8549-966D8461B2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69193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FE370D-7198-4146-9412-9011DE47CAFB}" type="datetimeFigureOut">
              <a:rPr lang="en-US" smtClean="0">
                <a:solidFill>
                  <a:prstClr val="black">
                    <a:tint val="75000"/>
                  </a:prstClr>
                </a:solidFill>
              </a:rPr>
              <a:pPr/>
              <a:t>11/27/2019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41289B-74A7-4DAA-8549-966D8461B2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25214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FE370D-7198-4146-9412-9011DE47CAFB}" type="datetimeFigureOut">
              <a:rPr lang="en-US" smtClean="0">
                <a:solidFill>
                  <a:prstClr val="black">
                    <a:tint val="75000"/>
                  </a:prstClr>
                </a:solidFill>
              </a:rPr>
              <a:pPr/>
              <a:t>11/27/2019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41289B-74A7-4DAA-8549-966D8461B2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00046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12192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0" name="Freeform 9"/>
          <p:cNvSpPr/>
          <p:nvPr/>
        </p:nvSpPr>
        <p:spPr>
          <a:xfrm rot="10800000">
            <a:off x="1189096" y="5617774"/>
            <a:ext cx="9843913"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a:off x="1319937" y="1016990"/>
            <a:ext cx="9572977"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a:off x="1320801" y="1009651"/>
            <a:ext cx="9572977"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1026029" y="702069"/>
            <a:ext cx="757108"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10568399" y="655232"/>
            <a:ext cx="566928" cy="755904"/>
          </a:xfrm>
          <a:prstGeom prst="rect">
            <a:avLst/>
          </a:prstGeom>
          <a:noFill/>
        </p:spPr>
      </p:pic>
      <p:sp>
        <p:nvSpPr>
          <p:cNvPr id="2" name="Title 1"/>
          <p:cNvSpPr>
            <a:spLocks noGrp="1"/>
          </p:cNvSpPr>
          <p:nvPr>
            <p:ph type="ctrTitle"/>
          </p:nvPr>
        </p:nvSpPr>
        <p:spPr>
          <a:xfrm>
            <a:off x="2302934" y="1794935"/>
            <a:ext cx="7631291"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2302934" y="3736622"/>
            <a:ext cx="761623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9027569" y="5357593"/>
            <a:ext cx="1618428" cy="365125"/>
          </a:xfrm>
        </p:spPr>
        <p:txBody>
          <a:bodyPr/>
          <a:lstStyle/>
          <a:p>
            <a:fld id="{B41ABA4E-CD72-497B-97AA-7213B3980F60}" type="datetimeFigureOut">
              <a:rPr lang="en-US" smtClean="0">
                <a:solidFill>
                  <a:srgbClr val="465E9C"/>
                </a:solidFill>
              </a:rPr>
              <a:pPr/>
              <a:t>11/27/2019</a:t>
            </a:fld>
            <a:endParaRPr lang="en-US" dirty="0">
              <a:solidFill>
                <a:srgbClr val="465E9C"/>
              </a:solidFill>
            </a:endParaRPr>
          </a:p>
        </p:txBody>
      </p:sp>
      <p:sp>
        <p:nvSpPr>
          <p:cNvPr id="5" name="Footer Placeholder 4"/>
          <p:cNvSpPr>
            <a:spLocks noGrp="1"/>
          </p:cNvSpPr>
          <p:nvPr>
            <p:ph type="ftr" sz="quarter" idx="11"/>
          </p:nvPr>
        </p:nvSpPr>
        <p:spPr>
          <a:xfrm>
            <a:off x="1565393" y="5357593"/>
            <a:ext cx="6713127" cy="365125"/>
          </a:xfrm>
        </p:spPr>
        <p:txBody>
          <a:bodyPr/>
          <a:lstStyle/>
          <a:p>
            <a:endParaRPr lang="en-US" dirty="0">
              <a:solidFill>
                <a:srgbClr val="465E9C"/>
              </a:solidFill>
            </a:endParaRPr>
          </a:p>
        </p:txBody>
      </p:sp>
      <p:sp>
        <p:nvSpPr>
          <p:cNvPr id="6" name="Slide Number Placeholder 5"/>
          <p:cNvSpPr>
            <a:spLocks noGrp="1"/>
          </p:cNvSpPr>
          <p:nvPr>
            <p:ph type="sldNum" sz="quarter" idx="12"/>
          </p:nvPr>
        </p:nvSpPr>
        <p:spPr>
          <a:xfrm>
            <a:off x="8285241" y="5357593"/>
            <a:ext cx="738697" cy="365125"/>
          </a:xfrm>
        </p:spPr>
        <p:txBody>
          <a:bodyPr/>
          <a:lstStyle>
            <a:lvl1pPr algn="ctr">
              <a:defRPr/>
            </a:lvl1pPr>
          </a:lstStyle>
          <a:p>
            <a:fld id="{D2E57653-3E58-4892-A7ED-712530ACC680}" type="slidenum">
              <a:rPr lang="en-US" smtClean="0">
                <a:solidFill>
                  <a:srgbClr val="465E9C"/>
                </a:solidFill>
              </a:rPr>
              <a:pPr/>
              <a:t>‹#›</a:t>
            </a:fld>
            <a:endParaRPr lang="en-US" dirty="0">
              <a:solidFill>
                <a:srgbClr val="465E9C"/>
              </a:solidFill>
            </a:endParaRPr>
          </a:p>
        </p:txBody>
      </p:sp>
    </p:spTree>
    <p:extLst>
      <p:ext uri="{BB962C8B-B14F-4D97-AF65-F5344CB8AC3E}">
        <p14:creationId xmlns:p14="http://schemas.microsoft.com/office/powerpoint/2010/main" val="40456614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1883F-190F-4DFF-BECF-3110D3787FC7}" type="datetimeFigureOut">
              <a:rPr lang="en-US" smtClean="0">
                <a:solidFill>
                  <a:srgbClr val="465E9C"/>
                </a:solidFill>
              </a:rPr>
              <a:pPr/>
              <a:t>11/27/2019</a:t>
            </a:fld>
            <a:endParaRPr lang="en-US" dirty="0">
              <a:solidFill>
                <a:srgbClr val="465E9C"/>
              </a:solidFill>
            </a:endParaRPr>
          </a:p>
        </p:txBody>
      </p:sp>
      <p:sp>
        <p:nvSpPr>
          <p:cNvPr id="5" name="Footer Placeholder 4"/>
          <p:cNvSpPr>
            <a:spLocks noGrp="1"/>
          </p:cNvSpPr>
          <p:nvPr>
            <p:ph type="ftr" sz="quarter" idx="11"/>
          </p:nvPr>
        </p:nvSpPr>
        <p:spPr/>
        <p:txBody>
          <a:bodyPr/>
          <a:lstStyle/>
          <a:p>
            <a:endParaRPr lang="en-US" dirty="0">
              <a:solidFill>
                <a:srgbClr val="465E9C"/>
              </a:solidFill>
            </a:endParaRPr>
          </a:p>
        </p:txBody>
      </p:sp>
      <p:sp>
        <p:nvSpPr>
          <p:cNvPr id="6" name="Slide Number Placeholder 5"/>
          <p:cNvSpPr>
            <a:spLocks noGrp="1"/>
          </p:cNvSpPr>
          <p:nvPr>
            <p:ph type="sldNum" sz="quarter" idx="12"/>
          </p:nvPr>
        </p:nvSpPr>
        <p:spPr/>
        <p:txBody>
          <a:bodyPr/>
          <a:lstStyle/>
          <a:p>
            <a:fld id="{6C4B9557-2965-46C5-9854-D27D76260437}" type="slidenum">
              <a:rPr lang="en-US" smtClean="0">
                <a:solidFill>
                  <a:srgbClr val="465E9C"/>
                </a:solidFill>
              </a:rPr>
              <a:pPr/>
              <a:t>‹#›</a:t>
            </a:fld>
            <a:endParaRPr lang="en-US" dirty="0">
              <a:solidFill>
                <a:srgbClr val="465E9C"/>
              </a:solidFill>
            </a:endParaRPr>
          </a:p>
        </p:txBody>
      </p:sp>
    </p:spTree>
    <p:extLst>
      <p:ext uri="{BB962C8B-B14F-4D97-AF65-F5344CB8AC3E}">
        <p14:creationId xmlns:p14="http://schemas.microsoft.com/office/powerpoint/2010/main" val="31838667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639" y="2239431"/>
            <a:ext cx="8338725"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941690" y="3725335"/>
            <a:ext cx="8308623"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E1883F-190F-4DFF-BECF-3110D3787FC7}" type="datetimeFigureOut">
              <a:rPr lang="en-US" smtClean="0">
                <a:solidFill>
                  <a:srgbClr val="465E9C"/>
                </a:solidFill>
              </a:rPr>
              <a:pPr/>
              <a:t>11/27/2019</a:t>
            </a:fld>
            <a:endParaRPr lang="en-US" dirty="0">
              <a:solidFill>
                <a:srgbClr val="465E9C"/>
              </a:solidFill>
            </a:endParaRPr>
          </a:p>
        </p:txBody>
      </p:sp>
      <p:sp>
        <p:nvSpPr>
          <p:cNvPr id="5" name="Footer Placeholder 4"/>
          <p:cNvSpPr>
            <a:spLocks noGrp="1"/>
          </p:cNvSpPr>
          <p:nvPr>
            <p:ph type="ftr" sz="quarter" idx="11"/>
          </p:nvPr>
        </p:nvSpPr>
        <p:spPr/>
        <p:txBody>
          <a:bodyPr/>
          <a:lstStyle/>
          <a:p>
            <a:endParaRPr lang="en-US" dirty="0">
              <a:solidFill>
                <a:srgbClr val="465E9C"/>
              </a:solidFill>
            </a:endParaRPr>
          </a:p>
        </p:txBody>
      </p:sp>
      <p:sp>
        <p:nvSpPr>
          <p:cNvPr id="6" name="Slide Number Placeholder 5"/>
          <p:cNvSpPr>
            <a:spLocks noGrp="1"/>
          </p:cNvSpPr>
          <p:nvPr>
            <p:ph type="sldNum" sz="quarter" idx="12"/>
          </p:nvPr>
        </p:nvSpPr>
        <p:spPr/>
        <p:txBody>
          <a:bodyPr/>
          <a:lstStyle/>
          <a:p>
            <a:fld id="{6C4B9557-2965-46C5-9854-D27D76260437}" type="slidenum">
              <a:rPr lang="en-US" smtClean="0">
                <a:solidFill>
                  <a:srgbClr val="465E9C"/>
                </a:solidFill>
              </a:rPr>
              <a:pPr/>
              <a:t>‹#›</a:t>
            </a:fld>
            <a:endParaRPr lang="en-US" dirty="0">
              <a:solidFill>
                <a:srgbClr val="465E9C"/>
              </a:solidFill>
            </a:endParaRPr>
          </a:p>
        </p:txBody>
      </p:sp>
    </p:spTree>
    <p:extLst>
      <p:ext uri="{BB962C8B-B14F-4D97-AF65-F5344CB8AC3E}">
        <p14:creationId xmlns:p14="http://schemas.microsoft.com/office/powerpoint/2010/main" val="10021484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DDE1883F-190F-4DFF-BECF-3110D3787FC7}" type="datetimeFigureOut">
              <a:rPr lang="en-US" smtClean="0">
                <a:solidFill>
                  <a:srgbClr val="465E9C"/>
                </a:solidFill>
              </a:rPr>
              <a:pPr/>
              <a:t>11/27/2019</a:t>
            </a:fld>
            <a:endParaRPr lang="en-US" dirty="0">
              <a:solidFill>
                <a:srgbClr val="465E9C"/>
              </a:solidFill>
            </a:endParaRPr>
          </a:p>
        </p:txBody>
      </p:sp>
      <p:sp>
        <p:nvSpPr>
          <p:cNvPr id="6" name="Footer Placeholder 5"/>
          <p:cNvSpPr>
            <a:spLocks noGrp="1"/>
          </p:cNvSpPr>
          <p:nvPr>
            <p:ph type="ftr" sz="quarter" idx="11"/>
          </p:nvPr>
        </p:nvSpPr>
        <p:spPr/>
        <p:txBody>
          <a:bodyPr/>
          <a:lstStyle/>
          <a:p>
            <a:endParaRPr lang="en-US" dirty="0">
              <a:solidFill>
                <a:srgbClr val="465E9C"/>
              </a:solidFill>
            </a:endParaRPr>
          </a:p>
        </p:txBody>
      </p:sp>
      <p:sp>
        <p:nvSpPr>
          <p:cNvPr id="7" name="Slide Number Placeholder 6"/>
          <p:cNvSpPr>
            <a:spLocks noGrp="1"/>
          </p:cNvSpPr>
          <p:nvPr>
            <p:ph type="sldNum" sz="quarter" idx="12"/>
          </p:nvPr>
        </p:nvSpPr>
        <p:spPr/>
        <p:txBody>
          <a:bodyPr/>
          <a:lstStyle/>
          <a:p>
            <a:fld id="{6C4B9557-2965-46C5-9854-D27D76260437}" type="slidenum">
              <a:rPr lang="en-US" smtClean="0">
                <a:solidFill>
                  <a:srgbClr val="465E9C"/>
                </a:solidFill>
              </a:rPr>
              <a:pPr/>
              <a:t>‹#›</a:t>
            </a:fld>
            <a:endParaRPr lang="en-US" dirty="0">
              <a:solidFill>
                <a:srgbClr val="465E9C"/>
              </a:solidFill>
            </a:endParaRPr>
          </a:p>
        </p:txBody>
      </p:sp>
      <p:sp>
        <p:nvSpPr>
          <p:cNvPr id="9" name="Content Placeholder 8"/>
          <p:cNvSpPr>
            <a:spLocks noGrp="1"/>
          </p:cNvSpPr>
          <p:nvPr>
            <p:ph sz="quarter" idx="13"/>
          </p:nvPr>
        </p:nvSpPr>
        <p:spPr>
          <a:xfrm>
            <a:off x="1731264" y="2121407"/>
            <a:ext cx="42672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6217920" y="2119313"/>
            <a:ext cx="42672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014754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77160" y="2122312"/>
            <a:ext cx="391936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6547559" y="2122311"/>
            <a:ext cx="3925824"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DDE1883F-190F-4DFF-BECF-3110D3787FC7}" type="datetimeFigureOut">
              <a:rPr lang="en-US" smtClean="0">
                <a:solidFill>
                  <a:srgbClr val="465E9C"/>
                </a:solidFill>
              </a:rPr>
              <a:pPr/>
              <a:t>11/27/2019</a:t>
            </a:fld>
            <a:endParaRPr lang="en-US" dirty="0">
              <a:solidFill>
                <a:srgbClr val="465E9C"/>
              </a:solidFill>
            </a:endParaRPr>
          </a:p>
        </p:txBody>
      </p:sp>
      <p:sp>
        <p:nvSpPr>
          <p:cNvPr id="8" name="Footer Placeholder 7"/>
          <p:cNvSpPr>
            <a:spLocks noGrp="1"/>
          </p:cNvSpPr>
          <p:nvPr>
            <p:ph type="ftr" sz="quarter" idx="11"/>
          </p:nvPr>
        </p:nvSpPr>
        <p:spPr/>
        <p:txBody>
          <a:bodyPr/>
          <a:lstStyle/>
          <a:p>
            <a:endParaRPr lang="en-US" dirty="0">
              <a:solidFill>
                <a:srgbClr val="465E9C"/>
              </a:solidFill>
            </a:endParaRPr>
          </a:p>
        </p:txBody>
      </p:sp>
      <p:sp>
        <p:nvSpPr>
          <p:cNvPr id="9" name="Slide Number Placeholder 8"/>
          <p:cNvSpPr>
            <a:spLocks noGrp="1"/>
          </p:cNvSpPr>
          <p:nvPr>
            <p:ph type="sldNum" sz="quarter" idx="12"/>
          </p:nvPr>
        </p:nvSpPr>
        <p:spPr/>
        <p:txBody>
          <a:bodyPr/>
          <a:lstStyle/>
          <a:p>
            <a:fld id="{6C4B9557-2965-46C5-9854-D27D76260437}" type="slidenum">
              <a:rPr lang="en-US" smtClean="0">
                <a:solidFill>
                  <a:srgbClr val="465E9C"/>
                </a:solidFill>
              </a:rPr>
              <a:pPr/>
              <a:t>‹#›</a:t>
            </a:fld>
            <a:endParaRPr lang="en-US" dirty="0">
              <a:solidFill>
                <a:srgbClr val="465E9C"/>
              </a:solidFill>
            </a:endParaRPr>
          </a:p>
        </p:txBody>
      </p:sp>
      <p:sp>
        <p:nvSpPr>
          <p:cNvPr id="11" name="Content Placeholder 10"/>
          <p:cNvSpPr>
            <a:spLocks noGrp="1"/>
          </p:cNvSpPr>
          <p:nvPr>
            <p:ph sz="quarter" idx="13"/>
          </p:nvPr>
        </p:nvSpPr>
        <p:spPr>
          <a:xfrm>
            <a:off x="1731264" y="2944368"/>
            <a:ext cx="4303776"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6193535" y="2944813"/>
            <a:ext cx="4303776"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41291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E1883F-190F-4DFF-BECF-3110D3787FC7}" type="datetimeFigureOut">
              <a:rPr lang="en-US" smtClean="0">
                <a:solidFill>
                  <a:srgbClr val="465E9C"/>
                </a:solidFill>
              </a:rPr>
              <a:pPr/>
              <a:t>11/27/2019</a:t>
            </a:fld>
            <a:endParaRPr lang="en-US" dirty="0">
              <a:solidFill>
                <a:srgbClr val="465E9C"/>
              </a:solidFill>
            </a:endParaRPr>
          </a:p>
        </p:txBody>
      </p:sp>
      <p:sp>
        <p:nvSpPr>
          <p:cNvPr id="4" name="Footer Placeholder 3"/>
          <p:cNvSpPr>
            <a:spLocks noGrp="1"/>
          </p:cNvSpPr>
          <p:nvPr>
            <p:ph type="ftr" sz="quarter" idx="11"/>
          </p:nvPr>
        </p:nvSpPr>
        <p:spPr/>
        <p:txBody>
          <a:bodyPr/>
          <a:lstStyle/>
          <a:p>
            <a:endParaRPr lang="en-US" dirty="0">
              <a:solidFill>
                <a:srgbClr val="465E9C"/>
              </a:solidFill>
            </a:endParaRPr>
          </a:p>
        </p:txBody>
      </p:sp>
      <p:sp>
        <p:nvSpPr>
          <p:cNvPr id="5" name="Slide Number Placeholder 4"/>
          <p:cNvSpPr>
            <a:spLocks noGrp="1"/>
          </p:cNvSpPr>
          <p:nvPr>
            <p:ph type="sldNum" sz="quarter" idx="12"/>
          </p:nvPr>
        </p:nvSpPr>
        <p:spPr/>
        <p:txBody>
          <a:bodyPr/>
          <a:lstStyle/>
          <a:p>
            <a:fld id="{6C4B9557-2965-46C5-9854-D27D76260437}" type="slidenum">
              <a:rPr lang="en-US" smtClean="0">
                <a:solidFill>
                  <a:srgbClr val="465E9C"/>
                </a:solidFill>
              </a:rPr>
              <a:pPr/>
              <a:t>‹#›</a:t>
            </a:fld>
            <a:endParaRPr lang="en-US" dirty="0">
              <a:solidFill>
                <a:srgbClr val="465E9C"/>
              </a:solidFill>
            </a:endParaRPr>
          </a:p>
        </p:txBody>
      </p:sp>
    </p:spTree>
    <p:extLst>
      <p:ext uri="{BB962C8B-B14F-4D97-AF65-F5344CB8AC3E}">
        <p14:creationId xmlns:p14="http://schemas.microsoft.com/office/powerpoint/2010/main" val="11539911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A965A4-BF33-4A33-90FA-AA23D2CE5C7E}" type="datetimeFigureOut">
              <a:rPr lang="en-US" smtClean="0"/>
              <a:t>11/27/2019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F045F0-1C66-413E-8D91-AABF9A3ABFA2}" type="slidenum">
              <a:rPr lang="en-US" smtClean="0"/>
              <a:t>‹#›</a:t>
            </a:fld>
            <a:endParaRPr lang="en-US" dirty="0"/>
          </a:p>
        </p:txBody>
      </p:sp>
    </p:spTree>
    <p:extLst>
      <p:ext uri="{BB962C8B-B14F-4D97-AF65-F5344CB8AC3E}">
        <p14:creationId xmlns:p14="http://schemas.microsoft.com/office/powerpoint/2010/main" val="41681963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E1883F-190F-4DFF-BECF-3110D3787FC7}" type="datetimeFigureOut">
              <a:rPr lang="en-US" smtClean="0">
                <a:solidFill>
                  <a:srgbClr val="465E9C"/>
                </a:solidFill>
              </a:rPr>
              <a:pPr/>
              <a:t>11/27/2019</a:t>
            </a:fld>
            <a:endParaRPr lang="en-US" dirty="0">
              <a:solidFill>
                <a:srgbClr val="465E9C"/>
              </a:solidFill>
            </a:endParaRPr>
          </a:p>
        </p:txBody>
      </p:sp>
      <p:sp>
        <p:nvSpPr>
          <p:cNvPr id="3" name="Footer Placeholder 2"/>
          <p:cNvSpPr>
            <a:spLocks noGrp="1"/>
          </p:cNvSpPr>
          <p:nvPr>
            <p:ph type="ftr" sz="quarter" idx="11"/>
          </p:nvPr>
        </p:nvSpPr>
        <p:spPr/>
        <p:txBody>
          <a:bodyPr/>
          <a:lstStyle/>
          <a:p>
            <a:endParaRPr lang="en-US" dirty="0">
              <a:solidFill>
                <a:srgbClr val="465E9C"/>
              </a:solidFill>
            </a:endParaRPr>
          </a:p>
        </p:txBody>
      </p:sp>
      <p:sp>
        <p:nvSpPr>
          <p:cNvPr id="4" name="Slide Number Placeholder 3"/>
          <p:cNvSpPr>
            <a:spLocks noGrp="1"/>
          </p:cNvSpPr>
          <p:nvPr>
            <p:ph type="sldNum" sz="quarter" idx="12"/>
          </p:nvPr>
        </p:nvSpPr>
        <p:spPr/>
        <p:txBody>
          <a:bodyPr/>
          <a:lstStyle/>
          <a:p>
            <a:fld id="{6C4B9557-2965-46C5-9854-D27D76260437}" type="slidenum">
              <a:rPr lang="en-US" smtClean="0">
                <a:solidFill>
                  <a:srgbClr val="465E9C"/>
                </a:solidFill>
              </a:rPr>
              <a:pPr/>
              <a:t>‹#›</a:t>
            </a:fld>
            <a:endParaRPr lang="en-US" dirty="0">
              <a:solidFill>
                <a:srgbClr val="465E9C"/>
              </a:solidFill>
            </a:endParaRPr>
          </a:p>
        </p:txBody>
      </p:sp>
    </p:spTree>
    <p:extLst>
      <p:ext uri="{BB962C8B-B14F-4D97-AF65-F5344CB8AC3E}">
        <p14:creationId xmlns:p14="http://schemas.microsoft.com/office/powerpoint/2010/main" val="38740077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12192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1" name="Freeform 10"/>
          <p:cNvSpPr/>
          <p:nvPr/>
        </p:nvSpPr>
        <p:spPr>
          <a:xfrm rot="10800000">
            <a:off x="842903" y="6058038"/>
            <a:ext cx="102954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ectangle 15"/>
          <p:cNvSpPr/>
          <p:nvPr/>
        </p:nvSpPr>
        <p:spPr>
          <a:xfrm rot="60000">
            <a:off x="5958497" y="605163"/>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p:nvSpPr>
        <p:spPr>
          <a:xfrm rot="60000">
            <a:off x="5961889" y="603504"/>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rot="21540000">
            <a:off x="998940" y="576868"/>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rot="21540000">
            <a:off x="999745" y="576072"/>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3161475" y="293953"/>
            <a:ext cx="757108"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8467351" y="238675"/>
            <a:ext cx="566928" cy="755904"/>
          </a:xfrm>
          <a:prstGeom prst="rect">
            <a:avLst/>
          </a:prstGeom>
          <a:noFill/>
        </p:spPr>
      </p:pic>
      <p:sp>
        <p:nvSpPr>
          <p:cNvPr id="2" name="Title 1"/>
          <p:cNvSpPr>
            <a:spLocks noGrp="1"/>
          </p:cNvSpPr>
          <p:nvPr>
            <p:ph type="title"/>
          </p:nvPr>
        </p:nvSpPr>
        <p:spPr>
          <a:xfrm rot="-60000">
            <a:off x="1478635" y="2020043"/>
            <a:ext cx="4086436"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6472388" y="1150993"/>
            <a:ext cx="4027723"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530834" y="3623748"/>
            <a:ext cx="4065188"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8455598" y="5885673"/>
            <a:ext cx="1618428" cy="365125"/>
          </a:xfrm>
        </p:spPr>
        <p:txBody>
          <a:bodyPr/>
          <a:lstStyle/>
          <a:p>
            <a:fld id="{DDE1883F-190F-4DFF-BECF-3110D3787FC7}" type="datetimeFigureOut">
              <a:rPr lang="en-US" smtClean="0">
                <a:solidFill>
                  <a:srgbClr val="465E9C"/>
                </a:solidFill>
              </a:rPr>
              <a:pPr/>
              <a:t>11/27/2019</a:t>
            </a:fld>
            <a:endParaRPr lang="en-US" dirty="0">
              <a:solidFill>
                <a:srgbClr val="465E9C"/>
              </a:solidFill>
            </a:endParaRPr>
          </a:p>
        </p:txBody>
      </p:sp>
      <p:sp>
        <p:nvSpPr>
          <p:cNvPr id="6" name="Footer Placeholder 5"/>
          <p:cNvSpPr>
            <a:spLocks noGrp="1"/>
          </p:cNvSpPr>
          <p:nvPr>
            <p:ph type="ftr" sz="quarter" idx="11"/>
          </p:nvPr>
        </p:nvSpPr>
        <p:spPr>
          <a:xfrm rot="-60000">
            <a:off x="1219406" y="5829262"/>
            <a:ext cx="4696809" cy="365125"/>
          </a:xfrm>
        </p:spPr>
        <p:txBody>
          <a:bodyPr/>
          <a:lstStyle/>
          <a:p>
            <a:endParaRPr lang="en-US" dirty="0">
              <a:solidFill>
                <a:srgbClr val="465E9C"/>
              </a:solidFill>
            </a:endParaRPr>
          </a:p>
        </p:txBody>
      </p:sp>
      <p:sp>
        <p:nvSpPr>
          <p:cNvPr id="7" name="Slide Number Placeholder 6"/>
          <p:cNvSpPr>
            <a:spLocks noGrp="1"/>
          </p:cNvSpPr>
          <p:nvPr>
            <p:ph type="sldNum" sz="quarter" idx="12"/>
          </p:nvPr>
        </p:nvSpPr>
        <p:spPr>
          <a:xfrm rot="60000">
            <a:off x="10076418" y="5896962"/>
            <a:ext cx="738697" cy="365125"/>
          </a:xfrm>
        </p:spPr>
        <p:txBody>
          <a:bodyPr/>
          <a:lstStyle/>
          <a:p>
            <a:fld id="{6C4B9557-2965-46C5-9854-D27D76260437}" type="slidenum">
              <a:rPr lang="en-US" smtClean="0">
                <a:solidFill>
                  <a:srgbClr val="465E9C"/>
                </a:solidFill>
              </a:rPr>
              <a:pPr/>
              <a:t>‹#›</a:t>
            </a:fld>
            <a:endParaRPr lang="en-US" dirty="0">
              <a:solidFill>
                <a:srgbClr val="465E9C"/>
              </a:solidFill>
            </a:endParaRPr>
          </a:p>
        </p:txBody>
      </p:sp>
    </p:spTree>
    <p:extLst>
      <p:ext uri="{BB962C8B-B14F-4D97-AF65-F5344CB8AC3E}">
        <p14:creationId xmlns:p14="http://schemas.microsoft.com/office/powerpoint/2010/main" val="15124213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12192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31" name="Freeform 30"/>
          <p:cNvSpPr/>
          <p:nvPr/>
        </p:nvSpPr>
        <p:spPr>
          <a:xfrm rot="10800000">
            <a:off x="842903" y="6058038"/>
            <a:ext cx="102954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21540000">
            <a:off x="998940" y="576868"/>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rot="21540000">
            <a:off x="993412" y="575769"/>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28"/>
          <p:cNvSpPr/>
          <p:nvPr/>
        </p:nvSpPr>
        <p:spPr>
          <a:xfrm rot="60000">
            <a:off x="5958497" y="605163"/>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29"/>
          <p:cNvSpPr/>
          <p:nvPr/>
        </p:nvSpPr>
        <p:spPr>
          <a:xfrm rot="60000">
            <a:off x="5953025" y="603920"/>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3161475" y="293953"/>
            <a:ext cx="757108"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8467351" y="238675"/>
            <a:ext cx="566928" cy="755904"/>
          </a:xfrm>
          <a:prstGeom prst="rect">
            <a:avLst/>
          </a:prstGeom>
          <a:noFill/>
        </p:spPr>
      </p:pic>
      <p:sp>
        <p:nvSpPr>
          <p:cNvPr id="2" name="Title 1"/>
          <p:cNvSpPr>
            <a:spLocks noGrp="1"/>
          </p:cNvSpPr>
          <p:nvPr>
            <p:ph type="title"/>
          </p:nvPr>
        </p:nvSpPr>
        <p:spPr>
          <a:xfrm rot="-60000">
            <a:off x="1475232" y="2020824"/>
            <a:ext cx="408432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6531487" y="1207272"/>
            <a:ext cx="3885151"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rot="-60000">
            <a:off x="1536192" y="3621024"/>
            <a:ext cx="4059936"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8461249" y="5888738"/>
            <a:ext cx="1618428" cy="365125"/>
          </a:xfrm>
        </p:spPr>
        <p:txBody>
          <a:bodyPr/>
          <a:lstStyle/>
          <a:p>
            <a:fld id="{DDE1883F-190F-4DFF-BECF-3110D3787FC7}" type="datetimeFigureOut">
              <a:rPr lang="en-US" smtClean="0">
                <a:solidFill>
                  <a:srgbClr val="465E9C"/>
                </a:solidFill>
              </a:rPr>
              <a:pPr/>
              <a:t>11/27/2019</a:t>
            </a:fld>
            <a:endParaRPr lang="en-US" dirty="0">
              <a:solidFill>
                <a:srgbClr val="465E9C"/>
              </a:solidFill>
            </a:endParaRPr>
          </a:p>
        </p:txBody>
      </p:sp>
      <p:sp>
        <p:nvSpPr>
          <p:cNvPr id="6" name="Footer Placeholder 5"/>
          <p:cNvSpPr>
            <a:spLocks noGrp="1"/>
          </p:cNvSpPr>
          <p:nvPr>
            <p:ph type="ftr" sz="quarter" idx="11"/>
          </p:nvPr>
        </p:nvSpPr>
        <p:spPr>
          <a:xfrm rot="-60000">
            <a:off x="1219426" y="5831038"/>
            <a:ext cx="4425391" cy="365125"/>
          </a:xfrm>
        </p:spPr>
        <p:txBody>
          <a:bodyPr/>
          <a:lstStyle/>
          <a:p>
            <a:endParaRPr lang="en-US" dirty="0">
              <a:solidFill>
                <a:srgbClr val="465E9C"/>
              </a:solidFill>
            </a:endParaRPr>
          </a:p>
        </p:txBody>
      </p:sp>
      <p:sp>
        <p:nvSpPr>
          <p:cNvPr id="7" name="Slide Number Placeholder 6"/>
          <p:cNvSpPr>
            <a:spLocks noGrp="1"/>
          </p:cNvSpPr>
          <p:nvPr>
            <p:ph type="sldNum" sz="quarter" idx="12"/>
          </p:nvPr>
        </p:nvSpPr>
        <p:spPr>
          <a:xfrm rot="60000">
            <a:off x="10082786" y="5900027"/>
            <a:ext cx="738697" cy="365125"/>
          </a:xfrm>
        </p:spPr>
        <p:txBody>
          <a:bodyPr/>
          <a:lstStyle/>
          <a:p>
            <a:fld id="{6C4B9557-2965-46C5-9854-D27D76260437}" type="slidenum">
              <a:rPr lang="en-US" smtClean="0">
                <a:solidFill>
                  <a:srgbClr val="465E9C"/>
                </a:solidFill>
              </a:rPr>
              <a:pPr/>
              <a:t>‹#›</a:t>
            </a:fld>
            <a:endParaRPr lang="en-US" dirty="0">
              <a:solidFill>
                <a:srgbClr val="465E9C"/>
              </a:solidFill>
            </a:endParaRPr>
          </a:p>
        </p:txBody>
      </p:sp>
    </p:spTree>
    <p:extLst>
      <p:ext uri="{BB962C8B-B14F-4D97-AF65-F5344CB8AC3E}">
        <p14:creationId xmlns:p14="http://schemas.microsoft.com/office/powerpoint/2010/main" val="13483882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1883F-190F-4DFF-BECF-3110D3787FC7}" type="datetimeFigureOut">
              <a:rPr lang="en-US" smtClean="0">
                <a:solidFill>
                  <a:srgbClr val="465E9C"/>
                </a:solidFill>
              </a:rPr>
              <a:pPr/>
              <a:t>11/27/2019</a:t>
            </a:fld>
            <a:endParaRPr lang="en-US" dirty="0">
              <a:solidFill>
                <a:srgbClr val="465E9C"/>
              </a:solidFill>
            </a:endParaRPr>
          </a:p>
        </p:txBody>
      </p:sp>
      <p:sp>
        <p:nvSpPr>
          <p:cNvPr id="5" name="Footer Placeholder 4"/>
          <p:cNvSpPr>
            <a:spLocks noGrp="1"/>
          </p:cNvSpPr>
          <p:nvPr>
            <p:ph type="ftr" sz="quarter" idx="11"/>
          </p:nvPr>
        </p:nvSpPr>
        <p:spPr/>
        <p:txBody>
          <a:bodyPr/>
          <a:lstStyle/>
          <a:p>
            <a:endParaRPr lang="en-US" dirty="0">
              <a:solidFill>
                <a:srgbClr val="465E9C"/>
              </a:solidFill>
            </a:endParaRPr>
          </a:p>
        </p:txBody>
      </p:sp>
      <p:sp>
        <p:nvSpPr>
          <p:cNvPr id="6" name="Slide Number Placeholder 5"/>
          <p:cNvSpPr>
            <a:spLocks noGrp="1"/>
          </p:cNvSpPr>
          <p:nvPr>
            <p:ph type="sldNum" sz="quarter" idx="12"/>
          </p:nvPr>
        </p:nvSpPr>
        <p:spPr/>
        <p:txBody>
          <a:bodyPr/>
          <a:lstStyle/>
          <a:p>
            <a:fld id="{6C4B9557-2965-46C5-9854-D27D76260437}" type="slidenum">
              <a:rPr lang="en-US" smtClean="0">
                <a:solidFill>
                  <a:srgbClr val="465E9C"/>
                </a:solidFill>
              </a:rPr>
              <a:pPr/>
              <a:t>‹#›</a:t>
            </a:fld>
            <a:endParaRPr lang="en-US" dirty="0">
              <a:solidFill>
                <a:srgbClr val="465E9C"/>
              </a:solidFill>
            </a:endParaRPr>
          </a:p>
        </p:txBody>
      </p:sp>
    </p:spTree>
    <p:extLst>
      <p:ext uri="{BB962C8B-B14F-4D97-AF65-F5344CB8AC3E}">
        <p14:creationId xmlns:p14="http://schemas.microsoft.com/office/powerpoint/2010/main" val="34322134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2" y="925691"/>
            <a:ext cx="1907823"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730962" y="1106313"/>
            <a:ext cx="690503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1883F-190F-4DFF-BECF-3110D3787FC7}" type="datetimeFigureOut">
              <a:rPr lang="en-US" smtClean="0">
                <a:solidFill>
                  <a:srgbClr val="465E9C"/>
                </a:solidFill>
              </a:rPr>
              <a:pPr/>
              <a:t>11/27/2019</a:t>
            </a:fld>
            <a:endParaRPr lang="en-US" dirty="0">
              <a:solidFill>
                <a:srgbClr val="465E9C"/>
              </a:solidFill>
            </a:endParaRPr>
          </a:p>
        </p:txBody>
      </p:sp>
      <p:sp>
        <p:nvSpPr>
          <p:cNvPr id="5" name="Footer Placeholder 4"/>
          <p:cNvSpPr>
            <a:spLocks noGrp="1"/>
          </p:cNvSpPr>
          <p:nvPr>
            <p:ph type="ftr" sz="quarter" idx="11"/>
          </p:nvPr>
        </p:nvSpPr>
        <p:spPr/>
        <p:txBody>
          <a:bodyPr/>
          <a:lstStyle/>
          <a:p>
            <a:endParaRPr lang="en-US" dirty="0">
              <a:solidFill>
                <a:srgbClr val="465E9C"/>
              </a:solidFill>
            </a:endParaRPr>
          </a:p>
        </p:txBody>
      </p:sp>
      <p:sp>
        <p:nvSpPr>
          <p:cNvPr id="6" name="Slide Number Placeholder 5"/>
          <p:cNvSpPr>
            <a:spLocks noGrp="1"/>
          </p:cNvSpPr>
          <p:nvPr>
            <p:ph type="sldNum" sz="quarter" idx="12"/>
          </p:nvPr>
        </p:nvSpPr>
        <p:spPr/>
        <p:txBody>
          <a:bodyPr/>
          <a:lstStyle/>
          <a:p>
            <a:fld id="{6C4B9557-2965-46C5-9854-D27D76260437}" type="slidenum">
              <a:rPr lang="en-US" smtClean="0">
                <a:solidFill>
                  <a:srgbClr val="465E9C"/>
                </a:solidFill>
              </a:rPr>
              <a:pPr/>
              <a:t>‹#›</a:t>
            </a:fld>
            <a:endParaRPr lang="en-US" dirty="0">
              <a:solidFill>
                <a:srgbClr val="465E9C"/>
              </a:solidFill>
            </a:endParaRPr>
          </a:p>
        </p:txBody>
      </p:sp>
    </p:spTree>
    <p:extLst>
      <p:ext uri="{BB962C8B-B14F-4D97-AF65-F5344CB8AC3E}">
        <p14:creationId xmlns:p14="http://schemas.microsoft.com/office/powerpoint/2010/main" val="114139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7" name="Title 6"/>
          <p:cNvSpPr>
            <a:spLocks noGrp="1"/>
          </p:cNvSpPr>
          <p:nvPr>
            <p:ph type="title"/>
          </p:nvPr>
        </p:nvSpPr>
        <p:spPr>
          <a:scene3d>
            <a:camera prst="orthographicFront"/>
            <a:lightRig rig="soft" dir="t">
              <a:rot lat="0" lon="0" rev="16800000"/>
            </a:lightRig>
          </a:scene3d>
          <a:sp3d>
            <a:bevelT/>
          </a:sp3d>
        </p:spPr>
        <p:txBody>
          <a:bodyPr>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Tree>
    <p:extLst>
      <p:ext uri="{BB962C8B-B14F-4D97-AF65-F5344CB8AC3E}">
        <p14:creationId xmlns:p14="http://schemas.microsoft.com/office/powerpoint/2010/main" val="21308416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12192000" cy="4572000"/>
          </a:xfrm>
          <a:prstGeom prst="rect">
            <a:avLst/>
          </a:prstGeom>
        </p:spPr>
      </p:pic>
      <p:sp>
        <p:nvSpPr>
          <p:cNvPr id="4" name="Date Placeholder 3"/>
          <p:cNvSpPr>
            <a:spLocks noGrp="1"/>
          </p:cNvSpPr>
          <p:nvPr>
            <p:ph type="dt" sz="half" idx="10"/>
          </p:nvPr>
        </p:nvSpPr>
        <p:spPr/>
        <p:txBody>
          <a:bodyPr/>
          <a:lstStyle/>
          <a:p>
            <a:fld id="{32502CC1-435F-4973-B895-544E3FE58255}" type="datetime1">
              <a:rPr lang="en-US" smtClean="0">
                <a:solidFill>
                  <a:srgbClr val="FFFFFF"/>
                </a:solidFill>
              </a:rPr>
              <a:pPr/>
              <a:t>11/27/2019</a:t>
            </a:fld>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p>
            <a:fld id="{044DFC79-8B2B-4B4E-85E4-5497E4508263}" type="slidenum">
              <a:rPr lang="en-US" smtClean="0">
                <a:solidFill>
                  <a:srgbClr val="FFFFFF"/>
                </a:solidFill>
              </a:rPr>
              <a:pPr/>
              <a:t>‹#›</a:t>
            </a:fld>
            <a:endParaRPr lang="en-US" dirty="0">
              <a:solidFill>
                <a:srgbClr val="FFFFFF"/>
              </a:solidFill>
            </a:endParaRPr>
          </a:p>
        </p:txBody>
      </p:sp>
      <p:sp>
        <p:nvSpPr>
          <p:cNvPr id="3" name="Subtitle 2"/>
          <p:cNvSpPr>
            <a:spLocks noGrp="1"/>
          </p:cNvSpPr>
          <p:nvPr>
            <p:ph type="subTitle" idx="1"/>
          </p:nvPr>
        </p:nvSpPr>
        <p:spPr>
          <a:xfrm>
            <a:off x="1625600" y="3886200"/>
            <a:ext cx="85344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914400" y="2007889"/>
            <a:ext cx="10363200" cy="1470025"/>
          </a:xfrm>
        </p:spPr>
        <p:txBody>
          <a:bodyPr/>
          <a:lstStyle>
            <a:lvl1pPr algn="ctr">
              <a:defRPr sz="3200"/>
            </a:lvl1pPr>
          </a:lstStyle>
          <a:p>
            <a:r>
              <a:rPr lang="en-US" smtClean="0"/>
              <a:t>Click to edit Master title style</a:t>
            </a:r>
            <a:endParaRPr lang="en-US" dirty="0"/>
          </a:p>
        </p:txBody>
      </p:sp>
    </p:spTree>
    <p:extLst>
      <p:ext uri="{BB962C8B-B14F-4D97-AF65-F5344CB8AC3E}">
        <p14:creationId xmlns:p14="http://schemas.microsoft.com/office/powerpoint/2010/main" val="8625558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49E972E7-C096-4072-8A58-CAA3D93F2D2D}" type="datetime1">
              <a:rPr lang="en-US" smtClean="0">
                <a:solidFill>
                  <a:srgbClr val="FFFFFF"/>
                </a:solidFill>
              </a:rPr>
              <a:pPr/>
              <a:t>11/27/2019</a:t>
            </a:fld>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p>
            <a:fld id="{044DFC79-8B2B-4B4E-85E4-5497E4508263}" type="slidenum">
              <a:rPr lang="en-US" smtClean="0">
                <a:solidFill>
                  <a:srgbClr val="FFFFFF"/>
                </a:solidFill>
              </a:rPr>
              <a:pPr/>
              <a:t>‹#›</a:t>
            </a:fld>
            <a:endParaRPr lang="en-US" dirty="0">
              <a:solidFill>
                <a:srgbClr val="FFFFFF"/>
              </a:solidFill>
            </a:endParaRPr>
          </a:p>
        </p:txBody>
      </p:sp>
      <p:sp>
        <p:nvSpPr>
          <p:cNvPr id="8" name="Content Placeholder 7"/>
          <p:cNvSpPr>
            <a:spLocks noGrp="1"/>
          </p:cNvSpPr>
          <p:nvPr>
            <p:ph sz="quarter" idx="13"/>
          </p:nvPr>
        </p:nvSpPr>
        <p:spPr>
          <a:xfrm>
            <a:off x="812800" y="1600200"/>
            <a:ext cx="10566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31245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1" y="4962526"/>
            <a:ext cx="10513484"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12801" y="3462339"/>
            <a:ext cx="10513484"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18CE3C-9FAF-418F-B853-B34BA7CD31C0}" type="datetime1">
              <a:rPr lang="en-US" smtClean="0">
                <a:solidFill>
                  <a:srgbClr val="FFFFFF"/>
                </a:solidFill>
              </a:rPr>
              <a:pPr/>
              <a:t>11/27/2019</a:t>
            </a:fld>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p>
            <a:fld id="{044DFC79-8B2B-4B4E-85E4-5497E450826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2789918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812800" y="1600200"/>
            <a:ext cx="49784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6400800" y="1600200"/>
            <a:ext cx="49784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812800" y="274638"/>
            <a:ext cx="105664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1E3434FD-43E4-4D01-83D4-9B8C8A3145AF}" type="datetime1">
              <a:rPr lang="en-US" smtClean="0">
                <a:solidFill>
                  <a:srgbClr val="FFFFFF"/>
                </a:solidFill>
              </a:rPr>
              <a:pPr/>
              <a:t>11/27/2019</a:t>
            </a:fld>
            <a:endParaRPr lang="en-US" dirty="0">
              <a:solidFill>
                <a:srgbClr val="FFFFFF"/>
              </a:solidFill>
            </a:endParaRPr>
          </a:p>
        </p:txBody>
      </p:sp>
      <p:sp>
        <p:nvSpPr>
          <p:cNvPr id="6" name="Footer Placeholder 5"/>
          <p:cNvSpPr>
            <a:spLocks noGrp="1"/>
          </p:cNvSpPr>
          <p:nvPr>
            <p:ph type="ftr" sz="quarter" idx="11"/>
          </p:nvPr>
        </p:nvSpPr>
        <p:spPr/>
        <p:txBody>
          <a:body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p>
            <a:fld id="{044DFC79-8B2B-4B4E-85E4-5497E450826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55795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BA965A4-BF33-4A33-90FA-AA23D2CE5C7E}" type="datetimeFigureOut">
              <a:rPr lang="en-US" smtClean="0"/>
              <a:t>11/27/2019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FF045F0-1C66-413E-8D91-AABF9A3ABFA2}" type="slidenum">
              <a:rPr lang="en-US" smtClean="0"/>
              <a:t>‹#›</a:t>
            </a:fld>
            <a:endParaRPr lang="en-US" dirty="0"/>
          </a:p>
        </p:txBody>
      </p:sp>
    </p:spTree>
    <p:extLst>
      <p:ext uri="{BB962C8B-B14F-4D97-AF65-F5344CB8AC3E}">
        <p14:creationId xmlns:p14="http://schemas.microsoft.com/office/powerpoint/2010/main" val="40903545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6400800" y="2209800"/>
            <a:ext cx="49784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812800" y="2209800"/>
            <a:ext cx="49784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812800" y="274638"/>
            <a:ext cx="105664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2800" y="1600200"/>
            <a:ext cx="49784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6400800" y="1600200"/>
            <a:ext cx="49784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96B7C43-CD0B-4BBB-8050-F3C9F76FBEE8}" type="datetime1">
              <a:rPr lang="en-US" smtClean="0">
                <a:solidFill>
                  <a:srgbClr val="FFFFFF"/>
                </a:solidFill>
              </a:rPr>
              <a:pPr/>
              <a:t>11/27/2019</a:t>
            </a:fld>
            <a:endParaRPr lang="en-US" dirty="0">
              <a:solidFill>
                <a:srgbClr val="FFFFFF"/>
              </a:solidFill>
            </a:endParaRPr>
          </a:p>
        </p:txBody>
      </p:sp>
      <p:sp>
        <p:nvSpPr>
          <p:cNvPr id="8" name="Footer Placeholder 7"/>
          <p:cNvSpPr>
            <a:spLocks noGrp="1"/>
          </p:cNvSpPr>
          <p:nvPr>
            <p:ph type="ftr" sz="quarter" idx="11"/>
          </p:nvPr>
        </p:nvSpPr>
        <p:spPr/>
        <p:txBody>
          <a:bodyPr/>
          <a:lstStyle/>
          <a:p>
            <a:endParaRPr lang="en-US" dirty="0">
              <a:solidFill>
                <a:srgbClr val="FFFFFF"/>
              </a:solidFill>
            </a:endParaRPr>
          </a:p>
        </p:txBody>
      </p:sp>
      <p:sp>
        <p:nvSpPr>
          <p:cNvPr id="9" name="Slide Number Placeholder 8"/>
          <p:cNvSpPr>
            <a:spLocks noGrp="1"/>
          </p:cNvSpPr>
          <p:nvPr>
            <p:ph type="sldNum" sz="quarter" idx="12"/>
          </p:nvPr>
        </p:nvSpPr>
        <p:spPr/>
        <p:txBody>
          <a:bodyPr/>
          <a:lstStyle/>
          <a:p>
            <a:fld id="{044DFC79-8B2B-4B4E-85E4-5497E450826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9073950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B9898A0-F0E7-43AB-A45B-71EAFD6C86C4}" type="datetime1">
              <a:rPr lang="en-US" smtClean="0">
                <a:solidFill>
                  <a:srgbClr val="FFFFFF"/>
                </a:solidFill>
              </a:rPr>
              <a:pPr/>
              <a:t>11/27/2019</a:t>
            </a:fld>
            <a:endParaRPr lang="en-US" dirty="0">
              <a:solidFill>
                <a:srgbClr val="FFFFFF"/>
              </a:solidFill>
            </a:endParaRPr>
          </a:p>
        </p:txBody>
      </p:sp>
      <p:sp>
        <p:nvSpPr>
          <p:cNvPr id="4" name="Footer Placeholder 3"/>
          <p:cNvSpPr>
            <a:spLocks noGrp="1"/>
          </p:cNvSpPr>
          <p:nvPr>
            <p:ph type="ftr" sz="quarter" idx="11"/>
          </p:nvPr>
        </p:nvSpPr>
        <p:spPr/>
        <p:txBody>
          <a:bodyPr/>
          <a:lstStyle/>
          <a:p>
            <a:endParaRPr lang="en-US" dirty="0">
              <a:solidFill>
                <a:srgbClr val="FFFFFF"/>
              </a:solidFill>
            </a:endParaRPr>
          </a:p>
        </p:txBody>
      </p:sp>
      <p:sp>
        <p:nvSpPr>
          <p:cNvPr id="5" name="Slide Number Placeholder 4"/>
          <p:cNvSpPr>
            <a:spLocks noGrp="1"/>
          </p:cNvSpPr>
          <p:nvPr>
            <p:ph type="sldNum" sz="quarter" idx="12"/>
          </p:nvPr>
        </p:nvSpPr>
        <p:spPr/>
        <p:txBody>
          <a:bodyPr/>
          <a:lstStyle/>
          <a:p>
            <a:fld id="{044DFC79-8B2B-4B4E-85E4-5497E450826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6642502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9AD858-BE82-463E-975A-00BC0D596CDC}" type="datetime1">
              <a:rPr lang="en-US" smtClean="0">
                <a:solidFill>
                  <a:srgbClr val="FFFFFF"/>
                </a:solidFill>
              </a:rPr>
              <a:pPr/>
              <a:t>11/27/2019</a:t>
            </a:fld>
            <a:endParaRPr lang="en-US" dirty="0">
              <a:solidFill>
                <a:srgbClr val="FFFFFF"/>
              </a:solidFill>
            </a:endParaRPr>
          </a:p>
        </p:txBody>
      </p:sp>
      <p:sp>
        <p:nvSpPr>
          <p:cNvPr id="3" name="Footer Placeholder 2"/>
          <p:cNvSpPr>
            <a:spLocks noGrp="1"/>
          </p:cNvSpPr>
          <p:nvPr>
            <p:ph type="ftr" sz="quarter" idx="11"/>
          </p:nvPr>
        </p:nvSpPr>
        <p:spPr/>
        <p:txBody>
          <a:bodyPr/>
          <a:lstStyle/>
          <a:p>
            <a:endParaRPr lang="en-US" dirty="0">
              <a:solidFill>
                <a:srgbClr val="FFFFFF"/>
              </a:solidFill>
            </a:endParaRPr>
          </a:p>
        </p:txBody>
      </p:sp>
      <p:sp>
        <p:nvSpPr>
          <p:cNvPr id="4" name="Slide Number Placeholder 3"/>
          <p:cNvSpPr>
            <a:spLocks noGrp="1"/>
          </p:cNvSpPr>
          <p:nvPr>
            <p:ph type="sldNum" sz="quarter" idx="12"/>
          </p:nvPr>
        </p:nvSpPr>
        <p:spPr/>
        <p:txBody>
          <a:bodyPr/>
          <a:lstStyle/>
          <a:p>
            <a:fld id="{044DFC79-8B2B-4B4E-85E4-5497E450826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5277764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5283200" y="1447800"/>
            <a:ext cx="6197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816864" y="1447800"/>
            <a:ext cx="39624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16864" y="2547892"/>
            <a:ext cx="39624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FF1F07-464D-4B78-9D79-70DDF2061A75}" type="datetime1">
              <a:rPr lang="en-US" smtClean="0">
                <a:solidFill>
                  <a:srgbClr val="FFFFFF"/>
                </a:solidFill>
              </a:rPr>
              <a:pPr/>
              <a:t>11/27/2019</a:t>
            </a:fld>
            <a:endParaRPr lang="en-US" dirty="0">
              <a:solidFill>
                <a:srgbClr val="FFFFFF"/>
              </a:solidFill>
            </a:endParaRPr>
          </a:p>
        </p:txBody>
      </p:sp>
      <p:sp>
        <p:nvSpPr>
          <p:cNvPr id="6" name="Footer Placeholder 5"/>
          <p:cNvSpPr>
            <a:spLocks noGrp="1"/>
          </p:cNvSpPr>
          <p:nvPr>
            <p:ph type="ftr" sz="quarter" idx="11"/>
          </p:nvPr>
        </p:nvSpPr>
        <p:spPr/>
        <p:txBody>
          <a:body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p>
            <a:fld id="{044DFC79-8B2B-4B4E-85E4-5497E450826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8354403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12192000" cy="6858000"/>
          </a:xfrm>
          <a:prstGeom prst="rect">
            <a:avLst/>
          </a:prstGeom>
        </p:spPr>
      </p:pic>
      <p:sp>
        <p:nvSpPr>
          <p:cNvPr id="2" name="Title 1"/>
          <p:cNvSpPr>
            <a:spLocks noGrp="1"/>
          </p:cNvSpPr>
          <p:nvPr>
            <p:ph type="title"/>
          </p:nvPr>
        </p:nvSpPr>
        <p:spPr>
          <a:xfrm>
            <a:off x="812800" y="1447800"/>
            <a:ext cx="39624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6209792" y="1447800"/>
            <a:ext cx="4559808"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12800" y="2547891"/>
            <a:ext cx="39624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6D246E-2599-4F15-BD4E-ADBDBAFCDA84}" type="datetime1">
              <a:rPr lang="en-US" smtClean="0">
                <a:solidFill>
                  <a:srgbClr val="FFFFFF"/>
                </a:solidFill>
              </a:rPr>
              <a:pPr/>
              <a:t>11/27/2019</a:t>
            </a:fld>
            <a:endParaRPr lang="en-US" dirty="0">
              <a:solidFill>
                <a:srgbClr val="FFFFFF"/>
              </a:solidFill>
            </a:endParaRPr>
          </a:p>
        </p:txBody>
      </p:sp>
      <p:sp>
        <p:nvSpPr>
          <p:cNvPr id="6" name="Footer Placeholder 5"/>
          <p:cNvSpPr>
            <a:spLocks noGrp="1"/>
          </p:cNvSpPr>
          <p:nvPr>
            <p:ph type="ftr" sz="quarter" idx="11"/>
          </p:nvPr>
        </p:nvSpPr>
        <p:spPr/>
        <p:txBody>
          <a:body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p>
            <a:fld id="{044DFC79-8B2B-4B4E-85E4-5497E450826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7627984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1B1C39-0D77-4CF1-ACC4-8A2DC541E831}" type="datetime1">
              <a:rPr lang="en-US" smtClean="0">
                <a:solidFill>
                  <a:srgbClr val="FFFFFF"/>
                </a:solidFill>
              </a:rPr>
              <a:pPr/>
              <a:t>11/27/2019</a:t>
            </a:fld>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p>
            <a:fld id="{044DFC79-8B2B-4B4E-85E4-5497E450826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2648074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EDA0F0-E04B-4204-9B22-85EC1A9998BF}" type="datetime1">
              <a:rPr lang="en-US" smtClean="0">
                <a:solidFill>
                  <a:srgbClr val="FFFFFF"/>
                </a:solidFill>
              </a:rPr>
              <a:pPr/>
              <a:t>11/27/2019</a:t>
            </a:fld>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p>
            <a:fld id="{044DFC79-8B2B-4B4E-85E4-5497E450826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167629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BA965A4-BF33-4A33-90FA-AA23D2CE5C7E}" type="datetimeFigureOut">
              <a:rPr lang="en-US" smtClean="0"/>
              <a:t>11/27/2019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FF045F0-1C66-413E-8D91-AABF9A3ABFA2}" type="slidenum">
              <a:rPr lang="en-US" smtClean="0"/>
              <a:t>‹#›</a:t>
            </a:fld>
            <a:endParaRPr lang="en-US" dirty="0"/>
          </a:p>
        </p:txBody>
      </p:sp>
    </p:spTree>
    <p:extLst>
      <p:ext uri="{BB962C8B-B14F-4D97-AF65-F5344CB8AC3E}">
        <p14:creationId xmlns:p14="http://schemas.microsoft.com/office/powerpoint/2010/main" val="2715289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A965A4-BF33-4A33-90FA-AA23D2CE5C7E}" type="datetimeFigureOut">
              <a:rPr lang="en-US" smtClean="0"/>
              <a:t>11/27/2019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FF045F0-1C66-413E-8D91-AABF9A3ABFA2}" type="slidenum">
              <a:rPr lang="en-US" smtClean="0"/>
              <a:t>‹#›</a:t>
            </a:fld>
            <a:endParaRPr lang="en-US" dirty="0"/>
          </a:p>
        </p:txBody>
      </p:sp>
    </p:spTree>
    <p:extLst>
      <p:ext uri="{BB962C8B-B14F-4D97-AF65-F5344CB8AC3E}">
        <p14:creationId xmlns:p14="http://schemas.microsoft.com/office/powerpoint/2010/main" val="2769856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A965A4-BF33-4A33-90FA-AA23D2CE5C7E}" type="datetimeFigureOut">
              <a:rPr lang="en-US" smtClean="0"/>
              <a:t>11/27/2019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F045F0-1C66-413E-8D91-AABF9A3ABFA2}" type="slidenum">
              <a:rPr lang="en-US" smtClean="0"/>
              <a:t>‹#›</a:t>
            </a:fld>
            <a:endParaRPr lang="en-US" dirty="0"/>
          </a:p>
        </p:txBody>
      </p:sp>
    </p:spTree>
    <p:extLst>
      <p:ext uri="{BB962C8B-B14F-4D97-AF65-F5344CB8AC3E}">
        <p14:creationId xmlns:p14="http://schemas.microsoft.com/office/powerpoint/2010/main" val="2862388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A965A4-BF33-4A33-90FA-AA23D2CE5C7E}" type="datetimeFigureOut">
              <a:rPr lang="en-US" smtClean="0"/>
              <a:t>11/27/2019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F045F0-1C66-413E-8D91-AABF9A3ABFA2}" type="slidenum">
              <a:rPr lang="en-US" smtClean="0"/>
              <a:t>‹#›</a:t>
            </a:fld>
            <a:endParaRPr lang="en-US" dirty="0"/>
          </a:p>
        </p:txBody>
      </p:sp>
    </p:spTree>
    <p:extLst>
      <p:ext uri="{BB962C8B-B14F-4D97-AF65-F5344CB8AC3E}">
        <p14:creationId xmlns:p14="http://schemas.microsoft.com/office/powerpoint/2010/main" val="3698248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4.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3.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5.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A965A4-BF33-4A33-90FA-AA23D2CE5C7E}" type="datetimeFigureOut">
              <a:rPr lang="en-US" smtClean="0"/>
              <a:t>11/27/2019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F045F0-1C66-413E-8D91-AABF9A3ABFA2}" type="slidenum">
              <a:rPr lang="en-US" smtClean="0"/>
              <a:t>‹#›</a:t>
            </a:fld>
            <a:endParaRPr lang="en-US" dirty="0"/>
          </a:p>
        </p:txBody>
      </p:sp>
    </p:spTree>
    <p:extLst>
      <p:ext uri="{BB962C8B-B14F-4D97-AF65-F5344CB8AC3E}">
        <p14:creationId xmlns:p14="http://schemas.microsoft.com/office/powerpoint/2010/main" val="1824450927"/>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0EFFF-D900-42FB-973A-C584BB9333C4}" type="datetimeFigureOut">
              <a:rPr lang="en-US" smtClean="0">
                <a:solidFill>
                  <a:prstClr val="black">
                    <a:tint val="75000"/>
                  </a:prstClr>
                </a:solidFill>
              </a:rPr>
              <a:pPr/>
              <a:t>11/27/2019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9B2C4A-8E12-4577-A1D4-C348018B7C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4006035"/>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8FE370D-7198-4146-9412-9011DE47CAFB}" type="datetimeFigureOut">
              <a:rPr lang="en-US" smtClean="0">
                <a:solidFill>
                  <a:prstClr val="black">
                    <a:tint val="75000"/>
                  </a:prstClr>
                </a:solidFill>
              </a:rPr>
              <a:pPr/>
              <a:t>11/27/2019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B41289B-74A7-4DAA-8549-966D8461B2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1984058"/>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12192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0" name="Freeform 9"/>
          <p:cNvSpPr/>
          <p:nvPr/>
        </p:nvSpPr>
        <p:spPr>
          <a:xfrm rot="10800000">
            <a:off x="838201" y="6069330"/>
            <a:ext cx="1056132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a:off x="975360" y="575310"/>
            <a:ext cx="102616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a:off x="975360" y="576072"/>
            <a:ext cx="10261600" cy="5715000"/>
          </a:xfrm>
          <a:prstGeom prst="rect">
            <a:avLst/>
          </a:prstGeom>
          <a:blipFill dpi="0" rotWithShape="1">
            <a:blip r:embed="rId14"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3" name="Picture 2" descr="C:\Users\Administrator\Desktop\Pushpin Dev\Assets\pushpinLeft.png"/>
          <p:cNvPicPr>
            <a:picLocks noChangeAspect="1" noChangeArrowheads="1"/>
          </p:cNvPicPr>
          <p:nvPr/>
        </p:nvPicPr>
        <p:blipFill>
          <a:blip r:embed="rId15" cstate="print"/>
          <a:srcRect/>
          <a:stretch>
            <a:fillRect/>
          </a:stretch>
        </p:blipFill>
        <p:spPr bwMode="auto">
          <a:xfrm rot="1435684">
            <a:off x="724989" y="273091"/>
            <a:ext cx="757108"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5" cstate="print"/>
          <a:srcRect/>
          <a:stretch>
            <a:fillRect/>
          </a:stretch>
        </p:blipFill>
        <p:spPr bwMode="auto">
          <a:xfrm rot="4096196">
            <a:off x="10914593" y="203675"/>
            <a:ext cx="566928" cy="755904"/>
          </a:xfrm>
          <a:prstGeom prst="rect">
            <a:avLst/>
          </a:prstGeom>
          <a:noFill/>
        </p:spPr>
      </p:pic>
      <p:sp>
        <p:nvSpPr>
          <p:cNvPr id="2" name="Title Placeholder 1"/>
          <p:cNvSpPr>
            <a:spLocks noGrp="1"/>
          </p:cNvSpPr>
          <p:nvPr>
            <p:ph type="title"/>
          </p:nvPr>
        </p:nvSpPr>
        <p:spPr>
          <a:xfrm>
            <a:off x="1460031" y="817583"/>
            <a:ext cx="9286993"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50721" y="2119257"/>
            <a:ext cx="8261873"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06118" y="5809153"/>
            <a:ext cx="1618428"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DDE1883F-190F-4DFF-BECF-3110D3787FC7}" type="datetimeFigureOut">
              <a:rPr lang="en-US" smtClean="0">
                <a:solidFill>
                  <a:srgbClr val="465E9C"/>
                </a:solidFill>
              </a:rPr>
              <a:pPr/>
              <a:t>11/27/2019</a:t>
            </a:fld>
            <a:endParaRPr lang="en-US" dirty="0">
              <a:solidFill>
                <a:srgbClr val="465E9C"/>
              </a:solidFill>
            </a:endParaRPr>
          </a:p>
        </p:txBody>
      </p:sp>
      <p:sp>
        <p:nvSpPr>
          <p:cNvPr id="5" name="Footer Placeholder 4"/>
          <p:cNvSpPr>
            <a:spLocks noGrp="1"/>
          </p:cNvSpPr>
          <p:nvPr>
            <p:ph type="ftr" sz="quarter" idx="3"/>
          </p:nvPr>
        </p:nvSpPr>
        <p:spPr>
          <a:xfrm>
            <a:off x="1219202" y="5809153"/>
            <a:ext cx="7386917"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dirty="0">
              <a:solidFill>
                <a:srgbClr val="465E9C"/>
              </a:solidFill>
            </a:endParaRPr>
          </a:p>
        </p:txBody>
      </p:sp>
      <p:sp>
        <p:nvSpPr>
          <p:cNvPr id="6" name="Slide Number Placeholder 5"/>
          <p:cNvSpPr>
            <a:spLocks noGrp="1"/>
          </p:cNvSpPr>
          <p:nvPr>
            <p:ph type="sldNum" sz="quarter" idx="4"/>
          </p:nvPr>
        </p:nvSpPr>
        <p:spPr>
          <a:xfrm>
            <a:off x="10226937" y="5809153"/>
            <a:ext cx="738697"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6C4B9557-2965-46C5-9854-D27D76260437}" type="slidenum">
              <a:rPr lang="en-US" smtClean="0">
                <a:solidFill>
                  <a:srgbClr val="465E9C"/>
                </a:solidFill>
              </a:rPr>
              <a:pPr/>
              <a:t>‹#›</a:t>
            </a:fld>
            <a:endParaRPr lang="en-US" dirty="0">
              <a:solidFill>
                <a:srgbClr val="465E9C"/>
              </a:solidFill>
            </a:endParaRPr>
          </a:p>
        </p:txBody>
      </p:sp>
    </p:spTree>
    <p:extLst>
      <p:ext uri="{BB962C8B-B14F-4D97-AF65-F5344CB8AC3E}">
        <p14:creationId xmlns:p14="http://schemas.microsoft.com/office/powerpoint/2010/main" val="4120128814"/>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12192000" cy="6858000"/>
          </a:xfrm>
          <a:prstGeom prst="rect">
            <a:avLst/>
          </a:prstGeom>
        </p:spPr>
      </p:pic>
      <p:sp>
        <p:nvSpPr>
          <p:cNvPr id="2" name="Title Placeholder 1"/>
          <p:cNvSpPr>
            <a:spLocks noGrp="1"/>
          </p:cNvSpPr>
          <p:nvPr>
            <p:ph type="title"/>
          </p:nvPr>
        </p:nvSpPr>
        <p:spPr>
          <a:xfrm>
            <a:off x="812800" y="274638"/>
            <a:ext cx="105664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2800" y="1600201"/>
            <a:ext cx="10566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7620000" y="6356351"/>
            <a:ext cx="2032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A1FD0508-748A-4459-B1A1-6B17B0F5F757}" type="datetime1">
              <a:rPr lang="en-US" smtClean="0">
                <a:solidFill>
                  <a:srgbClr val="FFFFFF"/>
                </a:solidFill>
              </a:rPr>
              <a:pPr/>
              <a:t>11/27/2019</a:t>
            </a:fld>
            <a:endParaRPr lang="en-US" dirty="0">
              <a:solidFill>
                <a:srgbClr val="FFFFFF"/>
              </a:solidFill>
            </a:endParaRPr>
          </a:p>
        </p:txBody>
      </p:sp>
      <p:sp>
        <p:nvSpPr>
          <p:cNvPr id="5" name="Footer Placeholder 4"/>
          <p:cNvSpPr>
            <a:spLocks noGrp="1"/>
          </p:cNvSpPr>
          <p:nvPr>
            <p:ph type="ftr" sz="quarter" idx="3"/>
          </p:nvPr>
        </p:nvSpPr>
        <p:spPr>
          <a:xfrm>
            <a:off x="812800" y="6356351"/>
            <a:ext cx="38608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dirty="0">
              <a:solidFill>
                <a:srgbClr val="FFFFFF"/>
              </a:solidFill>
            </a:endParaRPr>
          </a:p>
        </p:txBody>
      </p:sp>
      <p:sp>
        <p:nvSpPr>
          <p:cNvPr id="6" name="Slide Number Placeholder 5"/>
          <p:cNvSpPr>
            <a:spLocks noGrp="1"/>
          </p:cNvSpPr>
          <p:nvPr>
            <p:ph type="sldNum" sz="quarter" idx="4"/>
          </p:nvPr>
        </p:nvSpPr>
        <p:spPr>
          <a:xfrm>
            <a:off x="10058400" y="6356351"/>
            <a:ext cx="1320800" cy="365125"/>
          </a:xfrm>
          <a:prstGeom prst="rect">
            <a:avLst/>
          </a:prstGeom>
        </p:spPr>
        <p:txBody>
          <a:bodyPr vert="horz" lIns="91440" tIns="45720" rIns="91440" bIns="45720" rtlCol="0" anchor="ctr"/>
          <a:lstStyle>
            <a:lvl1pPr algn="r">
              <a:defRPr sz="1100" baseline="0">
                <a:solidFill>
                  <a:schemeClr val="tx1"/>
                </a:solidFill>
              </a:defRPr>
            </a:lvl1pPr>
          </a:lstStyle>
          <a:p>
            <a:fld id="{044DFC79-8B2B-4B4E-85E4-5497E450826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480031019"/>
      </p:ext>
    </p:extLst>
  </p:cSld>
  <p:clrMap bg1="dk1" tx1="lt1" bg2="dk2" tx2="lt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ftr="0" dt="0"/>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2.png"/><Relationship Id="rId4"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ohiocheckbook.com/"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politico.com/news/stories/1012/82349_Page3.html"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3.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2192000" cy="46648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ctrTitle"/>
          </p:nvPr>
        </p:nvSpPr>
        <p:spPr>
          <a:xfrm>
            <a:off x="445824" y="4689666"/>
            <a:ext cx="11300345" cy="1926794"/>
          </a:xfrm>
        </p:spPr>
        <p:txBody>
          <a:bodyPr>
            <a:normAutofit fontScale="90000"/>
          </a:bodyPr>
          <a:lstStyle/>
          <a:p>
            <a:pPr algn="ctr">
              <a:lnSpc>
                <a:spcPct val="150000"/>
              </a:lnSpc>
            </a:pPr>
            <a:r>
              <a:rPr lang="en-US" sz="4900" dirty="0">
                <a:solidFill>
                  <a:schemeClr val="accent1"/>
                </a:solidFill>
                <a:latin typeface="Franklin Gothic Medium Cond" panose="020B0606030402020204" pitchFamily="34" charset="0"/>
                <a:ea typeface="Malgun Gothic" panose="020B0503020000020004" pitchFamily="34" charset="-127"/>
              </a:rPr>
              <a:t>$718,000,000,000 of Hope and </a:t>
            </a:r>
            <a:r>
              <a:rPr lang="en-US" sz="4900" dirty="0" smtClean="0">
                <a:solidFill>
                  <a:schemeClr val="accent1"/>
                </a:solidFill>
                <a:latin typeface="Franklin Gothic Medium Cond" panose="020B0606030402020204" pitchFamily="34" charset="0"/>
                <a:ea typeface="Malgun Gothic" panose="020B0503020000020004" pitchFamily="34" charset="-127"/>
              </a:rPr>
              <a:t>Hazard</a:t>
            </a:r>
            <a:br>
              <a:rPr lang="en-US" sz="4900" dirty="0" smtClean="0">
                <a:solidFill>
                  <a:schemeClr val="accent1"/>
                </a:solidFill>
                <a:latin typeface="Franklin Gothic Medium Cond" panose="020B0606030402020204" pitchFamily="34" charset="0"/>
                <a:ea typeface="Malgun Gothic" panose="020B0503020000020004" pitchFamily="34" charset="-127"/>
              </a:rPr>
            </a:br>
            <a:r>
              <a:rPr lang="en-US" sz="3600" dirty="0" smtClean="0">
                <a:solidFill>
                  <a:schemeClr val="accent1"/>
                </a:solidFill>
                <a:latin typeface="Franklin Gothic Medium Cond" panose="020B0606030402020204" pitchFamily="34" charset="0"/>
                <a:ea typeface="Malgun Gothic" panose="020B0503020000020004" pitchFamily="34" charset="-127"/>
              </a:rPr>
              <a:t>Ken Dieffenbach, CFE</a:t>
            </a:r>
            <a:endParaRPr lang="en-US" sz="3600" dirty="0">
              <a:solidFill>
                <a:schemeClr val="accent1"/>
              </a:solidFill>
              <a:latin typeface="Franklin Gothic Medium Cond" panose="020B0606030402020204" pitchFamily="34" charset="0"/>
              <a:ea typeface="Malgun Gothic" panose="020B0503020000020004" pitchFamily="34" charset="-127"/>
            </a:endParaRPr>
          </a:p>
        </p:txBody>
      </p:sp>
      <p:sp>
        <p:nvSpPr>
          <p:cNvPr id="3" name="Subtitle 2"/>
          <p:cNvSpPr>
            <a:spLocks noGrp="1"/>
          </p:cNvSpPr>
          <p:nvPr>
            <p:ph type="subTitle" idx="1"/>
          </p:nvPr>
        </p:nvSpPr>
        <p:spPr>
          <a:xfrm>
            <a:off x="1523997" y="2986604"/>
            <a:ext cx="9144000" cy="1397878"/>
          </a:xfrm>
        </p:spPr>
        <p:txBody>
          <a:bodyPr>
            <a:noAutofit/>
          </a:bodyPr>
          <a:lstStyle/>
          <a:p>
            <a:pPr algn="ctr"/>
            <a:r>
              <a:rPr lang="en-US" sz="3200" dirty="0">
                <a:solidFill>
                  <a:schemeClr val="bg1"/>
                </a:solidFill>
                <a:latin typeface="Franklin Gothic Demi Cond" panose="020B0706030402020204" pitchFamily="34" charset="0"/>
                <a:ea typeface="Malgun Gothic" panose="020B0503020000020004" pitchFamily="34" charset="-127"/>
              </a:rPr>
              <a:t>Department of Justice</a:t>
            </a:r>
          </a:p>
          <a:p>
            <a:pPr algn="ctr"/>
            <a:r>
              <a:rPr lang="en-US" sz="3200" dirty="0">
                <a:solidFill>
                  <a:schemeClr val="bg1"/>
                </a:solidFill>
                <a:latin typeface="Franklin Gothic Demi Cond" panose="020B0706030402020204" pitchFamily="34" charset="0"/>
                <a:ea typeface="Malgun Gothic" panose="020B0503020000020004" pitchFamily="34" charset="-127"/>
              </a:rPr>
              <a:t>Office of the Inspector General</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1864" y="265853"/>
            <a:ext cx="2490631" cy="244041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938302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rmadillo">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524000" y="857250"/>
            <a:ext cx="9144000" cy="5143500"/>
          </a:xfrm>
          <a:prstGeom prst="rect">
            <a:avLst/>
          </a:prstGeom>
        </p:spPr>
      </p:pic>
    </p:spTree>
    <p:extLst>
      <p:ext uri="{BB962C8B-B14F-4D97-AF65-F5344CB8AC3E}">
        <p14:creationId xmlns:p14="http://schemas.microsoft.com/office/powerpoint/2010/main" val="5992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37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repeatCount="indefinite"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1768642"/>
          </a:xfrm>
          <a:prstGeom prst="rect">
            <a:avLst/>
          </a:prstGeom>
          <a:gradFill>
            <a:gsLst>
              <a:gs pos="0">
                <a:schemeClr val="accent1">
                  <a:alpha val="22000"/>
                </a:schemeClr>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Rectangle 4"/>
          <p:cNvSpPr/>
          <p:nvPr/>
        </p:nvSpPr>
        <p:spPr>
          <a:xfrm>
            <a:off x="0" y="6534150"/>
            <a:ext cx="12192000" cy="323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p:nvSpPr>
        <p:spPr>
          <a:xfrm>
            <a:off x="0" y="6491287"/>
            <a:ext cx="12192000" cy="8572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prstClr val="white"/>
              </a:solidFill>
            </a:endParaRPr>
          </a:p>
        </p:txBody>
      </p:sp>
      <p:sp>
        <p:nvSpPr>
          <p:cNvPr id="7" name="Title 1"/>
          <p:cNvSpPr>
            <a:spLocks noGrp="1"/>
          </p:cNvSpPr>
          <p:nvPr>
            <p:ph type="title"/>
          </p:nvPr>
        </p:nvSpPr>
        <p:spPr>
          <a:xfrm>
            <a:off x="838200" y="260351"/>
            <a:ext cx="10515600" cy="654050"/>
          </a:xfrm>
        </p:spPr>
        <p:txBody>
          <a:bodyPr>
            <a:normAutofit fontScale="90000"/>
          </a:bodyPr>
          <a:lstStyle/>
          <a:p>
            <a:pPr algn="ctr"/>
            <a:endParaRPr lang="en-US" dirty="0">
              <a:solidFill>
                <a:schemeClr val="accent1"/>
              </a:solidFill>
              <a:latin typeface="Franklin Gothic Medium Cond" panose="020B0606030402020204" pitchFamily="34" charset="0"/>
              <a:ea typeface="Malgun Gothic" panose="020B0503020000020004" pitchFamily="34" charset="-127"/>
            </a:endParaRPr>
          </a:p>
        </p:txBody>
      </p:sp>
      <p:sp>
        <p:nvSpPr>
          <p:cNvPr id="9" name="Content Placeholder 2"/>
          <p:cNvSpPr>
            <a:spLocks noGrp="1"/>
          </p:cNvSpPr>
          <p:nvPr>
            <p:ph idx="1"/>
          </p:nvPr>
        </p:nvSpPr>
        <p:spPr>
          <a:xfrm>
            <a:off x="1533525" y="1616075"/>
            <a:ext cx="9125376" cy="4351338"/>
          </a:xfrm>
        </p:spPr>
        <p:txBody>
          <a:bodyPr>
            <a:noAutofit/>
          </a:bodyPr>
          <a:lstStyle/>
          <a:p>
            <a:pPr marL="0" indent="0">
              <a:buNone/>
            </a:pPr>
            <a:r>
              <a:rPr lang="en-US" sz="9600" dirty="0">
                <a:latin typeface="Franklin Gothic Demi" panose="020B0703020102020204" pitchFamily="34" charset="0"/>
                <a:ea typeface="Malgun Gothic" panose="020B0503020000020004" pitchFamily="34" charset="-127"/>
              </a:rPr>
              <a:t>Lying, Cheating, and Stealing</a:t>
            </a:r>
          </a:p>
        </p:txBody>
      </p:sp>
    </p:spTree>
    <p:extLst>
      <p:ext uri="{BB962C8B-B14F-4D97-AF65-F5344CB8AC3E}">
        <p14:creationId xmlns:p14="http://schemas.microsoft.com/office/powerpoint/2010/main" val="39228718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1768642"/>
          </a:xfrm>
          <a:prstGeom prst="rect">
            <a:avLst/>
          </a:prstGeom>
          <a:gradFill>
            <a:gsLst>
              <a:gs pos="0">
                <a:schemeClr val="accent1">
                  <a:alpha val="22000"/>
                </a:schemeClr>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Rectangle 4"/>
          <p:cNvSpPr/>
          <p:nvPr/>
        </p:nvSpPr>
        <p:spPr>
          <a:xfrm>
            <a:off x="0" y="6534150"/>
            <a:ext cx="12192000" cy="323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p:nvSpPr>
        <p:spPr>
          <a:xfrm>
            <a:off x="0" y="6491287"/>
            <a:ext cx="12192000" cy="8572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prstClr val="white"/>
              </a:solidFill>
            </a:endParaRPr>
          </a:p>
        </p:txBody>
      </p:sp>
      <p:sp>
        <p:nvSpPr>
          <p:cNvPr id="7" name="Title 1"/>
          <p:cNvSpPr>
            <a:spLocks noGrp="1"/>
          </p:cNvSpPr>
          <p:nvPr>
            <p:ph type="title"/>
          </p:nvPr>
        </p:nvSpPr>
        <p:spPr>
          <a:xfrm>
            <a:off x="838200" y="260351"/>
            <a:ext cx="10515600" cy="654050"/>
          </a:xfrm>
        </p:spPr>
        <p:txBody>
          <a:bodyPr>
            <a:normAutofit fontScale="90000"/>
          </a:bodyPr>
          <a:lstStyle/>
          <a:p>
            <a:pPr algn="ctr"/>
            <a:endParaRPr lang="en-US" dirty="0">
              <a:solidFill>
                <a:schemeClr val="accent1"/>
              </a:solidFill>
              <a:latin typeface="Franklin Gothic Medium Cond" panose="020B0606030402020204" pitchFamily="34" charset="0"/>
              <a:ea typeface="Malgun Gothic" panose="020B0503020000020004" pitchFamily="34" charset="-127"/>
            </a:endParaRPr>
          </a:p>
        </p:txBody>
      </p:sp>
      <p:sp>
        <p:nvSpPr>
          <p:cNvPr id="9" name="Content Placeholder 2"/>
          <p:cNvSpPr>
            <a:spLocks noGrp="1"/>
          </p:cNvSpPr>
          <p:nvPr>
            <p:ph idx="1"/>
          </p:nvPr>
        </p:nvSpPr>
        <p:spPr>
          <a:xfrm>
            <a:off x="1533525" y="1616075"/>
            <a:ext cx="9125376" cy="4351338"/>
          </a:xfrm>
        </p:spPr>
        <p:txBody>
          <a:bodyPr>
            <a:noAutofit/>
          </a:bodyPr>
          <a:lstStyle/>
          <a:p>
            <a:pPr marL="0" indent="0">
              <a:buNone/>
            </a:pPr>
            <a:r>
              <a:rPr lang="en-US" sz="9600" dirty="0">
                <a:solidFill>
                  <a:srgbClr val="FF0000"/>
                </a:solidFill>
                <a:latin typeface="Franklin Gothic Demi" panose="020B0703020102020204" pitchFamily="34" charset="0"/>
                <a:ea typeface="Malgun Gothic" panose="020B0503020000020004" pitchFamily="34" charset="-127"/>
              </a:rPr>
              <a:t>Lying</a:t>
            </a:r>
            <a:r>
              <a:rPr lang="en-US" sz="9600" dirty="0">
                <a:latin typeface="Franklin Gothic Demi" panose="020B0703020102020204" pitchFamily="34" charset="0"/>
                <a:ea typeface="Malgun Gothic" panose="020B0503020000020004" pitchFamily="34" charset="-127"/>
              </a:rPr>
              <a:t>, Cheating, and Stealing</a:t>
            </a:r>
          </a:p>
        </p:txBody>
      </p:sp>
    </p:spTree>
    <p:extLst>
      <p:ext uri="{BB962C8B-B14F-4D97-AF65-F5344CB8AC3E}">
        <p14:creationId xmlns:p14="http://schemas.microsoft.com/office/powerpoint/2010/main" val="14704073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1768642"/>
          </a:xfrm>
          <a:prstGeom prst="rect">
            <a:avLst/>
          </a:prstGeom>
          <a:gradFill>
            <a:gsLst>
              <a:gs pos="0">
                <a:schemeClr val="accent1">
                  <a:alpha val="22000"/>
                </a:schemeClr>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Rectangle 4"/>
          <p:cNvSpPr/>
          <p:nvPr/>
        </p:nvSpPr>
        <p:spPr>
          <a:xfrm>
            <a:off x="0" y="6534150"/>
            <a:ext cx="12192000" cy="323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p:nvSpPr>
        <p:spPr>
          <a:xfrm>
            <a:off x="0" y="6491287"/>
            <a:ext cx="12192000" cy="8572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prstClr val="white"/>
              </a:solidFill>
            </a:endParaRPr>
          </a:p>
        </p:txBody>
      </p:sp>
      <p:sp>
        <p:nvSpPr>
          <p:cNvPr id="7" name="Title 1"/>
          <p:cNvSpPr>
            <a:spLocks noGrp="1"/>
          </p:cNvSpPr>
          <p:nvPr>
            <p:ph type="title"/>
          </p:nvPr>
        </p:nvSpPr>
        <p:spPr>
          <a:xfrm>
            <a:off x="838200" y="260351"/>
            <a:ext cx="10515600" cy="654050"/>
          </a:xfrm>
        </p:spPr>
        <p:txBody>
          <a:bodyPr>
            <a:noAutofit/>
          </a:bodyPr>
          <a:lstStyle/>
          <a:p>
            <a:pPr algn="ctr"/>
            <a:r>
              <a:rPr lang="en-US" sz="4800" b="1" dirty="0">
                <a:solidFill>
                  <a:schemeClr val="accent1"/>
                </a:solidFill>
              </a:rPr>
              <a:t>Inducement Fraud</a:t>
            </a:r>
            <a:endParaRPr lang="en-US" sz="4800" dirty="0">
              <a:solidFill>
                <a:schemeClr val="accent1"/>
              </a:solidFill>
              <a:latin typeface="Franklin Gothic Medium Cond" panose="020B0606030402020204" pitchFamily="34" charset="0"/>
              <a:ea typeface="Malgun Gothic" panose="020B0503020000020004" pitchFamily="34" charset="-127"/>
            </a:endParaRPr>
          </a:p>
        </p:txBody>
      </p:sp>
      <p:sp>
        <p:nvSpPr>
          <p:cNvPr id="9" name="Content Placeholder 2"/>
          <p:cNvSpPr>
            <a:spLocks noGrp="1"/>
          </p:cNvSpPr>
          <p:nvPr>
            <p:ph idx="1"/>
          </p:nvPr>
        </p:nvSpPr>
        <p:spPr>
          <a:xfrm>
            <a:off x="1533525" y="1174752"/>
            <a:ext cx="9125376" cy="4792661"/>
          </a:xfrm>
        </p:spPr>
        <p:txBody>
          <a:bodyPr>
            <a:noAutofit/>
          </a:bodyPr>
          <a:lstStyle/>
          <a:p>
            <a:pPr marL="0" indent="0">
              <a:buNone/>
            </a:pPr>
            <a:r>
              <a:rPr lang="en-US" sz="4000" dirty="0"/>
              <a:t>Two individuals submitted </a:t>
            </a:r>
            <a:r>
              <a:rPr lang="en-US" sz="4000" dirty="0" smtClean="0"/>
              <a:t>grant proposals </a:t>
            </a:r>
            <a:r>
              <a:rPr lang="en-US" sz="4000" dirty="0"/>
              <a:t>using the stolen identities of real people to create false endorsements and also lied about their facilities, costs, the principal investigator on some of the contracts, and certifications in the proposals. </a:t>
            </a:r>
            <a:endParaRPr lang="en-US" sz="2400" dirty="0"/>
          </a:p>
          <a:p>
            <a:pPr marL="0" indent="0">
              <a:buNone/>
            </a:pPr>
            <a:endParaRPr lang="en-US" sz="2400" dirty="0"/>
          </a:p>
          <a:p>
            <a:pPr marL="0" indent="0">
              <a:buNone/>
            </a:pPr>
            <a:r>
              <a:rPr lang="en-US" sz="2400" dirty="0"/>
              <a:t>(Source: Press </a:t>
            </a:r>
            <a:r>
              <a:rPr lang="en-US" sz="2400" dirty="0" smtClean="0"/>
              <a:t>Release, </a:t>
            </a:r>
            <a:r>
              <a:rPr lang="en-US" sz="2400" dirty="0"/>
              <a:t>U.S. Attorney’s </a:t>
            </a:r>
            <a:r>
              <a:rPr lang="en-US" sz="2400" dirty="0" smtClean="0"/>
              <a:t>Office, </a:t>
            </a:r>
            <a:r>
              <a:rPr lang="en-US" sz="2400" dirty="0"/>
              <a:t>Middle District of Florida, September 11, 2015)</a:t>
            </a:r>
          </a:p>
          <a:p>
            <a:pPr marL="0" indent="0">
              <a:buNone/>
            </a:pPr>
            <a:r>
              <a:rPr lang="en-US" sz="2400" dirty="0"/>
              <a:t> </a:t>
            </a:r>
          </a:p>
          <a:p>
            <a:pPr marL="0" indent="0">
              <a:buNone/>
            </a:pPr>
            <a:endParaRPr lang="en-US" sz="2400" dirty="0">
              <a:latin typeface="Franklin Gothic Demi" panose="020B0703020102020204" pitchFamily="34" charset="0"/>
              <a:ea typeface="Malgun Gothic" panose="020B0503020000020004" pitchFamily="34" charset="-127"/>
            </a:endParaRPr>
          </a:p>
        </p:txBody>
      </p:sp>
    </p:spTree>
    <p:extLst>
      <p:ext uri="{BB962C8B-B14F-4D97-AF65-F5344CB8AC3E}">
        <p14:creationId xmlns:p14="http://schemas.microsoft.com/office/powerpoint/2010/main" val="3244881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1768642"/>
          </a:xfrm>
          <a:prstGeom prst="rect">
            <a:avLst/>
          </a:prstGeom>
          <a:gradFill>
            <a:gsLst>
              <a:gs pos="0">
                <a:schemeClr val="accent1">
                  <a:alpha val="22000"/>
                </a:schemeClr>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Rectangle 4"/>
          <p:cNvSpPr/>
          <p:nvPr/>
        </p:nvSpPr>
        <p:spPr>
          <a:xfrm>
            <a:off x="0" y="6534150"/>
            <a:ext cx="12192000" cy="323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p:nvSpPr>
        <p:spPr>
          <a:xfrm>
            <a:off x="0" y="6491287"/>
            <a:ext cx="12192000" cy="8572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prstClr val="white"/>
              </a:solidFill>
            </a:endParaRPr>
          </a:p>
        </p:txBody>
      </p:sp>
      <p:sp>
        <p:nvSpPr>
          <p:cNvPr id="7" name="Title 1"/>
          <p:cNvSpPr>
            <a:spLocks noGrp="1"/>
          </p:cNvSpPr>
          <p:nvPr>
            <p:ph type="title"/>
          </p:nvPr>
        </p:nvSpPr>
        <p:spPr>
          <a:xfrm>
            <a:off x="0" y="260351"/>
            <a:ext cx="12192000" cy="654050"/>
          </a:xfrm>
        </p:spPr>
        <p:txBody>
          <a:bodyPr>
            <a:noAutofit/>
          </a:bodyPr>
          <a:lstStyle/>
          <a:p>
            <a:pPr algn="ctr"/>
            <a:r>
              <a:rPr lang="en-US" sz="4800" b="1" dirty="0">
                <a:solidFill>
                  <a:schemeClr val="accent1"/>
                </a:solidFill>
              </a:rPr>
              <a:t>Failure to Have Accounting Procedures</a:t>
            </a:r>
            <a:endParaRPr lang="en-US" sz="4800" dirty="0">
              <a:solidFill>
                <a:schemeClr val="accent1"/>
              </a:solidFill>
              <a:latin typeface="Franklin Gothic Medium Cond" panose="020B0606030402020204" pitchFamily="34" charset="0"/>
              <a:ea typeface="Malgun Gothic" panose="020B0503020000020004" pitchFamily="34" charset="-127"/>
            </a:endParaRPr>
          </a:p>
        </p:txBody>
      </p:sp>
      <p:sp>
        <p:nvSpPr>
          <p:cNvPr id="9" name="Content Placeholder 2"/>
          <p:cNvSpPr>
            <a:spLocks noGrp="1"/>
          </p:cNvSpPr>
          <p:nvPr>
            <p:ph idx="1"/>
          </p:nvPr>
        </p:nvSpPr>
        <p:spPr>
          <a:xfrm>
            <a:off x="1533525" y="1616075"/>
            <a:ext cx="9248206" cy="4351338"/>
          </a:xfrm>
        </p:spPr>
        <p:txBody>
          <a:bodyPr>
            <a:noAutofit/>
          </a:bodyPr>
          <a:lstStyle/>
          <a:p>
            <a:pPr marL="0" indent="0">
              <a:buNone/>
            </a:pPr>
            <a:r>
              <a:rPr lang="en-US" sz="4000" dirty="0"/>
              <a:t>An </a:t>
            </a:r>
            <a:r>
              <a:rPr lang="en-US" sz="4000" dirty="0" smtClean="0"/>
              <a:t>grantee certified </a:t>
            </a:r>
            <a:r>
              <a:rPr lang="en-US" sz="4000" dirty="0"/>
              <a:t>that it had written procedures in place to protect grant funds from misuse. A court later found that the organization did not have such policies and ordered payment of $844,985.</a:t>
            </a:r>
          </a:p>
          <a:p>
            <a:pPr marL="0" indent="0">
              <a:buNone/>
            </a:pPr>
            <a:endParaRPr lang="en-US" sz="2400" dirty="0"/>
          </a:p>
          <a:p>
            <a:pPr marL="0" indent="0">
              <a:buNone/>
            </a:pPr>
            <a:r>
              <a:rPr lang="en-US" sz="2400" dirty="0"/>
              <a:t>(Source: Court </a:t>
            </a:r>
            <a:r>
              <a:rPr lang="en-US" sz="2400" dirty="0" smtClean="0"/>
              <a:t>Order, Eastern </a:t>
            </a:r>
            <a:r>
              <a:rPr lang="en-US" sz="2400" dirty="0"/>
              <a:t>District of </a:t>
            </a:r>
            <a:r>
              <a:rPr lang="en-US" sz="2400" dirty="0" smtClean="0"/>
              <a:t>California, </a:t>
            </a:r>
            <a:r>
              <a:rPr lang="en-US" sz="2400" dirty="0"/>
              <a:t>December 2014)</a:t>
            </a:r>
            <a:endParaRPr lang="en-US" sz="2400" dirty="0">
              <a:latin typeface="Franklin Gothic Demi" panose="020B0703020102020204" pitchFamily="34" charset="0"/>
              <a:ea typeface="Malgun Gothic" panose="020B0503020000020004" pitchFamily="34" charset="-127"/>
            </a:endParaRPr>
          </a:p>
        </p:txBody>
      </p:sp>
    </p:spTree>
    <p:extLst>
      <p:ext uri="{BB962C8B-B14F-4D97-AF65-F5344CB8AC3E}">
        <p14:creationId xmlns:p14="http://schemas.microsoft.com/office/powerpoint/2010/main" val="32363647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1768642"/>
          </a:xfrm>
          <a:prstGeom prst="rect">
            <a:avLst/>
          </a:prstGeom>
          <a:gradFill>
            <a:gsLst>
              <a:gs pos="0">
                <a:schemeClr val="accent1">
                  <a:alpha val="22000"/>
                </a:schemeClr>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Rectangle 4"/>
          <p:cNvSpPr/>
          <p:nvPr/>
        </p:nvSpPr>
        <p:spPr>
          <a:xfrm>
            <a:off x="0" y="6534150"/>
            <a:ext cx="12192000" cy="323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p:nvSpPr>
        <p:spPr>
          <a:xfrm>
            <a:off x="0" y="6491287"/>
            <a:ext cx="12192000" cy="8572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prstClr val="white"/>
              </a:solidFill>
            </a:endParaRPr>
          </a:p>
        </p:txBody>
      </p:sp>
      <p:sp>
        <p:nvSpPr>
          <p:cNvPr id="7" name="Title 1"/>
          <p:cNvSpPr>
            <a:spLocks noGrp="1"/>
          </p:cNvSpPr>
          <p:nvPr>
            <p:ph type="title"/>
          </p:nvPr>
        </p:nvSpPr>
        <p:spPr>
          <a:xfrm>
            <a:off x="0" y="557296"/>
            <a:ext cx="12192000" cy="654050"/>
          </a:xfrm>
        </p:spPr>
        <p:txBody>
          <a:bodyPr>
            <a:normAutofit fontScale="90000"/>
          </a:bodyPr>
          <a:lstStyle/>
          <a:p>
            <a:pPr algn="ctr"/>
            <a:r>
              <a:rPr lang="en-US" sz="5300" b="1" dirty="0">
                <a:solidFill>
                  <a:schemeClr val="accent1"/>
                </a:solidFill>
              </a:rPr>
              <a:t>Commingling</a:t>
            </a:r>
            <a:r>
              <a:rPr lang="en-US" dirty="0">
                <a:solidFill>
                  <a:schemeClr val="accent1"/>
                </a:solidFill>
              </a:rPr>
              <a:t/>
            </a:r>
            <a:br>
              <a:rPr lang="en-US" dirty="0">
                <a:solidFill>
                  <a:schemeClr val="accent1"/>
                </a:solidFill>
              </a:rPr>
            </a:br>
            <a:endParaRPr lang="en-US" dirty="0">
              <a:solidFill>
                <a:schemeClr val="accent1"/>
              </a:solidFill>
              <a:latin typeface="Franklin Gothic Medium Cond" panose="020B0606030402020204" pitchFamily="34" charset="0"/>
              <a:ea typeface="Malgun Gothic" panose="020B0503020000020004" pitchFamily="34" charset="-127"/>
            </a:endParaRPr>
          </a:p>
        </p:txBody>
      </p:sp>
      <p:sp>
        <p:nvSpPr>
          <p:cNvPr id="9" name="Content Placeholder 2"/>
          <p:cNvSpPr>
            <a:spLocks noGrp="1"/>
          </p:cNvSpPr>
          <p:nvPr>
            <p:ph idx="1"/>
          </p:nvPr>
        </p:nvSpPr>
        <p:spPr>
          <a:xfrm>
            <a:off x="1533525" y="1616075"/>
            <a:ext cx="9125376" cy="4351338"/>
          </a:xfrm>
        </p:spPr>
        <p:txBody>
          <a:bodyPr>
            <a:normAutofit lnSpcReduction="10000"/>
          </a:bodyPr>
          <a:lstStyle/>
          <a:p>
            <a:pPr marL="0" indent="0">
              <a:buNone/>
            </a:pPr>
            <a:r>
              <a:rPr lang="en-US" sz="4000" dirty="0"/>
              <a:t>Big Brothers Big Sisters of America agreed to pay the United States $1.6 million to resolve allegations of false claims related to their commingling of over $10 million in grant funds with general operating funds.</a:t>
            </a:r>
            <a:r>
              <a:rPr lang="en-US" sz="3200" dirty="0"/>
              <a:t> </a:t>
            </a:r>
          </a:p>
          <a:p>
            <a:pPr marL="0" indent="0">
              <a:buNone/>
            </a:pPr>
            <a:endParaRPr lang="en-US" sz="3200" dirty="0"/>
          </a:p>
          <a:p>
            <a:pPr marL="0" indent="0">
              <a:buNone/>
            </a:pPr>
            <a:r>
              <a:rPr lang="en-US" sz="2400" dirty="0"/>
              <a:t>(Source: Press </a:t>
            </a:r>
            <a:r>
              <a:rPr lang="en-US" sz="2400" dirty="0" smtClean="0"/>
              <a:t>Release, </a:t>
            </a:r>
            <a:r>
              <a:rPr lang="en-US" sz="2400" dirty="0"/>
              <a:t>U.S. Attorney’s </a:t>
            </a:r>
            <a:r>
              <a:rPr lang="en-US" sz="2400" dirty="0" smtClean="0"/>
              <a:t>Office, </a:t>
            </a:r>
            <a:r>
              <a:rPr lang="en-US" sz="2400" dirty="0"/>
              <a:t>Eastern District of Pennsylvania, January 21, 2016)</a:t>
            </a:r>
          </a:p>
          <a:p>
            <a:pPr marL="0" indent="0">
              <a:buNone/>
            </a:pPr>
            <a:endParaRPr lang="en-US" sz="3200" dirty="0">
              <a:latin typeface="Franklin Gothic Demi" panose="020B0703020102020204" pitchFamily="34" charset="0"/>
              <a:ea typeface="Malgun Gothic" panose="020B0503020000020004" pitchFamily="34" charset="-127"/>
            </a:endParaRPr>
          </a:p>
        </p:txBody>
      </p:sp>
    </p:spTree>
    <p:extLst>
      <p:ext uri="{BB962C8B-B14F-4D97-AF65-F5344CB8AC3E}">
        <p14:creationId xmlns:p14="http://schemas.microsoft.com/office/powerpoint/2010/main" val="29814508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1768642"/>
          </a:xfrm>
          <a:prstGeom prst="rect">
            <a:avLst/>
          </a:prstGeom>
          <a:gradFill>
            <a:gsLst>
              <a:gs pos="0">
                <a:schemeClr val="accent1">
                  <a:alpha val="22000"/>
                </a:schemeClr>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Rectangle 4"/>
          <p:cNvSpPr/>
          <p:nvPr/>
        </p:nvSpPr>
        <p:spPr>
          <a:xfrm>
            <a:off x="0" y="6534150"/>
            <a:ext cx="12192000" cy="323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p:nvSpPr>
        <p:spPr>
          <a:xfrm>
            <a:off x="0" y="6491287"/>
            <a:ext cx="12192000" cy="8572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prstClr val="white"/>
              </a:solidFill>
            </a:endParaRPr>
          </a:p>
        </p:txBody>
      </p:sp>
      <p:sp>
        <p:nvSpPr>
          <p:cNvPr id="7" name="Title 1"/>
          <p:cNvSpPr>
            <a:spLocks noGrp="1"/>
          </p:cNvSpPr>
          <p:nvPr>
            <p:ph type="title"/>
          </p:nvPr>
        </p:nvSpPr>
        <p:spPr>
          <a:xfrm>
            <a:off x="0" y="260351"/>
            <a:ext cx="12192000" cy="654050"/>
          </a:xfrm>
        </p:spPr>
        <p:txBody>
          <a:bodyPr>
            <a:noAutofit/>
          </a:bodyPr>
          <a:lstStyle/>
          <a:p>
            <a:pPr algn="ctr"/>
            <a:r>
              <a:rPr lang="en-US" sz="4800" b="1" dirty="0" smtClean="0">
                <a:solidFill>
                  <a:schemeClr val="accent1"/>
                </a:solidFill>
              </a:rPr>
              <a:t>Background Checks</a:t>
            </a:r>
            <a:endParaRPr lang="en-US" sz="4800" dirty="0">
              <a:solidFill>
                <a:schemeClr val="accent1"/>
              </a:solidFill>
              <a:latin typeface="Franklin Gothic Medium Cond" panose="020B0606030402020204" pitchFamily="34" charset="0"/>
              <a:ea typeface="Malgun Gothic" panose="020B0503020000020004" pitchFamily="34" charset="-127"/>
            </a:endParaRPr>
          </a:p>
        </p:txBody>
      </p:sp>
      <p:sp>
        <p:nvSpPr>
          <p:cNvPr id="9" name="Content Placeholder 2"/>
          <p:cNvSpPr>
            <a:spLocks noGrp="1"/>
          </p:cNvSpPr>
          <p:nvPr>
            <p:ph idx="1"/>
          </p:nvPr>
        </p:nvSpPr>
        <p:spPr>
          <a:xfrm>
            <a:off x="577970" y="1174752"/>
            <a:ext cx="11136702" cy="4792661"/>
          </a:xfrm>
        </p:spPr>
        <p:txBody>
          <a:bodyPr>
            <a:noAutofit/>
          </a:bodyPr>
          <a:lstStyle/>
          <a:p>
            <a:pPr marL="0" indent="0">
              <a:buNone/>
            </a:pPr>
            <a:r>
              <a:rPr lang="en-US" sz="3600" dirty="0" smtClean="0"/>
              <a:t>The Foster </a:t>
            </a:r>
            <a:r>
              <a:rPr lang="en-US" sz="3600" dirty="0"/>
              <a:t>G</a:t>
            </a:r>
            <a:r>
              <a:rPr lang="en-US" sz="3600" dirty="0" smtClean="0"/>
              <a:t>randparent Program required background checks for volunteers.  A grantee failed to conduct </a:t>
            </a:r>
            <a:r>
              <a:rPr lang="en-US" sz="3600" dirty="0"/>
              <a:t>or maintain </a:t>
            </a:r>
            <a:r>
              <a:rPr lang="en-US" sz="3600" dirty="0" smtClean="0"/>
              <a:t>adequate </a:t>
            </a:r>
            <a:r>
              <a:rPr lang="en-US" sz="3600" dirty="0" smtClean="0"/>
              <a:t>documents </a:t>
            </a:r>
            <a:r>
              <a:rPr lang="en-US" sz="3600" dirty="0"/>
              <a:t>related to </a:t>
            </a:r>
            <a:r>
              <a:rPr lang="en-US" sz="3600" dirty="0" smtClean="0"/>
              <a:t>these background checks and employees “</a:t>
            </a:r>
            <a:r>
              <a:rPr lang="en-US" sz="3600" dirty="0"/>
              <a:t>cut and pasted” forms in an effort to conceal this </a:t>
            </a:r>
            <a:r>
              <a:rPr lang="en-US" sz="3600" dirty="0" smtClean="0"/>
              <a:t>shortcoming.  The grantee agreed to a $1.1 million civil settlement.  </a:t>
            </a:r>
            <a:endParaRPr lang="en-US" sz="3600" dirty="0"/>
          </a:p>
          <a:p>
            <a:pPr marL="0" indent="0">
              <a:buNone/>
            </a:pPr>
            <a:endParaRPr lang="en-US" sz="2400" dirty="0" smtClean="0"/>
          </a:p>
          <a:p>
            <a:pPr marL="0" indent="0">
              <a:buNone/>
            </a:pPr>
            <a:r>
              <a:rPr lang="en-US" sz="2400" dirty="0" smtClean="0"/>
              <a:t>(</a:t>
            </a:r>
            <a:r>
              <a:rPr lang="en-US" sz="2400" dirty="0"/>
              <a:t>Source: Press Release, U.S. Attorney’s Office, Eastern District of Pennsylvania, </a:t>
            </a:r>
            <a:r>
              <a:rPr lang="en-US" sz="2400" dirty="0" smtClean="0"/>
              <a:t>June 28, 2019)</a:t>
            </a:r>
            <a:endParaRPr lang="en-US" sz="2400" dirty="0"/>
          </a:p>
        </p:txBody>
      </p:sp>
    </p:spTree>
    <p:extLst>
      <p:ext uri="{BB962C8B-B14F-4D97-AF65-F5344CB8AC3E}">
        <p14:creationId xmlns:p14="http://schemas.microsoft.com/office/powerpoint/2010/main" val="18296515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1768642"/>
          </a:xfrm>
          <a:prstGeom prst="rect">
            <a:avLst/>
          </a:prstGeom>
          <a:gradFill>
            <a:gsLst>
              <a:gs pos="0">
                <a:schemeClr val="accent1">
                  <a:alpha val="22000"/>
                </a:schemeClr>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Rectangle 4"/>
          <p:cNvSpPr/>
          <p:nvPr/>
        </p:nvSpPr>
        <p:spPr>
          <a:xfrm>
            <a:off x="0" y="6534150"/>
            <a:ext cx="12192000" cy="323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p:nvSpPr>
        <p:spPr>
          <a:xfrm>
            <a:off x="0" y="6491287"/>
            <a:ext cx="12192000" cy="8572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prstClr val="white"/>
              </a:solidFill>
            </a:endParaRPr>
          </a:p>
        </p:txBody>
      </p:sp>
      <p:sp>
        <p:nvSpPr>
          <p:cNvPr id="7" name="Title 1"/>
          <p:cNvSpPr>
            <a:spLocks noGrp="1"/>
          </p:cNvSpPr>
          <p:nvPr>
            <p:ph type="title"/>
          </p:nvPr>
        </p:nvSpPr>
        <p:spPr>
          <a:xfrm>
            <a:off x="0" y="571183"/>
            <a:ext cx="12192000" cy="654050"/>
          </a:xfrm>
        </p:spPr>
        <p:txBody>
          <a:bodyPr>
            <a:noAutofit/>
          </a:bodyPr>
          <a:lstStyle/>
          <a:p>
            <a:pPr algn="ctr"/>
            <a:r>
              <a:rPr lang="en-US" sz="4800" b="1" dirty="0">
                <a:solidFill>
                  <a:schemeClr val="accent1"/>
                </a:solidFill>
              </a:rPr>
              <a:t>Research Compliance</a:t>
            </a:r>
            <a:r>
              <a:rPr lang="en-US" sz="4800" dirty="0">
                <a:solidFill>
                  <a:schemeClr val="accent1"/>
                </a:solidFill>
              </a:rPr>
              <a:t/>
            </a:r>
            <a:br>
              <a:rPr lang="en-US" sz="4800" dirty="0">
                <a:solidFill>
                  <a:schemeClr val="accent1"/>
                </a:solidFill>
              </a:rPr>
            </a:br>
            <a:endParaRPr lang="en-US" sz="4800" dirty="0">
              <a:solidFill>
                <a:schemeClr val="accent1"/>
              </a:solidFill>
              <a:latin typeface="Franklin Gothic Medium Cond" panose="020B0606030402020204" pitchFamily="34" charset="0"/>
              <a:ea typeface="Malgun Gothic" panose="020B0503020000020004" pitchFamily="34" charset="-127"/>
            </a:endParaRPr>
          </a:p>
        </p:txBody>
      </p:sp>
      <p:sp>
        <p:nvSpPr>
          <p:cNvPr id="9" name="Content Placeholder 2"/>
          <p:cNvSpPr>
            <a:spLocks noGrp="1"/>
          </p:cNvSpPr>
          <p:nvPr>
            <p:ph idx="1"/>
          </p:nvPr>
        </p:nvSpPr>
        <p:spPr>
          <a:xfrm>
            <a:off x="1533525" y="1225233"/>
            <a:ext cx="9125376" cy="5153660"/>
          </a:xfrm>
        </p:spPr>
        <p:txBody>
          <a:bodyPr>
            <a:normAutofit/>
          </a:bodyPr>
          <a:lstStyle/>
          <a:p>
            <a:pPr marL="0" indent="0">
              <a:buNone/>
            </a:pPr>
            <a:r>
              <a:rPr lang="en-US" sz="4000" dirty="0"/>
              <a:t>A university professor created false Institutional Review Board approvals and submitted them to the government in connection with multiple proposals. </a:t>
            </a:r>
            <a:r>
              <a:rPr lang="en-US" sz="4000" dirty="0" smtClean="0"/>
              <a:t>The case settled for $132,000.</a:t>
            </a:r>
            <a:endParaRPr lang="en-US" sz="4000" dirty="0"/>
          </a:p>
          <a:p>
            <a:pPr marL="0" indent="0">
              <a:buNone/>
            </a:pPr>
            <a:endParaRPr lang="en-US" dirty="0"/>
          </a:p>
          <a:p>
            <a:pPr marL="0" indent="0">
              <a:buNone/>
            </a:pPr>
            <a:r>
              <a:rPr lang="en-US" sz="2400" dirty="0"/>
              <a:t>(Source: Press Release, U.S. Attorney’s </a:t>
            </a:r>
            <a:r>
              <a:rPr lang="en-US" sz="2400" dirty="0" smtClean="0"/>
              <a:t>Office, </a:t>
            </a:r>
            <a:r>
              <a:rPr lang="en-US" sz="2400" dirty="0"/>
              <a:t>Western District of Pennsylvania, March 21, 2018)</a:t>
            </a:r>
          </a:p>
          <a:p>
            <a:pPr marL="0" indent="0">
              <a:buNone/>
            </a:pPr>
            <a:endParaRPr lang="en-US" dirty="0">
              <a:latin typeface="Franklin Gothic Demi" panose="020B0703020102020204" pitchFamily="34" charset="0"/>
              <a:ea typeface="Malgun Gothic" panose="020B0503020000020004" pitchFamily="34" charset="-127"/>
            </a:endParaRPr>
          </a:p>
        </p:txBody>
      </p:sp>
    </p:spTree>
    <p:extLst>
      <p:ext uri="{BB962C8B-B14F-4D97-AF65-F5344CB8AC3E}">
        <p14:creationId xmlns:p14="http://schemas.microsoft.com/office/powerpoint/2010/main" val="8588990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1768642"/>
          </a:xfrm>
          <a:prstGeom prst="rect">
            <a:avLst/>
          </a:prstGeom>
          <a:gradFill>
            <a:gsLst>
              <a:gs pos="0">
                <a:schemeClr val="accent1">
                  <a:alpha val="22000"/>
                </a:schemeClr>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Rectangle 4"/>
          <p:cNvSpPr/>
          <p:nvPr/>
        </p:nvSpPr>
        <p:spPr>
          <a:xfrm>
            <a:off x="0" y="6534150"/>
            <a:ext cx="12192000" cy="323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p:nvSpPr>
        <p:spPr>
          <a:xfrm>
            <a:off x="0" y="6491287"/>
            <a:ext cx="12192000" cy="8572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prstClr val="white"/>
              </a:solidFill>
            </a:endParaRPr>
          </a:p>
        </p:txBody>
      </p:sp>
      <p:sp>
        <p:nvSpPr>
          <p:cNvPr id="7" name="Title 1"/>
          <p:cNvSpPr>
            <a:spLocks noGrp="1"/>
          </p:cNvSpPr>
          <p:nvPr>
            <p:ph type="title"/>
          </p:nvPr>
        </p:nvSpPr>
        <p:spPr>
          <a:xfrm>
            <a:off x="0" y="260351"/>
            <a:ext cx="12192000" cy="654050"/>
          </a:xfrm>
        </p:spPr>
        <p:txBody>
          <a:bodyPr>
            <a:noAutofit/>
          </a:bodyPr>
          <a:lstStyle/>
          <a:p>
            <a:pPr algn="ctr"/>
            <a:r>
              <a:rPr lang="en-US" sz="4800" b="1" dirty="0">
                <a:solidFill>
                  <a:schemeClr val="accent1"/>
                </a:solidFill>
              </a:rPr>
              <a:t>Research Misconduct</a:t>
            </a:r>
            <a:endParaRPr lang="en-US" sz="4800" dirty="0">
              <a:solidFill>
                <a:schemeClr val="accent1"/>
              </a:solidFill>
              <a:latin typeface="Franklin Gothic Medium Cond" panose="020B0606030402020204" pitchFamily="34" charset="0"/>
              <a:ea typeface="Malgun Gothic" panose="020B0503020000020004" pitchFamily="34" charset="-127"/>
            </a:endParaRPr>
          </a:p>
        </p:txBody>
      </p:sp>
      <p:sp>
        <p:nvSpPr>
          <p:cNvPr id="9" name="Content Placeholder 2"/>
          <p:cNvSpPr>
            <a:spLocks noGrp="1"/>
          </p:cNvSpPr>
          <p:nvPr>
            <p:ph idx="1"/>
          </p:nvPr>
        </p:nvSpPr>
        <p:spPr>
          <a:xfrm>
            <a:off x="1533525" y="1374539"/>
            <a:ext cx="9125376" cy="4351338"/>
          </a:xfrm>
        </p:spPr>
        <p:txBody>
          <a:bodyPr>
            <a:noAutofit/>
          </a:bodyPr>
          <a:lstStyle/>
          <a:p>
            <a:pPr marL="0" indent="0">
              <a:buNone/>
            </a:pPr>
            <a:r>
              <a:rPr lang="en-US" sz="4000" dirty="0"/>
              <a:t>An individual knowingly made false statements about his research results, and these statements resulted in additional federal grant awards</a:t>
            </a:r>
            <a:r>
              <a:rPr lang="en-US" sz="4000" dirty="0" smtClean="0"/>
              <a:t>. The court ordered 57 months in prison and $7.2 million in restitution.</a:t>
            </a:r>
          </a:p>
          <a:p>
            <a:pPr marL="0" indent="0">
              <a:buNone/>
            </a:pPr>
            <a:endParaRPr lang="en-US" sz="800" dirty="0"/>
          </a:p>
          <a:p>
            <a:pPr marL="0" indent="0">
              <a:buNone/>
            </a:pPr>
            <a:r>
              <a:rPr lang="en-US" sz="2400" dirty="0"/>
              <a:t>(Source: Press </a:t>
            </a:r>
            <a:r>
              <a:rPr lang="en-US" sz="2400" dirty="0" smtClean="0"/>
              <a:t>Release, </a:t>
            </a:r>
            <a:r>
              <a:rPr lang="en-US" sz="2400" dirty="0"/>
              <a:t>U.S. Attorney’s </a:t>
            </a:r>
            <a:r>
              <a:rPr lang="en-US" sz="2400" dirty="0" smtClean="0"/>
              <a:t>Office, </a:t>
            </a:r>
            <a:r>
              <a:rPr lang="en-US" sz="2400" dirty="0"/>
              <a:t>Southern District of Iowa, July 1, 2015)</a:t>
            </a:r>
          </a:p>
          <a:p>
            <a:pPr marL="0" indent="0">
              <a:buNone/>
            </a:pPr>
            <a:endParaRPr lang="en-US" sz="4000" dirty="0">
              <a:latin typeface="Franklin Gothic Demi" panose="020B0703020102020204" pitchFamily="34" charset="0"/>
              <a:ea typeface="Malgun Gothic" panose="020B0503020000020004" pitchFamily="34" charset="-127"/>
            </a:endParaRPr>
          </a:p>
        </p:txBody>
      </p:sp>
    </p:spTree>
    <p:extLst>
      <p:ext uri="{BB962C8B-B14F-4D97-AF65-F5344CB8AC3E}">
        <p14:creationId xmlns:p14="http://schemas.microsoft.com/office/powerpoint/2010/main" val="15501555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1768642"/>
          </a:xfrm>
          <a:prstGeom prst="rect">
            <a:avLst/>
          </a:prstGeom>
          <a:gradFill>
            <a:gsLst>
              <a:gs pos="0">
                <a:schemeClr val="accent1">
                  <a:alpha val="22000"/>
                </a:schemeClr>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Rectangle 4"/>
          <p:cNvSpPr/>
          <p:nvPr/>
        </p:nvSpPr>
        <p:spPr>
          <a:xfrm>
            <a:off x="0" y="6534150"/>
            <a:ext cx="12192000" cy="323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p:nvSpPr>
        <p:spPr>
          <a:xfrm>
            <a:off x="0" y="6491287"/>
            <a:ext cx="12192000" cy="8572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prstClr val="white"/>
              </a:solidFill>
            </a:endParaRPr>
          </a:p>
        </p:txBody>
      </p:sp>
      <p:sp>
        <p:nvSpPr>
          <p:cNvPr id="7" name="Title 1"/>
          <p:cNvSpPr>
            <a:spLocks noGrp="1"/>
          </p:cNvSpPr>
          <p:nvPr>
            <p:ph type="title"/>
          </p:nvPr>
        </p:nvSpPr>
        <p:spPr>
          <a:xfrm>
            <a:off x="838200" y="260351"/>
            <a:ext cx="10515600" cy="654050"/>
          </a:xfrm>
        </p:spPr>
        <p:txBody>
          <a:bodyPr>
            <a:normAutofit fontScale="90000"/>
          </a:bodyPr>
          <a:lstStyle/>
          <a:p>
            <a:pPr algn="ctr"/>
            <a:endParaRPr lang="en-US" dirty="0">
              <a:solidFill>
                <a:schemeClr val="accent1"/>
              </a:solidFill>
              <a:latin typeface="Franklin Gothic Medium Cond" panose="020B0606030402020204" pitchFamily="34" charset="0"/>
              <a:ea typeface="Malgun Gothic" panose="020B0503020000020004" pitchFamily="34" charset="-127"/>
            </a:endParaRPr>
          </a:p>
        </p:txBody>
      </p:sp>
      <p:sp>
        <p:nvSpPr>
          <p:cNvPr id="9" name="Content Placeholder 2"/>
          <p:cNvSpPr>
            <a:spLocks noGrp="1"/>
          </p:cNvSpPr>
          <p:nvPr>
            <p:ph idx="1"/>
          </p:nvPr>
        </p:nvSpPr>
        <p:spPr>
          <a:xfrm>
            <a:off x="1533525" y="1616075"/>
            <a:ext cx="9125376" cy="4351338"/>
          </a:xfrm>
        </p:spPr>
        <p:txBody>
          <a:bodyPr>
            <a:noAutofit/>
          </a:bodyPr>
          <a:lstStyle/>
          <a:p>
            <a:pPr marL="0" indent="0">
              <a:buNone/>
            </a:pPr>
            <a:r>
              <a:rPr lang="en-US" sz="9600" dirty="0">
                <a:latin typeface="Franklin Gothic Demi" panose="020B0703020102020204" pitchFamily="34" charset="0"/>
                <a:ea typeface="Malgun Gothic" panose="020B0503020000020004" pitchFamily="34" charset="-127"/>
              </a:rPr>
              <a:t>Lying, </a:t>
            </a:r>
            <a:r>
              <a:rPr lang="en-US" sz="9600" dirty="0">
                <a:solidFill>
                  <a:srgbClr val="FF0000"/>
                </a:solidFill>
                <a:latin typeface="Franklin Gothic Demi" panose="020B0703020102020204" pitchFamily="34" charset="0"/>
                <a:ea typeface="Malgun Gothic" panose="020B0503020000020004" pitchFamily="34" charset="-127"/>
              </a:rPr>
              <a:t>Cheating</a:t>
            </a:r>
            <a:r>
              <a:rPr lang="en-US" sz="9600" dirty="0">
                <a:latin typeface="Franklin Gothic Demi" panose="020B0703020102020204" pitchFamily="34" charset="0"/>
                <a:ea typeface="Malgun Gothic" panose="020B0503020000020004" pitchFamily="34" charset="-127"/>
              </a:rPr>
              <a:t>, and Stealing</a:t>
            </a:r>
          </a:p>
        </p:txBody>
      </p:sp>
    </p:spTree>
    <p:extLst>
      <p:ext uri="{BB962C8B-B14F-4D97-AF65-F5344CB8AC3E}">
        <p14:creationId xmlns:p14="http://schemas.microsoft.com/office/powerpoint/2010/main" val="31942789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30035" b="29684"/>
          <a:stretch/>
        </p:blipFill>
        <p:spPr>
          <a:xfrm>
            <a:off x="1539490" y="0"/>
            <a:ext cx="9576855" cy="6858000"/>
          </a:xfrm>
          <a:prstGeom prst="rect">
            <a:avLst/>
          </a:prstGeom>
        </p:spPr>
      </p:pic>
    </p:spTree>
    <p:extLst>
      <p:ext uri="{BB962C8B-B14F-4D97-AF65-F5344CB8AC3E}">
        <p14:creationId xmlns:p14="http://schemas.microsoft.com/office/powerpoint/2010/main" val="2001212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1768642"/>
          </a:xfrm>
          <a:prstGeom prst="rect">
            <a:avLst/>
          </a:prstGeom>
          <a:gradFill>
            <a:gsLst>
              <a:gs pos="0">
                <a:schemeClr val="accent1">
                  <a:alpha val="22000"/>
                </a:schemeClr>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Rectangle 4"/>
          <p:cNvSpPr/>
          <p:nvPr/>
        </p:nvSpPr>
        <p:spPr>
          <a:xfrm>
            <a:off x="0" y="6534150"/>
            <a:ext cx="12192000" cy="323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p:nvSpPr>
        <p:spPr>
          <a:xfrm>
            <a:off x="0" y="6491287"/>
            <a:ext cx="12192000" cy="8572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prstClr val="white"/>
              </a:solidFill>
            </a:endParaRPr>
          </a:p>
        </p:txBody>
      </p:sp>
      <p:sp>
        <p:nvSpPr>
          <p:cNvPr id="7" name="Title 1"/>
          <p:cNvSpPr>
            <a:spLocks noGrp="1"/>
          </p:cNvSpPr>
          <p:nvPr>
            <p:ph type="title"/>
          </p:nvPr>
        </p:nvSpPr>
        <p:spPr>
          <a:xfrm>
            <a:off x="838200" y="260351"/>
            <a:ext cx="10515600" cy="654050"/>
          </a:xfrm>
        </p:spPr>
        <p:txBody>
          <a:bodyPr>
            <a:noAutofit/>
          </a:bodyPr>
          <a:lstStyle/>
          <a:p>
            <a:pPr algn="ctr"/>
            <a:r>
              <a:rPr lang="en-US" sz="4800" b="1" dirty="0">
                <a:solidFill>
                  <a:schemeClr val="accent1"/>
                </a:solidFill>
              </a:rPr>
              <a:t>Grantee Ineligibility</a:t>
            </a:r>
            <a:endParaRPr lang="en-US" sz="4800" dirty="0">
              <a:solidFill>
                <a:schemeClr val="accent1"/>
              </a:solidFill>
            </a:endParaRPr>
          </a:p>
        </p:txBody>
      </p:sp>
      <p:sp>
        <p:nvSpPr>
          <p:cNvPr id="9" name="Content Placeholder 2"/>
          <p:cNvSpPr>
            <a:spLocks noGrp="1"/>
          </p:cNvSpPr>
          <p:nvPr>
            <p:ph idx="1"/>
          </p:nvPr>
        </p:nvSpPr>
        <p:spPr>
          <a:xfrm>
            <a:off x="1533525" y="1174752"/>
            <a:ext cx="9125376" cy="4792661"/>
          </a:xfrm>
        </p:spPr>
        <p:txBody>
          <a:bodyPr>
            <a:normAutofit lnSpcReduction="10000"/>
          </a:bodyPr>
          <a:lstStyle/>
          <a:p>
            <a:pPr marL="0" indent="0">
              <a:buNone/>
            </a:pPr>
            <a:r>
              <a:rPr lang="en-US" sz="4000" dirty="0"/>
              <a:t>The government awarded a grant to a nonprofit organization, which in essence turned over the award funds and program responsibilities to a related for-profit entity</a:t>
            </a:r>
            <a:r>
              <a:rPr lang="en-US" sz="4000" dirty="0" smtClean="0"/>
              <a:t>.  The matter settled for $528,000.   </a:t>
            </a:r>
            <a:endParaRPr lang="en-US" sz="4000" dirty="0"/>
          </a:p>
          <a:p>
            <a:pPr marL="0" indent="0">
              <a:buNone/>
            </a:pPr>
            <a:r>
              <a:rPr lang="en-US" sz="4600" dirty="0"/>
              <a:t> </a:t>
            </a:r>
          </a:p>
          <a:p>
            <a:pPr marL="0" indent="0">
              <a:buNone/>
            </a:pPr>
            <a:r>
              <a:rPr lang="en-US" sz="2400" dirty="0"/>
              <a:t>(Source: Press Release, U.S. Attorney’s Office, Eastern District of Kentucky, September 19, 2018)</a:t>
            </a:r>
          </a:p>
          <a:p>
            <a:pPr marL="0" indent="0">
              <a:buNone/>
            </a:pPr>
            <a:endParaRPr lang="en-US" dirty="0">
              <a:latin typeface="Franklin Gothic Demi" panose="020B0703020102020204" pitchFamily="34" charset="0"/>
              <a:ea typeface="Malgun Gothic" panose="020B0503020000020004" pitchFamily="34" charset="-127"/>
            </a:endParaRPr>
          </a:p>
        </p:txBody>
      </p:sp>
    </p:spTree>
    <p:extLst>
      <p:ext uri="{BB962C8B-B14F-4D97-AF65-F5344CB8AC3E}">
        <p14:creationId xmlns:p14="http://schemas.microsoft.com/office/powerpoint/2010/main" val="20844112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1768642"/>
          </a:xfrm>
          <a:prstGeom prst="rect">
            <a:avLst/>
          </a:prstGeom>
          <a:gradFill>
            <a:gsLst>
              <a:gs pos="0">
                <a:schemeClr val="accent1">
                  <a:alpha val="22000"/>
                </a:schemeClr>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Rectangle 4"/>
          <p:cNvSpPr/>
          <p:nvPr/>
        </p:nvSpPr>
        <p:spPr>
          <a:xfrm>
            <a:off x="0" y="6534150"/>
            <a:ext cx="12192000" cy="323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p:nvSpPr>
        <p:spPr>
          <a:xfrm>
            <a:off x="0" y="6491287"/>
            <a:ext cx="12192000" cy="8572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prstClr val="white"/>
              </a:solidFill>
            </a:endParaRPr>
          </a:p>
        </p:txBody>
      </p:sp>
      <p:sp>
        <p:nvSpPr>
          <p:cNvPr id="7" name="Title 1"/>
          <p:cNvSpPr>
            <a:spLocks noGrp="1"/>
          </p:cNvSpPr>
          <p:nvPr>
            <p:ph type="title"/>
          </p:nvPr>
        </p:nvSpPr>
        <p:spPr>
          <a:xfrm>
            <a:off x="0" y="708407"/>
            <a:ext cx="12192000" cy="654050"/>
          </a:xfrm>
        </p:spPr>
        <p:txBody>
          <a:bodyPr>
            <a:noAutofit/>
          </a:bodyPr>
          <a:lstStyle/>
          <a:p>
            <a:pPr algn="ctr"/>
            <a:r>
              <a:rPr lang="en-US" sz="4800" b="1" dirty="0">
                <a:solidFill>
                  <a:schemeClr val="accent1"/>
                </a:solidFill>
              </a:rPr>
              <a:t>Organizational Self-Dealing</a:t>
            </a:r>
            <a:r>
              <a:rPr lang="en-US" sz="4800" dirty="0">
                <a:solidFill>
                  <a:schemeClr val="accent1"/>
                </a:solidFill>
              </a:rPr>
              <a:t/>
            </a:r>
            <a:br>
              <a:rPr lang="en-US" sz="4800" dirty="0">
                <a:solidFill>
                  <a:schemeClr val="accent1"/>
                </a:solidFill>
              </a:rPr>
            </a:br>
            <a:endParaRPr lang="en-US" sz="4800" dirty="0">
              <a:solidFill>
                <a:schemeClr val="accent1"/>
              </a:solidFill>
              <a:latin typeface="Franklin Gothic Medium Cond" panose="020B0606030402020204" pitchFamily="34" charset="0"/>
              <a:ea typeface="Malgun Gothic" panose="020B0503020000020004" pitchFamily="34" charset="-127"/>
            </a:endParaRPr>
          </a:p>
        </p:txBody>
      </p:sp>
      <p:sp>
        <p:nvSpPr>
          <p:cNvPr id="9" name="Content Placeholder 2"/>
          <p:cNvSpPr>
            <a:spLocks noGrp="1"/>
          </p:cNvSpPr>
          <p:nvPr>
            <p:ph idx="1"/>
          </p:nvPr>
        </p:nvSpPr>
        <p:spPr>
          <a:xfrm>
            <a:off x="1533525" y="1362457"/>
            <a:ext cx="9125376" cy="4604956"/>
          </a:xfrm>
        </p:spPr>
        <p:txBody>
          <a:bodyPr>
            <a:normAutofit fontScale="92500"/>
          </a:bodyPr>
          <a:lstStyle/>
          <a:p>
            <a:pPr marL="0" indent="0">
              <a:buNone/>
            </a:pPr>
            <a:r>
              <a:rPr lang="en-US" sz="4000" dirty="0"/>
              <a:t>Several individuals sent federal grant funds intended for nonprofit public health services to for-profit entities controlled by the conspirators</a:t>
            </a:r>
            <a:r>
              <a:rPr lang="en-US" sz="4000" dirty="0" smtClean="0"/>
              <a:t>.  One individual was sentenced to 18 years in prison and ordered to pay $13.5 million in restitution.    </a:t>
            </a:r>
            <a:endParaRPr lang="en-US" sz="4000" dirty="0"/>
          </a:p>
          <a:p>
            <a:pPr marL="0" indent="0">
              <a:buNone/>
            </a:pPr>
            <a:endParaRPr lang="en-US" sz="2400" dirty="0"/>
          </a:p>
          <a:p>
            <a:pPr marL="0" indent="0">
              <a:buNone/>
            </a:pPr>
            <a:r>
              <a:rPr lang="en-US" sz="2400" dirty="0"/>
              <a:t>(Source: Press Release, U.S. Attorney’s </a:t>
            </a:r>
            <a:r>
              <a:rPr lang="en-US" sz="2400" dirty="0" smtClean="0"/>
              <a:t>Office, Northern </a:t>
            </a:r>
            <a:r>
              <a:rPr lang="en-US" sz="2400" dirty="0"/>
              <a:t>District of Alabama, June 17, 2016)</a:t>
            </a:r>
          </a:p>
          <a:p>
            <a:pPr marL="0" indent="0">
              <a:buNone/>
            </a:pPr>
            <a:endParaRPr lang="en-US" dirty="0">
              <a:latin typeface="Franklin Gothic Demi" panose="020B0703020102020204" pitchFamily="34" charset="0"/>
              <a:ea typeface="Malgun Gothic" panose="020B0503020000020004" pitchFamily="34" charset="-127"/>
            </a:endParaRPr>
          </a:p>
        </p:txBody>
      </p:sp>
    </p:spTree>
    <p:extLst>
      <p:ext uri="{BB962C8B-B14F-4D97-AF65-F5344CB8AC3E}">
        <p14:creationId xmlns:p14="http://schemas.microsoft.com/office/powerpoint/2010/main" val="6389024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1768642"/>
          </a:xfrm>
          <a:prstGeom prst="rect">
            <a:avLst/>
          </a:prstGeom>
          <a:gradFill>
            <a:gsLst>
              <a:gs pos="0">
                <a:schemeClr val="accent1">
                  <a:alpha val="22000"/>
                </a:schemeClr>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Rectangle 4"/>
          <p:cNvSpPr/>
          <p:nvPr/>
        </p:nvSpPr>
        <p:spPr>
          <a:xfrm>
            <a:off x="0" y="6534150"/>
            <a:ext cx="12192000" cy="323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p:nvSpPr>
        <p:spPr>
          <a:xfrm>
            <a:off x="0" y="6491287"/>
            <a:ext cx="12192000" cy="8572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prstClr val="white"/>
              </a:solidFill>
            </a:endParaRPr>
          </a:p>
        </p:txBody>
      </p:sp>
      <p:sp>
        <p:nvSpPr>
          <p:cNvPr id="7" name="Title 1"/>
          <p:cNvSpPr>
            <a:spLocks noGrp="1"/>
          </p:cNvSpPr>
          <p:nvPr>
            <p:ph type="title"/>
          </p:nvPr>
        </p:nvSpPr>
        <p:spPr>
          <a:xfrm>
            <a:off x="137160" y="260351"/>
            <a:ext cx="11905488" cy="654050"/>
          </a:xfrm>
        </p:spPr>
        <p:txBody>
          <a:bodyPr>
            <a:noAutofit/>
          </a:bodyPr>
          <a:lstStyle/>
          <a:p>
            <a:pPr algn="ctr"/>
            <a:r>
              <a:rPr lang="en-US" sz="4800" b="1" dirty="0">
                <a:solidFill>
                  <a:schemeClr val="accent1"/>
                </a:solidFill>
              </a:rPr>
              <a:t>Sub Award Self-Dealing</a:t>
            </a:r>
            <a:endParaRPr lang="en-US" sz="4800" dirty="0">
              <a:solidFill>
                <a:schemeClr val="accent1"/>
              </a:solidFill>
            </a:endParaRPr>
          </a:p>
        </p:txBody>
      </p:sp>
      <p:sp>
        <p:nvSpPr>
          <p:cNvPr id="9" name="Content Placeholder 2"/>
          <p:cNvSpPr>
            <a:spLocks noGrp="1"/>
          </p:cNvSpPr>
          <p:nvPr>
            <p:ph idx="1"/>
          </p:nvPr>
        </p:nvSpPr>
        <p:spPr>
          <a:xfrm>
            <a:off x="1533525" y="1174752"/>
            <a:ext cx="9125376" cy="4792661"/>
          </a:xfrm>
        </p:spPr>
        <p:txBody>
          <a:bodyPr>
            <a:normAutofit/>
          </a:bodyPr>
          <a:lstStyle/>
          <a:p>
            <a:pPr marL="0" lvl="0" indent="0">
              <a:buNone/>
            </a:pPr>
            <a:r>
              <a:rPr lang="en-US" sz="4000" dirty="0"/>
              <a:t>An elected state official helped direct a federal grant sub award to a university while also separately negotiating with the school to run the newly created program</a:t>
            </a:r>
            <a:r>
              <a:rPr lang="en-US" sz="4000" dirty="0" smtClean="0"/>
              <a:t>.  The official was ordered to serve 9 ½ years in prison.    </a:t>
            </a:r>
            <a:endParaRPr lang="en-US" sz="4000" dirty="0"/>
          </a:p>
          <a:p>
            <a:pPr marL="0" indent="0">
              <a:buNone/>
            </a:pPr>
            <a:endParaRPr lang="en-US" dirty="0"/>
          </a:p>
          <a:p>
            <a:pPr marL="0" indent="0">
              <a:buNone/>
            </a:pPr>
            <a:r>
              <a:rPr lang="en-US" sz="2400" dirty="0"/>
              <a:t>(Source: Press Release, U.S. Attorney’s Office, Eastern District of Virginia, August 12, 2011)</a:t>
            </a:r>
          </a:p>
          <a:p>
            <a:pPr marL="0" indent="0">
              <a:buNone/>
            </a:pPr>
            <a:endParaRPr lang="en-US" dirty="0">
              <a:latin typeface="Franklin Gothic Demi" panose="020B0703020102020204" pitchFamily="34" charset="0"/>
              <a:ea typeface="Malgun Gothic" panose="020B0503020000020004" pitchFamily="34" charset="-127"/>
            </a:endParaRPr>
          </a:p>
        </p:txBody>
      </p:sp>
    </p:spTree>
    <p:extLst>
      <p:ext uri="{BB962C8B-B14F-4D97-AF65-F5344CB8AC3E}">
        <p14:creationId xmlns:p14="http://schemas.microsoft.com/office/powerpoint/2010/main" val="14351526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1768642"/>
          </a:xfrm>
          <a:prstGeom prst="rect">
            <a:avLst/>
          </a:prstGeom>
          <a:gradFill>
            <a:gsLst>
              <a:gs pos="0">
                <a:schemeClr val="accent1">
                  <a:alpha val="22000"/>
                </a:schemeClr>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Rectangle 4"/>
          <p:cNvSpPr/>
          <p:nvPr/>
        </p:nvSpPr>
        <p:spPr>
          <a:xfrm>
            <a:off x="0" y="6534150"/>
            <a:ext cx="12192000" cy="323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p:nvSpPr>
        <p:spPr>
          <a:xfrm>
            <a:off x="0" y="6491287"/>
            <a:ext cx="12192000" cy="8572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prstClr val="white"/>
              </a:solidFill>
            </a:endParaRPr>
          </a:p>
        </p:txBody>
      </p:sp>
      <p:sp>
        <p:nvSpPr>
          <p:cNvPr id="7" name="Title 1"/>
          <p:cNvSpPr>
            <a:spLocks noGrp="1"/>
          </p:cNvSpPr>
          <p:nvPr>
            <p:ph type="title"/>
          </p:nvPr>
        </p:nvSpPr>
        <p:spPr>
          <a:xfrm>
            <a:off x="838200" y="260351"/>
            <a:ext cx="10515600" cy="654050"/>
          </a:xfrm>
        </p:spPr>
        <p:txBody>
          <a:bodyPr>
            <a:normAutofit fontScale="90000"/>
          </a:bodyPr>
          <a:lstStyle/>
          <a:p>
            <a:pPr algn="ctr"/>
            <a:endParaRPr lang="en-US" dirty="0">
              <a:solidFill>
                <a:schemeClr val="accent1"/>
              </a:solidFill>
              <a:latin typeface="Franklin Gothic Medium Cond" panose="020B0606030402020204" pitchFamily="34" charset="0"/>
              <a:ea typeface="Malgun Gothic" panose="020B0503020000020004" pitchFamily="34" charset="-127"/>
            </a:endParaRPr>
          </a:p>
        </p:txBody>
      </p:sp>
      <p:sp>
        <p:nvSpPr>
          <p:cNvPr id="9" name="Content Placeholder 2"/>
          <p:cNvSpPr>
            <a:spLocks noGrp="1"/>
          </p:cNvSpPr>
          <p:nvPr>
            <p:ph idx="1"/>
          </p:nvPr>
        </p:nvSpPr>
        <p:spPr>
          <a:xfrm>
            <a:off x="1533525" y="1616075"/>
            <a:ext cx="9125376" cy="4351338"/>
          </a:xfrm>
        </p:spPr>
        <p:txBody>
          <a:bodyPr>
            <a:noAutofit/>
          </a:bodyPr>
          <a:lstStyle/>
          <a:p>
            <a:pPr marL="0" indent="0">
              <a:buNone/>
            </a:pPr>
            <a:r>
              <a:rPr lang="en-US" sz="9600" dirty="0">
                <a:latin typeface="Franklin Gothic Demi" panose="020B0703020102020204" pitchFamily="34" charset="0"/>
                <a:ea typeface="Malgun Gothic" panose="020B0503020000020004" pitchFamily="34" charset="-127"/>
              </a:rPr>
              <a:t>Lying, Cheating, and </a:t>
            </a:r>
            <a:r>
              <a:rPr lang="en-US" sz="9600" dirty="0">
                <a:solidFill>
                  <a:srgbClr val="FF0000"/>
                </a:solidFill>
                <a:latin typeface="Franklin Gothic Demi" panose="020B0703020102020204" pitchFamily="34" charset="0"/>
                <a:ea typeface="Malgun Gothic" panose="020B0503020000020004" pitchFamily="34" charset="-127"/>
              </a:rPr>
              <a:t>Stealing</a:t>
            </a:r>
          </a:p>
        </p:txBody>
      </p:sp>
    </p:spTree>
    <p:extLst>
      <p:ext uri="{BB962C8B-B14F-4D97-AF65-F5344CB8AC3E}">
        <p14:creationId xmlns:p14="http://schemas.microsoft.com/office/powerpoint/2010/main" val="1135032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1768642"/>
          </a:xfrm>
          <a:prstGeom prst="rect">
            <a:avLst/>
          </a:prstGeom>
          <a:gradFill>
            <a:gsLst>
              <a:gs pos="0">
                <a:schemeClr val="accent1">
                  <a:alpha val="22000"/>
                </a:schemeClr>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Rectangle 4"/>
          <p:cNvSpPr/>
          <p:nvPr/>
        </p:nvSpPr>
        <p:spPr>
          <a:xfrm>
            <a:off x="0" y="6534150"/>
            <a:ext cx="12192000" cy="323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p:nvSpPr>
        <p:spPr>
          <a:xfrm>
            <a:off x="0" y="6491287"/>
            <a:ext cx="12192000" cy="8572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prstClr val="white"/>
              </a:solidFill>
            </a:endParaRPr>
          </a:p>
        </p:txBody>
      </p:sp>
      <p:sp>
        <p:nvSpPr>
          <p:cNvPr id="7" name="Title 1"/>
          <p:cNvSpPr>
            <a:spLocks noGrp="1"/>
          </p:cNvSpPr>
          <p:nvPr>
            <p:ph type="title"/>
          </p:nvPr>
        </p:nvSpPr>
        <p:spPr>
          <a:xfrm>
            <a:off x="0" y="808991"/>
            <a:ext cx="12192000" cy="654050"/>
          </a:xfrm>
        </p:spPr>
        <p:txBody>
          <a:bodyPr>
            <a:noAutofit/>
          </a:bodyPr>
          <a:lstStyle/>
          <a:p>
            <a:pPr algn="ctr"/>
            <a:r>
              <a:rPr lang="en-US" sz="4800" b="1" dirty="0">
                <a:solidFill>
                  <a:schemeClr val="accent1"/>
                </a:solidFill>
              </a:rPr>
              <a:t>Charter Schools Theft</a:t>
            </a:r>
            <a:r>
              <a:rPr lang="en-US" sz="4800" dirty="0">
                <a:solidFill>
                  <a:schemeClr val="accent1"/>
                </a:solidFill>
              </a:rPr>
              <a:t/>
            </a:r>
            <a:br>
              <a:rPr lang="en-US" sz="4800" dirty="0">
                <a:solidFill>
                  <a:schemeClr val="accent1"/>
                </a:solidFill>
              </a:rPr>
            </a:br>
            <a:endParaRPr lang="en-US" sz="4800" dirty="0">
              <a:solidFill>
                <a:schemeClr val="accent1"/>
              </a:solidFill>
              <a:latin typeface="Franklin Gothic Medium Cond" panose="020B0606030402020204" pitchFamily="34" charset="0"/>
              <a:ea typeface="Malgun Gothic" panose="020B0503020000020004" pitchFamily="34" charset="-127"/>
            </a:endParaRPr>
          </a:p>
        </p:txBody>
      </p:sp>
      <p:sp>
        <p:nvSpPr>
          <p:cNvPr id="9" name="Content Placeholder 2"/>
          <p:cNvSpPr>
            <a:spLocks noGrp="1"/>
          </p:cNvSpPr>
          <p:nvPr>
            <p:ph idx="1"/>
          </p:nvPr>
        </p:nvSpPr>
        <p:spPr>
          <a:xfrm>
            <a:off x="1533525" y="1616075"/>
            <a:ext cx="9125376" cy="4351338"/>
          </a:xfrm>
        </p:spPr>
        <p:txBody>
          <a:bodyPr>
            <a:normAutofit/>
          </a:bodyPr>
          <a:lstStyle/>
          <a:p>
            <a:pPr marL="0" indent="0">
              <a:buNone/>
            </a:pPr>
            <a:r>
              <a:rPr lang="en-US" sz="4000" dirty="0"/>
              <a:t>An individual stole $3 million from several charter schools by creating fake companies and funneling school funds to those “businesses.”  </a:t>
            </a:r>
          </a:p>
          <a:p>
            <a:pPr marL="0" indent="0">
              <a:buNone/>
            </a:pPr>
            <a:endParaRPr lang="en-US" dirty="0"/>
          </a:p>
          <a:p>
            <a:pPr marL="0" indent="0">
              <a:buNone/>
            </a:pPr>
            <a:r>
              <a:rPr lang="en-US" sz="2400" dirty="0"/>
              <a:t>(Source: Press Release, U.S. Attorney’s </a:t>
            </a:r>
            <a:r>
              <a:rPr lang="en-US" sz="2400" dirty="0" smtClean="0"/>
              <a:t>Office, </a:t>
            </a:r>
            <a:r>
              <a:rPr lang="en-US" sz="2400" dirty="0"/>
              <a:t>District of New Mexico, October 12, 2018)</a:t>
            </a:r>
          </a:p>
          <a:p>
            <a:pPr marL="0" indent="0">
              <a:buNone/>
            </a:pPr>
            <a:endParaRPr lang="en-US" dirty="0">
              <a:latin typeface="Franklin Gothic Demi" panose="020B0703020102020204" pitchFamily="34" charset="0"/>
              <a:ea typeface="Malgun Gothic" panose="020B0503020000020004" pitchFamily="34" charset="-127"/>
            </a:endParaRPr>
          </a:p>
        </p:txBody>
      </p:sp>
    </p:spTree>
    <p:extLst>
      <p:ext uri="{BB962C8B-B14F-4D97-AF65-F5344CB8AC3E}">
        <p14:creationId xmlns:p14="http://schemas.microsoft.com/office/powerpoint/2010/main" val="10712864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053" y="0"/>
            <a:ext cx="12192000" cy="1768642"/>
          </a:xfrm>
          <a:prstGeom prst="rect">
            <a:avLst/>
          </a:prstGeom>
          <a:gradFill>
            <a:gsLst>
              <a:gs pos="0">
                <a:schemeClr val="accent1">
                  <a:alpha val="22000"/>
                </a:schemeClr>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5" name="Rectangle 4"/>
          <p:cNvSpPr/>
          <p:nvPr/>
        </p:nvSpPr>
        <p:spPr>
          <a:xfrm>
            <a:off x="0" y="6534150"/>
            <a:ext cx="12192000" cy="323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p:nvSpPr>
        <p:spPr>
          <a:xfrm>
            <a:off x="0" y="6491287"/>
            <a:ext cx="12192000" cy="8572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prstClr val="white"/>
              </a:solidFill>
            </a:endParaRPr>
          </a:p>
        </p:txBody>
      </p:sp>
      <p:sp>
        <p:nvSpPr>
          <p:cNvPr id="7" name="Title 1"/>
          <p:cNvSpPr>
            <a:spLocks noGrp="1"/>
          </p:cNvSpPr>
          <p:nvPr>
            <p:ph type="title"/>
          </p:nvPr>
        </p:nvSpPr>
        <p:spPr>
          <a:xfrm>
            <a:off x="838200" y="450851"/>
            <a:ext cx="10515600" cy="654050"/>
          </a:xfrm>
        </p:spPr>
        <p:txBody>
          <a:bodyPr>
            <a:noAutofit/>
          </a:bodyPr>
          <a:lstStyle/>
          <a:p>
            <a:pPr algn="ctr"/>
            <a:r>
              <a:rPr lang="en-US" sz="4800" b="1" dirty="0">
                <a:solidFill>
                  <a:schemeClr val="accent1"/>
                </a:solidFill>
                <a:latin typeface="Franklin Gothic Medium Cond" panose="020B0606030402020204" pitchFamily="34" charset="0"/>
                <a:ea typeface="Malgun Gothic" panose="020B0503020000020004" pitchFamily="34" charset="-127"/>
              </a:rPr>
              <a:t>Emerging </a:t>
            </a:r>
            <a:r>
              <a:rPr lang="en-US" sz="4800" b="1" dirty="0" smtClean="0">
                <a:solidFill>
                  <a:schemeClr val="accent1"/>
                </a:solidFill>
                <a:latin typeface="Franklin Gothic Medium Cond" panose="020B0606030402020204" pitchFamily="34" charset="0"/>
                <a:ea typeface="Malgun Gothic" panose="020B0503020000020004" pitchFamily="34" charset="-127"/>
              </a:rPr>
              <a:t>Issues</a:t>
            </a:r>
            <a:endParaRPr lang="en-US" sz="4800" b="1" dirty="0">
              <a:solidFill>
                <a:schemeClr val="accent1"/>
              </a:solidFill>
              <a:latin typeface="Franklin Gothic Medium Cond" panose="020B0606030402020204" pitchFamily="34" charset="0"/>
              <a:ea typeface="Malgun Gothic" panose="020B0503020000020004" pitchFamily="34" charset="-127"/>
            </a:endParaRPr>
          </a:p>
        </p:txBody>
      </p:sp>
      <p:sp>
        <p:nvSpPr>
          <p:cNvPr id="9" name="Content Placeholder 2"/>
          <p:cNvSpPr>
            <a:spLocks noGrp="1"/>
          </p:cNvSpPr>
          <p:nvPr>
            <p:ph idx="1"/>
          </p:nvPr>
        </p:nvSpPr>
        <p:spPr>
          <a:xfrm>
            <a:off x="1533525" y="1616075"/>
            <a:ext cx="9125376" cy="4351338"/>
          </a:xfrm>
        </p:spPr>
        <p:txBody>
          <a:bodyPr>
            <a:normAutofit lnSpcReduction="10000"/>
          </a:bodyPr>
          <a:lstStyle/>
          <a:p>
            <a:pPr>
              <a:buFont typeface="Wingdings" panose="05000000000000000000" pitchFamily="2" charset="2"/>
              <a:buChar char="§"/>
            </a:pPr>
            <a:r>
              <a:rPr lang="en-US" sz="4800" dirty="0">
                <a:latin typeface="Franklin Gothic Demi" panose="020B0703020102020204" pitchFamily="34" charset="0"/>
                <a:ea typeface="Malgun Gothic" panose="020B0503020000020004" pitchFamily="34" charset="-127"/>
              </a:rPr>
              <a:t>Alternative remedies; civil monetary penalties</a:t>
            </a:r>
          </a:p>
          <a:p>
            <a:pPr>
              <a:buFont typeface="Wingdings" panose="05000000000000000000" pitchFamily="2" charset="2"/>
              <a:buChar char="§"/>
            </a:pPr>
            <a:r>
              <a:rPr lang="en-US" sz="4800" dirty="0">
                <a:latin typeface="Franklin Gothic Demi" panose="020B0703020102020204" pitchFamily="34" charset="0"/>
                <a:ea typeface="Malgun Gothic" panose="020B0503020000020004" pitchFamily="34" charset="-127"/>
              </a:rPr>
              <a:t>Research misconduct</a:t>
            </a:r>
          </a:p>
          <a:p>
            <a:pPr>
              <a:buFont typeface="Wingdings" panose="05000000000000000000" pitchFamily="2" charset="2"/>
              <a:buChar char="§"/>
            </a:pPr>
            <a:r>
              <a:rPr lang="en-US" sz="4800" dirty="0">
                <a:latin typeface="Franklin Gothic Demi" panose="020B0703020102020204" pitchFamily="34" charset="0"/>
                <a:ea typeface="Malgun Gothic" panose="020B0503020000020004" pitchFamily="34" charset="-127"/>
              </a:rPr>
              <a:t>Technology </a:t>
            </a:r>
            <a:r>
              <a:rPr lang="en-US" sz="4800" dirty="0" smtClean="0">
                <a:latin typeface="Franklin Gothic Demi" panose="020B0703020102020204" pitchFamily="34" charset="0"/>
                <a:ea typeface="Malgun Gothic" panose="020B0503020000020004" pitchFamily="34" charset="-127"/>
              </a:rPr>
              <a:t>transfer / foreign </a:t>
            </a:r>
            <a:r>
              <a:rPr lang="en-US" sz="4800" dirty="0" smtClean="0">
                <a:latin typeface="Franklin Gothic Demi" panose="020B0703020102020204" pitchFamily="34" charset="0"/>
                <a:ea typeface="Malgun Gothic" panose="020B0503020000020004" pitchFamily="34" charset="-127"/>
              </a:rPr>
              <a:t>threats and influence</a:t>
            </a:r>
            <a:endParaRPr lang="en-US" sz="4800" dirty="0">
              <a:latin typeface="Franklin Gothic Demi" panose="020B0703020102020204" pitchFamily="34" charset="0"/>
              <a:ea typeface="Malgun Gothic" panose="020B0503020000020004" pitchFamily="34" charset="-127"/>
            </a:endParaRPr>
          </a:p>
          <a:p>
            <a:pPr>
              <a:buFont typeface="Wingdings" panose="05000000000000000000" pitchFamily="2" charset="2"/>
              <a:buChar char="§"/>
            </a:pPr>
            <a:r>
              <a:rPr lang="en-US" sz="4800" dirty="0">
                <a:latin typeface="Franklin Gothic Demi" panose="020B0703020102020204" pitchFamily="34" charset="0"/>
                <a:ea typeface="Malgun Gothic" panose="020B0503020000020004" pitchFamily="34" charset="-127"/>
              </a:rPr>
              <a:t>Spending transparency</a:t>
            </a:r>
          </a:p>
        </p:txBody>
      </p:sp>
    </p:spTree>
    <p:extLst>
      <p:ext uri="{BB962C8B-B14F-4D97-AF65-F5344CB8AC3E}">
        <p14:creationId xmlns:p14="http://schemas.microsoft.com/office/powerpoint/2010/main" val="30942499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1768642"/>
          </a:xfrm>
          <a:prstGeom prst="rect">
            <a:avLst/>
          </a:prstGeom>
          <a:gradFill>
            <a:gsLst>
              <a:gs pos="0">
                <a:schemeClr val="accent1">
                  <a:alpha val="22000"/>
                </a:schemeClr>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Rectangle 4"/>
          <p:cNvSpPr/>
          <p:nvPr/>
        </p:nvSpPr>
        <p:spPr>
          <a:xfrm>
            <a:off x="0" y="6534150"/>
            <a:ext cx="12192000" cy="323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p:nvSpPr>
        <p:spPr>
          <a:xfrm>
            <a:off x="0" y="6491287"/>
            <a:ext cx="12192000" cy="8572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prstClr val="white"/>
              </a:solidFill>
            </a:endParaRPr>
          </a:p>
        </p:txBody>
      </p:sp>
      <p:sp>
        <p:nvSpPr>
          <p:cNvPr id="7" name="Title 1"/>
          <p:cNvSpPr>
            <a:spLocks noGrp="1"/>
          </p:cNvSpPr>
          <p:nvPr>
            <p:ph type="title"/>
          </p:nvPr>
        </p:nvSpPr>
        <p:spPr>
          <a:xfrm>
            <a:off x="838200" y="68327"/>
            <a:ext cx="10515600" cy="654050"/>
          </a:xfrm>
        </p:spPr>
        <p:txBody>
          <a:bodyPr>
            <a:noAutofit/>
          </a:bodyPr>
          <a:lstStyle/>
          <a:p>
            <a:pPr algn="ctr"/>
            <a:r>
              <a:rPr lang="en-US" sz="4800" b="1" dirty="0">
                <a:solidFill>
                  <a:schemeClr val="accent1"/>
                </a:solidFill>
                <a:latin typeface="Franklin Gothic Medium Cond" panose="020B0606030402020204" pitchFamily="34" charset="0"/>
                <a:ea typeface="Malgun Gothic" panose="020B0503020000020004" pitchFamily="34" charset="-127"/>
              </a:rPr>
              <a:t>Ohio Checkbook</a:t>
            </a:r>
          </a:p>
        </p:txBody>
      </p:sp>
      <p:pic>
        <p:nvPicPr>
          <p:cNvPr id="2" name="Picture 1"/>
          <p:cNvPicPr>
            <a:picLocks noChangeAspect="1"/>
          </p:cNvPicPr>
          <p:nvPr/>
        </p:nvPicPr>
        <p:blipFill rotWithShape="1">
          <a:blip r:embed="rId2"/>
          <a:srcRect b="6427"/>
          <a:stretch/>
        </p:blipFill>
        <p:spPr>
          <a:xfrm>
            <a:off x="1524000" y="863903"/>
            <a:ext cx="9144000" cy="5143198"/>
          </a:xfrm>
          <a:prstGeom prst="rect">
            <a:avLst/>
          </a:prstGeom>
        </p:spPr>
      </p:pic>
      <p:sp>
        <p:nvSpPr>
          <p:cNvPr id="3" name="TextBox 2"/>
          <p:cNvSpPr txBox="1"/>
          <p:nvPr/>
        </p:nvSpPr>
        <p:spPr>
          <a:xfrm>
            <a:off x="74428" y="6070240"/>
            <a:ext cx="12117572" cy="461665"/>
          </a:xfrm>
          <a:prstGeom prst="rect">
            <a:avLst/>
          </a:prstGeom>
          <a:noFill/>
        </p:spPr>
        <p:txBody>
          <a:bodyPr wrap="square" rtlCol="0">
            <a:spAutoFit/>
          </a:bodyPr>
          <a:lstStyle/>
          <a:p>
            <a:pPr algn="ctr"/>
            <a:r>
              <a:rPr lang="en-US" sz="2400" dirty="0">
                <a:hlinkClick r:id="rId3"/>
              </a:rPr>
              <a:t>www.ohiocheckbook.com</a:t>
            </a:r>
            <a:endParaRPr lang="en-US" sz="2400" dirty="0"/>
          </a:p>
        </p:txBody>
      </p:sp>
    </p:spTree>
    <p:extLst>
      <p:ext uri="{BB962C8B-B14F-4D97-AF65-F5344CB8AC3E}">
        <p14:creationId xmlns:p14="http://schemas.microsoft.com/office/powerpoint/2010/main" val="12436043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1768642"/>
          </a:xfrm>
          <a:prstGeom prst="rect">
            <a:avLst/>
          </a:prstGeom>
          <a:gradFill>
            <a:gsLst>
              <a:gs pos="0">
                <a:schemeClr val="accent1">
                  <a:alpha val="22000"/>
                </a:schemeClr>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Rectangle 1"/>
          <p:cNvSpPr>
            <a:spLocks noChangeArrowheads="1"/>
          </p:cNvSpPr>
          <p:nvPr/>
        </p:nvSpPr>
        <p:spPr bwMode="auto">
          <a:xfrm>
            <a:off x="232143" y="295073"/>
            <a:ext cx="11727711"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accent1"/>
                </a:solidFill>
                <a:effectLst/>
                <a:latin typeface="+mj-lt"/>
                <a:cs typeface="Times New Roman" panose="02020603050405020304" pitchFamily="18" charset="0"/>
              </a:rPr>
              <a:t>Campaign spending: Romney prefers Panera; Obama likes Cosi</a:t>
            </a:r>
          </a:p>
          <a:p>
            <a:pPr marL="0" marR="0" lvl="0" indent="0" algn="ctr" defTabSz="914400" rtl="0" eaLnBrk="0" fontAlgn="base" latinLnBrk="0" hangingPunct="0">
              <a:lnSpc>
                <a:spcPct val="100000"/>
              </a:lnSpc>
              <a:spcBef>
                <a:spcPct val="0"/>
              </a:spcBef>
              <a:spcAft>
                <a:spcPct val="0"/>
              </a:spcAft>
              <a:buClrTx/>
              <a:buSzTx/>
              <a:tabLst/>
            </a:pPr>
            <a:endParaRPr kumimoji="0" lang="en-US" altLang="en-US" sz="4000" b="0" i="0" u="none" strike="noStrike" cap="none" normalizeH="0" baseline="0" dirty="0">
              <a:ln>
                <a:noFill/>
              </a:ln>
              <a:solidFill>
                <a:schemeClr val="accent1"/>
              </a:solidFill>
              <a:effectLst/>
              <a:latin typeface="+mj-lt"/>
            </a:endParaRPr>
          </a:p>
          <a:p>
            <a:pPr lvl="0" algn="ctr" eaLnBrk="0" fontAlgn="base" hangingPunct="0">
              <a:spcBef>
                <a:spcPct val="0"/>
              </a:spcBef>
              <a:spcAft>
                <a:spcPct val="0"/>
              </a:spcAft>
            </a:pPr>
            <a:r>
              <a:rPr kumimoji="0" lang="en-US" altLang="en-US" sz="4000" b="0" i="0" u="none" strike="noStrike" cap="none" normalizeH="0" baseline="0" dirty="0">
                <a:ln>
                  <a:noFill/>
                </a:ln>
                <a:solidFill>
                  <a:schemeClr val="accent1"/>
                </a:solidFill>
                <a:effectLst/>
                <a:latin typeface="+mj-lt"/>
                <a:ea typeface="Calibri" panose="020F0502020204030204" pitchFamily="34" charset="0"/>
                <a:cs typeface="Times New Roman" panose="02020603050405020304" pitchFamily="18" charset="0"/>
              </a:rPr>
              <a:t>  </a:t>
            </a:r>
          </a:p>
        </p:txBody>
      </p:sp>
      <p:sp>
        <p:nvSpPr>
          <p:cNvPr id="5" name="Rectangle 4"/>
          <p:cNvSpPr/>
          <p:nvPr/>
        </p:nvSpPr>
        <p:spPr>
          <a:xfrm>
            <a:off x="0" y="6534150"/>
            <a:ext cx="12192000" cy="323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6491287"/>
            <a:ext cx="12192000" cy="8572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pic>
        <p:nvPicPr>
          <p:cNvPr id="1027" name="Picture 3" descr="Mitt Romney (left) and Barack Obama are shown. | Reuters Pho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5461" y="1182311"/>
            <a:ext cx="5625717" cy="30499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03274" y="5899904"/>
            <a:ext cx="11185451" cy="461665"/>
          </a:xfrm>
          <a:prstGeom prst="rect">
            <a:avLst/>
          </a:prstGeom>
          <a:noFill/>
        </p:spPr>
        <p:txBody>
          <a:bodyPr wrap="square" rtlCol="0">
            <a:spAutoFit/>
          </a:bodyPr>
          <a:lstStyle/>
          <a:p>
            <a:pPr lvl="0" algn="ctr" eaLnBrk="0" fontAlgn="base" hangingPunct="0">
              <a:spcBef>
                <a:spcPct val="0"/>
              </a:spcBef>
              <a:spcAft>
                <a:spcPct val="0"/>
              </a:spcAft>
            </a:pPr>
            <a:r>
              <a:rPr lang="en-US" altLang="en-US" sz="2400" dirty="0">
                <a:solidFill>
                  <a:srgbClr val="000000"/>
                </a:solidFill>
                <a:latin typeface="+mj-lt"/>
                <a:ea typeface="Calibri" panose="020F0502020204030204" pitchFamily="34" charset="0"/>
                <a:cs typeface="Times New Roman" panose="02020603050405020304" pitchFamily="18" charset="0"/>
              </a:rPr>
              <a:t>   </a:t>
            </a:r>
            <a:r>
              <a:rPr lang="en-US" altLang="en-US" sz="2400" dirty="0"/>
              <a:t>Source: </a:t>
            </a:r>
            <a:r>
              <a:rPr lang="en-US" altLang="en-US" sz="2400" dirty="0">
                <a:solidFill>
                  <a:srgbClr val="2929EF"/>
                </a:solidFill>
                <a:hlinkClick r:id="rId3">
                  <a:extLst>
                    <a:ext uri="{A12FA001-AC4F-418D-AE19-62706E023703}">
                      <ahyp:hlinkClr xmlns="" xmlns:ahyp="http://schemas.microsoft.com/office/drawing/2018/hyperlinkcolor" val="tx"/>
                    </a:ext>
                  </a:extLst>
                </a:hlinkClick>
              </a:rPr>
              <a:t>www.politico.com/news/stories/1012/82349_Page3.html</a:t>
            </a:r>
            <a:r>
              <a:rPr lang="en-US" altLang="en-US" sz="2400" dirty="0"/>
              <a:t>, Oct. 2012</a:t>
            </a:r>
            <a:endParaRPr lang="en-US" sz="2400" dirty="0"/>
          </a:p>
        </p:txBody>
      </p:sp>
      <p:sp>
        <p:nvSpPr>
          <p:cNvPr id="11" name="TextBox 10"/>
          <p:cNvSpPr txBox="1"/>
          <p:nvPr/>
        </p:nvSpPr>
        <p:spPr>
          <a:xfrm flipH="1">
            <a:off x="6282194" y="4417596"/>
            <a:ext cx="2779918" cy="954107"/>
          </a:xfrm>
          <a:prstGeom prst="rect">
            <a:avLst/>
          </a:prstGeom>
          <a:noFill/>
        </p:spPr>
        <p:txBody>
          <a:bodyPr wrap="square" rtlCol="0">
            <a:spAutoFit/>
          </a:bodyPr>
          <a:lstStyle/>
          <a:p>
            <a:r>
              <a:rPr lang="en-US" sz="2800" dirty="0">
                <a:solidFill>
                  <a:srgbClr val="92D050"/>
                </a:solidFill>
              </a:rPr>
              <a:t>Cosi: $1,077.85</a:t>
            </a:r>
          </a:p>
          <a:p>
            <a:endParaRPr lang="en-US" sz="2800" dirty="0"/>
          </a:p>
        </p:txBody>
      </p:sp>
      <p:sp>
        <p:nvSpPr>
          <p:cNvPr id="12" name="TextBox 11"/>
          <p:cNvSpPr txBox="1"/>
          <p:nvPr/>
        </p:nvSpPr>
        <p:spPr>
          <a:xfrm>
            <a:off x="3138465" y="4417596"/>
            <a:ext cx="3139386" cy="954107"/>
          </a:xfrm>
          <a:prstGeom prst="rect">
            <a:avLst/>
          </a:prstGeom>
          <a:noFill/>
        </p:spPr>
        <p:txBody>
          <a:bodyPr wrap="none" rtlCol="0">
            <a:spAutoFit/>
          </a:bodyPr>
          <a:lstStyle/>
          <a:p>
            <a:r>
              <a:rPr lang="en-US" sz="2800" dirty="0">
                <a:solidFill>
                  <a:srgbClr val="FF0000"/>
                </a:solidFill>
              </a:rPr>
              <a:t>Panera: $9,266.34</a:t>
            </a:r>
          </a:p>
          <a:p>
            <a:endParaRPr lang="en-US" sz="2800" dirty="0"/>
          </a:p>
        </p:txBody>
      </p:sp>
    </p:spTree>
    <p:extLst>
      <p:ext uri="{BB962C8B-B14F-4D97-AF65-F5344CB8AC3E}">
        <p14:creationId xmlns:p14="http://schemas.microsoft.com/office/powerpoint/2010/main" val="41259482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1768642"/>
          </a:xfrm>
          <a:prstGeom prst="rect">
            <a:avLst/>
          </a:prstGeom>
          <a:gradFill>
            <a:gsLst>
              <a:gs pos="0">
                <a:schemeClr val="accent1">
                  <a:alpha val="22000"/>
                </a:schemeClr>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Rectangle 4"/>
          <p:cNvSpPr/>
          <p:nvPr/>
        </p:nvSpPr>
        <p:spPr>
          <a:xfrm>
            <a:off x="0" y="6534150"/>
            <a:ext cx="12192000" cy="323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p:nvSpPr>
        <p:spPr>
          <a:xfrm>
            <a:off x="0" y="6491287"/>
            <a:ext cx="12192000" cy="8572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prstClr val="white"/>
              </a:solidFill>
            </a:endParaRPr>
          </a:p>
        </p:txBody>
      </p:sp>
      <p:sp>
        <p:nvSpPr>
          <p:cNvPr id="9" name="Content Placeholder 2"/>
          <p:cNvSpPr>
            <a:spLocks noGrp="1"/>
          </p:cNvSpPr>
          <p:nvPr>
            <p:ph idx="1"/>
          </p:nvPr>
        </p:nvSpPr>
        <p:spPr>
          <a:xfrm>
            <a:off x="563880" y="1014984"/>
            <a:ext cx="11064240" cy="4961573"/>
          </a:xfrm>
        </p:spPr>
        <p:txBody>
          <a:bodyPr>
            <a:noAutofit/>
          </a:bodyPr>
          <a:lstStyle/>
          <a:p>
            <a:pPr marL="0" indent="0" algn="ctr">
              <a:buNone/>
            </a:pPr>
            <a:r>
              <a:rPr lang="en-US" sz="8800" dirty="0">
                <a:latin typeface="Franklin Gothic Demi" panose="020B0703020102020204" pitchFamily="34" charset="0"/>
                <a:ea typeface="Malgun Gothic" panose="020B0503020000020004" pitchFamily="34" charset="-127"/>
              </a:rPr>
              <a:t>FEC.gov</a:t>
            </a:r>
          </a:p>
          <a:p>
            <a:pPr marL="0" indent="0" algn="ctr">
              <a:buNone/>
            </a:pPr>
            <a:endParaRPr lang="en-US" sz="8800" dirty="0">
              <a:latin typeface="Franklin Gothic Demi" panose="020B0703020102020204" pitchFamily="34" charset="0"/>
              <a:ea typeface="Malgun Gothic" panose="020B0503020000020004" pitchFamily="34" charset="-127"/>
            </a:endParaRPr>
          </a:p>
          <a:p>
            <a:pPr marL="0" indent="0" algn="ctr">
              <a:buNone/>
            </a:pPr>
            <a:r>
              <a:rPr lang="en-US" sz="8800" dirty="0">
                <a:latin typeface="Franklin Gothic Demi" panose="020B0703020102020204" pitchFamily="34" charset="0"/>
                <a:ea typeface="Malgun Gothic" panose="020B0503020000020004" pitchFamily="34" charset="-127"/>
              </a:rPr>
              <a:t>“Report to Taxpayers”</a:t>
            </a:r>
          </a:p>
        </p:txBody>
      </p:sp>
    </p:spTree>
    <p:extLst>
      <p:ext uri="{BB962C8B-B14F-4D97-AF65-F5344CB8AC3E}">
        <p14:creationId xmlns:p14="http://schemas.microsoft.com/office/powerpoint/2010/main" val="582036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1768642"/>
          </a:xfrm>
          <a:prstGeom prst="rect">
            <a:avLst/>
          </a:prstGeom>
          <a:gradFill>
            <a:gsLst>
              <a:gs pos="0">
                <a:schemeClr val="accent1">
                  <a:alpha val="22000"/>
                </a:schemeClr>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p:cNvSpPr/>
          <p:nvPr/>
        </p:nvSpPr>
        <p:spPr>
          <a:xfrm>
            <a:off x="0" y="6534150"/>
            <a:ext cx="12192000" cy="323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0" y="6491287"/>
            <a:ext cx="12192000" cy="8572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prstClr val="white"/>
              </a:solidFill>
            </a:endParaRPr>
          </a:p>
        </p:txBody>
      </p:sp>
      <p:sp>
        <p:nvSpPr>
          <p:cNvPr id="7" name="Title 1"/>
          <p:cNvSpPr>
            <a:spLocks noGrp="1"/>
          </p:cNvSpPr>
          <p:nvPr>
            <p:ph type="title"/>
          </p:nvPr>
        </p:nvSpPr>
        <p:spPr>
          <a:xfrm>
            <a:off x="838200" y="260351"/>
            <a:ext cx="10515600" cy="654050"/>
          </a:xfrm>
        </p:spPr>
        <p:txBody>
          <a:bodyPr>
            <a:noAutofit/>
          </a:bodyPr>
          <a:lstStyle/>
          <a:p>
            <a:pPr algn="ctr"/>
            <a:r>
              <a:rPr lang="en-US" sz="4800" b="1" dirty="0" smtClean="0">
                <a:solidFill>
                  <a:schemeClr val="accent1"/>
                </a:solidFill>
                <a:latin typeface="Franklin Gothic Medium Cond" panose="020B0606030402020204" pitchFamily="34" charset="0"/>
                <a:ea typeface="Malgun Gothic" panose="020B0503020000020004" pitchFamily="34" charset="-127"/>
              </a:rPr>
              <a:t>Grant Fraud Prevention</a:t>
            </a:r>
            <a:endParaRPr lang="en-US" sz="4800" b="1" dirty="0">
              <a:solidFill>
                <a:schemeClr val="accent1"/>
              </a:solidFill>
              <a:latin typeface="Franklin Gothic Medium Cond" panose="020B0606030402020204" pitchFamily="34" charset="0"/>
              <a:ea typeface="Malgun Gothic" panose="020B0503020000020004" pitchFamily="34" charset="-127"/>
            </a:endParaRPr>
          </a:p>
        </p:txBody>
      </p:sp>
      <p:sp>
        <p:nvSpPr>
          <p:cNvPr id="9" name="Content Placeholder 2"/>
          <p:cNvSpPr>
            <a:spLocks noGrp="1"/>
          </p:cNvSpPr>
          <p:nvPr>
            <p:ph idx="1"/>
          </p:nvPr>
        </p:nvSpPr>
        <p:spPr>
          <a:xfrm>
            <a:off x="838201" y="1181816"/>
            <a:ext cx="10867844" cy="5244860"/>
          </a:xfrm>
        </p:spPr>
        <p:txBody>
          <a:bodyPr>
            <a:normAutofit fontScale="70000" lnSpcReduction="20000"/>
          </a:bodyPr>
          <a:lstStyle/>
          <a:p>
            <a:r>
              <a:rPr lang="en-US" sz="3500" dirty="0">
                <a:latin typeface="Franklin Gothic Demi" panose="020B0703020102020204" pitchFamily="34" charset="0"/>
                <a:ea typeface="Malgun Gothic" panose="020B0503020000020004" pitchFamily="34" charset="-127"/>
              </a:rPr>
              <a:t>Internal </a:t>
            </a:r>
            <a:r>
              <a:rPr lang="en-US" sz="3500" dirty="0" smtClean="0">
                <a:latin typeface="Franklin Gothic Demi" panose="020B0703020102020204" pitchFamily="34" charset="0"/>
                <a:ea typeface="Malgun Gothic" panose="020B0503020000020004" pitchFamily="34" charset="-127"/>
              </a:rPr>
              <a:t>Controls Matter</a:t>
            </a:r>
          </a:p>
          <a:p>
            <a:endParaRPr lang="en-US" sz="3500" dirty="0" smtClean="0">
              <a:latin typeface="Franklin Gothic Demi" panose="020B0703020102020204" pitchFamily="34" charset="0"/>
              <a:ea typeface="Malgun Gothic" panose="020B0503020000020004" pitchFamily="34" charset="-127"/>
            </a:endParaRPr>
          </a:p>
          <a:p>
            <a:r>
              <a:rPr lang="en-US" sz="3500" dirty="0" smtClean="0">
                <a:latin typeface="Franklin Gothic Demi" panose="020B0703020102020204" pitchFamily="34" charset="0"/>
                <a:ea typeface="Malgun Gothic" panose="020B0503020000020004" pitchFamily="34" charset="-127"/>
              </a:rPr>
              <a:t>Read the Agreement</a:t>
            </a:r>
            <a:endParaRPr lang="en-US" sz="3500" dirty="0">
              <a:latin typeface="Franklin Gothic Demi" panose="020B0703020102020204" pitchFamily="34" charset="0"/>
              <a:ea typeface="Malgun Gothic" panose="020B0503020000020004" pitchFamily="34" charset="-127"/>
            </a:endParaRPr>
          </a:p>
          <a:p>
            <a:endParaRPr lang="en-US" sz="3500" dirty="0" smtClean="0">
              <a:latin typeface="Franklin Gothic Demi" panose="020B0703020102020204" pitchFamily="34" charset="0"/>
              <a:ea typeface="Malgun Gothic" panose="020B0503020000020004" pitchFamily="34" charset="-127"/>
            </a:endParaRPr>
          </a:p>
          <a:p>
            <a:r>
              <a:rPr lang="en-US" sz="3500" dirty="0" smtClean="0">
                <a:latin typeface="Franklin Gothic Demi" panose="020B0703020102020204" pitchFamily="34" charset="0"/>
                <a:ea typeface="Malgun Gothic" panose="020B0503020000020004" pitchFamily="34" charset="-127"/>
              </a:rPr>
              <a:t>Due Diligence is an Ongoing Responsibility</a:t>
            </a:r>
          </a:p>
          <a:p>
            <a:pPr lvl="1"/>
            <a:r>
              <a:rPr lang="en-US" sz="3500" dirty="0" smtClean="0">
                <a:latin typeface="Franklin Gothic Demi" panose="020B0703020102020204" pitchFamily="34" charset="0"/>
                <a:ea typeface="Malgun Gothic" panose="020B0503020000020004" pitchFamily="34" charset="-127"/>
              </a:rPr>
              <a:t>Consultants and other Procurements</a:t>
            </a:r>
          </a:p>
          <a:p>
            <a:pPr lvl="1"/>
            <a:r>
              <a:rPr lang="en-US" sz="3500" dirty="0" smtClean="0">
                <a:latin typeface="Franklin Gothic Demi" panose="020B0703020102020204" pitchFamily="34" charset="0"/>
                <a:ea typeface="Malgun Gothic" panose="020B0503020000020004" pitchFamily="34" charset="-127"/>
              </a:rPr>
              <a:t>Time and Effort Reports</a:t>
            </a:r>
          </a:p>
          <a:p>
            <a:pPr lvl="1"/>
            <a:r>
              <a:rPr lang="en-US" sz="3500" dirty="0">
                <a:latin typeface="Franklin Gothic Demi" panose="020B0703020102020204" pitchFamily="34" charset="0"/>
                <a:ea typeface="Malgun Gothic" panose="020B0503020000020004" pitchFamily="34" charset="-127"/>
              </a:rPr>
              <a:t>Indirect Cost Rates</a:t>
            </a:r>
          </a:p>
          <a:p>
            <a:pPr lvl="1"/>
            <a:r>
              <a:rPr lang="en-US" sz="3500" dirty="0" smtClean="0">
                <a:latin typeface="Franklin Gothic Demi" panose="020B0703020102020204" pitchFamily="34" charset="0"/>
                <a:ea typeface="Malgun Gothic" panose="020B0503020000020004" pitchFamily="34" charset="-127"/>
              </a:rPr>
              <a:t>Applications, Financial Certifications, Progress Reports, &amp; Drawdowns</a:t>
            </a:r>
          </a:p>
          <a:p>
            <a:endParaRPr lang="en-US" sz="3500" dirty="0" smtClean="0">
              <a:latin typeface="Franklin Gothic Demi" panose="020B0703020102020204" pitchFamily="34" charset="0"/>
              <a:ea typeface="Malgun Gothic" panose="020B0503020000020004" pitchFamily="34" charset="-127"/>
            </a:endParaRPr>
          </a:p>
          <a:p>
            <a:r>
              <a:rPr lang="en-US" sz="3500" dirty="0" smtClean="0">
                <a:latin typeface="Franklin Gothic Demi" panose="020B0703020102020204" pitchFamily="34" charset="0"/>
                <a:ea typeface="Malgun Gothic" panose="020B0503020000020004" pitchFamily="34" charset="-127"/>
              </a:rPr>
              <a:t>If in Doubt, Ask the Grantor or an Outside Expert</a:t>
            </a:r>
          </a:p>
          <a:p>
            <a:endParaRPr lang="en-US" sz="3500" dirty="0" smtClean="0">
              <a:latin typeface="Franklin Gothic Demi" panose="020B0703020102020204" pitchFamily="34" charset="0"/>
              <a:ea typeface="Malgun Gothic" panose="020B0503020000020004" pitchFamily="34" charset="-127"/>
            </a:endParaRPr>
          </a:p>
          <a:p>
            <a:r>
              <a:rPr lang="en-US" sz="3500" dirty="0" smtClean="0">
                <a:latin typeface="Franklin Gothic Demi" panose="020B0703020102020204" pitchFamily="34" charset="0"/>
                <a:ea typeface="Malgun Gothic" panose="020B0503020000020004" pitchFamily="34" charset="-127"/>
              </a:rPr>
              <a:t>Facilitate an Internal Dialogue</a:t>
            </a:r>
          </a:p>
          <a:p>
            <a:endParaRPr lang="en-US" dirty="0" smtClean="0">
              <a:latin typeface="Franklin Gothic Demi" panose="020B0703020102020204" pitchFamily="34" charset="0"/>
              <a:ea typeface="Malgun Gothic" panose="020B0503020000020004" pitchFamily="34" charset="-127"/>
            </a:endParaRPr>
          </a:p>
        </p:txBody>
      </p:sp>
    </p:spTree>
    <p:extLst>
      <p:ext uri="{BB962C8B-B14F-4D97-AF65-F5344CB8AC3E}">
        <p14:creationId xmlns:p14="http://schemas.microsoft.com/office/powerpoint/2010/main" val="6946043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2626" y="82750"/>
            <a:ext cx="9126747" cy="6647106"/>
          </a:xfrm>
        </p:spPr>
      </p:pic>
    </p:spTree>
    <p:extLst>
      <p:ext uri="{BB962C8B-B14F-4D97-AF65-F5344CB8AC3E}">
        <p14:creationId xmlns:p14="http://schemas.microsoft.com/office/powerpoint/2010/main" val="3709876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2192000" cy="46648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itle 3"/>
          <p:cNvSpPr>
            <a:spLocks noGrp="1"/>
          </p:cNvSpPr>
          <p:nvPr>
            <p:ph type="ctrTitle"/>
          </p:nvPr>
        </p:nvSpPr>
        <p:spPr>
          <a:xfrm>
            <a:off x="445824" y="4689666"/>
            <a:ext cx="11300345" cy="1926794"/>
          </a:xfrm>
        </p:spPr>
        <p:txBody>
          <a:bodyPr>
            <a:normAutofit fontScale="90000"/>
          </a:bodyPr>
          <a:lstStyle/>
          <a:p>
            <a:pPr algn="ctr">
              <a:lnSpc>
                <a:spcPct val="150000"/>
              </a:lnSpc>
            </a:pPr>
            <a:r>
              <a:rPr lang="en-US" sz="4900" dirty="0">
                <a:solidFill>
                  <a:schemeClr val="accent1"/>
                </a:solidFill>
                <a:latin typeface="Franklin Gothic Medium Cond" panose="020B0606030402020204" pitchFamily="34" charset="0"/>
                <a:ea typeface="Malgun Gothic" panose="020B0503020000020004" pitchFamily="34" charset="-127"/>
              </a:rPr>
              <a:t>$718,000,000,000 of Hope and </a:t>
            </a:r>
            <a:r>
              <a:rPr lang="en-US" sz="4900" dirty="0" smtClean="0">
                <a:solidFill>
                  <a:schemeClr val="accent1"/>
                </a:solidFill>
                <a:latin typeface="Franklin Gothic Medium Cond" panose="020B0606030402020204" pitchFamily="34" charset="0"/>
                <a:ea typeface="Malgun Gothic" panose="020B0503020000020004" pitchFamily="34" charset="-127"/>
              </a:rPr>
              <a:t>Hazard</a:t>
            </a:r>
            <a:br>
              <a:rPr lang="en-US" sz="4900" dirty="0" smtClean="0">
                <a:solidFill>
                  <a:schemeClr val="accent1"/>
                </a:solidFill>
                <a:latin typeface="Franklin Gothic Medium Cond" panose="020B0606030402020204" pitchFamily="34" charset="0"/>
                <a:ea typeface="Malgun Gothic" panose="020B0503020000020004" pitchFamily="34" charset="-127"/>
              </a:rPr>
            </a:br>
            <a:r>
              <a:rPr lang="en-US" sz="3600" dirty="0" smtClean="0">
                <a:solidFill>
                  <a:schemeClr val="accent1"/>
                </a:solidFill>
                <a:latin typeface="Franklin Gothic Medium Cond" panose="020B0606030402020204" pitchFamily="34" charset="0"/>
                <a:ea typeface="Malgun Gothic" panose="020B0503020000020004" pitchFamily="34" charset="-127"/>
              </a:rPr>
              <a:t>Ken Dieffenbach, CFE</a:t>
            </a:r>
            <a:endParaRPr lang="en-US" sz="3600" dirty="0">
              <a:solidFill>
                <a:schemeClr val="accent1"/>
              </a:solidFill>
              <a:latin typeface="Franklin Gothic Medium Cond" panose="020B0606030402020204" pitchFamily="34" charset="0"/>
              <a:ea typeface="Malgun Gothic" panose="020B0503020000020004" pitchFamily="34" charset="-127"/>
            </a:endParaRPr>
          </a:p>
        </p:txBody>
      </p:sp>
      <p:sp>
        <p:nvSpPr>
          <p:cNvPr id="3" name="Subtitle 2"/>
          <p:cNvSpPr>
            <a:spLocks noGrp="1"/>
          </p:cNvSpPr>
          <p:nvPr>
            <p:ph type="subTitle" idx="1"/>
          </p:nvPr>
        </p:nvSpPr>
        <p:spPr>
          <a:xfrm>
            <a:off x="1523997" y="2986604"/>
            <a:ext cx="9144000" cy="1397878"/>
          </a:xfrm>
        </p:spPr>
        <p:txBody>
          <a:bodyPr>
            <a:noAutofit/>
          </a:bodyPr>
          <a:lstStyle/>
          <a:p>
            <a:pPr algn="ctr"/>
            <a:r>
              <a:rPr lang="en-US" sz="3200" dirty="0">
                <a:solidFill>
                  <a:schemeClr val="bg1"/>
                </a:solidFill>
                <a:latin typeface="Franklin Gothic Demi Cond" panose="020B0706030402020204" pitchFamily="34" charset="0"/>
                <a:ea typeface="Malgun Gothic" panose="020B0503020000020004" pitchFamily="34" charset="-127"/>
              </a:rPr>
              <a:t>Department of Justice</a:t>
            </a:r>
          </a:p>
          <a:p>
            <a:pPr algn="ctr"/>
            <a:r>
              <a:rPr lang="en-US" sz="3200" dirty="0">
                <a:solidFill>
                  <a:schemeClr val="bg1"/>
                </a:solidFill>
                <a:latin typeface="Franklin Gothic Demi Cond" panose="020B0706030402020204" pitchFamily="34" charset="0"/>
                <a:ea typeface="Malgun Gothic" panose="020B0503020000020004" pitchFamily="34" charset="-127"/>
              </a:rPr>
              <a:t>Office of the Inspector General</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1864" y="265853"/>
            <a:ext cx="2490631" cy="244041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952090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52400"/>
            <a:ext cx="3505200" cy="647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02463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ln>
            <a:noFill/>
          </a:ln>
        </p:spPr>
        <p:txBody>
          <a:bodyPr>
            <a:normAutofit/>
          </a:bodyPr>
          <a:lstStyle/>
          <a:p>
            <a:pPr marL="0" indent="0">
              <a:buNone/>
            </a:pPr>
            <a:r>
              <a:rPr lang="en-US" sz="3200" dirty="0"/>
              <a:t>From 2006 to 2010, a woman embezzled $297,612 from a non-profit organization that provided funds to needy families, by falsifying beneficiary’s eligibility and then splitting the proceeds with the recipients. (Great Falls Tribune, June 12, 2014) </a:t>
            </a:r>
          </a:p>
        </p:txBody>
      </p:sp>
      <p:sp>
        <p:nvSpPr>
          <p:cNvPr id="4" name="Text Placeholder 3"/>
          <p:cNvSpPr>
            <a:spLocks noGrp="1"/>
          </p:cNvSpPr>
          <p:nvPr>
            <p:ph type="body" sz="half" idx="2"/>
          </p:nvPr>
        </p:nvSpPr>
        <p:spPr/>
        <p:txBody>
          <a:bodyPr>
            <a:normAutofit/>
          </a:bodyPr>
          <a:lstStyle/>
          <a:p>
            <a:pPr algn="ctr"/>
            <a:r>
              <a:rPr lang="en-US" sz="3600" b="1" dirty="0"/>
              <a:t>Pay You </a:t>
            </a:r>
          </a:p>
          <a:p>
            <a:pPr algn="ctr"/>
            <a:r>
              <a:rPr lang="en-US" sz="3600" b="1" dirty="0"/>
              <a:t>Pay Me</a:t>
            </a:r>
          </a:p>
        </p:txBody>
      </p:sp>
      <p:sp>
        <p:nvSpPr>
          <p:cNvPr id="6" name="Title 5"/>
          <p:cNvSpPr>
            <a:spLocks noGrp="1"/>
          </p:cNvSpPr>
          <p:nvPr>
            <p:ph type="title"/>
          </p:nvPr>
        </p:nvSpPr>
        <p:spPr/>
        <p:txBody>
          <a:bodyPr/>
          <a:lstStyle/>
          <a:p>
            <a:endParaRPr lang="en-US"/>
          </a:p>
        </p:txBody>
      </p:sp>
    </p:spTree>
    <p:extLst>
      <p:ext uri="{BB962C8B-B14F-4D97-AF65-F5344CB8AC3E}">
        <p14:creationId xmlns:p14="http://schemas.microsoft.com/office/powerpoint/2010/main" val="14505101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ln>
            <a:noFill/>
          </a:ln>
        </p:spPr>
        <p:txBody>
          <a:bodyPr>
            <a:normAutofit/>
          </a:bodyPr>
          <a:lstStyle/>
          <a:p>
            <a:pPr marL="0" indent="0">
              <a:buNone/>
            </a:pPr>
            <a:r>
              <a:rPr lang="en-US" sz="3200" dirty="0"/>
              <a:t>A Navy Exchange employee created fake invoices from “Biscover” and “Tears National” to divert $750,000 to her Discover and Sears credit cards. (Virginia Pilot, December 8, 2009)</a:t>
            </a:r>
          </a:p>
        </p:txBody>
      </p:sp>
      <p:sp>
        <p:nvSpPr>
          <p:cNvPr id="4" name="Text Placeholder 3"/>
          <p:cNvSpPr>
            <a:spLocks noGrp="1"/>
          </p:cNvSpPr>
          <p:nvPr>
            <p:ph type="body" sz="half" idx="2"/>
          </p:nvPr>
        </p:nvSpPr>
        <p:spPr/>
        <p:txBody>
          <a:bodyPr>
            <a:normAutofit/>
          </a:bodyPr>
          <a:lstStyle/>
          <a:p>
            <a:pPr algn="ctr"/>
            <a:r>
              <a:rPr lang="en-US" sz="3600" b="1" dirty="0"/>
              <a:t>Pay Your Bills with Checks</a:t>
            </a:r>
          </a:p>
        </p:txBody>
      </p:sp>
      <p:sp>
        <p:nvSpPr>
          <p:cNvPr id="6" name="Title 5"/>
          <p:cNvSpPr>
            <a:spLocks noGrp="1"/>
          </p:cNvSpPr>
          <p:nvPr>
            <p:ph type="title"/>
          </p:nvPr>
        </p:nvSpPr>
        <p:spPr/>
        <p:txBody>
          <a:bodyPr/>
          <a:lstStyle/>
          <a:p>
            <a:endParaRPr lang="en-US"/>
          </a:p>
        </p:txBody>
      </p:sp>
    </p:spTree>
    <p:extLst>
      <p:ext uri="{BB962C8B-B14F-4D97-AF65-F5344CB8AC3E}">
        <p14:creationId xmlns:p14="http://schemas.microsoft.com/office/powerpoint/2010/main" val="20761436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ln>
            <a:noFill/>
          </a:ln>
        </p:spPr>
        <p:txBody>
          <a:bodyPr>
            <a:normAutofit/>
          </a:bodyPr>
          <a:lstStyle/>
          <a:p>
            <a:pPr marL="0" indent="0">
              <a:buNone/>
            </a:pPr>
            <a:r>
              <a:rPr lang="en-US" sz="3200" dirty="0"/>
              <a:t>A corporate finance executive wire transferred corporate funds to pay her personal credit card a total of $34 million. (Milwaukee Journal, December 13, 2014)</a:t>
            </a:r>
          </a:p>
        </p:txBody>
      </p:sp>
      <p:sp>
        <p:nvSpPr>
          <p:cNvPr id="4" name="Text Placeholder 3"/>
          <p:cNvSpPr>
            <a:spLocks noGrp="1"/>
          </p:cNvSpPr>
          <p:nvPr>
            <p:ph type="body" sz="half" idx="2"/>
          </p:nvPr>
        </p:nvSpPr>
        <p:spPr/>
        <p:txBody>
          <a:bodyPr>
            <a:normAutofit/>
          </a:bodyPr>
          <a:lstStyle/>
          <a:p>
            <a:pPr algn="ctr"/>
            <a:r>
              <a:rPr lang="en-US" sz="3600" b="1" dirty="0"/>
              <a:t>Pay Your Bills with ACH Payments</a:t>
            </a:r>
          </a:p>
        </p:txBody>
      </p:sp>
      <p:sp>
        <p:nvSpPr>
          <p:cNvPr id="6" name="Title 5"/>
          <p:cNvSpPr>
            <a:spLocks noGrp="1"/>
          </p:cNvSpPr>
          <p:nvPr>
            <p:ph type="title"/>
          </p:nvPr>
        </p:nvSpPr>
        <p:spPr/>
        <p:txBody>
          <a:bodyPr/>
          <a:lstStyle/>
          <a:p>
            <a:endParaRPr lang="en-US"/>
          </a:p>
        </p:txBody>
      </p:sp>
    </p:spTree>
    <p:extLst>
      <p:ext uri="{BB962C8B-B14F-4D97-AF65-F5344CB8AC3E}">
        <p14:creationId xmlns:p14="http://schemas.microsoft.com/office/powerpoint/2010/main" val="29020774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ln>
            <a:noFill/>
          </a:ln>
        </p:spPr>
        <p:txBody>
          <a:bodyPr>
            <a:normAutofit/>
          </a:bodyPr>
          <a:lstStyle/>
          <a:p>
            <a:pPr marL="0" indent="0">
              <a:buNone/>
            </a:pPr>
            <a:r>
              <a:rPr lang="en-US" sz="3200" dirty="0"/>
              <a:t>From 1995 to 2000, employees of a McDonald’s vendor stole winning monopoly game pieces and “won” virtually all the top prizes in the Monopoly game—a total of $24 million.  21 people were indicted. (Wikipedia)</a:t>
            </a:r>
          </a:p>
        </p:txBody>
      </p:sp>
      <p:sp>
        <p:nvSpPr>
          <p:cNvPr id="4" name="Text Placeholder 3"/>
          <p:cNvSpPr>
            <a:spLocks noGrp="1"/>
          </p:cNvSpPr>
          <p:nvPr>
            <p:ph type="body" sz="half" idx="2"/>
          </p:nvPr>
        </p:nvSpPr>
        <p:spPr/>
        <p:txBody>
          <a:bodyPr>
            <a:normAutofit/>
          </a:bodyPr>
          <a:lstStyle/>
          <a:p>
            <a:r>
              <a:rPr lang="en-US" sz="3600" b="1" dirty="0"/>
              <a:t>Take an Asset</a:t>
            </a:r>
          </a:p>
        </p:txBody>
      </p:sp>
      <p:sp>
        <p:nvSpPr>
          <p:cNvPr id="6" name="Title 5"/>
          <p:cNvSpPr>
            <a:spLocks noGrp="1"/>
          </p:cNvSpPr>
          <p:nvPr>
            <p:ph type="title"/>
          </p:nvPr>
        </p:nvSpPr>
        <p:spPr/>
        <p:txBody>
          <a:bodyPr/>
          <a:lstStyle/>
          <a:p>
            <a:endParaRPr lang="en-US"/>
          </a:p>
        </p:txBody>
      </p:sp>
    </p:spTree>
    <p:extLst>
      <p:ext uri="{BB962C8B-B14F-4D97-AF65-F5344CB8AC3E}">
        <p14:creationId xmlns:p14="http://schemas.microsoft.com/office/powerpoint/2010/main" val="41536993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2192000" cy="46648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itle 3"/>
          <p:cNvSpPr>
            <a:spLocks noGrp="1"/>
          </p:cNvSpPr>
          <p:nvPr>
            <p:ph type="ctrTitle"/>
          </p:nvPr>
        </p:nvSpPr>
        <p:spPr>
          <a:xfrm>
            <a:off x="445824" y="4689666"/>
            <a:ext cx="11300345" cy="1926794"/>
          </a:xfrm>
        </p:spPr>
        <p:txBody>
          <a:bodyPr>
            <a:normAutofit fontScale="90000"/>
          </a:bodyPr>
          <a:lstStyle/>
          <a:p>
            <a:pPr algn="ctr">
              <a:lnSpc>
                <a:spcPct val="150000"/>
              </a:lnSpc>
            </a:pPr>
            <a:r>
              <a:rPr lang="en-US" sz="4900" dirty="0">
                <a:solidFill>
                  <a:schemeClr val="accent1"/>
                </a:solidFill>
                <a:latin typeface="Franklin Gothic Medium Cond" panose="020B0606030402020204" pitchFamily="34" charset="0"/>
                <a:ea typeface="Malgun Gothic" panose="020B0503020000020004" pitchFamily="34" charset="-127"/>
              </a:rPr>
              <a:t>$718,000,000,000 of Hope and </a:t>
            </a:r>
            <a:r>
              <a:rPr lang="en-US" sz="4900" dirty="0" smtClean="0">
                <a:solidFill>
                  <a:schemeClr val="accent1"/>
                </a:solidFill>
                <a:latin typeface="Franklin Gothic Medium Cond" panose="020B0606030402020204" pitchFamily="34" charset="0"/>
                <a:ea typeface="Malgun Gothic" panose="020B0503020000020004" pitchFamily="34" charset="-127"/>
              </a:rPr>
              <a:t>Hazard</a:t>
            </a:r>
            <a:br>
              <a:rPr lang="en-US" sz="4900" dirty="0" smtClean="0">
                <a:solidFill>
                  <a:schemeClr val="accent1"/>
                </a:solidFill>
                <a:latin typeface="Franklin Gothic Medium Cond" panose="020B0606030402020204" pitchFamily="34" charset="0"/>
                <a:ea typeface="Malgun Gothic" panose="020B0503020000020004" pitchFamily="34" charset="-127"/>
              </a:rPr>
            </a:br>
            <a:r>
              <a:rPr lang="en-US" sz="3600" dirty="0" smtClean="0">
                <a:solidFill>
                  <a:schemeClr val="accent1"/>
                </a:solidFill>
                <a:latin typeface="Franklin Gothic Medium Cond" panose="020B0606030402020204" pitchFamily="34" charset="0"/>
                <a:ea typeface="Malgun Gothic" panose="020B0503020000020004" pitchFamily="34" charset="-127"/>
              </a:rPr>
              <a:t>Ken Dieffenbach, CFE</a:t>
            </a:r>
            <a:endParaRPr lang="en-US" sz="3600" dirty="0">
              <a:solidFill>
                <a:schemeClr val="accent1"/>
              </a:solidFill>
              <a:latin typeface="Franklin Gothic Medium Cond" panose="020B0606030402020204" pitchFamily="34" charset="0"/>
              <a:ea typeface="Malgun Gothic" panose="020B0503020000020004" pitchFamily="34" charset="-127"/>
            </a:endParaRPr>
          </a:p>
        </p:txBody>
      </p:sp>
      <p:sp>
        <p:nvSpPr>
          <p:cNvPr id="3" name="Subtitle 2"/>
          <p:cNvSpPr>
            <a:spLocks noGrp="1"/>
          </p:cNvSpPr>
          <p:nvPr>
            <p:ph type="subTitle" idx="1"/>
          </p:nvPr>
        </p:nvSpPr>
        <p:spPr>
          <a:xfrm>
            <a:off x="1523997" y="2986604"/>
            <a:ext cx="9144000" cy="1397878"/>
          </a:xfrm>
        </p:spPr>
        <p:txBody>
          <a:bodyPr>
            <a:noAutofit/>
          </a:bodyPr>
          <a:lstStyle/>
          <a:p>
            <a:pPr algn="ctr"/>
            <a:r>
              <a:rPr lang="en-US" sz="3200" dirty="0">
                <a:solidFill>
                  <a:schemeClr val="bg1"/>
                </a:solidFill>
                <a:latin typeface="Franklin Gothic Demi Cond" panose="020B0706030402020204" pitchFamily="34" charset="0"/>
                <a:ea typeface="Malgun Gothic" panose="020B0503020000020004" pitchFamily="34" charset="-127"/>
              </a:rPr>
              <a:t>Department of Justice</a:t>
            </a:r>
          </a:p>
          <a:p>
            <a:pPr algn="ctr"/>
            <a:r>
              <a:rPr lang="en-US" sz="3200" dirty="0">
                <a:solidFill>
                  <a:schemeClr val="bg1"/>
                </a:solidFill>
                <a:latin typeface="Franklin Gothic Demi Cond" panose="020B0706030402020204" pitchFamily="34" charset="0"/>
                <a:ea typeface="Malgun Gothic" panose="020B0503020000020004" pitchFamily="34" charset="-127"/>
              </a:rPr>
              <a:t>Office of the Inspector General</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1864" y="265853"/>
            <a:ext cx="2490631" cy="244041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324317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1768642"/>
          </a:xfrm>
          <a:prstGeom prst="rect">
            <a:avLst/>
          </a:prstGeom>
          <a:gradFill>
            <a:gsLst>
              <a:gs pos="0">
                <a:schemeClr val="accent1">
                  <a:alpha val="22000"/>
                </a:schemeClr>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838200" y="260351"/>
            <a:ext cx="10515600" cy="654050"/>
          </a:xfrm>
        </p:spPr>
        <p:txBody>
          <a:bodyPr>
            <a:normAutofit fontScale="90000"/>
          </a:bodyPr>
          <a:lstStyle/>
          <a:p>
            <a:pPr algn="ctr"/>
            <a:r>
              <a:rPr lang="en-US" dirty="0">
                <a:solidFill>
                  <a:schemeClr val="accent1"/>
                </a:solidFill>
                <a:latin typeface="Franklin Gothic Medium Cond" panose="020B0606030402020204" pitchFamily="34" charset="0"/>
                <a:ea typeface="Malgun Gothic" panose="020B0503020000020004" pitchFamily="34" charset="-127"/>
              </a:rPr>
              <a:t>Office of the Inspector General</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355312" y="1523483"/>
            <a:ext cx="4378746" cy="4290464"/>
          </a:xfrm>
        </p:spPr>
      </p:pic>
      <p:sp>
        <p:nvSpPr>
          <p:cNvPr id="5" name="Rectangle 4"/>
          <p:cNvSpPr/>
          <p:nvPr/>
        </p:nvSpPr>
        <p:spPr>
          <a:xfrm>
            <a:off x="0" y="6534150"/>
            <a:ext cx="12192000" cy="323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p:nvSpPr>
        <p:spPr>
          <a:xfrm>
            <a:off x="0" y="6491287"/>
            <a:ext cx="12192000" cy="8572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prstClr val="white"/>
              </a:solidFill>
            </a:endParaRPr>
          </a:p>
        </p:txBody>
      </p:sp>
      <p:sp>
        <p:nvSpPr>
          <p:cNvPr id="7" name="TextBox 6"/>
          <p:cNvSpPr txBox="1"/>
          <p:nvPr/>
        </p:nvSpPr>
        <p:spPr>
          <a:xfrm>
            <a:off x="1528549" y="1523483"/>
            <a:ext cx="4585648" cy="4031873"/>
          </a:xfrm>
          <a:prstGeom prst="rect">
            <a:avLst/>
          </a:prstGeom>
          <a:noFill/>
        </p:spPr>
        <p:txBody>
          <a:bodyPr wrap="square" rtlCol="0">
            <a:spAutoFit/>
          </a:bodyPr>
          <a:lstStyle/>
          <a:p>
            <a:r>
              <a:rPr lang="en-US" sz="3200" dirty="0">
                <a:solidFill>
                  <a:prstClr val="black"/>
                </a:solidFill>
                <a:latin typeface="Franklin Gothic Demi" panose="020B0703020102020204" pitchFamily="34" charset="0"/>
              </a:rPr>
              <a:t>To detect and deter waste, fraud, abuse, and misconduct in DOJ programs and personnel, and to promote economy and efficiency in those programs. </a:t>
            </a:r>
          </a:p>
        </p:txBody>
      </p:sp>
    </p:spTree>
    <p:extLst>
      <p:ext uri="{BB962C8B-B14F-4D97-AF65-F5344CB8AC3E}">
        <p14:creationId xmlns:p14="http://schemas.microsoft.com/office/powerpoint/2010/main" val="2793855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1768642"/>
          </a:xfrm>
          <a:prstGeom prst="rect">
            <a:avLst/>
          </a:prstGeom>
          <a:gradFill>
            <a:gsLst>
              <a:gs pos="0">
                <a:schemeClr val="accent1">
                  <a:alpha val="22000"/>
                </a:schemeClr>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endParaRPr>
          </a:p>
        </p:txBody>
      </p:sp>
      <p:sp>
        <p:nvSpPr>
          <p:cNvPr id="5" name="Rectangle 4"/>
          <p:cNvSpPr/>
          <p:nvPr/>
        </p:nvSpPr>
        <p:spPr>
          <a:xfrm>
            <a:off x="0" y="6534150"/>
            <a:ext cx="12192000" cy="323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p:nvSpPr>
        <p:spPr>
          <a:xfrm>
            <a:off x="0" y="6491287"/>
            <a:ext cx="12192000" cy="8572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prstClr val="white"/>
              </a:solidFill>
            </a:endParaRPr>
          </a:p>
        </p:txBody>
      </p:sp>
      <p:sp>
        <p:nvSpPr>
          <p:cNvPr id="9" name="Content Placeholder 2"/>
          <p:cNvSpPr>
            <a:spLocks noGrp="1"/>
          </p:cNvSpPr>
          <p:nvPr>
            <p:ph idx="1"/>
          </p:nvPr>
        </p:nvSpPr>
        <p:spPr>
          <a:xfrm>
            <a:off x="1533312" y="318903"/>
            <a:ext cx="9125376" cy="4351338"/>
          </a:xfrm>
        </p:spPr>
        <p:txBody>
          <a:bodyPr>
            <a:noAutofit/>
          </a:bodyPr>
          <a:lstStyle/>
          <a:p>
            <a:pPr>
              <a:buFont typeface="Wingdings" panose="05000000000000000000" pitchFamily="2" charset="2"/>
              <a:buChar char="§"/>
            </a:pPr>
            <a:r>
              <a:rPr lang="en-US" sz="11500" dirty="0">
                <a:solidFill>
                  <a:srgbClr val="FF0000"/>
                </a:solidFill>
                <a:latin typeface="Franklin Gothic Demi" panose="020B0703020102020204" pitchFamily="34" charset="0"/>
                <a:ea typeface="Malgun Gothic" panose="020B0503020000020004" pitchFamily="34" charset="-127"/>
              </a:rPr>
              <a:t>Grants</a:t>
            </a:r>
            <a:endParaRPr lang="en-US" sz="11500" dirty="0">
              <a:latin typeface="Franklin Gothic Demi" panose="020B0703020102020204" pitchFamily="34" charset="0"/>
              <a:ea typeface="Malgun Gothic" panose="020B0503020000020004" pitchFamily="34" charset="-127"/>
            </a:endParaRPr>
          </a:p>
          <a:p>
            <a:pPr>
              <a:buFont typeface="Wingdings" panose="05000000000000000000" pitchFamily="2" charset="2"/>
              <a:buChar char="§"/>
            </a:pPr>
            <a:r>
              <a:rPr lang="en-US" sz="11500" dirty="0">
                <a:latin typeface="Franklin Gothic Demi" panose="020B0703020102020204" pitchFamily="34" charset="0"/>
                <a:ea typeface="Malgun Gothic" panose="020B0503020000020004" pitchFamily="34" charset="-127"/>
              </a:rPr>
              <a:t>Safeguards</a:t>
            </a:r>
          </a:p>
          <a:p>
            <a:pPr>
              <a:buFont typeface="Wingdings" panose="05000000000000000000" pitchFamily="2" charset="2"/>
              <a:buChar char="§"/>
            </a:pPr>
            <a:r>
              <a:rPr lang="en-US" sz="11500" dirty="0">
                <a:latin typeface="Franklin Gothic Demi" panose="020B0703020102020204" pitchFamily="34" charset="0"/>
                <a:ea typeface="Malgun Gothic" panose="020B0503020000020004" pitchFamily="34" charset="-127"/>
              </a:rPr>
              <a:t>UGG</a:t>
            </a:r>
          </a:p>
        </p:txBody>
      </p:sp>
    </p:spTree>
    <p:extLst>
      <p:ext uri="{BB962C8B-B14F-4D97-AF65-F5344CB8AC3E}">
        <p14:creationId xmlns:p14="http://schemas.microsoft.com/office/powerpoint/2010/main" val="262729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1768642"/>
          </a:xfrm>
          <a:prstGeom prst="rect">
            <a:avLst/>
          </a:prstGeom>
          <a:gradFill>
            <a:gsLst>
              <a:gs pos="0">
                <a:schemeClr val="accent1">
                  <a:alpha val="22000"/>
                </a:schemeClr>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endParaRPr>
          </a:p>
        </p:txBody>
      </p:sp>
      <p:sp>
        <p:nvSpPr>
          <p:cNvPr id="5" name="Rectangle 4"/>
          <p:cNvSpPr/>
          <p:nvPr/>
        </p:nvSpPr>
        <p:spPr>
          <a:xfrm>
            <a:off x="0" y="6534150"/>
            <a:ext cx="12192000" cy="323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p:nvSpPr>
        <p:spPr>
          <a:xfrm>
            <a:off x="0" y="6491287"/>
            <a:ext cx="12192000" cy="8572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prstClr val="white"/>
              </a:solidFill>
            </a:endParaRPr>
          </a:p>
        </p:txBody>
      </p:sp>
      <p:sp>
        <p:nvSpPr>
          <p:cNvPr id="9" name="Content Placeholder 2"/>
          <p:cNvSpPr>
            <a:spLocks noGrp="1"/>
          </p:cNvSpPr>
          <p:nvPr>
            <p:ph idx="1"/>
          </p:nvPr>
        </p:nvSpPr>
        <p:spPr>
          <a:xfrm>
            <a:off x="1533312" y="318903"/>
            <a:ext cx="9125376" cy="4351338"/>
          </a:xfrm>
        </p:spPr>
        <p:txBody>
          <a:bodyPr>
            <a:noAutofit/>
          </a:bodyPr>
          <a:lstStyle/>
          <a:p>
            <a:pPr>
              <a:buFont typeface="Wingdings" panose="05000000000000000000" pitchFamily="2" charset="2"/>
              <a:buChar char="§"/>
            </a:pPr>
            <a:r>
              <a:rPr lang="en-US" sz="11500" dirty="0">
                <a:latin typeface="Franklin Gothic Demi" panose="020B0703020102020204" pitchFamily="34" charset="0"/>
                <a:ea typeface="Malgun Gothic" panose="020B0503020000020004" pitchFamily="34" charset="-127"/>
              </a:rPr>
              <a:t>Grants</a:t>
            </a:r>
          </a:p>
          <a:p>
            <a:pPr>
              <a:buFont typeface="Wingdings" panose="05000000000000000000" pitchFamily="2" charset="2"/>
              <a:buChar char="§"/>
            </a:pPr>
            <a:r>
              <a:rPr lang="en-US" sz="11500" dirty="0">
                <a:solidFill>
                  <a:srgbClr val="FF0000"/>
                </a:solidFill>
                <a:latin typeface="Franklin Gothic Demi" panose="020B0703020102020204" pitchFamily="34" charset="0"/>
                <a:ea typeface="Malgun Gothic" panose="020B0503020000020004" pitchFamily="34" charset="-127"/>
              </a:rPr>
              <a:t>Safeguards</a:t>
            </a:r>
          </a:p>
          <a:p>
            <a:pPr>
              <a:buFont typeface="Wingdings" panose="05000000000000000000" pitchFamily="2" charset="2"/>
              <a:buChar char="§"/>
            </a:pPr>
            <a:r>
              <a:rPr lang="en-US" sz="11500" dirty="0">
                <a:latin typeface="Franklin Gothic Demi" panose="020B0703020102020204" pitchFamily="34" charset="0"/>
                <a:ea typeface="Malgun Gothic" panose="020B0503020000020004" pitchFamily="34" charset="-127"/>
              </a:rPr>
              <a:t>UGG</a:t>
            </a:r>
          </a:p>
        </p:txBody>
      </p:sp>
    </p:spTree>
    <p:extLst>
      <p:ext uri="{BB962C8B-B14F-4D97-AF65-F5344CB8AC3E}">
        <p14:creationId xmlns:p14="http://schemas.microsoft.com/office/powerpoint/2010/main" val="12176767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1768642"/>
          </a:xfrm>
          <a:prstGeom prst="rect">
            <a:avLst/>
          </a:prstGeom>
          <a:gradFill>
            <a:gsLst>
              <a:gs pos="0">
                <a:schemeClr val="accent1">
                  <a:alpha val="22000"/>
                </a:schemeClr>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endParaRPr>
          </a:p>
        </p:txBody>
      </p:sp>
      <p:sp>
        <p:nvSpPr>
          <p:cNvPr id="5" name="Rectangle 4"/>
          <p:cNvSpPr/>
          <p:nvPr/>
        </p:nvSpPr>
        <p:spPr>
          <a:xfrm>
            <a:off x="0" y="6534150"/>
            <a:ext cx="12192000" cy="323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p:nvSpPr>
        <p:spPr>
          <a:xfrm>
            <a:off x="0" y="6491287"/>
            <a:ext cx="12192000" cy="8572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prstClr val="white"/>
              </a:solidFill>
            </a:endParaRPr>
          </a:p>
        </p:txBody>
      </p:sp>
      <p:sp>
        <p:nvSpPr>
          <p:cNvPr id="9" name="Content Placeholder 2"/>
          <p:cNvSpPr>
            <a:spLocks noGrp="1"/>
          </p:cNvSpPr>
          <p:nvPr>
            <p:ph idx="1"/>
          </p:nvPr>
        </p:nvSpPr>
        <p:spPr>
          <a:xfrm>
            <a:off x="1533312" y="318903"/>
            <a:ext cx="9125376" cy="4351338"/>
          </a:xfrm>
        </p:spPr>
        <p:txBody>
          <a:bodyPr>
            <a:noAutofit/>
          </a:bodyPr>
          <a:lstStyle/>
          <a:p>
            <a:pPr>
              <a:buFont typeface="Wingdings" panose="05000000000000000000" pitchFamily="2" charset="2"/>
              <a:buChar char="§"/>
            </a:pPr>
            <a:r>
              <a:rPr lang="en-US" sz="11500" dirty="0">
                <a:latin typeface="Franklin Gothic Demi" panose="020B0703020102020204" pitchFamily="34" charset="0"/>
                <a:ea typeface="Malgun Gothic" panose="020B0503020000020004" pitchFamily="34" charset="-127"/>
              </a:rPr>
              <a:t>Grants</a:t>
            </a:r>
          </a:p>
          <a:p>
            <a:pPr>
              <a:buFont typeface="Wingdings" panose="05000000000000000000" pitchFamily="2" charset="2"/>
              <a:buChar char="§"/>
            </a:pPr>
            <a:r>
              <a:rPr lang="en-US" sz="11500" dirty="0">
                <a:latin typeface="Franklin Gothic Demi" panose="020B0703020102020204" pitchFamily="34" charset="0"/>
                <a:ea typeface="Malgun Gothic" panose="020B0503020000020004" pitchFamily="34" charset="-127"/>
              </a:rPr>
              <a:t>Safeguards</a:t>
            </a:r>
          </a:p>
          <a:p>
            <a:pPr>
              <a:buFont typeface="Wingdings" panose="05000000000000000000" pitchFamily="2" charset="2"/>
              <a:buChar char="§"/>
            </a:pPr>
            <a:r>
              <a:rPr lang="en-US" sz="11500" dirty="0">
                <a:solidFill>
                  <a:srgbClr val="FF0000"/>
                </a:solidFill>
                <a:latin typeface="Franklin Gothic Demi" panose="020B0703020102020204" pitchFamily="34" charset="0"/>
                <a:ea typeface="Malgun Gothic" panose="020B0503020000020004" pitchFamily="34" charset="-127"/>
              </a:rPr>
              <a:t>UGG</a:t>
            </a:r>
          </a:p>
        </p:txBody>
      </p:sp>
    </p:spTree>
    <p:extLst>
      <p:ext uri="{BB962C8B-B14F-4D97-AF65-F5344CB8AC3E}">
        <p14:creationId xmlns:p14="http://schemas.microsoft.com/office/powerpoint/2010/main" val="36047558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8111" y="0"/>
            <a:ext cx="9135777" cy="6858000"/>
          </a:xfrm>
          <a:prstGeom prst="rect">
            <a:avLst/>
          </a:prstGeom>
        </p:spPr>
      </p:pic>
    </p:spTree>
    <p:extLst>
      <p:ext uri="{BB962C8B-B14F-4D97-AF65-F5344CB8AC3E}">
        <p14:creationId xmlns:p14="http://schemas.microsoft.com/office/powerpoint/2010/main" val="38542453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34150"/>
            <a:ext cx="12192000" cy="323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0" y="6491287"/>
            <a:ext cx="12192000" cy="8572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prstClr val="white"/>
              </a:solidFill>
            </a:endParaRPr>
          </a:p>
        </p:txBody>
      </p:sp>
      <p:sp>
        <p:nvSpPr>
          <p:cNvPr id="9" name="Content Placeholder 2"/>
          <p:cNvSpPr>
            <a:spLocks noGrp="1"/>
          </p:cNvSpPr>
          <p:nvPr>
            <p:ph idx="1"/>
          </p:nvPr>
        </p:nvSpPr>
        <p:spPr>
          <a:xfrm>
            <a:off x="1438110" y="646016"/>
            <a:ext cx="9125376" cy="4351338"/>
          </a:xfrm>
        </p:spPr>
        <p:txBody>
          <a:bodyPr>
            <a:noAutofit/>
          </a:bodyPr>
          <a:lstStyle/>
          <a:p>
            <a:pPr marL="0" marR="0" lvl="0" indent="0" algn="ctr">
              <a:spcBef>
                <a:spcPts val="0"/>
              </a:spcBef>
              <a:spcAft>
                <a:spcPts val="0"/>
              </a:spcAft>
              <a:buNone/>
            </a:pPr>
            <a:r>
              <a:rPr lang="en-US" sz="34400" dirty="0" smtClean="0">
                <a:solidFill>
                  <a:srgbClr val="1F497D"/>
                </a:solidFill>
                <a:latin typeface="Calibri" panose="020F0502020204030204" pitchFamily="34" charset="0"/>
                <a:ea typeface="Times New Roman" panose="02020603050405020304" pitchFamily="18" charset="0"/>
              </a:rPr>
              <a:t>Risk</a:t>
            </a:r>
            <a:endParaRPr lang="en-US" sz="34400" dirty="0" smtClean="0">
              <a:solidFill>
                <a:srgbClr val="1F497D"/>
              </a:solidFill>
              <a:latin typeface="Calibri" panose="020F0502020204030204" pitchFamily="34" charset="0"/>
              <a:ea typeface="Calibri" panose="020F0502020204030204" pitchFamily="34" charset="0"/>
            </a:endParaRPr>
          </a:p>
          <a:p>
            <a:pPr algn="ctr"/>
            <a:endParaRPr lang="en-US" sz="123400" dirty="0">
              <a:latin typeface="Franklin Gothic Demi" panose="020B0703020102020204" pitchFamily="34" charset="0"/>
              <a:ea typeface="Malgun Gothic" panose="020B0503020000020004" pitchFamily="34" charset="-127"/>
            </a:endParaRPr>
          </a:p>
        </p:txBody>
      </p:sp>
    </p:spTree>
    <p:extLst>
      <p:ext uri="{BB962C8B-B14F-4D97-AF65-F5344CB8AC3E}">
        <p14:creationId xmlns:p14="http://schemas.microsoft.com/office/powerpoint/2010/main" val="1969461981"/>
      </p:ext>
    </p:extLst>
  </p:cSld>
  <p:clrMapOvr>
    <a:masterClrMapping/>
  </p:clrMapOvr>
  <p:timing>
    <p:tnLst>
      <p:par>
        <p:cTn id="1" dur="indefinite" restart="never" nodeType="tmRoot"/>
      </p:par>
    </p:tnLst>
  </p:timing>
</p:sld>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IG Hues">
      <a:dk1>
        <a:sysClr val="windowText" lastClr="000000"/>
      </a:dk1>
      <a:lt1>
        <a:sysClr val="window" lastClr="FFFFFF"/>
      </a:lt1>
      <a:dk2>
        <a:srgbClr val="44546A"/>
      </a:dk2>
      <a:lt2>
        <a:srgbClr val="E7E6E6"/>
      </a:lt2>
      <a:accent1>
        <a:srgbClr val="1E3668"/>
      </a:accent1>
      <a:accent2>
        <a:srgbClr val="FADC06"/>
      </a:accent2>
      <a:accent3>
        <a:srgbClr val="AA2735"/>
      </a:accent3>
      <a:accent4>
        <a:srgbClr val="94D2EB"/>
      </a:accent4>
      <a:accent5>
        <a:srgbClr val="E88824"/>
      </a:accent5>
      <a:accent6>
        <a:srgbClr val="70AD47"/>
      </a:accent6>
      <a:hlink>
        <a:srgbClr val="0563C1"/>
      </a:hlink>
      <a:folHlink>
        <a:srgbClr val="954F72"/>
      </a:folHlink>
    </a:clrScheme>
    <a:fontScheme name="OIG PPT">
      <a:majorFont>
        <a:latin typeface="Franklin Gothic Medium Cond"/>
        <a:ea typeface=""/>
        <a:cs typeface=""/>
      </a:majorFont>
      <a:minorFont>
        <a:latin typeface="Franklin Gothic Dem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5.xml><?xml version="1.0" encoding="utf-8"?>
<a:theme xmlns:a="http://schemas.openxmlformats.org/drawingml/2006/main" name="1_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03577F1D72E1C4AB630A59D51D3C446" ma:contentTypeVersion="5" ma:contentTypeDescription="Create a new document." ma:contentTypeScope="" ma:versionID="c0b8b545dcbfb0c2baedd7e39b8cbb28">
  <xsd:schema xmlns:xsd="http://www.w3.org/2001/XMLSchema" xmlns:xs="http://www.w3.org/2001/XMLSchema" xmlns:p="http://schemas.microsoft.com/office/2006/metadata/properties" xmlns:ns2="ec6f3b85-b36e-4e62-976f-a631395823bc" xmlns:ns3="e8f48fce-42d2-417c-8f98-908c4ee9f986" xmlns:ns4="1fa865fb-af46-4a4d-b81c-756a72edc181" targetNamespace="http://schemas.microsoft.com/office/2006/metadata/properties" ma:root="true" ma:fieldsID="39435cae22fd865f427053b1242d50d1" ns2:_="" ns3:_="" ns4:_="">
    <xsd:import namespace="ec6f3b85-b36e-4e62-976f-a631395823bc"/>
    <xsd:import namespace="e8f48fce-42d2-417c-8f98-908c4ee9f986"/>
    <xsd:import namespace="1fa865fb-af46-4a4d-b81c-756a72edc181"/>
    <xsd:element name="properties">
      <xsd:complexType>
        <xsd:sequence>
          <xsd:element name="documentManagement">
            <xsd:complexType>
              <xsd:all>
                <xsd:element ref="ns2:Description0"/>
                <xsd:element ref="ns2:Type_x0020_of_x0020_Data_x0020_Call"/>
                <xsd:element ref="ns3:Due_x0020_Date"/>
                <xsd:element ref="ns4:_dlc_DocId" minOccurs="0"/>
                <xsd:element ref="ns4:_dlc_DocIdUrl" minOccurs="0"/>
                <xsd:element ref="ns4:_dlc_DocIdPersistId" minOccurs="0"/>
                <xsd:element ref="ns3: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6f3b85-b36e-4e62-976f-a631395823bc" elementFormDefault="qualified">
    <xsd:import namespace="http://schemas.microsoft.com/office/2006/documentManagement/types"/>
    <xsd:import namespace="http://schemas.microsoft.com/office/infopath/2007/PartnerControls"/>
    <xsd:element name="Description0" ma:index="2" ma:displayName="Description" ma:description="Describe succinctly the purpose of the data call" ma:internalName="Description0">
      <xsd:simpleType>
        <xsd:restriction base="dms:Note">
          <xsd:maxLength value="255"/>
        </xsd:restriction>
      </xsd:simpleType>
    </xsd:element>
    <xsd:element name="Type_x0020_of_x0020_Data_x0020_Call" ma:index="3" ma:displayName="Type of Data Call" ma:format="Dropdown" ma:internalName="Type_x0020_of_x0020_Data_x0020_Call">
      <xsd:simpleType>
        <xsd:restriction base="dms:Choice">
          <xsd:enumeration value="AG / DAG Meeting Agenda"/>
          <xsd:enumeration value="Administrative"/>
          <xsd:enumeration value="Audit Division Manual Update Project"/>
          <xsd:enumeration value="Audit Operations"/>
          <xsd:enumeration value="Budget"/>
          <xsd:enumeration value="CIGIE"/>
          <xsd:enumeration value="Congressional-related"/>
          <xsd:enumeration value="Joint Reviews"/>
          <xsd:enumeration value="Management Challenges"/>
          <xsd:enumeration value="OIG Style Manual"/>
          <xsd:enumeration value="OMB/OPM"/>
          <xsd:enumeration value="Semi-Annual"/>
          <xsd:enumeration value="Suspension &amp; Debarment Referrals"/>
          <xsd:enumeration value="Tracking"/>
        </xsd:restriction>
      </xsd:simpleType>
    </xsd:element>
  </xsd:schema>
  <xsd:schema xmlns:xsd="http://www.w3.org/2001/XMLSchema" xmlns:xs="http://www.w3.org/2001/XMLSchema" xmlns:dms="http://schemas.microsoft.com/office/2006/documentManagement/types" xmlns:pc="http://schemas.microsoft.com/office/infopath/2007/PartnerControls" targetNamespace="e8f48fce-42d2-417c-8f98-908c4ee9f986" elementFormDefault="qualified">
    <xsd:import namespace="http://schemas.microsoft.com/office/2006/documentManagement/types"/>
    <xsd:import namespace="http://schemas.microsoft.com/office/infopath/2007/PartnerControls"/>
    <xsd:element name="Due_x0020_Date" ma:index="4" ma:displayName="Due Date" ma:default="[today]" ma:format="DateOnly" ma:internalName="Due_x0020_Date">
      <xsd:simpleType>
        <xsd:restriction base="dms:DateTime"/>
      </xsd:simpleType>
    </xsd:element>
    <xsd:element name="Status" ma:index="14" nillable="true" ma:displayName="Status" ma:default="Ongoing" ma:format="Dropdown" ma:internalName="Status">
      <xsd:simpleType>
        <xsd:restriction base="dms:Choice">
          <xsd:enumeration value="Ongoing"/>
          <xsd:enumeration value="Archive"/>
        </xsd:restriction>
      </xsd:simpleType>
    </xsd:element>
  </xsd:schema>
  <xsd:schema xmlns:xsd="http://www.w3.org/2001/XMLSchema" xmlns:xs="http://www.w3.org/2001/XMLSchema" xmlns:dms="http://schemas.microsoft.com/office/2006/documentManagement/types" xmlns:pc="http://schemas.microsoft.com/office/infopath/2007/PartnerControls" targetNamespace="1fa865fb-af46-4a4d-b81c-756a72edc181" elementFormDefault="qualified">
    <xsd:import namespace="http://schemas.microsoft.com/office/2006/documentManagement/types"/>
    <xsd:import namespace="http://schemas.microsoft.com/office/infopath/2007/PartnerControls"/>
    <xsd:element name="_dlc_DocId" ma:index="11" nillable="true" ma:displayName="Document ID Value" ma:description="The value of the document ID assigned to this item."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1fa865fb-af46-4a4d-b81c-756a72edc181">EC3V7CWZPV5V-13-304</_dlc_DocId>
    <_dlc_DocIdUrl xmlns="1fa865fb-af46-4a4d-b81c-756a72edc181">
      <Url>http://portal.oig.doj.gov/audit/audit/auditDivision/_layouts/DocIdRedir.aspx?ID=EC3V7CWZPV5V-13-304</Url>
      <Description>EC3V7CWZPV5V-13-304</Description>
    </_dlc_DocIdUrl>
    <Description0 xmlns="ec6f3b85-b36e-4e62-976f-a631395823bc">"The Grant Audit Process" powerpoint</Description0>
    <Due_x0020_Date xmlns="e8f48fce-42d2-417c-8f98-908c4ee9f986">2017-12-07T05:00:00+00:00</Due_x0020_Date>
    <Type_x0020_of_x0020_Data_x0020_Call xmlns="ec6f3b85-b36e-4e62-976f-a631395823bc">Audit Operations</Type_x0020_of_x0020_Data_x0020_Call>
    <Status xmlns="e8f48fce-42d2-417c-8f98-908c4ee9f986">Ongoing</Status>
  </documentManagement>
</p:properties>
</file>

<file path=customXml/itemProps1.xml><?xml version="1.0" encoding="utf-8"?>
<ds:datastoreItem xmlns:ds="http://schemas.openxmlformats.org/officeDocument/2006/customXml" ds:itemID="{56506CBB-A8F7-40A3-B847-CA755BB81E29}">
  <ds:schemaRefs>
    <ds:schemaRef ds:uri="http://schemas.microsoft.com/sharepoint/v3/contenttype/forms"/>
  </ds:schemaRefs>
</ds:datastoreItem>
</file>

<file path=customXml/itemProps2.xml><?xml version="1.0" encoding="utf-8"?>
<ds:datastoreItem xmlns:ds="http://schemas.openxmlformats.org/officeDocument/2006/customXml" ds:itemID="{9B6DA7B3-9C7A-49D4-B548-F909E9B460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6f3b85-b36e-4e62-976f-a631395823bc"/>
    <ds:schemaRef ds:uri="e8f48fce-42d2-417c-8f98-908c4ee9f986"/>
    <ds:schemaRef ds:uri="1fa865fb-af46-4a4d-b81c-756a72edc1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270684F-6CA7-4881-9228-A1F35AFE53FC}">
  <ds:schemaRefs>
    <ds:schemaRef ds:uri="http://schemas.microsoft.com/sharepoint/events"/>
  </ds:schemaRefs>
</ds:datastoreItem>
</file>

<file path=customXml/itemProps4.xml><?xml version="1.0" encoding="utf-8"?>
<ds:datastoreItem xmlns:ds="http://schemas.openxmlformats.org/officeDocument/2006/customXml" ds:itemID="{3EA0A513-3A22-4880-8BE4-9E6157EFDE6E}">
  <ds:schemaRefs>
    <ds:schemaRef ds:uri="http://schemas.microsoft.com/office/infopath/2007/PartnerControls"/>
    <ds:schemaRef ds:uri="1fa865fb-af46-4a4d-b81c-756a72edc181"/>
    <ds:schemaRef ds:uri="http://purl.org/dc/elements/1.1/"/>
    <ds:schemaRef ds:uri="http://schemas.microsoft.com/office/2006/metadata/properties"/>
    <ds:schemaRef ds:uri="e8f48fce-42d2-417c-8f98-908c4ee9f986"/>
    <ds:schemaRef ds:uri="http://purl.org/dc/terms/"/>
    <ds:schemaRef ds:uri="ec6f3b85-b36e-4e62-976f-a631395823bc"/>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4258</TotalTime>
  <Words>934</Words>
  <Application>Microsoft Office PowerPoint</Application>
  <PresentationFormat>Widescreen</PresentationFormat>
  <Paragraphs>112</Paragraphs>
  <Slides>36</Slides>
  <Notes>7</Notes>
  <HiddenSlides>0</HiddenSlides>
  <MMClips>1</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36</vt:i4>
      </vt:variant>
    </vt:vector>
  </HeadingPairs>
  <TitlesOfParts>
    <vt:vector size="55" baseType="lpstr">
      <vt:lpstr>Malgun Gothic</vt:lpstr>
      <vt:lpstr>Arial</vt:lpstr>
      <vt:lpstr>Arial Narrow</vt:lpstr>
      <vt:lpstr>Brush Script MT</vt:lpstr>
      <vt:lpstr>Calibri</vt:lpstr>
      <vt:lpstr>Calibri Light</vt:lpstr>
      <vt:lpstr>Constantia</vt:lpstr>
      <vt:lpstr>Franklin Gothic Book</vt:lpstr>
      <vt:lpstr>Franklin Gothic Demi</vt:lpstr>
      <vt:lpstr>Franklin Gothic Demi Cond</vt:lpstr>
      <vt:lpstr>Franklin Gothic Medium Cond</vt:lpstr>
      <vt:lpstr>Rage Italic</vt:lpstr>
      <vt:lpstr>Times New Roman</vt:lpstr>
      <vt:lpstr>Wingdings</vt:lpstr>
      <vt:lpstr>Office Theme</vt:lpstr>
      <vt:lpstr>1_Office Theme</vt:lpstr>
      <vt:lpstr>2_Office Theme</vt:lpstr>
      <vt:lpstr>Pushpin</vt:lpstr>
      <vt:lpstr>1_Horizon</vt:lpstr>
      <vt:lpstr>$718,000,000,000 of Hope and Hazard Ken Dieffenbach, CFE</vt:lpstr>
      <vt:lpstr>PowerPoint Presentation</vt:lpstr>
      <vt:lpstr>PowerPoint Presentation</vt:lpstr>
      <vt:lpstr>Office of the Inspector General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Inducement Fraud</vt:lpstr>
      <vt:lpstr>Failure to Have Accounting Procedures</vt:lpstr>
      <vt:lpstr>Commingling </vt:lpstr>
      <vt:lpstr>Background Checks</vt:lpstr>
      <vt:lpstr>Research Compliance </vt:lpstr>
      <vt:lpstr>Research Misconduct</vt:lpstr>
      <vt:lpstr>PowerPoint Presentation</vt:lpstr>
      <vt:lpstr>Grantee Ineligibility</vt:lpstr>
      <vt:lpstr>Organizational Self-Dealing </vt:lpstr>
      <vt:lpstr>Sub Award Self-Dealing</vt:lpstr>
      <vt:lpstr>PowerPoint Presentation</vt:lpstr>
      <vt:lpstr>Charter Schools Theft </vt:lpstr>
      <vt:lpstr>Emerging Issues</vt:lpstr>
      <vt:lpstr>Ohio Checkbook</vt:lpstr>
      <vt:lpstr>PowerPoint Presentation</vt:lpstr>
      <vt:lpstr>PowerPoint Presentation</vt:lpstr>
      <vt:lpstr>Grant Fraud Prevention</vt:lpstr>
      <vt:lpstr>$718,000,000,000 of Hope and Hazard Ken Dieffenbach, CFE</vt:lpstr>
      <vt:lpstr>PowerPoint Presentation</vt:lpstr>
      <vt:lpstr>PowerPoint Presentation</vt:lpstr>
      <vt:lpstr>PowerPoint Presentation</vt:lpstr>
      <vt:lpstr>PowerPoint Presentation</vt:lpstr>
      <vt:lpstr>PowerPoint Presentation</vt:lpstr>
      <vt:lpstr>$718,000,000,000 of Hope and Hazard Ken Dieffenbach, CFE</vt:lpstr>
    </vt:vector>
  </TitlesOfParts>
  <Company>Department of Justice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Rolkowski, Emily (OIG)</dc:creator>
  <cp:lastModifiedBy>Dieffenbach, Kenneth R. (OIG)</cp:lastModifiedBy>
  <cp:revision>368</cp:revision>
  <cp:lastPrinted>2019-03-28T09:33:51Z</cp:lastPrinted>
  <dcterms:created xsi:type="dcterms:W3CDTF">2017-09-07T15:15:55Z</dcterms:created>
  <dcterms:modified xsi:type="dcterms:W3CDTF">2019-11-27T16:06:17Z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0x010100F03577F1D72E1C4AB630A59D51D3C446</vt:lpwstr>
  </property>
  <property fmtid="{D5CDD505-2E9C-101B-9397-08002B2CF9AE}" pid="3" name="_dlc_DocIdItemGuid">
    <vt:lpwstr>4eb8f005-4570-4f6d-b8df-7853641a50ed</vt:lpwstr>
  </property>
</Properties>
</file>