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8"/>
  </p:sldMasterIdLst>
  <p:notesMasterIdLst>
    <p:notesMasterId r:id="rId41"/>
  </p:notesMasterIdLst>
  <p:handoutMasterIdLst>
    <p:handoutMasterId r:id="rId42"/>
  </p:handoutMasterIdLst>
  <p:sldIdLst>
    <p:sldId id="330" r:id="rId9"/>
    <p:sldId id="338" r:id="rId10"/>
    <p:sldId id="258" r:id="rId11"/>
    <p:sldId id="271" r:id="rId12"/>
    <p:sldId id="285" r:id="rId13"/>
    <p:sldId id="262" r:id="rId14"/>
    <p:sldId id="291" r:id="rId15"/>
    <p:sldId id="347" r:id="rId16"/>
    <p:sldId id="346" r:id="rId17"/>
    <p:sldId id="263" r:id="rId18"/>
    <p:sldId id="267" r:id="rId19"/>
    <p:sldId id="266" r:id="rId20"/>
    <p:sldId id="300" r:id="rId21"/>
    <p:sldId id="337" r:id="rId22"/>
    <p:sldId id="264" r:id="rId23"/>
    <p:sldId id="327" r:id="rId24"/>
    <p:sldId id="305" r:id="rId25"/>
    <p:sldId id="352" r:id="rId26"/>
    <p:sldId id="289" r:id="rId27"/>
    <p:sldId id="341" r:id="rId28"/>
    <p:sldId id="322" r:id="rId29"/>
    <p:sldId id="315" r:id="rId30"/>
    <p:sldId id="328" r:id="rId31"/>
    <p:sldId id="298" r:id="rId32"/>
    <p:sldId id="265" r:id="rId33"/>
    <p:sldId id="309" r:id="rId34"/>
    <p:sldId id="321" r:id="rId35"/>
    <p:sldId id="272" r:id="rId36"/>
    <p:sldId id="306" r:id="rId37"/>
    <p:sldId id="320" r:id="rId38"/>
    <p:sldId id="344" r:id="rId39"/>
    <p:sldId id="358" r:id="rId40"/>
  </p:sldIdLst>
  <p:sldSz cx="9144000" cy="6858000" type="screen4x3"/>
  <p:notesSz cx="6858000" cy="9144000"/>
  <p:custDataLst>
    <p:custData r:id="rId3"/>
    <p:custData r:id="rId7"/>
    <p:custData r:id="rId1"/>
    <p:custData r:id="rId6"/>
    <p:custData r:id="rId2"/>
    <p:custData r:id="rId4"/>
    <p:custData r:id="rId5"/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Marchetti" initials="EM" lastIdx="1" clrIdx="0">
    <p:extLst>
      <p:ext uri="{19B8F6BF-5375-455C-9EA6-DF929625EA0E}">
        <p15:presenceInfo xmlns:p15="http://schemas.microsoft.com/office/powerpoint/2012/main" userId="S-1-5-21-1256272500-546246965-1905203885-128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800000"/>
    <a:srgbClr val="99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7" autoAdjust="0"/>
    <p:restoredTop sz="94280" autoAdjust="0"/>
  </p:normalViewPr>
  <p:slideViewPr>
    <p:cSldViewPr snapToGrid="0">
      <p:cViewPr varScale="1">
        <p:scale>
          <a:sx n="127" d="100"/>
          <a:sy n="127" d="100"/>
        </p:scale>
        <p:origin x="40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93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B1F0-4963-480F-BD7D-ACD257FB2AEA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57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EBBA8-4F57-4C27-9890-3DFA6C6B0DC2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0333B-2ADD-4E80-929D-1294B0E63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6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5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8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82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6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7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47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66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39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9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5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15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48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24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15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31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43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41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7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9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8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46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5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4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1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333B-2ADD-4E80-929D-1294B0E631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6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570"/>
            <a:ext cx="9144000" cy="3898782"/>
          </a:xfrm>
          <a:prstGeom prst="rect">
            <a:avLst/>
          </a:prstGeom>
        </p:spPr>
      </p:pic>
      <p:sp>
        <p:nvSpPr>
          <p:cNvPr id="44" name="Rectangle 43"/>
          <p:cNvSpPr/>
          <p:nvPr userDrawn="1"/>
        </p:nvSpPr>
        <p:spPr>
          <a:xfrm>
            <a:off x="0" y="43875"/>
            <a:ext cx="3300153" cy="6858000"/>
          </a:xfrm>
          <a:prstGeom prst="rect">
            <a:avLst/>
          </a:prstGeom>
          <a:solidFill>
            <a:srgbClr val="172A4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27" y="1664857"/>
            <a:ext cx="2911180" cy="632640"/>
          </a:xfrm>
          <a:noFill/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3370" y="1664857"/>
            <a:ext cx="1313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Presentation to: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93857" y="5137891"/>
            <a:ext cx="1118795" cy="695438"/>
          </a:xfrm>
        </p:spPr>
        <p:txBody>
          <a:bodyPr>
            <a:normAutofit/>
          </a:bodyPr>
          <a:lstStyle>
            <a:lvl1pPr marL="0" indent="0" algn="l">
              <a:buNone/>
              <a:defRPr sz="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names</a:t>
            </a:r>
          </a:p>
          <a:p>
            <a:r>
              <a:rPr lang="en-US" dirty="0"/>
              <a:t>Month YYYY</a:t>
            </a:r>
          </a:p>
        </p:txBody>
      </p:sp>
    </p:spTree>
    <p:extLst>
      <p:ext uri="{BB962C8B-B14F-4D97-AF65-F5344CB8AC3E}">
        <p14:creationId xmlns:p14="http://schemas.microsoft.com/office/powerpoint/2010/main" val="418175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12"/>
            <a:ext cx="9144000" cy="279283"/>
          </a:xfrm>
        </p:spPr>
        <p:txBody>
          <a:bodyPr anchor="b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buClr>
                <a:schemeClr val="accent4"/>
              </a:buClr>
              <a:defRPr sz="2800"/>
            </a:lvl2pPr>
            <a:lvl3pPr>
              <a:buClr>
                <a:schemeClr val="accent4"/>
              </a:buClr>
              <a:defRPr sz="2400"/>
            </a:lvl3pPr>
            <a:lvl4pPr>
              <a:buClr>
                <a:schemeClr val="accent4"/>
              </a:buClr>
              <a:defRPr sz="2000"/>
            </a:lvl4pPr>
            <a:lvl5pPr>
              <a:buClr>
                <a:schemeClr val="accent4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7" y="78828"/>
            <a:ext cx="5203400" cy="38362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0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21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" spc="200" baseline="0" dirty="0"/>
              <a:t>WILBANKS SMITH &amp; THOMAS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-3165" y="0"/>
            <a:ext cx="3039035" cy="6858000"/>
          </a:xfrm>
          <a:prstGeom prst="rect">
            <a:avLst/>
          </a:prstGeom>
          <a:solidFill>
            <a:srgbClr val="172A4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981"/>
            <a:ext cx="3078284" cy="989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727" y="5674523"/>
            <a:ext cx="1118795" cy="575906"/>
          </a:xfrm>
        </p:spPr>
        <p:txBody>
          <a:bodyPr>
            <a:normAutofit/>
          </a:bodyPr>
          <a:lstStyle>
            <a:lvl1pPr marL="0" indent="0" algn="l">
              <a:buNone/>
              <a:defRPr sz="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names</a:t>
            </a:r>
          </a:p>
          <a:p>
            <a:r>
              <a:rPr lang="en-US" dirty="0"/>
              <a:t>Month YYYY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62" y="1802648"/>
            <a:ext cx="2911180" cy="632640"/>
          </a:xfrm>
          <a:noFill/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5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129145" y="161602"/>
            <a:ext cx="8832273" cy="6555441"/>
          </a:xfrm>
          <a:prstGeom prst="rect">
            <a:avLst/>
          </a:prstGeom>
          <a:noFill/>
          <a:ln w="635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7" tIns="45698" rIns="91397" bIns="45698" anchor="ctr"/>
          <a:lstStyle/>
          <a:p>
            <a:pPr algn="ctr" defTabSz="9139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8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996"/>
            <a:ext cx="8789425" cy="1264009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9" y="3422005"/>
            <a:ext cx="9143953" cy="7830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/>
          <a:p>
            <a:pPr algn="ctr" defTabSz="9139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49" y="3574685"/>
            <a:ext cx="9143953" cy="7830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/>
          <a:p>
            <a:pPr algn="ctr" defTabSz="9139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3497645"/>
            <a:ext cx="9144000" cy="797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/>
          <a:p>
            <a:pPr algn="ctr" defTabSz="9139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3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506"/>
            <a:ext cx="9144000" cy="307521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70" y="798117"/>
            <a:ext cx="78867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6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6"/>
                </a:solidFill>
              </a:defRPr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166" y="6159062"/>
            <a:ext cx="8020707" cy="4675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5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841"/>
            <a:ext cx="9144000" cy="256145"/>
          </a:xfrm>
        </p:spPr>
        <p:txBody>
          <a:bodyPr anchor="b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69" y="1058973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9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0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064"/>
            <a:ext cx="9070428" cy="2594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0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1800"/>
            </a:lvl1pPr>
            <a:lvl2pPr>
              <a:buClr>
                <a:schemeClr val="accent4"/>
              </a:buClr>
              <a:defRPr sz="1400">
                <a:solidFill>
                  <a:schemeClr val="accent6"/>
                </a:solidFill>
              </a:defRPr>
            </a:lvl2pPr>
            <a:lvl3pPr>
              <a:buClr>
                <a:schemeClr val="accent4"/>
              </a:buClr>
              <a:defRPr sz="1200">
                <a:solidFill>
                  <a:schemeClr val="accent6"/>
                </a:solidFill>
              </a:defRPr>
            </a:lvl3pPr>
            <a:lvl4pPr>
              <a:buClr>
                <a:schemeClr val="accent4"/>
              </a:buClr>
              <a:defRPr sz="1000">
                <a:solidFill>
                  <a:schemeClr val="accent6"/>
                </a:solidFill>
              </a:defRPr>
            </a:lvl4pPr>
            <a:lvl5pPr>
              <a:buClr>
                <a:schemeClr val="accent4"/>
              </a:buClr>
              <a:defRPr sz="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kern="1200" spc="100" baseline="0" dirty="0">
                <a:solidFill>
                  <a:schemeClr val="accent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1800"/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000"/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3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1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66" y="106087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166" y="6261516"/>
            <a:ext cx="8020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1" u="none">
                <a:solidFill>
                  <a:schemeClr val="bg2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7415" y="63048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fld id="{D6CC3311-366F-44ED-BD6C-B1F343AF3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11572"/>
          </a:xfrm>
          <a:prstGeom prst="rect">
            <a:avLst/>
          </a:prstGeom>
          <a:solidFill>
            <a:srgbClr val="043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" spc="200" baseline="0" dirty="0"/>
              <a:t>WILBANKS SMITH &amp; THOMAS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54939"/>
            <a:ext cx="9144000" cy="2600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19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1" r:id="rId3"/>
    <p:sldLayoutId id="214748367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b="0" i="0" u="none" kern="1200">
          <a:solidFill>
            <a:schemeClr val="tx2"/>
          </a:solidFill>
          <a:latin typeface="Roboto Condensed" pitchFamily="2" charset="0"/>
          <a:ea typeface="Roboto Condensed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accent1"/>
          </a:solidFill>
          <a:latin typeface="Roboto Condensed" pitchFamily="2" charset="0"/>
          <a:ea typeface="Roboto Condensed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Roboto Condensed" pitchFamily="2" charset="0"/>
          <a:ea typeface="Roboto Condensed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000" kern="1200">
          <a:solidFill>
            <a:schemeClr val="accent6"/>
          </a:solidFill>
          <a:latin typeface="Roboto Condensed" pitchFamily="2" charset="0"/>
          <a:ea typeface="Roboto Condensed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800" kern="1200">
          <a:solidFill>
            <a:schemeClr val="accent6"/>
          </a:solidFill>
          <a:latin typeface="Roboto Condensed" pitchFamily="2" charset="0"/>
          <a:ea typeface="Roboto Condensed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Roboto Condensed" pitchFamily="2" charset="0"/>
          <a:ea typeface="Roboto Condensed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5664821"/>
            <a:ext cx="3724619" cy="831513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Paul Ferwerda, CFA</a:t>
            </a:r>
          </a:p>
        </p:txBody>
      </p:sp>
      <p:sp>
        <p:nvSpPr>
          <p:cNvPr id="43012" name="AutoShape 4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4" name="AutoShape 6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6" name="AutoShape 8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F88BB-8BC4-44EC-AFBF-5F6CF721830D}"/>
              </a:ext>
            </a:extLst>
          </p:cNvPr>
          <p:cNvSpPr txBox="1"/>
          <p:nvPr/>
        </p:nvSpPr>
        <p:spPr>
          <a:xfrm>
            <a:off x="3356415" y="5363423"/>
            <a:ext cx="482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          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hfma florida">
            <a:extLst>
              <a:ext uri="{FF2B5EF4-FFF2-40B4-BE49-F238E27FC236}">
                <a16:creationId xmlns:a16="http://schemas.microsoft.com/office/drawing/2014/main" id="{F7CBCAF1-6B4C-4F01-A34B-8B38BB8827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475" y="2362977"/>
            <a:ext cx="3078481" cy="27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B5127-7E98-478B-A84C-4824AF44E754}"/>
              </a:ext>
            </a:extLst>
          </p:cNvPr>
          <p:cNvSpPr txBox="1"/>
          <p:nvPr/>
        </p:nvSpPr>
        <p:spPr>
          <a:xfrm>
            <a:off x="4783366" y="5455442"/>
            <a:ext cx="28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December 10th, 2020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9010E0-9FFA-43BB-9F03-52C36CEB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84" y="1125245"/>
            <a:ext cx="6099716" cy="319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48959-A4F0-41F8-857C-F0F1E1CEE455}"/>
              </a:ext>
            </a:extLst>
          </p:cNvPr>
          <p:cNvSpPr txBox="1"/>
          <p:nvPr/>
        </p:nvSpPr>
        <p:spPr>
          <a:xfrm>
            <a:off x="5761686" y="1409856"/>
            <a:ext cx="169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297CD-36B1-4D33-B27E-CADE8C4AB913}"/>
              </a:ext>
            </a:extLst>
          </p:cNvPr>
          <p:cNvSpPr txBox="1"/>
          <p:nvPr/>
        </p:nvSpPr>
        <p:spPr>
          <a:xfrm>
            <a:off x="3724619" y="2954797"/>
            <a:ext cx="4255599" cy="7179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16859-CA26-4187-BA28-85C3D9FAC6DB}"/>
              </a:ext>
            </a:extLst>
          </p:cNvPr>
          <p:cNvSpPr txBox="1"/>
          <p:nvPr/>
        </p:nvSpPr>
        <p:spPr>
          <a:xfrm>
            <a:off x="5153891" y="3612258"/>
            <a:ext cx="1262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54239-ED6F-4FE5-A9E1-2820CD3512CA}"/>
              </a:ext>
            </a:extLst>
          </p:cNvPr>
          <p:cNvSpPr txBox="1"/>
          <p:nvPr/>
        </p:nvSpPr>
        <p:spPr>
          <a:xfrm>
            <a:off x="6094625" y="3431109"/>
            <a:ext cx="642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7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9677" y="1626232"/>
            <a:ext cx="5490182" cy="2503403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Keep your future self in focus.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16116" y="1694985"/>
            <a:ext cx="1983923" cy="2943922"/>
            <a:chOff x="1116116" y="1694985"/>
            <a:chExt cx="1983923" cy="2943922"/>
          </a:xfrm>
        </p:grpSpPr>
        <p:sp>
          <p:nvSpPr>
            <p:cNvPr id="7" name="TextBox 6"/>
            <p:cNvSpPr txBox="1"/>
            <p:nvPr/>
          </p:nvSpPr>
          <p:spPr>
            <a:xfrm>
              <a:off x="1116116" y="2021451"/>
              <a:ext cx="1983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3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53630" y="1694985"/>
              <a:ext cx="0" cy="2943922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662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39" y="683012"/>
            <a:ext cx="4156364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4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32" y="636498"/>
            <a:ext cx="4138335" cy="55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5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F6E6-C8A1-446A-8715-85ADC6F50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EFC9B-45EA-4DE3-8E68-E061D488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922DCBAE-8A3F-4CE7-A288-982E69340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F6E6-C8A1-446A-8715-85ADC6F5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38D91-D3F1-4585-BBE0-959A3CAC5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2" y="3811714"/>
            <a:ext cx="3932999" cy="2227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ED1AC-BBF1-47BF-BB24-27407EFCF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47" y="18217"/>
            <a:ext cx="4719431" cy="3429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7747AD-90B0-479A-A0C6-FA78EB61E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"/>
            <a:ext cx="4473324" cy="342090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AE117D-88B5-4239-9F93-217B5AC78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4" y="3428999"/>
            <a:ext cx="4493868" cy="34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3630" y="1537022"/>
            <a:ext cx="5674976" cy="2503403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Know what you don’t know.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16116" y="1694985"/>
            <a:ext cx="1983923" cy="2943922"/>
            <a:chOff x="1116116" y="1694985"/>
            <a:chExt cx="1983923" cy="2943922"/>
          </a:xfrm>
        </p:grpSpPr>
        <p:sp>
          <p:nvSpPr>
            <p:cNvPr id="7" name="TextBox 6"/>
            <p:cNvSpPr txBox="1"/>
            <p:nvPr/>
          </p:nvSpPr>
          <p:spPr>
            <a:xfrm>
              <a:off x="1116116" y="2021451"/>
              <a:ext cx="1983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2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53630" y="1694985"/>
              <a:ext cx="0" cy="2943922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15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BA3FA8-BEB4-43B4-99FF-35860B2769D1}"/>
              </a:ext>
            </a:extLst>
          </p:cNvPr>
          <p:cNvSpPr/>
          <p:nvPr/>
        </p:nvSpPr>
        <p:spPr>
          <a:xfrm>
            <a:off x="0" y="0"/>
            <a:ext cx="946755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0C6CD0-E32B-4417-B6C0-0DB9170A61C9}"/>
              </a:ext>
            </a:extLst>
          </p:cNvPr>
          <p:cNvSpPr/>
          <p:nvPr/>
        </p:nvSpPr>
        <p:spPr>
          <a:xfrm>
            <a:off x="0" y="0"/>
            <a:ext cx="9467556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E24E0-AD6B-4727-A032-A47587D55233}"/>
              </a:ext>
            </a:extLst>
          </p:cNvPr>
          <p:cNvSpPr txBox="1"/>
          <p:nvPr/>
        </p:nvSpPr>
        <p:spPr>
          <a:xfrm>
            <a:off x="0" y="18847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           Cognitive Bias: A Systematic Error in Thinking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CE2D8-FDFD-45CF-AF47-5091A47B9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204"/>
            <a:ext cx="9144000" cy="61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7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229DF-19F9-4978-BF0A-FCDEE61F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5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91712-8490-4C02-AB13-9AA394055C1A}"/>
              </a:ext>
            </a:extLst>
          </p:cNvPr>
          <p:cNvSpPr txBox="1"/>
          <p:nvPr/>
        </p:nvSpPr>
        <p:spPr>
          <a:xfrm>
            <a:off x="473080" y="5411450"/>
            <a:ext cx="8418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2"/>
                </a:solidFill>
              </a:rPr>
              <a:t>Captology</a:t>
            </a:r>
            <a:r>
              <a:rPr lang="en-US" sz="2400" b="1" dirty="0">
                <a:solidFill>
                  <a:schemeClr val="tx2"/>
                </a:solidFill>
              </a:rPr>
              <a:t>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the study of how computer technology can be used to change people’s opinions or to persuade them to do something.</a:t>
            </a:r>
          </a:p>
          <a:p>
            <a:r>
              <a:rPr lang="en-US" sz="1400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</a:t>
            </a:r>
            <a:r>
              <a:rPr lang="en-US" sz="1600" dirty="0">
                <a:solidFill>
                  <a:schemeClr val="tx2"/>
                </a:solidFill>
              </a:rPr>
              <a:t>Cambridge Dictionary</a:t>
            </a:r>
          </a:p>
        </p:txBody>
      </p:sp>
      <p:pic>
        <p:nvPicPr>
          <p:cNvPr id="5122" name="Picture 2" descr="Th1nk Tuesdays: Persuasion Technology – The Domestic Traveller">
            <a:extLst>
              <a:ext uri="{FF2B5EF4-FFF2-40B4-BE49-F238E27FC236}">
                <a16:creationId xmlns:a16="http://schemas.microsoft.com/office/drawing/2014/main" id="{FC16F19F-BC1E-4E5F-A1C7-C76C71E5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7" y="1295439"/>
            <a:ext cx="4818726" cy="38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J Fogg (@bjfogg) | Twitter">
            <a:extLst>
              <a:ext uri="{FF2B5EF4-FFF2-40B4-BE49-F238E27FC236}">
                <a16:creationId xmlns:a16="http://schemas.microsoft.com/office/drawing/2014/main" id="{DACAB5B0-277A-478A-B69B-32977AE50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7" y="1295439"/>
            <a:ext cx="3903340" cy="38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5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DEDC9-98BE-425A-948E-1FB7035F384E}"/>
              </a:ext>
            </a:extLst>
          </p:cNvPr>
          <p:cNvSpPr txBox="1"/>
          <p:nvPr/>
        </p:nvSpPr>
        <p:spPr>
          <a:xfrm>
            <a:off x="0" y="327397"/>
            <a:ext cx="924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Confirmation Bias: Seeking Information Matching your Beliefs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D9542-C4EE-4BD6-9C21-569F619F1AC0}"/>
              </a:ext>
            </a:extLst>
          </p:cNvPr>
          <p:cNvSpPr/>
          <p:nvPr/>
        </p:nvSpPr>
        <p:spPr>
          <a:xfrm>
            <a:off x="1090247" y="1519311"/>
            <a:ext cx="6942405" cy="478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Image result for videos watched on youtube by year">
            <a:extLst>
              <a:ext uri="{FF2B5EF4-FFF2-40B4-BE49-F238E27FC236}">
                <a16:creationId xmlns:a16="http://schemas.microsoft.com/office/drawing/2014/main" id="{72C40BEF-233E-43FC-AC48-0A670FAF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" y="900332"/>
            <a:ext cx="9045526" cy="57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71000"/>
                    </a14:imgEffect>
                  </a14:imgLayer>
                </a14:imgProps>
              </a:ext>
            </a:extLst>
          </a:blip>
          <a:srcRect l="24557" t="9791" r="24529" b="28803"/>
          <a:stretch/>
        </p:blipFill>
        <p:spPr>
          <a:xfrm>
            <a:off x="3974123" y="461480"/>
            <a:ext cx="4925822" cy="61081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64" y="2010700"/>
            <a:ext cx="8971472" cy="3726724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Five Tips for Making Better Decisions in a Connected World</a:t>
            </a:r>
          </a:p>
        </p:txBody>
      </p:sp>
    </p:spTree>
    <p:extLst>
      <p:ext uri="{BB962C8B-B14F-4D97-AF65-F5344CB8AC3E}">
        <p14:creationId xmlns:p14="http://schemas.microsoft.com/office/powerpoint/2010/main" val="4032201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D9542-C4EE-4BD6-9C21-569F619F1AC0}"/>
              </a:ext>
            </a:extLst>
          </p:cNvPr>
          <p:cNvSpPr/>
          <p:nvPr/>
        </p:nvSpPr>
        <p:spPr>
          <a:xfrm>
            <a:off x="1505766" y="390226"/>
            <a:ext cx="6942405" cy="478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D6EBB09-8DED-4AAF-8C0E-9E91C3E0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3999" cy="356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kTok logo">
            <a:extLst>
              <a:ext uri="{FF2B5EF4-FFF2-40B4-BE49-F238E27FC236}">
                <a16:creationId xmlns:a16="http://schemas.microsoft.com/office/drawing/2014/main" id="{D8F2C279-EAD9-43E1-A16A-75D0BBD2B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0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DEDC9-98BE-425A-948E-1FB7035F384E}"/>
              </a:ext>
            </a:extLst>
          </p:cNvPr>
          <p:cNvSpPr txBox="1"/>
          <p:nvPr/>
        </p:nvSpPr>
        <p:spPr>
          <a:xfrm>
            <a:off x="0" y="273712"/>
            <a:ext cx="924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Confirmation Bias: Seeking Information Matching your Beliefs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D9542-C4EE-4BD6-9C21-569F619F1AC0}"/>
              </a:ext>
            </a:extLst>
          </p:cNvPr>
          <p:cNvSpPr/>
          <p:nvPr/>
        </p:nvSpPr>
        <p:spPr>
          <a:xfrm>
            <a:off x="1090247" y="1519311"/>
            <a:ext cx="6942405" cy="478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balloon">
            <a:extLst>
              <a:ext uri="{FF2B5EF4-FFF2-40B4-BE49-F238E27FC236}">
                <a16:creationId xmlns:a16="http://schemas.microsoft.com/office/drawing/2014/main" id="{6F598CBC-E2C3-48E3-B6ED-3B2BBA09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756"/>
            <a:ext cx="2105329" cy="29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lloon">
            <a:extLst>
              <a:ext uri="{FF2B5EF4-FFF2-40B4-BE49-F238E27FC236}">
                <a16:creationId xmlns:a16="http://schemas.microsoft.com/office/drawing/2014/main" id="{0D2766B6-499E-42B7-A34E-3AD6E912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08" y="4077442"/>
            <a:ext cx="1007355" cy="13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alloon">
            <a:extLst>
              <a:ext uri="{FF2B5EF4-FFF2-40B4-BE49-F238E27FC236}">
                <a16:creationId xmlns:a16="http://schemas.microsoft.com/office/drawing/2014/main" id="{CFA7B0DC-E273-4F38-854E-7A8132B8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5" y="4946926"/>
            <a:ext cx="640355" cy="8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alloon">
            <a:extLst>
              <a:ext uri="{FF2B5EF4-FFF2-40B4-BE49-F238E27FC236}">
                <a16:creationId xmlns:a16="http://schemas.microsoft.com/office/drawing/2014/main" id="{73F3B069-B3D9-43B2-99E6-F45DDC79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0793" y="5447841"/>
            <a:ext cx="532941" cy="7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alloon">
            <a:extLst>
              <a:ext uri="{FF2B5EF4-FFF2-40B4-BE49-F238E27FC236}">
                <a16:creationId xmlns:a16="http://schemas.microsoft.com/office/drawing/2014/main" id="{7C337F3E-7A1E-4AAF-8CF9-AA2EE93C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8310" y="5762781"/>
            <a:ext cx="414839" cy="5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balloon">
            <a:extLst>
              <a:ext uri="{FF2B5EF4-FFF2-40B4-BE49-F238E27FC236}">
                <a16:creationId xmlns:a16="http://schemas.microsoft.com/office/drawing/2014/main" id="{708A9649-A745-4584-8C16-56427B71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8388" y="5762781"/>
            <a:ext cx="414839" cy="5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balloon">
            <a:extLst>
              <a:ext uri="{FF2B5EF4-FFF2-40B4-BE49-F238E27FC236}">
                <a16:creationId xmlns:a16="http://schemas.microsoft.com/office/drawing/2014/main" id="{73D98500-6829-4C73-B97E-B8B430F0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1449" y="5762781"/>
            <a:ext cx="414839" cy="5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balloon">
            <a:extLst>
              <a:ext uri="{FF2B5EF4-FFF2-40B4-BE49-F238E27FC236}">
                <a16:creationId xmlns:a16="http://schemas.microsoft.com/office/drawing/2014/main" id="{EA46FCF4-7F20-4B17-960D-78942A17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558" y="6039340"/>
            <a:ext cx="414839" cy="5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balloon">
            <a:extLst>
              <a:ext uri="{FF2B5EF4-FFF2-40B4-BE49-F238E27FC236}">
                <a16:creationId xmlns:a16="http://schemas.microsoft.com/office/drawing/2014/main" id="{7B573B2D-9D61-49E2-9C3F-2667E888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5667" y="6243821"/>
            <a:ext cx="357961" cy="4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026C8-9483-4B54-A1F2-8B493062358B}"/>
              </a:ext>
            </a:extLst>
          </p:cNvPr>
          <p:cNvSpPr txBox="1"/>
          <p:nvPr/>
        </p:nvSpPr>
        <p:spPr>
          <a:xfrm>
            <a:off x="211669" y="808258"/>
            <a:ext cx="2682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36% Top link</a:t>
            </a:r>
          </a:p>
        </p:txBody>
      </p:sp>
      <p:pic>
        <p:nvPicPr>
          <p:cNvPr id="26" name="Picture 6" descr="Image result for balloon">
            <a:extLst>
              <a:ext uri="{FF2B5EF4-FFF2-40B4-BE49-F238E27FC236}">
                <a16:creationId xmlns:a16="http://schemas.microsoft.com/office/drawing/2014/main" id="{73B47735-B046-41DB-80A1-73E76C10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26" y="2825487"/>
            <a:ext cx="1283096" cy="171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D0269-6726-4D25-B1BA-D2E69788B000}"/>
              </a:ext>
            </a:extLst>
          </p:cNvPr>
          <p:cNvSpPr txBox="1"/>
          <p:nvPr/>
        </p:nvSpPr>
        <p:spPr>
          <a:xfrm>
            <a:off x="1612438" y="2352805"/>
            <a:ext cx="2629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12% Top 2 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69D0A-57A5-415D-9446-C8B189BED6FA}"/>
              </a:ext>
            </a:extLst>
          </p:cNvPr>
          <p:cNvSpPr txBox="1"/>
          <p:nvPr/>
        </p:nvSpPr>
        <p:spPr>
          <a:xfrm>
            <a:off x="4311982" y="4946926"/>
            <a:ext cx="193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6% Top 5 links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DD69-E675-43B0-BCA9-CA4C23042C20}"/>
              </a:ext>
            </a:extLst>
          </p:cNvPr>
          <p:cNvSpPr txBox="1"/>
          <p:nvPr/>
        </p:nvSpPr>
        <p:spPr>
          <a:xfrm>
            <a:off x="7603397" y="5884433"/>
            <a:ext cx="1415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2% Top 10 links</a:t>
            </a:r>
          </a:p>
        </p:txBody>
      </p:sp>
    </p:spTree>
    <p:extLst>
      <p:ext uri="{BB962C8B-B14F-4D97-AF65-F5344CB8AC3E}">
        <p14:creationId xmlns:p14="http://schemas.microsoft.com/office/powerpoint/2010/main" val="5603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6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6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D88A-2307-486F-9E08-399954CC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" y="225910"/>
            <a:ext cx="9144000" cy="445899"/>
          </a:xfrm>
        </p:spPr>
        <p:txBody>
          <a:bodyPr/>
          <a:lstStyle/>
          <a:p>
            <a:r>
              <a:rPr lang="en-US" sz="2400" b="1" dirty="0"/>
              <a:t>Recency Bias: Too much emphasis on recent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FFA3E-EDAA-440F-8DC0-9B994FA4E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71CA8-DD2D-4760-AE21-6892FB19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05E94-9098-4DE3-A83B-DECE1AF9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632"/>
            <a:ext cx="9144000" cy="60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63979-8F40-429D-8823-9AB3EEEA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8" name="Picture 4" descr="Image result for Robinhood trading founders">
            <a:extLst>
              <a:ext uri="{FF2B5EF4-FFF2-40B4-BE49-F238E27FC236}">
                <a16:creationId xmlns:a16="http://schemas.microsoft.com/office/drawing/2014/main" id="{10AAE934-6311-41E2-BB11-7D0E0C4B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9143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obinhood trading app">
            <a:extLst>
              <a:ext uri="{FF2B5EF4-FFF2-40B4-BE49-F238E27FC236}">
                <a16:creationId xmlns:a16="http://schemas.microsoft.com/office/drawing/2014/main" id="{70673E7A-4FB4-4B43-8BDD-BBF889B5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90" y="0"/>
            <a:ext cx="48806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obinhood trading app">
            <a:extLst>
              <a:ext uri="{FF2B5EF4-FFF2-40B4-BE49-F238E27FC236}">
                <a16:creationId xmlns:a16="http://schemas.microsoft.com/office/drawing/2014/main" id="{DC308C27-858A-444A-9CAA-777090D5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633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68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lot machine">
            <a:extLst>
              <a:ext uri="{FF2B5EF4-FFF2-40B4-BE49-F238E27FC236}">
                <a16:creationId xmlns:a16="http://schemas.microsoft.com/office/drawing/2014/main" id="{2F570F8E-304C-4D39-B4AB-9B0D18D3C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r="4809"/>
          <a:stretch/>
        </p:blipFill>
        <p:spPr bwMode="auto">
          <a:xfrm>
            <a:off x="0" y="480073"/>
            <a:ext cx="9144000" cy="63779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350D83-FAD4-4FAC-BF43-129B402F5DC3}"/>
              </a:ext>
            </a:extLst>
          </p:cNvPr>
          <p:cNvSpPr/>
          <p:nvPr/>
        </p:nvSpPr>
        <p:spPr>
          <a:xfrm>
            <a:off x="1315438" y="5005040"/>
            <a:ext cx="1033867" cy="1001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FDCF5-48B8-42F4-9CD5-79F3BAEAA5DF}"/>
              </a:ext>
            </a:extLst>
          </p:cNvPr>
          <p:cNvSpPr/>
          <p:nvPr/>
        </p:nvSpPr>
        <p:spPr>
          <a:xfrm>
            <a:off x="2048229" y="4083340"/>
            <a:ext cx="934122" cy="92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A3DDA8-6C70-4840-B200-B43EAA516976}"/>
              </a:ext>
            </a:extLst>
          </p:cNvPr>
          <p:cNvSpPr/>
          <p:nvPr/>
        </p:nvSpPr>
        <p:spPr>
          <a:xfrm>
            <a:off x="2602523" y="2968283"/>
            <a:ext cx="1099162" cy="1115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E10F3-77FD-4E3A-9C17-B711AAC9A697}"/>
              </a:ext>
            </a:extLst>
          </p:cNvPr>
          <p:cNvSpPr/>
          <p:nvPr/>
        </p:nvSpPr>
        <p:spPr>
          <a:xfrm>
            <a:off x="3701685" y="2234713"/>
            <a:ext cx="926586" cy="95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1FE0C-7BAF-46E8-B4C2-A91E04FBBB6F}"/>
              </a:ext>
            </a:extLst>
          </p:cNvPr>
          <p:cNvSpPr/>
          <p:nvPr/>
        </p:nvSpPr>
        <p:spPr>
          <a:xfrm>
            <a:off x="4881489" y="1491175"/>
            <a:ext cx="1025326" cy="111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A6ECAB-087E-42B4-8967-28E963E3F96F}"/>
              </a:ext>
            </a:extLst>
          </p:cNvPr>
          <p:cNvSpPr/>
          <p:nvPr/>
        </p:nvSpPr>
        <p:spPr>
          <a:xfrm>
            <a:off x="5906815" y="2335237"/>
            <a:ext cx="990600" cy="950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9FF33B-BC46-4EBE-B150-3397E02AB3F2}"/>
              </a:ext>
            </a:extLst>
          </p:cNvPr>
          <p:cNvSpPr/>
          <p:nvPr/>
        </p:nvSpPr>
        <p:spPr>
          <a:xfrm>
            <a:off x="6811394" y="4402945"/>
            <a:ext cx="1022696" cy="1018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BB8E9E-5466-47C9-885B-1BF731E6F77F}"/>
              </a:ext>
            </a:extLst>
          </p:cNvPr>
          <p:cNvSpPr/>
          <p:nvPr/>
        </p:nvSpPr>
        <p:spPr>
          <a:xfrm>
            <a:off x="7665457" y="4278929"/>
            <a:ext cx="1056512" cy="101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F39D5-A947-43A9-9F19-E3A89C7FCC30}"/>
              </a:ext>
            </a:extLst>
          </p:cNvPr>
          <p:cNvSpPr txBox="1"/>
          <p:nvPr/>
        </p:nvSpPr>
        <p:spPr>
          <a:xfrm>
            <a:off x="0" y="79962"/>
            <a:ext cx="9143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      Outcome Bias: Judging the Quality of the Decision by the Outcome.</a:t>
            </a:r>
          </a:p>
        </p:txBody>
      </p:sp>
    </p:spTree>
    <p:extLst>
      <p:ext uri="{BB962C8B-B14F-4D97-AF65-F5344CB8AC3E}">
        <p14:creationId xmlns:p14="http://schemas.microsoft.com/office/powerpoint/2010/main" val="397318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8077" y="1410628"/>
            <a:ext cx="6522470" cy="3484929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Stay curious and think deeply.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16116" y="1694985"/>
            <a:ext cx="1983923" cy="2943922"/>
            <a:chOff x="1116116" y="1694985"/>
            <a:chExt cx="1983923" cy="2943922"/>
          </a:xfrm>
        </p:grpSpPr>
        <p:sp>
          <p:nvSpPr>
            <p:cNvPr id="6" name="TextBox 5"/>
            <p:cNvSpPr txBox="1"/>
            <p:nvPr/>
          </p:nvSpPr>
          <p:spPr>
            <a:xfrm>
              <a:off x="1116116" y="2021451"/>
              <a:ext cx="1983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1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553630" y="1694985"/>
              <a:ext cx="0" cy="2943922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0714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B52D5-0B6C-4169-89CD-37B2EC1F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AutoShape 2" descr="Image result for battle for attention">
            <a:extLst>
              <a:ext uri="{FF2B5EF4-FFF2-40B4-BE49-F238E27FC236}">
                <a16:creationId xmlns:a16="http://schemas.microsoft.com/office/drawing/2014/main" id="{F6A19BA6-1E89-4DF4-A3C4-4B337E4CEF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 descr="Image result for battle for attention">
            <a:extLst>
              <a:ext uri="{FF2B5EF4-FFF2-40B4-BE49-F238E27FC236}">
                <a16:creationId xmlns:a16="http://schemas.microsoft.com/office/drawing/2014/main" id="{279CFAB1-1AF5-48EA-AFB9-308CCF86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27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 descr="972e7b5e-c91e-4357-92c5-f7cc907fa3e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59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C5B53E-16D5-43B8-AC72-9EE11ECB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"/>
            <a:ext cx="9144000" cy="68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8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779" y="2102261"/>
            <a:ext cx="7816011" cy="231984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8000" dirty="0"/>
              <a:t>Beware </a:t>
            </a:r>
          </a:p>
          <a:p>
            <a:pPr algn="ctr"/>
            <a:r>
              <a:rPr lang="en-US" sz="8000" dirty="0"/>
              <a:t>the expert.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87083" y="23975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116116" y="1694985"/>
            <a:ext cx="1983923" cy="2943922"/>
            <a:chOff x="1116116" y="1694985"/>
            <a:chExt cx="1983923" cy="2943922"/>
          </a:xfrm>
        </p:grpSpPr>
        <p:sp>
          <p:nvSpPr>
            <p:cNvPr id="2" name="TextBox 1"/>
            <p:cNvSpPr txBox="1"/>
            <p:nvPr/>
          </p:nvSpPr>
          <p:spPr>
            <a:xfrm>
              <a:off x="1116116" y="2021451"/>
              <a:ext cx="1983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5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53630" y="1694985"/>
              <a:ext cx="0" cy="2943922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0536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Hype">
            <a:extLst>
              <a:ext uri="{FF2B5EF4-FFF2-40B4-BE49-F238E27FC236}">
                <a16:creationId xmlns:a16="http://schemas.microsoft.com/office/drawing/2014/main" id="{AD85FDE0-4CE5-40EB-8869-D7925F97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92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A picture containing half, laying, woman, sink&#10;&#10;Description automatically generated">
            <a:extLst>
              <a:ext uri="{FF2B5EF4-FFF2-40B4-BE49-F238E27FC236}">
                <a16:creationId xmlns:a16="http://schemas.microsoft.com/office/drawing/2014/main" id="{04DF8D3D-4411-4890-A56E-A20E52134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9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5664821"/>
            <a:ext cx="3724619" cy="831513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Paul Ferwerda, CFA</a:t>
            </a:r>
          </a:p>
          <a:p>
            <a:r>
              <a:rPr lang="en-US" sz="18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paul.ferwerda@wstam.com</a:t>
            </a:r>
          </a:p>
        </p:txBody>
      </p:sp>
      <p:sp>
        <p:nvSpPr>
          <p:cNvPr id="43012" name="AutoShape 4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4" name="AutoShape 6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6" name="AutoShape 8" descr="Image result for rotary cl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F88BB-8BC4-44EC-AFBF-5F6CF721830D}"/>
              </a:ext>
            </a:extLst>
          </p:cNvPr>
          <p:cNvSpPr txBox="1"/>
          <p:nvPr/>
        </p:nvSpPr>
        <p:spPr>
          <a:xfrm>
            <a:off x="3356415" y="5363423"/>
            <a:ext cx="482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          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hfma florida">
            <a:extLst>
              <a:ext uri="{FF2B5EF4-FFF2-40B4-BE49-F238E27FC236}">
                <a16:creationId xmlns:a16="http://schemas.microsoft.com/office/drawing/2014/main" id="{F7CBCAF1-6B4C-4F01-A34B-8B38BB8827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475" y="2362977"/>
            <a:ext cx="3078481" cy="27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B5127-7E98-478B-A84C-4824AF44E754}"/>
              </a:ext>
            </a:extLst>
          </p:cNvPr>
          <p:cNvSpPr txBox="1"/>
          <p:nvPr/>
        </p:nvSpPr>
        <p:spPr>
          <a:xfrm>
            <a:off x="4783366" y="5455442"/>
            <a:ext cx="28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December 10th, 2020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9010E0-9FFA-43BB-9F03-52C36CEB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84" y="1125245"/>
            <a:ext cx="6099716" cy="319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48959-A4F0-41F8-857C-F0F1E1CEE455}"/>
              </a:ext>
            </a:extLst>
          </p:cNvPr>
          <p:cNvSpPr txBox="1"/>
          <p:nvPr/>
        </p:nvSpPr>
        <p:spPr>
          <a:xfrm>
            <a:off x="5761686" y="1409856"/>
            <a:ext cx="169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297CD-36B1-4D33-B27E-CADE8C4AB913}"/>
              </a:ext>
            </a:extLst>
          </p:cNvPr>
          <p:cNvSpPr txBox="1"/>
          <p:nvPr/>
        </p:nvSpPr>
        <p:spPr>
          <a:xfrm>
            <a:off x="3724619" y="2954797"/>
            <a:ext cx="4255599" cy="7179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16859-CA26-4187-BA28-85C3D9FAC6DB}"/>
              </a:ext>
            </a:extLst>
          </p:cNvPr>
          <p:cNvSpPr txBox="1"/>
          <p:nvPr/>
        </p:nvSpPr>
        <p:spPr>
          <a:xfrm>
            <a:off x="5153891" y="3612258"/>
            <a:ext cx="1262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54239-ED6F-4FE5-A9E1-2820CD3512CA}"/>
              </a:ext>
            </a:extLst>
          </p:cNvPr>
          <p:cNvSpPr txBox="1"/>
          <p:nvPr/>
        </p:nvSpPr>
        <p:spPr>
          <a:xfrm>
            <a:off x="6094625" y="3431109"/>
            <a:ext cx="642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8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dn-images-1.medium.com/max/2000/1*wGtN1ydZd8zs9HPkjFIb2g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5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6BEF07E-E4A0-43C8-A62E-FF6853032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6D112-C25A-4017-B77D-708EC9C55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7DF3A-BC1F-45F8-BDD3-3BD4AD43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6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3630" y="974807"/>
            <a:ext cx="5756045" cy="3824869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Limit your body’s influence on decisions.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16116" y="1694985"/>
            <a:ext cx="1983923" cy="2943922"/>
            <a:chOff x="1116116" y="1694985"/>
            <a:chExt cx="1983923" cy="2943922"/>
          </a:xfrm>
        </p:grpSpPr>
        <p:sp>
          <p:nvSpPr>
            <p:cNvPr id="8" name="TextBox 7"/>
            <p:cNvSpPr txBox="1"/>
            <p:nvPr/>
          </p:nvSpPr>
          <p:spPr>
            <a:xfrm>
              <a:off x="1116116" y="2021451"/>
              <a:ext cx="1983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4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553630" y="1694985"/>
              <a:ext cx="0" cy="2943922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51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122" name="Picture 2" descr="Image result for dopamine and gambling">
            <a:extLst>
              <a:ext uri="{FF2B5EF4-FFF2-40B4-BE49-F238E27FC236}">
                <a16:creationId xmlns:a16="http://schemas.microsoft.com/office/drawing/2014/main" id="{05B91563-0C3B-48E2-A76C-57B38D67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18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D5E005-41B9-4F04-BEA8-07A54FA63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r="1788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A8E7-F848-4F23-BF7C-177EAE57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695"/>
            <a:ext cx="9144000" cy="429828"/>
          </a:xfrm>
        </p:spPr>
        <p:txBody>
          <a:bodyPr/>
          <a:lstStyle/>
          <a:p>
            <a:r>
              <a:rPr lang="en-US" sz="2200" dirty="0" err="1"/>
              <a:t>Doomscrolling</a:t>
            </a:r>
            <a:r>
              <a:rPr lang="en-US" sz="2200" dirty="0"/>
              <a:t> – When we feel compelled to search for negative news.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9B71B-5C92-4DCF-85BF-043566278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169" y="1058973"/>
            <a:ext cx="7886700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D6753-2E2A-4DEA-AB64-3A17DA3E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311-366F-44ED-BD6C-B1F343AF3A4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A9B185-4C8B-4F03-A22A-420D8653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246"/>
            <a:ext cx="9196899" cy="64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251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Luray, Virginia &amp;quot;&quot;/&gt;&lt;property id=&quot;20307&quot; value=&quot;274&quot;/&gt;&lt;/object&gt;&lt;object type=&quot;3&quot; unique_id=&quot;10004&quot;&gt;&lt;property id=&quot;20148&quot; value=&quot;5&quot;/&gt;&lt;property id=&quot;20300&quot; value=&quot;Slide 2&quot;/&gt;&lt;property id=&quot;20307&quot; value=&quot;270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7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7&quot;/&gt;&lt;/object&gt;&lt;object type=&quot;3&quot; unique_id=&quot;10010&quot;&gt;&lt;property id=&quot;20148&quot; value=&quot;5&quot;/&gt;&lt;property id=&quot;20300&quot; value=&quot;Slide 8&quot;/&gt;&lt;property id=&quot;20307&quot; value=&quot;266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72&quot;/&gt;&lt;/object&gt;&lt;object type=&quot;3&quot; unique_id=&quot;10117&quot;&gt;&lt;property id=&quot;20148&quot; value=&quot;5&quot;/&gt;&lt;property id=&quot;20300&quot; value=&quot;Slide 12&quot;/&gt;&lt;property id=&quot;20307&quot; value=&quot;279&quot;/&gt;&lt;/object&gt;&lt;object type=&quot;3&quot; unique_id=&quot;10118&quot;&gt;&lt;property id=&quot;20148&quot; value=&quot;5&quot;/&gt;&lt;property id=&quot;20300&quot; value=&quot;Slide 13 - &amp;quot;Luray, Virginia &amp;quot;&quot;/&gt;&lt;property id=&quot;20307&quot; value=&quot;27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ysClr val="window" lastClr="FFFFFF"/>
      </a:lt1>
      <a:dk2>
        <a:srgbClr val="172A4B"/>
      </a:dk2>
      <a:lt2>
        <a:srgbClr val="FFFFFF"/>
      </a:lt2>
      <a:accent1>
        <a:srgbClr val="172A4B"/>
      </a:accent1>
      <a:accent2>
        <a:srgbClr val="E7E6E6"/>
      </a:accent2>
      <a:accent3>
        <a:srgbClr val="DEEBF6"/>
      </a:accent3>
      <a:accent4>
        <a:srgbClr val="996600"/>
      </a:accent4>
      <a:accent5>
        <a:srgbClr val="8EAADB"/>
      </a:accent5>
      <a:accent6>
        <a:srgbClr val="222A35"/>
      </a:accent6>
      <a:hlink>
        <a:srgbClr val="7F7F7F"/>
      </a:hlink>
      <a:folHlink>
        <a:srgbClr val="FFF2CC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3a37980c-5607-43a4-9fb2-9b99c7bd0983" Name="Computed" ContentType="XML" MajorVersion="0" MinorVersion="1" isLocalCopy="False" IsBaseObject="False" DataSourceId="b79f4019-dbdb-49e1-9edd-00815d9f6825" DataSourceMajorVersion="0" DataSourceMinorVersion="1"/>
</file>

<file path=customXml/item2.xml><?xml version="1.0" encoding="utf-8"?>
<VariableListDefinition name="System" displayName="System" id="0d2edbdb-f20b-4833-a16d-79bb4212619e" isdomainofvalue="False" dataSourceId="fcaa4b46-dce9-4233-910e-569ca359bf56"/>
</file>

<file path=customXml/item3.xml><?xml version="1.0" encoding="utf-8"?>
<VariableListDefinition name="AD_HOC" displayName="AD_HOC" id="11969420-b692-49d6-8e91-ff9a19fd7504" isdomainofvalue="False" dataSourceId="0bab4fda-080e-45be-b239-e1025ce31e63"/>
</file>

<file path=customXml/item4.xml><?xml version="1.0" encoding="utf-8"?>
<VariableList UniqueId="0d2edbdb-f20b-4833-a16d-79bb4212619e" Name="System" ContentType="XML" MajorVersion="0" MinorVersion="1" isLocalCopy="False" IsBaseObject="False" DataSourceId="fcaa4b46-dce9-4233-910e-569ca359bf56" DataSourceMajorVersion="0" DataSourceMinorVersion="1"/>
</file>

<file path=customXml/item5.xml><?xml version="1.0" encoding="utf-8"?>
<VariableList UniqueId="11969420-b692-49d6-8e91-ff9a19fd7504" Name="AD_HOC" ContentType="XML" MajorVersion="0" MinorVersion="1" isLocalCopy="False" IsBaseObject="False" DataSourceId="0bab4fda-080e-45be-b239-e1025ce31e63" DataSourceMajorVersion="0" DataSourceMinorVersion="1"/>
</file>

<file path=customXml/item6.xml><?xml version="1.0" encoding="utf-8"?>
<VariableListDefinition name="Computed" displayName="Computed" id="3a37980c-5607-43a4-9fb2-9b99c7bd0983" isdomainofvalue="False" dataSourceId="b79f4019-dbdb-49e1-9edd-00815d9f6825"/>
</file>

<file path=customXml/item7.xml><?xml version="1.0" encoding="utf-8"?>
<AllExternalAdhocVariableMappings/>
</file>

<file path=customXml/itemProps1.xml><?xml version="1.0" encoding="utf-8"?>
<ds:datastoreItem xmlns:ds="http://schemas.openxmlformats.org/officeDocument/2006/customXml" ds:itemID="{221C4E77-EA6A-4A5E-8CA3-1F4D8A17FC86}">
  <ds:schemaRefs/>
</ds:datastoreItem>
</file>

<file path=customXml/itemProps2.xml><?xml version="1.0" encoding="utf-8"?>
<ds:datastoreItem xmlns:ds="http://schemas.openxmlformats.org/officeDocument/2006/customXml" ds:itemID="{DFA29812-0D30-4CC0-AC2F-B18559426731}">
  <ds:schemaRefs/>
</ds:datastoreItem>
</file>

<file path=customXml/itemProps3.xml><?xml version="1.0" encoding="utf-8"?>
<ds:datastoreItem xmlns:ds="http://schemas.openxmlformats.org/officeDocument/2006/customXml" ds:itemID="{B3CBC9D3-93D5-4E8F-91A5-4D3CB5C363DF}">
  <ds:schemaRefs/>
</ds:datastoreItem>
</file>

<file path=customXml/itemProps4.xml><?xml version="1.0" encoding="utf-8"?>
<ds:datastoreItem xmlns:ds="http://schemas.openxmlformats.org/officeDocument/2006/customXml" ds:itemID="{34578A83-8620-4751-BADF-36A1ABC0E33F}">
  <ds:schemaRefs/>
</ds:datastoreItem>
</file>

<file path=customXml/itemProps5.xml><?xml version="1.0" encoding="utf-8"?>
<ds:datastoreItem xmlns:ds="http://schemas.openxmlformats.org/officeDocument/2006/customXml" ds:itemID="{10A95621-6276-4509-9543-F0E10ACD1691}">
  <ds:schemaRefs/>
</ds:datastoreItem>
</file>

<file path=customXml/itemProps6.xml><?xml version="1.0" encoding="utf-8"?>
<ds:datastoreItem xmlns:ds="http://schemas.openxmlformats.org/officeDocument/2006/customXml" ds:itemID="{A411AF4F-7094-4261-AA61-8E89AE60942F}">
  <ds:schemaRefs/>
</ds:datastoreItem>
</file>

<file path=customXml/itemProps7.xml><?xml version="1.0" encoding="utf-8"?>
<ds:datastoreItem xmlns:ds="http://schemas.openxmlformats.org/officeDocument/2006/customXml" ds:itemID="{01A623BE-FBC4-4792-A760-A79135D1B4A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221</Words>
  <Application>Microsoft Office PowerPoint</Application>
  <PresentationFormat>On-screen Show (4:3)</PresentationFormat>
  <Paragraphs>73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Doomscrolling – When we feel compelled to search for negative news.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Recency Bias: Too much emphasis on recent information.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Ferwerda, CFA</dc:creator>
  <cp:lastModifiedBy>Paul Ferwerda, CFA</cp:lastModifiedBy>
  <cp:revision>3</cp:revision>
  <dcterms:created xsi:type="dcterms:W3CDTF">2020-11-16T15:02:22Z</dcterms:created>
  <dcterms:modified xsi:type="dcterms:W3CDTF">2020-12-02T16:23:42Z</dcterms:modified>
</cp:coreProperties>
</file>