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3" r:id="rId1"/>
  </p:sldMasterIdLst>
  <p:notesMasterIdLst>
    <p:notesMasterId r:id="rId17"/>
  </p:notesMasterIdLst>
  <p:handoutMasterIdLst>
    <p:handoutMasterId r:id="rId18"/>
  </p:handoutMasterIdLst>
  <p:sldIdLst>
    <p:sldId id="297" r:id="rId2"/>
    <p:sldId id="300" r:id="rId3"/>
    <p:sldId id="302" r:id="rId4"/>
    <p:sldId id="304" r:id="rId5"/>
    <p:sldId id="283" r:id="rId6"/>
    <p:sldId id="315" r:id="rId7"/>
    <p:sldId id="312" r:id="rId8"/>
    <p:sldId id="313" r:id="rId9"/>
    <p:sldId id="308" r:id="rId10"/>
    <p:sldId id="309" r:id="rId11"/>
    <p:sldId id="299" r:id="rId12"/>
    <p:sldId id="310" r:id="rId13"/>
    <p:sldId id="311" r:id="rId14"/>
    <p:sldId id="314" r:id="rId15"/>
    <p:sldId id="316" r:id="rId16"/>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24E"/>
    <a:srgbClr val="521E78"/>
    <a:srgbClr val="1E667A"/>
    <a:srgbClr val="444F51"/>
    <a:srgbClr val="000000"/>
    <a:srgbClr val="D8D1C7"/>
    <a:srgbClr val="0A1C4F"/>
    <a:srgbClr val="A00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36" autoAdjust="0"/>
    <p:restoredTop sz="80814" autoAdjust="0"/>
  </p:normalViewPr>
  <p:slideViewPr>
    <p:cSldViewPr snapToGrid="0" snapToObjects="1">
      <p:cViewPr varScale="1">
        <p:scale>
          <a:sx n="123" d="100"/>
          <a:sy n="123" d="100"/>
        </p:scale>
        <p:origin x="918" y="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109" d="100"/>
          <a:sy n="109" d="100"/>
        </p:scale>
        <p:origin x="2968" y="19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8E6CCB6-3E6C-5942-A119-5ED6DA5313B9}" type="datetimeFigureOut">
              <a:rPr lang="en-US" smtClean="0"/>
              <a:pPr/>
              <a:t>12/6/2019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7FA2FE1-324F-5C4B-AB75-97714B4238EE}" type="slidenum">
              <a:rPr lang="en-US" smtClean="0"/>
              <a:pPr/>
              <a:t>‹#›</a:t>
            </a:fld>
            <a:endParaRPr lang="en-US"/>
          </a:p>
        </p:txBody>
      </p:sp>
    </p:spTree>
    <p:extLst>
      <p:ext uri="{BB962C8B-B14F-4D97-AF65-F5344CB8AC3E}">
        <p14:creationId xmlns:p14="http://schemas.microsoft.com/office/powerpoint/2010/main" val="370070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A2A2E66-2356-994C-A342-A37D10B41CF2}" type="datetimeFigureOut">
              <a:rPr lang="en-US" smtClean="0"/>
              <a:pPr/>
              <a:t>12/6/2019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8D57A51-67EE-884B-9EE4-058A7CB37A9C}" type="slidenum">
              <a:rPr lang="en-US" smtClean="0"/>
              <a:pPr/>
              <a:t>‹#›</a:t>
            </a:fld>
            <a:endParaRPr lang="en-US"/>
          </a:p>
        </p:txBody>
      </p:sp>
    </p:spTree>
    <p:extLst>
      <p:ext uri="{BB962C8B-B14F-4D97-AF65-F5344CB8AC3E}">
        <p14:creationId xmlns:p14="http://schemas.microsoft.com/office/powerpoint/2010/main" val="3211909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a:t>
            </a:fld>
            <a:endParaRPr lang="en-US"/>
          </a:p>
        </p:txBody>
      </p:sp>
    </p:spTree>
    <p:extLst>
      <p:ext uri="{BB962C8B-B14F-4D97-AF65-F5344CB8AC3E}">
        <p14:creationId xmlns:p14="http://schemas.microsoft.com/office/powerpoint/2010/main" val="113607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10</a:t>
            </a:fld>
            <a:endParaRPr lang="en-US"/>
          </a:p>
        </p:txBody>
      </p:sp>
    </p:spTree>
    <p:extLst>
      <p:ext uri="{BB962C8B-B14F-4D97-AF65-F5344CB8AC3E}">
        <p14:creationId xmlns:p14="http://schemas.microsoft.com/office/powerpoint/2010/main" val="315953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11</a:t>
            </a:fld>
            <a:endParaRPr lang="en-US"/>
          </a:p>
        </p:txBody>
      </p:sp>
    </p:spTree>
    <p:extLst>
      <p:ext uri="{BB962C8B-B14F-4D97-AF65-F5344CB8AC3E}">
        <p14:creationId xmlns:p14="http://schemas.microsoft.com/office/powerpoint/2010/main" val="75006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12</a:t>
            </a:fld>
            <a:endParaRPr lang="en-US"/>
          </a:p>
        </p:txBody>
      </p:sp>
    </p:spTree>
    <p:extLst>
      <p:ext uri="{BB962C8B-B14F-4D97-AF65-F5344CB8AC3E}">
        <p14:creationId xmlns:p14="http://schemas.microsoft.com/office/powerpoint/2010/main" val="209013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13</a:t>
            </a:fld>
            <a:endParaRPr lang="en-US"/>
          </a:p>
        </p:txBody>
      </p:sp>
    </p:spTree>
    <p:extLst>
      <p:ext uri="{BB962C8B-B14F-4D97-AF65-F5344CB8AC3E}">
        <p14:creationId xmlns:p14="http://schemas.microsoft.com/office/powerpoint/2010/main" val="152422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14</a:t>
            </a:fld>
            <a:endParaRPr lang="en-US"/>
          </a:p>
        </p:txBody>
      </p:sp>
    </p:spTree>
    <p:extLst>
      <p:ext uri="{BB962C8B-B14F-4D97-AF65-F5344CB8AC3E}">
        <p14:creationId xmlns:p14="http://schemas.microsoft.com/office/powerpoint/2010/main" val="276742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15</a:t>
            </a:fld>
            <a:endParaRPr lang="en-US"/>
          </a:p>
        </p:txBody>
      </p:sp>
    </p:spTree>
    <p:extLst>
      <p:ext uri="{BB962C8B-B14F-4D97-AF65-F5344CB8AC3E}">
        <p14:creationId xmlns:p14="http://schemas.microsoft.com/office/powerpoint/2010/main" val="155388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smtClean="0"/>
          </a:p>
          <a:p>
            <a:r>
              <a:rPr lang="en-US" sz="1800" b="1" i="1" dirty="0" smtClean="0"/>
              <a:t>Answer:</a:t>
            </a:r>
            <a:r>
              <a:rPr lang="en-US" sz="1800" b="1" dirty="0" smtClean="0"/>
              <a:t> Pride </a:t>
            </a:r>
          </a:p>
          <a:p>
            <a:r>
              <a:rPr lang="en-US" sz="1800" dirty="0" smtClean="0"/>
              <a:t>Pride involves signs of dominance. The corners of the lips rise slightly, signaling that the person is happy. But what distinguishes this from happiness is that the head tilts back, with a slight jaw-thrust. Those are classic signs of power and dominance—they suggest that we’re feeling strong.</a:t>
            </a:r>
          </a:p>
          <a:p>
            <a:r>
              <a:rPr lang="en-US" sz="1800" dirty="0" smtClean="0"/>
              <a:t>The expression of pride is also close to the expression of contempt. They both involve a backward head tilt, but contempt doesn’t involve a slight smile like pride does; instead, with contempt the lip movement is asymmetrical—only one side tightens.</a:t>
            </a:r>
          </a:p>
          <a:p>
            <a:endParaRPr lang="en-US" sz="1800" dirty="0" smtClean="0"/>
          </a:p>
          <a:p>
            <a:r>
              <a:rPr lang="en-US" sz="1800" dirty="0" smtClean="0"/>
              <a:t>https://greatergood.berkeley.edu/quizzes/ei_quiz/results/</a:t>
            </a:r>
          </a:p>
          <a:p>
            <a:endParaRPr lang="en-US" sz="1800" dirty="0" smtClean="0"/>
          </a:p>
          <a:p>
            <a:r>
              <a:rPr lang="en-US" sz="1800" dirty="0" smtClean="0"/>
              <a:t>https://icebreakerideas.com/emotional</a:t>
            </a:r>
            <a:r>
              <a:rPr lang="en-US" sz="1800" baseline="0" dirty="0" smtClean="0"/>
              <a:t>-intelligence-test/</a:t>
            </a:r>
          </a:p>
          <a:p>
            <a:endParaRPr lang="en-US" sz="1800" baseline="0" dirty="0" smtClean="0"/>
          </a:p>
          <a:p>
            <a:r>
              <a:rPr lang="en-US" sz="1800" baseline="0" dirty="0" smtClean="0"/>
              <a:t>https://www.emotionalintelligence.net/</a:t>
            </a:r>
          </a:p>
          <a:p>
            <a:endParaRPr lang="en-US" sz="1800" baseline="0" dirty="0" smtClean="0"/>
          </a:p>
          <a:p>
            <a:endParaRPr lang="en-US" sz="1800" baseline="0" dirty="0" smtClean="0"/>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38D57A51-67EE-884B-9EE4-058A7CB37A9C}" type="slidenum">
              <a:rPr lang="en-US" smtClean="0"/>
              <a:pPr/>
              <a:t>2</a:t>
            </a:fld>
            <a:endParaRPr lang="en-US"/>
          </a:p>
        </p:txBody>
      </p:sp>
    </p:spTree>
    <p:extLst>
      <p:ext uri="{BB962C8B-B14F-4D97-AF65-F5344CB8AC3E}">
        <p14:creationId xmlns:p14="http://schemas.microsoft.com/office/powerpoint/2010/main" val="336716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smtClean="0"/>
              <a:t>Answer:</a:t>
            </a:r>
            <a:r>
              <a:rPr lang="en-US" sz="1800" b="1" dirty="0" smtClean="0"/>
              <a:t> Surprise </a:t>
            </a:r>
          </a:p>
          <a:p>
            <a:r>
              <a:rPr lang="en-US" sz="1800" dirty="0" smtClean="0"/>
              <a:t>Surprise is often confused with fear. But when we’re afraid, our lower eyelids tighten and our eyebrows look flat and tense; with surprise, our upper eyelids rise up and our eyebrows arch. Also, our jaws drop when we’re surprised, but our lip corners go sideways when we’re afraid, making the mouth look tighter.</a:t>
            </a:r>
          </a:p>
          <a:p>
            <a:r>
              <a:rPr lang="en-US" sz="1800" dirty="0" smtClean="0"/>
              <a:t>Some experts believe our eyes open wide like this because when we’re confronted with something surprising—a long-lost friend, an unexpected award—we try to absorb as much of this new information as possible.</a:t>
            </a:r>
          </a:p>
          <a:p>
            <a:endParaRPr lang="en-US" sz="1800" dirty="0"/>
          </a:p>
        </p:txBody>
      </p:sp>
      <p:sp>
        <p:nvSpPr>
          <p:cNvPr id="4" name="Slide Number Placeholder 3"/>
          <p:cNvSpPr>
            <a:spLocks noGrp="1"/>
          </p:cNvSpPr>
          <p:nvPr>
            <p:ph type="sldNum" sz="quarter" idx="10"/>
          </p:nvPr>
        </p:nvSpPr>
        <p:spPr/>
        <p:txBody>
          <a:bodyPr/>
          <a:lstStyle/>
          <a:p>
            <a:fld id="{38D57A51-67EE-884B-9EE4-058A7CB37A9C}" type="slidenum">
              <a:rPr lang="en-US" smtClean="0"/>
              <a:pPr/>
              <a:t>3</a:t>
            </a:fld>
            <a:endParaRPr lang="en-US"/>
          </a:p>
        </p:txBody>
      </p:sp>
    </p:spTree>
    <p:extLst>
      <p:ext uri="{BB962C8B-B14F-4D97-AF65-F5344CB8AC3E}">
        <p14:creationId xmlns:p14="http://schemas.microsoft.com/office/powerpoint/2010/main" val="106226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smtClean="0"/>
              <a:t>Answer:</a:t>
            </a:r>
            <a:r>
              <a:rPr lang="en-US" sz="1800" b="1" dirty="0" smtClean="0"/>
              <a:t> Disgust </a:t>
            </a:r>
          </a:p>
          <a:p>
            <a:r>
              <a:rPr lang="en-US" sz="1800" dirty="0" smtClean="0"/>
              <a:t>When we feel disgust, the muscles above the upper lip pull up, raising the upper lip, wrinkling the nose, and narrowing the eyes.</a:t>
            </a:r>
          </a:p>
          <a:p>
            <a:r>
              <a:rPr lang="en-US" sz="1800" dirty="0" smtClean="0"/>
              <a:t>People often confuse disgust and anger. But anger tightens the mouth and lowers the eyebrows more significantly, and raises the upper eyelid. With disgust, the mouth opens and the tongue comes out, just in case you need to throw up.</a:t>
            </a:r>
          </a:p>
          <a:p>
            <a:endParaRPr lang="en-US" sz="1800" dirty="0"/>
          </a:p>
        </p:txBody>
      </p:sp>
      <p:sp>
        <p:nvSpPr>
          <p:cNvPr id="4" name="Slide Number Placeholder 3"/>
          <p:cNvSpPr>
            <a:spLocks noGrp="1"/>
          </p:cNvSpPr>
          <p:nvPr>
            <p:ph type="sldNum" sz="quarter" idx="10"/>
          </p:nvPr>
        </p:nvSpPr>
        <p:spPr/>
        <p:txBody>
          <a:bodyPr/>
          <a:lstStyle/>
          <a:p>
            <a:fld id="{38D57A51-67EE-884B-9EE4-058A7CB37A9C}" type="slidenum">
              <a:rPr lang="en-US" smtClean="0"/>
              <a:pPr/>
              <a:t>4</a:t>
            </a:fld>
            <a:endParaRPr lang="en-US"/>
          </a:p>
        </p:txBody>
      </p:sp>
    </p:spTree>
    <p:extLst>
      <p:ext uri="{BB962C8B-B14F-4D97-AF65-F5344CB8AC3E}">
        <p14:creationId xmlns:p14="http://schemas.microsoft.com/office/powerpoint/2010/main" val="399002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D57A51-67EE-884B-9EE4-058A7CB37A9C}" type="slidenum">
              <a:rPr lang="en-US" smtClean="0"/>
              <a:pPr/>
              <a:t>5</a:t>
            </a:fld>
            <a:endParaRPr lang="en-US"/>
          </a:p>
        </p:txBody>
      </p:sp>
    </p:spTree>
    <p:extLst>
      <p:ext uri="{BB962C8B-B14F-4D97-AF65-F5344CB8AC3E}">
        <p14:creationId xmlns:p14="http://schemas.microsoft.com/office/powerpoint/2010/main" val="16572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60% - Burleson Greene – Handbook of communication and social interaction skills (2003)</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38D57A51-67EE-884B-9EE4-058A7CB37A9C}" type="slidenum">
              <a:rPr lang="en-US" smtClean="0"/>
              <a:pPr/>
              <a:t>6</a:t>
            </a:fld>
            <a:endParaRPr lang="en-US"/>
          </a:p>
        </p:txBody>
      </p:sp>
    </p:spTree>
    <p:extLst>
      <p:ext uri="{BB962C8B-B14F-4D97-AF65-F5344CB8AC3E}">
        <p14:creationId xmlns:p14="http://schemas.microsoft.com/office/powerpoint/2010/main" val="258225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7</a:t>
            </a:fld>
            <a:endParaRPr lang="en-US"/>
          </a:p>
        </p:txBody>
      </p:sp>
    </p:spTree>
    <p:extLst>
      <p:ext uri="{BB962C8B-B14F-4D97-AF65-F5344CB8AC3E}">
        <p14:creationId xmlns:p14="http://schemas.microsoft.com/office/powerpoint/2010/main" val="21007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8</a:t>
            </a:fld>
            <a:endParaRPr lang="en-US"/>
          </a:p>
        </p:txBody>
      </p:sp>
    </p:spTree>
    <p:extLst>
      <p:ext uri="{BB962C8B-B14F-4D97-AF65-F5344CB8AC3E}">
        <p14:creationId xmlns:p14="http://schemas.microsoft.com/office/powerpoint/2010/main" val="85861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D57A51-67EE-884B-9EE4-058A7CB37A9C}" type="slidenum">
              <a:rPr lang="en-US" smtClean="0"/>
              <a:pPr/>
              <a:t>9</a:t>
            </a:fld>
            <a:endParaRPr lang="en-US"/>
          </a:p>
        </p:txBody>
      </p:sp>
    </p:spTree>
    <p:extLst>
      <p:ext uri="{BB962C8B-B14F-4D97-AF65-F5344CB8AC3E}">
        <p14:creationId xmlns:p14="http://schemas.microsoft.com/office/powerpoint/2010/main" val="5814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A9FE5-CD39-614C-BF41-ADCD1E6B07BD}"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93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96297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627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chemeClr val="accent1"/>
              </a:buClr>
              <a:defRPr/>
            </a:lvl2pPr>
            <a:lvl3pPr>
              <a:buClr>
                <a:schemeClr val="accent3"/>
              </a:buClr>
              <a:defRPr/>
            </a:lvl3pPr>
            <a:lvl5pPr>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A9FE5-CD39-614C-BF41-ADCD1E6B07BD}" type="slidenum">
              <a:rPr lang="en-US" smtClean="0"/>
              <a:pPr/>
              <a:t>‹#›</a:t>
            </a:fld>
            <a:endParaRPr lang="en-US"/>
          </a:p>
        </p:txBody>
      </p:sp>
      <p:sp>
        <p:nvSpPr>
          <p:cNvPr id="11" name="Title Placeholder 1">
            <a:extLst>
              <a:ext uri="{FF2B5EF4-FFF2-40B4-BE49-F238E27FC236}">
                <a16:creationId xmlns:a16="http://schemas.microsoft.com/office/drawing/2014/main" id="{8D81692B-E4BB-1E40-A032-9278C8CC8058}"/>
              </a:ext>
            </a:extLst>
          </p:cNvPr>
          <p:cNvSpPr>
            <a:spLocks noGrp="1"/>
          </p:cNvSpPr>
          <p:nvPr>
            <p:ph type="title"/>
          </p:nvPr>
        </p:nvSpPr>
        <p:spPr>
          <a:xfrm>
            <a:off x="524387" y="1113265"/>
            <a:ext cx="8162412" cy="459275"/>
          </a:xfrm>
          <a:prstGeom prst="rect">
            <a:avLst/>
          </a:prstGeom>
        </p:spPr>
        <p:txBody>
          <a:bodyPr vert="horz" wrap="none" lIns="0" tIns="0" rIns="0" bIns="0" rtlCol="0" anchor="t">
            <a:noAutofit/>
          </a:body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296694" y="4767263"/>
            <a:ext cx="3723106" cy="273844"/>
          </a:xfrm>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9" name="Content Placeholder 2"/>
          <p:cNvSpPr>
            <a:spLocks noGrp="1"/>
          </p:cNvSpPr>
          <p:nvPr>
            <p:ph idx="1"/>
          </p:nvPr>
        </p:nvSpPr>
        <p:spPr>
          <a:xfrm>
            <a:off x="2296695" y="893133"/>
            <a:ext cx="6565847" cy="4024901"/>
          </a:xfrm>
        </p:spPr>
        <p:txBody>
          <a:bodyPr/>
          <a:lstStyle/>
          <a:p>
            <a:endParaRPr lang="en-US" dirty="0"/>
          </a:p>
        </p:txBody>
      </p:sp>
      <p:sp>
        <p:nvSpPr>
          <p:cNvPr id="11" name="Title Placeholder 1">
            <a:extLst>
              <a:ext uri="{FF2B5EF4-FFF2-40B4-BE49-F238E27FC236}">
                <a16:creationId xmlns:a16="http://schemas.microsoft.com/office/drawing/2014/main" id="{A43ED571-27CD-BF40-B666-1A297EB230F4}"/>
              </a:ext>
            </a:extLst>
          </p:cNvPr>
          <p:cNvSpPr>
            <a:spLocks noGrp="1"/>
          </p:cNvSpPr>
          <p:nvPr>
            <p:ph type="title"/>
          </p:nvPr>
        </p:nvSpPr>
        <p:spPr>
          <a:xfrm>
            <a:off x="2296693" y="353240"/>
            <a:ext cx="6565849" cy="434018"/>
          </a:xfrm>
          <a:prstGeom prst="rect">
            <a:avLst/>
          </a:prstGeom>
        </p:spPr>
        <p:txBody>
          <a:bodyPr vert="horz" wrap="none" lIns="0" tIns="0" rIns="0" bIns="0" rtlCol="0" anchor="t">
            <a:noAutofit/>
          </a:body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137087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6A9FE5-CD39-614C-BF41-ADCD1E6B07BD}"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47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188011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2510430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54399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12/6/2019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251340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smtClean="0"/>
              <a:t>12/6/2019</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6A9FE5-CD39-614C-BF41-ADCD1E6B07BD}" type="slidenum">
              <a:rPr lang="en-US" smtClean="0"/>
              <a:pPr/>
              <a:t>‹#›</a:t>
            </a:fld>
            <a:endParaRPr lang="en-US"/>
          </a:p>
        </p:txBody>
      </p:sp>
    </p:spTree>
    <p:extLst>
      <p:ext uri="{BB962C8B-B14F-4D97-AF65-F5344CB8AC3E}">
        <p14:creationId xmlns:p14="http://schemas.microsoft.com/office/powerpoint/2010/main" val="108024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6A9FE5-CD39-614C-BF41-ADCD1E6B07BD}" type="slidenum">
              <a:rPr lang="en-US" smtClean="0"/>
              <a:pPr/>
              <a:t>‹#›</a:t>
            </a:fld>
            <a:endParaRPr lang="en-US"/>
          </a:p>
        </p:txBody>
      </p:sp>
    </p:spTree>
    <p:extLst>
      <p:ext uri="{BB962C8B-B14F-4D97-AF65-F5344CB8AC3E}">
        <p14:creationId xmlns:p14="http://schemas.microsoft.com/office/powerpoint/2010/main" val="355351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t>12/6/2019</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146A9FE5-CD39-614C-BF41-ADCD1E6B07BD}" type="slidenum">
              <a:rPr lang="en-US" smtClean="0"/>
              <a:pPr/>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782628"/>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55" r:id="rId12"/>
    <p:sldLayoutId id="2147484067" r:id="rId13"/>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of Emotional Intelligence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Kim Farington</a:t>
            </a:r>
          </a:p>
          <a:p>
            <a:r>
              <a:rPr lang="en-US" dirty="0" smtClean="0"/>
              <a:t>CFO, FirstNet</a:t>
            </a:r>
          </a:p>
          <a:p>
            <a:r>
              <a:rPr lang="en-US" dirty="0" smtClean="0"/>
              <a:t>December 13, 2019</a:t>
            </a:r>
            <a:endParaRPr lang="en-US" dirty="0"/>
          </a:p>
        </p:txBody>
      </p:sp>
    </p:spTree>
    <p:extLst>
      <p:ext uri="{BB962C8B-B14F-4D97-AF65-F5344CB8AC3E}">
        <p14:creationId xmlns:p14="http://schemas.microsoft.com/office/powerpoint/2010/main" val="3581595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42207"/>
            <a:ext cx="7543800" cy="1088068"/>
          </a:xfrm>
        </p:spPr>
        <p:txBody>
          <a:bodyPr/>
          <a:lstStyle/>
          <a:p>
            <a:r>
              <a:rPr lang="en-US" dirty="0"/>
              <a:t>1)  Remain Calm and Composed</a:t>
            </a:r>
          </a:p>
        </p:txBody>
      </p:sp>
      <p:sp>
        <p:nvSpPr>
          <p:cNvPr id="4" name="Content Placeholder 1"/>
          <p:cNvSpPr txBox="1">
            <a:spLocks/>
          </p:cNvSpPr>
          <p:nvPr/>
        </p:nvSpPr>
        <p:spPr>
          <a:xfrm>
            <a:off x="822960" y="1648895"/>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400" dirty="0" smtClean="0"/>
              <a:t>You should:</a:t>
            </a:r>
          </a:p>
          <a:p>
            <a:pPr lvl="1"/>
            <a:r>
              <a:rPr lang="en-US" sz="2000" dirty="0" smtClean="0"/>
              <a:t>Calm down</a:t>
            </a:r>
          </a:p>
          <a:p>
            <a:pPr lvl="1"/>
            <a:r>
              <a:rPr lang="en-US" sz="2000" dirty="0" smtClean="0"/>
              <a:t>Survey the emotional landscape</a:t>
            </a:r>
          </a:p>
          <a:p>
            <a:pPr lvl="1"/>
            <a:r>
              <a:rPr lang="en-US" sz="2000" dirty="0" smtClean="0"/>
              <a:t>Share calm with your team</a:t>
            </a:r>
          </a:p>
          <a:p>
            <a:pPr lvl="1"/>
            <a:r>
              <a:rPr lang="en-US" sz="2000" dirty="0" smtClean="0"/>
              <a:t>Create a positive outcome</a:t>
            </a:r>
          </a:p>
          <a:p>
            <a:pPr lvl="1"/>
            <a:r>
              <a:rPr lang="en-US" sz="2000" dirty="0" smtClean="0"/>
              <a:t>Empathize</a:t>
            </a:r>
            <a:endParaRPr lang="en-US" sz="2000" dirty="0"/>
          </a:p>
        </p:txBody>
      </p:sp>
      <p:sp>
        <p:nvSpPr>
          <p:cNvPr id="5" name="Content Placeholder 2"/>
          <p:cNvSpPr txBox="1">
            <a:spLocks/>
          </p:cNvSpPr>
          <p:nvPr/>
        </p:nvSpPr>
        <p:spPr>
          <a:xfrm>
            <a:off x="5273334" y="1652300"/>
            <a:ext cx="3977082" cy="3219980"/>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400" smtClean="0"/>
              <a:t>You should not:</a:t>
            </a:r>
          </a:p>
          <a:p>
            <a:pPr lvl="1"/>
            <a:r>
              <a:rPr lang="en-US" sz="2000" smtClean="0"/>
              <a:t>Lose your temper</a:t>
            </a:r>
          </a:p>
          <a:p>
            <a:pPr lvl="1"/>
            <a:r>
              <a:rPr lang="en-US" sz="2000" smtClean="0"/>
              <a:t>Berate your team publicly</a:t>
            </a:r>
          </a:p>
          <a:p>
            <a:pPr lvl="1"/>
            <a:r>
              <a:rPr lang="en-US" sz="2000" smtClean="0"/>
              <a:t>Send impulsive abusive emails</a:t>
            </a:r>
          </a:p>
          <a:p>
            <a:pPr lvl="1"/>
            <a:r>
              <a:rPr lang="en-US" sz="2000" smtClean="0"/>
              <a:t>Hold a grudge</a:t>
            </a:r>
          </a:p>
          <a:p>
            <a:pPr lvl="1"/>
            <a:endParaRPr lang="en-US" sz="2000" dirty="0"/>
          </a:p>
        </p:txBody>
      </p:sp>
      <p:sp>
        <p:nvSpPr>
          <p:cNvPr id="6" name="Title 3"/>
          <p:cNvSpPr txBox="1">
            <a:spLocks/>
          </p:cNvSpPr>
          <p:nvPr/>
        </p:nvSpPr>
        <p:spPr>
          <a:xfrm>
            <a:off x="524387" y="1113266"/>
            <a:ext cx="8162412" cy="434018"/>
          </a:xfrm>
          <a:prstGeom prst="rect">
            <a:avLst/>
          </a:prstGeom>
        </p:spPr>
        <p:txBody>
          <a:bodyPr vert="horz" lIns="91440" tIns="45720" rIns="91440" bIns="45720" rtlCol="0" anchor="b">
            <a:normAutofit fontScale="47500" lnSpcReduction="20000"/>
          </a:bodyPr>
          <a:lstStyle>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dirty="0" smtClean="0"/>
              <a:t/>
            </a:r>
            <a:br>
              <a:rPr lang="en-US" dirty="0" smtClean="0"/>
            </a:br>
            <a:endParaRPr lang="en-US" dirty="0"/>
          </a:p>
        </p:txBody>
      </p:sp>
    </p:spTree>
    <p:extLst>
      <p:ext uri="{BB962C8B-B14F-4D97-AF65-F5344CB8AC3E}">
        <p14:creationId xmlns:p14="http://schemas.microsoft.com/office/powerpoint/2010/main" val="1090480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Find the “Rainbow”</a:t>
            </a:r>
          </a:p>
        </p:txBody>
      </p:sp>
      <p:sp>
        <p:nvSpPr>
          <p:cNvPr id="7" name="Content Placeholder 1"/>
          <p:cNvSpPr txBox="1">
            <a:spLocks/>
          </p:cNvSpPr>
          <p:nvPr/>
        </p:nvSpPr>
        <p:spPr>
          <a:xfrm>
            <a:off x="769553" y="1515098"/>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400" dirty="0" smtClean="0"/>
              <a:t>You should:</a:t>
            </a:r>
          </a:p>
          <a:p>
            <a:pPr lvl="1"/>
            <a:r>
              <a:rPr lang="en-US" sz="2000" dirty="0" smtClean="0"/>
              <a:t>Support failure</a:t>
            </a:r>
          </a:p>
          <a:p>
            <a:pPr lvl="1"/>
            <a:r>
              <a:rPr lang="en-US" sz="2000" dirty="0" smtClean="0"/>
              <a:t>Help your team learn from failures</a:t>
            </a:r>
          </a:p>
          <a:p>
            <a:pPr lvl="1"/>
            <a:r>
              <a:rPr lang="en-US" sz="2000" dirty="0" smtClean="0"/>
              <a:t>See the bright side of bad news</a:t>
            </a:r>
          </a:p>
          <a:p>
            <a:pPr lvl="1"/>
            <a:r>
              <a:rPr lang="en-US" sz="2000" dirty="0" smtClean="0"/>
              <a:t>Continue moving your team toward its goals</a:t>
            </a:r>
          </a:p>
          <a:p>
            <a:pPr lvl="1"/>
            <a:r>
              <a:rPr lang="en-US" sz="2000" dirty="0" smtClean="0"/>
              <a:t>Incorporate the insights learned</a:t>
            </a:r>
            <a:endParaRPr lang="en-US" sz="2000" dirty="0"/>
          </a:p>
        </p:txBody>
      </p:sp>
      <p:sp>
        <p:nvSpPr>
          <p:cNvPr id="8" name="Content Placeholder 2"/>
          <p:cNvSpPr txBox="1">
            <a:spLocks/>
          </p:cNvSpPr>
          <p:nvPr/>
        </p:nvSpPr>
        <p:spPr>
          <a:xfrm>
            <a:off x="5166918" y="1518503"/>
            <a:ext cx="3977082" cy="3219980"/>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400" smtClean="0"/>
              <a:t>You should not:</a:t>
            </a:r>
          </a:p>
          <a:p>
            <a:pPr lvl="1"/>
            <a:r>
              <a:rPr lang="en-US" sz="2000" smtClean="0"/>
              <a:t>Shy away from conflicts</a:t>
            </a:r>
          </a:p>
          <a:p>
            <a:pPr lvl="1"/>
            <a:r>
              <a:rPr lang="en-US" sz="2000" smtClean="0"/>
              <a:t>Make it personal or negative</a:t>
            </a:r>
          </a:p>
          <a:p>
            <a:pPr lvl="1"/>
            <a:endParaRPr lang="en-US" sz="2000" dirty="0"/>
          </a:p>
        </p:txBody>
      </p:sp>
    </p:spTree>
    <p:extLst>
      <p:ext uri="{BB962C8B-B14F-4D97-AF65-F5344CB8AC3E}">
        <p14:creationId xmlns:p14="http://schemas.microsoft.com/office/powerpoint/2010/main" val="4004553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Smart Hiring and </a:t>
            </a:r>
            <a:r>
              <a:rPr lang="en-US" dirty="0" smtClean="0"/>
              <a:t>Nurturing</a:t>
            </a:r>
            <a:endParaRPr lang="en-US" dirty="0"/>
          </a:p>
        </p:txBody>
      </p:sp>
      <p:sp>
        <p:nvSpPr>
          <p:cNvPr id="4" name="Content Placeholder 1"/>
          <p:cNvSpPr txBox="1">
            <a:spLocks/>
          </p:cNvSpPr>
          <p:nvPr/>
        </p:nvSpPr>
        <p:spPr>
          <a:xfrm>
            <a:off x="733613" y="1522739"/>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1800" dirty="0" smtClean="0"/>
              <a:t>You should:</a:t>
            </a:r>
          </a:p>
          <a:p>
            <a:pPr lvl="1"/>
            <a:r>
              <a:rPr lang="en-US" sz="1600" dirty="0" smtClean="0"/>
              <a:t>Look beyond the resume</a:t>
            </a:r>
          </a:p>
          <a:p>
            <a:pPr lvl="1"/>
            <a:r>
              <a:rPr lang="en-US" sz="1600" dirty="0" smtClean="0"/>
              <a:t>Hire staff with the appropriate level of soft </a:t>
            </a:r>
            <a:br>
              <a:rPr lang="en-US" sz="1600" dirty="0" smtClean="0"/>
            </a:br>
            <a:r>
              <a:rPr lang="en-US" sz="1600" dirty="0" smtClean="0"/>
              <a:t>   skills for their role</a:t>
            </a:r>
          </a:p>
          <a:p>
            <a:pPr lvl="1"/>
            <a:r>
              <a:rPr lang="en-US" sz="1600" dirty="0" smtClean="0"/>
              <a:t>Help them learn</a:t>
            </a:r>
          </a:p>
          <a:p>
            <a:pPr lvl="1"/>
            <a:r>
              <a:rPr lang="en-US" sz="1600" dirty="0" smtClean="0"/>
              <a:t>Allow staff to share new ideas</a:t>
            </a:r>
          </a:p>
          <a:p>
            <a:pPr lvl="1"/>
            <a:r>
              <a:rPr lang="en-US" sz="1600" dirty="0" smtClean="0"/>
              <a:t>Listen and provide undivided attention</a:t>
            </a:r>
          </a:p>
          <a:p>
            <a:pPr lvl="1"/>
            <a:r>
              <a:rPr lang="en-US" sz="1600" dirty="0" smtClean="0"/>
              <a:t>Provide honest feedback</a:t>
            </a:r>
          </a:p>
          <a:p>
            <a:pPr lvl="1"/>
            <a:r>
              <a:rPr lang="en-US" sz="1600" dirty="0" smtClean="0"/>
              <a:t>Be patient</a:t>
            </a:r>
          </a:p>
          <a:p>
            <a:pPr lvl="1"/>
            <a:endParaRPr lang="en-US" sz="1600" dirty="0" smtClean="0"/>
          </a:p>
          <a:p>
            <a:pPr lvl="1"/>
            <a:endParaRPr lang="en-US" sz="1600" dirty="0" smtClean="0"/>
          </a:p>
          <a:p>
            <a:pPr lvl="1"/>
            <a:endParaRPr lang="en-US" sz="1600" dirty="0"/>
          </a:p>
        </p:txBody>
      </p:sp>
      <p:sp>
        <p:nvSpPr>
          <p:cNvPr id="5" name="Content Placeholder 2"/>
          <p:cNvSpPr txBox="1">
            <a:spLocks/>
          </p:cNvSpPr>
          <p:nvPr/>
        </p:nvSpPr>
        <p:spPr>
          <a:xfrm>
            <a:off x="4918942" y="1522739"/>
            <a:ext cx="4225057" cy="3219980"/>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1800" dirty="0" smtClean="0"/>
              <a:t>You should not:</a:t>
            </a:r>
          </a:p>
          <a:p>
            <a:pPr lvl="1"/>
            <a:r>
              <a:rPr lang="en-US" sz="1600" dirty="0" smtClean="0"/>
              <a:t>Pile work on an overwhelmed team member</a:t>
            </a:r>
          </a:p>
          <a:p>
            <a:pPr lvl="1"/>
            <a:r>
              <a:rPr lang="en-US" sz="1600" dirty="0" smtClean="0"/>
              <a:t>Be biased in new ideas shared</a:t>
            </a:r>
          </a:p>
          <a:p>
            <a:pPr lvl="1"/>
            <a:r>
              <a:rPr lang="en-US" sz="1600" dirty="0" smtClean="0"/>
              <a:t>Disregard other’s point of view</a:t>
            </a:r>
          </a:p>
          <a:p>
            <a:pPr lvl="1"/>
            <a:r>
              <a:rPr lang="en-US" sz="1600" dirty="0" smtClean="0"/>
              <a:t>Interrupt when staff express themselves</a:t>
            </a:r>
          </a:p>
          <a:p>
            <a:pPr lvl="1"/>
            <a:endParaRPr lang="en-US" sz="1600" dirty="0"/>
          </a:p>
        </p:txBody>
      </p:sp>
    </p:spTree>
    <p:extLst>
      <p:ext uri="{BB962C8B-B14F-4D97-AF65-F5344CB8AC3E}">
        <p14:creationId xmlns:p14="http://schemas.microsoft.com/office/powerpoint/2010/main" val="110232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p:spPr>
        <p:txBody>
          <a:bodyPr>
            <a:normAutofit/>
          </a:bodyPr>
          <a:lstStyle/>
          <a:p>
            <a:r>
              <a:rPr lang="en-US" dirty="0"/>
              <a:t>4)  Set and Maintain Clear </a:t>
            </a:r>
            <a:r>
              <a:rPr lang="en-US" dirty="0" smtClean="0"/>
              <a:t>Boundaries</a:t>
            </a:r>
            <a:endParaRPr lang="en-US" dirty="0"/>
          </a:p>
        </p:txBody>
      </p:sp>
      <p:sp>
        <p:nvSpPr>
          <p:cNvPr id="4" name="Content Placeholder 1"/>
          <p:cNvSpPr txBox="1">
            <a:spLocks/>
          </p:cNvSpPr>
          <p:nvPr/>
        </p:nvSpPr>
        <p:spPr>
          <a:xfrm>
            <a:off x="741365" y="1731291"/>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000" dirty="0" smtClean="0"/>
              <a:t>You should:</a:t>
            </a:r>
          </a:p>
          <a:p>
            <a:pPr lvl="1"/>
            <a:r>
              <a:rPr lang="en-US" sz="1800" dirty="0" smtClean="0"/>
              <a:t>Understand your strengths and  </a:t>
            </a:r>
            <a:br>
              <a:rPr lang="en-US" sz="1800" dirty="0" smtClean="0"/>
            </a:br>
            <a:r>
              <a:rPr lang="en-US" sz="1800" dirty="0" smtClean="0"/>
              <a:t>   weaknesses</a:t>
            </a:r>
          </a:p>
          <a:p>
            <a:pPr lvl="1"/>
            <a:r>
              <a:rPr lang="en-US" sz="1800" dirty="0" smtClean="0"/>
              <a:t>Own your “no”</a:t>
            </a:r>
          </a:p>
          <a:p>
            <a:pPr lvl="1"/>
            <a:r>
              <a:rPr lang="en-US" sz="1800" dirty="0" smtClean="0"/>
              <a:t>Hold your ground in debates</a:t>
            </a:r>
          </a:p>
          <a:p>
            <a:pPr lvl="1"/>
            <a:r>
              <a:rPr lang="en-US" sz="1800" dirty="0" smtClean="0"/>
              <a:t>Build trust with others</a:t>
            </a:r>
            <a:endParaRPr lang="en-US" sz="1800" dirty="0"/>
          </a:p>
        </p:txBody>
      </p:sp>
      <p:sp>
        <p:nvSpPr>
          <p:cNvPr id="5" name="Content Placeholder 2"/>
          <p:cNvSpPr txBox="1">
            <a:spLocks/>
          </p:cNvSpPr>
          <p:nvPr/>
        </p:nvSpPr>
        <p:spPr>
          <a:xfrm>
            <a:off x="4926695" y="1731291"/>
            <a:ext cx="3977082" cy="3219980"/>
          </a:xfrm>
          <a:prstGeom prst="rect">
            <a:avLst/>
          </a:prstGeom>
        </p:spPr>
        <p:txBody>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000" dirty="0" smtClean="0"/>
              <a:t>You should not:</a:t>
            </a:r>
          </a:p>
          <a:p>
            <a:pPr lvl="1"/>
            <a:r>
              <a:rPr lang="en-US" sz="1800" dirty="0" smtClean="0"/>
              <a:t>Think you know everything</a:t>
            </a:r>
          </a:p>
          <a:p>
            <a:pPr lvl="1"/>
            <a:r>
              <a:rPr lang="en-US" sz="1800" dirty="0" smtClean="0"/>
              <a:t>Just be a “yes” person or people </a:t>
            </a:r>
            <a:br>
              <a:rPr lang="en-US" sz="1800" dirty="0" smtClean="0"/>
            </a:br>
            <a:r>
              <a:rPr lang="en-US" sz="1800" dirty="0" smtClean="0"/>
              <a:t>   pleaser</a:t>
            </a:r>
          </a:p>
          <a:p>
            <a:pPr lvl="1"/>
            <a:endParaRPr lang="en-US" sz="1800" dirty="0"/>
          </a:p>
        </p:txBody>
      </p:sp>
    </p:spTree>
    <p:extLst>
      <p:ext uri="{BB962C8B-B14F-4D97-AF65-F5344CB8AC3E}">
        <p14:creationId xmlns:p14="http://schemas.microsoft.com/office/powerpoint/2010/main" val="3211919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14953"/>
            <a:ext cx="7460885" cy="1088068"/>
          </a:xfrm>
        </p:spPr>
        <p:txBody>
          <a:bodyPr>
            <a:normAutofit/>
          </a:bodyPr>
          <a:lstStyle/>
          <a:p>
            <a:r>
              <a:rPr lang="en-US" dirty="0"/>
              <a:t>Responding to Emotionally Charged </a:t>
            </a:r>
            <a:r>
              <a:rPr lang="en-US" dirty="0" smtClean="0"/>
              <a:t>Situations</a:t>
            </a:r>
            <a:endParaRPr lang="en-US" dirty="0"/>
          </a:p>
        </p:txBody>
      </p:sp>
      <p:sp>
        <p:nvSpPr>
          <p:cNvPr id="4" name="Content Placeholder 1">
            <a:extLst>
              <a:ext uri="{FF2B5EF4-FFF2-40B4-BE49-F238E27FC236}">
                <a16:creationId xmlns:a16="http://schemas.microsoft.com/office/drawing/2014/main" id="{A35B03FE-861A-CE41-8431-460BFB5CF048}"/>
              </a:ext>
            </a:extLst>
          </p:cNvPr>
          <p:cNvSpPr txBox="1">
            <a:spLocks/>
          </p:cNvSpPr>
          <p:nvPr/>
        </p:nvSpPr>
        <p:spPr>
          <a:xfrm>
            <a:off x="1020333" y="1560236"/>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dirty="0" smtClean="0"/>
              <a:t>   Neutrality</a:t>
            </a:r>
          </a:p>
          <a:p>
            <a:pPr>
              <a:buFont typeface="Courier New" panose="02070309020205020404" pitchFamily="49" charset="0"/>
              <a:buChar char="o"/>
            </a:pPr>
            <a:r>
              <a:rPr lang="en-US" dirty="0" smtClean="0"/>
              <a:t>   Less is more</a:t>
            </a:r>
          </a:p>
          <a:p>
            <a:pPr>
              <a:buFont typeface="Courier New" panose="02070309020205020404" pitchFamily="49" charset="0"/>
              <a:buChar char="o"/>
            </a:pPr>
            <a:r>
              <a:rPr lang="en-US" dirty="0" smtClean="0"/>
              <a:t>   Respect and Professionalism</a:t>
            </a:r>
          </a:p>
          <a:p>
            <a:pPr>
              <a:buFont typeface="Courier New" panose="02070309020205020404" pitchFamily="49" charset="0"/>
              <a:buChar char="o"/>
            </a:pPr>
            <a:r>
              <a:rPr lang="en-US" dirty="0" smtClean="0"/>
              <a:t>   Keep Calm</a:t>
            </a:r>
          </a:p>
          <a:p>
            <a:pPr>
              <a:buFont typeface="Courier New" panose="02070309020205020404" pitchFamily="49" charset="0"/>
              <a:buChar char="o"/>
            </a:pPr>
            <a:r>
              <a:rPr lang="en-US" dirty="0" smtClean="0"/>
              <a:t>   Pause </a:t>
            </a:r>
          </a:p>
          <a:p>
            <a:pPr>
              <a:buFont typeface="Courier New" panose="02070309020205020404" pitchFamily="49" charset="0"/>
              <a:buChar char="o"/>
            </a:pPr>
            <a:r>
              <a:rPr lang="en-US" dirty="0" smtClean="0"/>
              <a:t>   Think before you speak</a:t>
            </a:r>
          </a:p>
          <a:p>
            <a:pPr>
              <a:buFont typeface="Courier New" panose="02070309020205020404" pitchFamily="49" charset="0"/>
              <a:buChar char="o"/>
            </a:pPr>
            <a:r>
              <a:rPr lang="en-US" dirty="0" smtClean="0"/>
              <a:t>   Confidence</a:t>
            </a:r>
          </a:p>
          <a:p>
            <a:endParaRPr lang="en-US" dirty="0" smtClean="0"/>
          </a:p>
          <a:p>
            <a:endParaRPr lang="en-US" dirty="0"/>
          </a:p>
        </p:txBody>
      </p:sp>
      <p:pic>
        <p:nvPicPr>
          <p:cNvPr id="5" name="Content Placeholder 9">
            <a:extLst>
              <a:ext uri="{FF2B5EF4-FFF2-40B4-BE49-F238E27FC236}">
                <a16:creationId xmlns:a16="http://schemas.microsoft.com/office/drawing/2014/main" id="{3131F0A0-544F-49EF-973D-FB08F719687F}"/>
              </a:ext>
            </a:extLst>
          </p:cNvPr>
          <p:cNvPicPr>
            <a:picLocks noChangeAspect="1"/>
          </p:cNvPicPr>
          <p:nvPr/>
        </p:nvPicPr>
        <p:blipFill>
          <a:blip r:embed="rId3"/>
          <a:stretch>
            <a:fillRect/>
          </a:stretch>
        </p:blipFill>
        <p:spPr bwMode="auto">
          <a:xfrm>
            <a:off x="4307157" y="1459026"/>
            <a:ext cx="3976687" cy="298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0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t>
            </a:r>
            <a:r>
              <a:rPr lang="en-US" dirty="0" smtClean="0"/>
              <a:t>Improved </a:t>
            </a:r>
            <a:r>
              <a:rPr lang="en-US" dirty="0"/>
              <a:t>and </a:t>
            </a:r>
            <a:r>
              <a:rPr lang="en-US" dirty="0" smtClean="0"/>
              <a:t>More Successful Emotional Intelligence</a:t>
            </a:r>
            <a:endParaRPr lang="en-US" dirty="0"/>
          </a:p>
        </p:txBody>
      </p:sp>
      <p:sp>
        <p:nvSpPr>
          <p:cNvPr id="4" name="Content Placeholder 1"/>
          <p:cNvSpPr>
            <a:spLocks noGrp="1"/>
          </p:cNvSpPr>
          <p:nvPr>
            <p:ph idx="1"/>
          </p:nvPr>
        </p:nvSpPr>
        <p:spPr>
          <a:xfrm>
            <a:off x="822960" y="1554783"/>
            <a:ext cx="7543800" cy="3017520"/>
          </a:xfrm>
        </p:spPr>
        <p:txBody>
          <a:bodyPr>
            <a:normAutofit/>
          </a:bodyPr>
          <a:lstStyle/>
          <a:p>
            <a:r>
              <a:rPr lang="en-US" dirty="0" smtClean="0"/>
              <a:t>Learn more about the nonverbal communications and understand how to read them</a:t>
            </a:r>
          </a:p>
          <a:p>
            <a:r>
              <a:rPr lang="en-US" dirty="0" smtClean="0"/>
              <a:t>Be conscious of your own non-</a:t>
            </a:r>
            <a:r>
              <a:rPr lang="en-US" dirty="0" err="1" smtClean="0"/>
              <a:t>verbals</a:t>
            </a:r>
            <a:r>
              <a:rPr lang="en-US" dirty="0" smtClean="0"/>
              <a:t>:</a:t>
            </a:r>
          </a:p>
          <a:p>
            <a:pPr lvl="1"/>
            <a:r>
              <a:rPr lang="en-US" dirty="0" smtClean="0"/>
              <a:t>To boost your confidence stand with your arms stretched open</a:t>
            </a:r>
          </a:p>
          <a:p>
            <a:pPr lvl="1"/>
            <a:r>
              <a:rPr lang="en-US" dirty="0" smtClean="0"/>
              <a:t>To increase participation, make sure you reflect that you are listening</a:t>
            </a:r>
          </a:p>
          <a:p>
            <a:pPr lvl="2"/>
            <a:r>
              <a:rPr lang="en-US" dirty="0" smtClean="0"/>
              <a:t>Don’t be checking your watch or text messages</a:t>
            </a:r>
          </a:p>
          <a:p>
            <a:pPr lvl="2"/>
            <a:r>
              <a:rPr lang="en-US" dirty="0" smtClean="0"/>
              <a:t>Instead, turn your head and torso to face the person who is speaking to you and make eye contact</a:t>
            </a:r>
          </a:p>
          <a:p>
            <a:pPr lvl="1"/>
            <a:r>
              <a:rPr lang="en-US" dirty="0" smtClean="0"/>
              <a:t>Touch is the most powerful nonverbal cue</a:t>
            </a:r>
          </a:p>
          <a:p>
            <a:pPr lvl="2"/>
            <a:r>
              <a:rPr lang="en-US" dirty="0" smtClean="0"/>
              <a:t>To connect instantly with someone, shake hands</a:t>
            </a:r>
          </a:p>
          <a:p>
            <a:pPr lvl="2"/>
            <a:r>
              <a:rPr lang="en-US" dirty="0" smtClean="0"/>
              <a:t>One study showed that people are 2 ties more likely to remember you if you shake hands with them (Income Center for Trade Shows)</a:t>
            </a:r>
          </a:p>
          <a:p>
            <a:endParaRPr lang="en-US" dirty="0"/>
          </a:p>
        </p:txBody>
      </p:sp>
    </p:spTree>
    <p:extLst>
      <p:ext uri="{BB962C8B-B14F-4D97-AF65-F5344CB8AC3E}">
        <p14:creationId xmlns:p14="http://schemas.microsoft.com/office/powerpoint/2010/main" val="368020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pic>
        <p:nvPicPr>
          <p:cNvPr id="5" name="Content Placeholder 4"/>
          <p:cNvPicPr>
            <a:picLocks noGrp="1" noChangeAspect="1"/>
          </p:cNvPicPr>
          <p:nvPr>
            <p:ph idx="1"/>
          </p:nvPr>
        </p:nvPicPr>
        <p:blipFill>
          <a:blip r:embed="rId3"/>
          <a:stretch>
            <a:fillRect/>
          </a:stretch>
        </p:blipFill>
        <p:spPr>
          <a:xfrm>
            <a:off x="636987" y="1492788"/>
            <a:ext cx="4535846" cy="3017838"/>
          </a:xfrm>
          <a:prstGeom prst="rect">
            <a:avLst/>
          </a:prstGeom>
        </p:spPr>
      </p:pic>
      <p:sp>
        <p:nvSpPr>
          <p:cNvPr id="6" name="Rectangle 5"/>
          <p:cNvSpPr/>
          <p:nvPr/>
        </p:nvSpPr>
        <p:spPr>
          <a:xfrm>
            <a:off x="4649492" y="1570601"/>
            <a:ext cx="4572000" cy="2585323"/>
          </a:xfrm>
          <a:prstGeom prst="rect">
            <a:avLst/>
          </a:prstGeom>
        </p:spPr>
        <p:txBody>
          <a:bodyPr>
            <a:spAutoFit/>
          </a:bodyPr>
          <a:lstStyle/>
          <a:p>
            <a:r>
              <a:rPr lang="en-US" dirty="0" smtClean="0"/>
              <a:t>This </a:t>
            </a:r>
            <a:r>
              <a:rPr lang="en-US" dirty="0"/>
              <a:t>face is expressing...</a:t>
            </a:r>
          </a:p>
          <a:p>
            <a:endParaRPr lang="en-US" dirty="0"/>
          </a:p>
          <a:p>
            <a:pPr marL="285750" indent="-285750">
              <a:buFont typeface="Arial" panose="020B0604020202020204" pitchFamily="34" charset="0"/>
              <a:buChar char="•"/>
            </a:pPr>
            <a:r>
              <a:rPr lang="en-US" dirty="0"/>
              <a:t> </a:t>
            </a:r>
            <a:r>
              <a:rPr lang="en-US" dirty="0" smtClean="0"/>
              <a:t>Pride</a:t>
            </a:r>
          </a:p>
          <a:p>
            <a:endParaRPr lang="en-US" dirty="0"/>
          </a:p>
          <a:p>
            <a:pPr marL="285750" indent="-285750">
              <a:buFont typeface="Arial" panose="020B0604020202020204" pitchFamily="34" charset="0"/>
              <a:buChar char="•"/>
            </a:pPr>
            <a:r>
              <a:rPr lang="en-US" dirty="0"/>
              <a:t> </a:t>
            </a:r>
            <a:r>
              <a:rPr lang="en-US" dirty="0" smtClean="0"/>
              <a:t>Contempt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dirty="0" smtClean="0"/>
              <a:t>Excitement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Anger</a:t>
            </a:r>
          </a:p>
        </p:txBody>
      </p:sp>
    </p:spTree>
    <p:extLst>
      <p:ext uri="{BB962C8B-B14F-4D97-AF65-F5344CB8AC3E}">
        <p14:creationId xmlns:p14="http://schemas.microsoft.com/office/powerpoint/2010/main" val="82480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pic>
        <p:nvPicPr>
          <p:cNvPr id="4" name="Picture 3"/>
          <p:cNvPicPr>
            <a:picLocks noChangeAspect="1"/>
          </p:cNvPicPr>
          <p:nvPr/>
        </p:nvPicPr>
        <p:blipFill>
          <a:blip r:embed="rId3"/>
          <a:stretch>
            <a:fillRect/>
          </a:stretch>
        </p:blipFill>
        <p:spPr>
          <a:xfrm>
            <a:off x="103241" y="1418095"/>
            <a:ext cx="4752975" cy="3056116"/>
          </a:xfrm>
          <a:prstGeom prst="rect">
            <a:avLst/>
          </a:prstGeom>
        </p:spPr>
      </p:pic>
      <p:sp>
        <p:nvSpPr>
          <p:cNvPr id="6" name="Rectangle 5"/>
          <p:cNvSpPr/>
          <p:nvPr/>
        </p:nvSpPr>
        <p:spPr>
          <a:xfrm>
            <a:off x="4856216" y="1841820"/>
            <a:ext cx="4572000" cy="2585323"/>
          </a:xfrm>
          <a:prstGeom prst="rect">
            <a:avLst/>
          </a:prstGeom>
        </p:spPr>
        <p:txBody>
          <a:bodyPr>
            <a:spAutoFit/>
          </a:bodyPr>
          <a:lstStyle/>
          <a:p>
            <a:r>
              <a:rPr lang="en-US" dirty="0" smtClean="0"/>
              <a:t>This </a:t>
            </a:r>
            <a:r>
              <a:rPr lang="en-US" dirty="0"/>
              <a:t>face is expressing...</a:t>
            </a:r>
          </a:p>
          <a:p>
            <a:endParaRPr lang="en-US" dirty="0"/>
          </a:p>
          <a:p>
            <a:pPr marL="285750" indent="-285750">
              <a:buFont typeface="Arial" panose="020B0604020202020204" pitchFamily="34" charset="0"/>
              <a:buChar char="•"/>
            </a:pPr>
            <a:r>
              <a:rPr lang="en-US" dirty="0"/>
              <a:t> </a:t>
            </a:r>
            <a:r>
              <a:rPr lang="en-US" dirty="0" smtClean="0"/>
              <a:t>Fear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dirty="0" smtClean="0"/>
              <a:t>Interest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dirty="0" smtClean="0"/>
              <a:t>Surprise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Compassion</a:t>
            </a:r>
          </a:p>
        </p:txBody>
      </p:sp>
    </p:spTree>
    <p:extLst>
      <p:ext uri="{BB962C8B-B14F-4D97-AF65-F5344CB8AC3E}">
        <p14:creationId xmlns:p14="http://schemas.microsoft.com/office/powerpoint/2010/main" val="2393875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#3</a:t>
            </a:r>
            <a:endParaRPr lang="en-US" dirty="0"/>
          </a:p>
        </p:txBody>
      </p:sp>
      <p:pic>
        <p:nvPicPr>
          <p:cNvPr id="4" name="Content Placeholder 3"/>
          <p:cNvPicPr>
            <a:picLocks noGrp="1" noChangeAspect="1"/>
          </p:cNvPicPr>
          <p:nvPr>
            <p:ph idx="1"/>
          </p:nvPr>
        </p:nvPicPr>
        <p:blipFill>
          <a:blip r:embed="rId3"/>
          <a:stretch>
            <a:fillRect/>
          </a:stretch>
        </p:blipFill>
        <p:spPr>
          <a:xfrm>
            <a:off x="4038865" y="1384300"/>
            <a:ext cx="4535846" cy="3017838"/>
          </a:xfrm>
          <a:prstGeom prst="rect">
            <a:avLst/>
          </a:prstGeom>
        </p:spPr>
      </p:pic>
      <p:sp>
        <p:nvSpPr>
          <p:cNvPr id="5" name="Rectangle 4"/>
          <p:cNvSpPr/>
          <p:nvPr/>
        </p:nvSpPr>
        <p:spPr>
          <a:xfrm>
            <a:off x="822960" y="1661113"/>
            <a:ext cx="4572000" cy="2585323"/>
          </a:xfrm>
          <a:prstGeom prst="rect">
            <a:avLst/>
          </a:prstGeom>
        </p:spPr>
        <p:txBody>
          <a:bodyPr>
            <a:spAutoFit/>
          </a:bodyPr>
          <a:lstStyle/>
          <a:p>
            <a:r>
              <a:rPr lang="en-US" dirty="0" smtClean="0"/>
              <a:t>This </a:t>
            </a:r>
            <a:r>
              <a:rPr lang="en-US" dirty="0"/>
              <a:t>face is expressing...</a:t>
            </a:r>
          </a:p>
          <a:p>
            <a:endParaRPr lang="en-US" dirty="0"/>
          </a:p>
          <a:p>
            <a:pPr marL="285750" indent="-285750">
              <a:buFont typeface="Arial" panose="020B0604020202020204" pitchFamily="34" charset="0"/>
              <a:buChar char="•"/>
            </a:pPr>
            <a:r>
              <a:rPr lang="en-US" dirty="0"/>
              <a:t> </a:t>
            </a:r>
            <a:r>
              <a:rPr lang="en-US" dirty="0" smtClean="0"/>
              <a:t>Anger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dirty="0" smtClean="0"/>
              <a:t>Pain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dirty="0" smtClean="0"/>
              <a:t>Disgust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Sadness</a:t>
            </a:r>
          </a:p>
        </p:txBody>
      </p:sp>
    </p:spTree>
    <p:extLst>
      <p:ext uri="{BB962C8B-B14F-4D97-AF65-F5344CB8AC3E}">
        <p14:creationId xmlns:p14="http://schemas.microsoft.com/office/powerpoint/2010/main" val="129942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85B86-8C62-B74B-97EE-590E581FC3C4}"/>
              </a:ext>
            </a:extLst>
          </p:cNvPr>
          <p:cNvSpPr>
            <a:spLocks noGrp="1"/>
          </p:cNvSpPr>
          <p:nvPr>
            <p:ph type="title"/>
          </p:nvPr>
        </p:nvSpPr>
        <p:spPr/>
        <p:txBody>
          <a:bodyPr/>
          <a:lstStyle/>
          <a:p>
            <a:r>
              <a:rPr lang="en-US" dirty="0" smtClean="0"/>
              <a:t>Session Objectives</a:t>
            </a:r>
            <a:endParaRPr lang="en-US" dirty="0"/>
          </a:p>
        </p:txBody>
      </p:sp>
      <p:sp>
        <p:nvSpPr>
          <p:cNvPr id="2" name="Content Placeholder 1">
            <a:extLst>
              <a:ext uri="{FF2B5EF4-FFF2-40B4-BE49-F238E27FC236}">
                <a16:creationId xmlns:a16="http://schemas.microsoft.com/office/drawing/2014/main" id="{50D37959-CE78-4848-ACB8-99E861DC79EA}"/>
              </a:ext>
            </a:extLst>
          </p:cNvPr>
          <p:cNvSpPr>
            <a:spLocks noGrp="1"/>
          </p:cNvSpPr>
          <p:nvPr>
            <p:ph idx="1"/>
          </p:nvPr>
        </p:nvSpPr>
        <p:spPr>
          <a:xfrm>
            <a:off x="1055435" y="1629477"/>
            <a:ext cx="7543800" cy="2699502"/>
          </a:xfrm>
        </p:spPr>
        <p:txBody>
          <a:bodyPr>
            <a:normAutofit/>
          </a:bodyPr>
          <a:lstStyle/>
          <a:p>
            <a:pPr>
              <a:buFont typeface="Courier New" panose="02070309020205020404" pitchFamily="49" charset="0"/>
              <a:buChar char="o"/>
            </a:pPr>
            <a:r>
              <a:rPr lang="en-US" sz="1800" dirty="0"/>
              <a:t> </a:t>
            </a:r>
            <a:r>
              <a:rPr lang="en-US" sz="1800" dirty="0" smtClean="0"/>
              <a:t>  Emotional </a:t>
            </a:r>
            <a:r>
              <a:rPr lang="en-US" sz="1800" dirty="0"/>
              <a:t>Intelligence and Body Language </a:t>
            </a:r>
            <a:endParaRPr lang="en-US" sz="1800" dirty="0" smtClean="0"/>
          </a:p>
          <a:p>
            <a:pPr>
              <a:buFont typeface="Courier New" panose="02070309020205020404" pitchFamily="49" charset="0"/>
              <a:buChar char="o"/>
            </a:pPr>
            <a:r>
              <a:rPr lang="en-US" sz="1800" dirty="0" smtClean="0"/>
              <a:t>   Assess </a:t>
            </a:r>
            <a:r>
              <a:rPr lang="en-US" sz="1800" dirty="0" smtClean="0"/>
              <a:t>Listening Skills</a:t>
            </a:r>
          </a:p>
          <a:p>
            <a:pPr>
              <a:buFont typeface="Courier New" panose="02070309020205020404" pitchFamily="49" charset="0"/>
              <a:buChar char="o"/>
            </a:pPr>
            <a:r>
              <a:rPr lang="en-US" sz="1800" dirty="0" smtClean="0"/>
              <a:t>   Understand Non-verbal Communication</a:t>
            </a:r>
          </a:p>
          <a:p>
            <a:pPr>
              <a:buFont typeface="Courier New" panose="02070309020205020404" pitchFamily="49" charset="0"/>
              <a:buChar char="o"/>
            </a:pPr>
            <a:r>
              <a:rPr lang="en-US" sz="1800" dirty="0" smtClean="0"/>
              <a:t>   </a:t>
            </a:r>
            <a:r>
              <a:rPr lang="en-US" sz="1800" dirty="0"/>
              <a:t>Traits of Leaders with High Emotional Quotient</a:t>
            </a:r>
            <a:endParaRPr lang="en-US" sz="1800" dirty="0" smtClean="0"/>
          </a:p>
          <a:p>
            <a:pPr>
              <a:buFont typeface="Courier New" panose="02070309020205020404" pitchFamily="49" charset="0"/>
              <a:buChar char="o"/>
            </a:pPr>
            <a:r>
              <a:rPr lang="en-US" sz="1800" dirty="0" smtClean="0"/>
              <a:t>   Responding to Emotionally Charged Situations</a:t>
            </a:r>
          </a:p>
          <a:p>
            <a:pPr>
              <a:buFont typeface="Courier New" panose="02070309020205020404" pitchFamily="49" charset="0"/>
              <a:buChar char="o"/>
            </a:pPr>
            <a:r>
              <a:rPr lang="en-US" sz="1800" dirty="0" smtClean="0"/>
              <a:t>   Tips for More Successful Emotional Intelligence</a:t>
            </a:r>
            <a:endParaRPr lang="en-US" sz="1800" dirty="0"/>
          </a:p>
        </p:txBody>
      </p:sp>
    </p:spTree>
    <p:extLst>
      <p:ext uri="{BB962C8B-B14F-4D97-AF65-F5344CB8AC3E}">
        <p14:creationId xmlns:p14="http://schemas.microsoft.com/office/powerpoint/2010/main" val="329729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Intelligence and Body Language </a:t>
            </a:r>
          </a:p>
        </p:txBody>
      </p:sp>
      <p:sp>
        <p:nvSpPr>
          <p:cNvPr id="4" name="Content Placeholder 1"/>
          <p:cNvSpPr>
            <a:spLocks noGrp="1"/>
          </p:cNvSpPr>
          <p:nvPr>
            <p:ph idx="1"/>
          </p:nvPr>
        </p:nvSpPr>
        <p:spPr>
          <a:xfrm>
            <a:off x="822960" y="1523786"/>
            <a:ext cx="7543800" cy="3017520"/>
          </a:xfrm>
        </p:spPr>
        <p:txBody>
          <a:bodyPr>
            <a:normAutofit/>
          </a:bodyPr>
          <a:lstStyle/>
          <a:p>
            <a:r>
              <a:rPr lang="en-US" sz="2000" dirty="0" smtClean="0"/>
              <a:t>Body language communicates up to 60% of what you want to </a:t>
            </a:r>
            <a:r>
              <a:rPr lang="en-US" sz="2000" dirty="0" smtClean="0"/>
              <a:t>say</a:t>
            </a:r>
          </a:p>
          <a:p>
            <a:endParaRPr lang="en-US" sz="2000" dirty="0" smtClean="0"/>
          </a:p>
          <a:p>
            <a:pPr lvl="1"/>
            <a:r>
              <a:rPr lang="en-US" sz="1800" b="1" dirty="0" smtClean="0"/>
              <a:t>Anger</a:t>
            </a:r>
            <a:r>
              <a:rPr lang="en-US" sz="1800" dirty="0" smtClean="0"/>
              <a:t>: </a:t>
            </a:r>
            <a:r>
              <a:rPr lang="en-US" sz="1800" dirty="0" smtClean="0"/>
              <a:t> Hands </a:t>
            </a:r>
            <a:r>
              <a:rPr lang="en-US" sz="1800" dirty="0" smtClean="0"/>
              <a:t>on hips or arms folded, eyes staring</a:t>
            </a:r>
          </a:p>
          <a:p>
            <a:pPr lvl="1"/>
            <a:r>
              <a:rPr lang="en-US" sz="1800" b="1" dirty="0" smtClean="0"/>
              <a:t>Happy</a:t>
            </a:r>
            <a:r>
              <a:rPr lang="en-US" sz="1800" dirty="0" smtClean="0"/>
              <a:t>:  Relaxed body, smiling, open arms and legs</a:t>
            </a:r>
          </a:p>
          <a:p>
            <a:pPr lvl="1"/>
            <a:r>
              <a:rPr lang="en-US" sz="1800" b="1" dirty="0" smtClean="0"/>
              <a:t>Anxious</a:t>
            </a:r>
            <a:r>
              <a:rPr lang="en-US" sz="1800" dirty="0" smtClean="0"/>
              <a:t>:  Restlessness, rapid breathing</a:t>
            </a:r>
          </a:p>
          <a:p>
            <a:pPr lvl="1"/>
            <a:r>
              <a:rPr lang="en-US" sz="1800" b="1" dirty="0" smtClean="0"/>
              <a:t>Interest</a:t>
            </a:r>
            <a:r>
              <a:rPr lang="en-US" sz="1800" dirty="0" smtClean="0"/>
              <a:t>:  Leaning forward</a:t>
            </a:r>
          </a:p>
          <a:p>
            <a:pPr lvl="1"/>
            <a:r>
              <a:rPr lang="en-US" sz="1800" b="1" dirty="0" smtClean="0"/>
              <a:t>Sadness</a:t>
            </a:r>
            <a:r>
              <a:rPr lang="en-US" sz="1800" dirty="0" smtClean="0"/>
              <a:t>:  Drooping body, mouth turned down</a:t>
            </a:r>
          </a:p>
          <a:p>
            <a:pPr lvl="1"/>
            <a:r>
              <a:rPr lang="en-US" sz="1800" b="1" dirty="0" smtClean="0"/>
              <a:t>Surprise</a:t>
            </a:r>
            <a:r>
              <a:rPr lang="en-US" sz="1800" dirty="0" smtClean="0"/>
              <a:t>:  Eyebrows up, wide eyes, mouth open</a:t>
            </a:r>
            <a:endParaRPr lang="en-US" sz="1800" dirty="0"/>
          </a:p>
        </p:txBody>
      </p:sp>
    </p:spTree>
    <p:extLst>
      <p:ext uri="{BB962C8B-B14F-4D97-AF65-F5344CB8AC3E}">
        <p14:creationId xmlns:p14="http://schemas.microsoft.com/office/powerpoint/2010/main" val="2113208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Skills</a:t>
            </a:r>
            <a:endParaRPr lang="en-US" dirty="0"/>
          </a:p>
        </p:txBody>
      </p:sp>
      <p:sp>
        <p:nvSpPr>
          <p:cNvPr id="4" name="Content Placeholder 1">
            <a:extLst>
              <a:ext uri="{FF2B5EF4-FFF2-40B4-BE49-F238E27FC236}">
                <a16:creationId xmlns:a16="http://schemas.microsoft.com/office/drawing/2014/main" id="{A35B03FE-861A-CE41-8431-460BFB5CF048}"/>
              </a:ext>
            </a:extLst>
          </p:cNvPr>
          <p:cNvSpPr txBox="1">
            <a:spLocks/>
          </p:cNvSpPr>
          <p:nvPr/>
        </p:nvSpPr>
        <p:spPr>
          <a:xfrm>
            <a:off x="997085" y="1661548"/>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dirty="0" smtClean="0"/>
              <a:t>   Listening takes practice</a:t>
            </a:r>
          </a:p>
          <a:p>
            <a:pPr>
              <a:buFont typeface="Courier New" panose="02070309020205020404" pitchFamily="49" charset="0"/>
              <a:buChar char="o"/>
            </a:pPr>
            <a:r>
              <a:rPr lang="en-US" dirty="0" smtClean="0"/>
              <a:t>   Be attentive</a:t>
            </a:r>
          </a:p>
          <a:p>
            <a:pPr>
              <a:buFont typeface="Courier New" panose="02070309020205020404" pitchFamily="49" charset="0"/>
              <a:buChar char="o"/>
            </a:pPr>
            <a:r>
              <a:rPr lang="en-US" dirty="0" smtClean="0"/>
              <a:t>   Ask open ended questions</a:t>
            </a:r>
          </a:p>
          <a:p>
            <a:pPr>
              <a:buFont typeface="Courier New" panose="02070309020205020404" pitchFamily="49" charset="0"/>
              <a:buChar char="o"/>
            </a:pPr>
            <a:r>
              <a:rPr lang="en-US" dirty="0" smtClean="0"/>
              <a:t>   Follow-up questions</a:t>
            </a:r>
          </a:p>
          <a:p>
            <a:pPr>
              <a:buFont typeface="Courier New" panose="02070309020205020404" pitchFamily="49" charset="0"/>
              <a:buChar char="o"/>
            </a:pPr>
            <a:r>
              <a:rPr lang="en-US" dirty="0" smtClean="0"/>
              <a:t>   Request clarification</a:t>
            </a:r>
          </a:p>
          <a:p>
            <a:pPr>
              <a:buFont typeface="Courier New" panose="02070309020205020404" pitchFamily="49" charset="0"/>
              <a:buChar char="o"/>
            </a:pPr>
            <a:r>
              <a:rPr lang="en-US" dirty="0" smtClean="0"/>
              <a:t>   Paraphrase and summarize</a:t>
            </a:r>
          </a:p>
          <a:p>
            <a:pPr>
              <a:buFont typeface="Courier New" panose="02070309020205020404" pitchFamily="49" charset="0"/>
              <a:buChar char="o"/>
            </a:pPr>
            <a:r>
              <a:rPr lang="en-US" dirty="0" smtClean="0"/>
              <a:t>   Watch body language</a:t>
            </a:r>
          </a:p>
          <a:p>
            <a:endParaRPr lang="en-US" dirty="0" smtClean="0"/>
          </a:p>
          <a:p>
            <a:endParaRPr lang="en-US" dirty="0" smtClean="0"/>
          </a:p>
          <a:p>
            <a:endParaRPr lang="en-US" dirty="0"/>
          </a:p>
        </p:txBody>
      </p:sp>
      <p:pic>
        <p:nvPicPr>
          <p:cNvPr id="5" name="Content Placeholder 7">
            <a:extLst>
              <a:ext uri="{FF2B5EF4-FFF2-40B4-BE49-F238E27FC236}">
                <a16:creationId xmlns:a16="http://schemas.microsoft.com/office/drawing/2014/main" id="{5984A99A-2517-4C32-8937-F2233D66B33E}"/>
              </a:ext>
            </a:extLst>
          </p:cNvPr>
          <p:cNvPicPr>
            <a:picLocks noChangeAspect="1"/>
          </p:cNvPicPr>
          <p:nvPr/>
        </p:nvPicPr>
        <p:blipFill>
          <a:blip r:embed="rId3"/>
          <a:stretch>
            <a:fillRect/>
          </a:stretch>
        </p:blipFill>
        <p:spPr>
          <a:xfrm>
            <a:off x="4572000" y="1792569"/>
            <a:ext cx="3976687" cy="2237665"/>
          </a:xfrm>
          <a:prstGeom prst="rect">
            <a:avLst/>
          </a:prstGeom>
        </p:spPr>
      </p:pic>
    </p:spTree>
    <p:extLst>
      <p:ext uri="{BB962C8B-B14F-4D97-AF65-F5344CB8AC3E}">
        <p14:creationId xmlns:p14="http://schemas.microsoft.com/office/powerpoint/2010/main" val="4235372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a:t>
            </a:r>
            <a:r>
              <a:rPr lang="en-US" dirty="0" smtClean="0"/>
              <a:t>Communication</a:t>
            </a:r>
            <a:endParaRPr lang="en-US" dirty="0"/>
          </a:p>
        </p:txBody>
      </p:sp>
      <p:sp>
        <p:nvSpPr>
          <p:cNvPr id="4" name="Content Placeholder 1">
            <a:extLst>
              <a:ext uri="{FF2B5EF4-FFF2-40B4-BE49-F238E27FC236}">
                <a16:creationId xmlns:a16="http://schemas.microsoft.com/office/drawing/2014/main" id="{A35B03FE-861A-CE41-8431-460BFB5CF048}"/>
              </a:ext>
            </a:extLst>
          </p:cNvPr>
          <p:cNvSpPr txBox="1">
            <a:spLocks/>
          </p:cNvSpPr>
          <p:nvPr/>
        </p:nvSpPr>
        <p:spPr>
          <a:xfrm>
            <a:off x="1028082" y="1553060"/>
            <a:ext cx="3969620" cy="3219980"/>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dirty="0" smtClean="0"/>
              <a:t>   Gestures</a:t>
            </a:r>
          </a:p>
          <a:p>
            <a:pPr>
              <a:buFont typeface="Courier New" panose="02070309020205020404" pitchFamily="49" charset="0"/>
              <a:buChar char="o"/>
            </a:pPr>
            <a:r>
              <a:rPr lang="en-US" dirty="0" smtClean="0"/>
              <a:t>   Eye Contact</a:t>
            </a:r>
          </a:p>
          <a:p>
            <a:pPr>
              <a:buFont typeface="Courier New" panose="02070309020205020404" pitchFamily="49" charset="0"/>
              <a:buChar char="o"/>
            </a:pPr>
            <a:r>
              <a:rPr lang="en-US" dirty="0" smtClean="0"/>
              <a:t>   Body Posture</a:t>
            </a:r>
          </a:p>
          <a:p>
            <a:pPr>
              <a:buFont typeface="Courier New" panose="02070309020205020404" pitchFamily="49" charset="0"/>
              <a:buChar char="o"/>
            </a:pPr>
            <a:r>
              <a:rPr lang="en-US" dirty="0" smtClean="0"/>
              <a:t>   Appearance</a:t>
            </a:r>
          </a:p>
          <a:p>
            <a:pPr>
              <a:buFont typeface="Courier New" panose="02070309020205020404" pitchFamily="49" charset="0"/>
              <a:buChar char="o"/>
            </a:pPr>
            <a:r>
              <a:rPr lang="en-US" dirty="0" smtClean="0"/>
              <a:t>   Head Movements</a:t>
            </a:r>
          </a:p>
          <a:p>
            <a:pPr>
              <a:buFont typeface="Courier New" panose="02070309020205020404" pitchFamily="49" charset="0"/>
              <a:buChar char="o"/>
            </a:pPr>
            <a:r>
              <a:rPr lang="en-US" dirty="0" smtClean="0"/>
              <a:t>   Hand Movements</a:t>
            </a:r>
          </a:p>
          <a:p>
            <a:pPr>
              <a:buFont typeface="Courier New" panose="02070309020205020404" pitchFamily="49" charset="0"/>
              <a:buChar char="o"/>
            </a:pPr>
            <a:r>
              <a:rPr lang="en-US" dirty="0" smtClean="0"/>
              <a:t>   Fascial Expressions</a:t>
            </a:r>
          </a:p>
          <a:p>
            <a:pPr>
              <a:buFont typeface="Courier New" panose="02070309020205020404" pitchFamily="49" charset="0"/>
              <a:buChar char="o"/>
            </a:pPr>
            <a:r>
              <a:rPr lang="en-US" dirty="0" smtClean="0"/>
              <a:t>   Body Contact</a:t>
            </a:r>
          </a:p>
          <a:p>
            <a:pPr>
              <a:buFont typeface="Courier New" panose="02070309020205020404" pitchFamily="49" charset="0"/>
              <a:buChar char="o"/>
            </a:pPr>
            <a:r>
              <a:rPr lang="en-US" dirty="0" smtClean="0"/>
              <a:t>   Sounds</a:t>
            </a:r>
          </a:p>
          <a:p>
            <a:endParaRPr lang="en-US" dirty="0" smtClean="0"/>
          </a:p>
          <a:p>
            <a:endParaRPr lang="en-US" dirty="0" smtClean="0"/>
          </a:p>
          <a:p>
            <a:endParaRPr lang="en-US" dirty="0"/>
          </a:p>
        </p:txBody>
      </p:sp>
      <p:pic>
        <p:nvPicPr>
          <p:cNvPr id="5" name="Content Placeholder 6">
            <a:extLst>
              <a:ext uri="{FF2B5EF4-FFF2-40B4-BE49-F238E27FC236}">
                <a16:creationId xmlns:a16="http://schemas.microsoft.com/office/drawing/2014/main" id="{06233296-F9FC-4AF8-A996-9E7436E13C52}"/>
              </a:ext>
            </a:extLst>
          </p:cNvPr>
          <p:cNvPicPr>
            <a:picLocks noChangeAspect="1"/>
          </p:cNvPicPr>
          <p:nvPr/>
        </p:nvPicPr>
        <p:blipFill>
          <a:blip r:embed="rId3"/>
          <a:stretch>
            <a:fillRect/>
          </a:stretch>
        </p:blipFill>
        <p:spPr>
          <a:xfrm>
            <a:off x="3832018" y="1547917"/>
            <a:ext cx="4917906" cy="2814963"/>
          </a:xfrm>
          <a:prstGeom prst="rect">
            <a:avLst/>
          </a:prstGeom>
        </p:spPr>
      </p:pic>
    </p:spTree>
    <p:extLst>
      <p:ext uri="{BB962C8B-B14F-4D97-AF65-F5344CB8AC3E}">
        <p14:creationId xmlns:p14="http://schemas.microsoft.com/office/powerpoint/2010/main" val="1652285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Traits of Leaders with High Emotional Quotient (EQ):</a:t>
            </a:r>
            <a:endParaRPr lang="en-US" dirty="0"/>
          </a:p>
        </p:txBody>
      </p:sp>
      <p:sp>
        <p:nvSpPr>
          <p:cNvPr id="5" name="Content Placeholder 1"/>
          <p:cNvSpPr>
            <a:spLocks noGrp="1"/>
          </p:cNvSpPr>
          <p:nvPr>
            <p:ph idx="1"/>
          </p:nvPr>
        </p:nvSpPr>
        <p:spPr/>
        <p:txBody>
          <a:bodyPr/>
          <a:lstStyle/>
          <a:p>
            <a:pPr marL="457200" indent="-457200">
              <a:lnSpc>
                <a:spcPct val="200000"/>
              </a:lnSpc>
              <a:buFont typeface="+mj-lt"/>
              <a:buAutoNum type="arabicPeriod"/>
            </a:pPr>
            <a:r>
              <a:rPr lang="en-US" dirty="0" smtClean="0"/>
              <a:t>Remain Calm and Composed</a:t>
            </a:r>
          </a:p>
          <a:p>
            <a:pPr marL="457200" indent="-457200">
              <a:lnSpc>
                <a:spcPct val="200000"/>
              </a:lnSpc>
              <a:buFont typeface="+mj-lt"/>
              <a:buAutoNum type="arabicPeriod"/>
            </a:pPr>
            <a:r>
              <a:rPr lang="en-US" dirty="0" smtClean="0"/>
              <a:t>Find the “Rainbow”</a:t>
            </a:r>
          </a:p>
          <a:p>
            <a:pPr marL="457200" indent="-457200">
              <a:lnSpc>
                <a:spcPct val="200000"/>
              </a:lnSpc>
              <a:buFont typeface="+mj-lt"/>
              <a:buAutoNum type="arabicPeriod"/>
            </a:pPr>
            <a:r>
              <a:rPr lang="en-US" dirty="0" smtClean="0"/>
              <a:t>Smart Hiring and Nurturing</a:t>
            </a:r>
          </a:p>
          <a:p>
            <a:pPr marL="457200" indent="-457200">
              <a:lnSpc>
                <a:spcPct val="200000"/>
              </a:lnSpc>
              <a:buFont typeface="+mj-lt"/>
              <a:buAutoNum type="arabicPeriod"/>
            </a:pPr>
            <a:r>
              <a:rPr lang="en-US" dirty="0" smtClean="0"/>
              <a:t>Set and Maintain Clear Boundaries</a:t>
            </a:r>
            <a:endParaRPr lang="en-US" dirty="0"/>
          </a:p>
        </p:txBody>
      </p:sp>
    </p:spTree>
    <p:extLst>
      <p:ext uri="{BB962C8B-B14F-4D97-AF65-F5344CB8AC3E}">
        <p14:creationId xmlns:p14="http://schemas.microsoft.com/office/powerpoint/2010/main" val="1783398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2271</TotalTime>
  <Words>884</Words>
  <Application>Microsoft Office PowerPoint</Application>
  <PresentationFormat>On-screen Show (16:9)</PresentationFormat>
  <Paragraphs>174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Retrospect</vt:lpstr>
      <vt:lpstr>Application of Emotional Intelligence</vt:lpstr>
      <vt:lpstr>Example #1</vt:lpstr>
      <vt:lpstr>Example #2</vt:lpstr>
      <vt:lpstr>Example #3</vt:lpstr>
      <vt:lpstr>Session Objectives</vt:lpstr>
      <vt:lpstr>Emotional Intelligence and Body Language </vt:lpstr>
      <vt:lpstr>Listening Skills</vt:lpstr>
      <vt:lpstr>Non-Verbal Communication</vt:lpstr>
      <vt:lpstr>Traits of Leaders with High Emotional Quotient (EQ):</vt:lpstr>
      <vt:lpstr>1)  Remain Calm and Composed</vt:lpstr>
      <vt:lpstr>2)  Find the “Rainbow”</vt:lpstr>
      <vt:lpstr>3)  Smart Hiring and Nurturing</vt:lpstr>
      <vt:lpstr>4)  Set and Maintain Clear Boundaries</vt:lpstr>
      <vt:lpstr>Responding to Emotionally Charged Situations</vt:lpstr>
      <vt:lpstr>Tips for Improved and More Successful Emotional Intelligence</vt:lpstr>
    </vt:vector>
  </TitlesOfParts>
  <Company>The DesignPond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James</dc:creator>
  <cp:lastModifiedBy>Kim Farington</cp:lastModifiedBy>
  <cp:revision>86</cp:revision>
  <cp:lastPrinted>2019-12-06T16:27:22Z</cp:lastPrinted>
  <dcterms:created xsi:type="dcterms:W3CDTF">2017-03-29T16:05:05Z</dcterms:created>
  <dcterms:modified xsi:type="dcterms:W3CDTF">2019-12-06T18:27:50Z</dcterms:modified>
</cp:coreProperties>
</file>