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 id="2147483699" r:id="rId6"/>
  </p:sldMasterIdLst>
  <p:notesMasterIdLst>
    <p:notesMasterId r:id="rId43"/>
  </p:notesMasterIdLst>
  <p:handoutMasterIdLst>
    <p:handoutMasterId r:id="rId44"/>
  </p:handoutMasterIdLst>
  <p:sldIdLst>
    <p:sldId id="386" r:id="rId7"/>
    <p:sldId id="258" r:id="rId8"/>
    <p:sldId id="314" r:id="rId9"/>
    <p:sldId id="385" r:id="rId10"/>
    <p:sldId id="383" r:id="rId11"/>
    <p:sldId id="376" r:id="rId12"/>
    <p:sldId id="345" r:id="rId13"/>
    <p:sldId id="346" r:id="rId14"/>
    <p:sldId id="347" r:id="rId15"/>
    <p:sldId id="348" r:id="rId16"/>
    <p:sldId id="349" r:id="rId17"/>
    <p:sldId id="353" r:id="rId18"/>
    <p:sldId id="354" r:id="rId19"/>
    <p:sldId id="356" r:id="rId20"/>
    <p:sldId id="361" r:id="rId21"/>
    <p:sldId id="358" r:id="rId22"/>
    <p:sldId id="365" r:id="rId23"/>
    <p:sldId id="366" r:id="rId24"/>
    <p:sldId id="352" r:id="rId25"/>
    <p:sldId id="367" r:id="rId26"/>
    <p:sldId id="368" r:id="rId27"/>
    <p:sldId id="369" r:id="rId28"/>
    <p:sldId id="371" r:id="rId29"/>
    <p:sldId id="372" r:id="rId30"/>
    <p:sldId id="373" r:id="rId31"/>
    <p:sldId id="370" r:id="rId32"/>
    <p:sldId id="334" r:id="rId33"/>
    <p:sldId id="335" r:id="rId34"/>
    <p:sldId id="336" r:id="rId35"/>
    <p:sldId id="337" r:id="rId36"/>
    <p:sldId id="338" r:id="rId37"/>
    <p:sldId id="339" r:id="rId38"/>
    <p:sldId id="381" r:id="rId39"/>
    <p:sldId id="382" r:id="rId40"/>
    <p:sldId id="384" r:id="rId41"/>
    <p:sldId id="30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D9F27"/>
    <a:srgbClr val="0099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8832" autoAdjust="0"/>
  </p:normalViewPr>
  <p:slideViewPr>
    <p:cSldViewPr>
      <p:cViewPr varScale="1">
        <p:scale>
          <a:sx n="58" d="100"/>
          <a:sy n="58" d="100"/>
        </p:scale>
        <p:origin x="173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7944"/>
    </p:cViewPr>
  </p:sorterViewPr>
  <p:notesViewPr>
    <p:cSldViewPr>
      <p:cViewPr>
        <p:scale>
          <a:sx n="100" d="100"/>
          <a:sy n="100" d="100"/>
        </p:scale>
        <p:origin x="1890" y="-12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4C3389-6F87-42FD-96FF-CE75EE8C97A5}" type="datetimeFigureOut">
              <a:rPr lang="en-US" smtClean="0"/>
              <a:t>12/2/2020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8052B0-DBE3-4A44-9299-399F68E37E04}" type="slidenum">
              <a:rPr lang="en-US" smtClean="0"/>
              <a:t>‹#›</a:t>
            </a:fld>
            <a:endParaRPr lang="en-US" dirty="0"/>
          </a:p>
        </p:txBody>
      </p:sp>
    </p:spTree>
    <p:extLst>
      <p:ext uri="{BB962C8B-B14F-4D97-AF65-F5344CB8AC3E}">
        <p14:creationId xmlns:p14="http://schemas.microsoft.com/office/powerpoint/2010/main" val="212086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1F19D-B7B8-4553-8B14-286E338898B3}" type="datetimeFigureOut">
              <a:rPr lang="en-US" smtClean="0"/>
              <a:t>12/2/2020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E565C-76AE-481D-9CF1-B8C5B0C2B0C2}" type="slidenum">
              <a:rPr lang="en-US" smtClean="0"/>
              <a:t>‹#›</a:t>
            </a:fld>
            <a:endParaRPr lang="en-US" dirty="0"/>
          </a:p>
        </p:txBody>
      </p:sp>
    </p:spTree>
    <p:extLst>
      <p:ext uri="{BB962C8B-B14F-4D97-AF65-F5344CB8AC3E}">
        <p14:creationId xmlns:p14="http://schemas.microsoft.com/office/powerpoint/2010/main" val="299161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3</a:t>
            </a:fld>
            <a:endParaRPr lang="en-US" dirty="0"/>
          </a:p>
        </p:txBody>
      </p:sp>
    </p:spTree>
    <p:extLst>
      <p:ext uri="{BB962C8B-B14F-4D97-AF65-F5344CB8AC3E}">
        <p14:creationId xmlns:p14="http://schemas.microsoft.com/office/powerpoint/2010/main" val="419720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13</a:t>
            </a:fld>
            <a:endParaRPr lang="en-US" dirty="0"/>
          </a:p>
        </p:txBody>
      </p:sp>
    </p:spTree>
    <p:extLst>
      <p:ext uri="{BB962C8B-B14F-4D97-AF65-F5344CB8AC3E}">
        <p14:creationId xmlns:p14="http://schemas.microsoft.com/office/powerpoint/2010/main" val="402119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14</a:t>
            </a:fld>
            <a:endParaRPr lang="en-US" dirty="0"/>
          </a:p>
        </p:txBody>
      </p:sp>
    </p:spTree>
    <p:extLst>
      <p:ext uri="{BB962C8B-B14F-4D97-AF65-F5344CB8AC3E}">
        <p14:creationId xmlns:p14="http://schemas.microsoft.com/office/powerpoint/2010/main" val="31384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15</a:t>
            </a:fld>
            <a:endParaRPr lang="en-US" dirty="0"/>
          </a:p>
        </p:txBody>
      </p:sp>
    </p:spTree>
    <p:extLst>
      <p:ext uri="{BB962C8B-B14F-4D97-AF65-F5344CB8AC3E}">
        <p14:creationId xmlns:p14="http://schemas.microsoft.com/office/powerpoint/2010/main" val="369464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17</a:t>
            </a:fld>
            <a:endParaRPr lang="en-US" dirty="0"/>
          </a:p>
        </p:txBody>
      </p:sp>
    </p:spTree>
    <p:extLst>
      <p:ext uri="{BB962C8B-B14F-4D97-AF65-F5344CB8AC3E}">
        <p14:creationId xmlns:p14="http://schemas.microsoft.com/office/powerpoint/2010/main" val="389455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18</a:t>
            </a:fld>
            <a:endParaRPr lang="en-US" dirty="0"/>
          </a:p>
        </p:txBody>
      </p:sp>
    </p:spTree>
    <p:extLst>
      <p:ext uri="{BB962C8B-B14F-4D97-AF65-F5344CB8AC3E}">
        <p14:creationId xmlns:p14="http://schemas.microsoft.com/office/powerpoint/2010/main" val="160285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19</a:t>
            </a:fld>
            <a:endParaRPr lang="en-US" dirty="0"/>
          </a:p>
        </p:txBody>
      </p:sp>
    </p:spTree>
    <p:extLst>
      <p:ext uri="{BB962C8B-B14F-4D97-AF65-F5344CB8AC3E}">
        <p14:creationId xmlns:p14="http://schemas.microsoft.com/office/powerpoint/2010/main" val="109844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22</a:t>
            </a:fld>
            <a:endParaRPr lang="en-US" dirty="0"/>
          </a:p>
        </p:txBody>
      </p:sp>
    </p:spTree>
    <p:extLst>
      <p:ext uri="{BB962C8B-B14F-4D97-AF65-F5344CB8AC3E}">
        <p14:creationId xmlns:p14="http://schemas.microsoft.com/office/powerpoint/2010/main" val="115935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24</a:t>
            </a:fld>
            <a:endParaRPr lang="en-US" dirty="0"/>
          </a:p>
        </p:txBody>
      </p:sp>
    </p:spTree>
    <p:extLst>
      <p:ext uri="{BB962C8B-B14F-4D97-AF65-F5344CB8AC3E}">
        <p14:creationId xmlns:p14="http://schemas.microsoft.com/office/powerpoint/2010/main" val="65304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25</a:t>
            </a:fld>
            <a:endParaRPr lang="en-US" dirty="0"/>
          </a:p>
        </p:txBody>
      </p:sp>
    </p:spTree>
    <p:extLst>
      <p:ext uri="{BB962C8B-B14F-4D97-AF65-F5344CB8AC3E}">
        <p14:creationId xmlns:p14="http://schemas.microsoft.com/office/powerpoint/2010/main" val="12570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26</a:t>
            </a:fld>
            <a:endParaRPr lang="en-US" dirty="0"/>
          </a:p>
        </p:txBody>
      </p:sp>
    </p:spTree>
    <p:extLst>
      <p:ext uri="{BB962C8B-B14F-4D97-AF65-F5344CB8AC3E}">
        <p14:creationId xmlns:p14="http://schemas.microsoft.com/office/powerpoint/2010/main" val="214485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4</a:t>
            </a:fld>
            <a:endParaRPr lang="en-US" dirty="0"/>
          </a:p>
        </p:txBody>
      </p:sp>
    </p:spTree>
    <p:extLst>
      <p:ext uri="{BB962C8B-B14F-4D97-AF65-F5344CB8AC3E}">
        <p14:creationId xmlns:p14="http://schemas.microsoft.com/office/powerpoint/2010/main" val="341599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27</a:t>
            </a:fld>
            <a:endParaRPr lang="en-US" dirty="0"/>
          </a:p>
        </p:txBody>
      </p:sp>
    </p:spTree>
    <p:extLst>
      <p:ext uri="{BB962C8B-B14F-4D97-AF65-F5344CB8AC3E}">
        <p14:creationId xmlns:p14="http://schemas.microsoft.com/office/powerpoint/2010/main" val="223508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30</a:t>
            </a:fld>
            <a:endParaRPr lang="en-US" dirty="0"/>
          </a:p>
        </p:txBody>
      </p:sp>
    </p:spTree>
    <p:extLst>
      <p:ext uri="{BB962C8B-B14F-4D97-AF65-F5344CB8AC3E}">
        <p14:creationId xmlns:p14="http://schemas.microsoft.com/office/powerpoint/2010/main" val="247466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71E565C-76AE-481D-9CF1-B8C5B0C2B0C2}" type="slidenum">
              <a:rPr lang="en-US" smtClean="0"/>
              <a:t>5</a:t>
            </a:fld>
            <a:endParaRPr lang="en-US" dirty="0"/>
          </a:p>
        </p:txBody>
      </p:sp>
    </p:spTree>
    <p:extLst>
      <p:ext uri="{BB962C8B-B14F-4D97-AF65-F5344CB8AC3E}">
        <p14:creationId xmlns:p14="http://schemas.microsoft.com/office/powerpoint/2010/main" val="241377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6</a:t>
            </a:fld>
            <a:endParaRPr lang="en-US" dirty="0"/>
          </a:p>
        </p:txBody>
      </p:sp>
    </p:spTree>
    <p:extLst>
      <p:ext uri="{BB962C8B-B14F-4D97-AF65-F5344CB8AC3E}">
        <p14:creationId xmlns:p14="http://schemas.microsoft.com/office/powerpoint/2010/main" val="140780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7</a:t>
            </a:fld>
            <a:endParaRPr lang="en-US" dirty="0"/>
          </a:p>
        </p:txBody>
      </p:sp>
    </p:spTree>
    <p:extLst>
      <p:ext uri="{BB962C8B-B14F-4D97-AF65-F5344CB8AC3E}">
        <p14:creationId xmlns:p14="http://schemas.microsoft.com/office/powerpoint/2010/main" val="329819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8</a:t>
            </a:fld>
            <a:endParaRPr lang="en-US" dirty="0"/>
          </a:p>
        </p:txBody>
      </p:sp>
    </p:spTree>
    <p:extLst>
      <p:ext uri="{BB962C8B-B14F-4D97-AF65-F5344CB8AC3E}">
        <p14:creationId xmlns:p14="http://schemas.microsoft.com/office/powerpoint/2010/main" val="110688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10</a:t>
            </a:fld>
            <a:endParaRPr lang="en-US" dirty="0"/>
          </a:p>
        </p:txBody>
      </p:sp>
    </p:spTree>
    <p:extLst>
      <p:ext uri="{BB962C8B-B14F-4D97-AF65-F5344CB8AC3E}">
        <p14:creationId xmlns:p14="http://schemas.microsoft.com/office/powerpoint/2010/main" val="126575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E565C-76AE-481D-9CF1-B8C5B0C2B0C2}" type="slidenum">
              <a:rPr lang="en-US" smtClean="0"/>
              <a:t>11</a:t>
            </a:fld>
            <a:endParaRPr lang="en-US" dirty="0"/>
          </a:p>
        </p:txBody>
      </p:sp>
    </p:spTree>
    <p:extLst>
      <p:ext uri="{BB962C8B-B14F-4D97-AF65-F5344CB8AC3E}">
        <p14:creationId xmlns:p14="http://schemas.microsoft.com/office/powerpoint/2010/main" val="202044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71E565C-76AE-481D-9CF1-B8C5B0C2B0C2}" type="slidenum">
              <a:rPr lang="en-US" smtClean="0"/>
              <a:t>12</a:t>
            </a:fld>
            <a:endParaRPr lang="en-US" dirty="0"/>
          </a:p>
        </p:txBody>
      </p:sp>
    </p:spTree>
    <p:extLst>
      <p:ext uri="{BB962C8B-B14F-4D97-AF65-F5344CB8AC3E}">
        <p14:creationId xmlns:p14="http://schemas.microsoft.com/office/powerpoint/2010/main" val="202536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93508-9B57-4ABD-B273-090B5C1F41C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376573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93508-9B57-4ABD-B273-090B5C1F41C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3609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93508-9B57-4ABD-B273-090B5C1F41C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248911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130300" y="254976"/>
            <a:ext cx="5825202" cy="847857"/>
          </a:xfrm>
        </p:spPr>
        <p:txBody>
          <a:bodyPr anchor="b">
            <a:noAutofit/>
          </a:bodyPr>
          <a:lstStyle>
            <a:lvl1pPr algn="r">
              <a:defRPr sz="4050" b="1">
                <a:solidFill>
                  <a:srgbClr val="333333"/>
                </a:solidFill>
              </a:defRPr>
            </a:lvl1pPr>
          </a:lstStyle>
          <a:p>
            <a:r>
              <a:rPr lang="en-US" sz="3300" cap="all" dirty="0" smtClean="0"/>
              <a:t>Cybersecurity</a:t>
            </a:r>
            <a:r>
              <a:rPr lang="en-US" sz="3300" dirty="0" smtClean="0"/>
              <a:t>:</a:t>
            </a:r>
            <a:endParaRPr lang="en-US" dirty="0"/>
          </a:p>
        </p:txBody>
      </p:sp>
      <p:sp>
        <p:nvSpPr>
          <p:cNvPr id="3" name="Subtitle 2"/>
          <p:cNvSpPr>
            <a:spLocks noGrp="1"/>
          </p:cNvSpPr>
          <p:nvPr>
            <p:ph type="subTitle" idx="1" hasCustomPrompt="1"/>
          </p:nvPr>
        </p:nvSpPr>
        <p:spPr>
          <a:xfrm>
            <a:off x="1130300" y="1148611"/>
            <a:ext cx="5825202" cy="1096899"/>
          </a:xfrm>
        </p:spPr>
        <p:txBody>
          <a:bodyPr anchor="t">
            <a:normAutofit/>
          </a:bodyPr>
          <a:lstStyle>
            <a:lvl1pPr marL="0" indent="0" algn="r">
              <a:buNone/>
              <a:defRPr sz="1800">
                <a:solidFill>
                  <a:srgbClr val="33333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2325" b="0" i="1" dirty="0" smtClean="0"/>
              <a:t>Mitigating risks through an effective cybersecurity risk management program</a:t>
            </a:r>
            <a:endParaRPr lang="en-US" dirty="0"/>
          </a:p>
        </p:txBody>
      </p:sp>
      <p:sp>
        <p:nvSpPr>
          <p:cNvPr id="5" name="Footer Placeholder 4"/>
          <p:cNvSpPr>
            <a:spLocks noGrp="1"/>
          </p:cNvSpPr>
          <p:nvPr>
            <p:ph type="ftr" sz="quarter" idx="11"/>
          </p:nvPr>
        </p:nvSpPr>
        <p:spPr>
          <a:xfrm>
            <a:off x="508001" y="5711933"/>
            <a:ext cx="4723209" cy="774067"/>
          </a:xfrm>
        </p:spPr>
        <p:txBody>
          <a:bodyPr/>
          <a:lstStyle>
            <a:lvl1pPr>
              <a:defRPr sz="1200"/>
            </a:lvl1pPr>
          </a:lstStyle>
          <a:p>
            <a:r>
              <a:rPr lang="en-US" dirty="0" smtClean="0">
                <a:solidFill>
                  <a:srgbClr val="000000">
                    <a:tint val="75000"/>
                  </a:srgbClr>
                </a:solidFill>
              </a:rPr>
              <a:t>Brown Edwards ESOP Conference</a:t>
            </a:r>
          </a:p>
          <a:p>
            <a:r>
              <a:rPr lang="en-US" dirty="0" smtClean="0">
                <a:solidFill>
                  <a:srgbClr val="000000">
                    <a:tint val="75000"/>
                  </a:srgbClr>
                </a:solidFill>
              </a:rPr>
              <a:t>October 22, 2019</a:t>
            </a:r>
          </a:p>
          <a:p>
            <a:r>
              <a:rPr lang="en-US" dirty="0" smtClean="0">
                <a:solidFill>
                  <a:srgbClr val="000000">
                    <a:tint val="75000"/>
                  </a:srgbClr>
                </a:solidFill>
              </a:rPr>
              <a:t>Cindy Gross, CPA, CISA, C|EH</a:t>
            </a:r>
          </a:p>
        </p:txBody>
      </p:sp>
    </p:spTree>
    <p:extLst>
      <p:ext uri="{BB962C8B-B14F-4D97-AF65-F5344CB8AC3E}">
        <p14:creationId xmlns:p14="http://schemas.microsoft.com/office/powerpoint/2010/main" val="210010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effectLst>
                  <a:innerShdw blurRad="63500" dist="50800" dir="5400000">
                    <a:prstClr val="black">
                      <a:alpha val="50000"/>
                    </a:prstClr>
                  </a:inn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buClrTx/>
              <a:defRPr b="0">
                <a:solidFill>
                  <a:schemeClr val="tx1"/>
                </a:solidFill>
                <a:effectLst>
                  <a:innerShdw blurRad="63500" dist="50800" dir="5400000">
                    <a:prstClr val="black">
                      <a:alpha val="50000"/>
                    </a:prstClr>
                  </a:innerShdw>
                </a:effectLst>
              </a:defRPr>
            </a:lvl1pPr>
            <a:lvl2pPr>
              <a:buClr>
                <a:srgbClr val="009999"/>
              </a:buClr>
              <a:defRPr b="0">
                <a:solidFill>
                  <a:srgbClr val="009999"/>
                </a:solidFill>
                <a:effectLst>
                  <a:innerShdw blurRad="63500" dist="50800" dir="5400000">
                    <a:prstClr val="black">
                      <a:alpha val="50000"/>
                    </a:prstClr>
                  </a:innerShdw>
                </a:effectLst>
              </a:defRPr>
            </a:lvl2pPr>
            <a:lvl3pPr>
              <a:defRPr>
                <a:ln>
                  <a:noFill/>
                </a:ln>
                <a:solidFill>
                  <a:schemeClr val="accent2"/>
                </a:solidFill>
                <a:effectLst>
                  <a:innerShdw blurRad="114300">
                    <a:prstClr val="black"/>
                  </a:innerShdw>
                </a:effectLst>
              </a:defRPr>
            </a:lvl3pPr>
            <a:lvl4pPr>
              <a:buClr>
                <a:schemeClr val="accent2">
                  <a:lumMod val="50000"/>
                </a:schemeClr>
              </a:buCl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0"/>
          </p:nvPr>
        </p:nvSpPr>
        <p:spPr>
          <a:xfrm>
            <a:off x="7924800" y="6356350"/>
            <a:ext cx="762000" cy="365125"/>
          </a:xfrm>
          <a:prstGeom prst="rect">
            <a:avLst/>
          </a:prstGeom>
        </p:spPr>
        <p:txBody>
          <a:bodyPr/>
          <a:lstStyle/>
          <a:p>
            <a:fld id="{D3AD7C86-A3F0-46C1-8E7B-6F3DDC0CD700}" type="slidenum">
              <a:rPr lang="en-US" smtClean="0"/>
              <a:t>‹#›</a:t>
            </a:fld>
            <a:endParaRPr lang="en-US" dirty="0"/>
          </a:p>
        </p:txBody>
      </p:sp>
    </p:spTree>
    <p:extLst>
      <p:ext uri="{BB962C8B-B14F-4D97-AF65-F5344CB8AC3E}">
        <p14:creationId xmlns:p14="http://schemas.microsoft.com/office/powerpoint/2010/main" val="285089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12/2/2020</a:t>
            </a:fld>
            <a:endParaRPr lang="en-US" dirty="0"/>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Brown Edwards ESOP Conference</a:t>
            </a:r>
          </a:p>
          <a:p>
            <a:r>
              <a:rPr lang="en-US" smtClean="0">
                <a:solidFill>
                  <a:srgbClr val="000000">
                    <a:tint val="75000"/>
                  </a:srgbClr>
                </a:solidFill>
              </a:rPr>
              <a:t>October 22, 2019</a:t>
            </a:r>
          </a:p>
          <a:p>
            <a:r>
              <a:rPr lang="en-US" smtClean="0">
                <a:solidFill>
                  <a:srgbClr val="000000">
                    <a:tint val="75000"/>
                  </a:srgbClr>
                </a:solidFill>
              </a:rPr>
              <a:t>Cindy Gross, CPA, CISA, C|EH</a:t>
            </a:r>
            <a:endParaRPr lang="en-US" dirty="0" smtClean="0">
              <a:solidFill>
                <a:srgbClr val="000000">
                  <a:tint val="75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1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D7C86-A3F0-46C1-8E7B-6F3DDC0CD700}" type="slidenum">
              <a:rPr lang="en-US" smtClean="0"/>
              <a:t>‹#›</a:t>
            </a:fld>
            <a:endParaRPr lang="en-US" dirty="0"/>
          </a:p>
        </p:txBody>
      </p:sp>
    </p:spTree>
    <p:extLst>
      <p:ext uri="{BB962C8B-B14F-4D97-AF65-F5344CB8AC3E}">
        <p14:creationId xmlns:p14="http://schemas.microsoft.com/office/powerpoint/2010/main" val="3367456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414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defTabSz="342900"/>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72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pPr defTabSz="342900"/>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7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93508-9B57-4ABD-B273-090B5C1F41C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155545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1807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5947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079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28705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526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93508-9B57-4ABD-B273-090B5C1F41C2}"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262038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93508-9B57-4ABD-B273-090B5C1F41C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207783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93508-9B57-4ABD-B273-090B5C1F41C2}"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332480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93508-9B57-4ABD-B273-090B5C1F41C2}"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379585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93508-9B57-4ABD-B273-090B5C1F41C2}"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307594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93508-9B57-4ABD-B273-090B5C1F41C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242726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93508-9B57-4ABD-B273-090B5C1F41C2}"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D90E-985B-402B-A5B5-01122DEE09FA}" type="slidenum">
              <a:rPr lang="en-US" smtClean="0"/>
              <a:t>‹#›</a:t>
            </a:fld>
            <a:endParaRPr lang="en-US"/>
          </a:p>
        </p:txBody>
      </p:sp>
    </p:spTree>
    <p:extLst>
      <p:ext uri="{BB962C8B-B14F-4D97-AF65-F5344CB8AC3E}">
        <p14:creationId xmlns:p14="http://schemas.microsoft.com/office/powerpoint/2010/main" val="153845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93508-9B57-4ABD-B273-090B5C1F41C2}" type="datetimeFigureOut">
              <a:rPr lang="en-US" smtClean="0"/>
              <a:t>12/2/2020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D90E-985B-402B-A5B5-01122DEE09FA}" type="slidenum">
              <a:rPr lang="en-US" smtClean="0"/>
              <a:t>‹#›</a:t>
            </a:fld>
            <a:endParaRPr lang="en-US"/>
          </a:p>
        </p:txBody>
      </p:sp>
    </p:spTree>
    <p:extLst>
      <p:ext uri="{BB962C8B-B14F-4D97-AF65-F5344CB8AC3E}">
        <p14:creationId xmlns:p14="http://schemas.microsoft.com/office/powerpoint/2010/main" val="1466558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65401" y="6132909"/>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B61BEF0D-F0BB-DE4B-95CE-6DB70DBA9567}" type="datetimeFigureOut">
              <a:rPr lang="en-US" smtClean="0">
                <a:solidFill>
                  <a:srgbClr val="000000">
                    <a:tint val="75000"/>
                  </a:srgbClr>
                </a:solidFill>
              </a:rPr>
              <a:pPr defTabSz="342900"/>
              <a:t>12/2/2020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srgbClr val="000000">
                  <a:tint val="75000"/>
                </a:srgbClr>
              </a:solidFill>
            </a:endParaRPr>
          </a:p>
        </p:txBody>
      </p:sp>
      <p:pic>
        <p:nvPicPr>
          <p:cNvPr id="18" name="Picture 17"/>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35361" y="6223925"/>
            <a:ext cx="1675642" cy="466345"/>
          </a:xfrm>
          <a:prstGeom prst="rect">
            <a:avLst/>
          </a:prstGeom>
        </p:spPr>
      </p:pic>
      <p:sp>
        <p:nvSpPr>
          <p:cNvPr id="19" name="Slide Number Placeholder 5"/>
          <p:cNvSpPr txBox="1">
            <a:spLocks/>
          </p:cNvSpPr>
          <p:nvPr userDrawn="1"/>
        </p:nvSpPr>
        <p:spPr>
          <a:xfrm>
            <a:off x="8305525" y="6277239"/>
            <a:ext cx="512504" cy="365125"/>
          </a:xfrm>
          <a:prstGeom prst="rect">
            <a:avLst/>
          </a:prstGeom>
        </p:spPr>
        <p:txBody>
          <a:bodyPr/>
          <a:lstStyle>
            <a:defPPr>
              <a:defRPr lang="en-US"/>
            </a:defPPr>
            <a:lvl1pPr marL="0" algn="ctr" defTabSz="457200" rtl="0" eaLnBrk="1" latinLnBrk="0" hangingPunct="1">
              <a:defRPr sz="1800" b="1" kern="1200">
                <a:solidFill>
                  <a:srgbClr val="33333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350" smtClean="0"/>
              <a:pPr/>
              <a:t>‹#›</a:t>
            </a:fld>
            <a:endParaRPr lang="en-US" sz="1350" dirty="0"/>
          </a:p>
        </p:txBody>
      </p:sp>
    </p:spTree>
    <p:extLst>
      <p:ext uri="{BB962C8B-B14F-4D97-AF65-F5344CB8AC3E}">
        <p14:creationId xmlns:p14="http://schemas.microsoft.com/office/powerpoint/2010/main" val="1775545437"/>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342900" rtl="0" eaLnBrk="1" latinLnBrk="0" hangingPunct="1">
        <a:spcBef>
          <a:spcPct val="0"/>
        </a:spcBef>
        <a:buNone/>
        <a:defRPr sz="2700" b="1" kern="1200">
          <a:solidFill>
            <a:srgbClr val="0000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2100" kern="1200">
          <a:solidFill>
            <a:srgbClr val="000000"/>
          </a:solidFill>
          <a:latin typeface="+mn-lt"/>
          <a:ea typeface="+mn-ea"/>
          <a:cs typeface="+mn-cs"/>
        </a:defRPr>
      </a:lvl1pPr>
      <a:lvl2pPr marL="557213" indent="-214313" algn="l" defTabSz="342900" rtl="0" eaLnBrk="1" latinLnBrk="0" hangingPunct="1">
        <a:spcBef>
          <a:spcPts val="750"/>
        </a:spcBef>
        <a:spcAft>
          <a:spcPts val="0"/>
        </a:spcAft>
        <a:buClr>
          <a:srgbClr val="009999"/>
        </a:buClr>
        <a:buSzPct val="100000"/>
        <a:buFont typeface="Wingdings" panose="05000000000000000000" pitchFamily="2" charset="2"/>
        <a:buChar char="§"/>
        <a:defRPr sz="1800" kern="1200">
          <a:solidFill>
            <a:srgbClr val="000000"/>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100000"/>
        <a:buFont typeface="Arial" panose="020B0604020202020204" pitchFamily="34" charset="0"/>
        <a:buChar char="•"/>
        <a:defRPr sz="1500" kern="1200">
          <a:solidFill>
            <a:srgbClr val="000000"/>
          </a:solidFill>
          <a:latin typeface="+mn-lt"/>
          <a:ea typeface="+mn-ea"/>
          <a:cs typeface="+mn-cs"/>
        </a:defRPr>
      </a:lvl3pPr>
      <a:lvl4pPr marL="1200150" indent="-171450" algn="l" defTabSz="342900" rtl="0" eaLnBrk="1" latinLnBrk="0" hangingPunct="1">
        <a:spcBef>
          <a:spcPts val="750"/>
        </a:spcBef>
        <a:spcAft>
          <a:spcPts val="0"/>
        </a:spcAft>
        <a:buClr>
          <a:srgbClr val="009999"/>
        </a:buClr>
        <a:buSzPct val="100000"/>
        <a:buFont typeface="Wingdings" panose="05000000000000000000" pitchFamily="2" charset="2"/>
        <a:buChar char="Ø"/>
        <a:defRPr sz="1350" kern="1200">
          <a:solidFill>
            <a:srgbClr val="000000"/>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100000"/>
        <a:buFont typeface="Arial" panose="020B0604020202020204" pitchFamily="34" charset="0"/>
        <a:buChar char="•"/>
        <a:defRPr sz="1350" kern="1200">
          <a:solidFill>
            <a:srgbClr val="00000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A993508-9B57-4ABD-B273-090B5C1F41C2}" type="datetimeFigureOut">
              <a:rPr lang="en-US" smtClean="0"/>
              <a:t>12/2/2020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059D90E-985B-402B-A5B5-01122DEE09F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tretch>
            <a:fillRect/>
          </a:stretch>
        </p:blipFill>
        <p:spPr>
          <a:xfrm>
            <a:off x="335361" y="6223925"/>
            <a:ext cx="1675642" cy="466345"/>
          </a:xfrm>
          <a:prstGeom prst="rect">
            <a:avLst/>
          </a:prstGeom>
        </p:spPr>
      </p:pic>
      <p:sp>
        <p:nvSpPr>
          <p:cNvPr id="12" name="Slide Number Placeholder 5"/>
          <p:cNvSpPr txBox="1">
            <a:spLocks/>
          </p:cNvSpPr>
          <p:nvPr userDrawn="1"/>
        </p:nvSpPr>
        <p:spPr>
          <a:xfrm>
            <a:off x="8305525" y="6277239"/>
            <a:ext cx="512504" cy="365125"/>
          </a:xfrm>
          <a:prstGeom prst="rect">
            <a:avLst/>
          </a:prstGeom>
        </p:spPr>
        <p:txBody>
          <a:bodyPr/>
          <a:lstStyle>
            <a:defPPr>
              <a:defRPr lang="en-US"/>
            </a:defPPr>
            <a:lvl1pPr marL="0" algn="ctr" defTabSz="457200" rtl="0" eaLnBrk="1" latinLnBrk="0" hangingPunct="1">
              <a:defRPr sz="1800" b="1" kern="1200">
                <a:solidFill>
                  <a:srgbClr val="33333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350" smtClean="0"/>
              <a:pPr/>
              <a:t>‹#›</a:t>
            </a:fld>
            <a:endParaRPr lang="en-US" sz="1350" dirty="0"/>
          </a:p>
        </p:txBody>
      </p:sp>
    </p:spTree>
    <p:extLst>
      <p:ext uri="{BB962C8B-B14F-4D97-AF65-F5344CB8AC3E}">
        <p14:creationId xmlns:p14="http://schemas.microsoft.com/office/powerpoint/2010/main" val="25084536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www.idtheftcenter.org/"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tgall@becpas.com" TargetMode="External"/><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4"/>
            <a:ext cx="8686800" cy="1450757"/>
          </a:xfrm>
        </p:spPr>
        <p:txBody>
          <a:bodyPr>
            <a:normAutofit fontScale="90000"/>
          </a:bodyPr>
          <a:lstStyle/>
          <a:p>
            <a:pPr algn="ctr"/>
            <a:r>
              <a:rPr lang="en-US" sz="5400" cap="all" dirty="0"/>
              <a:t>Cybersecurity</a:t>
            </a:r>
            <a:r>
              <a:rPr lang="en-US" sz="5400" dirty="0"/>
              <a:t>:</a:t>
            </a:r>
            <a:r>
              <a:rPr lang="en-US" dirty="0"/>
              <a:t/>
            </a:r>
            <a:br>
              <a:rPr lang="en-US" dirty="0"/>
            </a:br>
            <a:r>
              <a:rPr lang="en-US" i="1" dirty="0"/>
              <a:t>Low-Cost Solutions and Best Practices</a:t>
            </a:r>
            <a:endParaRPr lang="en-US" dirty="0"/>
          </a:p>
        </p:txBody>
      </p:sp>
      <p:pic>
        <p:nvPicPr>
          <p:cNvPr id="4" name="Content Placeholder 3"/>
          <p:cNvPicPr>
            <a:picLocks noGrp="1" noChangeAspect="1"/>
          </p:cNvPicPr>
          <p:nvPr>
            <p:ph idx="1"/>
          </p:nvPr>
        </p:nvPicPr>
        <p:blipFill>
          <a:blip r:embed="rId2"/>
          <a:stretch>
            <a:fillRect/>
          </a:stretch>
        </p:blipFill>
        <p:spPr>
          <a:xfrm>
            <a:off x="2526248" y="1905000"/>
            <a:ext cx="4091503" cy="2635017"/>
          </a:xfrm>
          <a:prstGeom prst="rect">
            <a:avLst/>
          </a:prstGeom>
        </p:spPr>
      </p:pic>
      <p:sp>
        <p:nvSpPr>
          <p:cNvPr id="5" name="Rectangle 4"/>
          <p:cNvSpPr/>
          <p:nvPr/>
        </p:nvSpPr>
        <p:spPr>
          <a:xfrm>
            <a:off x="2526248" y="4876800"/>
            <a:ext cx="4572000" cy="923330"/>
          </a:xfrm>
          <a:prstGeom prst="rect">
            <a:avLst/>
          </a:prstGeom>
        </p:spPr>
        <p:txBody>
          <a:bodyPr>
            <a:spAutoFit/>
          </a:bodyPr>
          <a:lstStyle/>
          <a:p>
            <a:pPr>
              <a:spcBef>
                <a:spcPts val="0"/>
              </a:spcBef>
            </a:pPr>
            <a:r>
              <a:rPr lang="en-US" dirty="0"/>
              <a:t>AGA Professional Development Training</a:t>
            </a:r>
          </a:p>
          <a:p>
            <a:pPr>
              <a:spcBef>
                <a:spcPts val="0"/>
              </a:spcBef>
            </a:pPr>
            <a:r>
              <a:rPr lang="en-US" dirty="0"/>
              <a:t>December 10, 2020</a:t>
            </a:r>
          </a:p>
          <a:p>
            <a:pPr>
              <a:spcBef>
                <a:spcPts val="0"/>
              </a:spcBef>
            </a:pPr>
            <a:r>
              <a:rPr lang="en-US" dirty="0"/>
              <a:t>Tyler Gall, CPA, CISA, CFE </a:t>
            </a:r>
            <a:endParaRPr lang="en-US" dirty="0"/>
          </a:p>
        </p:txBody>
      </p:sp>
    </p:spTree>
    <p:extLst>
      <p:ext uri="{BB962C8B-B14F-4D97-AF65-F5344CB8AC3E}">
        <p14:creationId xmlns:p14="http://schemas.microsoft.com/office/powerpoint/2010/main" val="705295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Threats</a:t>
            </a:r>
            <a:endParaRPr lang="en-US" dirty="0"/>
          </a:p>
        </p:txBody>
      </p:sp>
      <p:sp>
        <p:nvSpPr>
          <p:cNvPr id="3" name="Content Placeholder 2"/>
          <p:cNvSpPr>
            <a:spLocks noGrp="1"/>
          </p:cNvSpPr>
          <p:nvPr>
            <p:ph idx="1"/>
          </p:nvPr>
        </p:nvSpPr>
        <p:spPr>
          <a:xfrm>
            <a:off x="536576" y="1752600"/>
            <a:ext cx="6934200" cy="4160520"/>
          </a:xfrm>
        </p:spPr>
        <p:txBody>
          <a:bodyPr>
            <a:normAutofit/>
          </a:bodyPr>
          <a:lstStyle/>
          <a:p>
            <a:pPr marL="520700" lvl="1" indent="-514350">
              <a:buFont typeface="+mj-lt"/>
              <a:buAutoNum type="arabicPeriod" startAt="4"/>
            </a:pPr>
            <a:r>
              <a:rPr lang="en-US" b="1" dirty="0" smtClean="0">
                <a:solidFill>
                  <a:schemeClr val="tx1"/>
                </a:solidFill>
                <a:effectLst/>
              </a:rPr>
              <a:t>An employee accident </a:t>
            </a:r>
            <a:r>
              <a:rPr lang="en-US" dirty="0" smtClean="0">
                <a:solidFill>
                  <a:schemeClr val="tx1"/>
                </a:solidFill>
                <a:effectLst/>
              </a:rPr>
              <a:t>where an</a:t>
            </a:r>
            <a:r>
              <a:rPr lang="en-US" dirty="0">
                <a:solidFill>
                  <a:schemeClr val="tx1"/>
                </a:solidFill>
                <a:effectLst/>
              </a:rPr>
              <a:t> </a:t>
            </a:r>
            <a:r>
              <a:rPr lang="en-US" dirty="0" smtClean="0">
                <a:solidFill>
                  <a:schemeClr val="tx1"/>
                </a:solidFill>
                <a:effectLst/>
              </a:rPr>
              <a:t>employee causes </a:t>
            </a:r>
            <a:r>
              <a:rPr lang="en-US" dirty="0">
                <a:solidFill>
                  <a:schemeClr val="tx1"/>
                </a:solidFill>
                <a:effectLst/>
              </a:rPr>
              <a:t>a breach through </a:t>
            </a:r>
            <a:r>
              <a:rPr lang="en-US" dirty="0" smtClean="0">
                <a:solidFill>
                  <a:schemeClr val="tx1"/>
                </a:solidFill>
                <a:effectLst/>
              </a:rPr>
              <a:t>an innocent error. </a:t>
            </a:r>
          </a:p>
          <a:p>
            <a:pPr marL="520700" lvl="1" indent="-514350">
              <a:buFont typeface="+mj-lt"/>
              <a:buAutoNum type="arabicPeriod" startAt="4"/>
            </a:pPr>
            <a:r>
              <a:rPr lang="en-US" b="1" dirty="0">
                <a:solidFill>
                  <a:schemeClr val="tx1"/>
                </a:solidFill>
                <a:effectLst/>
              </a:rPr>
              <a:t>Non-malicious system or coding </a:t>
            </a:r>
            <a:r>
              <a:rPr lang="en-US" b="1" dirty="0" smtClean="0">
                <a:solidFill>
                  <a:schemeClr val="tx1"/>
                </a:solidFill>
                <a:effectLst/>
              </a:rPr>
              <a:t>errors </a:t>
            </a:r>
            <a:r>
              <a:rPr lang="en-US" dirty="0" smtClean="0">
                <a:solidFill>
                  <a:schemeClr val="tx1"/>
                </a:solidFill>
                <a:effectLst/>
              </a:rPr>
              <a:t>implemented by IT </a:t>
            </a:r>
            <a:r>
              <a:rPr lang="en-US" dirty="0">
                <a:solidFill>
                  <a:schemeClr val="tx1"/>
                </a:solidFill>
                <a:effectLst/>
              </a:rPr>
              <a:t>personnel </a:t>
            </a:r>
            <a:r>
              <a:rPr lang="en-US" dirty="0" smtClean="0">
                <a:solidFill>
                  <a:schemeClr val="tx1"/>
                </a:solidFill>
                <a:effectLst/>
              </a:rPr>
              <a:t>through inadvertent creation of </a:t>
            </a:r>
            <a:r>
              <a:rPr lang="en-US" dirty="0">
                <a:solidFill>
                  <a:schemeClr val="tx1"/>
                </a:solidFill>
                <a:effectLst/>
              </a:rPr>
              <a:t>vulnerabilities in software or </a:t>
            </a:r>
            <a:r>
              <a:rPr lang="en-US" dirty="0" smtClean="0">
                <a:solidFill>
                  <a:schemeClr val="tx1"/>
                </a:solidFill>
                <a:effectLst/>
              </a:rPr>
              <a:t>applications. </a:t>
            </a:r>
          </a:p>
          <a:p>
            <a:pPr marL="520700" lvl="1" indent="-514350">
              <a:buFont typeface="+mj-lt"/>
              <a:buAutoNum type="arabicPeriod" startAt="4"/>
            </a:pPr>
            <a:r>
              <a:rPr lang="en-US" b="1" dirty="0" smtClean="0">
                <a:solidFill>
                  <a:schemeClr val="tx1"/>
                </a:solidFill>
                <a:effectLst/>
              </a:rPr>
              <a:t>When it comes to trusted third-parties, </a:t>
            </a:r>
            <a:r>
              <a:rPr lang="en-US" dirty="0" smtClean="0">
                <a:solidFill>
                  <a:schemeClr val="tx1"/>
                </a:solidFill>
                <a:effectLst/>
              </a:rPr>
              <a:t>such </a:t>
            </a:r>
            <a:r>
              <a:rPr lang="en-US" dirty="0">
                <a:solidFill>
                  <a:schemeClr val="tx1"/>
                </a:solidFill>
                <a:effectLst/>
              </a:rPr>
              <a:t>as cloud </a:t>
            </a:r>
            <a:r>
              <a:rPr lang="en-US" dirty="0" smtClean="0">
                <a:solidFill>
                  <a:schemeClr val="tx1"/>
                </a:solidFill>
                <a:effectLst/>
              </a:rPr>
              <a:t>providers or other vendors </a:t>
            </a:r>
            <a:r>
              <a:rPr lang="en-US" dirty="0">
                <a:solidFill>
                  <a:schemeClr val="tx1"/>
                </a:solidFill>
                <a:effectLst/>
              </a:rPr>
              <a:t>that control </a:t>
            </a:r>
            <a:r>
              <a:rPr lang="en-US" dirty="0" smtClean="0">
                <a:solidFill>
                  <a:schemeClr val="tx1"/>
                </a:solidFill>
                <a:effectLst/>
              </a:rPr>
              <a:t>your organization’s </a:t>
            </a:r>
            <a:r>
              <a:rPr lang="en-US" dirty="0">
                <a:solidFill>
                  <a:schemeClr val="tx1"/>
                </a:solidFill>
                <a:effectLst/>
              </a:rPr>
              <a:t>data or </a:t>
            </a:r>
            <a:r>
              <a:rPr lang="en-US" dirty="0" smtClean="0">
                <a:solidFill>
                  <a:schemeClr val="tx1"/>
                </a:solidFill>
                <a:effectLst/>
              </a:rPr>
              <a:t>systems, </a:t>
            </a:r>
            <a:r>
              <a:rPr lang="en-US" dirty="0">
                <a:solidFill>
                  <a:schemeClr val="tx1"/>
                </a:solidFill>
                <a:effectLst/>
              </a:rPr>
              <a:t>can suffer a breach </a:t>
            </a:r>
            <a:r>
              <a:rPr lang="en-US" dirty="0" smtClean="0">
                <a:solidFill>
                  <a:schemeClr val="tx1"/>
                </a:solidFill>
                <a:effectLst/>
              </a:rPr>
              <a:t>that </a:t>
            </a:r>
            <a:r>
              <a:rPr lang="en-US" dirty="0">
                <a:solidFill>
                  <a:schemeClr val="tx1"/>
                </a:solidFill>
                <a:effectLst/>
              </a:rPr>
              <a:t>exposes critical information. </a:t>
            </a:r>
          </a:p>
        </p:txBody>
      </p:sp>
    </p:spTree>
    <p:extLst>
      <p:ext uri="{BB962C8B-B14F-4D97-AF65-F5344CB8AC3E}">
        <p14:creationId xmlns:p14="http://schemas.microsoft.com/office/powerpoint/2010/main" val="341532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smtClean="0"/>
              <a:t>Low-Cost, High-Priority Solutions</a:t>
            </a:r>
            <a:br>
              <a:rPr lang="en-US" dirty="0" smtClean="0"/>
            </a:br>
            <a:r>
              <a:rPr lang="en-US" sz="2400" b="1" dirty="0" smtClean="0">
                <a:solidFill>
                  <a:srgbClr val="DD9F27"/>
                </a:solidFill>
              </a:rPr>
              <a:t>Entity Level</a:t>
            </a:r>
            <a:endParaRPr lang="en-US" sz="2400" dirty="0"/>
          </a:p>
        </p:txBody>
      </p:sp>
      <p:sp>
        <p:nvSpPr>
          <p:cNvPr id="3" name="Content Placeholder 2"/>
          <p:cNvSpPr>
            <a:spLocks noGrp="1"/>
          </p:cNvSpPr>
          <p:nvPr>
            <p:ph idx="1"/>
          </p:nvPr>
        </p:nvSpPr>
        <p:spPr>
          <a:xfrm>
            <a:off x="457200" y="2011680"/>
            <a:ext cx="6781800" cy="4160520"/>
          </a:xfrm>
        </p:spPr>
        <p:txBody>
          <a:bodyPr>
            <a:normAutofit/>
          </a:bodyPr>
          <a:lstStyle/>
          <a:p>
            <a:pPr marL="0" indent="0">
              <a:buNone/>
            </a:pPr>
            <a:r>
              <a:rPr lang="en-US" b="1" dirty="0">
                <a:effectLst/>
              </a:rPr>
              <a:t>1</a:t>
            </a:r>
            <a:r>
              <a:rPr lang="en-US" b="1" dirty="0" smtClean="0">
                <a:effectLst/>
              </a:rPr>
              <a:t>. </a:t>
            </a:r>
            <a:r>
              <a:rPr lang="en-US" b="1" dirty="0">
                <a:effectLst/>
              </a:rPr>
              <a:t> </a:t>
            </a:r>
            <a:r>
              <a:rPr lang="en-US" b="1" dirty="0" smtClean="0">
                <a:effectLst/>
              </a:rPr>
              <a:t>Assess your risk.</a:t>
            </a:r>
            <a:endParaRPr lang="en-US" dirty="0">
              <a:effectLst/>
            </a:endParaRPr>
          </a:p>
          <a:p>
            <a:r>
              <a:rPr lang="en-US" dirty="0" smtClean="0">
                <a:effectLst/>
              </a:rPr>
              <a:t>Perform risk assessments - can </a:t>
            </a:r>
            <a:r>
              <a:rPr lang="en-US" dirty="0">
                <a:effectLst/>
              </a:rPr>
              <a:t>be conducted within the organization </a:t>
            </a:r>
            <a:r>
              <a:rPr lang="en-US" dirty="0" smtClean="0">
                <a:effectLst/>
              </a:rPr>
              <a:t>or by an outside specialist.</a:t>
            </a:r>
          </a:p>
          <a:p>
            <a:r>
              <a:rPr lang="en-US" dirty="0" smtClean="0">
                <a:effectLst/>
              </a:rPr>
              <a:t>Risk assessments help identify vulnerabilities related to sensitive data. </a:t>
            </a:r>
          </a:p>
          <a:p>
            <a:r>
              <a:rPr lang="en-US" dirty="0" smtClean="0">
                <a:effectLst/>
              </a:rPr>
              <a:t>Assessments should </a:t>
            </a:r>
            <a:r>
              <a:rPr lang="en-US" dirty="0">
                <a:effectLst/>
              </a:rPr>
              <a:t>be updated </a:t>
            </a:r>
            <a:r>
              <a:rPr lang="en-US" dirty="0" smtClean="0">
                <a:effectLst/>
              </a:rPr>
              <a:t>at least annually or whenever a significant change occurs. </a:t>
            </a:r>
            <a:endParaRPr lang="en-US" dirty="0">
              <a:effectLst/>
            </a:endParaRPr>
          </a:p>
        </p:txBody>
      </p:sp>
    </p:spTree>
    <p:extLst>
      <p:ext uri="{BB962C8B-B14F-4D97-AF65-F5344CB8AC3E}">
        <p14:creationId xmlns:p14="http://schemas.microsoft.com/office/powerpoint/2010/main" val="4058249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1935480"/>
            <a:ext cx="6934200" cy="4160520"/>
          </a:xfrm>
        </p:spPr>
        <p:txBody>
          <a:bodyPr>
            <a:normAutofit/>
          </a:bodyPr>
          <a:lstStyle/>
          <a:p>
            <a:pPr marL="0" indent="0">
              <a:buNone/>
            </a:pPr>
            <a:r>
              <a:rPr lang="en-US" b="1" dirty="0">
                <a:effectLst/>
              </a:rPr>
              <a:t>2</a:t>
            </a:r>
            <a:r>
              <a:rPr lang="en-US" b="1" dirty="0" smtClean="0">
                <a:effectLst/>
              </a:rPr>
              <a:t>. </a:t>
            </a:r>
            <a:r>
              <a:rPr lang="en-US" b="1" dirty="0">
                <a:effectLst/>
              </a:rPr>
              <a:t> Upgrade </a:t>
            </a:r>
            <a:r>
              <a:rPr lang="en-US" b="1" dirty="0" smtClean="0">
                <a:effectLst/>
              </a:rPr>
              <a:t>computers </a:t>
            </a:r>
            <a:r>
              <a:rPr lang="en-US" b="1" dirty="0">
                <a:effectLst/>
              </a:rPr>
              <a:t>and software.</a:t>
            </a:r>
            <a:endParaRPr lang="en-US" dirty="0">
              <a:effectLst/>
            </a:endParaRPr>
          </a:p>
          <a:p>
            <a:r>
              <a:rPr lang="en-US" dirty="0" smtClean="0">
                <a:effectLst/>
              </a:rPr>
              <a:t>Older operating systems, computers, </a:t>
            </a:r>
            <a:r>
              <a:rPr lang="en-US" dirty="0">
                <a:effectLst/>
              </a:rPr>
              <a:t>and </a:t>
            </a:r>
            <a:r>
              <a:rPr lang="en-US" dirty="0" smtClean="0">
                <a:effectLst/>
              </a:rPr>
              <a:t>networks are more </a:t>
            </a:r>
            <a:r>
              <a:rPr lang="en-US" dirty="0">
                <a:effectLst/>
              </a:rPr>
              <a:t>susceptible </a:t>
            </a:r>
            <a:r>
              <a:rPr lang="en-US" dirty="0" smtClean="0">
                <a:effectLst/>
              </a:rPr>
              <a:t>to </a:t>
            </a:r>
            <a:r>
              <a:rPr lang="en-US" dirty="0">
                <a:effectLst/>
              </a:rPr>
              <a:t>data </a:t>
            </a:r>
            <a:r>
              <a:rPr lang="en-US" dirty="0" smtClean="0">
                <a:effectLst/>
              </a:rPr>
              <a:t>breaches. </a:t>
            </a:r>
          </a:p>
          <a:p>
            <a:pPr marL="0" indent="0">
              <a:buNone/>
            </a:pPr>
            <a:r>
              <a:rPr lang="en-US" b="1" dirty="0" smtClean="0">
                <a:effectLst/>
              </a:rPr>
              <a:t>3. </a:t>
            </a:r>
            <a:r>
              <a:rPr lang="en-US" b="1" dirty="0">
                <a:effectLst/>
              </a:rPr>
              <a:t> </a:t>
            </a:r>
            <a:r>
              <a:rPr lang="en-US" b="1" dirty="0" smtClean="0">
                <a:effectLst/>
              </a:rPr>
              <a:t>Train </a:t>
            </a:r>
            <a:r>
              <a:rPr lang="en-US" b="1" dirty="0">
                <a:effectLst/>
              </a:rPr>
              <a:t>and inform </a:t>
            </a:r>
            <a:r>
              <a:rPr lang="en-US" b="1" dirty="0" smtClean="0">
                <a:effectLst/>
              </a:rPr>
              <a:t>employees.</a:t>
            </a:r>
            <a:endParaRPr lang="en-US" dirty="0">
              <a:effectLst/>
            </a:endParaRPr>
          </a:p>
          <a:p>
            <a:r>
              <a:rPr lang="en-US" dirty="0" smtClean="0">
                <a:effectLst/>
              </a:rPr>
              <a:t>Don’t </a:t>
            </a:r>
            <a:r>
              <a:rPr lang="en-US" dirty="0">
                <a:effectLst/>
              </a:rPr>
              <a:t>assume that </a:t>
            </a:r>
            <a:r>
              <a:rPr lang="en-US" dirty="0" smtClean="0">
                <a:effectLst/>
              </a:rPr>
              <a:t>employees understand </a:t>
            </a:r>
            <a:r>
              <a:rPr lang="en-US" dirty="0">
                <a:effectLst/>
              </a:rPr>
              <a:t>terms like spear-phishing and how to recognize malicious links in emails and website pop-ups. </a:t>
            </a:r>
            <a:endParaRPr lang="en-US" dirty="0" smtClean="0">
              <a:effectLst/>
            </a:endParaRPr>
          </a:p>
          <a:p>
            <a:r>
              <a:rPr lang="en-US" dirty="0" smtClean="0">
                <a:effectLst/>
              </a:rPr>
              <a:t>Get </a:t>
            </a:r>
            <a:r>
              <a:rPr lang="en-US" dirty="0">
                <a:effectLst/>
              </a:rPr>
              <a:t>professional training on how to protect against viruses, malware, spyware and other items. </a:t>
            </a:r>
            <a:endParaRPr lang="en-US" dirty="0" smtClean="0">
              <a:effectLst/>
            </a:endParaRPr>
          </a:p>
          <a:p>
            <a:r>
              <a:rPr lang="en-US" dirty="0" smtClean="0">
                <a:effectLst/>
              </a:rPr>
              <a:t>Develop </a:t>
            </a:r>
            <a:r>
              <a:rPr lang="en-US" dirty="0">
                <a:effectLst/>
              </a:rPr>
              <a:t>strict policies on what employees can download </a:t>
            </a:r>
            <a:r>
              <a:rPr lang="en-US" dirty="0" smtClean="0">
                <a:effectLst/>
              </a:rPr>
              <a:t>and install on computers.</a:t>
            </a:r>
            <a:endParaRPr lang="en-US" dirty="0">
              <a:effectLst/>
            </a:endParaRPr>
          </a:p>
          <a:p>
            <a:pPr marL="0" indent="0">
              <a:buNone/>
            </a:pPr>
            <a:endParaRPr lang="en-US" dirty="0" smtClean="0">
              <a:effectLst/>
            </a:endParaRPr>
          </a:p>
        </p:txBody>
      </p:sp>
    </p:spTree>
    <p:extLst>
      <p:ext uri="{BB962C8B-B14F-4D97-AF65-F5344CB8AC3E}">
        <p14:creationId xmlns:p14="http://schemas.microsoft.com/office/powerpoint/2010/main" val="278993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2011680"/>
            <a:ext cx="6781800" cy="4541520"/>
          </a:xfrm>
        </p:spPr>
        <p:txBody>
          <a:bodyPr>
            <a:normAutofit/>
          </a:bodyPr>
          <a:lstStyle/>
          <a:p>
            <a:pPr marL="0" indent="0">
              <a:buNone/>
            </a:pPr>
            <a:r>
              <a:rPr lang="en-US" b="1" dirty="0">
                <a:effectLst/>
              </a:rPr>
              <a:t>4</a:t>
            </a:r>
            <a:r>
              <a:rPr lang="en-US" b="1" dirty="0" smtClean="0">
                <a:effectLst/>
              </a:rPr>
              <a:t>. </a:t>
            </a:r>
            <a:r>
              <a:rPr lang="en-US" b="1" dirty="0">
                <a:effectLst/>
              </a:rPr>
              <a:t> Invest in reputable </a:t>
            </a:r>
            <a:r>
              <a:rPr lang="en-US" b="1" dirty="0" smtClean="0">
                <a:effectLst/>
              </a:rPr>
              <a:t>technology</a:t>
            </a:r>
            <a:r>
              <a:rPr lang="en-US" b="1" dirty="0">
                <a:effectLst/>
              </a:rPr>
              <a:t>.</a:t>
            </a:r>
            <a:endParaRPr lang="en-US" dirty="0">
              <a:effectLst/>
            </a:endParaRPr>
          </a:p>
          <a:p>
            <a:r>
              <a:rPr lang="en-US" dirty="0" smtClean="0">
                <a:effectLst/>
              </a:rPr>
              <a:t>Are company newsletters sent through Outlook or is a customer database </a:t>
            </a:r>
            <a:r>
              <a:rPr lang="en-US" dirty="0">
                <a:effectLst/>
              </a:rPr>
              <a:t>kept in an Excel Spreadsheet on </a:t>
            </a:r>
            <a:r>
              <a:rPr lang="en-US" dirty="0" smtClean="0">
                <a:effectLst/>
              </a:rPr>
              <a:t>a desktop? Consider </a:t>
            </a:r>
            <a:r>
              <a:rPr lang="en-US" dirty="0">
                <a:effectLst/>
              </a:rPr>
              <a:t>using an email provider like Constant Contact or </a:t>
            </a:r>
            <a:r>
              <a:rPr lang="en-US" dirty="0" err="1">
                <a:effectLst/>
              </a:rPr>
              <a:t>MailChimp</a:t>
            </a:r>
            <a:r>
              <a:rPr lang="en-US" dirty="0">
                <a:effectLst/>
              </a:rPr>
              <a:t> to send email blasts. Explore purchasing a CRM system to keep information on </a:t>
            </a:r>
            <a:r>
              <a:rPr lang="en-US" dirty="0" smtClean="0">
                <a:effectLst/>
              </a:rPr>
              <a:t>customers.</a:t>
            </a:r>
            <a:endParaRPr lang="en-US" dirty="0">
              <a:effectLst/>
            </a:endParaRPr>
          </a:p>
          <a:p>
            <a:r>
              <a:rPr lang="en-US" dirty="0" smtClean="0">
                <a:effectLst/>
              </a:rPr>
              <a:t>Cloud-based </a:t>
            </a:r>
            <a:r>
              <a:rPr lang="en-US" dirty="0">
                <a:effectLst/>
              </a:rPr>
              <a:t>products </a:t>
            </a:r>
            <a:r>
              <a:rPr lang="en-US" dirty="0" smtClean="0">
                <a:effectLst/>
              </a:rPr>
              <a:t>allow companies to </a:t>
            </a:r>
            <a:r>
              <a:rPr lang="en-US" dirty="0">
                <a:effectLst/>
              </a:rPr>
              <a:t>outsource a big part of their security needs to leaders in the </a:t>
            </a:r>
            <a:r>
              <a:rPr lang="en-US" dirty="0" smtClean="0">
                <a:effectLst/>
              </a:rPr>
              <a:t>market</a:t>
            </a:r>
            <a:r>
              <a:rPr lang="en-US" dirty="0">
                <a:effectLst/>
              </a:rPr>
              <a:t>.</a:t>
            </a:r>
          </a:p>
        </p:txBody>
      </p:sp>
    </p:spTree>
    <p:extLst>
      <p:ext uri="{BB962C8B-B14F-4D97-AF65-F5344CB8AC3E}">
        <p14:creationId xmlns:p14="http://schemas.microsoft.com/office/powerpoint/2010/main" val="387705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1752600"/>
            <a:ext cx="7315200" cy="4800600"/>
          </a:xfrm>
        </p:spPr>
        <p:txBody>
          <a:bodyPr>
            <a:normAutofit/>
          </a:bodyPr>
          <a:lstStyle/>
          <a:p>
            <a:pPr marL="0" indent="0">
              <a:buNone/>
            </a:pPr>
            <a:endParaRPr lang="en-US" dirty="0" smtClean="0">
              <a:effectLst/>
            </a:endParaRPr>
          </a:p>
          <a:p>
            <a:pPr marL="0" indent="0">
              <a:buNone/>
            </a:pPr>
            <a:r>
              <a:rPr lang="en-US" dirty="0" smtClean="0">
                <a:effectLst/>
              </a:rPr>
              <a:t>However, there are important data security risks to consider when storing data in the cloud. </a:t>
            </a:r>
          </a:p>
          <a:p>
            <a:pPr marL="246063" lvl="1" indent="-246063">
              <a:buFont typeface="Wingdings" panose="05000000000000000000" pitchFamily="2" charset="2"/>
              <a:buChar char="Ø"/>
            </a:pPr>
            <a:r>
              <a:rPr lang="en-US" dirty="0" smtClean="0">
                <a:solidFill>
                  <a:schemeClr val="tx1"/>
                </a:solidFill>
                <a:effectLst/>
              </a:rPr>
              <a:t>If </a:t>
            </a:r>
            <a:r>
              <a:rPr lang="en-US" dirty="0">
                <a:solidFill>
                  <a:schemeClr val="tx1"/>
                </a:solidFill>
                <a:effectLst/>
              </a:rPr>
              <a:t>you don't take </a:t>
            </a:r>
            <a:r>
              <a:rPr lang="en-US" dirty="0" smtClean="0">
                <a:solidFill>
                  <a:schemeClr val="tx1"/>
                </a:solidFill>
                <a:effectLst/>
              </a:rPr>
              <a:t>the time </a:t>
            </a:r>
            <a:r>
              <a:rPr lang="en-US" dirty="0">
                <a:solidFill>
                  <a:schemeClr val="tx1"/>
                </a:solidFill>
                <a:effectLst/>
              </a:rPr>
              <a:t>to understand your data, then you are </a:t>
            </a:r>
            <a:r>
              <a:rPr lang="en-US" dirty="0" smtClean="0">
                <a:solidFill>
                  <a:schemeClr val="tx1"/>
                </a:solidFill>
                <a:effectLst/>
              </a:rPr>
              <a:t>setting   </a:t>
            </a:r>
            <a:r>
              <a:rPr lang="en-US" dirty="0">
                <a:solidFill>
                  <a:schemeClr val="tx1"/>
                </a:solidFill>
                <a:effectLst/>
              </a:rPr>
              <a:t>yourself up for failure in a public cloud environment. </a:t>
            </a:r>
            <a:r>
              <a:rPr lang="en-US" dirty="0" smtClean="0">
                <a:solidFill>
                  <a:schemeClr val="tx1"/>
                </a:solidFill>
                <a:effectLst/>
              </a:rPr>
              <a:t>Securing data has to   begin </a:t>
            </a:r>
            <a:r>
              <a:rPr lang="en-US" dirty="0">
                <a:solidFill>
                  <a:schemeClr val="tx1"/>
                </a:solidFill>
                <a:effectLst/>
              </a:rPr>
              <a:t>with data classification.</a:t>
            </a:r>
          </a:p>
          <a:p>
            <a:pPr marL="236538" lvl="1" indent="0">
              <a:buNone/>
            </a:pPr>
            <a:r>
              <a:rPr lang="en-US" dirty="0" smtClean="0">
                <a:solidFill>
                  <a:schemeClr val="tx1"/>
                </a:solidFill>
                <a:effectLst/>
              </a:rPr>
              <a:t>Some data classification steps </a:t>
            </a:r>
            <a:r>
              <a:rPr lang="en-US" dirty="0">
                <a:solidFill>
                  <a:schemeClr val="tx1"/>
                </a:solidFill>
                <a:effectLst/>
              </a:rPr>
              <a:t>to </a:t>
            </a:r>
            <a:r>
              <a:rPr lang="en-US" dirty="0" smtClean="0">
                <a:solidFill>
                  <a:schemeClr val="tx1"/>
                </a:solidFill>
                <a:effectLst/>
              </a:rPr>
              <a:t>follow are to:</a:t>
            </a:r>
          </a:p>
          <a:p>
            <a:pPr marL="520700" lvl="2" indent="-246063"/>
            <a:r>
              <a:rPr lang="en-US" dirty="0">
                <a:solidFill>
                  <a:srgbClr val="000000"/>
                </a:solidFill>
                <a:effectLst/>
              </a:rPr>
              <a:t>Identify the data that will be processed or stored in the cloud.</a:t>
            </a:r>
          </a:p>
          <a:p>
            <a:pPr marL="520700" lvl="2" indent="-246063"/>
            <a:r>
              <a:rPr lang="en-US" dirty="0">
                <a:solidFill>
                  <a:srgbClr val="000000"/>
                </a:solidFill>
                <a:effectLst/>
              </a:rPr>
              <a:t>Classify the information in regards to </a:t>
            </a:r>
            <a:r>
              <a:rPr lang="en-US" dirty="0" smtClean="0">
                <a:solidFill>
                  <a:srgbClr val="000000"/>
                </a:solidFill>
                <a:effectLst/>
              </a:rPr>
              <a:t>sensitivity. </a:t>
            </a:r>
            <a:r>
              <a:rPr lang="en-US" dirty="0">
                <a:solidFill>
                  <a:srgbClr val="000000"/>
                </a:solidFill>
                <a:effectLst/>
              </a:rPr>
              <a:t>This would include identifying regulatory requirements for the data.</a:t>
            </a:r>
          </a:p>
          <a:p>
            <a:pPr marL="520700" lvl="2" indent="-246063"/>
            <a:r>
              <a:rPr lang="en-US" dirty="0">
                <a:solidFill>
                  <a:srgbClr val="000000"/>
                </a:solidFill>
                <a:effectLst/>
              </a:rPr>
              <a:t>Define the rules by which particular </a:t>
            </a:r>
            <a:r>
              <a:rPr lang="en-US" dirty="0" smtClean="0">
                <a:solidFill>
                  <a:srgbClr val="000000"/>
                </a:solidFill>
                <a:effectLst/>
              </a:rPr>
              <a:t>data classes must </a:t>
            </a:r>
            <a:r>
              <a:rPr lang="en-US" dirty="0">
                <a:solidFill>
                  <a:srgbClr val="000000"/>
                </a:solidFill>
                <a:effectLst/>
              </a:rPr>
              <a:t>be stored, transmitted, archived, transported and destroyed. Many </a:t>
            </a:r>
            <a:r>
              <a:rPr lang="en-US" dirty="0" smtClean="0">
                <a:solidFill>
                  <a:srgbClr val="000000"/>
                </a:solidFill>
                <a:effectLst/>
              </a:rPr>
              <a:t>data handling </a:t>
            </a:r>
            <a:r>
              <a:rPr lang="en-US" dirty="0">
                <a:solidFill>
                  <a:srgbClr val="000000"/>
                </a:solidFill>
                <a:effectLst/>
              </a:rPr>
              <a:t>requirements result from contractual or regulatory </a:t>
            </a:r>
            <a:r>
              <a:rPr lang="en-US" dirty="0" smtClean="0">
                <a:solidFill>
                  <a:srgbClr val="000000"/>
                </a:solidFill>
                <a:effectLst/>
              </a:rPr>
              <a:t>requirements.</a:t>
            </a:r>
            <a:endParaRPr lang="en-US" dirty="0">
              <a:solidFill>
                <a:srgbClr val="000000"/>
              </a:solidFill>
              <a:effectLst/>
            </a:endParaRPr>
          </a:p>
        </p:txBody>
      </p:sp>
    </p:spTree>
    <p:extLst>
      <p:ext uri="{BB962C8B-B14F-4D97-AF65-F5344CB8AC3E}">
        <p14:creationId xmlns:p14="http://schemas.microsoft.com/office/powerpoint/2010/main" val="400694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228600" y="1828800"/>
            <a:ext cx="7010400" cy="4435475"/>
          </a:xfrm>
        </p:spPr>
        <p:txBody>
          <a:bodyPr>
            <a:normAutofit/>
          </a:bodyPr>
          <a:lstStyle/>
          <a:p>
            <a:pPr marL="284163" lvl="1" indent="-246063">
              <a:buFont typeface="Wingdings" panose="05000000000000000000" pitchFamily="2" charset="2"/>
              <a:buChar char="Ø"/>
            </a:pPr>
            <a:endParaRPr lang="en-US" dirty="0" smtClean="0">
              <a:effectLst/>
            </a:endParaRPr>
          </a:p>
          <a:p>
            <a:pPr marL="284163" lvl="1" indent="-246063">
              <a:buFont typeface="Wingdings" panose="05000000000000000000" pitchFamily="2" charset="2"/>
              <a:buChar char="Ø"/>
            </a:pPr>
            <a:r>
              <a:rPr lang="en-US" dirty="0" smtClean="0">
                <a:solidFill>
                  <a:schemeClr val="tx1"/>
                </a:solidFill>
                <a:effectLst/>
              </a:rPr>
              <a:t>If there </a:t>
            </a:r>
            <a:r>
              <a:rPr lang="en-US" dirty="0">
                <a:solidFill>
                  <a:schemeClr val="tx1"/>
                </a:solidFill>
                <a:effectLst/>
              </a:rPr>
              <a:t>are restrictions on the physical location of data, you'll need </a:t>
            </a:r>
            <a:r>
              <a:rPr lang="en-US" dirty="0" smtClean="0">
                <a:solidFill>
                  <a:schemeClr val="tx1"/>
                </a:solidFill>
                <a:effectLst/>
              </a:rPr>
              <a:t>to find </a:t>
            </a:r>
            <a:r>
              <a:rPr lang="en-US" dirty="0">
                <a:solidFill>
                  <a:schemeClr val="tx1"/>
                </a:solidFill>
                <a:effectLst/>
              </a:rPr>
              <a:t>a provider that can handle them. </a:t>
            </a:r>
            <a:r>
              <a:rPr lang="en-US" dirty="0" smtClean="0">
                <a:solidFill>
                  <a:schemeClr val="tx1"/>
                </a:solidFill>
                <a:effectLst/>
              </a:rPr>
              <a:t>Amazon </a:t>
            </a:r>
            <a:r>
              <a:rPr lang="en-US" dirty="0">
                <a:solidFill>
                  <a:schemeClr val="tx1"/>
                </a:solidFill>
                <a:effectLst/>
              </a:rPr>
              <a:t>Web Services uses regions</a:t>
            </a:r>
            <a:r>
              <a:rPr lang="en-US" dirty="0" smtClean="0">
                <a:solidFill>
                  <a:schemeClr val="tx1"/>
                </a:solidFill>
                <a:effectLst/>
              </a:rPr>
              <a:t>, and </a:t>
            </a:r>
            <a:r>
              <a:rPr lang="en-US" dirty="0">
                <a:solidFill>
                  <a:schemeClr val="tx1"/>
                </a:solidFill>
                <a:effectLst/>
              </a:rPr>
              <a:t>many of the other cloud providers offer similar </a:t>
            </a:r>
            <a:r>
              <a:rPr lang="en-US" dirty="0" smtClean="0">
                <a:solidFill>
                  <a:schemeClr val="tx1"/>
                </a:solidFill>
                <a:effectLst/>
              </a:rPr>
              <a:t>structures</a:t>
            </a:r>
            <a:r>
              <a:rPr lang="en-US" dirty="0">
                <a:solidFill>
                  <a:schemeClr val="tx1"/>
                </a:solidFill>
                <a:effectLst/>
              </a:rPr>
              <a:t>. </a:t>
            </a:r>
            <a:endParaRPr lang="en-US" dirty="0" smtClean="0">
              <a:solidFill>
                <a:schemeClr val="tx1"/>
              </a:solidFill>
              <a:effectLst/>
            </a:endParaRPr>
          </a:p>
          <a:p>
            <a:pPr marL="246063" lvl="1" indent="-246063">
              <a:buFont typeface="Wingdings" panose="05000000000000000000" pitchFamily="2" charset="2"/>
              <a:buChar char="Ø"/>
            </a:pPr>
            <a:r>
              <a:rPr lang="en-US" dirty="0" smtClean="0">
                <a:solidFill>
                  <a:schemeClr val="tx1"/>
                </a:solidFill>
                <a:effectLst/>
              </a:rPr>
              <a:t>Also use </a:t>
            </a:r>
            <a:r>
              <a:rPr lang="en-US" dirty="0">
                <a:solidFill>
                  <a:schemeClr val="tx1"/>
                </a:solidFill>
                <a:effectLst/>
              </a:rPr>
              <a:t>one of </a:t>
            </a:r>
            <a:r>
              <a:rPr lang="en-US" dirty="0" smtClean="0">
                <a:solidFill>
                  <a:schemeClr val="tx1"/>
                </a:solidFill>
                <a:effectLst/>
              </a:rPr>
              <a:t>these methods </a:t>
            </a:r>
            <a:r>
              <a:rPr lang="en-US" dirty="0">
                <a:solidFill>
                  <a:schemeClr val="tx1"/>
                </a:solidFill>
                <a:effectLst/>
              </a:rPr>
              <a:t>to meet </a:t>
            </a:r>
            <a:r>
              <a:rPr lang="en-US" dirty="0" smtClean="0">
                <a:solidFill>
                  <a:schemeClr val="tx1"/>
                </a:solidFill>
                <a:effectLst/>
              </a:rPr>
              <a:t>your data protection</a:t>
            </a:r>
            <a:r>
              <a:rPr lang="en-US" dirty="0">
                <a:solidFill>
                  <a:schemeClr val="tx1"/>
                </a:solidFill>
                <a:effectLst/>
              </a:rPr>
              <a:t> requirements</a:t>
            </a:r>
            <a:r>
              <a:rPr lang="en-US" dirty="0" smtClean="0">
                <a:solidFill>
                  <a:schemeClr val="tx1"/>
                </a:solidFill>
                <a:effectLst/>
              </a:rPr>
              <a:t>:</a:t>
            </a:r>
          </a:p>
          <a:p>
            <a:pPr marL="457200" lvl="2" indent="-246063"/>
            <a:r>
              <a:rPr lang="en-US" b="1" dirty="0">
                <a:solidFill>
                  <a:srgbClr val="000000"/>
                </a:solidFill>
                <a:effectLst/>
              </a:rPr>
              <a:t>File system </a:t>
            </a:r>
            <a:r>
              <a:rPr lang="en-US" b="1" dirty="0" smtClean="0">
                <a:solidFill>
                  <a:srgbClr val="000000"/>
                </a:solidFill>
                <a:effectLst/>
              </a:rPr>
              <a:t>access </a:t>
            </a:r>
            <a:r>
              <a:rPr lang="en-US" b="1" dirty="0">
                <a:solidFill>
                  <a:srgbClr val="000000"/>
                </a:solidFill>
                <a:effectLst/>
              </a:rPr>
              <a:t>control lists:</a:t>
            </a:r>
            <a:r>
              <a:rPr lang="en-US" dirty="0">
                <a:solidFill>
                  <a:srgbClr val="000000"/>
                </a:solidFill>
                <a:effectLst/>
              </a:rPr>
              <a:t> </a:t>
            </a:r>
            <a:r>
              <a:rPr lang="en-US" dirty="0" smtClean="0">
                <a:solidFill>
                  <a:srgbClr val="000000"/>
                </a:solidFill>
                <a:effectLst/>
              </a:rPr>
              <a:t>This means using </a:t>
            </a:r>
            <a:r>
              <a:rPr lang="en-US" dirty="0">
                <a:solidFill>
                  <a:srgbClr val="000000"/>
                </a:solidFill>
                <a:effectLst/>
              </a:rPr>
              <a:t>the access control </a:t>
            </a:r>
            <a:r>
              <a:rPr lang="en-US" dirty="0" smtClean="0">
                <a:solidFill>
                  <a:srgbClr val="000000"/>
                </a:solidFill>
                <a:effectLst/>
              </a:rPr>
              <a:t>mechanisms     inherent in the cloud offering to </a:t>
            </a:r>
            <a:r>
              <a:rPr lang="en-US" dirty="0">
                <a:solidFill>
                  <a:srgbClr val="000000"/>
                </a:solidFill>
                <a:effectLst/>
              </a:rPr>
              <a:t>ensure appropriate restrictions on the data. </a:t>
            </a:r>
            <a:r>
              <a:rPr lang="en-US" dirty="0" smtClean="0">
                <a:solidFill>
                  <a:srgbClr val="000000"/>
                </a:solidFill>
                <a:effectLst/>
              </a:rPr>
              <a:t>Access      control lists should be </a:t>
            </a:r>
            <a:r>
              <a:rPr lang="en-US" dirty="0">
                <a:solidFill>
                  <a:srgbClr val="000000"/>
                </a:solidFill>
                <a:effectLst/>
              </a:rPr>
              <a:t>used in all cases, but it would not protect from </a:t>
            </a:r>
            <a:r>
              <a:rPr lang="en-US" dirty="0" smtClean="0">
                <a:solidFill>
                  <a:srgbClr val="000000"/>
                </a:solidFill>
                <a:effectLst/>
              </a:rPr>
              <a:t>malicious acts by staff within your organization.</a:t>
            </a:r>
            <a:endParaRPr lang="en-US" dirty="0">
              <a:solidFill>
                <a:srgbClr val="000000"/>
              </a:solidFill>
              <a:effectLst/>
            </a:endParaRPr>
          </a:p>
          <a:p>
            <a:pPr marL="457200" lvl="2" indent="-246063"/>
            <a:r>
              <a:rPr lang="en-US" b="1" dirty="0">
                <a:solidFill>
                  <a:srgbClr val="000000"/>
                </a:solidFill>
                <a:effectLst/>
              </a:rPr>
              <a:t>U</a:t>
            </a:r>
            <a:r>
              <a:rPr lang="en-US" b="1" dirty="0" smtClean="0">
                <a:solidFill>
                  <a:srgbClr val="000000"/>
                </a:solidFill>
                <a:effectLst/>
              </a:rPr>
              <a:t>sing </a:t>
            </a:r>
            <a:r>
              <a:rPr lang="en-US" b="1" dirty="0">
                <a:solidFill>
                  <a:srgbClr val="000000"/>
                </a:solidFill>
                <a:effectLst/>
              </a:rPr>
              <a:t>e</a:t>
            </a:r>
            <a:r>
              <a:rPr lang="en-US" b="1" dirty="0" smtClean="0">
                <a:solidFill>
                  <a:srgbClr val="000000"/>
                </a:solidFill>
                <a:effectLst/>
              </a:rPr>
              <a:t>ncryption </a:t>
            </a:r>
            <a:r>
              <a:rPr lang="en-US" b="1" dirty="0">
                <a:solidFill>
                  <a:srgbClr val="000000"/>
                </a:solidFill>
                <a:effectLst/>
              </a:rPr>
              <a:t>with a mixture of public and private key </a:t>
            </a:r>
            <a:r>
              <a:rPr lang="en-US" b="1" dirty="0" smtClean="0">
                <a:solidFill>
                  <a:srgbClr val="000000"/>
                </a:solidFill>
                <a:effectLst/>
              </a:rPr>
              <a:t>solutions </a:t>
            </a:r>
            <a:r>
              <a:rPr lang="en-US" dirty="0" smtClean="0">
                <a:solidFill>
                  <a:srgbClr val="000000"/>
                </a:solidFill>
                <a:effectLst/>
              </a:rPr>
              <a:t>would most likely </a:t>
            </a:r>
            <a:r>
              <a:rPr lang="en-US" dirty="0">
                <a:solidFill>
                  <a:srgbClr val="000000"/>
                </a:solidFill>
                <a:effectLst/>
              </a:rPr>
              <a:t>be used to protect against malicious </a:t>
            </a:r>
            <a:r>
              <a:rPr lang="en-US" dirty="0" smtClean="0">
                <a:solidFill>
                  <a:srgbClr val="000000"/>
                </a:solidFill>
                <a:effectLst/>
              </a:rPr>
              <a:t>staff.</a:t>
            </a:r>
            <a:endParaRPr lang="en-US" dirty="0">
              <a:solidFill>
                <a:srgbClr val="000000"/>
              </a:solidFill>
              <a:effectLst/>
            </a:endParaRPr>
          </a:p>
          <a:p>
            <a:pPr marL="457200" lvl="2" indent="-246063"/>
            <a:r>
              <a:rPr lang="en-US" b="1" dirty="0" smtClean="0">
                <a:solidFill>
                  <a:srgbClr val="000000"/>
                </a:solidFill>
                <a:effectLst/>
              </a:rPr>
              <a:t>In addition, using transport </a:t>
            </a:r>
            <a:r>
              <a:rPr lang="en-US" b="1" dirty="0">
                <a:solidFill>
                  <a:srgbClr val="000000"/>
                </a:solidFill>
                <a:effectLst/>
              </a:rPr>
              <a:t>level </a:t>
            </a:r>
            <a:r>
              <a:rPr lang="en-US" b="1" dirty="0" smtClean="0">
                <a:solidFill>
                  <a:srgbClr val="000000"/>
                </a:solidFill>
                <a:effectLst/>
              </a:rPr>
              <a:t>encryption </a:t>
            </a:r>
            <a:r>
              <a:rPr lang="en-US" dirty="0" smtClean="0">
                <a:solidFill>
                  <a:srgbClr val="000000"/>
                </a:solidFill>
                <a:effectLst/>
              </a:rPr>
              <a:t>whenever </a:t>
            </a:r>
            <a:r>
              <a:rPr lang="en-US" dirty="0">
                <a:solidFill>
                  <a:srgbClr val="000000"/>
                </a:solidFill>
                <a:effectLst/>
              </a:rPr>
              <a:t>sensitive information </a:t>
            </a:r>
            <a:r>
              <a:rPr lang="en-US" dirty="0" smtClean="0">
                <a:solidFill>
                  <a:srgbClr val="000000"/>
                </a:solidFill>
                <a:effectLst/>
              </a:rPr>
              <a:t>is being </a:t>
            </a:r>
            <a:r>
              <a:rPr lang="en-US" dirty="0">
                <a:solidFill>
                  <a:srgbClr val="000000"/>
                </a:solidFill>
                <a:effectLst/>
              </a:rPr>
              <a:t>passed or </a:t>
            </a:r>
            <a:r>
              <a:rPr lang="en-US" dirty="0" smtClean="0">
                <a:solidFill>
                  <a:srgbClr val="000000"/>
                </a:solidFill>
                <a:effectLst/>
              </a:rPr>
              <a:t>transmitted.</a:t>
            </a:r>
          </a:p>
          <a:p>
            <a:pPr marL="457200" lvl="2" indent="-246063"/>
            <a:r>
              <a:rPr lang="en-US" b="1" dirty="0">
                <a:solidFill>
                  <a:srgbClr val="000000"/>
                </a:solidFill>
              </a:rPr>
              <a:t>Using a “Zero Trust” architecture.</a:t>
            </a:r>
          </a:p>
          <a:p>
            <a:pPr marL="457200" lvl="2" indent="-246063"/>
            <a:endParaRPr lang="en-US" dirty="0">
              <a:solidFill>
                <a:srgbClr val="000000"/>
              </a:solidFill>
              <a:effectLst/>
            </a:endParaRPr>
          </a:p>
        </p:txBody>
      </p:sp>
    </p:spTree>
    <p:extLst>
      <p:ext uri="{BB962C8B-B14F-4D97-AF65-F5344CB8AC3E}">
        <p14:creationId xmlns:p14="http://schemas.microsoft.com/office/powerpoint/2010/main" val="240048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1935480"/>
            <a:ext cx="7086600" cy="4160520"/>
          </a:xfrm>
        </p:spPr>
        <p:txBody>
          <a:bodyPr>
            <a:normAutofit/>
          </a:bodyPr>
          <a:lstStyle/>
          <a:p>
            <a:pPr marL="0" indent="0">
              <a:buNone/>
            </a:pPr>
            <a:r>
              <a:rPr lang="en-US" b="1" dirty="0"/>
              <a:t>5</a:t>
            </a:r>
            <a:r>
              <a:rPr lang="en-US" b="1" dirty="0" smtClean="0">
                <a:effectLst/>
              </a:rPr>
              <a:t>. </a:t>
            </a:r>
            <a:r>
              <a:rPr lang="en-US" b="1" dirty="0">
                <a:effectLst/>
              </a:rPr>
              <a:t> Institute a cybersecurity breach response </a:t>
            </a:r>
            <a:r>
              <a:rPr lang="en-US" b="1" dirty="0" smtClean="0">
                <a:effectLst/>
              </a:rPr>
              <a:t>plan.</a:t>
            </a:r>
            <a:endParaRPr lang="en-US" dirty="0">
              <a:effectLst/>
            </a:endParaRPr>
          </a:p>
          <a:p>
            <a:pPr marL="0" indent="0" fontAlgn="base">
              <a:buNone/>
            </a:pPr>
            <a:r>
              <a:rPr lang="en-US" dirty="0">
                <a:effectLst/>
              </a:rPr>
              <a:t>Should a cyber attack occur, having a plan ready to go will ensure that all appropriate members are </a:t>
            </a:r>
            <a:r>
              <a:rPr lang="en-US" dirty="0" smtClean="0">
                <a:effectLst/>
              </a:rPr>
              <a:t>able to react instantly, work </a:t>
            </a:r>
            <a:r>
              <a:rPr lang="en-US" dirty="0">
                <a:effectLst/>
              </a:rPr>
              <a:t>together </a:t>
            </a:r>
            <a:r>
              <a:rPr lang="en-US" dirty="0" smtClean="0">
                <a:effectLst/>
              </a:rPr>
              <a:t>faster, </a:t>
            </a:r>
            <a:r>
              <a:rPr lang="en-US" dirty="0">
                <a:effectLst/>
              </a:rPr>
              <a:t>and </a:t>
            </a:r>
            <a:r>
              <a:rPr lang="en-US" dirty="0" smtClean="0">
                <a:effectLst/>
              </a:rPr>
              <a:t>be strategic. </a:t>
            </a:r>
            <a:r>
              <a:rPr lang="en-US" dirty="0">
                <a:effectLst/>
              </a:rPr>
              <a:t>When dealing with an attack, it is important to note that timing is </a:t>
            </a:r>
            <a:r>
              <a:rPr lang="en-US" dirty="0" smtClean="0">
                <a:effectLst/>
              </a:rPr>
              <a:t>critical. The more time that passes the more hackers </a:t>
            </a:r>
            <a:r>
              <a:rPr lang="en-US" dirty="0">
                <a:effectLst/>
              </a:rPr>
              <a:t>can cover their tracks or steal more data from your systems</a:t>
            </a:r>
            <a:r>
              <a:rPr lang="en-US" dirty="0" smtClean="0">
                <a:effectLst/>
              </a:rPr>
              <a:t>. </a:t>
            </a:r>
            <a:endParaRPr lang="en-US" dirty="0">
              <a:effectLst/>
            </a:endParaRPr>
          </a:p>
        </p:txBody>
      </p:sp>
    </p:spTree>
    <p:extLst>
      <p:ext uri="{BB962C8B-B14F-4D97-AF65-F5344CB8AC3E}">
        <p14:creationId xmlns:p14="http://schemas.microsoft.com/office/powerpoint/2010/main" val="1582752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1935480"/>
            <a:ext cx="6934200" cy="4160520"/>
          </a:xfrm>
        </p:spPr>
        <p:txBody>
          <a:bodyPr>
            <a:normAutofit/>
          </a:bodyPr>
          <a:lstStyle/>
          <a:p>
            <a:pPr marL="0" indent="0">
              <a:buNone/>
            </a:pPr>
            <a:r>
              <a:rPr lang="en-US" dirty="0" smtClean="0">
                <a:effectLst/>
              </a:rPr>
              <a:t>To </a:t>
            </a:r>
            <a:r>
              <a:rPr lang="en-US" dirty="0">
                <a:effectLst/>
              </a:rPr>
              <a:t>ensure your plan is effective, it should include </a:t>
            </a:r>
            <a:r>
              <a:rPr lang="en-US" dirty="0" smtClean="0">
                <a:effectLst/>
              </a:rPr>
              <a:t>at least these four </a:t>
            </a:r>
            <a:r>
              <a:rPr lang="en-US" dirty="0">
                <a:effectLst/>
              </a:rPr>
              <a:t>elements</a:t>
            </a:r>
            <a:r>
              <a:rPr lang="en-US" dirty="0" smtClean="0">
                <a:effectLst/>
              </a:rPr>
              <a:t>.</a:t>
            </a:r>
          </a:p>
          <a:p>
            <a:pPr marL="246063" lvl="1" indent="-246063">
              <a:buFont typeface="Wingdings" panose="05000000000000000000" pitchFamily="2" charset="2"/>
              <a:buChar char="Ø"/>
            </a:pPr>
            <a:r>
              <a:rPr lang="en-US" i="1" dirty="0" smtClean="0">
                <a:effectLst/>
              </a:rPr>
              <a:t>It’s </a:t>
            </a:r>
            <a:r>
              <a:rPr lang="en-US" i="1" dirty="0">
                <a:effectLst/>
              </a:rPr>
              <a:t>Tested Consistently</a:t>
            </a:r>
          </a:p>
          <a:p>
            <a:pPr marL="211137" lvl="1" indent="0">
              <a:buNone/>
            </a:pPr>
            <a:r>
              <a:rPr lang="en-US" dirty="0" smtClean="0">
                <a:solidFill>
                  <a:srgbClr val="000000"/>
                </a:solidFill>
                <a:effectLst/>
              </a:rPr>
              <a:t>Unless the plan has been </a:t>
            </a:r>
            <a:r>
              <a:rPr lang="en-US" dirty="0">
                <a:solidFill>
                  <a:srgbClr val="000000"/>
                </a:solidFill>
                <a:effectLst/>
              </a:rPr>
              <a:t>tested, you really have no idea if it is effective</a:t>
            </a:r>
            <a:r>
              <a:rPr lang="en-US" dirty="0" smtClean="0">
                <a:solidFill>
                  <a:srgbClr val="000000"/>
                </a:solidFill>
                <a:effectLst/>
              </a:rPr>
              <a:t>. Routinely </a:t>
            </a:r>
            <a:r>
              <a:rPr lang="en-US" dirty="0">
                <a:solidFill>
                  <a:srgbClr val="000000"/>
                </a:solidFill>
                <a:effectLst/>
              </a:rPr>
              <a:t>testing an incident response plan gives </a:t>
            </a:r>
            <a:r>
              <a:rPr lang="en-US" dirty="0" smtClean="0">
                <a:solidFill>
                  <a:srgbClr val="000000"/>
                </a:solidFill>
                <a:effectLst/>
              </a:rPr>
              <a:t>your organization </a:t>
            </a:r>
            <a:r>
              <a:rPr lang="en-US" dirty="0">
                <a:solidFill>
                  <a:srgbClr val="000000"/>
                </a:solidFill>
                <a:effectLst/>
              </a:rPr>
              <a:t>the practice it needs </a:t>
            </a:r>
            <a:r>
              <a:rPr lang="en-US" dirty="0" smtClean="0">
                <a:solidFill>
                  <a:srgbClr val="000000"/>
                </a:solidFill>
                <a:effectLst/>
              </a:rPr>
              <a:t>to identify weak spots and make improvements. </a:t>
            </a:r>
            <a:endParaRPr lang="en-US" dirty="0">
              <a:solidFill>
                <a:srgbClr val="000000"/>
              </a:solidFill>
              <a:effectLst/>
            </a:endParaRPr>
          </a:p>
          <a:p>
            <a:pPr marL="246063" lvl="1" indent="-246063">
              <a:buFont typeface="Wingdings" panose="05000000000000000000" pitchFamily="2" charset="2"/>
              <a:buChar char="Ø"/>
            </a:pPr>
            <a:r>
              <a:rPr lang="en-US" i="1" dirty="0">
                <a:effectLst/>
              </a:rPr>
              <a:t>It’s Detailed but Flexible</a:t>
            </a:r>
          </a:p>
          <a:p>
            <a:pPr marL="236538" lvl="1" indent="0">
              <a:buNone/>
            </a:pPr>
            <a:r>
              <a:rPr lang="en-US" dirty="0" smtClean="0">
                <a:solidFill>
                  <a:srgbClr val="000000"/>
                </a:solidFill>
                <a:effectLst/>
              </a:rPr>
              <a:t>Flexibility is crucial to being able to apply the plan </a:t>
            </a:r>
            <a:r>
              <a:rPr lang="en-US" dirty="0">
                <a:solidFill>
                  <a:srgbClr val="000000"/>
                </a:solidFill>
                <a:effectLst/>
              </a:rPr>
              <a:t>to different kinds of attacks and incidents</a:t>
            </a:r>
            <a:r>
              <a:rPr lang="en-US" dirty="0" smtClean="0">
                <a:solidFill>
                  <a:srgbClr val="000000"/>
                </a:solidFill>
                <a:effectLst/>
              </a:rPr>
              <a:t>. Flexibility </a:t>
            </a:r>
            <a:r>
              <a:rPr lang="en-US" dirty="0">
                <a:solidFill>
                  <a:srgbClr val="000000"/>
                </a:solidFill>
                <a:effectLst/>
              </a:rPr>
              <a:t>and variety in </a:t>
            </a:r>
            <a:r>
              <a:rPr lang="en-US" dirty="0" smtClean="0">
                <a:solidFill>
                  <a:srgbClr val="000000"/>
                </a:solidFill>
                <a:effectLst/>
              </a:rPr>
              <a:t>a plan </a:t>
            </a:r>
            <a:r>
              <a:rPr lang="en-US" dirty="0">
                <a:solidFill>
                  <a:srgbClr val="000000"/>
                </a:solidFill>
                <a:effectLst/>
              </a:rPr>
              <a:t>also ensures it can be updated regularly — so it can evolve as cyberattacks change over time.</a:t>
            </a:r>
          </a:p>
          <a:p>
            <a:pPr marL="236538" lvl="2" indent="0">
              <a:buNone/>
            </a:pPr>
            <a:endParaRPr lang="en-US" dirty="0">
              <a:effectLst/>
            </a:endParaRPr>
          </a:p>
        </p:txBody>
      </p:sp>
    </p:spTree>
    <p:extLst>
      <p:ext uri="{BB962C8B-B14F-4D97-AF65-F5344CB8AC3E}">
        <p14:creationId xmlns:p14="http://schemas.microsoft.com/office/powerpoint/2010/main" val="163687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Low-Cost, High-Priority Solutions</a:t>
            </a:r>
            <a:br>
              <a:rPr lang="en-US" dirty="0"/>
            </a:br>
            <a:r>
              <a:rPr lang="en-US" sz="2400" b="1" dirty="0">
                <a:solidFill>
                  <a:srgbClr val="DD9F27"/>
                </a:solidFill>
              </a:rPr>
              <a:t>Entity Level</a:t>
            </a:r>
            <a:endParaRPr lang="en-US" dirty="0"/>
          </a:p>
        </p:txBody>
      </p:sp>
      <p:sp>
        <p:nvSpPr>
          <p:cNvPr id="3" name="Content Placeholder 2"/>
          <p:cNvSpPr>
            <a:spLocks noGrp="1"/>
          </p:cNvSpPr>
          <p:nvPr>
            <p:ph idx="1"/>
          </p:nvPr>
        </p:nvSpPr>
        <p:spPr>
          <a:xfrm>
            <a:off x="457200" y="1935480"/>
            <a:ext cx="6858000" cy="4312920"/>
          </a:xfrm>
        </p:spPr>
        <p:txBody>
          <a:bodyPr>
            <a:normAutofit/>
          </a:bodyPr>
          <a:lstStyle/>
          <a:p>
            <a:pPr marL="246063" lvl="1" indent="-246063">
              <a:buFont typeface="Wingdings" panose="05000000000000000000" pitchFamily="2" charset="2"/>
              <a:buChar char="Ø"/>
            </a:pPr>
            <a:r>
              <a:rPr lang="en-US" i="1" dirty="0" smtClean="0">
                <a:effectLst/>
              </a:rPr>
              <a:t>It’s </a:t>
            </a:r>
            <a:r>
              <a:rPr lang="en-US" i="1" dirty="0">
                <a:effectLst/>
              </a:rPr>
              <a:t>Clear About Communication</a:t>
            </a:r>
          </a:p>
          <a:p>
            <a:pPr marL="236538" lvl="1" indent="0">
              <a:buNone/>
            </a:pPr>
            <a:r>
              <a:rPr lang="en-US" dirty="0" smtClean="0">
                <a:solidFill>
                  <a:srgbClr val="000000"/>
                </a:solidFill>
                <a:effectLst/>
              </a:rPr>
              <a:t>Clear communication plans are essential </a:t>
            </a:r>
            <a:r>
              <a:rPr lang="en-US" dirty="0">
                <a:solidFill>
                  <a:srgbClr val="000000"/>
                </a:solidFill>
                <a:effectLst/>
              </a:rPr>
              <a:t>for incident response. </a:t>
            </a:r>
            <a:r>
              <a:rPr lang="en-US" dirty="0" smtClean="0">
                <a:solidFill>
                  <a:srgbClr val="000000"/>
                </a:solidFill>
                <a:effectLst/>
              </a:rPr>
              <a:t>Many </a:t>
            </a:r>
            <a:r>
              <a:rPr lang="en-US" dirty="0">
                <a:solidFill>
                  <a:srgbClr val="000000"/>
                </a:solidFill>
                <a:effectLst/>
              </a:rPr>
              <a:t>incident response plans are </a:t>
            </a:r>
            <a:r>
              <a:rPr lang="en-US" dirty="0" smtClean="0">
                <a:solidFill>
                  <a:srgbClr val="000000"/>
                </a:solidFill>
                <a:effectLst/>
              </a:rPr>
              <a:t>too informal and assume communication across a network that may have been compromised.  </a:t>
            </a:r>
          </a:p>
          <a:p>
            <a:pPr marL="236538" lvl="1" indent="-236538">
              <a:buFont typeface="Wingdings" panose="05000000000000000000" pitchFamily="2" charset="2"/>
              <a:buChar char="Ø"/>
            </a:pPr>
            <a:r>
              <a:rPr lang="en-US" i="1" dirty="0" smtClean="0">
                <a:effectLst/>
              </a:rPr>
              <a:t>It’s </a:t>
            </a:r>
            <a:r>
              <a:rPr lang="en-US" i="1" dirty="0">
                <a:effectLst/>
              </a:rPr>
              <a:t>Inclusive When It Comes to Stakeholders</a:t>
            </a:r>
          </a:p>
          <a:p>
            <a:pPr marL="236538" lvl="1" indent="0">
              <a:buNone/>
            </a:pPr>
            <a:r>
              <a:rPr lang="en-US" dirty="0">
                <a:solidFill>
                  <a:srgbClr val="000000"/>
                </a:solidFill>
                <a:effectLst/>
              </a:rPr>
              <a:t>A concise list of stakeholders and how each should be involved in incident response is </a:t>
            </a:r>
            <a:r>
              <a:rPr lang="en-US" dirty="0" smtClean="0">
                <a:solidFill>
                  <a:srgbClr val="000000"/>
                </a:solidFill>
                <a:effectLst/>
              </a:rPr>
              <a:t>imperative. Also think through who your </a:t>
            </a:r>
            <a:r>
              <a:rPr lang="en-US" dirty="0">
                <a:solidFill>
                  <a:srgbClr val="000000"/>
                </a:solidFill>
                <a:effectLst/>
              </a:rPr>
              <a:t>external partners </a:t>
            </a:r>
            <a:r>
              <a:rPr lang="en-US" dirty="0" smtClean="0">
                <a:solidFill>
                  <a:srgbClr val="000000"/>
                </a:solidFill>
                <a:effectLst/>
              </a:rPr>
              <a:t>will be that </a:t>
            </a:r>
            <a:r>
              <a:rPr lang="en-US" dirty="0">
                <a:solidFill>
                  <a:srgbClr val="000000"/>
                </a:solidFill>
                <a:effectLst/>
              </a:rPr>
              <a:t>are going to help in a time of </a:t>
            </a:r>
            <a:r>
              <a:rPr lang="en-US" dirty="0" smtClean="0">
                <a:solidFill>
                  <a:srgbClr val="000000"/>
                </a:solidFill>
                <a:effectLst/>
              </a:rPr>
              <a:t>crisis. </a:t>
            </a:r>
          </a:p>
          <a:p>
            <a:pPr marL="236538" lvl="1" indent="0">
              <a:buNone/>
            </a:pPr>
            <a:r>
              <a:rPr lang="en-US" dirty="0" smtClean="0">
                <a:solidFill>
                  <a:srgbClr val="000000"/>
                </a:solidFill>
                <a:effectLst/>
              </a:rPr>
              <a:t>An </a:t>
            </a:r>
            <a:r>
              <a:rPr lang="en-US" dirty="0">
                <a:solidFill>
                  <a:srgbClr val="000000"/>
                </a:solidFill>
                <a:effectLst/>
              </a:rPr>
              <a:t>incident response plan should also include the intention to get your legal department involved as early on in the process as possible. </a:t>
            </a:r>
            <a:r>
              <a:rPr lang="en-US" dirty="0" smtClean="0">
                <a:solidFill>
                  <a:srgbClr val="000000"/>
                </a:solidFill>
                <a:effectLst/>
              </a:rPr>
              <a:t>Your </a:t>
            </a:r>
            <a:r>
              <a:rPr lang="en-US" dirty="0">
                <a:solidFill>
                  <a:srgbClr val="000000"/>
                </a:solidFill>
                <a:effectLst/>
              </a:rPr>
              <a:t>legal department can often advise if it’s necessary to involve law enforcement or other external </a:t>
            </a:r>
            <a:r>
              <a:rPr lang="en-US" dirty="0" smtClean="0">
                <a:solidFill>
                  <a:srgbClr val="000000"/>
                </a:solidFill>
                <a:effectLst/>
              </a:rPr>
              <a:t>partners. This action may also provide protection to the organization via attorney-client privilege.</a:t>
            </a:r>
            <a:endParaRPr lang="en-US" dirty="0">
              <a:solidFill>
                <a:srgbClr val="000000"/>
              </a:solidFill>
              <a:effectLst/>
            </a:endParaRPr>
          </a:p>
          <a:p>
            <a:pPr marL="236538" lvl="2" indent="0">
              <a:buNone/>
            </a:pPr>
            <a:endParaRPr lang="en-US" dirty="0">
              <a:effectLst/>
            </a:endParaRPr>
          </a:p>
        </p:txBody>
      </p:sp>
    </p:spTree>
    <p:extLst>
      <p:ext uri="{BB962C8B-B14F-4D97-AF65-F5344CB8AC3E}">
        <p14:creationId xmlns:p14="http://schemas.microsoft.com/office/powerpoint/2010/main" val="3667740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Low-Cost, High-Priority </a:t>
            </a:r>
            <a:r>
              <a:rPr lang="en-US" dirty="0" smtClean="0"/>
              <a:t>Solutions</a:t>
            </a:r>
            <a:br>
              <a:rPr lang="en-US" dirty="0" smtClean="0"/>
            </a:br>
            <a:r>
              <a:rPr lang="en-US" sz="3100" dirty="0" smtClean="0">
                <a:solidFill>
                  <a:srgbClr val="DD9F27"/>
                </a:solidFill>
              </a:rPr>
              <a:t>Individual </a:t>
            </a:r>
            <a:r>
              <a:rPr lang="en-US" sz="3100" dirty="0">
                <a:solidFill>
                  <a:srgbClr val="DD9F27"/>
                </a:solidFill>
              </a:rPr>
              <a:t>Level</a:t>
            </a:r>
            <a:r>
              <a:rPr lang="en-US" dirty="0"/>
              <a:t/>
            </a:r>
            <a:br>
              <a:rPr lang="en-US" dirty="0"/>
            </a:br>
            <a:endParaRPr lang="en-US" u="sng" dirty="0">
              <a:solidFill>
                <a:srgbClr val="FF0000"/>
              </a:solidFill>
            </a:endParaRPr>
          </a:p>
        </p:txBody>
      </p:sp>
      <p:sp>
        <p:nvSpPr>
          <p:cNvPr id="3" name="Content Placeholder 2"/>
          <p:cNvSpPr>
            <a:spLocks noGrp="1"/>
          </p:cNvSpPr>
          <p:nvPr>
            <p:ph idx="1"/>
          </p:nvPr>
        </p:nvSpPr>
        <p:spPr>
          <a:xfrm>
            <a:off x="498476" y="1752600"/>
            <a:ext cx="6892924" cy="4419600"/>
          </a:xfrm>
        </p:spPr>
        <p:txBody>
          <a:bodyPr>
            <a:normAutofit/>
          </a:bodyPr>
          <a:lstStyle/>
          <a:p>
            <a:pPr marL="0" indent="0">
              <a:buNone/>
            </a:pPr>
            <a:endParaRPr lang="en-US" b="1" dirty="0" smtClean="0">
              <a:effectLst/>
            </a:endParaRPr>
          </a:p>
          <a:p>
            <a:pPr marL="0" indent="0">
              <a:buNone/>
            </a:pPr>
            <a:r>
              <a:rPr lang="en-US" b="1" dirty="0" smtClean="0">
                <a:effectLst/>
              </a:rPr>
              <a:t>At the individual level you can do some of the following things:</a:t>
            </a:r>
          </a:p>
          <a:p>
            <a:pPr marL="0" indent="0">
              <a:buNone/>
            </a:pPr>
            <a:r>
              <a:rPr lang="en-US" b="1" dirty="0" smtClean="0">
                <a:effectLst/>
              </a:rPr>
              <a:t>1. </a:t>
            </a:r>
            <a:r>
              <a:rPr lang="en-US" b="1" dirty="0">
                <a:effectLst/>
              </a:rPr>
              <a:t> Focus on </a:t>
            </a:r>
            <a:r>
              <a:rPr lang="en-US" b="1" dirty="0" smtClean="0">
                <a:effectLst/>
              </a:rPr>
              <a:t>your passwords</a:t>
            </a:r>
            <a:r>
              <a:rPr lang="en-US" b="1" dirty="0">
                <a:effectLst/>
              </a:rPr>
              <a:t>.</a:t>
            </a:r>
            <a:endParaRPr lang="en-US" dirty="0">
              <a:effectLst/>
            </a:endParaRPr>
          </a:p>
          <a:p>
            <a:pPr marL="0" indent="0">
              <a:buNone/>
            </a:pPr>
            <a:r>
              <a:rPr lang="en-US" dirty="0">
                <a:effectLst/>
              </a:rPr>
              <a:t>Do not have the same password for every social network and website you access! Change it slightly and make sure to keep that information in a secure location. </a:t>
            </a:r>
            <a:r>
              <a:rPr lang="en-US" dirty="0" smtClean="0">
                <a:effectLst/>
              </a:rPr>
              <a:t>Consider using a password manager to store your logins to systems. </a:t>
            </a:r>
            <a:endParaRPr lang="en-US" dirty="0">
              <a:effectLst/>
            </a:endParaRPr>
          </a:p>
          <a:p>
            <a:pPr marL="0" indent="0">
              <a:buNone/>
            </a:pPr>
            <a:r>
              <a:rPr lang="en-US" dirty="0">
                <a:effectLst/>
              </a:rPr>
              <a:t>What makes a great password? </a:t>
            </a:r>
            <a:r>
              <a:rPr lang="en-US" dirty="0" smtClean="0">
                <a:effectLst/>
              </a:rPr>
              <a:t>Mix </a:t>
            </a:r>
            <a:r>
              <a:rPr lang="en-US" dirty="0">
                <a:effectLst/>
              </a:rPr>
              <a:t>up the types of characters you use (numbers, letters, symbols) and </a:t>
            </a:r>
            <a:r>
              <a:rPr lang="en-US" dirty="0" smtClean="0">
                <a:effectLst/>
              </a:rPr>
              <a:t>don’t use </a:t>
            </a:r>
            <a:r>
              <a:rPr lang="en-US" dirty="0">
                <a:effectLst/>
              </a:rPr>
              <a:t>words you can find in the dictionary</a:t>
            </a:r>
            <a:r>
              <a:rPr lang="en-US" dirty="0" smtClean="0">
                <a:effectLst/>
              </a:rPr>
              <a:t>.</a:t>
            </a:r>
          </a:p>
        </p:txBody>
      </p:sp>
    </p:spTree>
    <p:extLst>
      <p:ext uri="{BB962C8B-B14F-4D97-AF65-F5344CB8AC3E}">
        <p14:creationId xmlns:p14="http://schemas.microsoft.com/office/powerpoint/2010/main" val="2548181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935480"/>
            <a:ext cx="8229600" cy="4160520"/>
          </a:xfrm>
        </p:spPr>
        <p:txBody>
          <a:bodyPr>
            <a:normAutofit/>
          </a:bodyPr>
          <a:lstStyle/>
          <a:p>
            <a:r>
              <a:rPr lang="en-US" dirty="0" smtClean="0"/>
              <a:t>Cybersecurity organizational </a:t>
            </a:r>
            <a:r>
              <a:rPr lang="en-US" dirty="0"/>
              <a:t>r</a:t>
            </a:r>
            <a:r>
              <a:rPr lang="en-US" dirty="0" smtClean="0"/>
              <a:t>isk considerations</a:t>
            </a:r>
          </a:p>
          <a:p>
            <a:r>
              <a:rPr lang="en-US" dirty="0" smtClean="0"/>
              <a:t>Cyber statistics</a:t>
            </a:r>
          </a:p>
          <a:p>
            <a:r>
              <a:rPr lang="en-US" dirty="0" smtClean="0"/>
              <a:t>When cybersecurity efforts really matter</a:t>
            </a:r>
          </a:p>
          <a:p>
            <a:r>
              <a:rPr lang="en-US" dirty="0" smtClean="0"/>
              <a:t>Common threats</a:t>
            </a:r>
          </a:p>
          <a:p>
            <a:r>
              <a:rPr lang="en-US" dirty="0" smtClean="0"/>
              <a:t>Low-cost solutions and best practices</a:t>
            </a:r>
          </a:p>
        </p:txBody>
      </p:sp>
    </p:spTree>
    <p:extLst>
      <p:ext uri="{BB962C8B-B14F-4D97-AF65-F5344CB8AC3E}">
        <p14:creationId xmlns:p14="http://schemas.microsoft.com/office/powerpoint/2010/main" val="87713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6477000" cy="4160520"/>
          </a:xfrm>
        </p:spPr>
        <p:txBody>
          <a:bodyPr>
            <a:normAutofit lnSpcReduction="10000"/>
          </a:bodyPr>
          <a:lstStyle/>
          <a:p>
            <a:pPr marL="0" indent="0">
              <a:buNone/>
            </a:pPr>
            <a:r>
              <a:rPr lang="en-US" b="1" dirty="0">
                <a:effectLst/>
              </a:rPr>
              <a:t>2</a:t>
            </a:r>
            <a:r>
              <a:rPr lang="en-US" b="1" dirty="0" smtClean="0">
                <a:effectLst/>
              </a:rPr>
              <a:t>. </a:t>
            </a:r>
            <a:r>
              <a:rPr lang="en-US" b="1" dirty="0">
                <a:effectLst/>
              </a:rPr>
              <a:t> </a:t>
            </a:r>
            <a:r>
              <a:rPr lang="en-US" sz="2400" dirty="0" smtClean="0">
                <a:latin typeface="Times" pitchFamily="18" charset="0"/>
              </a:rPr>
              <a:t>Government organizations are </a:t>
            </a:r>
            <a:r>
              <a:rPr lang="en-US" sz="2400" dirty="0">
                <a:latin typeface="Times" pitchFamily="18" charset="0"/>
              </a:rPr>
              <a:t>the stewards of </a:t>
            </a:r>
            <a:r>
              <a:rPr lang="en-US" sz="2400" dirty="0" smtClean="0">
                <a:latin typeface="Times" pitchFamily="18" charset="0"/>
              </a:rPr>
              <a:t>information </a:t>
            </a:r>
            <a:r>
              <a:rPr lang="en-US" sz="2400" dirty="0">
                <a:latin typeface="Times" pitchFamily="18" charset="0"/>
              </a:rPr>
              <a:t>for </a:t>
            </a:r>
            <a:r>
              <a:rPr lang="en-US" sz="2400" dirty="0" smtClean="0">
                <a:latin typeface="Times" pitchFamily="18" charset="0"/>
              </a:rPr>
              <a:t>their stakeholder and need </a:t>
            </a:r>
            <a:r>
              <a:rPr lang="en-US" sz="2400" dirty="0">
                <a:latin typeface="Times" pitchFamily="18" charset="0"/>
              </a:rPr>
              <a:t>to ensure that only individuals with the right authorization can access the </a:t>
            </a:r>
            <a:r>
              <a:rPr lang="en-US" sz="2400" dirty="0" smtClean="0">
                <a:latin typeface="Times" pitchFamily="18" charset="0"/>
              </a:rPr>
              <a:t>information required</a:t>
            </a:r>
            <a:r>
              <a:rPr lang="en-US" sz="2400" dirty="0">
                <a:latin typeface="Times" pitchFamily="18" charset="0"/>
              </a:rPr>
              <a:t>, and nothing more. </a:t>
            </a:r>
            <a:r>
              <a:rPr lang="en-US" sz="2400" dirty="0" smtClean="0">
                <a:latin typeface="Times" pitchFamily="18" charset="0"/>
              </a:rPr>
              <a:t>You, as an </a:t>
            </a:r>
            <a:r>
              <a:rPr lang="en-US" sz="2400" dirty="0">
                <a:latin typeface="Times" pitchFamily="18" charset="0"/>
              </a:rPr>
              <a:t>individual, are part of this stewardship responsibility.</a:t>
            </a:r>
          </a:p>
          <a:p>
            <a:pPr marL="0" indent="0">
              <a:buNone/>
            </a:pPr>
            <a:r>
              <a:rPr lang="en-US" sz="2400" dirty="0" smtClean="0">
                <a:latin typeface="Times" pitchFamily="18" charset="0"/>
              </a:rPr>
              <a:t>As </a:t>
            </a:r>
            <a:r>
              <a:rPr lang="en-US" sz="2400" dirty="0">
                <a:latin typeface="Times" pitchFamily="18" charset="0"/>
              </a:rPr>
              <a:t>an authorized user, you are responsible for contributing to the security of computer systems. </a:t>
            </a:r>
            <a:r>
              <a:rPr lang="en-US" sz="2400" dirty="0" smtClean="0">
                <a:latin typeface="Times" pitchFamily="18" charset="0"/>
              </a:rPr>
              <a:t>A secure information system maintains the principles of confidentiality, integrity, availability, authentication, and non-repudiation. You </a:t>
            </a:r>
            <a:r>
              <a:rPr lang="en-US" sz="2400" dirty="0">
                <a:latin typeface="Times" pitchFamily="18" charset="0"/>
              </a:rPr>
              <a:t>must abide by these principles in your daily work routine to protect information and information systems. </a:t>
            </a:r>
          </a:p>
        </p:txBody>
      </p:sp>
    </p:spTree>
    <p:extLst>
      <p:ext uri="{BB962C8B-B14F-4D97-AF65-F5344CB8AC3E}">
        <p14:creationId xmlns:p14="http://schemas.microsoft.com/office/powerpoint/2010/main" val="177023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7086600" cy="4160520"/>
          </a:xfrm>
        </p:spPr>
        <p:txBody>
          <a:bodyPr>
            <a:normAutofit fontScale="85000" lnSpcReduction="20000"/>
          </a:bodyPr>
          <a:lstStyle/>
          <a:p>
            <a:pPr marL="0" indent="0">
              <a:buNone/>
            </a:pPr>
            <a:r>
              <a:rPr lang="en-US" sz="2400" dirty="0"/>
              <a:t>When storing sensitive information, including PII, </a:t>
            </a:r>
            <a:r>
              <a:rPr lang="en-US" sz="2400" dirty="0" smtClean="0"/>
              <a:t>you can help </a:t>
            </a:r>
            <a:r>
              <a:rPr lang="en-US" sz="2400" b="1" dirty="0" smtClean="0"/>
              <a:t>prevent</a:t>
            </a:r>
            <a:r>
              <a:rPr lang="en-US" sz="2400" dirty="0" smtClean="0"/>
              <a:t> </a:t>
            </a:r>
            <a:r>
              <a:rPr lang="en-US" sz="2400" b="1" i="1" dirty="0" smtClean="0"/>
              <a:t>breaches</a:t>
            </a:r>
            <a:r>
              <a:rPr lang="en-US" sz="2400" dirty="0" smtClean="0"/>
              <a:t> </a:t>
            </a:r>
            <a:r>
              <a:rPr lang="en-US" sz="2400" dirty="0"/>
              <a:t>by following these security tips:</a:t>
            </a:r>
          </a:p>
          <a:p>
            <a:pPr lvl="1"/>
            <a:endParaRPr lang="en-US" sz="2000" b="1" dirty="0"/>
          </a:p>
          <a:p>
            <a:pPr lvl="1"/>
            <a:r>
              <a:rPr lang="en-US" sz="2000" b="1" dirty="0" smtClean="0">
                <a:solidFill>
                  <a:schemeClr val="tx1"/>
                </a:solidFill>
              </a:rPr>
              <a:t>Store</a:t>
            </a:r>
            <a:r>
              <a:rPr lang="en-US" sz="2000" dirty="0" smtClean="0">
                <a:solidFill>
                  <a:schemeClr val="tx1"/>
                </a:solidFill>
              </a:rPr>
              <a:t> </a:t>
            </a:r>
            <a:r>
              <a:rPr lang="en-US" sz="2000" dirty="0">
                <a:solidFill>
                  <a:schemeClr val="tx1"/>
                </a:solidFill>
              </a:rPr>
              <a:t>data </a:t>
            </a:r>
            <a:r>
              <a:rPr lang="en-US" sz="2000" dirty="0" smtClean="0">
                <a:solidFill>
                  <a:schemeClr val="tx1"/>
                </a:solidFill>
              </a:rPr>
              <a:t>on the </a:t>
            </a:r>
            <a:r>
              <a:rPr lang="en-US" sz="2000" b="1" dirty="0" smtClean="0">
                <a:solidFill>
                  <a:schemeClr val="tx1"/>
                </a:solidFill>
              </a:rPr>
              <a:t>network</a:t>
            </a:r>
            <a:r>
              <a:rPr lang="en-US" sz="2000" dirty="0" smtClean="0">
                <a:solidFill>
                  <a:schemeClr val="tx1"/>
                </a:solidFill>
              </a:rPr>
              <a:t> in accordance with your organization’s data classification policies</a:t>
            </a:r>
            <a:endParaRPr lang="en-US" sz="2000" dirty="0">
              <a:solidFill>
                <a:schemeClr val="tx1"/>
              </a:solidFill>
            </a:endParaRPr>
          </a:p>
          <a:p>
            <a:pPr lvl="1"/>
            <a:r>
              <a:rPr lang="en-US" sz="2000" dirty="0" smtClean="0">
                <a:solidFill>
                  <a:schemeClr val="tx1"/>
                </a:solidFill>
              </a:rPr>
              <a:t>Keep in mind, </a:t>
            </a:r>
            <a:r>
              <a:rPr lang="en-US" sz="2000" b="1" dirty="0">
                <a:solidFill>
                  <a:schemeClr val="tx1"/>
                </a:solidFill>
              </a:rPr>
              <a:t>some</a:t>
            </a:r>
            <a:r>
              <a:rPr lang="en-US" sz="2000" dirty="0">
                <a:solidFill>
                  <a:schemeClr val="tx1"/>
                </a:solidFill>
              </a:rPr>
              <a:t> </a:t>
            </a:r>
            <a:r>
              <a:rPr lang="en-US" sz="2000" b="1" dirty="0">
                <a:solidFill>
                  <a:schemeClr val="tx1"/>
                </a:solidFill>
              </a:rPr>
              <a:t>systems</a:t>
            </a:r>
            <a:r>
              <a:rPr lang="en-US" sz="2000" dirty="0">
                <a:solidFill>
                  <a:schemeClr val="tx1"/>
                </a:solidFill>
              </a:rPr>
              <a:t> are strictly </a:t>
            </a:r>
            <a:r>
              <a:rPr lang="en-US" sz="2000" b="1" dirty="0">
                <a:solidFill>
                  <a:schemeClr val="tx1"/>
                </a:solidFill>
              </a:rPr>
              <a:t>non-sensitive—never</a:t>
            </a:r>
            <a:r>
              <a:rPr lang="en-US" sz="2000" dirty="0">
                <a:solidFill>
                  <a:schemeClr val="tx1"/>
                </a:solidFill>
              </a:rPr>
              <a:t> transmit, store, or process </a:t>
            </a:r>
            <a:r>
              <a:rPr lang="en-US" sz="2000" b="1" dirty="0">
                <a:solidFill>
                  <a:schemeClr val="tx1"/>
                </a:solidFill>
              </a:rPr>
              <a:t>sensitive data </a:t>
            </a:r>
            <a:r>
              <a:rPr lang="en-US" sz="2000" dirty="0">
                <a:solidFill>
                  <a:schemeClr val="tx1"/>
                </a:solidFill>
              </a:rPr>
              <a:t>on a non-sensitive system (i.e., unsecured fax machine, unencrypted thumb drive)</a:t>
            </a:r>
          </a:p>
          <a:p>
            <a:pPr lvl="1"/>
            <a:r>
              <a:rPr lang="en-US" sz="2000" b="1" dirty="0">
                <a:solidFill>
                  <a:schemeClr val="tx1"/>
                </a:solidFill>
              </a:rPr>
              <a:t>Label</a:t>
            </a:r>
            <a:r>
              <a:rPr lang="en-US" sz="2000" dirty="0">
                <a:solidFill>
                  <a:schemeClr val="tx1"/>
                </a:solidFill>
              </a:rPr>
              <a:t> paperwork containing personally identifiable information (PII) </a:t>
            </a:r>
            <a:r>
              <a:rPr lang="en-US" sz="2000" b="1" dirty="0">
                <a:solidFill>
                  <a:schemeClr val="tx1"/>
                </a:solidFill>
              </a:rPr>
              <a:t>appropriately</a:t>
            </a:r>
            <a:r>
              <a:rPr lang="en-US" sz="2000" dirty="0">
                <a:solidFill>
                  <a:schemeClr val="tx1"/>
                </a:solidFill>
              </a:rPr>
              <a:t> and ensure it is </a:t>
            </a:r>
            <a:r>
              <a:rPr lang="en-US" sz="2000" b="1" dirty="0">
                <a:solidFill>
                  <a:schemeClr val="tx1"/>
                </a:solidFill>
              </a:rPr>
              <a:t>not left lying around</a:t>
            </a:r>
          </a:p>
          <a:p>
            <a:pPr lvl="1"/>
            <a:r>
              <a:rPr lang="en-US" sz="2000" b="1" dirty="0">
                <a:solidFill>
                  <a:schemeClr val="tx1"/>
                </a:solidFill>
              </a:rPr>
              <a:t>Use</a:t>
            </a:r>
            <a:r>
              <a:rPr lang="en-US" sz="2000" dirty="0">
                <a:solidFill>
                  <a:schemeClr val="tx1"/>
                </a:solidFill>
              </a:rPr>
              <a:t> </a:t>
            </a:r>
            <a:r>
              <a:rPr lang="en-US" sz="2000" b="1" dirty="0">
                <a:solidFill>
                  <a:schemeClr val="tx1"/>
                </a:solidFill>
              </a:rPr>
              <a:t>secure </a:t>
            </a:r>
            <a:r>
              <a:rPr lang="en-US" sz="2000" b="1" dirty="0" smtClean="0">
                <a:solidFill>
                  <a:schemeClr val="tx1"/>
                </a:solidFill>
              </a:rPr>
              <a:t>bins</a:t>
            </a:r>
            <a:r>
              <a:rPr lang="en-US" sz="2000" dirty="0" smtClean="0">
                <a:solidFill>
                  <a:schemeClr val="tx1"/>
                </a:solidFill>
              </a:rPr>
              <a:t> </a:t>
            </a:r>
            <a:r>
              <a:rPr lang="en-US" sz="2000" dirty="0">
                <a:solidFill>
                  <a:schemeClr val="tx1"/>
                </a:solidFill>
              </a:rPr>
              <a:t>to </a:t>
            </a:r>
            <a:r>
              <a:rPr lang="en-US" sz="2000" b="1" dirty="0">
                <a:solidFill>
                  <a:schemeClr val="tx1"/>
                </a:solidFill>
              </a:rPr>
              <a:t>dispose</a:t>
            </a:r>
            <a:r>
              <a:rPr lang="en-US" sz="2000" dirty="0">
                <a:solidFill>
                  <a:schemeClr val="tx1"/>
                </a:solidFill>
              </a:rPr>
              <a:t> of paperwork containing PII</a:t>
            </a:r>
          </a:p>
          <a:p>
            <a:pPr lvl="1"/>
            <a:r>
              <a:rPr lang="en-US" sz="2000" b="1" dirty="0">
                <a:solidFill>
                  <a:schemeClr val="tx1"/>
                </a:solidFill>
              </a:rPr>
              <a:t>Keep</a:t>
            </a:r>
            <a:r>
              <a:rPr lang="en-US" sz="2000" dirty="0">
                <a:solidFill>
                  <a:schemeClr val="tx1"/>
                </a:solidFill>
              </a:rPr>
              <a:t> only what you need</a:t>
            </a:r>
          </a:p>
          <a:p>
            <a:pPr marL="27432" indent="0">
              <a:buNone/>
            </a:pPr>
            <a:endParaRPr lang="en-US" sz="2400" dirty="0"/>
          </a:p>
          <a:p>
            <a:pPr marL="27432" indent="0">
              <a:buNone/>
            </a:pPr>
            <a:r>
              <a:rPr lang="en-US" sz="2400" dirty="0"/>
              <a:t>If you suspect a breach, notify the appropriate individuals in accordance with your organization’s incident response plan.</a:t>
            </a:r>
          </a:p>
        </p:txBody>
      </p:sp>
    </p:spTree>
    <p:extLst>
      <p:ext uri="{BB962C8B-B14F-4D97-AF65-F5344CB8AC3E}">
        <p14:creationId xmlns:p14="http://schemas.microsoft.com/office/powerpoint/2010/main" val="297065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6934200" cy="4160520"/>
          </a:xfrm>
        </p:spPr>
        <p:txBody>
          <a:bodyPr>
            <a:normAutofit/>
          </a:bodyPr>
          <a:lstStyle/>
          <a:p>
            <a:pPr marL="0" indent="0">
              <a:buNone/>
            </a:pPr>
            <a:r>
              <a:rPr lang="en-US" b="1" dirty="0" smtClean="0">
                <a:effectLst/>
              </a:rPr>
              <a:t>3. </a:t>
            </a:r>
            <a:r>
              <a:rPr lang="en-US" b="1" dirty="0">
                <a:effectLst/>
              </a:rPr>
              <a:t> </a:t>
            </a:r>
            <a:r>
              <a:rPr lang="en-US" b="1" dirty="0" smtClean="0">
                <a:effectLst/>
              </a:rPr>
              <a:t>Social Engineering best practices </a:t>
            </a:r>
            <a:r>
              <a:rPr lang="en-US" sz="1700" dirty="0" smtClean="0"/>
              <a:t>(social engineering includes activities such as </a:t>
            </a:r>
            <a:r>
              <a:rPr lang="en-US" sz="1700" i="1" dirty="0" smtClean="0">
                <a:latin typeface="Times" pitchFamily="18" charset="0"/>
              </a:rPr>
              <a:t>phishing</a:t>
            </a:r>
            <a:r>
              <a:rPr lang="en-US" sz="1700" dirty="0">
                <a:latin typeface="Times" pitchFamily="18" charset="0"/>
              </a:rPr>
              <a:t>, </a:t>
            </a:r>
            <a:r>
              <a:rPr lang="en-US" sz="1700" i="1" dirty="0">
                <a:latin typeface="Times" pitchFamily="18" charset="0"/>
              </a:rPr>
              <a:t>spear phishing</a:t>
            </a:r>
            <a:r>
              <a:rPr lang="en-US" sz="1700" dirty="0">
                <a:latin typeface="Times" pitchFamily="18" charset="0"/>
              </a:rPr>
              <a:t>, </a:t>
            </a:r>
            <a:r>
              <a:rPr lang="en-US" sz="1700" i="1" dirty="0" smtClean="0">
                <a:latin typeface="Times" pitchFamily="18" charset="0"/>
              </a:rPr>
              <a:t>vishing, and </a:t>
            </a:r>
            <a:r>
              <a:rPr lang="en-US" sz="1700" i="1" dirty="0" err="1" smtClean="0">
                <a:latin typeface="Times" pitchFamily="18" charset="0"/>
              </a:rPr>
              <a:t>smishing</a:t>
            </a:r>
            <a:r>
              <a:rPr lang="en-US" sz="1700" dirty="0" smtClean="0">
                <a:latin typeface="Times" pitchFamily="18" charset="0"/>
              </a:rPr>
              <a:t>)</a:t>
            </a:r>
            <a:r>
              <a:rPr lang="en-US" sz="1700" dirty="0" smtClean="0"/>
              <a:t>: </a:t>
            </a:r>
          </a:p>
          <a:p>
            <a:pPr marL="246063" lvl="1" indent="-246063">
              <a:buFont typeface="Wingdings" panose="05000000000000000000" pitchFamily="2" charset="2"/>
              <a:buChar char="Ø"/>
            </a:pPr>
            <a:r>
              <a:rPr lang="en-US" dirty="0" smtClean="0">
                <a:solidFill>
                  <a:schemeClr val="tx1"/>
                </a:solidFill>
                <a:effectLst/>
              </a:rPr>
              <a:t>If you receive a suspicious call: document the situation and attempt to verify the caller identity; if caller ID is available, write down the caller’s number; take detailed notes of your conversation</a:t>
            </a:r>
          </a:p>
          <a:p>
            <a:pPr marL="246063" lvl="1" indent="-246063">
              <a:buFont typeface="Wingdings" panose="05000000000000000000" pitchFamily="2" charset="2"/>
              <a:buChar char="Ø"/>
            </a:pPr>
            <a:r>
              <a:rPr lang="en-US" dirty="0" smtClean="0">
                <a:solidFill>
                  <a:schemeClr val="tx1"/>
                </a:solidFill>
                <a:effectLst/>
              </a:rPr>
              <a:t>Don’t share personal information</a:t>
            </a:r>
          </a:p>
          <a:p>
            <a:pPr marL="246063" lvl="1" indent="-246063">
              <a:buFont typeface="Wingdings" panose="05000000000000000000" pitchFamily="2" charset="2"/>
              <a:buChar char="Ø"/>
            </a:pPr>
            <a:r>
              <a:rPr lang="en-US" dirty="0" smtClean="0">
                <a:solidFill>
                  <a:schemeClr val="tx1"/>
                </a:solidFill>
                <a:effectLst/>
              </a:rPr>
              <a:t>Don’t give out computer system or network information</a:t>
            </a:r>
          </a:p>
          <a:p>
            <a:pPr marL="246063" lvl="1" indent="-246063">
              <a:buFont typeface="Wingdings" panose="05000000000000000000" pitchFamily="2" charset="2"/>
              <a:buChar char="Ø"/>
            </a:pPr>
            <a:r>
              <a:rPr lang="en-US" dirty="0">
                <a:solidFill>
                  <a:schemeClr val="tx1"/>
                </a:solidFill>
                <a:effectLst/>
              </a:rPr>
              <a:t>Listen to your gut – When something feels off, it probably is. </a:t>
            </a:r>
            <a:r>
              <a:rPr lang="en-US" dirty="0" smtClean="0">
                <a:solidFill>
                  <a:schemeClr val="tx1"/>
                </a:solidFill>
                <a:effectLst/>
              </a:rPr>
              <a:t>You should be </a:t>
            </a:r>
            <a:r>
              <a:rPr lang="en-US" dirty="0">
                <a:solidFill>
                  <a:schemeClr val="tx1"/>
                </a:solidFill>
                <a:effectLst/>
              </a:rPr>
              <a:t>generally reluctant to download attachments and click links.</a:t>
            </a:r>
          </a:p>
          <a:p>
            <a:pPr marL="246063" lvl="1" indent="-246063">
              <a:buFont typeface="Wingdings" panose="05000000000000000000" pitchFamily="2" charset="2"/>
              <a:buChar char="Ø"/>
            </a:pPr>
            <a:r>
              <a:rPr lang="en-US" dirty="0">
                <a:solidFill>
                  <a:schemeClr val="tx1"/>
                </a:solidFill>
                <a:effectLst/>
              </a:rPr>
              <a:t>Scrutinize the address an email says it came from and the text of any URLs it contains. If the source is legitimate, the text may still seem out of </a:t>
            </a:r>
            <a:r>
              <a:rPr lang="en-US" dirty="0" smtClean="0">
                <a:solidFill>
                  <a:schemeClr val="tx1"/>
                </a:solidFill>
                <a:effectLst/>
              </a:rPr>
              <a:t>character for that sender. </a:t>
            </a:r>
            <a:r>
              <a:rPr lang="en-US" dirty="0">
                <a:solidFill>
                  <a:schemeClr val="tx1"/>
                </a:solidFill>
                <a:effectLst/>
              </a:rPr>
              <a:t>In this case, reach out to </a:t>
            </a:r>
            <a:r>
              <a:rPr lang="en-US" dirty="0" smtClean="0">
                <a:solidFill>
                  <a:schemeClr val="tx1"/>
                </a:solidFill>
                <a:effectLst/>
              </a:rPr>
              <a:t>the person outside </a:t>
            </a:r>
            <a:r>
              <a:rPr lang="en-US" dirty="0">
                <a:solidFill>
                  <a:schemeClr val="tx1"/>
                </a:solidFill>
                <a:effectLst/>
              </a:rPr>
              <a:t>of email to confirm</a:t>
            </a:r>
            <a:r>
              <a:rPr lang="en-US" dirty="0" smtClean="0">
                <a:solidFill>
                  <a:schemeClr val="tx1"/>
                </a:solidFill>
                <a:effectLst/>
              </a:rPr>
              <a:t>. </a:t>
            </a:r>
          </a:p>
          <a:p>
            <a:pPr marL="0" indent="0">
              <a:buNone/>
            </a:pPr>
            <a:endParaRPr lang="en-US" dirty="0">
              <a:effectLst/>
            </a:endParaRPr>
          </a:p>
        </p:txBody>
      </p:sp>
    </p:spTree>
    <p:extLst>
      <p:ext uri="{BB962C8B-B14F-4D97-AF65-F5344CB8AC3E}">
        <p14:creationId xmlns:p14="http://schemas.microsoft.com/office/powerpoint/2010/main" val="35130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6934200" cy="4160520"/>
          </a:xfrm>
        </p:spPr>
        <p:txBody>
          <a:bodyPr>
            <a:normAutofit/>
          </a:bodyPr>
          <a:lstStyle/>
          <a:p>
            <a:pPr marL="284163" lvl="1" indent="-246063">
              <a:buFont typeface="Wingdings" panose="05000000000000000000" pitchFamily="2" charset="2"/>
              <a:buChar char="Ø"/>
            </a:pPr>
            <a:r>
              <a:rPr lang="en-US" dirty="0">
                <a:solidFill>
                  <a:schemeClr val="tx1"/>
                </a:solidFill>
              </a:rPr>
              <a:t>Protect your facility by:</a:t>
            </a:r>
          </a:p>
          <a:p>
            <a:pPr marL="520700" lvl="2" indent="-246063">
              <a:buFont typeface="Wingdings" panose="05000000000000000000" pitchFamily="2" charset="2"/>
              <a:buChar char="Ø"/>
            </a:pPr>
            <a:r>
              <a:rPr lang="en-US" sz="1900" dirty="0">
                <a:solidFill>
                  <a:srgbClr val="000000"/>
                </a:solidFill>
              </a:rPr>
              <a:t>Always using your own badge to enter secure operational areas</a:t>
            </a:r>
          </a:p>
          <a:p>
            <a:pPr marL="520700" lvl="2" indent="-246063">
              <a:buFont typeface="Wingdings" panose="05000000000000000000" pitchFamily="2" charset="2"/>
              <a:buChar char="Ø"/>
            </a:pPr>
            <a:r>
              <a:rPr lang="en-US" sz="1900" dirty="0">
                <a:solidFill>
                  <a:srgbClr val="000000"/>
                </a:solidFill>
              </a:rPr>
              <a:t>Never granting access for someone else using your badge</a:t>
            </a:r>
          </a:p>
          <a:p>
            <a:pPr marL="520700" lvl="2" indent="-246063">
              <a:buFont typeface="Wingdings" panose="05000000000000000000" pitchFamily="2" charset="2"/>
              <a:buChar char="Ø"/>
            </a:pPr>
            <a:r>
              <a:rPr lang="en-US" sz="1900" dirty="0">
                <a:solidFill>
                  <a:srgbClr val="000000"/>
                </a:solidFill>
              </a:rPr>
              <a:t>Challenge people who do not display badges or </a:t>
            </a:r>
            <a:r>
              <a:rPr lang="en-US" sz="1900" dirty="0" smtClean="0">
                <a:solidFill>
                  <a:srgbClr val="000000"/>
                </a:solidFill>
              </a:rPr>
              <a:t>passes</a:t>
            </a:r>
            <a:endParaRPr lang="en-US" sz="1900" dirty="0">
              <a:solidFill>
                <a:srgbClr val="000000"/>
              </a:solidFill>
            </a:endParaRPr>
          </a:p>
          <a:p>
            <a:pPr marL="520700" lvl="2" indent="-246063">
              <a:buFont typeface="Wingdings" panose="05000000000000000000" pitchFamily="2" charset="2"/>
              <a:buChar char="Ø"/>
            </a:pPr>
            <a:r>
              <a:rPr lang="en-US" sz="1900" dirty="0">
                <a:solidFill>
                  <a:srgbClr val="000000"/>
                </a:solidFill>
              </a:rPr>
              <a:t>Report any suspicious activity that you see in accordance with the incident response </a:t>
            </a:r>
            <a:r>
              <a:rPr lang="en-US" sz="1900" dirty="0" smtClean="0">
                <a:solidFill>
                  <a:srgbClr val="000000"/>
                </a:solidFill>
              </a:rPr>
              <a:t>plan</a:t>
            </a:r>
            <a:endParaRPr lang="en-US" sz="2200" dirty="0">
              <a:solidFill>
                <a:srgbClr val="000000"/>
              </a:solidFill>
              <a:effectLst/>
            </a:endParaRPr>
          </a:p>
          <a:p>
            <a:pPr marL="284163" lvl="1" indent="-246063">
              <a:buFont typeface="Wingdings" panose="05000000000000000000" pitchFamily="2" charset="2"/>
              <a:buChar char="Ø"/>
            </a:pPr>
            <a:r>
              <a:rPr lang="en-US" sz="2000" dirty="0" smtClean="0">
                <a:solidFill>
                  <a:schemeClr val="tx1"/>
                </a:solidFill>
              </a:rPr>
              <a:t>Avoid </a:t>
            </a:r>
            <a:r>
              <a:rPr lang="en-US" sz="2000" dirty="0">
                <a:solidFill>
                  <a:schemeClr val="tx1"/>
                </a:solidFill>
              </a:rPr>
              <a:t>discussing sensitive operations outside work premises, whether you are talking face to face or on the phone</a:t>
            </a:r>
          </a:p>
          <a:p>
            <a:pPr marL="284163" lvl="1" indent="-246063">
              <a:buFont typeface="Wingdings" panose="05000000000000000000" pitchFamily="2" charset="2"/>
              <a:buChar char="Ø"/>
            </a:pPr>
            <a:r>
              <a:rPr lang="en-US" sz="2000" dirty="0" smtClean="0">
                <a:solidFill>
                  <a:schemeClr val="tx1"/>
                </a:solidFill>
              </a:rPr>
              <a:t>Be </a:t>
            </a:r>
            <a:r>
              <a:rPr lang="en-US" sz="2000" dirty="0">
                <a:solidFill>
                  <a:schemeClr val="tx1"/>
                </a:solidFill>
              </a:rPr>
              <a:t>discreet when retrieving messages from smart phones or other media </a:t>
            </a:r>
          </a:p>
          <a:p>
            <a:pPr lvl="1">
              <a:buFont typeface="Wingdings" panose="05000000000000000000" pitchFamily="2" charset="2"/>
              <a:buChar char="Ø"/>
            </a:pPr>
            <a:endParaRPr lang="en-US" dirty="0" smtClean="0">
              <a:effectLst/>
            </a:endParaRPr>
          </a:p>
          <a:p>
            <a:pPr marL="0" indent="0">
              <a:buNone/>
            </a:pPr>
            <a:endParaRPr lang="en-US" dirty="0">
              <a:effectLst/>
            </a:endParaRPr>
          </a:p>
        </p:txBody>
      </p:sp>
    </p:spTree>
    <p:extLst>
      <p:ext uri="{BB962C8B-B14F-4D97-AF65-F5344CB8AC3E}">
        <p14:creationId xmlns:p14="http://schemas.microsoft.com/office/powerpoint/2010/main" val="1339215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7086600" cy="4160520"/>
          </a:xfrm>
        </p:spPr>
        <p:txBody>
          <a:bodyPr>
            <a:normAutofit/>
          </a:bodyPr>
          <a:lstStyle/>
          <a:p>
            <a:pPr marL="0" indent="0">
              <a:buNone/>
            </a:pPr>
            <a:r>
              <a:rPr lang="en-US" b="1" dirty="0">
                <a:effectLst/>
              </a:rPr>
              <a:t>4</a:t>
            </a:r>
            <a:r>
              <a:rPr lang="en-US" b="1" dirty="0" smtClean="0">
                <a:effectLst/>
              </a:rPr>
              <a:t>. </a:t>
            </a:r>
            <a:r>
              <a:rPr lang="en-US" b="1" dirty="0">
                <a:effectLst/>
              </a:rPr>
              <a:t> </a:t>
            </a:r>
            <a:r>
              <a:rPr lang="en-US" sz="2000" dirty="0" smtClean="0"/>
              <a:t>If </a:t>
            </a:r>
            <a:r>
              <a:rPr lang="en-US" sz="2000" dirty="0"/>
              <a:t>your system begins to act unusual, maybe running more slowly, or </a:t>
            </a:r>
            <a:r>
              <a:rPr lang="en-US" sz="2000" dirty="0" smtClean="0"/>
              <a:t>exhibits </a:t>
            </a:r>
            <a:r>
              <a:rPr lang="en-US" sz="2000" dirty="0"/>
              <a:t>an increase in </a:t>
            </a:r>
            <a:r>
              <a:rPr lang="en-US" sz="2000" dirty="0" smtClean="0"/>
              <a:t>CPU utilization, </a:t>
            </a:r>
            <a:r>
              <a:rPr lang="en-US" sz="2000" dirty="0"/>
              <a:t>you need to consider that you might have a </a:t>
            </a:r>
            <a:r>
              <a:rPr lang="en-US" sz="2000" dirty="0" smtClean="0"/>
              <a:t>virus </a:t>
            </a:r>
            <a:r>
              <a:rPr lang="en-US" sz="2000" dirty="0"/>
              <a:t>on your system. This should be reported immediately in accordance with your incident response plan or procedures</a:t>
            </a:r>
            <a:r>
              <a:rPr lang="en-US" sz="2000" dirty="0" smtClean="0"/>
              <a:t>. Methods to prevent viruses are:</a:t>
            </a:r>
          </a:p>
          <a:p>
            <a:pPr lvl="2">
              <a:buFont typeface="Wingdings" panose="05000000000000000000" pitchFamily="2" charset="2"/>
              <a:buChar char="Ø"/>
            </a:pPr>
            <a:r>
              <a:rPr lang="en-US" sz="1800" dirty="0" smtClean="0">
                <a:solidFill>
                  <a:srgbClr val="000000"/>
                </a:solidFill>
                <a:effectLst/>
              </a:rPr>
              <a:t>Removing </a:t>
            </a:r>
            <a:r>
              <a:rPr lang="en-US" sz="1800" dirty="0">
                <a:solidFill>
                  <a:srgbClr val="000000"/>
                </a:solidFill>
                <a:effectLst/>
              </a:rPr>
              <a:t>software you don’t </a:t>
            </a:r>
            <a:r>
              <a:rPr lang="en-US" sz="1800" dirty="0" smtClean="0">
                <a:solidFill>
                  <a:srgbClr val="000000"/>
                </a:solidFill>
                <a:effectLst/>
              </a:rPr>
              <a:t>use</a:t>
            </a:r>
          </a:p>
          <a:p>
            <a:pPr lvl="2">
              <a:buFont typeface="Wingdings" panose="05000000000000000000" pitchFamily="2" charset="2"/>
              <a:buChar char="Ø"/>
            </a:pPr>
            <a:r>
              <a:rPr lang="en-US" sz="1800" dirty="0" smtClean="0">
                <a:solidFill>
                  <a:srgbClr val="000000"/>
                </a:solidFill>
                <a:effectLst/>
              </a:rPr>
              <a:t>Keeping </a:t>
            </a:r>
            <a:r>
              <a:rPr lang="en-US" sz="1800" dirty="0">
                <a:solidFill>
                  <a:srgbClr val="000000"/>
                </a:solidFill>
                <a:effectLst/>
              </a:rPr>
              <a:t>internet activity </a:t>
            </a:r>
            <a:r>
              <a:rPr lang="en-US" sz="1800" dirty="0" smtClean="0">
                <a:solidFill>
                  <a:srgbClr val="000000"/>
                </a:solidFill>
                <a:effectLst/>
              </a:rPr>
              <a:t>relevant (IT can use </a:t>
            </a:r>
            <a:r>
              <a:rPr lang="en-US" sz="1800" dirty="0" err="1" smtClean="0">
                <a:solidFill>
                  <a:srgbClr val="000000"/>
                </a:solidFill>
                <a:effectLst/>
              </a:rPr>
              <a:t>webcontent</a:t>
            </a:r>
            <a:r>
              <a:rPr lang="en-US" sz="1800" dirty="0" smtClean="0">
                <a:solidFill>
                  <a:srgbClr val="000000"/>
                </a:solidFill>
                <a:effectLst/>
              </a:rPr>
              <a:t> filtering to help reduce irrelevant activity)</a:t>
            </a:r>
          </a:p>
          <a:p>
            <a:pPr lvl="2">
              <a:buFont typeface="Wingdings" panose="05000000000000000000" pitchFamily="2" charset="2"/>
              <a:buChar char="Ø"/>
            </a:pPr>
            <a:r>
              <a:rPr lang="en-US" sz="1800" dirty="0" smtClean="0">
                <a:solidFill>
                  <a:srgbClr val="000000"/>
                </a:solidFill>
                <a:effectLst/>
              </a:rPr>
              <a:t>Logging </a:t>
            </a:r>
            <a:r>
              <a:rPr lang="en-US" sz="1800" dirty="0">
                <a:solidFill>
                  <a:srgbClr val="000000"/>
                </a:solidFill>
                <a:effectLst/>
              </a:rPr>
              <a:t>out at the end of the </a:t>
            </a:r>
            <a:r>
              <a:rPr lang="en-US" sz="1800" dirty="0" smtClean="0">
                <a:solidFill>
                  <a:srgbClr val="000000"/>
                </a:solidFill>
                <a:effectLst/>
              </a:rPr>
              <a:t>day</a:t>
            </a:r>
          </a:p>
          <a:p>
            <a:pPr lvl="2">
              <a:buFont typeface="Wingdings" panose="05000000000000000000" pitchFamily="2" charset="2"/>
              <a:buChar char="Ø"/>
            </a:pPr>
            <a:r>
              <a:rPr lang="en-US" sz="1800" dirty="0" smtClean="0">
                <a:solidFill>
                  <a:srgbClr val="000000"/>
                </a:solidFill>
                <a:effectLst/>
              </a:rPr>
              <a:t>Updating </a:t>
            </a:r>
            <a:r>
              <a:rPr lang="en-US" sz="1800" dirty="0">
                <a:solidFill>
                  <a:srgbClr val="000000"/>
                </a:solidFill>
                <a:effectLst/>
              </a:rPr>
              <a:t>your operating system, browsers, and plugins as soon as updates are </a:t>
            </a:r>
            <a:r>
              <a:rPr lang="en-US" sz="1800" dirty="0" smtClean="0">
                <a:solidFill>
                  <a:srgbClr val="000000"/>
                </a:solidFill>
                <a:effectLst/>
              </a:rPr>
              <a:t>available  </a:t>
            </a:r>
          </a:p>
          <a:p>
            <a:pPr lvl="2">
              <a:buFont typeface="Wingdings" panose="05000000000000000000" pitchFamily="2" charset="2"/>
              <a:buChar char="Ø"/>
            </a:pPr>
            <a:r>
              <a:rPr lang="en-US" sz="1800" dirty="0">
                <a:solidFill>
                  <a:srgbClr val="000000"/>
                </a:solidFill>
                <a:effectLst/>
              </a:rPr>
              <a:t>Only </a:t>
            </a:r>
            <a:r>
              <a:rPr lang="en-US" sz="1800" dirty="0" smtClean="0">
                <a:solidFill>
                  <a:srgbClr val="000000"/>
                </a:solidFill>
                <a:effectLst/>
              </a:rPr>
              <a:t>accessing </a:t>
            </a:r>
            <a:r>
              <a:rPr lang="en-US" sz="1800" dirty="0">
                <a:solidFill>
                  <a:srgbClr val="000000"/>
                </a:solidFill>
                <a:effectLst/>
              </a:rPr>
              <a:t>SSL protected websites </a:t>
            </a:r>
            <a:r>
              <a:rPr lang="en-US" sz="1800" b="1" dirty="0">
                <a:solidFill>
                  <a:srgbClr val="000000"/>
                </a:solidFill>
                <a:effectLst/>
              </a:rPr>
              <a:t>(how can you tell if a website is SSL protected?)</a:t>
            </a:r>
            <a:r>
              <a:rPr lang="en-US" sz="1800" dirty="0">
                <a:solidFill>
                  <a:srgbClr val="000000"/>
                </a:solidFill>
                <a:effectLst/>
              </a:rPr>
              <a:t> – Look for the padlock symbol in the upper left corner of the web browser</a:t>
            </a:r>
          </a:p>
          <a:p>
            <a:pPr lvl="2">
              <a:buFont typeface="Wingdings" panose="05000000000000000000" pitchFamily="2" charset="2"/>
              <a:buChar char="Ø"/>
            </a:pPr>
            <a:endParaRPr lang="en-US" sz="1800" dirty="0" smtClean="0">
              <a:solidFill>
                <a:srgbClr val="DD9F27"/>
              </a:solidFill>
              <a:effectLst/>
            </a:endParaRPr>
          </a:p>
          <a:p>
            <a:pPr lvl="2">
              <a:buFont typeface="Wingdings" panose="05000000000000000000" pitchFamily="2" charset="2"/>
              <a:buChar char="Ø"/>
            </a:pPr>
            <a:endParaRPr lang="en-US" sz="1700" dirty="0" smtClean="0">
              <a:solidFill>
                <a:srgbClr val="DD9F27"/>
              </a:solidFill>
              <a:effectLst/>
            </a:endParaRPr>
          </a:p>
          <a:p>
            <a:pPr lvl="1">
              <a:buFont typeface="Wingdings" panose="05000000000000000000" pitchFamily="2" charset="2"/>
              <a:buChar char="Ø"/>
            </a:pPr>
            <a:endParaRPr lang="en-US" sz="2000" dirty="0"/>
          </a:p>
        </p:txBody>
      </p:sp>
    </p:spTree>
    <p:extLst>
      <p:ext uri="{BB962C8B-B14F-4D97-AF65-F5344CB8AC3E}">
        <p14:creationId xmlns:p14="http://schemas.microsoft.com/office/powerpoint/2010/main" val="3000220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7162800" cy="4160520"/>
          </a:xfrm>
        </p:spPr>
        <p:txBody>
          <a:bodyPr>
            <a:normAutofit/>
          </a:bodyPr>
          <a:lstStyle/>
          <a:p>
            <a:pPr marL="0" lvl="0" indent="0">
              <a:buNone/>
            </a:pPr>
            <a:r>
              <a:rPr lang="en-US" b="1" dirty="0" smtClean="0">
                <a:effectLst/>
              </a:rPr>
              <a:t>5. </a:t>
            </a:r>
            <a:r>
              <a:rPr lang="en-US" b="1" dirty="0">
                <a:effectLst/>
              </a:rPr>
              <a:t> </a:t>
            </a:r>
            <a:r>
              <a:rPr lang="en-US" b="1" dirty="0" smtClean="0">
                <a:effectLst/>
              </a:rPr>
              <a:t>When it comes to social media</a:t>
            </a:r>
            <a:endParaRPr lang="en-US" sz="2400" b="1" dirty="0">
              <a:solidFill>
                <a:srgbClr val="3C3C3C"/>
              </a:solidFill>
            </a:endParaRPr>
          </a:p>
          <a:p>
            <a:pPr marL="393192" lvl="1" indent="0">
              <a:buNone/>
            </a:pPr>
            <a:r>
              <a:rPr lang="en-US" sz="2000" dirty="0">
                <a:solidFill>
                  <a:schemeClr val="tx1"/>
                </a:solidFill>
              </a:rPr>
              <a:t>Be aware of what you post online. Even information you might consider inconsequential, such as </a:t>
            </a:r>
            <a:r>
              <a:rPr lang="en-US" sz="2000" dirty="0" smtClean="0">
                <a:solidFill>
                  <a:schemeClr val="tx1"/>
                </a:solidFill>
              </a:rPr>
              <a:t>a spouse’s </a:t>
            </a:r>
            <a:r>
              <a:rPr lang="en-US" sz="2000" dirty="0">
                <a:solidFill>
                  <a:schemeClr val="tx1"/>
                </a:solidFill>
              </a:rPr>
              <a:t>name, employer, or birthday, could be used by </a:t>
            </a:r>
            <a:r>
              <a:rPr lang="en-US" sz="2000" dirty="0" smtClean="0">
                <a:solidFill>
                  <a:schemeClr val="tx1"/>
                </a:solidFill>
              </a:rPr>
              <a:t>someone to </a:t>
            </a:r>
            <a:r>
              <a:rPr lang="en-US" sz="2000" dirty="0">
                <a:solidFill>
                  <a:schemeClr val="tx1"/>
                </a:solidFill>
              </a:rPr>
              <a:t>steal your identity or gather information for other purposes. </a:t>
            </a:r>
          </a:p>
          <a:p>
            <a:pPr marL="393192" lvl="1" indent="0">
              <a:buNone/>
            </a:pPr>
            <a:endParaRPr lang="en-US" sz="2000" dirty="0" smtClean="0">
              <a:solidFill>
                <a:schemeClr val="tx1"/>
              </a:solidFill>
            </a:endParaRPr>
          </a:p>
          <a:p>
            <a:pPr marL="393192" lvl="1" indent="0">
              <a:buNone/>
            </a:pPr>
            <a:r>
              <a:rPr lang="en-US" sz="2000" dirty="0" smtClean="0">
                <a:solidFill>
                  <a:schemeClr val="tx1"/>
                </a:solidFill>
              </a:rPr>
              <a:t>Ensure </a:t>
            </a:r>
            <a:r>
              <a:rPr lang="en-US" sz="2000" dirty="0">
                <a:solidFill>
                  <a:schemeClr val="tx1"/>
                </a:solidFill>
              </a:rPr>
              <a:t>you monitor privacy settings carefully as these can change from time-to-time. </a:t>
            </a:r>
          </a:p>
          <a:p>
            <a:pPr marL="393192" lvl="1" indent="0">
              <a:buNone/>
            </a:pPr>
            <a:endParaRPr lang="en-US" sz="2000" dirty="0" smtClean="0">
              <a:solidFill>
                <a:schemeClr val="tx1"/>
              </a:solidFill>
            </a:endParaRPr>
          </a:p>
          <a:p>
            <a:pPr marL="393192" lvl="1" indent="0">
              <a:buNone/>
            </a:pPr>
            <a:r>
              <a:rPr lang="en-US" sz="2000" dirty="0" smtClean="0">
                <a:solidFill>
                  <a:schemeClr val="tx1"/>
                </a:solidFill>
              </a:rPr>
              <a:t>Refrain </a:t>
            </a:r>
            <a:r>
              <a:rPr lang="en-US" sz="2000" dirty="0">
                <a:solidFill>
                  <a:schemeClr val="tx1"/>
                </a:solidFill>
              </a:rPr>
              <a:t>from discussing any work-related matters on such sites. </a:t>
            </a:r>
            <a:endParaRPr lang="en-US" dirty="0">
              <a:solidFill>
                <a:schemeClr val="tx1"/>
              </a:solidFill>
            </a:endParaRPr>
          </a:p>
        </p:txBody>
      </p:sp>
    </p:spTree>
    <p:extLst>
      <p:ext uri="{BB962C8B-B14F-4D97-AF65-F5344CB8AC3E}">
        <p14:creationId xmlns:p14="http://schemas.microsoft.com/office/powerpoint/2010/main" val="2349760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Low-Cost, High-Priority Solutions</a:t>
            </a:r>
            <a:br>
              <a:rPr lang="en-US" dirty="0"/>
            </a:br>
            <a:r>
              <a:rPr lang="en-US" sz="2400" b="1" dirty="0" smtClean="0">
                <a:solidFill>
                  <a:srgbClr val="DD9F27"/>
                </a:solidFill>
              </a:rPr>
              <a:t>Individual Level</a:t>
            </a:r>
            <a:endParaRPr lang="en-US" dirty="0"/>
          </a:p>
        </p:txBody>
      </p:sp>
      <p:sp>
        <p:nvSpPr>
          <p:cNvPr id="3" name="Content Placeholder 2"/>
          <p:cNvSpPr>
            <a:spLocks noGrp="1"/>
          </p:cNvSpPr>
          <p:nvPr>
            <p:ph idx="1"/>
          </p:nvPr>
        </p:nvSpPr>
        <p:spPr>
          <a:xfrm>
            <a:off x="457200" y="1935480"/>
            <a:ext cx="7010400" cy="4465320"/>
          </a:xfrm>
        </p:spPr>
        <p:txBody>
          <a:bodyPr>
            <a:normAutofit fontScale="77500" lnSpcReduction="20000"/>
          </a:bodyPr>
          <a:lstStyle/>
          <a:p>
            <a:pPr marL="0" indent="0">
              <a:buNone/>
            </a:pPr>
            <a:r>
              <a:rPr lang="en-US" b="1" dirty="0"/>
              <a:t>6</a:t>
            </a:r>
            <a:r>
              <a:rPr lang="en-US" b="1" dirty="0" smtClean="0">
                <a:effectLst/>
              </a:rPr>
              <a:t>. </a:t>
            </a:r>
            <a:r>
              <a:rPr lang="en-US" b="1" dirty="0">
                <a:effectLst/>
              </a:rPr>
              <a:t> </a:t>
            </a:r>
            <a:r>
              <a:rPr lang="en-US" b="1" dirty="0" smtClean="0">
                <a:effectLst/>
              </a:rPr>
              <a:t>When it comes to Mobile computing.</a:t>
            </a:r>
            <a:endParaRPr lang="en-US" dirty="0">
              <a:effectLst/>
            </a:endParaRPr>
          </a:p>
          <a:p>
            <a:pPr marL="520700" lvl="1" indent="-246063">
              <a:buFont typeface="Wingdings" panose="05000000000000000000" pitchFamily="2" charset="2"/>
              <a:buChar char="Ø"/>
            </a:pPr>
            <a:r>
              <a:rPr lang="en-US" sz="3100" dirty="0">
                <a:solidFill>
                  <a:schemeClr val="tx1"/>
                </a:solidFill>
              </a:rPr>
              <a:t>Always maintain physical control of mobile devices</a:t>
            </a:r>
          </a:p>
          <a:p>
            <a:pPr marL="520700" lvl="1" indent="-246063">
              <a:buFont typeface="Wingdings" panose="05000000000000000000" pitchFamily="2" charset="2"/>
              <a:buChar char="Ø"/>
            </a:pPr>
            <a:r>
              <a:rPr lang="en-US" sz="3100" dirty="0">
                <a:solidFill>
                  <a:schemeClr val="tx1"/>
                </a:solidFill>
              </a:rPr>
              <a:t>Disable wireless functionality when </a:t>
            </a:r>
            <a:r>
              <a:rPr lang="en-US" sz="3100" dirty="0" smtClean="0">
                <a:solidFill>
                  <a:schemeClr val="tx1"/>
                </a:solidFill>
              </a:rPr>
              <a:t>you are not using it</a:t>
            </a:r>
          </a:p>
          <a:p>
            <a:pPr marL="703580" lvl="1" indent="-457200">
              <a:buFont typeface="Wingdings" panose="05000000000000000000" pitchFamily="2" charset="2"/>
              <a:buChar char="Ø"/>
            </a:pPr>
            <a:r>
              <a:rPr lang="en-US" sz="2900" dirty="0" smtClean="0">
                <a:solidFill>
                  <a:srgbClr val="000000"/>
                </a:solidFill>
                <a:effectLst/>
              </a:rPr>
              <a:t>As </a:t>
            </a:r>
            <a:r>
              <a:rPr lang="en-US" sz="2900" dirty="0">
                <a:solidFill>
                  <a:srgbClr val="000000"/>
                </a:solidFill>
                <a:effectLst/>
              </a:rPr>
              <a:t>much as possible, have separate devices and email accounts for personal and business use. This is especially important if other people, such as children, use personal devices. Do not conduct any sensitive business activities </a:t>
            </a:r>
            <a:r>
              <a:rPr lang="en-US" sz="2900" dirty="0" smtClean="0">
                <a:solidFill>
                  <a:srgbClr val="000000"/>
                </a:solidFill>
                <a:effectLst/>
              </a:rPr>
              <a:t>(</a:t>
            </a:r>
            <a:r>
              <a:rPr lang="en-US" sz="2900" dirty="0">
                <a:solidFill>
                  <a:srgbClr val="000000"/>
                </a:solidFill>
                <a:effectLst/>
              </a:rPr>
              <a:t>like online business banking) on a personal computer or device, and do not engage in activities such as web surfing, gaming, </a:t>
            </a:r>
            <a:r>
              <a:rPr lang="en-US" sz="2900" dirty="0" smtClean="0">
                <a:solidFill>
                  <a:srgbClr val="000000"/>
                </a:solidFill>
                <a:effectLst/>
              </a:rPr>
              <a:t>or downloading videos </a:t>
            </a:r>
            <a:r>
              <a:rPr lang="en-US" sz="2900" dirty="0">
                <a:solidFill>
                  <a:srgbClr val="000000"/>
                </a:solidFill>
                <a:effectLst/>
              </a:rPr>
              <a:t>on business </a:t>
            </a:r>
            <a:r>
              <a:rPr lang="en-US" sz="2900" dirty="0" smtClean="0">
                <a:solidFill>
                  <a:srgbClr val="000000"/>
                </a:solidFill>
                <a:effectLst/>
              </a:rPr>
              <a:t>devices</a:t>
            </a:r>
            <a:r>
              <a:rPr lang="en-US" sz="2900" dirty="0">
                <a:solidFill>
                  <a:srgbClr val="000000"/>
                </a:solidFill>
                <a:effectLst/>
              </a:rPr>
              <a:t>. Do not send sensitive business information to personal email addresses.</a:t>
            </a:r>
          </a:p>
          <a:p>
            <a:pPr marL="520700" lvl="1" indent="-246063">
              <a:buFont typeface="Wingdings" panose="05000000000000000000" pitchFamily="2" charset="2"/>
              <a:buChar char="Ø"/>
            </a:pPr>
            <a:r>
              <a:rPr lang="en-US" sz="2800" dirty="0" smtClean="0">
                <a:solidFill>
                  <a:schemeClr val="tx1"/>
                </a:solidFill>
              </a:rPr>
              <a:t>Lastly - Do not leave devices unattended.</a:t>
            </a:r>
            <a:endParaRPr lang="en-US" sz="2800" dirty="0">
              <a:solidFill>
                <a:schemeClr val="tx1"/>
              </a:solidFill>
            </a:endParaRPr>
          </a:p>
        </p:txBody>
      </p:sp>
    </p:spTree>
    <p:extLst>
      <p:ext uri="{BB962C8B-B14F-4D97-AF65-F5344CB8AC3E}">
        <p14:creationId xmlns:p14="http://schemas.microsoft.com/office/powerpoint/2010/main" val="1280304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685800"/>
            <a:ext cx="8229600" cy="691261"/>
          </a:xfrm>
        </p:spPr>
        <p:txBody>
          <a:bodyPr>
            <a:normAutofit fontScale="90000"/>
          </a:bodyPr>
          <a:lstStyle/>
          <a:p>
            <a:r>
              <a:rPr lang="en-US" dirty="0" smtClean="0"/>
              <a:t>Mobile Phone Security</a:t>
            </a:r>
            <a:endParaRPr lang="en-US" sz="2700" dirty="0">
              <a:solidFill>
                <a:srgbClr val="DD9F27"/>
              </a:solidFill>
            </a:endParaRPr>
          </a:p>
        </p:txBody>
      </p:sp>
      <p:sp>
        <p:nvSpPr>
          <p:cNvPr id="3" name="Content Placeholder 2"/>
          <p:cNvSpPr>
            <a:spLocks noGrp="1"/>
          </p:cNvSpPr>
          <p:nvPr>
            <p:ph idx="1"/>
          </p:nvPr>
        </p:nvSpPr>
        <p:spPr>
          <a:xfrm>
            <a:off x="304800" y="1524000"/>
            <a:ext cx="4651248" cy="4527550"/>
          </a:xfrm>
        </p:spPr>
        <p:txBody>
          <a:bodyPr>
            <a:normAutofit/>
          </a:bodyPr>
          <a:lstStyle/>
          <a:p>
            <a:pPr marL="256540" indent="-246063"/>
            <a:r>
              <a:rPr lang="en-US" dirty="0" smtClean="0">
                <a:effectLst/>
              </a:rPr>
              <a:t>Android</a:t>
            </a:r>
          </a:p>
          <a:p>
            <a:pPr marL="622300" lvl="1" indent="-246063"/>
            <a:r>
              <a:rPr lang="en-US" dirty="0">
                <a:solidFill>
                  <a:schemeClr val="tx1"/>
                </a:solidFill>
                <a:effectLst/>
              </a:rPr>
              <a:t>Android </a:t>
            </a:r>
            <a:r>
              <a:rPr lang="en-US" dirty="0" smtClean="0">
                <a:solidFill>
                  <a:schemeClr val="tx1"/>
                </a:solidFill>
                <a:effectLst/>
              </a:rPr>
              <a:t>has built </a:t>
            </a:r>
            <a:r>
              <a:rPr lang="en-US" dirty="0">
                <a:solidFill>
                  <a:schemeClr val="tx1"/>
                </a:solidFill>
                <a:effectLst/>
              </a:rPr>
              <a:t>its reputation on its relative openness compared to </a:t>
            </a:r>
            <a:r>
              <a:rPr lang="en-US" dirty="0" smtClean="0">
                <a:solidFill>
                  <a:schemeClr val="tx1"/>
                </a:solidFill>
                <a:effectLst/>
              </a:rPr>
              <a:t>iOS</a:t>
            </a:r>
            <a:r>
              <a:rPr lang="en-US" dirty="0">
                <a:solidFill>
                  <a:schemeClr val="tx1"/>
                </a:solidFill>
                <a:effectLst/>
              </a:rPr>
              <a:t>. </a:t>
            </a:r>
            <a:endParaRPr lang="en-US" dirty="0" smtClean="0">
              <a:solidFill>
                <a:schemeClr val="tx1"/>
              </a:solidFill>
              <a:effectLst/>
            </a:endParaRPr>
          </a:p>
          <a:p>
            <a:pPr marL="622300" lvl="1" indent="-246063"/>
            <a:r>
              <a:rPr lang="en-US" dirty="0" smtClean="0">
                <a:solidFill>
                  <a:schemeClr val="tx1"/>
                </a:solidFill>
                <a:effectLst/>
              </a:rPr>
              <a:t>You can download apps from anywhere and you can root your device.</a:t>
            </a:r>
          </a:p>
          <a:p>
            <a:pPr marL="622300" lvl="1" indent="-246063"/>
            <a:r>
              <a:rPr lang="en-US" dirty="0" smtClean="0">
                <a:solidFill>
                  <a:schemeClr val="tx1"/>
                </a:solidFill>
                <a:effectLst/>
              </a:rPr>
              <a:t>If you’re downloading from unknown sites or rooting your devices, you should consider an antivirus app. </a:t>
            </a:r>
          </a:p>
          <a:p>
            <a:pPr marL="622300" lvl="1" indent="-246063"/>
            <a:r>
              <a:rPr lang="en-US" dirty="0" smtClean="0">
                <a:solidFill>
                  <a:schemeClr val="tx1"/>
                </a:solidFill>
                <a:effectLst/>
              </a:rPr>
              <a:t>If always downloading apps from the Google Play and following good security practices, then you might be ok without one.</a:t>
            </a:r>
          </a:p>
        </p:txBody>
      </p:sp>
      <p:pic>
        <p:nvPicPr>
          <p:cNvPr id="5" name="Picture 4"/>
          <p:cNvPicPr>
            <a:picLocks noChangeAspect="1"/>
          </p:cNvPicPr>
          <p:nvPr/>
        </p:nvPicPr>
        <p:blipFill>
          <a:blip r:embed="rId3"/>
          <a:stretch>
            <a:fillRect/>
          </a:stretch>
        </p:blipFill>
        <p:spPr>
          <a:xfrm>
            <a:off x="5791200" y="1593850"/>
            <a:ext cx="2676525" cy="4762500"/>
          </a:xfrm>
          <a:prstGeom prst="rect">
            <a:avLst/>
          </a:prstGeom>
        </p:spPr>
      </p:pic>
    </p:spTree>
    <p:extLst>
      <p:ext uri="{BB962C8B-B14F-4D97-AF65-F5344CB8AC3E}">
        <p14:creationId xmlns:p14="http://schemas.microsoft.com/office/powerpoint/2010/main" val="2476310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762000"/>
            <a:ext cx="8229600" cy="691261"/>
          </a:xfrm>
        </p:spPr>
        <p:txBody>
          <a:bodyPr>
            <a:normAutofit fontScale="90000"/>
          </a:bodyPr>
          <a:lstStyle/>
          <a:p>
            <a:r>
              <a:rPr lang="en-US" dirty="0"/>
              <a:t>Mobile Phone Security</a:t>
            </a:r>
            <a:endParaRPr lang="en-US" sz="2700" dirty="0">
              <a:solidFill>
                <a:srgbClr val="DD9F27"/>
              </a:solidFill>
            </a:endParaRPr>
          </a:p>
        </p:txBody>
      </p:sp>
      <p:sp>
        <p:nvSpPr>
          <p:cNvPr id="3" name="Content Placeholder 2"/>
          <p:cNvSpPr>
            <a:spLocks noGrp="1"/>
          </p:cNvSpPr>
          <p:nvPr>
            <p:ph idx="1"/>
          </p:nvPr>
        </p:nvSpPr>
        <p:spPr>
          <a:xfrm>
            <a:off x="304800" y="1524000"/>
            <a:ext cx="4651248" cy="4527550"/>
          </a:xfrm>
        </p:spPr>
        <p:txBody>
          <a:bodyPr>
            <a:normAutofit/>
          </a:bodyPr>
          <a:lstStyle/>
          <a:p>
            <a:pPr marL="256540" indent="-246063"/>
            <a:r>
              <a:rPr lang="en-US" dirty="0" smtClean="0">
                <a:effectLst/>
              </a:rPr>
              <a:t>Android</a:t>
            </a:r>
          </a:p>
          <a:p>
            <a:pPr marL="622300" lvl="1" indent="-246063"/>
            <a:r>
              <a:rPr lang="en-US" dirty="0" smtClean="0">
                <a:solidFill>
                  <a:schemeClr val="tx1"/>
                </a:solidFill>
                <a:effectLst/>
              </a:rPr>
              <a:t>Google provides a tool called Play Protect to scan your device for malicious apps and purges them.</a:t>
            </a:r>
          </a:p>
          <a:p>
            <a:pPr marL="622300" lvl="1" indent="-246063"/>
            <a:r>
              <a:rPr lang="en-US" dirty="0" smtClean="0">
                <a:solidFill>
                  <a:schemeClr val="tx1"/>
                </a:solidFill>
                <a:effectLst/>
              </a:rPr>
              <a:t>Go to Play Store app, select “My apps &amp; games”, then under “updates” tap the “refresh” icon near the top of the screen to scan.</a:t>
            </a:r>
          </a:p>
          <a:p>
            <a:pPr marL="622300" lvl="1" indent="-246063"/>
            <a:endParaRPr lang="en-US" dirty="0" smtClean="0">
              <a:effectLst/>
            </a:endParaRPr>
          </a:p>
        </p:txBody>
      </p:sp>
      <p:pic>
        <p:nvPicPr>
          <p:cNvPr id="6" name="Picture 5"/>
          <p:cNvPicPr>
            <a:picLocks noChangeAspect="1"/>
          </p:cNvPicPr>
          <p:nvPr/>
        </p:nvPicPr>
        <p:blipFill>
          <a:blip r:embed="rId2"/>
          <a:stretch>
            <a:fillRect/>
          </a:stretch>
        </p:blipFill>
        <p:spPr>
          <a:xfrm>
            <a:off x="5481637" y="1617720"/>
            <a:ext cx="2676525" cy="4762500"/>
          </a:xfrm>
          <a:prstGeom prst="rect">
            <a:avLst/>
          </a:prstGeom>
        </p:spPr>
      </p:pic>
    </p:spTree>
    <p:extLst>
      <p:ext uri="{BB962C8B-B14F-4D97-AF65-F5344CB8AC3E}">
        <p14:creationId xmlns:p14="http://schemas.microsoft.com/office/powerpoint/2010/main" val="397015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762000"/>
            <a:ext cx="8229600" cy="691261"/>
          </a:xfrm>
        </p:spPr>
        <p:txBody>
          <a:bodyPr>
            <a:normAutofit fontScale="90000"/>
          </a:bodyPr>
          <a:lstStyle/>
          <a:p>
            <a:r>
              <a:rPr lang="en-US" dirty="0"/>
              <a:t>Mobile Phone Security</a:t>
            </a:r>
            <a:endParaRPr lang="en-US" sz="2700" dirty="0">
              <a:solidFill>
                <a:srgbClr val="DD9F27"/>
              </a:solidFill>
            </a:endParaRPr>
          </a:p>
        </p:txBody>
      </p:sp>
      <p:sp>
        <p:nvSpPr>
          <p:cNvPr id="3" name="Content Placeholder 2"/>
          <p:cNvSpPr>
            <a:spLocks noGrp="1"/>
          </p:cNvSpPr>
          <p:nvPr>
            <p:ph idx="1"/>
          </p:nvPr>
        </p:nvSpPr>
        <p:spPr>
          <a:xfrm>
            <a:off x="304800" y="1752600"/>
            <a:ext cx="3048000" cy="4527550"/>
          </a:xfrm>
        </p:spPr>
        <p:txBody>
          <a:bodyPr>
            <a:normAutofit/>
          </a:bodyPr>
          <a:lstStyle/>
          <a:p>
            <a:pPr marL="256540" indent="-246063"/>
            <a:r>
              <a:rPr lang="en-US" dirty="0" smtClean="0">
                <a:effectLst/>
              </a:rPr>
              <a:t>Android</a:t>
            </a:r>
          </a:p>
          <a:p>
            <a:pPr marL="622300" lvl="1" indent="-246063"/>
            <a:r>
              <a:rPr lang="en-US" dirty="0" smtClean="0">
                <a:solidFill>
                  <a:schemeClr val="tx1"/>
                </a:solidFill>
                <a:effectLst/>
              </a:rPr>
              <a:t>If, after following all of this advice, your device still gets a virus, a factory reset should solve the problem.   However, you can lose data and settings if you use this method.</a:t>
            </a:r>
          </a:p>
        </p:txBody>
      </p:sp>
      <p:pic>
        <p:nvPicPr>
          <p:cNvPr id="7" name="Picture 6"/>
          <p:cNvPicPr>
            <a:picLocks noChangeAspect="1"/>
          </p:cNvPicPr>
          <p:nvPr/>
        </p:nvPicPr>
        <p:blipFill>
          <a:blip r:embed="rId2"/>
          <a:stretch>
            <a:fillRect/>
          </a:stretch>
        </p:blipFill>
        <p:spPr>
          <a:xfrm>
            <a:off x="3733800" y="1865523"/>
            <a:ext cx="2409825" cy="4284133"/>
          </a:xfrm>
          <a:prstGeom prst="rect">
            <a:avLst/>
          </a:prstGeom>
        </p:spPr>
      </p:pic>
      <p:pic>
        <p:nvPicPr>
          <p:cNvPr id="8" name="Picture 7"/>
          <p:cNvPicPr>
            <a:picLocks noChangeAspect="1"/>
          </p:cNvPicPr>
          <p:nvPr/>
        </p:nvPicPr>
        <p:blipFill>
          <a:blip r:embed="rId3"/>
          <a:stretch>
            <a:fillRect/>
          </a:stretch>
        </p:blipFill>
        <p:spPr>
          <a:xfrm>
            <a:off x="6310420" y="1865522"/>
            <a:ext cx="2430482" cy="4284133"/>
          </a:xfrm>
          <a:prstGeom prst="rect">
            <a:avLst/>
          </a:prstGeom>
        </p:spPr>
      </p:pic>
    </p:spTree>
    <p:extLst>
      <p:ext uri="{BB962C8B-B14F-4D97-AF65-F5344CB8AC3E}">
        <p14:creationId xmlns:p14="http://schemas.microsoft.com/office/powerpoint/2010/main" val="18236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Cybersecurity Organizational Risk Consideration</a:t>
            </a:r>
            <a:endParaRPr lang="en-US" dirty="0"/>
          </a:p>
        </p:txBody>
      </p:sp>
      <p:sp>
        <p:nvSpPr>
          <p:cNvPr id="3" name="Content Placeholder 2"/>
          <p:cNvSpPr>
            <a:spLocks noGrp="1"/>
          </p:cNvSpPr>
          <p:nvPr>
            <p:ph idx="1"/>
          </p:nvPr>
        </p:nvSpPr>
        <p:spPr>
          <a:xfrm>
            <a:off x="457200" y="1752599"/>
            <a:ext cx="6934200" cy="4572001"/>
          </a:xfrm>
        </p:spPr>
        <p:txBody>
          <a:bodyPr>
            <a:normAutofit/>
          </a:bodyPr>
          <a:lstStyle/>
          <a:p>
            <a:endParaRPr lang="en-US" dirty="0" smtClean="0">
              <a:effectLst/>
            </a:endParaRPr>
          </a:p>
          <a:p>
            <a:r>
              <a:rPr lang="en-US" dirty="0" smtClean="0">
                <a:effectLst/>
              </a:rPr>
              <a:t>Virtually no such thing as absolute Cybersecurity</a:t>
            </a:r>
          </a:p>
          <a:p>
            <a:r>
              <a:rPr lang="en-US" dirty="0" smtClean="0">
                <a:effectLst/>
              </a:rPr>
              <a:t>One size does not fit all</a:t>
            </a:r>
          </a:p>
          <a:p>
            <a:pPr lvl="1"/>
            <a:r>
              <a:rPr lang="en-US" dirty="0" smtClean="0">
                <a:solidFill>
                  <a:schemeClr val="tx1"/>
                </a:solidFill>
                <a:effectLst/>
              </a:rPr>
              <a:t>Organizational culture considerations  (current and preferred)</a:t>
            </a:r>
          </a:p>
          <a:p>
            <a:pPr lvl="1"/>
            <a:r>
              <a:rPr lang="en-US" dirty="0" smtClean="0">
                <a:solidFill>
                  <a:schemeClr val="tx1"/>
                </a:solidFill>
                <a:effectLst/>
              </a:rPr>
              <a:t>Regulatory, legal, and industry considerations</a:t>
            </a:r>
          </a:p>
          <a:p>
            <a:pPr lvl="1"/>
            <a:r>
              <a:rPr lang="en-US" dirty="0" smtClean="0">
                <a:solidFill>
                  <a:schemeClr val="tx1"/>
                </a:solidFill>
                <a:effectLst/>
              </a:rPr>
              <a:t>Resource limitations</a:t>
            </a:r>
          </a:p>
          <a:p>
            <a:pPr lvl="1"/>
            <a:r>
              <a:rPr lang="en-US" dirty="0" smtClean="0">
                <a:solidFill>
                  <a:schemeClr val="tx1"/>
                </a:solidFill>
                <a:effectLst/>
              </a:rPr>
              <a:t>Diverse user risk profiles within same organization</a:t>
            </a:r>
          </a:p>
          <a:p>
            <a:pPr lvl="1"/>
            <a:r>
              <a:rPr lang="en-US" dirty="0" smtClean="0">
                <a:solidFill>
                  <a:schemeClr val="tx1"/>
                </a:solidFill>
                <a:effectLst/>
              </a:rPr>
              <a:t>In commercial businesses, the term </a:t>
            </a:r>
            <a:r>
              <a:rPr lang="en-US" i="1" dirty="0" smtClean="0">
                <a:solidFill>
                  <a:schemeClr val="tx1"/>
                </a:solidFill>
                <a:effectLst/>
              </a:rPr>
              <a:t>commercially reasonable cybersecurity</a:t>
            </a:r>
            <a:r>
              <a:rPr lang="en-US" dirty="0" smtClean="0">
                <a:solidFill>
                  <a:schemeClr val="tx1"/>
                </a:solidFill>
                <a:effectLst/>
              </a:rPr>
              <a:t> is  used to help determine levels.  What does your organization call this level and is it discussed in this manner? </a:t>
            </a:r>
          </a:p>
          <a:p>
            <a:pPr lvl="1"/>
            <a:endParaRPr lang="en-US" dirty="0">
              <a:effectLst/>
            </a:endParaRPr>
          </a:p>
        </p:txBody>
      </p:sp>
    </p:spTree>
    <p:extLst>
      <p:ext uri="{BB962C8B-B14F-4D97-AF65-F5344CB8AC3E}">
        <p14:creationId xmlns:p14="http://schemas.microsoft.com/office/powerpoint/2010/main" val="246054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838200"/>
            <a:ext cx="8229600" cy="691261"/>
          </a:xfrm>
        </p:spPr>
        <p:txBody>
          <a:bodyPr>
            <a:normAutofit fontScale="90000"/>
          </a:bodyPr>
          <a:lstStyle/>
          <a:p>
            <a:r>
              <a:rPr lang="en-US" dirty="0"/>
              <a:t>Mobile Phone Security</a:t>
            </a:r>
            <a:endParaRPr lang="en-US" sz="2700" dirty="0">
              <a:solidFill>
                <a:srgbClr val="DD9F27"/>
              </a:solidFill>
            </a:endParaRPr>
          </a:p>
        </p:txBody>
      </p:sp>
      <p:sp>
        <p:nvSpPr>
          <p:cNvPr id="3" name="Content Placeholder 2"/>
          <p:cNvSpPr>
            <a:spLocks noGrp="1"/>
          </p:cNvSpPr>
          <p:nvPr>
            <p:ph idx="1"/>
          </p:nvPr>
        </p:nvSpPr>
        <p:spPr>
          <a:xfrm>
            <a:off x="304800" y="1676400"/>
            <a:ext cx="7315200" cy="4527550"/>
          </a:xfrm>
        </p:spPr>
        <p:txBody>
          <a:bodyPr>
            <a:normAutofit/>
          </a:bodyPr>
          <a:lstStyle/>
          <a:p>
            <a:pPr marL="256540" indent="-246063"/>
            <a:r>
              <a:rPr lang="en-US" dirty="0" smtClean="0">
                <a:effectLst/>
              </a:rPr>
              <a:t>iPhone</a:t>
            </a:r>
          </a:p>
          <a:p>
            <a:pPr marL="457200" lvl="1" indent="-246063"/>
            <a:r>
              <a:rPr lang="en-US" dirty="0" smtClean="0">
                <a:solidFill>
                  <a:schemeClr val="tx1"/>
                </a:solidFill>
                <a:effectLst/>
              </a:rPr>
              <a:t>Any apps you install on your iPhone run in a sandbox that limits what they can do.</a:t>
            </a:r>
          </a:p>
          <a:p>
            <a:pPr marL="457200" lvl="1" indent="-246063"/>
            <a:r>
              <a:rPr lang="en-US" dirty="0" smtClean="0">
                <a:solidFill>
                  <a:schemeClr val="tx1"/>
                </a:solidFill>
                <a:effectLst/>
              </a:rPr>
              <a:t>Any “security” apps you install are forced to run in the same sandbox as all other apps.</a:t>
            </a:r>
          </a:p>
          <a:p>
            <a:pPr marL="457200" lvl="1" indent="-246063"/>
            <a:r>
              <a:rPr lang="en-US" dirty="0" smtClean="0">
                <a:solidFill>
                  <a:schemeClr val="tx1"/>
                </a:solidFill>
                <a:effectLst/>
              </a:rPr>
              <a:t>These “security” apps can’t see a list of apps you’ve installed and can’t scan anything on your device for malware.</a:t>
            </a:r>
          </a:p>
        </p:txBody>
      </p:sp>
    </p:spTree>
    <p:extLst>
      <p:ext uri="{BB962C8B-B14F-4D97-AF65-F5344CB8AC3E}">
        <p14:creationId xmlns:p14="http://schemas.microsoft.com/office/powerpoint/2010/main" val="3977296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533400"/>
            <a:ext cx="8229600" cy="691261"/>
          </a:xfrm>
        </p:spPr>
        <p:txBody>
          <a:bodyPr>
            <a:normAutofit fontScale="90000"/>
          </a:bodyPr>
          <a:lstStyle/>
          <a:p>
            <a:r>
              <a:rPr lang="en-US" dirty="0"/>
              <a:t>Mobile Phone Security</a:t>
            </a:r>
            <a:endParaRPr lang="en-US" sz="2700" dirty="0">
              <a:solidFill>
                <a:srgbClr val="DD9F27"/>
              </a:solidFill>
            </a:endParaRPr>
          </a:p>
        </p:txBody>
      </p:sp>
      <p:sp>
        <p:nvSpPr>
          <p:cNvPr id="3" name="Content Placeholder 2"/>
          <p:cNvSpPr>
            <a:spLocks noGrp="1"/>
          </p:cNvSpPr>
          <p:nvPr>
            <p:ph idx="1"/>
          </p:nvPr>
        </p:nvSpPr>
        <p:spPr>
          <a:xfrm>
            <a:off x="350410" y="1219200"/>
            <a:ext cx="4297790" cy="3657600"/>
          </a:xfrm>
        </p:spPr>
        <p:txBody>
          <a:bodyPr>
            <a:normAutofit/>
          </a:bodyPr>
          <a:lstStyle/>
          <a:p>
            <a:pPr marL="246063" lvl="1" indent="-246063"/>
            <a:r>
              <a:rPr lang="en-US" dirty="0" smtClean="0">
                <a:solidFill>
                  <a:schemeClr val="tx1"/>
                </a:solidFill>
                <a:effectLst/>
              </a:rPr>
              <a:t>How your iPhone already protects you</a:t>
            </a:r>
          </a:p>
        </p:txBody>
      </p:sp>
      <p:pic>
        <p:nvPicPr>
          <p:cNvPr id="5" name="Picture 4"/>
          <p:cNvPicPr>
            <a:picLocks noChangeAspect="1"/>
          </p:cNvPicPr>
          <p:nvPr/>
        </p:nvPicPr>
        <p:blipFill>
          <a:blip r:embed="rId2"/>
          <a:stretch>
            <a:fillRect/>
          </a:stretch>
        </p:blipFill>
        <p:spPr>
          <a:xfrm>
            <a:off x="1219200" y="2029575"/>
            <a:ext cx="2438400" cy="4328160"/>
          </a:xfrm>
          <a:prstGeom prst="rect">
            <a:avLst/>
          </a:prstGeom>
        </p:spPr>
      </p:pic>
      <p:pic>
        <p:nvPicPr>
          <p:cNvPr id="6" name="Picture 5"/>
          <p:cNvPicPr>
            <a:picLocks noChangeAspect="1"/>
          </p:cNvPicPr>
          <p:nvPr/>
        </p:nvPicPr>
        <p:blipFill>
          <a:blip r:embed="rId3"/>
          <a:stretch>
            <a:fillRect/>
          </a:stretch>
        </p:blipFill>
        <p:spPr>
          <a:xfrm>
            <a:off x="5029200" y="2029575"/>
            <a:ext cx="2336815" cy="4291071"/>
          </a:xfrm>
          <a:prstGeom prst="rect">
            <a:avLst/>
          </a:prstGeom>
        </p:spPr>
      </p:pic>
    </p:spTree>
    <p:extLst>
      <p:ext uri="{BB962C8B-B14F-4D97-AF65-F5344CB8AC3E}">
        <p14:creationId xmlns:p14="http://schemas.microsoft.com/office/powerpoint/2010/main" val="1262013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838200"/>
            <a:ext cx="8229600" cy="691261"/>
          </a:xfrm>
        </p:spPr>
        <p:txBody>
          <a:bodyPr>
            <a:normAutofit fontScale="90000"/>
          </a:bodyPr>
          <a:lstStyle/>
          <a:p>
            <a:r>
              <a:rPr lang="en-US" dirty="0"/>
              <a:t>Mobile Phone Security</a:t>
            </a:r>
            <a:endParaRPr lang="en-US" sz="2700" dirty="0">
              <a:solidFill>
                <a:srgbClr val="DD9F27"/>
              </a:solidFill>
            </a:endParaRPr>
          </a:p>
        </p:txBody>
      </p:sp>
      <p:sp>
        <p:nvSpPr>
          <p:cNvPr id="8" name="Content Placeholder 2"/>
          <p:cNvSpPr>
            <a:spLocks noGrp="1"/>
          </p:cNvSpPr>
          <p:nvPr>
            <p:ph idx="1"/>
          </p:nvPr>
        </p:nvSpPr>
        <p:spPr>
          <a:xfrm>
            <a:off x="457200" y="1676400"/>
            <a:ext cx="6858000" cy="4389120"/>
          </a:xfrm>
        </p:spPr>
        <p:txBody>
          <a:bodyPr>
            <a:normAutofit/>
          </a:bodyPr>
          <a:lstStyle/>
          <a:p>
            <a:pPr marL="256540" indent="-246063"/>
            <a:r>
              <a:rPr lang="en-US" dirty="0" smtClean="0">
                <a:effectLst/>
              </a:rPr>
              <a:t>iPhone</a:t>
            </a:r>
          </a:p>
          <a:p>
            <a:pPr marL="622300" lvl="1" indent="-246063"/>
            <a:r>
              <a:rPr lang="en-US" dirty="0" smtClean="0">
                <a:solidFill>
                  <a:schemeClr val="tx1"/>
                </a:solidFill>
                <a:effectLst/>
              </a:rPr>
              <a:t>Additionally, your iPhone device can only install apps from Apple’s App Store. If malware is found in an app later, Apple can remove it from the Store and have your iPhone immediately delete the app.</a:t>
            </a:r>
          </a:p>
          <a:p>
            <a:pPr marL="622300" lvl="1" indent="-246063"/>
            <a:r>
              <a:rPr lang="en-US" dirty="0" smtClean="0">
                <a:solidFill>
                  <a:schemeClr val="tx1"/>
                </a:solidFill>
                <a:effectLst/>
              </a:rPr>
              <a:t>“Find My iPhone” functionality lets you remotely locate, lock, or erase a lost or stolen iPhone. </a:t>
            </a:r>
          </a:p>
          <a:p>
            <a:pPr marL="622300" lvl="1" indent="-246063"/>
            <a:r>
              <a:rPr lang="en-US" dirty="0" smtClean="0">
                <a:solidFill>
                  <a:schemeClr val="tx1"/>
                </a:solidFill>
                <a:effectLst/>
              </a:rPr>
              <a:t>“Fraudulent website warning” will present you with a warning if you end up on a malicious website.</a:t>
            </a:r>
          </a:p>
          <a:p>
            <a:pPr marL="622300" lvl="1" indent="-246063"/>
            <a:r>
              <a:rPr lang="en-US" dirty="0" smtClean="0">
                <a:solidFill>
                  <a:schemeClr val="tx1"/>
                </a:solidFill>
                <a:effectLst/>
              </a:rPr>
              <a:t>DON’T JAILBREAK YOUR IPHONE!! This allows your device to run outside of the normal security sandbox. It also lets you install apps from outside the App Store.</a:t>
            </a:r>
          </a:p>
        </p:txBody>
      </p:sp>
    </p:spTree>
    <p:extLst>
      <p:ext uri="{BB962C8B-B14F-4D97-AF65-F5344CB8AC3E}">
        <p14:creationId xmlns:p14="http://schemas.microsoft.com/office/powerpoint/2010/main" val="3557708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rmAutofit/>
          </a:bodyPr>
          <a:lstStyle/>
          <a:p>
            <a:pPr algn="ctr"/>
            <a:r>
              <a:rPr lang="en-US" dirty="0" smtClean="0"/>
              <a:t>Examples</a:t>
            </a:r>
            <a:endParaRPr lang="en-US" dirty="0"/>
          </a:p>
        </p:txBody>
      </p:sp>
      <p:sp>
        <p:nvSpPr>
          <p:cNvPr id="3" name="Content Placeholder 2"/>
          <p:cNvSpPr>
            <a:spLocks noGrp="1"/>
          </p:cNvSpPr>
          <p:nvPr>
            <p:ph idx="1"/>
          </p:nvPr>
        </p:nvSpPr>
        <p:spPr>
          <a:xfrm>
            <a:off x="457200" y="2193692"/>
            <a:ext cx="8153400" cy="4435708"/>
          </a:xfrm>
        </p:spPr>
        <p:txBody>
          <a:bodyPr>
            <a:normAutofit/>
          </a:bodyPr>
          <a:lstStyle/>
          <a:p>
            <a:pPr marL="381000" lvl="1" indent="-342900">
              <a:buFontTx/>
              <a:buChar char="-"/>
            </a:pPr>
            <a:r>
              <a:rPr lang="en-US" dirty="0" smtClean="0">
                <a:solidFill>
                  <a:schemeClr val="tx1"/>
                </a:solidFill>
              </a:rPr>
              <a:t>Catawba Valley Medical Center (Individual Hack)</a:t>
            </a:r>
          </a:p>
          <a:p>
            <a:pPr marL="681037" lvl="2" indent="-342900">
              <a:buFontTx/>
              <a:buChar char="-"/>
            </a:pPr>
            <a:r>
              <a:rPr lang="en-US" dirty="0" smtClean="0">
                <a:solidFill>
                  <a:schemeClr val="tx1"/>
                </a:solidFill>
              </a:rPr>
              <a:t>Hack originated by an employee mistakenly opening an email that turned out to be a </a:t>
            </a:r>
            <a:r>
              <a:rPr lang="en-US" dirty="0" err="1" smtClean="0">
                <a:solidFill>
                  <a:schemeClr val="tx1"/>
                </a:solidFill>
              </a:rPr>
              <a:t>phising</a:t>
            </a:r>
            <a:r>
              <a:rPr lang="en-US" dirty="0" smtClean="0">
                <a:solidFill>
                  <a:schemeClr val="tx1"/>
                </a:solidFill>
              </a:rPr>
              <a:t> scam.  This led to three employee emails being hacked.</a:t>
            </a:r>
          </a:p>
          <a:p>
            <a:pPr marL="681037" lvl="2" indent="-342900">
              <a:buFontTx/>
              <a:buChar char="-"/>
            </a:pPr>
            <a:r>
              <a:rPr lang="en-US" dirty="0" smtClean="0">
                <a:solidFill>
                  <a:schemeClr val="tx1"/>
                </a:solidFill>
              </a:rPr>
              <a:t>Potential to impact 20,000 patients – included names, birthdates, social security numbers.</a:t>
            </a:r>
          </a:p>
          <a:p>
            <a:pPr marL="381000" lvl="1" indent="-342900">
              <a:buFontTx/>
              <a:buChar char="-"/>
            </a:pPr>
            <a:r>
              <a:rPr lang="en-US" dirty="0" smtClean="0">
                <a:solidFill>
                  <a:schemeClr val="tx1"/>
                </a:solidFill>
              </a:rPr>
              <a:t> Atrium Health (Hack of a third party provider)</a:t>
            </a:r>
          </a:p>
          <a:p>
            <a:pPr marL="681037" lvl="2" indent="-342900">
              <a:buFontTx/>
              <a:buChar char="-"/>
            </a:pPr>
            <a:r>
              <a:rPr lang="en-US" dirty="0" smtClean="0">
                <a:solidFill>
                  <a:schemeClr val="tx1"/>
                </a:solidFill>
                <a:effectLst/>
              </a:rPr>
              <a:t>Their billing provider (</a:t>
            </a:r>
            <a:r>
              <a:rPr lang="en-US" dirty="0" err="1" smtClean="0">
                <a:solidFill>
                  <a:schemeClr val="tx1"/>
                </a:solidFill>
                <a:effectLst/>
              </a:rPr>
              <a:t>AccuDoc</a:t>
            </a:r>
            <a:r>
              <a:rPr lang="en-US" dirty="0" smtClean="0">
                <a:solidFill>
                  <a:schemeClr val="tx1"/>
                </a:solidFill>
                <a:effectLst/>
              </a:rPr>
              <a:t>) was hacked potentially affected more than 2.5 million patients where patient data could be viewed. This was due to a Database hack.</a:t>
            </a:r>
          </a:p>
          <a:p>
            <a:pPr marL="681037" lvl="2" indent="-342900">
              <a:buFontTx/>
              <a:buChar char="-"/>
            </a:pPr>
            <a:r>
              <a:rPr lang="en-US" dirty="0" smtClean="0">
                <a:solidFill>
                  <a:schemeClr val="tx1"/>
                </a:solidFill>
                <a:effectLst/>
              </a:rPr>
              <a:t>Potentially compromised all those accounts for a week.</a:t>
            </a:r>
          </a:p>
          <a:p>
            <a:pPr marL="681037" lvl="2" indent="-342900">
              <a:buFontTx/>
              <a:buChar char="-"/>
            </a:pPr>
            <a:r>
              <a:rPr lang="en-US" dirty="0" smtClean="0">
                <a:solidFill>
                  <a:schemeClr val="tx1"/>
                </a:solidFill>
                <a:effectLst/>
              </a:rPr>
              <a:t>Included data of guarantors and patients, names, addresses, dates of birth, insurance policy details, medical record numbers, account balances, and dates of service.  Approximately ¼ of the total also had social security numbers.</a:t>
            </a:r>
          </a:p>
          <a:p>
            <a:pPr marL="338137" lvl="2" indent="0">
              <a:buNone/>
            </a:pPr>
            <a:endParaRPr lang="en-US" b="1" dirty="0" smtClean="0">
              <a:solidFill>
                <a:srgbClr val="FF0000"/>
              </a:solidFill>
              <a:effectLst/>
            </a:endParaRPr>
          </a:p>
        </p:txBody>
      </p:sp>
    </p:spTree>
    <p:extLst>
      <p:ext uri="{BB962C8B-B14F-4D97-AF65-F5344CB8AC3E}">
        <p14:creationId xmlns:p14="http://schemas.microsoft.com/office/powerpoint/2010/main" val="1796957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ctr"/>
            <a:r>
              <a:rPr lang="en-US" dirty="0" smtClean="0"/>
              <a:t>Takeaways</a:t>
            </a:r>
            <a:endParaRPr lang="en-US" dirty="0"/>
          </a:p>
        </p:txBody>
      </p:sp>
      <p:sp>
        <p:nvSpPr>
          <p:cNvPr id="3" name="Content Placeholder 2"/>
          <p:cNvSpPr>
            <a:spLocks noGrp="1"/>
          </p:cNvSpPr>
          <p:nvPr>
            <p:ph idx="1"/>
          </p:nvPr>
        </p:nvSpPr>
        <p:spPr>
          <a:xfrm>
            <a:off x="457200" y="1447800"/>
            <a:ext cx="6705600" cy="4800600"/>
          </a:xfrm>
        </p:spPr>
        <p:txBody>
          <a:bodyPr>
            <a:normAutofit/>
          </a:bodyPr>
          <a:lstStyle/>
          <a:p>
            <a:pPr marL="381000" lvl="1" indent="-342900">
              <a:buFontTx/>
              <a:buChar char="-"/>
            </a:pPr>
            <a:r>
              <a:rPr lang="en-US" dirty="0" smtClean="0">
                <a:solidFill>
                  <a:schemeClr val="tx1"/>
                </a:solidFill>
              </a:rPr>
              <a:t>Discussion - Takeaways</a:t>
            </a:r>
          </a:p>
          <a:p>
            <a:pPr marL="622300" lvl="1" indent="-246063"/>
            <a:r>
              <a:rPr lang="en-US" dirty="0" smtClean="0">
                <a:solidFill>
                  <a:schemeClr val="tx1"/>
                </a:solidFill>
                <a:effectLst/>
              </a:rPr>
              <a:t>Entity Level – Goals, risk assess, mitigate issues based on assessed risk, have a cybersecurity response plan, encourage employee communication about anything “unusual” as relates to their systems/communications.</a:t>
            </a:r>
          </a:p>
          <a:p>
            <a:pPr marL="622300" lvl="1" indent="-246063"/>
            <a:r>
              <a:rPr lang="en-US" dirty="0" smtClean="0">
                <a:solidFill>
                  <a:schemeClr val="tx1"/>
                </a:solidFill>
              </a:rPr>
              <a:t>Entity Level – organizations may consider other reports such as 2019 data breach information across industries, and other resources such at </a:t>
            </a:r>
            <a:r>
              <a:rPr lang="en-US" dirty="0" smtClean="0">
                <a:solidFill>
                  <a:schemeClr val="tx1"/>
                </a:solidFill>
                <a:hlinkClick r:id="rId2"/>
              </a:rPr>
              <a:t>www.idtheftcenter.org</a:t>
            </a:r>
            <a:r>
              <a:rPr lang="en-US" dirty="0" smtClean="0">
                <a:solidFill>
                  <a:schemeClr val="tx1"/>
                </a:solidFill>
              </a:rPr>
              <a:t> </a:t>
            </a:r>
            <a:endParaRPr lang="en-US" dirty="0">
              <a:solidFill>
                <a:schemeClr val="tx1"/>
              </a:solidFill>
            </a:endParaRPr>
          </a:p>
          <a:p>
            <a:pPr marL="622300" lvl="1" indent="-246063"/>
            <a:r>
              <a:rPr lang="en-US" dirty="0" smtClean="0">
                <a:solidFill>
                  <a:schemeClr val="tx1"/>
                </a:solidFill>
                <a:effectLst/>
              </a:rPr>
              <a:t>Entity Level –</a:t>
            </a:r>
            <a:r>
              <a:rPr lang="en-US" dirty="0">
                <a:solidFill>
                  <a:schemeClr val="tx1"/>
                </a:solidFill>
                <a:effectLst/>
              </a:rPr>
              <a:t> </a:t>
            </a:r>
            <a:r>
              <a:rPr lang="en-US" dirty="0" smtClean="0">
                <a:solidFill>
                  <a:schemeClr val="tx1"/>
                </a:solidFill>
                <a:effectLst/>
              </a:rPr>
              <a:t>Discuss with those in your organization, peers, and other resources to ensure that actions that can be taken align with goals, and what risks are to be accepted.</a:t>
            </a:r>
          </a:p>
          <a:p>
            <a:pPr marL="376237" lvl="1" indent="0">
              <a:buNone/>
            </a:pPr>
            <a:endParaRPr lang="en-US" dirty="0">
              <a:effectLst/>
            </a:endParaRPr>
          </a:p>
          <a:p>
            <a:pPr marL="376237" lvl="1" indent="0">
              <a:buNone/>
            </a:pPr>
            <a:endParaRPr lang="en-US" b="1" dirty="0" smtClean="0">
              <a:solidFill>
                <a:srgbClr val="FF0000"/>
              </a:solidFill>
              <a:effectLst/>
            </a:endParaRPr>
          </a:p>
        </p:txBody>
      </p:sp>
    </p:spTree>
    <p:extLst>
      <p:ext uri="{BB962C8B-B14F-4D97-AF65-F5344CB8AC3E}">
        <p14:creationId xmlns:p14="http://schemas.microsoft.com/office/powerpoint/2010/main" val="3822636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ctr"/>
            <a:r>
              <a:rPr lang="en-US" dirty="0" smtClean="0"/>
              <a:t>Takeaways</a:t>
            </a:r>
            <a:endParaRPr lang="en-US" dirty="0"/>
          </a:p>
        </p:txBody>
      </p:sp>
      <p:sp>
        <p:nvSpPr>
          <p:cNvPr id="3" name="Content Placeholder 2"/>
          <p:cNvSpPr>
            <a:spLocks noGrp="1"/>
          </p:cNvSpPr>
          <p:nvPr>
            <p:ph idx="1"/>
          </p:nvPr>
        </p:nvSpPr>
        <p:spPr>
          <a:xfrm>
            <a:off x="533400" y="1828800"/>
            <a:ext cx="7924800" cy="4495800"/>
          </a:xfrm>
        </p:spPr>
        <p:txBody>
          <a:bodyPr>
            <a:normAutofit/>
          </a:bodyPr>
          <a:lstStyle/>
          <a:p>
            <a:pPr marL="381000" lvl="1" indent="-342900">
              <a:buFontTx/>
              <a:buChar char="-"/>
            </a:pPr>
            <a:r>
              <a:rPr lang="en-US" dirty="0" smtClean="0">
                <a:solidFill>
                  <a:schemeClr val="tx1"/>
                </a:solidFill>
              </a:rPr>
              <a:t>Discussion - Takeaways</a:t>
            </a:r>
          </a:p>
          <a:p>
            <a:pPr marL="622300" lvl="1" indent="-246063"/>
            <a:r>
              <a:rPr lang="en-US" dirty="0" smtClean="0">
                <a:solidFill>
                  <a:schemeClr val="tx1"/>
                </a:solidFill>
                <a:effectLst/>
              </a:rPr>
              <a:t>Entity Level – with smaller IT staff sizes, determine what the most vital areas are to be covered with that staff, including monitoring outsourced items, and work downward until out of staff time/resources.</a:t>
            </a:r>
          </a:p>
          <a:p>
            <a:pPr marL="622300" lvl="1" indent="-246063"/>
            <a:r>
              <a:rPr lang="en-US" dirty="0" smtClean="0">
                <a:solidFill>
                  <a:schemeClr val="tx1"/>
                </a:solidFill>
                <a:effectLst/>
              </a:rPr>
              <a:t>Individual Level - Training</a:t>
            </a:r>
            <a:r>
              <a:rPr lang="en-US" dirty="0">
                <a:solidFill>
                  <a:schemeClr val="tx1"/>
                </a:solidFill>
                <a:effectLst/>
              </a:rPr>
              <a:t>, training, training!! </a:t>
            </a:r>
          </a:p>
          <a:p>
            <a:pPr marL="896620" lvl="2" indent="-246063"/>
            <a:r>
              <a:rPr lang="en-US" dirty="0" smtClean="0">
                <a:solidFill>
                  <a:schemeClr val="tx1"/>
                </a:solidFill>
                <a:effectLst/>
              </a:rPr>
              <a:t>Don’t just depend on any software/hardware/security setup to protect you from unusual items that come up.</a:t>
            </a:r>
            <a:endParaRPr lang="en-US" dirty="0">
              <a:solidFill>
                <a:schemeClr val="tx1"/>
              </a:solidFill>
              <a:effectLst/>
            </a:endParaRPr>
          </a:p>
          <a:p>
            <a:pPr marL="922337" lvl="2" indent="-246063"/>
            <a:r>
              <a:rPr lang="en-US" dirty="0">
                <a:solidFill>
                  <a:schemeClr val="tx1"/>
                </a:solidFill>
                <a:effectLst/>
              </a:rPr>
              <a:t>Listen to your </a:t>
            </a:r>
            <a:r>
              <a:rPr lang="en-US" dirty="0" smtClean="0">
                <a:solidFill>
                  <a:schemeClr val="tx1"/>
                </a:solidFill>
                <a:effectLst/>
              </a:rPr>
              <a:t>gut. </a:t>
            </a:r>
          </a:p>
          <a:p>
            <a:pPr marL="922337" lvl="2" indent="-246063"/>
            <a:r>
              <a:rPr lang="en-US" dirty="0" smtClean="0">
                <a:solidFill>
                  <a:schemeClr val="tx1"/>
                </a:solidFill>
                <a:effectLst/>
              </a:rPr>
              <a:t>Scrutinize </a:t>
            </a:r>
            <a:r>
              <a:rPr lang="en-US" dirty="0">
                <a:solidFill>
                  <a:schemeClr val="tx1"/>
                </a:solidFill>
                <a:effectLst/>
              </a:rPr>
              <a:t>the </a:t>
            </a:r>
            <a:r>
              <a:rPr lang="en-US" dirty="0" smtClean="0">
                <a:solidFill>
                  <a:schemeClr val="tx1"/>
                </a:solidFill>
                <a:effectLst/>
              </a:rPr>
              <a:t>email addresses of unknown senders, or requests that appear unusual.</a:t>
            </a:r>
            <a:endParaRPr lang="en-US" dirty="0">
              <a:solidFill>
                <a:schemeClr val="tx1"/>
              </a:solidFill>
              <a:effectLst/>
            </a:endParaRPr>
          </a:p>
          <a:p>
            <a:pPr marL="622300" lvl="1" indent="-246063"/>
            <a:r>
              <a:rPr lang="en-US" dirty="0" smtClean="0">
                <a:solidFill>
                  <a:schemeClr val="tx1"/>
                </a:solidFill>
                <a:effectLst/>
              </a:rPr>
              <a:t>Use </a:t>
            </a:r>
            <a:r>
              <a:rPr lang="en-US" dirty="0">
                <a:solidFill>
                  <a:schemeClr val="tx1"/>
                </a:solidFill>
                <a:effectLst/>
              </a:rPr>
              <a:t>technology tools such as </a:t>
            </a:r>
            <a:r>
              <a:rPr lang="en-US" dirty="0" smtClean="0">
                <a:solidFill>
                  <a:schemeClr val="tx1"/>
                </a:solidFill>
                <a:effectLst/>
              </a:rPr>
              <a:t>Mimecast to filter email messages.</a:t>
            </a:r>
            <a:endParaRPr lang="en-US" dirty="0">
              <a:effectLst/>
            </a:endParaRPr>
          </a:p>
          <a:p>
            <a:pPr marL="376237" lvl="1" indent="0">
              <a:buNone/>
            </a:pPr>
            <a:endParaRPr lang="en-US" b="1" dirty="0" smtClean="0">
              <a:solidFill>
                <a:srgbClr val="FF0000"/>
              </a:solidFill>
              <a:effectLst/>
            </a:endParaRPr>
          </a:p>
        </p:txBody>
      </p:sp>
    </p:spTree>
    <p:extLst>
      <p:ext uri="{BB962C8B-B14F-4D97-AF65-F5344CB8AC3E}">
        <p14:creationId xmlns:p14="http://schemas.microsoft.com/office/powerpoint/2010/main" val="236746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9200"/>
            <a:ext cx="4331143" cy="3200400"/>
          </a:xfrm>
          <a:prstGeom prst="rect">
            <a:avLst/>
          </a:prstGeom>
          <a:effectLst>
            <a:innerShdw blurRad="63500" dist="50800" dir="16200000">
              <a:prstClr val="black">
                <a:alpha val="50000"/>
              </a:prstClr>
            </a:innerShdw>
          </a:effectLst>
        </p:spPr>
      </p:pic>
      <p:sp>
        <p:nvSpPr>
          <p:cNvPr id="9" name="TextBox 8"/>
          <p:cNvSpPr txBox="1"/>
          <p:nvPr/>
        </p:nvSpPr>
        <p:spPr>
          <a:xfrm>
            <a:off x="1676400" y="4724400"/>
            <a:ext cx="5486400" cy="1200329"/>
          </a:xfrm>
          <a:prstGeom prst="rect">
            <a:avLst/>
          </a:prstGeom>
          <a:noFill/>
        </p:spPr>
        <p:txBody>
          <a:bodyPr wrap="square" rtlCol="0">
            <a:spAutoFit/>
          </a:bodyPr>
          <a:lstStyle/>
          <a:p>
            <a:pPr algn="ctr"/>
            <a:r>
              <a:rPr lang="en-US" sz="2400" b="1" dirty="0" smtClean="0">
                <a:solidFill>
                  <a:srgbClr val="000000"/>
                </a:solidFill>
              </a:rPr>
              <a:t>Tyler Gall, CPA, CFE, </a:t>
            </a:r>
            <a:r>
              <a:rPr lang="en-US" sz="2400" b="1" smtClean="0">
                <a:solidFill>
                  <a:srgbClr val="000000"/>
                </a:solidFill>
              </a:rPr>
              <a:t>CISA </a:t>
            </a:r>
            <a:r>
              <a:rPr lang="en-US" sz="2400" b="1" smtClean="0">
                <a:solidFill>
                  <a:srgbClr val="000000"/>
                </a:solidFill>
                <a:hlinkClick r:id="rId3"/>
              </a:rPr>
              <a:t>tgall@becpas.com</a:t>
            </a:r>
            <a:endParaRPr lang="en-US" sz="2400" b="1" dirty="0" smtClean="0">
              <a:solidFill>
                <a:srgbClr val="000000"/>
              </a:solidFill>
            </a:endParaRPr>
          </a:p>
          <a:p>
            <a:pPr algn="ctr"/>
            <a:r>
              <a:rPr lang="en-US" sz="2400" b="1" dirty="0" smtClean="0">
                <a:solidFill>
                  <a:srgbClr val="000000"/>
                </a:solidFill>
              </a:rPr>
              <a:t>540 345-0936</a:t>
            </a:r>
          </a:p>
        </p:txBody>
      </p:sp>
    </p:spTree>
    <p:extLst>
      <p:ext uri="{BB962C8B-B14F-4D97-AF65-F5344CB8AC3E}">
        <p14:creationId xmlns:p14="http://schemas.microsoft.com/office/powerpoint/2010/main" val="95434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Cybersecurity Organizational Risk Consideration</a:t>
            </a:r>
            <a:endParaRPr lang="en-US" dirty="0"/>
          </a:p>
        </p:txBody>
      </p:sp>
      <p:sp>
        <p:nvSpPr>
          <p:cNvPr id="3" name="Content Placeholder 2"/>
          <p:cNvSpPr>
            <a:spLocks noGrp="1"/>
          </p:cNvSpPr>
          <p:nvPr>
            <p:ph idx="1"/>
          </p:nvPr>
        </p:nvSpPr>
        <p:spPr>
          <a:xfrm>
            <a:off x="457200" y="1752599"/>
            <a:ext cx="6934200" cy="4572001"/>
          </a:xfrm>
        </p:spPr>
        <p:txBody>
          <a:bodyPr>
            <a:normAutofit/>
          </a:bodyPr>
          <a:lstStyle/>
          <a:p>
            <a:endParaRPr lang="en-US" dirty="0" smtClean="0">
              <a:effectLst/>
            </a:endParaRPr>
          </a:p>
          <a:p>
            <a:r>
              <a:rPr lang="en-US" dirty="0" smtClean="0">
                <a:effectLst/>
              </a:rPr>
              <a:t>Starting the process</a:t>
            </a:r>
          </a:p>
          <a:p>
            <a:pPr lvl="1"/>
            <a:r>
              <a:rPr lang="en-US" dirty="0" smtClean="0">
                <a:solidFill>
                  <a:schemeClr val="tx1"/>
                </a:solidFill>
                <a:effectLst/>
              </a:rPr>
              <a:t>Is there agreement in the organization on what the organizational culture will allow to be restricted?</a:t>
            </a:r>
          </a:p>
          <a:p>
            <a:pPr lvl="1"/>
            <a:r>
              <a:rPr lang="en-US" dirty="0" smtClean="0">
                <a:solidFill>
                  <a:schemeClr val="tx1"/>
                </a:solidFill>
                <a:effectLst/>
              </a:rPr>
              <a:t>Have current regulatory, legal and industry considerations been agreed to and mapped out in considering the framework to be used?</a:t>
            </a:r>
          </a:p>
          <a:p>
            <a:pPr lvl="1"/>
            <a:r>
              <a:rPr lang="en-US" dirty="0" smtClean="0">
                <a:solidFill>
                  <a:schemeClr val="tx1"/>
                </a:solidFill>
                <a:effectLst/>
              </a:rPr>
              <a:t>If user risk profiles are diverse, can different security be applied to these different segments differently?</a:t>
            </a:r>
          </a:p>
          <a:p>
            <a:pPr lvl="1"/>
            <a:r>
              <a:rPr lang="en-US" dirty="0" smtClean="0">
                <a:solidFill>
                  <a:schemeClr val="tx1"/>
                </a:solidFill>
                <a:effectLst/>
              </a:rPr>
              <a:t>With resource limitations, all organizations are “buying” at least some level of risk</a:t>
            </a:r>
          </a:p>
          <a:p>
            <a:pPr lvl="1"/>
            <a:r>
              <a:rPr lang="en-US" dirty="0">
                <a:solidFill>
                  <a:schemeClr val="tx1"/>
                </a:solidFill>
                <a:effectLst/>
              </a:rPr>
              <a:t>T</a:t>
            </a:r>
            <a:r>
              <a:rPr lang="en-US" dirty="0" smtClean="0">
                <a:solidFill>
                  <a:schemeClr val="tx1"/>
                </a:solidFill>
                <a:effectLst/>
              </a:rPr>
              <a:t>he acceptable levels of risk and resource limitations should be balanced</a:t>
            </a:r>
            <a:r>
              <a:rPr lang="en-US" dirty="0" smtClean="0">
                <a:effectLst/>
              </a:rPr>
              <a:t>.</a:t>
            </a:r>
          </a:p>
          <a:p>
            <a:pPr lvl="1"/>
            <a:endParaRPr lang="en-US" dirty="0">
              <a:effectLst/>
            </a:endParaRPr>
          </a:p>
        </p:txBody>
      </p:sp>
    </p:spTree>
    <p:extLst>
      <p:ext uri="{BB962C8B-B14F-4D97-AF65-F5344CB8AC3E}">
        <p14:creationId xmlns:p14="http://schemas.microsoft.com/office/powerpoint/2010/main" val="1114006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457200" y="1752600"/>
            <a:ext cx="7010400" cy="3581400"/>
          </a:xfrm>
        </p:spPr>
        <p:txBody>
          <a:bodyPr>
            <a:normAutofit/>
          </a:bodyPr>
          <a:lstStyle/>
          <a:p>
            <a:r>
              <a:rPr lang="en-US" dirty="0">
                <a:effectLst/>
              </a:rPr>
              <a:t>43% of all cyber attacks are aimed at small </a:t>
            </a:r>
            <a:r>
              <a:rPr lang="en-US" dirty="0" smtClean="0">
                <a:effectLst/>
              </a:rPr>
              <a:t>businesses*</a:t>
            </a:r>
          </a:p>
          <a:p>
            <a:r>
              <a:rPr lang="en-US" dirty="0">
                <a:effectLst/>
              </a:rPr>
              <a:t>91% of attacks launch with a phishing </a:t>
            </a:r>
            <a:r>
              <a:rPr lang="en-US" dirty="0" smtClean="0">
                <a:effectLst/>
              </a:rPr>
              <a:t>email*</a:t>
            </a:r>
          </a:p>
          <a:p>
            <a:r>
              <a:rPr lang="en-US" dirty="0">
                <a:effectLst/>
              </a:rPr>
              <a:t>85% of all attachments emailed daily are harmful for </a:t>
            </a:r>
            <a:r>
              <a:rPr lang="en-US" dirty="0" smtClean="0">
                <a:effectLst/>
              </a:rPr>
              <a:t>intended recipients*</a:t>
            </a:r>
          </a:p>
          <a:p>
            <a:r>
              <a:rPr lang="en-US" dirty="0">
                <a:effectLst/>
              </a:rPr>
              <a:t>95% of data breaches have cause attributed to human </a:t>
            </a:r>
            <a:r>
              <a:rPr lang="en-US" dirty="0" smtClean="0">
                <a:effectLst/>
              </a:rPr>
              <a:t>error*</a:t>
            </a:r>
          </a:p>
          <a:p>
            <a:r>
              <a:rPr lang="en-US" dirty="0"/>
              <a:t>49% of CIO’s and CISO’s who responded feared their business could be wiped out by ransomware***</a:t>
            </a:r>
          </a:p>
          <a:p>
            <a:endParaRPr lang="en-US" dirty="0" smtClean="0">
              <a:effectLst/>
            </a:endParaRPr>
          </a:p>
          <a:p>
            <a:pPr marL="0" indent="0">
              <a:buNone/>
            </a:pPr>
            <a:endParaRPr lang="en-US" dirty="0" smtClean="0">
              <a:effectLst/>
            </a:endParaRPr>
          </a:p>
          <a:p>
            <a:endParaRPr lang="en-US" dirty="0">
              <a:effectLst/>
            </a:endParaRPr>
          </a:p>
        </p:txBody>
      </p:sp>
      <p:sp>
        <p:nvSpPr>
          <p:cNvPr id="5" name="TextBox 4"/>
          <p:cNvSpPr txBox="1"/>
          <p:nvPr/>
        </p:nvSpPr>
        <p:spPr>
          <a:xfrm>
            <a:off x="457200" y="5275226"/>
            <a:ext cx="4444999"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dirty="0" smtClean="0">
                <a:solidFill>
                  <a:srgbClr val="000000"/>
                </a:solidFill>
                <a:latin typeface="Cambria"/>
              </a:rPr>
              <a:t>*</a:t>
            </a:r>
            <a:r>
              <a:rPr kumimoji="0" lang="en-US" sz="1200" b="0" i="0" u="none" strike="noStrike" kern="1200" cap="none" spc="0" normalizeH="0" baseline="0" noProof="0" dirty="0" smtClean="0">
                <a:ln>
                  <a:noFill/>
                </a:ln>
                <a:solidFill>
                  <a:srgbClr val="000000"/>
                </a:solidFill>
                <a:effectLst/>
                <a:uLnTx/>
                <a:uFillTx/>
                <a:latin typeface="Cambria"/>
                <a:ea typeface="+mn-ea"/>
                <a:cs typeface="+mn-cs"/>
              </a:rPr>
              <a:t> - according to Cyber Defense Magazine</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smtClean="0">
              <a:ln>
                <a:noFill/>
              </a:ln>
              <a:solidFill>
                <a:srgbClr val="000000"/>
              </a:solidFill>
              <a:effectLst/>
              <a:uLnTx/>
              <a:uFillTx/>
              <a:latin typeface="Cambria"/>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mbria"/>
              <a:ea typeface="+mn-ea"/>
              <a:cs typeface="+mn-cs"/>
            </a:endParaRPr>
          </a:p>
        </p:txBody>
      </p:sp>
      <p:sp>
        <p:nvSpPr>
          <p:cNvPr id="6" name="TextBox 5"/>
          <p:cNvSpPr txBox="1"/>
          <p:nvPr/>
        </p:nvSpPr>
        <p:spPr>
          <a:xfrm>
            <a:off x="446116" y="5506058"/>
            <a:ext cx="6019800"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dirty="0" smtClean="0">
                <a:solidFill>
                  <a:srgbClr val="000000"/>
                </a:solidFill>
                <a:latin typeface="Cambria"/>
              </a:rPr>
              <a:t>**</a:t>
            </a:r>
            <a:r>
              <a:rPr kumimoji="0" lang="en-US" sz="1200" b="0" i="0" u="none" strike="noStrike" kern="1200" cap="none" spc="0" normalizeH="0" baseline="0" noProof="0" dirty="0" smtClean="0">
                <a:ln>
                  <a:noFill/>
                </a:ln>
                <a:solidFill>
                  <a:srgbClr val="000000"/>
                </a:solidFill>
                <a:effectLst/>
                <a:uLnTx/>
                <a:uFillTx/>
                <a:latin typeface="Cambria"/>
                <a:ea typeface="+mn-ea"/>
                <a:cs typeface="+mn-cs"/>
              </a:rPr>
              <a:t> - according</a:t>
            </a:r>
            <a:r>
              <a:rPr kumimoji="0" lang="en-US" sz="1200" b="0" i="0" u="none" strike="noStrike" kern="1200" cap="none" spc="0" normalizeH="0" noProof="0" dirty="0" smtClean="0">
                <a:ln>
                  <a:noFill/>
                </a:ln>
                <a:solidFill>
                  <a:srgbClr val="000000"/>
                </a:solidFill>
                <a:effectLst/>
                <a:uLnTx/>
                <a:uFillTx/>
                <a:latin typeface="Cambria"/>
                <a:ea typeface="+mn-ea"/>
                <a:cs typeface="+mn-cs"/>
              </a:rPr>
              <a:t> to EdTechmagazine.com K-12 – October 2019 – The Cybersecurity Threats</a:t>
            </a:r>
          </a:p>
          <a:p>
            <a:pPr marR="0" lvl="0" algn="l" defTabSz="914400" rtl="0" eaLnBrk="1" fontAlgn="auto" latinLnBrk="0" hangingPunct="1">
              <a:lnSpc>
                <a:spcPct val="100000"/>
              </a:lnSpc>
              <a:spcBef>
                <a:spcPts val="0"/>
              </a:spcBef>
              <a:spcAft>
                <a:spcPts val="0"/>
              </a:spcAft>
              <a:buClrTx/>
              <a:buSzTx/>
              <a:tabLst/>
              <a:defRPr/>
            </a:pPr>
            <a:r>
              <a:rPr lang="en-US" sz="1200" dirty="0">
                <a:solidFill>
                  <a:srgbClr val="000000"/>
                </a:solidFill>
                <a:latin typeface="Cambria"/>
              </a:rPr>
              <a:t> </a:t>
            </a:r>
            <a:r>
              <a:rPr lang="en-US" sz="1200" dirty="0" smtClean="0">
                <a:solidFill>
                  <a:srgbClr val="000000"/>
                </a:solidFill>
                <a:latin typeface="Cambria"/>
              </a:rPr>
              <a:t>     </a:t>
            </a:r>
            <a:r>
              <a:rPr kumimoji="0" lang="en-US" sz="1200" b="0" i="0" u="none" strike="noStrike" kern="1200" cap="none" spc="0" normalizeH="0" noProof="0" dirty="0" smtClean="0">
                <a:ln>
                  <a:noFill/>
                </a:ln>
                <a:solidFill>
                  <a:srgbClr val="000000"/>
                </a:solidFill>
                <a:effectLst/>
                <a:uLnTx/>
                <a:uFillTx/>
                <a:latin typeface="Cambria"/>
                <a:ea typeface="+mn-ea"/>
                <a:cs typeface="+mn-cs"/>
              </a:rPr>
              <a:t> that keep K-12 CIOs up at night</a:t>
            </a:r>
          </a:p>
          <a:p>
            <a:pPr>
              <a:defRPr/>
            </a:pPr>
            <a:r>
              <a:rPr lang="en-US" sz="1200" dirty="0">
                <a:solidFill>
                  <a:srgbClr val="000000"/>
                </a:solidFill>
                <a:latin typeface="Cambria"/>
              </a:rPr>
              <a:t>*** WSJ survey</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Cambria"/>
              <a:ea typeface="+mn-ea"/>
              <a:cs typeface="+mn-cs"/>
            </a:endParaRPr>
          </a:p>
        </p:txBody>
      </p:sp>
    </p:spTree>
    <p:extLst>
      <p:ext uri="{BB962C8B-B14F-4D97-AF65-F5344CB8AC3E}">
        <p14:creationId xmlns:p14="http://schemas.microsoft.com/office/powerpoint/2010/main" val="9968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539341" y="5877587"/>
            <a:ext cx="6447501" cy="478763"/>
          </a:xfrm>
        </p:spPr>
        <p:txBody>
          <a:bodyPr>
            <a:normAutofit/>
          </a:bodyPr>
          <a:lstStyle/>
          <a:p>
            <a:pPr marL="0" indent="0">
              <a:buNone/>
            </a:pPr>
            <a:r>
              <a:rPr lang="en-US" sz="1600" dirty="0" smtClean="0"/>
              <a:t>* </a:t>
            </a:r>
            <a:r>
              <a:rPr lang="en-US" sz="1600" dirty="0" err="1">
                <a:effectLst/>
              </a:rPr>
              <a:t>Imperva</a:t>
            </a:r>
            <a:r>
              <a:rPr lang="en-US" sz="1600" dirty="0">
                <a:effectLst/>
              </a:rPr>
              <a:t> 2019 </a:t>
            </a:r>
            <a:r>
              <a:rPr lang="en-US" sz="1600" dirty="0" err="1">
                <a:effectLst/>
              </a:rPr>
              <a:t>Cyberthreat</a:t>
            </a:r>
            <a:r>
              <a:rPr lang="en-US" sz="1600" dirty="0">
                <a:effectLst/>
              </a:rPr>
              <a:t> Defense </a:t>
            </a:r>
            <a:r>
              <a:rPr lang="en-US" sz="1600" dirty="0" smtClean="0">
                <a:effectLst/>
              </a:rPr>
              <a:t>Report issued in March 2019</a:t>
            </a:r>
            <a:endParaRPr lang="en-US" sz="1600" dirty="0"/>
          </a:p>
        </p:txBody>
      </p:sp>
      <p:pic>
        <p:nvPicPr>
          <p:cNvPr id="5" name="Picture 4"/>
          <p:cNvPicPr>
            <a:picLocks noChangeAspect="1"/>
          </p:cNvPicPr>
          <p:nvPr/>
        </p:nvPicPr>
        <p:blipFill>
          <a:blip r:embed="rId3"/>
          <a:stretch>
            <a:fillRect/>
          </a:stretch>
        </p:blipFill>
        <p:spPr>
          <a:xfrm>
            <a:off x="1638908" y="2057400"/>
            <a:ext cx="5347934" cy="3625193"/>
          </a:xfrm>
          <a:prstGeom prst="rect">
            <a:avLst/>
          </a:prstGeom>
        </p:spPr>
      </p:pic>
    </p:spTree>
    <p:extLst>
      <p:ext uri="{BB962C8B-B14F-4D97-AF65-F5344CB8AC3E}">
        <p14:creationId xmlns:p14="http://schemas.microsoft.com/office/powerpoint/2010/main" val="2571376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sz="4000" dirty="0" smtClean="0"/>
              <a:t>When Cybersecurity Really Matters</a:t>
            </a:r>
            <a:endParaRPr lang="en-US" sz="4000" dirty="0"/>
          </a:p>
        </p:txBody>
      </p:sp>
      <p:sp>
        <p:nvSpPr>
          <p:cNvPr id="3" name="Content Placeholder 2"/>
          <p:cNvSpPr>
            <a:spLocks noGrp="1"/>
          </p:cNvSpPr>
          <p:nvPr>
            <p:ph idx="1"/>
          </p:nvPr>
        </p:nvSpPr>
        <p:spPr>
          <a:xfrm>
            <a:off x="457200" y="1752600"/>
            <a:ext cx="7239000" cy="4267200"/>
          </a:xfrm>
        </p:spPr>
        <p:txBody>
          <a:bodyPr>
            <a:normAutofit/>
          </a:bodyPr>
          <a:lstStyle/>
          <a:p>
            <a:pPr marL="0" indent="0">
              <a:buNone/>
            </a:pPr>
            <a:r>
              <a:rPr lang="en-US" dirty="0" smtClean="0">
                <a:effectLst/>
              </a:rPr>
              <a:t>Does </a:t>
            </a:r>
            <a:r>
              <a:rPr lang="en-US" dirty="0">
                <a:effectLst/>
              </a:rPr>
              <a:t>your </a:t>
            </a:r>
            <a:r>
              <a:rPr lang="en-US" dirty="0" smtClean="0">
                <a:effectLst/>
              </a:rPr>
              <a:t>organization:</a:t>
            </a:r>
            <a:endParaRPr lang="en-US" dirty="0">
              <a:effectLst/>
            </a:endParaRPr>
          </a:p>
          <a:p>
            <a:pPr marL="246063" lvl="1" indent="-246063"/>
            <a:r>
              <a:rPr lang="en-US" dirty="0" smtClean="0">
                <a:solidFill>
                  <a:schemeClr val="tx1"/>
                </a:solidFill>
                <a:effectLst/>
              </a:rPr>
              <a:t>Have a small IT staff, with significant outsourcing/online portal use?</a:t>
            </a:r>
          </a:p>
          <a:p>
            <a:pPr marL="246063" lvl="1" indent="-246063"/>
            <a:r>
              <a:rPr lang="en-US" dirty="0" smtClean="0">
                <a:solidFill>
                  <a:schemeClr val="tx1"/>
                </a:solidFill>
                <a:effectLst/>
              </a:rPr>
              <a:t>Have aging infrastructure?</a:t>
            </a:r>
          </a:p>
          <a:p>
            <a:pPr marL="246063" lvl="1" indent="-246063"/>
            <a:r>
              <a:rPr lang="en-US" dirty="0" smtClean="0">
                <a:solidFill>
                  <a:schemeClr val="tx1"/>
                </a:solidFill>
                <a:effectLst/>
              </a:rPr>
              <a:t>Conduct </a:t>
            </a:r>
            <a:r>
              <a:rPr lang="en-US" dirty="0">
                <a:solidFill>
                  <a:schemeClr val="tx1"/>
                </a:solidFill>
                <a:effectLst/>
              </a:rPr>
              <a:t>e-commerce on </a:t>
            </a:r>
            <a:r>
              <a:rPr lang="en-US" dirty="0" smtClean="0">
                <a:solidFill>
                  <a:schemeClr val="tx1"/>
                </a:solidFill>
                <a:effectLst/>
              </a:rPr>
              <a:t>a website?</a:t>
            </a:r>
            <a:endParaRPr lang="en-US" dirty="0">
              <a:solidFill>
                <a:schemeClr val="tx1"/>
              </a:solidFill>
              <a:effectLst/>
            </a:endParaRPr>
          </a:p>
          <a:p>
            <a:pPr marL="246063" lvl="1" indent="-246063"/>
            <a:r>
              <a:rPr lang="en-US" dirty="0">
                <a:solidFill>
                  <a:schemeClr val="tx1"/>
                </a:solidFill>
                <a:effectLst/>
              </a:rPr>
              <a:t>Store and transfer </a:t>
            </a:r>
            <a:r>
              <a:rPr lang="en-US" dirty="0" smtClean="0">
                <a:solidFill>
                  <a:schemeClr val="tx1"/>
                </a:solidFill>
                <a:effectLst/>
              </a:rPr>
              <a:t>“</a:t>
            </a:r>
            <a:r>
              <a:rPr lang="en-US" dirty="0">
                <a:solidFill>
                  <a:schemeClr val="tx1"/>
                </a:solidFill>
                <a:effectLst/>
              </a:rPr>
              <a:t>personally identifiable information,” about </a:t>
            </a:r>
            <a:r>
              <a:rPr lang="en-US" dirty="0" smtClean="0">
                <a:solidFill>
                  <a:schemeClr val="tx1"/>
                </a:solidFill>
                <a:effectLst/>
              </a:rPr>
              <a:t>anyone (including sending data to </a:t>
            </a:r>
            <a:r>
              <a:rPr lang="en-US" dirty="0">
                <a:solidFill>
                  <a:schemeClr val="tx1"/>
                </a:solidFill>
                <a:effectLst/>
              </a:rPr>
              <a:t>the </a:t>
            </a:r>
            <a:r>
              <a:rPr lang="en-US" dirty="0" smtClean="0">
                <a:solidFill>
                  <a:schemeClr val="tx1"/>
                </a:solidFill>
                <a:effectLst/>
              </a:rPr>
              <a:t>cloud)?</a:t>
            </a:r>
          </a:p>
          <a:p>
            <a:pPr marL="246063" lvl="1" indent="-246063"/>
            <a:r>
              <a:rPr lang="en-US" dirty="0" smtClean="0">
                <a:solidFill>
                  <a:schemeClr val="tx1"/>
                </a:solidFill>
                <a:effectLst/>
              </a:rPr>
              <a:t>Collect </a:t>
            </a:r>
            <a:r>
              <a:rPr lang="en-US" dirty="0">
                <a:solidFill>
                  <a:schemeClr val="tx1"/>
                </a:solidFill>
                <a:effectLst/>
              </a:rPr>
              <a:t>information on preferences and habits of </a:t>
            </a:r>
            <a:r>
              <a:rPr lang="en-US" dirty="0" smtClean="0">
                <a:solidFill>
                  <a:schemeClr val="tx1"/>
                </a:solidFill>
                <a:effectLst/>
              </a:rPr>
              <a:t>customers/external users?</a:t>
            </a:r>
          </a:p>
          <a:p>
            <a:pPr marL="246063" lvl="1" indent="-246063"/>
            <a:r>
              <a:rPr lang="en-US" dirty="0" smtClean="0">
                <a:solidFill>
                  <a:schemeClr val="tx1"/>
                </a:solidFill>
                <a:effectLst/>
              </a:rPr>
              <a:t>Provide users with devices that aren’t just used onsite?</a:t>
            </a:r>
          </a:p>
          <a:p>
            <a:pPr marL="246063" lvl="1" indent="-246063"/>
            <a:r>
              <a:rPr lang="en-US" dirty="0" smtClean="0">
                <a:solidFill>
                  <a:schemeClr val="tx1"/>
                </a:solidFill>
                <a:effectLst/>
              </a:rPr>
              <a:t>Allow users to install “rogue” applications that aren’t specifically installed by the organization</a:t>
            </a:r>
          </a:p>
          <a:p>
            <a:pPr marL="246063" lvl="1" indent="-246063"/>
            <a:r>
              <a:rPr lang="en-US" dirty="0" smtClean="0">
                <a:solidFill>
                  <a:schemeClr val="tx1"/>
                </a:solidFill>
                <a:effectLst/>
              </a:rPr>
              <a:t>Understand that for almost all organizations, the question isn’t </a:t>
            </a:r>
            <a:r>
              <a:rPr lang="en-US" i="1" dirty="0" smtClean="0">
                <a:solidFill>
                  <a:schemeClr val="tx1"/>
                </a:solidFill>
                <a:effectLst/>
              </a:rPr>
              <a:t>if</a:t>
            </a:r>
            <a:r>
              <a:rPr lang="en-US" dirty="0" smtClean="0">
                <a:solidFill>
                  <a:schemeClr val="tx1"/>
                </a:solidFill>
                <a:effectLst/>
              </a:rPr>
              <a:t> there will be a breach, but </a:t>
            </a:r>
            <a:r>
              <a:rPr lang="en-US" i="1" dirty="0" smtClean="0">
                <a:solidFill>
                  <a:schemeClr val="tx1"/>
                </a:solidFill>
                <a:effectLst/>
              </a:rPr>
              <a:t>when</a:t>
            </a:r>
            <a:r>
              <a:rPr lang="en-US" dirty="0" smtClean="0">
                <a:solidFill>
                  <a:schemeClr val="tx1"/>
                </a:solidFill>
                <a:effectLst/>
              </a:rPr>
              <a:t> will there be a breach?</a:t>
            </a:r>
          </a:p>
          <a:p>
            <a:pPr marL="246063" lvl="1" indent="-246063"/>
            <a:r>
              <a:rPr lang="en-US" dirty="0" smtClean="0">
                <a:solidFill>
                  <a:schemeClr val="tx1"/>
                </a:solidFill>
                <a:effectLst/>
              </a:rPr>
              <a:t>Have a Cybersecurity insurance policy?</a:t>
            </a:r>
            <a:endParaRPr lang="en-US" dirty="0">
              <a:solidFill>
                <a:schemeClr val="tx1"/>
              </a:solidFill>
              <a:effectLst/>
            </a:endParaRPr>
          </a:p>
        </p:txBody>
      </p:sp>
    </p:spTree>
    <p:extLst>
      <p:ext uri="{BB962C8B-B14F-4D97-AF65-F5344CB8AC3E}">
        <p14:creationId xmlns:p14="http://schemas.microsoft.com/office/powerpoint/2010/main" val="2044141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Threats</a:t>
            </a:r>
            <a:endParaRPr lang="en-US" dirty="0"/>
          </a:p>
        </p:txBody>
      </p:sp>
      <p:sp>
        <p:nvSpPr>
          <p:cNvPr id="3" name="Content Placeholder 2"/>
          <p:cNvSpPr>
            <a:spLocks noGrp="1"/>
          </p:cNvSpPr>
          <p:nvPr>
            <p:ph idx="1"/>
          </p:nvPr>
        </p:nvSpPr>
        <p:spPr>
          <a:xfrm>
            <a:off x="457200" y="1752600"/>
            <a:ext cx="6629400" cy="4160520"/>
          </a:xfrm>
        </p:spPr>
        <p:txBody>
          <a:bodyPr>
            <a:normAutofit/>
          </a:bodyPr>
          <a:lstStyle/>
          <a:p>
            <a:r>
              <a:rPr lang="en-US" dirty="0" smtClean="0">
                <a:effectLst/>
              </a:rPr>
              <a:t>Data </a:t>
            </a:r>
            <a:r>
              <a:rPr lang="en-US" dirty="0">
                <a:effectLst/>
              </a:rPr>
              <a:t>can reside in many </a:t>
            </a:r>
            <a:r>
              <a:rPr lang="en-US" dirty="0" smtClean="0">
                <a:effectLst/>
              </a:rPr>
              <a:t>places </a:t>
            </a:r>
            <a:r>
              <a:rPr lang="en-US" dirty="0">
                <a:effectLst/>
              </a:rPr>
              <a:t>and is difficult to </a:t>
            </a:r>
            <a:r>
              <a:rPr lang="en-US" dirty="0" smtClean="0">
                <a:effectLst/>
              </a:rPr>
              <a:t>manage. </a:t>
            </a:r>
          </a:p>
          <a:p>
            <a:pPr lvl="1"/>
            <a:r>
              <a:rPr lang="en-US" dirty="0" smtClean="0">
                <a:solidFill>
                  <a:schemeClr val="tx1"/>
                </a:solidFill>
                <a:effectLst/>
              </a:rPr>
              <a:t>Aging infrastructure may make systems less secure, especially on systems that are no longer supported by the maker.</a:t>
            </a:r>
          </a:p>
          <a:p>
            <a:r>
              <a:rPr lang="en-US" dirty="0" smtClean="0">
                <a:effectLst/>
              </a:rPr>
              <a:t>Organizations </a:t>
            </a:r>
            <a:r>
              <a:rPr lang="en-US" dirty="0">
                <a:effectLst/>
              </a:rPr>
              <a:t>are highly dependent on </a:t>
            </a:r>
            <a:r>
              <a:rPr lang="en-US" dirty="0" smtClean="0">
                <a:effectLst/>
              </a:rPr>
              <a:t>technology</a:t>
            </a:r>
          </a:p>
          <a:p>
            <a:pPr lvl="1"/>
            <a:r>
              <a:rPr lang="en-US" dirty="0" smtClean="0">
                <a:solidFill>
                  <a:schemeClr val="tx1"/>
                </a:solidFill>
                <a:effectLst/>
              </a:rPr>
              <a:t>As technology, security, and global internet connectivity continue to grow in complexity and scope, there is no way to avoid cybersecurity risk.</a:t>
            </a:r>
          </a:p>
          <a:p>
            <a:r>
              <a:rPr lang="en-US" dirty="0" smtClean="0">
                <a:effectLst/>
              </a:rPr>
              <a:t>Organizations increasingly </a:t>
            </a:r>
            <a:r>
              <a:rPr lang="en-US" dirty="0">
                <a:effectLst/>
              </a:rPr>
              <a:t>outsourcing </a:t>
            </a:r>
            <a:r>
              <a:rPr lang="en-US" dirty="0" smtClean="0">
                <a:effectLst/>
              </a:rPr>
              <a:t>key functions and </a:t>
            </a:r>
            <a:r>
              <a:rPr lang="en-US" dirty="0">
                <a:effectLst/>
              </a:rPr>
              <a:t>transitioning </a:t>
            </a:r>
            <a:r>
              <a:rPr lang="en-US" dirty="0" smtClean="0">
                <a:effectLst/>
              </a:rPr>
              <a:t>data </a:t>
            </a:r>
            <a:r>
              <a:rPr lang="en-US" dirty="0">
                <a:effectLst/>
              </a:rPr>
              <a:t>to third parties or cloud vendors.  </a:t>
            </a:r>
            <a:endParaRPr lang="en-US" dirty="0" smtClean="0">
              <a:effectLst/>
            </a:endParaRPr>
          </a:p>
          <a:p>
            <a:pPr lvl="1"/>
            <a:r>
              <a:rPr lang="en-US" dirty="0" smtClean="0">
                <a:solidFill>
                  <a:schemeClr val="tx1"/>
                </a:solidFill>
                <a:effectLst/>
              </a:rPr>
              <a:t>Outsourcing does not equate to no risk. You are accepting the risk level of the organization you do business with, assuming it properly manages its operations to its desired risk level and performing monitoring on the service</a:t>
            </a:r>
            <a:r>
              <a:rPr lang="en-US" dirty="0" smtClean="0">
                <a:effectLst/>
              </a:rPr>
              <a:t>.</a:t>
            </a:r>
            <a:endParaRPr lang="en-US" dirty="0">
              <a:effectLst/>
            </a:endParaRPr>
          </a:p>
        </p:txBody>
      </p:sp>
    </p:spTree>
    <p:extLst>
      <p:ext uri="{BB962C8B-B14F-4D97-AF65-F5344CB8AC3E}">
        <p14:creationId xmlns:p14="http://schemas.microsoft.com/office/powerpoint/2010/main" val="195906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Threats</a:t>
            </a:r>
            <a:endParaRPr lang="en-US" dirty="0"/>
          </a:p>
        </p:txBody>
      </p:sp>
      <p:sp>
        <p:nvSpPr>
          <p:cNvPr id="3" name="Content Placeholder 2"/>
          <p:cNvSpPr>
            <a:spLocks noGrp="1"/>
          </p:cNvSpPr>
          <p:nvPr>
            <p:ph idx="1"/>
          </p:nvPr>
        </p:nvSpPr>
        <p:spPr>
          <a:xfrm>
            <a:off x="457200" y="1752600"/>
            <a:ext cx="7086600" cy="4160520"/>
          </a:xfrm>
        </p:spPr>
        <p:txBody>
          <a:bodyPr>
            <a:normAutofit/>
          </a:bodyPr>
          <a:lstStyle/>
          <a:p>
            <a:pPr marL="0" indent="0">
              <a:buNone/>
            </a:pPr>
            <a:r>
              <a:rPr lang="en-US" dirty="0" smtClean="0">
                <a:effectLst/>
              </a:rPr>
              <a:t>Common cyber threats </a:t>
            </a:r>
            <a:r>
              <a:rPr lang="en-US" dirty="0">
                <a:effectLst/>
              </a:rPr>
              <a:t>that </a:t>
            </a:r>
            <a:r>
              <a:rPr lang="en-US" dirty="0" smtClean="0">
                <a:effectLst/>
              </a:rPr>
              <a:t>face organizations </a:t>
            </a:r>
            <a:r>
              <a:rPr lang="en-US" dirty="0">
                <a:effectLst/>
              </a:rPr>
              <a:t>include</a:t>
            </a:r>
            <a:r>
              <a:rPr lang="en-US" dirty="0" smtClean="0">
                <a:effectLst/>
              </a:rPr>
              <a:t>:</a:t>
            </a:r>
          </a:p>
          <a:p>
            <a:pPr marL="520700" lvl="1" indent="-514350">
              <a:buAutoNum type="arabicPeriod"/>
              <a:tabLst>
                <a:tab pos="568325" algn="l"/>
              </a:tabLst>
            </a:pPr>
            <a:r>
              <a:rPr lang="en-US" b="1" dirty="0" smtClean="0">
                <a:solidFill>
                  <a:schemeClr val="tx1"/>
                </a:solidFill>
                <a:effectLst/>
              </a:rPr>
              <a:t>An inside attacker.</a:t>
            </a:r>
            <a:r>
              <a:rPr lang="en-US" dirty="0">
                <a:solidFill>
                  <a:schemeClr val="tx1"/>
                </a:solidFill>
                <a:effectLst/>
              </a:rPr>
              <a:t> </a:t>
            </a:r>
            <a:r>
              <a:rPr lang="en-US" dirty="0" smtClean="0">
                <a:solidFill>
                  <a:schemeClr val="tx1"/>
                </a:solidFill>
                <a:effectLst/>
              </a:rPr>
              <a:t>A malicious or disgruntled employee </a:t>
            </a:r>
            <a:r>
              <a:rPr lang="en-US" dirty="0">
                <a:solidFill>
                  <a:schemeClr val="tx1"/>
                </a:solidFill>
                <a:effectLst/>
              </a:rPr>
              <a:t>can change, delete or destroy data, damage systems, and steal or sell sensitive information</a:t>
            </a:r>
            <a:r>
              <a:rPr lang="en-US" dirty="0" smtClean="0">
                <a:solidFill>
                  <a:schemeClr val="tx1"/>
                </a:solidFill>
                <a:effectLst/>
              </a:rPr>
              <a:t>.</a:t>
            </a:r>
          </a:p>
          <a:p>
            <a:pPr marL="520700" lvl="1" indent="-514350">
              <a:buFont typeface="Wingdings 2"/>
              <a:buAutoNum type="arabicPeriod"/>
              <a:tabLst>
                <a:tab pos="568325" algn="l"/>
              </a:tabLst>
            </a:pPr>
            <a:r>
              <a:rPr lang="en-US" b="1" dirty="0" smtClean="0">
                <a:solidFill>
                  <a:schemeClr val="tx1"/>
                </a:solidFill>
                <a:effectLst/>
              </a:rPr>
              <a:t>An outside attacker.</a:t>
            </a:r>
            <a:r>
              <a:rPr lang="en-US" dirty="0">
                <a:solidFill>
                  <a:schemeClr val="tx1"/>
                </a:solidFill>
                <a:effectLst/>
              </a:rPr>
              <a:t> </a:t>
            </a:r>
            <a:r>
              <a:rPr lang="en-US" dirty="0" smtClean="0">
                <a:solidFill>
                  <a:schemeClr val="tx1"/>
                </a:solidFill>
                <a:effectLst/>
              </a:rPr>
              <a:t>These attackers can </a:t>
            </a:r>
            <a:r>
              <a:rPr lang="en-US" dirty="0">
                <a:solidFill>
                  <a:schemeClr val="tx1"/>
                </a:solidFill>
                <a:effectLst/>
              </a:rPr>
              <a:t>hack into systems, </a:t>
            </a:r>
            <a:r>
              <a:rPr lang="en-US" dirty="0" smtClean="0">
                <a:solidFill>
                  <a:schemeClr val="tx1"/>
                </a:solidFill>
                <a:effectLst/>
              </a:rPr>
              <a:t>develop </a:t>
            </a:r>
            <a:r>
              <a:rPr lang="en-US" dirty="0">
                <a:solidFill>
                  <a:schemeClr val="tx1"/>
                </a:solidFill>
                <a:effectLst/>
              </a:rPr>
              <a:t>social engineering </a:t>
            </a:r>
            <a:r>
              <a:rPr lang="en-US" dirty="0" smtClean="0">
                <a:solidFill>
                  <a:schemeClr val="tx1"/>
                </a:solidFill>
                <a:effectLst/>
              </a:rPr>
              <a:t>attacks, </a:t>
            </a:r>
            <a:r>
              <a:rPr lang="en-US" dirty="0">
                <a:solidFill>
                  <a:schemeClr val="tx1"/>
                </a:solidFill>
                <a:effectLst/>
              </a:rPr>
              <a:t>and perform email hacking or </a:t>
            </a:r>
            <a:r>
              <a:rPr lang="en-US" dirty="0" smtClean="0">
                <a:solidFill>
                  <a:schemeClr val="tx1"/>
                </a:solidFill>
                <a:effectLst/>
              </a:rPr>
              <a:t>extortion</a:t>
            </a:r>
            <a:r>
              <a:rPr lang="en-US" dirty="0">
                <a:solidFill>
                  <a:schemeClr val="tx1"/>
                </a:solidFill>
                <a:effectLst/>
              </a:rPr>
              <a:t>.</a:t>
            </a:r>
          </a:p>
          <a:p>
            <a:pPr marL="520700" lvl="1" indent="-514350">
              <a:buFont typeface="Wingdings 2"/>
              <a:buAutoNum type="arabicPeriod"/>
              <a:tabLst>
                <a:tab pos="568325" algn="l"/>
              </a:tabLst>
            </a:pPr>
            <a:r>
              <a:rPr lang="en-US" b="1" dirty="0" smtClean="0">
                <a:solidFill>
                  <a:schemeClr val="tx1"/>
                </a:solidFill>
                <a:effectLst/>
              </a:rPr>
              <a:t>A virus or malware.</a:t>
            </a:r>
            <a:r>
              <a:rPr lang="en-US" dirty="0">
                <a:solidFill>
                  <a:schemeClr val="tx1"/>
                </a:solidFill>
                <a:effectLst/>
              </a:rPr>
              <a:t> An organization can become infected or infiltrated by a </a:t>
            </a:r>
            <a:r>
              <a:rPr lang="en-US" dirty="0" smtClean="0">
                <a:solidFill>
                  <a:schemeClr val="tx1"/>
                </a:solidFill>
                <a:effectLst/>
              </a:rPr>
              <a:t>virus </a:t>
            </a:r>
            <a:r>
              <a:rPr lang="en-US" dirty="0">
                <a:solidFill>
                  <a:schemeClr val="tx1"/>
                </a:solidFill>
                <a:effectLst/>
              </a:rPr>
              <a:t>or malware that can originate with a phishing email or infected file. </a:t>
            </a:r>
            <a:endParaRPr lang="en-US" dirty="0">
              <a:effectLst/>
            </a:endParaRPr>
          </a:p>
        </p:txBody>
      </p:sp>
    </p:spTree>
    <p:extLst>
      <p:ext uri="{BB962C8B-B14F-4D97-AF65-F5344CB8AC3E}">
        <p14:creationId xmlns:p14="http://schemas.microsoft.com/office/powerpoint/2010/main" val="2197023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2016 custom">
      <a:dk1>
        <a:srgbClr val="000000"/>
      </a:dk1>
      <a:lt1>
        <a:sysClr val="window" lastClr="FFFFFF"/>
      </a:lt1>
      <a:dk2>
        <a:srgbClr val="498886"/>
      </a:dk2>
      <a:lt2>
        <a:srgbClr val="CCDDEA"/>
      </a:lt2>
      <a:accent1>
        <a:srgbClr val="DD9F27"/>
      </a:accent1>
      <a:accent2>
        <a:srgbClr val="498886"/>
      </a:accent2>
      <a:accent3>
        <a:srgbClr val="DD9F27"/>
      </a:accent3>
      <a:accent4>
        <a:srgbClr val="64A73B"/>
      </a:accent4>
      <a:accent5>
        <a:srgbClr val="EB5605"/>
      </a:accent5>
      <a:accent6>
        <a:srgbClr val="B9CA1A"/>
      </a:accent6>
      <a:hlink>
        <a:srgbClr val="D83E2C"/>
      </a:hlink>
      <a:folHlink>
        <a:srgbClr val="7C561E"/>
      </a:folHlink>
    </a:clrScheme>
    <a:fontScheme name="2014">
      <a:majorFont>
        <a:latin typeface="Cambria"/>
        <a:ea typeface=""/>
        <a:cs typeface=""/>
      </a:majorFont>
      <a:minorFont>
        <a:latin typeface="Cambria"/>
        <a:ea typeface=""/>
        <a:cs typeface=""/>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018 BE Template [Read-Only]" id="{6DD609D7-3317-436B-90ED-BBF4719AC902}" vid="{36965FD3-04C1-4CBD-B123-DB81A6AC4759}"/>
    </a:ext>
  </a:extLst>
</a:theme>
</file>

<file path=ppt/theme/theme3.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B29ED0E36AFF48AFE86A2662595DB3" ma:contentTypeVersion="4" ma:contentTypeDescription="Create a new document." ma:contentTypeScope="" ma:versionID="32fe2119ceb5ea82f7d401dfb357985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1A0F0-7A66-437E-96DD-AC93A779A644}">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641E5B3-3784-4D7A-BAE2-72F5975FA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18E9B3-AC16-467E-9F14-22F854FBEB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3772</TotalTime>
  <Words>3200</Words>
  <Application>Microsoft Office PowerPoint</Application>
  <PresentationFormat>On-screen Show (4:3)</PresentationFormat>
  <Paragraphs>239</Paragraphs>
  <Slides>36</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Calibri</vt:lpstr>
      <vt:lpstr>Calibri Light</vt:lpstr>
      <vt:lpstr>Cambria</vt:lpstr>
      <vt:lpstr>Times</vt:lpstr>
      <vt:lpstr>Wingdings</vt:lpstr>
      <vt:lpstr>Wingdings 2</vt:lpstr>
      <vt:lpstr>Wingdings 3</vt:lpstr>
      <vt:lpstr>Custom Design</vt:lpstr>
      <vt:lpstr>Facet</vt:lpstr>
      <vt:lpstr>Retrospect</vt:lpstr>
      <vt:lpstr>Cybersecurity: Low-Cost Solutions and Best Practices</vt:lpstr>
      <vt:lpstr>Learning Objectives</vt:lpstr>
      <vt:lpstr>Cybersecurity Organizational Risk Consideration</vt:lpstr>
      <vt:lpstr>Cybersecurity Organizational Risk Consideration</vt:lpstr>
      <vt:lpstr>Statistics</vt:lpstr>
      <vt:lpstr>Statistics*</vt:lpstr>
      <vt:lpstr>When Cybersecurity Really Matters</vt:lpstr>
      <vt:lpstr>Common Threats</vt:lpstr>
      <vt:lpstr>Common Threats</vt:lpstr>
      <vt:lpstr>Common Threats</vt:lpstr>
      <vt:lpstr>Low-Cost, High-Priority Solutions Entity Level</vt:lpstr>
      <vt:lpstr>Low-Cost, High-Priority Solutions Entity Level</vt:lpstr>
      <vt:lpstr>Low-Cost, High-Priority Solutions Entity Level</vt:lpstr>
      <vt:lpstr>Low-Cost, High-Priority Solutions Entity Level</vt:lpstr>
      <vt:lpstr>Low-Cost, High-Priority Solutions Entity Level</vt:lpstr>
      <vt:lpstr>Low-Cost, High-Priority Solutions Entity Level</vt:lpstr>
      <vt:lpstr>Low-Cost, High-Priority Solutions Entity Level</vt:lpstr>
      <vt:lpstr>Low-Cost, High-Priority Solutions Entity Level</vt:lpstr>
      <vt:lpstr>Low-Cost, High-Priority Solutions Individual Level </vt:lpstr>
      <vt:lpstr>Low-Cost, High-Priority Solutions Individual Level</vt:lpstr>
      <vt:lpstr>Low-Cost, High-Priority Solutions Individual Level</vt:lpstr>
      <vt:lpstr>Low-Cost, High-Priority Solutions Individual Level</vt:lpstr>
      <vt:lpstr>Low-Cost, High-Priority Solutions Individual Level</vt:lpstr>
      <vt:lpstr>Low-Cost, High-Priority Solutions Individual Level</vt:lpstr>
      <vt:lpstr>Low-Cost, High-Priority Solutions Individual Level</vt:lpstr>
      <vt:lpstr>Low-Cost, High-Priority Solutions Individual Level</vt:lpstr>
      <vt:lpstr>Mobile Phone Security</vt:lpstr>
      <vt:lpstr>Mobile Phone Security</vt:lpstr>
      <vt:lpstr>Mobile Phone Security</vt:lpstr>
      <vt:lpstr>Mobile Phone Security</vt:lpstr>
      <vt:lpstr>Mobile Phone Security</vt:lpstr>
      <vt:lpstr>Mobile Phone Security</vt:lpstr>
      <vt:lpstr>Examples</vt:lpstr>
      <vt:lpstr>Takeaways</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Gross</dc:creator>
  <cp:lastModifiedBy>Tyler Gall</cp:lastModifiedBy>
  <cp:revision>336</cp:revision>
  <dcterms:created xsi:type="dcterms:W3CDTF">2017-12-05T13:33:10Z</dcterms:created>
  <dcterms:modified xsi:type="dcterms:W3CDTF">2020-12-02T18:09:55Z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0x010100FDB29ED0E36AFF48AFE86A2662595DB3</vt:lpwstr>
  </property>
</Properties>
</file>