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9" r:id="rId3"/>
    <p:sldId id="275" r:id="rId4"/>
    <p:sldId id="281" r:id="rId5"/>
    <p:sldId id="258" r:id="rId6"/>
    <p:sldId id="289" r:id="rId7"/>
    <p:sldId id="262" r:id="rId8"/>
    <p:sldId id="270" r:id="rId9"/>
    <p:sldId id="292" r:id="rId10"/>
    <p:sldId id="291" r:id="rId11"/>
    <p:sldId id="294" r:id="rId12"/>
    <p:sldId id="293" r:id="rId13"/>
    <p:sldId id="295" r:id="rId14"/>
    <p:sldId id="280" r:id="rId15"/>
    <p:sldId id="282" r:id="rId16"/>
    <p:sldId id="286" r:id="rId17"/>
    <p:sldId id="279" r:id="rId18"/>
  </p:sldIdLst>
  <p:sldSz cx="9144000" cy="5715000" type="screen16x10"/>
  <p:notesSz cx="7010400" cy="92964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ubowicz, Christopher" initials="ZC" lastIdx="2" clrIdx="0">
    <p:extLst>
      <p:ext uri="{19B8F6BF-5375-455C-9EA6-DF929625EA0E}">
        <p15:presenceInfo xmlns:p15="http://schemas.microsoft.com/office/powerpoint/2012/main" userId="S-1-5-21-1960408961-162531612-682003330-764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98" autoAdjust="0"/>
  </p:normalViewPr>
  <p:slideViewPr>
    <p:cSldViewPr>
      <p:cViewPr varScale="1">
        <p:scale>
          <a:sx n="73" d="100"/>
          <a:sy n="73" d="100"/>
        </p:scale>
        <p:origin x="1080" y="5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20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7BEE0-C5DE-4C49-ADF3-C6C502A11AF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F138B-3934-4331-8347-D3AA254E4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11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BFF207-8BDF-4016-888A-B53F019F0617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696913"/>
            <a:ext cx="55784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F2ED54-5F14-4C07-AAD6-532B767AA8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23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2ED54-5F14-4C07-AAD6-532B767AA8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42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2ED54-5F14-4C07-AAD6-532B767AA8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689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2ED54-5F14-4C07-AAD6-532B767AA8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895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2ED54-5F14-4C07-AAD6-532B767AA8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7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2ED54-5F14-4C07-AAD6-532B767AA8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28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2ED54-5F14-4C07-AAD6-532B767AA8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21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2ED54-5F14-4C07-AAD6-532B767AA8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947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2ED54-5F14-4C07-AAD6-532B767AA8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87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2ED54-5F14-4C07-AAD6-532B767AA8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06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2ED54-5F14-4C07-AAD6-532B767AA8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6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2ED54-5F14-4C07-AAD6-532B767AA8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93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2ED54-5F14-4C07-AAD6-532B767AA8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77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2ED54-5F14-4C07-AAD6-532B767AA8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37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696913"/>
            <a:ext cx="55784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441E2-AEDC-4526-B2D7-A366464167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743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1333500"/>
            <a:ext cx="3962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0300"/>
            <a:ext cx="7772400" cy="1225021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00500"/>
            <a:ext cx="6400800" cy="10668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730" y="5464069"/>
            <a:ext cx="2133600" cy="304271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  <a:effectLst/>
              </a:defRPr>
            </a:lvl1pPr>
          </a:lstStyle>
          <a:p>
            <a:fld id="{4E51B596-F612-40A0-855B-AB2E50C789BF}" type="datetimeFigureOut">
              <a:rPr lang="en-US" smtClean="0"/>
              <a:pPr/>
              <a:t>12/6/2019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E069-5C0A-443D-9929-837BA9B6F2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130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181100"/>
            <a:ext cx="2057400" cy="4064000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1811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E069-5C0A-443D-9929-837BA9B6F2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54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077200" cy="377163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E069-5C0A-443D-9929-837BA9B6F2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99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E069-5C0A-443D-9929-837BA9B6F2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08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430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430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E069-5C0A-443D-9929-837BA9B6F2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1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E069-5C0A-443D-9929-837BA9B6F2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88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E069-5C0A-443D-9929-837BA9B6F2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6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E069-5C0A-443D-9929-837BA9B6F2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9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81100"/>
            <a:ext cx="5111750" cy="3924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E069-5C0A-443D-9929-837BA9B6F2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036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57300"/>
            <a:ext cx="5486400" cy="26823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E069-5C0A-443D-9929-837BA9B6F2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4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"/>
            <a:ext cx="9144000" cy="571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53528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544830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544830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4A6E069-5C0A-443D-9929-837BA9B6F2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85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i="0" u="none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Wingdings" panose="05000000000000000000" pitchFamily="2" charset="2"/>
        <a:buChar char="§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–"/>
        <a:defRPr sz="2000" b="0" i="0" u="none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Wingdings" panose="05000000000000000000" pitchFamily="2" charset="2"/>
        <a:buChar char="§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–"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anose="020B0604020202020204" pitchFamily="34" charset="0"/>
        <a:buChar char="»"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The DHS OIG Approach to Disaster </a:t>
            </a:r>
            <a:r>
              <a:rPr lang="en-US" dirty="0" smtClean="0">
                <a:effectLst/>
              </a:rPr>
              <a:t>Oversight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24300"/>
            <a:ext cx="6400800" cy="1371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Presented by:</a:t>
            </a:r>
          </a:p>
          <a:p>
            <a:endParaRPr lang="en-US" sz="2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Katherine Trimble, Deputy Assistant Inspector General for Audits</a:t>
            </a:r>
          </a:p>
          <a:p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James E. Long, Special Agent in Charge, Major Frauds and Corruption Unit, Investigations</a:t>
            </a:r>
          </a:p>
          <a:p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Chris 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Zubowicz, Acting Division Chief, General Law Division, Office of Counsel</a:t>
            </a:r>
          </a:p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Association of Government Accountants, Williamsburg, Virginia  December 12, 2019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2799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Office of Investigations (INV)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400" b="1" i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610600" y="5214938"/>
            <a:ext cx="533400" cy="246063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CB567-D6FE-46D9-9160-41656A0CD0F0}" type="slidenum">
              <a:rPr kumimoji="0" lang="en-US" sz="14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469794"/>
              </p:ext>
            </p:extLst>
          </p:nvPr>
        </p:nvGraphicFramePr>
        <p:xfrm>
          <a:off x="800100" y="1013241"/>
          <a:ext cx="7391399" cy="2201844"/>
        </p:xfrm>
        <a:graphic>
          <a:graphicData uri="http://schemas.openxmlformats.org/drawingml/2006/table">
            <a:tbl>
              <a:tblPr firstRow="1" firstCol="1" bandRow="1"/>
              <a:tblGrid>
                <a:gridCol w="4072476">
                  <a:extLst>
                    <a:ext uri="{9D8B030D-6E8A-4147-A177-3AD203B41FA5}">
                      <a16:colId xmlns:a16="http://schemas.microsoft.com/office/drawing/2014/main" val="4145797994"/>
                    </a:ext>
                  </a:extLst>
                </a:gridCol>
                <a:gridCol w="910027">
                  <a:extLst>
                    <a:ext uri="{9D8B030D-6E8A-4147-A177-3AD203B41FA5}">
                      <a16:colId xmlns:a16="http://schemas.microsoft.com/office/drawing/2014/main" val="101295634"/>
                    </a:ext>
                  </a:extLst>
                </a:gridCol>
                <a:gridCol w="1152976">
                  <a:extLst>
                    <a:ext uri="{9D8B030D-6E8A-4147-A177-3AD203B41FA5}">
                      <a16:colId xmlns:a16="http://schemas.microsoft.com/office/drawing/2014/main" val="4263443881"/>
                    </a:ext>
                  </a:extLst>
                </a:gridCol>
                <a:gridCol w="1255920">
                  <a:extLst>
                    <a:ext uri="{9D8B030D-6E8A-4147-A177-3AD203B41FA5}">
                      <a16:colId xmlns:a16="http://schemas.microsoft.com/office/drawing/2014/main" val="1108000586"/>
                    </a:ext>
                  </a:extLst>
                </a:gridCol>
              </a:tblGrid>
              <a:tr h="937222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24406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FEMA-RELATED </a:t>
                      </a:r>
                      <a:r>
                        <a:rPr lang="en-US" sz="2000" b="1" dirty="0">
                          <a:solidFill>
                            <a:srgbClr val="24406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COMPLAINTS RECEIVED FY17 to FY19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004920"/>
                  </a:ext>
                </a:extLst>
              </a:tr>
              <a:tr h="632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4406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FY17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4406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FY18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4406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FY19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187941"/>
                  </a:ext>
                </a:extLst>
              </a:tr>
              <a:tr h="6323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4406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24406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4,739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24406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21,759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4406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4,091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38644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550211"/>
              </p:ext>
            </p:extLst>
          </p:nvPr>
        </p:nvGraphicFramePr>
        <p:xfrm>
          <a:off x="914400" y="3306744"/>
          <a:ext cx="7349067" cy="1874592"/>
        </p:xfrm>
        <a:graphic>
          <a:graphicData uri="http://schemas.openxmlformats.org/drawingml/2006/table">
            <a:tbl>
              <a:tblPr firstRow="1" firstCol="1" bandRow="1"/>
              <a:tblGrid>
                <a:gridCol w="3795742">
                  <a:extLst>
                    <a:ext uri="{9D8B030D-6E8A-4147-A177-3AD203B41FA5}">
                      <a16:colId xmlns:a16="http://schemas.microsoft.com/office/drawing/2014/main" val="2040398418"/>
                    </a:ext>
                  </a:extLst>
                </a:gridCol>
                <a:gridCol w="1164878">
                  <a:extLst>
                    <a:ext uri="{9D8B030D-6E8A-4147-A177-3AD203B41FA5}">
                      <a16:colId xmlns:a16="http://schemas.microsoft.com/office/drawing/2014/main" val="3459903433"/>
                    </a:ext>
                  </a:extLst>
                </a:gridCol>
                <a:gridCol w="1102360">
                  <a:extLst>
                    <a:ext uri="{9D8B030D-6E8A-4147-A177-3AD203B41FA5}">
                      <a16:colId xmlns:a16="http://schemas.microsoft.com/office/drawing/2014/main" val="2104886609"/>
                    </a:ext>
                  </a:extLst>
                </a:gridCol>
                <a:gridCol w="1286087">
                  <a:extLst>
                    <a:ext uri="{9D8B030D-6E8A-4147-A177-3AD203B41FA5}">
                      <a16:colId xmlns:a16="http://schemas.microsoft.com/office/drawing/2014/main" val="1289114053"/>
                    </a:ext>
                  </a:extLst>
                </a:gridCol>
              </a:tblGrid>
              <a:tr h="743833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24406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FEMA-RELATED </a:t>
                      </a:r>
                      <a:r>
                        <a:rPr lang="en-US" sz="2000" b="1" dirty="0">
                          <a:solidFill>
                            <a:srgbClr val="24406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INVESTIGATIONS INITIATED FY17 to FY19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281008"/>
                  </a:ext>
                </a:extLst>
              </a:tr>
              <a:tr h="5503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4406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FY17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24406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FY18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4406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FY19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465534"/>
                  </a:ext>
                </a:extLst>
              </a:tr>
              <a:tr h="5803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4406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4406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1,685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4406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1,054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4406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627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47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1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of Investigations (INV)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Field Units: special agents assigned to field offices in affected areas (permanent &amp; TDY) – 90% of their FEMA workload is IHP-related fraud</a:t>
            </a:r>
          </a:p>
          <a:p>
            <a:pPr lvl="1"/>
            <a:r>
              <a:rPr lang="en-US" dirty="0" smtClean="0"/>
              <a:t>Case Example from September 2019: Defendant </a:t>
            </a:r>
            <a:r>
              <a:rPr lang="en-US" dirty="0"/>
              <a:t>pleaded guilty to </a:t>
            </a:r>
            <a:r>
              <a:rPr lang="en-US" dirty="0" smtClean="0"/>
              <a:t>Aggravated </a:t>
            </a:r>
            <a:r>
              <a:rPr lang="en-US" dirty="0"/>
              <a:t>Identity </a:t>
            </a:r>
            <a:r>
              <a:rPr lang="en-US" dirty="0" smtClean="0"/>
              <a:t>Theft in the U.S</a:t>
            </a:r>
            <a:r>
              <a:rPr lang="en-US" dirty="0"/>
              <a:t>. District Court of San Juan, </a:t>
            </a:r>
            <a:r>
              <a:rPr lang="en-US" dirty="0" smtClean="0"/>
              <a:t>PR</a:t>
            </a:r>
            <a:r>
              <a:rPr lang="en-US" dirty="0"/>
              <a:t>; </a:t>
            </a:r>
            <a:r>
              <a:rPr lang="en-US" dirty="0" smtClean="0"/>
              <a:t>Defendant had used a false identity to </a:t>
            </a:r>
            <a:r>
              <a:rPr lang="en-US" dirty="0"/>
              <a:t>file for FEMA disaster benefits for Hurricane </a:t>
            </a:r>
            <a:r>
              <a:rPr lang="en-US" dirty="0" smtClean="0"/>
              <a:t>Maria where he received $9,586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E069-5C0A-443D-9929-837BA9B6F20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64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Investigations (INV)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077200" cy="3581400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HQ Units: specialized </a:t>
            </a:r>
            <a:r>
              <a:rPr lang="en-US" sz="2400" dirty="0"/>
              <a:t>units based from HQ – focuses on major fraud schemes – </a:t>
            </a:r>
            <a:r>
              <a:rPr lang="en-US" sz="2400" dirty="0" smtClean="0"/>
              <a:t>leverage </a:t>
            </a:r>
            <a:r>
              <a:rPr lang="en-US" sz="2400" dirty="0"/>
              <a:t>a multi-disciplinary team: </a:t>
            </a:r>
          </a:p>
          <a:p>
            <a:pPr lvl="1"/>
            <a:r>
              <a:rPr lang="en-US" sz="1900" dirty="0"/>
              <a:t>Special agents well-versed in conducting complex fraud investigations</a:t>
            </a:r>
          </a:p>
          <a:p>
            <a:pPr lvl="1"/>
            <a:r>
              <a:rPr lang="en-US" sz="1900" dirty="0"/>
              <a:t>Forensic Auditors/Forensic Accountants</a:t>
            </a:r>
          </a:p>
          <a:p>
            <a:pPr lvl="1"/>
            <a:r>
              <a:rPr lang="en-US" sz="1900" dirty="0"/>
              <a:t>Intel Analysts</a:t>
            </a:r>
          </a:p>
          <a:p>
            <a:pPr lvl="1"/>
            <a:r>
              <a:rPr lang="en-US" sz="1900" dirty="0"/>
              <a:t>Data Scientists</a:t>
            </a:r>
          </a:p>
          <a:p>
            <a:pPr lvl="1"/>
            <a:r>
              <a:rPr lang="en-US" sz="1900" dirty="0"/>
              <a:t>Digital Forensic Analysts</a:t>
            </a:r>
          </a:p>
          <a:p>
            <a:pPr lvl="1"/>
            <a:r>
              <a:rPr lang="en-US" sz="1900" dirty="0"/>
              <a:t>Program Analysts  </a:t>
            </a:r>
            <a:endParaRPr lang="en-US" sz="1900" dirty="0" smtClean="0"/>
          </a:p>
          <a:p>
            <a:pPr lvl="1"/>
            <a:r>
              <a:rPr lang="en-US" sz="1900" dirty="0" smtClean="0"/>
              <a:t>*Leverage Office of Audits to assist with investigations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E069-5C0A-443D-9929-837BA9B6F20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Investigations (INV)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7848600" cy="3771636"/>
          </a:xfrm>
        </p:spPr>
        <p:txBody>
          <a:bodyPr>
            <a:normAutofit/>
          </a:bodyPr>
          <a:lstStyle/>
          <a:p>
            <a:pPr lvl="0"/>
            <a:r>
              <a:rPr lang="en-US" sz="2200" dirty="0" smtClean="0"/>
              <a:t>HQ Units: strategically </a:t>
            </a:r>
            <a:r>
              <a:rPr lang="en-US" sz="2200" dirty="0"/>
              <a:t>target, </a:t>
            </a:r>
            <a:r>
              <a:rPr lang="en-US" sz="2200" dirty="0" smtClean="0"/>
              <a:t>build, </a:t>
            </a:r>
            <a:r>
              <a:rPr lang="en-US" sz="2200" dirty="0"/>
              <a:t>and conduct major fraud and corruption </a:t>
            </a:r>
            <a:r>
              <a:rPr lang="en-US" sz="2200" dirty="0" smtClean="0"/>
              <a:t>investigations: </a:t>
            </a:r>
          </a:p>
          <a:p>
            <a:pPr lvl="1"/>
            <a:r>
              <a:rPr lang="en-US" sz="1900" dirty="0"/>
              <a:t>September 2019: USAO PR issued a 15-count indictment alleging conspiracy to commit bribery; honest services wire fraud; fraud in connection with a major disaster, etc. – involved the restoration of power to PR</a:t>
            </a:r>
          </a:p>
          <a:p>
            <a:pPr marL="457200" lvl="1" indent="0">
              <a:buNone/>
            </a:pPr>
            <a:endParaRPr lang="en-US" sz="1900" dirty="0" smtClean="0"/>
          </a:p>
          <a:p>
            <a:pPr lvl="1"/>
            <a:r>
              <a:rPr lang="en-US" sz="1900" dirty="0" smtClean="0"/>
              <a:t>November </a:t>
            </a:r>
            <a:r>
              <a:rPr lang="en-US" sz="1900" dirty="0"/>
              <a:t>2019: Owners of Master Group </a:t>
            </a:r>
            <a:r>
              <a:rPr lang="en-US" sz="1900" dirty="0" smtClean="0"/>
              <a:t>/ </a:t>
            </a:r>
            <a:r>
              <a:rPr lang="en-US" sz="1900" dirty="0"/>
              <a:t>Textile </a:t>
            </a:r>
            <a:r>
              <a:rPr lang="en-US" sz="1900" dirty="0" smtClean="0"/>
              <a:t>Corp. </a:t>
            </a:r>
            <a:r>
              <a:rPr lang="en-US" sz="1900" dirty="0"/>
              <a:t>of America pleaded guilty to two counts of wire fraud and one count of money laundering conspiracy – provided </a:t>
            </a:r>
            <a:r>
              <a:rPr lang="en-US" sz="1900" dirty="0" smtClean="0"/>
              <a:t>Chinese-made</a:t>
            </a:r>
            <a:r>
              <a:rPr lang="en-US" sz="1900" dirty="0"/>
              <a:t>, substandard tarps to </a:t>
            </a:r>
            <a:r>
              <a:rPr lang="en-US" sz="1900" dirty="0" smtClean="0"/>
              <a:t>FEMA disaster victims</a:t>
            </a:r>
            <a:endParaRPr lang="en-US" sz="19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E069-5C0A-443D-9929-837BA9B6F20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93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Coordination at DHS OIG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Disaster Relief Working Group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Formalized working group within DHS OIG to ensure close coordination and </a:t>
            </a:r>
            <a:r>
              <a:rPr lang="en-US" dirty="0" err="1" smtClean="0">
                <a:solidFill>
                  <a:srgbClr val="002060"/>
                </a:solidFill>
              </a:rPr>
              <a:t>deconfliction</a:t>
            </a:r>
            <a:r>
              <a:rPr lang="en-US" dirty="0" smtClean="0">
                <a:solidFill>
                  <a:srgbClr val="002060"/>
                </a:solidFill>
              </a:rPr>
              <a:t> among all DHS OIG offices who have equities in our disaster fraud response </a:t>
            </a:r>
          </a:p>
          <a:p>
            <a:endParaRPr lang="en-US" dirty="0" smtClean="0"/>
          </a:p>
          <a:p>
            <a:pPr lvl="0"/>
            <a:r>
              <a:rPr lang="en-US" dirty="0"/>
              <a:t>Employing Data Analytics:</a:t>
            </a:r>
          </a:p>
          <a:p>
            <a:pPr lvl="1">
              <a:spcBef>
                <a:spcPts val="432"/>
              </a:spcBef>
            </a:pPr>
            <a:r>
              <a:rPr lang="en-US" dirty="0"/>
              <a:t>In the aftermath of </a:t>
            </a:r>
            <a:r>
              <a:rPr lang="en-US" dirty="0" smtClean="0"/>
              <a:t>2017 </a:t>
            </a:r>
            <a:r>
              <a:rPr lang="en-US" dirty="0"/>
              <a:t>hurricanes, thousands of prepaid debit cards were used to submit tens of thousands of fraudulent disaster benefit claims that FEMA paid in the millions.  Investigative efforts have resulted in 5 federal pleas/convictions, 7 indictments and/or arrests, 15 years of confinement, $984,737 in seizures of cash and assets, and $4.98 million in restitution  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E069-5C0A-443D-9929-837BA9B6F20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40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 between Agencies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CIGIE </a:t>
            </a:r>
            <a:r>
              <a:rPr lang="en-US" dirty="0"/>
              <a:t>Disaster Assistance Working </a:t>
            </a:r>
            <a:r>
              <a:rPr lang="en-US" dirty="0" smtClean="0"/>
              <a:t>Group III</a:t>
            </a:r>
          </a:p>
          <a:p>
            <a:pPr lvl="1"/>
            <a:r>
              <a:rPr lang="en-US" dirty="0" smtClean="0"/>
              <a:t>Cross-cutting </a:t>
            </a:r>
            <a:r>
              <a:rPr lang="en-US" dirty="0"/>
              <a:t>review on Disaster Preparedness </a:t>
            </a:r>
            <a:r>
              <a:rPr lang="en-US" dirty="0" smtClean="0"/>
              <a:t>with DHS</a:t>
            </a:r>
            <a:r>
              <a:rPr lang="en-US" dirty="0"/>
              <a:t>, DOD, HHS, SBA, DOT, and HUD </a:t>
            </a:r>
            <a:r>
              <a:rPr lang="en-US" dirty="0" smtClean="0"/>
              <a:t>OIGs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National Association of State Auditors, Comptrollers, and Treasurers with federal IGs and GAO: purpose, members, activity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FEMA Fraud Working Group: effort to prevent, detect, and mitigate (investigate) fraud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DOJ Disaster Fraud Hotline</a:t>
            </a:r>
          </a:p>
          <a:p>
            <a:pPr lvl="1"/>
            <a:r>
              <a:rPr lang="en-US" dirty="0" smtClean="0"/>
              <a:t>Administered </a:t>
            </a:r>
            <a:r>
              <a:rPr lang="en-US" dirty="0"/>
              <a:t>by National Center for Disaster Fraud (NCDF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DHS OIG has a full-time staff member assigned to NCDF</a:t>
            </a:r>
            <a:endParaRPr lang="en-US" dirty="0"/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E069-5C0A-443D-9929-837BA9B6F20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46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our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Flexible, multi-faceted, coordinated approach</a:t>
            </a:r>
          </a:p>
          <a:p>
            <a:endParaRPr lang="en-US" dirty="0" smtClean="0"/>
          </a:p>
          <a:p>
            <a:r>
              <a:rPr lang="en-US" dirty="0" smtClean="0"/>
              <a:t>Outcomes</a:t>
            </a:r>
          </a:p>
          <a:p>
            <a:pPr lvl="1"/>
            <a:r>
              <a:rPr lang="en-US" dirty="0" smtClean="0"/>
              <a:t>Improve DHS’ effectiveness and efficiency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revent, detect, and address FW&amp;A</a:t>
            </a:r>
          </a:p>
          <a:p>
            <a:pPr lvl="1"/>
            <a:r>
              <a:rPr lang="en-US" dirty="0" smtClean="0"/>
              <a:t>Prevented major fraud schemes from siphoning millions from disaster victims</a:t>
            </a:r>
          </a:p>
          <a:p>
            <a:endParaRPr lang="en-US" dirty="0" smtClean="0"/>
          </a:p>
          <a:p>
            <a:r>
              <a:rPr lang="en-US" dirty="0" smtClean="0"/>
              <a:t>Semiannual Report to Congress (April 1 – September 30, 2019)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E069-5C0A-443D-9929-837BA9B6F20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17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400" b="1" i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400" b="1" i="1" dirty="0" smtClean="0">
                <a:solidFill>
                  <a:schemeClr val="tx1"/>
                </a:solidFill>
              </a:rPr>
              <a:t>Questions</a:t>
            </a:r>
            <a:r>
              <a:rPr lang="en-US" sz="4400" b="1" i="1" dirty="0">
                <a:solidFill>
                  <a:schemeClr val="tx1"/>
                </a:solidFill>
              </a:rPr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E069-5C0A-443D-9929-837BA9B6F20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95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of DHS OIG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Congress </a:t>
            </a:r>
            <a:r>
              <a:rPr lang="en-US" sz="1800" dirty="0" smtClean="0"/>
              <a:t>enacted the Inspector General Act of 1978 to </a:t>
            </a:r>
            <a:r>
              <a:rPr lang="en-US" sz="1800" dirty="0"/>
              <a:t>ensure integrity and efficiency in government. </a:t>
            </a:r>
            <a:r>
              <a:rPr lang="en-US" sz="1800" dirty="0" smtClean="0"/>
              <a:t> The Act was recently strengthened with passage of </a:t>
            </a:r>
            <a:r>
              <a:rPr lang="en-US" sz="1800" dirty="0"/>
              <a:t>t</a:t>
            </a:r>
            <a:r>
              <a:rPr lang="en-US" sz="1800" dirty="0" smtClean="0"/>
              <a:t>he </a:t>
            </a:r>
            <a:r>
              <a:rPr lang="en-US" sz="1800" dirty="0"/>
              <a:t>IG Empowerment Act of </a:t>
            </a:r>
            <a:r>
              <a:rPr lang="en-US" sz="1800" dirty="0" smtClean="0"/>
              <a:t>2016.</a:t>
            </a:r>
          </a:p>
          <a:p>
            <a:endParaRPr lang="en-US" sz="1800" dirty="0" smtClean="0"/>
          </a:p>
          <a:p>
            <a:r>
              <a:rPr lang="en-US" sz="1800" dirty="0" smtClean="0"/>
              <a:t>Both the Department of Homeland </a:t>
            </a:r>
            <a:r>
              <a:rPr lang="en-US" sz="1800" dirty="0"/>
              <a:t>Security (DHS</a:t>
            </a:r>
            <a:r>
              <a:rPr lang="en-US" sz="1800" dirty="0" smtClean="0"/>
              <a:t>) Act </a:t>
            </a:r>
            <a:r>
              <a:rPr lang="en-US" sz="1800" dirty="0"/>
              <a:t>and this Office of Inspector General (OIG) were established by Congress in 2002. 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OIG is led by </a:t>
            </a:r>
            <a:r>
              <a:rPr lang="en-US" sz="1800" dirty="0" smtClean="0"/>
              <a:t>an Inspector General who </a:t>
            </a:r>
            <a:r>
              <a:rPr lang="en-US" sz="1800" dirty="0"/>
              <a:t>is </a:t>
            </a:r>
            <a:r>
              <a:rPr lang="en-US" sz="1800" dirty="0" smtClean="0"/>
              <a:t>nominated </a:t>
            </a:r>
            <a:r>
              <a:rPr lang="en-US" sz="1800" dirty="0"/>
              <a:t>by the President and subject to Senate confirmation</a:t>
            </a:r>
            <a:r>
              <a:rPr lang="en-US" sz="1800" dirty="0" smtClean="0"/>
              <a:t>.  </a:t>
            </a:r>
          </a:p>
          <a:p>
            <a:pPr lvl="1"/>
            <a:r>
              <a:rPr lang="en-US" sz="1600" dirty="0" smtClean="0"/>
              <a:t>Dr. Joseph Cuffari was confirmed</a:t>
            </a:r>
            <a:r>
              <a:rPr lang="en-US" sz="1600" dirty="0"/>
              <a:t> </a:t>
            </a:r>
            <a:r>
              <a:rPr lang="en-US" sz="1600" dirty="0" smtClean="0"/>
              <a:t>by the Senate on July 25, 2019.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10600" y="5214938"/>
            <a:ext cx="533400" cy="246063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CB567-D6FE-46D9-9160-41656A0CD0F0}" type="slidenum">
              <a:rPr kumimoji="0" lang="en-US" sz="14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8014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OIG Organizational Chart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5" t="18384" r="9814" b="14237"/>
          <a:stretch/>
        </p:blipFill>
        <p:spPr>
          <a:xfrm>
            <a:off x="1219200" y="952500"/>
            <a:ext cx="6781800" cy="44718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274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 and how we do our disaster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Audits</a:t>
            </a:r>
          </a:p>
          <a:p>
            <a:pPr lvl="1"/>
            <a:r>
              <a:rPr lang="en-US" dirty="0" smtClean="0"/>
              <a:t>Conduct audit work</a:t>
            </a:r>
          </a:p>
          <a:p>
            <a:pPr lvl="1"/>
            <a:r>
              <a:rPr lang="en-US" dirty="0" smtClean="0"/>
              <a:t>Track, assess, and deploy to disasters </a:t>
            </a:r>
          </a:p>
          <a:p>
            <a:r>
              <a:rPr lang="en-US" dirty="0" smtClean="0"/>
              <a:t>Investigations</a:t>
            </a:r>
          </a:p>
          <a:p>
            <a:pPr lvl="1"/>
            <a:r>
              <a:rPr lang="en-US" dirty="0" smtClean="0"/>
              <a:t>Manage DHS OIG’s Hotline</a:t>
            </a:r>
            <a:endParaRPr lang="en-US" dirty="0"/>
          </a:p>
          <a:p>
            <a:pPr lvl="1"/>
            <a:r>
              <a:rPr lang="en-US" dirty="0" smtClean="0"/>
              <a:t>Coordinate/</a:t>
            </a:r>
            <a:r>
              <a:rPr lang="en-US" dirty="0" err="1" smtClean="0"/>
              <a:t>deconflict</a:t>
            </a:r>
            <a:r>
              <a:rPr lang="en-US" dirty="0" smtClean="0"/>
              <a:t> disaster fraud complaints </a:t>
            </a:r>
          </a:p>
          <a:p>
            <a:pPr lvl="1"/>
            <a:r>
              <a:rPr lang="en-US" dirty="0"/>
              <a:t>Conduct </a:t>
            </a:r>
            <a:r>
              <a:rPr lang="en-US" dirty="0" smtClean="0"/>
              <a:t>Investigations</a:t>
            </a:r>
          </a:p>
          <a:p>
            <a:r>
              <a:rPr lang="en-US" dirty="0" smtClean="0"/>
              <a:t>Counsel</a:t>
            </a:r>
          </a:p>
          <a:p>
            <a:pPr lvl="1"/>
            <a:r>
              <a:rPr lang="en-US" dirty="0" smtClean="0"/>
              <a:t>Advise auditors, investigators, and inspectors</a:t>
            </a:r>
          </a:p>
          <a:p>
            <a:pPr lvl="1"/>
            <a:r>
              <a:rPr lang="en-US" dirty="0" smtClean="0"/>
              <a:t>Facilitate information sharing and coordination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E069-5C0A-443D-9929-837BA9B6F20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758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Office of Audits (OA)</a:t>
            </a:r>
            <a:endParaRPr lang="en-US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OA’s vision is to drive transformative change to improve DHS mission operations by conducting audits that determine the root causes of the Department’s challenges and shortcomings.  OA conducts oversight and addresses </a:t>
            </a:r>
            <a:r>
              <a:rPr lang="en-US" sz="1800" dirty="0"/>
              <a:t>the concerns of Congress, the Department, and other </a:t>
            </a:r>
            <a:r>
              <a:rPr lang="en-US" sz="1800" dirty="0" smtClean="0"/>
              <a:t>stakeholders</a:t>
            </a:r>
            <a:r>
              <a:rPr lang="en-US" sz="1800" dirty="0"/>
              <a:t> </a:t>
            </a:r>
            <a:r>
              <a:rPr lang="en-US" sz="1800" dirty="0" smtClean="0"/>
              <a:t>through:</a:t>
            </a:r>
          </a:p>
          <a:p>
            <a:pPr lvl="1"/>
            <a:endParaRPr lang="en-US" sz="1600" dirty="0"/>
          </a:p>
          <a:p>
            <a:pPr lvl="1"/>
            <a:r>
              <a:rPr lang="en-US" sz="1600" b="1" i="1" dirty="0"/>
              <a:t>Mandatory Audits:  </a:t>
            </a:r>
            <a:r>
              <a:rPr lang="en-US" sz="1600" dirty="0"/>
              <a:t>A performance or financial audit </a:t>
            </a:r>
            <a:r>
              <a:rPr lang="en-US" sz="1600" dirty="0" smtClean="0"/>
              <a:t>required </a:t>
            </a:r>
            <a:r>
              <a:rPr lang="en-US" sz="1600" dirty="0"/>
              <a:t>by law. </a:t>
            </a:r>
          </a:p>
          <a:p>
            <a:pPr lvl="1"/>
            <a:r>
              <a:rPr lang="en-US" sz="1600" b="1" i="1" dirty="0"/>
              <a:t>Congressionally Requested </a:t>
            </a:r>
            <a:r>
              <a:rPr lang="en-US" sz="1600" b="1" i="1" dirty="0" smtClean="0"/>
              <a:t>Audits: </a:t>
            </a:r>
            <a:r>
              <a:rPr lang="en-US" sz="1600" dirty="0" smtClean="0"/>
              <a:t>An </a:t>
            </a:r>
            <a:r>
              <a:rPr lang="en-US" sz="1600" dirty="0"/>
              <a:t>audit performed at the request </a:t>
            </a:r>
            <a:r>
              <a:rPr lang="en-US" sz="1600" dirty="0" smtClean="0"/>
              <a:t>of </a:t>
            </a:r>
            <a:r>
              <a:rPr lang="en-US" sz="1600" dirty="0"/>
              <a:t>a  Representative, </a:t>
            </a:r>
            <a:r>
              <a:rPr lang="en-US" sz="1600" dirty="0" smtClean="0"/>
              <a:t>Senator, </a:t>
            </a:r>
            <a:r>
              <a:rPr lang="en-US" sz="1600" dirty="0"/>
              <a:t>or committee.  </a:t>
            </a:r>
          </a:p>
          <a:p>
            <a:pPr lvl="1"/>
            <a:r>
              <a:rPr lang="en-US" sz="1600" b="1" i="1" dirty="0"/>
              <a:t>Discretionary </a:t>
            </a:r>
            <a:r>
              <a:rPr lang="en-US" sz="1600" b="1" i="1" dirty="0" smtClean="0"/>
              <a:t>Audits: </a:t>
            </a:r>
            <a:r>
              <a:rPr lang="en-US" sz="1600" dirty="0" smtClean="0"/>
              <a:t>An </a:t>
            </a:r>
            <a:r>
              <a:rPr lang="en-US" sz="1600" dirty="0"/>
              <a:t>audit </a:t>
            </a:r>
            <a:r>
              <a:rPr lang="en-US" sz="1600" dirty="0" smtClean="0"/>
              <a:t>performed </a:t>
            </a:r>
            <a:r>
              <a:rPr lang="en-US" sz="1600" dirty="0"/>
              <a:t>at the discretion of the </a:t>
            </a:r>
            <a:r>
              <a:rPr lang="en-US" sz="1600" dirty="0" smtClean="0"/>
              <a:t>OIG. </a:t>
            </a:r>
            <a:r>
              <a:rPr lang="en-US" sz="1600" dirty="0"/>
              <a:t>Discretionary audits are usually </a:t>
            </a:r>
            <a:r>
              <a:rPr lang="en-US" sz="1600" dirty="0" smtClean="0"/>
              <a:t>developed </a:t>
            </a:r>
            <a:r>
              <a:rPr lang="en-US" sz="1600" dirty="0"/>
              <a:t>based </a:t>
            </a:r>
            <a:r>
              <a:rPr lang="en-US" sz="1600" dirty="0" smtClean="0"/>
              <a:t>on findings from past audits or trends and emerging issues we </a:t>
            </a:r>
            <a:r>
              <a:rPr lang="en-US" sz="1600" dirty="0"/>
              <a:t>have observed.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610600" y="5214938"/>
            <a:ext cx="533400" cy="246063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CB567-D6FE-46D9-9160-41656A0CD0F0}" type="slidenum">
              <a:rPr kumimoji="0" lang="en-US" sz="14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138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of Audits (OA)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Tiered approach to inform disaster oversight</a:t>
            </a:r>
          </a:p>
          <a:p>
            <a:pPr lvl="1"/>
            <a:r>
              <a:rPr lang="en-US" b="1" u="sng" dirty="0"/>
              <a:t>Disaster Management Coordination </a:t>
            </a:r>
            <a:r>
              <a:rPr lang="en-US" b="1" u="sng" dirty="0" smtClean="0"/>
              <a:t>Committee</a:t>
            </a:r>
            <a:r>
              <a:rPr lang="en-US" dirty="0" smtClean="0"/>
              <a:t>: the </a:t>
            </a:r>
            <a:r>
              <a:rPr lang="en-US" dirty="0"/>
              <a:t>central point of contact between FEMA and DHS OIG to help remotely monitor </a:t>
            </a:r>
            <a:r>
              <a:rPr lang="en-US" dirty="0" smtClean="0"/>
              <a:t>on-going </a:t>
            </a:r>
            <a:r>
              <a:rPr lang="en-US" dirty="0"/>
              <a:t>disaster events and provide actionable information to </a:t>
            </a:r>
            <a:r>
              <a:rPr lang="en-US" dirty="0" smtClean="0"/>
              <a:t>OA </a:t>
            </a:r>
            <a:r>
              <a:rPr lang="en-US" dirty="0"/>
              <a:t>leadership</a:t>
            </a:r>
            <a:r>
              <a:rPr lang="en-US" dirty="0" smtClean="0"/>
              <a:t>.</a:t>
            </a:r>
          </a:p>
          <a:p>
            <a:pPr lvl="1"/>
            <a:r>
              <a:rPr lang="en-US" b="1" u="sng" dirty="0" smtClean="0"/>
              <a:t>Deployment </a:t>
            </a:r>
            <a:r>
              <a:rPr lang="en-US" b="1" u="sng" dirty="0"/>
              <a:t>Decision </a:t>
            </a:r>
            <a:r>
              <a:rPr lang="en-US" b="1" u="sng" dirty="0" smtClean="0"/>
              <a:t>Tool</a:t>
            </a:r>
            <a:r>
              <a:rPr lang="en-US" dirty="0" smtClean="0"/>
              <a:t>: tracks 36 metrics to maintain </a:t>
            </a:r>
            <a:r>
              <a:rPr lang="en-US" dirty="0"/>
              <a:t>situational awareness </a:t>
            </a:r>
            <a:r>
              <a:rPr lang="en-US" dirty="0" smtClean="0"/>
              <a:t>of disasters </a:t>
            </a:r>
            <a:r>
              <a:rPr lang="en-US" dirty="0"/>
              <a:t>and evaluates FEMA’s response to inform </a:t>
            </a:r>
            <a:r>
              <a:rPr lang="en-US" dirty="0" smtClean="0"/>
              <a:t>deployment decisions.  Also coordinate with INV on Hotline complaints and potential </a:t>
            </a:r>
            <a:r>
              <a:rPr lang="en-US" dirty="0"/>
              <a:t>fraud </a:t>
            </a:r>
            <a:r>
              <a:rPr lang="en-US" dirty="0" smtClean="0"/>
              <a:t>issues.</a:t>
            </a:r>
          </a:p>
          <a:p>
            <a:pPr lvl="1"/>
            <a:r>
              <a:rPr lang="en-US" b="1" u="sng" dirty="0"/>
              <a:t>Research and Assess Disaster Activities and </a:t>
            </a:r>
            <a:r>
              <a:rPr lang="en-US" b="1" u="sng" dirty="0" smtClean="0"/>
              <a:t>Response (RADAR)</a:t>
            </a:r>
            <a:r>
              <a:rPr lang="en-US" dirty="0" smtClean="0"/>
              <a:t>: the deployment of small teams to </a:t>
            </a:r>
            <a:r>
              <a:rPr lang="en-US" dirty="0"/>
              <a:t>observe response and recovery activities and meet with key federal, state, and local officials at the disaster location</a:t>
            </a:r>
            <a:r>
              <a:rPr lang="en-US" dirty="0" smtClean="0"/>
              <a:t>.  RADAR teams </a:t>
            </a:r>
            <a:r>
              <a:rPr lang="en-US" dirty="0"/>
              <a:t>will develop internal deliverables to summarize observations and propose and prioritize, as applicable, potential </a:t>
            </a:r>
            <a:r>
              <a:rPr lang="en-US" dirty="0" smtClean="0"/>
              <a:t>follow-on audit work.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E069-5C0A-443D-9929-837BA9B6F20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811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Office of </a:t>
            </a:r>
            <a:r>
              <a:rPr lang="en-US" dirty="0"/>
              <a:t>Audits (OA</a:t>
            </a:r>
            <a:r>
              <a:rPr lang="en-US" dirty="0" smtClean="0"/>
              <a:t>) </a:t>
            </a:r>
            <a:endParaRPr lang="en-US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 30 issued, on-going, and planned audits </a:t>
            </a:r>
            <a:r>
              <a:rPr lang="en-US" dirty="0" smtClean="0"/>
              <a:t>related </a:t>
            </a:r>
            <a:r>
              <a:rPr lang="en-US" dirty="0"/>
              <a:t>to the 2017 </a:t>
            </a:r>
            <a:r>
              <a:rPr lang="en-US" dirty="0" smtClean="0"/>
              <a:t>disasters identifying shortcomings in FEMA program management and oversight of grantees.  Conducted by 3 audit groups:</a:t>
            </a:r>
          </a:p>
          <a:p>
            <a:pPr lvl="1"/>
            <a:r>
              <a:rPr lang="en-US" b="1" dirty="0" smtClean="0"/>
              <a:t>Financial Management, Acquisitions, and Emerging Threats</a:t>
            </a:r>
          </a:p>
          <a:p>
            <a:pPr lvl="2"/>
            <a:r>
              <a:rPr lang="en-US" i="1" dirty="0"/>
              <a:t>FEMA's Eligibility Determination of Puerto Rico Electric Power Authority's Contract with Cobra Acquisitions </a:t>
            </a:r>
            <a:r>
              <a:rPr lang="en-US" i="1" dirty="0" smtClean="0"/>
              <a:t>LLC</a:t>
            </a:r>
            <a:r>
              <a:rPr lang="en-US" dirty="0" smtClean="0"/>
              <a:t> (OIG-19-52)</a:t>
            </a:r>
          </a:p>
          <a:p>
            <a:pPr lvl="1"/>
            <a:r>
              <a:rPr lang="en-US" b="1" dirty="0" smtClean="0"/>
              <a:t>Disaster Management and Infrastructure Protection</a:t>
            </a:r>
          </a:p>
          <a:p>
            <a:pPr lvl="2"/>
            <a:r>
              <a:rPr lang="en-US" i="1" dirty="0" smtClean="0"/>
              <a:t>Management Alert - Observations </a:t>
            </a:r>
            <a:r>
              <a:rPr lang="en-US" i="1" dirty="0"/>
              <a:t>of </a:t>
            </a:r>
            <a:r>
              <a:rPr lang="en-US" i="1" dirty="0" smtClean="0"/>
              <a:t>FEMA’s </a:t>
            </a:r>
            <a:r>
              <a:rPr lang="en-US" i="1" dirty="0"/>
              <a:t>Debris Monitoring Efforts for Hurricane Irma  </a:t>
            </a:r>
            <a:r>
              <a:rPr lang="en-US" dirty="0" smtClean="0"/>
              <a:t>(OIG-18-85)</a:t>
            </a:r>
          </a:p>
          <a:p>
            <a:pPr lvl="1"/>
            <a:r>
              <a:rPr lang="en-US" b="1" dirty="0" smtClean="0"/>
              <a:t>Technology Audits and Analytical Support</a:t>
            </a:r>
          </a:p>
          <a:p>
            <a:pPr lvl="2"/>
            <a:r>
              <a:rPr lang="en-US" i="1" dirty="0" smtClean="0">
                <a:solidFill>
                  <a:srgbClr val="002060"/>
                </a:solidFill>
              </a:rPr>
              <a:t>FEMA’s Longstanding IT Deficiencies Hindered 2017 Response and Recovery Operations </a:t>
            </a:r>
            <a:r>
              <a:rPr lang="en-US" dirty="0" smtClean="0">
                <a:solidFill>
                  <a:srgbClr val="002060"/>
                </a:solidFill>
              </a:rPr>
              <a:t>(OIG-19-58)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10600" y="5214938"/>
            <a:ext cx="533400" cy="246063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CB567-D6FE-46D9-9160-41656A0CD0F0}" type="slidenum">
              <a:rPr kumimoji="0" lang="en-US" sz="14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13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Office of Investigations (INV)</a:t>
            </a:r>
            <a:endParaRPr lang="en-US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INV investigates allegations of criminal, civil, and administrative misconduct involving DHS employees, contractors, grantees, and programs  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INV provides oversight of the investigative activity of DHS’ various internal affairs offices—including handling of FEMA disaster complaints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INV </a:t>
            </a:r>
            <a:r>
              <a:rPr lang="en-US" dirty="0"/>
              <a:t>closely coordinates with Office of </a:t>
            </a:r>
            <a:r>
              <a:rPr lang="en-US" dirty="0" smtClean="0"/>
              <a:t>Audits—</a:t>
            </a:r>
            <a:r>
              <a:rPr lang="en-US" dirty="0" err="1" smtClean="0"/>
              <a:t>deconflicts</a:t>
            </a:r>
            <a:r>
              <a:rPr lang="en-US" dirty="0" smtClean="0"/>
              <a:t> DHS OIG efforts and makes auditors aware of current fraud schemes impacting DHS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INV manages DHS OIG’s Hotline: reporting mechanism for </a:t>
            </a:r>
            <a:r>
              <a:rPr lang="en-US" u="sng" dirty="0" smtClean="0"/>
              <a:t>all</a:t>
            </a:r>
            <a:r>
              <a:rPr lang="en-US" dirty="0" smtClean="0"/>
              <a:t> complaints alleging </a:t>
            </a:r>
            <a:r>
              <a:rPr lang="en-US" dirty="0"/>
              <a:t>fraud, </a:t>
            </a:r>
            <a:r>
              <a:rPr lang="en-US" dirty="0" smtClean="0"/>
              <a:t>waste, and abuse involving DHS and its Components, including those related to FEMA and disaster fraud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10600" y="5214938"/>
            <a:ext cx="533400" cy="246063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CB567-D6FE-46D9-9160-41656A0CD0F0}" type="slidenum">
              <a:rPr kumimoji="0" lang="en-US" sz="14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187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of Investigations (INV)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INV’s </a:t>
            </a:r>
            <a:r>
              <a:rPr lang="en-US" dirty="0"/>
              <a:t>FEMA </a:t>
            </a:r>
            <a:r>
              <a:rPr lang="en-US" dirty="0" smtClean="0"/>
              <a:t>work fluctuates primarily based upon weather-related disasters.</a:t>
            </a:r>
          </a:p>
          <a:p>
            <a:pPr lvl="1"/>
            <a:r>
              <a:rPr lang="en-US" sz="1900" dirty="0" smtClean="0"/>
              <a:t>In </a:t>
            </a:r>
            <a:r>
              <a:rPr lang="en-US" sz="1900" dirty="0"/>
              <a:t>years with increased </a:t>
            </a:r>
            <a:r>
              <a:rPr lang="en-US" sz="1900" dirty="0" smtClean="0"/>
              <a:t>disasters</a:t>
            </a:r>
            <a:r>
              <a:rPr lang="en-US" sz="1900" dirty="0"/>
              <a:t>, </a:t>
            </a:r>
            <a:r>
              <a:rPr lang="en-US" sz="1900" dirty="0" smtClean="0"/>
              <a:t>FEMA complaints are higher than years </a:t>
            </a:r>
            <a:r>
              <a:rPr lang="en-US" sz="1900" dirty="0"/>
              <a:t>with lower numbers of </a:t>
            </a:r>
            <a:r>
              <a:rPr lang="en-US" sz="1900" dirty="0" smtClean="0"/>
              <a:t>disasters.</a:t>
            </a:r>
          </a:p>
          <a:p>
            <a:pPr marL="457200" lvl="1" indent="0">
              <a:buNone/>
            </a:pPr>
            <a:r>
              <a:rPr lang="en-US" sz="2600" dirty="0" smtClean="0"/>
              <a:t> </a:t>
            </a:r>
          </a:p>
          <a:p>
            <a:r>
              <a:rPr lang="en-US" dirty="0" smtClean="0"/>
              <a:t>Approximately </a:t>
            </a:r>
            <a:r>
              <a:rPr lang="en-US" dirty="0"/>
              <a:t>80% </a:t>
            </a:r>
            <a:r>
              <a:rPr lang="en-US" dirty="0" smtClean="0"/>
              <a:t>- </a:t>
            </a:r>
            <a:r>
              <a:rPr lang="en-US" dirty="0"/>
              <a:t>90</a:t>
            </a:r>
            <a:r>
              <a:rPr lang="en-US" dirty="0" smtClean="0"/>
              <a:t>% of FEMA-related complaints </a:t>
            </a:r>
            <a:r>
              <a:rPr lang="en-US" dirty="0"/>
              <a:t>allege fraud </a:t>
            </a:r>
            <a:r>
              <a:rPr lang="en-US" dirty="0" smtClean="0"/>
              <a:t>involving its Individuals </a:t>
            </a:r>
            <a:r>
              <a:rPr lang="en-US" dirty="0"/>
              <a:t>and Households Program (IHP</a:t>
            </a:r>
            <a:r>
              <a:rPr lang="en-US" dirty="0" smtClean="0"/>
              <a:t>).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program provides financial help or direct services to those who have necessary expenses </a:t>
            </a:r>
            <a:r>
              <a:rPr lang="en-US" dirty="0" smtClean="0"/>
              <a:t>but are unable to </a:t>
            </a:r>
            <a:r>
              <a:rPr lang="en-US" dirty="0"/>
              <a:t>meet these </a:t>
            </a:r>
            <a:r>
              <a:rPr lang="en-US" dirty="0" smtClean="0"/>
              <a:t>needs.</a:t>
            </a:r>
            <a:endParaRPr lang="en-US" dirty="0"/>
          </a:p>
          <a:p>
            <a:pPr lvl="0"/>
            <a:endParaRPr lang="en-US" sz="2800" dirty="0" smtClean="0"/>
          </a:p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E069-5C0A-443D-9929-837BA9B6F20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056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DHS 101: The Office of Inspector General&amp;quot;&quot;/&gt;&lt;property id=&quot;20307&quot; value=&quot;256&quot;/&gt;&lt;/object&gt;&lt;object type=&quot;3&quot; unique_id=&quot;10015&quot;&gt;&lt;property id=&quot;20148&quot; value=&quot;5&quot;/&gt;&lt;property id=&quot;20300&quot; value=&quot;Slide 2 - &amp;quot;Creation of DHS OIG&amp;quot;&quot;/&gt;&lt;property id=&quot;20307&quot; value=&quot;269&quot;/&gt;&lt;/object&gt;&lt;object type=&quot;3&quot; unique_id=&quot;10016&quot;&gt;&lt;property id=&quot;20148&quot; value=&quot;5&quot;/&gt;&lt;property id=&quot;20300&quot; value=&quot;Slide 4 - &amp;quot;Office of Counsel&amp;quot;&quot;/&gt;&lt;property id=&quot;20307&quot; value=&quot;273&quot;/&gt;&lt;/object&gt;&lt;object type=&quot;3&quot; unique_id=&quot;10017&quot;&gt;&lt;property id=&quot;20148&quot; value=&quot;5&quot;/&gt;&lt;property id=&quot;20300&quot; value=&quot;Slide 5 - &amp;quot;Office of Audits (OA)&amp;quot;&quot;/&gt;&lt;property id=&quot;20307&quot; value=&quot;258&quot;/&gt;&lt;/object&gt;&lt;object type=&quot;3&quot; unique_id=&quot;10018&quot;&gt;&lt;property id=&quot;20148&quot; value=&quot;5&quot;/&gt;&lt;property id=&quot;20300&quot; value=&quot;Slide 6 - &amp;quot;Office of Audits (OA), Emergency Management Ops&amp;quot;&quot;/&gt;&lt;property id=&quot;20307&quot; value=&quot;260&quot;/&gt;&lt;/object&gt;&lt;object type=&quot;3&quot; unique_id=&quot;10019&quot;&gt;&lt;property id=&quot;20148&quot; value=&quot;5&quot;/&gt;&lt;property id=&quot;20300&quot; value=&quot;Slide 8 - &amp;quot;Office of Special Reports and Evaluations (SRE)&amp;quot;&quot;/&gt;&lt;property id=&quot;20307&quot; value=&quot;261&quot;/&gt;&lt;/object&gt;&lt;object type=&quot;3&quot; unique_id=&quot;10020&quot;&gt;&lt;property id=&quot;20148&quot; value=&quot;5&quot;/&gt;&lt;property id=&quot;20300&quot; value=&quot;Slide 7 - &amp;quot;Office of Audits (OA), Information Technology &amp;quot;&quot;/&gt;&lt;property id=&quot;20307&quot; value=&quot;262&quot;/&gt;&lt;/object&gt;&lt;object type=&quot;3&quot; unique_id=&quot;10021&quot;&gt;&lt;property id=&quot;20148&quot; value=&quot;5&quot;/&gt;&lt;property id=&quot;20300&quot; value=&quot;Slide 9 - &amp;quot;Office of Integrity and Quality Oversight (IQO)&amp;quot;&quot;/&gt;&lt;property id=&quot;20307&quot; value=&quot;274&quot;/&gt;&lt;/object&gt;&lt;object type=&quot;3&quot; unique_id=&quot;10022&quot;&gt;&lt;property id=&quot;20148&quot; value=&quot;5&quot;/&gt;&lt;property id=&quot;20300&quot; value=&quot;Slide 10 - &amp;quot;Office of Investigations&amp;quot;&quot;/&gt;&lt;property id=&quot;20307&quot; value=&quot;270&quot;/&gt;&lt;/object&gt;&lt;object type=&quot;3&quot; unique_id=&quot;10023&quot;&gt;&lt;property id=&quot;20148&quot; value=&quot;5&quot;/&gt;&lt;property id=&quot;20300&quot; value=&quot;Slide 11 - &amp;quot;Office of Management (OM)&amp;quot;&quot;/&gt;&lt;property id=&quot;20307&quot; value=&quot;265&quot;/&gt;&lt;/object&gt;&lt;object type=&quot;3&quot; unique_id=&quot;10024&quot;&gt;&lt;property id=&quot;20148&quot; value=&quot;5&quot;/&gt;&lt;property id=&quot;20300&quot; value=&quot;Slide 12 - &amp;quot;Office of External Affairs (OEA)&amp;quot;&quot;/&gt;&lt;property id=&quot;20307&quot; value=&quot;271&quot;/&gt;&lt;/object&gt;&lt;object type=&quot;3&quot; unique_id=&quot;10025&quot;&gt;&lt;property id=&quot;20148&quot; value=&quot;5&quot;/&gt;&lt;property id=&quot;20300&quot; value=&quot;Slide 13 - &amp;quot;Office of External Affairs (OEA) Cont’d&amp;quot;&quot;/&gt;&lt;property id=&quot;20307&quot; value=&quot;272&quot;/&gt;&lt;/object&gt;&lt;object type=&quot;3&quot; unique_id=&quot;17649&quot;&gt;&lt;property id=&quot;20148&quot; value=&quot;5&quot;/&gt;&lt;property id=&quot;20300&quot; value=&quot;Slide 3 - &amp;quot;OIG Organizational Chart&amp;quot;&quot;/&gt;&lt;property id=&quot;20307&quot; value=&quot;275&quot;/&gt;&lt;/object&gt;&lt;object type=&quot;3&quot; unique_id=&quot;17650&quot;&gt;&lt;property id=&quot;20148&quot; value=&quot;5&quot;/&gt;&lt;property id=&quot;20300&quot; value=&quot;Slide 15 - &amp;quot;Commitments&amp;quot;&quot;/&gt;&lt;property id=&quot;20307&quot; value=&quot;276&quot;/&gt;&lt;/object&gt;&lt;object type=&quot;3&quot; unique_id=&quot;17651&quot;&gt;&lt;property id=&quot;20148&quot; value=&quot;5&quot;/&gt;&lt;property id=&quot;20300&quot; value=&quot;Slide 14 - &amp;quot;Who is a Whistleblower?&amp;quot;&quot;/&gt;&lt;property id=&quot;20307&quot; value=&quot;277&quot;/&gt;&lt;/object&gt;&lt;object type=&quot;3&quot; unique_id=&quot;17652&quot;&gt;&lt;property id=&quot;20148&quot; value=&quot;5&quot;/&gt;&lt;property id=&quot;20300&quot; value=&quot;Slide 16 - &amp;quot;OIG HOTLINE&amp;quot;&quot;/&gt;&lt;property id=&quot;20307&quot; value=&quot;278&quot;/&gt;&lt;/object&gt;&lt;/object&gt;&lt;/object&gt;&lt;/database&gt;"/>
  <p:tag name="SECTOMILLISECCONVERTED" val="1"/>
  <p:tag name="ARTICULATE_SLIDE_COUNT" val="16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rust module slides IIB course wy edi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DHS 101 OIG Overview</Template>
  <TotalTime>1429</TotalTime>
  <Words>1170</Words>
  <Application>Microsoft Office PowerPoint</Application>
  <PresentationFormat>On-screen Show (16:10)</PresentationFormat>
  <Paragraphs>147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Trust module slides IIB course wy edits</vt:lpstr>
      <vt:lpstr>The DHS OIG Approach to Disaster Oversight</vt:lpstr>
      <vt:lpstr>Creation of DHS OIG</vt:lpstr>
      <vt:lpstr>OIG Organizational Chart</vt:lpstr>
      <vt:lpstr>Who we are and how we do our disaster work</vt:lpstr>
      <vt:lpstr>Office of Audits (OA)</vt:lpstr>
      <vt:lpstr>Office of Audits (OA)</vt:lpstr>
      <vt:lpstr>Office of Audits (OA) </vt:lpstr>
      <vt:lpstr>Office of Investigations (INV)</vt:lpstr>
      <vt:lpstr>Office of Investigations (INV)</vt:lpstr>
      <vt:lpstr>Office of Investigations (INV) </vt:lpstr>
      <vt:lpstr>Office of Investigations (INV)</vt:lpstr>
      <vt:lpstr>Office of Investigations (INV)</vt:lpstr>
      <vt:lpstr>Office of Investigations (INV)</vt:lpstr>
      <vt:lpstr>Internal Coordination at DHS OIG</vt:lpstr>
      <vt:lpstr>Coordination between Agencies </vt:lpstr>
      <vt:lpstr>Impact of our Work</vt:lpstr>
      <vt:lpstr>PowerPoint Presentation</vt:lpstr>
    </vt:vector>
  </TitlesOfParts>
  <Company>Office of Inspector General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Dang, Nga</dc:creator>
  <cp:lastModifiedBy>Trimble, Katherine</cp:lastModifiedBy>
  <cp:revision>159</cp:revision>
  <cp:lastPrinted>2019-12-04T13:26:54Z</cp:lastPrinted>
  <dcterms:created xsi:type="dcterms:W3CDTF">2016-09-21T13:23:58Z</dcterms:created>
  <dcterms:modified xsi:type="dcterms:W3CDTF">2019-12-06T18:45:20Z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F4CAEDEE-B265-40F6-AB68-07E8DC4F4AB1</vt:lpwstr>
  </property>
  <property fmtid="{D5CDD505-2E9C-101B-9397-08002B2CF9AE}" pid="3" name="ArticulatePath">
    <vt:lpwstr>DHS 101 - 111418 M Horton</vt:lpwstr>
  </property>
</Properties>
</file>