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6" r:id="rId1"/>
  </p:sldMasterIdLst>
  <p:notesMasterIdLst>
    <p:notesMasterId r:id="rId27"/>
  </p:notesMasterIdLst>
  <p:sldIdLst>
    <p:sldId id="257" r:id="rId2"/>
    <p:sldId id="770" r:id="rId3"/>
    <p:sldId id="777" r:id="rId4"/>
    <p:sldId id="299" r:id="rId5"/>
    <p:sldId id="300" r:id="rId6"/>
    <p:sldId id="780" r:id="rId7"/>
    <p:sldId id="288" r:id="rId8"/>
    <p:sldId id="487" r:id="rId9"/>
    <p:sldId id="307" r:id="rId10"/>
    <p:sldId id="308" r:id="rId11"/>
    <p:sldId id="309" r:id="rId12"/>
    <p:sldId id="679" r:id="rId13"/>
    <p:sldId id="680" r:id="rId14"/>
    <p:sldId id="681" r:id="rId15"/>
    <p:sldId id="772" r:id="rId16"/>
    <p:sldId id="782" r:id="rId17"/>
    <p:sldId id="781" r:id="rId18"/>
    <p:sldId id="785" r:id="rId19"/>
    <p:sldId id="321" r:id="rId20"/>
    <p:sldId id="618" r:id="rId21"/>
    <p:sldId id="783" r:id="rId22"/>
    <p:sldId id="784" r:id="rId23"/>
    <p:sldId id="788" r:id="rId24"/>
    <p:sldId id="787" r:id="rId25"/>
    <p:sldId id="7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6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B0632-156F-4F33-93EE-8C23CDF34034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ED8A5-1552-4F7F-ADDB-72DA14AE33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0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7F6B7-1C38-4F24-9BBB-B5798A0827A5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4151080" y="-1661"/>
            <a:ext cx="3174356" cy="4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51" tIns="48376" rIns="96751" bIns="48376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4151080" y="9128668"/>
            <a:ext cx="3174356" cy="4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157" tIns="0" rIns="20157" bIns="0" anchor="b"/>
          <a:lstStyle/>
          <a:p>
            <a:pPr algn="r"/>
            <a:r>
              <a:rPr lang="en-US" sz="1000" i="1" dirty="0">
                <a:solidFill>
                  <a:prstClr val="black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0" y="9128668"/>
            <a:ext cx="3174356" cy="4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51" tIns="48376" rIns="96751" bIns="48376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0" y="-1661"/>
            <a:ext cx="3174356" cy="48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751" tIns="48376" rIns="96751" bIns="48376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39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2600" y="723900"/>
            <a:ext cx="6361113" cy="3579813"/>
          </a:xfrm>
          <a:ln cap="flat"/>
        </p:spPr>
      </p:sp>
    </p:spTree>
    <p:extLst>
      <p:ext uri="{BB962C8B-B14F-4D97-AF65-F5344CB8AC3E}">
        <p14:creationId xmlns:p14="http://schemas.microsoft.com/office/powerpoint/2010/main" val="410400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5C4B2-6683-44DB-A1D4-D902E93B034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1181100"/>
            <a:ext cx="5667375" cy="318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1BE9C-F7C3-4C5F-9D1D-72CD47CC517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4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1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6DA04-ABCD-4894-89DE-4C0C96411D1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060839" y="-1634"/>
            <a:ext cx="3105348" cy="47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47" tIns="47474" rIns="94947" bIns="47474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060839" y="8979018"/>
            <a:ext cx="3105348" cy="4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781" tIns="0" rIns="19781" bIns="0" anchor="b"/>
          <a:lstStyle/>
          <a:p>
            <a:pPr algn="r"/>
            <a:r>
              <a:rPr lang="en-US" sz="1000" i="1" dirty="0">
                <a:solidFill>
                  <a:prstClr val="black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8979018"/>
            <a:ext cx="3105348" cy="4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47" tIns="47474" rIns="94947" bIns="47474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-1634"/>
            <a:ext cx="3105348" cy="47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47" tIns="47474" rIns="94947" bIns="47474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42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6088" y="714375"/>
            <a:ext cx="6278562" cy="3532188"/>
          </a:xfrm>
          <a:ln cap="flat"/>
        </p:spPr>
      </p:sp>
    </p:spTree>
    <p:extLst>
      <p:ext uri="{BB962C8B-B14F-4D97-AF65-F5344CB8AC3E}">
        <p14:creationId xmlns:p14="http://schemas.microsoft.com/office/powerpoint/2010/main" val="6735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8025"/>
            <a:ext cx="6299200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B4F3-1B37-4A49-BF86-16B006FF50F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1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F88DD-A64B-4C0F-B43E-C62165314ADF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4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8025"/>
            <a:ext cx="6299200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B4F3-1B37-4A49-BF86-16B006FF50F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9E63-60F9-44DF-BA57-00C3A6C53F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3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9E63-60F9-44DF-BA57-00C3A6C53F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1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39E63-60F9-44DF-BA57-00C3A6C53FF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9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5C4B2-6683-44DB-A1D4-D902E93B034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0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6657-8666-47BE-BECF-E51FF52D3A6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257-D1A1-4FA9-A7F0-EFA40AABDE1A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E82B-89F1-4819-8B3A-01D2F74A0149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8" y="279400"/>
            <a:ext cx="10026649" cy="711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5384800" cy="1597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43000"/>
            <a:ext cx="5384800" cy="1597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09989"/>
            <a:ext cx="5384800" cy="1597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ln/>
        </p:spPr>
        <p:txBody>
          <a:bodyPr lIns="173288" tIns="86645" rIns="173288" bIns="86645"/>
          <a:lstStyle>
            <a:lvl1pPr>
              <a:defRPr/>
            </a:lvl1pPr>
          </a:lstStyle>
          <a:p>
            <a:pPr>
              <a:defRPr/>
            </a:pPr>
            <a:fld id="{DDBC6FD2-4D8C-498A-859F-57031C09408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1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E511-A788-4384-9EF6-3866F0DE4123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EA1A-984A-45F2-88F1-78EF589D69F4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CC39-5D96-4690-A921-006C5B8A485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12E2-9A91-4CA2-9FC7-0A6A54D1A043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D94F-685B-43D8-8CAD-F61739D6ADDC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7662-101B-42BA-A505-3FD95F48B6A3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72EA554C-A716-4C8E-9398-29103F3544A9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4336F-FC64-4846-90A7-B8446824354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5A11AF6-E047-4027-B7A4-27F2D588CD66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4800" dirty="0"/>
              <a:t>Changing the Conversation from Risk Management to Value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 Doug Webster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"/>
            <a:ext cx="9144000" cy="6857999"/>
            <a:chOff x="672" y="0"/>
            <a:chExt cx="5904" cy="4656"/>
          </a:xfrm>
        </p:grpSpPr>
        <p:pic>
          <p:nvPicPr>
            <p:cNvPr id="10246" name="Picture 4" descr="piper-alpha-at-nigh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8" y="144"/>
              <a:ext cx="5760" cy="4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720" y="4560"/>
              <a:ext cx="5856" cy="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25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6432" y="0"/>
              <a:ext cx="144" cy="465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25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768" y="0"/>
              <a:ext cx="5808" cy="1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25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0" name="Rectangle 8"/>
            <p:cNvSpPr>
              <a:spLocks noChangeArrowheads="1"/>
            </p:cNvSpPr>
            <p:nvPr/>
          </p:nvSpPr>
          <p:spPr bwMode="auto">
            <a:xfrm>
              <a:off x="672" y="0"/>
              <a:ext cx="144" cy="465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525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812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818268" y="890461"/>
            <a:ext cx="4364627" cy="5077077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July 6, 1988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Piper Alpha, a North Sea oil production platform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The actual “burning platform”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</a:rPr>
              <a:t>167 men perished—only 59 survivors</a:t>
            </a:r>
          </a:p>
          <a:p>
            <a:pPr algn="ctr" eaLnBrk="1" hangingPunct="1">
              <a:lnSpc>
                <a:spcPct val="75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75000"/>
              </a:lnSpc>
              <a:buFontTx/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Not</a:t>
            </a:r>
            <a:r>
              <a:rPr lang="en-US" sz="2400" b="1" dirty="0">
                <a:solidFill>
                  <a:schemeClr val="bg1"/>
                </a:solidFill>
              </a:rPr>
              <a:t> a goal for motivating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38A25-BB48-4481-B662-E5E642B8E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C6FD2-4D8C-498A-859F-57031C0940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73BDF30-8385-4F3B-AA6D-CE5F4AB32A82}"/>
              </a:ext>
            </a:extLst>
          </p:cNvPr>
          <p:cNvSpPr txBox="1">
            <a:spLocks/>
          </p:cNvSpPr>
          <p:nvPr/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1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1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1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1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1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1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9021632" y="3666026"/>
            <a:ext cx="2835309" cy="793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269" tIns="27135" rIns="54269" bIns="27135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The proverbial </a:t>
            </a:r>
            <a:r>
              <a:rPr lang="en-US" sz="2400" i="1" dirty="0"/>
              <a:t>“Burning Platform”</a:t>
            </a:r>
          </a:p>
        </p:txBody>
      </p:sp>
      <p:sp>
        <p:nvSpPr>
          <p:cNvPr id="222236" name="Line 28"/>
          <p:cNvSpPr>
            <a:spLocks noChangeShapeType="1"/>
          </p:cNvSpPr>
          <p:nvPr/>
        </p:nvSpPr>
        <p:spPr bwMode="auto">
          <a:xfrm flipH="1" flipV="1">
            <a:off x="9240475" y="2776875"/>
            <a:ext cx="899705" cy="780736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square" lIns="54269" tIns="27135" rIns="54269" bIns="27135">
            <a:spAutoFit/>
          </a:bodyPr>
          <a:lstStyle/>
          <a:p>
            <a:endParaRPr lang="en-US" sz="525" dirty="0">
              <a:solidFill>
                <a:srgbClr val="785600"/>
              </a:solidFill>
            </a:endParaRPr>
          </a:p>
        </p:txBody>
      </p:sp>
      <p:sp>
        <p:nvSpPr>
          <p:cNvPr id="9241" name="Rectangle 8"/>
          <p:cNvSpPr>
            <a:spLocks noChangeArrowheads="1"/>
          </p:cNvSpPr>
          <p:nvPr/>
        </p:nvSpPr>
        <p:spPr bwMode="auto">
          <a:xfrm>
            <a:off x="684212" y="1341982"/>
            <a:ext cx="10432967" cy="7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600" dirty="0">
                <a:latin typeface="Corbel" panose="020B0503020204020204" pitchFamily="34" charset="0"/>
              </a:rPr>
              <a:t>The impact of different internal change responses to external change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3562383" y="2127921"/>
            <a:ext cx="1360328" cy="67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269" tIns="27135" rIns="54269" bIns="27135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Proactive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Change</a:t>
            </a: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5715710" y="2127921"/>
            <a:ext cx="1257267" cy="67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269" tIns="27135" rIns="54269" bIns="27135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Reactive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Change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2057400" y="1200150"/>
            <a:ext cx="811841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269" tIns="27135" rIns="54269" bIns="27135" anchor="ctr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625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D39F3F-A39C-4FAA-95CF-C197646AE2FD}"/>
              </a:ext>
            </a:extLst>
          </p:cNvPr>
          <p:cNvGrpSpPr/>
          <p:nvPr/>
        </p:nvGrpSpPr>
        <p:grpSpPr>
          <a:xfrm>
            <a:off x="649692" y="2668654"/>
            <a:ext cx="8626375" cy="2989196"/>
            <a:chOff x="649692" y="2668654"/>
            <a:chExt cx="8626375" cy="298919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75356" y="2668654"/>
              <a:ext cx="5900711" cy="2989196"/>
              <a:chOff x="1968" y="1931"/>
              <a:chExt cx="2544" cy="1584"/>
            </a:xfrm>
          </p:grpSpPr>
          <p:sp>
            <p:nvSpPr>
              <p:cNvPr id="9242" name="Line 4"/>
              <p:cNvSpPr>
                <a:spLocks noChangeShapeType="1"/>
              </p:cNvSpPr>
              <p:nvPr/>
            </p:nvSpPr>
            <p:spPr bwMode="auto">
              <a:xfrm>
                <a:off x="1968" y="1975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25" dirty="0">
                  <a:solidFill>
                    <a:srgbClr val="785600"/>
                  </a:solidFill>
                </a:endParaRPr>
              </a:p>
            </p:txBody>
          </p:sp>
          <p:sp>
            <p:nvSpPr>
              <p:cNvPr id="9243" name="Line 5"/>
              <p:cNvSpPr>
                <a:spLocks noChangeShapeType="1"/>
              </p:cNvSpPr>
              <p:nvPr/>
            </p:nvSpPr>
            <p:spPr bwMode="auto">
              <a:xfrm>
                <a:off x="1968" y="3508"/>
                <a:ext cx="25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525" dirty="0">
                  <a:solidFill>
                    <a:srgbClr val="785600"/>
                  </a:solidFill>
                </a:endParaRPr>
              </a:p>
            </p:txBody>
          </p:sp>
          <p:sp>
            <p:nvSpPr>
              <p:cNvPr id="9244" name="Line 6"/>
              <p:cNvSpPr>
                <a:spLocks noChangeShapeType="1"/>
              </p:cNvSpPr>
              <p:nvPr/>
            </p:nvSpPr>
            <p:spPr bwMode="auto">
              <a:xfrm flipV="1">
                <a:off x="3759" y="1931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525" dirty="0">
                  <a:solidFill>
                    <a:srgbClr val="785600"/>
                  </a:solidFill>
                </a:endParaRPr>
              </a:p>
            </p:txBody>
          </p:sp>
          <p:sp>
            <p:nvSpPr>
              <p:cNvPr id="9245" name="Line 7"/>
              <p:cNvSpPr>
                <a:spLocks noChangeShapeType="1"/>
              </p:cNvSpPr>
              <p:nvPr/>
            </p:nvSpPr>
            <p:spPr bwMode="auto">
              <a:xfrm flipV="1">
                <a:off x="2792" y="1931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525" dirty="0">
                  <a:solidFill>
                    <a:srgbClr val="785600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935559-16BA-47D1-A14B-FCD8E98D2C35}"/>
                </a:ext>
              </a:extLst>
            </p:cNvPr>
            <p:cNvGrpSpPr/>
            <p:nvPr/>
          </p:nvGrpSpPr>
          <p:grpSpPr>
            <a:xfrm>
              <a:off x="649692" y="3139085"/>
              <a:ext cx="8166948" cy="1962010"/>
              <a:chOff x="649692" y="3139085"/>
              <a:chExt cx="8166948" cy="1962010"/>
            </a:xfrm>
          </p:grpSpPr>
          <p:sp>
            <p:nvSpPr>
              <p:cNvPr id="9235" name="Line 21"/>
              <p:cNvSpPr>
                <a:spLocks noChangeShapeType="1"/>
              </p:cNvSpPr>
              <p:nvPr/>
            </p:nvSpPr>
            <p:spPr bwMode="auto">
              <a:xfrm>
                <a:off x="4145519" y="3139085"/>
                <a:ext cx="4550239" cy="1962010"/>
              </a:xfrm>
              <a:prstGeom prst="line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 dirty="0">
                  <a:solidFill>
                    <a:srgbClr val="785600"/>
                  </a:solidFill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462743F-4721-4E54-A98D-E9D9EEF4E419}"/>
                  </a:ext>
                </a:extLst>
              </p:cNvPr>
              <p:cNvGrpSpPr/>
              <p:nvPr/>
            </p:nvGrpSpPr>
            <p:grpSpPr>
              <a:xfrm>
                <a:off x="649692" y="3213584"/>
                <a:ext cx="2973051" cy="1496847"/>
                <a:chOff x="649692" y="3213584"/>
                <a:chExt cx="2973051" cy="1496847"/>
              </a:xfrm>
            </p:grpSpPr>
            <p:sp>
              <p:nvSpPr>
                <p:cNvPr id="9236" name="Line 19"/>
                <p:cNvSpPr>
                  <a:spLocks noChangeShapeType="1"/>
                </p:cNvSpPr>
                <p:nvPr/>
              </p:nvSpPr>
              <p:spPr bwMode="auto">
                <a:xfrm>
                  <a:off x="649692" y="3421194"/>
                  <a:ext cx="846734" cy="0"/>
                </a:xfrm>
                <a:prstGeom prst="line">
                  <a:avLst/>
                </a:prstGeom>
                <a:noFill/>
                <a:ln w="28575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50" dirty="0">
                    <a:solidFill>
                      <a:srgbClr val="785600"/>
                    </a:solidFill>
                  </a:endParaRPr>
                </a:p>
              </p:txBody>
            </p:sp>
            <p:sp>
              <p:nvSpPr>
                <p:cNvPr id="92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57260" y="3213584"/>
                  <a:ext cx="1418096" cy="415220"/>
                </a:xfrm>
                <a:prstGeom prst="rect">
                  <a:avLst/>
                </a:prstGeom>
                <a:noFill/>
                <a:ln w="2857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>
                    <a:defRPr sz="1050">
                      <a:solidFill>
                        <a:srgbClr val="785600"/>
                      </a:solidFill>
                    </a:defRPr>
                  </a:lvl1pPr>
                </a:lstStyle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Options</a:t>
                  </a:r>
                </a:p>
              </p:txBody>
            </p:sp>
            <p:sp>
              <p:nvSpPr>
                <p:cNvPr id="9232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649692" y="4356488"/>
                  <a:ext cx="842682" cy="0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50" dirty="0">
                    <a:solidFill>
                      <a:srgbClr val="785600"/>
                    </a:solidFill>
                  </a:endParaRPr>
                </a:p>
              </p:txBody>
            </p:sp>
            <p:sp>
              <p:nvSpPr>
                <p:cNvPr id="923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957260" y="4002545"/>
                  <a:ext cx="1665483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a typeface="ＭＳ Ｐゴシック" pitchFamily="34" charset="-128"/>
                      <a:cs typeface="Arial" charset="0"/>
                    </a:rPr>
                    <a:t>Urgency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a typeface="ＭＳ Ｐゴシック" pitchFamily="34" charset="-128"/>
                      <a:cs typeface="Arial" charset="0"/>
                    </a:rPr>
                    <a:t>and Risk</a:t>
                  </a:r>
                </a:p>
              </p:txBody>
            </p:sp>
          </p:grpSp>
          <p:sp>
            <p:nvSpPr>
              <p:cNvPr id="9231" name="Line 26"/>
              <p:cNvSpPr>
                <a:spLocks noChangeShapeType="1"/>
              </p:cNvSpPr>
              <p:nvPr/>
            </p:nvSpPr>
            <p:spPr bwMode="auto">
              <a:xfrm flipV="1">
                <a:off x="4168356" y="3237878"/>
                <a:ext cx="4648284" cy="186321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50" dirty="0">
                  <a:solidFill>
                    <a:srgbClr val="785600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841896" y="1923034"/>
            <a:ext cx="1446871" cy="1130922"/>
            <a:chOff x="5166969" y="1910203"/>
            <a:chExt cx="1570007" cy="1054979"/>
          </a:xfrm>
        </p:grpSpPr>
        <p:sp>
          <p:nvSpPr>
            <p:cNvPr id="9238" name="Text Box 13"/>
            <p:cNvSpPr txBox="1">
              <a:spLocks noChangeArrowheads="1"/>
            </p:cNvSpPr>
            <p:nvPr/>
          </p:nvSpPr>
          <p:spPr bwMode="auto">
            <a:xfrm>
              <a:off x="5268977" y="2017722"/>
              <a:ext cx="1314798" cy="947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ea typeface="ＭＳ Ｐゴシック" pitchFamily="34" charset="-128"/>
                  <a:cs typeface="Arial" charset="0"/>
                </a:rPr>
                <a:t>Reactive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ea typeface="ＭＳ Ｐゴシック" pitchFamily="34" charset="-128"/>
                  <a:cs typeface="Arial" charset="0"/>
                </a:rPr>
                <a:t>Change in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ea typeface="ＭＳ Ｐゴシック" pitchFamily="34" charset="-128"/>
                  <a:cs typeface="Arial" charset="0"/>
                </a:rPr>
                <a:t>Crisis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166969" y="1910203"/>
              <a:ext cx="1570007" cy="1000664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9392" tIns="14696" rIns="29392" bIns="14696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Arial" pitchFamily="34" charset="0"/>
                <a:ea typeface="MS PGothic" pitchFamily="34" charset="-128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25446" y="5739763"/>
            <a:ext cx="9190384" cy="653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287" tIns="27144" rIns="54287" bIns="27144"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003A63"/>
                </a:solidFill>
                <a:latin typeface="Franklin Gothic Demi Cond" pitchFamily="34" charset="0"/>
              </a:rPr>
              <a:t>Do you React to Crises Or Manage Risks?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ABC6CDA-691D-4677-9DBD-612610A8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8" y="233599"/>
            <a:ext cx="7115287" cy="7548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Responding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82989-0FF1-4321-ADDC-724FACA9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1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11100" y="2182617"/>
            <a:ext cx="2248490" cy="933647"/>
          </a:xfrm>
          <a:prstGeom prst="rect">
            <a:avLst/>
          </a:prstGeom>
          <a:noFill/>
        </p:spPr>
        <p:txBody>
          <a:bodyPr wrap="none" lIns="71178" tIns="35589" rIns="71178" bIns="35589" rtlCol="0">
            <a:spAutoFit/>
          </a:bodyPr>
          <a:lstStyle/>
          <a:p>
            <a:pPr algn="ctr" defTabSz="711758"/>
            <a:r>
              <a:rPr lang="en-US" sz="2400" b="1" dirty="0">
                <a:solidFill>
                  <a:srgbClr val="785600"/>
                </a:solidFill>
              </a:rPr>
              <a:t>Results Sought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Stakeholder 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Satisfaction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2" y="1521813"/>
            <a:ext cx="2544399" cy="150706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04" y="3370061"/>
            <a:ext cx="2590799" cy="150706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10" y="4410074"/>
            <a:ext cx="2590800" cy="150706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913955" y="5043799"/>
            <a:ext cx="2727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…and others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5A47EE-695E-4B37-BAD9-478D834C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285" y="273385"/>
            <a:ext cx="7353300" cy="79603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Value: An issue of balance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2C1DB9-D0F9-41FD-A624-A2C14A379AF0}"/>
              </a:ext>
            </a:extLst>
          </p:cNvPr>
          <p:cNvSpPr/>
          <p:nvPr/>
        </p:nvSpPr>
        <p:spPr>
          <a:xfrm>
            <a:off x="2004287" y="1277840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9A703A-62DD-426C-AC21-2FEFCBEF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6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800253" y="1291397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02" y="3678308"/>
            <a:ext cx="2552700" cy="169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4114800"/>
            <a:ext cx="2076450" cy="2076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658150" y="5105400"/>
            <a:ext cx="2799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dirty="0">
              <a:latin typeface="Arial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5D68838-E4D6-49FA-85E8-930C1FB70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630" y="248831"/>
            <a:ext cx="9189720" cy="83583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Value: An issue of balance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0324F-0CD8-4DA8-9E84-46D884BD7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527" y="1647686"/>
            <a:ext cx="2596896" cy="1328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216" y="2034521"/>
            <a:ext cx="2182340" cy="1302979"/>
          </a:xfrm>
          <a:prstGeom prst="rect">
            <a:avLst/>
          </a:prstGeom>
          <a:noFill/>
        </p:spPr>
        <p:txBody>
          <a:bodyPr wrap="square" lIns="71178" tIns="35589" rIns="71178" bIns="35589" rtlCol="0">
            <a:spAutoFit/>
          </a:bodyPr>
          <a:lstStyle/>
          <a:p>
            <a:pPr algn="ctr" defTabSz="711758"/>
            <a:r>
              <a:rPr lang="en-US" sz="2400" b="1" dirty="0">
                <a:solidFill>
                  <a:srgbClr val="785600"/>
                </a:solidFill>
              </a:rPr>
              <a:t>Resources Allocated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Resource Consumption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F4D3E2-1E32-45AE-8A21-1C142117DEC3}"/>
              </a:ext>
            </a:extLst>
          </p:cNvPr>
          <p:cNvSpPr/>
          <p:nvPr/>
        </p:nvSpPr>
        <p:spPr>
          <a:xfrm>
            <a:off x="2004287" y="1277840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9885E6-B1D0-4475-8B8C-47620A32371C}"/>
              </a:ext>
            </a:extLst>
          </p:cNvPr>
          <p:cNvSpPr txBox="1"/>
          <p:nvPr/>
        </p:nvSpPr>
        <p:spPr>
          <a:xfrm>
            <a:off x="2311100" y="2182617"/>
            <a:ext cx="2248490" cy="933647"/>
          </a:xfrm>
          <a:prstGeom prst="rect">
            <a:avLst/>
          </a:prstGeom>
          <a:noFill/>
        </p:spPr>
        <p:txBody>
          <a:bodyPr wrap="square" lIns="71178" tIns="35589" rIns="71178" bIns="35589" rtlCol="0">
            <a:spAutoFit/>
          </a:bodyPr>
          <a:lstStyle/>
          <a:p>
            <a:pPr algn="ctr" defTabSz="711758"/>
            <a:r>
              <a:rPr lang="en-US" sz="2400" b="1" dirty="0">
                <a:solidFill>
                  <a:srgbClr val="785600"/>
                </a:solidFill>
              </a:rPr>
              <a:t>Results Sought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Stakeholder 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Satisfaction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5FE45-7FFA-405E-9B86-0826E66A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2057400" y="1371600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00600" y="1371600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8077201" y="2680084"/>
            <a:ext cx="41624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E084A17-B8AF-4C37-A419-F9B95FCCD938}"/>
              </a:ext>
            </a:extLst>
          </p:cNvPr>
          <p:cNvGrpSpPr/>
          <p:nvPr/>
        </p:nvGrpSpPr>
        <p:grpSpPr>
          <a:xfrm>
            <a:off x="8094527" y="1601762"/>
            <a:ext cx="2945295" cy="1860112"/>
            <a:chOff x="8104745" y="1601762"/>
            <a:chExt cx="2787379" cy="1860112"/>
          </a:xfrm>
        </p:grpSpPr>
        <p:sp>
          <p:nvSpPr>
            <p:cNvPr id="32" name="TextBox 31"/>
            <p:cNvSpPr txBox="1"/>
            <p:nvPr/>
          </p:nvSpPr>
          <p:spPr>
            <a:xfrm>
              <a:off x="8104745" y="1601762"/>
              <a:ext cx="2787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Results (Gross Return)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47066" y="2174271"/>
              <a:ext cx="13065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       Cost</a:t>
              </a: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H="1">
              <a:off x="8179047" y="2824349"/>
              <a:ext cx="2670001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8285322" y="3000209"/>
              <a:ext cx="2604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Reward (Net Return)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 bwMode="auto">
          <a:xfrm>
            <a:off x="9678383" y="3369541"/>
            <a:ext cx="0" cy="2930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9387166" y="3674217"/>
            <a:ext cx="55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ROI</a:t>
            </a:r>
          </a:p>
        </p:txBody>
      </p:sp>
      <p:sp>
        <p:nvSpPr>
          <p:cNvPr id="42" name="Oval 41"/>
          <p:cNvSpPr/>
          <p:nvPr/>
        </p:nvSpPr>
        <p:spPr>
          <a:xfrm>
            <a:off x="3378264" y="3200400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53822" y="4267200"/>
            <a:ext cx="2311006" cy="933647"/>
          </a:xfrm>
          <a:prstGeom prst="rect">
            <a:avLst/>
          </a:prstGeom>
          <a:noFill/>
        </p:spPr>
        <p:txBody>
          <a:bodyPr wrap="none" lIns="71178" tIns="35589" rIns="71178" bIns="35589" rtlCol="0">
            <a:spAutoFit/>
          </a:bodyPr>
          <a:lstStyle/>
          <a:p>
            <a:pPr algn="ctr" defTabSz="711758"/>
            <a:r>
              <a:rPr lang="en-US" sz="2400" b="1" dirty="0">
                <a:solidFill>
                  <a:srgbClr val="785600"/>
                </a:solidFill>
              </a:rPr>
              <a:t>Risk Accepted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Opportunity/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Loss Balance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29142" y="2743201"/>
            <a:ext cx="1828574" cy="687426"/>
          </a:xfrm>
          <a:prstGeom prst="rect">
            <a:avLst/>
          </a:prstGeom>
          <a:noFill/>
        </p:spPr>
        <p:txBody>
          <a:bodyPr wrap="square" lIns="71178" tIns="35589" rIns="71178" bIns="35589" rtlCol="0">
            <a:spAutoFit/>
          </a:bodyPr>
          <a:lstStyle/>
          <a:p>
            <a:pPr algn="ctr" defTabSz="711758"/>
            <a:r>
              <a:rPr lang="en-US" sz="2000" b="1" dirty="0">
                <a:solidFill>
                  <a:srgbClr val="785600"/>
                </a:solidFill>
              </a:rPr>
              <a:t>Value Maximization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9144001" y="5555568"/>
            <a:ext cx="2522728" cy="44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383" tIns="36192" rIns="72383" bIns="36192">
            <a:spAutoFit/>
          </a:bodyPr>
          <a:lstStyle/>
          <a:p>
            <a:pPr algn="ctr" eaLnBrk="0" hangingPunct="0"/>
            <a:r>
              <a:rPr lang="en-US" sz="2400" b="1" dirty="0">
                <a:latin typeface="Corbel" panose="020B0503020204020204" pitchFamily="34" charset="0"/>
              </a:rPr>
              <a:t>Risk Adjusted ROI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1366" y="3813033"/>
            <a:ext cx="1819450" cy="400097"/>
          </a:xfrm>
          <a:prstGeom prst="rect">
            <a:avLst/>
          </a:prstGeom>
          <a:noFill/>
          <a:ln>
            <a:noFill/>
          </a:ln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2000" dirty="0">
                <a:solidFill>
                  <a:srgbClr val="2709DD"/>
                </a:solidFill>
                <a:latin typeface="Corbel" panose="020B0503020204020204" pitchFamily="34" charset="0"/>
              </a:rPr>
              <a:t>Possible Return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73594" y="5334000"/>
            <a:ext cx="1744392" cy="70787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dirty="0">
                <a:solidFill>
                  <a:srgbClr val="2709DD"/>
                </a:solidFill>
                <a:latin typeface="Corbel" panose="020B0503020204020204" pitchFamily="34" charset="0"/>
              </a:rPr>
              <a:t>Most Likely Return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249093" y="3385472"/>
            <a:ext cx="395617" cy="411979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  <a:endCxn id="47" idx="1"/>
          </p:cNvCxnSpPr>
          <p:nvPr/>
        </p:nvCxnSpPr>
        <p:spPr>
          <a:xfrm>
            <a:off x="8518173" y="5720104"/>
            <a:ext cx="625828" cy="56676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267200"/>
            <a:ext cx="1054676" cy="105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4509" y="3962401"/>
            <a:ext cx="75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Return</a:t>
            </a:r>
          </a:p>
          <a:p>
            <a:pPr algn="ctr"/>
            <a:r>
              <a:rPr lang="en-US" sz="1600" dirty="0"/>
              <a:t>Cost</a:t>
            </a:r>
          </a:p>
        </p:txBody>
      </p:sp>
      <p:cxnSp>
        <p:nvCxnSpPr>
          <p:cNvPr id="9" name="Straight Connector 8"/>
          <p:cNvCxnSpPr>
            <a:stCxn id="6" idx="3"/>
            <a:endCxn id="6" idx="1"/>
          </p:cNvCxnSpPr>
          <p:nvPr/>
        </p:nvCxnSpPr>
        <p:spPr bwMode="auto">
          <a:xfrm flipH="1">
            <a:off x="9284509" y="4254789"/>
            <a:ext cx="75065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9085052" y="3844196"/>
            <a:ext cx="124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      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932" y="4198139"/>
            <a:ext cx="2387069" cy="119353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BCC52C4-095E-4AD3-9E92-C3EBEA19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09" y="264054"/>
            <a:ext cx="7387229" cy="80873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Value Maximization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0EF98-CFE6-4225-88E8-C89D84BB9C41}"/>
              </a:ext>
            </a:extLst>
          </p:cNvPr>
          <p:cNvSpPr txBox="1"/>
          <p:nvPr/>
        </p:nvSpPr>
        <p:spPr>
          <a:xfrm>
            <a:off x="5180713" y="1997473"/>
            <a:ext cx="2182340" cy="1302979"/>
          </a:xfrm>
          <a:prstGeom prst="rect">
            <a:avLst/>
          </a:prstGeom>
          <a:noFill/>
        </p:spPr>
        <p:txBody>
          <a:bodyPr wrap="square" lIns="71178" tIns="35589" rIns="71178" bIns="35589" rtlCol="0">
            <a:spAutoFit/>
          </a:bodyPr>
          <a:lstStyle/>
          <a:p>
            <a:pPr algn="ctr" defTabSz="711758"/>
            <a:r>
              <a:rPr lang="en-US" sz="2400" b="1" dirty="0">
                <a:solidFill>
                  <a:srgbClr val="785600"/>
                </a:solidFill>
              </a:rPr>
              <a:t>Resources Allocated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Resource Consumption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A03EF4-0555-4419-BFDD-4258C0D717A6}"/>
              </a:ext>
            </a:extLst>
          </p:cNvPr>
          <p:cNvSpPr txBox="1"/>
          <p:nvPr/>
        </p:nvSpPr>
        <p:spPr>
          <a:xfrm>
            <a:off x="2318597" y="2145569"/>
            <a:ext cx="2248490" cy="933647"/>
          </a:xfrm>
          <a:prstGeom prst="rect">
            <a:avLst/>
          </a:prstGeom>
          <a:noFill/>
        </p:spPr>
        <p:txBody>
          <a:bodyPr wrap="none" lIns="71178" tIns="35589" rIns="71178" bIns="35589" rtlCol="0">
            <a:spAutoFit/>
          </a:bodyPr>
          <a:lstStyle/>
          <a:p>
            <a:pPr algn="ctr" defTabSz="711758"/>
            <a:r>
              <a:rPr lang="en-US" sz="2400" b="1" dirty="0">
                <a:solidFill>
                  <a:srgbClr val="785600"/>
                </a:solidFill>
              </a:rPr>
              <a:t>Results Sought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Stakeholder </a:t>
            </a:r>
          </a:p>
          <a:p>
            <a:pPr algn="ctr" defTabSz="711758"/>
            <a:r>
              <a:rPr lang="en-US" sz="1600" dirty="0">
                <a:solidFill>
                  <a:srgbClr val="000000"/>
                </a:solidFill>
              </a:rPr>
              <a:t>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F1E3E-1DAD-4083-8B21-103D529D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54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850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733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087 -0.11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55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41" grpId="0"/>
      <p:bldP spid="42" grpId="0" animBg="1"/>
      <p:bldP spid="42" grpId="1" animBg="1"/>
      <p:bldP spid="44" grpId="0"/>
      <p:bldP spid="45" grpId="0"/>
      <p:bldP spid="47" grpId="0"/>
      <p:bldP spid="51" grpId="0"/>
      <p:bldP spid="52" grpId="0"/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356346" y="1680823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5464" y="2486619"/>
            <a:ext cx="1590062" cy="533538"/>
          </a:xfrm>
          <a:prstGeom prst="rect">
            <a:avLst/>
          </a:prstGeom>
          <a:noFill/>
        </p:spPr>
        <p:txBody>
          <a:bodyPr wrap="square" lIns="71178" tIns="35589" rIns="71178" bIns="35589" rtlCol="0">
            <a:spAutoFit/>
          </a:bodyPr>
          <a:lstStyle/>
          <a:p>
            <a:pPr algn="ctr" defTabSz="711758"/>
            <a:r>
              <a:rPr lang="en-US" b="1" dirty="0">
                <a:solidFill>
                  <a:srgbClr val="785600"/>
                </a:solidFill>
              </a:rPr>
              <a:t>Resources</a:t>
            </a:r>
            <a:endParaRPr lang="en-US" sz="1600" b="1" dirty="0">
              <a:solidFill>
                <a:srgbClr val="785600"/>
              </a:solidFill>
            </a:endParaRPr>
          </a:p>
          <a:p>
            <a:pPr algn="ctr" defTabSz="711758"/>
            <a:r>
              <a:rPr lang="en-US" sz="1200" dirty="0">
                <a:solidFill>
                  <a:srgbClr val="000000"/>
                </a:solidFill>
              </a:rPr>
              <a:t>Costs</a:t>
            </a:r>
          </a:p>
        </p:txBody>
      </p:sp>
      <p:sp>
        <p:nvSpPr>
          <p:cNvPr id="10" name="Oval 9"/>
          <p:cNvSpPr/>
          <p:nvPr/>
        </p:nvSpPr>
        <p:spPr>
          <a:xfrm>
            <a:off x="1056530" y="1680823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471" y="2479799"/>
            <a:ext cx="1119975" cy="533538"/>
          </a:xfrm>
          <a:prstGeom prst="rect">
            <a:avLst/>
          </a:prstGeom>
          <a:noFill/>
        </p:spPr>
        <p:txBody>
          <a:bodyPr wrap="none" lIns="71178" tIns="35589" rIns="71178" bIns="35589" rtlCol="0">
            <a:spAutoFit/>
          </a:bodyPr>
          <a:lstStyle/>
          <a:p>
            <a:pPr algn="ctr" defTabSz="711758"/>
            <a:r>
              <a:rPr lang="en-US" b="1" dirty="0">
                <a:solidFill>
                  <a:srgbClr val="785600"/>
                </a:solidFill>
              </a:rPr>
              <a:t>Results</a:t>
            </a:r>
          </a:p>
          <a:p>
            <a:pPr algn="ctr" defTabSz="711758"/>
            <a:r>
              <a:rPr lang="en-US" sz="1200" dirty="0">
                <a:solidFill>
                  <a:srgbClr val="000000"/>
                </a:solidFill>
              </a:rPr>
              <a:t>Performance</a:t>
            </a:r>
          </a:p>
        </p:txBody>
      </p:sp>
      <p:sp>
        <p:nvSpPr>
          <p:cNvPr id="13" name="Oval 12"/>
          <p:cNvSpPr/>
          <p:nvPr/>
        </p:nvSpPr>
        <p:spPr>
          <a:xfrm>
            <a:off x="1696012" y="2750810"/>
            <a:ext cx="2862116" cy="2743200"/>
          </a:xfrm>
          <a:prstGeom prst="ellipse">
            <a:avLst/>
          </a:prstGeom>
          <a:solidFill>
            <a:schemeClr val="tx1">
              <a:alpha val="14902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178" tIns="35589" rIns="71178" bIns="35589" rtlCol="0" anchor="ctr"/>
          <a:lstStyle/>
          <a:p>
            <a:pPr algn="ctr" defTabSz="711758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2956" y="4564339"/>
            <a:ext cx="1105549" cy="718204"/>
          </a:xfrm>
          <a:prstGeom prst="rect">
            <a:avLst/>
          </a:prstGeom>
          <a:noFill/>
        </p:spPr>
        <p:txBody>
          <a:bodyPr wrap="none" lIns="71178" tIns="35589" rIns="71178" bIns="35589" rtlCol="0">
            <a:spAutoFit/>
          </a:bodyPr>
          <a:lstStyle/>
          <a:p>
            <a:pPr algn="ctr" defTabSz="711758"/>
            <a:r>
              <a:rPr lang="en-US" b="1" dirty="0">
                <a:solidFill>
                  <a:srgbClr val="785600"/>
                </a:solidFill>
              </a:rPr>
              <a:t>Risk</a:t>
            </a:r>
          </a:p>
          <a:p>
            <a:pPr algn="ctr" defTabSz="711758"/>
            <a:r>
              <a:rPr lang="en-US" sz="1200" dirty="0">
                <a:solidFill>
                  <a:srgbClr val="000000"/>
                </a:solidFill>
              </a:rPr>
              <a:t>Opportunity/</a:t>
            </a:r>
          </a:p>
          <a:p>
            <a:pPr algn="ctr" defTabSz="711758"/>
            <a:r>
              <a:rPr lang="en-US" sz="1200" dirty="0">
                <a:solidFill>
                  <a:srgbClr val="000000"/>
                </a:solidFill>
              </a:rPr>
              <a:t>Loss Balance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9439" y="2907203"/>
            <a:ext cx="1828574" cy="625871"/>
          </a:xfrm>
          <a:prstGeom prst="rect">
            <a:avLst/>
          </a:prstGeom>
          <a:noFill/>
        </p:spPr>
        <p:txBody>
          <a:bodyPr wrap="square" lIns="71178" tIns="35589" rIns="71178" bIns="35589" rtlCol="0">
            <a:spAutoFit/>
          </a:bodyPr>
          <a:lstStyle/>
          <a:p>
            <a:pPr algn="ctr" defTabSz="711758"/>
            <a:r>
              <a:rPr lang="en-US" b="1" dirty="0">
                <a:solidFill>
                  <a:srgbClr val="785600"/>
                </a:solidFill>
              </a:rPr>
              <a:t>Value Maximization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2A4FC3-8B99-42B0-9BA5-C22F7FC77518}"/>
              </a:ext>
            </a:extLst>
          </p:cNvPr>
          <p:cNvCxnSpPr/>
          <p:nvPr/>
        </p:nvCxnSpPr>
        <p:spPr>
          <a:xfrm rot="18017767" flipH="1">
            <a:off x="4454620" y="3650831"/>
            <a:ext cx="1731748" cy="0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79C88E-1C57-4FA7-976C-2BA2B058F4A2}"/>
              </a:ext>
            </a:extLst>
          </p:cNvPr>
          <p:cNvCxnSpPr>
            <a:cxnSpLocks/>
          </p:cNvCxnSpPr>
          <p:nvPr/>
        </p:nvCxnSpPr>
        <p:spPr>
          <a:xfrm rot="18017767">
            <a:off x="3581006" y="5146074"/>
            <a:ext cx="1731748" cy="0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0199460-3C03-4DBA-BD08-FF9BF1337237}"/>
              </a:ext>
            </a:extLst>
          </p:cNvPr>
          <p:cNvCxnSpPr/>
          <p:nvPr/>
        </p:nvCxnSpPr>
        <p:spPr>
          <a:xfrm flipH="1">
            <a:off x="3122960" y="1455410"/>
            <a:ext cx="1731748" cy="0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22F21C-0552-4303-A7D1-0BAA8F1B697F}"/>
              </a:ext>
            </a:extLst>
          </p:cNvPr>
          <p:cNvCxnSpPr>
            <a:cxnSpLocks/>
          </p:cNvCxnSpPr>
          <p:nvPr/>
        </p:nvCxnSpPr>
        <p:spPr>
          <a:xfrm>
            <a:off x="1391212" y="1455410"/>
            <a:ext cx="1731748" cy="0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09A7F66-224E-49E9-A352-1591494F7183}"/>
              </a:ext>
            </a:extLst>
          </p:cNvPr>
          <p:cNvCxnSpPr/>
          <p:nvPr/>
        </p:nvCxnSpPr>
        <p:spPr>
          <a:xfrm rot="3582233">
            <a:off x="53118" y="3666071"/>
            <a:ext cx="1731748" cy="0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891198-DEA6-4E01-AD9C-FC81A7C97D6E}"/>
              </a:ext>
            </a:extLst>
          </p:cNvPr>
          <p:cNvCxnSpPr>
            <a:cxnSpLocks/>
          </p:cNvCxnSpPr>
          <p:nvPr/>
        </p:nvCxnSpPr>
        <p:spPr>
          <a:xfrm rot="3582233" flipH="1">
            <a:off x="926731" y="5161314"/>
            <a:ext cx="1731748" cy="0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F928C0C-B121-4B55-A771-1D025210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30" y="265333"/>
            <a:ext cx="7017003" cy="79039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Value Maximization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4AAA-A721-49F7-BCAA-B4550D740123}"/>
              </a:ext>
            </a:extLst>
          </p:cNvPr>
          <p:cNvSpPr txBox="1"/>
          <p:nvPr/>
        </p:nvSpPr>
        <p:spPr>
          <a:xfrm>
            <a:off x="5937246" y="1369258"/>
            <a:ext cx="6120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Every decision—individual and corporate—should seek to balance: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Resources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Risks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06EF6-4552-484E-8EE7-CE9A83249525}"/>
              </a:ext>
            </a:extLst>
          </p:cNvPr>
          <p:cNvSpPr txBox="1"/>
          <p:nvPr/>
        </p:nvSpPr>
        <p:spPr>
          <a:xfrm>
            <a:off x="5920705" y="3429001"/>
            <a:ext cx="6019658" cy="1347480"/>
          </a:xfrm>
          <a:prstGeom prst="rect">
            <a:avLst/>
          </a:prstGeom>
          <a:noFill/>
        </p:spPr>
        <p:txBody>
          <a:bodyPr wrap="square" lIns="54287" tIns="27144" rIns="54287" bIns="27144" rtlCol="0">
            <a:spAutoFit/>
          </a:bodyPr>
          <a:lstStyle/>
          <a:p>
            <a:r>
              <a:rPr lang="en-US" sz="2800" i="1" dirty="0"/>
              <a:t>“Life, business, everything you do, every decision you make – it’s all about risk and reward!”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D762B-A701-48A7-BDB7-AD72F625EB40}"/>
              </a:ext>
            </a:extLst>
          </p:cNvPr>
          <p:cNvSpPr/>
          <p:nvPr/>
        </p:nvSpPr>
        <p:spPr>
          <a:xfrm>
            <a:off x="5920705" y="48659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~  Bill Kaplan, founder /leader of the MIT Blackjack Team that won millions in Vegas; inspired the movie 21 and the national bestseller, Bringing Down the House.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ECB57-4367-4C4B-B3BC-DB4AC026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33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31747" y="5376217"/>
            <a:ext cx="1819803" cy="548707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Unmet Customer Expectations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74094" y="2115946"/>
            <a:ext cx="2217024" cy="12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378" tIns="26689" rIns="53378" bIns="26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latin typeface="Calibri" panose="020F0502020204030204" pitchFamily="34" charset="0"/>
              </a:rPr>
              <a:t>Non-value-added functions;</a:t>
            </a:r>
          </a:p>
          <a:p>
            <a:pPr algn="ctr" eaLnBrk="1" hangingPunct="1"/>
            <a:r>
              <a:rPr lang="en-US" sz="1600" dirty="0">
                <a:latin typeface="Calibri" panose="020F0502020204030204" pitchFamily="34" charset="0"/>
              </a:rPr>
              <a:t>May require staff, functional, process realignment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4289" y="5399722"/>
            <a:ext cx="2672117" cy="7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378" tIns="26689" rIns="53378" bIns="26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latin typeface="Calibri" panose="020F0502020204030204" pitchFamily="34" charset="0"/>
              </a:rPr>
              <a:t>No stakeholder value; may pose reputation and other risks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60063" y="2182252"/>
            <a:ext cx="2847219" cy="2609394"/>
            <a:chOff x="16967815" y="5885293"/>
            <a:chExt cx="5137805" cy="4282414"/>
          </a:xfrm>
        </p:grpSpPr>
        <p:sp>
          <p:nvSpPr>
            <p:cNvPr id="25" name="TextBox 24"/>
            <p:cNvSpPr txBox="1"/>
            <p:nvPr/>
          </p:nvSpPr>
          <p:spPr>
            <a:xfrm>
              <a:off x="16999861" y="5885293"/>
              <a:ext cx="5073708" cy="1910738"/>
            </a:xfrm>
            <a:prstGeom prst="rect">
              <a:avLst/>
            </a:prstGeom>
            <a:noFill/>
          </p:spPr>
          <p:txBody>
            <a:bodyPr wrap="square" lIns="55726" tIns="27863" rIns="55726" bIns="27863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Internal Environment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(Under management control)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8962869" y="7172799"/>
              <a:ext cx="1185260" cy="1123101"/>
              <a:chOff x="2074616" y="3181230"/>
              <a:chExt cx="3764164" cy="3682439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4105231" y="3225111"/>
                <a:ext cx="1733549" cy="3638558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2074616" y="3181230"/>
                <a:ext cx="1657956" cy="3638558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16967815" y="8256969"/>
              <a:ext cx="5137805" cy="1910738"/>
            </a:xfrm>
            <a:prstGeom prst="rect">
              <a:avLst/>
            </a:prstGeom>
            <a:noFill/>
          </p:spPr>
          <p:txBody>
            <a:bodyPr wrap="square" lIns="55726" tIns="27863" rIns="55726" bIns="27863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External Environment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(No control; limited influence)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8115857" y="9741587"/>
              <a:ext cx="2841721" cy="0"/>
              <a:chOff x="4199216" y="4308230"/>
              <a:chExt cx="1234430" cy="0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4816431" y="4308230"/>
                <a:ext cx="617215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4199216" y="4308230"/>
                <a:ext cx="617215" cy="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ACFFB147-47DA-4921-A46A-1BEDC72D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65" y="272563"/>
            <a:ext cx="8156264" cy="143088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Linking Strategy to Value:</a:t>
            </a:r>
            <a:b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Current-State Assessment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204515" y="2181640"/>
            <a:ext cx="1413247" cy="2873088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3868162">
            <a:off x="6939062" y="3378551"/>
            <a:ext cx="1996817" cy="50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72" tIns="34286" rIns="68572" bIns="34286">
            <a:spAutoFit/>
          </a:bodyPr>
          <a:lstStyle>
            <a:defPPr>
              <a:defRPr lang="en-US"/>
            </a:defPPr>
            <a:lvl1pPr algn="ctr" eaLnBrk="1" hangingPunct="1">
              <a:defRPr sz="12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533819"/>
            <a:r>
              <a:rPr lang="en-US" sz="1400" b="1" dirty="0">
                <a:solidFill>
                  <a:srgbClr val="785600"/>
                </a:solidFill>
                <a:latin typeface="Calibri" panose="020F0502020204030204" pitchFamily="34" charset="0"/>
              </a:rPr>
              <a:t>Value-Based strategy/capability Gap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34465" y="2181640"/>
            <a:ext cx="1351621" cy="2873087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600971">
            <a:off x="2908059" y="3405024"/>
            <a:ext cx="1463306" cy="284685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8572" tIns="34286" rIns="68572" bIns="34286">
            <a:spAutoFit/>
          </a:bodyPr>
          <a:lstStyle>
            <a:defPPr>
              <a:defRPr lang="en-US"/>
            </a:defPPr>
            <a:lvl1pPr algn="ctr" eaLnBrk="1" hangingPunct="1">
              <a:defRPr sz="1200"/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defTabSz="533819"/>
            <a:r>
              <a:rPr lang="en-US" sz="1400" b="1" dirty="0">
                <a:solidFill>
                  <a:srgbClr val="785600"/>
                </a:solidFill>
                <a:latin typeface="Calibri" panose="020F0502020204030204" pitchFamily="34" charset="0"/>
              </a:rPr>
              <a:t>Compliance Gap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964255" y="5608629"/>
            <a:ext cx="3552150" cy="91993"/>
            <a:chOff x="4199216" y="4308230"/>
            <a:chExt cx="1234430" cy="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816431" y="4308230"/>
              <a:ext cx="617215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4199216" y="4308230"/>
              <a:ext cx="617215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477466" y="5682396"/>
            <a:ext cx="2514751" cy="333263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Regulatory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Misalignment</a:t>
            </a:r>
          </a:p>
        </p:txBody>
      </p:sp>
      <p:sp>
        <p:nvSpPr>
          <p:cNvPr id="44" name="Freeform 43"/>
          <p:cNvSpPr/>
          <p:nvPr/>
        </p:nvSpPr>
        <p:spPr>
          <a:xfrm>
            <a:off x="4384848" y="1694110"/>
            <a:ext cx="2729872" cy="2644118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D15D">
              <a:lumMod val="75000"/>
              <a:alpha val="79000"/>
            </a:srgbClr>
          </a:solidFill>
          <a:ln w="48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39337" tIns="182880" rIns="139337" bIns="391886" numCol="1" spcCol="1270" anchor="ctr" anchorCtr="0">
            <a:noAutofit/>
          </a:bodyPr>
          <a:lstStyle/>
          <a:p>
            <a:pPr algn="ctr" defTabSz="7585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22" kern="0" dirty="0">
              <a:solidFill>
                <a:srgbClr val="785600"/>
              </a:solidFill>
              <a:latin typeface="Corbel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974390" y="2819176"/>
            <a:ext cx="2729872" cy="2644118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48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319604" tIns="269966" rIns="98407" bIns="200297" numCol="1" spcCol="1270" anchor="ctr" anchorCtr="0">
            <a:noAutofit/>
          </a:bodyPr>
          <a:lstStyle/>
          <a:p>
            <a:pPr algn="ctr" defTabSz="7585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350" kern="0" dirty="0">
              <a:latin typeface="Corbel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795304" y="2819176"/>
            <a:ext cx="2729872" cy="2644118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92D6F2">
              <a:lumMod val="75000"/>
              <a:alpha val="27000"/>
            </a:srgbClr>
          </a:solidFill>
          <a:ln w="48000" cap="flat" cmpd="thickThin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98407" tIns="269966" rIns="319604" bIns="200297" numCol="1" spcCol="1270" anchor="ctr" anchorCtr="0">
            <a:noAutofit/>
          </a:bodyPr>
          <a:lstStyle/>
          <a:p>
            <a:pPr algn="ctr" defTabSz="65015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350" kern="0" dirty="0">
              <a:latin typeface="Corbel"/>
            </a:endParaRP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 flipV="1">
            <a:off x="2934465" y="2423327"/>
            <a:ext cx="1614892" cy="265919"/>
          </a:xfrm>
          <a:prstGeom prst="straightConnector1">
            <a:avLst/>
          </a:prstGeom>
          <a:noFill/>
          <a:ln w="57150" cap="rnd" cmpd="sng" algn="ctr">
            <a:solidFill>
              <a:srgbClr val="FFD15D">
                <a:lumMod val="5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3281374" y="4843539"/>
            <a:ext cx="762468" cy="569115"/>
          </a:xfrm>
          <a:prstGeom prst="straightConnector1">
            <a:avLst/>
          </a:prstGeom>
          <a:noFill/>
          <a:ln w="57150" cap="rnd" cmpd="sng" algn="ctr">
            <a:solidFill>
              <a:srgbClr val="0070C0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50" name="Straight Arrow Connector 49"/>
          <p:cNvCxnSpPr>
            <a:cxnSpLocks/>
          </p:cNvCxnSpPr>
          <p:nvPr/>
        </p:nvCxnSpPr>
        <p:spPr>
          <a:xfrm flipH="1" flipV="1">
            <a:off x="7529411" y="4800951"/>
            <a:ext cx="753474" cy="493288"/>
          </a:xfrm>
          <a:prstGeom prst="straightConnector1">
            <a:avLst/>
          </a:prstGeom>
          <a:noFill/>
          <a:ln w="57150" cap="rnd" cmpd="sng" algn="ctr">
            <a:solidFill>
              <a:srgbClr val="007E39"/>
            </a:solidFill>
            <a:prstDash val="soli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103445" y="2996826"/>
            <a:ext cx="1125938" cy="1041149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pPr algn="ctr"/>
            <a:r>
              <a:rPr lang="en-US" sz="1600" b="1" dirty="0">
                <a:latin typeface="Corbel" panose="020B0503020204020204" pitchFamily="34" charset="0"/>
              </a:rPr>
              <a:t>Value-Added;</a:t>
            </a:r>
          </a:p>
          <a:p>
            <a:pPr algn="ctr"/>
            <a:r>
              <a:rPr lang="en-US" sz="1600" b="1" dirty="0">
                <a:latin typeface="Corbel" panose="020B0503020204020204" pitchFamily="34" charset="0"/>
              </a:rPr>
              <a:t>Not mandated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6635" y="2895098"/>
            <a:ext cx="1024940" cy="1041149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Mandated but not </a:t>
            </a:r>
          </a:p>
          <a:p>
            <a:pPr algn="ctr"/>
            <a:r>
              <a:rPr lang="en-US" sz="1600" dirty="0">
                <a:latin typeface="Corbel" panose="020B0503020204020204" pitchFamily="34" charset="0"/>
              </a:rPr>
              <a:t>Value-Added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3811" y="4470534"/>
            <a:ext cx="971767" cy="548707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Mission Gap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25896" y="3256789"/>
            <a:ext cx="1023700" cy="1041149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pPr algn="ctr"/>
            <a:r>
              <a:rPr lang="en-US" sz="1600" b="1" dirty="0">
                <a:latin typeface="Corbel" panose="020B0503020204020204" pitchFamily="34" charset="0"/>
              </a:rPr>
              <a:t>Value-Added </a:t>
            </a:r>
          </a:p>
          <a:p>
            <a:pPr algn="ctr"/>
            <a:r>
              <a:rPr lang="en-US" sz="1600" b="1" dirty="0">
                <a:latin typeface="Corbel" panose="020B0503020204020204" pitchFamily="34" charset="0"/>
              </a:rPr>
              <a:t>and</a:t>
            </a:r>
          </a:p>
          <a:p>
            <a:pPr algn="ctr"/>
            <a:r>
              <a:rPr lang="en-US" sz="1600" b="1" dirty="0">
                <a:latin typeface="Corbel" panose="020B0503020204020204" pitchFamily="34" charset="0"/>
              </a:rPr>
              <a:t>Mandated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8914" y="6097349"/>
            <a:ext cx="1869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© Douglas Webster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B12AD-3FE2-4EC3-A45B-FF91519D10DD}"/>
              </a:ext>
            </a:extLst>
          </p:cNvPr>
          <p:cNvSpPr txBox="1"/>
          <p:nvPr/>
        </p:nvSpPr>
        <p:spPr>
          <a:xfrm>
            <a:off x="5087117" y="2104471"/>
            <a:ext cx="131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What we actually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E4B1A-73AE-4FAE-92F1-DF4F28EF2C71}"/>
              </a:ext>
            </a:extLst>
          </p:cNvPr>
          <p:cNvSpPr txBox="1"/>
          <p:nvPr/>
        </p:nvSpPr>
        <p:spPr>
          <a:xfrm>
            <a:off x="3706907" y="4128834"/>
            <a:ext cx="146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350">
                <a:latin typeface="Corbel" panose="020B0503020204020204" pitchFamily="34" charset="0"/>
              </a:defRPr>
            </a:lvl1pPr>
          </a:lstStyle>
          <a:p>
            <a:r>
              <a:rPr lang="en-US" sz="1600" dirty="0"/>
              <a:t>What we are required to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4C440-134F-4B0D-A987-BC755091A5A0}"/>
              </a:ext>
            </a:extLst>
          </p:cNvPr>
          <p:cNvSpPr txBox="1"/>
          <p:nvPr/>
        </p:nvSpPr>
        <p:spPr>
          <a:xfrm>
            <a:off x="6473677" y="4014390"/>
            <a:ext cx="129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rbel" panose="020B0503020204020204" pitchFamily="34" charset="0"/>
              </a:rPr>
              <a:t>What</a:t>
            </a:r>
          </a:p>
          <a:p>
            <a:pPr algn="ctr"/>
            <a:r>
              <a:rPr lang="en-US" sz="1600" dirty="0">
                <a:latin typeface="Corbel" panose="020B0503020204020204" pitchFamily="34" charset="0"/>
              </a:rPr>
              <a:t>Stakeholders want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F82B8-9862-4867-8BCD-8AD631C8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97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0" grpId="0" animBg="1"/>
      <p:bldP spid="13" grpId="0" animBg="1"/>
      <p:bldP spid="36" grpId="0"/>
      <p:bldP spid="44" grpId="0" animBg="1"/>
      <p:bldP spid="45" grpId="0" animBg="1"/>
      <p:bldP spid="46" grpId="0" animBg="1"/>
      <p:bldP spid="51" grpId="0"/>
      <p:bldP spid="52" grpId="0"/>
      <p:bldP spid="53" grpId="0"/>
      <p:bldP spid="54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550D5-CBBC-4BB8-8D16-3BBCADAB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Integration across the enterprise:</a:t>
            </a:r>
            <a:b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A Portfolio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FCEF3-9DB6-47E6-BE6A-45D8CAE2F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02296"/>
            <a:ext cx="6003655" cy="321744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But value is not optimized by simple aggregation of independent decisions</a:t>
            </a:r>
          </a:p>
          <a:p>
            <a:r>
              <a:rPr lang="en-US" sz="3200" dirty="0"/>
              <a:t>Maximizing organizational value requires an </a:t>
            </a:r>
            <a:r>
              <a:rPr lang="en-US" sz="3200" u="sng" dirty="0"/>
              <a:t>integrated, enterprise-wide portfolio view </a:t>
            </a:r>
            <a:r>
              <a:rPr lang="en-US" sz="3200" dirty="0"/>
              <a:t>of organizational goals and tradeoffs</a:t>
            </a:r>
          </a:p>
        </p:txBody>
      </p:sp>
      <p:sp>
        <p:nvSpPr>
          <p:cNvPr id="4" name="Up-Down Arrow 4">
            <a:extLst>
              <a:ext uri="{FF2B5EF4-FFF2-40B4-BE49-F238E27FC236}">
                <a16:creationId xmlns:a16="http://schemas.microsoft.com/office/drawing/2014/main" id="{BEEAB741-1CB9-4D60-8A44-FCA729252C79}"/>
              </a:ext>
            </a:extLst>
          </p:cNvPr>
          <p:cNvSpPr/>
          <p:nvPr/>
        </p:nvSpPr>
        <p:spPr>
          <a:xfrm>
            <a:off x="6922504" y="2281727"/>
            <a:ext cx="1063690" cy="3352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4E63EEBB-C037-456A-B4CD-1FD35E2C7ABA}"/>
              </a:ext>
            </a:extLst>
          </p:cNvPr>
          <p:cNvSpPr/>
          <p:nvPr/>
        </p:nvSpPr>
        <p:spPr>
          <a:xfrm>
            <a:off x="6820252" y="4479831"/>
            <a:ext cx="1275861" cy="4916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r>
              <a:rPr lang="en-US" sz="1400" dirty="0">
                <a:solidFill>
                  <a:srgbClr val="785600"/>
                </a:solidFill>
              </a:rPr>
              <a:t>Operational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163D644E-A0AE-4954-BB31-B8FB82A6A025}"/>
              </a:ext>
            </a:extLst>
          </p:cNvPr>
          <p:cNvSpPr/>
          <p:nvPr/>
        </p:nvSpPr>
        <p:spPr>
          <a:xfrm>
            <a:off x="6820252" y="3712280"/>
            <a:ext cx="1275861" cy="4916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r>
              <a:rPr lang="en-US" sz="1400" dirty="0">
                <a:solidFill>
                  <a:srgbClr val="785600"/>
                </a:solidFill>
              </a:rPr>
              <a:t>Tactical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F927169C-E20F-4533-B330-A943D9805E54}"/>
              </a:ext>
            </a:extLst>
          </p:cNvPr>
          <p:cNvSpPr/>
          <p:nvPr/>
        </p:nvSpPr>
        <p:spPr>
          <a:xfrm>
            <a:off x="6820252" y="2944725"/>
            <a:ext cx="1275861" cy="4916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r>
              <a:rPr lang="en-US" sz="1400" dirty="0">
                <a:solidFill>
                  <a:srgbClr val="785600"/>
                </a:solidFill>
              </a:rPr>
              <a:t>Strategic</a:t>
            </a:r>
          </a:p>
        </p:txBody>
      </p:sp>
      <p:sp>
        <p:nvSpPr>
          <p:cNvPr id="8" name="Up-Down Arrow 4">
            <a:extLst>
              <a:ext uri="{FF2B5EF4-FFF2-40B4-BE49-F238E27FC236}">
                <a16:creationId xmlns:a16="http://schemas.microsoft.com/office/drawing/2014/main" id="{0545794F-90AE-4C0D-BE25-BB635828F765}"/>
              </a:ext>
            </a:extLst>
          </p:cNvPr>
          <p:cNvSpPr/>
          <p:nvPr/>
        </p:nvSpPr>
        <p:spPr>
          <a:xfrm rot="5400000">
            <a:off x="9587016" y="657741"/>
            <a:ext cx="1063690" cy="3352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E2CE7560-9CEC-485D-A6EC-F382A8FDFD30}"/>
              </a:ext>
            </a:extLst>
          </p:cNvPr>
          <p:cNvSpPr/>
          <p:nvPr/>
        </p:nvSpPr>
        <p:spPr>
          <a:xfrm rot="5400000">
            <a:off x="7776257" y="4356873"/>
            <a:ext cx="2204935" cy="389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endParaRPr lang="en-US" sz="1400" dirty="0">
              <a:solidFill>
                <a:srgbClr val="785600"/>
              </a:solidFill>
            </a:endParaRP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AFBE4973-DB9C-4FFA-8EBC-9E765C93EDD7}"/>
              </a:ext>
            </a:extLst>
          </p:cNvPr>
          <p:cNvSpPr/>
          <p:nvPr/>
        </p:nvSpPr>
        <p:spPr>
          <a:xfrm>
            <a:off x="8667517" y="2894173"/>
            <a:ext cx="2902688" cy="4916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r>
              <a:rPr lang="en-US" sz="1400" dirty="0">
                <a:solidFill>
                  <a:srgbClr val="785600"/>
                </a:solidFill>
              </a:rPr>
              <a:t>Functions, Programs, SBUs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5DD5B535-B157-4ACC-8033-A25B9CF468DE}"/>
              </a:ext>
            </a:extLst>
          </p:cNvPr>
          <p:cNvSpPr/>
          <p:nvPr/>
        </p:nvSpPr>
        <p:spPr>
          <a:xfrm rot="5400000">
            <a:off x="8400435" y="4356873"/>
            <a:ext cx="2204935" cy="389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endParaRPr lang="en-US" sz="1400" dirty="0">
              <a:solidFill>
                <a:srgbClr val="785600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619AFD4F-A3C0-434E-94E8-1C8E1D02EADB}"/>
              </a:ext>
            </a:extLst>
          </p:cNvPr>
          <p:cNvSpPr/>
          <p:nvPr/>
        </p:nvSpPr>
        <p:spPr>
          <a:xfrm rot="5400000">
            <a:off x="9648791" y="4356873"/>
            <a:ext cx="2204935" cy="389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endParaRPr lang="en-US" sz="1400" dirty="0">
              <a:solidFill>
                <a:srgbClr val="785600"/>
              </a:solidFill>
            </a:endParaRP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11937D-5179-48EB-9125-58E0ACADB661}"/>
              </a:ext>
            </a:extLst>
          </p:cNvPr>
          <p:cNvSpPr/>
          <p:nvPr/>
        </p:nvSpPr>
        <p:spPr>
          <a:xfrm rot="5400000">
            <a:off x="10272967" y="4337289"/>
            <a:ext cx="2204935" cy="389541"/>
          </a:xfrm>
          <a:prstGeom prst="roundRect">
            <a:avLst/>
          </a:prstGeom>
          <a:solidFill>
            <a:schemeClr val="lt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endParaRPr lang="en-US" sz="1400" dirty="0">
              <a:solidFill>
                <a:srgbClr val="785600"/>
              </a:solidFill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32600A13-94A4-46AD-8656-41C5466D8B83}"/>
              </a:ext>
            </a:extLst>
          </p:cNvPr>
          <p:cNvSpPr/>
          <p:nvPr/>
        </p:nvSpPr>
        <p:spPr>
          <a:xfrm rot="5400000">
            <a:off x="9024613" y="4356873"/>
            <a:ext cx="2204935" cy="3895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1170" tIns="35585" rIns="71170" bIns="35585" rtlCol="0" anchor="ctr"/>
          <a:lstStyle/>
          <a:p>
            <a:pPr algn="ctr" defTabSz="711758"/>
            <a:endParaRPr lang="en-US" sz="1400" dirty="0">
              <a:solidFill>
                <a:srgbClr val="785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78FC0-B510-4BE6-9529-4DB5C9C42915}"/>
              </a:ext>
            </a:extLst>
          </p:cNvPr>
          <p:cNvSpPr txBox="1"/>
          <p:nvPr/>
        </p:nvSpPr>
        <p:spPr>
          <a:xfrm>
            <a:off x="684211" y="4960943"/>
            <a:ext cx="6435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Value management requires breaking through the “titanium silos of excellence”,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8277F-D3D9-4CD8-B07A-93A9E4FA7D42}"/>
              </a:ext>
            </a:extLst>
          </p:cNvPr>
          <p:cNvSpPr txBox="1"/>
          <p:nvPr/>
        </p:nvSpPr>
        <p:spPr>
          <a:xfrm>
            <a:off x="703125" y="5798511"/>
            <a:ext cx="611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 applies at all organizational levels.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AFB10D4-C710-4841-A362-82C212D5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4"/>
          <p:cNvGrpSpPr/>
          <p:nvPr/>
        </p:nvGrpSpPr>
        <p:grpSpPr>
          <a:xfrm>
            <a:off x="5632121" y="4795084"/>
            <a:ext cx="1222758" cy="515795"/>
            <a:chOff x="-2174429" y="3984742"/>
            <a:chExt cx="1630343" cy="687726"/>
          </a:xfrm>
        </p:grpSpPr>
        <p:sp>
          <p:nvSpPr>
            <p:cNvPr id="126" name="Oval 125"/>
            <p:cNvSpPr/>
            <p:nvPr/>
          </p:nvSpPr>
          <p:spPr>
            <a:xfrm>
              <a:off x="-1295400" y="3984742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009644"/>
                  </a:solidFill>
                </a:rPr>
                <a:t>R</a:t>
              </a:r>
            </a:p>
          </p:txBody>
        </p:sp>
        <p:grpSp>
          <p:nvGrpSpPr>
            <p:cNvPr id="14" name="Group 126"/>
            <p:cNvGrpSpPr/>
            <p:nvPr/>
          </p:nvGrpSpPr>
          <p:grpSpPr>
            <a:xfrm>
              <a:off x="-2174429" y="3984742"/>
              <a:ext cx="751314" cy="396035"/>
              <a:chOff x="-1546282" y="2235780"/>
              <a:chExt cx="889091" cy="457200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-1546282" y="2235780"/>
                <a:ext cx="889091" cy="457200"/>
              </a:xfrm>
              <a:prstGeom prst="ellipse">
                <a:avLst/>
              </a:prstGeom>
              <a:solidFill>
                <a:srgbClr val="FFDE8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defTabSz="533819"/>
                <a:r>
                  <a:rPr lang="en-US" sz="800" dirty="0">
                    <a:solidFill>
                      <a:schemeClr val="bg2"/>
                    </a:solidFill>
                  </a:rPr>
                  <a:t>R</a:t>
                </a:r>
                <a:endParaRPr lang="en-US" sz="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-1261386" y="2352799"/>
                <a:ext cx="377369" cy="30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R</a:t>
                </a:r>
              </a:p>
            </p:txBody>
          </p:sp>
        </p:grpSp>
        <p:sp>
          <p:nvSpPr>
            <p:cNvPr id="128" name="Oval 127"/>
            <p:cNvSpPr/>
            <p:nvPr/>
          </p:nvSpPr>
          <p:spPr>
            <a:xfrm>
              <a:off x="-1724319" y="4276433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100" name="Group 112">
            <a:extLst>
              <a:ext uri="{FF2B5EF4-FFF2-40B4-BE49-F238E27FC236}">
                <a16:creationId xmlns:a16="http://schemas.microsoft.com/office/drawing/2014/main" id="{A83B751F-E304-4013-A086-2B7EB6C7F45C}"/>
              </a:ext>
            </a:extLst>
          </p:cNvPr>
          <p:cNvGrpSpPr/>
          <p:nvPr/>
        </p:nvGrpSpPr>
        <p:grpSpPr>
          <a:xfrm>
            <a:off x="4521128" y="4802112"/>
            <a:ext cx="1275236" cy="515795"/>
            <a:chOff x="-2244400" y="3984742"/>
            <a:chExt cx="1700314" cy="687726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7C82D8B-9C45-495A-982E-D41691827790}"/>
                </a:ext>
              </a:extLst>
            </p:cNvPr>
            <p:cNvSpPr/>
            <p:nvPr/>
          </p:nvSpPr>
          <p:spPr>
            <a:xfrm>
              <a:off x="-1295400" y="3984742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009644"/>
                  </a:solidFill>
                </a:rPr>
                <a:t>R</a:t>
              </a:r>
            </a:p>
          </p:txBody>
        </p:sp>
        <p:grpSp>
          <p:nvGrpSpPr>
            <p:cNvPr id="111" name="Group 114">
              <a:extLst>
                <a:ext uri="{FF2B5EF4-FFF2-40B4-BE49-F238E27FC236}">
                  <a16:creationId xmlns:a16="http://schemas.microsoft.com/office/drawing/2014/main" id="{CEA7716D-CD0A-422C-83B6-F941FD6D6DDA}"/>
                </a:ext>
              </a:extLst>
            </p:cNvPr>
            <p:cNvGrpSpPr/>
            <p:nvPr/>
          </p:nvGrpSpPr>
          <p:grpSpPr>
            <a:xfrm>
              <a:off x="-2244400" y="3984742"/>
              <a:ext cx="821285" cy="396035"/>
              <a:chOff x="-1629084" y="2235780"/>
              <a:chExt cx="971893" cy="457200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E715B18-BB8E-4930-8DD0-A89F81B1EE53}"/>
                  </a:ext>
                </a:extLst>
              </p:cNvPr>
              <p:cNvSpPr/>
              <p:nvPr/>
            </p:nvSpPr>
            <p:spPr>
              <a:xfrm>
                <a:off x="-1546282" y="2235780"/>
                <a:ext cx="889091" cy="457200"/>
              </a:xfrm>
              <a:prstGeom prst="ellipse">
                <a:avLst/>
              </a:prstGeom>
              <a:solidFill>
                <a:srgbClr val="FFDE8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defTabSz="533819"/>
                <a:endParaRPr lang="en-US" sz="3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4E149A38-648E-4E61-92C1-420A75ABBA46}"/>
                  </a:ext>
                </a:extLst>
              </p:cNvPr>
              <p:cNvSpPr txBox="1"/>
              <p:nvPr/>
            </p:nvSpPr>
            <p:spPr>
              <a:xfrm>
                <a:off x="-1629084" y="2333575"/>
                <a:ext cx="754233" cy="331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        R</a:t>
                </a:r>
              </a:p>
            </p:txBody>
          </p:sp>
        </p:grp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E49E236-EBC8-4B83-BCB8-7FBC9E1696D1}"/>
                </a:ext>
              </a:extLst>
            </p:cNvPr>
            <p:cNvSpPr/>
            <p:nvPr/>
          </p:nvSpPr>
          <p:spPr>
            <a:xfrm>
              <a:off x="-1724319" y="4276433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2380568" y="4816749"/>
            <a:ext cx="1275236" cy="515795"/>
            <a:chOff x="-2244400" y="3984742"/>
            <a:chExt cx="1700314" cy="687726"/>
          </a:xfrm>
        </p:grpSpPr>
        <p:sp>
          <p:nvSpPr>
            <p:cNvPr id="106" name="Oval 105"/>
            <p:cNvSpPr/>
            <p:nvPr/>
          </p:nvSpPr>
          <p:spPr>
            <a:xfrm>
              <a:off x="-1295400" y="3984742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009644"/>
                  </a:solidFill>
                </a:rPr>
                <a:t>R</a:t>
              </a:r>
            </a:p>
          </p:txBody>
        </p:sp>
        <p:grpSp>
          <p:nvGrpSpPr>
            <p:cNvPr id="5" name="Group 106"/>
            <p:cNvGrpSpPr/>
            <p:nvPr/>
          </p:nvGrpSpPr>
          <p:grpSpPr>
            <a:xfrm>
              <a:off x="-2244400" y="3984742"/>
              <a:ext cx="821285" cy="396035"/>
              <a:chOff x="-1629084" y="2235780"/>
              <a:chExt cx="971893" cy="4572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-1546282" y="2235780"/>
                <a:ext cx="889091" cy="457200"/>
              </a:xfrm>
              <a:prstGeom prst="ellipse">
                <a:avLst/>
              </a:prstGeom>
              <a:solidFill>
                <a:srgbClr val="FFDE8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defTabSz="533819"/>
                <a:endParaRPr lang="en-US" sz="3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-1629084" y="2333575"/>
                <a:ext cx="701117" cy="30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>
                    <a:solidFill>
                      <a:srgbClr val="0070C0"/>
                    </a:solidFill>
                  </a:rPr>
                  <a:t>        R</a:t>
                </a:r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-1724319" y="4276433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7" name="Group 112"/>
          <p:cNvGrpSpPr/>
          <p:nvPr/>
        </p:nvGrpSpPr>
        <p:grpSpPr>
          <a:xfrm>
            <a:off x="3413179" y="4816749"/>
            <a:ext cx="1275236" cy="515795"/>
            <a:chOff x="-2244400" y="3984742"/>
            <a:chExt cx="1700314" cy="687726"/>
          </a:xfrm>
        </p:grpSpPr>
        <p:sp>
          <p:nvSpPr>
            <p:cNvPr id="114" name="Oval 113"/>
            <p:cNvSpPr/>
            <p:nvPr/>
          </p:nvSpPr>
          <p:spPr>
            <a:xfrm>
              <a:off x="-1295400" y="3984742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009644"/>
                  </a:solidFill>
                </a:rPr>
                <a:t>R</a:t>
              </a:r>
            </a:p>
          </p:txBody>
        </p:sp>
        <p:grpSp>
          <p:nvGrpSpPr>
            <p:cNvPr id="8" name="Group 114"/>
            <p:cNvGrpSpPr/>
            <p:nvPr/>
          </p:nvGrpSpPr>
          <p:grpSpPr>
            <a:xfrm>
              <a:off x="-2244400" y="3984742"/>
              <a:ext cx="821285" cy="396035"/>
              <a:chOff x="-1629084" y="2235780"/>
              <a:chExt cx="971893" cy="457200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-1546282" y="2235780"/>
                <a:ext cx="889091" cy="457200"/>
              </a:xfrm>
              <a:prstGeom prst="ellipse">
                <a:avLst/>
              </a:prstGeom>
              <a:solidFill>
                <a:srgbClr val="FFDE8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defTabSz="533819"/>
                <a:endParaRPr lang="en-US" sz="3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-1629084" y="2333575"/>
                <a:ext cx="754233" cy="331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        R</a:t>
                </a:r>
              </a:p>
            </p:txBody>
          </p:sp>
        </p:grpSp>
        <p:sp>
          <p:nvSpPr>
            <p:cNvPr id="116" name="Oval 115"/>
            <p:cNvSpPr/>
            <p:nvPr/>
          </p:nvSpPr>
          <p:spPr>
            <a:xfrm>
              <a:off x="-1724319" y="4276433"/>
              <a:ext cx="751314" cy="396035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800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16" name="Group 66"/>
          <p:cNvGrpSpPr/>
          <p:nvPr/>
        </p:nvGrpSpPr>
        <p:grpSpPr>
          <a:xfrm>
            <a:off x="4641811" y="3539540"/>
            <a:ext cx="1873472" cy="595456"/>
            <a:chOff x="-1219200" y="3397059"/>
            <a:chExt cx="2497962" cy="793941"/>
          </a:xfrm>
        </p:grpSpPr>
        <p:sp>
          <p:nvSpPr>
            <p:cNvPr id="80" name="Oval 79"/>
            <p:cNvSpPr/>
            <p:nvPr/>
          </p:nvSpPr>
          <p:spPr>
            <a:xfrm>
              <a:off x="389671" y="3397059"/>
              <a:ext cx="889091" cy="457200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1000" dirty="0">
                  <a:solidFill>
                    <a:srgbClr val="009644"/>
                  </a:solidFill>
                </a:rPr>
                <a:t>R</a:t>
              </a:r>
            </a:p>
          </p:txBody>
        </p:sp>
        <p:grpSp>
          <p:nvGrpSpPr>
            <p:cNvPr id="19" name="Group 80"/>
            <p:cNvGrpSpPr/>
            <p:nvPr/>
          </p:nvGrpSpPr>
          <p:grpSpPr>
            <a:xfrm>
              <a:off x="-1219200" y="3397059"/>
              <a:ext cx="915187" cy="457200"/>
              <a:chOff x="-1572378" y="2235780"/>
              <a:chExt cx="915187" cy="4572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-1546282" y="2235780"/>
                <a:ext cx="889091" cy="457200"/>
              </a:xfrm>
              <a:prstGeom prst="ellipse">
                <a:avLst/>
              </a:prstGeom>
              <a:solidFill>
                <a:srgbClr val="FFDE8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defTabSz="533819"/>
                <a:endParaRPr lang="en-US" sz="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-1572378" y="2333575"/>
                <a:ext cx="598883" cy="28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       R</a:t>
                </a: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-396026" y="3733800"/>
              <a:ext cx="889091" cy="457200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1000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2668953" y="3539540"/>
            <a:ext cx="1873472" cy="595456"/>
            <a:chOff x="-1219200" y="3397059"/>
            <a:chExt cx="2497962" cy="793941"/>
          </a:xfrm>
        </p:grpSpPr>
        <p:sp>
          <p:nvSpPr>
            <p:cNvPr id="66" name="Oval 65"/>
            <p:cNvSpPr/>
            <p:nvPr/>
          </p:nvSpPr>
          <p:spPr>
            <a:xfrm>
              <a:off x="389671" y="3397059"/>
              <a:ext cx="889091" cy="457200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1000" dirty="0">
                  <a:solidFill>
                    <a:srgbClr val="009644"/>
                  </a:solidFill>
                </a:rPr>
                <a:t>R</a:t>
              </a:r>
            </a:p>
          </p:txBody>
        </p:sp>
        <p:grpSp>
          <p:nvGrpSpPr>
            <p:cNvPr id="21" name="Group 3"/>
            <p:cNvGrpSpPr/>
            <p:nvPr/>
          </p:nvGrpSpPr>
          <p:grpSpPr>
            <a:xfrm>
              <a:off x="-1219200" y="3397059"/>
              <a:ext cx="915187" cy="457200"/>
              <a:chOff x="-1572378" y="2235780"/>
              <a:chExt cx="915187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-1546282" y="2235780"/>
                <a:ext cx="889091" cy="457200"/>
              </a:xfrm>
              <a:prstGeom prst="ellipse">
                <a:avLst/>
              </a:prstGeom>
              <a:solidFill>
                <a:srgbClr val="FFDE8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2" tIns="34286" rIns="68572" bIns="34286" rtlCol="0" anchor="ctr"/>
              <a:lstStyle/>
              <a:p>
                <a:pPr algn="ctr" defTabSz="533819"/>
                <a:endParaRPr lang="en-US" sz="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-1572378" y="2333575"/>
                <a:ext cx="598883" cy="287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rgbClr val="0070C0"/>
                    </a:solidFill>
                  </a:rPr>
                  <a:t>       R</a:t>
                </a:r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-396026" y="3733800"/>
              <a:ext cx="889091" cy="457200"/>
            </a:xfrm>
            <a:prstGeom prst="ellipse">
              <a:avLst/>
            </a:prstGeom>
            <a:solidFill>
              <a:srgbClr val="FFDE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 defTabSz="533819"/>
              <a:r>
                <a:rPr lang="en-US" sz="1000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10934"/>
            <a:ext cx="10922843" cy="132959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Strategy, Objectives, Results, Resources and Risk Must all Interconnect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8548" y="3270045"/>
            <a:ext cx="82909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78" tIns="26689" rIns="53378" bIns="26689" rtlCol="0" anchor="ctr"/>
          <a:lstStyle/>
          <a:p>
            <a:pPr algn="ctr" defTabSz="533819"/>
            <a:r>
              <a:rPr lang="en-US" sz="1050" dirty="0">
                <a:solidFill>
                  <a:schemeClr val="tx1"/>
                </a:solidFill>
              </a:rPr>
              <a:t>Enterprise</a:t>
            </a:r>
          </a:p>
          <a:p>
            <a:pPr algn="ctr" defTabSz="533819"/>
            <a:r>
              <a:rPr lang="en-US" sz="1050" dirty="0">
                <a:solidFill>
                  <a:schemeClr val="tx1"/>
                </a:solidFill>
              </a:rPr>
              <a:t>Objectives</a:t>
            </a:r>
          </a:p>
        </p:txBody>
      </p:sp>
      <p:grpSp>
        <p:nvGrpSpPr>
          <p:cNvPr id="22" name="Group 19"/>
          <p:cNvGrpSpPr/>
          <p:nvPr/>
        </p:nvGrpSpPr>
        <p:grpSpPr>
          <a:xfrm>
            <a:off x="8316962" y="2192359"/>
            <a:ext cx="748655" cy="904744"/>
            <a:chOff x="7051589" y="1676400"/>
            <a:chExt cx="998206" cy="120632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463" y="1676400"/>
              <a:ext cx="497740" cy="86333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051589" y="2626193"/>
              <a:ext cx="578818" cy="256532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algn="ctr" defTabSz="533819"/>
              <a:r>
                <a:rPr lang="en-US" sz="900" dirty="0"/>
                <a:t>R/R/R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43802" y="2071592"/>
              <a:ext cx="505993" cy="318087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defTabSz="533819"/>
              <a:r>
                <a:rPr lang="en-US" sz="1200" b="1" dirty="0"/>
                <a:t>= V</a:t>
              </a:r>
            </a:p>
          </p:txBody>
        </p:sp>
      </p:grpSp>
      <p:grpSp>
        <p:nvGrpSpPr>
          <p:cNvPr id="23" name="Group 20"/>
          <p:cNvGrpSpPr/>
          <p:nvPr/>
        </p:nvGrpSpPr>
        <p:grpSpPr>
          <a:xfrm>
            <a:off x="8329319" y="3346076"/>
            <a:ext cx="689375" cy="846980"/>
            <a:chOff x="7068065" y="3214689"/>
            <a:chExt cx="919166" cy="1129306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463" y="3214689"/>
              <a:ext cx="497740" cy="86333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068065" y="4087463"/>
              <a:ext cx="562342" cy="256532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algn="ctr" defTabSz="533819"/>
              <a:r>
                <a:rPr lang="en-US" sz="900" dirty="0"/>
                <a:t>R/R/R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43802" y="3598891"/>
              <a:ext cx="443429" cy="564308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defTabSz="533819"/>
              <a:r>
                <a:rPr lang="en-US" sz="1200" b="1" dirty="0"/>
                <a:t>= V</a:t>
              </a:r>
            </a:p>
          </p:txBody>
        </p:sp>
      </p:grpSp>
      <p:grpSp>
        <p:nvGrpSpPr>
          <p:cNvPr id="24" name="Group 21"/>
          <p:cNvGrpSpPr/>
          <p:nvPr/>
        </p:nvGrpSpPr>
        <p:grpSpPr>
          <a:xfrm>
            <a:off x="8329318" y="4478359"/>
            <a:ext cx="722870" cy="821049"/>
            <a:chOff x="7068065" y="4724400"/>
            <a:chExt cx="963827" cy="109473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463" y="4724400"/>
              <a:ext cx="497740" cy="86333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068065" y="5562600"/>
              <a:ext cx="562342" cy="256532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algn="ctr" defTabSz="533819"/>
              <a:r>
                <a:rPr lang="en-US" sz="900" dirty="0"/>
                <a:t>R/R/R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543800" y="5122891"/>
              <a:ext cx="488092" cy="318087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defTabSz="533819"/>
              <a:r>
                <a:rPr lang="en-US" sz="1200" b="1" dirty="0"/>
                <a:t>= V</a:t>
              </a:r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9321364" y="3488888"/>
            <a:ext cx="903860" cy="933117"/>
            <a:chOff x="8036558" y="3429818"/>
            <a:chExt cx="1205146" cy="124415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455" y="3429818"/>
              <a:ext cx="549145" cy="9525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8036558" y="4355887"/>
              <a:ext cx="695164" cy="318087"/>
            </a:xfrm>
            <a:prstGeom prst="rect">
              <a:avLst/>
            </a:prstGeom>
            <a:noFill/>
          </p:spPr>
          <p:txBody>
            <a:bodyPr wrap="none" lIns="53378" tIns="26689" rIns="53378" bIns="26689" rtlCol="0">
              <a:spAutoFit/>
            </a:bodyPr>
            <a:lstStyle/>
            <a:p>
              <a:pPr defTabSz="533819"/>
              <a:r>
                <a:rPr lang="en-US" sz="1200" dirty="0"/>
                <a:t>R/R/R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29442" y="3742511"/>
              <a:ext cx="712262" cy="502753"/>
            </a:xfrm>
            <a:prstGeom prst="rect">
              <a:avLst/>
            </a:prstGeom>
            <a:noFill/>
          </p:spPr>
          <p:txBody>
            <a:bodyPr wrap="none" lIns="53378" tIns="26689" rIns="53378" bIns="26689" rtlCol="0">
              <a:spAutoFit/>
            </a:bodyPr>
            <a:lstStyle/>
            <a:p>
              <a:pPr defTabSz="533819"/>
              <a:r>
                <a:rPr lang="en-US" sz="2100" b="1" dirty="0"/>
                <a:t>= V</a:t>
              </a:r>
            </a:p>
          </p:txBody>
        </p:sp>
      </p:grpSp>
      <p:sp>
        <p:nvSpPr>
          <p:cNvPr id="30" name="Right Brace 29"/>
          <p:cNvSpPr/>
          <p:nvPr/>
        </p:nvSpPr>
        <p:spPr>
          <a:xfrm>
            <a:off x="8849929" y="2135822"/>
            <a:ext cx="392246" cy="4167184"/>
          </a:xfrm>
          <a:prstGeom prst="rightBrace">
            <a:avLst/>
          </a:prstGeom>
          <a:ln w="28575">
            <a:solidFill>
              <a:srgbClr val="003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3378" tIns="26689" rIns="53378" bIns="26689" rtlCol="0" anchor="ctr"/>
          <a:lstStyle/>
          <a:p>
            <a:pPr algn="ctr" defTabSz="533819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64616" y="3268238"/>
            <a:ext cx="829093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78" tIns="26689" rIns="53378" bIns="26689" rtlCol="0" anchor="ctr"/>
          <a:lstStyle/>
          <a:p>
            <a:pPr algn="ctr" defTabSz="533819"/>
            <a:r>
              <a:rPr lang="en-US" sz="1050" dirty="0">
                <a:solidFill>
                  <a:schemeClr val="tx1"/>
                </a:solidFill>
              </a:rPr>
              <a:t>Enterprise</a:t>
            </a:r>
          </a:p>
          <a:p>
            <a:pPr algn="ctr" defTabSz="533819"/>
            <a:r>
              <a:rPr lang="en-US" sz="1050" dirty="0">
                <a:solidFill>
                  <a:schemeClr val="tx1"/>
                </a:solidFill>
              </a:rPr>
              <a:t>Objectives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rot="5400000" flipV="1">
            <a:off x="5164056" y="3038447"/>
            <a:ext cx="254960" cy="159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02297" y="3022837"/>
            <a:ext cx="254960" cy="159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3392416" y="2240422"/>
            <a:ext cx="666818" cy="342900"/>
          </a:xfrm>
          <a:prstGeom prst="ellipse">
            <a:avLst/>
          </a:prstGeom>
          <a:solidFill>
            <a:srgbClr val="FFD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533819"/>
            <a:r>
              <a:rPr lang="en-US" sz="1050" dirty="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71" name="Oval 70"/>
          <p:cNvSpPr/>
          <p:nvPr/>
        </p:nvSpPr>
        <p:spPr>
          <a:xfrm>
            <a:off x="3536725" y="2698893"/>
            <a:ext cx="666818" cy="342900"/>
          </a:xfrm>
          <a:prstGeom prst="ellipse">
            <a:avLst/>
          </a:prstGeom>
          <a:solidFill>
            <a:srgbClr val="FFD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533819"/>
            <a:r>
              <a:rPr lang="en-US" sz="1050" dirty="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72" name="Oval 71"/>
          <p:cNvSpPr/>
          <p:nvPr/>
        </p:nvSpPr>
        <p:spPr>
          <a:xfrm>
            <a:off x="5279254" y="2139339"/>
            <a:ext cx="666818" cy="342900"/>
          </a:xfrm>
          <a:prstGeom prst="ellipse">
            <a:avLst/>
          </a:prstGeom>
          <a:solidFill>
            <a:srgbClr val="FFD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533819"/>
            <a:r>
              <a:rPr lang="en-US" sz="1050" dirty="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73" name="Oval 72"/>
          <p:cNvSpPr/>
          <p:nvPr/>
        </p:nvSpPr>
        <p:spPr>
          <a:xfrm>
            <a:off x="4553086" y="2847345"/>
            <a:ext cx="666818" cy="342900"/>
          </a:xfrm>
          <a:prstGeom prst="ellipse">
            <a:avLst/>
          </a:prstGeom>
          <a:solidFill>
            <a:srgbClr val="FFD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533819"/>
            <a:r>
              <a:rPr lang="en-US" sz="1050" dirty="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74" name="Oval 73"/>
          <p:cNvSpPr/>
          <p:nvPr/>
        </p:nvSpPr>
        <p:spPr>
          <a:xfrm>
            <a:off x="4164813" y="2032000"/>
            <a:ext cx="666818" cy="342900"/>
          </a:xfrm>
          <a:prstGeom prst="ellipse">
            <a:avLst/>
          </a:prstGeom>
          <a:solidFill>
            <a:srgbClr val="FFD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533819"/>
            <a:r>
              <a:rPr lang="en-US" sz="1050" dirty="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13" name="Cloud 12"/>
          <p:cNvSpPr/>
          <p:nvPr/>
        </p:nvSpPr>
        <p:spPr>
          <a:xfrm>
            <a:off x="3757568" y="2156447"/>
            <a:ext cx="1778794" cy="8708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16107" y="2332040"/>
            <a:ext cx="1861712" cy="500129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algn="ctr"/>
            <a:r>
              <a:rPr lang="en-US" sz="1400" dirty="0"/>
              <a:t>External Demands/</a:t>
            </a:r>
          </a:p>
          <a:p>
            <a:pPr algn="ctr"/>
            <a:r>
              <a:rPr lang="en-US" sz="1400" dirty="0"/>
              <a:t>Internal Capabilities</a:t>
            </a:r>
          </a:p>
        </p:txBody>
      </p:sp>
      <p:grpSp>
        <p:nvGrpSpPr>
          <p:cNvPr id="26" name="Group 45"/>
          <p:cNvGrpSpPr/>
          <p:nvPr/>
        </p:nvGrpSpPr>
        <p:grpSpPr>
          <a:xfrm>
            <a:off x="3303238" y="3872248"/>
            <a:ext cx="654859" cy="512004"/>
            <a:chOff x="1510393" y="3916252"/>
            <a:chExt cx="873145" cy="682672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1510393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139508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81"/>
          <p:cNvGrpSpPr/>
          <p:nvPr/>
        </p:nvGrpSpPr>
        <p:grpSpPr>
          <a:xfrm>
            <a:off x="5281069" y="3864014"/>
            <a:ext cx="654859" cy="512004"/>
            <a:chOff x="1510393" y="3916252"/>
            <a:chExt cx="873145" cy="682672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1510393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139508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84"/>
          <p:cNvGrpSpPr/>
          <p:nvPr/>
        </p:nvGrpSpPr>
        <p:grpSpPr>
          <a:xfrm>
            <a:off x="4853269" y="4941622"/>
            <a:ext cx="654859" cy="512004"/>
            <a:chOff x="1510393" y="3916252"/>
            <a:chExt cx="873145" cy="682672"/>
          </a:xfrm>
        </p:grpSpPr>
        <p:cxnSp>
          <p:nvCxnSpPr>
            <p:cNvPr id="86" name="Straight Arrow Connector 85"/>
            <p:cNvCxnSpPr/>
            <p:nvPr/>
          </p:nvCxnSpPr>
          <p:spPr>
            <a:xfrm flipH="1">
              <a:off x="1510393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139508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87"/>
          <p:cNvGrpSpPr/>
          <p:nvPr/>
        </p:nvGrpSpPr>
        <p:grpSpPr>
          <a:xfrm>
            <a:off x="5865834" y="4941622"/>
            <a:ext cx="654859" cy="512004"/>
            <a:chOff x="1510393" y="3916252"/>
            <a:chExt cx="873145" cy="682672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1510393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139508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90"/>
          <p:cNvGrpSpPr/>
          <p:nvPr/>
        </p:nvGrpSpPr>
        <p:grpSpPr>
          <a:xfrm>
            <a:off x="3762404" y="4938284"/>
            <a:ext cx="654859" cy="512004"/>
            <a:chOff x="1510393" y="3916252"/>
            <a:chExt cx="873145" cy="682672"/>
          </a:xfrm>
        </p:grpSpPr>
        <p:cxnSp>
          <p:nvCxnSpPr>
            <p:cNvPr id="92" name="Straight Arrow Connector 91"/>
            <p:cNvCxnSpPr/>
            <p:nvPr/>
          </p:nvCxnSpPr>
          <p:spPr>
            <a:xfrm flipH="1">
              <a:off x="1510393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139508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93"/>
          <p:cNvGrpSpPr/>
          <p:nvPr/>
        </p:nvGrpSpPr>
        <p:grpSpPr>
          <a:xfrm>
            <a:off x="2741722" y="4944400"/>
            <a:ext cx="654859" cy="512004"/>
            <a:chOff x="1510393" y="3916252"/>
            <a:chExt cx="873145" cy="682672"/>
          </a:xfrm>
        </p:grpSpPr>
        <p:cxnSp>
          <p:nvCxnSpPr>
            <p:cNvPr id="95" name="Straight Arrow Connector 94"/>
            <p:cNvCxnSpPr/>
            <p:nvPr/>
          </p:nvCxnSpPr>
          <p:spPr>
            <a:xfrm flipH="1">
              <a:off x="1510393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139508" y="3916252"/>
              <a:ext cx="244030" cy="682672"/>
            </a:xfrm>
            <a:prstGeom prst="straightConnector1">
              <a:avLst/>
            </a:prstGeom>
            <a:ln w="38100">
              <a:solidFill>
                <a:schemeClr val="tx1">
                  <a:alpha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3715536" y="4392536"/>
            <a:ext cx="784374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78" tIns="26689" rIns="53378" bIns="26689" rtlCol="0" anchor="ctr"/>
          <a:lstStyle/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Program</a:t>
            </a:r>
          </a:p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686888" y="4392536"/>
            <a:ext cx="784374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78" tIns="26689" rIns="53378" bIns="26689" rtlCol="0" anchor="ctr"/>
          <a:lstStyle/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Program</a:t>
            </a:r>
          </a:p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812954" y="4392536"/>
            <a:ext cx="784374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78" tIns="26689" rIns="53378" bIns="26689" rtlCol="0" anchor="ctr"/>
          <a:lstStyle/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Program</a:t>
            </a:r>
          </a:p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77290" y="4392536"/>
            <a:ext cx="784374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78" tIns="26689" rIns="53378" bIns="26689" rtlCol="0" anchor="ctr"/>
          <a:lstStyle/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Program</a:t>
            </a:r>
          </a:p>
          <a:p>
            <a:pPr algn="ctr" defTabSz="533819"/>
            <a:r>
              <a:rPr lang="en-US" sz="1000" dirty="0">
                <a:solidFill>
                  <a:schemeClr val="tx1"/>
                </a:solidFill>
              </a:rPr>
              <a:t>Objectives</a:t>
            </a:r>
          </a:p>
        </p:txBody>
      </p:sp>
      <p:grpSp>
        <p:nvGrpSpPr>
          <p:cNvPr id="34" name="Group 18"/>
          <p:cNvGrpSpPr/>
          <p:nvPr/>
        </p:nvGrpSpPr>
        <p:grpSpPr>
          <a:xfrm>
            <a:off x="7381210" y="2265081"/>
            <a:ext cx="502838" cy="4031046"/>
            <a:chOff x="5943600" y="1752600"/>
            <a:chExt cx="533400" cy="4275861"/>
          </a:xfrm>
        </p:grpSpPr>
        <p:sp>
          <p:nvSpPr>
            <p:cNvPr id="17" name="Up-Down Arrow 16"/>
            <p:cNvSpPr/>
            <p:nvPr/>
          </p:nvSpPr>
          <p:spPr>
            <a:xfrm>
              <a:off x="5943600" y="1752600"/>
              <a:ext cx="533400" cy="4275861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4587376" y="3656086"/>
              <a:ext cx="3243292" cy="32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Requirements/Capabilities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64847" y="2255977"/>
            <a:ext cx="484632" cy="4047029"/>
            <a:chOff x="5340847" y="2255976"/>
            <a:chExt cx="484632" cy="3219611"/>
          </a:xfrm>
        </p:grpSpPr>
        <p:sp>
          <p:nvSpPr>
            <p:cNvPr id="35" name="Down Arrow 34"/>
            <p:cNvSpPr/>
            <p:nvPr/>
          </p:nvSpPr>
          <p:spPr>
            <a:xfrm>
              <a:off x="5340847" y="2255976"/>
              <a:ext cx="484632" cy="321961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879352" y="3681116"/>
              <a:ext cx="136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Requirements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86210" y="2255977"/>
            <a:ext cx="484632" cy="4047029"/>
            <a:chOff x="6362210" y="2255976"/>
            <a:chExt cx="484632" cy="3219611"/>
          </a:xfrm>
        </p:grpSpPr>
        <p:sp>
          <p:nvSpPr>
            <p:cNvPr id="105" name="Down Arrow 104"/>
            <p:cNvSpPr/>
            <p:nvPr/>
          </p:nvSpPr>
          <p:spPr>
            <a:xfrm rot="10800000">
              <a:off x="6362210" y="2255976"/>
              <a:ext cx="484632" cy="321961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 rot="5400000">
              <a:off x="6028683" y="3681115"/>
              <a:ext cx="1197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Capabilities</a:t>
              </a:r>
            </a:p>
          </p:txBody>
        </p:sp>
      </p:grpSp>
      <p:grpSp>
        <p:nvGrpSpPr>
          <p:cNvPr id="112" name="Group 21"/>
          <p:cNvGrpSpPr/>
          <p:nvPr/>
        </p:nvGrpSpPr>
        <p:grpSpPr>
          <a:xfrm>
            <a:off x="8344930" y="5481957"/>
            <a:ext cx="722870" cy="821049"/>
            <a:chOff x="7068065" y="4724400"/>
            <a:chExt cx="963827" cy="1094732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7463" y="4724400"/>
              <a:ext cx="497740" cy="863338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7068065" y="5562600"/>
              <a:ext cx="562342" cy="256532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algn="ctr" defTabSz="533819"/>
              <a:r>
                <a:rPr lang="en-US" sz="900" dirty="0"/>
                <a:t>R/R/R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543800" y="5122891"/>
              <a:ext cx="488092" cy="318087"/>
            </a:xfrm>
            <a:prstGeom prst="rect">
              <a:avLst/>
            </a:prstGeom>
            <a:noFill/>
          </p:spPr>
          <p:txBody>
            <a:bodyPr wrap="square" lIns="53378" tIns="26689" rIns="53378" bIns="26689" rtlCol="0">
              <a:spAutoFit/>
            </a:bodyPr>
            <a:lstStyle/>
            <a:p>
              <a:pPr defTabSz="533819"/>
              <a:r>
                <a:rPr lang="en-US" sz="1200" b="1" dirty="0"/>
                <a:t>= V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E285-7697-486A-A92C-9F6D7D05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04193 0.0009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0418 -0.001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9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61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13" grpId="0" animBg="1"/>
      <p:bldP spid="15" grpId="0"/>
      <p:bldP spid="62" grpId="0" animBg="1"/>
      <p:bldP spid="63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691C8822-AB2A-43E3-93B4-8FCCF4B4B68B}"/>
              </a:ext>
            </a:extLst>
          </p:cNvPr>
          <p:cNvGrpSpPr/>
          <p:nvPr/>
        </p:nvGrpSpPr>
        <p:grpSpPr>
          <a:xfrm>
            <a:off x="5353350" y="1482829"/>
            <a:ext cx="4038955" cy="679112"/>
            <a:chOff x="3844583" y="1479019"/>
            <a:chExt cx="4016101" cy="67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ABB6B03-8BC7-4028-BCC2-A825091BBF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4583" y="1479019"/>
              <a:ext cx="995240" cy="678419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AE02F4E-528F-4D8E-96ED-A4721194A1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5444" y="1479712"/>
              <a:ext cx="995240" cy="678419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C5DAE11-5CC2-46B2-8104-39F4159DA8EA}"/>
                </a:ext>
              </a:extLst>
            </p:cNvPr>
            <p:cNvCxnSpPr/>
            <p:nvPr/>
          </p:nvCxnSpPr>
          <p:spPr>
            <a:xfrm>
              <a:off x="4831801" y="1480711"/>
              <a:ext cx="2041665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AC7471-CF52-41E2-A7F7-27BA3D99360B}"/>
              </a:ext>
            </a:extLst>
          </p:cNvPr>
          <p:cNvGrpSpPr/>
          <p:nvPr/>
        </p:nvGrpSpPr>
        <p:grpSpPr>
          <a:xfrm>
            <a:off x="5376195" y="2346292"/>
            <a:ext cx="3998305" cy="1387746"/>
            <a:chOff x="3845529" y="2346292"/>
            <a:chExt cx="4004972" cy="138774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7EB5E6-315C-42E4-AF88-248A52D55E56}"/>
                </a:ext>
              </a:extLst>
            </p:cNvPr>
            <p:cNvCxnSpPr/>
            <p:nvPr/>
          </p:nvCxnSpPr>
          <p:spPr>
            <a:xfrm flipV="1">
              <a:off x="3845529" y="2346292"/>
              <a:ext cx="0" cy="136649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42A543A-EB9D-46A6-97E4-F184606BF07D}"/>
                </a:ext>
              </a:extLst>
            </p:cNvPr>
            <p:cNvCxnSpPr/>
            <p:nvPr/>
          </p:nvCxnSpPr>
          <p:spPr>
            <a:xfrm flipV="1">
              <a:off x="7850501" y="2367543"/>
              <a:ext cx="0" cy="136649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849" y="317867"/>
            <a:ext cx="10424160" cy="137324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The “House” of Value Based Management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0590" y="2630509"/>
            <a:ext cx="2630987" cy="64631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5600"/>
                </a:solidFill>
                <a:latin typeface="Corbel" panose="020B0503020204020204" pitchFamily="34" charset="0"/>
              </a:rPr>
              <a:t>Setting Direction</a:t>
            </a:r>
          </a:p>
          <a:p>
            <a:pPr algn="ctr"/>
            <a:r>
              <a:rPr lang="en-US" sz="1600" b="1" dirty="0">
                <a:solidFill>
                  <a:srgbClr val="785600"/>
                </a:solidFill>
                <a:latin typeface="Corbel" panose="020B0503020204020204" pitchFamily="34" charset="0"/>
              </a:rPr>
              <a:t>(Doing the Right Thing)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6565" y="4276906"/>
            <a:ext cx="2359034" cy="64631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5600"/>
                </a:solidFill>
                <a:latin typeface="Corbel" panose="020B0503020204020204" pitchFamily="34" charset="0"/>
              </a:rPr>
              <a:t>Powering Forward</a:t>
            </a:r>
          </a:p>
          <a:p>
            <a:pPr algn="ctr"/>
            <a:r>
              <a:rPr lang="en-US" sz="1600" b="1" dirty="0">
                <a:solidFill>
                  <a:srgbClr val="785600"/>
                </a:solidFill>
                <a:latin typeface="Corbel" panose="020B0503020204020204" pitchFamily="34" charset="0"/>
              </a:rPr>
              <a:t>(Doing Things Right)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15828" y="1733728"/>
            <a:ext cx="1160511" cy="40011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5600"/>
                </a:solidFill>
                <a:latin typeface="Corbel" panose="020B0503020204020204" pitchFamily="34" charset="0"/>
              </a:rPr>
              <a:t>The Goal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6906" y="5992364"/>
            <a:ext cx="1938352" cy="40011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5600"/>
                </a:solidFill>
                <a:latin typeface="Corbel" panose="020B0503020204020204" pitchFamily="34" charset="0"/>
              </a:rPr>
              <a:t>The Foundation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56930" y="5581535"/>
            <a:ext cx="2478307" cy="40011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ctr"/>
            <a:r>
              <a:rPr lang="en-US" sz="2000" b="1" dirty="0">
                <a:solidFill>
                  <a:srgbClr val="785600"/>
                </a:solidFill>
                <a:latin typeface="Corbel" panose="020B0503020204020204" pitchFamily="34" charset="0"/>
              </a:rPr>
              <a:t>Technology Enablers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F1B86B-F1B2-409B-96B4-2208022206AF}"/>
              </a:ext>
            </a:extLst>
          </p:cNvPr>
          <p:cNvGrpSpPr/>
          <p:nvPr/>
        </p:nvGrpSpPr>
        <p:grpSpPr>
          <a:xfrm>
            <a:off x="5573190" y="2549068"/>
            <a:ext cx="3592122" cy="1099484"/>
            <a:chOff x="4063044" y="2549068"/>
            <a:chExt cx="3592122" cy="1099484"/>
          </a:xfrm>
        </p:grpSpPr>
        <p:sp>
          <p:nvSpPr>
            <p:cNvPr id="5" name="Oval 4"/>
            <p:cNvSpPr/>
            <p:nvPr/>
          </p:nvSpPr>
          <p:spPr>
            <a:xfrm>
              <a:off x="6260537" y="2549068"/>
              <a:ext cx="1394629" cy="507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Corbel" panose="020B0503020204020204" pitchFamily="34" charset="0"/>
                </a:rPr>
                <a:t>Stakeholders/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  <a:latin typeface="Corbel" panose="020B0503020204020204" pitchFamily="34" charset="0"/>
                </a:rPr>
                <a:t>Customers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76869" y="3141023"/>
              <a:ext cx="1313427" cy="507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Corbel" panose="020B0503020204020204" pitchFamily="34" charset="0"/>
                </a:rPr>
                <a:t>Products/</a:t>
              </a:r>
            </a:p>
            <a:p>
              <a:pPr algn="ctr"/>
              <a:r>
                <a:rPr lang="en-US" sz="1100" dirty="0">
                  <a:solidFill>
                    <a:prstClr val="white"/>
                  </a:solidFill>
                  <a:latin typeface="Corbel" panose="020B0503020204020204" pitchFamily="34" charset="0"/>
                </a:rPr>
                <a:t>Services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063044" y="2549068"/>
              <a:ext cx="1313427" cy="5075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Corbel" panose="020B0503020204020204" pitchFamily="34" charset="0"/>
                </a:rPr>
                <a:t>Mission</a:t>
              </a:r>
            </a:p>
          </p:txBody>
        </p:sp>
        <p:cxnSp>
          <p:nvCxnSpPr>
            <p:cNvPr id="8" name="Straight Arrow Connector 7"/>
            <p:cNvCxnSpPr>
              <a:cxnSpLocks/>
              <a:stCxn id="7" idx="6"/>
              <a:endCxn id="5" idx="2"/>
            </p:cNvCxnSpPr>
            <p:nvPr/>
          </p:nvCxnSpPr>
          <p:spPr>
            <a:xfrm>
              <a:off x="5376471" y="2802833"/>
              <a:ext cx="88406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910790" y="3049047"/>
              <a:ext cx="389839" cy="20309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334894" y="3046245"/>
              <a:ext cx="389839" cy="20309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204738" y="1513561"/>
            <a:ext cx="2331720" cy="64631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b="1" dirty="0">
                <a:solidFill>
                  <a:srgbClr val="785600"/>
                </a:solidFill>
                <a:latin typeface="Corbel" panose="020B0503020204020204" pitchFamily="34" charset="0"/>
              </a:rPr>
              <a:t>Value Creation </a:t>
            </a:r>
          </a:p>
          <a:p>
            <a:pPr algn="ctr"/>
            <a:r>
              <a:rPr lang="en-US" b="1" dirty="0">
                <a:solidFill>
                  <a:srgbClr val="785600"/>
                </a:solidFill>
                <a:latin typeface="Corbel" panose="020B0503020204020204" pitchFamily="34" charset="0"/>
              </a:rPr>
              <a:t>in the face of change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53349" y="2145208"/>
            <a:ext cx="4033520" cy="307764"/>
          </a:xfrm>
          <a:prstGeom prst="rect">
            <a:avLst/>
          </a:prstGeom>
          <a:solidFill>
            <a:srgbClr val="FFC000"/>
          </a:solidFill>
          <a:ln>
            <a:solidFill>
              <a:srgbClr val="000066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>
                <a:solidFill>
                  <a:srgbClr val="785600"/>
                </a:solidFill>
                <a:latin typeface="Corbel" panose="020B0503020204020204" pitchFamily="34" charset="0"/>
              </a:rPr>
              <a:t>Governance</a:t>
            </a:r>
            <a:endParaRPr lang="en-US" sz="900" dirty="0">
              <a:solidFill>
                <a:srgbClr val="785600"/>
              </a:solidFill>
              <a:latin typeface="Corbel" panose="020B05030202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1B396D4-4191-4188-B83D-B30FA409298F}"/>
              </a:ext>
            </a:extLst>
          </p:cNvPr>
          <p:cNvGrpSpPr/>
          <p:nvPr/>
        </p:nvGrpSpPr>
        <p:grpSpPr>
          <a:xfrm>
            <a:off x="5543238" y="4049756"/>
            <a:ext cx="3510365" cy="1462431"/>
            <a:chOff x="4019237" y="4049755"/>
            <a:chExt cx="3510365" cy="1462431"/>
          </a:xfrm>
        </p:grpSpPr>
        <p:pic>
          <p:nvPicPr>
            <p:cNvPr id="12" name="Content Placeholder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5401" y="4049755"/>
              <a:ext cx="1140578" cy="1447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019237" y="4698825"/>
              <a:ext cx="1351798" cy="523208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85600"/>
                  </a:solidFill>
                  <a:latin typeface="Corbel" panose="020B0503020204020204" pitchFamily="34" charset="0"/>
                </a:rPr>
                <a:t>Results</a:t>
              </a:r>
            </a:p>
            <a:p>
              <a:pPr algn="ctr"/>
              <a:r>
                <a:rPr lang="en-US" sz="1400" dirty="0">
                  <a:solidFill>
                    <a:srgbClr val="785600"/>
                  </a:solidFill>
                  <a:latin typeface="Corbel" panose="020B0503020204020204" pitchFamily="34" charset="0"/>
                </a:rPr>
                <a:t>Sought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9007" y="4417029"/>
              <a:ext cx="1237714" cy="523208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85600"/>
                  </a:solidFill>
                  <a:latin typeface="Corbel" panose="020B0503020204020204" pitchFamily="34" charset="0"/>
                </a:rPr>
                <a:t>Resources</a:t>
              </a:r>
            </a:p>
            <a:p>
              <a:pPr algn="ctr"/>
              <a:r>
                <a:rPr lang="en-US" sz="1400" dirty="0">
                  <a:solidFill>
                    <a:srgbClr val="785600"/>
                  </a:solidFill>
                  <a:latin typeface="Corbel" panose="020B0503020204020204" pitchFamily="34" charset="0"/>
                </a:rPr>
                <a:t>Allocated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6684" y="5204422"/>
              <a:ext cx="1282918" cy="30776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r>
                <a:rPr lang="en-US" sz="1400" dirty="0">
                  <a:solidFill>
                    <a:srgbClr val="785600"/>
                  </a:solidFill>
                  <a:latin typeface="Corbel" panose="020B0503020204020204" pitchFamily="34" charset="0"/>
                </a:rPr>
                <a:t>Risks Accepted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076186" y="5941637"/>
            <a:ext cx="4542369" cy="477042"/>
          </a:xfrm>
          <a:prstGeom prst="rect">
            <a:avLst/>
          </a:prstGeom>
          <a:solidFill>
            <a:srgbClr val="FFC000"/>
          </a:solidFill>
          <a:ln>
            <a:solidFill>
              <a:srgbClr val="000066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200" dirty="0">
                <a:solidFill>
                  <a:srgbClr val="785600"/>
                </a:solidFill>
                <a:latin typeface="Corbel" panose="020B0503020204020204" pitchFamily="34" charset="0"/>
              </a:rPr>
              <a:t>Aware, Supportive &amp; Capable Organizational Culture</a:t>
            </a:r>
          </a:p>
          <a:p>
            <a:pPr algn="ctr"/>
            <a:r>
              <a:rPr lang="en-US" sz="1200" dirty="0">
                <a:solidFill>
                  <a:srgbClr val="785600"/>
                </a:solidFill>
                <a:latin typeface="Corbel" panose="020B0503020204020204" pitchFamily="34" charset="0"/>
              </a:rPr>
              <a:t>(Organizational Change Management)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224805" y="4445737"/>
            <a:ext cx="137323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600" dirty="0">
                <a:solidFill>
                  <a:srgbClr val="785600"/>
                </a:solidFill>
                <a:latin typeface="Corbel" panose="020B0503020204020204" pitchFamily="34" charset="0"/>
              </a:rPr>
              <a:t>Requirements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9238373" y="4460170"/>
            <a:ext cx="1175300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n-US" sz="1600" dirty="0">
                <a:solidFill>
                  <a:srgbClr val="785600"/>
                </a:solidFill>
                <a:latin typeface="Corbel" panose="020B0503020204020204" pitchFamily="34" charset="0"/>
              </a:rPr>
              <a:t>Capabilities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5100189" y="3699572"/>
            <a:ext cx="226578" cy="2198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9410422" y="3734039"/>
            <a:ext cx="226578" cy="2163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46709" y="5635573"/>
            <a:ext cx="4047781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0066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>
                <a:solidFill>
                  <a:srgbClr val="785600"/>
                </a:solidFill>
                <a:latin typeface="Corbel" panose="020B0503020204020204" pitchFamily="34" charset="0"/>
              </a:rPr>
              <a:t>IT: Transaction and Decision-Support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5059" y="3714927"/>
            <a:ext cx="3410975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0066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>
                <a:solidFill>
                  <a:srgbClr val="785600"/>
                </a:solidFill>
                <a:latin typeface="Corbel" panose="020B0503020204020204" pitchFamily="34" charset="0"/>
              </a:rPr>
              <a:t>Objectives</a:t>
            </a:r>
            <a:endParaRPr lang="en-US" sz="900" dirty="0">
              <a:solidFill>
                <a:srgbClr val="785600"/>
              </a:solidFill>
              <a:latin typeface="Corbel" panose="020B0503020204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88D8D0-8ED6-4FD2-9380-B52B691C3163}"/>
              </a:ext>
            </a:extLst>
          </p:cNvPr>
          <p:cNvGrpSpPr/>
          <p:nvPr/>
        </p:nvGrpSpPr>
        <p:grpSpPr>
          <a:xfrm>
            <a:off x="5376196" y="3712787"/>
            <a:ext cx="3986342" cy="1928004"/>
            <a:chOff x="3852196" y="3712787"/>
            <a:chExt cx="3986342" cy="1928004"/>
          </a:xfrm>
        </p:grpSpPr>
        <p:sp>
          <p:nvSpPr>
            <p:cNvPr id="31" name="TextBox 30"/>
            <p:cNvSpPr txBox="1"/>
            <p:nvPr/>
          </p:nvSpPr>
          <p:spPr>
            <a:xfrm rot="16200000">
              <a:off x="3029814" y="4535170"/>
              <a:ext cx="1921752" cy="27698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66"/>
              </a:solidFill>
            </a:ln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85600"/>
                  </a:solidFill>
                  <a:latin typeface="Corbel" panose="020B0503020204020204" pitchFamily="34" charset="0"/>
                </a:rPr>
                <a:t>Constraints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6736043" y="4538295"/>
              <a:ext cx="1928004" cy="27698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66"/>
              </a:solidFill>
            </a:ln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85600"/>
                  </a:solidFill>
                  <a:latin typeface="Corbel" panose="020B0503020204020204" pitchFamily="34" charset="0"/>
                </a:rPr>
                <a:t>Constraints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0D9848F-F2FE-4DC8-9FE6-21B0734DA56B}"/>
              </a:ext>
            </a:extLst>
          </p:cNvPr>
          <p:cNvSpPr txBox="1"/>
          <p:nvPr/>
        </p:nvSpPr>
        <p:spPr>
          <a:xfrm>
            <a:off x="6277929" y="639786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Douglas W Webster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0BD8134B-33E4-40ED-8CA4-FD290B1AC18D}"/>
              </a:ext>
            </a:extLst>
          </p:cNvPr>
          <p:cNvSpPr txBox="1">
            <a:spLocks/>
          </p:cNvSpPr>
          <p:nvPr/>
        </p:nvSpPr>
        <p:spPr>
          <a:xfrm>
            <a:off x="10029826" y="6354764"/>
            <a:ext cx="638175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6887F1-D819-45D0-8B55-54060EDF8207}" type="slidenum">
              <a:rPr lang="pt-BR">
                <a:solidFill>
                  <a:srgbClr val="000000"/>
                </a:solidFill>
              </a:rPr>
              <a:pPr/>
              <a:t>19</a:t>
            </a:fld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D596A-9663-44B5-BBC3-A9EE13A3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29" grpId="0"/>
      <p:bldP spid="25" grpId="0"/>
      <p:bldP spid="27" grpId="0" animBg="1"/>
      <p:bldP spid="16" grpId="0" animBg="1"/>
      <p:bldP spid="18" grpId="0"/>
      <p:bldP spid="19" grpId="0"/>
      <p:bldP spid="20" grpId="0" animBg="1"/>
      <p:bldP spid="21" grpId="0" animBg="1"/>
      <p:bldP spid="26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B95B64-9A91-405F-80D2-4F06878B8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4" y="1331234"/>
            <a:ext cx="5519530" cy="331171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99591-AE3B-4149-86AB-97851086F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821" y="1482353"/>
            <a:ext cx="6349837" cy="163030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What is important to you in your life?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 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…in your organization?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D9C798-C5AA-4ED8-A242-02C3A6B5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616" y="187952"/>
            <a:ext cx="6467978" cy="7986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What Do You Value?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049E435-CC47-40AE-94B4-F8B3B9269510}"/>
              </a:ext>
            </a:extLst>
          </p:cNvPr>
          <p:cNvSpPr txBox="1">
            <a:spLocks/>
          </p:cNvSpPr>
          <p:nvPr/>
        </p:nvSpPr>
        <p:spPr>
          <a:xfrm>
            <a:off x="259412" y="4883767"/>
            <a:ext cx="6214921" cy="681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9728" indent="0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  <a:extLst/>
          </a:lstStyle>
          <a:p>
            <a:r>
              <a:rPr lang="en-US" dirty="0"/>
              <a:t>What exactly do we mean by value?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2F95B-F403-4F3C-A5FC-B1428DE33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71" y="3457256"/>
            <a:ext cx="5409215" cy="22358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A0A41-51E1-4991-B141-4511515D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003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56031" y="256552"/>
            <a:ext cx="11105663" cy="829833"/>
          </a:xfrm>
        </p:spPr>
        <p:txBody>
          <a:bodyPr vert="horz" wrap="square" lIns="68580" tIns="30772" rIns="68580" bIns="30772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An Effective Change Management Model</a:t>
            </a:r>
          </a:p>
        </p:txBody>
      </p:sp>
      <p:pic>
        <p:nvPicPr>
          <p:cNvPr id="226321" name="Picture 17" descr="341726820JxihPL_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196" y="1754938"/>
            <a:ext cx="2114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2" name="Picture 18" descr="ja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7646" y="1754938"/>
            <a:ext cx="2114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3" name="Picture 19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7646" y="4430081"/>
            <a:ext cx="2114550" cy="153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4" name="Picture 20" descr="speed-bo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4196" y="4419365"/>
            <a:ext cx="2114550" cy="156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4" descr="webster-left-arrow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9351" y="2517522"/>
            <a:ext cx="1289447" cy="12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6" descr="webster-straight-arrow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0196" y="3687225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2054131" y="3403245"/>
            <a:ext cx="2216533" cy="2147779"/>
            <a:chOff x="703900" y="3802511"/>
            <a:chExt cx="3250916" cy="3245531"/>
          </a:xfrm>
        </p:grpSpPr>
        <p:pic>
          <p:nvPicPr>
            <p:cNvPr id="29" name="Picture 28" descr="webster-left-arrow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5389217">
              <a:off x="2035721" y="5128946"/>
              <a:ext cx="2273758" cy="1564433"/>
            </a:xfrm>
            <a:prstGeom prst="rect">
              <a:avLst/>
            </a:prstGeom>
            <a:scene3d>
              <a:camera prst="orthographicFront">
                <a:rot lat="0" lon="0" rev="21299999"/>
              </a:camera>
              <a:lightRig rig="threePt" dir="t"/>
            </a:scene3d>
          </p:spPr>
        </p:pic>
        <p:grpSp>
          <p:nvGrpSpPr>
            <p:cNvPr id="5" name="Group 10"/>
            <p:cNvGrpSpPr/>
            <p:nvPr/>
          </p:nvGrpSpPr>
          <p:grpSpPr>
            <a:xfrm>
              <a:off x="703900" y="3802511"/>
              <a:ext cx="3034519" cy="1370688"/>
              <a:chOff x="703900" y="3802511"/>
              <a:chExt cx="3034519" cy="137068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703900" y="3802511"/>
                <a:ext cx="3034519" cy="13706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rgbClr val="CC8D00"/>
                  </a:gs>
                  <a:gs pos="100000">
                    <a:srgbClr val="6F4C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98" name="Text Box 7"/>
              <p:cNvSpPr txBox="1">
                <a:spLocks noChangeArrowheads="1"/>
              </p:cNvSpPr>
              <p:nvPr/>
            </p:nvSpPr>
            <p:spPr bwMode="auto">
              <a:xfrm>
                <a:off x="1071033" y="4231639"/>
                <a:ext cx="2264551" cy="645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175" dirty="0"/>
                  <a:t>Incentives</a:t>
                </a:r>
              </a:p>
            </p:txBody>
          </p:sp>
        </p:grpSp>
      </p:grpSp>
      <p:grpSp>
        <p:nvGrpSpPr>
          <p:cNvPr id="6" name="Group 14"/>
          <p:cNvGrpSpPr/>
          <p:nvPr/>
        </p:nvGrpSpPr>
        <p:grpSpPr>
          <a:xfrm>
            <a:off x="3964108" y="4090302"/>
            <a:ext cx="3144995" cy="1464958"/>
            <a:chOff x="3505200" y="4840733"/>
            <a:chExt cx="4612660" cy="2213714"/>
          </a:xfrm>
        </p:grpSpPr>
        <p:pic>
          <p:nvPicPr>
            <p:cNvPr id="20495" name="Picture 27" descr="webster-right-arrow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99217">
              <a:off x="6492101" y="4840733"/>
              <a:ext cx="1625759" cy="1813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3505200" y="5683759"/>
              <a:ext cx="3034519" cy="1370688"/>
              <a:chOff x="3505200" y="5683759"/>
              <a:chExt cx="3034519" cy="137068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505200" y="5683759"/>
                <a:ext cx="3034519" cy="13706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rgbClr val="CC8D00"/>
                  </a:gs>
                  <a:gs pos="100000">
                    <a:srgbClr val="6F4C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00" name="Text Box 6"/>
              <p:cNvSpPr txBox="1">
                <a:spLocks noChangeArrowheads="1"/>
              </p:cNvSpPr>
              <p:nvPr/>
            </p:nvSpPr>
            <p:spPr bwMode="auto">
              <a:xfrm>
                <a:off x="4209929" y="6130291"/>
                <a:ext cx="1625061" cy="645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175" dirty="0"/>
                  <a:t>“Tools”</a:t>
                </a:r>
              </a:p>
            </p:txBody>
          </p:sp>
        </p:grpSp>
      </p:grpSp>
      <p:grpSp>
        <p:nvGrpSpPr>
          <p:cNvPr id="8" name="Group 13"/>
          <p:cNvGrpSpPr/>
          <p:nvPr/>
        </p:nvGrpSpPr>
        <p:grpSpPr>
          <a:xfrm>
            <a:off x="5610456" y="2394209"/>
            <a:ext cx="2344959" cy="1916108"/>
            <a:chOff x="5919846" y="2277747"/>
            <a:chExt cx="3439273" cy="2895452"/>
          </a:xfrm>
        </p:grpSpPr>
        <p:pic>
          <p:nvPicPr>
            <p:cNvPr id="20493" name="Picture 25" descr="arrow-webster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0810392">
              <a:off x="5919846" y="2277747"/>
              <a:ext cx="2027397" cy="1899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5"/>
            <p:cNvGrpSpPr/>
            <p:nvPr/>
          </p:nvGrpSpPr>
          <p:grpSpPr>
            <a:xfrm>
              <a:off x="6324600" y="3802511"/>
              <a:ext cx="3034519" cy="1370688"/>
              <a:chOff x="6324600" y="3802511"/>
              <a:chExt cx="3034519" cy="137068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324600" y="3802511"/>
                <a:ext cx="3034519" cy="13706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rgbClr val="CC8D00"/>
                  </a:gs>
                  <a:gs pos="100000">
                    <a:srgbClr val="6F4C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02" name="Text Box 5"/>
              <p:cNvSpPr txBox="1">
                <a:spLocks noChangeArrowheads="1"/>
              </p:cNvSpPr>
              <p:nvPr/>
            </p:nvSpPr>
            <p:spPr bwMode="auto">
              <a:xfrm>
                <a:off x="6651982" y="4219478"/>
                <a:ext cx="2379755" cy="6453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175" dirty="0"/>
                  <a:t>Motivation</a:t>
                </a:r>
              </a:p>
            </p:txBody>
          </p:sp>
        </p:grpSp>
      </p:grpSp>
      <p:grpSp>
        <p:nvGrpSpPr>
          <p:cNvPr id="10" name="Group 4"/>
          <p:cNvGrpSpPr/>
          <p:nvPr/>
        </p:nvGrpSpPr>
        <p:grpSpPr>
          <a:xfrm>
            <a:off x="3953401" y="2157156"/>
            <a:ext cx="2161169" cy="907073"/>
            <a:chOff x="3489499" y="1919534"/>
            <a:chExt cx="3169714" cy="1370688"/>
          </a:xfrm>
        </p:grpSpPr>
        <p:sp>
          <p:nvSpPr>
            <p:cNvPr id="32" name="Oval 31"/>
            <p:cNvSpPr/>
            <p:nvPr/>
          </p:nvSpPr>
          <p:spPr>
            <a:xfrm>
              <a:off x="3505200" y="1919534"/>
              <a:ext cx="3034519" cy="137068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rgbClr val="CC8D00"/>
                </a:gs>
                <a:gs pos="100000">
                  <a:srgbClr val="6F4C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89499" y="2314368"/>
              <a:ext cx="3169714" cy="645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75" dirty="0"/>
                <a:t>Understanding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60001" y="1091259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Managing behavioral change is frequently a key challenge</a:t>
            </a:r>
          </a:p>
        </p:txBody>
      </p:sp>
      <p:pic>
        <p:nvPicPr>
          <p:cNvPr id="35" name="Content Placeholder 16" descr="IDEA-istockphoto.jpg">
            <a:extLst>
              <a:ext uri="{FF2B5EF4-FFF2-40B4-BE49-F238E27FC236}">
                <a16:creationId xmlns:a16="http://schemas.microsoft.com/office/drawing/2014/main" id="{6627FF72-49E7-4FF0-B077-7D751AB24E4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95982" y="1494505"/>
            <a:ext cx="614428" cy="613985"/>
          </a:xfrm>
          <a:prstGeom prst="rect">
            <a:avLst/>
          </a:prstGeom>
        </p:spPr>
      </p:pic>
      <p:pic>
        <p:nvPicPr>
          <p:cNvPr id="36" name="Picture 35" descr="645px-Love_Heart_SVG_svg.png">
            <a:extLst>
              <a:ext uri="{FF2B5EF4-FFF2-40B4-BE49-F238E27FC236}">
                <a16:creationId xmlns:a16="http://schemas.microsoft.com/office/drawing/2014/main" id="{F270DE74-3CD0-4062-A73B-4DDA624013D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96440" y="3535379"/>
            <a:ext cx="671513" cy="609047"/>
          </a:xfrm>
          <a:prstGeom prst="rect">
            <a:avLst/>
          </a:prstGeom>
        </p:spPr>
      </p:pic>
      <p:pic>
        <p:nvPicPr>
          <p:cNvPr id="37" name="Picture 36" descr="hands.jpg">
            <a:extLst>
              <a:ext uri="{FF2B5EF4-FFF2-40B4-BE49-F238E27FC236}">
                <a16:creationId xmlns:a16="http://schemas.microsoft.com/office/drawing/2014/main" id="{1F6C78D1-C7ED-43E6-9C08-1B11E8DFD19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2581" y="5654819"/>
            <a:ext cx="632091" cy="581025"/>
          </a:xfrm>
          <a:prstGeom prst="rect">
            <a:avLst/>
          </a:prstGeom>
        </p:spPr>
      </p:pic>
      <p:pic>
        <p:nvPicPr>
          <p:cNvPr id="38" name="Picture 37" descr="cg_feet.gif">
            <a:extLst>
              <a:ext uri="{FF2B5EF4-FFF2-40B4-BE49-F238E27FC236}">
                <a16:creationId xmlns:a16="http://schemas.microsoft.com/office/drawing/2014/main" id="{2BA49153-8535-4425-8126-881B56B9245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35102" y="3623159"/>
            <a:ext cx="613901" cy="51640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C63FEB-4479-495D-AFD2-1296ADB4CDCE}"/>
              </a:ext>
            </a:extLst>
          </p:cNvPr>
          <p:cNvSpPr txBox="1"/>
          <p:nvPr/>
        </p:nvSpPr>
        <p:spPr>
          <a:xfrm>
            <a:off x="6317646" y="5983102"/>
            <a:ext cx="20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© Douglas Webster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B103A-28D1-45CA-A278-23F48106DA5C}"/>
              </a:ext>
            </a:extLst>
          </p:cNvPr>
          <p:cNvSpPr txBox="1"/>
          <p:nvPr/>
        </p:nvSpPr>
        <p:spPr>
          <a:xfrm>
            <a:off x="9037411" y="2143886"/>
            <a:ext cx="1840568" cy="2775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u="sng" dirty="0"/>
              <a:t>A</a:t>
            </a:r>
            <a:r>
              <a:rPr lang="en-US" dirty="0"/>
              <a:t>wareness</a:t>
            </a:r>
          </a:p>
          <a:p>
            <a:pPr>
              <a:lnSpc>
                <a:spcPct val="200000"/>
              </a:lnSpc>
            </a:pPr>
            <a:r>
              <a:rPr lang="en-US" b="1" u="sng" dirty="0"/>
              <a:t>D</a:t>
            </a:r>
            <a:r>
              <a:rPr lang="en-US" dirty="0"/>
              <a:t>esire</a:t>
            </a:r>
          </a:p>
          <a:p>
            <a:pPr>
              <a:lnSpc>
                <a:spcPct val="200000"/>
              </a:lnSpc>
            </a:pPr>
            <a:r>
              <a:rPr lang="en-US" b="1" u="sng" dirty="0"/>
              <a:t>K</a:t>
            </a:r>
            <a:r>
              <a:rPr lang="en-US" dirty="0"/>
              <a:t>nowledge</a:t>
            </a:r>
          </a:p>
          <a:p>
            <a:pPr>
              <a:lnSpc>
                <a:spcPct val="200000"/>
              </a:lnSpc>
            </a:pPr>
            <a:r>
              <a:rPr lang="en-US" b="1" u="sng" dirty="0"/>
              <a:t>A</a:t>
            </a:r>
            <a:r>
              <a:rPr lang="en-US" dirty="0"/>
              <a:t>bilities</a:t>
            </a:r>
          </a:p>
          <a:p>
            <a:pPr>
              <a:lnSpc>
                <a:spcPct val="200000"/>
              </a:lnSpc>
            </a:pPr>
            <a:r>
              <a:rPr lang="en-US" b="1" u="sng" dirty="0"/>
              <a:t>R</a:t>
            </a:r>
            <a:r>
              <a:rPr lang="en-US" dirty="0"/>
              <a:t>einforcement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363FF-33B7-4728-BFAC-473C2E5B5D11}"/>
              </a:ext>
            </a:extLst>
          </p:cNvPr>
          <p:cNvSpPr txBox="1"/>
          <p:nvPr/>
        </p:nvSpPr>
        <p:spPr>
          <a:xfrm>
            <a:off x="8851730" y="1876892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Similar to: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14A037-DF49-4CC3-908A-0CF43EB2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3337-52D0-4C47-AE1E-014BF277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5569"/>
            <a:ext cx="10058400" cy="85191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Meaningful ERM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B540CF-0652-4026-94EE-CE19F8C25D88}"/>
              </a:ext>
            </a:extLst>
          </p:cNvPr>
          <p:cNvSpPr/>
          <p:nvPr/>
        </p:nvSpPr>
        <p:spPr>
          <a:xfrm>
            <a:off x="878540" y="1413377"/>
            <a:ext cx="100584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“ERM is a discipline that addresses the full spectrum of an organization’s risks, including challenges and opportunities, and integrates them into an enterprise-wide, strategically aligned portfolio view. ERM contributes to improved decision-making and supports the achievement of an organization’s mission, goals and objectives.”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0C2B-5BB5-41DE-AC46-24330AE26195}"/>
              </a:ext>
            </a:extLst>
          </p:cNvPr>
          <p:cNvSpPr txBox="1"/>
          <p:nvPr/>
        </p:nvSpPr>
        <p:spPr>
          <a:xfrm>
            <a:off x="5254429" y="3754739"/>
            <a:ext cx="6059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 Association for Federal Enterprise Risk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86623-9EB4-4D0F-ABC5-2E59D1475E01}"/>
              </a:ext>
            </a:extLst>
          </p:cNvPr>
          <p:cNvSpPr txBox="1"/>
          <p:nvPr/>
        </p:nvSpPr>
        <p:spPr>
          <a:xfrm>
            <a:off x="878539" y="4368033"/>
            <a:ext cx="10058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Numerous organizations have adopted practices claimed to be ERM, but are simply practices of internal control or traditional risk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management is broader in scope than internal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ERM is the integration of all risks across organizational, functional and programmatic silos to develop a strategically aligned, portfolio view of risk.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26161-645A-4A3C-B7B7-8708A401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6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732DE7-F1CD-4790-A5FD-197255FF82F2}"/>
              </a:ext>
            </a:extLst>
          </p:cNvPr>
          <p:cNvSpPr txBox="1"/>
          <p:nvPr/>
        </p:nvSpPr>
        <p:spPr>
          <a:xfrm>
            <a:off x="595632" y="1299452"/>
            <a:ext cx="114937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Organizations should strive to maximize the overall value delivered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requires maximizing the portfolio of value opportunities across the organization.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ERM applies a portfolio approach to managing risk.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While ERM integrates risk management across silos, risk is but a part of what must be considered in maximizing value.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VBM builds on ERM by adding considerations of resources sought and resources allocated.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VBM should be a fundamental element of strategic planning, and cascading strategic objectives into successfully defining and achieving operating plans and project objectives.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0C77D3-DD18-4D36-B8C5-09F3B9781A29}"/>
              </a:ext>
            </a:extLst>
          </p:cNvPr>
          <p:cNvSpPr txBox="1">
            <a:spLocks/>
          </p:cNvSpPr>
          <p:nvPr/>
        </p:nvSpPr>
        <p:spPr>
          <a:xfrm>
            <a:off x="1066800" y="295569"/>
            <a:ext cx="10058400" cy="851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ERM and VBM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396F2E-5329-47CC-8A26-0A1F7065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430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732DE7-F1CD-4790-A5FD-197255FF82F2}"/>
              </a:ext>
            </a:extLst>
          </p:cNvPr>
          <p:cNvSpPr txBox="1"/>
          <p:nvPr/>
        </p:nvSpPr>
        <p:spPr>
          <a:xfrm>
            <a:off x="586667" y="1387710"/>
            <a:ext cx="114937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ERM and VBM face similar challenges: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Recognition that risk and value impacts </a:t>
            </a:r>
            <a:r>
              <a: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every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decision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Risk and Value Management are everyone’s responsibility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ERM and VBM cannot be properly managed without meaningful transparency and 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culture must be aligned with needs for transparency and accountability vertically and horizontally across the organization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change management may be more important than improved risk policies…culture is often a greater impediment than policy.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0C77D3-DD18-4D36-B8C5-09F3B9781A29}"/>
              </a:ext>
            </a:extLst>
          </p:cNvPr>
          <p:cNvSpPr txBox="1">
            <a:spLocks/>
          </p:cNvSpPr>
          <p:nvPr/>
        </p:nvSpPr>
        <p:spPr>
          <a:xfrm>
            <a:off x="1066800" y="295569"/>
            <a:ext cx="10058400" cy="851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Closing Thoughts on Challenges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8C8B07-2D5B-4639-8FF1-A0FD99E6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4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0A2A-DB39-46DC-BDCF-8946CAE2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50" y="833359"/>
            <a:ext cx="8534400" cy="150706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vision without a strategy remains an illusion.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31657-1956-4B68-85CD-513DFB81B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4861"/>
            <a:ext cx="2759939" cy="515535"/>
          </a:xfrm>
        </p:spPr>
        <p:txBody>
          <a:bodyPr vert="horz" lIns="91440" tIns="45720" rIns="91440" bIns="45720" rtlCol="0" anchor="t" anchorCtr="0">
            <a:normAutofit fontScale="92500" lnSpcReduction="20000"/>
          </a:bodyPr>
          <a:lstStyle/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None/>
            </a:pPr>
            <a:r>
              <a:rPr lang="en-US" sz="3200" dirty="0">
                <a:solidFill>
                  <a:schemeClr val="tx1"/>
                </a:solidFill>
              </a:rPr>
              <a:t>~ Lee Bolman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200545-65A9-4CDF-85A3-007CE3E9F477}"/>
              </a:ext>
            </a:extLst>
          </p:cNvPr>
          <p:cNvSpPr txBox="1">
            <a:spLocks/>
          </p:cNvSpPr>
          <p:nvPr/>
        </p:nvSpPr>
        <p:spPr>
          <a:xfrm>
            <a:off x="702850" y="3081941"/>
            <a:ext cx="10786300" cy="25359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Strategy without tactics is the slowest route to victory. Tactics without strategy is the noise before defeat.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51B2EA-679F-4E18-8F81-EA777D1B36E3}"/>
              </a:ext>
            </a:extLst>
          </p:cNvPr>
          <p:cNvSpPr txBox="1">
            <a:spLocks/>
          </p:cNvSpPr>
          <p:nvPr/>
        </p:nvSpPr>
        <p:spPr>
          <a:xfrm>
            <a:off x="6096000" y="5464971"/>
            <a:ext cx="2759939" cy="5155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~ Sun Tzu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D2825-E164-4A2E-BA2A-2EA206E9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82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60B2-CAAC-4D05-A6EA-756E7C38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72" y="1197361"/>
            <a:ext cx="6265709" cy="2857762"/>
          </a:xfrm>
        </p:spPr>
        <p:txBody>
          <a:bodyPr>
            <a:normAutofit/>
          </a:bodyPr>
          <a:lstStyle/>
          <a:p>
            <a:r>
              <a:rPr lang="en-US" dirty="0"/>
              <a:t>Contact information:</a:t>
            </a:r>
            <a:br>
              <a:rPr lang="en-US" dirty="0"/>
            </a:br>
            <a:br>
              <a:rPr lang="en-US" dirty="0"/>
            </a:b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dwebster@tfcci.net</a:t>
            </a:r>
            <a:br>
              <a:rPr lang="en-US" dirty="0"/>
            </a:br>
            <a:r>
              <a:rPr lang="en-US" sz="3200" dirty="0"/>
              <a:t>703-625-7619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BD536-FC0D-4CAB-AF7E-A9B3C32B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19" y="951271"/>
            <a:ext cx="3593258" cy="5389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F839C-4B33-49D4-B9CC-4B9981960E15}"/>
              </a:ext>
            </a:extLst>
          </p:cNvPr>
          <p:cNvSpPr txBox="1"/>
          <p:nvPr/>
        </p:nvSpPr>
        <p:spPr>
          <a:xfrm>
            <a:off x="7717750" y="442452"/>
            <a:ext cx="321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Available January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CE59B-3E54-4E5F-8698-64CC4CEE0ADF}"/>
              </a:ext>
            </a:extLst>
          </p:cNvPr>
          <p:cNvSpPr/>
          <p:nvPr/>
        </p:nvSpPr>
        <p:spPr>
          <a:xfrm>
            <a:off x="7539319" y="951271"/>
            <a:ext cx="3593258" cy="5389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4A700C-E93E-4803-A992-F8F600AF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0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50F4-6EE2-43EB-8657-3A38B2B7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55" y="175345"/>
            <a:ext cx="7523536" cy="15070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Words—and how we interpret them—do matter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7D55C1-C9B9-4B50-AE3B-D6308699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15" y="1856821"/>
            <a:ext cx="5652930" cy="454000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99BB59-66C4-4351-9144-64AF818F1439}"/>
              </a:ext>
            </a:extLst>
          </p:cNvPr>
          <p:cNvSpPr txBox="1"/>
          <p:nvPr/>
        </p:nvSpPr>
        <p:spPr>
          <a:xfrm>
            <a:off x="7104228" y="2000071"/>
            <a:ext cx="4559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“What we have here is a failure to communicate”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C00091-7BA5-4824-864C-6F87269A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800"/>
              <a:pPr/>
              <a:t>3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285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3395933" y="5251425"/>
            <a:ext cx="1565849" cy="5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5719" tIns="27860" rIns="55719" bIns="27860" anchor="ctr"/>
          <a:lstStyle/>
          <a:p>
            <a:endParaRPr lang="en-US" sz="525" dirty="0">
              <a:solidFill>
                <a:srgbClr val="785600"/>
              </a:solidFill>
            </a:endParaRPr>
          </a:p>
        </p:txBody>
      </p:sp>
      <p:sp>
        <p:nvSpPr>
          <p:cNvPr id="538629" name="Rectangle 5"/>
          <p:cNvSpPr>
            <a:spLocks noGrp="1" noChangeArrowheads="1"/>
          </p:cNvSpPr>
          <p:nvPr>
            <p:ph idx="1"/>
          </p:nvPr>
        </p:nvSpPr>
        <p:spPr>
          <a:xfrm>
            <a:off x="1191127" y="1307075"/>
            <a:ext cx="9809746" cy="802929"/>
          </a:xfrm>
          <a:noFill/>
          <a:ln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3200" dirty="0"/>
              <a:t>Which provides greater value to you (or a customer)?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65" y="4349536"/>
            <a:ext cx="3440591" cy="1955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6526" y="2741352"/>
            <a:ext cx="579354" cy="364041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r>
              <a:rPr lang="en-US" sz="2000" b="1" dirty="0"/>
              <a:t>VS.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429199" y="5069404"/>
            <a:ext cx="579354" cy="364041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r>
              <a:rPr lang="en-US" sz="2000" b="1" dirty="0"/>
              <a:t>VS.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03" y="4326215"/>
            <a:ext cx="3440592" cy="1978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6526" y="3940786"/>
            <a:ext cx="552027" cy="364041"/>
          </a:xfrm>
          <a:prstGeom prst="rect">
            <a:avLst/>
          </a:prstGeom>
          <a:noFill/>
        </p:spPr>
        <p:txBody>
          <a:bodyPr wrap="square" lIns="55719" tIns="27860" rIns="55719" bIns="27860" rtlCol="0">
            <a:spAutoFit/>
          </a:bodyPr>
          <a:lstStyle/>
          <a:p>
            <a:r>
              <a:rPr lang="en-US" sz="2000" b="1" dirty="0"/>
              <a:t>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75" y="1925600"/>
            <a:ext cx="3408649" cy="19554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30065" y="1925601"/>
            <a:ext cx="3438550" cy="1978776"/>
            <a:chOff x="1439303" y="2311046"/>
            <a:chExt cx="2801982" cy="1682368"/>
          </a:xfrm>
        </p:grpSpPr>
        <p:grpSp>
          <p:nvGrpSpPr>
            <p:cNvPr id="2" name="Group 5"/>
            <p:cNvGrpSpPr/>
            <p:nvPr/>
          </p:nvGrpSpPr>
          <p:grpSpPr>
            <a:xfrm>
              <a:off x="1439303" y="2311046"/>
              <a:ext cx="2801982" cy="1682368"/>
              <a:chOff x="4953000" y="2133600"/>
              <a:chExt cx="3962399" cy="210105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53000" y="2133600"/>
                <a:ext cx="3962399" cy="2076297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077199" y="4015978"/>
                <a:ext cx="838199" cy="218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25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465606" y="3792674"/>
              <a:ext cx="914400" cy="1751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26BEBEEB-3B35-4572-B9E2-B1510A2C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47" y="246917"/>
            <a:ext cx="6027304" cy="80292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Defining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8960-4513-489C-B2DB-1B3B8E54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800"/>
              <a:pPr/>
              <a:t>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181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>
          <a:xfrm>
            <a:off x="897918" y="1321130"/>
            <a:ext cx="10173494" cy="4804219"/>
          </a:xfrm>
          <a:noFill/>
          <a:ln/>
        </p:spPr>
        <p:txBody>
          <a:bodyPr>
            <a:normAutofit fontScale="92500" lnSpcReduction="10000"/>
          </a:bodyPr>
          <a:lstStyle/>
          <a:p>
            <a:pPr marL="257175" indent="-257175"/>
            <a:r>
              <a:rPr lang="en-US" sz="3200" dirty="0"/>
              <a:t>Value is the relationship between the benefits provided to the cost of gaining those benefits: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</a:t>
            </a:r>
          </a:p>
          <a:p>
            <a:pPr marL="875999" lvl="2" indent="-214313"/>
            <a:endParaRPr lang="en-US" sz="3200" dirty="0"/>
          </a:p>
          <a:p>
            <a:pPr marL="257175" indent="-257175"/>
            <a:r>
              <a:rPr lang="en-US" sz="3200" dirty="0"/>
              <a:t>Value is “in the eye of the beholder.”  Different stakeholders view cost/benefit tradeoffs differently</a:t>
            </a:r>
          </a:p>
          <a:p>
            <a:pPr marL="257175" indent="-257175"/>
            <a:r>
              <a:rPr lang="en-US" sz="3200" dirty="0"/>
              <a:t>Understanding stakeholder perception of “value” is critical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034929" y="5543550"/>
            <a:ext cx="101033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5719" tIns="27860" rIns="55719" bIns="27860" anchor="ctr"/>
          <a:lstStyle/>
          <a:p>
            <a:endParaRPr lang="en-US" sz="525" dirty="0">
              <a:solidFill>
                <a:srgbClr val="785600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28151" y="5543550"/>
            <a:ext cx="153570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5719" tIns="27860" rIns="55719" bIns="27860" anchor="ctr"/>
          <a:lstStyle/>
          <a:p>
            <a:endParaRPr lang="en-US" sz="525" dirty="0">
              <a:solidFill>
                <a:srgbClr val="7856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56A2BF-DF2E-4608-A43E-E30E229ADABC}"/>
              </a:ext>
            </a:extLst>
          </p:cNvPr>
          <p:cNvGrpSpPr/>
          <p:nvPr/>
        </p:nvGrpSpPr>
        <p:grpSpPr>
          <a:xfrm>
            <a:off x="1500507" y="2717740"/>
            <a:ext cx="8587617" cy="838121"/>
            <a:chOff x="1203154" y="2496024"/>
            <a:chExt cx="10039939" cy="838121"/>
          </a:xfrm>
        </p:grpSpPr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2048333" y="2926844"/>
              <a:ext cx="8295378" cy="32148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785600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1203154" y="2613518"/>
              <a:ext cx="870688" cy="645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9596" tIns="14798" rIns="29596" bIns="14798">
              <a:spAutoFit/>
            </a:bodyPr>
            <a:lstStyle/>
            <a:p>
              <a:r>
                <a:rPr lang="en-US" sz="4000" dirty="0">
                  <a:solidFill>
                    <a:srgbClr val="0A455D"/>
                  </a:solidFill>
                </a:rPr>
                <a:t>V=</a:t>
              </a: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2284209" y="2496024"/>
              <a:ext cx="8958884" cy="768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9596" tIns="14798" rIns="29596" bIns="14798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2400" b="1" dirty="0">
                  <a:solidFill>
                    <a:srgbClr val="0A455D"/>
                  </a:solidFill>
                </a:rPr>
                <a:t>Benefits provided to a customer or other stakeholder</a:t>
              </a: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2177238" y="2934928"/>
              <a:ext cx="8716681" cy="399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29596" tIns="14798" rIns="29596" bIns="14798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sz="2400" b="1" dirty="0">
                  <a:solidFill>
                    <a:srgbClr val="0A455D"/>
                  </a:solidFill>
                </a:rPr>
                <a:t>Cost of providing those benefits (resources consumed)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38EFD2D-71B3-4DDB-8DF0-9C58B56F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265782"/>
            <a:ext cx="9034893" cy="80759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Understanding Value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AD688-9231-4D15-B475-B87DEDDD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3A98EE3D-8CD1-4C3F-BD1C-C98C9596463C}" type="slidenum">
              <a:rPr lang="en-US" sz="180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57151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1E51-1F5E-4F5A-B633-49D56395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7161"/>
            <a:ext cx="9302062" cy="7737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Change in a world of … 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0B2A-F999-40D8-8731-992B9DA3D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487" y="1470255"/>
            <a:ext cx="5779871" cy="41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Life would be simple if only the world around us did not change moment by moment.</a:t>
            </a:r>
          </a:p>
        </p:txBody>
      </p:sp>
      <p:pic>
        <p:nvPicPr>
          <p:cNvPr id="4" name="Picture 3" descr="GroundhogDay.jpg">
            <a:extLst>
              <a:ext uri="{FF2B5EF4-FFF2-40B4-BE49-F238E27FC236}">
                <a16:creationId xmlns:a16="http://schemas.microsoft.com/office/drawing/2014/main" id="{C89FC0C6-0D83-4865-9B4B-3F3717DD44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206" y="1329636"/>
            <a:ext cx="3776478" cy="50353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3842B-F530-420A-9F35-903023B5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6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41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0176" y="4972464"/>
            <a:ext cx="8951498" cy="1402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Life would be simple if only it were not for…  			</a:t>
            </a:r>
            <a:r>
              <a:rPr lang="en-US" sz="3600" b="1" i="1" dirty="0"/>
              <a:t>Change</a:t>
            </a:r>
            <a:endParaRPr lang="en-US" sz="3200" b="1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6" y="1828801"/>
            <a:ext cx="4914578" cy="2708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53" y="1828801"/>
            <a:ext cx="4914578" cy="27082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6879E6-FD8F-4273-8123-A270F84C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80" y="221004"/>
            <a:ext cx="9405348" cy="15070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Which environment best reflects your world?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4801B-B4DF-48AB-AD11-6D2FFAC9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7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64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70549" y="3466199"/>
            <a:ext cx="4643855" cy="2707105"/>
          </a:xfrm>
        </p:spPr>
        <p:txBody>
          <a:bodyPr vert="horz" lIns="41148" tIns="68580" rIns="68580" bIns="34290" rtlCol="0" anchor="ctr"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3200" dirty="0">
                <a:latin typeface="Corbel" panose="020B0503020204020204" pitchFamily="34" charset="0"/>
              </a:rPr>
              <a:t>Many organizations act as if in Groundhog Day, focused only on improving </a:t>
            </a:r>
            <a:r>
              <a:rPr lang="en-US" sz="3200" u="sng" dirty="0">
                <a:latin typeface="Corbel" panose="020B0503020204020204" pitchFamily="34" charset="0"/>
              </a:rPr>
              <a:t>today’s</a:t>
            </a:r>
            <a:r>
              <a:rPr lang="en-US" sz="3200" dirty="0">
                <a:latin typeface="Corbel" panose="020B0503020204020204" pitchFamily="34" charset="0"/>
              </a:rPr>
              <a:t> organization.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77513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The Challenge of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5685" y="3891104"/>
            <a:ext cx="48366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orbel" panose="020B0503020204020204" pitchFamily="34" charset="0"/>
              </a:rPr>
              <a:t>“A good hockey player plays where the puck is. A great hockey player plays where the puck is going to be."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1073" y="6009275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Wayne Gretzky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9743F8-691A-4C5E-9CAE-7EE39A1BD16F}"/>
              </a:ext>
            </a:extLst>
          </p:cNvPr>
          <p:cNvSpPr/>
          <p:nvPr/>
        </p:nvSpPr>
        <p:spPr>
          <a:xfrm>
            <a:off x="2041354" y="2318740"/>
            <a:ext cx="7315198" cy="1048439"/>
          </a:xfrm>
          <a:prstGeom prst="rect">
            <a:avLst/>
          </a:prstGeom>
          <a:solidFill>
            <a:srgbClr val="EB641B">
              <a:lumMod val="20000"/>
              <a:lumOff val="80000"/>
            </a:srgbClr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3654049-6AD9-471A-B61D-1189589B4F38}"/>
              </a:ext>
            </a:extLst>
          </p:cNvPr>
          <p:cNvSpPr/>
          <p:nvPr/>
        </p:nvSpPr>
        <p:spPr>
          <a:xfrm>
            <a:off x="2041353" y="1443928"/>
            <a:ext cx="7315198" cy="969982"/>
          </a:xfrm>
          <a:prstGeom prst="rect">
            <a:avLst/>
          </a:prstGeom>
          <a:solidFill>
            <a:srgbClr val="39639D">
              <a:lumMod val="20000"/>
              <a:lumOff val="80000"/>
            </a:srgbClr>
          </a:solidFill>
          <a:ln w="55000" cap="flat" cmpd="thickThin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1" name="Left-Right Arrow 3">
            <a:extLst>
              <a:ext uri="{FF2B5EF4-FFF2-40B4-BE49-F238E27FC236}">
                <a16:creationId xmlns:a16="http://schemas.microsoft.com/office/drawing/2014/main" id="{7058B9AD-D1F5-4873-945A-9EF06D3839B0}"/>
              </a:ext>
            </a:extLst>
          </p:cNvPr>
          <p:cNvSpPr/>
          <p:nvPr/>
        </p:nvSpPr>
        <p:spPr bwMode="auto">
          <a:xfrm>
            <a:off x="5120135" y="1765083"/>
            <a:ext cx="1161815" cy="346685"/>
          </a:xfrm>
          <a:prstGeom prst="leftRightArrow">
            <a:avLst/>
          </a:prstGeom>
          <a:solidFill>
            <a:srgbClr val="DA1F28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287" tIns="27144" rIns="54287" bIns="2714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0" cap="none" spc="0" normalizeH="0" baseline="0" noProof="0" dirty="0">
              <a:ln>
                <a:noFill/>
              </a:ln>
              <a:solidFill>
                <a:srgbClr val="7856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E46077-3B19-4A36-8203-A2828398DEF7}"/>
              </a:ext>
            </a:extLst>
          </p:cNvPr>
          <p:cNvSpPr/>
          <p:nvPr/>
        </p:nvSpPr>
        <p:spPr>
          <a:xfrm>
            <a:off x="2649003" y="1690607"/>
            <a:ext cx="2456413" cy="507832"/>
          </a:xfrm>
          <a:prstGeom prst="ellipse">
            <a:avLst/>
          </a:prstGeom>
          <a:solidFill>
            <a:srgbClr val="39639D">
              <a:lumMod val="60000"/>
              <a:lumOff val="40000"/>
            </a:srgbClr>
          </a:solidFill>
          <a:ln w="28575" cap="flat" cmpd="sng" algn="ctr">
            <a:solidFill>
              <a:srgbClr val="2DA2B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Today’s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Environment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594D6CB-9450-45D2-9782-BCE7CC6F1A3F}"/>
              </a:ext>
            </a:extLst>
          </p:cNvPr>
          <p:cNvSpPr/>
          <p:nvPr/>
        </p:nvSpPr>
        <p:spPr>
          <a:xfrm>
            <a:off x="6303216" y="1690607"/>
            <a:ext cx="2456413" cy="507832"/>
          </a:xfrm>
          <a:prstGeom prst="ellipse">
            <a:avLst/>
          </a:prstGeom>
          <a:solidFill>
            <a:srgbClr val="39639D">
              <a:lumMod val="60000"/>
              <a:lumOff val="40000"/>
            </a:srgbClr>
          </a:solidFill>
          <a:ln w="28575" cap="flat" cmpd="sng" algn="ctr">
            <a:solidFill>
              <a:srgbClr val="2DA2B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The Future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Environment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6F25BC-7E5D-4FF7-B103-B3A3FCC0E9AA}"/>
              </a:ext>
            </a:extLst>
          </p:cNvPr>
          <p:cNvSpPr txBox="1"/>
          <p:nvPr/>
        </p:nvSpPr>
        <p:spPr>
          <a:xfrm>
            <a:off x="5064955" y="1450051"/>
            <a:ext cx="129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latin typeface="Lucida Sans Unicode"/>
              </a:rPr>
              <a:t>External Change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BD065B-2EF6-4D95-8C1C-E72C79056ED9}"/>
              </a:ext>
            </a:extLst>
          </p:cNvPr>
          <p:cNvSpPr/>
          <p:nvPr/>
        </p:nvSpPr>
        <p:spPr>
          <a:xfrm>
            <a:off x="4597635" y="2650333"/>
            <a:ext cx="2193396" cy="507832"/>
          </a:xfrm>
          <a:prstGeom prst="ellipse">
            <a:avLst/>
          </a:prstGeom>
          <a:solidFill>
            <a:srgbClr val="39639D">
              <a:lumMod val="60000"/>
              <a:lumOff val="40000"/>
            </a:srgbClr>
          </a:solidFill>
          <a:ln w="28575" cap="flat" cmpd="sng" algn="ctr">
            <a:solidFill>
              <a:srgbClr val="2DA2B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Organization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Actions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60ECAA-9600-4EAE-B315-E67DD135F986}"/>
              </a:ext>
            </a:extLst>
          </p:cNvPr>
          <p:cNvSpPr txBox="1"/>
          <p:nvPr/>
        </p:nvSpPr>
        <p:spPr>
          <a:xfrm>
            <a:off x="2935881" y="2413911"/>
            <a:ext cx="156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latin typeface="Lucida Sans Unicode"/>
              </a:rPr>
              <a:t>Reactive</a:t>
            </a:r>
          </a:p>
          <a:p>
            <a:pPr algn="ctr" defTabSz="914400"/>
            <a:r>
              <a:rPr lang="en-US" sz="1200" dirty="0">
                <a:solidFill>
                  <a:prstClr val="black"/>
                </a:solidFill>
                <a:latin typeface="Lucida Sans Unicode"/>
              </a:rPr>
              <a:t>Internal Change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A54863-5B99-40B5-8085-B8D37CF33931}"/>
              </a:ext>
            </a:extLst>
          </p:cNvPr>
          <p:cNvSpPr txBox="1"/>
          <p:nvPr/>
        </p:nvSpPr>
        <p:spPr>
          <a:xfrm>
            <a:off x="6908811" y="2421479"/>
            <a:ext cx="185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dirty="0">
                <a:solidFill>
                  <a:prstClr val="black"/>
                </a:solidFill>
                <a:latin typeface="Lucida Sans Unicode"/>
              </a:rPr>
              <a:t>Proactive</a:t>
            </a:r>
          </a:p>
          <a:p>
            <a:pPr algn="ctr" defTabSz="914400"/>
            <a:r>
              <a:rPr lang="en-US" sz="1200" dirty="0">
                <a:solidFill>
                  <a:prstClr val="black"/>
                </a:solidFill>
                <a:latin typeface="Lucida Sans Unicode"/>
              </a:rPr>
              <a:t>Internal Change</a:t>
            </a:r>
          </a:p>
        </p:txBody>
      </p:sp>
      <p:sp>
        <p:nvSpPr>
          <p:cNvPr id="48" name="Left-Right Arrow 17">
            <a:extLst>
              <a:ext uri="{FF2B5EF4-FFF2-40B4-BE49-F238E27FC236}">
                <a16:creationId xmlns:a16="http://schemas.microsoft.com/office/drawing/2014/main" id="{81E22BAD-5F07-4614-99E4-31C1F7626EE4}"/>
              </a:ext>
            </a:extLst>
          </p:cNvPr>
          <p:cNvSpPr/>
          <p:nvPr/>
        </p:nvSpPr>
        <p:spPr bwMode="auto">
          <a:xfrm rot="13460224" flipV="1">
            <a:off x="4080715" y="2287742"/>
            <a:ext cx="814322" cy="346084"/>
          </a:xfrm>
          <a:prstGeom prst="leftRightArrow">
            <a:avLst/>
          </a:prstGeom>
          <a:solidFill>
            <a:srgbClr val="DA1F28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287" tIns="27144" rIns="54287" bIns="2714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0" cap="none" spc="0" normalizeH="0" baseline="0" noProof="0" dirty="0">
              <a:ln>
                <a:noFill/>
              </a:ln>
              <a:solidFill>
                <a:srgbClr val="7856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" name="Left-Right Arrow 17">
            <a:extLst>
              <a:ext uri="{FF2B5EF4-FFF2-40B4-BE49-F238E27FC236}">
                <a16:creationId xmlns:a16="http://schemas.microsoft.com/office/drawing/2014/main" id="{373DCEB3-0BE4-4008-A57A-7D17F3A84207}"/>
              </a:ext>
            </a:extLst>
          </p:cNvPr>
          <p:cNvSpPr/>
          <p:nvPr/>
        </p:nvSpPr>
        <p:spPr bwMode="auto">
          <a:xfrm rot="8139776" flipH="1" flipV="1">
            <a:off x="6495031" y="2311851"/>
            <a:ext cx="839800" cy="346084"/>
          </a:xfrm>
          <a:prstGeom prst="leftRightArrow">
            <a:avLst/>
          </a:prstGeom>
          <a:solidFill>
            <a:srgbClr val="DA1F28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287" tIns="27144" rIns="54287" bIns="2714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25" b="0" i="0" u="none" strike="noStrike" kern="0" cap="none" spc="0" normalizeH="0" baseline="0" noProof="0" dirty="0">
              <a:ln>
                <a:noFill/>
              </a:ln>
              <a:solidFill>
                <a:srgbClr val="785600"/>
              </a:solidFill>
              <a:effectLst/>
              <a:uLnTx/>
              <a:uFillTx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56D887-A540-4E74-A114-E01BB34C9FAB}"/>
              </a:ext>
            </a:extLst>
          </p:cNvPr>
          <p:cNvSpPr txBox="1"/>
          <p:nvPr/>
        </p:nvSpPr>
        <p:spPr>
          <a:xfrm rot="16200000">
            <a:off x="1964970" y="1725080"/>
            <a:ext cx="97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 dirty="0">
                <a:solidFill>
                  <a:prstClr val="black"/>
                </a:solidFill>
                <a:latin typeface="Lucida Sans Unicode"/>
              </a:rPr>
              <a:t>External Environment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16835D-37B4-452D-B9FF-9CC56741B2C9}"/>
              </a:ext>
            </a:extLst>
          </p:cNvPr>
          <p:cNvSpPr txBox="1"/>
          <p:nvPr/>
        </p:nvSpPr>
        <p:spPr>
          <a:xfrm rot="16200000">
            <a:off x="1946741" y="2675520"/>
            <a:ext cx="97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000" dirty="0">
                <a:solidFill>
                  <a:prstClr val="black"/>
                </a:solidFill>
                <a:latin typeface="Lucida Sans Unicode"/>
              </a:rPr>
              <a:t>Internal Environment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16B267-190B-45B7-BADD-2D149592444A}"/>
              </a:ext>
            </a:extLst>
          </p:cNvPr>
          <p:cNvSpPr txBox="1"/>
          <p:nvPr/>
        </p:nvSpPr>
        <p:spPr>
          <a:xfrm>
            <a:off x="7454721" y="3000590"/>
            <a:ext cx="1438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dirty="0">
                <a:solidFill>
                  <a:prstClr val="black"/>
                </a:solidFill>
                <a:latin typeface="Lucida Sans Unicode"/>
              </a:rPr>
              <a:t>© Douglas W. Webster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6A191F-6A73-4F93-8070-9C427E478C00}"/>
              </a:ext>
            </a:extLst>
          </p:cNvPr>
          <p:cNvSpPr/>
          <p:nvPr/>
        </p:nvSpPr>
        <p:spPr>
          <a:xfrm rot="1031058">
            <a:off x="2518391" y="1253712"/>
            <a:ext cx="4335782" cy="23791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508F2A5-E420-4694-8E8B-BC70DA31CC82}"/>
              </a:ext>
            </a:extLst>
          </p:cNvPr>
          <p:cNvSpPr/>
          <p:nvPr/>
        </p:nvSpPr>
        <p:spPr>
          <a:xfrm rot="20568942" flipH="1">
            <a:off x="4511630" y="1237666"/>
            <a:ext cx="4335782" cy="23791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958C027-D284-4568-A0CB-4821A6A75526}"/>
              </a:ext>
            </a:extLst>
          </p:cNvPr>
          <p:cNvSpPr/>
          <p:nvPr/>
        </p:nvSpPr>
        <p:spPr>
          <a:xfrm rot="19527756">
            <a:off x="2847610" y="3301740"/>
            <a:ext cx="836405" cy="52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AB98CA08-333F-459F-8AD1-DF4F12696F37}"/>
              </a:ext>
            </a:extLst>
          </p:cNvPr>
          <p:cNvSpPr/>
          <p:nvPr/>
        </p:nvSpPr>
        <p:spPr>
          <a:xfrm rot="2072244" flipH="1">
            <a:off x="7692764" y="3298522"/>
            <a:ext cx="836405" cy="52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FAEEB7-B1DC-44B4-8A81-8C686975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800" smtClean="0"/>
              <a:t>8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55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7" grpId="0"/>
      <p:bldP spid="8" grpId="0"/>
      <p:bldP spid="39" grpId="0" animBg="1"/>
      <p:bldP spid="41" grpId="0" animBg="1"/>
      <p:bldP spid="43" grpId="0" animBg="1"/>
      <p:bldP spid="44" grpId="0"/>
      <p:bldP spid="45" grpId="0" animBg="1"/>
      <p:bldP spid="46" grpId="0"/>
      <p:bldP spid="47" grpId="0"/>
      <p:bldP spid="48" grpId="0" animBg="1"/>
      <p:bldP spid="49" grpId="0" animBg="1"/>
      <p:bldP spid="51" grpId="0"/>
      <p:bldP spid="52" grpId="0"/>
      <p:bldP spid="5" grpId="0" animBg="1"/>
      <p:bldP spid="53" grpId="0" animBg="1"/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075341" y="1200150"/>
            <a:ext cx="412214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269" tIns="27135" rIns="54269" bIns="27135" anchor="ctr"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625" dirty="0">
              <a:solidFill>
                <a:srgbClr val="003A63"/>
              </a:solidFill>
              <a:latin typeface="Franklin Gothic Demi Cond" pitchFamily="34" charset="0"/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8197489" y="4547596"/>
            <a:ext cx="2864346" cy="9165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54269" tIns="27135" rIns="54269" bIns="27135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latin typeface="Corbel" panose="020B0503020204020204" pitchFamily="34" charset="0"/>
              </a:rPr>
              <a:t>The proverbial </a:t>
            </a:r>
          </a:p>
          <a:p>
            <a:pPr>
              <a:spcBef>
                <a:spcPct val="0"/>
              </a:spcBef>
            </a:pPr>
            <a:r>
              <a:rPr lang="en-US" sz="2800" i="1" dirty="0">
                <a:latin typeface="Corbel" panose="020B0503020204020204" pitchFamily="34" charset="0"/>
              </a:rPr>
              <a:t>“Burning Platform”</a:t>
            </a:r>
          </a:p>
        </p:txBody>
      </p:sp>
      <p:sp>
        <p:nvSpPr>
          <p:cNvPr id="219145" name="Line 9"/>
          <p:cNvSpPr>
            <a:spLocks noChangeShapeType="1"/>
          </p:cNvSpPr>
          <p:nvPr/>
        </p:nvSpPr>
        <p:spPr bwMode="auto">
          <a:xfrm flipH="1" flipV="1">
            <a:off x="8181954" y="3716856"/>
            <a:ext cx="901887" cy="830739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  <p:txBody>
          <a:bodyPr wrap="square" lIns="54269" tIns="27135" rIns="54269" bIns="27135">
            <a:spAutoFit/>
          </a:bodyPr>
          <a:lstStyle/>
          <a:p>
            <a:endParaRPr lang="en-US" sz="525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5349" y="1649035"/>
            <a:ext cx="10041264" cy="547261"/>
          </a:xfrm>
          <a:prstGeom prst="rect">
            <a:avLst/>
          </a:prstGeom>
          <a:noFill/>
        </p:spPr>
        <p:txBody>
          <a:bodyPr wrap="none" lIns="54287" tIns="27144" rIns="54287" bIns="27144" rtlCol="0">
            <a:sp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We manage </a:t>
            </a:r>
            <a:r>
              <a:rPr lang="en-US" sz="3200" i="1" dirty="0">
                <a:latin typeface="Corbel" panose="020B0503020204020204" pitchFamily="34" charset="0"/>
              </a:rPr>
              <a:t>Internal</a:t>
            </a:r>
            <a:r>
              <a:rPr lang="en-US" sz="3200" dirty="0">
                <a:latin typeface="Corbel" panose="020B0503020204020204" pitchFamily="34" charset="0"/>
              </a:rPr>
              <a:t> change in response to </a:t>
            </a:r>
            <a:r>
              <a:rPr lang="en-US" sz="3200" i="1" dirty="0">
                <a:latin typeface="Corbel" panose="020B0503020204020204" pitchFamily="34" charset="0"/>
              </a:rPr>
              <a:t>External</a:t>
            </a:r>
            <a:r>
              <a:rPr lang="en-US" sz="3200" dirty="0">
                <a:latin typeface="Corbel" panose="020B0503020204020204" pitchFamily="34" charset="0"/>
              </a:rPr>
              <a:t> change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8DFC08-6C52-4DF2-B550-4F9C2BBA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128" y="237456"/>
            <a:ext cx="6073211" cy="79060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5B0F8B"/>
                </a:solidFill>
                <a:latin typeface="Arial"/>
                <a:cs typeface="Arial"/>
              </a:rPr>
              <a:t>Types of change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7597227F-297F-4074-B291-2B6D12BAB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406" y="2817266"/>
            <a:ext cx="1360328" cy="67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269" tIns="27135" rIns="54269" bIns="27135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Proactive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Change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81E3CBC2-41D6-4B26-8323-302F40A02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33" y="2817266"/>
            <a:ext cx="1257267" cy="67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269" tIns="27135" rIns="54269" bIns="27135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Reactive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Change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36474039-3BBD-4647-B7F9-2A256836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811" y="2691544"/>
            <a:ext cx="12116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Reactive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Change in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ea typeface="ＭＳ Ｐゴシック" pitchFamily="34" charset="-128"/>
                <a:cs typeface="Arial" charset="0"/>
              </a:rPr>
              <a:t>Crisis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9A783B6-E8FD-4D80-B2FC-305A03FEEF89}"/>
              </a:ext>
            </a:extLst>
          </p:cNvPr>
          <p:cNvSpPr/>
          <p:nvPr/>
        </p:nvSpPr>
        <p:spPr bwMode="auto">
          <a:xfrm>
            <a:off x="6991966" y="2597678"/>
            <a:ext cx="1653369" cy="1072698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392" tIns="14696" rIns="29392" bIns="14696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628B5-DAE0-448B-8190-6C296858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61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1240</Words>
  <Application>Microsoft Office PowerPoint</Application>
  <PresentationFormat>Widescreen</PresentationFormat>
  <Paragraphs>319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Bookman Old Style</vt:lpstr>
      <vt:lpstr>Calibri</vt:lpstr>
      <vt:lpstr>Corbel</vt:lpstr>
      <vt:lpstr>Franklin Gothic Book</vt:lpstr>
      <vt:lpstr>Franklin Gothic Demi Cond</vt:lpstr>
      <vt:lpstr>Lucida Sans Unicode</vt:lpstr>
      <vt:lpstr>Times New Roman</vt:lpstr>
      <vt:lpstr>Wingdings</vt:lpstr>
      <vt:lpstr>Wingdings 3</vt:lpstr>
      <vt:lpstr>1_RetrospectVTI</vt:lpstr>
      <vt:lpstr>Changing the Conversation from Risk Management to Value Management</vt:lpstr>
      <vt:lpstr>What Do You Value?</vt:lpstr>
      <vt:lpstr>Words—and how we interpret them—do matter</vt:lpstr>
      <vt:lpstr>Defining Value</vt:lpstr>
      <vt:lpstr>Understanding Value</vt:lpstr>
      <vt:lpstr>Change in a world of … certainty</vt:lpstr>
      <vt:lpstr>Which environment best reflects your world?</vt:lpstr>
      <vt:lpstr>The Challenge of Change</vt:lpstr>
      <vt:lpstr>Types of change</vt:lpstr>
      <vt:lpstr>PowerPoint Presentation</vt:lpstr>
      <vt:lpstr>Responding to Change</vt:lpstr>
      <vt:lpstr>Value: An issue of balance</vt:lpstr>
      <vt:lpstr>Value: An issue of balance</vt:lpstr>
      <vt:lpstr>Value Maximization</vt:lpstr>
      <vt:lpstr>Value Maximization</vt:lpstr>
      <vt:lpstr>Linking Strategy to Value: Current-State Assessment</vt:lpstr>
      <vt:lpstr>Integration across the enterprise: A Portfolio perspective</vt:lpstr>
      <vt:lpstr>Strategy, Objectives, Results, Resources and Risk Must all Interconnect</vt:lpstr>
      <vt:lpstr>The “House” of Value Based Management</vt:lpstr>
      <vt:lpstr>An Effective Change Management Model</vt:lpstr>
      <vt:lpstr>Meaningful ERM</vt:lpstr>
      <vt:lpstr>PowerPoint Presentation</vt:lpstr>
      <vt:lpstr>PowerPoint Presentation</vt:lpstr>
      <vt:lpstr>A vision without a strategy remains an illusion.</vt:lpstr>
      <vt:lpstr>Contact information:  dwebster@tfcci.net 703-625-7619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2019-12-03T18:10:01Z</dcterms:created>
  <dcterms:modified xsi:type="dcterms:W3CDTF">2019-12-05T03:59:45Z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dduffy@microsoft.com</vt:lpwstr>
  </property>
  <property fmtid="{D5CDD505-2E9C-101B-9397-08002B2CF9AE}" pid="5" name="MSIP_Label_f42aa342-8706-4288-bd11-ebb85995028c_SetDate">
    <vt:lpwstr>2019-11-08T21:52:34.2033100Z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650bdd29-1679-4654-880e-89255cc4a6d5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