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77" r:id="rId3"/>
    <p:sldId id="262" r:id="rId4"/>
    <p:sldId id="265" r:id="rId5"/>
    <p:sldId id="263" r:id="rId6"/>
    <p:sldId id="279" r:id="rId7"/>
    <p:sldId id="278" r:id="rId8"/>
    <p:sldId id="280" r:id="rId9"/>
    <p:sldId id="283" r:id="rId10"/>
    <p:sldId id="281" r:id="rId11"/>
    <p:sldId id="284" r:id="rId12"/>
    <p:sldId id="298" r:id="rId13"/>
    <p:sldId id="282" r:id="rId14"/>
    <p:sldId id="299" r:id="rId15"/>
    <p:sldId id="300" r:id="rId16"/>
    <p:sldId id="301" r:id="rId17"/>
    <p:sldId id="302" r:id="rId18"/>
    <p:sldId id="270" r:id="rId19"/>
    <p:sldId id="258" r:id="rId20"/>
    <p:sldId id="303" r:id="rId21"/>
    <p:sldId id="304" r:id="rId22"/>
    <p:sldId id="305" r:id="rId23"/>
    <p:sldId id="286" r:id="rId24"/>
    <p:sldId id="295" r:id="rId25"/>
    <p:sldId id="294" r:id="rId26"/>
    <p:sldId id="285" r:id="rId27"/>
    <p:sldId id="297" r:id="rId28"/>
    <p:sldId id="287" r:id="rId29"/>
    <p:sldId id="288" r:id="rId30"/>
    <p:sldId id="290" r:id="rId31"/>
    <p:sldId id="291" r:id="rId32"/>
    <p:sldId id="293" r:id="rId33"/>
    <p:sldId id="292" r:id="rId34"/>
    <p:sldId id="289" r:id="rId35"/>
    <p:sldId id="306" r:id="rId36"/>
    <p:sldId id="259" r:id="rId37"/>
    <p:sldId id="2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3771" autoAdjust="0"/>
  </p:normalViewPr>
  <p:slideViewPr>
    <p:cSldViewPr snapToGrid="0">
      <p:cViewPr varScale="1">
        <p:scale>
          <a:sx n="95" d="100"/>
          <a:sy n="95" d="100"/>
        </p:scale>
        <p:origin x="1197"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5CF9D-6044-42FB-BCB4-BB3FAF5312B0}" type="doc">
      <dgm:prSet loTypeId="urn:microsoft.com/office/officeart/2005/8/layout/arrow2" loCatId="process" qsTypeId="urn:microsoft.com/office/officeart/2005/8/quickstyle/simple1" qsCatId="simple" csTypeId="urn:microsoft.com/office/officeart/2005/8/colors/accent0_1" csCatId="mainScheme" phldr="1"/>
      <dgm:spPr/>
    </dgm:pt>
    <dgm:pt modelId="{0C809E6D-E50F-44E0-A686-BBF436132284}">
      <dgm:prSet phldrT="[Text]" custT="1"/>
      <dgm:spPr/>
      <dgm:t>
        <a:bodyPr/>
        <a:lstStyle/>
        <a:p>
          <a:r>
            <a:rPr lang="en-US" sz="3200" dirty="0" smtClean="0"/>
            <a:t>Collect Information</a:t>
          </a:r>
          <a:endParaRPr lang="en-US" sz="3200" dirty="0"/>
        </a:p>
      </dgm:t>
    </dgm:pt>
    <dgm:pt modelId="{E07874F9-94EE-4828-8E77-CA1584C28EE8}" type="parTrans" cxnId="{D6493DDC-2D92-4382-BD01-F6F8A532BE2E}">
      <dgm:prSet/>
      <dgm:spPr/>
      <dgm:t>
        <a:bodyPr/>
        <a:lstStyle/>
        <a:p>
          <a:endParaRPr lang="en-US"/>
        </a:p>
      </dgm:t>
    </dgm:pt>
    <dgm:pt modelId="{B0684658-1F2A-4D92-A81D-9E59DF1377AF}" type="sibTrans" cxnId="{D6493DDC-2D92-4382-BD01-F6F8A532BE2E}">
      <dgm:prSet/>
      <dgm:spPr/>
      <dgm:t>
        <a:bodyPr/>
        <a:lstStyle/>
        <a:p>
          <a:endParaRPr lang="en-US"/>
        </a:p>
      </dgm:t>
    </dgm:pt>
    <dgm:pt modelId="{AAFD666B-CD5A-4B11-AABB-1A5BA15EFB54}">
      <dgm:prSet phldrT="[Text]" custT="1"/>
      <dgm:spPr/>
      <dgm:t>
        <a:bodyPr/>
        <a:lstStyle/>
        <a:p>
          <a:r>
            <a:rPr lang="en-US" sz="3200" dirty="0" smtClean="0"/>
            <a:t>Prepare Feedback</a:t>
          </a:r>
          <a:endParaRPr lang="en-US" sz="3200" dirty="0"/>
        </a:p>
      </dgm:t>
    </dgm:pt>
    <dgm:pt modelId="{1D83179C-8A40-4EB4-98F1-E3C55E5F4389}" type="parTrans" cxnId="{709345E7-9974-4413-B581-4A408CD8EA33}">
      <dgm:prSet/>
      <dgm:spPr/>
      <dgm:t>
        <a:bodyPr/>
        <a:lstStyle/>
        <a:p>
          <a:endParaRPr lang="en-US"/>
        </a:p>
      </dgm:t>
    </dgm:pt>
    <dgm:pt modelId="{B0BDCFE1-A051-44E5-80F6-12EB21303FEE}" type="sibTrans" cxnId="{709345E7-9974-4413-B581-4A408CD8EA33}">
      <dgm:prSet/>
      <dgm:spPr/>
      <dgm:t>
        <a:bodyPr/>
        <a:lstStyle/>
        <a:p>
          <a:endParaRPr lang="en-US"/>
        </a:p>
      </dgm:t>
    </dgm:pt>
    <dgm:pt modelId="{A1F7CCE1-3E3E-4B82-9098-328DE5B135E0}">
      <dgm:prSet phldrT="[Text]" custT="1"/>
      <dgm:spPr/>
      <dgm:t>
        <a:bodyPr/>
        <a:lstStyle/>
        <a:p>
          <a:r>
            <a:rPr lang="en-US" sz="3200" dirty="0" smtClean="0"/>
            <a:t>Deliver Feedback</a:t>
          </a:r>
          <a:endParaRPr lang="en-US" sz="3200" dirty="0"/>
        </a:p>
      </dgm:t>
    </dgm:pt>
    <dgm:pt modelId="{571601F9-FD31-409A-86A0-2691944037AC}" type="parTrans" cxnId="{5754FB0B-9399-437A-AAA1-AAEA975D63FF}">
      <dgm:prSet/>
      <dgm:spPr/>
      <dgm:t>
        <a:bodyPr/>
        <a:lstStyle/>
        <a:p>
          <a:endParaRPr lang="en-US"/>
        </a:p>
      </dgm:t>
    </dgm:pt>
    <dgm:pt modelId="{9CA40EAF-67BB-48DE-9F36-F59BE7FA70DC}" type="sibTrans" cxnId="{5754FB0B-9399-437A-AAA1-AAEA975D63FF}">
      <dgm:prSet/>
      <dgm:spPr/>
      <dgm:t>
        <a:bodyPr/>
        <a:lstStyle/>
        <a:p>
          <a:endParaRPr lang="en-US"/>
        </a:p>
      </dgm:t>
    </dgm:pt>
    <dgm:pt modelId="{A22A43BD-C4B4-4C10-98F9-E470862DA61F}" type="pres">
      <dgm:prSet presAssocID="{CD25CF9D-6044-42FB-BCB4-BB3FAF5312B0}" presName="arrowDiagram" presStyleCnt="0">
        <dgm:presLayoutVars>
          <dgm:chMax val="5"/>
          <dgm:dir/>
          <dgm:resizeHandles val="exact"/>
        </dgm:presLayoutVars>
      </dgm:prSet>
      <dgm:spPr/>
    </dgm:pt>
    <dgm:pt modelId="{822DCE52-2A20-4560-98CE-2FE51E39439E}" type="pres">
      <dgm:prSet presAssocID="{CD25CF9D-6044-42FB-BCB4-BB3FAF5312B0}" presName="arrow" presStyleLbl="bgShp" presStyleIdx="0" presStyleCnt="1" custLinFactNeighborX="-18890" custLinFactNeighborY="-13850"/>
      <dgm:spPr/>
    </dgm:pt>
    <dgm:pt modelId="{8490B87F-93D4-4770-9E95-114475F1D775}" type="pres">
      <dgm:prSet presAssocID="{CD25CF9D-6044-42FB-BCB4-BB3FAF5312B0}" presName="arrowDiagram3" presStyleCnt="0"/>
      <dgm:spPr/>
    </dgm:pt>
    <dgm:pt modelId="{8AE959AD-BAAD-479D-9A1A-3EE096D19A53}" type="pres">
      <dgm:prSet presAssocID="{0C809E6D-E50F-44E0-A686-BBF436132284}" presName="bullet3a" presStyleLbl="node1" presStyleIdx="0" presStyleCnt="3"/>
      <dgm:spPr/>
    </dgm:pt>
    <dgm:pt modelId="{E34995B3-B123-456D-9C98-CC109B2B1CD2}" type="pres">
      <dgm:prSet presAssocID="{0C809E6D-E50F-44E0-A686-BBF436132284}" presName="textBox3a" presStyleLbl="revTx" presStyleIdx="0" presStyleCnt="3" custScaleX="259914" custScaleY="29781">
        <dgm:presLayoutVars>
          <dgm:bulletEnabled val="1"/>
        </dgm:presLayoutVars>
      </dgm:prSet>
      <dgm:spPr/>
      <dgm:t>
        <a:bodyPr/>
        <a:lstStyle/>
        <a:p>
          <a:endParaRPr lang="en-US"/>
        </a:p>
      </dgm:t>
    </dgm:pt>
    <dgm:pt modelId="{516A0DEF-746C-4BCA-9C0B-005B31542639}" type="pres">
      <dgm:prSet presAssocID="{AAFD666B-CD5A-4B11-AABB-1A5BA15EFB54}" presName="bullet3b" presStyleLbl="node1" presStyleIdx="1" presStyleCnt="3"/>
      <dgm:spPr/>
    </dgm:pt>
    <dgm:pt modelId="{66EE90E2-E637-4963-A126-8159DB9E3F70}" type="pres">
      <dgm:prSet presAssocID="{AAFD666B-CD5A-4B11-AABB-1A5BA15EFB54}" presName="textBox3b" presStyleLbl="revTx" presStyleIdx="1" presStyleCnt="3" custScaleX="243410" custScaleY="21847" custLinFactNeighborX="-8088" custLinFactNeighborY="-18513">
        <dgm:presLayoutVars>
          <dgm:bulletEnabled val="1"/>
        </dgm:presLayoutVars>
      </dgm:prSet>
      <dgm:spPr/>
      <dgm:t>
        <a:bodyPr/>
        <a:lstStyle/>
        <a:p>
          <a:endParaRPr lang="en-US"/>
        </a:p>
      </dgm:t>
    </dgm:pt>
    <dgm:pt modelId="{7E06152F-D78E-484A-A430-84F4479268F4}" type="pres">
      <dgm:prSet presAssocID="{A1F7CCE1-3E3E-4B82-9098-328DE5B135E0}" presName="bullet3c" presStyleLbl="node1" presStyleIdx="2" presStyleCnt="3"/>
      <dgm:spPr/>
    </dgm:pt>
    <dgm:pt modelId="{92AFFBE0-FF17-4479-8915-696DA42829F2}" type="pres">
      <dgm:prSet presAssocID="{A1F7CCE1-3E3E-4B82-9098-328DE5B135E0}" presName="textBox3c" presStyleLbl="revTx" presStyleIdx="2" presStyleCnt="3" custScaleX="222436" custScaleY="17510" custLinFactNeighborX="-5502" custLinFactNeighborY="-29278">
        <dgm:presLayoutVars>
          <dgm:bulletEnabled val="1"/>
        </dgm:presLayoutVars>
      </dgm:prSet>
      <dgm:spPr/>
      <dgm:t>
        <a:bodyPr/>
        <a:lstStyle/>
        <a:p>
          <a:endParaRPr lang="en-US"/>
        </a:p>
      </dgm:t>
    </dgm:pt>
  </dgm:ptLst>
  <dgm:cxnLst>
    <dgm:cxn modelId="{709345E7-9974-4413-B581-4A408CD8EA33}" srcId="{CD25CF9D-6044-42FB-BCB4-BB3FAF5312B0}" destId="{AAFD666B-CD5A-4B11-AABB-1A5BA15EFB54}" srcOrd="1" destOrd="0" parTransId="{1D83179C-8A40-4EB4-98F1-E3C55E5F4389}" sibTransId="{B0BDCFE1-A051-44E5-80F6-12EB21303FEE}"/>
    <dgm:cxn modelId="{0405F78C-7B5E-4804-96E8-EFD50B7CC3D0}" type="presOf" srcId="{CD25CF9D-6044-42FB-BCB4-BB3FAF5312B0}" destId="{A22A43BD-C4B4-4C10-98F9-E470862DA61F}" srcOrd="0" destOrd="0" presId="urn:microsoft.com/office/officeart/2005/8/layout/arrow2"/>
    <dgm:cxn modelId="{5754FB0B-9399-437A-AAA1-AAEA975D63FF}" srcId="{CD25CF9D-6044-42FB-BCB4-BB3FAF5312B0}" destId="{A1F7CCE1-3E3E-4B82-9098-328DE5B135E0}" srcOrd="2" destOrd="0" parTransId="{571601F9-FD31-409A-86A0-2691944037AC}" sibTransId="{9CA40EAF-67BB-48DE-9F36-F59BE7FA70DC}"/>
    <dgm:cxn modelId="{D6493DDC-2D92-4382-BD01-F6F8A532BE2E}" srcId="{CD25CF9D-6044-42FB-BCB4-BB3FAF5312B0}" destId="{0C809E6D-E50F-44E0-A686-BBF436132284}" srcOrd="0" destOrd="0" parTransId="{E07874F9-94EE-4828-8E77-CA1584C28EE8}" sibTransId="{B0684658-1F2A-4D92-A81D-9E59DF1377AF}"/>
    <dgm:cxn modelId="{89575EBB-FCED-468A-8A4A-F7A7FD309C64}" type="presOf" srcId="{A1F7CCE1-3E3E-4B82-9098-328DE5B135E0}" destId="{92AFFBE0-FF17-4479-8915-696DA42829F2}" srcOrd="0" destOrd="0" presId="urn:microsoft.com/office/officeart/2005/8/layout/arrow2"/>
    <dgm:cxn modelId="{FF5680CB-EECF-48A6-87F0-2E4B0414D219}" type="presOf" srcId="{AAFD666B-CD5A-4B11-AABB-1A5BA15EFB54}" destId="{66EE90E2-E637-4963-A126-8159DB9E3F70}" srcOrd="0" destOrd="0" presId="urn:microsoft.com/office/officeart/2005/8/layout/arrow2"/>
    <dgm:cxn modelId="{6DFAC493-8284-44A4-9F4B-632E1A3EFCA4}" type="presOf" srcId="{0C809E6D-E50F-44E0-A686-BBF436132284}" destId="{E34995B3-B123-456D-9C98-CC109B2B1CD2}" srcOrd="0" destOrd="0" presId="urn:microsoft.com/office/officeart/2005/8/layout/arrow2"/>
    <dgm:cxn modelId="{E06777E0-9951-4CBE-9ADA-0229D0019608}" type="presParOf" srcId="{A22A43BD-C4B4-4C10-98F9-E470862DA61F}" destId="{822DCE52-2A20-4560-98CE-2FE51E39439E}" srcOrd="0" destOrd="0" presId="urn:microsoft.com/office/officeart/2005/8/layout/arrow2"/>
    <dgm:cxn modelId="{0CC6D657-B7FA-44FF-9F02-72BFF3B9BC10}" type="presParOf" srcId="{A22A43BD-C4B4-4C10-98F9-E470862DA61F}" destId="{8490B87F-93D4-4770-9E95-114475F1D775}" srcOrd="1" destOrd="0" presId="urn:microsoft.com/office/officeart/2005/8/layout/arrow2"/>
    <dgm:cxn modelId="{5B61D3C9-D7C6-4A4B-9FEE-6C61C9051361}" type="presParOf" srcId="{8490B87F-93D4-4770-9E95-114475F1D775}" destId="{8AE959AD-BAAD-479D-9A1A-3EE096D19A53}" srcOrd="0" destOrd="0" presId="urn:microsoft.com/office/officeart/2005/8/layout/arrow2"/>
    <dgm:cxn modelId="{2BE576AC-CAD2-465D-B89C-62DD4ED10A9F}" type="presParOf" srcId="{8490B87F-93D4-4770-9E95-114475F1D775}" destId="{E34995B3-B123-456D-9C98-CC109B2B1CD2}" srcOrd="1" destOrd="0" presId="urn:microsoft.com/office/officeart/2005/8/layout/arrow2"/>
    <dgm:cxn modelId="{F7036EF4-3C03-411E-92BD-C1ACF67A43AB}" type="presParOf" srcId="{8490B87F-93D4-4770-9E95-114475F1D775}" destId="{516A0DEF-746C-4BCA-9C0B-005B31542639}" srcOrd="2" destOrd="0" presId="urn:microsoft.com/office/officeart/2005/8/layout/arrow2"/>
    <dgm:cxn modelId="{D69CA402-DD99-4DE6-8A3E-F2F06EDD6409}" type="presParOf" srcId="{8490B87F-93D4-4770-9E95-114475F1D775}" destId="{66EE90E2-E637-4963-A126-8159DB9E3F70}" srcOrd="3" destOrd="0" presId="urn:microsoft.com/office/officeart/2005/8/layout/arrow2"/>
    <dgm:cxn modelId="{8FC59F1A-9AAD-4874-90A5-BBC391023889}" type="presParOf" srcId="{8490B87F-93D4-4770-9E95-114475F1D775}" destId="{7E06152F-D78E-484A-A430-84F4479268F4}" srcOrd="4" destOrd="0" presId="urn:microsoft.com/office/officeart/2005/8/layout/arrow2"/>
    <dgm:cxn modelId="{ADF42266-EB3F-4FB2-A262-85CDFE725B51}" type="presParOf" srcId="{8490B87F-93D4-4770-9E95-114475F1D775}" destId="{92AFFBE0-FF17-4479-8915-696DA42829F2}"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CBD1A-7B50-4A7D-93CF-14F0F659209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3F7765EA-25C0-4946-96A9-D6812F9367C0}">
      <dgm:prSet phldrT="[Text]"/>
      <dgm:spPr>
        <a:solidFill>
          <a:srgbClr val="1DAB05"/>
        </a:solidFill>
      </dgm:spPr>
      <dgm:t>
        <a:bodyPr/>
        <a:lstStyle/>
        <a:p>
          <a:r>
            <a:rPr lang="en-US" dirty="0" smtClean="0"/>
            <a:t>What Can I Say?</a:t>
          </a:r>
          <a:endParaRPr lang="en-US" dirty="0"/>
        </a:p>
      </dgm:t>
    </dgm:pt>
    <dgm:pt modelId="{7F702AEF-1626-4616-89DB-61F58EFF5EC5}" type="parTrans" cxnId="{67DD800A-FF64-4734-B3C5-D3C8E60885B0}">
      <dgm:prSet/>
      <dgm:spPr/>
      <dgm:t>
        <a:bodyPr/>
        <a:lstStyle/>
        <a:p>
          <a:endParaRPr lang="en-US"/>
        </a:p>
      </dgm:t>
    </dgm:pt>
    <dgm:pt modelId="{379D0AA0-42BF-409A-8611-176764267ABE}" type="sibTrans" cxnId="{67DD800A-FF64-4734-B3C5-D3C8E60885B0}">
      <dgm:prSet/>
      <dgm:spPr/>
      <dgm:t>
        <a:bodyPr/>
        <a:lstStyle/>
        <a:p>
          <a:endParaRPr lang="en-US"/>
        </a:p>
      </dgm:t>
    </dgm:pt>
    <dgm:pt modelId="{964CE7F9-6BB8-45FF-85EC-92029E9FE096}">
      <dgm:prSet phldrT="[Text]"/>
      <dgm:spPr>
        <a:solidFill>
          <a:schemeClr val="bg2">
            <a:lumMod val="60000"/>
            <a:lumOff val="40000"/>
          </a:schemeClr>
        </a:solidFill>
      </dgm:spPr>
      <dgm:t>
        <a:bodyPr/>
        <a:lstStyle/>
        <a:p>
          <a:r>
            <a:rPr lang="en-US" dirty="0" smtClean="0"/>
            <a:t>What Should I Say?</a:t>
          </a:r>
          <a:endParaRPr lang="en-US" dirty="0"/>
        </a:p>
      </dgm:t>
    </dgm:pt>
    <dgm:pt modelId="{779F03D4-C8DD-480B-A3EA-BD273F3FABC4}" type="parTrans" cxnId="{50DBE4DA-59DC-4B87-9A6F-EF79CA9BDB61}">
      <dgm:prSet/>
      <dgm:spPr/>
      <dgm:t>
        <a:bodyPr/>
        <a:lstStyle/>
        <a:p>
          <a:endParaRPr lang="en-US"/>
        </a:p>
      </dgm:t>
    </dgm:pt>
    <dgm:pt modelId="{D613F8B8-3587-473F-94F2-A3D5E8AA5D5C}" type="sibTrans" cxnId="{50DBE4DA-59DC-4B87-9A6F-EF79CA9BDB61}">
      <dgm:prSet/>
      <dgm:spPr/>
      <dgm:t>
        <a:bodyPr/>
        <a:lstStyle/>
        <a:p>
          <a:endParaRPr lang="en-US"/>
        </a:p>
      </dgm:t>
    </dgm:pt>
    <dgm:pt modelId="{9496BEA9-C525-40E0-8E76-A3E09D61E82A}">
      <dgm:prSet phldrT="[Text]"/>
      <dgm:spPr>
        <a:solidFill>
          <a:srgbClr val="1DAB05"/>
        </a:solidFill>
      </dgm:spPr>
      <dgm:t>
        <a:bodyPr/>
        <a:lstStyle/>
        <a:p>
          <a:r>
            <a:rPr lang="en-US" dirty="0" smtClean="0"/>
            <a:t>How Can I Say It?</a:t>
          </a:r>
          <a:endParaRPr lang="en-US" dirty="0"/>
        </a:p>
      </dgm:t>
    </dgm:pt>
    <dgm:pt modelId="{0AF9AC7B-C060-4A76-B4A4-1D7376BDD74C}" type="parTrans" cxnId="{4733AA53-C027-4E2E-9229-59EDF7C6C4A7}">
      <dgm:prSet/>
      <dgm:spPr/>
      <dgm:t>
        <a:bodyPr/>
        <a:lstStyle/>
        <a:p>
          <a:endParaRPr lang="en-US"/>
        </a:p>
      </dgm:t>
    </dgm:pt>
    <dgm:pt modelId="{1FA78088-C656-41C6-B0B5-DE273439F4C5}" type="sibTrans" cxnId="{4733AA53-C027-4E2E-9229-59EDF7C6C4A7}">
      <dgm:prSet/>
      <dgm:spPr/>
      <dgm:t>
        <a:bodyPr/>
        <a:lstStyle/>
        <a:p>
          <a:endParaRPr lang="en-US"/>
        </a:p>
      </dgm:t>
    </dgm:pt>
    <dgm:pt modelId="{92CAA0CA-4883-429C-85E2-41500D9A744F}">
      <dgm:prSet phldrT="[Text]"/>
      <dgm:spPr>
        <a:solidFill>
          <a:schemeClr val="bg2">
            <a:lumMod val="60000"/>
            <a:lumOff val="40000"/>
          </a:schemeClr>
        </a:solidFill>
      </dgm:spPr>
      <dgm:t>
        <a:bodyPr/>
        <a:lstStyle/>
        <a:p>
          <a:r>
            <a:rPr lang="en-US" dirty="0" smtClean="0"/>
            <a:t>What is the Employee’s Likely Reaction</a:t>
          </a:r>
          <a:endParaRPr lang="en-US" dirty="0"/>
        </a:p>
      </dgm:t>
    </dgm:pt>
    <dgm:pt modelId="{E446A58B-4E91-4276-8D9E-1EC6B9815247}" type="parTrans" cxnId="{58DCE59F-A62D-4F4A-BDF0-8FBC3199751B}">
      <dgm:prSet/>
      <dgm:spPr/>
      <dgm:t>
        <a:bodyPr/>
        <a:lstStyle/>
        <a:p>
          <a:endParaRPr lang="en-US"/>
        </a:p>
      </dgm:t>
    </dgm:pt>
    <dgm:pt modelId="{D42F8982-F58C-45F7-935E-9B0060DA46A1}" type="sibTrans" cxnId="{58DCE59F-A62D-4F4A-BDF0-8FBC3199751B}">
      <dgm:prSet/>
      <dgm:spPr/>
      <dgm:t>
        <a:bodyPr/>
        <a:lstStyle/>
        <a:p>
          <a:endParaRPr lang="en-US"/>
        </a:p>
      </dgm:t>
    </dgm:pt>
    <dgm:pt modelId="{176CC48F-2DE2-4505-B313-15FC3C53EDF2}" type="pres">
      <dgm:prSet presAssocID="{156CBD1A-7B50-4A7D-93CF-14F0F6592090}" presName="Name0" presStyleCnt="0">
        <dgm:presLayoutVars>
          <dgm:chMax val="7"/>
          <dgm:resizeHandles val="exact"/>
        </dgm:presLayoutVars>
      </dgm:prSet>
      <dgm:spPr/>
      <dgm:t>
        <a:bodyPr/>
        <a:lstStyle/>
        <a:p>
          <a:endParaRPr lang="en-US"/>
        </a:p>
      </dgm:t>
    </dgm:pt>
    <dgm:pt modelId="{0746A029-9BA8-4F18-84F4-A84039C91F32}" type="pres">
      <dgm:prSet presAssocID="{156CBD1A-7B50-4A7D-93CF-14F0F6592090}" presName="comp1" presStyleCnt="0"/>
      <dgm:spPr/>
    </dgm:pt>
    <dgm:pt modelId="{E57E1814-0CA7-4C2C-8EBD-7C61F2ED4A2E}" type="pres">
      <dgm:prSet presAssocID="{156CBD1A-7B50-4A7D-93CF-14F0F6592090}" presName="circle1" presStyleLbl="node1" presStyleIdx="0" presStyleCnt="4" custLinFactNeighborX="-413"/>
      <dgm:spPr/>
      <dgm:t>
        <a:bodyPr/>
        <a:lstStyle/>
        <a:p>
          <a:endParaRPr lang="en-US"/>
        </a:p>
      </dgm:t>
    </dgm:pt>
    <dgm:pt modelId="{6A488F38-4038-4182-ADC9-D234E42E14CD}" type="pres">
      <dgm:prSet presAssocID="{156CBD1A-7B50-4A7D-93CF-14F0F6592090}" presName="c1text" presStyleLbl="node1" presStyleIdx="0" presStyleCnt="4">
        <dgm:presLayoutVars>
          <dgm:bulletEnabled val="1"/>
        </dgm:presLayoutVars>
      </dgm:prSet>
      <dgm:spPr/>
      <dgm:t>
        <a:bodyPr/>
        <a:lstStyle/>
        <a:p>
          <a:endParaRPr lang="en-US"/>
        </a:p>
      </dgm:t>
    </dgm:pt>
    <dgm:pt modelId="{F733361A-9E0E-4990-A589-D7C05BB001FF}" type="pres">
      <dgm:prSet presAssocID="{156CBD1A-7B50-4A7D-93CF-14F0F6592090}" presName="comp2" presStyleCnt="0"/>
      <dgm:spPr/>
    </dgm:pt>
    <dgm:pt modelId="{F9969499-5285-4360-A89C-820742BF520E}" type="pres">
      <dgm:prSet presAssocID="{156CBD1A-7B50-4A7D-93CF-14F0F6592090}" presName="circle2" presStyleLbl="node1" presStyleIdx="1" presStyleCnt="4"/>
      <dgm:spPr/>
      <dgm:t>
        <a:bodyPr/>
        <a:lstStyle/>
        <a:p>
          <a:endParaRPr lang="en-US"/>
        </a:p>
      </dgm:t>
    </dgm:pt>
    <dgm:pt modelId="{FCDFD06A-2869-4B8A-B997-9717661ED716}" type="pres">
      <dgm:prSet presAssocID="{156CBD1A-7B50-4A7D-93CF-14F0F6592090}" presName="c2text" presStyleLbl="node1" presStyleIdx="1" presStyleCnt="4">
        <dgm:presLayoutVars>
          <dgm:bulletEnabled val="1"/>
        </dgm:presLayoutVars>
      </dgm:prSet>
      <dgm:spPr/>
      <dgm:t>
        <a:bodyPr/>
        <a:lstStyle/>
        <a:p>
          <a:endParaRPr lang="en-US"/>
        </a:p>
      </dgm:t>
    </dgm:pt>
    <dgm:pt modelId="{D0B3996C-CF18-4692-A041-C82B59AC4556}" type="pres">
      <dgm:prSet presAssocID="{156CBD1A-7B50-4A7D-93CF-14F0F6592090}" presName="comp3" presStyleCnt="0"/>
      <dgm:spPr/>
    </dgm:pt>
    <dgm:pt modelId="{15F7CB8A-0720-4C08-B74D-7695CFDE2ACC}" type="pres">
      <dgm:prSet presAssocID="{156CBD1A-7B50-4A7D-93CF-14F0F6592090}" presName="circle3" presStyleLbl="node1" presStyleIdx="2" presStyleCnt="4"/>
      <dgm:spPr/>
      <dgm:t>
        <a:bodyPr/>
        <a:lstStyle/>
        <a:p>
          <a:endParaRPr lang="en-US"/>
        </a:p>
      </dgm:t>
    </dgm:pt>
    <dgm:pt modelId="{780C9CA2-5B77-428C-8077-66D0EAFDE007}" type="pres">
      <dgm:prSet presAssocID="{156CBD1A-7B50-4A7D-93CF-14F0F6592090}" presName="c3text" presStyleLbl="node1" presStyleIdx="2" presStyleCnt="4">
        <dgm:presLayoutVars>
          <dgm:bulletEnabled val="1"/>
        </dgm:presLayoutVars>
      </dgm:prSet>
      <dgm:spPr/>
      <dgm:t>
        <a:bodyPr/>
        <a:lstStyle/>
        <a:p>
          <a:endParaRPr lang="en-US"/>
        </a:p>
      </dgm:t>
    </dgm:pt>
    <dgm:pt modelId="{4987AAAB-99BA-41EE-92AC-B95A5D9B9198}" type="pres">
      <dgm:prSet presAssocID="{156CBD1A-7B50-4A7D-93CF-14F0F6592090}" presName="comp4" presStyleCnt="0"/>
      <dgm:spPr/>
    </dgm:pt>
    <dgm:pt modelId="{FFAC4C16-3DCF-4A2E-8060-3C250E1DCE08}" type="pres">
      <dgm:prSet presAssocID="{156CBD1A-7B50-4A7D-93CF-14F0F6592090}" presName="circle4" presStyleLbl="node1" presStyleIdx="3" presStyleCnt="4"/>
      <dgm:spPr/>
      <dgm:t>
        <a:bodyPr/>
        <a:lstStyle/>
        <a:p>
          <a:endParaRPr lang="en-US"/>
        </a:p>
      </dgm:t>
    </dgm:pt>
    <dgm:pt modelId="{641E8B20-8B11-4940-AC38-3A995E5B45B1}" type="pres">
      <dgm:prSet presAssocID="{156CBD1A-7B50-4A7D-93CF-14F0F6592090}" presName="c4text" presStyleLbl="node1" presStyleIdx="3" presStyleCnt="4">
        <dgm:presLayoutVars>
          <dgm:bulletEnabled val="1"/>
        </dgm:presLayoutVars>
      </dgm:prSet>
      <dgm:spPr/>
      <dgm:t>
        <a:bodyPr/>
        <a:lstStyle/>
        <a:p>
          <a:endParaRPr lang="en-US"/>
        </a:p>
      </dgm:t>
    </dgm:pt>
  </dgm:ptLst>
  <dgm:cxnLst>
    <dgm:cxn modelId="{58DCE59F-A62D-4F4A-BDF0-8FBC3199751B}" srcId="{156CBD1A-7B50-4A7D-93CF-14F0F6592090}" destId="{92CAA0CA-4883-429C-85E2-41500D9A744F}" srcOrd="3" destOrd="0" parTransId="{E446A58B-4E91-4276-8D9E-1EC6B9815247}" sibTransId="{D42F8982-F58C-45F7-935E-9B0060DA46A1}"/>
    <dgm:cxn modelId="{59BC491B-9A38-4320-92BD-DD7D654156DF}" type="presOf" srcId="{156CBD1A-7B50-4A7D-93CF-14F0F6592090}" destId="{176CC48F-2DE2-4505-B313-15FC3C53EDF2}" srcOrd="0" destOrd="0" presId="urn:microsoft.com/office/officeart/2005/8/layout/venn2"/>
    <dgm:cxn modelId="{4C3D5114-C94B-438A-8F6E-7D540FC000E8}" type="presOf" srcId="{92CAA0CA-4883-429C-85E2-41500D9A744F}" destId="{641E8B20-8B11-4940-AC38-3A995E5B45B1}" srcOrd="1" destOrd="0" presId="urn:microsoft.com/office/officeart/2005/8/layout/venn2"/>
    <dgm:cxn modelId="{77B27FF8-1A11-41D9-8CF5-837107913F11}" type="presOf" srcId="{3F7765EA-25C0-4946-96A9-D6812F9367C0}" destId="{E57E1814-0CA7-4C2C-8EBD-7C61F2ED4A2E}" srcOrd="0" destOrd="0" presId="urn:microsoft.com/office/officeart/2005/8/layout/venn2"/>
    <dgm:cxn modelId="{8DEED107-BA7B-42D4-9A41-5889C4797340}" type="presOf" srcId="{9496BEA9-C525-40E0-8E76-A3E09D61E82A}" destId="{780C9CA2-5B77-428C-8077-66D0EAFDE007}" srcOrd="1" destOrd="0" presId="urn:microsoft.com/office/officeart/2005/8/layout/venn2"/>
    <dgm:cxn modelId="{886C9D2C-8BFB-4DF0-9D39-ECEB2FFD2C8D}" type="presOf" srcId="{92CAA0CA-4883-429C-85E2-41500D9A744F}" destId="{FFAC4C16-3DCF-4A2E-8060-3C250E1DCE08}" srcOrd="0" destOrd="0" presId="urn:microsoft.com/office/officeart/2005/8/layout/venn2"/>
    <dgm:cxn modelId="{DEC5B048-187E-4EDA-93AD-A39B76F3B014}" type="presOf" srcId="{964CE7F9-6BB8-45FF-85EC-92029E9FE096}" destId="{FCDFD06A-2869-4B8A-B997-9717661ED716}" srcOrd="1" destOrd="0" presId="urn:microsoft.com/office/officeart/2005/8/layout/venn2"/>
    <dgm:cxn modelId="{76CDC33F-57FB-4891-8EA0-1DCCC6383AF8}" type="presOf" srcId="{9496BEA9-C525-40E0-8E76-A3E09D61E82A}" destId="{15F7CB8A-0720-4C08-B74D-7695CFDE2ACC}" srcOrd="0" destOrd="0" presId="urn:microsoft.com/office/officeart/2005/8/layout/venn2"/>
    <dgm:cxn modelId="{4733AA53-C027-4E2E-9229-59EDF7C6C4A7}" srcId="{156CBD1A-7B50-4A7D-93CF-14F0F6592090}" destId="{9496BEA9-C525-40E0-8E76-A3E09D61E82A}" srcOrd="2" destOrd="0" parTransId="{0AF9AC7B-C060-4A76-B4A4-1D7376BDD74C}" sibTransId="{1FA78088-C656-41C6-B0B5-DE273439F4C5}"/>
    <dgm:cxn modelId="{67DD800A-FF64-4734-B3C5-D3C8E60885B0}" srcId="{156CBD1A-7B50-4A7D-93CF-14F0F6592090}" destId="{3F7765EA-25C0-4946-96A9-D6812F9367C0}" srcOrd="0" destOrd="0" parTransId="{7F702AEF-1626-4616-89DB-61F58EFF5EC5}" sibTransId="{379D0AA0-42BF-409A-8611-176764267ABE}"/>
    <dgm:cxn modelId="{818E2CEE-5397-4ADA-98A0-81885C191C71}" type="presOf" srcId="{3F7765EA-25C0-4946-96A9-D6812F9367C0}" destId="{6A488F38-4038-4182-ADC9-D234E42E14CD}" srcOrd="1" destOrd="0" presId="urn:microsoft.com/office/officeart/2005/8/layout/venn2"/>
    <dgm:cxn modelId="{B75DB2C4-2ADB-4A7D-AA83-98C8A4BB885F}" type="presOf" srcId="{964CE7F9-6BB8-45FF-85EC-92029E9FE096}" destId="{F9969499-5285-4360-A89C-820742BF520E}" srcOrd="0" destOrd="0" presId="urn:microsoft.com/office/officeart/2005/8/layout/venn2"/>
    <dgm:cxn modelId="{50DBE4DA-59DC-4B87-9A6F-EF79CA9BDB61}" srcId="{156CBD1A-7B50-4A7D-93CF-14F0F6592090}" destId="{964CE7F9-6BB8-45FF-85EC-92029E9FE096}" srcOrd="1" destOrd="0" parTransId="{779F03D4-C8DD-480B-A3EA-BD273F3FABC4}" sibTransId="{D613F8B8-3587-473F-94F2-A3D5E8AA5D5C}"/>
    <dgm:cxn modelId="{0E0A006D-2D05-40B4-8C0F-D3134AD7E0F1}" type="presParOf" srcId="{176CC48F-2DE2-4505-B313-15FC3C53EDF2}" destId="{0746A029-9BA8-4F18-84F4-A84039C91F32}" srcOrd="0" destOrd="0" presId="urn:microsoft.com/office/officeart/2005/8/layout/venn2"/>
    <dgm:cxn modelId="{240559DF-C279-4E0A-B0C7-78694F67B7E2}" type="presParOf" srcId="{0746A029-9BA8-4F18-84F4-A84039C91F32}" destId="{E57E1814-0CA7-4C2C-8EBD-7C61F2ED4A2E}" srcOrd="0" destOrd="0" presId="urn:microsoft.com/office/officeart/2005/8/layout/venn2"/>
    <dgm:cxn modelId="{656E404A-6CC8-4BAB-9581-0F37E03EF39F}" type="presParOf" srcId="{0746A029-9BA8-4F18-84F4-A84039C91F32}" destId="{6A488F38-4038-4182-ADC9-D234E42E14CD}" srcOrd="1" destOrd="0" presId="urn:microsoft.com/office/officeart/2005/8/layout/venn2"/>
    <dgm:cxn modelId="{0A230D42-0B90-4EDD-B630-B90243361084}" type="presParOf" srcId="{176CC48F-2DE2-4505-B313-15FC3C53EDF2}" destId="{F733361A-9E0E-4990-A589-D7C05BB001FF}" srcOrd="1" destOrd="0" presId="urn:microsoft.com/office/officeart/2005/8/layout/venn2"/>
    <dgm:cxn modelId="{A2A8DCBB-F80A-4283-84D4-5C2D2BFB1BA4}" type="presParOf" srcId="{F733361A-9E0E-4990-A589-D7C05BB001FF}" destId="{F9969499-5285-4360-A89C-820742BF520E}" srcOrd="0" destOrd="0" presId="urn:microsoft.com/office/officeart/2005/8/layout/venn2"/>
    <dgm:cxn modelId="{CB72D7E2-289E-4531-9F02-C70E895AE32B}" type="presParOf" srcId="{F733361A-9E0E-4990-A589-D7C05BB001FF}" destId="{FCDFD06A-2869-4B8A-B997-9717661ED716}" srcOrd="1" destOrd="0" presId="urn:microsoft.com/office/officeart/2005/8/layout/venn2"/>
    <dgm:cxn modelId="{C802A967-06D7-4478-ABB8-FB09E13D8343}" type="presParOf" srcId="{176CC48F-2DE2-4505-B313-15FC3C53EDF2}" destId="{D0B3996C-CF18-4692-A041-C82B59AC4556}" srcOrd="2" destOrd="0" presId="urn:microsoft.com/office/officeart/2005/8/layout/venn2"/>
    <dgm:cxn modelId="{C932D0AC-DEEB-416B-9FFE-5C985554A2D5}" type="presParOf" srcId="{D0B3996C-CF18-4692-A041-C82B59AC4556}" destId="{15F7CB8A-0720-4C08-B74D-7695CFDE2ACC}" srcOrd="0" destOrd="0" presId="urn:microsoft.com/office/officeart/2005/8/layout/venn2"/>
    <dgm:cxn modelId="{3F630798-3664-4F71-A464-4E5ACCA3B5E5}" type="presParOf" srcId="{D0B3996C-CF18-4692-A041-C82B59AC4556}" destId="{780C9CA2-5B77-428C-8077-66D0EAFDE007}" srcOrd="1" destOrd="0" presId="urn:microsoft.com/office/officeart/2005/8/layout/venn2"/>
    <dgm:cxn modelId="{7661A6D7-AE83-4A8F-AD65-0E87D07221A4}" type="presParOf" srcId="{176CC48F-2DE2-4505-B313-15FC3C53EDF2}" destId="{4987AAAB-99BA-41EE-92AC-B95A5D9B9198}" srcOrd="3" destOrd="0" presId="urn:microsoft.com/office/officeart/2005/8/layout/venn2"/>
    <dgm:cxn modelId="{5AD47DE9-EFD1-47A1-A491-B38799F83B1E}" type="presParOf" srcId="{4987AAAB-99BA-41EE-92AC-B95A5D9B9198}" destId="{FFAC4C16-3DCF-4A2E-8060-3C250E1DCE08}" srcOrd="0" destOrd="0" presId="urn:microsoft.com/office/officeart/2005/8/layout/venn2"/>
    <dgm:cxn modelId="{72E0B2D2-AF67-4844-8EE3-8E26437BA58C}" type="presParOf" srcId="{4987AAAB-99BA-41EE-92AC-B95A5D9B9198}" destId="{641E8B20-8B11-4940-AC38-3A995E5B45B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D5C858-5BA3-41A2-9B9C-8EF734853C65}" type="doc">
      <dgm:prSet loTypeId="urn:microsoft.com/office/officeart/2005/8/layout/matrix1" loCatId="matrix" qsTypeId="urn:microsoft.com/office/officeart/2005/8/quickstyle/3d9" qsCatId="3D" csTypeId="urn:microsoft.com/office/officeart/2005/8/colors/accent2_2" csCatId="accent2" phldr="1"/>
      <dgm:spPr/>
      <dgm:t>
        <a:bodyPr/>
        <a:lstStyle/>
        <a:p>
          <a:endParaRPr lang="en-US"/>
        </a:p>
      </dgm:t>
    </dgm:pt>
    <dgm:pt modelId="{7C1E0EDD-6306-410C-9F41-281E470EA2CE}">
      <dgm:prSet phldrT="[Text]"/>
      <dgm:spPr/>
      <dgm:t>
        <a:bodyPr/>
        <a:lstStyle/>
        <a:p>
          <a:r>
            <a:rPr lang="en-US" dirty="0" smtClean="0"/>
            <a:t>SARA</a:t>
          </a:r>
          <a:endParaRPr lang="en-US" dirty="0"/>
        </a:p>
      </dgm:t>
    </dgm:pt>
    <dgm:pt modelId="{96668523-48EB-4805-81F4-3E8D918BFDD9}" type="parTrans" cxnId="{17A05CEF-CA2E-4B6F-83F5-6BB0EA64576A}">
      <dgm:prSet/>
      <dgm:spPr/>
      <dgm:t>
        <a:bodyPr/>
        <a:lstStyle/>
        <a:p>
          <a:endParaRPr lang="en-US"/>
        </a:p>
      </dgm:t>
    </dgm:pt>
    <dgm:pt modelId="{ABC1D440-E267-45E0-B6A0-6780D488D4A8}" type="sibTrans" cxnId="{17A05CEF-CA2E-4B6F-83F5-6BB0EA64576A}">
      <dgm:prSet/>
      <dgm:spPr/>
      <dgm:t>
        <a:bodyPr/>
        <a:lstStyle/>
        <a:p>
          <a:endParaRPr lang="en-US"/>
        </a:p>
      </dgm:t>
    </dgm:pt>
    <dgm:pt modelId="{C4C1C17D-E402-4288-9408-4D6B34E6C321}">
      <dgm:prSet phldrT="[Text]"/>
      <dgm:spPr>
        <a:solidFill>
          <a:srgbClr val="FFC000"/>
        </a:solidFill>
      </dgm:spPr>
      <dgm:t>
        <a:bodyPr/>
        <a:lstStyle/>
        <a:p>
          <a:r>
            <a:rPr lang="en-US" dirty="0" smtClean="0"/>
            <a:t>SUPRISE</a:t>
          </a:r>
          <a:endParaRPr lang="en-US" dirty="0"/>
        </a:p>
      </dgm:t>
    </dgm:pt>
    <dgm:pt modelId="{B2285162-A559-4EBC-A326-9733FACBBDAE}" type="parTrans" cxnId="{6F36415E-31F5-46FE-88DF-BA353BE2A72F}">
      <dgm:prSet/>
      <dgm:spPr/>
      <dgm:t>
        <a:bodyPr/>
        <a:lstStyle/>
        <a:p>
          <a:endParaRPr lang="en-US"/>
        </a:p>
      </dgm:t>
    </dgm:pt>
    <dgm:pt modelId="{3586D8D1-39FB-4742-BACB-A4FCDEE73A6F}" type="sibTrans" cxnId="{6F36415E-31F5-46FE-88DF-BA353BE2A72F}">
      <dgm:prSet/>
      <dgm:spPr/>
      <dgm:t>
        <a:bodyPr/>
        <a:lstStyle/>
        <a:p>
          <a:endParaRPr lang="en-US"/>
        </a:p>
      </dgm:t>
    </dgm:pt>
    <dgm:pt modelId="{67222D37-C6DF-472E-BF55-851FA2313E84}">
      <dgm:prSet phldrT="[Text]"/>
      <dgm:spPr>
        <a:solidFill>
          <a:srgbClr val="92D050"/>
        </a:solidFill>
      </dgm:spPr>
      <dgm:t>
        <a:bodyPr/>
        <a:lstStyle/>
        <a:p>
          <a:r>
            <a:rPr lang="en-US" dirty="0" smtClean="0"/>
            <a:t>ANGER</a:t>
          </a:r>
          <a:endParaRPr lang="en-US" dirty="0"/>
        </a:p>
      </dgm:t>
    </dgm:pt>
    <dgm:pt modelId="{0DDE6CB4-E6D5-46A1-8ECB-961A294528F8}" type="parTrans" cxnId="{FD584E97-2761-4771-AF4B-32B154D71937}">
      <dgm:prSet/>
      <dgm:spPr/>
      <dgm:t>
        <a:bodyPr/>
        <a:lstStyle/>
        <a:p>
          <a:endParaRPr lang="en-US"/>
        </a:p>
      </dgm:t>
    </dgm:pt>
    <dgm:pt modelId="{55C70A3B-FA46-4D64-89AF-79D2834F30B6}" type="sibTrans" cxnId="{FD584E97-2761-4771-AF4B-32B154D71937}">
      <dgm:prSet/>
      <dgm:spPr/>
      <dgm:t>
        <a:bodyPr/>
        <a:lstStyle/>
        <a:p>
          <a:endParaRPr lang="en-US"/>
        </a:p>
      </dgm:t>
    </dgm:pt>
    <dgm:pt modelId="{14910241-CA29-45F3-9CF9-D6274FA4631C}">
      <dgm:prSet phldrT="[Text]"/>
      <dgm:spPr>
        <a:solidFill>
          <a:srgbClr val="FF0000"/>
        </a:solidFill>
      </dgm:spPr>
      <dgm:t>
        <a:bodyPr/>
        <a:lstStyle/>
        <a:p>
          <a:r>
            <a:rPr lang="en-US" dirty="0" smtClean="0"/>
            <a:t>REJECTION</a:t>
          </a:r>
          <a:endParaRPr lang="en-US" dirty="0"/>
        </a:p>
      </dgm:t>
    </dgm:pt>
    <dgm:pt modelId="{8A52B5BD-D512-436A-BDA9-04744C61AC79}" type="parTrans" cxnId="{795C0A81-3C90-4693-B354-CE4D952237A1}">
      <dgm:prSet/>
      <dgm:spPr/>
      <dgm:t>
        <a:bodyPr/>
        <a:lstStyle/>
        <a:p>
          <a:endParaRPr lang="en-US"/>
        </a:p>
      </dgm:t>
    </dgm:pt>
    <dgm:pt modelId="{2AAD5CB4-E73A-4788-8063-AFBDA4CAB49E}" type="sibTrans" cxnId="{795C0A81-3C90-4693-B354-CE4D952237A1}">
      <dgm:prSet/>
      <dgm:spPr/>
      <dgm:t>
        <a:bodyPr/>
        <a:lstStyle/>
        <a:p>
          <a:endParaRPr lang="en-US"/>
        </a:p>
      </dgm:t>
    </dgm:pt>
    <dgm:pt modelId="{9631D55A-9BF0-40CD-864D-01AA55416883}">
      <dgm:prSet phldrT="[Text]"/>
      <dgm:spPr>
        <a:solidFill>
          <a:schemeClr val="bg2">
            <a:lumMod val="60000"/>
            <a:lumOff val="40000"/>
          </a:schemeClr>
        </a:solidFill>
      </dgm:spPr>
      <dgm:t>
        <a:bodyPr/>
        <a:lstStyle/>
        <a:p>
          <a:r>
            <a:rPr lang="en-US" dirty="0" smtClean="0"/>
            <a:t>ACCEPTANCE</a:t>
          </a:r>
          <a:endParaRPr lang="en-US" dirty="0"/>
        </a:p>
      </dgm:t>
    </dgm:pt>
    <dgm:pt modelId="{1102529B-7E1D-4265-A3B5-22AAAA5EA6FD}" type="parTrans" cxnId="{E54A225D-3AA6-404D-8420-BA91001647BF}">
      <dgm:prSet/>
      <dgm:spPr/>
      <dgm:t>
        <a:bodyPr/>
        <a:lstStyle/>
        <a:p>
          <a:endParaRPr lang="en-US"/>
        </a:p>
      </dgm:t>
    </dgm:pt>
    <dgm:pt modelId="{8BCE800A-7414-4AFA-AC60-744EECF50A9E}" type="sibTrans" cxnId="{E54A225D-3AA6-404D-8420-BA91001647BF}">
      <dgm:prSet/>
      <dgm:spPr/>
      <dgm:t>
        <a:bodyPr/>
        <a:lstStyle/>
        <a:p>
          <a:endParaRPr lang="en-US"/>
        </a:p>
      </dgm:t>
    </dgm:pt>
    <dgm:pt modelId="{8F8D3B12-E2F3-4D4E-8F7D-AFD0B90791AE}" type="pres">
      <dgm:prSet presAssocID="{C5D5C858-5BA3-41A2-9B9C-8EF734853C65}" presName="diagram" presStyleCnt="0">
        <dgm:presLayoutVars>
          <dgm:chMax val="1"/>
          <dgm:dir/>
          <dgm:animLvl val="ctr"/>
          <dgm:resizeHandles val="exact"/>
        </dgm:presLayoutVars>
      </dgm:prSet>
      <dgm:spPr/>
      <dgm:t>
        <a:bodyPr/>
        <a:lstStyle/>
        <a:p>
          <a:endParaRPr lang="en-US"/>
        </a:p>
      </dgm:t>
    </dgm:pt>
    <dgm:pt modelId="{951545D7-E156-4178-9424-AA5E1EB784B8}" type="pres">
      <dgm:prSet presAssocID="{C5D5C858-5BA3-41A2-9B9C-8EF734853C65}" presName="matrix" presStyleCnt="0"/>
      <dgm:spPr/>
    </dgm:pt>
    <dgm:pt modelId="{FDCC5105-19D0-432A-BD6A-C2323E9FAC57}" type="pres">
      <dgm:prSet presAssocID="{C5D5C858-5BA3-41A2-9B9C-8EF734853C65}" presName="tile1" presStyleLbl="node1" presStyleIdx="0" presStyleCnt="4"/>
      <dgm:spPr/>
      <dgm:t>
        <a:bodyPr/>
        <a:lstStyle/>
        <a:p>
          <a:endParaRPr lang="en-US"/>
        </a:p>
      </dgm:t>
    </dgm:pt>
    <dgm:pt modelId="{E6632380-A811-4CF9-BA9F-D70F3E6EB64A}" type="pres">
      <dgm:prSet presAssocID="{C5D5C858-5BA3-41A2-9B9C-8EF734853C65}" presName="tile1text" presStyleLbl="node1" presStyleIdx="0" presStyleCnt="4">
        <dgm:presLayoutVars>
          <dgm:chMax val="0"/>
          <dgm:chPref val="0"/>
          <dgm:bulletEnabled val="1"/>
        </dgm:presLayoutVars>
      </dgm:prSet>
      <dgm:spPr/>
      <dgm:t>
        <a:bodyPr/>
        <a:lstStyle/>
        <a:p>
          <a:endParaRPr lang="en-US"/>
        </a:p>
      </dgm:t>
    </dgm:pt>
    <dgm:pt modelId="{1FE817AC-C268-48C4-9674-22E575C7072B}" type="pres">
      <dgm:prSet presAssocID="{C5D5C858-5BA3-41A2-9B9C-8EF734853C65}" presName="tile2" presStyleLbl="node1" presStyleIdx="1" presStyleCnt="4"/>
      <dgm:spPr/>
      <dgm:t>
        <a:bodyPr/>
        <a:lstStyle/>
        <a:p>
          <a:endParaRPr lang="en-US"/>
        </a:p>
      </dgm:t>
    </dgm:pt>
    <dgm:pt modelId="{EF5D4855-3842-4E07-8AF4-A24F49E0E5DF}" type="pres">
      <dgm:prSet presAssocID="{C5D5C858-5BA3-41A2-9B9C-8EF734853C65}" presName="tile2text" presStyleLbl="node1" presStyleIdx="1" presStyleCnt="4">
        <dgm:presLayoutVars>
          <dgm:chMax val="0"/>
          <dgm:chPref val="0"/>
          <dgm:bulletEnabled val="1"/>
        </dgm:presLayoutVars>
      </dgm:prSet>
      <dgm:spPr/>
      <dgm:t>
        <a:bodyPr/>
        <a:lstStyle/>
        <a:p>
          <a:endParaRPr lang="en-US"/>
        </a:p>
      </dgm:t>
    </dgm:pt>
    <dgm:pt modelId="{8A0E515C-9DB2-4FD5-947D-8F59503D1D54}" type="pres">
      <dgm:prSet presAssocID="{C5D5C858-5BA3-41A2-9B9C-8EF734853C65}" presName="tile3" presStyleLbl="node1" presStyleIdx="2" presStyleCnt="4"/>
      <dgm:spPr/>
      <dgm:t>
        <a:bodyPr/>
        <a:lstStyle/>
        <a:p>
          <a:endParaRPr lang="en-US"/>
        </a:p>
      </dgm:t>
    </dgm:pt>
    <dgm:pt modelId="{F5F1BF7B-8E8A-4BCF-B590-D3796EACF494}" type="pres">
      <dgm:prSet presAssocID="{C5D5C858-5BA3-41A2-9B9C-8EF734853C65}" presName="tile3text" presStyleLbl="node1" presStyleIdx="2" presStyleCnt="4">
        <dgm:presLayoutVars>
          <dgm:chMax val="0"/>
          <dgm:chPref val="0"/>
          <dgm:bulletEnabled val="1"/>
        </dgm:presLayoutVars>
      </dgm:prSet>
      <dgm:spPr/>
      <dgm:t>
        <a:bodyPr/>
        <a:lstStyle/>
        <a:p>
          <a:endParaRPr lang="en-US"/>
        </a:p>
      </dgm:t>
    </dgm:pt>
    <dgm:pt modelId="{E5AD53A1-7261-48FF-83BB-820DE039CF8B}" type="pres">
      <dgm:prSet presAssocID="{C5D5C858-5BA3-41A2-9B9C-8EF734853C65}" presName="tile4" presStyleLbl="node1" presStyleIdx="3" presStyleCnt="4"/>
      <dgm:spPr/>
      <dgm:t>
        <a:bodyPr/>
        <a:lstStyle/>
        <a:p>
          <a:endParaRPr lang="en-US"/>
        </a:p>
      </dgm:t>
    </dgm:pt>
    <dgm:pt modelId="{4D15051D-5FD8-49E3-A614-F927F47A00B0}" type="pres">
      <dgm:prSet presAssocID="{C5D5C858-5BA3-41A2-9B9C-8EF734853C65}" presName="tile4text" presStyleLbl="node1" presStyleIdx="3" presStyleCnt="4">
        <dgm:presLayoutVars>
          <dgm:chMax val="0"/>
          <dgm:chPref val="0"/>
          <dgm:bulletEnabled val="1"/>
        </dgm:presLayoutVars>
      </dgm:prSet>
      <dgm:spPr/>
      <dgm:t>
        <a:bodyPr/>
        <a:lstStyle/>
        <a:p>
          <a:endParaRPr lang="en-US"/>
        </a:p>
      </dgm:t>
    </dgm:pt>
    <dgm:pt modelId="{164C0456-E74D-481F-9B8B-3ABC9B2C4CFF}" type="pres">
      <dgm:prSet presAssocID="{C5D5C858-5BA3-41A2-9B9C-8EF734853C65}" presName="centerTile" presStyleLbl="fgShp" presStyleIdx="0" presStyleCnt="1">
        <dgm:presLayoutVars>
          <dgm:chMax val="0"/>
          <dgm:chPref val="0"/>
        </dgm:presLayoutVars>
      </dgm:prSet>
      <dgm:spPr/>
      <dgm:t>
        <a:bodyPr/>
        <a:lstStyle/>
        <a:p>
          <a:endParaRPr lang="en-US"/>
        </a:p>
      </dgm:t>
    </dgm:pt>
  </dgm:ptLst>
  <dgm:cxnLst>
    <dgm:cxn modelId="{FD584E97-2761-4771-AF4B-32B154D71937}" srcId="{7C1E0EDD-6306-410C-9F41-281E470EA2CE}" destId="{67222D37-C6DF-472E-BF55-851FA2313E84}" srcOrd="1" destOrd="0" parTransId="{0DDE6CB4-E6D5-46A1-8ECB-961A294528F8}" sibTransId="{55C70A3B-FA46-4D64-89AF-79D2834F30B6}"/>
    <dgm:cxn modelId="{68881622-FB76-4CB8-8A6D-6BF1FFE7CBF5}" type="presOf" srcId="{C5D5C858-5BA3-41A2-9B9C-8EF734853C65}" destId="{8F8D3B12-E2F3-4D4E-8F7D-AFD0B90791AE}" srcOrd="0" destOrd="0" presId="urn:microsoft.com/office/officeart/2005/8/layout/matrix1"/>
    <dgm:cxn modelId="{120D7DDC-DD78-44E8-A80C-B9CD7B25D0B4}" type="presOf" srcId="{14910241-CA29-45F3-9CF9-D6274FA4631C}" destId="{8A0E515C-9DB2-4FD5-947D-8F59503D1D54}" srcOrd="0" destOrd="0" presId="urn:microsoft.com/office/officeart/2005/8/layout/matrix1"/>
    <dgm:cxn modelId="{BABD988F-A413-48DE-A189-BF45B54BDF04}" type="presOf" srcId="{C4C1C17D-E402-4288-9408-4D6B34E6C321}" destId="{FDCC5105-19D0-432A-BD6A-C2323E9FAC57}" srcOrd="0" destOrd="0" presId="urn:microsoft.com/office/officeart/2005/8/layout/matrix1"/>
    <dgm:cxn modelId="{707EA731-1DBE-48C4-A946-7121F4F9B81A}" type="presOf" srcId="{67222D37-C6DF-472E-BF55-851FA2313E84}" destId="{EF5D4855-3842-4E07-8AF4-A24F49E0E5DF}" srcOrd="1" destOrd="0" presId="urn:microsoft.com/office/officeart/2005/8/layout/matrix1"/>
    <dgm:cxn modelId="{B0F7D932-A318-49D2-B8E8-C4CBED5B1BD3}" type="presOf" srcId="{9631D55A-9BF0-40CD-864D-01AA55416883}" destId="{E5AD53A1-7261-48FF-83BB-820DE039CF8B}" srcOrd="0" destOrd="0" presId="urn:microsoft.com/office/officeart/2005/8/layout/matrix1"/>
    <dgm:cxn modelId="{1898AB9B-4901-4AB4-ACB1-0DE65AA0699D}" type="presOf" srcId="{C4C1C17D-E402-4288-9408-4D6B34E6C321}" destId="{E6632380-A811-4CF9-BA9F-D70F3E6EB64A}" srcOrd="1" destOrd="0" presId="urn:microsoft.com/office/officeart/2005/8/layout/matrix1"/>
    <dgm:cxn modelId="{6F36415E-31F5-46FE-88DF-BA353BE2A72F}" srcId="{7C1E0EDD-6306-410C-9F41-281E470EA2CE}" destId="{C4C1C17D-E402-4288-9408-4D6B34E6C321}" srcOrd="0" destOrd="0" parTransId="{B2285162-A559-4EBC-A326-9733FACBBDAE}" sibTransId="{3586D8D1-39FB-4742-BACB-A4FCDEE73A6F}"/>
    <dgm:cxn modelId="{ABB3C755-761B-4327-A99D-68921F314675}" type="presOf" srcId="{9631D55A-9BF0-40CD-864D-01AA55416883}" destId="{4D15051D-5FD8-49E3-A614-F927F47A00B0}" srcOrd="1" destOrd="0" presId="urn:microsoft.com/office/officeart/2005/8/layout/matrix1"/>
    <dgm:cxn modelId="{795C0A81-3C90-4693-B354-CE4D952237A1}" srcId="{7C1E0EDD-6306-410C-9F41-281E470EA2CE}" destId="{14910241-CA29-45F3-9CF9-D6274FA4631C}" srcOrd="2" destOrd="0" parTransId="{8A52B5BD-D512-436A-BDA9-04744C61AC79}" sibTransId="{2AAD5CB4-E73A-4788-8063-AFBDA4CAB49E}"/>
    <dgm:cxn modelId="{90A0191E-847C-4F2F-9AF7-F2C019C2919D}" type="presOf" srcId="{7C1E0EDD-6306-410C-9F41-281E470EA2CE}" destId="{164C0456-E74D-481F-9B8B-3ABC9B2C4CFF}" srcOrd="0" destOrd="0" presId="urn:microsoft.com/office/officeart/2005/8/layout/matrix1"/>
    <dgm:cxn modelId="{FD45B096-15AD-42C5-8448-FB33DD9F2205}" type="presOf" srcId="{67222D37-C6DF-472E-BF55-851FA2313E84}" destId="{1FE817AC-C268-48C4-9674-22E575C7072B}" srcOrd="0" destOrd="0" presId="urn:microsoft.com/office/officeart/2005/8/layout/matrix1"/>
    <dgm:cxn modelId="{3B35DAD5-73B6-438B-A7C8-4CF1F73FD3BB}" type="presOf" srcId="{14910241-CA29-45F3-9CF9-D6274FA4631C}" destId="{F5F1BF7B-8E8A-4BCF-B590-D3796EACF494}" srcOrd="1" destOrd="0" presId="urn:microsoft.com/office/officeart/2005/8/layout/matrix1"/>
    <dgm:cxn modelId="{E54A225D-3AA6-404D-8420-BA91001647BF}" srcId="{7C1E0EDD-6306-410C-9F41-281E470EA2CE}" destId="{9631D55A-9BF0-40CD-864D-01AA55416883}" srcOrd="3" destOrd="0" parTransId="{1102529B-7E1D-4265-A3B5-22AAAA5EA6FD}" sibTransId="{8BCE800A-7414-4AFA-AC60-744EECF50A9E}"/>
    <dgm:cxn modelId="{17A05CEF-CA2E-4B6F-83F5-6BB0EA64576A}" srcId="{C5D5C858-5BA3-41A2-9B9C-8EF734853C65}" destId="{7C1E0EDD-6306-410C-9F41-281E470EA2CE}" srcOrd="0" destOrd="0" parTransId="{96668523-48EB-4805-81F4-3E8D918BFDD9}" sibTransId="{ABC1D440-E267-45E0-B6A0-6780D488D4A8}"/>
    <dgm:cxn modelId="{F15EDF98-D5EF-4163-B4BF-A4AAEE791A45}" type="presParOf" srcId="{8F8D3B12-E2F3-4D4E-8F7D-AFD0B90791AE}" destId="{951545D7-E156-4178-9424-AA5E1EB784B8}" srcOrd="0" destOrd="0" presId="urn:microsoft.com/office/officeart/2005/8/layout/matrix1"/>
    <dgm:cxn modelId="{74EBA4CE-1285-4903-82B7-900E6B350DD7}" type="presParOf" srcId="{951545D7-E156-4178-9424-AA5E1EB784B8}" destId="{FDCC5105-19D0-432A-BD6A-C2323E9FAC57}" srcOrd="0" destOrd="0" presId="urn:microsoft.com/office/officeart/2005/8/layout/matrix1"/>
    <dgm:cxn modelId="{2236BBD3-FA61-4224-A149-8F8F94C4B62B}" type="presParOf" srcId="{951545D7-E156-4178-9424-AA5E1EB784B8}" destId="{E6632380-A811-4CF9-BA9F-D70F3E6EB64A}" srcOrd="1" destOrd="0" presId="urn:microsoft.com/office/officeart/2005/8/layout/matrix1"/>
    <dgm:cxn modelId="{35722054-31BC-4D60-AC0D-F3AE737B437E}" type="presParOf" srcId="{951545D7-E156-4178-9424-AA5E1EB784B8}" destId="{1FE817AC-C268-48C4-9674-22E575C7072B}" srcOrd="2" destOrd="0" presId="urn:microsoft.com/office/officeart/2005/8/layout/matrix1"/>
    <dgm:cxn modelId="{F850CC28-E3AB-487A-82F0-A0CB62D165A1}" type="presParOf" srcId="{951545D7-E156-4178-9424-AA5E1EB784B8}" destId="{EF5D4855-3842-4E07-8AF4-A24F49E0E5DF}" srcOrd="3" destOrd="0" presId="urn:microsoft.com/office/officeart/2005/8/layout/matrix1"/>
    <dgm:cxn modelId="{B970FBDD-1376-412F-8639-377AEA5DEDD6}" type="presParOf" srcId="{951545D7-E156-4178-9424-AA5E1EB784B8}" destId="{8A0E515C-9DB2-4FD5-947D-8F59503D1D54}" srcOrd="4" destOrd="0" presId="urn:microsoft.com/office/officeart/2005/8/layout/matrix1"/>
    <dgm:cxn modelId="{E1C0B790-FDE6-4710-8F30-82D6F56FE4AE}" type="presParOf" srcId="{951545D7-E156-4178-9424-AA5E1EB784B8}" destId="{F5F1BF7B-8E8A-4BCF-B590-D3796EACF494}" srcOrd="5" destOrd="0" presId="urn:microsoft.com/office/officeart/2005/8/layout/matrix1"/>
    <dgm:cxn modelId="{A9FD4020-7FB8-44EB-9BB3-9B460FA43E82}" type="presParOf" srcId="{951545D7-E156-4178-9424-AA5E1EB784B8}" destId="{E5AD53A1-7261-48FF-83BB-820DE039CF8B}" srcOrd="6" destOrd="0" presId="urn:microsoft.com/office/officeart/2005/8/layout/matrix1"/>
    <dgm:cxn modelId="{6FD05781-D2C8-4AD5-A425-1F4C1C7F1BBA}" type="presParOf" srcId="{951545D7-E156-4178-9424-AA5E1EB784B8}" destId="{4D15051D-5FD8-49E3-A614-F927F47A00B0}" srcOrd="7" destOrd="0" presId="urn:microsoft.com/office/officeart/2005/8/layout/matrix1"/>
    <dgm:cxn modelId="{5C3C8F20-418C-4D10-BEFB-68530DEF4627}" type="presParOf" srcId="{8F8D3B12-E2F3-4D4E-8F7D-AFD0B90791AE}" destId="{164C0456-E74D-481F-9B8B-3ABC9B2C4CFF}"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DCE52-2A20-4560-98CE-2FE51E39439E}">
      <dsp:nvSpPr>
        <dsp:cNvPr id="0" name=""/>
        <dsp:cNvSpPr/>
      </dsp:nvSpPr>
      <dsp:spPr>
        <a:xfrm>
          <a:off x="0" y="0"/>
          <a:ext cx="6583680" cy="4114800"/>
        </a:xfrm>
        <a:prstGeom prst="swooshArrow">
          <a:avLst>
            <a:gd name="adj1" fmla="val 25000"/>
            <a:gd name="adj2" fmla="val 2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959AD-BAAD-479D-9A1A-3EE096D19A53}">
      <dsp:nvSpPr>
        <dsp:cNvPr id="0" name=""/>
        <dsp:cNvSpPr/>
      </dsp:nvSpPr>
      <dsp:spPr>
        <a:xfrm>
          <a:off x="1472796" y="2840034"/>
          <a:ext cx="171175" cy="17117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4995B3-B123-456D-9C98-CC109B2B1CD2}">
      <dsp:nvSpPr>
        <dsp:cNvPr id="0" name=""/>
        <dsp:cNvSpPr/>
      </dsp:nvSpPr>
      <dsp:spPr>
        <a:xfrm>
          <a:off x="331846" y="3343136"/>
          <a:ext cx="3987074" cy="354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02" tIns="0" rIns="0" bIns="0" numCol="1" spcCol="1270" anchor="t" anchorCtr="0">
          <a:noAutofit/>
        </a:bodyPr>
        <a:lstStyle/>
        <a:p>
          <a:pPr lvl="0" algn="l" defTabSz="1422400">
            <a:lnSpc>
              <a:spcPct val="90000"/>
            </a:lnSpc>
            <a:spcBef>
              <a:spcPct val="0"/>
            </a:spcBef>
            <a:spcAft>
              <a:spcPct val="35000"/>
            </a:spcAft>
          </a:pPr>
          <a:r>
            <a:rPr lang="en-US" sz="3200" kern="1200" dirty="0" smtClean="0"/>
            <a:t>Collect Information</a:t>
          </a:r>
          <a:endParaRPr lang="en-US" sz="3200" kern="1200" dirty="0"/>
        </a:p>
      </dsp:txBody>
      <dsp:txXfrm>
        <a:off x="331846" y="3343136"/>
        <a:ext cx="3987074" cy="354148"/>
      </dsp:txXfrm>
    </dsp:sp>
    <dsp:sp modelId="{516A0DEF-746C-4BCA-9C0B-005B31542639}">
      <dsp:nvSpPr>
        <dsp:cNvPr id="0" name=""/>
        <dsp:cNvSpPr/>
      </dsp:nvSpPr>
      <dsp:spPr>
        <a:xfrm>
          <a:off x="2983751" y="1721632"/>
          <a:ext cx="309432" cy="30943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EE90E2-E637-4963-A126-8159DB9E3F70}">
      <dsp:nvSpPr>
        <dsp:cNvPr id="0" name=""/>
        <dsp:cNvSpPr/>
      </dsp:nvSpPr>
      <dsp:spPr>
        <a:xfrm>
          <a:off x="1877671" y="2336652"/>
          <a:ext cx="3846080" cy="48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62" tIns="0" rIns="0" bIns="0" numCol="1" spcCol="1270" anchor="t" anchorCtr="0">
          <a:noAutofit/>
        </a:bodyPr>
        <a:lstStyle/>
        <a:p>
          <a:pPr lvl="0" algn="l" defTabSz="1422400">
            <a:lnSpc>
              <a:spcPct val="90000"/>
            </a:lnSpc>
            <a:spcBef>
              <a:spcPct val="0"/>
            </a:spcBef>
            <a:spcAft>
              <a:spcPct val="35000"/>
            </a:spcAft>
          </a:pPr>
          <a:r>
            <a:rPr lang="en-US" sz="3200" kern="1200" dirty="0" smtClean="0"/>
            <a:t>Prepare Feedback</a:t>
          </a:r>
          <a:endParaRPr lang="en-US" sz="3200" kern="1200" dirty="0"/>
        </a:p>
      </dsp:txBody>
      <dsp:txXfrm>
        <a:off x="1877671" y="2336652"/>
        <a:ext cx="3846080" cy="489034"/>
      </dsp:txXfrm>
    </dsp:sp>
    <dsp:sp modelId="{7E06152F-D78E-484A-A430-84F4479268F4}">
      <dsp:nvSpPr>
        <dsp:cNvPr id="0" name=""/>
        <dsp:cNvSpPr/>
      </dsp:nvSpPr>
      <dsp:spPr>
        <a:xfrm>
          <a:off x="4800846" y="1041044"/>
          <a:ext cx="427939" cy="42793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FFBE0-FF17-4479-8915-696DA42829F2}">
      <dsp:nvSpPr>
        <dsp:cNvPr id="0" name=""/>
        <dsp:cNvSpPr/>
      </dsp:nvSpPr>
      <dsp:spPr>
        <a:xfrm>
          <a:off x="3960584" y="1597244"/>
          <a:ext cx="3514673" cy="500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756" tIns="0" rIns="0" bIns="0" numCol="1" spcCol="1270" anchor="t" anchorCtr="0">
          <a:noAutofit/>
        </a:bodyPr>
        <a:lstStyle/>
        <a:p>
          <a:pPr lvl="0" algn="l" defTabSz="1422400">
            <a:lnSpc>
              <a:spcPct val="90000"/>
            </a:lnSpc>
            <a:spcBef>
              <a:spcPct val="0"/>
            </a:spcBef>
            <a:spcAft>
              <a:spcPct val="35000"/>
            </a:spcAft>
          </a:pPr>
          <a:r>
            <a:rPr lang="en-US" sz="3200" kern="1200" dirty="0" smtClean="0"/>
            <a:t>Deliver Feedback</a:t>
          </a:r>
          <a:endParaRPr lang="en-US" sz="3200" kern="1200" dirty="0"/>
        </a:p>
      </dsp:txBody>
      <dsp:txXfrm>
        <a:off x="3960584" y="1597244"/>
        <a:ext cx="3514673" cy="500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E1814-0CA7-4C2C-8EBD-7C61F2ED4A2E}">
      <dsp:nvSpPr>
        <dsp:cNvPr id="0" name=""/>
        <dsp:cNvSpPr/>
      </dsp:nvSpPr>
      <dsp:spPr>
        <a:xfrm>
          <a:off x="999215" y="0"/>
          <a:ext cx="4064000" cy="4064000"/>
        </a:xfrm>
        <a:prstGeom prst="ellipse">
          <a:avLst/>
        </a:prstGeom>
        <a:solidFill>
          <a:srgbClr val="1DAB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What Can I Say?</a:t>
          </a:r>
          <a:endParaRPr lang="en-US" sz="1200" kern="1200" dirty="0"/>
        </a:p>
      </dsp:txBody>
      <dsp:txXfrm>
        <a:off x="2463068" y="203199"/>
        <a:ext cx="1136294" cy="609600"/>
      </dsp:txXfrm>
    </dsp:sp>
    <dsp:sp modelId="{F9969499-5285-4360-A89C-820742BF520E}">
      <dsp:nvSpPr>
        <dsp:cNvPr id="0" name=""/>
        <dsp:cNvSpPr/>
      </dsp:nvSpPr>
      <dsp:spPr>
        <a:xfrm>
          <a:off x="1422400" y="812799"/>
          <a:ext cx="3251200" cy="3251200"/>
        </a:xfrm>
        <a:prstGeom prst="ellipse">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What Should I Say?</a:t>
          </a:r>
          <a:endParaRPr lang="en-US" sz="1200" kern="1200" dirty="0"/>
        </a:p>
      </dsp:txBody>
      <dsp:txXfrm>
        <a:off x="2479852" y="1007871"/>
        <a:ext cx="1136294" cy="585216"/>
      </dsp:txXfrm>
    </dsp:sp>
    <dsp:sp modelId="{15F7CB8A-0720-4C08-B74D-7695CFDE2ACC}">
      <dsp:nvSpPr>
        <dsp:cNvPr id="0" name=""/>
        <dsp:cNvSpPr/>
      </dsp:nvSpPr>
      <dsp:spPr>
        <a:xfrm>
          <a:off x="1828800" y="1625599"/>
          <a:ext cx="2438400" cy="2438400"/>
        </a:xfrm>
        <a:prstGeom prst="ellipse">
          <a:avLst/>
        </a:prstGeom>
        <a:solidFill>
          <a:srgbClr val="1DAB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How Can I Say It?</a:t>
          </a:r>
          <a:endParaRPr lang="en-US" sz="1200" kern="1200" dirty="0"/>
        </a:p>
      </dsp:txBody>
      <dsp:txXfrm>
        <a:off x="2479852" y="1808479"/>
        <a:ext cx="1136294" cy="548640"/>
      </dsp:txXfrm>
    </dsp:sp>
    <dsp:sp modelId="{FFAC4C16-3DCF-4A2E-8060-3C250E1DCE08}">
      <dsp:nvSpPr>
        <dsp:cNvPr id="0" name=""/>
        <dsp:cNvSpPr/>
      </dsp:nvSpPr>
      <dsp:spPr>
        <a:xfrm>
          <a:off x="2235200" y="2438399"/>
          <a:ext cx="1625600" cy="1625600"/>
        </a:xfrm>
        <a:prstGeom prst="ellipse">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What is the Employee’s Likely Reaction</a:t>
          </a:r>
          <a:endParaRPr lang="en-US" sz="1200" kern="1200" dirty="0"/>
        </a:p>
      </dsp:txBody>
      <dsp:txXfrm>
        <a:off x="2473263" y="2844799"/>
        <a:ext cx="1149472" cy="81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C5105-19D0-432A-BD6A-C2323E9FAC57}">
      <dsp:nvSpPr>
        <dsp:cNvPr id="0" name=""/>
        <dsp:cNvSpPr/>
      </dsp:nvSpPr>
      <dsp:spPr>
        <a:xfrm rot="16200000">
          <a:off x="990600" y="-990600"/>
          <a:ext cx="2133600" cy="4114800"/>
        </a:xfrm>
        <a:prstGeom prst="round1Rect">
          <a:avLst/>
        </a:prstGeom>
        <a:solidFill>
          <a:srgbClr val="FFC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91592" tIns="291592" rIns="291592" bIns="291592" numCol="1" spcCol="1270" anchor="ctr" anchorCtr="0">
          <a:noAutofit/>
          <a:sp3d extrusionH="28000" prstMaterial="matte"/>
        </a:bodyPr>
        <a:lstStyle/>
        <a:p>
          <a:pPr lvl="0" algn="ctr" defTabSz="1822450">
            <a:lnSpc>
              <a:spcPct val="90000"/>
            </a:lnSpc>
            <a:spcBef>
              <a:spcPct val="0"/>
            </a:spcBef>
            <a:spcAft>
              <a:spcPct val="35000"/>
            </a:spcAft>
          </a:pPr>
          <a:r>
            <a:rPr lang="en-US" sz="4100" kern="1200" dirty="0" smtClean="0"/>
            <a:t>SUPRISE</a:t>
          </a:r>
          <a:endParaRPr lang="en-US" sz="4100" kern="1200" dirty="0"/>
        </a:p>
      </dsp:txBody>
      <dsp:txXfrm rot="5400000">
        <a:off x="-1" y="1"/>
        <a:ext cx="4114800" cy="1600200"/>
      </dsp:txXfrm>
    </dsp:sp>
    <dsp:sp modelId="{1FE817AC-C268-48C4-9674-22E575C7072B}">
      <dsp:nvSpPr>
        <dsp:cNvPr id="0" name=""/>
        <dsp:cNvSpPr/>
      </dsp:nvSpPr>
      <dsp:spPr>
        <a:xfrm>
          <a:off x="4114800" y="0"/>
          <a:ext cx="4114800" cy="2133600"/>
        </a:xfrm>
        <a:prstGeom prst="round1Rect">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91592" tIns="291592" rIns="291592" bIns="291592" numCol="1" spcCol="1270" anchor="ctr" anchorCtr="0">
          <a:noAutofit/>
          <a:sp3d extrusionH="28000" prstMaterial="matte"/>
        </a:bodyPr>
        <a:lstStyle/>
        <a:p>
          <a:pPr lvl="0" algn="ctr" defTabSz="1822450">
            <a:lnSpc>
              <a:spcPct val="90000"/>
            </a:lnSpc>
            <a:spcBef>
              <a:spcPct val="0"/>
            </a:spcBef>
            <a:spcAft>
              <a:spcPct val="35000"/>
            </a:spcAft>
          </a:pPr>
          <a:r>
            <a:rPr lang="en-US" sz="4100" kern="1200" dirty="0" smtClean="0"/>
            <a:t>ANGER</a:t>
          </a:r>
          <a:endParaRPr lang="en-US" sz="4100" kern="1200" dirty="0"/>
        </a:p>
      </dsp:txBody>
      <dsp:txXfrm>
        <a:off x="4114800" y="0"/>
        <a:ext cx="4114800" cy="1600200"/>
      </dsp:txXfrm>
    </dsp:sp>
    <dsp:sp modelId="{8A0E515C-9DB2-4FD5-947D-8F59503D1D54}">
      <dsp:nvSpPr>
        <dsp:cNvPr id="0" name=""/>
        <dsp:cNvSpPr/>
      </dsp:nvSpPr>
      <dsp:spPr>
        <a:xfrm rot="10800000">
          <a:off x="0" y="2133600"/>
          <a:ext cx="4114800" cy="2133600"/>
        </a:xfrm>
        <a:prstGeom prst="round1Rect">
          <a:avLst/>
        </a:prstGeom>
        <a:solidFill>
          <a:srgbClr val="FF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91592" tIns="291592" rIns="291592" bIns="291592" numCol="1" spcCol="1270" anchor="ctr" anchorCtr="0">
          <a:noAutofit/>
          <a:sp3d extrusionH="28000" prstMaterial="matte"/>
        </a:bodyPr>
        <a:lstStyle/>
        <a:p>
          <a:pPr lvl="0" algn="ctr" defTabSz="1822450">
            <a:lnSpc>
              <a:spcPct val="90000"/>
            </a:lnSpc>
            <a:spcBef>
              <a:spcPct val="0"/>
            </a:spcBef>
            <a:spcAft>
              <a:spcPct val="35000"/>
            </a:spcAft>
          </a:pPr>
          <a:r>
            <a:rPr lang="en-US" sz="4100" kern="1200" dirty="0" smtClean="0"/>
            <a:t>REJECTION</a:t>
          </a:r>
          <a:endParaRPr lang="en-US" sz="4100" kern="1200" dirty="0"/>
        </a:p>
      </dsp:txBody>
      <dsp:txXfrm rot="10800000">
        <a:off x="0" y="2667000"/>
        <a:ext cx="4114800" cy="1600200"/>
      </dsp:txXfrm>
    </dsp:sp>
    <dsp:sp modelId="{E5AD53A1-7261-48FF-83BB-820DE039CF8B}">
      <dsp:nvSpPr>
        <dsp:cNvPr id="0" name=""/>
        <dsp:cNvSpPr/>
      </dsp:nvSpPr>
      <dsp:spPr>
        <a:xfrm rot="5400000">
          <a:off x="5105400" y="1143000"/>
          <a:ext cx="2133600" cy="4114800"/>
        </a:xfrm>
        <a:prstGeom prst="round1Rect">
          <a:avLst/>
        </a:prstGeom>
        <a:solidFill>
          <a:schemeClr val="bg2">
            <a:lumMod val="60000"/>
            <a:lumOff val="4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91592" tIns="291592" rIns="291592" bIns="291592" numCol="1" spcCol="1270" anchor="ctr" anchorCtr="0">
          <a:noAutofit/>
          <a:sp3d extrusionH="28000" prstMaterial="matte"/>
        </a:bodyPr>
        <a:lstStyle/>
        <a:p>
          <a:pPr lvl="0" algn="ctr" defTabSz="1822450">
            <a:lnSpc>
              <a:spcPct val="90000"/>
            </a:lnSpc>
            <a:spcBef>
              <a:spcPct val="0"/>
            </a:spcBef>
            <a:spcAft>
              <a:spcPct val="35000"/>
            </a:spcAft>
          </a:pPr>
          <a:r>
            <a:rPr lang="en-US" sz="4100" kern="1200" dirty="0" smtClean="0"/>
            <a:t>ACCEPTANCE</a:t>
          </a:r>
          <a:endParaRPr lang="en-US" sz="4100" kern="1200" dirty="0"/>
        </a:p>
      </dsp:txBody>
      <dsp:txXfrm rot="-5400000">
        <a:off x="4114800" y="2667000"/>
        <a:ext cx="4114800" cy="1600200"/>
      </dsp:txXfrm>
    </dsp:sp>
    <dsp:sp modelId="{164C0456-E74D-481F-9B8B-3ABC9B2C4CFF}">
      <dsp:nvSpPr>
        <dsp:cNvPr id="0" name=""/>
        <dsp:cNvSpPr/>
      </dsp:nvSpPr>
      <dsp:spPr>
        <a:xfrm>
          <a:off x="2880359" y="1600200"/>
          <a:ext cx="2468880" cy="1066800"/>
        </a:xfrm>
        <a:prstGeom prst="roundRect">
          <a:avLst/>
        </a:prstGeom>
        <a:solidFill>
          <a:schemeClr val="accent2">
            <a:tint val="6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SARA</a:t>
          </a:r>
          <a:endParaRPr lang="en-US" sz="4100" kern="1200" dirty="0"/>
        </a:p>
      </dsp:txBody>
      <dsp:txXfrm>
        <a:off x="2932436" y="1652277"/>
        <a:ext cx="2364726" cy="96264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E0645-73EC-4B49-80C0-707BC39F9FE0}" type="datetimeFigureOut">
              <a:rPr lang="en-US" smtClean="0"/>
              <a:t>12/4/2020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FC4BC-6FA3-4F36-9730-194690722BD5}" type="slidenum">
              <a:rPr lang="en-US" smtClean="0"/>
              <a:t>‹#›</a:t>
            </a:fld>
            <a:endParaRPr lang="en-US" dirty="0"/>
          </a:p>
        </p:txBody>
      </p:sp>
    </p:spTree>
    <p:extLst>
      <p:ext uri="{BB962C8B-B14F-4D97-AF65-F5344CB8AC3E}">
        <p14:creationId xmlns:p14="http://schemas.microsoft.com/office/powerpoint/2010/main" val="23653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2" rIns="91428" bIns="45712" numCol="1" anchor="t" anchorCtr="0" compatLnSpc="1">
            <a:prstTxWarp prst="textNoShape">
              <a:avLst/>
            </a:prstTxWarp>
          </a:bodyPr>
          <a:lstStyle/>
          <a:p>
            <a:pPr algn="l" fontAlgn="base">
              <a:spcBef>
                <a:spcPct val="0"/>
              </a:spcBef>
              <a:spcAft>
                <a:spcPct val="0"/>
              </a:spcAft>
              <a:buClrTx/>
              <a:buSzTx/>
              <a:buNone/>
            </a:pPr>
            <a:r>
              <a:rPr lang="en-US" altLang="en-US" b="1" dirty="0" smtClean="0">
                <a:solidFill>
                  <a:srgbClr val="000000"/>
                </a:solidFill>
                <a:cs typeface="Arial" panose="020B0604020202020204" pitchFamily="34" charset="0"/>
              </a:rPr>
              <a:t>“The biggest problem with communication is the illusion that it has taken place.”  </a:t>
            </a:r>
          </a:p>
          <a:p>
            <a:pPr algn="l" fontAlgn="base">
              <a:spcBef>
                <a:spcPct val="0"/>
              </a:spcBef>
              <a:spcAft>
                <a:spcPct val="0"/>
              </a:spcAft>
              <a:buClrTx/>
              <a:buSzTx/>
              <a:buNone/>
            </a:pPr>
            <a:r>
              <a:rPr lang="en-US" altLang="en-US" b="1" dirty="0" smtClean="0">
                <a:solidFill>
                  <a:srgbClr val="000000"/>
                </a:solidFill>
                <a:cs typeface="Arial" panose="020B0604020202020204" pitchFamily="34" charset="0"/>
              </a:rPr>
              <a:t>George Bernard Shaw</a:t>
            </a:r>
          </a:p>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2" rIns="91428" bIns="45712"/>
          <a:lstStyle>
            <a:lvl1pPr eaLnBrk="0" hangingPunct="0">
              <a:defRPr>
                <a:solidFill>
                  <a:schemeClr val="tx1"/>
                </a:solidFill>
                <a:latin typeface="Tahoma" panose="020B0604030504040204" pitchFamily="34" charset="0"/>
                <a:cs typeface="Arial" panose="020B0604020202020204" pitchFamily="34" charset="0"/>
              </a:defRPr>
            </a:lvl1pPr>
            <a:lvl2pPr marL="755650" indent="-290513" eaLnBrk="0" hangingPunct="0">
              <a:defRPr>
                <a:solidFill>
                  <a:schemeClr val="tx1"/>
                </a:solidFill>
                <a:latin typeface="Tahoma" panose="020B0604030504040204" pitchFamily="34" charset="0"/>
                <a:cs typeface="Arial" panose="020B0604020202020204" pitchFamily="34" charset="0"/>
              </a:defRPr>
            </a:lvl2pPr>
            <a:lvl3pPr marL="1163638" indent="-231775" eaLnBrk="0" hangingPunct="0">
              <a:defRPr>
                <a:solidFill>
                  <a:schemeClr val="tx1"/>
                </a:solidFill>
                <a:latin typeface="Tahoma" panose="020B0604030504040204" pitchFamily="34" charset="0"/>
                <a:cs typeface="Arial" panose="020B0604020202020204" pitchFamily="34" charset="0"/>
              </a:defRPr>
            </a:lvl3pPr>
            <a:lvl4pPr marL="1630363" indent="-231775" eaLnBrk="0" hangingPunct="0">
              <a:defRPr>
                <a:solidFill>
                  <a:schemeClr val="tx1"/>
                </a:solidFill>
                <a:latin typeface="Tahoma" panose="020B0604030504040204" pitchFamily="34" charset="0"/>
                <a:cs typeface="Arial" panose="020B0604020202020204" pitchFamily="34" charset="0"/>
              </a:defRPr>
            </a:lvl4pPr>
            <a:lvl5pPr marL="2095500" indent="-231775" eaLnBrk="0" hangingPunct="0">
              <a:defRPr>
                <a:solidFill>
                  <a:schemeClr val="tx1"/>
                </a:solidFill>
                <a:latin typeface="Tahoma" panose="020B060403050404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64840B-AFE2-4697-A748-885719E6E7A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8973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of 37 coaches under Bill Walsh’s coaching tree have coached</a:t>
            </a:r>
            <a:r>
              <a:rPr lang="en-US" baseline="0" dirty="0" smtClean="0"/>
              <a:t> a team to the Super Bowl.</a:t>
            </a:r>
          </a:p>
          <a:p>
            <a:endParaRPr lang="en-US" baseline="0" dirty="0" smtClean="0"/>
          </a:p>
          <a:p>
            <a:r>
              <a:rPr lang="en-US" baseline="0" dirty="0" smtClean="0"/>
              <a:t>8 of 15 coaches who coached a team to the Super Bowl….won the game!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2969CF-C9F1-4814-B903-CC1C3CE360CE}" type="slidenum">
              <a:rPr lang="en-US" smtClean="0"/>
              <a:t>10</a:t>
            </a:fld>
            <a:endParaRPr lang="en-US" dirty="0"/>
          </a:p>
        </p:txBody>
      </p:sp>
    </p:spTree>
    <p:extLst>
      <p:ext uri="{BB962C8B-B14F-4D97-AF65-F5344CB8AC3E}">
        <p14:creationId xmlns:p14="http://schemas.microsoft.com/office/powerpoint/2010/main" val="224696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085" tIns="45542" rIns="91085" bIns="45542"/>
          <a:lstStyle/>
          <a:p>
            <a:pPr defTabSz="928158" eaLnBrk="0" hangingPunct="0">
              <a:defRPr/>
            </a:pPr>
            <a:r>
              <a:rPr lang="en-US" b="1" dirty="0" smtClean="0"/>
              <a:t>Knowledge</a:t>
            </a:r>
            <a:r>
              <a:rPr lang="en-US" b="1" baseline="0" dirty="0" smtClean="0"/>
              <a:t> of the Process</a:t>
            </a:r>
          </a:p>
          <a:p>
            <a:pPr defTabSz="928158" eaLnBrk="0" hangingPunct="0">
              <a:defRPr/>
            </a:pPr>
            <a:endParaRPr lang="en-US" b="1" baseline="0" dirty="0" smtClean="0"/>
          </a:p>
          <a:p>
            <a:pPr lvl="1">
              <a:spcAft>
                <a:spcPts val="611"/>
              </a:spcAft>
            </a:pPr>
            <a:r>
              <a:rPr lang="en-US" sz="1800" dirty="0"/>
              <a:t>What is the employee doing and should continue?</a:t>
            </a:r>
          </a:p>
          <a:p>
            <a:pPr lvl="1">
              <a:spcAft>
                <a:spcPts val="611"/>
              </a:spcAft>
            </a:pPr>
            <a:r>
              <a:rPr lang="en-US" sz="1800" dirty="0"/>
              <a:t>What is the employee doing, but should stop?</a:t>
            </a:r>
          </a:p>
          <a:p>
            <a:pPr lvl="1">
              <a:spcAft>
                <a:spcPts val="611"/>
              </a:spcAft>
            </a:pPr>
            <a:r>
              <a:rPr lang="en-US" sz="1800" dirty="0"/>
              <a:t>What is the employee not doing, but should start?</a:t>
            </a:r>
          </a:p>
          <a:p>
            <a:pPr defTabSz="928158" eaLnBrk="0" hangingPunct="0">
              <a:defRPr/>
            </a:pPr>
            <a:endParaRPr lang="en-US" dirty="0" smtClean="0"/>
          </a:p>
          <a:p>
            <a:pPr defTabSz="928158" eaLnBrk="0" hangingPunct="0">
              <a:defRPr/>
            </a:pPr>
            <a:r>
              <a:rPr lang="en-US" b="1" u="sng" dirty="0" smtClean="0"/>
              <a:t>Coaching</a:t>
            </a:r>
            <a:r>
              <a:rPr lang="en-US" dirty="0" smtClean="0"/>
              <a:t> is typically a relationship of finite duration where the focus is on strengthening or eliminating specific behaviors in the here and now. Coaches are engaged to help professionals correct behaviors that detract from their performance or, to strengthen those that support stronger performance around a set of activities.  </a:t>
            </a:r>
            <a:r>
              <a:rPr lang="en-US" b="1" dirty="0" smtClean="0">
                <a:solidFill>
                  <a:srgbClr val="FF0000"/>
                </a:solidFill>
              </a:rPr>
              <a:t>Helps you improve immediately.</a:t>
            </a:r>
          </a:p>
          <a:p>
            <a:pPr defTabSz="928158" eaLnBrk="0" hangingPunct="0">
              <a:defRPr/>
            </a:pPr>
            <a:endParaRPr lang="en-US" dirty="0" smtClean="0"/>
          </a:p>
          <a:p>
            <a:pPr defTabSz="928158" eaLnBrk="0" hangingPunct="0">
              <a:defRPr/>
            </a:pPr>
            <a:r>
              <a:rPr lang="en-US" b="1" u="sng" dirty="0"/>
              <a:t>Mentoring </a:t>
            </a:r>
            <a:r>
              <a:rPr lang="en-US" dirty="0" smtClean="0"/>
              <a:t>is a long term relationship where the focus is on supporting the long term growth of the mentoree. The mentor is a source of wisdom, teaching and support, but not someone who observes and advises on specific actions or behavioral changes in daily work.  </a:t>
            </a:r>
            <a:r>
              <a:rPr lang="en-US" b="1" dirty="0" smtClean="0"/>
              <a:t>High level guidance for long-term development.</a:t>
            </a:r>
          </a:p>
          <a:p>
            <a:pPr defTabSz="928158" eaLnBrk="0" hangingPunct="0">
              <a:defRPr/>
            </a:pPr>
            <a:endParaRPr lang="en-US" dirty="0" smtClean="0"/>
          </a:p>
        </p:txBody>
      </p:sp>
      <p:sp>
        <p:nvSpPr>
          <p:cNvPr id="4" name="Slide Number Placeholder 3"/>
          <p:cNvSpPr>
            <a:spLocks noGrp="1"/>
          </p:cNvSpPr>
          <p:nvPr>
            <p:ph type="sldNum" sz="quarter" idx="10"/>
          </p:nvPr>
        </p:nvSpPr>
        <p:spPr/>
        <p:txBody>
          <a:bodyPr lIns="91085" tIns="45542" rIns="91085" bIns="45542"/>
          <a:lstStyle/>
          <a:p>
            <a:pPr>
              <a:defRPr/>
            </a:pPr>
            <a:fld id="{10B67F4F-8EC5-4854-BE96-1028671C93FE}" type="slidenum">
              <a:rPr lang="en-US" smtClean="0"/>
              <a:pPr>
                <a:defRPr/>
              </a:pPr>
              <a:t>11</a:t>
            </a:fld>
            <a:endParaRPr lang="en-US" dirty="0"/>
          </a:p>
        </p:txBody>
      </p:sp>
    </p:spTree>
    <p:extLst>
      <p:ext uri="{BB962C8B-B14F-4D97-AF65-F5344CB8AC3E}">
        <p14:creationId xmlns:p14="http://schemas.microsoft.com/office/powerpoint/2010/main" val="197097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36458D-BB71-4E10-A3A8-14D11396F5A3}" type="slidenum">
              <a:rPr lang="en-US" smtClean="0"/>
              <a:pPr>
                <a:defRPr/>
              </a:pPr>
              <a:t>12</a:t>
            </a:fld>
            <a:endParaRPr lang="en-US" dirty="0"/>
          </a:p>
        </p:txBody>
      </p:sp>
    </p:spTree>
    <p:extLst>
      <p:ext uri="{BB962C8B-B14F-4D97-AF65-F5344CB8AC3E}">
        <p14:creationId xmlns:p14="http://schemas.microsoft.com/office/powerpoint/2010/main" val="400840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C00000"/>
                </a:solidFill>
              </a:rPr>
              <a:t>What are your view’s about this situation?</a:t>
            </a:r>
          </a:p>
          <a:p>
            <a:endParaRPr lang="en-US" dirty="0"/>
          </a:p>
        </p:txBody>
      </p:sp>
      <p:sp>
        <p:nvSpPr>
          <p:cNvPr id="4" name="Slide Number Placeholder 3"/>
          <p:cNvSpPr>
            <a:spLocks noGrp="1"/>
          </p:cNvSpPr>
          <p:nvPr>
            <p:ph type="sldNum" sz="quarter" idx="10"/>
          </p:nvPr>
        </p:nvSpPr>
        <p:spPr/>
        <p:txBody>
          <a:bodyPr/>
          <a:lstStyle/>
          <a:p>
            <a:fld id="{16D0E0A9-E19D-47A6-A65D-57A71DCC2957}" type="slidenum">
              <a:rPr lang="en-US" smtClean="0"/>
              <a:t>13</a:t>
            </a:fld>
            <a:endParaRPr lang="en-US" dirty="0"/>
          </a:p>
        </p:txBody>
      </p:sp>
    </p:spTree>
    <p:extLst>
      <p:ext uri="{BB962C8B-B14F-4D97-AF65-F5344CB8AC3E}">
        <p14:creationId xmlns:p14="http://schemas.microsoft.com/office/powerpoint/2010/main" val="26477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36458D-BB71-4E10-A3A8-14D11396F5A3}" type="slidenum">
              <a:rPr lang="en-US" smtClean="0"/>
              <a:pPr>
                <a:defRPr/>
              </a:pPr>
              <a:t>14</a:t>
            </a:fld>
            <a:endParaRPr lang="en-US" dirty="0"/>
          </a:p>
        </p:txBody>
      </p:sp>
    </p:spTree>
    <p:extLst>
      <p:ext uri="{BB962C8B-B14F-4D97-AF65-F5344CB8AC3E}">
        <p14:creationId xmlns:p14="http://schemas.microsoft.com/office/powerpoint/2010/main" val="3513660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D07DF-E047-4CBD-B42A-EFF6AC53D37B}" type="slidenum">
              <a:rPr lang="en-US" smtClean="0"/>
              <a:t>15</a:t>
            </a:fld>
            <a:endParaRPr lang="en-US" dirty="0"/>
          </a:p>
        </p:txBody>
      </p:sp>
    </p:spTree>
    <p:extLst>
      <p:ext uri="{BB962C8B-B14F-4D97-AF65-F5344CB8AC3E}">
        <p14:creationId xmlns:p14="http://schemas.microsoft.com/office/powerpoint/2010/main" val="4028140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2D5280E-66D6-441B-B0B6-095169335968}" type="slidenum">
              <a:rPr lang="en-US" smtClean="0"/>
              <a:pPr>
                <a:defRPr/>
              </a:pPr>
              <a:t>16</a:t>
            </a:fld>
            <a:endParaRPr lang="en-US" dirty="0"/>
          </a:p>
        </p:txBody>
      </p:sp>
    </p:spTree>
    <p:extLst>
      <p:ext uri="{BB962C8B-B14F-4D97-AF65-F5344CB8AC3E}">
        <p14:creationId xmlns:p14="http://schemas.microsoft.com/office/powerpoint/2010/main" val="628555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 </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7189A5-1F5A-486A-9264-FD5B841A3059}" type="slidenum">
              <a:rPr lang="en-US" smtClean="0"/>
              <a:pPr fontAlgn="base">
                <a:spcBef>
                  <a:spcPct val="0"/>
                </a:spcBef>
                <a:spcAft>
                  <a:spcPct val="0"/>
                </a:spcAft>
                <a:defRPr/>
              </a:pPr>
              <a:t>17</a:t>
            </a:fld>
            <a:endParaRPr lang="en-US" dirty="0"/>
          </a:p>
        </p:txBody>
      </p:sp>
    </p:spTree>
    <p:extLst>
      <p:ext uri="{BB962C8B-B14F-4D97-AF65-F5344CB8AC3E}">
        <p14:creationId xmlns:p14="http://schemas.microsoft.com/office/powerpoint/2010/main" val="3350262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72" indent="-174672">
              <a:buFont typeface="Arial" panose="020B0604020202020204" pitchFamily="34" charset="0"/>
              <a:buChar char="•"/>
            </a:pPr>
            <a:r>
              <a:rPr lang="en-US" dirty="0"/>
              <a:t>Communicate Desired Outcome – Clearly define the desired outcome </a:t>
            </a:r>
            <a:r>
              <a:rPr lang="en-US" dirty="0" smtClean="0"/>
              <a:t>(i.e</a:t>
            </a:r>
            <a:r>
              <a:rPr lang="en-US" dirty="0"/>
              <a:t>., what does a good job, product or deliverable look </a:t>
            </a:r>
            <a:r>
              <a:rPr lang="en-US" dirty="0" smtClean="0"/>
              <a:t>like)?</a:t>
            </a:r>
            <a:endParaRPr lang="en-US" dirty="0"/>
          </a:p>
          <a:p>
            <a:pPr marL="174672" indent="-174672">
              <a:buFont typeface="Arial" panose="020B0604020202020204" pitchFamily="34" charset="0"/>
              <a:buChar char="•"/>
            </a:pPr>
            <a:r>
              <a:rPr lang="en-US" dirty="0"/>
              <a:t>Delegate and Hold Accountable – Empower, set realistic or mutually agreeable</a:t>
            </a:r>
            <a:r>
              <a:rPr lang="en-US" baseline="0" dirty="0"/>
              <a:t> timelines and expect results.</a:t>
            </a:r>
          </a:p>
          <a:p>
            <a:pPr marL="174672" indent="-174672">
              <a:buFont typeface="Arial" panose="020B0604020202020204" pitchFamily="34" charset="0"/>
              <a:buChar char="•"/>
            </a:pPr>
            <a:r>
              <a:rPr lang="en-US" baseline="0" dirty="0"/>
              <a:t>Follow-Up and Provide Feedback – make sure </a:t>
            </a:r>
            <a:r>
              <a:rPr lang="en-US" baseline="0" dirty="0" smtClean="0"/>
              <a:t>staff is on </a:t>
            </a:r>
            <a:r>
              <a:rPr lang="en-US" baseline="0" dirty="0"/>
              <a:t>track, listen versus speak for them or “dump and </a:t>
            </a:r>
            <a:r>
              <a:rPr lang="en-US" baseline="0" dirty="0" smtClean="0"/>
              <a:t>run.”  </a:t>
            </a:r>
            <a:r>
              <a:rPr lang="en-US" baseline="0" dirty="0"/>
              <a:t>Make sure they can get it </a:t>
            </a:r>
            <a:r>
              <a:rPr lang="en-US" baseline="0" dirty="0" smtClean="0"/>
              <a:t>done and enable staff to </a:t>
            </a:r>
            <a:r>
              <a:rPr lang="en-US" baseline="0" dirty="0"/>
              <a:t>deliver.</a:t>
            </a:r>
          </a:p>
          <a:p>
            <a:endParaRPr lang="en-US" baseline="0" dirty="0"/>
          </a:p>
        </p:txBody>
      </p:sp>
      <p:sp>
        <p:nvSpPr>
          <p:cNvPr id="4" name="Slide Number Placeholder 3"/>
          <p:cNvSpPr>
            <a:spLocks noGrp="1"/>
          </p:cNvSpPr>
          <p:nvPr>
            <p:ph type="sldNum" sz="quarter" idx="10"/>
          </p:nvPr>
        </p:nvSpPr>
        <p:spPr/>
        <p:txBody>
          <a:bodyPr/>
          <a:lstStyle/>
          <a:p>
            <a:pPr>
              <a:defRPr/>
            </a:pPr>
            <a:fld id="{2836458D-BB71-4E10-A3A8-14D11396F5A3}" type="slidenum">
              <a:rPr lang="en-US" smtClean="0"/>
              <a:pPr>
                <a:defRPr/>
              </a:pPr>
              <a:t>18</a:t>
            </a:fld>
            <a:endParaRPr lang="en-US" dirty="0"/>
          </a:p>
        </p:txBody>
      </p:sp>
    </p:spTree>
    <p:extLst>
      <p:ext uri="{BB962C8B-B14F-4D97-AF65-F5344CB8AC3E}">
        <p14:creationId xmlns:p14="http://schemas.microsoft.com/office/powerpoint/2010/main" val="3898661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700"/>
              </a:spcAft>
              <a:defRPr/>
            </a:pPr>
            <a:r>
              <a:rPr lang="en-US" dirty="0" smtClean="0"/>
              <a:t>Recognize areas for improvement and end the discussion with proposed solutions (</a:t>
            </a:r>
            <a:r>
              <a:rPr lang="en-US" u="sng" dirty="0" smtClean="0"/>
              <a:t>develop a plan of action</a:t>
            </a:r>
            <a:r>
              <a:rPr lang="en-US" dirty="0" smtClean="0"/>
              <a:t>) to change performance.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32DE5E-0B29-4550-9C5F-2F043B59A80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4742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defTabSz="931774">
              <a:defRPr/>
            </a:pPr>
            <a:fld id="{B7180217-C513-4F71-97D8-210C0B543FF7}" type="slidenum">
              <a:rPr lang="en-US">
                <a:solidFill>
                  <a:prstClr val="black"/>
                </a:solidFill>
                <a:latin typeface="Calibri"/>
              </a:rPr>
              <a:pPr defTabSz="931774">
                <a:defRPr/>
              </a:pPr>
              <a:t>2</a:t>
            </a:fld>
            <a:endParaRPr lang="en-US" dirty="0">
              <a:solidFill>
                <a:prstClr val="black"/>
              </a:solidFill>
              <a:latin typeface="Calibri"/>
            </a:endParaRPr>
          </a:p>
        </p:txBody>
      </p:sp>
    </p:spTree>
    <p:extLst>
      <p:ext uri="{BB962C8B-B14F-4D97-AF65-F5344CB8AC3E}">
        <p14:creationId xmlns:p14="http://schemas.microsoft.com/office/powerpoint/2010/main" val="3781154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marL="232896" indent="-232896">
              <a:spcBef>
                <a:spcPct val="0"/>
              </a:spcBef>
            </a:pPr>
            <a:endParaRPr lang="en-US" baseline="0" dirty="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70EA65-6DB7-45A8-8B15-29766E17AC34}" type="slidenum">
              <a:rPr lang="en-US" smtClean="0"/>
              <a:pPr fontAlgn="base">
                <a:spcBef>
                  <a:spcPct val="0"/>
                </a:spcBef>
                <a:spcAft>
                  <a:spcPct val="0"/>
                </a:spcAft>
                <a:defRPr/>
              </a:pPr>
              <a:t>20</a:t>
            </a:fld>
            <a:endParaRPr lang="en-US" dirty="0"/>
          </a:p>
        </p:txBody>
      </p:sp>
    </p:spTree>
    <p:extLst>
      <p:ext uri="{BB962C8B-B14F-4D97-AF65-F5344CB8AC3E}">
        <p14:creationId xmlns:p14="http://schemas.microsoft.com/office/powerpoint/2010/main" val="1706497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36458D-BB71-4E10-A3A8-14D11396F5A3}" type="slidenum">
              <a:rPr lang="en-US" smtClean="0"/>
              <a:pPr>
                <a:defRPr/>
              </a:pPr>
              <a:t>21</a:t>
            </a:fld>
            <a:endParaRPr lang="en-US" dirty="0"/>
          </a:p>
        </p:txBody>
      </p:sp>
    </p:spTree>
    <p:extLst>
      <p:ext uri="{BB962C8B-B14F-4D97-AF65-F5344CB8AC3E}">
        <p14:creationId xmlns:p14="http://schemas.microsoft.com/office/powerpoint/2010/main" val="50489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lvl1pPr defTabSz="930572" eaLnBrk="0" hangingPunct="0">
              <a:defRPr sz="2000" b="1">
                <a:solidFill>
                  <a:schemeClr val="tx1"/>
                </a:solidFill>
                <a:latin typeface="Tahoma" pitchFamily="34" charset="0"/>
              </a:defRPr>
            </a:lvl1pPr>
            <a:lvl2pPr marL="731947" indent="-281519" defTabSz="930572" eaLnBrk="0" hangingPunct="0">
              <a:defRPr sz="2000" b="1">
                <a:solidFill>
                  <a:schemeClr val="tx1"/>
                </a:solidFill>
                <a:latin typeface="Tahoma" pitchFamily="34" charset="0"/>
              </a:defRPr>
            </a:lvl2pPr>
            <a:lvl3pPr marL="1126070" indent="-225214" defTabSz="930572" eaLnBrk="0" hangingPunct="0">
              <a:defRPr sz="2000" b="1">
                <a:solidFill>
                  <a:schemeClr val="tx1"/>
                </a:solidFill>
                <a:latin typeface="Tahoma" pitchFamily="34" charset="0"/>
              </a:defRPr>
            </a:lvl3pPr>
            <a:lvl4pPr marL="1576499" indent="-225214" defTabSz="930572" eaLnBrk="0" hangingPunct="0">
              <a:defRPr sz="2000" b="1">
                <a:solidFill>
                  <a:schemeClr val="tx1"/>
                </a:solidFill>
                <a:latin typeface="Tahoma" pitchFamily="34" charset="0"/>
              </a:defRPr>
            </a:lvl4pPr>
            <a:lvl5pPr marL="2026927" indent="-225214" defTabSz="930572" eaLnBrk="0" hangingPunct="0">
              <a:defRPr sz="2000" b="1">
                <a:solidFill>
                  <a:schemeClr val="tx1"/>
                </a:solidFill>
                <a:latin typeface="Tahoma" pitchFamily="34" charset="0"/>
              </a:defRPr>
            </a:lvl5pPr>
            <a:lvl6pPr marL="2477355" indent="-225214" defTabSz="93057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6pPr>
            <a:lvl7pPr marL="2927783" indent="-225214" defTabSz="93057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7pPr>
            <a:lvl8pPr marL="3378211" indent="-225214" defTabSz="93057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8pPr>
            <a:lvl9pPr marL="3828638" indent="-225214" defTabSz="93057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9pPr>
          </a:lstStyle>
          <a:p>
            <a:pPr eaLnBrk="1" hangingPunct="1">
              <a:defRPr/>
            </a:pPr>
            <a:fld id="{5E2A99A3-C49A-45F4-A9FE-C564D20958F8}" type="slidenum">
              <a:rPr lang="en-US" altLang="en-US" sz="1200" b="0"/>
              <a:pPr eaLnBrk="1" hangingPunct="1">
                <a:defRPr/>
              </a:pPr>
              <a:t>22</a:t>
            </a:fld>
            <a:endParaRPr lang="en-US" altLang="en-US" sz="1200" b="0" dirty="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In most workplaces, there is too little feedback rather than too much.  This is especially true when the feedback is of a negative nature, and this risk is especially evident in the performance appraisal process.  Employees and managers often dread this ritual (the performance appraisal process) because we have institutionalized the giving and receiving of feedback.  We often </a:t>
            </a:r>
            <a:r>
              <a:rPr lang="en-US" altLang="en-US" b="1" u="sng" dirty="0"/>
              <a:t>save up our comments</a:t>
            </a:r>
            <a:r>
              <a:rPr lang="en-US" altLang="en-US" u="sng" dirty="0"/>
              <a:t> </a:t>
            </a:r>
            <a:r>
              <a:rPr lang="en-US" altLang="en-US" dirty="0"/>
              <a:t>and document all the things we noted about a person’s performance.  And then, like a big cat ready to pounce, the manager brings a hapless employee into the office and springs a year’s work of “constructive criticism” onto him or her.  This makes the process unnerving and fear provoking.  </a:t>
            </a:r>
          </a:p>
          <a:p>
            <a:pPr eaLnBrk="1" hangingPunct="1"/>
            <a:endParaRPr lang="en-US" altLang="en-US" dirty="0"/>
          </a:p>
          <a:p>
            <a:pPr eaLnBrk="1" hangingPunct="1"/>
            <a:r>
              <a:rPr lang="en-US" altLang="en-US" dirty="0"/>
              <a:t>When done the right way and with the right intentions, feedback communication can lead to performance greatness.  Employees have to know what they are doing well and not so well.  Feedback contributes to clarity.  When employees receive feedback that is </a:t>
            </a:r>
            <a:r>
              <a:rPr lang="en-US" altLang="en-US" b="1" u="sng" dirty="0"/>
              <a:t>timely</a:t>
            </a:r>
            <a:r>
              <a:rPr lang="en-US" altLang="en-US" b="1" dirty="0"/>
              <a:t>, </a:t>
            </a:r>
            <a:r>
              <a:rPr lang="en-US" altLang="en-US" b="1" u="sng" dirty="0"/>
              <a:t>frequent</a:t>
            </a:r>
            <a:r>
              <a:rPr lang="en-US" altLang="en-US" b="1" dirty="0"/>
              <a:t>, </a:t>
            </a:r>
            <a:r>
              <a:rPr lang="en-US" altLang="en-US" b="1" u="sng" dirty="0"/>
              <a:t>accurate</a:t>
            </a:r>
            <a:r>
              <a:rPr lang="en-US" altLang="en-US" dirty="0"/>
              <a:t>, and </a:t>
            </a:r>
            <a:r>
              <a:rPr lang="en-US" altLang="en-US" b="1" u="sng" dirty="0"/>
              <a:t>specific</a:t>
            </a:r>
            <a:r>
              <a:rPr lang="en-US" altLang="en-US" dirty="0"/>
              <a:t>, they are more likely to understand what is expected from them and to repeat successful performance.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120315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lvl1pPr defTabSz="948392" eaLnBrk="0" hangingPunct="0">
              <a:defRPr sz="2000" b="1">
                <a:solidFill>
                  <a:schemeClr val="tx1"/>
                </a:solidFill>
                <a:latin typeface="Tahoma" pitchFamily="34" charset="0"/>
              </a:defRPr>
            </a:lvl1pPr>
            <a:lvl2pPr marL="745963" indent="-286910" defTabSz="948392" eaLnBrk="0" hangingPunct="0">
              <a:defRPr sz="2000" b="1">
                <a:solidFill>
                  <a:schemeClr val="tx1"/>
                </a:solidFill>
                <a:latin typeface="Tahoma" pitchFamily="34" charset="0"/>
              </a:defRPr>
            </a:lvl2pPr>
            <a:lvl3pPr marL="1147633" indent="-229527" defTabSz="948392" eaLnBrk="0" hangingPunct="0">
              <a:defRPr sz="2000" b="1">
                <a:solidFill>
                  <a:schemeClr val="tx1"/>
                </a:solidFill>
                <a:latin typeface="Tahoma" pitchFamily="34" charset="0"/>
              </a:defRPr>
            </a:lvl3pPr>
            <a:lvl4pPr marL="1606688" indent="-229527" defTabSz="948392" eaLnBrk="0" hangingPunct="0">
              <a:defRPr sz="2000" b="1">
                <a:solidFill>
                  <a:schemeClr val="tx1"/>
                </a:solidFill>
                <a:latin typeface="Tahoma" pitchFamily="34" charset="0"/>
              </a:defRPr>
            </a:lvl4pPr>
            <a:lvl5pPr marL="2065741" indent="-229527" defTabSz="948392" eaLnBrk="0" hangingPunct="0">
              <a:defRPr sz="2000" b="1">
                <a:solidFill>
                  <a:schemeClr val="tx1"/>
                </a:solidFill>
                <a:latin typeface="Tahoma" pitchFamily="34" charset="0"/>
              </a:defRPr>
            </a:lvl5pPr>
            <a:lvl6pPr marL="2524795"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6pPr>
            <a:lvl7pPr marL="2983848"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7pPr>
            <a:lvl8pPr marL="3442901"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8pPr>
            <a:lvl9pPr marL="3901954"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9pPr>
          </a:lstStyle>
          <a:p>
            <a:pPr eaLnBrk="1" hangingPunct="1">
              <a:defRPr/>
            </a:pPr>
            <a:fld id="{190D53C2-EB04-460D-A88A-3EC90D491294}" type="slidenum">
              <a:rPr lang="en-US" altLang="en-US" sz="1200" b="0"/>
              <a:pPr eaLnBrk="1" hangingPunct="1">
                <a:defRPr/>
              </a:pPr>
              <a:t>23</a:t>
            </a:fld>
            <a:endParaRPr lang="en-US" altLang="en-US" sz="1200" b="0" dirty="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179043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D0119F5-EEA9-4053-B5FB-6B3E0B4CCAFE}" type="slidenum">
              <a:rPr lang="en-US">
                <a:solidFill>
                  <a:prstClr val="black"/>
                </a:solidFill>
                <a:latin typeface="Calibri"/>
              </a:rPr>
              <a:pPr defTabSz="931774">
                <a:defRPr/>
              </a:pPr>
              <a:t>24</a:t>
            </a:fld>
            <a:endParaRPr lang="en-US" dirty="0">
              <a:solidFill>
                <a:prstClr val="black"/>
              </a:solidFill>
              <a:latin typeface="Calibri"/>
            </a:endParaRPr>
          </a:p>
        </p:txBody>
      </p:sp>
    </p:spTree>
    <p:extLst>
      <p:ext uri="{BB962C8B-B14F-4D97-AF65-F5344CB8AC3E}">
        <p14:creationId xmlns:p14="http://schemas.microsoft.com/office/powerpoint/2010/main" val="2011677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58236">
              <a:spcAft>
                <a:spcPts val="713"/>
              </a:spcAft>
              <a:defRPr/>
            </a:pPr>
            <a:r>
              <a:rPr lang="en-US" sz="1800" i="1" dirty="0"/>
              <a:t>“Warren Bennis identifies that great leaders begin with a profound understanding of themselves.  Bennis calls it </a:t>
            </a:r>
            <a:r>
              <a:rPr lang="en-US" sz="1800" i="1" dirty="0">
                <a:solidFill>
                  <a:srgbClr val="FF0000"/>
                </a:solidFill>
              </a:rPr>
              <a:t>‘</a:t>
            </a:r>
            <a:r>
              <a:rPr lang="en-US" sz="1800" b="1" i="1" u="sng" dirty="0">
                <a:solidFill>
                  <a:srgbClr val="FF0000"/>
                </a:solidFill>
              </a:rPr>
              <a:t>a positive self-regard</a:t>
            </a:r>
            <a:r>
              <a:rPr lang="en-US" sz="1800" b="1" i="1" dirty="0">
                <a:solidFill>
                  <a:srgbClr val="FF0000"/>
                </a:solidFill>
              </a:rPr>
              <a:t>.’   </a:t>
            </a:r>
            <a:r>
              <a:rPr lang="en-US" sz="1800" i="1" dirty="0"/>
              <a:t>Good leaders understand themselves so well that they can leverage their strengths, mitigate their weaknesses, and manage themselves effectively to make sure that they’re not held up by one of their limitations.”</a:t>
            </a:r>
            <a:endParaRPr lang="en-US" sz="1800" dirty="0"/>
          </a:p>
          <a:p>
            <a:pPr>
              <a:spcAft>
                <a:spcPts val="713"/>
              </a:spcAft>
              <a:defRPr/>
            </a:pPr>
            <a:endParaRPr lang="en-US" altLang="en-US" sz="1800" dirty="0"/>
          </a:p>
          <a:p>
            <a:pPr>
              <a:spcAft>
                <a:spcPts val="713"/>
              </a:spcAft>
              <a:defRPr/>
            </a:pPr>
            <a:r>
              <a:rPr lang="en-US" altLang="en-US" sz="1800" dirty="0"/>
              <a:t>Regularly ask yourself these two questions:</a:t>
            </a:r>
          </a:p>
          <a:p>
            <a:pPr marL="698830" lvl="1">
              <a:spcAft>
                <a:spcPts val="713"/>
              </a:spcAft>
              <a:defRPr/>
            </a:pPr>
            <a:r>
              <a:rPr lang="en-US" altLang="en-US" sz="1800" b="1" dirty="0"/>
              <a:t>How am I doing? </a:t>
            </a:r>
          </a:p>
          <a:p>
            <a:pPr marL="698830" lvl="1">
              <a:spcAft>
                <a:spcPts val="713"/>
              </a:spcAft>
              <a:defRPr/>
            </a:pPr>
            <a:r>
              <a:rPr lang="en-US" altLang="en-US" sz="1800" b="1" dirty="0"/>
              <a:t>How do others see me?</a:t>
            </a:r>
          </a:p>
          <a:p>
            <a:endParaRPr lang="en-US" dirty="0"/>
          </a:p>
        </p:txBody>
      </p:sp>
      <p:sp>
        <p:nvSpPr>
          <p:cNvPr id="4" name="Slide Number Placeholder 3"/>
          <p:cNvSpPr>
            <a:spLocks noGrp="1"/>
          </p:cNvSpPr>
          <p:nvPr>
            <p:ph type="sldNum" sz="quarter" idx="10"/>
          </p:nvPr>
        </p:nvSpPr>
        <p:spPr/>
        <p:txBody>
          <a:bodyPr/>
          <a:lstStyle/>
          <a:p>
            <a:pPr>
              <a:defRPr/>
            </a:pPr>
            <a:fld id="{2836458D-BB71-4E10-A3A8-14D11396F5A3}" type="slidenum">
              <a:rPr lang="en-US" smtClean="0"/>
              <a:pPr>
                <a:defRPr/>
              </a:pPr>
              <a:t>25</a:t>
            </a:fld>
            <a:endParaRPr lang="en-US" dirty="0"/>
          </a:p>
        </p:txBody>
      </p:sp>
    </p:spTree>
    <p:extLst>
      <p:ext uri="{BB962C8B-B14F-4D97-AF65-F5344CB8AC3E}">
        <p14:creationId xmlns:p14="http://schemas.microsoft.com/office/powerpoint/2010/main" val="3761300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lvl1pPr defTabSz="948392" eaLnBrk="0" hangingPunct="0">
              <a:defRPr sz="2000" b="1">
                <a:solidFill>
                  <a:schemeClr val="tx1"/>
                </a:solidFill>
                <a:latin typeface="Tahoma" pitchFamily="34" charset="0"/>
              </a:defRPr>
            </a:lvl1pPr>
            <a:lvl2pPr marL="745963" indent="-286910" defTabSz="948392" eaLnBrk="0" hangingPunct="0">
              <a:defRPr sz="2000" b="1">
                <a:solidFill>
                  <a:schemeClr val="tx1"/>
                </a:solidFill>
                <a:latin typeface="Tahoma" pitchFamily="34" charset="0"/>
              </a:defRPr>
            </a:lvl2pPr>
            <a:lvl3pPr marL="1147633" indent="-229527" defTabSz="948392" eaLnBrk="0" hangingPunct="0">
              <a:defRPr sz="2000" b="1">
                <a:solidFill>
                  <a:schemeClr val="tx1"/>
                </a:solidFill>
                <a:latin typeface="Tahoma" pitchFamily="34" charset="0"/>
              </a:defRPr>
            </a:lvl3pPr>
            <a:lvl4pPr marL="1606688" indent="-229527" defTabSz="948392" eaLnBrk="0" hangingPunct="0">
              <a:defRPr sz="2000" b="1">
                <a:solidFill>
                  <a:schemeClr val="tx1"/>
                </a:solidFill>
                <a:latin typeface="Tahoma" pitchFamily="34" charset="0"/>
              </a:defRPr>
            </a:lvl4pPr>
            <a:lvl5pPr marL="2065741" indent="-229527" defTabSz="948392" eaLnBrk="0" hangingPunct="0">
              <a:defRPr sz="2000" b="1">
                <a:solidFill>
                  <a:schemeClr val="tx1"/>
                </a:solidFill>
                <a:latin typeface="Tahoma" pitchFamily="34" charset="0"/>
              </a:defRPr>
            </a:lvl5pPr>
            <a:lvl6pPr marL="2524795"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6pPr>
            <a:lvl7pPr marL="2983848"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7pPr>
            <a:lvl8pPr marL="3442901"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8pPr>
            <a:lvl9pPr marL="3901954"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9pPr>
          </a:lstStyle>
          <a:p>
            <a:pPr eaLnBrk="1" hangingPunct="1">
              <a:defRPr/>
            </a:pPr>
            <a:fld id="{190D53C2-EB04-460D-A88A-3EC90D491294}" type="slidenum">
              <a:rPr lang="en-US" altLang="en-US" sz="1200" b="0"/>
              <a:pPr eaLnBrk="1" hangingPunct="1">
                <a:defRPr/>
              </a:pPr>
              <a:t>26</a:t>
            </a:fld>
            <a:endParaRPr lang="en-US" altLang="en-US" sz="1200" b="0" dirty="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 grouped praise, reinforcement, and congratulatory comments together as </a:t>
            </a:r>
            <a:r>
              <a:rPr lang="en-US" altLang="en-US" b="1" i="1" dirty="0" smtClean="0"/>
              <a:t>positive feedback</a:t>
            </a:r>
            <a:r>
              <a:rPr lang="en-US" altLang="en-US" dirty="0" smtClean="0"/>
              <a:t>.  I chose to call suggestions for improvement, explorations of new and better ways to do things, or pointing out something that was done in a less that optimal way as </a:t>
            </a:r>
            <a:r>
              <a:rPr lang="en-US" altLang="en-US" b="1" i="1" dirty="0" smtClean="0"/>
              <a:t>negative feedback</a:t>
            </a:r>
            <a:r>
              <a:rPr lang="en-US" altLang="en-US" dirty="0" smtClean="0"/>
              <a:t>.</a:t>
            </a:r>
          </a:p>
          <a:p>
            <a:endParaRPr lang="en-US" altLang="en-US" dirty="0" smtClean="0"/>
          </a:p>
        </p:txBody>
      </p:sp>
    </p:spTree>
    <p:extLst>
      <p:ext uri="{BB962C8B-B14F-4D97-AF65-F5344CB8AC3E}">
        <p14:creationId xmlns:p14="http://schemas.microsoft.com/office/powerpoint/2010/main" val="2851487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092" rtl="0" eaLnBrk="1" fontAlgn="base" latinLnBrk="0" hangingPunct="1">
              <a:lnSpc>
                <a:spcPct val="100000"/>
              </a:lnSpc>
              <a:spcBef>
                <a:spcPct val="0"/>
              </a:spcBef>
              <a:spcAft>
                <a:spcPct val="0"/>
              </a:spcAft>
              <a:buClrTx/>
              <a:buSzTx/>
              <a:buFontTx/>
              <a:buNone/>
              <a:tabLst/>
              <a:defRPr/>
            </a:pPr>
            <a:fld id="{EAA9E39F-5885-4BCD-A24C-6E6AEEFC10F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092"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31889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7ABE735-E7B3-44F6-925D-5474B0D809B6}" type="slidenum">
              <a:rPr lang="en-US">
                <a:solidFill>
                  <a:prstClr val="black"/>
                </a:solidFill>
                <a:latin typeface="Calibri"/>
              </a:rPr>
              <a:pPr defTabSz="931774">
                <a:defRPr/>
              </a:pPr>
              <a:t>28</a:t>
            </a:fld>
            <a:endParaRPr lang="en-US" dirty="0">
              <a:solidFill>
                <a:prstClr val="black"/>
              </a:solidFill>
              <a:latin typeface="Calibri"/>
            </a:endParaRPr>
          </a:p>
        </p:txBody>
      </p:sp>
    </p:spTree>
    <p:extLst>
      <p:ext uri="{BB962C8B-B14F-4D97-AF65-F5344CB8AC3E}">
        <p14:creationId xmlns:p14="http://schemas.microsoft.com/office/powerpoint/2010/main" val="1988366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t" hangingPunct="1"/>
            <a:r>
              <a:rPr lang="en-US" altLang="en-US" b="1" dirty="0" smtClean="0"/>
              <a:t>Source:</a:t>
            </a:r>
            <a:r>
              <a:rPr lang="en-US" altLang="en-US" dirty="0" smtClean="0"/>
              <a:t> IRS Senior Management Development Class</a:t>
            </a:r>
          </a:p>
          <a:p>
            <a:pPr eaLnBrk="1" fontAlgn="t" hangingPunct="1"/>
            <a:endParaRPr lang="en-US" altLang="en-US" dirty="0" smtClean="0"/>
          </a:p>
          <a:p>
            <a:pPr eaLnBrk="1" fontAlgn="t" hangingPunct="1"/>
            <a:r>
              <a:rPr lang="en-US" altLang="en-US" dirty="0" smtClean="0"/>
              <a:t>Avoids surprises at mid-year and annual performance evaluations.</a:t>
            </a:r>
          </a:p>
          <a:p>
            <a:pPr eaLnBrk="1" fontAlgn="t" hangingPunct="1"/>
            <a:r>
              <a:rPr lang="en-US" altLang="en-US" dirty="0" smtClean="0"/>
              <a:t>Creates opportunities for immediate improvement.</a:t>
            </a:r>
          </a:p>
          <a:p>
            <a:pPr eaLnBrk="1" fontAlgn="t" hangingPunct="1"/>
            <a:r>
              <a:rPr lang="en-US" altLang="en-US" dirty="0" smtClean="0"/>
              <a:t>Provides a written record or evidence to support performance ratings.</a:t>
            </a:r>
          </a:p>
          <a:p>
            <a:pPr eaLnBrk="1" fontAlgn="t" hangingPunct="1"/>
            <a:r>
              <a:rPr lang="en-US" altLang="en-US" dirty="0" smtClean="0"/>
              <a:t>Increases engagement, trust, and communication</a:t>
            </a:r>
            <a:r>
              <a:rPr lang="en-US" altLang="en-US" baseline="0" dirty="0" smtClean="0"/>
              <a:t> (i.e., improved rapport and risk of conflict).</a:t>
            </a:r>
            <a:endParaRPr lang="en-US" altLang="en-US"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3D948DDD-B4E6-43ED-BF04-93161364491B}" type="slidenum">
              <a:rPr lang="en-US" smtClean="0"/>
              <a:pPr>
                <a:defRPr/>
              </a:pPr>
              <a:t>29</a:t>
            </a:fld>
            <a:endParaRPr lang="en-US" dirty="0"/>
          </a:p>
        </p:txBody>
      </p:sp>
    </p:spTree>
    <p:extLst>
      <p:ext uri="{BB962C8B-B14F-4D97-AF65-F5344CB8AC3E}">
        <p14:creationId xmlns:p14="http://schemas.microsoft.com/office/powerpoint/2010/main" val="23944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audit plan contains an Audit Milestone section.  This section reflects the timeframes resources, and costs for completing the audit work.  It consists of anticipated completion (contract) dates for each audit phase.  Let’s review each section.  </a:t>
            </a:r>
            <a:endParaRPr lang="en-US" dirty="0"/>
          </a:p>
        </p:txBody>
      </p:sp>
      <p:sp>
        <p:nvSpPr>
          <p:cNvPr id="4" name="Slide Number Placeholder 3"/>
          <p:cNvSpPr>
            <a:spLocks noGrp="1"/>
          </p:cNvSpPr>
          <p:nvPr>
            <p:ph type="sldNum" sz="quarter" idx="10"/>
          </p:nvPr>
        </p:nvSpPr>
        <p:spPr/>
        <p:txBody>
          <a:bodyPr/>
          <a:lstStyle/>
          <a:p>
            <a:pPr>
              <a:defRPr/>
            </a:pPr>
            <a:fld id="{2836458D-BB71-4E10-A3A8-14D11396F5A3}" type="slidenum">
              <a:rPr lang="en-US" smtClean="0"/>
              <a:pPr>
                <a:defRPr/>
              </a:pPr>
              <a:t>3</a:t>
            </a:fld>
            <a:endParaRPr lang="en-US" dirty="0"/>
          </a:p>
        </p:txBody>
      </p:sp>
    </p:spTree>
    <p:extLst>
      <p:ext uri="{BB962C8B-B14F-4D97-AF65-F5344CB8AC3E}">
        <p14:creationId xmlns:p14="http://schemas.microsoft.com/office/powerpoint/2010/main" val="1453590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lvl1pPr defTabSz="948380" eaLnBrk="0" hangingPunct="0">
              <a:defRPr sz="2000" b="1">
                <a:solidFill>
                  <a:schemeClr val="tx1"/>
                </a:solidFill>
                <a:latin typeface="Tahoma" pitchFamily="34" charset="0"/>
              </a:defRPr>
            </a:lvl1pPr>
            <a:lvl2pPr marL="745952" indent="-286907" defTabSz="948380" eaLnBrk="0" hangingPunct="0">
              <a:defRPr sz="2000" b="1">
                <a:solidFill>
                  <a:schemeClr val="tx1"/>
                </a:solidFill>
                <a:latin typeface="Tahoma" pitchFamily="34" charset="0"/>
              </a:defRPr>
            </a:lvl2pPr>
            <a:lvl3pPr marL="1147619" indent="-229524" defTabSz="948380" eaLnBrk="0" hangingPunct="0">
              <a:defRPr sz="2000" b="1">
                <a:solidFill>
                  <a:schemeClr val="tx1"/>
                </a:solidFill>
                <a:latin typeface="Tahoma" pitchFamily="34" charset="0"/>
              </a:defRPr>
            </a:lvl3pPr>
            <a:lvl4pPr marL="1606666" indent="-229524" defTabSz="948380" eaLnBrk="0" hangingPunct="0">
              <a:defRPr sz="2000" b="1">
                <a:solidFill>
                  <a:schemeClr val="tx1"/>
                </a:solidFill>
                <a:latin typeface="Tahoma" pitchFamily="34" charset="0"/>
              </a:defRPr>
            </a:lvl4pPr>
            <a:lvl5pPr marL="2065715" indent="-229524" defTabSz="948380" eaLnBrk="0" hangingPunct="0">
              <a:defRPr sz="2000" b="1">
                <a:solidFill>
                  <a:schemeClr val="tx1"/>
                </a:solidFill>
                <a:latin typeface="Tahoma" pitchFamily="34" charset="0"/>
              </a:defRPr>
            </a:lvl5pPr>
            <a:lvl6pPr marL="2524762" indent="-229524" defTabSz="948380"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6pPr>
            <a:lvl7pPr marL="2983809" indent="-229524" defTabSz="948380"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7pPr>
            <a:lvl8pPr marL="3442858" indent="-229524" defTabSz="948380"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8pPr>
            <a:lvl9pPr marL="3901903" indent="-229524" defTabSz="948380"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9pPr>
          </a:lstStyle>
          <a:p>
            <a:pPr eaLnBrk="1" hangingPunct="1">
              <a:defRPr/>
            </a:pPr>
            <a:fld id="{6877A5A0-C758-4253-B54B-772B182265CC}" type="slidenum">
              <a:rPr lang="en-US" altLang="en-US" sz="1200" b="0">
                <a:solidFill>
                  <a:prstClr val="black"/>
                </a:solidFill>
              </a:rPr>
              <a:pPr eaLnBrk="1" hangingPunct="1">
                <a:defRPr/>
              </a:pPr>
              <a:t>30</a:t>
            </a:fld>
            <a:endParaRPr lang="en-US" altLang="en-US" sz="1200" b="0" dirty="0">
              <a:solidFill>
                <a:prstClr val="black"/>
              </a:solidFill>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Emphasize point that this list applies to both the leader and participants.</a:t>
            </a:r>
          </a:p>
          <a:p>
            <a:pPr>
              <a:defRPr/>
            </a:pPr>
            <a:endParaRPr lang="en-US" altLang="en-US" dirty="0" smtClean="0"/>
          </a:p>
          <a:p>
            <a:pPr>
              <a:defRPr/>
            </a:pPr>
            <a:r>
              <a:rPr lang="en-US" altLang="en-US" dirty="0" smtClean="0"/>
              <a:t>Always remember that how you respond to any questions is completely in your control.  Take that control to improve the quality of your conversations. </a:t>
            </a:r>
          </a:p>
          <a:p>
            <a:pPr>
              <a:spcBef>
                <a:spcPct val="0"/>
              </a:spcBef>
              <a:spcAft>
                <a:spcPts val="1223"/>
              </a:spcAft>
              <a:defRPr/>
            </a:pPr>
            <a:endParaRPr lang="en-US" altLang="en-US" dirty="0" smtClean="0"/>
          </a:p>
          <a:p>
            <a:pPr>
              <a:spcBef>
                <a:spcPct val="0"/>
              </a:spcBef>
              <a:spcAft>
                <a:spcPts val="1223"/>
              </a:spcAft>
              <a:defRPr/>
            </a:pPr>
            <a:r>
              <a:rPr lang="en-US" altLang="en-US" b="1" dirty="0" smtClean="0"/>
              <a:t>Ask yourself or the team:</a:t>
            </a:r>
          </a:p>
          <a:p>
            <a:pPr marL="174696" indent="-174696">
              <a:spcBef>
                <a:spcPct val="0"/>
              </a:spcBef>
              <a:spcAft>
                <a:spcPts val="1223"/>
              </a:spcAft>
              <a:buFont typeface="Arial" panose="020B0604020202020204" pitchFamily="34" charset="0"/>
              <a:buChar char="•"/>
              <a:defRPr/>
            </a:pPr>
            <a:r>
              <a:rPr lang="en-US" altLang="en-US" dirty="0" smtClean="0"/>
              <a:t>What went well?</a:t>
            </a:r>
          </a:p>
          <a:p>
            <a:pPr marL="174696" indent="-174696">
              <a:spcBef>
                <a:spcPct val="0"/>
              </a:spcBef>
              <a:spcAft>
                <a:spcPts val="1223"/>
              </a:spcAft>
              <a:buFont typeface="Arial" panose="020B0604020202020204" pitchFamily="34" charset="0"/>
              <a:buChar char="•"/>
              <a:defRPr/>
            </a:pPr>
            <a:r>
              <a:rPr lang="en-US" altLang="en-US" dirty="0" smtClean="0"/>
              <a:t>Identify what could we have done better?</a:t>
            </a:r>
          </a:p>
          <a:p>
            <a:pPr marL="174696" indent="-174696">
              <a:spcBef>
                <a:spcPct val="0"/>
              </a:spcBef>
              <a:spcAft>
                <a:spcPts val="1223"/>
              </a:spcAft>
              <a:buFont typeface="Arial" panose="020B0604020202020204" pitchFamily="34" charset="0"/>
              <a:buChar char="•"/>
              <a:defRPr/>
            </a:pPr>
            <a:r>
              <a:rPr lang="en-US" altLang="en-US" dirty="0" smtClean="0"/>
              <a:t>What might be done to prevent the issues/problems from happening again?</a:t>
            </a:r>
          </a:p>
          <a:p>
            <a:pPr eaLnBrk="1" hangingPunct="1">
              <a:defRPr/>
            </a:pPr>
            <a:endParaRPr lang="en-US" altLang="en-US" dirty="0" smtClean="0"/>
          </a:p>
        </p:txBody>
      </p:sp>
    </p:spTree>
    <p:extLst>
      <p:ext uri="{BB962C8B-B14F-4D97-AF65-F5344CB8AC3E}">
        <p14:creationId xmlns:p14="http://schemas.microsoft.com/office/powerpoint/2010/main" val="2656319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lvl1pPr defTabSz="947950" eaLnBrk="0" hangingPunct="0">
              <a:spcBef>
                <a:spcPct val="30000"/>
              </a:spcBef>
              <a:defRPr sz="1200">
                <a:solidFill>
                  <a:schemeClr val="tx1"/>
                </a:solidFill>
                <a:latin typeface="Calibri" panose="020F0502020204030204" pitchFamily="34" charset="0"/>
              </a:defRPr>
            </a:lvl1pPr>
            <a:lvl2pPr marL="745743" indent="-286327" defTabSz="947950" eaLnBrk="0" hangingPunct="0">
              <a:spcBef>
                <a:spcPct val="30000"/>
              </a:spcBef>
              <a:defRPr sz="1200">
                <a:solidFill>
                  <a:schemeClr val="tx1"/>
                </a:solidFill>
                <a:latin typeface="Calibri" panose="020F0502020204030204" pitchFamily="34" charset="0"/>
              </a:defRPr>
            </a:lvl2pPr>
            <a:lvl3pPr marL="1146923" indent="-228091" defTabSz="947950" eaLnBrk="0" hangingPunct="0">
              <a:spcBef>
                <a:spcPct val="30000"/>
              </a:spcBef>
              <a:defRPr sz="1200">
                <a:solidFill>
                  <a:schemeClr val="tx1"/>
                </a:solidFill>
                <a:latin typeface="Calibri" panose="020F0502020204030204" pitchFamily="34" charset="0"/>
              </a:defRPr>
            </a:lvl3pPr>
            <a:lvl4pPr marL="1606339" indent="-228091" defTabSz="947950" eaLnBrk="0" hangingPunct="0">
              <a:spcBef>
                <a:spcPct val="30000"/>
              </a:spcBef>
              <a:defRPr sz="1200">
                <a:solidFill>
                  <a:schemeClr val="tx1"/>
                </a:solidFill>
                <a:latin typeface="Calibri" panose="020F0502020204030204" pitchFamily="34" charset="0"/>
              </a:defRPr>
            </a:lvl4pPr>
            <a:lvl5pPr marL="2065756" indent="-228091" defTabSz="947950" eaLnBrk="0" hangingPunct="0">
              <a:spcBef>
                <a:spcPct val="30000"/>
              </a:spcBef>
              <a:defRPr sz="1200">
                <a:solidFill>
                  <a:schemeClr val="tx1"/>
                </a:solidFill>
                <a:latin typeface="Calibri" panose="020F0502020204030204" pitchFamily="34" charset="0"/>
              </a:defRPr>
            </a:lvl5pPr>
            <a:lvl6pPr marL="2531642" indent="-228091" defTabSz="947950" eaLnBrk="0" fontAlgn="base" hangingPunct="0">
              <a:spcBef>
                <a:spcPct val="30000"/>
              </a:spcBef>
              <a:spcAft>
                <a:spcPct val="0"/>
              </a:spcAft>
              <a:defRPr sz="1200">
                <a:solidFill>
                  <a:schemeClr val="tx1"/>
                </a:solidFill>
                <a:latin typeface="Calibri" panose="020F0502020204030204" pitchFamily="34" charset="0"/>
              </a:defRPr>
            </a:lvl6pPr>
            <a:lvl7pPr marL="2997529" indent="-228091" defTabSz="947950" eaLnBrk="0" fontAlgn="base" hangingPunct="0">
              <a:spcBef>
                <a:spcPct val="30000"/>
              </a:spcBef>
              <a:spcAft>
                <a:spcPct val="0"/>
              </a:spcAft>
              <a:defRPr sz="1200">
                <a:solidFill>
                  <a:schemeClr val="tx1"/>
                </a:solidFill>
                <a:latin typeface="Calibri" panose="020F0502020204030204" pitchFamily="34" charset="0"/>
              </a:defRPr>
            </a:lvl7pPr>
            <a:lvl8pPr marL="3463416" indent="-228091" defTabSz="947950" eaLnBrk="0" fontAlgn="base" hangingPunct="0">
              <a:spcBef>
                <a:spcPct val="30000"/>
              </a:spcBef>
              <a:spcAft>
                <a:spcPct val="0"/>
              </a:spcAft>
              <a:defRPr sz="1200">
                <a:solidFill>
                  <a:schemeClr val="tx1"/>
                </a:solidFill>
                <a:latin typeface="Calibri" panose="020F0502020204030204" pitchFamily="34" charset="0"/>
              </a:defRPr>
            </a:lvl8pPr>
            <a:lvl9pPr marL="3929303" indent="-228091" defTabSz="94795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59E30DE-8872-4689-BF2F-E80621E186C3}" type="slidenum">
              <a:rPr lang="en-US" altLang="en-US">
                <a:latin typeface="Tahoma" panose="020B0604030504040204" pitchFamily="34" charset="0"/>
              </a:rPr>
              <a:pPr eaLnBrk="1" hangingPunct="1">
                <a:spcBef>
                  <a:spcPct val="0"/>
                </a:spcBef>
              </a:pPr>
              <a:t>31</a:t>
            </a:fld>
            <a:endParaRPr lang="en-US" altLang="en-US" dirty="0">
              <a:latin typeface="Tahoma" panose="020B0604030504040204" pitchFamily="34"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Describe how you expect efforts to improve, new responsibilities to be implemented, and how future performance will be measured.</a:t>
            </a:r>
          </a:p>
          <a:p>
            <a:pPr eaLnBrk="1" hangingPunct="1"/>
            <a:endParaRPr lang="en-US" altLang="en-US" dirty="0" smtClean="0"/>
          </a:p>
          <a:p>
            <a:pPr eaLnBrk="1" hangingPunct="1"/>
            <a:r>
              <a:rPr lang="en-US" altLang="en-US" dirty="0" smtClean="0"/>
              <a:t>Good managers know that turnover costs are high. They know that to retain employees, development and training are essential for long term success.</a:t>
            </a:r>
          </a:p>
          <a:p>
            <a:pPr eaLnBrk="1" hangingPunct="1"/>
            <a:endParaRPr lang="en-US" altLang="en-US" dirty="0" smtClean="0"/>
          </a:p>
          <a:p>
            <a:pPr eaLnBrk="1" hangingPunct="1"/>
            <a:r>
              <a:rPr lang="en-US" altLang="en-US" b="1" dirty="0" smtClean="0"/>
              <a:t>Use “I” to give feedback from your perspective</a:t>
            </a:r>
            <a:r>
              <a:rPr lang="en-US" altLang="en-US" dirty="0" smtClean="0"/>
              <a:t>.  This way you avoid labeling the person. Say, “I was concerned with how you handled our discussion with the auditee yesterday” rather than “You were insensitive yesterday.”</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939034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Realize that auditees may go through SARA when discussing audit</a:t>
            </a:r>
            <a:r>
              <a:rPr lang="en-US" altLang="en-US" baseline="0" dirty="0" smtClean="0"/>
              <a:t> results</a:t>
            </a:r>
            <a:r>
              <a:rPr lang="en-US" altLang="en-US" dirty="0" smtClean="0"/>
              <a:t>.  When you anticipate this reaction, you can manage steps to mitigate r anger (or at least control your response, empathize</a:t>
            </a:r>
            <a:r>
              <a:rPr lang="en-US" altLang="en-US" baseline="0" dirty="0" smtClean="0"/>
              <a:t> with their perspective, and most importantly</a:t>
            </a:r>
            <a:r>
              <a:rPr lang="en-US" altLang="en-US" dirty="0" smtClean="0"/>
              <a:t>……STAY CALM)!!!!!  </a:t>
            </a:r>
          </a:p>
          <a:p>
            <a:endParaRPr lang="en-US" altLang="en-US" dirty="0" smtClean="0"/>
          </a:p>
          <a:p>
            <a:r>
              <a:rPr lang="en-US" altLang="en-US" dirty="0" smtClean="0"/>
              <a:t>Often people are defensive from the start or get that way as soon as they hear something negative.  Even if comments are presented as facts based on audit results supported by sufficient and appropriate evidence, the barrier caused by defensiveness is often tough to overcome.</a:t>
            </a:r>
          </a:p>
          <a:p>
            <a:endParaRPr lang="en-US" altLang="en-US" dirty="0" smtClean="0"/>
          </a:p>
          <a:p>
            <a:pPr defTabSz="931774">
              <a:defRPr/>
            </a:pPr>
            <a:r>
              <a:rPr lang="en-US" altLang="en-US" dirty="0" smtClean="0"/>
              <a:t>Keep an open mind when evaluating responses to negative feedback, informal or formal.  This is true even if the response is delivered poorly or makes you angry.  (Remain </a:t>
            </a:r>
            <a:r>
              <a:rPr lang="en-US" altLang="en-US" b="1" dirty="0" smtClean="0">
                <a:solidFill>
                  <a:srgbClr val="C00000"/>
                </a:solidFill>
              </a:rPr>
              <a:t>CALM</a:t>
            </a:r>
            <a:r>
              <a:rPr lang="en-US" altLang="en-US" dirty="0" smtClean="0"/>
              <a:t> and do not react; no response is better than an overreaction). </a:t>
            </a:r>
            <a:r>
              <a:rPr lang="en-US" dirty="0"/>
              <a:t>We should stick to the facts/processes and not dwell on the personnel issues which eventually elevate and make it more of a competition as opposed to providing opportunity for improvement.  They need to remember that auditees have a vested interest in their programs and might not like criticism.  </a:t>
            </a:r>
            <a:r>
              <a:rPr lang="en-US" altLang="en-US" b="1" dirty="0" smtClean="0"/>
              <a:t>Seek to understand before being understood</a:t>
            </a:r>
            <a:r>
              <a:rPr lang="en-US" altLang="en-US" b="1" baseline="0" dirty="0" smtClean="0"/>
              <a:t> (7 Habits of Highly Effective People).</a:t>
            </a:r>
            <a:r>
              <a:rPr lang="en-US" altLang="en-US" dirty="0" smtClean="0"/>
              <a:t>  </a:t>
            </a:r>
            <a:r>
              <a:rPr lang="en-US" altLang="en-US" b="1" dirty="0" smtClean="0"/>
              <a:t>This can help you process the feedback, and it will bolster your relationship with the other person as well. </a:t>
            </a:r>
          </a:p>
          <a:p>
            <a:pPr defTabSz="931774">
              <a:defRPr/>
            </a:pPr>
            <a:endParaRPr lang="en-US" altLang="en-US" dirty="0" smtClean="0"/>
          </a:p>
          <a:p>
            <a:r>
              <a:rPr lang="en-US" altLang="en-US" dirty="0" smtClean="0"/>
              <a:t>Our feedback is often given about past performance.  The IRS cannot change the past, but can change the future (e.g.,</a:t>
            </a:r>
            <a:r>
              <a:rPr lang="en-US" altLang="en-US" baseline="0" dirty="0" smtClean="0"/>
              <a:t> implementation of our recommendations)</a:t>
            </a:r>
            <a:r>
              <a:rPr lang="en-US" altLang="en-US" dirty="0" smtClean="0"/>
              <a:t>.  At some point during the conversation, ask questions like, </a:t>
            </a:r>
            <a:r>
              <a:rPr lang="en-US" altLang="en-US" b="1" dirty="0" smtClean="0"/>
              <a:t>“What could you have done differently?” </a:t>
            </a:r>
            <a:r>
              <a:rPr lang="en-US" altLang="en-US" dirty="0" smtClean="0"/>
              <a:t>or </a:t>
            </a:r>
            <a:r>
              <a:rPr lang="en-US" altLang="en-US" b="1" dirty="0" smtClean="0"/>
              <a:t>“What can you do moving forward?”  </a:t>
            </a:r>
            <a:r>
              <a:rPr lang="en-US" altLang="en-US" dirty="0" smtClean="0"/>
              <a:t>Often, just answering these questions can help the IRS better understand where the feedback itself is coming from.</a:t>
            </a:r>
          </a:p>
          <a:p>
            <a:endParaRPr lang="en-US" altLang="en-US" dirty="0" smtClean="0"/>
          </a:p>
          <a:p>
            <a:pPr eaLnBrk="1" hangingPunct="1"/>
            <a:r>
              <a:rPr lang="en-US" altLang="en-US" b="1" dirty="0" smtClean="0"/>
              <a:t>Four conditions needed to change behavior:</a:t>
            </a:r>
          </a:p>
          <a:p>
            <a:pPr eaLnBrk="1" hangingPunct="1"/>
            <a:r>
              <a:rPr lang="en-US" altLang="en-US" dirty="0" smtClean="0"/>
              <a:t>Agreement that there is a problem and that change is needed.</a:t>
            </a:r>
          </a:p>
          <a:p>
            <a:pPr eaLnBrk="1" hangingPunct="1"/>
            <a:r>
              <a:rPr lang="en-US" altLang="en-US" dirty="0" smtClean="0"/>
              <a:t>Agreement that it’s the IRS’s responsibility to fix (with the appropriate support).</a:t>
            </a:r>
          </a:p>
          <a:p>
            <a:pPr eaLnBrk="1" hangingPunct="1"/>
            <a:r>
              <a:rPr lang="en-US" altLang="en-US" dirty="0" smtClean="0"/>
              <a:t>Belief that corrective actions will facilitate change.</a:t>
            </a:r>
          </a:p>
          <a:p>
            <a:pPr eaLnBrk="1" hangingPunct="1"/>
            <a:r>
              <a:rPr lang="en-US" altLang="en-US" dirty="0" smtClean="0"/>
              <a:t>An understanding of the consequence of not changing.</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defTabSz="931774">
              <a:defRPr/>
            </a:pPr>
            <a:fld id="{6AFD05E5-5392-4E6B-9444-CE4F3D873825}" type="slidenum">
              <a:rPr lang="en-US">
                <a:solidFill>
                  <a:prstClr val="black"/>
                </a:solidFill>
                <a:latin typeface="Calibri"/>
              </a:rPr>
              <a:pPr defTabSz="931774">
                <a:defRPr/>
              </a:pPr>
              <a:t>32</a:t>
            </a:fld>
            <a:endParaRPr lang="en-US" dirty="0">
              <a:solidFill>
                <a:prstClr val="black"/>
              </a:solidFill>
              <a:latin typeface="Calibri"/>
            </a:endParaRPr>
          </a:p>
        </p:txBody>
      </p:sp>
    </p:spTree>
    <p:extLst>
      <p:ext uri="{BB962C8B-B14F-4D97-AF65-F5344CB8AC3E}">
        <p14:creationId xmlns:p14="http://schemas.microsoft.com/office/powerpoint/2010/main" val="1768463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lvl1pPr defTabSz="947950" eaLnBrk="0" hangingPunct="0">
              <a:spcBef>
                <a:spcPct val="30000"/>
              </a:spcBef>
              <a:defRPr sz="1200">
                <a:solidFill>
                  <a:schemeClr val="tx1"/>
                </a:solidFill>
                <a:latin typeface="Calibri" panose="020F0502020204030204" pitchFamily="34" charset="0"/>
              </a:defRPr>
            </a:lvl1pPr>
            <a:lvl2pPr marL="745743" indent="-286327" defTabSz="947950" eaLnBrk="0" hangingPunct="0">
              <a:spcBef>
                <a:spcPct val="30000"/>
              </a:spcBef>
              <a:defRPr sz="1200">
                <a:solidFill>
                  <a:schemeClr val="tx1"/>
                </a:solidFill>
                <a:latin typeface="Calibri" panose="020F0502020204030204" pitchFamily="34" charset="0"/>
              </a:defRPr>
            </a:lvl2pPr>
            <a:lvl3pPr marL="1146923" indent="-228091" defTabSz="947950" eaLnBrk="0" hangingPunct="0">
              <a:spcBef>
                <a:spcPct val="30000"/>
              </a:spcBef>
              <a:defRPr sz="1200">
                <a:solidFill>
                  <a:schemeClr val="tx1"/>
                </a:solidFill>
                <a:latin typeface="Calibri" panose="020F0502020204030204" pitchFamily="34" charset="0"/>
              </a:defRPr>
            </a:lvl3pPr>
            <a:lvl4pPr marL="1606339" indent="-228091" defTabSz="947950" eaLnBrk="0" hangingPunct="0">
              <a:spcBef>
                <a:spcPct val="30000"/>
              </a:spcBef>
              <a:defRPr sz="1200">
                <a:solidFill>
                  <a:schemeClr val="tx1"/>
                </a:solidFill>
                <a:latin typeface="Calibri" panose="020F0502020204030204" pitchFamily="34" charset="0"/>
              </a:defRPr>
            </a:lvl4pPr>
            <a:lvl5pPr marL="2065756" indent="-228091" defTabSz="947950" eaLnBrk="0" hangingPunct="0">
              <a:spcBef>
                <a:spcPct val="30000"/>
              </a:spcBef>
              <a:defRPr sz="1200">
                <a:solidFill>
                  <a:schemeClr val="tx1"/>
                </a:solidFill>
                <a:latin typeface="Calibri" panose="020F0502020204030204" pitchFamily="34" charset="0"/>
              </a:defRPr>
            </a:lvl5pPr>
            <a:lvl6pPr marL="2531642" indent="-228091" defTabSz="947950" eaLnBrk="0" fontAlgn="base" hangingPunct="0">
              <a:spcBef>
                <a:spcPct val="30000"/>
              </a:spcBef>
              <a:spcAft>
                <a:spcPct val="0"/>
              </a:spcAft>
              <a:defRPr sz="1200">
                <a:solidFill>
                  <a:schemeClr val="tx1"/>
                </a:solidFill>
                <a:latin typeface="Calibri" panose="020F0502020204030204" pitchFamily="34" charset="0"/>
              </a:defRPr>
            </a:lvl6pPr>
            <a:lvl7pPr marL="2997529" indent="-228091" defTabSz="947950" eaLnBrk="0" fontAlgn="base" hangingPunct="0">
              <a:spcBef>
                <a:spcPct val="30000"/>
              </a:spcBef>
              <a:spcAft>
                <a:spcPct val="0"/>
              </a:spcAft>
              <a:defRPr sz="1200">
                <a:solidFill>
                  <a:schemeClr val="tx1"/>
                </a:solidFill>
                <a:latin typeface="Calibri" panose="020F0502020204030204" pitchFamily="34" charset="0"/>
              </a:defRPr>
            </a:lvl7pPr>
            <a:lvl8pPr marL="3463416" indent="-228091" defTabSz="947950" eaLnBrk="0" fontAlgn="base" hangingPunct="0">
              <a:spcBef>
                <a:spcPct val="30000"/>
              </a:spcBef>
              <a:spcAft>
                <a:spcPct val="0"/>
              </a:spcAft>
              <a:defRPr sz="1200">
                <a:solidFill>
                  <a:schemeClr val="tx1"/>
                </a:solidFill>
                <a:latin typeface="Calibri" panose="020F0502020204030204" pitchFamily="34" charset="0"/>
              </a:defRPr>
            </a:lvl8pPr>
            <a:lvl9pPr marL="3929303" indent="-228091" defTabSz="94795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8FF7176-3B11-448D-BF36-882DC0AB9E8B}" type="slidenum">
              <a:rPr lang="en-US" altLang="en-US">
                <a:latin typeface="Tahoma" panose="020B0604030504040204" pitchFamily="34" charset="0"/>
              </a:rPr>
              <a:pPr eaLnBrk="1" hangingPunct="1">
                <a:spcBef>
                  <a:spcPct val="0"/>
                </a:spcBef>
              </a:pPr>
              <a:t>33</a:t>
            </a:fld>
            <a:endParaRPr lang="en-US"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Make a general statement about poor performance and almost every employee will, quite rightly, ask for specific examples. Without concrete instances your point is lost.  Never refer in general terms to any problem or area for improvement without examples that back up your conclusion. </a:t>
            </a:r>
            <a:r>
              <a:rPr lang="en-US" altLang="en-US" b="1" dirty="0" smtClean="0"/>
              <a:t>Facts and figures are a necessity.</a:t>
            </a:r>
          </a:p>
          <a:p>
            <a:pPr eaLnBrk="1" hangingPunct="1"/>
            <a:endParaRPr lang="en-US" altLang="en-US" b="1" dirty="0" smtClean="0"/>
          </a:p>
          <a:p>
            <a:pPr eaLnBrk="1" hangingPunct="1"/>
            <a:r>
              <a:rPr lang="en-US" altLang="en-US" dirty="0" smtClean="0"/>
              <a:t>The longer the evaluation period the more likely this is to occur.  Sometimes evaluation focus on performance over the previous couple of months, even if great things had been accomplished over the course of the entire year. Focus on the near-term and employees naturally catch the “Oh yeah, my evaluation is coming up soon so it's time to buckle down" disease. Keep records, take notes, and </a:t>
            </a:r>
            <a:r>
              <a:rPr lang="en-US" altLang="en-US" b="1" dirty="0" smtClean="0"/>
              <a:t>make sure the evaluation reflects performance over the entire period</a:t>
            </a:r>
            <a:r>
              <a:rPr lang="en-US" altLang="en-US" dirty="0" smtClean="0"/>
              <a:t>.</a:t>
            </a:r>
          </a:p>
          <a:p>
            <a:pPr eaLnBrk="1" hangingPunct="1"/>
            <a:endParaRPr lang="en-US" altLang="en-US" dirty="0" smtClean="0"/>
          </a:p>
          <a:p>
            <a:pPr eaLnBrk="1" hangingPunct="1"/>
            <a:r>
              <a:rPr lang="en-US" altLang="en-US" b="1" dirty="0" smtClean="0"/>
              <a:t>Over-rate to “motivate” </a:t>
            </a:r>
            <a:r>
              <a:rPr lang="en-US" altLang="en-US" dirty="0" smtClean="0"/>
              <a:t>- some people feel employees will live up to an evaluation. ("If I tell her she's doing a great job, maybe that will give her the boost she needs to actually start doing a great job.") Evaluations should accurately reflect performance. Find other ways to motivate besides puffing up an evaluation.</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248082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first step toward</a:t>
            </a:r>
            <a:r>
              <a:rPr lang="en-US" altLang="en-US" baseline="0" dirty="0" smtClean="0"/>
              <a:t> clarifying the issues is to a</a:t>
            </a:r>
            <a:r>
              <a:rPr lang="en-US" altLang="en-US" dirty="0" smtClean="0"/>
              <a:t>void quick, unplanned reactions.  Instead focus on understanding the issue to develop a response.</a:t>
            </a:r>
          </a:p>
          <a:p>
            <a:r>
              <a:rPr lang="en-US" altLang="en-US" dirty="0" smtClean="0"/>
              <a:t>Address the problem; not the person(s)/program/system/function or office.  Present conclusions, evidence to support what you found, what happened, and the</a:t>
            </a:r>
            <a:r>
              <a:rPr lang="en-US" altLang="en-US" baseline="0" dirty="0" smtClean="0"/>
              <a:t> effect.  Present the cause and the recommendations to improve performance.  The goal is to reach agreement/not to win the argument.</a:t>
            </a:r>
          </a:p>
          <a:p>
            <a:endParaRPr lang="en-US" altLang="en-US" baseline="0" dirty="0" smtClean="0"/>
          </a:p>
          <a:p>
            <a:r>
              <a:rPr lang="en-US" altLang="en-US" b="1" dirty="0" smtClean="0"/>
              <a:t>Listening is the only way to consider other</a:t>
            </a:r>
            <a:r>
              <a:rPr lang="en-US" altLang="en-US" b="1" baseline="0" dirty="0" smtClean="0"/>
              <a:t> points of view.  Tips for listening:</a:t>
            </a:r>
          </a:p>
          <a:p>
            <a:pPr marL="183394" lvl="0" indent="-174708">
              <a:buFont typeface="Arial" panose="020B0604020202020204" pitchFamily="34" charset="0"/>
              <a:buChar char="•"/>
            </a:pPr>
            <a:r>
              <a:rPr lang="en-US" altLang="en-US" baseline="0" dirty="0" smtClean="0"/>
              <a:t>Give others total attention.</a:t>
            </a:r>
          </a:p>
          <a:p>
            <a:pPr marL="183394" lvl="0" indent="-174708">
              <a:buFont typeface="Arial" panose="020B0604020202020204" pitchFamily="34" charset="0"/>
              <a:buChar char="•"/>
            </a:pPr>
            <a:r>
              <a:rPr lang="en-US" altLang="en-US" baseline="0" dirty="0" smtClean="0"/>
              <a:t>Never interrupt.</a:t>
            </a:r>
          </a:p>
          <a:p>
            <a:pPr marL="183394" lvl="0" indent="-174708">
              <a:buFont typeface="Arial" panose="020B0604020202020204" pitchFamily="34" charset="0"/>
              <a:buChar char="•"/>
            </a:pPr>
            <a:r>
              <a:rPr lang="en-US" altLang="en-US" baseline="0" dirty="0" smtClean="0"/>
              <a:t>Ask questions for clarification.</a:t>
            </a:r>
          </a:p>
          <a:p>
            <a:pPr marL="183394" lvl="0" indent="-174708">
              <a:buFont typeface="Arial" panose="020B0604020202020204" pitchFamily="34" charset="0"/>
              <a:buChar char="•"/>
            </a:pPr>
            <a:r>
              <a:rPr lang="en-US" altLang="en-US" baseline="0" dirty="0" smtClean="0"/>
              <a:t>Paraphrase/practice active listening to what you have heard.</a:t>
            </a:r>
          </a:p>
          <a:p>
            <a:pPr marL="183394" lvl="0" indent="-174708">
              <a:buFont typeface="Arial" panose="020B0604020202020204" pitchFamily="34" charset="0"/>
              <a:buChar char="•"/>
            </a:pPr>
            <a:r>
              <a:rPr lang="en-US" altLang="en-US" baseline="0" dirty="0" smtClean="0"/>
              <a:t>Use positive body language.</a:t>
            </a:r>
          </a:p>
          <a:p>
            <a:endParaRPr lang="en-US" altLang="en-US" baseline="0" dirty="0" smtClean="0"/>
          </a:p>
          <a:p>
            <a:r>
              <a:rPr lang="en-US" altLang="en-US" b="1" baseline="0" dirty="0" smtClean="0"/>
              <a:t>Manage your way to resolution by:</a:t>
            </a:r>
          </a:p>
          <a:p>
            <a:pPr marL="183394" lvl="0" indent="-174708">
              <a:buFont typeface="Arial" panose="020B0604020202020204" pitchFamily="34" charset="0"/>
              <a:buChar char="•"/>
            </a:pPr>
            <a:r>
              <a:rPr lang="en-US" altLang="en-US" baseline="0" dirty="0" smtClean="0"/>
              <a:t>Gaining an agreement that a problem exits.</a:t>
            </a:r>
          </a:p>
          <a:p>
            <a:pPr marL="183394" lvl="0" indent="-174708">
              <a:buFont typeface="Arial" panose="020B0604020202020204" pitchFamily="34" charset="0"/>
              <a:buChar char="•"/>
            </a:pPr>
            <a:r>
              <a:rPr lang="en-US" altLang="en-US" baseline="0" dirty="0" smtClean="0"/>
              <a:t>Identify/recognize the concerns of others.</a:t>
            </a:r>
          </a:p>
          <a:p>
            <a:pPr marL="183394" lvl="0" indent="-174708">
              <a:buFont typeface="Arial" panose="020B0604020202020204" pitchFamily="34" charset="0"/>
              <a:buChar char="•"/>
            </a:pPr>
            <a:r>
              <a:rPr lang="en-US" altLang="en-US" baseline="0" dirty="0" smtClean="0"/>
              <a:t>Discuss win-win resolutions/course of actions/recommendations.</a:t>
            </a:r>
          </a:p>
          <a:p>
            <a:pPr marL="183394" lvl="0" indent="-174708">
              <a:buFont typeface="Arial" panose="020B0604020202020204" pitchFamily="34" charset="0"/>
              <a:buChar char="•"/>
            </a:pPr>
            <a:r>
              <a:rPr lang="en-US" altLang="en-US" baseline="0" dirty="0" smtClean="0"/>
              <a:t>Determine/Discuss how disagreements will be handled and close on a positive note.</a:t>
            </a:r>
          </a:p>
          <a:p>
            <a:endParaRPr lang="en-US" altLang="en-US" baseline="0" dirty="0" smtClean="0"/>
          </a:p>
          <a:p>
            <a:endParaRPr lang="en-US" dirty="0"/>
          </a:p>
        </p:txBody>
      </p:sp>
      <p:sp>
        <p:nvSpPr>
          <p:cNvPr id="4" name="Slide Number Placeholder 3"/>
          <p:cNvSpPr>
            <a:spLocks noGrp="1"/>
          </p:cNvSpPr>
          <p:nvPr>
            <p:ph type="sldNum" sz="quarter" idx="10"/>
          </p:nvPr>
        </p:nvSpPr>
        <p:spPr/>
        <p:txBody>
          <a:bodyPr/>
          <a:lstStyle/>
          <a:p>
            <a:pPr defTabSz="931774">
              <a:defRPr/>
            </a:pPr>
            <a:fld id="{BE882558-D601-47D7-98AB-7BBA59B236FA}" type="slidenum">
              <a:rPr lang="en-US">
                <a:solidFill>
                  <a:prstClr val="black"/>
                </a:solidFill>
                <a:latin typeface="Calibri"/>
              </a:rPr>
              <a:pPr defTabSz="931774">
                <a:defRPr/>
              </a:pPr>
              <a:t>34</a:t>
            </a:fld>
            <a:endParaRPr lang="en-US" dirty="0">
              <a:solidFill>
                <a:prstClr val="black"/>
              </a:solidFill>
              <a:latin typeface="Calibri"/>
            </a:endParaRPr>
          </a:p>
        </p:txBody>
      </p:sp>
    </p:spTree>
    <p:extLst>
      <p:ext uri="{BB962C8B-B14F-4D97-AF65-F5344CB8AC3E}">
        <p14:creationId xmlns:p14="http://schemas.microsoft.com/office/powerpoint/2010/main" val="1925963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271530-B478-4E99-B9D2-F3390648B74C}" type="slidenum">
              <a:rPr lang="en-US" altLang="en-US" smtClean="0"/>
              <a:pPr>
                <a:defRPr/>
              </a:pPr>
              <a:t>35</a:t>
            </a:fld>
            <a:endParaRPr lang="en-US" altLang="en-US" dirty="0"/>
          </a:p>
        </p:txBody>
      </p:sp>
    </p:spTree>
    <p:extLst>
      <p:ext uri="{BB962C8B-B14F-4D97-AF65-F5344CB8AC3E}">
        <p14:creationId xmlns:p14="http://schemas.microsoft.com/office/powerpoint/2010/main" val="3952950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07/16/96</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p:txBody>
      </p:sp>
    </p:spTree>
    <p:extLst>
      <p:ext uri="{BB962C8B-B14F-4D97-AF65-F5344CB8AC3E}">
        <p14:creationId xmlns:p14="http://schemas.microsoft.com/office/powerpoint/2010/main" val="2545089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7F7C142-F2B1-4BD8-B298-3B3C7D2E6C33}" type="slidenum">
              <a:rPr lang="en-US" smtClean="0"/>
              <a:pPr>
                <a:defRPr/>
              </a:pPr>
              <a:t>37</a:t>
            </a:fld>
            <a:endParaRPr lang="en-US" dirty="0"/>
          </a:p>
        </p:txBody>
      </p:sp>
    </p:spTree>
    <p:extLst>
      <p:ext uri="{BB962C8B-B14F-4D97-AF65-F5344CB8AC3E}">
        <p14:creationId xmlns:p14="http://schemas.microsoft.com/office/powerpoint/2010/main" val="81516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A1CC0-B22E-413E-813D-9629444EF007}" type="slidenum">
              <a:rPr lang="en-US"/>
              <a:pPr/>
              <a:t>4</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dirty="0"/>
              <a:t>Explain</a:t>
            </a:r>
            <a:r>
              <a:rPr lang="en-US" baseline="0" dirty="0"/>
              <a:t> that this is the TIGTA process and </a:t>
            </a:r>
            <a:r>
              <a:rPr lang="en-US" baseline="0" dirty="0" smtClean="0"/>
              <a:t>participants </a:t>
            </a:r>
            <a:r>
              <a:rPr lang="en-US" baseline="0" dirty="0"/>
              <a:t>should become familiar with their agency audit cycle.</a:t>
            </a:r>
            <a:endParaRPr lang="en-US" dirty="0"/>
          </a:p>
        </p:txBody>
      </p:sp>
    </p:spTree>
    <p:extLst>
      <p:ext uri="{BB962C8B-B14F-4D97-AF65-F5344CB8AC3E}">
        <p14:creationId xmlns:p14="http://schemas.microsoft.com/office/powerpoint/2010/main" val="307943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TIGTA OA Performance Report </a:t>
            </a:r>
            <a:r>
              <a:rPr lang="en-US" baseline="0" dirty="0" smtClean="0"/>
              <a:t>(September 2020).</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7943921-E3E9-491B-B89E-F12E0FD74510}" type="slidenum">
              <a:rPr lang="en-US" smtClean="0"/>
              <a:t>5</a:t>
            </a:fld>
            <a:endParaRPr lang="en-US" dirty="0"/>
          </a:p>
        </p:txBody>
      </p:sp>
    </p:spTree>
    <p:extLst>
      <p:ext uri="{BB962C8B-B14F-4D97-AF65-F5344CB8AC3E}">
        <p14:creationId xmlns:p14="http://schemas.microsoft.com/office/powerpoint/2010/main" val="412685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0E0A9-E19D-47A6-A65D-57A71DCC2957}" type="slidenum">
              <a:rPr lang="en-US" smtClean="0"/>
              <a:t>6</a:t>
            </a:fld>
            <a:endParaRPr lang="en-US" dirty="0"/>
          </a:p>
        </p:txBody>
      </p:sp>
    </p:spTree>
    <p:extLst>
      <p:ext uri="{BB962C8B-B14F-4D97-AF65-F5344CB8AC3E}">
        <p14:creationId xmlns:p14="http://schemas.microsoft.com/office/powerpoint/2010/main" val="241078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969CF-C9F1-4814-B903-CC1C3CE360CE}" type="slidenum">
              <a:rPr lang="en-US" smtClean="0"/>
              <a:t>7</a:t>
            </a:fld>
            <a:endParaRPr lang="en-US" dirty="0"/>
          </a:p>
        </p:txBody>
      </p:sp>
    </p:spTree>
    <p:extLst>
      <p:ext uri="{BB962C8B-B14F-4D97-AF65-F5344CB8AC3E}">
        <p14:creationId xmlns:p14="http://schemas.microsoft.com/office/powerpoint/2010/main" val="195202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lvl1pPr defTabSz="948392" eaLnBrk="0" hangingPunct="0">
              <a:defRPr sz="2000" b="1">
                <a:solidFill>
                  <a:schemeClr val="tx1"/>
                </a:solidFill>
                <a:latin typeface="Tahoma" pitchFamily="34" charset="0"/>
              </a:defRPr>
            </a:lvl1pPr>
            <a:lvl2pPr marL="745963" indent="-286910" defTabSz="948392" eaLnBrk="0" hangingPunct="0">
              <a:defRPr sz="2000" b="1">
                <a:solidFill>
                  <a:schemeClr val="tx1"/>
                </a:solidFill>
                <a:latin typeface="Tahoma" pitchFamily="34" charset="0"/>
              </a:defRPr>
            </a:lvl2pPr>
            <a:lvl3pPr marL="1147633" indent="-229527" defTabSz="948392" eaLnBrk="0" hangingPunct="0">
              <a:defRPr sz="2000" b="1">
                <a:solidFill>
                  <a:schemeClr val="tx1"/>
                </a:solidFill>
                <a:latin typeface="Tahoma" pitchFamily="34" charset="0"/>
              </a:defRPr>
            </a:lvl3pPr>
            <a:lvl4pPr marL="1606688" indent="-229527" defTabSz="948392" eaLnBrk="0" hangingPunct="0">
              <a:defRPr sz="2000" b="1">
                <a:solidFill>
                  <a:schemeClr val="tx1"/>
                </a:solidFill>
                <a:latin typeface="Tahoma" pitchFamily="34" charset="0"/>
              </a:defRPr>
            </a:lvl4pPr>
            <a:lvl5pPr marL="2065741" indent="-229527" defTabSz="948392" eaLnBrk="0" hangingPunct="0">
              <a:defRPr sz="2000" b="1">
                <a:solidFill>
                  <a:schemeClr val="tx1"/>
                </a:solidFill>
                <a:latin typeface="Tahoma" pitchFamily="34" charset="0"/>
              </a:defRPr>
            </a:lvl5pPr>
            <a:lvl6pPr marL="2524795"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6pPr>
            <a:lvl7pPr marL="2983848"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7pPr>
            <a:lvl8pPr marL="3442901"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8pPr>
            <a:lvl9pPr marL="3901954"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9pPr>
          </a:lstStyle>
          <a:p>
            <a:pPr eaLnBrk="1" hangingPunct="1">
              <a:defRPr/>
            </a:pPr>
            <a:fld id="{190D53C2-EB04-460D-A88A-3EC90D491294}" type="slidenum">
              <a:rPr lang="en-US" altLang="en-US" sz="1200" b="0"/>
              <a:pPr eaLnBrk="1" hangingPunct="1">
                <a:defRPr/>
              </a:pPr>
              <a:t>8</a:t>
            </a:fld>
            <a:endParaRPr lang="en-US" altLang="en-US" sz="1200" b="0" dirty="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70277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lvl1pPr defTabSz="948392" eaLnBrk="0" hangingPunct="0">
              <a:defRPr sz="2000" b="1">
                <a:solidFill>
                  <a:schemeClr val="tx1"/>
                </a:solidFill>
                <a:latin typeface="Tahoma" pitchFamily="34" charset="0"/>
              </a:defRPr>
            </a:lvl1pPr>
            <a:lvl2pPr marL="745963" indent="-286910" defTabSz="948392" eaLnBrk="0" hangingPunct="0">
              <a:defRPr sz="2000" b="1">
                <a:solidFill>
                  <a:schemeClr val="tx1"/>
                </a:solidFill>
                <a:latin typeface="Tahoma" pitchFamily="34" charset="0"/>
              </a:defRPr>
            </a:lvl2pPr>
            <a:lvl3pPr marL="1147633" indent="-229527" defTabSz="948392" eaLnBrk="0" hangingPunct="0">
              <a:defRPr sz="2000" b="1">
                <a:solidFill>
                  <a:schemeClr val="tx1"/>
                </a:solidFill>
                <a:latin typeface="Tahoma" pitchFamily="34" charset="0"/>
              </a:defRPr>
            </a:lvl3pPr>
            <a:lvl4pPr marL="1606688" indent="-229527" defTabSz="948392" eaLnBrk="0" hangingPunct="0">
              <a:defRPr sz="2000" b="1">
                <a:solidFill>
                  <a:schemeClr val="tx1"/>
                </a:solidFill>
                <a:latin typeface="Tahoma" pitchFamily="34" charset="0"/>
              </a:defRPr>
            </a:lvl4pPr>
            <a:lvl5pPr marL="2065741" indent="-229527" defTabSz="948392" eaLnBrk="0" hangingPunct="0">
              <a:defRPr sz="2000" b="1">
                <a:solidFill>
                  <a:schemeClr val="tx1"/>
                </a:solidFill>
                <a:latin typeface="Tahoma" pitchFamily="34" charset="0"/>
              </a:defRPr>
            </a:lvl5pPr>
            <a:lvl6pPr marL="2524795"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6pPr>
            <a:lvl7pPr marL="2983848"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7pPr>
            <a:lvl8pPr marL="3442901"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8pPr>
            <a:lvl9pPr marL="3901954" indent="-229527" defTabSz="948392" eaLnBrk="0" fontAlgn="base" hangingPunct="0">
              <a:spcBef>
                <a:spcPct val="20000"/>
              </a:spcBef>
              <a:spcAft>
                <a:spcPct val="0"/>
              </a:spcAft>
              <a:buClr>
                <a:schemeClr val="folHlink"/>
              </a:buClr>
              <a:buFont typeface="Wingdings" pitchFamily="2" charset="2"/>
              <a:buChar char="n"/>
              <a:defRPr sz="2000" b="1">
                <a:solidFill>
                  <a:schemeClr val="tx1"/>
                </a:solidFill>
                <a:latin typeface="Tahoma" pitchFamily="34" charset="0"/>
              </a:defRPr>
            </a:lvl9pPr>
          </a:lstStyle>
          <a:p>
            <a:pPr eaLnBrk="1" hangingPunct="1">
              <a:defRPr/>
            </a:pPr>
            <a:fld id="{190D53C2-EB04-460D-A88A-3EC90D491294}" type="slidenum">
              <a:rPr lang="en-US" altLang="en-US" sz="1200" b="0"/>
              <a:pPr eaLnBrk="1" hangingPunct="1">
                <a:defRPr/>
              </a:pPr>
              <a:t>9</a:t>
            </a:fld>
            <a:endParaRPr lang="en-US" altLang="en-US" sz="1200" b="0" dirty="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987456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0487F24C-2F7B-42F1-A990-A07D03EED68F}" type="slidenum">
              <a:rPr lang="en-US"/>
              <a:pPr/>
              <a:t>‹#›</a:t>
            </a:fld>
            <a:endParaRPr lang="en-US" dirty="0"/>
          </a:p>
        </p:txBody>
      </p:sp>
      <p:sp>
        <p:nvSpPr>
          <p:cNvPr id="6" name="Date Placeholder 5"/>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val="335036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4554B8CB-AFF5-4CB4-A027-4A44BF68EF12}" type="slidenum">
              <a:rPr lang="en-US"/>
              <a:pPr/>
              <a:t>‹#›</a:t>
            </a:fld>
            <a:endParaRPr lang="en-US" dirty="0"/>
          </a:p>
        </p:txBody>
      </p:sp>
      <p:sp>
        <p:nvSpPr>
          <p:cNvPr id="6" name="Date Placeholder 5"/>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val="75908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914400"/>
            <a:ext cx="28956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914400"/>
            <a:ext cx="84836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EB9BF483-58BC-477B-A913-D45EBEABF7B9}" type="slidenum">
              <a:rPr lang="en-US"/>
              <a:pPr/>
              <a:t>‹#›</a:t>
            </a:fld>
            <a:endParaRPr lang="en-US" dirty="0"/>
          </a:p>
        </p:txBody>
      </p:sp>
      <p:sp>
        <p:nvSpPr>
          <p:cNvPr id="6" name="Date Placeholder 5"/>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val="3230121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115824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524000"/>
            <a:ext cx="11582400" cy="4343400"/>
          </a:xfrm>
        </p:spPr>
        <p:txBody>
          <a:bodyPr/>
          <a:lstStyle/>
          <a:p>
            <a:endParaRPr lang="en-US" dirty="0"/>
          </a:p>
        </p:txBody>
      </p:sp>
      <p:sp>
        <p:nvSpPr>
          <p:cNvPr id="4" name="Footer Placeholder 3"/>
          <p:cNvSpPr>
            <a:spLocks noGrp="1"/>
          </p:cNvSpPr>
          <p:nvPr>
            <p:ph type="ftr" sz="quarter" idx="10"/>
          </p:nvPr>
        </p:nvSpPr>
        <p:spPr>
          <a:xfrm>
            <a:off x="4165600" y="6248400"/>
            <a:ext cx="3860800" cy="457200"/>
          </a:xfrm>
        </p:spPr>
        <p:txBody>
          <a:bodyPr/>
          <a:lstStyle>
            <a:lvl1pPr>
              <a:defRPr/>
            </a:lvl1pPr>
          </a:lstStyle>
          <a:p>
            <a:endParaRPr lang="en-US" dirty="0"/>
          </a:p>
        </p:txBody>
      </p:sp>
      <p:sp>
        <p:nvSpPr>
          <p:cNvPr id="5" name="Slide Number Placeholder 4"/>
          <p:cNvSpPr>
            <a:spLocks noGrp="1"/>
          </p:cNvSpPr>
          <p:nvPr>
            <p:ph type="sldNum" sz="quarter" idx="11"/>
          </p:nvPr>
        </p:nvSpPr>
        <p:spPr>
          <a:xfrm>
            <a:off x="8737600" y="6248400"/>
            <a:ext cx="2844800" cy="457200"/>
          </a:xfrm>
        </p:spPr>
        <p:txBody>
          <a:bodyPr/>
          <a:lstStyle>
            <a:lvl1pPr>
              <a:defRPr/>
            </a:lvl1pPr>
          </a:lstStyle>
          <a:p>
            <a:fld id="{4B1015AC-FB27-4B08-9565-8B2309CC9A96}" type="slidenum">
              <a:rPr lang="en-US"/>
              <a:pPr/>
              <a:t>‹#›</a:t>
            </a:fld>
            <a:endParaRPr lang="en-US" dirty="0"/>
          </a:p>
        </p:txBody>
      </p:sp>
      <p:sp>
        <p:nvSpPr>
          <p:cNvPr id="6" name="Date Placeholder 5"/>
          <p:cNvSpPr>
            <a:spLocks noGrp="1"/>
          </p:cNvSpPr>
          <p:nvPr>
            <p:ph type="dt" sz="half" idx="12"/>
          </p:nvPr>
        </p:nvSpPr>
        <p:spPr>
          <a:xfrm>
            <a:off x="609600" y="6245225"/>
            <a:ext cx="2844800" cy="476250"/>
          </a:xfrm>
        </p:spPr>
        <p:txBody>
          <a:bodyPr/>
          <a:lstStyle>
            <a:lvl1pPr>
              <a:defRPr/>
            </a:lvl1pPr>
          </a:lstStyle>
          <a:p>
            <a:endParaRPr lang="en-US" dirty="0"/>
          </a:p>
        </p:txBody>
      </p:sp>
    </p:spTree>
    <p:extLst>
      <p:ext uri="{BB962C8B-B14F-4D97-AF65-F5344CB8AC3E}">
        <p14:creationId xmlns:p14="http://schemas.microsoft.com/office/powerpoint/2010/main" val="3348002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34584" y="214313"/>
            <a:ext cx="10405533"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xfrm>
            <a:off x="609600" y="6248405"/>
            <a:ext cx="2844800" cy="365125"/>
          </a:xfrm>
          <a:prstGeom prst="rect">
            <a:avLst/>
          </a:prstGeom>
          <a:ln/>
        </p:spPr>
        <p:txBody>
          <a:bodyPr/>
          <a:lstStyle>
            <a:lvl1pPr>
              <a:defRPr/>
            </a:lvl1pPr>
          </a:lstStyle>
          <a:p>
            <a:pPr>
              <a:defRPr/>
            </a:pPr>
            <a:endParaRPr lang="en-US" dirty="0"/>
          </a:p>
        </p:txBody>
      </p:sp>
      <p:sp>
        <p:nvSpPr>
          <p:cNvPr id="4" name="Rectangle 12"/>
          <p:cNvSpPr>
            <a:spLocks noGrp="1" noChangeArrowheads="1"/>
          </p:cNvSpPr>
          <p:nvPr>
            <p:ph type="ftr" sz="quarter" idx="11"/>
          </p:nvPr>
        </p:nvSpPr>
        <p:spPr>
          <a:xfrm>
            <a:off x="4038600" y="6356351"/>
            <a:ext cx="4114800" cy="365125"/>
          </a:xfrm>
          <a:prstGeom prst="rect">
            <a:avLst/>
          </a:prstGeom>
          <a:ln/>
        </p:spPr>
        <p:txBody>
          <a:bodyPr/>
          <a:lstStyle>
            <a:lvl1pPr>
              <a:defRPr/>
            </a:lvl1pPr>
          </a:lstStyle>
          <a:p>
            <a:pPr>
              <a:defRPr/>
            </a:pPr>
            <a:endParaRPr lang="en-US" dirty="0"/>
          </a:p>
        </p:txBody>
      </p:sp>
      <p:sp>
        <p:nvSpPr>
          <p:cNvPr id="5" name="Rectangle 13"/>
          <p:cNvSpPr>
            <a:spLocks noGrp="1" noChangeArrowheads="1"/>
          </p:cNvSpPr>
          <p:nvPr>
            <p:ph type="sldNum" sz="quarter" idx="12"/>
          </p:nvPr>
        </p:nvSpPr>
        <p:spPr>
          <a:xfrm>
            <a:off x="10927222" y="6248405"/>
            <a:ext cx="655177" cy="365125"/>
          </a:xfrm>
          <a:prstGeom prst="rect">
            <a:avLst/>
          </a:prstGeom>
          <a:ln/>
        </p:spPr>
        <p:txBody>
          <a:bodyPr/>
          <a:lstStyle>
            <a:lvl1pPr>
              <a:defRPr/>
            </a:lvl1pPr>
          </a:lstStyle>
          <a:p>
            <a:pPr>
              <a:defRPr/>
            </a:pPr>
            <a:fld id="{5CB0643F-CA12-4078-8649-A8942A350A5A}" type="slidenum">
              <a:rPr lang="en-US"/>
              <a:pPr>
                <a:defRPr/>
              </a:pPr>
              <a:t>‹#›</a:t>
            </a:fld>
            <a:endParaRPr lang="en-US" dirty="0"/>
          </a:p>
        </p:txBody>
      </p:sp>
    </p:spTree>
    <p:extLst>
      <p:ext uri="{BB962C8B-B14F-4D97-AF65-F5344CB8AC3E}">
        <p14:creationId xmlns:p14="http://schemas.microsoft.com/office/powerpoint/2010/main" val="3921718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F1DF1-16D2-4A67-A246-09B3D152D01F}"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83BEB2-7092-4B12-A9F3-3FCD24F455F9}" type="slidenum">
              <a:rPr lang="en-US" smtClean="0"/>
              <a:t>‹#›</a:t>
            </a:fld>
            <a:endParaRPr lang="en-US" dirty="0"/>
          </a:p>
        </p:txBody>
      </p:sp>
    </p:spTree>
    <p:extLst>
      <p:ext uri="{BB962C8B-B14F-4D97-AF65-F5344CB8AC3E}">
        <p14:creationId xmlns:p14="http://schemas.microsoft.com/office/powerpoint/2010/main" val="137087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C4D167DE-2F01-4D04-AB79-2D1FC2BFEB1C}" type="slidenum">
              <a:rPr lang="en-US"/>
              <a:pPr/>
              <a:t>‹#›</a:t>
            </a:fld>
            <a:endParaRPr lang="en-US" dirty="0"/>
          </a:p>
        </p:txBody>
      </p:sp>
      <p:sp>
        <p:nvSpPr>
          <p:cNvPr id="6" name="Date Placeholder 5"/>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val="299651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3BE5D01C-392A-473E-B423-64E237419ACA}" type="slidenum">
              <a:rPr lang="en-US"/>
              <a:pPr/>
              <a:t>‹#›</a:t>
            </a:fld>
            <a:endParaRPr lang="en-US" dirty="0"/>
          </a:p>
        </p:txBody>
      </p:sp>
      <p:sp>
        <p:nvSpPr>
          <p:cNvPr id="6" name="Date Placeholder 5"/>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val="136010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5689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4000"/>
            <a:ext cx="5689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D28D55B3-875C-4BCE-8387-0BB9231D2A3A}" type="slidenum">
              <a:rPr lang="en-US"/>
              <a:pPr/>
              <a:t>‹#›</a:t>
            </a:fld>
            <a:endParaRPr lang="en-US" dirty="0"/>
          </a:p>
        </p:txBody>
      </p:sp>
      <p:sp>
        <p:nvSpPr>
          <p:cNvPr id="7" name="Date Placeholder 6"/>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val="274528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8" name="Slide Number Placeholder 7"/>
          <p:cNvSpPr>
            <a:spLocks noGrp="1"/>
          </p:cNvSpPr>
          <p:nvPr>
            <p:ph type="sldNum" sz="quarter" idx="11"/>
          </p:nvPr>
        </p:nvSpPr>
        <p:spPr/>
        <p:txBody>
          <a:bodyPr/>
          <a:lstStyle>
            <a:lvl1pPr>
              <a:defRPr/>
            </a:lvl1pPr>
          </a:lstStyle>
          <a:p>
            <a:fld id="{8B58B343-24B7-49CC-B025-BB7B6469BFF4}" type="slidenum">
              <a:rPr lang="en-US"/>
              <a:pPr/>
              <a:t>‹#›</a:t>
            </a:fld>
            <a:endParaRPr lang="en-US" dirty="0"/>
          </a:p>
        </p:txBody>
      </p:sp>
      <p:sp>
        <p:nvSpPr>
          <p:cNvPr id="9" name="Date Placeholder 8"/>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val="254448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3449EF94-0D22-45BF-A130-6CA10B7705C5}" type="slidenum">
              <a:rPr lang="en-US"/>
              <a:pPr/>
              <a:t>‹#›</a:t>
            </a:fld>
            <a:endParaRPr lang="en-US" dirty="0"/>
          </a:p>
        </p:txBody>
      </p:sp>
      <p:sp>
        <p:nvSpPr>
          <p:cNvPr id="5" name="Date Placeholder 4"/>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val="28165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fld id="{0EBB3329-3C22-4EAE-B321-ADEA47F57A1D}" type="slidenum">
              <a:rPr lang="en-US"/>
              <a:pPr/>
              <a:t>‹#›</a:t>
            </a:fld>
            <a:endParaRPr lang="en-US" dirty="0"/>
          </a:p>
        </p:txBody>
      </p:sp>
      <p:sp>
        <p:nvSpPr>
          <p:cNvPr id="4" name="Date Placeholder 3"/>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val="126401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6727248A-7597-409B-8468-083E8270368D}" type="slidenum">
              <a:rPr lang="en-US"/>
              <a:pPr/>
              <a:t>‹#›</a:t>
            </a:fld>
            <a:endParaRPr lang="en-US" dirty="0"/>
          </a:p>
        </p:txBody>
      </p:sp>
      <p:sp>
        <p:nvSpPr>
          <p:cNvPr id="7" name="Date Placeholder 6"/>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val="26670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3C045FBC-77E5-4A2F-B320-B56118912BCE}" type="slidenum">
              <a:rPr lang="en-US"/>
              <a:pPr/>
              <a:t>‹#›</a:t>
            </a:fld>
            <a:endParaRPr lang="en-US" dirty="0"/>
          </a:p>
        </p:txBody>
      </p:sp>
      <p:sp>
        <p:nvSpPr>
          <p:cNvPr id="7" name="Date Placeholder 6"/>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val="51677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dirty="0"/>
          </a:p>
        </p:txBody>
      </p:sp>
      <p:sp>
        <p:nvSpPr>
          <p:cNvPr id="43011"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atin typeface="Arial Black" pitchFamily="34" charset="0"/>
              </a:defRPr>
            </a:lvl1pPr>
          </a:lstStyle>
          <a:p>
            <a:fld id="{45441942-E221-423B-92DC-5B9E71540EA9}" type="slidenum">
              <a:rPr lang="en-US"/>
              <a:pPr/>
              <a:t>‹#›</a:t>
            </a:fld>
            <a:endParaRPr lang="en-US" dirty="0"/>
          </a:p>
        </p:txBody>
      </p:sp>
      <p:sp>
        <p:nvSpPr>
          <p:cNvPr id="43022" name="Rectangle 14"/>
          <p:cNvSpPr>
            <a:spLocks noGrp="1" noChangeArrowheads="1"/>
          </p:cNvSpPr>
          <p:nvPr>
            <p:ph type="title"/>
          </p:nvPr>
        </p:nvSpPr>
        <p:spPr bwMode="auto">
          <a:xfrm>
            <a:off x="304800" y="914400"/>
            <a:ext cx="11582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3023" name="Rectangle 15"/>
          <p:cNvSpPr>
            <a:spLocks noGrp="1" noChangeArrowheads="1"/>
          </p:cNvSpPr>
          <p:nvPr>
            <p:ph type="body" idx="1"/>
          </p:nvPr>
        </p:nvSpPr>
        <p:spPr bwMode="auto">
          <a:xfrm>
            <a:off x="304800" y="1524000"/>
            <a:ext cx="115824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24"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43028" name="Rectangle 20"/>
          <p:cNvSpPr>
            <a:spLocks noChangeArrowheads="1"/>
          </p:cNvSpPr>
          <p:nvPr/>
        </p:nvSpPr>
        <p:spPr bwMode="auto">
          <a:xfrm>
            <a:off x="709084" y="1839167"/>
            <a:ext cx="0" cy="353919"/>
          </a:xfrm>
          <a:prstGeom prst="rect">
            <a:avLst/>
          </a:prstGeom>
          <a:noFill/>
          <a:ln w="9525">
            <a:noFill/>
            <a:miter lim="800000"/>
            <a:headEnd/>
            <a:tailEnd/>
          </a:ln>
          <a:effectLst/>
        </p:spPr>
        <p:txBody>
          <a:bodyPr wrap="none" lIns="-182505" tIns="76176" rIns="0" bIns="0" anchor="ctr">
            <a:spAutoFit/>
          </a:bodyPr>
          <a:lstStyle/>
          <a:p>
            <a:endParaRPr lang="en-US" sz="1800" dirty="0"/>
          </a:p>
        </p:txBody>
      </p:sp>
      <p:sp>
        <p:nvSpPr>
          <p:cNvPr id="43029" name="Rectangle 21"/>
          <p:cNvSpPr>
            <a:spLocks noChangeArrowheads="1"/>
          </p:cNvSpPr>
          <p:nvPr/>
        </p:nvSpPr>
        <p:spPr bwMode="auto">
          <a:xfrm>
            <a:off x="0" y="45686"/>
            <a:ext cx="12192000" cy="630942"/>
          </a:xfrm>
          <a:prstGeom prst="rect">
            <a:avLst/>
          </a:prstGeom>
          <a:solidFill>
            <a:srgbClr val="000080"/>
          </a:solidFill>
          <a:ln w="9525">
            <a:noFill/>
            <a:miter lim="800000"/>
            <a:headEnd/>
            <a:tailEnd/>
          </a:ln>
          <a:effectLst/>
        </p:spPr>
        <p:txBody>
          <a:bodyPr tIns="137160" bIns="0" anchor="ctr">
            <a:spAutoFit/>
          </a:bodyPr>
          <a:lstStyle/>
          <a:p>
            <a:pPr algn="ctr" eaLnBrk="1" hangingPunct="1"/>
            <a:r>
              <a:rPr lang="en-US" sz="1400" i="1" dirty="0">
                <a:solidFill>
                  <a:schemeClr val="bg1"/>
                </a:solidFill>
                <a:latin typeface="Arial Black" pitchFamily="34" charset="0"/>
                <a:cs typeface="Times New Roman" pitchFamily="18" charset="0"/>
              </a:rPr>
              <a:t>TREASURY INSPECTOR GENERAL FOR TAX ADMINISTRATION</a:t>
            </a:r>
          </a:p>
          <a:p>
            <a:endParaRPr lang="en-US" sz="1800" dirty="0"/>
          </a:p>
        </p:txBody>
      </p:sp>
      <p:pic>
        <p:nvPicPr>
          <p:cNvPr id="43030" name="Picture 22" descr="TIGTA_transparent"/>
          <p:cNvPicPr preferRelativeResize="0">
            <a:picLocks noChangeArrowheads="1"/>
          </p:cNvPicPr>
          <p:nvPr/>
        </p:nvPicPr>
        <p:blipFill>
          <a:blip r:embed="rId16" cstate="print"/>
          <a:srcRect/>
          <a:stretch>
            <a:fillRect/>
          </a:stretch>
        </p:blipFill>
        <p:spPr bwMode="auto">
          <a:xfrm>
            <a:off x="461433" y="85725"/>
            <a:ext cx="1035051" cy="776288"/>
          </a:xfrm>
          <a:prstGeom prst="rect">
            <a:avLst/>
          </a:prstGeom>
          <a:noFill/>
        </p:spPr>
      </p:pic>
    </p:spTree>
    <p:extLst>
      <p:ext uri="{BB962C8B-B14F-4D97-AF65-F5344CB8AC3E}">
        <p14:creationId xmlns:p14="http://schemas.microsoft.com/office/powerpoint/2010/main" val="2319311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fontAlgn="base">
        <a:spcBef>
          <a:spcPct val="0"/>
        </a:spcBef>
        <a:spcAft>
          <a:spcPct val="0"/>
        </a:spcAft>
        <a:defRPr sz="1600" b="1">
          <a:solidFill>
            <a:schemeClr val="tx1"/>
          </a:solidFill>
          <a:latin typeface="+mj-lt"/>
          <a:ea typeface="+mj-ea"/>
          <a:cs typeface="+mj-cs"/>
        </a:defRPr>
      </a:lvl1pPr>
      <a:lvl2pPr algn="l" rtl="0" fontAlgn="base">
        <a:spcBef>
          <a:spcPct val="0"/>
        </a:spcBef>
        <a:spcAft>
          <a:spcPct val="0"/>
        </a:spcAft>
        <a:defRPr sz="1600" b="1">
          <a:solidFill>
            <a:schemeClr val="tx1"/>
          </a:solidFill>
          <a:latin typeface="Arial" charset="0"/>
        </a:defRPr>
      </a:lvl2pPr>
      <a:lvl3pPr algn="l" rtl="0" fontAlgn="base">
        <a:spcBef>
          <a:spcPct val="0"/>
        </a:spcBef>
        <a:spcAft>
          <a:spcPct val="0"/>
        </a:spcAft>
        <a:defRPr sz="1600" b="1">
          <a:solidFill>
            <a:schemeClr val="tx1"/>
          </a:solidFill>
          <a:latin typeface="Arial" charset="0"/>
        </a:defRPr>
      </a:lvl3pPr>
      <a:lvl4pPr algn="l" rtl="0" fontAlgn="base">
        <a:spcBef>
          <a:spcPct val="0"/>
        </a:spcBef>
        <a:spcAft>
          <a:spcPct val="0"/>
        </a:spcAft>
        <a:defRPr sz="1600" b="1">
          <a:solidFill>
            <a:schemeClr val="tx1"/>
          </a:solidFill>
          <a:latin typeface="Arial" charset="0"/>
        </a:defRPr>
      </a:lvl4pPr>
      <a:lvl5pPr algn="l" rtl="0" fontAlgn="base">
        <a:spcBef>
          <a:spcPct val="0"/>
        </a:spcBef>
        <a:spcAft>
          <a:spcPct val="0"/>
        </a:spcAft>
        <a:defRPr sz="1600" b="1">
          <a:solidFill>
            <a:schemeClr val="tx1"/>
          </a:solidFill>
          <a:latin typeface="Arial" charset="0"/>
        </a:defRPr>
      </a:lvl5pPr>
      <a:lvl6pPr marL="457200" algn="l" rtl="0" fontAlgn="base">
        <a:spcBef>
          <a:spcPct val="0"/>
        </a:spcBef>
        <a:spcAft>
          <a:spcPct val="0"/>
        </a:spcAft>
        <a:defRPr sz="1600" b="1">
          <a:solidFill>
            <a:schemeClr val="tx1"/>
          </a:solidFill>
          <a:latin typeface="Arial" charset="0"/>
        </a:defRPr>
      </a:lvl6pPr>
      <a:lvl7pPr marL="914400" algn="l" rtl="0" fontAlgn="base">
        <a:spcBef>
          <a:spcPct val="0"/>
        </a:spcBef>
        <a:spcAft>
          <a:spcPct val="0"/>
        </a:spcAft>
        <a:defRPr sz="1600" b="1">
          <a:solidFill>
            <a:schemeClr val="tx1"/>
          </a:solidFill>
          <a:latin typeface="Arial" charset="0"/>
        </a:defRPr>
      </a:lvl7pPr>
      <a:lvl8pPr marL="1371600" algn="l" rtl="0" fontAlgn="base">
        <a:spcBef>
          <a:spcPct val="0"/>
        </a:spcBef>
        <a:spcAft>
          <a:spcPct val="0"/>
        </a:spcAft>
        <a:defRPr sz="1600" b="1">
          <a:solidFill>
            <a:schemeClr val="tx1"/>
          </a:solidFill>
          <a:latin typeface="Arial" charset="0"/>
        </a:defRPr>
      </a:lvl8pPr>
      <a:lvl9pPr marL="1828800" algn="l" rtl="0" fontAlgn="base">
        <a:spcBef>
          <a:spcPct val="0"/>
        </a:spcBef>
        <a:spcAft>
          <a:spcPct val="0"/>
        </a:spcAft>
        <a:defRPr sz="1600" b="1">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14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14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1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13.xml"/><Relationship Id="rId4"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photos1.blogger.com/blogger/5639/2020/1600/chica_o_vieja.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7.xml"/><Relationship Id="rId4"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idx="4294967295"/>
          </p:nvPr>
        </p:nvSpPr>
        <p:spPr>
          <a:xfrm>
            <a:off x="1920412" y="2001749"/>
            <a:ext cx="8382000" cy="2263775"/>
          </a:xfrm>
        </p:spPr>
        <p:txBody>
          <a:bodyPr>
            <a:noAutofit/>
          </a:bodyPr>
          <a:lstStyle/>
          <a:p>
            <a:pPr algn="ctr" eaLnBrk="1" hangingPunct="1">
              <a:spcAft>
                <a:spcPts val="700"/>
              </a:spcAft>
              <a:defRPr/>
            </a:pPr>
            <a:r>
              <a:rPr lang="en-US" sz="2800" b="1" i="1" dirty="0" smtClean="0">
                <a:solidFill>
                  <a:srgbClr val="002060"/>
                </a:solidFill>
                <a:effectLst>
                  <a:outerShdw blurRad="38100" dist="38100" dir="2700000" algn="tl">
                    <a:srgbClr val="000000">
                      <a:alpha val="43137"/>
                    </a:srgbClr>
                  </a:outerShdw>
                </a:effectLst>
                <a:latin typeface="+mn-lt"/>
              </a:rPr>
              <a:t>How is </a:t>
            </a:r>
            <a:r>
              <a:rPr lang="en-US" sz="2800" b="1" i="1" dirty="0" smtClean="0">
                <a:solidFill>
                  <a:srgbClr val="002060"/>
                </a:solidFill>
                <a:effectLst>
                  <a:outerShdw blurRad="38100" dist="38100" dir="2700000" algn="tl">
                    <a:srgbClr val="000000">
                      <a:alpha val="43137"/>
                    </a:srgbClr>
                  </a:outerShdw>
                </a:effectLst>
                <a:latin typeface="+mn-lt"/>
              </a:rPr>
              <a:t>My Performance?</a:t>
            </a:r>
            <a:r>
              <a:rPr lang="en-US" sz="2800" b="1" i="1" dirty="0" smtClean="0">
                <a:solidFill>
                  <a:srgbClr val="002060"/>
                </a:solidFill>
                <a:effectLst>
                  <a:outerShdw blurRad="38100" dist="38100" dir="2700000" algn="tl">
                    <a:srgbClr val="000000">
                      <a:alpha val="43137"/>
                    </a:srgbClr>
                  </a:outerShdw>
                </a:effectLst>
                <a:latin typeface="+mn-lt"/>
              </a:rPr>
              <a:t/>
            </a:r>
            <a:br>
              <a:rPr lang="en-US" sz="2800" b="1" i="1" dirty="0" smtClean="0">
                <a:solidFill>
                  <a:srgbClr val="002060"/>
                </a:solidFill>
                <a:effectLst>
                  <a:outerShdw blurRad="38100" dist="38100" dir="2700000" algn="tl">
                    <a:srgbClr val="000000">
                      <a:alpha val="43137"/>
                    </a:srgbClr>
                  </a:outerShdw>
                </a:effectLst>
                <a:latin typeface="+mn-lt"/>
              </a:rPr>
            </a:br>
            <a:r>
              <a:rPr lang="en-US" sz="2800" i="1" dirty="0">
                <a:solidFill>
                  <a:srgbClr val="002060"/>
                </a:solidFill>
                <a:effectLst>
                  <a:outerShdw blurRad="38100" dist="38100" dir="2700000" algn="tl">
                    <a:srgbClr val="000000">
                      <a:alpha val="43137"/>
                    </a:srgbClr>
                  </a:outerShdw>
                </a:effectLst>
                <a:latin typeface="+mn-lt"/>
              </a:rPr>
              <a:t/>
            </a:r>
            <a:br>
              <a:rPr lang="en-US" sz="2800" i="1" dirty="0">
                <a:solidFill>
                  <a:srgbClr val="002060"/>
                </a:solidFill>
                <a:effectLst>
                  <a:outerShdw blurRad="38100" dist="38100" dir="2700000" algn="tl">
                    <a:srgbClr val="000000">
                      <a:alpha val="43137"/>
                    </a:srgbClr>
                  </a:outerShdw>
                </a:effectLst>
                <a:latin typeface="+mn-lt"/>
              </a:rPr>
            </a:br>
            <a:r>
              <a:rPr lang="en-US" sz="2800" i="1" dirty="0" smtClean="0">
                <a:solidFill>
                  <a:srgbClr val="002060"/>
                </a:solidFill>
                <a:effectLst>
                  <a:outerShdw blurRad="38100" dist="38100" dir="2700000" algn="tl">
                    <a:srgbClr val="000000">
                      <a:alpha val="43137"/>
                    </a:srgbClr>
                  </a:outerShdw>
                </a:effectLst>
                <a:latin typeface="+mn-lt"/>
              </a:rPr>
              <a:t>Frank Jones, CIA</a:t>
            </a:r>
            <a:br>
              <a:rPr lang="en-US" sz="2800" i="1" dirty="0" smtClean="0">
                <a:solidFill>
                  <a:srgbClr val="002060"/>
                </a:solidFill>
                <a:effectLst>
                  <a:outerShdw blurRad="38100" dist="38100" dir="2700000" algn="tl">
                    <a:srgbClr val="000000">
                      <a:alpha val="43137"/>
                    </a:srgbClr>
                  </a:outerShdw>
                </a:effectLst>
                <a:latin typeface="+mn-lt"/>
              </a:rPr>
            </a:br>
            <a:r>
              <a:rPr lang="en-US" sz="1800" i="1" dirty="0" smtClean="0">
                <a:solidFill>
                  <a:srgbClr val="002060"/>
                </a:solidFill>
                <a:effectLst>
                  <a:outerShdw blurRad="38100" dist="38100" dir="2700000" algn="tl">
                    <a:srgbClr val="000000">
                      <a:alpha val="43137"/>
                    </a:srgbClr>
                  </a:outerShdw>
                </a:effectLst>
                <a:latin typeface="+mn-lt"/>
              </a:rPr>
              <a:t>Management Analyst</a:t>
            </a:r>
            <a:br>
              <a:rPr lang="en-US" sz="1800" i="1" dirty="0" smtClean="0">
                <a:solidFill>
                  <a:srgbClr val="002060"/>
                </a:solidFill>
                <a:effectLst>
                  <a:outerShdw blurRad="38100" dist="38100" dir="2700000" algn="tl">
                    <a:srgbClr val="000000">
                      <a:alpha val="43137"/>
                    </a:srgbClr>
                  </a:outerShdw>
                </a:effectLst>
                <a:latin typeface="+mn-lt"/>
              </a:rPr>
            </a:br>
            <a:r>
              <a:rPr lang="en-US" sz="1800" b="1" i="1" dirty="0" smtClean="0">
                <a:solidFill>
                  <a:srgbClr val="002060"/>
                </a:solidFill>
                <a:effectLst>
                  <a:outerShdw blurRad="38100" dist="38100" dir="2700000" algn="tl">
                    <a:srgbClr val="000000">
                      <a:alpha val="43137"/>
                    </a:srgbClr>
                  </a:outerShdw>
                </a:effectLst>
                <a:latin typeface="+mn-lt"/>
              </a:rPr>
              <a:t/>
            </a:r>
            <a:br>
              <a:rPr lang="en-US" sz="1800" b="1" i="1" dirty="0" smtClean="0">
                <a:solidFill>
                  <a:srgbClr val="002060"/>
                </a:solidFill>
                <a:effectLst>
                  <a:outerShdw blurRad="38100" dist="38100" dir="2700000" algn="tl">
                    <a:srgbClr val="000000">
                      <a:alpha val="43137"/>
                    </a:srgbClr>
                  </a:outerShdw>
                </a:effectLst>
                <a:latin typeface="+mn-lt"/>
              </a:rPr>
            </a:br>
            <a:endParaRPr sz="1800" b="1" i="1" dirty="0">
              <a:solidFill>
                <a:srgbClr val="002060"/>
              </a:solidFill>
              <a:effectLst>
                <a:outerShdw blurRad="38100" dist="38100" dir="2700000" algn="tl">
                  <a:srgbClr val="000000">
                    <a:alpha val="43137"/>
                  </a:srgbClr>
                </a:outerShdw>
              </a:effectLst>
              <a:latin typeface="+mn-lt"/>
            </a:endParaRPr>
          </a:p>
        </p:txBody>
      </p:sp>
      <p:pic>
        <p:nvPicPr>
          <p:cNvPr id="15364" name="Picture 4" descr="tigta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72754" y="4442961"/>
            <a:ext cx="7424738" cy="92333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smtClean="0">
                <a:ln>
                  <a:noFill/>
                </a:ln>
                <a:solidFill>
                  <a:srgbClr val="1F02D0"/>
                </a:solidFill>
                <a:effectLst/>
                <a:uLnTx/>
                <a:uFillTx/>
                <a:latin typeface="Arial"/>
                <a:ea typeface="+mn-ea"/>
                <a:cs typeface="+mn-cs"/>
              </a:rPr>
              <a:t>25</a:t>
            </a:r>
            <a:r>
              <a:rPr kumimoji="0" lang="en-US" altLang="en-US" sz="1800" b="1" i="0" u="none" strike="noStrike" kern="1200" cap="none" spc="0" normalizeH="0" baseline="30000" noProof="0" dirty="0" smtClean="0">
                <a:ln>
                  <a:noFill/>
                </a:ln>
                <a:solidFill>
                  <a:srgbClr val="1F02D0"/>
                </a:solidFill>
                <a:effectLst/>
                <a:uLnTx/>
                <a:uFillTx/>
                <a:latin typeface="Arial"/>
                <a:ea typeface="+mn-ea"/>
                <a:cs typeface="+mn-cs"/>
              </a:rPr>
              <a:t>th</a:t>
            </a:r>
            <a:r>
              <a:rPr kumimoji="0" lang="en-US" altLang="en-US" sz="1800" b="1" i="0" u="none" strike="noStrike" kern="1200" cap="none" spc="0" normalizeH="0" baseline="0" noProof="0" dirty="0" smtClean="0">
                <a:ln>
                  <a:noFill/>
                </a:ln>
                <a:solidFill>
                  <a:srgbClr val="1F02D0"/>
                </a:solidFill>
                <a:effectLst/>
                <a:uLnTx/>
                <a:uFillTx/>
                <a:latin typeface="Arial"/>
                <a:ea typeface="+mn-ea"/>
                <a:cs typeface="+mn-cs"/>
              </a:rPr>
              <a:t> Annual AGA Commonwealth of Virginia</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b="1" dirty="0" smtClean="0">
                <a:solidFill>
                  <a:srgbClr val="1F02D0"/>
                </a:solidFill>
                <a:latin typeface="Arial"/>
              </a:rPr>
              <a:t>Professional Development Training</a:t>
            </a:r>
            <a:r>
              <a:rPr kumimoji="0" lang="en-US" altLang="en-US" sz="1800" b="1" i="0" u="none" strike="noStrike" kern="1200" cap="none" spc="0" normalizeH="0" baseline="0" noProof="0" dirty="0">
                <a:ln>
                  <a:noFill/>
                </a:ln>
                <a:solidFill>
                  <a:srgbClr val="1F02D0"/>
                </a:solidFill>
                <a:effectLst/>
                <a:uLnTx/>
                <a:uFillTx/>
                <a:latin typeface="Arial"/>
                <a:ea typeface="+mn-ea"/>
                <a:cs typeface="+mn-cs"/>
              </a:rPr>
              <a:t/>
            </a:r>
            <a:br>
              <a:rPr kumimoji="0" lang="en-US" altLang="en-US" sz="1800" b="1" i="0" u="none" strike="noStrike" kern="1200" cap="none" spc="0" normalizeH="0" baseline="0" noProof="0" dirty="0">
                <a:ln>
                  <a:noFill/>
                </a:ln>
                <a:solidFill>
                  <a:srgbClr val="1F02D0"/>
                </a:solidFill>
                <a:effectLst/>
                <a:uLnTx/>
                <a:uFillTx/>
                <a:latin typeface="Arial"/>
                <a:ea typeface="+mn-ea"/>
                <a:cs typeface="+mn-cs"/>
              </a:rPr>
            </a:br>
            <a:r>
              <a:rPr kumimoji="0" lang="en-US" altLang="en-US" sz="1800" b="1" i="0" u="none" strike="noStrike" kern="1200" cap="none" spc="0" normalizeH="0" baseline="0" noProof="0" dirty="0" smtClean="0">
                <a:ln>
                  <a:noFill/>
                </a:ln>
                <a:solidFill>
                  <a:srgbClr val="1F02D0"/>
                </a:solidFill>
                <a:effectLst/>
                <a:uLnTx/>
                <a:uFillTx/>
                <a:latin typeface="Arial"/>
                <a:ea typeface="+mn-ea"/>
                <a:cs typeface="+mn-cs"/>
              </a:rPr>
              <a:t>(December 17, 2020)</a:t>
            </a:r>
            <a:endParaRPr kumimoji="0" lang="en-US" altLang="en-US" sz="1800" b="1" i="0" u="none" strike="noStrike" kern="1200" cap="none" spc="0" normalizeH="0" baseline="0" noProof="0" dirty="0">
              <a:ln>
                <a:noFill/>
              </a:ln>
              <a:solidFill>
                <a:srgbClr val="1F02D0"/>
              </a:solidFill>
              <a:effectLst/>
              <a:uLnTx/>
              <a:uFillTx/>
              <a:latin typeface="Arial"/>
              <a:ea typeface="+mn-ea"/>
              <a:cs typeface="+mn-cs"/>
            </a:endParaRPr>
          </a:p>
        </p:txBody>
      </p:sp>
      <p:sp>
        <p:nvSpPr>
          <p:cNvPr id="2" name="TextBox 1"/>
          <p:cNvSpPr txBox="1"/>
          <p:nvPr/>
        </p:nvSpPr>
        <p:spPr>
          <a:xfrm>
            <a:off x="1718268" y="5650561"/>
            <a:ext cx="10706519"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Arial"/>
                <a:ea typeface="+mn-ea"/>
                <a:cs typeface="Arial" panose="020B0604020202020204" pitchFamily="34" charset="0"/>
              </a:rPr>
              <a:t>“The biggest problem with communication is the illusion that it has taken place.”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Arial"/>
                <a:ea typeface="+mn-ea"/>
                <a:cs typeface="Arial" panose="020B0604020202020204" pitchFamily="34" charset="0"/>
              </a:rPr>
              <a:t>George Bernard Shaw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06891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162050"/>
            <a:ext cx="9525000" cy="4533900"/>
          </a:xfrm>
          <a:prstGeom prst="rect">
            <a:avLst/>
          </a:prstGeom>
        </p:spPr>
      </p:pic>
      <p:sp>
        <p:nvSpPr>
          <p:cNvPr id="7" name="Rectangle 6"/>
          <p:cNvSpPr/>
          <p:nvPr/>
        </p:nvSpPr>
        <p:spPr>
          <a:xfrm>
            <a:off x="2954215" y="5924549"/>
            <a:ext cx="6094326" cy="646331"/>
          </a:xfrm>
          <a:prstGeom prst="rect">
            <a:avLst/>
          </a:prstGeom>
        </p:spPr>
        <p:txBody>
          <a:bodyPr wrap="square">
            <a:spAutoFit/>
          </a:bodyPr>
          <a:lstStyle/>
          <a:p>
            <a:pPr algn="ctr">
              <a:spcBef>
                <a:spcPct val="0"/>
              </a:spcBef>
              <a:spcAft>
                <a:spcPts val="1200"/>
              </a:spcAft>
            </a:pPr>
            <a:r>
              <a:rPr lang="en-US" altLang="en-US" b="1" dirty="0">
                <a:solidFill>
                  <a:schemeClr val="bg2">
                    <a:lumMod val="60000"/>
                    <a:lumOff val="40000"/>
                  </a:schemeClr>
                </a:solidFill>
              </a:rPr>
              <a:t>“Most Decisions Made About You Happen When You Are Not in the Room!”</a:t>
            </a:r>
            <a:endParaRPr lang="en-US" altLang="en-US" b="1" dirty="0">
              <a:solidFill>
                <a:schemeClr val="bg2">
                  <a:lumMod val="60000"/>
                  <a:lumOff val="40000"/>
                </a:schemeClr>
              </a:solidFill>
            </a:endParaRPr>
          </a:p>
        </p:txBody>
      </p:sp>
    </p:spTree>
    <p:extLst>
      <p:ext uri="{BB962C8B-B14F-4D97-AF65-F5344CB8AC3E}">
        <p14:creationId xmlns:p14="http://schemas.microsoft.com/office/powerpoint/2010/main" val="3325237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a:xfrm>
            <a:off x="2041993" y="852034"/>
            <a:ext cx="8412480" cy="935736"/>
          </a:xfrm>
        </p:spPr>
        <p:txBody>
          <a:bodyPr>
            <a:normAutofit fontScale="90000"/>
          </a:bodyPr>
          <a:lstStyle/>
          <a:p>
            <a:pPr eaLnBrk="1" hangingPunct="1"/>
            <a:r>
              <a:rPr lang="en-US" sz="4000" b="1" i="1" dirty="0">
                <a:solidFill>
                  <a:srgbClr val="0070C0"/>
                </a:solidFill>
                <a:effectLst>
                  <a:outerShdw blurRad="38100" dist="38100" dir="2700000" algn="tl">
                    <a:srgbClr val="000000">
                      <a:alpha val="43137"/>
                    </a:srgbClr>
                  </a:outerShdw>
                </a:effectLst>
                <a:latin typeface="+mn-lt"/>
              </a:rPr>
              <a:t>Do You Understand the Process?  </a:t>
            </a:r>
            <a:br>
              <a:rPr lang="en-US" sz="4000" b="1" i="1" dirty="0">
                <a:solidFill>
                  <a:srgbClr val="0070C0"/>
                </a:solidFill>
                <a:effectLst>
                  <a:outerShdw blurRad="38100" dist="38100" dir="2700000" algn="tl">
                    <a:srgbClr val="000000">
                      <a:alpha val="43137"/>
                    </a:srgbClr>
                  </a:outerShdw>
                </a:effectLst>
                <a:latin typeface="+mn-lt"/>
              </a:rPr>
            </a:br>
            <a:r>
              <a:rPr lang="en-US" sz="2800" dirty="0">
                <a:solidFill>
                  <a:srgbClr val="000066"/>
                </a:solidFill>
              </a:rPr>
              <a:t>Is it clear about </a:t>
            </a:r>
            <a:r>
              <a:rPr lang="en-US" sz="2800" dirty="0" smtClean="0">
                <a:solidFill>
                  <a:srgbClr val="000066"/>
                </a:solidFill>
              </a:rPr>
              <a:t>your role as a Coach or Mentor?</a:t>
            </a:r>
            <a:endParaRPr lang="en-US" sz="2800" dirty="0">
              <a:solidFill>
                <a:srgbClr val="000066"/>
              </a:solidFill>
            </a:endParaRPr>
          </a:p>
        </p:txBody>
      </p:sp>
      <p:graphicFrame>
        <p:nvGraphicFramePr>
          <p:cNvPr id="196662" name="Group 54"/>
          <p:cNvGraphicFramePr>
            <a:graphicFrameLocks noGrp="1"/>
          </p:cNvGraphicFramePr>
          <p:nvPr>
            <p:ph/>
            <p:extLst>
              <p:ext uri="{D42A27DB-BD31-4B8C-83A1-F6EECF244321}">
                <p14:modId xmlns:p14="http://schemas.microsoft.com/office/powerpoint/2010/main" val="3315671720"/>
              </p:ext>
            </p:extLst>
          </p:nvPr>
        </p:nvGraphicFramePr>
        <p:xfrm>
          <a:off x="2148673" y="2153094"/>
          <a:ext cx="8305800" cy="4413504"/>
        </p:xfrm>
        <a:graphic>
          <a:graphicData uri="http://schemas.openxmlformats.org/drawingml/2006/table">
            <a:tbl>
              <a:tblPr/>
              <a:tblGrid>
                <a:gridCol w="1371600">
                  <a:extLst>
                    <a:ext uri="{9D8B030D-6E8A-4147-A177-3AD203B41FA5}">
                      <a16:colId xmlns:a16="http://schemas.microsoft.com/office/drawing/2014/main" val="20000"/>
                    </a:ext>
                  </a:extLst>
                </a:gridCol>
                <a:gridCol w="407988">
                  <a:extLst>
                    <a:ext uri="{9D8B030D-6E8A-4147-A177-3AD203B41FA5}">
                      <a16:colId xmlns:a16="http://schemas.microsoft.com/office/drawing/2014/main" val="20002"/>
                    </a:ext>
                  </a:extLst>
                </a:gridCol>
                <a:gridCol w="595312">
                  <a:extLst>
                    <a:ext uri="{9D8B030D-6E8A-4147-A177-3AD203B41FA5}">
                      <a16:colId xmlns:a16="http://schemas.microsoft.com/office/drawing/2014/main" val="20003"/>
                    </a:ext>
                  </a:extLst>
                </a:gridCol>
                <a:gridCol w="593725">
                  <a:extLst>
                    <a:ext uri="{9D8B030D-6E8A-4147-A177-3AD203B41FA5}">
                      <a16:colId xmlns:a16="http://schemas.microsoft.com/office/drawing/2014/main" val="20004"/>
                    </a:ext>
                  </a:extLst>
                </a:gridCol>
                <a:gridCol w="595313">
                  <a:extLst>
                    <a:ext uri="{9D8B030D-6E8A-4147-A177-3AD203B41FA5}">
                      <a16:colId xmlns:a16="http://schemas.microsoft.com/office/drawing/2014/main" val="20005"/>
                    </a:ext>
                  </a:extLst>
                </a:gridCol>
                <a:gridCol w="592137">
                  <a:extLst>
                    <a:ext uri="{9D8B030D-6E8A-4147-A177-3AD203B41FA5}">
                      <a16:colId xmlns:a16="http://schemas.microsoft.com/office/drawing/2014/main" val="20006"/>
                    </a:ext>
                  </a:extLst>
                </a:gridCol>
                <a:gridCol w="492125">
                  <a:extLst>
                    <a:ext uri="{9D8B030D-6E8A-4147-A177-3AD203B41FA5}">
                      <a16:colId xmlns:a16="http://schemas.microsoft.com/office/drawing/2014/main" val="20007"/>
                    </a:ext>
                  </a:extLst>
                </a:gridCol>
                <a:gridCol w="123952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430213">
                  <a:extLst>
                    <a:ext uri="{9D8B030D-6E8A-4147-A177-3AD203B41FA5}">
                      <a16:colId xmlns:a16="http://schemas.microsoft.com/office/drawing/2014/main" val="20010"/>
                    </a:ext>
                  </a:extLst>
                </a:gridCol>
                <a:gridCol w="595312">
                  <a:extLst>
                    <a:ext uri="{9D8B030D-6E8A-4147-A177-3AD203B41FA5}">
                      <a16:colId xmlns:a16="http://schemas.microsoft.com/office/drawing/2014/main" val="20011"/>
                    </a:ext>
                  </a:extLst>
                </a:gridCol>
                <a:gridCol w="590550">
                  <a:extLst>
                    <a:ext uri="{9D8B030D-6E8A-4147-A177-3AD203B41FA5}">
                      <a16:colId xmlns:a16="http://schemas.microsoft.com/office/drawing/2014/main" val="20012"/>
                    </a:ext>
                  </a:extLst>
                </a:gridCol>
                <a:gridCol w="593725">
                  <a:extLst>
                    <a:ext uri="{9D8B030D-6E8A-4147-A177-3AD203B41FA5}">
                      <a16:colId xmlns:a16="http://schemas.microsoft.com/office/drawing/2014/main" val="20013"/>
                    </a:ext>
                  </a:extLst>
                </a:gridCol>
              </a:tblGrid>
              <a:tr h="11033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bg1"/>
                          </a:solidFill>
                          <a:effectLst/>
                          <a:latin typeface="Tahoma" pitchFamily="34" charset="0"/>
                        </a:rPr>
                        <a:t>Coach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1033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Progress Feedback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Individual Tasks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Progress Feedback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Individual Tasks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03376">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bg1"/>
                          </a:solidFill>
                          <a:effectLst/>
                          <a:latin typeface="Tahoma" pitchFamily="34" charset="0"/>
                        </a:rPr>
                        <a:t>Mentor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gridSpan="9">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03376">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Guidance/Dialog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Overall Performance and Goals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7743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2514601"/>
            <a:ext cx="7827201" cy="1362075"/>
          </a:xfrm>
        </p:spPr>
        <p:txBody>
          <a:bodyPr>
            <a:normAutofit/>
          </a:bodyPr>
          <a:lstStyle/>
          <a:p>
            <a:pPr algn="ctr">
              <a:defRPr/>
            </a:pPr>
            <a:r>
              <a:rPr lang="en-US" dirty="0"/>
              <a:t>Meeting Performance measures</a:t>
            </a:r>
          </a:p>
        </p:txBody>
      </p:sp>
      <p:sp>
        <p:nvSpPr>
          <p:cNvPr id="4" name="Slide Number Placeholder 3"/>
          <p:cNvSpPr>
            <a:spLocks noGrp="1"/>
          </p:cNvSpPr>
          <p:nvPr>
            <p:ph type="sldNum" sz="quarter" idx="12"/>
          </p:nvPr>
        </p:nvSpPr>
        <p:spPr/>
        <p:txBody>
          <a:bodyPr/>
          <a:lstStyle/>
          <a:p>
            <a:fld id="{7A6A4B2B-0CB8-4CED-A44F-94A6FE91ED00}" type="slidenum">
              <a:rPr lang="en-US" smtClean="0"/>
              <a:pPr/>
              <a:t>12</a:t>
            </a:fld>
            <a:endParaRPr lang="en-US" dirty="0"/>
          </a:p>
        </p:txBody>
      </p:sp>
    </p:spTree>
    <p:extLst>
      <p:ext uri="{BB962C8B-B14F-4D97-AF65-F5344CB8AC3E}">
        <p14:creationId xmlns:p14="http://schemas.microsoft.com/office/powerpoint/2010/main" val="263431677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descr="A. got 0.5, B. got 0.5, "/>
          <p:cNvSpPr/>
          <p:nvPr>
            <p:custDataLst>
              <p:tags r:id="rId2"/>
            </p:custDataLst>
          </p:nvPr>
        </p:nvSpPr>
        <p:spPr>
          <a:xfrm>
            <a:off x="7017239" y="1907233"/>
            <a:ext cx="4572000" cy="5143500"/>
          </a:xfrm>
          <a:prstGeom prst="rect">
            <a:avLst/>
          </a:prstGeom>
          <a:blipFill>
            <a:blip r:embed="rId6"/>
            <a:stretch>
              <a:fillRect/>
            </a:stretch>
          </a:blip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hade val="75000"/>
                    <a:satMod val="125000"/>
                    <a:lumMod val="7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PQuestion" title="Question Text Shape"/>
          <p:cNvSpPr>
            <a:spLocks noGrp="1"/>
          </p:cNvSpPr>
          <p:nvPr>
            <p:ph type="title"/>
          </p:nvPr>
        </p:nvSpPr>
        <p:spPr>
          <a:xfrm>
            <a:off x="844826" y="1752663"/>
            <a:ext cx="5410200" cy="1703969"/>
          </a:xfrm>
        </p:spPr>
        <p:txBody>
          <a:bodyPr>
            <a:normAutofit fontScale="90000"/>
          </a:bodyPr>
          <a:lstStyle/>
          <a:p>
            <a:r>
              <a:rPr lang="en-US" sz="2800" dirty="0"/>
              <a:t>When an organization does worse immediately after the departure of a leader; what does that say about the person’s leadership?</a:t>
            </a:r>
          </a:p>
        </p:txBody>
      </p:sp>
      <p:sp>
        <p:nvSpPr>
          <p:cNvPr id="3" name="TPAnswers" title="Answer Text Shape"/>
          <p:cNvSpPr>
            <a:spLocks noGrp="1"/>
          </p:cNvSpPr>
          <p:nvPr>
            <p:ph type="body" idx="1"/>
            <p:custDataLst>
              <p:tags r:id="rId3"/>
            </p:custDataLst>
          </p:nvPr>
        </p:nvSpPr>
        <p:spPr>
          <a:xfrm>
            <a:off x="844826" y="3625569"/>
            <a:ext cx="4406348" cy="2624874"/>
          </a:xfrm>
        </p:spPr>
        <p:txBody>
          <a:bodyPr/>
          <a:lstStyle/>
          <a:p>
            <a:pPr marL="502920" indent="-457200">
              <a:buFont typeface="Georgia" pitchFamily="18" charset="0"/>
              <a:buAutoNum type="alphaUcPeriod"/>
            </a:pPr>
            <a:r>
              <a:rPr lang="en-US" sz="2400" dirty="0"/>
              <a:t>The leader was a good leader and very effective. </a:t>
            </a:r>
            <a:endParaRPr lang="en-US" sz="2400" dirty="0" smtClean="0"/>
          </a:p>
          <a:p>
            <a:pPr marL="502920" indent="-457200">
              <a:buFont typeface="Georgia" pitchFamily="18" charset="0"/>
              <a:buAutoNum type="alphaUcPeriod"/>
            </a:pPr>
            <a:r>
              <a:rPr lang="en-US" sz="2400" dirty="0"/>
              <a:t>The leader was not a good leader and </a:t>
            </a:r>
            <a:r>
              <a:rPr lang="en-US" sz="2400" dirty="0" smtClean="0"/>
              <a:t>did not </a:t>
            </a:r>
            <a:r>
              <a:rPr lang="en-US" sz="2400" dirty="0"/>
              <a:t>train people well. </a:t>
            </a:r>
          </a:p>
        </p:txBody>
      </p:sp>
      <p:sp>
        <p:nvSpPr>
          <p:cNvPr id="4" name="TPPolling"/>
          <p:cNvSpPr/>
          <p:nvPr/>
        </p:nvSpPr>
        <p:spPr>
          <a:xfrm>
            <a:off x="1524000" y="0"/>
            <a:ext cx="12700" cy="12700"/>
          </a:xfrm>
          <a:prstGeom prst="rect">
            <a:avLst/>
          </a:prstGeom>
          <a:solidFill>
            <a:schemeClr val="accent1">
              <a:alpha val="10000"/>
            </a:schemeClr>
          </a:solid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hade val="75000"/>
                    <a:satMod val="125000"/>
                    <a:lumMod val="7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08892" y="944544"/>
            <a:ext cx="5586884" cy="584775"/>
          </a:xfrm>
          <a:prstGeom prst="rect">
            <a:avLst/>
          </a:prstGeom>
          <a:noFill/>
        </p:spPr>
        <p:txBody>
          <a:bodyPr wrap="square" rtlCol="0">
            <a:spAutoFit/>
          </a:bodyPr>
          <a:lstStyle/>
          <a:p>
            <a:r>
              <a:rPr lang="en-US" sz="3200" dirty="0" smtClean="0">
                <a:solidFill>
                  <a:schemeClr val="bg2">
                    <a:lumMod val="60000"/>
                    <a:lumOff val="40000"/>
                  </a:schemeClr>
                </a:solidFill>
              </a:rPr>
              <a:t>Polling Question: 2</a:t>
            </a:r>
            <a:endParaRPr lang="en-US" sz="3200" dirty="0">
              <a:solidFill>
                <a:schemeClr val="bg2">
                  <a:lumMod val="60000"/>
                  <a:lumOff val="40000"/>
                </a:schemeClr>
              </a:solidFill>
            </a:endParaRPr>
          </a:p>
        </p:txBody>
      </p:sp>
    </p:spTree>
    <p:custDataLst>
      <p:tags r:id="rId1"/>
    </p:custDataLst>
    <p:extLst>
      <p:ext uri="{BB962C8B-B14F-4D97-AF65-F5344CB8AC3E}">
        <p14:creationId xmlns:p14="http://schemas.microsoft.com/office/powerpoint/2010/main" val="154757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1981200" y="2288466"/>
            <a:ext cx="8229600" cy="2966707"/>
          </a:xfrm>
        </p:spPr>
        <p:txBody>
          <a:bodyPr/>
          <a:lstStyle/>
          <a:p>
            <a:pPr eaLnBrk="1" hangingPunct="1"/>
            <a:r>
              <a:rPr lang="en-US" sz="2000" dirty="0" smtClean="0"/>
              <a:t>A </a:t>
            </a:r>
            <a:r>
              <a:rPr lang="en-US" sz="2000" u="sng" dirty="0"/>
              <a:t>cycle of observing</a:t>
            </a:r>
            <a:r>
              <a:rPr lang="en-US" sz="2000" dirty="0"/>
              <a:t> performance, </a:t>
            </a:r>
            <a:r>
              <a:rPr lang="en-US" sz="2000" u="sng" dirty="0"/>
              <a:t>giving </a:t>
            </a:r>
            <a:r>
              <a:rPr lang="en-US" sz="2000" u="sng" dirty="0" smtClean="0"/>
              <a:t>feedback</a:t>
            </a:r>
            <a:r>
              <a:rPr lang="en-US" sz="2000" dirty="0" smtClean="0"/>
              <a:t>, </a:t>
            </a:r>
            <a:r>
              <a:rPr lang="en-US" sz="2000" dirty="0"/>
              <a:t>and </a:t>
            </a:r>
            <a:r>
              <a:rPr lang="en-US" sz="2000" u="sng" dirty="0"/>
              <a:t>observing changes </a:t>
            </a:r>
            <a:r>
              <a:rPr lang="en-US" sz="2000" dirty="0"/>
              <a:t>made is necessary to accomplish employee development.</a:t>
            </a:r>
            <a:endParaRPr lang="en-US" sz="2000" b="1" dirty="0"/>
          </a:p>
          <a:p>
            <a:pPr eaLnBrk="1" hangingPunct="1"/>
            <a:endParaRPr lang="en-US" dirty="0"/>
          </a:p>
        </p:txBody>
      </p:sp>
      <p:sp>
        <p:nvSpPr>
          <p:cNvPr id="3" name="Title 2"/>
          <p:cNvSpPr>
            <a:spLocks noGrp="1"/>
          </p:cNvSpPr>
          <p:nvPr>
            <p:ph type="title"/>
          </p:nvPr>
        </p:nvSpPr>
        <p:spPr>
          <a:xfrm>
            <a:off x="1981200" y="979926"/>
            <a:ext cx="8229600" cy="1143000"/>
          </a:xfrm>
        </p:spPr>
        <p:txBody>
          <a:bodyPr/>
          <a:lstStyle/>
          <a:p>
            <a:pPr>
              <a:defRPr/>
            </a:pPr>
            <a:r>
              <a:rPr lang="en-US" sz="2400" dirty="0"/>
              <a:t>Supervision</a:t>
            </a:r>
          </a:p>
        </p:txBody>
      </p:sp>
      <p:sp>
        <p:nvSpPr>
          <p:cNvPr id="4" name="Slide Number Placeholder 3"/>
          <p:cNvSpPr>
            <a:spLocks noGrp="1"/>
          </p:cNvSpPr>
          <p:nvPr>
            <p:ph type="sldNum" sz="quarter" idx="12"/>
          </p:nvPr>
        </p:nvSpPr>
        <p:spPr/>
        <p:txBody>
          <a:bodyPr/>
          <a:lstStyle/>
          <a:p>
            <a:fld id="{7A6A4B2B-0CB8-4CED-A44F-94A6FE91ED00}" type="slidenum">
              <a:rPr lang="en-US" smtClean="0"/>
              <a:pPr/>
              <a:t>14</a:t>
            </a:fld>
            <a:endParaRPr lang="en-US" dirty="0"/>
          </a:p>
        </p:txBody>
      </p:sp>
    </p:spTree>
    <p:extLst>
      <p:ext uri="{BB962C8B-B14F-4D97-AF65-F5344CB8AC3E}">
        <p14:creationId xmlns:p14="http://schemas.microsoft.com/office/powerpoint/2010/main" val="3681914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1315278" y="982887"/>
            <a:ext cx="8229600" cy="776396"/>
          </a:xfrm>
        </p:spPr>
        <p:txBody>
          <a:bodyPr/>
          <a:lstStyle/>
          <a:p>
            <a:pPr eaLnBrk="1" hangingPunct="1"/>
            <a:r>
              <a:rPr lang="en-US" altLang="en-US" sz="2400" dirty="0"/>
              <a:t>Supervision</a:t>
            </a:r>
          </a:p>
        </p:txBody>
      </p:sp>
      <p:sp>
        <p:nvSpPr>
          <p:cNvPr id="103427" name="Rectangle 3"/>
          <p:cNvSpPr>
            <a:spLocks noGrp="1" noChangeArrowheads="1"/>
          </p:cNvSpPr>
          <p:nvPr>
            <p:ph type="body" idx="1"/>
          </p:nvPr>
        </p:nvSpPr>
        <p:spPr>
          <a:xfrm>
            <a:off x="1716156" y="1857932"/>
            <a:ext cx="8345488" cy="4508938"/>
          </a:xfrm>
        </p:spPr>
        <p:txBody>
          <a:bodyPr/>
          <a:lstStyle/>
          <a:p>
            <a:pPr eaLnBrk="1" hangingPunct="1"/>
            <a:r>
              <a:rPr lang="en-US" altLang="en-US" sz="2000" dirty="0"/>
              <a:t>The supervisor should:</a:t>
            </a:r>
          </a:p>
          <a:p>
            <a:pPr lvl="1" eaLnBrk="1" hangingPunct="1">
              <a:spcBef>
                <a:spcPct val="50000"/>
              </a:spcBef>
              <a:buSzPct val="70000"/>
              <a:buFont typeface="Wingdings" pitchFamily="2" charset="2"/>
              <a:buChar char="Ø"/>
            </a:pPr>
            <a:r>
              <a:rPr lang="en-US" altLang="en-US" sz="2000" dirty="0"/>
              <a:t>Direct efforts of the staff to ensure objectives are accomplished.</a:t>
            </a:r>
          </a:p>
          <a:p>
            <a:pPr lvl="1" eaLnBrk="1" hangingPunct="1">
              <a:buSzPct val="70000"/>
              <a:buFont typeface="Wingdings" pitchFamily="2" charset="2"/>
              <a:buChar char="Ø"/>
            </a:pPr>
            <a:r>
              <a:rPr lang="en-US" altLang="en-US" sz="2000" dirty="0"/>
              <a:t>Provide sufficient guidance.</a:t>
            </a:r>
          </a:p>
          <a:p>
            <a:pPr lvl="1" eaLnBrk="1" hangingPunct="1">
              <a:buSzPct val="70000"/>
              <a:buFont typeface="Wingdings" pitchFamily="2" charset="2"/>
              <a:buChar char="Ø"/>
            </a:pPr>
            <a:r>
              <a:rPr lang="en-US" altLang="en-US" sz="2000" dirty="0"/>
              <a:t>Stay informed about problems encountered.</a:t>
            </a:r>
          </a:p>
          <a:p>
            <a:pPr lvl="1" eaLnBrk="1" hangingPunct="1">
              <a:buSzPct val="70000"/>
              <a:buFont typeface="Wingdings" pitchFamily="2" charset="2"/>
              <a:buChar char="Ø"/>
            </a:pPr>
            <a:r>
              <a:rPr lang="en-US" altLang="en-US" sz="2000" dirty="0"/>
              <a:t>Review work performed.</a:t>
            </a:r>
          </a:p>
          <a:p>
            <a:pPr lvl="1" eaLnBrk="1" hangingPunct="1">
              <a:buSzPct val="70000"/>
              <a:buFont typeface="Wingdings" pitchFamily="2" charset="2"/>
              <a:buChar char="Ø"/>
            </a:pPr>
            <a:r>
              <a:rPr lang="en-US" altLang="en-US" sz="2000" dirty="0"/>
              <a:t>Provide effective on-the-job training.</a:t>
            </a:r>
          </a:p>
          <a:p>
            <a:pPr lvl="1" eaLnBrk="1" hangingPunct="1">
              <a:buSzPct val="70000"/>
              <a:buFont typeface="Wingdings" pitchFamily="2" charset="2"/>
              <a:buChar char="Ø"/>
            </a:pPr>
            <a:r>
              <a:rPr lang="en-US" altLang="en-US" sz="2000" dirty="0"/>
              <a:t>Maintain independence.</a:t>
            </a:r>
          </a:p>
          <a:p>
            <a:pPr lvl="1" eaLnBrk="1" hangingPunct="1">
              <a:buSzPct val="70000"/>
              <a:buFont typeface="Wingdings" pitchFamily="2" charset="2"/>
              <a:buChar char="Ø"/>
            </a:pPr>
            <a:r>
              <a:rPr lang="en-US" altLang="en-US" sz="2000" dirty="0"/>
              <a:t>Ensure applicable standards are followed in planning and conducting audits and reporting results.</a:t>
            </a:r>
          </a:p>
        </p:txBody>
      </p:sp>
      <p:sp>
        <p:nvSpPr>
          <p:cNvPr id="2" name="Slide Number Placeholder 1"/>
          <p:cNvSpPr>
            <a:spLocks noGrp="1"/>
          </p:cNvSpPr>
          <p:nvPr>
            <p:ph type="sldNum" sz="quarter" idx="12"/>
          </p:nvPr>
        </p:nvSpPr>
        <p:spPr/>
        <p:txBody>
          <a:bodyPr/>
          <a:lstStyle/>
          <a:p>
            <a:fld id="{7A6A4B2B-0CB8-4CED-A44F-94A6FE91ED00}" type="slidenum">
              <a:rPr lang="en-US" smtClean="0"/>
              <a:pPr/>
              <a:t>15</a:t>
            </a:fld>
            <a:endParaRPr lang="en-US" dirty="0"/>
          </a:p>
        </p:txBody>
      </p:sp>
    </p:spTree>
    <p:extLst>
      <p:ext uri="{BB962C8B-B14F-4D97-AF65-F5344CB8AC3E}">
        <p14:creationId xmlns:p14="http://schemas.microsoft.com/office/powerpoint/2010/main" val="3596368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checkerboard(across)">
                                      <p:cBhvr>
                                        <p:cTn id="7" dur="500"/>
                                        <p:tgtEl>
                                          <p:spTgt spid="103427">
                                            <p:txEl>
                                              <p:pRg st="0" end="0"/>
                                            </p:txEl>
                                          </p:spTgt>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anim calcmode="lin" valueType="num">
                                      <p:cBhvr additive="base">
                                        <p:cTn id="11" dur="5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3427">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103427">
                                            <p:txEl>
                                              <p:pRg st="2" end="2"/>
                                            </p:txEl>
                                          </p:spTgt>
                                        </p:tgtEl>
                                        <p:attrNameLst>
                                          <p:attrName>style.visibility</p:attrName>
                                        </p:attrNameLst>
                                      </p:cBhvr>
                                      <p:to>
                                        <p:strVal val="visible"/>
                                      </p:to>
                                    </p:set>
                                    <p:anim calcmode="lin" valueType="num">
                                      <p:cBhvr additive="base">
                                        <p:cTn id="16" dur="500" fill="hold"/>
                                        <p:tgtEl>
                                          <p:spTgt spid="103427">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3427">
                                            <p:txEl>
                                              <p:pRg st="2" end="2"/>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nodeType="afterEffect">
                                  <p:stCondLst>
                                    <p:cond delay="0"/>
                                  </p:stCondLst>
                                  <p:childTnLst>
                                    <p:set>
                                      <p:cBhvr>
                                        <p:cTn id="20" dur="1" fill="hold">
                                          <p:stCondLst>
                                            <p:cond delay="0"/>
                                          </p:stCondLst>
                                        </p:cTn>
                                        <p:tgtEl>
                                          <p:spTgt spid="103427">
                                            <p:txEl>
                                              <p:pRg st="3" end="3"/>
                                            </p:txEl>
                                          </p:spTgt>
                                        </p:tgtEl>
                                        <p:attrNameLst>
                                          <p:attrName>style.visibility</p:attrName>
                                        </p:attrNameLst>
                                      </p:cBhvr>
                                      <p:to>
                                        <p:strVal val="visible"/>
                                      </p:to>
                                    </p:set>
                                    <p:anim calcmode="lin" valueType="num">
                                      <p:cBhvr additive="base">
                                        <p:cTn id="21" dur="500" fill="hold"/>
                                        <p:tgtEl>
                                          <p:spTgt spid="10342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3427">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nodeType="afterEffect">
                                  <p:stCondLst>
                                    <p:cond delay="0"/>
                                  </p:stCondLst>
                                  <p:childTnLst>
                                    <p:set>
                                      <p:cBhvr>
                                        <p:cTn id="25" dur="1" fill="hold">
                                          <p:stCondLst>
                                            <p:cond delay="0"/>
                                          </p:stCondLst>
                                        </p:cTn>
                                        <p:tgtEl>
                                          <p:spTgt spid="103427">
                                            <p:txEl>
                                              <p:pRg st="4" end="4"/>
                                            </p:txEl>
                                          </p:spTgt>
                                        </p:tgtEl>
                                        <p:attrNameLst>
                                          <p:attrName>style.visibility</p:attrName>
                                        </p:attrNameLst>
                                      </p:cBhvr>
                                      <p:to>
                                        <p:strVal val="visible"/>
                                      </p:to>
                                    </p:set>
                                    <p:anim calcmode="lin" valueType="num">
                                      <p:cBhvr additive="base">
                                        <p:cTn id="26" dur="500" fill="hold"/>
                                        <p:tgtEl>
                                          <p:spTgt spid="103427">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3427">
                                            <p:txEl>
                                              <p:pRg st="4" end="4"/>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nodeType="afterEffect">
                                  <p:stCondLst>
                                    <p:cond delay="0"/>
                                  </p:stCondLst>
                                  <p:childTnLst>
                                    <p:set>
                                      <p:cBhvr>
                                        <p:cTn id="30" dur="1" fill="hold">
                                          <p:stCondLst>
                                            <p:cond delay="0"/>
                                          </p:stCondLst>
                                        </p:cTn>
                                        <p:tgtEl>
                                          <p:spTgt spid="103427">
                                            <p:txEl>
                                              <p:pRg st="5" end="5"/>
                                            </p:txEl>
                                          </p:spTgt>
                                        </p:tgtEl>
                                        <p:attrNameLst>
                                          <p:attrName>style.visibility</p:attrName>
                                        </p:attrNameLst>
                                      </p:cBhvr>
                                      <p:to>
                                        <p:strVal val="visible"/>
                                      </p:to>
                                    </p:set>
                                    <p:anim calcmode="lin" valueType="num">
                                      <p:cBhvr additive="base">
                                        <p:cTn id="31" dur="500" fill="hold"/>
                                        <p:tgtEl>
                                          <p:spTgt spid="1034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3427">
                                            <p:txEl>
                                              <p:pRg st="5" end="5"/>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nodeType="afterEffect">
                                  <p:stCondLst>
                                    <p:cond delay="0"/>
                                  </p:stCondLst>
                                  <p:childTnLst>
                                    <p:set>
                                      <p:cBhvr>
                                        <p:cTn id="35" dur="1" fill="hold">
                                          <p:stCondLst>
                                            <p:cond delay="0"/>
                                          </p:stCondLst>
                                        </p:cTn>
                                        <p:tgtEl>
                                          <p:spTgt spid="103427">
                                            <p:txEl>
                                              <p:pRg st="6" end="6"/>
                                            </p:txEl>
                                          </p:spTgt>
                                        </p:tgtEl>
                                        <p:attrNameLst>
                                          <p:attrName>style.visibility</p:attrName>
                                        </p:attrNameLst>
                                      </p:cBhvr>
                                      <p:to>
                                        <p:strVal val="visible"/>
                                      </p:to>
                                    </p:set>
                                    <p:anim calcmode="lin" valueType="num">
                                      <p:cBhvr additive="base">
                                        <p:cTn id="36" dur="500" fill="hold"/>
                                        <p:tgtEl>
                                          <p:spTgt spid="103427">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3427">
                                            <p:txEl>
                                              <p:pRg st="6" end="6"/>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2" presetClass="entr" presetSubtype="8" fill="hold" nodeType="afterEffect">
                                  <p:stCondLst>
                                    <p:cond delay="0"/>
                                  </p:stCondLst>
                                  <p:childTnLst>
                                    <p:set>
                                      <p:cBhvr>
                                        <p:cTn id="40" dur="1" fill="hold">
                                          <p:stCondLst>
                                            <p:cond delay="0"/>
                                          </p:stCondLst>
                                        </p:cTn>
                                        <p:tgtEl>
                                          <p:spTgt spid="103427">
                                            <p:txEl>
                                              <p:pRg st="7" end="7"/>
                                            </p:txEl>
                                          </p:spTgt>
                                        </p:tgtEl>
                                        <p:attrNameLst>
                                          <p:attrName>style.visibility</p:attrName>
                                        </p:attrNameLst>
                                      </p:cBhvr>
                                      <p:to>
                                        <p:strVal val="visible"/>
                                      </p:to>
                                    </p:set>
                                    <p:anim calcmode="lin" valueType="num">
                                      <p:cBhvr additive="base">
                                        <p:cTn id="41" dur="500" fill="hold"/>
                                        <p:tgtEl>
                                          <p:spTgt spid="103427">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342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2075793" y="1968080"/>
            <a:ext cx="8229600" cy="3139948"/>
          </a:xfrm>
        </p:spPr>
        <p:txBody>
          <a:bodyPr/>
          <a:lstStyle/>
          <a:p>
            <a:pPr eaLnBrk="1" hangingPunct="1"/>
            <a:r>
              <a:rPr lang="en-US" sz="2000" dirty="0"/>
              <a:t>Delegate – entrust a task or responsibility to another person, typically one who is less senior than oneself.  </a:t>
            </a:r>
          </a:p>
          <a:p>
            <a:pPr lvl="2" eaLnBrk="1" hangingPunct="1">
              <a:buFontTx/>
              <a:buChar char="-"/>
            </a:pPr>
            <a:r>
              <a:rPr lang="en-US" sz="2000" i="1" dirty="0"/>
              <a:t>Oxford Dictionary online</a:t>
            </a:r>
          </a:p>
          <a:p>
            <a:endParaRPr lang="en-US" sz="2000" dirty="0" smtClean="0"/>
          </a:p>
          <a:p>
            <a:r>
              <a:rPr lang="en-US" sz="2000" dirty="0" smtClean="0"/>
              <a:t>Do </a:t>
            </a:r>
            <a:r>
              <a:rPr lang="en-US" sz="2000" dirty="0"/>
              <a:t>not do it for them, rather provide ideas to follow-up on or sources for further information.</a:t>
            </a:r>
          </a:p>
          <a:p>
            <a:pPr lvl="2" eaLnBrk="1" hangingPunct="1">
              <a:buFontTx/>
              <a:buChar char="-"/>
            </a:pPr>
            <a:endParaRPr lang="en-US" sz="2000" dirty="0"/>
          </a:p>
          <a:p>
            <a:pPr marL="0" indent="0" eaLnBrk="1" hangingPunct="1">
              <a:buNone/>
            </a:pPr>
            <a:endParaRPr lang="en-US" dirty="0"/>
          </a:p>
        </p:txBody>
      </p:sp>
      <p:sp>
        <p:nvSpPr>
          <p:cNvPr id="3" name="Title 2"/>
          <p:cNvSpPr>
            <a:spLocks noGrp="1"/>
          </p:cNvSpPr>
          <p:nvPr>
            <p:ph type="title"/>
          </p:nvPr>
        </p:nvSpPr>
        <p:spPr>
          <a:xfrm>
            <a:off x="982317" y="943138"/>
            <a:ext cx="8229600" cy="1143000"/>
          </a:xfrm>
        </p:spPr>
        <p:txBody>
          <a:bodyPr/>
          <a:lstStyle/>
          <a:p>
            <a:pPr>
              <a:defRPr/>
            </a:pPr>
            <a:r>
              <a:rPr lang="en-US" sz="2400" dirty="0"/>
              <a:t>Delegation</a:t>
            </a:r>
          </a:p>
        </p:txBody>
      </p:sp>
      <p:sp>
        <p:nvSpPr>
          <p:cNvPr id="4" name="Slide Number Placeholder 3"/>
          <p:cNvSpPr>
            <a:spLocks noGrp="1"/>
          </p:cNvSpPr>
          <p:nvPr>
            <p:ph type="sldNum" sz="quarter" idx="12"/>
          </p:nvPr>
        </p:nvSpPr>
        <p:spPr/>
        <p:txBody>
          <a:bodyPr/>
          <a:lstStyle/>
          <a:p>
            <a:fld id="{7A6A4B2B-0CB8-4CED-A44F-94A6FE91ED00}" type="slidenum">
              <a:rPr lang="en-US" smtClean="0"/>
              <a:pPr/>
              <a:t>16</a:t>
            </a:fld>
            <a:endParaRPr lang="en-US" dirty="0"/>
          </a:p>
        </p:txBody>
      </p:sp>
    </p:spTree>
    <p:extLst>
      <p:ext uri="{BB962C8B-B14F-4D97-AF65-F5344CB8AC3E}">
        <p14:creationId xmlns:p14="http://schemas.microsoft.com/office/powerpoint/2010/main" val="3689796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1981200" y="2498672"/>
            <a:ext cx="8812696" cy="1352741"/>
          </a:xfrm>
        </p:spPr>
        <p:txBody>
          <a:bodyPr/>
          <a:lstStyle/>
          <a:p>
            <a:pPr eaLnBrk="1" hangingPunct="1"/>
            <a:r>
              <a:rPr lang="en-US" sz="2000" dirty="0"/>
              <a:t>Equates to clear commitments that in the eyes of others have been kept.</a:t>
            </a:r>
          </a:p>
          <a:p>
            <a:pPr eaLnBrk="1" hangingPunct="1"/>
            <a:r>
              <a:rPr lang="en-US" sz="2000" dirty="0"/>
              <a:t>Front load accountability by providing specifics.</a:t>
            </a:r>
          </a:p>
        </p:txBody>
      </p:sp>
      <p:sp>
        <p:nvSpPr>
          <p:cNvPr id="3" name="Title 2"/>
          <p:cNvSpPr>
            <a:spLocks noGrp="1"/>
          </p:cNvSpPr>
          <p:nvPr>
            <p:ph type="title"/>
          </p:nvPr>
        </p:nvSpPr>
        <p:spPr>
          <a:xfrm>
            <a:off x="1981200" y="932628"/>
            <a:ext cx="8229600" cy="1143000"/>
          </a:xfrm>
        </p:spPr>
        <p:txBody>
          <a:bodyPr/>
          <a:lstStyle/>
          <a:p>
            <a:pPr>
              <a:defRPr/>
            </a:pPr>
            <a:r>
              <a:rPr lang="en-US" sz="2400" dirty="0"/>
              <a:t>Accountability</a:t>
            </a:r>
          </a:p>
        </p:txBody>
      </p:sp>
      <p:sp>
        <p:nvSpPr>
          <p:cNvPr id="4" name="Slide Number Placeholder 3"/>
          <p:cNvSpPr>
            <a:spLocks noGrp="1"/>
          </p:cNvSpPr>
          <p:nvPr>
            <p:ph type="sldNum" sz="quarter" idx="12"/>
          </p:nvPr>
        </p:nvSpPr>
        <p:spPr/>
        <p:txBody>
          <a:bodyPr/>
          <a:lstStyle/>
          <a:p>
            <a:fld id="{7A6A4B2B-0CB8-4CED-A44F-94A6FE91ED00}" type="slidenum">
              <a:rPr lang="en-US" smtClean="0"/>
              <a:pPr/>
              <a:t>17</a:t>
            </a:fld>
            <a:endParaRPr lang="en-US" dirty="0"/>
          </a:p>
        </p:txBody>
      </p:sp>
    </p:spTree>
    <p:extLst>
      <p:ext uri="{BB962C8B-B14F-4D97-AF65-F5344CB8AC3E}">
        <p14:creationId xmlns:p14="http://schemas.microsoft.com/office/powerpoint/2010/main" val="2722334769"/>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rved Down Arrow 4"/>
          <p:cNvSpPr/>
          <p:nvPr/>
        </p:nvSpPr>
        <p:spPr>
          <a:xfrm rot="21413252">
            <a:off x="3359450" y="825036"/>
            <a:ext cx="7467600" cy="2286000"/>
          </a:xfrm>
          <a:prstGeom prst="curvedDownArrow">
            <a:avLst>
              <a:gd name="adj1" fmla="val 89340"/>
              <a:gd name="adj2" fmla="val 140591"/>
              <a:gd name="adj3" fmla="val 1836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urved Down Arrow 8"/>
          <p:cNvSpPr/>
          <p:nvPr/>
        </p:nvSpPr>
        <p:spPr>
          <a:xfrm rot="8072918">
            <a:off x="7349774" y="4053378"/>
            <a:ext cx="3195321" cy="1595047"/>
          </a:xfrm>
          <a:prstGeom prst="curvedDownArrow">
            <a:avLst>
              <a:gd name="adj1" fmla="val 89340"/>
              <a:gd name="adj2" fmla="val 107430"/>
              <a:gd name="adj3" fmla="val 4135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5700116" y="2056608"/>
            <a:ext cx="2209800" cy="1154162"/>
          </a:xfrm>
          <a:prstGeom prst="rect">
            <a:avLst/>
          </a:prstGeom>
          <a:noFill/>
        </p:spPr>
        <p:txBody>
          <a:bodyPr wrap="square" rtlCol="0">
            <a:spAutoFit/>
          </a:bodyPr>
          <a:lstStyle/>
          <a:p>
            <a:pPr algn="ctr"/>
            <a:r>
              <a:rPr lang="en-US" sz="2300" b="1" dirty="0"/>
              <a:t>Communicate Desired Outcomes</a:t>
            </a:r>
          </a:p>
        </p:txBody>
      </p:sp>
      <p:sp>
        <p:nvSpPr>
          <p:cNvPr id="12" name="TextBox 11"/>
          <p:cNvSpPr txBox="1"/>
          <p:nvPr/>
        </p:nvSpPr>
        <p:spPr>
          <a:xfrm>
            <a:off x="9231821" y="5283021"/>
            <a:ext cx="2057400" cy="1200329"/>
          </a:xfrm>
          <a:prstGeom prst="rect">
            <a:avLst/>
          </a:prstGeom>
          <a:noFill/>
        </p:spPr>
        <p:txBody>
          <a:bodyPr wrap="square" rtlCol="0">
            <a:spAutoFit/>
          </a:bodyPr>
          <a:lstStyle/>
          <a:p>
            <a:pPr algn="ctr"/>
            <a:r>
              <a:rPr lang="en-US" sz="2400" b="1" dirty="0"/>
              <a:t>Delegate and Hold Accountable</a:t>
            </a:r>
          </a:p>
        </p:txBody>
      </p:sp>
      <p:sp>
        <p:nvSpPr>
          <p:cNvPr id="13" name="TextBox 12"/>
          <p:cNvSpPr txBox="1"/>
          <p:nvPr/>
        </p:nvSpPr>
        <p:spPr>
          <a:xfrm>
            <a:off x="1730632" y="4498191"/>
            <a:ext cx="1676400" cy="1569660"/>
          </a:xfrm>
          <a:prstGeom prst="rect">
            <a:avLst/>
          </a:prstGeom>
          <a:noFill/>
        </p:spPr>
        <p:txBody>
          <a:bodyPr wrap="square" rtlCol="0">
            <a:spAutoFit/>
          </a:bodyPr>
          <a:lstStyle/>
          <a:p>
            <a:pPr algn="ctr"/>
            <a:r>
              <a:rPr lang="en-US" sz="2400" b="1" dirty="0"/>
              <a:t>Follow </a:t>
            </a:r>
          </a:p>
          <a:p>
            <a:pPr algn="ctr"/>
            <a:r>
              <a:rPr lang="en-US" sz="2400" b="1" dirty="0"/>
              <a:t>Up and Provide Feedback</a:t>
            </a:r>
          </a:p>
        </p:txBody>
      </p:sp>
      <p:pic>
        <p:nvPicPr>
          <p:cNvPr id="6" name="Picture 5"/>
          <p:cNvPicPr>
            <a:picLocks noChangeAspect="1"/>
          </p:cNvPicPr>
          <p:nvPr/>
        </p:nvPicPr>
        <p:blipFill>
          <a:blip r:embed="rId3"/>
          <a:stretch>
            <a:fillRect/>
          </a:stretch>
        </p:blipFill>
        <p:spPr>
          <a:xfrm rot="5574920">
            <a:off x="4008231" y="3071234"/>
            <a:ext cx="2648863" cy="3414841"/>
          </a:xfrm>
          <a:prstGeom prst="rect">
            <a:avLst/>
          </a:prstGeom>
          <a:noFill/>
        </p:spPr>
      </p:pic>
      <p:sp>
        <p:nvSpPr>
          <p:cNvPr id="3" name="Slide Number Placeholder 2"/>
          <p:cNvSpPr>
            <a:spLocks noGrp="1"/>
          </p:cNvSpPr>
          <p:nvPr>
            <p:ph type="sldNum" sz="quarter" idx="12"/>
          </p:nvPr>
        </p:nvSpPr>
        <p:spPr/>
        <p:txBody>
          <a:bodyPr/>
          <a:lstStyle/>
          <a:p>
            <a:fld id="{7A6A4B2B-0CB8-4CED-A44F-94A6FE91ED00}" type="slidenum">
              <a:rPr lang="en-US" smtClean="0"/>
              <a:pPr/>
              <a:t>18</a:t>
            </a:fld>
            <a:endParaRPr lang="en-US" dirty="0"/>
          </a:p>
        </p:txBody>
      </p:sp>
    </p:spTree>
    <p:extLst>
      <p:ext uri="{BB962C8B-B14F-4D97-AF65-F5344CB8AC3E}">
        <p14:creationId xmlns:p14="http://schemas.microsoft.com/office/powerpoint/2010/main" val="291784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2" presetClass="entr" presetSubtype="3"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2" presetClass="entr" presetSubtype="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a:r>
              <a:rPr lang="en-US" altLang="en-US" sz="3200" dirty="0" smtClean="0"/>
              <a:t>Providing Feedback </a:t>
            </a:r>
            <a:r>
              <a:rPr lang="en-US" altLang="en-US" sz="3200" dirty="0"/>
              <a:t>without Accountability is a Waste of Time!!!!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885719653"/>
              </p:ext>
            </p:extLst>
          </p:nvPr>
        </p:nvGraphicFramePr>
        <p:xfrm>
          <a:off x="3645016" y="2013519"/>
          <a:ext cx="789404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D8C925B-34D1-4E51-A9A8-9C2743E27F4D}" type="slidenum">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45061" name="TextBox 11"/>
          <p:cNvSpPr txBox="1">
            <a:spLocks noChangeArrowheads="1"/>
          </p:cNvSpPr>
          <p:nvPr/>
        </p:nvSpPr>
        <p:spPr bwMode="auto">
          <a:xfrm>
            <a:off x="1676400" y="1905001"/>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The point is </a:t>
            </a:r>
            <a:r>
              <a:rPr kumimoji="0" lang="en-US" altLang="en-US" sz="1800" b="1" i="0" u="sng" strike="noStrike" kern="1200" cap="none" spc="0" normalizeH="0" baseline="0" noProof="0" dirty="0" smtClean="0">
                <a:ln>
                  <a:noFill/>
                </a:ln>
                <a:solidFill>
                  <a:srgbClr val="00007D">
                    <a:lumMod val="60000"/>
                    <a:lumOff val="40000"/>
                  </a:srgbClr>
                </a:solidFill>
                <a:effectLst/>
                <a:uLnTx/>
                <a:uFillTx/>
                <a:latin typeface="Tahoma" panose="020B0604030504040204" pitchFamily="34" charset="0"/>
                <a:ea typeface="+mn-ea"/>
                <a:cs typeface="Arial" panose="020B0604020202020204" pitchFamily="34" charset="0"/>
              </a:rPr>
              <a:t>NOT</a:t>
            </a:r>
            <a:r>
              <a:rPr kumimoji="0" lang="en-US" altLang="en-US" sz="1800" b="0"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Arial" panose="020B0604020202020204" pitchFamily="34" charset="0"/>
              </a:rPr>
              <a:t> </a:t>
            </a: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the </a:t>
            </a:r>
            <a:r>
              <a:rPr kumimoji="0" lang="en-US" altLang="en-US" sz="1800" b="0"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Arial" panose="020B0604020202020204" pitchFamily="34" charset="0"/>
              </a:rPr>
              <a:t>meeting, it is </a:t>
            </a:r>
            <a:r>
              <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the action or the results.</a:t>
            </a:r>
          </a:p>
        </p:txBody>
      </p:sp>
      <p:sp>
        <p:nvSpPr>
          <p:cNvPr id="45062" name="Flowchart: Multidocument 14"/>
          <p:cNvSpPr>
            <a:spLocks noChangeArrowheads="1"/>
          </p:cNvSpPr>
          <p:nvPr/>
        </p:nvSpPr>
        <p:spPr bwMode="auto">
          <a:xfrm>
            <a:off x="1905000" y="3124200"/>
            <a:ext cx="1676400" cy="2133600"/>
          </a:xfrm>
          <a:prstGeom prst="flowChartMultidocument">
            <a:avLst/>
          </a:prstGeom>
          <a:solidFill>
            <a:schemeClr val="accent1"/>
          </a:solidFill>
          <a:ln w="9525" algn="ctr">
            <a:solidFill>
              <a:schemeClr val="tx1"/>
            </a:solidFill>
            <a:round/>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Clear</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Concise</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Consistent</a:t>
            </a:r>
          </a:p>
        </p:txBody>
      </p:sp>
    </p:spTree>
    <p:extLst>
      <p:ext uri="{BB962C8B-B14F-4D97-AF65-F5344CB8AC3E}">
        <p14:creationId xmlns:p14="http://schemas.microsoft.com/office/powerpoint/2010/main" val="2597914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2095850" y="685800"/>
            <a:ext cx="7239000" cy="762000"/>
          </a:xfrm>
        </p:spPr>
        <p:txBody>
          <a:bodyPr/>
          <a:lstStyle/>
          <a:p>
            <a:pPr algn="ctr"/>
            <a:r>
              <a:rPr lang="en-US" altLang="en-US" sz="4000" dirty="0"/>
              <a:t>Session Objectives</a:t>
            </a:r>
          </a:p>
        </p:txBody>
      </p:sp>
      <p:sp>
        <p:nvSpPr>
          <p:cNvPr id="31747" name="Rectangle 3"/>
          <p:cNvSpPr>
            <a:spLocks noGrp="1" noRot="1" noChangeArrowheads="1"/>
          </p:cNvSpPr>
          <p:nvPr>
            <p:ph idx="1"/>
          </p:nvPr>
        </p:nvSpPr>
        <p:spPr>
          <a:xfrm>
            <a:off x="773451" y="1640047"/>
            <a:ext cx="10740572" cy="4659923"/>
          </a:xfrm>
        </p:spPr>
        <p:txBody>
          <a:bodyPr>
            <a:normAutofit/>
          </a:bodyPr>
          <a:lstStyle/>
          <a:p>
            <a:pPr marL="0" indent="0">
              <a:buNone/>
            </a:pPr>
            <a:r>
              <a:rPr lang="en-US" sz="2000" b="1" dirty="0"/>
              <a:t>Overall objective:</a:t>
            </a:r>
            <a:r>
              <a:rPr lang="en-US" sz="2000" dirty="0"/>
              <a:t>  To gain a better understanding </a:t>
            </a:r>
            <a:r>
              <a:rPr lang="en-US" sz="2000" dirty="0" smtClean="0"/>
              <a:t>and importance </a:t>
            </a:r>
            <a:r>
              <a:rPr lang="en-US" sz="2000" dirty="0"/>
              <a:t>of effective interpersonal skills </a:t>
            </a:r>
            <a:r>
              <a:rPr lang="en-US" sz="2000" dirty="0" smtClean="0"/>
              <a:t>to provide feedback.  This includes recognizing the benefits from </a:t>
            </a:r>
            <a:r>
              <a:rPr lang="en-US" sz="2000" dirty="0"/>
              <a:t>building positive rapport with </a:t>
            </a:r>
            <a:r>
              <a:rPr lang="en-US" sz="2000" dirty="0" smtClean="0"/>
              <a:t>your boss, peers, employees, and your auditee can </a:t>
            </a:r>
            <a:r>
              <a:rPr lang="en-US" sz="2000" dirty="0"/>
              <a:t>have on the audit cycle and </a:t>
            </a:r>
            <a:r>
              <a:rPr lang="en-US" sz="2000" dirty="0" smtClean="0"/>
              <a:t>audit </a:t>
            </a:r>
            <a:r>
              <a:rPr lang="en-US" sz="2000" dirty="0"/>
              <a:t>results.  Specifically, </a:t>
            </a:r>
            <a:r>
              <a:rPr lang="en-US" sz="2000" dirty="0" smtClean="0"/>
              <a:t>during this </a:t>
            </a:r>
            <a:r>
              <a:rPr lang="en-US" sz="2000" dirty="0"/>
              <a:t>training session </a:t>
            </a:r>
            <a:r>
              <a:rPr lang="en-US" sz="2000" dirty="0" smtClean="0"/>
              <a:t>we will discuss:</a:t>
            </a:r>
            <a:endParaRPr lang="en-US" sz="2000" dirty="0"/>
          </a:p>
          <a:p>
            <a:pPr marL="0" indent="0">
              <a:spcBef>
                <a:spcPct val="0"/>
              </a:spcBef>
              <a:spcAft>
                <a:spcPts val="700"/>
              </a:spcAft>
              <a:buNone/>
              <a:defRPr/>
            </a:pPr>
            <a:endParaRPr lang="en-US" sz="1000" dirty="0"/>
          </a:p>
          <a:p>
            <a:r>
              <a:rPr lang="en-US" sz="2000" b="1" dirty="0"/>
              <a:t>Understanding workload </a:t>
            </a:r>
            <a:r>
              <a:rPr lang="en-US" sz="2000" b="1" dirty="0" smtClean="0"/>
              <a:t>measures and their relationship to performance.</a:t>
            </a:r>
            <a:endParaRPr lang="en-US" sz="2000" b="1" dirty="0"/>
          </a:p>
          <a:p>
            <a:pPr lvl="0"/>
            <a:r>
              <a:rPr lang="en-US" sz="2000" b="1" dirty="0" smtClean="0"/>
              <a:t>Coaching vs. Mentoring.</a:t>
            </a:r>
          </a:p>
          <a:p>
            <a:pPr lvl="0"/>
            <a:r>
              <a:rPr lang="en-US" sz="2000" b="1" dirty="0" smtClean="0"/>
              <a:t>Techniques </a:t>
            </a:r>
            <a:r>
              <a:rPr lang="en-US" sz="2000" b="1" dirty="0"/>
              <a:t>for Providing </a:t>
            </a:r>
            <a:r>
              <a:rPr lang="en-US" sz="2000" b="1" dirty="0" smtClean="0"/>
              <a:t>Feedback and Dealing with Resistance.</a:t>
            </a:r>
            <a:endParaRPr lang="en-US" sz="2000" dirty="0"/>
          </a:p>
          <a:p>
            <a:pPr marL="0" indent="0">
              <a:spcBef>
                <a:spcPct val="0"/>
              </a:spcBef>
              <a:spcAft>
                <a:spcPts val="600"/>
              </a:spcAft>
              <a:buNone/>
              <a:defRPr/>
            </a:pPr>
            <a:endParaRPr lang="en-US" sz="2800" b="1" dirty="0">
              <a:solidFill>
                <a:schemeClr val="bg2"/>
              </a:solidFill>
            </a:endParaRPr>
          </a:p>
        </p:txBody>
      </p:sp>
    </p:spTree>
    <p:extLst>
      <p:ext uri="{BB962C8B-B14F-4D97-AF65-F5344CB8AC3E}">
        <p14:creationId xmlns:p14="http://schemas.microsoft.com/office/powerpoint/2010/main" val="407890872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2075793" y="2193872"/>
            <a:ext cx="8229600" cy="3366102"/>
          </a:xfrm>
        </p:spPr>
        <p:txBody>
          <a:bodyPr/>
          <a:lstStyle/>
          <a:p>
            <a:pPr eaLnBrk="1" hangingPunct="1"/>
            <a:r>
              <a:rPr lang="en-US" sz="2000" dirty="0"/>
              <a:t>Supervisory review of audit evidence must be documented in work papers – Yellow </a:t>
            </a:r>
            <a:r>
              <a:rPr lang="en-US" sz="2000" dirty="0" smtClean="0"/>
              <a:t>Book.</a:t>
            </a:r>
            <a:endParaRPr lang="en-US" sz="2000" dirty="0"/>
          </a:p>
          <a:p>
            <a:pPr eaLnBrk="1" hangingPunct="1"/>
            <a:r>
              <a:rPr lang="en-US" sz="2000" dirty="0"/>
              <a:t>Use coaching notes to provide feedback on individual work </a:t>
            </a:r>
            <a:r>
              <a:rPr lang="en-US" sz="2000" dirty="0" smtClean="0"/>
              <a:t>papers.</a:t>
            </a:r>
            <a:endParaRPr lang="en-US" sz="2000" dirty="0"/>
          </a:p>
          <a:p>
            <a:pPr eaLnBrk="1" hangingPunct="1"/>
            <a:r>
              <a:rPr lang="en-US" sz="2000" dirty="0"/>
              <a:t>Careful review of work papers ensures quality audits and appropriately documented </a:t>
            </a:r>
            <a:r>
              <a:rPr lang="en-US" sz="2000" dirty="0" smtClean="0"/>
              <a:t>results.</a:t>
            </a:r>
            <a:endParaRPr lang="en-US" sz="2000" dirty="0"/>
          </a:p>
          <a:p>
            <a:pPr eaLnBrk="1" hangingPunct="1">
              <a:buFont typeface="Wingdings 2" pitchFamily="18" charset="2"/>
              <a:buNone/>
            </a:pPr>
            <a:endParaRPr lang="en-US" sz="2000" dirty="0"/>
          </a:p>
        </p:txBody>
      </p:sp>
      <p:sp>
        <p:nvSpPr>
          <p:cNvPr id="3" name="Title 2"/>
          <p:cNvSpPr>
            <a:spLocks noGrp="1"/>
          </p:cNvSpPr>
          <p:nvPr>
            <p:ph type="title"/>
          </p:nvPr>
        </p:nvSpPr>
        <p:spPr>
          <a:xfrm>
            <a:off x="977176" y="1117816"/>
            <a:ext cx="8229600" cy="621532"/>
          </a:xfrm>
        </p:spPr>
        <p:txBody>
          <a:bodyPr/>
          <a:lstStyle/>
          <a:p>
            <a:pPr>
              <a:defRPr/>
            </a:pPr>
            <a:r>
              <a:rPr lang="en-US" sz="2400" dirty="0"/>
              <a:t>Follow-Up</a:t>
            </a:r>
          </a:p>
        </p:txBody>
      </p:sp>
      <p:sp>
        <p:nvSpPr>
          <p:cNvPr id="4" name="Slide Number Placeholder 3"/>
          <p:cNvSpPr>
            <a:spLocks noGrp="1"/>
          </p:cNvSpPr>
          <p:nvPr>
            <p:ph type="sldNum" sz="quarter" idx="12"/>
          </p:nvPr>
        </p:nvSpPr>
        <p:spPr/>
        <p:txBody>
          <a:bodyPr/>
          <a:lstStyle/>
          <a:p>
            <a:fld id="{7A6A4B2B-0CB8-4CED-A44F-94A6FE91ED00}" type="slidenum">
              <a:rPr lang="en-US" smtClean="0"/>
              <a:pPr/>
              <a:t>20</a:t>
            </a:fld>
            <a:endParaRPr lang="en-US" dirty="0"/>
          </a:p>
        </p:txBody>
      </p:sp>
    </p:spTree>
    <p:extLst>
      <p:ext uri="{BB962C8B-B14F-4D97-AF65-F5344CB8AC3E}">
        <p14:creationId xmlns:p14="http://schemas.microsoft.com/office/powerpoint/2010/main" val="1128705570"/>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341017"/>
            <a:ext cx="8229600" cy="3597329"/>
          </a:xfrm>
        </p:spPr>
        <p:txBody>
          <a:bodyPr rtlCol="0">
            <a:normAutofit/>
          </a:bodyPr>
          <a:lstStyle/>
          <a:p>
            <a:pPr>
              <a:defRPr/>
            </a:pPr>
            <a:r>
              <a:rPr lang="en-US" sz="2000" dirty="0"/>
              <a:t>When conducting team or individual meetings:</a:t>
            </a:r>
          </a:p>
          <a:p>
            <a:pPr lvl="1">
              <a:spcBef>
                <a:spcPct val="50000"/>
              </a:spcBef>
              <a:buSzPct val="70000"/>
              <a:buFont typeface="Wingdings" pitchFamily="2" charset="2"/>
              <a:buChar char="Ø"/>
              <a:defRPr/>
            </a:pPr>
            <a:r>
              <a:rPr lang="en-US" sz="2000" dirty="0"/>
              <a:t>Do not dominate the conversation.</a:t>
            </a:r>
          </a:p>
          <a:p>
            <a:pPr lvl="1">
              <a:spcBef>
                <a:spcPct val="50000"/>
              </a:spcBef>
              <a:buSzPct val="70000"/>
              <a:buFont typeface="Wingdings" pitchFamily="2" charset="2"/>
              <a:buChar char="Ø"/>
              <a:defRPr/>
            </a:pPr>
            <a:r>
              <a:rPr lang="en-US" sz="2000" dirty="0"/>
              <a:t>Allow yourself to obtain the insights of others in attendance.</a:t>
            </a:r>
          </a:p>
          <a:p>
            <a:pPr lvl="1">
              <a:spcBef>
                <a:spcPct val="50000"/>
              </a:spcBef>
              <a:buSzPct val="70000"/>
              <a:buFont typeface="Wingdings" pitchFamily="2" charset="2"/>
              <a:buChar char="Ø"/>
              <a:defRPr/>
            </a:pPr>
            <a:r>
              <a:rPr lang="en-US" sz="2000" dirty="0"/>
              <a:t>Provide feedback to encourage:  good performance, correct poor performance and keep assignments on track. </a:t>
            </a:r>
          </a:p>
          <a:p>
            <a:pPr lvl="1">
              <a:spcBef>
                <a:spcPct val="50000"/>
              </a:spcBef>
              <a:buSzPct val="70000"/>
              <a:buFont typeface="Wingdings" pitchFamily="2" charset="2"/>
              <a:buChar char="Ø"/>
              <a:defRPr/>
            </a:pPr>
            <a:r>
              <a:rPr lang="en-US" sz="2000" dirty="0"/>
              <a:t>Empower others to think/act. </a:t>
            </a:r>
          </a:p>
        </p:txBody>
      </p:sp>
      <p:sp>
        <p:nvSpPr>
          <p:cNvPr id="3" name="Title 2"/>
          <p:cNvSpPr>
            <a:spLocks noGrp="1"/>
          </p:cNvSpPr>
          <p:nvPr>
            <p:ph type="title"/>
          </p:nvPr>
        </p:nvSpPr>
        <p:spPr>
          <a:xfrm>
            <a:off x="1981200" y="887957"/>
            <a:ext cx="8229600" cy="835740"/>
          </a:xfrm>
        </p:spPr>
        <p:txBody>
          <a:bodyPr/>
          <a:lstStyle/>
          <a:p>
            <a:pPr>
              <a:defRPr/>
            </a:pPr>
            <a:r>
              <a:rPr lang="en-US" sz="2400" dirty="0" smtClean="0"/>
              <a:t>Provide Feedback</a:t>
            </a:r>
            <a:endParaRPr lang="en-US" sz="2400" dirty="0"/>
          </a:p>
        </p:txBody>
      </p:sp>
      <p:sp>
        <p:nvSpPr>
          <p:cNvPr id="5" name="Slide Number Placeholder 4"/>
          <p:cNvSpPr>
            <a:spLocks noGrp="1"/>
          </p:cNvSpPr>
          <p:nvPr>
            <p:ph type="sldNum" sz="quarter" idx="12"/>
          </p:nvPr>
        </p:nvSpPr>
        <p:spPr/>
        <p:txBody>
          <a:bodyPr/>
          <a:lstStyle/>
          <a:p>
            <a:fld id="{7A6A4B2B-0CB8-4CED-A44F-94A6FE91ED00}" type="slidenum">
              <a:rPr lang="en-US" smtClean="0"/>
              <a:pPr/>
              <a:t>21</a:t>
            </a:fld>
            <a:endParaRPr lang="en-US" dirty="0"/>
          </a:p>
        </p:txBody>
      </p:sp>
    </p:spTree>
    <p:extLst>
      <p:ext uri="{BB962C8B-B14F-4D97-AF65-F5344CB8AC3E}">
        <p14:creationId xmlns:p14="http://schemas.microsoft.com/office/powerpoint/2010/main" val="3511650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78927" y="865834"/>
            <a:ext cx="7877175" cy="714703"/>
          </a:xfrm>
        </p:spPr>
        <p:txBody>
          <a:bodyPr/>
          <a:lstStyle/>
          <a:p>
            <a:pPr algn="ctr" eaLnBrk="1" hangingPunct="1"/>
            <a:r>
              <a:rPr lang="en-US" altLang="en-US" sz="3600" dirty="0" smtClean="0"/>
              <a:t>Providing </a:t>
            </a:r>
            <a:r>
              <a:rPr lang="en-US" altLang="en-US" sz="3600" dirty="0"/>
              <a:t>Feedback</a:t>
            </a:r>
          </a:p>
        </p:txBody>
      </p:sp>
      <p:sp>
        <p:nvSpPr>
          <p:cNvPr id="21507" name="Text Box 3"/>
          <p:cNvSpPr txBox="1">
            <a:spLocks noChangeArrowheads="1"/>
          </p:cNvSpPr>
          <p:nvPr/>
        </p:nvSpPr>
        <p:spPr bwMode="auto">
          <a:xfrm>
            <a:off x="2409544" y="1695744"/>
            <a:ext cx="7391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marL="342900" indent="-342900">
              <a:buFont typeface="Wingdings" panose="05000000000000000000" pitchFamily="2" charset="2"/>
              <a:buChar char="§"/>
              <a:defRPr/>
            </a:pPr>
            <a:r>
              <a:rPr lang="en-US" sz="2200" dirty="0"/>
              <a:t>Feedback is an essential part of routine coaching and effective performance management.</a:t>
            </a:r>
          </a:p>
          <a:p>
            <a:pPr marL="342900" indent="-342900">
              <a:buFont typeface="Wingdings" panose="05000000000000000000" pitchFamily="2" charset="2"/>
              <a:buChar char="§"/>
              <a:defRPr/>
            </a:pPr>
            <a:endParaRPr lang="en-US" sz="2200" dirty="0"/>
          </a:p>
          <a:p>
            <a:pPr marL="342900" indent="-342900">
              <a:buFont typeface="Wingdings" panose="05000000000000000000" pitchFamily="2" charset="2"/>
              <a:buChar char="§"/>
              <a:defRPr/>
            </a:pPr>
            <a:r>
              <a:rPr lang="en-US" sz="2200" dirty="0"/>
              <a:t>Feedback has only two purposes:</a:t>
            </a:r>
          </a:p>
          <a:p>
            <a:pPr>
              <a:defRPr/>
            </a:pPr>
            <a:endParaRPr lang="en-US" sz="2200" dirty="0"/>
          </a:p>
          <a:p>
            <a:pPr marL="914400" lvl="1" indent="-457200">
              <a:buFontTx/>
              <a:buAutoNum type="arabicParenR"/>
              <a:defRPr/>
            </a:pPr>
            <a:r>
              <a:rPr lang="en-US" sz="2200" dirty="0"/>
              <a:t>Improve/make better behavior. </a:t>
            </a:r>
          </a:p>
          <a:p>
            <a:pPr marL="914400" lvl="1" indent="-457200">
              <a:buFontTx/>
              <a:buAutoNum type="arabicParenR"/>
              <a:defRPr/>
            </a:pPr>
            <a:r>
              <a:rPr lang="en-US" sz="2200" dirty="0"/>
              <a:t>Reinforce or maintain current behavior.</a:t>
            </a:r>
          </a:p>
          <a:p>
            <a:pPr marL="342900" indent="-342900">
              <a:buFont typeface="Wingdings" panose="05000000000000000000" pitchFamily="2" charset="2"/>
              <a:buChar char="§"/>
              <a:defRPr/>
            </a:pPr>
            <a:endParaRPr lang="en-US" sz="2200" dirty="0"/>
          </a:p>
          <a:p>
            <a:pPr marL="342900" indent="-342900">
              <a:buFont typeface="Wingdings" panose="05000000000000000000" pitchFamily="2" charset="2"/>
              <a:buChar char="§"/>
              <a:defRPr/>
            </a:pPr>
            <a:r>
              <a:rPr lang="en-US" sz="2200" dirty="0"/>
              <a:t>To be constructive, feedback must be FAST:</a:t>
            </a:r>
          </a:p>
          <a:p>
            <a:pPr lvl="2">
              <a:defRPr/>
            </a:pPr>
            <a:r>
              <a:rPr lang="en-US" sz="2200" b="1" dirty="0" smtClean="0"/>
              <a:t>F</a:t>
            </a:r>
            <a:r>
              <a:rPr lang="en-US" sz="2200" dirty="0" smtClean="0"/>
              <a:t>requent (</a:t>
            </a:r>
            <a:r>
              <a:rPr lang="en-US" sz="2200" dirty="0" smtClean="0">
                <a:solidFill>
                  <a:schemeClr val="bg2">
                    <a:lumMod val="60000"/>
                    <a:lumOff val="40000"/>
                  </a:schemeClr>
                </a:solidFill>
              </a:rPr>
              <a:t>remember the cycle of observing</a:t>
            </a:r>
            <a:r>
              <a:rPr lang="en-US" sz="2200" dirty="0" smtClean="0"/>
              <a:t>)</a:t>
            </a:r>
            <a:endParaRPr lang="en-US" sz="2200" dirty="0"/>
          </a:p>
          <a:p>
            <a:pPr lvl="2">
              <a:defRPr/>
            </a:pPr>
            <a:r>
              <a:rPr lang="en-US" sz="2200" b="1" dirty="0"/>
              <a:t>A</a:t>
            </a:r>
            <a:r>
              <a:rPr lang="en-US" sz="2200" dirty="0"/>
              <a:t>ccurate</a:t>
            </a:r>
          </a:p>
          <a:p>
            <a:pPr lvl="2">
              <a:defRPr/>
            </a:pPr>
            <a:r>
              <a:rPr lang="en-US" sz="2200" b="1" dirty="0"/>
              <a:t>S</a:t>
            </a:r>
            <a:r>
              <a:rPr lang="en-US" sz="2200" dirty="0"/>
              <a:t>pecific </a:t>
            </a:r>
          </a:p>
          <a:p>
            <a:pPr lvl="2">
              <a:defRPr/>
            </a:pPr>
            <a:r>
              <a:rPr lang="en-US" sz="2200" b="1" dirty="0"/>
              <a:t>T</a:t>
            </a:r>
            <a:r>
              <a:rPr lang="en-US" sz="2200" dirty="0"/>
              <a:t>imely </a:t>
            </a:r>
          </a:p>
          <a:p>
            <a:pPr>
              <a:defRPr/>
            </a:pPr>
            <a:endParaRPr lang="en-US" sz="2000" dirty="0"/>
          </a:p>
        </p:txBody>
      </p:sp>
      <p:sp>
        <p:nvSpPr>
          <p:cNvPr id="2" name="Slide Number Placeholder 1"/>
          <p:cNvSpPr>
            <a:spLocks noGrp="1"/>
          </p:cNvSpPr>
          <p:nvPr>
            <p:ph type="sldNum" sz="quarter" idx="12"/>
          </p:nvPr>
        </p:nvSpPr>
        <p:spPr/>
        <p:txBody>
          <a:bodyPr/>
          <a:lstStyle/>
          <a:p>
            <a:fld id="{7A6A4B2B-0CB8-4CED-A44F-94A6FE91ED00}" type="slidenum">
              <a:rPr lang="en-US" smtClean="0"/>
              <a:pPr/>
              <a:t>22</a:t>
            </a:fld>
            <a:endParaRPr lang="en-US" dirty="0"/>
          </a:p>
        </p:txBody>
      </p:sp>
    </p:spTree>
    <p:extLst>
      <p:ext uri="{BB962C8B-B14F-4D97-AF65-F5344CB8AC3E}">
        <p14:creationId xmlns:p14="http://schemas.microsoft.com/office/powerpoint/2010/main" val="2027148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1752600" y="1387366"/>
            <a:ext cx="89154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spcAft>
                <a:spcPts val="1200"/>
              </a:spcAft>
              <a:buClrTx/>
              <a:buSzTx/>
              <a:buNone/>
            </a:pPr>
            <a:r>
              <a:rPr lang="en-US" altLang="en-US" sz="7200" b="1" dirty="0" smtClean="0">
                <a:solidFill>
                  <a:schemeClr val="bg2">
                    <a:lumMod val="60000"/>
                    <a:lumOff val="40000"/>
                  </a:schemeClr>
                </a:solidFill>
              </a:rPr>
              <a:t>CANNOT DO! </a:t>
            </a:r>
          </a:p>
          <a:p>
            <a:pPr algn="ctr" eaLnBrk="1" hangingPunct="1">
              <a:spcBef>
                <a:spcPct val="0"/>
              </a:spcBef>
              <a:spcAft>
                <a:spcPts val="1200"/>
              </a:spcAft>
              <a:buClrTx/>
              <a:buSzTx/>
              <a:buNone/>
            </a:pPr>
            <a:r>
              <a:rPr lang="en-US" altLang="en-US" sz="7200" b="1" dirty="0" smtClean="0">
                <a:solidFill>
                  <a:schemeClr val="bg2">
                    <a:lumMod val="60000"/>
                    <a:lumOff val="40000"/>
                  </a:schemeClr>
                </a:solidFill>
              </a:rPr>
              <a:t>Vs.</a:t>
            </a:r>
          </a:p>
          <a:p>
            <a:pPr algn="ctr" eaLnBrk="1" hangingPunct="1">
              <a:spcBef>
                <a:spcPct val="0"/>
              </a:spcBef>
              <a:spcAft>
                <a:spcPts val="1200"/>
              </a:spcAft>
              <a:buClrTx/>
              <a:buSzTx/>
              <a:buNone/>
            </a:pPr>
            <a:r>
              <a:rPr lang="en-US" altLang="en-US" sz="7200" b="1" dirty="0" smtClean="0">
                <a:solidFill>
                  <a:schemeClr val="bg2">
                    <a:lumMod val="60000"/>
                    <a:lumOff val="40000"/>
                  </a:schemeClr>
                </a:solidFill>
              </a:rPr>
              <a:t>WILL NOT DO!</a:t>
            </a:r>
            <a:endParaRPr lang="en-US" altLang="en-US" sz="7200" b="1" dirty="0">
              <a:solidFill>
                <a:schemeClr val="bg2">
                  <a:lumMod val="60000"/>
                  <a:lumOff val="40000"/>
                </a:schemeClr>
              </a:solidFill>
            </a:endParaRPr>
          </a:p>
          <a:p>
            <a:pPr algn="ctr" eaLnBrk="1" hangingPunct="1">
              <a:spcBef>
                <a:spcPct val="0"/>
              </a:spcBef>
              <a:spcAft>
                <a:spcPts val="1200"/>
              </a:spcAft>
              <a:buClrTx/>
              <a:buSzTx/>
              <a:buNone/>
            </a:pPr>
            <a:r>
              <a:rPr lang="en-US" altLang="en-US" sz="2400" b="1" dirty="0" smtClean="0"/>
              <a:t>“You May </a:t>
            </a:r>
            <a:r>
              <a:rPr lang="en-US" altLang="en-US" sz="2400" b="1" dirty="0"/>
              <a:t>or </a:t>
            </a:r>
            <a:r>
              <a:rPr lang="en-US" altLang="en-US" sz="2400" b="1" dirty="0" smtClean="0"/>
              <a:t>May </a:t>
            </a:r>
            <a:r>
              <a:rPr lang="en-US" altLang="en-US" sz="2400" b="1" dirty="0"/>
              <a:t>not </a:t>
            </a:r>
            <a:r>
              <a:rPr lang="en-US" altLang="en-US" sz="2400" b="1" dirty="0" smtClean="0"/>
              <a:t>Know When People Change Their Mind About You!”</a:t>
            </a:r>
            <a:endParaRPr lang="en-US" altLang="en-US" sz="2400" b="1" dirty="0"/>
          </a:p>
        </p:txBody>
      </p:sp>
    </p:spTree>
    <p:extLst>
      <p:ext uri="{BB962C8B-B14F-4D97-AF65-F5344CB8AC3E}">
        <p14:creationId xmlns:p14="http://schemas.microsoft.com/office/powerpoint/2010/main" val="2309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a:t>
            </a:r>
            <a:r>
              <a:rPr lang="en-US" dirty="0" smtClean="0"/>
              <a:t>ey questions to address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600200"/>
            <a:ext cx="7315200" cy="4343400"/>
          </a:xfrm>
        </p:spPr>
      </p:pic>
      <p:pic>
        <p:nvPicPr>
          <p:cNvPr id="4" name="Picture 5" descr="TIGTA_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8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93147" y="6237214"/>
            <a:ext cx="8676314" cy="369332"/>
          </a:xfrm>
          <a:prstGeom prst="rect">
            <a:avLst/>
          </a:prstGeom>
          <a:noFill/>
        </p:spPr>
        <p:txBody>
          <a:bodyPr wrap="square" rtlCol="0">
            <a:spAutoFit/>
          </a:bodyPr>
          <a:lstStyle/>
          <a:p>
            <a:r>
              <a:rPr lang="en-US" dirty="0" smtClean="0"/>
              <a:t>Just Because You are in the Same Place Does Not Mean You See the Same Thing</a:t>
            </a:r>
            <a:endParaRPr lang="en-US" dirty="0"/>
          </a:p>
        </p:txBody>
      </p:sp>
    </p:spTree>
    <p:extLst>
      <p:ext uri="{BB962C8B-B14F-4D97-AF65-F5344CB8AC3E}">
        <p14:creationId xmlns:p14="http://schemas.microsoft.com/office/powerpoint/2010/main" val="2517889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474335"/>
            <a:ext cx="8229600" cy="702825"/>
          </a:xfrm>
        </p:spPr>
        <p:txBody>
          <a:bodyPr/>
          <a:lstStyle/>
          <a:p>
            <a:pPr>
              <a:defRPr/>
            </a:pPr>
            <a:r>
              <a:rPr lang="en-US" dirty="0" smtClean="0"/>
              <a:t>Understand Yourself</a:t>
            </a:r>
            <a:endParaRPr lang="en-US" dirty="0"/>
          </a:p>
        </p:txBody>
      </p:sp>
      <p:pic>
        <p:nvPicPr>
          <p:cNvPr id="48131" name="Content Placeholder 3" descr="http://www.moillusions.com/wp-content/uploads/photos1.blogger.com/blogger/5639/2020/400/chica_o_vieja.jpg">
            <a:hlinkClick r:id="rId3"/>
          </p:cNvPr>
          <p:cNvPicPr>
            <a:picLocks noGrp="1"/>
          </p:cNvPicPr>
          <p:nvPr>
            <p:ph idx="1"/>
          </p:nvPr>
        </p:nvPicPr>
        <p:blipFill>
          <a:blip r:embed="rId4" cstate="print"/>
          <a:srcRect/>
          <a:stretch>
            <a:fillRect/>
          </a:stretch>
        </p:blipFill>
        <p:spPr>
          <a:xfrm>
            <a:off x="3670738" y="1312481"/>
            <a:ext cx="4572000" cy="4520760"/>
          </a:xfrm>
        </p:spPr>
      </p:pic>
      <p:sp>
        <p:nvSpPr>
          <p:cNvPr id="2" name="Slide Number Placeholder 1"/>
          <p:cNvSpPr>
            <a:spLocks noGrp="1"/>
          </p:cNvSpPr>
          <p:nvPr>
            <p:ph type="sldNum" sz="quarter" idx="12"/>
          </p:nvPr>
        </p:nvSpPr>
        <p:spPr/>
        <p:txBody>
          <a:bodyPr/>
          <a:lstStyle/>
          <a:p>
            <a:pPr>
              <a:defRPr/>
            </a:pPr>
            <a:fld id="{90600FE0-F678-4199-B72E-1F95BE4E36B0}" type="slidenum">
              <a:rPr lang="en-US" smtClean="0"/>
              <a:pPr>
                <a:defRPr/>
              </a:pPr>
              <a:t>25</a:t>
            </a:fld>
            <a:endParaRPr lang="en-US" dirty="0"/>
          </a:p>
        </p:txBody>
      </p:sp>
    </p:spTree>
    <p:extLst>
      <p:ext uri="{BB962C8B-B14F-4D97-AF65-F5344CB8AC3E}">
        <p14:creationId xmlns:p14="http://schemas.microsoft.com/office/powerpoint/2010/main" val="270951548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2004646" y="1318846"/>
            <a:ext cx="8491903"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spcAft>
                <a:spcPts val="1200"/>
              </a:spcAft>
              <a:buClrTx/>
              <a:buSzTx/>
              <a:buNone/>
            </a:pPr>
            <a:r>
              <a:rPr lang="en-US" altLang="en-US" sz="7200" b="1" dirty="0" smtClean="0">
                <a:solidFill>
                  <a:schemeClr val="bg2">
                    <a:lumMod val="60000"/>
                    <a:lumOff val="40000"/>
                  </a:schemeClr>
                </a:solidFill>
              </a:rPr>
              <a:t>Providing Feedback</a:t>
            </a:r>
          </a:p>
          <a:p>
            <a:pPr algn="ctr" eaLnBrk="1" hangingPunct="1">
              <a:spcBef>
                <a:spcPct val="0"/>
              </a:spcBef>
              <a:spcAft>
                <a:spcPts val="1200"/>
              </a:spcAft>
              <a:buClrTx/>
              <a:buSzTx/>
              <a:buNone/>
            </a:pPr>
            <a:r>
              <a:rPr lang="en-US" altLang="en-US" sz="2400" b="1" dirty="0" smtClean="0"/>
              <a:t>“You </a:t>
            </a:r>
            <a:r>
              <a:rPr lang="en-US" altLang="en-US" sz="2400" b="1" dirty="0"/>
              <a:t>May Make the Right Point; but Use the Wrong Method</a:t>
            </a:r>
            <a:r>
              <a:rPr lang="en-US" altLang="en-US" sz="2400" b="1" dirty="0" smtClean="0"/>
              <a:t>!”</a:t>
            </a:r>
            <a:endParaRPr lang="en-US" altLang="en-US" sz="2400" b="1" dirty="0"/>
          </a:p>
          <a:p>
            <a:pPr algn="ctr" eaLnBrk="1" hangingPunct="1">
              <a:spcBef>
                <a:spcPct val="0"/>
              </a:spcBef>
              <a:spcAft>
                <a:spcPts val="1200"/>
              </a:spcAft>
              <a:buClrTx/>
              <a:buSzTx/>
              <a:buNone/>
            </a:pPr>
            <a:endParaRPr lang="en-US" altLang="en-US" sz="7200" b="1" dirty="0" smtClean="0">
              <a:solidFill>
                <a:schemeClr val="folHlink"/>
              </a:solidFill>
            </a:endParaRPr>
          </a:p>
          <a:p>
            <a:pPr algn="ctr" eaLnBrk="1" hangingPunct="1">
              <a:spcBef>
                <a:spcPct val="0"/>
              </a:spcBef>
              <a:spcAft>
                <a:spcPts val="1200"/>
              </a:spcAft>
              <a:buClrTx/>
              <a:buSzTx/>
              <a:buNone/>
            </a:pPr>
            <a:endParaRPr lang="en-US" altLang="en-US" sz="7200" b="1" dirty="0">
              <a:solidFill>
                <a:schemeClr val="folHlink"/>
              </a:solidFill>
            </a:endParaRPr>
          </a:p>
          <a:p>
            <a:pPr algn="ctr" eaLnBrk="1" hangingPunct="1">
              <a:spcBef>
                <a:spcPct val="0"/>
              </a:spcBef>
              <a:spcAft>
                <a:spcPts val="1200"/>
              </a:spcAft>
              <a:buClrTx/>
              <a:buSzTx/>
              <a:buNone/>
            </a:pPr>
            <a:endParaRPr lang="en-US" altLang="en-US" sz="2400" b="1" dirty="0"/>
          </a:p>
        </p:txBody>
      </p:sp>
    </p:spTree>
    <p:extLst>
      <p:ext uri="{BB962C8B-B14F-4D97-AF65-F5344CB8AC3E}">
        <p14:creationId xmlns:p14="http://schemas.microsoft.com/office/powerpoint/2010/main" val="2061448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14400"/>
            <a:ext cx="8686800" cy="1727200"/>
          </a:xfrm>
        </p:spPr>
        <p:txBody>
          <a:bodyPr/>
          <a:lstStyle/>
          <a:p>
            <a:pPr algn="ctr"/>
            <a:r>
              <a:rPr lang="en-US" sz="5400" dirty="0" smtClean="0"/>
              <a:t>What Must I </a:t>
            </a:r>
            <a:br>
              <a:rPr lang="en-US" sz="5400" dirty="0" smtClean="0"/>
            </a:br>
            <a:r>
              <a:rPr lang="en-US" sz="5400" dirty="0" smtClean="0"/>
              <a:t>SAY?</a:t>
            </a:r>
            <a:endParaRPr lang="en-US" sz="5400" dirty="0"/>
          </a:p>
        </p:txBody>
      </p:sp>
      <p:sp>
        <p:nvSpPr>
          <p:cNvPr id="3" name="Slide Number Placeholder 2"/>
          <p:cNvSpPr>
            <a:spLocks noGrp="1"/>
          </p:cNvSpPr>
          <p:nvPr>
            <p:ph type="sldNum" sz="quarter" idx="11"/>
          </p:nvPr>
        </p:nvSpPr>
        <p:spPr/>
        <p:txBody>
          <a:bodyPr/>
          <a:lstStyle/>
          <a:p>
            <a:pPr fontAlgn="base">
              <a:spcBef>
                <a:spcPct val="0"/>
              </a:spcBef>
              <a:spcAft>
                <a:spcPct val="0"/>
              </a:spcAft>
            </a:pPr>
            <a:fld id="{3449EF94-0D22-45BF-A130-6CA10B7705C5}" type="slidenum">
              <a:rPr lang="en-US">
                <a:solidFill>
                  <a:srgbClr val="000000"/>
                </a:solidFill>
              </a:rPr>
              <a:pPr fontAlgn="base">
                <a:spcBef>
                  <a:spcPct val="0"/>
                </a:spcBef>
                <a:spcAft>
                  <a:spcPct val="0"/>
                </a:spcAft>
              </a:pPr>
              <a:t>27</a:t>
            </a:fld>
            <a:endParaRPr lang="en-US" dirty="0">
              <a:solidFill>
                <a:srgbClr val="000000"/>
              </a:solidFill>
            </a:endParaRPr>
          </a:p>
        </p:txBody>
      </p:sp>
      <p:graphicFrame>
        <p:nvGraphicFramePr>
          <p:cNvPr id="6" name="Diagram 5"/>
          <p:cNvGraphicFramePr/>
          <p:nvPr>
            <p:extLst>
              <p:ext uri="{D42A27DB-BD31-4B8C-83A1-F6EECF244321}">
                <p14:modId xmlns:p14="http://schemas.microsoft.com/office/powerpoint/2010/main" val="79353034"/>
              </p:ext>
            </p:extLst>
          </p:nvPr>
        </p:nvGraphicFramePr>
        <p:xfrm>
          <a:off x="3124200" y="2641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4601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343" y="847970"/>
            <a:ext cx="9075057" cy="769815"/>
          </a:xfrm>
        </p:spPr>
        <p:txBody>
          <a:bodyPr>
            <a:normAutofit fontScale="90000"/>
          </a:bodyPr>
          <a:lstStyle/>
          <a:p>
            <a:r>
              <a:rPr lang="en-US" sz="3600" i="1" dirty="0" smtClean="0"/>
              <a:t>Auditor Feedback Key </a:t>
            </a:r>
            <a:r>
              <a:rPr lang="en-US" sz="3600" i="1" dirty="0"/>
              <a:t>Questions to Address:</a:t>
            </a:r>
            <a:r>
              <a:rPr lang="en-US" sz="3600" dirty="0"/>
              <a:t/>
            </a:r>
            <a:br>
              <a:rPr lang="en-US" sz="3600" dirty="0"/>
            </a:br>
            <a:endParaRPr lang="en-US" sz="3600" dirty="0"/>
          </a:p>
        </p:txBody>
      </p:sp>
      <p:sp>
        <p:nvSpPr>
          <p:cNvPr id="3" name="Content Placeholder 2"/>
          <p:cNvSpPr>
            <a:spLocks noGrp="1"/>
          </p:cNvSpPr>
          <p:nvPr>
            <p:ph idx="1"/>
          </p:nvPr>
        </p:nvSpPr>
        <p:spPr>
          <a:xfrm>
            <a:off x="785291" y="1672977"/>
            <a:ext cx="10611293" cy="4941642"/>
          </a:xfrm>
        </p:spPr>
        <p:txBody>
          <a:bodyPr>
            <a:normAutofit fontScale="92500" lnSpcReduction="10000"/>
          </a:bodyPr>
          <a:lstStyle/>
          <a:p>
            <a:pPr>
              <a:spcBef>
                <a:spcPts val="0"/>
              </a:spcBef>
              <a:spcAft>
                <a:spcPts val="600"/>
              </a:spcAft>
            </a:pPr>
            <a:r>
              <a:rPr lang="en-US" sz="2400" dirty="0" smtClean="0">
                <a:solidFill>
                  <a:srgbClr val="FF0000"/>
                </a:solidFill>
              </a:rPr>
              <a:t>What </a:t>
            </a:r>
            <a:r>
              <a:rPr lang="en-US" sz="2400" dirty="0">
                <a:solidFill>
                  <a:srgbClr val="FF0000"/>
                </a:solidFill>
              </a:rPr>
              <a:t>must </a:t>
            </a:r>
            <a:r>
              <a:rPr lang="en-US" sz="2400" dirty="0" smtClean="0">
                <a:solidFill>
                  <a:srgbClr val="FF0000"/>
                </a:solidFill>
              </a:rPr>
              <a:t>I </a:t>
            </a:r>
            <a:r>
              <a:rPr lang="en-US" sz="2400" dirty="0">
                <a:solidFill>
                  <a:srgbClr val="FF0000"/>
                </a:solidFill>
              </a:rPr>
              <a:t>say?  </a:t>
            </a:r>
            <a:r>
              <a:rPr lang="en-US" sz="2400" dirty="0" smtClean="0"/>
              <a:t>Is the issue a cannot or will not do? </a:t>
            </a:r>
          </a:p>
          <a:p>
            <a:pPr lvl="1">
              <a:spcBef>
                <a:spcPts val="0"/>
              </a:spcBef>
              <a:spcAft>
                <a:spcPts val="600"/>
              </a:spcAft>
              <a:buClrTx/>
            </a:pPr>
            <a:r>
              <a:rPr lang="en-US" sz="2400" b="1" dirty="0" smtClean="0">
                <a:solidFill>
                  <a:srgbClr val="1F02D0"/>
                </a:solidFill>
              </a:rPr>
              <a:t>What is the employee doing and should continue?</a:t>
            </a:r>
          </a:p>
          <a:p>
            <a:pPr lvl="1">
              <a:spcBef>
                <a:spcPts val="0"/>
              </a:spcBef>
              <a:spcAft>
                <a:spcPts val="600"/>
              </a:spcAft>
              <a:buClrTx/>
            </a:pPr>
            <a:r>
              <a:rPr lang="en-US" sz="2400" b="1" dirty="0" smtClean="0">
                <a:solidFill>
                  <a:srgbClr val="1F02D0"/>
                </a:solidFill>
              </a:rPr>
              <a:t>What is the employee doing, but should stop?</a:t>
            </a:r>
          </a:p>
          <a:p>
            <a:pPr lvl="1">
              <a:spcBef>
                <a:spcPts val="0"/>
              </a:spcBef>
              <a:spcAft>
                <a:spcPts val="600"/>
              </a:spcAft>
              <a:buClrTx/>
            </a:pPr>
            <a:r>
              <a:rPr lang="en-US" sz="2400" b="1" dirty="0" smtClean="0">
                <a:solidFill>
                  <a:srgbClr val="1F02D0"/>
                </a:solidFill>
              </a:rPr>
              <a:t>What is the employee not doing, but should start?</a:t>
            </a:r>
            <a:endParaRPr lang="en-US" sz="2400" b="1" dirty="0">
              <a:solidFill>
                <a:srgbClr val="1F02D0"/>
              </a:solidFill>
            </a:endParaRPr>
          </a:p>
          <a:p>
            <a:pPr>
              <a:spcBef>
                <a:spcPts val="0"/>
              </a:spcBef>
              <a:spcAft>
                <a:spcPts val="600"/>
              </a:spcAft>
            </a:pPr>
            <a:r>
              <a:rPr lang="en-US" sz="2400" dirty="0">
                <a:solidFill>
                  <a:srgbClr val="FF0000"/>
                </a:solidFill>
              </a:rPr>
              <a:t>What can </a:t>
            </a:r>
            <a:r>
              <a:rPr lang="en-US" sz="2400" dirty="0" smtClean="0">
                <a:solidFill>
                  <a:srgbClr val="FF0000"/>
                </a:solidFill>
              </a:rPr>
              <a:t>I </a:t>
            </a:r>
            <a:r>
              <a:rPr lang="en-US" sz="2400" dirty="0">
                <a:solidFill>
                  <a:srgbClr val="FF0000"/>
                </a:solidFill>
              </a:rPr>
              <a:t>say?  </a:t>
            </a:r>
            <a:r>
              <a:rPr lang="en-US" sz="2400" dirty="0"/>
              <a:t>Do </a:t>
            </a:r>
            <a:r>
              <a:rPr lang="en-US" sz="2400" dirty="0" smtClean="0"/>
              <a:t>I </a:t>
            </a:r>
            <a:r>
              <a:rPr lang="en-US" sz="2400" dirty="0"/>
              <a:t>have adequate </a:t>
            </a:r>
            <a:r>
              <a:rPr lang="en-US" sz="2400" dirty="0" smtClean="0"/>
              <a:t>evidence/examples </a:t>
            </a:r>
            <a:r>
              <a:rPr lang="en-US" sz="2400" dirty="0"/>
              <a:t>to support </a:t>
            </a:r>
            <a:r>
              <a:rPr lang="en-US" sz="2400" dirty="0" smtClean="0"/>
              <a:t>my conclusion/opinion regarding performance? </a:t>
            </a:r>
          </a:p>
          <a:p>
            <a:pPr>
              <a:spcBef>
                <a:spcPts val="0"/>
              </a:spcBef>
              <a:spcAft>
                <a:spcPts val="600"/>
              </a:spcAft>
            </a:pPr>
            <a:r>
              <a:rPr lang="en-US" sz="2400" dirty="0" smtClean="0">
                <a:solidFill>
                  <a:srgbClr val="FF0000"/>
                </a:solidFill>
              </a:rPr>
              <a:t>What </a:t>
            </a:r>
            <a:r>
              <a:rPr lang="en-US" sz="2400" dirty="0">
                <a:solidFill>
                  <a:srgbClr val="FF0000"/>
                </a:solidFill>
              </a:rPr>
              <a:t>should </a:t>
            </a:r>
            <a:r>
              <a:rPr lang="en-US" sz="2400" dirty="0" smtClean="0">
                <a:solidFill>
                  <a:srgbClr val="FF0000"/>
                </a:solidFill>
              </a:rPr>
              <a:t>I </a:t>
            </a:r>
            <a:r>
              <a:rPr lang="en-US" sz="2400" dirty="0">
                <a:solidFill>
                  <a:srgbClr val="FF0000"/>
                </a:solidFill>
              </a:rPr>
              <a:t>say?  </a:t>
            </a:r>
            <a:r>
              <a:rPr lang="en-US" sz="2400" dirty="0"/>
              <a:t>What’s the significance of </a:t>
            </a:r>
            <a:r>
              <a:rPr lang="en-US" sz="2400" dirty="0" smtClean="0"/>
              <a:t>the feedback?  </a:t>
            </a:r>
            <a:r>
              <a:rPr lang="en-US" sz="2400" dirty="0"/>
              <a:t>Have </a:t>
            </a:r>
            <a:r>
              <a:rPr lang="en-US" sz="2400" dirty="0" smtClean="0"/>
              <a:t>I </a:t>
            </a:r>
            <a:r>
              <a:rPr lang="en-US" sz="2400" dirty="0"/>
              <a:t>tied </a:t>
            </a:r>
            <a:r>
              <a:rPr lang="en-US" sz="2400" dirty="0" smtClean="0"/>
              <a:t>employee performance </a:t>
            </a:r>
            <a:r>
              <a:rPr lang="en-US" sz="2400" dirty="0"/>
              <a:t>into the goals / objectives of </a:t>
            </a:r>
            <a:r>
              <a:rPr lang="en-US" sz="2400" dirty="0" smtClean="0"/>
              <a:t>the Office of Audit auditor performance measures as </a:t>
            </a:r>
            <a:r>
              <a:rPr lang="en-US" sz="2400" dirty="0"/>
              <a:t>a </a:t>
            </a:r>
            <a:r>
              <a:rPr lang="en-US" sz="2400" dirty="0" smtClean="0"/>
              <a:t>whole?</a:t>
            </a:r>
            <a:endParaRPr lang="en-US" sz="2400" dirty="0"/>
          </a:p>
          <a:p>
            <a:pPr>
              <a:spcBef>
                <a:spcPts val="0"/>
              </a:spcBef>
              <a:spcAft>
                <a:spcPts val="600"/>
              </a:spcAft>
            </a:pPr>
            <a:r>
              <a:rPr lang="en-US" sz="2400" dirty="0">
                <a:solidFill>
                  <a:srgbClr val="FF0000"/>
                </a:solidFill>
              </a:rPr>
              <a:t>How can </a:t>
            </a:r>
            <a:r>
              <a:rPr lang="en-US" sz="2400" dirty="0" smtClean="0">
                <a:solidFill>
                  <a:srgbClr val="FF0000"/>
                </a:solidFill>
              </a:rPr>
              <a:t>I </a:t>
            </a:r>
            <a:r>
              <a:rPr lang="en-US" sz="2400" dirty="0">
                <a:solidFill>
                  <a:srgbClr val="FF0000"/>
                </a:solidFill>
              </a:rPr>
              <a:t>say it?  </a:t>
            </a:r>
            <a:r>
              <a:rPr lang="en-US" sz="2400" dirty="0"/>
              <a:t>What sequence / logic / tone of presentation will facilitate understanding of </a:t>
            </a:r>
            <a:r>
              <a:rPr lang="en-US" sz="2400" dirty="0" smtClean="0"/>
              <a:t>my </a:t>
            </a:r>
            <a:r>
              <a:rPr lang="en-US" sz="2400" dirty="0"/>
              <a:t>message?</a:t>
            </a:r>
          </a:p>
          <a:p>
            <a:pPr>
              <a:spcBef>
                <a:spcPts val="0"/>
              </a:spcBef>
              <a:spcAft>
                <a:spcPts val="600"/>
              </a:spcAft>
            </a:pPr>
            <a:r>
              <a:rPr lang="en-US" sz="2400" dirty="0">
                <a:solidFill>
                  <a:srgbClr val="FF0000"/>
                </a:solidFill>
              </a:rPr>
              <a:t>What is </a:t>
            </a:r>
            <a:r>
              <a:rPr lang="en-US" sz="2400" dirty="0" smtClean="0">
                <a:solidFill>
                  <a:srgbClr val="FF0000"/>
                </a:solidFill>
              </a:rPr>
              <a:t>the employee’s </a:t>
            </a:r>
            <a:r>
              <a:rPr lang="en-US" sz="2400" dirty="0">
                <a:solidFill>
                  <a:srgbClr val="FF0000"/>
                </a:solidFill>
              </a:rPr>
              <a:t>likely reaction? </a:t>
            </a:r>
            <a:r>
              <a:rPr lang="en-US" sz="2400" dirty="0"/>
              <a:t>If  the </a:t>
            </a:r>
            <a:r>
              <a:rPr lang="en-US" sz="2400" dirty="0" smtClean="0"/>
              <a:t>employee </a:t>
            </a:r>
            <a:r>
              <a:rPr lang="en-US" sz="2400" dirty="0"/>
              <a:t>disagrees, what is </a:t>
            </a:r>
            <a:r>
              <a:rPr lang="en-US" sz="2400" dirty="0" smtClean="0"/>
              <a:t>my </a:t>
            </a:r>
            <a:r>
              <a:rPr lang="en-US" sz="2400" dirty="0"/>
              <a:t>planned response?</a:t>
            </a:r>
          </a:p>
          <a:p>
            <a:pPr>
              <a:spcBef>
                <a:spcPts val="0"/>
              </a:spcBef>
              <a:spcAft>
                <a:spcPts val="600"/>
              </a:spcAft>
            </a:pPr>
            <a:endParaRPr lang="en-US" dirty="0"/>
          </a:p>
        </p:txBody>
      </p:sp>
      <p:sp>
        <p:nvSpPr>
          <p:cNvPr id="4" name="Slide Number Placeholder 3"/>
          <p:cNvSpPr>
            <a:spLocks noGrp="1"/>
          </p:cNvSpPr>
          <p:nvPr>
            <p:ph type="sldNum" sz="quarter" idx="4294967295"/>
          </p:nvPr>
        </p:nvSpPr>
        <p:spPr/>
        <p:txBody>
          <a:bodyPr/>
          <a:lstStyle/>
          <a:p>
            <a:fld id="{C4D167DE-2F01-4D04-AB79-2D1FC2BFEB1C}" type="slidenum">
              <a:rPr lang="en-US">
                <a:solidFill>
                  <a:srgbClr val="000000"/>
                </a:solidFill>
                <a:latin typeface="Gill Sans MT"/>
              </a:rPr>
              <a:pPr/>
              <a:t>28</a:t>
            </a:fld>
            <a:endParaRPr lang="en-US" dirty="0">
              <a:solidFill>
                <a:srgbClr val="000000"/>
              </a:solidFill>
              <a:latin typeface="Gill Sans MT"/>
            </a:endParaRPr>
          </a:p>
        </p:txBody>
      </p:sp>
    </p:spTree>
    <p:extLst>
      <p:ext uri="{BB962C8B-B14F-4D97-AF65-F5344CB8AC3E}">
        <p14:creationId xmlns:p14="http://schemas.microsoft.com/office/powerpoint/2010/main" val="2847937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112963" y="213517"/>
            <a:ext cx="7793037" cy="838200"/>
          </a:xfrm>
        </p:spPr>
        <p:txBody>
          <a:bodyPr>
            <a:normAutofit/>
          </a:bodyPr>
          <a:lstStyle/>
          <a:p>
            <a:pPr algn="ctr"/>
            <a:r>
              <a:rPr lang="en-US" altLang="en-US" dirty="0"/>
              <a:t>CARE Technique for Providing Feedback</a:t>
            </a:r>
            <a:endParaRPr lang="en-US" altLang="en-US" dirty="0">
              <a:solidFill>
                <a:srgbClr val="FF0000"/>
              </a:solidFill>
            </a:endParaRPr>
          </a:p>
        </p:txBody>
      </p:sp>
      <p:graphicFrame>
        <p:nvGraphicFramePr>
          <p:cNvPr id="5" name="Content Placeholder 4"/>
          <p:cNvGraphicFramePr>
            <a:graphicFrameLocks noGrp="1"/>
          </p:cNvGraphicFramePr>
          <p:nvPr>
            <p:ph idx="1"/>
            <p:extLst/>
          </p:nvPr>
        </p:nvGraphicFramePr>
        <p:xfrm>
          <a:off x="1752600" y="1853407"/>
          <a:ext cx="8686800" cy="435883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914545">
                <a:tc>
                  <a:txBody>
                    <a:bodyPr/>
                    <a:lstStyle/>
                    <a:p>
                      <a:r>
                        <a:rPr lang="en-US" sz="1800" dirty="0" smtClean="0"/>
                        <a:t>Context</a:t>
                      </a:r>
                      <a:endParaRPr lang="en-US" sz="1800" dirty="0"/>
                    </a:p>
                  </a:txBody>
                  <a:tcPr marT="45732" marB="45732"/>
                </a:tc>
                <a:tc>
                  <a:txBody>
                    <a:bodyPr/>
                    <a:lstStyle/>
                    <a:p>
                      <a:r>
                        <a:rPr lang="en-US" sz="1800" dirty="0" smtClean="0"/>
                        <a:t>Action</a:t>
                      </a:r>
                      <a:endParaRPr lang="en-US" sz="1800" dirty="0"/>
                    </a:p>
                  </a:txBody>
                  <a:tcPr marT="45732" marB="45732"/>
                </a:tc>
                <a:tc>
                  <a:txBody>
                    <a:bodyPr/>
                    <a:lstStyle/>
                    <a:p>
                      <a:r>
                        <a:rPr lang="en-US" sz="1800" dirty="0" smtClean="0"/>
                        <a:t>Results </a:t>
                      </a:r>
                      <a:r>
                        <a:rPr lang="en-US" sz="1800" b="1" kern="1200" dirty="0" smtClean="0">
                          <a:solidFill>
                            <a:schemeClr val="lt1"/>
                          </a:solidFill>
                          <a:latin typeface="+mn-lt"/>
                          <a:ea typeface="+mn-ea"/>
                          <a:cs typeface="+mn-cs"/>
                        </a:rPr>
                        <a:t>Af</a:t>
                      </a:r>
                      <a:r>
                        <a:rPr lang="en-US" sz="1800" dirty="0" smtClean="0"/>
                        <a:t>fected</a:t>
                      </a:r>
                      <a:br>
                        <a:rPr lang="en-US" sz="1800" dirty="0" smtClean="0"/>
                      </a:br>
                      <a:r>
                        <a:rPr lang="en-US" sz="1800" dirty="0" smtClean="0"/>
                        <a:t>(</a:t>
                      </a:r>
                      <a:r>
                        <a:rPr lang="en-US" sz="1800" baseline="0" dirty="0" smtClean="0"/>
                        <a:t>Me – Person Delivering Feedback)</a:t>
                      </a:r>
                      <a:endParaRPr lang="en-US" sz="1800" dirty="0"/>
                    </a:p>
                  </a:txBody>
                  <a:tcPr marT="45732" marB="45732"/>
                </a:tc>
                <a:tc>
                  <a:txBody>
                    <a:bodyPr/>
                    <a:lstStyle/>
                    <a:p>
                      <a:r>
                        <a:rPr lang="en-US" sz="1800" dirty="0" smtClean="0"/>
                        <a:t>Results </a:t>
                      </a:r>
                      <a:r>
                        <a:rPr lang="en-US" sz="1800" b="1" kern="1200" dirty="0" smtClean="0">
                          <a:solidFill>
                            <a:schemeClr val="lt1"/>
                          </a:solidFill>
                          <a:latin typeface="+mn-lt"/>
                          <a:ea typeface="+mn-ea"/>
                          <a:cs typeface="+mn-cs"/>
                        </a:rPr>
                        <a:t>Af</a:t>
                      </a:r>
                      <a:r>
                        <a:rPr lang="en-US" sz="1800" dirty="0" smtClean="0"/>
                        <a:t>fected</a:t>
                      </a:r>
                    </a:p>
                    <a:p>
                      <a:r>
                        <a:rPr lang="en-US" sz="1800" dirty="0" smtClean="0"/>
                        <a:t>(Others)</a:t>
                      </a:r>
                      <a:endParaRPr lang="en-US" sz="1800" dirty="0"/>
                    </a:p>
                  </a:txBody>
                  <a:tcPr marT="45732" marB="45732"/>
                </a:tc>
                <a:tc>
                  <a:txBody>
                    <a:bodyPr/>
                    <a:lstStyle/>
                    <a:p>
                      <a:r>
                        <a:rPr lang="en-US" sz="1800" dirty="0" smtClean="0"/>
                        <a:t>Empathetic</a:t>
                      </a:r>
                    </a:p>
                    <a:p>
                      <a:r>
                        <a:rPr lang="en-US" sz="1800" dirty="0" smtClean="0"/>
                        <a:t>Exploration</a:t>
                      </a:r>
                      <a:endParaRPr lang="en-US" sz="1800" dirty="0"/>
                    </a:p>
                  </a:txBody>
                  <a:tcPr marT="45732" marB="45732"/>
                </a:tc>
                <a:extLst>
                  <a:ext uri="{0D108BD9-81ED-4DB2-BD59-A6C34878D82A}">
                    <a16:rowId xmlns:a16="http://schemas.microsoft.com/office/drawing/2014/main" val="10000"/>
                  </a:ext>
                </a:extLst>
              </a:tr>
              <a:tr h="792523">
                <a:tc gridSpan="5">
                  <a:txBody>
                    <a:bodyPr/>
                    <a:lstStyle/>
                    <a:p>
                      <a:pPr marL="0" indent="0">
                        <a:buFont typeface="Arial" panose="020B0604020202020204" pitchFamily="34" charset="0"/>
                        <a:buNone/>
                      </a:pPr>
                      <a:r>
                        <a:rPr lang="en-US" sz="2800" dirty="0" smtClean="0"/>
                        <a:t>C</a:t>
                      </a:r>
                      <a:r>
                        <a:rPr lang="en-US" sz="1800" dirty="0" smtClean="0"/>
                        <a:t> – State the specific context/situation/issue</a:t>
                      </a:r>
                      <a:r>
                        <a:rPr lang="en-US" sz="1800" baseline="0" dirty="0" smtClean="0"/>
                        <a:t> observed.</a:t>
                      </a:r>
                    </a:p>
                    <a:p>
                      <a:pPr marL="0" indent="0">
                        <a:buFont typeface="Arial" panose="020B0604020202020204" pitchFamily="34" charset="0"/>
                        <a:buNone/>
                      </a:pPr>
                      <a:r>
                        <a:rPr lang="en-US" sz="1800" baseline="0" dirty="0" smtClean="0">
                          <a:solidFill>
                            <a:schemeClr val="accent1">
                              <a:lumMod val="75000"/>
                            </a:schemeClr>
                          </a:solidFill>
                        </a:rPr>
                        <a:t>During the weekly team meeting.</a:t>
                      </a:r>
                    </a:p>
                  </a:txBody>
                  <a:tcPr marT="45732" marB="45732"/>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792523">
                <a:tc gridSpan="5">
                  <a:txBody>
                    <a:bodyPr/>
                    <a:lstStyle/>
                    <a:p>
                      <a:pPr marL="0" indent="0">
                        <a:buFont typeface="Arial" panose="020B0604020202020204" pitchFamily="34" charset="0"/>
                        <a:buNone/>
                      </a:pPr>
                      <a:r>
                        <a:rPr lang="en-US" sz="2800" dirty="0" smtClean="0"/>
                        <a:t>A</a:t>
                      </a:r>
                      <a:r>
                        <a:rPr lang="en-US" sz="1800" dirty="0" smtClean="0"/>
                        <a:t> – State the specific action or behavior observed without judgment.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accent1">
                              <a:lumMod val="75000"/>
                            </a:schemeClr>
                          </a:solidFill>
                        </a:rPr>
                        <a:t>Talked over coworkers during the team meeting.</a:t>
                      </a:r>
                      <a:endParaRPr lang="en-US" sz="1800" dirty="0" smtClean="0">
                        <a:solidFill>
                          <a:schemeClr val="accent1">
                            <a:lumMod val="75000"/>
                          </a:schemeClr>
                        </a:solidFill>
                      </a:endParaRPr>
                    </a:p>
                  </a:txBody>
                  <a:tcPr marT="45732" marB="45732"/>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792523">
                <a:tc gridSpan="5">
                  <a:txBody>
                    <a:bodyPr/>
                    <a:lstStyle/>
                    <a:p>
                      <a:pPr marL="0" indent="0">
                        <a:buFont typeface="Arial" panose="020B0604020202020204" pitchFamily="34" charset="0"/>
                        <a:buNone/>
                      </a:pPr>
                      <a:r>
                        <a:rPr lang="en-US" sz="2800" dirty="0" smtClean="0"/>
                        <a:t>R</a:t>
                      </a:r>
                      <a:r>
                        <a:rPr lang="en-US" sz="1800" dirty="0" smtClean="0"/>
                        <a:t> – State how the action affected you</a:t>
                      </a:r>
                      <a:r>
                        <a:rPr lang="en-US" sz="1800" baseline="0" dirty="0" smtClean="0"/>
                        <a:t> and/or other individuals.</a:t>
                      </a:r>
                    </a:p>
                    <a:p>
                      <a:pPr marL="0" indent="0">
                        <a:buFont typeface="Arial" panose="020B0604020202020204" pitchFamily="34" charset="0"/>
                        <a:buNone/>
                      </a:pPr>
                      <a:r>
                        <a:rPr lang="en-US" sz="1800" dirty="0" smtClean="0">
                          <a:solidFill>
                            <a:schemeClr val="accent1">
                              <a:lumMod val="75000"/>
                            </a:schemeClr>
                          </a:solidFill>
                        </a:rPr>
                        <a:t>Team members</a:t>
                      </a:r>
                      <a:r>
                        <a:rPr lang="en-US" sz="1800" baseline="0" dirty="0" smtClean="0">
                          <a:solidFill>
                            <a:schemeClr val="accent1">
                              <a:lumMod val="75000"/>
                            </a:schemeClr>
                          </a:solidFill>
                        </a:rPr>
                        <a:t> </a:t>
                      </a:r>
                      <a:r>
                        <a:rPr lang="en-US" sz="1800" dirty="0" smtClean="0">
                          <a:solidFill>
                            <a:schemeClr val="accent1">
                              <a:lumMod val="75000"/>
                            </a:schemeClr>
                          </a:solidFill>
                        </a:rPr>
                        <a:t>felt disrespected</a:t>
                      </a:r>
                      <a:r>
                        <a:rPr lang="en-US" sz="1800" baseline="0" dirty="0" smtClean="0">
                          <a:solidFill>
                            <a:schemeClr val="accent1">
                              <a:lumMod val="75000"/>
                            </a:schemeClr>
                          </a:solidFill>
                        </a:rPr>
                        <a:t> and that their ideas did not matter.</a:t>
                      </a:r>
                      <a:endParaRPr lang="en-US" sz="1800" dirty="0">
                        <a:solidFill>
                          <a:schemeClr val="accent1">
                            <a:lumMod val="75000"/>
                          </a:schemeClr>
                        </a:solidFill>
                      </a:endParaRPr>
                    </a:p>
                  </a:txBody>
                  <a:tcPr marT="45732" marB="45732"/>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792523">
                <a:tc gridSpan="5">
                  <a:txBody>
                    <a:bodyPr/>
                    <a:lstStyle/>
                    <a:p>
                      <a:pPr marL="0" indent="0">
                        <a:buFont typeface="Arial" panose="020B0604020202020204" pitchFamily="34" charset="0"/>
                        <a:buNone/>
                      </a:pPr>
                      <a:r>
                        <a:rPr lang="en-US" sz="2800" dirty="0" smtClean="0"/>
                        <a:t>E</a:t>
                      </a:r>
                      <a:r>
                        <a:rPr lang="en-US" sz="1800" dirty="0" smtClean="0"/>
                        <a:t> – Explore and ask</a:t>
                      </a:r>
                      <a:r>
                        <a:rPr lang="en-US" sz="1800" baseline="0" dirty="0" smtClean="0"/>
                        <a:t> questions to get clarification of what happened. </a:t>
                      </a:r>
                    </a:p>
                    <a:p>
                      <a:pPr marL="0" indent="0">
                        <a:buFont typeface="Arial" panose="020B0604020202020204" pitchFamily="34" charset="0"/>
                        <a:buNone/>
                      </a:pPr>
                      <a:r>
                        <a:rPr lang="en-US" sz="1800" dirty="0" smtClean="0">
                          <a:solidFill>
                            <a:schemeClr val="accent1">
                              <a:lumMod val="75000"/>
                            </a:schemeClr>
                          </a:solidFill>
                        </a:rPr>
                        <a:t>What was going on to cause you to behave in this manner. . .this is unlike you?</a:t>
                      </a:r>
                      <a:endParaRPr lang="en-US" sz="1800" dirty="0">
                        <a:solidFill>
                          <a:schemeClr val="accent1">
                            <a:lumMod val="75000"/>
                          </a:schemeClr>
                        </a:solidFill>
                      </a:endParaRPr>
                    </a:p>
                  </a:txBody>
                  <a:tcPr marT="45732" marB="45732"/>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a:defRPr/>
            </a:pPr>
            <a:fld id="{D0972F44-4F6A-4184-BE36-4D2E8F23BD98}" type="slidenum">
              <a:rPr lang="en-US" smtClean="0"/>
              <a:pPr>
                <a:defRPr/>
              </a:pPr>
              <a:t>29</a:t>
            </a:fld>
            <a:endParaRPr lang="en-US" dirty="0"/>
          </a:p>
        </p:txBody>
      </p:sp>
      <p:graphicFrame>
        <p:nvGraphicFramePr>
          <p:cNvPr id="42011" name="Object 1"/>
          <p:cNvGraphicFramePr>
            <a:graphicFrameLocks noChangeAspect="1"/>
          </p:cNvGraphicFramePr>
          <p:nvPr>
            <p:extLst/>
          </p:nvPr>
        </p:nvGraphicFramePr>
        <p:xfrm>
          <a:off x="9448800" y="3124201"/>
          <a:ext cx="914400" cy="771525"/>
        </p:xfrm>
        <a:graphic>
          <a:graphicData uri="http://schemas.openxmlformats.org/presentationml/2006/ole">
            <mc:AlternateContent xmlns:mc="http://schemas.openxmlformats.org/markup-compatibility/2006">
              <mc:Choice xmlns:v="urn:schemas-microsoft-com:vml" Requires="v">
                <p:oleObj spid="_x0000_s1063" name="Document" showAsIcon="1" r:id="rId4" imgW="914400" imgH="771525" progId="Word.Document.12">
                  <p:embed/>
                </p:oleObj>
              </mc:Choice>
              <mc:Fallback>
                <p:oleObj name="Document" showAsIcon="1" r:id="rId4" imgW="914400" imgH="771525" progId="Word.Document.12">
                  <p:embed/>
                  <p:pic>
                    <p:nvPicPr>
                      <p:cNvPr id="42011"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800" y="3124201"/>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14942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2286001"/>
            <a:ext cx="7827201" cy="1362075"/>
          </a:xfrm>
        </p:spPr>
        <p:txBody>
          <a:bodyPr/>
          <a:lstStyle/>
          <a:p>
            <a:pPr algn="ctr">
              <a:defRPr/>
            </a:pPr>
            <a:r>
              <a:rPr lang="en-US" dirty="0"/>
              <a:t>Setting  Time Frames</a:t>
            </a:r>
          </a:p>
        </p:txBody>
      </p:sp>
      <p:sp>
        <p:nvSpPr>
          <p:cNvPr id="4" name="Slide Number Placeholder 3"/>
          <p:cNvSpPr>
            <a:spLocks noGrp="1"/>
          </p:cNvSpPr>
          <p:nvPr>
            <p:ph type="sldNum" sz="quarter" idx="12"/>
          </p:nvPr>
        </p:nvSpPr>
        <p:spPr/>
        <p:txBody>
          <a:bodyPr/>
          <a:lstStyle/>
          <a:p>
            <a:fld id="{7A6A4B2B-0CB8-4CED-A44F-94A6FE91ED00}" type="slidenum">
              <a:rPr lang="en-US" smtClean="0"/>
              <a:pPr/>
              <a:t>3</a:t>
            </a:fld>
            <a:endParaRPr lang="en-US" dirty="0"/>
          </a:p>
        </p:txBody>
      </p:sp>
    </p:spTree>
    <p:extLst>
      <p:ext uri="{BB962C8B-B14F-4D97-AF65-F5344CB8AC3E}">
        <p14:creationId xmlns:p14="http://schemas.microsoft.com/office/powerpoint/2010/main" val="361584601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657140" y="907701"/>
            <a:ext cx="8732855" cy="514141"/>
          </a:xfrm>
        </p:spPr>
        <p:txBody>
          <a:bodyPr>
            <a:noAutofit/>
          </a:bodyPr>
          <a:lstStyle/>
          <a:p>
            <a:pPr algn="ctr" eaLnBrk="1" hangingPunct="1"/>
            <a:r>
              <a:rPr lang="en-US" altLang="en-US" sz="2000" dirty="0">
                <a:solidFill>
                  <a:schemeClr val="bg2">
                    <a:lumMod val="60000"/>
                    <a:lumOff val="40000"/>
                  </a:schemeClr>
                </a:solidFill>
              </a:rPr>
              <a:t>Techniques for Improving Performance When </a:t>
            </a:r>
            <a:r>
              <a:rPr lang="en-US" altLang="en-US" sz="2000" dirty="0" smtClean="0">
                <a:solidFill>
                  <a:schemeClr val="bg2">
                    <a:lumMod val="60000"/>
                    <a:lumOff val="40000"/>
                  </a:schemeClr>
                </a:solidFill>
              </a:rPr>
              <a:t>Delivering Feedback</a:t>
            </a:r>
            <a:endParaRPr lang="en-US" altLang="en-US" sz="2000" dirty="0">
              <a:solidFill>
                <a:schemeClr val="bg2">
                  <a:lumMod val="60000"/>
                  <a:lumOff val="40000"/>
                </a:schemeClr>
              </a:solidFill>
            </a:endParaRPr>
          </a:p>
        </p:txBody>
      </p:sp>
      <p:sp>
        <p:nvSpPr>
          <p:cNvPr id="26627" name="Content Placeholder 1"/>
          <p:cNvSpPr>
            <a:spLocks noGrp="1"/>
          </p:cNvSpPr>
          <p:nvPr>
            <p:ph idx="1"/>
          </p:nvPr>
        </p:nvSpPr>
        <p:spPr>
          <a:xfrm>
            <a:off x="590186" y="1552470"/>
            <a:ext cx="10643189" cy="5125595"/>
          </a:xfrm>
        </p:spPr>
        <p:txBody>
          <a:bodyPr>
            <a:normAutofit fontScale="85000" lnSpcReduction="20000"/>
          </a:bodyPr>
          <a:lstStyle/>
          <a:p>
            <a:pPr marL="0" indent="0">
              <a:spcBef>
                <a:spcPts val="0"/>
              </a:spcBef>
              <a:spcAft>
                <a:spcPts val="600"/>
              </a:spcAft>
              <a:buNone/>
              <a:defRPr/>
            </a:pPr>
            <a:r>
              <a:rPr lang="en-US" sz="2400" b="1" u="sng" dirty="0"/>
              <a:t>What to do</a:t>
            </a:r>
            <a:r>
              <a:rPr lang="en-US" sz="2400" b="1" u="sng" dirty="0" smtClean="0"/>
              <a:t>:</a:t>
            </a:r>
          </a:p>
          <a:p>
            <a:pPr marL="0" indent="0">
              <a:spcBef>
                <a:spcPts val="0"/>
              </a:spcBef>
              <a:spcAft>
                <a:spcPts val="600"/>
              </a:spcAft>
              <a:buNone/>
              <a:defRPr/>
            </a:pPr>
            <a:endParaRPr lang="en-US" sz="2400" b="1" dirty="0"/>
          </a:p>
          <a:p>
            <a:pPr>
              <a:spcBef>
                <a:spcPts val="0"/>
              </a:spcBef>
              <a:spcAft>
                <a:spcPts val="600"/>
              </a:spcAft>
              <a:defRPr/>
            </a:pPr>
            <a:r>
              <a:rPr lang="en-US" sz="2400" dirty="0"/>
              <a:t>Maintain professionalism.</a:t>
            </a:r>
            <a:r>
              <a:rPr lang="en-US" sz="2400" dirty="0">
                <a:solidFill>
                  <a:srgbClr val="FF0000"/>
                </a:solidFill>
              </a:rPr>
              <a:t> </a:t>
            </a:r>
            <a:endParaRPr lang="en-US" sz="2400" dirty="0"/>
          </a:p>
          <a:p>
            <a:pPr>
              <a:spcBef>
                <a:spcPts val="0"/>
              </a:spcBef>
              <a:spcAft>
                <a:spcPts val="600"/>
              </a:spcAft>
              <a:defRPr/>
            </a:pPr>
            <a:r>
              <a:rPr lang="en-US" sz="2400" dirty="0"/>
              <a:t>Emphasize ideas/suggestions are welcome.</a:t>
            </a:r>
          </a:p>
          <a:p>
            <a:pPr>
              <a:spcBef>
                <a:spcPts val="0"/>
              </a:spcBef>
              <a:spcAft>
                <a:spcPts val="600"/>
              </a:spcAft>
              <a:defRPr/>
            </a:pPr>
            <a:r>
              <a:rPr lang="en-US" sz="2400" dirty="0"/>
              <a:t>Focus on the issue/behavior and not the attendees.</a:t>
            </a:r>
          </a:p>
          <a:p>
            <a:pPr>
              <a:spcBef>
                <a:spcPts val="0"/>
              </a:spcBef>
              <a:spcAft>
                <a:spcPts val="600"/>
              </a:spcAft>
              <a:defRPr/>
            </a:pPr>
            <a:r>
              <a:rPr lang="en-US" sz="2400" dirty="0"/>
              <a:t>Prepare your comments</a:t>
            </a:r>
            <a:r>
              <a:rPr lang="en-US" sz="2400" dirty="0">
                <a:solidFill>
                  <a:srgbClr val="FF0000"/>
                </a:solidFill>
              </a:rPr>
              <a:t>.</a:t>
            </a:r>
          </a:p>
          <a:p>
            <a:pPr>
              <a:spcBef>
                <a:spcPts val="0"/>
              </a:spcBef>
              <a:spcAft>
                <a:spcPts val="600"/>
              </a:spcAft>
              <a:defRPr/>
            </a:pPr>
            <a:r>
              <a:rPr lang="en-US" sz="2400" dirty="0"/>
              <a:t>Make it a positive process and experience </a:t>
            </a:r>
            <a:r>
              <a:rPr lang="en-US" sz="2400" dirty="0" smtClean="0"/>
              <a:t>(i.e., use </a:t>
            </a:r>
            <a:r>
              <a:rPr lang="en-US" sz="2400" dirty="0"/>
              <a:t>encouraging terms).</a:t>
            </a:r>
          </a:p>
          <a:p>
            <a:pPr>
              <a:spcBef>
                <a:spcPts val="0"/>
              </a:spcBef>
              <a:spcAft>
                <a:spcPts val="600"/>
              </a:spcAft>
              <a:defRPr/>
            </a:pPr>
            <a:r>
              <a:rPr lang="en-US" sz="2400" dirty="0"/>
              <a:t>Avoid surprises.</a:t>
            </a:r>
          </a:p>
          <a:p>
            <a:pPr>
              <a:spcBef>
                <a:spcPts val="0"/>
              </a:spcBef>
              <a:spcAft>
                <a:spcPts val="700"/>
              </a:spcAft>
              <a:defRPr/>
            </a:pPr>
            <a:r>
              <a:rPr lang="en-US" sz="2400" dirty="0"/>
              <a:t>Be prepared.</a:t>
            </a:r>
            <a:endParaRPr lang="en-US" sz="2400" dirty="0">
              <a:solidFill>
                <a:srgbClr val="FF0000"/>
              </a:solidFill>
            </a:endParaRPr>
          </a:p>
          <a:p>
            <a:pPr>
              <a:spcBef>
                <a:spcPts val="0"/>
              </a:spcBef>
              <a:spcAft>
                <a:spcPts val="700"/>
              </a:spcAft>
              <a:defRPr/>
            </a:pPr>
            <a:r>
              <a:rPr lang="en-US" sz="2400" dirty="0"/>
              <a:t>Stay on track.</a:t>
            </a:r>
            <a:endParaRPr lang="en-US" sz="2400" dirty="0">
              <a:solidFill>
                <a:srgbClr val="FF0000"/>
              </a:solidFill>
            </a:endParaRPr>
          </a:p>
          <a:p>
            <a:pPr>
              <a:spcBef>
                <a:spcPts val="0"/>
              </a:spcBef>
              <a:spcAft>
                <a:spcPts val="700"/>
              </a:spcAft>
              <a:defRPr/>
            </a:pPr>
            <a:r>
              <a:rPr lang="en-US" sz="2400" dirty="0"/>
              <a:t>Listen and suspend judgment.</a:t>
            </a:r>
            <a:endParaRPr lang="en-US" sz="2400" dirty="0">
              <a:solidFill>
                <a:srgbClr val="FF0000"/>
              </a:solidFill>
            </a:endParaRPr>
          </a:p>
          <a:p>
            <a:pPr>
              <a:spcBef>
                <a:spcPts val="0"/>
              </a:spcBef>
              <a:spcAft>
                <a:spcPts val="700"/>
              </a:spcAft>
              <a:defRPr/>
            </a:pPr>
            <a:r>
              <a:rPr lang="en-US" sz="2400" dirty="0"/>
              <a:t>Minimize making assumptions.</a:t>
            </a:r>
          </a:p>
          <a:p>
            <a:pPr>
              <a:spcBef>
                <a:spcPts val="0"/>
              </a:spcBef>
              <a:spcAft>
                <a:spcPts val="700"/>
              </a:spcAft>
              <a:defRPr/>
            </a:pPr>
            <a:r>
              <a:rPr lang="en-US" sz="2400" dirty="0"/>
              <a:t>Push back “with kid gloves.” – Be professional and ask clarifying questions.</a:t>
            </a:r>
          </a:p>
          <a:p>
            <a:pPr>
              <a:spcBef>
                <a:spcPts val="0"/>
              </a:spcBef>
              <a:spcAft>
                <a:spcPts val="700"/>
              </a:spcAft>
              <a:defRPr/>
            </a:pPr>
            <a:r>
              <a:rPr lang="en-US" sz="2400" dirty="0"/>
              <a:t>Align priorities.…know why you are there.</a:t>
            </a:r>
          </a:p>
          <a:p>
            <a:pPr>
              <a:spcBef>
                <a:spcPts val="0"/>
              </a:spcBef>
              <a:spcAft>
                <a:spcPts val="700"/>
              </a:spcAft>
              <a:defRPr/>
            </a:pPr>
            <a:r>
              <a:rPr lang="en-US" sz="2400" dirty="0"/>
              <a:t>Address the content of the discussion - not the tone.</a:t>
            </a:r>
          </a:p>
          <a:p>
            <a:pPr marL="0" indent="0">
              <a:spcBef>
                <a:spcPts val="0"/>
              </a:spcBef>
              <a:spcAft>
                <a:spcPts val="600"/>
              </a:spcAft>
              <a:buNone/>
              <a:defRPr/>
            </a:pPr>
            <a:endParaRPr lang="en-US" sz="2000" dirty="0"/>
          </a:p>
        </p:txBody>
      </p:sp>
    </p:spTree>
    <p:extLst>
      <p:ext uri="{BB962C8B-B14F-4D97-AF65-F5344CB8AC3E}">
        <p14:creationId xmlns:p14="http://schemas.microsoft.com/office/powerpoint/2010/main" val="2828683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71838" y="861081"/>
            <a:ext cx="9019961" cy="580857"/>
          </a:xfrm>
        </p:spPr>
        <p:txBody>
          <a:bodyPr>
            <a:normAutofit/>
          </a:bodyPr>
          <a:lstStyle/>
          <a:p>
            <a:pPr algn="ctr" eaLnBrk="1" hangingPunct="1"/>
            <a:r>
              <a:rPr lang="en-US" altLang="en-US" sz="2000" dirty="0">
                <a:solidFill>
                  <a:schemeClr val="bg2">
                    <a:lumMod val="60000"/>
                    <a:lumOff val="40000"/>
                  </a:schemeClr>
                </a:solidFill>
              </a:rPr>
              <a:t>Techniques for Improving Performance When Delivering Feedback</a:t>
            </a:r>
          </a:p>
        </p:txBody>
      </p:sp>
      <p:sp>
        <p:nvSpPr>
          <p:cNvPr id="27651" name="Content Placeholder 1"/>
          <p:cNvSpPr>
            <a:spLocks noGrp="1"/>
          </p:cNvSpPr>
          <p:nvPr>
            <p:ph idx="1"/>
          </p:nvPr>
        </p:nvSpPr>
        <p:spPr>
          <a:xfrm>
            <a:off x="393755" y="1722162"/>
            <a:ext cx="11653283" cy="4929963"/>
          </a:xfrm>
        </p:spPr>
        <p:txBody>
          <a:bodyPr>
            <a:normAutofit/>
          </a:bodyPr>
          <a:lstStyle/>
          <a:p>
            <a:pPr marL="0" indent="0">
              <a:spcBef>
                <a:spcPts val="0"/>
              </a:spcBef>
              <a:spcAft>
                <a:spcPts val="600"/>
              </a:spcAft>
              <a:buNone/>
              <a:defRPr/>
            </a:pPr>
            <a:r>
              <a:rPr lang="en-US" sz="2800" b="1" u="sng" dirty="0"/>
              <a:t>What to do:</a:t>
            </a:r>
          </a:p>
          <a:p>
            <a:pPr>
              <a:spcBef>
                <a:spcPts val="0"/>
              </a:spcBef>
              <a:spcAft>
                <a:spcPts val="600"/>
              </a:spcAft>
              <a:defRPr/>
            </a:pPr>
            <a:r>
              <a:rPr lang="en-US" sz="2000" dirty="0"/>
              <a:t>Ensure accuracy.</a:t>
            </a:r>
          </a:p>
          <a:p>
            <a:pPr>
              <a:spcBef>
                <a:spcPts val="0"/>
              </a:spcBef>
              <a:spcAft>
                <a:spcPts val="600"/>
              </a:spcAft>
              <a:defRPr/>
            </a:pPr>
            <a:r>
              <a:rPr lang="en-US" sz="2000" dirty="0"/>
              <a:t>Maintain documentation of facts to support opinions or conclusions to justify feedback and ratings. </a:t>
            </a:r>
          </a:p>
          <a:p>
            <a:pPr>
              <a:spcBef>
                <a:spcPts val="0"/>
              </a:spcBef>
              <a:spcAft>
                <a:spcPts val="600"/>
              </a:spcAft>
              <a:defRPr/>
            </a:pPr>
            <a:r>
              <a:rPr lang="en-US" sz="2000" dirty="0"/>
              <a:t>Ensure that expectations are clear and reasonable.</a:t>
            </a:r>
          </a:p>
          <a:p>
            <a:pPr>
              <a:spcBef>
                <a:spcPts val="0"/>
              </a:spcBef>
              <a:spcAft>
                <a:spcPts val="600"/>
              </a:spcAft>
              <a:defRPr/>
            </a:pPr>
            <a:r>
              <a:rPr lang="en-US" sz="2000" dirty="0"/>
              <a:t>Use “I” </a:t>
            </a:r>
            <a:r>
              <a:rPr lang="en-US" sz="2000" dirty="0" smtClean="0"/>
              <a:t>statements instead of </a:t>
            </a:r>
            <a:r>
              <a:rPr lang="en-US" sz="2000" u="sng" dirty="0" smtClean="0"/>
              <a:t>YOU.</a:t>
            </a:r>
            <a:r>
              <a:rPr lang="en-US" sz="2000" dirty="0" smtClean="0"/>
              <a:t>  (i.e., “ I am concerned vs.  “You did not.”)</a:t>
            </a:r>
            <a:endParaRPr lang="en-US" sz="2000" dirty="0"/>
          </a:p>
          <a:p>
            <a:pPr>
              <a:spcBef>
                <a:spcPts val="0"/>
              </a:spcBef>
              <a:spcAft>
                <a:spcPts val="600"/>
              </a:spcAft>
              <a:defRPr/>
            </a:pPr>
            <a:r>
              <a:rPr lang="en-US" sz="2000" dirty="0"/>
              <a:t>Look for opportunities to coach or mentor.</a:t>
            </a:r>
          </a:p>
          <a:p>
            <a:pPr>
              <a:spcBef>
                <a:spcPts val="0"/>
              </a:spcBef>
              <a:spcAft>
                <a:spcPts val="600"/>
              </a:spcAft>
              <a:defRPr/>
            </a:pPr>
            <a:r>
              <a:rPr lang="en-US" sz="2000" dirty="0"/>
              <a:t>Use </a:t>
            </a:r>
            <a:r>
              <a:rPr lang="en-US" sz="2000" u="sng" dirty="0"/>
              <a:t>AND</a:t>
            </a:r>
            <a:r>
              <a:rPr lang="en-US" sz="2000" dirty="0"/>
              <a:t> instead of </a:t>
            </a:r>
            <a:r>
              <a:rPr lang="en-US" sz="2000" u="sng" dirty="0"/>
              <a:t>BUT</a:t>
            </a:r>
            <a:r>
              <a:rPr lang="en-US" sz="2000" dirty="0"/>
              <a:t>.</a:t>
            </a:r>
          </a:p>
          <a:p>
            <a:pPr>
              <a:spcBef>
                <a:spcPts val="0"/>
              </a:spcBef>
              <a:spcAft>
                <a:spcPts val="600"/>
              </a:spcAft>
              <a:defRPr/>
            </a:pPr>
            <a:r>
              <a:rPr lang="en-US" sz="2000" dirty="0"/>
              <a:t>Promptly address issues instead of waiting until the next performance evaluation.</a:t>
            </a:r>
          </a:p>
          <a:p>
            <a:pPr>
              <a:spcBef>
                <a:spcPts val="0"/>
              </a:spcBef>
              <a:spcAft>
                <a:spcPts val="600"/>
              </a:spcAft>
              <a:defRPr/>
            </a:pPr>
            <a:r>
              <a:rPr lang="en-US" sz="2000" dirty="0"/>
              <a:t>Allow time for employee to talk.</a:t>
            </a:r>
          </a:p>
          <a:p>
            <a:pPr>
              <a:spcBef>
                <a:spcPts val="0"/>
              </a:spcBef>
              <a:spcAft>
                <a:spcPts val="600"/>
              </a:spcAft>
              <a:defRPr/>
            </a:pPr>
            <a:r>
              <a:rPr lang="en-US" sz="2000" dirty="0"/>
              <a:t>Listen and work on solutions together.</a:t>
            </a:r>
          </a:p>
          <a:p>
            <a:pPr>
              <a:spcBef>
                <a:spcPts val="0"/>
              </a:spcBef>
              <a:spcAft>
                <a:spcPts val="600"/>
              </a:spcAft>
              <a:defRPr/>
            </a:pPr>
            <a:r>
              <a:rPr lang="en-US" sz="2000" dirty="0"/>
              <a:t>Start and end the discussion on a positive note.</a:t>
            </a:r>
          </a:p>
        </p:txBody>
      </p:sp>
      <p:pic>
        <p:nvPicPr>
          <p:cNvPr id="33796" name="Picture 5" descr="TIGTA_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899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05001" y="152400"/>
            <a:ext cx="7793037" cy="685800"/>
          </a:xfrm>
        </p:spPr>
        <p:txBody>
          <a:bodyPr>
            <a:normAutofit/>
          </a:bodyPr>
          <a:lstStyle/>
          <a:p>
            <a:pPr algn="ctr"/>
            <a:r>
              <a:rPr lang="en-US" altLang="en-US" dirty="0" smtClean="0"/>
              <a:t>Say Hello To</a:t>
            </a:r>
            <a:endParaRPr lang="en-US" altLang="en-US" dirty="0"/>
          </a:p>
        </p:txBody>
      </p:sp>
      <p:sp>
        <p:nvSpPr>
          <p:cNvPr id="4" name="Slide Number Placeholder 3"/>
          <p:cNvSpPr>
            <a:spLocks noGrp="1"/>
          </p:cNvSpPr>
          <p:nvPr>
            <p:ph type="sldNum" sz="quarter" idx="12"/>
          </p:nvPr>
        </p:nvSpPr>
        <p:spPr/>
        <p:txBody>
          <a:bodyPr/>
          <a:lstStyle/>
          <a:p>
            <a:pPr>
              <a:defRPr/>
            </a:pPr>
            <a:fld id="{3A1B883C-909E-4B72-8BE0-950D2805F5B1}" type="slidenum">
              <a:rPr lang="en-US">
                <a:solidFill>
                  <a:srgbClr val="5A6378"/>
                </a:solidFill>
                <a:latin typeface="Gill Sans MT"/>
              </a:rPr>
              <a:pPr>
                <a:defRPr/>
              </a:pPr>
              <a:t>32</a:t>
            </a:fld>
            <a:endParaRPr lang="en-US" dirty="0">
              <a:solidFill>
                <a:srgbClr val="5A6378"/>
              </a:solidFill>
              <a:latin typeface="Gill Sans MT"/>
            </a:endParaRPr>
          </a:p>
        </p:txBody>
      </p:sp>
      <p:pic>
        <p:nvPicPr>
          <p:cNvPr id="48133" name="Picture 5" descr="TIGTA_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p:cNvGraphicFramePr>
            <a:graphicFrameLocks noGrp="1"/>
          </p:cNvGraphicFramePr>
          <p:nvPr>
            <p:ph sz="quarter" idx="1"/>
            <p:extLst>
              <p:ext uri="{D42A27DB-BD31-4B8C-83A1-F6EECF244321}">
                <p14:modId xmlns:p14="http://schemas.microsoft.com/office/powerpoint/2010/main" val="1878033279"/>
              </p:ext>
            </p:extLst>
          </p:nvPr>
        </p:nvGraphicFramePr>
        <p:xfrm>
          <a:off x="2133600" y="1066800"/>
          <a:ext cx="82296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4616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42754" y="138224"/>
            <a:ext cx="7877175" cy="770860"/>
          </a:xfrm>
        </p:spPr>
        <p:txBody>
          <a:bodyPr>
            <a:normAutofit fontScale="90000"/>
          </a:bodyPr>
          <a:lstStyle/>
          <a:p>
            <a:pPr algn="ctr" eaLnBrk="1" hangingPunct="1"/>
            <a:r>
              <a:rPr lang="en-US" altLang="en-US" sz="3600" dirty="0"/>
              <a:t>Techniques for Providing Feedback</a:t>
            </a:r>
          </a:p>
        </p:txBody>
      </p:sp>
      <p:sp>
        <p:nvSpPr>
          <p:cNvPr id="21507" name="Text Box 3"/>
          <p:cNvSpPr txBox="1">
            <a:spLocks noChangeArrowheads="1"/>
          </p:cNvSpPr>
          <p:nvPr/>
        </p:nvSpPr>
        <p:spPr bwMode="auto">
          <a:xfrm>
            <a:off x="669851" y="1316666"/>
            <a:ext cx="10292316" cy="589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Aft>
                <a:spcPts val="600"/>
              </a:spcAft>
              <a:defRPr/>
            </a:pPr>
            <a:r>
              <a:rPr lang="en-US" sz="2800" b="1" dirty="0"/>
              <a:t>What not to do:</a:t>
            </a:r>
          </a:p>
          <a:p>
            <a:pPr marL="342900" indent="-342900">
              <a:spcAft>
                <a:spcPts val="600"/>
              </a:spcAft>
              <a:buClr>
                <a:schemeClr val="folHlink"/>
              </a:buClr>
              <a:buSzPct val="60000"/>
              <a:buFont typeface="Wingdings" pitchFamily="2" charset="2"/>
              <a:buChar char="n"/>
              <a:defRPr/>
            </a:pPr>
            <a:r>
              <a:rPr lang="en-US" sz="2400" dirty="0">
                <a:latin typeface="+mn-lt"/>
                <a:cs typeface="+mn-cs"/>
              </a:rPr>
              <a:t>Raise issues you cannot back up with examples. </a:t>
            </a:r>
          </a:p>
          <a:p>
            <a:pPr marL="342900" indent="-342900">
              <a:spcAft>
                <a:spcPts val="600"/>
              </a:spcAft>
              <a:buClr>
                <a:schemeClr val="folHlink"/>
              </a:buClr>
              <a:buSzPct val="60000"/>
              <a:buFont typeface="Wingdings" pitchFamily="2" charset="2"/>
              <a:buChar char="n"/>
              <a:defRPr/>
            </a:pPr>
            <a:r>
              <a:rPr lang="en-US" sz="2400" dirty="0">
                <a:latin typeface="+mn-lt"/>
                <a:cs typeface="+mn-cs"/>
              </a:rPr>
              <a:t>Discuss personality traits -- especially negative ones.</a:t>
            </a:r>
          </a:p>
          <a:p>
            <a:pPr marL="342900" indent="-342900">
              <a:spcAft>
                <a:spcPts val="600"/>
              </a:spcAft>
              <a:buClr>
                <a:schemeClr val="folHlink"/>
              </a:buClr>
              <a:buSzPct val="60000"/>
              <a:buFont typeface="Wingdings" pitchFamily="2" charset="2"/>
              <a:buChar char="n"/>
              <a:defRPr/>
            </a:pPr>
            <a:r>
              <a:rPr lang="en-US" sz="2400" dirty="0">
                <a:latin typeface="+mn-lt"/>
                <a:cs typeface="+mn-cs"/>
              </a:rPr>
              <a:t>Use categorical words like “always” and “never.”</a:t>
            </a:r>
          </a:p>
          <a:p>
            <a:pPr marL="342900" indent="-342900">
              <a:spcAft>
                <a:spcPts val="600"/>
              </a:spcAft>
              <a:buClr>
                <a:schemeClr val="folHlink"/>
              </a:buClr>
              <a:buSzPct val="60000"/>
              <a:buFont typeface="Wingdings" pitchFamily="2" charset="2"/>
              <a:buChar char="n"/>
              <a:defRPr/>
            </a:pPr>
            <a:r>
              <a:rPr lang="en-US" sz="2400" dirty="0">
                <a:latin typeface="+mn-lt"/>
                <a:cs typeface="+mn-cs"/>
              </a:rPr>
              <a:t>Make promises or commitments you cannot keep.</a:t>
            </a:r>
          </a:p>
          <a:p>
            <a:pPr marL="342900" indent="-342900">
              <a:spcAft>
                <a:spcPts val="600"/>
              </a:spcAft>
              <a:buClr>
                <a:schemeClr val="folHlink"/>
              </a:buClr>
              <a:buSzPct val="60000"/>
              <a:buFont typeface="Wingdings" pitchFamily="2" charset="2"/>
              <a:buChar char="n"/>
              <a:defRPr/>
            </a:pPr>
            <a:r>
              <a:rPr lang="en-US" sz="2400" dirty="0">
                <a:latin typeface="+mn-lt"/>
                <a:cs typeface="+mn-cs"/>
              </a:rPr>
              <a:t>Compare to other employees.  </a:t>
            </a:r>
          </a:p>
          <a:p>
            <a:pPr marL="342900" indent="-342900">
              <a:spcAft>
                <a:spcPts val="600"/>
              </a:spcAft>
              <a:buClr>
                <a:schemeClr val="folHlink"/>
              </a:buClr>
              <a:buSzPct val="60000"/>
              <a:buFont typeface="Wingdings" pitchFamily="2" charset="2"/>
              <a:buChar char="n"/>
              <a:defRPr/>
            </a:pPr>
            <a:r>
              <a:rPr lang="en-US" sz="2400" dirty="0">
                <a:latin typeface="+mn-lt"/>
                <a:cs typeface="+mn-cs"/>
              </a:rPr>
              <a:t>Over-rate to "motivate." </a:t>
            </a:r>
          </a:p>
          <a:p>
            <a:pPr marL="342900" indent="-342900">
              <a:spcAft>
                <a:spcPts val="600"/>
              </a:spcAft>
              <a:buClr>
                <a:schemeClr val="folHlink"/>
              </a:buClr>
              <a:buSzPct val="60000"/>
              <a:buFont typeface="Wingdings" pitchFamily="2" charset="2"/>
              <a:buChar char="n"/>
              <a:defRPr/>
            </a:pPr>
            <a:r>
              <a:rPr lang="en-US" sz="2400" dirty="0">
                <a:latin typeface="+mn-lt"/>
                <a:cs typeface="+mn-cs"/>
              </a:rPr>
              <a:t>Using the same examples over and over </a:t>
            </a:r>
            <a:r>
              <a:rPr lang="en-US" sz="2400" dirty="0" smtClean="0">
                <a:latin typeface="+mn-lt"/>
                <a:cs typeface="+mn-cs"/>
              </a:rPr>
              <a:t>(i.e., going </a:t>
            </a:r>
            <a:r>
              <a:rPr lang="en-US" sz="2400" dirty="0">
                <a:latin typeface="+mn-lt"/>
                <a:cs typeface="+mn-cs"/>
              </a:rPr>
              <a:t>through the motions).</a:t>
            </a:r>
          </a:p>
          <a:p>
            <a:pPr marL="342900" indent="-342900">
              <a:spcAft>
                <a:spcPts val="600"/>
              </a:spcAft>
              <a:buClr>
                <a:schemeClr val="folHlink"/>
              </a:buClr>
              <a:buSzPct val="60000"/>
              <a:buFont typeface="Wingdings" pitchFamily="2" charset="2"/>
              <a:buChar char="n"/>
              <a:defRPr/>
            </a:pPr>
            <a:r>
              <a:rPr lang="en-US" sz="2400" dirty="0">
                <a:latin typeface="+mn-lt"/>
                <a:cs typeface="+mn-cs"/>
              </a:rPr>
              <a:t>Use feedback as a way to retaliate, control, or manipulate.</a:t>
            </a:r>
          </a:p>
          <a:p>
            <a:pPr marL="342900" indent="-342900">
              <a:spcAft>
                <a:spcPts val="600"/>
              </a:spcAft>
              <a:buClr>
                <a:schemeClr val="folHlink"/>
              </a:buClr>
              <a:buSzPct val="60000"/>
              <a:buFont typeface="Wingdings" pitchFamily="2" charset="2"/>
              <a:buChar char="n"/>
              <a:defRPr/>
            </a:pPr>
            <a:r>
              <a:rPr lang="en-US" sz="2400" dirty="0">
                <a:latin typeface="+mn-lt"/>
                <a:cs typeface="+mn-cs"/>
              </a:rPr>
              <a:t>Unload frustration by being “honest” at the expense of another.</a:t>
            </a:r>
          </a:p>
          <a:p>
            <a:pPr marL="342900" indent="-342900">
              <a:spcBef>
                <a:spcPct val="20000"/>
              </a:spcBef>
              <a:buClr>
                <a:schemeClr val="folHlink"/>
              </a:buClr>
              <a:buSzPct val="60000"/>
              <a:buFont typeface="Wingdings" pitchFamily="2" charset="2"/>
              <a:buChar char="n"/>
              <a:defRPr/>
            </a:pPr>
            <a:endParaRPr lang="en-US" dirty="0">
              <a:latin typeface="+mn-lt"/>
              <a:cs typeface="+mn-cs"/>
            </a:endParaRPr>
          </a:p>
          <a:p>
            <a:pPr marL="342900" indent="-342900">
              <a:spcBef>
                <a:spcPct val="20000"/>
              </a:spcBef>
              <a:buClr>
                <a:schemeClr val="folHlink"/>
              </a:buClr>
              <a:buSzPct val="60000"/>
              <a:buFont typeface="Wingdings" pitchFamily="2" charset="2"/>
              <a:buChar char="n"/>
              <a:defRPr/>
            </a:pPr>
            <a:endParaRPr lang="en-US" dirty="0">
              <a:latin typeface="+mn-lt"/>
              <a:cs typeface="+mn-cs"/>
            </a:endParaRPr>
          </a:p>
          <a:p>
            <a:pPr marL="342900" indent="-342900">
              <a:buFont typeface="Wingdings" panose="05000000000000000000" pitchFamily="2" charset="2"/>
              <a:buChar char="§"/>
              <a:defRPr/>
            </a:pPr>
            <a:endParaRPr lang="en-US" sz="2000" dirty="0"/>
          </a:p>
          <a:p>
            <a:pPr>
              <a:defRPr/>
            </a:pPr>
            <a:endParaRPr lang="en-US" sz="2000" dirty="0"/>
          </a:p>
        </p:txBody>
      </p:sp>
      <p:pic>
        <p:nvPicPr>
          <p:cNvPr id="38916" name="Picture 5" descr="TIGTA_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59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437" y="985706"/>
            <a:ext cx="8229600" cy="838200"/>
          </a:xfrm>
        </p:spPr>
        <p:txBody>
          <a:bodyPr>
            <a:normAutofit/>
          </a:bodyPr>
          <a:lstStyle/>
          <a:p>
            <a:r>
              <a:rPr lang="en-US" sz="4400" b="1" dirty="0" smtClean="0">
                <a:solidFill>
                  <a:srgbClr val="0000FF"/>
                </a:solidFill>
                <a:effectLst>
                  <a:outerShdw blurRad="38100" dist="38100" dir="2700000" algn="tl">
                    <a:srgbClr val="000000">
                      <a:alpha val="43137"/>
                    </a:srgbClr>
                  </a:outerShdw>
                </a:effectLst>
              </a:rPr>
              <a:t>Transform Your Reaction!!!</a:t>
            </a:r>
            <a:endParaRPr lang="en-US" sz="4400" b="1" dirty="0">
              <a:solidFill>
                <a:srgbClr val="0000FF"/>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450" y="2743201"/>
            <a:ext cx="4038600" cy="2678662"/>
          </a:xfrm>
          <a:prstGeom prst="rect">
            <a:avLst/>
          </a:prstGeom>
        </p:spPr>
      </p:pic>
      <p:sp>
        <p:nvSpPr>
          <p:cNvPr id="3" name="Content Placeholder 2"/>
          <p:cNvSpPr>
            <a:spLocks noGrp="1"/>
          </p:cNvSpPr>
          <p:nvPr>
            <p:ph idx="1"/>
          </p:nvPr>
        </p:nvSpPr>
        <p:spPr>
          <a:xfrm>
            <a:off x="680907" y="1823906"/>
            <a:ext cx="8610600" cy="4800600"/>
          </a:xfrm>
        </p:spPr>
        <p:txBody>
          <a:bodyPr>
            <a:normAutofit lnSpcReduction="10000"/>
          </a:bodyPr>
          <a:lstStyle/>
          <a:p>
            <a:pPr marL="0" indent="0">
              <a:spcBef>
                <a:spcPct val="0"/>
              </a:spcBef>
              <a:spcAft>
                <a:spcPts val="1200"/>
              </a:spcAft>
              <a:buNone/>
            </a:pPr>
            <a:r>
              <a:rPr lang="en-US" altLang="en-US" sz="3800" b="1" dirty="0">
                <a:solidFill>
                  <a:srgbClr val="0000FF"/>
                </a:solidFill>
              </a:rPr>
              <a:t>Consider your </a:t>
            </a:r>
            <a:r>
              <a:rPr lang="en-US" altLang="en-US" dirty="0" smtClean="0"/>
              <a:t>employeeee</a:t>
            </a:r>
            <a:r>
              <a:rPr lang="en-US" altLang="en-US" sz="2800" dirty="0" smtClean="0"/>
              <a:t>e</a:t>
            </a:r>
            <a:r>
              <a:rPr lang="en-US" altLang="en-US" sz="3200" dirty="0" smtClean="0"/>
              <a:t>e</a:t>
            </a:r>
            <a:r>
              <a:rPr lang="en-US" altLang="en-US" sz="3600" dirty="0" smtClean="0"/>
              <a:t>e</a:t>
            </a:r>
            <a:r>
              <a:rPr lang="en-US" altLang="en-US" sz="4000" dirty="0" smtClean="0"/>
              <a:t>e</a:t>
            </a:r>
            <a:r>
              <a:rPr lang="en-US" altLang="en-US" sz="4400" dirty="0" smtClean="0"/>
              <a:t>e</a:t>
            </a:r>
            <a:r>
              <a:rPr lang="en-US" altLang="en-US" sz="4800" dirty="0" smtClean="0"/>
              <a:t>e</a:t>
            </a:r>
            <a:r>
              <a:rPr lang="en-US" altLang="en-US" sz="5400" u="sng" dirty="0" smtClean="0">
                <a:solidFill>
                  <a:srgbClr val="0000FF"/>
                </a:solidFill>
              </a:rPr>
              <a:t>empathetically</a:t>
            </a:r>
            <a:r>
              <a:rPr lang="en-US" altLang="en-US" sz="5400" dirty="0"/>
              <a:t>!</a:t>
            </a:r>
            <a:r>
              <a:rPr lang="en-US" altLang="en-US" dirty="0" smtClean="0"/>
              <a:t>  </a:t>
            </a:r>
            <a:endParaRPr lang="en-US" altLang="en-US" dirty="0"/>
          </a:p>
          <a:p>
            <a:pPr marL="0" indent="0">
              <a:buNone/>
            </a:pPr>
            <a:r>
              <a:rPr lang="en-US" altLang="en-US" sz="3800" b="1" u="sng" dirty="0">
                <a:solidFill>
                  <a:srgbClr val="0000FF"/>
                </a:solidFill>
              </a:rPr>
              <a:t>Stay CALM</a:t>
            </a:r>
            <a:r>
              <a:rPr lang="en-US" sz="3800" b="1" u="sng" dirty="0">
                <a:solidFill>
                  <a:srgbClr val="0000FF"/>
                </a:solidFill>
              </a:rPr>
              <a:t>:</a:t>
            </a:r>
            <a:endParaRPr lang="en-US" sz="3800" u="sng" dirty="0">
              <a:solidFill>
                <a:srgbClr val="0000FF"/>
              </a:solidFill>
            </a:endParaRPr>
          </a:p>
          <a:p>
            <a:pPr>
              <a:spcBef>
                <a:spcPct val="0"/>
              </a:spcBef>
              <a:spcAft>
                <a:spcPts val="1200"/>
              </a:spcAft>
              <a:buClrTx/>
            </a:pPr>
            <a:r>
              <a:rPr lang="en-US" altLang="en-US" sz="3800" b="1" u="sng" dirty="0">
                <a:solidFill>
                  <a:srgbClr val="0000FF"/>
                </a:solidFill>
              </a:rPr>
              <a:t>C</a:t>
            </a:r>
            <a:r>
              <a:rPr lang="en-US" altLang="en-US" sz="3100" dirty="0"/>
              <a:t>larify the Issue</a:t>
            </a:r>
          </a:p>
          <a:p>
            <a:pPr>
              <a:spcBef>
                <a:spcPct val="0"/>
              </a:spcBef>
              <a:spcAft>
                <a:spcPts val="1200"/>
              </a:spcAft>
              <a:buClrTx/>
            </a:pPr>
            <a:r>
              <a:rPr lang="en-US" altLang="en-US" sz="3800" b="1" u="sng" dirty="0">
                <a:solidFill>
                  <a:srgbClr val="0000FF"/>
                </a:solidFill>
              </a:rPr>
              <a:t>A</a:t>
            </a:r>
            <a:r>
              <a:rPr lang="en-US" altLang="en-US" sz="3100" dirty="0"/>
              <a:t>ddress the problem</a:t>
            </a:r>
          </a:p>
          <a:p>
            <a:pPr>
              <a:spcBef>
                <a:spcPct val="0"/>
              </a:spcBef>
              <a:spcAft>
                <a:spcPts val="1200"/>
              </a:spcAft>
              <a:buClrTx/>
            </a:pPr>
            <a:r>
              <a:rPr lang="en-US" altLang="en-US" sz="3800" b="1" u="sng" dirty="0">
                <a:solidFill>
                  <a:srgbClr val="0000FF"/>
                </a:solidFill>
              </a:rPr>
              <a:t>L</a:t>
            </a:r>
            <a:r>
              <a:rPr lang="en-US" altLang="en-US" sz="3100" dirty="0"/>
              <a:t>isten to the Other Side </a:t>
            </a:r>
          </a:p>
          <a:p>
            <a:pPr>
              <a:spcBef>
                <a:spcPct val="0"/>
              </a:spcBef>
              <a:spcAft>
                <a:spcPts val="1200"/>
              </a:spcAft>
              <a:buClrTx/>
            </a:pPr>
            <a:r>
              <a:rPr lang="en-US" altLang="en-US" sz="3800" b="1" u="sng" dirty="0">
                <a:solidFill>
                  <a:srgbClr val="0000FF"/>
                </a:solidFill>
              </a:rPr>
              <a:t>M</a:t>
            </a:r>
            <a:r>
              <a:rPr lang="en-US" altLang="en-US" sz="3100" dirty="0"/>
              <a:t>anage Your Way to Resolution</a:t>
            </a:r>
          </a:p>
        </p:txBody>
      </p:sp>
      <p:pic>
        <p:nvPicPr>
          <p:cNvPr id="5" name="Picture 5" descr="TIGTA_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185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896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2">
                    <a:lumMod val="60000"/>
                    <a:lumOff val="40000"/>
                  </a:schemeClr>
                </a:solidFill>
              </a:rPr>
              <a:t>Polling </a:t>
            </a:r>
            <a:r>
              <a:rPr lang="en-US" sz="3200" dirty="0" smtClean="0">
                <a:solidFill>
                  <a:schemeClr val="bg2">
                    <a:lumMod val="60000"/>
                    <a:lumOff val="40000"/>
                  </a:schemeClr>
                </a:solidFill>
              </a:rPr>
              <a:t>Question: 3</a:t>
            </a:r>
            <a:endParaRPr lang="en-US" sz="3200" dirty="0">
              <a:solidFill>
                <a:schemeClr val="bg2">
                  <a:lumMod val="60000"/>
                  <a:lumOff val="40000"/>
                </a:schemeClr>
              </a:solidFill>
            </a:endParaRPr>
          </a:p>
        </p:txBody>
      </p:sp>
      <p:sp>
        <p:nvSpPr>
          <p:cNvPr id="3" name="Content Placeholder 2"/>
          <p:cNvSpPr>
            <a:spLocks noGrp="1"/>
          </p:cNvSpPr>
          <p:nvPr>
            <p:ph idx="1"/>
          </p:nvPr>
        </p:nvSpPr>
        <p:spPr>
          <a:xfrm>
            <a:off x="1977013" y="1823775"/>
            <a:ext cx="8001000" cy="4074607"/>
          </a:xfrm>
        </p:spPr>
        <p:txBody>
          <a:bodyPr/>
          <a:lstStyle/>
          <a:p>
            <a:pPr marL="0" indent="0">
              <a:buNone/>
            </a:pPr>
            <a:r>
              <a:rPr lang="en-US" sz="3200" dirty="0" smtClean="0"/>
              <a:t>Put the following steps in order when preparing to deliver feedback</a:t>
            </a:r>
          </a:p>
          <a:p>
            <a:pPr marL="0" indent="0">
              <a:buNone/>
            </a:pPr>
            <a:endParaRPr lang="en-US" dirty="0"/>
          </a:p>
          <a:p>
            <a:pPr marL="0" indent="0">
              <a:buNone/>
            </a:pPr>
            <a:endParaRPr lang="en-US" dirty="0" smtClean="0"/>
          </a:p>
          <a:p>
            <a:pPr marL="457200" indent="-457200">
              <a:buFont typeface="+mj-lt"/>
              <a:buAutoNum type="alphaLcPeriod"/>
            </a:pPr>
            <a:r>
              <a:rPr lang="en-US" sz="2400" dirty="0" smtClean="0"/>
              <a:t>CALM, CARE, FAST, SARA</a:t>
            </a:r>
            <a:endParaRPr lang="en-US" sz="2400" dirty="0" smtClean="0"/>
          </a:p>
          <a:p>
            <a:pPr marL="457200" indent="-457200">
              <a:buFont typeface="+mj-lt"/>
              <a:buAutoNum type="alphaLcPeriod"/>
            </a:pPr>
            <a:r>
              <a:rPr lang="en-US" sz="2400" dirty="0" smtClean="0"/>
              <a:t>FAST, CARE, SARA, CALM</a:t>
            </a:r>
            <a:endParaRPr lang="en-US" sz="2400" dirty="0" smtClean="0"/>
          </a:p>
          <a:p>
            <a:pPr marL="457200" indent="-457200">
              <a:buFont typeface="+mj-lt"/>
              <a:buAutoNum type="alphaLcPeriod"/>
            </a:pPr>
            <a:r>
              <a:rPr lang="en-US" sz="2400" dirty="0" smtClean="0"/>
              <a:t>SARA, CALM, FAST, CARE</a:t>
            </a:r>
            <a:endParaRPr lang="en-US" sz="2400" dirty="0" smtClean="0"/>
          </a:p>
          <a:p>
            <a:pPr marL="457200" indent="-457200">
              <a:buFont typeface="+mj-lt"/>
              <a:buAutoNum type="alphaLcPeriod"/>
            </a:pPr>
            <a:r>
              <a:rPr lang="en-US" sz="2400" dirty="0" smtClean="0"/>
              <a:t>CARE, CALM, CARE, FAST</a:t>
            </a:r>
            <a:endParaRPr lang="en-US" sz="2400" dirty="0"/>
          </a:p>
        </p:txBody>
      </p:sp>
      <p:sp>
        <p:nvSpPr>
          <p:cNvPr id="5" name="Slide Number Placeholder 4"/>
          <p:cNvSpPr>
            <a:spLocks noGrp="1"/>
          </p:cNvSpPr>
          <p:nvPr>
            <p:ph type="sldNum" sz="quarter" idx="11"/>
          </p:nvPr>
        </p:nvSpPr>
        <p:spPr/>
        <p:txBody>
          <a:bodyPr/>
          <a:lstStyle/>
          <a:p>
            <a:pPr>
              <a:defRPr/>
            </a:pPr>
            <a:fld id="{10D37174-640E-4D1B-808F-4A6093F439CD}" type="slidenum">
              <a:rPr lang="en-US" altLang="en-US" smtClean="0"/>
              <a:pPr>
                <a:defRPr/>
              </a:pPr>
              <a:t>35</a:t>
            </a:fld>
            <a:endParaRPr lang="en-US" altLang="en-US" dirty="0"/>
          </a:p>
        </p:txBody>
      </p:sp>
    </p:spTree>
    <p:extLst>
      <p:ext uri="{BB962C8B-B14F-4D97-AF65-F5344CB8AC3E}">
        <p14:creationId xmlns:p14="http://schemas.microsoft.com/office/powerpoint/2010/main" val="2145982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2" name="Picture 6" descr="MCj023462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85800"/>
            <a:ext cx="693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ctrTitle"/>
          </p:nvPr>
        </p:nvSpPr>
        <p:spPr>
          <a:xfrm>
            <a:off x="4495800" y="838200"/>
            <a:ext cx="3581400" cy="700088"/>
          </a:xfrm>
        </p:spPr>
        <p:txBody>
          <a:bodyPr/>
          <a:lstStyle/>
          <a:p>
            <a:pPr algn="ctr" eaLnBrk="1" hangingPunct="1"/>
            <a:r>
              <a:rPr lang="en-US" altLang="en-US" sz="4000" dirty="0"/>
              <a:t>Questions</a:t>
            </a:r>
          </a:p>
        </p:txBody>
      </p:sp>
      <p:pic>
        <p:nvPicPr>
          <p:cNvPr id="49156" name="Picture 5" descr="TIGTA_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8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104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73062"/>
                                        </p:tgtEl>
                                        <p:attrNameLst>
                                          <p:attrName>style.visibility</p:attrName>
                                        </p:attrNameLst>
                                      </p:cBhvr>
                                      <p:to>
                                        <p:strVal val="visible"/>
                                      </p:to>
                                    </p:set>
                                    <p:animEffect transition="in" filter="strips(downRight)">
                                      <p:cBhvr>
                                        <p:cTn id="7" dur="5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5" name="Picture 9" descr="MCj010521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05000"/>
            <a:ext cx="746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3" descr="tigta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1752600" y="5029200"/>
            <a:ext cx="8686800" cy="1447800"/>
          </a:xfrm>
          <a:prstGeom prst="rect">
            <a:avLst/>
          </a:prstGeom>
        </p:spPr>
        <p:txBody>
          <a:bodyPr/>
          <a:lstStyle>
            <a:lvl1pPr marL="342900" indent="-342900" algn="l" rtl="0" fontAlgn="base">
              <a:spcBef>
                <a:spcPct val="20000"/>
              </a:spcBef>
              <a:spcAft>
                <a:spcPct val="0"/>
              </a:spcAft>
              <a:buClr>
                <a:schemeClr val="bg2"/>
              </a:buClr>
              <a:buSzPct val="75000"/>
              <a:buFont typeface="Wingdings" pitchFamily="2" charset="2"/>
              <a:buChar char="n"/>
              <a:defRPr sz="14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14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1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a:lstStyle>
          <a:p>
            <a:r>
              <a:rPr lang="en-US" sz="1800" dirty="0">
                <a:solidFill>
                  <a:srgbClr val="000066"/>
                </a:solidFill>
              </a:rPr>
              <a:t>Frank W. Jones, CIA</a:t>
            </a:r>
          </a:p>
          <a:p>
            <a:r>
              <a:rPr lang="en-US" sz="1800" dirty="0">
                <a:solidFill>
                  <a:srgbClr val="000066"/>
                </a:solidFill>
              </a:rPr>
              <a:t>Management Analyst</a:t>
            </a:r>
          </a:p>
          <a:p>
            <a:r>
              <a:rPr lang="en-US" sz="1800" dirty="0">
                <a:solidFill>
                  <a:srgbClr val="000066"/>
                </a:solidFill>
              </a:rPr>
              <a:t>(770) 617-6433</a:t>
            </a:r>
            <a:endParaRPr lang="en-US" sz="1800" u="sng" dirty="0">
              <a:solidFill>
                <a:srgbClr val="000066"/>
              </a:solidFill>
            </a:endParaRPr>
          </a:p>
          <a:p>
            <a:r>
              <a:rPr lang="en-US" sz="1800" dirty="0">
                <a:solidFill>
                  <a:srgbClr val="000066"/>
                </a:solidFill>
              </a:rPr>
              <a:t>Frank.Jones@tigta.treas.gov</a:t>
            </a:r>
          </a:p>
        </p:txBody>
      </p:sp>
      <p:sp>
        <p:nvSpPr>
          <p:cNvPr id="5" name="Rectangle 2"/>
          <p:cNvSpPr txBox="1">
            <a:spLocks noChangeArrowheads="1"/>
          </p:cNvSpPr>
          <p:nvPr/>
        </p:nvSpPr>
        <p:spPr>
          <a:xfrm>
            <a:off x="1524000" y="4572000"/>
            <a:ext cx="8686800" cy="457200"/>
          </a:xfrm>
          <a:prstGeom prst="rect">
            <a:avLst/>
          </a:prstGeom>
        </p:spPr>
        <p:txBody>
          <a:bodyPr/>
          <a:lstStyle>
            <a:lvl1pPr algn="l" rtl="0" fontAlgn="base">
              <a:spcBef>
                <a:spcPct val="0"/>
              </a:spcBef>
              <a:spcAft>
                <a:spcPct val="0"/>
              </a:spcAft>
              <a:defRPr sz="1600" b="1">
                <a:solidFill>
                  <a:schemeClr val="tx1"/>
                </a:solidFill>
                <a:latin typeface="+mj-lt"/>
                <a:ea typeface="+mj-ea"/>
                <a:cs typeface="+mj-cs"/>
              </a:defRPr>
            </a:lvl1pPr>
            <a:lvl2pPr algn="l" rtl="0" fontAlgn="base">
              <a:spcBef>
                <a:spcPct val="0"/>
              </a:spcBef>
              <a:spcAft>
                <a:spcPct val="0"/>
              </a:spcAft>
              <a:defRPr sz="1600" b="1">
                <a:solidFill>
                  <a:schemeClr val="tx1"/>
                </a:solidFill>
                <a:latin typeface="Arial" charset="0"/>
              </a:defRPr>
            </a:lvl2pPr>
            <a:lvl3pPr algn="l" rtl="0" fontAlgn="base">
              <a:spcBef>
                <a:spcPct val="0"/>
              </a:spcBef>
              <a:spcAft>
                <a:spcPct val="0"/>
              </a:spcAft>
              <a:defRPr sz="1600" b="1">
                <a:solidFill>
                  <a:schemeClr val="tx1"/>
                </a:solidFill>
                <a:latin typeface="Arial" charset="0"/>
              </a:defRPr>
            </a:lvl3pPr>
            <a:lvl4pPr algn="l" rtl="0" fontAlgn="base">
              <a:spcBef>
                <a:spcPct val="0"/>
              </a:spcBef>
              <a:spcAft>
                <a:spcPct val="0"/>
              </a:spcAft>
              <a:defRPr sz="1600" b="1">
                <a:solidFill>
                  <a:schemeClr val="tx1"/>
                </a:solidFill>
                <a:latin typeface="Arial" charset="0"/>
              </a:defRPr>
            </a:lvl4pPr>
            <a:lvl5pPr algn="l" rtl="0" fontAlgn="base">
              <a:spcBef>
                <a:spcPct val="0"/>
              </a:spcBef>
              <a:spcAft>
                <a:spcPct val="0"/>
              </a:spcAft>
              <a:defRPr sz="1600" b="1">
                <a:solidFill>
                  <a:schemeClr val="tx1"/>
                </a:solidFill>
                <a:latin typeface="Arial" charset="0"/>
              </a:defRPr>
            </a:lvl5pPr>
            <a:lvl6pPr marL="457200" algn="l" rtl="0" fontAlgn="base">
              <a:spcBef>
                <a:spcPct val="0"/>
              </a:spcBef>
              <a:spcAft>
                <a:spcPct val="0"/>
              </a:spcAft>
              <a:defRPr sz="1600" b="1">
                <a:solidFill>
                  <a:schemeClr val="tx1"/>
                </a:solidFill>
                <a:latin typeface="Arial" charset="0"/>
              </a:defRPr>
            </a:lvl6pPr>
            <a:lvl7pPr marL="914400" algn="l" rtl="0" fontAlgn="base">
              <a:spcBef>
                <a:spcPct val="0"/>
              </a:spcBef>
              <a:spcAft>
                <a:spcPct val="0"/>
              </a:spcAft>
              <a:defRPr sz="1600" b="1">
                <a:solidFill>
                  <a:schemeClr val="tx1"/>
                </a:solidFill>
                <a:latin typeface="Arial" charset="0"/>
              </a:defRPr>
            </a:lvl7pPr>
            <a:lvl8pPr marL="1371600" algn="l" rtl="0" fontAlgn="base">
              <a:spcBef>
                <a:spcPct val="0"/>
              </a:spcBef>
              <a:spcAft>
                <a:spcPct val="0"/>
              </a:spcAft>
              <a:defRPr sz="1600" b="1">
                <a:solidFill>
                  <a:schemeClr val="tx1"/>
                </a:solidFill>
                <a:latin typeface="Arial" charset="0"/>
              </a:defRPr>
            </a:lvl8pPr>
            <a:lvl9pPr marL="1828800" algn="l" rtl="0" fontAlgn="base">
              <a:spcBef>
                <a:spcPct val="0"/>
              </a:spcBef>
              <a:spcAft>
                <a:spcPct val="0"/>
              </a:spcAft>
              <a:defRPr sz="1600" b="1">
                <a:solidFill>
                  <a:schemeClr val="tx1"/>
                </a:solidFill>
                <a:latin typeface="Arial" charset="0"/>
              </a:defRPr>
            </a:lvl9pPr>
          </a:lstStyle>
          <a:p>
            <a:r>
              <a:rPr lang="en-US" sz="2000" dirty="0">
                <a:solidFill>
                  <a:srgbClr val="000066"/>
                </a:solidFill>
              </a:rPr>
              <a:t>Presenter Contact Information:</a:t>
            </a:r>
          </a:p>
        </p:txBody>
      </p:sp>
    </p:spTree>
    <p:extLst>
      <p:ext uri="{BB962C8B-B14F-4D97-AF65-F5344CB8AC3E}">
        <p14:creationId xmlns:p14="http://schemas.microsoft.com/office/powerpoint/2010/main" val="14788012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500" fill="hold"/>
                                        <p:tgtEl>
                                          <p:spTgt spid="183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30627" y="811874"/>
            <a:ext cx="4757880" cy="559727"/>
          </a:xfrm>
        </p:spPr>
        <p:txBody>
          <a:bodyPr>
            <a:normAutofit fontScale="90000"/>
          </a:bodyPr>
          <a:lstStyle/>
          <a:p>
            <a:r>
              <a:rPr lang="en-US" sz="3200" dirty="0">
                <a:effectLst>
                  <a:outerShdw blurRad="38100" dist="38100" dir="2700000" algn="tl">
                    <a:srgbClr val="000000">
                      <a:alpha val="43137"/>
                    </a:srgbClr>
                  </a:outerShdw>
                </a:effectLst>
              </a:rPr>
              <a:t>Steps in the Audit Cycle</a:t>
            </a:r>
          </a:p>
        </p:txBody>
      </p:sp>
      <p:sp>
        <p:nvSpPr>
          <p:cNvPr id="41988" name="Rectangle 4"/>
          <p:cNvSpPr>
            <a:spLocks noGrp="1" noChangeArrowheads="1"/>
          </p:cNvSpPr>
          <p:nvPr>
            <p:ph type="body" idx="4294967295"/>
          </p:nvPr>
        </p:nvSpPr>
        <p:spPr>
          <a:xfrm>
            <a:off x="296517" y="1376572"/>
            <a:ext cx="6571422" cy="4754563"/>
          </a:xfrm>
        </p:spPr>
        <p:txBody>
          <a:bodyPr>
            <a:normAutofit fontScale="92500" lnSpcReduction="10000"/>
          </a:bodyPr>
          <a:lstStyle/>
          <a:p>
            <a:pPr>
              <a:lnSpc>
                <a:spcPct val="150000"/>
              </a:lnSpc>
              <a:buFont typeface="Wingdings" pitchFamily="2" charset="2"/>
              <a:buNone/>
            </a:pPr>
            <a:r>
              <a:rPr lang="en-US" sz="1700" b="1" dirty="0"/>
              <a:t>1.</a:t>
            </a:r>
            <a:r>
              <a:rPr lang="en-US" sz="2000" b="1" dirty="0"/>
              <a:t>  Entrance Letter / Engagement Letter </a:t>
            </a:r>
          </a:p>
          <a:p>
            <a:pPr>
              <a:lnSpc>
                <a:spcPct val="150000"/>
              </a:lnSpc>
              <a:buFont typeface="Wingdings" pitchFamily="2" charset="2"/>
              <a:buNone/>
            </a:pPr>
            <a:r>
              <a:rPr lang="en-US" sz="2000" b="1" dirty="0"/>
              <a:t>     </a:t>
            </a:r>
            <a:r>
              <a:rPr lang="en-US" sz="1700" b="1" dirty="0"/>
              <a:t>2.</a:t>
            </a:r>
            <a:r>
              <a:rPr lang="en-US" sz="2000" b="1" dirty="0"/>
              <a:t>  Planning / Opening Conference</a:t>
            </a:r>
          </a:p>
          <a:p>
            <a:pPr lvl="1">
              <a:lnSpc>
                <a:spcPct val="150000"/>
              </a:lnSpc>
              <a:buFont typeface="Wingdings" pitchFamily="2" charset="2"/>
              <a:buNone/>
            </a:pPr>
            <a:r>
              <a:rPr lang="en-US" sz="2000" b="1" dirty="0"/>
              <a:t>    </a:t>
            </a:r>
            <a:r>
              <a:rPr lang="en-US" sz="1700" b="1" dirty="0">
                <a:ea typeface="+mn-ea"/>
                <a:cs typeface="+mn-cs"/>
              </a:rPr>
              <a:t>3.</a:t>
            </a:r>
            <a:r>
              <a:rPr lang="en-US" sz="2000" b="1" dirty="0"/>
              <a:t>  Fieldwork / Agreement to the Facts</a:t>
            </a:r>
          </a:p>
          <a:p>
            <a:pPr lvl="2">
              <a:lnSpc>
                <a:spcPct val="150000"/>
              </a:lnSpc>
              <a:buFont typeface="Wingdings" pitchFamily="2" charset="2"/>
              <a:buNone/>
            </a:pPr>
            <a:r>
              <a:rPr lang="en-US" sz="1600" b="1" dirty="0"/>
              <a:t>  </a:t>
            </a:r>
            <a:r>
              <a:rPr lang="en-US" sz="1700" b="1" dirty="0">
                <a:ea typeface="+mn-ea"/>
                <a:cs typeface="+mn-cs"/>
              </a:rPr>
              <a:t>4.  </a:t>
            </a:r>
            <a:r>
              <a:rPr lang="en-US" sz="2000" b="1" dirty="0"/>
              <a:t>Referencing</a:t>
            </a:r>
          </a:p>
          <a:p>
            <a:pPr marL="1181100" lvl="2" indent="-266700">
              <a:lnSpc>
                <a:spcPct val="150000"/>
              </a:lnSpc>
              <a:buNone/>
            </a:pPr>
            <a:r>
              <a:rPr lang="en-US" b="1" dirty="0"/>
              <a:t>  	 </a:t>
            </a:r>
            <a:r>
              <a:rPr lang="en-US" sz="1700" b="1" dirty="0">
                <a:ea typeface="+mn-ea"/>
                <a:cs typeface="+mn-cs"/>
              </a:rPr>
              <a:t>5.</a:t>
            </a:r>
            <a:r>
              <a:rPr lang="en-US" b="1" dirty="0"/>
              <a:t>  </a:t>
            </a:r>
            <a:r>
              <a:rPr lang="en-US" sz="2000" b="1" dirty="0"/>
              <a:t>Discussion Draft Report</a:t>
            </a:r>
          </a:p>
          <a:p>
            <a:pPr marL="1181100" lvl="2" indent="-266700">
              <a:lnSpc>
                <a:spcPct val="150000"/>
              </a:lnSpc>
              <a:buNone/>
            </a:pPr>
            <a:r>
              <a:rPr lang="en-US" b="1" dirty="0"/>
              <a:t>	      </a:t>
            </a:r>
            <a:r>
              <a:rPr lang="en-US" sz="1700" b="1" dirty="0">
                <a:ea typeface="+mn-ea"/>
                <a:cs typeface="+mn-cs"/>
              </a:rPr>
              <a:t>6.  </a:t>
            </a:r>
            <a:r>
              <a:rPr lang="en-US" sz="2000" b="1" dirty="0"/>
              <a:t>Quality Assurance</a:t>
            </a:r>
          </a:p>
          <a:p>
            <a:pPr marL="1181100" lvl="2" indent="-266700">
              <a:lnSpc>
                <a:spcPct val="150000"/>
              </a:lnSpc>
              <a:buNone/>
            </a:pPr>
            <a:r>
              <a:rPr lang="en-US" b="1" dirty="0"/>
              <a:t>      	</a:t>
            </a:r>
            <a:r>
              <a:rPr lang="en-US" sz="1700" b="1" dirty="0">
                <a:ea typeface="+mn-ea"/>
                <a:cs typeface="+mn-cs"/>
              </a:rPr>
              <a:t>7.  </a:t>
            </a:r>
            <a:r>
              <a:rPr lang="en-US" sz="2100" b="1" dirty="0"/>
              <a:t>Exit Conference </a:t>
            </a:r>
          </a:p>
          <a:p>
            <a:pPr marL="1638300" lvl="3" indent="-266700">
              <a:lnSpc>
                <a:spcPct val="150000"/>
              </a:lnSpc>
              <a:buNone/>
            </a:pPr>
            <a:r>
              <a:rPr lang="en-US" sz="2000" b="1" dirty="0"/>
              <a:t>     	   </a:t>
            </a:r>
            <a:r>
              <a:rPr lang="en-US" sz="2000" b="1" dirty="0" smtClean="0"/>
              <a:t>  </a:t>
            </a:r>
            <a:r>
              <a:rPr lang="en-US" sz="1700" b="1" dirty="0">
                <a:ea typeface="+mn-ea"/>
                <a:cs typeface="+mn-cs"/>
              </a:rPr>
              <a:t>8.</a:t>
            </a:r>
            <a:r>
              <a:rPr lang="en-US" sz="2000" b="1" dirty="0"/>
              <a:t>  </a:t>
            </a:r>
            <a:r>
              <a:rPr lang="en-US" sz="2100" b="1" dirty="0"/>
              <a:t>Formal Draft Report </a:t>
            </a:r>
          </a:p>
          <a:p>
            <a:pPr marL="1638300" lvl="3" indent="-266700">
              <a:lnSpc>
                <a:spcPct val="150000"/>
              </a:lnSpc>
              <a:buNone/>
            </a:pPr>
            <a:r>
              <a:rPr lang="en-US" sz="2000" b="1" dirty="0"/>
              <a:t>                </a:t>
            </a:r>
            <a:r>
              <a:rPr lang="en-US" sz="2000" b="1" dirty="0" smtClean="0"/>
              <a:t>  </a:t>
            </a:r>
            <a:r>
              <a:rPr lang="en-US" sz="1700" b="1" dirty="0">
                <a:ea typeface="+mn-ea"/>
                <a:cs typeface="+mn-cs"/>
              </a:rPr>
              <a:t>9.</a:t>
            </a:r>
            <a:r>
              <a:rPr lang="en-US" sz="2000" b="1" dirty="0"/>
              <a:t>  </a:t>
            </a:r>
            <a:r>
              <a:rPr lang="en-US" sz="2100" b="1" dirty="0"/>
              <a:t>Agency Response</a:t>
            </a:r>
          </a:p>
          <a:p>
            <a:pPr marL="1638300" lvl="3" indent="-266700">
              <a:lnSpc>
                <a:spcPct val="150000"/>
              </a:lnSpc>
              <a:buNone/>
            </a:pPr>
            <a:r>
              <a:rPr lang="en-US" sz="2000" b="1" dirty="0"/>
              <a:t>		               </a:t>
            </a:r>
            <a:r>
              <a:rPr lang="en-US" sz="2000" b="1" dirty="0" smtClean="0"/>
              <a:t>  </a:t>
            </a:r>
            <a:r>
              <a:rPr lang="en-US" sz="1700" b="1" dirty="0">
                <a:ea typeface="+mn-ea"/>
                <a:cs typeface="+mn-cs"/>
              </a:rPr>
              <a:t>10.</a:t>
            </a:r>
            <a:r>
              <a:rPr lang="en-US" sz="2000" b="1" dirty="0"/>
              <a:t>  </a:t>
            </a:r>
            <a:r>
              <a:rPr lang="en-US" sz="2100" b="1" dirty="0"/>
              <a:t>Final Report	</a:t>
            </a:r>
          </a:p>
        </p:txBody>
      </p:sp>
      <p:cxnSp>
        <p:nvCxnSpPr>
          <p:cNvPr id="4" name="Straight Arrow Connector 3"/>
          <p:cNvCxnSpPr/>
          <p:nvPr/>
        </p:nvCxnSpPr>
        <p:spPr>
          <a:xfrm>
            <a:off x="119270" y="1694622"/>
            <a:ext cx="2956891" cy="4436513"/>
          </a:xfrm>
          <a:prstGeom prst="straightConnector1">
            <a:avLst/>
          </a:prstGeom>
          <a:ln w="73025" cmpd="tri">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966" y="867860"/>
            <a:ext cx="3419707"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A6A4B2B-0CB8-4CED-A44F-94A6FE91ED00}" type="slidenum">
              <a:rPr lang="en-US" b="1" smtClean="0"/>
              <a:pPr/>
              <a:t>4</a:t>
            </a:fld>
            <a:endParaRPr lang="en-US" b="1" dirty="0"/>
          </a:p>
        </p:txBody>
      </p:sp>
    </p:spTree>
    <p:extLst>
      <p:ext uri="{BB962C8B-B14F-4D97-AF65-F5344CB8AC3E}">
        <p14:creationId xmlns:p14="http://schemas.microsoft.com/office/powerpoint/2010/main" val="4241678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616017"/>
            <a:ext cx="8229600" cy="1109315"/>
          </a:xfrm>
        </p:spPr>
        <p:txBody>
          <a:bodyPr>
            <a:normAutofit fontScale="90000"/>
          </a:bodyPr>
          <a:lstStyle/>
          <a:p>
            <a:pPr algn="ctr" eaLnBrk="1" hangingPunct="1"/>
            <a:r>
              <a:rPr lang="en-US" sz="3500" dirty="0"/>
              <a:t>What are the Standards and </a:t>
            </a:r>
            <a:br>
              <a:rPr lang="en-US" sz="3500" dirty="0"/>
            </a:br>
            <a:r>
              <a:rPr lang="en-US" sz="3500" dirty="0"/>
              <a:t>How are we Measured at TIGTA?</a:t>
            </a:r>
          </a:p>
        </p:txBody>
      </p:sp>
      <p:sp>
        <p:nvSpPr>
          <p:cNvPr id="16388" name="Rectangle 3"/>
          <p:cNvSpPr>
            <a:spLocks noGrp="1" noChangeArrowheads="1"/>
          </p:cNvSpPr>
          <p:nvPr>
            <p:ph type="body" sz="half" idx="1"/>
          </p:nvPr>
        </p:nvSpPr>
        <p:spPr>
          <a:xfrm>
            <a:off x="317384" y="1943450"/>
            <a:ext cx="5689600" cy="4343400"/>
          </a:xfrm>
        </p:spPr>
        <p:txBody>
          <a:bodyPr/>
          <a:lstStyle/>
          <a:p>
            <a:pPr eaLnBrk="1" hangingPunct="1">
              <a:buClr>
                <a:srgbClr val="CC3300"/>
              </a:buClr>
              <a:buFont typeface="Wingdings" pitchFamily="2" charset="2"/>
              <a:buChar char="Ø"/>
            </a:pPr>
            <a:r>
              <a:rPr lang="en-US" sz="2600" dirty="0"/>
              <a:t>Planning Days:</a:t>
            </a:r>
          </a:p>
          <a:p>
            <a:pPr eaLnBrk="1" hangingPunct="1">
              <a:buClr>
                <a:srgbClr val="CC3300"/>
              </a:buClr>
              <a:buFont typeface="Wingdings" pitchFamily="2" charset="2"/>
              <a:buChar char="Ø"/>
            </a:pPr>
            <a:r>
              <a:rPr lang="en-US" sz="2600" dirty="0"/>
              <a:t>Staff Days:</a:t>
            </a:r>
          </a:p>
          <a:p>
            <a:pPr eaLnBrk="1" hangingPunct="1">
              <a:buClr>
                <a:srgbClr val="CC3300"/>
              </a:buClr>
              <a:buFont typeface="Wingdings" pitchFamily="2" charset="2"/>
              <a:buChar char="Ø"/>
            </a:pPr>
            <a:r>
              <a:rPr lang="en-US" sz="2600" dirty="0"/>
              <a:t>Calendar Days: </a:t>
            </a:r>
          </a:p>
          <a:p>
            <a:pPr eaLnBrk="1" hangingPunct="1">
              <a:buClr>
                <a:srgbClr val="CC3300"/>
              </a:buClr>
              <a:buFont typeface="Wingdings" pitchFamily="2" charset="2"/>
              <a:buChar char="Ø"/>
            </a:pPr>
            <a:r>
              <a:rPr lang="en-US" sz="2600" dirty="0"/>
              <a:t>Percentage Meeting</a:t>
            </a:r>
          </a:p>
          <a:p>
            <a:pPr lvl="1">
              <a:buClr>
                <a:srgbClr val="CC3300"/>
              </a:buClr>
              <a:buFont typeface="Wingdings" pitchFamily="2" charset="2"/>
              <a:buChar char="Ø"/>
            </a:pPr>
            <a:r>
              <a:rPr lang="en-US" sz="2200" dirty="0"/>
              <a:t>Staff Day Requirement:</a:t>
            </a:r>
          </a:p>
          <a:p>
            <a:pPr lvl="1">
              <a:buClr>
                <a:srgbClr val="CC3300"/>
              </a:buClr>
              <a:buFont typeface="Wingdings" pitchFamily="2" charset="2"/>
              <a:buChar char="Ø"/>
            </a:pPr>
            <a:r>
              <a:rPr lang="en-US" sz="2200" dirty="0"/>
              <a:t>Draft Report Date:</a:t>
            </a:r>
          </a:p>
          <a:p>
            <a:pPr eaLnBrk="1" hangingPunct="1">
              <a:buClr>
                <a:srgbClr val="CC3300"/>
              </a:buClr>
              <a:buFont typeface="Wingdings" pitchFamily="2" charset="2"/>
              <a:buChar char="Ø"/>
            </a:pPr>
            <a:r>
              <a:rPr lang="en-US" sz="2600" dirty="0"/>
              <a:t>Draft Report Date:</a:t>
            </a:r>
          </a:p>
          <a:p>
            <a:pPr eaLnBrk="1" hangingPunct="1">
              <a:buClr>
                <a:srgbClr val="CC3300"/>
              </a:buClr>
              <a:buFont typeface="Wingdings" pitchFamily="2" charset="2"/>
              <a:buChar char="Ø"/>
            </a:pPr>
            <a:r>
              <a:rPr lang="en-US" sz="2600" dirty="0"/>
              <a:t>Final Report Date: </a:t>
            </a:r>
          </a:p>
        </p:txBody>
      </p:sp>
      <p:sp>
        <p:nvSpPr>
          <p:cNvPr id="16389" name="Rectangle 4"/>
          <p:cNvSpPr>
            <a:spLocks noGrp="1" noChangeArrowheads="1"/>
          </p:cNvSpPr>
          <p:nvPr>
            <p:ph type="body" sz="half" idx="2"/>
          </p:nvPr>
        </p:nvSpPr>
        <p:spPr>
          <a:xfrm>
            <a:off x="5754847" y="1943450"/>
            <a:ext cx="4595769" cy="4449661"/>
          </a:xfrm>
        </p:spPr>
        <p:txBody>
          <a:bodyPr>
            <a:normAutofit fontScale="85000" lnSpcReduction="10000"/>
          </a:bodyPr>
          <a:lstStyle/>
          <a:p>
            <a:pPr eaLnBrk="1" hangingPunct="1">
              <a:buClr>
                <a:srgbClr val="CC3300"/>
              </a:buClr>
              <a:buFont typeface="Wingdings" pitchFamily="2" charset="2"/>
              <a:buChar char="Ø"/>
            </a:pPr>
            <a:r>
              <a:rPr lang="en-US" sz="2600" dirty="0" smtClean="0"/>
              <a:t>Generally </a:t>
            </a:r>
            <a:r>
              <a:rPr lang="en-US" sz="2600" dirty="0"/>
              <a:t>30 calendar days.</a:t>
            </a:r>
          </a:p>
          <a:p>
            <a:pPr>
              <a:spcAft>
                <a:spcPts val="600"/>
              </a:spcAft>
              <a:buClr>
                <a:srgbClr val="CC3300"/>
              </a:buClr>
              <a:buFont typeface="Wingdings" pitchFamily="2" charset="2"/>
              <a:buChar char="Ø"/>
            </a:pPr>
            <a:r>
              <a:rPr lang="en-US" sz="2600" dirty="0"/>
              <a:t>350. </a:t>
            </a:r>
            <a:r>
              <a:rPr lang="en-US" sz="2600" dirty="0">
                <a:solidFill>
                  <a:srgbClr val="FF0000"/>
                </a:solidFill>
              </a:rPr>
              <a:t>(</a:t>
            </a:r>
            <a:r>
              <a:rPr lang="en-US" sz="2600" dirty="0">
                <a:solidFill>
                  <a:srgbClr val="C00000"/>
                </a:solidFill>
              </a:rPr>
              <a:t>Actual </a:t>
            </a:r>
            <a:r>
              <a:rPr lang="en-US" sz="2600" dirty="0" smtClean="0">
                <a:solidFill>
                  <a:srgbClr val="C00000"/>
                </a:solidFill>
              </a:rPr>
              <a:t>FY20 </a:t>
            </a:r>
            <a:r>
              <a:rPr lang="en-US" sz="2600" dirty="0">
                <a:solidFill>
                  <a:srgbClr val="C00000"/>
                </a:solidFill>
              </a:rPr>
              <a:t>= </a:t>
            </a:r>
            <a:r>
              <a:rPr lang="en-US" sz="2600" dirty="0" smtClean="0">
                <a:solidFill>
                  <a:srgbClr val="C00000"/>
                </a:solidFill>
              </a:rPr>
              <a:t>384</a:t>
            </a:r>
            <a:r>
              <a:rPr lang="en-US" sz="2600" dirty="0">
                <a:solidFill>
                  <a:srgbClr val="FF0000"/>
                </a:solidFill>
              </a:rPr>
              <a:t>)</a:t>
            </a:r>
          </a:p>
          <a:p>
            <a:pPr>
              <a:spcAft>
                <a:spcPts val="600"/>
              </a:spcAft>
              <a:buClr>
                <a:srgbClr val="CC3300"/>
              </a:buClr>
              <a:buFont typeface="Wingdings" pitchFamily="2" charset="2"/>
              <a:buChar char="Ø"/>
            </a:pPr>
            <a:r>
              <a:rPr lang="en-US" sz="2600" dirty="0" smtClean="0"/>
              <a:t>365</a:t>
            </a:r>
            <a:r>
              <a:rPr lang="en-US" sz="2600" dirty="0"/>
              <a:t>. </a:t>
            </a:r>
            <a:r>
              <a:rPr lang="en-US" sz="2600" dirty="0">
                <a:solidFill>
                  <a:srgbClr val="FF0000"/>
                </a:solidFill>
              </a:rPr>
              <a:t>(</a:t>
            </a:r>
            <a:r>
              <a:rPr lang="en-US" sz="2600" dirty="0">
                <a:solidFill>
                  <a:srgbClr val="C00000"/>
                </a:solidFill>
              </a:rPr>
              <a:t>Actual </a:t>
            </a:r>
            <a:r>
              <a:rPr lang="en-US" sz="2600" dirty="0" smtClean="0">
                <a:solidFill>
                  <a:srgbClr val="C00000"/>
                </a:solidFill>
              </a:rPr>
              <a:t>FY20 </a:t>
            </a:r>
            <a:r>
              <a:rPr lang="en-US" sz="2600" dirty="0">
                <a:solidFill>
                  <a:srgbClr val="C00000"/>
                </a:solidFill>
              </a:rPr>
              <a:t>= </a:t>
            </a:r>
            <a:r>
              <a:rPr lang="en-US" sz="2600" dirty="0" smtClean="0">
                <a:solidFill>
                  <a:srgbClr val="C00000"/>
                </a:solidFill>
              </a:rPr>
              <a:t>421</a:t>
            </a:r>
            <a:r>
              <a:rPr lang="en-US" sz="2600" dirty="0" smtClean="0">
                <a:solidFill>
                  <a:srgbClr val="FF0000"/>
                </a:solidFill>
              </a:rPr>
              <a:t>)</a:t>
            </a:r>
            <a:endParaRPr lang="en-US" sz="2600" dirty="0">
              <a:solidFill>
                <a:srgbClr val="FF0000"/>
              </a:solidFill>
            </a:endParaRPr>
          </a:p>
          <a:p>
            <a:pPr marL="0" indent="0">
              <a:buClr>
                <a:srgbClr val="CC3300"/>
              </a:buClr>
              <a:buNone/>
            </a:pPr>
            <a:endParaRPr lang="en-US" sz="2600" dirty="0"/>
          </a:p>
          <a:p>
            <a:pPr>
              <a:buClr>
                <a:srgbClr val="CC3300"/>
              </a:buClr>
              <a:buFont typeface="Wingdings" pitchFamily="2" charset="2"/>
              <a:buChar char="Ø"/>
            </a:pPr>
            <a:r>
              <a:rPr lang="en-US" sz="2600" dirty="0"/>
              <a:t>70 percent </a:t>
            </a:r>
            <a:r>
              <a:rPr lang="en-US" sz="2600" dirty="0">
                <a:solidFill>
                  <a:srgbClr val="FF0000"/>
                </a:solidFill>
              </a:rPr>
              <a:t>(</a:t>
            </a:r>
            <a:r>
              <a:rPr lang="en-US" sz="2600" dirty="0">
                <a:solidFill>
                  <a:srgbClr val="C00000"/>
                </a:solidFill>
              </a:rPr>
              <a:t>Actual </a:t>
            </a:r>
            <a:r>
              <a:rPr lang="en-US" sz="2600" dirty="0" smtClean="0">
                <a:solidFill>
                  <a:srgbClr val="C00000"/>
                </a:solidFill>
              </a:rPr>
              <a:t>FY20 </a:t>
            </a:r>
            <a:r>
              <a:rPr lang="en-US" sz="2600" dirty="0">
                <a:solidFill>
                  <a:srgbClr val="C00000"/>
                </a:solidFill>
              </a:rPr>
              <a:t>= </a:t>
            </a:r>
            <a:r>
              <a:rPr lang="en-US" sz="2600" dirty="0" smtClean="0">
                <a:solidFill>
                  <a:srgbClr val="C00000"/>
                </a:solidFill>
              </a:rPr>
              <a:t>83%</a:t>
            </a:r>
            <a:r>
              <a:rPr lang="en-US" sz="2600" dirty="0" smtClean="0">
                <a:solidFill>
                  <a:srgbClr val="FF0000"/>
                </a:solidFill>
              </a:rPr>
              <a:t>)</a:t>
            </a:r>
            <a:endParaRPr lang="en-US" sz="2600" dirty="0"/>
          </a:p>
          <a:p>
            <a:pPr>
              <a:spcAft>
                <a:spcPts val="600"/>
              </a:spcAft>
              <a:buClr>
                <a:srgbClr val="CC3300"/>
              </a:buClr>
              <a:buFont typeface="Wingdings" pitchFamily="2" charset="2"/>
              <a:buChar char="Ø"/>
            </a:pPr>
            <a:r>
              <a:rPr lang="en-US" sz="2600" dirty="0" smtClean="0"/>
              <a:t>70 </a:t>
            </a:r>
            <a:r>
              <a:rPr lang="en-US" sz="2600" dirty="0"/>
              <a:t>percent </a:t>
            </a:r>
            <a:r>
              <a:rPr lang="en-US" sz="2600" dirty="0">
                <a:solidFill>
                  <a:srgbClr val="FF0000"/>
                </a:solidFill>
              </a:rPr>
              <a:t>(</a:t>
            </a:r>
            <a:r>
              <a:rPr lang="en-US" sz="2600" dirty="0">
                <a:solidFill>
                  <a:srgbClr val="C00000"/>
                </a:solidFill>
              </a:rPr>
              <a:t>Actual </a:t>
            </a:r>
            <a:r>
              <a:rPr lang="en-US" sz="2600" dirty="0" smtClean="0">
                <a:solidFill>
                  <a:srgbClr val="C00000"/>
                </a:solidFill>
              </a:rPr>
              <a:t>FY20 </a:t>
            </a:r>
            <a:r>
              <a:rPr lang="en-US" sz="2600" dirty="0">
                <a:solidFill>
                  <a:srgbClr val="C00000"/>
                </a:solidFill>
              </a:rPr>
              <a:t>= </a:t>
            </a:r>
            <a:r>
              <a:rPr lang="en-US" sz="2600" dirty="0" smtClean="0">
                <a:solidFill>
                  <a:srgbClr val="C00000"/>
                </a:solidFill>
              </a:rPr>
              <a:t>79%</a:t>
            </a:r>
            <a:r>
              <a:rPr lang="en-US" sz="2600" dirty="0" smtClean="0">
                <a:solidFill>
                  <a:srgbClr val="FF0000"/>
                </a:solidFill>
              </a:rPr>
              <a:t>)</a:t>
            </a:r>
            <a:endParaRPr lang="en-US" sz="2600" dirty="0">
              <a:solidFill>
                <a:srgbClr val="FF0000"/>
              </a:solidFill>
            </a:endParaRPr>
          </a:p>
          <a:p>
            <a:pPr eaLnBrk="1" hangingPunct="1">
              <a:buClr>
                <a:srgbClr val="CC3300"/>
              </a:buClr>
              <a:buFont typeface="Wingdings" pitchFamily="2" charset="2"/>
              <a:buChar char="Ø"/>
            </a:pPr>
            <a:r>
              <a:rPr lang="en-US" sz="2600" dirty="0"/>
              <a:t>End of the Month Scheduled for Issuance.</a:t>
            </a:r>
          </a:p>
          <a:p>
            <a:pPr eaLnBrk="1" hangingPunct="1">
              <a:buClr>
                <a:srgbClr val="CC3300"/>
              </a:buClr>
              <a:buFont typeface="Wingdings" pitchFamily="2" charset="2"/>
              <a:buChar char="Ø"/>
            </a:pPr>
            <a:r>
              <a:rPr lang="en-US" sz="2600" dirty="0"/>
              <a:t>Generally 7-10 days after receipt of IRS management response.</a:t>
            </a:r>
          </a:p>
          <a:p>
            <a:pPr eaLnBrk="1" hangingPunct="1">
              <a:buFont typeface="Wingdings" pitchFamily="2" charset="2"/>
              <a:buNone/>
            </a:pPr>
            <a:endParaRPr lang="en-US" sz="2600" dirty="0"/>
          </a:p>
        </p:txBody>
      </p:sp>
      <p:sp>
        <p:nvSpPr>
          <p:cNvPr id="3" name="Slide Number Placeholder 2"/>
          <p:cNvSpPr>
            <a:spLocks noGrp="1"/>
          </p:cNvSpPr>
          <p:nvPr>
            <p:ph type="sldNum" sz="quarter" idx="12"/>
          </p:nvPr>
        </p:nvSpPr>
        <p:spPr/>
        <p:txBody>
          <a:bodyPr/>
          <a:lstStyle/>
          <a:p>
            <a:fld id="{7A6A4B2B-0CB8-4CED-A44F-94A6FE91ED00}" type="slidenum">
              <a:rPr lang="en-US" b="1" smtClean="0"/>
              <a:pPr/>
              <a:t>5</a:t>
            </a:fld>
            <a:endParaRPr lang="en-US" b="1" dirty="0"/>
          </a:p>
        </p:txBody>
      </p:sp>
    </p:spTree>
    <p:extLst>
      <p:ext uri="{BB962C8B-B14F-4D97-AF65-F5344CB8AC3E}">
        <p14:creationId xmlns:p14="http://schemas.microsoft.com/office/powerpoint/2010/main" val="2712519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18012" y="1038256"/>
            <a:ext cx="4058787" cy="639762"/>
          </a:xfrm>
        </p:spPr>
        <p:txBody>
          <a:bodyPr/>
          <a:lstStyle/>
          <a:p>
            <a:r>
              <a:rPr lang="en-US" sz="3200" dirty="0" smtClean="0"/>
              <a:t>Frustrated Worker</a:t>
            </a:r>
            <a:endParaRPr lang="en-US" sz="3200" dirty="0"/>
          </a:p>
        </p:txBody>
      </p:sp>
      <p:sp>
        <p:nvSpPr>
          <p:cNvPr id="3" name="Content Placeholder 2"/>
          <p:cNvSpPr>
            <a:spLocks noGrp="1"/>
          </p:cNvSpPr>
          <p:nvPr>
            <p:ph sz="half" idx="2"/>
          </p:nvPr>
        </p:nvSpPr>
        <p:spPr>
          <a:xfrm>
            <a:off x="508000" y="1872807"/>
            <a:ext cx="3637280" cy="2678873"/>
          </a:xfrm>
        </p:spPr>
        <p:txBody>
          <a:bodyPr/>
          <a:lstStyle/>
          <a:p>
            <a:r>
              <a:rPr lang="en-US" dirty="0"/>
              <a:t>Do you feel like you’re being micro-managed and that your great ideas go unheard?</a:t>
            </a:r>
          </a:p>
        </p:txBody>
      </p:sp>
      <p:sp>
        <p:nvSpPr>
          <p:cNvPr id="4" name="Text Placeholder 3"/>
          <p:cNvSpPr>
            <a:spLocks noGrp="1"/>
          </p:cNvSpPr>
          <p:nvPr>
            <p:ph type="body" sz="quarter" idx="3"/>
          </p:nvPr>
        </p:nvSpPr>
        <p:spPr>
          <a:xfrm>
            <a:off x="6774013" y="1061829"/>
            <a:ext cx="3803834" cy="639762"/>
          </a:xfrm>
        </p:spPr>
        <p:txBody>
          <a:bodyPr>
            <a:noAutofit/>
          </a:bodyPr>
          <a:lstStyle/>
          <a:p>
            <a:r>
              <a:rPr lang="en-US" sz="3200" dirty="0" smtClean="0"/>
              <a:t>Frustrated Leader</a:t>
            </a:r>
            <a:endParaRPr lang="en-US" sz="3200" dirty="0"/>
          </a:p>
        </p:txBody>
      </p:sp>
      <p:sp>
        <p:nvSpPr>
          <p:cNvPr id="5" name="Content Placeholder 4"/>
          <p:cNvSpPr>
            <a:spLocks noGrp="1"/>
          </p:cNvSpPr>
          <p:nvPr>
            <p:ph sz="quarter" idx="4"/>
          </p:nvPr>
        </p:nvSpPr>
        <p:spPr>
          <a:xfrm>
            <a:off x="6831807" y="1709815"/>
            <a:ext cx="4816635" cy="2108640"/>
          </a:xfrm>
        </p:spPr>
        <p:txBody>
          <a:bodyPr/>
          <a:lstStyle/>
          <a:p>
            <a:r>
              <a:rPr lang="en-US" dirty="0"/>
              <a:t>Is your time and energy being drained by putting out fires and supporting your staff that seem unable to solve problems on their own?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405" y="3752131"/>
            <a:ext cx="5902910" cy="3105869"/>
          </a:xfrm>
          <a:prstGeom prst="rect">
            <a:avLst/>
          </a:prstGeom>
        </p:spPr>
      </p:pic>
    </p:spTree>
    <p:extLst>
      <p:ext uri="{BB962C8B-B14F-4D97-AF65-F5344CB8AC3E}">
        <p14:creationId xmlns:p14="http://schemas.microsoft.com/office/powerpoint/2010/main" val="266878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Chart" descr="Company  got 0.5, Manager  got 0.5, "/>
          <p:cNvSpPr/>
          <p:nvPr>
            <p:custDataLst>
              <p:tags r:id="rId2"/>
            </p:custDataLst>
          </p:nvPr>
        </p:nvSpPr>
        <p:spPr>
          <a:xfrm>
            <a:off x="6946900" y="2471894"/>
            <a:ext cx="4572000" cy="3557116"/>
          </a:xfrm>
          <a:prstGeom prst="rect">
            <a:avLst/>
          </a:prstGeom>
          <a:blipFill>
            <a:blip r:embed="rId6"/>
            <a:stretch>
              <a:fillRect/>
            </a:stretch>
          </a:blip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hade val="75000"/>
                    <a:satMod val="125000"/>
                    <a:lumMod val="7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PQuestion" title="Question Text Shape"/>
          <p:cNvSpPr>
            <a:spLocks noGrp="1"/>
          </p:cNvSpPr>
          <p:nvPr>
            <p:ph type="title"/>
          </p:nvPr>
        </p:nvSpPr>
        <p:spPr>
          <a:xfrm>
            <a:off x="1647928" y="1733273"/>
            <a:ext cx="9604494" cy="1326432"/>
          </a:xfrm>
        </p:spPr>
        <p:txBody>
          <a:bodyPr/>
          <a:lstStyle/>
          <a:p>
            <a:r>
              <a:rPr lang="en-US" sz="2800" dirty="0"/>
              <a:t>When an employee leaves are they leaving the company or the manager</a:t>
            </a:r>
            <a:r>
              <a:rPr lang="en-US" sz="3200" dirty="0"/>
              <a:t>? </a:t>
            </a:r>
          </a:p>
        </p:txBody>
      </p:sp>
      <p:sp>
        <p:nvSpPr>
          <p:cNvPr id="3" name="TPAnswers" title="Answer Text Shape"/>
          <p:cNvSpPr>
            <a:spLocks noGrp="1"/>
          </p:cNvSpPr>
          <p:nvPr>
            <p:ph type="body" idx="1"/>
            <p:custDataLst>
              <p:tags r:id="rId3"/>
            </p:custDataLst>
          </p:nvPr>
        </p:nvSpPr>
        <p:spPr>
          <a:xfrm>
            <a:off x="2036047" y="3424432"/>
            <a:ext cx="3429000" cy="2308152"/>
          </a:xfrm>
        </p:spPr>
        <p:txBody>
          <a:bodyPr/>
          <a:lstStyle/>
          <a:p>
            <a:pPr marL="502920" indent="-457200">
              <a:buFont typeface="Georgia" pitchFamily="18" charset="0"/>
              <a:buAutoNum type="alphaUcPeriod"/>
            </a:pPr>
            <a:r>
              <a:rPr lang="en-US" sz="3200" dirty="0" smtClean="0"/>
              <a:t>Company </a:t>
            </a:r>
          </a:p>
          <a:p>
            <a:pPr marL="502920" indent="-457200">
              <a:buFont typeface="Georgia" pitchFamily="18" charset="0"/>
              <a:buAutoNum type="alphaUcPeriod"/>
            </a:pPr>
            <a:r>
              <a:rPr lang="en-US" sz="3200" dirty="0" smtClean="0"/>
              <a:t>Manager </a:t>
            </a:r>
            <a:endParaRPr lang="en-US" sz="3200" dirty="0"/>
          </a:p>
        </p:txBody>
      </p:sp>
      <p:sp>
        <p:nvSpPr>
          <p:cNvPr id="4" name="TPPolling"/>
          <p:cNvSpPr/>
          <p:nvPr/>
        </p:nvSpPr>
        <p:spPr>
          <a:xfrm>
            <a:off x="1524000" y="0"/>
            <a:ext cx="12700" cy="12700"/>
          </a:xfrm>
          <a:prstGeom prst="rect">
            <a:avLst/>
          </a:prstGeom>
          <a:solidFill>
            <a:schemeClr val="accent1">
              <a:alpha val="10000"/>
            </a:schemeClr>
          </a:solid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hade val="75000"/>
                    <a:satMod val="125000"/>
                    <a:lumMod val="7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22031" y="966134"/>
            <a:ext cx="4798088" cy="584775"/>
          </a:xfrm>
          <a:prstGeom prst="rect">
            <a:avLst/>
          </a:prstGeom>
          <a:noFill/>
        </p:spPr>
        <p:txBody>
          <a:bodyPr wrap="square" rtlCol="0">
            <a:spAutoFit/>
          </a:bodyPr>
          <a:lstStyle/>
          <a:p>
            <a:r>
              <a:rPr lang="en-US" sz="3200" dirty="0" smtClean="0">
                <a:solidFill>
                  <a:schemeClr val="bg2">
                    <a:lumMod val="60000"/>
                    <a:lumOff val="40000"/>
                  </a:schemeClr>
                </a:solidFill>
              </a:rPr>
              <a:t>Polling Question: 1</a:t>
            </a:r>
            <a:endParaRPr lang="en-US" sz="3200" dirty="0">
              <a:solidFill>
                <a:schemeClr val="bg2">
                  <a:lumMod val="60000"/>
                  <a:lumOff val="40000"/>
                </a:schemeClr>
              </a:solidFill>
            </a:endParaRPr>
          </a:p>
        </p:txBody>
      </p:sp>
    </p:spTree>
    <p:custDataLst>
      <p:tags r:id="rId1"/>
    </p:custDataLst>
    <p:extLst>
      <p:ext uri="{BB962C8B-B14F-4D97-AF65-F5344CB8AC3E}">
        <p14:creationId xmlns:p14="http://schemas.microsoft.com/office/powerpoint/2010/main" val="138913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1439426" y="717058"/>
            <a:ext cx="891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spcAft>
                <a:spcPts val="1200"/>
              </a:spcAft>
              <a:buClrTx/>
              <a:buSzTx/>
              <a:buNone/>
            </a:pPr>
            <a:r>
              <a:rPr lang="en-US" altLang="en-US" sz="6000" b="1" dirty="0" smtClean="0">
                <a:solidFill>
                  <a:schemeClr val="bg2">
                    <a:lumMod val="60000"/>
                    <a:lumOff val="40000"/>
                  </a:schemeClr>
                </a:solidFill>
              </a:rPr>
              <a:t>PUT ME IN COACH</a:t>
            </a:r>
            <a:r>
              <a:rPr lang="en-US" altLang="en-US" sz="6000" b="1" dirty="0" smtClean="0">
                <a:solidFill>
                  <a:schemeClr val="bg2">
                    <a:lumMod val="60000"/>
                    <a:lumOff val="40000"/>
                  </a:schemeClr>
                </a:solidFill>
              </a:rPr>
              <a:t>!</a:t>
            </a:r>
            <a:endParaRPr lang="en-US" altLang="en-US" sz="6000" b="1" dirty="0" smtClean="0">
              <a:solidFill>
                <a:schemeClr val="bg2">
                  <a:lumMod val="60000"/>
                  <a:lumOff val="40000"/>
                </a:schemeClr>
              </a:solidFill>
            </a:endParaRPr>
          </a:p>
        </p:txBody>
      </p:sp>
      <p:pic>
        <p:nvPicPr>
          <p:cNvPr id="2" name="Picture 1"/>
          <p:cNvPicPr>
            <a:picLocks noChangeAspect="1"/>
          </p:cNvPicPr>
          <p:nvPr/>
        </p:nvPicPr>
        <p:blipFill>
          <a:blip r:embed="rId3"/>
          <a:stretch>
            <a:fillRect/>
          </a:stretch>
        </p:blipFill>
        <p:spPr>
          <a:xfrm>
            <a:off x="2049147" y="1655557"/>
            <a:ext cx="8053514" cy="4529721"/>
          </a:xfrm>
          <a:prstGeom prst="rect">
            <a:avLst/>
          </a:prstGeom>
        </p:spPr>
      </p:pic>
      <p:sp>
        <p:nvSpPr>
          <p:cNvPr id="5" name="Rectangle 4"/>
          <p:cNvSpPr/>
          <p:nvPr/>
        </p:nvSpPr>
        <p:spPr>
          <a:xfrm>
            <a:off x="1196448" y="6108114"/>
            <a:ext cx="10050315" cy="584775"/>
          </a:xfrm>
          <a:prstGeom prst="rect">
            <a:avLst/>
          </a:prstGeom>
        </p:spPr>
        <p:txBody>
          <a:bodyPr wrap="none">
            <a:spAutoFit/>
          </a:bodyPr>
          <a:lstStyle/>
          <a:p>
            <a:pPr algn="ctr">
              <a:spcBef>
                <a:spcPct val="0"/>
              </a:spcBef>
              <a:spcAft>
                <a:spcPts val="1200"/>
              </a:spcAft>
            </a:pPr>
            <a:r>
              <a:rPr lang="en-US" altLang="en-US" sz="3200" b="1" dirty="0">
                <a:solidFill>
                  <a:schemeClr val="bg2">
                    <a:lumMod val="60000"/>
                    <a:lumOff val="40000"/>
                  </a:schemeClr>
                </a:solidFill>
              </a:rPr>
              <a:t>“Champions are Made When No One is Watching!”</a:t>
            </a:r>
            <a:endParaRPr lang="en-US" altLang="en-US" sz="3200" b="1" dirty="0">
              <a:solidFill>
                <a:schemeClr val="bg2">
                  <a:lumMod val="60000"/>
                  <a:lumOff val="40000"/>
                </a:schemeClr>
              </a:solidFill>
            </a:endParaRPr>
          </a:p>
        </p:txBody>
      </p:sp>
    </p:spTree>
    <p:extLst>
      <p:ext uri="{BB962C8B-B14F-4D97-AF65-F5344CB8AC3E}">
        <p14:creationId xmlns:p14="http://schemas.microsoft.com/office/powerpoint/2010/main" val="244314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1600200" y="2339866"/>
            <a:ext cx="8915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spcAft>
                <a:spcPts val="1200"/>
              </a:spcAft>
              <a:buClrTx/>
              <a:buSzTx/>
              <a:buNone/>
            </a:pPr>
            <a:r>
              <a:rPr lang="en-US" altLang="en-US" sz="7200" b="1" dirty="0" smtClean="0">
                <a:solidFill>
                  <a:schemeClr val="bg2">
                    <a:lumMod val="60000"/>
                    <a:lumOff val="40000"/>
                  </a:schemeClr>
                </a:solidFill>
              </a:rPr>
              <a:t>THE POWER OF A MENTOR</a:t>
            </a:r>
            <a:r>
              <a:rPr lang="en-US" altLang="en-US" sz="7200" b="1" dirty="0" smtClean="0">
                <a:solidFill>
                  <a:schemeClr val="bg2">
                    <a:lumMod val="60000"/>
                    <a:lumOff val="40000"/>
                  </a:schemeClr>
                </a:solidFill>
              </a:rPr>
              <a:t>!</a:t>
            </a:r>
            <a:endParaRPr lang="en-US" altLang="en-US" sz="7200" b="1" dirty="0">
              <a:solidFill>
                <a:schemeClr val="bg2">
                  <a:lumMod val="60000"/>
                  <a:lumOff val="40000"/>
                </a:schemeClr>
              </a:solidFill>
            </a:endParaRPr>
          </a:p>
        </p:txBody>
      </p:sp>
    </p:spTree>
    <p:extLst>
      <p:ext uri="{BB962C8B-B14F-4D97-AF65-F5344CB8AC3E}">
        <p14:creationId xmlns:p14="http://schemas.microsoft.com/office/powerpoint/2010/main" val="35447789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268F8995186A49639F2939CF05824C9C&lt;/guid&gt;&#10;        &lt;description /&gt;&#10;        &lt;date&gt;3/1/2018 1:53:1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84F7E2D83674574AE884C79005945AD&lt;/guid&gt;&#10;            &lt;repollguid&gt;B25F9E7FBE3543A18A728C0880B11F18&lt;/repollguid&gt;&#10;            &lt;sourceid&gt;7AF6BB998F234D0DA5FE56348A38BAE1&lt;/sourceid&gt;&#10;            &lt;questiontext&gt;When an employees leaves are they leaving the company or the manager?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34B8F6DBDC794F299F621804C4E461B0&lt;/guid&gt;&#10;                    &lt;answertext&gt;Company &lt;/answertext&gt;&#10;                    &lt;valuetype&gt;0&lt;/valuetype&gt;&#10;                &lt;/answer&gt;&#10;                &lt;answer&gt;&#10;                    &lt;guid&gt;D239EF9EC337469DB3E9C983C7FE7A92&lt;/guid&gt;&#10;                    &lt;answertext&gt;Manager &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2.xml><?xml version="1.0" encoding="utf-8"?>
<p:tagLst xmlns:a="http://schemas.openxmlformats.org/drawingml/2006/main" xmlns:r="http://schemas.openxmlformats.org/officeDocument/2006/relationships" xmlns:p="http://schemas.openxmlformats.org/presentationml/2006/main">
  <p:tag name="TYPE" val="4"/>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TyLutjUEAACGDgAADwAAAGNoYXJ0L2NoYXJ0LnhtbOxXS2/jNhC+F+h/EHR3bPmVRIizcOwGBZo0Qby7bY80NbIJU6RK0om9Rf97Z0hJVjbbbrAO0B560mg4/Mj55kHy4t2ukNEjGCu0msTJSS+OQHGdCbWaxB/eX3fO4sg6pjImtYJJvAcbv7v8/rsLnvI1M25RMg4Rgiib8km8dq5Mu13L11Awe6JLUDiWa1Mwh79m1c0Me0LwQnb7vd6460HiCoB9A0DBhKrnm9fM13kuOMw13xagXNiFAckcMmDXorTxJTqXMQfJeW8YPTI5iXtxl5SSqVVQgOp8WASl0VuVQTbTRiGNLfuCp1PpwCiEmmnlcLXKz+JVTBXMbLZlh+uixM0thRRu77eLG0Ts2VqjH9ED/L4VBuwk5smwJgLFF1QUghttde5OELEbWKijQbCn3bNuv4oHOpsMU+v2EoJDSa9P3nabdf0WrpmUS8Y3xE3LuDE9jNPEz8mgWVyaW1bePZrjU2i5SiaxdEkcuR1K2Qal5apPuj7pUMo2KDHOMRJoUQm1BseDprEZ1JpBbYOsBhtkOgijWjOqNeNaM46jtRRqg5GgTxzlWv4YFLUUMsjXALHBtk6/F07CHCQ4yCrug9WjgKfBnMyMdr+GoUGVmKj5rZV5aDJVq+mupery9ACQS60NIbm14BsFtp22aNmMW5HBLxjkf7Btm1AufMW8bVJK7aYGGKFLttdb56usFDCYz6i50MAjM/uZlrourSSwYcE7ILK2kzzVJgPTcpunsMNlqLsFbX8U5mc3S2kJ35b3xyff5QVLlb4WUh7byZABlkp1LMxhQ1S1hEgayHPg7sbWfeib+y2BBuo8hWv9dAMrUNlPsH9GvsWRjwwPGGqideRQN2PuZ1ZUvaXKYbJdgPmi/h4MFe0L7KvtcilhIT69hLoBhqlwIzC7n02DHRFA20Yp2hoxif+Y/TAeDU6nSWc+vp51hvl41Dmfnyed035/OBueD0dnV1d/Hnor1vxn59xXemvS7qujQ64jh7gJz2W9LVQ1qcmZ36d15gHyQHmlQj7JA7UtmhGvoqCEwmhAiNZXBKcVhH8tOAffUXreBd6sSo8vrehpEvdHw14Pj+G66g9FRhHAjuJj+qy/+fqgoEkv3esqLZehH7X6n8brGP4+y1q3e6MutdTZvoE6pv6xp1i38DeEcPs7Dqx8i47niWdpBvkD+mg/Yc8ZY5xCdKpB7FL3zDAyoOvcJG6uctgmSx83ItsLIVQUNArlR2HvlKziUjWzTNjyCnE2dlrFc8XK6oTCwpvTKXOH8bxl7XMKk6Q5898ss//z509TGnjv+D+d//5J5F801Fu+kM5n35zOmMNGKLcA5/D55a8+a39EXmuNjxSsEbRgK7hlZiWUjZb46jk5xVstPX9OTuPIVF9XD4Tp9If349yjhJ8GCxfbllR9LxavK8A/Hy//AgAA//8DAFBLAwQUAAYACAAAACEAfSHJzlQDAAA2GwAAFgAAAGNoYXJ0L21lZGlhL2ltYWdlMS5ibXDslG9IU1EUwF/f+tTnIIgKy9Bh9oeFVlMTdTmnZm7MIp0zVBa6dJWKWaPRmqTbdK4y0ZV/CBOb5p+0JCusTI0iXZl+kNQhGjNdCSWIne3q47m9XZQgDN7hvHF2z9u9P373sKN89hbCEWz43A2P79KzgdgMFYquTQRhf5ZDp9Plr5tAMIvrJpCYdYOzyPDg74Lxw/jBG8B3mflh/OAN4LvM/DB+8AbwXWZ+/r0fm3UCfyimi78vi3W+Z/jngw4z7Q7TX/v7m4s+PNJ13c1u0Yjv54RVXgwplweXyoL0ZzmFKYeuJ/ldjWdr0vkqabg+V9JUXWKq1Jvfd9PuhhZpeSzT84Z2a+LNUVbGJ2/ZwHbBPf8ko6ame2xylrqVubmoTRXZpIwwKXh1l8OBp4qOJy9u/wWBryzaJ4XnHR/iKeR4xHI8pMLA2ooi6m7ueAxt31jnh1nyYVbmIMmzNaIIJYCRulx5SD8lDj9qhx/EkxblkxzuLV7mASRE1dlaT6Vy8gO3w8r8guEhqUAXLU9VVmgFXNm5IENagP2+Eth5J8HPXrsf4AndLQywk1BzamKcRHLPM2QHy/gM6XnmGemHWsRJcp4XxLwoiHlZeALylTaWNjvU0U/V0Q0KHtgrlnIUp9kSrheVh6rIicf0dnrJD1zZytwpbt0hrKbyQH0sUtTbUNxXLqUlwSw+vhZZmHIYgWF5vrPkQ04k1K9eso8Atu34HQTmFyLkZquJiORfs1Ojb2oxAO5atblcHE/PDPV0TI3AgGcjTwI8aAAQ1Vp1TZo73c0PrCfeGqdi7EnvhtyX2nIgsfLgKa2/IPdIVCpkAFfA5/P9g8MQz8iP3+SejWVKdzZc1wGe/CEUTvODWvD/U1b/Gp0Ih4pEoiRHZDtCqVRqNBqVVs+XK4i4LCKzlLjdS+XprMl3PddpBTCG2w0zYwNUGHc86J0+R5SuDMAQX1LtSpDbSW48IRqtKKk870xa19MBYKDuCjDA7bhikFS0fsguKmw2m8ViAbrBwUFYCSx+CEJIkiWeuQXyVzBFcCJKqMn11RSr4XG3z8jcApnu3lnr+t/wrPWs1bzP8OAtMX4YP3gD+C4zP4wfvAF8l5mf/86P0WhEt7YePgHmDwAAAP//AwBQSwECLQAUAAYACAAAACEAJ3JtUwEBAADQAQAAEwAAAAAAAAAAAAAAAAAAAAAAW0NvbnRlbnRfVHlwZXNdLnhtbFBLAQItABQABgAIAAAAIQAZqpLz0QAAALMBAAALAAAAAAAAAAAAAAAAADIBAABfcmVscy8ucmVsc1BLAQItABQABgAIAAAAIQBPIu62NQQAAIYOAAAPAAAAAAAAAAAAAAAAACwCAABjaGFydC9jaGFydC54bWxQSwECLQAUAAYACAAAACEAfSHJzlQDAAA2GwAAFgAAAAAAAAAAAAAAAACOBgAAY2hhcnQvbWVkaWEvaW1hZ2UxLmJtcFBLBQYAAAAABAAEAPsAAAAWCgAAAAA="/>
  <p:tag name="NUMBERFORMAT" val="0"/>
  <p:tag name="COLORTYPE" val="SCHEME"/>
  <p:tag name="LABELFORMAT" val="0"/>
  <p:tag name="DEFINEDCOLORS" val="3,6,10,45,32,50,13,4,9,55,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BB829AD80C14DBC9231F869E7DCA8DA&lt;/guid&gt;&#10;        &lt;description /&gt;&#10;        &lt;date&gt;3/1/2018 1:50:2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59B27E2582D495987B260AD9B4084E6&lt;/guid&gt;&#10;            &lt;repollguid&gt;262A86AA39854F52AB54CB0E8DF31B73&lt;/repollguid&gt;&#10;            &lt;sourceid&gt;FAC787F76A374165A27EFF1DD69487DA&lt;/sourceid&gt;&#10;            &lt;questiontext&gt;When an organization does worse immediately after the departure of a leader; what does that say about the person’s leadership?&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C7AEB9C61B394878ACA75DF61906BDFE&lt;/guid&gt;&#10;                    &lt;answertext&gt;The leader was a good leader and very effective. &lt;/answertext&gt;&#10;                    &lt;valuetype&gt;0&lt;/valuetype&gt;&#10;                &lt;/answer&gt;&#10;                &lt;answer&gt;&#10;                    &lt;guid&gt;AD692D13E1294EF681563B8BF32E7A31&lt;/guid&gt;&#10;                    &lt;answertext&gt;The leader was not a good leader and didn’t train people well. &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5.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 name="COLORTYPE" val="SCHEME"/>
  <p:tag name="DEFINEDCOLORS" val="3,6,10,45,32,50,13,4,9,55,1"/>
  <p:tag name="LABELFORMAT" val="1"/>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19423</TotalTime>
  <Words>3251</Words>
  <Application>Microsoft Office PowerPoint</Application>
  <PresentationFormat>Widescreen</PresentationFormat>
  <Paragraphs>373</Paragraphs>
  <Slides>37</Slides>
  <Notes>37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8" baseType="lpstr">
      <vt:lpstr>Arial</vt:lpstr>
      <vt:lpstr>Arial Black</vt:lpstr>
      <vt:lpstr>Calibri</vt:lpstr>
      <vt:lpstr>Georgia</vt:lpstr>
      <vt:lpstr>Gill Sans MT</vt:lpstr>
      <vt:lpstr>Tahoma</vt:lpstr>
      <vt:lpstr>Times New Roman</vt:lpstr>
      <vt:lpstr>Wingdings</vt:lpstr>
      <vt:lpstr>Wingdings 2</vt:lpstr>
      <vt:lpstr>Pixel</vt:lpstr>
      <vt:lpstr>Document</vt:lpstr>
      <vt:lpstr>How is My Performance?  Frank Jones, CIA Management Analyst  </vt:lpstr>
      <vt:lpstr>Session Objectives</vt:lpstr>
      <vt:lpstr>Setting  Time Frames</vt:lpstr>
      <vt:lpstr>Steps in the Audit Cycle</vt:lpstr>
      <vt:lpstr>What are the Standards and  How are we Measured at TIGTA?</vt:lpstr>
      <vt:lpstr>PowerPoint Presentation</vt:lpstr>
      <vt:lpstr>When an employee leaves are they leaving the company or the manager? </vt:lpstr>
      <vt:lpstr>PowerPoint Presentation</vt:lpstr>
      <vt:lpstr>PowerPoint Presentation</vt:lpstr>
      <vt:lpstr>PowerPoint Presentation</vt:lpstr>
      <vt:lpstr>Do You Understand the Process?   Is it clear about your role as a Coach or Mentor?</vt:lpstr>
      <vt:lpstr>Meeting Performance measures</vt:lpstr>
      <vt:lpstr>When an organization does worse immediately after the departure of a leader; what does that say about the person’s leadership?</vt:lpstr>
      <vt:lpstr>Supervision</vt:lpstr>
      <vt:lpstr>Supervision</vt:lpstr>
      <vt:lpstr>Delegation</vt:lpstr>
      <vt:lpstr>Accountability</vt:lpstr>
      <vt:lpstr>PowerPoint Presentation</vt:lpstr>
      <vt:lpstr>Providing Feedback without Accountability is a Waste of Time!!!!</vt:lpstr>
      <vt:lpstr>Follow-Up</vt:lpstr>
      <vt:lpstr>Provide Feedback</vt:lpstr>
      <vt:lpstr>Providing Feedback</vt:lpstr>
      <vt:lpstr>PowerPoint Presentation</vt:lpstr>
      <vt:lpstr>Key questions to address</vt:lpstr>
      <vt:lpstr>Understand Yourself</vt:lpstr>
      <vt:lpstr>PowerPoint Presentation</vt:lpstr>
      <vt:lpstr>What Must I  SAY?</vt:lpstr>
      <vt:lpstr>Auditor Feedback Key Questions to Address: </vt:lpstr>
      <vt:lpstr>CARE Technique for Providing Feedback</vt:lpstr>
      <vt:lpstr>Techniques for Improving Performance When Delivering Feedback</vt:lpstr>
      <vt:lpstr>Techniques for Improving Performance When Delivering Feedback</vt:lpstr>
      <vt:lpstr>Say Hello To</vt:lpstr>
      <vt:lpstr>Techniques for Providing Feedback</vt:lpstr>
      <vt:lpstr>Transform Your Reaction!!!</vt:lpstr>
      <vt:lpstr>Polling Question: 3</vt:lpstr>
      <vt:lpstr>Questions</vt:lpstr>
      <vt:lpstr>PowerPoint Presentation</vt:lpstr>
    </vt:vector>
  </TitlesOfParts>
  <Company>TIGTA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Frank W TIGTA</dc:creator>
  <cp:lastModifiedBy>Jones Frank W TIGTA</cp:lastModifiedBy>
  <cp:revision>35</cp:revision>
  <dcterms:created xsi:type="dcterms:W3CDTF">2020-11-17T21:46:07Z</dcterms:created>
  <dcterms:modified xsi:type="dcterms:W3CDTF">2020-12-07T18:22:59Z</dcterms:modified>
</cp:coreProperties>
</file>